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70" r:id="rId6"/>
  </p:sldMasterIdLst>
  <p:notesMasterIdLst>
    <p:notesMasterId r:id="rId59"/>
  </p:notesMasterIdLst>
  <p:sldIdLst>
    <p:sldId id="6894" r:id="rId7"/>
    <p:sldId id="3346" r:id="rId8"/>
    <p:sldId id="545" r:id="rId9"/>
    <p:sldId id="7016" r:id="rId10"/>
    <p:sldId id="3169" r:id="rId11"/>
    <p:sldId id="7102" r:id="rId12"/>
    <p:sldId id="335" r:id="rId13"/>
    <p:sldId id="6906" r:id="rId14"/>
    <p:sldId id="6898" r:id="rId15"/>
    <p:sldId id="6971" r:id="rId16"/>
    <p:sldId id="6973" r:id="rId17"/>
    <p:sldId id="6974" r:id="rId18"/>
    <p:sldId id="6985" r:id="rId19"/>
    <p:sldId id="6988" r:id="rId20"/>
    <p:sldId id="6968" r:id="rId21"/>
    <p:sldId id="6969" r:id="rId22"/>
    <p:sldId id="6989" r:id="rId23"/>
    <p:sldId id="6970" r:id="rId24"/>
    <p:sldId id="6975" r:id="rId25"/>
    <p:sldId id="6976" r:id="rId26"/>
    <p:sldId id="6977" r:id="rId27"/>
    <p:sldId id="6978" r:id="rId28"/>
    <p:sldId id="6991" r:id="rId29"/>
    <p:sldId id="6990" r:id="rId30"/>
    <p:sldId id="7101" r:id="rId31"/>
    <p:sldId id="7093" r:id="rId32"/>
    <p:sldId id="7094" r:id="rId33"/>
    <p:sldId id="3342" r:id="rId34"/>
    <p:sldId id="532" r:id="rId35"/>
    <p:sldId id="554" r:id="rId36"/>
    <p:sldId id="548" r:id="rId37"/>
    <p:sldId id="3177" r:id="rId38"/>
    <p:sldId id="6922" r:id="rId39"/>
    <p:sldId id="3178" r:id="rId40"/>
    <p:sldId id="6926" r:id="rId41"/>
    <p:sldId id="6927" r:id="rId42"/>
    <p:sldId id="7069" r:id="rId43"/>
    <p:sldId id="7092" r:id="rId44"/>
    <p:sldId id="7011" r:id="rId45"/>
    <p:sldId id="7095" r:id="rId46"/>
    <p:sldId id="7106" r:id="rId47"/>
    <p:sldId id="3150" r:id="rId48"/>
    <p:sldId id="6979" r:id="rId49"/>
    <p:sldId id="3179" r:id="rId50"/>
    <p:sldId id="3352" r:id="rId51"/>
    <p:sldId id="7003" r:id="rId52"/>
    <p:sldId id="7005" r:id="rId53"/>
    <p:sldId id="6980" r:id="rId54"/>
    <p:sldId id="6981" r:id="rId55"/>
    <p:sldId id="1064" r:id="rId56"/>
    <p:sldId id="7104" r:id="rId57"/>
    <p:sldId id="7105"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7392" userDrawn="1">
          <p15:clr>
            <a:srgbClr val="A4A3A4"/>
          </p15:clr>
        </p15:guide>
        <p15:guide id="2" pos="7224" userDrawn="1">
          <p15:clr>
            <a:srgbClr val="A4A3A4"/>
          </p15:clr>
        </p15:guide>
        <p15:guide id="3" pos="5112" userDrawn="1">
          <p15:clr>
            <a:srgbClr val="A4A3A4"/>
          </p15:clr>
        </p15:guide>
        <p15:guide id="4" pos="312" userDrawn="1">
          <p15:clr>
            <a:srgbClr val="A4A3A4"/>
          </p15:clr>
        </p15:guide>
        <p15:guide id="5" pos="456" userDrawn="1">
          <p15:clr>
            <a:srgbClr val="A4A3A4"/>
          </p15:clr>
        </p15:guide>
        <p15:guide id="6" pos="3840" userDrawn="1">
          <p15:clr>
            <a:srgbClr val="A4A3A4"/>
          </p15:clr>
        </p15:guide>
        <p15:guide id="7" orient="horz" userDrawn="1">
          <p15:clr>
            <a:srgbClr val="A4A3A4"/>
          </p15:clr>
        </p15:guide>
        <p15:guide id="8" orient="horz" pos="144" userDrawn="1">
          <p15:clr>
            <a:srgbClr val="A4A3A4"/>
          </p15:clr>
        </p15:guide>
        <p15:guide id="9" orient="horz" pos="264" userDrawn="1">
          <p15:clr>
            <a:srgbClr val="A4A3A4"/>
          </p15:clr>
        </p15:guide>
        <p15:guide id="10" orient="horz" pos="1008" userDrawn="1">
          <p15:clr>
            <a:srgbClr val="A4A3A4"/>
          </p15:clr>
        </p15:guide>
        <p15:guide id="11" orient="horz" pos="3888" userDrawn="1">
          <p15:clr>
            <a:srgbClr val="A4A3A4"/>
          </p15:clr>
        </p15:guide>
        <p15:guide id="12" orient="horz" pos="4032" userDrawn="1">
          <p15:clr>
            <a:srgbClr val="A4A3A4"/>
          </p15:clr>
        </p15:guide>
        <p15:guide id="13" orient="horz" pos="412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80" autoAdjust="0"/>
    <p:restoredTop sz="80833" autoAdjust="0"/>
  </p:normalViewPr>
  <p:slideViewPr>
    <p:cSldViewPr snapToGrid="0">
      <p:cViewPr varScale="1">
        <p:scale>
          <a:sx n="61" d="100"/>
          <a:sy n="61" d="100"/>
        </p:scale>
        <p:origin x="940" y="52"/>
      </p:cViewPr>
      <p:guideLst>
        <p:guide pos="7392"/>
        <p:guide pos="7224"/>
        <p:guide pos="5112"/>
        <p:guide pos="312"/>
        <p:guide pos="456"/>
        <p:guide pos="3840"/>
        <p:guide orient="horz"/>
        <p:guide orient="horz" pos="144"/>
        <p:guide orient="horz" pos="264"/>
        <p:guide orient="horz" pos="1008"/>
        <p:guide orient="horz" pos="3888"/>
        <p:guide orient="horz" pos="4032"/>
        <p:guide orient="horz" pos="4128"/>
      </p:guideLst>
    </p:cSldViewPr>
  </p:slideViewPr>
  <p:notesTextViewPr>
    <p:cViewPr>
      <p:scale>
        <a:sx n="1" d="1"/>
        <a:sy n="1" d="1"/>
      </p:scale>
      <p:origin x="0" y="0"/>
    </p:cViewPr>
  </p:notesTextViewPr>
  <p:sorterViewPr>
    <p:cViewPr>
      <p:scale>
        <a:sx n="100" d="100"/>
        <a:sy n="100" d="100"/>
      </p:scale>
      <p:origin x="0" y="-13843"/>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microsoft.com/office/2016/11/relationships/changesInfo" Target="changesInfos/changesInfo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ttany Salatino" userId="acf53b8f-10a6-4003-b8f1-19b4ef5a869d" providerId="ADAL" clId="{79953B07-87C8-4F7E-AA3B-CEF5D3DFD243}"/>
    <pc:docChg chg="custSel modSld modMainMaster">
      <pc:chgData name="Brittany Salatino" userId="acf53b8f-10a6-4003-b8f1-19b4ef5a869d" providerId="ADAL" clId="{79953B07-87C8-4F7E-AA3B-CEF5D3DFD243}" dt="2021-05-06T16:19:41.524" v="7" actId="478"/>
      <pc:docMkLst>
        <pc:docMk/>
      </pc:docMkLst>
      <pc:sldChg chg="modSp mod">
        <pc:chgData name="Brittany Salatino" userId="acf53b8f-10a6-4003-b8f1-19b4ef5a869d" providerId="ADAL" clId="{79953B07-87C8-4F7E-AA3B-CEF5D3DFD243}" dt="2021-05-06T16:18:22.153" v="0" actId="20577"/>
        <pc:sldMkLst>
          <pc:docMk/>
          <pc:sldMk cId="0" sldId="6894"/>
        </pc:sldMkLst>
        <pc:spChg chg="mod">
          <ac:chgData name="Brittany Salatino" userId="acf53b8f-10a6-4003-b8f1-19b4ef5a869d" providerId="ADAL" clId="{79953B07-87C8-4F7E-AA3B-CEF5D3DFD243}" dt="2021-05-06T16:18:22.153" v="0" actId="20577"/>
          <ac:spMkLst>
            <pc:docMk/>
            <pc:sldMk cId="0" sldId="6894"/>
            <ac:spMk id="8195" creationId="{0E81FCD2-40DC-4171-ABA4-037A09681174}"/>
          </ac:spMkLst>
        </pc:spChg>
      </pc:sldChg>
      <pc:sldMasterChg chg="modSldLayout">
        <pc:chgData name="Brittany Salatino" userId="acf53b8f-10a6-4003-b8f1-19b4ef5a869d" providerId="ADAL" clId="{79953B07-87C8-4F7E-AA3B-CEF5D3DFD243}" dt="2021-05-06T16:19:41.524" v="7" actId="478"/>
        <pc:sldMasterMkLst>
          <pc:docMk/>
          <pc:sldMasterMk cId="2634926368" sldId="2147483660"/>
        </pc:sldMasterMkLst>
        <pc:sldLayoutChg chg="addSp delSp modSp mod">
          <pc:chgData name="Brittany Salatino" userId="acf53b8f-10a6-4003-b8f1-19b4ef5a869d" providerId="ADAL" clId="{79953B07-87C8-4F7E-AA3B-CEF5D3DFD243}" dt="2021-05-06T16:19:41.524" v="7" actId="478"/>
          <pc:sldLayoutMkLst>
            <pc:docMk/>
            <pc:sldMasterMk cId="2634926368" sldId="2147483660"/>
            <pc:sldLayoutMk cId="1618074600" sldId="2147483661"/>
          </pc:sldLayoutMkLst>
          <pc:picChg chg="add del mod ord">
            <ac:chgData name="Brittany Salatino" userId="acf53b8f-10a6-4003-b8f1-19b4ef5a869d" providerId="ADAL" clId="{79953B07-87C8-4F7E-AA3B-CEF5D3DFD243}" dt="2021-05-06T16:19:41.524" v="7" actId="478"/>
            <ac:picMkLst>
              <pc:docMk/>
              <pc:sldMasterMk cId="2634926368" sldId="2147483660"/>
              <pc:sldLayoutMk cId="1618074600" sldId="2147483661"/>
              <ac:picMk id="3" creationId="{2EA3C711-B2CF-4AF5-871C-2B2DB215B134}"/>
            </ac:picMkLst>
          </pc:picChg>
          <pc:picChg chg="mod">
            <ac:chgData name="Brittany Salatino" userId="acf53b8f-10a6-4003-b8f1-19b4ef5a869d" providerId="ADAL" clId="{79953B07-87C8-4F7E-AA3B-CEF5D3DFD243}" dt="2021-05-06T16:18:53.323" v="6" actId="167"/>
            <ac:picMkLst>
              <pc:docMk/>
              <pc:sldMasterMk cId="2634926368" sldId="2147483660"/>
              <pc:sldLayoutMk cId="1618074600" sldId="2147483661"/>
              <ac:picMk id="22" creationId="{3811F168-5851-4164-A476-942919F07F41}"/>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933A27-1373-4B38-A095-FD547748F7D9}" type="datetimeFigureOut">
              <a:rPr lang="en-US" smtClean="0"/>
              <a:t>5/6/2021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114DD2-A34B-4DE7-86E5-57A316C6AEDD}" type="slidenum">
              <a:rPr lang="en-US" smtClean="0"/>
              <a:t>‹#›</a:t>
            </a:fld>
            <a:endParaRPr lang="en-US"/>
          </a:p>
        </p:txBody>
      </p:sp>
    </p:spTree>
    <p:extLst>
      <p:ext uri="{BB962C8B-B14F-4D97-AF65-F5344CB8AC3E}">
        <p14:creationId xmlns:p14="http://schemas.microsoft.com/office/powerpoint/2010/main" val="699112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2859302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 early breast cancer; LN, lymph node.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0810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BMI, body mass index; EBC, early breast cancer; ECOG PS, Eastern Cooperative Oncology Group performance status; HR, hormone receptor; LN, lymph node; NA, not applicable.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07716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 breast cancer; EBC, early breast cancer; EFS, event free survival; OS, overall survival; </a:t>
            </a:r>
            <a:r>
              <a:rPr lang="en-US" i="1" dirty="0" err="1"/>
              <a:t>pCR</a:t>
            </a:r>
            <a:r>
              <a:rPr lang="en-US" i="1" dirty="0"/>
              <a:t>, pathological complete response; PI, probability interval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48A0F2-74F6-4A83-BD28-3653190D296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393332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 early breast cancer.</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C15F3BB-5807-4203-B3A3-4EAE91399CE5}"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50049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 breast </a:t>
            </a:r>
            <a:r>
              <a:rPr lang="en-US" sz="1200" i="1" kern="1200" dirty="0">
                <a:solidFill>
                  <a:schemeClr val="tx1"/>
                </a:solidFill>
                <a:latin typeface="+mn-lt"/>
                <a:ea typeface="+mn-ea"/>
                <a:cs typeface="+mn-cs"/>
              </a:rPr>
              <a:t>cancer; EBC, early breast cancer; FEC, 5-fluorouracil/epirubicin/cyclophosphamide; HP, trastuzumab/pertuzumab; ITT, intention-to-treat; LA, locally advanced; pCR, pathologic complete response; TCHP, docetaxel/carboplatin/trastuzumab/pertuzumab; TH, docetaxel/trastuzumab; THP, docetaxel/trastuzumab/pertuzumab; TP, docetaxel/pertuzumab;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234109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xfrm>
            <a:off x="381000" y="685800"/>
            <a:ext cx="6096000" cy="3429000"/>
          </a:xfrm>
          <a:ln/>
        </p:spPr>
      </p:sp>
      <p:sp>
        <p:nvSpPr>
          <p:cNvPr id="47107" name="Rectangle 3"/>
          <p:cNvSpPr>
            <a:spLocks noGrp="1" noChangeArrowheads="1"/>
          </p:cNvSpPr>
          <p:nvPr>
            <p:ph type="body" idx="1"/>
          </p:nvPr>
        </p:nvSpPr>
        <p:spPr>
          <a:noFill/>
          <a:ln/>
        </p:spPr>
        <p:txBody>
          <a:bodyPr lIns="94857" tIns="47428" rIns="94857" bIns="47428"/>
          <a:lstStyle/>
          <a:p>
            <a:pPr eaLnBrk="1" hangingPunct="1"/>
            <a:r>
              <a:rPr lang="en-US" i="1" dirty="0"/>
              <a:t>CT, chemotherapy; </a:t>
            </a:r>
            <a:r>
              <a:rPr lang="en-US" sz="1200" b="0" i="1" kern="1200" dirty="0">
                <a:solidFill>
                  <a:schemeClr val="tx1"/>
                </a:solidFill>
                <a:effectLst/>
                <a:latin typeface="Arial" charset="0"/>
                <a:ea typeface="+mn-ea"/>
                <a:cs typeface="+mn-cs"/>
              </a:rPr>
              <a:t>HP, </a:t>
            </a:r>
            <a:r>
              <a:rPr lang="en-US" i="1" dirty="0"/>
              <a:t>trastuzumab/pertuzumab; ITT, intention-to-treat; pCR, pathologic complete response; TH, docetaxel/trastuzumab; THP, docetaxel/trastuzumab/pertuzumab; TP, docetaxel/pertuzumab.</a:t>
            </a:r>
          </a:p>
        </p:txBody>
      </p:sp>
    </p:spTree>
    <p:extLst>
      <p:ext uri="{BB962C8B-B14F-4D97-AF65-F5344CB8AC3E}">
        <p14:creationId xmlns:p14="http://schemas.microsoft.com/office/powerpoint/2010/main" val="9004952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latin typeface="+mn-lt"/>
                <a:ea typeface="+mn-ea"/>
                <a:cs typeface="+mn-cs"/>
              </a:rPr>
              <a:t>ER, estrogen receptor; FEC, fluorouracil/epirubicin/cyclophosphamide; HP, trastuzumab/pertuzumab; ITT, intention-to-treat; pCR, pathologic complete response; PgR, progesterone receptor; TCHP, docetaxel/carboplatin/trastuzumab/pertuzumab; THP, docetaxel/trastuzumab/pertuzumab.</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07421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 early breast cancer; HR, hormone receptor; </a:t>
            </a:r>
            <a:r>
              <a:rPr lang="en-US" sz="1200" i="1" dirty="0"/>
              <a:t>T-DM1, trastuzumab emtansine.</a:t>
            </a:r>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B83610-7AC4-4809-9B39-AC98CD41CCBA}"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704095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1A8D5242-5209-41F1-88AF-5B2217A3C601}"/>
              </a:ext>
            </a:extLst>
          </p:cNvPr>
          <p:cNvSpPr>
            <a:spLocks noGrp="1" noRot="1" noChangeAspect="1" noChangeArrowheads="1" noTextEdit="1"/>
          </p:cNvSpPr>
          <p:nvPr>
            <p:ph type="sldImg"/>
          </p:nvPr>
        </p:nvSpPr>
        <p:spPr>
          <a:ln/>
        </p:spPr>
      </p:sp>
      <p:sp>
        <p:nvSpPr>
          <p:cNvPr id="12291" name="Notes Placeholder 2">
            <a:extLst>
              <a:ext uri="{FF2B5EF4-FFF2-40B4-BE49-F238E27FC236}">
                <a16:creationId xmlns:a16="http://schemas.microsoft.com/office/drawing/2014/main" id="{E047ADA1-F47B-4E4D-B1A0-4A0753A8867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i="1" dirty="0"/>
              <a:t>AC, doxorubicin/</a:t>
            </a:r>
            <a:r>
              <a:rPr lang="en-US" sz="1200" i="1" kern="1200" dirty="0">
                <a:solidFill>
                  <a:schemeClr val="tx1"/>
                </a:solidFill>
                <a:latin typeface="+mn-lt"/>
                <a:ea typeface="+mn-ea"/>
                <a:cs typeface="+mn-cs"/>
              </a:rPr>
              <a:t>cyclophosphamide;</a:t>
            </a:r>
            <a:r>
              <a:rPr lang="en-US" altLang="en-US" sz="1200" i="1" kern="1200" dirty="0">
                <a:solidFill>
                  <a:schemeClr val="tx1"/>
                </a:solidFill>
                <a:latin typeface="+mn-lt"/>
                <a:ea typeface="+mn-ea"/>
                <a:cs typeface="+mn-cs"/>
              </a:rPr>
              <a:t> BC, breast cancer; BL, baseline; CT, chemotherapy; DFS, disease-free survival; EBC, early breast cancer; ER, estrogen receptor; </a:t>
            </a:r>
            <a:r>
              <a:rPr lang="en-US" sz="1200" i="1" kern="1200" dirty="0">
                <a:solidFill>
                  <a:schemeClr val="tx1"/>
                </a:solidFill>
                <a:latin typeface="+mn-lt"/>
                <a:ea typeface="+mn-ea"/>
                <a:cs typeface="+mn-cs"/>
              </a:rPr>
              <a:t>FEC, 5-fluorouracil/epirubicin/cyclophosphamide; </a:t>
            </a:r>
            <a:r>
              <a:rPr lang="en-US" altLang="en-US" sz="1200" i="1" kern="1200" dirty="0">
                <a:solidFill>
                  <a:schemeClr val="tx1"/>
                </a:solidFill>
                <a:latin typeface="+mn-lt"/>
                <a:ea typeface="+mn-ea"/>
                <a:cs typeface="+mn-cs"/>
              </a:rPr>
              <a:t>HR, hormone receptor; IDFS, invasive disease–free survival; LVEF, left ventricular ejection fraction; OS, overall survival; PgR, progesterone receptor; QoL, quality of life; RT, radiotherapy; TH, taxane/trastuzumab; Tx, treatment.</a:t>
            </a:r>
          </a:p>
          <a:p>
            <a:endParaRPr lang="en-US" altLang="en-US" i="1" dirty="0">
              <a:latin typeface="Arial" panose="020B0604020202020204" pitchFamily="34" charset="0"/>
            </a:endParaRPr>
          </a:p>
        </p:txBody>
      </p:sp>
      <p:sp>
        <p:nvSpPr>
          <p:cNvPr id="12292" name="Slide Number Placeholder 3">
            <a:extLst>
              <a:ext uri="{FF2B5EF4-FFF2-40B4-BE49-F238E27FC236}">
                <a16:creationId xmlns:a16="http://schemas.microsoft.com/office/drawing/2014/main" id="{5138FCD7-758F-4A29-9D13-3BDFC5CC63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0A2F586-3C05-408E-A274-CA650CC79C0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6552080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FU, follow-up; IDFS, invasive disease-free survival; ITT, intention-to-treat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891375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FU, follow-up; ITT, intention-to-treat;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01952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1A64C4B7-5BDE-4D90-B8FB-DDAA0310E2CB}"/>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IDFS, invasive disease–free survival.</a:t>
            </a:r>
          </a:p>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6C9C6613-3F88-4EF5-9250-AEEE79092580}"/>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IDFS, invasive disease-free survival; ITT, intention-to-treat.</a:t>
            </a:r>
          </a:p>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CT, chemotherapy; LVEF, left ventricular ejection fraction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418181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8124226-F46B-4AC4-912D-6DCFE7AC3FB4}"/>
              </a:ext>
            </a:extLst>
          </p:cNvPr>
          <p:cNvSpPr>
            <a:spLocks noGrp="1"/>
          </p:cNvSpPr>
          <p:nvPr>
            <p:ph type="body" idx="1"/>
          </p:nvPr>
        </p:nvSpPr>
        <p:spPr/>
        <p:txBody>
          <a:bodyPr/>
          <a:lstStyle/>
          <a:p>
            <a:r>
              <a:rPr lang="en-US" i="1" dirty="0"/>
              <a:t>MoA, mechanism of action; TKI, tyrosine kinase inhibitor.</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EBC, early breast cancer; ER, estrogen receptor; IDFS, invasive disease–free survival; PgR, progesterone receptor.</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363C53F-7938-422E-809C-BEECF42F673F}"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549185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E32056C6-EA71-4D7C-A025-873F035D1C63}"/>
              </a:ext>
            </a:extLst>
          </p:cNvPr>
          <p:cNvSpPr>
            <a:spLocks noGrp="1"/>
          </p:cNvSpPr>
          <p:nvPr>
            <p:ph type="body" idx="1"/>
          </p:nvPr>
        </p:nvSpPr>
        <p:spPr/>
        <p:txBody>
          <a:bodyPr/>
          <a:lstStyle/>
          <a:p>
            <a:r>
              <a:rPr lang="en-US" sz="1200" b="0" i="1" kern="1200" dirty="0">
                <a:solidFill>
                  <a:schemeClr val="tx1"/>
                </a:solidFill>
                <a:effectLst/>
                <a:latin typeface="+mn-lt"/>
                <a:ea typeface="+mn-ea"/>
                <a:cs typeface="+mn-cs"/>
              </a:rPr>
              <a:t>IDFS, invasive disease</a:t>
            </a:r>
            <a:r>
              <a:rPr lang="en-US" i="1" dirty="0"/>
              <a:t>–</a:t>
            </a:r>
            <a:r>
              <a:rPr lang="en-US" sz="1200" b="0" i="1" kern="1200" dirty="0">
                <a:solidFill>
                  <a:schemeClr val="tx1"/>
                </a:solidFill>
                <a:effectLst/>
                <a:latin typeface="+mn-lt"/>
                <a:ea typeface="+mn-ea"/>
                <a:cs typeface="+mn-cs"/>
              </a:rPr>
              <a:t>free survival.</a:t>
            </a:r>
          </a:p>
        </p:txBody>
      </p:sp>
    </p:spTree>
    <p:extLst>
      <p:ext uri="{BB962C8B-B14F-4D97-AF65-F5344CB8AC3E}">
        <p14:creationId xmlns:p14="http://schemas.microsoft.com/office/powerpoint/2010/main" val="13137464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IDFS, invasive disease–free survival.</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C15F3BB-5807-4203-B3A3-4EAE91399CE5}"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53607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EBC, early breast cancer; IDFS, invasive disease–free survival; pCR, pathologic complete response; Tx, treatment.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155619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intention-to-treat;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C4F6B7-05DD-4446-A117-7ED12A92CC8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4810778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 early breast cancer; OS, overall survival; pCR, pathologic complete response;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698088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DFS, disease-free survival; EBC, early breast cancer; </a:t>
            </a:r>
            <a:r>
              <a:rPr lang="en-US" i="1" dirty="0" err="1"/>
              <a:t>pCR</a:t>
            </a:r>
            <a:r>
              <a:rPr lang="en-US" i="1" dirty="0"/>
              <a:t>, pathologic complete response; Tx, treatment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912697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latin typeface="+mn-lt"/>
                <a:ea typeface="+mn-ea"/>
                <a:cs typeface="+mn-cs"/>
              </a:rPr>
              <a:t>CNS, central nervous system; HR, hormone receptor; NE, not estimable; pCR, pathologic complete response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622139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defTabSz="914400" rtl="0" eaLnBrk="1" latinLnBrk="0" hangingPunct="1"/>
            <a:r>
              <a:rPr lang="en-US" sz="1200" i="1" kern="1200" dirty="0">
                <a:solidFill>
                  <a:schemeClr val="tx1"/>
                </a:solidFill>
                <a:latin typeface="+mn-lt"/>
                <a:ea typeface="+mn-ea"/>
                <a:cs typeface="+mn-cs"/>
              </a:rPr>
              <a:t>CNS, central nervous system; HR, hormone receptor; NE, not estimable; pCR, pathologic complete response.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264402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mAb, monoclonal antibody.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8C6543-AB64-E140-9ECE-74EFAE5B59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8709781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 discontinued; EBC, early breast cancer; HR, hormone receptor; IDFS, invasive disease–free survival; OS, overall survival; T-DM1, trastuzumab emtansine.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273016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ER, estrogen receptor; PgR, progesterone receptor; T-DM1, trastuzumab emtansine.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707863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CNS, central nervous system; IDFS, invasive disease–free survival; T, trastuzumab; T-DM1, trastuzumab emtansine.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179638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ER, estrogen receptor; IDFS, invasive disease–free survival; PgR, progesterone receptor; T-DM1, trastuzumab emtansine.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335698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OS, overall survival; T-DM1, trastuzumab emtansine.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46895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ALT, alanine aminotransferase; AST, aspartate aminotransferase; PLT, platelet; T-DM1, trastuzumab emtansine.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398581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 doxorubicin/cyclophosphamide; DFS, disease-free survival; EC, epirubicin/cyclophosphamide; ER, estrogen receptor; FEC, 5-fluorouracil/epirubicin/cyclophosphamide; HP, trastuzumab/</a:t>
            </a:r>
            <a:r>
              <a:rPr lang="en-US" sz="1200" i="1" kern="1200" dirty="0">
                <a:solidFill>
                  <a:schemeClr val="tx1"/>
                </a:solidFill>
                <a:latin typeface="+mn-lt"/>
                <a:ea typeface="+mn-ea"/>
                <a:cs typeface="+mn-cs"/>
              </a:rPr>
              <a:t>pertuzumab; HR, hormone receptor; </a:t>
            </a:r>
            <a:r>
              <a:rPr lang="en-US" altLang="en-US" sz="1200" i="1" kern="1200" dirty="0">
                <a:solidFill>
                  <a:schemeClr val="tx1"/>
                </a:solidFill>
                <a:latin typeface="+mn-lt"/>
                <a:ea typeface="+mn-ea"/>
                <a:cs typeface="+mn-cs"/>
              </a:rPr>
              <a:t>IDFS, invasive disease–free survival; </a:t>
            </a:r>
            <a:r>
              <a:rPr lang="en-US" sz="1200" i="1" kern="1200" dirty="0">
                <a:solidFill>
                  <a:schemeClr val="tx1"/>
                </a:solidFill>
                <a:latin typeface="+mn-lt"/>
                <a:ea typeface="+mn-ea"/>
                <a:cs typeface="+mn-cs"/>
              </a:rPr>
              <a:t>ITT, intention-to-treat; OS, overall survival; P, pertuzumab; PgR, progesterone receptor; PRO, patient-reported outcome; RFS, relapse-free survival; T-DM1, trastuzumab emtansine.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525103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HP, trastuzumab/</a:t>
            </a:r>
            <a:r>
              <a:rPr lang="en-US" sz="1200" i="1" kern="1200" dirty="0">
                <a:solidFill>
                  <a:schemeClr val="tx1"/>
                </a:solidFill>
                <a:latin typeface="+mn-lt"/>
                <a:ea typeface="+mn-ea"/>
                <a:cs typeface="+mn-cs"/>
              </a:rPr>
              <a:t>pertuzumab; </a:t>
            </a:r>
            <a:r>
              <a:rPr lang="en-US" altLang="en-US" sz="1200" i="1" kern="1200" dirty="0">
                <a:solidFill>
                  <a:schemeClr val="tx1"/>
                </a:solidFill>
                <a:latin typeface="+mn-lt"/>
                <a:ea typeface="+mn-ea"/>
                <a:cs typeface="+mn-cs"/>
              </a:rPr>
              <a:t>IDFS, invasive disease–free survival; ITT, intention-to-treat; P, pertuzumab; QoL, quality of life; </a:t>
            </a:r>
            <a:r>
              <a:rPr lang="en-US" sz="1200" i="1" kern="1200" dirty="0">
                <a:solidFill>
                  <a:schemeClr val="tx1"/>
                </a:solidFill>
                <a:latin typeface="+mn-lt"/>
                <a:ea typeface="+mn-ea"/>
                <a:cs typeface="+mn-cs"/>
              </a:rPr>
              <a:t>T-DM1, trastuzumab emtansine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999977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AUC, area under the concentration curve; BCSS, breast </a:t>
            </a:r>
            <a:r>
              <a:rPr lang="en-US" sz="1200" i="1" kern="1200" dirty="0">
                <a:solidFill>
                  <a:schemeClr val="tx1"/>
                </a:solidFill>
                <a:latin typeface="+mn-lt"/>
                <a:ea typeface="+mn-ea"/>
                <a:cs typeface="+mn-cs"/>
              </a:rPr>
              <a:t>cancer severity score; CT, chemotherapy; ER, estrogen receptor; ET, endocrine therapy; FEC+ HP, 5-fluorouracil/epirubicin/cyclophosphamide + trastuzumab/pertuzumab; LVEF, left ventricle ejection fraction; OS, overall survival; pCR, pathologic complete response; PgR, progesterone receptor; RFS, recurrence-free survival; TCHP, docetaxel/carboplatin/trastuzumab/pertuzumab</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363C53F-7938-422E-809C-BEECF42F673F}"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charset="0"/>
              <a:cs typeface="Arial" panose="020B0604020202020204" pitchFamily="34" charset="0"/>
            </a:endParaRPr>
          </a:p>
        </p:txBody>
      </p:sp>
    </p:spTree>
    <p:extLst>
      <p:ext uri="{BB962C8B-B14F-4D97-AF65-F5344CB8AC3E}">
        <p14:creationId xmlns:p14="http://schemas.microsoft.com/office/powerpoint/2010/main" val="30611295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latin typeface="+mn-lt"/>
                <a:ea typeface="+mn-ea"/>
                <a:cs typeface="+mn-cs"/>
              </a:rPr>
              <a:t>cN, clinical nodal size; cT, clinical tumor size; FEC + HP, 5-fluorouracil/epirubicin/cyclophosphamide + trastuzumab/pertuzumab; HR, hormone receptor; pCR, pathologic complete response; TCHP, docetaxel/carboplatin/trastuzumab/pertuzumab</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rial" charset="0"/>
                <a:ea typeface="ＭＳ Ｐゴシック"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dirty="0">
              <a:ln>
                <a:noFill/>
              </a:ln>
              <a:solidFill>
                <a:prstClr val="black"/>
              </a:solidFill>
              <a:effectLst/>
              <a:uLnTx/>
              <a:uFillTx/>
              <a:latin typeface="Arial" charset="0"/>
              <a:ea typeface="ＭＳ Ｐゴシック" charset="0"/>
              <a:cs typeface="Arial" panose="020B0604020202020204" pitchFamily="34" charset="0"/>
            </a:endParaRPr>
          </a:p>
        </p:txBody>
      </p:sp>
    </p:spTree>
    <p:extLst>
      <p:ext uri="{BB962C8B-B14F-4D97-AF65-F5344CB8AC3E}">
        <p14:creationId xmlns:p14="http://schemas.microsoft.com/office/powerpoint/2010/main" val="4472428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1" dirty="0"/>
              <a:t>EFS, event-free survival; </a:t>
            </a:r>
            <a:r>
              <a:rPr lang="en-US" sz="1200" i="1" kern="1200" dirty="0">
                <a:solidFill>
                  <a:schemeClr val="tx1"/>
                </a:solidFill>
                <a:latin typeface="+mn-lt"/>
                <a:ea typeface="+mn-ea"/>
                <a:cs typeface="+mn-cs"/>
              </a:rPr>
              <a:t>FEC + HP, 5-fluorouracil/epirubicin/cyclophosphamide + trastuzumab/pertuzumab; OS, overall survival; TCHP, docetaxel/carboplatin/trastuzumab/pertuzumab.</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584208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t>
            </a:r>
            <a:r>
              <a:rPr lang="en-US" sz="1200" i="1" kern="1200" dirty="0">
                <a:solidFill>
                  <a:schemeClr val="tx1"/>
                </a:solidFill>
                <a:latin typeface="+mn-lt"/>
                <a:ea typeface="+mn-ea"/>
                <a:cs typeface="+mn-cs"/>
              </a:rPr>
              <a:t>FEC+ HP, 5-fluorouracil/epirubicin/cyclophosphamide + trastuzumab/pertuzumab</a:t>
            </a:r>
            <a:r>
              <a:rPr lang="en-US" b="0" i="1" dirty="0">
                <a:solidFill>
                  <a:srgbClr val="333333"/>
                </a:solidFill>
                <a:effectLst/>
                <a:latin typeface="Arial" panose="020B0604020202020204" pitchFamily="34" charset="0"/>
              </a:rPr>
              <a:t>; </a:t>
            </a:r>
            <a:r>
              <a:rPr lang="en-US" i="1" dirty="0"/>
              <a:t>LVEF, left ventricle ejection fraction; </a:t>
            </a:r>
            <a:r>
              <a:rPr lang="en-US" sz="1200" i="1" kern="1200" dirty="0">
                <a:solidFill>
                  <a:schemeClr val="tx1"/>
                </a:solidFill>
                <a:latin typeface="+mn-lt"/>
                <a:ea typeface="+mn-ea"/>
                <a:cs typeface="+mn-cs"/>
              </a:rPr>
              <a:t>TCHP, docetaxel/carboplatin/trastuzumab/pertuzumab.</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956141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 doxorubicin/cyclophosphamide; EBC, early breast cancer; H, trastuzumab; HR, hormone receptor; P, pertuzumab; pCR, pathologic CR; TCHP, docetaxel/carboplatin plus trastuzumab and pertuzumab; T-DM1, trastuzumab emtansine; TH, paclitaxel/trastuzumab.</a:t>
            </a:r>
          </a:p>
          <a:p>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088401-3806-9A45-A020-FE85AA9E01BC}"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720935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202124"/>
                </a:solidFill>
                <a:effectLst/>
                <a:latin typeface="+mj-lt"/>
              </a:rPr>
              <a:t>AE, adverse event; ALT, </a:t>
            </a:r>
            <a:r>
              <a:rPr lang="en-US" b="0" i="1" dirty="0">
                <a:solidFill>
                  <a:srgbClr val="222222"/>
                </a:solidFill>
                <a:effectLst/>
                <a:latin typeface="+mj-lt"/>
              </a:rPr>
              <a:t>alanine transaminase; </a:t>
            </a:r>
            <a:r>
              <a:rPr lang="en-US" sz="1200" b="0" i="1" dirty="0">
                <a:latin typeface="+mj-lt"/>
                <a:cs typeface="Arial" panose="020B0604020202020204" pitchFamily="34" charset="0"/>
              </a:rPr>
              <a:t>AST, </a:t>
            </a:r>
            <a:r>
              <a:rPr lang="en-US" b="0" i="1" dirty="0">
                <a:solidFill>
                  <a:srgbClr val="202124"/>
                </a:solidFill>
                <a:effectLst/>
                <a:latin typeface="+mj-lt"/>
              </a:rPr>
              <a:t>aspartate aminotransferase; </a:t>
            </a:r>
            <a:r>
              <a:rPr lang="en-US" b="0" i="1" dirty="0">
                <a:solidFill>
                  <a:srgbClr val="222222"/>
                </a:solidFill>
                <a:effectLst/>
                <a:latin typeface="+mj-lt"/>
              </a:rPr>
              <a:t>EBC, early breast cancer; </a:t>
            </a:r>
            <a:r>
              <a:rPr lang="en-US" sz="1200" b="0" i="1" dirty="0">
                <a:latin typeface="+mj-lt"/>
                <a:cs typeface="Arial" panose="020B0604020202020204" pitchFamily="34" charset="0"/>
              </a:rPr>
              <a:t>T-DM1, trastuzumab emtansine </a:t>
            </a:r>
            <a:endParaRPr lang="en-US" b="0" i="1" dirty="0">
              <a:latin typeface="+mj-lt"/>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C15F3BB-5807-4203-B3A3-4EAE91399CE5}"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458476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C15F3BB-5807-4203-B3A3-4EAE91399CE5}"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219567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LPM, loperamide; PRN, as needed.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C15F3BB-5807-4203-B3A3-4EAE91399CE5}"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858347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 discontinued; PRN, as needed; tx, therapy.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75222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 discontinued; DE1, dose escalation 1; DE2, dose escalation 2; PRN, as needed</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774646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DE1, dose escalation 1; DE2, dose escalation 2; PRN, as needed.</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767655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BM, bowel movement; LPM, loperamide.</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C15F3BB-5807-4203-B3A3-4EAE91399CE5}"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239945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i="1" dirty="0"/>
              <a:t>CHF, congestive heart failure; LVEF, left ventricle ejection fraction; </a:t>
            </a:r>
            <a:r>
              <a:rPr lang="en-US" sz="1200" i="1" dirty="0">
                <a:latin typeface="Arial" panose="020B0604020202020204" pitchFamily="34" charset="0"/>
                <a:cs typeface="Arial" panose="020B0604020202020204" pitchFamily="34" charset="0"/>
              </a:rPr>
              <a:t>T-DM1, trastuzumab emtansine; </a:t>
            </a:r>
            <a:r>
              <a:rPr lang="en-US" i="1" dirty="0"/>
              <a:t>tx, treatment.</a:t>
            </a:r>
          </a:p>
          <a:p>
            <a:endParaRPr lang="en-US" i="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C15F3BB-5807-4203-B3A3-4EAE91399CE5}"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94161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 anthracycline; EFS, event-free survival; H, pertuzumab; HP, trastuzumab/pertuzumab; HR, hormone receptor; Pbo, placebo; pCR, pathologic complete response; TCHP, docetaxel/carboplatin plus trastuzumab and pertuzumab; THP, docetaxel and trastuzumab plus pertuzumab;</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921092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52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618074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94962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9072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47629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34953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8081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8060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3446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Main Content">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C6493E80-C159-4C79-9007-B9DB9AD55DCA}"/>
              </a:ext>
            </a:extLst>
          </p:cNvPr>
          <p:cNvSpPr>
            <a:spLocks noGrp="1"/>
          </p:cNvSpPr>
          <p:nvPr>
            <p:ph idx="1"/>
          </p:nvPr>
        </p:nvSpPr>
        <p:spPr>
          <a:xfrm>
            <a:off x="448056" y="1941030"/>
            <a:ext cx="10616184" cy="2687221"/>
          </a:xfrm>
        </p:spPr>
        <p:txBody>
          <a:bodyPr lIns="0" tIns="0" rIns="0" bIns="0">
            <a:noAutofit/>
          </a:bodyPr>
          <a:lstStyle>
            <a:lvl1pPr marL="342900" indent="-342900">
              <a:lnSpc>
                <a:spcPct val="100000"/>
              </a:lnSpc>
              <a:spcBef>
                <a:spcPts val="600"/>
              </a:spcBef>
              <a:spcAft>
                <a:spcPts val="0"/>
              </a:spcAft>
              <a:buClr>
                <a:schemeClr val="tx2"/>
              </a:buClr>
              <a:buSzPct val="100000"/>
              <a:buFont typeface="Arial" panose="020B0604020202020204" pitchFamily="34" charset="0"/>
              <a:buChar char="•"/>
              <a:defRPr sz="2200">
                <a:solidFill>
                  <a:schemeClr val="tx2"/>
                </a:solidFill>
                <a:latin typeface="Arial" panose="020B0604020202020204" pitchFamily="34" charset="0"/>
                <a:cs typeface="Arial" panose="020B0604020202020204" pitchFamily="34" charset="0"/>
              </a:defRPr>
            </a:lvl1pPr>
            <a:lvl2pPr marL="713232" indent="-329184">
              <a:lnSpc>
                <a:spcPct val="100000"/>
              </a:lnSpc>
              <a:spcBef>
                <a:spcPts val="600"/>
              </a:spcBef>
              <a:spcAft>
                <a:spcPts val="0"/>
              </a:spcAft>
              <a:buClr>
                <a:schemeClr val="tx2"/>
              </a:buClr>
              <a:buFont typeface="Arial" panose="020B0604020202020204" pitchFamily="34" charset="0"/>
              <a:buChar char="‒"/>
              <a:defRPr sz="2200">
                <a:solidFill>
                  <a:schemeClr val="tx2"/>
                </a:solidFill>
                <a:latin typeface="Arial" panose="020B0604020202020204" pitchFamily="34" charset="0"/>
                <a:cs typeface="Arial" panose="020B0604020202020204" pitchFamily="34" charset="0"/>
              </a:defRPr>
            </a:lvl2pPr>
            <a:lvl3pPr marL="1033463" indent="-347663">
              <a:lnSpc>
                <a:spcPct val="100000"/>
              </a:lnSpc>
              <a:spcBef>
                <a:spcPts val="600"/>
              </a:spcBef>
              <a:spcAft>
                <a:spcPts val="0"/>
              </a:spcAft>
              <a:buClr>
                <a:schemeClr val="tx2"/>
              </a:buClr>
              <a:buFont typeface="Arial" panose="020B0604020202020204" pitchFamily="34" charset="0"/>
              <a:buChar char="•"/>
              <a:defRPr sz="2200">
                <a:solidFill>
                  <a:schemeClr val="tx2"/>
                </a:solidFill>
                <a:latin typeface="Arial" panose="020B0604020202020204" pitchFamily="34" charset="0"/>
                <a:cs typeface="Arial" panose="020B0604020202020204" pitchFamily="34" charset="0"/>
              </a:defRPr>
            </a:lvl3pPr>
            <a:lvl4pPr marL="1399032" indent="-329184">
              <a:lnSpc>
                <a:spcPct val="100000"/>
              </a:lnSpc>
              <a:spcBef>
                <a:spcPts val="600"/>
              </a:spcBef>
              <a:spcAft>
                <a:spcPts val="0"/>
              </a:spcAft>
              <a:buClr>
                <a:schemeClr val="tx2"/>
              </a:buClr>
              <a:buFont typeface="Arial" panose="020B0604020202020204" pitchFamily="34" charset="0"/>
              <a:buChar char="‒"/>
              <a:defRPr sz="2200">
                <a:solidFill>
                  <a:schemeClr val="tx2"/>
                </a:solidFill>
                <a:latin typeface="Arial" panose="020B0604020202020204" pitchFamily="34" charset="0"/>
                <a:cs typeface="Arial" panose="020B0604020202020204" pitchFamily="34" charset="0"/>
              </a:defRPr>
            </a:lvl4pPr>
            <a:lvl5pPr marL="1719263" indent="-347663">
              <a:lnSpc>
                <a:spcPct val="100000"/>
              </a:lnSpc>
              <a:spcBef>
                <a:spcPts val="600"/>
              </a:spcBef>
              <a:spcAft>
                <a:spcPts val="0"/>
              </a:spcAft>
              <a:buClr>
                <a:schemeClr val="tx2"/>
              </a:buClr>
              <a:buFont typeface="Arial" panose="020B0604020202020204" pitchFamily="34" charset="0"/>
              <a:buChar char="•"/>
              <a:defRPr sz="2200">
                <a:solidFill>
                  <a:schemeClr val="tx2"/>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itle 1"/>
          <p:cNvSpPr>
            <a:spLocks noGrp="1"/>
          </p:cNvSpPr>
          <p:nvPr>
            <p:ph type="title"/>
          </p:nvPr>
        </p:nvSpPr>
        <p:spPr>
          <a:xfrm>
            <a:off x="448056" y="818608"/>
            <a:ext cx="10616184" cy="492443"/>
          </a:xfrm>
        </p:spPr>
        <p:txBody>
          <a:bodyPr wrap="square" lIns="0" tIns="0" rIns="0" bIns="0">
            <a:spAutoFit/>
          </a:bodyPr>
          <a:lstStyle>
            <a:lvl1pPr>
              <a:lnSpc>
                <a:spcPct val="100000"/>
              </a:lnSpc>
              <a:spcBef>
                <a:spcPts val="600"/>
              </a:spcBef>
              <a:defRPr sz="3200" b="0" baseline="0">
                <a:solidFill>
                  <a:schemeClr val="tx2"/>
                </a:solidFill>
                <a:latin typeface="georgia" charset="0"/>
                <a:cs typeface="Arial" panose="020B0604020202020204" pitchFamily="34" charset="0"/>
              </a:defRPr>
            </a:lvl1pPr>
          </a:lstStyle>
          <a:p>
            <a:endParaRPr lang="en-US" dirty="0"/>
          </a:p>
        </p:txBody>
      </p:sp>
      <p:sp>
        <p:nvSpPr>
          <p:cNvPr id="16" name="Footer Placeholder 4">
            <a:extLst>
              <a:ext uri="{FF2B5EF4-FFF2-40B4-BE49-F238E27FC236}">
                <a16:creationId xmlns:a16="http://schemas.microsoft.com/office/drawing/2014/main" id="{9020906E-4A54-4444-836E-77871A898B03}"/>
              </a:ext>
            </a:extLst>
          </p:cNvPr>
          <p:cNvSpPr>
            <a:spLocks noGrp="1"/>
          </p:cNvSpPr>
          <p:nvPr>
            <p:ph type="ftr" sz="quarter" idx="11"/>
          </p:nvPr>
        </p:nvSpPr>
        <p:spPr>
          <a:xfrm>
            <a:off x="448056" y="6552328"/>
            <a:ext cx="9962692" cy="184666"/>
          </a:xfrm>
          <a:prstGeom prst="rect">
            <a:avLst/>
          </a:prstGeom>
        </p:spPr>
        <p:txBody>
          <a:bodyPr wrap="square" lIns="0" tIns="0" rIns="0" bIns="0" anchor="b" anchorCtr="0">
            <a:spAutoFit/>
          </a:bodyPr>
          <a:lstStyle>
            <a:lvl1pPr>
              <a:spcBef>
                <a:spcPts val="400"/>
              </a:spcBef>
              <a:defRPr sz="1200">
                <a:solidFill>
                  <a:schemeClr val="tx2"/>
                </a:solidFill>
                <a:latin typeface="Arial" panose="020B0604020202020204" pitchFamily="34" charset="0"/>
                <a:cs typeface="Arial" panose="020B0604020202020204" pitchFamily="34" charset="0"/>
              </a:defRPr>
            </a:lvl1pPr>
          </a:lstStyle>
          <a:p>
            <a:endParaRPr lang="en-US" dirty="0"/>
          </a:p>
        </p:txBody>
      </p:sp>
      <p:cxnSp>
        <p:nvCxnSpPr>
          <p:cNvPr id="8" name="Straight Connector 7">
            <a:extLst>
              <a:ext uri="{FF2B5EF4-FFF2-40B4-BE49-F238E27FC236}">
                <a16:creationId xmlns:a16="http://schemas.microsoft.com/office/drawing/2014/main" id="{CF29FB37-44BD-B947-8B1B-1D6F2D610615}"/>
              </a:ext>
            </a:extLst>
          </p:cNvPr>
          <p:cNvCxnSpPr/>
          <p:nvPr userDrawn="1"/>
        </p:nvCxnSpPr>
        <p:spPr>
          <a:xfrm>
            <a:off x="457200" y="1370566"/>
            <a:ext cx="117348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63AF276-BB74-EE40-AC11-269C8C083992}"/>
              </a:ext>
            </a:extLst>
          </p:cNvPr>
          <p:cNvSpPr/>
          <p:nvPr userDrawn="1"/>
        </p:nvSpPr>
        <p:spPr>
          <a:xfrm>
            <a:off x="0" y="0"/>
            <a:ext cx="181232" cy="13747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
            <a:extLst>
              <a:ext uri="{FF2B5EF4-FFF2-40B4-BE49-F238E27FC236}">
                <a16:creationId xmlns:a16="http://schemas.microsoft.com/office/drawing/2014/main" id="{DD569BE0-DE23-1844-9B2C-133E67AB489C}"/>
              </a:ext>
            </a:extLst>
          </p:cNvPr>
          <p:cNvSpPr/>
          <p:nvPr userDrawn="1"/>
        </p:nvSpPr>
        <p:spPr>
          <a:xfrm>
            <a:off x="11689556" y="6455569"/>
            <a:ext cx="507207"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lide Number Placeholder 5">
            <a:extLst>
              <a:ext uri="{FF2B5EF4-FFF2-40B4-BE49-F238E27FC236}">
                <a16:creationId xmlns:a16="http://schemas.microsoft.com/office/drawing/2014/main" id="{B7501EEB-CB88-8049-9F14-A81BBAE29C18}"/>
              </a:ext>
            </a:extLst>
          </p:cNvPr>
          <p:cNvSpPr txBox="1">
            <a:spLocks/>
          </p:cNvSpPr>
          <p:nvPr userDrawn="1"/>
        </p:nvSpPr>
        <p:spPr>
          <a:xfrm>
            <a:off x="11775690" y="6462594"/>
            <a:ext cx="414338" cy="291790"/>
          </a:xfrm>
          <a:prstGeom prst="rect">
            <a:avLst/>
          </a:prstGeom>
          <a:noFill/>
        </p:spPr>
        <p:txBody>
          <a:bodyPr vert="horz" lIns="0" tIns="0" rIns="0" bIns="0" rtlCol="0" anchor="ctr"/>
          <a:lstStyle>
            <a:defPPr>
              <a:defRPr lang="en-US"/>
            </a:defPPr>
            <a:lvl1pPr marL="0" algn="ct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E5BF7C-B0EE-483E-B3E1-D506BDE0F759}" type="slidenum">
              <a:rPr lang="en-US" sz="1000" smtClean="0">
                <a:solidFill>
                  <a:schemeClr val="bg1"/>
                </a:solidFill>
              </a:rPr>
              <a:pPr/>
              <a:t>‹#›</a:t>
            </a:fld>
            <a:endParaRPr lang="en-US" sz="1000" dirty="0">
              <a:solidFill>
                <a:schemeClr val="bg1"/>
              </a:solidFill>
            </a:endParaRPr>
          </a:p>
        </p:txBody>
      </p:sp>
      <p:pic>
        <p:nvPicPr>
          <p:cNvPr id="19" name="Picture 18">
            <a:extLst>
              <a:ext uri="{FF2B5EF4-FFF2-40B4-BE49-F238E27FC236}">
                <a16:creationId xmlns:a16="http://schemas.microsoft.com/office/drawing/2014/main" id="{FEB4FCCE-A512-B64F-9D60-E53DE9255F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87" y="6519261"/>
            <a:ext cx="956247" cy="191781"/>
          </a:xfrm>
          <a:prstGeom prst="rect">
            <a:avLst/>
          </a:prstGeom>
        </p:spPr>
      </p:pic>
    </p:spTree>
    <p:extLst>
      <p:ext uri="{BB962C8B-B14F-4D97-AF65-F5344CB8AC3E}">
        <p14:creationId xmlns:p14="http://schemas.microsoft.com/office/powerpoint/2010/main" val="3581738709"/>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2"/>
            <a:ext cx="5181600" cy="1120775"/>
          </a:xfrm>
        </p:spPr>
        <p:txBody>
          <a:bodyPr/>
          <a:lstStyle>
            <a:lvl1pPr marL="0" indent="0">
              <a:lnSpc>
                <a:spcPct val="100000"/>
              </a:lnSpc>
              <a:buFont typeface="Wingdings" pitchFamily="2" charset="2"/>
              <a:buNone/>
              <a:defRPr sz="1999"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2"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198"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0"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0"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2"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198"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0"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3" y="328763"/>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1" y="1600200"/>
            <a:ext cx="11264901" cy="2057400"/>
          </a:xfrm>
          <a:prstGeom prst="rect">
            <a:avLst/>
          </a:prstGeom>
        </p:spPr>
        <p:txBody>
          <a:bodyPr/>
          <a:lstStyle>
            <a:lvl1pPr>
              <a:defRPr sz="3899">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0"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736241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9"/>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67050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3" y="330201"/>
            <a:ext cx="11244149" cy="5250792"/>
          </a:xfrm>
          <a:prstGeom prst="rect">
            <a:avLst/>
          </a:prstGeom>
        </p:spPr>
        <p:txBody>
          <a:bodyPr anchorCtr="1"/>
          <a:lstStyle>
            <a:lvl1pPr algn="ctr">
              <a:defRPr sz="3999"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2"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8"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2"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7100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60" y="238129"/>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799"/>
            </a:lvl1pPr>
            <a:lvl2pPr>
              <a:defRPr sz="2599"/>
            </a:lvl2pPr>
            <a:lvl3pPr>
              <a:defRPr sz="2399"/>
            </a:lvl3pPr>
            <a:lvl4pPr>
              <a:defRPr sz="2199"/>
            </a:lvl4pPr>
            <a:lvl5pPr>
              <a:defRPr sz="1999"/>
            </a:lvl5pPr>
            <a:lvl6pPr>
              <a:defRPr sz="1799"/>
            </a:lvl6pPr>
            <a:lvl7pPr>
              <a:defRPr sz="1799"/>
            </a:lvl7pPr>
            <a:lvl8pPr>
              <a:defRPr sz="1799"/>
            </a:lvl8pPr>
            <a:lvl9pPr>
              <a:defRPr sz="1799"/>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799"/>
            </a:lvl1pPr>
            <a:lvl2pPr>
              <a:defRPr sz="2599"/>
            </a:lvl2pPr>
            <a:lvl3pPr>
              <a:defRPr sz="2399"/>
            </a:lvl3pPr>
            <a:lvl4pPr>
              <a:defRPr sz="2199"/>
            </a:lvl4pPr>
            <a:lvl5pPr>
              <a:defRPr sz="1999"/>
            </a:lvl5pPr>
            <a:lvl6pPr>
              <a:defRPr sz="1799"/>
            </a:lvl6pPr>
            <a:lvl7pPr>
              <a:defRPr sz="1799"/>
            </a:lvl7pPr>
            <a:lvl8pPr>
              <a:defRPr sz="1799"/>
            </a:lvl8pPr>
            <a:lvl9pPr>
              <a:defRPr sz="1799"/>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08765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799"/>
            </a:lvl1pPr>
            <a:lvl2pPr>
              <a:defRPr sz="2399"/>
            </a:lvl2pPr>
            <a:lvl3pPr>
              <a:defRPr sz="2199"/>
            </a:lvl3pPr>
            <a:lvl4pPr>
              <a:defRPr sz="1999"/>
            </a:lvl4pPr>
            <a:lvl5pPr>
              <a:defRPr sz="1799"/>
            </a:lvl5pPr>
            <a:lvl6pPr>
              <a:defRPr sz="1799"/>
            </a:lvl6pPr>
            <a:lvl7pPr>
              <a:defRPr sz="1799"/>
            </a:lvl7pPr>
            <a:lvl8pPr>
              <a:defRPr sz="1799"/>
            </a:lvl8pPr>
            <a:lvl9pPr>
              <a:defRPr sz="1799"/>
            </a:lvl9pPr>
          </a:lstStyle>
          <a:p>
            <a:pPr lvl="0"/>
            <a:r>
              <a:rPr lang="en-US"/>
              <a:t>Edit Master text styles</a:t>
            </a:r>
          </a:p>
        </p:txBody>
      </p:sp>
      <p:sp>
        <p:nvSpPr>
          <p:cNvPr id="10" name="Title 1"/>
          <p:cNvSpPr>
            <a:spLocks noGrp="1"/>
          </p:cNvSpPr>
          <p:nvPr>
            <p:ph type="title"/>
          </p:nvPr>
        </p:nvSpPr>
        <p:spPr>
          <a:xfrm>
            <a:off x="609759" y="238129"/>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799"/>
            </a:lvl1pPr>
            <a:lvl2pPr>
              <a:defRPr sz="2599"/>
            </a:lvl2pPr>
            <a:lvl3pPr>
              <a:defRPr sz="2399"/>
            </a:lvl3pPr>
            <a:lvl4pPr>
              <a:defRPr sz="2199"/>
            </a:lvl4pPr>
            <a:lvl5pPr>
              <a:defRPr sz="1999"/>
            </a:lvl5pPr>
            <a:lvl6pPr>
              <a:defRPr sz="1799"/>
            </a:lvl6pPr>
            <a:lvl7pPr>
              <a:defRPr sz="1799"/>
            </a:lvl7pPr>
            <a:lvl8pPr>
              <a:defRPr sz="1799"/>
            </a:lvl8pPr>
            <a:lvl9pPr>
              <a:defRPr sz="1799"/>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37252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60" y="238129"/>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59796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19104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6"/>
            <a:ext cx="11283950" cy="1155939"/>
          </a:xfrm>
          <a:prstGeom prst="rect">
            <a:avLst/>
          </a:prstGeom>
        </p:spPr>
        <p:txBody>
          <a:bodyPr/>
          <a:lstStyle>
            <a:lvl1pPr>
              <a:buFontTx/>
              <a:buNone/>
              <a:defRPr sz="2399" b="1">
                <a:solidFill>
                  <a:srgbClr val="8B3D9A"/>
                </a:solidFill>
              </a:defRPr>
            </a:lvl1pPr>
            <a:lvl2pPr>
              <a:buFontTx/>
              <a:buNone/>
              <a:defRPr sz="2399"/>
            </a:lvl2pPr>
            <a:lvl3pPr>
              <a:buFontTx/>
              <a:buNone/>
              <a:defRPr sz="2399"/>
            </a:lvl3pPr>
            <a:lvl4pPr>
              <a:buFontTx/>
              <a:buNone/>
              <a:defRPr sz="2399"/>
            </a:lvl4pPr>
            <a:lvl5pPr>
              <a:buFontTx/>
              <a:buNone/>
              <a:defRPr sz="2399"/>
            </a:lvl5pPr>
          </a:lstStyle>
          <a:p>
            <a:pPr lvl="0"/>
            <a:r>
              <a:rPr lang="en-US" dirty="0"/>
              <a:t>Edit Master text styles</a:t>
            </a:r>
          </a:p>
        </p:txBody>
      </p:sp>
      <p:sp>
        <p:nvSpPr>
          <p:cNvPr id="2" name="Title 1"/>
          <p:cNvSpPr>
            <a:spLocks noGrp="1"/>
          </p:cNvSpPr>
          <p:nvPr>
            <p:ph type="title"/>
          </p:nvPr>
        </p:nvSpPr>
        <p:spPr>
          <a:xfrm>
            <a:off x="514484" y="239717"/>
            <a:ext cx="11244016" cy="1674813"/>
          </a:xfrm>
          <a:prstGeom prst="rect">
            <a:avLst/>
          </a:prstGeom>
        </p:spPr>
        <p:txBody>
          <a:bodyPr/>
          <a:lstStyle>
            <a:lvl1pPr algn="ctr">
              <a:defRPr sz="3899">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9"/>
            <a:ext cx="10872444" cy="2605717"/>
          </a:xfrm>
          <a:prstGeom prst="rect">
            <a:avLst/>
          </a:prstGeom>
        </p:spPr>
        <p:txBody>
          <a:bodyPr/>
          <a:lstStyle>
            <a:lvl1pPr marL="0" indent="0">
              <a:buFontTx/>
              <a:buNone/>
              <a:defRPr sz="1999"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6833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2634926368"/>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2" y="3"/>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8"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2"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2" y="3"/>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8" dirty="0"/>
          </a:p>
        </p:txBody>
      </p:sp>
    </p:spTree>
    <p:extLst>
      <p:ext uri="{BB962C8B-B14F-4D97-AF65-F5344CB8AC3E}">
        <p14:creationId xmlns:p14="http://schemas.microsoft.com/office/powerpoint/2010/main" val="1707833336"/>
      </p:ext>
    </p:extLst>
  </p:cSld>
  <p:clrMap bg1="dk2" tx1="lt1" bg2="dk1"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Lst>
  <p:txStyles>
    <p:titleStyle>
      <a:lvl1pPr algn="l" rtl="0" eaLnBrk="1" fontAlgn="base" hangingPunct="1">
        <a:spcBef>
          <a:spcPct val="0"/>
        </a:spcBef>
        <a:spcAft>
          <a:spcPct val="0"/>
        </a:spcAft>
        <a:defRPr sz="3599"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599" b="1">
          <a:solidFill>
            <a:schemeClr val="tx2"/>
          </a:solidFill>
          <a:latin typeface="Arial" charset="0"/>
        </a:defRPr>
      </a:lvl2pPr>
      <a:lvl3pPr algn="l" rtl="0" eaLnBrk="1" fontAlgn="base" hangingPunct="1">
        <a:spcBef>
          <a:spcPct val="0"/>
        </a:spcBef>
        <a:spcAft>
          <a:spcPct val="0"/>
        </a:spcAft>
        <a:defRPr sz="3599" b="1">
          <a:solidFill>
            <a:schemeClr val="tx2"/>
          </a:solidFill>
          <a:latin typeface="Arial" charset="0"/>
        </a:defRPr>
      </a:lvl3pPr>
      <a:lvl4pPr algn="l" rtl="0" eaLnBrk="1" fontAlgn="base" hangingPunct="1">
        <a:spcBef>
          <a:spcPct val="0"/>
        </a:spcBef>
        <a:spcAft>
          <a:spcPct val="0"/>
        </a:spcAft>
        <a:defRPr sz="3599" b="1">
          <a:solidFill>
            <a:schemeClr val="tx2"/>
          </a:solidFill>
          <a:latin typeface="Arial" charset="0"/>
        </a:defRPr>
      </a:lvl4pPr>
      <a:lvl5pPr algn="l" rtl="0" eaLnBrk="1" fontAlgn="base" hangingPunct="1">
        <a:spcBef>
          <a:spcPct val="0"/>
        </a:spcBef>
        <a:spcAft>
          <a:spcPct val="0"/>
        </a:spcAft>
        <a:defRPr sz="3599" b="1">
          <a:solidFill>
            <a:schemeClr val="tx2"/>
          </a:solidFill>
          <a:latin typeface="Arial" charset="0"/>
        </a:defRPr>
      </a:lvl5pPr>
      <a:lvl6pPr marL="457063" algn="l" rtl="0" eaLnBrk="1" fontAlgn="base" hangingPunct="1">
        <a:spcBef>
          <a:spcPct val="0"/>
        </a:spcBef>
        <a:spcAft>
          <a:spcPct val="0"/>
        </a:spcAft>
        <a:defRPr sz="3499" b="1">
          <a:solidFill>
            <a:schemeClr val="tx2"/>
          </a:solidFill>
          <a:latin typeface="Arial" charset="0"/>
        </a:defRPr>
      </a:lvl6pPr>
      <a:lvl7pPr marL="914126" algn="l" rtl="0" eaLnBrk="1" fontAlgn="base" hangingPunct="1">
        <a:spcBef>
          <a:spcPct val="0"/>
        </a:spcBef>
        <a:spcAft>
          <a:spcPct val="0"/>
        </a:spcAft>
        <a:defRPr sz="3499" b="1">
          <a:solidFill>
            <a:schemeClr val="tx2"/>
          </a:solidFill>
          <a:latin typeface="Arial" charset="0"/>
        </a:defRPr>
      </a:lvl7pPr>
      <a:lvl8pPr marL="1371189" algn="l" rtl="0" eaLnBrk="1" fontAlgn="base" hangingPunct="1">
        <a:spcBef>
          <a:spcPct val="0"/>
        </a:spcBef>
        <a:spcAft>
          <a:spcPct val="0"/>
        </a:spcAft>
        <a:defRPr sz="3499" b="1">
          <a:solidFill>
            <a:schemeClr val="tx2"/>
          </a:solidFill>
          <a:latin typeface="Arial" charset="0"/>
        </a:defRPr>
      </a:lvl8pPr>
      <a:lvl9pPr marL="1828251" algn="l" rtl="0" eaLnBrk="1" fontAlgn="base" hangingPunct="1">
        <a:spcBef>
          <a:spcPct val="0"/>
        </a:spcBef>
        <a:spcAft>
          <a:spcPct val="0"/>
        </a:spcAft>
        <a:defRPr sz="3499" b="1">
          <a:solidFill>
            <a:schemeClr val="tx2"/>
          </a:solidFill>
          <a:latin typeface="Arial" charset="0"/>
        </a:defRPr>
      </a:lvl9pPr>
    </p:titleStyle>
    <p:bodyStyle>
      <a:lvl1pPr marL="342797" indent="-342797" algn="l" rtl="0" eaLnBrk="1" fontAlgn="base" hangingPunct="1">
        <a:lnSpc>
          <a:spcPct val="90000"/>
        </a:lnSpc>
        <a:spcBef>
          <a:spcPts val="1000"/>
        </a:spcBef>
        <a:spcAft>
          <a:spcPts val="700"/>
        </a:spcAft>
        <a:buClr>
          <a:schemeClr val="bg1"/>
        </a:buClr>
        <a:buFont typeface="Wingdings" panose="05000000000000000000" pitchFamily="2" charset="2"/>
        <a:buChar char="§"/>
        <a:defRPr sz="2799">
          <a:solidFill>
            <a:schemeClr val="bg1"/>
          </a:solidFill>
          <a:latin typeface="Calibri" panose="020F0502020204030204" pitchFamily="34" charset="0"/>
          <a:ea typeface="+mn-ea"/>
          <a:cs typeface="+mn-cs"/>
        </a:defRPr>
      </a:lvl1pPr>
      <a:lvl2pPr marL="742727" indent="-285664" algn="l" rtl="0" eaLnBrk="1" fontAlgn="base" hangingPunct="1">
        <a:lnSpc>
          <a:spcPct val="90000"/>
        </a:lnSpc>
        <a:spcBef>
          <a:spcPts val="1000"/>
        </a:spcBef>
        <a:spcAft>
          <a:spcPts val="700"/>
        </a:spcAft>
        <a:buClr>
          <a:schemeClr val="bg1"/>
        </a:buClr>
        <a:buFont typeface="Arial" panose="020B0604020202020204" pitchFamily="34" charset="0"/>
        <a:buChar char="‒"/>
        <a:defRPr sz="2599">
          <a:solidFill>
            <a:schemeClr val="bg1"/>
          </a:solidFill>
          <a:latin typeface="Calibri" panose="020F0502020204030204" pitchFamily="34" charset="0"/>
        </a:defRPr>
      </a:lvl2pPr>
      <a:lvl3pPr marL="1142657" indent="-228531" algn="l" rtl="0" eaLnBrk="1" fontAlgn="base" hangingPunct="1">
        <a:lnSpc>
          <a:spcPct val="90000"/>
        </a:lnSpc>
        <a:spcBef>
          <a:spcPts val="1000"/>
        </a:spcBef>
        <a:spcAft>
          <a:spcPts val="700"/>
        </a:spcAft>
        <a:buClr>
          <a:schemeClr val="bg1"/>
        </a:buClr>
        <a:buFont typeface="Arial" panose="020B0604020202020204" pitchFamily="34" charset="0"/>
        <a:buChar char="‒"/>
        <a:defRPr sz="2399">
          <a:solidFill>
            <a:schemeClr val="bg1"/>
          </a:solidFill>
          <a:latin typeface="Calibri" panose="020F0502020204030204" pitchFamily="34" charset="0"/>
        </a:defRPr>
      </a:lvl3pPr>
      <a:lvl4pPr marL="1599720" indent="-228531" algn="l" rtl="0" eaLnBrk="1" fontAlgn="base" hangingPunct="1">
        <a:lnSpc>
          <a:spcPct val="90000"/>
        </a:lnSpc>
        <a:spcBef>
          <a:spcPts val="1000"/>
        </a:spcBef>
        <a:spcAft>
          <a:spcPts val="700"/>
        </a:spcAft>
        <a:buClr>
          <a:schemeClr val="bg1"/>
        </a:buClr>
        <a:buFont typeface="Arial" panose="020B0604020202020204" pitchFamily="34" charset="0"/>
        <a:buChar char="‒"/>
        <a:defRPr sz="2199">
          <a:solidFill>
            <a:schemeClr val="bg1"/>
          </a:solidFill>
          <a:latin typeface="Calibri" panose="020F0502020204030204" pitchFamily="34" charset="0"/>
        </a:defRPr>
      </a:lvl4pPr>
      <a:lvl5pPr marL="2056783" indent="-228531" algn="l" rtl="0" eaLnBrk="1" fontAlgn="base" hangingPunct="1">
        <a:lnSpc>
          <a:spcPct val="90000"/>
        </a:lnSpc>
        <a:spcBef>
          <a:spcPts val="1000"/>
        </a:spcBef>
        <a:spcAft>
          <a:spcPts val="700"/>
        </a:spcAft>
        <a:buClr>
          <a:schemeClr val="bg1"/>
        </a:buClr>
        <a:buFont typeface="Arial" panose="020B0604020202020204" pitchFamily="34" charset="0"/>
        <a:buChar char="‒"/>
        <a:defRPr sz="1999">
          <a:solidFill>
            <a:schemeClr val="bg1"/>
          </a:solidFill>
          <a:latin typeface="Calibri" panose="020F0502020204030204" pitchFamily="34" charset="0"/>
        </a:defRPr>
      </a:lvl5pPr>
      <a:lvl6pPr marL="2513846" indent="-228531"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0908" indent="-228531"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7971" indent="-228531"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5034" indent="-228531"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hyperlink" Target="http://www.clinicaloption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2.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a:extLst>
              <a:ext uri="{FF2B5EF4-FFF2-40B4-BE49-F238E27FC236}">
                <a16:creationId xmlns:a16="http://schemas.microsoft.com/office/drawing/2014/main" id="{BF0A1BCB-4573-42FC-B2B5-F4F0EB65AB50}"/>
              </a:ext>
            </a:extLst>
          </p:cNvPr>
          <p:cNvSpPr>
            <a:spLocks noGrp="1" noChangeArrowheads="1"/>
          </p:cNvSpPr>
          <p:nvPr>
            <p:ph type="subTitle" idx="1"/>
          </p:nvPr>
        </p:nvSpPr>
        <p:spPr bwMode="invGray">
          <a:xfrm>
            <a:off x="609600" y="4041650"/>
            <a:ext cx="5181600" cy="1651784"/>
          </a:xfrm>
        </p:spPr>
        <p:txBody>
          <a:bodyPr/>
          <a:lstStyle/>
          <a:p>
            <a:pPr>
              <a:spcBef>
                <a:spcPct val="0"/>
              </a:spcBef>
              <a:spcAft>
                <a:spcPct val="0"/>
              </a:spcAft>
            </a:pPr>
            <a:r>
              <a:rPr lang="en-US" altLang="en-US" dirty="0"/>
              <a:t>Lee Schwartzberg, MD, FACP</a:t>
            </a:r>
          </a:p>
          <a:p>
            <a:pPr>
              <a:spcBef>
                <a:spcPct val="0"/>
              </a:spcBef>
              <a:spcAft>
                <a:spcPct val="0"/>
              </a:spcAft>
            </a:pPr>
            <a:r>
              <a:rPr lang="en-US" altLang="en-US" sz="1600" b="0" i="1" dirty="0"/>
              <a:t>Chief Medical Officer</a:t>
            </a:r>
          </a:p>
          <a:p>
            <a:pPr>
              <a:spcBef>
                <a:spcPct val="0"/>
              </a:spcBef>
              <a:spcAft>
                <a:spcPct val="0"/>
              </a:spcAft>
            </a:pPr>
            <a:r>
              <a:rPr lang="en-US" altLang="en-US" sz="1600" b="0" dirty="0" err="1"/>
              <a:t>OneOncology</a:t>
            </a:r>
            <a:endParaRPr lang="en-US" altLang="en-US" sz="1600" b="0" dirty="0"/>
          </a:p>
          <a:p>
            <a:pPr>
              <a:spcBef>
                <a:spcPct val="0"/>
              </a:spcBef>
              <a:spcAft>
                <a:spcPct val="0"/>
              </a:spcAft>
            </a:pPr>
            <a:r>
              <a:rPr lang="en-US" altLang="en-US" sz="1600" b="0" i="1" dirty="0"/>
              <a:t>Clinical Professor of Medicine</a:t>
            </a:r>
          </a:p>
          <a:p>
            <a:pPr>
              <a:spcBef>
                <a:spcPct val="0"/>
              </a:spcBef>
              <a:spcAft>
                <a:spcPct val="0"/>
              </a:spcAft>
            </a:pPr>
            <a:r>
              <a:rPr lang="en-US" altLang="en-US" sz="1600" b="0" dirty="0"/>
              <a:t>University of Tennessee Health Science Center</a:t>
            </a:r>
          </a:p>
          <a:p>
            <a:pPr>
              <a:spcBef>
                <a:spcPct val="0"/>
              </a:spcBef>
              <a:spcAft>
                <a:spcPct val="0"/>
              </a:spcAft>
            </a:pPr>
            <a:r>
              <a:rPr lang="en-US" altLang="en-US" sz="1600" b="0" dirty="0"/>
              <a:t>Memphis, Tennessee</a:t>
            </a:r>
          </a:p>
        </p:txBody>
      </p:sp>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p:txBody>
          <a:bodyPr>
            <a:normAutofit/>
          </a:bodyPr>
          <a:lstStyle/>
          <a:p>
            <a:r>
              <a:rPr lang="en-US" sz="4000" dirty="0"/>
              <a:t>Planning Therapy for High-Risk HER2-Positive </a:t>
            </a:r>
            <a:br>
              <a:rPr lang="en-US" sz="4000" dirty="0"/>
            </a:br>
            <a:r>
              <a:rPr lang="en-US" sz="4000" dirty="0"/>
              <a:t>Early-Stage Breast Cancer: Expert Viewpoint</a:t>
            </a:r>
            <a:endParaRPr lang="en-US" altLang="en-US" sz="4000" dirty="0"/>
          </a:p>
        </p:txBody>
      </p:sp>
      <p:sp>
        <p:nvSpPr>
          <p:cNvPr id="4" name="Text Box 21">
            <a:extLst>
              <a:ext uri="{FF2B5EF4-FFF2-40B4-BE49-F238E27FC236}">
                <a16:creationId xmlns:a16="http://schemas.microsoft.com/office/drawing/2014/main" id="{89B0A68C-C892-49F9-A2FB-658A0E4053E8}"/>
              </a:ext>
            </a:extLst>
          </p:cNvPr>
          <p:cNvSpPr txBox="1">
            <a:spLocks noChangeArrowheads="1"/>
          </p:cNvSpPr>
          <p:nvPr/>
        </p:nvSpPr>
        <p:spPr bwMode="auto">
          <a:xfrm>
            <a:off x="406446" y="6392897"/>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Supported by an educational grant from Puma Biotechnology.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5971" indent="-345971">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1999"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545" y="3364823"/>
            <a:ext cx="3478765" cy="640406"/>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126"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999"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999"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hlinkClick r:id="rId4"/>
                </a:rPr>
                <a:t>clinicaloptions.com</a:t>
              </a:r>
              <a:endParaRPr kumimoji="0" lang="en-US" altLang="en-US" sz="1999"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alt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Lee Schwartzberg, MD, FACP</a:t>
            </a:r>
            <a:br>
              <a:rPr kumimoji="0" lang="en-US" alt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altLang="en-US" sz="26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Chief Medical Officer</a:t>
            </a:r>
            <a:br>
              <a:rPr kumimoji="0" lang="en-US" altLang="en-US" sz="26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600" b="0" i="0" u="none" strike="noStrike" kern="0" cap="none" spc="0" normalizeH="0" baseline="0" noProof="0" dirty="0" err="1">
                <a:ln>
                  <a:noFill/>
                </a:ln>
                <a:solidFill>
                  <a:srgbClr val="000000"/>
                </a:solidFill>
                <a:effectLst/>
                <a:uLnTx/>
                <a:uFillTx/>
                <a:latin typeface="Calibri" panose="020F0502020204030204" pitchFamily="34" charset="0"/>
                <a:ea typeface="+mn-ea"/>
                <a:cs typeface="+mn-cs"/>
              </a:rPr>
              <a:t>OneOncology</a:t>
            </a:r>
            <a:br>
              <a:rPr kumimoji="0" lang="en-US" altLang="en-US" sz="26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6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Clinical Professor of Medicine</a:t>
            </a:r>
            <a:br>
              <a:rPr kumimoji="0" lang="en-US" altLang="en-US" sz="26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University of Tennessee Health Science Center</a:t>
            </a:r>
            <a:b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Memphis, Tennessee</a:t>
            </a:r>
          </a:p>
          <a:p>
            <a:pPr marL="0" indent="0">
              <a:buNone/>
            </a:pPr>
            <a:r>
              <a:rPr lang="en-US" sz="2600" b="1" dirty="0">
                <a:solidFill>
                  <a:srgbClr val="E1471D"/>
                </a:solidFill>
              </a:rPr>
              <a:t>Lee Schwartzberg, MD, FACP, </a:t>
            </a:r>
            <a:r>
              <a:rPr lang="en-US" sz="2600" dirty="0"/>
              <a:t>has disclosed that he has received consulting fees from Amgen, AstraZeneca, Bayer, Beyond Spring, Bristol Myers Squibb, Genentech, </a:t>
            </a:r>
            <a:r>
              <a:rPr lang="en-US" sz="2600" dirty="0" err="1"/>
              <a:t>Helsinn</a:t>
            </a:r>
            <a:r>
              <a:rPr lang="en-US" sz="2600" dirty="0"/>
              <a:t>, Lilly, Myriad Genetics, Napo Pharmaceuticals, </a:t>
            </a:r>
            <a:r>
              <a:rPr lang="en-US" sz="2600" dirty="0" err="1"/>
              <a:t>Odonate</a:t>
            </a:r>
            <a:r>
              <a:rPr lang="en-US" sz="2600" dirty="0"/>
              <a:t> Therapeutics, Pfizer, and Spectrum Pharmaceuticals; has received fees for non-CME/CE services </a:t>
            </a:r>
            <a:r>
              <a:rPr lang="en-US" sz="2600" dirty="0" err="1"/>
              <a:t>Coherus</a:t>
            </a:r>
            <a:r>
              <a:rPr lang="en-US" sz="2600" dirty="0"/>
              <a:t> </a:t>
            </a:r>
            <a:r>
              <a:rPr lang="en-US" sz="2600" dirty="0" err="1"/>
              <a:t>BioSciences</a:t>
            </a:r>
            <a:r>
              <a:rPr lang="en-US" sz="2600" dirty="0"/>
              <a:t>, Merck, Puma, and Seattle Genetics; and institutional research support from Amgen and Pfizer.</a:t>
            </a:r>
            <a:endParaRPr lang="en-US" sz="2400" dirty="0"/>
          </a:p>
          <a:p>
            <a:pPr marL="0" indent="0">
              <a:buNone/>
            </a:pPr>
            <a:endParaRPr lang="en-US" altLang="en-US" sz="2400" dirty="0"/>
          </a:p>
        </p:txBody>
      </p:sp>
    </p:spTree>
    <p:extLst>
      <p:ext uri="{BB962C8B-B14F-4D97-AF65-F5344CB8AC3E}">
        <p14:creationId xmlns:p14="http://schemas.microsoft.com/office/powerpoint/2010/main" val="3552539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DAD474-EDDA-41D6-8219-9ACA5570D39D}"/>
              </a:ext>
            </a:extLst>
          </p:cNvPr>
          <p:cNvSpPr>
            <a:spLocks noGrp="1"/>
          </p:cNvSpPr>
          <p:nvPr>
            <p:ph idx="1"/>
          </p:nvPr>
        </p:nvSpPr>
        <p:spPr/>
        <p:txBody>
          <a:bodyPr/>
          <a:lstStyle/>
          <a:p>
            <a:pPr indent="-228600">
              <a:buClr>
                <a:srgbClr val="000000"/>
              </a:buClr>
              <a:defRPr/>
            </a:pPr>
            <a:r>
              <a:rPr kumimoji="0" lang="en-US" b="0" i="0" u="none" strike="noStrike" kern="0" cap="none" spc="0" normalizeH="0" baseline="0" noProof="0" dirty="0">
                <a:ln>
                  <a:noFill/>
                </a:ln>
                <a:solidFill>
                  <a:srgbClr val="000000"/>
                </a:solidFill>
                <a:effectLst/>
                <a:uLnTx/>
                <a:uFillTx/>
                <a:latin typeface="Calibri" panose="020F0502020204030204" pitchFamily="34" charset="0"/>
              </a:rPr>
              <a:t>Patients with HER2+ EBC who have a risk of &gt;10% recurrence </a:t>
            </a:r>
          </a:p>
          <a:p>
            <a:endParaRPr lang="en-US" sz="2400" dirty="0"/>
          </a:p>
          <a:p>
            <a:endParaRPr lang="en-US" sz="2400" dirty="0"/>
          </a:p>
          <a:p>
            <a:endParaRPr lang="en-US" sz="2400" dirty="0"/>
          </a:p>
          <a:p>
            <a:endParaRPr lang="en-US" sz="2400" dirty="0"/>
          </a:p>
          <a:p>
            <a:endParaRPr lang="en-US" sz="2400" dirty="0"/>
          </a:p>
          <a:p>
            <a:r>
              <a:rPr lang="en-US" dirty="0"/>
              <a:t>Treatment of small, LN-negative HER2-positive EBC typically includes systemic adjuvant therapy with paclitaxel/trastuzumab based on APT trial data</a:t>
            </a:r>
          </a:p>
          <a:p>
            <a:pPr marL="457200" lvl="1" indent="0">
              <a:buNone/>
            </a:pPr>
            <a:endParaRPr lang="en-US" dirty="0"/>
          </a:p>
        </p:txBody>
      </p:sp>
      <p:sp>
        <p:nvSpPr>
          <p:cNvPr id="2" name="Title 1">
            <a:extLst>
              <a:ext uri="{FF2B5EF4-FFF2-40B4-BE49-F238E27FC236}">
                <a16:creationId xmlns:a16="http://schemas.microsoft.com/office/drawing/2014/main" id="{EB768641-02D9-4E70-9D4A-A4E732C0C496}"/>
              </a:ext>
            </a:extLst>
          </p:cNvPr>
          <p:cNvSpPr>
            <a:spLocks noGrp="1"/>
          </p:cNvSpPr>
          <p:nvPr>
            <p:ph type="title"/>
          </p:nvPr>
        </p:nvSpPr>
        <p:spPr/>
        <p:txBody>
          <a:bodyPr/>
          <a:lstStyle/>
          <a:p>
            <a:r>
              <a:rPr lang="en-US" dirty="0"/>
              <a:t>Defining High-Risk HER2+ EBC </a:t>
            </a:r>
          </a:p>
        </p:txBody>
      </p:sp>
      <p:sp>
        <p:nvSpPr>
          <p:cNvPr id="4" name="Text Box 11">
            <a:extLst>
              <a:ext uri="{FF2B5EF4-FFF2-40B4-BE49-F238E27FC236}">
                <a16:creationId xmlns:a16="http://schemas.microsoft.com/office/drawing/2014/main" id="{83EE5830-A545-4C50-9610-9A2DFC48EBC0}"/>
              </a:ext>
            </a:extLst>
          </p:cNvPr>
          <p:cNvSpPr txBox="1">
            <a:spLocks noChangeArrowheads="1"/>
          </p:cNvSpPr>
          <p:nvPr/>
        </p:nvSpPr>
        <p:spPr bwMode="auto">
          <a:xfrm>
            <a:off x="396921" y="6377031"/>
            <a:ext cx="87820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Bellon. Breast Cancer Res Treat. 2019;176:303.</a:t>
            </a:r>
            <a:endPar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4">
            <a:extLst>
              <a:ext uri="{FF2B5EF4-FFF2-40B4-BE49-F238E27FC236}">
                <a16:creationId xmlns:a16="http://schemas.microsoft.com/office/drawing/2014/main" id="{5678B722-6C5D-49EA-997D-EB077D72E9F8}"/>
              </a:ext>
            </a:extLst>
          </p:cNvPr>
          <p:cNvGrpSpPr>
            <a:grpSpLocks/>
          </p:cNvGrpSpPr>
          <p:nvPr/>
        </p:nvGrpSpPr>
        <p:grpSpPr bwMode="auto">
          <a:xfrm>
            <a:off x="9389569" y="6207225"/>
            <a:ext cx="2488502" cy="447822"/>
            <a:chOff x="9527309" y="3551529"/>
            <a:chExt cx="2488502" cy="448324"/>
          </a:xfrm>
        </p:grpSpPr>
        <p:pic>
          <p:nvPicPr>
            <p:cNvPr id="6" name="Picture 5">
              <a:extLst>
                <a:ext uri="{FF2B5EF4-FFF2-40B4-BE49-F238E27FC236}">
                  <a16:creationId xmlns:a16="http://schemas.microsoft.com/office/drawing/2014/main" id="{0E4A5891-B7B6-4496-AED6-9D4B14B1017B}"/>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309FA656-B42A-4E24-87BC-39273BA55E8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pSp>
        <p:nvGrpSpPr>
          <p:cNvPr id="12" name="Group 11">
            <a:extLst>
              <a:ext uri="{FF2B5EF4-FFF2-40B4-BE49-F238E27FC236}">
                <a16:creationId xmlns:a16="http://schemas.microsoft.com/office/drawing/2014/main" id="{1D6BFE38-57AC-42BB-8B9F-814EF174F33C}"/>
              </a:ext>
            </a:extLst>
          </p:cNvPr>
          <p:cNvGrpSpPr/>
          <p:nvPr/>
        </p:nvGrpSpPr>
        <p:grpSpPr>
          <a:xfrm>
            <a:off x="988244" y="2133462"/>
            <a:ext cx="4921321" cy="1924829"/>
            <a:chOff x="988244" y="2133462"/>
            <a:chExt cx="4921321" cy="1924829"/>
          </a:xfrm>
        </p:grpSpPr>
        <p:sp>
          <p:nvSpPr>
            <p:cNvPr id="10" name="Rectangle: Rounded Corners 9">
              <a:extLst>
                <a:ext uri="{FF2B5EF4-FFF2-40B4-BE49-F238E27FC236}">
                  <a16:creationId xmlns:a16="http://schemas.microsoft.com/office/drawing/2014/main" id="{29B95A6B-92AA-4396-A1B5-B2A6BBA58461}"/>
                </a:ext>
              </a:extLst>
            </p:cNvPr>
            <p:cNvSpPr/>
            <p:nvPr/>
          </p:nvSpPr>
          <p:spPr bwMode="auto">
            <a:xfrm>
              <a:off x="988244" y="2593230"/>
              <a:ext cx="4921321" cy="1465061"/>
            </a:xfrm>
            <a:prstGeom prst="round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Any residual disease</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endPar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 name="Rectangle: Rounded Corners 7">
              <a:extLst>
                <a:ext uri="{FF2B5EF4-FFF2-40B4-BE49-F238E27FC236}">
                  <a16:creationId xmlns:a16="http://schemas.microsoft.com/office/drawing/2014/main" id="{EEF9FAD0-4877-4F2B-AB0F-6BBA4524A099}"/>
                </a:ext>
              </a:extLst>
            </p:cNvPr>
            <p:cNvSpPr/>
            <p:nvPr/>
          </p:nvSpPr>
          <p:spPr bwMode="auto">
            <a:xfrm>
              <a:off x="988244" y="2133462"/>
              <a:ext cx="4921321" cy="760288"/>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0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After appropriate neoadjuvant chemotherapy and anti-HER2 therapy:</a:t>
              </a: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 name="Group 12">
            <a:extLst>
              <a:ext uri="{FF2B5EF4-FFF2-40B4-BE49-F238E27FC236}">
                <a16:creationId xmlns:a16="http://schemas.microsoft.com/office/drawing/2014/main" id="{C9F00A57-1DD3-437E-A06E-D3E03E2BDA81}"/>
              </a:ext>
            </a:extLst>
          </p:cNvPr>
          <p:cNvGrpSpPr/>
          <p:nvPr/>
        </p:nvGrpSpPr>
        <p:grpSpPr>
          <a:xfrm>
            <a:off x="6167919" y="2133462"/>
            <a:ext cx="4921321" cy="1924829"/>
            <a:chOff x="6167919" y="2133462"/>
            <a:chExt cx="4921321" cy="1924829"/>
          </a:xfrm>
        </p:grpSpPr>
        <p:sp>
          <p:nvSpPr>
            <p:cNvPr id="11" name="Rectangle: Rounded Corners 10">
              <a:extLst>
                <a:ext uri="{FF2B5EF4-FFF2-40B4-BE49-F238E27FC236}">
                  <a16:creationId xmlns:a16="http://schemas.microsoft.com/office/drawing/2014/main" id="{FFDC703B-1F1F-447E-BD0E-AE8BE014838B}"/>
                </a:ext>
              </a:extLst>
            </p:cNvPr>
            <p:cNvSpPr/>
            <p:nvPr/>
          </p:nvSpPr>
          <p:spPr bwMode="auto">
            <a:xfrm>
              <a:off x="6167919" y="2593230"/>
              <a:ext cx="4921321" cy="1465061"/>
            </a:xfrm>
            <a:prstGeom prst="roundRect">
              <a:avLst/>
            </a:prstGeom>
            <a:solidFill>
              <a:schemeClr val="accent6">
                <a:lumMod val="20000"/>
                <a:lumOff val="80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Any node-positive disease</a:t>
              </a:r>
            </a:p>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T3 or T4 disease with any N </a:t>
              </a: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Rectangle: Rounded Corners 8">
              <a:extLst>
                <a:ext uri="{FF2B5EF4-FFF2-40B4-BE49-F238E27FC236}">
                  <a16:creationId xmlns:a16="http://schemas.microsoft.com/office/drawing/2014/main" id="{51EDF37A-6BAC-4A83-9071-1976FAC5237F}"/>
                </a:ext>
              </a:extLst>
            </p:cNvPr>
            <p:cNvSpPr/>
            <p:nvPr/>
          </p:nvSpPr>
          <p:spPr bwMode="auto">
            <a:xfrm>
              <a:off x="6167919" y="2133462"/>
              <a:ext cx="4921321" cy="760288"/>
            </a:xfrm>
            <a:prstGeom prst="roundRect">
              <a:avLst/>
            </a:prstGeom>
            <a:solidFill>
              <a:schemeClr val="accent6"/>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0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After surgery first:</a:t>
              </a: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4219032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100">
            <a:extLst>
              <a:ext uri="{FF2B5EF4-FFF2-40B4-BE49-F238E27FC236}">
                <a16:creationId xmlns:a16="http://schemas.microsoft.com/office/drawing/2014/main" id="{6887661E-FD68-4FC6-8BFF-C72EF196FFF6}"/>
              </a:ext>
            </a:extLst>
          </p:cNvPr>
          <p:cNvGraphicFramePr>
            <a:graphicFrameLocks/>
          </p:cNvGraphicFramePr>
          <p:nvPr>
            <p:extLst>
              <p:ext uri="{D42A27DB-BD31-4B8C-83A1-F6EECF244321}">
                <p14:modId xmlns:p14="http://schemas.microsoft.com/office/powerpoint/2010/main" val="173372137"/>
              </p:ext>
            </p:extLst>
          </p:nvPr>
        </p:nvGraphicFramePr>
        <p:xfrm>
          <a:off x="495301" y="2134408"/>
          <a:ext cx="11277597" cy="4018776"/>
        </p:xfrm>
        <a:graphic>
          <a:graphicData uri="http://schemas.openxmlformats.org/drawingml/2006/table">
            <a:tbl>
              <a:tblPr/>
              <a:tblGrid>
                <a:gridCol w="2850469">
                  <a:extLst>
                    <a:ext uri="{9D8B030D-6E8A-4147-A177-3AD203B41FA5}">
                      <a16:colId xmlns:a16="http://schemas.microsoft.com/office/drawing/2014/main" val="20000"/>
                    </a:ext>
                  </a:extLst>
                </a:gridCol>
                <a:gridCol w="1977551">
                  <a:extLst>
                    <a:ext uri="{9D8B030D-6E8A-4147-A177-3AD203B41FA5}">
                      <a16:colId xmlns:a16="http://schemas.microsoft.com/office/drawing/2014/main" val="20001"/>
                    </a:ext>
                  </a:extLst>
                </a:gridCol>
                <a:gridCol w="830354">
                  <a:extLst>
                    <a:ext uri="{9D8B030D-6E8A-4147-A177-3AD203B41FA5}">
                      <a16:colId xmlns:a16="http://schemas.microsoft.com/office/drawing/2014/main" val="20002"/>
                    </a:ext>
                  </a:extLst>
                </a:gridCol>
                <a:gridCol w="1888134">
                  <a:extLst>
                    <a:ext uri="{9D8B030D-6E8A-4147-A177-3AD203B41FA5}">
                      <a16:colId xmlns:a16="http://schemas.microsoft.com/office/drawing/2014/main" val="20003"/>
                    </a:ext>
                  </a:extLst>
                </a:gridCol>
                <a:gridCol w="892860">
                  <a:extLst>
                    <a:ext uri="{9D8B030D-6E8A-4147-A177-3AD203B41FA5}">
                      <a16:colId xmlns:a16="http://schemas.microsoft.com/office/drawing/2014/main" val="20004"/>
                    </a:ext>
                  </a:extLst>
                </a:gridCol>
                <a:gridCol w="1603523">
                  <a:extLst>
                    <a:ext uri="{9D8B030D-6E8A-4147-A177-3AD203B41FA5}">
                      <a16:colId xmlns:a16="http://schemas.microsoft.com/office/drawing/2014/main" val="20005"/>
                    </a:ext>
                  </a:extLst>
                </a:gridCol>
                <a:gridCol w="390013">
                  <a:extLst>
                    <a:ext uri="{9D8B030D-6E8A-4147-A177-3AD203B41FA5}">
                      <a16:colId xmlns:a16="http://schemas.microsoft.com/office/drawing/2014/main" val="20006"/>
                    </a:ext>
                  </a:extLst>
                </a:gridCol>
                <a:gridCol w="844693">
                  <a:extLst>
                    <a:ext uri="{9D8B030D-6E8A-4147-A177-3AD203B41FA5}">
                      <a16:colId xmlns:a16="http://schemas.microsoft.com/office/drawing/2014/main" val="3833524036"/>
                    </a:ext>
                  </a:extLst>
                </a:gridCol>
              </a:tblGrid>
              <a:tr h="171581">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endParaRPr>
                    </a:p>
                  </a:txBody>
                  <a:tcPr marL="119992" marR="47996" marT="45529" marB="45529" anchor="b"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algn="ctr"/>
                      <a:r>
                        <a:rPr kumimoji="0" 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Univariable</a:t>
                      </a:r>
                      <a:endParaRPr lang="en-GB" sz="1600" dirty="0">
                        <a:latin typeface="Arial" pitchFamily="34" charset="0"/>
                        <a:cs typeface="Arial" pitchFamily="34" charset="0"/>
                      </a:endParaRPr>
                    </a:p>
                  </a:txBody>
                  <a:tcPr marL="119992" marR="47996" marT="45529" marB="45529" anchor="b"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endParaRPr lang="en-GB" sz="1600" dirty="0">
                        <a:latin typeface="Arial" pitchFamily="34" charset="0"/>
                        <a:cs typeface="Arial" pitchFamily="34" charset="0"/>
                      </a:endParaRPr>
                    </a:p>
                  </a:txBody>
                  <a:tcPr marL="17999" marR="17999" marT="45727" marB="45727"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lumMod val="50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Multivariable Full Model</a:t>
                      </a:r>
                    </a:p>
                  </a:txBody>
                  <a:tcPr marL="23999" marR="23999" marT="45529" marB="45529" anchor="b"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1" i="0" u="none" strike="noStrike" cap="none" normalizeH="0" baseline="0" dirty="0">
                        <a:ln>
                          <a:noFill/>
                        </a:ln>
                        <a:solidFill>
                          <a:schemeClr val="bg1"/>
                        </a:solidFill>
                        <a:effectLst/>
                        <a:latin typeface="Arial" pitchFamily="34" charset="0"/>
                        <a:ea typeface="MS PGothic" pitchFamily="34" charset="-128"/>
                        <a:cs typeface="Arial" pitchFamily="34" charset="0"/>
                      </a:endParaRPr>
                    </a:p>
                  </a:txBody>
                  <a:tcPr marL="18000" marR="18000" horzOverflow="overflow">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Multivariable Reduced Model</a:t>
                      </a:r>
                    </a:p>
                  </a:txBody>
                  <a:tcPr marL="23999" marR="23999" marT="45529" marB="45529" anchor="b"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1" i="0" u="none" strike="noStrike" cap="none" normalizeH="0" baseline="0" dirty="0">
                        <a:ln>
                          <a:noFill/>
                        </a:ln>
                        <a:solidFill>
                          <a:schemeClr val="bg1"/>
                        </a:solidFill>
                        <a:effectLst/>
                        <a:latin typeface="Arial" pitchFamily="34" charset="0"/>
                        <a:ea typeface="MS PGothic" pitchFamily="34" charset="-128"/>
                        <a:cs typeface="Arial" pitchFamily="34" charset="0"/>
                      </a:endParaRPr>
                    </a:p>
                  </a:txBody>
                  <a:tcPr marL="18000" marR="18000" horzOverflow="overflow">
                    <a:lnL>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71581">
                <a:tc>
                  <a:txBody>
                    <a:bodyPr/>
                    <a:lstStyle/>
                    <a:p>
                      <a:pPr marL="0" marR="0" lvl="0" indent="0" algn="l" defTabSz="914400" rtl="0" eaLnBrk="1" fontAlgn="base" latinLnBrk="0" hangingPunct="1">
                        <a:lnSpc>
                          <a:spcPct val="100000"/>
                        </a:lnSpc>
                        <a:spcBef>
                          <a:spcPct val="0"/>
                        </a:spcBef>
                        <a:spcAft>
                          <a:spcPct val="0"/>
                        </a:spcAft>
                        <a:buClr>
                          <a:schemeClr val="tx1"/>
                        </a:buClr>
                        <a:buSzPct val="100000"/>
                        <a:buFontTx/>
                        <a:buNone/>
                        <a:tabLst/>
                      </a:pPr>
                      <a:r>
                        <a:rPr kumimoji="0" lang="en-GB"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Prognostic Factor</a:t>
                      </a:r>
                    </a:p>
                  </a:txBody>
                  <a:tcPr marL="119992" marR="47996" marT="45529" marB="45529" anchor="b"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Hazard Ratio (95% CI)</a:t>
                      </a:r>
                    </a:p>
                  </a:txBody>
                  <a:tcPr marL="23999" marR="23999" marT="45529" marB="45529" anchor="b"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1"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P</a:t>
                      </a:r>
                      <a:r>
                        <a:rPr kumimoji="0" 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 Value</a:t>
                      </a:r>
                    </a:p>
                  </a:txBody>
                  <a:tcPr marL="23999" marR="23999" marT="45529" marB="45529" anchor="b"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Hazard Ratio (95% CI)</a:t>
                      </a:r>
                    </a:p>
                  </a:txBody>
                  <a:tcPr marL="23999" marR="23999" marT="45529" marB="45529" anchor="b"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1"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P</a:t>
                      </a:r>
                      <a:r>
                        <a:rPr kumimoji="0" 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 Value</a:t>
                      </a:r>
                    </a:p>
                  </a:txBody>
                  <a:tcPr marL="23999" marR="23999" marT="45529" marB="45529" anchor="b" horzOverflow="overflow">
                    <a:lnL>
                      <a:noFill/>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Hazard Ratio (95% CI)</a:t>
                      </a:r>
                    </a:p>
                  </a:txBody>
                  <a:tcPr marL="23999" marR="23999" marT="45529" marB="45529" anchor="b"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1"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P</a:t>
                      </a:r>
                      <a:r>
                        <a:rPr kumimoji="0" 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 Value</a:t>
                      </a:r>
                    </a:p>
                  </a:txBody>
                  <a:tcPr marL="23999" marR="23999" marT="45529" marB="45529" anchor="b" horzOverflow="overflow">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1"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P</a:t>
                      </a:r>
                      <a:r>
                        <a:rPr kumimoji="0" 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 Value</a:t>
                      </a:r>
                    </a:p>
                  </a:txBody>
                  <a:tcPr marL="23999" marR="23999" marT="45529" marB="45529" anchor="b" horzOverflow="overflow">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71581">
                <a:tc>
                  <a:txBody>
                    <a:bodyPr/>
                    <a:lstStyle/>
                    <a:p>
                      <a:pPr marL="0" marR="0" lvl="0" indent="0" algn="l"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Age, yr</a:t>
                      </a:r>
                    </a:p>
                  </a:txBody>
                  <a:tcPr marL="119992" marR="47996" marT="45529" marB="45529"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endPar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a:noFill/>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a:noFill/>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a:noFill/>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7158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Symbol" pitchFamily="18" charset="2"/>
                        </a:rPr>
                        <a:t>&lt;65 vs ≥65</a:t>
                      </a:r>
                    </a:p>
                  </a:txBody>
                  <a:tcPr marL="119992" marR="47996" marT="45529" marB="45529"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1.23 (1.00-1.50)</a:t>
                      </a:r>
                    </a:p>
                  </a:txBody>
                  <a:tcPr marL="23999" marR="23999" marT="45529" marB="45529" anchor="b"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0.49</a:t>
                      </a:r>
                    </a:p>
                  </a:txBody>
                  <a:tcPr marL="23999" marR="23999" marT="45529" marB="45529" anchor="b"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NA</a:t>
                      </a:r>
                    </a:p>
                  </a:txBody>
                  <a:tcPr marL="23999" marR="23999" marT="45529" marB="45529" anchor="b"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endParaRPr kumimoji="0" lang="en-US" sz="18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a:noFill/>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NA</a:t>
                      </a:r>
                    </a:p>
                  </a:txBody>
                  <a:tcPr marL="23999" marR="23999" marT="45529" marB="45529" anchor="b"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8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a:noFill/>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7158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Symbol" pitchFamily="18" charset="2"/>
                        </a:rPr>
                        <a:t>≤40 vs &gt;40</a:t>
                      </a:r>
                    </a:p>
                  </a:txBody>
                  <a:tcPr marL="119992" marR="47996" marT="45529" marB="45529"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1.02 (0.76-1.38)</a:t>
                      </a:r>
                    </a:p>
                  </a:txBody>
                  <a:tcPr marL="23999" marR="23999" marT="45529" marB="45529" anchor="b"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.88</a:t>
                      </a:r>
                    </a:p>
                  </a:txBody>
                  <a:tcPr marL="23999" marR="23999" marT="45529" marB="45529" anchor="b"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NA</a:t>
                      </a:r>
                    </a:p>
                  </a:txBody>
                  <a:tcPr marL="23999" marR="23999" marT="45529" marB="45529" anchor="b"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endParaRPr kumimoji="0" lang="en-US" sz="18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a:noFill/>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NA</a:t>
                      </a:r>
                    </a:p>
                  </a:txBody>
                  <a:tcPr marL="23999" marR="23999" marT="45529" marB="45529" anchor="b"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8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a:noFill/>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7158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Symbol" pitchFamily="18" charset="2"/>
                        </a:rPr>
                        <a:t>Per yr, continuous</a:t>
                      </a:r>
                    </a:p>
                  </a:txBody>
                  <a:tcPr marL="119992" marR="47996" marT="45529" marB="45529"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1.01 (1.00-1.02)</a:t>
                      </a:r>
                    </a:p>
                  </a:txBody>
                  <a:tcPr marL="23999" marR="23999" marT="45529" marB="45529" anchor="b"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.036</a:t>
                      </a:r>
                    </a:p>
                  </a:txBody>
                  <a:tcPr marL="23999" marR="23999" marT="45529" marB="45529" anchor="b"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1.01 (0.997-1.01)</a:t>
                      </a:r>
                    </a:p>
                  </a:txBody>
                  <a:tcPr marL="23999" marR="23999" marT="45529" marB="45529" anchor="b"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.24</a:t>
                      </a:r>
                    </a:p>
                  </a:txBody>
                  <a:tcPr marL="23999" marR="23999" marT="45529" marB="45529" anchor="b" horzOverflow="overflow">
                    <a:lnL>
                      <a:noFill/>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a:t>
                      </a:r>
                    </a:p>
                  </a:txBody>
                  <a:tcPr marL="23999" marR="23999" marT="45529" marB="45529" anchor="b"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8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a:noFill/>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5"/>
                  </a:ext>
                </a:extLst>
              </a:tr>
              <a:tr h="171581">
                <a:tc>
                  <a:txBody>
                    <a:bodyPr/>
                    <a:lstStyle/>
                    <a:p>
                      <a:pPr marL="0" marR="0" lvl="0" indent="0" algn="l"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Primary tumor: pT1/cis vs pT2-4</a:t>
                      </a:r>
                      <a:endParaRPr lang="en-US" sz="1600" b="0" i="0" dirty="0">
                        <a:solidFill>
                          <a:schemeClr val="bg1"/>
                        </a:solidFill>
                        <a:latin typeface="Calibri" panose="020F0502020204030204" pitchFamily="34" charset="0"/>
                        <a:cs typeface="Arial" pitchFamily="34" charset="0"/>
                      </a:endParaRPr>
                    </a:p>
                  </a:txBody>
                  <a:tcPr marL="119992" marR="47996" marT="45529" marB="45529" anchor="ctr" horzOverflow="overflow">
                    <a:lnL w="38100"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2.25 (1.83-2.76)</a:t>
                      </a:r>
                    </a:p>
                  </a:txBody>
                  <a:tcPr marL="23999" marR="23999" marT="45529" marB="45529" anchor="b"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&lt;.0001</a:t>
                      </a:r>
                    </a:p>
                  </a:txBody>
                  <a:tcPr marL="23999" marR="23999" marT="45529" marB="45529" anchor="b"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1.93 (1.55-2.40)</a:t>
                      </a:r>
                    </a:p>
                  </a:txBody>
                  <a:tcPr marL="23999" marR="23999" marT="45529" marB="45529" anchor="b"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&lt;.0001</a:t>
                      </a:r>
                    </a:p>
                  </a:txBody>
                  <a:tcPr marL="23999" marR="23999" marT="45529" marB="45529" anchor="b" horzOverflow="overflow">
                    <a:lnL>
                      <a:noFill/>
                    </a:lnL>
                    <a:lnR w="38100" cap="flat" cmpd="sng" algn="ctr">
                      <a:solidFill>
                        <a:schemeClr val="accent3"/>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1.92 (1.55-2.38)</a:t>
                      </a:r>
                    </a:p>
                  </a:txBody>
                  <a:tcPr marL="23999" marR="23999" marT="45529" marB="45529" anchor="b" horzOverflow="overflow">
                    <a:lnL w="381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1"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&lt;.0001</a:t>
                      </a:r>
                    </a:p>
                  </a:txBody>
                  <a:tcPr marL="23999" marR="23999" marT="45529" marB="45529" anchor="b" horzOverflow="overflow">
                    <a:lnL>
                      <a:noFill/>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endParaRPr kumimoji="0" lang="en-US" sz="1600" b="1"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a:noFill/>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7"/>
                  </a:ext>
                </a:extLst>
              </a:tr>
              <a:tr h="234242">
                <a:tc>
                  <a:txBody>
                    <a:bodyPr/>
                    <a:lstStyle/>
                    <a:p>
                      <a:pPr marL="0" marR="0" lvl="0" indent="0" algn="l"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LN: pN0 vs pN+</a:t>
                      </a:r>
                      <a:endParaRPr lang="en-US" sz="1600" b="0" i="0" dirty="0">
                        <a:solidFill>
                          <a:schemeClr val="bg1"/>
                        </a:solidFill>
                        <a:latin typeface="Calibri" panose="020F0502020204030204" pitchFamily="34" charset="0"/>
                        <a:cs typeface="Arial" pitchFamily="34" charset="0"/>
                      </a:endParaRPr>
                    </a:p>
                  </a:txBody>
                  <a:tcPr marL="119992" marR="47996" marT="45529" marB="45529"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2.28 (1.86-2.78)</a:t>
                      </a:r>
                    </a:p>
                  </a:txBody>
                  <a:tcPr marL="23999" marR="23999" marT="45529" marB="45529" anchor="ctr" horzOverflow="overflow">
                    <a:lnL w="38100"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&lt;.0001</a:t>
                      </a:r>
                    </a:p>
                  </a:txBody>
                  <a:tcPr marL="23999" marR="23999" marT="45529" marB="45529"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2.11 (1.71-2.61)</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&lt;.0001</a:t>
                      </a:r>
                    </a:p>
                  </a:txBody>
                  <a:tcPr marL="23999" marR="23999" marT="45529" marB="45529" anchor="ctr" horzOverflow="overflow">
                    <a:lnL>
                      <a:noFill/>
                    </a:lnL>
                    <a:lnR w="38100" cap="flat" cmpd="sng" algn="ctr">
                      <a:solidFill>
                        <a:schemeClr val="accent3"/>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2.11 (1.71-2.61)</a:t>
                      </a:r>
                    </a:p>
                  </a:txBody>
                  <a:tcPr marL="23999" marR="23999" marT="45529" marB="45529" anchor="ctr" horzOverflow="overflow">
                    <a:lnL w="381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&lt;.0001</a:t>
                      </a:r>
                    </a:p>
                  </a:txBody>
                  <a:tcPr marL="23999" marR="23999" marT="45529" marB="45529" anchor="ctr" horzOverflow="overflow">
                    <a:lnL>
                      <a:noFill/>
                    </a:lnL>
                    <a:lnR w="38100" cap="flat" cmpd="sng" algn="ctr">
                      <a:solidFill>
                        <a:schemeClr val="accent3"/>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1"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ctr" horzOverflow="overflow">
                    <a:lnL>
                      <a:noFill/>
                    </a:lnL>
                    <a:lnR w="38100" cap="flat" cmpd="sng" algn="ctr">
                      <a:solidFill>
                        <a:schemeClr val="accent3"/>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11"/>
                  </a:ext>
                </a:extLst>
              </a:tr>
              <a:tr h="234242">
                <a:tc>
                  <a:txBody>
                    <a:bodyPr/>
                    <a:lstStyle/>
                    <a:p>
                      <a:pPr marL="0" marR="0" lvl="0" indent="0" algn="l" defTabSz="914400" rtl="0" eaLnBrk="1" fontAlgn="base" latinLnBrk="0" hangingPunct="1">
                        <a:lnSpc>
                          <a:spcPct val="100000"/>
                        </a:lnSpc>
                        <a:spcBef>
                          <a:spcPct val="0"/>
                        </a:spcBef>
                        <a:spcAft>
                          <a:spcPct val="0"/>
                        </a:spcAft>
                        <a:buClr>
                          <a:schemeClr val="tx1"/>
                        </a:buClr>
                        <a:buSzPct val="100000"/>
                        <a:buFontTx/>
                        <a:buNone/>
                        <a:tabLst/>
                      </a:pPr>
                      <a:r>
                        <a:rPr lang="en-US" sz="1600" b="0" i="0" dirty="0">
                          <a:solidFill>
                            <a:schemeClr val="bg1"/>
                          </a:solidFill>
                          <a:latin typeface="Calibri" panose="020F0502020204030204" pitchFamily="34" charset="0"/>
                          <a:cs typeface="Arial" pitchFamily="34" charset="0"/>
                        </a:rPr>
                        <a:t>Grade: 1/2 vs 3</a:t>
                      </a:r>
                    </a:p>
                  </a:txBody>
                  <a:tcPr marL="119992" marR="47996" marT="45529" marB="45529"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1.40 (1.16-1.69)</a:t>
                      </a:r>
                    </a:p>
                  </a:txBody>
                  <a:tcPr marL="23999" marR="23999" marT="45529" marB="45529" anchor="ctr" horzOverflow="overflow">
                    <a:lnL w="38100"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.005</a:t>
                      </a:r>
                    </a:p>
                  </a:txBody>
                  <a:tcPr marL="23999" marR="23999" marT="45529" marB="45529"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1.19 (0.97-1.47)</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.092</a:t>
                      </a:r>
                    </a:p>
                  </a:txBody>
                  <a:tcPr marL="23999" marR="23999" marT="45529" marB="45529" anchor="ctr" horzOverflow="overflow">
                    <a:lnL>
                      <a:noFill/>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8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ctr" horzOverflow="overflow">
                    <a:lnL>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1"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0336131"/>
                  </a:ext>
                </a:extLst>
              </a:tr>
              <a:tr h="234242">
                <a:tc>
                  <a:txBody>
                    <a:bodyPr/>
                    <a:lstStyle/>
                    <a:p>
                      <a:pPr marL="0" marR="0" lvl="0" indent="0" algn="l" defTabSz="914400" rtl="0" eaLnBrk="1" fontAlgn="base" latinLnBrk="0" hangingPunct="1">
                        <a:lnSpc>
                          <a:spcPct val="100000"/>
                        </a:lnSpc>
                        <a:spcBef>
                          <a:spcPct val="0"/>
                        </a:spcBef>
                        <a:spcAft>
                          <a:spcPct val="0"/>
                        </a:spcAft>
                        <a:buClr>
                          <a:schemeClr val="tx1"/>
                        </a:buClr>
                        <a:buSzPct val="100000"/>
                        <a:buFontTx/>
                        <a:buNone/>
                        <a:tabLst/>
                      </a:pPr>
                      <a:r>
                        <a:rPr lang="en-US" sz="1600" b="0" i="0" dirty="0">
                          <a:solidFill>
                            <a:schemeClr val="bg1"/>
                          </a:solidFill>
                          <a:latin typeface="Calibri" panose="020F0502020204030204" pitchFamily="34" charset="0"/>
                          <a:cs typeface="Arial" pitchFamily="34" charset="0"/>
                        </a:rPr>
                        <a:t>HR status: negative vs positive</a:t>
                      </a:r>
                    </a:p>
                  </a:txBody>
                  <a:tcPr marL="119992" marR="47996" marT="45529" marB="45529"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0.56 (0.47-0.68)</a:t>
                      </a:r>
                    </a:p>
                  </a:txBody>
                  <a:tcPr marL="23999" marR="23999" marT="45529" marB="45529" anchor="ctr" horzOverflow="overflow">
                    <a:lnL w="38100"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&lt;.0001</a:t>
                      </a:r>
                    </a:p>
                  </a:txBody>
                  <a:tcPr marL="23999" marR="23999" marT="45529" marB="45529"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0.58 (0.47-0.71)</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&lt;.0001</a:t>
                      </a:r>
                    </a:p>
                  </a:txBody>
                  <a:tcPr marL="23999" marR="23999" marT="45529" marB="45529" anchor="ctr" horzOverflow="overflow">
                    <a:lnL>
                      <a:noFill/>
                    </a:lnL>
                    <a:lnR w="38100" cap="flat" cmpd="sng" algn="ctr">
                      <a:solidFill>
                        <a:schemeClr val="accent3"/>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1"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0.55 (0.46-0.67)</a:t>
                      </a:r>
                    </a:p>
                  </a:txBody>
                  <a:tcPr marL="23999" marR="23999" marT="45529" marB="45529" anchor="ctr" horzOverflow="overflow">
                    <a:lnL w="381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&lt;.0001</a:t>
                      </a:r>
                    </a:p>
                  </a:txBody>
                  <a:tcPr marL="23999" marR="23999" marT="45529" marB="45529" anchor="ctr" horzOverflow="overflow">
                    <a:lnL>
                      <a:noFill/>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1"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ctr" horzOverflow="overflow">
                    <a:lnL>
                      <a:noFill/>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16416055"/>
                  </a:ext>
                </a:extLst>
              </a:tr>
              <a:tr h="234242">
                <a:tc>
                  <a:txBody>
                    <a:bodyPr/>
                    <a:lstStyle/>
                    <a:p>
                      <a:pPr marL="0" marR="0" lvl="0" indent="0" algn="l" defTabSz="914400" rtl="0" eaLnBrk="1" fontAlgn="base" latinLnBrk="0" hangingPunct="1">
                        <a:lnSpc>
                          <a:spcPct val="100000"/>
                        </a:lnSpc>
                        <a:spcBef>
                          <a:spcPct val="0"/>
                        </a:spcBef>
                        <a:spcAft>
                          <a:spcPct val="0"/>
                        </a:spcAft>
                        <a:buClr>
                          <a:schemeClr val="tx1"/>
                        </a:buClr>
                        <a:buSzPct val="100000"/>
                        <a:buFontTx/>
                        <a:buNone/>
                        <a:tabLst/>
                      </a:pPr>
                      <a:r>
                        <a:rPr lang="en-US" sz="1600" b="0" i="0" dirty="0">
                          <a:solidFill>
                            <a:schemeClr val="bg1"/>
                          </a:solidFill>
                          <a:latin typeface="Calibri" panose="020F0502020204030204" pitchFamily="34" charset="0"/>
                          <a:cs typeface="Arial" pitchFamily="34" charset="0"/>
                        </a:rPr>
                        <a:t>ECOG PS 0 vs 1-4</a:t>
                      </a:r>
                    </a:p>
                  </a:txBody>
                  <a:tcPr marL="119992" marR="47996" marT="45529" marB="45529"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1.22 (1.01-1.47)</a:t>
                      </a:r>
                    </a:p>
                  </a:txBody>
                  <a:tcPr marL="23999" marR="23999" marT="45529" marB="45529" anchor="ctr" horzOverflow="overflow">
                    <a:lnL w="38100"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.040</a:t>
                      </a:r>
                    </a:p>
                  </a:txBody>
                  <a:tcPr marL="23999" marR="23999" marT="45529" marB="45529"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1.11 (0.91-1.36)</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.29</a:t>
                      </a:r>
                    </a:p>
                  </a:txBody>
                  <a:tcPr marL="23999" marR="23999" marT="45529" marB="45529" anchor="ctr" horzOverflow="overflow">
                    <a:lnL>
                      <a:noFill/>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8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ctr" horzOverflow="overflow">
                    <a:lnL>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endPar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49797954"/>
                  </a:ext>
                </a:extLst>
              </a:tr>
              <a:tr h="234242">
                <a:tc>
                  <a:txBody>
                    <a:bodyPr/>
                    <a:lstStyle/>
                    <a:p>
                      <a:pPr marL="0" marR="0" lvl="0" indent="0" algn="l" defTabSz="914400" rtl="0" eaLnBrk="1" fontAlgn="base" latinLnBrk="0" hangingPunct="1">
                        <a:lnSpc>
                          <a:spcPct val="100000"/>
                        </a:lnSpc>
                        <a:spcBef>
                          <a:spcPct val="0"/>
                        </a:spcBef>
                        <a:spcAft>
                          <a:spcPct val="0"/>
                        </a:spcAft>
                        <a:buClr>
                          <a:schemeClr val="tx1"/>
                        </a:buClr>
                        <a:buSzPct val="100000"/>
                        <a:buFontTx/>
                        <a:buNone/>
                        <a:tabLst/>
                      </a:pPr>
                      <a:r>
                        <a:rPr lang="en-US" sz="1600" b="0" i="0" dirty="0">
                          <a:solidFill>
                            <a:schemeClr val="bg1"/>
                          </a:solidFill>
                          <a:latin typeface="Calibri" panose="020F0502020204030204" pitchFamily="34" charset="0"/>
                          <a:cs typeface="Arial" pitchFamily="34" charset="0"/>
                        </a:rPr>
                        <a:t>BMI &lt;25 vs 25-29 vs &gt;30 kg/m</a:t>
                      </a:r>
                      <a:r>
                        <a:rPr lang="en-US" sz="1600" b="0" i="0" baseline="30000" dirty="0">
                          <a:solidFill>
                            <a:schemeClr val="bg1"/>
                          </a:solidFill>
                          <a:latin typeface="Calibri" panose="020F0502020204030204" pitchFamily="34" charset="0"/>
                          <a:cs typeface="Arial" pitchFamily="34" charset="0"/>
                        </a:rPr>
                        <a:t>2</a:t>
                      </a:r>
                      <a:r>
                        <a:rPr lang="en-US" sz="1600" b="0" i="0" dirty="0">
                          <a:solidFill>
                            <a:schemeClr val="bg1"/>
                          </a:solidFill>
                          <a:latin typeface="Calibri" panose="020F0502020204030204" pitchFamily="34" charset="0"/>
                          <a:cs typeface="Arial" pitchFamily="34" charset="0"/>
                        </a:rPr>
                        <a:t> </a:t>
                      </a:r>
                    </a:p>
                  </a:txBody>
                  <a:tcPr marL="119992" marR="47996" marT="45529" marB="45529"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NA</a:t>
                      </a:r>
                    </a:p>
                  </a:txBody>
                  <a:tcPr marL="23999" marR="23999" marT="45529" marB="45529" anchor="ctr" horzOverflow="overflow">
                    <a:lnL w="38100"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.24</a:t>
                      </a:r>
                    </a:p>
                  </a:txBody>
                  <a:tcPr marL="23999" marR="23999" marT="45529" marB="45529"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8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ctr" horzOverflow="overflow">
                    <a:lnL>
                      <a:noFill/>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8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ctr" horzOverflow="overflow">
                    <a:lnL>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endPar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33461250"/>
                  </a:ext>
                </a:extLst>
              </a:tr>
            </a:tbl>
          </a:graphicData>
        </a:graphic>
      </p:graphicFrame>
      <p:sp>
        <p:nvSpPr>
          <p:cNvPr id="5" name="Title 4">
            <a:extLst>
              <a:ext uri="{FF2B5EF4-FFF2-40B4-BE49-F238E27FC236}">
                <a16:creationId xmlns:a16="http://schemas.microsoft.com/office/drawing/2014/main" id="{C49820D9-3429-402C-956D-9C4C274B8AF7}"/>
              </a:ext>
            </a:extLst>
          </p:cNvPr>
          <p:cNvSpPr>
            <a:spLocks noGrp="1"/>
          </p:cNvSpPr>
          <p:nvPr>
            <p:ph type="title"/>
          </p:nvPr>
        </p:nvSpPr>
        <p:spPr/>
        <p:txBody>
          <a:bodyPr/>
          <a:lstStyle/>
          <a:p>
            <a:r>
              <a:rPr lang="en-US" dirty="0"/>
              <a:t>Risk Factors for Recurrence of HER2+ EBC Treated With Trastuzumab-Based Therapy</a:t>
            </a:r>
          </a:p>
        </p:txBody>
      </p:sp>
      <p:sp>
        <p:nvSpPr>
          <p:cNvPr id="6" name="Content Placeholder 5">
            <a:extLst>
              <a:ext uri="{FF2B5EF4-FFF2-40B4-BE49-F238E27FC236}">
                <a16:creationId xmlns:a16="http://schemas.microsoft.com/office/drawing/2014/main" id="{E2B199A2-F517-430B-9DDF-381DC0402BC7}"/>
              </a:ext>
            </a:extLst>
          </p:cNvPr>
          <p:cNvSpPr>
            <a:spLocks noGrp="1"/>
          </p:cNvSpPr>
          <p:nvPr>
            <p:ph idx="1"/>
          </p:nvPr>
        </p:nvSpPr>
        <p:spPr/>
        <p:txBody>
          <a:bodyPr/>
          <a:lstStyle/>
          <a:p>
            <a:r>
              <a:rPr lang="en-US" sz="2000" dirty="0"/>
              <a:t>A prospective, noninterventional study on routine trastuzumab-based therapy (patients treated between 2006-2012 in Germany)</a:t>
            </a:r>
          </a:p>
        </p:txBody>
      </p:sp>
      <p:sp>
        <p:nvSpPr>
          <p:cNvPr id="8" name="Text Box 11">
            <a:extLst>
              <a:ext uri="{FF2B5EF4-FFF2-40B4-BE49-F238E27FC236}">
                <a16:creationId xmlns:a16="http://schemas.microsoft.com/office/drawing/2014/main" id="{2082E07B-1042-4C73-928B-FFA392BBA699}"/>
              </a:ext>
            </a:extLst>
          </p:cNvPr>
          <p:cNvSpPr txBox="1">
            <a:spLocks noChangeArrowheads="1"/>
          </p:cNvSpPr>
          <p:nvPr/>
        </p:nvSpPr>
        <p:spPr bwMode="auto">
          <a:xfrm>
            <a:off x="396921" y="6377031"/>
            <a:ext cx="87820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Dall. Oncologist. 2017;22:131.</a:t>
            </a:r>
            <a:endPar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9" name="Group 8">
            <a:extLst>
              <a:ext uri="{FF2B5EF4-FFF2-40B4-BE49-F238E27FC236}">
                <a16:creationId xmlns:a16="http://schemas.microsoft.com/office/drawing/2014/main" id="{34BF26F2-4CBA-401A-BF62-698DDE024E08}"/>
              </a:ext>
            </a:extLst>
          </p:cNvPr>
          <p:cNvGrpSpPr>
            <a:grpSpLocks/>
          </p:cNvGrpSpPr>
          <p:nvPr/>
        </p:nvGrpSpPr>
        <p:grpSpPr bwMode="auto">
          <a:xfrm>
            <a:off x="9389569" y="6207225"/>
            <a:ext cx="2488502" cy="447822"/>
            <a:chOff x="9527309" y="3551529"/>
            <a:chExt cx="2488502" cy="448324"/>
          </a:xfrm>
        </p:grpSpPr>
        <p:pic>
          <p:nvPicPr>
            <p:cNvPr id="10" name="Picture 9">
              <a:extLst>
                <a:ext uri="{FF2B5EF4-FFF2-40B4-BE49-F238E27FC236}">
                  <a16:creationId xmlns:a16="http://schemas.microsoft.com/office/drawing/2014/main" id="{1FC6AF6F-1419-4156-A77F-CCC94C78FDD4}"/>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6D4EC0FA-351A-44E8-8C90-7D96579086E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519141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Freeform: Shape 66">
            <a:extLst>
              <a:ext uri="{FF2B5EF4-FFF2-40B4-BE49-F238E27FC236}">
                <a16:creationId xmlns:a16="http://schemas.microsoft.com/office/drawing/2014/main" id="{733CCC9C-ADF5-4A85-B17A-BF6E4E2E8DB9}"/>
              </a:ext>
            </a:extLst>
          </p:cNvPr>
          <p:cNvSpPr/>
          <p:nvPr/>
        </p:nvSpPr>
        <p:spPr bwMode="auto">
          <a:xfrm>
            <a:off x="1165654" y="2817341"/>
            <a:ext cx="4674973" cy="2145956"/>
          </a:xfrm>
          <a:custGeom>
            <a:avLst/>
            <a:gdLst>
              <a:gd name="connsiteX0" fmla="*/ 0 w 4674973"/>
              <a:gd name="connsiteY0" fmla="*/ 0 h 2145956"/>
              <a:gd name="connsiteX1" fmla="*/ 243016 w 4674973"/>
              <a:gd name="connsiteY1" fmla="*/ 0 h 2145956"/>
              <a:gd name="connsiteX2" fmla="*/ 243016 w 4674973"/>
              <a:gd name="connsiteY2" fmla="*/ 61783 h 2145956"/>
              <a:gd name="connsiteX3" fmla="*/ 411892 w 4674973"/>
              <a:gd name="connsiteY3" fmla="*/ 61783 h 2145956"/>
              <a:gd name="connsiteX4" fmla="*/ 411892 w 4674973"/>
              <a:gd name="connsiteY4" fmla="*/ 94735 h 2145956"/>
              <a:gd name="connsiteX5" fmla="*/ 523103 w 4674973"/>
              <a:gd name="connsiteY5" fmla="*/ 94735 h 2145956"/>
              <a:gd name="connsiteX6" fmla="*/ 523103 w 4674973"/>
              <a:gd name="connsiteY6" fmla="*/ 135924 h 2145956"/>
              <a:gd name="connsiteX7" fmla="*/ 659027 w 4674973"/>
              <a:gd name="connsiteY7" fmla="*/ 135924 h 2145956"/>
              <a:gd name="connsiteX8" fmla="*/ 659027 w 4674973"/>
              <a:gd name="connsiteY8" fmla="*/ 185351 h 2145956"/>
              <a:gd name="connsiteX9" fmla="*/ 753762 w 4674973"/>
              <a:gd name="connsiteY9" fmla="*/ 185351 h 2145956"/>
              <a:gd name="connsiteX10" fmla="*/ 753762 w 4674973"/>
              <a:gd name="connsiteY10" fmla="*/ 247135 h 2145956"/>
              <a:gd name="connsiteX11" fmla="*/ 922638 w 4674973"/>
              <a:gd name="connsiteY11" fmla="*/ 247135 h 2145956"/>
              <a:gd name="connsiteX12" fmla="*/ 922638 w 4674973"/>
              <a:gd name="connsiteY12" fmla="*/ 288324 h 2145956"/>
              <a:gd name="connsiteX13" fmla="*/ 1042087 w 4674973"/>
              <a:gd name="connsiteY13" fmla="*/ 288324 h 2145956"/>
              <a:gd name="connsiteX14" fmla="*/ 1042087 w 4674973"/>
              <a:gd name="connsiteY14" fmla="*/ 321275 h 2145956"/>
              <a:gd name="connsiteX15" fmla="*/ 1140941 w 4674973"/>
              <a:gd name="connsiteY15" fmla="*/ 321275 h 2145956"/>
              <a:gd name="connsiteX16" fmla="*/ 1140941 w 4674973"/>
              <a:gd name="connsiteY16" fmla="*/ 354227 h 2145956"/>
              <a:gd name="connsiteX17" fmla="*/ 1280984 w 4674973"/>
              <a:gd name="connsiteY17" fmla="*/ 354227 h 2145956"/>
              <a:gd name="connsiteX18" fmla="*/ 1280984 w 4674973"/>
              <a:gd name="connsiteY18" fmla="*/ 403654 h 2145956"/>
              <a:gd name="connsiteX19" fmla="*/ 1416908 w 4674973"/>
              <a:gd name="connsiteY19" fmla="*/ 403654 h 2145956"/>
              <a:gd name="connsiteX20" fmla="*/ 1416908 w 4674973"/>
              <a:gd name="connsiteY20" fmla="*/ 432486 h 2145956"/>
              <a:gd name="connsiteX21" fmla="*/ 1548714 w 4674973"/>
              <a:gd name="connsiteY21" fmla="*/ 432486 h 2145956"/>
              <a:gd name="connsiteX22" fmla="*/ 1548714 w 4674973"/>
              <a:gd name="connsiteY22" fmla="*/ 477794 h 2145956"/>
              <a:gd name="connsiteX23" fmla="*/ 1725827 w 4674973"/>
              <a:gd name="connsiteY23" fmla="*/ 477794 h 2145956"/>
              <a:gd name="connsiteX24" fmla="*/ 1725827 w 4674973"/>
              <a:gd name="connsiteY24" fmla="*/ 502508 h 2145956"/>
              <a:gd name="connsiteX25" fmla="*/ 1915297 w 4674973"/>
              <a:gd name="connsiteY25" fmla="*/ 502508 h 2145956"/>
              <a:gd name="connsiteX26" fmla="*/ 1915297 w 4674973"/>
              <a:gd name="connsiteY26" fmla="*/ 535459 h 2145956"/>
              <a:gd name="connsiteX27" fmla="*/ 2071816 w 4674973"/>
              <a:gd name="connsiteY27" fmla="*/ 535459 h 2145956"/>
              <a:gd name="connsiteX28" fmla="*/ 2071816 w 4674973"/>
              <a:gd name="connsiteY28" fmla="*/ 576648 h 2145956"/>
              <a:gd name="connsiteX29" fmla="*/ 2253049 w 4674973"/>
              <a:gd name="connsiteY29" fmla="*/ 576648 h 2145956"/>
              <a:gd name="connsiteX30" fmla="*/ 2253049 w 4674973"/>
              <a:gd name="connsiteY30" fmla="*/ 613718 h 2145956"/>
              <a:gd name="connsiteX31" fmla="*/ 2479589 w 4674973"/>
              <a:gd name="connsiteY31" fmla="*/ 613718 h 2145956"/>
              <a:gd name="connsiteX32" fmla="*/ 2479589 w 4674973"/>
              <a:gd name="connsiteY32" fmla="*/ 650789 h 2145956"/>
              <a:gd name="connsiteX33" fmla="*/ 2706130 w 4674973"/>
              <a:gd name="connsiteY33" fmla="*/ 650789 h 2145956"/>
              <a:gd name="connsiteX34" fmla="*/ 2706130 w 4674973"/>
              <a:gd name="connsiteY34" fmla="*/ 687859 h 2145956"/>
              <a:gd name="connsiteX35" fmla="*/ 2945027 w 4674973"/>
              <a:gd name="connsiteY35" fmla="*/ 687859 h 2145956"/>
              <a:gd name="connsiteX36" fmla="*/ 2945027 w 4674973"/>
              <a:gd name="connsiteY36" fmla="*/ 716691 h 2145956"/>
              <a:gd name="connsiteX37" fmla="*/ 3225114 w 4674973"/>
              <a:gd name="connsiteY37" fmla="*/ 716691 h 2145956"/>
              <a:gd name="connsiteX38" fmla="*/ 3225114 w 4674973"/>
              <a:gd name="connsiteY38" fmla="*/ 737286 h 2145956"/>
              <a:gd name="connsiteX39" fmla="*/ 3653481 w 4674973"/>
              <a:gd name="connsiteY39" fmla="*/ 737286 h 2145956"/>
              <a:gd name="connsiteX40" fmla="*/ 3653481 w 4674973"/>
              <a:gd name="connsiteY40" fmla="*/ 753762 h 2145956"/>
              <a:gd name="connsiteX41" fmla="*/ 3810000 w 4674973"/>
              <a:gd name="connsiteY41" fmla="*/ 753762 h 2145956"/>
              <a:gd name="connsiteX42" fmla="*/ 3810000 w 4674973"/>
              <a:gd name="connsiteY42" fmla="*/ 794951 h 2145956"/>
              <a:gd name="connsiteX43" fmla="*/ 3978876 w 4674973"/>
              <a:gd name="connsiteY43" fmla="*/ 794951 h 2145956"/>
              <a:gd name="connsiteX44" fmla="*/ 3978876 w 4674973"/>
              <a:gd name="connsiteY44" fmla="*/ 827902 h 2145956"/>
              <a:gd name="connsiteX45" fmla="*/ 4324865 w 4674973"/>
              <a:gd name="connsiteY45" fmla="*/ 827902 h 2145956"/>
              <a:gd name="connsiteX46" fmla="*/ 4324865 w 4674973"/>
              <a:gd name="connsiteY46" fmla="*/ 852616 h 2145956"/>
              <a:gd name="connsiteX47" fmla="*/ 4674973 w 4674973"/>
              <a:gd name="connsiteY47" fmla="*/ 852616 h 2145956"/>
              <a:gd name="connsiteX48" fmla="*/ 4674973 w 4674973"/>
              <a:gd name="connsiteY48" fmla="*/ 893805 h 2145956"/>
              <a:gd name="connsiteX49" fmla="*/ 4674973 w 4674973"/>
              <a:gd name="connsiteY49" fmla="*/ 2145956 h 2145956"/>
              <a:gd name="connsiteX50" fmla="*/ 4625546 w 4674973"/>
              <a:gd name="connsiteY50" fmla="*/ 2145956 h 2145956"/>
              <a:gd name="connsiteX51" fmla="*/ 4625546 w 4674973"/>
              <a:gd name="connsiteY51" fmla="*/ 2121243 h 2145956"/>
              <a:gd name="connsiteX52" fmla="*/ 4448432 w 4674973"/>
              <a:gd name="connsiteY52" fmla="*/ 2121243 h 2145956"/>
              <a:gd name="connsiteX53" fmla="*/ 4448432 w 4674973"/>
              <a:gd name="connsiteY53" fmla="*/ 2092410 h 2145956"/>
              <a:gd name="connsiteX54" fmla="*/ 4291914 w 4674973"/>
              <a:gd name="connsiteY54" fmla="*/ 2092410 h 2145956"/>
              <a:gd name="connsiteX55" fmla="*/ 4291914 w 4674973"/>
              <a:gd name="connsiteY55" fmla="*/ 2092410 h 2145956"/>
              <a:gd name="connsiteX56" fmla="*/ 4291914 w 4674973"/>
              <a:gd name="connsiteY56" fmla="*/ 2055340 h 2145956"/>
              <a:gd name="connsiteX57" fmla="*/ 4164227 w 4674973"/>
              <a:gd name="connsiteY57" fmla="*/ 2055340 h 2145956"/>
              <a:gd name="connsiteX58" fmla="*/ 4164227 w 4674973"/>
              <a:gd name="connsiteY58" fmla="*/ 2038864 h 2145956"/>
              <a:gd name="connsiteX59" fmla="*/ 4040660 w 4674973"/>
              <a:gd name="connsiteY59" fmla="*/ 2038864 h 2145956"/>
              <a:gd name="connsiteX60" fmla="*/ 4040660 w 4674973"/>
              <a:gd name="connsiteY60" fmla="*/ 2010032 h 2145956"/>
              <a:gd name="connsiteX61" fmla="*/ 3937687 w 4674973"/>
              <a:gd name="connsiteY61" fmla="*/ 2010032 h 2145956"/>
              <a:gd name="connsiteX62" fmla="*/ 3937687 w 4674973"/>
              <a:gd name="connsiteY62" fmla="*/ 1968843 h 2145956"/>
              <a:gd name="connsiteX63" fmla="*/ 3888260 w 4674973"/>
              <a:gd name="connsiteY63" fmla="*/ 1968843 h 2145956"/>
              <a:gd name="connsiteX64" fmla="*/ 3888260 w 4674973"/>
              <a:gd name="connsiteY64" fmla="*/ 1940010 h 2145956"/>
              <a:gd name="connsiteX65" fmla="*/ 3702908 w 4674973"/>
              <a:gd name="connsiteY65" fmla="*/ 1940010 h 2145956"/>
              <a:gd name="connsiteX66" fmla="*/ 3702908 w 4674973"/>
              <a:gd name="connsiteY66" fmla="*/ 1919416 h 2145956"/>
              <a:gd name="connsiteX67" fmla="*/ 3595816 w 4674973"/>
              <a:gd name="connsiteY67" fmla="*/ 1919416 h 2145956"/>
              <a:gd name="connsiteX68" fmla="*/ 3595816 w 4674973"/>
              <a:gd name="connsiteY68" fmla="*/ 1902940 h 2145956"/>
              <a:gd name="connsiteX69" fmla="*/ 3385751 w 4674973"/>
              <a:gd name="connsiteY69" fmla="*/ 1902940 h 2145956"/>
              <a:gd name="connsiteX70" fmla="*/ 3385751 w 4674973"/>
              <a:gd name="connsiteY70" fmla="*/ 1878227 h 2145956"/>
              <a:gd name="connsiteX71" fmla="*/ 3171568 w 4674973"/>
              <a:gd name="connsiteY71" fmla="*/ 1878227 h 2145956"/>
              <a:gd name="connsiteX72" fmla="*/ 3171568 w 4674973"/>
              <a:gd name="connsiteY72" fmla="*/ 1861751 h 2145956"/>
              <a:gd name="connsiteX73" fmla="*/ 3060357 w 4674973"/>
              <a:gd name="connsiteY73" fmla="*/ 1861751 h 2145956"/>
              <a:gd name="connsiteX74" fmla="*/ 3060357 w 4674973"/>
              <a:gd name="connsiteY74" fmla="*/ 1824681 h 2145956"/>
              <a:gd name="connsiteX75" fmla="*/ 2945027 w 4674973"/>
              <a:gd name="connsiteY75" fmla="*/ 1824681 h 2145956"/>
              <a:gd name="connsiteX76" fmla="*/ 2945027 w 4674973"/>
              <a:gd name="connsiteY76" fmla="*/ 1812324 h 2145956"/>
              <a:gd name="connsiteX77" fmla="*/ 2854411 w 4674973"/>
              <a:gd name="connsiteY77" fmla="*/ 1812324 h 2145956"/>
              <a:gd name="connsiteX78" fmla="*/ 2854411 w 4674973"/>
              <a:gd name="connsiteY78" fmla="*/ 1787610 h 2145956"/>
              <a:gd name="connsiteX79" fmla="*/ 2739081 w 4674973"/>
              <a:gd name="connsiteY79" fmla="*/ 1787610 h 2145956"/>
              <a:gd name="connsiteX80" fmla="*/ 2739081 w 4674973"/>
              <a:gd name="connsiteY80" fmla="*/ 1729945 h 2145956"/>
              <a:gd name="connsiteX81" fmla="*/ 2619632 w 4674973"/>
              <a:gd name="connsiteY81" fmla="*/ 1729945 h 2145956"/>
              <a:gd name="connsiteX82" fmla="*/ 2619632 w 4674973"/>
              <a:gd name="connsiteY82" fmla="*/ 1709351 h 2145956"/>
              <a:gd name="connsiteX83" fmla="*/ 2537254 w 4674973"/>
              <a:gd name="connsiteY83" fmla="*/ 1709351 h 2145956"/>
              <a:gd name="connsiteX84" fmla="*/ 2537254 w 4674973"/>
              <a:gd name="connsiteY84" fmla="*/ 1696994 h 2145956"/>
              <a:gd name="connsiteX85" fmla="*/ 2446638 w 4674973"/>
              <a:gd name="connsiteY85" fmla="*/ 1696994 h 2145956"/>
              <a:gd name="connsiteX86" fmla="*/ 2446638 w 4674973"/>
              <a:gd name="connsiteY86" fmla="*/ 1655805 h 2145956"/>
              <a:gd name="connsiteX87" fmla="*/ 2339546 w 4674973"/>
              <a:gd name="connsiteY87" fmla="*/ 1655805 h 2145956"/>
              <a:gd name="connsiteX88" fmla="*/ 2339546 w 4674973"/>
              <a:gd name="connsiteY88" fmla="*/ 1631091 h 2145956"/>
              <a:gd name="connsiteX89" fmla="*/ 2294238 w 4674973"/>
              <a:gd name="connsiteY89" fmla="*/ 1631091 h 2145956"/>
              <a:gd name="connsiteX90" fmla="*/ 2294238 w 4674973"/>
              <a:gd name="connsiteY90" fmla="*/ 1585783 h 2145956"/>
              <a:gd name="connsiteX91" fmla="*/ 2183027 w 4674973"/>
              <a:gd name="connsiteY91" fmla="*/ 1585783 h 2145956"/>
              <a:gd name="connsiteX92" fmla="*/ 2183027 w 4674973"/>
              <a:gd name="connsiteY92" fmla="*/ 1565189 h 2145956"/>
              <a:gd name="connsiteX93" fmla="*/ 2100649 w 4674973"/>
              <a:gd name="connsiteY93" fmla="*/ 1565189 h 2145956"/>
              <a:gd name="connsiteX94" fmla="*/ 2100649 w 4674973"/>
              <a:gd name="connsiteY94" fmla="*/ 1536356 h 2145956"/>
              <a:gd name="connsiteX95" fmla="*/ 2022389 w 4674973"/>
              <a:gd name="connsiteY95" fmla="*/ 1536356 h 2145956"/>
              <a:gd name="connsiteX96" fmla="*/ 2022389 w 4674973"/>
              <a:gd name="connsiteY96" fmla="*/ 1495167 h 2145956"/>
              <a:gd name="connsiteX97" fmla="*/ 1944130 w 4674973"/>
              <a:gd name="connsiteY97" fmla="*/ 1495167 h 2145956"/>
              <a:gd name="connsiteX98" fmla="*/ 1944130 w 4674973"/>
              <a:gd name="connsiteY98" fmla="*/ 1478691 h 2145956"/>
              <a:gd name="connsiteX99" fmla="*/ 1853514 w 4674973"/>
              <a:gd name="connsiteY99" fmla="*/ 1478691 h 2145956"/>
              <a:gd name="connsiteX100" fmla="*/ 1853514 w 4674973"/>
              <a:gd name="connsiteY100" fmla="*/ 1425145 h 2145956"/>
              <a:gd name="connsiteX101" fmla="*/ 1787611 w 4674973"/>
              <a:gd name="connsiteY101" fmla="*/ 1425145 h 2145956"/>
              <a:gd name="connsiteX102" fmla="*/ 1787611 w 4674973"/>
              <a:gd name="connsiteY102" fmla="*/ 1392194 h 2145956"/>
              <a:gd name="connsiteX103" fmla="*/ 1696995 w 4674973"/>
              <a:gd name="connsiteY103" fmla="*/ 1392194 h 2145956"/>
              <a:gd name="connsiteX104" fmla="*/ 1696995 w 4674973"/>
              <a:gd name="connsiteY104" fmla="*/ 1359243 h 2145956"/>
              <a:gd name="connsiteX105" fmla="*/ 1602260 w 4674973"/>
              <a:gd name="connsiteY105" fmla="*/ 1359243 h 2145956"/>
              <a:gd name="connsiteX106" fmla="*/ 1602260 w 4674973"/>
              <a:gd name="connsiteY106" fmla="*/ 1297459 h 2145956"/>
              <a:gd name="connsiteX107" fmla="*/ 1524000 w 4674973"/>
              <a:gd name="connsiteY107" fmla="*/ 1297459 h 2145956"/>
              <a:gd name="connsiteX108" fmla="*/ 1524000 w 4674973"/>
              <a:gd name="connsiteY108" fmla="*/ 1297459 h 2145956"/>
              <a:gd name="connsiteX109" fmla="*/ 1524000 w 4674973"/>
              <a:gd name="connsiteY109" fmla="*/ 1268627 h 2145956"/>
              <a:gd name="connsiteX110" fmla="*/ 1466335 w 4674973"/>
              <a:gd name="connsiteY110" fmla="*/ 1268627 h 2145956"/>
              <a:gd name="connsiteX111" fmla="*/ 1466335 w 4674973"/>
              <a:gd name="connsiteY111" fmla="*/ 1219200 h 2145956"/>
              <a:gd name="connsiteX112" fmla="*/ 1355124 w 4674973"/>
              <a:gd name="connsiteY112" fmla="*/ 1219200 h 2145956"/>
              <a:gd name="connsiteX113" fmla="*/ 1355124 w 4674973"/>
              <a:gd name="connsiteY113" fmla="*/ 1165654 h 2145956"/>
              <a:gd name="connsiteX114" fmla="*/ 1301578 w 4674973"/>
              <a:gd name="connsiteY114" fmla="*/ 1165654 h 2145956"/>
              <a:gd name="connsiteX115" fmla="*/ 1301578 w 4674973"/>
              <a:gd name="connsiteY115" fmla="*/ 1128583 h 2145956"/>
              <a:gd name="connsiteX116" fmla="*/ 1235676 w 4674973"/>
              <a:gd name="connsiteY116" fmla="*/ 1128583 h 2145956"/>
              <a:gd name="connsiteX117" fmla="*/ 1235676 w 4674973"/>
              <a:gd name="connsiteY117" fmla="*/ 1070918 h 2145956"/>
              <a:gd name="connsiteX118" fmla="*/ 1169773 w 4674973"/>
              <a:gd name="connsiteY118" fmla="*/ 1070918 h 2145956"/>
              <a:gd name="connsiteX119" fmla="*/ 1169773 w 4674973"/>
              <a:gd name="connsiteY119" fmla="*/ 1029729 h 2145956"/>
              <a:gd name="connsiteX120" fmla="*/ 1099751 w 4674973"/>
              <a:gd name="connsiteY120" fmla="*/ 1029729 h 2145956"/>
              <a:gd name="connsiteX121" fmla="*/ 1099751 w 4674973"/>
              <a:gd name="connsiteY121" fmla="*/ 972064 h 2145956"/>
              <a:gd name="connsiteX122" fmla="*/ 1025611 w 4674973"/>
              <a:gd name="connsiteY122" fmla="*/ 972064 h 2145956"/>
              <a:gd name="connsiteX123" fmla="*/ 1025611 w 4674973"/>
              <a:gd name="connsiteY123" fmla="*/ 934994 h 2145956"/>
              <a:gd name="connsiteX124" fmla="*/ 992660 w 4674973"/>
              <a:gd name="connsiteY124" fmla="*/ 934994 h 2145956"/>
              <a:gd name="connsiteX125" fmla="*/ 992660 w 4674973"/>
              <a:gd name="connsiteY125" fmla="*/ 889686 h 2145956"/>
              <a:gd name="connsiteX126" fmla="*/ 922638 w 4674973"/>
              <a:gd name="connsiteY126" fmla="*/ 889686 h 2145956"/>
              <a:gd name="connsiteX127" fmla="*/ 922638 w 4674973"/>
              <a:gd name="connsiteY127" fmla="*/ 832021 h 2145956"/>
              <a:gd name="connsiteX128" fmla="*/ 881449 w 4674973"/>
              <a:gd name="connsiteY128" fmla="*/ 832021 h 2145956"/>
              <a:gd name="connsiteX129" fmla="*/ 881449 w 4674973"/>
              <a:gd name="connsiteY129" fmla="*/ 782594 h 2145956"/>
              <a:gd name="connsiteX130" fmla="*/ 836141 w 4674973"/>
              <a:gd name="connsiteY130" fmla="*/ 782594 h 2145956"/>
              <a:gd name="connsiteX131" fmla="*/ 836141 w 4674973"/>
              <a:gd name="connsiteY131" fmla="*/ 729048 h 2145956"/>
              <a:gd name="connsiteX132" fmla="*/ 782595 w 4674973"/>
              <a:gd name="connsiteY132" fmla="*/ 729048 h 2145956"/>
              <a:gd name="connsiteX133" fmla="*/ 782595 w 4674973"/>
              <a:gd name="connsiteY133" fmla="*/ 687859 h 2145956"/>
              <a:gd name="connsiteX134" fmla="*/ 749643 w 4674973"/>
              <a:gd name="connsiteY134" fmla="*/ 687859 h 2145956"/>
              <a:gd name="connsiteX135" fmla="*/ 749643 w 4674973"/>
              <a:gd name="connsiteY135" fmla="*/ 650789 h 2145956"/>
              <a:gd name="connsiteX136" fmla="*/ 700216 w 4674973"/>
              <a:gd name="connsiteY136" fmla="*/ 650789 h 2145956"/>
              <a:gd name="connsiteX137" fmla="*/ 700216 w 4674973"/>
              <a:gd name="connsiteY137" fmla="*/ 576648 h 2145956"/>
              <a:gd name="connsiteX138" fmla="*/ 634314 w 4674973"/>
              <a:gd name="connsiteY138" fmla="*/ 576648 h 2145956"/>
              <a:gd name="connsiteX139" fmla="*/ 634314 w 4674973"/>
              <a:gd name="connsiteY139" fmla="*/ 498389 h 2145956"/>
              <a:gd name="connsiteX140" fmla="*/ 576649 w 4674973"/>
              <a:gd name="connsiteY140" fmla="*/ 498389 h 2145956"/>
              <a:gd name="connsiteX141" fmla="*/ 576649 w 4674973"/>
              <a:gd name="connsiteY141" fmla="*/ 424248 h 2145956"/>
              <a:gd name="connsiteX142" fmla="*/ 543698 w 4674973"/>
              <a:gd name="connsiteY142" fmla="*/ 391297 h 2145956"/>
              <a:gd name="connsiteX143" fmla="*/ 498389 w 4674973"/>
              <a:gd name="connsiteY143" fmla="*/ 391297 h 2145956"/>
              <a:gd name="connsiteX144" fmla="*/ 498389 w 4674973"/>
              <a:gd name="connsiteY144" fmla="*/ 358345 h 2145956"/>
              <a:gd name="connsiteX145" fmla="*/ 465438 w 4674973"/>
              <a:gd name="connsiteY145" fmla="*/ 325394 h 2145956"/>
              <a:gd name="connsiteX146" fmla="*/ 378941 w 4674973"/>
              <a:gd name="connsiteY146" fmla="*/ 325394 h 2145956"/>
              <a:gd name="connsiteX147" fmla="*/ 378941 w 4674973"/>
              <a:gd name="connsiteY147" fmla="*/ 234778 h 2145956"/>
              <a:gd name="connsiteX148" fmla="*/ 308919 w 4674973"/>
              <a:gd name="connsiteY148" fmla="*/ 234778 h 2145956"/>
              <a:gd name="connsiteX149" fmla="*/ 308919 w 4674973"/>
              <a:gd name="connsiteY149" fmla="*/ 177113 h 2145956"/>
              <a:gd name="connsiteX150" fmla="*/ 247135 w 4674973"/>
              <a:gd name="connsiteY150" fmla="*/ 177113 h 2145956"/>
              <a:gd name="connsiteX151" fmla="*/ 247135 w 4674973"/>
              <a:gd name="connsiteY151" fmla="*/ 115329 h 2145956"/>
              <a:gd name="connsiteX152" fmla="*/ 127687 w 4674973"/>
              <a:gd name="connsiteY152" fmla="*/ 115329 h 2145956"/>
              <a:gd name="connsiteX153" fmla="*/ 127687 w 4674973"/>
              <a:gd name="connsiteY153" fmla="*/ 57664 h 2145956"/>
              <a:gd name="connsiteX154" fmla="*/ 0 w 4674973"/>
              <a:gd name="connsiteY154" fmla="*/ 0 h 2145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4674973" h="2145956">
                <a:moveTo>
                  <a:pt x="0" y="0"/>
                </a:moveTo>
                <a:lnTo>
                  <a:pt x="243016" y="0"/>
                </a:lnTo>
                <a:lnTo>
                  <a:pt x="243016" y="61783"/>
                </a:lnTo>
                <a:lnTo>
                  <a:pt x="411892" y="61783"/>
                </a:lnTo>
                <a:lnTo>
                  <a:pt x="411892" y="94735"/>
                </a:lnTo>
                <a:lnTo>
                  <a:pt x="523103" y="94735"/>
                </a:lnTo>
                <a:lnTo>
                  <a:pt x="523103" y="135924"/>
                </a:lnTo>
                <a:lnTo>
                  <a:pt x="659027" y="135924"/>
                </a:lnTo>
                <a:lnTo>
                  <a:pt x="659027" y="185351"/>
                </a:lnTo>
                <a:lnTo>
                  <a:pt x="753762" y="185351"/>
                </a:lnTo>
                <a:lnTo>
                  <a:pt x="753762" y="247135"/>
                </a:lnTo>
                <a:lnTo>
                  <a:pt x="922638" y="247135"/>
                </a:lnTo>
                <a:lnTo>
                  <a:pt x="922638" y="288324"/>
                </a:lnTo>
                <a:lnTo>
                  <a:pt x="1042087" y="288324"/>
                </a:lnTo>
                <a:lnTo>
                  <a:pt x="1042087" y="321275"/>
                </a:lnTo>
                <a:lnTo>
                  <a:pt x="1140941" y="321275"/>
                </a:lnTo>
                <a:lnTo>
                  <a:pt x="1140941" y="354227"/>
                </a:lnTo>
                <a:lnTo>
                  <a:pt x="1280984" y="354227"/>
                </a:lnTo>
                <a:lnTo>
                  <a:pt x="1280984" y="403654"/>
                </a:lnTo>
                <a:lnTo>
                  <a:pt x="1416908" y="403654"/>
                </a:lnTo>
                <a:lnTo>
                  <a:pt x="1416908" y="432486"/>
                </a:lnTo>
                <a:lnTo>
                  <a:pt x="1548714" y="432486"/>
                </a:lnTo>
                <a:lnTo>
                  <a:pt x="1548714" y="477794"/>
                </a:lnTo>
                <a:lnTo>
                  <a:pt x="1725827" y="477794"/>
                </a:lnTo>
                <a:lnTo>
                  <a:pt x="1725827" y="502508"/>
                </a:lnTo>
                <a:lnTo>
                  <a:pt x="1915297" y="502508"/>
                </a:lnTo>
                <a:lnTo>
                  <a:pt x="1915297" y="535459"/>
                </a:lnTo>
                <a:lnTo>
                  <a:pt x="2071816" y="535459"/>
                </a:lnTo>
                <a:lnTo>
                  <a:pt x="2071816" y="576648"/>
                </a:lnTo>
                <a:lnTo>
                  <a:pt x="2253049" y="576648"/>
                </a:lnTo>
                <a:lnTo>
                  <a:pt x="2253049" y="613718"/>
                </a:lnTo>
                <a:lnTo>
                  <a:pt x="2479589" y="613718"/>
                </a:lnTo>
                <a:lnTo>
                  <a:pt x="2479589" y="650789"/>
                </a:lnTo>
                <a:lnTo>
                  <a:pt x="2706130" y="650789"/>
                </a:lnTo>
                <a:lnTo>
                  <a:pt x="2706130" y="687859"/>
                </a:lnTo>
                <a:lnTo>
                  <a:pt x="2945027" y="687859"/>
                </a:lnTo>
                <a:lnTo>
                  <a:pt x="2945027" y="716691"/>
                </a:lnTo>
                <a:lnTo>
                  <a:pt x="3225114" y="716691"/>
                </a:lnTo>
                <a:lnTo>
                  <a:pt x="3225114" y="737286"/>
                </a:lnTo>
                <a:lnTo>
                  <a:pt x="3653481" y="737286"/>
                </a:lnTo>
                <a:lnTo>
                  <a:pt x="3653481" y="753762"/>
                </a:lnTo>
                <a:lnTo>
                  <a:pt x="3810000" y="753762"/>
                </a:lnTo>
                <a:lnTo>
                  <a:pt x="3810000" y="794951"/>
                </a:lnTo>
                <a:lnTo>
                  <a:pt x="3978876" y="794951"/>
                </a:lnTo>
                <a:lnTo>
                  <a:pt x="3978876" y="827902"/>
                </a:lnTo>
                <a:lnTo>
                  <a:pt x="4324865" y="827902"/>
                </a:lnTo>
                <a:lnTo>
                  <a:pt x="4324865" y="852616"/>
                </a:lnTo>
                <a:lnTo>
                  <a:pt x="4674973" y="852616"/>
                </a:lnTo>
                <a:lnTo>
                  <a:pt x="4674973" y="893805"/>
                </a:lnTo>
                <a:lnTo>
                  <a:pt x="4674973" y="2145956"/>
                </a:lnTo>
                <a:lnTo>
                  <a:pt x="4625546" y="2145956"/>
                </a:lnTo>
                <a:lnTo>
                  <a:pt x="4625546" y="2121243"/>
                </a:lnTo>
                <a:lnTo>
                  <a:pt x="4448432" y="2121243"/>
                </a:lnTo>
                <a:lnTo>
                  <a:pt x="4448432" y="2092410"/>
                </a:lnTo>
                <a:lnTo>
                  <a:pt x="4291914" y="2092410"/>
                </a:lnTo>
                <a:lnTo>
                  <a:pt x="4291914" y="2092410"/>
                </a:lnTo>
                <a:lnTo>
                  <a:pt x="4291914" y="2055340"/>
                </a:lnTo>
                <a:lnTo>
                  <a:pt x="4164227" y="2055340"/>
                </a:lnTo>
                <a:lnTo>
                  <a:pt x="4164227" y="2038864"/>
                </a:lnTo>
                <a:lnTo>
                  <a:pt x="4040660" y="2038864"/>
                </a:lnTo>
                <a:lnTo>
                  <a:pt x="4040660" y="2010032"/>
                </a:lnTo>
                <a:lnTo>
                  <a:pt x="3937687" y="2010032"/>
                </a:lnTo>
                <a:lnTo>
                  <a:pt x="3937687" y="1968843"/>
                </a:lnTo>
                <a:lnTo>
                  <a:pt x="3888260" y="1968843"/>
                </a:lnTo>
                <a:lnTo>
                  <a:pt x="3888260" y="1940010"/>
                </a:lnTo>
                <a:lnTo>
                  <a:pt x="3702908" y="1940010"/>
                </a:lnTo>
                <a:lnTo>
                  <a:pt x="3702908" y="1919416"/>
                </a:lnTo>
                <a:lnTo>
                  <a:pt x="3595816" y="1919416"/>
                </a:lnTo>
                <a:lnTo>
                  <a:pt x="3595816" y="1902940"/>
                </a:lnTo>
                <a:lnTo>
                  <a:pt x="3385751" y="1902940"/>
                </a:lnTo>
                <a:lnTo>
                  <a:pt x="3385751" y="1878227"/>
                </a:lnTo>
                <a:lnTo>
                  <a:pt x="3171568" y="1878227"/>
                </a:lnTo>
                <a:lnTo>
                  <a:pt x="3171568" y="1861751"/>
                </a:lnTo>
                <a:lnTo>
                  <a:pt x="3060357" y="1861751"/>
                </a:lnTo>
                <a:lnTo>
                  <a:pt x="3060357" y="1824681"/>
                </a:lnTo>
                <a:lnTo>
                  <a:pt x="2945027" y="1824681"/>
                </a:lnTo>
                <a:lnTo>
                  <a:pt x="2945027" y="1812324"/>
                </a:lnTo>
                <a:lnTo>
                  <a:pt x="2854411" y="1812324"/>
                </a:lnTo>
                <a:lnTo>
                  <a:pt x="2854411" y="1787610"/>
                </a:lnTo>
                <a:lnTo>
                  <a:pt x="2739081" y="1787610"/>
                </a:lnTo>
                <a:lnTo>
                  <a:pt x="2739081" y="1729945"/>
                </a:lnTo>
                <a:lnTo>
                  <a:pt x="2619632" y="1729945"/>
                </a:lnTo>
                <a:lnTo>
                  <a:pt x="2619632" y="1709351"/>
                </a:lnTo>
                <a:lnTo>
                  <a:pt x="2537254" y="1709351"/>
                </a:lnTo>
                <a:lnTo>
                  <a:pt x="2537254" y="1696994"/>
                </a:lnTo>
                <a:lnTo>
                  <a:pt x="2446638" y="1696994"/>
                </a:lnTo>
                <a:lnTo>
                  <a:pt x="2446638" y="1655805"/>
                </a:lnTo>
                <a:lnTo>
                  <a:pt x="2339546" y="1655805"/>
                </a:lnTo>
                <a:lnTo>
                  <a:pt x="2339546" y="1631091"/>
                </a:lnTo>
                <a:lnTo>
                  <a:pt x="2294238" y="1631091"/>
                </a:lnTo>
                <a:lnTo>
                  <a:pt x="2294238" y="1585783"/>
                </a:lnTo>
                <a:lnTo>
                  <a:pt x="2183027" y="1585783"/>
                </a:lnTo>
                <a:lnTo>
                  <a:pt x="2183027" y="1565189"/>
                </a:lnTo>
                <a:lnTo>
                  <a:pt x="2100649" y="1565189"/>
                </a:lnTo>
                <a:lnTo>
                  <a:pt x="2100649" y="1536356"/>
                </a:lnTo>
                <a:lnTo>
                  <a:pt x="2022389" y="1536356"/>
                </a:lnTo>
                <a:lnTo>
                  <a:pt x="2022389" y="1495167"/>
                </a:lnTo>
                <a:lnTo>
                  <a:pt x="1944130" y="1495167"/>
                </a:lnTo>
                <a:lnTo>
                  <a:pt x="1944130" y="1478691"/>
                </a:lnTo>
                <a:lnTo>
                  <a:pt x="1853514" y="1478691"/>
                </a:lnTo>
                <a:lnTo>
                  <a:pt x="1853514" y="1425145"/>
                </a:lnTo>
                <a:lnTo>
                  <a:pt x="1787611" y="1425145"/>
                </a:lnTo>
                <a:lnTo>
                  <a:pt x="1787611" y="1392194"/>
                </a:lnTo>
                <a:lnTo>
                  <a:pt x="1696995" y="1392194"/>
                </a:lnTo>
                <a:lnTo>
                  <a:pt x="1696995" y="1359243"/>
                </a:lnTo>
                <a:lnTo>
                  <a:pt x="1602260" y="1359243"/>
                </a:lnTo>
                <a:lnTo>
                  <a:pt x="1602260" y="1297459"/>
                </a:lnTo>
                <a:lnTo>
                  <a:pt x="1524000" y="1297459"/>
                </a:lnTo>
                <a:lnTo>
                  <a:pt x="1524000" y="1297459"/>
                </a:lnTo>
                <a:lnTo>
                  <a:pt x="1524000" y="1268627"/>
                </a:lnTo>
                <a:lnTo>
                  <a:pt x="1466335" y="1268627"/>
                </a:lnTo>
                <a:lnTo>
                  <a:pt x="1466335" y="1219200"/>
                </a:lnTo>
                <a:lnTo>
                  <a:pt x="1355124" y="1219200"/>
                </a:lnTo>
                <a:lnTo>
                  <a:pt x="1355124" y="1165654"/>
                </a:lnTo>
                <a:lnTo>
                  <a:pt x="1301578" y="1165654"/>
                </a:lnTo>
                <a:lnTo>
                  <a:pt x="1301578" y="1128583"/>
                </a:lnTo>
                <a:lnTo>
                  <a:pt x="1235676" y="1128583"/>
                </a:lnTo>
                <a:lnTo>
                  <a:pt x="1235676" y="1070918"/>
                </a:lnTo>
                <a:lnTo>
                  <a:pt x="1169773" y="1070918"/>
                </a:lnTo>
                <a:lnTo>
                  <a:pt x="1169773" y="1029729"/>
                </a:lnTo>
                <a:lnTo>
                  <a:pt x="1099751" y="1029729"/>
                </a:lnTo>
                <a:lnTo>
                  <a:pt x="1099751" y="972064"/>
                </a:lnTo>
                <a:lnTo>
                  <a:pt x="1025611" y="972064"/>
                </a:lnTo>
                <a:lnTo>
                  <a:pt x="1025611" y="934994"/>
                </a:lnTo>
                <a:lnTo>
                  <a:pt x="992660" y="934994"/>
                </a:lnTo>
                <a:lnTo>
                  <a:pt x="992660" y="889686"/>
                </a:lnTo>
                <a:lnTo>
                  <a:pt x="922638" y="889686"/>
                </a:lnTo>
                <a:lnTo>
                  <a:pt x="922638" y="832021"/>
                </a:lnTo>
                <a:lnTo>
                  <a:pt x="881449" y="832021"/>
                </a:lnTo>
                <a:lnTo>
                  <a:pt x="881449" y="782594"/>
                </a:lnTo>
                <a:lnTo>
                  <a:pt x="836141" y="782594"/>
                </a:lnTo>
                <a:lnTo>
                  <a:pt x="836141" y="729048"/>
                </a:lnTo>
                <a:lnTo>
                  <a:pt x="782595" y="729048"/>
                </a:lnTo>
                <a:lnTo>
                  <a:pt x="782595" y="687859"/>
                </a:lnTo>
                <a:lnTo>
                  <a:pt x="749643" y="687859"/>
                </a:lnTo>
                <a:lnTo>
                  <a:pt x="749643" y="650789"/>
                </a:lnTo>
                <a:lnTo>
                  <a:pt x="700216" y="650789"/>
                </a:lnTo>
                <a:lnTo>
                  <a:pt x="700216" y="576648"/>
                </a:lnTo>
                <a:lnTo>
                  <a:pt x="634314" y="576648"/>
                </a:lnTo>
                <a:lnTo>
                  <a:pt x="634314" y="498389"/>
                </a:lnTo>
                <a:lnTo>
                  <a:pt x="576649" y="498389"/>
                </a:lnTo>
                <a:lnTo>
                  <a:pt x="576649" y="424248"/>
                </a:lnTo>
                <a:lnTo>
                  <a:pt x="543698" y="391297"/>
                </a:lnTo>
                <a:lnTo>
                  <a:pt x="498389" y="391297"/>
                </a:lnTo>
                <a:lnTo>
                  <a:pt x="498389" y="358345"/>
                </a:lnTo>
                <a:lnTo>
                  <a:pt x="465438" y="325394"/>
                </a:lnTo>
                <a:lnTo>
                  <a:pt x="378941" y="325394"/>
                </a:lnTo>
                <a:lnTo>
                  <a:pt x="378941" y="234778"/>
                </a:lnTo>
                <a:lnTo>
                  <a:pt x="308919" y="234778"/>
                </a:lnTo>
                <a:lnTo>
                  <a:pt x="308919" y="177113"/>
                </a:lnTo>
                <a:lnTo>
                  <a:pt x="247135" y="177113"/>
                </a:lnTo>
                <a:lnTo>
                  <a:pt x="247135" y="115329"/>
                </a:lnTo>
                <a:lnTo>
                  <a:pt x="127687" y="115329"/>
                </a:lnTo>
                <a:lnTo>
                  <a:pt x="127687" y="57664"/>
                </a:lnTo>
                <a:lnTo>
                  <a:pt x="0" y="0"/>
                </a:lnTo>
                <a:close/>
              </a:path>
            </a:pathLst>
          </a:custGeom>
          <a:solidFill>
            <a:srgbClr val="F3B5A4">
              <a:alpha val="50196"/>
            </a:srgb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 name="Freeform: Shape 67">
            <a:extLst>
              <a:ext uri="{FF2B5EF4-FFF2-40B4-BE49-F238E27FC236}">
                <a16:creationId xmlns:a16="http://schemas.microsoft.com/office/drawing/2014/main" id="{442EE54C-DC23-446D-BBBF-E10C7F97DBA2}"/>
              </a:ext>
            </a:extLst>
          </p:cNvPr>
          <p:cNvSpPr/>
          <p:nvPr/>
        </p:nvSpPr>
        <p:spPr bwMode="auto">
          <a:xfrm>
            <a:off x="1169324" y="2804160"/>
            <a:ext cx="4682836" cy="1102822"/>
          </a:xfrm>
          <a:custGeom>
            <a:avLst/>
            <a:gdLst>
              <a:gd name="connsiteX0" fmla="*/ 0 w 4682836"/>
              <a:gd name="connsiteY0" fmla="*/ 0 h 1102822"/>
              <a:gd name="connsiteX1" fmla="*/ 304800 w 4682836"/>
              <a:gd name="connsiteY1" fmla="*/ 0 h 1102822"/>
              <a:gd name="connsiteX2" fmla="*/ 304800 w 4682836"/>
              <a:gd name="connsiteY2" fmla="*/ 38793 h 1102822"/>
              <a:gd name="connsiteX3" fmla="*/ 559723 w 4682836"/>
              <a:gd name="connsiteY3" fmla="*/ 38793 h 1102822"/>
              <a:gd name="connsiteX4" fmla="*/ 559723 w 4682836"/>
              <a:gd name="connsiteY4" fmla="*/ 55418 h 1102822"/>
              <a:gd name="connsiteX5" fmla="*/ 786938 w 4682836"/>
              <a:gd name="connsiteY5" fmla="*/ 55418 h 1102822"/>
              <a:gd name="connsiteX6" fmla="*/ 786938 w 4682836"/>
              <a:gd name="connsiteY6" fmla="*/ 94211 h 1102822"/>
              <a:gd name="connsiteX7" fmla="*/ 1058487 w 4682836"/>
              <a:gd name="connsiteY7" fmla="*/ 94211 h 1102822"/>
              <a:gd name="connsiteX8" fmla="*/ 1058487 w 4682836"/>
              <a:gd name="connsiteY8" fmla="*/ 116378 h 1102822"/>
              <a:gd name="connsiteX9" fmla="*/ 1313411 w 4682836"/>
              <a:gd name="connsiteY9" fmla="*/ 116378 h 1102822"/>
              <a:gd name="connsiteX10" fmla="*/ 1313411 w 4682836"/>
              <a:gd name="connsiteY10" fmla="*/ 133004 h 1102822"/>
              <a:gd name="connsiteX11" fmla="*/ 1607127 w 4682836"/>
              <a:gd name="connsiteY11" fmla="*/ 133004 h 1102822"/>
              <a:gd name="connsiteX12" fmla="*/ 1607127 w 4682836"/>
              <a:gd name="connsiteY12" fmla="*/ 166255 h 1102822"/>
              <a:gd name="connsiteX13" fmla="*/ 1906385 w 4682836"/>
              <a:gd name="connsiteY13" fmla="*/ 166255 h 1102822"/>
              <a:gd name="connsiteX14" fmla="*/ 1906385 w 4682836"/>
              <a:gd name="connsiteY14" fmla="*/ 182880 h 1102822"/>
              <a:gd name="connsiteX15" fmla="*/ 2227811 w 4682836"/>
              <a:gd name="connsiteY15" fmla="*/ 182880 h 1102822"/>
              <a:gd name="connsiteX16" fmla="*/ 2227811 w 4682836"/>
              <a:gd name="connsiteY16" fmla="*/ 210589 h 1102822"/>
              <a:gd name="connsiteX17" fmla="*/ 2759825 w 4682836"/>
              <a:gd name="connsiteY17" fmla="*/ 210589 h 1102822"/>
              <a:gd name="connsiteX18" fmla="*/ 2759825 w 4682836"/>
              <a:gd name="connsiteY18" fmla="*/ 249382 h 1102822"/>
              <a:gd name="connsiteX19" fmla="*/ 3807229 w 4682836"/>
              <a:gd name="connsiteY19" fmla="*/ 249382 h 1102822"/>
              <a:gd name="connsiteX20" fmla="*/ 3807229 w 4682836"/>
              <a:gd name="connsiteY20" fmla="*/ 277091 h 1102822"/>
              <a:gd name="connsiteX21" fmla="*/ 4422371 w 4682836"/>
              <a:gd name="connsiteY21" fmla="*/ 277091 h 1102822"/>
              <a:gd name="connsiteX22" fmla="*/ 4422371 w 4682836"/>
              <a:gd name="connsiteY22" fmla="*/ 293716 h 1102822"/>
              <a:gd name="connsiteX23" fmla="*/ 4682836 w 4682836"/>
              <a:gd name="connsiteY23" fmla="*/ 293716 h 1102822"/>
              <a:gd name="connsiteX24" fmla="*/ 4682836 w 4682836"/>
              <a:gd name="connsiteY24" fmla="*/ 1102822 h 1102822"/>
              <a:gd name="connsiteX25" fmla="*/ 4560916 w 4682836"/>
              <a:gd name="connsiteY25" fmla="*/ 1102822 h 1102822"/>
              <a:gd name="connsiteX26" fmla="*/ 4560916 w 4682836"/>
              <a:gd name="connsiteY26" fmla="*/ 1058487 h 1102822"/>
              <a:gd name="connsiteX27" fmla="*/ 4383578 w 4682836"/>
              <a:gd name="connsiteY27" fmla="*/ 1058487 h 1102822"/>
              <a:gd name="connsiteX28" fmla="*/ 4383578 w 4682836"/>
              <a:gd name="connsiteY28" fmla="*/ 1030778 h 1102822"/>
              <a:gd name="connsiteX29" fmla="*/ 4117571 w 4682836"/>
              <a:gd name="connsiteY29" fmla="*/ 1030778 h 1102822"/>
              <a:gd name="connsiteX30" fmla="*/ 4117571 w 4682836"/>
              <a:gd name="connsiteY30" fmla="*/ 1019695 h 1102822"/>
              <a:gd name="connsiteX31" fmla="*/ 3984567 w 4682836"/>
              <a:gd name="connsiteY31" fmla="*/ 1019695 h 1102822"/>
              <a:gd name="connsiteX32" fmla="*/ 3962400 w 4682836"/>
              <a:gd name="connsiteY32" fmla="*/ 997528 h 1102822"/>
              <a:gd name="connsiteX33" fmla="*/ 3862647 w 4682836"/>
              <a:gd name="connsiteY33" fmla="*/ 997528 h 1102822"/>
              <a:gd name="connsiteX34" fmla="*/ 3862647 w 4682836"/>
              <a:gd name="connsiteY34" fmla="*/ 947651 h 1102822"/>
              <a:gd name="connsiteX35" fmla="*/ 3668683 w 4682836"/>
              <a:gd name="connsiteY35" fmla="*/ 947651 h 1102822"/>
              <a:gd name="connsiteX36" fmla="*/ 3668683 w 4682836"/>
              <a:gd name="connsiteY36" fmla="*/ 925484 h 1102822"/>
              <a:gd name="connsiteX37" fmla="*/ 3297381 w 4682836"/>
              <a:gd name="connsiteY37" fmla="*/ 925484 h 1102822"/>
              <a:gd name="connsiteX38" fmla="*/ 3297381 w 4682836"/>
              <a:gd name="connsiteY38" fmla="*/ 897775 h 1102822"/>
              <a:gd name="connsiteX39" fmla="*/ 3114501 w 4682836"/>
              <a:gd name="connsiteY39" fmla="*/ 897775 h 1102822"/>
              <a:gd name="connsiteX40" fmla="*/ 3114501 w 4682836"/>
              <a:gd name="connsiteY40" fmla="*/ 886691 h 1102822"/>
              <a:gd name="connsiteX41" fmla="*/ 2948247 w 4682836"/>
              <a:gd name="connsiteY41" fmla="*/ 886691 h 1102822"/>
              <a:gd name="connsiteX42" fmla="*/ 2948247 w 4682836"/>
              <a:gd name="connsiteY42" fmla="*/ 858982 h 1102822"/>
              <a:gd name="connsiteX43" fmla="*/ 2759825 w 4682836"/>
              <a:gd name="connsiteY43" fmla="*/ 858982 h 1102822"/>
              <a:gd name="connsiteX44" fmla="*/ 2759825 w 4682836"/>
              <a:gd name="connsiteY44" fmla="*/ 831273 h 1102822"/>
              <a:gd name="connsiteX45" fmla="*/ 2599112 w 4682836"/>
              <a:gd name="connsiteY45" fmla="*/ 831273 h 1102822"/>
              <a:gd name="connsiteX46" fmla="*/ 2599112 w 4682836"/>
              <a:gd name="connsiteY46" fmla="*/ 798022 h 1102822"/>
              <a:gd name="connsiteX47" fmla="*/ 2382981 w 4682836"/>
              <a:gd name="connsiteY47" fmla="*/ 798022 h 1102822"/>
              <a:gd name="connsiteX48" fmla="*/ 2382981 w 4682836"/>
              <a:gd name="connsiteY48" fmla="*/ 759229 h 1102822"/>
              <a:gd name="connsiteX49" fmla="*/ 2261061 w 4682836"/>
              <a:gd name="connsiteY49" fmla="*/ 759229 h 1102822"/>
              <a:gd name="connsiteX50" fmla="*/ 2261061 w 4682836"/>
              <a:gd name="connsiteY50" fmla="*/ 720436 h 1102822"/>
              <a:gd name="connsiteX51" fmla="*/ 2100349 w 4682836"/>
              <a:gd name="connsiteY51" fmla="*/ 720436 h 1102822"/>
              <a:gd name="connsiteX52" fmla="*/ 2100349 w 4682836"/>
              <a:gd name="connsiteY52" fmla="*/ 698269 h 1102822"/>
              <a:gd name="connsiteX53" fmla="*/ 1956261 w 4682836"/>
              <a:gd name="connsiteY53" fmla="*/ 698269 h 1102822"/>
              <a:gd name="connsiteX54" fmla="*/ 1956261 w 4682836"/>
              <a:gd name="connsiteY54" fmla="*/ 659476 h 1102822"/>
              <a:gd name="connsiteX55" fmla="*/ 1856509 w 4682836"/>
              <a:gd name="connsiteY55" fmla="*/ 659476 h 1102822"/>
              <a:gd name="connsiteX56" fmla="*/ 1856509 w 4682836"/>
              <a:gd name="connsiteY56" fmla="*/ 631767 h 1102822"/>
              <a:gd name="connsiteX57" fmla="*/ 1695796 w 4682836"/>
              <a:gd name="connsiteY57" fmla="*/ 631767 h 1102822"/>
              <a:gd name="connsiteX58" fmla="*/ 1695796 w 4682836"/>
              <a:gd name="connsiteY58" fmla="*/ 615142 h 1102822"/>
              <a:gd name="connsiteX59" fmla="*/ 1645920 w 4682836"/>
              <a:gd name="connsiteY59" fmla="*/ 615142 h 1102822"/>
              <a:gd name="connsiteX60" fmla="*/ 1645920 w 4682836"/>
              <a:gd name="connsiteY60" fmla="*/ 587433 h 1102822"/>
              <a:gd name="connsiteX61" fmla="*/ 1573876 w 4682836"/>
              <a:gd name="connsiteY61" fmla="*/ 587433 h 1102822"/>
              <a:gd name="connsiteX62" fmla="*/ 1573876 w 4682836"/>
              <a:gd name="connsiteY62" fmla="*/ 565265 h 1102822"/>
              <a:gd name="connsiteX63" fmla="*/ 1490749 w 4682836"/>
              <a:gd name="connsiteY63" fmla="*/ 565265 h 1102822"/>
              <a:gd name="connsiteX64" fmla="*/ 1490749 w 4682836"/>
              <a:gd name="connsiteY64" fmla="*/ 565265 h 1102822"/>
              <a:gd name="connsiteX65" fmla="*/ 1490749 w 4682836"/>
              <a:gd name="connsiteY65" fmla="*/ 543098 h 1102822"/>
              <a:gd name="connsiteX66" fmla="*/ 1429789 w 4682836"/>
              <a:gd name="connsiteY66" fmla="*/ 543098 h 1102822"/>
              <a:gd name="connsiteX67" fmla="*/ 1429789 w 4682836"/>
              <a:gd name="connsiteY67" fmla="*/ 532015 h 1102822"/>
              <a:gd name="connsiteX68" fmla="*/ 1335578 w 4682836"/>
              <a:gd name="connsiteY68" fmla="*/ 532015 h 1102822"/>
              <a:gd name="connsiteX69" fmla="*/ 1335578 w 4682836"/>
              <a:gd name="connsiteY69" fmla="*/ 498764 h 1102822"/>
              <a:gd name="connsiteX70" fmla="*/ 1230283 w 4682836"/>
              <a:gd name="connsiteY70" fmla="*/ 498764 h 1102822"/>
              <a:gd name="connsiteX71" fmla="*/ 1230283 w 4682836"/>
              <a:gd name="connsiteY71" fmla="*/ 471055 h 1102822"/>
              <a:gd name="connsiteX72" fmla="*/ 1174865 w 4682836"/>
              <a:gd name="connsiteY72" fmla="*/ 471055 h 1102822"/>
              <a:gd name="connsiteX73" fmla="*/ 1174865 w 4682836"/>
              <a:gd name="connsiteY73" fmla="*/ 437804 h 1102822"/>
              <a:gd name="connsiteX74" fmla="*/ 1075112 w 4682836"/>
              <a:gd name="connsiteY74" fmla="*/ 437804 h 1102822"/>
              <a:gd name="connsiteX75" fmla="*/ 1075112 w 4682836"/>
              <a:gd name="connsiteY75" fmla="*/ 415636 h 1102822"/>
              <a:gd name="connsiteX76" fmla="*/ 1008611 w 4682836"/>
              <a:gd name="connsiteY76" fmla="*/ 415636 h 1102822"/>
              <a:gd name="connsiteX77" fmla="*/ 991985 w 4682836"/>
              <a:gd name="connsiteY77" fmla="*/ 399010 h 1102822"/>
              <a:gd name="connsiteX78" fmla="*/ 925483 w 4682836"/>
              <a:gd name="connsiteY78" fmla="*/ 399010 h 1102822"/>
              <a:gd name="connsiteX79" fmla="*/ 925483 w 4682836"/>
              <a:gd name="connsiteY79" fmla="*/ 326967 h 1102822"/>
              <a:gd name="connsiteX80" fmla="*/ 814647 w 4682836"/>
              <a:gd name="connsiteY80" fmla="*/ 326967 h 1102822"/>
              <a:gd name="connsiteX81" fmla="*/ 814647 w 4682836"/>
              <a:gd name="connsiteY81" fmla="*/ 293716 h 1102822"/>
              <a:gd name="connsiteX82" fmla="*/ 725978 w 4682836"/>
              <a:gd name="connsiteY82" fmla="*/ 293716 h 1102822"/>
              <a:gd name="connsiteX83" fmla="*/ 725978 w 4682836"/>
              <a:gd name="connsiteY83" fmla="*/ 293716 h 1102822"/>
              <a:gd name="connsiteX84" fmla="*/ 687186 w 4682836"/>
              <a:gd name="connsiteY84" fmla="*/ 254924 h 1102822"/>
              <a:gd name="connsiteX85" fmla="*/ 631767 w 4682836"/>
              <a:gd name="connsiteY85" fmla="*/ 254924 h 1102822"/>
              <a:gd name="connsiteX86" fmla="*/ 631767 w 4682836"/>
              <a:gd name="connsiteY86" fmla="*/ 221673 h 1102822"/>
              <a:gd name="connsiteX87" fmla="*/ 548640 w 4682836"/>
              <a:gd name="connsiteY87" fmla="*/ 221673 h 1102822"/>
              <a:gd name="connsiteX88" fmla="*/ 548640 w 4682836"/>
              <a:gd name="connsiteY88" fmla="*/ 188422 h 1102822"/>
              <a:gd name="connsiteX89" fmla="*/ 465512 w 4682836"/>
              <a:gd name="connsiteY89" fmla="*/ 188422 h 1102822"/>
              <a:gd name="connsiteX90" fmla="*/ 465512 w 4682836"/>
              <a:gd name="connsiteY90" fmla="*/ 155171 h 1102822"/>
              <a:gd name="connsiteX91" fmla="*/ 387927 w 4682836"/>
              <a:gd name="connsiteY91" fmla="*/ 155171 h 1102822"/>
              <a:gd name="connsiteX92" fmla="*/ 387927 w 4682836"/>
              <a:gd name="connsiteY92" fmla="*/ 155171 h 1102822"/>
              <a:gd name="connsiteX93" fmla="*/ 387927 w 4682836"/>
              <a:gd name="connsiteY93" fmla="*/ 94211 h 1102822"/>
              <a:gd name="connsiteX94" fmla="*/ 266007 w 4682836"/>
              <a:gd name="connsiteY94" fmla="*/ 94211 h 1102822"/>
              <a:gd name="connsiteX95" fmla="*/ 266007 w 4682836"/>
              <a:gd name="connsiteY95" fmla="*/ 77585 h 1102822"/>
              <a:gd name="connsiteX96" fmla="*/ 22167 w 4682836"/>
              <a:gd name="connsiteY96" fmla="*/ 77585 h 1102822"/>
              <a:gd name="connsiteX97" fmla="*/ 0 w 4682836"/>
              <a:gd name="connsiteY97" fmla="*/ 0 h 110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4682836" h="1102822">
                <a:moveTo>
                  <a:pt x="0" y="0"/>
                </a:moveTo>
                <a:lnTo>
                  <a:pt x="304800" y="0"/>
                </a:lnTo>
                <a:lnTo>
                  <a:pt x="304800" y="38793"/>
                </a:lnTo>
                <a:lnTo>
                  <a:pt x="559723" y="38793"/>
                </a:lnTo>
                <a:lnTo>
                  <a:pt x="559723" y="55418"/>
                </a:lnTo>
                <a:lnTo>
                  <a:pt x="786938" y="55418"/>
                </a:lnTo>
                <a:lnTo>
                  <a:pt x="786938" y="94211"/>
                </a:lnTo>
                <a:lnTo>
                  <a:pt x="1058487" y="94211"/>
                </a:lnTo>
                <a:lnTo>
                  <a:pt x="1058487" y="116378"/>
                </a:lnTo>
                <a:lnTo>
                  <a:pt x="1313411" y="116378"/>
                </a:lnTo>
                <a:lnTo>
                  <a:pt x="1313411" y="133004"/>
                </a:lnTo>
                <a:lnTo>
                  <a:pt x="1607127" y="133004"/>
                </a:lnTo>
                <a:lnTo>
                  <a:pt x="1607127" y="166255"/>
                </a:lnTo>
                <a:lnTo>
                  <a:pt x="1906385" y="166255"/>
                </a:lnTo>
                <a:lnTo>
                  <a:pt x="1906385" y="182880"/>
                </a:lnTo>
                <a:lnTo>
                  <a:pt x="2227811" y="182880"/>
                </a:lnTo>
                <a:lnTo>
                  <a:pt x="2227811" y="210589"/>
                </a:lnTo>
                <a:lnTo>
                  <a:pt x="2759825" y="210589"/>
                </a:lnTo>
                <a:lnTo>
                  <a:pt x="2759825" y="249382"/>
                </a:lnTo>
                <a:lnTo>
                  <a:pt x="3807229" y="249382"/>
                </a:lnTo>
                <a:lnTo>
                  <a:pt x="3807229" y="277091"/>
                </a:lnTo>
                <a:lnTo>
                  <a:pt x="4422371" y="277091"/>
                </a:lnTo>
                <a:lnTo>
                  <a:pt x="4422371" y="293716"/>
                </a:lnTo>
                <a:lnTo>
                  <a:pt x="4682836" y="293716"/>
                </a:lnTo>
                <a:lnTo>
                  <a:pt x="4682836" y="1102822"/>
                </a:lnTo>
                <a:lnTo>
                  <a:pt x="4560916" y="1102822"/>
                </a:lnTo>
                <a:lnTo>
                  <a:pt x="4560916" y="1058487"/>
                </a:lnTo>
                <a:lnTo>
                  <a:pt x="4383578" y="1058487"/>
                </a:lnTo>
                <a:lnTo>
                  <a:pt x="4383578" y="1030778"/>
                </a:lnTo>
                <a:lnTo>
                  <a:pt x="4117571" y="1030778"/>
                </a:lnTo>
                <a:lnTo>
                  <a:pt x="4117571" y="1019695"/>
                </a:lnTo>
                <a:lnTo>
                  <a:pt x="3984567" y="1019695"/>
                </a:lnTo>
                <a:lnTo>
                  <a:pt x="3962400" y="997528"/>
                </a:lnTo>
                <a:lnTo>
                  <a:pt x="3862647" y="997528"/>
                </a:lnTo>
                <a:lnTo>
                  <a:pt x="3862647" y="947651"/>
                </a:lnTo>
                <a:lnTo>
                  <a:pt x="3668683" y="947651"/>
                </a:lnTo>
                <a:lnTo>
                  <a:pt x="3668683" y="925484"/>
                </a:lnTo>
                <a:lnTo>
                  <a:pt x="3297381" y="925484"/>
                </a:lnTo>
                <a:lnTo>
                  <a:pt x="3297381" y="897775"/>
                </a:lnTo>
                <a:lnTo>
                  <a:pt x="3114501" y="897775"/>
                </a:lnTo>
                <a:lnTo>
                  <a:pt x="3114501" y="886691"/>
                </a:lnTo>
                <a:lnTo>
                  <a:pt x="2948247" y="886691"/>
                </a:lnTo>
                <a:lnTo>
                  <a:pt x="2948247" y="858982"/>
                </a:lnTo>
                <a:lnTo>
                  <a:pt x="2759825" y="858982"/>
                </a:lnTo>
                <a:lnTo>
                  <a:pt x="2759825" y="831273"/>
                </a:lnTo>
                <a:lnTo>
                  <a:pt x="2599112" y="831273"/>
                </a:lnTo>
                <a:lnTo>
                  <a:pt x="2599112" y="798022"/>
                </a:lnTo>
                <a:lnTo>
                  <a:pt x="2382981" y="798022"/>
                </a:lnTo>
                <a:lnTo>
                  <a:pt x="2382981" y="759229"/>
                </a:lnTo>
                <a:lnTo>
                  <a:pt x="2261061" y="759229"/>
                </a:lnTo>
                <a:lnTo>
                  <a:pt x="2261061" y="720436"/>
                </a:lnTo>
                <a:lnTo>
                  <a:pt x="2100349" y="720436"/>
                </a:lnTo>
                <a:lnTo>
                  <a:pt x="2100349" y="698269"/>
                </a:lnTo>
                <a:lnTo>
                  <a:pt x="1956261" y="698269"/>
                </a:lnTo>
                <a:lnTo>
                  <a:pt x="1956261" y="659476"/>
                </a:lnTo>
                <a:lnTo>
                  <a:pt x="1856509" y="659476"/>
                </a:lnTo>
                <a:lnTo>
                  <a:pt x="1856509" y="631767"/>
                </a:lnTo>
                <a:lnTo>
                  <a:pt x="1695796" y="631767"/>
                </a:lnTo>
                <a:lnTo>
                  <a:pt x="1695796" y="615142"/>
                </a:lnTo>
                <a:lnTo>
                  <a:pt x="1645920" y="615142"/>
                </a:lnTo>
                <a:lnTo>
                  <a:pt x="1645920" y="587433"/>
                </a:lnTo>
                <a:lnTo>
                  <a:pt x="1573876" y="587433"/>
                </a:lnTo>
                <a:lnTo>
                  <a:pt x="1573876" y="565265"/>
                </a:lnTo>
                <a:lnTo>
                  <a:pt x="1490749" y="565265"/>
                </a:lnTo>
                <a:lnTo>
                  <a:pt x="1490749" y="565265"/>
                </a:lnTo>
                <a:lnTo>
                  <a:pt x="1490749" y="543098"/>
                </a:lnTo>
                <a:lnTo>
                  <a:pt x="1429789" y="543098"/>
                </a:lnTo>
                <a:lnTo>
                  <a:pt x="1429789" y="532015"/>
                </a:lnTo>
                <a:lnTo>
                  <a:pt x="1335578" y="532015"/>
                </a:lnTo>
                <a:lnTo>
                  <a:pt x="1335578" y="498764"/>
                </a:lnTo>
                <a:lnTo>
                  <a:pt x="1230283" y="498764"/>
                </a:lnTo>
                <a:lnTo>
                  <a:pt x="1230283" y="471055"/>
                </a:lnTo>
                <a:lnTo>
                  <a:pt x="1174865" y="471055"/>
                </a:lnTo>
                <a:lnTo>
                  <a:pt x="1174865" y="437804"/>
                </a:lnTo>
                <a:lnTo>
                  <a:pt x="1075112" y="437804"/>
                </a:lnTo>
                <a:lnTo>
                  <a:pt x="1075112" y="415636"/>
                </a:lnTo>
                <a:lnTo>
                  <a:pt x="1008611" y="415636"/>
                </a:lnTo>
                <a:lnTo>
                  <a:pt x="991985" y="399010"/>
                </a:lnTo>
                <a:lnTo>
                  <a:pt x="925483" y="399010"/>
                </a:lnTo>
                <a:lnTo>
                  <a:pt x="925483" y="326967"/>
                </a:lnTo>
                <a:lnTo>
                  <a:pt x="814647" y="326967"/>
                </a:lnTo>
                <a:lnTo>
                  <a:pt x="814647" y="293716"/>
                </a:lnTo>
                <a:lnTo>
                  <a:pt x="725978" y="293716"/>
                </a:lnTo>
                <a:lnTo>
                  <a:pt x="725978" y="293716"/>
                </a:lnTo>
                <a:lnTo>
                  <a:pt x="687186" y="254924"/>
                </a:lnTo>
                <a:lnTo>
                  <a:pt x="631767" y="254924"/>
                </a:lnTo>
                <a:lnTo>
                  <a:pt x="631767" y="221673"/>
                </a:lnTo>
                <a:lnTo>
                  <a:pt x="548640" y="221673"/>
                </a:lnTo>
                <a:lnTo>
                  <a:pt x="548640" y="188422"/>
                </a:lnTo>
                <a:lnTo>
                  <a:pt x="465512" y="188422"/>
                </a:lnTo>
                <a:lnTo>
                  <a:pt x="465512" y="155171"/>
                </a:lnTo>
                <a:lnTo>
                  <a:pt x="387927" y="155171"/>
                </a:lnTo>
                <a:lnTo>
                  <a:pt x="387927" y="155171"/>
                </a:lnTo>
                <a:lnTo>
                  <a:pt x="387927" y="94211"/>
                </a:lnTo>
                <a:lnTo>
                  <a:pt x="266007" y="94211"/>
                </a:lnTo>
                <a:lnTo>
                  <a:pt x="266007" y="77585"/>
                </a:lnTo>
                <a:lnTo>
                  <a:pt x="22167" y="77585"/>
                </a:lnTo>
                <a:lnTo>
                  <a:pt x="0" y="0"/>
                </a:lnTo>
                <a:close/>
              </a:path>
            </a:pathLst>
          </a:custGeom>
          <a:solidFill>
            <a:srgbClr val="B8D9E4">
              <a:alpha val="50196"/>
            </a:srgb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 name="Content Placeholder 18">
            <a:extLst>
              <a:ext uri="{FF2B5EF4-FFF2-40B4-BE49-F238E27FC236}">
                <a16:creationId xmlns:a16="http://schemas.microsoft.com/office/drawing/2014/main" id="{F78B2554-E2C1-4D05-8E12-41E6E9719E22}"/>
              </a:ext>
            </a:extLst>
          </p:cNvPr>
          <p:cNvSpPr>
            <a:spLocks noGrp="1"/>
          </p:cNvSpPr>
          <p:nvPr>
            <p:ph sz="half" idx="2"/>
          </p:nvPr>
        </p:nvSpPr>
        <p:spPr>
          <a:xfrm>
            <a:off x="6252635" y="1510730"/>
            <a:ext cx="5174050" cy="4679462"/>
          </a:xfrm>
        </p:spPr>
        <p:txBody>
          <a:bodyPr/>
          <a:lstStyle/>
          <a:p>
            <a:r>
              <a:rPr lang="en-US" sz="2000" dirty="0"/>
              <a:t>Association of pCR with significantly improved OS was seen with HER2+ BC      (HR: 0.13; 95% PI: 0.04–0.35, n = 1,654)</a:t>
            </a:r>
          </a:p>
        </p:txBody>
      </p:sp>
      <p:sp>
        <p:nvSpPr>
          <p:cNvPr id="2" name="Title 1">
            <a:extLst>
              <a:ext uri="{FF2B5EF4-FFF2-40B4-BE49-F238E27FC236}">
                <a16:creationId xmlns:a16="http://schemas.microsoft.com/office/drawing/2014/main" id="{FFE64168-CA01-4AC4-A726-CF07F877390A}"/>
              </a:ext>
            </a:extLst>
          </p:cNvPr>
          <p:cNvSpPr>
            <a:spLocks noGrp="1"/>
          </p:cNvSpPr>
          <p:nvPr>
            <p:ph type="title"/>
          </p:nvPr>
        </p:nvSpPr>
        <p:spPr/>
        <p:txBody>
          <a:bodyPr/>
          <a:lstStyle/>
          <a:p>
            <a:r>
              <a:rPr lang="en-US" dirty="0"/>
              <a:t>Meta-analysis for Relationship Between pCR and EFS in Patients With HER2+ EBC</a:t>
            </a:r>
          </a:p>
        </p:txBody>
      </p:sp>
      <p:sp>
        <p:nvSpPr>
          <p:cNvPr id="11" name="Content Placeholder 10">
            <a:extLst>
              <a:ext uri="{FF2B5EF4-FFF2-40B4-BE49-F238E27FC236}">
                <a16:creationId xmlns:a16="http://schemas.microsoft.com/office/drawing/2014/main" id="{FC5142A5-7260-4632-B9A0-ABCDE4C87104}"/>
              </a:ext>
            </a:extLst>
          </p:cNvPr>
          <p:cNvSpPr>
            <a:spLocks noGrp="1"/>
          </p:cNvSpPr>
          <p:nvPr>
            <p:ph sz="half" idx="1"/>
          </p:nvPr>
        </p:nvSpPr>
        <p:spPr>
          <a:xfrm>
            <a:off x="610529" y="1519439"/>
            <a:ext cx="5309278" cy="4678738"/>
          </a:xfrm>
        </p:spPr>
        <p:txBody>
          <a:bodyPr/>
          <a:lstStyle/>
          <a:p>
            <a:r>
              <a:rPr lang="en-US" sz="2000" dirty="0"/>
              <a:t>Association of pCR with better EFS was statistically significant in patients with HER2+ BC (HR 0.31; 95% PI: 0.21–0.50; n = 5,711)</a:t>
            </a:r>
          </a:p>
        </p:txBody>
      </p:sp>
      <p:sp>
        <p:nvSpPr>
          <p:cNvPr id="4" name="TextBox 3">
            <a:extLst>
              <a:ext uri="{FF2B5EF4-FFF2-40B4-BE49-F238E27FC236}">
                <a16:creationId xmlns:a16="http://schemas.microsoft.com/office/drawing/2014/main" id="{EE2834B1-F477-45EA-882C-3E5BC33DC0F0}"/>
              </a:ext>
            </a:extLst>
          </p:cNvPr>
          <p:cNvSpPr txBox="1"/>
          <p:nvPr/>
        </p:nvSpPr>
        <p:spPr>
          <a:xfrm>
            <a:off x="399473" y="6382137"/>
            <a:ext cx="6400800"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Spring.  Clin Cancer Res. 2020;26:2838 </a:t>
            </a:r>
          </a:p>
        </p:txBody>
      </p:sp>
      <p:sp>
        <p:nvSpPr>
          <p:cNvPr id="10" name="TextBox 9">
            <a:extLst>
              <a:ext uri="{FF2B5EF4-FFF2-40B4-BE49-F238E27FC236}">
                <a16:creationId xmlns:a16="http://schemas.microsoft.com/office/drawing/2014/main" id="{26B512C9-A3B6-4A99-8C5C-8CF814BC360A}"/>
              </a:ext>
            </a:extLst>
          </p:cNvPr>
          <p:cNvSpPr txBox="1"/>
          <p:nvPr/>
        </p:nvSpPr>
        <p:spPr bwMode="auto">
          <a:xfrm>
            <a:off x="1150705" y="2338219"/>
            <a:ext cx="47603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EFS</a:t>
            </a:r>
          </a:p>
        </p:txBody>
      </p:sp>
      <p:grpSp>
        <p:nvGrpSpPr>
          <p:cNvPr id="16" name="Group 7">
            <a:extLst>
              <a:ext uri="{FF2B5EF4-FFF2-40B4-BE49-F238E27FC236}">
                <a16:creationId xmlns:a16="http://schemas.microsoft.com/office/drawing/2014/main" id="{4F7EC222-C316-4934-A9E3-AADB21798FDF}"/>
              </a:ext>
            </a:extLst>
          </p:cNvPr>
          <p:cNvGrpSpPr>
            <a:grpSpLocks/>
          </p:cNvGrpSpPr>
          <p:nvPr/>
        </p:nvGrpSpPr>
        <p:grpSpPr bwMode="auto">
          <a:xfrm>
            <a:off x="9389569" y="6207225"/>
            <a:ext cx="2488502" cy="447822"/>
            <a:chOff x="9527309" y="3551529"/>
            <a:chExt cx="2488502" cy="448324"/>
          </a:xfrm>
        </p:grpSpPr>
        <p:pic>
          <p:nvPicPr>
            <p:cNvPr id="17" name="Picture 9">
              <a:extLst>
                <a:ext uri="{FF2B5EF4-FFF2-40B4-BE49-F238E27FC236}">
                  <a16:creationId xmlns:a16="http://schemas.microsoft.com/office/drawing/2014/main" id="{82D76BEC-A5AA-4392-BCF1-175D403C50BE}"/>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95D86122-D06A-4E75-920E-09B13346FBB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 name="Freeform: Shape 2">
            <a:extLst>
              <a:ext uri="{FF2B5EF4-FFF2-40B4-BE49-F238E27FC236}">
                <a16:creationId xmlns:a16="http://schemas.microsoft.com/office/drawing/2014/main" id="{D42E876B-0909-49E7-BF10-F9500C302F7D}"/>
              </a:ext>
            </a:extLst>
          </p:cNvPr>
          <p:cNvSpPr/>
          <p:nvPr/>
        </p:nvSpPr>
        <p:spPr bwMode="auto">
          <a:xfrm>
            <a:off x="1161327" y="2816506"/>
            <a:ext cx="4699321" cy="3041135"/>
          </a:xfrm>
          <a:custGeom>
            <a:avLst/>
            <a:gdLst>
              <a:gd name="connsiteX0" fmla="*/ 0 w 4699321"/>
              <a:gd name="connsiteY0" fmla="*/ 0 h 3024851"/>
              <a:gd name="connsiteX1" fmla="*/ 0 w 4699321"/>
              <a:gd name="connsiteY1" fmla="*/ 3024851 h 3024851"/>
              <a:gd name="connsiteX2" fmla="*/ 4699321 w 4699321"/>
              <a:gd name="connsiteY2" fmla="*/ 3024851 h 3024851"/>
            </a:gdLst>
            <a:ahLst/>
            <a:cxnLst>
              <a:cxn ang="0">
                <a:pos x="connsiteX0" y="connsiteY0"/>
              </a:cxn>
              <a:cxn ang="0">
                <a:pos x="connsiteX1" y="connsiteY1"/>
              </a:cxn>
              <a:cxn ang="0">
                <a:pos x="connsiteX2" y="connsiteY2"/>
              </a:cxn>
            </a:cxnLst>
            <a:rect l="l" t="t" r="r" b="b"/>
            <a:pathLst>
              <a:path w="4699321" h="3024851">
                <a:moveTo>
                  <a:pt x="0" y="0"/>
                </a:moveTo>
                <a:lnTo>
                  <a:pt x="0" y="3024851"/>
                </a:lnTo>
                <a:lnTo>
                  <a:pt x="4699321" y="3024851"/>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6" name="TextBox 5">
            <a:extLst>
              <a:ext uri="{FF2B5EF4-FFF2-40B4-BE49-F238E27FC236}">
                <a16:creationId xmlns:a16="http://schemas.microsoft.com/office/drawing/2014/main" id="{CC22B588-989E-4238-948B-F97CCFEAB1AC}"/>
              </a:ext>
            </a:extLst>
          </p:cNvPr>
          <p:cNvSpPr txBox="1"/>
          <p:nvPr/>
        </p:nvSpPr>
        <p:spPr bwMode="auto">
          <a:xfrm rot="16200000">
            <a:off x="-841021" y="3920067"/>
            <a:ext cx="25512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Event-Free Survival (%)</a:t>
            </a:r>
          </a:p>
        </p:txBody>
      </p:sp>
      <p:sp>
        <p:nvSpPr>
          <p:cNvPr id="21" name="TextBox 20">
            <a:extLst>
              <a:ext uri="{FF2B5EF4-FFF2-40B4-BE49-F238E27FC236}">
                <a16:creationId xmlns:a16="http://schemas.microsoft.com/office/drawing/2014/main" id="{858A6EFA-2FD0-48FC-8D58-974711019B67}"/>
              </a:ext>
            </a:extLst>
          </p:cNvPr>
          <p:cNvSpPr txBox="1"/>
          <p:nvPr/>
        </p:nvSpPr>
        <p:spPr bwMode="auto">
          <a:xfrm>
            <a:off x="2274714" y="6096092"/>
            <a:ext cx="25512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Years</a:t>
            </a:r>
          </a:p>
        </p:txBody>
      </p:sp>
      <p:cxnSp>
        <p:nvCxnSpPr>
          <p:cNvPr id="12" name="Straight Connector 11">
            <a:extLst>
              <a:ext uri="{FF2B5EF4-FFF2-40B4-BE49-F238E27FC236}">
                <a16:creationId xmlns:a16="http://schemas.microsoft.com/office/drawing/2014/main" id="{CE4FB74D-1764-4934-A306-709A5C309DAB}"/>
              </a:ext>
            </a:extLst>
          </p:cNvPr>
          <p:cNvCxnSpPr>
            <a:cxnSpLocks/>
          </p:cNvCxnSpPr>
          <p:nvPr/>
        </p:nvCxnSpPr>
        <p:spPr bwMode="auto">
          <a:xfrm>
            <a:off x="1056418" y="2815455"/>
            <a:ext cx="9966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F9083D5-ED81-40DD-9A2F-642F823C4AA4}"/>
              </a:ext>
            </a:extLst>
          </p:cNvPr>
          <p:cNvCxnSpPr>
            <a:cxnSpLocks/>
          </p:cNvCxnSpPr>
          <p:nvPr/>
        </p:nvCxnSpPr>
        <p:spPr bwMode="auto">
          <a:xfrm>
            <a:off x="1061400" y="3119674"/>
            <a:ext cx="9966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5325D90-7F69-4FD3-9171-9A93D8A2B9AD}"/>
              </a:ext>
            </a:extLst>
          </p:cNvPr>
          <p:cNvCxnSpPr>
            <a:cxnSpLocks/>
          </p:cNvCxnSpPr>
          <p:nvPr/>
        </p:nvCxnSpPr>
        <p:spPr bwMode="auto">
          <a:xfrm>
            <a:off x="1061400" y="3423893"/>
            <a:ext cx="9966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8502660-F760-4462-8571-CE8D36B2A57E}"/>
              </a:ext>
            </a:extLst>
          </p:cNvPr>
          <p:cNvCxnSpPr>
            <a:cxnSpLocks/>
          </p:cNvCxnSpPr>
          <p:nvPr/>
        </p:nvCxnSpPr>
        <p:spPr bwMode="auto">
          <a:xfrm>
            <a:off x="1061400" y="3728112"/>
            <a:ext cx="9966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1997CC3-89AE-4316-BA79-8E04A2D63DFC}"/>
              </a:ext>
            </a:extLst>
          </p:cNvPr>
          <p:cNvCxnSpPr>
            <a:cxnSpLocks/>
          </p:cNvCxnSpPr>
          <p:nvPr/>
        </p:nvCxnSpPr>
        <p:spPr bwMode="auto">
          <a:xfrm>
            <a:off x="1061400" y="4032331"/>
            <a:ext cx="9966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69FEFFD-DC7B-4C1C-AE49-056A1F972A0F}"/>
              </a:ext>
            </a:extLst>
          </p:cNvPr>
          <p:cNvCxnSpPr>
            <a:cxnSpLocks/>
          </p:cNvCxnSpPr>
          <p:nvPr/>
        </p:nvCxnSpPr>
        <p:spPr bwMode="auto">
          <a:xfrm>
            <a:off x="1061400" y="4336550"/>
            <a:ext cx="9966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4895880-BC9D-4574-AF91-E1451D6CF1E2}"/>
              </a:ext>
            </a:extLst>
          </p:cNvPr>
          <p:cNvCxnSpPr>
            <a:cxnSpLocks/>
          </p:cNvCxnSpPr>
          <p:nvPr/>
        </p:nvCxnSpPr>
        <p:spPr bwMode="auto">
          <a:xfrm>
            <a:off x="1061400" y="4640769"/>
            <a:ext cx="99662"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E30595E-7E1B-437D-B697-7315D09AE625}"/>
              </a:ext>
            </a:extLst>
          </p:cNvPr>
          <p:cNvCxnSpPr>
            <a:cxnSpLocks/>
          </p:cNvCxnSpPr>
          <p:nvPr/>
        </p:nvCxnSpPr>
        <p:spPr bwMode="auto">
          <a:xfrm>
            <a:off x="1061400" y="4944988"/>
            <a:ext cx="99662"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ADF536B-FF8E-4174-A692-23A783DE06B2}"/>
              </a:ext>
            </a:extLst>
          </p:cNvPr>
          <p:cNvCxnSpPr>
            <a:cxnSpLocks/>
          </p:cNvCxnSpPr>
          <p:nvPr/>
        </p:nvCxnSpPr>
        <p:spPr bwMode="auto">
          <a:xfrm>
            <a:off x="1061400" y="5249207"/>
            <a:ext cx="99662"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1BADCC6-2054-4CD5-BD61-EC30DDC211D4}"/>
              </a:ext>
            </a:extLst>
          </p:cNvPr>
          <p:cNvCxnSpPr>
            <a:cxnSpLocks/>
          </p:cNvCxnSpPr>
          <p:nvPr/>
        </p:nvCxnSpPr>
        <p:spPr bwMode="auto">
          <a:xfrm>
            <a:off x="1061400" y="5553426"/>
            <a:ext cx="9966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DC3294B-096B-4B1C-B256-405E2611071D}"/>
              </a:ext>
            </a:extLst>
          </p:cNvPr>
          <p:cNvCxnSpPr>
            <a:cxnSpLocks/>
          </p:cNvCxnSpPr>
          <p:nvPr/>
        </p:nvCxnSpPr>
        <p:spPr bwMode="auto">
          <a:xfrm>
            <a:off x="1061400" y="5868278"/>
            <a:ext cx="99662"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0627951-77F5-4714-9D8F-B716DFADDF0D}"/>
              </a:ext>
            </a:extLst>
          </p:cNvPr>
          <p:cNvCxnSpPr/>
          <p:nvPr/>
        </p:nvCxnSpPr>
        <p:spPr bwMode="auto">
          <a:xfrm>
            <a:off x="1166047" y="5868274"/>
            <a:ext cx="0" cy="9717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CAC238B-855C-4ED3-9929-CC5DFCA55151}"/>
              </a:ext>
            </a:extLst>
          </p:cNvPr>
          <p:cNvCxnSpPr/>
          <p:nvPr/>
        </p:nvCxnSpPr>
        <p:spPr bwMode="auto">
          <a:xfrm>
            <a:off x="1688443" y="5868274"/>
            <a:ext cx="0" cy="9717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3275FB9-6AE8-4306-BD31-46355AE2C4E6}"/>
              </a:ext>
            </a:extLst>
          </p:cNvPr>
          <p:cNvCxnSpPr/>
          <p:nvPr/>
        </p:nvCxnSpPr>
        <p:spPr bwMode="auto">
          <a:xfrm>
            <a:off x="2210839" y="5868274"/>
            <a:ext cx="0" cy="9717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5BF0DAF-EB08-4E0A-B110-7ACCAE310412}"/>
              </a:ext>
            </a:extLst>
          </p:cNvPr>
          <p:cNvCxnSpPr/>
          <p:nvPr/>
        </p:nvCxnSpPr>
        <p:spPr bwMode="auto">
          <a:xfrm>
            <a:off x="2733235" y="5868274"/>
            <a:ext cx="0" cy="9717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19C48315-C9C9-4E91-8C79-4B150F77D014}"/>
              </a:ext>
            </a:extLst>
          </p:cNvPr>
          <p:cNvCxnSpPr/>
          <p:nvPr/>
        </p:nvCxnSpPr>
        <p:spPr bwMode="auto">
          <a:xfrm>
            <a:off x="3255631" y="5868274"/>
            <a:ext cx="0" cy="9717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9ED3871-F62F-44F6-8FF1-8BD717F90B69}"/>
              </a:ext>
            </a:extLst>
          </p:cNvPr>
          <p:cNvCxnSpPr>
            <a:cxnSpLocks/>
          </p:cNvCxnSpPr>
          <p:nvPr/>
        </p:nvCxnSpPr>
        <p:spPr bwMode="auto">
          <a:xfrm>
            <a:off x="3778027" y="5868274"/>
            <a:ext cx="0" cy="9717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70A823A-5FD0-4DD0-9905-7F91A1906D8C}"/>
              </a:ext>
            </a:extLst>
          </p:cNvPr>
          <p:cNvCxnSpPr>
            <a:cxnSpLocks/>
          </p:cNvCxnSpPr>
          <p:nvPr/>
        </p:nvCxnSpPr>
        <p:spPr bwMode="auto">
          <a:xfrm>
            <a:off x="4300423" y="5868274"/>
            <a:ext cx="0" cy="9717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F9C2882-FC9C-4984-B308-121BC0F78E20}"/>
              </a:ext>
            </a:extLst>
          </p:cNvPr>
          <p:cNvCxnSpPr>
            <a:cxnSpLocks/>
          </p:cNvCxnSpPr>
          <p:nvPr/>
        </p:nvCxnSpPr>
        <p:spPr bwMode="auto">
          <a:xfrm>
            <a:off x="4822819" y="5868274"/>
            <a:ext cx="0" cy="9717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AB5487F-8EF8-4858-9E63-FD9FFB692EFA}"/>
              </a:ext>
            </a:extLst>
          </p:cNvPr>
          <p:cNvCxnSpPr>
            <a:cxnSpLocks/>
          </p:cNvCxnSpPr>
          <p:nvPr/>
        </p:nvCxnSpPr>
        <p:spPr bwMode="auto">
          <a:xfrm>
            <a:off x="5345215" y="5868274"/>
            <a:ext cx="0" cy="97170"/>
          </a:xfrm>
          <a:prstGeom prst="line">
            <a:avLst/>
          </a:prstGeom>
          <a:noFill/>
          <a:ln w="28575" cap="flat" cmpd="sng" algn="ctr">
            <a:solidFill>
              <a:schemeClr val="bg1"/>
            </a:solidFill>
            <a:prstDash val="solid"/>
            <a:round/>
            <a:headEnd type="none" w="med" len="med"/>
            <a:tailEnd type="none" w="med" len="med"/>
          </a:ln>
          <a:effectLst/>
        </p:spPr>
      </p:cxnSp>
      <p:sp>
        <p:nvSpPr>
          <p:cNvPr id="46" name="TextBox 45">
            <a:extLst>
              <a:ext uri="{FF2B5EF4-FFF2-40B4-BE49-F238E27FC236}">
                <a16:creationId xmlns:a16="http://schemas.microsoft.com/office/drawing/2014/main" id="{29BEA29D-2310-4B58-B222-57129E270C53}"/>
              </a:ext>
            </a:extLst>
          </p:cNvPr>
          <p:cNvSpPr txBox="1"/>
          <p:nvPr/>
        </p:nvSpPr>
        <p:spPr bwMode="auto">
          <a:xfrm>
            <a:off x="827195" y="5678249"/>
            <a:ext cx="3513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7" name="TextBox 46">
            <a:extLst>
              <a:ext uri="{FF2B5EF4-FFF2-40B4-BE49-F238E27FC236}">
                <a16:creationId xmlns:a16="http://schemas.microsoft.com/office/drawing/2014/main" id="{0101EDAA-6DDA-41FD-A722-A01850197447}"/>
              </a:ext>
            </a:extLst>
          </p:cNvPr>
          <p:cNvSpPr txBox="1"/>
          <p:nvPr/>
        </p:nvSpPr>
        <p:spPr bwMode="auto">
          <a:xfrm>
            <a:off x="730027" y="5356838"/>
            <a:ext cx="4509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8" name="TextBox 47">
            <a:extLst>
              <a:ext uri="{FF2B5EF4-FFF2-40B4-BE49-F238E27FC236}">
                <a16:creationId xmlns:a16="http://schemas.microsoft.com/office/drawing/2014/main" id="{84C83652-FE09-4F0B-820B-95D9296DF3DA}"/>
              </a:ext>
            </a:extLst>
          </p:cNvPr>
          <p:cNvSpPr txBox="1"/>
          <p:nvPr/>
        </p:nvSpPr>
        <p:spPr bwMode="auto">
          <a:xfrm>
            <a:off x="730027" y="5070309"/>
            <a:ext cx="4509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9" name="TextBox 48">
            <a:extLst>
              <a:ext uri="{FF2B5EF4-FFF2-40B4-BE49-F238E27FC236}">
                <a16:creationId xmlns:a16="http://schemas.microsoft.com/office/drawing/2014/main" id="{11BBE091-A5C0-4997-ADF0-34AFCB6ECB48}"/>
              </a:ext>
            </a:extLst>
          </p:cNvPr>
          <p:cNvSpPr txBox="1"/>
          <p:nvPr/>
        </p:nvSpPr>
        <p:spPr bwMode="auto">
          <a:xfrm>
            <a:off x="730027" y="4758864"/>
            <a:ext cx="4509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50" name="TextBox 49">
            <a:extLst>
              <a:ext uri="{FF2B5EF4-FFF2-40B4-BE49-F238E27FC236}">
                <a16:creationId xmlns:a16="http://schemas.microsoft.com/office/drawing/2014/main" id="{46AFD0B2-DBF6-4920-B7B1-E85F79C24DE7}"/>
              </a:ext>
            </a:extLst>
          </p:cNvPr>
          <p:cNvSpPr txBox="1"/>
          <p:nvPr/>
        </p:nvSpPr>
        <p:spPr bwMode="auto">
          <a:xfrm>
            <a:off x="730027" y="4467353"/>
            <a:ext cx="4509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1" name="TextBox 50">
            <a:extLst>
              <a:ext uri="{FF2B5EF4-FFF2-40B4-BE49-F238E27FC236}">
                <a16:creationId xmlns:a16="http://schemas.microsoft.com/office/drawing/2014/main" id="{D089C9C2-CB6C-4CCB-BAC3-D9D52A1173E1}"/>
              </a:ext>
            </a:extLst>
          </p:cNvPr>
          <p:cNvSpPr txBox="1"/>
          <p:nvPr/>
        </p:nvSpPr>
        <p:spPr bwMode="auto">
          <a:xfrm>
            <a:off x="730027" y="4145942"/>
            <a:ext cx="4509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52" name="TextBox 51">
            <a:extLst>
              <a:ext uri="{FF2B5EF4-FFF2-40B4-BE49-F238E27FC236}">
                <a16:creationId xmlns:a16="http://schemas.microsoft.com/office/drawing/2014/main" id="{66DA3C72-FEA6-4CC1-8CA2-3D7D52D5581A}"/>
              </a:ext>
            </a:extLst>
          </p:cNvPr>
          <p:cNvSpPr txBox="1"/>
          <p:nvPr/>
        </p:nvSpPr>
        <p:spPr bwMode="auto">
          <a:xfrm>
            <a:off x="730027" y="3849450"/>
            <a:ext cx="4509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53" name="TextBox 52">
            <a:extLst>
              <a:ext uri="{FF2B5EF4-FFF2-40B4-BE49-F238E27FC236}">
                <a16:creationId xmlns:a16="http://schemas.microsoft.com/office/drawing/2014/main" id="{17529A5F-0732-4267-84FA-97A6B0635FAF}"/>
              </a:ext>
            </a:extLst>
          </p:cNvPr>
          <p:cNvSpPr txBox="1"/>
          <p:nvPr/>
        </p:nvSpPr>
        <p:spPr bwMode="auto">
          <a:xfrm>
            <a:off x="730027" y="3550463"/>
            <a:ext cx="4509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54" name="TextBox 53">
            <a:extLst>
              <a:ext uri="{FF2B5EF4-FFF2-40B4-BE49-F238E27FC236}">
                <a16:creationId xmlns:a16="http://schemas.microsoft.com/office/drawing/2014/main" id="{A5F95ADF-714C-44E3-A8AF-A05B72D57A1C}"/>
              </a:ext>
            </a:extLst>
          </p:cNvPr>
          <p:cNvSpPr txBox="1"/>
          <p:nvPr/>
        </p:nvSpPr>
        <p:spPr bwMode="auto">
          <a:xfrm>
            <a:off x="730027" y="3236527"/>
            <a:ext cx="4509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55" name="TextBox 54">
            <a:extLst>
              <a:ext uri="{FF2B5EF4-FFF2-40B4-BE49-F238E27FC236}">
                <a16:creationId xmlns:a16="http://schemas.microsoft.com/office/drawing/2014/main" id="{D0B65BF5-8C18-47B6-8452-8F9671E1D984}"/>
              </a:ext>
            </a:extLst>
          </p:cNvPr>
          <p:cNvSpPr txBox="1"/>
          <p:nvPr/>
        </p:nvSpPr>
        <p:spPr bwMode="auto">
          <a:xfrm>
            <a:off x="730027" y="2930065"/>
            <a:ext cx="4509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56" name="TextBox 55">
            <a:extLst>
              <a:ext uri="{FF2B5EF4-FFF2-40B4-BE49-F238E27FC236}">
                <a16:creationId xmlns:a16="http://schemas.microsoft.com/office/drawing/2014/main" id="{AAD44CBE-6D20-4938-B315-785FFD99184C}"/>
              </a:ext>
            </a:extLst>
          </p:cNvPr>
          <p:cNvSpPr txBox="1"/>
          <p:nvPr/>
        </p:nvSpPr>
        <p:spPr bwMode="auto">
          <a:xfrm>
            <a:off x="588007" y="2636062"/>
            <a:ext cx="5929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57" name="TextBox 56">
            <a:extLst>
              <a:ext uri="{FF2B5EF4-FFF2-40B4-BE49-F238E27FC236}">
                <a16:creationId xmlns:a16="http://schemas.microsoft.com/office/drawing/2014/main" id="{0F72FE2A-F70A-48E9-B7F5-D2A0BB8E6B06}"/>
              </a:ext>
            </a:extLst>
          </p:cNvPr>
          <p:cNvSpPr txBox="1"/>
          <p:nvPr/>
        </p:nvSpPr>
        <p:spPr bwMode="auto">
          <a:xfrm>
            <a:off x="1020956" y="5902659"/>
            <a:ext cx="3513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8" name="TextBox 57">
            <a:extLst>
              <a:ext uri="{FF2B5EF4-FFF2-40B4-BE49-F238E27FC236}">
                <a16:creationId xmlns:a16="http://schemas.microsoft.com/office/drawing/2014/main" id="{5A5686CE-A162-4FF4-827A-E65D9E2FD46A}"/>
              </a:ext>
            </a:extLst>
          </p:cNvPr>
          <p:cNvSpPr txBox="1"/>
          <p:nvPr/>
        </p:nvSpPr>
        <p:spPr bwMode="auto">
          <a:xfrm>
            <a:off x="1544182" y="5902659"/>
            <a:ext cx="3513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59" name="TextBox 58">
            <a:extLst>
              <a:ext uri="{FF2B5EF4-FFF2-40B4-BE49-F238E27FC236}">
                <a16:creationId xmlns:a16="http://schemas.microsoft.com/office/drawing/2014/main" id="{B9255906-4E4B-456B-B905-CB99F3D3E654}"/>
              </a:ext>
            </a:extLst>
          </p:cNvPr>
          <p:cNvSpPr txBox="1"/>
          <p:nvPr/>
        </p:nvSpPr>
        <p:spPr bwMode="auto">
          <a:xfrm>
            <a:off x="2067408" y="5902659"/>
            <a:ext cx="3513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60" name="TextBox 59">
            <a:extLst>
              <a:ext uri="{FF2B5EF4-FFF2-40B4-BE49-F238E27FC236}">
                <a16:creationId xmlns:a16="http://schemas.microsoft.com/office/drawing/2014/main" id="{3852A838-C015-4411-899E-DC3852C74E5D}"/>
              </a:ext>
            </a:extLst>
          </p:cNvPr>
          <p:cNvSpPr txBox="1"/>
          <p:nvPr/>
        </p:nvSpPr>
        <p:spPr bwMode="auto">
          <a:xfrm>
            <a:off x="2588257" y="5902659"/>
            <a:ext cx="3513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61" name="TextBox 60">
            <a:extLst>
              <a:ext uri="{FF2B5EF4-FFF2-40B4-BE49-F238E27FC236}">
                <a16:creationId xmlns:a16="http://schemas.microsoft.com/office/drawing/2014/main" id="{3E404B17-B80D-4A41-81CC-6686844243F7}"/>
              </a:ext>
            </a:extLst>
          </p:cNvPr>
          <p:cNvSpPr txBox="1"/>
          <p:nvPr/>
        </p:nvSpPr>
        <p:spPr bwMode="auto">
          <a:xfrm>
            <a:off x="3101517" y="5902659"/>
            <a:ext cx="3513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62" name="TextBox 61">
            <a:extLst>
              <a:ext uri="{FF2B5EF4-FFF2-40B4-BE49-F238E27FC236}">
                <a16:creationId xmlns:a16="http://schemas.microsoft.com/office/drawing/2014/main" id="{1CB005EE-42A2-46DF-AC82-8EB700E4078A}"/>
              </a:ext>
            </a:extLst>
          </p:cNvPr>
          <p:cNvSpPr txBox="1"/>
          <p:nvPr/>
        </p:nvSpPr>
        <p:spPr bwMode="auto">
          <a:xfrm>
            <a:off x="3634709" y="5902659"/>
            <a:ext cx="3513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63" name="TextBox 62">
            <a:extLst>
              <a:ext uri="{FF2B5EF4-FFF2-40B4-BE49-F238E27FC236}">
                <a16:creationId xmlns:a16="http://schemas.microsoft.com/office/drawing/2014/main" id="{A43DEEA1-71FD-4859-BE65-5FEE8FCC796C}"/>
              </a:ext>
            </a:extLst>
          </p:cNvPr>
          <p:cNvSpPr txBox="1"/>
          <p:nvPr/>
        </p:nvSpPr>
        <p:spPr bwMode="auto">
          <a:xfrm>
            <a:off x="4147969" y="5902659"/>
            <a:ext cx="3513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64" name="TextBox 63">
            <a:extLst>
              <a:ext uri="{FF2B5EF4-FFF2-40B4-BE49-F238E27FC236}">
                <a16:creationId xmlns:a16="http://schemas.microsoft.com/office/drawing/2014/main" id="{AC321DE7-BDD6-47E8-87E3-AA28F3E4EB4B}"/>
              </a:ext>
            </a:extLst>
          </p:cNvPr>
          <p:cNvSpPr txBox="1"/>
          <p:nvPr/>
        </p:nvSpPr>
        <p:spPr bwMode="auto">
          <a:xfrm>
            <a:off x="4668704" y="5902659"/>
            <a:ext cx="3513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65" name="TextBox 64">
            <a:extLst>
              <a:ext uri="{FF2B5EF4-FFF2-40B4-BE49-F238E27FC236}">
                <a16:creationId xmlns:a16="http://schemas.microsoft.com/office/drawing/2014/main" id="{D3D4C42F-2A7F-4D67-B9F8-5BC3BDE259B8}"/>
              </a:ext>
            </a:extLst>
          </p:cNvPr>
          <p:cNvSpPr txBox="1"/>
          <p:nvPr/>
        </p:nvSpPr>
        <p:spPr bwMode="auto">
          <a:xfrm>
            <a:off x="5197378" y="5902659"/>
            <a:ext cx="3513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cxnSp>
        <p:nvCxnSpPr>
          <p:cNvPr id="45" name="Straight Connector 44">
            <a:extLst>
              <a:ext uri="{FF2B5EF4-FFF2-40B4-BE49-F238E27FC236}">
                <a16:creationId xmlns:a16="http://schemas.microsoft.com/office/drawing/2014/main" id="{FD958BC3-9E6F-4CF2-8762-36C6923DF247}"/>
              </a:ext>
            </a:extLst>
          </p:cNvPr>
          <p:cNvCxnSpPr>
            <a:cxnSpLocks/>
          </p:cNvCxnSpPr>
          <p:nvPr/>
        </p:nvCxnSpPr>
        <p:spPr bwMode="auto">
          <a:xfrm>
            <a:off x="5846345" y="5860798"/>
            <a:ext cx="0" cy="97170"/>
          </a:xfrm>
          <a:prstGeom prst="line">
            <a:avLst/>
          </a:prstGeom>
          <a:noFill/>
          <a:ln w="28575" cap="flat" cmpd="sng" algn="ctr">
            <a:solidFill>
              <a:schemeClr val="bg1"/>
            </a:solidFill>
            <a:prstDash val="solid"/>
            <a:round/>
            <a:headEnd type="none" w="med" len="med"/>
            <a:tailEnd type="none" w="med" len="med"/>
          </a:ln>
          <a:effectLst/>
        </p:spPr>
      </p:cxnSp>
      <p:sp>
        <p:nvSpPr>
          <p:cNvPr id="66" name="TextBox 65">
            <a:extLst>
              <a:ext uri="{FF2B5EF4-FFF2-40B4-BE49-F238E27FC236}">
                <a16:creationId xmlns:a16="http://schemas.microsoft.com/office/drawing/2014/main" id="{B65CD389-D9DF-4679-88A9-A028D2AB20B0}"/>
              </a:ext>
            </a:extLst>
          </p:cNvPr>
          <p:cNvSpPr txBox="1"/>
          <p:nvPr/>
        </p:nvSpPr>
        <p:spPr bwMode="auto">
          <a:xfrm>
            <a:off x="5691953" y="5902659"/>
            <a:ext cx="3513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7" name="TextBox 6">
            <a:extLst>
              <a:ext uri="{FF2B5EF4-FFF2-40B4-BE49-F238E27FC236}">
                <a16:creationId xmlns:a16="http://schemas.microsoft.com/office/drawing/2014/main" id="{3025E6AD-B3FC-4C01-B7C0-0FF9681139E0}"/>
              </a:ext>
            </a:extLst>
          </p:cNvPr>
          <p:cNvSpPr txBox="1"/>
          <p:nvPr/>
        </p:nvSpPr>
        <p:spPr bwMode="auto">
          <a:xfrm>
            <a:off x="7112058" y="2292916"/>
            <a:ext cx="3770140"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a:t>
            </a:r>
          </a:p>
        </p:txBody>
      </p:sp>
      <p:sp>
        <p:nvSpPr>
          <p:cNvPr id="126" name="Freeform: Shape 125">
            <a:extLst>
              <a:ext uri="{FF2B5EF4-FFF2-40B4-BE49-F238E27FC236}">
                <a16:creationId xmlns:a16="http://schemas.microsoft.com/office/drawing/2014/main" id="{84CF7395-6552-4E9A-9A4E-89D339133BDD}"/>
              </a:ext>
            </a:extLst>
          </p:cNvPr>
          <p:cNvSpPr/>
          <p:nvPr/>
        </p:nvSpPr>
        <p:spPr bwMode="auto">
          <a:xfrm>
            <a:off x="6909030" y="2700954"/>
            <a:ext cx="4309701" cy="1714113"/>
          </a:xfrm>
          <a:custGeom>
            <a:avLst/>
            <a:gdLst>
              <a:gd name="connsiteX0" fmla="*/ 0 w 4397591"/>
              <a:gd name="connsiteY0" fmla="*/ 12458 h 1749070"/>
              <a:gd name="connsiteX1" fmla="*/ 94679 w 4397591"/>
              <a:gd name="connsiteY1" fmla="*/ 12458 h 1749070"/>
              <a:gd name="connsiteX2" fmla="*/ 94679 w 4397591"/>
              <a:gd name="connsiteY2" fmla="*/ 29899 h 1749070"/>
              <a:gd name="connsiteX3" fmla="*/ 149493 w 4397591"/>
              <a:gd name="connsiteY3" fmla="*/ 29899 h 1749070"/>
              <a:gd name="connsiteX4" fmla="*/ 149493 w 4397591"/>
              <a:gd name="connsiteY4" fmla="*/ 52323 h 1749070"/>
              <a:gd name="connsiteX5" fmla="*/ 221748 w 4397591"/>
              <a:gd name="connsiteY5" fmla="*/ 52323 h 1749070"/>
              <a:gd name="connsiteX6" fmla="*/ 221748 w 4397591"/>
              <a:gd name="connsiteY6" fmla="*/ 72255 h 1749070"/>
              <a:gd name="connsiteX7" fmla="*/ 321410 w 4397591"/>
              <a:gd name="connsiteY7" fmla="*/ 72255 h 1749070"/>
              <a:gd name="connsiteX8" fmla="*/ 321410 w 4397591"/>
              <a:gd name="connsiteY8" fmla="*/ 104645 h 1749070"/>
              <a:gd name="connsiteX9" fmla="*/ 386190 w 4397591"/>
              <a:gd name="connsiteY9" fmla="*/ 104645 h 1749070"/>
              <a:gd name="connsiteX10" fmla="*/ 386190 w 4397591"/>
              <a:gd name="connsiteY10" fmla="*/ 127069 h 1749070"/>
              <a:gd name="connsiteX11" fmla="*/ 436021 w 4397591"/>
              <a:gd name="connsiteY11" fmla="*/ 127069 h 1749070"/>
              <a:gd name="connsiteX12" fmla="*/ 436021 w 4397591"/>
              <a:gd name="connsiteY12" fmla="*/ 144510 h 1749070"/>
              <a:gd name="connsiteX13" fmla="*/ 505785 w 4397591"/>
              <a:gd name="connsiteY13" fmla="*/ 144510 h 1749070"/>
              <a:gd name="connsiteX14" fmla="*/ 505785 w 4397591"/>
              <a:gd name="connsiteY14" fmla="*/ 176900 h 1749070"/>
              <a:gd name="connsiteX15" fmla="*/ 563091 w 4397591"/>
              <a:gd name="connsiteY15" fmla="*/ 176900 h 1749070"/>
              <a:gd name="connsiteX16" fmla="*/ 563091 w 4397591"/>
              <a:gd name="connsiteY16" fmla="*/ 234206 h 1749070"/>
              <a:gd name="connsiteX17" fmla="*/ 617905 w 4397591"/>
              <a:gd name="connsiteY17" fmla="*/ 234206 h 1749070"/>
              <a:gd name="connsiteX18" fmla="*/ 617905 w 4397591"/>
              <a:gd name="connsiteY18" fmla="*/ 259122 h 1749070"/>
              <a:gd name="connsiteX19" fmla="*/ 672719 w 4397591"/>
              <a:gd name="connsiteY19" fmla="*/ 259122 h 1749070"/>
              <a:gd name="connsiteX20" fmla="*/ 672719 w 4397591"/>
              <a:gd name="connsiteY20" fmla="*/ 281546 h 1749070"/>
              <a:gd name="connsiteX21" fmla="*/ 697634 w 4397591"/>
              <a:gd name="connsiteY21" fmla="*/ 281546 h 1749070"/>
              <a:gd name="connsiteX22" fmla="*/ 697634 w 4397591"/>
              <a:gd name="connsiteY22" fmla="*/ 316427 h 1749070"/>
              <a:gd name="connsiteX23" fmla="*/ 757432 w 4397591"/>
              <a:gd name="connsiteY23" fmla="*/ 316427 h 1749070"/>
              <a:gd name="connsiteX24" fmla="*/ 757432 w 4397591"/>
              <a:gd name="connsiteY24" fmla="*/ 343834 h 1749070"/>
              <a:gd name="connsiteX25" fmla="*/ 782347 w 4397591"/>
              <a:gd name="connsiteY25" fmla="*/ 343834 h 1749070"/>
              <a:gd name="connsiteX26" fmla="*/ 782347 w 4397591"/>
              <a:gd name="connsiteY26" fmla="*/ 381208 h 1749070"/>
              <a:gd name="connsiteX27" fmla="*/ 829687 w 4397591"/>
              <a:gd name="connsiteY27" fmla="*/ 381208 h 1749070"/>
              <a:gd name="connsiteX28" fmla="*/ 829687 w 4397591"/>
              <a:gd name="connsiteY28" fmla="*/ 403632 h 1749070"/>
              <a:gd name="connsiteX29" fmla="*/ 869552 w 4397591"/>
              <a:gd name="connsiteY29" fmla="*/ 403632 h 1749070"/>
              <a:gd name="connsiteX30" fmla="*/ 869552 w 4397591"/>
              <a:gd name="connsiteY30" fmla="*/ 441005 h 1749070"/>
              <a:gd name="connsiteX31" fmla="*/ 924366 w 4397591"/>
              <a:gd name="connsiteY31" fmla="*/ 441005 h 1749070"/>
              <a:gd name="connsiteX32" fmla="*/ 924366 w 4397591"/>
              <a:gd name="connsiteY32" fmla="*/ 473395 h 1749070"/>
              <a:gd name="connsiteX33" fmla="*/ 986655 w 4397591"/>
              <a:gd name="connsiteY33" fmla="*/ 473395 h 1749070"/>
              <a:gd name="connsiteX34" fmla="*/ 986655 w 4397591"/>
              <a:gd name="connsiteY34" fmla="*/ 500802 h 1749070"/>
              <a:gd name="connsiteX35" fmla="*/ 1026519 w 4397591"/>
              <a:gd name="connsiteY35" fmla="*/ 500802 h 1749070"/>
              <a:gd name="connsiteX36" fmla="*/ 1026519 w 4397591"/>
              <a:gd name="connsiteY36" fmla="*/ 533192 h 1749070"/>
              <a:gd name="connsiteX37" fmla="*/ 1078842 w 4397591"/>
              <a:gd name="connsiteY37" fmla="*/ 533192 h 1749070"/>
              <a:gd name="connsiteX38" fmla="*/ 1078842 w 4397591"/>
              <a:gd name="connsiteY38" fmla="*/ 568074 h 1749070"/>
              <a:gd name="connsiteX39" fmla="*/ 1141131 w 4397591"/>
              <a:gd name="connsiteY39" fmla="*/ 568074 h 1749070"/>
              <a:gd name="connsiteX40" fmla="*/ 1141131 w 4397591"/>
              <a:gd name="connsiteY40" fmla="*/ 605447 h 1749070"/>
              <a:gd name="connsiteX41" fmla="*/ 1183487 w 4397591"/>
              <a:gd name="connsiteY41" fmla="*/ 605447 h 1749070"/>
              <a:gd name="connsiteX42" fmla="*/ 1183487 w 4397591"/>
              <a:gd name="connsiteY42" fmla="*/ 650295 h 1749070"/>
              <a:gd name="connsiteX43" fmla="*/ 1283149 w 4397591"/>
              <a:gd name="connsiteY43" fmla="*/ 650295 h 1749070"/>
              <a:gd name="connsiteX44" fmla="*/ 1283149 w 4397591"/>
              <a:gd name="connsiteY44" fmla="*/ 692652 h 1749070"/>
              <a:gd name="connsiteX45" fmla="*/ 1327997 w 4397591"/>
              <a:gd name="connsiteY45" fmla="*/ 692652 h 1749070"/>
              <a:gd name="connsiteX46" fmla="*/ 1327997 w 4397591"/>
              <a:gd name="connsiteY46" fmla="*/ 725042 h 1749070"/>
              <a:gd name="connsiteX47" fmla="*/ 1425168 w 4397591"/>
              <a:gd name="connsiteY47" fmla="*/ 725042 h 1749070"/>
              <a:gd name="connsiteX48" fmla="*/ 1425168 w 4397591"/>
              <a:gd name="connsiteY48" fmla="*/ 754941 h 1749070"/>
              <a:gd name="connsiteX49" fmla="*/ 1487457 w 4397591"/>
              <a:gd name="connsiteY49" fmla="*/ 754941 h 1749070"/>
              <a:gd name="connsiteX50" fmla="*/ 1487457 w 4397591"/>
              <a:gd name="connsiteY50" fmla="*/ 787331 h 1749070"/>
              <a:gd name="connsiteX51" fmla="*/ 1534796 w 4397591"/>
              <a:gd name="connsiteY51" fmla="*/ 787331 h 1749070"/>
              <a:gd name="connsiteX52" fmla="*/ 1534796 w 4397591"/>
              <a:gd name="connsiteY52" fmla="*/ 819721 h 1749070"/>
              <a:gd name="connsiteX53" fmla="*/ 1577153 w 4397591"/>
              <a:gd name="connsiteY53" fmla="*/ 819721 h 1749070"/>
              <a:gd name="connsiteX54" fmla="*/ 1577153 w 4397591"/>
              <a:gd name="connsiteY54" fmla="*/ 847128 h 1749070"/>
              <a:gd name="connsiteX55" fmla="*/ 1639442 w 4397591"/>
              <a:gd name="connsiteY55" fmla="*/ 847128 h 1749070"/>
              <a:gd name="connsiteX56" fmla="*/ 1639442 w 4397591"/>
              <a:gd name="connsiteY56" fmla="*/ 874535 h 1749070"/>
              <a:gd name="connsiteX57" fmla="*/ 1676815 w 4397591"/>
              <a:gd name="connsiteY57" fmla="*/ 874535 h 1749070"/>
              <a:gd name="connsiteX58" fmla="*/ 1676815 w 4397591"/>
              <a:gd name="connsiteY58" fmla="*/ 916892 h 1749070"/>
              <a:gd name="connsiteX59" fmla="*/ 1736612 w 4397591"/>
              <a:gd name="connsiteY59" fmla="*/ 916892 h 1749070"/>
              <a:gd name="connsiteX60" fmla="*/ 1736612 w 4397591"/>
              <a:gd name="connsiteY60" fmla="*/ 939316 h 1749070"/>
              <a:gd name="connsiteX61" fmla="*/ 1796409 w 4397591"/>
              <a:gd name="connsiteY61" fmla="*/ 939316 h 1749070"/>
              <a:gd name="connsiteX62" fmla="*/ 1796409 w 4397591"/>
              <a:gd name="connsiteY62" fmla="*/ 969214 h 1749070"/>
              <a:gd name="connsiteX63" fmla="*/ 1856207 w 4397591"/>
              <a:gd name="connsiteY63" fmla="*/ 969214 h 1749070"/>
              <a:gd name="connsiteX64" fmla="*/ 1856207 w 4397591"/>
              <a:gd name="connsiteY64" fmla="*/ 999113 h 1749070"/>
              <a:gd name="connsiteX65" fmla="*/ 1973310 w 4397591"/>
              <a:gd name="connsiteY65" fmla="*/ 999113 h 1749070"/>
              <a:gd name="connsiteX66" fmla="*/ 1973310 w 4397591"/>
              <a:gd name="connsiteY66" fmla="*/ 1056419 h 1749070"/>
              <a:gd name="connsiteX67" fmla="*/ 2092904 w 4397591"/>
              <a:gd name="connsiteY67" fmla="*/ 1056419 h 1749070"/>
              <a:gd name="connsiteX68" fmla="*/ 2092904 w 4397591"/>
              <a:gd name="connsiteY68" fmla="*/ 1083826 h 1749070"/>
              <a:gd name="connsiteX69" fmla="*/ 2147718 w 4397591"/>
              <a:gd name="connsiteY69" fmla="*/ 1083826 h 1749070"/>
              <a:gd name="connsiteX70" fmla="*/ 2147718 w 4397591"/>
              <a:gd name="connsiteY70" fmla="*/ 1106250 h 1749070"/>
              <a:gd name="connsiteX71" fmla="*/ 2249872 w 4397591"/>
              <a:gd name="connsiteY71" fmla="*/ 1106250 h 1749070"/>
              <a:gd name="connsiteX72" fmla="*/ 2249872 w 4397591"/>
              <a:gd name="connsiteY72" fmla="*/ 1136148 h 1749070"/>
              <a:gd name="connsiteX73" fmla="*/ 2309669 w 4397591"/>
              <a:gd name="connsiteY73" fmla="*/ 1136148 h 1749070"/>
              <a:gd name="connsiteX74" fmla="*/ 2309669 w 4397591"/>
              <a:gd name="connsiteY74" fmla="*/ 1161064 h 1749070"/>
              <a:gd name="connsiteX75" fmla="*/ 2411823 w 4397591"/>
              <a:gd name="connsiteY75" fmla="*/ 1161064 h 1749070"/>
              <a:gd name="connsiteX76" fmla="*/ 2411823 w 4397591"/>
              <a:gd name="connsiteY76" fmla="*/ 1188471 h 1749070"/>
              <a:gd name="connsiteX77" fmla="*/ 2481586 w 4397591"/>
              <a:gd name="connsiteY77" fmla="*/ 1188471 h 1749070"/>
              <a:gd name="connsiteX78" fmla="*/ 2481586 w 4397591"/>
              <a:gd name="connsiteY78" fmla="*/ 1210895 h 1749070"/>
              <a:gd name="connsiteX79" fmla="*/ 2523943 w 4397591"/>
              <a:gd name="connsiteY79" fmla="*/ 1210895 h 1749070"/>
              <a:gd name="connsiteX80" fmla="*/ 2523943 w 4397591"/>
              <a:gd name="connsiteY80" fmla="*/ 1243285 h 1749070"/>
              <a:gd name="connsiteX81" fmla="*/ 2641046 w 4397591"/>
              <a:gd name="connsiteY81" fmla="*/ 1243285 h 1749070"/>
              <a:gd name="connsiteX82" fmla="*/ 2641046 w 4397591"/>
              <a:gd name="connsiteY82" fmla="*/ 1278167 h 1749070"/>
              <a:gd name="connsiteX83" fmla="*/ 2698352 w 4397591"/>
              <a:gd name="connsiteY83" fmla="*/ 1278167 h 1749070"/>
              <a:gd name="connsiteX84" fmla="*/ 2698352 w 4397591"/>
              <a:gd name="connsiteY84" fmla="*/ 1295608 h 1749070"/>
              <a:gd name="connsiteX85" fmla="*/ 2768115 w 4397591"/>
              <a:gd name="connsiteY85" fmla="*/ 1295608 h 1749070"/>
              <a:gd name="connsiteX86" fmla="*/ 2768115 w 4397591"/>
              <a:gd name="connsiteY86" fmla="*/ 1325506 h 1749070"/>
              <a:gd name="connsiteX87" fmla="*/ 2810471 w 4397591"/>
              <a:gd name="connsiteY87" fmla="*/ 1325506 h 1749070"/>
              <a:gd name="connsiteX88" fmla="*/ 2810471 w 4397591"/>
              <a:gd name="connsiteY88" fmla="*/ 1347930 h 1749070"/>
              <a:gd name="connsiteX89" fmla="*/ 2870269 w 4397591"/>
              <a:gd name="connsiteY89" fmla="*/ 1347930 h 1749070"/>
              <a:gd name="connsiteX90" fmla="*/ 2870269 w 4397591"/>
              <a:gd name="connsiteY90" fmla="*/ 1375337 h 1749070"/>
              <a:gd name="connsiteX91" fmla="*/ 2937541 w 4397591"/>
              <a:gd name="connsiteY91" fmla="*/ 1375337 h 1749070"/>
              <a:gd name="connsiteX92" fmla="*/ 2937541 w 4397591"/>
              <a:gd name="connsiteY92" fmla="*/ 1402744 h 1749070"/>
              <a:gd name="connsiteX93" fmla="*/ 2977406 w 4397591"/>
              <a:gd name="connsiteY93" fmla="*/ 1402744 h 1749070"/>
              <a:gd name="connsiteX94" fmla="*/ 2977406 w 4397591"/>
              <a:gd name="connsiteY94" fmla="*/ 1420185 h 1749070"/>
              <a:gd name="connsiteX95" fmla="*/ 3057135 w 4397591"/>
              <a:gd name="connsiteY95" fmla="*/ 1420185 h 1749070"/>
              <a:gd name="connsiteX96" fmla="*/ 3057135 w 4397591"/>
              <a:gd name="connsiteY96" fmla="*/ 1452575 h 1749070"/>
              <a:gd name="connsiteX97" fmla="*/ 3151814 w 4397591"/>
              <a:gd name="connsiteY97" fmla="*/ 1452575 h 1749070"/>
              <a:gd name="connsiteX98" fmla="*/ 3151814 w 4397591"/>
              <a:gd name="connsiteY98" fmla="*/ 1474999 h 1749070"/>
              <a:gd name="connsiteX99" fmla="*/ 3263934 w 4397591"/>
              <a:gd name="connsiteY99" fmla="*/ 1474999 h 1749070"/>
              <a:gd name="connsiteX100" fmla="*/ 3263934 w 4397591"/>
              <a:gd name="connsiteY100" fmla="*/ 1497423 h 1749070"/>
              <a:gd name="connsiteX101" fmla="*/ 3303799 w 4397591"/>
              <a:gd name="connsiteY101" fmla="*/ 1497423 h 1749070"/>
              <a:gd name="connsiteX102" fmla="*/ 3303799 w 4397591"/>
              <a:gd name="connsiteY102" fmla="*/ 1512373 h 1749070"/>
              <a:gd name="connsiteX103" fmla="*/ 3358613 w 4397591"/>
              <a:gd name="connsiteY103" fmla="*/ 1512373 h 1749070"/>
              <a:gd name="connsiteX104" fmla="*/ 3358613 w 4397591"/>
              <a:gd name="connsiteY104" fmla="*/ 1557221 h 1749070"/>
              <a:gd name="connsiteX105" fmla="*/ 3480699 w 4397591"/>
              <a:gd name="connsiteY105" fmla="*/ 1557221 h 1749070"/>
              <a:gd name="connsiteX106" fmla="*/ 3480699 w 4397591"/>
              <a:gd name="connsiteY106" fmla="*/ 1584628 h 1749070"/>
              <a:gd name="connsiteX107" fmla="*/ 3640159 w 4397591"/>
              <a:gd name="connsiteY107" fmla="*/ 1584628 h 1749070"/>
              <a:gd name="connsiteX108" fmla="*/ 3640159 w 4397591"/>
              <a:gd name="connsiteY108" fmla="*/ 1609543 h 1749070"/>
              <a:gd name="connsiteX109" fmla="*/ 3769719 w 4397591"/>
              <a:gd name="connsiteY109" fmla="*/ 1609543 h 1749070"/>
              <a:gd name="connsiteX110" fmla="*/ 3769719 w 4397591"/>
              <a:gd name="connsiteY110" fmla="*/ 1631967 h 1749070"/>
              <a:gd name="connsiteX111" fmla="*/ 3889314 w 4397591"/>
              <a:gd name="connsiteY111" fmla="*/ 1631967 h 1749070"/>
              <a:gd name="connsiteX112" fmla="*/ 3889314 w 4397591"/>
              <a:gd name="connsiteY112" fmla="*/ 1666849 h 1749070"/>
              <a:gd name="connsiteX113" fmla="*/ 3981501 w 4397591"/>
              <a:gd name="connsiteY113" fmla="*/ 1666849 h 1749070"/>
              <a:gd name="connsiteX114" fmla="*/ 3981501 w 4397591"/>
              <a:gd name="connsiteY114" fmla="*/ 1689273 h 1749070"/>
              <a:gd name="connsiteX115" fmla="*/ 4098604 w 4397591"/>
              <a:gd name="connsiteY115" fmla="*/ 1689273 h 1749070"/>
              <a:gd name="connsiteX116" fmla="*/ 4098604 w 4397591"/>
              <a:gd name="connsiteY116" fmla="*/ 1729138 h 1749070"/>
              <a:gd name="connsiteX117" fmla="*/ 4307895 w 4397591"/>
              <a:gd name="connsiteY117" fmla="*/ 1729138 h 1749070"/>
              <a:gd name="connsiteX118" fmla="*/ 4307895 w 4397591"/>
              <a:gd name="connsiteY118" fmla="*/ 1749070 h 1749070"/>
              <a:gd name="connsiteX119" fmla="*/ 4397591 w 4397591"/>
              <a:gd name="connsiteY119" fmla="*/ 1749070 h 1749070"/>
              <a:gd name="connsiteX120" fmla="*/ 4397591 w 4397591"/>
              <a:gd name="connsiteY120" fmla="*/ 632855 h 1749070"/>
              <a:gd name="connsiteX121" fmla="*/ 4258064 w 4397591"/>
              <a:gd name="connsiteY121" fmla="*/ 632855 h 1749070"/>
              <a:gd name="connsiteX122" fmla="*/ 4258064 w 4397591"/>
              <a:gd name="connsiteY122" fmla="*/ 612922 h 1749070"/>
              <a:gd name="connsiteX123" fmla="*/ 3998942 w 4397591"/>
              <a:gd name="connsiteY123" fmla="*/ 612922 h 1749070"/>
              <a:gd name="connsiteX124" fmla="*/ 3998942 w 4397591"/>
              <a:gd name="connsiteY124" fmla="*/ 600464 h 1749070"/>
              <a:gd name="connsiteX125" fmla="*/ 3856924 w 4397591"/>
              <a:gd name="connsiteY125" fmla="*/ 600464 h 1749070"/>
              <a:gd name="connsiteX126" fmla="*/ 3856924 w 4397591"/>
              <a:gd name="connsiteY126" fmla="*/ 573057 h 1749070"/>
              <a:gd name="connsiteX127" fmla="*/ 3632684 w 4397591"/>
              <a:gd name="connsiteY127" fmla="*/ 573057 h 1749070"/>
              <a:gd name="connsiteX128" fmla="*/ 3627701 w 4397591"/>
              <a:gd name="connsiteY128" fmla="*/ 568074 h 1749070"/>
              <a:gd name="connsiteX129" fmla="*/ 3500632 w 4397591"/>
              <a:gd name="connsiteY129" fmla="*/ 568074 h 1749070"/>
              <a:gd name="connsiteX130" fmla="*/ 3500632 w 4397591"/>
              <a:gd name="connsiteY130" fmla="*/ 520735 h 1749070"/>
              <a:gd name="connsiteX131" fmla="*/ 3204137 w 4397591"/>
              <a:gd name="connsiteY131" fmla="*/ 520735 h 1749070"/>
              <a:gd name="connsiteX132" fmla="*/ 3204137 w 4397591"/>
              <a:gd name="connsiteY132" fmla="*/ 495819 h 1749070"/>
              <a:gd name="connsiteX133" fmla="*/ 2932558 w 4397591"/>
              <a:gd name="connsiteY133" fmla="*/ 495819 h 1749070"/>
              <a:gd name="connsiteX134" fmla="*/ 2932558 w 4397591"/>
              <a:gd name="connsiteY134" fmla="*/ 463429 h 1749070"/>
              <a:gd name="connsiteX135" fmla="*/ 2775590 w 4397591"/>
              <a:gd name="connsiteY135" fmla="*/ 463429 h 1749070"/>
              <a:gd name="connsiteX136" fmla="*/ 2775590 w 4397591"/>
              <a:gd name="connsiteY136" fmla="*/ 450971 h 1749070"/>
              <a:gd name="connsiteX137" fmla="*/ 2683402 w 4397591"/>
              <a:gd name="connsiteY137" fmla="*/ 450971 h 1749070"/>
              <a:gd name="connsiteX138" fmla="*/ 2683402 w 4397591"/>
              <a:gd name="connsiteY138" fmla="*/ 416089 h 1749070"/>
              <a:gd name="connsiteX139" fmla="*/ 2518960 w 4397591"/>
              <a:gd name="connsiteY139" fmla="*/ 416089 h 1749070"/>
              <a:gd name="connsiteX140" fmla="*/ 2518960 w 4397591"/>
              <a:gd name="connsiteY140" fmla="*/ 396157 h 1749070"/>
              <a:gd name="connsiteX141" fmla="*/ 2421789 w 4397591"/>
              <a:gd name="connsiteY141" fmla="*/ 396157 h 1749070"/>
              <a:gd name="connsiteX142" fmla="*/ 2421789 w 4397591"/>
              <a:gd name="connsiteY142" fmla="*/ 351309 h 1749070"/>
              <a:gd name="connsiteX143" fmla="*/ 2167651 w 4397591"/>
              <a:gd name="connsiteY143" fmla="*/ 351309 h 1749070"/>
              <a:gd name="connsiteX144" fmla="*/ 2167651 w 4397591"/>
              <a:gd name="connsiteY144" fmla="*/ 326393 h 1749070"/>
              <a:gd name="connsiteX145" fmla="*/ 1943411 w 4397591"/>
              <a:gd name="connsiteY145" fmla="*/ 326393 h 1749070"/>
              <a:gd name="connsiteX146" fmla="*/ 1943411 w 4397591"/>
              <a:gd name="connsiteY146" fmla="*/ 306461 h 1749070"/>
              <a:gd name="connsiteX147" fmla="*/ 1818833 w 4397591"/>
              <a:gd name="connsiteY147" fmla="*/ 306461 h 1749070"/>
              <a:gd name="connsiteX148" fmla="*/ 1818833 w 4397591"/>
              <a:gd name="connsiteY148" fmla="*/ 286529 h 1749070"/>
              <a:gd name="connsiteX149" fmla="*/ 1701730 w 4397591"/>
              <a:gd name="connsiteY149" fmla="*/ 286529 h 1749070"/>
              <a:gd name="connsiteX150" fmla="*/ 1701730 w 4397591"/>
              <a:gd name="connsiteY150" fmla="*/ 269088 h 1749070"/>
              <a:gd name="connsiteX151" fmla="*/ 1577153 w 4397591"/>
              <a:gd name="connsiteY151" fmla="*/ 269088 h 1749070"/>
              <a:gd name="connsiteX152" fmla="*/ 1577153 w 4397591"/>
              <a:gd name="connsiteY152" fmla="*/ 239189 h 1749070"/>
              <a:gd name="connsiteX153" fmla="*/ 1467524 w 4397591"/>
              <a:gd name="connsiteY153" fmla="*/ 239189 h 1749070"/>
              <a:gd name="connsiteX154" fmla="*/ 1467524 w 4397591"/>
              <a:gd name="connsiteY154" fmla="*/ 226731 h 1749070"/>
              <a:gd name="connsiteX155" fmla="*/ 1342947 w 4397591"/>
              <a:gd name="connsiteY155" fmla="*/ 226731 h 1749070"/>
              <a:gd name="connsiteX156" fmla="*/ 1342947 w 4397591"/>
              <a:gd name="connsiteY156" fmla="*/ 206799 h 1749070"/>
              <a:gd name="connsiteX157" fmla="*/ 1263217 w 4397591"/>
              <a:gd name="connsiteY157" fmla="*/ 206799 h 1749070"/>
              <a:gd name="connsiteX158" fmla="*/ 1263217 w 4397591"/>
              <a:gd name="connsiteY158" fmla="*/ 174409 h 1749070"/>
              <a:gd name="connsiteX159" fmla="*/ 1178504 w 4397591"/>
              <a:gd name="connsiteY159" fmla="*/ 174409 h 1749070"/>
              <a:gd name="connsiteX160" fmla="*/ 1178504 w 4397591"/>
              <a:gd name="connsiteY160" fmla="*/ 174409 h 1749070"/>
              <a:gd name="connsiteX161" fmla="*/ 1111232 w 4397591"/>
              <a:gd name="connsiteY161" fmla="*/ 174409 h 1749070"/>
              <a:gd name="connsiteX162" fmla="*/ 1111232 w 4397591"/>
              <a:gd name="connsiteY162" fmla="*/ 159459 h 1749070"/>
              <a:gd name="connsiteX163" fmla="*/ 1066384 w 4397591"/>
              <a:gd name="connsiteY163" fmla="*/ 159459 h 1749070"/>
              <a:gd name="connsiteX164" fmla="*/ 1066384 w 4397591"/>
              <a:gd name="connsiteY164" fmla="*/ 159459 h 1749070"/>
              <a:gd name="connsiteX165" fmla="*/ 1011570 w 4397591"/>
              <a:gd name="connsiteY165" fmla="*/ 159459 h 1749070"/>
              <a:gd name="connsiteX166" fmla="*/ 1011570 w 4397591"/>
              <a:gd name="connsiteY166" fmla="*/ 137035 h 1749070"/>
              <a:gd name="connsiteX167" fmla="*/ 934332 w 4397591"/>
              <a:gd name="connsiteY167" fmla="*/ 137035 h 1749070"/>
              <a:gd name="connsiteX168" fmla="*/ 934332 w 4397591"/>
              <a:gd name="connsiteY168" fmla="*/ 104645 h 1749070"/>
              <a:gd name="connsiteX169" fmla="*/ 812246 w 4397591"/>
              <a:gd name="connsiteY169" fmla="*/ 104645 h 1749070"/>
              <a:gd name="connsiteX170" fmla="*/ 812246 w 4397591"/>
              <a:gd name="connsiteY170" fmla="*/ 79730 h 1749070"/>
              <a:gd name="connsiteX171" fmla="*/ 690160 w 4397591"/>
              <a:gd name="connsiteY171" fmla="*/ 79730 h 1749070"/>
              <a:gd name="connsiteX172" fmla="*/ 690160 w 4397591"/>
              <a:gd name="connsiteY172" fmla="*/ 52323 h 1749070"/>
              <a:gd name="connsiteX173" fmla="*/ 568074 w 4397591"/>
              <a:gd name="connsiteY173" fmla="*/ 52323 h 1749070"/>
              <a:gd name="connsiteX174" fmla="*/ 568074 w 4397591"/>
              <a:gd name="connsiteY174" fmla="*/ 32390 h 1749070"/>
              <a:gd name="connsiteX175" fmla="*/ 433530 w 4397591"/>
              <a:gd name="connsiteY175" fmla="*/ 32390 h 1749070"/>
              <a:gd name="connsiteX176" fmla="*/ 433530 w 4397591"/>
              <a:gd name="connsiteY176" fmla="*/ 0 h 1749070"/>
              <a:gd name="connsiteX177" fmla="*/ 0 w 4397591"/>
              <a:gd name="connsiteY177" fmla="*/ 12458 h 174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4397591" h="1749070">
                <a:moveTo>
                  <a:pt x="0" y="12458"/>
                </a:moveTo>
                <a:lnTo>
                  <a:pt x="94679" y="12458"/>
                </a:lnTo>
                <a:lnTo>
                  <a:pt x="94679" y="29899"/>
                </a:lnTo>
                <a:lnTo>
                  <a:pt x="149493" y="29899"/>
                </a:lnTo>
                <a:lnTo>
                  <a:pt x="149493" y="52323"/>
                </a:lnTo>
                <a:lnTo>
                  <a:pt x="221748" y="52323"/>
                </a:lnTo>
                <a:lnTo>
                  <a:pt x="221748" y="72255"/>
                </a:lnTo>
                <a:lnTo>
                  <a:pt x="321410" y="72255"/>
                </a:lnTo>
                <a:lnTo>
                  <a:pt x="321410" y="104645"/>
                </a:lnTo>
                <a:lnTo>
                  <a:pt x="386190" y="104645"/>
                </a:lnTo>
                <a:lnTo>
                  <a:pt x="386190" y="127069"/>
                </a:lnTo>
                <a:lnTo>
                  <a:pt x="436021" y="127069"/>
                </a:lnTo>
                <a:lnTo>
                  <a:pt x="436021" y="144510"/>
                </a:lnTo>
                <a:lnTo>
                  <a:pt x="505785" y="144510"/>
                </a:lnTo>
                <a:lnTo>
                  <a:pt x="505785" y="176900"/>
                </a:lnTo>
                <a:lnTo>
                  <a:pt x="563091" y="176900"/>
                </a:lnTo>
                <a:lnTo>
                  <a:pt x="563091" y="234206"/>
                </a:lnTo>
                <a:lnTo>
                  <a:pt x="617905" y="234206"/>
                </a:lnTo>
                <a:lnTo>
                  <a:pt x="617905" y="259122"/>
                </a:lnTo>
                <a:lnTo>
                  <a:pt x="672719" y="259122"/>
                </a:lnTo>
                <a:lnTo>
                  <a:pt x="672719" y="281546"/>
                </a:lnTo>
                <a:lnTo>
                  <a:pt x="697634" y="281546"/>
                </a:lnTo>
                <a:lnTo>
                  <a:pt x="697634" y="316427"/>
                </a:lnTo>
                <a:lnTo>
                  <a:pt x="757432" y="316427"/>
                </a:lnTo>
                <a:lnTo>
                  <a:pt x="757432" y="343834"/>
                </a:lnTo>
                <a:lnTo>
                  <a:pt x="782347" y="343834"/>
                </a:lnTo>
                <a:lnTo>
                  <a:pt x="782347" y="381208"/>
                </a:lnTo>
                <a:lnTo>
                  <a:pt x="829687" y="381208"/>
                </a:lnTo>
                <a:lnTo>
                  <a:pt x="829687" y="403632"/>
                </a:lnTo>
                <a:lnTo>
                  <a:pt x="869552" y="403632"/>
                </a:lnTo>
                <a:lnTo>
                  <a:pt x="869552" y="441005"/>
                </a:lnTo>
                <a:lnTo>
                  <a:pt x="924366" y="441005"/>
                </a:lnTo>
                <a:lnTo>
                  <a:pt x="924366" y="473395"/>
                </a:lnTo>
                <a:lnTo>
                  <a:pt x="986655" y="473395"/>
                </a:lnTo>
                <a:lnTo>
                  <a:pt x="986655" y="500802"/>
                </a:lnTo>
                <a:lnTo>
                  <a:pt x="1026519" y="500802"/>
                </a:lnTo>
                <a:lnTo>
                  <a:pt x="1026519" y="533192"/>
                </a:lnTo>
                <a:lnTo>
                  <a:pt x="1078842" y="533192"/>
                </a:lnTo>
                <a:lnTo>
                  <a:pt x="1078842" y="568074"/>
                </a:lnTo>
                <a:lnTo>
                  <a:pt x="1141131" y="568074"/>
                </a:lnTo>
                <a:lnTo>
                  <a:pt x="1141131" y="605447"/>
                </a:lnTo>
                <a:lnTo>
                  <a:pt x="1183487" y="605447"/>
                </a:lnTo>
                <a:lnTo>
                  <a:pt x="1183487" y="650295"/>
                </a:lnTo>
                <a:lnTo>
                  <a:pt x="1283149" y="650295"/>
                </a:lnTo>
                <a:lnTo>
                  <a:pt x="1283149" y="692652"/>
                </a:lnTo>
                <a:lnTo>
                  <a:pt x="1327997" y="692652"/>
                </a:lnTo>
                <a:lnTo>
                  <a:pt x="1327997" y="725042"/>
                </a:lnTo>
                <a:lnTo>
                  <a:pt x="1425168" y="725042"/>
                </a:lnTo>
                <a:lnTo>
                  <a:pt x="1425168" y="754941"/>
                </a:lnTo>
                <a:lnTo>
                  <a:pt x="1487457" y="754941"/>
                </a:lnTo>
                <a:lnTo>
                  <a:pt x="1487457" y="787331"/>
                </a:lnTo>
                <a:lnTo>
                  <a:pt x="1534796" y="787331"/>
                </a:lnTo>
                <a:lnTo>
                  <a:pt x="1534796" y="819721"/>
                </a:lnTo>
                <a:lnTo>
                  <a:pt x="1577153" y="819721"/>
                </a:lnTo>
                <a:lnTo>
                  <a:pt x="1577153" y="847128"/>
                </a:lnTo>
                <a:lnTo>
                  <a:pt x="1639442" y="847128"/>
                </a:lnTo>
                <a:lnTo>
                  <a:pt x="1639442" y="874535"/>
                </a:lnTo>
                <a:lnTo>
                  <a:pt x="1676815" y="874535"/>
                </a:lnTo>
                <a:lnTo>
                  <a:pt x="1676815" y="916892"/>
                </a:lnTo>
                <a:lnTo>
                  <a:pt x="1736612" y="916892"/>
                </a:lnTo>
                <a:lnTo>
                  <a:pt x="1736612" y="939316"/>
                </a:lnTo>
                <a:lnTo>
                  <a:pt x="1796409" y="939316"/>
                </a:lnTo>
                <a:lnTo>
                  <a:pt x="1796409" y="969214"/>
                </a:lnTo>
                <a:lnTo>
                  <a:pt x="1856207" y="969214"/>
                </a:lnTo>
                <a:lnTo>
                  <a:pt x="1856207" y="999113"/>
                </a:lnTo>
                <a:lnTo>
                  <a:pt x="1973310" y="999113"/>
                </a:lnTo>
                <a:lnTo>
                  <a:pt x="1973310" y="1056419"/>
                </a:lnTo>
                <a:lnTo>
                  <a:pt x="2092904" y="1056419"/>
                </a:lnTo>
                <a:lnTo>
                  <a:pt x="2092904" y="1083826"/>
                </a:lnTo>
                <a:lnTo>
                  <a:pt x="2147718" y="1083826"/>
                </a:lnTo>
                <a:lnTo>
                  <a:pt x="2147718" y="1106250"/>
                </a:lnTo>
                <a:lnTo>
                  <a:pt x="2249872" y="1106250"/>
                </a:lnTo>
                <a:lnTo>
                  <a:pt x="2249872" y="1136148"/>
                </a:lnTo>
                <a:lnTo>
                  <a:pt x="2309669" y="1136148"/>
                </a:lnTo>
                <a:lnTo>
                  <a:pt x="2309669" y="1161064"/>
                </a:lnTo>
                <a:lnTo>
                  <a:pt x="2411823" y="1161064"/>
                </a:lnTo>
                <a:lnTo>
                  <a:pt x="2411823" y="1188471"/>
                </a:lnTo>
                <a:lnTo>
                  <a:pt x="2481586" y="1188471"/>
                </a:lnTo>
                <a:lnTo>
                  <a:pt x="2481586" y="1210895"/>
                </a:lnTo>
                <a:lnTo>
                  <a:pt x="2523943" y="1210895"/>
                </a:lnTo>
                <a:lnTo>
                  <a:pt x="2523943" y="1243285"/>
                </a:lnTo>
                <a:lnTo>
                  <a:pt x="2641046" y="1243285"/>
                </a:lnTo>
                <a:lnTo>
                  <a:pt x="2641046" y="1278167"/>
                </a:lnTo>
                <a:lnTo>
                  <a:pt x="2698352" y="1278167"/>
                </a:lnTo>
                <a:lnTo>
                  <a:pt x="2698352" y="1295608"/>
                </a:lnTo>
                <a:lnTo>
                  <a:pt x="2768115" y="1295608"/>
                </a:lnTo>
                <a:lnTo>
                  <a:pt x="2768115" y="1325506"/>
                </a:lnTo>
                <a:lnTo>
                  <a:pt x="2810471" y="1325506"/>
                </a:lnTo>
                <a:lnTo>
                  <a:pt x="2810471" y="1347930"/>
                </a:lnTo>
                <a:lnTo>
                  <a:pt x="2870269" y="1347930"/>
                </a:lnTo>
                <a:lnTo>
                  <a:pt x="2870269" y="1375337"/>
                </a:lnTo>
                <a:lnTo>
                  <a:pt x="2937541" y="1375337"/>
                </a:lnTo>
                <a:lnTo>
                  <a:pt x="2937541" y="1402744"/>
                </a:lnTo>
                <a:lnTo>
                  <a:pt x="2977406" y="1402744"/>
                </a:lnTo>
                <a:lnTo>
                  <a:pt x="2977406" y="1420185"/>
                </a:lnTo>
                <a:lnTo>
                  <a:pt x="3057135" y="1420185"/>
                </a:lnTo>
                <a:lnTo>
                  <a:pt x="3057135" y="1452575"/>
                </a:lnTo>
                <a:lnTo>
                  <a:pt x="3151814" y="1452575"/>
                </a:lnTo>
                <a:lnTo>
                  <a:pt x="3151814" y="1474999"/>
                </a:lnTo>
                <a:lnTo>
                  <a:pt x="3263934" y="1474999"/>
                </a:lnTo>
                <a:lnTo>
                  <a:pt x="3263934" y="1497423"/>
                </a:lnTo>
                <a:lnTo>
                  <a:pt x="3303799" y="1497423"/>
                </a:lnTo>
                <a:lnTo>
                  <a:pt x="3303799" y="1512373"/>
                </a:lnTo>
                <a:lnTo>
                  <a:pt x="3358613" y="1512373"/>
                </a:lnTo>
                <a:lnTo>
                  <a:pt x="3358613" y="1557221"/>
                </a:lnTo>
                <a:lnTo>
                  <a:pt x="3480699" y="1557221"/>
                </a:lnTo>
                <a:lnTo>
                  <a:pt x="3480699" y="1584628"/>
                </a:lnTo>
                <a:lnTo>
                  <a:pt x="3640159" y="1584628"/>
                </a:lnTo>
                <a:lnTo>
                  <a:pt x="3640159" y="1609543"/>
                </a:lnTo>
                <a:lnTo>
                  <a:pt x="3769719" y="1609543"/>
                </a:lnTo>
                <a:lnTo>
                  <a:pt x="3769719" y="1631967"/>
                </a:lnTo>
                <a:lnTo>
                  <a:pt x="3889314" y="1631967"/>
                </a:lnTo>
                <a:lnTo>
                  <a:pt x="3889314" y="1666849"/>
                </a:lnTo>
                <a:lnTo>
                  <a:pt x="3981501" y="1666849"/>
                </a:lnTo>
                <a:lnTo>
                  <a:pt x="3981501" y="1689273"/>
                </a:lnTo>
                <a:lnTo>
                  <a:pt x="4098604" y="1689273"/>
                </a:lnTo>
                <a:lnTo>
                  <a:pt x="4098604" y="1729138"/>
                </a:lnTo>
                <a:lnTo>
                  <a:pt x="4307895" y="1729138"/>
                </a:lnTo>
                <a:lnTo>
                  <a:pt x="4307895" y="1749070"/>
                </a:lnTo>
                <a:lnTo>
                  <a:pt x="4397591" y="1749070"/>
                </a:lnTo>
                <a:lnTo>
                  <a:pt x="4397591" y="632855"/>
                </a:lnTo>
                <a:lnTo>
                  <a:pt x="4258064" y="632855"/>
                </a:lnTo>
                <a:lnTo>
                  <a:pt x="4258064" y="612922"/>
                </a:lnTo>
                <a:lnTo>
                  <a:pt x="3998942" y="612922"/>
                </a:lnTo>
                <a:lnTo>
                  <a:pt x="3998942" y="600464"/>
                </a:lnTo>
                <a:lnTo>
                  <a:pt x="3856924" y="600464"/>
                </a:lnTo>
                <a:lnTo>
                  <a:pt x="3856924" y="573057"/>
                </a:lnTo>
                <a:lnTo>
                  <a:pt x="3632684" y="573057"/>
                </a:lnTo>
                <a:lnTo>
                  <a:pt x="3627701" y="568074"/>
                </a:lnTo>
                <a:lnTo>
                  <a:pt x="3500632" y="568074"/>
                </a:lnTo>
                <a:lnTo>
                  <a:pt x="3500632" y="520735"/>
                </a:lnTo>
                <a:lnTo>
                  <a:pt x="3204137" y="520735"/>
                </a:lnTo>
                <a:lnTo>
                  <a:pt x="3204137" y="495819"/>
                </a:lnTo>
                <a:lnTo>
                  <a:pt x="2932558" y="495819"/>
                </a:lnTo>
                <a:lnTo>
                  <a:pt x="2932558" y="463429"/>
                </a:lnTo>
                <a:lnTo>
                  <a:pt x="2775590" y="463429"/>
                </a:lnTo>
                <a:lnTo>
                  <a:pt x="2775590" y="450971"/>
                </a:lnTo>
                <a:lnTo>
                  <a:pt x="2683402" y="450971"/>
                </a:lnTo>
                <a:lnTo>
                  <a:pt x="2683402" y="416089"/>
                </a:lnTo>
                <a:lnTo>
                  <a:pt x="2518960" y="416089"/>
                </a:lnTo>
                <a:lnTo>
                  <a:pt x="2518960" y="396157"/>
                </a:lnTo>
                <a:lnTo>
                  <a:pt x="2421789" y="396157"/>
                </a:lnTo>
                <a:lnTo>
                  <a:pt x="2421789" y="351309"/>
                </a:lnTo>
                <a:lnTo>
                  <a:pt x="2167651" y="351309"/>
                </a:lnTo>
                <a:lnTo>
                  <a:pt x="2167651" y="326393"/>
                </a:lnTo>
                <a:lnTo>
                  <a:pt x="1943411" y="326393"/>
                </a:lnTo>
                <a:lnTo>
                  <a:pt x="1943411" y="306461"/>
                </a:lnTo>
                <a:lnTo>
                  <a:pt x="1818833" y="306461"/>
                </a:lnTo>
                <a:lnTo>
                  <a:pt x="1818833" y="286529"/>
                </a:lnTo>
                <a:lnTo>
                  <a:pt x="1701730" y="286529"/>
                </a:lnTo>
                <a:lnTo>
                  <a:pt x="1701730" y="269088"/>
                </a:lnTo>
                <a:lnTo>
                  <a:pt x="1577153" y="269088"/>
                </a:lnTo>
                <a:lnTo>
                  <a:pt x="1577153" y="239189"/>
                </a:lnTo>
                <a:lnTo>
                  <a:pt x="1467524" y="239189"/>
                </a:lnTo>
                <a:lnTo>
                  <a:pt x="1467524" y="226731"/>
                </a:lnTo>
                <a:lnTo>
                  <a:pt x="1342947" y="226731"/>
                </a:lnTo>
                <a:lnTo>
                  <a:pt x="1342947" y="206799"/>
                </a:lnTo>
                <a:lnTo>
                  <a:pt x="1263217" y="206799"/>
                </a:lnTo>
                <a:lnTo>
                  <a:pt x="1263217" y="174409"/>
                </a:lnTo>
                <a:lnTo>
                  <a:pt x="1178504" y="174409"/>
                </a:lnTo>
                <a:lnTo>
                  <a:pt x="1178504" y="174409"/>
                </a:lnTo>
                <a:lnTo>
                  <a:pt x="1111232" y="174409"/>
                </a:lnTo>
                <a:lnTo>
                  <a:pt x="1111232" y="159459"/>
                </a:lnTo>
                <a:lnTo>
                  <a:pt x="1066384" y="159459"/>
                </a:lnTo>
                <a:lnTo>
                  <a:pt x="1066384" y="159459"/>
                </a:lnTo>
                <a:lnTo>
                  <a:pt x="1011570" y="159459"/>
                </a:lnTo>
                <a:lnTo>
                  <a:pt x="1011570" y="137035"/>
                </a:lnTo>
                <a:lnTo>
                  <a:pt x="934332" y="137035"/>
                </a:lnTo>
                <a:lnTo>
                  <a:pt x="934332" y="104645"/>
                </a:lnTo>
                <a:lnTo>
                  <a:pt x="812246" y="104645"/>
                </a:lnTo>
                <a:lnTo>
                  <a:pt x="812246" y="79730"/>
                </a:lnTo>
                <a:lnTo>
                  <a:pt x="690160" y="79730"/>
                </a:lnTo>
                <a:lnTo>
                  <a:pt x="690160" y="52323"/>
                </a:lnTo>
                <a:lnTo>
                  <a:pt x="568074" y="52323"/>
                </a:lnTo>
                <a:lnTo>
                  <a:pt x="568074" y="32390"/>
                </a:lnTo>
                <a:lnTo>
                  <a:pt x="433530" y="32390"/>
                </a:lnTo>
                <a:lnTo>
                  <a:pt x="433530" y="0"/>
                </a:lnTo>
                <a:lnTo>
                  <a:pt x="0" y="12458"/>
                </a:lnTo>
                <a:close/>
              </a:path>
            </a:pathLst>
          </a:custGeom>
          <a:solidFill>
            <a:srgbClr val="F3B5A4">
              <a:alpha val="50196"/>
            </a:srgb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5" name="Freeform: Shape 124">
            <a:extLst>
              <a:ext uri="{FF2B5EF4-FFF2-40B4-BE49-F238E27FC236}">
                <a16:creationId xmlns:a16="http://schemas.microsoft.com/office/drawing/2014/main" id="{3056C32D-19ED-4235-B97C-3BE00FE8352A}"/>
              </a:ext>
            </a:extLst>
          </p:cNvPr>
          <p:cNvSpPr/>
          <p:nvPr/>
        </p:nvSpPr>
        <p:spPr bwMode="auto">
          <a:xfrm>
            <a:off x="6901704" y="2676536"/>
            <a:ext cx="4321910" cy="571372"/>
          </a:xfrm>
          <a:custGeom>
            <a:avLst/>
            <a:gdLst>
              <a:gd name="connsiteX0" fmla="*/ 0 w 4410049"/>
              <a:gd name="connsiteY0" fmla="*/ 27408 h 583024"/>
              <a:gd name="connsiteX1" fmla="*/ 450971 w 4410049"/>
              <a:gd name="connsiteY1" fmla="*/ 27408 h 583024"/>
              <a:gd name="connsiteX2" fmla="*/ 450971 w 4410049"/>
              <a:gd name="connsiteY2" fmla="*/ 64781 h 583024"/>
              <a:gd name="connsiteX3" fmla="*/ 662753 w 4410049"/>
              <a:gd name="connsiteY3" fmla="*/ 64781 h 583024"/>
              <a:gd name="connsiteX4" fmla="*/ 662753 w 4410049"/>
              <a:gd name="connsiteY4" fmla="*/ 94680 h 583024"/>
              <a:gd name="connsiteX5" fmla="*/ 817229 w 4410049"/>
              <a:gd name="connsiteY5" fmla="*/ 94680 h 583024"/>
              <a:gd name="connsiteX6" fmla="*/ 817229 w 4410049"/>
              <a:gd name="connsiteY6" fmla="*/ 114612 h 583024"/>
              <a:gd name="connsiteX7" fmla="*/ 919383 w 4410049"/>
              <a:gd name="connsiteY7" fmla="*/ 114612 h 583024"/>
              <a:gd name="connsiteX8" fmla="*/ 919383 w 4410049"/>
              <a:gd name="connsiteY8" fmla="*/ 144511 h 583024"/>
              <a:gd name="connsiteX9" fmla="*/ 1066385 w 4410049"/>
              <a:gd name="connsiteY9" fmla="*/ 144511 h 583024"/>
              <a:gd name="connsiteX10" fmla="*/ 1066385 w 4410049"/>
              <a:gd name="connsiteY10" fmla="*/ 161951 h 583024"/>
              <a:gd name="connsiteX11" fmla="*/ 1208403 w 4410049"/>
              <a:gd name="connsiteY11" fmla="*/ 161951 h 583024"/>
              <a:gd name="connsiteX12" fmla="*/ 1208403 w 4410049"/>
              <a:gd name="connsiteY12" fmla="*/ 191850 h 583024"/>
              <a:gd name="connsiteX13" fmla="*/ 1300591 w 4410049"/>
              <a:gd name="connsiteY13" fmla="*/ 191850 h 583024"/>
              <a:gd name="connsiteX14" fmla="*/ 1300591 w 4410049"/>
              <a:gd name="connsiteY14" fmla="*/ 201816 h 583024"/>
              <a:gd name="connsiteX15" fmla="*/ 1367863 w 4410049"/>
              <a:gd name="connsiteY15" fmla="*/ 201816 h 583024"/>
              <a:gd name="connsiteX16" fmla="*/ 1367863 w 4410049"/>
              <a:gd name="connsiteY16" fmla="*/ 224240 h 583024"/>
              <a:gd name="connsiteX17" fmla="*/ 1470016 w 4410049"/>
              <a:gd name="connsiteY17" fmla="*/ 224240 h 583024"/>
              <a:gd name="connsiteX18" fmla="*/ 1470016 w 4410049"/>
              <a:gd name="connsiteY18" fmla="*/ 234206 h 583024"/>
              <a:gd name="connsiteX19" fmla="*/ 1559712 w 4410049"/>
              <a:gd name="connsiteY19" fmla="*/ 234206 h 583024"/>
              <a:gd name="connsiteX20" fmla="*/ 1559712 w 4410049"/>
              <a:gd name="connsiteY20" fmla="*/ 256630 h 583024"/>
              <a:gd name="connsiteX21" fmla="*/ 1669340 w 4410049"/>
              <a:gd name="connsiteY21" fmla="*/ 256630 h 583024"/>
              <a:gd name="connsiteX22" fmla="*/ 1669340 w 4410049"/>
              <a:gd name="connsiteY22" fmla="*/ 269088 h 583024"/>
              <a:gd name="connsiteX23" fmla="*/ 1751562 w 4410049"/>
              <a:gd name="connsiteY23" fmla="*/ 269088 h 583024"/>
              <a:gd name="connsiteX24" fmla="*/ 1751562 w 4410049"/>
              <a:gd name="connsiteY24" fmla="*/ 284038 h 583024"/>
              <a:gd name="connsiteX25" fmla="*/ 1858699 w 4410049"/>
              <a:gd name="connsiteY25" fmla="*/ 284038 h 583024"/>
              <a:gd name="connsiteX26" fmla="*/ 1858699 w 4410049"/>
              <a:gd name="connsiteY26" fmla="*/ 306462 h 583024"/>
              <a:gd name="connsiteX27" fmla="*/ 2072972 w 4410049"/>
              <a:gd name="connsiteY27" fmla="*/ 306462 h 583024"/>
              <a:gd name="connsiteX28" fmla="*/ 2072972 w 4410049"/>
              <a:gd name="connsiteY28" fmla="*/ 316428 h 583024"/>
              <a:gd name="connsiteX29" fmla="*/ 2175126 w 4410049"/>
              <a:gd name="connsiteY29" fmla="*/ 316428 h 583024"/>
              <a:gd name="connsiteX30" fmla="*/ 2175126 w 4410049"/>
              <a:gd name="connsiteY30" fmla="*/ 338852 h 583024"/>
              <a:gd name="connsiteX31" fmla="*/ 2297212 w 4410049"/>
              <a:gd name="connsiteY31" fmla="*/ 338852 h 583024"/>
              <a:gd name="connsiteX32" fmla="*/ 2297212 w 4410049"/>
              <a:gd name="connsiteY32" fmla="*/ 358784 h 583024"/>
              <a:gd name="connsiteX33" fmla="*/ 2489061 w 4410049"/>
              <a:gd name="connsiteY33" fmla="*/ 358784 h 583024"/>
              <a:gd name="connsiteX34" fmla="*/ 2489061 w 4410049"/>
              <a:gd name="connsiteY34" fmla="*/ 383700 h 583024"/>
              <a:gd name="connsiteX35" fmla="*/ 2700843 w 4410049"/>
              <a:gd name="connsiteY35" fmla="*/ 383700 h 583024"/>
              <a:gd name="connsiteX36" fmla="*/ 2700843 w 4410049"/>
              <a:gd name="connsiteY36" fmla="*/ 413598 h 583024"/>
              <a:gd name="connsiteX37" fmla="*/ 2887710 w 4410049"/>
              <a:gd name="connsiteY37" fmla="*/ 413598 h 583024"/>
              <a:gd name="connsiteX38" fmla="*/ 2887710 w 4410049"/>
              <a:gd name="connsiteY38" fmla="*/ 441005 h 583024"/>
              <a:gd name="connsiteX39" fmla="*/ 3067102 w 4410049"/>
              <a:gd name="connsiteY39" fmla="*/ 441005 h 583024"/>
              <a:gd name="connsiteX40" fmla="*/ 3067102 w 4410049"/>
              <a:gd name="connsiteY40" fmla="*/ 460938 h 583024"/>
              <a:gd name="connsiteX41" fmla="*/ 3164272 w 4410049"/>
              <a:gd name="connsiteY41" fmla="*/ 460938 h 583024"/>
              <a:gd name="connsiteX42" fmla="*/ 3164272 w 4410049"/>
              <a:gd name="connsiteY42" fmla="*/ 495820 h 583024"/>
              <a:gd name="connsiteX43" fmla="*/ 3418411 w 4410049"/>
              <a:gd name="connsiteY43" fmla="*/ 495820 h 583024"/>
              <a:gd name="connsiteX44" fmla="*/ 3418411 w 4410049"/>
              <a:gd name="connsiteY44" fmla="*/ 510769 h 583024"/>
              <a:gd name="connsiteX45" fmla="*/ 3637667 w 4410049"/>
              <a:gd name="connsiteY45" fmla="*/ 510769 h 583024"/>
              <a:gd name="connsiteX46" fmla="*/ 3637667 w 4410049"/>
              <a:gd name="connsiteY46" fmla="*/ 545651 h 583024"/>
              <a:gd name="connsiteX47" fmla="*/ 3993960 w 4410049"/>
              <a:gd name="connsiteY47" fmla="*/ 545651 h 583024"/>
              <a:gd name="connsiteX48" fmla="*/ 3993960 w 4410049"/>
              <a:gd name="connsiteY48" fmla="*/ 573058 h 583024"/>
              <a:gd name="connsiteX49" fmla="*/ 4203250 w 4410049"/>
              <a:gd name="connsiteY49" fmla="*/ 573058 h 583024"/>
              <a:gd name="connsiteX50" fmla="*/ 4203250 w 4410049"/>
              <a:gd name="connsiteY50" fmla="*/ 583024 h 583024"/>
              <a:gd name="connsiteX51" fmla="*/ 4410049 w 4410049"/>
              <a:gd name="connsiteY51" fmla="*/ 583024 h 583024"/>
              <a:gd name="connsiteX52" fmla="*/ 4410049 w 4410049"/>
              <a:gd name="connsiteY52" fmla="*/ 72256 h 583024"/>
              <a:gd name="connsiteX53" fmla="*/ 3316257 w 4410049"/>
              <a:gd name="connsiteY53" fmla="*/ 72256 h 583024"/>
              <a:gd name="connsiteX54" fmla="*/ 3316257 w 4410049"/>
              <a:gd name="connsiteY54" fmla="*/ 64781 h 583024"/>
              <a:gd name="connsiteX55" fmla="*/ 2827913 w 4410049"/>
              <a:gd name="connsiteY55" fmla="*/ 64781 h 583024"/>
              <a:gd name="connsiteX56" fmla="*/ 2827913 w 4410049"/>
              <a:gd name="connsiteY56" fmla="*/ 64781 h 583024"/>
              <a:gd name="connsiteX57" fmla="*/ 2827913 w 4410049"/>
              <a:gd name="connsiteY57" fmla="*/ 42357 h 583024"/>
              <a:gd name="connsiteX58" fmla="*/ 2219974 w 4410049"/>
              <a:gd name="connsiteY58" fmla="*/ 42357 h 583024"/>
              <a:gd name="connsiteX59" fmla="*/ 2219974 w 4410049"/>
              <a:gd name="connsiteY59" fmla="*/ 27408 h 583024"/>
              <a:gd name="connsiteX60" fmla="*/ 1148606 w 4410049"/>
              <a:gd name="connsiteY60" fmla="*/ 27408 h 583024"/>
              <a:gd name="connsiteX61" fmla="*/ 1161064 w 4410049"/>
              <a:gd name="connsiteY61" fmla="*/ 14950 h 583024"/>
              <a:gd name="connsiteX62" fmla="*/ 583023 w 4410049"/>
              <a:gd name="connsiteY62" fmla="*/ 14950 h 583024"/>
              <a:gd name="connsiteX63" fmla="*/ 583023 w 4410049"/>
              <a:gd name="connsiteY63" fmla="*/ 0 h 583024"/>
              <a:gd name="connsiteX64" fmla="*/ 0 w 4410049"/>
              <a:gd name="connsiteY64" fmla="*/ 27408 h 58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4410049" h="583024">
                <a:moveTo>
                  <a:pt x="0" y="27408"/>
                </a:moveTo>
                <a:lnTo>
                  <a:pt x="450971" y="27408"/>
                </a:lnTo>
                <a:lnTo>
                  <a:pt x="450971" y="64781"/>
                </a:lnTo>
                <a:lnTo>
                  <a:pt x="662753" y="64781"/>
                </a:lnTo>
                <a:lnTo>
                  <a:pt x="662753" y="94680"/>
                </a:lnTo>
                <a:lnTo>
                  <a:pt x="817229" y="94680"/>
                </a:lnTo>
                <a:lnTo>
                  <a:pt x="817229" y="114612"/>
                </a:lnTo>
                <a:lnTo>
                  <a:pt x="919383" y="114612"/>
                </a:lnTo>
                <a:lnTo>
                  <a:pt x="919383" y="144511"/>
                </a:lnTo>
                <a:lnTo>
                  <a:pt x="1066385" y="144511"/>
                </a:lnTo>
                <a:lnTo>
                  <a:pt x="1066385" y="161951"/>
                </a:lnTo>
                <a:lnTo>
                  <a:pt x="1208403" y="161951"/>
                </a:lnTo>
                <a:lnTo>
                  <a:pt x="1208403" y="191850"/>
                </a:lnTo>
                <a:lnTo>
                  <a:pt x="1300591" y="191850"/>
                </a:lnTo>
                <a:lnTo>
                  <a:pt x="1300591" y="201816"/>
                </a:lnTo>
                <a:lnTo>
                  <a:pt x="1367863" y="201816"/>
                </a:lnTo>
                <a:lnTo>
                  <a:pt x="1367863" y="224240"/>
                </a:lnTo>
                <a:lnTo>
                  <a:pt x="1470016" y="224240"/>
                </a:lnTo>
                <a:lnTo>
                  <a:pt x="1470016" y="234206"/>
                </a:lnTo>
                <a:lnTo>
                  <a:pt x="1559712" y="234206"/>
                </a:lnTo>
                <a:lnTo>
                  <a:pt x="1559712" y="256630"/>
                </a:lnTo>
                <a:lnTo>
                  <a:pt x="1669340" y="256630"/>
                </a:lnTo>
                <a:lnTo>
                  <a:pt x="1669340" y="269088"/>
                </a:lnTo>
                <a:lnTo>
                  <a:pt x="1751562" y="269088"/>
                </a:lnTo>
                <a:lnTo>
                  <a:pt x="1751562" y="284038"/>
                </a:lnTo>
                <a:lnTo>
                  <a:pt x="1858699" y="284038"/>
                </a:lnTo>
                <a:lnTo>
                  <a:pt x="1858699" y="306462"/>
                </a:lnTo>
                <a:lnTo>
                  <a:pt x="2072972" y="306462"/>
                </a:lnTo>
                <a:lnTo>
                  <a:pt x="2072972" y="316428"/>
                </a:lnTo>
                <a:lnTo>
                  <a:pt x="2175126" y="316428"/>
                </a:lnTo>
                <a:lnTo>
                  <a:pt x="2175126" y="338852"/>
                </a:lnTo>
                <a:lnTo>
                  <a:pt x="2297212" y="338852"/>
                </a:lnTo>
                <a:lnTo>
                  <a:pt x="2297212" y="358784"/>
                </a:lnTo>
                <a:lnTo>
                  <a:pt x="2489061" y="358784"/>
                </a:lnTo>
                <a:lnTo>
                  <a:pt x="2489061" y="383700"/>
                </a:lnTo>
                <a:lnTo>
                  <a:pt x="2700843" y="383700"/>
                </a:lnTo>
                <a:lnTo>
                  <a:pt x="2700843" y="413598"/>
                </a:lnTo>
                <a:lnTo>
                  <a:pt x="2887710" y="413598"/>
                </a:lnTo>
                <a:lnTo>
                  <a:pt x="2887710" y="441005"/>
                </a:lnTo>
                <a:lnTo>
                  <a:pt x="3067102" y="441005"/>
                </a:lnTo>
                <a:lnTo>
                  <a:pt x="3067102" y="460938"/>
                </a:lnTo>
                <a:lnTo>
                  <a:pt x="3164272" y="460938"/>
                </a:lnTo>
                <a:lnTo>
                  <a:pt x="3164272" y="495820"/>
                </a:lnTo>
                <a:lnTo>
                  <a:pt x="3418411" y="495820"/>
                </a:lnTo>
                <a:lnTo>
                  <a:pt x="3418411" y="510769"/>
                </a:lnTo>
                <a:lnTo>
                  <a:pt x="3637667" y="510769"/>
                </a:lnTo>
                <a:lnTo>
                  <a:pt x="3637667" y="545651"/>
                </a:lnTo>
                <a:lnTo>
                  <a:pt x="3993960" y="545651"/>
                </a:lnTo>
                <a:lnTo>
                  <a:pt x="3993960" y="573058"/>
                </a:lnTo>
                <a:lnTo>
                  <a:pt x="4203250" y="573058"/>
                </a:lnTo>
                <a:lnTo>
                  <a:pt x="4203250" y="583024"/>
                </a:lnTo>
                <a:lnTo>
                  <a:pt x="4410049" y="583024"/>
                </a:lnTo>
                <a:lnTo>
                  <a:pt x="4410049" y="72256"/>
                </a:lnTo>
                <a:lnTo>
                  <a:pt x="3316257" y="72256"/>
                </a:lnTo>
                <a:lnTo>
                  <a:pt x="3316257" y="64781"/>
                </a:lnTo>
                <a:lnTo>
                  <a:pt x="2827913" y="64781"/>
                </a:lnTo>
                <a:lnTo>
                  <a:pt x="2827913" y="64781"/>
                </a:lnTo>
                <a:lnTo>
                  <a:pt x="2827913" y="42357"/>
                </a:lnTo>
                <a:lnTo>
                  <a:pt x="2219974" y="42357"/>
                </a:lnTo>
                <a:lnTo>
                  <a:pt x="2219974" y="27408"/>
                </a:lnTo>
                <a:lnTo>
                  <a:pt x="1148606" y="27408"/>
                </a:lnTo>
                <a:lnTo>
                  <a:pt x="1161064" y="14950"/>
                </a:lnTo>
                <a:lnTo>
                  <a:pt x="583023" y="14950"/>
                </a:lnTo>
                <a:lnTo>
                  <a:pt x="583023" y="0"/>
                </a:lnTo>
                <a:lnTo>
                  <a:pt x="0" y="27408"/>
                </a:lnTo>
                <a:close/>
              </a:path>
            </a:pathLst>
          </a:custGeom>
          <a:solidFill>
            <a:srgbClr val="B8D9E4">
              <a:alpha val="50196"/>
            </a:srgb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3" name="Freeform: Shape 72">
            <a:extLst>
              <a:ext uri="{FF2B5EF4-FFF2-40B4-BE49-F238E27FC236}">
                <a16:creationId xmlns:a16="http://schemas.microsoft.com/office/drawing/2014/main" id="{5FB6CBB1-5106-40FC-99B1-6C57A7A7229E}"/>
              </a:ext>
            </a:extLst>
          </p:cNvPr>
          <p:cNvSpPr/>
          <p:nvPr/>
        </p:nvSpPr>
        <p:spPr bwMode="auto">
          <a:xfrm>
            <a:off x="6901704" y="2674095"/>
            <a:ext cx="4317027" cy="3181610"/>
          </a:xfrm>
          <a:custGeom>
            <a:avLst/>
            <a:gdLst>
              <a:gd name="connsiteX0" fmla="*/ 0 w 4405066"/>
              <a:gd name="connsiteY0" fmla="*/ 0 h 3244002"/>
              <a:gd name="connsiteX1" fmla="*/ 0 w 4405066"/>
              <a:gd name="connsiteY1" fmla="*/ 3244002 h 3244002"/>
              <a:gd name="connsiteX2" fmla="*/ 4405066 w 4405066"/>
              <a:gd name="connsiteY2" fmla="*/ 3244002 h 3244002"/>
            </a:gdLst>
            <a:ahLst/>
            <a:cxnLst>
              <a:cxn ang="0">
                <a:pos x="connsiteX0" y="connsiteY0"/>
              </a:cxn>
              <a:cxn ang="0">
                <a:pos x="connsiteX1" y="connsiteY1"/>
              </a:cxn>
              <a:cxn ang="0">
                <a:pos x="connsiteX2" y="connsiteY2"/>
              </a:cxn>
            </a:cxnLst>
            <a:rect l="l" t="t" r="r" b="b"/>
            <a:pathLst>
              <a:path w="4405066" h="3244002">
                <a:moveTo>
                  <a:pt x="0" y="0"/>
                </a:moveTo>
                <a:lnTo>
                  <a:pt x="0" y="3244002"/>
                </a:lnTo>
                <a:lnTo>
                  <a:pt x="4405066" y="3244002"/>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cxnSp>
        <p:nvCxnSpPr>
          <p:cNvPr id="75" name="Straight Connector 74">
            <a:extLst>
              <a:ext uri="{FF2B5EF4-FFF2-40B4-BE49-F238E27FC236}">
                <a16:creationId xmlns:a16="http://schemas.microsoft.com/office/drawing/2014/main" id="{C2EBC906-003C-47FE-8B61-734CA08DF64B}"/>
              </a:ext>
            </a:extLst>
          </p:cNvPr>
          <p:cNvCxnSpPr/>
          <p:nvPr/>
        </p:nvCxnSpPr>
        <p:spPr bwMode="auto">
          <a:xfrm>
            <a:off x="6816249" y="2686304"/>
            <a:ext cx="87903"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E08FDA35-3F4D-495E-8353-F3728D40F70A}"/>
              </a:ext>
            </a:extLst>
          </p:cNvPr>
          <p:cNvCxnSpPr/>
          <p:nvPr/>
        </p:nvCxnSpPr>
        <p:spPr bwMode="auto">
          <a:xfrm>
            <a:off x="6816249" y="3003489"/>
            <a:ext cx="87903"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9C2F2266-7BAD-466D-A4FE-2F78621A017E}"/>
              </a:ext>
            </a:extLst>
          </p:cNvPr>
          <p:cNvCxnSpPr/>
          <p:nvPr/>
        </p:nvCxnSpPr>
        <p:spPr bwMode="auto">
          <a:xfrm>
            <a:off x="6816249" y="3320673"/>
            <a:ext cx="87903"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037AF01-C47F-4E5B-ACE1-A552E73ACB21}"/>
              </a:ext>
            </a:extLst>
          </p:cNvPr>
          <p:cNvCxnSpPr/>
          <p:nvPr/>
        </p:nvCxnSpPr>
        <p:spPr bwMode="auto">
          <a:xfrm>
            <a:off x="6816249" y="3637858"/>
            <a:ext cx="87903"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F16CD2DD-1688-41FA-B895-09F797781389}"/>
              </a:ext>
            </a:extLst>
          </p:cNvPr>
          <p:cNvCxnSpPr>
            <a:cxnSpLocks/>
          </p:cNvCxnSpPr>
          <p:nvPr/>
        </p:nvCxnSpPr>
        <p:spPr bwMode="auto">
          <a:xfrm>
            <a:off x="6816249" y="3955042"/>
            <a:ext cx="87903"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7139AC68-B9DC-4499-8C6D-2ADBD6E0BF36}"/>
              </a:ext>
            </a:extLst>
          </p:cNvPr>
          <p:cNvCxnSpPr>
            <a:cxnSpLocks/>
          </p:cNvCxnSpPr>
          <p:nvPr/>
        </p:nvCxnSpPr>
        <p:spPr bwMode="auto">
          <a:xfrm>
            <a:off x="6816249" y="4272227"/>
            <a:ext cx="87903"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0F17B963-E12B-4716-91FD-48ED66083FCA}"/>
              </a:ext>
            </a:extLst>
          </p:cNvPr>
          <p:cNvCxnSpPr>
            <a:cxnSpLocks/>
          </p:cNvCxnSpPr>
          <p:nvPr/>
        </p:nvCxnSpPr>
        <p:spPr bwMode="auto">
          <a:xfrm>
            <a:off x="6816249" y="4589411"/>
            <a:ext cx="87903"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F9C2EAC0-5487-4663-9F0E-510257B274B7}"/>
              </a:ext>
            </a:extLst>
          </p:cNvPr>
          <p:cNvCxnSpPr>
            <a:cxnSpLocks/>
          </p:cNvCxnSpPr>
          <p:nvPr/>
        </p:nvCxnSpPr>
        <p:spPr bwMode="auto">
          <a:xfrm>
            <a:off x="6816249" y="4906596"/>
            <a:ext cx="87903"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D1956EBF-BF0A-44FA-8CBC-5A95D1839AAE}"/>
              </a:ext>
            </a:extLst>
          </p:cNvPr>
          <p:cNvCxnSpPr>
            <a:cxnSpLocks/>
          </p:cNvCxnSpPr>
          <p:nvPr/>
        </p:nvCxnSpPr>
        <p:spPr bwMode="auto">
          <a:xfrm>
            <a:off x="6816249" y="5223780"/>
            <a:ext cx="87903"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0EFDD770-45C9-4750-AA28-919C7411794F}"/>
              </a:ext>
            </a:extLst>
          </p:cNvPr>
          <p:cNvCxnSpPr>
            <a:cxnSpLocks/>
          </p:cNvCxnSpPr>
          <p:nvPr/>
        </p:nvCxnSpPr>
        <p:spPr bwMode="auto">
          <a:xfrm>
            <a:off x="6816249" y="5540965"/>
            <a:ext cx="87903"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3283CB3B-B304-458B-882F-C0EB93301F4E}"/>
              </a:ext>
            </a:extLst>
          </p:cNvPr>
          <p:cNvCxnSpPr>
            <a:cxnSpLocks/>
          </p:cNvCxnSpPr>
          <p:nvPr/>
        </p:nvCxnSpPr>
        <p:spPr bwMode="auto">
          <a:xfrm>
            <a:off x="6816249" y="5868780"/>
            <a:ext cx="87903"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94B730DD-8097-4E27-9D88-F232EE43B7AE}"/>
              </a:ext>
            </a:extLst>
          </p:cNvPr>
          <p:cNvCxnSpPr/>
          <p:nvPr/>
        </p:nvCxnSpPr>
        <p:spPr bwMode="auto">
          <a:xfrm>
            <a:off x="6896821" y="5866333"/>
            <a:ext cx="0" cy="90346"/>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B71986C3-4F6E-4161-A860-1911F3947CB5}"/>
              </a:ext>
            </a:extLst>
          </p:cNvPr>
          <p:cNvCxnSpPr/>
          <p:nvPr/>
        </p:nvCxnSpPr>
        <p:spPr bwMode="auto">
          <a:xfrm>
            <a:off x="7377304" y="5866333"/>
            <a:ext cx="0" cy="90346"/>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0018FE55-AAF2-4FEC-A114-8E9B5139DA1B}"/>
              </a:ext>
            </a:extLst>
          </p:cNvPr>
          <p:cNvCxnSpPr/>
          <p:nvPr/>
        </p:nvCxnSpPr>
        <p:spPr bwMode="auto">
          <a:xfrm>
            <a:off x="7857787" y="5866333"/>
            <a:ext cx="0" cy="90346"/>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7A01CCCF-4DA9-48BA-906B-C6EBFD6F3CBC}"/>
              </a:ext>
            </a:extLst>
          </p:cNvPr>
          <p:cNvCxnSpPr/>
          <p:nvPr/>
        </p:nvCxnSpPr>
        <p:spPr bwMode="auto">
          <a:xfrm>
            <a:off x="8338271" y="5866333"/>
            <a:ext cx="0" cy="90346"/>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5AF29B9B-33BD-428A-A78F-2FF407717E78}"/>
              </a:ext>
            </a:extLst>
          </p:cNvPr>
          <p:cNvCxnSpPr>
            <a:cxnSpLocks/>
          </p:cNvCxnSpPr>
          <p:nvPr/>
        </p:nvCxnSpPr>
        <p:spPr bwMode="auto">
          <a:xfrm>
            <a:off x="8818754" y="5866333"/>
            <a:ext cx="0" cy="90346"/>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DC4D8A1C-5F06-4EE9-8274-29255CC886DD}"/>
              </a:ext>
            </a:extLst>
          </p:cNvPr>
          <p:cNvCxnSpPr>
            <a:cxnSpLocks/>
          </p:cNvCxnSpPr>
          <p:nvPr/>
        </p:nvCxnSpPr>
        <p:spPr bwMode="auto">
          <a:xfrm>
            <a:off x="9299237" y="5866333"/>
            <a:ext cx="0" cy="90346"/>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ACD807C3-9B63-4A19-835B-1AE9C863411D}"/>
              </a:ext>
            </a:extLst>
          </p:cNvPr>
          <p:cNvCxnSpPr>
            <a:cxnSpLocks/>
          </p:cNvCxnSpPr>
          <p:nvPr/>
        </p:nvCxnSpPr>
        <p:spPr bwMode="auto">
          <a:xfrm>
            <a:off x="9779720" y="5866333"/>
            <a:ext cx="0" cy="90346"/>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EB4D2A48-367D-49BA-BCD7-EEF4DB14F630}"/>
              </a:ext>
            </a:extLst>
          </p:cNvPr>
          <p:cNvCxnSpPr>
            <a:cxnSpLocks/>
          </p:cNvCxnSpPr>
          <p:nvPr/>
        </p:nvCxnSpPr>
        <p:spPr bwMode="auto">
          <a:xfrm>
            <a:off x="10260204" y="5866333"/>
            <a:ext cx="0" cy="90346"/>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E3ACF21E-F458-4636-A35F-415BBC797FFA}"/>
              </a:ext>
            </a:extLst>
          </p:cNvPr>
          <p:cNvCxnSpPr>
            <a:cxnSpLocks/>
          </p:cNvCxnSpPr>
          <p:nvPr/>
        </p:nvCxnSpPr>
        <p:spPr bwMode="auto">
          <a:xfrm>
            <a:off x="10740687" y="5866333"/>
            <a:ext cx="0" cy="90346"/>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61D2DEBD-CCC4-4AB6-8E9E-39B4FBA7DC78}"/>
              </a:ext>
            </a:extLst>
          </p:cNvPr>
          <p:cNvCxnSpPr>
            <a:cxnSpLocks/>
          </p:cNvCxnSpPr>
          <p:nvPr/>
        </p:nvCxnSpPr>
        <p:spPr bwMode="auto">
          <a:xfrm>
            <a:off x="11221172" y="5866333"/>
            <a:ext cx="0" cy="90346"/>
          </a:xfrm>
          <a:prstGeom prst="line">
            <a:avLst/>
          </a:prstGeom>
          <a:noFill/>
          <a:ln w="28575" cap="flat" cmpd="sng" algn="ctr">
            <a:solidFill>
              <a:schemeClr val="bg1"/>
            </a:solidFill>
            <a:prstDash val="solid"/>
            <a:round/>
            <a:headEnd type="none" w="med" len="med"/>
            <a:tailEnd type="none" w="med" len="med"/>
          </a:ln>
          <a:effectLst/>
        </p:spPr>
      </p:cxnSp>
      <p:sp>
        <p:nvSpPr>
          <p:cNvPr id="100" name="TextBox 99">
            <a:extLst>
              <a:ext uri="{FF2B5EF4-FFF2-40B4-BE49-F238E27FC236}">
                <a16:creationId xmlns:a16="http://schemas.microsoft.com/office/drawing/2014/main" id="{BEDE8168-A06A-4F72-BF24-1562B3BB4946}"/>
              </a:ext>
            </a:extLst>
          </p:cNvPr>
          <p:cNvSpPr txBox="1"/>
          <p:nvPr/>
        </p:nvSpPr>
        <p:spPr bwMode="auto">
          <a:xfrm>
            <a:off x="7822580" y="6103473"/>
            <a:ext cx="2500299" cy="36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Years</a:t>
            </a:r>
          </a:p>
        </p:txBody>
      </p:sp>
      <p:sp>
        <p:nvSpPr>
          <p:cNvPr id="101" name="TextBox 100">
            <a:extLst>
              <a:ext uri="{FF2B5EF4-FFF2-40B4-BE49-F238E27FC236}">
                <a16:creationId xmlns:a16="http://schemas.microsoft.com/office/drawing/2014/main" id="{B3F8650B-9C1C-4716-B427-392E224A1218}"/>
              </a:ext>
            </a:extLst>
          </p:cNvPr>
          <p:cNvSpPr txBox="1"/>
          <p:nvPr/>
        </p:nvSpPr>
        <p:spPr bwMode="auto">
          <a:xfrm>
            <a:off x="6750721" y="5910040"/>
            <a:ext cx="344288" cy="36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2" name="TextBox 101">
            <a:extLst>
              <a:ext uri="{FF2B5EF4-FFF2-40B4-BE49-F238E27FC236}">
                <a16:creationId xmlns:a16="http://schemas.microsoft.com/office/drawing/2014/main" id="{CB699147-485A-4787-AD95-D4102BA2636E}"/>
              </a:ext>
            </a:extLst>
          </p:cNvPr>
          <p:cNvSpPr txBox="1"/>
          <p:nvPr/>
        </p:nvSpPr>
        <p:spPr bwMode="auto">
          <a:xfrm>
            <a:off x="7236631" y="5910040"/>
            <a:ext cx="344288" cy="36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03" name="TextBox 102">
            <a:extLst>
              <a:ext uri="{FF2B5EF4-FFF2-40B4-BE49-F238E27FC236}">
                <a16:creationId xmlns:a16="http://schemas.microsoft.com/office/drawing/2014/main" id="{7A0535CA-FCF5-457E-8E9D-157AE830A845}"/>
              </a:ext>
            </a:extLst>
          </p:cNvPr>
          <p:cNvSpPr txBox="1"/>
          <p:nvPr/>
        </p:nvSpPr>
        <p:spPr bwMode="auto">
          <a:xfrm>
            <a:off x="7707889" y="5910040"/>
            <a:ext cx="344288" cy="36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04" name="TextBox 103">
            <a:extLst>
              <a:ext uri="{FF2B5EF4-FFF2-40B4-BE49-F238E27FC236}">
                <a16:creationId xmlns:a16="http://schemas.microsoft.com/office/drawing/2014/main" id="{14A85B1B-9238-41ED-9096-5FFB2764733E}"/>
              </a:ext>
            </a:extLst>
          </p:cNvPr>
          <p:cNvSpPr txBox="1"/>
          <p:nvPr/>
        </p:nvSpPr>
        <p:spPr bwMode="auto">
          <a:xfrm>
            <a:off x="8191358" y="5910444"/>
            <a:ext cx="344288" cy="36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05" name="TextBox 104">
            <a:extLst>
              <a:ext uri="{FF2B5EF4-FFF2-40B4-BE49-F238E27FC236}">
                <a16:creationId xmlns:a16="http://schemas.microsoft.com/office/drawing/2014/main" id="{2429984E-F435-45F0-A788-C71813C63CF7}"/>
              </a:ext>
            </a:extLst>
          </p:cNvPr>
          <p:cNvSpPr txBox="1"/>
          <p:nvPr/>
        </p:nvSpPr>
        <p:spPr bwMode="auto">
          <a:xfrm>
            <a:off x="8662617" y="5910444"/>
            <a:ext cx="344288" cy="36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06" name="TextBox 105">
            <a:extLst>
              <a:ext uri="{FF2B5EF4-FFF2-40B4-BE49-F238E27FC236}">
                <a16:creationId xmlns:a16="http://schemas.microsoft.com/office/drawing/2014/main" id="{15CB8A4E-DE0D-4C61-9C93-8A89C67DC357}"/>
              </a:ext>
            </a:extLst>
          </p:cNvPr>
          <p:cNvSpPr txBox="1"/>
          <p:nvPr/>
        </p:nvSpPr>
        <p:spPr bwMode="auto">
          <a:xfrm>
            <a:off x="9153409" y="5910444"/>
            <a:ext cx="344288" cy="36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07" name="TextBox 106">
            <a:extLst>
              <a:ext uri="{FF2B5EF4-FFF2-40B4-BE49-F238E27FC236}">
                <a16:creationId xmlns:a16="http://schemas.microsoft.com/office/drawing/2014/main" id="{D44552BF-9B12-44F7-A7A9-7581A6380621}"/>
              </a:ext>
            </a:extLst>
          </p:cNvPr>
          <p:cNvSpPr txBox="1"/>
          <p:nvPr/>
        </p:nvSpPr>
        <p:spPr bwMode="auto">
          <a:xfrm>
            <a:off x="9641761" y="5910444"/>
            <a:ext cx="344288" cy="36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08" name="TextBox 107">
            <a:extLst>
              <a:ext uri="{FF2B5EF4-FFF2-40B4-BE49-F238E27FC236}">
                <a16:creationId xmlns:a16="http://schemas.microsoft.com/office/drawing/2014/main" id="{5EC85103-F0F1-437A-9920-B5407CF6626C}"/>
              </a:ext>
            </a:extLst>
          </p:cNvPr>
          <p:cNvSpPr txBox="1"/>
          <p:nvPr/>
        </p:nvSpPr>
        <p:spPr bwMode="auto">
          <a:xfrm>
            <a:off x="10117904" y="5910444"/>
            <a:ext cx="344288" cy="36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109" name="TextBox 108">
            <a:extLst>
              <a:ext uri="{FF2B5EF4-FFF2-40B4-BE49-F238E27FC236}">
                <a16:creationId xmlns:a16="http://schemas.microsoft.com/office/drawing/2014/main" id="{B94AC3E5-E7CF-42F2-8623-E4554A5F0C50}"/>
              </a:ext>
            </a:extLst>
          </p:cNvPr>
          <p:cNvSpPr txBox="1"/>
          <p:nvPr/>
        </p:nvSpPr>
        <p:spPr bwMode="auto">
          <a:xfrm>
            <a:off x="10596488" y="5910444"/>
            <a:ext cx="344288" cy="36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10" name="TextBox 109">
            <a:extLst>
              <a:ext uri="{FF2B5EF4-FFF2-40B4-BE49-F238E27FC236}">
                <a16:creationId xmlns:a16="http://schemas.microsoft.com/office/drawing/2014/main" id="{A4488644-4D03-42A3-9419-D59784328DA3}"/>
              </a:ext>
            </a:extLst>
          </p:cNvPr>
          <p:cNvSpPr txBox="1"/>
          <p:nvPr/>
        </p:nvSpPr>
        <p:spPr bwMode="auto">
          <a:xfrm>
            <a:off x="11082397" y="5910444"/>
            <a:ext cx="344288" cy="36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111" name="TextBox 110">
            <a:extLst>
              <a:ext uri="{FF2B5EF4-FFF2-40B4-BE49-F238E27FC236}">
                <a16:creationId xmlns:a16="http://schemas.microsoft.com/office/drawing/2014/main" id="{01631C14-0CD9-4019-A7B4-9E1ACDA57B5D}"/>
              </a:ext>
            </a:extLst>
          </p:cNvPr>
          <p:cNvSpPr txBox="1"/>
          <p:nvPr/>
        </p:nvSpPr>
        <p:spPr bwMode="auto">
          <a:xfrm>
            <a:off x="6570031" y="5670537"/>
            <a:ext cx="344288" cy="36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12" name="TextBox 111">
            <a:extLst>
              <a:ext uri="{FF2B5EF4-FFF2-40B4-BE49-F238E27FC236}">
                <a16:creationId xmlns:a16="http://schemas.microsoft.com/office/drawing/2014/main" id="{A04ECD79-18E3-4DCD-9E14-3FF7E31A1D72}"/>
              </a:ext>
            </a:extLst>
          </p:cNvPr>
          <p:cNvSpPr txBox="1"/>
          <p:nvPr/>
        </p:nvSpPr>
        <p:spPr bwMode="auto">
          <a:xfrm>
            <a:off x="6484165" y="5357992"/>
            <a:ext cx="430156" cy="36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13" name="TextBox 112">
            <a:extLst>
              <a:ext uri="{FF2B5EF4-FFF2-40B4-BE49-F238E27FC236}">
                <a16:creationId xmlns:a16="http://schemas.microsoft.com/office/drawing/2014/main" id="{F5AEC8F9-FA4A-4A3E-8F53-3599C1B5371C}"/>
              </a:ext>
            </a:extLst>
          </p:cNvPr>
          <p:cNvSpPr txBox="1"/>
          <p:nvPr/>
        </p:nvSpPr>
        <p:spPr bwMode="auto">
          <a:xfrm>
            <a:off x="6484165" y="5043005"/>
            <a:ext cx="430156" cy="36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14" name="TextBox 113">
            <a:extLst>
              <a:ext uri="{FF2B5EF4-FFF2-40B4-BE49-F238E27FC236}">
                <a16:creationId xmlns:a16="http://schemas.microsoft.com/office/drawing/2014/main" id="{50D1DAB8-C8FA-4130-BE5C-BADEDBA5C02F}"/>
              </a:ext>
            </a:extLst>
          </p:cNvPr>
          <p:cNvSpPr txBox="1"/>
          <p:nvPr/>
        </p:nvSpPr>
        <p:spPr bwMode="auto">
          <a:xfrm>
            <a:off x="6484165" y="4728017"/>
            <a:ext cx="430156" cy="36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15" name="TextBox 114">
            <a:extLst>
              <a:ext uri="{FF2B5EF4-FFF2-40B4-BE49-F238E27FC236}">
                <a16:creationId xmlns:a16="http://schemas.microsoft.com/office/drawing/2014/main" id="{A0F00860-44CB-4C67-AE59-FB10AC516104}"/>
              </a:ext>
            </a:extLst>
          </p:cNvPr>
          <p:cNvSpPr txBox="1"/>
          <p:nvPr/>
        </p:nvSpPr>
        <p:spPr bwMode="auto">
          <a:xfrm>
            <a:off x="6484165" y="4417914"/>
            <a:ext cx="430156" cy="36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16" name="TextBox 115">
            <a:extLst>
              <a:ext uri="{FF2B5EF4-FFF2-40B4-BE49-F238E27FC236}">
                <a16:creationId xmlns:a16="http://schemas.microsoft.com/office/drawing/2014/main" id="{C477F0BD-0AAE-472B-8B1B-2E85A18B942A}"/>
              </a:ext>
            </a:extLst>
          </p:cNvPr>
          <p:cNvSpPr txBox="1"/>
          <p:nvPr/>
        </p:nvSpPr>
        <p:spPr bwMode="auto">
          <a:xfrm>
            <a:off x="6484165" y="4098044"/>
            <a:ext cx="430156" cy="36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17" name="TextBox 116">
            <a:extLst>
              <a:ext uri="{FF2B5EF4-FFF2-40B4-BE49-F238E27FC236}">
                <a16:creationId xmlns:a16="http://schemas.microsoft.com/office/drawing/2014/main" id="{A027E267-2CF2-40D2-BDA4-87A83EADA612}"/>
              </a:ext>
            </a:extLst>
          </p:cNvPr>
          <p:cNvSpPr txBox="1"/>
          <p:nvPr/>
        </p:nvSpPr>
        <p:spPr bwMode="auto">
          <a:xfrm>
            <a:off x="6484165" y="3761082"/>
            <a:ext cx="430156" cy="36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18" name="TextBox 117">
            <a:extLst>
              <a:ext uri="{FF2B5EF4-FFF2-40B4-BE49-F238E27FC236}">
                <a16:creationId xmlns:a16="http://schemas.microsoft.com/office/drawing/2014/main" id="{E5D53FD5-FEF7-46F2-AC3F-65C98589CE6F}"/>
              </a:ext>
            </a:extLst>
          </p:cNvPr>
          <p:cNvSpPr txBox="1"/>
          <p:nvPr/>
        </p:nvSpPr>
        <p:spPr bwMode="auto">
          <a:xfrm>
            <a:off x="6484165" y="3465629"/>
            <a:ext cx="430156" cy="36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119" name="TextBox 118">
            <a:extLst>
              <a:ext uri="{FF2B5EF4-FFF2-40B4-BE49-F238E27FC236}">
                <a16:creationId xmlns:a16="http://schemas.microsoft.com/office/drawing/2014/main" id="{54A135B8-7333-4E8E-8123-D7BE9653CBD3}"/>
              </a:ext>
            </a:extLst>
          </p:cNvPr>
          <p:cNvSpPr txBox="1"/>
          <p:nvPr/>
        </p:nvSpPr>
        <p:spPr bwMode="auto">
          <a:xfrm>
            <a:off x="6484165" y="3135991"/>
            <a:ext cx="430156" cy="36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20" name="TextBox 119">
            <a:extLst>
              <a:ext uri="{FF2B5EF4-FFF2-40B4-BE49-F238E27FC236}">
                <a16:creationId xmlns:a16="http://schemas.microsoft.com/office/drawing/2014/main" id="{B79104FD-B9D6-4E87-A1F0-A3FB6B3F9011}"/>
              </a:ext>
            </a:extLst>
          </p:cNvPr>
          <p:cNvSpPr txBox="1"/>
          <p:nvPr/>
        </p:nvSpPr>
        <p:spPr bwMode="auto">
          <a:xfrm>
            <a:off x="6484165" y="2813679"/>
            <a:ext cx="430156" cy="36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121" name="TextBox 120">
            <a:extLst>
              <a:ext uri="{FF2B5EF4-FFF2-40B4-BE49-F238E27FC236}">
                <a16:creationId xmlns:a16="http://schemas.microsoft.com/office/drawing/2014/main" id="{E1A36B19-1BBD-4275-B34C-CFBE1034B5FB}"/>
              </a:ext>
            </a:extLst>
          </p:cNvPr>
          <p:cNvSpPr txBox="1"/>
          <p:nvPr/>
        </p:nvSpPr>
        <p:spPr bwMode="auto">
          <a:xfrm>
            <a:off x="6347425" y="2518227"/>
            <a:ext cx="566895" cy="36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22" name="TextBox 121">
            <a:extLst>
              <a:ext uri="{FF2B5EF4-FFF2-40B4-BE49-F238E27FC236}">
                <a16:creationId xmlns:a16="http://schemas.microsoft.com/office/drawing/2014/main" id="{D77C4A54-A61F-4BD3-B0A0-777FD04057A2}"/>
              </a:ext>
            </a:extLst>
          </p:cNvPr>
          <p:cNvSpPr txBox="1"/>
          <p:nvPr/>
        </p:nvSpPr>
        <p:spPr bwMode="auto">
          <a:xfrm rot="16200000">
            <a:off x="5212006" y="4114731"/>
            <a:ext cx="2202465" cy="36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Survival (%)</a:t>
            </a:r>
          </a:p>
        </p:txBody>
      </p:sp>
      <p:sp>
        <p:nvSpPr>
          <p:cNvPr id="123" name="Freeform: Shape 122">
            <a:extLst>
              <a:ext uri="{FF2B5EF4-FFF2-40B4-BE49-F238E27FC236}">
                <a16:creationId xmlns:a16="http://schemas.microsoft.com/office/drawing/2014/main" id="{DCB5EBD7-AD0F-48D5-945B-141F7E79D186}"/>
              </a:ext>
            </a:extLst>
          </p:cNvPr>
          <p:cNvSpPr/>
          <p:nvPr/>
        </p:nvSpPr>
        <p:spPr bwMode="auto">
          <a:xfrm>
            <a:off x="6904146" y="2693629"/>
            <a:ext cx="4312143" cy="236851"/>
          </a:xfrm>
          <a:custGeom>
            <a:avLst/>
            <a:gdLst>
              <a:gd name="connsiteX0" fmla="*/ 0 w 4400083"/>
              <a:gd name="connsiteY0" fmla="*/ 0 h 241681"/>
              <a:gd name="connsiteX1" fmla="*/ 550634 w 4400083"/>
              <a:gd name="connsiteY1" fmla="*/ 0 h 241681"/>
              <a:gd name="connsiteX2" fmla="*/ 550634 w 4400083"/>
              <a:gd name="connsiteY2" fmla="*/ 19933 h 241681"/>
              <a:gd name="connsiteX3" fmla="*/ 886993 w 4400083"/>
              <a:gd name="connsiteY3" fmla="*/ 19933 h 241681"/>
              <a:gd name="connsiteX4" fmla="*/ 886993 w 4400083"/>
              <a:gd name="connsiteY4" fmla="*/ 47340 h 241681"/>
              <a:gd name="connsiteX5" fmla="*/ 1106250 w 4400083"/>
              <a:gd name="connsiteY5" fmla="*/ 47340 h 241681"/>
              <a:gd name="connsiteX6" fmla="*/ 1106250 w 4400083"/>
              <a:gd name="connsiteY6" fmla="*/ 69764 h 241681"/>
              <a:gd name="connsiteX7" fmla="*/ 1335473 w 4400083"/>
              <a:gd name="connsiteY7" fmla="*/ 69764 h 241681"/>
              <a:gd name="connsiteX8" fmla="*/ 1335473 w 4400083"/>
              <a:gd name="connsiteY8" fmla="*/ 94679 h 241681"/>
              <a:gd name="connsiteX9" fmla="*/ 1624493 w 4400083"/>
              <a:gd name="connsiteY9" fmla="*/ 94679 h 241681"/>
              <a:gd name="connsiteX10" fmla="*/ 1624493 w 4400083"/>
              <a:gd name="connsiteY10" fmla="*/ 109629 h 241681"/>
              <a:gd name="connsiteX11" fmla="*/ 1816343 w 4400083"/>
              <a:gd name="connsiteY11" fmla="*/ 109629 h 241681"/>
              <a:gd name="connsiteX12" fmla="*/ 1816343 w 4400083"/>
              <a:gd name="connsiteY12" fmla="*/ 124578 h 241681"/>
              <a:gd name="connsiteX13" fmla="*/ 2082939 w 4400083"/>
              <a:gd name="connsiteY13" fmla="*/ 124578 h 241681"/>
              <a:gd name="connsiteX14" fmla="*/ 2082939 w 4400083"/>
              <a:gd name="connsiteY14" fmla="*/ 134544 h 241681"/>
              <a:gd name="connsiteX15" fmla="*/ 2379434 w 4400083"/>
              <a:gd name="connsiteY15" fmla="*/ 134544 h 241681"/>
              <a:gd name="connsiteX16" fmla="*/ 2386908 w 4400083"/>
              <a:gd name="connsiteY16" fmla="*/ 142018 h 241681"/>
              <a:gd name="connsiteX17" fmla="*/ 2591216 w 4400083"/>
              <a:gd name="connsiteY17" fmla="*/ 142018 h 241681"/>
              <a:gd name="connsiteX18" fmla="*/ 2591216 w 4400083"/>
              <a:gd name="connsiteY18" fmla="*/ 159460 h 241681"/>
              <a:gd name="connsiteX19" fmla="*/ 2812964 w 4400083"/>
              <a:gd name="connsiteY19" fmla="*/ 159460 h 241681"/>
              <a:gd name="connsiteX20" fmla="*/ 2812964 w 4400083"/>
              <a:gd name="connsiteY20" fmla="*/ 179392 h 241681"/>
              <a:gd name="connsiteX21" fmla="*/ 3159290 w 4400083"/>
              <a:gd name="connsiteY21" fmla="*/ 179392 h 241681"/>
              <a:gd name="connsiteX22" fmla="*/ 3159290 w 4400083"/>
              <a:gd name="connsiteY22" fmla="*/ 201816 h 241681"/>
              <a:gd name="connsiteX23" fmla="*/ 3759754 w 4400083"/>
              <a:gd name="connsiteY23" fmla="*/ 201816 h 241681"/>
              <a:gd name="connsiteX24" fmla="*/ 3759754 w 4400083"/>
              <a:gd name="connsiteY24" fmla="*/ 221749 h 241681"/>
              <a:gd name="connsiteX25" fmla="*/ 4190793 w 4400083"/>
              <a:gd name="connsiteY25" fmla="*/ 221749 h 241681"/>
              <a:gd name="connsiteX26" fmla="*/ 4190793 w 4400083"/>
              <a:gd name="connsiteY26" fmla="*/ 241681 h 241681"/>
              <a:gd name="connsiteX27" fmla="*/ 4400083 w 4400083"/>
              <a:gd name="connsiteY27" fmla="*/ 241681 h 241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400083" h="241681">
                <a:moveTo>
                  <a:pt x="0" y="0"/>
                </a:moveTo>
                <a:lnTo>
                  <a:pt x="550634" y="0"/>
                </a:lnTo>
                <a:lnTo>
                  <a:pt x="550634" y="19933"/>
                </a:lnTo>
                <a:lnTo>
                  <a:pt x="886993" y="19933"/>
                </a:lnTo>
                <a:lnTo>
                  <a:pt x="886993" y="47340"/>
                </a:lnTo>
                <a:lnTo>
                  <a:pt x="1106250" y="47340"/>
                </a:lnTo>
                <a:lnTo>
                  <a:pt x="1106250" y="69764"/>
                </a:lnTo>
                <a:lnTo>
                  <a:pt x="1335473" y="69764"/>
                </a:lnTo>
                <a:lnTo>
                  <a:pt x="1335473" y="94679"/>
                </a:lnTo>
                <a:lnTo>
                  <a:pt x="1624493" y="94679"/>
                </a:lnTo>
                <a:lnTo>
                  <a:pt x="1624493" y="109629"/>
                </a:lnTo>
                <a:lnTo>
                  <a:pt x="1816343" y="109629"/>
                </a:lnTo>
                <a:lnTo>
                  <a:pt x="1816343" y="124578"/>
                </a:lnTo>
                <a:lnTo>
                  <a:pt x="2082939" y="124578"/>
                </a:lnTo>
                <a:lnTo>
                  <a:pt x="2082939" y="134544"/>
                </a:lnTo>
                <a:lnTo>
                  <a:pt x="2379434" y="134544"/>
                </a:lnTo>
                <a:lnTo>
                  <a:pt x="2386908" y="142018"/>
                </a:lnTo>
                <a:lnTo>
                  <a:pt x="2591216" y="142018"/>
                </a:lnTo>
                <a:lnTo>
                  <a:pt x="2591216" y="159460"/>
                </a:lnTo>
                <a:lnTo>
                  <a:pt x="2812964" y="159460"/>
                </a:lnTo>
                <a:lnTo>
                  <a:pt x="2812964" y="179392"/>
                </a:lnTo>
                <a:lnTo>
                  <a:pt x="3159290" y="179392"/>
                </a:lnTo>
                <a:lnTo>
                  <a:pt x="3159290" y="201816"/>
                </a:lnTo>
                <a:lnTo>
                  <a:pt x="3759754" y="201816"/>
                </a:lnTo>
                <a:lnTo>
                  <a:pt x="3759754" y="221749"/>
                </a:lnTo>
                <a:lnTo>
                  <a:pt x="4190793" y="221749"/>
                </a:lnTo>
                <a:lnTo>
                  <a:pt x="4190793" y="241681"/>
                </a:lnTo>
                <a:lnTo>
                  <a:pt x="4400083" y="241681"/>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124" name="Freeform: Shape 123">
            <a:extLst>
              <a:ext uri="{FF2B5EF4-FFF2-40B4-BE49-F238E27FC236}">
                <a16:creationId xmlns:a16="http://schemas.microsoft.com/office/drawing/2014/main" id="{B0E3E09F-5FC0-473C-82DD-FC0006C5A283}"/>
              </a:ext>
            </a:extLst>
          </p:cNvPr>
          <p:cNvSpPr/>
          <p:nvPr/>
        </p:nvSpPr>
        <p:spPr bwMode="auto">
          <a:xfrm>
            <a:off x="6909030" y="2698512"/>
            <a:ext cx="4321910" cy="1154952"/>
          </a:xfrm>
          <a:custGeom>
            <a:avLst/>
            <a:gdLst>
              <a:gd name="connsiteX0" fmla="*/ 0 w 4410049"/>
              <a:gd name="connsiteY0" fmla="*/ 0 h 1178505"/>
              <a:gd name="connsiteX1" fmla="*/ 109628 w 4410049"/>
              <a:gd name="connsiteY1" fmla="*/ 0 h 1178505"/>
              <a:gd name="connsiteX2" fmla="*/ 109628 w 4410049"/>
              <a:gd name="connsiteY2" fmla="*/ 32391 h 1178505"/>
              <a:gd name="connsiteX3" fmla="*/ 274070 w 4410049"/>
              <a:gd name="connsiteY3" fmla="*/ 32391 h 1178505"/>
              <a:gd name="connsiteX4" fmla="*/ 274070 w 4410049"/>
              <a:gd name="connsiteY4" fmla="*/ 44848 h 1178505"/>
              <a:gd name="connsiteX5" fmla="*/ 388682 w 4410049"/>
              <a:gd name="connsiteY5" fmla="*/ 44848 h 1178505"/>
              <a:gd name="connsiteX6" fmla="*/ 388682 w 4410049"/>
              <a:gd name="connsiteY6" fmla="*/ 72256 h 1178505"/>
              <a:gd name="connsiteX7" fmla="*/ 468412 w 4410049"/>
              <a:gd name="connsiteY7" fmla="*/ 72256 h 1178505"/>
              <a:gd name="connsiteX8" fmla="*/ 468412 w 4410049"/>
              <a:gd name="connsiteY8" fmla="*/ 79730 h 1178505"/>
              <a:gd name="connsiteX9" fmla="*/ 503293 w 4410049"/>
              <a:gd name="connsiteY9" fmla="*/ 79730 h 1178505"/>
              <a:gd name="connsiteX10" fmla="*/ 503293 w 4410049"/>
              <a:gd name="connsiteY10" fmla="*/ 92188 h 1178505"/>
              <a:gd name="connsiteX11" fmla="*/ 583023 w 4410049"/>
              <a:gd name="connsiteY11" fmla="*/ 92188 h 1178505"/>
              <a:gd name="connsiteX12" fmla="*/ 583023 w 4410049"/>
              <a:gd name="connsiteY12" fmla="*/ 129561 h 1178505"/>
              <a:gd name="connsiteX13" fmla="*/ 650295 w 4410049"/>
              <a:gd name="connsiteY13" fmla="*/ 129561 h 1178505"/>
              <a:gd name="connsiteX14" fmla="*/ 650295 w 4410049"/>
              <a:gd name="connsiteY14" fmla="*/ 166935 h 1178505"/>
              <a:gd name="connsiteX15" fmla="*/ 739991 w 4410049"/>
              <a:gd name="connsiteY15" fmla="*/ 166935 h 1178505"/>
              <a:gd name="connsiteX16" fmla="*/ 739991 w 4410049"/>
              <a:gd name="connsiteY16" fmla="*/ 199325 h 1178505"/>
              <a:gd name="connsiteX17" fmla="*/ 802280 w 4410049"/>
              <a:gd name="connsiteY17" fmla="*/ 199325 h 1178505"/>
              <a:gd name="connsiteX18" fmla="*/ 802280 w 4410049"/>
              <a:gd name="connsiteY18" fmla="*/ 226732 h 1178505"/>
              <a:gd name="connsiteX19" fmla="*/ 884501 w 4410049"/>
              <a:gd name="connsiteY19" fmla="*/ 226732 h 1178505"/>
              <a:gd name="connsiteX20" fmla="*/ 884501 w 4410049"/>
              <a:gd name="connsiteY20" fmla="*/ 264105 h 1178505"/>
              <a:gd name="connsiteX21" fmla="*/ 954264 w 4410049"/>
              <a:gd name="connsiteY21" fmla="*/ 264105 h 1178505"/>
              <a:gd name="connsiteX22" fmla="*/ 954264 w 4410049"/>
              <a:gd name="connsiteY22" fmla="*/ 291512 h 1178505"/>
              <a:gd name="connsiteX23" fmla="*/ 1033994 w 4410049"/>
              <a:gd name="connsiteY23" fmla="*/ 291512 h 1178505"/>
              <a:gd name="connsiteX24" fmla="*/ 1033994 w 4410049"/>
              <a:gd name="connsiteY24" fmla="*/ 328885 h 1178505"/>
              <a:gd name="connsiteX25" fmla="*/ 1111232 w 4410049"/>
              <a:gd name="connsiteY25" fmla="*/ 328885 h 1178505"/>
              <a:gd name="connsiteX26" fmla="*/ 1111232 w 4410049"/>
              <a:gd name="connsiteY26" fmla="*/ 366259 h 1178505"/>
              <a:gd name="connsiteX27" fmla="*/ 1205911 w 4410049"/>
              <a:gd name="connsiteY27" fmla="*/ 366259 h 1178505"/>
              <a:gd name="connsiteX28" fmla="*/ 1205911 w 4410049"/>
              <a:gd name="connsiteY28" fmla="*/ 383700 h 1178505"/>
              <a:gd name="connsiteX29" fmla="*/ 1275675 w 4410049"/>
              <a:gd name="connsiteY29" fmla="*/ 383700 h 1178505"/>
              <a:gd name="connsiteX30" fmla="*/ 1275675 w 4410049"/>
              <a:gd name="connsiteY30" fmla="*/ 423565 h 1178505"/>
              <a:gd name="connsiteX31" fmla="*/ 1332980 w 4410049"/>
              <a:gd name="connsiteY31" fmla="*/ 423565 h 1178505"/>
              <a:gd name="connsiteX32" fmla="*/ 1332980 w 4410049"/>
              <a:gd name="connsiteY32" fmla="*/ 445988 h 1178505"/>
              <a:gd name="connsiteX33" fmla="*/ 1432643 w 4410049"/>
              <a:gd name="connsiteY33" fmla="*/ 445988 h 1178505"/>
              <a:gd name="connsiteX34" fmla="*/ 1432643 w 4410049"/>
              <a:gd name="connsiteY34" fmla="*/ 473396 h 1178505"/>
              <a:gd name="connsiteX35" fmla="*/ 1514864 w 4410049"/>
              <a:gd name="connsiteY35" fmla="*/ 473396 h 1178505"/>
              <a:gd name="connsiteX36" fmla="*/ 1514864 w 4410049"/>
              <a:gd name="connsiteY36" fmla="*/ 490836 h 1178505"/>
              <a:gd name="connsiteX37" fmla="*/ 1577153 w 4410049"/>
              <a:gd name="connsiteY37" fmla="*/ 490836 h 1178505"/>
              <a:gd name="connsiteX38" fmla="*/ 1577153 w 4410049"/>
              <a:gd name="connsiteY38" fmla="*/ 520735 h 1178505"/>
              <a:gd name="connsiteX39" fmla="*/ 1671832 w 4410049"/>
              <a:gd name="connsiteY39" fmla="*/ 520735 h 1178505"/>
              <a:gd name="connsiteX40" fmla="*/ 1671832 w 4410049"/>
              <a:gd name="connsiteY40" fmla="*/ 563091 h 1178505"/>
              <a:gd name="connsiteX41" fmla="*/ 1724154 w 4410049"/>
              <a:gd name="connsiteY41" fmla="*/ 563091 h 1178505"/>
              <a:gd name="connsiteX42" fmla="*/ 1724154 w 4410049"/>
              <a:gd name="connsiteY42" fmla="*/ 573058 h 1178505"/>
              <a:gd name="connsiteX43" fmla="*/ 1841257 w 4410049"/>
              <a:gd name="connsiteY43" fmla="*/ 573058 h 1178505"/>
              <a:gd name="connsiteX44" fmla="*/ 1841257 w 4410049"/>
              <a:gd name="connsiteY44" fmla="*/ 610431 h 1178505"/>
              <a:gd name="connsiteX45" fmla="*/ 1938428 w 4410049"/>
              <a:gd name="connsiteY45" fmla="*/ 610431 h 1178505"/>
              <a:gd name="connsiteX46" fmla="*/ 1938428 w 4410049"/>
              <a:gd name="connsiteY46" fmla="*/ 640330 h 1178505"/>
              <a:gd name="connsiteX47" fmla="*/ 2010683 w 4410049"/>
              <a:gd name="connsiteY47" fmla="*/ 640330 h 1178505"/>
              <a:gd name="connsiteX48" fmla="*/ 2010683 w 4410049"/>
              <a:gd name="connsiteY48" fmla="*/ 657770 h 1178505"/>
              <a:gd name="connsiteX49" fmla="*/ 2105362 w 4410049"/>
              <a:gd name="connsiteY49" fmla="*/ 657770 h 1178505"/>
              <a:gd name="connsiteX50" fmla="*/ 2105362 w 4410049"/>
              <a:gd name="connsiteY50" fmla="*/ 697635 h 1178505"/>
              <a:gd name="connsiteX51" fmla="*/ 2232431 w 4410049"/>
              <a:gd name="connsiteY51" fmla="*/ 697635 h 1178505"/>
              <a:gd name="connsiteX52" fmla="*/ 2232431 w 4410049"/>
              <a:gd name="connsiteY52" fmla="*/ 710093 h 1178505"/>
              <a:gd name="connsiteX53" fmla="*/ 2312161 w 4410049"/>
              <a:gd name="connsiteY53" fmla="*/ 710093 h 1178505"/>
              <a:gd name="connsiteX54" fmla="*/ 2312161 w 4410049"/>
              <a:gd name="connsiteY54" fmla="*/ 732517 h 1178505"/>
              <a:gd name="connsiteX55" fmla="*/ 2409331 w 4410049"/>
              <a:gd name="connsiteY55" fmla="*/ 732517 h 1178505"/>
              <a:gd name="connsiteX56" fmla="*/ 2409331 w 4410049"/>
              <a:gd name="connsiteY56" fmla="*/ 764907 h 1178505"/>
              <a:gd name="connsiteX57" fmla="*/ 2528926 w 4410049"/>
              <a:gd name="connsiteY57" fmla="*/ 764907 h 1178505"/>
              <a:gd name="connsiteX58" fmla="*/ 2528926 w 4410049"/>
              <a:gd name="connsiteY58" fmla="*/ 799789 h 1178505"/>
              <a:gd name="connsiteX59" fmla="*/ 2655995 w 4410049"/>
              <a:gd name="connsiteY59" fmla="*/ 799789 h 1178505"/>
              <a:gd name="connsiteX60" fmla="*/ 2655995 w 4410049"/>
              <a:gd name="connsiteY60" fmla="*/ 827196 h 1178505"/>
              <a:gd name="connsiteX61" fmla="*/ 2723267 w 4410049"/>
              <a:gd name="connsiteY61" fmla="*/ 827196 h 1178505"/>
              <a:gd name="connsiteX62" fmla="*/ 2723267 w 4410049"/>
              <a:gd name="connsiteY62" fmla="*/ 842145 h 1178505"/>
              <a:gd name="connsiteX63" fmla="*/ 2802997 w 4410049"/>
              <a:gd name="connsiteY63" fmla="*/ 842145 h 1178505"/>
              <a:gd name="connsiteX64" fmla="*/ 2802997 w 4410049"/>
              <a:gd name="connsiteY64" fmla="*/ 869553 h 1178505"/>
              <a:gd name="connsiteX65" fmla="*/ 2915117 w 4410049"/>
              <a:gd name="connsiteY65" fmla="*/ 869553 h 1178505"/>
              <a:gd name="connsiteX66" fmla="*/ 2915117 w 4410049"/>
              <a:gd name="connsiteY66" fmla="*/ 909417 h 1178505"/>
              <a:gd name="connsiteX67" fmla="*/ 3074576 w 4410049"/>
              <a:gd name="connsiteY67" fmla="*/ 909417 h 1178505"/>
              <a:gd name="connsiteX68" fmla="*/ 3074576 w 4410049"/>
              <a:gd name="connsiteY68" fmla="*/ 931841 h 1178505"/>
              <a:gd name="connsiteX69" fmla="*/ 3179221 w 4410049"/>
              <a:gd name="connsiteY69" fmla="*/ 931841 h 1178505"/>
              <a:gd name="connsiteX70" fmla="*/ 3179221 w 4410049"/>
              <a:gd name="connsiteY70" fmla="*/ 954265 h 1178505"/>
              <a:gd name="connsiteX71" fmla="*/ 3291341 w 4410049"/>
              <a:gd name="connsiteY71" fmla="*/ 954265 h 1178505"/>
              <a:gd name="connsiteX72" fmla="*/ 3291341 w 4410049"/>
              <a:gd name="connsiteY72" fmla="*/ 974198 h 1178505"/>
              <a:gd name="connsiteX73" fmla="*/ 3383529 w 4410049"/>
              <a:gd name="connsiteY73" fmla="*/ 974198 h 1178505"/>
              <a:gd name="connsiteX74" fmla="*/ 3383529 w 4410049"/>
              <a:gd name="connsiteY74" fmla="*/ 1004096 h 1178505"/>
              <a:gd name="connsiteX75" fmla="*/ 3505615 w 4410049"/>
              <a:gd name="connsiteY75" fmla="*/ 1004096 h 1178505"/>
              <a:gd name="connsiteX76" fmla="*/ 3505615 w 4410049"/>
              <a:gd name="connsiteY76" fmla="*/ 1024029 h 1178505"/>
              <a:gd name="connsiteX77" fmla="*/ 3630192 w 4410049"/>
              <a:gd name="connsiteY77" fmla="*/ 1024029 h 1178505"/>
              <a:gd name="connsiteX78" fmla="*/ 3630192 w 4410049"/>
              <a:gd name="connsiteY78" fmla="*/ 1043961 h 1178505"/>
              <a:gd name="connsiteX79" fmla="*/ 3712414 w 4410049"/>
              <a:gd name="connsiteY79" fmla="*/ 1043961 h 1178505"/>
              <a:gd name="connsiteX80" fmla="*/ 3712414 w 4410049"/>
              <a:gd name="connsiteY80" fmla="*/ 1056419 h 1178505"/>
              <a:gd name="connsiteX81" fmla="*/ 3807093 w 4410049"/>
              <a:gd name="connsiteY81" fmla="*/ 1056419 h 1178505"/>
              <a:gd name="connsiteX82" fmla="*/ 3807093 w 4410049"/>
              <a:gd name="connsiteY82" fmla="*/ 1076351 h 1178505"/>
              <a:gd name="connsiteX83" fmla="*/ 3891806 w 4410049"/>
              <a:gd name="connsiteY83" fmla="*/ 1076351 h 1178505"/>
              <a:gd name="connsiteX84" fmla="*/ 3896789 w 4410049"/>
              <a:gd name="connsiteY84" fmla="*/ 1081334 h 1178505"/>
              <a:gd name="connsiteX85" fmla="*/ 3981501 w 4410049"/>
              <a:gd name="connsiteY85" fmla="*/ 1081334 h 1178505"/>
              <a:gd name="connsiteX86" fmla="*/ 3981501 w 4410049"/>
              <a:gd name="connsiteY86" fmla="*/ 1113725 h 1178505"/>
              <a:gd name="connsiteX87" fmla="*/ 4148436 w 4410049"/>
              <a:gd name="connsiteY87" fmla="*/ 1113725 h 1178505"/>
              <a:gd name="connsiteX88" fmla="*/ 4148436 w 4410049"/>
              <a:gd name="connsiteY88" fmla="*/ 1136149 h 1178505"/>
              <a:gd name="connsiteX89" fmla="*/ 4258064 w 4410049"/>
              <a:gd name="connsiteY89" fmla="*/ 1136149 h 1178505"/>
              <a:gd name="connsiteX90" fmla="*/ 4258064 w 4410049"/>
              <a:gd name="connsiteY90" fmla="*/ 1151098 h 1178505"/>
              <a:gd name="connsiteX91" fmla="*/ 4337794 w 4410049"/>
              <a:gd name="connsiteY91" fmla="*/ 1151098 h 1178505"/>
              <a:gd name="connsiteX92" fmla="*/ 4337794 w 4410049"/>
              <a:gd name="connsiteY92" fmla="*/ 1178505 h 1178505"/>
              <a:gd name="connsiteX93" fmla="*/ 4410049 w 4410049"/>
              <a:gd name="connsiteY93" fmla="*/ 1178505 h 117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410049" h="1178505">
                <a:moveTo>
                  <a:pt x="0" y="0"/>
                </a:moveTo>
                <a:lnTo>
                  <a:pt x="109628" y="0"/>
                </a:lnTo>
                <a:lnTo>
                  <a:pt x="109628" y="32391"/>
                </a:lnTo>
                <a:lnTo>
                  <a:pt x="274070" y="32391"/>
                </a:lnTo>
                <a:lnTo>
                  <a:pt x="274070" y="44848"/>
                </a:lnTo>
                <a:lnTo>
                  <a:pt x="388682" y="44848"/>
                </a:lnTo>
                <a:lnTo>
                  <a:pt x="388682" y="72256"/>
                </a:lnTo>
                <a:lnTo>
                  <a:pt x="468412" y="72256"/>
                </a:lnTo>
                <a:lnTo>
                  <a:pt x="468412" y="79730"/>
                </a:lnTo>
                <a:lnTo>
                  <a:pt x="503293" y="79730"/>
                </a:lnTo>
                <a:lnTo>
                  <a:pt x="503293" y="92188"/>
                </a:lnTo>
                <a:lnTo>
                  <a:pt x="583023" y="92188"/>
                </a:lnTo>
                <a:lnTo>
                  <a:pt x="583023" y="129561"/>
                </a:lnTo>
                <a:lnTo>
                  <a:pt x="650295" y="129561"/>
                </a:lnTo>
                <a:lnTo>
                  <a:pt x="650295" y="166935"/>
                </a:lnTo>
                <a:lnTo>
                  <a:pt x="739991" y="166935"/>
                </a:lnTo>
                <a:lnTo>
                  <a:pt x="739991" y="199325"/>
                </a:lnTo>
                <a:lnTo>
                  <a:pt x="802280" y="199325"/>
                </a:lnTo>
                <a:lnTo>
                  <a:pt x="802280" y="226732"/>
                </a:lnTo>
                <a:lnTo>
                  <a:pt x="884501" y="226732"/>
                </a:lnTo>
                <a:lnTo>
                  <a:pt x="884501" y="264105"/>
                </a:lnTo>
                <a:lnTo>
                  <a:pt x="954264" y="264105"/>
                </a:lnTo>
                <a:lnTo>
                  <a:pt x="954264" y="291512"/>
                </a:lnTo>
                <a:lnTo>
                  <a:pt x="1033994" y="291512"/>
                </a:lnTo>
                <a:lnTo>
                  <a:pt x="1033994" y="328885"/>
                </a:lnTo>
                <a:lnTo>
                  <a:pt x="1111232" y="328885"/>
                </a:lnTo>
                <a:lnTo>
                  <a:pt x="1111232" y="366259"/>
                </a:lnTo>
                <a:lnTo>
                  <a:pt x="1205911" y="366259"/>
                </a:lnTo>
                <a:lnTo>
                  <a:pt x="1205911" y="383700"/>
                </a:lnTo>
                <a:lnTo>
                  <a:pt x="1275675" y="383700"/>
                </a:lnTo>
                <a:lnTo>
                  <a:pt x="1275675" y="423565"/>
                </a:lnTo>
                <a:lnTo>
                  <a:pt x="1332980" y="423565"/>
                </a:lnTo>
                <a:lnTo>
                  <a:pt x="1332980" y="445988"/>
                </a:lnTo>
                <a:lnTo>
                  <a:pt x="1432643" y="445988"/>
                </a:lnTo>
                <a:lnTo>
                  <a:pt x="1432643" y="473396"/>
                </a:lnTo>
                <a:lnTo>
                  <a:pt x="1514864" y="473396"/>
                </a:lnTo>
                <a:lnTo>
                  <a:pt x="1514864" y="490836"/>
                </a:lnTo>
                <a:lnTo>
                  <a:pt x="1577153" y="490836"/>
                </a:lnTo>
                <a:lnTo>
                  <a:pt x="1577153" y="520735"/>
                </a:lnTo>
                <a:lnTo>
                  <a:pt x="1671832" y="520735"/>
                </a:lnTo>
                <a:lnTo>
                  <a:pt x="1671832" y="563091"/>
                </a:lnTo>
                <a:lnTo>
                  <a:pt x="1724154" y="563091"/>
                </a:lnTo>
                <a:lnTo>
                  <a:pt x="1724154" y="573058"/>
                </a:lnTo>
                <a:lnTo>
                  <a:pt x="1841257" y="573058"/>
                </a:lnTo>
                <a:lnTo>
                  <a:pt x="1841257" y="610431"/>
                </a:lnTo>
                <a:lnTo>
                  <a:pt x="1938428" y="610431"/>
                </a:lnTo>
                <a:lnTo>
                  <a:pt x="1938428" y="640330"/>
                </a:lnTo>
                <a:lnTo>
                  <a:pt x="2010683" y="640330"/>
                </a:lnTo>
                <a:lnTo>
                  <a:pt x="2010683" y="657770"/>
                </a:lnTo>
                <a:lnTo>
                  <a:pt x="2105362" y="657770"/>
                </a:lnTo>
                <a:lnTo>
                  <a:pt x="2105362" y="697635"/>
                </a:lnTo>
                <a:lnTo>
                  <a:pt x="2232431" y="697635"/>
                </a:lnTo>
                <a:lnTo>
                  <a:pt x="2232431" y="710093"/>
                </a:lnTo>
                <a:lnTo>
                  <a:pt x="2312161" y="710093"/>
                </a:lnTo>
                <a:lnTo>
                  <a:pt x="2312161" y="732517"/>
                </a:lnTo>
                <a:lnTo>
                  <a:pt x="2409331" y="732517"/>
                </a:lnTo>
                <a:lnTo>
                  <a:pt x="2409331" y="764907"/>
                </a:lnTo>
                <a:lnTo>
                  <a:pt x="2528926" y="764907"/>
                </a:lnTo>
                <a:lnTo>
                  <a:pt x="2528926" y="799789"/>
                </a:lnTo>
                <a:lnTo>
                  <a:pt x="2655995" y="799789"/>
                </a:lnTo>
                <a:lnTo>
                  <a:pt x="2655995" y="827196"/>
                </a:lnTo>
                <a:lnTo>
                  <a:pt x="2723267" y="827196"/>
                </a:lnTo>
                <a:lnTo>
                  <a:pt x="2723267" y="842145"/>
                </a:lnTo>
                <a:lnTo>
                  <a:pt x="2802997" y="842145"/>
                </a:lnTo>
                <a:lnTo>
                  <a:pt x="2802997" y="869553"/>
                </a:lnTo>
                <a:lnTo>
                  <a:pt x="2915117" y="869553"/>
                </a:lnTo>
                <a:lnTo>
                  <a:pt x="2915117" y="909417"/>
                </a:lnTo>
                <a:lnTo>
                  <a:pt x="3074576" y="909417"/>
                </a:lnTo>
                <a:lnTo>
                  <a:pt x="3074576" y="931841"/>
                </a:lnTo>
                <a:lnTo>
                  <a:pt x="3179221" y="931841"/>
                </a:lnTo>
                <a:lnTo>
                  <a:pt x="3179221" y="954265"/>
                </a:lnTo>
                <a:lnTo>
                  <a:pt x="3291341" y="954265"/>
                </a:lnTo>
                <a:lnTo>
                  <a:pt x="3291341" y="974198"/>
                </a:lnTo>
                <a:lnTo>
                  <a:pt x="3383529" y="974198"/>
                </a:lnTo>
                <a:lnTo>
                  <a:pt x="3383529" y="1004096"/>
                </a:lnTo>
                <a:lnTo>
                  <a:pt x="3505615" y="1004096"/>
                </a:lnTo>
                <a:lnTo>
                  <a:pt x="3505615" y="1024029"/>
                </a:lnTo>
                <a:lnTo>
                  <a:pt x="3630192" y="1024029"/>
                </a:lnTo>
                <a:lnTo>
                  <a:pt x="3630192" y="1043961"/>
                </a:lnTo>
                <a:lnTo>
                  <a:pt x="3712414" y="1043961"/>
                </a:lnTo>
                <a:lnTo>
                  <a:pt x="3712414" y="1056419"/>
                </a:lnTo>
                <a:lnTo>
                  <a:pt x="3807093" y="1056419"/>
                </a:lnTo>
                <a:lnTo>
                  <a:pt x="3807093" y="1076351"/>
                </a:lnTo>
                <a:lnTo>
                  <a:pt x="3891806" y="1076351"/>
                </a:lnTo>
                <a:lnTo>
                  <a:pt x="3896789" y="1081334"/>
                </a:lnTo>
                <a:lnTo>
                  <a:pt x="3981501" y="1081334"/>
                </a:lnTo>
                <a:lnTo>
                  <a:pt x="3981501" y="1113725"/>
                </a:lnTo>
                <a:lnTo>
                  <a:pt x="4148436" y="1113725"/>
                </a:lnTo>
                <a:lnTo>
                  <a:pt x="4148436" y="1136149"/>
                </a:lnTo>
                <a:lnTo>
                  <a:pt x="4258064" y="1136149"/>
                </a:lnTo>
                <a:lnTo>
                  <a:pt x="4258064" y="1151098"/>
                </a:lnTo>
                <a:lnTo>
                  <a:pt x="4337794" y="1151098"/>
                </a:lnTo>
                <a:lnTo>
                  <a:pt x="4337794" y="1178505"/>
                </a:lnTo>
                <a:lnTo>
                  <a:pt x="4410049" y="1178505"/>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127" name="TextBox 126">
            <a:extLst>
              <a:ext uri="{FF2B5EF4-FFF2-40B4-BE49-F238E27FC236}">
                <a16:creationId xmlns:a16="http://schemas.microsoft.com/office/drawing/2014/main" id="{C7110889-74CE-4D85-BC75-16EB79C2321D}"/>
              </a:ext>
            </a:extLst>
          </p:cNvPr>
          <p:cNvSpPr txBox="1"/>
          <p:nvPr/>
        </p:nvSpPr>
        <p:spPr bwMode="auto">
          <a:xfrm>
            <a:off x="1276027" y="5100396"/>
            <a:ext cx="29161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With pCR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86 (74−94)</a:t>
            </a:r>
          </a:p>
        </p:txBody>
      </p:sp>
      <p:sp>
        <p:nvSpPr>
          <p:cNvPr id="128" name="TextBox 127">
            <a:extLst>
              <a:ext uri="{FF2B5EF4-FFF2-40B4-BE49-F238E27FC236}">
                <a16:creationId xmlns:a16="http://schemas.microsoft.com/office/drawing/2014/main" id="{D3070D8F-6EC9-4D0D-804C-B47CB29345D2}"/>
              </a:ext>
            </a:extLst>
          </p:cNvPr>
          <p:cNvSpPr txBox="1"/>
          <p:nvPr/>
        </p:nvSpPr>
        <p:spPr bwMode="auto">
          <a:xfrm>
            <a:off x="1263818" y="5425813"/>
            <a:ext cx="2920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Residual disease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63 (43−78)</a:t>
            </a:r>
          </a:p>
        </p:txBody>
      </p:sp>
      <p:sp>
        <p:nvSpPr>
          <p:cNvPr id="129" name="TextBox 128">
            <a:extLst>
              <a:ext uri="{FF2B5EF4-FFF2-40B4-BE49-F238E27FC236}">
                <a16:creationId xmlns:a16="http://schemas.microsoft.com/office/drawing/2014/main" id="{1EFA3987-8715-4AEC-A5D6-C1A7A2FB275D}"/>
              </a:ext>
            </a:extLst>
          </p:cNvPr>
          <p:cNvSpPr txBox="1"/>
          <p:nvPr/>
        </p:nvSpPr>
        <p:spPr bwMode="auto">
          <a:xfrm>
            <a:off x="2901385" y="4551125"/>
            <a:ext cx="144773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5-Yr EFS, % (95% PI) </a:t>
            </a:r>
            <a:endParaRPr kumimoji="0" lang="en-US" sz="1800" b="1" i="0" u="none" strike="noStrike" kern="1200" cap="none" spc="0" normalizeH="0" baseline="0" noProof="0" dirty="0">
              <a:ln>
                <a:noFill/>
              </a:ln>
              <a:solidFill>
                <a:srgbClr val="000000"/>
              </a:solidFill>
              <a:effectLst/>
              <a:uLnTx/>
              <a:uFillTx/>
              <a:latin typeface="Arial"/>
              <a:ea typeface="+mn-ea"/>
              <a:cs typeface="+mn-cs"/>
            </a:endParaRPr>
          </a:p>
        </p:txBody>
      </p:sp>
      <p:sp>
        <p:nvSpPr>
          <p:cNvPr id="130" name="TextBox 129">
            <a:extLst>
              <a:ext uri="{FF2B5EF4-FFF2-40B4-BE49-F238E27FC236}">
                <a16:creationId xmlns:a16="http://schemas.microsoft.com/office/drawing/2014/main" id="{2EB5D587-A8DA-4DF1-A50F-9AA1A604458A}"/>
              </a:ext>
            </a:extLst>
          </p:cNvPr>
          <p:cNvSpPr txBox="1"/>
          <p:nvPr/>
        </p:nvSpPr>
        <p:spPr bwMode="auto">
          <a:xfrm>
            <a:off x="6999774" y="5122426"/>
            <a:ext cx="29129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With pCR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(89−99)</a:t>
            </a:r>
          </a:p>
        </p:txBody>
      </p:sp>
      <p:sp>
        <p:nvSpPr>
          <p:cNvPr id="131" name="TextBox 130">
            <a:extLst>
              <a:ext uri="{FF2B5EF4-FFF2-40B4-BE49-F238E27FC236}">
                <a16:creationId xmlns:a16="http://schemas.microsoft.com/office/drawing/2014/main" id="{F6DB4356-E5E7-4D7F-B8CA-7BD2F6409930}"/>
              </a:ext>
            </a:extLst>
          </p:cNvPr>
          <p:cNvSpPr txBox="1"/>
          <p:nvPr/>
        </p:nvSpPr>
        <p:spPr bwMode="auto">
          <a:xfrm>
            <a:off x="7004657" y="5447843"/>
            <a:ext cx="28679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Residual disease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76 (63−88)</a:t>
            </a:r>
          </a:p>
        </p:txBody>
      </p:sp>
      <p:sp>
        <p:nvSpPr>
          <p:cNvPr id="132" name="TextBox 131">
            <a:extLst>
              <a:ext uri="{FF2B5EF4-FFF2-40B4-BE49-F238E27FC236}">
                <a16:creationId xmlns:a16="http://schemas.microsoft.com/office/drawing/2014/main" id="{B33B8B40-1835-407A-8924-FF530B289000}"/>
              </a:ext>
            </a:extLst>
          </p:cNvPr>
          <p:cNvSpPr txBox="1"/>
          <p:nvPr/>
        </p:nvSpPr>
        <p:spPr bwMode="auto">
          <a:xfrm>
            <a:off x="8625132" y="4573155"/>
            <a:ext cx="144773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5-Yr OS, % (95% PI) </a:t>
            </a:r>
            <a:endParaRPr kumimoji="0" lang="en-US" sz="1800" b="1" i="0" u="none" strike="noStrike" kern="1200" cap="none" spc="0" normalizeH="0" baseline="0" noProof="0" dirty="0">
              <a:ln>
                <a:noFill/>
              </a:ln>
              <a:solidFill>
                <a:srgbClr val="000000"/>
              </a:solidFill>
              <a:effectLst/>
              <a:uLnTx/>
              <a:uFillTx/>
              <a:latin typeface="Arial"/>
              <a:ea typeface="+mn-ea"/>
              <a:cs typeface="+mn-cs"/>
            </a:endParaRPr>
          </a:p>
        </p:txBody>
      </p:sp>
      <p:grpSp>
        <p:nvGrpSpPr>
          <p:cNvPr id="20" name="Group 19">
            <a:extLst>
              <a:ext uri="{FF2B5EF4-FFF2-40B4-BE49-F238E27FC236}">
                <a16:creationId xmlns:a16="http://schemas.microsoft.com/office/drawing/2014/main" id="{DB3003E3-F2D4-453F-A8DB-3D59FC53F860}"/>
              </a:ext>
            </a:extLst>
          </p:cNvPr>
          <p:cNvGrpSpPr/>
          <p:nvPr/>
        </p:nvGrpSpPr>
        <p:grpSpPr>
          <a:xfrm>
            <a:off x="1147157" y="2826327"/>
            <a:ext cx="4688377" cy="565266"/>
            <a:chOff x="1136073" y="2826327"/>
            <a:chExt cx="4688377" cy="565266"/>
          </a:xfrm>
        </p:grpSpPr>
        <p:sp>
          <p:nvSpPr>
            <p:cNvPr id="5" name="Freeform: Shape 4">
              <a:extLst>
                <a:ext uri="{FF2B5EF4-FFF2-40B4-BE49-F238E27FC236}">
                  <a16:creationId xmlns:a16="http://schemas.microsoft.com/office/drawing/2014/main" id="{F0B4DE36-EAAF-4DD4-94A2-470DB6243509}"/>
                </a:ext>
              </a:extLst>
            </p:cNvPr>
            <p:cNvSpPr/>
            <p:nvPr/>
          </p:nvSpPr>
          <p:spPr bwMode="auto">
            <a:xfrm>
              <a:off x="1136073" y="2826327"/>
              <a:ext cx="1850967" cy="310342"/>
            </a:xfrm>
            <a:custGeom>
              <a:avLst/>
              <a:gdLst>
                <a:gd name="connsiteX0" fmla="*/ 0 w 1850967"/>
                <a:gd name="connsiteY0" fmla="*/ 0 h 310342"/>
                <a:gd name="connsiteX1" fmla="*/ 249382 w 1850967"/>
                <a:gd name="connsiteY1" fmla="*/ 0 h 310342"/>
                <a:gd name="connsiteX2" fmla="*/ 249382 w 1850967"/>
                <a:gd name="connsiteY2" fmla="*/ 0 h 310342"/>
                <a:gd name="connsiteX3" fmla="*/ 266007 w 1850967"/>
                <a:gd name="connsiteY3" fmla="*/ 16625 h 310342"/>
                <a:gd name="connsiteX4" fmla="*/ 399011 w 1850967"/>
                <a:gd name="connsiteY4" fmla="*/ 16625 h 310342"/>
                <a:gd name="connsiteX5" fmla="*/ 399011 w 1850967"/>
                <a:gd name="connsiteY5" fmla="*/ 44335 h 310342"/>
                <a:gd name="connsiteX6" fmla="*/ 498763 w 1850967"/>
                <a:gd name="connsiteY6" fmla="*/ 44335 h 310342"/>
                <a:gd name="connsiteX7" fmla="*/ 498763 w 1850967"/>
                <a:gd name="connsiteY7" fmla="*/ 72044 h 310342"/>
                <a:gd name="connsiteX8" fmla="*/ 598516 w 1850967"/>
                <a:gd name="connsiteY8" fmla="*/ 72044 h 310342"/>
                <a:gd name="connsiteX9" fmla="*/ 598516 w 1850967"/>
                <a:gd name="connsiteY9" fmla="*/ 88669 h 310342"/>
                <a:gd name="connsiteX10" fmla="*/ 676102 w 1850967"/>
                <a:gd name="connsiteY10" fmla="*/ 88669 h 310342"/>
                <a:gd name="connsiteX11" fmla="*/ 676102 w 1850967"/>
                <a:gd name="connsiteY11" fmla="*/ 127462 h 310342"/>
                <a:gd name="connsiteX12" fmla="*/ 853440 w 1850967"/>
                <a:gd name="connsiteY12" fmla="*/ 127462 h 310342"/>
                <a:gd name="connsiteX13" fmla="*/ 853440 w 1850967"/>
                <a:gd name="connsiteY13" fmla="*/ 149629 h 310342"/>
                <a:gd name="connsiteX14" fmla="*/ 953192 w 1850967"/>
                <a:gd name="connsiteY14" fmla="*/ 149629 h 310342"/>
                <a:gd name="connsiteX15" fmla="*/ 953192 w 1850967"/>
                <a:gd name="connsiteY15" fmla="*/ 188422 h 310342"/>
                <a:gd name="connsiteX16" fmla="*/ 1097280 w 1850967"/>
                <a:gd name="connsiteY16" fmla="*/ 188422 h 310342"/>
                <a:gd name="connsiteX17" fmla="*/ 1097280 w 1850967"/>
                <a:gd name="connsiteY17" fmla="*/ 205048 h 310342"/>
                <a:gd name="connsiteX18" fmla="*/ 1185949 w 1850967"/>
                <a:gd name="connsiteY18" fmla="*/ 205048 h 310342"/>
                <a:gd name="connsiteX19" fmla="*/ 1185949 w 1850967"/>
                <a:gd name="connsiteY19" fmla="*/ 227215 h 310342"/>
                <a:gd name="connsiteX20" fmla="*/ 1263534 w 1850967"/>
                <a:gd name="connsiteY20" fmla="*/ 227215 h 310342"/>
                <a:gd name="connsiteX21" fmla="*/ 1263534 w 1850967"/>
                <a:gd name="connsiteY21" fmla="*/ 238298 h 310342"/>
                <a:gd name="connsiteX22" fmla="*/ 1357745 w 1850967"/>
                <a:gd name="connsiteY22" fmla="*/ 238298 h 310342"/>
                <a:gd name="connsiteX23" fmla="*/ 1357745 w 1850967"/>
                <a:gd name="connsiteY23" fmla="*/ 254924 h 310342"/>
                <a:gd name="connsiteX24" fmla="*/ 1457498 w 1850967"/>
                <a:gd name="connsiteY24" fmla="*/ 254924 h 310342"/>
                <a:gd name="connsiteX25" fmla="*/ 1457498 w 1850967"/>
                <a:gd name="connsiteY25" fmla="*/ 271549 h 310342"/>
                <a:gd name="connsiteX26" fmla="*/ 1557251 w 1850967"/>
                <a:gd name="connsiteY26" fmla="*/ 271549 h 310342"/>
                <a:gd name="connsiteX27" fmla="*/ 1557251 w 1850967"/>
                <a:gd name="connsiteY27" fmla="*/ 299258 h 310342"/>
                <a:gd name="connsiteX28" fmla="*/ 1729047 w 1850967"/>
                <a:gd name="connsiteY28" fmla="*/ 299258 h 310342"/>
                <a:gd name="connsiteX29" fmla="*/ 1729047 w 1850967"/>
                <a:gd name="connsiteY29" fmla="*/ 310342 h 310342"/>
                <a:gd name="connsiteX30" fmla="*/ 1850967 w 1850967"/>
                <a:gd name="connsiteY30" fmla="*/ 310342 h 310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50967" h="310342">
                  <a:moveTo>
                    <a:pt x="0" y="0"/>
                  </a:moveTo>
                  <a:lnTo>
                    <a:pt x="249382" y="0"/>
                  </a:lnTo>
                  <a:lnTo>
                    <a:pt x="249382" y="0"/>
                  </a:lnTo>
                  <a:lnTo>
                    <a:pt x="266007" y="16625"/>
                  </a:lnTo>
                  <a:lnTo>
                    <a:pt x="399011" y="16625"/>
                  </a:lnTo>
                  <a:lnTo>
                    <a:pt x="399011" y="44335"/>
                  </a:lnTo>
                  <a:lnTo>
                    <a:pt x="498763" y="44335"/>
                  </a:lnTo>
                  <a:lnTo>
                    <a:pt x="498763" y="72044"/>
                  </a:lnTo>
                  <a:lnTo>
                    <a:pt x="598516" y="72044"/>
                  </a:lnTo>
                  <a:lnTo>
                    <a:pt x="598516" y="88669"/>
                  </a:lnTo>
                  <a:lnTo>
                    <a:pt x="676102" y="88669"/>
                  </a:lnTo>
                  <a:lnTo>
                    <a:pt x="676102" y="127462"/>
                  </a:lnTo>
                  <a:lnTo>
                    <a:pt x="853440" y="127462"/>
                  </a:lnTo>
                  <a:lnTo>
                    <a:pt x="853440" y="149629"/>
                  </a:lnTo>
                  <a:lnTo>
                    <a:pt x="953192" y="149629"/>
                  </a:lnTo>
                  <a:lnTo>
                    <a:pt x="953192" y="188422"/>
                  </a:lnTo>
                  <a:lnTo>
                    <a:pt x="1097280" y="188422"/>
                  </a:lnTo>
                  <a:lnTo>
                    <a:pt x="1097280" y="205048"/>
                  </a:lnTo>
                  <a:lnTo>
                    <a:pt x="1185949" y="205048"/>
                  </a:lnTo>
                  <a:lnTo>
                    <a:pt x="1185949" y="227215"/>
                  </a:lnTo>
                  <a:lnTo>
                    <a:pt x="1263534" y="227215"/>
                  </a:lnTo>
                  <a:lnTo>
                    <a:pt x="1263534" y="238298"/>
                  </a:lnTo>
                  <a:lnTo>
                    <a:pt x="1357745" y="238298"/>
                  </a:lnTo>
                  <a:lnTo>
                    <a:pt x="1357745" y="254924"/>
                  </a:lnTo>
                  <a:lnTo>
                    <a:pt x="1457498" y="254924"/>
                  </a:lnTo>
                  <a:lnTo>
                    <a:pt x="1457498" y="271549"/>
                  </a:lnTo>
                  <a:lnTo>
                    <a:pt x="1557251" y="271549"/>
                  </a:lnTo>
                  <a:lnTo>
                    <a:pt x="1557251" y="299258"/>
                  </a:lnTo>
                  <a:lnTo>
                    <a:pt x="1729047" y="299258"/>
                  </a:lnTo>
                  <a:lnTo>
                    <a:pt x="1729047" y="310342"/>
                  </a:lnTo>
                  <a:lnTo>
                    <a:pt x="1850967" y="310342"/>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9" name="Freeform: Shape 8">
              <a:extLst>
                <a:ext uri="{FF2B5EF4-FFF2-40B4-BE49-F238E27FC236}">
                  <a16:creationId xmlns:a16="http://schemas.microsoft.com/office/drawing/2014/main" id="{B29D7F21-9EBB-4B7D-9903-F4464F892FFB}"/>
                </a:ext>
              </a:extLst>
            </p:cNvPr>
            <p:cNvSpPr/>
            <p:nvPr/>
          </p:nvSpPr>
          <p:spPr bwMode="auto">
            <a:xfrm>
              <a:off x="2981498" y="3158836"/>
              <a:ext cx="2371898" cy="199506"/>
            </a:xfrm>
            <a:custGeom>
              <a:avLst/>
              <a:gdLst>
                <a:gd name="connsiteX0" fmla="*/ 0 w 2371898"/>
                <a:gd name="connsiteY0" fmla="*/ 0 h 199506"/>
                <a:gd name="connsiteX1" fmla="*/ 238298 w 2371898"/>
                <a:gd name="connsiteY1" fmla="*/ 0 h 199506"/>
                <a:gd name="connsiteX2" fmla="*/ 238298 w 2371898"/>
                <a:gd name="connsiteY2" fmla="*/ 22168 h 199506"/>
                <a:gd name="connsiteX3" fmla="*/ 432262 w 2371898"/>
                <a:gd name="connsiteY3" fmla="*/ 22168 h 199506"/>
                <a:gd name="connsiteX4" fmla="*/ 432262 w 2371898"/>
                <a:gd name="connsiteY4" fmla="*/ 44335 h 199506"/>
                <a:gd name="connsiteX5" fmla="*/ 659477 w 2371898"/>
                <a:gd name="connsiteY5" fmla="*/ 44335 h 199506"/>
                <a:gd name="connsiteX6" fmla="*/ 659477 w 2371898"/>
                <a:gd name="connsiteY6" fmla="*/ 83128 h 199506"/>
                <a:gd name="connsiteX7" fmla="*/ 831273 w 2371898"/>
                <a:gd name="connsiteY7" fmla="*/ 83128 h 199506"/>
                <a:gd name="connsiteX8" fmla="*/ 831273 w 2371898"/>
                <a:gd name="connsiteY8" fmla="*/ 94211 h 199506"/>
                <a:gd name="connsiteX9" fmla="*/ 991986 w 2371898"/>
                <a:gd name="connsiteY9" fmla="*/ 94211 h 199506"/>
                <a:gd name="connsiteX10" fmla="*/ 991986 w 2371898"/>
                <a:gd name="connsiteY10" fmla="*/ 110837 h 199506"/>
                <a:gd name="connsiteX11" fmla="*/ 1136073 w 2371898"/>
                <a:gd name="connsiteY11" fmla="*/ 110837 h 199506"/>
                <a:gd name="connsiteX12" fmla="*/ 1136073 w 2371898"/>
                <a:gd name="connsiteY12" fmla="*/ 138546 h 199506"/>
                <a:gd name="connsiteX13" fmla="*/ 1662546 w 2371898"/>
                <a:gd name="connsiteY13" fmla="*/ 138546 h 199506"/>
                <a:gd name="connsiteX14" fmla="*/ 1662546 w 2371898"/>
                <a:gd name="connsiteY14" fmla="*/ 160713 h 199506"/>
                <a:gd name="connsiteX15" fmla="*/ 1972887 w 2371898"/>
                <a:gd name="connsiteY15" fmla="*/ 160713 h 199506"/>
                <a:gd name="connsiteX16" fmla="*/ 1972887 w 2371898"/>
                <a:gd name="connsiteY16" fmla="*/ 188422 h 199506"/>
                <a:gd name="connsiteX17" fmla="*/ 2189018 w 2371898"/>
                <a:gd name="connsiteY17" fmla="*/ 188422 h 199506"/>
                <a:gd name="connsiteX18" fmla="*/ 2189018 w 2371898"/>
                <a:gd name="connsiteY18" fmla="*/ 199506 h 199506"/>
                <a:gd name="connsiteX19" fmla="*/ 2371898 w 2371898"/>
                <a:gd name="connsiteY19" fmla="*/ 199506 h 199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71898" h="199506">
                  <a:moveTo>
                    <a:pt x="0" y="0"/>
                  </a:moveTo>
                  <a:lnTo>
                    <a:pt x="238298" y="0"/>
                  </a:lnTo>
                  <a:lnTo>
                    <a:pt x="238298" y="22168"/>
                  </a:lnTo>
                  <a:lnTo>
                    <a:pt x="432262" y="22168"/>
                  </a:lnTo>
                  <a:lnTo>
                    <a:pt x="432262" y="44335"/>
                  </a:lnTo>
                  <a:lnTo>
                    <a:pt x="659477" y="44335"/>
                  </a:lnTo>
                  <a:lnTo>
                    <a:pt x="659477" y="83128"/>
                  </a:lnTo>
                  <a:lnTo>
                    <a:pt x="831273" y="83128"/>
                  </a:lnTo>
                  <a:lnTo>
                    <a:pt x="831273" y="94211"/>
                  </a:lnTo>
                  <a:lnTo>
                    <a:pt x="991986" y="94211"/>
                  </a:lnTo>
                  <a:lnTo>
                    <a:pt x="991986" y="110837"/>
                  </a:lnTo>
                  <a:lnTo>
                    <a:pt x="1136073" y="110837"/>
                  </a:lnTo>
                  <a:lnTo>
                    <a:pt x="1136073" y="138546"/>
                  </a:lnTo>
                  <a:lnTo>
                    <a:pt x="1662546" y="138546"/>
                  </a:lnTo>
                  <a:lnTo>
                    <a:pt x="1662546" y="160713"/>
                  </a:lnTo>
                  <a:lnTo>
                    <a:pt x="1972887" y="160713"/>
                  </a:lnTo>
                  <a:lnTo>
                    <a:pt x="1972887" y="188422"/>
                  </a:lnTo>
                  <a:lnTo>
                    <a:pt x="2189018" y="188422"/>
                  </a:lnTo>
                  <a:lnTo>
                    <a:pt x="2189018" y="199506"/>
                  </a:lnTo>
                  <a:lnTo>
                    <a:pt x="2371898" y="199506"/>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4" name="Freeform: Shape 13">
              <a:extLst>
                <a:ext uri="{FF2B5EF4-FFF2-40B4-BE49-F238E27FC236}">
                  <a16:creationId xmlns:a16="http://schemas.microsoft.com/office/drawing/2014/main" id="{13DD82FF-2F6A-4859-9419-B2689C24B942}"/>
                </a:ext>
              </a:extLst>
            </p:cNvPr>
            <p:cNvSpPr/>
            <p:nvPr/>
          </p:nvSpPr>
          <p:spPr bwMode="auto">
            <a:xfrm>
              <a:off x="5342312" y="3363883"/>
              <a:ext cx="482138" cy="27710"/>
            </a:xfrm>
            <a:custGeom>
              <a:avLst/>
              <a:gdLst>
                <a:gd name="connsiteX0" fmla="*/ 0 w 482138"/>
                <a:gd name="connsiteY0" fmla="*/ 0 h 27710"/>
                <a:gd name="connsiteX1" fmla="*/ 199506 w 482138"/>
                <a:gd name="connsiteY1" fmla="*/ 0 h 27710"/>
                <a:gd name="connsiteX2" fmla="*/ 199506 w 482138"/>
                <a:gd name="connsiteY2" fmla="*/ 27710 h 27710"/>
                <a:gd name="connsiteX3" fmla="*/ 482138 w 482138"/>
                <a:gd name="connsiteY3" fmla="*/ 27710 h 27710"/>
              </a:gdLst>
              <a:ahLst/>
              <a:cxnLst>
                <a:cxn ang="0">
                  <a:pos x="connsiteX0" y="connsiteY0"/>
                </a:cxn>
                <a:cxn ang="0">
                  <a:pos x="connsiteX1" y="connsiteY1"/>
                </a:cxn>
                <a:cxn ang="0">
                  <a:pos x="connsiteX2" y="connsiteY2"/>
                </a:cxn>
                <a:cxn ang="0">
                  <a:pos x="connsiteX3" y="connsiteY3"/>
                </a:cxn>
              </a:cxnLst>
              <a:rect l="l" t="t" r="r" b="b"/>
              <a:pathLst>
                <a:path w="482138" h="27710">
                  <a:moveTo>
                    <a:pt x="0" y="0"/>
                  </a:moveTo>
                  <a:lnTo>
                    <a:pt x="199506" y="0"/>
                  </a:lnTo>
                  <a:lnTo>
                    <a:pt x="199506" y="27710"/>
                  </a:lnTo>
                  <a:lnTo>
                    <a:pt x="482138" y="2771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grpSp>
        <p:nvGrpSpPr>
          <p:cNvPr id="41" name="Group 40">
            <a:extLst>
              <a:ext uri="{FF2B5EF4-FFF2-40B4-BE49-F238E27FC236}">
                <a16:creationId xmlns:a16="http://schemas.microsoft.com/office/drawing/2014/main" id="{F0ABF027-28DA-46FA-B6B2-C0C62E092ADF}"/>
              </a:ext>
            </a:extLst>
          </p:cNvPr>
          <p:cNvGrpSpPr/>
          <p:nvPr/>
        </p:nvGrpSpPr>
        <p:grpSpPr>
          <a:xfrm>
            <a:off x="1158240" y="2854036"/>
            <a:ext cx="4688105" cy="1396539"/>
            <a:chOff x="1158240" y="2854036"/>
            <a:chExt cx="4699462" cy="1396539"/>
          </a:xfrm>
        </p:grpSpPr>
        <p:sp>
          <p:nvSpPr>
            <p:cNvPr id="29" name="Freeform: Shape 28">
              <a:extLst>
                <a:ext uri="{FF2B5EF4-FFF2-40B4-BE49-F238E27FC236}">
                  <a16:creationId xmlns:a16="http://schemas.microsoft.com/office/drawing/2014/main" id="{3AF668D3-4294-4E7C-8D74-3940B579FF83}"/>
                </a:ext>
              </a:extLst>
            </p:cNvPr>
            <p:cNvSpPr/>
            <p:nvPr/>
          </p:nvSpPr>
          <p:spPr bwMode="auto">
            <a:xfrm>
              <a:off x="1158240" y="2854036"/>
              <a:ext cx="4305993" cy="1335579"/>
            </a:xfrm>
            <a:custGeom>
              <a:avLst/>
              <a:gdLst>
                <a:gd name="connsiteX0" fmla="*/ 0 w 4305993"/>
                <a:gd name="connsiteY0" fmla="*/ 0 h 1335579"/>
                <a:gd name="connsiteX1" fmla="*/ 127462 w 4305993"/>
                <a:gd name="connsiteY1" fmla="*/ 0 h 1335579"/>
                <a:gd name="connsiteX2" fmla="*/ 127462 w 4305993"/>
                <a:gd name="connsiteY2" fmla="*/ 33251 h 1335579"/>
                <a:gd name="connsiteX3" fmla="*/ 277091 w 4305993"/>
                <a:gd name="connsiteY3" fmla="*/ 33251 h 1335579"/>
                <a:gd name="connsiteX4" fmla="*/ 277091 w 4305993"/>
                <a:gd name="connsiteY4" fmla="*/ 72044 h 1335579"/>
                <a:gd name="connsiteX5" fmla="*/ 371302 w 4305993"/>
                <a:gd name="connsiteY5" fmla="*/ 72044 h 1335579"/>
                <a:gd name="connsiteX6" fmla="*/ 371302 w 4305993"/>
                <a:gd name="connsiteY6" fmla="*/ 72044 h 1335579"/>
                <a:gd name="connsiteX7" fmla="*/ 371302 w 4305993"/>
                <a:gd name="connsiteY7" fmla="*/ 138546 h 1335579"/>
                <a:gd name="connsiteX8" fmla="*/ 476596 w 4305993"/>
                <a:gd name="connsiteY8" fmla="*/ 138546 h 1335579"/>
                <a:gd name="connsiteX9" fmla="*/ 476596 w 4305993"/>
                <a:gd name="connsiteY9" fmla="*/ 182880 h 1335579"/>
                <a:gd name="connsiteX10" fmla="*/ 537556 w 4305993"/>
                <a:gd name="connsiteY10" fmla="*/ 182880 h 1335579"/>
                <a:gd name="connsiteX11" fmla="*/ 537556 w 4305993"/>
                <a:gd name="connsiteY11" fmla="*/ 232757 h 1335579"/>
                <a:gd name="connsiteX12" fmla="*/ 620684 w 4305993"/>
                <a:gd name="connsiteY12" fmla="*/ 232757 h 1335579"/>
                <a:gd name="connsiteX13" fmla="*/ 620684 w 4305993"/>
                <a:gd name="connsiteY13" fmla="*/ 232757 h 1335579"/>
                <a:gd name="connsiteX14" fmla="*/ 620684 w 4305993"/>
                <a:gd name="connsiteY14" fmla="*/ 271549 h 1335579"/>
                <a:gd name="connsiteX15" fmla="*/ 670560 w 4305993"/>
                <a:gd name="connsiteY15" fmla="*/ 271549 h 1335579"/>
                <a:gd name="connsiteX16" fmla="*/ 670560 w 4305993"/>
                <a:gd name="connsiteY16" fmla="*/ 271549 h 1335579"/>
                <a:gd name="connsiteX17" fmla="*/ 670560 w 4305993"/>
                <a:gd name="connsiteY17" fmla="*/ 315884 h 1335579"/>
                <a:gd name="connsiteX18" fmla="*/ 731520 w 4305993"/>
                <a:gd name="connsiteY18" fmla="*/ 315884 h 1335579"/>
                <a:gd name="connsiteX19" fmla="*/ 731520 w 4305993"/>
                <a:gd name="connsiteY19" fmla="*/ 360219 h 1335579"/>
                <a:gd name="connsiteX20" fmla="*/ 803564 w 4305993"/>
                <a:gd name="connsiteY20" fmla="*/ 360219 h 1335579"/>
                <a:gd name="connsiteX21" fmla="*/ 803564 w 4305993"/>
                <a:gd name="connsiteY21" fmla="*/ 404553 h 1335579"/>
                <a:gd name="connsiteX22" fmla="*/ 886691 w 4305993"/>
                <a:gd name="connsiteY22" fmla="*/ 404553 h 1335579"/>
                <a:gd name="connsiteX23" fmla="*/ 886691 w 4305993"/>
                <a:gd name="connsiteY23" fmla="*/ 448888 h 1335579"/>
                <a:gd name="connsiteX24" fmla="*/ 914400 w 4305993"/>
                <a:gd name="connsiteY24" fmla="*/ 448888 h 1335579"/>
                <a:gd name="connsiteX25" fmla="*/ 914400 w 4305993"/>
                <a:gd name="connsiteY25" fmla="*/ 487680 h 1335579"/>
                <a:gd name="connsiteX26" fmla="*/ 986444 w 4305993"/>
                <a:gd name="connsiteY26" fmla="*/ 487680 h 1335579"/>
                <a:gd name="connsiteX27" fmla="*/ 986444 w 4305993"/>
                <a:gd name="connsiteY27" fmla="*/ 526473 h 1335579"/>
                <a:gd name="connsiteX28" fmla="*/ 1047404 w 4305993"/>
                <a:gd name="connsiteY28" fmla="*/ 526473 h 1335579"/>
                <a:gd name="connsiteX29" fmla="*/ 1047404 w 4305993"/>
                <a:gd name="connsiteY29" fmla="*/ 554182 h 1335579"/>
                <a:gd name="connsiteX30" fmla="*/ 1124989 w 4305993"/>
                <a:gd name="connsiteY30" fmla="*/ 554182 h 1335579"/>
                <a:gd name="connsiteX31" fmla="*/ 1124989 w 4305993"/>
                <a:gd name="connsiteY31" fmla="*/ 609600 h 1335579"/>
                <a:gd name="connsiteX32" fmla="*/ 1230284 w 4305993"/>
                <a:gd name="connsiteY32" fmla="*/ 609600 h 1335579"/>
                <a:gd name="connsiteX33" fmla="*/ 1230284 w 4305993"/>
                <a:gd name="connsiteY33" fmla="*/ 642851 h 1335579"/>
                <a:gd name="connsiteX34" fmla="*/ 1296785 w 4305993"/>
                <a:gd name="connsiteY34" fmla="*/ 642851 h 1335579"/>
                <a:gd name="connsiteX35" fmla="*/ 1296785 w 4305993"/>
                <a:gd name="connsiteY35" fmla="*/ 681644 h 1335579"/>
                <a:gd name="connsiteX36" fmla="*/ 1402080 w 4305993"/>
                <a:gd name="connsiteY36" fmla="*/ 681644 h 1335579"/>
                <a:gd name="connsiteX37" fmla="*/ 1402080 w 4305993"/>
                <a:gd name="connsiteY37" fmla="*/ 725979 h 1335579"/>
                <a:gd name="connsiteX38" fmla="*/ 1512916 w 4305993"/>
                <a:gd name="connsiteY38" fmla="*/ 725979 h 1335579"/>
                <a:gd name="connsiteX39" fmla="*/ 1512916 w 4305993"/>
                <a:gd name="connsiteY39" fmla="*/ 759229 h 1335579"/>
                <a:gd name="connsiteX40" fmla="*/ 1579418 w 4305993"/>
                <a:gd name="connsiteY40" fmla="*/ 759229 h 1335579"/>
                <a:gd name="connsiteX41" fmla="*/ 1579418 w 4305993"/>
                <a:gd name="connsiteY41" fmla="*/ 792480 h 1335579"/>
                <a:gd name="connsiteX42" fmla="*/ 1662545 w 4305993"/>
                <a:gd name="connsiteY42" fmla="*/ 792480 h 1335579"/>
                <a:gd name="connsiteX43" fmla="*/ 1662545 w 4305993"/>
                <a:gd name="connsiteY43" fmla="*/ 825731 h 1335579"/>
                <a:gd name="connsiteX44" fmla="*/ 1784465 w 4305993"/>
                <a:gd name="connsiteY44" fmla="*/ 825731 h 1335579"/>
                <a:gd name="connsiteX45" fmla="*/ 1784465 w 4305993"/>
                <a:gd name="connsiteY45" fmla="*/ 858982 h 1335579"/>
                <a:gd name="connsiteX46" fmla="*/ 1856509 w 4305993"/>
                <a:gd name="connsiteY46" fmla="*/ 858982 h 1335579"/>
                <a:gd name="connsiteX47" fmla="*/ 1856509 w 4305993"/>
                <a:gd name="connsiteY47" fmla="*/ 881149 h 1335579"/>
                <a:gd name="connsiteX48" fmla="*/ 1961804 w 4305993"/>
                <a:gd name="connsiteY48" fmla="*/ 881149 h 1335579"/>
                <a:gd name="connsiteX49" fmla="*/ 1961804 w 4305993"/>
                <a:gd name="connsiteY49" fmla="*/ 908859 h 1335579"/>
                <a:gd name="connsiteX50" fmla="*/ 2056015 w 4305993"/>
                <a:gd name="connsiteY50" fmla="*/ 908859 h 1335579"/>
                <a:gd name="connsiteX51" fmla="*/ 2056015 w 4305993"/>
                <a:gd name="connsiteY51" fmla="*/ 942109 h 1335579"/>
                <a:gd name="connsiteX52" fmla="*/ 2166851 w 4305993"/>
                <a:gd name="connsiteY52" fmla="*/ 942109 h 1335579"/>
                <a:gd name="connsiteX53" fmla="*/ 2166851 w 4305993"/>
                <a:gd name="connsiteY53" fmla="*/ 980902 h 1335579"/>
                <a:gd name="connsiteX54" fmla="*/ 2288771 w 4305993"/>
                <a:gd name="connsiteY54" fmla="*/ 980902 h 1335579"/>
                <a:gd name="connsiteX55" fmla="*/ 2288771 w 4305993"/>
                <a:gd name="connsiteY55" fmla="*/ 1019695 h 1335579"/>
                <a:gd name="connsiteX56" fmla="*/ 2416233 w 4305993"/>
                <a:gd name="connsiteY56" fmla="*/ 1019695 h 1335579"/>
                <a:gd name="connsiteX57" fmla="*/ 2416233 w 4305993"/>
                <a:gd name="connsiteY57" fmla="*/ 1052946 h 1335579"/>
                <a:gd name="connsiteX58" fmla="*/ 2554778 w 4305993"/>
                <a:gd name="connsiteY58" fmla="*/ 1052946 h 1335579"/>
                <a:gd name="connsiteX59" fmla="*/ 2554778 w 4305993"/>
                <a:gd name="connsiteY59" fmla="*/ 1097280 h 1335579"/>
                <a:gd name="connsiteX60" fmla="*/ 2698865 w 4305993"/>
                <a:gd name="connsiteY60" fmla="*/ 1097280 h 1335579"/>
                <a:gd name="connsiteX61" fmla="*/ 2726575 w 4305993"/>
                <a:gd name="connsiteY61" fmla="*/ 1124990 h 1335579"/>
                <a:gd name="connsiteX62" fmla="*/ 2948247 w 4305993"/>
                <a:gd name="connsiteY62" fmla="*/ 1124990 h 1335579"/>
                <a:gd name="connsiteX63" fmla="*/ 2948247 w 4305993"/>
                <a:gd name="connsiteY63" fmla="*/ 1180408 h 1335579"/>
                <a:gd name="connsiteX64" fmla="*/ 3114502 w 4305993"/>
                <a:gd name="connsiteY64" fmla="*/ 1180408 h 1335579"/>
                <a:gd name="connsiteX65" fmla="*/ 3114502 w 4305993"/>
                <a:gd name="connsiteY65" fmla="*/ 1208117 h 1335579"/>
                <a:gd name="connsiteX66" fmla="*/ 3602182 w 4305993"/>
                <a:gd name="connsiteY66" fmla="*/ 1208117 h 1335579"/>
                <a:gd name="connsiteX67" fmla="*/ 3602182 w 4305993"/>
                <a:gd name="connsiteY67" fmla="*/ 1230284 h 1335579"/>
                <a:gd name="connsiteX68" fmla="*/ 3735185 w 4305993"/>
                <a:gd name="connsiteY68" fmla="*/ 1230284 h 1335579"/>
                <a:gd name="connsiteX69" fmla="*/ 3735185 w 4305993"/>
                <a:gd name="connsiteY69" fmla="*/ 1246909 h 1335579"/>
                <a:gd name="connsiteX70" fmla="*/ 3879273 w 4305993"/>
                <a:gd name="connsiteY70" fmla="*/ 1246909 h 1335579"/>
                <a:gd name="connsiteX71" fmla="*/ 3879273 w 4305993"/>
                <a:gd name="connsiteY71" fmla="*/ 1302328 h 1335579"/>
                <a:gd name="connsiteX72" fmla="*/ 4100945 w 4305993"/>
                <a:gd name="connsiteY72" fmla="*/ 1302328 h 1335579"/>
                <a:gd name="connsiteX73" fmla="*/ 4100945 w 4305993"/>
                <a:gd name="connsiteY73" fmla="*/ 1335579 h 1335579"/>
                <a:gd name="connsiteX74" fmla="*/ 4305993 w 4305993"/>
                <a:gd name="connsiteY74" fmla="*/ 1335579 h 1335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305993" h="1335579">
                  <a:moveTo>
                    <a:pt x="0" y="0"/>
                  </a:moveTo>
                  <a:lnTo>
                    <a:pt x="127462" y="0"/>
                  </a:lnTo>
                  <a:lnTo>
                    <a:pt x="127462" y="33251"/>
                  </a:lnTo>
                  <a:lnTo>
                    <a:pt x="277091" y="33251"/>
                  </a:lnTo>
                  <a:lnTo>
                    <a:pt x="277091" y="72044"/>
                  </a:lnTo>
                  <a:lnTo>
                    <a:pt x="371302" y="72044"/>
                  </a:lnTo>
                  <a:lnTo>
                    <a:pt x="371302" y="72044"/>
                  </a:lnTo>
                  <a:lnTo>
                    <a:pt x="371302" y="138546"/>
                  </a:lnTo>
                  <a:lnTo>
                    <a:pt x="476596" y="138546"/>
                  </a:lnTo>
                  <a:lnTo>
                    <a:pt x="476596" y="182880"/>
                  </a:lnTo>
                  <a:lnTo>
                    <a:pt x="537556" y="182880"/>
                  </a:lnTo>
                  <a:lnTo>
                    <a:pt x="537556" y="232757"/>
                  </a:lnTo>
                  <a:lnTo>
                    <a:pt x="620684" y="232757"/>
                  </a:lnTo>
                  <a:lnTo>
                    <a:pt x="620684" y="232757"/>
                  </a:lnTo>
                  <a:lnTo>
                    <a:pt x="620684" y="271549"/>
                  </a:lnTo>
                  <a:lnTo>
                    <a:pt x="670560" y="271549"/>
                  </a:lnTo>
                  <a:lnTo>
                    <a:pt x="670560" y="271549"/>
                  </a:lnTo>
                  <a:lnTo>
                    <a:pt x="670560" y="315884"/>
                  </a:lnTo>
                  <a:lnTo>
                    <a:pt x="731520" y="315884"/>
                  </a:lnTo>
                  <a:lnTo>
                    <a:pt x="731520" y="360219"/>
                  </a:lnTo>
                  <a:lnTo>
                    <a:pt x="803564" y="360219"/>
                  </a:lnTo>
                  <a:lnTo>
                    <a:pt x="803564" y="404553"/>
                  </a:lnTo>
                  <a:lnTo>
                    <a:pt x="886691" y="404553"/>
                  </a:lnTo>
                  <a:lnTo>
                    <a:pt x="886691" y="448888"/>
                  </a:lnTo>
                  <a:lnTo>
                    <a:pt x="914400" y="448888"/>
                  </a:lnTo>
                  <a:lnTo>
                    <a:pt x="914400" y="487680"/>
                  </a:lnTo>
                  <a:lnTo>
                    <a:pt x="986444" y="487680"/>
                  </a:lnTo>
                  <a:lnTo>
                    <a:pt x="986444" y="526473"/>
                  </a:lnTo>
                  <a:lnTo>
                    <a:pt x="1047404" y="526473"/>
                  </a:lnTo>
                  <a:lnTo>
                    <a:pt x="1047404" y="554182"/>
                  </a:lnTo>
                  <a:lnTo>
                    <a:pt x="1124989" y="554182"/>
                  </a:lnTo>
                  <a:lnTo>
                    <a:pt x="1124989" y="609600"/>
                  </a:lnTo>
                  <a:lnTo>
                    <a:pt x="1230284" y="609600"/>
                  </a:lnTo>
                  <a:lnTo>
                    <a:pt x="1230284" y="642851"/>
                  </a:lnTo>
                  <a:lnTo>
                    <a:pt x="1296785" y="642851"/>
                  </a:lnTo>
                  <a:lnTo>
                    <a:pt x="1296785" y="681644"/>
                  </a:lnTo>
                  <a:lnTo>
                    <a:pt x="1402080" y="681644"/>
                  </a:lnTo>
                  <a:lnTo>
                    <a:pt x="1402080" y="725979"/>
                  </a:lnTo>
                  <a:lnTo>
                    <a:pt x="1512916" y="725979"/>
                  </a:lnTo>
                  <a:lnTo>
                    <a:pt x="1512916" y="759229"/>
                  </a:lnTo>
                  <a:lnTo>
                    <a:pt x="1579418" y="759229"/>
                  </a:lnTo>
                  <a:lnTo>
                    <a:pt x="1579418" y="792480"/>
                  </a:lnTo>
                  <a:lnTo>
                    <a:pt x="1662545" y="792480"/>
                  </a:lnTo>
                  <a:lnTo>
                    <a:pt x="1662545" y="825731"/>
                  </a:lnTo>
                  <a:lnTo>
                    <a:pt x="1784465" y="825731"/>
                  </a:lnTo>
                  <a:lnTo>
                    <a:pt x="1784465" y="858982"/>
                  </a:lnTo>
                  <a:lnTo>
                    <a:pt x="1856509" y="858982"/>
                  </a:lnTo>
                  <a:lnTo>
                    <a:pt x="1856509" y="881149"/>
                  </a:lnTo>
                  <a:lnTo>
                    <a:pt x="1961804" y="881149"/>
                  </a:lnTo>
                  <a:lnTo>
                    <a:pt x="1961804" y="908859"/>
                  </a:lnTo>
                  <a:lnTo>
                    <a:pt x="2056015" y="908859"/>
                  </a:lnTo>
                  <a:lnTo>
                    <a:pt x="2056015" y="942109"/>
                  </a:lnTo>
                  <a:lnTo>
                    <a:pt x="2166851" y="942109"/>
                  </a:lnTo>
                  <a:lnTo>
                    <a:pt x="2166851" y="980902"/>
                  </a:lnTo>
                  <a:lnTo>
                    <a:pt x="2288771" y="980902"/>
                  </a:lnTo>
                  <a:lnTo>
                    <a:pt x="2288771" y="1019695"/>
                  </a:lnTo>
                  <a:lnTo>
                    <a:pt x="2416233" y="1019695"/>
                  </a:lnTo>
                  <a:lnTo>
                    <a:pt x="2416233" y="1052946"/>
                  </a:lnTo>
                  <a:lnTo>
                    <a:pt x="2554778" y="1052946"/>
                  </a:lnTo>
                  <a:lnTo>
                    <a:pt x="2554778" y="1097280"/>
                  </a:lnTo>
                  <a:lnTo>
                    <a:pt x="2698865" y="1097280"/>
                  </a:lnTo>
                  <a:lnTo>
                    <a:pt x="2726575" y="1124990"/>
                  </a:lnTo>
                  <a:lnTo>
                    <a:pt x="2948247" y="1124990"/>
                  </a:lnTo>
                  <a:lnTo>
                    <a:pt x="2948247" y="1180408"/>
                  </a:lnTo>
                  <a:lnTo>
                    <a:pt x="3114502" y="1180408"/>
                  </a:lnTo>
                  <a:lnTo>
                    <a:pt x="3114502" y="1208117"/>
                  </a:lnTo>
                  <a:lnTo>
                    <a:pt x="3602182" y="1208117"/>
                  </a:lnTo>
                  <a:lnTo>
                    <a:pt x="3602182" y="1230284"/>
                  </a:lnTo>
                  <a:lnTo>
                    <a:pt x="3735185" y="1230284"/>
                  </a:lnTo>
                  <a:lnTo>
                    <a:pt x="3735185" y="1246909"/>
                  </a:lnTo>
                  <a:lnTo>
                    <a:pt x="3879273" y="1246909"/>
                  </a:lnTo>
                  <a:lnTo>
                    <a:pt x="3879273" y="1302328"/>
                  </a:lnTo>
                  <a:lnTo>
                    <a:pt x="4100945" y="1302328"/>
                  </a:lnTo>
                  <a:lnTo>
                    <a:pt x="4100945" y="1335579"/>
                  </a:lnTo>
                  <a:lnTo>
                    <a:pt x="4305993" y="1335579"/>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4" name="Freeform: Shape 33">
              <a:extLst>
                <a:ext uri="{FF2B5EF4-FFF2-40B4-BE49-F238E27FC236}">
                  <a16:creationId xmlns:a16="http://schemas.microsoft.com/office/drawing/2014/main" id="{4803D68E-A385-40C3-A8F6-2AAB4A3581DB}"/>
                </a:ext>
              </a:extLst>
            </p:cNvPr>
            <p:cNvSpPr/>
            <p:nvPr/>
          </p:nvSpPr>
          <p:spPr bwMode="auto">
            <a:xfrm>
              <a:off x="5408815" y="4206240"/>
              <a:ext cx="448887" cy="44335"/>
            </a:xfrm>
            <a:custGeom>
              <a:avLst/>
              <a:gdLst>
                <a:gd name="connsiteX0" fmla="*/ 0 w 448887"/>
                <a:gd name="connsiteY0" fmla="*/ 0 h 44335"/>
                <a:gd name="connsiteX1" fmla="*/ 160712 w 448887"/>
                <a:gd name="connsiteY1" fmla="*/ 0 h 44335"/>
                <a:gd name="connsiteX2" fmla="*/ 160712 w 448887"/>
                <a:gd name="connsiteY2" fmla="*/ 27709 h 44335"/>
                <a:gd name="connsiteX3" fmla="*/ 293716 w 448887"/>
                <a:gd name="connsiteY3" fmla="*/ 27709 h 44335"/>
                <a:gd name="connsiteX4" fmla="*/ 293716 w 448887"/>
                <a:gd name="connsiteY4" fmla="*/ 44335 h 44335"/>
                <a:gd name="connsiteX5" fmla="*/ 448887 w 448887"/>
                <a:gd name="connsiteY5" fmla="*/ 44335 h 4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887" h="44335">
                  <a:moveTo>
                    <a:pt x="0" y="0"/>
                  </a:moveTo>
                  <a:lnTo>
                    <a:pt x="160712" y="0"/>
                  </a:lnTo>
                  <a:lnTo>
                    <a:pt x="160712" y="27709"/>
                  </a:lnTo>
                  <a:lnTo>
                    <a:pt x="293716" y="27709"/>
                  </a:lnTo>
                  <a:lnTo>
                    <a:pt x="293716" y="44335"/>
                  </a:lnTo>
                  <a:lnTo>
                    <a:pt x="448887" y="44335"/>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spTree>
    <p:extLst>
      <p:ext uri="{BB962C8B-B14F-4D97-AF65-F5344CB8AC3E}">
        <p14:creationId xmlns:p14="http://schemas.microsoft.com/office/powerpoint/2010/main" val="987261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96610-A933-47B0-BDD8-23410998438E}"/>
              </a:ext>
            </a:extLst>
          </p:cNvPr>
          <p:cNvSpPr>
            <a:spLocks noGrp="1"/>
          </p:cNvSpPr>
          <p:nvPr>
            <p:ph type="title"/>
          </p:nvPr>
        </p:nvSpPr>
        <p:spPr/>
        <p:txBody>
          <a:bodyPr/>
          <a:lstStyle/>
          <a:p>
            <a:r>
              <a:rPr lang="en-US" dirty="0"/>
              <a:t>Who Should Be Considered for Preoperative Systemic Therapy for HER2-Positive EBC?</a:t>
            </a:r>
          </a:p>
        </p:txBody>
      </p:sp>
      <p:sp>
        <p:nvSpPr>
          <p:cNvPr id="5" name="Rounded Rectangle 2">
            <a:extLst>
              <a:ext uri="{FF2B5EF4-FFF2-40B4-BE49-F238E27FC236}">
                <a16:creationId xmlns:a16="http://schemas.microsoft.com/office/drawing/2014/main" id="{0C18664D-3177-4EF6-BE49-40F6C41CB0A5}"/>
              </a:ext>
            </a:extLst>
          </p:cNvPr>
          <p:cNvSpPr/>
          <p:nvPr/>
        </p:nvSpPr>
        <p:spPr>
          <a:xfrm>
            <a:off x="719137" y="2183292"/>
            <a:ext cx="10763251" cy="1845266"/>
          </a:xfrm>
          <a:prstGeom prst="roundRect">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HER2+ EBC who have a </a:t>
            </a:r>
            <a:r>
              <a:rPr kumimoji="0" lang="en-US" sz="2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tumor ≥2 cm (T2) </a:t>
            </a: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diameter </a:t>
            </a:r>
            <a:b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 who have </a:t>
            </a:r>
            <a:r>
              <a:rPr kumimoji="0" lang="en-US" sz="2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node-positive</a:t>
            </a:r>
            <a:r>
              <a:rPr kumimoji="0" lang="en-US" sz="2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disease regardless of hormone receptor status should receive </a:t>
            </a:r>
            <a:r>
              <a:rPr kumimoji="0" lang="en-US" sz="2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neoadjuvant</a:t>
            </a:r>
            <a:r>
              <a:rPr kumimoji="0" lang="en-US" sz="2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chemotherapy with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the addition of </a:t>
            </a:r>
            <a:r>
              <a:rPr kumimoji="0" lang="en-US" sz="2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trastuzumab/pertuzumab</a:t>
            </a:r>
          </a:p>
        </p:txBody>
      </p:sp>
      <p:grpSp>
        <p:nvGrpSpPr>
          <p:cNvPr id="9" name="Group 7">
            <a:extLst>
              <a:ext uri="{FF2B5EF4-FFF2-40B4-BE49-F238E27FC236}">
                <a16:creationId xmlns:a16="http://schemas.microsoft.com/office/drawing/2014/main" id="{305A3A15-A369-4E02-B87E-F529C3A40D88}"/>
              </a:ext>
            </a:extLst>
          </p:cNvPr>
          <p:cNvGrpSpPr>
            <a:grpSpLocks/>
          </p:cNvGrpSpPr>
          <p:nvPr/>
        </p:nvGrpSpPr>
        <p:grpSpPr bwMode="auto">
          <a:xfrm>
            <a:off x="9389569" y="6207225"/>
            <a:ext cx="2488502" cy="447822"/>
            <a:chOff x="9527309" y="3551529"/>
            <a:chExt cx="2488502" cy="448324"/>
          </a:xfrm>
        </p:grpSpPr>
        <p:pic>
          <p:nvPicPr>
            <p:cNvPr id="10" name="Picture 9">
              <a:extLst>
                <a:ext uri="{FF2B5EF4-FFF2-40B4-BE49-F238E27FC236}">
                  <a16:creationId xmlns:a16="http://schemas.microsoft.com/office/drawing/2014/main" id="{CC0E720A-5A28-42A3-ABD7-644ABBD89AB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50A268E5-A260-4DAD-9C15-3249F2EB2F5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7" name="Text Box 15">
            <a:extLst>
              <a:ext uri="{FF2B5EF4-FFF2-40B4-BE49-F238E27FC236}">
                <a16:creationId xmlns:a16="http://schemas.microsoft.com/office/drawing/2014/main" id="{80547613-010F-450C-B524-FA93A4E18DF6}"/>
              </a:ext>
            </a:extLst>
          </p:cNvPr>
          <p:cNvSpPr txBox="1">
            <a:spLocks noChangeArrowheads="1"/>
          </p:cNvSpPr>
          <p:nvPr/>
        </p:nvSpPr>
        <p:spPr bwMode="auto">
          <a:xfrm>
            <a:off x="395333" y="6195540"/>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Cardoso. Ann Oncol. 2019;30:1194. American Society of Breast Surgeons. Performance and practice guidelines for the use of neoadjuvant systemic therapy in the management of breast cancer. March 2, 2017.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732208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EB515-6EBA-4C14-8394-5343D0F6DB5F}"/>
              </a:ext>
            </a:extLst>
          </p:cNvPr>
          <p:cNvSpPr>
            <a:spLocks noGrp="1"/>
          </p:cNvSpPr>
          <p:nvPr>
            <p:ph type="title"/>
          </p:nvPr>
        </p:nvSpPr>
        <p:spPr>
          <a:xfrm>
            <a:off x="609759" y="238127"/>
            <a:ext cx="11249161" cy="1103313"/>
          </a:xfrm>
        </p:spPr>
        <p:txBody>
          <a:bodyPr/>
          <a:lstStyle/>
          <a:p>
            <a:r>
              <a:rPr lang="en-US" dirty="0"/>
              <a:t>Pivotal Studies on Neoadjuvant Trastuzumab/Pertuzumab for Patients With HER2+ EBC</a:t>
            </a:r>
          </a:p>
        </p:txBody>
      </p:sp>
      <p:sp>
        <p:nvSpPr>
          <p:cNvPr id="3" name="Rectangle 2">
            <a:extLst>
              <a:ext uri="{FF2B5EF4-FFF2-40B4-BE49-F238E27FC236}">
                <a16:creationId xmlns:a16="http://schemas.microsoft.com/office/drawing/2014/main" id="{747FAA0D-B715-4CDD-A065-CE73FB965B7E}"/>
              </a:ext>
            </a:extLst>
          </p:cNvPr>
          <p:cNvSpPr/>
          <p:nvPr/>
        </p:nvSpPr>
        <p:spPr>
          <a:xfrm>
            <a:off x="609758" y="1506146"/>
            <a:ext cx="10240493"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Open-Label Phase II NeoSphere Study: Neoadjuvant Trastuzumab/Pertuzumab</a:t>
            </a:r>
            <a:r>
              <a:rPr kumimoji="0" lang="en-US" alt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 name="Text Box 23">
            <a:extLst>
              <a:ext uri="{FF2B5EF4-FFF2-40B4-BE49-F238E27FC236}">
                <a16:creationId xmlns:a16="http://schemas.microsoft.com/office/drawing/2014/main" id="{10E3D94C-A3EB-49FC-88A8-E11D84005AFF}"/>
              </a:ext>
            </a:extLst>
          </p:cNvPr>
          <p:cNvSpPr txBox="1">
            <a:spLocks noChangeArrowheads="1"/>
          </p:cNvSpPr>
          <p:nvPr/>
        </p:nvSpPr>
        <p:spPr bwMode="auto">
          <a:xfrm>
            <a:off x="429422" y="2369608"/>
            <a:ext cx="287803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Chemo-naive women with HER2+ EBC (operable or LA/inflammatory);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primary tumor &gt;2 cm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417)</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 name="Rectangle 24">
            <a:extLst>
              <a:ext uri="{FF2B5EF4-FFF2-40B4-BE49-F238E27FC236}">
                <a16:creationId xmlns:a16="http://schemas.microsoft.com/office/drawing/2014/main" id="{E7299B6F-FA0F-4B6A-A626-E7DCC053B0E1}"/>
              </a:ext>
            </a:extLst>
          </p:cNvPr>
          <p:cNvSpPr>
            <a:spLocks noChangeArrowheads="1"/>
          </p:cNvSpPr>
          <p:nvPr/>
        </p:nvSpPr>
        <p:spPr bwMode="auto">
          <a:xfrm>
            <a:off x="3665192" y="1937388"/>
            <a:ext cx="1489075" cy="50292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auto"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TH x 4 cycles</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107)</a:t>
            </a:r>
          </a:p>
        </p:txBody>
      </p:sp>
      <p:sp>
        <p:nvSpPr>
          <p:cNvPr id="6" name="Rectangle 25">
            <a:extLst>
              <a:ext uri="{FF2B5EF4-FFF2-40B4-BE49-F238E27FC236}">
                <a16:creationId xmlns:a16="http://schemas.microsoft.com/office/drawing/2014/main" id="{1E1F7454-A428-4841-8057-D5C59E062932}"/>
              </a:ext>
            </a:extLst>
          </p:cNvPr>
          <p:cNvSpPr>
            <a:spLocks noChangeArrowheads="1"/>
          </p:cNvSpPr>
          <p:nvPr/>
        </p:nvSpPr>
        <p:spPr bwMode="auto">
          <a:xfrm>
            <a:off x="3665192" y="3054936"/>
            <a:ext cx="1489075" cy="502920"/>
          </a:xfrm>
          <a:prstGeom prst="rect">
            <a:avLst/>
          </a:prstGeom>
          <a:solidFill>
            <a:schemeClr val="accent6"/>
          </a:solidFill>
          <a:ln w="9525">
            <a:noFill/>
            <a:miter lim="800000"/>
            <a:headEnd/>
            <a:tailEnd/>
          </a:ln>
        </p:spPr>
        <p:txBody>
          <a:bodyPr wrap="none" anchor="ctr" anchorCtr="1"/>
          <a:lstStyle/>
          <a:p>
            <a:pPr marL="0" marR="0" lvl="0" indent="0" algn="ctr" defTabSz="914400" rtl="0" eaLnBrk="0" fontAlgn="auto"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HP x 4 cycles</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107)</a:t>
            </a:r>
          </a:p>
        </p:txBody>
      </p:sp>
      <p:sp>
        <p:nvSpPr>
          <p:cNvPr id="7" name="Line 26">
            <a:extLst>
              <a:ext uri="{FF2B5EF4-FFF2-40B4-BE49-F238E27FC236}">
                <a16:creationId xmlns:a16="http://schemas.microsoft.com/office/drawing/2014/main" id="{A508E3A1-4A8E-4E5C-95A0-432BFF714ACA}"/>
              </a:ext>
            </a:extLst>
          </p:cNvPr>
          <p:cNvSpPr>
            <a:spLocks noChangeShapeType="1"/>
          </p:cNvSpPr>
          <p:nvPr/>
        </p:nvSpPr>
        <p:spPr bwMode="auto">
          <a:xfrm>
            <a:off x="3132309" y="3258111"/>
            <a:ext cx="473629" cy="56597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 name="Line 27">
            <a:extLst>
              <a:ext uri="{FF2B5EF4-FFF2-40B4-BE49-F238E27FC236}">
                <a16:creationId xmlns:a16="http://schemas.microsoft.com/office/drawing/2014/main" id="{57100D06-7D1F-4547-BD08-1394C3E89F00}"/>
              </a:ext>
            </a:extLst>
          </p:cNvPr>
          <p:cNvSpPr>
            <a:spLocks noChangeShapeType="1"/>
          </p:cNvSpPr>
          <p:nvPr/>
        </p:nvSpPr>
        <p:spPr bwMode="auto">
          <a:xfrm flipV="1">
            <a:off x="3136001" y="2225016"/>
            <a:ext cx="473629" cy="75854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 name="Rectangle 28">
            <a:extLst>
              <a:ext uri="{FF2B5EF4-FFF2-40B4-BE49-F238E27FC236}">
                <a16:creationId xmlns:a16="http://schemas.microsoft.com/office/drawing/2014/main" id="{3FDF0796-DF2B-41EA-AE74-21099C579870}"/>
              </a:ext>
            </a:extLst>
          </p:cNvPr>
          <p:cNvSpPr>
            <a:spLocks noChangeArrowheads="1"/>
          </p:cNvSpPr>
          <p:nvPr/>
        </p:nvSpPr>
        <p:spPr bwMode="auto">
          <a:xfrm>
            <a:off x="3665192" y="2485940"/>
            <a:ext cx="1489075" cy="50292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auto"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THP x 4 cycles</a:t>
            </a:r>
          </a:p>
          <a:p>
            <a:pPr marL="0" marR="0" lvl="0" indent="0" algn="ctr" defTabSz="914400" rtl="0" eaLnBrk="0" fontAlgn="auto"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107)</a:t>
            </a:r>
          </a:p>
        </p:txBody>
      </p:sp>
      <p:sp>
        <p:nvSpPr>
          <p:cNvPr id="10" name="Line 33">
            <a:extLst>
              <a:ext uri="{FF2B5EF4-FFF2-40B4-BE49-F238E27FC236}">
                <a16:creationId xmlns:a16="http://schemas.microsoft.com/office/drawing/2014/main" id="{B3CC5FAE-86C8-4E04-A448-9372FEC394A6}"/>
              </a:ext>
            </a:extLst>
          </p:cNvPr>
          <p:cNvSpPr>
            <a:spLocks noChangeShapeType="1"/>
          </p:cNvSpPr>
          <p:nvPr/>
        </p:nvSpPr>
        <p:spPr bwMode="auto">
          <a:xfrm flipV="1">
            <a:off x="3136001" y="2780253"/>
            <a:ext cx="473629" cy="27468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 name="Rectangle 24">
            <a:extLst>
              <a:ext uri="{FF2B5EF4-FFF2-40B4-BE49-F238E27FC236}">
                <a16:creationId xmlns:a16="http://schemas.microsoft.com/office/drawing/2014/main" id="{776902E0-80DC-459D-9A02-6B6EB4634BBA}"/>
              </a:ext>
            </a:extLst>
          </p:cNvPr>
          <p:cNvSpPr>
            <a:spLocks noChangeArrowheads="1"/>
          </p:cNvSpPr>
          <p:nvPr/>
        </p:nvSpPr>
        <p:spPr bwMode="auto">
          <a:xfrm>
            <a:off x="3677892" y="3622344"/>
            <a:ext cx="1476375" cy="502920"/>
          </a:xfrm>
          <a:prstGeom prst="rect">
            <a:avLst/>
          </a:prstGeom>
          <a:solidFill>
            <a:schemeClr val="accent4"/>
          </a:solidFill>
          <a:ln w="9525">
            <a:noFill/>
            <a:miter lim="800000"/>
            <a:headEnd/>
            <a:tailEnd/>
          </a:ln>
        </p:spPr>
        <p:txBody>
          <a:bodyPr wrap="none" anchor="ctr" anchorCtr="1"/>
          <a:lstStyle/>
          <a:p>
            <a:pPr marL="0" marR="0" lvl="0" indent="0" algn="ctr" defTabSz="914400" rtl="0" eaLnBrk="0" fontAlgn="auto"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TP x 4 cycles</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96)</a:t>
            </a:r>
          </a:p>
        </p:txBody>
      </p:sp>
      <p:sp>
        <p:nvSpPr>
          <p:cNvPr id="12" name="Line 33">
            <a:extLst>
              <a:ext uri="{FF2B5EF4-FFF2-40B4-BE49-F238E27FC236}">
                <a16:creationId xmlns:a16="http://schemas.microsoft.com/office/drawing/2014/main" id="{6499939E-EE47-4B11-ADBA-4D39C4C9CBB7}"/>
              </a:ext>
            </a:extLst>
          </p:cNvPr>
          <p:cNvSpPr>
            <a:spLocks noChangeShapeType="1"/>
          </p:cNvSpPr>
          <p:nvPr/>
        </p:nvSpPr>
        <p:spPr bwMode="auto">
          <a:xfrm>
            <a:off x="3136001" y="3148550"/>
            <a:ext cx="473629" cy="17912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 name="Rectangle 12">
            <a:extLst>
              <a:ext uri="{FF2B5EF4-FFF2-40B4-BE49-F238E27FC236}">
                <a16:creationId xmlns:a16="http://schemas.microsoft.com/office/drawing/2014/main" id="{F49F2502-47A6-4B09-9F06-810C8CE4D0D1}"/>
              </a:ext>
            </a:extLst>
          </p:cNvPr>
          <p:cNvSpPr/>
          <p:nvPr/>
        </p:nvSpPr>
        <p:spPr bwMode="auto">
          <a:xfrm>
            <a:off x="5287617" y="1937389"/>
            <a:ext cx="422275" cy="2187876"/>
          </a:xfrm>
          <a:prstGeom prst="rect">
            <a:avLst/>
          </a:prstGeom>
          <a:solidFill>
            <a:schemeClr val="tx2"/>
          </a:solidFill>
          <a:ln w="28575" cap="flat" cmpd="sng" algn="ctr">
            <a:solidFill>
              <a:schemeClr val="bg1"/>
            </a:solidFill>
            <a:prstDash val="solid"/>
            <a:round/>
            <a:headEnd type="none" w="med" len="med"/>
            <a:tailEnd type="none" w="med" len="med"/>
          </a:ln>
          <a:effectLst/>
        </p:spPr>
        <p:txBody>
          <a:bodyPr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 charset="-128"/>
                <a:cs typeface="Calibri" panose="020F0502020204030204" pitchFamily="34" charset="0"/>
              </a:rPr>
              <a:t>S</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 charset="-128"/>
                <a:cs typeface="Calibri" panose="020F0502020204030204" pitchFamily="34" charset="0"/>
              </a:rPr>
              <a:t>U</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 charset="-128"/>
                <a:cs typeface="Calibri" panose="020F0502020204030204" pitchFamily="34" charset="0"/>
              </a:rPr>
              <a:t>R</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 charset="-128"/>
                <a:cs typeface="Calibri" panose="020F0502020204030204" pitchFamily="34" charset="0"/>
              </a:rPr>
              <a:t>G</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1" charset="-128"/>
                <a:cs typeface="Calibri" panose="020F0502020204030204" pitchFamily="34" charset="0"/>
              </a:rPr>
              <a:t>ERY</a:t>
            </a:r>
          </a:p>
        </p:txBody>
      </p:sp>
      <p:sp>
        <p:nvSpPr>
          <p:cNvPr id="14" name="Rectangle 13">
            <a:extLst>
              <a:ext uri="{FF2B5EF4-FFF2-40B4-BE49-F238E27FC236}">
                <a16:creationId xmlns:a16="http://schemas.microsoft.com/office/drawing/2014/main" id="{1AB0D817-6D20-4074-83A1-8ABBE4114012}"/>
              </a:ext>
            </a:extLst>
          </p:cNvPr>
          <p:cNvSpPr>
            <a:spLocks noChangeArrowheads="1"/>
          </p:cNvSpPr>
          <p:nvPr/>
        </p:nvSpPr>
        <p:spPr bwMode="auto">
          <a:xfrm>
            <a:off x="5869740" y="1937388"/>
            <a:ext cx="3792733" cy="502920"/>
          </a:xfrm>
          <a:prstGeom prst="rect">
            <a:avLst/>
          </a:prstGeom>
          <a:solidFill>
            <a:schemeClr val="accent1"/>
          </a:solidFill>
          <a:ln w="9525">
            <a:noFill/>
            <a:miter lim="800000"/>
            <a:headEnd/>
            <a:tailEnd/>
          </a:ln>
        </p:spPr>
        <p:txBody>
          <a:bodyPr wrap="none" anchor="ctr" anchorCtr="0"/>
          <a:lstStyle/>
          <a:p>
            <a:pPr marL="0" marR="0" lvl="0" indent="0" algn="l" defTabSz="914400" rtl="0" eaLnBrk="0" fontAlgn="auto"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FEC Q3W x 3</a:t>
            </a:r>
          </a:p>
          <a:p>
            <a:pPr marL="0" marR="0" lvl="0" indent="0" algn="l" defTabSz="914400" rtl="0" eaLnBrk="0" fontAlgn="auto"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Trastuzumab Q3W for 1 yr</a:t>
            </a:r>
          </a:p>
        </p:txBody>
      </p:sp>
      <p:sp>
        <p:nvSpPr>
          <p:cNvPr id="15" name="Rectangle 14">
            <a:extLst>
              <a:ext uri="{FF2B5EF4-FFF2-40B4-BE49-F238E27FC236}">
                <a16:creationId xmlns:a16="http://schemas.microsoft.com/office/drawing/2014/main" id="{8FAB2F24-3510-4B86-B5B8-089597ED60ED}"/>
              </a:ext>
            </a:extLst>
          </p:cNvPr>
          <p:cNvSpPr>
            <a:spLocks noChangeArrowheads="1"/>
          </p:cNvSpPr>
          <p:nvPr/>
        </p:nvSpPr>
        <p:spPr bwMode="auto">
          <a:xfrm>
            <a:off x="5869740" y="2485940"/>
            <a:ext cx="3792733" cy="502920"/>
          </a:xfrm>
          <a:prstGeom prst="rect">
            <a:avLst/>
          </a:prstGeom>
          <a:solidFill>
            <a:schemeClr val="accent3"/>
          </a:solidFill>
          <a:ln w="9525">
            <a:noFill/>
            <a:miter lim="800000"/>
            <a:headEnd/>
            <a:tailEnd/>
          </a:ln>
        </p:spPr>
        <p:txBody>
          <a:bodyPr wrap="none" anchor="ctr" anchorCtr="0"/>
          <a:lstStyle/>
          <a:p>
            <a:pPr marL="0" marR="0" lvl="0" indent="0" algn="l" defTabSz="914400" rtl="0" eaLnBrk="0" fontAlgn="auto"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FEC Q3W x 3</a:t>
            </a:r>
          </a:p>
          <a:p>
            <a:pPr marL="0" marR="0" lvl="0" indent="0" algn="l" defTabSz="914400" rtl="0" eaLnBrk="0" fontAlgn="auto"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Trastuzumab Q3W for 1 yr</a:t>
            </a:r>
          </a:p>
        </p:txBody>
      </p:sp>
      <p:sp>
        <p:nvSpPr>
          <p:cNvPr id="16" name="Rectangle 15">
            <a:extLst>
              <a:ext uri="{FF2B5EF4-FFF2-40B4-BE49-F238E27FC236}">
                <a16:creationId xmlns:a16="http://schemas.microsoft.com/office/drawing/2014/main" id="{F9253982-5A29-40F4-A07F-9DDD49793017}"/>
              </a:ext>
            </a:extLst>
          </p:cNvPr>
          <p:cNvSpPr>
            <a:spLocks noChangeArrowheads="1"/>
          </p:cNvSpPr>
          <p:nvPr/>
        </p:nvSpPr>
        <p:spPr bwMode="auto">
          <a:xfrm>
            <a:off x="5869740" y="3054936"/>
            <a:ext cx="3792733" cy="502920"/>
          </a:xfrm>
          <a:prstGeom prst="rect">
            <a:avLst/>
          </a:prstGeom>
          <a:solidFill>
            <a:schemeClr val="accent6"/>
          </a:solidFill>
          <a:ln w="9525">
            <a:noFill/>
            <a:miter lim="800000"/>
            <a:headEnd/>
            <a:tailEnd/>
          </a:ln>
        </p:spPr>
        <p:txBody>
          <a:bodyPr wrap="none" anchor="ctr" anchorCtr="0"/>
          <a:lstStyle/>
          <a:p>
            <a:pPr marL="0" marR="0" lvl="0" indent="0" algn="l" defTabSz="914400" rtl="0" eaLnBrk="0" fontAlgn="auto"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Docetaxel Q3W x 4 → FEC Q3W x 3</a:t>
            </a:r>
          </a:p>
          <a:p>
            <a:pPr marL="0" marR="0" lvl="0" indent="0" algn="l" defTabSz="914400" rtl="0" eaLnBrk="0" fontAlgn="auto"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Trastuzumab Q3W for 1 yr</a:t>
            </a:r>
          </a:p>
        </p:txBody>
      </p:sp>
      <p:sp>
        <p:nvSpPr>
          <p:cNvPr id="17" name="Rectangle 16">
            <a:extLst>
              <a:ext uri="{FF2B5EF4-FFF2-40B4-BE49-F238E27FC236}">
                <a16:creationId xmlns:a16="http://schemas.microsoft.com/office/drawing/2014/main" id="{B9CD5994-AFE7-4E5F-837E-4984CA2448A8}"/>
              </a:ext>
            </a:extLst>
          </p:cNvPr>
          <p:cNvSpPr>
            <a:spLocks noChangeArrowheads="1"/>
          </p:cNvSpPr>
          <p:nvPr/>
        </p:nvSpPr>
        <p:spPr bwMode="auto">
          <a:xfrm>
            <a:off x="5869740" y="3622344"/>
            <a:ext cx="3792733" cy="502920"/>
          </a:xfrm>
          <a:prstGeom prst="rect">
            <a:avLst/>
          </a:prstGeom>
          <a:solidFill>
            <a:schemeClr val="accent4"/>
          </a:solidFill>
          <a:ln w="9525">
            <a:noFill/>
            <a:miter lim="800000"/>
            <a:headEnd/>
            <a:tailEnd/>
          </a:ln>
        </p:spPr>
        <p:txBody>
          <a:bodyPr wrap="none" anchor="ctr" anchorCtr="0"/>
          <a:lstStyle/>
          <a:p>
            <a:pPr marL="0" marR="0" lvl="0" indent="0" algn="l" defTabSz="914400" rtl="0" eaLnBrk="0" fontAlgn="auto"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FEC Q3W x 3</a:t>
            </a:r>
          </a:p>
          <a:p>
            <a:pPr marL="0" marR="0" lvl="0" indent="0" algn="l" defTabSz="914400" rtl="0" eaLnBrk="0" fontAlgn="auto"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Trastuzumab Q3W for 1 yr</a:t>
            </a:r>
          </a:p>
        </p:txBody>
      </p:sp>
      <p:sp>
        <p:nvSpPr>
          <p:cNvPr id="19" name="Rectangle 18">
            <a:extLst>
              <a:ext uri="{FF2B5EF4-FFF2-40B4-BE49-F238E27FC236}">
                <a16:creationId xmlns:a16="http://schemas.microsoft.com/office/drawing/2014/main" id="{5567FC31-E46D-4CC2-BBDA-6F27DBBAC43C}"/>
              </a:ext>
            </a:extLst>
          </p:cNvPr>
          <p:cNvSpPr/>
          <p:nvPr/>
        </p:nvSpPr>
        <p:spPr>
          <a:xfrm>
            <a:off x="9878883" y="2735862"/>
            <a:ext cx="2206281" cy="590931"/>
          </a:xfrm>
          <a:prstGeom prst="rect">
            <a:avLst/>
          </a:prstGeom>
        </p:spPr>
        <p:txBody>
          <a:bodyPr wrap="square">
            <a:spAutoFit/>
          </a:bodyPr>
          <a:lstStyle/>
          <a:p>
            <a:pPr marL="0" marR="0" lvl="0" indent="0" algn="l" defTabSz="914400" rtl="0" eaLnBrk="1" fontAlgn="base" latinLnBrk="0" hangingPunct="1">
              <a:lnSpc>
                <a:spcPct val="90000"/>
              </a:lnSpc>
              <a:spcBef>
                <a:spcPts val="750"/>
              </a:spcBef>
              <a:spcAft>
                <a:spcPct val="0"/>
              </a:spcAft>
              <a:buClr>
                <a:srgbClr val="8B3D9A"/>
              </a:buClr>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Primary endpoint: </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pCR in breast (ITT)</a:t>
            </a:r>
          </a:p>
        </p:txBody>
      </p:sp>
      <p:sp>
        <p:nvSpPr>
          <p:cNvPr id="20" name="Rectangle 19">
            <a:extLst>
              <a:ext uri="{FF2B5EF4-FFF2-40B4-BE49-F238E27FC236}">
                <a16:creationId xmlns:a16="http://schemas.microsoft.com/office/drawing/2014/main" id="{51DEF9DB-603B-4838-9069-DD51F2847335}"/>
              </a:ext>
            </a:extLst>
          </p:cNvPr>
          <p:cNvSpPr/>
          <p:nvPr/>
        </p:nvSpPr>
        <p:spPr>
          <a:xfrm>
            <a:off x="685094" y="4276782"/>
            <a:ext cx="10561084" cy="369332"/>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Phase II TRYPHAENA Cardiac Safety Study: Dual HER2 Targeting ± Anthracycline Tx</a:t>
            </a:r>
            <a:r>
              <a:rPr kumimoji="0" lang="en-US" alt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 name="Text Box 23">
            <a:extLst>
              <a:ext uri="{FF2B5EF4-FFF2-40B4-BE49-F238E27FC236}">
                <a16:creationId xmlns:a16="http://schemas.microsoft.com/office/drawing/2014/main" id="{1DE469F3-222B-4F00-8450-4773777555C0}"/>
              </a:ext>
            </a:extLst>
          </p:cNvPr>
          <p:cNvSpPr txBox="1">
            <a:spLocks noChangeArrowheads="1"/>
          </p:cNvSpPr>
          <p:nvPr/>
        </p:nvSpPr>
        <p:spPr bwMode="auto">
          <a:xfrm>
            <a:off x="429422" y="4979434"/>
            <a:ext cx="284477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operable, LA/inflammatory BC</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225)</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 name="Rectangle 24">
            <a:extLst>
              <a:ext uri="{FF2B5EF4-FFF2-40B4-BE49-F238E27FC236}">
                <a16:creationId xmlns:a16="http://schemas.microsoft.com/office/drawing/2014/main" id="{64D17C74-136F-4381-8159-BE7DFEB98CFB}"/>
              </a:ext>
            </a:extLst>
          </p:cNvPr>
          <p:cNvSpPr>
            <a:spLocks noChangeArrowheads="1"/>
          </p:cNvSpPr>
          <p:nvPr/>
        </p:nvSpPr>
        <p:spPr bwMode="auto">
          <a:xfrm>
            <a:off x="3673604" y="4696377"/>
            <a:ext cx="3566160" cy="50292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auto"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FEC + HP x 3 cycles →</a:t>
            </a:r>
          </a:p>
          <a:p>
            <a:pPr marL="0" marR="0" lvl="0" indent="0" algn="ctr" defTabSz="914400" rtl="0" eaLnBrk="0" fontAlgn="auto"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THP x 3 cycles</a:t>
            </a:r>
          </a:p>
        </p:txBody>
      </p:sp>
      <p:sp>
        <p:nvSpPr>
          <p:cNvPr id="24" name="Rectangle 25">
            <a:extLst>
              <a:ext uri="{FF2B5EF4-FFF2-40B4-BE49-F238E27FC236}">
                <a16:creationId xmlns:a16="http://schemas.microsoft.com/office/drawing/2014/main" id="{7F01C8D8-311A-440A-806B-64C85549F918}"/>
              </a:ext>
            </a:extLst>
          </p:cNvPr>
          <p:cNvSpPr>
            <a:spLocks noChangeArrowheads="1"/>
          </p:cNvSpPr>
          <p:nvPr/>
        </p:nvSpPr>
        <p:spPr bwMode="auto">
          <a:xfrm>
            <a:off x="3679954" y="5852663"/>
            <a:ext cx="3566160" cy="502920"/>
          </a:xfrm>
          <a:prstGeom prst="rect">
            <a:avLst/>
          </a:prstGeom>
          <a:solidFill>
            <a:schemeClr val="accent6"/>
          </a:solidFill>
          <a:ln w="9525">
            <a:noFill/>
            <a:miter lim="800000"/>
            <a:headEnd/>
            <a:tailEnd/>
          </a:ln>
        </p:spPr>
        <p:txBody>
          <a:bodyPr wrap="none" anchor="ctr" anchorCtr="1"/>
          <a:lstStyle/>
          <a:p>
            <a:pPr marL="0" marR="0" lvl="0" indent="0" algn="ctr" defTabSz="914400" rtl="0" eaLnBrk="0" fontAlgn="auto"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TCHP x 6 cycles</a:t>
            </a:r>
          </a:p>
        </p:txBody>
      </p:sp>
      <p:sp>
        <p:nvSpPr>
          <p:cNvPr id="27" name="Rectangle 28">
            <a:extLst>
              <a:ext uri="{FF2B5EF4-FFF2-40B4-BE49-F238E27FC236}">
                <a16:creationId xmlns:a16="http://schemas.microsoft.com/office/drawing/2014/main" id="{ECF00085-9382-48CF-9B70-661DA73A0242}"/>
              </a:ext>
            </a:extLst>
          </p:cNvPr>
          <p:cNvSpPr>
            <a:spLocks noChangeArrowheads="1"/>
          </p:cNvSpPr>
          <p:nvPr/>
        </p:nvSpPr>
        <p:spPr bwMode="auto">
          <a:xfrm>
            <a:off x="3673604" y="5266583"/>
            <a:ext cx="3566160" cy="50292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auto"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FEC x 3 cycles → </a:t>
            </a:r>
          </a:p>
          <a:p>
            <a:pPr marL="0" marR="0" lvl="0" indent="0" algn="ctr" defTabSz="914400" rtl="0" eaLnBrk="0" fontAlgn="auto"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THP x 3 cycles</a:t>
            </a:r>
          </a:p>
        </p:txBody>
      </p:sp>
      <p:sp>
        <p:nvSpPr>
          <p:cNvPr id="28" name="Line 33">
            <a:extLst>
              <a:ext uri="{FF2B5EF4-FFF2-40B4-BE49-F238E27FC236}">
                <a16:creationId xmlns:a16="http://schemas.microsoft.com/office/drawing/2014/main" id="{296F3896-82B2-4A7A-8088-9B19A4E56756}"/>
              </a:ext>
            </a:extLst>
          </p:cNvPr>
          <p:cNvSpPr>
            <a:spLocks noChangeShapeType="1"/>
          </p:cNvSpPr>
          <p:nvPr/>
        </p:nvSpPr>
        <p:spPr bwMode="auto">
          <a:xfrm>
            <a:off x="3298479" y="5518043"/>
            <a:ext cx="36671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 name="TextBox 10">
            <a:extLst>
              <a:ext uri="{FF2B5EF4-FFF2-40B4-BE49-F238E27FC236}">
                <a16:creationId xmlns:a16="http://schemas.microsoft.com/office/drawing/2014/main" id="{71498578-A9A3-45BF-A04E-CD1976BD986F}"/>
              </a:ext>
            </a:extLst>
          </p:cNvPr>
          <p:cNvSpPr txBox="1">
            <a:spLocks noChangeArrowheads="1"/>
          </p:cNvSpPr>
          <p:nvPr/>
        </p:nvSpPr>
        <p:spPr bwMode="auto">
          <a:xfrm>
            <a:off x="7359210" y="5102545"/>
            <a:ext cx="12738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pCR assessed at surgery</a:t>
            </a:r>
          </a:p>
        </p:txBody>
      </p:sp>
      <p:sp>
        <p:nvSpPr>
          <p:cNvPr id="30" name="Right Brace 11">
            <a:extLst>
              <a:ext uri="{FF2B5EF4-FFF2-40B4-BE49-F238E27FC236}">
                <a16:creationId xmlns:a16="http://schemas.microsoft.com/office/drawing/2014/main" id="{DAA531E1-8C7A-4241-AEEA-8CDA4CB84FA7}"/>
              </a:ext>
            </a:extLst>
          </p:cNvPr>
          <p:cNvSpPr>
            <a:spLocks/>
          </p:cNvSpPr>
          <p:nvPr/>
        </p:nvSpPr>
        <p:spPr bwMode="auto">
          <a:xfrm>
            <a:off x="7277554" y="4680503"/>
            <a:ext cx="182880" cy="1675080"/>
          </a:xfrm>
          <a:prstGeom prst="rightBrace">
            <a:avLst>
              <a:gd name="adj1" fmla="val 8346"/>
              <a:gd name="adj2" fmla="val 50000"/>
            </a:avLst>
          </a:prstGeom>
          <a:noFill/>
          <a:ln w="28575" algn="ctr">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1" name="Line 33">
            <a:extLst>
              <a:ext uri="{FF2B5EF4-FFF2-40B4-BE49-F238E27FC236}">
                <a16:creationId xmlns:a16="http://schemas.microsoft.com/office/drawing/2014/main" id="{EF6945C4-B214-4CED-B638-DB0621AB1E64}"/>
              </a:ext>
            </a:extLst>
          </p:cNvPr>
          <p:cNvSpPr>
            <a:spLocks noChangeShapeType="1"/>
          </p:cNvSpPr>
          <p:nvPr/>
        </p:nvSpPr>
        <p:spPr bwMode="auto">
          <a:xfrm>
            <a:off x="9244141" y="6274352"/>
            <a:ext cx="274638"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 name="TextBox 13">
            <a:extLst>
              <a:ext uri="{FF2B5EF4-FFF2-40B4-BE49-F238E27FC236}">
                <a16:creationId xmlns:a16="http://schemas.microsoft.com/office/drawing/2014/main" id="{C170584E-8AD5-4F0E-B15C-A85DA270DCA2}"/>
              </a:ext>
            </a:extLst>
          </p:cNvPr>
          <p:cNvSpPr txBox="1">
            <a:spLocks noChangeArrowheads="1"/>
          </p:cNvSpPr>
          <p:nvPr/>
        </p:nvSpPr>
        <p:spPr bwMode="auto">
          <a:xfrm>
            <a:off x="8642079" y="5148711"/>
            <a:ext cx="125571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Adjuvant tx to complete 1 yr of trastuzumab</a:t>
            </a:r>
          </a:p>
        </p:txBody>
      </p:sp>
      <p:sp>
        <p:nvSpPr>
          <p:cNvPr id="33" name="Line 33">
            <a:extLst>
              <a:ext uri="{FF2B5EF4-FFF2-40B4-BE49-F238E27FC236}">
                <a16:creationId xmlns:a16="http://schemas.microsoft.com/office/drawing/2014/main" id="{6E95A048-84C6-4D7C-BAED-B032B331D622}"/>
              </a:ext>
            </a:extLst>
          </p:cNvPr>
          <p:cNvSpPr>
            <a:spLocks noChangeShapeType="1"/>
          </p:cNvSpPr>
          <p:nvPr/>
        </p:nvSpPr>
        <p:spPr bwMode="auto">
          <a:xfrm>
            <a:off x="3307456" y="5621037"/>
            <a:ext cx="305824" cy="47123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 name="Line 33">
            <a:extLst>
              <a:ext uri="{FF2B5EF4-FFF2-40B4-BE49-F238E27FC236}">
                <a16:creationId xmlns:a16="http://schemas.microsoft.com/office/drawing/2014/main" id="{A35185CA-D862-4851-868D-072A90AF4FC0}"/>
              </a:ext>
            </a:extLst>
          </p:cNvPr>
          <p:cNvSpPr>
            <a:spLocks noChangeShapeType="1"/>
          </p:cNvSpPr>
          <p:nvPr/>
        </p:nvSpPr>
        <p:spPr bwMode="auto">
          <a:xfrm flipV="1">
            <a:off x="3307455" y="4956336"/>
            <a:ext cx="302175" cy="46214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 name="Line 33">
            <a:extLst>
              <a:ext uri="{FF2B5EF4-FFF2-40B4-BE49-F238E27FC236}">
                <a16:creationId xmlns:a16="http://schemas.microsoft.com/office/drawing/2014/main" id="{65359A9A-1645-4BE6-9607-AFBB758B838D}"/>
              </a:ext>
            </a:extLst>
          </p:cNvPr>
          <p:cNvSpPr>
            <a:spLocks noChangeShapeType="1"/>
          </p:cNvSpPr>
          <p:nvPr/>
        </p:nvSpPr>
        <p:spPr bwMode="auto">
          <a:xfrm>
            <a:off x="8541348" y="5518043"/>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 name="Rectangle 35">
            <a:extLst>
              <a:ext uri="{FF2B5EF4-FFF2-40B4-BE49-F238E27FC236}">
                <a16:creationId xmlns:a16="http://schemas.microsoft.com/office/drawing/2014/main" id="{5F26843E-1DF3-4B96-8F1D-CD2C7C92E4D3}"/>
              </a:ext>
            </a:extLst>
          </p:cNvPr>
          <p:cNvSpPr/>
          <p:nvPr/>
        </p:nvSpPr>
        <p:spPr>
          <a:xfrm>
            <a:off x="9878883" y="5222578"/>
            <a:ext cx="2206281" cy="590931"/>
          </a:xfrm>
          <a:prstGeom prst="rect">
            <a:avLst/>
          </a:prstGeom>
        </p:spPr>
        <p:txBody>
          <a:bodyPr wrap="square">
            <a:spAutoFit/>
          </a:bodyPr>
          <a:lstStyle/>
          <a:p>
            <a:pPr marL="0" marR="0" lvl="0" indent="0" algn="l" defTabSz="914400" rtl="0" eaLnBrk="1" fontAlgn="base" latinLnBrk="0" hangingPunct="1">
              <a:lnSpc>
                <a:spcPct val="90000"/>
              </a:lnSpc>
              <a:spcBef>
                <a:spcPts val="750"/>
              </a:spcBef>
              <a:spcAft>
                <a:spcPct val="0"/>
              </a:spcAft>
              <a:buClr>
                <a:srgbClr val="8B3D9A"/>
              </a:buClr>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Primary endpoint: </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Cardiac safety</a:t>
            </a:r>
          </a:p>
        </p:txBody>
      </p:sp>
      <p:sp>
        <p:nvSpPr>
          <p:cNvPr id="37" name="Text Box 11">
            <a:extLst>
              <a:ext uri="{FF2B5EF4-FFF2-40B4-BE49-F238E27FC236}">
                <a16:creationId xmlns:a16="http://schemas.microsoft.com/office/drawing/2014/main" id="{BC880CC6-479E-48EC-85C5-90824C5D26AA}"/>
              </a:ext>
            </a:extLst>
          </p:cNvPr>
          <p:cNvSpPr txBox="1">
            <a:spLocks noChangeArrowheads="1"/>
          </p:cNvSpPr>
          <p:nvPr/>
        </p:nvSpPr>
        <p:spPr bwMode="auto">
          <a:xfrm>
            <a:off x="396921" y="637703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Gianni. Lancet Oncol. 2012;13:25. 2. Schneeweiss. Ann Oncol. 2013;24:2278. </a:t>
            </a:r>
          </a:p>
        </p:txBody>
      </p:sp>
      <p:grpSp>
        <p:nvGrpSpPr>
          <p:cNvPr id="38" name="Group 7">
            <a:extLst>
              <a:ext uri="{FF2B5EF4-FFF2-40B4-BE49-F238E27FC236}">
                <a16:creationId xmlns:a16="http://schemas.microsoft.com/office/drawing/2014/main" id="{1429DDDA-6F65-4B1B-8E6A-24033F191720}"/>
              </a:ext>
            </a:extLst>
          </p:cNvPr>
          <p:cNvGrpSpPr>
            <a:grpSpLocks/>
          </p:cNvGrpSpPr>
          <p:nvPr/>
        </p:nvGrpSpPr>
        <p:grpSpPr bwMode="auto">
          <a:xfrm>
            <a:off x="9389569" y="6216652"/>
            <a:ext cx="2488502" cy="447822"/>
            <a:chOff x="9527309" y="3551529"/>
            <a:chExt cx="2488502" cy="448324"/>
          </a:xfrm>
        </p:grpSpPr>
        <p:pic>
          <p:nvPicPr>
            <p:cNvPr id="39" name="Picture 9">
              <a:extLst>
                <a:ext uri="{FF2B5EF4-FFF2-40B4-BE49-F238E27FC236}">
                  <a16:creationId xmlns:a16="http://schemas.microsoft.com/office/drawing/2014/main" id="{38C8292A-E21A-48E4-AC6D-593343936D01}"/>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0" name="Rectangle 8">
              <a:extLst>
                <a:ext uri="{FF2B5EF4-FFF2-40B4-BE49-F238E27FC236}">
                  <a16:creationId xmlns:a16="http://schemas.microsoft.com/office/drawing/2014/main" id="{730BEFDD-A35A-4FD6-9F21-34B2EA00807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044613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dirty="0"/>
              <a:t>NeoSphere: Neoadjuvant Trastuzumab/Pertuzumab + CT Increases pCR Rates</a:t>
            </a:r>
          </a:p>
        </p:txBody>
      </p:sp>
      <p:sp>
        <p:nvSpPr>
          <p:cNvPr id="30" name="Text Box 11">
            <a:extLst>
              <a:ext uri="{FF2B5EF4-FFF2-40B4-BE49-F238E27FC236}">
                <a16:creationId xmlns:a16="http://schemas.microsoft.com/office/drawing/2014/main" id="{40161504-1E7F-4EDE-8A28-B676D9FF0E58}"/>
              </a:ext>
            </a:extLst>
          </p:cNvPr>
          <p:cNvSpPr txBox="1">
            <a:spLocks noChangeArrowheads="1"/>
          </p:cNvSpPr>
          <p:nvPr/>
        </p:nvSpPr>
        <p:spPr bwMode="auto">
          <a:xfrm>
            <a:off x="396921" y="637703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Gianni. Lancet Oncol. 2012;13:25. </a:t>
            </a:r>
          </a:p>
        </p:txBody>
      </p:sp>
      <p:grpSp>
        <p:nvGrpSpPr>
          <p:cNvPr id="35" name="Group 7">
            <a:extLst>
              <a:ext uri="{FF2B5EF4-FFF2-40B4-BE49-F238E27FC236}">
                <a16:creationId xmlns:a16="http://schemas.microsoft.com/office/drawing/2014/main" id="{445376D7-7704-4C97-B4D0-67BB52393C42}"/>
              </a:ext>
            </a:extLst>
          </p:cNvPr>
          <p:cNvGrpSpPr>
            <a:grpSpLocks/>
          </p:cNvGrpSpPr>
          <p:nvPr/>
        </p:nvGrpSpPr>
        <p:grpSpPr bwMode="auto">
          <a:xfrm>
            <a:off x="9389569" y="6216652"/>
            <a:ext cx="2488502" cy="447822"/>
            <a:chOff x="9527309" y="3551529"/>
            <a:chExt cx="2488502" cy="448324"/>
          </a:xfrm>
        </p:grpSpPr>
        <p:pic>
          <p:nvPicPr>
            <p:cNvPr id="36" name="Picture 9">
              <a:extLst>
                <a:ext uri="{FF2B5EF4-FFF2-40B4-BE49-F238E27FC236}">
                  <a16:creationId xmlns:a16="http://schemas.microsoft.com/office/drawing/2014/main" id="{8A5CA662-61F6-4B4E-A950-62C9B2ED0BB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7" name="Rectangle 8">
              <a:extLst>
                <a:ext uri="{FF2B5EF4-FFF2-40B4-BE49-F238E27FC236}">
                  <a16:creationId xmlns:a16="http://schemas.microsoft.com/office/drawing/2014/main" id="{FC34F68E-DD80-4187-89AC-3D3153AEC50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Box 11">
            <a:extLst>
              <a:ext uri="{FF2B5EF4-FFF2-40B4-BE49-F238E27FC236}">
                <a16:creationId xmlns:a16="http://schemas.microsoft.com/office/drawing/2014/main" id="{6D2647D9-6E33-4D03-B0FE-0CB7733D7AC5}"/>
              </a:ext>
            </a:extLst>
          </p:cNvPr>
          <p:cNvSpPr txBox="1"/>
          <p:nvPr/>
        </p:nvSpPr>
        <p:spPr bwMode="auto">
          <a:xfrm>
            <a:off x="2765095" y="1513047"/>
            <a:ext cx="65313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pCR in ITT Population (Primary Endpoint)</a:t>
            </a:r>
          </a:p>
        </p:txBody>
      </p:sp>
      <p:sp>
        <p:nvSpPr>
          <p:cNvPr id="50" name="Text Box 30">
            <a:extLst>
              <a:ext uri="{FF2B5EF4-FFF2-40B4-BE49-F238E27FC236}">
                <a16:creationId xmlns:a16="http://schemas.microsoft.com/office/drawing/2014/main" id="{94A74423-300F-499D-81F2-7F89D07E5371}"/>
              </a:ext>
            </a:extLst>
          </p:cNvPr>
          <p:cNvSpPr txBox="1">
            <a:spLocks noChangeArrowheads="1"/>
          </p:cNvSpPr>
          <p:nvPr/>
        </p:nvSpPr>
        <p:spPr bwMode="auto">
          <a:xfrm>
            <a:off x="641504" y="5188191"/>
            <a:ext cx="2359792" cy="95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values vs TH: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0141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.0198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.003</a:t>
            </a:r>
            <a:endPar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8" name="Straight Connector 7">
            <a:extLst>
              <a:ext uri="{FF2B5EF4-FFF2-40B4-BE49-F238E27FC236}">
                <a16:creationId xmlns:a16="http://schemas.microsoft.com/office/drawing/2014/main" id="{A89C32E5-CAA9-4F85-9C41-CFA7056906EE}"/>
              </a:ext>
            </a:extLst>
          </p:cNvPr>
          <p:cNvCxnSpPr>
            <a:cxnSpLocks/>
          </p:cNvCxnSpPr>
          <p:nvPr/>
        </p:nvCxnSpPr>
        <p:spPr bwMode="auto">
          <a:xfrm flipH="1">
            <a:off x="2704711" y="20307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3277E8D-8112-4787-AE5D-0D55EC471C18}"/>
              </a:ext>
            </a:extLst>
          </p:cNvPr>
          <p:cNvCxnSpPr>
            <a:cxnSpLocks/>
          </p:cNvCxnSpPr>
          <p:nvPr/>
        </p:nvCxnSpPr>
        <p:spPr bwMode="auto">
          <a:xfrm flipH="1">
            <a:off x="2704711" y="27105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91FF164-3903-4303-BD09-A19DAA1BB7E1}"/>
              </a:ext>
            </a:extLst>
          </p:cNvPr>
          <p:cNvCxnSpPr>
            <a:cxnSpLocks/>
          </p:cNvCxnSpPr>
          <p:nvPr/>
        </p:nvCxnSpPr>
        <p:spPr bwMode="auto">
          <a:xfrm flipH="1">
            <a:off x="2704711" y="33902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04F7FCE-55BF-415D-BD2F-C4A7BBF8843F}"/>
              </a:ext>
            </a:extLst>
          </p:cNvPr>
          <p:cNvCxnSpPr>
            <a:cxnSpLocks/>
          </p:cNvCxnSpPr>
          <p:nvPr/>
        </p:nvCxnSpPr>
        <p:spPr bwMode="auto">
          <a:xfrm flipH="1">
            <a:off x="2704711" y="40700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76052E0-CDF8-4663-AB21-B5F0D0B3E985}"/>
              </a:ext>
            </a:extLst>
          </p:cNvPr>
          <p:cNvCxnSpPr>
            <a:cxnSpLocks/>
          </p:cNvCxnSpPr>
          <p:nvPr/>
        </p:nvCxnSpPr>
        <p:spPr bwMode="auto">
          <a:xfrm flipH="1">
            <a:off x="2704711" y="4749791"/>
            <a:ext cx="64008" cy="0"/>
          </a:xfrm>
          <a:prstGeom prst="line">
            <a:avLst/>
          </a:prstGeom>
          <a:noFill/>
          <a:ln w="28575" cap="flat" cmpd="sng" algn="ctr">
            <a:solidFill>
              <a:schemeClr val="bg1"/>
            </a:solidFill>
            <a:prstDash val="solid"/>
            <a:round/>
            <a:headEnd type="none" w="med" len="med"/>
            <a:tailEnd type="none" w="med" len="med"/>
          </a:ln>
          <a:effectLst/>
        </p:spPr>
      </p:cxnSp>
      <p:sp>
        <p:nvSpPr>
          <p:cNvPr id="11" name="TextBox 10">
            <a:extLst>
              <a:ext uri="{FF2B5EF4-FFF2-40B4-BE49-F238E27FC236}">
                <a16:creationId xmlns:a16="http://schemas.microsoft.com/office/drawing/2014/main" id="{A6EBA7BD-1A85-46CC-B0A5-F46F03473F0C}"/>
              </a:ext>
            </a:extLst>
          </p:cNvPr>
          <p:cNvSpPr txBox="1"/>
          <p:nvPr/>
        </p:nvSpPr>
        <p:spPr bwMode="auto">
          <a:xfrm>
            <a:off x="2204384" y="1846082"/>
            <a:ext cx="560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9" name="TextBox 28">
            <a:extLst>
              <a:ext uri="{FF2B5EF4-FFF2-40B4-BE49-F238E27FC236}">
                <a16:creationId xmlns:a16="http://schemas.microsoft.com/office/drawing/2014/main" id="{2417242F-836B-4188-9E5A-5DF71FFB620F}"/>
              </a:ext>
            </a:extLst>
          </p:cNvPr>
          <p:cNvSpPr txBox="1"/>
          <p:nvPr/>
        </p:nvSpPr>
        <p:spPr bwMode="auto">
          <a:xfrm>
            <a:off x="2204384" y="2524490"/>
            <a:ext cx="560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1" name="TextBox 30">
            <a:extLst>
              <a:ext uri="{FF2B5EF4-FFF2-40B4-BE49-F238E27FC236}">
                <a16:creationId xmlns:a16="http://schemas.microsoft.com/office/drawing/2014/main" id="{77273012-0003-4876-BB21-129CC063B010}"/>
              </a:ext>
            </a:extLst>
          </p:cNvPr>
          <p:cNvSpPr txBox="1"/>
          <p:nvPr/>
        </p:nvSpPr>
        <p:spPr bwMode="auto">
          <a:xfrm>
            <a:off x="2204384" y="3202898"/>
            <a:ext cx="560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2" name="TextBox 31">
            <a:extLst>
              <a:ext uri="{FF2B5EF4-FFF2-40B4-BE49-F238E27FC236}">
                <a16:creationId xmlns:a16="http://schemas.microsoft.com/office/drawing/2014/main" id="{A3CA5BA6-6053-43ED-A8DA-413AF033052F}"/>
              </a:ext>
            </a:extLst>
          </p:cNvPr>
          <p:cNvSpPr txBox="1"/>
          <p:nvPr/>
        </p:nvSpPr>
        <p:spPr bwMode="auto">
          <a:xfrm>
            <a:off x="2204384" y="3881306"/>
            <a:ext cx="560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3" name="TextBox 32">
            <a:extLst>
              <a:ext uri="{FF2B5EF4-FFF2-40B4-BE49-F238E27FC236}">
                <a16:creationId xmlns:a16="http://schemas.microsoft.com/office/drawing/2014/main" id="{AB865305-D524-4964-AF0F-B21461CDEAA9}"/>
              </a:ext>
            </a:extLst>
          </p:cNvPr>
          <p:cNvSpPr txBox="1"/>
          <p:nvPr/>
        </p:nvSpPr>
        <p:spPr bwMode="auto">
          <a:xfrm>
            <a:off x="2204384" y="4559714"/>
            <a:ext cx="560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4" name="TextBox 33">
            <a:extLst>
              <a:ext uri="{FF2B5EF4-FFF2-40B4-BE49-F238E27FC236}">
                <a16:creationId xmlns:a16="http://schemas.microsoft.com/office/drawing/2014/main" id="{320F0E16-0DAB-49B4-8518-0DE55EF6230C}"/>
              </a:ext>
            </a:extLst>
          </p:cNvPr>
          <p:cNvSpPr txBox="1"/>
          <p:nvPr/>
        </p:nvSpPr>
        <p:spPr bwMode="auto">
          <a:xfrm>
            <a:off x="2204384" y="5238123"/>
            <a:ext cx="560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8" name="TextBox 37">
            <a:extLst>
              <a:ext uri="{FF2B5EF4-FFF2-40B4-BE49-F238E27FC236}">
                <a16:creationId xmlns:a16="http://schemas.microsoft.com/office/drawing/2014/main" id="{D031D1B1-E644-44E6-816F-05577AFA5189}"/>
              </a:ext>
            </a:extLst>
          </p:cNvPr>
          <p:cNvSpPr txBox="1"/>
          <p:nvPr/>
        </p:nvSpPr>
        <p:spPr bwMode="auto">
          <a:xfrm rot="16200000">
            <a:off x="378193" y="3549799"/>
            <a:ext cx="33901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pCR (%)</a:t>
            </a:r>
          </a:p>
        </p:txBody>
      </p:sp>
      <p:sp>
        <p:nvSpPr>
          <p:cNvPr id="39" name="TextBox 38">
            <a:extLst>
              <a:ext uri="{FF2B5EF4-FFF2-40B4-BE49-F238E27FC236}">
                <a16:creationId xmlns:a16="http://schemas.microsoft.com/office/drawing/2014/main" id="{B0FD12E7-40B9-4F19-977C-8848D0095080}"/>
              </a:ext>
            </a:extLst>
          </p:cNvPr>
          <p:cNvSpPr txBox="1"/>
          <p:nvPr/>
        </p:nvSpPr>
        <p:spPr bwMode="auto">
          <a:xfrm>
            <a:off x="2756471" y="5488261"/>
            <a:ext cx="16627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 (n = 107)</a:t>
            </a:r>
          </a:p>
        </p:txBody>
      </p:sp>
      <p:sp>
        <p:nvSpPr>
          <p:cNvPr id="41" name="TextBox 40">
            <a:extLst>
              <a:ext uri="{FF2B5EF4-FFF2-40B4-BE49-F238E27FC236}">
                <a16:creationId xmlns:a16="http://schemas.microsoft.com/office/drawing/2014/main" id="{ECAF4352-4FB2-49DF-B08B-0CB70D38DDE8}"/>
              </a:ext>
            </a:extLst>
          </p:cNvPr>
          <p:cNvSpPr txBox="1"/>
          <p:nvPr/>
        </p:nvSpPr>
        <p:spPr bwMode="auto">
          <a:xfrm>
            <a:off x="4422088" y="5488261"/>
            <a:ext cx="16627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THP (n = 107)</a:t>
            </a:r>
          </a:p>
        </p:txBody>
      </p:sp>
      <p:sp>
        <p:nvSpPr>
          <p:cNvPr id="42" name="TextBox 41">
            <a:extLst>
              <a:ext uri="{FF2B5EF4-FFF2-40B4-BE49-F238E27FC236}">
                <a16:creationId xmlns:a16="http://schemas.microsoft.com/office/drawing/2014/main" id="{DB696B98-5D7B-4AA6-8925-20D1B059255E}"/>
              </a:ext>
            </a:extLst>
          </p:cNvPr>
          <p:cNvSpPr txBox="1"/>
          <p:nvPr/>
        </p:nvSpPr>
        <p:spPr bwMode="auto">
          <a:xfrm>
            <a:off x="6084324" y="5488261"/>
            <a:ext cx="16627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HP (n = 107)</a:t>
            </a:r>
          </a:p>
        </p:txBody>
      </p:sp>
      <p:sp>
        <p:nvSpPr>
          <p:cNvPr id="43" name="TextBox 42">
            <a:extLst>
              <a:ext uri="{FF2B5EF4-FFF2-40B4-BE49-F238E27FC236}">
                <a16:creationId xmlns:a16="http://schemas.microsoft.com/office/drawing/2014/main" id="{B845EF40-02B3-4B85-9269-063A62BFEF80}"/>
              </a:ext>
            </a:extLst>
          </p:cNvPr>
          <p:cNvSpPr txBox="1"/>
          <p:nvPr/>
        </p:nvSpPr>
        <p:spPr bwMode="auto">
          <a:xfrm>
            <a:off x="7746094" y="5488261"/>
            <a:ext cx="16627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 (n = 96)</a:t>
            </a:r>
          </a:p>
        </p:txBody>
      </p:sp>
      <p:sp>
        <p:nvSpPr>
          <p:cNvPr id="44" name="TextBox 43">
            <a:extLst>
              <a:ext uri="{FF2B5EF4-FFF2-40B4-BE49-F238E27FC236}">
                <a16:creationId xmlns:a16="http://schemas.microsoft.com/office/drawing/2014/main" id="{C0171CF5-6D82-40BA-B279-01B54236311E}"/>
              </a:ext>
            </a:extLst>
          </p:cNvPr>
          <p:cNvSpPr txBox="1"/>
          <p:nvPr/>
        </p:nvSpPr>
        <p:spPr bwMode="auto">
          <a:xfrm>
            <a:off x="3153844" y="4104187"/>
            <a:ext cx="8679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29.0</a:t>
            </a:r>
          </a:p>
        </p:txBody>
      </p:sp>
      <p:sp>
        <p:nvSpPr>
          <p:cNvPr id="45" name="TextBox 44">
            <a:extLst>
              <a:ext uri="{FF2B5EF4-FFF2-40B4-BE49-F238E27FC236}">
                <a16:creationId xmlns:a16="http://schemas.microsoft.com/office/drawing/2014/main" id="{17449942-9A0B-49A5-B189-C61B13B96B28}"/>
              </a:ext>
            </a:extLst>
          </p:cNvPr>
          <p:cNvSpPr txBox="1"/>
          <p:nvPr/>
        </p:nvSpPr>
        <p:spPr bwMode="auto">
          <a:xfrm>
            <a:off x="4746957" y="3500044"/>
            <a:ext cx="1012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45.8*</a:t>
            </a:r>
          </a:p>
        </p:txBody>
      </p:sp>
      <p:sp>
        <p:nvSpPr>
          <p:cNvPr id="46" name="TextBox 45">
            <a:extLst>
              <a:ext uri="{FF2B5EF4-FFF2-40B4-BE49-F238E27FC236}">
                <a16:creationId xmlns:a16="http://schemas.microsoft.com/office/drawing/2014/main" id="{F8CF781F-B0D8-45E2-B38C-A5723355E347}"/>
              </a:ext>
            </a:extLst>
          </p:cNvPr>
          <p:cNvSpPr txBox="1"/>
          <p:nvPr/>
        </p:nvSpPr>
        <p:spPr bwMode="auto">
          <a:xfrm>
            <a:off x="6409193" y="4505933"/>
            <a:ext cx="1012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16.8</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47" name="TextBox 46">
            <a:extLst>
              <a:ext uri="{FF2B5EF4-FFF2-40B4-BE49-F238E27FC236}">
                <a16:creationId xmlns:a16="http://schemas.microsoft.com/office/drawing/2014/main" id="{04587730-F1AD-4C98-A9C0-4661819BE9B5}"/>
              </a:ext>
            </a:extLst>
          </p:cNvPr>
          <p:cNvSpPr txBox="1"/>
          <p:nvPr/>
        </p:nvSpPr>
        <p:spPr bwMode="auto">
          <a:xfrm>
            <a:off x="7834853" y="4229352"/>
            <a:ext cx="14852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24.0</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3" name="Rectangle 12">
            <a:extLst>
              <a:ext uri="{FF2B5EF4-FFF2-40B4-BE49-F238E27FC236}">
                <a16:creationId xmlns:a16="http://schemas.microsoft.com/office/drawing/2014/main" id="{F249839C-A49E-4150-806F-3A86BBBBD8FE}"/>
              </a:ext>
            </a:extLst>
          </p:cNvPr>
          <p:cNvSpPr/>
          <p:nvPr/>
        </p:nvSpPr>
        <p:spPr bwMode="auto">
          <a:xfrm>
            <a:off x="2856319" y="4485548"/>
            <a:ext cx="1463040" cy="9501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848AB017-56DD-436F-96E3-3D323DF14F62}"/>
              </a:ext>
            </a:extLst>
          </p:cNvPr>
          <p:cNvSpPr/>
          <p:nvPr/>
        </p:nvSpPr>
        <p:spPr bwMode="auto">
          <a:xfrm>
            <a:off x="4521936" y="3881190"/>
            <a:ext cx="1463040" cy="15545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6247B06A-BB7B-4D6A-B6C3-3C11FA31C126}"/>
              </a:ext>
            </a:extLst>
          </p:cNvPr>
          <p:cNvSpPr/>
          <p:nvPr/>
        </p:nvSpPr>
        <p:spPr bwMode="auto">
          <a:xfrm>
            <a:off x="6184172" y="4885728"/>
            <a:ext cx="1463040" cy="54998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F6AA02E6-5576-4379-94C8-883B81784EBC}"/>
              </a:ext>
            </a:extLst>
          </p:cNvPr>
          <p:cNvSpPr/>
          <p:nvPr/>
        </p:nvSpPr>
        <p:spPr bwMode="auto">
          <a:xfrm>
            <a:off x="7845942" y="4596754"/>
            <a:ext cx="1463040" cy="838956"/>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6" name="Straight Connector 5">
            <a:extLst>
              <a:ext uri="{FF2B5EF4-FFF2-40B4-BE49-F238E27FC236}">
                <a16:creationId xmlns:a16="http://schemas.microsoft.com/office/drawing/2014/main" id="{2C260330-C505-4598-8890-DA302368FC59}"/>
              </a:ext>
            </a:extLst>
          </p:cNvPr>
          <p:cNvCxnSpPr/>
          <p:nvPr/>
        </p:nvCxnSpPr>
        <p:spPr bwMode="auto">
          <a:xfrm flipV="1">
            <a:off x="2765096" y="2039374"/>
            <a:ext cx="0" cy="3398807"/>
          </a:xfrm>
          <a:prstGeom prst="line">
            <a:avLst/>
          </a:prstGeom>
          <a:noFill/>
          <a:ln w="28575" cap="flat" cmpd="sng" algn="ctr">
            <a:solidFill>
              <a:schemeClr val="bg1"/>
            </a:solidFill>
            <a:prstDash val="solid"/>
            <a:round/>
            <a:headEnd type="none" w="med" len="med"/>
            <a:tailEnd type="none" w="med" len="med"/>
          </a:ln>
          <a:effectLst/>
        </p:spPr>
      </p:cxnSp>
      <p:cxnSp>
        <p:nvCxnSpPr>
          <p:cNvPr id="4" name="Straight Connector 3">
            <a:extLst>
              <a:ext uri="{FF2B5EF4-FFF2-40B4-BE49-F238E27FC236}">
                <a16:creationId xmlns:a16="http://schemas.microsoft.com/office/drawing/2014/main" id="{C594C613-7C17-4CBE-AA2D-94E1287C3F5B}"/>
              </a:ext>
            </a:extLst>
          </p:cNvPr>
          <p:cNvCxnSpPr>
            <a:cxnSpLocks/>
          </p:cNvCxnSpPr>
          <p:nvPr/>
        </p:nvCxnSpPr>
        <p:spPr bwMode="auto">
          <a:xfrm>
            <a:off x="2756471" y="5429554"/>
            <a:ext cx="665959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7306BAB-D98B-4B02-BB0C-32B260CC4BE6}"/>
              </a:ext>
            </a:extLst>
          </p:cNvPr>
          <p:cNvCxnSpPr>
            <a:cxnSpLocks/>
          </p:cNvCxnSpPr>
          <p:nvPr/>
        </p:nvCxnSpPr>
        <p:spPr bwMode="auto">
          <a:xfrm flipH="1">
            <a:off x="2704711" y="54295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33CB1734-5C57-4CFB-9A01-1C09EF68FAEB}"/>
              </a:ext>
            </a:extLst>
          </p:cNvPr>
          <p:cNvCxnSpPr>
            <a:cxnSpLocks/>
          </p:cNvCxnSpPr>
          <p:nvPr/>
        </p:nvCxnSpPr>
        <p:spPr bwMode="auto">
          <a:xfrm>
            <a:off x="2765096" y="54295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105FD96-E656-4219-AB5B-DDA2EBA4517C}"/>
              </a:ext>
            </a:extLst>
          </p:cNvPr>
          <p:cNvCxnSpPr>
            <a:cxnSpLocks/>
          </p:cNvCxnSpPr>
          <p:nvPr/>
        </p:nvCxnSpPr>
        <p:spPr bwMode="auto">
          <a:xfrm>
            <a:off x="4427838" y="54295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22568DF-1BD1-4BF9-B96C-5F3804F3F791}"/>
              </a:ext>
            </a:extLst>
          </p:cNvPr>
          <p:cNvCxnSpPr>
            <a:cxnSpLocks/>
          </p:cNvCxnSpPr>
          <p:nvPr/>
        </p:nvCxnSpPr>
        <p:spPr bwMode="auto">
          <a:xfrm>
            <a:off x="6090580" y="54295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5579A65-8DED-4960-AEA9-31BBECF1C847}"/>
              </a:ext>
            </a:extLst>
          </p:cNvPr>
          <p:cNvCxnSpPr>
            <a:cxnSpLocks/>
          </p:cNvCxnSpPr>
          <p:nvPr/>
        </p:nvCxnSpPr>
        <p:spPr bwMode="auto">
          <a:xfrm>
            <a:off x="7753322" y="54295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A628718-C2D4-423B-B2D1-E9F2EAFCC9C0}"/>
              </a:ext>
            </a:extLst>
          </p:cNvPr>
          <p:cNvCxnSpPr>
            <a:cxnSpLocks/>
          </p:cNvCxnSpPr>
          <p:nvPr/>
        </p:nvCxnSpPr>
        <p:spPr bwMode="auto">
          <a:xfrm>
            <a:off x="9416063" y="5429554"/>
            <a:ext cx="0" cy="64008"/>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50815673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5"/>
          <p:cNvSpPr>
            <a:spLocks noGrp="1" noChangeArrowheads="1"/>
          </p:cNvSpPr>
          <p:nvPr>
            <p:ph type="title"/>
          </p:nvPr>
        </p:nvSpPr>
        <p:spPr/>
        <p:txBody>
          <a:bodyPr/>
          <a:lstStyle/>
          <a:p>
            <a:r>
              <a:rPr lang="en-US" dirty="0"/>
              <a:t>TRYPHAENA: pCR (ypT0/is) by ER/PgR Status</a:t>
            </a:r>
          </a:p>
        </p:txBody>
      </p:sp>
      <p:sp>
        <p:nvSpPr>
          <p:cNvPr id="25" name="Text Box 11">
            <a:extLst>
              <a:ext uri="{FF2B5EF4-FFF2-40B4-BE49-F238E27FC236}">
                <a16:creationId xmlns:a16="http://schemas.microsoft.com/office/drawing/2014/main" id="{F9E881D0-D12C-4277-9C6E-1ADA6B81AB2A}"/>
              </a:ext>
            </a:extLst>
          </p:cNvPr>
          <p:cNvSpPr txBox="1">
            <a:spLocks noChangeArrowheads="1"/>
          </p:cNvSpPr>
          <p:nvPr/>
        </p:nvSpPr>
        <p:spPr bwMode="auto">
          <a:xfrm>
            <a:off x="396921" y="637703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Schneeweiss. Ann Oncol. 2013;24:2278. </a:t>
            </a:r>
          </a:p>
        </p:txBody>
      </p:sp>
      <p:grpSp>
        <p:nvGrpSpPr>
          <p:cNvPr id="26" name="Group 7">
            <a:extLst>
              <a:ext uri="{FF2B5EF4-FFF2-40B4-BE49-F238E27FC236}">
                <a16:creationId xmlns:a16="http://schemas.microsoft.com/office/drawing/2014/main" id="{966AC8B8-DBB2-4D83-9D07-7A0672F2299E}"/>
              </a:ext>
            </a:extLst>
          </p:cNvPr>
          <p:cNvGrpSpPr>
            <a:grpSpLocks/>
          </p:cNvGrpSpPr>
          <p:nvPr/>
        </p:nvGrpSpPr>
        <p:grpSpPr bwMode="auto">
          <a:xfrm>
            <a:off x="9389569" y="6216652"/>
            <a:ext cx="2488502" cy="447822"/>
            <a:chOff x="9527309" y="3551529"/>
            <a:chExt cx="2488502" cy="448324"/>
          </a:xfrm>
        </p:grpSpPr>
        <p:pic>
          <p:nvPicPr>
            <p:cNvPr id="27" name="Picture 9">
              <a:extLst>
                <a:ext uri="{FF2B5EF4-FFF2-40B4-BE49-F238E27FC236}">
                  <a16:creationId xmlns:a16="http://schemas.microsoft.com/office/drawing/2014/main" id="{170474CB-1DEA-412E-96C1-6CA1C86AE7D8}"/>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9" name="Rectangle 8">
              <a:extLst>
                <a:ext uri="{FF2B5EF4-FFF2-40B4-BE49-F238E27FC236}">
                  <a16:creationId xmlns:a16="http://schemas.microsoft.com/office/drawing/2014/main" id="{4108C0CB-1F5E-4924-A48E-2E7247DBA38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7" name="TextBox 6">
            <a:extLst>
              <a:ext uri="{FF2B5EF4-FFF2-40B4-BE49-F238E27FC236}">
                <a16:creationId xmlns:a16="http://schemas.microsoft.com/office/drawing/2014/main" id="{CCDF36DF-2EE4-4B27-AA4B-2B7CA7E2DBC8}"/>
              </a:ext>
            </a:extLst>
          </p:cNvPr>
          <p:cNvSpPr txBox="1"/>
          <p:nvPr/>
        </p:nvSpPr>
        <p:spPr bwMode="auto">
          <a:xfrm>
            <a:off x="2587994" y="5996645"/>
            <a:ext cx="2438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FEC + HP x 3</a:t>
            </a:r>
            <a:r>
              <a:rPr kumimoji="0" lang="en-US" sz="1800" b="1" i="0" u="none" strike="noStrike" kern="1200" cap="none" spc="0" normalizeH="0" baseline="0" noProof="0" dirty="0">
                <a:ln>
                  <a:noFill/>
                </a:ln>
                <a:solidFill>
                  <a:srgbClr val="000000"/>
                </a:solidFill>
                <a:effectLst/>
                <a:uLnTx/>
                <a:uFillTx/>
                <a:latin typeface="Arial"/>
                <a:ea typeface="+mn-ea"/>
                <a:cs typeface="Arial" panose="020B0604020202020204" pitchFamily="34" charset="0"/>
              </a:rPr>
              <a:t>→</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THP x 3</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73)</a:t>
            </a:r>
          </a:p>
        </p:txBody>
      </p:sp>
      <p:sp>
        <p:nvSpPr>
          <p:cNvPr id="39" name="TextBox 38">
            <a:extLst>
              <a:ext uri="{FF2B5EF4-FFF2-40B4-BE49-F238E27FC236}">
                <a16:creationId xmlns:a16="http://schemas.microsoft.com/office/drawing/2014/main" id="{8332241F-C799-4739-95A7-950FE7B973A4}"/>
              </a:ext>
            </a:extLst>
          </p:cNvPr>
          <p:cNvSpPr txBox="1"/>
          <p:nvPr/>
        </p:nvSpPr>
        <p:spPr bwMode="auto">
          <a:xfrm rot="16200000">
            <a:off x="-136531" y="3683246"/>
            <a:ext cx="4151376"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pCR ± 95% CI (%)</a:t>
            </a:r>
          </a:p>
        </p:txBody>
      </p:sp>
      <p:cxnSp>
        <p:nvCxnSpPr>
          <p:cNvPr id="4" name="Straight Connector 3">
            <a:extLst>
              <a:ext uri="{FF2B5EF4-FFF2-40B4-BE49-F238E27FC236}">
                <a16:creationId xmlns:a16="http://schemas.microsoft.com/office/drawing/2014/main" id="{BDA728BF-F14D-4E04-9BDB-5E2B833373F4}"/>
              </a:ext>
            </a:extLst>
          </p:cNvPr>
          <p:cNvCxnSpPr>
            <a:cxnSpLocks/>
          </p:cNvCxnSpPr>
          <p:nvPr/>
        </p:nvCxnSpPr>
        <p:spPr bwMode="auto">
          <a:xfrm>
            <a:off x="2615184" y="5959499"/>
            <a:ext cx="7150608"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6B627E6D-0B2D-4757-BE7B-BC92ECAF44CC}"/>
              </a:ext>
            </a:extLst>
          </p:cNvPr>
          <p:cNvCxnSpPr/>
          <p:nvPr/>
        </p:nvCxnSpPr>
        <p:spPr bwMode="auto">
          <a:xfrm flipV="1">
            <a:off x="2624328" y="1792224"/>
            <a:ext cx="0" cy="4185563"/>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F936C539-E77F-4CF3-B28A-45C10A7A5E7A}"/>
              </a:ext>
            </a:extLst>
          </p:cNvPr>
          <p:cNvCxnSpPr>
            <a:cxnSpLocks/>
          </p:cNvCxnSpPr>
          <p:nvPr/>
        </p:nvCxnSpPr>
        <p:spPr bwMode="auto">
          <a:xfrm flipH="1">
            <a:off x="2560320" y="17922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844C4B7-09F6-4DA3-A2F5-1F84D3145825}"/>
              </a:ext>
            </a:extLst>
          </p:cNvPr>
          <p:cNvCxnSpPr>
            <a:cxnSpLocks/>
          </p:cNvCxnSpPr>
          <p:nvPr/>
        </p:nvCxnSpPr>
        <p:spPr bwMode="auto">
          <a:xfrm flipH="1">
            <a:off x="2560320" y="26256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21ED306-F033-45C3-A722-110E6471B3D6}"/>
              </a:ext>
            </a:extLst>
          </p:cNvPr>
          <p:cNvCxnSpPr>
            <a:cxnSpLocks/>
          </p:cNvCxnSpPr>
          <p:nvPr/>
        </p:nvCxnSpPr>
        <p:spPr bwMode="auto">
          <a:xfrm flipH="1">
            <a:off x="2560320" y="34591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6F0CEED-DE61-425A-BB4B-5F8D511C10D4}"/>
              </a:ext>
            </a:extLst>
          </p:cNvPr>
          <p:cNvCxnSpPr>
            <a:cxnSpLocks/>
          </p:cNvCxnSpPr>
          <p:nvPr/>
        </p:nvCxnSpPr>
        <p:spPr bwMode="auto">
          <a:xfrm flipH="1">
            <a:off x="2560320" y="42925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B2BF929-DE53-4ED3-B2BB-A4483E9063E1}"/>
              </a:ext>
            </a:extLst>
          </p:cNvPr>
          <p:cNvCxnSpPr>
            <a:cxnSpLocks/>
          </p:cNvCxnSpPr>
          <p:nvPr/>
        </p:nvCxnSpPr>
        <p:spPr bwMode="auto">
          <a:xfrm flipH="1">
            <a:off x="2560320" y="51260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BDF298F4-8ACE-4E98-937A-7D9D3C02970B}"/>
              </a:ext>
            </a:extLst>
          </p:cNvPr>
          <p:cNvCxnSpPr>
            <a:cxnSpLocks/>
          </p:cNvCxnSpPr>
          <p:nvPr/>
        </p:nvCxnSpPr>
        <p:spPr bwMode="auto">
          <a:xfrm flipH="1">
            <a:off x="2560320" y="59594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344B039D-2E01-4266-ABB8-C7449E8C5FC0}"/>
              </a:ext>
            </a:extLst>
          </p:cNvPr>
          <p:cNvCxnSpPr>
            <a:cxnSpLocks/>
          </p:cNvCxnSpPr>
          <p:nvPr/>
        </p:nvCxnSpPr>
        <p:spPr bwMode="auto">
          <a:xfrm>
            <a:off x="2624328" y="59594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A189AAF-163B-4BF7-A333-3366EEB8CC0A}"/>
              </a:ext>
            </a:extLst>
          </p:cNvPr>
          <p:cNvCxnSpPr>
            <a:cxnSpLocks/>
          </p:cNvCxnSpPr>
          <p:nvPr/>
        </p:nvCxnSpPr>
        <p:spPr bwMode="auto">
          <a:xfrm>
            <a:off x="4998720" y="59594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F6ACFE0E-7114-412E-A1F0-4F03DC340E22}"/>
              </a:ext>
            </a:extLst>
          </p:cNvPr>
          <p:cNvCxnSpPr>
            <a:cxnSpLocks/>
          </p:cNvCxnSpPr>
          <p:nvPr/>
        </p:nvCxnSpPr>
        <p:spPr bwMode="auto">
          <a:xfrm>
            <a:off x="7373112" y="59594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ECE1019-4269-4017-A897-46373716E6F0}"/>
              </a:ext>
            </a:extLst>
          </p:cNvPr>
          <p:cNvCxnSpPr>
            <a:cxnSpLocks/>
          </p:cNvCxnSpPr>
          <p:nvPr/>
        </p:nvCxnSpPr>
        <p:spPr bwMode="auto">
          <a:xfrm>
            <a:off x="9756648" y="5959499"/>
            <a:ext cx="0" cy="64008"/>
          </a:xfrm>
          <a:prstGeom prst="line">
            <a:avLst/>
          </a:prstGeom>
          <a:noFill/>
          <a:ln w="28575" cap="flat" cmpd="sng" algn="ctr">
            <a:solidFill>
              <a:schemeClr val="bg1"/>
            </a:solidFill>
            <a:prstDash val="solid"/>
            <a:round/>
            <a:headEnd type="none" w="med" len="med"/>
            <a:tailEnd type="none" w="med" len="med"/>
          </a:ln>
          <a:effectLst/>
        </p:spPr>
      </p:cxnSp>
      <p:sp>
        <p:nvSpPr>
          <p:cNvPr id="52" name="TextBox 51">
            <a:extLst>
              <a:ext uri="{FF2B5EF4-FFF2-40B4-BE49-F238E27FC236}">
                <a16:creationId xmlns:a16="http://schemas.microsoft.com/office/drawing/2014/main" id="{9595B361-8C19-4B41-A210-C429ACC23E4F}"/>
              </a:ext>
            </a:extLst>
          </p:cNvPr>
          <p:cNvSpPr txBox="1"/>
          <p:nvPr/>
        </p:nvSpPr>
        <p:spPr bwMode="auto">
          <a:xfrm>
            <a:off x="4998720" y="5996645"/>
            <a:ext cx="23743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FEC x 3</a:t>
            </a:r>
            <a:r>
              <a:rPr kumimoji="0" lang="en-US" sz="1800" b="1" i="0" u="none" strike="noStrike" kern="1200" cap="none" spc="0" normalizeH="0" baseline="0" noProof="0" dirty="0">
                <a:ln>
                  <a:noFill/>
                </a:ln>
                <a:solidFill>
                  <a:srgbClr val="000000"/>
                </a:solidFill>
                <a:effectLst/>
                <a:uLnTx/>
                <a:uFillTx/>
                <a:latin typeface="Arial"/>
                <a:ea typeface="+mn-ea"/>
                <a:cs typeface="Arial" panose="020B0604020202020204" pitchFamily="34" charset="0"/>
              </a:rPr>
              <a:t>→</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THP x 3</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75)</a:t>
            </a:r>
          </a:p>
        </p:txBody>
      </p:sp>
      <p:sp>
        <p:nvSpPr>
          <p:cNvPr id="53" name="TextBox 52">
            <a:extLst>
              <a:ext uri="{FF2B5EF4-FFF2-40B4-BE49-F238E27FC236}">
                <a16:creationId xmlns:a16="http://schemas.microsoft.com/office/drawing/2014/main" id="{BC32170F-A3FE-424F-8A69-8FFD21F20BD8}"/>
              </a:ext>
            </a:extLst>
          </p:cNvPr>
          <p:cNvSpPr txBox="1"/>
          <p:nvPr/>
        </p:nvSpPr>
        <p:spPr bwMode="auto">
          <a:xfrm>
            <a:off x="7394615" y="5996645"/>
            <a:ext cx="23743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TCHP x 6</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77)</a:t>
            </a:r>
          </a:p>
        </p:txBody>
      </p:sp>
      <p:sp>
        <p:nvSpPr>
          <p:cNvPr id="14" name="TextBox 13">
            <a:extLst>
              <a:ext uri="{FF2B5EF4-FFF2-40B4-BE49-F238E27FC236}">
                <a16:creationId xmlns:a16="http://schemas.microsoft.com/office/drawing/2014/main" id="{9CB94470-5AB4-4C49-8EDF-27EAA26E10A2}"/>
              </a:ext>
            </a:extLst>
          </p:cNvPr>
          <p:cNvSpPr txBox="1"/>
          <p:nvPr/>
        </p:nvSpPr>
        <p:spPr bwMode="auto">
          <a:xfrm>
            <a:off x="1822402" y="1620282"/>
            <a:ext cx="763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54" name="TextBox 53">
            <a:extLst>
              <a:ext uri="{FF2B5EF4-FFF2-40B4-BE49-F238E27FC236}">
                <a16:creationId xmlns:a16="http://schemas.microsoft.com/office/drawing/2014/main" id="{93931B48-7B17-40A8-80EE-8141C9C0FCEF}"/>
              </a:ext>
            </a:extLst>
          </p:cNvPr>
          <p:cNvSpPr txBox="1"/>
          <p:nvPr/>
        </p:nvSpPr>
        <p:spPr bwMode="auto">
          <a:xfrm>
            <a:off x="1822402" y="2454010"/>
            <a:ext cx="763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55" name="TextBox 54">
            <a:extLst>
              <a:ext uri="{FF2B5EF4-FFF2-40B4-BE49-F238E27FC236}">
                <a16:creationId xmlns:a16="http://schemas.microsoft.com/office/drawing/2014/main" id="{05E62367-9F8A-4ED3-AABE-8CAD74CAEBBF}"/>
              </a:ext>
            </a:extLst>
          </p:cNvPr>
          <p:cNvSpPr txBox="1"/>
          <p:nvPr/>
        </p:nvSpPr>
        <p:spPr bwMode="auto">
          <a:xfrm>
            <a:off x="1822402" y="3287738"/>
            <a:ext cx="763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56" name="TextBox 55">
            <a:extLst>
              <a:ext uri="{FF2B5EF4-FFF2-40B4-BE49-F238E27FC236}">
                <a16:creationId xmlns:a16="http://schemas.microsoft.com/office/drawing/2014/main" id="{39316618-9771-4E93-99BE-E2136CAE8882}"/>
              </a:ext>
            </a:extLst>
          </p:cNvPr>
          <p:cNvSpPr txBox="1"/>
          <p:nvPr/>
        </p:nvSpPr>
        <p:spPr bwMode="auto">
          <a:xfrm>
            <a:off x="1822402" y="4121466"/>
            <a:ext cx="763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7" name="TextBox 56">
            <a:extLst>
              <a:ext uri="{FF2B5EF4-FFF2-40B4-BE49-F238E27FC236}">
                <a16:creationId xmlns:a16="http://schemas.microsoft.com/office/drawing/2014/main" id="{67383B95-7BC7-4ACF-BED6-9492716F5F74}"/>
              </a:ext>
            </a:extLst>
          </p:cNvPr>
          <p:cNvSpPr txBox="1"/>
          <p:nvPr/>
        </p:nvSpPr>
        <p:spPr bwMode="auto">
          <a:xfrm>
            <a:off x="1822402" y="4955194"/>
            <a:ext cx="763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58" name="TextBox 57">
            <a:extLst>
              <a:ext uri="{FF2B5EF4-FFF2-40B4-BE49-F238E27FC236}">
                <a16:creationId xmlns:a16="http://schemas.microsoft.com/office/drawing/2014/main" id="{DBD0445B-84DC-49B5-9E17-AF473640A618}"/>
              </a:ext>
            </a:extLst>
          </p:cNvPr>
          <p:cNvSpPr txBox="1"/>
          <p:nvPr/>
        </p:nvSpPr>
        <p:spPr bwMode="auto">
          <a:xfrm>
            <a:off x="1822402" y="5788923"/>
            <a:ext cx="763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9" name="TextBox 58">
            <a:extLst>
              <a:ext uri="{FF2B5EF4-FFF2-40B4-BE49-F238E27FC236}">
                <a16:creationId xmlns:a16="http://schemas.microsoft.com/office/drawing/2014/main" id="{14C68AAC-6CB8-4132-B437-06AA831185C9}"/>
              </a:ext>
            </a:extLst>
          </p:cNvPr>
          <p:cNvSpPr txBox="1"/>
          <p:nvPr/>
        </p:nvSpPr>
        <p:spPr bwMode="auto">
          <a:xfrm>
            <a:off x="4352732" y="1341384"/>
            <a:ext cx="37930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ypT0/is and ER and PgR negative</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ypT0/is and ER and/or PgR positive</a:t>
            </a:r>
          </a:p>
        </p:txBody>
      </p:sp>
      <p:sp>
        <p:nvSpPr>
          <p:cNvPr id="15" name="Rectangle 14">
            <a:extLst>
              <a:ext uri="{FF2B5EF4-FFF2-40B4-BE49-F238E27FC236}">
                <a16:creationId xmlns:a16="http://schemas.microsoft.com/office/drawing/2014/main" id="{99AD2AA6-B4FC-443F-915E-36B3A79D1A6D}"/>
              </a:ext>
            </a:extLst>
          </p:cNvPr>
          <p:cNvSpPr/>
          <p:nvPr/>
        </p:nvSpPr>
        <p:spPr bwMode="auto">
          <a:xfrm>
            <a:off x="4165988" y="1701286"/>
            <a:ext cx="182823" cy="182823"/>
          </a:xfrm>
          <a:prstGeom prst="rect">
            <a:avLst/>
          </a:prstGeom>
          <a:pattFill prst="wdDnDiag">
            <a:fgClr>
              <a:schemeClr val="bg1"/>
            </a:fgClr>
            <a:bgClr>
              <a:schemeClr val="tx1"/>
            </a:bgClr>
          </a:patt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CFE1FC2B-A617-4F5C-8D8A-6733EA5AC79A}"/>
              </a:ext>
            </a:extLst>
          </p:cNvPr>
          <p:cNvSpPr/>
          <p:nvPr/>
        </p:nvSpPr>
        <p:spPr bwMode="auto">
          <a:xfrm>
            <a:off x="4165988" y="1446301"/>
            <a:ext cx="182823" cy="182823"/>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52227" name="Group 52226">
            <a:extLst>
              <a:ext uri="{FF2B5EF4-FFF2-40B4-BE49-F238E27FC236}">
                <a16:creationId xmlns:a16="http://schemas.microsoft.com/office/drawing/2014/main" id="{72358F35-6A2D-45C5-9A15-893DF63AE953}"/>
              </a:ext>
            </a:extLst>
          </p:cNvPr>
          <p:cNvGrpSpPr/>
          <p:nvPr/>
        </p:nvGrpSpPr>
        <p:grpSpPr>
          <a:xfrm>
            <a:off x="3790687" y="3029371"/>
            <a:ext cx="646677" cy="2919501"/>
            <a:chOff x="3160266" y="3029371"/>
            <a:chExt cx="646677" cy="2919501"/>
          </a:xfrm>
        </p:grpSpPr>
        <p:sp>
          <p:nvSpPr>
            <p:cNvPr id="61" name="Rectangle 60">
              <a:extLst>
                <a:ext uri="{FF2B5EF4-FFF2-40B4-BE49-F238E27FC236}">
                  <a16:creationId xmlns:a16="http://schemas.microsoft.com/office/drawing/2014/main" id="{936A6A74-6477-407A-9F18-72238FED0AED}"/>
                </a:ext>
              </a:extLst>
            </p:cNvPr>
            <p:cNvSpPr/>
            <p:nvPr/>
          </p:nvSpPr>
          <p:spPr bwMode="auto">
            <a:xfrm>
              <a:off x="3160266" y="4043355"/>
              <a:ext cx="646677" cy="1905517"/>
            </a:xfrm>
            <a:prstGeom prst="rect">
              <a:avLst/>
            </a:prstGeom>
            <a:pattFill prst="wdDnDiag">
              <a:fgClr>
                <a:schemeClr val="accent1"/>
              </a:fgClr>
              <a:bgClr>
                <a:schemeClr val="tx1"/>
              </a:bgClr>
            </a:patt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TextBox 40">
              <a:extLst>
                <a:ext uri="{FF2B5EF4-FFF2-40B4-BE49-F238E27FC236}">
                  <a16:creationId xmlns:a16="http://schemas.microsoft.com/office/drawing/2014/main" id="{2B2A51A3-65FC-40C8-B384-07127957FD4B}"/>
                </a:ext>
              </a:extLst>
            </p:cNvPr>
            <p:cNvSpPr txBox="1"/>
            <p:nvPr/>
          </p:nvSpPr>
          <p:spPr bwMode="auto">
            <a:xfrm>
              <a:off x="3216008" y="3029371"/>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46.2</a:t>
              </a:r>
            </a:p>
          </p:txBody>
        </p:sp>
        <p:grpSp>
          <p:nvGrpSpPr>
            <p:cNvPr id="21" name="Group 20">
              <a:extLst>
                <a:ext uri="{FF2B5EF4-FFF2-40B4-BE49-F238E27FC236}">
                  <a16:creationId xmlns:a16="http://schemas.microsoft.com/office/drawing/2014/main" id="{0CEA10DC-2063-4A67-A6DB-EE1EE62C4462}"/>
                </a:ext>
              </a:extLst>
            </p:cNvPr>
            <p:cNvGrpSpPr/>
            <p:nvPr/>
          </p:nvGrpSpPr>
          <p:grpSpPr>
            <a:xfrm>
              <a:off x="3384426" y="3337560"/>
              <a:ext cx="137160" cy="1362456"/>
              <a:chOff x="3300984" y="3364992"/>
              <a:chExt cx="137160" cy="1362456"/>
            </a:xfrm>
          </p:grpSpPr>
          <p:cxnSp>
            <p:nvCxnSpPr>
              <p:cNvPr id="18" name="Straight Connector 17">
                <a:extLst>
                  <a:ext uri="{FF2B5EF4-FFF2-40B4-BE49-F238E27FC236}">
                    <a16:creationId xmlns:a16="http://schemas.microsoft.com/office/drawing/2014/main" id="{9637CFA3-C6CD-4BC5-95AC-9F3762C5CDCC}"/>
                  </a:ext>
                </a:extLst>
              </p:cNvPr>
              <p:cNvCxnSpPr>
                <a:cxnSpLocks/>
              </p:cNvCxnSpPr>
              <p:nvPr/>
            </p:nvCxnSpPr>
            <p:spPr bwMode="auto">
              <a:xfrm>
                <a:off x="3369564" y="3372853"/>
                <a:ext cx="0" cy="1354595"/>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D81691A-5D3D-470A-A9C5-AE8AA05114DC}"/>
                  </a:ext>
                </a:extLst>
              </p:cNvPr>
              <p:cNvCxnSpPr>
                <a:cxnSpLocks/>
              </p:cNvCxnSpPr>
              <p:nvPr/>
            </p:nvCxnSpPr>
            <p:spPr bwMode="auto">
              <a:xfrm>
                <a:off x="3300984" y="3364992"/>
                <a:ext cx="137160"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90B4A92C-6FFE-4F3A-839B-67B6025500BD}"/>
                  </a:ext>
                </a:extLst>
              </p:cNvPr>
              <p:cNvCxnSpPr>
                <a:cxnSpLocks/>
              </p:cNvCxnSpPr>
              <p:nvPr/>
            </p:nvCxnSpPr>
            <p:spPr bwMode="auto">
              <a:xfrm>
                <a:off x="3300984" y="4727448"/>
                <a:ext cx="137160"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2225" name="Group 52224">
            <a:extLst>
              <a:ext uri="{FF2B5EF4-FFF2-40B4-BE49-F238E27FC236}">
                <a16:creationId xmlns:a16="http://schemas.microsoft.com/office/drawing/2014/main" id="{6E9FDFEB-872B-48CD-A583-53825A3E84CE}"/>
              </a:ext>
            </a:extLst>
          </p:cNvPr>
          <p:cNvGrpSpPr/>
          <p:nvPr/>
        </p:nvGrpSpPr>
        <p:grpSpPr>
          <a:xfrm>
            <a:off x="3138114" y="1811550"/>
            <a:ext cx="646677" cy="4137323"/>
            <a:chOff x="3806630" y="1811550"/>
            <a:chExt cx="646677" cy="4137323"/>
          </a:xfrm>
        </p:grpSpPr>
        <p:sp>
          <p:nvSpPr>
            <p:cNvPr id="62" name="Rectangle 61">
              <a:extLst>
                <a:ext uri="{FF2B5EF4-FFF2-40B4-BE49-F238E27FC236}">
                  <a16:creationId xmlns:a16="http://schemas.microsoft.com/office/drawing/2014/main" id="{D28F882B-D643-45F5-A5BD-4BE6B1396752}"/>
                </a:ext>
              </a:extLst>
            </p:cNvPr>
            <p:cNvSpPr/>
            <p:nvPr/>
          </p:nvSpPr>
          <p:spPr bwMode="auto">
            <a:xfrm>
              <a:off x="3806630" y="2634823"/>
              <a:ext cx="646677" cy="331405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TextBox 41">
              <a:extLst>
                <a:ext uri="{FF2B5EF4-FFF2-40B4-BE49-F238E27FC236}">
                  <a16:creationId xmlns:a16="http://schemas.microsoft.com/office/drawing/2014/main" id="{DA6D41FE-B7D7-4D28-855B-46DA25DD331F}"/>
                </a:ext>
              </a:extLst>
            </p:cNvPr>
            <p:cNvSpPr txBox="1"/>
            <p:nvPr/>
          </p:nvSpPr>
          <p:spPr bwMode="auto">
            <a:xfrm>
              <a:off x="3881169" y="1811550"/>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79.4</a:t>
              </a:r>
            </a:p>
          </p:txBody>
        </p:sp>
        <p:grpSp>
          <p:nvGrpSpPr>
            <p:cNvPr id="70" name="Group 69">
              <a:extLst>
                <a:ext uri="{FF2B5EF4-FFF2-40B4-BE49-F238E27FC236}">
                  <a16:creationId xmlns:a16="http://schemas.microsoft.com/office/drawing/2014/main" id="{DBFFADE3-FC48-4D1E-AAD4-B10AF41093F6}"/>
                </a:ext>
              </a:extLst>
            </p:cNvPr>
            <p:cNvGrpSpPr/>
            <p:nvPr/>
          </p:nvGrpSpPr>
          <p:grpSpPr>
            <a:xfrm>
              <a:off x="4076159" y="2136547"/>
              <a:ext cx="137160" cy="1225296"/>
              <a:chOff x="3300984" y="3502152"/>
              <a:chExt cx="137160" cy="1225296"/>
            </a:xfrm>
          </p:grpSpPr>
          <p:cxnSp>
            <p:nvCxnSpPr>
              <p:cNvPr id="71" name="Straight Connector 70">
                <a:extLst>
                  <a:ext uri="{FF2B5EF4-FFF2-40B4-BE49-F238E27FC236}">
                    <a16:creationId xmlns:a16="http://schemas.microsoft.com/office/drawing/2014/main" id="{FCC1D56B-E120-4DD5-B68D-925143CEE8CC}"/>
                  </a:ext>
                </a:extLst>
              </p:cNvPr>
              <p:cNvCxnSpPr>
                <a:cxnSpLocks/>
              </p:cNvCxnSpPr>
              <p:nvPr/>
            </p:nvCxnSpPr>
            <p:spPr bwMode="auto">
              <a:xfrm>
                <a:off x="3369564" y="3502152"/>
                <a:ext cx="0" cy="1225296"/>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F58CFE8C-0D60-4370-B8BC-3AAAEF892B59}"/>
                  </a:ext>
                </a:extLst>
              </p:cNvPr>
              <p:cNvCxnSpPr>
                <a:cxnSpLocks/>
              </p:cNvCxnSpPr>
              <p:nvPr/>
            </p:nvCxnSpPr>
            <p:spPr bwMode="auto">
              <a:xfrm>
                <a:off x="3300984" y="3502152"/>
                <a:ext cx="137160"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C6C2B882-1E6D-4594-BE28-C6CB186D8174}"/>
                  </a:ext>
                </a:extLst>
              </p:cNvPr>
              <p:cNvCxnSpPr>
                <a:cxnSpLocks/>
              </p:cNvCxnSpPr>
              <p:nvPr/>
            </p:nvCxnSpPr>
            <p:spPr bwMode="auto">
              <a:xfrm>
                <a:off x="3300984" y="4727448"/>
                <a:ext cx="137160"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2229" name="Group 52228">
            <a:extLst>
              <a:ext uri="{FF2B5EF4-FFF2-40B4-BE49-F238E27FC236}">
                <a16:creationId xmlns:a16="http://schemas.microsoft.com/office/drawing/2014/main" id="{0420B57E-1CFD-4DAB-96CC-CE7E4C695CA9}"/>
              </a:ext>
            </a:extLst>
          </p:cNvPr>
          <p:cNvGrpSpPr/>
          <p:nvPr/>
        </p:nvGrpSpPr>
        <p:grpSpPr>
          <a:xfrm>
            <a:off x="6175379" y="2823545"/>
            <a:ext cx="646677" cy="3120055"/>
            <a:chOff x="5534676" y="2823545"/>
            <a:chExt cx="646677" cy="3120055"/>
          </a:xfrm>
        </p:grpSpPr>
        <p:sp>
          <p:nvSpPr>
            <p:cNvPr id="64" name="Rectangle 63">
              <a:extLst>
                <a:ext uri="{FF2B5EF4-FFF2-40B4-BE49-F238E27FC236}">
                  <a16:creationId xmlns:a16="http://schemas.microsoft.com/office/drawing/2014/main" id="{195D1882-D628-4471-9F58-AD3B55101827}"/>
                </a:ext>
              </a:extLst>
            </p:cNvPr>
            <p:cNvSpPr/>
            <p:nvPr/>
          </p:nvSpPr>
          <p:spPr bwMode="auto">
            <a:xfrm>
              <a:off x="5534676" y="3930667"/>
              <a:ext cx="646677" cy="2012933"/>
            </a:xfrm>
            <a:prstGeom prst="rect">
              <a:avLst/>
            </a:prstGeom>
            <a:pattFill prst="wdDnDiag">
              <a:fgClr>
                <a:schemeClr val="accent3"/>
              </a:fgClr>
              <a:bgClr>
                <a:schemeClr val="tx1"/>
              </a:bgClr>
            </a:patt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TextBox 42">
              <a:extLst>
                <a:ext uri="{FF2B5EF4-FFF2-40B4-BE49-F238E27FC236}">
                  <a16:creationId xmlns:a16="http://schemas.microsoft.com/office/drawing/2014/main" id="{058CF688-F57E-4A90-9C8C-E508E289ED08}"/>
                </a:ext>
              </a:extLst>
            </p:cNvPr>
            <p:cNvSpPr txBox="1"/>
            <p:nvPr/>
          </p:nvSpPr>
          <p:spPr bwMode="auto">
            <a:xfrm>
              <a:off x="5600500" y="2823545"/>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48.6</a:t>
              </a:r>
            </a:p>
          </p:txBody>
        </p:sp>
        <p:grpSp>
          <p:nvGrpSpPr>
            <p:cNvPr id="74" name="Group 73">
              <a:extLst>
                <a:ext uri="{FF2B5EF4-FFF2-40B4-BE49-F238E27FC236}">
                  <a16:creationId xmlns:a16="http://schemas.microsoft.com/office/drawing/2014/main" id="{4C5475DC-CEDC-43B5-B05C-5381BEAACC0E}"/>
                </a:ext>
              </a:extLst>
            </p:cNvPr>
            <p:cNvGrpSpPr/>
            <p:nvPr/>
          </p:nvGrpSpPr>
          <p:grpSpPr>
            <a:xfrm>
              <a:off x="5772750" y="3192211"/>
              <a:ext cx="137160" cy="1463040"/>
              <a:chOff x="3300984" y="3502152"/>
              <a:chExt cx="137160" cy="1463040"/>
            </a:xfrm>
          </p:grpSpPr>
          <p:cxnSp>
            <p:nvCxnSpPr>
              <p:cNvPr id="75" name="Straight Connector 74">
                <a:extLst>
                  <a:ext uri="{FF2B5EF4-FFF2-40B4-BE49-F238E27FC236}">
                    <a16:creationId xmlns:a16="http://schemas.microsoft.com/office/drawing/2014/main" id="{ACB46061-0BBF-4DC9-9E4E-DFAD54DB1094}"/>
                  </a:ext>
                </a:extLst>
              </p:cNvPr>
              <p:cNvCxnSpPr>
                <a:cxnSpLocks/>
              </p:cNvCxnSpPr>
              <p:nvPr/>
            </p:nvCxnSpPr>
            <p:spPr bwMode="auto">
              <a:xfrm>
                <a:off x="3369564" y="3502152"/>
                <a:ext cx="0" cy="146304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DA85613E-AD0B-4ABD-B96B-6D0F241CE485}"/>
                  </a:ext>
                </a:extLst>
              </p:cNvPr>
              <p:cNvCxnSpPr>
                <a:cxnSpLocks/>
              </p:cNvCxnSpPr>
              <p:nvPr/>
            </p:nvCxnSpPr>
            <p:spPr bwMode="auto">
              <a:xfrm>
                <a:off x="3300984" y="3502152"/>
                <a:ext cx="137160"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98B9AA7D-E790-46AF-8574-941BF529D94F}"/>
                  </a:ext>
                </a:extLst>
              </p:cNvPr>
              <p:cNvCxnSpPr>
                <a:cxnSpLocks/>
              </p:cNvCxnSpPr>
              <p:nvPr/>
            </p:nvCxnSpPr>
            <p:spPr bwMode="auto">
              <a:xfrm>
                <a:off x="3300984" y="4965192"/>
                <a:ext cx="137160"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2228" name="Group 52227">
            <a:extLst>
              <a:ext uri="{FF2B5EF4-FFF2-40B4-BE49-F238E27FC236}">
                <a16:creationId xmlns:a16="http://schemas.microsoft.com/office/drawing/2014/main" id="{361E617A-E5A3-476D-9A04-3FD55BE321F2}"/>
              </a:ext>
            </a:extLst>
          </p:cNvPr>
          <p:cNvGrpSpPr/>
          <p:nvPr/>
        </p:nvGrpSpPr>
        <p:grpSpPr>
          <a:xfrm>
            <a:off x="5522728" y="2305944"/>
            <a:ext cx="646677" cy="3642928"/>
            <a:chOff x="6181040" y="2305944"/>
            <a:chExt cx="646677" cy="3642928"/>
          </a:xfrm>
        </p:grpSpPr>
        <p:sp>
          <p:nvSpPr>
            <p:cNvPr id="65" name="Rectangle 64">
              <a:extLst>
                <a:ext uri="{FF2B5EF4-FFF2-40B4-BE49-F238E27FC236}">
                  <a16:creationId xmlns:a16="http://schemas.microsoft.com/office/drawing/2014/main" id="{B0CD13E6-8F90-4658-87B1-F4042485C970}"/>
                </a:ext>
              </a:extLst>
            </p:cNvPr>
            <p:cNvSpPr/>
            <p:nvPr/>
          </p:nvSpPr>
          <p:spPr bwMode="auto">
            <a:xfrm>
              <a:off x="6181040" y="3240947"/>
              <a:ext cx="646677" cy="27079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TextBox 43">
              <a:extLst>
                <a:ext uri="{FF2B5EF4-FFF2-40B4-BE49-F238E27FC236}">
                  <a16:creationId xmlns:a16="http://schemas.microsoft.com/office/drawing/2014/main" id="{0274108C-DCFA-4F35-A1B1-B5A7C9C874A4}"/>
                </a:ext>
              </a:extLst>
            </p:cNvPr>
            <p:cNvSpPr txBox="1"/>
            <p:nvPr/>
          </p:nvSpPr>
          <p:spPr bwMode="auto">
            <a:xfrm>
              <a:off x="6241204" y="2305944"/>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65.0</a:t>
              </a:r>
            </a:p>
          </p:txBody>
        </p:sp>
        <p:grpSp>
          <p:nvGrpSpPr>
            <p:cNvPr id="78" name="Group 77">
              <a:extLst>
                <a:ext uri="{FF2B5EF4-FFF2-40B4-BE49-F238E27FC236}">
                  <a16:creationId xmlns:a16="http://schemas.microsoft.com/office/drawing/2014/main" id="{471CDC0E-229D-48A3-BEE8-FE2AA0799B79}"/>
                </a:ext>
              </a:extLst>
            </p:cNvPr>
            <p:cNvGrpSpPr/>
            <p:nvPr/>
          </p:nvGrpSpPr>
          <p:grpSpPr>
            <a:xfrm>
              <a:off x="6429639" y="2625679"/>
              <a:ext cx="137160" cy="1314606"/>
              <a:chOff x="3300984" y="3650586"/>
              <a:chExt cx="137160" cy="1314606"/>
            </a:xfrm>
          </p:grpSpPr>
          <p:cxnSp>
            <p:nvCxnSpPr>
              <p:cNvPr id="79" name="Straight Connector 78">
                <a:extLst>
                  <a:ext uri="{FF2B5EF4-FFF2-40B4-BE49-F238E27FC236}">
                    <a16:creationId xmlns:a16="http://schemas.microsoft.com/office/drawing/2014/main" id="{6C339B40-A1E7-4D5E-809B-0E4F3490D648}"/>
                  </a:ext>
                </a:extLst>
              </p:cNvPr>
              <p:cNvCxnSpPr>
                <a:cxnSpLocks/>
              </p:cNvCxnSpPr>
              <p:nvPr/>
            </p:nvCxnSpPr>
            <p:spPr bwMode="auto">
              <a:xfrm>
                <a:off x="3369564" y="3650586"/>
                <a:ext cx="0" cy="1314606"/>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B119F710-45C4-46AE-88A0-719C10BE477A}"/>
                  </a:ext>
                </a:extLst>
              </p:cNvPr>
              <p:cNvCxnSpPr>
                <a:cxnSpLocks/>
              </p:cNvCxnSpPr>
              <p:nvPr/>
            </p:nvCxnSpPr>
            <p:spPr bwMode="auto">
              <a:xfrm>
                <a:off x="3300984" y="3657600"/>
                <a:ext cx="137160"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E4338C31-29BD-4886-A3C0-C4F8AF00F006}"/>
                  </a:ext>
                </a:extLst>
              </p:cNvPr>
              <p:cNvCxnSpPr>
                <a:cxnSpLocks/>
              </p:cNvCxnSpPr>
              <p:nvPr/>
            </p:nvCxnSpPr>
            <p:spPr bwMode="auto">
              <a:xfrm>
                <a:off x="3300984" y="4965192"/>
                <a:ext cx="137160"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2231" name="Group 52230">
            <a:extLst>
              <a:ext uri="{FF2B5EF4-FFF2-40B4-BE49-F238E27FC236}">
                <a16:creationId xmlns:a16="http://schemas.microsoft.com/office/drawing/2014/main" id="{1F502FC1-5CD3-4FBD-9EB3-F507A81B4DA7}"/>
              </a:ext>
            </a:extLst>
          </p:cNvPr>
          <p:cNvGrpSpPr/>
          <p:nvPr/>
        </p:nvGrpSpPr>
        <p:grpSpPr>
          <a:xfrm>
            <a:off x="8559581" y="2875449"/>
            <a:ext cx="646677" cy="3073424"/>
            <a:chOff x="7909085" y="2875449"/>
            <a:chExt cx="646677" cy="3073424"/>
          </a:xfrm>
        </p:grpSpPr>
        <p:sp>
          <p:nvSpPr>
            <p:cNvPr id="67" name="Rectangle 66">
              <a:extLst>
                <a:ext uri="{FF2B5EF4-FFF2-40B4-BE49-F238E27FC236}">
                  <a16:creationId xmlns:a16="http://schemas.microsoft.com/office/drawing/2014/main" id="{6AB94475-A4AD-44FA-95D1-B9E469D641FB}"/>
                </a:ext>
              </a:extLst>
            </p:cNvPr>
            <p:cNvSpPr/>
            <p:nvPr/>
          </p:nvSpPr>
          <p:spPr bwMode="auto">
            <a:xfrm>
              <a:off x="7909085" y="3882487"/>
              <a:ext cx="646677" cy="2066386"/>
            </a:xfrm>
            <a:prstGeom prst="rect">
              <a:avLst/>
            </a:prstGeom>
            <a:pattFill prst="wdDnDiag">
              <a:fgClr>
                <a:schemeClr val="accent6"/>
              </a:fgClr>
              <a:bgClr>
                <a:schemeClr val="tx1"/>
              </a:bgClr>
            </a:patt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TextBox 44">
              <a:extLst>
                <a:ext uri="{FF2B5EF4-FFF2-40B4-BE49-F238E27FC236}">
                  <a16:creationId xmlns:a16="http://schemas.microsoft.com/office/drawing/2014/main" id="{30952E44-EA80-4767-AA86-7BE5C73E3B74}"/>
                </a:ext>
              </a:extLst>
            </p:cNvPr>
            <p:cNvSpPr txBox="1"/>
            <p:nvPr/>
          </p:nvSpPr>
          <p:spPr bwMode="auto">
            <a:xfrm>
              <a:off x="7980080" y="2875449"/>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50.0</a:t>
              </a:r>
            </a:p>
          </p:txBody>
        </p:sp>
        <p:grpSp>
          <p:nvGrpSpPr>
            <p:cNvPr id="82" name="Group 81">
              <a:extLst>
                <a:ext uri="{FF2B5EF4-FFF2-40B4-BE49-F238E27FC236}">
                  <a16:creationId xmlns:a16="http://schemas.microsoft.com/office/drawing/2014/main" id="{B908A6A9-7E62-4114-A19C-126CB34FFFF1}"/>
                </a:ext>
              </a:extLst>
            </p:cNvPr>
            <p:cNvGrpSpPr/>
            <p:nvPr/>
          </p:nvGrpSpPr>
          <p:grpSpPr>
            <a:xfrm>
              <a:off x="8190559" y="3180147"/>
              <a:ext cx="137160" cy="1378614"/>
              <a:chOff x="3300984" y="3650586"/>
              <a:chExt cx="137160" cy="1378614"/>
            </a:xfrm>
          </p:grpSpPr>
          <p:cxnSp>
            <p:nvCxnSpPr>
              <p:cNvPr id="83" name="Straight Connector 82">
                <a:extLst>
                  <a:ext uri="{FF2B5EF4-FFF2-40B4-BE49-F238E27FC236}">
                    <a16:creationId xmlns:a16="http://schemas.microsoft.com/office/drawing/2014/main" id="{85160CE8-AC01-423A-8A5D-D60F4CC62138}"/>
                  </a:ext>
                </a:extLst>
              </p:cNvPr>
              <p:cNvCxnSpPr>
                <a:cxnSpLocks/>
              </p:cNvCxnSpPr>
              <p:nvPr/>
            </p:nvCxnSpPr>
            <p:spPr bwMode="auto">
              <a:xfrm>
                <a:off x="3369564" y="3650586"/>
                <a:ext cx="0" cy="1378614"/>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56E66D03-5216-4793-9AF1-F977B29E88B8}"/>
                  </a:ext>
                </a:extLst>
              </p:cNvPr>
              <p:cNvCxnSpPr>
                <a:cxnSpLocks/>
              </p:cNvCxnSpPr>
              <p:nvPr/>
            </p:nvCxnSpPr>
            <p:spPr bwMode="auto">
              <a:xfrm>
                <a:off x="3300984" y="3657600"/>
                <a:ext cx="137160"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C8E9580F-66E7-4B48-A51B-744AF0B6E859}"/>
                  </a:ext>
                </a:extLst>
              </p:cNvPr>
              <p:cNvCxnSpPr>
                <a:cxnSpLocks/>
              </p:cNvCxnSpPr>
              <p:nvPr/>
            </p:nvCxnSpPr>
            <p:spPr bwMode="auto">
              <a:xfrm>
                <a:off x="3300984" y="5029200"/>
                <a:ext cx="137160"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2230" name="Group 52229">
            <a:extLst>
              <a:ext uri="{FF2B5EF4-FFF2-40B4-BE49-F238E27FC236}">
                <a16:creationId xmlns:a16="http://schemas.microsoft.com/office/drawing/2014/main" id="{588AF356-FD58-4016-A0F1-1CCC9D562F5E}"/>
              </a:ext>
            </a:extLst>
          </p:cNvPr>
          <p:cNvGrpSpPr/>
          <p:nvPr/>
        </p:nvGrpSpPr>
        <p:grpSpPr>
          <a:xfrm>
            <a:off x="7906539" y="1684660"/>
            <a:ext cx="646677" cy="4264213"/>
            <a:chOff x="8555449" y="1684660"/>
            <a:chExt cx="646677" cy="4264213"/>
          </a:xfrm>
        </p:grpSpPr>
        <p:sp>
          <p:nvSpPr>
            <p:cNvPr id="68" name="Rectangle 67">
              <a:extLst>
                <a:ext uri="{FF2B5EF4-FFF2-40B4-BE49-F238E27FC236}">
                  <a16:creationId xmlns:a16="http://schemas.microsoft.com/office/drawing/2014/main" id="{C1AF9503-FCC1-4AFA-96AD-72179E61F0EE}"/>
                </a:ext>
              </a:extLst>
            </p:cNvPr>
            <p:cNvSpPr/>
            <p:nvPr/>
          </p:nvSpPr>
          <p:spPr bwMode="auto">
            <a:xfrm>
              <a:off x="8555449" y="2442098"/>
              <a:ext cx="646677" cy="350677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TextBox 45">
              <a:extLst>
                <a:ext uri="{FF2B5EF4-FFF2-40B4-BE49-F238E27FC236}">
                  <a16:creationId xmlns:a16="http://schemas.microsoft.com/office/drawing/2014/main" id="{868C5DC4-16EB-4781-B414-446D6ECE8586}"/>
                </a:ext>
              </a:extLst>
            </p:cNvPr>
            <p:cNvSpPr txBox="1"/>
            <p:nvPr/>
          </p:nvSpPr>
          <p:spPr bwMode="auto">
            <a:xfrm>
              <a:off x="8622715" y="1684660"/>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83.8</a:t>
              </a:r>
            </a:p>
          </p:txBody>
        </p:sp>
        <p:grpSp>
          <p:nvGrpSpPr>
            <p:cNvPr id="88" name="Group 87">
              <a:extLst>
                <a:ext uri="{FF2B5EF4-FFF2-40B4-BE49-F238E27FC236}">
                  <a16:creationId xmlns:a16="http://schemas.microsoft.com/office/drawing/2014/main" id="{0E09CD04-B8E4-4C35-A66B-584336FE184A}"/>
                </a:ext>
              </a:extLst>
            </p:cNvPr>
            <p:cNvGrpSpPr/>
            <p:nvPr/>
          </p:nvGrpSpPr>
          <p:grpSpPr>
            <a:xfrm>
              <a:off x="8801497" y="2032643"/>
              <a:ext cx="137160" cy="1088136"/>
              <a:chOff x="3300984" y="3941064"/>
              <a:chExt cx="137160" cy="1088136"/>
            </a:xfrm>
          </p:grpSpPr>
          <p:cxnSp>
            <p:nvCxnSpPr>
              <p:cNvPr id="89" name="Straight Connector 88">
                <a:extLst>
                  <a:ext uri="{FF2B5EF4-FFF2-40B4-BE49-F238E27FC236}">
                    <a16:creationId xmlns:a16="http://schemas.microsoft.com/office/drawing/2014/main" id="{0F3C6C0C-2D5C-40C2-AEDC-E1DD8EEB62B7}"/>
                  </a:ext>
                </a:extLst>
              </p:cNvPr>
              <p:cNvCxnSpPr>
                <a:cxnSpLocks/>
              </p:cNvCxnSpPr>
              <p:nvPr/>
            </p:nvCxnSpPr>
            <p:spPr bwMode="auto">
              <a:xfrm>
                <a:off x="3369564" y="3941064"/>
                <a:ext cx="0" cy="1088136"/>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2D06505-0898-4AEC-A7C5-F9CF1C96F471}"/>
                  </a:ext>
                </a:extLst>
              </p:cNvPr>
              <p:cNvCxnSpPr>
                <a:cxnSpLocks/>
              </p:cNvCxnSpPr>
              <p:nvPr/>
            </p:nvCxnSpPr>
            <p:spPr bwMode="auto">
              <a:xfrm>
                <a:off x="3300984" y="3941064"/>
                <a:ext cx="137160"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70FDA650-6AD4-4688-994D-19E4A7A27536}"/>
                  </a:ext>
                </a:extLst>
              </p:cNvPr>
              <p:cNvCxnSpPr>
                <a:cxnSpLocks/>
              </p:cNvCxnSpPr>
              <p:nvPr/>
            </p:nvCxnSpPr>
            <p:spPr bwMode="auto">
              <a:xfrm>
                <a:off x="3300984" y="5029200"/>
                <a:ext cx="137160" cy="0"/>
              </a:xfrm>
              <a:prstGeom prst="line">
                <a:avLst/>
              </a:prstGeom>
              <a:noFill/>
              <a:ln w="28575" cap="flat" cmpd="sng" algn="ctr">
                <a:solidFill>
                  <a:schemeClr val="bg1"/>
                </a:solidFill>
                <a:prstDash val="solid"/>
                <a:round/>
                <a:headEnd type="none" w="med" len="med"/>
                <a:tailEnd type="none" w="med" len="med"/>
              </a:ln>
              <a:effectLst/>
            </p:spPr>
          </p:cxnSp>
        </p:grpSp>
      </p:grpSp>
    </p:spTree>
    <p:extLst>
      <p:ext uri="{BB962C8B-B14F-4D97-AF65-F5344CB8AC3E}">
        <p14:creationId xmlns:p14="http://schemas.microsoft.com/office/powerpoint/2010/main" val="137882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Building on Trastuzumab: Additional HER2-Targeted Therapy in the Adjuvant Setting</a:t>
            </a:r>
          </a:p>
        </p:txBody>
      </p:sp>
      <p:sp>
        <p:nvSpPr>
          <p:cNvPr id="6" name="Text Box 15">
            <a:extLst>
              <a:ext uri="{FF2B5EF4-FFF2-40B4-BE49-F238E27FC236}">
                <a16:creationId xmlns:a16="http://schemas.microsoft.com/office/drawing/2014/main" id="{86FFB753-67C8-4568-8CC0-96C3E817FA94}"/>
              </a:ext>
            </a:extLst>
          </p:cNvPr>
          <p:cNvSpPr txBox="1">
            <a:spLocks noChangeArrowheads="1"/>
          </p:cNvSpPr>
          <p:nvPr/>
        </p:nvSpPr>
        <p:spPr bwMode="auto">
          <a:xfrm>
            <a:off x="386623" y="6380205"/>
            <a:ext cx="812165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Neratinib PI. 2. Pertuzumab PI. 3. von Minckwitz G. NEJM. 2017;377:122. 4.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Ado-trastuzumab emtansine PI. 5. Trastuzumab PI</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p>
        </p:txBody>
      </p:sp>
      <p:sp>
        <p:nvSpPr>
          <p:cNvPr id="8" name="Content Placeholder 7">
            <a:extLst>
              <a:ext uri="{FF2B5EF4-FFF2-40B4-BE49-F238E27FC236}">
                <a16:creationId xmlns:a16="http://schemas.microsoft.com/office/drawing/2014/main" id="{B74168EF-AC18-4718-93B5-7E61956236BF}"/>
              </a:ext>
            </a:extLst>
          </p:cNvPr>
          <p:cNvSpPr txBox="1">
            <a:spLocks/>
          </p:cNvSpPr>
          <p:nvPr/>
        </p:nvSpPr>
        <p:spPr>
          <a:xfrm>
            <a:off x="467378" y="2189396"/>
            <a:ext cx="3931920" cy="348986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FDA approval July 17, 2017</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As </a:t>
            </a: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extended adjuvant treatment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for patients </a:t>
            </a:r>
            <a:b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with HER2</a:t>
            </a:r>
            <a:r>
              <a:rPr kumimoji="0" lang="en-US" sz="24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overexpressed/amplified</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EBC following adjuvant trastuzumab-based therapy</a:t>
            </a:r>
            <a:r>
              <a:rPr kumimoji="0" lang="en-US" sz="24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1</a:t>
            </a:r>
          </a:p>
        </p:txBody>
      </p:sp>
      <p:sp>
        <p:nvSpPr>
          <p:cNvPr id="9" name="Rectangle: Rounded Corners 8">
            <a:extLst>
              <a:ext uri="{FF2B5EF4-FFF2-40B4-BE49-F238E27FC236}">
                <a16:creationId xmlns:a16="http://schemas.microsoft.com/office/drawing/2014/main" id="{23DAFE93-33FD-4E80-9F41-290F1B60437F}"/>
              </a:ext>
            </a:extLst>
          </p:cNvPr>
          <p:cNvSpPr/>
          <p:nvPr/>
        </p:nvSpPr>
        <p:spPr bwMode="auto">
          <a:xfrm>
            <a:off x="502311" y="1609563"/>
            <a:ext cx="3739896" cy="511319"/>
          </a:xfrm>
          <a:prstGeom prst="roundRect">
            <a:avLst/>
          </a:prstGeom>
          <a:solidFill>
            <a:schemeClr val="accent4"/>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Neratinib</a:t>
            </a:r>
          </a:p>
        </p:txBody>
      </p:sp>
      <p:sp>
        <p:nvSpPr>
          <p:cNvPr id="10" name="Content Placeholder 6">
            <a:extLst>
              <a:ext uri="{FF2B5EF4-FFF2-40B4-BE49-F238E27FC236}">
                <a16:creationId xmlns:a16="http://schemas.microsoft.com/office/drawing/2014/main" id="{BF931AF5-20EC-4E09-AFF6-E38DE38C112F}"/>
              </a:ext>
            </a:extLst>
          </p:cNvPr>
          <p:cNvSpPr>
            <a:spLocks noGrp="1"/>
          </p:cNvSpPr>
          <p:nvPr>
            <p:ph sz="half" idx="1"/>
          </p:nvPr>
        </p:nvSpPr>
        <p:spPr>
          <a:xfrm>
            <a:off x="4218468" y="2159122"/>
            <a:ext cx="3929802" cy="4030730"/>
          </a:xfrm>
        </p:spPr>
        <p:txBody>
          <a:bodyPr/>
          <a:lstStyle/>
          <a:p>
            <a:pPr marL="0" indent="0">
              <a:buNone/>
            </a:pPr>
            <a:r>
              <a:rPr lang="en-US" altLang="en-US" sz="2400" b="1" dirty="0">
                <a:solidFill>
                  <a:schemeClr val="accent3"/>
                </a:solidFill>
              </a:rPr>
              <a:t>FDA approval Dec 20, 2017</a:t>
            </a:r>
          </a:p>
          <a:p>
            <a:pPr marL="0" indent="0">
              <a:spcBef>
                <a:spcPts val="0"/>
              </a:spcBef>
              <a:spcAft>
                <a:spcPts val="0"/>
              </a:spcAft>
              <a:buNone/>
            </a:pPr>
            <a:r>
              <a:rPr lang="en-US" altLang="en-US" sz="2400" dirty="0"/>
              <a:t>Use in combination with chemotherapy as:</a:t>
            </a:r>
          </a:p>
          <a:p>
            <a:pPr>
              <a:spcBef>
                <a:spcPts val="0"/>
              </a:spcBef>
              <a:spcAft>
                <a:spcPts val="0"/>
              </a:spcAft>
            </a:pPr>
            <a:r>
              <a:rPr lang="en-US" altLang="en-US" sz="2400" dirty="0"/>
              <a:t>Neoadjuvant treatment of patients with HER2+ EBC (either &gt;2 cm tumor or N+) </a:t>
            </a:r>
          </a:p>
          <a:p>
            <a:pPr>
              <a:spcBef>
                <a:spcPts val="600"/>
              </a:spcBef>
              <a:spcAft>
                <a:spcPts val="0"/>
              </a:spcAft>
            </a:pPr>
            <a:r>
              <a:rPr lang="en-US" altLang="en-US" sz="2400" b="1" dirty="0"/>
              <a:t>Adjuvant treatment of patients with HER2+ EBC at high risk of recurrence</a:t>
            </a:r>
            <a:r>
              <a:rPr lang="en-US" altLang="en-US" sz="2400" b="1" baseline="30000" dirty="0"/>
              <a:t>2</a:t>
            </a:r>
            <a:endParaRPr lang="en-US" altLang="en-US" sz="2400" b="1" dirty="0"/>
          </a:p>
          <a:p>
            <a:pPr lvl="1"/>
            <a:r>
              <a:rPr lang="en-US" altLang="en-US" sz="2200" dirty="0"/>
              <a:t>High-risk patients included those with HR- or N+ breast cancer</a:t>
            </a:r>
            <a:r>
              <a:rPr lang="en-US" altLang="en-US" sz="2200" baseline="30000" dirty="0"/>
              <a:t>3</a:t>
            </a:r>
          </a:p>
        </p:txBody>
      </p:sp>
      <p:sp>
        <p:nvSpPr>
          <p:cNvPr id="11" name="Rectangle: Rounded Corners 10">
            <a:extLst>
              <a:ext uri="{FF2B5EF4-FFF2-40B4-BE49-F238E27FC236}">
                <a16:creationId xmlns:a16="http://schemas.microsoft.com/office/drawing/2014/main" id="{C2774811-9157-4C84-9442-84A1A1524A14}"/>
              </a:ext>
            </a:extLst>
          </p:cNvPr>
          <p:cNvSpPr/>
          <p:nvPr/>
        </p:nvSpPr>
        <p:spPr bwMode="auto">
          <a:xfrm>
            <a:off x="4267657" y="1609563"/>
            <a:ext cx="3739896" cy="511319"/>
          </a:xfrm>
          <a:prstGeom prst="roundRect">
            <a:avLst/>
          </a:prstGeom>
          <a:solidFill>
            <a:schemeClr val="accent1"/>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Trastuzumab/Pertuzumab</a:t>
            </a:r>
          </a:p>
        </p:txBody>
      </p:sp>
      <p:sp>
        <p:nvSpPr>
          <p:cNvPr id="12" name="Content Placeholder 7">
            <a:extLst>
              <a:ext uri="{FF2B5EF4-FFF2-40B4-BE49-F238E27FC236}">
                <a16:creationId xmlns:a16="http://schemas.microsoft.com/office/drawing/2014/main" id="{B9924935-9B7A-4E00-A5E8-778CFB6204BF}"/>
              </a:ext>
            </a:extLst>
          </p:cNvPr>
          <p:cNvSpPr txBox="1">
            <a:spLocks/>
          </p:cNvSpPr>
          <p:nvPr/>
        </p:nvSpPr>
        <p:spPr bwMode="auto">
          <a:xfrm>
            <a:off x="8229138" y="2159122"/>
            <a:ext cx="3739896" cy="3489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1" hangingPunct="1">
              <a:lnSpc>
                <a:spcPct val="90000"/>
              </a:lnSpc>
              <a:spcBef>
                <a:spcPts val="1000"/>
              </a:spcBef>
              <a:spcAft>
                <a:spcPts val="700"/>
              </a:spcAft>
              <a:buClr>
                <a:schemeClr val="bg1"/>
              </a:buClr>
              <a:buFont typeface="Wingdings" panose="05000000000000000000" pitchFamily="2" charset="2"/>
              <a:buNone/>
              <a:defRPr sz="2400">
                <a:solidFill>
                  <a:schemeClr val="accent3"/>
                </a:solidFill>
                <a:latin typeface="Calibri" panose="020F0502020204030204" pitchFamily="34" charset="0"/>
                <a:cs typeface="+mn-cs"/>
              </a:defRPr>
            </a:lvl1pPr>
            <a:lvl2pPr marL="742950" indent="-285750" eaLnBrk="1"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eaLnBrk="1"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eaLnBrk="1"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eaLnBrk="1"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800">
                <a:latin typeface="+mn-lt"/>
              </a:defRPr>
            </a:lvl6pPr>
            <a:lvl7pPr marL="2971800" indent="-228600" fontAlgn="base">
              <a:lnSpc>
                <a:spcPct val="90000"/>
              </a:lnSpc>
              <a:spcBef>
                <a:spcPct val="35000"/>
              </a:spcBef>
              <a:spcAft>
                <a:spcPct val="25000"/>
              </a:spcAft>
              <a:buClr>
                <a:schemeClr val="accent2"/>
              </a:buClr>
              <a:buFont typeface="Arial" charset="0"/>
              <a:buChar char="–"/>
              <a:defRPr sz="1800">
                <a:latin typeface="+mn-lt"/>
              </a:defRPr>
            </a:lvl7pPr>
            <a:lvl8pPr marL="3429000" indent="-228600" fontAlgn="base">
              <a:lnSpc>
                <a:spcPct val="90000"/>
              </a:lnSpc>
              <a:spcBef>
                <a:spcPct val="35000"/>
              </a:spcBef>
              <a:spcAft>
                <a:spcPct val="25000"/>
              </a:spcAft>
              <a:buClr>
                <a:schemeClr val="accent2"/>
              </a:buClr>
              <a:buFont typeface="Arial" charset="0"/>
              <a:buChar char="–"/>
              <a:defRPr sz="1800">
                <a:latin typeface="+mn-lt"/>
              </a:defRPr>
            </a:lvl8pPr>
            <a:lvl9pPr marL="3886200" indent="-228600" fontAlgn="base">
              <a:lnSpc>
                <a:spcPct val="90000"/>
              </a:lnSpc>
              <a:spcBef>
                <a:spcPct val="35000"/>
              </a:spcBef>
              <a:spcAft>
                <a:spcPct val="25000"/>
              </a:spcAft>
              <a:buClr>
                <a:schemeClr val="accent2"/>
              </a:buClr>
              <a:buFont typeface="Arial" charset="0"/>
              <a:buChar char="–"/>
              <a:defRPr sz="1800">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alt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FDA approval May 3, 2019</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alt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As adjuvant therapy for patients with HER2+ EBC and </a:t>
            </a:r>
            <a:r>
              <a:rPr kumimoji="0" lang="en-US" alt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residual invasive disease after neoadjuvant taxane and trastuzumab-based treatment</a:t>
            </a:r>
            <a:r>
              <a:rPr kumimoji="0" lang="en-US" altLang="en-US" sz="2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4</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p:txBody>
      </p:sp>
      <p:sp>
        <p:nvSpPr>
          <p:cNvPr id="13" name="Rectangle: Rounded Corners 12">
            <a:extLst>
              <a:ext uri="{FF2B5EF4-FFF2-40B4-BE49-F238E27FC236}">
                <a16:creationId xmlns:a16="http://schemas.microsoft.com/office/drawing/2014/main" id="{EFE7D122-9E39-4758-88B1-B37BCFCA17CF}"/>
              </a:ext>
            </a:extLst>
          </p:cNvPr>
          <p:cNvSpPr/>
          <p:nvPr/>
        </p:nvSpPr>
        <p:spPr bwMode="auto">
          <a:xfrm>
            <a:off x="8033004" y="1609563"/>
            <a:ext cx="3739896" cy="511319"/>
          </a:xfrm>
          <a:prstGeom prst="roundRect">
            <a:avLst/>
          </a:prstGeom>
          <a:solidFill>
            <a:schemeClr val="accent6"/>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T-DM1</a:t>
            </a:r>
          </a:p>
        </p:txBody>
      </p:sp>
      <p:grpSp>
        <p:nvGrpSpPr>
          <p:cNvPr id="14" name="Group 7">
            <a:extLst>
              <a:ext uri="{FF2B5EF4-FFF2-40B4-BE49-F238E27FC236}">
                <a16:creationId xmlns:a16="http://schemas.microsoft.com/office/drawing/2014/main" id="{2176222B-BCAF-4C7E-98B4-5F2BB8555886}"/>
              </a:ext>
            </a:extLst>
          </p:cNvPr>
          <p:cNvGrpSpPr>
            <a:grpSpLocks/>
          </p:cNvGrpSpPr>
          <p:nvPr/>
        </p:nvGrpSpPr>
        <p:grpSpPr bwMode="auto">
          <a:xfrm>
            <a:off x="9389569" y="6207225"/>
            <a:ext cx="2488502" cy="447822"/>
            <a:chOff x="9527309" y="3551529"/>
            <a:chExt cx="2488502" cy="448324"/>
          </a:xfrm>
        </p:grpSpPr>
        <p:pic>
          <p:nvPicPr>
            <p:cNvPr id="15" name="Picture 9">
              <a:extLst>
                <a:ext uri="{FF2B5EF4-FFF2-40B4-BE49-F238E27FC236}">
                  <a16:creationId xmlns:a16="http://schemas.microsoft.com/office/drawing/2014/main" id="{E102B05D-AE1B-48A3-B0D4-EC9953A376E3}"/>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15">
              <a:extLst>
                <a:ext uri="{FF2B5EF4-FFF2-40B4-BE49-F238E27FC236}">
                  <a16:creationId xmlns:a16="http://schemas.microsoft.com/office/drawing/2014/main" id="{6676AF5C-F96B-41D2-8E1E-9B174BA4E73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828920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5E3BB3F8-19DF-4388-98CD-1CCBBC832C97}"/>
              </a:ext>
            </a:extLst>
          </p:cNvPr>
          <p:cNvSpPr>
            <a:spLocks noGrp="1"/>
          </p:cNvSpPr>
          <p:nvPr>
            <p:ph type="title"/>
          </p:nvPr>
        </p:nvSpPr>
        <p:spPr/>
        <p:txBody>
          <a:bodyPr/>
          <a:lstStyle/>
          <a:p>
            <a:r>
              <a:rPr lang="en-US" altLang="en-US" dirty="0">
                <a:cs typeface="Calibri" panose="020F0502020204030204" pitchFamily="34" charset="0"/>
              </a:rPr>
              <a:t>APHINITY: Pertuzumab, Trastuzumab, and CT vs Trastuzumab and Chemo in HER2+ EBC</a:t>
            </a:r>
          </a:p>
        </p:txBody>
      </p:sp>
      <p:sp>
        <p:nvSpPr>
          <p:cNvPr id="11267" name="Content Placeholder 1">
            <a:extLst>
              <a:ext uri="{FF2B5EF4-FFF2-40B4-BE49-F238E27FC236}">
                <a16:creationId xmlns:a16="http://schemas.microsoft.com/office/drawing/2014/main" id="{240A6A62-B890-4D1F-B7CA-62CBF94EC027}"/>
              </a:ext>
            </a:extLst>
          </p:cNvPr>
          <p:cNvSpPr>
            <a:spLocks noGrp="1"/>
          </p:cNvSpPr>
          <p:nvPr>
            <p:ph idx="1"/>
          </p:nvPr>
        </p:nvSpPr>
        <p:spPr/>
        <p:txBody>
          <a:bodyPr/>
          <a:lstStyle/>
          <a:p>
            <a:r>
              <a:rPr lang="en-US" altLang="en-US" sz="2000" dirty="0">
                <a:cs typeface="Calibri" panose="020F0502020204030204" pitchFamily="34" charset="0"/>
              </a:rPr>
              <a:t>International, randomized, double-blind, placebo-controlled phase III trial</a:t>
            </a:r>
            <a:r>
              <a:rPr lang="en-US" altLang="en-US" sz="2000" baseline="30000" dirty="0">
                <a:cs typeface="Calibri" panose="020F0502020204030204" pitchFamily="34" charset="0"/>
              </a:rPr>
              <a:t>1</a:t>
            </a:r>
            <a:br>
              <a:rPr lang="en-US" altLang="en-US" sz="2000" baseline="30000" dirty="0">
                <a:cs typeface="Calibri" panose="020F0502020204030204" pitchFamily="34" charset="0"/>
              </a:rPr>
            </a:br>
            <a:endParaRPr lang="en-US" altLang="en-US" sz="2000" baseline="30000" dirty="0">
              <a:cs typeface="Calibri" panose="020F0502020204030204" pitchFamily="34" charset="0"/>
            </a:endParaRPr>
          </a:p>
          <a:p>
            <a:endParaRPr lang="en-US" altLang="en-US" sz="2000" baseline="30000" dirty="0">
              <a:cs typeface="Calibri" panose="020F0502020204030204" pitchFamily="34" charset="0"/>
            </a:endParaRPr>
          </a:p>
          <a:p>
            <a:endParaRPr lang="en-US" altLang="en-US" sz="2000" baseline="30000" dirty="0">
              <a:cs typeface="Calibri" panose="020F0502020204030204" pitchFamily="34" charset="0"/>
            </a:endParaRPr>
          </a:p>
          <a:p>
            <a:endParaRPr lang="en-US" altLang="en-US" sz="2000" baseline="30000" dirty="0">
              <a:cs typeface="Calibri" panose="020F0502020204030204" pitchFamily="34" charset="0"/>
            </a:endParaRPr>
          </a:p>
          <a:p>
            <a:endParaRPr lang="en-US" altLang="en-US" sz="2000" baseline="30000" dirty="0">
              <a:cs typeface="Calibri" panose="020F0502020204030204" pitchFamily="34" charset="0"/>
            </a:endParaRPr>
          </a:p>
          <a:p>
            <a:endParaRPr lang="en-US" altLang="en-US" sz="2000" baseline="30000" dirty="0">
              <a:cs typeface="Calibri" panose="020F0502020204030204" pitchFamily="34" charset="0"/>
            </a:endParaRPr>
          </a:p>
          <a:p>
            <a:endParaRPr lang="en-US" altLang="en-US" sz="2000" baseline="30000" dirty="0">
              <a:cs typeface="Calibri" panose="020F0502020204030204" pitchFamily="34" charset="0"/>
            </a:endParaRPr>
          </a:p>
          <a:p>
            <a:endParaRPr lang="en-US" altLang="en-US" sz="2000" baseline="30000" dirty="0">
              <a:cs typeface="Calibri" panose="020F0502020204030204" pitchFamily="34" charset="0"/>
            </a:endParaRPr>
          </a:p>
          <a:p>
            <a:r>
              <a:rPr lang="en-US" altLang="en-US" sz="2000" dirty="0">
                <a:cs typeface="Calibri" panose="020F0502020204030204" pitchFamily="34" charset="0"/>
              </a:rPr>
              <a:t>Primary endpoint: IDFS per modified STEEP definition</a:t>
            </a:r>
            <a:r>
              <a:rPr lang="en-US" altLang="en-US" sz="2000" baseline="30000" dirty="0">
                <a:cs typeface="Calibri" panose="020F0502020204030204" pitchFamily="34" charset="0"/>
              </a:rPr>
              <a:t>2</a:t>
            </a:r>
            <a:r>
              <a:rPr lang="en-US" altLang="en-US" sz="2000" dirty="0">
                <a:cs typeface="Calibri" panose="020F0502020204030204" pitchFamily="34" charset="0"/>
              </a:rPr>
              <a:t> (excludes second primary non-BC as event)</a:t>
            </a:r>
          </a:p>
          <a:p>
            <a:r>
              <a:rPr lang="en-US" altLang="en-US" sz="2000" dirty="0">
                <a:cs typeface="Calibri" panose="020F0502020204030204" pitchFamily="34" charset="0"/>
              </a:rPr>
              <a:t>Secondary endpoints: IDFS per STEEP definition,</a:t>
            </a:r>
            <a:r>
              <a:rPr lang="en-US" altLang="en-US" sz="2000" baseline="30000" dirty="0">
                <a:cs typeface="Calibri" panose="020F0502020204030204" pitchFamily="34" charset="0"/>
              </a:rPr>
              <a:t>2</a:t>
            </a:r>
            <a:r>
              <a:rPr lang="en-US" altLang="en-US" sz="2000" dirty="0">
                <a:cs typeface="Calibri" panose="020F0502020204030204" pitchFamily="34" charset="0"/>
              </a:rPr>
              <a:t> OS, distant recurrence-free survival, DFS, recurrence-free interval, safety, cardiac safety, health-related QoL</a:t>
            </a:r>
          </a:p>
        </p:txBody>
      </p:sp>
      <p:sp>
        <p:nvSpPr>
          <p:cNvPr id="11269" name="Text Box 11">
            <a:extLst>
              <a:ext uri="{FF2B5EF4-FFF2-40B4-BE49-F238E27FC236}">
                <a16:creationId xmlns:a16="http://schemas.microsoft.com/office/drawing/2014/main" id="{47D4084E-45CE-40BB-B90A-7C54B7413CD1}"/>
              </a:ext>
            </a:extLst>
          </p:cNvPr>
          <p:cNvSpPr txBox="1">
            <a:spLocks noChangeArrowheads="1"/>
          </p:cNvSpPr>
          <p:nvPr/>
        </p:nvSpPr>
        <p:spPr bwMode="auto">
          <a:xfrm>
            <a:off x="396922" y="6379390"/>
            <a:ext cx="87820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1. von Minckwitz. NJEM. 2017;377:122. 2. Hudis. JCO. 2007;25:2127. 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Piccart. SABCS 2019. Abstr GS1-04.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grpSp>
        <p:nvGrpSpPr>
          <p:cNvPr id="2" name="Group 1">
            <a:extLst>
              <a:ext uri="{FF2B5EF4-FFF2-40B4-BE49-F238E27FC236}">
                <a16:creationId xmlns:a16="http://schemas.microsoft.com/office/drawing/2014/main" id="{531D23D6-8523-4009-A4FD-B0E4C2DCEE1E}"/>
              </a:ext>
            </a:extLst>
          </p:cNvPr>
          <p:cNvGrpSpPr/>
          <p:nvPr/>
        </p:nvGrpSpPr>
        <p:grpSpPr>
          <a:xfrm>
            <a:off x="585608" y="1681267"/>
            <a:ext cx="11291302" cy="3135442"/>
            <a:chOff x="515938" y="1750939"/>
            <a:chExt cx="11291302" cy="3135442"/>
          </a:xfrm>
        </p:grpSpPr>
        <p:sp>
          <p:nvSpPr>
            <p:cNvPr id="11270" name="Text Box 45">
              <a:extLst>
                <a:ext uri="{FF2B5EF4-FFF2-40B4-BE49-F238E27FC236}">
                  <a16:creationId xmlns:a16="http://schemas.microsoft.com/office/drawing/2014/main" id="{11B8833E-60BD-4C47-998F-296FCCBD4930}"/>
                </a:ext>
              </a:extLst>
            </p:cNvPr>
            <p:cNvSpPr txBox="1">
              <a:spLocks noChangeArrowheads="1"/>
            </p:cNvSpPr>
            <p:nvPr/>
          </p:nvSpPr>
          <p:spPr bwMode="auto">
            <a:xfrm>
              <a:off x="1709170" y="2243004"/>
              <a:ext cx="3599117"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Patients with HER2+ EBC, no prior invasive BC or anticancer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tx or RT, </a:t>
              </a:r>
              <a:r>
                <a:rPr kumimoji="0" lang="en-GB" altLang="en-US" sz="1800" b="0" i="0" u="none" strike="noStrike" kern="1200" cap="none" spc="0" normalizeH="0" baseline="0" noProof="0" dirty="0">
                  <a:ln>
                    <a:noFill/>
                  </a:ln>
                  <a:solidFill>
                    <a:srgbClr val="E1471D"/>
                  </a:solidFill>
                  <a:effectLst/>
                  <a:uLnTx/>
                  <a:uFillTx/>
                  <a:latin typeface="Calibri" panose="020F0502020204030204" pitchFamily="34" charset="0"/>
                  <a:ea typeface="MS PGothic" panose="020B0600070205080204" pitchFamily="34" charset="-128"/>
                  <a:cs typeface="Calibri" panose="020F0502020204030204" pitchFamily="34" charset="0"/>
                </a:rPr>
                <a:t>N+ any tumor size </a:t>
              </a:r>
              <a:br>
                <a:rPr kumimoji="0" lang="en-GB" altLang="en-US" sz="1800" b="0" i="0" u="none" strike="noStrike" kern="1200" cap="none" spc="0" normalizeH="0" baseline="0" noProof="0" dirty="0">
                  <a:ln>
                    <a:noFill/>
                  </a:ln>
                  <a:solidFill>
                    <a:srgbClr val="E1471D"/>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GB" altLang="en-US" sz="1800" b="0" i="0" u="none" strike="noStrike" kern="1200" cap="none" spc="0" normalizeH="0" baseline="0" noProof="0" dirty="0">
                  <a:ln>
                    <a:noFill/>
                  </a:ln>
                  <a:solidFill>
                    <a:srgbClr val="E1471D"/>
                  </a:solidFill>
                  <a:effectLst/>
                  <a:uLnTx/>
                  <a:uFillTx/>
                  <a:latin typeface="Calibri" panose="020F0502020204030204" pitchFamily="34" charset="0"/>
                  <a:ea typeface="MS PGothic" panose="020B0600070205080204" pitchFamily="34" charset="-128"/>
                  <a:cs typeface="Calibri" panose="020F0502020204030204" pitchFamily="34" charset="0"/>
                </a:rPr>
                <a:t>(no T0) or N0 tumor size </a:t>
              </a:r>
              <a:br>
                <a:rPr kumimoji="0" lang="en-GB" altLang="en-US" sz="1800" b="0" i="0" u="none" strike="noStrike" kern="1200" cap="none" spc="0" normalizeH="0" baseline="0" noProof="0" dirty="0">
                  <a:ln>
                    <a:noFill/>
                  </a:ln>
                  <a:solidFill>
                    <a:srgbClr val="E1471D"/>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GB" altLang="en-US" sz="1800" b="0" i="0" u="none" strike="noStrike" kern="1200" cap="none" spc="0" normalizeH="0" baseline="0" noProof="0" dirty="0">
                  <a:ln>
                    <a:noFill/>
                  </a:ln>
                  <a:solidFill>
                    <a:srgbClr val="E1471D"/>
                  </a:solidFill>
                  <a:effectLst/>
                  <a:uLnTx/>
                  <a:uFillTx/>
                  <a:latin typeface="Calibri" panose="020F0502020204030204" pitchFamily="34" charset="0"/>
                  <a:ea typeface="MS PGothic" panose="020B0600070205080204" pitchFamily="34" charset="-128"/>
                  <a:cs typeface="Calibri" panose="020F0502020204030204" pitchFamily="34" charset="0"/>
                </a:rPr>
                <a:t>&gt;1 cm,*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BL LVEF ≥55%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4805)</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12297" name="Rectangle 49">
              <a:extLst>
                <a:ext uri="{FF2B5EF4-FFF2-40B4-BE49-F238E27FC236}">
                  <a16:creationId xmlns:a16="http://schemas.microsoft.com/office/drawing/2014/main" id="{62E03E2D-374B-4D20-920C-7EE1B8EE6057}"/>
                </a:ext>
              </a:extLst>
            </p:cNvPr>
            <p:cNvSpPr>
              <a:spLocks noChangeArrowheads="1"/>
            </p:cNvSpPr>
            <p:nvPr/>
          </p:nvSpPr>
          <p:spPr bwMode="auto">
            <a:xfrm>
              <a:off x="5773409" y="2395380"/>
              <a:ext cx="3797730" cy="58896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CT</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 + Trastuzumab/Pertuzumab </a:t>
              </a:r>
              <a:endPar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2400)</a:t>
              </a:r>
            </a:p>
          </p:txBody>
        </p:sp>
        <p:sp>
          <p:nvSpPr>
            <p:cNvPr id="12298" name="Rectangle 50">
              <a:extLst>
                <a:ext uri="{FF2B5EF4-FFF2-40B4-BE49-F238E27FC236}">
                  <a16:creationId xmlns:a16="http://schemas.microsoft.com/office/drawing/2014/main" id="{8C4DD957-54C1-4FA7-8CFD-921B5618D40B}"/>
                </a:ext>
              </a:extLst>
            </p:cNvPr>
            <p:cNvSpPr>
              <a:spLocks noChangeArrowheads="1"/>
            </p:cNvSpPr>
            <p:nvPr/>
          </p:nvSpPr>
          <p:spPr bwMode="auto">
            <a:xfrm>
              <a:off x="5773409" y="3209768"/>
              <a:ext cx="3797730" cy="58737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CT</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 + Trastuzumab + Placebo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2405)</a:t>
              </a:r>
            </a:p>
          </p:txBody>
        </p:sp>
        <p:sp>
          <p:nvSpPr>
            <p:cNvPr id="11273" name="Line 53">
              <a:extLst>
                <a:ext uri="{FF2B5EF4-FFF2-40B4-BE49-F238E27FC236}">
                  <a16:creationId xmlns:a16="http://schemas.microsoft.com/office/drawing/2014/main" id="{563E30A9-FAC6-4F39-A73F-D5D3A6CA5793}"/>
                </a:ext>
              </a:extLst>
            </p:cNvPr>
            <p:cNvSpPr>
              <a:spLocks noChangeShapeType="1"/>
            </p:cNvSpPr>
            <p:nvPr/>
          </p:nvSpPr>
          <p:spPr bwMode="auto">
            <a:xfrm>
              <a:off x="5043589" y="3164952"/>
              <a:ext cx="622300" cy="35083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74" name="Line 54">
              <a:extLst>
                <a:ext uri="{FF2B5EF4-FFF2-40B4-BE49-F238E27FC236}">
                  <a16:creationId xmlns:a16="http://schemas.microsoft.com/office/drawing/2014/main" id="{24528B51-DA3F-4AD6-A801-E4D6415B3BC9}"/>
                </a:ext>
              </a:extLst>
            </p:cNvPr>
            <p:cNvSpPr>
              <a:spLocks noChangeShapeType="1"/>
            </p:cNvSpPr>
            <p:nvPr/>
          </p:nvSpPr>
          <p:spPr bwMode="auto">
            <a:xfrm flipV="1">
              <a:off x="5043589" y="2695053"/>
              <a:ext cx="622300" cy="34766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75" name="Text Box 45">
              <a:extLst>
                <a:ext uri="{FF2B5EF4-FFF2-40B4-BE49-F238E27FC236}">
                  <a16:creationId xmlns:a16="http://schemas.microsoft.com/office/drawing/2014/main" id="{2C2CF2C1-ABDE-450E-B097-A3B071AB05A4}"/>
                </a:ext>
              </a:extLst>
            </p:cNvPr>
            <p:cNvSpPr txBox="1">
              <a:spLocks noChangeArrowheads="1"/>
            </p:cNvSpPr>
            <p:nvPr/>
          </p:nvSpPr>
          <p:spPr bwMode="auto">
            <a:xfrm>
              <a:off x="9972090" y="2913382"/>
              <a:ext cx="1835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1"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10-yr follow-up</a:t>
              </a:r>
              <a:endParaRPr kumimoji="0" lang="en-US" altLang="en-US" sz="1800" b="1"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12302" name="Text Box 45">
              <a:extLst>
                <a:ext uri="{FF2B5EF4-FFF2-40B4-BE49-F238E27FC236}">
                  <a16:creationId xmlns:a16="http://schemas.microsoft.com/office/drawing/2014/main" id="{A5E0CBB4-F53B-4B1F-8253-B6FF7A8A372D}"/>
                </a:ext>
              </a:extLst>
            </p:cNvPr>
            <p:cNvSpPr txBox="1">
              <a:spLocks noChangeArrowheads="1"/>
            </p:cNvSpPr>
            <p:nvPr/>
          </p:nvSpPr>
          <p:spPr bwMode="auto">
            <a:xfrm>
              <a:off x="515938" y="2913382"/>
              <a:ext cx="1104900" cy="369332"/>
            </a:xfrm>
            <a:prstGeom prst="rect">
              <a:avLst/>
            </a:prstGeom>
            <a:solidFill>
              <a:srgbClr val="CDCDC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S PGothic" panose="020B0600070205080204" pitchFamily="34" charset="-128"/>
                  <a:cs typeface="Calibri" panose="020F0502020204030204" pitchFamily="34" charset="0"/>
                </a:rPr>
                <a:t>Surgery</a:t>
              </a:r>
            </a:p>
          </p:txBody>
        </p:sp>
        <p:sp>
          <p:nvSpPr>
            <p:cNvPr id="11277" name="Text Box 45">
              <a:extLst>
                <a:ext uri="{FF2B5EF4-FFF2-40B4-BE49-F238E27FC236}">
                  <a16:creationId xmlns:a16="http://schemas.microsoft.com/office/drawing/2014/main" id="{7960F137-558F-452E-A2B7-289A3C89078A}"/>
                </a:ext>
              </a:extLst>
            </p:cNvPr>
            <p:cNvSpPr txBox="1">
              <a:spLocks noChangeArrowheads="1"/>
            </p:cNvSpPr>
            <p:nvPr/>
          </p:nvSpPr>
          <p:spPr bwMode="auto">
            <a:xfrm>
              <a:off x="8645626" y="1750939"/>
              <a:ext cx="1835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1"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Wk 52</a:t>
              </a:r>
              <a:endParaRPr kumimoji="0" lang="en-US" altLang="en-US" sz="1800" b="1"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11279" name="TextBox 2">
              <a:extLst>
                <a:ext uri="{FF2B5EF4-FFF2-40B4-BE49-F238E27FC236}">
                  <a16:creationId xmlns:a16="http://schemas.microsoft.com/office/drawing/2014/main" id="{402E5614-DBFA-4A1A-AEEF-B68E1C9EB47D}"/>
                </a:ext>
              </a:extLst>
            </p:cNvPr>
            <p:cNvSpPr txBox="1">
              <a:spLocks noChangeArrowheads="1"/>
            </p:cNvSpPr>
            <p:nvPr/>
          </p:nvSpPr>
          <p:spPr bwMode="auto">
            <a:xfrm>
              <a:off x="652465" y="3932274"/>
              <a:ext cx="108297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E1471D"/>
                  </a:solidFill>
                  <a:effectLst/>
                  <a:uLnTx/>
                  <a:uFillTx/>
                  <a:latin typeface="Calibri" panose="020F0502020204030204" pitchFamily="34" charset="0"/>
                  <a:ea typeface="MS PGothic" panose="020B0600070205080204" pitchFamily="34" charset="-128"/>
                  <a:cs typeface="Calibri" panose="020F0502020204030204" pitchFamily="34" charset="0"/>
                </a:rPr>
                <a:t>*Or node negative with tumors &gt;0.5 to ≤1 cm + at least 1 of following</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 histologic/nuclear grade 3; ER negative and PgR negative; aged &lt;35 yr.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Node-negative enrollment </a:t>
              </a:r>
              <a:r>
                <a:rPr kumimoji="0" lang="en-US" altLang="en-US" sz="1400" b="0" i="0" u="none" strike="noStrike" kern="1200" cap="none" spc="0" normalizeH="0" baseline="0" noProof="0" dirty="0">
                  <a:ln>
                    <a:noFill/>
                  </a:ln>
                  <a:solidFill>
                    <a:srgbClr val="E1471D"/>
                  </a:solidFill>
                  <a:effectLst/>
                  <a:uLnTx/>
                  <a:uFillTx/>
                  <a:latin typeface="Calibri" panose="020F0502020204030204" pitchFamily="34" charset="0"/>
                  <a:ea typeface="MS PGothic" panose="020B0600070205080204" pitchFamily="34" charset="-128"/>
                  <a:cs typeface="Calibri" panose="020F0502020204030204" pitchFamily="34" charset="0"/>
                </a:rPr>
                <a:t>capped after first 3655 patients randomized</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 </a:t>
              </a:r>
            </a:p>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Tx initiated ≤8 wk post surgery. Permitted CT: standard anthracycline or nonanthracycline regimens (FEC x 3-4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sym typeface="Wingdings" panose="05000000000000000000" pitchFamily="2" charset="2"/>
                </a:rPr>
                <a:t> TH x 3-4; AC x 4  TH x 4; or TCH x 6, followed by HER2-targeted therapy for total of 1 yr)</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 Endocrine and/or radiotherapy.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could be started at end of adjuvant CT.</a:t>
              </a:r>
            </a:p>
          </p:txBody>
        </p:sp>
        <p:sp>
          <p:nvSpPr>
            <p:cNvPr id="11280" name="Line 52">
              <a:extLst>
                <a:ext uri="{FF2B5EF4-FFF2-40B4-BE49-F238E27FC236}">
                  <a16:creationId xmlns:a16="http://schemas.microsoft.com/office/drawing/2014/main" id="{43019DB6-0C39-437F-8F74-40030123CF06}"/>
                </a:ext>
              </a:extLst>
            </p:cNvPr>
            <p:cNvSpPr>
              <a:spLocks noChangeShapeType="1"/>
            </p:cNvSpPr>
            <p:nvPr/>
          </p:nvSpPr>
          <p:spPr bwMode="auto">
            <a:xfrm>
              <a:off x="9595723" y="3098048"/>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81" name="Line 52">
              <a:extLst>
                <a:ext uri="{FF2B5EF4-FFF2-40B4-BE49-F238E27FC236}">
                  <a16:creationId xmlns:a16="http://schemas.microsoft.com/office/drawing/2014/main" id="{66D0D6C6-13B4-4BF5-89FE-916C7B4EC2E1}"/>
                </a:ext>
              </a:extLst>
            </p:cNvPr>
            <p:cNvSpPr>
              <a:spLocks noChangeShapeType="1"/>
            </p:cNvSpPr>
            <p:nvPr/>
          </p:nvSpPr>
          <p:spPr bwMode="auto">
            <a:xfrm>
              <a:off x="1708152" y="3098048"/>
              <a:ext cx="2889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83" name="Line 52">
              <a:extLst>
                <a:ext uri="{FF2B5EF4-FFF2-40B4-BE49-F238E27FC236}">
                  <a16:creationId xmlns:a16="http://schemas.microsoft.com/office/drawing/2014/main" id="{5BC40935-6C75-4F2F-8A40-6C091ADBA863}"/>
                </a:ext>
              </a:extLst>
            </p:cNvPr>
            <p:cNvSpPr>
              <a:spLocks noChangeShapeType="1"/>
            </p:cNvSpPr>
            <p:nvPr/>
          </p:nvSpPr>
          <p:spPr bwMode="auto">
            <a:xfrm rot="5400000">
              <a:off x="9433820" y="2218373"/>
              <a:ext cx="27463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0" name="Group 7">
            <a:extLst>
              <a:ext uri="{FF2B5EF4-FFF2-40B4-BE49-F238E27FC236}">
                <a16:creationId xmlns:a16="http://schemas.microsoft.com/office/drawing/2014/main" id="{E0D7ECA5-D351-4A3B-BE3E-A687464B96F1}"/>
              </a:ext>
            </a:extLst>
          </p:cNvPr>
          <p:cNvGrpSpPr>
            <a:grpSpLocks/>
          </p:cNvGrpSpPr>
          <p:nvPr/>
        </p:nvGrpSpPr>
        <p:grpSpPr bwMode="auto">
          <a:xfrm>
            <a:off x="9389569" y="6207225"/>
            <a:ext cx="2488502" cy="447822"/>
            <a:chOff x="9527309" y="3551529"/>
            <a:chExt cx="2488502" cy="448324"/>
          </a:xfrm>
        </p:grpSpPr>
        <p:pic>
          <p:nvPicPr>
            <p:cNvPr id="21" name="Picture 9">
              <a:extLst>
                <a:ext uri="{FF2B5EF4-FFF2-40B4-BE49-F238E27FC236}">
                  <a16:creationId xmlns:a16="http://schemas.microsoft.com/office/drawing/2014/main" id="{15A098FA-7909-4A16-BE69-C6CD136A5FE8}"/>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2" name="Rectangle 8">
              <a:extLst>
                <a:ext uri="{FF2B5EF4-FFF2-40B4-BE49-F238E27FC236}">
                  <a16:creationId xmlns:a16="http://schemas.microsoft.com/office/drawing/2014/main" id="{12F7551C-107F-4EF3-BC55-7168899C75E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875954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2A3ED-005B-40B7-A9F2-AF3E7E8DC799}"/>
              </a:ext>
            </a:extLst>
          </p:cNvPr>
          <p:cNvSpPr>
            <a:spLocks noGrp="1"/>
          </p:cNvSpPr>
          <p:nvPr>
            <p:ph type="title"/>
          </p:nvPr>
        </p:nvSpPr>
        <p:spPr>
          <a:xfrm>
            <a:off x="609759" y="238127"/>
            <a:ext cx="10951620" cy="1103313"/>
          </a:xfrm>
        </p:spPr>
        <p:txBody>
          <a:bodyPr/>
          <a:lstStyle/>
          <a:p>
            <a:r>
              <a:rPr lang="en-US" altLang="en-US" dirty="0"/>
              <a:t>APHINITY: 6-Yr Follow-up for IDFS in ITT Population</a:t>
            </a:r>
            <a:endParaRPr lang="en-US" dirty="0"/>
          </a:p>
        </p:txBody>
      </p:sp>
      <p:sp>
        <p:nvSpPr>
          <p:cNvPr id="11" name="Text Box 11">
            <a:extLst>
              <a:ext uri="{FF2B5EF4-FFF2-40B4-BE49-F238E27FC236}">
                <a16:creationId xmlns:a16="http://schemas.microsoft.com/office/drawing/2014/main" id="{96E5E35F-2768-4CEA-959C-F8E1B120ADB6}"/>
              </a:ext>
            </a:extLst>
          </p:cNvPr>
          <p:cNvSpPr txBox="1">
            <a:spLocks noChangeArrowheads="1"/>
          </p:cNvSpPr>
          <p:nvPr/>
        </p:nvSpPr>
        <p:spPr bwMode="auto">
          <a:xfrm>
            <a:off x="396921" y="638097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Piccart. JCO. 2021;[Epub].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cxnSp>
        <p:nvCxnSpPr>
          <p:cNvPr id="5" name="Straight Connector 4">
            <a:extLst>
              <a:ext uri="{FF2B5EF4-FFF2-40B4-BE49-F238E27FC236}">
                <a16:creationId xmlns:a16="http://schemas.microsoft.com/office/drawing/2014/main" id="{C777B89F-F893-42C2-AA27-F302E21EA674}"/>
              </a:ext>
            </a:extLst>
          </p:cNvPr>
          <p:cNvCxnSpPr/>
          <p:nvPr/>
        </p:nvCxnSpPr>
        <p:spPr bwMode="auto">
          <a:xfrm>
            <a:off x="2002421" y="1855808"/>
            <a:ext cx="119605"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0AD3D3DF-1BE1-4416-904B-E4BB9E3A3E2B}"/>
              </a:ext>
            </a:extLst>
          </p:cNvPr>
          <p:cNvCxnSpPr/>
          <p:nvPr/>
        </p:nvCxnSpPr>
        <p:spPr bwMode="auto">
          <a:xfrm>
            <a:off x="2002421" y="2429719"/>
            <a:ext cx="119605"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70F797DC-E71A-4773-985C-BCB64861F3D6}"/>
              </a:ext>
            </a:extLst>
          </p:cNvPr>
          <p:cNvCxnSpPr/>
          <p:nvPr/>
        </p:nvCxnSpPr>
        <p:spPr bwMode="auto">
          <a:xfrm>
            <a:off x="2002421" y="3003630"/>
            <a:ext cx="119605"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8A07F25-9FE1-4547-8AF4-070F3857215A}"/>
              </a:ext>
            </a:extLst>
          </p:cNvPr>
          <p:cNvCxnSpPr>
            <a:cxnSpLocks/>
          </p:cNvCxnSpPr>
          <p:nvPr/>
        </p:nvCxnSpPr>
        <p:spPr bwMode="auto">
          <a:xfrm>
            <a:off x="2002421" y="3577541"/>
            <a:ext cx="119605"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DF572A13-1AFF-46EC-81A8-E22550C59190}"/>
              </a:ext>
            </a:extLst>
          </p:cNvPr>
          <p:cNvCxnSpPr>
            <a:cxnSpLocks/>
          </p:cNvCxnSpPr>
          <p:nvPr/>
        </p:nvCxnSpPr>
        <p:spPr bwMode="auto">
          <a:xfrm>
            <a:off x="2002421" y="4151453"/>
            <a:ext cx="11960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8AEDDFC-19C6-47FE-A587-6832D3424D9E}"/>
              </a:ext>
            </a:extLst>
          </p:cNvPr>
          <p:cNvCxnSpPr>
            <a:cxnSpLocks/>
          </p:cNvCxnSpPr>
          <p:nvPr/>
        </p:nvCxnSpPr>
        <p:spPr bwMode="auto">
          <a:xfrm>
            <a:off x="2129742" y="4722470"/>
            <a:ext cx="0" cy="123464"/>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20C02B9C-342A-41F2-AA4D-BFE6C596D78E}"/>
              </a:ext>
            </a:extLst>
          </p:cNvPr>
          <p:cNvCxnSpPr>
            <a:cxnSpLocks/>
          </p:cNvCxnSpPr>
          <p:nvPr/>
        </p:nvCxnSpPr>
        <p:spPr bwMode="auto">
          <a:xfrm>
            <a:off x="3404886" y="4722470"/>
            <a:ext cx="0" cy="123464"/>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6ACFCA46-61C1-40D5-8E6B-7FD73E5D3516}"/>
              </a:ext>
            </a:extLst>
          </p:cNvPr>
          <p:cNvCxnSpPr>
            <a:cxnSpLocks/>
          </p:cNvCxnSpPr>
          <p:nvPr/>
        </p:nvCxnSpPr>
        <p:spPr bwMode="auto">
          <a:xfrm>
            <a:off x="4680030" y="4722470"/>
            <a:ext cx="0" cy="123464"/>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6531FEB-14E3-48B1-8BC3-11F3D08E580F}"/>
              </a:ext>
            </a:extLst>
          </p:cNvPr>
          <p:cNvCxnSpPr>
            <a:cxnSpLocks/>
          </p:cNvCxnSpPr>
          <p:nvPr/>
        </p:nvCxnSpPr>
        <p:spPr bwMode="auto">
          <a:xfrm>
            <a:off x="5955174" y="4722470"/>
            <a:ext cx="0" cy="123464"/>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D7E1E79-BEBF-4CBA-8D08-7B71B370B16C}"/>
              </a:ext>
            </a:extLst>
          </p:cNvPr>
          <p:cNvCxnSpPr>
            <a:cxnSpLocks/>
          </p:cNvCxnSpPr>
          <p:nvPr/>
        </p:nvCxnSpPr>
        <p:spPr bwMode="auto">
          <a:xfrm>
            <a:off x="7230318" y="4722470"/>
            <a:ext cx="0" cy="123464"/>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F09FE83-3530-4CDC-9852-CDD487880A76}"/>
              </a:ext>
            </a:extLst>
          </p:cNvPr>
          <p:cNvCxnSpPr>
            <a:cxnSpLocks/>
          </p:cNvCxnSpPr>
          <p:nvPr/>
        </p:nvCxnSpPr>
        <p:spPr bwMode="auto">
          <a:xfrm>
            <a:off x="8505462" y="4722470"/>
            <a:ext cx="0" cy="123464"/>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46022F7-F2AC-41BA-82B2-4478FA1731C2}"/>
              </a:ext>
            </a:extLst>
          </p:cNvPr>
          <p:cNvCxnSpPr>
            <a:cxnSpLocks/>
          </p:cNvCxnSpPr>
          <p:nvPr/>
        </p:nvCxnSpPr>
        <p:spPr bwMode="auto">
          <a:xfrm>
            <a:off x="9780608" y="4722470"/>
            <a:ext cx="0" cy="123464"/>
          </a:xfrm>
          <a:prstGeom prst="line">
            <a:avLst/>
          </a:prstGeom>
          <a:noFill/>
          <a:ln w="28575" cap="flat" cmpd="sng" algn="ctr">
            <a:solidFill>
              <a:schemeClr val="bg1"/>
            </a:solidFill>
            <a:prstDash val="solid"/>
            <a:round/>
            <a:headEnd type="none" w="med" len="med"/>
            <a:tailEnd type="none" w="med" len="med"/>
          </a:ln>
          <a:effectLst/>
        </p:spPr>
      </p:cxnSp>
      <p:sp>
        <p:nvSpPr>
          <p:cNvPr id="27" name="Freeform: Shape 26">
            <a:extLst>
              <a:ext uri="{FF2B5EF4-FFF2-40B4-BE49-F238E27FC236}">
                <a16:creationId xmlns:a16="http://schemas.microsoft.com/office/drawing/2014/main" id="{EAEAE3A7-2B65-40DC-89C8-BC8D11AEF3C0}"/>
              </a:ext>
            </a:extLst>
          </p:cNvPr>
          <p:cNvSpPr/>
          <p:nvPr/>
        </p:nvSpPr>
        <p:spPr bwMode="auto">
          <a:xfrm>
            <a:off x="2131581" y="1892384"/>
            <a:ext cx="7917736" cy="263420"/>
          </a:xfrm>
          <a:custGeom>
            <a:avLst/>
            <a:gdLst>
              <a:gd name="connsiteX0" fmla="*/ 0 w 7917736"/>
              <a:gd name="connsiteY0" fmla="*/ 0 h 263420"/>
              <a:gd name="connsiteX1" fmla="*/ 632814 w 7917736"/>
              <a:gd name="connsiteY1" fmla="*/ 0 h 263420"/>
              <a:gd name="connsiteX2" fmla="*/ 632814 w 7917736"/>
              <a:gd name="connsiteY2" fmla="*/ 6056 h 263420"/>
              <a:gd name="connsiteX3" fmla="*/ 1262599 w 7917736"/>
              <a:gd name="connsiteY3" fmla="*/ 6056 h 263420"/>
              <a:gd name="connsiteX4" fmla="*/ 1262599 w 7917736"/>
              <a:gd name="connsiteY4" fmla="*/ 33306 h 263420"/>
              <a:gd name="connsiteX5" fmla="*/ 1725855 w 7917736"/>
              <a:gd name="connsiteY5" fmla="*/ 33306 h 263420"/>
              <a:gd name="connsiteX6" fmla="*/ 1725855 w 7917736"/>
              <a:gd name="connsiteY6" fmla="*/ 57529 h 263420"/>
              <a:gd name="connsiteX7" fmla="*/ 1983219 w 7917736"/>
              <a:gd name="connsiteY7" fmla="*/ 57529 h 263420"/>
              <a:gd name="connsiteX8" fmla="*/ 1983219 w 7917736"/>
              <a:gd name="connsiteY8" fmla="*/ 78723 h 263420"/>
              <a:gd name="connsiteX9" fmla="*/ 2364724 w 7917736"/>
              <a:gd name="connsiteY9" fmla="*/ 78723 h 263420"/>
              <a:gd name="connsiteX10" fmla="*/ 2364724 w 7917736"/>
              <a:gd name="connsiteY10" fmla="*/ 78723 h 263420"/>
              <a:gd name="connsiteX11" fmla="*/ 2679616 w 7917736"/>
              <a:gd name="connsiteY11" fmla="*/ 78723 h 263420"/>
              <a:gd name="connsiteX12" fmla="*/ 2679616 w 7917736"/>
              <a:gd name="connsiteY12" fmla="*/ 99918 h 263420"/>
              <a:gd name="connsiteX13" fmla="*/ 2882480 w 7917736"/>
              <a:gd name="connsiteY13" fmla="*/ 99918 h 263420"/>
              <a:gd name="connsiteX14" fmla="*/ 2882480 w 7917736"/>
              <a:gd name="connsiteY14" fmla="*/ 118085 h 263420"/>
              <a:gd name="connsiteX15" fmla="*/ 3330596 w 7917736"/>
              <a:gd name="connsiteY15" fmla="*/ 118085 h 263420"/>
              <a:gd name="connsiteX16" fmla="*/ 3330596 w 7917736"/>
              <a:gd name="connsiteY16" fmla="*/ 136252 h 263420"/>
              <a:gd name="connsiteX17" fmla="*/ 3533460 w 7917736"/>
              <a:gd name="connsiteY17" fmla="*/ 136252 h 263420"/>
              <a:gd name="connsiteX18" fmla="*/ 3533460 w 7917736"/>
              <a:gd name="connsiteY18" fmla="*/ 154419 h 263420"/>
              <a:gd name="connsiteX19" fmla="*/ 4090578 w 7917736"/>
              <a:gd name="connsiteY19" fmla="*/ 154419 h 263420"/>
              <a:gd name="connsiteX20" fmla="*/ 4105717 w 7917736"/>
              <a:gd name="connsiteY20" fmla="*/ 169558 h 263420"/>
              <a:gd name="connsiteX21" fmla="*/ 4414554 w 7917736"/>
              <a:gd name="connsiteY21" fmla="*/ 169558 h 263420"/>
              <a:gd name="connsiteX22" fmla="*/ 4414554 w 7917736"/>
              <a:gd name="connsiteY22" fmla="*/ 178641 h 263420"/>
              <a:gd name="connsiteX23" fmla="*/ 4871754 w 7917736"/>
              <a:gd name="connsiteY23" fmla="*/ 178641 h 263420"/>
              <a:gd name="connsiteX24" fmla="*/ 4871754 w 7917736"/>
              <a:gd name="connsiteY24" fmla="*/ 196808 h 263420"/>
              <a:gd name="connsiteX25" fmla="*/ 5580263 w 7917736"/>
              <a:gd name="connsiteY25" fmla="*/ 196808 h 263420"/>
              <a:gd name="connsiteX26" fmla="*/ 5580263 w 7917736"/>
              <a:gd name="connsiteY26" fmla="*/ 214975 h 263420"/>
              <a:gd name="connsiteX27" fmla="*/ 6019296 w 7917736"/>
              <a:gd name="connsiteY27" fmla="*/ 214975 h 263420"/>
              <a:gd name="connsiteX28" fmla="*/ 6019296 w 7917736"/>
              <a:gd name="connsiteY28" fmla="*/ 230114 h 263420"/>
              <a:gd name="connsiteX29" fmla="*/ 6312994 w 7917736"/>
              <a:gd name="connsiteY29" fmla="*/ 230114 h 263420"/>
              <a:gd name="connsiteX30" fmla="*/ 6312994 w 7917736"/>
              <a:gd name="connsiteY30" fmla="*/ 236170 h 263420"/>
              <a:gd name="connsiteX31" fmla="*/ 6721749 w 7917736"/>
              <a:gd name="connsiteY31" fmla="*/ 236170 h 263420"/>
              <a:gd name="connsiteX32" fmla="*/ 6724777 w 7917736"/>
              <a:gd name="connsiteY32" fmla="*/ 239198 h 263420"/>
              <a:gd name="connsiteX33" fmla="*/ 7587704 w 7917736"/>
              <a:gd name="connsiteY33" fmla="*/ 239198 h 263420"/>
              <a:gd name="connsiteX34" fmla="*/ 7587704 w 7917736"/>
              <a:gd name="connsiteY34" fmla="*/ 263420 h 263420"/>
              <a:gd name="connsiteX35" fmla="*/ 7917736 w 7917736"/>
              <a:gd name="connsiteY35" fmla="*/ 263420 h 26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917736" h="263420">
                <a:moveTo>
                  <a:pt x="0" y="0"/>
                </a:moveTo>
                <a:lnTo>
                  <a:pt x="632814" y="0"/>
                </a:lnTo>
                <a:lnTo>
                  <a:pt x="632814" y="6056"/>
                </a:lnTo>
                <a:lnTo>
                  <a:pt x="1262599" y="6056"/>
                </a:lnTo>
                <a:lnTo>
                  <a:pt x="1262599" y="33306"/>
                </a:lnTo>
                <a:lnTo>
                  <a:pt x="1725855" y="33306"/>
                </a:lnTo>
                <a:lnTo>
                  <a:pt x="1725855" y="57529"/>
                </a:lnTo>
                <a:lnTo>
                  <a:pt x="1983219" y="57529"/>
                </a:lnTo>
                <a:lnTo>
                  <a:pt x="1983219" y="78723"/>
                </a:lnTo>
                <a:lnTo>
                  <a:pt x="2364724" y="78723"/>
                </a:lnTo>
                <a:lnTo>
                  <a:pt x="2364724" y="78723"/>
                </a:lnTo>
                <a:lnTo>
                  <a:pt x="2679616" y="78723"/>
                </a:lnTo>
                <a:lnTo>
                  <a:pt x="2679616" y="99918"/>
                </a:lnTo>
                <a:lnTo>
                  <a:pt x="2882480" y="99918"/>
                </a:lnTo>
                <a:lnTo>
                  <a:pt x="2882480" y="118085"/>
                </a:lnTo>
                <a:lnTo>
                  <a:pt x="3330596" y="118085"/>
                </a:lnTo>
                <a:lnTo>
                  <a:pt x="3330596" y="136252"/>
                </a:lnTo>
                <a:lnTo>
                  <a:pt x="3533460" y="136252"/>
                </a:lnTo>
                <a:lnTo>
                  <a:pt x="3533460" y="154419"/>
                </a:lnTo>
                <a:lnTo>
                  <a:pt x="4090578" y="154419"/>
                </a:lnTo>
                <a:lnTo>
                  <a:pt x="4105717" y="169558"/>
                </a:lnTo>
                <a:lnTo>
                  <a:pt x="4414554" y="169558"/>
                </a:lnTo>
                <a:lnTo>
                  <a:pt x="4414554" y="178641"/>
                </a:lnTo>
                <a:lnTo>
                  <a:pt x="4871754" y="178641"/>
                </a:lnTo>
                <a:lnTo>
                  <a:pt x="4871754" y="196808"/>
                </a:lnTo>
                <a:lnTo>
                  <a:pt x="5580263" y="196808"/>
                </a:lnTo>
                <a:lnTo>
                  <a:pt x="5580263" y="214975"/>
                </a:lnTo>
                <a:lnTo>
                  <a:pt x="6019296" y="214975"/>
                </a:lnTo>
                <a:lnTo>
                  <a:pt x="6019296" y="230114"/>
                </a:lnTo>
                <a:lnTo>
                  <a:pt x="6312994" y="230114"/>
                </a:lnTo>
                <a:lnTo>
                  <a:pt x="6312994" y="236170"/>
                </a:lnTo>
                <a:lnTo>
                  <a:pt x="6721749" y="236170"/>
                </a:lnTo>
                <a:lnTo>
                  <a:pt x="6724777" y="239198"/>
                </a:lnTo>
                <a:lnTo>
                  <a:pt x="7587704" y="239198"/>
                </a:lnTo>
                <a:lnTo>
                  <a:pt x="7587704" y="263420"/>
                </a:lnTo>
                <a:lnTo>
                  <a:pt x="7917736" y="26342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8" name="Freeform: Shape 27">
            <a:extLst>
              <a:ext uri="{FF2B5EF4-FFF2-40B4-BE49-F238E27FC236}">
                <a16:creationId xmlns:a16="http://schemas.microsoft.com/office/drawing/2014/main" id="{1E601F98-055C-4FDF-A76C-3577A8AF9449}"/>
              </a:ext>
            </a:extLst>
          </p:cNvPr>
          <p:cNvSpPr/>
          <p:nvPr/>
        </p:nvSpPr>
        <p:spPr bwMode="auto">
          <a:xfrm>
            <a:off x="2137637" y="1868162"/>
            <a:ext cx="7917735" cy="369393"/>
          </a:xfrm>
          <a:custGeom>
            <a:avLst/>
            <a:gdLst>
              <a:gd name="connsiteX0" fmla="*/ 7917735 w 7917735"/>
              <a:gd name="connsiteY0" fmla="*/ 369393 h 369393"/>
              <a:gd name="connsiteX1" fmla="*/ 7733038 w 7917735"/>
              <a:gd name="connsiteY1" fmla="*/ 369393 h 369393"/>
              <a:gd name="connsiteX2" fmla="*/ 7733038 w 7917735"/>
              <a:gd name="connsiteY2" fmla="*/ 345170 h 369393"/>
              <a:gd name="connsiteX3" fmla="*/ 7472646 w 7917735"/>
              <a:gd name="connsiteY3" fmla="*/ 345170 h 369393"/>
              <a:gd name="connsiteX4" fmla="*/ 7472646 w 7917735"/>
              <a:gd name="connsiteY4" fmla="*/ 317920 h 369393"/>
              <a:gd name="connsiteX5" fmla="*/ 6864056 w 7917735"/>
              <a:gd name="connsiteY5" fmla="*/ 317920 h 369393"/>
              <a:gd name="connsiteX6" fmla="*/ 6864056 w 7917735"/>
              <a:gd name="connsiteY6" fmla="*/ 311864 h 369393"/>
              <a:gd name="connsiteX7" fmla="*/ 6264548 w 7917735"/>
              <a:gd name="connsiteY7" fmla="*/ 311864 h 369393"/>
              <a:gd name="connsiteX8" fmla="*/ 6264548 w 7917735"/>
              <a:gd name="connsiteY8" fmla="*/ 302781 h 369393"/>
              <a:gd name="connsiteX9" fmla="*/ 5883044 w 7917735"/>
              <a:gd name="connsiteY9" fmla="*/ 302781 h 369393"/>
              <a:gd name="connsiteX10" fmla="*/ 5883044 w 7917735"/>
              <a:gd name="connsiteY10" fmla="*/ 272503 h 369393"/>
              <a:gd name="connsiteX11" fmla="*/ 5301703 w 7917735"/>
              <a:gd name="connsiteY11" fmla="*/ 272503 h 369393"/>
              <a:gd name="connsiteX12" fmla="*/ 5301703 w 7917735"/>
              <a:gd name="connsiteY12" fmla="*/ 254336 h 369393"/>
              <a:gd name="connsiteX13" fmla="*/ 4771836 w 7917735"/>
              <a:gd name="connsiteY13" fmla="*/ 254336 h 369393"/>
              <a:gd name="connsiteX14" fmla="*/ 4771836 w 7917735"/>
              <a:gd name="connsiteY14" fmla="*/ 230113 h 369393"/>
              <a:gd name="connsiteX15" fmla="*/ 4372164 w 7917735"/>
              <a:gd name="connsiteY15" fmla="*/ 230113 h 369393"/>
              <a:gd name="connsiteX16" fmla="*/ 4372164 w 7917735"/>
              <a:gd name="connsiteY16" fmla="*/ 211947 h 369393"/>
              <a:gd name="connsiteX17" fmla="*/ 4184440 w 7917735"/>
              <a:gd name="connsiteY17" fmla="*/ 211947 h 369393"/>
              <a:gd name="connsiteX18" fmla="*/ 4184440 w 7917735"/>
              <a:gd name="connsiteY18" fmla="*/ 184696 h 369393"/>
              <a:gd name="connsiteX19" fmla="*/ 3521348 w 7917735"/>
              <a:gd name="connsiteY19" fmla="*/ 184696 h 369393"/>
              <a:gd name="connsiteX20" fmla="*/ 3521348 w 7917735"/>
              <a:gd name="connsiteY20" fmla="*/ 163502 h 369393"/>
              <a:gd name="connsiteX21" fmla="*/ 3270040 w 7917735"/>
              <a:gd name="connsiteY21" fmla="*/ 163502 h 369393"/>
              <a:gd name="connsiteX22" fmla="*/ 3291235 w 7917735"/>
              <a:gd name="connsiteY22" fmla="*/ 142307 h 369393"/>
              <a:gd name="connsiteX23" fmla="*/ 2809812 w 7917735"/>
              <a:gd name="connsiteY23" fmla="*/ 142307 h 369393"/>
              <a:gd name="connsiteX24" fmla="*/ 2809812 w 7917735"/>
              <a:gd name="connsiteY24" fmla="*/ 109001 h 369393"/>
              <a:gd name="connsiteX25" fmla="*/ 2346556 w 7917735"/>
              <a:gd name="connsiteY25" fmla="*/ 109001 h 369393"/>
              <a:gd name="connsiteX26" fmla="*/ 2346556 w 7917735"/>
              <a:gd name="connsiteY26" fmla="*/ 81751 h 369393"/>
              <a:gd name="connsiteX27" fmla="*/ 1971107 w 7917735"/>
              <a:gd name="connsiteY27" fmla="*/ 81751 h 369393"/>
              <a:gd name="connsiteX28" fmla="*/ 1971107 w 7917735"/>
              <a:gd name="connsiteY28" fmla="*/ 63584 h 369393"/>
              <a:gd name="connsiteX29" fmla="*/ 1731910 w 7917735"/>
              <a:gd name="connsiteY29" fmla="*/ 63584 h 369393"/>
              <a:gd name="connsiteX30" fmla="*/ 1731910 w 7917735"/>
              <a:gd name="connsiteY30" fmla="*/ 42389 h 369393"/>
              <a:gd name="connsiteX31" fmla="*/ 1289849 w 7917735"/>
              <a:gd name="connsiteY31" fmla="*/ 42389 h 369393"/>
              <a:gd name="connsiteX32" fmla="*/ 1301960 w 7917735"/>
              <a:gd name="connsiteY32" fmla="*/ 30278 h 369393"/>
              <a:gd name="connsiteX33" fmla="*/ 1105152 w 7917735"/>
              <a:gd name="connsiteY33" fmla="*/ 30278 h 369393"/>
              <a:gd name="connsiteX34" fmla="*/ 1105152 w 7917735"/>
              <a:gd name="connsiteY34" fmla="*/ 12111 h 369393"/>
              <a:gd name="connsiteX35" fmla="*/ 251309 w 7917735"/>
              <a:gd name="connsiteY35" fmla="*/ 12111 h 369393"/>
              <a:gd name="connsiteX36" fmla="*/ 251309 w 7917735"/>
              <a:gd name="connsiteY36" fmla="*/ 0 h 369393"/>
              <a:gd name="connsiteX37" fmla="*/ 0 w 7917735"/>
              <a:gd name="connsiteY37" fmla="*/ 0 h 369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917735" h="369393">
                <a:moveTo>
                  <a:pt x="7917735" y="369393"/>
                </a:moveTo>
                <a:lnTo>
                  <a:pt x="7733038" y="369393"/>
                </a:lnTo>
                <a:lnTo>
                  <a:pt x="7733038" y="345170"/>
                </a:lnTo>
                <a:lnTo>
                  <a:pt x="7472646" y="345170"/>
                </a:lnTo>
                <a:lnTo>
                  <a:pt x="7472646" y="317920"/>
                </a:lnTo>
                <a:lnTo>
                  <a:pt x="6864056" y="317920"/>
                </a:lnTo>
                <a:lnTo>
                  <a:pt x="6864056" y="311864"/>
                </a:lnTo>
                <a:lnTo>
                  <a:pt x="6264548" y="311864"/>
                </a:lnTo>
                <a:lnTo>
                  <a:pt x="6264548" y="302781"/>
                </a:lnTo>
                <a:lnTo>
                  <a:pt x="5883044" y="302781"/>
                </a:lnTo>
                <a:lnTo>
                  <a:pt x="5883044" y="272503"/>
                </a:lnTo>
                <a:lnTo>
                  <a:pt x="5301703" y="272503"/>
                </a:lnTo>
                <a:lnTo>
                  <a:pt x="5301703" y="254336"/>
                </a:lnTo>
                <a:lnTo>
                  <a:pt x="4771836" y="254336"/>
                </a:lnTo>
                <a:lnTo>
                  <a:pt x="4771836" y="230113"/>
                </a:lnTo>
                <a:lnTo>
                  <a:pt x="4372164" y="230113"/>
                </a:lnTo>
                <a:lnTo>
                  <a:pt x="4372164" y="211947"/>
                </a:lnTo>
                <a:lnTo>
                  <a:pt x="4184440" y="211947"/>
                </a:lnTo>
                <a:lnTo>
                  <a:pt x="4184440" y="184696"/>
                </a:lnTo>
                <a:lnTo>
                  <a:pt x="3521348" y="184696"/>
                </a:lnTo>
                <a:lnTo>
                  <a:pt x="3521348" y="163502"/>
                </a:lnTo>
                <a:lnTo>
                  <a:pt x="3270040" y="163502"/>
                </a:lnTo>
                <a:lnTo>
                  <a:pt x="3291235" y="142307"/>
                </a:lnTo>
                <a:lnTo>
                  <a:pt x="2809812" y="142307"/>
                </a:lnTo>
                <a:lnTo>
                  <a:pt x="2809812" y="109001"/>
                </a:lnTo>
                <a:lnTo>
                  <a:pt x="2346556" y="109001"/>
                </a:lnTo>
                <a:lnTo>
                  <a:pt x="2346556" y="81751"/>
                </a:lnTo>
                <a:lnTo>
                  <a:pt x="1971107" y="81751"/>
                </a:lnTo>
                <a:lnTo>
                  <a:pt x="1971107" y="63584"/>
                </a:lnTo>
                <a:lnTo>
                  <a:pt x="1731910" y="63584"/>
                </a:lnTo>
                <a:lnTo>
                  <a:pt x="1731910" y="42389"/>
                </a:lnTo>
                <a:lnTo>
                  <a:pt x="1289849" y="42389"/>
                </a:lnTo>
                <a:lnTo>
                  <a:pt x="1301960" y="30278"/>
                </a:lnTo>
                <a:lnTo>
                  <a:pt x="1105152" y="30278"/>
                </a:lnTo>
                <a:lnTo>
                  <a:pt x="1105152" y="12111"/>
                </a:lnTo>
                <a:lnTo>
                  <a:pt x="251309" y="12111"/>
                </a:lnTo>
                <a:lnTo>
                  <a:pt x="251309"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9" name="TextBox 28">
            <a:extLst>
              <a:ext uri="{FF2B5EF4-FFF2-40B4-BE49-F238E27FC236}">
                <a16:creationId xmlns:a16="http://schemas.microsoft.com/office/drawing/2014/main" id="{A0D41542-DB48-4122-9C8F-5701EF24FE43}"/>
              </a:ext>
            </a:extLst>
          </p:cNvPr>
          <p:cNvSpPr txBox="1"/>
          <p:nvPr/>
        </p:nvSpPr>
        <p:spPr bwMode="auto">
          <a:xfrm>
            <a:off x="3521349" y="5141229"/>
            <a:ext cx="51927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 from Random Assignment</a:t>
            </a:r>
          </a:p>
        </p:txBody>
      </p:sp>
      <p:sp>
        <p:nvSpPr>
          <p:cNvPr id="41" name="TextBox 40">
            <a:extLst>
              <a:ext uri="{FF2B5EF4-FFF2-40B4-BE49-F238E27FC236}">
                <a16:creationId xmlns:a16="http://schemas.microsoft.com/office/drawing/2014/main" id="{A7E068F1-D173-4325-811F-ABD47CB1EA1A}"/>
              </a:ext>
            </a:extLst>
          </p:cNvPr>
          <p:cNvSpPr txBox="1"/>
          <p:nvPr/>
        </p:nvSpPr>
        <p:spPr bwMode="auto">
          <a:xfrm rot="16200000">
            <a:off x="-497173" y="3002979"/>
            <a:ext cx="30825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IDFS (%)</a:t>
            </a:r>
          </a:p>
        </p:txBody>
      </p:sp>
      <p:sp>
        <p:nvSpPr>
          <p:cNvPr id="42" name="TextBox 41">
            <a:extLst>
              <a:ext uri="{FF2B5EF4-FFF2-40B4-BE49-F238E27FC236}">
                <a16:creationId xmlns:a16="http://schemas.microsoft.com/office/drawing/2014/main" id="{1EC5B666-928C-419F-AB62-3C368AA86F20}"/>
              </a:ext>
            </a:extLst>
          </p:cNvPr>
          <p:cNvSpPr txBox="1"/>
          <p:nvPr/>
        </p:nvSpPr>
        <p:spPr bwMode="auto">
          <a:xfrm>
            <a:off x="5595402" y="1483629"/>
            <a:ext cx="8477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 yr</a:t>
            </a:r>
          </a:p>
        </p:txBody>
      </p:sp>
      <p:sp>
        <p:nvSpPr>
          <p:cNvPr id="43" name="TextBox 42">
            <a:extLst>
              <a:ext uri="{FF2B5EF4-FFF2-40B4-BE49-F238E27FC236}">
                <a16:creationId xmlns:a16="http://schemas.microsoft.com/office/drawing/2014/main" id="{B610DEFF-D586-4154-B519-E06112643C97}"/>
              </a:ext>
            </a:extLst>
          </p:cNvPr>
          <p:cNvSpPr txBox="1"/>
          <p:nvPr/>
        </p:nvSpPr>
        <p:spPr bwMode="auto">
          <a:xfrm>
            <a:off x="9368059" y="1507852"/>
            <a:ext cx="8477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 yr</a:t>
            </a:r>
          </a:p>
        </p:txBody>
      </p:sp>
      <p:sp>
        <p:nvSpPr>
          <p:cNvPr id="44" name="TextBox 43">
            <a:extLst>
              <a:ext uri="{FF2B5EF4-FFF2-40B4-BE49-F238E27FC236}">
                <a16:creationId xmlns:a16="http://schemas.microsoft.com/office/drawing/2014/main" id="{1B10D0FF-E354-403E-BC4A-16B0DC8F57CD}"/>
              </a:ext>
            </a:extLst>
          </p:cNvPr>
          <p:cNvSpPr txBox="1"/>
          <p:nvPr/>
        </p:nvSpPr>
        <p:spPr bwMode="auto">
          <a:xfrm>
            <a:off x="1395822" y="1653188"/>
            <a:ext cx="5934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5" name="TextBox 44">
            <a:extLst>
              <a:ext uri="{FF2B5EF4-FFF2-40B4-BE49-F238E27FC236}">
                <a16:creationId xmlns:a16="http://schemas.microsoft.com/office/drawing/2014/main" id="{15E9EB30-0898-4297-8037-AAE39EC8C23B}"/>
              </a:ext>
            </a:extLst>
          </p:cNvPr>
          <p:cNvSpPr txBox="1"/>
          <p:nvPr/>
        </p:nvSpPr>
        <p:spPr bwMode="auto">
          <a:xfrm>
            <a:off x="1532074" y="2246639"/>
            <a:ext cx="5934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6" name="TextBox 45">
            <a:extLst>
              <a:ext uri="{FF2B5EF4-FFF2-40B4-BE49-F238E27FC236}">
                <a16:creationId xmlns:a16="http://schemas.microsoft.com/office/drawing/2014/main" id="{75C2AB78-9970-42F5-8B1F-B1584630EF52}"/>
              </a:ext>
            </a:extLst>
          </p:cNvPr>
          <p:cNvSpPr txBox="1"/>
          <p:nvPr/>
        </p:nvSpPr>
        <p:spPr bwMode="auto">
          <a:xfrm>
            <a:off x="1532074" y="2821924"/>
            <a:ext cx="5934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7" name="TextBox 46">
            <a:extLst>
              <a:ext uri="{FF2B5EF4-FFF2-40B4-BE49-F238E27FC236}">
                <a16:creationId xmlns:a16="http://schemas.microsoft.com/office/drawing/2014/main" id="{EF55F794-66A0-47DD-A360-59679C13213A}"/>
              </a:ext>
            </a:extLst>
          </p:cNvPr>
          <p:cNvSpPr txBox="1"/>
          <p:nvPr/>
        </p:nvSpPr>
        <p:spPr bwMode="auto">
          <a:xfrm>
            <a:off x="1532074" y="3394181"/>
            <a:ext cx="5934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8" name="TextBox 47">
            <a:extLst>
              <a:ext uri="{FF2B5EF4-FFF2-40B4-BE49-F238E27FC236}">
                <a16:creationId xmlns:a16="http://schemas.microsoft.com/office/drawing/2014/main" id="{BC09FA6F-63BF-47B2-A6BB-F7762DF4B8B2}"/>
              </a:ext>
            </a:extLst>
          </p:cNvPr>
          <p:cNvSpPr txBox="1"/>
          <p:nvPr/>
        </p:nvSpPr>
        <p:spPr bwMode="auto">
          <a:xfrm>
            <a:off x="1532074" y="3945243"/>
            <a:ext cx="5934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9" name="TextBox 48">
            <a:extLst>
              <a:ext uri="{FF2B5EF4-FFF2-40B4-BE49-F238E27FC236}">
                <a16:creationId xmlns:a16="http://schemas.microsoft.com/office/drawing/2014/main" id="{CC10F351-09D4-4ABF-BE78-AA77613DC02D}"/>
              </a:ext>
            </a:extLst>
          </p:cNvPr>
          <p:cNvSpPr txBox="1"/>
          <p:nvPr/>
        </p:nvSpPr>
        <p:spPr bwMode="auto">
          <a:xfrm>
            <a:off x="1980190" y="4799087"/>
            <a:ext cx="5934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0" name="TextBox 49">
            <a:extLst>
              <a:ext uri="{FF2B5EF4-FFF2-40B4-BE49-F238E27FC236}">
                <a16:creationId xmlns:a16="http://schemas.microsoft.com/office/drawing/2014/main" id="{434B020B-0EE9-4FA9-9718-95A0ED3D2B32}"/>
              </a:ext>
            </a:extLst>
          </p:cNvPr>
          <p:cNvSpPr txBox="1"/>
          <p:nvPr/>
        </p:nvSpPr>
        <p:spPr bwMode="auto">
          <a:xfrm>
            <a:off x="3273067" y="4799087"/>
            <a:ext cx="5934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51" name="TextBox 50">
            <a:extLst>
              <a:ext uri="{FF2B5EF4-FFF2-40B4-BE49-F238E27FC236}">
                <a16:creationId xmlns:a16="http://schemas.microsoft.com/office/drawing/2014/main" id="{32A482A7-CB9A-43BB-8F11-7ED670E95935}"/>
              </a:ext>
            </a:extLst>
          </p:cNvPr>
          <p:cNvSpPr txBox="1"/>
          <p:nvPr/>
        </p:nvSpPr>
        <p:spPr bwMode="auto">
          <a:xfrm>
            <a:off x="4523555" y="4799087"/>
            <a:ext cx="5934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52" name="TextBox 51">
            <a:extLst>
              <a:ext uri="{FF2B5EF4-FFF2-40B4-BE49-F238E27FC236}">
                <a16:creationId xmlns:a16="http://schemas.microsoft.com/office/drawing/2014/main" id="{BD657D58-25F4-4280-841E-EE50F38BC44A}"/>
              </a:ext>
            </a:extLst>
          </p:cNvPr>
          <p:cNvSpPr txBox="1"/>
          <p:nvPr/>
        </p:nvSpPr>
        <p:spPr bwMode="auto">
          <a:xfrm>
            <a:off x="5813403" y="4799087"/>
            <a:ext cx="5934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53" name="TextBox 52">
            <a:extLst>
              <a:ext uri="{FF2B5EF4-FFF2-40B4-BE49-F238E27FC236}">
                <a16:creationId xmlns:a16="http://schemas.microsoft.com/office/drawing/2014/main" id="{3D90E682-4EB2-43D9-8FC9-BE8E73D5C217}"/>
              </a:ext>
            </a:extLst>
          </p:cNvPr>
          <p:cNvSpPr txBox="1"/>
          <p:nvPr/>
        </p:nvSpPr>
        <p:spPr bwMode="auto">
          <a:xfrm>
            <a:off x="7082057" y="4808170"/>
            <a:ext cx="5934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54" name="TextBox 53">
            <a:extLst>
              <a:ext uri="{FF2B5EF4-FFF2-40B4-BE49-F238E27FC236}">
                <a16:creationId xmlns:a16="http://schemas.microsoft.com/office/drawing/2014/main" id="{27569A79-12BC-480C-B186-47A26C1C4CF0}"/>
              </a:ext>
            </a:extLst>
          </p:cNvPr>
          <p:cNvSpPr txBox="1"/>
          <p:nvPr/>
        </p:nvSpPr>
        <p:spPr bwMode="auto">
          <a:xfrm>
            <a:off x="8353740" y="4820281"/>
            <a:ext cx="5934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55" name="TextBox 54">
            <a:extLst>
              <a:ext uri="{FF2B5EF4-FFF2-40B4-BE49-F238E27FC236}">
                <a16:creationId xmlns:a16="http://schemas.microsoft.com/office/drawing/2014/main" id="{119FDB0C-A050-4B10-8611-8EF2AAA89326}"/>
              </a:ext>
            </a:extLst>
          </p:cNvPr>
          <p:cNvSpPr txBox="1"/>
          <p:nvPr/>
        </p:nvSpPr>
        <p:spPr bwMode="auto">
          <a:xfrm>
            <a:off x="9628450" y="4820281"/>
            <a:ext cx="5934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cxnSp>
        <p:nvCxnSpPr>
          <p:cNvPr id="56" name="Straight Connector 55">
            <a:extLst>
              <a:ext uri="{FF2B5EF4-FFF2-40B4-BE49-F238E27FC236}">
                <a16:creationId xmlns:a16="http://schemas.microsoft.com/office/drawing/2014/main" id="{C92DB612-06C5-4FBF-ABF8-D32E2BB1FDD4}"/>
              </a:ext>
            </a:extLst>
          </p:cNvPr>
          <p:cNvCxnSpPr>
            <a:cxnSpLocks/>
          </p:cNvCxnSpPr>
          <p:nvPr/>
        </p:nvCxnSpPr>
        <p:spPr bwMode="auto">
          <a:xfrm>
            <a:off x="9780608" y="2479780"/>
            <a:ext cx="0" cy="2235958"/>
          </a:xfrm>
          <a:prstGeom prst="line">
            <a:avLst/>
          </a:prstGeom>
          <a:noFill/>
          <a:ln w="28575" cap="flat" cmpd="sng" algn="ctr">
            <a:solidFill>
              <a:schemeClr val="bg1"/>
            </a:solidFill>
            <a:prstDash val="dash"/>
            <a:round/>
            <a:headEnd type="none" w="med" len="med"/>
            <a:tailEnd type="none" w="med" len="med"/>
          </a:ln>
          <a:effectLst/>
        </p:spPr>
      </p:cxnSp>
      <p:cxnSp>
        <p:nvCxnSpPr>
          <p:cNvPr id="58" name="Straight Connector 57">
            <a:extLst>
              <a:ext uri="{FF2B5EF4-FFF2-40B4-BE49-F238E27FC236}">
                <a16:creationId xmlns:a16="http://schemas.microsoft.com/office/drawing/2014/main" id="{B0080296-5F38-4ABC-A326-952D29DF9F0D}"/>
              </a:ext>
            </a:extLst>
          </p:cNvPr>
          <p:cNvCxnSpPr>
            <a:cxnSpLocks/>
          </p:cNvCxnSpPr>
          <p:nvPr/>
        </p:nvCxnSpPr>
        <p:spPr bwMode="auto">
          <a:xfrm>
            <a:off x="5956478" y="2310223"/>
            <a:ext cx="0" cy="2405515"/>
          </a:xfrm>
          <a:prstGeom prst="line">
            <a:avLst/>
          </a:prstGeom>
          <a:noFill/>
          <a:ln w="28575" cap="flat" cmpd="sng" algn="ctr">
            <a:solidFill>
              <a:schemeClr val="bg1"/>
            </a:solidFill>
            <a:prstDash val="dash"/>
            <a:round/>
            <a:headEnd type="none" w="med" len="med"/>
            <a:tailEnd type="none" w="med" len="med"/>
          </a:ln>
          <a:effectLst/>
        </p:spPr>
      </p:cxnSp>
      <p:sp>
        <p:nvSpPr>
          <p:cNvPr id="60" name="TextBox 59">
            <a:extLst>
              <a:ext uri="{FF2B5EF4-FFF2-40B4-BE49-F238E27FC236}">
                <a16:creationId xmlns:a16="http://schemas.microsoft.com/office/drawing/2014/main" id="{3E0E7780-DA61-433C-96E1-4AAABA0715BE}"/>
              </a:ext>
            </a:extLst>
          </p:cNvPr>
          <p:cNvSpPr txBox="1"/>
          <p:nvPr/>
        </p:nvSpPr>
        <p:spPr bwMode="auto">
          <a:xfrm>
            <a:off x="5616596" y="1716771"/>
            <a:ext cx="8477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94.1%</a:t>
            </a:r>
          </a:p>
        </p:txBody>
      </p:sp>
      <p:sp>
        <p:nvSpPr>
          <p:cNvPr id="88" name="Rectangle 87">
            <a:extLst>
              <a:ext uri="{FF2B5EF4-FFF2-40B4-BE49-F238E27FC236}">
                <a16:creationId xmlns:a16="http://schemas.microsoft.com/office/drawing/2014/main" id="{1E515CD5-B54E-438A-85AA-CAE690369E9C}"/>
              </a:ext>
            </a:extLst>
          </p:cNvPr>
          <p:cNvSpPr/>
          <p:nvPr/>
        </p:nvSpPr>
        <p:spPr bwMode="auto">
          <a:xfrm>
            <a:off x="5041311" y="2510058"/>
            <a:ext cx="1698604" cy="56620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Pertuzumab</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2400)</a:t>
            </a:r>
          </a:p>
        </p:txBody>
      </p:sp>
      <p:sp>
        <p:nvSpPr>
          <p:cNvPr id="89" name="Rectangle 88">
            <a:extLst>
              <a:ext uri="{FF2B5EF4-FFF2-40B4-BE49-F238E27FC236}">
                <a16:creationId xmlns:a16="http://schemas.microsoft.com/office/drawing/2014/main" id="{2C1E49A5-A1FE-4C27-894E-AC473413D871}"/>
              </a:ext>
            </a:extLst>
          </p:cNvPr>
          <p:cNvSpPr/>
          <p:nvPr/>
        </p:nvSpPr>
        <p:spPr bwMode="auto">
          <a:xfrm>
            <a:off x="6736887" y="2510058"/>
            <a:ext cx="1698604" cy="56620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2404)</a:t>
            </a:r>
          </a:p>
        </p:txBody>
      </p:sp>
      <p:sp>
        <p:nvSpPr>
          <p:cNvPr id="61" name="TextBox 60">
            <a:extLst>
              <a:ext uri="{FF2B5EF4-FFF2-40B4-BE49-F238E27FC236}">
                <a16:creationId xmlns:a16="http://schemas.microsoft.com/office/drawing/2014/main" id="{271C028B-F4E6-40B8-B547-1BE9201CD62A}"/>
              </a:ext>
            </a:extLst>
          </p:cNvPr>
          <p:cNvSpPr txBox="1"/>
          <p:nvPr/>
        </p:nvSpPr>
        <p:spPr bwMode="auto">
          <a:xfrm>
            <a:off x="9416504" y="1807606"/>
            <a:ext cx="8477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90.6%</a:t>
            </a:r>
          </a:p>
        </p:txBody>
      </p:sp>
      <p:sp>
        <p:nvSpPr>
          <p:cNvPr id="87" name="Rectangle 86">
            <a:extLst>
              <a:ext uri="{FF2B5EF4-FFF2-40B4-BE49-F238E27FC236}">
                <a16:creationId xmlns:a16="http://schemas.microsoft.com/office/drawing/2014/main" id="{0A1289DF-83B7-42A5-929E-C012F385E7BA}"/>
              </a:ext>
            </a:extLst>
          </p:cNvPr>
          <p:cNvSpPr/>
          <p:nvPr/>
        </p:nvSpPr>
        <p:spPr bwMode="auto">
          <a:xfrm>
            <a:off x="2310223" y="3818075"/>
            <a:ext cx="6122241" cy="784204"/>
          </a:xfrm>
          <a:prstGeom prst="rect">
            <a:avLst/>
          </a:prstGeom>
          <a:solidFill>
            <a:schemeClr val="tx1"/>
          </a:solid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TextBox 61">
            <a:extLst>
              <a:ext uri="{FF2B5EF4-FFF2-40B4-BE49-F238E27FC236}">
                <a16:creationId xmlns:a16="http://schemas.microsoft.com/office/drawing/2014/main" id="{3EB1281F-6FA4-4E83-A406-9CDC7D348B61}"/>
              </a:ext>
            </a:extLst>
          </p:cNvPr>
          <p:cNvSpPr txBox="1"/>
          <p:nvPr/>
        </p:nvSpPr>
        <p:spPr bwMode="auto">
          <a:xfrm>
            <a:off x="9416504" y="2189111"/>
            <a:ext cx="8477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87.8%</a:t>
            </a:r>
          </a:p>
        </p:txBody>
      </p:sp>
      <p:sp>
        <p:nvSpPr>
          <p:cNvPr id="86" name="Rectangle 85">
            <a:extLst>
              <a:ext uri="{FF2B5EF4-FFF2-40B4-BE49-F238E27FC236}">
                <a16:creationId xmlns:a16="http://schemas.microsoft.com/office/drawing/2014/main" id="{B7090ABA-CED8-421B-ABF5-C4C467258566}"/>
              </a:ext>
            </a:extLst>
          </p:cNvPr>
          <p:cNvSpPr/>
          <p:nvPr/>
        </p:nvSpPr>
        <p:spPr bwMode="auto">
          <a:xfrm>
            <a:off x="2310223" y="3082315"/>
            <a:ext cx="6122241" cy="735759"/>
          </a:xfrm>
          <a:prstGeom prst="rect">
            <a:avLst/>
          </a:prstGeom>
          <a:solidFill>
            <a:schemeClr val="tx1"/>
          </a:solid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TextBox 62">
            <a:extLst>
              <a:ext uri="{FF2B5EF4-FFF2-40B4-BE49-F238E27FC236}">
                <a16:creationId xmlns:a16="http://schemas.microsoft.com/office/drawing/2014/main" id="{D038F0FC-32D0-4143-9568-050FD7D0D60A}"/>
              </a:ext>
            </a:extLst>
          </p:cNvPr>
          <p:cNvSpPr txBox="1"/>
          <p:nvPr/>
        </p:nvSpPr>
        <p:spPr bwMode="auto">
          <a:xfrm>
            <a:off x="5619625" y="1995331"/>
            <a:ext cx="8477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93.2%</a:t>
            </a:r>
          </a:p>
        </p:txBody>
      </p:sp>
      <p:sp>
        <p:nvSpPr>
          <p:cNvPr id="64" name="TextBox 63">
            <a:extLst>
              <a:ext uri="{FF2B5EF4-FFF2-40B4-BE49-F238E27FC236}">
                <a16:creationId xmlns:a16="http://schemas.microsoft.com/office/drawing/2014/main" id="{9109CE98-9F33-4240-8391-3F71604D3626}"/>
              </a:ext>
            </a:extLst>
          </p:cNvPr>
          <p:cNvSpPr txBox="1"/>
          <p:nvPr/>
        </p:nvSpPr>
        <p:spPr bwMode="auto">
          <a:xfrm>
            <a:off x="2370778" y="3027815"/>
            <a:ext cx="27855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Events, n (%)</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HR (95% Cl)</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FU, mo</a:t>
            </a:r>
          </a:p>
        </p:txBody>
      </p:sp>
      <p:sp>
        <p:nvSpPr>
          <p:cNvPr id="65" name="TextBox 64">
            <a:extLst>
              <a:ext uri="{FF2B5EF4-FFF2-40B4-BE49-F238E27FC236}">
                <a16:creationId xmlns:a16="http://schemas.microsoft.com/office/drawing/2014/main" id="{34116C59-B43E-4AB1-AFB5-0115160EB014}"/>
              </a:ext>
            </a:extLst>
          </p:cNvPr>
          <p:cNvSpPr txBox="1"/>
          <p:nvPr/>
        </p:nvSpPr>
        <p:spPr bwMode="auto">
          <a:xfrm>
            <a:off x="5479619" y="3038930"/>
            <a:ext cx="12716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221 (9.2)</a:t>
            </a:r>
          </a:p>
        </p:txBody>
      </p:sp>
      <p:sp>
        <p:nvSpPr>
          <p:cNvPr id="66" name="TextBox 65">
            <a:extLst>
              <a:ext uri="{FF2B5EF4-FFF2-40B4-BE49-F238E27FC236}">
                <a16:creationId xmlns:a16="http://schemas.microsoft.com/office/drawing/2014/main" id="{B406C07D-D18D-4D76-8BDA-416F5D8EB4DA}"/>
              </a:ext>
            </a:extLst>
          </p:cNvPr>
          <p:cNvSpPr txBox="1"/>
          <p:nvPr/>
        </p:nvSpPr>
        <p:spPr bwMode="auto">
          <a:xfrm>
            <a:off x="6982140" y="3021758"/>
            <a:ext cx="13261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287 (11.9)</a:t>
            </a:r>
          </a:p>
        </p:txBody>
      </p:sp>
      <p:sp>
        <p:nvSpPr>
          <p:cNvPr id="67" name="TextBox 66">
            <a:extLst>
              <a:ext uri="{FF2B5EF4-FFF2-40B4-BE49-F238E27FC236}">
                <a16:creationId xmlns:a16="http://schemas.microsoft.com/office/drawing/2014/main" id="{21D121F2-C75F-4471-A061-4C972B6252C4}"/>
              </a:ext>
            </a:extLst>
          </p:cNvPr>
          <p:cNvSpPr txBox="1"/>
          <p:nvPr/>
        </p:nvSpPr>
        <p:spPr bwMode="auto">
          <a:xfrm>
            <a:off x="5888646" y="3273337"/>
            <a:ext cx="24222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0.76 (0.64-0.91)</a:t>
            </a:r>
          </a:p>
        </p:txBody>
      </p:sp>
      <p:sp>
        <p:nvSpPr>
          <p:cNvPr id="68" name="TextBox 67">
            <a:extLst>
              <a:ext uri="{FF2B5EF4-FFF2-40B4-BE49-F238E27FC236}">
                <a16:creationId xmlns:a16="http://schemas.microsoft.com/office/drawing/2014/main" id="{BF25C51F-7F68-4A3F-B8CD-1585C991AFF0}"/>
              </a:ext>
            </a:extLst>
          </p:cNvPr>
          <p:cNvSpPr txBox="1"/>
          <p:nvPr/>
        </p:nvSpPr>
        <p:spPr bwMode="auto">
          <a:xfrm>
            <a:off x="6480605" y="3527673"/>
            <a:ext cx="6933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74.1</a:t>
            </a:r>
          </a:p>
        </p:txBody>
      </p:sp>
      <p:sp>
        <p:nvSpPr>
          <p:cNvPr id="69" name="TextBox 68">
            <a:extLst>
              <a:ext uri="{FF2B5EF4-FFF2-40B4-BE49-F238E27FC236}">
                <a16:creationId xmlns:a16="http://schemas.microsoft.com/office/drawing/2014/main" id="{92403389-5853-4EFA-826F-A5AFC06FF18A}"/>
              </a:ext>
            </a:extLst>
          </p:cNvPr>
          <p:cNvSpPr txBox="1"/>
          <p:nvPr/>
        </p:nvSpPr>
        <p:spPr bwMode="auto">
          <a:xfrm>
            <a:off x="2358666" y="3760547"/>
            <a:ext cx="31701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Six yr from randomization</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Difference in event-free rate, %</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Cl for difference)</a:t>
            </a:r>
          </a:p>
        </p:txBody>
      </p:sp>
      <p:sp>
        <p:nvSpPr>
          <p:cNvPr id="70" name="TextBox 69">
            <a:extLst>
              <a:ext uri="{FF2B5EF4-FFF2-40B4-BE49-F238E27FC236}">
                <a16:creationId xmlns:a16="http://schemas.microsoft.com/office/drawing/2014/main" id="{F4177262-24F8-46CB-9C1A-7C0E36E2D2A5}"/>
              </a:ext>
            </a:extLst>
          </p:cNvPr>
          <p:cNvSpPr txBox="1"/>
          <p:nvPr/>
        </p:nvSpPr>
        <p:spPr bwMode="auto">
          <a:xfrm>
            <a:off x="6506775" y="4006068"/>
            <a:ext cx="6933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71" name="TextBox 70">
            <a:extLst>
              <a:ext uri="{FF2B5EF4-FFF2-40B4-BE49-F238E27FC236}">
                <a16:creationId xmlns:a16="http://schemas.microsoft.com/office/drawing/2014/main" id="{130DCC93-9799-46C5-9A93-204223AB2F88}"/>
              </a:ext>
            </a:extLst>
          </p:cNvPr>
          <p:cNvSpPr txBox="1"/>
          <p:nvPr/>
        </p:nvSpPr>
        <p:spPr bwMode="auto">
          <a:xfrm>
            <a:off x="6282500" y="4245763"/>
            <a:ext cx="16259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(1.0-4.6)</a:t>
            </a:r>
          </a:p>
        </p:txBody>
      </p:sp>
      <p:sp>
        <p:nvSpPr>
          <p:cNvPr id="90" name="TextBox 89">
            <a:extLst>
              <a:ext uri="{FF2B5EF4-FFF2-40B4-BE49-F238E27FC236}">
                <a16:creationId xmlns:a16="http://schemas.microsoft.com/office/drawing/2014/main" id="{1DEB74BE-67C8-438B-9AD9-04FA4B6303D8}"/>
              </a:ext>
            </a:extLst>
          </p:cNvPr>
          <p:cNvSpPr txBox="1"/>
          <p:nvPr/>
        </p:nvSpPr>
        <p:spPr bwMode="auto">
          <a:xfrm>
            <a:off x="1758745" y="5523271"/>
            <a:ext cx="30234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91" name="TextBox 90">
            <a:extLst>
              <a:ext uri="{FF2B5EF4-FFF2-40B4-BE49-F238E27FC236}">
                <a16:creationId xmlns:a16="http://schemas.microsoft.com/office/drawing/2014/main" id="{7AD61072-D608-4944-B2C6-10CC63793489}"/>
              </a:ext>
            </a:extLst>
          </p:cNvPr>
          <p:cNvSpPr txBox="1"/>
          <p:nvPr/>
        </p:nvSpPr>
        <p:spPr bwMode="auto">
          <a:xfrm>
            <a:off x="1751371" y="5799803"/>
            <a:ext cx="84213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2400                2277               2198                2122               2055                1978               1482</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2404                2312               2215                2134               2039                1967               1421</a:t>
            </a:r>
          </a:p>
        </p:txBody>
      </p:sp>
      <p:sp>
        <p:nvSpPr>
          <p:cNvPr id="3" name="Freeform: Shape 2">
            <a:extLst>
              <a:ext uri="{FF2B5EF4-FFF2-40B4-BE49-F238E27FC236}">
                <a16:creationId xmlns:a16="http://schemas.microsoft.com/office/drawing/2014/main" id="{7DE12A2B-B959-402E-A4F8-32A3FF4ED161}"/>
              </a:ext>
            </a:extLst>
          </p:cNvPr>
          <p:cNvSpPr/>
          <p:nvPr/>
        </p:nvSpPr>
        <p:spPr bwMode="auto">
          <a:xfrm>
            <a:off x="2129742" y="1770927"/>
            <a:ext cx="7990390" cy="2955402"/>
          </a:xfrm>
          <a:custGeom>
            <a:avLst/>
            <a:gdLst>
              <a:gd name="connsiteX0" fmla="*/ 0 w 7990390"/>
              <a:gd name="connsiteY0" fmla="*/ 0 h 2955402"/>
              <a:gd name="connsiteX1" fmla="*/ 0 w 7990390"/>
              <a:gd name="connsiteY1" fmla="*/ 2955402 h 2955402"/>
              <a:gd name="connsiteX2" fmla="*/ 7990390 w 7990390"/>
              <a:gd name="connsiteY2" fmla="*/ 2955402 h 2955402"/>
            </a:gdLst>
            <a:ahLst/>
            <a:cxnLst>
              <a:cxn ang="0">
                <a:pos x="connsiteX0" y="connsiteY0"/>
              </a:cxn>
              <a:cxn ang="0">
                <a:pos x="connsiteX1" y="connsiteY1"/>
              </a:cxn>
              <a:cxn ang="0">
                <a:pos x="connsiteX2" y="connsiteY2"/>
              </a:cxn>
            </a:cxnLst>
            <a:rect l="l" t="t" r="r" b="b"/>
            <a:pathLst>
              <a:path w="7990390" h="2955402">
                <a:moveTo>
                  <a:pt x="0" y="0"/>
                </a:moveTo>
                <a:lnTo>
                  <a:pt x="0" y="2955402"/>
                </a:lnTo>
                <a:lnTo>
                  <a:pt x="7990390" y="2955402"/>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59" name="Group 7">
            <a:extLst>
              <a:ext uri="{FF2B5EF4-FFF2-40B4-BE49-F238E27FC236}">
                <a16:creationId xmlns:a16="http://schemas.microsoft.com/office/drawing/2014/main" id="{1DE6946B-FDE4-4C35-AB9D-36200B695CAA}"/>
              </a:ext>
            </a:extLst>
          </p:cNvPr>
          <p:cNvGrpSpPr>
            <a:grpSpLocks/>
          </p:cNvGrpSpPr>
          <p:nvPr/>
        </p:nvGrpSpPr>
        <p:grpSpPr bwMode="auto">
          <a:xfrm>
            <a:off x="9389569" y="6216652"/>
            <a:ext cx="2488502" cy="447822"/>
            <a:chOff x="9527309" y="3551529"/>
            <a:chExt cx="2488502" cy="448324"/>
          </a:xfrm>
        </p:grpSpPr>
        <p:pic>
          <p:nvPicPr>
            <p:cNvPr id="72" name="Picture 71">
              <a:extLst>
                <a:ext uri="{FF2B5EF4-FFF2-40B4-BE49-F238E27FC236}">
                  <a16:creationId xmlns:a16="http://schemas.microsoft.com/office/drawing/2014/main" id="{40D22365-CF76-45AE-882A-3B710FA74D9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3" name="Rectangle 8">
              <a:extLst>
                <a:ext uri="{FF2B5EF4-FFF2-40B4-BE49-F238E27FC236}">
                  <a16:creationId xmlns:a16="http://schemas.microsoft.com/office/drawing/2014/main" id="{C5147EBA-1BCA-480B-99F4-A9F6E3AA373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334357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Shape 46">
            <a:extLst>
              <a:ext uri="{FF2B5EF4-FFF2-40B4-BE49-F238E27FC236}">
                <a16:creationId xmlns:a16="http://schemas.microsoft.com/office/drawing/2014/main" id="{87127E24-01BF-40DB-AE5A-073BF4F26292}"/>
              </a:ext>
            </a:extLst>
          </p:cNvPr>
          <p:cNvSpPr/>
          <p:nvPr/>
        </p:nvSpPr>
        <p:spPr bwMode="auto">
          <a:xfrm>
            <a:off x="2269067" y="1701800"/>
            <a:ext cx="8043333" cy="163689"/>
          </a:xfrm>
          <a:custGeom>
            <a:avLst/>
            <a:gdLst>
              <a:gd name="connsiteX0" fmla="*/ 0 w 8043333"/>
              <a:gd name="connsiteY0" fmla="*/ 0 h 163689"/>
              <a:gd name="connsiteX1" fmla="*/ 324555 w 8043333"/>
              <a:gd name="connsiteY1" fmla="*/ 0 h 163689"/>
              <a:gd name="connsiteX2" fmla="*/ 324555 w 8043333"/>
              <a:gd name="connsiteY2" fmla="*/ 16933 h 163689"/>
              <a:gd name="connsiteX3" fmla="*/ 1388533 w 8043333"/>
              <a:gd name="connsiteY3" fmla="*/ 16933 h 163689"/>
              <a:gd name="connsiteX4" fmla="*/ 1399822 w 8043333"/>
              <a:gd name="connsiteY4" fmla="*/ 28222 h 163689"/>
              <a:gd name="connsiteX5" fmla="*/ 2260600 w 8043333"/>
              <a:gd name="connsiteY5" fmla="*/ 28222 h 163689"/>
              <a:gd name="connsiteX6" fmla="*/ 2254955 w 8043333"/>
              <a:gd name="connsiteY6" fmla="*/ 33867 h 163689"/>
              <a:gd name="connsiteX7" fmla="*/ 2635955 w 8043333"/>
              <a:gd name="connsiteY7" fmla="*/ 33867 h 163689"/>
              <a:gd name="connsiteX8" fmla="*/ 2635955 w 8043333"/>
              <a:gd name="connsiteY8" fmla="*/ 53622 h 163689"/>
              <a:gd name="connsiteX9" fmla="*/ 3228622 w 8043333"/>
              <a:gd name="connsiteY9" fmla="*/ 53622 h 163689"/>
              <a:gd name="connsiteX10" fmla="*/ 3228622 w 8043333"/>
              <a:gd name="connsiteY10" fmla="*/ 64911 h 163689"/>
              <a:gd name="connsiteX11" fmla="*/ 3578577 w 8043333"/>
              <a:gd name="connsiteY11" fmla="*/ 64911 h 163689"/>
              <a:gd name="connsiteX12" fmla="*/ 3578577 w 8043333"/>
              <a:gd name="connsiteY12" fmla="*/ 81844 h 163689"/>
              <a:gd name="connsiteX13" fmla="*/ 4064000 w 8043333"/>
              <a:gd name="connsiteY13" fmla="*/ 81844 h 163689"/>
              <a:gd name="connsiteX14" fmla="*/ 4064000 w 8043333"/>
              <a:gd name="connsiteY14" fmla="*/ 87489 h 163689"/>
              <a:gd name="connsiteX15" fmla="*/ 4673600 w 8043333"/>
              <a:gd name="connsiteY15" fmla="*/ 87489 h 163689"/>
              <a:gd name="connsiteX16" fmla="*/ 4673600 w 8043333"/>
              <a:gd name="connsiteY16" fmla="*/ 112889 h 163689"/>
              <a:gd name="connsiteX17" fmla="*/ 5607755 w 8043333"/>
              <a:gd name="connsiteY17" fmla="*/ 112889 h 163689"/>
              <a:gd name="connsiteX18" fmla="*/ 5607755 w 8043333"/>
              <a:gd name="connsiteY18" fmla="*/ 132644 h 163689"/>
              <a:gd name="connsiteX19" fmla="*/ 6107289 w 8043333"/>
              <a:gd name="connsiteY19" fmla="*/ 132644 h 163689"/>
              <a:gd name="connsiteX20" fmla="*/ 6107289 w 8043333"/>
              <a:gd name="connsiteY20" fmla="*/ 138289 h 163689"/>
              <a:gd name="connsiteX21" fmla="*/ 6852355 w 8043333"/>
              <a:gd name="connsiteY21" fmla="*/ 138289 h 163689"/>
              <a:gd name="connsiteX22" fmla="*/ 6852355 w 8043333"/>
              <a:gd name="connsiteY22" fmla="*/ 146756 h 163689"/>
              <a:gd name="connsiteX23" fmla="*/ 7171266 w 8043333"/>
              <a:gd name="connsiteY23" fmla="*/ 146756 h 163689"/>
              <a:gd name="connsiteX24" fmla="*/ 7171266 w 8043333"/>
              <a:gd name="connsiteY24" fmla="*/ 163689 h 163689"/>
              <a:gd name="connsiteX25" fmla="*/ 8043333 w 8043333"/>
              <a:gd name="connsiteY25" fmla="*/ 163689 h 163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043333" h="163689">
                <a:moveTo>
                  <a:pt x="0" y="0"/>
                </a:moveTo>
                <a:lnTo>
                  <a:pt x="324555" y="0"/>
                </a:lnTo>
                <a:lnTo>
                  <a:pt x="324555" y="16933"/>
                </a:lnTo>
                <a:lnTo>
                  <a:pt x="1388533" y="16933"/>
                </a:lnTo>
                <a:lnTo>
                  <a:pt x="1399822" y="28222"/>
                </a:lnTo>
                <a:lnTo>
                  <a:pt x="2260600" y="28222"/>
                </a:lnTo>
                <a:lnTo>
                  <a:pt x="2254955" y="33867"/>
                </a:lnTo>
                <a:lnTo>
                  <a:pt x="2635955" y="33867"/>
                </a:lnTo>
                <a:lnTo>
                  <a:pt x="2635955" y="53622"/>
                </a:lnTo>
                <a:lnTo>
                  <a:pt x="3228622" y="53622"/>
                </a:lnTo>
                <a:lnTo>
                  <a:pt x="3228622" y="64911"/>
                </a:lnTo>
                <a:lnTo>
                  <a:pt x="3578577" y="64911"/>
                </a:lnTo>
                <a:lnTo>
                  <a:pt x="3578577" y="81844"/>
                </a:lnTo>
                <a:lnTo>
                  <a:pt x="4064000" y="81844"/>
                </a:lnTo>
                <a:lnTo>
                  <a:pt x="4064000" y="87489"/>
                </a:lnTo>
                <a:lnTo>
                  <a:pt x="4673600" y="87489"/>
                </a:lnTo>
                <a:lnTo>
                  <a:pt x="4673600" y="112889"/>
                </a:lnTo>
                <a:lnTo>
                  <a:pt x="5607755" y="112889"/>
                </a:lnTo>
                <a:lnTo>
                  <a:pt x="5607755" y="132644"/>
                </a:lnTo>
                <a:lnTo>
                  <a:pt x="6107289" y="132644"/>
                </a:lnTo>
                <a:lnTo>
                  <a:pt x="6107289" y="138289"/>
                </a:lnTo>
                <a:lnTo>
                  <a:pt x="6852355" y="138289"/>
                </a:lnTo>
                <a:lnTo>
                  <a:pt x="6852355" y="146756"/>
                </a:lnTo>
                <a:lnTo>
                  <a:pt x="7171266" y="146756"/>
                </a:lnTo>
                <a:lnTo>
                  <a:pt x="7171266" y="163689"/>
                </a:lnTo>
                <a:lnTo>
                  <a:pt x="8043333" y="163689"/>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 name="Title 1">
            <a:extLst>
              <a:ext uri="{FF2B5EF4-FFF2-40B4-BE49-F238E27FC236}">
                <a16:creationId xmlns:a16="http://schemas.microsoft.com/office/drawing/2014/main" id="{57FD1512-CEB3-4376-BF94-35BEC01E80FB}"/>
              </a:ext>
            </a:extLst>
          </p:cNvPr>
          <p:cNvSpPr>
            <a:spLocks noGrp="1"/>
          </p:cNvSpPr>
          <p:nvPr>
            <p:ph type="title"/>
          </p:nvPr>
        </p:nvSpPr>
        <p:spPr/>
        <p:txBody>
          <a:bodyPr/>
          <a:lstStyle/>
          <a:p>
            <a:r>
              <a:rPr lang="en-US" altLang="en-US" dirty="0"/>
              <a:t>APHINITY: 6-Yr Follow-up for OS in ITT Population</a:t>
            </a:r>
            <a:endParaRPr lang="en-US" dirty="0"/>
          </a:p>
        </p:txBody>
      </p:sp>
      <p:sp>
        <p:nvSpPr>
          <p:cNvPr id="3" name="Freeform: Shape 2">
            <a:extLst>
              <a:ext uri="{FF2B5EF4-FFF2-40B4-BE49-F238E27FC236}">
                <a16:creationId xmlns:a16="http://schemas.microsoft.com/office/drawing/2014/main" id="{AF1E48AD-8742-46B1-9DC2-5DD4F8588C2D}"/>
              </a:ext>
            </a:extLst>
          </p:cNvPr>
          <p:cNvSpPr/>
          <p:nvPr/>
        </p:nvSpPr>
        <p:spPr bwMode="auto">
          <a:xfrm>
            <a:off x="2260922" y="1601165"/>
            <a:ext cx="8094562" cy="3088920"/>
          </a:xfrm>
          <a:custGeom>
            <a:avLst/>
            <a:gdLst>
              <a:gd name="connsiteX0" fmla="*/ 0 w 8094562"/>
              <a:gd name="connsiteY0" fmla="*/ 0 h 3078865"/>
              <a:gd name="connsiteX1" fmla="*/ 0 w 8094562"/>
              <a:gd name="connsiteY1" fmla="*/ 3078865 h 3078865"/>
              <a:gd name="connsiteX2" fmla="*/ 8094562 w 8094562"/>
              <a:gd name="connsiteY2" fmla="*/ 3078865 h 3078865"/>
            </a:gdLst>
            <a:ahLst/>
            <a:cxnLst>
              <a:cxn ang="0">
                <a:pos x="connsiteX0" y="connsiteY0"/>
              </a:cxn>
              <a:cxn ang="0">
                <a:pos x="connsiteX1" y="connsiteY1"/>
              </a:cxn>
              <a:cxn ang="0">
                <a:pos x="connsiteX2" y="connsiteY2"/>
              </a:cxn>
            </a:cxnLst>
            <a:rect l="l" t="t" r="r" b="b"/>
            <a:pathLst>
              <a:path w="8094562" h="3078865">
                <a:moveTo>
                  <a:pt x="0" y="0"/>
                </a:moveTo>
                <a:lnTo>
                  <a:pt x="0" y="3078865"/>
                </a:lnTo>
                <a:lnTo>
                  <a:pt x="8094562" y="3078865"/>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cxnSp>
        <p:nvCxnSpPr>
          <p:cNvPr id="10" name="Straight Connector 9">
            <a:extLst>
              <a:ext uri="{FF2B5EF4-FFF2-40B4-BE49-F238E27FC236}">
                <a16:creationId xmlns:a16="http://schemas.microsoft.com/office/drawing/2014/main" id="{4B8D13B8-4999-4A96-A0DC-DE8DFBAC76CA}"/>
              </a:ext>
            </a:extLst>
          </p:cNvPr>
          <p:cNvCxnSpPr>
            <a:cxnSpLocks/>
          </p:cNvCxnSpPr>
          <p:nvPr/>
        </p:nvCxnSpPr>
        <p:spPr bwMode="auto">
          <a:xfrm>
            <a:off x="2155803" y="1692548"/>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47A9B51A-481E-486F-AAC4-0401D39D4A58}"/>
              </a:ext>
            </a:extLst>
          </p:cNvPr>
          <p:cNvCxnSpPr>
            <a:cxnSpLocks/>
          </p:cNvCxnSpPr>
          <p:nvPr/>
        </p:nvCxnSpPr>
        <p:spPr bwMode="auto">
          <a:xfrm>
            <a:off x="2155803" y="2292307"/>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8D11391F-15DF-4964-8574-4BAA44DBF072}"/>
              </a:ext>
            </a:extLst>
          </p:cNvPr>
          <p:cNvCxnSpPr>
            <a:cxnSpLocks/>
          </p:cNvCxnSpPr>
          <p:nvPr/>
        </p:nvCxnSpPr>
        <p:spPr bwMode="auto">
          <a:xfrm>
            <a:off x="2159840" y="2892066"/>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FDD43738-B383-4394-91E4-0EB19BE57BC7}"/>
              </a:ext>
            </a:extLst>
          </p:cNvPr>
          <p:cNvCxnSpPr>
            <a:cxnSpLocks/>
          </p:cNvCxnSpPr>
          <p:nvPr/>
        </p:nvCxnSpPr>
        <p:spPr bwMode="auto">
          <a:xfrm>
            <a:off x="2159840" y="3491825"/>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35BAA65-7C92-4C69-AD98-6A2A67AA0E7A}"/>
              </a:ext>
            </a:extLst>
          </p:cNvPr>
          <p:cNvCxnSpPr>
            <a:cxnSpLocks/>
          </p:cNvCxnSpPr>
          <p:nvPr/>
        </p:nvCxnSpPr>
        <p:spPr bwMode="auto">
          <a:xfrm>
            <a:off x="2159840" y="4091585"/>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32AE8A2-5D44-4E76-9366-62AAB68520D3}"/>
              </a:ext>
            </a:extLst>
          </p:cNvPr>
          <p:cNvCxnSpPr/>
          <p:nvPr/>
        </p:nvCxnSpPr>
        <p:spPr bwMode="auto">
          <a:xfrm>
            <a:off x="2261778" y="4681002"/>
            <a:ext cx="0" cy="93862"/>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057221E-CAF7-4916-A545-FDEB07F0C2ED}"/>
              </a:ext>
            </a:extLst>
          </p:cNvPr>
          <p:cNvCxnSpPr/>
          <p:nvPr/>
        </p:nvCxnSpPr>
        <p:spPr bwMode="auto">
          <a:xfrm>
            <a:off x="3555160" y="4681002"/>
            <a:ext cx="0" cy="93862"/>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5E5C442-C6D1-422E-9FB0-ED41A93F39C0}"/>
              </a:ext>
            </a:extLst>
          </p:cNvPr>
          <p:cNvCxnSpPr>
            <a:cxnSpLocks/>
          </p:cNvCxnSpPr>
          <p:nvPr/>
        </p:nvCxnSpPr>
        <p:spPr bwMode="auto">
          <a:xfrm>
            <a:off x="4848541" y="4681002"/>
            <a:ext cx="0" cy="93862"/>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C911C68-178D-4C30-8655-F32B0A5AC02F}"/>
              </a:ext>
            </a:extLst>
          </p:cNvPr>
          <p:cNvCxnSpPr>
            <a:cxnSpLocks/>
          </p:cNvCxnSpPr>
          <p:nvPr/>
        </p:nvCxnSpPr>
        <p:spPr bwMode="auto">
          <a:xfrm>
            <a:off x="6141923" y="4681002"/>
            <a:ext cx="0" cy="93862"/>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FA38F87-FF4B-4854-8146-C8E26A88CE17}"/>
              </a:ext>
            </a:extLst>
          </p:cNvPr>
          <p:cNvCxnSpPr>
            <a:cxnSpLocks/>
          </p:cNvCxnSpPr>
          <p:nvPr/>
        </p:nvCxnSpPr>
        <p:spPr bwMode="auto">
          <a:xfrm>
            <a:off x="7435304" y="4681002"/>
            <a:ext cx="0" cy="93862"/>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01766B9-4D36-423D-BE7A-2CB0F599F84E}"/>
              </a:ext>
            </a:extLst>
          </p:cNvPr>
          <p:cNvCxnSpPr>
            <a:cxnSpLocks/>
          </p:cNvCxnSpPr>
          <p:nvPr/>
        </p:nvCxnSpPr>
        <p:spPr bwMode="auto">
          <a:xfrm>
            <a:off x="8728686" y="4681002"/>
            <a:ext cx="0" cy="93862"/>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9D1CC6BF-9CB4-4564-96C8-ADFDFE254927}"/>
              </a:ext>
            </a:extLst>
          </p:cNvPr>
          <p:cNvCxnSpPr>
            <a:cxnSpLocks/>
          </p:cNvCxnSpPr>
          <p:nvPr/>
        </p:nvCxnSpPr>
        <p:spPr bwMode="auto">
          <a:xfrm>
            <a:off x="10022067" y="4681002"/>
            <a:ext cx="0" cy="93862"/>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6F4352E-4E1C-4B9D-A223-146724A090B9}"/>
              </a:ext>
            </a:extLst>
          </p:cNvPr>
          <p:cNvCxnSpPr/>
          <p:nvPr/>
        </p:nvCxnSpPr>
        <p:spPr bwMode="auto">
          <a:xfrm>
            <a:off x="10019038" y="2173971"/>
            <a:ext cx="0" cy="2531253"/>
          </a:xfrm>
          <a:prstGeom prst="line">
            <a:avLst/>
          </a:prstGeom>
          <a:noFill/>
          <a:ln w="28575" cap="flat" cmpd="sng" algn="ctr">
            <a:solidFill>
              <a:schemeClr val="bg1"/>
            </a:solidFill>
            <a:prstDash val="dash"/>
            <a:round/>
            <a:headEnd type="none" w="med" len="med"/>
            <a:tailEnd type="none" w="med" len="med"/>
          </a:ln>
          <a:effectLst/>
        </p:spPr>
      </p:cxnSp>
      <p:sp>
        <p:nvSpPr>
          <p:cNvPr id="31" name="TextBox 30">
            <a:extLst>
              <a:ext uri="{FF2B5EF4-FFF2-40B4-BE49-F238E27FC236}">
                <a16:creationId xmlns:a16="http://schemas.microsoft.com/office/drawing/2014/main" id="{5FA583D7-D79C-4982-AD07-73962E743DB6}"/>
              </a:ext>
            </a:extLst>
          </p:cNvPr>
          <p:cNvSpPr txBox="1"/>
          <p:nvPr/>
        </p:nvSpPr>
        <p:spPr bwMode="auto">
          <a:xfrm rot="16200000">
            <a:off x="-215404" y="2875925"/>
            <a:ext cx="30853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sp>
        <p:nvSpPr>
          <p:cNvPr id="32" name="TextBox 31">
            <a:extLst>
              <a:ext uri="{FF2B5EF4-FFF2-40B4-BE49-F238E27FC236}">
                <a16:creationId xmlns:a16="http://schemas.microsoft.com/office/drawing/2014/main" id="{6DACA15D-5DB6-4F6B-869B-76EBFCF7DD07}"/>
              </a:ext>
            </a:extLst>
          </p:cNvPr>
          <p:cNvSpPr txBox="1"/>
          <p:nvPr/>
        </p:nvSpPr>
        <p:spPr bwMode="auto">
          <a:xfrm>
            <a:off x="3827463" y="5031636"/>
            <a:ext cx="49898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 From Random Assignment</a:t>
            </a:r>
          </a:p>
        </p:txBody>
      </p:sp>
      <p:sp>
        <p:nvSpPr>
          <p:cNvPr id="33" name="TextBox 32">
            <a:extLst>
              <a:ext uri="{FF2B5EF4-FFF2-40B4-BE49-F238E27FC236}">
                <a16:creationId xmlns:a16="http://schemas.microsoft.com/office/drawing/2014/main" id="{509E4DA0-4A7A-4C93-8148-CD2E30C56795}"/>
              </a:ext>
            </a:extLst>
          </p:cNvPr>
          <p:cNvSpPr txBox="1"/>
          <p:nvPr/>
        </p:nvSpPr>
        <p:spPr bwMode="auto">
          <a:xfrm>
            <a:off x="1716772" y="3890743"/>
            <a:ext cx="4905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4" name="TextBox 33">
            <a:extLst>
              <a:ext uri="{FF2B5EF4-FFF2-40B4-BE49-F238E27FC236}">
                <a16:creationId xmlns:a16="http://schemas.microsoft.com/office/drawing/2014/main" id="{26308374-01D9-439D-AC61-03B2CB9FD3A2}"/>
              </a:ext>
            </a:extLst>
          </p:cNvPr>
          <p:cNvSpPr txBox="1"/>
          <p:nvPr/>
        </p:nvSpPr>
        <p:spPr bwMode="auto">
          <a:xfrm>
            <a:off x="1716772" y="3297291"/>
            <a:ext cx="4905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5" name="TextBox 34">
            <a:extLst>
              <a:ext uri="{FF2B5EF4-FFF2-40B4-BE49-F238E27FC236}">
                <a16:creationId xmlns:a16="http://schemas.microsoft.com/office/drawing/2014/main" id="{72D174B4-6152-4052-A808-CD2A209CEF63}"/>
              </a:ext>
            </a:extLst>
          </p:cNvPr>
          <p:cNvSpPr txBox="1"/>
          <p:nvPr/>
        </p:nvSpPr>
        <p:spPr bwMode="auto">
          <a:xfrm>
            <a:off x="1716772" y="2703839"/>
            <a:ext cx="4905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6" name="TextBox 35">
            <a:extLst>
              <a:ext uri="{FF2B5EF4-FFF2-40B4-BE49-F238E27FC236}">
                <a16:creationId xmlns:a16="http://schemas.microsoft.com/office/drawing/2014/main" id="{AA180BEC-CA5C-47F0-BF89-39C208279C78}"/>
              </a:ext>
            </a:extLst>
          </p:cNvPr>
          <p:cNvSpPr txBox="1"/>
          <p:nvPr/>
        </p:nvSpPr>
        <p:spPr bwMode="auto">
          <a:xfrm>
            <a:off x="1716772" y="2083137"/>
            <a:ext cx="4905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7" name="TextBox 36">
            <a:extLst>
              <a:ext uri="{FF2B5EF4-FFF2-40B4-BE49-F238E27FC236}">
                <a16:creationId xmlns:a16="http://schemas.microsoft.com/office/drawing/2014/main" id="{80BA0EA1-B277-4307-8DA8-F005D7E069F7}"/>
              </a:ext>
            </a:extLst>
          </p:cNvPr>
          <p:cNvSpPr txBox="1"/>
          <p:nvPr/>
        </p:nvSpPr>
        <p:spPr bwMode="auto">
          <a:xfrm>
            <a:off x="1613825" y="1483629"/>
            <a:ext cx="5934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8" name="TextBox 37">
            <a:extLst>
              <a:ext uri="{FF2B5EF4-FFF2-40B4-BE49-F238E27FC236}">
                <a16:creationId xmlns:a16="http://schemas.microsoft.com/office/drawing/2014/main" id="{46F73A18-37EA-4D2D-BC63-E67A2AB5D8FF}"/>
              </a:ext>
            </a:extLst>
          </p:cNvPr>
          <p:cNvSpPr txBox="1"/>
          <p:nvPr/>
        </p:nvSpPr>
        <p:spPr bwMode="auto">
          <a:xfrm>
            <a:off x="2119472" y="4741558"/>
            <a:ext cx="4905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9" name="TextBox 38">
            <a:extLst>
              <a:ext uri="{FF2B5EF4-FFF2-40B4-BE49-F238E27FC236}">
                <a16:creationId xmlns:a16="http://schemas.microsoft.com/office/drawing/2014/main" id="{0CBF4DB5-1767-4109-A3A1-732767C0FB60}"/>
              </a:ext>
            </a:extLst>
          </p:cNvPr>
          <p:cNvSpPr txBox="1"/>
          <p:nvPr/>
        </p:nvSpPr>
        <p:spPr bwMode="auto">
          <a:xfrm>
            <a:off x="3412349" y="4741558"/>
            <a:ext cx="4905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40" name="TextBox 39">
            <a:extLst>
              <a:ext uri="{FF2B5EF4-FFF2-40B4-BE49-F238E27FC236}">
                <a16:creationId xmlns:a16="http://schemas.microsoft.com/office/drawing/2014/main" id="{CCD1730A-7A93-46EA-A98D-F60F124F8774}"/>
              </a:ext>
            </a:extLst>
          </p:cNvPr>
          <p:cNvSpPr txBox="1"/>
          <p:nvPr/>
        </p:nvSpPr>
        <p:spPr bwMode="auto">
          <a:xfrm>
            <a:off x="4705226" y="4750641"/>
            <a:ext cx="4905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41" name="TextBox 40">
            <a:extLst>
              <a:ext uri="{FF2B5EF4-FFF2-40B4-BE49-F238E27FC236}">
                <a16:creationId xmlns:a16="http://schemas.microsoft.com/office/drawing/2014/main" id="{EC8FE8A9-D7FC-4EAC-A89B-99B1287C7D27}"/>
              </a:ext>
            </a:extLst>
          </p:cNvPr>
          <p:cNvSpPr txBox="1"/>
          <p:nvPr/>
        </p:nvSpPr>
        <p:spPr bwMode="auto">
          <a:xfrm>
            <a:off x="6007186" y="4750641"/>
            <a:ext cx="4905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2" name="TextBox 41">
            <a:extLst>
              <a:ext uri="{FF2B5EF4-FFF2-40B4-BE49-F238E27FC236}">
                <a16:creationId xmlns:a16="http://schemas.microsoft.com/office/drawing/2014/main" id="{7E6D5BF3-BB50-4FAB-9554-5E182D27193B}"/>
              </a:ext>
            </a:extLst>
          </p:cNvPr>
          <p:cNvSpPr txBox="1"/>
          <p:nvPr/>
        </p:nvSpPr>
        <p:spPr bwMode="auto">
          <a:xfrm>
            <a:off x="7284924" y="4750641"/>
            <a:ext cx="4905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43" name="TextBox 42">
            <a:extLst>
              <a:ext uri="{FF2B5EF4-FFF2-40B4-BE49-F238E27FC236}">
                <a16:creationId xmlns:a16="http://schemas.microsoft.com/office/drawing/2014/main" id="{FB2BBE29-E94C-490B-BDFB-2BC602DFFBFE}"/>
              </a:ext>
            </a:extLst>
          </p:cNvPr>
          <p:cNvSpPr txBox="1"/>
          <p:nvPr/>
        </p:nvSpPr>
        <p:spPr bwMode="auto">
          <a:xfrm>
            <a:off x="8577801" y="4750641"/>
            <a:ext cx="4905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44" name="TextBox 43">
            <a:extLst>
              <a:ext uri="{FF2B5EF4-FFF2-40B4-BE49-F238E27FC236}">
                <a16:creationId xmlns:a16="http://schemas.microsoft.com/office/drawing/2014/main" id="{B0F6A978-DFD7-4439-9D6C-094C4181F1AE}"/>
              </a:ext>
            </a:extLst>
          </p:cNvPr>
          <p:cNvSpPr txBox="1"/>
          <p:nvPr/>
        </p:nvSpPr>
        <p:spPr bwMode="auto">
          <a:xfrm>
            <a:off x="9873705" y="4750641"/>
            <a:ext cx="4905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45" name="TextBox 44">
            <a:extLst>
              <a:ext uri="{FF2B5EF4-FFF2-40B4-BE49-F238E27FC236}">
                <a16:creationId xmlns:a16="http://schemas.microsoft.com/office/drawing/2014/main" id="{59B6EECC-11B8-4DCA-862C-244AB2D6DE8F}"/>
              </a:ext>
            </a:extLst>
          </p:cNvPr>
          <p:cNvSpPr txBox="1"/>
          <p:nvPr/>
        </p:nvSpPr>
        <p:spPr bwMode="auto">
          <a:xfrm>
            <a:off x="9640562" y="1292877"/>
            <a:ext cx="965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 yr</a:t>
            </a:r>
          </a:p>
        </p:txBody>
      </p:sp>
      <p:sp>
        <p:nvSpPr>
          <p:cNvPr id="46" name="Freeform: Shape 45">
            <a:extLst>
              <a:ext uri="{FF2B5EF4-FFF2-40B4-BE49-F238E27FC236}">
                <a16:creationId xmlns:a16="http://schemas.microsoft.com/office/drawing/2014/main" id="{9746DFF4-8108-441D-9066-FBF89910FE28}"/>
              </a:ext>
            </a:extLst>
          </p:cNvPr>
          <p:cNvSpPr/>
          <p:nvPr/>
        </p:nvSpPr>
        <p:spPr bwMode="auto">
          <a:xfrm>
            <a:off x="2271889" y="1707444"/>
            <a:ext cx="8060267" cy="194734"/>
          </a:xfrm>
          <a:custGeom>
            <a:avLst/>
            <a:gdLst>
              <a:gd name="connsiteX0" fmla="*/ 0 w 8060267"/>
              <a:gd name="connsiteY0" fmla="*/ 0 h 194734"/>
              <a:gd name="connsiteX1" fmla="*/ 307622 w 8060267"/>
              <a:gd name="connsiteY1" fmla="*/ 0 h 194734"/>
              <a:gd name="connsiteX2" fmla="*/ 307622 w 8060267"/>
              <a:gd name="connsiteY2" fmla="*/ 8467 h 194734"/>
              <a:gd name="connsiteX3" fmla="*/ 1394178 w 8060267"/>
              <a:gd name="connsiteY3" fmla="*/ 8467 h 194734"/>
              <a:gd name="connsiteX4" fmla="*/ 1394178 w 8060267"/>
              <a:gd name="connsiteY4" fmla="*/ 22578 h 194734"/>
              <a:gd name="connsiteX5" fmla="*/ 2483555 w 8060267"/>
              <a:gd name="connsiteY5" fmla="*/ 22578 h 194734"/>
              <a:gd name="connsiteX6" fmla="*/ 2483555 w 8060267"/>
              <a:gd name="connsiteY6" fmla="*/ 31045 h 194734"/>
              <a:gd name="connsiteX7" fmla="*/ 2875844 w 8060267"/>
              <a:gd name="connsiteY7" fmla="*/ 31045 h 194734"/>
              <a:gd name="connsiteX8" fmla="*/ 2887133 w 8060267"/>
              <a:gd name="connsiteY8" fmla="*/ 42334 h 194734"/>
              <a:gd name="connsiteX9" fmla="*/ 3330222 w 8060267"/>
              <a:gd name="connsiteY9" fmla="*/ 42334 h 194734"/>
              <a:gd name="connsiteX10" fmla="*/ 3330222 w 8060267"/>
              <a:gd name="connsiteY10" fmla="*/ 67734 h 194734"/>
              <a:gd name="connsiteX11" fmla="*/ 4047067 w 8060267"/>
              <a:gd name="connsiteY11" fmla="*/ 67734 h 194734"/>
              <a:gd name="connsiteX12" fmla="*/ 4047067 w 8060267"/>
              <a:gd name="connsiteY12" fmla="*/ 84667 h 194734"/>
              <a:gd name="connsiteX13" fmla="*/ 4484511 w 8060267"/>
              <a:gd name="connsiteY13" fmla="*/ 84667 h 194734"/>
              <a:gd name="connsiteX14" fmla="*/ 4484511 w 8060267"/>
              <a:gd name="connsiteY14" fmla="*/ 95956 h 194734"/>
              <a:gd name="connsiteX15" fmla="*/ 4744155 w 8060267"/>
              <a:gd name="connsiteY15" fmla="*/ 95956 h 194734"/>
              <a:gd name="connsiteX16" fmla="*/ 4744155 w 8060267"/>
              <a:gd name="connsiteY16" fmla="*/ 104423 h 194734"/>
              <a:gd name="connsiteX17" fmla="*/ 4975578 w 8060267"/>
              <a:gd name="connsiteY17" fmla="*/ 104423 h 194734"/>
              <a:gd name="connsiteX18" fmla="*/ 4975578 w 8060267"/>
              <a:gd name="connsiteY18" fmla="*/ 121356 h 194734"/>
              <a:gd name="connsiteX19" fmla="*/ 5875867 w 8060267"/>
              <a:gd name="connsiteY19" fmla="*/ 121356 h 194734"/>
              <a:gd name="connsiteX20" fmla="*/ 5875867 w 8060267"/>
              <a:gd name="connsiteY20" fmla="*/ 141112 h 194734"/>
              <a:gd name="connsiteX21" fmla="*/ 6784622 w 8060267"/>
              <a:gd name="connsiteY21" fmla="*/ 141112 h 194734"/>
              <a:gd name="connsiteX22" fmla="*/ 6784622 w 8060267"/>
              <a:gd name="connsiteY22" fmla="*/ 152400 h 194734"/>
              <a:gd name="connsiteX23" fmla="*/ 7126111 w 8060267"/>
              <a:gd name="connsiteY23" fmla="*/ 152400 h 194734"/>
              <a:gd name="connsiteX24" fmla="*/ 7126111 w 8060267"/>
              <a:gd name="connsiteY24" fmla="*/ 155223 h 194734"/>
              <a:gd name="connsiteX25" fmla="*/ 7439378 w 8060267"/>
              <a:gd name="connsiteY25" fmla="*/ 155223 h 194734"/>
              <a:gd name="connsiteX26" fmla="*/ 7439378 w 8060267"/>
              <a:gd name="connsiteY26" fmla="*/ 172156 h 194734"/>
              <a:gd name="connsiteX27" fmla="*/ 7978422 w 8060267"/>
              <a:gd name="connsiteY27" fmla="*/ 172156 h 194734"/>
              <a:gd name="connsiteX28" fmla="*/ 7978422 w 8060267"/>
              <a:gd name="connsiteY28" fmla="*/ 194734 h 194734"/>
              <a:gd name="connsiteX29" fmla="*/ 8060267 w 8060267"/>
              <a:gd name="connsiteY29" fmla="*/ 194734 h 194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060267" h="194734">
                <a:moveTo>
                  <a:pt x="0" y="0"/>
                </a:moveTo>
                <a:lnTo>
                  <a:pt x="307622" y="0"/>
                </a:lnTo>
                <a:lnTo>
                  <a:pt x="307622" y="8467"/>
                </a:lnTo>
                <a:lnTo>
                  <a:pt x="1394178" y="8467"/>
                </a:lnTo>
                <a:lnTo>
                  <a:pt x="1394178" y="22578"/>
                </a:lnTo>
                <a:lnTo>
                  <a:pt x="2483555" y="22578"/>
                </a:lnTo>
                <a:lnTo>
                  <a:pt x="2483555" y="31045"/>
                </a:lnTo>
                <a:lnTo>
                  <a:pt x="2875844" y="31045"/>
                </a:lnTo>
                <a:lnTo>
                  <a:pt x="2887133" y="42334"/>
                </a:lnTo>
                <a:lnTo>
                  <a:pt x="3330222" y="42334"/>
                </a:lnTo>
                <a:lnTo>
                  <a:pt x="3330222" y="67734"/>
                </a:lnTo>
                <a:lnTo>
                  <a:pt x="4047067" y="67734"/>
                </a:lnTo>
                <a:lnTo>
                  <a:pt x="4047067" y="84667"/>
                </a:lnTo>
                <a:lnTo>
                  <a:pt x="4484511" y="84667"/>
                </a:lnTo>
                <a:lnTo>
                  <a:pt x="4484511" y="95956"/>
                </a:lnTo>
                <a:lnTo>
                  <a:pt x="4744155" y="95956"/>
                </a:lnTo>
                <a:lnTo>
                  <a:pt x="4744155" y="104423"/>
                </a:lnTo>
                <a:lnTo>
                  <a:pt x="4975578" y="104423"/>
                </a:lnTo>
                <a:lnTo>
                  <a:pt x="4975578" y="121356"/>
                </a:lnTo>
                <a:lnTo>
                  <a:pt x="5875867" y="121356"/>
                </a:lnTo>
                <a:lnTo>
                  <a:pt x="5875867" y="141112"/>
                </a:lnTo>
                <a:lnTo>
                  <a:pt x="6784622" y="141112"/>
                </a:lnTo>
                <a:lnTo>
                  <a:pt x="6784622" y="152400"/>
                </a:lnTo>
                <a:lnTo>
                  <a:pt x="7126111" y="152400"/>
                </a:lnTo>
                <a:lnTo>
                  <a:pt x="7126111" y="155223"/>
                </a:lnTo>
                <a:lnTo>
                  <a:pt x="7439378" y="155223"/>
                </a:lnTo>
                <a:lnTo>
                  <a:pt x="7439378" y="172156"/>
                </a:lnTo>
                <a:lnTo>
                  <a:pt x="7978422" y="172156"/>
                </a:lnTo>
                <a:lnTo>
                  <a:pt x="7978422" y="194734"/>
                </a:lnTo>
                <a:lnTo>
                  <a:pt x="8060267" y="194734"/>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48" name="TextBox 47">
            <a:extLst>
              <a:ext uri="{FF2B5EF4-FFF2-40B4-BE49-F238E27FC236}">
                <a16:creationId xmlns:a16="http://schemas.microsoft.com/office/drawing/2014/main" id="{00A6C931-542C-4C89-8056-C9C90B3A18F8}"/>
              </a:ext>
            </a:extLst>
          </p:cNvPr>
          <p:cNvSpPr txBox="1"/>
          <p:nvPr/>
        </p:nvSpPr>
        <p:spPr bwMode="auto">
          <a:xfrm>
            <a:off x="9629422" y="1540933"/>
            <a:ext cx="7845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94.8%</a:t>
            </a:r>
          </a:p>
        </p:txBody>
      </p:sp>
      <p:sp>
        <p:nvSpPr>
          <p:cNvPr id="49" name="TextBox 48">
            <a:extLst>
              <a:ext uri="{FF2B5EF4-FFF2-40B4-BE49-F238E27FC236}">
                <a16:creationId xmlns:a16="http://schemas.microsoft.com/office/drawing/2014/main" id="{DD6E5C1F-DCA4-4B70-9032-312CC91ED647}"/>
              </a:ext>
            </a:extLst>
          </p:cNvPr>
          <p:cNvSpPr txBox="1"/>
          <p:nvPr/>
        </p:nvSpPr>
        <p:spPr bwMode="auto">
          <a:xfrm>
            <a:off x="9629422" y="1825977"/>
            <a:ext cx="7845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93.9%</a:t>
            </a:r>
          </a:p>
        </p:txBody>
      </p:sp>
      <p:sp>
        <p:nvSpPr>
          <p:cNvPr id="50" name="TextBox 49">
            <a:extLst>
              <a:ext uri="{FF2B5EF4-FFF2-40B4-BE49-F238E27FC236}">
                <a16:creationId xmlns:a16="http://schemas.microsoft.com/office/drawing/2014/main" id="{3EAAE214-0051-4543-B61C-67209857FE0B}"/>
              </a:ext>
            </a:extLst>
          </p:cNvPr>
          <p:cNvSpPr txBox="1"/>
          <p:nvPr/>
        </p:nvSpPr>
        <p:spPr bwMode="auto">
          <a:xfrm>
            <a:off x="2627490" y="2734733"/>
            <a:ext cx="208844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Events, n (%)</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HR (95% Cl)</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value</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FU, mo</a:t>
            </a:r>
          </a:p>
        </p:txBody>
      </p:sp>
      <p:sp>
        <p:nvSpPr>
          <p:cNvPr id="51" name="TextBox 50">
            <a:extLst>
              <a:ext uri="{FF2B5EF4-FFF2-40B4-BE49-F238E27FC236}">
                <a16:creationId xmlns:a16="http://schemas.microsoft.com/office/drawing/2014/main" id="{5100EA50-2FE2-4438-A4E2-D41B55A48A48}"/>
              </a:ext>
            </a:extLst>
          </p:cNvPr>
          <p:cNvSpPr txBox="1"/>
          <p:nvPr/>
        </p:nvSpPr>
        <p:spPr bwMode="auto">
          <a:xfrm>
            <a:off x="6462891" y="3476978"/>
            <a:ext cx="5757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74.1</a:t>
            </a:r>
          </a:p>
        </p:txBody>
      </p:sp>
      <p:sp>
        <p:nvSpPr>
          <p:cNvPr id="52" name="TextBox 51">
            <a:extLst>
              <a:ext uri="{FF2B5EF4-FFF2-40B4-BE49-F238E27FC236}">
                <a16:creationId xmlns:a16="http://schemas.microsoft.com/office/drawing/2014/main" id="{76CE92F5-4772-43FC-941B-CD70EB416122}"/>
              </a:ext>
            </a:extLst>
          </p:cNvPr>
          <p:cNvSpPr txBox="1"/>
          <p:nvPr/>
        </p:nvSpPr>
        <p:spPr bwMode="auto">
          <a:xfrm>
            <a:off x="6429025" y="3220155"/>
            <a:ext cx="5757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.170</a:t>
            </a:r>
          </a:p>
        </p:txBody>
      </p:sp>
      <p:sp>
        <p:nvSpPr>
          <p:cNvPr id="53" name="TextBox 52">
            <a:extLst>
              <a:ext uri="{FF2B5EF4-FFF2-40B4-BE49-F238E27FC236}">
                <a16:creationId xmlns:a16="http://schemas.microsoft.com/office/drawing/2014/main" id="{D88F15A9-0D64-4A83-A0CB-9801858B8424}"/>
              </a:ext>
            </a:extLst>
          </p:cNvPr>
          <p:cNvSpPr txBox="1"/>
          <p:nvPr/>
        </p:nvSpPr>
        <p:spPr bwMode="auto">
          <a:xfrm>
            <a:off x="5974060" y="2994377"/>
            <a:ext cx="17864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0.85 (0.67-1.07)</a:t>
            </a:r>
          </a:p>
        </p:txBody>
      </p:sp>
      <p:sp>
        <p:nvSpPr>
          <p:cNvPr id="54" name="TextBox 53">
            <a:extLst>
              <a:ext uri="{FF2B5EF4-FFF2-40B4-BE49-F238E27FC236}">
                <a16:creationId xmlns:a16="http://schemas.microsoft.com/office/drawing/2014/main" id="{D6031F49-EF44-4C72-947E-56C1486FD261}"/>
              </a:ext>
            </a:extLst>
          </p:cNvPr>
          <p:cNvSpPr txBox="1"/>
          <p:nvPr/>
        </p:nvSpPr>
        <p:spPr bwMode="auto">
          <a:xfrm>
            <a:off x="5480756" y="2757310"/>
            <a:ext cx="9849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125 (5.2)</a:t>
            </a:r>
          </a:p>
        </p:txBody>
      </p:sp>
      <p:sp>
        <p:nvSpPr>
          <p:cNvPr id="55" name="TextBox 54">
            <a:extLst>
              <a:ext uri="{FF2B5EF4-FFF2-40B4-BE49-F238E27FC236}">
                <a16:creationId xmlns:a16="http://schemas.microsoft.com/office/drawing/2014/main" id="{4977E98F-6E3A-448B-9403-4AD56FD7DFB1}"/>
              </a:ext>
            </a:extLst>
          </p:cNvPr>
          <p:cNvSpPr txBox="1"/>
          <p:nvPr/>
        </p:nvSpPr>
        <p:spPr bwMode="auto">
          <a:xfrm>
            <a:off x="7030156" y="2757310"/>
            <a:ext cx="9849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147 (6.1)</a:t>
            </a:r>
          </a:p>
        </p:txBody>
      </p:sp>
      <p:sp>
        <p:nvSpPr>
          <p:cNvPr id="56" name="TextBox 55">
            <a:extLst>
              <a:ext uri="{FF2B5EF4-FFF2-40B4-BE49-F238E27FC236}">
                <a16:creationId xmlns:a16="http://schemas.microsoft.com/office/drawing/2014/main" id="{389EB8CD-826D-4641-B7C3-2E16811507EC}"/>
              </a:ext>
            </a:extLst>
          </p:cNvPr>
          <p:cNvSpPr txBox="1"/>
          <p:nvPr/>
        </p:nvSpPr>
        <p:spPr bwMode="auto">
          <a:xfrm>
            <a:off x="2590801" y="3694289"/>
            <a:ext cx="298591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 yr from randomization</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Difference in event-free rate, %</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Cl for difference)</a:t>
            </a:r>
          </a:p>
        </p:txBody>
      </p:sp>
      <p:sp>
        <p:nvSpPr>
          <p:cNvPr id="57" name="TextBox 56">
            <a:extLst>
              <a:ext uri="{FF2B5EF4-FFF2-40B4-BE49-F238E27FC236}">
                <a16:creationId xmlns:a16="http://schemas.microsoft.com/office/drawing/2014/main" id="{915CA348-98F9-4E1F-8FCB-69004068312E}"/>
              </a:ext>
            </a:extLst>
          </p:cNvPr>
          <p:cNvSpPr txBox="1"/>
          <p:nvPr/>
        </p:nvSpPr>
        <p:spPr bwMode="auto">
          <a:xfrm>
            <a:off x="6491114" y="3956756"/>
            <a:ext cx="5757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a:t>
            </a:r>
          </a:p>
        </p:txBody>
      </p:sp>
      <p:sp>
        <p:nvSpPr>
          <p:cNvPr id="58" name="TextBox 57">
            <a:extLst>
              <a:ext uri="{FF2B5EF4-FFF2-40B4-BE49-F238E27FC236}">
                <a16:creationId xmlns:a16="http://schemas.microsoft.com/office/drawing/2014/main" id="{19F27C98-E8DD-4C08-B2E4-EA80F1862096}"/>
              </a:ext>
            </a:extLst>
          </p:cNvPr>
          <p:cNvSpPr txBox="1"/>
          <p:nvPr/>
        </p:nvSpPr>
        <p:spPr bwMode="auto">
          <a:xfrm>
            <a:off x="6219594" y="4191001"/>
            <a:ext cx="12107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 to 2.2)</a:t>
            </a:r>
          </a:p>
        </p:txBody>
      </p:sp>
      <p:sp>
        <p:nvSpPr>
          <p:cNvPr id="60" name="Rectangle 59">
            <a:extLst>
              <a:ext uri="{FF2B5EF4-FFF2-40B4-BE49-F238E27FC236}">
                <a16:creationId xmlns:a16="http://schemas.microsoft.com/office/drawing/2014/main" id="{A582598A-85A0-41EE-9DBF-611BEC825F49}"/>
              </a:ext>
            </a:extLst>
          </p:cNvPr>
          <p:cNvSpPr/>
          <p:nvPr/>
        </p:nvSpPr>
        <p:spPr bwMode="auto">
          <a:xfrm>
            <a:off x="2562577" y="3753555"/>
            <a:ext cx="5681133" cy="759178"/>
          </a:xfrm>
          <a:prstGeom prst="rect">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9E4A64FC-E10B-4DEF-B610-F422C01B46C0}"/>
              </a:ext>
            </a:extLst>
          </p:cNvPr>
          <p:cNvSpPr/>
          <p:nvPr/>
        </p:nvSpPr>
        <p:spPr bwMode="auto">
          <a:xfrm>
            <a:off x="5119512" y="2286000"/>
            <a:ext cx="1580444" cy="49953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Pertuzumab</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2400)</a:t>
            </a:r>
          </a:p>
        </p:txBody>
      </p:sp>
      <p:sp>
        <p:nvSpPr>
          <p:cNvPr id="62" name="Rectangle 61">
            <a:extLst>
              <a:ext uri="{FF2B5EF4-FFF2-40B4-BE49-F238E27FC236}">
                <a16:creationId xmlns:a16="http://schemas.microsoft.com/office/drawing/2014/main" id="{84734B07-1C13-4993-82DB-BCD9F0FA1B69}"/>
              </a:ext>
            </a:extLst>
          </p:cNvPr>
          <p:cNvSpPr/>
          <p:nvPr/>
        </p:nvSpPr>
        <p:spPr bwMode="auto">
          <a:xfrm>
            <a:off x="6680201" y="2286000"/>
            <a:ext cx="1580444" cy="49953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2404)</a:t>
            </a:r>
          </a:p>
        </p:txBody>
      </p:sp>
      <p:sp>
        <p:nvSpPr>
          <p:cNvPr id="59" name="Rectangle 58">
            <a:extLst>
              <a:ext uri="{FF2B5EF4-FFF2-40B4-BE49-F238E27FC236}">
                <a16:creationId xmlns:a16="http://schemas.microsoft.com/office/drawing/2014/main" id="{E0644FED-C6A6-40F6-8B1D-CB213A55BB21}"/>
              </a:ext>
            </a:extLst>
          </p:cNvPr>
          <p:cNvSpPr/>
          <p:nvPr/>
        </p:nvSpPr>
        <p:spPr bwMode="auto">
          <a:xfrm>
            <a:off x="2562577" y="2799644"/>
            <a:ext cx="5681133" cy="953912"/>
          </a:xfrm>
          <a:prstGeom prst="rect">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TextBox 62">
            <a:extLst>
              <a:ext uri="{FF2B5EF4-FFF2-40B4-BE49-F238E27FC236}">
                <a16:creationId xmlns:a16="http://schemas.microsoft.com/office/drawing/2014/main" id="{318C504D-9FF9-4CD7-B442-D7A82B0FC2ED}"/>
              </a:ext>
            </a:extLst>
          </p:cNvPr>
          <p:cNvSpPr txBox="1"/>
          <p:nvPr/>
        </p:nvSpPr>
        <p:spPr bwMode="auto">
          <a:xfrm>
            <a:off x="1971305" y="5522026"/>
            <a:ext cx="32538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cxnSp>
        <p:nvCxnSpPr>
          <p:cNvPr id="64" name="Straight Connector 63">
            <a:extLst>
              <a:ext uri="{FF2B5EF4-FFF2-40B4-BE49-F238E27FC236}">
                <a16:creationId xmlns:a16="http://schemas.microsoft.com/office/drawing/2014/main" id="{CEE529B6-CA5B-4382-B0C6-2336216B51F1}"/>
              </a:ext>
            </a:extLst>
          </p:cNvPr>
          <p:cNvCxnSpPr>
            <a:cxnSpLocks/>
          </p:cNvCxnSpPr>
          <p:nvPr/>
        </p:nvCxnSpPr>
        <p:spPr bwMode="auto">
          <a:xfrm>
            <a:off x="2155803" y="2292055"/>
            <a:ext cx="93862" cy="0"/>
          </a:xfrm>
          <a:prstGeom prst="line">
            <a:avLst/>
          </a:prstGeom>
          <a:noFill/>
          <a:ln w="28575" cap="flat" cmpd="sng" algn="ctr">
            <a:solidFill>
              <a:schemeClr val="bg1"/>
            </a:solidFill>
            <a:prstDash val="solid"/>
            <a:round/>
            <a:headEnd type="none" w="med" len="med"/>
            <a:tailEnd type="none" w="med" len="med"/>
          </a:ln>
          <a:effectLst/>
        </p:spPr>
      </p:cxnSp>
      <p:sp>
        <p:nvSpPr>
          <p:cNvPr id="66" name="TextBox 65">
            <a:extLst>
              <a:ext uri="{FF2B5EF4-FFF2-40B4-BE49-F238E27FC236}">
                <a16:creationId xmlns:a16="http://schemas.microsoft.com/office/drawing/2014/main" id="{A971804E-7242-42CF-AB50-5E08D264F39A}"/>
              </a:ext>
            </a:extLst>
          </p:cNvPr>
          <p:cNvSpPr txBox="1"/>
          <p:nvPr/>
        </p:nvSpPr>
        <p:spPr bwMode="auto">
          <a:xfrm>
            <a:off x="1924366" y="5817455"/>
            <a:ext cx="86000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2400               2304                2261                2216               2161                2090                1544              </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2404               2339                2292                2241               2165                2107                1522</a:t>
            </a:r>
          </a:p>
        </p:txBody>
      </p:sp>
      <p:sp>
        <p:nvSpPr>
          <p:cNvPr id="65" name="Text Box 11">
            <a:extLst>
              <a:ext uri="{FF2B5EF4-FFF2-40B4-BE49-F238E27FC236}">
                <a16:creationId xmlns:a16="http://schemas.microsoft.com/office/drawing/2014/main" id="{2743ED04-9969-47CA-AB28-4C2A249E2012}"/>
              </a:ext>
            </a:extLst>
          </p:cNvPr>
          <p:cNvSpPr txBox="1">
            <a:spLocks noChangeArrowheads="1"/>
          </p:cNvSpPr>
          <p:nvPr/>
        </p:nvSpPr>
        <p:spPr bwMode="auto">
          <a:xfrm>
            <a:off x="396921" y="638097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Piccart. JCO. 2021;[Epub].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grpSp>
        <p:nvGrpSpPr>
          <p:cNvPr id="67" name="Group 7">
            <a:extLst>
              <a:ext uri="{FF2B5EF4-FFF2-40B4-BE49-F238E27FC236}">
                <a16:creationId xmlns:a16="http://schemas.microsoft.com/office/drawing/2014/main" id="{AC6C5B3D-E2F3-4618-AD96-DB4693EB935D}"/>
              </a:ext>
            </a:extLst>
          </p:cNvPr>
          <p:cNvGrpSpPr>
            <a:grpSpLocks/>
          </p:cNvGrpSpPr>
          <p:nvPr/>
        </p:nvGrpSpPr>
        <p:grpSpPr bwMode="auto">
          <a:xfrm>
            <a:off x="9389569" y="6207225"/>
            <a:ext cx="2488502" cy="447822"/>
            <a:chOff x="9527309" y="3551529"/>
            <a:chExt cx="2488502" cy="448324"/>
          </a:xfrm>
        </p:grpSpPr>
        <p:pic>
          <p:nvPicPr>
            <p:cNvPr id="68" name="Picture 9">
              <a:extLst>
                <a:ext uri="{FF2B5EF4-FFF2-40B4-BE49-F238E27FC236}">
                  <a16:creationId xmlns:a16="http://schemas.microsoft.com/office/drawing/2014/main" id="{B274840B-08B8-4F6F-8948-303C5AC6EBE7}"/>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9" name="Rectangle 8">
              <a:extLst>
                <a:ext uri="{FF2B5EF4-FFF2-40B4-BE49-F238E27FC236}">
                  <a16:creationId xmlns:a16="http://schemas.microsoft.com/office/drawing/2014/main" id="{6EACD955-E9DE-4B88-AE73-0FFD41AADCD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470954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29E08073-2392-4246-BF7B-090337FB48C3}"/>
              </a:ext>
            </a:extLst>
          </p:cNvPr>
          <p:cNvSpPr/>
          <p:nvPr/>
        </p:nvSpPr>
        <p:spPr bwMode="auto">
          <a:xfrm>
            <a:off x="7891575" y="2383507"/>
            <a:ext cx="3154897" cy="99674"/>
          </a:xfrm>
          <a:custGeom>
            <a:avLst/>
            <a:gdLst>
              <a:gd name="connsiteX0" fmla="*/ 0 w 3154897"/>
              <a:gd name="connsiteY0" fmla="*/ 0 h 99674"/>
              <a:gd name="connsiteX1" fmla="*/ 455034 w 3154897"/>
              <a:gd name="connsiteY1" fmla="*/ 0 h 99674"/>
              <a:gd name="connsiteX2" fmla="*/ 476702 w 3154897"/>
              <a:gd name="connsiteY2" fmla="*/ 8667 h 99674"/>
              <a:gd name="connsiteX3" fmla="*/ 624046 w 3154897"/>
              <a:gd name="connsiteY3" fmla="*/ 8667 h 99674"/>
              <a:gd name="connsiteX4" fmla="*/ 645714 w 3154897"/>
              <a:gd name="connsiteY4" fmla="*/ 34669 h 99674"/>
              <a:gd name="connsiteX5" fmla="*/ 1352099 w 3154897"/>
              <a:gd name="connsiteY5" fmla="*/ 30336 h 99674"/>
              <a:gd name="connsiteX6" fmla="*/ 1369434 w 3154897"/>
              <a:gd name="connsiteY6" fmla="*/ 39003 h 99674"/>
              <a:gd name="connsiteX7" fmla="*/ 1542780 w 3154897"/>
              <a:gd name="connsiteY7" fmla="*/ 39003 h 99674"/>
              <a:gd name="connsiteX8" fmla="*/ 1542780 w 3154897"/>
              <a:gd name="connsiteY8" fmla="*/ 47670 h 99674"/>
              <a:gd name="connsiteX9" fmla="*/ 2045483 w 3154897"/>
              <a:gd name="connsiteY9" fmla="*/ 56338 h 99674"/>
              <a:gd name="connsiteX10" fmla="*/ 2045483 w 3154897"/>
              <a:gd name="connsiteY10" fmla="*/ 56338 h 99674"/>
              <a:gd name="connsiteX11" fmla="*/ 2205828 w 3154897"/>
              <a:gd name="connsiteY11" fmla="*/ 73672 h 99674"/>
              <a:gd name="connsiteX12" fmla="*/ 2227496 w 3154897"/>
              <a:gd name="connsiteY12" fmla="*/ 78006 h 99674"/>
              <a:gd name="connsiteX13" fmla="*/ 2747534 w 3154897"/>
              <a:gd name="connsiteY13" fmla="*/ 78006 h 99674"/>
              <a:gd name="connsiteX14" fmla="*/ 2864543 w 3154897"/>
              <a:gd name="connsiteY14" fmla="*/ 99674 h 99674"/>
              <a:gd name="connsiteX15" fmla="*/ 3154897 w 3154897"/>
              <a:gd name="connsiteY15" fmla="*/ 99674 h 99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54897" h="99674">
                <a:moveTo>
                  <a:pt x="0" y="0"/>
                </a:moveTo>
                <a:lnTo>
                  <a:pt x="455034" y="0"/>
                </a:lnTo>
                <a:lnTo>
                  <a:pt x="476702" y="8667"/>
                </a:lnTo>
                <a:lnTo>
                  <a:pt x="624046" y="8667"/>
                </a:lnTo>
                <a:lnTo>
                  <a:pt x="645714" y="34669"/>
                </a:lnTo>
                <a:lnTo>
                  <a:pt x="1352099" y="30336"/>
                </a:lnTo>
                <a:lnTo>
                  <a:pt x="1369434" y="39003"/>
                </a:lnTo>
                <a:lnTo>
                  <a:pt x="1542780" y="39003"/>
                </a:lnTo>
                <a:lnTo>
                  <a:pt x="1542780" y="47670"/>
                </a:lnTo>
                <a:lnTo>
                  <a:pt x="2045483" y="56338"/>
                </a:lnTo>
                <a:lnTo>
                  <a:pt x="2045483" y="56338"/>
                </a:lnTo>
                <a:lnTo>
                  <a:pt x="2205828" y="73672"/>
                </a:lnTo>
                <a:lnTo>
                  <a:pt x="2227496" y="78006"/>
                </a:lnTo>
                <a:lnTo>
                  <a:pt x="2747534" y="78006"/>
                </a:lnTo>
                <a:lnTo>
                  <a:pt x="2864543" y="99674"/>
                </a:lnTo>
                <a:lnTo>
                  <a:pt x="3154897" y="99674"/>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7" name="Group 16">
            <a:extLst>
              <a:ext uri="{FF2B5EF4-FFF2-40B4-BE49-F238E27FC236}">
                <a16:creationId xmlns:a16="http://schemas.microsoft.com/office/drawing/2014/main" id="{E362FF2E-8C9F-4F75-B03D-478D7E8452E2}"/>
              </a:ext>
            </a:extLst>
          </p:cNvPr>
          <p:cNvGrpSpPr/>
          <p:nvPr/>
        </p:nvGrpSpPr>
        <p:grpSpPr>
          <a:xfrm>
            <a:off x="6639151" y="2340171"/>
            <a:ext cx="5243715" cy="160345"/>
            <a:chOff x="6639151" y="2340171"/>
            <a:chExt cx="5243715" cy="160345"/>
          </a:xfrm>
        </p:grpSpPr>
        <p:sp>
          <p:nvSpPr>
            <p:cNvPr id="15" name="Freeform: Shape 14">
              <a:extLst>
                <a:ext uri="{FF2B5EF4-FFF2-40B4-BE49-F238E27FC236}">
                  <a16:creationId xmlns:a16="http://schemas.microsoft.com/office/drawing/2014/main" id="{26AE7FDB-62C3-4AA3-8158-3EEA5F51A189}"/>
                </a:ext>
              </a:extLst>
            </p:cNvPr>
            <p:cNvSpPr/>
            <p:nvPr/>
          </p:nvSpPr>
          <p:spPr bwMode="auto">
            <a:xfrm>
              <a:off x="6639151" y="2340171"/>
              <a:ext cx="2812538" cy="65004"/>
            </a:xfrm>
            <a:custGeom>
              <a:avLst/>
              <a:gdLst>
                <a:gd name="connsiteX0" fmla="*/ 0 w 2812538"/>
                <a:gd name="connsiteY0" fmla="*/ 0 h 65004"/>
                <a:gd name="connsiteX1" fmla="*/ 169012 w 2812538"/>
                <a:gd name="connsiteY1" fmla="*/ 8667 h 65004"/>
                <a:gd name="connsiteX2" fmla="*/ 169012 w 2812538"/>
                <a:gd name="connsiteY2" fmla="*/ 17334 h 65004"/>
                <a:gd name="connsiteX3" fmla="*/ 403029 w 2812538"/>
                <a:gd name="connsiteY3" fmla="*/ 13001 h 65004"/>
                <a:gd name="connsiteX4" fmla="*/ 420364 w 2812538"/>
                <a:gd name="connsiteY4" fmla="*/ 21668 h 65004"/>
                <a:gd name="connsiteX5" fmla="*/ 1373767 w 2812538"/>
                <a:gd name="connsiteY5" fmla="*/ 17334 h 65004"/>
                <a:gd name="connsiteX6" fmla="*/ 1386767 w 2812538"/>
                <a:gd name="connsiteY6" fmla="*/ 34669 h 65004"/>
                <a:gd name="connsiteX7" fmla="*/ 1759461 w 2812538"/>
                <a:gd name="connsiteY7" fmla="*/ 30335 h 65004"/>
                <a:gd name="connsiteX8" fmla="*/ 1763795 w 2812538"/>
                <a:gd name="connsiteY8" fmla="*/ 39002 h 65004"/>
                <a:gd name="connsiteX9" fmla="*/ 1885137 w 2812538"/>
                <a:gd name="connsiteY9" fmla="*/ 43336 h 65004"/>
                <a:gd name="connsiteX10" fmla="*/ 1885137 w 2812538"/>
                <a:gd name="connsiteY10" fmla="*/ 43336 h 65004"/>
                <a:gd name="connsiteX11" fmla="*/ 2266498 w 2812538"/>
                <a:gd name="connsiteY11" fmla="*/ 47670 h 65004"/>
                <a:gd name="connsiteX12" fmla="*/ 2292500 w 2812538"/>
                <a:gd name="connsiteY12" fmla="*/ 65004 h 65004"/>
                <a:gd name="connsiteX13" fmla="*/ 2812538 w 2812538"/>
                <a:gd name="connsiteY13" fmla="*/ 65004 h 65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2538" h="65004">
                  <a:moveTo>
                    <a:pt x="0" y="0"/>
                  </a:moveTo>
                  <a:lnTo>
                    <a:pt x="169012" y="8667"/>
                  </a:lnTo>
                  <a:lnTo>
                    <a:pt x="169012" y="17334"/>
                  </a:lnTo>
                  <a:lnTo>
                    <a:pt x="403029" y="13001"/>
                  </a:lnTo>
                  <a:lnTo>
                    <a:pt x="420364" y="21668"/>
                  </a:lnTo>
                  <a:lnTo>
                    <a:pt x="1373767" y="17334"/>
                  </a:lnTo>
                  <a:lnTo>
                    <a:pt x="1386767" y="34669"/>
                  </a:lnTo>
                  <a:lnTo>
                    <a:pt x="1759461" y="30335"/>
                  </a:lnTo>
                  <a:lnTo>
                    <a:pt x="1763795" y="39002"/>
                  </a:lnTo>
                  <a:lnTo>
                    <a:pt x="1885137" y="43336"/>
                  </a:lnTo>
                  <a:lnTo>
                    <a:pt x="1885137" y="43336"/>
                  </a:lnTo>
                  <a:lnTo>
                    <a:pt x="2266498" y="47670"/>
                  </a:lnTo>
                  <a:lnTo>
                    <a:pt x="2292500" y="65004"/>
                  </a:lnTo>
                  <a:lnTo>
                    <a:pt x="2812538" y="65004"/>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 name="Freeform: Shape 15">
              <a:extLst>
                <a:ext uri="{FF2B5EF4-FFF2-40B4-BE49-F238E27FC236}">
                  <a16:creationId xmlns:a16="http://schemas.microsoft.com/office/drawing/2014/main" id="{A91737C4-0D6F-4C87-9C7A-60FE68C5C186}"/>
                </a:ext>
              </a:extLst>
            </p:cNvPr>
            <p:cNvSpPr/>
            <p:nvPr/>
          </p:nvSpPr>
          <p:spPr bwMode="auto">
            <a:xfrm>
              <a:off x="9434355" y="2413843"/>
              <a:ext cx="2448511" cy="86673"/>
            </a:xfrm>
            <a:custGeom>
              <a:avLst/>
              <a:gdLst>
                <a:gd name="connsiteX0" fmla="*/ 0 w 2448511"/>
                <a:gd name="connsiteY0" fmla="*/ 0 h 86673"/>
                <a:gd name="connsiteX1" fmla="*/ 234017 w 2448511"/>
                <a:gd name="connsiteY1" fmla="*/ 4333 h 86673"/>
                <a:gd name="connsiteX2" fmla="*/ 234017 w 2448511"/>
                <a:gd name="connsiteY2" fmla="*/ 4333 h 86673"/>
                <a:gd name="connsiteX3" fmla="*/ 520037 w 2448511"/>
                <a:gd name="connsiteY3" fmla="*/ 13001 h 86673"/>
                <a:gd name="connsiteX4" fmla="*/ 546039 w 2448511"/>
                <a:gd name="connsiteY4" fmla="*/ 26002 h 86673"/>
                <a:gd name="connsiteX5" fmla="*/ 710718 w 2448511"/>
                <a:gd name="connsiteY5" fmla="*/ 17334 h 86673"/>
                <a:gd name="connsiteX6" fmla="*/ 719385 w 2448511"/>
                <a:gd name="connsiteY6" fmla="*/ 34669 h 86673"/>
                <a:gd name="connsiteX7" fmla="*/ 1200420 w 2448511"/>
                <a:gd name="connsiteY7" fmla="*/ 39002 h 86673"/>
                <a:gd name="connsiteX8" fmla="*/ 1226422 w 2448511"/>
                <a:gd name="connsiteY8" fmla="*/ 39002 h 86673"/>
                <a:gd name="connsiteX9" fmla="*/ 1486441 w 2448511"/>
                <a:gd name="connsiteY9" fmla="*/ 47670 h 86673"/>
                <a:gd name="connsiteX10" fmla="*/ 1486441 w 2448511"/>
                <a:gd name="connsiteY10" fmla="*/ 47670 h 86673"/>
                <a:gd name="connsiteX11" fmla="*/ 1668454 w 2448511"/>
                <a:gd name="connsiteY11" fmla="*/ 56337 h 86673"/>
                <a:gd name="connsiteX12" fmla="*/ 1681455 w 2448511"/>
                <a:gd name="connsiteY12" fmla="*/ 56337 h 86673"/>
                <a:gd name="connsiteX13" fmla="*/ 1937141 w 2448511"/>
                <a:gd name="connsiteY13" fmla="*/ 60671 h 86673"/>
                <a:gd name="connsiteX14" fmla="*/ 1963143 w 2448511"/>
                <a:gd name="connsiteY14" fmla="*/ 73672 h 86673"/>
                <a:gd name="connsiteX15" fmla="*/ 2309835 w 2448511"/>
                <a:gd name="connsiteY15" fmla="*/ 73672 h 86673"/>
                <a:gd name="connsiteX16" fmla="*/ 2318502 w 2448511"/>
                <a:gd name="connsiteY16" fmla="*/ 86673 h 86673"/>
                <a:gd name="connsiteX17" fmla="*/ 2448511 w 2448511"/>
                <a:gd name="connsiteY17" fmla="*/ 86673 h 86673"/>
                <a:gd name="connsiteX0" fmla="*/ 0 w 2448511"/>
                <a:gd name="connsiteY0" fmla="*/ 0 h 86673"/>
                <a:gd name="connsiteX1" fmla="*/ 234017 w 2448511"/>
                <a:gd name="connsiteY1" fmla="*/ 4333 h 86673"/>
                <a:gd name="connsiteX2" fmla="*/ 234017 w 2448511"/>
                <a:gd name="connsiteY2" fmla="*/ 4333 h 86673"/>
                <a:gd name="connsiteX3" fmla="*/ 520037 w 2448511"/>
                <a:gd name="connsiteY3" fmla="*/ 13001 h 86673"/>
                <a:gd name="connsiteX4" fmla="*/ 546039 w 2448511"/>
                <a:gd name="connsiteY4" fmla="*/ 26002 h 86673"/>
                <a:gd name="connsiteX5" fmla="*/ 710718 w 2448511"/>
                <a:gd name="connsiteY5" fmla="*/ 17334 h 86673"/>
                <a:gd name="connsiteX6" fmla="*/ 741054 w 2448511"/>
                <a:gd name="connsiteY6" fmla="*/ 43336 h 86673"/>
                <a:gd name="connsiteX7" fmla="*/ 1200420 w 2448511"/>
                <a:gd name="connsiteY7" fmla="*/ 39002 h 86673"/>
                <a:gd name="connsiteX8" fmla="*/ 1226422 w 2448511"/>
                <a:gd name="connsiteY8" fmla="*/ 39002 h 86673"/>
                <a:gd name="connsiteX9" fmla="*/ 1486441 w 2448511"/>
                <a:gd name="connsiteY9" fmla="*/ 47670 h 86673"/>
                <a:gd name="connsiteX10" fmla="*/ 1486441 w 2448511"/>
                <a:gd name="connsiteY10" fmla="*/ 47670 h 86673"/>
                <a:gd name="connsiteX11" fmla="*/ 1668454 w 2448511"/>
                <a:gd name="connsiteY11" fmla="*/ 56337 h 86673"/>
                <a:gd name="connsiteX12" fmla="*/ 1681455 w 2448511"/>
                <a:gd name="connsiteY12" fmla="*/ 56337 h 86673"/>
                <a:gd name="connsiteX13" fmla="*/ 1937141 w 2448511"/>
                <a:gd name="connsiteY13" fmla="*/ 60671 h 86673"/>
                <a:gd name="connsiteX14" fmla="*/ 1963143 w 2448511"/>
                <a:gd name="connsiteY14" fmla="*/ 73672 h 86673"/>
                <a:gd name="connsiteX15" fmla="*/ 2309835 w 2448511"/>
                <a:gd name="connsiteY15" fmla="*/ 73672 h 86673"/>
                <a:gd name="connsiteX16" fmla="*/ 2318502 w 2448511"/>
                <a:gd name="connsiteY16" fmla="*/ 86673 h 86673"/>
                <a:gd name="connsiteX17" fmla="*/ 2448511 w 2448511"/>
                <a:gd name="connsiteY17" fmla="*/ 86673 h 86673"/>
                <a:gd name="connsiteX0" fmla="*/ 0 w 2448511"/>
                <a:gd name="connsiteY0" fmla="*/ 0 h 86673"/>
                <a:gd name="connsiteX1" fmla="*/ 234017 w 2448511"/>
                <a:gd name="connsiteY1" fmla="*/ 4333 h 86673"/>
                <a:gd name="connsiteX2" fmla="*/ 234017 w 2448511"/>
                <a:gd name="connsiteY2" fmla="*/ 4333 h 86673"/>
                <a:gd name="connsiteX3" fmla="*/ 520037 w 2448511"/>
                <a:gd name="connsiteY3" fmla="*/ 13001 h 86673"/>
                <a:gd name="connsiteX4" fmla="*/ 546039 w 2448511"/>
                <a:gd name="connsiteY4" fmla="*/ 26002 h 86673"/>
                <a:gd name="connsiteX5" fmla="*/ 715052 w 2448511"/>
                <a:gd name="connsiteY5" fmla="*/ 26001 h 86673"/>
                <a:gd name="connsiteX6" fmla="*/ 741054 w 2448511"/>
                <a:gd name="connsiteY6" fmla="*/ 43336 h 86673"/>
                <a:gd name="connsiteX7" fmla="*/ 1200420 w 2448511"/>
                <a:gd name="connsiteY7" fmla="*/ 39002 h 86673"/>
                <a:gd name="connsiteX8" fmla="*/ 1226422 w 2448511"/>
                <a:gd name="connsiteY8" fmla="*/ 39002 h 86673"/>
                <a:gd name="connsiteX9" fmla="*/ 1486441 w 2448511"/>
                <a:gd name="connsiteY9" fmla="*/ 47670 h 86673"/>
                <a:gd name="connsiteX10" fmla="*/ 1486441 w 2448511"/>
                <a:gd name="connsiteY10" fmla="*/ 47670 h 86673"/>
                <a:gd name="connsiteX11" fmla="*/ 1668454 w 2448511"/>
                <a:gd name="connsiteY11" fmla="*/ 56337 h 86673"/>
                <a:gd name="connsiteX12" fmla="*/ 1681455 w 2448511"/>
                <a:gd name="connsiteY12" fmla="*/ 56337 h 86673"/>
                <a:gd name="connsiteX13" fmla="*/ 1937141 w 2448511"/>
                <a:gd name="connsiteY13" fmla="*/ 60671 h 86673"/>
                <a:gd name="connsiteX14" fmla="*/ 1963143 w 2448511"/>
                <a:gd name="connsiteY14" fmla="*/ 73672 h 86673"/>
                <a:gd name="connsiteX15" fmla="*/ 2309835 w 2448511"/>
                <a:gd name="connsiteY15" fmla="*/ 73672 h 86673"/>
                <a:gd name="connsiteX16" fmla="*/ 2318502 w 2448511"/>
                <a:gd name="connsiteY16" fmla="*/ 86673 h 86673"/>
                <a:gd name="connsiteX17" fmla="*/ 2448511 w 2448511"/>
                <a:gd name="connsiteY17" fmla="*/ 86673 h 86673"/>
                <a:gd name="connsiteX0" fmla="*/ 0 w 2448511"/>
                <a:gd name="connsiteY0" fmla="*/ 0 h 86673"/>
                <a:gd name="connsiteX1" fmla="*/ 234017 w 2448511"/>
                <a:gd name="connsiteY1" fmla="*/ 4333 h 86673"/>
                <a:gd name="connsiteX2" fmla="*/ 234017 w 2448511"/>
                <a:gd name="connsiteY2" fmla="*/ 4333 h 86673"/>
                <a:gd name="connsiteX3" fmla="*/ 520037 w 2448511"/>
                <a:gd name="connsiteY3" fmla="*/ 13001 h 86673"/>
                <a:gd name="connsiteX4" fmla="*/ 546039 w 2448511"/>
                <a:gd name="connsiteY4" fmla="*/ 26002 h 86673"/>
                <a:gd name="connsiteX5" fmla="*/ 715052 w 2448511"/>
                <a:gd name="connsiteY5" fmla="*/ 26001 h 86673"/>
                <a:gd name="connsiteX6" fmla="*/ 706384 w 2448511"/>
                <a:gd name="connsiteY6" fmla="*/ 39003 h 86673"/>
                <a:gd name="connsiteX7" fmla="*/ 1200420 w 2448511"/>
                <a:gd name="connsiteY7" fmla="*/ 39002 h 86673"/>
                <a:gd name="connsiteX8" fmla="*/ 1226422 w 2448511"/>
                <a:gd name="connsiteY8" fmla="*/ 39002 h 86673"/>
                <a:gd name="connsiteX9" fmla="*/ 1486441 w 2448511"/>
                <a:gd name="connsiteY9" fmla="*/ 47670 h 86673"/>
                <a:gd name="connsiteX10" fmla="*/ 1486441 w 2448511"/>
                <a:gd name="connsiteY10" fmla="*/ 47670 h 86673"/>
                <a:gd name="connsiteX11" fmla="*/ 1668454 w 2448511"/>
                <a:gd name="connsiteY11" fmla="*/ 56337 h 86673"/>
                <a:gd name="connsiteX12" fmla="*/ 1681455 w 2448511"/>
                <a:gd name="connsiteY12" fmla="*/ 56337 h 86673"/>
                <a:gd name="connsiteX13" fmla="*/ 1937141 w 2448511"/>
                <a:gd name="connsiteY13" fmla="*/ 60671 h 86673"/>
                <a:gd name="connsiteX14" fmla="*/ 1963143 w 2448511"/>
                <a:gd name="connsiteY14" fmla="*/ 73672 h 86673"/>
                <a:gd name="connsiteX15" fmla="*/ 2309835 w 2448511"/>
                <a:gd name="connsiteY15" fmla="*/ 73672 h 86673"/>
                <a:gd name="connsiteX16" fmla="*/ 2318502 w 2448511"/>
                <a:gd name="connsiteY16" fmla="*/ 86673 h 86673"/>
                <a:gd name="connsiteX17" fmla="*/ 2448511 w 2448511"/>
                <a:gd name="connsiteY17" fmla="*/ 86673 h 86673"/>
                <a:gd name="connsiteX0" fmla="*/ 0 w 2448511"/>
                <a:gd name="connsiteY0" fmla="*/ 0 h 99674"/>
                <a:gd name="connsiteX1" fmla="*/ 234017 w 2448511"/>
                <a:gd name="connsiteY1" fmla="*/ 4333 h 99674"/>
                <a:gd name="connsiteX2" fmla="*/ 234017 w 2448511"/>
                <a:gd name="connsiteY2" fmla="*/ 4333 h 99674"/>
                <a:gd name="connsiteX3" fmla="*/ 520037 w 2448511"/>
                <a:gd name="connsiteY3" fmla="*/ 13001 h 99674"/>
                <a:gd name="connsiteX4" fmla="*/ 546039 w 2448511"/>
                <a:gd name="connsiteY4" fmla="*/ 26002 h 99674"/>
                <a:gd name="connsiteX5" fmla="*/ 715052 w 2448511"/>
                <a:gd name="connsiteY5" fmla="*/ 26001 h 99674"/>
                <a:gd name="connsiteX6" fmla="*/ 758388 w 2448511"/>
                <a:gd name="connsiteY6" fmla="*/ 99674 h 99674"/>
                <a:gd name="connsiteX7" fmla="*/ 1200420 w 2448511"/>
                <a:gd name="connsiteY7" fmla="*/ 39002 h 99674"/>
                <a:gd name="connsiteX8" fmla="*/ 1226422 w 2448511"/>
                <a:gd name="connsiteY8" fmla="*/ 39002 h 99674"/>
                <a:gd name="connsiteX9" fmla="*/ 1486441 w 2448511"/>
                <a:gd name="connsiteY9" fmla="*/ 47670 h 99674"/>
                <a:gd name="connsiteX10" fmla="*/ 1486441 w 2448511"/>
                <a:gd name="connsiteY10" fmla="*/ 47670 h 99674"/>
                <a:gd name="connsiteX11" fmla="*/ 1668454 w 2448511"/>
                <a:gd name="connsiteY11" fmla="*/ 56337 h 99674"/>
                <a:gd name="connsiteX12" fmla="*/ 1681455 w 2448511"/>
                <a:gd name="connsiteY12" fmla="*/ 56337 h 99674"/>
                <a:gd name="connsiteX13" fmla="*/ 1937141 w 2448511"/>
                <a:gd name="connsiteY13" fmla="*/ 60671 h 99674"/>
                <a:gd name="connsiteX14" fmla="*/ 1963143 w 2448511"/>
                <a:gd name="connsiteY14" fmla="*/ 73672 h 99674"/>
                <a:gd name="connsiteX15" fmla="*/ 2309835 w 2448511"/>
                <a:gd name="connsiteY15" fmla="*/ 73672 h 99674"/>
                <a:gd name="connsiteX16" fmla="*/ 2318502 w 2448511"/>
                <a:gd name="connsiteY16" fmla="*/ 86673 h 99674"/>
                <a:gd name="connsiteX17" fmla="*/ 2448511 w 2448511"/>
                <a:gd name="connsiteY17" fmla="*/ 86673 h 99674"/>
                <a:gd name="connsiteX0" fmla="*/ 0 w 2448511"/>
                <a:gd name="connsiteY0" fmla="*/ 0 h 86673"/>
                <a:gd name="connsiteX1" fmla="*/ 234017 w 2448511"/>
                <a:gd name="connsiteY1" fmla="*/ 4333 h 86673"/>
                <a:gd name="connsiteX2" fmla="*/ 234017 w 2448511"/>
                <a:gd name="connsiteY2" fmla="*/ 4333 h 86673"/>
                <a:gd name="connsiteX3" fmla="*/ 520037 w 2448511"/>
                <a:gd name="connsiteY3" fmla="*/ 13001 h 86673"/>
                <a:gd name="connsiteX4" fmla="*/ 546039 w 2448511"/>
                <a:gd name="connsiteY4" fmla="*/ 26002 h 86673"/>
                <a:gd name="connsiteX5" fmla="*/ 715052 w 2448511"/>
                <a:gd name="connsiteY5" fmla="*/ 26001 h 86673"/>
                <a:gd name="connsiteX6" fmla="*/ 719385 w 2448511"/>
                <a:gd name="connsiteY6" fmla="*/ 34669 h 86673"/>
                <a:gd name="connsiteX7" fmla="*/ 1200420 w 2448511"/>
                <a:gd name="connsiteY7" fmla="*/ 39002 h 86673"/>
                <a:gd name="connsiteX8" fmla="*/ 1226422 w 2448511"/>
                <a:gd name="connsiteY8" fmla="*/ 39002 h 86673"/>
                <a:gd name="connsiteX9" fmla="*/ 1486441 w 2448511"/>
                <a:gd name="connsiteY9" fmla="*/ 47670 h 86673"/>
                <a:gd name="connsiteX10" fmla="*/ 1486441 w 2448511"/>
                <a:gd name="connsiteY10" fmla="*/ 47670 h 86673"/>
                <a:gd name="connsiteX11" fmla="*/ 1668454 w 2448511"/>
                <a:gd name="connsiteY11" fmla="*/ 56337 h 86673"/>
                <a:gd name="connsiteX12" fmla="*/ 1681455 w 2448511"/>
                <a:gd name="connsiteY12" fmla="*/ 56337 h 86673"/>
                <a:gd name="connsiteX13" fmla="*/ 1937141 w 2448511"/>
                <a:gd name="connsiteY13" fmla="*/ 60671 h 86673"/>
                <a:gd name="connsiteX14" fmla="*/ 1963143 w 2448511"/>
                <a:gd name="connsiteY14" fmla="*/ 73672 h 86673"/>
                <a:gd name="connsiteX15" fmla="*/ 2309835 w 2448511"/>
                <a:gd name="connsiteY15" fmla="*/ 73672 h 86673"/>
                <a:gd name="connsiteX16" fmla="*/ 2318502 w 2448511"/>
                <a:gd name="connsiteY16" fmla="*/ 86673 h 86673"/>
                <a:gd name="connsiteX17" fmla="*/ 2448511 w 2448511"/>
                <a:gd name="connsiteY17" fmla="*/ 86673 h 86673"/>
                <a:gd name="connsiteX0" fmla="*/ 0 w 2448511"/>
                <a:gd name="connsiteY0" fmla="*/ 0 h 86673"/>
                <a:gd name="connsiteX1" fmla="*/ 234017 w 2448511"/>
                <a:gd name="connsiteY1" fmla="*/ 4333 h 86673"/>
                <a:gd name="connsiteX2" fmla="*/ 234017 w 2448511"/>
                <a:gd name="connsiteY2" fmla="*/ 4333 h 86673"/>
                <a:gd name="connsiteX3" fmla="*/ 520037 w 2448511"/>
                <a:gd name="connsiteY3" fmla="*/ 13001 h 86673"/>
                <a:gd name="connsiteX4" fmla="*/ 546039 w 2448511"/>
                <a:gd name="connsiteY4" fmla="*/ 26002 h 86673"/>
                <a:gd name="connsiteX5" fmla="*/ 715052 w 2448511"/>
                <a:gd name="connsiteY5" fmla="*/ 26001 h 86673"/>
                <a:gd name="connsiteX6" fmla="*/ 719385 w 2448511"/>
                <a:gd name="connsiteY6" fmla="*/ 34669 h 86673"/>
                <a:gd name="connsiteX7" fmla="*/ 1200420 w 2448511"/>
                <a:gd name="connsiteY7" fmla="*/ 39002 h 86673"/>
                <a:gd name="connsiteX8" fmla="*/ 1226422 w 2448511"/>
                <a:gd name="connsiteY8" fmla="*/ 39002 h 86673"/>
                <a:gd name="connsiteX9" fmla="*/ 1486441 w 2448511"/>
                <a:gd name="connsiteY9" fmla="*/ 47670 h 86673"/>
                <a:gd name="connsiteX10" fmla="*/ 1486441 w 2448511"/>
                <a:gd name="connsiteY10" fmla="*/ 47670 h 86673"/>
                <a:gd name="connsiteX11" fmla="*/ 1668454 w 2448511"/>
                <a:gd name="connsiteY11" fmla="*/ 56337 h 86673"/>
                <a:gd name="connsiteX12" fmla="*/ 1681455 w 2448511"/>
                <a:gd name="connsiteY12" fmla="*/ 56337 h 86673"/>
                <a:gd name="connsiteX13" fmla="*/ 1937141 w 2448511"/>
                <a:gd name="connsiteY13" fmla="*/ 60671 h 86673"/>
                <a:gd name="connsiteX14" fmla="*/ 1963143 w 2448511"/>
                <a:gd name="connsiteY14" fmla="*/ 73672 h 86673"/>
                <a:gd name="connsiteX15" fmla="*/ 2309835 w 2448511"/>
                <a:gd name="connsiteY15" fmla="*/ 73672 h 86673"/>
                <a:gd name="connsiteX16" fmla="*/ 2318502 w 2448511"/>
                <a:gd name="connsiteY16" fmla="*/ 86673 h 86673"/>
                <a:gd name="connsiteX17" fmla="*/ 2448511 w 2448511"/>
                <a:gd name="connsiteY17" fmla="*/ 86673 h 86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8511" h="86673">
                  <a:moveTo>
                    <a:pt x="0" y="0"/>
                  </a:moveTo>
                  <a:lnTo>
                    <a:pt x="234017" y="4333"/>
                  </a:lnTo>
                  <a:lnTo>
                    <a:pt x="234017" y="4333"/>
                  </a:lnTo>
                  <a:lnTo>
                    <a:pt x="520037" y="13001"/>
                  </a:lnTo>
                  <a:lnTo>
                    <a:pt x="546039" y="26002"/>
                  </a:lnTo>
                  <a:lnTo>
                    <a:pt x="715052" y="26001"/>
                  </a:lnTo>
                  <a:lnTo>
                    <a:pt x="719385" y="34669"/>
                  </a:lnTo>
                  <a:lnTo>
                    <a:pt x="1200420" y="39002"/>
                  </a:lnTo>
                  <a:lnTo>
                    <a:pt x="1226422" y="39002"/>
                  </a:lnTo>
                  <a:lnTo>
                    <a:pt x="1486441" y="47670"/>
                  </a:lnTo>
                  <a:lnTo>
                    <a:pt x="1486441" y="47670"/>
                  </a:lnTo>
                  <a:lnTo>
                    <a:pt x="1668454" y="56337"/>
                  </a:lnTo>
                  <a:lnTo>
                    <a:pt x="1681455" y="56337"/>
                  </a:lnTo>
                  <a:lnTo>
                    <a:pt x="1937141" y="60671"/>
                  </a:lnTo>
                  <a:lnTo>
                    <a:pt x="1963143" y="73672"/>
                  </a:lnTo>
                  <a:lnTo>
                    <a:pt x="2309835" y="73672"/>
                  </a:lnTo>
                  <a:lnTo>
                    <a:pt x="2318502" y="86673"/>
                  </a:lnTo>
                  <a:lnTo>
                    <a:pt x="2448511" y="86673"/>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2" name="Freeform: Shape 11">
            <a:extLst>
              <a:ext uri="{FF2B5EF4-FFF2-40B4-BE49-F238E27FC236}">
                <a16:creationId xmlns:a16="http://schemas.microsoft.com/office/drawing/2014/main" id="{FA86DA4A-2EB5-4DB3-A5ED-9EB59434ABC4}"/>
              </a:ext>
            </a:extLst>
          </p:cNvPr>
          <p:cNvSpPr/>
          <p:nvPr/>
        </p:nvSpPr>
        <p:spPr bwMode="auto">
          <a:xfrm>
            <a:off x="809625" y="2352675"/>
            <a:ext cx="5391150" cy="452438"/>
          </a:xfrm>
          <a:custGeom>
            <a:avLst/>
            <a:gdLst>
              <a:gd name="connsiteX0" fmla="*/ 5391150 w 5391150"/>
              <a:gd name="connsiteY0" fmla="*/ 447675 h 452438"/>
              <a:gd name="connsiteX1" fmla="*/ 5214938 w 5391150"/>
              <a:gd name="connsiteY1" fmla="*/ 452438 h 452438"/>
              <a:gd name="connsiteX2" fmla="*/ 5210175 w 5391150"/>
              <a:gd name="connsiteY2" fmla="*/ 452438 h 452438"/>
              <a:gd name="connsiteX3" fmla="*/ 5067300 w 5391150"/>
              <a:gd name="connsiteY3" fmla="*/ 442913 h 452438"/>
              <a:gd name="connsiteX4" fmla="*/ 5057775 w 5391150"/>
              <a:gd name="connsiteY4" fmla="*/ 423863 h 452438"/>
              <a:gd name="connsiteX5" fmla="*/ 4948238 w 5391150"/>
              <a:gd name="connsiteY5" fmla="*/ 433388 h 452438"/>
              <a:gd name="connsiteX6" fmla="*/ 4933950 w 5391150"/>
              <a:gd name="connsiteY6" fmla="*/ 419100 h 452438"/>
              <a:gd name="connsiteX7" fmla="*/ 4652963 w 5391150"/>
              <a:gd name="connsiteY7" fmla="*/ 419100 h 452438"/>
              <a:gd name="connsiteX8" fmla="*/ 4643438 w 5391150"/>
              <a:gd name="connsiteY8" fmla="*/ 400050 h 452438"/>
              <a:gd name="connsiteX9" fmla="*/ 4543425 w 5391150"/>
              <a:gd name="connsiteY9" fmla="*/ 409575 h 452438"/>
              <a:gd name="connsiteX10" fmla="*/ 4543425 w 5391150"/>
              <a:gd name="connsiteY10" fmla="*/ 409575 h 452438"/>
              <a:gd name="connsiteX11" fmla="*/ 4562475 w 5391150"/>
              <a:gd name="connsiteY11" fmla="*/ 390525 h 452438"/>
              <a:gd name="connsiteX12" fmla="*/ 4281488 w 5391150"/>
              <a:gd name="connsiteY12" fmla="*/ 385763 h 452438"/>
              <a:gd name="connsiteX13" fmla="*/ 4267200 w 5391150"/>
              <a:gd name="connsiteY13" fmla="*/ 381000 h 452438"/>
              <a:gd name="connsiteX14" fmla="*/ 3871913 w 5391150"/>
              <a:gd name="connsiteY14" fmla="*/ 381000 h 452438"/>
              <a:gd name="connsiteX15" fmla="*/ 3824288 w 5391150"/>
              <a:gd name="connsiteY15" fmla="*/ 366713 h 452438"/>
              <a:gd name="connsiteX16" fmla="*/ 3686175 w 5391150"/>
              <a:gd name="connsiteY16" fmla="*/ 352425 h 452438"/>
              <a:gd name="connsiteX17" fmla="*/ 3462338 w 5391150"/>
              <a:gd name="connsiteY17" fmla="*/ 352425 h 452438"/>
              <a:gd name="connsiteX18" fmla="*/ 3462338 w 5391150"/>
              <a:gd name="connsiteY18" fmla="*/ 333375 h 452438"/>
              <a:gd name="connsiteX19" fmla="*/ 3328988 w 5391150"/>
              <a:gd name="connsiteY19" fmla="*/ 342900 h 452438"/>
              <a:gd name="connsiteX20" fmla="*/ 3324225 w 5391150"/>
              <a:gd name="connsiteY20" fmla="*/ 319088 h 452438"/>
              <a:gd name="connsiteX21" fmla="*/ 2971800 w 5391150"/>
              <a:gd name="connsiteY21" fmla="*/ 314325 h 452438"/>
              <a:gd name="connsiteX22" fmla="*/ 2967038 w 5391150"/>
              <a:gd name="connsiteY22" fmla="*/ 295275 h 452438"/>
              <a:gd name="connsiteX23" fmla="*/ 2833688 w 5391150"/>
              <a:gd name="connsiteY23" fmla="*/ 304800 h 452438"/>
              <a:gd name="connsiteX24" fmla="*/ 2824163 w 5391150"/>
              <a:gd name="connsiteY24" fmla="*/ 276225 h 452438"/>
              <a:gd name="connsiteX25" fmla="*/ 2609850 w 5391150"/>
              <a:gd name="connsiteY25" fmla="*/ 266700 h 452438"/>
              <a:gd name="connsiteX26" fmla="*/ 2609850 w 5391150"/>
              <a:gd name="connsiteY26" fmla="*/ 266700 h 452438"/>
              <a:gd name="connsiteX27" fmla="*/ 2405063 w 5391150"/>
              <a:gd name="connsiteY27" fmla="*/ 252413 h 452438"/>
              <a:gd name="connsiteX28" fmla="*/ 2395538 w 5391150"/>
              <a:gd name="connsiteY28" fmla="*/ 238125 h 452438"/>
              <a:gd name="connsiteX29" fmla="*/ 2228850 w 5391150"/>
              <a:gd name="connsiteY29" fmla="*/ 242888 h 452438"/>
              <a:gd name="connsiteX30" fmla="*/ 2214563 w 5391150"/>
              <a:gd name="connsiteY30" fmla="*/ 219075 h 452438"/>
              <a:gd name="connsiteX31" fmla="*/ 1990725 w 5391150"/>
              <a:gd name="connsiteY31" fmla="*/ 219075 h 452438"/>
              <a:gd name="connsiteX32" fmla="*/ 1985963 w 5391150"/>
              <a:gd name="connsiteY32" fmla="*/ 204788 h 452438"/>
              <a:gd name="connsiteX33" fmla="*/ 1933575 w 5391150"/>
              <a:gd name="connsiteY33" fmla="*/ 200025 h 452438"/>
              <a:gd name="connsiteX34" fmla="*/ 1919288 w 5391150"/>
              <a:gd name="connsiteY34" fmla="*/ 190500 h 452438"/>
              <a:gd name="connsiteX35" fmla="*/ 1795463 w 5391150"/>
              <a:gd name="connsiteY35" fmla="*/ 190500 h 452438"/>
              <a:gd name="connsiteX36" fmla="*/ 1776413 w 5391150"/>
              <a:gd name="connsiteY36" fmla="*/ 166688 h 452438"/>
              <a:gd name="connsiteX37" fmla="*/ 1681163 w 5391150"/>
              <a:gd name="connsiteY37" fmla="*/ 176213 h 452438"/>
              <a:gd name="connsiteX38" fmla="*/ 1681163 w 5391150"/>
              <a:gd name="connsiteY38" fmla="*/ 157163 h 452438"/>
              <a:gd name="connsiteX39" fmla="*/ 1538288 w 5391150"/>
              <a:gd name="connsiteY39" fmla="*/ 138113 h 452438"/>
              <a:gd name="connsiteX40" fmla="*/ 1538288 w 5391150"/>
              <a:gd name="connsiteY40" fmla="*/ 138113 h 452438"/>
              <a:gd name="connsiteX41" fmla="*/ 1428750 w 5391150"/>
              <a:gd name="connsiteY41" fmla="*/ 123825 h 452438"/>
              <a:gd name="connsiteX42" fmla="*/ 1428750 w 5391150"/>
              <a:gd name="connsiteY42" fmla="*/ 123825 h 452438"/>
              <a:gd name="connsiteX43" fmla="*/ 1309688 w 5391150"/>
              <a:gd name="connsiteY43" fmla="*/ 109538 h 452438"/>
              <a:gd name="connsiteX44" fmla="*/ 1290638 w 5391150"/>
              <a:gd name="connsiteY44" fmla="*/ 85725 h 452438"/>
              <a:gd name="connsiteX45" fmla="*/ 1062038 w 5391150"/>
              <a:gd name="connsiteY45" fmla="*/ 80963 h 452438"/>
              <a:gd name="connsiteX46" fmla="*/ 981075 w 5391150"/>
              <a:gd name="connsiteY46" fmla="*/ 76200 h 452438"/>
              <a:gd name="connsiteX47" fmla="*/ 971550 w 5391150"/>
              <a:gd name="connsiteY47" fmla="*/ 71438 h 452438"/>
              <a:gd name="connsiteX48" fmla="*/ 833438 w 5391150"/>
              <a:gd name="connsiteY48" fmla="*/ 61913 h 452438"/>
              <a:gd name="connsiteX49" fmla="*/ 814388 w 5391150"/>
              <a:gd name="connsiteY49" fmla="*/ 47625 h 452438"/>
              <a:gd name="connsiteX50" fmla="*/ 671513 w 5391150"/>
              <a:gd name="connsiteY50" fmla="*/ 33338 h 452438"/>
              <a:gd name="connsiteX51" fmla="*/ 461963 w 5391150"/>
              <a:gd name="connsiteY51" fmla="*/ 38100 h 452438"/>
              <a:gd name="connsiteX52" fmla="*/ 271463 w 5391150"/>
              <a:gd name="connsiteY52" fmla="*/ 28575 h 452438"/>
              <a:gd name="connsiteX53" fmla="*/ 271463 w 5391150"/>
              <a:gd name="connsiteY53" fmla="*/ 28575 h 452438"/>
              <a:gd name="connsiteX54" fmla="*/ 0 w 5391150"/>
              <a:gd name="connsiteY54" fmla="*/ 0 h 452438"/>
              <a:gd name="connsiteX0" fmla="*/ 5391150 w 5391150"/>
              <a:gd name="connsiteY0" fmla="*/ 447675 h 452438"/>
              <a:gd name="connsiteX1" fmla="*/ 5214938 w 5391150"/>
              <a:gd name="connsiteY1" fmla="*/ 452438 h 452438"/>
              <a:gd name="connsiteX2" fmla="*/ 5210175 w 5391150"/>
              <a:gd name="connsiteY2" fmla="*/ 452438 h 452438"/>
              <a:gd name="connsiteX3" fmla="*/ 5067300 w 5391150"/>
              <a:gd name="connsiteY3" fmla="*/ 442913 h 452438"/>
              <a:gd name="connsiteX4" fmla="*/ 5057775 w 5391150"/>
              <a:gd name="connsiteY4" fmla="*/ 423863 h 452438"/>
              <a:gd name="connsiteX5" fmla="*/ 4948238 w 5391150"/>
              <a:gd name="connsiteY5" fmla="*/ 433388 h 452438"/>
              <a:gd name="connsiteX6" fmla="*/ 4933950 w 5391150"/>
              <a:gd name="connsiteY6" fmla="*/ 419100 h 452438"/>
              <a:gd name="connsiteX7" fmla="*/ 4652963 w 5391150"/>
              <a:gd name="connsiteY7" fmla="*/ 419100 h 452438"/>
              <a:gd name="connsiteX8" fmla="*/ 4643438 w 5391150"/>
              <a:gd name="connsiteY8" fmla="*/ 400050 h 452438"/>
              <a:gd name="connsiteX9" fmla="*/ 4543425 w 5391150"/>
              <a:gd name="connsiteY9" fmla="*/ 409575 h 452438"/>
              <a:gd name="connsiteX10" fmla="*/ 4543425 w 5391150"/>
              <a:gd name="connsiteY10" fmla="*/ 409575 h 452438"/>
              <a:gd name="connsiteX11" fmla="*/ 4562475 w 5391150"/>
              <a:gd name="connsiteY11" fmla="*/ 390525 h 452438"/>
              <a:gd name="connsiteX12" fmla="*/ 4281488 w 5391150"/>
              <a:gd name="connsiteY12" fmla="*/ 385763 h 452438"/>
              <a:gd name="connsiteX13" fmla="*/ 4267200 w 5391150"/>
              <a:gd name="connsiteY13" fmla="*/ 381000 h 452438"/>
              <a:gd name="connsiteX14" fmla="*/ 3871913 w 5391150"/>
              <a:gd name="connsiteY14" fmla="*/ 381000 h 452438"/>
              <a:gd name="connsiteX15" fmla="*/ 3824288 w 5391150"/>
              <a:gd name="connsiteY15" fmla="*/ 366713 h 452438"/>
              <a:gd name="connsiteX16" fmla="*/ 3686175 w 5391150"/>
              <a:gd name="connsiteY16" fmla="*/ 352425 h 452438"/>
              <a:gd name="connsiteX17" fmla="*/ 3462338 w 5391150"/>
              <a:gd name="connsiteY17" fmla="*/ 352425 h 452438"/>
              <a:gd name="connsiteX18" fmla="*/ 3462338 w 5391150"/>
              <a:gd name="connsiteY18" fmla="*/ 333375 h 452438"/>
              <a:gd name="connsiteX19" fmla="*/ 3328988 w 5391150"/>
              <a:gd name="connsiteY19" fmla="*/ 342900 h 452438"/>
              <a:gd name="connsiteX20" fmla="*/ 3324225 w 5391150"/>
              <a:gd name="connsiteY20" fmla="*/ 319088 h 452438"/>
              <a:gd name="connsiteX21" fmla="*/ 2971800 w 5391150"/>
              <a:gd name="connsiteY21" fmla="*/ 314325 h 452438"/>
              <a:gd name="connsiteX22" fmla="*/ 2967038 w 5391150"/>
              <a:gd name="connsiteY22" fmla="*/ 295275 h 452438"/>
              <a:gd name="connsiteX23" fmla="*/ 2833688 w 5391150"/>
              <a:gd name="connsiteY23" fmla="*/ 304800 h 452438"/>
              <a:gd name="connsiteX24" fmla="*/ 2824163 w 5391150"/>
              <a:gd name="connsiteY24" fmla="*/ 276225 h 452438"/>
              <a:gd name="connsiteX25" fmla="*/ 2609850 w 5391150"/>
              <a:gd name="connsiteY25" fmla="*/ 266700 h 452438"/>
              <a:gd name="connsiteX26" fmla="*/ 2609850 w 5391150"/>
              <a:gd name="connsiteY26" fmla="*/ 266700 h 452438"/>
              <a:gd name="connsiteX27" fmla="*/ 2405063 w 5391150"/>
              <a:gd name="connsiteY27" fmla="*/ 252413 h 452438"/>
              <a:gd name="connsiteX28" fmla="*/ 2395538 w 5391150"/>
              <a:gd name="connsiteY28" fmla="*/ 238125 h 452438"/>
              <a:gd name="connsiteX29" fmla="*/ 2228850 w 5391150"/>
              <a:gd name="connsiteY29" fmla="*/ 242888 h 452438"/>
              <a:gd name="connsiteX30" fmla="*/ 2214563 w 5391150"/>
              <a:gd name="connsiteY30" fmla="*/ 219075 h 452438"/>
              <a:gd name="connsiteX31" fmla="*/ 1990725 w 5391150"/>
              <a:gd name="connsiteY31" fmla="*/ 219075 h 452438"/>
              <a:gd name="connsiteX32" fmla="*/ 1985963 w 5391150"/>
              <a:gd name="connsiteY32" fmla="*/ 204788 h 452438"/>
              <a:gd name="connsiteX33" fmla="*/ 1933575 w 5391150"/>
              <a:gd name="connsiteY33" fmla="*/ 200025 h 452438"/>
              <a:gd name="connsiteX34" fmla="*/ 1919288 w 5391150"/>
              <a:gd name="connsiteY34" fmla="*/ 190500 h 452438"/>
              <a:gd name="connsiteX35" fmla="*/ 1795463 w 5391150"/>
              <a:gd name="connsiteY35" fmla="*/ 190500 h 452438"/>
              <a:gd name="connsiteX36" fmla="*/ 1776413 w 5391150"/>
              <a:gd name="connsiteY36" fmla="*/ 166688 h 452438"/>
              <a:gd name="connsiteX37" fmla="*/ 1681163 w 5391150"/>
              <a:gd name="connsiteY37" fmla="*/ 176213 h 452438"/>
              <a:gd name="connsiteX38" fmla="*/ 1681163 w 5391150"/>
              <a:gd name="connsiteY38" fmla="*/ 142875 h 452438"/>
              <a:gd name="connsiteX39" fmla="*/ 1538288 w 5391150"/>
              <a:gd name="connsiteY39" fmla="*/ 138113 h 452438"/>
              <a:gd name="connsiteX40" fmla="*/ 1538288 w 5391150"/>
              <a:gd name="connsiteY40" fmla="*/ 138113 h 452438"/>
              <a:gd name="connsiteX41" fmla="*/ 1428750 w 5391150"/>
              <a:gd name="connsiteY41" fmla="*/ 123825 h 452438"/>
              <a:gd name="connsiteX42" fmla="*/ 1428750 w 5391150"/>
              <a:gd name="connsiteY42" fmla="*/ 123825 h 452438"/>
              <a:gd name="connsiteX43" fmla="*/ 1309688 w 5391150"/>
              <a:gd name="connsiteY43" fmla="*/ 109538 h 452438"/>
              <a:gd name="connsiteX44" fmla="*/ 1290638 w 5391150"/>
              <a:gd name="connsiteY44" fmla="*/ 85725 h 452438"/>
              <a:gd name="connsiteX45" fmla="*/ 1062038 w 5391150"/>
              <a:gd name="connsiteY45" fmla="*/ 80963 h 452438"/>
              <a:gd name="connsiteX46" fmla="*/ 981075 w 5391150"/>
              <a:gd name="connsiteY46" fmla="*/ 76200 h 452438"/>
              <a:gd name="connsiteX47" fmla="*/ 971550 w 5391150"/>
              <a:gd name="connsiteY47" fmla="*/ 71438 h 452438"/>
              <a:gd name="connsiteX48" fmla="*/ 833438 w 5391150"/>
              <a:gd name="connsiteY48" fmla="*/ 61913 h 452438"/>
              <a:gd name="connsiteX49" fmla="*/ 814388 w 5391150"/>
              <a:gd name="connsiteY49" fmla="*/ 47625 h 452438"/>
              <a:gd name="connsiteX50" fmla="*/ 671513 w 5391150"/>
              <a:gd name="connsiteY50" fmla="*/ 33338 h 452438"/>
              <a:gd name="connsiteX51" fmla="*/ 461963 w 5391150"/>
              <a:gd name="connsiteY51" fmla="*/ 38100 h 452438"/>
              <a:gd name="connsiteX52" fmla="*/ 271463 w 5391150"/>
              <a:gd name="connsiteY52" fmla="*/ 28575 h 452438"/>
              <a:gd name="connsiteX53" fmla="*/ 271463 w 5391150"/>
              <a:gd name="connsiteY53" fmla="*/ 28575 h 452438"/>
              <a:gd name="connsiteX54" fmla="*/ 0 w 5391150"/>
              <a:gd name="connsiteY54" fmla="*/ 0 h 452438"/>
              <a:gd name="connsiteX0" fmla="*/ 5391150 w 5391150"/>
              <a:gd name="connsiteY0" fmla="*/ 447675 h 452438"/>
              <a:gd name="connsiteX1" fmla="*/ 5214938 w 5391150"/>
              <a:gd name="connsiteY1" fmla="*/ 452438 h 452438"/>
              <a:gd name="connsiteX2" fmla="*/ 5210175 w 5391150"/>
              <a:gd name="connsiteY2" fmla="*/ 452438 h 452438"/>
              <a:gd name="connsiteX3" fmla="*/ 5067300 w 5391150"/>
              <a:gd name="connsiteY3" fmla="*/ 442913 h 452438"/>
              <a:gd name="connsiteX4" fmla="*/ 5057775 w 5391150"/>
              <a:gd name="connsiteY4" fmla="*/ 423863 h 452438"/>
              <a:gd name="connsiteX5" fmla="*/ 4948238 w 5391150"/>
              <a:gd name="connsiteY5" fmla="*/ 433388 h 452438"/>
              <a:gd name="connsiteX6" fmla="*/ 4933950 w 5391150"/>
              <a:gd name="connsiteY6" fmla="*/ 419100 h 452438"/>
              <a:gd name="connsiteX7" fmla="*/ 4652963 w 5391150"/>
              <a:gd name="connsiteY7" fmla="*/ 419100 h 452438"/>
              <a:gd name="connsiteX8" fmla="*/ 4643438 w 5391150"/>
              <a:gd name="connsiteY8" fmla="*/ 400050 h 452438"/>
              <a:gd name="connsiteX9" fmla="*/ 4543425 w 5391150"/>
              <a:gd name="connsiteY9" fmla="*/ 409575 h 452438"/>
              <a:gd name="connsiteX10" fmla="*/ 4543425 w 5391150"/>
              <a:gd name="connsiteY10" fmla="*/ 409575 h 452438"/>
              <a:gd name="connsiteX11" fmla="*/ 4562475 w 5391150"/>
              <a:gd name="connsiteY11" fmla="*/ 390525 h 452438"/>
              <a:gd name="connsiteX12" fmla="*/ 4281488 w 5391150"/>
              <a:gd name="connsiteY12" fmla="*/ 385763 h 452438"/>
              <a:gd name="connsiteX13" fmla="*/ 4267200 w 5391150"/>
              <a:gd name="connsiteY13" fmla="*/ 381000 h 452438"/>
              <a:gd name="connsiteX14" fmla="*/ 3871913 w 5391150"/>
              <a:gd name="connsiteY14" fmla="*/ 381000 h 452438"/>
              <a:gd name="connsiteX15" fmla="*/ 3824288 w 5391150"/>
              <a:gd name="connsiteY15" fmla="*/ 366713 h 452438"/>
              <a:gd name="connsiteX16" fmla="*/ 3686175 w 5391150"/>
              <a:gd name="connsiteY16" fmla="*/ 352425 h 452438"/>
              <a:gd name="connsiteX17" fmla="*/ 3462338 w 5391150"/>
              <a:gd name="connsiteY17" fmla="*/ 352425 h 452438"/>
              <a:gd name="connsiteX18" fmla="*/ 3462338 w 5391150"/>
              <a:gd name="connsiteY18" fmla="*/ 333375 h 452438"/>
              <a:gd name="connsiteX19" fmla="*/ 3328988 w 5391150"/>
              <a:gd name="connsiteY19" fmla="*/ 342900 h 452438"/>
              <a:gd name="connsiteX20" fmla="*/ 3324225 w 5391150"/>
              <a:gd name="connsiteY20" fmla="*/ 319088 h 452438"/>
              <a:gd name="connsiteX21" fmla="*/ 2971800 w 5391150"/>
              <a:gd name="connsiteY21" fmla="*/ 314325 h 452438"/>
              <a:gd name="connsiteX22" fmla="*/ 2967038 w 5391150"/>
              <a:gd name="connsiteY22" fmla="*/ 295275 h 452438"/>
              <a:gd name="connsiteX23" fmla="*/ 2833688 w 5391150"/>
              <a:gd name="connsiteY23" fmla="*/ 304800 h 452438"/>
              <a:gd name="connsiteX24" fmla="*/ 2824163 w 5391150"/>
              <a:gd name="connsiteY24" fmla="*/ 276225 h 452438"/>
              <a:gd name="connsiteX25" fmla="*/ 2609850 w 5391150"/>
              <a:gd name="connsiteY25" fmla="*/ 266700 h 452438"/>
              <a:gd name="connsiteX26" fmla="*/ 2609850 w 5391150"/>
              <a:gd name="connsiteY26" fmla="*/ 266700 h 452438"/>
              <a:gd name="connsiteX27" fmla="*/ 2405063 w 5391150"/>
              <a:gd name="connsiteY27" fmla="*/ 252413 h 452438"/>
              <a:gd name="connsiteX28" fmla="*/ 2395538 w 5391150"/>
              <a:gd name="connsiteY28" fmla="*/ 238125 h 452438"/>
              <a:gd name="connsiteX29" fmla="*/ 2228850 w 5391150"/>
              <a:gd name="connsiteY29" fmla="*/ 242888 h 452438"/>
              <a:gd name="connsiteX30" fmla="*/ 2214563 w 5391150"/>
              <a:gd name="connsiteY30" fmla="*/ 219075 h 452438"/>
              <a:gd name="connsiteX31" fmla="*/ 1990725 w 5391150"/>
              <a:gd name="connsiteY31" fmla="*/ 219075 h 452438"/>
              <a:gd name="connsiteX32" fmla="*/ 1985963 w 5391150"/>
              <a:gd name="connsiteY32" fmla="*/ 204788 h 452438"/>
              <a:gd name="connsiteX33" fmla="*/ 1933575 w 5391150"/>
              <a:gd name="connsiteY33" fmla="*/ 200025 h 452438"/>
              <a:gd name="connsiteX34" fmla="*/ 1919288 w 5391150"/>
              <a:gd name="connsiteY34" fmla="*/ 190500 h 452438"/>
              <a:gd name="connsiteX35" fmla="*/ 1795463 w 5391150"/>
              <a:gd name="connsiteY35" fmla="*/ 190500 h 452438"/>
              <a:gd name="connsiteX36" fmla="*/ 1776413 w 5391150"/>
              <a:gd name="connsiteY36" fmla="*/ 166688 h 452438"/>
              <a:gd name="connsiteX37" fmla="*/ 1681163 w 5391150"/>
              <a:gd name="connsiteY37" fmla="*/ 161926 h 452438"/>
              <a:gd name="connsiteX38" fmla="*/ 1681163 w 5391150"/>
              <a:gd name="connsiteY38" fmla="*/ 142875 h 452438"/>
              <a:gd name="connsiteX39" fmla="*/ 1538288 w 5391150"/>
              <a:gd name="connsiteY39" fmla="*/ 138113 h 452438"/>
              <a:gd name="connsiteX40" fmla="*/ 1538288 w 5391150"/>
              <a:gd name="connsiteY40" fmla="*/ 138113 h 452438"/>
              <a:gd name="connsiteX41" fmla="*/ 1428750 w 5391150"/>
              <a:gd name="connsiteY41" fmla="*/ 123825 h 452438"/>
              <a:gd name="connsiteX42" fmla="*/ 1428750 w 5391150"/>
              <a:gd name="connsiteY42" fmla="*/ 123825 h 452438"/>
              <a:gd name="connsiteX43" fmla="*/ 1309688 w 5391150"/>
              <a:gd name="connsiteY43" fmla="*/ 109538 h 452438"/>
              <a:gd name="connsiteX44" fmla="*/ 1290638 w 5391150"/>
              <a:gd name="connsiteY44" fmla="*/ 85725 h 452438"/>
              <a:gd name="connsiteX45" fmla="*/ 1062038 w 5391150"/>
              <a:gd name="connsiteY45" fmla="*/ 80963 h 452438"/>
              <a:gd name="connsiteX46" fmla="*/ 981075 w 5391150"/>
              <a:gd name="connsiteY46" fmla="*/ 76200 h 452438"/>
              <a:gd name="connsiteX47" fmla="*/ 971550 w 5391150"/>
              <a:gd name="connsiteY47" fmla="*/ 71438 h 452438"/>
              <a:gd name="connsiteX48" fmla="*/ 833438 w 5391150"/>
              <a:gd name="connsiteY48" fmla="*/ 61913 h 452438"/>
              <a:gd name="connsiteX49" fmla="*/ 814388 w 5391150"/>
              <a:gd name="connsiteY49" fmla="*/ 47625 h 452438"/>
              <a:gd name="connsiteX50" fmla="*/ 671513 w 5391150"/>
              <a:gd name="connsiteY50" fmla="*/ 33338 h 452438"/>
              <a:gd name="connsiteX51" fmla="*/ 461963 w 5391150"/>
              <a:gd name="connsiteY51" fmla="*/ 38100 h 452438"/>
              <a:gd name="connsiteX52" fmla="*/ 271463 w 5391150"/>
              <a:gd name="connsiteY52" fmla="*/ 28575 h 452438"/>
              <a:gd name="connsiteX53" fmla="*/ 271463 w 5391150"/>
              <a:gd name="connsiteY53" fmla="*/ 28575 h 452438"/>
              <a:gd name="connsiteX54" fmla="*/ 0 w 5391150"/>
              <a:gd name="connsiteY54" fmla="*/ 0 h 452438"/>
              <a:gd name="connsiteX0" fmla="*/ 5391150 w 5391150"/>
              <a:gd name="connsiteY0" fmla="*/ 447675 h 452438"/>
              <a:gd name="connsiteX1" fmla="*/ 5214938 w 5391150"/>
              <a:gd name="connsiteY1" fmla="*/ 452438 h 452438"/>
              <a:gd name="connsiteX2" fmla="*/ 5210175 w 5391150"/>
              <a:gd name="connsiteY2" fmla="*/ 452438 h 452438"/>
              <a:gd name="connsiteX3" fmla="*/ 5067300 w 5391150"/>
              <a:gd name="connsiteY3" fmla="*/ 442913 h 452438"/>
              <a:gd name="connsiteX4" fmla="*/ 5057775 w 5391150"/>
              <a:gd name="connsiteY4" fmla="*/ 423863 h 452438"/>
              <a:gd name="connsiteX5" fmla="*/ 4948238 w 5391150"/>
              <a:gd name="connsiteY5" fmla="*/ 433388 h 452438"/>
              <a:gd name="connsiteX6" fmla="*/ 4933950 w 5391150"/>
              <a:gd name="connsiteY6" fmla="*/ 419100 h 452438"/>
              <a:gd name="connsiteX7" fmla="*/ 4652963 w 5391150"/>
              <a:gd name="connsiteY7" fmla="*/ 419100 h 452438"/>
              <a:gd name="connsiteX8" fmla="*/ 4643438 w 5391150"/>
              <a:gd name="connsiteY8" fmla="*/ 400050 h 452438"/>
              <a:gd name="connsiteX9" fmla="*/ 4543425 w 5391150"/>
              <a:gd name="connsiteY9" fmla="*/ 409575 h 452438"/>
              <a:gd name="connsiteX10" fmla="*/ 4543425 w 5391150"/>
              <a:gd name="connsiteY10" fmla="*/ 409575 h 452438"/>
              <a:gd name="connsiteX11" fmla="*/ 4562475 w 5391150"/>
              <a:gd name="connsiteY11" fmla="*/ 390525 h 452438"/>
              <a:gd name="connsiteX12" fmla="*/ 4281488 w 5391150"/>
              <a:gd name="connsiteY12" fmla="*/ 385763 h 452438"/>
              <a:gd name="connsiteX13" fmla="*/ 4267200 w 5391150"/>
              <a:gd name="connsiteY13" fmla="*/ 381000 h 452438"/>
              <a:gd name="connsiteX14" fmla="*/ 3871913 w 5391150"/>
              <a:gd name="connsiteY14" fmla="*/ 381000 h 452438"/>
              <a:gd name="connsiteX15" fmla="*/ 3824288 w 5391150"/>
              <a:gd name="connsiteY15" fmla="*/ 366713 h 452438"/>
              <a:gd name="connsiteX16" fmla="*/ 3686175 w 5391150"/>
              <a:gd name="connsiteY16" fmla="*/ 352425 h 452438"/>
              <a:gd name="connsiteX17" fmla="*/ 3462338 w 5391150"/>
              <a:gd name="connsiteY17" fmla="*/ 352425 h 452438"/>
              <a:gd name="connsiteX18" fmla="*/ 3462338 w 5391150"/>
              <a:gd name="connsiteY18" fmla="*/ 333375 h 452438"/>
              <a:gd name="connsiteX19" fmla="*/ 3328988 w 5391150"/>
              <a:gd name="connsiteY19" fmla="*/ 342900 h 452438"/>
              <a:gd name="connsiteX20" fmla="*/ 3324225 w 5391150"/>
              <a:gd name="connsiteY20" fmla="*/ 319088 h 452438"/>
              <a:gd name="connsiteX21" fmla="*/ 2971800 w 5391150"/>
              <a:gd name="connsiteY21" fmla="*/ 314325 h 452438"/>
              <a:gd name="connsiteX22" fmla="*/ 2967038 w 5391150"/>
              <a:gd name="connsiteY22" fmla="*/ 295275 h 452438"/>
              <a:gd name="connsiteX23" fmla="*/ 2833688 w 5391150"/>
              <a:gd name="connsiteY23" fmla="*/ 304800 h 452438"/>
              <a:gd name="connsiteX24" fmla="*/ 2824163 w 5391150"/>
              <a:gd name="connsiteY24" fmla="*/ 276225 h 452438"/>
              <a:gd name="connsiteX25" fmla="*/ 2609850 w 5391150"/>
              <a:gd name="connsiteY25" fmla="*/ 266700 h 452438"/>
              <a:gd name="connsiteX26" fmla="*/ 2609850 w 5391150"/>
              <a:gd name="connsiteY26" fmla="*/ 266700 h 452438"/>
              <a:gd name="connsiteX27" fmla="*/ 2405063 w 5391150"/>
              <a:gd name="connsiteY27" fmla="*/ 252413 h 452438"/>
              <a:gd name="connsiteX28" fmla="*/ 2395538 w 5391150"/>
              <a:gd name="connsiteY28" fmla="*/ 238125 h 452438"/>
              <a:gd name="connsiteX29" fmla="*/ 2228850 w 5391150"/>
              <a:gd name="connsiteY29" fmla="*/ 242888 h 452438"/>
              <a:gd name="connsiteX30" fmla="*/ 2214563 w 5391150"/>
              <a:gd name="connsiteY30" fmla="*/ 219075 h 452438"/>
              <a:gd name="connsiteX31" fmla="*/ 1990725 w 5391150"/>
              <a:gd name="connsiteY31" fmla="*/ 219075 h 452438"/>
              <a:gd name="connsiteX32" fmla="*/ 1985963 w 5391150"/>
              <a:gd name="connsiteY32" fmla="*/ 204788 h 452438"/>
              <a:gd name="connsiteX33" fmla="*/ 1933575 w 5391150"/>
              <a:gd name="connsiteY33" fmla="*/ 200025 h 452438"/>
              <a:gd name="connsiteX34" fmla="*/ 1919288 w 5391150"/>
              <a:gd name="connsiteY34" fmla="*/ 190500 h 452438"/>
              <a:gd name="connsiteX35" fmla="*/ 1795463 w 5391150"/>
              <a:gd name="connsiteY35" fmla="*/ 190500 h 452438"/>
              <a:gd name="connsiteX36" fmla="*/ 1776413 w 5391150"/>
              <a:gd name="connsiteY36" fmla="*/ 166688 h 452438"/>
              <a:gd name="connsiteX37" fmla="*/ 1681163 w 5391150"/>
              <a:gd name="connsiteY37" fmla="*/ 161926 h 452438"/>
              <a:gd name="connsiteX38" fmla="*/ 1681163 w 5391150"/>
              <a:gd name="connsiteY38" fmla="*/ 157163 h 452438"/>
              <a:gd name="connsiteX39" fmla="*/ 1538288 w 5391150"/>
              <a:gd name="connsiteY39" fmla="*/ 138113 h 452438"/>
              <a:gd name="connsiteX40" fmla="*/ 1538288 w 5391150"/>
              <a:gd name="connsiteY40" fmla="*/ 138113 h 452438"/>
              <a:gd name="connsiteX41" fmla="*/ 1428750 w 5391150"/>
              <a:gd name="connsiteY41" fmla="*/ 123825 h 452438"/>
              <a:gd name="connsiteX42" fmla="*/ 1428750 w 5391150"/>
              <a:gd name="connsiteY42" fmla="*/ 123825 h 452438"/>
              <a:gd name="connsiteX43" fmla="*/ 1309688 w 5391150"/>
              <a:gd name="connsiteY43" fmla="*/ 109538 h 452438"/>
              <a:gd name="connsiteX44" fmla="*/ 1290638 w 5391150"/>
              <a:gd name="connsiteY44" fmla="*/ 85725 h 452438"/>
              <a:gd name="connsiteX45" fmla="*/ 1062038 w 5391150"/>
              <a:gd name="connsiteY45" fmla="*/ 80963 h 452438"/>
              <a:gd name="connsiteX46" fmla="*/ 981075 w 5391150"/>
              <a:gd name="connsiteY46" fmla="*/ 76200 h 452438"/>
              <a:gd name="connsiteX47" fmla="*/ 971550 w 5391150"/>
              <a:gd name="connsiteY47" fmla="*/ 71438 h 452438"/>
              <a:gd name="connsiteX48" fmla="*/ 833438 w 5391150"/>
              <a:gd name="connsiteY48" fmla="*/ 61913 h 452438"/>
              <a:gd name="connsiteX49" fmla="*/ 814388 w 5391150"/>
              <a:gd name="connsiteY49" fmla="*/ 47625 h 452438"/>
              <a:gd name="connsiteX50" fmla="*/ 671513 w 5391150"/>
              <a:gd name="connsiteY50" fmla="*/ 33338 h 452438"/>
              <a:gd name="connsiteX51" fmla="*/ 461963 w 5391150"/>
              <a:gd name="connsiteY51" fmla="*/ 38100 h 452438"/>
              <a:gd name="connsiteX52" fmla="*/ 271463 w 5391150"/>
              <a:gd name="connsiteY52" fmla="*/ 28575 h 452438"/>
              <a:gd name="connsiteX53" fmla="*/ 271463 w 5391150"/>
              <a:gd name="connsiteY53" fmla="*/ 28575 h 452438"/>
              <a:gd name="connsiteX54" fmla="*/ 0 w 5391150"/>
              <a:gd name="connsiteY54" fmla="*/ 0 h 452438"/>
              <a:gd name="connsiteX0" fmla="*/ 5391150 w 5391150"/>
              <a:gd name="connsiteY0" fmla="*/ 447675 h 452438"/>
              <a:gd name="connsiteX1" fmla="*/ 5214938 w 5391150"/>
              <a:gd name="connsiteY1" fmla="*/ 452438 h 452438"/>
              <a:gd name="connsiteX2" fmla="*/ 5210175 w 5391150"/>
              <a:gd name="connsiteY2" fmla="*/ 452438 h 452438"/>
              <a:gd name="connsiteX3" fmla="*/ 5067300 w 5391150"/>
              <a:gd name="connsiteY3" fmla="*/ 442913 h 452438"/>
              <a:gd name="connsiteX4" fmla="*/ 5057775 w 5391150"/>
              <a:gd name="connsiteY4" fmla="*/ 423863 h 452438"/>
              <a:gd name="connsiteX5" fmla="*/ 4948238 w 5391150"/>
              <a:gd name="connsiteY5" fmla="*/ 433388 h 452438"/>
              <a:gd name="connsiteX6" fmla="*/ 4933950 w 5391150"/>
              <a:gd name="connsiteY6" fmla="*/ 419100 h 452438"/>
              <a:gd name="connsiteX7" fmla="*/ 4652963 w 5391150"/>
              <a:gd name="connsiteY7" fmla="*/ 419100 h 452438"/>
              <a:gd name="connsiteX8" fmla="*/ 4643438 w 5391150"/>
              <a:gd name="connsiteY8" fmla="*/ 400050 h 452438"/>
              <a:gd name="connsiteX9" fmla="*/ 4543425 w 5391150"/>
              <a:gd name="connsiteY9" fmla="*/ 409575 h 452438"/>
              <a:gd name="connsiteX10" fmla="*/ 4543425 w 5391150"/>
              <a:gd name="connsiteY10" fmla="*/ 409575 h 452438"/>
              <a:gd name="connsiteX11" fmla="*/ 4562475 w 5391150"/>
              <a:gd name="connsiteY11" fmla="*/ 390525 h 452438"/>
              <a:gd name="connsiteX12" fmla="*/ 4281488 w 5391150"/>
              <a:gd name="connsiteY12" fmla="*/ 385763 h 452438"/>
              <a:gd name="connsiteX13" fmla="*/ 4267200 w 5391150"/>
              <a:gd name="connsiteY13" fmla="*/ 381000 h 452438"/>
              <a:gd name="connsiteX14" fmla="*/ 3871913 w 5391150"/>
              <a:gd name="connsiteY14" fmla="*/ 381000 h 452438"/>
              <a:gd name="connsiteX15" fmla="*/ 3824288 w 5391150"/>
              <a:gd name="connsiteY15" fmla="*/ 366713 h 452438"/>
              <a:gd name="connsiteX16" fmla="*/ 3686175 w 5391150"/>
              <a:gd name="connsiteY16" fmla="*/ 352425 h 452438"/>
              <a:gd name="connsiteX17" fmla="*/ 3462338 w 5391150"/>
              <a:gd name="connsiteY17" fmla="*/ 352425 h 452438"/>
              <a:gd name="connsiteX18" fmla="*/ 3467101 w 5391150"/>
              <a:gd name="connsiteY18" fmla="*/ 347663 h 452438"/>
              <a:gd name="connsiteX19" fmla="*/ 3328988 w 5391150"/>
              <a:gd name="connsiteY19" fmla="*/ 342900 h 452438"/>
              <a:gd name="connsiteX20" fmla="*/ 3324225 w 5391150"/>
              <a:gd name="connsiteY20" fmla="*/ 319088 h 452438"/>
              <a:gd name="connsiteX21" fmla="*/ 2971800 w 5391150"/>
              <a:gd name="connsiteY21" fmla="*/ 314325 h 452438"/>
              <a:gd name="connsiteX22" fmla="*/ 2967038 w 5391150"/>
              <a:gd name="connsiteY22" fmla="*/ 295275 h 452438"/>
              <a:gd name="connsiteX23" fmla="*/ 2833688 w 5391150"/>
              <a:gd name="connsiteY23" fmla="*/ 304800 h 452438"/>
              <a:gd name="connsiteX24" fmla="*/ 2824163 w 5391150"/>
              <a:gd name="connsiteY24" fmla="*/ 276225 h 452438"/>
              <a:gd name="connsiteX25" fmla="*/ 2609850 w 5391150"/>
              <a:gd name="connsiteY25" fmla="*/ 266700 h 452438"/>
              <a:gd name="connsiteX26" fmla="*/ 2609850 w 5391150"/>
              <a:gd name="connsiteY26" fmla="*/ 266700 h 452438"/>
              <a:gd name="connsiteX27" fmla="*/ 2405063 w 5391150"/>
              <a:gd name="connsiteY27" fmla="*/ 252413 h 452438"/>
              <a:gd name="connsiteX28" fmla="*/ 2395538 w 5391150"/>
              <a:gd name="connsiteY28" fmla="*/ 238125 h 452438"/>
              <a:gd name="connsiteX29" fmla="*/ 2228850 w 5391150"/>
              <a:gd name="connsiteY29" fmla="*/ 242888 h 452438"/>
              <a:gd name="connsiteX30" fmla="*/ 2214563 w 5391150"/>
              <a:gd name="connsiteY30" fmla="*/ 219075 h 452438"/>
              <a:gd name="connsiteX31" fmla="*/ 1990725 w 5391150"/>
              <a:gd name="connsiteY31" fmla="*/ 219075 h 452438"/>
              <a:gd name="connsiteX32" fmla="*/ 1985963 w 5391150"/>
              <a:gd name="connsiteY32" fmla="*/ 204788 h 452438"/>
              <a:gd name="connsiteX33" fmla="*/ 1933575 w 5391150"/>
              <a:gd name="connsiteY33" fmla="*/ 200025 h 452438"/>
              <a:gd name="connsiteX34" fmla="*/ 1919288 w 5391150"/>
              <a:gd name="connsiteY34" fmla="*/ 190500 h 452438"/>
              <a:gd name="connsiteX35" fmla="*/ 1795463 w 5391150"/>
              <a:gd name="connsiteY35" fmla="*/ 190500 h 452438"/>
              <a:gd name="connsiteX36" fmla="*/ 1776413 w 5391150"/>
              <a:gd name="connsiteY36" fmla="*/ 166688 h 452438"/>
              <a:gd name="connsiteX37" fmla="*/ 1681163 w 5391150"/>
              <a:gd name="connsiteY37" fmla="*/ 161926 h 452438"/>
              <a:gd name="connsiteX38" fmla="*/ 1681163 w 5391150"/>
              <a:gd name="connsiteY38" fmla="*/ 157163 h 452438"/>
              <a:gd name="connsiteX39" fmla="*/ 1538288 w 5391150"/>
              <a:gd name="connsiteY39" fmla="*/ 138113 h 452438"/>
              <a:gd name="connsiteX40" fmla="*/ 1538288 w 5391150"/>
              <a:gd name="connsiteY40" fmla="*/ 138113 h 452438"/>
              <a:gd name="connsiteX41" fmla="*/ 1428750 w 5391150"/>
              <a:gd name="connsiteY41" fmla="*/ 123825 h 452438"/>
              <a:gd name="connsiteX42" fmla="*/ 1428750 w 5391150"/>
              <a:gd name="connsiteY42" fmla="*/ 123825 h 452438"/>
              <a:gd name="connsiteX43" fmla="*/ 1309688 w 5391150"/>
              <a:gd name="connsiteY43" fmla="*/ 109538 h 452438"/>
              <a:gd name="connsiteX44" fmla="*/ 1290638 w 5391150"/>
              <a:gd name="connsiteY44" fmla="*/ 85725 h 452438"/>
              <a:gd name="connsiteX45" fmla="*/ 1062038 w 5391150"/>
              <a:gd name="connsiteY45" fmla="*/ 80963 h 452438"/>
              <a:gd name="connsiteX46" fmla="*/ 981075 w 5391150"/>
              <a:gd name="connsiteY46" fmla="*/ 76200 h 452438"/>
              <a:gd name="connsiteX47" fmla="*/ 971550 w 5391150"/>
              <a:gd name="connsiteY47" fmla="*/ 71438 h 452438"/>
              <a:gd name="connsiteX48" fmla="*/ 833438 w 5391150"/>
              <a:gd name="connsiteY48" fmla="*/ 61913 h 452438"/>
              <a:gd name="connsiteX49" fmla="*/ 814388 w 5391150"/>
              <a:gd name="connsiteY49" fmla="*/ 47625 h 452438"/>
              <a:gd name="connsiteX50" fmla="*/ 671513 w 5391150"/>
              <a:gd name="connsiteY50" fmla="*/ 33338 h 452438"/>
              <a:gd name="connsiteX51" fmla="*/ 461963 w 5391150"/>
              <a:gd name="connsiteY51" fmla="*/ 38100 h 452438"/>
              <a:gd name="connsiteX52" fmla="*/ 271463 w 5391150"/>
              <a:gd name="connsiteY52" fmla="*/ 28575 h 452438"/>
              <a:gd name="connsiteX53" fmla="*/ 271463 w 5391150"/>
              <a:gd name="connsiteY53" fmla="*/ 28575 h 452438"/>
              <a:gd name="connsiteX54" fmla="*/ 0 w 5391150"/>
              <a:gd name="connsiteY54" fmla="*/ 0 h 452438"/>
              <a:gd name="connsiteX0" fmla="*/ 5391150 w 5391150"/>
              <a:gd name="connsiteY0" fmla="*/ 447675 h 452438"/>
              <a:gd name="connsiteX1" fmla="*/ 5214938 w 5391150"/>
              <a:gd name="connsiteY1" fmla="*/ 452438 h 452438"/>
              <a:gd name="connsiteX2" fmla="*/ 5210175 w 5391150"/>
              <a:gd name="connsiteY2" fmla="*/ 452438 h 452438"/>
              <a:gd name="connsiteX3" fmla="*/ 5067300 w 5391150"/>
              <a:gd name="connsiteY3" fmla="*/ 442913 h 452438"/>
              <a:gd name="connsiteX4" fmla="*/ 5057775 w 5391150"/>
              <a:gd name="connsiteY4" fmla="*/ 423863 h 452438"/>
              <a:gd name="connsiteX5" fmla="*/ 4948238 w 5391150"/>
              <a:gd name="connsiteY5" fmla="*/ 433388 h 452438"/>
              <a:gd name="connsiteX6" fmla="*/ 4933950 w 5391150"/>
              <a:gd name="connsiteY6" fmla="*/ 419100 h 452438"/>
              <a:gd name="connsiteX7" fmla="*/ 4652963 w 5391150"/>
              <a:gd name="connsiteY7" fmla="*/ 419100 h 452438"/>
              <a:gd name="connsiteX8" fmla="*/ 4643438 w 5391150"/>
              <a:gd name="connsiteY8" fmla="*/ 400050 h 452438"/>
              <a:gd name="connsiteX9" fmla="*/ 4543425 w 5391150"/>
              <a:gd name="connsiteY9" fmla="*/ 409575 h 452438"/>
              <a:gd name="connsiteX10" fmla="*/ 4543425 w 5391150"/>
              <a:gd name="connsiteY10" fmla="*/ 409575 h 452438"/>
              <a:gd name="connsiteX11" fmla="*/ 4524375 w 5391150"/>
              <a:gd name="connsiteY11" fmla="*/ 371475 h 452438"/>
              <a:gd name="connsiteX12" fmla="*/ 4281488 w 5391150"/>
              <a:gd name="connsiteY12" fmla="*/ 385763 h 452438"/>
              <a:gd name="connsiteX13" fmla="*/ 4267200 w 5391150"/>
              <a:gd name="connsiteY13" fmla="*/ 381000 h 452438"/>
              <a:gd name="connsiteX14" fmla="*/ 3871913 w 5391150"/>
              <a:gd name="connsiteY14" fmla="*/ 381000 h 452438"/>
              <a:gd name="connsiteX15" fmla="*/ 3824288 w 5391150"/>
              <a:gd name="connsiteY15" fmla="*/ 366713 h 452438"/>
              <a:gd name="connsiteX16" fmla="*/ 3686175 w 5391150"/>
              <a:gd name="connsiteY16" fmla="*/ 352425 h 452438"/>
              <a:gd name="connsiteX17" fmla="*/ 3462338 w 5391150"/>
              <a:gd name="connsiteY17" fmla="*/ 352425 h 452438"/>
              <a:gd name="connsiteX18" fmla="*/ 3467101 w 5391150"/>
              <a:gd name="connsiteY18" fmla="*/ 347663 h 452438"/>
              <a:gd name="connsiteX19" fmla="*/ 3328988 w 5391150"/>
              <a:gd name="connsiteY19" fmla="*/ 342900 h 452438"/>
              <a:gd name="connsiteX20" fmla="*/ 3324225 w 5391150"/>
              <a:gd name="connsiteY20" fmla="*/ 319088 h 452438"/>
              <a:gd name="connsiteX21" fmla="*/ 2971800 w 5391150"/>
              <a:gd name="connsiteY21" fmla="*/ 314325 h 452438"/>
              <a:gd name="connsiteX22" fmla="*/ 2967038 w 5391150"/>
              <a:gd name="connsiteY22" fmla="*/ 295275 h 452438"/>
              <a:gd name="connsiteX23" fmla="*/ 2833688 w 5391150"/>
              <a:gd name="connsiteY23" fmla="*/ 304800 h 452438"/>
              <a:gd name="connsiteX24" fmla="*/ 2824163 w 5391150"/>
              <a:gd name="connsiteY24" fmla="*/ 276225 h 452438"/>
              <a:gd name="connsiteX25" fmla="*/ 2609850 w 5391150"/>
              <a:gd name="connsiteY25" fmla="*/ 266700 h 452438"/>
              <a:gd name="connsiteX26" fmla="*/ 2609850 w 5391150"/>
              <a:gd name="connsiteY26" fmla="*/ 266700 h 452438"/>
              <a:gd name="connsiteX27" fmla="*/ 2405063 w 5391150"/>
              <a:gd name="connsiteY27" fmla="*/ 252413 h 452438"/>
              <a:gd name="connsiteX28" fmla="*/ 2395538 w 5391150"/>
              <a:gd name="connsiteY28" fmla="*/ 238125 h 452438"/>
              <a:gd name="connsiteX29" fmla="*/ 2228850 w 5391150"/>
              <a:gd name="connsiteY29" fmla="*/ 242888 h 452438"/>
              <a:gd name="connsiteX30" fmla="*/ 2214563 w 5391150"/>
              <a:gd name="connsiteY30" fmla="*/ 219075 h 452438"/>
              <a:gd name="connsiteX31" fmla="*/ 1990725 w 5391150"/>
              <a:gd name="connsiteY31" fmla="*/ 219075 h 452438"/>
              <a:gd name="connsiteX32" fmla="*/ 1985963 w 5391150"/>
              <a:gd name="connsiteY32" fmla="*/ 204788 h 452438"/>
              <a:gd name="connsiteX33" fmla="*/ 1933575 w 5391150"/>
              <a:gd name="connsiteY33" fmla="*/ 200025 h 452438"/>
              <a:gd name="connsiteX34" fmla="*/ 1919288 w 5391150"/>
              <a:gd name="connsiteY34" fmla="*/ 190500 h 452438"/>
              <a:gd name="connsiteX35" fmla="*/ 1795463 w 5391150"/>
              <a:gd name="connsiteY35" fmla="*/ 190500 h 452438"/>
              <a:gd name="connsiteX36" fmla="*/ 1776413 w 5391150"/>
              <a:gd name="connsiteY36" fmla="*/ 166688 h 452438"/>
              <a:gd name="connsiteX37" fmla="*/ 1681163 w 5391150"/>
              <a:gd name="connsiteY37" fmla="*/ 161926 h 452438"/>
              <a:gd name="connsiteX38" fmla="*/ 1681163 w 5391150"/>
              <a:gd name="connsiteY38" fmla="*/ 157163 h 452438"/>
              <a:gd name="connsiteX39" fmla="*/ 1538288 w 5391150"/>
              <a:gd name="connsiteY39" fmla="*/ 138113 h 452438"/>
              <a:gd name="connsiteX40" fmla="*/ 1538288 w 5391150"/>
              <a:gd name="connsiteY40" fmla="*/ 138113 h 452438"/>
              <a:gd name="connsiteX41" fmla="*/ 1428750 w 5391150"/>
              <a:gd name="connsiteY41" fmla="*/ 123825 h 452438"/>
              <a:gd name="connsiteX42" fmla="*/ 1428750 w 5391150"/>
              <a:gd name="connsiteY42" fmla="*/ 123825 h 452438"/>
              <a:gd name="connsiteX43" fmla="*/ 1309688 w 5391150"/>
              <a:gd name="connsiteY43" fmla="*/ 109538 h 452438"/>
              <a:gd name="connsiteX44" fmla="*/ 1290638 w 5391150"/>
              <a:gd name="connsiteY44" fmla="*/ 85725 h 452438"/>
              <a:gd name="connsiteX45" fmla="*/ 1062038 w 5391150"/>
              <a:gd name="connsiteY45" fmla="*/ 80963 h 452438"/>
              <a:gd name="connsiteX46" fmla="*/ 981075 w 5391150"/>
              <a:gd name="connsiteY46" fmla="*/ 76200 h 452438"/>
              <a:gd name="connsiteX47" fmla="*/ 971550 w 5391150"/>
              <a:gd name="connsiteY47" fmla="*/ 71438 h 452438"/>
              <a:gd name="connsiteX48" fmla="*/ 833438 w 5391150"/>
              <a:gd name="connsiteY48" fmla="*/ 61913 h 452438"/>
              <a:gd name="connsiteX49" fmla="*/ 814388 w 5391150"/>
              <a:gd name="connsiteY49" fmla="*/ 47625 h 452438"/>
              <a:gd name="connsiteX50" fmla="*/ 671513 w 5391150"/>
              <a:gd name="connsiteY50" fmla="*/ 33338 h 452438"/>
              <a:gd name="connsiteX51" fmla="*/ 461963 w 5391150"/>
              <a:gd name="connsiteY51" fmla="*/ 38100 h 452438"/>
              <a:gd name="connsiteX52" fmla="*/ 271463 w 5391150"/>
              <a:gd name="connsiteY52" fmla="*/ 28575 h 452438"/>
              <a:gd name="connsiteX53" fmla="*/ 271463 w 5391150"/>
              <a:gd name="connsiteY53" fmla="*/ 28575 h 452438"/>
              <a:gd name="connsiteX54" fmla="*/ 0 w 5391150"/>
              <a:gd name="connsiteY54" fmla="*/ 0 h 452438"/>
              <a:gd name="connsiteX0" fmla="*/ 5391150 w 5391150"/>
              <a:gd name="connsiteY0" fmla="*/ 447675 h 452438"/>
              <a:gd name="connsiteX1" fmla="*/ 5214938 w 5391150"/>
              <a:gd name="connsiteY1" fmla="*/ 452438 h 452438"/>
              <a:gd name="connsiteX2" fmla="*/ 5210175 w 5391150"/>
              <a:gd name="connsiteY2" fmla="*/ 452438 h 452438"/>
              <a:gd name="connsiteX3" fmla="*/ 5067300 w 5391150"/>
              <a:gd name="connsiteY3" fmla="*/ 442913 h 452438"/>
              <a:gd name="connsiteX4" fmla="*/ 5057775 w 5391150"/>
              <a:gd name="connsiteY4" fmla="*/ 423863 h 452438"/>
              <a:gd name="connsiteX5" fmla="*/ 4948238 w 5391150"/>
              <a:gd name="connsiteY5" fmla="*/ 433388 h 452438"/>
              <a:gd name="connsiteX6" fmla="*/ 4933950 w 5391150"/>
              <a:gd name="connsiteY6" fmla="*/ 419100 h 452438"/>
              <a:gd name="connsiteX7" fmla="*/ 4652963 w 5391150"/>
              <a:gd name="connsiteY7" fmla="*/ 419100 h 452438"/>
              <a:gd name="connsiteX8" fmla="*/ 4643438 w 5391150"/>
              <a:gd name="connsiteY8" fmla="*/ 400050 h 452438"/>
              <a:gd name="connsiteX9" fmla="*/ 4543425 w 5391150"/>
              <a:gd name="connsiteY9" fmla="*/ 409575 h 452438"/>
              <a:gd name="connsiteX10" fmla="*/ 4543425 w 5391150"/>
              <a:gd name="connsiteY10" fmla="*/ 409575 h 452438"/>
              <a:gd name="connsiteX11" fmla="*/ 4548188 w 5391150"/>
              <a:gd name="connsiteY11" fmla="*/ 390525 h 452438"/>
              <a:gd name="connsiteX12" fmla="*/ 4281488 w 5391150"/>
              <a:gd name="connsiteY12" fmla="*/ 385763 h 452438"/>
              <a:gd name="connsiteX13" fmla="*/ 4267200 w 5391150"/>
              <a:gd name="connsiteY13" fmla="*/ 381000 h 452438"/>
              <a:gd name="connsiteX14" fmla="*/ 3871913 w 5391150"/>
              <a:gd name="connsiteY14" fmla="*/ 381000 h 452438"/>
              <a:gd name="connsiteX15" fmla="*/ 3824288 w 5391150"/>
              <a:gd name="connsiteY15" fmla="*/ 366713 h 452438"/>
              <a:gd name="connsiteX16" fmla="*/ 3686175 w 5391150"/>
              <a:gd name="connsiteY16" fmla="*/ 352425 h 452438"/>
              <a:gd name="connsiteX17" fmla="*/ 3462338 w 5391150"/>
              <a:gd name="connsiteY17" fmla="*/ 352425 h 452438"/>
              <a:gd name="connsiteX18" fmla="*/ 3467101 w 5391150"/>
              <a:gd name="connsiteY18" fmla="*/ 347663 h 452438"/>
              <a:gd name="connsiteX19" fmla="*/ 3328988 w 5391150"/>
              <a:gd name="connsiteY19" fmla="*/ 342900 h 452438"/>
              <a:gd name="connsiteX20" fmla="*/ 3324225 w 5391150"/>
              <a:gd name="connsiteY20" fmla="*/ 319088 h 452438"/>
              <a:gd name="connsiteX21" fmla="*/ 2971800 w 5391150"/>
              <a:gd name="connsiteY21" fmla="*/ 314325 h 452438"/>
              <a:gd name="connsiteX22" fmla="*/ 2967038 w 5391150"/>
              <a:gd name="connsiteY22" fmla="*/ 295275 h 452438"/>
              <a:gd name="connsiteX23" fmla="*/ 2833688 w 5391150"/>
              <a:gd name="connsiteY23" fmla="*/ 304800 h 452438"/>
              <a:gd name="connsiteX24" fmla="*/ 2824163 w 5391150"/>
              <a:gd name="connsiteY24" fmla="*/ 276225 h 452438"/>
              <a:gd name="connsiteX25" fmla="*/ 2609850 w 5391150"/>
              <a:gd name="connsiteY25" fmla="*/ 266700 h 452438"/>
              <a:gd name="connsiteX26" fmla="*/ 2609850 w 5391150"/>
              <a:gd name="connsiteY26" fmla="*/ 266700 h 452438"/>
              <a:gd name="connsiteX27" fmla="*/ 2405063 w 5391150"/>
              <a:gd name="connsiteY27" fmla="*/ 252413 h 452438"/>
              <a:gd name="connsiteX28" fmla="*/ 2395538 w 5391150"/>
              <a:gd name="connsiteY28" fmla="*/ 238125 h 452438"/>
              <a:gd name="connsiteX29" fmla="*/ 2228850 w 5391150"/>
              <a:gd name="connsiteY29" fmla="*/ 242888 h 452438"/>
              <a:gd name="connsiteX30" fmla="*/ 2214563 w 5391150"/>
              <a:gd name="connsiteY30" fmla="*/ 219075 h 452438"/>
              <a:gd name="connsiteX31" fmla="*/ 1990725 w 5391150"/>
              <a:gd name="connsiteY31" fmla="*/ 219075 h 452438"/>
              <a:gd name="connsiteX32" fmla="*/ 1985963 w 5391150"/>
              <a:gd name="connsiteY32" fmla="*/ 204788 h 452438"/>
              <a:gd name="connsiteX33" fmla="*/ 1933575 w 5391150"/>
              <a:gd name="connsiteY33" fmla="*/ 200025 h 452438"/>
              <a:gd name="connsiteX34" fmla="*/ 1919288 w 5391150"/>
              <a:gd name="connsiteY34" fmla="*/ 190500 h 452438"/>
              <a:gd name="connsiteX35" fmla="*/ 1795463 w 5391150"/>
              <a:gd name="connsiteY35" fmla="*/ 190500 h 452438"/>
              <a:gd name="connsiteX36" fmla="*/ 1776413 w 5391150"/>
              <a:gd name="connsiteY36" fmla="*/ 166688 h 452438"/>
              <a:gd name="connsiteX37" fmla="*/ 1681163 w 5391150"/>
              <a:gd name="connsiteY37" fmla="*/ 161926 h 452438"/>
              <a:gd name="connsiteX38" fmla="*/ 1681163 w 5391150"/>
              <a:gd name="connsiteY38" fmla="*/ 157163 h 452438"/>
              <a:gd name="connsiteX39" fmla="*/ 1538288 w 5391150"/>
              <a:gd name="connsiteY39" fmla="*/ 138113 h 452438"/>
              <a:gd name="connsiteX40" fmla="*/ 1538288 w 5391150"/>
              <a:gd name="connsiteY40" fmla="*/ 138113 h 452438"/>
              <a:gd name="connsiteX41" fmla="*/ 1428750 w 5391150"/>
              <a:gd name="connsiteY41" fmla="*/ 123825 h 452438"/>
              <a:gd name="connsiteX42" fmla="*/ 1428750 w 5391150"/>
              <a:gd name="connsiteY42" fmla="*/ 123825 h 452438"/>
              <a:gd name="connsiteX43" fmla="*/ 1309688 w 5391150"/>
              <a:gd name="connsiteY43" fmla="*/ 109538 h 452438"/>
              <a:gd name="connsiteX44" fmla="*/ 1290638 w 5391150"/>
              <a:gd name="connsiteY44" fmla="*/ 85725 h 452438"/>
              <a:gd name="connsiteX45" fmla="*/ 1062038 w 5391150"/>
              <a:gd name="connsiteY45" fmla="*/ 80963 h 452438"/>
              <a:gd name="connsiteX46" fmla="*/ 981075 w 5391150"/>
              <a:gd name="connsiteY46" fmla="*/ 76200 h 452438"/>
              <a:gd name="connsiteX47" fmla="*/ 971550 w 5391150"/>
              <a:gd name="connsiteY47" fmla="*/ 71438 h 452438"/>
              <a:gd name="connsiteX48" fmla="*/ 833438 w 5391150"/>
              <a:gd name="connsiteY48" fmla="*/ 61913 h 452438"/>
              <a:gd name="connsiteX49" fmla="*/ 814388 w 5391150"/>
              <a:gd name="connsiteY49" fmla="*/ 47625 h 452438"/>
              <a:gd name="connsiteX50" fmla="*/ 671513 w 5391150"/>
              <a:gd name="connsiteY50" fmla="*/ 33338 h 452438"/>
              <a:gd name="connsiteX51" fmla="*/ 461963 w 5391150"/>
              <a:gd name="connsiteY51" fmla="*/ 38100 h 452438"/>
              <a:gd name="connsiteX52" fmla="*/ 271463 w 5391150"/>
              <a:gd name="connsiteY52" fmla="*/ 28575 h 452438"/>
              <a:gd name="connsiteX53" fmla="*/ 271463 w 5391150"/>
              <a:gd name="connsiteY53" fmla="*/ 28575 h 452438"/>
              <a:gd name="connsiteX54" fmla="*/ 0 w 5391150"/>
              <a:gd name="connsiteY54" fmla="*/ 0 h 452438"/>
              <a:gd name="connsiteX0" fmla="*/ 5391150 w 5391150"/>
              <a:gd name="connsiteY0" fmla="*/ 447675 h 452438"/>
              <a:gd name="connsiteX1" fmla="*/ 5214938 w 5391150"/>
              <a:gd name="connsiteY1" fmla="*/ 452438 h 452438"/>
              <a:gd name="connsiteX2" fmla="*/ 5210175 w 5391150"/>
              <a:gd name="connsiteY2" fmla="*/ 452438 h 452438"/>
              <a:gd name="connsiteX3" fmla="*/ 5067300 w 5391150"/>
              <a:gd name="connsiteY3" fmla="*/ 442913 h 452438"/>
              <a:gd name="connsiteX4" fmla="*/ 5062538 w 5391150"/>
              <a:gd name="connsiteY4" fmla="*/ 428625 h 452438"/>
              <a:gd name="connsiteX5" fmla="*/ 4948238 w 5391150"/>
              <a:gd name="connsiteY5" fmla="*/ 433388 h 452438"/>
              <a:gd name="connsiteX6" fmla="*/ 4933950 w 5391150"/>
              <a:gd name="connsiteY6" fmla="*/ 419100 h 452438"/>
              <a:gd name="connsiteX7" fmla="*/ 4652963 w 5391150"/>
              <a:gd name="connsiteY7" fmla="*/ 419100 h 452438"/>
              <a:gd name="connsiteX8" fmla="*/ 4643438 w 5391150"/>
              <a:gd name="connsiteY8" fmla="*/ 400050 h 452438"/>
              <a:gd name="connsiteX9" fmla="*/ 4543425 w 5391150"/>
              <a:gd name="connsiteY9" fmla="*/ 409575 h 452438"/>
              <a:gd name="connsiteX10" fmla="*/ 4543425 w 5391150"/>
              <a:gd name="connsiteY10" fmla="*/ 409575 h 452438"/>
              <a:gd name="connsiteX11" fmla="*/ 4548188 w 5391150"/>
              <a:gd name="connsiteY11" fmla="*/ 390525 h 452438"/>
              <a:gd name="connsiteX12" fmla="*/ 4281488 w 5391150"/>
              <a:gd name="connsiteY12" fmla="*/ 385763 h 452438"/>
              <a:gd name="connsiteX13" fmla="*/ 4267200 w 5391150"/>
              <a:gd name="connsiteY13" fmla="*/ 381000 h 452438"/>
              <a:gd name="connsiteX14" fmla="*/ 3871913 w 5391150"/>
              <a:gd name="connsiteY14" fmla="*/ 381000 h 452438"/>
              <a:gd name="connsiteX15" fmla="*/ 3824288 w 5391150"/>
              <a:gd name="connsiteY15" fmla="*/ 366713 h 452438"/>
              <a:gd name="connsiteX16" fmla="*/ 3686175 w 5391150"/>
              <a:gd name="connsiteY16" fmla="*/ 352425 h 452438"/>
              <a:gd name="connsiteX17" fmla="*/ 3462338 w 5391150"/>
              <a:gd name="connsiteY17" fmla="*/ 352425 h 452438"/>
              <a:gd name="connsiteX18" fmla="*/ 3467101 w 5391150"/>
              <a:gd name="connsiteY18" fmla="*/ 347663 h 452438"/>
              <a:gd name="connsiteX19" fmla="*/ 3328988 w 5391150"/>
              <a:gd name="connsiteY19" fmla="*/ 342900 h 452438"/>
              <a:gd name="connsiteX20" fmla="*/ 3324225 w 5391150"/>
              <a:gd name="connsiteY20" fmla="*/ 319088 h 452438"/>
              <a:gd name="connsiteX21" fmla="*/ 2971800 w 5391150"/>
              <a:gd name="connsiteY21" fmla="*/ 314325 h 452438"/>
              <a:gd name="connsiteX22" fmla="*/ 2967038 w 5391150"/>
              <a:gd name="connsiteY22" fmla="*/ 295275 h 452438"/>
              <a:gd name="connsiteX23" fmla="*/ 2833688 w 5391150"/>
              <a:gd name="connsiteY23" fmla="*/ 304800 h 452438"/>
              <a:gd name="connsiteX24" fmla="*/ 2824163 w 5391150"/>
              <a:gd name="connsiteY24" fmla="*/ 276225 h 452438"/>
              <a:gd name="connsiteX25" fmla="*/ 2609850 w 5391150"/>
              <a:gd name="connsiteY25" fmla="*/ 266700 h 452438"/>
              <a:gd name="connsiteX26" fmla="*/ 2609850 w 5391150"/>
              <a:gd name="connsiteY26" fmla="*/ 266700 h 452438"/>
              <a:gd name="connsiteX27" fmla="*/ 2405063 w 5391150"/>
              <a:gd name="connsiteY27" fmla="*/ 252413 h 452438"/>
              <a:gd name="connsiteX28" fmla="*/ 2395538 w 5391150"/>
              <a:gd name="connsiteY28" fmla="*/ 238125 h 452438"/>
              <a:gd name="connsiteX29" fmla="*/ 2228850 w 5391150"/>
              <a:gd name="connsiteY29" fmla="*/ 242888 h 452438"/>
              <a:gd name="connsiteX30" fmla="*/ 2214563 w 5391150"/>
              <a:gd name="connsiteY30" fmla="*/ 219075 h 452438"/>
              <a:gd name="connsiteX31" fmla="*/ 1990725 w 5391150"/>
              <a:gd name="connsiteY31" fmla="*/ 219075 h 452438"/>
              <a:gd name="connsiteX32" fmla="*/ 1985963 w 5391150"/>
              <a:gd name="connsiteY32" fmla="*/ 204788 h 452438"/>
              <a:gd name="connsiteX33" fmla="*/ 1933575 w 5391150"/>
              <a:gd name="connsiteY33" fmla="*/ 200025 h 452438"/>
              <a:gd name="connsiteX34" fmla="*/ 1919288 w 5391150"/>
              <a:gd name="connsiteY34" fmla="*/ 190500 h 452438"/>
              <a:gd name="connsiteX35" fmla="*/ 1795463 w 5391150"/>
              <a:gd name="connsiteY35" fmla="*/ 190500 h 452438"/>
              <a:gd name="connsiteX36" fmla="*/ 1776413 w 5391150"/>
              <a:gd name="connsiteY36" fmla="*/ 166688 h 452438"/>
              <a:gd name="connsiteX37" fmla="*/ 1681163 w 5391150"/>
              <a:gd name="connsiteY37" fmla="*/ 161926 h 452438"/>
              <a:gd name="connsiteX38" fmla="*/ 1681163 w 5391150"/>
              <a:gd name="connsiteY38" fmla="*/ 157163 h 452438"/>
              <a:gd name="connsiteX39" fmla="*/ 1538288 w 5391150"/>
              <a:gd name="connsiteY39" fmla="*/ 138113 h 452438"/>
              <a:gd name="connsiteX40" fmla="*/ 1538288 w 5391150"/>
              <a:gd name="connsiteY40" fmla="*/ 138113 h 452438"/>
              <a:gd name="connsiteX41" fmla="*/ 1428750 w 5391150"/>
              <a:gd name="connsiteY41" fmla="*/ 123825 h 452438"/>
              <a:gd name="connsiteX42" fmla="*/ 1428750 w 5391150"/>
              <a:gd name="connsiteY42" fmla="*/ 123825 h 452438"/>
              <a:gd name="connsiteX43" fmla="*/ 1309688 w 5391150"/>
              <a:gd name="connsiteY43" fmla="*/ 109538 h 452438"/>
              <a:gd name="connsiteX44" fmla="*/ 1290638 w 5391150"/>
              <a:gd name="connsiteY44" fmla="*/ 85725 h 452438"/>
              <a:gd name="connsiteX45" fmla="*/ 1062038 w 5391150"/>
              <a:gd name="connsiteY45" fmla="*/ 80963 h 452438"/>
              <a:gd name="connsiteX46" fmla="*/ 981075 w 5391150"/>
              <a:gd name="connsiteY46" fmla="*/ 76200 h 452438"/>
              <a:gd name="connsiteX47" fmla="*/ 971550 w 5391150"/>
              <a:gd name="connsiteY47" fmla="*/ 71438 h 452438"/>
              <a:gd name="connsiteX48" fmla="*/ 833438 w 5391150"/>
              <a:gd name="connsiteY48" fmla="*/ 61913 h 452438"/>
              <a:gd name="connsiteX49" fmla="*/ 814388 w 5391150"/>
              <a:gd name="connsiteY49" fmla="*/ 47625 h 452438"/>
              <a:gd name="connsiteX50" fmla="*/ 671513 w 5391150"/>
              <a:gd name="connsiteY50" fmla="*/ 33338 h 452438"/>
              <a:gd name="connsiteX51" fmla="*/ 461963 w 5391150"/>
              <a:gd name="connsiteY51" fmla="*/ 38100 h 452438"/>
              <a:gd name="connsiteX52" fmla="*/ 271463 w 5391150"/>
              <a:gd name="connsiteY52" fmla="*/ 28575 h 452438"/>
              <a:gd name="connsiteX53" fmla="*/ 271463 w 5391150"/>
              <a:gd name="connsiteY53" fmla="*/ 28575 h 452438"/>
              <a:gd name="connsiteX54" fmla="*/ 0 w 5391150"/>
              <a:gd name="connsiteY54" fmla="*/ 0 h 452438"/>
              <a:gd name="connsiteX0" fmla="*/ 5391150 w 5391150"/>
              <a:gd name="connsiteY0" fmla="*/ 447675 h 452438"/>
              <a:gd name="connsiteX1" fmla="*/ 5214938 w 5391150"/>
              <a:gd name="connsiteY1" fmla="*/ 452438 h 452438"/>
              <a:gd name="connsiteX2" fmla="*/ 5210175 w 5391150"/>
              <a:gd name="connsiteY2" fmla="*/ 438150 h 452438"/>
              <a:gd name="connsiteX3" fmla="*/ 5067300 w 5391150"/>
              <a:gd name="connsiteY3" fmla="*/ 442913 h 452438"/>
              <a:gd name="connsiteX4" fmla="*/ 5062538 w 5391150"/>
              <a:gd name="connsiteY4" fmla="*/ 428625 h 452438"/>
              <a:gd name="connsiteX5" fmla="*/ 4948238 w 5391150"/>
              <a:gd name="connsiteY5" fmla="*/ 433388 h 452438"/>
              <a:gd name="connsiteX6" fmla="*/ 4933950 w 5391150"/>
              <a:gd name="connsiteY6" fmla="*/ 419100 h 452438"/>
              <a:gd name="connsiteX7" fmla="*/ 4652963 w 5391150"/>
              <a:gd name="connsiteY7" fmla="*/ 419100 h 452438"/>
              <a:gd name="connsiteX8" fmla="*/ 4643438 w 5391150"/>
              <a:gd name="connsiteY8" fmla="*/ 400050 h 452438"/>
              <a:gd name="connsiteX9" fmla="*/ 4543425 w 5391150"/>
              <a:gd name="connsiteY9" fmla="*/ 409575 h 452438"/>
              <a:gd name="connsiteX10" fmla="*/ 4543425 w 5391150"/>
              <a:gd name="connsiteY10" fmla="*/ 409575 h 452438"/>
              <a:gd name="connsiteX11" fmla="*/ 4548188 w 5391150"/>
              <a:gd name="connsiteY11" fmla="*/ 390525 h 452438"/>
              <a:gd name="connsiteX12" fmla="*/ 4281488 w 5391150"/>
              <a:gd name="connsiteY12" fmla="*/ 385763 h 452438"/>
              <a:gd name="connsiteX13" fmla="*/ 4267200 w 5391150"/>
              <a:gd name="connsiteY13" fmla="*/ 381000 h 452438"/>
              <a:gd name="connsiteX14" fmla="*/ 3871913 w 5391150"/>
              <a:gd name="connsiteY14" fmla="*/ 381000 h 452438"/>
              <a:gd name="connsiteX15" fmla="*/ 3824288 w 5391150"/>
              <a:gd name="connsiteY15" fmla="*/ 366713 h 452438"/>
              <a:gd name="connsiteX16" fmla="*/ 3686175 w 5391150"/>
              <a:gd name="connsiteY16" fmla="*/ 352425 h 452438"/>
              <a:gd name="connsiteX17" fmla="*/ 3462338 w 5391150"/>
              <a:gd name="connsiteY17" fmla="*/ 352425 h 452438"/>
              <a:gd name="connsiteX18" fmla="*/ 3467101 w 5391150"/>
              <a:gd name="connsiteY18" fmla="*/ 347663 h 452438"/>
              <a:gd name="connsiteX19" fmla="*/ 3328988 w 5391150"/>
              <a:gd name="connsiteY19" fmla="*/ 342900 h 452438"/>
              <a:gd name="connsiteX20" fmla="*/ 3324225 w 5391150"/>
              <a:gd name="connsiteY20" fmla="*/ 319088 h 452438"/>
              <a:gd name="connsiteX21" fmla="*/ 2971800 w 5391150"/>
              <a:gd name="connsiteY21" fmla="*/ 314325 h 452438"/>
              <a:gd name="connsiteX22" fmla="*/ 2967038 w 5391150"/>
              <a:gd name="connsiteY22" fmla="*/ 295275 h 452438"/>
              <a:gd name="connsiteX23" fmla="*/ 2833688 w 5391150"/>
              <a:gd name="connsiteY23" fmla="*/ 304800 h 452438"/>
              <a:gd name="connsiteX24" fmla="*/ 2824163 w 5391150"/>
              <a:gd name="connsiteY24" fmla="*/ 276225 h 452438"/>
              <a:gd name="connsiteX25" fmla="*/ 2609850 w 5391150"/>
              <a:gd name="connsiteY25" fmla="*/ 266700 h 452438"/>
              <a:gd name="connsiteX26" fmla="*/ 2609850 w 5391150"/>
              <a:gd name="connsiteY26" fmla="*/ 266700 h 452438"/>
              <a:gd name="connsiteX27" fmla="*/ 2405063 w 5391150"/>
              <a:gd name="connsiteY27" fmla="*/ 252413 h 452438"/>
              <a:gd name="connsiteX28" fmla="*/ 2395538 w 5391150"/>
              <a:gd name="connsiteY28" fmla="*/ 238125 h 452438"/>
              <a:gd name="connsiteX29" fmla="*/ 2228850 w 5391150"/>
              <a:gd name="connsiteY29" fmla="*/ 242888 h 452438"/>
              <a:gd name="connsiteX30" fmla="*/ 2214563 w 5391150"/>
              <a:gd name="connsiteY30" fmla="*/ 219075 h 452438"/>
              <a:gd name="connsiteX31" fmla="*/ 1990725 w 5391150"/>
              <a:gd name="connsiteY31" fmla="*/ 219075 h 452438"/>
              <a:gd name="connsiteX32" fmla="*/ 1985963 w 5391150"/>
              <a:gd name="connsiteY32" fmla="*/ 204788 h 452438"/>
              <a:gd name="connsiteX33" fmla="*/ 1933575 w 5391150"/>
              <a:gd name="connsiteY33" fmla="*/ 200025 h 452438"/>
              <a:gd name="connsiteX34" fmla="*/ 1919288 w 5391150"/>
              <a:gd name="connsiteY34" fmla="*/ 190500 h 452438"/>
              <a:gd name="connsiteX35" fmla="*/ 1795463 w 5391150"/>
              <a:gd name="connsiteY35" fmla="*/ 190500 h 452438"/>
              <a:gd name="connsiteX36" fmla="*/ 1776413 w 5391150"/>
              <a:gd name="connsiteY36" fmla="*/ 166688 h 452438"/>
              <a:gd name="connsiteX37" fmla="*/ 1681163 w 5391150"/>
              <a:gd name="connsiteY37" fmla="*/ 161926 h 452438"/>
              <a:gd name="connsiteX38" fmla="*/ 1681163 w 5391150"/>
              <a:gd name="connsiteY38" fmla="*/ 157163 h 452438"/>
              <a:gd name="connsiteX39" fmla="*/ 1538288 w 5391150"/>
              <a:gd name="connsiteY39" fmla="*/ 138113 h 452438"/>
              <a:gd name="connsiteX40" fmla="*/ 1538288 w 5391150"/>
              <a:gd name="connsiteY40" fmla="*/ 138113 h 452438"/>
              <a:gd name="connsiteX41" fmla="*/ 1428750 w 5391150"/>
              <a:gd name="connsiteY41" fmla="*/ 123825 h 452438"/>
              <a:gd name="connsiteX42" fmla="*/ 1428750 w 5391150"/>
              <a:gd name="connsiteY42" fmla="*/ 123825 h 452438"/>
              <a:gd name="connsiteX43" fmla="*/ 1309688 w 5391150"/>
              <a:gd name="connsiteY43" fmla="*/ 109538 h 452438"/>
              <a:gd name="connsiteX44" fmla="*/ 1290638 w 5391150"/>
              <a:gd name="connsiteY44" fmla="*/ 85725 h 452438"/>
              <a:gd name="connsiteX45" fmla="*/ 1062038 w 5391150"/>
              <a:gd name="connsiteY45" fmla="*/ 80963 h 452438"/>
              <a:gd name="connsiteX46" fmla="*/ 981075 w 5391150"/>
              <a:gd name="connsiteY46" fmla="*/ 76200 h 452438"/>
              <a:gd name="connsiteX47" fmla="*/ 971550 w 5391150"/>
              <a:gd name="connsiteY47" fmla="*/ 71438 h 452438"/>
              <a:gd name="connsiteX48" fmla="*/ 833438 w 5391150"/>
              <a:gd name="connsiteY48" fmla="*/ 61913 h 452438"/>
              <a:gd name="connsiteX49" fmla="*/ 814388 w 5391150"/>
              <a:gd name="connsiteY49" fmla="*/ 47625 h 452438"/>
              <a:gd name="connsiteX50" fmla="*/ 671513 w 5391150"/>
              <a:gd name="connsiteY50" fmla="*/ 33338 h 452438"/>
              <a:gd name="connsiteX51" fmla="*/ 461963 w 5391150"/>
              <a:gd name="connsiteY51" fmla="*/ 38100 h 452438"/>
              <a:gd name="connsiteX52" fmla="*/ 271463 w 5391150"/>
              <a:gd name="connsiteY52" fmla="*/ 28575 h 452438"/>
              <a:gd name="connsiteX53" fmla="*/ 271463 w 5391150"/>
              <a:gd name="connsiteY53" fmla="*/ 28575 h 452438"/>
              <a:gd name="connsiteX54" fmla="*/ 0 w 5391150"/>
              <a:gd name="connsiteY54" fmla="*/ 0 h 4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391150" h="452438">
                <a:moveTo>
                  <a:pt x="5391150" y="447675"/>
                </a:moveTo>
                <a:lnTo>
                  <a:pt x="5214938" y="452438"/>
                </a:lnTo>
                <a:lnTo>
                  <a:pt x="5210175" y="438150"/>
                </a:lnTo>
                <a:lnTo>
                  <a:pt x="5067300" y="442913"/>
                </a:lnTo>
                <a:lnTo>
                  <a:pt x="5062538" y="428625"/>
                </a:lnTo>
                <a:lnTo>
                  <a:pt x="4948238" y="433388"/>
                </a:lnTo>
                <a:lnTo>
                  <a:pt x="4933950" y="419100"/>
                </a:lnTo>
                <a:lnTo>
                  <a:pt x="4652963" y="419100"/>
                </a:lnTo>
                <a:lnTo>
                  <a:pt x="4643438" y="400050"/>
                </a:lnTo>
                <a:lnTo>
                  <a:pt x="4543425" y="409575"/>
                </a:lnTo>
                <a:lnTo>
                  <a:pt x="4543425" y="409575"/>
                </a:lnTo>
                <a:lnTo>
                  <a:pt x="4548188" y="390525"/>
                </a:lnTo>
                <a:lnTo>
                  <a:pt x="4281488" y="385763"/>
                </a:lnTo>
                <a:lnTo>
                  <a:pt x="4267200" y="381000"/>
                </a:lnTo>
                <a:lnTo>
                  <a:pt x="3871913" y="381000"/>
                </a:lnTo>
                <a:lnTo>
                  <a:pt x="3824288" y="366713"/>
                </a:lnTo>
                <a:lnTo>
                  <a:pt x="3686175" y="352425"/>
                </a:lnTo>
                <a:lnTo>
                  <a:pt x="3462338" y="352425"/>
                </a:lnTo>
                <a:lnTo>
                  <a:pt x="3467101" y="347663"/>
                </a:lnTo>
                <a:lnTo>
                  <a:pt x="3328988" y="342900"/>
                </a:lnTo>
                <a:lnTo>
                  <a:pt x="3324225" y="319088"/>
                </a:lnTo>
                <a:lnTo>
                  <a:pt x="2971800" y="314325"/>
                </a:lnTo>
                <a:lnTo>
                  <a:pt x="2967038" y="295275"/>
                </a:lnTo>
                <a:lnTo>
                  <a:pt x="2833688" y="304800"/>
                </a:lnTo>
                <a:lnTo>
                  <a:pt x="2824163" y="276225"/>
                </a:lnTo>
                <a:lnTo>
                  <a:pt x="2609850" y="266700"/>
                </a:lnTo>
                <a:lnTo>
                  <a:pt x="2609850" y="266700"/>
                </a:lnTo>
                <a:lnTo>
                  <a:pt x="2405063" y="252413"/>
                </a:lnTo>
                <a:lnTo>
                  <a:pt x="2395538" y="238125"/>
                </a:lnTo>
                <a:lnTo>
                  <a:pt x="2228850" y="242888"/>
                </a:lnTo>
                <a:lnTo>
                  <a:pt x="2214563" y="219075"/>
                </a:lnTo>
                <a:lnTo>
                  <a:pt x="1990725" y="219075"/>
                </a:lnTo>
                <a:lnTo>
                  <a:pt x="1985963" y="204788"/>
                </a:lnTo>
                <a:lnTo>
                  <a:pt x="1933575" y="200025"/>
                </a:lnTo>
                <a:lnTo>
                  <a:pt x="1919288" y="190500"/>
                </a:lnTo>
                <a:lnTo>
                  <a:pt x="1795463" y="190500"/>
                </a:lnTo>
                <a:lnTo>
                  <a:pt x="1776413" y="166688"/>
                </a:lnTo>
                <a:lnTo>
                  <a:pt x="1681163" y="161926"/>
                </a:lnTo>
                <a:lnTo>
                  <a:pt x="1681163" y="157163"/>
                </a:lnTo>
                <a:lnTo>
                  <a:pt x="1538288" y="138113"/>
                </a:lnTo>
                <a:lnTo>
                  <a:pt x="1538288" y="138113"/>
                </a:lnTo>
                <a:lnTo>
                  <a:pt x="1428750" y="123825"/>
                </a:lnTo>
                <a:lnTo>
                  <a:pt x="1428750" y="123825"/>
                </a:lnTo>
                <a:lnTo>
                  <a:pt x="1309688" y="109538"/>
                </a:lnTo>
                <a:lnTo>
                  <a:pt x="1290638" y="85725"/>
                </a:lnTo>
                <a:lnTo>
                  <a:pt x="1062038" y="80963"/>
                </a:lnTo>
                <a:lnTo>
                  <a:pt x="981075" y="76200"/>
                </a:lnTo>
                <a:lnTo>
                  <a:pt x="971550" y="71438"/>
                </a:lnTo>
                <a:lnTo>
                  <a:pt x="833438" y="61913"/>
                </a:lnTo>
                <a:lnTo>
                  <a:pt x="814388" y="47625"/>
                </a:lnTo>
                <a:lnTo>
                  <a:pt x="671513" y="33338"/>
                </a:lnTo>
                <a:lnTo>
                  <a:pt x="461963" y="38100"/>
                </a:lnTo>
                <a:lnTo>
                  <a:pt x="271463" y="28575"/>
                </a:lnTo>
                <a:lnTo>
                  <a:pt x="271463" y="28575"/>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0" name="Group 9">
            <a:extLst>
              <a:ext uri="{FF2B5EF4-FFF2-40B4-BE49-F238E27FC236}">
                <a16:creationId xmlns:a16="http://schemas.microsoft.com/office/drawing/2014/main" id="{45418308-BB8B-4D85-990D-8F305E9E1B5A}"/>
              </a:ext>
            </a:extLst>
          </p:cNvPr>
          <p:cNvGrpSpPr/>
          <p:nvPr/>
        </p:nvGrpSpPr>
        <p:grpSpPr>
          <a:xfrm>
            <a:off x="790575" y="2352675"/>
            <a:ext cx="5410200" cy="338138"/>
            <a:chOff x="790575" y="2352675"/>
            <a:chExt cx="5410200" cy="338138"/>
          </a:xfrm>
        </p:grpSpPr>
        <p:sp>
          <p:nvSpPr>
            <p:cNvPr id="8" name="Freeform: Shape 7">
              <a:extLst>
                <a:ext uri="{FF2B5EF4-FFF2-40B4-BE49-F238E27FC236}">
                  <a16:creationId xmlns:a16="http://schemas.microsoft.com/office/drawing/2014/main" id="{E361EAC2-7C82-488F-907E-EF9D7ECA5368}"/>
                </a:ext>
              </a:extLst>
            </p:cNvPr>
            <p:cNvSpPr/>
            <p:nvPr/>
          </p:nvSpPr>
          <p:spPr bwMode="auto">
            <a:xfrm>
              <a:off x="2343150" y="2481263"/>
              <a:ext cx="3857625" cy="209550"/>
            </a:xfrm>
            <a:custGeom>
              <a:avLst/>
              <a:gdLst>
                <a:gd name="connsiteX0" fmla="*/ 3857625 w 3857625"/>
                <a:gd name="connsiteY0" fmla="*/ 209550 h 209550"/>
                <a:gd name="connsiteX1" fmla="*/ 3629025 w 3857625"/>
                <a:gd name="connsiteY1" fmla="*/ 204787 h 209550"/>
                <a:gd name="connsiteX2" fmla="*/ 3619500 w 3857625"/>
                <a:gd name="connsiteY2" fmla="*/ 190500 h 209550"/>
                <a:gd name="connsiteX3" fmla="*/ 3095625 w 3857625"/>
                <a:gd name="connsiteY3" fmla="*/ 185737 h 209550"/>
                <a:gd name="connsiteX4" fmla="*/ 3095625 w 3857625"/>
                <a:gd name="connsiteY4" fmla="*/ 180975 h 209550"/>
                <a:gd name="connsiteX5" fmla="*/ 2767013 w 3857625"/>
                <a:gd name="connsiteY5" fmla="*/ 176212 h 209550"/>
                <a:gd name="connsiteX6" fmla="*/ 2767013 w 3857625"/>
                <a:gd name="connsiteY6" fmla="*/ 166687 h 209550"/>
                <a:gd name="connsiteX7" fmla="*/ 2686050 w 3857625"/>
                <a:gd name="connsiteY7" fmla="*/ 157162 h 209550"/>
                <a:gd name="connsiteX8" fmla="*/ 2681288 w 3857625"/>
                <a:gd name="connsiteY8" fmla="*/ 157162 h 209550"/>
                <a:gd name="connsiteX9" fmla="*/ 2381250 w 3857625"/>
                <a:gd name="connsiteY9" fmla="*/ 161925 h 209550"/>
                <a:gd name="connsiteX10" fmla="*/ 2381250 w 3857625"/>
                <a:gd name="connsiteY10" fmla="*/ 152400 h 209550"/>
                <a:gd name="connsiteX11" fmla="*/ 2257425 w 3857625"/>
                <a:gd name="connsiteY11" fmla="*/ 152400 h 209550"/>
                <a:gd name="connsiteX12" fmla="*/ 2257425 w 3857625"/>
                <a:gd name="connsiteY12" fmla="*/ 133350 h 209550"/>
                <a:gd name="connsiteX13" fmla="*/ 1928813 w 3857625"/>
                <a:gd name="connsiteY13" fmla="*/ 138112 h 209550"/>
                <a:gd name="connsiteX14" fmla="*/ 1928813 w 3857625"/>
                <a:gd name="connsiteY14" fmla="*/ 119062 h 209550"/>
                <a:gd name="connsiteX15" fmla="*/ 1571625 w 3857625"/>
                <a:gd name="connsiteY15" fmla="*/ 133350 h 209550"/>
                <a:gd name="connsiteX16" fmla="*/ 1571625 w 3857625"/>
                <a:gd name="connsiteY16" fmla="*/ 119062 h 209550"/>
                <a:gd name="connsiteX17" fmla="*/ 1452563 w 3857625"/>
                <a:gd name="connsiteY17" fmla="*/ 119062 h 209550"/>
                <a:gd name="connsiteX18" fmla="*/ 1447800 w 3857625"/>
                <a:gd name="connsiteY18" fmla="*/ 109537 h 209550"/>
                <a:gd name="connsiteX19" fmla="*/ 1223963 w 3857625"/>
                <a:gd name="connsiteY19" fmla="*/ 100012 h 209550"/>
                <a:gd name="connsiteX20" fmla="*/ 1166813 w 3857625"/>
                <a:gd name="connsiteY20" fmla="*/ 100012 h 209550"/>
                <a:gd name="connsiteX21" fmla="*/ 1162050 w 3857625"/>
                <a:gd name="connsiteY21" fmla="*/ 85725 h 209550"/>
                <a:gd name="connsiteX22" fmla="*/ 1028700 w 3857625"/>
                <a:gd name="connsiteY22" fmla="*/ 90487 h 209550"/>
                <a:gd name="connsiteX23" fmla="*/ 1028700 w 3857625"/>
                <a:gd name="connsiteY23" fmla="*/ 90487 h 209550"/>
                <a:gd name="connsiteX24" fmla="*/ 1038225 w 3857625"/>
                <a:gd name="connsiteY24" fmla="*/ 66675 h 209550"/>
                <a:gd name="connsiteX25" fmla="*/ 762000 w 3857625"/>
                <a:gd name="connsiteY25" fmla="*/ 76200 h 209550"/>
                <a:gd name="connsiteX26" fmla="*/ 742950 w 3857625"/>
                <a:gd name="connsiteY26" fmla="*/ 57150 h 209550"/>
                <a:gd name="connsiteX27" fmla="*/ 690563 w 3857625"/>
                <a:gd name="connsiteY27" fmla="*/ 61912 h 209550"/>
                <a:gd name="connsiteX28" fmla="*/ 681038 w 3857625"/>
                <a:gd name="connsiteY28" fmla="*/ 42862 h 209550"/>
                <a:gd name="connsiteX29" fmla="*/ 471488 w 3857625"/>
                <a:gd name="connsiteY29" fmla="*/ 47625 h 209550"/>
                <a:gd name="connsiteX30" fmla="*/ 471488 w 3857625"/>
                <a:gd name="connsiteY30" fmla="*/ 23812 h 209550"/>
                <a:gd name="connsiteX31" fmla="*/ 242888 w 3857625"/>
                <a:gd name="connsiteY31" fmla="*/ 23812 h 209550"/>
                <a:gd name="connsiteX32" fmla="*/ 242888 w 3857625"/>
                <a:gd name="connsiteY32" fmla="*/ 9525 h 209550"/>
                <a:gd name="connsiteX33" fmla="*/ 0 w 3857625"/>
                <a:gd name="connsiteY33" fmla="*/ 0 h 209550"/>
                <a:gd name="connsiteX0" fmla="*/ 3857625 w 3857625"/>
                <a:gd name="connsiteY0" fmla="*/ 209550 h 209550"/>
                <a:gd name="connsiteX1" fmla="*/ 3629025 w 3857625"/>
                <a:gd name="connsiteY1" fmla="*/ 204787 h 209550"/>
                <a:gd name="connsiteX2" fmla="*/ 3619500 w 3857625"/>
                <a:gd name="connsiteY2" fmla="*/ 190500 h 209550"/>
                <a:gd name="connsiteX3" fmla="*/ 3095625 w 3857625"/>
                <a:gd name="connsiteY3" fmla="*/ 185737 h 209550"/>
                <a:gd name="connsiteX4" fmla="*/ 3095625 w 3857625"/>
                <a:gd name="connsiteY4" fmla="*/ 180975 h 209550"/>
                <a:gd name="connsiteX5" fmla="*/ 2767013 w 3857625"/>
                <a:gd name="connsiteY5" fmla="*/ 176212 h 209550"/>
                <a:gd name="connsiteX6" fmla="*/ 2767013 w 3857625"/>
                <a:gd name="connsiteY6" fmla="*/ 166687 h 209550"/>
                <a:gd name="connsiteX7" fmla="*/ 2686050 w 3857625"/>
                <a:gd name="connsiteY7" fmla="*/ 157162 h 209550"/>
                <a:gd name="connsiteX8" fmla="*/ 2681288 w 3857625"/>
                <a:gd name="connsiteY8" fmla="*/ 157162 h 209550"/>
                <a:gd name="connsiteX9" fmla="*/ 2381250 w 3857625"/>
                <a:gd name="connsiteY9" fmla="*/ 161925 h 209550"/>
                <a:gd name="connsiteX10" fmla="*/ 2381250 w 3857625"/>
                <a:gd name="connsiteY10" fmla="*/ 152400 h 209550"/>
                <a:gd name="connsiteX11" fmla="*/ 2257425 w 3857625"/>
                <a:gd name="connsiteY11" fmla="*/ 152400 h 209550"/>
                <a:gd name="connsiteX12" fmla="*/ 2257425 w 3857625"/>
                <a:gd name="connsiteY12" fmla="*/ 133350 h 209550"/>
                <a:gd name="connsiteX13" fmla="*/ 1928813 w 3857625"/>
                <a:gd name="connsiteY13" fmla="*/ 138112 h 209550"/>
                <a:gd name="connsiteX14" fmla="*/ 1928813 w 3857625"/>
                <a:gd name="connsiteY14" fmla="*/ 119062 h 209550"/>
                <a:gd name="connsiteX15" fmla="*/ 1571625 w 3857625"/>
                <a:gd name="connsiteY15" fmla="*/ 133350 h 209550"/>
                <a:gd name="connsiteX16" fmla="*/ 1571625 w 3857625"/>
                <a:gd name="connsiteY16" fmla="*/ 119062 h 209550"/>
                <a:gd name="connsiteX17" fmla="*/ 1452563 w 3857625"/>
                <a:gd name="connsiteY17" fmla="*/ 119062 h 209550"/>
                <a:gd name="connsiteX18" fmla="*/ 1447800 w 3857625"/>
                <a:gd name="connsiteY18" fmla="*/ 109537 h 209550"/>
                <a:gd name="connsiteX19" fmla="*/ 1223963 w 3857625"/>
                <a:gd name="connsiteY19" fmla="*/ 100012 h 209550"/>
                <a:gd name="connsiteX20" fmla="*/ 1166813 w 3857625"/>
                <a:gd name="connsiteY20" fmla="*/ 100012 h 209550"/>
                <a:gd name="connsiteX21" fmla="*/ 1162050 w 3857625"/>
                <a:gd name="connsiteY21" fmla="*/ 85725 h 209550"/>
                <a:gd name="connsiteX22" fmla="*/ 1028700 w 3857625"/>
                <a:gd name="connsiteY22" fmla="*/ 90487 h 209550"/>
                <a:gd name="connsiteX23" fmla="*/ 1028700 w 3857625"/>
                <a:gd name="connsiteY23" fmla="*/ 90487 h 209550"/>
                <a:gd name="connsiteX24" fmla="*/ 1033462 w 3857625"/>
                <a:gd name="connsiteY24" fmla="*/ 71437 h 209550"/>
                <a:gd name="connsiteX25" fmla="*/ 762000 w 3857625"/>
                <a:gd name="connsiteY25" fmla="*/ 76200 h 209550"/>
                <a:gd name="connsiteX26" fmla="*/ 742950 w 3857625"/>
                <a:gd name="connsiteY26" fmla="*/ 57150 h 209550"/>
                <a:gd name="connsiteX27" fmla="*/ 690563 w 3857625"/>
                <a:gd name="connsiteY27" fmla="*/ 61912 h 209550"/>
                <a:gd name="connsiteX28" fmla="*/ 681038 w 3857625"/>
                <a:gd name="connsiteY28" fmla="*/ 42862 h 209550"/>
                <a:gd name="connsiteX29" fmla="*/ 471488 w 3857625"/>
                <a:gd name="connsiteY29" fmla="*/ 47625 h 209550"/>
                <a:gd name="connsiteX30" fmla="*/ 471488 w 3857625"/>
                <a:gd name="connsiteY30" fmla="*/ 23812 h 209550"/>
                <a:gd name="connsiteX31" fmla="*/ 242888 w 3857625"/>
                <a:gd name="connsiteY31" fmla="*/ 23812 h 209550"/>
                <a:gd name="connsiteX32" fmla="*/ 242888 w 3857625"/>
                <a:gd name="connsiteY32" fmla="*/ 9525 h 209550"/>
                <a:gd name="connsiteX33" fmla="*/ 0 w 3857625"/>
                <a:gd name="connsiteY33"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857625" h="209550">
                  <a:moveTo>
                    <a:pt x="3857625" y="209550"/>
                  </a:moveTo>
                  <a:lnTo>
                    <a:pt x="3629025" y="204787"/>
                  </a:lnTo>
                  <a:lnTo>
                    <a:pt x="3619500" y="190500"/>
                  </a:lnTo>
                  <a:lnTo>
                    <a:pt x="3095625" y="185737"/>
                  </a:lnTo>
                  <a:lnTo>
                    <a:pt x="3095625" y="180975"/>
                  </a:lnTo>
                  <a:lnTo>
                    <a:pt x="2767013" y="176212"/>
                  </a:lnTo>
                  <a:lnTo>
                    <a:pt x="2767013" y="166687"/>
                  </a:lnTo>
                  <a:lnTo>
                    <a:pt x="2686050" y="157162"/>
                  </a:lnTo>
                  <a:lnTo>
                    <a:pt x="2681288" y="157162"/>
                  </a:lnTo>
                  <a:lnTo>
                    <a:pt x="2381250" y="161925"/>
                  </a:lnTo>
                  <a:lnTo>
                    <a:pt x="2381250" y="152400"/>
                  </a:lnTo>
                  <a:lnTo>
                    <a:pt x="2257425" y="152400"/>
                  </a:lnTo>
                  <a:lnTo>
                    <a:pt x="2257425" y="133350"/>
                  </a:lnTo>
                  <a:lnTo>
                    <a:pt x="1928813" y="138112"/>
                  </a:lnTo>
                  <a:lnTo>
                    <a:pt x="1928813" y="119062"/>
                  </a:lnTo>
                  <a:lnTo>
                    <a:pt x="1571625" y="133350"/>
                  </a:lnTo>
                  <a:lnTo>
                    <a:pt x="1571625" y="119062"/>
                  </a:lnTo>
                  <a:lnTo>
                    <a:pt x="1452563" y="119062"/>
                  </a:lnTo>
                  <a:lnTo>
                    <a:pt x="1447800" y="109537"/>
                  </a:lnTo>
                  <a:lnTo>
                    <a:pt x="1223963" y="100012"/>
                  </a:lnTo>
                  <a:lnTo>
                    <a:pt x="1166813" y="100012"/>
                  </a:lnTo>
                  <a:lnTo>
                    <a:pt x="1162050" y="85725"/>
                  </a:lnTo>
                  <a:lnTo>
                    <a:pt x="1028700" y="90487"/>
                  </a:lnTo>
                  <a:lnTo>
                    <a:pt x="1028700" y="90487"/>
                  </a:lnTo>
                  <a:lnTo>
                    <a:pt x="1033462" y="71437"/>
                  </a:lnTo>
                  <a:lnTo>
                    <a:pt x="762000" y="76200"/>
                  </a:lnTo>
                  <a:lnTo>
                    <a:pt x="742950" y="57150"/>
                  </a:lnTo>
                  <a:lnTo>
                    <a:pt x="690563" y="61912"/>
                  </a:lnTo>
                  <a:lnTo>
                    <a:pt x="681038" y="42862"/>
                  </a:lnTo>
                  <a:lnTo>
                    <a:pt x="471488" y="47625"/>
                  </a:lnTo>
                  <a:lnTo>
                    <a:pt x="471488" y="23812"/>
                  </a:lnTo>
                  <a:lnTo>
                    <a:pt x="242888" y="23812"/>
                  </a:lnTo>
                  <a:lnTo>
                    <a:pt x="242888" y="9525"/>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Freeform: Shape 8">
              <a:extLst>
                <a:ext uri="{FF2B5EF4-FFF2-40B4-BE49-F238E27FC236}">
                  <a16:creationId xmlns:a16="http://schemas.microsoft.com/office/drawing/2014/main" id="{2927EDD8-D21D-403D-8641-21261D9E788D}"/>
                </a:ext>
              </a:extLst>
            </p:cNvPr>
            <p:cNvSpPr/>
            <p:nvPr/>
          </p:nvSpPr>
          <p:spPr bwMode="auto">
            <a:xfrm>
              <a:off x="790575" y="2352675"/>
              <a:ext cx="1600200" cy="128588"/>
            </a:xfrm>
            <a:custGeom>
              <a:avLst/>
              <a:gdLst>
                <a:gd name="connsiteX0" fmla="*/ 0 w 1600200"/>
                <a:gd name="connsiteY0" fmla="*/ 0 h 128588"/>
                <a:gd name="connsiteX1" fmla="*/ 0 w 1600200"/>
                <a:gd name="connsiteY1" fmla="*/ 0 h 128588"/>
                <a:gd name="connsiteX2" fmla="*/ 323850 w 1600200"/>
                <a:gd name="connsiteY2" fmla="*/ 19050 h 128588"/>
                <a:gd name="connsiteX3" fmla="*/ 328613 w 1600200"/>
                <a:gd name="connsiteY3" fmla="*/ 23813 h 128588"/>
                <a:gd name="connsiteX4" fmla="*/ 766763 w 1600200"/>
                <a:gd name="connsiteY4" fmla="*/ 23813 h 128588"/>
                <a:gd name="connsiteX5" fmla="*/ 752475 w 1600200"/>
                <a:gd name="connsiteY5" fmla="*/ 57150 h 128588"/>
                <a:gd name="connsiteX6" fmla="*/ 1004888 w 1600200"/>
                <a:gd name="connsiteY6" fmla="*/ 61913 h 128588"/>
                <a:gd name="connsiteX7" fmla="*/ 1009650 w 1600200"/>
                <a:gd name="connsiteY7" fmla="*/ 76200 h 128588"/>
                <a:gd name="connsiteX8" fmla="*/ 1290638 w 1600200"/>
                <a:gd name="connsiteY8" fmla="*/ 80963 h 128588"/>
                <a:gd name="connsiteX9" fmla="*/ 1290638 w 1600200"/>
                <a:gd name="connsiteY9" fmla="*/ 95250 h 128588"/>
                <a:gd name="connsiteX10" fmla="*/ 1457325 w 1600200"/>
                <a:gd name="connsiteY10" fmla="*/ 109538 h 128588"/>
                <a:gd name="connsiteX11" fmla="*/ 1476375 w 1600200"/>
                <a:gd name="connsiteY11" fmla="*/ 123825 h 128588"/>
                <a:gd name="connsiteX12" fmla="*/ 1600200 w 1600200"/>
                <a:gd name="connsiteY12" fmla="*/ 128588 h 128588"/>
                <a:gd name="connsiteX0" fmla="*/ 0 w 1600200"/>
                <a:gd name="connsiteY0" fmla="*/ 0 h 128588"/>
                <a:gd name="connsiteX1" fmla="*/ 0 w 1600200"/>
                <a:gd name="connsiteY1" fmla="*/ 0 h 128588"/>
                <a:gd name="connsiteX2" fmla="*/ 323850 w 1600200"/>
                <a:gd name="connsiteY2" fmla="*/ 19050 h 128588"/>
                <a:gd name="connsiteX3" fmla="*/ 328613 w 1600200"/>
                <a:gd name="connsiteY3" fmla="*/ 23813 h 128588"/>
                <a:gd name="connsiteX4" fmla="*/ 766763 w 1600200"/>
                <a:gd name="connsiteY4" fmla="*/ 23813 h 128588"/>
                <a:gd name="connsiteX5" fmla="*/ 757237 w 1600200"/>
                <a:gd name="connsiteY5" fmla="*/ 57150 h 128588"/>
                <a:gd name="connsiteX6" fmla="*/ 1004888 w 1600200"/>
                <a:gd name="connsiteY6" fmla="*/ 61913 h 128588"/>
                <a:gd name="connsiteX7" fmla="*/ 1009650 w 1600200"/>
                <a:gd name="connsiteY7" fmla="*/ 76200 h 128588"/>
                <a:gd name="connsiteX8" fmla="*/ 1290638 w 1600200"/>
                <a:gd name="connsiteY8" fmla="*/ 80963 h 128588"/>
                <a:gd name="connsiteX9" fmla="*/ 1290638 w 1600200"/>
                <a:gd name="connsiteY9" fmla="*/ 95250 h 128588"/>
                <a:gd name="connsiteX10" fmla="*/ 1457325 w 1600200"/>
                <a:gd name="connsiteY10" fmla="*/ 109538 h 128588"/>
                <a:gd name="connsiteX11" fmla="*/ 1476375 w 1600200"/>
                <a:gd name="connsiteY11" fmla="*/ 123825 h 128588"/>
                <a:gd name="connsiteX12" fmla="*/ 1600200 w 1600200"/>
                <a:gd name="connsiteY12" fmla="*/ 128588 h 12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00200" h="128588">
                  <a:moveTo>
                    <a:pt x="0" y="0"/>
                  </a:moveTo>
                  <a:lnTo>
                    <a:pt x="0" y="0"/>
                  </a:lnTo>
                  <a:lnTo>
                    <a:pt x="323850" y="19050"/>
                  </a:lnTo>
                  <a:lnTo>
                    <a:pt x="328613" y="23813"/>
                  </a:lnTo>
                  <a:lnTo>
                    <a:pt x="766763" y="23813"/>
                  </a:lnTo>
                  <a:lnTo>
                    <a:pt x="757237" y="57150"/>
                  </a:lnTo>
                  <a:lnTo>
                    <a:pt x="1004888" y="61913"/>
                  </a:lnTo>
                  <a:lnTo>
                    <a:pt x="1009650" y="76200"/>
                  </a:lnTo>
                  <a:lnTo>
                    <a:pt x="1290638" y="80963"/>
                  </a:lnTo>
                  <a:lnTo>
                    <a:pt x="1290638" y="95250"/>
                  </a:lnTo>
                  <a:lnTo>
                    <a:pt x="1457325" y="109538"/>
                  </a:lnTo>
                  <a:lnTo>
                    <a:pt x="1476375" y="123825"/>
                  </a:lnTo>
                  <a:lnTo>
                    <a:pt x="1600200" y="128588"/>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 name="Title 1">
            <a:extLst>
              <a:ext uri="{FF2B5EF4-FFF2-40B4-BE49-F238E27FC236}">
                <a16:creationId xmlns:a16="http://schemas.microsoft.com/office/drawing/2014/main" id="{0BC5A00D-9030-4199-A4A6-E21BA1CB9266}"/>
              </a:ext>
            </a:extLst>
          </p:cNvPr>
          <p:cNvSpPr>
            <a:spLocks noGrp="1"/>
          </p:cNvSpPr>
          <p:nvPr>
            <p:ph type="title"/>
          </p:nvPr>
        </p:nvSpPr>
        <p:spPr/>
        <p:txBody>
          <a:bodyPr/>
          <a:lstStyle/>
          <a:p>
            <a:r>
              <a:rPr lang="en-US" altLang="en-US" dirty="0">
                <a:cs typeface="Calibri" panose="020F0502020204030204" pitchFamily="34" charset="0"/>
              </a:rPr>
              <a:t>APHINITY: IDFS by Nodal Status</a:t>
            </a:r>
            <a:endParaRPr lang="en-US" dirty="0">
              <a:cs typeface="Calibri" panose="020F0502020204030204" pitchFamily="34" charset="0"/>
            </a:endParaRPr>
          </a:p>
        </p:txBody>
      </p:sp>
      <p:grpSp>
        <p:nvGrpSpPr>
          <p:cNvPr id="225" name="Group 7">
            <a:extLst>
              <a:ext uri="{FF2B5EF4-FFF2-40B4-BE49-F238E27FC236}">
                <a16:creationId xmlns:a16="http://schemas.microsoft.com/office/drawing/2014/main" id="{E9678228-C8D6-4B4A-AB22-F5C16A720C19}"/>
              </a:ext>
            </a:extLst>
          </p:cNvPr>
          <p:cNvGrpSpPr>
            <a:grpSpLocks/>
          </p:cNvGrpSpPr>
          <p:nvPr/>
        </p:nvGrpSpPr>
        <p:grpSpPr bwMode="auto">
          <a:xfrm>
            <a:off x="9389569" y="6207225"/>
            <a:ext cx="2488502" cy="447822"/>
            <a:chOff x="9527309" y="3551529"/>
            <a:chExt cx="2488502" cy="448324"/>
          </a:xfrm>
        </p:grpSpPr>
        <p:pic>
          <p:nvPicPr>
            <p:cNvPr id="226" name="Picture 9">
              <a:extLst>
                <a:ext uri="{FF2B5EF4-FFF2-40B4-BE49-F238E27FC236}">
                  <a16:creationId xmlns:a16="http://schemas.microsoft.com/office/drawing/2014/main" id="{998F6773-947F-4AA5-8360-D4F383F7A4FA}"/>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31" name="Rectangle 8">
              <a:extLst>
                <a:ext uri="{FF2B5EF4-FFF2-40B4-BE49-F238E27FC236}">
                  <a16:creationId xmlns:a16="http://schemas.microsoft.com/office/drawing/2014/main" id="{332AEF51-81C4-433A-8DEF-F4D6D6C112C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2" name="TextBox 31">
            <a:extLst>
              <a:ext uri="{FF2B5EF4-FFF2-40B4-BE49-F238E27FC236}">
                <a16:creationId xmlns:a16="http://schemas.microsoft.com/office/drawing/2014/main" id="{C469C1AE-4ADF-446E-B4F0-F2210C96B75C}"/>
              </a:ext>
            </a:extLst>
          </p:cNvPr>
          <p:cNvSpPr txBox="1"/>
          <p:nvPr/>
        </p:nvSpPr>
        <p:spPr bwMode="auto">
          <a:xfrm>
            <a:off x="5497533" y="2159874"/>
            <a:ext cx="464423" cy="307777"/>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Yr 6</a:t>
            </a:r>
          </a:p>
        </p:txBody>
      </p:sp>
      <p:sp>
        <p:nvSpPr>
          <p:cNvPr id="33" name="Rectangle 32">
            <a:extLst>
              <a:ext uri="{FF2B5EF4-FFF2-40B4-BE49-F238E27FC236}">
                <a16:creationId xmlns:a16="http://schemas.microsoft.com/office/drawing/2014/main" id="{B7021680-ADAB-4F67-911A-726D03651A46}"/>
              </a:ext>
            </a:extLst>
          </p:cNvPr>
          <p:cNvSpPr/>
          <p:nvPr/>
        </p:nvSpPr>
        <p:spPr bwMode="auto">
          <a:xfrm>
            <a:off x="892125" y="4662737"/>
            <a:ext cx="3231928" cy="217447"/>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 name="TextBox 33">
            <a:extLst>
              <a:ext uri="{FF2B5EF4-FFF2-40B4-BE49-F238E27FC236}">
                <a16:creationId xmlns:a16="http://schemas.microsoft.com/office/drawing/2014/main" id="{7024DAE6-0523-4B47-A75E-12062B226EF3}"/>
              </a:ext>
            </a:extLst>
          </p:cNvPr>
          <p:cNvSpPr txBox="1"/>
          <p:nvPr/>
        </p:nvSpPr>
        <p:spPr bwMode="auto">
          <a:xfrm>
            <a:off x="0" y="5298259"/>
            <a:ext cx="972995" cy="95410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1503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1502</a:t>
            </a:r>
          </a:p>
        </p:txBody>
      </p:sp>
      <p:sp>
        <p:nvSpPr>
          <p:cNvPr id="35" name="TextBox 34">
            <a:extLst>
              <a:ext uri="{FF2B5EF4-FFF2-40B4-BE49-F238E27FC236}">
                <a16:creationId xmlns:a16="http://schemas.microsoft.com/office/drawing/2014/main" id="{91E1CE9B-002A-40A7-8912-9961D8702391}"/>
              </a:ext>
            </a:extLst>
          </p:cNvPr>
          <p:cNvSpPr txBox="1"/>
          <p:nvPr/>
        </p:nvSpPr>
        <p:spPr bwMode="auto">
          <a:xfrm>
            <a:off x="776577" y="5198178"/>
            <a:ext cx="5066501"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Yr From Randomization</a:t>
            </a:r>
          </a:p>
        </p:txBody>
      </p:sp>
      <p:sp>
        <p:nvSpPr>
          <p:cNvPr id="36" name="TextBox 35">
            <a:extLst>
              <a:ext uri="{FF2B5EF4-FFF2-40B4-BE49-F238E27FC236}">
                <a16:creationId xmlns:a16="http://schemas.microsoft.com/office/drawing/2014/main" id="{286135D6-668E-42FB-9D01-C7AB9DEC162E}"/>
              </a:ext>
            </a:extLst>
          </p:cNvPr>
          <p:cNvSpPr txBox="1"/>
          <p:nvPr/>
        </p:nvSpPr>
        <p:spPr bwMode="auto">
          <a:xfrm>
            <a:off x="1273879" y="5729146"/>
            <a:ext cx="55021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1420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1439</a:t>
            </a:r>
          </a:p>
        </p:txBody>
      </p:sp>
      <p:sp>
        <p:nvSpPr>
          <p:cNvPr id="37" name="TextBox 36">
            <a:extLst>
              <a:ext uri="{FF2B5EF4-FFF2-40B4-BE49-F238E27FC236}">
                <a16:creationId xmlns:a16="http://schemas.microsoft.com/office/drawing/2014/main" id="{0351729E-C2F9-46FA-A535-35035BB6FE2C}"/>
              </a:ext>
            </a:extLst>
          </p:cNvPr>
          <p:cNvSpPr txBox="1"/>
          <p:nvPr/>
        </p:nvSpPr>
        <p:spPr bwMode="auto">
          <a:xfrm>
            <a:off x="2118597" y="5729146"/>
            <a:ext cx="55021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1357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1359</a:t>
            </a:r>
          </a:p>
        </p:txBody>
      </p:sp>
      <p:sp>
        <p:nvSpPr>
          <p:cNvPr id="38" name="TextBox 37">
            <a:extLst>
              <a:ext uri="{FF2B5EF4-FFF2-40B4-BE49-F238E27FC236}">
                <a16:creationId xmlns:a16="http://schemas.microsoft.com/office/drawing/2014/main" id="{088A6190-407B-4AD5-A855-017D721A73CF}"/>
              </a:ext>
            </a:extLst>
          </p:cNvPr>
          <p:cNvSpPr txBox="1"/>
          <p:nvPr/>
        </p:nvSpPr>
        <p:spPr bwMode="auto">
          <a:xfrm>
            <a:off x="2963315" y="5729146"/>
            <a:ext cx="55021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1301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1288</a:t>
            </a:r>
          </a:p>
        </p:txBody>
      </p:sp>
      <p:sp>
        <p:nvSpPr>
          <p:cNvPr id="40" name="TextBox 39">
            <a:extLst>
              <a:ext uri="{FF2B5EF4-FFF2-40B4-BE49-F238E27FC236}">
                <a16:creationId xmlns:a16="http://schemas.microsoft.com/office/drawing/2014/main" id="{4A9A6C2C-EF24-48CC-B9F0-91A3A56281A2}"/>
              </a:ext>
            </a:extLst>
          </p:cNvPr>
          <p:cNvSpPr txBox="1"/>
          <p:nvPr/>
        </p:nvSpPr>
        <p:spPr bwMode="auto">
          <a:xfrm>
            <a:off x="3808033" y="5729146"/>
            <a:ext cx="55021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1257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1223</a:t>
            </a:r>
          </a:p>
        </p:txBody>
      </p:sp>
      <p:sp>
        <p:nvSpPr>
          <p:cNvPr id="41" name="TextBox 40">
            <a:extLst>
              <a:ext uri="{FF2B5EF4-FFF2-40B4-BE49-F238E27FC236}">
                <a16:creationId xmlns:a16="http://schemas.microsoft.com/office/drawing/2014/main" id="{1185676D-2D07-49B1-A29F-1AAE226F05FA}"/>
              </a:ext>
            </a:extLst>
          </p:cNvPr>
          <p:cNvSpPr txBox="1"/>
          <p:nvPr/>
        </p:nvSpPr>
        <p:spPr bwMode="auto">
          <a:xfrm>
            <a:off x="4652751" y="5729146"/>
            <a:ext cx="55021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1205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1176</a:t>
            </a:r>
          </a:p>
        </p:txBody>
      </p:sp>
      <p:sp>
        <p:nvSpPr>
          <p:cNvPr id="42" name="TextBox 41">
            <a:extLst>
              <a:ext uri="{FF2B5EF4-FFF2-40B4-BE49-F238E27FC236}">
                <a16:creationId xmlns:a16="http://schemas.microsoft.com/office/drawing/2014/main" id="{C0CAFEE3-A891-4686-8BCA-7ABA0730B2D8}"/>
              </a:ext>
            </a:extLst>
          </p:cNvPr>
          <p:cNvSpPr txBox="1"/>
          <p:nvPr/>
        </p:nvSpPr>
        <p:spPr bwMode="auto">
          <a:xfrm>
            <a:off x="5588840" y="5729146"/>
            <a:ext cx="45884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814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741</a:t>
            </a:r>
          </a:p>
        </p:txBody>
      </p:sp>
      <p:sp>
        <p:nvSpPr>
          <p:cNvPr id="43" name="TextBox 42">
            <a:extLst>
              <a:ext uri="{FF2B5EF4-FFF2-40B4-BE49-F238E27FC236}">
                <a16:creationId xmlns:a16="http://schemas.microsoft.com/office/drawing/2014/main" id="{12AF4376-F922-4885-82DC-AF2434E6879D}"/>
              </a:ext>
            </a:extLst>
          </p:cNvPr>
          <p:cNvSpPr txBox="1"/>
          <p:nvPr/>
        </p:nvSpPr>
        <p:spPr bwMode="auto">
          <a:xfrm rot="16200000">
            <a:off x="-1037808" y="3531499"/>
            <a:ext cx="2672174"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IDFS (%)</a:t>
            </a:r>
          </a:p>
        </p:txBody>
      </p:sp>
      <p:cxnSp>
        <p:nvCxnSpPr>
          <p:cNvPr id="44" name="Straight Connector 43">
            <a:extLst>
              <a:ext uri="{FF2B5EF4-FFF2-40B4-BE49-F238E27FC236}">
                <a16:creationId xmlns:a16="http://schemas.microsoft.com/office/drawing/2014/main" id="{1FF60739-612D-484A-A49B-B2BAB8D96E2C}"/>
              </a:ext>
            </a:extLst>
          </p:cNvPr>
          <p:cNvCxnSpPr>
            <a:cxnSpLocks/>
          </p:cNvCxnSpPr>
          <p:nvPr/>
        </p:nvCxnSpPr>
        <p:spPr bwMode="auto">
          <a:xfrm flipV="1">
            <a:off x="783378" y="2339306"/>
            <a:ext cx="0" cy="257476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705FAD7C-18BB-48B5-AEA6-46CDBF3E0B7C}"/>
              </a:ext>
            </a:extLst>
          </p:cNvPr>
          <p:cNvCxnSpPr>
            <a:cxnSpLocks/>
          </p:cNvCxnSpPr>
          <p:nvPr/>
        </p:nvCxnSpPr>
        <p:spPr bwMode="auto">
          <a:xfrm>
            <a:off x="776577" y="4914066"/>
            <a:ext cx="527110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ED73EE0-839F-434B-8A6F-DE53AC0E585B}"/>
              </a:ext>
            </a:extLst>
          </p:cNvPr>
          <p:cNvCxnSpPr>
            <a:cxnSpLocks/>
          </p:cNvCxnSpPr>
          <p:nvPr/>
        </p:nvCxnSpPr>
        <p:spPr bwMode="auto">
          <a:xfrm flipH="1">
            <a:off x="728972" y="2349301"/>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2748076D-BCDD-4A87-9DA3-046B94D3572B}"/>
              </a:ext>
            </a:extLst>
          </p:cNvPr>
          <p:cNvCxnSpPr>
            <a:cxnSpLocks/>
          </p:cNvCxnSpPr>
          <p:nvPr/>
        </p:nvCxnSpPr>
        <p:spPr bwMode="auto">
          <a:xfrm flipH="1">
            <a:off x="728972" y="2862254"/>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BC7860FB-C38B-4346-A36E-C686B3956B35}"/>
              </a:ext>
            </a:extLst>
          </p:cNvPr>
          <p:cNvCxnSpPr>
            <a:cxnSpLocks/>
          </p:cNvCxnSpPr>
          <p:nvPr/>
        </p:nvCxnSpPr>
        <p:spPr bwMode="auto">
          <a:xfrm flipH="1">
            <a:off x="728972" y="3375207"/>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C2207A1-B2CD-4A6A-BFE7-6C8FB700B610}"/>
              </a:ext>
            </a:extLst>
          </p:cNvPr>
          <p:cNvCxnSpPr>
            <a:cxnSpLocks/>
          </p:cNvCxnSpPr>
          <p:nvPr/>
        </p:nvCxnSpPr>
        <p:spPr bwMode="auto">
          <a:xfrm flipH="1">
            <a:off x="728972" y="3888160"/>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B90E47C-8691-46E4-835E-EAD371B13DF0}"/>
              </a:ext>
            </a:extLst>
          </p:cNvPr>
          <p:cNvCxnSpPr>
            <a:cxnSpLocks/>
          </p:cNvCxnSpPr>
          <p:nvPr/>
        </p:nvCxnSpPr>
        <p:spPr bwMode="auto">
          <a:xfrm flipH="1">
            <a:off x="728972" y="4401114"/>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C9A73CA-B339-466F-97B7-C6DB46333551}"/>
              </a:ext>
            </a:extLst>
          </p:cNvPr>
          <p:cNvCxnSpPr>
            <a:cxnSpLocks/>
          </p:cNvCxnSpPr>
          <p:nvPr/>
        </p:nvCxnSpPr>
        <p:spPr bwMode="auto">
          <a:xfrm flipH="1">
            <a:off x="728972" y="4914066"/>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0753D19B-A380-46AF-AD16-17730767330D}"/>
              </a:ext>
            </a:extLst>
          </p:cNvPr>
          <p:cNvCxnSpPr>
            <a:cxnSpLocks/>
          </p:cNvCxnSpPr>
          <p:nvPr/>
        </p:nvCxnSpPr>
        <p:spPr bwMode="auto">
          <a:xfrm>
            <a:off x="783378"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8EE6DA4-C206-4B88-AB74-BD92C4EE3E39}"/>
              </a:ext>
            </a:extLst>
          </p:cNvPr>
          <p:cNvCxnSpPr>
            <a:cxnSpLocks/>
          </p:cNvCxnSpPr>
          <p:nvPr/>
        </p:nvCxnSpPr>
        <p:spPr bwMode="auto">
          <a:xfrm>
            <a:off x="1624394"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9A55643A-6CF3-4B48-B808-D6F9861354C7}"/>
              </a:ext>
            </a:extLst>
          </p:cNvPr>
          <p:cNvCxnSpPr>
            <a:cxnSpLocks/>
          </p:cNvCxnSpPr>
          <p:nvPr/>
        </p:nvCxnSpPr>
        <p:spPr bwMode="auto">
          <a:xfrm>
            <a:off x="2465411"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7436CBD-6B6B-4E97-8189-DCBBAC774F5C}"/>
              </a:ext>
            </a:extLst>
          </p:cNvPr>
          <p:cNvCxnSpPr>
            <a:cxnSpLocks/>
          </p:cNvCxnSpPr>
          <p:nvPr/>
        </p:nvCxnSpPr>
        <p:spPr bwMode="auto">
          <a:xfrm>
            <a:off x="3306427"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FE7B443-A0FD-4838-A015-2DBCF3A9E4EB}"/>
              </a:ext>
            </a:extLst>
          </p:cNvPr>
          <p:cNvCxnSpPr>
            <a:cxnSpLocks/>
          </p:cNvCxnSpPr>
          <p:nvPr/>
        </p:nvCxnSpPr>
        <p:spPr bwMode="auto">
          <a:xfrm>
            <a:off x="4147444"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3D5ADC6E-DB76-402E-8FA6-33603D6455AD}"/>
              </a:ext>
            </a:extLst>
          </p:cNvPr>
          <p:cNvCxnSpPr>
            <a:cxnSpLocks/>
          </p:cNvCxnSpPr>
          <p:nvPr/>
        </p:nvCxnSpPr>
        <p:spPr bwMode="auto">
          <a:xfrm>
            <a:off x="4988460"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236A3F82-12B0-483E-B19F-ED1CE982340F}"/>
              </a:ext>
            </a:extLst>
          </p:cNvPr>
          <p:cNvCxnSpPr>
            <a:cxnSpLocks/>
          </p:cNvCxnSpPr>
          <p:nvPr/>
        </p:nvCxnSpPr>
        <p:spPr bwMode="auto">
          <a:xfrm>
            <a:off x="5829477" y="4914066"/>
            <a:ext cx="0" cy="47435"/>
          </a:xfrm>
          <a:prstGeom prst="line">
            <a:avLst/>
          </a:prstGeom>
          <a:noFill/>
          <a:ln w="28575" cap="flat" cmpd="sng" algn="ctr">
            <a:solidFill>
              <a:schemeClr val="bg1"/>
            </a:solidFill>
            <a:prstDash val="solid"/>
            <a:round/>
            <a:headEnd type="none" w="med" len="med"/>
            <a:tailEnd type="none" w="med" len="med"/>
          </a:ln>
          <a:effectLst/>
        </p:spPr>
      </p:cxnSp>
      <p:sp>
        <p:nvSpPr>
          <p:cNvPr id="59" name="TextBox 58">
            <a:extLst>
              <a:ext uri="{FF2B5EF4-FFF2-40B4-BE49-F238E27FC236}">
                <a16:creationId xmlns:a16="http://schemas.microsoft.com/office/drawing/2014/main" id="{B77B452B-D0A7-49FB-9D1C-A1B8BD58AC48}"/>
              </a:ext>
            </a:extLst>
          </p:cNvPr>
          <p:cNvSpPr txBox="1"/>
          <p:nvPr/>
        </p:nvSpPr>
        <p:spPr bwMode="auto">
          <a:xfrm>
            <a:off x="291198" y="2192465"/>
            <a:ext cx="4853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60" name="TextBox 59">
            <a:extLst>
              <a:ext uri="{FF2B5EF4-FFF2-40B4-BE49-F238E27FC236}">
                <a16:creationId xmlns:a16="http://schemas.microsoft.com/office/drawing/2014/main" id="{3EE132EF-23C2-4D60-997C-845D76DB889B}"/>
              </a:ext>
            </a:extLst>
          </p:cNvPr>
          <p:cNvSpPr txBox="1"/>
          <p:nvPr/>
        </p:nvSpPr>
        <p:spPr bwMode="auto">
          <a:xfrm>
            <a:off x="368537" y="2710542"/>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61" name="TextBox 60">
            <a:extLst>
              <a:ext uri="{FF2B5EF4-FFF2-40B4-BE49-F238E27FC236}">
                <a16:creationId xmlns:a16="http://schemas.microsoft.com/office/drawing/2014/main" id="{F7827542-3CBE-4849-A8F6-291E9A411314}"/>
              </a:ext>
            </a:extLst>
          </p:cNvPr>
          <p:cNvSpPr txBox="1"/>
          <p:nvPr/>
        </p:nvSpPr>
        <p:spPr bwMode="auto">
          <a:xfrm>
            <a:off x="368537" y="322861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62" name="TextBox 61">
            <a:extLst>
              <a:ext uri="{FF2B5EF4-FFF2-40B4-BE49-F238E27FC236}">
                <a16:creationId xmlns:a16="http://schemas.microsoft.com/office/drawing/2014/main" id="{900F8705-5A0E-4508-B00B-2F83B1902E1F}"/>
              </a:ext>
            </a:extLst>
          </p:cNvPr>
          <p:cNvSpPr txBox="1"/>
          <p:nvPr/>
        </p:nvSpPr>
        <p:spPr bwMode="auto">
          <a:xfrm>
            <a:off x="368537" y="3746696"/>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63" name="TextBox 62">
            <a:extLst>
              <a:ext uri="{FF2B5EF4-FFF2-40B4-BE49-F238E27FC236}">
                <a16:creationId xmlns:a16="http://schemas.microsoft.com/office/drawing/2014/main" id="{91F52101-E66E-41A1-9C9D-1EE52B0CE6AF}"/>
              </a:ext>
            </a:extLst>
          </p:cNvPr>
          <p:cNvSpPr txBox="1"/>
          <p:nvPr/>
        </p:nvSpPr>
        <p:spPr bwMode="auto">
          <a:xfrm>
            <a:off x="368537" y="4264773"/>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64" name="TextBox 63">
            <a:extLst>
              <a:ext uri="{FF2B5EF4-FFF2-40B4-BE49-F238E27FC236}">
                <a16:creationId xmlns:a16="http://schemas.microsoft.com/office/drawing/2014/main" id="{7A599387-E648-4510-A21D-160AAA610D2D}"/>
              </a:ext>
            </a:extLst>
          </p:cNvPr>
          <p:cNvSpPr txBox="1"/>
          <p:nvPr/>
        </p:nvSpPr>
        <p:spPr bwMode="auto">
          <a:xfrm>
            <a:off x="368537" y="4782852"/>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65" name="TextBox 64">
            <a:extLst>
              <a:ext uri="{FF2B5EF4-FFF2-40B4-BE49-F238E27FC236}">
                <a16:creationId xmlns:a16="http://schemas.microsoft.com/office/drawing/2014/main" id="{E435A24B-2563-42CA-94C0-6AE0BBDE7D4D}"/>
              </a:ext>
            </a:extLst>
          </p:cNvPr>
          <p:cNvSpPr txBox="1"/>
          <p:nvPr/>
        </p:nvSpPr>
        <p:spPr bwMode="auto">
          <a:xfrm>
            <a:off x="5625457"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66" name="TextBox 65">
            <a:extLst>
              <a:ext uri="{FF2B5EF4-FFF2-40B4-BE49-F238E27FC236}">
                <a16:creationId xmlns:a16="http://schemas.microsoft.com/office/drawing/2014/main" id="{9B936126-0F74-4AC6-A6CB-E26FE840C71D}"/>
              </a:ext>
            </a:extLst>
          </p:cNvPr>
          <p:cNvSpPr txBox="1"/>
          <p:nvPr/>
        </p:nvSpPr>
        <p:spPr bwMode="auto">
          <a:xfrm>
            <a:off x="578686"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67" name="TextBox 66">
            <a:extLst>
              <a:ext uri="{FF2B5EF4-FFF2-40B4-BE49-F238E27FC236}">
                <a16:creationId xmlns:a16="http://schemas.microsoft.com/office/drawing/2014/main" id="{457464D3-2FA4-4621-A18D-BF181574AAFB}"/>
              </a:ext>
            </a:extLst>
          </p:cNvPr>
          <p:cNvSpPr txBox="1"/>
          <p:nvPr/>
        </p:nvSpPr>
        <p:spPr bwMode="auto">
          <a:xfrm>
            <a:off x="1419815"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68" name="TextBox 67">
            <a:extLst>
              <a:ext uri="{FF2B5EF4-FFF2-40B4-BE49-F238E27FC236}">
                <a16:creationId xmlns:a16="http://schemas.microsoft.com/office/drawing/2014/main" id="{629D1A0C-BF4F-4BE1-9663-00A1C67666F7}"/>
              </a:ext>
            </a:extLst>
          </p:cNvPr>
          <p:cNvSpPr txBox="1"/>
          <p:nvPr/>
        </p:nvSpPr>
        <p:spPr bwMode="auto">
          <a:xfrm>
            <a:off x="2260944"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69" name="TextBox 68">
            <a:extLst>
              <a:ext uri="{FF2B5EF4-FFF2-40B4-BE49-F238E27FC236}">
                <a16:creationId xmlns:a16="http://schemas.microsoft.com/office/drawing/2014/main" id="{17B98D58-AA36-4520-965F-6663DC30EDCC}"/>
              </a:ext>
            </a:extLst>
          </p:cNvPr>
          <p:cNvSpPr txBox="1"/>
          <p:nvPr/>
        </p:nvSpPr>
        <p:spPr bwMode="auto">
          <a:xfrm>
            <a:off x="3102072"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70" name="TextBox 69">
            <a:extLst>
              <a:ext uri="{FF2B5EF4-FFF2-40B4-BE49-F238E27FC236}">
                <a16:creationId xmlns:a16="http://schemas.microsoft.com/office/drawing/2014/main" id="{5F4903DC-6F06-416B-8FFB-79372C277BA3}"/>
              </a:ext>
            </a:extLst>
          </p:cNvPr>
          <p:cNvSpPr txBox="1"/>
          <p:nvPr/>
        </p:nvSpPr>
        <p:spPr bwMode="auto">
          <a:xfrm>
            <a:off x="3943201"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p>
        </p:txBody>
      </p:sp>
      <p:sp>
        <p:nvSpPr>
          <p:cNvPr id="71" name="TextBox 70">
            <a:extLst>
              <a:ext uri="{FF2B5EF4-FFF2-40B4-BE49-F238E27FC236}">
                <a16:creationId xmlns:a16="http://schemas.microsoft.com/office/drawing/2014/main" id="{9859F5CD-4068-41A2-B320-20AF61F4D08F}"/>
              </a:ext>
            </a:extLst>
          </p:cNvPr>
          <p:cNvSpPr txBox="1"/>
          <p:nvPr/>
        </p:nvSpPr>
        <p:spPr bwMode="auto">
          <a:xfrm>
            <a:off x="4784330"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p>
        </p:txBody>
      </p:sp>
      <p:sp>
        <p:nvSpPr>
          <p:cNvPr id="72" name="TextBox 71">
            <a:extLst>
              <a:ext uri="{FF2B5EF4-FFF2-40B4-BE49-F238E27FC236}">
                <a16:creationId xmlns:a16="http://schemas.microsoft.com/office/drawing/2014/main" id="{BFDB0825-0B8F-4CFB-B535-47DF6FB4B57B}"/>
              </a:ext>
            </a:extLst>
          </p:cNvPr>
          <p:cNvSpPr txBox="1"/>
          <p:nvPr/>
        </p:nvSpPr>
        <p:spPr bwMode="auto">
          <a:xfrm>
            <a:off x="5411534" y="2423893"/>
            <a:ext cx="631904" cy="630942"/>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87.9%</a:t>
            </a:r>
          </a:p>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83.4%</a:t>
            </a:r>
          </a:p>
        </p:txBody>
      </p:sp>
      <p:graphicFrame>
        <p:nvGraphicFramePr>
          <p:cNvPr id="73" name="Table 2">
            <a:extLst>
              <a:ext uri="{FF2B5EF4-FFF2-40B4-BE49-F238E27FC236}">
                <a16:creationId xmlns:a16="http://schemas.microsoft.com/office/drawing/2014/main" id="{3E3FC557-0013-4993-AEAE-C4416AFBEFB9}"/>
              </a:ext>
            </a:extLst>
          </p:cNvPr>
          <p:cNvGraphicFramePr>
            <a:graphicFrameLocks noGrp="1"/>
          </p:cNvGraphicFramePr>
          <p:nvPr/>
        </p:nvGraphicFramePr>
        <p:xfrm>
          <a:off x="932625" y="3162268"/>
          <a:ext cx="4472104" cy="1554480"/>
        </p:xfrm>
        <a:graphic>
          <a:graphicData uri="http://schemas.openxmlformats.org/drawingml/2006/table">
            <a:tbl>
              <a:tblPr firstRow="1" bandRow="1">
                <a:tableStyleId>{93296810-A885-4BE3-A3E7-6D5BEEA58F35}</a:tableStyleId>
              </a:tblPr>
              <a:tblGrid>
                <a:gridCol w="2205022">
                  <a:extLst>
                    <a:ext uri="{9D8B030D-6E8A-4147-A177-3AD203B41FA5}">
                      <a16:colId xmlns:a16="http://schemas.microsoft.com/office/drawing/2014/main" val="1043500220"/>
                    </a:ext>
                  </a:extLst>
                </a:gridCol>
                <a:gridCol w="776380">
                  <a:extLst>
                    <a:ext uri="{9D8B030D-6E8A-4147-A177-3AD203B41FA5}">
                      <a16:colId xmlns:a16="http://schemas.microsoft.com/office/drawing/2014/main" val="3658003067"/>
                    </a:ext>
                  </a:extLst>
                </a:gridCol>
                <a:gridCol w="435620">
                  <a:extLst>
                    <a:ext uri="{9D8B030D-6E8A-4147-A177-3AD203B41FA5}">
                      <a16:colId xmlns:a16="http://schemas.microsoft.com/office/drawing/2014/main" val="2914119356"/>
                    </a:ext>
                  </a:extLst>
                </a:gridCol>
                <a:gridCol w="1055082">
                  <a:extLst>
                    <a:ext uri="{9D8B030D-6E8A-4147-A177-3AD203B41FA5}">
                      <a16:colId xmlns:a16="http://schemas.microsoft.com/office/drawing/2014/main" val="2436580368"/>
                    </a:ext>
                  </a:extLst>
                </a:gridCol>
              </a:tblGrid>
              <a:tr h="289815">
                <a:tc>
                  <a:txBody>
                    <a:bodyPr/>
                    <a:lstStyle/>
                    <a:p>
                      <a:endParaRPr lang="en-US" sz="12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en-US" sz="1200" b="1" dirty="0">
                          <a:solidFill>
                            <a:schemeClr val="tx1"/>
                          </a:solidFill>
                          <a:latin typeface="Calibri" panose="020F0502020204030204" pitchFamily="34" charset="0"/>
                          <a:cs typeface="Calibri" panose="020F0502020204030204" pitchFamily="34" charset="0"/>
                        </a:rPr>
                        <a:t>Pertuzumab</a:t>
                      </a:r>
                      <a:br>
                        <a:rPr lang="en-US" sz="1200" b="1" dirty="0">
                          <a:solidFill>
                            <a:schemeClr val="tx1"/>
                          </a:solidFill>
                          <a:latin typeface="Calibri" panose="020F0502020204030204" pitchFamily="34" charset="0"/>
                          <a:cs typeface="Calibri" panose="020F0502020204030204" pitchFamily="34" charset="0"/>
                        </a:rPr>
                      </a:br>
                      <a:r>
                        <a:rPr lang="en-US" sz="1200" b="1" dirty="0">
                          <a:solidFill>
                            <a:schemeClr val="tx1"/>
                          </a:solidFill>
                          <a:latin typeface="Calibri" panose="020F0502020204030204" pitchFamily="34" charset="0"/>
                          <a:cs typeface="Calibri" panose="020F0502020204030204" pitchFamily="34" charset="0"/>
                        </a:rPr>
                        <a:t>(n = 1503)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pPr algn="ctr"/>
                      <a:r>
                        <a:rPr lang="en-US" b="1" dirty="0">
                          <a:latin typeface="Calibri" panose="020F0502020204030204" pitchFamily="34" charset="0"/>
                          <a:cs typeface="Calibri" panose="020F0502020204030204" pitchFamily="34" charset="0"/>
                        </a:rPr>
                        <a:t>Placebo</a:t>
                      </a:r>
                      <a:br>
                        <a:rPr lang="en-US" b="0" dirty="0">
                          <a:latin typeface="Calibri" panose="020F0502020204030204" pitchFamily="34" charset="0"/>
                          <a:cs typeface="Calibri" panose="020F0502020204030204" pitchFamily="34" charset="0"/>
                        </a:rPr>
                      </a:br>
                      <a:r>
                        <a:rPr lang="en-US" b="0" dirty="0">
                          <a:latin typeface="Calibri" panose="020F0502020204030204" pitchFamily="34" charset="0"/>
                          <a:cs typeface="Calibri" panose="020F0502020204030204" pitchFamily="34" charset="0"/>
                        </a:rPr>
                        <a:t>(n = 2404)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200" b="1" dirty="0">
                          <a:latin typeface="Calibri" panose="020F0502020204030204" pitchFamily="34" charset="0"/>
                          <a:cs typeface="Calibri" panose="020F0502020204030204" pitchFamily="34" charset="0"/>
                        </a:rPr>
                        <a:t>Placebo</a:t>
                      </a:r>
                      <a:br>
                        <a:rPr lang="en-US" sz="1200" b="1" dirty="0">
                          <a:latin typeface="Calibri" panose="020F0502020204030204" pitchFamily="34" charset="0"/>
                          <a:cs typeface="Calibri" panose="020F0502020204030204" pitchFamily="34" charset="0"/>
                        </a:rPr>
                      </a:br>
                      <a:r>
                        <a:rPr lang="en-US" sz="1200" b="1" dirty="0">
                          <a:latin typeface="Calibri" panose="020F0502020204030204" pitchFamily="34" charset="0"/>
                          <a:cs typeface="Calibri" panose="020F0502020204030204" pitchFamily="34" charset="0"/>
                        </a:rPr>
                        <a:t>(n = 1502)</a:t>
                      </a:r>
                      <a:endParaRPr lang="en-U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74512279"/>
                  </a:ext>
                </a:extLst>
              </a:tr>
              <a:tr h="173889">
                <a:tc>
                  <a:txBody>
                    <a:bodyPr/>
                    <a:lstStyle/>
                    <a:p>
                      <a:r>
                        <a:rPr lang="en-US" sz="1200" dirty="0">
                          <a:solidFill>
                            <a:schemeClr val="bg1"/>
                          </a:solidFill>
                          <a:latin typeface="Calibri" panose="020F0502020204030204" pitchFamily="34" charset="0"/>
                          <a:cs typeface="Calibri" panose="020F0502020204030204" pitchFamily="34" charset="0"/>
                        </a:rPr>
                        <a:t>Events, n (%)</a:t>
                      </a:r>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pPr algn="ctr"/>
                      <a:r>
                        <a:rPr lang="en-US" sz="1200" b="0" dirty="0">
                          <a:solidFill>
                            <a:schemeClr val="bg1"/>
                          </a:solidFill>
                          <a:latin typeface="Calibri" panose="020F0502020204030204" pitchFamily="34" charset="0"/>
                          <a:cs typeface="Calibri" panose="020F0502020204030204" pitchFamily="34" charset="0"/>
                        </a:rPr>
                        <a:t>173 (11.5)</a:t>
                      </a:r>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r>
                        <a:rPr lang="en-US" b="0" dirty="0">
                          <a:solidFill>
                            <a:schemeClr val="bg1"/>
                          </a:solidFill>
                          <a:latin typeface="Calibri" panose="020F0502020204030204" pitchFamily="34" charset="0"/>
                          <a:cs typeface="Calibri" panose="020F0502020204030204" pitchFamily="34" charset="0"/>
                        </a:rPr>
                        <a:t>287 (11.9)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239 (15.9)</a:t>
                      </a:r>
                      <a:endParaRPr lang="en-US" sz="1200" dirty="0"/>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34179119"/>
                  </a:ext>
                </a:extLst>
              </a:tr>
              <a:tr h="205183">
                <a:tc>
                  <a:txBody>
                    <a:bodyPr/>
                    <a:lstStyle/>
                    <a:p>
                      <a:r>
                        <a:rPr lang="en-US" sz="1200" dirty="0">
                          <a:solidFill>
                            <a:schemeClr val="bg1"/>
                          </a:solidFill>
                          <a:latin typeface="Calibri" panose="020F0502020204030204" pitchFamily="34" charset="0"/>
                          <a:cs typeface="Calibri" panose="020F0502020204030204" pitchFamily="34" charset="0"/>
                        </a:rPr>
                        <a:t>Stratified HR</a:t>
                      </a:r>
                    </a:p>
                  </a:txBody>
                  <a:tcPr>
                    <a:lnL w="28575" cap="flat" cmpd="sng" algn="ctr">
                      <a:solidFill>
                        <a:srgbClr val="FF0000"/>
                      </a:solidFill>
                      <a:prstDash val="solid"/>
                      <a:round/>
                      <a:headEnd type="none" w="med" len="med"/>
                      <a:tailEnd type="none" w="med" len="med"/>
                    </a:lnL>
                    <a:lnR w="12700" cmpd="sng">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gridSpan="3">
                  <a:txBody>
                    <a:bodyPr/>
                    <a:lstStyle/>
                    <a:p>
                      <a:pPr algn="ctr"/>
                      <a:r>
                        <a:rPr lang="en-US" sz="1200" b="0" dirty="0">
                          <a:solidFill>
                            <a:schemeClr val="bg1"/>
                          </a:solidFill>
                          <a:latin typeface="Calibri" panose="020F0502020204030204" pitchFamily="34" charset="0"/>
                          <a:cs typeface="Calibri" panose="020F0502020204030204" pitchFamily="34" charset="0"/>
                        </a:rPr>
                        <a:t>0.72 (95% CI: 0.59-0.87)</a:t>
                      </a:r>
                    </a:p>
                  </a:txBody>
                  <a:tcPr>
                    <a:lnL w="12700" cmpd="sng">
                      <a:noFill/>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b="0" dirty="0">
                        <a:solidFill>
                          <a:schemeClr val="accent3"/>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09417526"/>
                  </a:ext>
                </a:extLst>
              </a:tr>
              <a:tr h="173889">
                <a:tc>
                  <a:txBody>
                    <a:bodyPr/>
                    <a:lstStyle/>
                    <a:p>
                      <a:r>
                        <a:rPr lang="en-US" sz="1200" b="1" dirty="0">
                          <a:solidFill>
                            <a:schemeClr val="bg1"/>
                          </a:solidFill>
                          <a:latin typeface="Calibri" panose="020F0502020204030204" pitchFamily="34" charset="0"/>
                          <a:cs typeface="Calibri" panose="020F0502020204030204" pitchFamily="34" charset="0"/>
                        </a:rPr>
                        <a:t>6-yr duration</a:t>
                      </a: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gridSpan="2">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9744788"/>
                  </a:ext>
                </a:extLst>
              </a:tr>
              <a:tr h="173889">
                <a:tc>
                  <a:txBody>
                    <a:bodyPr/>
                    <a:lstStyle/>
                    <a:p>
                      <a:r>
                        <a:rPr lang="en-US" sz="1200" dirty="0">
                          <a:solidFill>
                            <a:schemeClr val="bg1"/>
                          </a:solidFill>
                          <a:latin typeface="Calibri" panose="020F0502020204030204" pitchFamily="34" charset="0"/>
                          <a:cs typeface="Calibri" panose="020F0502020204030204" pitchFamily="34" charset="0"/>
                        </a:rPr>
                        <a:t>Difference in event-free rate,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3">
                  <a:txBody>
                    <a:bodyPr/>
                    <a:lstStyle/>
                    <a:p>
                      <a:pPr algn="ctr"/>
                      <a:r>
                        <a:rPr lang="en-US" sz="1200" b="0" dirty="0">
                          <a:solidFill>
                            <a:schemeClr val="bg1"/>
                          </a:solidFill>
                          <a:latin typeface="Calibri" panose="020F0502020204030204" pitchFamily="34" charset="0"/>
                          <a:cs typeface="Calibri" panose="020F0502020204030204" pitchFamily="34" charset="0"/>
                        </a:rPr>
                        <a:t>4.5 (95% CI: 1.9-7.1)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70419241"/>
                  </a:ext>
                </a:extLst>
              </a:tr>
            </a:tbl>
          </a:graphicData>
        </a:graphic>
      </p:graphicFrame>
      <p:sp>
        <p:nvSpPr>
          <p:cNvPr id="74" name="TextBox 73">
            <a:extLst>
              <a:ext uri="{FF2B5EF4-FFF2-40B4-BE49-F238E27FC236}">
                <a16:creationId xmlns:a16="http://schemas.microsoft.com/office/drawing/2014/main" id="{54980DE7-EB58-4C05-A738-23D19B1666E2}"/>
              </a:ext>
            </a:extLst>
          </p:cNvPr>
          <p:cNvSpPr txBox="1"/>
          <p:nvPr/>
        </p:nvSpPr>
        <p:spPr bwMode="auto">
          <a:xfrm>
            <a:off x="783378" y="1493190"/>
            <a:ext cx="52711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Node-Positive Cohort</a:t>
            </a:r>
          </a:p>
        </p:txBody>
      </p:sp>
      <p:sp>
        <p:nvSpPr>
          <p:cNvPr id="75" name="TextBox 74">
            <a:extLst>
              <a:ext uri="{FF2B5EF4-FFF2-40B4-BE49-F238E27FC236}">
                <a16:creationId xmlns:a16="http://schemas.microsoft.com/office/drawing/2014/main" id="{4A223444-1620-4187-B8E7-97D0E146828A}"/>
              </a:ext>
            </a:extLst>
          </p:cNvPr>
          <p:cNvSpPr txBox="1"/>
          <p:nvPr/>
        </p:nvSpPr>
        <p:spPr bwMode="auto">
          <a:xfrm>
            <a:off x="3092777" y="1996262"/>
            <a:ext cx="464423" cy="307777"/>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Yr 3</a:t>
            </a:r>
          </a:p>
        </p:txBody>
      </p:sp>
      <p:sp>
        <p:nvSpPr>
          <p:cNvPr id="76" name="TextBox 75">
            <a:extLst>
              <a:ext uri="{FF2B5EF4-FFF2-40B4-BE49-F238E27FC236}">
                <a16:creationId xmlns:a16="http://schemas.microsoft.com/office/drawing/2014/main" id="{811632DD-58FD-43E6-AED5-5B1A5B6769A3}"/>
              </a:ext>
            </a:extLst>
          </p:cNvPr>
          <p:cNvSpPr txBox="1"/>
          <p:nvPr/>
        </p:nvSpPr>
        <p:spPr bwMode="auto">
          <a:xfrm>
            <a:off x="3006778" y="2260281"/>
            <a:ext cx="631904" cy="630942"/>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92.0%</a:t>
            </a:r>
          </a:p>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90.2%</a:t>
            </a:r>
          </a:p>
        </p:txBody>
      </p:sp>
      <p:sp>
        <p:nvSpPr>
          <p:cNvPr id="77" name="TextBox 76">
            <a:extLst>
              <a:ext uri="{FF2B5EF4-FFF2-40B4-BE49-F238E27FC236}">
                <a16:creationId xmlns:a16="http://schemas.microsoft.com/office/drawing/2014/main" id="{C6BBF8C6-E6CA-4CCA-931A-BE2B247F0FAA}"/>
              </a:ext>
            </a:extLst>
          </p:cNvPr>
          <p:cNvSpPr txBox="1"/>
          <p:nvPr/>
        </p:nvSpPr>
        <p:spPr bwMode="auto">
          <a:xfrm>
            <a:off x="11355296" y="1901773"/>
            <a:ext cx="464423" cy="307777"/>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Yr 6</a:t>
            </a:r>
          </a:p>
        </p:txBody>
      </p:sp>
      <p:sp>
        <p:nvSpPr>
          <p:cNvPr id="78" name="Rectangle 77">
            <a:extLst>
              <a:ext uri="{FF2B5EF4-FFF2-40B4-BE49-F238E27FC236}">
                <a16:creationId xmlns:a16="http://schemas.microsoft.com/office/drawing/2014/main" id="{C02CD72D-2A5A-456F-9D20-296EAC6DF141}"/>
              </a:ext>
            </a:extLst>
          </p:cNvPr>
          <p:cNvSpPr/>
          <p:nvPr/>
        </p:nvSpPr>
        <p:spPr bwMode="auto">
          <a:xfrm>
            <a:off x="6749888" y="4662737"/>
            <a:ext cx="3231928" cy="217447"/>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9" name="TextBox 78">
            <a:extLst>
              <a:ext uri="{FF2B5EF4-FFF2-40B4-BE49-F238E27FC236}">
                <a16:creationId xmlns:a16="http://schemas.microsoft.com/office/drawing/2014/main" id="{07808F58-6E04-455C-B114-CD50D0EE80F1}"/>
              </a:ext>
            </a:extLst>
          </p:cNvPr>
          <p:cNvSpPr txBox="1"/>
          <p:nvPr/>
        </p:nvSpPr>
        <p:spPr bwMode="auto">
          <a:xfrm>
            <a:off x="5857763" y="5298259"/>
            <a:ext cx="972995" cy="95410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897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902</a:t>
            </a:r>
          </a:p>
        </p:txBody>
      </p:sp>
      <p:sp>
        <p:nvSpPr>
          <p:cNvPr id="80" name="TextBox 79">
            <a:extLst>
              <a:ext uri="{FF2B5EF4-FFF2-40B4-BE49-F238E27FC236}">
                <a16:creationId xmlns:a16="http://schemas.microsoft.com/office/drawing/2014/main" id="{93932C3F-62CF-4FEF-ADC4-2611944E5270}"/>
              </a:ext>
            </a:extLst>
          </p:cNvPr>
          <p:cNvSpPr txBox="1"/>
          <p:nvPr/>
        </p:nvSpPr>
        <p:spPr bwMode="auto">
          <a:xfrm>
            <a:off x="6634340" y="5198178"/>
            <a:ext cx="5066501"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Yr From Randomization</a:t>
            </a:r>
          </a:p>
        </p:txBody>
      </p:sp>
      <p:sp>
        <p:nvSpPr>
          <p:cNvPr id="81" name="TextBox 80">
            <a:extLst>
              <a:ext uri="{FF2B5EF4-FFF2-40B4-BE49-F238E27FC236}">
                <a16:creationId xmlns:a16="http://schemas.microsoft.com/office/drawing/2014/main" id="{4D1DC367-02BC-4509-B29C-BC3A07DB1BB9}"/>
              </a:ext>
            </a:extLst>
          </p:cNvPr>
          <p:cNvSpPr txBox="1"/>
          <p:nvPr/>
        </p:nvSpPr>
        <p:spPr bwMode="auto">
          <a:xfrm>
            <a:off x="7223012" y="5729146"/>
            <a:ext cx="45884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857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873</a:t>
            </a:r>
          </a:p>
        </p:txBody>
      </p:sp>
      <p:sp>
        <p:nvSpPr>
          <p:cNvPr id="82" name="TextBox 81">
            <a:extLst>
              <a:ext uri="{FF2B5EF4-FFF2-40B4-BE49-F238E27FC236}">
                <a16:creationId xmlns:a16="http://schemas.microsoft.com/office/drawing/2014/main" id="{96F8D04D-E4E7-4FB0-98AD-6DB1E86188AB}"/>
              </a:ext>
            </a:extLst>
          </p:cNvPr>
          <p:cNvSpPr txBox="1"/>
          <p:nvPr/>
        </p:nvSpPr>
        <p:spPr bwMode="auto">
          <a:xfrm>
            <a:off x="8067730" y="5729146"/>
            <a:ext cx="45884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841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856</a:t>
            </a:r>
          </a:p>
        </p:txBody>
      </p:sp>
      <p:sp>
        <p:nvSpPr>
          <p:cNvPr id="83" name="TextBox 82">
            <a:extLst>
              <a:ext uri="{FF2B5EF4-FFF2-40B4-BE49-F238E27FC236}">
                <a16:creationId xmlns:a16="http://schemas.microsoft.com/office/drawing/2014/main" id="{392299B6-418D-46DA-B907-8FB914389CD8}"/>
              </a:ext>
            </a:extLst>
          </p:cNvPr>
          <p:cNvSpPr txBox="1"/>
          <p:nvPr/>
        </p:nvSpPr>
        <p:spPr bwMode="auto">
          <a:xfrm>
            <a:off x="8912448" y="5729146"/>
            <a:ext cx="45884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821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846</a:t>
            </a:r>
          </a:p>
        </p:txBody>
      </p:sp>
      <p:sp>
        <p:nvSpPr>
          <p:cNvPr id="84" name="TextBox 83">
            <a:extLst>
              <a:ext uri="{FF2B5EF4-FFF2-40B4-BE49-F238E27FC236}">
                <a16:creationId xmlns:a16="http://schemas.microsoft.com/office/drawing/2014/main" id="{641E628E-AC68-4C8A-AE4E-B763BF9B845A}"/>
              </a:ext>
            </a:extLst>
          </p:cNvPr>
          <p:cNvSpPr txBox="1"/>
          <p:nvPr/>
        </p:nvSpPr>
        <p:spPr bwMode="auto">
          <a:xfrm>
            <a:off x="9757166" y="5729146"/>
            <a:ext cx="45884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798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816</a:t>
            </a:r>
          </a:p>
        </p:txBody>
      </p:sp>
      <p:sp>
        <p:nvSpPr>
          <p:cNvPr id="85" name="TextBox 84">
            <a:extLst>
              <a:ext uri="{FF2B5EF4-FFF2-40B4-BE49-F238E27FC236}">
                <a16:creationId xmlns:a16="http://schemas.microsoft.com/office/drawing/2014/main" id="{A3CE45EA-BE0A-45CD-8B0F-42DBEE3A599D}"/>
              </a:ext>
            </a:extLst>
          </p:cNvPr>
          <p:cNvSpPr txBox="1"/>
          <p:nvPr/>
        </p:nvSpPr>
        <p:spPr bwMode="auto">
          <a:xfrm>
            <a:off x="10601884" y="5729146"/>
            <a:ext cx="45884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773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791</a:t>
            </a:r>
          </a:p>
        </p:txBody>
      </p:sp>
      <p:sp>
        <p:nvSpPr>
          <p:cNvPr id="86" name="TextBox 85">
            <a:extLst>
              <a:ext uri="{FF2B5EF4-FFF2-40B4-BE49-F238E27FC236}">
                <a16:creationId xmlns:a16="http://schemas.microsoft.com/office/drawing/2014/main" id="{34DBFDBB-EDEA-426F-A213-4239FEC47A23}"/>
              </a:ext>
            </a:extLst>
          </p:cNvPr>
          <p:cNvSpPr txBox="1"/>
          <p:nvPr/>
        </p:nvSpPr>
        <p:spPr bwMode="auto">
          <a:xfrm>
            <a:off x="11446603" y="5729146"/>
            <a:ext cx="45884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668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680</a:t>
            </a:r>
          </a:p>
        </p:txBody>
      </p:sp>
      <p:sp>
        <p:nvSpPr>
          <p:cNvPr id="87" name="TextBox 86">
            <a:extLst>
              <a:ext uri="{FF2B5EF4-FFF2-40B4-BE49-F238E27FC236}">
                <a16:creationId xmlns:a16="http://schemas.microsoft.com/office/drawing/2014/main" id="{DC4BFD9B-B645-418A-BE38-5E68EB3FAF1F}"/>
              </a:ext>
            </a:extLst>
          </p:cNvPr>
          <p:cNvSpPr txBox="1"/>
          <p:nvPr/>
        </p:nvSpPr>
        <p:spPr bwMode="auto">
          <a:xfrm rot="16200000">
            <a:off x="4819955" y="3531499"/>
            <a:ext cx="2672174"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IDFS (%)</a:t>
            </a:r>
          </a:p>
        </p:txBody>
      </p:sp>
      <p:cxnSp>
        <p:nvCxnSpPr>
          <p:cNvPr id="88" name="Straight Connector 87">
            <a:extLst>
              <a:ext uri="{FF2B5EF4-FFF2-40B4-BE49-F238E27FC236}">
                <a16:creationId xmlns:a16="http://schemas.microsoft.com/office/drawing/2014/main" id="{79C9C6F3-3A9A-465A-A961-8B64D11013B5}"/>
              </a:ext>
            </a:extLst>
          </p:cNvPr>
          <p:cNvCxnSpPr>
            <a:cxnSpLocks/>
          </p:cNvCxnSpPr>
          <p:nvPr/>
        </p:nvCxnSpPr>
        <p:spPr bwMode="auto">
          <a:xfrm flipV="1">
            <a:off x="6641141" y="2339306"/>
            <a:ext cx="0" cy="257476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4CC02A6C-D173-46F7-B094-1E011A8F3E83}"/>
              </a:ext>
            </a:extLst>
          </p:cNvPr>
          <p:cNvCxnSpPr>
            <a:cxnSpLocks/>
          </p:cNvCxnSpPr>
          <p:nvPr/>
        </p:nvCxnSpPr>
        <p:spPr bwMode="auto">
          <a:xfrm>
            <a:off x="6634340" y="4914066"/>
            <a:ext cx="5271106"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5395348B-8591-41F5-BB12-AED578AE9F6F}"/>
              </a:ext>
            </a:extLst>
          </p:cNvPr>
          <p:cNvCxnSpPr>
            <a:cxnSpLocks/>
          </p:cNvCxnSpPr>
          <p:nvPr/>
        </p:nvCxnSpPr>
        <p:spPr bwMode="auto">
          <a:xfrm flipH="1">
            <a:off x="6586735" y="2349301"/>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4085415B-A851-44DD-A05D-5F8D24339558}"/>
              </a:ext>
            </a:extLst>
          </p:cNvPr>
          <p:cNvCxnSpPr>
            <a:cxnSpLocks/>
          </p:cNvCxnSpPr>
          <p:nvPr/>
        </p:nvCxnSpPr>
        <p:spPr bwMode="auto">
          <a:xfrm flipH="1">
            <a:off x="6586735" y="2862254"/>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C4CF1FD-B63C-47EF-9D7F-261940B19400}"/>
              </a:ext>
            </a:extLst>
          </p:cNvPr>
          <p:cNvCxnSpPr>
            <a:cxnSpLocks/>
          </p:cNvCxnSpPr>
          <p:nvPr/>
        </p:nvCxnSpPr>
        <p:spPr bwMode="auto">
          <a:xfrm flipH="1">
            <a:off x="6586735" y="3375207"/>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64524E68-15E2-48AC-AAF5-8963C53810CD}"/>
              </a:ext>
            </a:extLst>
          </p:cNvPr>
          <p:cNvCxnSpPr>
            <a:cxnSpLocks/>
          </p:cNvCxnSpPr>
          <p:nvPr/>
        </p:nvCxnSpPr>
        <p:spPr bwMode="auto">
          <a:xfrm flipH="1">
            <a:off x="6586735" y="3888160"/>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000CDA8F-4746-426F-AB5C-50956DB15E9B}"/>
              </a:ext>
            </a:extLst>
          </p:cNvPr>
          <p:cNvCxnSpPr>
            <a:cxnSpLocks/>
          </p:cNvCxnSpPr>
          <p:nvPr/>
        </p:nvCxnSpPr>
        <p:spPr bwMode="auto">
          <a:xfrm flipH="1">
            <a:off x="6586735" y="4401114"/>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CCB3E611-0347-4D69-B29D-4095EC90A0E1}"/>
              </a:ext>
            </a:extLst>
          </p:cNvPr>
          <p:cNvCxnSpPr>
            <a:cxnSpLocks/>
          </p:cNvCxnSpPr>
          <p:nvPr/>
        </p:nvCxnSpPr>
        <p:spPr bwMode="auto">
          <a:xfrm flipH="1">
            <a:off x="6586735" y="4914066"/>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FDB3B27A-AF6A-4AD0-B73D-D4C9E1738158}"/>
              </a:ext>
            </a:extLst>
          </p:cNvPr>
          <p:cNvCxnSpPr>
            <a:cxnSpLocks/>
          </p:cNvCxnSpPr>
          <p:nvPr/>
        </p:nvCxnSpPr>
        <p:spPr bwMode="auto">
          <a:xfrm>
            <a:off x="6641141"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00FFB0D0-7437-4B52-90C5-9273C8E79764}"/>
              </a:ext>
            </a:extLst>
          </p:cNvPr>
          <p:cNvCxnSpPr>
            <a:cxnSpLocks/>
          </p:cNvCxnSpPr>
          <p:nvPr/>
        </p:nvCxnSpPr>
        <p:spPr bwMode="auto">
          <a:xfrm>
            <a:off x="7482157"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8DE1DC5A-02A5-4D34-90E8-2B6E1299585D}"/>
              </a:ext>
            </a:extLst>
          </p:cNvPr>
          <p:cNvCxnSpPr>
            <a:cxnSpLocks/>
          </p:cNvCxnSpPr>
          <p:nvPr/>
        </p:nvCxnSpPr>
        <p:spPr bwMode="auto">
          <a:xfrm>
            <a:off x="8323174"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99295A44-4336-4FD4-A5C4-DAA976708C5F}"/>
              </a:ext>
            </a:extLst>
          </p:cNvPr>
          <p:cNvCxnSpPr>
            <a:cxnSpLocks/>
          </p:cNvCxnSpPr>
          <p:nvPr/>
        </p:nvCxnSpPr>
        <p:spPr bwMode="auto">
          <a:xfrm>
            <a:off x="9164190"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34934AAF-F601-4DA9-88AB-651FB35F2920}"/>
              </a:ext>
            </a:extLst>
          </p:cNvPr>
          <p:cNvCxnSpPr>
            <a:cxnSpLocks/>
          </p:cNvCxnSpPr>
          <p:nvPr/>
        </p:nvCxnSpPr>
        <p:spPr bwMode="auto">
          <a:xfrm>
            <a:off x="10005207"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1A106CB5-6A9C-4E9B-BB1A-002D89136C8B}"/>
              </a:ext>
            </a:extLst>
          </p:cNvPr>
          <p:cNvCxnSpPr>
            <a:cxnSpLocks/>
          </p:cNvCxnSpPr>
          <p:nvPr/>
        </p:nvCxnSpPr>
        <p:spPr bwMode="auto">
          <a:xfrm>
            <a:off x="10846223"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872AD172-48BE-4AAF-931E-2D207B7D0FCF}"/>
              </a:ext>
            </a:extLst>
          </p:cNvPr>
          <p:cNvCxnSpPr>
            <a:cxnSpLocks/>
          </p:cNvCxnSpPr>
          <p:nvPr/>
        </p:nvCxnSpPr>
        <p:spPr bwMode="auto">
          <a:xfrm>
            <a:off x="11687240" y="4914066"/>
            <a:ext cx="0" cy="47435"/>
          </a:xfrm>
          <a:prstGeom prst="line">
            <a:avLst/>
          </a:prstGeom>
          <a:noFill/>
          <a:ln w="28575" cap="flat" cmpd="sng" algn="ctr">
            <a:solidFill>
              <a:schemeClr val="bg1"/>
            </a:solidFill>
            <a:prstDash val="solid"/>
            <a:round/>
            <a:headEnd type="none" w="med" len="med"/>
            <a:tailEnd type="none" w="med" len="med"/>
          </a:ln>
          <a:effectLst/>
        </p:spPr>
      </p:cxnSp>
      <p:sp>
        <p:nvSpPr>
          <p:cNvPr id="103" name="TextBox 102">
            <a:extLst>
              <a:ext uri="{FF2B5EF4-FFF2-40B4-BE49-F238E27FC236}">
                <a16:creationId xmlns:a16="http://schemas.microsoft.com/office/drawing/2014/main" id="{7CF90F0C-A9DE-4F2C-A170-CAF3253BFAFC}"/>
              </a:ext>
            </a:extLst>
          </p:cNvPr>
          <p:cNvSpPr txBox="1"/>
          <p:nvPr/>
        </p:nvSpPr>
        <p:spPr bwMode="auto">
          <a:xfrm>
            <a:off x="6148961" y="2192465"/>
            <a:ext cx="4853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104" name="TextBox 103">
            <a:extLst>
              <a:ext uri="{FF2B5EF4-FFF2-40B4-BE49-F238E27FC236}">
                <a16:creationId xmlns:a16="http://schemas.microsoft.com/office/drawing/2014/main" id="{B5FBC872-3A53-41E4-AE99-D3D1EC26FA93}"/>
              </a:ext>
            </a:extLst>
          </p:cNvPr>
          <p:cNvSpPr txBox="1"/>
          <p:nvPr/>
        </p:nvSpPr>
        <p:spPr bwMode="auto">
          <a:xfrm>
            <a:off x="6226300" y="2710542"/>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105" name="TextBox 104">
            <a:extLst>
              <a:ext uri="{FF2B5EF4-FFF2-40B4-BE49-F238E27FC236}">
                <a16:creationId xmlns:a16="http://schemas.microsoft.com/office/drawing/2014/main" id="{B64528A8-0291-4B86-888B-EE135910C688}"/>
              </a:ext>
            </a:extLst>
          </p:cNvPr>
          <p:cNvSpPr txBox="1"/>
          <p:nvPr/>
        </p:nvSpPr>
        <p:spPr bwMode="auto">
          <a:xfrm>
            <a:off x="6226300" y="322861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106" name="TextBox 105">
            <a:extLst>
              <a:ext uri="{FF2B5EF4-FFF2-40B4-BE49-F238E27FC236}">
                <a16:creationId xmlns:a16="http://schemas.microsoft.com/office/drawing/2014/main" id="{E7B10C60-F888-4AFA-A86D-86B26DE9D4B5}"/>
              </a:ext>
            </a:extLst>
          </p:cNvPr>
          <p:cNvSpPr txBox="1"/>
          <p:nvPr/>
        </p:nvSpPr>
        <p:spPr bwMode="auto">
          <a:xfrm>
            <a:off x="6226300" y="3746696"/>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107" name="TextBox 106">
            <a:extLst>
              <a:ext uri="{FF2B5EF4-FFF2-40B4-BE49-F238E27FC236}">
                <a16:creationId xmlns:a16="http://schemas.microsoft.com/office/drawing/2014/main" id="{6F238E89-8EEB-4971-A00D-A8D183DC18CD}"/>
              </a:ext>
            </a:extLst>
          </p:cNvPr>
          <p:cNvSpPr txBox="1"/>
          <p:nvPr/>
        </p:nvSpPr>
        <p:spPr bwMode="auto">
          <a:xfrm>
            <a:off x="6226300" y="4264773"/>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108" name="TextBox 107">
            <a:extLst>
              <a:ext uri="{FF2B5EF4-FFF2-40B4-BE49-F238E27FC236}">
                <a16:creationId xmlns:a16="http://schemas.microsoft.com/office/drawing/2014/main" id="{E7C614F5-6C0F-4690-A880-1DCBFD547070}"/>
              </a:ext>
            </a:extLst>
          </p:cNvPr>
          <p:cNvSpPr txBox="1"/>
          <p:nvPr/>
        </p:nvSpPr>
        <p:spPr bwMode="auto">
          <a:xfrm>
            <a:off x="6226300" y="4782852"/>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09" name="TextBox 108">
            <a:extLst>
              <a:ext uri="{FF2B5EF4-FFF2-40B4-BE49-F238E27FC236}">
                <a16:creationId xmlns:a16="http://schemas.microsoft.com/office/drawing/2014/main" id="{87F242F6-B7AB-4144-AE5D-590C232A007C}"/>
              </a:ext>
            </a:extLst>
          </p:cNvPr>
          <p:cNvSpPr txBox="1"/>
          <p:nvPr/>
        </p:nvSpPr>
        <p:spPr bwMode="auto">
          <a:xfrm>
            <a:off x="11483220"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110" name="TextBox 109">
            <a:extLst>
              <a:ext uri="{FF2B5EF4-FFF2-40B4-BE49-F238E27FC236}">
                <a16:creationId xmlns:a16="http://schemas.microsoft.com/office/drawing/2014/main" id="{E7899243-113F-4A09-9D63-D23DC0C206AD}"/>
              </a:ext>
            </a:extLst>
          </p:cNvPr>
          <p:cNvSpPr txBox="1"/>
          <p:nvPr/>
        </p:nvSpPr>
        <p:spPr bwMode="auto">
          <a:xfrm>
            <a:off x="6436449"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11" name="TextBox 110">
            <a:extLst>
              <a:ext uri="{FF2B5EF4-FFF2-40B4-BE49-F238E27FC236}">
                <a16:creationId xmlns:a16="http://schemas.microsoft.com/office/drawing/2014/main" id="{E5C6EC16-08A9-4EEC-A184-3D8EA4E96A25}"/>
              </a:ext>
            </a:extLst>
          </p:cNvPr>
          <p:cNvSpPr txBox="1"/>
          <p:nvPr/>
        </p:nvSpPr>
        <p:spPr bwMode="auto">
          <a:xfrm>
            <a:off x="7277578"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112" name="TextBox 111">
            <a:extLst>
              <a:ext uri="{FF2B5EF4-FFF2-40B4-BE49-F238E27FC236}">
                <a16:creationId xmlns:a16="http://schemas.microsoft.com/office/drawing/2014/main" id="{59E77CDE-1685-46D3-A1DE-C743B35BAABA}"/>
              </a:ext>
            </a:extLst>
          </p:cNvPr>
          <p:cNvSpPr txBox="1"/>
          <p:nvPr/>
        </p:nvSpPr>
        <p:spPr bwMode="auto">
          <a:xfrm>
            <a:off x="8118707"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113" name="TextBox 112">
            <a:extLst>
              <a:ext uri="{FF2B5EF4-FFF2-40B4-BE49-F238E27FC236}">
                <a16:creationId xmlns:a16="http://schemas.microsoft.com/office/drawing/2014/main" id="{330929B2-0D26-4C4A-A7B2-BD732290A6D1}"/>
              </a:ext>
            </a:extLst>
          </p:cNvPr>
          <p:cNvSpPr txBox="1"/>
          <p:nvPr/>
        </p:nvSpPr>
        <p:spPr bwMode="auto">
          <a:xfrm>
            <a:off x="8959835"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114" name="TextBox 113">
            <a:extLst>
              <a:ext uri="{FF2B5EF4-FFF2-40B4-BE49-F238E27FC236}">
                <a16:creationId xmlns:a16="http://schemas.microsoft.com/office/drawing/2014/main" id="{90C34F8A-A1E6-4478-A9DB-305251CD5B9A}"/>
              </a:ext>
            </a:extLst>
          </p:cNvPr>
          <p:cNvSpPr txBox="1"/>
          <p:nvPr/>
        </p:nvSpPr>
        <p:spPr bwMode="auto">
          <a:xfrm>
            <a:off x="9800964"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p>
        </p:txBody>
      </p:sp>
      <p:sp>
        <p:nvSpPr>
          <p:cNvPr id="115" name="TextBox 114">
            <a:extLst>
              <a:ext uri="{FF2B5EF4-FFF2-40B4-BE49-F238E27FC236}">
                <a16:creationId xmlns:a16="http://schemas.microsoft.com/office/drawing/2014/main" id="{09836818-44E4-4B89-8BE8-66C6B74BE738}"/>
              </a:ext>
            </a:extLst>
          </p:cNvPr>
          <p:cNvSpPr txBox="1"/>
          <p:nvPr/>
        </p:nvSpPr>
        <p:spPr bwMode="auto">
          <a:xfrm>
            <a:off x="10642093"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p>
        </p:txBody>
      </p:sp>
      <p:sp>
        <p:nvSpPr>
          <p:cNvPr id="116" name="TextBox 115">
            <a:extLst>
              <a:ext uri="{FF2B5EF4-FFF2-40B4-BE49-F238E27FC236}">
                <a16:creationId xmlns:a16="http://schemas.microsoft.com/office/drawing/2014/main" id="{0F2CCF58-E73F-4BE8-B24B-06C625994841}"/>
              </a:ext>
            </a:extLst>
          </p:cNvPr>
          <p:cNvSpPr txBox="1"/>
          <p:nvPr/>
        </p:nvSpPr>
        <p:spPr bwMode="auto">
          <a:xfrm>
            <a:off x="11269297" y="2165792"/>
            <a:ext cx="631904" cy="630942"/>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95.0%</a:t>
            </a:r>
          </a:p>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94.9%</a:t>
            </a:r>
          </a:p>
        </p:txBody>
      </p:sp>
      <p:graphicFrame>
        <p:nvGraphicFramePr>
          <p:cNvPr id="117" name="Table 2">
            <a:extLst>
              <a:ext uri="{FF2B5EF4-FFF2-40B4-BE49-F238E27FC236}">
                <a16:creationId xmlns:a16="http://schemas.microsoft.com/office/drawing/2014/main" id="{4F25CEC6-8AA1-4057-AED8-4FAD439492F4}"/>
              </a:ext>
            </a:extLst>
          </p:cNvPr>
          <p:cNvGraphicFramePr>
            <a:graphicFrameLocks noGrp="1"/>
          </p:cNvGraphicFramePr>
          <p:nvPr/>
        </p:nvGraphicFramePr>
        <p:xfrm>
          <a:off x="6790388" y="3162268"/>
          <a:ext cx="4472104" cy="1554480"/>
        </p:xfrm>
        <a:graphic>
          <a:graphicData uri="http://schemas.openxmlformats.org/drawingml/2006/table">
            <a:tbl>
              <a:tblPr firstRow="1" bandRow="1">
                <a:tableStyleId>{93296810-A885-4BE3-A3E7-6D5BEEA58F35}</a:tableStyleId>
              </a:tblPr>
              <a:tblGrid>
                <a:gridCol w="2205022">
                  <a:extLst>
                    <a:ext uri="{9D8B030D-6E8A-4147-A177-3AD203B41FA5}">
                      <a16:colId xmlns:a16="http://schemas.microsoft.com/office/drawing/2014/main" val="1043500220"/>
                    </a:ext>
                  </a:extLst>
                </a:gridCol>
                <a:gridCol w="776380">
                  <a:extLst>
                    <a:ext uri="{9D8B030D-6E8A-4147-A177-3AD203B41FA5}">
                      <a16:colId xmlns:a16="http://schemas.microsoft.com/office/drawing/2014/main" val="3658003067"/>
                    </a:ext>
                  </a:extLst>
                </a:gridCol>
                <a:gridCol w="435620">
                  <a:extLst>
                    <a:ext uri="{9D8B030D-6E8A-4147-A177-3AD203B41FA5}">
                      <a16:colId xmlns:a16="http://schemas.microsoft.com/office/drawing/2014/main" val="2914119356"/>
                    </a:ext>
                  </a:extLst>
                </a:gridCol>
                <a:gridCol w="1055082">
                  <a:extLst>
                    <a:ext uri="{9D8B030D-6E8A-4147-A177-3AD203B41FA5}">
                      <a16:colId xmlns:a16="http://schemas.microsoft.com/office/drawing/2014/main" val="2436580368"/>
                    </a:ext>
                  </a:extLst>
                </a:gridCol>
              </a:tblGrid>
              <a:tr h="289815">
                <a:tc>
                  <a:txBody>
                    <a:bodyPr/>
                    <a:lstStyle/>
                    <a:p>
                      <a:endParaRPr lang="en-US" sz="12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en-US" sz="1200" b="1" dirty="0">
                          <a:solidFill>
                            <a:schemeClr val="tx1"/>
                          </a:solidFill>
                          <a:latin typeface="Calibri" panose="020F0502020204030204" pitchFamily="34" charset="0"/>
                          <a:cs typeface="Calibri" panose="020F0502020204030204" pitchFamily="34" charset="0"/>
                        </a:rPr>
                        <a:t>Pertuzumab</a:t>
                      </a:r>
                      <a:br>
                        <a:rPr lang="en-US" sz="1200" b="1" dirty="0">
                          <a:solidFill>
                            <a:schemeClr val="tx1"/>
                          </a:solidFill>
                          <a:latin typeface="Calibri" panose="020F0502020204030204" pitchFamily="34" charset="0"/>
                          <a:cs typeface="Calibri" panose="020F0502020204030204" pitchFamily="34" charset="0"/>
                        </a:rPr>
                      </a:br>
                      <a:r>
                        <a:rPr lang="en-US" sz="1200" b="1" dirty="0">
                          <a:solidFill>
                            <a:schemeClr val="tx1"/>
                          </a:solidFill>
                          <a:latin typeface="Calibri" panose="020F0502020204030204" pitchFamily="34" charset="0"/>
                          <a:cs typeface="Calibri" panose="020F0502020204030204" pitchFamily="34" charset="0"/>
                        </a:rPr>
                        <a:t>(n = 897)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pPr algn="ctr"/>
                      <a:r>
                        <a:rPr lang="en-US" b="1" dirty="0">
                          <a:latin typeface="Calibri" panose="020F0502020204030204" pitchFamily="34" charset="0"/>
                          <a:cs typeface="Calibri" panose="020F0502020204030204" pitchFamily="34" charset="0"/>
                        </a:rPr>
                        <a:t>Placebo</a:t>
                      </a:r>
                      <a:br>
                        <a:rPr lang="en-US" b="0" dirty="0">
                          <a:latin typeface="Calibri" panose="020F0502020204030204" pitchFamily="34" charset="0"/>
                          <a:cs typeface="Calibri" panose="020F0502020204030204" pitchFamily="34" charset="0"/>
                        </a:rPr>
                      </a:br>
                      <a:r>
                        <a:rPr lang="en-US" b="0" dirty="0">
                          <a:latin typeface="Calibri" panose="020F0502020204030204" pitchFamily="34" charset="0"/>
                          <a:cs typeface="Calibri" panose="020F0502020204030204" pitchFamily="34" charset="0"/>
                        </a:rPr>
                        <a:t>(n = 2404)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200" b="1" dirty="0">
                          <a:latin typeface="Calibri" panose="020F0502020204030204" pitchFamily="34" charset="0"/>
                          <a:cs typeface="Calibri" panose="020F0502020204030204" pitchFamily="34" charset="0"/>
                        </a:rPr>
                        <a:t>Placebo</a:t>
                      </a:r>
                      <a:br>
                        <a:rPr lang="en-US" sz="1200" b="1" dirty="0">
                          <a:latin typeface="Calibri" panose="020F0502020204030204" pitchFamily="34" charset="0"/>
                          <a:cs typeface="Calibri" panose="020F0502020204030204" pitchFamily="34" charset="0"/>
                        </a:rPr>
                      </a:br>
                      <a:r>
                        <a:rPr lang="en-US" sz="1200" b="1" dirty="0">
                          <a:latin typeface="Calibri" panose="020F0502020204030204" pitchFamily="34" charset="0"/>
                          <a:cs typeface="Calibri" panose="020F0502020204030204" pitchFamily="34" charset="0"/>
                        </a:rPr>
                        <a:t>(n = 902)</a:t>
                      </a:r>
                      <a:endParaRPr lang="en-U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74512279"/>
                  </a:ext>
                </a:extLst>
              </a:tr>
              <a:tr h="173889">
                <a:tc>
                  <a:txBody>
                    <a:bodyPr/>
                    <a:lstStyle/>
                    <a:p>
                      <a:r>
                        <a:rPr lang="en-US" sz="1200" dirty="0">
                          <a:solidFill>
                            <a:schemeClr val="bg1"/>
                          </a:solidFill>
                          <a:latin typeface="Calibri" panose="020F0502020204030204" pitchFamily="34" charset="0"/>
                          <a:cs typeface="Calibri" panose="020F0502020204030204" pitchFamily="34" charset="0"/>
                        </a:rPr>
                        <a:t>Events, n (%)</a:t>
                      </a:r>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pPr algn="ctr"/>
                      <a:r>
                        <a:rPr lang="en-US" sz="1200" b="0" dirty="0">
                          <a:solidFill>
                            <a:schemeClr val="bg1"/>
                          </a:solidFill>
                          <a:latin typeface="Calibri" panose="020F0502020204030204" pitchFamily="34" charset="0"/>
                          <a:cs typeface="Calibri" panose="020F0502020204030204" pitchFamily="34" charset="0"/>
                        </a:rPr>
                        <a:t>48 (5.4)</a:t>
                      </a:r>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r>
                        <a:rPr lang="en-US" b="0" dirty="0">
                          <a:solidFill>
                            <a:schemeClr val="bg1"/>
                          </a:solidFill>
                          <a:latin typeface="Calibri" panose="020F0502020204030204" pitchFamily="34" charset="0"/>
                          <a:cs typeface="Calibri" panose="020F0502020204030204" pitchFamily="34" charset="0"/>
                        </a:rPr>
                        <a:t>287 (11.9)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48 (5.3)</a:t>
                      </a:r>
                      <a:endParaRPr lang="en-US" sz="1200" dirty="0"/>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34179119"/>
                  </a:ext>
                </a:extLst>
              </a:tr>
              <a:tr h="205183">
                <a:tc>
                  <a:txBody>
                    <a:bodyPr/>
                    <a:lstStyle/>
                    <a:p>
                      <a:r>
                        <a:rPr lang="en-US" sz="1200" dirty="0">
                          <a:solidFill>
                            <a:schemeClr val="bg1"/>
                          </a:solidFill>
                          <a:latin typeface="Calibri" panose="020F0502020204030204" pitchFamily="34" charset="0"/>
                          <a:cs typeface="Calibri" panose="020F0502020204030204" pitchFamily="34" charset="0"/>
                        </a:rPr>
                        <a:t>Stratified HR</a:t>
                      </a:r>
                    </a:p>
                  </a:txBody>
                  <a:tcPr>
                    <a:lnL w="28575" cap="flat" cmpd="sng" algn="ctr">
                      <a:solidFill>
                        <a:srgbClr val="FF0000"/>
                      </a:solidFill>
                      <a:prstDash val="solid"/>
                      <a:round/>
                      <a:headEnd type="none" w="med" len="med"/>
                      <a:tailEnd type="none" w="med" len="med"/>
                    </a:lnL>
                    <a:lnR w="12700" cmpd="sng">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gridSpan="3">
                  <a:txBody>
                    <a:bodyPr/>
                    <a:lstStyle/>
                    <a:p>
                      <a:pPr algn="ctr"/>
                      <a:r>
                        <a:rPr lang="en-US" sz="1200" b="0" dirty="0">
                          <a:solidFill>
                            <a:schemeClr val="bg1"/>
                          </a:solidFill>
                          <a:latin typeface="Calibri" panose="020F0502020204030204" pitchFamily="34" charset="0"/>
                          <a:cs typeface="Calibri" panose="020F0502020204030204" pitchFamily="34" charset="0"/>
                        </a:rPr>
                        <a:t>1.02 (95% CI: 0.69-1.53)</a:t>
                      </a:r>
                    </a:p>
                  </a:txBody>
                  <a:tcPr>
                    <a:lnL w="12700" cmpd="sng">
                      <a:noFill/>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b="0" dirty="0">
                        <a:solidFill>
                          <a:schemeClr val="accent3"/>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09417526"/>
                  </a:ext>
                </a:extLst>
              </a:tr>
              <a:tr h="173889">
                <a:tc>
                  <a:txBody>
                    <a:bodyPr/>
                    <a:lstStyle/>
                    <a:p>
                      <a:r>
                        <a:rPr lang="en-US" sz="1200" b="1" dirty="0">
                          <a:solidFill>
                            <a:schemeClr val="bg1"/>
                          </a:solidFill>
                          <a:latin typeface="Calibri" panose="020F0502020204030204" pitchFamily="34" charset="0"/>
                          <a:cs typeface="Calibri" panose="020F0502020204030204" pitchFamily="34" charset="0"/>
                        </a:rPr>
                        <a:t>6-yr duration</a:t>
                      </a: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gridSpan="2">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9744788"/>
                  </a:ext>
                </a:extLst>
              </a:tr>
              <a:tr h="173889">
                <a:tc>
                  <a:txBody>
                    <a:bodyPr/>
                    <a:lstStyle/>
                    <a:p>
                      <a:r>
                        <a:rPr lang="en-US" sz="1200" dirty="0">
                          <a:solidFill>
                            <a:schemeClr val="bg1"/>
                          </a:solidFill>
                          <a:latin typeface="Calibri" panose="020F0502020204030204" pitchFamily="34" charset="0"/>
                          <a:cs typeface="Calibri" panose="020F0502020204030204" pitchFamily="34" charset="0"/>
                        </a:rPr>
                        <a:t>Difference in event-free rate,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3">
                  <a:txBody>
                    <a:bodyPr/>
                    <a:lstStyle/>
                    <a:p>
                      <a:pPr algn="ctr"/>
                      <a:r>
                        <a:rPr lang="en-US" sz="1200" b="0" dirty="0">
                          <a:solidFill>
                            <a:schemeClr val="bg1"/>
                          </a:solidFill>
                          <a:latin typeface="Calibri" panose="020F0502020204030204" pitchFamily="34" charset="0"/>
                          <a:cs typeface="Calibri" panose="020F0502020204030204" pitchFamily="34" charset="0"/>
                        </a:rPr>
                        <a:t>0.1 (95% CI: -2.0-2.2)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70419241"/>
                  </a:ext>
                </a:extLst>
              </a:tr>
            </a:tbl>
          </a:graphicData>
        </a:graphic>
      </p:graphicFrame>
      <p:sp>
        <p:nvSpPr>
          <p:cNvPr id="118" name="TextBox 117">
            <a:extLst>
              <a:ext uri="{FF2B5EF4-FFF2-40B4-BE49-F238E27FC236}">
                <a16:creationId xmlns:a16="http://schemas.microsoft.com/office/drawing/2014/main" id="{310B04AB-86BC-4617-A46E-67C4DF7F9262}"/>
              </a:ext>
            </a:extLst>
          </p:cNvPr>
          <p:cNvSpPr txBox="1"/>
          <p:nvPr/>
        </p:nvSpPr>
        <p:spPr bwMode="auto">
          <a:xfrm>
            <a:off x="6641141" y="1493190"/>
            <a:ext cx="52711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Node-Negative Cohort</a:t>
            </a:r>
          </a:p>
        </p:txBody>
      </p:sp>
      <p:sp>
        <p:nvSpPr>
          <p:cNvPr id="119" name="TextBox 118">
            <a:extLst>
              <a:ext uri="{FF2B5EF4-FFF2-40B4-BE49-F238E27FC236}">
                <a16:creationId xmlns:a16="http://schemas.microsoft.com/office/drawing/2014/main" id="{2F0C0DA0-FBD0-419D-BE4F-0FC88870F0BE}"/>
              </a:ext>
            </a:extLst>
          </p:cNvPr>
          <p:cNvSpPr txBox="1"/>
          <p:nvPr/>
        </p:nvSpPr>
        <p:spPr bwMode="auto">
          <a:xfrm>
            <a:off x="8950540" y="1849125"/>
            <a:ext cx="464423" cy="307777"/>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Yr 3</a:t>
            </a:r>
          </a:p>
        </p:txBody>
      </p:sp>
      <p:sp>
        <p:nvSpPr>
          <p:cNvPr id="120" name="TextBox 119">
            <a:extLst>
              <a:ext uri="{FF2B5EF4-FFF2-40B4-BE49-F238E27FC236}">
                <a16:creationId xmlns:a16="http://schemas.microsoft.com/office/drawing/2014/main" id="{0941604E-0062-4818-BB67-8F47A78F87F9}"/>
              </a:ext>
            </a:extLst>
          </p:cNvPr>
          <p:cNvSpPr txBox="1"/>
          <p:nvPr/>
        </p:nvSpPr>
        <p:spPr bwMode="auto">
          <a:xfrm>
            <a:off x="8864541" y="2113144"/>
            <a:ext cx="631904" cy="630942"/>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97.5%</a:t>
            </a:r>
          </a:p>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98.4%</a:t>
            </a:r>
          </a:p>
        </p:txBody>
      </p:sp>
      <p:sp>
        <p:nvSpPr>
          <p:cNvPr id="121" name="Text Box 11">
            <a:extLst>
              <a:ext uri="{FF2B5EF4-FFF2-40B4-BE49-F238E27FC236}">
                <a16:creationId xmlns:a16="http://schemas.microsoft.com/office/drawing/2014/main" id="{A25F3A7C-9240-48B9-8516-5181D03E7CC4}"/>
              </a:ext>
            </a:extLst>
          </p:cNvPr>
          <p:cNvSpPr txBox="1">
            <a:spLocks noChangeArrowheads="1"/>
          </p:cNvSpPr>
          <p:nvPr/>
        </p:nvSpPr>
        <p:spPr bwMode="auto">
          <a:xfrm>
            <a:off x="396921" y="638097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Piccart. JCO. 2021;[Epub].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Tree>
    <p:extLst>
      <p:ext uri="{BB962C8B-B14F-4D97-AF65-F5344CB8AC3E}">
        <p14:creationId xmlns:p14="http://schemas.microsoft.com/office/powerpoint/2010/main" val="3096929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5307CEDF-7F52-4749-9707-9C859852702C}"/>
              </a:ext>
            </a:extLst>
          </p:cNvPr>
          <p:cNvSpPr/>
          <p:nvPr/>
        </p:nvSpPr>
        <p:spPr bwMode="auto">
          <a:xfrm>
            <a:off x="6667500" y="2357873"/>
            <a:ext cx="5166360" cy="222885"/>
          </a:xfrm>
          <a:custGeom>
            <a:avLst/>
            <a:gdLst>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7100 w 4594860"/>
              <a:gd name="connsiteY5" fmla="*/ 171450 h 220980"/>
              <a:gd name="connsiteX6" fmla="*/ 3074670 w 4594860"/>
              <a:gd name="connsiteY6" fmla="*/ 179070 h 220980"/>
              <a:gd name="connsiteX7" fmla="*/ 3074670 w 4594860"/>
              <a:gd name="connsiteY7" fmla="*/ 171450 h 220980"/>
              <a:gd name="connsiteX8" fmla="*/ 2849880 w 4594860"/>
              <a:gd name="connsiteY8" fmla="*/ 160020 h 220980"/>
              <a:gd name="connsiteX9" fmla="*/ 2807970 w 4594860"/>
              <a:gd name="connsiteY9" fmla="*/ 144780 h 220980"/>
              <a:gd name="connsiteX10" fmla="*/ 2606040 w 4594860"/>
              <a:gd name="connsiteY10" fmla="*/ 156210 h 220980"/>
              <a:gd name="connsiteX11" fmla="*/ 2560320 w 4594860"/>
              <a:gd name="connsiteY11" fmla="*/ 148590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27860 w 4594860"/>
              <a:gd name="connsiteY16" fmla="*/ 129540 h 220980"/>
              <a:gd name="connsiteX17" fmla="*/ 1920240 w 4594860"/>
              <a:gd name="connsiteY17" fmla="*/ 110490 h 220980"/>
              <a:gd name="connsiteX18" fmla="*/ 1630680 w 4594860"/>
              <a:gd name="connsiteY18" fmla="*/ 99060 h 220980"/>
              <a:gd name="connsiteX19" fmla="*/ 1546860 w 4594860"/>
              <a:gd name="connsiteY19" fmla="*/ 87630 h 220980"/>
              <a:gd name="connsiteX20" fmla="*/ 1310640 w 4594860"/>
              <a:gd name="connsiteY20" fmla="*/ 91440 h 220980"/>
              <a:gd name="connsiteX21" fmla="*/ 1291590 w 4594860"/>
              <a:gd name="connsiteY21" fmla="*/ 80010 h 220980"/>
              <a:gd name="connsiteX22" fmla="*/ 941070 w 4594860"/>
              <a:gd name="connsiteY22" fmla="*/ 80010 h 220980"/>
              <a:gd name="connsiteX23" fmla="*/ 929640 w 4594860"/>
              <a:gd name="connsiteY23" fmla="*/ 64770 h 220980"/>
              <a:gd name="connsiteX24" fmla="*/ 830580 w 4594860"/>
              <a:gd name="connsiteY24" fmla="*/ 72390 h 220980"/>
              <a:gd name="connsiteX25" fmla="*/ 803910 w 4594860"/>
              <a:gd name="connsiteY25" fmla="*/ 45720 h 220980"/>
              <a:gd name="connsiteX26" fmla="*/ 640080 w 4594860"/>
              <a:gd name="connsiteY26" fmla="*/ 57150 h 220980"/>
              <a:gd name="connsiteX27" fmla="*/ 624840 w 4594860"/>
              <a:gd name="connsiteY27" fmla="*/ 34290 h 220980"/>
              <a:gd name="connsiteX28" fmla="*/ 468630 w 4594860"/>
              <a:gd name="connsiteY28" fmla="*/ 26670 h 220980"/>
              <a:gd name="connsiteX29" fmla="*/ 449580 w 4594860"/>
              <a:gd name="connsiteY29" fmla="*/ 19050 h 220980"/>
              <a:gd name="connsiteX30" fmla="*/ 270510 w 4594860"/>
              <a:gd name="connsiteY30" fmla="*/ 26670 h 220980"/>
              <a:gd name="connsiteX31" fmla="*/ 236220 w 4594860"/>
              <a:gd name="connsiteY31" fmla="*/ 0 h 220980"/>
              <a:gd name="connsiteX32" fmla="*/ 0 w 4594860"/>
              <a:gd name="connsiteY32"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7100 w 4594860"/>
              <a:gd name="connsiteY5" fmla="*/ 171450 h 220980"/>
              <a:gd name="connsiteX6" fmla="*/ 3074670 w 4594860"/>
              <a:gd name="connsiteY6" fmla="*/ 179070 h 220980"/>
              <a:gd name="connsiteX7" fmla="*/ 3074670 w 4594860"/>
              <a:gd name="connsiteY7" fmla="*/ 158981 h 220980"/>
              <a:gd name="connsiteX8" fmla="*/ 2849880 w 4594860"/>
              <a:gd name="connsiteY8" fmla="*/ 160020 h 220980"/>
              <a:gd name="connsiteX9" fmla="*/ 2807970 w 4594860"/>
              <a:gd name="connsiteY9" fmla="*/ 144780 h 220980"/>
              <a:gd name="connsiteX10" fmla="*/ 2606040 w 4594860"/>
              <a:gd name="connsiteY10" fmla="*/ 156210 h 220980"/>
              <a:gd name="connsiteX11" fmla="*/ 2560320 w 4594860"/>
              <a:gd name="connsiteY11" fmla="*/ 148590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27860 w 4594860"/>
              <a:gd name="connsiteY16" fmla="*/ 129540 h 220980"/>
              <a:gd name="connsiteX17" fmla="*/ 1920240 w 4594860"/>
              <a:gd name="connsiteY17" fmla="*/ 110490 h 220980"/>
              <a:gd name="connsiteX18" fmla="*/ 1630680 w 4594860"/>
              <a:gd name="connsiteY18" fmla="*/ 99060 h 220980"/>
              <a:gd name="connsiteX19" fmla="*/ 1546860 w 4594860"/>
              <a:gd name="connsiteY19" fmla="*/ 87630 h 220980"/>
              <a:gd name="connsiteX20" fmla="*/ 1310640 w 4594860"/>
              <a:gd name="connsiteY20" fmla="*/ 91440 h 220980"/>
              <a:gd name="connsiteX21" fmla="*/ 1291590 w 4594860"/>
              <a:gd name="connsiteY21" fmla="*/ 80010 h 220980"/>
              <a:gd name="connsiteX22" fmla="*/ 941070 w 4594860"/>
              <a:gd name="connsiteY22" fmla="*/ 80010 h 220980"/>
              <a:gd name="connsiteX23" fmla="*/ 929640 w 4594860"/>
              <a:gd name="connsiteY23" fmla="*/ 64770 h 220980"/>
              <a:gd name="connsiteX24" fmla="*/ 830580 w 4594860"/>
              <a:gd name="connsiteY24" fmla="*/ 72390 h 220980"/>
              <a:gd name="connsiteX25" fmla="*/ 803910 w 4594860"/>
              <a:gd name="connsiteY25" fmla="*/ 45720 h 220980"/>
              <a:gd name="connsiteX26" fmla="*/ 640080 w 4594860"/>
              <a:gd name="connsiteY26" fmla="*/ 57150 h 220980"/>
              <a:gd name="connsiteX27" fmla="*/ 624840 w 4594860"/>
              <a:gd name="connsiteY27" fmla="*/ 34290 h 220980"/>
              <a:gd name="connsiteX28" fmla="*/ 468630 w 4594860"/>
              <a:gd name="connsiteY28" fmla="*/ 26670 h 220980"/>
              <a:gd name="connsiteX29" fmla="*/ 449580 w 4594860"/>
              <a:gd name="connsiteY29" fmla="*/ 19050 h 220980"/>
              <a:gd name="connsiteX30" fmla="*/ 270510 w 4594860"/>
              <a:gd name="connsiteY30" fmla="*/ 26670 h 220980"/>
              <a:gd name="connsiteX31" fmla="*/ 236220 w 4594860"/>
              <a:gd name="connsiteY31" fmla="*/ 0 h 220980"/>
              <a:gd name="connsiteX32" fmla="*/ 0 w 4594860"/>
              <a:gd name="connsiteY32"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7100 w 4594860"/>
              <a:gd name="connsiteY5" fmla="*/ 171450 h 220980"/>
              <a:gd name="connsiteX6" fmla="*/ 3074670 w 4594860"/>
              <a:gd name="connsiteY6" fmla="*/ 179070 h 220980"/>
              <a:gd name="connsiteX7" fmla="*/ 3070513 w 4594860"/>
              <a:gd name="connsiteY7" fmla="*/ 117417 h 220980"/>
              <a:gd name="connsiteX8" fmla="*/ 2849880 w 4594860"/>
              <a:gd name="connsiteY8" fmla="*/ 160020 h 220980"/>
              <a:gd name="connsiteX9" fmla="*/ 2807970 w 4594860"/>
              <a:gd name="connsiteY9" fmla="*/ 144780 h 220980"/>
              <a:gd name="connsiteX10" fmla="*/ 2606040 w 4594860"/>
              <a:gd name="connsiteY10" fmla="*/ 156210 h 220980"/>
              <a:gd name="connsiteX11" fmla="*/ 2560320 w 4594860"/>
              <a:gd name="connsiteY11" fmla="*/ 148590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27860 w 4594860"/>
              <a:gd name="connsiteY16" fmla="*/ 129540 h 220980"/>
              <a:gd name="connsiteX17" fmla="*/ 1920240 w 4594860"/>
              <a:gd name="connsiteY17" fmla="*/ 110490 h 220980"/>
              <a:gd name="connsiteX18" fmla="*/ 1630680 w 4594860"/>
              <a:gd name="connsiteY18" fmla="*/ 99060 h 220980"/>
              <a:gd name="connsiteX19" fmla="*/ 1546860 w 4594860"/>
              <a:gd name="connsiteY19" fmla="*/ 87630 h 220980"/>
              <a:gd name="connsiteX20" fmla="*/ 1310640 w 4594860"/>
              <a:gd name="connsiteY20" fmla="*/ 91440 h 220980"/>
              <a:gd name="connsiteX21" fmla="*/ 1291590 w 4594860"/>
              <a:gd name="connsiteY21" fmla="*/ 80010 h 220980"/>
              <a:gd name="connsiteX22" fmla="*/ 941070 w 4594860"/>
              <a:gd name="connsiteY22" fmla="*/ 80010 h 220980"/>
              <a:gd name="connsiteX23" fmla="*/ 929640 w 4594860"/>
              <a:gd name="connsiteY23" fmla="*/ 64770 h 220980"/>
              <a:gd name="connsiteX24" fmla="*/ 830580 w 4594860"/>
              <a:gd name="connsiteY24" fmla="*/ 72390 h 220980"/>
              <a:gd name="connsiteX25" fmla="*/ 803910 w 4594860"/>
              <a:gd name="connsiteY25" fmla="*/ 45720 h 220980"/>
              <a:gd name="connsiteX26" fmla="*/ 640080 w 4594860"/>
              <a:gd name="connsiteY26" fmla="*/ 57150 h 220980"/>
              <a:gd name="connsiteX27" fmla="*/ 624840 w 4594860"/>
              <a:gd name="connsiteY27" fmla="*/ 34290 h 220980"/>
              <a:gd name="connsiteX28" fmla="*/ 468630 w 4594860"/>
              <a:gd name="connsiteY28" fmla="*/ 26670 h 220980"/>
              <a:gd name="connsiteX29" fmla="*/ 449580 w 4594860"/>
              <a:gd name="connsiteY29" fmla="*/ 19050 h 220980"/>
              <a:gd name="connsiteX30" fmla="*/ 270510 w 4594860"/>
              <a:gd name="connsiteY30" fmla="*/ 26670 h 220980"/>
              <a:gd name="connsiteX31" fmla="*/ 236220 w 4594860"/>
              <a:gd name="connsiteY31" fmla="*/ 0 h 220980"/>
              <a:gd name="connsiteX32" fmla="*/ 0 w 4594860"/>
              <a:gd name="connsiteY32"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7100 w 4594860"/>
              <a:gd name="connsiteY5" fmla="*/ 171450 h 220980"/>
              <a:gd name="connsiteX6" fmla="*/ 3074670 w 4594860"/>
              <a:gd name="connsiteY6" fmla="*/ 166601 h 220980"/>
              <a:gd name="connsiteX7" fmla="*/ 3070513 w 4594860"/>
              <a:gd name="connsiteY7" fmla="*/ 117417 h 220980"/>
              <a:gd name="connsiteX8" fmla="*/ 2849880 w 4594860"/>
              <a:gd name="connsiteY8" fmla="*/ 160020 h 220980"/>
              <a:gd name="connsiteX9" fmla="*/ 2807970 w 4594860"/>
              <a:gd name="connsiteY9" fmla="*/ 144780 h 220980"/>
              <a:gd name="connsiteX10" fmla="*/ 2606040 w 4594860"/>
              <a:gd name="connsiteY10" fmla="*/ 156210 h 220980"/>
              <a:gd name="connsiteX11" fmla="*/ 2560320 w 4594860"/>
              <a:gd name="connsiteY11" fmla="*/ 148590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27860 w 4594860"/>
              <a:gd name="connsiteY16" fmla="*/ 129540 h 220980"/>
              <a:gd name="connsiteX17" fmla="*/ 1920240 w 4594860"/>
              <a:gd name="connsiteY17" fmla="*/ 110490 h 220980"/>
              <a:gd name="connsiteX18" fmla="*/ 1630680 w 4594860"/>
              <a:gd name="connsiteY18" fmla="*/ 99060 h 220980"/>
              <a:gd name="connsiteX19" fmla="*/ 1546860 w 4594860"/>
              <a:gd name="connsiteY19" fmla="*/ 87630 h 220980"/>
              <a:gd name="connsiteX20" fmla="*/ 1310640 w 4594860"/>
              <a:gd name="connsiteY20" fmla="*/ 91440 h 220980"/>
              <a:gd name="connsiteX21" fmla="*/ 1291590 w 4594860"/>
              <a:gd name="connsiteY21" fmla="*/ 80010 h 220980"/>
              <a:gd name="connsiteX22" fmla="*/ 941070 w 4594860"/>
              <a:gd name="connsiteY22" fmla="*/ 80010 h 220980"/>
              <a:gd name="connsiteX23" fmla="*/ 929640 w 4594860"/>
              <a:gd name="connsiteY23" fmla="*/ 64770 h 220980"/>
              <a:gd name="connsiteX24" fmla="*/ 830580 w 4594860"/>
              <a:gd name="connsiteY24" fmla="*/ 72390 h 220980"/>
              <a:gd name="connsiteX25" fmla="*/ 803910 w 4594860"/>
              <a:gd name="connsiteY25" fmla="*/ 45720 h 220980"/>
              <a:gd name="connsiteX26" fmla="*/ 640080 w 4594860"/>
              <a:gd name="connsiteY26" fmla="*/ 57150 h 220980"/>
              <a:gd name="connsiteX27" fmla="*/ 624840 w 4594860"/>
              <a:gd name="connsiteY27" fmla="*/ 34290 h 220980"/>
              <a:gd name="connsiteX28" fmla="*/ 468630 w 4594860"/>
              <a:gd name="connsiteY28" fmla="*/ 26670 h 220980"/>
              <a:gd name="connsiteX29" fmla="*/ 449580 w 4594860"/>
              <a:gd name="connsiteY29" fmla="*/ 19050 h 220980"/>
              <a:gd name="connsiteX30" fmla="*/ 270510 w 4594860"/>
              <a:gd name="connsiteY30" fmla="*/ 26670 h 220980"/>
              <a:gd name="connsiteX31" fmla="*/ 236220 w 4594860"/>
              <a:gd name="connsiteY31" fmla="*/ 0 h 220980"/>
              <a:gd name="connsiteX32" fmla="*/ 0 w 4594860"/>
              <a:gd name="connsiteY32"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7100 w 4594860"/>
              <a:gd name="connsiteY5" fmla="*/ 171450 h 220980"/>
              <a:gd name="connsiteX6" fmla="*/ 3074670 w 4594860"/>
              <a:gd name="connsiteY6" fmla="*/ 166601 h 220980"/>
              <a:gd name="connsiteX7" fmla="*/ 3070513 w 4594860"/>
              <a:gd name="connsiteY7" fmla="*/ 154824 h 220980"/>
              <a:gd name="connsiteX8" fmla="*/ 2849880 w 4594860"/>
              <a:gd name="connsiteY8" fmla="*/ 160020 h 220980"/>
              <a:gd name="connsiteX9" fmla="*/ 2807970 w 4594860"/>
              <a:gd name="connsiteY9" fmla="*/ 144780 h 220980"/>
              <a:gd name="connsiteX10" fmla="*/ 2606040 w 4594860"/>
              <a:gd name="connsiteY10" fmla="*/ 156210 h 220980"/>
              <a:gd name="connsiteX11" fmla="*/ 2560320 w 4594860"/>
              <a:gd name="connsiteY11" fmla="*/ 148590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27860 w 4594860"/>
              <a:gd name="connsiteY16" fmla="*/ 129540 h 220980"/>
              <a:gd name="connsiteX17" fmla="*/ 1920240 w 4594860"/>
              <a:gd name="connsiteY17" fmla="*/ 110490 h 220980"/>
              <a:gd name="connsiteX18" fmla="*/ 1630680 w 4594860"/>
              <a:gd name="connsiteY18" fmla="*/ 99060 h 220980"/>
              <a:gd name="connsiteX19" fmla="*/ 1546860 w 4594860"/>
              <a:gd name="connsiteY19" fmla="*/ 87630 h 220980"/>
              <a:gd name="connsiteX20" fmla="*/ 1310640 w 4594860"/>
              <a:gd name="connsiteY20" fmla="*/ 91440 h 220980"/>
              <a:gd name="connsiteX21" fmla="*/ 1291590 w 4594860"/>
              <a:gd name="connsiteY21" fmla="*/ 80010 h 220980"/>
              <a:gd name="connsiteX22" fmla="*/ 941070 w 4594860"/>
              <a:gd name="connsiteY22" fmla="*/ 80010 h 220980"/>
              <a:gd name="connsiteX23" fmla="*/ 929640 w 4594860"/>
              <a:gd name="connsiteY23" fmla="*/ 64770 h 220980"/>
              <a:gd name="connsiteX24" fmla="*/ 830580 w 4594860"/>
              <a:gd name="connsiteY24" fmla="*/ 72390 h 220980"/>
              <a:gd name="connsiteX25" fmla="*/ 803910 w 4594860"/>
              <a:gd name="connsiteY25" fmla="*/ 45720 h 220980"/>
              <a:gd name="connsiteX26" fmla="*/ 640080 w 4594860"/>
              <a:gd name="connsiteY26" fmla="*/ 57150 h 220980"/>
              <a:gd name="connsiteX27" fmla="*/ 624840 w 4594860"/>
              <a:gd name="connsiteY27" fmla="*/ 34290 h 220980"/>
              <a:gd name="connsiteX28" fmla="*/ 468630 w 4594860"/>
              <a:gd name="connsiteY28" fmla="*/ 26670 h 220980"/>
              <a:gd name="connsiteX29" fmla="*/ 449580 w 4594860"/>
              <a:gd name="connsiteY29" fmla="*/ 19050 h 220980"/>
              <a:gd name="connsiteX30" fmla="*/ 270510 w 4594860"/>
              <a:gd name="connsiteY30" fmla="*/ 26670 h 220980"/>
              <a:gd name="connsiteX31" fmla="*/ 236220 w 4594860"/>
              <a:gd name="connsiteY31" fmla="*/ 0 h 220980"/>
              <a:gd name="connsiteX32" fmla="*/ 0 w 4594860"/>
              <a:gd name="connsiteY32"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7100 w 4594860"/>
              <a:gd name="connsiteY5" fmla="*/ 171450 h 220980"/>
              <a:gd name="connsiteX6" fmla="*/ 3074670 w 4594860"/>
              <a:gd name="connsiteY6" fmla="*/ 166601 h 220980"/>
              <a:gd name="connsiteX7" fmla="*/ 3070513 w 4594860"/>
              <a:gd name="connsiteY7" fmla="*/ 154824 h 220980"/>
              <a:gd name="connsiteX8" fmla="*/ 2849880 w 4594860"/>
              <a:gd name="connsiteY8" fmla="*/ 160020 h 220980"/>
              <a:gd name="connsiteX9" fmla="*/ 2807970 w 4594860"/>
              <a:gd name="connsiteY9" fmla="*/ 144780 h 220980"/>
              <a:gd name="connsiteX10" fmla="*/ 2606040 w 4594860"/>
              <a:gd name="connsiteY10" fmla="*/ 156210 h 220980"/>
              <a:gd name="connsiteX11" fmla="*/ 2564476 w 4594860"/>
              <a:gd name="connsiteY11" fmla="*/ 136121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27860 w 4594860"/>
              <a:gd name="connsiteY16" fmla="*/ 129540 h 220980"/>
              <a:gd name="connsiteX17" fmla="*/ 1920240 w 4594860"/>
              <a:gd name="connsiteY17" fmla="*/ 110490 h 220980"/>
              <a:gd name="connsiteX18" fmla="*/ 1630680 w 4594860"/>
              <a:gd name="connsiteY18" fmla="*/ 99060 h 220980"/>
              <a:gd name="connsiteX19" fmla="*/ 1546860 w 4594860"/>
              <a:gd name="connsiteY19" fmla="*/ 87630 h 220980"/>
              <a:gd name="connsiteX20" fmla="*/ 1310640 w 4594860"/>
              <a:gd name="connsiteY20" fmla="*/ 91440 h 220980"/>
              <a:gd name="connsiteX21" fmla="*/ 1291590 w 4594860"/>
              <a:gd name="connsiteY21" fmla="*/ 80010 h 220980"/>
              <a:gd name="connsiteX22" fmla="*/ 941070 w 4594860"/>
              <a:gd name="connsiteY22" fmla="*/ 80010 h 220980"/>
              <a:gd name="connsiteX23" fmla="*/ 929640 w 4594860"/>
              <a:gd name="connsiteY23" fmla="*/ 64770 h 220980"/>
              <a:gd name="connsiteX24" fmla="*/ 830580 w 4594860"/>
              <a:gd name="connsiteY24" fmla="*/ 72390 h 220980"/>
              <a:gd name="connsiteX25" fmla="*/ 803910 w 4594860"/>
              <a:gd name="connsiteY25" fmla="*/ 45720 h 220980"/>
              <a:gd name="connsiteX26" fmla="*/ 640080 w 4594860"/>
              <a:gd name="connsiteY26" fmla="*/ 57150 h 220980"/>
              <a:gd name="connsiteX27" fmla="*/ 624840 w 4594860"/>
              <a:gd name="connsiteY27" fmla="*/ 34290 h 220980"/>
              <a:gd name="connsiteX28" fmla="*/ 468630 w 4594860"/>
              <a:gd name="connsiteY28" fmla="*/ 26670 h 220980"/>
              <a:gd name="connsiteX29" fmla="*/ 449580 w 4594860"/>
              <a:gd name="connsiteY29" fmla="*/ 19050 h 220980"/>
              <a:gd name="connsiteX30" fmla="*/ 270510 w 4594860"/>
              <a:gd name="connsiteY30" fmla="*/ 26670 h 220980"/>
              <a:gd name="connsiteX31" fmla="*/ 236220 w 4594860"/>
              <a:gd name="connsiteY31" fmla="*/ 0 h 220980"/>
              <a:gd name="connsiteX32" fmla="*/ 0 w 4594860"/>
              <a:gd name="connsiteY32"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7100 w 4594860"/>
              <a:gd name="connsiteY5" fmla="*/ 171450 h 220980"/>
              <a:gd name="connsiteX6" fmla="*/ 3074670 w 4594860"/>
              <a:gd name="connsiteY6" fmla="*/ 166601 h 220980"/>
              <a:gd name="connsiteX7" fmla="*/ 3070513 w 4594860"/>
              <a:gd name="connsiteY7" fmla="*/ 154824 h 220980"/>
              <a:gd name="connsiteX8" fmla="*/ 2849880 w 4594860"/>
              <a:gd name="connsiteY8" fmla="*/ 160020 h 220980"/>
              <a:gd name="connsiteX9" fmla="*/ 2807970 w 4594860"/>
              <a:gd name="connsiteY9" fmla="*/ 144780 h 220980"/>
              <a:gd name="connsiteX10" fmla="*/ 2606040 w 4594860"/>
              <a:gd name="connsiteY10" fmla="*/ 156210 h 220980"/>
              <a:gd name="connsiteX11" fmla="*/ 2564476 w 4594860"/>
              <a:gd name="connsiteY11" fmla="*/ 136121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27860 w 4594860"/>
              <a:gd name="connsiteY16" fmla="*/ 129540 h 220980"/>
              <a:gd name="connsiteX17" fmla="*/ 1630680 w 4594860"/>
              <a:gd name="connsiteY17" fmla="*/ 99060 h 220980"/>
              <a:gd name="connsiteX18" fmla="*/ 1546860 w 4594860"/>
              <a:gd name="connsiteY18" fmla="*/ 87630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7100 w 4594860"/>
              <a:gd name="connsiteY5" fmla="*/ 171450 h 220980"/>
              <a:gd name="connsiteX6" fmla="*/ 3074670 w 4594860"/>
              <a:gd name="connsiteY6" fmla="*/ 166601 h 220980"/>
              <a:gd name="connsiteX7" fmla="*/ 3070513 w 4594860"/>
              <a:gd name="connsiteY7" fmla="*/ 154824 h 220980"/>
              <a:gd name="connsiteX8" fmla="*/ 2849880 w 4594860"/>
              <a:gd name="connsiteY8" fmla="*/ 160020 h 220980"/>
              <a:gd name="connsiteX9" fmla="*/ 2807970 w 4594860"/>
              <a:gd name="connsiteY9" fmla="*/ 144780 h 220980"/>
              <a:gd name="connsiteX10" fmla="*/ 2606040 w 4594860"/>
              <a:gd name="connsiteY10" fmla="*/ 156210 h 220980"/>
              <a:gd name="connsiteX11" fmla="*/ 2564476 w 4594860"/>
              <a:gd name="connsiteY11" fmla="*/ 136121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27860 w 4594860"/>
              <a:gd name="connsiteY16" fmla="*/ 104602 h 220980"/>
              <a:gd name="connsiteX17" fmla="*/ 1630680 w 4594860"/>
              <a:gd name="connsiteY17" fmla="*/ 99060 h 220980"/>
              <a:gd name="connsiteX18" fmla="*/ 1546860 w 4594860"/>
              <a:gd name="connsiteY18" fmla="*/ 87630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7100 w 4594860"/>
              <a:gd name="connsiteY5" fmla="*/ 171450 h 220980"/>
              <a:gd name="connsiteX6" fmla="*/ 3074670 w 4594860"/>
              <a:gd name="connsiteY6" fmla="*/ 166601 h 220980"/>
              <a:gd name="connsiteX7" fmla="*/ 3070513 w 4594860"/>
              <a:gd name="connsiteY7" fmla="*/ 154824 h 220980"/>
              <a:gd name="connsiteX8" fmla="*/ 2849880 w 4594860"/>
              <a:gd name="connsiteY8" fmla="*/ 160020 h 220980"/>
              <a:gd name="connsiteX9" fmla="*/ 2807970 w 4594860"/>
              <a:gd name="connsiteY9" fmla="*/ 144780 h 220980"/>
              <a:gd name="connsiteX10" fmla="*/ 2606040 w 4594860"/>
              <a:gd name="connsiteY10" fmla="*/ 156210 h 220980"/>
              <a:gd name="connsiteX11" fmla="*/ 2564476 w 4594860"/>
              <a:gd name="connsiteY11" fmla="*/ 136121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87630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7100 w 4594860"/>
              <a:gd name="connsiteY5" fmla="*/ 171450 h 220980"/>
              <a:gd name="connsiteX6" fmla="*/ 3074670 w 4594860"/>
              <a:gd name="connsiteY6" fmla="*/ 166601 h 220980"/>
              <a:gd name="connsiteX7" fmla="*/ 3070513 w 4594860"/>
              <a:gd name="connsiteY7" fmla="*/ 154824 h 220980"/>
              <a:gd name="connsiteX8" fmla="*/ 2849880 w 4594860"/>
              <a:gd name="connsiteY8" fmla="*/ 160020 h 220980"/>
              <a:gd name="connsiteX9" fmla="*/ 2807970 w 4594860"/>
              <a:gd name="connsiteY9" fmla="*/ 144780 h 220980"/>
              <a:gd name="connsiteX10" fmla="*/ 2606040 w 4594860"/>
              <a:gd name="connsiteY10" fmla="*/ 143741 h 220980"/>
              <a:gd name="connsiteX11" fmla="*/ 2564476 w 4594860"/>
              <a:gd name="connsiteY11" fmla="*/ 136121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87630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7100 w 4594860"/>
              <a:gd name="connsiteY5" fmla="*/ 171450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4476 w 4594860"/>
              <a:gd name="connsiteY11" fmla="*/ 136121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87630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2944 w 4594860"/>
              <a:gd name="connsiteY5" fmla="*/ 167293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4476 w 4594860"/>
              <a:gd name="connsiteY11" fmla="*/ 136121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87630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67293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4476 w 4594860"/>
              <a:gd name="connsiteY11" fmla="*/ 136121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87630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9763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4476 w 4594860"/>
              <a:gd name="connsiteY11" fmla="*/ 136121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87630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4476 w 4594860"/>
              <a:gd name="connsiteY11" fmla="*/ 136121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87630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4476 w 4594860"/>
              <a:gd name="connsiteY11" fmla="*/ 136121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87630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87630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50483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50483 h 220980"/>
              <a:gd name="connsiteX23" fmla="*/ 830580 w 4594860"/>
              <a:gd name="connsiteY23" fmla="*/ 72390 h 220980"/>
              <a:gd name="connsiteX24" fmla="*/ 811054 w 4594860"/>
              <a:gd name="connsiteY24" fmla="*/ 36195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50483 h 220980"/>
              <a:gd name="connsiteX23" fmla="*/ 823437 w 4594860"/>
              <a:gd name="connsiteY23" fmla="*/ 58102 h 220980"/>
              <a:gd name="connsiteX24" fmla="*/ 811054 w 4594860"/>
              <a:gd name="connsiteY24" fmla="*/ 36195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933926 w 4594860"/>
              <a:gd name="connsiteY21" fmla="*/ 63341 h 220980"/>
              <a:gd name="connsiteX22" fmla="*/ 929640 w 4594860"/>
              <a:gd name="connsiteY22" fmla="*/ 50483 h 220980"/>
              <a:gd name="connsiteX23" fmla="*/ 823437 w 4594860"/>
              <a:gd name="connsiteY23" fmla="*/ 58102 h 220980"/>
              <a:gd name="connsiteX24" fmla="*/ 811054 w 4594860"/>
              <a:gd name="connsiteY24" fmla="*/ 36195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092994 w 4594860"/>
              <a:gd name="connsiteY21" fmla="*/ 66716 h 220980"/>
              <a:gd name="connsiteX22" fmla="*/ 933926 w 4594860"/>
              <a:gd name="connsiteY22" fmla="*/ 63341 h 220980"/>
              <a:gd name="connsiteX23" fmla="*/ 929640 w 4594860"/>
              <a:gd name="connsiteY23" fmla="*/ 50483 h 220980"/>
              <a:gd name="connsiteX24" fmla="*/ 823437 w 4594860"/>
              <a:gd name="connsiteY24" fmla="*/ 58102 h 220980"/>
              <a:gd name="connsiteX25" fmla="*/ 811054 w 4594860"/>
              <a:gd name="connsiteY25" fmla="*/ 36195 h 220980"/>
              <a:gd name="connsiteX26" fmla="*/ 640080 w 4594860"/>
              <a:gd name="connsiteY26" fmla="*/ 57150 h 220980"/>
              <a:gd name="connsiteX27" fmla="*/ 624840 w 4594860"/>
              <a:gd name="connsiteY27" fmla="*/ 34290 h 220980"/>
              <a:gd name="connsiteX28" fmla="*/ 468630 w 4594860"/>
              <a:gd name="connsiteY28" fmla="*/ 26670 h 220980"/>
              <a:gd name="connsiteX29" fmla="*/ 449580 w 4594860"/>
              <a:gd name="connsiteY29" fmla="*/ 19050 h 220980"/>
              <a:gd name="connsiteX30" fmla="*/ 270510 w 4594860"/>
              <a:gd name="connsiteY30" fmla="*/ 26670 h 220980"/>
              <a:gd name="connsiteX31" fmla="*/ 236220 w 4594860"/>
              <a:gd name="connsiteY31" fmla="*/ 0 h 220980"/>
              <a:gd name="connsiteX32" fmla="*/ 0 w 4594860"/>
              <a:gd name="connsiteY32"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933926 w 4594860"/>
              <a:gd name="connsiteY22" fmla="*/ 63341 h 220980"/>
              <a:gd name="connsiteX23" fmla="*/ 929640 w 4594860"/>
              <a:gd name="connsiteY23" fmla="*/ 50483 h 220980"/>
              <a:gd name="connsiteX24" fmla="*/ 823437 w 4594860"/>
              <a:gd name="connsiteY24" fmla="*/ 58102 h 220980"/>
              <a:gd name="connsiteX25" fmla="*/ 811054 w 4594860"/>
              <a:gd name="connsiteY25" fmla="*/ 36195 h 220980"/>
              <a:gd name="connsiteX26" fmla="*/ 640080 w 4594860"/>
              <a:gd name="connsiteY26" fmla="*/ 57150 h 220980"/>
              <a:gd name="connsiteX27" fmla="*/ 624840 w 4594860"/>
              <a:gd name="connsiteY27" fmla="*/ 34290 h 220980"/>
              <a:gd name="connsiteX28" fmla="*/ 468630 w 4594860"/>
              <a:gd name="connsiteY28" fmla="*/ 26670 h 220980"/>
              <a:gd name="connsiteX29" fmla="*/ 449580 w 4594860"/>
              <a:gd name="connsiteY29" fmla="*/ 19050 h 220980"/>
              <a:gd name="connsiteX30" fmla="*/ 270510 w 4594860"/>
              <a:gd name="connsiteY30" fmla="*/ 26670 h 220980"/>
              <a:gd name="connsiteX31" fmla="*/ 236220 w 4594860"/>
              <a:gd name="connsiteY31" fmla="*/ 0 h 220980"/>
              <a:gd name="connsiteX32" fmla="*/ 0 w 4594860"/>
              <a:gd name="connsiteY32"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12031 w 4594860"/>
              <a:gd name="connsiteY22" fmla="*/ 69097 h 220980"/>
              <a:gd name="connsiteX23" fmla="*/ 933926 w 4594860"/>
              <a:gd name="connsiteY23" fmla="*/ 63341 h 220980"/>
              <a:gd name="connsiteX24" fmla="*/ 929640 w 4594860"/>
              <a:gd name="connsiteY24" fmla="*/ 50483 h 220980"/>
              <a:gd name="connsiteX25" fmla="*/ 823437 w 4594860"/>
              <a:gd name="connsiteY25" fmla="*/ 58102 h 220980"/>
              <a:gd name="connsiteX26" fmla="*/ 811054 w 4594860"/>
              <a:gd name="connsiteY26" fmla="*/ 36195 h 220980"/>
              <a:gd name="connsiteX27" fmla="*/ 640080 w 4594860"/>
              <a:gd name="connsiteY27" fmla="*/ 57150 h 220980"/>
              <a:gd name="connsiteX28" fmla="*/ 624840 w 4594860"/>
              <a:gd name="connsiteY28" fmla="*/ 34290 h 220980"/>
              <a:gd name="connsiteX29" fmla="*/ 468630 w 4594860"/>
              <a:gd name="connsiteY29" fmla="*/ 26670 h 220980"/>
              <a:gd name="connsiteX30" fmla="*/ 449580 w 4594860"/>
              <a:gd name="connsiteY30" fmla="*/ 19050 h 220980"/>
              <a:gd name="connsiteX31" fmla="*/ 270510 w 4594860"/>
              <a:gd name="connsiteY31" fmla="*/ 26670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0483 h 220980"/>
              <a:gd name="connsiteX25" fmla="*/ 823437 w 4594860"/>
              <a:gd name="connsiteY25" fmla="*/ 58102 h 220980"/>
              <a:gd name="connsiteX26" fmla="*/ 811054 w 4594860"/>
              <a:gd name="connsiteY26" fmla="*/ 36195 h 220980"/>
              <a:gd name="connsiteX27" fmla="*/ 640080 w 4594860"/>
              <a:gd name="connsiteY27" fmla="*/ 57150 h 220980"/>
              <a:gd name="connsiteX28" fmla="*/ 624840 w 4594860"/>
              <a:gd name="connsiteY28" fmla="*/ 34290 h 220980"/>
              <a:gd name="connsiteX29" fmla="*/ 468630 w 4594860"/>
              <a:gd name="connsiteY29" fmla="*/ 26670 h 220980"/>
              <a:gd name="connsiteX30" fmla="*/ 449580 w 4594860"/>
              <a:gd name="connsiteY30" fmla="*/ 19050 h 220980"/>
              <a:gd name="connsiteX31" fmla="*/ 270510 w 4594860"/>
              <a:gd name="connsiteY31" fmla="*/ 26670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0483 h 220980"/>
              <a:gd name="connsiteX25" fmla="*/ 823437 w 4594860"/>
              <a:gd name="connsiteY25" fmla="*/ 53340 h 220980"/>
              <a:gd name="connsiteX26" fmla="*/ 811054 w 4594860"/>
              <a:gd name="connsiteY26" fmla="*/ 36195 h 220980"/>
              <a:gd name="connsiteX27" fmla="*/ 640080 w 4594860"/>
              <a:gd name="connsiteY27" fmla="*/ 57150 h 220980"/>
              <a:gd name="connsiteX28" fmla="*/ 624840 w 4594860"/>
              <a:gd name="connsiteY28" fmla="*/ 34290 h 220980"/>
              <a:gd name="connsiteX29" fmla="*/ 468630 w 4594860"/>
              <a:gd name="connsiteY29" fmla="*/ 26670 h 220980"/>
              <a:gd name="connsiteX30" fmla="*/ 449580 w 4594860"/>
              <a:gd name="connsiteY30" fmla="*/ 19050 h 220980"/>
              <a:gd name="connsiteX31" fmla="*/ 270510 w 4594860"/>
              <a:gd name="connsiteY31" fmla="*/ 26670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0483 h 220980"/>
              <a:gd name="connsiteX25" fmla="*/ 823437 w 4594860"/>
              <a:gd name="connsiteY25" fmla="*/ 53340 h 220980"/>
              <a:gd name="connsiteX26" fmla="*/ 811054 w 4594860"/>
              <a:gd name="connsiteY26" fmla="*/ 36195 h 220980"/>
              <a:gd name="connsiteX27" fmla="*/ 640080 w 4594860"/>
              <a:gd name="connsiteY27" fmla="*/ 57150 h 220980"/>
              <a:gd name="connsiteX28" fmla="*/ 634365 w 4594860"/>
              <a:gd name="connsiteY28" fmla="*/ 17621 h 220980"/>
              <a:gd name="connsiteX29" fmla="*/ 468630 w 4594860"/>
              <a:gd name="connsiteY29" fmla="*/ 26670 h 220980"/>
              <a:gd name="connsiteX30" fmla="*/ 449580 w 4594860"/>
              <a:gd name="connsiteY30" fmla="*/ 19050 h 220980"/>
              <a:gd name="connsiteX31" fmla="*/ 270510 w 4594860"/>
              <a:gd name="connsiteY31" fmla="*/ 26670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0483 h 220980"/>
              <a:gd name="connsiteX25" fmla="*/ 823437 w 4594860"/>
              <a:gd name="connsiteY25" fmla="*/ 53340 h 220980"/>
              <a:gd name="connsiteX26" fmla="*/ 811054 w 4594860"/>
              <a:gd name="connsiteY26" fmla="*/ 36195 h 220980"/>
              <a:gd name="connsiteX27" fmla="*/ 644843 w 4594860"/>
              <a:gd name="connsiteY27" fmla="*/ 35719 h 220980"/>
              <a:gd name="connsiteX28" fmla="*/ 634365 w 4594860"/>
              <a:gd name="connsiteY28" fmla="*/ 17621 h 220980"/>
              <a:gd name="connsiteX29" fmla="*/ 468630 w 4594860"/>
              <a:gd name="connsiteY29" fmla="*/ 26670 h 220980"/>
              <a:gd name="connsiteX30" fmla="*/ 449580 w 4594860"/>
              <a:gd name="connsiteY30" fmla="*/ 19050 h 220980"/>
              <a:gd name="connsiteX31" fmla="*/ 270510 w 4594860"/>
              <a:gd name="connsiteY31" fmla="*/ 26670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0483 h 220980"/>
              <a:gd name="connsiteX25" fmla="*/ 823437 w 4594860"/>
              <a:gd name="connsiteY25" fmla="*/ 53340 h 220980"/>
              <a:gd name="connsiteX26" fmla="*/ 811054 w 4594860"/>
              <a:gd name="connsiteY26" fmla="*/ 36195 h 220980"/>
              <a:gd name="connsiteX27" fmla="*/ 644843 w 4594860"/>
              <a:gd name="connsiteY27" fmla="*/ 35719 h 220980"/>
              <a:gd name="connsiteX28" fmla="*/ 634365 w 4594860"/>
              <a:gd name="connsiteY28" fmla="*/ 22383 h 220980"/>
              <a:gd name="connsiteX29" fmla="*/ 468630 w 4594860"/>
              <a:gd name="connsiteY29" fmla="*/ 26670 h 220980"/>
              <a:gd name="connsiteX30" fmla="*/ 449580 w 4594860"/>
              <a:gd name="connsiteY30" fmla="*/ 19050 h 220980"/>
              <a:gd name="connsiteX31" fmla="*/ 270510 w 4594860"/>
              <a:gd name="connsiteY31" fmla="*/ 26670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0483 h 220980"/>
              <a:gd name="connsiteX25" fmla="*/ 823437 w 4594860"/>
              <a:gd name="connsiteY25" fmla="*/ 53340 h 220980"/>
              <a:gd name="connsiteX26" fmla="*/ 811054 w 4594860"/>
              <a:gd name="connsiteY26" fmla="*/ 36195 h 220980"/>
              <a:gd name="connsiteX27" fmla="*/ 644843 w 4594860"/>
              <a:gd name="connsiteY27" fmla="*/ 35719 h 220980"/>
              <a:gd name="connsiteX28" fmla="*/ 634365 w 4594860"/>
              <a:gd name="connsiteY28" fmla="*/ 22383 h 220980"/>
              <a:gd name="connsiteX29" fmla="*/ 468630 w 4594860"/>
              <a:gd name="connsiteY29" fmla="*/ 26670 h 220980"/>
              <a:gd name="connsiteX30" fmla="*/ 449580 w 4594860"/>
              <a:gd name="connsiteY30" fmla="*/ 14287 h 220980"/>
              <a:gd name="connsiteX31" fmla="*/ 270510 w 4594860"/>
              <a:gd name="connsiteY31" fmla="*/ 26670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0483 h 220980"/>
              <a:gd name="connsiteX25" fmla="*/ 823437 w 4594860"/>
              <a:gd name="connsiteY25" fmla="*/ 53340 h 220980"/>
              <a:gd name="connsiteX26" fmla="*/ 811054 w 4594860"/>
              <a:gd name="connsiteY26" fmla="*/ 36195 h 220980"/>
              <a:gd name="connsiteX27" fmla="*/ 644843 w 4594860"/>
              <a:gd name="connsiteY27" fmla="*/ 35719 h 220980"/>
              <a:gd name="connsiteX28" fmla="*/ 634365 w 4594860"/>
              <a:gd name="connsiteY28" fmla="*/ 22383 h 220980"/>
              <a:gd name="connsiteX29" fmla="*/ 468630 w 4594860"/>
              <a:gd name="connsiteY29" fmla="*/ 26670 h 220980"/>
              <a:gd name="connsiteX30" fmla="*/ 449580 w 4594860"/>
              <a:gd name="connsiteY30" fmla="*/ 11906 h 220980"/>
              <a:gd name="connsiteX31" fmla="*/ 270510 w 4594860"/>
              <a:gd name="connsiteY31" fmla="*/ 26670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0483 h 220980"/>
              <a:gd name="connsiteX25" fmla="*/ 823437 w 4594860"/>
              <a:gd name="connsiteY25" fmla="*/ 53340 h 220980"/>
              <a:gd name="connsiteX26" fmla="*/ 811054 w 4594860"/>
              <a:gd name="connsiteY26" fmla="*/ 36195 h 220980"/>
              <a:gd name="connsiteX27" fmla="*/ 644843 w 4594860"/>
              <a:gd name="connsiteY27" fmla="*/ 35719 h 220980"/>
              <a:gd name="connsiteX28" fmla="*/ 634365 w 4594860"/>
              <a:gd name="connsiteY28" fmla="*/ 22383 h 220980"/>
              <a:gd name="connsiteX29" fmla="*/ 466249 w 4594860"/>
              <a:gd name="connsiteY29" fmla="*/ 24289 h 220980"/>
              <a:gd name="connsiteX30" fmla="*/ 449580 w 4594860"/>
              <a:gd name="connsiteY30" fmla="*/ 11906 h 220980"/>
              <a:gd name="connsiteX31" fmla="*/ 270510 w 4594860"/>
              <a:gd name="connsiteY31" fmla="*/ 26670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2864 h 220980"/>
              <a:gd name="connsiteX25" fmla="*/ 823437 w 4594860"/>
              <a:gd name="connsiteY25" fmla="*/ 53340 h 220980"/>
              <a:gd name="connsiteX26" fmla="*/ 811054 w 4594860"/>
              <a:gd name="connsiteY26" fmla="*/ 36195 h 220980"/>
              <a:gd name="connsiteX27" fmla="*/ 644843 w 4594860"/>
              <a:gd name="connsiteY27" fmla="*/ 35719 h 220980"/>
              <a:gd name="connsiteX28" fmla="*/ 634365 w 4594860"/>
              <a:gd name="connsiteY28" fmla="*/ 22383 h 220980"/>
              <a:gd name="connsiteX29" fmla="*/ 466249 w 4594860"/>
              <a:gd name="connsiteY29" fmla="*/ 24289 h 220980"/>
              <a:gd name="connsiteX30" fmla="*/ 449580 w 4594860"/>
              <a:gd name="connsiteY30" fmla="*/ 11906 h 220980"/>
              <a:gd name="connsiteX31" fmla="*/ 270510 w 4594860"/>
              <a:gd name="connsiteY31" fmla="*/ 26670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2864 h 220980"/>
              <a:gd name="connsiteX25" fmla="*/ 823437 w 4594860"/>
              <a:gd name="connsiteY25" fmla="*/ 53340 h 220980"/>
              <a:gd name="connsiteX26" fmla="*/ 811054 w 4594860"/>
              <a:gd name="connsiteY26" fmla="*/ 36195 h 220980"/>
              <a:gd name="connsiteX27" fmla="*/ 644843 w 4594860"/>
              <a:gd name="connsiteY27" fmla="*/ 35719 h 220980"/>
              <a:gd name="connsiteX28" fmla="*/ 634365 w 4594860"/>
              <a:gd name="connsiteY28" fmla="*/ 22383 h 220980"/>
              <a:gd name="connsiteX29" fmla="*/ 466249 w 4594860"/>
              <a:gd name="connsiteY29" fmla="*/ 24289 h 220980"/>
              <a:gd name="connsiteX30" fmla="*/ 449580 w 4594860"/>
              <a:gd name="connsiteY30" fmla="*/ 11906 h 220980"/>
              <a:gd name="connsiteX31" fmla="*/ 277653 w 4594860"/>
              <a:gd name="connsiteY31" fmla="*/ 17145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2864 h 220980"/>
              <a:gd name="connsiteX25" fmla="*/ 823437 w 4594860"/>
              <a:gd name="connsiteY25" fmla="*/ 53340 h 220980"/>
              <a:gd name="connsiteX26" fmla="*/ 811054 w 4594860"/>
              <a:gd name="connsiteY26" fmla="*/ 36195 h 220980"/>
              <a:gd name="connsiteX27" fmla="*/ 644843 w 4594860"/>
              <a:gd name="connsiteY27" fmla="*/ 35719 h 220980"/>
              <a:gd name="connsiteX28" fmla="*/ 634365 w 4594860"/>
              <a:gd name="connsiteY28" fmla="*/ 22383 h 220980"/>
              <a:gd name="connsiteX29" fmla="*/ 466249 w 4594860"/>
              <a:gd name="connsiteY29" fmla="*/ 24289 h 220980"/>
              <a:gd name="connsiteX30" fmla="*/ 449580 w 4594860"/>
              <a:gd name="connsiteY30" fmla="*/ 11906 h 220980"/>
              <a:gd name="connsiteX31" fmla="*/ 277653 w 4594860"/>
              <a:gd name="connsiteY31" fmla="*/ 14764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2864 h 220980"/>
              <a:gd name="connsiteX25" fmla="*/ 823437 w 4594860"/>
              <a:gd name="connsiteY25" fmla="*/ 53340 h 220980"/>
              <a:gd name="connsiteX26" fmla="*/ 811054 w 4594860"/>
              <a:gd name="connsiteY26" fmla="*/ 36195 h 220980"/>
              <a:gd name="connsiteX27" fmla="*/ 644843 w 4594860"/>
              <a:gd name="connsiteY27" fmla="*/ 35719 h 220980"/>
              <a:gd name="connsiteX28" fmla="*/ 634365 w 4594860"/>
              <a:gd name="connsiteY28" fmla="*/ 24765 h 220980"/>
              <a:gd name="connsiteX29" fmla="*/ 466249 w 4594860"/>
              <a:gd name="connsiteY29" fmla="*/ 24289 h 220980"/>
              <a:gd name="connsiteX30" fmla="*/ 449580 w 4594860"/>
              <a:gd name="connsiteY30" fmla="*/ 11906 h 220980"/>
              <a:gd name="connsiteX31" fmla="*/ 277653 w 4594860"/>
              <a:gd name="connsiteY31" fmla="*/ 14764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2864 h 220980"/>
              <a:gd name="connsiteX25" fmla="*/ 823437 w 4594860"/>
              <a:gd name="connsiteY25" fmla="*/ 53340 h 220980"/>
              <a:gd name="connsiteX26" fmla="*/ 811054 w 4594860"/>
              <a:gd name="connsiteY26" fmla="*/ 36195 h 220980"/>
              <a:gd name="connsiteX27" fmla="*/ 644843 w 4594860"/>
              <a:gd name="connsiteY27" fmla="*/ 35719 h 220980"/>
              <a:gd name="connsiteX28" fmla="*/ 634365 w 4594860"/>
              <a:gd name="connsiteY28" fmla="*/ 24765 h 220980"/>
              <a:gd name="connsiteX29" fmla="*/ 466249 w 4594860"/>
              <a:gd name="connsiteY29" fmla="*/ 24289 h 220980"/>
              <a:gd name="connsiteX30" fmla="*/ 449580 w 4594860"/>
              <a:gd name="connsiteY30" fmla="*/ 11906 h 220980"/>
              <a:gd name="connsiteX31" fmla="*/ 277653 w 4594860"/>
              <a:gd name="connsiteY31" fmla="*/ 14764 h 220980"/>
              <a:gd name="connsiteX32" fmla="*/ 236220 w 4594860"/>
              <a:gd name="connsiteY32" fmla="*/ 0 h 220980"/>
              <a:gd name="connsiteX33" fmla="*/ 38100 w 4594860"/>
              <a:gd name="connsiteY33" fmla="*/ 4803 h 220980"/>
              <a:gd name="connsiteX34" fmla="*/ 0 w 4594860"/>
              <a:gd name="connsiteY34" fmla="*/ 7620 h 220980"/>
              <a:gd name="connsiteX0" fmla="*/ 5159216 w 5159216"/>
              <a:gd name="connsiteY0" fmla="*/ 237172 h 237172"/>
              <a:gd name="connsiteX1" fmla="*/ 5102066 w 5159216"/>
              <a:gd name="connsiteY1" fmla="*/ 214312 h 237172"/>
              <a:gd name="connsiteX2" fmla="*/ 4423886 w 5159216"/>
              <a:gd name="connsiteY2" fmla="*/ 214312 h 237172"/>
              <a:gd name="connsiteX3" fmla="*/ 4423886 w 5159216"/>
              <a:gd name="connsiteY3" fmla="*/ 214312 h 237172"/>
              <a:gd name="connsiteX4" fmla="*/ 4026607 w 5159216"/>
              <a:gd name="connsiteY4" fmla="*/ 198033 h 237172"/>
              <a:gd name="connsiteX5" fmla="*/ 4027300 w 5159216"/>
              <a:gd name="connsiteY5" fmla="*/ 191798 h 237172"/>
              <a:gd name="connsiteX6" fmla="*/ 3639026 w 5159216"/>
              <a:gd name="connsiteY6" fmla="*/ 182793 h 237172"/>
              <a:gd name="connsiteX7" fmla="*/ 3634869 w 5159216"/>
              <a:gd name="connsiteY7" fmla="*/ 171016 h 237172"/>
              <a:gd name="connsiteX8" fmla="*/ 3401766 w 5159216"/>
              <a:gd name="connsiteY8" fmla="*/ 172055 h 237172"/>
              <a:gd name="connsiteX9" fmla="*/ 3372326 w 5159216"/>
              <a:gd name="connsiteY9" fmla="*/ 160972 h 237172"/>
              <a:gd name="connsiteX10" fmla="*/ 3170396 w 5159216"/>
              <a:gd name="connsiteY10" fmla="*/ 159933 h 237172"/>
              <a:gd name="connsiteX11" fmla="*/ 3131214 w 5159216"/>
              <a:gd name="connsiteY11" fmla="*/ 159457 h 237172"/>
              <a:gd name="connsiteX12" fmla="*/ 2743676 w 5159216"/>
              <a:gd name="connsiteY12" fmla="*/ 157162 h 237172"/>
              <a:gd name="connsiteX13" fmla="*/ 2743676 w 5159216"/>
              <a:gd name="connsiteY13" fmla="*/ 157162 h 237172"/>
              <a:gd name="connsiteX14" fmla="*/ 2743676 w 5159216"/>
              <a:gd name="connsiteY14" fmla="*/ 157162 h 237172"/>
              <a:gd name="connsiteX15" fmla="*/ 2743676 w 5159216"/>
              <a:gd name="connsiteY15" fmla="*/ 138112 h 237172"/>
              <a:gd name="connsiteX16" fmla="*/ 2496372 w 5159216"/>
              <a:gd name="connsiteY16" fmla="*/ 129107 h 237172"/>
              <a:gd name="connsiteX17" fmla="*/ 2195036 w 5159216"/>
              <a:gd name="connsiteY17" fmla="*/ 115252 h 237172"/>
              <a:gd name="connsiteX18" fmla="*/ 2111216 w 5159216"/>
              <a:gd name="connsiteY18" fmla="*/ 110965 h 237172"/>
              <a:gd name="connsiteX19" fmla="*/ 1874996 w 5159216"/>
              <a:gd name="connsiteY19" fmla="*/ 107632 h 237172"/>
              <a:gd name="connsiteX20" fmla="*/ 1855946 w 5159216"/>
              <a:gd name="connsiteY20" fmla="*/ 96202 h 237172"/>
              <a:gd name="connsiteX21" fmla="*/ 1669257 w 5159216"/>
              <a:gd name="connsiteY21" fmla="*/ 97196 h 237172"/>
              <a:gd name="connsiteX22" fmla="*/ 1619250 w 5159216"/>
              <a:gd name="connsiteY22" fmla="*/ 78145 h 237172"/>
              <a:gd name="connsiteX23" fmla="*/ 1498282 w 5159216"/>
              <a:gd name="connsiteY23" fmla="*/ 79533 h 237172"/>
              <a:gd name="connsiteX24" fmla="*/ 1493996 w 5159216"/>
              <a:gd name="connsiteY24" fmla="*/ 69056 h 237172"/>
              <a:gd name="connsiteX25" fmla="*/ 1387793 w 5159216"/>
              <a:gd name="connsiteY25" fmla="*/ 69532 h 237172"/>
              <a:gd name="connsiteX26" fmla="*/ 1375410 w 5159216"/>
              <a:gd name="connsiteY26" fmla="*/ 52387 h 237172"/>
              <a:gd name="connsiteX27" fmla="*/ 1209199 w 5159216"/>
              <a:gd name="connsiteY27" fmla="*/ 51911 h 237172"/>
              <a:gd name="connsiteX28" fmla="*/ 1198721 w 5159216"/>
              <a:gd name="connsiteY28" fmla="*/ 40957 h 237172"/>
              <a:gd name="connsiteX29" fmla="*/ 1030605 w 5159216"/>
              <a:gd name="connsiteY29" fmla="*/ 40481 h 237172"/>
              <a:gd name="connsiteX30" fmla="*/ 1013936 w 5159216"/>
              <a:gd name="connsiteY30" fmla="*/ 28098 h 237172"/>
              <a:gd name="connsiteX31" fmla="*/ 842009 w 5159216"/>
              <a:gd name="connsiteY31" fmla="*/ 30956 h 237172"/>
              <a:gd name="connsiteX32" fmla="*/ 800576 w 5159216"/>
              <a:gd name="connsiteY32" fmla="*/ 16192 h 237172"/>
              <a:gd name="connsiteX33" fmla="*/ 602456 w 5159216"/>
              <a:gd name="connsiteY33" fmla="*/ 20995 h 237172"/>
              <a:gd name="connsiteX34" fmla="*/ 0 w 5159216"/>
              <a:gd name="connsiteY34" fmla="*/ 0 h 237172"/>
              <a:gd name="connsiteX0" fmla="*/ 5166360 w 5166360"/>
              <a:gd name="connsiteY0" fmla="*/ 222885 h 222885"/>
              <a:gd name="connsiteX1" fmla="*/ 5109210 w 5166360"/>
              <a:gd name="connsiteY1" fmla="*/ 200025 h 222885"/>
              <a:gd name="connsiteX2" fmla="*/ 4431030 w 5166360"/>
              <a:gd name="connsiteY2" fmla="*/ 200025 h 222885"/>
              <a:gd name="connsiteX3" fmla="*/ 4431030 w 5166360"/>
              <a:gd name="connsiteY3" fmla="*/ 200025 h 222885"/>
              <a:gd name="connsiteX4" fmla="*/ 4033751 w 5166360"/>
              <a:gd name="connsiteY4" fmla="*/ 183746 h 222885"/>
              <a:gd name="connsiteX5" fmla="*/ 4034444 w 5166360"/>
              <a:gd name="connsiteY5" fmla="*/ 177511 h 222885"/>
              <a:gd name="connsiteX6" fmla="*/ 3646170 w 5166360"/>
              <a:gd name="connsiteY6" fmla="*/ 168506 h 222885"/>
              <a:gd name="connsiteX7" fmla="*/ 3642013 w 5166360"/>
              <a:gd name="connsiteY7" fmla="*/ 156729 h 222885"/>
              <a:gd name="connsiteX8" fmla="*/ 3408910 w 5166360"/>
              <a:gd name="connsiteY8" fmla="*/ 157768 h 222885"/>
              <a:gd name="connsiteX9" fmla="*/ 3379470 w 5166360"/>
              <a:gd name="connsiteY9" fmla="*/ 146685 h 222885"/>
              <a:gd name="connsiteX10" fmla="*/ 3177540 w 5166360"/>
              <a:gd name="connsiteY10" fmla="*/ 145646 h 222885"/>
              <a:gd name="connsiteX11" fmla="*/ 3138358 w 5166360"/>
              <a:gd name="connsiteY11" fmla="*/ 145170 h 222885"/>
              <a:gd name="connsiteX12" fmla="*/ 2750820 w 5166360"/>
              <a:gd name="connsiteY12" fmla="*/ 142875 h 222885"/>
              <a:gd name="connsiteX13" fmla="*/ 2750820 w 5166360"/>
              <a:gd name="connsiteY13" fmla="*/ 142875 h 222885"/>
              <a:gd name="connsiteX14" fmla="*/ 2750820 w 5166360"/>
              <a:gd name="connsiteY14" fmla="*/ 142875 h 222885"/>
              <a:gd name="connsiteX15" fmla="*/ 2750820 w 5166360"/>
              <a:gd name="connsiteY15" fmla="*/ 123825 h 222885"/>
              <a:gd name="connsiteX16" fmla="*/ 2503516 w 5166360"/>
              <a:gd name="connsiteY16" fmla="*/ 114820 h 222885"/>
              <a:gd name="connsiteX17" fmla="*/ 2202180 w 5166360"/>
              <a:gd name="connsiteY17" fmla="*/ 100965 h 222885"/>
              <a:gd name="connsiteX18" fmla="*/ 2118360 w 5166360"/>
              <a:gd name="connsiteY18" fmla="*/ 96678 h 222885"/>
              <a:gd name="connsiteX19" fmla="*/ 1882140 w 5166360"/>
              <a:gd name="connsiteY19" fmla="*/ 93345 h 222885"/>
              <a:gd name="connsiteX20" fmla="*/ 1863090 w 5166360"/>
              <a:gd name="connsiteY20" fmla="*/ 81915 h 222885"/>
              <a:gd name="connsiteX21" fmla="*/ 1676401 w 5166360"/>
              <a:gd name="connsiteY21" fmla="*/ 82909 h 222885"/>
              <a:gd name="connsiteX22" fmla="*/ 1626394 w 5166360"/>
              <a:gd name="connsiteY22" fmla="*/ 63858 h 222885"/>
              <a:gd name="connsiteX23" fmla="*/ 1505426 w 5166360"/>
              <a:gd name="connsiteY23" fmla="*/ 65246 h 222885"/>
              <a:gd name="connsiteX24" fmla="*/ 1501140 w 5166360"/>
              <a:gd name="connsiteY24" fmla="*/ 54769 h 222885"/>
              <a:gd name="connsiteX25" fmla="*/ 1394937 w 5166360"/>
              <a:gd name="connsiteY25" fmla="*/ 55245 h 222885"/>
              <a:gd name="connsiteX26" fmla="*/ 1382554 w 5166360"/>
              <a:gd name="connsiteY26" fmla="*/ 38100 h 222885"/>
              <a:gd name="connsiteX27" fmla="*/ 1216343 w 5166360"/>
              <a:gd name="connsiteY27" fmla="*/ 37624 h 222885"/>
              <a:gd name="connsiteX28" fmla="*/ 1205865 w 5166360"/>
              <a:gd name="connsiteY28" fmla="*/ 26670 h 222885"/>
              <a:gd name="connsiteX29" fmla="*/ 1037749 w 5166360"/>
              <a:gd name="connsiteY29" fmla="*/ 26194 h 222885"/>
              <a:gd name="connsiteX30" fmla="*/ 1021080 w 5166360"/>
              <a:gd name="connsiteY30" fmla="*/ 13811 h 222885"/>
              <a:gd name="connsiteX31" fmla="*/ 849153 w 5166360"/>
              <a:gd name="connsiteY31" fmla="*/ 16669 h 222885"/>
              <a:gd name="connsiteX32" fmla="*/ 807720 w 5166360"/>
              <a:gd name="connsiteY32" fmla="*/ 1905 h 222885"/>
              <a:gd name="connsiteX33" fmla="*/ 609600 w 5166360"/>
              <a:gd name="connsiteY33" fmla="*/ 6708 h 222885"/>
              <a:gd name="connsiteX34" fmla="*/ 0 w 5166360"/>
              <a:gd name="connsiteY34" fmla="*/ 0 h 222885"/>
              <a:gd name="connsiteX0" fmla="*/ 5166360 w 5166360"/>
              <a:gd name="connsiteY0" fmla="*/ 222885 h 222885"/>
              <a:gd name="connsiteX1" fmla="*/ 5109210 w 5166360"/>
              <a:gd name="connsiteY1" fmla="*/ 200025 h 222885"/>
              <a:gd name="connsiteX2" fmla="*/ 4431030 w 5166360"/>
              <a:gd name="connsiteY2" fmla="*/ 200025 h 222885"/>
              <a:gd name="connsiteX3" fmla="*/ 4431030 w 5166360"/>
              <a:gd name="connsiteY3" fmla="*/ 200025 h 222885"/>
              <a:gd name="connsiteX4" fmla="*/ 4033751 w 5166360"/>
              <a:gd name="connsiteY4" fmla="*/ 183746 h 222885"/>
              <a:gd name="connsiteX5" fmla="*/ 4034444 w 5166360"/>
              <a:gd name="connsiteY5" fmla="*/ 177511 h 222885"/>
              <a:gd name="connsiteX6" fmla="*/ 3646170 w 5166360"/>
              <a:gd name="connsiteY6" fmla="*/ 168506 h 222885"/>
              <a:gd name="connsiteX7" fmla="*/ 3642013 w 5166360"/>
              <a:gd name="connsiteY7" fmla="*/ 156729 h 222885"/>
              <a:gd name="connsiteX8" fmla="*/ 3408910 w 5166360"/>
              <a:gd name="connsiteY8" fmla="*/ 157768 h 222885"/>
              <a:gd name="connsiteX9" fmla="*/ 3379470 w 5166360"/>
              <a:gd name="connsiteY9" fmla="*/ 146685 h 222885"/>
              <a:gd name="connsiteX10" fmla="*/ 3177540 w 5166360"/>
              <a:gd name="connsiteY10" fmla="*/ 145646 h 222885"/>
              <a:gd name="connsiteX11" fmla="*/ 3138358 w 5166360"/>
              <a:gd name="connsiteY11" fmla="*/ 145170 h 222885"/>
              <a:gd name="connsiteX12" fmla="*/ 2750820 w 5166360"/>
              <a:gd name="connsiteY12" fmla="*/ 142875 h 222885"/>
              <a:gd name="connsiteX13" fmla="*/ 2750820 w 5166360"/>
              <a:gd name="connsiteY13" fmla="*/ 142875 h 222885"/>
              <a:gd name="connsiteX14" fmla="*/ 2750820 w 5166360"/>
              <a:gd name="connsiteY14" fmla="*/ 142875 h 222885"/>
              <a:gd name="connsiteX15" fmla="*/ 2750820 w 5166360"/>
              <a:gd name="connsiteY15" fmla="*/ 123825 h 222885"/>
              <a:gd name="connsiteX16" fmla="*/ 2503516 w 5166360"/>
              <a:gd name="connsiteY16" fmla="*/ 114820 h 222885"/>
              <a:gd name="connsiteX17" fmla="*/ 2202180 w 5166360"/>
              <a:gd name="connsiteY17" fmla="*/ 100965 h 222885"/>
              <a:gd name="connsiteX18" fmla="*/ 2118360 w 5166360"/>
              <a:gd name="connsiteY18" fmla="*/ 96678 h 222885"/>
              <a:gd name="connsiteX19" fmla="*/ 1882140 w 5166360"/>
              <a:gd name="connsiteY19" fmla="*/ 93345 h 222885"/>
              <a:gd name="connsiteX20" fmla="*/ 1863090 w 5166360"/>
              <a:gd name="connsiteY20" fmla="*/ 81915 h 222885"/>
              <a:gd name="connsiteX21" fmla="*/ 1676401 w 5166360"/>
              <a:gd name="connsiteY21" fmla="*/ 82909 h 222885"/>
              <a:gd name="connsiteX22" fmla="*/ 1626394 w 5166360"/>
              <a:gd name="connsiteY22" fmla="*/ 63858 h 222885"/>
              <a:gd name="connsiteX23" fmla="*/ 1505426 w 5166360"/>
              <a:gd name="connsiteY23" fmla="*/ 65246 h 222885"/>
              <a:gd name="connsiteX24" fmla="*/ 1501140 w 5166360"/>
              <a:gd name="connsiteY24" fmla="*/ 54769 h 222885"/>
              <a:gd name="connsiteX25" fmla="*/ 1394937 w 5166360"/>
              <a:gd name="connsiteY25" fmla="*/ 55245 h 222885"/>
              <a:gd name="connsiteX26" fmla="*/ 1382554 w 5166360"/>
              <a:gd name="connsiteY26" fmla="*/ 38100 h 222885"/>
              <a:gd name="connsiteX27" fmla="*/ 1216343 w 5166360"/>
              <a:gd name="connsiteY27" fmla="*/ 37624 h 222885"/>
              <a:gd name="connsiteX28" fmla="*/ 1205865 w 5166360"/>
              <a:gd name="connsiteY28" fmla="*/ 26670 h 222885"/>
              <a:gd name="connsiteX29" fmla="*/ 1037749 w 5166360"/>
              <a:gd name="connsiteY29" fmla="*/ 26194 h 222885"/>
              <a:gd name="connsiteX30" fmla="*/ 1021080 w 5166360"/>
              <a:gd name="connsiteY30" fmla="*/ 13811 h 222885"/>
              <a:gd name="connsiteX31" fmla="*/ 849153 w 5166360"/>
              <a:gd name="connsiteY31" fmla="*/ 16669 h 222885"/>
              <a:gd name="connsiteX32" fmla="*/ 807720 w 5166360"/>
              <a:gd name="connsiteY32" fmla="*/ 1905 h 222885"/>
              <a:gd name="connsiteX33" fmla="*/ 609600 w 5166360"/>
              <a:gd name="connsiteY33" fmla="*/ 6708 h 222885"/>
              <a:gd name="connsiteX34" fmla="*/ 378619 w 5166360"/>
              <a:gd name="connsiteY34" fmla="*/ 1946 h 222885"/>
              <a:gd name="connsiteX35" fmla="*/ 0 w 5166360"/>
              <a:gd name="connsiteY35" fmla="*/ 0 h 222885"/>
              <a:gd name="connsiteX0" fmla="*/ 5166360 w 5166360"/>
              <a:gd name="connsiteY0" fmla="*/ 222885 h 222885"/>
              <a:gd name="connsiteX1" fmla="*/ 5109210 w 5166360"/>
              <a:gd name="connsiteY1" fmla="*/ 200025 h 222885"/>
              <a:gd name="connsiteX2" fmla="*/ 4431030 w 5166360"/>
              <a:gd name="connsiteY2" fmla="*/ 200025 h 222885"/>
              <a:gd name="connsiteX3" fmla="*/ 4431030 w 5166360"/>
              <a:gd name="connsiteY3" fmla="*/ 200025 h 222885"/>
              <a:gd name="connsiteX4" fmla="*/ 4033751 w 5166360"/>
              <a:gd name="connsiteY4" fmla="*/ 183746 h 222885"/>
              <a:gd name="connsiteX5" fmla="*/ 4034444 w 5166360"/>
              <a:gd name="connsiteY5" fmla="*/ 177511 h 222885"/>
              <a:gd name="connsiteX6" fmla="*/ 3646170 w 5166360"/>
              <a:gd name="connsiteY6" fmla="*/ 168506 h 222885"/>
              <a:gd name="connsiteX7" fmla="*/ 3642013 w 5166360"/>
              <a:gd name="connsiteY7" fmla="*/ 156729 h 222885"/>
              <a:gd name="connsiteX8" fmla="*/ 3408910 w 5166360"/>
              <a:gd name="connsiteY8" fmla="*/ 157768 h 222885"/>
              <a:gd name="connsiteX9" fmla="*/ 3379470 w 5166360"/>
              <a:gd name="connsiteY9" fmla="*/ 146685 h 222885"/>
              <a:gd name="connsiteX10" fmla="*/ 3177540 w 5166360"/>
              <a:gd name="connsiteY10" fmla="*/ 145646 h 222885"/>
              <a:gd name="connsiteX11" fmla="*/ 3138358 w 5166360"/>
              <a:gd name="connsiteY11" fmla="*/ 145170 h 222885"/>
              <a:gd name="connsiteX12" fmla="*/ 2750820 w 5166360"/>
              <a:gd name="connsiteY12" fmla="*/ 142875 h 222885"/>
              <a:gd name="connsiteX13" fmla="*/ 2750820 w 5166360"/>
              <a:gd name="connsiteY13" fmla="*/ 142875 h 222885"/>
              <a:gd name="connsiteX14" fmla="*/ 2750820 w 5166360"/>
              <a:gd name="connsiteY14" fmla="*/ 142875 h 222885"/>
              <a:gd name="connsiteX15" fmla="*/ 2750820 w 5166360"/>
              <a:gd name="connsiteY15" fmla="*/ 123825 h 222885"/>
              <a:gd name="connsiteX16" fmla="*/ 2503516 w 5166360"/>
              <a:gd name="connsiteY16" fmla="*/ 114820 h 222885"/>
              <a:gd name="connsiteX17" fmla="*/ 2202180 w 5166360"/>
              <a:gd name="connsiteY17" fmla="*/ 100965 h 222885"/>
              <a:gd name="connsiteX18" fmla="*/ 2118360 w 5166360"/>
              <a:gd name="connsiteY18" fmla="*/ 96678 h 222885"/>
              <a:gd name="connsiteX19" fmla="*/ 1882140 w 5166360"/>
              <a:gd name="connsiteY19" fmla="*/ 93345 h 222885"/>
              <a:gd name="connsiteX20" fmla="*/ 1863090 w 5166360"/>
              <a:gd name="connsiteY20" fmla="*/ 81915 h 222885"/>
              <a:gd name="connsiteX21" fmla="*/ 1676401 w 5166360"/>
              <a:gd name="connsiteY21" fmla="*/ 82909 h 222885"/>
              <a:gd name="connsiteX22" fmla="*/ 1626394 w 5166360"/>
              <a:gd name="connsiteY22" fmla="*/ 63858 h 222885"/>
              <a:gd name="connsiteX23" fmla="*/ 1505426 w 5166360"/>
              <a:gd name="connsiteY23" fmla="*/ 65246 h 222885"/>
              <a:gd name="connsiteX24" fmla="*/ 1501140 w 5166360"/>
              <a:gd name="connsiteY24" fmla="*/ 54769 h 222885"/>
              <a:gd name="connsiteX25" fmla="*/ 1394937 w 5166360"/>
              <a:gd name="connsiteY25" fmla="*/ 55245 h 222885"/>
              <a:gd name="connsiteX26" fmla="*/ 1382554 w 5166360"/>
              <a:gd name="connsiteY26" fmla="*/ 38100 h 222885"/>
              <a:gd name="connsiteX27" fmla="*/ 1216343 w 5166360"/>
              <a:gd name="connsiteY27" fmla="*/ 37624 h 222885"/>
              <a:gd name="connsiteX28" fmla="*/ 1205865 w 5166360"/>
              <a:gd name="connsiteY28" fmla="*/ 26670 h 222885"/>
              <a:gd name="connsiteX29" fmla="*/ 1037749 w 5166360"/>
              <a:gd name="connsiteY29" fmla="*/ 26194 h 222885"/>
              <a:gd name="connsiteX30" fmla="*/ 1021080 w 5166360"/>
              <a:gd name="connsiteY30" fmla="*/ 13811 h 222885"/>
              <a:gd name="connsiteX31" fmla="*/ 849153 w 5166360"/>
              <a:gd name="connsiteY31" fmla="*/ 16669 h 222885"/>
              <a:gd name="connsiteX32" fmla="*/ 807720 w 5166360"/>
              <a:gd name="connsiteY32" fmla="*/ 1905 h 222885"/>
              <a:gd name="connsiteX33" fmla="*/ 609600 w 5166360"/>
              <a:gd name="connsiteY33" fmla="*/ 6708 h 222885"/>
              <a:gd name="connsiteX34" fmla="*/ 400050 w 5166360"/>
              <a:gd name="connsiteY34" fmla="*/ 1946 h 222885"/>
              <a:gd name="connsiteX35" fmla="*/ 378619 w 5166360"/>
              <a:gd name="connsiteY35" fmla="*/ 1946 h 222885"/>
              <a:gd name="connsiteX36" fmla="*/ 0 w 5166360"/>
              <a:gd name="connsiteY36" fmla="*/ 0 h 222885"/>
              <a:gd name="connsiteX0" fmla="*/ 5166360 w 5166360"/>
              <a:gd name="connsiteY0" fmla="*/ 222885 h 222885"/>
              <a:gd name="connsiteX1" fmla="*/ 5109210 w 5166360"/>
              <a:gd name="connsiteY1" fmla="*/ 200025 h 222885"/>
              <a:gd name="connsiteX2" fmla="*/ 4431030 w 5166360"/>
              <a:gd name="connsiteY2" fmla="*/ 200025 h 222885"/>
              <a:gd name="connsiteX3" fmla="*/ 4431030 w 5166360"/>
              <a:gd name="connsiteY3" fmla="*/ 200025 h 222885"/>
              <a:gd name="connsiteX4" fmla="*/ 4033751 w 5166360"/>
              <a:gd name="connsiteY4" fmla="*/ 183746 h 222885"/>
              <a:gd name="connsiteX5" fmla="*/ 4034444 w 5166360"/>
              <a:gd name="connsiteY5" fmla="*/ 177511 h 222885"/>
              <a:gd name="connsiteX6" fmla="*/ 3646170 w 5166360"/>
              <a:gd name="connsiteY6" fmla="*/ 168506 h 222885"/>
              <a:gd name="connsiteX7" fmla="*/ 3642013 w 5166360"/>
              <a:gd name="connsiteY7" fmla="*/ 156729 h 222885"/>
              <a:gd name="connsiteX8" fmla="*/ 3408910 w 5166360"/>
              <a:gd name="connsiteY8" fmla="*/ 157768 h 222885"/>
              <a:gd name="connsiteX9" fmla="*/ 3379470 w 5166360"/>
              <a:gd name="connsiteY9" fmla="*/ 146685 h 222885"/>
              <a:gd name="connsiteX10" fmla="*/ 3177540 w 5166360"/>
              <a:gd name="connsiteY10" fmla="*/ 145646 h 222885"/>
              <a:gd name="connsiteX11" fmla="*/ 3138358 w 5166360"/>
              <a:gd name="connsiteY11" fmla="*/ 145170 h 222885"/>
              <a:gd name="connsiteX12" fmla="*/ 2750820 w 5166360"/>
              <a:gd name="connsiteY12" fmla="*/ 142875 h 222885"/>
              <a:gd name="connsiteX13" fmla="*/ 2750820 w 5166360"/>
              <a:gd name="connsiteY13" fmla="*/ 142875 h 222885"/>
              <a:gd name="connsiteX14" fmla="*/ 2750820 w 5166360"/>
              <a:gd name="connsiteY14" fmla="*/ 142875 h 222885"/>
              <a:gd name="connsiteX15" fmla="*/ 2750820 w 5166360"/>
              <a:gd name="connsiteY15" fmla="*/ 123825 h 222885"/>
              <a:gd name="connsiteX16" fmla="*/ 2503516 w 5166360"/>
              <a:gd name="connsiteY16" fmla="*/ 114820 h 222885"/>
              <a:gd name="connsiteX17" fmla="*/ 2202180 w 5166360"/>
              <a:gd name="connsiteY17" fmla="*/ 100965 h 222885"/>
              <a:gd name="connsiteX18" fmla="*/ 2118360 w 5166360"/>
              <a:gd name="connsiteY18" fmla="*/ 96678 h 222885"/>
              <a:gd name="connsiteX19" fmla="*/ 1882140 w 5166360"/>
              <a:gd name="connsiteY19" fmla="*/ 93345 h 222885"/>
              <a:gd name="connsiteX20" fmla="*/ 1863090 w 5166360"/>
              <a:gd name="connsiteY20" fmla="*/ 81915 h 222885"/>
              <a:gd name="connsiteX21" fmla="*/ 1676401 w 5166360"/>
              <a:gd name="connsiteY21" fmla="*/ 82909 h 222885"/>
              <a:gd name="connsiteX22" fmla="*/ 1626394 w 5166360"/>
              <a:gd name="connsiteY22" fmla="*/ 63858 h 222885"/>
              <a:gd name="connsiteX23" fmla="*/ 1505426 w 5166360"/>
              <a:gd name="connsiteY23" fmla="*/ 65246 h 222885"/>
              <a:gd name="connsiteX24" fmla="*/ 1501140 w 5166360"/>
              <a:gd name="connsiteY24" fmla="*/ 54769 h 222885"/>
              <a:gd name="connsiteX25" fmla="*/ 1394937 w 5166360"/>
              <a:gd name="connsiteY25" fmla="*/ 55245 h 222885"/>
              <a:gd name="connsiteX26" fmla="*/ 1382554 w 5166360"/>
              <a:gd name="connsiteY26" fmla="*/ 38100 h 222885"/>
              <a:gd name="connsiteX27" fmla="*/ 1216343 w 5166360"/>
              <a:gd name="connsiteY27" fmla="*/ 37624 h 222885"/>
              <a:gd name="connsiteX28" fmla="*/ 1205865 w 5166360"/>
              <a:gd name="connsiteY28" fmla="*/ 26670 h 222885"/>
              <a:gd name="connsiteX29" fmla="*/ 1037749 w 5166360"/>
              <a:gd name="connsiteY29" fmla="*/ 26194 h 222885"/>
              <a:gd name="connsiteX30" fmla="*/ 1021080 w 5166360"/>
              <a:gd name="connsiteY30" fmla="*/ 13811 h 222885"/>
              <a:gd name="connsiteX31" fmla="*/ 849153 w 5166360"/>
              <a:gd name="connsiteY31" fmla="*/ 16669 h 222885"/>
              <a:gd name="connsiteX32" fmla="*/ 807720 w 5166360"/>
              <a:gd name="connsiteY32" fmla="*/ 1905 h 222885"/>
              <a:gd name="connsiteX33" fmla="*/ 609600 w 5166360"/>
              <a:gd name="connsiteY33" fmla="*/ 6708 h 222885"/>
              <a:gd name="connsiteX34" fmla="*/ 400050 w 5166360"/>
              <a:gd name="connsiteY34" fmla="*/ 4327 h 222885"/>
              <a:gd name="connsiteX35" fmla="*/ 378619 w 5166360"/>
              <a:gd name="connsiteY35" fmla="*/ 1946 h 222885"/>
              <a:gd name="connsiteX36" fmla="*/ 0 w 5166360"/>
              <a:gd name="connsiteY36" fmla="*/ 0 h 222885"/>
              <a:gd name="connsiteX0" fmla="*/ 5166360 w 5166360"/>
              <a:gd name="connsiteY0" fmla="*/ 222885 h 222885"/>
              <a:gd name="connsiteX1" fmla="*/ 5109210 w 5166360"/>
              <a:gd name="connsiteY1" fmla="*/ 200025 h 222885"/>
              <a:gd name="connsiteX2" fmla="*/ 4431030 w 5166360"/>
              <a:gd name="connsiteY2" fmla="*/ 200025 h 222885"/>
              <a:gd name="connsiteX3" fmla="*/ 4431030 w 5166360"/>
              <a:gd name="connsiteY3" fmla="*/ 200025 h 222885"/>
              <a:gd name="connsiteX4" fmla="*/ 4033751 w 5166360"/>
              <a:gd name="connsiteY4" fmla="*/ 183746 h 222885"/>
              <a:gd name="connsiteX5" fmla="*/ 4034444 w 5166360"/>
              <a:gd name="connsiteY5" fmla="*/ 177511 h 222885"/>
              <a:gd name="connsiteX6" fmla="*/ 3646170 w 5166360"/>
              <a:gd name="connsiteY6" fmla="*/ 168506 h 222885"/>
              <a:gd name="connsiteX7" fmla="*/ 3642013 w 5166360"/>
              <a:gd name="connsiteY7" fmla="*/ 156729 h 222885"/>
              <a:gd name="connsiteX8" fmla="*/ 3408910 w 5166360"/>
              <a:gd name="connsiteY8" fmla="*/ 157768 h 222885"/>
              <a:gd name="connsiteX9" fmla="*/ 3379470 w 5166360"/>
              <a:gd name="connsiteY9" fmla="*/ 146685 h 222885"/>
              <a:gd name="connsiteX10" fmla="*/ 3177540 w 5166360"/>
              <a:gd name="connsiteY10" fmla="*/ 145646 h 222885"/>
              <a:gd name="connsiteX11" fmla="*/ 3138358 w 5166360"/>
              <a:gd name="connsiteY11" fmla="*/ 145170 h 222885"/>
              <a:gd name="connsiteX12" fmla="*/ 2750820 w 5166360"/>
              <a:gd name="connsiteY12" fmla="*/ 142875 h 222885"/>
              <a:gd name="connsiteX13" fmla="*/ 2750820 w 5166360"/>
              <a:gd name="connsiteY13" fmla="*/ 142875 h 222885"/>
              <a:gd name="connsiteX14" fmla="*/ 2750820 w 5166360"/>
              <a:gd name="connsiteY14" fmla="*/ 142875 h 222885"/>
              <a:gd name="connsiteX15" fmla="*/ 2750820 w 5166360"/>
              <a:gd name="connsiteY15" fmla="*/ 123825 h 222885"/>
              <a:gd name="connsiteX16" fmla="*/ 2503516 w 5166360"/>
              <a:gd name="connsiteY16" fmla="*/ 114820 h 222885"/>
              <a:gd name="connsiteX17" fmla="*/ 2202180 w 5166360"/>
              <a:gd name="connsiteY17" fmla="*/ 100965 h 222885"/>
              <a:gd name="connsiteX18" fmla="*/ 2118360 w 5166360"/>
              <a:gd name="connsiteY18" fmla="*/ 96678 h 222885"/>
              <a:gd name="connsiteX19" fmla="*/ 1882140 w 5166360"/>
              <a:gd name="connsiteY19" fmla="*/ 93345 h 222885"/>
              <a:gd name="connsiteX20" fmla="*/ 1863090 w 5166360"/>
              <a:gd name="connsiteY20" fmla="*/ 81915 h 222885"/>
              <a:gd name="connsiteX21" fmla="*/ 1676401 w 5166360"/>
              <a:gd name="connsiteY21" fmla="*/ 82909 h 222885"/>
              <a:gd name="connsiteX22" fmla="*/ 1626394 w 5166360"/>
              <a:gd name="connsiteY22" fmla="*/ 63858 h 222885"/>
              <a:gd name="connsiteX23" fmla="*/ 1505426 w 5166360"/>
              <a:gd name="connsiteY23" fmla="*/ 65246 h 222885"/>
              <a:gd name="connsiteX24" fmla="*/ 1501140 w 5166360"/>
              <a:gd name="connsiteY24" fmla="*/ 54769 h 222885"/>
              <a:gd name="connsiteX25" fmla="*/ 1394937 w 5166360"/>
              <a:gd name="connsiteY25" fmla="*/ 55245 h 222885"/>
              <a:gd name="connsiteX26" fmla="*/ 1382554 w 5166360"/>
              <a:gd name="connsiteY26" fmla="*/ 38100 h 222885"/>
              <a:gd name="connsiteX27" fmla="*/ 1216343 w 5166360"/>
              <a:gd name="connsiteY27" fmla="*/ 37624 h 222885"/>
              <a:gd name="connsiteX28" fmla="*/ 1205865 w 5166360"/>
              <a:gd name="connsiteY28" fmla="*/ 26670 h 222885"/>
              <a:gd name="connsiteX29" fmla="*/ 1037749 w 5166360"/>
              <a:gd name="connsiteY29" fmla="*/ 26194 h 222885"/>
              <a:gd name="connsiteX30" fmla="*/ 1021080 w 5166360"/>
              <a:gd name="connsiteY30" fmla="*/ 13811 h 222885"/>
              <a:gd name="connsiteX31" fmla="*/ 849153 w 5166360"/>
              <a:gd name="connsiteY31" fmla="*/ 16669 h 222885"/>
              <a:gd name="connsiteX32" fmla="*/ 807720 w 5166360"/>
              <a:gd name="connsiteY32" fmla="*/ 4286 h 222885"/>
              <a:gd name="connsiteX33" fmla="*/ 609600 w 5166360"/>
              <a:gd name="connsiteY33" fmla="*/ 6708 h 222885"/>
              <a:gd name="connsiteX34" fmla="*/ 400050 w 5166360"/>
              <a:gd name="connsiteY34" fmla="*/ 4327 h 222885"/>
              <a:gd name="connsiteX35" fmla="*/ 378619 w 5166360"/>
              <a:gd name="connsiteY35" fmla="*/ 1946 h 222885"/>
              <a:gd name="connsiteX36" fmla="*/ 0 w 5166360"/>
              <a:gd name="connsiteY36" fmla="*/ 0 h 222885"/>
              <a:gd name="connsiteX0" fmla="*/ 5166360 w 5166360"/>
              <a:gd name="connsiteY0" fmla="*/ 222885 h 222885"/>
              <a:gd name="connsiteX1" fmla="*/ 5109210 w 5166360"/>
              <a:gd name="connsiteY1" fmla="*/ 200025 h 222885"/>
              <a:gd name="connsiteX2" fmla="*/ 4431030 w 5166360"/>
              <a:gd name="connsiteY2" fmla="*/ 200025 h 222885"/>
              <a:gd name="connsiteX3" fmla="*/ 4431030 w 5166360"/>
              <a:gd name="connsiteY3" fmla="*/ 200025 h 222885"/>
              <a:gd name="connsiteX4" fmla="*/ 4033751 w 5166360"/>
              <a:gd name="connsiteY4" fmla="*/ 183746 h 222885"/>
              <a:gd name="connsiteX5" fmla="*/ 4034444 w 5166360"/>
              <a:gd name="connsiteY5" fmla="*/ 177511 h 222885"/>
              <a:gd name="connsiteX6" fmla="*/ 3646170 w 5166360"/>
              <a:gd name="connsiteY6" fmla="*/ 168506 h 222885"/>
              <a:gd name="connsiteX7" fmla="*/ 3642013 w 5166360"/>
              <a:gd name="connsiteY7" fmla="*/ 156729 h 222885"/>
              <a:gd name="connsiteX8" fmla="*/ 3408910 w 5166360"/>
              <a:gd name="connsiteY8" fmla="*/ 157768 h 222885"/>
              <a:gd name="connsiteX9" fmla="*/ 3379470 w 5166360"/>
              <a:gd name="connsiteY9" fmla="*/ 146685 h 222885"/>
              <a:gd name="connsiteX10" fmla="*/ 3177540 w 5166360"/>
              <a:gd name="connsiteY10" fmla="*/ 145646 h 222885"/>
              <a:gd name="connsiteX11" fmla="*/ 3138358 w 5166360"/>
              <a:gd name="connsiteY11" fmla="*/ 145170 h 222885"/>
              <a:gd name="connsiteX12" fmla="*/ 2750820 w 5166360"/>
              <a:gd name="connsiteY12" fmla="*/ 142875 h 222885"/>
              <a:gd name="connsiteX13" fmla="*/ 2750820 w 5166360"/>
              <a:gd name="connsiteY13" fmla="*/ 142875 h 222885"/>
              <a:gd name="connsiteX14" fmla="*/ 2750820 w 5166360"/>
              <a:gd name="connsiteY14" fmla="*/ 142875 h 222885"/>
              <a:gd name="connsiteX15" fmla="*/ 2750820 w 5166360"/>
              <a:gd name="connsiteY15" fmla="*/ 123825 h 222885"/>
              <a:gd name="connsiteX16" fmla="*/ 2503516 w 5166360"/>
              <a:gd name="connsiteY16" fmla="*/ 114820 h 222885"/>
              <a:gd name="connsiteX17" fmla="*/ 2202180 w 5166360"/>
              <a:gd name="connsiteY17" fmla="*/ 100965 h 222885"/>
              <a:gd name="connsiteX18" fmla="*/ 2118360 w 5166360"/>
              <a:gd name="connsiteY18" fmla="*/ 96678 h 222885"/>
              <a:gd name="connsiteX19" fmla="*/ 1882140 w 5166360"/>
              <a:gd name="connsiteY19" fmla="*/ 93345 h 222885"/>
              <a:gd name="connsiteX20" fmla="*/ 1863090 w 5166360"/>
              <a:gd name="connsiteY20" fmla="*/ 81915 h 222885"/>
              <a:gd name="connsiteX21" fmla="*/ 1676401 w 5166360"/>
              <a:gd name="connsiteY21" fmla="*/ 82909 h 222885"/>
              <a:gd name="connsiteX22" fmla="*/ 1626394 w 5166360"/>
              <a:gd name="connsiteY22" fmla="*/ 63858 h 222885"/>
              <a:gd name="connsiteX23" fmla="*/ 1505426 w 5166360"/>
              <a:gd name="connsiteY23" fmla="*/ 65246 h 222885"/>
              <a:gd name="connsiteX24" fmla="*/ 1501140 w 5166360"/>
              <a:gd name="connsiteY24" fmla="*/ 54769 h 222885"/>
              <a:gd name="connsiteX25" fmla="*/ 1394937 w 5166360"/>
              <a:gd name="connsiteY25" fmla="*/ 55245 h 222885"/>
              <a:gd name="connsiteX26" fmla="*/ 1382554 w 5166360"/>
              <a:gd name="connsiteY26" fmla="*/ 38100 h 222885"/>
              <a:gd name="connsiteX27" fmla="*/ 1216343 w 5166360"/>
              <a:gd name="connsiteY27" fmla="*/ 37624 h 222885"/>
              <a:gd name="connsiteX28" fmla="*/ 1205865 w 5166360"/>
              <a:gd name="connsiteY28" fmla="*/ 26670 h 222885"/>
              <a:gd name="connsiteX29" fmla="*/ 1037749 w 5166360"/>
              <a:gd name="connsiteY29" fmla="*/ 26194 h 222885"/>
              <a:gd name="connsiteX30" fmla="*/ 1021080 w 5166360"/>
              <a:gd name="connsiteY30" fmla="*/ 13811 h 222885"/>
              <a:gd name="connsiteX31" fmla="*/ 849153 w 5166360"/>
              <a:gd name="connsiteY31" fmla="*/ 16669 h 222885"/>
              <a:gd name="connsiteX32" fmla="*/ 807720 w 5166360"/>
              <a:gd name="connsiteY32" fmla="*/ 6667 h 222885"/>
              <a:gd name="connsiteX33" fmla="*/ 609600 w 5166360"/>
              <a:gd name="connsiteY33" fmla="*/ 6708 h 222885"/>
              <a:gd name="connsiteX34" fmla="*/ 400050 w 5166360"/>
              <a:gd name="connsiteY34" fmla="*/ 4327 h 222885"/>
              <a:gd name="connsiteX35" fmla="*/ 378619 w 5166360"/>
              <a:gd name="connsiteY35" fmla="*/ 1946 h 222885"/>
              <a:gd name="connsiteX36" fmla="*/ 0 w 5166360"/>
              <a:gd name="connsiteY36" fmla="*/ 0 h 222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166360" h="222885">
                <a:moveTo>
                  <a:pt x="5166360" y="222885"/>
                </a:moveTo>
                <a:lnTo>
                  <a:pt x="5109210" y="200025"/>
                </a:lnTo>
                <a:lnTo>
                  <a:pt x="4431030" y="200025"/>
                </a:lnTo>
                <a:lnTo>
                  <a:pt x="4431030" y="200025"/>
                </a:lnTo>
                <a:lnTo>
                  <a:pt x="4033751" y="183746"/>
                </a:lnTo>
                <a:lnTo>
                  <a:pt x="4034444" y="177511"/>
                </a:lnTo>
                <a:lnTo>
                  <a:pt x="3646170" y="168506"/>
                </a:lnTo>
                <a:lnTo>
                  <a:pt x="3642013" y="156729"/>
                </a:lnTo>
                <a:lnTo>
                  <a:pt x="3408910" y="157768"/>
                </a:lnTo>
                <a:lnTo>
                  <a:pt x="3379470" y="146685"/>
                </a:lnTo>
                <a:lnTo>
                  <a:pt x="3177540" y="145646"/>
                </a:lnTo>
                <a:lnTo>
                  <a:pt x="3138358" y="145170"/>
                </a:lnTo>
                <a:lnTo>
                  <a:pt x="2750820" y="142875"/>
                </a:lnTo>
                <a:lnTo>
                  <a:pt x="2750820" y="142875"/>
                </a:lnTo>
                <a:lnTo>
                  <a:pt x="2750820" y="142875"/>
                </a:lnTo>
                <a:lnTo>
                  <a:pt x="2750820" y="123825"/>
                </a:lnTo>
                <a:lnTo>
                  <a:pt x="2503516" y="114820"/>
                </a:lnTo>
                <a:lnTo>
                  <a:pt x="2202180" y="100965"/>
                </a:lnTo>
                <a:lnTo>
                  <a:pt x="2118360" y="96678"/>
                </a:lnTo>
                <a:lnTo>
                  <a:pt x="1882140" y="93345"/>
                </a:lnTo>
                <a:lnTo>
                  <a:pt x="1863090" y="81915"/>
                </a:lnTo>
                <a:lnTo>
                  <a:pt x="1676401" y="82909"/>
                </a:lnTo>
                <a:lnTo>
                  <a:pt x="1626394" y="63858"/>
                </a:lnTo>
                <a:lnTo>
                  <a:pt x="1505426" y="65246"/>
                </a:lnTo>
                <a:lnTo>
                  <a:pt x="1501140" y="54769"/>
                </a:lnTo>
                <a:lnTo>
                  <a:pt x="1394937" y="55245"/>
                </a:lnTo>
                <a:lnTo>
                  <a:pt x="1382554" y="38100"/>
                </a:lnTo>
                <a:lnTo>
                  <a:pt x="1216343" y="37624"/>
                </a:lnTo>
                <a:lnTo>
                  <a:pt x="1205865" y="26670"/>
                </a:lnTo>
                <a:lnTo>
                  <a:pt x="1037749" y="26194"/>
                </a:lnTo>
                <a:lnTo>
                  <a:pt x="1021080" y="13811"/>
                </a:lnTo>
                <a:lnTo>
                  <a:pt x="849153" y="16669"/>
                </a:lnTo>
                <a:lnTo>
                  <a:pt x="807720" y="6667"/>
                </a:lnTo>
                <a:lnTo>
                  <a:pt x="609600" y="6708"/>
                </a:lnTo>
                <a:lnTo>
                  <a:pt x="400050" y="4327"/>
                </a:lnTo>
                <a:lnTo>
                  <a:pt x="378619" y="1946"/>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 name="Freeform: Shape 3">
            <a:extLst>
              <a:ext uri="{FF2B5EF4-FFF2-40B4-BE49-F238E27FC236}">
                <a16:creationId xmlns:a16="http://schemas.microsoft.com/office/drawing/2014/main" id="{DE718E8F-8D35-415E-ADFC-6C3A54B9E844}"/>
              </a:ext>
            </a:extLst>
          </p:cNvPr>
          <p:cNvSpPr/>
          <p:nvPr/>
        </p:nvSpPr>
        <p:spPr bwMode="auto">
          <a:xfrm>
            <a:off x="6652259" y="2373629"/>
            <a:ext cx="5207317" cy="298609"/>
          </a:xfrm>
          <a:custGeom>
            <a:avLst/>
            <a:gdLst>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0870 w 5212080"/>
              <a:gd name="connsiteY23" fmla="*/ 198120 h 320040"/>
              <a:gd name="connsiteX24" fmla="*/ 3051810 w 5212080"/>
              <a:gd name="connsiteY24" fmla="*/ 198120 h 320040"/>
              <a:gd name="connsiteX25" fmla="*/ 3051810 w 5212080"/>
              <a:gd name="connsiteY25" fmla="*/ 179070 h 320040"/>
              <a:gd name="connsiteX26" fmla="*/ 2922270 w 5212080"/>
              <a:gd name="connsiteY26" fmla="*/ 179070 h 320040"/>
              <a:gd name="connsiteX27" fmla="*/ 2922270 w 5212080"/>
              <a:gd name="connsiteY27" fmla="*/ 167640 h 320040"/>
              <a:gd name="connsiteX28" fmla="*/ 2739390 w 5212080"/>
              <a:gd name="connsiteY28" fmla="*/ 167640 h 320040"/>
              <a:gd name="connsiteX29" fmla="*/ 2739390 w 5212080"/>
              <a:gd name="connsiteY29" fmla="*/ 167640 h 320040"/>
              <a:gd name="connsiteX30" fmla="*/ 2609850 w 5212080"/>
              <a:gd name="connsiteY30" fmla="*/ 167640 h 320040"/>
              <a:gd name="connsiteX31" fmla="*/ 2609850 w 5212080"/>
              <a:gd name="connsiteY31" fmla="*/ 137160 h 320040"/>
              <a:gd name="connsiteX32" fmla="*/ 2228850 w 5212080"/>
              <a:gd name="connsiteY32" fmla="*/ 137160 h 320040"/>
              <a:gd name="connsiteX33" fmla="*/ 2228850 w 5212080"/>
              <a:gd name="connsiteY33" fmla="*/ 114300 h 320040"/>
              <a:gd name="connsiteX34" fmla="*/ 1859280 w 5212080"/>
              <a:gd name="connsiteY34" fmla="*/ 114300 h 320040"/>
              <a:gd name="connsiteX35" fmla="*/ 1859280 w 5212080"/>
              <a:gd name="connsiteY35" fmla="*/ 95250 h 320040"/>
              <a:gd name="connsiteX36" fmla="*/ 1653540 w 5212080"/>
              <a:gd name="connsiteY36" fmla="*/ 95250 h 320040"/>
              <a:gd name="connsiteX37" fmla="*/ 1653540 w 5212080"/>
              <a:gd name="connsiteY37" fmla="*/ 68580 h 320040"/>
              <a:gd name="connsiteX38" fmla="*/ 1394460 w 5212080"/>
              <a:gd name="connsiteY38" fmla="*/ 68580 h 320040"/>
              <a:gd name="connsiteX39" fmla="*/ 1394460 w 5212080"/>
              <a:gd name="connsiteY39" fmla="*/ 45720 h 320040"/>
              <a:gd name="connsiteX40" fmla="*/ 1242060 w 5212080"/>
              <a:gd name="connsiteY40" fmla="*/ 45720 h 320040"/>
              <a:gd name="connsiteX41" fmla="*/ 1215390 w 5212080"/>
              <a:gd name="connsiteY41" fmla="*/ 45720 h 320040"/>
              <a:gd name="connsiteX42" fmla="*/ 1184910 w 5212080"/>
              <a:gd name="connsiteY42" fmla="*/ 34290 h 320040"/>
              <a:gd name="connsiteX43" fmla="*/ 811530 w 5212080"/>
              <a:gd name="connsiteY43" fmla="*/ 34290 h 320040"/>
              <a:gd name="connsiteX44" fmla="*/ 800100 w 5212080"/>
              <a:gd name="connsiteY44" fmla="*/ 22860 h 320040"/>
              <a:gd name="connsiteX45" fmla="*/ 190500 w 5212080"/>
              <a:gd name="connsiteY45" fmla="*/ 22860 h 320040"/>
              <a:gd name="connsiteX46" fmla="*/ 190500 w 5212080"/>
              <a:gd name="connsiteY46" fmla="*/ 0 h 320040"/>
              <a:gd name="connsiteX47" fmla="*/ 0 w 5212080"/>
              <a:gd name="connsiteY47"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0870 w 5212080"/>
              <a:gd name="connsiteY23" fmla="*/ 198120 h 320040"/>
              <a:gd name="connsiteX24" fmla="*/ 3051810 w 5212080"/>
              <a:gd name="connsiteY24" fmla="*/ 198120 h 320040"/>
              <a:gd name="connsiteX25" fmla="*/ 3051810 w 5212080"/>
              <a:gd name="connsiteY25" fmla="*/ 179070 h 320040"/>
              <a:gd name="connsiteX26" fmla="*/ 2922270 w 5212080"/>
              <a:gd name="connsiteY26" fmla="*/ 179070 h 320040"/>
              <a:gd name="connsiteX27" fmla="*/ 2922270 w 5212080"/>
              <a:gd name="connsiteY27" fmla="*/ 167640 h 320040"/>
              <a:gd name="connsiteX28" fmla="*/ 2739390 w 5212080"/>
              <a:gd name="connsiteY28" fmla="*/ 167640 h 320040"/>
              <a:gd name="connsiteX29" fmla="*/ 2739390 w 5212080"/>
              <a:gd name="connsiteY29" fmla="*/ 167640 h 320040"/>
              <a:gd name="connsiteX30" fmla="*/ 2609850 w 5212080"/>
              <a:gd name="connsiteY30" fmla="*/ 167640 h 320040"/>
              <a:gd name="connsiteX31" fmla="*/ 2609850 w 5212080"/>
              <a:gd name="connsiteY31" fmla="*/ 137160 h 320040"/>
              <a:gd name="connsiteX32" fmla="*/ 2228850 w 5212080"/>
              <a:gd name="connsiteY32" fmla="*/ 137160 h 320040"/>
              <a:gd name="connsiteX33" fmla="*/ 2228850 w 5212080"/>
              <a:gd name="connsiteY33" fmla="*/ 114300 h 320040"/>
              <a:gd name="connsiteX34" fmla="*/ 1859280 w 5212080"/>
              <a:gd name="connsiteY34" fmla="*/ 114300 h 320040"/>
              <a:gd name="connsiteX35" fmla="*/ 1859280 w 5212080"/>
              <a:gd name="connsiteY35" fmla="*/ 95250 h 320040"/>
              <a:gd name="connsiteX36" fmla="*/ 1653540 w 5212080"/>
              <a:gd name="connsiteY36" fmla="*/ 95250 h 320040"/>
              <a:gd name="connsiteX37" fmla="*/ 1653540 w 5212080"/>
              <a:gd name="connsiteY37" fmla="*/ 68580 h 320040"/>
              <a:gd name="connsiteX38" fmla="*/ 1394460 w 5212080"/>
              <a:gd name="connsiteY38" fmla="*/ 68580 h 320040"/>
              <a:gd name="connsiteX39" fmla="*/ 1394460 w 5212080"/>
              <a:gd name="connsiteY39" fmla="*/ 45720 h 320040"/>
              <a:gd name="connsiteX40" fmla="*/ 1242060 w 5212080"/>
              <a:gd name="connsiteY40" fmla="*/ 45720 h 320040"/>
              <a:gd name="connsiteX41" fmla="*/ 1215390 w 5212080"/>
              <a:gd name="connsiteY41" fmla="*/ 45720 h 320040"/>
              <a:gd name="connsiteX42" fmla="*/ 1184910 w 5212080"/>
              <a:gd name="connsiteY42" fmla="*/ 34290 h 320040"/>
              <a:gd name="connsiteX43" fmla="*/ 811530 w 5212080"/>
              <a:gd name="connsiteY43" fmla="*/ 34290 h 320040"/>
              <a:gd name="connsiteX44" fmla="*/ 800100 w 5212080"/>
              <a:gd name="connsiteY44" fmla="*/ 22860 h 320040"/>
              <a:gd name="connsiteX45" fmla="*/ 190500 w 5212080"/>
              <a:gd name="connsiteY45" fmla="*/ 22860 h 320040"/>
              <a:gd name="connsiteX46" fmla="*/ 190500 w 5212080"/>
              <a:gd name="connsiteY46" fmla="*/ 0 h 320040"/>
              <a:gd name="connsiteX47" fmla="*/ 0 w 5212080"/>
              <a:gd name="connsiteY47"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0870 w 5212080"/>
              <a:gd name="connsiteY23" fmla="*/ 198120 h 320040"/>
              <a:gd name="connsiteX24" fmla="*/ 3051810 w 5212080"/>
              <a:gd name="connsiteY24" fmla="*/ 198120 h 320040"/>
              <a:gd name="connsiteX25" fmla="*/ 3051810 w 5212080"/>
              <a:gd name="connsiteY25" fmla="*/ 179070 h 320040"/>
              <a:gd name="connsiteX26" fmla="*/ 2922270 w 5212080"/>
              <a:gd name="connsiteY26" fmla="*/ 179070 h 320040"/>
              <a:gd name="connsiteX27" fmla="*/ 2739390 w 5212080"/>
              <a:gd name="connsiteY27" fmla="*/ 167640 h 320040"/>
              <a:gd name="connsiteX28" fmla="*/ 2739390 w 5212080"/>
              <a:gd name="connsiteY28" fmla="*/ 167640 h 320040"/>
              <a:gd name="connsiteX29" fmla="*/ 2609850 w 5212080"/>
              <a:gd name="connsiteY29" fmla="*/ 167640 h 320040"/>
              <a:gd name="connsiteX30" fmla="*/ 2609850 w 5212080"/>
              <a:gd name="connsiteY30" fmla="*/ 137160 h 320040"/>
              <a:gd name="connsiteX31" fmla="*/ 2228850 w 5212080"/>
              <a:gd name="connsiteY31" fmla="*/ 137160 h 320040"/>
              <a:gd name="connsiteX32" fmla="*/ 2228850 w 5212080"/>
              <a:gd name="connsiteY32" fmla="*/ 114300 h 320040"/>
              <a:gd name="connsiteX33" fmla="*/ 1859280 w 5212080"/>
              <a:gd name="connsiteY33" fmla="*/ 114300 h 320040"/>
              <a:gd name="connsiteX34" fmla="*/ 1859280 w 5212080"/>
              <a:gd name="connsiteY34" fmla="*/ 95250 h 320040"/>
              <a:gd name="connsiteX35" fmla="*/ 1653540 w 5212080"/>
              <a:gd name="connsiteY35" fmla="*/ 95250 h 320040"/>
              <a:gd name="connsiteX36" fmla="*/ 1653540 w 5212080"/>
              <a:gd name="connsiteY36" fmla="*/ 68580 h 320040"/>
              <a:gd name="connsiteX37" fmla="*/ 1394460 w 5212080"/>
              <a:gd name="connsiteY37" fmla="*/ 68580 h 320040"/>
              <a:gd name="connsiteX38" fmla="*/ 1394460 w 5212080"/>
              <a:gd name="connsiteY38" fmla="*/ 45720 h 320040"/>
              <a:gd name="connsiteX39" fmla="*/ 1242060 w 5212080"/>
              <a:gd name="connsiteY39" fmla="*/ 45720 h 320040"/>
              <a:gd name="connsiteX40" fmla="*/ 1215390 w 5212080"/>
              <a:gd name="connsiteY40" fmla="*/ 45720 h 320040"/>
              <a:gd name="connsiteX41" fmla="*/ 1184910 w 5212080"/>
              <a:gd name="connsiteY41" fmla="*/ 34290 h 320040"/>
              <a:gd name="connsiteX42" fmla="*/ 811530 w 5212080"/>
              <a:gd name="connsiteY42" fmla="*/ 34290 h 320040"/>
              <a:gd name="connsiteX43" fmla="*/ 800100 w 5212080"/>
              <a:gd name="connsiteY43" fmla="*/ 22860 h 320040"/>
              <a:gd name="connsiteX44" fmla="*/ 190500 w 5212080"/>
              <a:gd name="connsiteY44" fmla="*/ 22860 h 320040"/>
              <a:gd name="connsiteX45" fmla="*/ 190500 w 5212080"/>
              <a:gd name="connsiteY45" fmla="*/ 0 h 320040"/>
              <a:gd name="connsiteX46" fmla="*/ 0 w 5212080"/>
              <a:gd name="connsiteY46"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0870 w 5212080"/>
              <a:gd name="connsiteY23" fmla="*/ 198120 h 320040"/>
              <a:gd name="connsiteX24" fmla="*/ 3051810 w 5212080"/>
              <a:gd name="connsiteY24" fmla="*/ 198120 h 320040"/>
              <a:gd name="connsiteX25" fmla="*/ 3051810 w 5212080"/>
              <a:gd name="connsiteY25" fmla="*/ 179070 h 320040"/>
              <a:gd name="connsiteX26" fmla="*/ 2739390 w 5212080"/>
              <a:gd name="connsiteY26" fmla="*/ 167640 h 320040"/>
              <a:gd name="connsiteX27" fmla="*/ 2739390 w 5212080"/>
              <a:gd name="connsiteY27" fmla="*/ 167640 h 320040"/>
              <a:gd name="connsiteX28" fmla="*/ 2609850 w 5212080"/>
              <a:gd name="connsiteY28" fmla="*/ 167640 h 320040"/>
              <a:gd name="connsiteX29" fmla="*/ 2609850 w 5212080"/>
              <a:gd name="connsiteY29" fmla="*/ 137160 h 320040"/>
              <a:gd name="connsiteX30" fmla="*/ 2228850 w 5212080"/>
              <a:gd name="connsiteY30" fmla="*/ 137160 h 320040"/>
              <a:gd name="connsiteX31" fmla="*/ 2228850 w 5212080"/>
              <a:gd name="connsiteY31" fmla="*/ 114300 h 320040"/>
              <a:gd name="connsiteX32" fmla="*/ 1859280 w 5212080"/>
              <a:gd name="connsiteY32" fmla="*/ 114300 h 320040"/>
              <a:gd name="connsiteX33" fmla="*/ 1859280 w 5212080"/>
              <a:gd name="connsiteY33" fmla="*/ 95250 h 320040"/>
              <a:gd name="connsiteX34" fmla="*/ 1653540 w 5212080"/>
              <a:gd name="connsiteY34" fmla="*/ 95250 h 320040"/>
              <a:gd name="connsiteX35" fmla="*/ 1653540 w 5212080"/>
              <a:gd name="connsiteY35" fmla="*/ 68580 h 320040"/>
              <a:gd name="connsiteX36" fmla="*/ 1394460 w 5212080"/>
              <a:gd name="connsiteY36" fmla="*/ 68580 h 320040"/>
              <a:gd name="connsiteX37" fmla="*/ 1394460 w 5212080"/>
              <a:gd name="connsiteY37" fmla="*/ 45720 h 320040"/>
              <a:gd name="connsiteX38" fmla="*/ 1242060 w 5212080"/>
              <a:gd name="connsiteY38" fmla="*/ 45720 h 320040"/>
              <a:gd name="connsiteX39" fmla="*/ 1215390 w 5212080"/>
              <a:gd name="connsiteY39" fmla="*/ 45720 h 320040"/>
              <a:gd name="connsiteX40" fmla="*/ 1184910 w 5212080"/>
              <a:gd name="connsiteY40" fmla="*/ 34290 h 320040"/>
              <a:gd name="connsiteX41" fmla="*/ 811530 w 5212080"/>
              <a:gd name="connsiteY41" fmla="*/ 34290 h 320040"/>
              <a:gd name="connsiteX42" fmla="*/ 800100 w 5212080"/>
              <a:gd name="connsiteY42" fmla="*/ 22860 h 320040"/>
              <a:gd name="connsiteX43" fmla="*/ 190500 w 5212080"/>
              <a:gd name="connsiteY43" fmla="*/ 22860 h 320040"/>
              <a:gd name="connsiteX44" fmla="*/ 190500 w 5212080"/>
              <a:gd name="connsiteY44" fmla="*/ 0 h 320040"/>
              <a:gd name="connsiteX45" fmla="*/ 0 w 5212080"/>
              <a:gd name="connsiteY45"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0870 w 5212080"/>
              <a:gd name="connsiteY23" fmla="*/ 198120 h 320040"/>
              <a:gd name="connsiteX24" fmla="*/ 3051810 w 5212080"/>
              <a:gd name="connsiteY24" fmla="*/ 198120 h 320040"/>
              <a:gd name="connsiteX25" fmla="*/ 3055786 w 5212080"/>
              <a:gd name="connsiteY25" fmla="*/ 171118 h 320040"/>
              <a:gd name="connsiteX26" fmla="*/ 2739390 w 5212080"/>
              <a:gd name="connsiteY26" fmla="*/ 167640 h 320040"/>
              <a:gd name="connsiteX27" fmla="*/ 2739390 w 5212080"/>
              <a:gd name="connsiteY27" fmla="*/ 167640 h 320040"/>
              <a:gd name="connsiteX28" fmla="*/ 2609850 w 5212080"/>
              <a:gd name="connsiteY28" fmla="*/ 167640 h 320040"/>
              <a:gd name="connsiteX29" fmla="*/ 2609850 w 5212080"/>
              <a:gd name="connsiteY29" fmla="*/ 137160 h 320040"/>
              <a:gd name="connsiteX30" fmla="*/ 2228850 w 5212080"/>
              <a:gd name="connsiteY30" fmla="*/ 137160 h 320040"/>
              <a:gd name="connsiteX31" fmla="*/ 2228850 w 5212080"/>
              <a:gd name="connsiteY31" fmla="*/ 114300 h 320040"/>
              <a:gd name="connsiteX32" fmla="*/ 1859280 w 5212080"/>
              <a:gd name="connsiteY32" fmla="*/ 114300 h 320040"/>
              <a:gd name="connsiteX33" fmla="*/ 1859280 w 5212080"/>
              <a:gd name="connsiteY33" fmla="*/ 95250 h 320040"/>
              <a:gd name="connsiteX34" fmla="*/ 1653540 w 5212080"/>
              <a:gd name="connsiteY34" fmla="*/ 95250 h 320040"/>
              <a:gd name="connsiteX35" fmla="*/ 1653540 w 5212080"/>
              <a:gd name="connsiteY35" fmla="*/ 68580 h 320040"/>
              <a:gd name="connsiteX36" fmla="*/ 1394460 w 5212080"/>
              <a:gd name="connsiteY36" fmla="*/ 68580 h 320040"/>
              <a:gd name="connsiteX37" fmla="*/ 1394460 w 5212080"/>
              <a:gd name="connsiteY37" fmla="*/ 45720 h 320040"/>
              <a:gd name="connsiteX38" fmla="*/ 1242060 w 5212080"/>
              <a:gd name="connsiteY38" fmla="*/ 45720 h 320040"/>
              <a:gd name="connsiteX39" fmla="*/ 1215390 w 5212080"/>
              <a:gd name="connsiteY39" fmla="*/ 45720 h 320040"/>
              <a:gd name="connsiteX40" fmla="*/ 1184910 w 5212080"/>
              <a:gd name="connsiteY40" fmla="*/ 34290 h 320040"/>
              <a:gd name="connsiteX41" fmla="*/ 811530 w 5212080"/>
              <a:gd name="connsiteY41" fmla="*/ 34290 h 320040"/>
              <a:gd name="connsiteX42" fmla="*/ 800100 w 5212080"/>
              <a:gd name="connsiteY42" fmla="*/ 22860 h 320040"/>
              <a:gd name="connsiteX43" fmla="*/ 190500 w 5212080"/>
              <a:gd name="connsiteY43" fmla="*/ 22860 h 320040"/>
              <a:gd name="connsiteX44" fmla="*/ 190500 w 5212080"/>
              <a:gd name="connsiteY44" fmla="*/ 0 h 320040"/>
              <a:gd name="connsiteX45" fmla="*/ 0 w 5212080"/>
              <a:gd name="connsiteY45"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0870 w 5212080"/>
              <a:gd name="connsiteY23" fmla="*/ 198120 h 320040"/>
              <a:gd name="connsiteX24" fmla="*/ 3039883 w 5212080"/>
              <a:gd name="connsiteY24" fmla="*/ 190168 h 320040"/>
              <a:gd name="connsiteX25" fmla="*/ 3055786 w 5212080"/>
              <a:gd name="connsiteY25" fmla="*/ 171118 h 320040"/>
              <a:gd name="connsiteX26" fmla="*/ 2739390 w 5212080"/>
              <a:gd name="connsiteY26" fmla="*/ 167640 h 320040"/>
              <a:gd name="connsiteX27" fmla="*/ 2739390 w 5212080"/>
              <a:gd name="connsiteY27" fmla="*/ 167640 h 320040"/>
              <a:gd name="connsiteX28" fmla="*/ 2609850 w 5212080"/>
              <a:gd name="connsiteY28" fmla="*/ 167640 h 320040"/>
              <a:gd name="connsiteX29" fmla="*/ 2609850 w 5212080"/>
              <a:gd name="connsiteY29" fmla="*/ 137160 h 320040"/>
              <a:gd name="connsiteX30" fmla="*/ 2228850 w 5212080"/>
              <a:gd name="connsiteY30" fmla="*/ 137160 h 320040"/>
              <a:gd name="connsiteX31" fmla="*/ 2228850 w 5212080"/>
              <a:gd name="connsiteY31" fmla="*/ 114300 h 320040"/>
              <a:gd name="connsiteX32" fmla="*/ 1859280 w 5212080"/>
              <a:gd name="connsiteY32" fmla="*/ 114300 h 320040"/>
              <a:gd name="connsiteX33" fmla="*/ 1859280 w 5212080"/>
              <a:gd name="connsiteY33" fmla="*/ 95250 h 320040"/>
              <a:gd name="connsiteX34" fmla="*/ 1653540 w 5212080"/>
              <a:gd name="connsiteY34" fmla="*/ 95250 h 320040"/>
              <a:gd name="connsiteX35" fmla="*/ 1653540 w 5212080"/>
              <a:gd name="connsiteY35" fmla="*/ 68580 h 320040"/>
              <a:gd name="connsiteX36" fmla="*/ 1394460 w 5212080"/>
              <a:gd name="connsiteY36" fmla="*/ 68580 h 320040"/>
              <a:gd name="connsiteX37" fmla="*/ 1394460 w 5212080"/>
              <a:gd name="connsiteY37" fmla="*/ 45720 h 320040"/>
              <a:gd name="connsiteX38" fmla="*/ 1242060 w 5212080"/>
              <a:gd name="connsiteY38" fmla="*/ 45720 h 320040"/>
              <a:gd name="connsiteX39" fmla="*/ 1215390 w 5212080"/>
              <a:gd name="connsiteY39" fmla="*/ 45720 h 320040"/>
              <a:gd name="connsiteX40" fmla="*/ 1184910 w 5212080"/>
              <a:gd name="connsiteY40" fmla="*/ 34290 h 320040"/>
              <a:gd name="connsiteX41" fmla="*/ 811530 w 5212080"/>
              <a:gd name="connsiteY41" fmla="*/ 34290 h 320040"/>
              <a:gd name="connsiteX42" fmla="*/ 800100 w 5212080"/>
              <a:gd name="connsiteY42" fmla="*/ 22860 h 320040"/>
              <a:gd name="connsiteX43" fmla="*/ 190500 w 5212080"/>
              <a:gd name="connsiteY43" fmla="*/ 22860 h 320040"/>
              <a:gd name="connsiteX44" fmla="*/ 190500 w 5212080"/>
              <a:gd name="connsiteY44" fmla="*/ 0 h 320040"/>
              <a:gd name="connsiteX45" fmla="*/ 0 w 5212080"/>
              <a:gd name="connsiteY45"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0870 w 5212080"/>
              <a:gd name="connsiteY23" fmla="*/ 198120 h 320040"/>
              <a:gd name="connsiteX24" fmla="*/ 3039883 w 5212080"/>
              <a:gd name="connsiteY24" fmla="*/ 190168 h 320040"/>
              <a:gd name="connsiteX25" fmla="*/ 3055786 w 5212080"/>
              <a:gd name="connsiteY25" fmla="*/ 171118 h 320040"/>
              <a:gd name="connsiteX26" fmla="*/ 2739390 w 5212080"/>
              <a:gd name="connsiteY26" fmla="*/ 167640 h 320040"/>
              <a:gd name="connsiteX27" fmla="*/ 2739390 w 5212080"/>
              <a:gd name="connsiteY27" fmla="*/ 167640 h 320040"/>
              <a:gd name="connsiteX28" fmla="*/ 2609850 w 5212080"/>
              <a:gd name="connsiteY28" fmla="*/ 167640 h 320040"/>
              <a:gd name="connsiteX29" fmla="*/ 2609850 w 5212080"/>
              <a:gd name="connsiteY29" fmla="*/ 137160 h 320040"/>
              <a:gd name="connsiteX30" fmla="*/ 2228850 w 5212080"/>
              <a:gd name="connsiteY30" fmla="*/ 137160 h 320040"/>
              <a:gd name="connsiteX31" fmla="*/ 2228850 w 5212080"/>
              <a:gd name="connsiteY31" fmla="*/ 114300 h 320040"/>
              <a:gd name="connsiteX32" fmla="*/ 1859280 w 5212080"/>
              <a:gd name="connsiteY32" fmla="*/ 114300 h 320040"/>
              <a:gd name="connsiteX33" fmla="*/ 1859280 w 5212080"/>
              <a:gd name="connsiteY33" fmla="*/ 95250 h 320040"/>
              <a:gd name="connsiteX34" fmla="*/ 1653540 w 5212080"/>
              <a:gd name="connsiteY34" fmla="*/ 95250 h 320040"/>
              <a:gd name="connsiteX35" fmla="*/ 1653540 w 5212080"/>
              <a:gd name="connsiteY35" fmla="*/ 68580 h 320040"/>
              <a:gd name="connsiteX36" fmla="*/ 1394460 w 5212080"/>
              <a:gd name="connsiteY36" fmla="*/ 68580 h 320040"/>
              <a:gd name="connsiteX37" fmla="*/ 1394460 w 5212080"/>
              <a:gd name="connsiteY37" fmla="*/ 45720 h 320040"/>
              <a:gd name="connsiteX38" fmla="*/ 1242060 w 5212080"/>
              <a:gd name="connsiteY38" fmla="*/ 45720 h 320040"/>
              <a:gd name="connsiteX39" fmla="*/ 1215390 w 5212080"/>
              <a:gd name="connsiteY39" fmla="*/ 45720 h 320040"/>
              <a:gd name="connsiteX40" fmla="*/ 1184910 w 5212080"/>
              <a:gd name="connsiteY40" fmla="*/ 34290 h 320040"/>
              <a:gd name="connsiteX41" fmla="*/ 811530 w 5212080"/>
              <a:gd name="connsiteY41" fmla="*/ 34290 h 320040"/>
              <a:gd name="connsiteX42" fmla="*/ 800100 w 5212080"/>
              <a:gd name="connsiteY42" fmla="*/ 22860 h 320040"/>
              <a:gd name="connsiteX43" fmla="*/ 190500 w 5212080"/>
              <a:gd name="connsiteY43" fmla="*/ 22860 h 320040"/>
              <a:gd name="connsiteX44" fmla="*/ 190500 w 5212080"/>
              <a:gd name="connsiteY44" fmla="*/ 0 h 320040"/>
              <a:gd name="connsiteX45" fmla="*/ 0 w 5212080"/>
              <a:gd name="connsiteY45"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0870 w 5212080"/>
              <a:gd name="connsiteY23" fmla="*/ 198120 h 320040"/>
              <a:gd name="connsiteX24" fmla="*/ 3059761 w 5212080"/>
              <a:gd name="connsiteY24" fmla="*/ 194143 h 320040"/>
              <a:gd name="connsiteX25" fmla="*/ 3055786 w 5212080"/>
              <a:gd name="connsiteY25" fmla="*/ 171118 h 320040"/>
              <a:gd name="connsiteX26" fmla="*/ 2739390 w 5212080"/>
              <a:gd name="connsiteY26" fmla="*/ 167640 h 320040"/>
              <a:gd name="connsiteX27" fmla="*/ 2739390 w 5212080"/>
              <a:gd name="connsiteY27" fmla="*/ 167640 h 320040"/>
              <a:gd name="connsiteX28" fmla="*/ 2609850 w 5212080"/>
              <a:gd name="connsiteY28" fmla="*/ 167640 h 320040"/>
              <a:gd name="connsiteX29" fmla="*/ 2609850 w 5212080"/>
              <a:gd name="connsiteY29" fmla="*/ 137160 h 320040"/>
              <a:gd name="connsiteX30" fmla="*/ 2228850 w 5212080"/>
              <a:gd name="connsiteY30" fmla="*/ 137160 h 320040"/>
              <a:gd name="connsiteX31" fmla="*/ 2228850 w 5212080"/>
              <a:gd name="connsiteY31" fmla="*/ 114300 h 320040"/>
              <a:gd name="connsiteX32" fmla="*/ 1859280 w 5212080"/>
              <a:gd name="connsiteY32" fmla="*/ 114300 h 320040"/>
              <a:gd name="connsiteX33" fmla="*/ 1859280 w 5212080"/>
              <a:gd name="connsiteY33" fmla="*/ 95250 h 320040"/>
              <a:gd name="connsiteX34" fmla="*/ 1653540 w 5212080"/>
              <a:gd name="connsiteY34" fmla="*/ 95250 h 320040"/>
              <a:gd name="connsiteX35" fmla="*/ 1653540 w 5212080"/>
              <a:gd name="connsiteY35" fmla="*/ 68580 h 320040"/>
              <a:gd name="connsiteX36" fmla="*/ 1394460 w 5212080"/>
              <a:gd name="connsiteY36" fmla="*/ 68580 h 320040"/>
              <a:gd name="connsiteX37" fmla="*/ 1394460 w 5212080"/>
              <a:gd name="connsiteY37" fmla="*/ 45720 h 320040"/>
              <a:gd name="connsiteX38" fmla="*/ 1242060 w 5212080"/>
              <a:gd name="connsiteY38" fmla="*/ 45720 h 320040"/>
              <a:gd name="connsiteX39" fmla="*/ 1215390 w 5212080"/>
              <a:gd name="connsiteY39" fmla="*/ 45720 h 320040"/>
              <a:gd name="connsiteX40" fmla="*/ 1184910 w 5212080"/>
              <a:gd name="connsiteY40" fmla="*/ 34290 h 320040"/>
              <a:gd name="connsiteX41" fmla="*/ 811530 w 5212080"/>
              <a:gd name="connsiteY41" fmla="*/ 34290 h 320040"/>
              <a:gd name="connsiteX42" fmla="*/ 800100 w 5212080"/>
              <a:gd name="connsiteY42" fmla="*/ 22860 h 320040"/>
              <a:gd name="connsiteX43" fmla="*/ 190500 w 5212080"/>
              <a:gd name="connsiteY43" fmla="*/ 22860 h 320040"/>
              <a:gd name="connsiteX44" fmla="*/ 190500 w 5212080"/>
              <a:gd name="connsiteY44" fmla="*/ 0 h 320040"/>
              <a:gd name="connsiteX45" fmla="*/ 0 w 5212080"/>
              <a:gd name="connsiteY45"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0870 w 5212080"/>
              <a:gd name="connsiteY23" fmla="*/ 198120 h 320040"/>
              <a:gd name="connsiteX24" fmla="*/ 3059761 w 5212080"/>
              <a:gd name="connsiteY24" fmla="*/ 194143 h 320040"/>
              <a:gd name="connsiteX25" fmla="*/ 3055786 w 5212080"/>
              <a:gd name="connsiteY25" fmla="*/ 167142 h 320040"/>
              <a:gd name="connsiteX26" fmla="*/ 2739390 w 5212080"/>
              <a:gd name="connsiteY26" fmla="*/ 167640 h 320040"/>
              <a:gd name="connsiteX27" fmla="*/ 2739390 w 5212080"/>
              <a:gd name="connsiteY27" fmla="*/ 167640 h 320040"/>
              <a:gd name="connsiteX28" fmla="*/ 2609850 w 5212080"/>
              <a:gd name="connsiteY28" fmla="*/ 167640 h 320040"/>
              <a:gd name="connsiteX29" fmla="*/ 2609850 w 5212080"/>
              <a:gd name="connsiteY29" fmla="*/ 137160 h 320040"/>
              <a:gd name="connsiteX30" fmla="*/ 2228850 w 5212080"/>
              <a:gd name="connsiteY30" fmla="*/ 137160 h 320040"/>
              <a:gd name="connsiteX31" fmla="*/ 2228850 w 5212080"/>
              <a:gd name="connsiteY31" fmla="*/ 114300 h 320040"/>
              <a:gd name="connsiteX32" fmla="*/ 1859280 w 5212080"/>
              <a:gd name="connsiteY32" fmla="*/ 114300 h 320040"/>
              <a:gd name="connsiteX33" fmla="*/ 1859280 w 5212080"/>
              <a:gd name="connsiteY33" fmla="*/ 95250 h 320040"/>
              <a:gd name="connsiteX34" fmla="*/ 1653540 w 5212080"/>
              <a:gd name="connsiteY34" fmla="*/ 95250 h 320040"/>
              <a:gd name="connsiteX35" fmla="*/ 1653540 w 5212080"/>
              <a:gd name="connsiteY35" fmla="*/ 68580 h 320040"/>
              <a:gd name="connsiteX36" fmla="*/ 1394460 w 5212080"/>
              <a:gd name="connsiteY36" fmla="*/ 68580 h 320040"/>
              <a:gd name="connsiteX37" fmla="*/ 1394460 w 5212080"/>
              <a:gd name="connsiteY37" fmla="*/ 45720 h 320040"/>
              <a:gd name="connsiteX38" fmla="*/ 1242060 w 5212080"/>
              <a:gd name="connsiteY38" fmla="*/ 45720 h 320040"/>
              <a:gd name="connsiteX39" fmla="*/ 1215390 w 5212080"/>
              <a:gd name="connsiteY39" fmla="*/ 45720 h 320040"/>
              <a:gd name="connsiteX40" fmla="*/ 1184910 w 5212080"/>
              <a:gd name="connsiteY40" fmla="*/ 34290 h 320040"/>
              <a:gd name="connsiteX41" fmla="*/ 811530 w 5212080"/>
              <a:gd name="connsiteY41" fmla="*/ 34290 h 320040"/>
              <a:gd name="connsiteX42" fmla="*/ 800100 w 5212080"/>
              <a:gd name="connsiteY42" fmla="*/ 22860 h 320040"/>
              <a:gd name="connsiteX43" fmla="*/ 190500 w 5212080"/>
              <a:gd name="connsiteY43" fmla="*/ 22860 h 320040"/>
              <a:gd name="connsiteX44" fmla="*/ 190500 w 5212080"/>
              <a:gd name="connsiteY44" fmla="*/ 0 h 320040"/>
              <a:gd name="connsiteX45" fmla="*/ 0 w 5212080"/>
              <a:gd name="connsiteY45"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0870 w 5212080"/>
              <a:gd name="connsiteY23" fmla="*/ 198120 h 320040"/>
              <a:gd name="connsiteX24" fmla="*/ 3059761 w 5212080"/>
              <a:gd name="connsiteY24" fmla="*/ 186192 h 320040"/>
              <a:gd name="connsiteX25" fmla="*/ 3055786 w 5212080"/>
              <a:gd name="connsiteY25" fmla="*/ 167142 h 320040"/>
              <a:gd name="connsiteX26" fmla="*/ 2739390 w 5212080"/>
              <a:gd name="connsiteY26" fmla="*/ 167640 h 320040"/>
              <a:gd name="connsiteX27" fmla="*/ 2739390 w 5212080"/>
              <a:gd name="connsiteY27" fmla="*/ 167640 h 320040"/>
              <a:gd name="connsiteX28" fmla="*/ 2609850 w 5212080"/>
              <a:gd name="connsiteY28" fmla="*/ 167640 h 320040"/>
              <a:gd name="connsiteX29" fmla="*/ 2609850 w 5212080"/>
              <a:gd name="connsiteY29" fmla="*/ 137160 h 320040"/>
              <a:gd name="connsiteX30" fmla="*/ 2228850 w 5212080"/>
              <a:gd name="connsiteY30" fmla="*/ 137160 h 320040"/>
              <a:gd name="connsiteX31" fmla="*/ 2228850 w 5212080"/>
              <a:gd name="connsiteY31" fmla="*/ 114300 h 320040"/>
              <a:gd name="connsiteX32" fmla="*/ 1859280 w 5212080"/>
              <a:gd name="connsiteY32" fmla="*/ 114300 h 320040"/>
              <a:gd name="connsiteX33" fmla="*/ 1859280 w 5212080"/>
              <a:gd name="connsiteY33" fmla="*/ 95250 h 320040"/>
              <a:gd name="connsiteX34" fmla="*/ 1653540 w 5212080"/>
              <a:gd name="connsiteY34" fmla="*/ 95250 h 320040"/>
              <a:gd name="connsiteX35" fmla="*/ 1653540 w 5212080"/>
              <a:gd name="connsiteY35" fmla="*/ 68580 h 320040"/>
              <a:gd name="connsiteX36" fmla="*/ 1394460 w 5212080"/>
              <a:gd name="connsiteY36" fmla="*/ 68580 h 320040"/>
              <a:gd name="connsiteX37" fmla="*/ 1394460 w 5212080"/>
              <a:gd name="connsiteY37" fmla="*/ 45720 h 320040"/>
              <a:gd name="connsiteX38" fmla="*/ 1242060 w 5212080"/>
              <a:gd name="connsiteY38" fmla="*/ 45720 h 320040"/>
              <a:gd name="connsiteX39" fmla="*/ 1215390 w 5212080"/>
              <a:gd name="connsiteY39" fmla="*/ 45720 h 320040"/>
              <a:gd name="connsiteX40" fmla="*/ 1184910 w 5212080"/>
              <a:gd name="connsiteY40" fmla="*/ 34290 h 320040"/>
              <a:gd name="connsiteX41" fmla="*/ 811530 w 5212080"/>
              <a:gd name="connsiteY41" fmla="*/ 34290 h 320040"/>
              <a:gd name="connsiteX42" fmla="*/ 800100 w 5212080"/>
              <a:gd name="connsiteY42" fmla="*/ 22860 h 320040"/>
              <a:gd name="connsiteX43" fmla="*/ 190500 w 5212080"/>
              <a:gd name="connsiteY43" fmla="*/ 22860 h 320040"/>
              <a:gd name="connsiteX44" fmla="*/ 190500 w 5212080"/>
              <a:gd name="connsiteY44" fmla="*/ 0 h 320040"/>
              <a:gd name="connsiteX45" fmla="*/ 0 w 5212080"/>
              <a:gd name="connsiteY45"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67640 h 320040"/>
              <a:gd name="connsiteX27" fmla="*/ 2739390 w 5212080"/>
              <a:gd name="connsiteY27" fmla="*/ 167640 h 320040"/>
              <a:gd name="connsiteX28" fmla="*/ 2609850 w 5212080"/>
              <a:gd name="connsiteY28" fmla="*/ 167640 h 320040"/>
              <a:gd name="connsiteX29" fmla="*/ 2609850 w 5212080"/>
              <a:gd name="connsiteY29" fmla="*/ 137160 h 320040"/>
              <a:gd name="connsiteX30" fmla="*/ 2228850 w 5212080"/>
              <a:gd name="connsiteY30" fmla="*/ 137160 h 320040"/>
              <a:gd name="connsiteX31" fmla="*/ 2228850 w 5212080"/>
              <a:gd name="connsiteY31" fmla="*/ 114300 h 320040"/>
              <a:gd name="connsiteX32" fmla="*/ 1859280 w 5212080"/>
              <a:gd name="connsiteY32" fmla="*/ 114300 h 320040"/>
              <a:gd name="connsiteX33" fmla="*/ 1859280 w 5212080"/>
              <a:gd name="connsiteY33" fmla="*/ 95250 h 320040"/>
              <a:gd name="connsiteX34" fmla="*/ 1653540 w 5212080"/>
              <a:gd name="connsiteY34" fmla="*/ 95250 h 320040"/>
              <a:gd name="connsiteX35" fmla="*/ 1653540 w 5212080"/>
              <a:gd name="connsiteY35" fmla="*/ 68580 h 320040"/>
              <a:gd name="connsiteX36" fmla="*/ 1394460 w 5212080"/>
              <a:gd name="connsiteY36" fmla="*/ 68580 h 320040"/>
              <a:gd name="connsiteX37" fmla="*/ 1394460 w 5212080"/>
              <a:gd name="connsiteY37" fmla="*/ 45720 h 320040"/>
              <a:gd name="connsiteX38" fmla="*/ 1242060 w 5212080"/>
              <a:gd name="connsiteY38" fmla="*/ 45720 h 320040"/>
              <a:gd name="connsiteX39" fmla="*/ 1215390 w 5212080"/>
              <a:gd name="connsiteY39" fmla="*/ 45720 h 320040"/>
              <a:gd name="connsiteX40" fmla="*/ 1184910 w 5212080"/>
              <a:gd name="connsiteY40" fmla="*/ 34290 h 320040"/>
              <a:gd name="connsiteX41" fmla="*/ 811530 w 5212080"/>
              <a:gd name="connsiteY41" fmla="*/ 34290 h 320040"/>
              <a:gd name="connsiteX42" fmla="*/ 800100 w 5212080"/>
              <a:gd name="connsiteY42" fmla="*/ 22860 h 320040"/>
              <a:gd name="connsiteX43" fmla="*/ 190500 w 5212080"/>
              <a:gd name="connsiteY43" fmla="*/ 22860 h 320040"/>
              <a:gd name="connsiteX44" fmla="*/ 190500 w 5212080"/>
              <a:gd name="connsiteY44" fmla="*/ 0 h 320040"/>
              <a:gd name="connsiteX45" fmla="*/ 0 w 5212080"/>
              <a:gd name="connsiteY45"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67640 h 320040"/>
              <a:gd name="connsiteX27" fmla="*/ 2739390 w 5212080"/>
              <a:gd name="connsiteY27" fmla="*/ 167640 h 320040"/>
              <a:gd name="connsiteX28" fmla="*/ 2609850 w 5212080"/>
              <a:gd name="connsiteY28" fmla="*/ 167640 h 320040"/>
              <a:gd name="connsiteX29" fmla="*/ 2609850 w 5212080"/>
              <a:gd name="connsiteY29" fmla="*/ 137160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67640 h 320040"/>
              <a:gd name="connsiteX27" fmla="*/ 2739390 w 5212080"/>
              <a:gd name="connsiteY27" fmla="*/ 167640 h 320040"/>
              <a:gd name="connsiteX28" fmla="*/ 2609850 w 5212080"/>
              <a:gd name="connsiteY28" fmla="*/ 137160 h 320040"/>
              <a:gd name="connsiteX29" fmla="*/ 2228850 w 5212080"/>
              <a:gd name="connsiteY29" fmla="*/ 114300 h 320040"/>
              <a:gd name="connsiteX30" fmla="*/ 1859280 w 5212080"/>
              <a:gd name="connsiteY30" fmla="*/ 114300 h 320040"/>
              <a:gd name="connsiteX31" fmla="*/ 1859280 w 5212080"/>
              <a:gd name="connsiteY31" fmla="*/ 95250 h 320040"/>
              <a:gd name="connsiteX32" fmla="*/ 1653540 w 5212080"/>
              <a:gd name="connsiteY32" fmla="*/ 95250 h 320040"/>
              <a:gd name="connsiteX33" fmla="*/ 1653540 w 5212080"/>
              <a:gd name="connsiteY33" fmla="*/ 68580 h 320040"/>
              <a:gd name="connsiteX34" fmla="*/ 1394460 w 5212080"/>
              <a:gd name="connsiteY34" fmla="*/ 68580 h 320040"/>
              <a:gd name="connsiteX35" fmla="*/ 1394460 w 5212080"/>
              <a:gd name="connsiteY35" fmla="*/ 45720 h 320040"/>
              <a:gd name="connsiteX36" fmla="*/ 1242060 w 5212080"/>
              <a:gd name="connsiteY36" fmla="*/ 45720 h 320040"/>
              <a:gd name="connsiteX37" fmla="*/ 1215390 w 5212080"/>
              <a:gd name="connsiteY37" fmla="*/ 45720 h 320040"/>
              <a:gd name="connsiteX38" fmla="*/ 1184910 w 5212080"/>
              <a:gd name="connsiteY38" fmla="*/ 34290 h 320040"/>
              <a:gd name="connsiteX39" fmla="*/ 811530 w 5212080"/>
              <a:gd name="connsiteY39" fmla="*/ 34290 h 320040"/>
              <a:gd name="connsiteX40" fmla="*/ 800100 w 5212080"/>
              <a:gd name="connsiteY40" fmla="*/ 22860 h 320040"/>
              <a:gd name="connsiteX41" fmla="*/ 190500 w 5212080"/>
              <a:gd name="connsiteY41" fmla="*/ 22860 h 320040"/>
              <a:gd name="connsiteX42" fmla="*/ 190500 w 5212080"/>
              <a:gd name="connsiteY42" fmla="*/ 0 h 320040"/>
              <a:gd name="connsiteX43" fmla="*/ 0 w 5212080"/>
              <a:gd name="connsiteY43"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67640 h 320040"/>
              <a:gd name="connsiteX27" fmla="*/ 2739390 w 5212080"/>
              <a:gd name="connsiteY27" fmla="*/ 167640 h 320040"/>
              <a:gd name="connsiteX28" fmla="*/ 2612232 w 5212080"/>
              <a:gd name="connsiteY28" fmla="*/ 130016 h 320040"/>
              <a:gd name="connsiteX29" fmla="*/ 2228850 w 5212080"/>
              <a:gd name="connsiteY29" fmla="*/ 114300 h 320040"/>
              <a:gd name="connsiteX30" fmla="*/ 1859280 w 5212080"/>
              <a:gd name="connsiteY30" fmla="*/ 114300 h 320040"/>
              <a:gd name="connsiteX31" fmla="*/ 1859280 w 5212080"/>
              <a:gd name="connsiteY31" fmla="*/ 95250 h 320040"/>
              <a:gd name="connsiteX32" fmla="*/ 1653540 w 5212080"/>
              <a:gd name="connsiteY32" fmla="*/ 95250 h 320040"/>
              <a:gd name="connsiteX33" fmla="*/ 1653540 w 5212080"/>
              <a:gd name="connsiteY33" fmla="*/ 68580 h 320040"/>
              <a:gd name="connsiteX34" fmla="*/ 1394460 w 5212080"/>
              <a:gd name="connsiteY34" fmla="*/ 68580 h 320040"/>
              <a:gd name="connsiteX35" fmla="*/ 1394460 w 5212080"/>
              <a:gd name="connsiteY35" fmla="*/ 45720 h 320040"/>
              <a:gd name="connsiteX36" fmla="*/ 1242060 w 5212080"/>
              <a:gd name="connsiteY36" fmla="*/ 45720 h 320040"/>
              <a:gd name="connsiteX37" fmla="*/ 1215390 w 5212080"/>
              <a:gd name="connsiteY37" fmla="*/ 45720 h 320040"/>
              <a:gd name="connsiteX38" fmla="*/ 1184910 w 5212080"/>
              <a:gd name="connsiteY38" fmla="*/ 34290 h 320040"/>
              <a:gd name="connsiteX39" fmla="*/ 811530 w 5212080"/>
              <a:gd name="connsiteY39" fmla="*/ 34290 h 320040"/>
              <a:gd name="connsiteX40" fmla="*/ 800100 w 5212080"/>
              <a:gd name="connsiteY40" fmla="*/ 22860 h 320040"/>
              <a:gd name="connsiteX41" fmla="*/ 190500 w 5212080"/>
              <a:gd name="connsiteY41" fmla="*/ 22860 h 320040"/>
              <a:gd name="connsiteX42" fmla="*/ 190500 w 5212080"/>
              <a:gd name="connsiteY42" fmla="*/ 0 h 320040"/>
              <a:gd name="connsiteX43" fmla="*/ 0 w 5212080"/>
              <a:gd name="connsiteY43"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67640 h 320040"/>
              <a:gd name="connsiteX27" fmla="*/ 2739390 w 5212080"/>
              <a:gd name="connsiteY27" fmla="*/ 167640 h 320040"/>
              <a:gd name="connsiteX28" fmla="*/ 2614613 w 5212080"/>
              <a:gd name="connsiteY28" fmla="*/ 122872 h 320040"/>
              <a:gd name="connsiteX29" fmla="*/ 2228850 w 5212080"/>
              <a:gd name="connsiteY29" fmla="*/ 114300 h 320040"/>
              <a:gd name="connsiteX30" fmla="*/ 1859280 w 5212080"/>
              <a:gd name="connsiteY30" fmla="*/ 114300 h 320040"/>
              <a:gd name="connsiteX31" fmla="*/ 1859280 w 5212080"/>
              <a:gd name="connsiteY31" fmla="*/ 95250 h 320040"/>
              <a:gd name="connsiteX32" fmla="*/ 1653540 w 5212080"/>
              <a:gd name="connsiteY32" fmla="*/ 95250 h 320040"/>
              <a:gd name="connsiteX33" fmla="*/ 1653540 w 5212080"/>
              <a:gd name="connsiteY33" fmla="*/ 68580 h 320040"/>
              <a:gd name="connsiteX34" fmla="*/ 1394460 w 5212080"/>
              <a:gd name="connsiteY34" fmla="*/ 68580 h 320040"/>
              <a:gd name="connsiteX35" fmla="*/ 1394460 w 5212080"/>
              <a:gd name="connsiteY35" fmla="*/ 45720 h 320040"/>
              <a:gd name="connsiteX36" fmla="*/ 1242060 w 5212080"/>
              <a:gd name="connsiteY36" fmla="*/ 45720 h 320040"/>
              <a:gd name="connsiteX37" fmla="*/ 1215390 w 5212080"/>
              <a:gd name="connsiteY37" fmla="*/ 45720 h 320040"/>
              <a:gd name="connsiteX38" fmla="*/ 1184910 w 5212080"/>
              <a:gd name="connsiteY38" fmla="*/ 34290 h 320040"/>
              <a:gd name="connsiteX39" fmla="*/ 811530 w 5212080"/>
              <a:gd name="connsiteY39" fmla="*/ 34290 h 320040"/>
              <a:gd name="connsiteX40" fmla="*/ 800100 w 5212080"/>
              <a:gd name="connsiteY40" fmla="*/ 22860 h 320040"/>
              <a:gd name="connsiteX41" fmla="*/ 190500 w 5212080"/>
              <a:gd name="connsiteY41" fmla="*/ 22860 h 320040"/>
              <a:gd name="connsiteX42" fmla="*/ 190500 w 5212080"/>
              <a:gd name="connsiteY42" fmla="*/ 0 h 320040"/>
              <a:gd name="connsiteX43" fmla="*/ 0 w 5212080"/>
              <a:gd name="connsiteY43"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67640 h 320040"/>
              <a:gd name="connsiteX27" fmla="*/ 2739390 w 5212080"/>
              <a:gd name="connsiteY27" fmla="*/ 129540 h 320040"/>
              <a:gd name="connsiteX28" fmla="*/ 2614613 w 5212080"/>
              <a:gd name="connsiteY28" fmla="*/ 122872 h 320040"/>
              <a:gd name="connsiteX29" fmla="*/ 2228850 w 5212080"/>
              <a:gd name="connsiteY29" fmla="*/ 114300 h 320040"/>
              <a:gd name="connsiteX30" fmla="*/ 1859280 w 5212080"/>
              <a:gd name="connsiteY30" fmla="*/ 114300 h 320040"/>
              <a:gd name="connsiteX31" fmla="*/ 1859280 w 5212080"/>
              <a:gd name="connsiteY31" fmla="*/ 95250 h 320040"/>
              <a:gd name="connsiteX32" fmla="*/ 1653540 w 5212080"/>
              <a:gd name="connsiteY32" fmla="*/ 95250 h 320040"/>
              <a:gd name="connsiteX33" fmla="*/ 1653540 w 5212080"/>
              <a:gd name="connsiteY33" fmla="*/ 68580 h 320040"/>
              <a:gd name="connsiteX34" fmla="*/ 1394460 w 5212080"/>
              <a:gd name="connsiteY34" fmla="*/ 68580 h 320040"/>
              <a:gd name="connsiteX35" fmla="*/ 1394460 w 5212080"/>
              <a:gd name="connsiteY35" fmla="*/ 45720 h 320040"/>
              <a:gd name="connsiteX36" fmla="*/ 1242060 w 5212080"/>
              <a:gd name="connsiteY36" fmla="*/ 45720 h 320040"/>
              <a:gd name="connsiteX37" fmla="*/ 1215390 w 5212080"/>
              <a:gd name="connsiteY37" fmla="*/ 45720 h 320040"/>
              <a:gd name="connsiteX38" fmla="*/ 1184910 w 5212080"/>
              <a:gd name="connsiteY38" fmla="*/ 34290 h 320040"/>
              <a:gd name="connsiteX39" fmla="*/ 811530 w 5212080"/>
              <a:gd name="connsiteY39" fmla="*/ 34290 h 320040"/>
              <a:gd name="connsiteX40" fmla="*/ 800100 w 5212080"/>
              <a:gd name="connsiteY40" fmla="*/ 22860 h 320040"/>
              <a:gd name="connsiteX41" fmla="*/ 190500 w 5212080"/>
              <a:gd name="connsiteY41" fmla="*/ 22860 h 320040"/>
              <a:gd name="connsiteX42" fmla="*/ 190500 w 5212080"/>
              <a:gd name="connsiteY42" fmla="*/ 0 h 320040"/>
              <a:gd name="connsiteX43" fmla="*/ 0 w 5212080"/>
              <a:gd name="connsiteY43"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67640 h 320040"/>
              <a:gd name="connsiteX27" fmla="*/ 2739390 w 5212080"/>
              <a:gd name="connsiteY27" fmla="*/ 129540 h 320040"/>
              <a:gd name="connsiteX28" fmla="*/ 2600326 w 5212080"/>
              <a:gd name="connsiteY28" fmla="*/ 122872 h 320040"/>
              <a:gd name="connsiteX29" fmla="*/ 2228850 w 5212080"/>
              <a:gd name="connsiteY29" fmla="*/ 114300 h 320040"/>
              <a:gd name="connsiteX30" fmla="*/ 1859280 w 5212080"/>
              <a:gd name="connsiteY30" fmla="*/ 114300 h 320040"/>
              <a:gd name="connsiteX31" fmla="*/ 1859280 w 5212080"/>
              <a:gd name="connsiteY31" fmla="*/ 95250 h 320040"/>
              <a:gd name="connsiteX32" fmla="*/ 1653540 w 5212080"/>
              <a:gd name="connsiteY32" fmla="*/ 95250 h 320040"/>
              <a:gd name="connsiteX33" fmla="*/ 1653540 w 5212080"/>
              <a:gd name="connsiteY33" fmla="*/ 68580 h 320040"/>
              <a:gd name="connsiteX34" fmla="*/ 1394460 w 5212080"/>
              <a:gd name="connsiteY34" fmla="*/ 68580 h 320040"/>
              <a:gd name="connsiteX35" fmla="*/ 1394460 w 5212080"/>
              <a:gd name="connsiteY35" fmla="*/ 45720 h 320040"/>
              <a:gd name="connsiteX36" fmla="*/ 1242060 w 5212080"/>
              <a:gd name="connsiteY36" fmla="*/ 45720 h 320040"/>
              <a:gd name="connsiteX37" fmla="*/ 1215390 w 5212080"/>
              <a:gd name="connsiteY37" fmla="*/ 45720 h 320040"/>
              <a:gd name="connsiteX38" fmla="*/ 1184910 w 5212080"/>
              <a:gd name="connsiteY38" fmla="*/ 34290 h 320040"/>
              <a:gd name="connsiteX39" fmla="*/ 811530 w 5212080"/>
              <a:gd name="connsiteY39" fmla="*/ 34290 h 320040"/>
              <a:gd name="connsiteX40" fmla="*/ 800100 w 5212080"/>
              <a:gd name="connsiteY40" fmla="*/ 22860 h 320040"/>
              <a:gd name="connsiteX41" fmla="*/ 190500 w 5212080"/>
              <a:gd name="connsiteY41" fmla="*/ 22860 h 320040"/>
              <a:gd name="connsiteX42" fmla="*/ 190500 w 5212080"/>
              <a:gd name="connsiteY42" fmla="*/ 0 h 320040"/>
              <a:gd name="connsiteX43" fmla="*/ 0 w 5212080"/>
              <a:gd name="connsiteY43"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67640 h 320040"/>
              <a:gd name="connsiteX27" fmla="*/ 2620328 w 5212080"/>
              <a:gd name="connsiteY27" fmla="*/ 143827 h 320040"/>
              <a:gd name="connsiteX28" fmla="*/ 2600326 w 5212080"/>
              <a:gd name="connsiteY28" fmla="*/ 122872 h 320040"/>
              <a:gd name="connsiteX29" fmla="*/ 2228850 w 5212080"/>
              <a:gd name="connsiteY29" fmla="*/ 114300 h 320040"/>
              <a:gd name="connsiteX30" fmla="*/ 1859280 w 5212080"/>
              <a:gd name="connsiteY30" fmla="*/ 114300 h 320040"/>
              <a:gd name="connsiteX31" fmla="*/ 1859280 w 5212080"/>
              <a:gd name="connsiteY31" fmla="*/ 95250 h 320040"/>
              <a:gd name="connsiteX32" fmla="*/ 1653540 w 5212080"/>
              <a:gd name="connsiteY32" fmla="*/ 95250 h 320040"/>
              <a:gd name="connsiteX33" fmla="*/ 1653540 w 5212080"/>
              <a:gd name="connsiteY33" fmla="*/ 68580 h 320040"/>
              <a:gd name="connsiteX34" fmla="*/ 1394460 w 5212080"/>
              <a:gd name="connsiteY34" fmla="*/ 68580 h 320040"/>
              <a:gd name="connsiteX35" fmla="*/ 1394460 w 5212080"/>
              <a:gd name="connsiteY35" fmla="*/ 45720 h 320040"/>
              <a:gd name="connsiteX36" fmla="*/ 1242060 w 5212080"/>
              <a:gd name="connsiteY36" fmla="*/ 45720 h 320040"/>
              <a:gd name="connsiteX37" fmla="*/ 1215390 w 5212080"/>
              <a:gd name="connsiteY37" fmla="*/ 45720 h 320040"/>
              <a:gd name="connsiteX38" fmla="*/ 1184910 w 5212080"/>
              <a:gd name="connsiteY38" fmla="*/ 34290 h 320040"/>
              <a:gd name="connsiteX39" fmla="*/ 811530 w 5212080"/>
              <a:gd name="connsiteY39" fmla="*/ 34290 h 320040"/>
              <a:gd name="connsiteX40" fmla="*/ 800100 w 5212080"/>
              <a:gd name="connsiteY40" fmla="*/ 22860 h 320040"/>
              <a:gd name="connsiteX41" fmla="*/ 190500 w 5212080"/>
              <a:gd name="connsiteY41" fmla="*/ 22860 h 320040"/>
              <a:gd name="connsiteX42" fmla="*/ 190500 w 5212080"/>
              <a:gd name="connsiteY42" fmla="*/ 0 h 320040"/>
              <a:gd name="connsiteX43" fmla="*/ 0 w 5212080"/>
              <a:gd name="connsiteY43"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48590 h 320040"/>
              <a:gd name="connsiteX27" fmla="*/ 2620328 w 5212080"/>
              <a:gd name="connsiteY27" fmla="*/ 143827 h 320040"/>
              <a:gd name="connsiteX28" fmla="*/ 2600326 w 5212080"/>
              <a:gd name="connsiteY28" fmla="*/ 122872 h 320040"/>
              <a:gd name="connsiteX29" fmla="*/ 2228850 w 5212080"/>
              <a:gd name="connsiteY29" fmla="*/ 114300 h 320040"/>
              <a:gd name="connsiteX30" fmla="*/ 1859280 w 5212080"/>
              <a:gd name="connsiteY30" fmla="*/ 114300 h 320040"/>
              <a:gd name="connsiteX31" fmla="*/ 1859280 w 5212080"/>
              <a:gd name="connsiteY31" fmla="*/ 95250 h 320040"/>
              <a:gd name="connsiteX32" fmla="*/ 1653540 w 5212080"/>
              <a:gd name="connsiteY32" fmla="*/ 95250 h 320040"/>
              <a:gd name="connsiteX33" fmla="*/ 1653540 w 5212080"/>
              <a:gd name="connsiteY33" fmla="*/ 68580 h 320040"/>
              <a:gd name="connsiteX34" fmla="*/ 1394460 w 5212080"/>
              <a:gd name="connsiteY34" fmla="*/ 68580 h 320040"/>
              <a:gd name="connsiteX35" fmla="*/ 1394460 w 5212080"/>
              <a:gd name="connsiteY35" fmla="*/ 45720 h 320040"/>
              <a:gd name="connsiteX36" fmla="*/ 1242060 w 5212080"/>
              <a:gd name="connsiteY36" fmla="*/ 45720 h 320040"/>
              <a:gd name="connsiteX37" fmla="*/ 1215390 w 5212080"/>
              <a:gd name="connsiteY37" fmla="*/ 45720 h 320040"/>
              <a:gd name="connsiteX38" fmla="*/ 1184910 w 5212080"/>
              <a:gd name="connsiteY38" fmla="*/ 34290 h 320040"/>
              <a:gd name="connsiteX39" fmla="*/ 811530 w 5212080"/>
              <a:gd name="connsiteY39" fmla="*/ 34290 h 320040"/>
              <a:gd name="connsiteX40" fmla="*/ 800100 w 5212080"/>
              <a:gd name="connsiteY40" fmla="*/ 22860 h 320040"/>
              <a:gd name="connsiteX41" fmla="*/ 190500 w 5212080"/>
              <a:gd name="connsiteY41" fmla="*/ 22860 h 320040"/>
              <a:gd name="connsiteX42" fmla="*/ 190500 w 5212080"/>
              <a:gd name="connsiteY42" fmla="*/ 0 h 320040"/>
              <a:gd name="connsiteX43" fmla="*/ 0 w 5212080"/>
              <a:gd name="connsiteY43"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48590 h 320040"/>
              <a:gd name="connsiteX27" fmla="*/ 2608422 w 5212080"/>
              <a:gd name="connsiteY27" fmla="*/ 139064 h 320040"/>
              <a:gd name="connsiteX28" fmla="*/ 2600326 w 5212080"/>
              <a:gd name="connsiteY28" fmla="*/ 122872 h 320040"/>
              <a:gd name="connsiteX29" fmla="*/ 2228850 w 5212080"/>
              <a:gd name="connsiteY29" fmla="*/ 114300 h 320040"/>
              <a:gd name="connsiteX30" fmla="*/ 1859280 w 5212080"/>
              <a:gd name="connsiteY30" fmla="*/ 114300 h 320040"/>
              <a:gd name="connsiteX31" fmla="*/ 1859280 w 5212080"/>
              <a:gd name="connsiteY31" fmla="*/ 95250 h 320040"/>
              <a:gd name="connsiteX32" fmla="*/ 1653540 w 5212080"/>
              <a:gd name="connsiteY32" fmla="*/ 95250 h 320040"/>
              <a:gd name="connsiteX33" fmla="*/ 1653540 w 5212080"/>
              <a:gd name="connsiteY33" fmla="*/ 68580 h 320040"/>
              <a:gd name="connsiteX34" fmla="*/ 1394460 w 5212080"/>
              <a:gd name="connsiteY34" fmla="*/ 68580 h 320040"/>
              <a:gd name="connsiteX35" fmla="*/ 1394460 w 5212080"/>
              <a:gd name="connsiteY35" fmla="*/ 45720 h 320040"/>
              <a:gd name="connsiteX36" fmla="*/ 1242060 w 5212080"/>
              <a:gd name="connsiteY36" fmla="*/ 45720 h 320040"/>
              <a:gd name="connsiteX37" fmla="*/ 1215390 w 5212080"/>
              <a:gd name="connsiteY37" fmla="*/ 45720 h 320040"/>
              <a:gd name="connsiteX38" fmla="*/ 1184910 w 5212080"/>
              <a:gd name="connsiteY38" fmla="*/ 34290 h 320040"/>
              <a:gd name="connsiteX39" fmla="*/ 811530 w 5212080"/>
              <a:gd name="connsiteY39" fmla="*/ 34290 h 320040"/>
              <a:gd name="connsiteX40" fmla="*/ 800100 w 5212080"/>
              <a:gd name="connsiteY40" fmla="*/ 22860 h 320040"/>
              <a:gd name="connsiteX41" fmla="*/ 190500 w 5212080"/>
              <a:gd name="connsiteY41" fmla="*/ 22860 h 320040"/>
              <a:gd name="connsiteX42" fmla="*/ 190500 w 5212080"/>
              <a:gd name="connsiteY42" fmla="*/ 0 h 320040"/>
              <a:gd name="connsiteX43" fmla="*/ 0 w 5212080"/>
              <a:gd name="connsiteY43"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48590 h 320040"/>
              <a:gd name="connsiteX27" fmla="*/ 2608422 w 5212080"/>
              <a:gd name="connsiteY27" fmla="*/ 139064 h 320040"/>
              <a:gd name="connsiteX28" fmla="*/ 2609851 w 5212080"/>
              <a:gd name="connsiteY28" fmla="*/ 122872 h 320040"/>
              <a:gd name="connsiteX29" fmla="*/ 2228850 w 5212080"/>
              <a:gd name="connsiteY29" fmla="*/ 114300 h 320040"/>
              <a:gd name="connsiteX30" fmla="*/ 1859280 w 5212080"/>
              <a:gd name="connsiteY30" fmla="*/ 114300 h 320040"/>
              <a:gd name="connsiteX31" fmla="*/ 1859280 w 5212080"/>
              <a:gd name="connsiteY31" fmla="*/ 95250 h 320040"/>
              <a:gd name="connsiteX32" fmla="*/ 1653540 w 5212080"/>
              <a:gd name="connsiteY32" fmla="*/ 95250 h 320040"/>
              <a:gd name="connsiteX33" fmla="*/ 1653540 w 5212080"/>
              <a:gd name="connsiteY33" fmla="*/ 68580 h 320040"/>
              <a:gd name="connsiteX34" fmla="*/ 1394460 w 5212080"/>
              <a:gd name="connsiteY34" fmla="*/ 68580 h 320040"/>
              <a:gd name="connsiteX35" fmla="*/ 1394460 w 5212080"/>
              <a:gd name="connsiteY35" fmla="*/ 45720 h 320040"/>
              <a:gd name="connsiteX36" fmla="*/ 1242060 w 5212080"/>
              <a:gd name="connsiteY36" fmla="*/ 45720 h 320040"/>
              <a:gd name="connsiteX37" fmla="*/ 1215390 w 5212080"/>
              <a:gd name="connsiteY37" fmla="*/ 45720 h 320040"/>
              <a:gd name="connsiteX38" fmla="*/ 1184910 w 5212080"/>
              <a:gd name="connsiteY38" fmla="*/ 34290 h 320040"/>
              <a:gd name="connsiteX39" fmla="*/ 811530 w 5212080"/>
              <a:gd name="connsiteY39" fmla="*/ 34290 h 320040"/>
              <a:gd name="connsiteX40" fmla="*/ 800100 w 5212080"/>
              <a:gd name="connsiteY40" fmla="*/ 22860 h 320040"/>
              <a:gd name="connsiteX41" fmla="*/ 190500 w 5212080"/>
              <a:gd name="connsiteY41" fmla="*/ 22860 h 320040"/>
              <a:gd name="connsiteX42" fmla="*/ 190500 w 5212080"/>
              <a:gd name="connsiteY42" fmla="*/ 0 h 320040"/>
              <a:gd name="connsiteX43" fmla="*/ 0 w 5212080"/>
              <a:gd name="connsiteY43"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39065 h 320040"/>
              <a:gd name="connsiteX27" fmla="*/ 2608422 w 5212080"/>
              <a:gd name="connsiteY27" fmla="*/ 139064 h 320040"/>
              <a:gd name="connsiteX28" fmla="*/ 2609851 w 5212080"/>
              <a:gd name="connsiteY28" fmla="*/ 122872 h 320040"/>
              <a:gd name="connsiteX29" fmla="*/ 2228850 w 5212080"/>
              <a:gd name="connsiteY29" fmla="*/ 114300 h 320040"/>
              <a:gd name="connsiteX30" fmla="*/ 1859280 w 5212080"/>
              <a:gd name="connsiteY30" fmla="*/ 114300 h 320040"/>
              <a:gd name="connsiteX31" fmla="*/ 1859280 w 5212080"/>
              <a:gd name="connsiteY31" fmla="*/ 95250 h 320040"/>
              <a:gd name="connsiteX32" fmla="*/ 1653540 w 5212080"/>
              <a:gd name="connsiteY32" fmla="*/ 95250 h 320040"/>
              <a:gd name="connsiteX33" fmla="*/ 1653540 w 5212080"/>
              <a:gd name="connsiteY33" fmla="*/ 68580 h 320040"/>
              <a:gd name="connsiteX34" fmla="*/ 1394460 w 5212080"/>
              <a:gd name="connsiteY34" fmla="*/ 68580 h 320040"/>
              <a:gd name="connsiteX35" fmla="*/ 1394460 w 5212080"/>
              <a:gd name="connsiteY35" fmla="*/ 45720 h 320040"/>
              <a:gd name="connsiteX36" fmla="*/ 1242060 w 5212080"/>
              <a:gd name="connsiteY36" fmla="*/ 45720 h 320040"/>
              <a:gd name="connsiteX37" fmla="*/ 1215390 w 5212080"/>
              <a:gd name="connsiteY37" fmla="*/ 45720 h 320040"/>
              <a:gd name="connsiteX38" fmla="*/ 1184910 w 5212080"/>
              <a:gd name="connsiteY38" fmla="*/ 34290 h 320040"/>
              <a:gd name="connsiteX39" fmla="*/ 811530 w 5212080"/>
              <a:gd name="connsiteY39" fmla="*/ 34290 h 320040"/>
              <a:gd name="connsiteX40" fmla="*/ 800100 w 5212080"/>
              <a:gd name="connsiteY40" fmla="*/ 22860 h 320040"/>
              <a:gd name="connsiteX41" fmla="*/ 190500 w 5212080"/>
              <a:gd name="connsiteY41" fmla="*/ 22860 h 320040"/>
              <a:gd name="connsiteX42" fmla="*/ 190500 w 5212080"/>
              <a:gd name="connsiteY42" fmla="*/ 0 h 320040"/>
              <a:gd name="connsiteX43" fmla="*/ 0 w 5212080"/>
              <a:gd name="connsiteY43"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87015 w 5212080"/>
              <a:gd name="connsiteY26" fmla="*/ 145733 h 320040"/>
              <a:gd name="connsiteX27" fmla="*/ 2739390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44152 w 5212080"/>
              <a:gd name="connsiteY26" fmla="*/ 155258 h 320040"/>
              <a:gd name="connsiteX27" fmla="*/ 2739390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44152 w 5212080"/>
              <a:gd name="connsiteY26" fmla="*/ 155258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4999 w 5212080"/>
              <a:gd name="connsiteY24" fmla="*/ 183810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2 w 5212080"/>
              <a:gd name="connsiteY24" fmla="*/ 179048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75074 h 320040"/>
              <a:gd name="connsiteX24" fmla="*/ 3059762 w 5212080"/>
              <a:gd name="connsiteY24" fmla="*/ 179048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8014 w 5212080"/>
              <a:gd name="connsiteY22" fmla="*/ 196215 h 320040"/>
              <a:gd name="connsiteX23" fmla="*/ 3154845 w 5212080"/>
              <a:gd name="connsiteY23" fmla="*/ 175074 h 320040"/>
              <a:gd name="connsiteX24" fmla="*/ 3059762 w 5212080"/>
              <a:gd name="connsiteY24" fmla="*/ 179048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8014 w 5212080"/>
              <a:gd name="connsiteY22" fmla="*/ 196215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8014 w 5212080"/>
              <a:gd name="connsiteY22" fmla="*/ 186690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37547 w 5212080"/>
              <a:gd name="connsiteY21" fmla="*/ 186690 h 320040"/>
              <a:gd name="connsiteX22" fmla="*/ 3158014 w 5212080"/>
              <a:gd name="connsiteY22" fmla="*/ 186690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7071 w 5212080"/>
              <a:gd name="connsiteY20" fmla="*/ 202883 h 320040"/>
              <a:gd name="connsiteX21" fmla="*/ 3237547 w 5212080"/>
              <a:gd name="connsiteY21" fmla="*/ 186690 h 320040"/>
              <a:gd name="connsiteX22" fmla="*/ 3158014 w 5212080"/>
              <a:gd name="connsiteY22" fmla="*/ 186690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19939 w 5212080"/>
              <a:gd name="connsiteY19" fmla="*/ 188595 h 320040"/>
              <a:gd name="connsiteX20" fmla="*/ 3237071 w 5212080"/>
              <a:gd name="connsiteY20" fmla="*/ 202883 h 320040"/>
              <a:gd name="connsiteX21" fmla="*/ 3237547 w 5212080"/>
              <a:gd name="connsiteY21" fmla="*/ 186690 h 320040"/>
              <a:gd name="connsiteX22" fmla="*/ 3158014 w 5212080"/>
              <a:gd name="connsiteY22" fmla="*/ 186690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19939 w 5212080"/>
              <a:gd name="connsiteY19" fmla="*/ 188595 h 320040"/>
              <a:gd name="connsiteX20" fmla="*/ 3237071 w 5212080"/>
              <a:gd name="connsiteY20" fmla="*/ 202883 h 320040"/>
              <a:gd name="connsiteX21" fmla="*/ 3242310 w 5212080"/>
              <a:gd name="connsiteY21" fmla="*/ 179546 h 320040"/>
              <a:gd name="connsiteX22" fmla="*/ 3158014 w 5212080"/>
              <a:gd name="connsiteY22" fmla="*/ 186690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19939 w 5212080"/>
              <a:gd name="connsiteY19" fmla="*/ 188595 h 320040"/>
              <a:gd name="connsiteX20" fmla="*/ 3237071 w 5212080"/>
              <a:gd name="connsiteY20" fmla="*/ 193358 h 320040"/>
              <a:gd name="connsiteX21" fmla="*/ 3242310 w 5212080"/>
              <a:gd name="connsiteY21" fmla="*/ 179546 h 320040"/>
              <a:gd name="connsiteX22" fmla="*/ 3158014 w 5212080"/>
              <a:gd name="connsiteY22" fmla="*/ 186690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19939 w 5212080"/>
              <a:gd name="connsiteY19" fmla="*/ 188595 h 320040"/>
              <a:gd name="connsiteX20" fmla="*/ 3237071 w 5212080"/>
              <a:gd name="connsiteY20" fmla="*/ 193358 h 320040"/>
              <a:gd name="connsiteX21" fmla="*/ 3242310 w 5212080"/>
              <a:gd name="connsiteY21" fmla="*/ 179546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19939 w 5212080"/>
              <a:gd name="connsiteY19" fmla="*/ 188595 h 320040"/>
              <a:gd name="connsiteX20" fmla="*/ 3237071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9463 w 5212080"/>
              <a:gd name="connsiteY18" fmla="*/ 200025 h 320040"/>
              <a:gd name="connsiteX19" fmla="*/ 3319939 w 5212080"/>
              <a:gd name="connsiteY19" fmla="*/ 188595 h 320040"/>
              <a:gd name="connsiteX20" fmla="*/ 3237071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502343 w 5212080"/>
              <a:gd name="connsiteY17" fmla="*/ 202406 h 320040"/>
              <a:gd name="connsiteX18" fmla="*/ 3319463 w 5212080"/>
              <a:gd name="connsiteY18" fmla="*/ 200025 h 320040"/>
              <a:gd name="connsiteX19" fmla="*/ 3319939 w 5212080"/>
              <a:gd name="connsiteY19" fmla="*/ 188595 h 320040"/>
              <a:gd name="connsiteX20" fmla="*/ 3237071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08534 w 5212080"/>
              <a:gd name="connsiteY16" fmla="*/ 221457 h 320040"/>
              <a:gd name="connsiteX17" fmla="*/ 3502343 w 5212080"/>
              <a:gd name="connsiteY17" fmla="*/ 202406 h 320040"/>
              <a:gd name="connsiteX18" fmla="*/ 3319463 w 5212080"/>
              <a:gd name="connsiteY18" fmla="*/ 200025 h 320040"/>
              <a:gd name="connsiteX19" fmla="*/ 3319939 w 5212080"/>
              <a:gd name="connsiteY19" fmla="*/ 188595 h 320040"/>
              <a:gd name="connsiteX20" fmla="*/ 3237071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52361 w 5212080"/>
              <a:gd name="connsiteY15" fmla="*/ 216694 h 320040"/>
              <a:gd name="connsiteX16" fmla="*/ 3508534 w 5212080"/>
              <a:gd name="connsiteY16" fmla="*/ 221457 h 320040"/>
              <a:gd name="connsiteX17" fmla="*/ 3502343 w 5212080"/>
              <a:gd name="connsiteY17" fmla="*/ 202406 h 320040"/>
              <a:gd name="connsiteX18" fmla="*/ 3319463 w 5212080"/>
              <a:gd name="connsiteY18" fmla="*/ 200025 h 320040"/>
              <a:gd name="connsiteX19" fmla="*/ 3319939 w 5212080"/>
              <a:gd name="connsiteY19" fmla="*/ 188595 h 320040"/>
              <a:gd name="connsiteX20" fmla="*/ 3237071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52361 w 5212080"/>
              <a:gd name="connsiteY15" fmla="*/ 216694 h 320040"/>
              <a:gd name="connsiteX16" fmla="*/ 3508534 w 5212080"/>
              <a:gd name="connsiteY16" fmla="*/ 219075 h 320040"/>
              <a:gd name="connsiteX17" fmla="*/ 3502343 w 5212080"/>
              <a:gd name="connsiteY17" fmla="*/ 202406 h 320040"/>
              <a:gd name="connsiteX18" fmla="*/ 3319463 w 5212080"/>
              <a:gd name="connsiteY18" fmla="*/ 200025 h 320040"/>
              <a:gd name="connsiteX19" fmla="*/ 3319939 w 5212080"/>
              <a:gd name="connsiteY19" fmla="*/ 188595 h 320040"/>
              <a:gd name="connsiteX20" fmla="*/ 3237071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52361 w 5212080"/>
              <a:gd name="connsiteY15" fmla="*/ 216694 h 320040"/>
              <a:gd name="connsiteX16" fmla="*/ 3508534 w 5212080"/>
              <a:gd name="connsiteY16" fmla="*/ 219075 h 320040"/>
              <a:gd name="connsiteX17" fmla="*/ 3502343 w 5212080"/>
              <a:gd name="connsiteY17" fmla="*/ 202406 h 320040"/>
              <a:gd name="connsiteX18" fmla="*/ 3319463 w 5212080"/>
              <a:gd name="connsiteY18" fmla="*/ 200025 h 320040"/>
              <a:gd name="connsiteX19" fmla="*/ 3315177 w 5212080"/>
              <a:gd name="connsiteY19" fmla="*/ 188595 h 320040"/>
              <a:gd name="connsiteX20" fmla="*/ 3237071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52361 w 5212080"/>
              <a:gd name="connsiteY15" fmla="*/ 216694 h 320040"/>
              <a:gd name="connsiteX16" fmla="*/ 3508534 w 5212080"/>
              <a:gd name="connsiteY16" fmla="*/ 219075 h 320040"/>
              <a:gd name="connsiteX17" fmla="*/ 3502343 w 5212080"/>
              <a:gd name="connsiteY17" fmla="*/ 202406 h 320040"/>
              <a:gd name="connsiteX18" fmla="*/ 3317082 w 5212080"/>
              <a:gd name="connsiteY18" fmla="*/ 200025 h 320040"/>
              <a:gd name="connsiteX19" fmla="*/ 3315177 w 5212080"/>
              <a:gd name="connsiteY19" fmla="*/ 188595 h 320040"/>
              <a:gd name="connsiteX20" fmla="*/ 3237071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52361 w 5212080"/>
              <a:gd name="connsiteY15" fmla="*/ 216694 h 320040"/>
              <a:gd name="connsiteX16" fmla="*/ 3508534 w 5212080"/>
              <a:gd name="connsiteY16" fmla="*/ 219075 h 320040"/>
              <a:gd name="connsiteX17" fmla="*/ 3502343 w 5212080"/>
              <a:gd name="connsiteY17" fmla="*/ 202406 h 320040"/>
              <a:gd name="connsiteX18" fmla="*/ 3317082 w 5212080"/>
              <a:gd name="connsiteY18" fmla="*/ 200025 h 320040"/>
              <a:gd name="connsiteX19" fmla="*/ 3315177 w 5212080"/>
              <a:gd name="connsiteY19" fmla="*/ 188595 h 320040"/>
              <a:gd name="connsiteX20" fmla="*/ 3239452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52361 w 5212080"/>
              <a:gd name="connsiteY15" fmla="*/ 216694 h 320040"/>
              <a:gd name="connsiteX16" fmla="*/ 3508534 w 5212080"/>
              <a:gd name="connsiteY16" fmla="*/ 219075 h 320040"/>
              <a:gd name="connsiteX17" fmla="*/ 3502343 w 5212080"/>
              <a:gd name="connsiteY17" fmla="*/ 202406 h 320040"/>
              <a:gd name="connsiteX18" fmla="*/ 3317082 w 5212080"/>
              <a:gd name="connsiteY18" fmla="*/ 200025 h 320040"/>
              <a:gd name="connsiteX19" fmla="*/ 3315177 w 5212080"/>
              <a:gd name="connsiteY19" fmla="*/ 188595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52361 w 5212080"/>
              <a:gd name="connsiteY15" fmla="*/ 216694 h 320040"/>
              <a:gd name="connsiteX16" fmla="*/ 3508534 w 5212080"/>
              <a:gd name="connsiteY16" fmla="*/ 219075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52361 w 5212080"/>
              <a:gd name="connsiteY15" fmla="*/ 216694 h 320040"/>
              <a:gd name="connsiteX16" fmla="*/ 3508534 w 5212080"/>
              <a:gd name="connsiteY16" fmla="*/ 219075 h 320040"/>
              <a:gd name="connsiteX17" fmla="*/ 3502343 w 5212080"/>
              <a:gd name="connsiteY17" fmla="*/ 202406 h 320040"/>
              <a:gd name="connsiteX18" fmla="*/ 3317082 w 5212080"/>
              <a:gd name="connsiteY18" fmla="*/ 200025 h 320040"/>
              <a:gd name="connsiteX19" fmla="*/ 3315177 w 5212080"/>
              <a:gd name="connsiteY19" fmla="*/ 190976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52361 w 5212080"/>
              <a:gd name="connsiteY15" fmla="*/ 216694 h 320040"/>
              <a:gd name="connsiteX16" fmla="*/ 3508534 w 5212080"/>
              <a:gd name="connsiteY16" fmla="*/ 219075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52361 w 5212080"/>
              <a:gd name="connsiteY15" fmla="*/ 216694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40983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29076 h 320040"/>
              <a:gd name="connsiteX13" fmla="*/ 3870960 w 5212080"/>
              <a:gd name="connsiteY13" fmla="*/ 240983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1978 w 5212080"/>
              <a:gd name="connsiteY9" fmla="*/ 267653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73892 w 5212080"/>
              <a:gd name="connsiteY8" fmla="*/ 265271 h 320040"/>
              <a:gd name="connsiteX9" fmla="*/ 4391978 w 5212080"/>
              <a:gd name="connsiteY9" fmla="*/ 267653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73892 w 5212080"/>
              <a:gd name="connsiteY8" fmla="*/ 265271 h 320040"/>
              <a:gd name="connsiteX9" fmla="*/ 4403884 w 5212080"/>
              <a:gd name="connsiteY9" fmla="*/ 265272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83417 w 5212080"/>
              <a:gd name="connsiteY7" fmla="*/ 281940 h 320040"/>
              <a:gd name="connsiteX8" fmla="*/ 4473892 w 5212080"/>
              <a:gd name="connsiteY8" fmla="*/ 265271 h 320040"/>
              <a:gd name="connsiteX9" fmla="*/ 4403884 w 5212080"/>
              <a:gd name="connsiteY9" fmla="*/ 265272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83417 w 5212080"/>
              <a:gd name="connsiteY7" fmla="*/ 281940 h 320040"/>
              <a:gd name="connsiteX8" fmla="*/ 4473892 w 5212080"/>
              <a:gd name="connsiteY8" fmla="*/ 265271 h 320040"/>
              <a:gd name="connsiteX9" fmla="*/ 4403884 w 5212080"/>
              <a:gd name="connsiteY9" fmla="*/ 265272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83417 w 5212080"/>
              <a:gd name="connsiteY7" fmla="*/ 281940 h 320040"/>
              <a:gd name="connsiteX8" fmla="*/ 4476273 w 5212080"/>
              <a:gd name="connsiteY8" fmla="*/ 258127 h 320040"/>
              <a:gd name="connsiteX9" fmla="*/ 4403884 w 5212080"/>
              <a:gd name="connsiteY9" fmla="*/ 265272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83417 w 5212080"/>
              <a:gd name="connsiteY7" fmla="*/ 270034 h 320040"/>
              <a:gd name="connsiteX8" fmla="*/ 4476273 w 5212080"/>
              <a:gd name="connsiteY8" fmla="*/ 258127 h 320040"/>
              <a:gd name="connsiteX9" fmla="*/ 4403884 w 5212080"/>
              <a:gd name="connsiteY9" fmla="*/ 265272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83417 w 5212080"/>
              <a:gd name="connsiteY7" fmla="*/ 270034 h 320040"/>
              <a:gd name="connsiteX8" fmla="*/ 4476273 w 5212080"/>
              <a:gd name="connsiteY8" fmla="*/ 258127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5833 w 5212080"/>
              <a:gd name="connsiteY6" fmla="*/ 270034 h 320040"/>
              <a:gd name="connsiteX7" fmla="*/ 4483417 w 5212080"/>
              <a:gd name="connsiteY7" fmla="*/ 270034 h 320040"/>
              <a:gd name="connsiteX8" fmla="*/ 4476273 w 5212080"/>
              <a:gd name="connsiteY8" fmla="*/ 258127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57738 w 5212080"/>
              <a:gd name="connsiteY5" fmla="*/ 281464 h 320040"/>
              <a:gd name="connsiteX6" fmla="*/ 4755833 w 5212080"/>
              <a:gd name="connsiteY6" fmla="*/ 270034 h 320040"/>
              <a:gd name="connsiteX7" fmla="*/ 4483417 w 5212080"/>
              <a:gd name="connsiteY7" fmla="*/ 270034 h 320040"/>
              <a:gd name="connsiteX8" fmla="*/ 4476273 w 5212080"/>
              <a:gd name="connsiteY8" fmla="*/ 258127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57738 w 5212080"/>
              <a:gd name="connsiteY5" fmla="*/ 281464 h 320040"/>
              <a:gd name="connsiteX6" fmla="*/ 4755833 w 5212080"/>
              <a:gd name="connsiteY6" fmla="*/ 265272 h 320040"/>
              <a:gd name="connsiteX7" fmla="*/ 4483417 w 5212080"/>
              <a:gd name="connsiteY7" fmla="*/ 270034 h 320040"/>
              <a:gd name="connsiteX8" fmla="*/ 4476273 w 5212080"/>
              <a:gd name="connsiteY8" fmla="*/ 258127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57738 w 5212080"/>
              <a:gd name="connsiteY5" fmla="*/ 281464 h 320040"/>
              <a:gd name="connsiteX6" fmla="*/ 4755833 w 5212080"/>
              <a:gd name="connsiteY6" fmla="*/ 265272 h 320040"/>
              <a:gd name="connsiteX7" fmla="*/ 4483417 w 5212080"/>
              <a:gd name="connsiteY7" fmla="*/ 270034 h 320040"/>
              <a:gd name="connsiteX8" fmla="*/ 4481035 w 5212080"/>
              <a:gd name="connsiteY8" fmla="*/ 253364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57738 w 5212080"/>
              <a:gd name="connsiteY5" fmla="*/ 281464 h 320040"/>
              <a:gd name="connsiteX6" fmla="*/ 4755833 w 5212080"/>
              <a:gd name="connsiteY6" fmla="*/ 265272 h 320040"/>
              <a:gd name="connsiteX7" fmla="*/ 4483417 w 5212080"/>
              <a:gd name="connsiteY7" fmla="*/ 262890 h 320040"/>
              <a:gd name="connsiteX8" fmla="*/ 4481035 w 5212080"/>
              <a:gd name="connsiteY8" fmla="*/ 253364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6803 w 5212080"/>
              <a:gd name="connsiteY4" fmla="*/ 276701 h 320040"/>
              <a:gd name="connsiteX5" fmla="*/ 4757738 w 5212080"/>
              <a:gd name="connsiteY5" fmla="*/ 281464 h 320040"/>
              <a:gd name="connsiteX6" fmla="*/ 4755833 w 5212080"/>
              <a:gd name="connsiteY6" fmla="*/ 265272 h 320040"/>
              <a:gd name="connsiteX7" fmla="*/ 4483417 w 5212080"/>
              <a:gd name="connsiteY7" fmla="*/ 262890 h 320040"/>
              <a:gd name="connsiteX8" fmla="*/ 4481035 w 5212080"/>
              <a:gd name="connsiteY8" fmla="*/ 253364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9184 w 5212080"/>
              <a:gd name="connsiteY3" fmla="*/ 297656 h 320040"/>
              <a:gd name="connsiteX4" fmla="*/ 4896803 w 5212080"/>
              <a:gd name="connsiteY4" fmla="*/ 276701 h 320040"/>
              <a:gd name="connsiteX5" fmla="*/ 4757738 w 5212080"/>
              <a:gd name="connsiteY5" fmla="*/ 281464 h 320040"/>
              <a:gd name="connsiteX6" fmla="*/ 4755833 w 5212080"/>
              <a:gd name="connsiteY6" fmla="*/ 265272 h 320040"/>
              <a:gd name="connsiteX7" fmla="*/ 4483417 w 5212080"/>
              <a:gd name="connsiteY7" fmla="*/ 262890 h 320040"/>
              <a:gd name="connsiteX8" fmla="*/ 4481035 w 5212080"/>
              <a:gd name="connsiteY8" fmla="*/ 253364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9184 w 5212080"/>
              <a:gd name="connsiteY3" fmla="*/ 297656 h 320040"/>
              <a:gd name="connsiteX4" fmla="*/ 4896803 w 5212080"/>
              <a:gd name="connsiteY4" fmla="*/ 276701 h 320040"/>
              <a:gd name="connsiteX5" fmla="*/ 4757738 w 5212080"/>
              <a:gd name="connsiteY5" fmla="*/ 276702 h 320040"/>
              <a:gd name="connsiteX6" fmla="*/ 4755833 w 5212080"/>
              <a:gd name="connsiteY6" fmla="*/ 265272 h 320040"/>
              <a:gd name="connsiteX7" fmla="*/ 4483417 w 5212080"/>
              <a:gd name="connsiteY7" fmla="*/ 262890 h 320040"/>
              <a:gd name="connsiteX8" fmla="*/ 4481035 w 5212080"/>
              <a:gd name="connsiteY8" fmla="*/ 253364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285750 h 320040"/>
              <a:gd name="connsiteX3" fmla="*/ 4899184 w 5212080"/>
              <a:gd name="connsiteY3" fmla="*/ 297656 h 320040"/>
              <a:gd name="connsiteX4" fmla="*/ 4896803 w 5212080"/>
              <a:gd name="connsiteY4" fmla="*/ 276701 h 320040"/>
              <a:gd name="connsiteX5" fmla="*/ 4757738 w 5212080"/>
              <a:gd name="connsiteY5" fmla="*/ 276702 h 320040"/>
              <a:gd name="connsiteX6" fmla="*/ 4755833 w 5212080"/>
              <a:gd name="connsiteY6" fmla="*/ 265272 h 320040"/>
              <a:gd name="connsiteX7" fmla="*/ 4483417 w 5212080"/>
              <a:gd name="connsiteY7" fmla="*/ 262890 h 320040"/>
              <a:gd name="connsiteX8" fmla="*/ 4481035 w 5212080"/>
              <a:gd name="connsiteY8" fmla="*/ 253364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285750 h 320040"/>
              <a:gd name="connsiteX3" fmla="*/ 4896803 w 5212080"/>
              <a:gd name="connsiteY3" fmla="*/ 290512 h 320040"/>
              <a:gd name="connsiteX4" fmla="*/ 4896803 w 5212080"/>
              <a:gd name="connsiteY4" fmla="*/ 276701 h 320040"/>
              <a:gd name="connsiteX5" fmla="*/ 4757738 w 5212080"/>
              <a:gd name="connsiteY5" fmla="*/ 276702 h 320040"/>
              <a:gd name="connsiteX6" fmla="*/ 4755833 w 5212080"/>
              <a:gd name="connsiteY6" fmla="*/ 265272 h 320040"/>
              <a:gd name="connsiteX7" fmla="*/ 4483417 w 5212080"/>
              <a:gd name="connsiteY7" fmla="*/ 262890 h 320040"/>
              <a:gd name="connsiteX8" fmla="*/ 4481035 w 5212080"/>
              <a:gd name="connsiteY8" fmla="*/ 253364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285750 h 320040"/>
              <a:gd name="connsiteX3" fmla="*/ 4896803 w 5212080"/>
              <a:gd name="connsiteY3" fmla="*/ 290512 h 320040"/>
              <a:gd name="connsiteX4" fmla="*/ 4899185 w 5212080"/>
              <a:gd name="connsiteY4" fmla="*/ 276701 h 320040"/>
              <a:gd name="connsiteX5" fmla="*/ 4757738 w 5212080"/>
              <a:gd name="connsiteY5" fmla="*/ 276702 h 320040"/>
              <a:gd name="connsiteX6" fmla="*/ 4755833 w 5212080"/>
              <a:gd name="connsiteY6" fmla="*/ 265272 h 320040"/>
              <a:gd name="connsiteX7" fmla="*/ 4483417 w 5212080"/>
              <a:gd name="connsiteY7" fmla="*/ 262890 h 320040"/>
              <a:gd name="connsiteX8" fmla="*/ 4481035 w 5212080"/>
              <a:gd name="connsiteY8" fmla="*/ 253364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285750 h 320040"/>
              <a:gd name="connsiteX3" fmla="*/ 4903947 w 5212080"/>
              <a:gd name="connsiteY3" fmla="*/ 290512 h 320040"/>
              <a:gd name="connsiteX4" fmla="*/ 4899185 w 5212080"/>
              <a:gd name="connsiteY4" fmla="*/ 276701 h 320040"/>
              <a:gd name="connsiteX5" fmla="*/ 4757738 w 5212080"/>
              <a:gd name="connsiteY5" fmla="*/ 276702 h 320040"/>
              <a:gd name="connsiteX6" fmla="*/ 4755833 w 5212080"/>
              <a:gd name="connsiteY6" fmla="*/ 265272 h 320040"/>
              <a:gd name="connsiteX7" fmla="*/ 4483417 w 5212080"/>
              <a:gd name="connsiteY7" fmla="*/ 262890 h 320040"/>
              <a:gd name="connsiteX8" fmla="*/ 4481035 w 5212080"/>
              <a:gd name="connsiteY8" fmla="*/ 253364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7782 w 5212080"/>
              <a:gd name="connsiteY2" fmla="*/ 288132 h 320040"/>
              <a:gd name="connsiteX3" fmla="*/ 4903947 w 5212080"/>
              <a:gd name="connsiteY3" fmla="*/ 290512 h 320040"/>
              <a:gd name="connsiteX4" fmla="*/ 4899185 w 5212080"/>
              <a:gd name="connsiteY4" fmla="*/ 276701 h 320040"/>
              <a:gd name="connsiteX5" fmla="*/ 4757738 w 5212080"/>
              <a:gd name="connsiteY5" fmla="*/ 276702 h 320040"/>
              <a:gd name="connsiteX6" fmla="*/ 4755833 w 5212080"/>
              <a:gd name="connsiteY6" fmla="*/ 265272 h 320040"/>
              <a:gd name="connsiteX7" fmla="*/ 4483417 w 5212080"/>
              <a:gd name="connsiteY7" fmla="*/ 262890 h 320040"/>
              <a:gd name="connsiteX8" fmla="*/ 4481035 w 5212080"/>
              <a:gd name="connsiteY8" fmla="*/ 253364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10163 w 5212080"/>
              <a:gd name="connsiteY1" fmla="*/ 303371 h 320040"/>
              <a:gd name="connsiteX2" fmla="*/ 5107782 w 5212080"/>
              <a:gd name="connsiteY2" fmla="*/ 288132 h 320040"/>
              <a:gd name="connsiteX3" fmla="*/ 4903947 w 5212080"/>
              <a:gd name="connsiteY3" fmla="*/ 290512 h 320040"/>
              <a:gd name="connsiteX4" fmla="*/ 4899185 w 5212080"/>
              <a:gd name="connsiteY4" fmla="*/ 276701 h 320040"/>
              <a:gd name="connsiteX5" fmla="*/ 4757738 w 5212080"/>
              <a:gd name="connsiteY5" fmla="*/ 276702 h 320040"/>
              <a:gd name="connsiteX6" fmla="*/ 4755833 w 5212080"/>
              <a:gd name="connsiteY6" fmla="*/ 265272 h 320040"/>
              <a:gd name="connsiteX7" fmla="*/ 4483417 w 5212080"/>
              <a:gd name="connsiteY7" fmla="*/ 262890 h 320040"/>
              <a:gd name="connsiteX8" fmla="*/ 4481035 w 5212080"/>
              <a:gd name="connsiteY8" fmla="*/ 253364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07317 w 5207317"/>
              <a:gd name="connsiteY0" fmla="*/ 298608 h 303371"/>
              <a:gd name="connsiteX1" fmla="*/ 5110163 w 5207317"/>
              <a:gd name="connsiteY1" fmla="*/ 303371 h 303371"/>
              <a:gd name="connsiteX2" fmla="*/ 5107782 w 5207317"/>
              <a:gd name="connsiteY2" fmla="*/ 288132 h 303371"/>
              <a:gd name="connsiteX3" fmla="*/ 4903947 w 5207317"/>
              <a:gd name="connsiteY3" fmla="*/ 290512 h 303371"/>
              <a:gd name="connsiteX4" fmla="*/ 4899185 w 5207317"/>
              <a:gd name="connsiteY4" fmla="*/ 276701 h 303371"/>
              <a:gd name="connsiteX5" fmla="*/ 4757738 w 5207317"/>
              <a:gd name="connsiteY5" fmla="*/ 276702 h 303371"/>
              <a:gd name="connsiteX6" fmla="*/ 4755833 w 5207317"/>
              <a:gd name="connsiteY6" fmla="*/ 265272 h 303371"/>
              <a:gd name="connsiteX7" fmla="*/ 4483417 w 5207317"/>
              <a:gd name="connsiteY7" fmla="*/ 262890 h 303371"/>
              <a:gd name="connsiteX8" fmla="*/ 4481035 w 5207317"/>
              <a:gd name="connsiteY8" fmla="*/ 253364 h 303371"/>
              <a:gd name="connsiteX9" fmla="*/ 4406265 w 5207317"/>
              <a:gd name="connsiteY9" fmla="*/ 253366 h 303371"/>
              <a:gd name="connsiteX10" fmla="*/ 4394359 w 5207317"/>
              <a:gd name="connsiteY10" fmla="*/ 243840 h 303371"/>
              <a:gd name="connsiteX11" fmla="*/ 4141470 w 5207317"/>
              <a:gd name="connsiteY11" fmla="*/ 243840 h 303371"/>
              <a:gd name="connsiteX12" fmla="*/ 4141470 w 5207317"/>
              <a:gd name="connsiteY12" fmla="*/ 229076 h 303371"/>
              <a:gd name="connsiteX13" fmla="*/ 3870960 w 5207317"/>
              <a:gd name="connsiteY13" fmla="*/ 226695 h 303371"/>
              <a:gd name="connsiteX14" fmla="*/ 3863816 w 5207317"/>
              <a:gd name="connsiteY14" fmla="*/ 214313 h 303371"/>
              <a:gd name="connsiteX15" fmla="*/ 3652361 w 5207317"/>
              <a:gd name="connsiteY15" fmla="*/ 209550 h 303371"/>
              <a:gd name="connsiteX16" fmla="*/ 3506153 w 5207317"/>
              <a:gd name="connsiteY16" fmla="*/ 211931 h 303371"/>
              <a:gd name="connsiteX17" fmla="*/ 3502343 w 5207317"/>
              <a:gd name="connsiteY17" fmla="*/ 202406 h 303371"/>
              <a:gd name="connsiteX18" fmla="*/ 3317082 w 5207317"/>
              <a:gd name="connsiteY18" fmla="*/ 200025 h 303371"/>
              <a:gd name="connsiteX19" fmla="*/ 3315177 w 5207317"/>
              <a:gd name="connsiteY19" fmla="*/ 195739 h 303371"/>
              <a:gd name="connsiteX20" fmla="*/ 3244215 w 5207317"/>
              <a:gd name="connsiteY20" fmla="*/ 193358 h 303371"/>
              <a:gd name="connsiteX21" fmla="*/ 3237547 w 5207317"/>
              <a:gd name="connsiteY21" fmla="*/ 184309 h 303371"/>
              <a:gd name="connsiteX22" fmla="*/ 3160395 w 5207317"/>
              <a:gd name="connsiteY22" fmla="*/ 181927 h 303371"/>
              <a:gd name="connsiteX23" fmla="*/ 3154845 w 5207317"/>
              <a:gd name="connsiteY23" fmla="*/ 175074 h 303371"/>
              <a:gd name="connsiteX24" fmla="*/ 3059762 w 5207317"/>
              <a:gd name="connsiteY24" fmla="*/ 171904 h 303371"/>
              <a:gd name="connsiteX25" fmla="*/ 3053404 w 5207317"/>
              <a:gd name="connsiteY25" fmla="*/ 162380 h 303371"/>
              <a:gd name="connsiteX26" fmla="*/ 2739390 w 5207317"/>
              <a:gd name="connsiteY26" fmla="*/ 150496 h 303371"/>
              <a:gd name="connsiteX27" fmla="*/ 2737008 w 5207317"/>
              <a:gd name="connsiteY27" fmla="*/ 139065 h 303371"/>
              <a:gd name="connsiteX28" fmla="*/ 2608422 w 5207317"/>
              <a:gd name="connsiteY28" fmla="*/ 139064 h 303371"/>
              <a:gd name="connsiteX29" fmla="*/ 2609851 w 5207317"/>
              <a:gd name="connsiteY29" fmla="*/ 122872 h 303371"/>
              <a:gd name="connsiteX30" fmla="*/ 2228850 w 5207317"/>
              <a:gd name="connsiteY30" fmla="*/ 114300 h 303371"/>
              <a:gd name="connsiteX31" fmla="*/ 1859280 w 5207317"/>
              <a:gd name="connsiteY31" fmla="*/ 114300 h 303371"/>
              <a:gd name="connsiteX32" fmla="*/ 1859280 w 5207317"/>
              <a:gd name="connsiteY32" fmla="*/ 95250 h 303371"/>
              <a:gd name="connsiteX33" fmla="*/ 1653540 w 5207317"/>
              <a:gd name="connsiteY33" fmla="*/ 95250 h 303371"/>
              <a:gd name="connsiteX34" fmla="*/ 1653540 w 5207317"/>
              <a:gd name="connsiteY34" fmla="*/ 68580 h 303371"/>
              <a:gd name="connsiteX35" fmla="*/ 1394460 w 5207317"/>
              <a:gd name="connsiteY35" fmla="*/ 68580 h 303371"/>
              <a:gd name="connsiteX36" fmla="*/ 1394460 w 5207317"/>
              <a:gd name="connsiteY36" fmla="*/ 45720 h 303371"/>
              <a:gd name="connsiteX37" fmla="*/ 1242060 w 5207317"/>
              <a:gd name="connsiteY37" fmla="*/ 45720 h 303371"/>
              <a:gd name="connsiteX38" fmla="*/ 1215390 w 5207317"/>
              <a:gd name="connsiteY38" fmla="*/ 45720 h 303371"/>
              <a:gd name="connsiteX39" fmla="*/ 1184910 w 5207317"/>
              <a:gd name="connsiteY39" fmla="*/ 34290 h 303371"/>
              <a:gd name="connsiteX40" fmla="*/ 811530 w 5207317"/>
              <a:gd name="connsiteY40" fmla="*/ 34290 h 303371"/>
              <a:gd name="connsiteX41" fmla="*/ 800100 w 5207317"/>
              <a:gd name="connsiteY41" fmla="*/ 22860 h 303371"/>
              <a:gd name="connsiteX42" fmla="*/ 190500 w 5207317"/>
              <a:gd name="connsiteY42" fmla="*/ 22860 h 303371"/>
              <a:gd name="connsiteX43" fmla="*/ 190500 w 5207317"/>
              <a:gd name="connsiteY43" fmla="*/ 0 h 303371"/>
              <a:gd name="connsiteX44" fmla="*/ 0 w 5207317"/>
              <a:gd name="connsiteY44" fmla="*/ 0 h 303371"/>
              <a:gd name="connsiteX0" fmla="*/ 5207317 w 5207317"/>
              <a:gd name="connsiteY0" fmla="*/ 298608 h 298609"/>
              <a:gd name="connsiteX1" fmla="*/ 5110163 w 5207317"/>
              <a:gd name="connsiteY1" fmla="*/ 298609 h 298609"/>
              <a:gd name="connsiteX2" fmla="*/ 5107782 w 5207317"/>
              <a:gd name="connsiteY2" fmla="*/ 288132 h 298609"/>
              <a:gd name="connsiteX3" fmla="*/ 4903947 w 5207317"/>
              <a:gd name="connsiteY3" fmla="*/ 290512 h 298609"/>
              <a:gd name="connsiteX4" fmla="*/ 4899185 w 5207317"/>
              <a:gd name="connsiteY4" fmla="*/ 276701 h 298609"/>
              <a:gd name="connsiteX5" fmla="*/ 4757738 w 5207317"/>
              <a:gd name="connsiteY5" fmla="*/ 276702 h 298609"/>
              <a:gd name="connsiteX6" fmla="*/ 4755833 w 5207317"/>
              <a:gd name="connsiteY6" fmla="*/ 265272 h 298609"/>
              <a:gd name="connsiteX7" fmla="*/ 4483417 w 5207317"/>
              <a:gd name="connsiteY7" fmla="*/ 262890 h 298609"/>
              <a:gd name="connsiteX8" fmla="*/ 4481035 w 5207317"/>
              <a:gd name="connsiteY8" fmla="*/ 253364 h 298609"/>
              <a:gd name="connsiteX9" fmla="*/ 4406265 w 5207317"/>
              <a:gd name="connsiteY9" fmla="*/ 253366 h 298609"/>
              <a:gd name="connsiteX10" fmla="*/ 4394359 w 5207317"/>
              <a:gd name="connsiteY10" fmla="*/ 243840 h 298609"/>
              <a:gd name="connsiteX11" fmla="*/ 4141470 w 5207317"/>
              <a:gd name="connsiteY11" fmla="*/ 243840 h 298609"/>
              <a:gd name="connsiteX12" fmla="*/ 4141470 w 5207317"/>
              <a:gd name="connsiteY12" fmla="*/ 229076 h 298609"/>
              <a:gd name="connsiteX13" fmla="*/ 3870960 w 5207317"/>
              <a:gd name="connsiteY13" fmla="*/ 226695 h 298609"/>
              <a:gd name="connsiteX14" fmla="*/ 3863816 w 5207317"/>
              <a:gd name="connsiteY14" fmla="*/ 214313 h 298609"/>
              <a:gd name="connsiteX15" fmla="*/ 3652361 w 5207317"/>
              <a:gd name="connsiteY15" fmla="*/ 209550 h 298609"/>
              <a:gd name="connsiteX16" fmla="*/ 3506153 w 5207317"/>
              <a:gd name="connsiteY16" fmla="*/ 211931 h 298609"/>
              <a:gd name="connsiteX17" fmla="*/ 3502343 w 5207317"/>
              <a:gd name="connsiteY17" fmla="*/ 202406 h 298609"/>
              <a:gd name="connsiteX18" fmla="*/ 3317082 w 5207317"/>
              <a:gd name="connsiteY18" fmla="*/ 200025 h 298609"/>
              <a:gd name="connsiteX19" fmla="*/ 3315177 w 5207317"/>
              <a:gd name="connsiteY19" fmla="*/ 195739 h 298609"/>
              <a:gd name="connsiteX20" fmla="*/ 3244215 w 5207317"/>
              <a:gd name="connsiteY20" fmla="*/ 193358 h 298609"/>
              <a:gd name="connsiteX21" fmla="*/ 3237547 w 5207317"/>
              <a:gd name="connsiteY21" fmla="*/ 184309 h 298609"/>
              <a:gd name="connsiteX22" fmla="*/ 3160395 w 5207317"/>
              <a:gd name="connsiteY22" fmla="*/ 181927 h 298609"/>
              <a:gd name="connsiteX23" fmla="*/ 3154845 w 5207317"/>
              <a:gd name="connsiteY23" fmla="*/ 175074 h 298609"/>
              <a:gd name="connsiteX24" fmla="*/ 3059762 w 5207317"/>
              <a:gd name="connsiteY24" fmla="*/ 171904 h 298609"/>
              <a:gd name="connsiteX25" fmla="*/ 3053404 w 5207317"/>
              <a:gd name="connsiteY25" fmla="*/ 162380 h 298609"/>
              <a:gd name="connsiteX26" fmla="*/ 2739390 w 5207317"/>
              <a:gd name="connsiteY26" fmla="*/ 150496 h 298609"/>
              <a:gd name="connsiteX27" fmla="*/ 2737008 w 5207317"/>
              <a:gd name="connsiteY27" fmla="*/ 139065 h 298609"/>
              <a:gd name="connsiteX28" fmla="*/ 2608422 w 5207317"/>
              <a:gd name="connsiteY28" fmla="*/ 139064 h 298609"/>
              <a:gd name="connsiteX29" fmla="*/ 2609851 w 5207317"/>
              <a:gd name="connsiteY29" fmla="*/ 122872 h 298609"/>
              <a:gd name="connsiteX30" fmla="*/ 2228850 w 5207317"/>
              <a:gd name="connsiteY30" fmla="*/ 114300 h 298609"/>
              <a:gd name="connsiteX31" fmla="*/ 1859280 w 5207317"/>
              <a:gd name="connsiteY31" fmla="*/ 114300 h 298609"/>
              <a:gd name="connsiteX32" fmla="*/ 1859280 w 5207317"/>
              <a:gd name="connsiteY32" fmla="*/ 95250 h 298609"/>
              <a:gd name="connsiteX33" fmla="*/ 1653540 w 5207317"/>
              <a:gd name="connsiteY33" fmla="*/ 95250 h 298609"/>
              <a:gd name="connsiteX34" fmla="*/ 1653540 w 5207317"/>
              <a:gd name="connsiteY34" fmla="*/ 68580 h 298609"/>
              <a:gd name="connsiteX35" fmla="*/ 1394460 w 5207317"/>
              <a:gd name="connsiteY35" fmla="*/ 68580 h 298609"/>
              <a:gd name="connsiteX36" fmla="*/ 1394460 w 5207317"/>
              <a:gd name="connsiteY36" fmla="*/ 45720 h 298609"/>
              <a:gd name="connsiteX37" fmla="*/ 1242060 w 5207317"/>
              <a:gd name="connsiteY37" fmla="*/ 45720 h 298609"/>
              <a:gd name="connsiteX38" fmla="*/ 1215390 w 5207317"/>
              <a:gd name="connsiteY38" fmla="*/ 45720 h 298609"/>
              <a:gd name="connsiteX39" fmla="*/ 1184910 w 5207317"/>
              <a:gd name="connsiteY39" fmla="*/ 34290 h 298609"/>
              <a:gd name="connsiteX40" fmla="*/ 811530 w 5207317"/>
              <a:gd name="connsiteY40" fmla="*/ 34290 h 298609"/>
              <a:gd name="connsiteX41" fmla="*/ 800100 w 5207317"/>
              <a:gd name="connsiteY41" fmla="*/ 22860 h 298609"/>
              <a:gd name="connsiteX42" fmla="*/ 190500 w 5207317"/>
              <a:gd name="connsiteY42" fmla="*/ 22860 h 298609"/>
              <a:gd name="connsiteX43" fmla="*/ 190500 w 5207317"/>
              <a:gd name="connsiteY43" fmla="*/ 0 h 298609"/>
              <a:gd name="connsiteX44" fmla="*/ 0 w 5207317"/>
              <a:gd name="connsiteY44" fmla="*/ 0 h 298609"/>
              <a:gd name="connsiteX0" fmla="*/ 5207317 w 5207317"/>
              <a:gd name="connsiteY0" fmla="*/ 298608 h 298609"/>
              <a:gd name="connsiteX1" fmla="*/ 5110163 w 5207317"/>
              <a:gd name="connsiteY1" fmla="*/ 298609 h 298609"/>
              <a:gd name="connsiteX2" fmla="*/ 5107782 w 5207317"/>
              <a:gd name="connsiteY2" fmla="*/ 288132 h 298609"/>
              <a:gd name="connsiteX3" fmla="*/ 4903947 w 5207317"/>
              <a:gd name="connsiteY3" fmla="*/ 290512 h 298609"/>
              <a:gd name="connsiteX4" fmla="*/ 4903947 w 5207317"/>
              <a:gd name="connsiteY4" fmla="*/ 271938 h 298609"/>
              <a:gd name="connsiteX5" fmla="*/ 4757738 w 5207317"/>
              <a:gd name="connsiteY5" fmla="*/ 276702 h 298609"/>
              <a:gd name="connsiteX6" fmla="*/ 4755833 w 5207317"/>
              <a:gd name="connsiteY6" fmla="*/ 265272 h 298609"/>
              <a:gd name="connsiteX7" fmla="*/ 4483417 w 5207317"/>
              <a:gd name="connsiteY7" fmla="*/ 262890 h 298609"/>
              <a:gd name="connsiteX8" fmla="*/ 4481035 w 5207317"/>
              <a:gd name="connsiteY8" fmla="*/ 253364 h 298609"/>
              <a:gd name="connsiteX9" fmla="*/ 4406265 w 5207317"/>
              <a:gd name="connsiteY9" fmla="*/ 253366 h 298609"/>
              <a:gd name="connsiteX10" fmla="*/ 4394359 w 5207317"/>
              <a:gd name="connsiteY10" fmla="*/ 243840 h 298609"/>
              <a:gd name="connsiteX11" fmla="*/ 4141470 w 5207317"/>
              <a:gd name="connsiteY11" fmla="*/ 243840 h 298609"/>
              <a:gd name="connsiteX12" fmla="*/ 4141470 w 5207317"/>
              <a:gd name="connsiteY12" fmla="*/ 229076 h 298609"/>
              <a:gd name="connsiteX13" fmla="*/ 3870960 w 5207317"/>
              <a:gd name="connsiteY13" fmla="*/ 226695 h 298609"/>
              <a:gd name="connsiteX14" fmla="*/ 3863816 w 5207317"/>
              <a:gd name="connsiteY14" fmla="*/ 214313 h 298609"/>
              <a:gd name="connsiteX15" fmla="*/ 3652361 w 5207317"/>
              <a:gd name="connsiteY15" fmla="*/ 209550 h 298609"/>
              <a:gd name="connsiteX16" fmla="*/ 3506153 w 5207317"/>
              <a:gd name="connsiteY16" fmla="*/ 211931 h 298609"/>
              <a:gd name="connsiteX17" fmla="*/ 3502343 w 5207317"/>
              <a:gd name="connsiteY17" fmla="*/ 202406 h 298609"/>
              <a:gd name="connsiteX18" fmla="*/ 3317082 w 5207317"/>
              <a:gd name="connsiteY18" fmla="*/ 200025 h 298609"/>
              <a:gd name="connsiteX19" fmla="*/ 3315177 w 5207317"/>
              <a:gd name="connsiteY19" fmla="*/ 195739 h 298609"/>
              <a:gd name="connsiteX20" fmla="*/ 3244215 w 5207317"/>
              <a:gd name="connsiteY20" fmla="*/ 193358 h 298609"/>
              <a:gd name="connsiteX21" fmla="*/ 3237547 w 5207317"/>
              <a:gd name="connsiteY21" fmla="*/ 184309 h 298609"/>
              <a:gd name="connsiteX22" fmla="*/ 3160395 w 5207317"/>
              <a:gd name="connsiteY22" fmla="*/ 181927 h 298609"/>
              <a:gd name="connsiteX23" fmla="*/ 3154845 w 5207317"/>
              <a:gd name="connsiteY23" fmla="*/ 175074 h 298609"/>
              <a:gd name="connsiteX24" fmla="*/ 3059762 w 5207317"/>
              <a:gd name="connsiteY24" fmla="*/ 171904 h 298609"/>
              <a:gd name="connsiteX25" fmla="*/ 3053404 w 5207317"/>
              <a:gd name="connsiteY25" fmla="*/ 162380 h 298609"/>
              <a:gd name="connsiteX26" fmla="*/ 2739390 w 5207317"/>
              <a:gd name="connsiteY26" fmla="*/ 150496 h 298609"/>
              <a:gd name="connsiteX27" fmla="*/ 2737008 w 5207317"/>
              <a:gd name="connsiteY27" fmla="*/ 139065 h 298609"/>
              <a:gd name="connsiteX28" fmla="*/ 2608422 w 5207317"/>
              <a:gd name="connsiteY28" fmla="*/ 139064 h 298609"/>
              <a:gd name="connsiteX29" fmla="*/ 2609851 w 5207317"/>
              <a:gd name="connsiteY29" fmla="*/ 122872 h 298609"/>
              <a:gd name="connsiteX30" fmla="*/ 2228850 w 5207317"/>
              <a:gd name="connsiteY30" fmla="*/ 114300 h 298609"/>
              <a:gd name="connsiteX31" fmla="*/ 1859280 w 5207317"/>
              <a:gd name="connsiteY31" fmla="*/ 114300 h 298609"/>
              <a:gd name="connsiteX32" fmla="*/ 1859280 w 5207317"/>
              <a:gd name="connsiteY32" fmla="*/ 95250 h 298609"/>
              <a:gd name="connsiteX33" fmla="*/ 1653540 w 5207317"/>
              <a:gd name="connsiteY33" fmla="*/ 95250 h 298609"/>
              <a:gd name="connsiteX34" fmla="*/ 1653540 w 5207317"/>
              <a:gd name="connsiteY34" fmla="*/ 68580 h 298609"/>
              <a:gd name="connsiteX35" fmla="*/ 1394460 w 5207317"/>
              <a:gd name="connsiteY35" fmla="*/ 68580 h 298609"/>
              <a:gd name="connsiteX36" fmla="*/ 1394460 w 5207317"/>
              <a:gd name="connsiteY36" fmla="*/ 45720 h 298609"/>
              <a:gd name="connsiteX37" fmla="*/ 1242060 w 5207317"/>
              <a:gd name="connsiteY37" fmla="*/ 45720 h 298609"/>
              <a:gd name="connsiteX38" fmla="*/ 1215390 w 5207317"/>
              <a:gd name="connsiteY38" fmla="*/ 45720 h 298609"/>
              <a:gd name="connsiteX39" fmla="*/ 1184910 w 5207317"/>
              <a:gd name="connsiteY39" fmla="*/ 34290 h 298609"/>
              <a:gd name="connsiteX40" fmla="*/ 811530 w 5207317"/>
              <a:gd name="connsiteY40" fmla="*/ 34290 h 298609"/>
              <a:gd name="connsiteX41" fmla="*/ 800100 w 5207317"/>
              <a:gd name="connsiteY41" fmla="*/ 22860 h 298609"/>
              <a:gd name="connsiteX42" fmla="*/ 190500 w 5207317"/>
              <a:gd name="connsiteY42" fmla="*/ 22860 h 298609"/>
              <a:gd name="connsiteX43" fmla="*/ 190500 w 5207317"/>
              <a:gd name="connsiteY43" fmla="*/ 0 h 298609"/>
              <a:gd name="connsiteX44" fmla="*/ 0 w 5207317"/>
              <a:gd name="connsiteY44" fmla="*/ 0 h 298609"/>
              <a:gd name="connsiteX0" fmla="*/ 5207317 w 5207317"/>
              <a:gd name="connsiteY0" fmla="*/ 298608 h 298609"/>
              <a:gd name="connsiteX1" fmla="*/ 5110163 w 5207317"/>
              <a:gd name="connsiteY1" fmla="*/ 298609 h 298609"/>
              <a:gd name="connsiteX2" fmla="*/ 5107782 w 5207317"/>
              <a:gd name="connsiteY2" fmla="*/ 288132 h 298609"/>
              <a:gd name="connsiteX3" fmla="*/ 4903947 w 5207317"/>
              <a:gd name="connsiteY3" fmla="*/ 290512 h 298609"/>
              <a:gd name="connsiteX4" fmla="*/ 4903947 w 5207317"/>
              <a:gd name="connsiteY4" fmla="*/ 276701 h 298609"/>
              <a:gd name="connsiteX5" fmla="*/ 4757738 w 5207317"/>
              <a:gd name="connsiteY5" fmla="*/ 276702 h 298609"/>
              <a:gd name="connsiteX6" fmla="*/ 4755833 w 5207317"/>
              <a:gd name="connsiteY6" fmla="*/ 265272 h 298609"/>
              <a:gd name="connsiteX7" fmla="*/ 4483417 w 5207317"/>
              <a:gd name="connsiteY7" fmla="*/ 262890 h 298609"/>
              <a:gd name="connsiteX8" fmla="*/ 4481035 w 5207317"/>
              <a:gd name="connsiteY8" fmla="*/ 253364 h 298609"/>
              <a:gd name="connsiteX9" fmla="*/ 4406265 w 5207317"/>
              <a:gd name="connsiteY9" fmla="*/ 253366 h 298609"/>
              <a:gd name="connsiteX10" fmla="*/ 4394359 w 5207317"/>
              <a:gd name="connsiteY10" fmla="*/ 243840 h 298609"/>
              <a:gd name="connsiteX11" fmla="*/ 4141470 w 5207317"/>
              <a:gd name="connsiteY11" fmla="*/ 243840 h 298609"/>
              <a:gd name="connsiteX12" fmla="*/ 4141470 w 5207317"/>
              <a:gd name="connsiteY12" fmla="*/ 229076 h 298609"/>
              <a:gd name="connsiteX13" fmla="*/ 3870960 w 5207317"/>
              <a:gd name="connsiteY13" fmla="*/ 226695 h 298609"/>
              <a:gd name="connsiteX14" fmla="*/ 3863816 w 5207317"/>
              <a:gd name="connsiteY14" fmla="*/ 214313 h 298609"/>
              <a:gd name="connsiteX15" fmla="*/ 3652361 w 5207317"/>
              <a:gd name="connsiteY15" fmla="*/ 209550 h 298609"/>
              <a:gd name="connsiteX16" fmla="*/ 3506153 w 5207317"/>
              <a:gd name="connsiteY16" fmla="*/ 211931 h 298609"/>
              <a:gd name="connsiteX17" fmla="*/ 3502343 w 5207317"/>
              <a:gd name="connsiteY17" fmla="*/ 202406 h 298609"/>
              <a:gd name="connsiteX18" fmla="*/ 3317082 w 5207317"/>
              <a:gd name="connsiteY18" fmla="*/ 200025 h 298609"/>
              <a:gd name="connsiteX19" fmla="*/ 3315177 w 5207317"/>
              <a:gd name="connsiteY19" fmla="*/ 195739 h 298609"/>
              <a:gd name="connsiteX20" fmla="*/ 3244215 w 5207317"/>
              <a:gd name="connsiteY20" fmla="*/ 193358 h 298609"/>
              <a:gd name="connsiteX21" fmla="*/ 3237547 w 5207317"/>
              <a:gd name="connsiteY21" fmla="*/ 184309 h 298609"/>
              <a:gd name="connsiteX22" fmla="*/ 3160395 w 5207317"/>
              <a:gd name="connsiteY22" fmla="*/ 181927 h 298609"/>
              <a:gd name="connsiteX23" fmla="*/ 3154845 w 5207317"/>
              <a:gd name="connsiteY23" fmla="*/ 175074 h 298609"/>
              <a:gd name="connsiteX24" fmla="*/ 3059762 w 5207317"/>
              <a:gd name="connsiteY24" fmla="*/ 171904 h 298609"/>
              <a:gd name="connsiteX25" fmla="*/ 3053404 w 5207317"/>
              <a:gd name="connsiteY25" fmla="*/ 162380 h 298609"/>
              <a:gd name="connsiteX26" fmla="*/ 2739390 w 5207317"/>
              <a:gd name="connsiteY26" fmla="*/ 150496 h 298609"/>
              <a:gd name="connsiteX27" fmla="*/ 2737008 w 5207317"/>
              <a:gd name="connsiteY27" fmla="*/ 139065 h 298609"/>
              <a:gd name="connsiteX28" fmla="*/ 2608422 w 5207317"/>
              <a:gd name="connsiteY28" fmla="*/ 139064 h 298609"/>
              <a:gd name="connsiteX29" fmla="*/ 2609851 w 5207317"/>
              <a:gd name="connsiteY29" fmla="*/ 122872 h 298609"/>
              <a:gd name="connsiteX30" fmla="*/ 2228850 w 5207317"/>
              <a:gd name="connsiteY30" fmla="*/ 114300 h 298609"/>
              <a:gd name="connsiteX31" fmla="*/ 1859280 w 5207317"/>
              <a:gd name="connsiteY31" fmla="*/ 114300 h 298609"/>
              <a:gd name="connsiteX32" fmla="*/ 1859280 w 5207317"/>
              <a:gd name="connsiteY32" fmla="*/ 95250 h 298609"/>
              <a:gd name="connsiteX33" fmla="*/ 1653540 w 5207317"/>
              <a:gd name="connsiteY33" fmla="*/ 95250 h 298609"/>
              <a:gd name="connsiteX34" fmla="*/ 1653540 w 5207317"/>
              <a:gd name="connsiteY34" fmla="*/ 68580 h 298609"/>
              <a:gd name="connsiteX35" fmla="*/ 1394460 w 5207317"/>
              <a:gd name="connsiteY35" fmla="*/ 68580 h 298609"/>
              <a:gd name="connsiteX36" fmla="*/ 1394460 w 5207317"/>
              <a:gd name="connsiteY36" fmla="*/ 45720 h 298609"/>
              <a:gd name="connsiteX37" fmla="*/ 1242060 w 5207317"/>
              <a:gd name="connsiteY37" fmla="*/ 45720 h 298609"/>
              <a:gd name="connsiteX38" fmla="*/ 1215390 w 5207317"/>
              <a:gd name="connsiteY38" fmla="*/ 45720 h 298609"/>
              <a:gd name="connsiteX39" fmla="*/ 1184910 w 5207317"/>
              <a:gd name="connsiteY39" fmla="*/ 34290 h 298609"/>
              <a:gd name="connsiteX40" fmla="*/ 811530 w 5207317"/>
              <a:gd name="connsiteY40" fmla="*/ 34290 h 298609"/>
              <a:gd name="connsiteX41" fmla="*/ 800100 w 5207317"/>
              <a:gd name="connsiteY41" fmla="*/ 22860 h 298609"/>
              <a:gd name="connsiteX42" fmla="*/ 190500 w 5207317"/>
              <a:gd name="connsiteY42" fmla="*/ 22860 h 298609"/>
              <a:gd name="connsiteX43" fmla="*/ 190500 w 5207317"/>
              <a:gd name="connsiteY43" fmla="*/ 0 h 298609"/>
              <a:gd name="connsiteX44" fmla="*/ 0 w 5207317"/>
              <a:gd name="connsiteY44" fmla="*/ 0 h 298609"/>
              <a:gd name="connsiteX0" fmla="*/ 5207317 w 5207317"/>
              <a:gd name="connsiteY0" fmla="*/ 298608 h 298609"/>
              <a:gd name="connsiteX1" fmla="*/ 5110163 w 5207317"/>
              <a:gd name="connsiteY1" fmla="*/ 298609 h 298609"/>
              <a:gd name="connsiteX2" fmla="*/ 5107782 w 5207317"/>
              <a:gd name="connsiteY2" fmla="*/ 288132 h 298609"/>
              <a:gd name="connsiteX3" fmla="*/ 4903947 w 5207317"/>
              <a:gd name="connsiteY3" fmla="*/ 290512 h 298609"/>
              <a:gd name="connsiteX4" fmla="*/ 4903947 w 5207317"/>
              <a:gd name="connsiteY4" fmla="*/ 276701 h 298609"/>
              <a:gd name="connsiteX5" fmla="*/ 4757738 w 5207317"/>
              <a:gd name="connsiteY5" fmla="*/ 276702 h 298609"/>
              <a:gd name="connsiteX6" fmla="*/ 4755833 w 5207317"/>
              <a:gd name="connsiteY6" fmla="*/ 265272 h 298609"/>
              <a:gd name="connsiteX7" fmla="*/ 4483417 w 5207317"/>
              <a:gd name="connsiteY7" fmla="*/ 262890 h 298609"/>
              <a:gd name="connsiteX8" fmla="*/ 4481035 w 5207317"/>
              <a:gd name="connsiteY8" fmla="*/ 253364 h 298609"/>
              <a:gd name="connsiteX9" fmla="*/ 4406265 w 5207317"/>
              <a:gd name="connsiteY9" fmla="*/ 253366 h 298609"/>
              <a:gd name="connsiteX10" fmla="*/ 4394359 w 5207317"/>
              <a:gd name="connsiteY10" fmla="*/ 243840 h 298609"/>
              <a:gd name="connsiteX11" fmla="*/ 4141470 w 5207317"/>
              <a:gd name="connsiteY11" fmla="*/ 243840 h 298609"/>
              <a:gd name="connsiteX12" fmla="*/ 4141470 w 5207317"/>
              <a:gd name="connsiteY12" fmla="*/ 229076 h 298609"/>
              <a:gd name="connsiteX13" fmla="*/ 3870960 w 5207317"/>
              <a:gd name="connsiteY13" fmla="*/ 226695 h 298609"/>
              <a:gd name="connsiteX14" fmla="*/ 3863816 w 5207317"/>
              <a:gd name="connsiteY14" fmla="*/ 214313 h 298609"/>
              <a:gd name="connsiteX15" fmla="*/ 3652361 w 5207317"/>
              <a:gd name="connsiteY15" fmla="*/ 209550 h 298609"/>
              <a:gd name="connsiteX16" fmla="*/ 3506153 w 5207317"/>
              <a:gd name="connsiteY16" fmla="*/ 211931 h 298609"/>
              <a:gd name="connsiteX17" fmla="*/ 3502343 w 5207317"/>
              <a:gd name="connsiteY17" fmla="*/ 202406 h 298609"/>
              <a:gd name="connsiteX18" fmla="*/ 3317082 w 5207317"/>
              <a:gd name="connsiteY18" fmla="*/ 200025 h 298609"/>
              <a:gd name="connsiteX19" fmla="*/ 3319939 w 5207317"/>
              <a:gd name="connsiteY19" fmla="*/ 195739 h 298609"/>
              <a:gd name="connsiteX20" fmla="*/ 3244215 w 5207317"/>
              <a:gd name="connsiteY20" fmla="*/ 193358 h 298609"/>
              <a:gd name="connsiteX21" fmla="*/ 3237547 w 5207317"/>
              <a:gd name="connsiteY21" fmla="*/ 184309 h 298609"/>
              <a:gd name="connsiteX22" fmla="*/ 3160395 w 5207317"/>
              <a:gd name="connsiteY22" fmla="*/ 181927 h 298609"/>
              <a:gd name="connsiteX23" fmla="*/ 3154845 w 5207317"/>
              <a:gd name="connsiteY23" fmla="*/ 175074 h 298609"/>
              <a:gd name="connsiteX24" fmla="*/ 3059762 w 5207317"/>
              <a:gd name="connsiteY24" fmla="*/ 171904 h 298609"/>
              <a:gd name="connsiteX25" fmla="*/ 3053404 w 5207317"/>
              <a:gd name="connsiteY25" fmla="*/ 162380 h 298609"/>
              <a:gd name="connsiteX26" fmla="*/ 2739390 w 5207317"/>
              <a:gd name="connsiteY26" fmla="*/ 150496 h 298609"/>
              <a:gd name="connsiteX27" fmla="*/ 2737008 w 5207317"/>
              <a:gd name="connsiteY27" fmla="*/ 139065 h 298609"/>
              <a:gd name="connsiteX28" fmla="*/ 2608422 w 5207317"/>
              <a:gd name="connsiteY28" fmla="*/ 139064 h 298609"/>
              <a:gd name="connsiteX29" fmla="*/ 2609851 w 5207317"/>
              <a:gd name="connsiteY29" fmla="*/ 122872 h 298609"/>
              <a:gd name="connsiteX30" fmla="*/ 2228850 w 5207317"/>
              <a:gd name="connsiteY30" fmla="*/ 114300 h 298609"/>
              <a:gd name="connsiteX31" fmla="*/ 1859280 w 5207317"/>
              <a:gd name="connsiteY31" fmla="*/ 114300 h 298609"/>
              <a:gd name="connsiteX32" fmla="*/ 1859280 w 5207317"/>
              <a:gd name="connsiteY32" fmla="*/ 95250 h 298609"/>
              <a:gd name="connsiteX33" fmla="*/ 1653540 w 5207317"/>
              <a:gd name="connsiteY33" fmla="*/ 95250 h 298609"/>
              <a:gd name="connsiteX34" fmla="*/ 1653540 w 5207317"/>
              <a:gd name="connsiteY34" fmla="*/ 68580 h 298609"/>
              <a:gd name="connsiteX35" fmla="*/ 1394460 w 5207317"/>
              <a:gd name="connsiteY35" fmla="*/ 68580 h 298609"/>
              <a:gd name="connsiteX36" fmla="*/ 1394460 w 5207317"/>
              <a:gd name="connsiteY36" fmla="*/ 45720 h 298609"/>
              <a:gd name="connsiteX37" fmla="*/ 1242060 w 5207317"/>
              <a:gd name="connsiteY37" fmla="*/ 45720 h 298609"/>
              <a:gd name="connsiteX38" fmla="*/ 1215390 w 5207317"/>
              <a:gd name="connsiteY38" fmla="*/ 45720 h 298609"/>
              <a:gd name="connsiteX39" fmla="*/ 1184910 w 5207317"/>
              <a:gd name="connsiteY39" fmla="*/ 34290 h 298609"/>
              <a:gd name="connsiteX40" fmla="*/ 811530 w 5207317"/>
              <a:gd name="connsiteY40" fmla="*/ 34290 h 298609"/>
              <a:gd name="connsiteX41" fmla="*/ 800100 w 5207317"/>
              <a:gd name="connsiteY41" fmla="*/ 22860 h 298609"/>
              <a:gd name="connsiteX42" fmla="*/ 190500 w 5207317"/>
              <a:gd name="connsiteY42" fmla="*/ 22860 h 298609"/>
              <a:gd name="connsiteX43" fmla="*/ 190500 w 5207317"/>
              <a:gd name="connsiteY43" fmla="*/ 0 h 298609"/>
              <a:gd name="connsiteX44" fmla="*/ 0 w 5207317"/>
              <a:gd name="connsiteY44" fmla="*/ 0 h 298609"/>
              <a:gd name="connsiteX0" fmla="*/ 5207317 w 5207317"/>
              <a:gd name="connsiteY0" fmla="*/ 298608 h 298609"/>
              <a:gd name="connsiteX1" fmla="*/ 5110163 w 5207317"/>
              <a:gd name="connsiteY1" fmla="*/ 298609 h 298609"/>
              <a:gd name="connsiteX2" fmla="*/ 5107782 w 5207317"/>
              <a:gd name="connsiteY2" fmla="*/ 288132 h 298609"/>
              <a:gd name="connsiteX3" fmla="*/ 4903947 w 5207317"/>
              <a:gd name="connsiteY3" fmla="*/ 290512 h 298609"/>
              <a:gd name="connsiteX4" fmla="*/ 4903947 w 5207317"/>
              <a:gd name="connsiteY4" fmla="*/ 276701 h 298609"/>
              <a:gd name="connsiteX5" fmla="*/ 4757738 w 5207317"/>
              <a:gd name="connsiteY5" fmla="*/ 276702 h 298609"/>
              <a:gd name="connsiteX6" fmla="*/ 4755833 w 5207317"/>
              <a:gd name="connsiteY6" fmla="*/ 265272 h 298609"/>
              <a:gd name="connsiteX7" fmla="*/ 4483417 w 5207317"/>
              <a:gd name="connsiteY7" fmla="*/ 262890 h 298609"/>
              <a:gd name="connsiteX8" fmla="*/ 4481035 w 5207317"/>
              <a:gd name="connsiteY8" fmla="*/ 253364 h 298609"/>
              <a:gd name="connsiteX9" fmla="*/ 4406265 w 5207317"/>
              <a:gd name="connsiteY9" fmla="*/ 253366 h 298609"/>
              <a:gd name="connsiteX10" fmla="*/ 4394359 w 5207317"/>
              <a:gd name="connsiteY10" fmla="*/ 243840 h 298609"/>
              <a:gd name="connsiteX11" fmla="*/ 4141470 w 5207317"/>
              <a:gd name="connsiteY11" fmla="*/ 243840 h 298609"/>
              <a:gd name="connsiteX12" fmla="*/ 4141470 w 5207317"/>
              <a:gd name="connsiteY12" fmla="*/ 229076 h 298609"/>
              <a:gd name="connsiteX13" fmla="*/ 3870960 w 5207317"/>
              <a:gd name="connsiteY13" fmla="*/ 226695 h 298609"/>
              <a:gd name="connsiteX14" fmla="*/ 3863816 w 5207317"/>
              <a:gd name="connsiteY14" fmla="*/ 214313 h 298609"/>
              <a:gd name="connsiteX15" fmla="*/ 3652361 w 5207317"/>
              <a:gd name="connsiteY15" fmla="*/ 209550 h 298609"/>
              <a:gd name="connsiteX16" fmla="*/ 3506153 w 5207317"/>
              <a:gd name="connsiteY16" fmla="*/ 211931 h 298609"/>
              <a:gd name="connsiteX17" fmla="*/ 3502343 w 5207317"/>
              <a:gd name="connsiteY17" fmla="*/ 202406 h 298609"/>
              <a:gd name="connsiteX18" fmla="*/ 3317082 w 5207317"/>
              <a:gd name="connsiteY18" fmla="*/ 200025 h 298609"/>
              <a:gd name="connsiteX19" fmla="*/ 3319939 w 5207317"/>
              <a:gd name="connsiteY19" fmla="*/ 195739 h 298609"/>
              <a:gd name="connsiteX20" fmla="*/ 3244215 w 5207317"/>
              <a:gd name="connsiteY20" fmla="*/ 193358 h 298609"/>
              <a:gd name="connsiteX21" fmla="*/ 3237547 w 5207317"/>
              <a:gd name="connsiteY21" fmla="*/ 184309 h 298609"/>
              <a:gd name="connsiteX22" fmla="*/ 3160395 w 5207317"/>
              <a:gd name="connsiteY22" fmla="*/ 181927 h 298609"/>
              <a:gd name="connsiteX23" fmla="*/ 3154845 w 5207317"/>
              <a:gd name="connsiteY23" fmla="*/ 175074 h 298609"/>
              <a:gd name="connsiteX24" fmla="*/ 3059762 w 5207317"/>
              <a:gd name="connsiteY24" fmla="*/ 171904 h 298609"/>
              <a:gd name="connsiteX25" fmla="*/ 3053404 w 5207317"/>
              <a:gd name="connsiteY25" fmla="*/ 162380 h 298609"/>
              <a:gd name="connsiteX26" fmla="*/ 2739390 w 5207317"/>
              <a:gd name="connsiteY26" fmla="*/ 150496 h 298609"/>
              <a:gd name="connsiteX27" fmla="*/ 2737008 w 5207317"/>
              <a:gd name="connsiteY27" fmla="*/ 139065 h 298609"/>
              <a:gd name="connsiteX28" fmla="*/ 2610803 w 5207317"/>
              <a:gd name="connsiteY28" fmla="*/ 139064 h 298609"/>
              <a:gd name="connsiteX29" fmla="*/ 2609851 w 5207317"/>
              <a:gd name="connsiteY29" fmla="*/ 122872 h 298609"/>
              <a:gd name="connsiteX30" fmla="*/ 2228850 w 5207317"/>
              <a:gd name="connsiteY30" fmla="*/ 114300 h 298609"/>
              <a:gd name="connsiteX31" fmla="*/ 1859280 w 5207317"/>
              <a:gd name="connsiteY31" fmla="*/ 114300 h 298609"/>
              <a:gd name="connsiteX32" fmla="*/ 1859280 w 5207317"/>
              <a:gd name="connsiteY32" fmla="*/ 95250 h 298609"/>
              <a:gd name="connsiteX33" fmla="*/ 1653540 w 5207317"/>
              <a:gd name="connsiteY33" fmla="*/ 95250 h 298609"/>
              <a:gd name="connsiteX34" fmla="*/ 1653540 w 5207317"/>
              <a:gd name="connsiteY34" fmla="*/ 68580 h 298609"/>
              <a:gd name="connsiteX35" fmla="*/ 1394460 w 5207317"/>
              <a:gd name="connsiteY35" fmla="*/ 68580 h 298609"/>
              <a:gd name="connsiteX36" fmla="*/ 1394460 w 5207317"/>
              <a:gd name="connsiteY36" fmla="*/ 45720 h 298609"/>
              <a:gd name="connsiteX37" fmla="*/ 1242060 w 5207317"/>
              <a:gd name="connsiteY37" fmla="*/ 45720 h 298609"/>
              <a:gd name="connsiteX38" fmla="*/ 1215390 w 5207317"/>
              <a:gd name="connsiteY38" fmla="*/ 45720 h 298609"/>
              <a:gd name="connsiteX39" fmla="*/ 1184910 w 5207317"/>
              <a:gd name="connsiteY39" fmla="*/ 34290 h 298609"/>
              <a:gd name="connsiteX40" fmla="*/ 811530 w 5207317"/>
              <a:gd name="connsiteY40" fmla="*/ 34290 h 298609"/>
              <a:gd name="connsiteX41" fmla="*/ 800100 w 5207317"/>
              <a:gd name="connsiteY41" fmla="*/ 22860 h 298609"/>
              <a:gd name="connsiteX42" fmla="*/ 190500 w 5207317"/>
              <a:gd name="connsiteY42" fmla="*/ 22860 h 298609"/>
              <a:gd name="connsiteX43" fmla="*/ 190500 w 5207317"/>
              <a:gd name="connsiteY43" fmla="*/ 0 h 298609"/>
              <a:gd name="connsiteX44" fmla="*/ 0 w 5207317"/>
              <a:gd name="connsiteY44" fmla="*/ 0 h 298609"/>
              <a:gd name="connsiteX0" fmla="*/ 5207317 w 5207317"/>
              <a:gd name="connsiteY0" fmla="*/ 298608 h 298609"/>
              <a:gd name="connsiteX1" fmla="*/ 5110163 w 5207317"/>
              <a:gd name="connsiteY1" fmla="*/ 298609 h 298609"/>
              <a:gd name="connsiteX2" fmla="*/ 5107782 w 5207317"/>
              <a:gd name="connsiteY2" fmla="*/ 288132 h 298609"/>
              <a:gd name="connsiteX3" fmla="*/ 4903947 w 5207317"/>
              <a:gd name="connsiteY3" fmla="*/ 290512 h 298609"/>
              <a:gd name="connsiteX4" fmla="*/ 4903947 w 5207317"/>
              <a:gd name="connsiteY4" fmla="*/ 276701 h 298609"/>
              <a:gd name="connsiteX5" fmla="*/ 4757738 w 5207317"/>
              <a:gd name="connsiteY5" fmla="*/ 276702 h 298609"/>
              <a:gd name="connsiteX6" fmla="*/ 4755833 w 5207317"/>
              <a:gd name="connsiteY6" fmla="*/ 265272 h 298609"/>
              <a:gd name="connsiteX7" fmla="*/ 4483417 w 5207317"/>
              <a:gd name="connsiteY7" fmla="*/ 262890 h 298609"/>
              <a:gd name="connsiteX8" fmla="*/ 4481035 w 5207317"/>
              <a:gd name="connsiteY8" fmla="*/ 253364 h 298609"/>
              <a:gd name="connsiteX9" fmla="*/ 4406265 w 5207317"/>
              <a:gd name="connsiteY9" fmla="*/ 253366 h 298609"/>
              <a:gd name="connsiteX10" fmla="*/ 4394359 w 5207317"/>
              <a:gd name="connsiteY10" fmla="*/ 243840 h 298609"/>
              <a:gd name="connsiteX11" fmla="*/ 4141470 w 5207317"/>
              <a:gd name="connsiteY11" fmla="*/ 243840 h 298609"/>
              <a:gd name="connsiteX12" fmla="*/ 4141470 w 5207317"/>
              <a:gd name="connsiteY12" fmla="*/ 229076 h 298609"/>
              <a:gd name="connsiteX13" fmla="*/ 3870960 w 5207317"/>
              <a:gd name="connsiteY13" fmla="*/ 226695 h 298609"/>
              <a:gd name="connsiteX14" fmla="*/ 3863816 w 5207317"/>
              <a:gd name="connsiteY14" fmla="*/ 214313 h 298609"/>
              <a:gd name="connsiteX15" fmla="*/ 3652361 w 5207317"/>
              <a:gd name="connsiteY15" fmla="*/ 209550 h 298609"/>
              <a:gd name="connsiteX16" fmla="*/ 3506153 w 5207317"/>
              <a:gd name="connsiteY16" fmla="*/ 211931 h 298609"/>
              <a:gd name="connsiteX17" fmla="*/ 3502343 w 5207317"/>
              <a:gd name="connsiteY17" fmla="*/ 202406 h 298609"/>
              <a:gd name="connsiteX18" fmla="*/ 3317082 w 5207317"/>
              <a:gd name="connsiteY18" fmla="*/ 200025 h 298609"/>
              <a:gd name="connsiteX19" fmla="*/ 3315176 w 5207317"/>
              <a:gd name="connsiteY19" fmla="*/ 195739 h 298609"/>
              <a:gd name="connsiteX20" fmla="*/ 3244215 w 5207317"/>
              <a:gd name="connsiteY20" fmla="*/ 193358 h 298609"/>
              <a:gd name="connsiteX21" fmla="*/ 3237547 w 5207317"/>
              <a:gd name="connsiteY21" fmla="*/ 184309 h 298609"/>
              <a:gd name="connsiteX22" fmla="*/ 3160395 w 5207317"/>
              <a:gd name="connsiteY22" fmla="*/ 181927 h 298609"/>
              <a:gd name="connsiteX23" fmla="*/ 3154845 w 5207317"/>
              <a:gd name="connsiteY23" fmla="*/ 175074 h 298609"/>
              <a:gd name="connsiteX24" fmla="*/ 3059762 w 5207317"/>
              <a:gd name="connsiteY24" fmla="*/ 171904 h 298609"/>
              <a:gd name="connsiteX25" fmla="*/ 3053404 w 5207317"/>
              <a:gd name="connsiteY25" fmla="*/ 162380 h 298609"/>
              <a:gd name="connsiteX26" fmla="*/ 2739390 w 5207317"/>
              <a:gd name="connsiteY26" fmla="*/ 150496 h 298609"/>
              <a:gd name="connsiteX27" fmla="*/ 2737008 w 5207317"/>
              <a:gd name="connsiteY27" fmla="*/ 139065 h 298609"/>
              <a:gd name="connsiteX28" fmla="*/ 2610803 w 5207317"/>
              <a:gd name="connsiteY28" fmla="*/ 139064 h 298609"/>
              <a:gd name="connsiteX29" fmla="*/ 2609851 w 5207317"/>
              <a:gd name="connsiteY29" fmla="*/ 122872 h 298609"/>
              <a:gd name="connsiteX30" fmla="*/ 2228850 w 5207317"/>
              <a:gd name="connsiteY30" fmla="*/ 114300 h 298609"/>
              <a:gd name="connsiteX31" fmla="*/ 1859280 w 5207317"/>
              <a:gd name="connsiteY31" fmla="*/ 114300 h 298609"/>
              <a:gd name="connsiteX32" fmla="*/ 1859280 w 5207317"/>
              <a:gd name="connsiteY32" fmla="*/ 95250 h 298609"/>
              <a:gd name="connsiteX33" fmla="*/ 1653540 w 5207317"/>
              <a:gd name="connsiteY33" fmla="*/ 95250 h 298609"/>
              <a:gd name="connsiteX34" fmla="*/ 1653540 w 5207317"/>
              <a:gd name="connsiteY34" fmla="*/ 68580 h 298609"/>
              <a:gd name="connsiteX35" fmla="*/ 1394460 w 5207317"/>
              <a:gd name="connsiteY35" fmla="*/ 68580 h 298609"/>
              <a:gd name="connsiteX36" fmla="*/ 1394460 w 5207317"/>
              <a:gd name="connsiteY36" fmla="*/ 45720 h 298609"/>
              <a:gd name="connsiteX37" fmla="*/ 1242060 w 5207317"/>
              <a:gd name="connsiteY37" fmla="*/ 45720 h 298609"/>
              <a:gd name="connsiteX38" fmla="*/ 1215390 w 5207317"/>
              <a:gd name="connsiteY38" fmla="*/ 45720 h 298609"/>
              <a:gd name="connsiteX39" fmla="*/ 1184910 w 5207317"/>
              <a:gd name="connsiteY39" fmla="*/ 34290 h 298609"/>
              <a:gd name="connsiteX40" fmla="*/ 811530 w 5207317"/>
              <a:gd name="connsiteY40" fmla="*/ 34290 h 298609"/>
              <a:gd name="connsiteX41" fmla="*/ 800100 w 5207317"/>
              <a:gd name="connsiteY41" fmla="*/ 22860 h 298609"/>
              <a:gd name="connsiteX42" fmla="*/ 190500 w 5207317"/>
              <a:gd name="connsiteY42" fmla="*/ 22860 h 298609"/>
              <a:gd name="connsiteX43" fmla="*/ 190500 w 5207317"/>
              <a:gd name="connsiteY43" fmla="*/ 0 h 298609"/>
              <a:gd name="connsiteX44" fmla="*/ 0 w 5207317"/>
              <a:gd name="connsiteY44" fmla="*/ 0 h 298609"/>
              <a:gd name="connsiteX0" fmla="*/ 5207317 w 5207317"/>
              <a:gd name="connsiteY0" fmla="*/ 298608 h 298609"/>
              <a:gd name="connsiteX1" fmla="*/ 5110163 w 5207317"/>
              <a:gd name="connsiteY1" fmla="*/ 298609 h 298609"/>
              <a:gd name="connsiteX2" fmla="*/ 5107782 w 5207317"/>
              <a:gd name="connsiteY2" fmla="*/ 288132 h 298609"/>
              <a:gd name="connsiteX3" fmla="*/ 4903947 w 5207317"/>
              <a:gd name="connsiteY3" fmla="*/ 290512 h 298609"/>
              <a:gd name="connsiteX4" fmla="*/ 4903947 w 5207317"/>
              <a:gd name="connsiteY4" fmla="*/ 276701 h 298609"/>
              <a:gd name="connsiteX5" fmla="*/ 4757738 w 5207317"/>
              <a:gd name="connsiteY5" fmla="*/ 276702 h 298609"/>
              <a:gd name="connsiteX6" fmla="*/ 4755833 w 5207317"/>
              <a:gd name="connsiteY6" fmla="*/ 265272 h 298609"/>
              <a:gd name="connsiteX7" fmla="*/ 4483417 w 5207317"/>
              <a:gd name="connsiteY7" fmla="*/ 262890 h 298609"/>
              <a:gd name="connsiteX8" fmla="*/ 4481035 w 5207317"/>
              <a:gd name="connsiteY8" fmla="*/ 253364 h 298609"/>
              <a:gd name="connsiteX9" fmla="*/ 4406265 w 5207317"/>
              <a:gd name="connsiteY9" fmla="*/ 253366 h 298609"/>
              <a:gd name="connsiteX10" fmla="*/ 4394359 w 5207317"/>
              <a:gd name="connsiteY10" fmla="*/ 243840 h 298609"/>
              <a:gd name="connsiteX11" fmla="*/ 4141470 w 5207317"/>
              <a:gd name="connsiteY11" fmla="*/ 243840 h 298609"/>
              <a:gd name="connsiteX12" fmla="*/ 4141470 w 5207317"/>
              <a:gd name="connsiteY12" fmla="*/ 229076 h 298609"/>
              <a:gd name="connsiteX13" fmla="*/ 3870960 w 5207317"/>
              <a:gd name="connsiteY13" fmla="*/ 226695 h 298609"/>
              <a:gd name="connsiteX14" fmla="*/ 3863816 w 5207317"/>
              <a:gd name="connsiteY14" fmla="*/ 214313 h 298609"/>
              <a:gd name="connsiteX15" fmla="*/ 3652361 w 5207317"/>
              <a:gd name="connsiteY15" fmla="*/ 209550 h 298609"/>
              <a:gd name="connsiteX16" fmla="*/ 3506153 w 5207317"/>
              <a:gd name="connsiteY16" fmla="*/ 211931 h 298609"/>
              <a:gd name="connsiteX17" fmla="*/ 3504724 w 5207317"/>
              <a:gd name="connsiteY17" fmla="*/ 202406 h 298609"/>
              <a:gd name="connsiteX18" fmla="*/ 3317082 w 5207317"/>
              <a:gd name="connsiteY18" fmla="*/ 200025 h 298609"/>
              <a:gd name="connsiteX19" fmla="*/ 3315176 w 5207317"/>
              <a:gd name="connsiteY19" fmla="*/ 195739 h 298609"/>
              <a:gd name="connsiteX20" fmla="*/ 3244215 w 5207317"/>
              <a:gd name="connsiteY20" fmla="*/ 193358 h 298609"/>
              <a:gd name="connsiteX21" fmla="*/ 3237547 w 5207317"/>
              <a:gd name="connsiteY21" fmla="*/ 184309 h 298609"/>
              <a:gd name="connsiteX22" fmla="*/ 3160395 w 5207317"/>
              <a:gd name="connsiteY22" fmla="*/ 181927 h 298609"/>
              <a:gd name="connsiteX23" fmla="*/ 3154845 w 5207317"/>
              <a:gd name="connsiteY23" fmla="*/ 175074 h 298609"/>
              <a:gd name="connsiteX24" fmla="*/ 3059762 w 5207317"/>
              <a:gd name="connsiteY24" fmla="*/ 171904 h 298609"/>
              <a:gd name="connsiteX25" fmla="*/ 3053404 w 5207317"/>
              <a:gd name="connsiteY25" fmla="*/ 162380 h 298609"/>
              <a:gd name="connsiteX26" fmla="*/ 2739390 w 5207317"/>
              <a:gd name="connsiteY26" fmla="*/ 150496 h 298609"/>
              <a:gd name="connsiteX27" fmla="*/ 2737008 w 5207317"/>
              <a:gd name="connsiteY27" fmla="*/ 139065 h 298609"/>
              <a:gd name="connsiteX28" fmla="*/ 2610803 w 5207317"/>
              <a:gd name="connsiteY28" fmla="*/ 139064 h 298609"/>
              <a:gd name="connsiteX29" fmla="*/ 2609851 w 5207317"/>
              <a:gd name="connsiteY29" fmla="*/ 122872 h 298609"/>
              <a:gd name="connsiteX30" fmla="*/ 2228850 w 5207317"/>
              <a:gd name="connsiteY30" fmla="*/ 114300 h 298609"/>
              <a:gd name="connsiteX31" fmla="*/ 1859280 w 5207317"/>
              <a:gd name="connsiteY31" fmla="*/ 114300 h 298609"/>
              <a:gd name="connsiteX32" fmla="*/ 1859280 w 5207317"/>
              <a:gd name="connsiteY32" fmla="*/ 95250 h 298609"/>
              <a:gd name="connsiteX33" fmla="*/ 1653540 w 5207317"/>
              <a:gd name="connsiteY33" fmla="*/ 95250 h 298609"/>
              <a:gd name="connsiteX34" fmla="*/ 1653540 w 5207317"/>
              <a:gd name="connsiteY34" fmla="*/ 68580 h 298609"/>
              <a:gd name="connsiteX35" fmla="*/ 1394460 w 5207317"/>
              <a:gd name="connsiteY35" fmla="*/ 68580 h 298609"/>
              <a:gd name="connsiteX36" fmla="*/ 1394460 w 5207317"/>
              <a:gd name="connsiteY36" fmla="*/ 45720 h 298609"/>
              <a:gd name="connsiteX37" fmla="*/ 1242060 w 5207317"/>
              <a:gd name="connsiteY37" fmla="*/ 45720 h 298609"/>
              <a:gd name="connsiteX38" fmla="*/ 1215390 w 5207317"/>
              <a:gd name="connsiteY38" fmla="*/ 45720 h 298609"/>
              <a:gd name="connsiteX39" fmla="*/ 1184910 w 5207317"/>
              <a:gd name="connsiteY39" fmla="*/ 34290 h 298609"/>
              <a:gd name="connsiteX40" fmla="*/ 811530 w 5207317"/>
              <a:gd name="connsiteY40" fmla="*/ 34290 h 298609"/>
              <a:gd name="connsiteX41" fmla="*/ 800100 w 5207317"/>
              <a:gd name="connsiteY41" fmla="*/ 22860 h 298609"/>
              <a:gd name="connsiteX42" fmla="*/ 190500 w 5207317"/>
              <a:gd name="connsiteY42" fmla="*/ 22860 h 298609"/>
              <a:gd name="connsiteX43" fmla="*/ 190500 w 5207317"/>
              <a:gd name="connsiteY43" fmla="*/ 0 h 298609"/>
              <a:gd name="connsiteX44" fmla="*/ 0 w 5207317"/>
              <a:gd name="connsiteY44" fmla="*/ 0 h 298609"/>
              <a:gd name="connsiteX0" fmla="*/ 5207317 w 5207317"/>
              <a:gd name="connsiteY0" fmla="*/ 298608 h 298609"/>
              <a:gd name="connsiteX1" fmla="*/ 5110163 w 5207317"/>
              <a:gd name="connsiteY1" fmla="*/ 298609 h 298609"/>
              <a:gd name="connsiteX2" fmla="*/ 5107782 w 5207317"/>
              <a:gd name="connsiteY2" fmla="*/ 288132 h 298609"/>
              <a:gd name="connsiteX3" fmla="*/ 4903947 w 5207317"/>
              <a:gd name="connsiteY3" fmla="*/ 290512 h 298609"/>
              <a:gd name="connsiteX4" fmla="*/ 4903947 w 5207317"/>
              <a:gd name="connsiteY4" fmla="*/ 276701 h 298609"/>
              <a:gd name="connsiteX5" fmla="*/ 4757738 w 5207317"/>
              <a:gd name="connsiteY5" fmla="*/ 276702 h 298609"/>
              <a:gd name="connsiteX6" fmla="*/ 4755833 w 5207317"/>
              <a:gd name="connsiteY6" fmla="*/ 265272 h 298609"/>
              <a:gd name="connsiteX7" fmla="*/ 4483417 w 5207317"/>
              <a:gd name="connsiteY7" fmla="*/ 262890 h 298609"/>
              <a:gd name="connsiteX8" fmla="*/ 4481035 w 5207317"/>
              <a:gd name="connsiteY8" fmla="*/ 253364 h 298609"/>
              <a:gd name="connsiteX9" fmla="*/ 4406265 w 5207317"/>
              <a:gd name="connsiteY9" fmla="*/ 253366 h 298609"/>
              <a:gd name="connsiteX10" fmla="*/ 4394359 w 5207317"/>
              <a:gd name="connsiteY10" fmla="*/ 243840 h 298609"/>
              <a:gd name="connsiteX11" fmla="*/ 4141470 w 5207317"/>
              <a:gd name="connsiteY11" fmla="*/ 243840 h 298609"/>
              <a:gd name="connsiteX12" fmla="*/ 4136708 w 5207317"/>
              <a:gd name="connsiteY12" fmla="*/ 229076 h 298609"/>
              <a:gd name="connsiteX13" fmla="*/ 3870960 w 5207317"/>
              <a:gd name="connsiteY13" fmla="*/ 226695 h 298609"/>
              <a:gd name="connsiteX14" fmla="*/ 3863816 w 5207317"/>
              <a:gd name="connsiteY14" fmla="*/ 214313 h 298609"/>
              <a:gd name="connsiteX15" fmla="*/ 3652361 w 5207317"/>
              <a:gd name="connsiteY15" fmla="*/ 209550 h 298609"/>
              <a:gd name="connsiteX16" fmla="*/ 3506153 w 5207317"/>
              <a:gd name="connsiteY16" fmla="*/ 211931 h 298609"/>
              <a:gd name="connsiteX17" fmla="*/ 3504724 w 5207317"/>
              <a:gd name="connsiteY17" fmla="*/ 202406 h 298609"/>
              <a:gd name="connsiteX18" fmla="*/ 3317082 w 5207317"/>
              <a:gd name="connsiteY18" fmla="*/ 200025 h 298609"/>
              <a:gd name="connsiteX19" fmla="*/ 3315176 w 5207317"/>
              <a:gd name="connsiteY19" fmla="*/ 195739 h 298609"/>
              <a:gd name="connsiteX20" fmla="*/ 3244215 w 5207317"/>
              <a:gd name="connsiteY20" fmla="*/ 193358 h 298609"/>
              <a:gd name="connsiteX21" fmla="*/ 3237547 w 5207317"/>
              <a:gd name="connsiteY21" fmla="*/ 184309 h 298609"/>
              <a:gd name="connsiteX22" fmla="*/ 3160395 w 5207317"/>
              <a:gd name="connsiteY22" fmla="*/ 181927 h 298609"/>
              <a:gd name="connsiteX23" fmla="*/ 3154845 w 5207317"/>
              <a:gd name="connsiteY23" fmla="*/ 175074 h 298609"/>
              <a:gd name="connsiteX24" fmla="*/ 3059762 w 5207317"/>
              <a:gd name="connsiteY24" fmla="*/ 171904 h 298609"/>
              <a:gd name="connsiteX25" fmla="*/ 3053404 w 5207317"/>
              <a:gd name="connsiteY25" fmla="*/ 162380 h 298609"/>
              <a:gd name="connsiteX26" fmla="*/ 2739390 w 5207317"/>
              <a:gd name="connsiteY26" fmla="*/ 150496 h 298609"/>
              <a:gd name="connsiteX27" fmla="*/ 2737008 w 5207317"/>
              <a:gd name="connsiteY27" fmla="*/ 139065 h 298609"/>
              <a:gd name="connsiteX28" fmla="*/ 2610803 w 5207317"/>
              <a:gd name="connsiteY28" fmla="*/ 139064 h 298609"/>
              <a:gd name="connsiteX29" fmla="*/ 2609851 w 5207317"/>
              <a:gd name="connsiteY29" fmla="*/ 122872 h 298609"/>
              <a:gd name="connsiteX30" fmla="*/ 2228850 w 5207317"/>
              <a:gd name="connsiteY30" fmla="*/ 114300 h 298609"/>
              <a:gd name="connsiteX31" fmla="*/ 1859280 w 5207317"/>
              <a:gd name="connsiteY31" fmla="*/ 114300 h 298609"/>
              <a:gd name="connsiteX32" fmla="*/ 1859280 w 5207317"/>
              <a:gd name="connsiteY32" fmla="*/ 95250 h 298609"/>
              <a:gd name="connsiteX33" fmla="*/ 1653540 w 5207317"/>
              <a:gd name="connsiteY33" fmla="*/ 95250 h 298609"/>
              <a:gd name="connsiteX34" fmla="*/ 1653540 w 5207317"/>
              <a:gd name="connsiteY34" fmla="*/ 68580 h 298609"/>
              <a:gd name="connsiteX35" fmla="*/ 1394460 w 5207317"/>
              <a:gd name="connsiteY35" fmla="*/ 68580 h 298609"/>
              <a:gd name="connsiteX36" fmla="*/ 1394460 w 5207317"/>
              <a:gd name="connsiteY36" fmla="*/ 45720 h 298609"/>
              <a:gd name="connsiteX37" fmla="*/ 1242060 w 5207317"/>
              <a:gd name="connsiteY37" fmla="*/ 45720 h 298609"/>
              <a:gd name="connsiteX38" fmla="*/ 1215390 w 5207317"/>
              <a:gd name="connsiteY38" fmla="*/ 45720 h 298609"/>
              <a:gd name="connsiteX39" fmla="*/ 1184910 w 5207317"/>
              <a:gd name="connsiteY39" fmla="*/ 34290 h 298609"/>
              <a:gd name="connsiteX40" fmla="*/ 811530 w 5207317"/>
              <a:gd name="connsiteY40" fmla="*/ 34290 h 298609"/>
              <a:gd name="connsiteX41" fmla="*/ 800100 w 5207317"/>
              <a:gd name="connsiteY41" fmla="*/ 22860 h 298609"/>
              <a:gd name="connsiteX42" fmla="*/ 190500 w 5207317"/>
              <a:gd name="connsiteY42" fmla="*/ 22860 h 298609"/>
              <a:gd name="connsiteX43" fmla="*/ 190500 w 5207317"/>
              <a:gd name="connsiteY43" fmla="*/ 0 h 298609"/>
              <a:gd name="connsiteX44" fmla="*/ 0 w 5207317"/>
              <a:gd name="connsiteY44" fmla="*/ 0 h 29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207317" h="298609">
                <a:moveTo>
                  <a:pt x="5207317" y="298608"/>
                </a:moveTo>
                <a:lnTo>
                  <a:pt x="5110163" y="298609"/>
                </a:lnTo>
                <a:lnTo>
                  <a:pt x="5107782" y="288132"/>
                </a:lnTo>
                <a:lnTo>
                  <a:pt x="4903947" y="290512"/>
                </a:lnTo>
                <a:lnTo>
                  <a:pt x="4903947" y="276701"/>
                </a:lnTo>
                <a:lnTo>
                  <a:pt x="4757738" y="276702"/>
                </a:lnTo>
                <a:lnTo>
                  <a:pt x="4755833" y="265272"/>
                </a:lnTo>
                <a:lnTo>
                  <a:pt x="4483417" y="262890"/>
                </a:lnTo>
                <a:lnTo>
                  <a:pt x="4481035" y="253364"/>
                </a:lnTo>
                <a:lnTo>
                  <a:pt x="4406265" y="253366"/>
                </a:lnTo>
                <a:lnTo>
                  <a:pt x="4394359" y="243840"/>
                </a:lnTo>
                <a:lnTo>
                  <a:pt x="4141470" y="243840"/>
                </a:lnTo>
                <a:lnTo>
                  <a:pt x="4136708" y="229076"/>
                </a:lnTo>
                <a:lnTo>
                  <a:pt x="3870960" y="226695"/>
                </a:lnTo>
                <a:lnTo>
                  <a:pt x="3863816" y="214313"/>
                </a:lnTo>
                <a:lnTo>
                  <a:pt x="3652361" y="209550"/>
                </a:lnTo>
                <a:lnTo>
                  <a:pt x="3506153" y="211931"/>
                </a:lnTo>
                <a:lnTo>
                  <a:pt x="3504724" y="202406"/>
                </a:lnTo>
                <a:lnTo>
                  <a:pt x="3317082" y="200025"/>
                </a:lnTo>
                <a:cubicBezTo>
                  <a:pt x="3317241" y="196215"/>
                  <a:pt x="3315017" y="199549"/>
                  <a:pt x="3315176" y="195739"/>
                </a:cubicBezTo>
                <a:lnTo>
                  <a:pt x="3244215" y="193358"/>
                </a:lnTo>
                <a:cubicBezTo>
                  <a:pt x="3244374" y="187960"/>
                  <a:pt x="3237388" y="189707"/>
                  <a:pt x="3237547" y="184309"/>
                </a:cubicBezTo>
                <a:lnTo>
                  <a:pt x="3160395" y="181927"/>
                </a:lnTo>
                <a:lnTo>
                  <a:pt x="3154845" y="175074"/>
                </a:lnTo>
                <a:lnTo>
                  <a:pt x="3059762" y="171904"/>
                </a:lnTo>
                <a:lnTo>
                  <a:pt x="3053404" y="162380"/>
                </a:lnTo>
                <a:lnTo>
                  <a:pt x="2739390" y="150496"/>
                </a:lnTo>
                <a:lnTo>
                  <a:pt x="2737008" y="139065"/>
                </a:lnTo>
                <a:lnTo>
                  <a:pt x="2610803" y="139064"/>
                </a:lnTo>
                <a:cubicBezTo>
                  <a:pt x="2610486" y="133667"/>
                  <a:pt x="2610168" y="128269"/>
                  <a:pt x="2609851" y="122872"/>
                </a:cubicBezTo>
                <a:lnTo>
                  <a:pt x="2228850" y="114300"/>
                </a:lnTo>
                <a:lnTo>
                  <a:pt x="1859280" y="114300"/>
                </a:lnTo>
                <a:lnTo>
                  <a:pt x="1859280" y="95250"/>
                </a:lnTo>
                <a:lnTo>
                  <a:pt x="1653540" y="95250"/>
                </a:lnTo>
                <a:lnTo>
                  <a:pt x="1653540" y="68580"/>
                </a:lnTo>
                <a:lnTo>
                  <a:pt x="1394460" y="68580"/>
                </a:lnTo>
                <a:lnTo>
                  <a:pt x="1394460" y="45720"/>
                </a:lnTo>
                <a:lnTo>
                  <a:pt x="1242060" y="45720"/>
                </a:lnTo>
                <a:lnTo>
                  <a:pt x="1215390" y="45720"/>
                </a:lnTo>
                <a:lnTo>
                  <a:pt x="1184910" y="34290"/>
                </a:lnTo>
                <a:lnTo>
                  <a:pt x="811530" y="34290"/>
                </a:lnTo>
                <a:lnTo>
                  <a:pt x="800100" y="22860"/>
                </a:lnTo>
                <a:lnTo>
                  <a:pt x="190500" y="22860"/>
                </a:lnTo>
                <a:lnTo>
                  <a:pt x="190500"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0BC5A00D-9030-4199-A4A6-E21BA1CB9266}"/>
              </a:ext>
            </a:extLst>
          </p:cNvPr>
          <p:cNvSpPr>
            <a:spLocks noGrp="1"/>
          </p:cNvSpPr>
          <p:nvPr>
            <p:ph type="title"/>
          </p:nvPr>
        </p:nvSpPr>
        <p:spPr/>
        <p:txBody>
          <a:bodyPr/>
          <a:lstStyle/>
          <a:p>
            <a:r>
              <a:rPr lang="en-US" altLang="en-US" dirty="0">
                <a:cs typeface="Calibri" panose="020F0502020204030204" pitchFamily="34" charset="0"/>
              </a:rPr>
              <a:t>APHINITY: IDFS by Hormone Receptor Status</a:t>
            </a:r>
            <a:endParaRPr lang="en-US" dirty="0">
              <a:cs typeface="Calibri" panose="020F0502020204030204" pitchFamily="34" charset="0"/>
            </a:endParaRPr>
          </a:p>
        </p:txBody>
      </p:sp>
      <p:grpSp>
        <p:nvGrpSpPr>
          <p:cNvPr id="225" name="Group 7">
            <a:extLst>
              <a:ext uri="{FF2B5EF4-FFF2-40B4-BE49-F238E27FC236}">
                <a16:creationId xmlns:a16="http://schemas.microsoft.com/office/drawing/2014/main" id="{E9678228-C8D6-4B4A-AB22-F5C16A720C19}"/>
              </a:ext>
            </a:extLst>
          </p:cNvPr>
          <p:cNvGrpSpPr>
            <a:grpSpLocks/>
          </p:cNvGrpSpPr>
          <p:nvPr/>
        </p:nvGrpSpPr>
        <p:grpSpPr bwMode="auto">
          <a:xfrm>
            <a:off x="9389569" y="6207225"/>
            <a:ext cx="2488502" cy="447822"/>
            <a:chOff x="9527309" y="3551529"/>
            <a:chExt cx="2488502" cy="448324"/>
          </a:xfrm>
        </p:grpSpPr>
        <p:pic>
          <p:nvPicPr>
            <p:cNvPr id="226" name="Picture 9">
              <a:extLst>
                <a:ext uri="{FF2B5EF4-FFF2-40B4-BE49-F238E27FC236}">
                  <a16:creationId xmlns:a16="http://schemas.microsoft.com/office/drawing/2014/main" id="{998F6773-947F-4AA5-8360-D4F383F7A4FA}"/>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31" name="Rectangle 8">
              <a:extLst>
                <a:ext uri="{FF2B5EF4-FFF2-40B4-BE49-F238E27FC236}">
                  <a16:creationId xmlns:a16="http://schemas.microsoft.com/office/drawing/2014/main" id="{332AEF51-81C4-433A-8DEF-F4D6D6C112C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6" name="Freeform: Shape 25">
            <a:extLst>
              <a:ext uri="{FF2B5EF4-FFF2-40B4-BE49-F238E27FC236}">
                <a16:creationId xmlns:a16="http://schemas.microsoft.com/office/drawing/2014/main" id="{FE9578A3-3B8A-4E6B-81A7-7A394DB4B140}"/>
              </a:ext>
            </a:extLst>
          </p:cNvPr>
          <p:cNvSpPr/>
          <p:nvPr/>
        </p:nvSpPr>
        <p:spPr bwMode="auto">
          <a:xfrm>
            <a:off x="809625" y="2366964"/>
            <a:ext cx="5205412" cy="342900"/>
          </a:xfrm>
          <a:custGeom>
            <a:avLst/>
            <a:gdLst>
              <a:gd name="connsiteX0" fmla="*/ 5200650 w 5200650"/>
              <a:gd name="connsiteY0" fmla="*/ 328612 h 338137"/>
              <a:gd name="connsiteX1" fmla="*/ 4724400 w 5200650"/>
              <a:gd name="connsiteY1" fmla="*/ 338137 h 338137"/>
              <a:gd name="connsiteX2" fmla="*/ 4729163 w 5200650"/>
              <a:gd name="connsiteY2" fmla="*/ 319087 h 338137"/>
              <a:gd name="connsiteX3" fmla="*/ 4448175 w 5200650"/>
              <a:gd name="connsiteY3" fmla="*/ 323850 h 338137"/>
              <a:gd name="connsiteX4" fmla="*/ 4448175 w 5200650"/>
              <a:gd name="connsiteY4" fmla="*/ 323850 h 338137"/>
              <a:gd name="connsiteX5" fmla="*/ 3962400 w 5200650"/>
              <a:gd name="connsiteY5" fmla="*/ 314325 h 338137"/>
              <a:gd name="connsiteX6" fmla="*/ 3962400 w 5200650"/>
              <a:gd name="connsiteY6" fmla="*/ 304800 h 338137"/>
              <a:gd name="connsiteX7" fmla="*/ 3814763 w 5200650"/>
              <a:gd name="connsiteY7" fmla="*/ 295275 h 338137"/>
              <a:gd name="connsiteX8" fmla="*/ 3814763 w 5200650"/>
              <a:gd name="connsiteY8" fmla="*/ 280987 h 338137"/>
              <a:gd name="connsiteX9" fmla="*/ 3509963 w 5200650"/>
              <a:gd name="connsiteY9" fmla="*/ 285750 h 338137"/>
              <a:gd name="connsiteX10" fmla="*/ 3348038 w 5200650"/>
              <a:gd name="connsiteY10" fmla="*/ 285750 h 338137"/>
              <a:gd name="connsiteX11" fmla="*/ 3343275 w 5200650"/>
              <a:gd name="connsiteY11" fmla="*/ 276225 h 338137"/>
              <a:gd name="connsiteX12" fmla="*/ 3033713 w 5200650"/>
              <a:gd name="connsiteY12" fmla="*/ 276225 h 338137"/>
              <a:gd name="connsiteX13" fmla="*/ 3024188 w 5200650"/>
              <a:gd name="connsiteY13" fmla="*/ 271462 h 338137"/>
              <a:gd name="connsiteX14" fmla="*/ 2900363 w 5200650"/>
              <a:gd name="connsiteY14" fmla="*/ 276225 h 338137"/>
              <a:gd name="connsiteX15" fmla="*/ 2895600 w 5200650"/>
              <a:gd name="connsiteY15" fmla="*/ 257175 h 338137"/>
              <a:gd name="connsiteX16" fmla="*/ 2800350 w 5200650"/>
              <a:gd name="connsiteY16" fmla="*/ 257175 h 338137"/>
              <a:gd name="connsiteX17" fmla="*/ 2800350 w 5200650"/>
              <a:gd name="connsiteY17" fmla="*/ 242887 h 338137"/>
              <a:gd name="connsiteX18" fmla="*/ 2676525 w 5200650"/>
              <a:gd name="connsiteY18" fmla="*/ 242887 h 338137"/>
              <a:gd name="connsiteX19" fmla="*/ 2690813 w 5200650"/>
              <a:gd name="connsiteY19" fmla="*/ 228600 h 338137"/>
              <a:gd name="connsiteX20" fmla="*/ 2405063 w 5200650"/>
              <a:gd name="connsiteY20" fmla="*/ 228600 h 338137"/>
              <a:gd name="connsiteX21" fmla="*/ 2400300 w 5200650"/>
              <a:gd name="connsiteY21" fmla="*/ 223837 h 338137"/>
              <a:gd name="connsiteX22" fmla="*/ 2205038 w 5200650"/>
              <a:gd name="connsiteY22" fmla="*/ 219075 h 338137"/>
              <a:gd name="connsiteX23" fmla="*/ 2205038 w 5200650"/>
              <a:gd name="connsiteY23" fmla="*/ 214312 h 338137"/>
              <a:gd name="connsiteX24" fmla="*/ 2138363 w 5200650"/>
              <a:gd name="connsiteY24" fmla="*/ 209550 h 338137"/>
              <a:gd name="connsiteX25" fmla="*/ 2138363 w 5200650"/>
              <a:gd name="connsiteY25" fmla="*/ 195262 h 338137"/>
              <a:gd name="connsiteX26" fmla="*/ 1885950 w 5200650"/>
              <a:gd name="connsiteY26" fmla="*/ 204787 h 338137"/>
              <a:gd name="connsiteX27" fmla="*/ 1871663 w 5200650"/>
              <a:gd name="connsiteY27" fmla="*/ 176212 h 338137"/>
              <a:gd name="connsiteX28" fmla="*/ 1752600 w 5200650"/>
              <a:gd name="connsiteY28" fmla="*/ 176212 h 338137"/>
              <a:gd name="connsiteX29" fmla="*/ 1747838 w 5200650"/>
              <a:gd name="connsiteY29" fmla="*/ 157162 h 338137"/>
              <a:gd name="connsiteX30" fmla="*/ 1543050 w 5200650"/>
              <a:gd name="connsiteY30" fmla="*/ 147637 h 338137"/>
              <a:gd name="connsiteX31" fmla="*/ 1543050 w 5200650"/>
              <a:gd name="connsiteY31" fmla="*/ 133350 h 338137"/>
              <a:gd name="connsiteX32" fmla="*/ 1400175 w 5200650"/>
              <a:gd name="connsiteY32" fmla="*/ 133350 h 338137"/>
              <a:gd name="connsiteX33" fmla="*/ 1400175 w 5200650"/>
              <a:gd name="connsiteY33" fmla="*/ 133350 h 338137"/>
              <a:gd name="connsiteX34" fmla="*/ 1385888 w 5200650"/>
              <a:gd name="connsiteY34" fmla="*/ 114300 h 338137"/>
              <a:gd name="connsiteX35" fmla="*/ 1281113 w 5200650"/>
              <a:gd name="connsiteY35" fmla="*/ 104775 h 338137"/>
              <a:gd name="connsiteX36" fmla="*/ 1166813 w 5200650"/>
              <a:gd name="connsiteY36" fmla="*/ 100012 h 338137"/>
              <a:gd name="connsiteX37" fmla="*/ 1157288 w 5200650"/>
              <a:gd name="connsiteY37" fmla="*/ 85725 h 338137"/>
              <a:gd name="connsiteX38" fmla="*/ 852488 w 5200650"/>
              <a:gd name="connsiteY38" fmla="*/ 76200 h 338137"/>
              <a:gd name="connsiteX39" fmla="*/ 852488 w 5200650"/>
              <a:gd name="connsiteY39" fmla="*/ 76200 h 338137"/>
              <a:gd name="connsiteX40" fmla="*/ 852488 w 5200650"/>
              <a:gd name="connsiteY40" fmla="*/ 76200 h 338137"/>
              <a:gd name="connsiteX41" fmla="*/ 866775 w 5200650"/>
              <a:gd name="connsiteY41" fmla="*/ 61912 h 338137"/>
              <a:gd name="connsiteX42" fmla="*/ 628650 w 5200650"/>
              <a:gd name="connsiteY42" fmla="*/ 42862 h 338137"/>
              <a:gd name="connsiteX43" fmla="*/ 314325 w 5200650"/>
              <a:gd name="connsiteY43" fmla="*/ 33337 h 338137"/>
              <a:gd name="connsiteX44" fmla="*/ 309563 w 5200650"/>
              <a:gd name="connsiteY44" fmla="*/ 19050 h 338137"/>
              <a:gd name="connsiteX45" fmla="*/ 0 w 5200650"/>
              <a:gd name="connsiteY45" fmla="*/ 0 h 338137"/>
              <a:gd name="connsiteX0" fmla="*/ 5200650 w 5200650"/>
              <a:gd name="connsiteY0" fmla="*/ 328612 h 338137"/>
              <a:gd name="connsiteX1" fmla="*/ 4724400 w 5200650"/>
              <a:gd name="connsiteY1" fmla="*/ 338137 h 338137"/>
              <a:gd name="connsiteX2" fmla="*/ 4729163 w 5200650"/>
              <a:gd name="connsiteY2" fmla="*/ 319087 h 338137"/>
              <a:gd name="connsiteX3" fmla="*/ 4448175 w 5200650"/>
              <a:gd name="connsiteY3" fmla="*/ 323850 h 338137"/>
              <a:gd name="connsiteX4" fmla="*/ 4448175 w 5200650"/>
              <a:gd name="connsiteY4" fmla="*/ 323850 h 338137"/>
              <a:gd name="connsiteX5" fmla="*/ 3962400 w 5200650"/>
              <a:gd name="connsiteY5" fmla="*/ 314325 h 338137"/>
              <a:gd name="connsiteX6" fmla="*/ 3962400 w 5200650"/>
              <a:gd name="connsiteY6" fmla="*/ 304800 h 338137"/>
              <a:gd name="connsiteX7" fmla="*/ 3814763 w 5200650"/>
              <a:gd name="connsiteY7" fmla="*/ 295275 h 338137"/>
              <a:gd name="connsiteX8" fmla="*/ 3814763 w 5200650"/>
              <a:gd name="connsiteY8" fmla="*/ 280987 h 338137"/>
              <a:gd name="connsiteX9" fmla="*/ 3509963 w 5200650"/>
              <a:gd name="connsiteY9" fmla="*/ 285750 h 338137"/>
              <a:gd name="connsiteX10" fmla="*/ 3348038 w 5200650"/>
              <a:gd name="connsiteY10" fmla="*/ 285750 h 338137"/>
              <a:gd name="connsiteX11" fmla="*/ 3343275 w 5200650"/>
              <a:gd name="connsiteY11" fmla="*/ 276225 h 338137"/>
              <a:gd name="connsiteX12" fmla="*/ 3033713 w 5200650"/>
              <a:gd name="connsiteY12" fmla="*/ 276225 h 338137"/>
              <a:gd name="connsiteX13" fmla="*/ 3024188 w 5200650"/>
              <a:gd name="connsiteY13" fmla="*/ 271462 h 338137"/>
              <a:gd name="connsiteX14" fmla="*/ 2900363 w 5200650"/>
              <a:gd name="connsiteY14" fmla="*/ 276225 h 338137"/>
              <a:gd name="connsiteX15" fmla="*/ 2895600 w 5200650"/>
              <a:gd name="connsiteY15" fmla="*/ 257175 h 338137"/>
              <a:gd name="connsiteX16" fmla="*/ 2800350 w 5200650"/>
              <a:gd name="connsiteY16" fmla="*/ 257175 h 338137"/>
              <a:gd name="connsiteX17" fmla="*/ 2800350 w 5200650"/>
              <a:gd name="connsiteY17" fmla="*/ 242887 h 338137"/>
              <a:gd name="connsiteX18" fmla="*/ 2676525 w 5200650"/>
              <a:gd name="connsiteY18" fmla="*/ 242887 h 338137"/>
              <a:gd name="connsiteX19" fmla="*/ 2667000 w 5200650"/>
              <a:gd name="connsiteY19" fmla="*/ 233363 h 338137"/>
              <a:gd name="connsiteX20" fmla="*/ 2405063 w 5200650"/>
              <a:gd name="connsiteY20" fmla="*/ 228600 h 338137"/>
              <a:gd name="connsiteX21" fmla="*/ 2400300 w 5200650"/>
              <a:gd name="connsiteY21" fmla="*/ 223837 h 338137"/>
              <a:gd name="connsiteX22" fmla="*/ 2205038 w 5200650"/>
              <a:gd name="connsiteY22" fmla="*/ 219075 h 338137"/>
              <a:gd name="connsiteX23" fmla="*/ 2205038 w 5200650"/>
              <a:gd name="connsiteY23" fmla="*/ 214312 h 338137"/>
              <a:gd name="connsiteX24" fmla="*/ 2138363 w 5200650"/>
              <a:gd name="connsiteY24" fmla="*/ 209550 h 338137"/>
              <a:gd name="connsiteX25" fmla="*/ 2138363 w 5200650"/>
              <a:gd name="connsiteY25" fmla="*/ 195262 h 338137"/>
              <a:gd name="connsiteX26" fmla="*/ 1885950 w 5200650"/>
              <a:gd name="connsiteY26" fmla="*/ 204787 h 338137"/>
              <a:gd name="connsiteX27" fmla="*/ 1871663 w 5200650"/>
              <a:gd name="connsiteY27" fmla="*/ 176212 h 338137"/>
              <a:gd name="connsiteX28" fmla="*/ 1752600 w 5200650"/>
              <a:gd name="connsiteY28" fmla="*/ 176212 h 338137"/>
              <a:gd name="connsiteX29" fmla="*/ 1747838 w 5200650"/>
              <a:gd name="connsiteY29" fmla="*/ 157162 h 338137"/>
              <a:gd name="connsiteX30" fmla="*/ 1543050 w 5200650"/>
              <a:gd name="connsiteY30" fmla="*/ 147637 h 338137"/>
              <a:gd name="connsiteX31" fmla="*/ 1543050 w 5200650"/>
              <a:gd name="connsiteY31" fmla="*/ 133350 h 338137"/>
              <a:gd name="connsiteX32" fmla="*/ 1400175 w 5200650"/>
              <a:gd name="connsiteY32" fmla="*/ 133350 h 338137"/>
              <a:gd name="connsiteX33" fmla="*/ 1400175 w 5200650"/>
              <a:gd name="connsiteY33" fmla="*/ 133350 h 338137"/>
              <a:gd name="connsiteX34" fmla="*/ 1385888 w 5200650"/>
              <a:gd name="connsiteY34" fmla="*/ 114300 h 338137"/>
              <a:gd name="connsiteX35" fmla="*/ 1281113 w 5200650"/>
              <a:gd name="connsiteY35" fmla="*/ 104775 h 338137"/>
              <a:gd name="connsiteX36" fmla="*/ 1166813 w 5200650"/>
              <a:gd name="connsiteY36" fmla="*/ 100012 h 338137"/>
              <a:gd name="connsiteX37" fmla="*/ 1157288 w 5200650"/>
              <a:gd name="connsiteY37" fmla="*/ 85725 h 338137"/>
              <a:gd name="connsiteX38" fmla="*/ 852488 w 5200650"/>
              <a:gd name="connsiteY38" fmla="*/ 76200 h 338137"/>
              <a:gd name="connsiteX39" fmla="*/ 852488 w 5200650"/>
              <a:gd name="connsiteY39" fmla="*/ 76200 h 338137"/>
              <a:gd name="connsiteX40" fmla="*/ 852488 w 5200650"/>
              <a:gd name="connsiteY40" fmla="*/ 76200 h 338137"/>
              <a:gd name="connsiteX41" fmla="*/ 866775 w 5200650"/>
              <a:gd name="connsiteY41" fmla="*/ 61912 h 338137"/>
              <a:gd name="connsiteX42" fmla="*/ 628650 w 5200650"/>
              <a:gd name="connsiteY42" fmla="*/ 42862 h 338137"/>
              <a:gd name="connsiteX43" fmla="*/ 314325 w 5200650"/>
              <a:gd name="connsiteY43" fmla="*/ 33337 h 338137"/>
              <a:gd name="connsiteX44" fmla="*/ 309563 w 5200650"/>
              <a:gd name="connsiteY44" fmla="*/ 19050 h 338137"/>
              <a:gd name="connsiteX45" fmla="*/ 0 w 5200650"/>
              <a:gd name="connsiteY45" fmla="*/ 0 h 338137"/>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6700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14312 h 342900"/>
              <a:gd name="connsiteX24" fmla="*/ 2138363 w 5205412"/>
              <a:gd name="connsiteY24" fmla="*/ 209550 h 342900"/>
              <a:gd name="connsiteX25" fmla="*/ 2138363 w 5205412"/>
              <a:gd name="connsiteY25" fmla="*/ 195262 h 342900"/>
              <a:gd name="connsiteX26" fmla="*/ 1885950 w 5205412"/>
              <a:gd name="connsiteY26" fmla="*/ 204787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6700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14312 h 342900"/>
              <a:gd name="connsiteX24" fmla="*/ 2138363 w 5205412"/>
              <a:gd name="connsiteY24" fmla="*/ 209550 h 342900"/>
              <a:gd name="connsiteX25" fmla="*/ 2138363 w 5205412"/>
              <a:gd name="connsiteY25" fmla="*/ 195262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6700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14312 h 342900"/>
              <a:gd name="connsiteX24" fmla="*/ 2138363 w 5205412"/>
              <a:gd name="connsiteY24" fmla="*/ 209550 h 342900"/>
              <a:gd name="connsiteX25" fmla="*/ 2138363 w 5205412"/>
              <a:gd name="connsiteY25" fmla="*/ 195262 h 342900"/>
              <a:gd name="connsiteX26" fmla="*/ 1947223 w 5205412"/>
              <a:gd name="connsiteY26" fmla="*/ 185167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6700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14312 h 342900"/>
              <a:gd name="connsiteX24" fmla="*/ 2138363 w 5205412"/>
              <a:gd name="connsiteY24" fmla="*/ 209550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6700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11862 w 5205412"/>
              <a:gd name="connsiteY23" fmla="*/ 204076 h 342900"/>
              <a:gd name="connsiteX24" fmla="*/ 2138363 w 5205412"/>
              <a:gd name="connsiteY24" fmla="*/ 209550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6700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11862 w 5205412"/>
              <a:gd name="connsiteY23" fmla="*/ 204076 h 342900"/>
              <a:gd name="connsiteX24" fmla="*/ 2134951 w 5205412"/>
              <a:gd name="connsiteY24" fmla="*/ 202726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6700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22098 w 5205412"/>
              <a:gd name="connsiteY23" fmla="*/ 204076 h 342900"/>
              <a:gd name="connsiteX24" fmla="*/ 2134951 w 5205412"/>
              <a:gd name="connsiteY24" fmla="*/ 202726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6700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15274 w 5205412"/>
              <a:gd name="connsiteY23" fmla="*/ 204076 h 342900"/>
              <a:gd name="connsiteX24" fmla="*/ 2134951 w 5205412"/>
              <a:gd name="connsiteY24" fmla="*/ 202726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6700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4076 h 342900"/>
              <a:gd name="connsiteX24" fmla="*/ 2134951 w 5205412"/>
              <a:gd name="connsiteY24" fmla="*/ 202726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6700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4076 h 342900"/>
              <a:gd name="connsiteX24" fmla="*/ 2134951 w 5205412"/>
              <a:gd name="connsiteY24" fmla="*/ 202726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6700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4076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4076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93585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4076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890127 w 5205412"/>
              <a:gd name="connsiteY14" fmla="*/ 279637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93585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4076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8050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19087 h 342900"/>
              <a:gd name="connsiteX3" fmla="*/ 4448175 w 5205412"/>
              <a:gd name="connsiteY3" fmla="*/ 323850 h 342900"/>
              <a:gd name="connsiteX4" fmla="*/ 4451587 w 5205412"/>
              <a:gd name="connsiteY4" fmla="*/ 313614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19087 h 342900"/>
              <a:gd name="connsiteX3" fmla="*/ 4448175 w 5205412"/>
              <a:gd name="connsiteY3" fmla="*/ 323850 h 342900"/>
              <a:gd name="connsiteX4" fmla="*/ 4451587 w 5205412"/>
              <a:gd name="connsiteY4" fmla="*/ 317026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19087 h 342900"/>
              <a:gd name="connsiteX3" fmla="*/ 4499354 w 5205412"/>
              <a:gd name="connsiteY3" fmla="*/ 325057 h 342900"/>
              <a:gd name="connsiteX4" fmla="*/ 4448175 w 5205412"/>
              <a:gd name="connsiteY4" fmla="*/ 323850 h 342900"/>
              <a:gd name="connsiteX5" fmla="*/ 4451587 w 5205412"/>
              <a:gd name="connsiteY5" fmla="*/ 317026 h 342900"/>
              <a:gd name="connsiteX6" fmla="*/ 3962400 w 5205412"/>
              <a:gd name="connsiteY6" fmla="*/ 314325 h 342900"/>
              <a:gd name="connsiteX7" fmla="*/ 3962400 w 5205412"/>
              <a:gd name="connsiteY7" fmla="*/ 304800 h 342900"/>
              <a:gd name="connsiteX8" fmla="*/ 3814763 w 5205412"/>
              <a:gd name="connsiteY8" fmla="*/ 295275 h 342900"/>
              <a:gd name="connsiteX9" fmla="*/ 3814763 w 5205412"/>
              <a:gd name="connsiteY9" fmla="*/ 280987 h 342900"/>
              <a:gd name="connsiteX10" fmla="*/ 3509963 w 5205412"/>
              <a:gd name="connsiteY10" fmla="*/ 285750 h 342900"/>
              <a:gd name="connsiteX11" fmla="*/ 3348038 w 5205412"/>
              <a:gd name="connsiteY11" fmla="*/ 285750 h 342900"/>
              <a:gd name="connsiteX12" fmla="*/ 3343275 w 5205412"/>
              <a:gd name="connsiteY12" fmla="*/ 276225 h 342900"/>
              <a:gd name="connsiteX13" fmla="*/ 3033713 w 5205412"/>
              <a:gd name="connsiteY13" fmla="*/ 276225 h 342900"/>
              <a:gd name="connsiteX14" fmla="*/ 3031012 w 5205412"/>
              <a:gd name="connsiteY14" fmla="*/ 264638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93585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4076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417179"/>
              <a:gd name="connsiteX1" fmla="*/ 4738048 w 5205412"/>
              <a:gd name="connsiteY1" fmla="*/ 338137 h 417179"/>
              <a:gd name="connsiteX2" fmla="*/ 4729163 w 5205412"/>
              <a:gd name="connsiteY2" fmla="*/ 319087 h 417179"/>
              <a:gd name="connsiteX3" fmla="*/ 4489118 w 5205412"/>
              <a:gd name="connsiteY3" fmla="*/ 417179 h 417179"/>
              <a:gd name="connsiteX4" fmla="*/ 4448175 w 5205412"/>
              <a:gd name="connsiteY4" fmla="*/ 323850 h 417179"/>
              <a:gd name="connsiteX5" fmla="*/ 4451587 w 5205412"/>
              <a:gd name="connsiteY5" fmla="*/ 317026 h 417179"/>
              <a:gd name="connsiteX6" fmla="*/ 3962400 w 5205412"/>
              <a:gd name="connsiteY6" fmla="*/ 314325 h 417179"/>
              <a:gd name="connsiteX7" fmla="*/ 3962400 w 5205412"/>
              <a:gd name="connsiteY7" fmla="*/ 304800 h 417179"/>
              <a:gd name="connsiteX8" fmla="*/ 3814763 w 5205412"/>
              <a:gd name="connsiteY8" fmla="*/ 295275 h 417179"/>
              <a:gd name="connsiteX9" fmla="*/ 3814763 w 5205412"/>
              <a:gd name="connsiteY9" fmla="*/ 280987 h 417179"/>
              <a:gd name="connsiteX10" fmla="*/ 3509963 w 5205412"/>
              <a:gd name="connsiteY10" fmla="*/ 285750 h 417179"/>
              <a:gd name="connsiteX11" fmla="*/ 3348038 w 5205412"/>
              <a:gd name="connsiteY11" fmla="*/ 285750 h 417179"/>
              <a:gd name="connsiteX12" fmla="*/ 3343275 w 5205412"/>
              <a:gd name="connsiteY12" fmla="*/ 276225 h 417179"/>
              <a:gd name="connsiteX13" fmla="*/ 3033713 w 5205412"/>
              <a:gd name="connsiteY13" fmla="*/ 276225 h 417179"/>
              <a:gd name="connsiteX14" fmla="*/ 3031012 w 5205412"/>
              <a:gd name="connsiteY14" fmla="*/ 264638 h 417179"/>
              <a:gd name="connsiteX15" fmla="*/ 2895600 w 5205412"/>
              <a:gd name="connsiteY15" fmla="*/ 257175 h 417179"/>
              <a:gd name="connsiteX16" fmla="*/ 2800350 w 5205412"/>
              <a:gd name="connsiteY16" fmla="*/ 257175 h 417179"/>
              <a:gd name="connsiteX17" fmla="*/ 2800350 w 5205412"/>
              <a:gd name="connsiteY17" fmla="*/ 242887 h 417179"/>
              <a:gd name="connsiteX18" fmla="*/ 2693585 w 5205412"/>
              <a:gd name="connsiteY18" fmla="*/ 246299 h 417179"/>
              <a:gd name="connsiteX19" fmla="*/ 2684060 w 5205412"/>
              <a:gd name="connsiteY19" fmla="*/ 233363 h 417179"/>
              <a:gd name="connsiteX20" fmla="*/ 2405063 w 5205412"/>
              <a:gd name="connsiteY20" fmla="*/ 228600 h 417179"/>
              <a:gd name="connsiteX21" fmla="*/ 2400300 w 5205412"/>
              <a:gd name="connsiteY21" fmla="*/ 223837 h 417179"/>
              <a:gd name="connsiteX22" fmla="*/ 2205038 w 5205412"/>
              <a:gd name="connsiteY22" fmla="*/ 219075 h 417179"/>
              <a:gd name="connsiteX23" fmla="*/ 2205038 w 5205412"/>
              <a:gd name="connsiteY23" fmla="*/ 204076 h 417179"/>
              <a:gd name="connsiteX24" fmla="*/ 2145187 w 5205412"/>
              <a:gd name="connsiteY24" fmla="*/ 206138 h 417179"/>
              <a:gd name="connsiteX25" fmla="*/ 2138363 w 5205412"/>
              <a:gd name="connsiteY25" fmla="*/ 195262 h 417179"/>
              <a:gd name="connsiteX26" fmla="*/ 1947223 w 5205412"/>
              <a:gd name="connsiteY26" fmla="*/ 188579 h 417179"/>
              <a:gd name="connsiteX27" fmla="*/ 1871663 w 5205412"/>
              <a:gd name="connsiteY27" fmla="*/ 176212 h 417179"/>
              <a:gd name="connsiteX28" fmla="*/ 1752600 w 5205412"/>
              <a:gd name="connsiteY28" fmla="*/ 176212 h 417179"/>
              <a:gd name="connsiteX29" fmla="*/ 1747838 w 5205412"/>
              <a:gd name="connsiteY29" fmla="*/ 157162 h 417179"/>
              <a:gd name="connsiteX30" fmla="*/ 1543050 w 5205412"/>
              <a:gd name="connsiteY30" fmla="*/ 147637 h 417179"/>
              <a:gd name="connsiteX31" fmla="*/ 1543050 w 5205412"/>
              <a:gd name="connsiteY31" fmla="*/ 133350 h 417179"/>
              <a:gd name="connsiteX32" fmla="*/ 1400175 w 5205412"/>
              <a:gd name="connsiteY32" fmla="*/ 133350 h 417179"/>
              <a:gd name="connsiteX33" fmla="*/ 1400175 w 5205412"/>
              <a:gd name="connsiteY33" fmla="*/ 133350 h 417179"/>
              <a:gd name="connsiteX34" fmla="*/ 1385888 w 5205412"/>
              <a:gd name="connsiteY34" fmla="*/ 114300 h 417179"/>
              <a:gd name="connsiteX35" fmla="*/ 1281113 w 5205412"/>
              <a:gd name="connsiteY35" fmla="*/ 104775 h 417179"/>
              <a:gd name="connsiteX36" fmla="*/ 1166813 w 5205412"/>
              <a:gd name="connsiteY36" fmla="*/ 100012 h 417179"/>
              <a:gd name="connsiteX37" fmla="*/ 1157288 w 5205412"/>
              <a:gd name="connsiteY37" fmla="*/ 85725 h 417179"/>
              <a:gd name="connsiteX38" fmla="*/ 852488 w 5205412"/>
              <a:gd name="connsiteY38" fmla="*/ 76200 h 417179"/>
              <a:gd name="connsiteX39" fmla="*/ 852488 w 5205412"/>
              <a:gd name="connsiteY39" fmla="*/ 76200 h 417179"/>
              <a:gd name="connsiteX40" fmla="*/ 852488 w 5205412"/>
              <a:gd name="connsiteY40" fmla="*/ 76200 h 417179"/>
              <a:gd name="connsiteX41" fmla="*/ 866775 w 5205412"/>
              <a:gd name="connsiteY41" fmla="*/ 61912 h 417179"/>
              <a:gd name="connsiteX42" fmla="*/ 628650 w 5205412"/>
              <a:gd name="connsiteY42" fmla="*/ 42862 h 417179"/>
              <a:gd name="connsiteX43" fmla="*/ 314325 w 5205412"/>
              <a:gd name="connsiteY43" fmla="*/ 33337 h 417179"/>
              <a:gd name="connsiteX44" fmla="*/ 309563 w 5205412"/>
              <a:gd name="connsiteY44" fmla="*/ 19050 h 417179"/>
              <a:gd name="connsiteX45" fmla="*/ 0 w 5205412"/>
              <a:gd name="connsiteY45" fmla="*/ 0 h 417179"/>
              <a:gd name="connsiteX0" fmla="*/ 5205412 w 5205412"/>
              <a:gd name="connsiteY0" fmla="*/ 342900 h 417179"/>
              <a:gd name="connsiteX1" fmla="*/ 4738048 w 5205412"/>
              <a:gd name="connsiteY1" fmla="*/ 338137 h 417179"/>
              <a:gd name="connsiteX2" fmla="*/ 4729163 w 5205412"/>
              <a:gd name="connsiteY2" fmla="*/ 319087 h 417179"/>
              <a:gd name="connsiteX3" fmla="*/ 4489118 w 5205412"/>
              <a:gd name="connsiteY3" fmla="*/ 417179 h 417179"/>
              <a:gd name="connsiteX4" fmla="*/ 4448175 w 5205412"/>
              <a:gd name="connsiteY4" fmla="*/ 323850 h 417179"/>
              <a:gd name="connsiteX5" fmla="*/ 4448175 w 5205412"/>
              <a:gd name="connsiteY5" fmla="*/ 289731 h 417179"/>
              <a:gd name="connsiteX6" fmla="*/ 3962400 w 5205412"/>
              <a:gd name="connsiteY6" fmla="*/ 314325 h 417179"/>
              <a:gd name="connsiteX7" fmla="*/ 3962400 w 5205412"/>
              <a:gd name="connsiteY7" fmla="*/ 304800 h 417179"/>
              <a:gd name="connsiteX8" fmla="*/ 3814763 w 5205412"/>
              <a:gd name="connsiteY8" fmla="*/ 295275 h 417179"/>
              <a:gd name="connsiteX9" fmla="*/ 3814763 w 5205412"/>
              <a:gd name="connsiteY9" fmla="*/ 280987 h 417179"/>
              <a:gd name="connsiteX10" fmla="*/ 3509963 w 5205412"/>
              <a:gd name="connsiteY10" fmla="*/ 285750 h 417179"/>
              <a:gd name="connsiteX11" fmla="*/ 3348038 w 5205412"/>
              <a:gd name="connsiteY11" fmla="*/ 285750 h 417179"/>
              <a:gd name="connsiteX12" fmla="*/ 3343275 w 5205412"/>
              <a:gd name="connsiteY12" fmla="*/ 276225 h 417179"/>
              <a:gd name="connsiteX13" fmla="*/ 3033713 w 5205412"/>
              <a:gd name="connsiteY13" fmla="*/ 276225 h 417179"/>
              <a:gd name="connsiteX14" fmla="*/ 3031012 w 5205412"/>
              <a:gd name="connsiteY14" fmla="*/ 264638 h 417179"/>
              <a:gd name="connsiteX15" fmla="*/ 2895600 w 5205412"/>
              <a:gd name="connsiteY15" fmla="*/ 257175 h 417179"/>
              <a:gd name="connsiteX16" fmla="*/ 2800350 w 5205412"/>
              <a:gd name="connsiteY16" fmla="*/ 257175 h 417179"/>
              <a:gd name="connsiteX17" fmla="*/ 2800350 w 5205412"/>
              <a:gd name="connsiteY17" fmla="*/ 242887 h 417179"/>
              <a:gd name="connsiteX18" fmla="*/ 2693585 w 5205412"/>
              <a:gd name="connsiteY18" fmla="*/ 246299 h 417179"/>
              <a:gd name="connsiteX19" fmla="*/ 2684060 w 5205412"/>
              <a:gd name="connsiteY19" fmla="*/ 233363 h 417179"/>
              <a:gd name="connsiteX20" fmla="*/ 2405063 w 5205412"/>
              <a:gd name="connsiteY20" fmla="*/ 228600 h 417179"/>
              <a:gd name="connsiteX21" fmla="*/ 2400300 w 5205412"/>
              <a:gd name="connsiteY21" fmla="*/ 223837 h 417179"/>
              <a:gd name="connsiteX22" fmla="*/ 2205038 w 5205412"/>
              <a:gd name="connsiteY22" fmla="*/ 219075 h 417179"/>
              <a:gd name="connsiteX23" fmla="*/ 2205038 w 5205412"/>
              <a:gd name="connsiteY23" fmla="*/ 204076 h 417179"/>
              <a:gd name="connsiteX24" fmla="*/ 2145187 w 5205412"/>
              <a:gd name="connsiteY24" fmla="*/ 206138 h 417179"/>
              <a:gd name="connsiteX25" fmla="*/ 2138363 w 5205412"/>
              <a:gd name="connsiteY25" fmla="*/ 195262 h 417179"/>
              <a:gd name="connsiteX26" fmla="*/ 1947223 w 5205412"/>
              <a:gd name="connsiteY26" fmla="*/ 188579 h 417179"/>
              <a:gd name="connsiteX27" fmla="*/ 1871663 w 5205412"/>
              <a:gd name="connsiteY27" fmla="*/ 176212 h 417179"/>
              <a:gd name="connsiteX28" fmla="*/ 1752600 w 5205412"/>
              <a:gd name="connsiteY28" fmla="*/ 176212 h 417179"/>
              <a:gd name="connsiteX29" fmla="*/ 1747838 w 5205412"/>
              <a:gd name="connsiteY29" fmla="*/ 157162 h 417179"/>
              <a:gd name="connsiteX30" fmla="*/ 1543050 w 5205412"/>
              <a:gd name="connsiteY30" fmla="*/ 147637 h 417179"/>
              <a:gd name="connsiteX31" fmla="*/ 1543050 w 5205412"/>
              <a:gd name="connsiteY31" fmla="*/ 133350 h 417179"/>
              <a:gd name="connsiteX32" fmla="*/ 1400175 w 5205412"/>
              <a:gd name="connsiteY32" fmla="*/ 133350 h 417179"/>
              <a:gd name="connsiteX33" fmla="*/ 1400175 w 5205412"/>
              <a:gd name="connsiteY33" fmla="*/ 133350 h 417179"/>
              <a:gd name="connsiteX34" fmla="*/ 1385888 w 5205412"/>
              <a:gd name="connsiteY34" fmla="*/ 114300 h 417179"/>
              <a:gd name="connsiteX35" fmla="*/ 1281113 w 5205412"/>
              <a:gd name="connsiteY35" fmla="*/ 104775 h 417179"/>
              <a:gd name="connsiteX36" fmla="*/ 1166813 w 5205412"/>
              <a:gd name="connsiteY36" fmla="*/ 100012 h 417179"/>
              <a:gd name="connsiteX37" fmla="*/ 1157288 w 5205412"/>
              <a:gd name="connsiteY37" fmla="*/ 85725 h 417179"/>
              <a:gd name="connsiteX38" fmla="*/ 852488 w 5205412"/>
              <a:gd name="connsiteY38" fmla="*/ 76200 h 417179"/>
              <a:gd name="connsiteX39" fmla="*/ 852488 w 5205412"/>
              <a:gd name="connsiteY39" fmla="*/ 76200 h 417179"/>
              <a:gd name="connsiteX40" fmla="*/ 852488 w 5205412"/>
              <a:gd name="connsiteY40" fmla="*/ 76200 h 417179"/>
              <a:gd name="connsiteX41" fmla="*/ 866775 w 5205412"/>
              <a:gd name="connsiteY41" fmla="*/ 61912 h 417179"/>
              <a:gd name="connsiteX42" fmla="*/ 628650 w 5205412"/>
              <a:gd name="connsiteY42" fmla="*/ 42862 h 417179"/>
              <a:gd name="connsiteX43" fmla="*/ 314325 w 5205412"/>
              <a:gd name="connsiteY43" fmla="*/ 33337 h 417179"/>
              <a:gd name="connsiteX44" fmla="*/ 309563 w 5205412"/>
              <a:gd name="connsiteY44" fmla="*/ 19050 h 417179"/>
              <a:gd name="connsiteX45" fmla="*/ 0 w 5205412"/>
              <a:gd name="connsiteY45" fmla="*/ 0 h 417179"/>
              <a:gd name="connsiteX0" fmla="*/ 5205412 w 5205412"/>
              <a:gd name="connsiteY0" fmla="*/ 342900 h 417179"/>
              <a:gd name="connsiteX1" fmla="*/ 4738048 w 5205412"/>
              <a:gd name="connsiteY1" fmla="*/ 338137 h 417179"/>
              <a:gd name="connsiteX2" fmla="*/ 4729163 w 5205412"/>
              <a:gd name="connsiteY2" fmla="*/ 319087 h 417179"/>
              <a:gd name="connsiteX3" fmla="*/ 4489118 w 5205412"/>
              <a:gd name="connsiteY3" fmla="*/ 417179 h 417179"/>
              <a:gd name="connsiteX4" fmla="*/ 4448175 w 5205412"/>
              <a:gd name="connsiteY4" fmla="*/ 320438 h 417179"/>
              <a:gd name="connsiteX5" fmla="*/ 4448175 w 5205412"/>
              <a:gd name="connsiteY5" fmla="*/ 289731 h 417179"/>
              <a:gd name="connsiteX6" fmla="*/ 3962400 w 5205412"/>
              <a:gd name="connsiteY6" fmla="*/ 314325 h 417179"/>
              <a:gd name="connsiteX7" fmla="*/ 3962400 w 5205412"/>
              <a:gd name="connsiteY7" fmla="*/ 304800 h 417179"/>
              <a:gd name="connsiteX8" fmla="*/ 3814763 w 5205412"/>
              <a:gd name="connsiteY8" fmla="*/ 295275 h 417179"/>
              <a:gd name="connsiteX9" fmla="*/ 3814763 w 5205412"/>
              <a:gd name="connsiteY9" fmla="*/ 280987 h 417179"/>
              <a:gd name="connsiteX10" fmla="*/ 3509963 w 5205412"/>
              <a:gd name="connsiteY10" fmla="*/ 285750 h 417179"/>
              <a:gd name="connsiteX11" fmla="*/ 3348038 w 5205412"/>
              <a:gd name="connsiteY11" fmla="*/ 285750 h 417179"/>
              <a:gd name="connsiteX12" fmla="*/ 3343275 w 5205412"/>
              <a:gd name="connsiteY12" fmla="*/ 276225 h 417179"/>
              <a:gd name="connsiteX13" fmla="*/ 3033713 w 5205412"/>
              <a:gd name="connsiteY13" fmla="*/ 276225 h 417179"/>
              <a:gd name="connsiteX14" fmla="*/ 3031012 w 5205412"/>
              <a:gd name="connsiteY14" fmla="*/ 264638 h 417179"/>
              <a:gd name="connsiteX15" fmla="*/ 2895600 w 5205412"/>
              <a:gd name="connsiteY15" fmla="*/ 257175 h 417179"/>
              <a:gd name="connsiteX16" fmla="*/ 2800350 w 5205412"/>
              <a:gd name="connsiteY16" fmla="*/ 257175 h 417179"/>
              <a:gd name="connsiteX17" fmla="*/ 2800350 w 5205412"/>
              <a:gd name="connsiteY17" fmla="*/ 242887 h 417179"/>
              <a:gd name="connsiteX18" fmla="*/ 2693585 w 5205412"/>
              <a:gd name="connsiteY18" fmla="*/ 246299 h 417179"/>
              <a:gd name="connsiteX19" fmla="*/ 2684060 w 5205412"/>
              <a:gd name="connsiteY19" fmla="*/ 233363 h 417179"/>
              <a:gd name="connsiteX20" fmla="*/ 2405063 w 5205412"/>
              <a:gd name="connsiteY20" fmla="*/ 228600 h 417179"/>
              <a:gd name="connsiteX21" fmla="*/ 2400300 w 5205412"/>
              <a:gd name="connsiteY21" fmla="*/ 223837 h 417179"/>
              <a:gd name="connsiteX22" fmla="*/ 2205038 w 5205412"/>
              <a:gd name="connsiteY22" fmla="*/ 219075 h 417179"/>
              <a:gd name="connsiteX23" fmla="*/ 2205038 w 5205412"/>
              <a:gd name="connsiteY23" fmla="*/ 204076 h 417179"/>
              <a:gd name="connsiteX24" fmla="*/ 2145187 w 5205412"/>
              <a:gd name="connsiteY24" fmla="*/ 206138 h 417179"/>
              <a:gd name="connsiteX25" fmla="*/ 2138363 w 5205412"/>
              <a:gd name="connsiteY25" fmla="*/ 195262 h 417179"/>
              <a:gd name="connsiteX26" fmla="*/ 1947223 w 5205412"/>
              <a:gd name="connsiteY26" fmla="*/ 188579 h 417179"/>
              <a:gd name="connsiteX27" fmla="*/ 1871663 w 5205412"/>
              <a:gd name="connsiteY27" fmla="*/ 176212 h 417179"/>
              <a:gd name="connsiteX28" fmla="*/ 1752600 w 5205412"/>
              <a:gd name="connsiteY28" fmla="*/ 176212 h 417179"/>
              <a:gd name="connsiteX29" fmla="*/ 1747838 w 5205412"/>
              <a:gd name="connsiteY29" fmla="*/ 157162 h 417179"/>
              <a:gd name="connsiteX30" fmla="*/ 1543050 w 5205412"/>
              <a:gd name="connsiteY30" fmla="*/ 147637 h 417179"/>
              <a:gd name="connsiteX31" fmla="*/ 1543050 w 5205412"/>
              <a:gd name="connsiteY31" fmla="*/ 133350 h 417179"/>
              <a:gd name="connsiteX32" fmla="*/ 1400175 w 5205412"/>
              <a:gd name="connsiteY32" fmla="*/ 133350 h 417179"/>
              <a:gd name="connsiteX33" fmla="*/ 1400175 w 5205412"/>
              <a:gd name="connsiteY33" fmla="*/ 133350 h 417179"/>
              <a:gd name="connsiteX34" fmla="*/ 1385888 w 5205412"/>
              <a:gd name="connsiteY34" fmla="*/ 114300 h 417179"/>
              <a:gd name="connsiteX35" fmla="*/ 1281113 w 5205412"/>
              <a:gd name="connsiteY35" fmla="*/ 104775 h 417179"/>
              <a:gd name="connsiteX36" fmla="*/ 1166813 w 5205412"/>
              <a:gd name="connsiteY36" fmla="*/ 100012 h 417179"/>
              <a:gd name="connsiteX37" fmla="*/ 1157288 w 5205412"/>
              <a:gd name="connsiteY37" fmla="*/ 85725 h 417179"/>
              <a:gd name="connsiteX38" fmla="*/ 852488 w 5205412"/>
              <a:gd name="connsiteY38" fmla="*/ 76200 h 417179"/>
              <a:gd name="connsiteX39" fmla="*/ 852488 w 5205412"/>
              <a:gd name="connsiteY39" fmla="*/ 76200 h 417179"/>
              <a:gd name="connsiteX40" fmla="*/ 852488 w 5205412"/>
              <a:gd name="connsiteY40" fmla="*/ 76200 h 417179"/>
              <a:gd name="connsiteX41" fmla="*/ 866775 w 5205412"/>
              <a:gd name="connsiteY41" fmla="*/ 61912 h 417179"/>
              <a:gd name="connsiteX42" fmla="*/ 628650 w 5205412"/>
              <a:gd name="connsiteY42" fmla="*/ 42862 h 417179"/>
              <a:gd name="connsiteX43" fmla="*/ 314325 w 5205412"/>
              <a:gd name="connsiteY43" fmla="*/ 33337 h 417179"/>
              <a:gd name="connsiteX44" fmla="*/ 309563 w 5205412"/>
              <a:gd name="connsiteY44" fmla="*/ 19050 h 417179"/>
              <a:gd name="connsiteX45" fmla="*/ 0 w 5205412"/>
              <a:gd name="connsiteY45" fmla="*/ 0 h 417179"/>
              <a:gd name="connsiteX0" fmla="*/ 5205412 w 5205412"/>
              <a:gd name="connsiteY0" fmla="*/ 342900 h 342900"/>
              <a:gd name="connsiteX1" fmla="*/ 4738048 w 5205412"/>
              <a:gd name="connsiteY1" fmla="*/ 338137 h 342900"/>
              <a:gd name="connsiteX2" fmla="*/ 4729163 w 5205412"/>
              <a:gd name="connsiteY2" fmla="*/ 319087 h 342900"/>
              <a:gd name="connsiteX3" fmla="*/ 4448175 w 5205412"/>
              <a:gd name="connsiteY3" fmla="*/ 320438 h 342900"/>
              <a:gd name="connsiteX4" fmla="*/ 4448175 w 5205412"/>
              <a:gd name="connsiteY4" fmla="*/ 289731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19087 h 342900"/>
              <a:gd name="connsiteX3" fmla="*/ 4448175 w 5205412"/>
              <a:gd name="connsiteY3" fmla="*/ 320438 h 342900"/>
              <a:gd name="connsiteX4" fmla="*/ 4448175 w 5205412"/>
              <a:gd name="connsiteY4" fmla="*/ 310203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19087 h 342900"/>
              <a:gd name="connsiteX3" fmla="*/ 4448175 w 5205412"/>
              <a:gd name="connsiteY3" fmla="*/ 320438 h 342900"/>
              <a:gd name="connsiteX4" fmla="*/ 4448175 w 5205412"/>
              <a:gd name="connsiteY4" fmla="*/ 310203 h 342900"/>
              <a:gd name="connsiteX5" fmla="*/ 3962400 w 5205412"/>
              <a:gd name="connsiteY5" fmla="*/ 314325 h 342900"/>
              <a:gd name="connsiteX6" fmla="*/ 3962400 w 5205412"/>
              <a:gd name="connsiteY6" fmla="*/ 297976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19087 h 342900"/>
              <a:gd name="connsiteX3" fmla="*/ 4448175 w 5205412"/>
              <a:gd name="connsiteY3" fmla="*/ 320438 h 342900"/>
              <a:gd name="connsiteX4" fmla="*/ 4448175 w 5205412"/>
              <a:gd name="connsiteY4" fmla="*/ 310203 h 342900"/>
              <a:gd name="connsiteX5" fmla="*/ 3972636 w 5205412"/>
              <a:gd name="connsiteY5" fmla="*/ 310913 h 342900"/>
              <a:gd name="connsiteX6" fmla="*/ 3962400 w 5205412"/>
              <a:gd name="connsiteY6" fmla="*/ 297976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19087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3329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22438 w 5205412"/>
              <a:gd name="connsiteY14" fmla="*/ 257096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93585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4076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93585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4076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93585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93585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88822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88822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38043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88822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0424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88822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2805 w 5205412"/>
              <a:gd name="connsiteY24" fmla="*/ 208519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88822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5187 w 5205412"/>
              <a:gd name="connsiteY24" fmla="*/ 203757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88822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2806 w 5205412"/>
              <a:gd name="connsiteY24" fmla="*/ 208519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88822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0424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88822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0255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88822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63111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88822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63111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86441 w 5205412"/>
              <a:gd name="connsiteY18" fmla="*/ 241537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205412" h="342900">
                <a:moveTo>
                  <a:pt x="5205412" y="342900"/>
                </a:moveTo>
                <a:lnTo>
                  <a:pt x="4738048" y="338137"/>
                </a:lnTo>
                <a:lnTo>
                  <a:pt x="4729163" y="322499"/>
                </a:lnTo>
                <a:lnTo>
                  <a:pt x="4448175" y="320438"/>
                </a:lnTo>
                <a:lnTo>
                  <a:pt x="4441351" y="310203"/>
                </a:lnTo>
                <a:lnTo>
                  <a:pt x="3963111" y="310913"/>
                </a:lnTo>
                <a:lnTo>
                  <a:pt x="3962400" y="297976"/>
                </a:lnTo>
                <a:lnTo>
                  <a:pt x="3817741" y="295275"/>
                </a:lnTo>
                <a:lnTo>
                  <a:pt x="3814763" y="280987"/>
                </a:lnTo>
                <a:lnTo>
                  <a:pt x="3509963" y="285750"/>
                </a:lnTo>
                <a:lnTo>
                  <a:pt x="3348038" y="285750"/>
                </a:lnTo>
                <a:lnTo>
                  <a:pt x="3343275" y="276225"/>
                </a:lnTo>
                <a:lnTo>
                  <a:pt x="3033713" y="276225"/>
                </a:lnTo>
                <a:lnTo>
                  <a:pt x="3031012" y="264638"/>
                </a:lnTo>
                <a:lnTo>
                  <a:pt x="2907546" y="263053"/>
                </a:lnTo>
                <a:lnTo>
                  <a:pt x="2895600" y="257175"/>
                </a:lnTo>
                <a:lnTo>
                  <a:pt x="2803329" y="257175"/>
                </a:lnTo>
                <a:lnTo>
                  <a:pt x="2800350" y="242887"/>
                </a:lnTo>
                <a:lnTo>
                  <a:pt x="2686441" y="241537"/>
                </a:lnTo>
                <a:lnTo>
                  <a:pt x="2684060" y="233363"/>
                </a:lnTo>
                <a:lnTo>
                  <a:pt x="2405063" y="228600"/>
                </a:lnTo>
                <a:lnTo>
                  <a:pt x="2400300" y="223837"/>
                </a:lnTo>
                <a:lnTo>
                  <a:pt x="2205038" y="219075"/>
                </a:lnTo>
                <a:lnTo>
                  <a:pt x="2205038" y="207054"/>
                </a:lnTo>
                <a:lnTo>
                  <a:pt x="2145187" y="206138"/>
                </a:lnTo>
                <a:cubicBezTo>
                  <a:pt x="2145294" y="202513"/>
                  <a:pt x="2138256" y="198887"/>
                  <a:pt x="2138363" y="195262"/>
                </a:cubicBezTo>
                <a:lnTo>
                  <a:pt x="1947223" y="188579"/>
                </a:lnTo>
                <a:lnTo>
                  <a:pt x="1871663" y="176212"/>
                </a:lnTo>
                <a:lnTo>
                  <a:pt x="1752600" y="176212"/>
                </a:lnTo>
                <a:lnTo>
                  <a:pt x="1747838" y="157162"/>
                </a:lnTo>
                <a:lnTo>
                  <a:pt x="1543050" y="147637"/>
                </a:lnTo>
                <a:lnTo>
                  <a:pt x="1543050" y="133350"/>
                </a:lnTo>
                <a:lnTo>
                  <a:pt x="1400175" y="133350"/>
                </a:lnTo>
                <a:lnTo>
                  <a:pt x="1400175" y="133350"/>
                </a:lnTo>
                <a:lnTo>
                  <a:pt x="1385888" y="114300"/>
                </a:lnTo>
                <a:lnTo>
                  <a:pt x="1281113" y="104775"/>
                </a:lnTo>
                <a:lnTo>
                  <a:pt x="1166813" y="100012"/>
                </a:lnTo>
                <a:lnTo>
                  <a:pt x="1157288" y="85725"/>
                </a:lnTo>
                <a:lnTo>
                  <a:pt x="852488" y="76200"/>
                </a:lnTo>
                <a:lnTo>
                  <a:pt x="852488" y="76200"/>
                </a:lnTo>
                <a:lnTo>
                  <a:pt x="852488" y="76200"/>
                </a:lnTo>
                <a:lnTo>
                  <a:pt x="866775" y="61912"/>
                </a:lnTo>
                <a:lnTo>
                  <a:pt x="628650" y="42862"/>
                </a:lnTo>
                <a:lnTo>
                  <a:pt x="314325" y="33337"/>
                </a:lnTo>
                <a:lnTo>
                  <a:pt x="309563" y="1905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Freeform: Shape 27">
            <a:extLst>
              <a:ext uri="{FF2B5EF4-FFF2-40B4-BE49-F238E27FC236}">
                <a16:creationId xmlns:a16="http://schemas.microsoft.com/office/drawing/2014/main" id="{4A604309-8D43-4557-9AE8-03EC0B01C188}"/>
              </a:ext>
            </a:extLst>
          </p:cNvPr>
          <p:cNvSpPr/>
          <p:nvPr/>
        </p:nvSpPr>
        <p:spPr bwMode="auto">
          <a:xfrm>
            <a:off x="785813" y="2366963"/>
            <a:ext cx="5224462" cy="290512"/>
          </a:xfrm>
          <a:custGeom>
            <a:avLst/>
            <a:gdLst>
              <a:gd name="connsiteX0" fmla="*/ 0 w 5224462"/>
              <a:gd name="connsiteY0" fmla="*/ 0 h 290512"/>
              <a:gd name="connsiteX1" fmla="*/ 223837 w 5224462"/>
              <a:gd name="connsiteY1" fmla="*/ 14287 h 290512"/>
              <a:gd name="connsiteX2" fmla="*/ 223837 w 5224462"/>
              <a:gd name="connsiteY2" fmla="*/ 14287 h 290512"/>
              <a:gd name="connsiteX3" fmla="*/ 276225 w 5224462"/>
              <a:gd name="connsiteY3" fmla="*/ 19050 h 290512"/>
              <a:gd name="connsiteX4" fmla="*/ 404812 w 5224462"/>
              <a:gd name="connsiteY4" fmla="*/ 19050 h 290512"/>
              <a:gd name="connsiteX5" fmla="*/ 423862 w 5224462"/>
              <a:gd name="connsiteY5" fmla="*/ 33337 h 290512"/>
              <a:gd name="connsiteX6" fmla="*/ 714375 w 5224462"/>
              <a:gd name="connsiteY6" fmla="*/ 33337 h 290512"/>
              <a:gd name="connsiteX7" fmla="*/ 738187 w 5224462"/>
              <a:gd name="connsiteY7" fmla="*/ 47625 h 290512"/>
              <a:gd name="connsiteX8" fmla="*/ 885825 w 5224462"/>
              <a:gd name="connsiteY8" fmla="*/ 57150 h 290512"/>
              <a:gd name="connsiteX9" fmla="*/ 1128712 w 5224462"/>
              <a:gd name="connsiteY9" fmla="*/ 57150 h 290512"/>
              <a:gd name="connsiteX10" fmla="*/ 1147762 w 5224462"/>
              <a:gd name="connsiteY10" fmla="*/ 71437 h 290512"/>
              <a:gd name="connsiteX11" fmla="*/ 1285875 w 5224462"/>
              <a:gd name="connsiteY11" fmla="*/ 71437 h 290512"/>
              <a:gd name="connsiteX12" fmla="*/ 1471612 w 5224462"/>
              <a:gd name="connsiteY12" fmla="*/ 76200 h 290512"/>
              <a:gd name="connsiteX13" fmla="*/ 1471612 w 5224462"/>
              <a:gd name="connsiteY13" fmla="*/ 90487 h 290512"/>
              <a:gd name="connsiteX14" fmla="*/ 1704975 w 5224462"/>
              <a:gd name="connsiteY14" fmla="*/ 100012 h 290512"/>
              <a:gd name="connsiteX15" fmla="*/ 1757362 w 5224462"/>
              <a:gd name="connsiteY15" fmla="*/ 114300 h 290512"/>
              <a:gd name="connsiteX16" fmla="*/ 1900237 w 5224462"/>
              <a:gd name="connsiteY16" fmla="*/ 123825 h 290512"/>
              <a:gd name="connsiteX17" fmla="*/ 1966912 w 5224462"/>
              <a:gd name="connsiteY17" fmla="*/ 133350 h 290512"/>
              <a:gd name="connsiteX18" fmla="*/ 2176462 w 5224462"/>
              <a:gd name="connsiteY18" fmla="*/ 138112 h 290512"/>
              <a:gd name="connsiteX19" fmla="*/ 2209800 w 5224462"/>
              <a:gd name="connsiteY19" fmla="*/ 152400 h 290512"/>
              <a:gd name="connsiteX20" fmla="*/ 2314575 w 5224462"/>
              <a:gd name="connsiteY20" fmla="*/ 157162 h 290512"/>
              <a:gd name="connsiteX21" fmla="*/ 2333625 w 5224462"/>
              <a:gd name="connsiteY21" fmla="*/ 166687 h 290512"/>
              <a:gd name="connsiteX22" fmla="*/ 2528887 w 5224462"/>
              <a:gd name="connsiteY22" fmla="*/ 166687 h 290512"/>
              <a:gd name="connsiteX23" fmla="*/ 2528887 w 5224462"/>
              <a:gd name="connsiteY23" fmla="*/ 166687 h 290512"/>
              <a:gd name="connsiteX24" fmla="*/ 2719387 w 5224462"/>
              <a:gd name="connsiteY24" fmla="*/ 200025 h 290512"/>
              <a:gd name="connsiteX25" fmla="*/ 2757487 w 5224462"/>
              <a:gd name="connsiteY25" fmla="*/ 195262 h 290512"/>
              <a:gd name="connsiteX26" fmla="*/ 2890837 w 5224462"/>
              <a:gd name="connsiteY26" fmla="*/ 204787 h 290512"/>
              <a:gd name="connsiteX27" fmla="*/ 3071812 w 5224462"/>
              <a:gd name="connsiteY27" fmla="*/ 209550 h 290512"/>
              <a:gd name="connsiteX28" fmla="*/ 3095625 w 5224462"/>
              <a:gd name="connsiteY28" fmla="*/ 219075 h 290512"/>
              <a:gd name="connsiteX29" fmla="*/ 3305175 w 5224462"/>
              <a:gd name="connsiteY29" fmla="*/ 214312 h 290512"/>
              <a:gd name="connsiteX30" fmla="*/ 3319462 w 5224462"/>
              <a:gd name="connsiteY30" fmla="*/ 228600 h 290512"/>
              <a:gd name="connsiteX31" fmla="*/ 3633787 w 5224462"/>
              <a:gd name="connsiteY31" fmla="*/ 233362 h 290512"/>
              <a:gd name="connsiteX32" fmla="*/ 3638550 w 5224462"/>
              <a:gd name="connsiteY32" fmla="*/ 238125 h 290512"/>
              <a:gd name="connsiteX33" fmla="*/ 4062412 w 5224462"/>
              <a:gd name="connsiteY33" fmla="*/ 242887 h 290512"/>
              <a:gd name="connsiteX34" fmla="*/ 4110037 w 5224462"/>
              <a:gd name="connsiteY34" fmla="*/ 257175 h 290512"/>
              <a:gd name="connsiteX35" fmla="*/ 4362450 w 5224462"/>
              <a:gd name="connsiteY35" fmla="*/ 257175 h 290512"/>
              <a:gd name="connsiteX36" fmla="*/ 4362450 w 5224462"/>
              <a:gd name="connsiteY36" fmla="*/ 257175 h 290512"/>
              <a:gd name="connsiteX37" fmla="*/ 5038725 w 5224462"/>
              <a:gd name="connsiteY37" fmla="*/ 261937 h 290512"/>
              <a:gd name="connsiteX38" fmla="*/ 5057775 w 5224462"/>
              <a:gd name="connsiteY38" fmla="*/ 290512 h 290512"/>
              <a:gd name="connsiteX39" fmla="*/ 5224462 w 5224462"/>
              <a:gd name="connsiteY39" fmla="*/ 290512 h 290512"/>
              <a:gd name="connsiteX0" fmla="*/ 0 w 5224462"/>
              <a:gd name="connsiteY0" fmla="*/ 0 h 290512"/>
              <a:gd name="connsiteX1" fmla="*/ 223837 w 5224462"/>
              <a:gd name="connsiteY1" fmla="*/ 14287 h 290512"/>
              <a:gd name="connsiteX2" fmla="*/ 223837 w 5224462"/>
              <a:gd name="connsiteY2" fmla="*/ 14287 h 290512"/>
              <a:gd name="connsiteX3" fmla="*/ 404812 w 5224462"/>
              <a:gd name="connsiteY3" fmla="*/ 19050 h 290512"/>
              <a:gd name="connsiteX4" fmla="*/ 423862 w 5224462"/>
              <a:gd name="connsiteY4" fmla="*/ 33337 h 290512"/>
              <a:gd name="connsiteX5" fmla="*/ 714375 w 5224462"/>
              <a:gd name="connsiteY5" fmla="*/ 33337 h 290512"/>
              <a:gd name="connsiteX6" fmla="*/ 738187 w 5224462"/>
              <a:gd name="connsiteY6" fmla="*/ 47625 h 290512"/>
              <a:gd name="connsiteX7" fmla="*/ 885825 w 5224462"/>
              <a:gd name="connsiteY7" fmla="*/ 57150 h 290512"/>
              <a:gd name="connsiteX8" fmla="*/ 1128712 w 5224462"/>
              <a:gd name="connsiteY8" fmla="*/ 57150 h 290512"/>
              <a:gd name="connsiteX9" fmla="*/ 1147762 w 5224462"/>
              <a:gd name="connsiteY9" fmla="*/ 71437 h 290512"/>
              <a:gd name="connsiteX10" fmla="*/ 1285875 w 5224462"/>
              <a:gd name="connsiteY10" fmla="*/ 71437 h 290512"/>
              <a:gd name="connsiteX11" fmla="*/ 1471612 w 5224462"/>
              <a:gd name="connsiteY11" fmla="*/ 76200 h 290512"/>
              <a:gd name="connsiteX12" fmla="*/ 1471612 w 5224462"/>
              <a:gd name="connsiteY12" fmla="*/ 90487 h 290512"/>
              <a:gd name="connsiteX13" fmla="*/ 1704975 w 5224462"/>
              <a:gd name="connsiteY13" fmla="*/ 100012 h 290512"/>
              <a:gd name="connsiteX14" fmla="*/ 1757362 w 5224462"/>
              <a:gd name="connsiteY14" fmla="*/ 114300 h 290512"/>
              <a:gd name="connsiteX15" fmla="*/ 1900237 w 5224462"/>
              <a:gd name="connsiteY15" fmla="*/ 123825 h 290512"/>
              <a:gd name="connsiteX16" fmla="*/ 1966912 w 5224462"/>
              <a:gd name="connsiteY16" fmla="*/ 133350 h 290512"/>
              <a:gd name="connsiteX17" fmla="*/ 2176462 w 5224462"/>
              <a:gd name="connsiteY17" fmla="*/ 138112 h 290512"/>
              <a:gd name="connsiteX18" fmla="*/ 2209800 w 5224462"/>
              <a:gd name="connsiteY18" fmla="*/ 152400 h 290512"/>
              <a:gd name="connsiteX19" fmla="*/ 2314575 w 5224462"/>
              <a:gd name="connsiteY19" fmla="*/ 157162 h 290512"/>
              <a:gd name="connsiteX20" fmla="*/ 2333625 w 5224462"/>
              <a:gd name="connsiteY20" fmla="*/ 166687 h 290512"/>
              <a:gd name="connsiteX21" fmla="*/ 2528887 w 5224462"/>
              <a:gd name="connsiteY21" fmla="*/ 166687 h 290512"/>
              <a:gd name="connsiteX22" fmla="*/ 2528887 w 5224462"/>
              <a:gd name="connsiteY22" fmla="*/ 166687 h 290512"/>
              <a:gd name="connsiteX23" fmla="*/ 2719387 w 5224462"/>
              <a:gd name="connsiteY23" fmla="*/ 200025 h 290512"/>
              <a:gd name="connsiteX24" fmla="*/ 2757487 w 5224462"/>
              <a:gd name="connsiteY24" fmla="*/ 195262 h 290512"/>
              <a:gd name="connsiteX25" fmla="*/ 2890837 w 5224462"/>
              <a:gd name="connsiteY25" fmla="*/ 204787 h 290512"/>
              <a:gd name="connsiteX26" fmla="*/ 3071812 w 5224462"/>
              <a:gd name="connsiteY26" fmla="*/ 209550 h 290512"/>
              <a:gd name="connsiteX27" fmla="*/ 3095625 w 5224462"/>
              <a:gd name="connsiteY27" fmla="*/ 219075 h 290512"/>
              <a:gd name="connsiteX28" fmla="*/ 3305175 w 5224462"/>
              <a:gd name="connsiteY28" fmla="*/ 214312 h 290512"/>
              <a:gd name="connsiteX29" fmla="*/ 3319462 w 5224462"/>
              <a:gd name="connsiteY29" fmla="*/ 228600 h 290512"/>
              <a:gd name="connsiteX30" fmla="*/ 3633787 w 5224462"/>
              <a:gd name="connsiteY30" fmla="*/ 233362 h 290512"/>
              <a:gd name="connsiteX31" fmla="*/ 3638550 w 5224462"/>
              <a:gd name="connsiteY31" fmla="*/ 238125 h 290512"/>
              <a:gd name="connsiteX32" fmla="*/ 4062412 w 5224462"/>
              <a:gd name="connsiteY32" fmla="*/ 242887 h 290512"/>
              <a:gd name="connsiteX33" fmla="*/ 4110037 w 5224462"/>
              <a:gd name="connsiteY33" fmla="*/ 257175 h 290512"/>
              <a:gd name="connsiteX34" fmla="*/ 4362450 w 5224462"/>
              <a:gd name="connsiteY34" fmla="*/ 257175 h 290512"/>
              <a:gd name="connsiteX35" fmla="*/ 4362450 w 5224462"/>
              <a:gd name="connsiteY35" fmla="*/ 257175 h 290512"/>
              <a:gd name="connsiteX36" fmla="*/ 5038725 w 5224462"/>
              <a:gd name="connsiteY36" fmla="*/ 261937 h 290512"/>
              <a:gd name="connsiteX37" fmla="*/ 5057775 w 5224462"/>
              <a:gd name="connsiteY37" fmla="*/ 290512 h 290512"/>
              <a:gd name="connsiteX38" fmla="*/ 5224462 w 5224462"/>
              <a:gd name="connsiteY38" fmla="*/ 290512 h 290512"/>
              <a:gd name="connsiteX0" fmla="*/ 0 w 5224462"/>
              <a:gd name="connsiteY0" fmla="*/ 0 h 290512"/>
              <a:gd name="connsiteX1" fmla="*/ 223837 w 5224462"/>
              <a:gd name="connsiteY1" fmla="*/ 14287 h 290512"/>
              <a:gd name="connsiteX2" fmla="*/ 223837 w 5224462"/>
              <a:gd name="connsiteY2" fmla="*/ 14287 h 290512"/>
              <a:gd name="connsiteX3" fmla="*/ 404812 w 5224462"/>
              <a:gd name="connsiteY3" fmla="*/ 19050 h 290512"/>
              <a:gd name="connsiteX4" fmla="*/ 423862 w 5224462"/>
              <a:gd name="connsiteY4" fmla="*/ 33337 h 290512"/>
              <a:gd name="connsiteX5" fmla="*/ 714375 w 5224462"/>
              <a:gd name="connsiteY5" fmla="*/ 33337 h 290512"/>
              <a:gd name="connsiteX6" fmla="*/ 738187 w 5224462"/>
              <a:gd name="connsiteY6" fmla="*/ 47625 h 290512"/>
              <a:gd name="connsiteX7" fmla="*/ 885825 w 5224462"/>
              <a:gd name="connsiteY7" fmla="*/ 57150 h 290512"/>
              <a:gd name="connsiteX8" fmla="*/ 1128712 w 5224462"/>
              <a:gd name="connsiteY8" fmla="*/ 57150 h 290512"/>
              <a:gd name="connsiteX9" fmla="*/ 1147762 w 5224462"/>
              <a:gd name="connsiteY9" fmla="*/ 71437 h 290512"/>
              <a:gd name="connsiteX10" fmla="*/ 1285875 w 5224462"/>
              <a:gd name="connsiteY10" fmla="*/ 71437 h 290512"/>
              <a:gd name="connsiteX11" fmla="*/ 1471612 w 5224462"/>
              <a:gd name="connsiteY11" fmla="*/ 76200 h 290512"/>
              <a:gd name="connsiteX12" fmla="*/ 1471612 w 5224462"/>
              <a:gd name="connsiteY12" fmla="*/ 90487 h 290512"/>
              <a:gd name="connsiteX13" fmla="*/ 1704975 w 5224462"/>
              <a:gd name="connsiteY13" fmla="*/ 100012 h 290512"/>
              <a:gd name="connsiteX14" fmla="*/ 1757362 w 5224462"/>
              <a:gd name="connsiteY14" fmla="*/ 114300 h 290512"/>
              <a:gd name="connsiteX15" fmla="*/ 1900237 w 5224462"/>
              <a:gd name="connsiteY15" fmla="*/ 123825 h 290512"/>
              <a:gd name="connsiteX16" fmla="*/ 1966912 w 5224462"/>
              <a:gd name="connsiteY16" fmla="*/ 133350 h 290512"/>
              <a:gd name="connsiteX17" fmla="*/ 2176462 w 5224462"/>
              <a:gd name="connsiteY17" fmla="*/ 138112 h 290512"/>
              <a:gd name="connsiteX18" fmla="*/ 2209800 w 5224462"/>
              <a:gd name="connsiteY18" fmla="*/ 152400 h 290512"/>
              <a:gd name="connsiteX19" fmla="*/ 2314575 w 5224462"/>
              <a:gd name="connsiteY19" fmla="*/ 157162 h 290512"/>
              <a:gd name="connsiteX20" fmla="*/ 2333625 w 5224462"/>
              <a:gd name="connsiteY20" fmla="*/ 166687 h 290512"/>
              <a:gd name="connsiteX21" fmla="*/ 2528887 w 5224462"/>
              <a:gd name="connsiteY21" fmla="*/ 166687 h 290512"/>
              <a:gd name="connsiteX22" fmla="*/ 2528887 w 5224462"/>
              <a:gd name="connsiteY22" fmla="*/ 166687 h 290512"/>
              <a:gd name="connsiteX23" fmla="*/ 2719387 w 5224462"/>
              <a:gd name="connsiteY23" fmla="*/ 200025 h 290512"/>
              <a:gd name="connsiteX24" fmla="*/ 2757487 w 5224462"/>
              <a:gd name="connsiteY24" fmla="*/ 201219 h 290512"/>
              <a:gd name="connsiteX25" fmla="*/ 2890837 w 5224462"/>
              <a:gd name="connsiteY25" fmla="*/ 204787 h 290512"/>
              <a:gd name="connsiteX26" fmla="*/ 3071812 w 5224462"/>
              <a:gd name="connsiteY26" fmla="*/ 209550 h 290512"/>
              <a:gd name="connsiteX27" fmla="*/ 3095625 w 5224462"/>
              <a:gd name="connsiteY27" fmla="*/ 219075 h 290512"/>
              <a:gd name="connsiteX28" fmla="*/ 3305175 w 5224462"/>
              <a:gd name="connsiteY28" fmla="*/ 214312 h 290512"/>
              <a:gd name="connsiteX29" fmla="*/ 3319462 w 5224462"/>
              <a:gd name="connsiteY29" fmla="*/ 228600 h 290512"/>
              <a:gd name="connsiteX30" fmla="*/ 3633787 w 5224462"/>
              <a:gd name="connsiteY30" fmla="*/ 233362 h 290512"/>
              <a:gd name="connsiteX31" fmla="*/ 3638550 w 5224462"/>
              <a:gd name="connsiteY31" fmla="*/ 238125 h 290512"/>
              <a:gd name="connsiteX32" fmla="*/ 4062412 w 5224462"/>
              <a:gd name="connsiteY32" fmla="*/ 242887 h 290512"/>
              <a:gd name="connsiteX33" fmla="*/ 4110037 w 5224462"/>
              <a:gd name="connsiteY33" fmla="*/ 257175 h 290512"/>
              <a:gd name="connsiteX34" fmla="*/ 4362450 w 5224462"/>
              <a:gd name="connsiteY34" fmla="*/ 257175 h 290512"/>
              <a:gd name="connsiteX35" fmla="*/ 4362450 w 5224462"/>
              <a:gd name="connsiteY35" fmla="*/ 257175 h 290512"/>
              <a:gd name="connsiteX36" fmla="*/ 5038725 w 5224462"/>
              <a:gd name="connsiteY36" fmla="*/ 261937 h 290512"/>
              <a:gd name="connsiteX37" fmla="*/ 5057775 w 5224462"/>
              <a:gd name="connsiteY37" fmla="*/ 290512 h 290512"/>
              <a:gd name="connsiteX38" fmla="*/ 5224462 w 5224462"/>
              <a:gd name="connsiteY38" fmla="*/ 290512 h 290512"/>
              <a:gd name="connsiteX0" fmla="*/ 0 w 5224462"/>
              <a:gd name="connsiteY0" fmla="*/ 0 h 290512"/>
              <a:gd name="connsiteX1" fmla="*/ 223837 w 5224462"/>
              <a:gd name="connsiteY1" fmla="*/ 14287 h 290512"/>
              <a:gd name="connsiteX2" fmla="*/ 223837 w 5224462"/>
              <a:gd name="connsiteY2" fmla="*/ 14287 h 290512"/>
              <a:gd name="connsiteX3" fmla="*/ 404812 w 5224462"/>
              <a:gd name="connsiteY3" fmla="*/ 19050 h 290512"/>
              <a:gd name="connsiteX4" fmla="*/ 423862 w 5224462"/>
              <a:gd name="connsiteY4" fmla="*/ 33337 h 290512"/>
              <a:gd name="connsiteX5" fmla="*/ 714375 w 5224462"/>
              <a:gd name="connsiteY5" fmla="*/ 33337 h 290512"/>
              <a:gd name="connsiteX6" fmla="*/ 738187 w 5224462"/>
              <a:gd name="connsiteY6" fmla="*/ 47625 h 290512"/>
              <a:gd name="connsiteX7" fmla="*/ 885825 w 5224462"/>
              <a:gd name="connsiteY7" fmla="*/ 57150 h 290512"/>
              <a:gd name="connsiteX8" fmla="*/ 1128712 w 5224462"/>
              <a:gd name="connsiteY8" fmla="*/ 57150 h 290512"/>
              <a:gd name="connsiteX9" fmla="*/ 1147762 w 5224462"/>
              <a:gd name="connsiteY9" fmla="*/ 71437 h 290512"/>
              <a:gd name="connsiteX10" fmla="*/ 1285875 w 5224462"/>
              <a:gd name="connsiteY10" fmla="*/ 71437 h 290512"/>
              <a:gd name="connsiteX11" fmla="*/ 1471612 w 5224462"/>
              <a:gd name="connsiteY11" fmla="*/ 76200 h 290512"/>
              <a:gd name="connsiteX12" fmla="*/ 1471612 w 5224462"/>
              <a:gd name="connsiteY12" fmla="*/ 90487 h 290512"/>
              <a:gd name="connsiteX13" fmla="*/ 1704975 w 5224462"/>
              <a:gd name="connsiteY13" fmla="*/ 100012 h 290512"/>
              <a:gd name="connsiteX14" fmla="*/ 1757362 w 5224462"/>
              <a:gd name="connsiteY14" fmla="*/ 114300 h 290512"/>
              <a:gd name="connsiteX15" fmla="*/ 1900237 w 5224462"/>
              <a:gd name="connsiteY15" fmla="*/ 123825 h 290512"/>
              <a:gd name="connsiteX16" fmla="*/ 1966912 w 5224462"/>
              <a:gd name="connsiteY16" fmla="*/ 133350 h 290512"/>
              <a:gd name="connsiteX17" fmla="*/ 2176462 w 5224462"/>
              <a:gd name="connsiteY17" fmla="*/ 138112 h 290512"/>
              <a:gd name="connsiteX18" fmla="*/ 2209800 w 5224462"/>
              <a:gd name="connsiteY18" fmla="*/ 152400 h 290512"/>
              <a:gd name="connsiteX19" fmla="*/ 2314575 w 5224462"/>
              <a:gd name="connsiteY19" fmla="*/ 157162 h 290512"/>
              <a:gd name="connsiteX20" fmla="*/ 2333625 w 5224462"/>
              <a:gd name="connsiteY20" fmla="*/ 166687 h 290512"/>
              <a:gd name="connsiteX21" fmla="*/ 2528887 w 5224462"/>
              <a:gd name="connsiteY21" fmla="*/ 166687 h 290512"/>
              <a:gd name="connsiteX22" fmla="*/ 2528887 w 5224462"/>
              <a:gd name="connsiteY22" fmla="*/ 166687 h 290512"/>
              <a:gd name="connsiteX23" fmla="*/ 2719387 w 5224462"/>
              <a:gd name="connsiteY23" fmla="*/ 200025 h 290512"/>
              <a:gd name="connsiteX24" fmla="*/ 2757487 w 5224462"/>
              <a:gd name="connsiteY24" fmla="*/ 204198 h 290512"/>
              <a:gd name="connsiteX25" fmla="*/ 2890837 w 5224462"/>
              <a:gd name="connsiteY25" fmla="*/ 204787 h 290512"/>
              <a:gd name="connsiteX26" fmla="*/ 3071812 w 5224462"/>
              <a:gd name="connsiteY26" fmla="*/ 209550 h 290512"/>
              <a:gd name="connsiteX27" fmla="*/ 3095625 w 5224462"/>
              <a:gd name="connsiteY27" fmla="*/ 219075 h 290512"/>
              <a:gd name="connsiteX28" fmla="*/ 3305175 w 5224462"/>
              <a:gd name="connsiteY28" fmla="*/ 214312 h 290512"/>
              <a:gd name="connsiteX29" fmla="*/ 3319462 w 5224462"/>
              <a:gd name="connsiteY29" fmla="*/ 228600 h 290512"/>
              <a:gd name="connsiteX30" fmla="*/ 3633787 w 5224462"/>
              <a:gd name="connsiteY30" fmla="*/ 233362 h 290512"/>
              <a:gd name="connsiteX31" fmla="*/ 3638550 w 5224462"/>
              <a:gd name="connsiteY31" fmla="*/ 238125 h 290512"/>
              <a:gd name="connsiteX32" fmla="*/ 4062412 w 5224462"/>
              <a:gd name="connsiteY32" fmla="*/ 242887 h 290512"/>
              <a:gd name="connsiteX33" fmla="*/ 4110037 w 5224462"/>
              <a:gd name="connsiteY33" fmla="*/ 257175 h 290512"/>
              <a:gd name="connsiteX34" fmla="*/ 4362450 w 5224462"/>
              <a:gd name="connsiteY34" fmla="*/ 257175 h 290512"/>
              <a:gd name="connsiteX35" fmla="*/ 4362450 w 5224462"/>
              <a:gd name="connsiteY35" fmla="*/ 257175 h 290512"/>
              <a:gd name="connsiteX36" fmla="*/ 5038725 w 5224462"/>
              <a:gd name="connsiteY36" fmla="*/ 261937 h 290512"/>
              <a:gd name="connsiteX37" fmla="*/ 5057775 w 5224462"/>
              <a:gd name="connsiteY37" fmla="*/ 290512 h 290512"/>
              <a:gd name="connsiteX38" fmla="*/ 5224462 w 5224462"/>
              <a:gd name="connsiteY38" fmla="*/ 290512 h 290512"/>
              <a:gd name="connsiteX0" fmla="*/ 0 w 5224462"/>
              <a:gd name="connsiteY0" fmla="*/ 0 h 290512"/>
              <a:gd name="connsiteX1" fmla="*/ 223837 w 5224462"/>
              <a:gd name="connsiteY1" fmla="*/ 14287 h 290512"/>
              <a:gd name="connsiteX2" fmla="*/ 223837 w 5224462"/>
              <a:gd name="connsiteY2" fmla="*/ 14287 h 290512"/>
              <a:gd name="connsiteX3" fmla="*/ 404812 w 5224462"/>
              <a:gd name="connsiteY3" fmla="*/ 19050 h 290512"/>
              <a:gd name="connsiteX4" fmla="*/ 423862 w 5224462"/>
              <a:gd name="connsiteY4" fmla="*/ 33337 h 290512"/>
              <a:gd name="connsiteX5" fmla="*/ 714375 w 5224462"/>
              <a:gd name="connsiteY5" fmla="*/ 33337 h 290512"/>
              <a:gd name="connsiteX6" fmla="*/ 738187 w 5224462"/>
              <a:gd name="connsiteY6" fmla="*/ 47625 h 290512"/>
              <a:gd name="connsiteX7" fmla="*/ 885825 w 5224462"/>
              <a:gd name="connsiteY7" fmla="*/ 57150 h 290512"/>
              <a:gd name="connsiteX8" fmla="*/ 1128712 w 5224462"/>
              <a:gd name="connsiteY8" fmla="*/ 57150 h 290512"/>
              <a:gd name="connsiteX9" fmla="*/ 1147762 w 5224462"/>
              <a:gd name="connsiteY9" fmla="*/ 71437 h 290512"/>
              <a:gd name="connsiteX10" fmla="*/ 1285875 w 5224462"/>
              <a:gd name="connsiteY10" fmla="*/ 71437 h 290512"/>
              <a:gd name="connsiteX11" fmla="*/ 1471612 w 5224462"/>
              <a:gd name="connsiteY11" fmla="*/ 76200 h 290512"/>
              <a:gd name="connsiteX12" fmla="*/ 1471612 w 5224462"/>
              <a:gd name="connsiteY12" fmla="*/ 90487 h 290512"/>
              <a:gd name="connsiteX13" fmla="*/ 1704975 w 5224462"/>
              <a:gd name="connsiteY13" fmla="*/ 100012 h 290512"/>
              <a:gd name="connsiteX14" fmla="*/ 1757362 w 5224462"/>
              <a:gd name="connsiteY14" fmla="*/ 114300 h 290512"/>
              <a:gd name="connsiteX15" fmla="*/ 1900237 w 5224462"/>
              <a:gd name="connsiteY15" fmla="*/ 123825 h 290512"/>
              <a:gd name="connsiteX16" fmla="*/ 1966912 w 5224462"/>
              <a:gd name="connsiteY16" fmla="*/ 133350 h 290512"/>
              <a:gd name="connsiteX17" fmla="*/ 2176462 w 5224462"/>
              <a:gd name="connsiteY17" fmla="*/ 138112 h 290512"/>
              <a:gd name="connsiteX18" fmla="*/ 2209800 w 5224462"/>
              <a:gd name="connsiteY18" fmla="*/ 152400 h 290512"/>
              <a:gd name="connsiteX19" fmla="*/ 2314575 w 5224462"/>
              <a:gd name="connsiteY19" fmla="*/ 157162 h 290512"/>
              <a:gd name="connsiteX20" fmla="*/ 2333625 w 5224462"/>
              <a:gd name="connsiteY20" fmla="*/ 166687 h 290512"/>
              <a:gd name="connsiteX21" fmla="*/ 2528887 w 5224462"/>
              <a:gd name="connsiteY21" fmla="*/ 166687 h 290512"/>
              <a:gd name="connsiteX22" fmla="*/ 2528887 w 5224462"/>
              <a:gd name="connsiteY22" fmla="*/ 166687 h 290512"/>
              <a:gd name="connsiteX23" fmla="*/ 2719387 w 5224462"/>
              <a:gd name="connsiteY23" fmla="*/ 200025 h 290512"/>
              <a:gd name="connsiteX24" fmla="*/ 2757487 w 5224462"/>
              <a:gd name="connsiteY24" fmla="*/ 204198 h 290512"/>
              <a:gd name="connsiteX25" fmla="*/ 2890837 w 5224462"/>
              <a:gd name="connsiteY25" fmla="*/ 204787 h 290512"/>
              <a:gd name="connsiteX26" fmla="*/ 3071812 w 5224462"/>
              <a:gd name="connsiteY26" fmla="*/ 209550 h 290512"/>
              <a:gd name="connsiteX27" fmla="*/ 3095625 w 5224462"/>
              <a:gd name="connsiteY27" fmla="*/ 219075 h 290512"/>
              <a:gd name="connsiteX28" fmla="*/ 3305175 w 5224462"/>
              <a:gd name="connsiteY28" fmla="*/ 214312 h 290512"/>
              <a:gd name="connsiteX29" fmla="*/ 3319462 w 5224462"/>
              <a:gd name="connsiteY29" fmla="*/ 228600 h 290512"/>
              <a:gd name="connsiteX30" fmla="*/ 3633787 w 5224462"/>
              <a:gd name="connsiteY30" fmla="*/ 233362 h 290512"/>
              <a:gd name="connsiteX31" fmla="*/ 3638550 w 5224462"/>
              <a:gd name="connsiteY31" fmla="*/ 238125 h 290512"/>
              <a:gd name="connsiteX32" fmla="*/ 4062412 w 5224462"/>
              <a:gd name="connsiteY32" fmla="*/ 242887 h 290512"/>
              <a:gd name="connsiteX33" fmla="*/ 4110037 w 5224462"/>
              <a:gd name="connsiteY33" fmla="*/ 257175 h 290512"/>
              <a:gd name="connsiteX34" fmla="*/ 4362450 w 5224462"/>
              <a:gd name="connsiteY34" fmla="*/ 257175 h 290512"/>
              <a:gd name="connsiteX35" fmla="*/ 4362450 w 5224462"/>
              <a:gd name="connsiteY35" fmla="*/ 257175 h 290512"/>
              <a:gd name="connsiteX36" fmla="*/ 5038725 w 5224462"/>
              <a:gd name="connsiteY36" fmla="*/ 261937 h 290512"/>
              <a:gd name="connsiteX37" fmla="*/ 5057775 w 5224462"/>
              <a:gd name="connsiteY37" fmla="*/ 290512 h 290512"/>
              <a:gd name="connsiteX38" fmla="*/ 5224462 w 5224462"/>
              <a:gd name="connsiteY38" fmla="*/ 290512 h 290512"/>
              <a:gd name="connsiteX0" fmla="*/ 0 w 5224462"/>
              <a:gd name="connsiteY0" fmla="*/ 0 h 290512"/>
              <a:gd name="connsiteX1" fmla="*/ 223837 w 5224462"/>
              <a:gd name="connsiteY1" fmla="*/ 14287 h 290512"/>
              <a:gd name="connsiteX2" fmla="*/ 223837 w 5224462"/>
              <a:gd name="connsiteY2" fmla="*/ 14287 h 290512"/>
              <a:gd name="connsiteX3" fmla="*/ 404812 w 5224462"/>
              <a:gd name="connsiteY3" fmla="*/ 19050 h 290512"/>
              <a:gd name="connsiteX4" fmla="*/ 423862 w 5224462"/>
              <a:gd name="connsiteY4" fmla="*/ 33337 h 290512"/>
              <a:gd name="connsiteX5" fmla="*/ 714375 w 5224462"/>
              <a:gd name="connsiteY5" fmla="*/ 33337 h 290512"/>
              <a:gd name="connsiteX6" fmla="*/ 738187 w 5224462"/>
              <a:gd name="connsiteY6" fmla="*/ 47625 h 290512"/>
              <a:gd name="connsiteX7" fmla="*/ 885825 w 5224462"/>
              <a:gd name="connsiteY7" fmla="*/ 57150 h 290512"/>
              <a:gd name="connsiteX8" fmla="*/ 1128712 w 5224462"/>
              <a:gd name="connsiteY8" fmla="*/ 57150 h 290512"/>
              <a:gd name="connsiteX9" fmla="*/ 1147762 w 5224462"/>
              <a:gd name="connsiteY9" fmla="*/ 71437 h 290512"/>
              <a:gd name="connsiteX10" fmla="*/ 1285875 w 5224462"/>
              <a:gd name="connsiteY10" fmla="*/ 71437 h 290512"/>
              <a:gd name="connsiteX11" fmla="*/ 1471612 w 5224462"/>
              <a:gd name="connsiteY11" fmla="*/ 76200 h 290512"/>
              <a:gd name="connsiteX12" fmla="*/ 1471612 w 5224462"/>
              <a:gd name="connsiteY12" fmla="*/ 90487 h 290512"/>
              <a:gd name="connsiteX13" fmla="*/ 1704975 w 5224462"/>
              <a:gd name="connsiteY13" fmla="*/ 100012 h 290512"/>
              <a:gd name="connsiteX14" fmla="*/ 1757362 w 5224462"/>
              <a:gd name="connsiteY14" fmla="*/ 114300 h 290512"/>
              <a:gd name="connsiteX15" fmla="*/ 1900237 w 5224462"/>
              <a:gd name="connsiteY15" fmla="*/ 123825 h 290512"/>
              <a:gd name="connsiteX16" fmla="*/ 1966912 w 5224462"/>
              <a:gd name="connsiteY16" fmla="*/ 133350 h 290512"/>
              <a:gd name="connsiteX17" fmla="*/ 2176462 w 5224462"/>
              <a:gd name="connsiteY17" fmla="*/ 138112 h 290512"/>
              <a:gd name="connsiteX18" fmla="*/ 2209800 w 5224462"/>
              <a:gd name="connsiteY18" fmla="*/ 152400 h 290512"/>
              <a:gd name="connsiteX19" fmla="*/ 2314575 w 5224462"/>
              <a:gd name="connsiteY19" fmla="*/ 157162 h 290512"/>
              <a:gd name="connsiteX20" fmla="*/ 2333625 w 5224462"/>
              <a:gd name="connsiteY20" fmla="*/ 166687 h 290512"/>
              <a:gd name="connsiteX21" fmla="*/ 2528887 w 5224462"/>
              <a:gd name="connsiteY21" fmla="*/ 166687 h 290512"/>
              <a:gd name="connsiteX22" fmla="*/ 2528887 w 5224462"/>
              <a:gd name="connsiteY22" fmla="*/ 166687 h 290512"/>
              <a:gd name="connsiteX23" fmla="*/ 2719387 w 5224462"/>
              <a:gd name="connsiteY23" fmla="*/ 200025 h 290512"/>
              <a:gd name="connsiteX24" fmla="*/ 2757487 w 5224462"/>
              <a:gd name="connsiteY24" fmla="*/ 204198 h 290512"/>
              <a:gd name="connsiteX25" fmla="*/ 2890837 w 5224462"/>
              <a:gd name="connsiteY25" fmla="*/ 204787 h 290512"/>
              <a:gd name="connsiteX26" fmla="*/ 3068833 w 5224462"/>
              <a:gd name="connsiteY26" fmla="*/ 206571 h 290512"/>
              <a:gd name="connsiteX27" fmla="*/ 3095625 w 5224462"/>
              <a:gd name="connsiteY27" fmla="*/ 219075 h 290512"/>
              <a:gd name="connsiteX28" fmla="*/ 3305175 w 5224462"/>
              <a:gd name="connsiteY28" fmla="*/ 214312 h 290512"/>
              <a:gd name="connsiteX29" fmla="*/ 3319462 w 5224462"/>
              <a:gd name="connsiteY29" fmla="*/ 228600 h 290512"/>
              <a:gd name="connsiteX30" fmla="*/ 3633787 w 5224462"/>
              <a:gd name="connsiteY30" fmla="*/ 233362 h 290512"/>
              <a:gd name="connsiteX31" fmla="*/ 3638550 w 5224462"/>
              <a:gd name="connsiteY31" fmla="*/ 238125 h 290512"/>
              <a:gd name="connsiteX32" fmla="*/ 4062412 w 5224462"/>
              <a:gd name="connsiteY32" fmla="*/ 242887 h 290512"/>
              <a:gd name="connsiteX33" fmla="*/ 4110037 w 5224462"/>
              <a:gd name="connsiteY33" fmla="*/ 257175 h 290512"/>
              <a:gd name="connsiteX34" fmla="*/ 4362450 w 5224462"/>
              <a:gd name="connsiteY34" fmla="*/ 257175 h 290512"/>
              <a:gd name="connsiteX35" fmla="*/ 4362450 w 5224462"/>
              <a:gd name="connsiteY35" fmla="*/ 257175 h 290512"/>
              <a:gd name="connsiteX36" fmla="*/ 5038725 w 5224462"/>
              <a:gd name="connsiteY36" fmla="*/ 261937 h 290512"/>
              <a:gd name="connsiteX37" fmla="*/ 5057775 w 5224462"/>
              <a:gd name="connsiteY37" fmla="*/ 290512 h 290512"/>
              <a:gd name="connsiteX38" fmla="*/ 5224462 w 5224462"/>
              <a:gd name="connsiteY38" fmla="*/ 290512 h 290512"/>
              <a:gd name="connsiteX0" fmla="*/ 0 w 5224462"/>
              <a:gd name="connsiteY0" fmla="*/ 0 h 290512"/>
              <a:gd name="connsiteX1" fmla="*/ 223837 w 5224462"/>
              <a:gd name="connsiteY1" fmla="*/ 14287 h 290512"/>
              <a:gd name="connsiteX2" fmla="*/ 223837 w 5224462"/>
              <a:gd name="connsiteY2" fmla="*/ 14287 h 290512"/>
              <a:gd name="connsiteX3" fmla="*/ 404812 w 5224462"/>
              <a:gd name="connsiteY3" fmla="*/ 19050 h 290512"/>
              <a:gd name="connsiteX4" fmla="*/ 423862 w 5224462"/>
              <a:gd name="connsiteY4" fmla="*/ 33337 h 290512"/>
              <a:gd name="connsiteX5" fmla="*/ 714375 w 5224462"/>
              <a:gd name="connsiteY5" fmla="*/ 33337 h 290512"/>
              <a:gd name="connsiteX6" fmla="*/ 738187 w 5224462"/>
              <a:gd name="connsiteY6" fmla="*/ 47625 h 290512"/>
              <a:gd name="connsiteX7" fmla="*/ 885825 w 5224462"/>
              <a:gd name="connsiteY7" fmla="*/ 57150 h 290512"/>
              <a:gd name="connsiteX8" fmla="*/ 1128712 w 5224462"/>
              <a:gd name="connsiteY8" fmla="*/ 57150 h 290512"/>
              <a:gd name="connsiteX9" fmla="*/ 1147762 w 5224462"/>
              <a:gd name="connsiteY9" fmla="*/ 71437 h 290512"/>
              <a:gd name="connsiteX10" fmla="*/ 1285875 w 5224462"/>
              <a:gd name="connsiteY10" fmla="*/ 71437 h 290512"/>
              <a:gd name="connsiteX11" fmla="*/ 1471612 w 5224462"/>
              <a:gd name="connsiteY11" fmla="*/ 76200 h 290512"/>
              <a:gd name="connsiteX12" fmla="*/ 1471612 w 5224462"/>
              <a:gd name="connsiteY12" fmla="*/ 90487 h 290512"/>
              <a:gd name="connsiteX13" fmla="*/ 1704975 w 5224462"/>
              <a:gd name="connsiteY13" fmla="*/ 100012 h 290512"/>
              <a:gd name="connsiteX14" fmla="*/ 1757362 w 5224462"/>
              <a:gd name="connsiteY14" fmla="*/ 114300 h 290512"/>
              <a:gd name="connsiteX15" fmla="*/ 1900237 w 5224462"/>
              <a:gd name="connsiteY15" fmla="*/ 123825 h 290512"/>
              <a:gd name="connsiteX16" fmla="*/ 1966912 w 5224462"/>
              <a:gd name="connsiteY16" fmla="*/ 133350 h 290512"/>
              <a:gd name="connsiteX17" fmla="*/ 2176462 w 5224462"/>
              <a:gd name="connsiteY17" fmla="*/ 138112 h 290512"/>
              <a:gd name="connsiteX18" fmla="*/ 2209800 w 5224462"/>
              <a:gd name="connsiteY18" fmla="*/ 152400 h 290512"/>
              <a:gd name="connsiteX19" fmla="*/ 2314575 w 5224462"/>
              <a:gd name="connsiteY19" fmla="*/ 157162 h 290512"/>
              <a:gd name="connsiteX20" fmla="*/ 2333625 w 5224462"/>
              <a:gd name="connsiteY20" fmla="*/ 166687 h 290512"/>
              <a:gd name="connsiteX21" fmla="*/ 2528887 w 5224462"/>
              <a:gd name="connsiteY21" fmla="*/ 166687 h 290512"/>
              <a:gd name="connsiteX22" fmla="*/ 2528887 w 5224462"/>
              <a:gd name="connsiteY22" fmla="*/ 166687 h 290512"/>
              <a:gd name="connsiteX23" fmla="*/ 2719387 w 5224462"/>
              <a:gd name="connsiteY23" fmla="*/ 200025 h 290512"/>
              <a:gd name="connsiteX24" fmla="*/ 2757487 w 5224462"/>
              <a:gd name="connsiteY24" fmla="*/ 204198 h 290512"/>
              <a:gd name="connsiteX25" fmla="*/ 2890837 w 5224462"/>
              <a:gd name="connsiteY25" fmla="*/ 204787 h 290512"/>
              <a:gd name="connsiteX26" fmla="*/ 3080747 w 5224462"/>
              <a:gd name="connsiteY26" fmla="*/ 206571 h 290512"/>
              <a:gd name="connsiteX27" fmla="*/ 3095625 w 5224462"/>
              <a:gd name="connsiteY27" fmla="*/ 219075 h 290512"/>
              <a:gd name="connsiteX28" fmla="*/ 3305175 w 5224462"/>
              <a:gd name="connsiteY28" fmla="*/ 214312 h 290512"/>
              <a:gd name="connsiteX29" fmla="*/ 3319462 w 5224462"/>
              <a:gd name="connsiteY29" fmla="*/ 228600 h 290512"/>
              <a:gd name="connsiteX30" fmla="*/ 3633787 w 5224462"/>
              <a:gd name="connsiteY30" fmla="*/ 233362 h 290512"/>
              <a:gd name="connsiteX31" fmla="*/ 3638550 w 5224462"/>
              <a:gd name="connsiteY31" fmla="*/ 238125 h 290512"/>
              <a:gd name="connsiteX32" fmla="*/ 4062412 w 5224462"/>
              <a:gd name="connsiteY32" fmla="*/ 242887 h 290512"/>
              <a:gd name="connsiteX33" fmla="*/ 4110037 w 5224462"/>
              <a:gd name="connsiteY33" fmla="*/ 257175 h 290512"/>
              <a:gd name="connsiteX34" fmla="*/ 4362450 w 5224462"/>
              <a:gd name="connsiteY34" fmla="*/ 257175 h 290512"/>
              <a:gd name="connsiteX35" fmla="*/ 4362450 w 5224462"/>
              <a:gd name="connsiteY35" fmla="*/ 257175 h 290512"/>
              <a:gd name="connsiteX36" fmla="*/ 5038725 w 5224462"/>
              <a:gd name="connsiteY36" fmla="*/ 261937 h 290512"/>
              <a:gd name="connsiteX37" fmla="*/ 5057775 w 5224462"/>
              <a:gd name="connsiteY37" fmla="*/ 290512 h 290512"/>
              <a:gd name="connsiteX38" fmla="*/ 5224462 w 5224462"/>
              <a:gd name="connsiteY38" fmla="*/ 290512 h 290512"/>
              <a:gd name="connsiteX0" fmla="*/ 0 w 5224462"/>
              <a:gd name="connsiteY0" fmla="*/ 0 h 290512"/>
              <a:gd name="connsiteX1" fmla="*/ 223837 w 5224462"/>
              <a:gd name="connsiteY1" fmla="*/ 14287 h 290512"/>
              <a:gd name="connsiteX2" fmla="*/ 223837 w 5224462"/>
              <a:gd name="connsiteY2" fmla="*/ 14287 h 290512"/>
              <a:gd name="connsiteX3" fmla="*/ 404812 w 5224462"/>
              <a:gd name="connsiteY3" fmla="*/ 19050 h 290512"/>
              <a:gd name="connsiteX4" fmla="*/ 423862 w 5224462"/>
              <a:gd name="connsiteY4" fmla="*/ 33337 h 290512"/>
              <a:gd name="connsiteX5" fmla="*/ 714375 w 5224462"/>
              <a:gd name="connsiteY5" fmla="*/ 33337 h 290512"/>
              <a:gd name="connsiteX6" fmla="*/ 738187 w 5224462"/>
              <a:gd name="connsiteY6" fmla="*/ 47625 h 290512"/>
              <a:gd name="connsiteX7" fmla="*/ 885825 w 5224462"/>
              <a:gd name="connsiteY7" fmla="*/ 57150 h 290512"/>
              <a:gd name="connsiteX8" fmla="*/ 1128712 w 5224462"/>
              <a:gd name="connsiteY8" fmla="*/ 57150 h 290512"/>
              <a:gd name="connsiteX9" fmla="*/ 1147762 w 5224462"/>
              <a:gd name="connsiteY9" fmla="*/ 71437 h 290512"/>
              <a:gd name="connsiteX10" fmla="*/ 1285875 w 5224462"/>
              <a:gd name="connsiteY10" fmla="*/ 71437 h 290512"/>
              <a:gd name="connsiteX11" fmla="*/ 1471612 w 5224462"/>
              <a:gd name="connsiteY11" fmla="*/ 76200 h 290512"/>
              <a:gd name="connsiteX12" fmla="*/ 1471612 w 5224462"/>
              <a:gd name="connsiteY12" fmla="*/ 90487 h 290512"/>
              <a:gd name="connsiteX13" fmla="*/ 1704975 w 5224462"/>
              <a:gd name="connsiteY13" fmla="*/ 100012 h 290512"/>
              <a:gd name="connsiteX14" fmla="*/ 1757362 w 5224462"/>
              <a:gd name="connsiteY14" fmla="*/ 114300 h 290512"/>
              <a:gd name="connsiteX15" fmla="*/ 1900237 w 5224462"/>
              <a:gd name="connsiteY15" fmla="*/ 123825 h 290512"/>
              <a:gd name="connsiteX16" fmla="*/ 1966912 w 5224462"/>
              <a:gd name="connsiteY16" fmla="*/ 133350 h 290512"/>
              <a:gd name="connsiteX17" fmla="*/ 2176462 w 5224462"/>
              <a:gd name="connsiteY17" fmla="*/ 138112 h 290512"/>
              <a:gd name="connsiteX18" fmla="*/ 2209800 w 5224462"/>
              <a:gd name="connsiteY18" fmla="*/ 152400 h 290512"/>
              <a:gd name="connsiteX19" fmla="*/ 2314575 w 5224462"/>
              <a:gd name="connsiteY19" fmla="*/ 157162 h 290512"/>
              <a:gd name="connsiteX20" fmla="*/ 2333625 w 5224462"/>
              <a:gd name="connsiteY20" fmla="*/ 166687 h 290512"/>
              <a:gd name="connsiteX21" fmla="*/ 2528887 w 5224462"/>
              <a:gd name="connsiteY21" fmla="*/ 166687 h 290512"/>
              <a:gd name="connsiteX22" fmla="*/ 2528887 w 5224462"/>
              <a:gd name="connsiteY22" fmla="*/ 166687 h 290512"/>
              <a:gd name="connsiteX23" fmla="*/ 2719387 w 5224462"/>
              <a:gd name="connsiteY23" fmla="*/ 200025 h 290512"/>
              <a:gd name="connsiteX24" fmla="*/ 2757487 w 5224462"/>
              <a:gd name="connsiteY24" fmla="*/ 204198 h 290512"/>
              <a:gd name="connsiteX25" fmla="*/ 2890837 w 5224462"/>
              <a:gd name="connsiteY25" fmla="*/ 204787 h 290512"/>
              <a:gd name="connsiteX26" fmla="*/ 3080747 w 5224462"/>
              <a:gd name="connsiteY26" fmla="*/ 206571 h 290512"/>
              <a:gd name="connsiteX27" fmla="*/ 3095625 w 5224462"/>
              <a:gd name="connsiteY27" fmla="*/ 219075 h 290512"/>
              <a:gd name="connsiteX28" fmla="*/ 3305175 w 5224462"/>
              <a:gd name="connsiteY28" fmla="*/ 214312 h 290512"/>
              <a:gd name="connsiteX29" fmla="*/ 3325419 w 5224462"/>
              <a:gd name="connsiteY29" fmla="*/ 234557 h 290512"/>
              <a:gd name="connsiteX30" fmla="*/ 3633787 w 5224462"/>
              <a:gd name="connsiteY30" fmla="*/ 233362 h 290512"/>
              <a:gd name="connsiteX31" fmla="*/ 3638550 w 5224462"/>
              <a:gd name="connsiteY31" fmla="*/ 238125 h 290512"/>
              <a:gd name="connsiteX32" fmla="*/ 4062412 w 5224462"/>
              <a:gd name="connsiteY32" fmla="*/ 242887 h 290512"/>
              <a:gd name="connsiteX33" fmla="*/ 4110037 w 5224462"/>
              <a:gd name="connsiteY33" fmla="*/ 257175 h 290512"/>
              <a:gd name="connsiteX34" fmla="*/ 4362450 w 5224462"/>
              <a:gd name="connsiteY34" fmla="*/ 257175 h 290512"/>
              <a:gd name="connsiteX35" fmla="*/ 4362450 w 5224462"/>
              <a:gd name="connsiteY35" fmla="*/ 257175 h 290512"/>
              <a:gd name="connsiteX36" fmla="*/ 5038725 w 5224462"/>
              <a:gd name="connsiteY36" fmla="*/ 261937 h 290512"/>
              <a:gd name="connsiteX37" fmla="*/ 5057775 w 5224462"/>
              <a:gd name="connsiteY37" fmla="*/ 290512 h 290512"/>
              <a:gd name="connsiteX38" fmla="*/ 5224462 w 5224462"/>
              <a:gd name="connsiteY38" fmla="*/ 290512 h 290512"/>
              <a:gd name="connsiteX0" fmla="*/ 0 w 5224462"/>
              <a:gd name="connsiteY0" fmla="*/ 0 h 290512"/>
              <a:gd name="connsiteX1" fmla="*/ 223837 w 5224462"/>
              <a:gd name="connsiteY1" fmla="*/ 14287 h 290512"/>
              <a:gd name="connsiteX2" fmla="*/ 223837 w 5224462"/>
              <a:gd name="connsiteY2" fmla="*/ 14287 h 290512"/>
              <a:gd name="connsiteX3" fmla="*/ 404812 w 5224462"/>
              <a:gd name="connsiteY3" fmla="*/ 19050 h 290512"/>
              <a:gd name="connsiteX4" fmla="*/ 423862 w 5224462"/>
              <a:gd name="connsiteY4" fmla="*/ 33337 h 290512"/>
              <a:gd name="connsiteX5" fmla="*/ 714375 w 5224462"/>
              <a:gd name="connsiteY5" fmla="*/ 33337 h 290512"/>
              <a:gd name="connsiteX6" fmla="*/ 738187 w 5224462"/>
              <a:gd name="connsiteY6" fmla="*/ 47625 h 290512"/>
              <a:gd name="connsiteX7" fmla="*/ 885825 w 5224462"/>
              <a:gd name="connsiteY7" fmla="*/ 57150 h 290512"/>
              <a:gd name="connsiteX8" fmla="*/ 1128712 w 5224462"/>
              <a:gd name="connsiteY8" fmla="*/ 57150 h 290512"/>
              <a:gd name="connsiteX9" fmla="*/ 1147762 w 5224462"/>
              <a:gd name="connsiteY9" fmla="*/ 71437 h 290512"/>
              <a:gd name="connsiteX10" fmla="*/ 1285875 w 5224462"/>
              <a:gd name="connsiteY10" fmla="*/ 71437 h 290512"/>
              <a:gd name="connsiteX11" fmla="*/ 1471612 w 5224462"/>
              <a:gd name="connsiteY11" fmla="*/ 76200 h 290512"/>
              <a:gd name="connsiteX12" fmla="*/ 1471612 w 5224462"/>
              <a:gd name="connsiteY12" fmla="*/ 90487 h 290512"/>
              <a:gd name="connsiteX13" fmla="*/ 1704975 w 5224462"/>
              <a:gd name="connsiteY13" fmla="*/ 100012 h 290512"/>
              <a:gd name="connsiteX14" fmla="*/ 1757362 w 5224462"/>
              <a:gd name="connsiteY14" fmla="*/ 114300 h 290512"/>
              <a:gd name="connsiteX15" fmla="*/ 1900237 w 5224462"/>
              <a:gd name="connsiteY15" fmla="*/ 123825 h 290512"/>
              <a:gd name="connsiteX16" fmla="*/ 1966912 w 5224462"/>
              <a:gd name="connsiteY16" fmla="*/ 133350 h 290512"/>
              <a:gd name="connsiteX17" fmla="*/ 2176462 w 5224462"/>
              <a:gd name="connsiteY17" fmla="*/ 138112 h 290512"/>
              <a:gd name="connsiteX18" fmla="*/ 2209800 w 5224462"/>
              <a:gd name="connsiteY18" fmla="*/ 152400 h 290512"/>
              <a:gd name="connsiteX19" fmla="*/ 2314575 w 5224462"/>
              <a:gd name="connsiteY19" fmla="*/ 157162 h 290512"/>
              <a:gd name="connsiteX20" fmla="*/ 2333625 w 5224462"/>
              <a:gd name="connsiteY20" fmla="*/ 166687 h 290512"/>
              <a:gd name="connsiteX21" fmla="*/ 2528887 w 5224462"/>
              <a:gd name="connsiteY21" fmla="*/ 166687 h 290512"/>
              <a:gd name="connsiteX22" fmla="*/ 2528887 w 5224462"/>
              <a:gd name="connsiteY22" fmla="*/ 166687 h 290512"/>
              <a:gd name="connsiteX23" fmla="*/ 2719387 w 5224462"/>
              <a:gd name="connsiteY23" fmla="*/ 200025 h 290512"/>
              <a:gd name="connsiteX24" fmla="*/ 2757487 w 5224462"/>
              <a:gd name="connsiteY24" fmla="*/ 204198 h 290512"/>
              <a:gd name="connsiteX25" fmla="*/ 2890837 w 5224462"/>
              <a:gd name="connsiteY25" fmla="*/ 204787 h 290512"/>
              <a:gd name="connsiteX26" fmla="*/ 3080747 w 5224462"/>
              <a:gd name="connsiteY26" fmla="*/ 206571 h 290512"/>
              <a:gd name="connsiteX27" fmla="*/ 3095625 w 5224462"/>
              <a:gd name="connsiteY27" fmla="*/ 219075 h 290512"/>
              <a:gd name="connsiteX28" fmla="*/ 3305175 w 5224462"/>
              <a:gd name="connsiteY28" fmla="*/ 214312 h 290512"/>
              <a:gd name="connsiteX29" fmla="*/ 3328397 w 5224462"/>
              <a:gd name="connsiteY29" fmla="*/ 240514 h 290512"/>
              <a:gd name="connsiteX30" fmla="*/ 3633787 w 5224462"/>
              <a:gd name="connsiteY30" fmla="*/ 233362 h 290512"/>
              <a:gd name="connsiteX31" fmla="*/ 3638550 w 5224462"/>
              <a:gd name="connsiteY31" fmla="*/ 238125 h 290512"/>
              <a:gd name="connsiteX32" fmla="*/ 4062412 w 5224462"/>
              <a:gd name="connsiteY32" fmla="*/ 242887 h 290512"/>
              <a:gd name="connsiteX33" fmla="*/ 4110037 w 5224462"/>
              <a:gd name="connsiteY33" fmla="*/ 257175 h 290512"/>
              <a:gd name="connsiteX34" fmla="*/ 4362450 w 5224462"/>
              <a:gd name="connsiteY34" fmla="*/ 257175 h 290512"/>
              <a:gd name="connsiteX35" fmla="*/ 4362450 w 5224462"/>
              <a:gd name="connsiteY35" fmla="*/ 257175 h 290512"/>
              <a:gd name="connsiteX36" fmla="*/ 5038725 w 5224462"/>
              <a:gd name="connsiteY36" fmla="*/ 261937 h 290512"/>
              <a:gd name="connsiteX37" fmla="*/ 5057775 w 5224462"/>
              <a:gd name="connsiteY37" fmla="*/ 290512 h 290512"/>
              <a:gd name="connsiteX38" fmla="*/ 5224462 w 5224462"/>
              <a:gd name="connsiteY38" fmla="*/ 290512 h 290512"/>
              <a:gd name="connsiteX0" fmla="*/ 0 w 5224462"/>
              <a:gd name="connsiteY0" fmla="*/ 0 h 290512"/>
              <a:gd name="connsiteX1" fmla="*/ 223837 w 5224462"/>
              <a:gd name="connsiteY1" fmla="*/ 14287 h 290512"/>
              <a:gd name="connsiteX2" fmla="*/ 223837 w 5224462"/>
              <a:gd name="connsiteY2" fmla="*/ 14287 h 290512"/>
              <a:gd name="connsiteX3" fmla="*/ 404812 w 5224462"/>
              <a:gd name="connsiteY3" fmla="*/ 19050 h 290512"/>
              <a:gd name="connsiteX4" fmla="*/ 423862 w 5224462"/>
              <a:gd name="connsiteY4" fmla="*/ 33337 h 290512"/>
              <a:gd name="connsiteX5" fmla="*/ 714375 w 5224462"/>
              <a:gd name="connsiteY5" fmla="*/ 33337 h 290512"/>
              <a:gd name="connsiteX6" fmla="*/ 738187 w 5224462"/>
              <a:gd name="connsiteY6" fmla="*/ 47625 h 290512"/>
              <a:gd name="connsiteX7" fmla="*/ 885825 w 5224462"/>
              <a:gd name="connsiteY7" fmla="*/ 57150 h 290512"/>
              <a:gd name="connsiteX8" fmla="*/ 1128712 w 5224462"/>
              <a:gd name="connsiteY8" fmla="*/ 57150 h 290512"/>
              <a:gd name="connsiteX9" fmla="*/ 1147762 w 5224462"/>
              <a:gd name="connsiteY9" fmla="*/ 71437 h 290512"/>
              <a:gd name="connsiteX10" fmla="*/ 1285875 w 5224462"/>
              <a:gd name="connsiteY10" fmla="*/ 71437 h 290512"/>
              <a:gd name="connsiteX11" fmla="*/ 1471612 w 5224462"/>
              <a:gd name="connsiteY11" fmla="*/ 76200 h 290512"/>
              <a:gd name="connsiteX12" fmla="*/ 1471612 w 5224462"/>
              <a:gd name="connsiteY12" fmla="*/ 90487 h 290512"/>
              <a:gd name="connsiteX13" fmla="*/ 1704975 w 5224462"/>
              <a:gd name="connsiteY13" fmla="*/ 100012 h 290512"/>
              <a:gd name="connsiteX14" fmla="*/ 1757362 w 5224462"/>
              <a:gd name="connsiteY14" fmla="*/ 114300 h 290512"/>
              <a:gd name="connsiteX15" fmla="*/ 1900237 w 5224462"/>
              <a:gd name="connsiteY15" fmla="*/ 123825 h 290512"/>
              <a:gd name="connsiteX16" fmla="*/ 1966912 w 5224462"/>
              <a:gd name="connsiteY16" fmla="*/ 133350 h 290512"/>
              <a:gd name="connsiteX17" fmla="*/ 2176462 w 5224462"/>
              <a:gd name="connsiteY17" fmla="*/ 138112 h 290512"/>
              <a:gd name="connsiteX18" fmla="*/ 2209800 w 5224462"/>
              <a:gd name="connsiteY18" fmla="*/ 152400 h 290512"/>
              <a:gd name="connsiteX19" fmla="*/ 2314575 w 5224462"/>
              <a:gd name="connsiteY19" fmla="*/ 157162 h 290512"/>
              <a:gd name="connsiteX20" fmla="*/ 2333625 w 5224462"/>
              <a:gd name="connsiteY20" fmla="*/ 166687 h 290512"/>
              <a:gd name="connsiteX21" fmla="*/ 2528887 w 5224462"/>
              <a:gd name="connsiteY21" fmla="*/ 166687 h 290512"/>
              <a:gd name="connsiteX22" fmla="*/ 2528887 w 5224462"/>
              <a:gd name="connsiteY22" fmla="*/ 166687 h 290512"/>
              <a:gd name="connsiteX23" fmla="*/ 2719387 w 5224462"/>
              <a:gd name="connsiteY23" fmla="*/ 200025 h 290512"/>
              <a:gd name="connsiteX24" fmla="*/ 2757487 w 5224462"/>
              <a:gd name="connsiteY24" fmla="*/ 204198 h 290512"/>
              <a:gd name="connsiteX25" fmla="*/ 2890837 w 5224462"/>
              <a:gd name="connsiteY25" fmla="*/ 204787 h 290512"/>
              <a:gd name="connsiteX26" fmla="*/ 3080747 w 5224462"/>
              <a:gd name="connsiteY26" fmla="*/ 206571 h 290512"/>
              <a:gd name="connsiteX27" fmla="*/ 3095625 w 5224462"/>
              <a:gd name="connsiteY27" fmla="*/ 219075 h 290512"/>
              <a:gd name="connsiteX28" fmla="*/ 3305175 w 5224462"/>
              <a:gd name="connsiteY28" fmla="*/ 220269 h 290512"/>
              <a:gd name="connsiteX29" fmla="*/ 3328397 w 5224462"/>
              <a:gd name="connsiteY29" fmla="*/ 240514 h 290512"/>
              <a:gd name="connsiteX30" fmla="*/ 3633787 w 5224462"/>
              <a:gd name="connsiteY30" fmla="*/ 233362 h 290512"/>
              <a:gd name="connsiteX31" fmla="*/ 3638550 w 5224462"/>
              <a:gd name="connsiteY31" fmla="*/ 238125 h 290512"/>
              <a:gd name="connsiteX32" fmla="*/ 4062412 w 5224462"/>
              <a:gd name="connsiteY32" fmla="*/ 242887 h 290512"/>
              <a:gd name="connsiteX33" fmla="*/ 4110037 w 5224462"/>
              <a:gd name="connsiteY33" fmla="*/ 257175 h 290512"/>
              <a:gd name="connsiteX34" fmla="*/ 4362450 w 5224462"/>
              <a:gd name="connsiteY34" fmla="*/ 257175 h 290512"/>
              <a:gd name="connsiteX35" fmla="*/ 4362450 w 5224462"/>
              <a:gd name="connsiteY35" fmla="*/ 257175 h 290512"/>
              <a:gd name="connsiteX36" fmla="*/ 5038725 w 5224462"/>
              <a:gd name="connsiteY36" fmla="*/ 261937 h 290512"/>
              <a:gd name="connsiteX37" fmla="*/ 5057775 w 5224462"/>
              <a:gd name="connsiteY37" fmla="*/ 290512 h 290512"/>
              <a:gd name="connsiteX38" fmla="*/ 5224462 w 5224462"/>
              <a:gd name="connsiteY38" fmla="*/ 290512 h 290512"/>
              <a:gd name="connsiteX0" fmla="*/ 0 w 5224462"/>
              <a:gd name="connsiteY0" fmla="*/ 0 h 290512"/>
              <a:gd name="connsiteX1" fmla="*/ 223837 w 5224462"/>
              <a:gd name="connsiteY1" fmla="*/ 14287 h 290512"/>
              <a:gd name="connsiteX2" fmla="*/ 223837 w 5224462"/>
              <a:gd name="connsiteY2" fmla="*/ 14287 h 290512"/>
              <a:gd name="connsiteX3" fmla="*/ 404812 w 5224462"/>
              <a:gd name="connsiteY3" fmla="*/ 19050 h 290512"/>
              <a:gd name="connsiteX4" fmla="*/ 423862 w 5224462"/>
              <a:gd name="connsiteY4" fmla="*/ 33337 h 290512"/>
              <a:gd name="connsiteX5" fmla="*/ 714375 w 5224462"/>
              <a:gd name="connsiteY5" fmla="*/ 33337 h 290512"/>
              <a:gd name="connsiteX6" fmla="*/ 738187 w 5224462"/>
              <a:gd name="connsiteY6" fmla="*/ 47625 h 290512"/>
              <a:gd name="connsiteX7" fmla="*/ 885825 w 5224462"/>
              <a:gd name="connsiteY7" fmla="*/ 57150 h 290512"/>
              <a:gd name="connsiteX8" fmla="*/ 1128712 w 5224462"/>
              <a:gd name="connsiteY8" fmla="*/ 57150 h 290512"/>
              <a:gd name="connsiteX9" fmla="*/ 1147762 w 5224462"/>
              <a:gd name="connsiteY9" fmla="*/ 71437 h 290512"/>
              <a:gd name="connsiteX10" fmla="*/ 1285875 w 5224462"/>
              <a:gd name="connsiteY10" fmla="*/ 71437 h 290512"/>
              <a:gd name="connsiteX11" fmla="*/ 1471612 w 5224462"/>
              <a:gd name="connsiteY11" fmla="*/ 76200 h 290512"/>
              <a:gd name="connsiteX12" fmla="*/ 1471612 w 5224462"/>
              <a:gd name="connsiteY12" fmla="*/ 90487 h 290512"/>
              <a:gd name="connsiteX13" fmla="*/ 1704975 w 5224462"/>
              <a:gd name="connsiteY13" fmla="*/ 100012 h 290512"/>
              <a:gd name="connsiteX14" fmla="*/ 1757362 w 5224462"/>
              <a:gd name="connsiteY14" fmla="*/ 114300 h 290512"/>
              <a:gd name="connsiteX15" fmla="*/ 1900237 w 5224462"/>
              <a:gd name="connsiteY15" fmla="*/ 123825 h 290512"/>
              <a:gd name="connsiteX16" fmla="*/ 1966912 w 5224462"/>
              <a:gd name="connsiteY16" fmla="*/ 133350 h 290512"/>
              <a:gd name="connsiteX17" fmla="*/ 2176462 w 5224462"/>
              <a:gd name="connsiteY17" fmla="*/ 138112 h 290512"/>
              <a:gd name="connsiteX18" fmla="*/ 2209800 w 5224462"/>
              <a:gd name="connsiteY18" fmla="*/ 152400 h 290512"/>
              <a:gd name="connsiteX19" fmla="*/ 2314575 w 5224462"/>
              <a:gd name="connsiteY19" fmla="*/ 157162 h 290512"/>
              <a:gd name="connsiteX20" fmla="*/ 2333625 w 5224462"/>
              <a:gd name="connsiteY20" fmla="*/ 166687 h 290512"/>
              <a:gd name="connsiteX21" fmla="*/ 2528887 w 5224462"/>
              <a:gd name="connsiteY21" fmla="*/ 166687 h 290512"/>
              <a:gd name="connsiteX22" fmla="*/ 2528887 w 5224462"/>
              <a:gd name="connsiteY22" fmla="*/ 166687 h 290512"/>
              <a:gd name="connsiteX23" fmla="*/ 2719387 w 5224462"/>
              <a:gd name="connsiteY23" fmla="*/ 200025 h 290512"/>
              <a:gd name="connsiteX24" fmla="*/ 2757487 w 5224462"/>
              <a:gd name="connsiteY24" fmla="*/ 204198 h 290512"/>
              <a:gd name="connsiteX25" fmla="*/ 2890837 w 5224462"/>
              <a:gd name="connsiteY25" fmla="*/ 204787 h 290512"/>
              <a:gd name="connsiteX26" fmla="*/ 3080747 w 5224462"/>
              <a:gd name="connsiteY26" fmla="*/ 206571 h 290512"/>
              <a:gd name="connsiteX27" fmla="*/ 3095625 w 5224462"/>
              <a:gd name="connsiteY27" fmla="*/ 219075 h 290512"/>
              <a:gd name="connsiteX28" fmla="*/ 3305175 w 5224462"/>
              <a:gd name="connsiteY28" fmla="*/ 220269 h 290512"/>
              <a:gd name="connsiteX29" fmla="*/ 3313504 w 5224462"/>
              <a:gd name="connsiteY29" fmla="*/ 234557 h 290512"/>
              <a:gd name="connsiteX30" fmla="*/ 3633787 w 5224462"/>
              <a:gd name="connsiteY30" fmla="*/ 233362 h 290512"/>
              <a:gd name="connsiteX31" fmla="*/ 3638550 w 5224462"/>
              <a:gd name="connsiteY31" fmla="*/ 238125 h 290512"/>
              <a:gd name="connsiteX32" fmla="*/ 4062412 w 5224462"/>
              <a:gd name="connsiteY32" fmla="*/ 242887 h 290512"/>
              <a:gd name="connsiteX33" fmla="*/ 4110037 w 5224462"/>
              <a:gd name="connsiteY33" fmla="*/ 257175 h 290512"/>
              <a:gd name="connsiteX34" fmla="*/ 4362450 w 5224462"/>
              <a:gd name="connsiteY34" fmla="*/ 257175 h 290512"/>
              <a:gd name="connsiteX35" fmla="*/ 4362450 w 5224462"/>
              <a:gd name="connsiteY35" fmla="*/ 257175 h 290512"/>
              <a:gd name="connsiteX36" fmla="*/ 5038725 w 5224462"/>
              <a:gd name="connsiteY36" fmla="*/ 261937 h 290512"/>
              <a:gd name="connsiteX37" fmla="*/ 5057775 w 5224462"/>
              <a:gd name="connsiteY37" fmla="*/ 290512 h 290512"/>
              <a:gd name="connsiteX38" fmla="*/ 5224462 w 5224462"/>
              <a:gd name="connsiteY38" fmla="*/ 290512 h 290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224462" h="290512">
                <a:moveTo>
                  <a:pt x="0" y="0"/>
                </a:moveTo>
                <a:lnTo>
                  <a:pt x="223837" y="14287"/>
                </a:lnTo>
                <a:lnTo>
                  <a:pt x="223837" y="14287"/>
                </a:lnTo>
                <a:cubicBezTo>
                  <a:pt x="253999" y="15081"/>
                  <a:pt x="371475" y="15875"/>
                  <a:pt x="404812" y="19050"/>
                </a:cubicBezTo>
                <a:lnTo>
                  <a:pt x="423862" y="33337"/>
                </a:lnTo>
                <a:lnTo>
                  <a:pt x="714375" y="33337"/>
                </a:lnTo>
                <a:lnTo>
                  <a:pt x="738187" y="47625"/>
                </a:lnTo>
                <a:lnTo>
                  <a:pt x="885825" y="57150"/>
                </a:lnTo>
                <a:lnTo>
                  <a:pt x="1128712" y="57150"/>
                </a:lnTo>
                <a:lnTo>
                  <a:pt x="1147762" y="71437"/>
                </a:lnTo>
                <a:lnTo>
                  <a:pt x="1285875" y="71437"/>
                </a:lnTo>
                <a:lnTo>
                  <a:pt x="1471612" y="76200"/>
                </a:lnTo>
                <a:lnTo>
                  <a:pt x="1471612" y="90487"/>
                </a:lnTo>
                <a:lnTo>
                  <a:pt x="1704975" y="100012"/>
                </a:lnTo>
                <a:lnTo>
                  <a:pt x="1757362" y="114300"/>
                </a:lnTo>
                <a:lnTo>
                  <a:pt x="1900237" y="123825"/>
                </a:lnTo>
                <a:lnTo>
                  <a:pt x="1966912" y="133350"/>
                </a:lnTo>
                <a:lnTo>
                  <a:pt x="2176462" y="138112"/>
                </a:lnTo>
                <a:lnTo>
                  <a:pt x="2209800" y="152400"/>
                </a:lnTo>
                <a:lnTo>
                  <a:pt x="2314575" y="157162"/>
                </a:lnTo>
                <a:lnTo>
                  <a:pt x="2333625" y="166687"/>
                </a:lnTo>
                <a:lnTo>
                  <a:pt x="2528887" y="166687"/>
                </a:lnTo>
                <a:lnTo>
                  <a:pt x="2528887" y="166687"/>
                </a:lnTo>
                <a:lnTo>
                  <a:pt x="2719387" y="200025"/>
                </a:lnTo>
                <a:lnTo>
                  <a:pt x="2757487" y="204198"/>
                </a:lnTo>
                <a:lnTo>
                  <a:pt x="2890837" y="204787"/>
                </a:lnTo>
                <a:lnTo>
                  <a:pt x="3080747" y="206571"/>
                </a:lnTo>
                <a:lnTo>
                  <a:pt x="3095625" y="219075"/>
                </a:lnTo>
                <a:lnTo>
                  <a:pt x="3305175" y="220269"/>
                </a:lnTo>
                <a:lnTo>
                  <a:pt x="3313504" y="234557"/>
                </a:lnTo>
                <a:lnTo>
                  <a:pt x="3633787" y="233362"/>
                </a:lnTo>
                <a:lnTo>
                  <a:pt x="3638550" y="238125"/>
                </a:lnTo>
                <a:lnTo>
                  <a:pt x="4062412" y="242887"/>
                </a:lnTo>
                <a:lnTo>
                  <a:pt x="4110037" y="257175"/>
                </a:lnTo>
                <a:lnTo>
                  <a:pt x="4362450" y="257175"/>
                </a:lnTo>
                <a:lnTo>
                  <a:pt x="4362450" y="257175"/>
                </a:lnTo>
                <a:lnTo>
                  <a:pt x="5038725" y="261937"/>
                </a:lnTo>
                <a:lnTo>
                  <a:pt x="5057775" y="290512"/>
                </a:lnTo>
                <a:lnTo>
                  <a:pt x="5224462" y="290512"/>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EA3E2F68-3823-4760-9C54-512FF9FA561B}"/>
              </a:ext>
            </a:extLst>
          </p:cNvPr>
          <p:cNvSpPr txBox="1"/>
          <p:nvPr/>
        </p:nvSpPr>
        <p:spPr bwMode="auto">
          <a:xfrm>
            <a:off x="5497533" y="2106066"/>
            <a:ext cx="464423" cy="307777"/>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Yr 6</a:t>
            </a:r>
          </a:p>
        </p:txBody>
      </p:sp>
      <p:sp>
        <p:nvSpPr>
          <p:cNvPr id="31" name="Rectangle 30">
            <a:extLst>
              <a:ext uri="{FF2B5EF4-FFF2-40B4-BE49-F238E27FC236}">
                <a16:creationId xmlns:a16="http://schemas.microsoft.com/office/drawing/2014/main" id="{08F167FB-0AAD-4B7C-89C4-4B932526537C}"/>
              </a:ext>
            </a:extLst>
          </p:cNvPr>
          <p:cNvSpPr/>
          <p:nvPr/>
        </p:nvSpPr>
        <p:spPr bwMode="auto">
          <a:xfrm>
            <a:off x="892125" y="4662737"/>
            <a:ext cx="3231928" cy="217447"/>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2" name="TextBox 31">
            <a:extLst>
              <a:ext uri="{FF2B5EF4-FFF2-40B4-BE49-F238E27FC236}">
                <a16:creationId xmlns:a16="http://schemas.microsoft.com/office/drawing/2014/main" id="{312B4308-3D59-4F8A-A2E8-6B24B7940315}"/>
              </a:ext>
            </a:extLst>
          </p:cNvPr>
          <p:cNvSpPr txBox="1"/>
          <p:nvPr/>
        </p:nvSpPr>
        <p:spPr bwMode="auto">
          <a:xfrm>
            <a:off x="0" y="5298259"/>
            <a:ext cx="972995" cy="95410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864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858</a:t>
            </a:r>
          </a:p>
        </p:txBody>
      </p:sp>
      <p:sp>
        <p:nvSpPr>
          <p:cNvPr id="33" name="TextBox 32">
            <a:extLst>
              <a:ext uri="{FF2B5EF4-FFF2-40B4-BE49-F238E27FC236}">
                <a16:creationId xmlns:a16="http://schemas.microsoft.com/office/drawing/2014/main" id="{0F0E7D19-C3BC-4DC0-98C5-0C5A0F20F9CA}"/>
              </a:ext>
            </a:extLst>
          </p:cNvPr>
          <p:cNvSpPr txBox="1"/>
          <p:nvPr/>
        </p:nvSpPr>
        <p:spPr bwMode="auto">
          <a:xfrm>
            <a:off x="776577" y="5198178"/>
            <a:ext cx="5066501"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Yr From Randomization</a:t>
            </a:r>
          </a:p>
        </p:txBody>
      </p:sp>
      <p:sp>
        <p:nvSpPr>
          <p:cNvPr id="34" name="TextBox 33">
            <a:extLst>
              <a:ext uri="{FF2B5EF4-FFF2-40B4-BE49-F238E27FC236}">
                <a16:creationId xmlns:a16="http://schemas.microsoft.com/office/drawing/2014/main" id="{E3367186-8C07-4D07-9920-0362BF9FDF2F}"/>
              </a:ext>
            </a:extLst>
          </p:cNvPr>
          <p:cNvSpPr txBox="1"/>
          <p:nvPr/>
        </p:nvSpPr>
        <p:spPr bwMode="auto">
          <a:xfrm>
            <a:off x="1365249" y="5729146"/>
            <a:ext cx="45884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821</a:t>
            </a:r>
            <a:b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811</a:t>
            </a:r>
          </a:p>
        </p:txBody>
      </p:sp>
      <p:sp>
        <p:nvSpPr>
          <p:cNvPr id="35" name="TextBox 34">
            <a:extLst>
              <a:ext uri="{FF2B5EF4-FFF2-40B4-BE49-F238E27FC236}">
                <a16:creationId xmlns:a16="http://schemas.microsoft.com/office/drawing/2014/main" id="{71C36F91-4AE1-4C9E-99D0-1AB3252F80E6}"/>
              </a:ext>
            </a:extLst>
          </p:cNvPr>
          <p:cNvSpPr txBox="1"/>
          <p:nvPr/>
        </p:nvSpPr>
        <p:spPr bwMode="auto">
          <a:xfrm>
            <a:off x="2209967" y="5729146"/>
            <a:ext cx="45884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796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771</a:t>
            </a:r>
          </a:p>
        </p:txBody>
      </p:sp>
      <p:sp>
        <p:nvSpPr>
          <p:cNvPr id="36" name="TextBox 35">
            <a:extLst>
              <a:ext uri="{FF2B5EF4-FFF2-40B4-BE49-F238E27FC236}">
                <a16:creationId xmlns:a16="http://schemas.microsoft.com/office/drawing/2014/main" id="{FD70C776-BEE2-4681-A0C6-523A0D5AE45D}"/>
              </a:ext>
            </a:extLst>
          </p:cNvPr>
          <p:cNvSpPr txBox="1"/>
          <p:nvPr/>
        </p:nvSpPr>
        <p:spPr bwMode="auto">
          <a:xfrm>
            <a:off x="3054685" y="5729146"/>
            <a:ext cx="45884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759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743</a:t>
            </a:r>
          </a:p>
        </p:txBody>
      </p:sp>
      <p:sp>
        <p:nvSpPr>
          <p:cNvPr id="37" name="TextBox 36">
            <a:extLst>
              <a:ext uri="{FF2B5EF4-FFF2-40B4-BE49-F238E27FC236}">
                <a16:creationId xmlns:a16="http://schemas.microsoft.com/office/drawing/2014/main" id="{53A815E6-51E8-4D92-8AFF-B9980029CAFE}"/>
              </a:ext>
            </a:extLst>
          </p:cNvPr>
          <p:cNvSpPr txBox="1"/>
          <p:nvPr/>
        </p:nvSpPr>
        <p:spPr bwMode="auto">
          <a:xfrm>
            <a:off x="3899403" y="5729146"/>
            <a:ext cx="45884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732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716</a:t>
            </a:r>
          </a:p>
        </p:txBody>
      </p:sp>
      <p:sp>
        <p:nvSpPr>
          <p:cNvPr id="38" name="TextBox 37">
            <a:extLst>
              <a:ext uri="{FF2B5EF4-FFF2-40B4-BE49-F238E27FC236}">
                <a16:creationId xmlns:a16="http://schemas.microsoft.com/office/drawing/2014/main" id="{90E57727-C1ED-4BFE-B756-ED5B3BFB94A0}"/>
              </a:ext>
            </a:extLst>
          </p:cNvPr>
          <p:cNvSpPr txBox="1"/>
          <p:nvPr/>
        </p:nvSpPr>
        <p:spPr bwMode="auto">
          <a:xfrm>
            <a:off x="4744121" y="5729146"/>
            <a:ext cx="45884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708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693</a:t>
            </a:r>
          </a:p>
        </p:txBody>
      </p:sp>
      <p:sp>
        <p:nvSpPr>
          <p:cNvPr id="39" name="TextBox 38">
            <a:extLst>
              <a:ext uri="{FF2B5EF4-FFF2-40B4-BE49-F238E27FC236}">
                <a16:creationId xmlns:a16="http://schemas.microsoft.com/office/drawing/2014/main" id="{5612D9F0-45EF-470D-9DD4-B63D401BB1B7}"/>
              </a:ext>
            </a:extLst>
          </p:cNvPr>
          <p:cNvSpPr txBox="1"/>
          <p:nvPr/>
        </p:nvSpPr>
        <p:spPr bwMode="auto">
          <a:xfrm>
            <a:off x="5588904" y="5729146"/>
            <a:ext cx="458780"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520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502</a:t>
            </a:r>
          </a:p>
        </p:txBody>
      </p:sp>
      <p:sp>
        <p:nvSpPr>
          <p:cNvPr id="40" name="TextBox 39">
            <a:extLst>
              <a:ext uri="{FF2B5EF4-FFF2-40B4-BE49-F238E27FC236}">
                <a16:creationId xmlns:a16="http://schemas.microsoft.com/office/drawing/2014/main" id="{065B044D-7051-4D8F-953C-B6726E227C54}"/>
              </a:ext>
            </a:extLst>
          </p:cNvPr>
          <p:cNvSpPr txBox="1"/>
          <p:nvPr/>
        </p:nvSpPr>
        <p:spPr bwMode="auto">
          <a:xfrm rot="16200000">
            <a:off x="-1037808" y="3531499"/>
            <a:ext cx="2672174"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IDFS (%)</a:t>
            </a:r>
          </a:p>
        </p:txBody>
      </p:sp>
      <p:cxnSp>
        <p:nvCxnSpPr>
          <p:cNvPr id="41" name="Straight Connector 40">
            <a:extLst>
              <a:ext uri="{FF2B5EF4-FFF2-40B4-BE49-F238E27FC236}">
                <a16:creationId xmlns:a16="http://schemas.microsoft.com/office/drawing/2014/main" id="{92DEE3F6-F8D4-4D37-BEA5-788027FF1DD4}"/>
              </a:ext>
            </a:extLst>
          </p:cNvPr>
          <p:cNvCxnSpPr>
            <a:cxnSpLocks/>
          </p:cNvCxnSpPr>
          <p:nvPr/>
        </p:nvCxnSpPr>
        <p:spPr bwMode="auto">
          <a:xfrm flipV="1">
            <a:off x="783378" y="2339306"/>
            <a:ext cx="0" cy="257476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88B6693-496E-4DAD-8554-4E90AB2B188A}"/>
              </a:ext>
            </a:extLst>
          </p:cNvPr>
          <p:cNvCxnSpPr>
            <a:cxnSpLocks/>
          </p:cNvCxnSpPr>
          <p:nvPr/>
        </p:nvCxnSpPr>
        <p:spPr bwMode="auto">
          <a:xfrm>
            <a:off x="776577" y="4914066"/>
            <a:ext cx="5271106"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BB6AC1F-4DB1-4FCE-ADE0-FB300B846E96}"/>
              </a:ext>
            </a:extLst>
          </p:cNvPr>
          <p:cNvCxnSpPr>
            <a:cxnSpLocks/>
          </p:cNvCxnSpPr>
          <p:nvPr/>
        </p:nvCxnSpPr>
        <p:spPr bwMode="auto">
          <a:xfrm flipH="1">
            <a:off x="728972" y="2349301"/>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7C9FA08-1222-4C57-A9C1-099959DED5B0}"/>
              </a:ext>
            </a:extLst>
          </p:cNvPr>
          <p:cNvCxnSpPr>
            <a:cxnSpLocks/>
          </p:cNvCxnSpPr>
          <p:nvPr/>
        </p:nvCxnSpPr>
        <p:spPr bwMode="auto">
          <a:xfrm flipH="1">
            <a:off x="728972" y="2862254"/>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0BC5113-B667-43B7-805D-01A21B0793FA}"/>
              </a:ext>
            </a:extLst>
          </p:cNvPr>
          <p:cNvCxnSpPr>
            <a:cxnSpLocks/>
          </p:cNvCxnSpPr>
          <p:nvPr/>
        </p:nvCxnSpPr>
        <p:spPr bwMode="auto">
          <a:xfrm flipH="1">
            <a:off x="728972" y="3375207"/>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3FC2CBE-6651-4F0E-9B1D-D973095B7B34}"/>
              </a:ext>
            </a:extLst>
          </p:cNvPr>
          <p:cNvCxnSpPr>
            <a:cxnSpLocks/>
          </p:cNvCxnSpPr>
          <p:nvPr/>
        </p:nvCxnSpPr>
        <p:spPr bwMode="auto">
          <a:xfrm flipH="1">
            <a:off x="728972" y="3888160"/>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BCF2242-1F96-463B-9D98-A40C0F90FB53}"/>
              </a:ext>
            </a:extLst>
          </p:cNvPr>
          <p:cNvCxnSpPr>
            <a:cxnSpLocks/>
          </p:cNvCxnSpPr>
          <p:nvPr/>
        </p:nvCxnSpPr>
        <p:spPr bwMode="auto">
          <a:xfrm flipH="1">
            <a:off x="728972" y="4401114"/>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64BA8AF-2765-4268-96D2-2648FA573B61}"/>
              </a:ext>
            </a:extLst>
          </p:cNvPr>
          <p:cNvCxnSpPr>
            <a:cxnSpLocks/>
          </p:cNvCxnSpPr>
          <p:nvPr/>
        </p:nvCxnSpPr>
        <p:spPr bwMode="auto">
          <a:xfrm flipH="1">
            <a:off x="728972" y="4914066"/>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19092571-0007-4EB3-B31D-FFD09D41420F}"/>
              </a:ext>
            </a:extLst>
          </p:cNvPr>
          <p:cNvCxnSpPr>
            <a:cxnSpLocks/>
          </p:cNvCxnSpPr>
          <p:nvPr/>
        </p:nvCxnSpPr>
        <p:spPr bwMode="auto">
          <a:xfrm>
            <a:off x="783378"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6B5F5E21-F025-4F2B-8619-1CCB787DAC0E}"/>
              </a:ext>
            </a:extLst>
          </p:cNvPr>
          <p:cNvCxnSpPr>
            <a:cxnSpLocks/>
          </p:cNvCxnSpPr>
          <p:nvPr/>
        </p:nvCxnSpPr>
        <p:spPr bwMode="auto">
          <a:xfrm>
            <a:off x="1624394"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CF669EE7-06B4-4BBB-ACB5-8E2B43BCCDE4}"/>
              </a:ext>
            </a:extLst>
          </p:cNvPr>
          <p:cNvCxnSpPr>
            <a:cxnSpLocks/>
          </p:cNvCxnSpPr>
          <p:nvPr/>
        </p:nvCxnSpPr>
        <p:spPr bwMode="auto">
          <a:xfrm>
            <a:off x="2465411"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148F75A-F534-468E-BE8C-18FB1418DBCD}"/>
              </a:ext>
            </a:extLst>
          </p:cNvPr>
          <p:cNvCxnSpPr>
            <a:cxnSpLocks/>
          </p:cNvCxnSpPr>
          <p:nvPr/>
        </p:nvCxnSpPr>
        <p:spPr bwMode="auto">
          <a:xfrm>
            <a:off x="3306427"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B6C01556-53E6-4D0D-B6D7-751E41F979D1}"/>
              </a:ext>
            </a:extLst>
          </p:cNvPr>
          <p:cNvCxnSpPr>
            <a:cxnSpLocks/>
          </p:cNvCxnSpPr>
          <p:nvPr/>
        </p:nvCxnSpPr>
        <p:spPr bwMode="auto">
          <a:xfrm>
            <a:off x="4147444"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DC35D53-DFF2-4CFF-96C6-A2CA138CAF4B}"/>
              </a:ext>
            </a:extLst>
          </p:cNvPr>
          <p:cNvCxnSpPr>
            <a:cxnSpLocks/>
          </p:cNvCxnSpPr>
          <p:nvPr/>
        </p:nvCxnSpPr>
        <p:spPr bwMode="auto">
          <a:xfrm>
            <a:off x="4988460"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4F4CFF13-CBAA-4AA2-BF4D-8B98E08CAAC2}"/>
              </a:ext>
            </a:extLst>
          </p:cNvPr>
          <p:cNvCxnSpPr>
            <a:cxnSpLocks/>
          </p:cNvCxnSpPr>
          <p:nvPr/>
        </p:nvCxnSpPr>
        <p:spPr bwMode="auto">
          <a:xfrm>
            <a:off x="5829477" y="4914066"/>
            <a:ext cx="0" cy="47435"/>
          </a:xfrm>
          <a:prstGeom prst="line">
            <a:avLst/>
          </a:prstGeom>
          <a:noFill/>
          <a:ln w="28575" cap="flat" cmpd="sng" algn="ctr">
            <a:solidFill>
              <a:schemeClr val="bg1"/>
            </a:solidFill>
            <a:prstDash val="solid"/>
            <a:round/>
            <a:headEnd type="none" w="med" len="med"/>
            <a:tailEnd type="none" w="med" len="med"/>
          </a:ln>
          <a:effectLst/>
        </p:spPr>
      </p:cxnSp>
      <p:sp>
        <p:nvSpPr>
          <p:cNvPr id="56" name="TextBox 55">
            <a:extLst>
              <a:ext uri="{FF2B5EF4-FFF2-40B4-BE49-F238E27FC236}">
                <a16:creationId xmlns:a16="http://schemas.microsoft.com/office/drawing/2014/main" id="{22714184-1134-4076-B805-7FA5B8F5356F}"/>
              </a:ext>
            </a:extLst>
          </p:cNvPr>
          <p:cNvSpPr txBox="1"/>
          <p:nvPr/>
        </p:nvSpPr>
        <p:spPr bwMode="auto">
          <a:xfrm>
            <a:off x="291198" y="2192465"/>
            <a:ext cx="4853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57" name="TextBox 56">
            <a:extLst>
              <a:ext uri="{FF2B5EF4-FFF2-40B4-BE49-F238E27FC236}">
                <a16:creationId xmlns:a16="http://schemas.microsoft.com/office/drawing/2014/main" id="{89974303-A4D6-44F5-A1B9-47591C558B0A}"/>
              </a:ext>
            </a:extLst>
          </p:cNvPr>
          <p:cNvSpPr txBox="1"/>
          <p:nvPr/>
        </p:nvSpPr>
        <p:spPr bwMode="auto">
          <a:xfrm>
            <a:off x="368537" y="2710542"/>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58" name="TextBox 57">
            <a:extLst>
              <a:ext uri="{FF2B5EF4-FFF2-40B4-BE49-F238E27FC236}">
                <a16:creationId xmlns:a16="http://schemas.microsoft.com/office/drawing/2014/main" id="{BA90DA70-34F7-40C4-8B7A-7E02E724542B}"/>
              </a:ext>
            </a:extLst>
          </p:cNvPr>
          <p:cNvSpPr txBox="1"/>
          <p:nvPr/>
        </p:nvSpPr>
        <p:spPr bwMode="auto">
          <a:xfrm>
            <a:off x="368537" y="322861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59" name="TextBox 58">
            <a:extLst>
              <a:ext uri="{FF2B5EF4-FFF2-40B4-BE49-F238E27FC236}">
                <a16:creationId xmlns:a16="http://schemas.microsoft.com/office/drawing/2014/main" id="{C7A84E38-10C8-46AC-92F4-D839B4916546}"/>
              </a:ext>
            </a:extLst>
          </p:cNvPr>
          <p:cNvSpPr txBox="1"/>
          <p:nvPr/>
        </p:nvSpPr>
        <p:spPr bwMode="auto">
          <a:xfrm>
            <a:off x="368537" y="3746696"/>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60" name="TextBox 59">
            <a:extLst>
              <a:ext uri="{FF2B5EF4-FFF2-40B4-BE49-F238E27FC236}">
                <a16:creationId xmlns:a16="http://schemas.microsoft.com/office/drawing/2014/main" id="{47610A83-1B62-47BC-AD15-FA4B26BE29FA}"/>
              </a:ext>
            </a:extLst>
          </p:cNvPr>
          <p:cNvSpPr txBox="1"/>
          <p:nvPr/>
        </p:nvSpPr>
        <p:spPr bwMode="auto">
          <a:xfrm>
            <a:off x="368537" y="4264773"/>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61" name="TextBox 60">
            <a:extLst>
              <a:ext uri="{FF2B5EF4-FFF2-40B4-BE49-F238E27FC236}">
                <a16:creationId xmlns:a16="http://schemas.microsoft.com/office/drawing/2014/main" id="{4FF47ABF-41DA-4F2F-9AF0-596C87DE5B86}"/>
              </a:ext>
            </a:extLst>
          </p:cNvPr>
          <p:cNvSpPr txBox="1"/>
          <p:nvPr/>
        </p:nvSpPr>
        <p:spPr bwMode="auto">
          <a:xfrm>
            <a:off x="368537" y="4782852"/>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62" name="TextBox 61">
            <a:extLst>
              <a:ext uri="{FF2B5EF4-FFF2-40B4-BE49-F238E27FC236}">
                <a16:creationId xmlns:a16="http://schemas.microsoft.com/office/drawing/2014/main" id="{029E97B7-FE52-4E1D-B23E-2447CF7E8D61}"/>
              </a:ext>
            </a:extLst>
          </p:cNvPr>
          <p:cNvSpPr txBox="1"/>
          <p:nvPr/>
        </p:nvSpPr>
        <p:spPr bwMode="auto">
          <a:xfrm>
            <a:off x="5625457"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63" name="TextBox 62">
            <a:extLst>
              <a:ext uri="{FF2B5EF4-FFF2-40B4-BE49-F238E27FC236}">
                <a16:creationId xmlns:a16="http://schemas.microsoft.com/office/drawing/2014/main" id="{6433310C-FD09-4F32-A63C-AB049017C63D}"/>
              </a:ext>
            </a:extLst>
          </p:cNvPr>
          <p:cNvSpPr txBox="1"/>
          <p:nvPr/>
        </p:nvSpPr>
        <p:spPr bwMode="auto">
          <a:xfrm>
            <a:off x="578686"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64" name="TextBox 63">
            <a:extLst>
              <a:ext uri="{FF2B5EF4-FFF2-40B4-BE49-F238E27FC236}">
                <a16:creationId xmlns:a16="http://schemas.microsoft.com/office/drawing/2014/main" id="{18DFC142-0793-490F-BAD7-8F4D13A96F46}"/>
              </a:ext>
            </a:extLst>
          </p:cNvPr>
          <p:cNvSpPr txBox="1"/>
          <p:nvPr/>
        </p:nvSpPr>
        <p:spPr bwMode="auto">
          <a:xfrm>
            <a:off x="1419815"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65" name="TextBox 64">
            <a:extLst>
              <a:ext uri="{FF2B5EF4-FFF2-40B4-BE49-F238E27FC236}">
                <a16:creationId xmlns:a16="http://schemas.microsoft.com/office/drawing/2014/main" id="{293C46B1-84CE-4A7A-A377-50762E5F88F5}"/>
              </a:ext>
            </a:extLst>
          </p:cNvPr>
          <p:cNvSpPr txBox="1"/>
          <p:nvPr/>
        </p:nvSpPr>
        <p:spPr bwMode="auto">
          <a:xfrm>
            <a:off x="2260944"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66" name="TextBox 65">
            <a:extLst>
              <a:ext uri="{FF2B5EF4-FFF2-40B4-BE49-F238E27FC236}">
                <a16:creationId xmlns:a16="http://schemas.microsoft.com/office/drawing/2014/main" id="{040ED24D-546C-4C24-A377-034A53B13D40}"/>
              </a:ext>
            </a:extLst>
          </p:cNvPr>
          <p:cNvSpPr txBox="1"/>
          <p:nvPr/>
        </p:nvSpPr>
        <p:spPr bwMode="auto">
          <a:xfrm>
            <a:off x="3102072"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67" name="TextBox 66">
            <a:extLst>
              <a:ext uri="{FF2B5EF4-FFF2-40B4-BE49-F238E27FC236}">
                <a16:creationId xmlns:a16="http://schemas.microsoft.com/office/drawing/2014/main" id="{D11F6713-C429-46FF-B20A-7AD861C26FDB}"/>
              </a:ext>
            </a:extLst>
          </p:cNvPr>
          <p:cNvSpPr txBox="1"/>
          <p:nvPr/>
        </p:nvSpPr>
        <p:spPr bwMode="auto">
          <a:xfrm>
            <a:off x="3943201"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p>
        </p:txBody>
      </p:sp>
      <p:sp>
        <p:nvSpPr>
          <p:cNvPr id="68" name="TextBox 67">
            <a:extLst>
              <a:ext uri="{FF2B5EF4-FFF2-40B4-BE49-F238E27FC236}">
                <a16:creationId xmlns:a16="http://schemas.microsoft.com/office/drawing/2014/main" id="{A4C37452-CAFA-42FD-8E48-C485A76BC19F}"/>
              </a:ext>
            </a:extLst>
          </p:cNvPr>
          <p:cNvSpPr txBox="1"/>
          <p:nvPr/>
        </p:nvSpPr>
        <p:spPr bwMode="auto">
          <a:xfrm>
            <a:off x="4784330"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p>
        </p:txBody>
      </p:sp>
      <p:sp>
        <p:nvSpPr>
          <p:cNvPr id="69" name="TextBox 68">
            <a:extLst>
              <a:ext uri="{FF2B5EF4-FFF2-40B4-BE49-F238E27FC236}">
                <a16:creationId xmlns:a16="http://schemas.microsoft.com/office/drawing/2014/main" id="{4B074E7F-D597-40B0-82FA-1A027FECB400}"/>
              </a:ext>
            </a:extLst>
          </p:cNvPr>
          <p:cNvSpPr txBox="1"/>
          <p:nvPr/>
        </p:nvSpPr>
        <p:spPr bwMode="auto">
          <a:xfrm>
            <a:off x="5411534" y="2370085"/>
            <a:ext cx="631904" cy="630942"/>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89.5%</a:t>
            </a:r>
          </a:p>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87.0%</a:t>
            </a:r>
          </a:p>
        </p:txBody>
      </p:sp>
      <p:graphicFrame>
        <p:nvGraphicFramePr>
          <p:cNvPr id="70" name="Table 2">
            <a:extLst>
              <a:ext uri="{FF2B5EF4-FFF2-40B4-BE49-F238E27FC236}">
                <a16:creationId xmlns:a16="http://schemas.microsoft.com/office/drawing/2014/main" id="{0B2F522F-0F1F-4B56-AC70-6049A6CDEFDF}"/>
              </a:ext>
            </a:extLst>
          </p:cNvPr>
          <p:cNvGraphicFramePr>
            <a:graphicFrameLocks noGrp="1"/>
          </p:cNvGraphicFramePr>
          <p:nvPr/>
        </p:nvGraphicFramePr>
        <p:xfrm>
          <a:off x="932625" y="3252178"/>
          <a:ext cx="4412607" cy="1554480"/>
        </p:xfrm>
        <a:graphic>
          <a:graphicData uri="http://schemas.openxmlformats.org/drawingml/2006/table">
            <a:tbl>
              <a:tblPr firstRow="1" bandRow="1">
                <a:tableStyleId>{93296810-A885-4BE3-A3E7-6D5BEEA58F35}</a:tableStyleId>
              </a:tblPr>
              <a:tblGrid>
                <a:gridCol w="2175687">
                  <a:extLst>
                    <a:ext uri="{9D8B030D-6E8A-4147-A177-3AD203B41FA5}">
                      <a16:colId xmlns:a16="http://schemas.microsoft.com/office/drawing/2014/main" val="1043500220"/>
                    </a:ext>
                  </a:extLst>
                </a:gridCol>
                <a:gridCol w="766051">
                  <a:extLst>
                    <a:ext uri="{9D8B030D-6E8A-4147-A177-3AD203B41FA5}">
                      <a16:colId xmlns:a16="http://schemas.microsoft.com/office/drawing/2014/main" val="3658003067"/>
                    </a:ext>
                  </a:extLst>
                </a:gridCol>
                <a:gridCol w="429824">
                  <a:extLst>
                    <a:ext uri="{9D8B030D-6E8A-4147-A177-3AD203B41FA5}">
                      <a16:colId xmlns:a16="http://schemas.microsoft.com/office/drawing/2014/main" val="2914119356"/>
                    </a:ext>
                  </a:extLst>
                </a:gridCol>
                <a:gridCol w="1041045">
                  <a:extLst>
                    <a:ext uri="{9D8B030D-6E8A-4147-A177-3AD203B41FA5}">
                      <a16:colId xmlns:a16="http://schemas.microsoft.com/office/drawing/2014/main" val="2436580368"/>
                    </a:ext>
                  </a:extLst>
                </a:gridCol>
              </a:tblGrid>
              <a:tr h="289815">
                <a:tc>
                  <a:txBody>
                    <a:bodyPr/>
                    <a:lstStyle/>
                    <a:p>
                      <a:endParaRPr lang="en-US" sz="12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en-US" sz="1200" b="1" dirty="0">
                          <a:solidFill>
                            <a:schemeClr val="tx1"/>
                          </a:solidFill>
                          <a:latin typeface="Calibri" panose="020F0502020204030204" pitchFamily="34" charset="0"/>
                          <a:cs typeface="Calibri" panose="020F0502020204030204" pitchFamily="34" charset="0"/>
                        </a:rPr>
                        <a:t>Pertuzumab</a:t>
                      </a:r>
                      <a:br>
                        <a:rPr lang="en-US" sz="1200" b="1" dirty="0">
                          <a:solidFill>
                            <a:schemeClr val="tx1"/>
                          </a:solidFill>
                          <a:latin typeface="Calibri" panose="020F0502020204030204" pitchFamily="34" charset="0"/>
                          <a:cs typeface="Calibri" panose="020F0502020204030204" pitchFamily="34" charset="0"/>
                        </a:rPr>
                      </a:br>
                      <a:r>
                        <a:rPr lang="en-US" sz="1200" b="1" dirty="0">
                          <a:solidFill>
                            <a:schemeClr val="tx1"/>
                          </a:solidFill>
                          <a:latin typeface="Calibri" panose="020F0502020204030204" pitchFamily="34" charset="0"/>
                          <a:cs typeface="Calibri" panose="020F0502020204030204" pitchFamily="34" charset="0"/>
                        </a:rPr>
                        <a:t>(n = 864)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pPr algn="ctr"/>
                      <a:r>
                        <a:rPr lang="en-US" b="1" dirty="0">
                          <a:latin typeface="Calibri" panose="020F0502020204030204" pitchFamily="34" charset="0"/>
                          <a:cs typeface="Calibri" panose="020F0502020204030204" pitchFamily="34" charset="0"/>
                        </a:rPr>
                        <a:t>Placebo</a:t>
                      </a:r>
                      <a:br>
                        <a:rPr lang="en-US" b="0" dirty="0">
                          <a:latin typeface="Calibri" panose="020F0502020204030204" pitchFamily="34" charset="0"/>
                          <a:cs typeface="Calibri" panose="020F0502020204030204" pitchFamily="34" charset="0"/>
                        </a:rPr>
                      </a:br>
                      <a:r>
                        <a:rPr lang="en-US" b="0" dirty="0">
                          <a:latin typeface="Calibri" panose="020F0502020204030204" pitchFamily="34" charset="0"/>
                          <a:cs typeface="Calibri" panose="020F0502020204030204" pitchFamily="34" charset="0"/>
                        </a:rPr>
                        <a:t>(n = 2404)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200" b="1" dirty="0">
                          <a:latin typeface="Calibri" panose="020F0502020204030204" pitchFamily="34" charset="0"/>
                          <a:cs typeface="Calibri" panose="020F0502020204030204" pitchFamily="34" charset="0"/>
                        </a:rPr>
                        <a:t>Placebo</a:t>
                      </a:r>
                      <a:br>
                        <a:rPr lang="en-US" sz="1200" b="1" dirty="0">
                          <a:latin typeface="Calibri" panose="020F0502020204030204" pitchFamily="34" charset="0"/>
                          <a:cs typeface="Calibri" panose="020F0502020204030204" pitchFamily="34" charset="0"/>
                        </a:rPr>
                      </a:br>
                      <a:r>
                        <a:rPr lang="en-US" sz="1200" b="1" dirty="0">
                          <a:latin typeface="Calibri" panose="020F0502020204030204" pitchFamily="34" charset="0"/>
                          <a:cs typeface="Calibri" panose="020F0502020204030204" pitchFamily="34" charset="0"/>
                        </a:rPr>
                        <a:t>(n = 858)</a:t>
                      </a:r>
                      <a:endParaRPr lang="en-U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74512279"/>
                  </a:ext>
                </a:extLst>
              </a:tr>
              <a:tr h="173889">
                <a:tc>
                  <a:txBody>
                    <a:bodyPr/>
                    <a:lstStyle/>
                    <a:p>
                      <a:r>
                        <a:rPr lang="en-US" sz="1200" dirty="0">
                          <a:solidFill>
                            <a:schemeClr val="bg1"/>
                          </a:solidFill>
                          <a:latin typeface="Calibri" panose="020F0502020204030204" pitchFamily="34" charset="0"/>
                          <a:cs typeface="Calibri" panose="020F0502020204030204" pitchFamily="34" charset="0"/>
                        </a:rPr>
                        <a:t>Events, n (%)</a:t>
                      </a:r>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pPr algn="ctr"/>
                      <a:r>
                        <a:rPr lang="en-US" sz="1200" b="0" dirty="0">
                          <a:solidFill>
                            <a:schemeClr val="bg1"/>
                          </a:solidFill>
                          <a:latin typeface="Calibri" panose="020F0502020204030204" pitchFamily="34" charset="0"/>
                          <a:cs typeface="Calibri" panose="020F0502020204030204" pitchFamily="34" charset="0"/>
                        </a:rPr>
                        <a:t>90 (10.4)</a:t>
                      </a:r>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r>
                        <a:rPr lang="en-US" b="0" dirty="0">
                          <a:solidFill>
                            <a:schemeClr val="bg1"/>
                          </a:solidFill>
                          <a:latin typeface="Calibri" panose="020F0502020204030204" pitchFamily="34" charset="0"/>
                          <a:cs typeface="Calibri" panose="020F0502020204030204" pitchFamily="34" charset="0"/>
                        </a:rPr>
                        <a:t>287 (11.9)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106 (12.4)</a:t>
                      </a:r>
                      <a:endParaRPr lang="en-US" sz="1200" dirty="0"/>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34179119"/>
                  </a:ext>
                </a:extLst>
              </a:tr>
              <a:tr h="205183">
                <a:tc>
                  <a:txBody>
                    <a:bodyPr/>
                    <a:lstStyle/>
                    <a:p>
                      <a:r>
                        <a:rPr lang="en-US" sz="1200" dirty="0">
                          <a:solidFill>
                            <a:schemeClr val="bg1"/>
                          </a:solidFill>
                          <a:latin typeface="Calibri" panose="020F0502020204030204" pitchFamily="34" charset="0"/>
                          <a:cs typeface="Calibri" panose="020F0502020204030204" pitchFamily="34" charset="0"/>
                        </a:rPr>
                        <a:t>Stratified HR</a:t>
                      </a:r>
                    </a:p>
                  </a:txBody>
                  <a:tcPr>
                    <a:lnL w="28575" cap="flat" cmpd="sng" algn="ctr">
                      <a:solidFill>
                        <a:srgbClr val="FF0000"/>
                      </a:solidFill>
                      <a:prstDash val="solid"/>
                      <a:round/>
                      <a:headEnd type="none" w="med" len="med"/>
                      <a:tailEnd type="none" w="med" len="med"/>
                    </a:lnL>
                    <a:lnR w="12700" cmpd="sng">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gridSpan="3">
                  <a:txBody>
                    <a:bodyPr/>
                    <a:lstStyle/>
                    <a:p>
                      <a:pPr algn="ctr"/>
                      <a:r>
                        <a:rPr lang="en-US" sz="1200" b="0" dirty="0">
                          <a:solidFill>
                            <a:schemeClr val="bg1"/>
                          </a:solidFill>
                          <a:latin typeface="Calibri" panose="020F0502020204030204" pitchFamily="34" charset="0"/>
                          <a:cs typeface="Calibri" panose="020F0502020204030204" pitchFamily="34" charset="0"/>
                        </a:rPr>
                        <a:t>0.83 (95% CI: 0.63-1.10)</a:t>
                      </a:r>
                    </a:p>
                  </a:txBody>
                  <a:tcPr>
                    <a:lnL w="12700" cmpd="sng">
                      <a:noFill/>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b="0" dirty="0">
                        <a:solidFill>
                          <a:schemeClr val="accent3"/>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09417526"/>
                  </a:ext>
                </a:extLst>
              </a:tr>
              <a:tr h="173889">
                <a:tc>
                  <a:txBody>
                    <a:bodyPr/>
                    <a:lstStyle/>
                    <a:p>
                      <a:r>
                        <a:rPr lang="en-US" sz="1200" b="1" dirty="0">
                          <a:solidFill>
                            <a:schemeClr val="bg1"/>
                          </a:solidFill>
                          <a:latin typeface="Calibri" panose="020F0502020204030204" pitchFamily="34" charset="0"/>
                          <a:cs typeface="Calibri" panose="020F0502020204030204" pitchFamily="34" charset="0"/>
                        </a:rPr>
                        <a:t>6-yr duration</a:t>
                      </a: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gridSpan="2">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9744788"/>
                  </a:ext>
                </a:extLst>
              </a:tr>
              <a:tr h="173889">
                <a:tc>
                  <a:txBody>
                    <a:bodyPr/>
                    <a:lstStyle/>
                    <a:p>
                      <a:r>
                        <a:rPr lang="en-US" sz="1200" dirty="0">
                          <a:solidFill>
                            <a:schemeClr val="bg1"/>
                          </a:solidFill>
                          <a:latin typeface="Calibri" panose="020F0502020204030204" pitchFamily="34" charset="0"/>
                          <a:cs typeface="Calibri" panose="020F0502020204030204" pitchFamily="34" charset="0"/>
                        </a:rPr>
                        <a:t>Difference in event-free rate,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3">
                  <a:txBody>
                    <a:bodyPr/>
                    <a:lstStyle/>
                    <a:p>
                      <a:pPr algn="ctr"/>
                      <a:r>
                        <a:rPr lang="en-US" sz="1200" b="0" dirty="0">
                          <a:solidFill>
                            <a:schemeClr val="bg1"/>
                          </a:solidFill>
                          <a:latin typeface="Calibri" panose="020F0502020204030204" pitchFamily="34" charset="0"/>
                          <a:cs typeface="Calibri" panose="020F0502020204030204" pitchFamily="34" charset="0"/>
                        </a:rPr>
                        <a:t>2.5 (95% CI: -0.7-5.6)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70419241"/>
                  </a:ext>
                </a:extLst>
              </a:tr>
            </a:tbl>
          </a:graphicData>
        </a:graphic>
      </p:graphicFrame>
      <p:sp>
        <p:nvSpPr>
          <p:cNvPr id="71" name="TextBox 70">
            <a:extLst>
              <a:ext uri="{FF2B5EF4-FFF2-40B4-BE49-F238E27FC236}">
                <a16:creationId xmlns:a16="http://schemas.microsoft.com/office/drawing/2014/main" id="{A42640A6-BD73-4105-A435-6E2003F810CB}"/>
              </a:ext>
            </a:extLst>
          </p:cNvPr>
          <p:cNvSpPr txBox="1"/>
          <p:nvPr/>
        </p:nvSpPr>
        <p:spPr bwMode="auto">
          <a:xfrm>
            <a:off x="783378" y="1493190"/>
            <a:ext cx="52711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Hormone Receptor–Negative Cohort</a:t>
            </a:r>
          </a:p>
        </p:txBody>
      </p:sp>
      <p:sp>
        <p:nvSpPr>
          <p:cNvPr id="72" name="TextBox 71">
            <a:extLst>
              <a:ext uri="{FF2B5EF4-FFF2-40B4-BE49-F238E27FC236}">
                <a16:creationId xmlns:a16="http://schemas.microsoft.com/office/drawing/2014/main" id="{ED62214C-69CA-4113-974C-49F2AB5A2F73}"/>
              </a:ext>
            </a:extLst>
          </p:cNvPr>
          <p:cNvSpPr txBox="1"/>
          <p:nvPr/>
        </p:nvSpPr>
        <p:spPr bwMode="auto">
          <a:xfrm>
            <a:off x="3092777" y="1996262"/>
            <a:ext cx="464423" cy="307777"/>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Yr 3</a:t>
            </a:r>
          </a:p>
        </p:txBody>
      </p:sp>
      <p:sp>
        <p:nvSpPr>
          <p:cNvPr id="73" name="TextBox 72">
            <a:extLst>
              <a:ext uri="{FF2B5EF4-FFF2-40B4-BE49-F238E27FC236}">
                <a16:creationId xmlns:a16="http://schemas.microsoft.com/office/drawing/2014/main" id="{E246F30B-B5AB-40C2-BE7D-BF3950BD5A77}"/>
              </a:ext>
            </a:extLst>
          </p:cNvPr>
          <p:cNvSpPr txBox="1"/>
          <p:nvPr/>
        </p:nvSpPr>
        <p:spPr bwMode="auto">
          <a:xfrm>
            <a:off x="3006778" y="2260281"/>
            <a:ext cx="631904" cy="630942"/>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92.8%</a:t>
            </a:r>
          </a:p>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91.2%</a:t>
            </a:r>
          </a:p>
        </p:txBody>
      </p:sp>
      <p:sp>
        <p:nvSpPr>
          <p:cNvPr id="74" name="TextBox 73">
            <a:extLst>
              <a:ext uri="{FF2B5EF4-FFF2-40B4-BE49-F238E27FC236}">
                <a16:creationId xmlns:a16="http://schemas.microsoft.com/office/drawing/2014/main" id="{36738471-9CB7-4870-B15C-49C744DEFB71}"/>
              </a:ext>
            </a:extLst>
          </p:cNvPr>
          <p:cNvSpPr txBox="1"/>
          <p:nvPr/>
        </p:nvSpPr>
        <p:spPr bwMode="auto">
          <a:xfrm>
            <a:off x="11355296" y="2059568"/>
            <a:ext cx="464423" cy="307777"/>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Yr 6</a:t>
            </a:r>
          </a:p>
        </p:txBody>
      </p:sp>
      <p:sp>
        <p:nvSpPr>
          <p:cNvPr id="75" name="Rectangle 74">
            <a:extLst>
              <a:ext uri="{FF2B5EF4-FFF2-40B4-BE49-F238E27FC236}">
                <a16:creationId xmlns:a16="http://schemas.microsoft.com/office/drawing/2014/main" id="{DBA5D6F4-1F72-4833-958C-2728AF8939B9}"/>
              </a:ext>
            </a:extLst>
          </p:cNvPr>
          <p:cNvSpPr/>
          <p:nvPr/>
        </p:nvSpPr>
        <p:spPr bwMode="auto">
          <a:xfrm>
            <a:off x="6749888" y="4662737"/>
            <a:ext cx="3231928" cy="217447"/>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6" name="TextBox 75">
            <a:extLst>
              <a:ext uri="{FF2B5EF4-FFF2-40B4-BE49-F238E27FC236}">
                <a16:creationId xmlns:a16="http://schemas.microsoft.com/office/drawing/2014/main" id="{1A9581F0-E20A-4958-9F97-25063E8362E7}"/>
              </a:ext>
            </a:extLst>
          </p:cNvPr>
          <p:cNvSpPr txBox="1"/>
          <p:nvPr/>
        </p:nvSpPr>
        <p:spPr bwMode="auto">
          <a:xfrm>
            <a:off x="5857763" y="5298259"/>
            <a:ext cx="972995" cy="95410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1536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1546</a:t>
            </a:r>
          </a:p>
        </p:txBody>
      </p:sp>
      <p:sp>
        <p:nvSpPr>
          <p:cNvPr id="77" name="TextBox 76">
            <a:extLst>
              <a:ext uri="{FF2B5EF4-FFF2-40B4-BE49-F238E27FC236}">
                <a16:creationId xmlns:a16="http://schemas.microsoft.com/office/drawing/2014/main" id="{CBFD50A5-B86E-417C-B661-D8A584CF9CF0}"/>
              </a:ext>
            </a:extLst>
          </p:cNvPr>
          <p:cNvSpPr txBox="1"/>
          <p:nvPr/>
        </p:nvSpPr>
        <p:spPr bwMode="auto">
          <a:xfrm>
            <a:off x="6634340" y="5198178"/>
            <a:ext cx="5066501"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Yr From Randomization</a:t>
            </a:r>
          </a:p>
        </p:txBody>
      </p:sp>
      <p:sp>
        <p:nvSpPr>
          <p:cNvPr id="78" name="TextBox 77">
            <a:extLst>
              <a:ext uri="{FF2B5EF4-FFF2-40B4-BE49-F238E27FC236}">
                <a16:creationId xmlns:a16="http://schemas.microsoft.com/office/drawing/2014/main" id="{4D5F1E02-328E-468B-A06D-8607901A6CEA}"/>
              </a:ext>
            </a:extLst>
          </p:cNvPr>
          <p:cNvSpPr txBox="1"/>
          <p:nvPr/>
        </p:nvSpPr>
        <p:spPr bwMode="auto">
          <a:xfrm>
            <a:off x="7131642" y="5729146"/>
            <a:ext cx="55021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1456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1501</a:t>
            </a:r>
          </a:p>
        </p:txBody>
      </p:sp>
      <p:sp>
        <p:nvSpPr>
          <p:cNvPr id="79" name="TextBox 78">
            <a:extLst>
              <a:ext uri="{FF2B5EF4-FFF2-40B4-BE49-F238E27FC236}">
                <a16:creationId xmlns:a16="http://schemas.microsoft.com/office/drawing/2014/main" id="{0BDF70EF-FDD3-4960-92DA-BF7591BE71B7}"/>
              </a:ext>
            </a:extLst>
          </p:cNvPr>
          <p:cNvSpPr txBox="1"/>
          <p:nvPr/>
        </p:nvSpPr>
        <p:spPr bwMode="auto">
          <a:xfrm>
            <a:off x="7976360" y="5729146"/>
            <a:ext cx="55021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1402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1444</a:t>
            </a:r>
          </a:p>
        </p:txBody>
      </p:sp>
      <p:sp>
        <p:nvSpPr>
          <p:cNvPr id="80" name="TextBox 79">
            <a:extLst>
              <a:ext uri="{FF2B5EF4-FFF2-40B4-BE49-F238E27FC236}">
                <a16:creationId xmlns:a16="http://schemas.microsoft.com/office/drawing/2014/main" id="{7273E27B-C7E1-485F-A2CB-D44879F7C48C}"/>
              </a:ext>
            </a:extLst>
          </p:cNvPr>
          <p:cNvSpPr txBox="1"/>
          <p:nvPr/>
        </p:nvSpPr>
        <p:spPr bwMode="auto">
          <a:xfrm>
            <a:off x="8821078" y="5729146"/>
            <a:ext cx="55021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1363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1391</a:t>
            </a:r>
          </a:p>
        </p:txBody>
      </p:sp>
      <p:sp>
        <p:nvSpPr>
          <p:cNvPr id="81" name="TextBox 80">
            <a:extLst>
              <a:ext uri="{FF2B5EF4-FFF2-40B4-BE49-F238E27FC236}">
                <a16:creationId xmlns:a16="http://schemas.microsoft.com/office/drawing/2014/main" id="{D978AE68-7D59-4419-A90D-7853103F8F7D}"/>
              </a:ext>
            </a:extLst>
          </p:cNvPr>
          <p:cNvSpPr txBox="1"/>
          <p:nvPr/>
        </p:nvSpPr>
        <p:spPr bwMode="auto">
          <a:xfrm>
            <a:off x="9665796" y="5729146"/>
            <a:ext cx="55021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1323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1323</a:t>
            </a:r>
          </a:p>
        </p:txBody>
      </p:sp>
      <p:sp>
        <p:nvSpPr>
          <p:cNvPr id="82" name="TextBox 81">
            <a:extLst>
              <a:ext uri="{FF2B5EF4-FFF2-40B4-BE49-F238E27FC236}">
                <a16:creationId xmlns:a16="http://schemas.microsoft.com/office/drawing/2014/main" id="{FD889556-3983-4A73-9445-94204CDFFE94}"/>
              </a:ext>
            </a:extLst>
          </p:cNvPr>
          <p:cNvSpPr txBox="1"/>
          <p:nvPr/>
        </p:nvSpPr>
        <p:spPr bwMode="auto">
          <a:xfrm>
            <a:off x="10510514" y="5729146"/>
            <a:ext cx="55021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1270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1274</a:t>
            </a:r>
          </a:p>
        </p:txBody>
      </p:sp>
      <p:sp>
        <p:nvSpPr>
          <p:cNvPr id="83" name="TextBox 82">
            <a:extLst>
              <a:ext uri="{FF2B5EF4-FFF2-40B4-BE49-F238E27FC236}">
                <a16:creationId xmlns:a16="http://schemas.microsoft.com/office/drawing/2014/main" id="{F5E30B8B-2D05-48EA-8815-AE366199F27B}"/>
              </a:ext>
            </a:extLst>
          </p:cNvPr>
          <p:cNvSpPr txBox="1"/>
          <p:nvPr/>
        </p:nvSpPr>
        <p:spPr bwMode="auto">
          <a:xfrm>
            <a:off x="11446603" y="5729146"/>
            <a:ext cx="45884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962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919</a:t>
            </a:r>
          </a:p>
        </p:txBody>
      </p:sp>
      <p:sp>
        <p:nvSpPr>
          <p:cNvPr id="84" name="TextBox 83">
            <a:extLst>
              <a:ext uri="{FF2B5EF4-FFF2-40B4-BE49-F238E27FC236}">
                <a16:creationId xmlns:a16="http://schemas.microsoft.com/office/drawing/2014/main" id="{E535438A-406B-4477-A7D6-FE35EA2A401A}"/>
              </a:ext>
            </a:extLst>
          </p:cNvPr>
          <p:cNvSpPr txBox="1"/>
          <p:nvPr/>
        </p:nvSpPr>
        <p:spPr bwMode="auto">
          <a:xfrm rot="16200000">
            <a:off x="4819955" y="3531499"/>
            <a:ext cx="2672174"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IDFS (%)</a:t>
            </a:r>
          </a:p>
        </p:txBody>
      </p:sp>
      <p:cxnSp>
        <p:nvCxnSpPr>
          <p:cNvPr id="85" name="Straight Connector 84">
            <a:extLst>
              <a:ext uri="{FF2B5EF4-FFF2-40B4-BE49-F238E27FC236}">
                <a16:creationId xmlns:a16="http://schemas.microsoft.com/office/drawing/2014/main" id="{4DBB1CF3-32F6-4CEB-B642-E695CC7A87CB}"/>
              </a:ext>
            </a:extLst>
          </p:cNvPr>
          <p:cNvCxnSpPr>
            <a:cxnSpLocks/>
          </p:cNvCxnSpPr>
          <p:nvPr/>
        </p:nvCxnSpPr>
        <p:spPr bwMode="auto">
          <a:xfrm flipV="1">
            <a:off x="6641141" y="2339306"/>
            <a:ext cx="0" cy="257476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8FDEE4CA-26FD-4288-B8FC-15CF6BD3ACED}"/>
              </a:ext>
            </a:extLst>
          </p:cNvPr>
          <p:cNvCxnSpPr>
            <a:cxnSpLocks/>
          </p:cNvCxnSpPr>
          <p:nvPr/>
        </p:nvCxnSpPr>
        <p:spPr bwMode="auto">
          <a:xfrm>
            <a:off x="6634340" y="4914066"/>
            <a:ext cx="5271106"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562FE388-55CE-4A5C-A696-93C8C1CABE9B}"/>
              </a:ext>
            </a:extLst>
          </p:cNvPr>
          <p:cNvCxnSpPr>
            <a:cxnSpLocks/>
          </p:cNvCxnSpPr>
          <p:nvPr/>
        </p:nvCxnSpPr>
        <p:spPr bwMode="auto">
          <a:xfrm flipH="1">
            <a:off x="6586735" y="2349301"/>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B748CB96-F0E6-4E0C-B4AF-A5AF5D00E600}"/>
              </a:ext>
            </a:extLst>
          </p:cNvPr>
          <p:cNvCxnSpPr>
            <a:cxnSpLocks/>
          </p:cNvCxnSpPr>
          <p:nvPr/>
        </p:nvCxnSpPr>
        <p:spPr bwMode="auto">
          <a:xfrm flipH="1">
            <a:off x="6586735" y="2862254"/>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615BFF74-C4A4-4AC7-8629-F9500EBDB60F}"/>
              </a:ext>
            </a:extLst>
          </p:cNvPr>
          <p:cNvCxnSpPr>
            <a:cxnSpLocks/>
          </p:cNvCxnSpPr>
          <p:nvPr/>
        </p:nvCxnSpPr>
        <p:spPr bwMode="auto">
          <a:xfrm flipH="1">
            <a:off x="6586735" y="3375207"/>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32EE1CA-A229-43A2-8E9A-D25BE53DADD4}"/>
              </a:ext>
            </a:extLst>
          </p:cNvPr>
          <p:cNvCxnSpPr>
            <a:cxnSpLocks/>
          </p:cNvCxnSpPr>
          <p:nvPr/>
        </p:nvCxnSpPr>
        <p:spPr bwMode="auto">
          <a:xfrm flipH="1">
            <a:off x="6586735" y="3888160"/>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3A6C65DF-E409-4006-9453-88814DD50462}"/>
              </a:ext>
            </a:extLst>
          </p:cNvPr>
          <p:cNvCxnSpPr>
            <a:cxnSpLocks/>
          </p:cNvCxnSpPr>
          <p:nvPr/>
        </p:nvCxnSpPr>
        <p:spPr bwMode="auto">
          <a:xfrm flipH="1">
            <a:off x="6586735" y="4401114"/>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828C23B8-3452-4E54-8282-E368229F3CE0}"/>
              </a:ext>
            </a:extLst>
          </p:cNvPr>
          <p:cNvCxnSpPr>
            <a:cxnSpLocks/>
          </p:cNvCxnSpPr>
          <p:nvPr/>
        </p:nvCxnSpPr>
        <p:spPr bwMode="auto">
          <a:xfrm flipH="1">
            <a:off x="6586735" y="4914066"/>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E2A82834-7E3B-4483-97DD-963715856ACA}"/>
              </a:ext>
            </a:extLst>
          </p:cNvPr>
          <p:cNvCxnSpPr>
            <a:cxnSpLocks/>
          </p:cNvCxnSpPr>
          <p:nvPr/>
        </p:nvCxnSpPr>
        <p:spPr bwMode="auto">
          <a:xfrm>
            <a:off x="6641141"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A97BD233-8532-424D-8830-8580AB1847DE}"/>
              </a:ext>
            </a:extLst>
          </p:cNvPr>
          <p:cNvCxnSpPr>
            <a:cxnSpLocks/>
          </p:cNvCxnSpPr>
          <p:nvPr/>
        </p:nvCxnSpPr>
        <p:spPr bwMode="auto">
          <a:xfrm>
            <a:off x="7482157"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EB4201E3-D58D-40EF-AF90-DFC9E14B884E}"/>
              </a:ext>
            </a:extLst>
          </p:cNvPr>
          <p:cNvCxnSpPr>
            <a:cxnSpLocks/>
          </p:cNvCxnSpPr>
          <p:nvPr/>
        </p:nvCxnSpPr>
        <p:spPr bwMode="auto">
          <a:xfrm>
            <a:off x="8323174"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3A211143-EDFE-4BCC-B412-A8E6AD472104}"/>
              </a:ext>
            </a:extLst>
          </p:cNvPr>
          <p:cNvCxnSpPr>
            <a:cxnSpLocks/>
          </p:cNvCxnSpPr>
          <p:nvPr/>
        </p:nvCxnSpPr>
        <p:spPr bwMode="auto">
          <a:xfrm>
            <a:off x="9164190"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8DBB2C3C-C4D5-4B34-8080-AC6AA2706087}"/>
              </a:ext>
            </a:extLst>
          </p:cNvPr>
          <p:cNvCxnSpPr>
            <a:cxnSpLocks/>
          </p:cNvCxnSpPr>
          <p:nvPr/>
        </p:nvCxnSpPr>
        <p:spPr bwMode="auto">
          <a:xfrm>
            <a:off x="10005207"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8D9046C2-4DD4-44B8-ACB4-25ECC418C97F}"/>
              </a:ext>
            </a:extLst>
          </p:cNvPr>
          <p:cNvCxnSpPr>
            <a:cxnSpLocks/>
          </p:cNvCxnSpPr>
          <p:nvPr/>
        </p:nvCxnSpPr>
        <p:spPr bwMode="auto">
          <a:xfrm>
            <a:off x="10846223"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023C56B7-5EDF-4C76-ABB0-7A1EDDA9E506}"/>
              </a:ext>
            </a:extLst>
          </p:cNvPr>
          <p:cNvCxnSpPr>
            <a:cxnSpLocks/>
          </p:cNvCxnSpPr>
          <p:nvPr/>
        </p:nvCxnSpPr>
        <p:spPr bwMode="auto">
          <a:xfrm>
            <a:off x="11687240" y="4914066"/>
            <a:ext cx="0" cy="47435"/>
          </a:xfrm>
          <a:prstGeom prst="line">
            <a:avLst/>
          </a:prstGeom>
          <a:noFill/>
          <a:ln w="28575" cap="flat" cmpd="sng" algn="ctr">
            <a:solidFill>
              <a:schemeClr val="bg1"/>
            </a:solidFill>
            <a:prstDash val="solid"/>
            <a:round/>
            <a:headEnd type="none" w="med" len="med"/>
            <a:tailEnd type="none" w="med" len="med"/>
          </a:ln>
          <a:effectLst/>
        </p:spPr>
      </p:cxnSp>
      <p:sp>
        <p:nvSpPr>
          <p:cNvPr id="100" name="TextBox 99">
            <a:extLst>
              <a:ext uri="{FF2B5EF4-FFF2-40B4-BE49-F238E27FC236}">
                <a16:creationId xmlns:a16="http://schemas.microsoft.com/office/drawing/2014/main" id="{6764FD24-3C07-414B-8596-05BFD959943F}"/>
              </a:ext>
            </a:extLst>
          </p:cNvPr>
          <p:cNvSpPr txBox="1"/>
          <p:nvPr/>
        </p:nvSpPr>
        <p:spPr bwMode="auto">
          <a:xfrm>
            <a:off x="6148961" y="2192465"/>
            <a:ext cx="4853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101" name="TextBox 100">
            <a:extLst>
              <a:ext uri="{FF2B5EF4-FFF2-40B4-BE49-F238E27FC236}">
                <a16:creationId xmlns:a16="http://schemas.microsoft.com/office/drawing/2014/main" id="{F2E90B04-4615-4124-AC2C-3E22D2FF5B0A}"/>
              </a:ext>
            </a:extLst>
          </p:cNvPr>
          <p:cNvSpPr txBox="1"/>
          <p:nvPr/>
        </p:nvSpPr>
        <p:spPr bwMode="auto">
          <a:xfrm>
            <a:off x="6226300" y="2710542"/>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102" name="TextBox 101">
            <a:extLst>
              <a:ext uri="{FF2B5EF4-FFF2-40B4-BE49-F238E27FC236}">
                <a16:creationId xmlns:a16="http://schemas.microsoft.com/office/drawing/2014/main" id="{EF0A17C6-A188-4157-8B16-E0665A3CA384}"/>
              </a:ext>
            </a:extLst>
          </p:cNvPr>
          <p:cNvSpPr txBox="1"/>
          <p:nvPr/>
        </p:nvSpPr>
        <p:spPr bwMode="auto">
          <a:xfrm>
            <a:off x="6226300" y="322861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103" name="TextBox 102">
            <a:extLst>
              <a:ext uri="{FF2B5EF4-FFF2-40B4-BE49-F238E27FC236}">
                <a16:creationId xmlns:a16="http://schemas.microsoft.com/office/drawing/2014/main" id="{89E335DD-5662-4AC4-8F42-393047BAA46F}"/>
              </a:ext>
            </a:extLst>
          </p:cNvPr>
          <p:cNvSpPr txBox="1"/>
          <p:nvPr/>
        </p:nvSpPr>
        <p:spPr bwMode="auto">
          <a:xfrm>
            <a:off x="6226300" y="3746696"/>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104" name="TextBox 103">
            <a:extLst>
              <a:ext uri="{FF2B5EF4-FFF2-40B4-BE49-F238E27FC236}">
                <a16:creationId xmlns:a16="http://schemas.microsoft.com/office/drawing/2014/main" id="{A7500188-A074-495A-994E-AE465CF5F2AD}"/>
              </a:ext>
            </a:extLst>
          </p:cNvPr>
          <p:cNvSpPr txBox="1"/>
          <p:nvPr/>
        </p:nvSpPr>
        <p:spPr bwMode="auto">
          <a:xfrm>
            <a:off x="6226300" y="4264773"/>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105" name="TextBox 104">
            <a:extLst>
              <a:ext uri="{FF2B5EF4-FFF2-40B4-BE49-F238E27FC236}">
                <a16:creationId xmlns:a16="http://schemas.microsoft.com/office/drawing/2014/main" id="{8AB93361-A40B-4E4A-B357-D31F60BFFDF2}"/>
              </a:ext>
            </a:extLst>
          </p:cNvPr>
          <p:cNvSpPr txBox="1"/>
          <p:nvPr/>
        </p:nvSpPr>
        <p:spPr bwMode="auto">
          <a:xfrm>
            <a:off x="6226300" y="4782852"/>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06" name="TextBox 105">
            <a:extLst>
              <a:ext uri="{FF2B5EF4-FFF2-40B4-BE49-F238E27FC236}">
                <a16:creationId xmlns:a16="http://schemas.microsoft.com/office/drawing/2014/main" id="{8CAEF3FC-259D-40EA-9BD1-60A8D4F51EC9}"/>
              </a:ext>
            </a:extLst>
          </p:cNvPr>
          <p:cNvSpPr txBox="1"/>
          <p:nvPr/>
        </p:nvSpPr>
        <p:spPr bwMode="auto">
          <a:xfrm>
            <a:off x="11483220"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107" name="TextBox 106">
            <a:extLst>
              <a:ext uri="{FF2B5EF4-FFF2-40B4-BE49-F238E27FC236}">
                <a16:creationId xmlns:a16="http://schemas.microsoft.com/office/drawing/2014/main" id="{C86D50A1-0ED5-448A-9229-F508F6C1347C}"/>
              </a:ext>
            </a:extLst>
          </p:cNvPr>
          <p:cNvSpPr txBox="1"/>
          <p:nvPr/>
        </p:nvSpPr>
        <p:spPr bwMode="auto">
          <a:xfrm>
            <a:off x="6436449"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08" name="TextBox 107">
            <a:extLst>
              <a:ext uri="{FF2B5EF4-FFF2-40B4-BE49-F238E27FC236}">
                <a16:creationId xmlns:a16="http://schemas.microsoft.com/office/drawing/2014/main" id="{C0600DE4-76EE-4FC1-8DF9-C3596E9CE58B}"/>
              </a:ext>
            </a:extLst>
          </p:cNvPr>
          <p:cNvSpPr txBox="1"/>
          <p:nvPr/>
        </p:nvSpPr>
        <p:spPr bwMode="auto">
          <a:xfrm>
            <a:off x="7277578"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109" name="TextBox 108">
            <a:extLst>
              <a:ext uri="{FF2B5EF4-FFF2-40B4-BE49-F238E27FC236}">
                <a16:creationId xmlns:a16="http://schemas.microsoft.com/office/drawing/2014/main" id="{47B95CDB-EC9E-45C0-A46D-EFDF03892345}"/>
              </a:ext>
            </a:extLst>
          </p:cNvPr>
          <p:cNvSpPr txBox="1"/>
          <p:nvPr/>
        </p:nvSpPr>
        <p:spPr bwMode="auto">
          <a:xfrm>
            <a:off x="8118707"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112" name="TextBox 111">
            <a:extLst>
              <a:ext uri="{FF2B5EF4-FFF2-40B4-BE49-F238E27FC236}">
                <a16:creationId xmlns:a16="http://schemas.microsoft.com/office/drawing/2014/main" id="{5BD64FD9-F9F4-4D7F-B0D8-074FA721C5F8}"/>
              </a:ext>
            </a:extLst>
          </p:cNvPr>
          <p:cNvSpPr txBox="1"/>
          <p:nvPr/>
        </p:nvSpPr>
        <p:spPr bwMode="auto">
          <a:xfrm>
            <a:off x="8959835"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113" name="TextBox 112">
            <a:extLst>
              <a:ext uri="{FF2B5EF4-FFF2-40B4-BE49-F238E27FC236}">
                <a16:creationId xmlns:a16="http://schemas.microsoft.com/office/drawing/2014/main" id="{4411436B-44BF-4990-9634-A9B42E9C7464}"/>
              </a:ext>
            </a:extLst>
          </p:cNvPr>
          <p:cNvSpPr txBox="1"/>
          <p:nvPr/>
        </p:nvSpPr>
        <p:spPr bwMode="auto">
          <a:xfrm>
            <a:off x="9800964"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p>
        </p:txBody>
      </p:sp>
      <p:sp>
        <p:nvSpPr>
          <p:cNvPr id="114" name="TextBox 113">
            <a:extLst>
              <a:ext uri="{FF2B5EF4-FFF2-40B4-BE49-F238E27FC236}">
                <a16:creationId xmlns:a16="http://schemas.microsoft.com/office/drawing/2014/main" id="{AB1D80ED-972D-4ED9-9F05-E2B8302CF89F}"/>
              </a:ext>
            </a:extLst>
          </p:cNvPr>
          <p:cNvSpPr txBox="1"/>
          <p:nvPr/>
        </p:nvSpPr>
        <p:spPr bwMode="auto">
          <a:xfrm>
            <a:off x="10642093"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p>
        </p:txBody>
      </p:sp>
      <p:sp>
        <p:nvSpPr>
          <p:cNvPr id="115" name="TextBox 114">
            <a:extLst>
              <a:ext uri="{FF2B5EF4-FFF2-40B4-BE49-F238E27FC236}">
                <a16:creationId xmlns:a16="http://schemas.microsoft.com/office/drawing/2014/main" id="{2D962E38-35D9-4098-BE46-3B86EA2EC757}"/>
              </a:ext>
            </a:extLst>
          </p:cNvPr>
          <p:cNvSpPr txBox="1"/>
          <p:nvPr/>
        </p:nvSpPr>
        <p:spPr bwMode="auto">
          <a:xfrm>
            <a:off x="11269297" y="2295594"/>
            <a:ext cx="631904" cy="630942"/>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91.2%</a:t>
            </a:r>
          </a:p>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88.2%</a:t>
            </a:r>
          </a:p>
        </p:txBody>
      </p:sp>
      <p:graphicFrame>
        <p:nvGraphicFramePr>
          <p:cNvPr id="116" name="Table 2">
            <a:extLst>
              <a:ext uri="{FF2B5EF4-FFF2-40B4-BE49-F238E27FC236}">
                <a16:creationId xmlns:a16="http://schemas.microsoft.com/office/drawing/2014/main" id="{92C3DE1B-8FD7-413D-B959-9B8315BFA1FF}"/>
              </a:ext>
            </a:extLst>
          </p:cNvPr>
          <p:cNvGraphicFramePr>
            <a:graphicFrameLocks noGrp="1"/>
          </p:cNvGraphicFramePr>
          <p:nvPr/>
        </p:nvGraphicFramePr>
        <p:xfrm>
          <a:off x="6790389" y="3252178"/>
          <a:ext cx="4397563" cy="1554480"/>
        </p:xfrm>
        <a:graphic>
          <a:graphicData uri="http://schemas.openxmlformats.org/drawingml/2006/table">
            <a:tbl>
              <a:tblPr firstRow="1" bandRow="1">
                <a:tableStyleId>{93296810-A885-4BE3-A3E7-6D5BEEA58F35}</a:tableStyleId>
              </a:tblPr>
              <a:tblGrid>
                <a:gridCol w="2168269">
                  <a:extLst>
                    <a:ext uri="{9D8B030D-6E8A-4147-A177-3AD203B41FA5}">
                      <a16:colId xmlns:a16="http://schemas.microsoft.com/office/drawing/2014/main" val="1043500220"/>
                    </a:ext>
                  </a:extLst>
                </a:gridCol>
                <a:gridCol w="763439">
                  <a:extLst>
                    <a:ext uri="{9D8B030D-6E8A-4147-A177-3AD203B41FA5}">
                      <a16:colId xmlns:a16="http://schemas.microsoft.com/office/drawing/2014/main" val="3658003067"/>
                    </a:ext>
                  </a:extLst>
                </a:gridCol>
                <a:gridCol w="428359">
                  <a:extLst>
                    <a:ext uri="{9D8B030D-6E8A-4147-A177-3AD203B41FA5}">
                      <a16:colId xmlns:a16="http://schemas.microsoft.com/office/drawing/2014/main" val="2914119356"/>
                    </a:ext>
                  </a:extLst>
                </a:gridCol>
                <a:gridCol w="1037496">
                  <a:extLst>
                    <a:ext uri="{9D8B030D-6E8A-4147-A177-3AD203B41FA5}">
                      <a16:colId xmlns:a16="http://schemas.microsoft.com/office/drawing/2014/main" val="2436580368"/>
                    </a:ext>
                  </a:extLst>
                </a:gridCol>
              </a:tblGrid>
              <a:tr h="289815">
                <a:tc>
                  <a:txBody>
                    <a:bodyPr/>
                    <a:lstStyle/>
                    <a:p>
                      <a:endParaRPr lang="en-US" sz="12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en-US" sz="1200" b="1" dirty="0">
                          <a:solidFill>
                            <a:schemeClr val="tx1"/>
                          </a:solidFill>
                          <a:latin typeface="Calibri" panose="020F0502020204030204" pitchFamily="34" charset="0"/>
                          <a:cs typeface="Calibri" panose="020F0502020204030204" pitchFamily="34" charset="0"/>
                        </a:rPr>
                        <a:t>Pertuzumab</a:t>
                      </a:r>
                      <a:br>
                        <a:rPr lang="en-US" sz="1200" b="1" dirty="0">
                          <a:solidFill>
                            <a:schemeClr val="tx1"/>
                          </a:solidFill>
                          <a:latin typeface="Calibri" panose="020F0502020204030204" pitchFamily="34" charset="0"/>
                          <a:cs typeface="Calibri" panose="020F0502020204030204" pitchFamily="34" charset="0"/>
                        </a:rPr>
                      </a:br>
                      <a:r>
                        <a:rPr lang="en-US" sz="1200" b="1" dirty="0">
                          <a:solidFill>
                            <a:schemeClr val="tx1"/>
                          </a:solidFill>
                          <a:latin typeface="Calibri" panose="020F0502020204030204" pitchFamily="34" charset="0"/>
                          <a:cs typeface="Calibri" panose="020F0502020204030204" pitchFamily="34" charset="0"/>
                        </a:rPr>
                        <a:t>(n = 1536)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pPr algn="ctr"/>
                      <a:r>
                        <a:rPr lang="en-US" b="1" dirty="0">
                          <a:latin typeface="Calibri" panose="020F0502020204030204" pitchFamily="34" charset="0"/>
                          <a:cs typeface="Calibri" panose="020F0502020204030204" pitchFamily="34" charset="0"/>
                        </a:rPr>
                        <a:t>Placebo</a:t>
                      </a:r>
                      <a:br>
                        <a:rPr lang="en-US" b="0" dirty="0">
                          <a:latin typeface="Calibri" panose="020F0502020204030204" pitchFamily="34" charset="0"/>
                          <a:cs typeface="Calibri" panose="020F0502020204030204" pitchFamily="34" charset="0"/>
                        </a:rPr>
                      </a:br>
                      <a:r>
                        <a:rPr lang="en-US" b="0" dirty="0">
                          <a:latin typeface="Calibri" panose="020F0502020204030204" pitchFamily="34" charset="0"/>
                          <a:cs typeface="Calibri" panose="020F0502020204030204" pitchFamily="34" charset="0"/>
                        </a:rPr>
                        <a:t>(n = 2404)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200" b="1" dirty="0">
                          <a:latin typeface="Calibri" panose="020F0502020204030204" pitchFamily="34" charset="0"/>
                          <a:cs typeface="Calibri" panose="020F0502020204030204" pitchFamily="34" charset="0"/>
                        </a:rPr>
                        <a:t>Placebo</a:t>
                      </a:r>
                      <a:br>
                        <a:rPr lang="en-US" sz="1200" b="1" dirty="0">
                          <a:latin typeface="Calibri" panose="020F0502020204030204" pitchFamily="34" charset="0"/>
                          <a:cs typeface="Calibri" panose="020F0502020204030204" pitchFamily="34" charset="0"/>
                        </a:rPr>
                      </a:br>
                      <a:r>
                        <a:rPr lang="en-US" sz="1200" b="1" dirty="0">
                          <a:latin typeface="Calibri" panose="020F0502020204030204" pitchFamily="34" charset="0"/>
                          <a:cs typeface="Calibri" panose="020F0502020204030204" pitchFamily="34" charset="0"/>
                        </a:rPr>
                        <a:t>(n = 1546)</a:t>
                      </a:r>
                      <a:endParaRPr lang="en-U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74512279"/>
                  </a:ext>
                </a:extLst>
              </a:tr>
              <a:tr h="173889">
                <a:tc>
                  <a:txBody>
                    <a:bodyPr/>
                    <a:lstStyle/>
                    <a:p>
                      <a:r>
                        <a:rPr lang="en-US" sz="1200" dirty="0">
                          <a:solidFill>
                            <a:schemeClr val="bg1"/>
                          </a:solidFill>
                          <a:latin typeface="Calibri" panose="020F0502020204030204" pitchFamily="34" charset="0"/>
                          <a:cs typeface="Calibri" panose="020F0502020204030204" pitchFamily="34" charset="0"/>
                        </a:rPr>
                        <a:t>Events, n (%)</a:t>
                      </a:r>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pPr algn="ctr"/>
                      <a:r>
                        <a:rPr lang="en-US" sz="1200" b="0" dirty="0">
                          <a:solidFill>
                            <a:schemeClr val="bg1"/>
                          </a:solidFill>
                          <a:latin typeface="Calibri" panose="020F0502020204030204" pitchFamily="34" charset="0"/>
                          <a:cs typeface="Calibri" panose="020F0502020204030204" pitchFamily="34" charset="0"/>
                        </a:rPr>
                        <a:t>131 (8.5)</a:t>
                      </a:r>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r>
                        <a:rPr lang="en-US" b="0" dirty="0">
                          <a:solidFill>
                            <a:schemeClr val="bg1"/>
                          </a:solidFill>
                          <a:latin typeface="Calibri" panose="020F0502020204030204" pitchFamily="34" charset="0"/>
                          <a:cs typeface="Calibri" panose="020F0502020204030204" pitchFamily="34" charset="0"/>
                        </a:rPr>
                        <a:t>287 (11.9)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181 (11.7)</a:t>
                      </a:r>
                      <a:endParaRPr lang="en-US" sz="1200" dirty="0"/>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34179119"/>
                  </a:ext>
                </a:extLst>
              </a:tr>
              <a:tr h="205183">
                <a:tc>
                  <a:txBody>
                    <a:bodyPr/>
                    <a:lstStyle/>
                    <a:p>
                      <a:r>
                        <a:rPr lang="en-US" sz="1200" dirty="0">
                          <a:solidFill>
                            <a:schemeClr val="bg1"/>
                          </a:solidFill>
                          <a:latin typeface="Calibri" panose="020F0502020204030204" pitchFamily="34" charset="0"/>
                          <a:cs typeface="Calibri" panose="020F0502020204030204" pitchFamily="34" charset="0"/>
                        </a:rPr>
                        <a:t>Stratified HR</a:t>
                      </a:r>
                    </a:p>
                  </a:txBody>
                  <a:tcPr>
                    <a:lnL w="28575" cap="flat" cmpd="sng" algn="ctr">
                      <a:solidFill>
                        <a:srgbClr val="FF0000"/>
                      </a:solidFill>
                      <a:prstDash val="solid"/>
                      <a:round/>
                      <a:headEnd type="none" w="med" len="med"/>
                      <a:tailEnd type="none" w="med" len="med"/>
                    </a:lnL>
                    <a:lnR w="12700" cmpd="sng">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gridSpan="3">
                  <a:txBody>
                    <a:bodyPr/>
                    <a:lstStyle/>
                    <a:p>
                      <a:pPr algn="ctr"/>
                      <a:r>
                        <a:rPr lang="en-US" sz="1200" b="0" dirty="0">
                          <a:solidFill>
                            <a:schemeClr val="bg1"/>
                          </a:solidFill>
                          <a:latin typeface="Calibri" panose="020F0502020204030204" pitchFamily="34" charset="0"/>
                          <a:cs typeface="Calibri" panose="020F0502020204030204" pitchFamily="34" charset="0"/>
                        </a:rPr>
                        <a:t>0.73 (95% CI: 0.59-0.92)</a:t>
                      </a:r>
                    </a:p>
                  </a:txBody>
                  <a:tcPr>
                    <a:lnL w="12700" cmpd="sng">
                      <a:noFill/>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b="0" dirty="0">
                        <a:solidFill>
                          <a:schemeClr val="accent3"/>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09417526"/>
                  </a:ext>
                </a:extLst>
              </a:tr>
              <a:tr h="173889">
                <a:tc>
                  <a:txBody>
                    <a:bodyPr/>
                    <a:lstStyle/>
                    <a:p>
                      <a:r>
                        <a:rPr lang="en-US" sz="1200" b="1" dirty="0">
                          <a:solidFill>
                            <a:schemeClr val="bg1"/>
                          </a:solidFill>
                          <a:latin typeface="Calibri" panose="020F0502020204030204" pitchFamily="34" charset="0"/>
                          <a:cs typeface="Calibri" panose="020F0502020204030204" pitchFamily="34" charset="0"/>
                        </a:rPr>
                        <a:t>6-yr duration</a:t>
                      </a: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gridSpan="2">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9744788"/>
                  </a:ext>
                </a:extLst>
              </a:tr>
              <a:tr h="173889">
                <a:tc>
                  <a:txBody>
                    <a:bodyPr/>
                    <a:lstStyle/>
                    <a:p>
                      <a:r>
                        <a:rPr lang="en-US" sz="1200" dirty="0">
                          <a:solidFill>
                            <a:schemeClr val="bg1"/>
                          </a:solidFill>
                          <a:latin typeface="Calibri" panose="020F0502020204030204" pitchFamily="34" charset="0"/>
                          <a:cs typeface="Calibri" panose="020F0502020204030204" pitchFamily="34" charset="0"/>
                        </a:rPr>
                        <a:t>Difference in event-free rate,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3">
                  <a:txBody>
                    <a:bodyPr/>
                    <a:lstStyle/>
                    <a:p>
                      <a:pPr algn="ctr"/>
                      <a:r>
                        <a:rPr lang="en-US" sz="1200" b="0" dirty="0">
                          <a:solidFill>
                            <a:schemeClr val="bg1"/>
                          </a:solidFill>
                          <a:latin typeface="Calibri" panose="020F0502020204030204" pitchFamily="34" charset="0"/>
                          <a:cs typeface="Calibri" panose="020F0502020204030204" pitchFamily="34" charset="0"/>
                        </a:rPr>
                        <a:t>3.0 (95% CI: 0.8-5.2)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70419241"/>
                  </a:ext>
                </a:extLst>
              </a:tr>
            </a:tbl>
          </a:graphicData>
        </a:graphic>
      </p:graphicFrame>
      <p:sp>
        <p:nvSpPr>
          <p:cNvPr id="117" name="TextBox 116">
            <a:extLst>
              <a:ext uri="{FF2B5EF4-FFF2-40B4-BE49-F238E27FC236}">
                <a16:creationId xmlns:a16="http://schemas.microsoft.com/office/drawing/2014/main" id="{F956B375-2233-4DEF-93B7-2B4DCAF4FCC2}"/>
              </a:ext>
            </a:extLst>
          </p:cNvPr>
          <p:cNvSpPr txBox="1"/>
          <p:nvPr/>
        </p:nvSpPr>
        <p:spPr bwMode="auto">
          <a:xfrm>
            <a:off x="6641141" y="1493190"/>
            <a:ext cx="52711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Hormone Receptor–Positive Cohort</a:t>
            </a:r>
          </a:p>
        </p:txBody>
      </p:sp>
      <p:sp>
        <p:nvSpPr>
          <p:cNvPr id="118" name="TextBox 117">
            <a:extLst>
              <a:ext uri="{FF2B5EF4-FFF2-40B4-BE49-F238E27FC236}">
                <a16:creationId xmlns:a16="http://schemas.microsoft.com/office/drawing/2014/main" id="{4D9CD3B8-BAD2-403A-BDDF-5F2DD522DCAD}"/>
              </a:ext>
            </a:extLst>
          </p:cNvPr>
          <p:cNvSpPr txBox="1"/>
          <p:nvPr/>
        </p:nvSpPr>
        <p:spPr bwMode="auto">
          <a:xfrm>
            <a:off x="8950540" y="1934221"/>
            <a:ext cx="464423" cy="307777"/>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Yr 3</a:t>
            </a:r>
          </a:p>
        </p:txBody>
      </p:sp>
      <p:sp>
        <p:nvSpPr>
          <p:cNvPr id="119" name="TextBox 118">
            <a:extLst>
              <a:ext uri="{FF2B5EF4-FFF2-40B4-BE49-F238E27FC236}">
                <a16:creationId xmlns:a16="http://schemas.microsoft.com/office/drawing/2014/main" id="{417713A3-68DE-44D4-BC5A-55E270A6BECF}"/>
              </a:ext>
            </a:extLst>
          </p:cNvPr>
          <p:cNvSpPr txBox="1"/>
          <p:nvPr/>
        </p:nvSpPr>
        <p:spPr bwMode="auto">
          <a:xfrm>
            <a:off x="8864541" y="2198240"/>
            <a:ext cx="631904" cy="630942"/>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94.8%</a:t>
            </a:r>
          </a:p>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94.4%</a:t>
            </a:r>
          </a:p>
        </p:txBody>
      </p:sp>
      <p:sp>
        <p:nvSpPr>
          <p:cNvPr id="110" name="Text Box 11">
            <a:extLst>
              <a:ext uri="{FF2B5EF4-FFF2-40B4-BE49-F238E27FC236}">
                <a16:creationId xmlns:a16="http://schemas.microsoft.com/office/drawing/2014/main" id="{A210F72C-6223-45AC-8259-3BD2D25E8EB3}"/>
              </a:ext>
            </a:extLst>
          </p:cNvPr>
          <p:cNvSpPr txBox="1">
            <a:spLocks noChangeArrowheads="1"/>
          </p:cNvSpPr>
          <p:nvPr/>
        </p:nvSpPr>
        <p:spPr bwMode="auto">
          <a:xfrm>
            <a:off x="396921" y="638097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Piccart. JCO. 2021;[Epub].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Tree>
    <p:extLst>
      <p:ext uri="{BB962C8B-B14F-4D97-AF65-F5344CB8AC3E}">
        <p14:creationId xmlns:p14="http://schemas.microsoft.com/office/powerpoint/2010/main" val="1426031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2F547-7A00-48F9-8816-0F6F8D2421CF}"/>
              </a:ext>
            </a:extLst>
          </p:cNvPr>
          <p:cNvSpPr>
            <a:spLocks noGrp="1"/>
          </p:cNvSpPr>
          <p:nvPr>
            <p:ph type="title"/>
          </p:nvPr>
        </p:nvSpPr>
        <p:spPr/>
        <p:txBody>
          <a:bodyPr/>
          <a:lstStyle/>
          <a:p>
            <a:r>
              <a:rPr lang="en-US" altLang="en-US" dirty="0">
                <a:cs typeface="Calibri" panose="020F0502020204030204" pitchFamily="34" charset="0"/>
              </a:rPr>
              <a:t>APHINITY: Safety 6-Yr Follow-up</a:t>
            </a:r>
            <a:endParaRPr lang="en-US" dirty="0"/>
          </a:p>
        </p:txBody>
      </p:sp>
      <p:graphicFrame>
        <p:nvGraphicFramePr>
          <p:cNvPr id="3" name="Table 3">
            <a:extLst>
              <a:ext uri="{FF2B5EF4-FFF2-40B4-BE49-F238E27FC236}">
                <a16:creationId xmlns:a16="http://schemas.microsoft.com/office/drawing/2014/main" id="{3A5C82D4-A7B1-4FF9-A302-E879F6D79A55}"/>
              </a:ext>
            </a:extLst>
          </p:cNvPr>
          <p:cNvGraphicFramePr>
            <a:graphicFrameLocks noGrp="1"/>
          </p:cNvGraphicFramePr>
          <p:nvPr>
            <p:extLst>
              <p:ext uri="{D42A27DB-BD31-4B8C-83A1-F6EECF244321}">
                <p14:modId xmlns:p14="http://schemas.microsoft.com/office/powerpoint/2010/main" val="4289563753"/>
              </p:ext>
            </p:extLst>
          </p:nvPr>
        </p:nvGraphicFramePr>
        <p:xfrm>
          <a:off x="723900" y="1600200"/>
          <a:ext cx="10744201" cy="2763520"/>
        </p:xfrm>
        <a:graphic>
          <a:graphicData uri="http://schemas.openxmlformats.org/drawingml/2006/table">
            <a:tbl>
              <a:tblPr firstRow="1" bandRow="1">
                <a:tableStyleId>{93296810-A885-4BE3-A3E7-6D5BEEA58F35}</a:tableStyleId>
              </a:tblPr>
              <a:tblGrid>
                <a:gridCol w="3780367">
                  <a:extLst>
                    <a:ext uri="{9D8B030D-6E8A-4147-A177-3AD203B41FA5}">
                      <a16:colId xmlns:a16="http://schemas.microsoft.com/office/drawing/2014/main" val="2584673823"/>
                    </a:ext>
                  </a:extLst>
                </a:gridCol>
                <a:gridCol w="3481917">
                  <a:extLst>
                    <a:ext uri="{9D8B030D-6E8A-4147-A177-3AD203B41FA5}">
                      <a16:colId xmlns:a16="http://schemas.microsoft.com/office/drawing/2014/main" val="80399213"/>
                    </a:ext>
                  </a:extLst>
                </a:gridCol>
                <a:gridCol w="3481917">
                  <a:extLst>
                    <a:ext uri="{9D8B030D-6E8A-4147-A177-3AD203B41FA5}">
                      <a16:colId xmlns:a16="http://schemas.microsoft.com/office/drawing/2014/main" val="1346207509"/>
                    </a:ext>
                  </a:extLst>
                </a:gridCol>
              </a:tblGrid>
              <a:tr h="370840">
                <a:tc>
                  <a:txBody>
                    <a:bodyPr/>
                    <a:lstStyle/>
                    <a:p>
                      <a:r>
                        <a:rPr lang="en-US" dirty="0">
                          <a:latin typeface="Calibri" panose="020F0502020204030204" pitchFamily="34" charset="0"/>
                          <a:cs typeface="Calibri" panose="020F0502020204030204" pitchFamily="34" charset="0"/>
                        </a:rPr>
                        <a:t>Event, n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latin typeface="Calibri" panose="020F0502020204030204" pitchFamily="34" charset="0"/>
                          <a:cs typeface="Calibri" panose="020F0502020204030204" pitchFamily="34" charset="0"/>
                        </a:rPr>
                        <a:t>CT + Trastuzumab/Pertuzumab (n = 2364)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latin typeface="Calibri" panose="020F0502020204030204" pitchFamily="34" charset="0"/>
                          <a:cs typeface="Calibri" panose="020F0502020204030204" pitchFamily="34" charset="0"/>
                        </a:rPr>
                        <a:t>CT + Trastuzumab/Placebo</a:t>
                      </a:r>
                    </a:p>
                    <a:p>
                      <a:pPr algn="ctr"/>
                      <a:r>
                        <a:rPr lang="en-US" dirty="0">
                          <a:latin typeface="Calibri" panose="020F0502020204030204" pitchFamily="34" charset="0"/>
                          <a:cs typeface="Calibri" panose="020F0502020204030204" pitchFamily="34" charset="0"/>
                        </a:rPr>
                        <a:t>(n = 2405)</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145138797"/>
                  </a:ext>
                </a:extLst>
              </a:tr>
              <a:tr h="370840">
                <a:tc>
                  <a:txBody>
                    <a:bodyPr/>
                    <a:lstStyle/>
                    <a:p>
                      <a:r>
                        <a:rPr lang="en-US" dirty="0">
                          <a:solidFill>
                            <a:schemeClr val="bg1"/>
                          </a:solidFill>
                          <a:latin typeface="Calibri" panose="020F0502020204030204" pitchFamily="34" charset="0"/>
                          <a:cs typeface="Calibri" panose="020F0502020204030204" pitchFamily="34" charset="0"/>
                        </a:rPr>
                        <a:t>Fatal AE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22 (0.9)</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30 (1.2)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65326640"/>
                  </a:ext>
                </a:extLst>
              </a:tr>
              <a:tr h="370840">
                <a:tc>
                  <a:txBody>
                    <a:bodyPr/>
                    <a:lstStyle/>
                    <a:p>
                      <a:r>
                        <a:rPr lang="en-US" dirty="0">
                          <a:solidFill>
                            <a:schemeClr val="bg1"/>
                          </a:solidFill>
                          <a:latin typeface="Calibri" panose="020F0502020204030204" pitchFamily="34" charset="0"/>
                          <a:cs typeface="Calibri" panose="020F0502020204030204" pitchFamily="34" charset="0"/>
                        </a:rPr>
                        <a:t>Primary cardiac event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18 (0.8)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8 (0.3)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85125178"/>
                  </a:ext>
                </a:extLst>
              </a:tr>
              <a:tr h="370840">
                <a:tc>
                  <a:txBody>
                    <a:bodyPr/>
                    <a:lstStyle/>
                    <a:p>
                      <a:r>
                        <a:rPr lang="en-US" dirty="0">
                          <a:solidFill>
                            <a:schemeClr val="bg1"/>
                          </a:solidFill>
                          <a:latin typeface="Calibri" panose="020F0502020204030204" pitchFamily="34" charset="0"/>
                          <a:cs typeface="Calibri" panose="020F0502020204030204" pitchFamily="34" charset="0"/>
                        </a:rPr>
                        <a:t>Secondary cardiac event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65 (2.7)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68 (2.8)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34146853"/>
                  </a:ext>
                </a:extLst>
              </a:tr>
              <a:tr h="370840">
                <a:tc>
                  <a:txBody>
                    <a:bodyPr/>
                    <a:lstStyle/>
                    <a:p>
                      <a:r>
                        <a:rPr lang="en-US" dirty="0">
                          <a:solidFill>
                            <a:schemeClr val="bg1"/>
                          </a:solidFill>
                          <a:latin typeface="Calibri" panose="020F0502020204030204" pitchFamily="34" charset="0"/>
                          <a:cs typeface="Calibri" panose="020F0502020204030204" pitchFamily="34" charset="0"/>
                        </a:rPr>
                        <a:t>Identified automatically from LVEF assessments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50 (2.1)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47 (2.0)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66229479"/>
                  </a:ext>
                </a:extLst>
              </a:tr>
              <a:tr h="370840">
                <a:tc>
                  <a:txBody>
                    <a:bodyPr/>
                    <a:lstStyle/>
                    <a:p>
                      <a:r>
                        <a:rPr lang="en-US" dirty="0">
                          <a:solidFill>
                            <a:schemeClr val="bg1"/>
                          </a:solidFill>
                          <a:latin typeface="Calibri" panose="020F0502020204030204" pitchFamily="34" charset="0"/>
                          <a:cs typeface="Calibri" panose="020F0502020204030204" pitchFamily="34" charset="0"/>
                        </a:rPr>
                        <a:t>Identified by cardiac advisory board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15 (0.6)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21 (0.9)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20307984"/>
                  </a:ext>
                </a:extLst>
              </a:tr>
            </a:tbl>
          </a:graphicData>
        </a:graphic>
      </p:graphicFrame>
      <p:sp>
        <p:nvSpPr>
          <p:cNvPr id="9" name="Text Box 11">
            <a:extLst>
              <a:ext uri="{FF2B5EF4-FFF2-40B4-BE49-F238E27FC236}">
                <a16:creationId xmlns:a16="http://schemas.microsoft.com/office/drawing/2014/main" id="{98FAA6BD-E28F-45A7-B96C-94560C560A54}"/>
              </a:ext>
            </a:extLst>
          </p:cNvPr>
          <p:cNvSpPr txBox="1">
            <a:spLocks noChangeArrowheads="1"/>
          </p:cNvSpPr>
          <p:nvPr/>
        </p:nvSpPr>
        <p:spPr bwMode="auto">
          <a:xfrm>
            <a:off x="396921" y="638097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Piccart. JCO. 2021;[Epub].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grpSp>
        <p:nvGrpSpPr>
          <p:cNvPr id="10" name="Group 7">
            <a:extLst>
              <a:ext uri="{FF2B5EF4-FFF2-40B4-BE49-F238E27FC236}">
                <a16:creationId xmlns:a16="http://schemas.microsoft.com/office/drawing/2014/main" id="{EB82F37F-27B2-41E3-8CF9-BFA0AD50610B}"/>
              </a:ext>
            </a:extLst>
          </p:cNvPr>
          <p:cNvGrpSpPr>
            <a:grpSpLocks/>
          </p:cNvGrpSpPr>
          <p:nvPr/>
        </p:nvGrpSpPr>
        <p:grpSpPr bwMode="auto">
          <a:xfrm>
            <a:off x="9389569" y="6207225"/>
            <a:ext cx="2488502" cy="447822"/>
            <a:chOff x="9527309" y="3551529"/>
            <a:chExt cx="2488502" cy="448324"/>
          </a:xfrm>
        </p:grpSpPr>
        <p:pic>
          <p:nvPicPr>
            <p:cNvPr id="11" name="Picture 9">
              <a:extLst>
                <a:ext uri="{FF2B5EF4-FFF2-40B4-BE49-F238E27FC236}">
                  <a16:creationId xmlns:a16="http://schemas.microsoft.com/office/drawing/2014/main" id="{79D07460-AAD1-4FFB-8588-C20B4C10ADA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A89E8B9E-C725-41B0-83F5-AC253853E0B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889700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488367E-8029-44A5-8337-EECC38790F29}"/>
              </a:ext>
            </a:extLst>
          </p:cNvPr>
          <p:cNvGrpSpPr/>
          <p:nvPr/>
        </p:nvGrpSpPr>
        <p:grpSpPr>
          <a:xfrm>
            <a:off x="5215257" y="3121424"/>
            <a:ext cx="5370468" cy="482795"/>
            <a:chOff x="5438778" y="3645115"/>
            <a:chExt cx="5554806" cy="689430"/>
          </a:xfrm>
        </p:grpSpPr>
        <p:grpSp>
          <p:nvGrpSpPr>
            <p:cNvPr id="350" name="Group 648">
              <a:extLst>
                <a:ext uri="{FF2B5EF4-FFF2-40B4-BE49-F238E27FC236}">
                  <a16:creationId xmlns:a16="http://schemas.microsoft.com/office/drawing/2014/main" id="{D064625E-3434-4B7B-AAC7-F86D31E59FBA}"/>
                </a:ext>
              </a:extLst>
            </p:cNvPr>
            <p:cNvGrpSpPr>
              <a:grpSpLocks/>
            </p:cNvGrpSpPr>
            <p:nvPr/>
          </p:nvGrpSpPr>
          <p:grpSpPr bwMode="auto">
            <a:xfrm>
              <a:off x="5442327" y="3682302"/>
              <a:ext cx="700850" cy="307707"/>
              <a:chOff x="3124200" y="1895475"/>
              <a:chExt cx="312419" cy="137921"/>
            </a:xfrm>
            <a:solidFill>
              <a:schemeClr val="accent3"/>
            </a:solidFill>
          </p:grpSpPr>
          <p:grpSp>
            <p:nvGrpSpPr>
              <p:cNvPr id="1090" name="Group 649">
                <a:extLst>
                  <a:ext uri="{FF2B5EF4-FFF2-40B4-BE49-F238E27FC236}">
                    <a16:creationId xmlns:a16="http://schemas.microsoft.com/office/drawing/2014/main" id="{B2DE20FF-0D6B-46AF-B842-05B5D0860863}"/>
                  </a:ext>
                </a:extLst>
              </p:cNvPr>
              <p:cNvGrpSpPr>
                <a:grpSpLocks/>
              </p:cNvGrpSpPr>
              <p:nvPr/>
            </p:nvGrpSpPr>
            <p:grpSpPr bwMode="auto">
              <a:xfrm>
                <a:off x="3124200" y="1895475"/>
                <a:ext cx="160019" cy="128396"/>
                <a:chOff x="3124200" y="1895475"/>
                <a:chExt cx="160019" cy="128396"/>
              </a:xfrm>
              <a:grpFill/>
            </p:grpSpPr>
            <p:grpSp>
              <p:nvGrpSpPr>
                <p:cNvPr id="1104" name="Group 712">
                  <a:extLst>
                    <a:ext uri="{FF2B5EF4-FFF2-40B4-BE49-F238E27FC236}">
                      <a16:creationId xmlns:a16="http://schemas.microsoft.com/office/drawing/2014/main" id="{BE20A95C-CB7D-4472-8BCA-D0392D027A4E}"/>
                    </a:ext>
                  </a:extLst>
                </p:cNvPr>
                <p:cNvGrpSpPr>
                  <a:grpSpLocks/>
                </p:cNvGrpSpPr>
                <p:nvPr/>
              </p:nvGrpSpPr>
              <p:grpSpPr bwMode="auto">
                <a:xfrm>
                  <a:off x="3124200" y="1905000"/>
                  <a:ext cx="45719" cy="118871"/>
                  <a:chOff x="3098006" y="1902619"/>
                  <a:chExt cx="45719" cy="118871"/>
                </a:xfrm>
                <a:grpFill/>
              </p:grpSpPr>
              <p:sp>
                <p:nvSpPr>
                  <p:cNvPr id="1114" name="Oval 1113">
                    <a:extLst>
                      <a:ext uri="{FF2B5EF4-FFF2-40B4-BE49-F238E27FC236}">
                        <a16:creationId xmlns:a16="http://schemas.microsoft.com/office/drawing/2014/main" id="{CDAAFB75-183C-4CCA-8B08-801CA7DB9356}"/>
                      </a:ext>
                    </a:extLst>
                  </p:cNvPr>
                  <p:cNvSpPr/>
                  <p:nvPr/>
                </p:nvSpPr>
                <p:spPr>
                  <a:xfrm>
                    <a:off x="3098232" y="1903325"/>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115" name="Straight Connector 1114">
                    <a:extLst>
                      <a:ext uri="{FF2B5EF4-FFF2-40B4-BE49-F238E27FC236}">
                        <a16:creationId xmlns:a16="http://schemas.microsoft.com/office/drawing/2014/main" id="{18AFF137-38CB-42BB-92E5-91CE97B8DE0F}"/>
                      </a:ext>
                    </a:extLst>
                  </p:cNvPr>
                  <p:cNvCxnSpPr>
                    <a:stCxn id="1114" idx="4"/>
                  </p:cNvCxnSpPr>
                  <p:nvPr/>
                </p:nvCxnSpPr>
                <p:spPr>
                  <a:xfrm>
                    <a:off x="3121734"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05" name="Group 713">
                  <a:extLst>
                    <a:ext uri="{FF2B5EF4-FFF2-40B4-BE49-F238E27FC236}">
                      <a16:creationId xmlns:a16="http://schemas.microsoft.com/office/drawing/2014/main" id="{4A335FDB-A44A-4613-A1F3-40EFD063870A}"/>
                    </a:ext>
                  </a:extLst>
                </p:cNvPr>
                <p:cNvGrpSpPr>
                  <a:grpSpLocks/>
                </p:cNvGrpSpPr>
                <p:nvPr/>
              </p:nvGrpSpPr>
              <p:grpSpPr bwMode="auto">
                <a:xfrm>
                  <a:off x="3200400" y="1905000"/>
                  <a:ext cx="45719" cy="118871"/>
                  <a:chOff x="3098006" y="1902619"/>
                  <a:chExt cx="45719" cy="118871"/>
                </a:xfrm>
                <a:grpFill/>
              </p:grpSpPr>
              <p:sp>
                <p:nvSpPr>
                  <p:cNvPr id="1112" name="Oval 1111">
                    <a:extLst>
                      <a:ext uri="{FF2B5EF4-FFF2-40B4-BE49-F238E27FC236}">
                        <a16:creationId xmlns:a16="http://schemas.microsoft.com/office/drawing/2014/main" id="{B7BE0771-4DCC-470A-998D-A68D6195EB2E}"/>
                      </a:ext>
                    </a:extLst>
                  </p:cNvPr>
                  <p:cNvSpPr/>
                  <p:nvPr/>
                </p:nvSpPr>
                <p:spPr>
                  <a:xfrm>
                    <a:off x="3097574" y="1903325"/>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113" name="Straight Connector 1112">
                    <a:extLst>
                      <a:ext uri="{FF2B5EF4-FFF2-40B4-BE49-F238E27FC236}">
                        <a16:creationId xmlns:a16="http://schemas.microsoft.com/office/drawing/2014/main" id="{C4171C4F-58BE-47E2-B70A-F3F1DF30DE58}"/>
                      </a:ext>
                    </a:extLst>
                  </p:cNvPr>
                  <p:cNvCxnSpPr>
                    <a:stCxn id="1112" idx="4"/>
                  </p:cNvCxnSpPr>
                  <p:nvPr/>
                </p:nvCxnSpPr>
                <p:spPr>
                  <a:xfrm>
                    <a:off x="3121075"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06" name="Group 714">
                  <a:extLst>
                    <a:ext uri="{FF2B5EF4-FFF2-40B4-BE49-F238E27FC236}">
                      <a16:creationId xmlns:a16="http://schemas.microsoft.com/office/drawing/2014/main" id="{FB639A8A-54DC-4030-9DA3-C77B6662ABC7}"/>
                    </a:ext>
                  </a:extLst>
                </p:cNvPr>
                <p:cNvGrpSpPr>
                  <a:grpSpLocks/>
                </p:cNvGrpSpPr>
                <p:nvPr/>
              </p:nvGrpSpPr>
              <p:grpSpPr bwMode="auto">
                <a:xfrm>
                  <a:off x="3162300" y="1895475"/>
                  <a:ext cx="45719" cy="118871"/>
                  <a:chOff x="3098006" y="1902619"/>
                  <a:chExt cx="45719" cy="118871"/>
                </a:xfrm>
                <a:grpFill/>
              </p:grpSpPr>
              <p:sp>
                <p:nvSpPr>
                  <p:cNvPr id="1110" name="Oval 1109">
                    <a:extLst>
                      <a:ext uri="{FF2B5EF4-FFF2-40B4-BE49-F238E27FC236}">
                        <a16:creationId xmlns:a16="http://schemas.microsoft.com/office/drawing/2014/main" id="{77EB3C17-2E29-407A-B867-730D62DAF677}"/>
                      </a:ext>
                    </a:extLst>
                  </p:cNvPr>
                  <p:cNvSpPr/>
                  <p:nvPr/>
                </p:nvSpPr>
                <p:spPr>
                  <a:xfrm>
                    <a:off x="3098742" y="1902763"/>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111" name="Straight Connector 1110">
                    <a:extLst>
                      <a:ext uri="{FF2B5EF4-FFF2-40B4-BE49-F238E27FC236}">
                        <a16:creationId xmlns:a16="http://schemas.microsoft.com/office/drawing/2014/main" id="{686D1832-6B89-4CD6-BC99-F959E596FCCC}"/>
                      </a:ext>
                    </a:extLst>
                  </p:cNvPr>
                  <p:cNvCxnSpPr>
                    <a:stCxn id="1110" idx="4"/>
                  </p:cNvCxnSpPr>
                  <p:nvPr/>
                </p:nvCxnSpPr>
                <p:spPr>
                  <a:xfrm>
                    <a:off x="3122243"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07" name="Group 715">
                  <a:extLst>
                    <a:ext uri="{FF2B5EF4-FFF2-40B4-BE49-F238E27FC236}">
                      <a16:creationId xmlns:a16="http://schemas.microsoft.com/office/drawing/2014/main" id="{364B06A9-518D-4596-B268-5BAEECF5D6E7}"/>
                    </a:ext>
                  </a:extLst>
                </p:cNvPr>
                <p:cNvGrpSpPr>
                  <a:grpSpLocks/>
                </p:cNvGrpSpPr>
                <p:nvPr/>
              </p:nvGrpSpPr>
              <p:grpSpPr bwMode="auto">
                <a:xfrm>
                  <a:off x="3238500" y="1895475"/>
                  <a:ext cx="45719" cy="118871"/>
                  <a:chOff x="3098006" y="1902619"/>
                  <a:chExt cx="45719" cy="118871"/>
                </a:xfrm>
                <a:grpFill/>
              </p:grpSpPr>
              <p:sp>
                <p:nvSpPr>
                  <p:cNvPr id="1108" name="Oval 1107">
                    <a:extLst>
                      <a:ext uri="{FF2B5EF4-FFF2-40B4-BE49-F238E27FC236}">
                        <a16:creationId xmlns:a16="http://schemas.microsoft.com/office/drawing/2014/main" id="{E04C6391-9F0A-4E8B-A729-E4A6B4BECEA5}"/>
                      </a:ext>
                    </a:extLst>
                  </p:cNvPr>
                  <p:cNvSpPr/>
                  <p:nvPr/>
                </p:nvSpPr>
                <p:spPr>
                  <a:xfrm>
                    <a:off x="3098082" y="1902763"/>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109" name="Straight Connector 1108">
                    <a:extLst>
                      <a:ext uri="{FF2B5EF4-FFF2-40B4-BE49-F238E27FC236}">
                        <a16:creationId xmlns:a16="http://schemas.microsoft.com/office/drawing/2014/main" id="{146C1B5B-CFE8-4B58-9459-1C278DBBD118}"/>
                      </a:ext>
                    </a:extLst>
                  </p:cNvPr>
                  <p:cNvCxnSpPr>
                    <a:stCxn id="1108" idx="4"/>
                  </p:cNvCxnSpPr>
                  <p:nvPr/>
                </p:nvCxnSpPr>
                <p:spPr>
                  <a:xfrm>
                    <a:off x="3121583"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091" name="Group 650">
                <a:extLst>
                  <a:ext uri="{FF2B5EF4-FFF2-40B4-BE49-F238E27FC236}">
                    <a16:creationId xmlns:a16="http://schemas.microsoft.com/office/drawing/2014/main" id="{5691A1C2-3D3B-4287-83BA-68C71244C001}"/>
                  </a:ext>
                </a:extLst>
              </p:cNvPr>
              <p:cNvGrpSpPr>
                <a:grpSpLocks/>
              </p:cNvGrpSpPr>
              <p:nvPr/>
            </p:nvGrpSpPr>
            <p:grpSpPr bwMode="auto">
              <a:xfrm>
                <a:off x="3276600" y="1905000"/>
                <a:ext cx="160019" cy="128396"/>
                <a:chOff x="3124200" y="1895475"/>
                <a:chExt cx="160019" cy="128396"/>
              </a:xfrm>
              <a:grpFill/>
            </p:grpSpPr>
            <p:grpSp>
              <p:nvGrpSpPr>
                <p:cNvPr id="1092" name="Group 651">
                  <a:extLst>
                    <a:ext uri="{FF2B5EF4-FFF2-40B4-BE49-F238E27FC236}">
                      <a16:creationId xmlns:a16="http://schemas.microsoft.com/office/drawing/2014/main" id="{49678F91-64E9-41EC-8098-3B466D61AB22}"/>
                    </a:ext>
                  </a:extLst>
                </p:cNvPr>
                <p:cNvGrpSpPr>
                  <a:grpSpLocks/>
                </p:cNvGrpSpPr>
                <p:nvPr/>
              </p:nvGrpSpPr>
              <p:grpSpPr bwMode="auto">
                <a:xfrm>
                  <a:off x="3124200" y="1905000"/>
                  <a:ext cx="45719" cy="118871"/>
                  <a:chOff x="3098006" y="1902619"/>
                  <a:chExt cx="45719" cy="118871"/>
                </a:xfrm>
                <a:grpFill/>
              </p:grpSpPr>
              <p:sp>
                <p:nvSpPr>
                  <p:cNvPr id="1102" name="Oval 1101">
                    <a:extLst>
                      <a:ext uri="{FF2B5EF4-FFF2-40B4-BE49-F238E27FC236}">
                        <a16:creationId xmlns:a16="http://schemas.microsoft.com/office/drawing/2014/main" id="{A9B0A60E-7342-416B-970F-58DD3B21F8AA}"/>
                      </a:ext>
                    </a:extLst>
                  </p:cNvPr>
                  <p:cNvSpPr/>
                  <p:nvPr/>
                </p:nvSpPr>
                <p:spPr>
                  <a:xfrm>
                    <a:off x="3098593" y="1910613"/>
                    <a:ext cx="45324"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103" name="Straight Connector 1102">
                    <a:extLst>
                      <a:ext uri="{FF2B5EF4-FFF2-40B4-BE49-F238E27FC236}">
                        <a16:creationId xmlns:a16="http://schemas.microsoft.com/office/drawing/2014/main" id="{0E1AC9F1-5787-4548-86D9-FDF8820F2BAC}"/>
                      </a:ext>
                    </a:extLst>
                  </p:cNvPr>
                  <p:cNvCxnSpPr>
                    <a:stCxn id="1102" idx="4"/>
                  </p:cNvCxnSpPr>
                  <p:nvPr/>
                </p:nvCxnSpPr>
                <p:spPr>
                  <a:xfrm>
                    <a:off x="3122094" y="1949282"/>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3" name="Group 652">
                  <a:extLst>
                    <a:ext uri="{FF2B5EF4-FFF2-40B4-BE49-F238E27FC236}">
                      <a16:creationId xmlns:a16="http://schemas.microsoft.com/office/drawing/2014/main" id="{7D34BE79-E8F5-4F72-8360-AE1298CE7F98}"/>
                    </a:ext>
                  </a:extLst>
                </p:cNvPr>
                <p:cNvGrpSpPr>
                  <a:grpSpLocks/>
                </p:cNvGrpSpPr>
                <p:nvPr/>
              </p:nvGrpSpPr>
              <p:grpSpPr bwMode="auto">
                <a:xfrm>
                  <a:off x="3200400" y="1905000"/>
                  <a:ext cx="45719" cy="118871"/>
                  <a:chOff x="3098006" y="1902619"/>
                  <a:chExt cx="45719" cy="118871"/>
                </a:xfrm>
                <a:grpFill/>
              </p:grpSpPr>
              <p:sp>
                <p:nvSpPr>
                  <p:cNvPr id="1100" name="Oval 1099">
                    <a:extLst>
                      <a:ext uri="{FF2B5EF4-FFF2-40B4-BE49-F238E27FC236}">
                        <a16:creationId xmlns:a16="http://schemas.microsoft.com/office/drawing/2014/main" id="{B20A5B4F-1DEB-41CA-B4E1-257F007B3FB3}"/>
                      </a:ext>
                    </a:extLst>
                  </p:cNvPr>
                  <p:cNvSpPr/>
                  <p:nvPr/>
                </p:nvSpPr>
                <p:spPr>
                  <a:xfrm>
                    <a:off x="3097933" y="1910613"/>
                    <a:ext cx="45325"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101" name="Straight Connector 1100">
                    <a:extLst>
                      <a:ext uri="{FF2B5EF4-FFF2-40B4-BE49-F238E27FC236}">
                        <a16:creationId xmlns:a16="http://schemas.microsoft.com/office/drawing/2014/main" id="{C093203F-115B-42CC-BE63-4FD5E6E234EF}"/>
                      </a:ext>
                    </a:extLst>
                  </p:cNvPr>
                  <p:cNvCxnSpPr>
                    <a:stCxn id="1100" idx="4"/>
                  </p:cNvCxnSpPr>
                  <p:nvPr/>
                </p:nvCxnSpPr>
                <p:spPr>
                  <a:xfrm>
                    <a:off x="3121434" y="1949282"/>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4" name="Group 653">
                  <a:extLst>
                    <a:ext uri="{FF2B5EF4-FFF2-40B4-BE49-F238E27FC236}">
                      <a16:creationId xmlns:a16="http://schemas.microsoft.com/office/drawing/2014/main" id="{D933DF58-9377-4698-8283-88B5F6118890}"/>
                    </a:ext>
                  </a:extLst>
                </p:cNvPr>
                <p:cNvGrpSpPr>
                  <a:grpSpLocks/>
                </p:cNvGrpSpPr>
                <p:nvPr/>
              </p:nvGrpSpPr>
              <p:grpSpPr bwMode="auto">
                <a:xfrm>
                  <a:off x="3162300" y="1895475"/>
                  <a:ext cx="45719" cy="118871"/>
                  <a:chOff x="3098006" y="1902619"/>
                  <a:chExt cx="45719" cy="118871"/>
                </a:xfrm>
                <a:grpFill/>
              </p:grpSpPr>
              <p:sp>
                <p:nvSpPr>
                  <p:cNvPr id="1098" name="Oval 1097">
                    <a:extLst>
                      <a:ext uri="{FF2B5EF4-FFF2-40B4-BE49-F238E27FC236}">
                        <a16:creationId xmlns:a16="http://schemas.microsoft.com/office/drawing/2014/main" id="{020E74A8-E867-4C0E-8EAE-ADBEF882D140}"/>
                      </a:ext>
                    </a:extLst>
                  </p:cNvPr>
                  <p:cNvSpPr/>
                  <p:nvPr/>
                </p:nvSpPr>
                <p:spPr>
                  <a:xfrm>
                    <a:off x="3105816" y="1903325"/>
                    <a:ext cx="38610"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99" name="Straight Connector 1098">
                    <a:extLst>
                      <a:ext uri="{FF2B5EF4-FFF2-40B4-BE49-F238E27FC236}">
                        <a16:creationId xmlns:a16="http://schemas.microsoft.com/office/drawing/2014/main" id="{1CAE9F07-F789-4A0F-AE6A-B77EA0A7A74B}"/>
                      </a:ext>
                    </a:extLst>
                  </p:cNvPr>
                  <p:cNvCxnSpPr>
                    <a:stCxn id="1098" idx="4"/>
                  </p:cNvCxnSpPr>
                  <p:nvPr/>
                </p:nvCxnSpPr>
                <p:spPr>
                  <a:xfrm>
                    <a:off x="3129318"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5" name="Group 654">
                  <a:extLst>
                    <a:ext uri="{FF2B5EF4-FFF2-40B4-BE49-F238E27FC236}">
                      <a16:creationId xmlns:a16="http://schemas.microsoft.com/office/drawing/2014/main" id="{21BA0CA5-D24D-47AF-BBAA-A1D00C55AA04}"/>
                    </a:ext>
                  </a:extLst>
                </p:cNvPr>
                <p:cNvGrpSpPr>
                  <a:grpSpLocks/>
                </p:cNvGrpSpPr>
                <p:nvPr/>
              </p:nvGrpSpPr>
              <p:grpSpPr bwMode="auto">
                <a:xfrm>
                  <a:off x="3238500" y="1895475"/>
                  <a:ext cx="45719" cy="118871"/>
                  <a:chOff x="3098006" y="1902619"/>
                  <a:chExt cx="45719" cy="118871"/>
                </a:xfrm>
                <a:grpFill/>
              </p:grpSpPr>
              <p:sp>
                <p:nvSpPr>
                  <p:cNvPr id="1096" name="Oval 1095">
                    <a:extLst>
                      <a:ext uri="{FF2B5EF4-FFF2-40B4-BE49-F238E27FC236}">
                        <a16:creationId xmlns:a16="http://schemas.microsoft.com/office/drawing/2014/main" id="{1CC9E347-EE65-4A54-84FA-454CB1367165}"/>
                      </a:ext>
                    </a:extLst>
                  </p:cNvPr>
                  <p:cNvSpPr/>
                  <p:nvPr/>
                </p:nvSpPr>
                <p:spPr>
                  <a:xfrm>
                    <a:off x="3098443" y="1903325"/>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97" name="Straight Connector 1096">
                    <a:extLst>
                      <a:ext uri="{FF2B5EF4-FFF2-40B4-BE49-F238E27FC236}">
                        <a16:creationId xmlns:a16="http://schemas.microsoft.com/office/drawing/2014/main" id="{B0D13FE2-B78C-4F5D-830E-2A4CA5054CDD}"/>
                      </a:ext>
                    </a:extLst>
                  </p:cNvPr>
                  <p:cNvCxnSpPr>
                    <a:stCxn id="1096" idx="4"/>
                  </p:cNvCxnSpPr>
                  <p:nvPr/>
                </p:nvCxnSpPr>
                <p:spPr>
                  <a:xfrm>
                    <a:off x="3121944"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352" name="Group 675">
              <a:extLst>
                <a:ext uri="{FF2B5EF4-FFF2-40B4-BE49-F238E27FC236}">
                  <a16:creationId xmlns:a16="http://schemas.microsoft.com/office/drawing/2014/main" id="{29B357A8-3B1A-4DBC-818C-514F4076831B}"/>
                </a:ext>
              </a:extLst>
            </p:cNvPr>
            <p:cNvGrpSpPr>
              <a:grpSpLocks/>
            </p:cNvGrpSpPr>
            <p:nvPr/>
          </p:nvGrpSpPr>
          <p:grpSpPr bwMode="auto">
            <a:xfrm>
              <a:off x="6131428" y="3676989"/>
              <a:ext cx="700850" cy="307707"/>
              <a:chOff x="3124200" y="1895475"/>
              <a:chExt cx="312419" cy="137921"/>
            </a:xfrm>
            <a:solidFill>
              <a:schemeClr val="accent3"/>
            </a:solidFill>
          </p:grpSpPr>
          <p:grpSp>
            <p:nvGrpSpPr>
              <p:cNvPr id="1064" name="Group 676">
                <a:extLst>
                  <a:ext uri="{FF2B5EF4-FFF2-40B4-BE49-F238E27FC236}">
                    <a16:creationId xmlns:a16="http://schemas.microsoft.com/office/drawing/2014/main" id="{025E0367-40F0-4085-ACD2-F6EE6BE3155E}"/>
                  </a:ext>
                </a:extLst>
              </p:cNvPr>
              <p:cNvGrpSpPr>
                <a:grpSpLocks/>
              </p:cNvGrpSpPr>
              <p:nvPr/>
            </p:nvGrpSpPr>
            <p:grpSpPr bwMode="auto">
              <a:xfrm>
                <a:off x="3124200" y="1895475"/>
                <a:ext cx="160019" cy="128396"/>
                <a:chOff x="3124200" y="1895475"/>
                <a:chExt cx="160019" cy="128396"/>
              </a:xfrm>
              <a:grpFill/>
            </p:grpSpPr>
            <p:grpSp>
              <p:nvGrpSpPr>
                <p:cNvPr id="1078" name="Group 690">
                  <a:extLst>
                    <a:ext uri="{FF2B5EF4-FFF2-40B4-BE49-F238E27FC236}">
                      <a16:creationId xmlns:a16="http://schemas.microsoft.com/office/drawing/2014/main" id="{6272B3A8-C2AE-45BF-9E9C-BDCE808C4D57}"/>
                    </a:ext>
                  </a:extLst>
                </p:cNvPr>
                <p:cNvGrpSpPr>
                  <a:grpSpLocks/>
                </p:cNvGrpSpPr>
                <p:nvPr/>
              </p:nvGrpSpPr>
              <p:grpSpPr bwMode="auto">
                <a:xfrm>
                  <a:off x="3124200" y="1905000"/>
                  <a:ext cx="45719" cy="118871"/>
                  <a:chOff x="3098006" y="1902619"/>
                  <a:chExt cx="45719" cy="118871"/>
                </a:xfrm>
                <a:grpFill/>
              </p:grpSpPr>
              <p:sp>
                <p:nvSpPr>
                  <p:cNvPr id="1088" name="Oval 1087">
                    <a:extLst>
                      <a:ext uri="{FF2B5EF4-FFF2-40B4-BE49-F238E27FC236}">
                        <a16:creationId xmlns:a16="http://schemas.microsoft.com/office/drawing/2014/main" id="{3C5564D1-D1A5-4DC8-8EA2-4C9DAFEE9211}"/>
                      </a:ext>
                    </a:extLst>
                  </p:cNvPr>
                  <p:cNvSpPr/>
                  <p:nvPr/>
                </p:nvSpPr>
                <p:spPr>
                  <a:xfrm>
                    <a:off x="3098249" y="1902345"/>
                    <a:ext cx="48681"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89" name="Straight Connector 1088">
                    <a:extLst>
                      <a:ext uri="{FF2B5EF4-FFF2-40B4-BE49-F238E27FC236}">
                        <a16:creationId xmlns:a16="http://schemas.microsoft.com/office/drawing/2014/main" id="{250E1B76-67F7-4F4A-B355-EFD0EEA30759}"/>
                      </a:ext>
                    </a:extLst>
                  </p:cNvPr>
                  <p:cNvCxnSpPr>
                    <a:stCxn id="1088" idx="4"/>
                  </p:cNvCxnSpPr>
                  <p:nvPr/>
                </p:nvCxnSpPr>
                <p:spPr>
                  <a:xfrm>
                    <a:off x="3123429" y="1946057"/>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79" name="Group 691">
                  <a:extLst>
                    <a:ext uri="{FF2B5EF4-FFF2-40B4-BE49-F238E27FC236}">
                      <a16:creationId xmlns:a16="http://schemas.microsoft.com/office/drawing/2014/main" id="{3DEF2A33-8D25-4F61-A965-67E205DABA0B}"/>
                    </a:ext>
                  </a:extLst>
                </p:cNvPr>
                <p:cNvGrpSpPr>
                  <a:grpSpLocks/>
                </p:cNvGrpSpPr>
                <p:nvPr/>
              </p:nvGrpSpPr>
              <p:grpSpPr bwMode="auto">
                <a:xfrm>
                  <a:off x="3200400" y="1905000"/>
                  <a:ext cx="45719" cy="118871"/>
                  <a:chOff x="3098006" y="1902619"/>
                  <a:chExt cx="45719" cy="118871"/>
                </a:xfrm>
                <a:grpFill/>
              </p:grpSpPr>
              <p:sp>
                <p:nvSpPr>
                  <p:cNvPr id="1086" name="Oval 1085">
                    <a:extLst>
                      <a:ext uri="{FF2B5EF4-FFF2-40B4-BE49-F238E27FC236}">
                        <a16:creationId xmlns:a16="http://schemas.microsoft.com/office/drawing/2014/main" id="{DD758E31-FB61-4E82-849C-A5CDF7B748B6}"/>
                      </a:ext>
                    </a:extLst>
                  </p:cNvPr>
                  <p:cNvSpPr/>
                  <p:nvPr/>
                </p:nvSpPr>
                <p:spPr>
                  <a:xfrm>
                    <a:off x="3097589" y="1902345"/>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87" name="Straight Connector 1086">
                    <a:extLst>
                      <a:ext uri="{FF2B5EF4-FFF2-40B4-BE49-F238E27FC236}">
                        <a16:creationId xmlns:a16="http://schemas.microsoft.com/office/drawing/2014/main" id="{6DBE6DD1-ED22-4AC2-8185-4282A4911E19}"/>
                      </a:ext>
                    </a:extLst>
                  </p:cNvPr>
                  <p:cNvCxnSpPr>
                    <a:stCxn id="1086" idx="4"/>
                  </p:cNvCxnSpPr>
                  <p:nvPr/>
                </p:nvCxnSpPr>
                <p:spPr>
                  <a:xfrm>
                    <a:off x="3121091" y="1946057"/>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80" name="Group 692">
                  <a:extLst>
                    <a:ext uri="{FF2B5EF4-FFF2-40B4-BE49-F238E27FC236}">
                      <a16:creationId xmlns:a16="http://schemas.microsoft.com/office/drawing/2014/main" id="{978C0323-C692-496B-9902-7B88D30A95A1}"/>
                    </a:ext>
                  </a:extLst>
                </p:cNvPr>
                <p:cNvGrpSpPr>
                  <a:grpSpLocks/>
                </p:cNvGrpSpPr>
                <p:nvPr/>
              </p:nvGrpSpPr>
              <p:grpSpPr bwMode="auto">
                <a:xfrm>
                  <a:off x="3162300" y="1895475"/>
                  <a:ext cx="45719" cy="118871"/>
                  <a:chOff x="3098006" y="1902619"/>
                  <a:chExt cx="45719" cy="118871"/>
                </a:xfrm>
                <a:grpFill/>
              </p:grpSpPr>
              <p:sp>
                <p:nvSpPr>
                  <p:cNvPr id="1084" name="Oval 1083">
                    <a:extLst>
                      <a:ext uri="{FF2B5EF4-FFF2-40B4-BE49-F238E27FC236}">
                        <a16:creationId xmlns:a16="http://schemas.microsoft.com/office/drawing/2014/main" id="{77C91E99-07AF-4E1B-ACD4-0C121E13DA59}"/>
                      </a:ext>
                    </a:extLst>
                  </p:cNvPr>
                  <p:cNvSpPr/>
                  <p:nvPr/>
                </p:nvSpPr>
                <p:spPr>
                  <a:xfrm>
                    <a:off x="3098758" y="1901782"/>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85" name="Straight Connector 1084">
                    <a:extLst>
                      <a:ext uri="{FF2B5EF4-FFF2-40B4-BE49-F238E27FC236}">
                        <a16:creationId xmlns:a16="http://schemas.microsoft.com/office/drawing/2014/main" id="{608DD247-49EA-415F-B180-1744C2808506}"/>
                      </a:ext>
                    </a:extLst>
                  </p:cNvPr>
                  <p:cNvCxnSpPr>
                    <a:stCxn id="1084" idx="4"/>
                  </p:cNvCxnSpPr>
                  <p:nvPr/>
                </p:nvCxnSpPr>
                <p:spPr>
                  <a:xfrm>
                    <a:off x="3122259" y="1938770"/>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81" name="Group 693">
                  <a:extLst>
                    <a:ext uri="{FF2B5EF4-FFF2-40B4-BE49-F238E27FC236}">
                      <a16:creationId xmlns:a16="http://schemas.microsoft.com/office/drawing/2014/main" id="{7C925763-FAEE-4855-A404-D8D24A275425}"/>
                    </a:ext>
                  </a:extLst>
                </p:cNvPr>
                <p:cNvGrpSpPr>
                  <a:grpSpLocks/>
                </p:cNvGrpSpPr>
                <p:nvPr/>
              </p:nvGrpSpPr>
              <p:grpSpPr bwMode="auto">
                <a:xfrm>
                  <a:off x="3238500" y="1895475"/>
                  <a:ext cx="45719" cy="118871"/>
                  <a:chOff x="3098006" y="1902619"/>
                  <a:chExt cx="45719" cy="118871"/>
                </a:xfrm>
                <a:grpFill/>
              </p:grpSpPr>
              <p:sp>
                <p:nvSpPr>
                  <p:cNvPr id="1082" name="Oval 1081">
                    <a:extLst>
                      <a:ext uri="{FF2B5EF4-FFF2-40B4-BE49-F238E27FC236}">
                        <a16:creationId xmlns:a16="http://schemas.microsoft.com/office/drawing/2014/main" id="{B3AC4B68-47CB-4DC8-8A40-70CDB534C7DE}"/>
                      </a:ext>
                    </a:extLst>
                  </p:cNvPr>
                  <p:cNvSpPr/>
                  <p:nvPr/>
                </p:nvSpPr>
                <p:spPr>
                  <a:xfrm>
                    <a:off x="3096420" y="1901782"/>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83" name="Straight Connector 1082">
                    <a:extLst>
                      <a:ext uri="{FF2B5EF4-FFF2-40B4-BE49-F238E27FC236}">
                        <a16:creationId xmlns:a16="http://schemas.microsoft.com/office/drawing/2014/main" id="{D9636E76-3627-48B4-A5C7-DFFF7A05BE0A}"/>
                      </a:ext>
                    </a:extLst>
                  </p:cNvPr>
                  <p:cNvCxnSpPr>
                    <a:stCxn id="1082" idx="4"/>
                  </p:cNvCxnSpPr>
                  <p:nvPr/>
                </p:nvCxnSpPr>
                <p:spPr>
                  <a:xfrm>
                    <a:off x="3121600" y="1938770"/>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065" name="Group 677">
                <a:extLst>
                  <a:ext uri="{FF2B5EF4-FFF2-40B4-BE49-F238E27FC236}">
                    <a16:creationId xmlns:a16="http://schemas.microsoft.com/office/drawing/2014/main" id="{72BC90CD-7A72-4F5D-B30C-64565739EA08}"/>
                  </a:ext>
                </a:extLst>
              </p:cNvPr>
              <p:cNvGrpSpPr>
                <a:grpSpLocks/>
              </p:cNvGrpSpPr>
              <p:nvPr/>
            </p:nvGrpSpPr>
            <p:grpSpPr bwMode="auto">
              <a:xfrm>
                <a:off x="3276600" y="1905000"/>
                <a:ext cx="160019" cy="128396"/>
                <a:chOff x="3124200" y="1895475"/>
                <a:chExt cx="160019" cy="128396"/>
              </a:xfrm>
              <a:grpFill/>
            </p:grpSpPr>
            <p:grpSp>
              <p:nvGrpSpPr>
                <p:cNvPr id="1066" name="Group 678">
                  <a:extLst>
                    <a:ext uri="{FF2B5EF4-FFF2-40B4-BE49-F238E27FC236}">
                      <a16:creationId xmlns:a16="http://schemas.microsoft.com/office/drawing/2014/main" id="{9CFC4DD8-998D-43FE-96A2-49ACA98722CC}"/>
                    </a:ext>
                  </a:extLst>
                </p:cNvPr>
                <p:cNvGrpSpPr>
                  <a:grpSpLocks/>
                </p:cNvGrpSpPr>
                <p:nvPr/>
              </p:nvGrpSpPr>
              <p:grpSpPr bwMode="auto">
                <a:xfrm>
                  <a:off x="3124200" y="1905000"/>
                  <a:ext cx="45719" cy="118871"/>
                  <a:chOff x="3098006" y="1902619"/>
                  <a:chExt cx="45719" cy="118871"/>
                </a:xfrm>
                <a:grpFill/>
              </p:grpSpPr>
              <p:sp>
                <p:nvSpPr>
                  <p:cNvPr id="1076" name="Oval 1075">
                    <a:extLst>
                      <a:ext uri="{FF2B5EF4-FFF2-40B4-BE49-F238E27FC236}">
                        <a16:creationId xmlns:a16="http://schemas.microsoft.com/office/drawing/2014/main" id="{E42A9F82-FA3F-4183-A03C-C256E1FB5303}"/>
                      </a:ext>
                    </a:extLst>
                  </p:cNvPr>
                  <p:cNvSpPr/>
                  <p:nvPr/>
                </p:nvSpPr>
                <p:spPr>
                  <a:xfrm>
                    <a:off x="3098609" y="1902907"/>
                    <a:ext cx="48682"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77" name="Straight Connector 1076">
                    <a:extLst>
                      <a:ext uri="{FF2B5EF4-FFF2-40B4-BE49-F238E27FC236}">
                        <a16:creationId xmlns:a16="http://schemas.microsoft.com/office/drawing/2014/main" id="{7989ADC1-F604-47CD-BA89-6550020C2480}"/>
                      </a:ext>
                    </a:extLst>
                  </p:cNvPr>
                  <p:cNvCxnSpPr>
                    <a:stCxn id="1076" idx="4"/>
                  </p:cNvCxnSpPr>
                  <p:nvPr/>
                </p:nvCxnSpPr>
                <p:spPr>
                  <a:xfrm>
                    <a:off x="3123789" y="1946620"/>
                    <a:ext cx="0"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67" name="Group 679">
                  <a:extLst>
                    <a:ext uri="{FF2B5EF4-FFF2-40B4-BE49-F238E27FC236}">
                      <a16:creationId xmlns:a16="http://schemas.microsoft.com/office/drawing/2014/main" id="{ECB846B8-328A-437A-A8D4-DD7F96491CA1}"/>
                    </a:ext>
                  </a:extLst>
                </p:cNvPr>
                <p:cNvGrpSpPr>
                  <a:grpSpLocks/>
                </p:cNvGrpSpPr>
                <p:nvPr/>
              </p:nvGrpSpPr>
              <p:grpSpPr bwMode="auto">
                <a:xfrm>
                  <a:off x="3200400" y="1905000"/>
                  <a:ext cx="45719" cy="118871"/>
                  <a:chOff x="3098006" y="1902619"/>
                  <a:chExt cx="45719" cy="118871"/>
                </a:xfrm>
                <a:grpFill/>
              </p:grpSpPr>
              <p:sp>
                <p:nvSpPr>
                  <p:cNvPr id="1074" name="Oval 1073">
                    <a:extLst>
                      <a:ext uri="{FF2B5EF4-FFF2-40B4-BE49-F238E27FC236}">
                        <a16:creationId xmlns:a16="http://schemas.microsoft.com/office/drawing/2014/main" id="{56746E9D-421E-48D2-8808-8F6CDB9C9F25}"/>
                      </a:ext>
                    </a:extLst>
                  </p:cNvPr>
                  <p:cNvSpPr/>
                  <p:nvPr/>
                </p:nvSpPr>
                <p:spPr>
                  <a:xfrm>
                    <a:off x="3097950" y="1902907"/>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75" name="Straight Connector 1074">
                    <a:extLst>
                      <a:ext uri="{FF2B5EF4-FFF2-40B4-BE49-F238E27FC236}">
                        <a16:creationId xmlns:a16="http://schemas.microsoft.com/office/drawing/2014/main" id="{A1164286-146A-40ED-8E2A-E887BD5AE54C}"/>
                      </a:ext>
                    </a:extLst>
                  </p:cNvPr>
                  <p:cNvCxnSpPr>
                    <a:stCxn id="1074" idx="4"/>
                  </p:cNvCxnSpPr>
                  <p:nvPr/>
                </p:nvCxnSpPr>
                <p:spPr>
                  <a:xfrm>
                    <a:off x="3121451" y="1946620"/>
                    <a:ext cx="0"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68" name="Group 680">
                  <a:extLst>
                    <a:ext uri="{FF2B5EF4-FFF2-40B4-BE49-F238E27FC236}">
                      <a16:creationId xmlns:a16="http://schemas.microsoft.com/office/drawing/2014/main" id="{81942465-1836-47C7-8EF9-21B010BA5C2C}"/>
                    </a:ext>
                  </a:extLst>
                </p:cNvPr>
                <p:cNvGrpSpPr>
                  <a:grpSpLocks/>
                </p:cNvGrpSpPr>
                <p:nvPr/>
              </p:nvGrpSpPr>
              <p:grpSpPr bwMode="auto">
                <a:xfrm>
                  <a:off x="3162300" y="1895475"/>
                  <a:ext cx="45719" cy="118871"/>
                  <a:chOff x="3098006" y="1902619"/>
                  <a:chExt cx="45719" cy="118871"/>
                </a:xfrm>
                <a:grpFill/>
              </p:grpSpPr>
              <p:sp>
                <p:nvSpPr>
                  <p:cNvPr id="1072" name="Oval 1071">
                    <a:extLst>
                      <a:ext uri="{FF2B5EF4-FFF2-40B4-BE49-F238E27FC236}">
                        <a16:creationId xmlns:a16="http://schemas.microsoft.com/office/drawing/2014/main" id="{89018E2E-0661-4260-8E1F-D5E7612A6553}"/>
                      </a:ext>
                    </a:extLst>
                  </p:cNvPr>
                  <p:cNvSpPr/>
                  <p:nvPr/>
                </p:nvSpPr>
                <p:spPr>
                  <a:xfrm>
                    <a:off x="3105833" y="1902345"/>
                    <a:ext cx="38609"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73" name="Straight Connector 1072">
                    <a:extLst>
                      <a:ext uri="{FF2B5EF4-FFF2-40B4-BE49-F238E27FC236}">
                        <a16:creationId xmlns:a16="http://schemas.microsoft.com/office/drawing/2014/main" id="{D9B9A381-876A-48A8-9E94-170D21078F56}"/>
                      </a:ext>
                    </a:extLst>
                  </p:cNvPr>
                  <p:cNvCxnSpPr>
                    <a:stCxn id="1072" idx="4"/>
                  </p:cNvCxnSpPr>
                  <p:nvPr/>
                </p:nvCxnSpPr>
                <p:spPr>
                  <a:xfrm>
                    <a:off x="3129334" y="1946057"/>
                    <a:ext cx="1678"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69" name="Group 681">
                  <a:extLst>
                    <a:ext uri="{FF2B5EF4-FFF2-40B4-BE49-F238E27FC236}">
                      <a16:creationId xmlns:a16="http://schemas.microsoft.com/office/drawing/2014/main" id="{05D356AA-9782-47AA-A506-F9F98718C22A}"/>
                    </a:ext>
                  </a:extLst>
                </p:cNvPr>
                <p:cNvGrpSpPr>
                  <a:grpSpLocks/>
                </p:cNvGrpSpPr>
                <p:nvPr/>
              </p:nvGrpSpPr>
              <p:grpSpPr bwMode="auto">
                <a:xfrm>
                  <a:off x="3238500" y="1895475"/>
                  <a:ext cx="45719" cy="118871"/>
                  <a:chOff x="3098006" y="1902619"/>
                  <a:chExt cx="45719" cy="118871"/>
                </a:xfrm>
                <a:grpFill/>
              </p:grpSpPr>
              <p:sp>
                <p:nvSpPr>
                  <p:cNvPr id="1070" name="Oval 1069">
                    <a:extLst>
                      <a:ext uri="{FF2B5EF4-FFF2-40B4-BE49-F238E27FC236}">
                        <a16:creationId xmlns:a16="http://schemas.microsoft.com/office/drawing/2014/main" id="{F5B33AD5-0965-4B15-9299-3E86F7175C14}"/>
                      </a:ext>
                    </a:extLst>
                  </p:cNvPr>
                  <p:cNvSpPr/>
                  <p:nvPr/>
                </p:nvSpPr>
                <p:spPr>
                  <a:xfrm>
                    <a:off x="3096780" y="1902345"/>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71" name="Straight Connector 1070">
                    <a:extLst>
                      <a:ext uri="{FF2B5EF4-FFF2-40B4-BE49-F238E27FC236}">
                        <a16:creationId xmlns:a16="http://schemas.microsoft.com/office/drawing/2014/main" id="{2AEA5A4D-8FC1-4607-8015-2635951866BD}"/>
                      </a:ext>
                    </a:extLst>
                  </p:cNvPr>
                  <p:cNvCxnSpPr>
                    <a:stCxn id="1070" idx="4"/>
                  </p:cNvCxnSpPr>
                  <p:nvPr/>
                </p:nvCxnSpPr>
                <p:spPr>
                  <a:xfrm>
                    <a:off x="3121960" y="1946057"/>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353" name="Group 702">
              <a:extLst>
                <a:ext uri="{FF2B5EF4-FFF2-40B4-BE49-F238E27FC236}">
                  <a16:creationId xmlns:a16="http://schemas.microsoft.com/office/drawing/2014/main" id="{9679C3F6-8064-4181-BC69-2E6F49A1A66A}"/>
                </a:ext>
              </a:extLst>
            </p:cNvPr>
            <p:cNvGrpSpPr>
              <a:grpSpLocks/>
            </p:cNvGrpSpPr>
            <p:nvPr/>
          </p:nvGrpSpPr>
          <p:grpSpPr bwMode="auto">
            <a:xfrm>
              <a:off x="6825867" y="3671678"/>
              <a:ext cx="700850" cy="307707"/>
              <a:chOff x="3124200" y="1895475"/>
              <a:chExt cx="312419" cy="137921"/>
            </a:xfrm>
            <a:solidFill>
              <a:schemeClr val="accent3"/>
            </a:solidFill>
          </p:grpSpPr>
          <p:grpSp>
            <p:nvGrpSpPr>
              <p:cNvPr id="1038" name="Group 703">
                <a:extLst>
                  <a:ext uri="{FF2B5EF4-FFF2-40B4-BE49-F238E27FC236}">
                    <a16:creationId xmlns:a16="http://schemas.microsoft.com/office/drawing/2014/main" id="{966AC408-0D26-4255-AA71-E025BABD4D4A}"/>
                  </a:ext>
                </a:extLst>
              </p:cNvPr>
              <p:cNvGrpSpPr>
                <a:grpSpLocks/>
              </p:cNvGrpSpPr>
              <p:nvPr/>
            </p:nvGrpSpPr>
            <p:grpSpPr bwMode="auto">
              <a:xfrm>
                <a:off x="3124200" y="1895475"/>
                <a:ext cx="160019" cy="128396"/>
                <a:chOff x="3124200" y="1895475"/>
                <a:chExt cx="160019" cy="128396"/>
              </a:xfrm>
              <a:grpFill/>
            </p:grpSpPr>
            <p:grpSp>
              <p:nvGrpSpPr>
                <p:cNvPr id="1052" name="Group 717">
                  <a:extLst>
                    <a:ext uri="{FF2B5EF4-FFF2-40B4-BE49-F238E27FC236}">
                      <a16:creationId xmlns:a16="http://schemas.microsoft.com/office/drawing/2014/main" id="{DB52B361-8CC5-4A41-AE9F-7C16E3B99AC6}"/>
                    </a:ext>
                  </a:extLst>
                </p:cNvPr>
                <p:cNvGrpSpPr>
                  <a:grpSpLocks/>
                </p:cNvGrpSpPr>
                <p:nvPr/>
              </p:nvGrpSpPr>
              <p:grpSpPr bwMode="auto">
                <a:xfrm>
                  <a:off x="3124200" y="1905000"/>
                  <a:ext cx="45719" cy="118871"/>
                  <a:chOff x="3098006" y="1902619"/>
                  <a:chExt cx="45719" cy="118871"/>
                </a:xfrm>
                <a:grpFill/>
              </p:grpSpPr>
              <p:sp>
                <p:nvSpPr>
                  <p:cNvPr id="1062" name="Oval 1061">
                    <a:extLst>
                      <a:ext uri="{FF2B5EF4-FFF2-40B4-BE49-F238E27FC236}">
                        <a16:creationId xmlns:a16="http://schemas.microsoft.com/office/drawing/2014/main" id="{C2003589-E6D0-43CC-AD5D-84BB02BCC79E}"/>
                      </a:ext>
                    </a:extLst>
                  </p:cNvPr>
                  <p:cNvSpPr/>
                  <p:nvPr/>
                </p:nvSpPr>
                <p:spPr>
                  <a:xfrm>
                    <a:off x="3097564"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63" name="Straight Connector 1062">
                    <a:extLst>
                      <a:ext uri="{FF2B5EF4-FFF2-40B4-BE49-F238E27FC236}">
                        <a16:creationId xmlns:a16="http://schemas.microsoft.com/office/drawing/2014/main" id="{8A0EBCC3-9E67-42DE-AB35-7BC45EE6272F}"/>
                      </a:ext>
                    </a:extLst>
                  </p:cNvPr>
                  <p:cNvCxnSpPr>
                    <a:stCxn id="1062" idx="4"/>
                  </p:cNvCxnSpPr>
                  <p:nvPr/>
                </p:nvCxnSpPr>
                <p:spPr>
                  <a:xfrm>
                    <a:off x="3122743"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53" name="Group 718">
                  <a:extLst>
                    <a:ext uri="{FF2B5EF4-FFF2-40B4-BE49-F238E27FC236}">
                      <a16:creationId xmlns:a16="http://schemas.microsoft.com/office/drawing/2014/main" id="{01EA150D-069F-4550-9935-F42E05DDA237}"/>
                    </a:ext>
                  </a:extLst>
                </p:cNvPr>
                <p:cNvGrpSpPr>
                  <a:grpSpLocks/>
                </p:cNvGrpSpPr>
                <p:nvPr/>
              </p:nvGrpSpPr>
              <p:grpSpPr bwMode="auto">
                <a:xfrm>
                  <a:off x="3200400" y="1905000"/>
                  <a:ext cx="45719" cy="118871"/>
                  <a:chOff x="3098006" y="1902619"/>
                  <a:chExt cx="45719" cy="118871"/>
                </a:xfrm>
                <a:grpFill/>
              </p:grpSpPr>
              <p:sp>
                <p:nvSpPr>
                  <p:cNvPr id="1060" name="Oval 1059">
                    <a:extLst>
                      <a:ext uri="{FF2B5EF4-FFF2-40B4-BE49-F238E27FC236}">
                        <a16:creationId xmlns:a16="http://schemas.microsoft.com/office/drawing/2014/main" id="{C782E2EB-DFA1-4193-98AC-7946A761866F}"/>
                      </a:ext>
                    </a:extLst>
                  </p:cNvPr>
                  <p:cNvSpPr/>
                  <p:nvPr/>
                </p:nvSpPr>
                <p:spPr>
                  <a:xfrm>
                    <a:off x="3090189" y="1903045"/>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61" name="Straight Connector 1060">
                    <a:extLst>
                      <a:ext uri="{FF2B5EF4-FFF2-40B4-BE49-F238E27FC236}">
                        <a16:creationId xmlns:a16="http://schemas.microsoft.com/office/drawing/2014/main" id="{000ACE51-7A80-4762-8860-E610E8E90553}"/>
                      </a:ext>
                    </a:extLst>
                  </p:cNvPr>
                  <p:cNvCxnSpPr>
                    <a:stCxn id="1060" idx="4"/>
                  </p:cNvCxnSpPr>
                  <p:nvPr/>
                </p:nvCxnSpPr>
                <p:spPr>
                  <a:xfrm>
                    <a:off x="3113691"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54" name="Group 719">
                  <a:extLst>
                    <a:ext uri="{FF2B5EF4-FFF2-40B4-BE49-F238E27FC236}">
                      <a16:creationId xmlns:a16="http://schemas.microsoft.com/office/drawing/2014/main" id="{04E62CE1-516A-4B7C-914B-D05138C3ECF5}"/>
                    </a:ext>
                  </a:extLst>
                </p:cNvPr>
                <p:cNvGrpSpPr>
                  <a:grpSpLocks/>
                </p:cNvGrpSpPr>
                <p:nvPr/>
              </p:nvGrpSpPr>
              <p:grpSpPr bwMode="auto">
                <a:xfrm>
                  <a:off x="3162300" y="1895475"/>
                  <a:ext cx="45719" cy="118871"/>
                  <a:chOff x="3098006" y="1902619"/>
                  <a:chExt cx="45719" cy="118871"/>
                </a:xfrm>
                <a:grpFill/>
              </p:grpSpPr>
              <p:sp>
                <p:nvSpPr>
                  <p:cNvPr id="1058" name="Oval 1057">
                    <a:extLst>
                      <a:ext uri="{FF2B5EF4-FFF2-40B4-BE49-F238E27FC236}">
                        <a16:creationId xmlns:a16="http://schemas.microsoft.com/office/drawing/2014/main" id="{7250EDD5-A2D4-4D38-B88B-34798882ECD8}"/>
                      </a:ext>
                    </a:extLst>
                  </p:cNvPr>
                  <p:cNvSpPr/>
                  <p:nvPr/>
                </p:nvSpPr>
                <p:spPr>
                  <a:xfrm>
                    <a:off x="3098073" y="1902482"/>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59" name="Straight Connector 1058">
                    <a:extLst>
                      <a:ext uri="{FF2B5EF4-FFF2-40B4-BE49-F238E27FC236}">
                        <a16:creationId xmlns:a16="http://schemas.microsoft.com/office/drawing/2014/main" id="{33932135-27EF-433F-A799-098613BBD2C5}"/>
                      </a:ext>
                    </a:extLst>
                  </p:cNvPr>
                  <p:cNvCxnSpPr>
                    <a:stCxn id="1058" idx="4"/>
                  </p:cNvCxnSpPr>
                  <p:nvPr/>
                </p:nvCxnSpPr>
                <p:spPr>
                  <a:xfrm>
                    <a:off x="3121574"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55" name="Group 720">
                  <a:extLst>
                    <a:ext uri="{FF2B5EF4-FFF2-40B4-BE49-F238E27FC236}">
                      <a16:creationId xmlns:a16="http://schemas.microsoft.com/office/drawing/2014/main" id="{F05E42BA-0F6D-40D0-B4E3-F20E9CBB56A8}"/>
                    </a:ext>
                  </a:extLst>
                </p:cNvPr>
                <p:cNvGrpSpPr>
                  <a:grpSpLocks/>
                </p:cNvGrpSpPr>
                <p:nvPr/>
              </p:nvGrpSpPr>
              <p:grpSpPr bwMode="auto">
                <a:xfrm>
                  <a:off x="3238500" y="1895475"/>
                  <a:ext cx="45719" cy="118871"/>
                  <a:chOff x="3098006" y="1902619"/>
                  <a:chExt cx="45719" cy="118871"/>
                </a:xfrm>
                <a:grpFill/>
              </p:grpSpPr>
              <p:sp>
                <p:nvSpPr>
                  <p:cNvPr id="1056" name="Oval 1055">
                    <a:extLst>
                      <a:ext uri="{FF2B5EF4-FFF2-40B4-BE49-F238E27FC236}">
                        <a16:creationId xmlns:a16="http://schemas.microsoft.com/office/drawing/2014/main" id="{78FD8C09-B47A-4864-AD28-6D3579F8D101}"/>
                      </a:ext>
                    </a:extLst>
                  </p:cNvPr>
                  <p:cNvSpPr/>
                  <p:nvPr/>
                </p:nvSpPr>
                <p:spPr>
                  <a:xfrm>
                    <a:off x="3095735" y="1902482"/>
                    <a:ext cx="40288"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57" name="Straight Connector 1056">
                    <a:extLst>
                      <a:ext uri="{FF2B5EF4-FFF2-40B4-BE49-F238E27FC236}">
                        <a16:creationId xmlns:a16="http://schemas.microsoft.com/office/drawing/2014/main" id="{4F091C0E-8EA0-46A2-BFCD-190433D1D84B}"/>
                      </a:ext>
                    </a:extLst>
                  </p:cNvPr>
                  <p:cNvCxnSpPr>
                    <a:stCxn id="1056" idx="4"/>
                  </p:cNvCxnSpPr>
                  <p:nvPr/>
                </p:nvCxnSpPr>
                <p:spPr>
                  <a:xfrm>
                    <a:off x="3120915"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039" name="Group 704">
                <a:extLst>
                  <a:ext uri="{FF2B5EF4-FFF2-40B4-BE49-F238E27FC236}">
                    <a16:creationId xmlns:a16="http://schemas.microsoft.com/office/drawing/2014/main" id="{4DEE6DD9-896B-4DF6-8119-AA7C4D3A9E08}"/>
                  </a:ext>
                </a:extLst>
              </p:cNvPr>
              <p:cNvGrpSpPr>
                <a:grpSpLocks/>
              </p:cNvGrpSpPr>
              <p:nvPr/>
            </p:nvGrpSpPr>
            <p:grpSpPr bwMode="auto">
              <a:xfrm>
                <a:off x="3276600" y="1905000"/>
                <a:ext cx="160019" cy="128396"/>
                <a:chOff x="3124200" y="1895475"/>
                <a:chExt cx="160019" cy="128396"/>
              </a:xfrm>
              <a:grpFill/>
            </p:grpSpPr>
            <p:grpSp>
              <p:nvGrpSpPr>
                <p:cNvPr id="1040" name="Group 705">
                  <a:extLst>
                    <a:ext uri="{FF2B5EF4-FFF2-40B4-BE49-F238E27FC236}">
                      <a16:creationId xmlns:a16="http://schemas.microsoft.com/office/drawing/2014/main" id="{8AC254EF-F036-4883-9180-47C5C08132D1}"/>
                    </a:ext>
                  </a:extLst>
                </p:cNvPr>
                <p:cNvGrpSpPr>
                  <a:grpSpLocks/>
                </p:cNvGrpSpPr>
                <p:nvPr/>
              </p:nvGrpSpPr>
              <p:grpSpPr bwMode="auto">
                <a:xfrm>
                  <a:off x="3124200" y="1905000"/>
                  <a:ext cx="45719" cy="118871"/>
                  <a:chOff x="3098006" y="1902619"/>
                  <a:chExt cx="45719" cy="118871"/>
                </a:xfrm>
                <a:grpFill/>
              </p:grpSpPr>
              <p:sp>
                <p:nvSpPr>
                  <p:cNvPr id="1050" name="Oval 1049">
                    <a:extLst>
                      <a:ext uri="{FF2B5EF4-FFF2-40B4-BE49-F238E27FC236}">
                        <a16:creationId xmlns:a16="http://schemas.microsoft.com/office/drawing/2014/main" id="{5C57493B-E42D-4159-93D1-BE246D8DD4E3}"/>
                      </a:ext>
                    </a:extLst>
                  </p:cNvPr>
                  <p:cNvSpPr/>
                  <p:nvPr/>
                </p:nvSpPr>
                <p:spPr>
                  <a:xfrm>
                    <a:off x="3097924" y="1910332"/>
                    <a:ext cx="48682"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51" name="Straight Connector 1050">
                    <a:extLst>
                      <a:ext uri="{FF2B5EF4-FFF2-40B4-BE49-F238E27FC236}">
                        <a16:creationId xmlns:a16="http://schemas.microsoft.com/office/drawing/2014/main" id="{EC07FB51-2E46-4549-998D-0B80933AF8B0}"/>
                      </a:ext>
                    </a:extLst>
                  </p:cNvPr>
                  <p:cNvCxnSpPr>
                    <a:stCxn id="1050" idx="4"/>
                  </p:cNvCxnSpPr>
                  <p:nvPr/>
                </p:nvCxnSpPr>
                <p:spPr>
                  <a:xfrm>
                    <a:off x="3123104" y="1949001"/>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41" name="Group 706">
                  <a:extLst>
                    <a:ext uri="{FF2B5EF4-FFF2-40B4-BE49-F238E27FC236}">
                      <a16:creationId xmlns:a16="http://schemas.microsoft.com/office/drawing/2014/main" id="{2F0D2A7F-2935-4748-BA81-1B6E45991A89}"/>
                    </a:ext>
                  </a:extLst>
                </p:cNvPr>
                <p:cNvGrpSpPr>
                  <a:grpSpLocks/>
                </p:cNvGrpSpPr>
                <p:nvPr/>
              </p:nvGrpSpPr>
              <p:grpSpPr bwMode="auto">
                <a:xfrm>
                  <a:off x="3200400" y="1905000"/>
                  <a:ext cx="45719" cy="118871"/>
                  <a:chOff x="3098006" y="1902619"/>
                  <a:chExt cx="45719" cy="118871"/>
                </a:xfrm>
                <a:grpFill/>
              </p:grpSpPr>
              <p:sp>
                <p:nvSpPr>
                  <p:cNvPr id="1048" name="Oval 1047">
                    <a:extLst>
                      <a:ext uri="{FF2B5EF4-FFF2-40B4-BE49-F238E27FC236}">
                        <a16:creationId xmlns:a16="http://schemas.microsoft.com/office/drawing/2014/main" id="{B33720A6-7835-485D-88FE-6E56A79D1A36}"/>
                      </a:ext>
                    </a:extLst>
                  </p:cNvPr>
                  <p:cNvSpPr/>
                  <p:nvPr/>
                </p:nvSpPr>
                <p:spPr>
                  <a:xfrm>
                    <a:off x="3097265" y="1910332"/>
                    <a:ext cx="38609"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49" name="Straight Connector 1048">
                    <a:extLst>
                      <a:ext uri="{FF2B5EF4-FFF2-40B4-BE49-F238E27FC236}">
                        <a16:creationId xmlns:a16="http://schemas.microsoft.com/office/drawing/2014/main" id="{52D51162-7919-44A3-9360-91FC6D04CA2D}"/>
                      </a:ext>
                    </a:extLst>
                  </p:cNvPr>
                  <p:cNvCxnSpPr>
                    <a:stCxn id="1048" idx="4"/>
                  </p:cNvCxnSpPr>
                  <p:nvPr/>
                </p:nvCxnSpPr>
                <p:spPr>
                  <a:xfrm>
                    <a:off x="3114051" y="1949001"/>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42" name="Group 707">
                  <a:extLst>
                    <a:ext uri="{FF2B5EF4-FFF2-40B4-BE49-F238E27FC236}">
                      <a16:creationId xmlns:a16="http://schemas.microsoft.com/office/drawing/2014/main" id="{09AE3DCF-D947-4A68-84F2-5CEAA0FBCEC3}"/>
                    </a:ext>
                  </a:extLst>
                </p:cNvPr>
                <p:cNvGrpSpPr>
                  <a:grpSpLocks/>
                </p:cNvGrpSpPr>
                <p:nvPr/>
              </p:nvGrpSpPr>
              <p:grpSpPr bwMode="auto">
                <a:xfrm>
                  <a:off x="3162300" y="1895475"/>
                  <a:ext cx="45719" cy="118871"/>
                  <a:chOff x="3098006" y="1902619"/>
                  <a:chExt cx="45719" cy="118871"/>
                </a:xfrm>
                <a:grpFill/>
              </p:grpSpPr>
              <p:sp>
                <p:nvSpPr>
                  <p:cNvPr id="1046" name="Oval 1045">
                    <a:extLst>
                      <a:ext uri="{FF2B5EF4-FFF2-40B4-BE49-F238E27FC236}">
                        <a16:creationId xmlns:a16="http://schemas.microsoft.com/office/drawing/2014/main" id="{62C02316-3B6B-41C1-8E82-FDDEBAD17A0D}"/>
                      </a:ext>
                    </a:extLst>
                  </p:cNvPr>
                  <p:cNvSpPr/>
                  <p:nvPr/>
                </p:nvSpPr>
                <p:spPr>
                  <a:xfrm>
                    <a:off x="3098433"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47" name="Straight Connector 1046">
                    <a:extLst>
                      <a:ext uri="{FF2B5EF4-FFF2-40B4-BE49-F238E27FC236}">
                        <a16:creationId xmlns:a16="http://schemas.microsoft.com/office/drawing/2014/main" id="{91DF03AD-04A5-4746-A1A8-CD91096E3359}"/>
                      </a:ext>
                    </a:extLst>
                  </p:cNvPr>
                  <p:cNvCxnSpPr>
                    <a:stCxn id="1046" idx="4"/>
                  </p:cNvCxnSpPr>
                  <p:nvPr/>
                </p:nvCxnSpPr>
                <p:spPr>
                  <a:xfrm>
                    <a:off x="3121935"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43" name="Group 708">
                  <a:extLst>
                    <a:ext uri="{FF2B5EF4-FFF2-40B4-BE49-F238E27FC236}">
                      <a16:creationId xmlns:a16="http://schemas.microsoft.com/office/drawing/2014/main" id="{9D4ECDE3-19E7-465F-A679-12039448C8AB}"/>
                    </a:ext>
                  </a:extLst>
                </p:cNvPr>
                <p:cNvGrpSpPr>
                  <a:grpSpLocks/>
                </p:cNvGrpSpPr>
                <p:nvPr/>
              </p:nvGrpSpPr>
              <p:grpSpPr bwMode="auto">
                <a:xfrm>
                  <a:off x="3238500" y="1895475"/>
                  <a:ext cx="45719" cy="118871"/>
                  <a:chOff x="3098006" y="1902619"/>
                  <a:chExt cx="45719" cy="118871"/>
                </a:xfrm>
                <a:grpFill/>
              </p:grpSpPr>
              <p:sp>
                <p:nvSpPr>
                  <p:cNvPr id="1044" name="Oval 1043">
                    <a:extLst>
                      <a:ext uri="{FF2B5EF4-FFF2-40B4-BE49-F238E27FC236}">
                        <a16:creationId xmlns:a16="http://schemas.microsoft.com/office/drawing/2014/main" id="{D0B09575-5BFD-47E4-B943-FD9B7DB1656F}"/>
                      </a:ext>
                    </a:extLst>
                  </p:cNvPr>
                  <p:cNvSpPr/>
                  <p:nvPr/>
                </p:nvSpPr>
                <p:spPr>
                  <a:xfrm>
                    <a:off x="3096095" y="1903045"/>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45" name="Straight Connector 1044">
                    <a:extLst>
                      <a:ext uri="{FF2B5EF4-FFF2-40B4-BE49-F238E27FC236}">
                        <a16:creationId xmlns:a16="http://schemas.microsoft.com/office/drawing/2014/main" id="{06453DED-5F75-42EF-B5CF-8A9F6BE986E5}"/>
                      </a:ext>
                    </a:extLst>
                  </p:cNvPr>
                  <p:cNvCxnSpPr>
                    <a:stCxn id="1044" idx="4"/>
                  </p:cNvCxnSpPr>
                  <p:nvPr/>
                </p:nvCxnSpPr>
                <p:spPr>
                  <a:xfrm>
                    <a:off x="3121275"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354" name="Group 729">
              <a:extLst>
                <a:ext uri="{FF2B5EF4-FFF2-40B4-BE49-F238E27FC236}">
                  <a16:creationId xmlns:a16="http://schemas.microsoft.com/office/drawing/2014/main" id="{2DE34965-6308-4668-A583-0CFF50E75A32}"/>
                </a:ext>
              </a:extLst>
            </p:cNvPr>
            <p:cNvGrpSpPr>
              <a:grpSpLocks/>
            </p:cNvGrpSpPr>
            <p:nvPr/>
          </p:nvGrpSpPr>
          <p:grpSpPr bwMode="auto">
            <a:xfrm>
              <a:off x="7514967" y="3666366"/>
              <a:ext cx="700850" cy="307707"/>
              <a:chOff x="3124200" y="1895475"/>
              <a:chExt cx="312419" cy="137921"/>
            </a:xfrm>
            <a:solidFill>
              <a:schemeClr val="accent3"/>
            </a:solidFill>
          </p:grpSpPr>
          <p:grpSp>
            <p:nvGrpSpPr>
              <p:cNvPr id="1012" name="Group 730">
                <a:extLst>
                  <a:ext uri="{FF2B5EF4-FFF2-40B4-BE49-F238E27FC236}">
                    <a16:creationId xmlns:a16="http://schemas.microsoft.com/office/drawing/2014/main" id="{095DB46A-2F11-4FE2-B2E3-9F2A4991732F}"/>
                  </a:ext>
                </a:extLst>
              </p:cNvPr>
              <p:cNvGrpSpPr>
                <a:grpSpLocks/>
              </p:cNvGrpSpPr>
              <p:nvPr/>
            </p:nvGrpSpPr>
            <p:grpSpPr bwMode="auto">
              <a:xfrm>
                <a:off x="3124200" y="1895475"/>
                <a:ext cx="160019" cy="128396"/>
                <a:chOff x="3124200" y="1895475"/>
                <a:chExt cx="160019" cy="128396"/>
              </a:xfrm>
              <a:grpFill/>
            </p:grpSpPr>
            <p:grpSp>
              <p:nvGrpSpPr>
                <p:cNvPr id="1026" name="Group 744">
                  <a:extLst>
                    <a:ext uri="{FF2B5EF4-FFF2-40B4-BE49-F238E27FC236}">
                      <a16:creationId xmlns:a16="http://schemas.microsoft.com/office/drawing/2014/main" id="{B9AAEBAD-DBF3-4B85-A51A-07740289E8D8}"/>
                    </a:ext>
                  </a:extLst>
                </p:cNvPr>
                <p:cNvGrpSpPr>
                  <a:grpSpLocks/>
                </p:cNvGrpSpPr>
                <p:nvPr/>
              </p:nvGrpSpPr>
              <p:grpSpPr bwMode="auto">
                <a:xfrm>
                  <a:off x="3124200" y="1905000"/>
                  <a:ext cx="45719" cy="118871"/>
                  <a:chOff x="3098006" y="1902619"/>
                  <a:chExt cx="45719" cy="118871"/>
                </a:xfrm>
                <a:grpFill/>
              </p:grpSpPr>
              <p:sp>
                <p:nvSpPr>
                  <p:cNvPr id="1036" name="Oval 1035">
                    <a:extLst>
                      <a:ext uri="{FF2B5EF4-FFF2-40B4-BE49-F238E27FC236}">
                        <a16:creationId xmlns:a16="http://schemas.microsoft.com/office/drawing/2014/main" id="{75B4522E-EE28-4995-8EE0-63B1ACF95723}"/>
                      </a:ext>
                    </a:extLst>
                  </p:cNvPr>
                  <p:cNvSpPr/>
                  <p:nvPr/>
                </p:nvSpPr>
                <p:spPr>
                  <a:xfrm>
                    <a:off x="3097580" y="1910469"/>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37" name="Straight Connector 1036">
                    <a:extLst>
                      <a:ext uri="{FF2B5EF4-FFF2-40B4-BE49-F238E27FC236}">
                        <a16:creationId xmlns:a16="http://schemas.microsoft.com/office/drawing/2014/main" id="{2DE7CD15-40BF-4AFD-8AE2-0F648342101F}"/>
                      </a:ext>
                    </a:extLst>
                  </p:cNvPr>
                  <p:cNvCxnSpPr>
                    <a:stCxn id="1036" idx="4"/>
                  </p:cNvCxnSpPr>
                  <p:nvPr/>
                </p:nvCxnSpPr>
                <p:spPr>
                  <a:xfrm>
                    <a:off x="3121081"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27" name="Group 745">
                  <a:extLst>
                    <a:ext uri="{FF2B5EF4-FFF2-40B4-BE49-F238E27FC236}">
                      <a16:creationId xmlns:a16="http://schemas.microsoft.com/office/drawing/2014/main" id="{89C92633-B42D-47C0-85A5-60D843882786}"/>
                    </a:ext>
                  </a:extLst>
                </p:cNvPr>
                <p:cNvGrpSpPr>
                  <a:grpSpLocks/>
                </p:cNvGrpSpPr>
                <p:nvPr/>
              </p:nvGrpSpPr>
              <p:grpSpPr bwMode="auto">
                <a:xfrm>
                  <a:off x="3200400" y="1905000"/>
                  <a:ext cx="45719" cy="118871"/>
                  <a:chOff x="3098006" y="1902619"/>
                  <a:chExt cx="45719" cy="118871"/>
                </a:xfrm>
                <a:grpFill/>
              </p:grpSpPr>
              <p:sp>
                <p:nvSpPr>
                  <p:cNvPr id="1034" name="Oval 1033">
                    <a:extLst>
                      <a:ext uri="{FF2B5EF4-FFF2-40B4-BE49-F238E27FC236}">
                        <a16:creationId xmlns:a16="http://schemas.microsoft.com/office/drawing/2014/main" id="{5A83417B-2119-4A9D-9F3F-32AD5B29088D}"/>
                      </a:ext>
                    </a:extLst>
                  </p:cNvPr>
                  <p:cNvSpPr/>
                  <p:nvPr/>
                </p:nvSpPr>
                <p:spPr>
                  <a:xfrm>
                    <a:off x="3090206" y="1910469"/>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35" name="Straight Connector 1034">
                    <a:extLst>
                      <a:ext uri="{FF2B5EF4-FFF2-40B4-BE49-F238E27FC236}">
                        <a16:creationId xmlns:a16="http://schemas.microsoft.com/office/drawing/2014/main" id="{364243D8-AFEA-4CD8-A989-44A58067D02A}"/>
                      </a:ext>
                    </a:extLst>
                  </p:cNvPr>
                  <p:cNvCxnSpPr>
                    <a:stCxn id="1034" idx="4"/>
                  </p:cNvCxnSpPr>
                  <p:nvPr/>
                </p:nvCxnSpPr>
                <p:spPr>
                  <a:xfrm>
                    <a:off x="3113708"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28" name="Group 746">
                  <a:extLst>
                    <a:ext uri="{FF2B5EF4-FFF2-40B4-BE49-F238E27FC236}">
                      <a16:creationId xmlns:a16="http://schemas.microsoft.com/office/drawing/2014/main" id="{A30BC2D9-0B9D-4AF8-9C0D-FBC72C7D6CA7}"/>
                    </a:ext>
                  </a:extLst>
                </p:cNvPr>
                <p:cNvGrpSpPr>
                  <a:grpSpLocks/>
                </p:cNvGrpSpPr>
                <p:nvPr/>
              </p:nvGrpSpPr>
              <p:grpSpPr bwMode="auto">
                <a:xfrm>
                  <a:off x="3162300" y="1895475"/>
                  <a:ext cx="45719" cy="118871"/>
                  <a:chOff x="3098006" y="1902619"/>
                  <a:chExt cx="45719" cy="118871"/>
                </a:xfrm>
                <a:grpFill/>
              </p:grpSpPr>
              <p:sp>
                <p:nvSpPr>
                  <p:cNvPr id="1032" name="Oval 1031">
                    <a:extLst>
                      <a:ext uri="{FF2B5EF4-FFF2-40B4-BE49-F238E27FC236}">
                        <a16:creationId xmlns:a16="http://schemas.microsoft.com/office/drawing/2014/main" id="{A260D916-CA84-4252-A63B-952A84531B6B}"/>
                      </a:ext>
                    </a:extLst>
                  </p:cNvPr>
                  <p:cNvSpPr/>
                  <p:nvPr/>
                </p:nvSpPr>
                <p:spPr>
                  <a:xfrm>
                    <a:off x="3098090" y="1903181"/>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33" name="Straight Connector 1032">
                    <a:extLst>
                      <a:ext uri="{FF2B5EF4-FFF2-40B4-BE49-F238E27FC236}">
                        <a16:creationId xmlns:a16="http://schemas.microsoft.com/office/drawing/2014/main" id="{F956E91E-F527-4F7C-A1A8-2B2A4D6596A7}"/>
                      </a:ext>
                    </a:extLst>
                  </p:cNvPr>
                  <p:cNvCxnSpPr>
                    <a:stCxn id="1032" idx="4"/>
                  </p:cNvCxnSpPr>
                  <p:nvPr/>
                </p:nvCxnSpPr>
                <p:spPr>
                  <a:xfrm>
                    <a:off x="3121591" y="1946894"/>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29" name="Group 747">
                  <a:extLst>
                    <a:ext uri="{FF2B5EF4-FFF2-40B4-BE49-F238E27FC236}">
                      <a16:creationId xmlns:a16="http://schemas.microsoft.com/office/drawing/2014/main" id="{3454B5A4-7681-4C7F-B29A-6C7061E27485}"/>
                    </a:ext>
                  </a:extLst>
                </p:cNvPr>
                <p:cNvGrpSpPr>
                  <a:grpSpLocks/>
                </p:cNvGrpSpPr>
                <p:nvPr/>
              </p:nvGrpSpPr>
              <p:grpSpPr bwMode="auto">
                <a:xfrm>
                  <a:off x="3238500" y="1895475"/>
                  <a:ext cx="45719" cy="118871"/>
                  <a:chOff x="3098006" y="1902619"/>
                  <a:chExt cx="45719" cy="118871"/>
                </a:xfrm>
                <a:grpFill/>
              </p:grpSpPr>
              <p:sp>
                <p:nvSpPr>
                  <p:cNvPr id="1030" name="Oval 1029">
                    <a:extLst>
                      <a:ext uri="{FF2B5EF4-FFF2-40B4-BE49-F238E27FC236}">
                        <a16:creationId xmlns:a16="http://schemas.microsoft.com/office/drawing/2014/main" id="{D5BB23C8-F8A7-46E2-B78A-D09391D2468A}"/>
                      </a:ext>
                    </a:extLst>
                  </p:cNvPr>
                  <p:cNvSpPr/>
                  <p:nvPr/>
                </p:nvSpPr>
                <p:spPr>
                  <a:xfrm>
                    <a:off x="3097430" y="1903181"/>
                    <a:ext cx="38610"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31" name="Straight Connector 1030">
                    <a:extLst>
                      <a:ext uri="{FF2B5EF4-FFF2-40B4-BE49-F238E27FC236}">
                        <a16:creationId xmlns:a16="http://schemas.microsoft.com/office/drawing/2014/main" id="{F709C3F2-B86E-4D34-8196-A1E33DB2F59F}"/>
                      </a:ext>
                    </a:extLst>
                  </p:cNvPr>
                  <p:cNvCxnSpPr>
                    <a:stCxn id="1030" idx="4"/>
                  </p:cNvCxnSpPr>
                  <p:nvPr/>
                </p:nvCxnSpPr>
                <p:spPr>
                  <a:xfrm>
                    <a:off x="3120931" y="1946894"/>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013" name="Group 731">
                <a:extLst>
                  <a:ext uri="{FF2B5EF4-FFF2-40B4-BE49-F238E27FC236}">
                    <a16:creationId xmlns:a16="http://schemas.microsoft.com/office/drawing/2014/main" id="{089AB08F-E3D5-4D02-825A-74E32A97B2CF}"/>
                  </a:ext>
                </a:extLst>
              </p:cNvPr>
              <p:cNvGrpSpPr>
                <a:grpSpLocks/>
              </p:cNvGrpSpPr>
              <p:nvPr/>
            </p:nvGrpSpPr>
            <p:grpSpPr bwMode="auto">
              <a:xfrm>
                <a:off x="3276600" y="1905000"/>
                <a:ext cx="160019" cy="128396"/>
                <a:chOff x="3124200" y="1895475"/>
                <a:chExt cx="160019" cy="128396"/>
              </a:xfrm>
              <a:grpFill/>
            </p:grpSpPr>
            <p:grpSp>
              <p:nvGrpSpPr>
                <p:cNvPr id="1014" name="Group 732">
                  <a:extLst>
                    <a:ext uri="{FF2B5EF4-FFF2-40B4-BE49-F238E27FC236}">
                      <a16:creationId xmlns:a16="http://schemas.microsoft.com/office/drawing/2014/main" id="{29C47CF8-A4ED-4286-8D45-6CC009493C71}"/>
                    </a:ext>
                  </a:extLst>
                </p:cNvPr>
                <p:cNvGrpSpPr>
                  <a:grpSpLocks/>
                </p:cNvGrpSpPr>
                <p:nvPr/>
              </p:nvGrpSpPr>
              <p:grpSpPr bwMode="auto">
                <a:xfrm>
                  <a:off x="3124200" y="1905000"/>
                  <a:ext cx="45719" cy="118871"/>
                  <a:chOff x="3098006" y="1902619"/>
                  <a:chExt cx="45719" cy="118871"/>
                </a:xfrm>
                <a:grpFill/>
              </p:grpSpPr>
              <p:sp>
                <p:nvSpPr>
                  <p:cNvPr id="1024" name="Oval 1023">
                    <a:extLst>
                      <a:ext uri="{FF2B5EF4-FFF2-40B4-BE49-F238E27FC236}">
                        <a16:creationId xmlns:a16="http://schemas.microsoft.com/office/drawing/2014/main" id="{9D732598-83A3-4BA8-B406-A80134B75817}"/>
                      </a:ext>
                    </a:extLst>
                  </p:cNvPr>
                  <p:cNvSpPr/>
                  <p:nvPr/>
                </p:nvSpPr>
                <p:spPr>
                  <a:xfrm>
                    <a:off x="3097940" y="1911031"/>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25" name="Straight Connector 1024">
                    <a:extLst>
                      <a:ext uri="{FF2B5EF4-FFF2-40B4-BE49-F238E27FC236}">
                        <a16:creationId xmlns:a16="http://schemas.microsoft.com/office/drawing/2014/main" id="{53705B4A-7641-4BC5-855F-1E3B38451B5D}"/>
                      </a:ext>
                    </a:extLst>
                  </p:cNvPr>
                  <p:cNvCxnSpPr>
                    <a:stCxn id="1024" idx="4"/>
                  </p:cNvCxnSpPr>
                  <p:nvPr/>
                </p:nvCxnSpPr>
                <p:spPr>
                  <a:xfrm>
                    <a:off x="3121442" y="1948019"/>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15" name="Group 733">
                  <a:extLst>
                    <a:ext uri="{FF2B5EF4-FFF2-40B4-BE49-F238E27FC236}">
                      <a16:creationId xmlns:a16="http://schemas.microsoft.com/office/drawing/2014/main" id="{3924B360-F3A7-4B53-B393-2E16FB693072}"/>
                    </a:ext>
                  </a:extLst>
                </p:cNvPr>
                <p:cNvGrpSpPr>
                  <a:grpSpLocks/>
                </p:cNvGrpSpPr>
                <p:nvPr/>
              </p:nvGrpSpPr>
              <p:grpSpPr bwMode="auto">
                <a:xfrm>
                  <a:off x="3200400" y="1905000"/>
                  <a:ext cx="45719" cy="118871"/>
                  <a:chOff x="3098006" y="1902619"/>
                  <a:chExt cx="45719" cy="118871"/>
                </a:xfrm>
                <a:grpFill/>
              </p:grpSpPr>
              <p:sp>
                <p:nvSpPr>
                  <p:cNvPr id="1022" name="Oval 1021">
                    <a:extLst>
                      <a:ext uri="{FF2B5EF4-FFF2-40B4-BE49-F238E27FC236}">
                        <a16:creationId xmlns:a16="http://schemas.microsoft.com/office/drawing/2014/main" id="{C84E11A5-A3DA-4FFE-B34E-77933795D53C}"/>
                      </a:ext>
                    </a:extLst>
                  </p:cNvPr>
                  <p:cNvSpPr/>
                  <p:nvPr/>
                </p:nvSpPr>
                <p:spPr>
                  <a:xfrm>
                    <a:off x="3097281" y="1911031"/>
                    <a:ext cx="38610"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23" name="Straight Connector 1022">
                    <a:extLst>
                      <a:ext uri="{FF2B5EF4-FFF2-40B4-BE49-F238E27FC236}">
                        <a16:creationId xmlns:a16="http://schemas.microsoft.com/office/drawing/2014/main" id="{F34F697E-2DF6-426D-A039-7D4B05AEE34D}"/>
                      </a:ext>
                    </a:extLst>
                  </p:cNvPr>
                  <p:cNvCxnSpPr>
                    <a:stCxn id="1022" idx="4"/>
                  </p:cNvCxnSpPr>
                  <p:nvPr/>
                </p:nvCxnSpPr>
                <p:spPr>
                  <a:xfrm>
                    <a:off x="3114067" y="1948019"/>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16" name="Group 734">
                  <a:extLst>
                    <a:ext uri="{FF2B5EF4-FFF2-40B4-BE49-F238E27FC236}">
                      <a16:creationId xmlns:a16="http://schemas.microsoft.com/office/drawing/2014/main" id="{2B8B52FF-4886-478E-BC9E-E0D31C2A4290}"/>
                    </a:ext>
                  </a:extLst>
                </p:cNvPr>
                <p:cNvGrpSpPr>
                  <a:grpSpLocks/>
                </p:cNvGrpSpPr>
                <p:nvPr/>
              </p:nvGrpSpPr>
              <p:grpSpPr bwMode="auto">
                <a:xfrm>
                  <a:off x="3162300" y="1895475"/>
                  <a:ext cx="45719" cy="118871"/>
                  <a:chOff x="3098006" y="1902619"/>
                  <a:chExt cx="45719" cy="118871"/>
                </a:xfrm>
                <a:grpFill/>
              </p:grpSpPr>
              <p:sp>
                <p:nvSpPr>
                  <p:cNvPr id="1020" name="Oval 1019">
                    <a:extLst>
                      <a:ext uri="{FF2B5EF4-FFF2-40B4-BE49-F238E27FC236}">
                        <a16:creationId xmlns:a16="http://schemas.microsoft.com/office/drawing/2014/main" id="{C3D253B7-3E56-4634-8624-072FA635A931}"/>
                      </a:ext>
                    </a:extLst>
                  </p:cNvPr>
                  <p:cNvSpPr/>
                  <p:nvPr/>
                </p:nvSpPr>
                <p:spPr>
                  <a:xfrm>
                    <a:off x="3098449" y="1910469"/>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21" name="Straight Connector 1020">
                    <a:extLst>
                      <a:ext uri="{FF2B5EF4-FFF2-40B4-BE49-F238E27FC236}">
                        <a16:creationId xmlns:a16="http://schemas.microsoft.com/office/drawing/2014/main" id="{B9EA4268-E672-44CE-872A-7F288595CB44}"/>
                      </a:ext>
                    </a:extLst>
                  </p:cNvPr>
                  <p:cNvCxnSpPr>
                    <a:stCxn id="1020" idx="4"/>
                  </p:cNvCxnSpPr>
                  <p:nvPr/>
                </p:nvCxnSpPr>
                <p:spPr>
                  <a:xfrm>
                    <a:off x="3121950"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17" name="Group 735">
                  <a:extLst>
                    <a:ext uri="{FF2B5EF4-FFF2-40B4-BE49-F238E27FC236}">
                      <a16:creationId xmlns:a16="http://schemas.microsoft.com/office/drawing/2014/main" id="{62F353A1-6BFE-4E76-A07E-EFE698147ED0}"/>
                    </a:ext>
                  </a:extLst>
                </p:cNvPr>
                <p:cNvGrpSpPr>
                  <a:grpSpLocks/>
                </p:cNvGrpSpPr>
                <p:nvPr/>
              </p:nvGrpSpPr>
              <p:grpSpPr bwMode="auto">
                <a:xfrm>
                  <a:off x="3238500" y="1895475"/>
                  <a:ext cx="45719" cy="118871"/>
                  <a:chOff x="3098006" y="1902619"/>
                  <a:chExt cx="45719" cy="118871"/>
                </a:xfrm>
                <a:grpFill/>
              </p:grpSpPr>
              <p:sp>
                <p:nvSpPr>
                  <p:cNvPr id="1018" name="Oval 1017">
                    <a:extLst>
                      <a:ext uri="{FF2B5EF4-FFF2-40B4-BE49-F238E27FC236}">
                        <a16:creationId xmlns:a16="http://schemas.microsoft.com/office/drawing/2014/main" id="{B974FCA7-D963-4BF9-8C1A-D2B8D7AAAEF2}"/>
                      </a:ext>
                    </a:extLst>
                  </p:cNvPr>
                  <p:cNvSpPr/>
                  <p:nvPr/>
                </p:nvSpPr>
                <p:spPr>
                  <a:xfrm>
                    <a:off x="3097790" y="1910469"/>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19" name="Straight Connector 1018">
                    <a:extLst>
                      <a:ext uri="{FF2B5EF4-FFF2-40B4-BE49-F238E27FC236}">
                        <a16:creationId xmlns:a16="http://schemas.microsoft.com/office/drawing/2014/main" id="{FBCB8881-B36A-43C3-8ABD-DA027F98726D}"/>
                      </a:ext>
                    </a:extLst>
                  </p:cNvPr>
                  <p:cNvCxnSpPr>
                    <a:stCxn id="1018" idx="4"/>
                  </p:cNvCxnSpPr>
                  <p:nvPr/>
                </p:nvCxnSpPr>
                <p:spPr>
                  <a:xfrm>
                    <a:off x="3121292"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355" name="Group 756">
              <a:extLst>
                <a:ext uri="{FF2B5EF4-FFF2-40B4-BE49-F238E27FC236}">
                  <a16:creationId xmlns:a16="http://schemas.microsoft.com/office/drawing/2014/main" id="{9C471B77-4FD6-4BFC-A9C1-E93BACD33F2E}"/>
                </a:ext>
              </a:extLst>
            </p:cNvPr>
            <p:cNvGrpSpPr>
              <a:grpSpLocks/>
            </p:cNvGrpSpPr>
            <p:nvPr/>
          </p:nvGrpSpPr>
          <p:grpSpPr bwMode="auto">
            <a:xfrm>
              <a:off x="8220096" y="3661051"/>
              <a:ext cx="700850" cy="307707"/>
              <a:chOff x="3124200" y="1895475"/>
              <a:chExt cx="312419" cy="137921"/>
            </a:xfrm>
            <a:solidFill>
              <a:schemeClr val="accent3"/>
            </a:solidFill>
          </p:grpSpPr>
          <p:grpSp>
            <p:nvGrpSpPr>
              <p:cNvPr id="986" name="Group 757">
                <a:extLst>
                  <a:ext uri="{FF2B5EF4-FFF2-40B4-BE49-F238E27FC236}">
                    <a16:creationId xmlns:a16="http://schemas.microsoft.com/office/drawing/2014/main" id="{1E1DDDA4-E36B-41C9-8E80-C1493BD930FF}"/>
                  </a:ext>
                </a:extLst>
              </p:cNvPr>
              <p:cNvGrpSpPr>
                <a:grpSpLocks/>
              </p:cNvGrpSpPr>
              <p:nvPr/>
            </p:nvGrpSpPr>
            <p:grpSpPr bwMode="auto">
              <a:xfrm>
                <a:off x="3124200" y="1895475"/>
                <a:ext cx="160019" cy="128396"/>
                <a:chOff x="3124200" y="1895475"/>
                <a:chExt cx="160019" cy="128396"/>
              </a:xfrm>
              <a:grpFill/>
            </p:grpSpPr>
            <p:grpSp>
              <p:nvGrpSpPr>
                <p:cNvPr id="1000" name="Group 771">
                  <a:extLst>
                    <a:ext uri="{FF2B5EF4-FFF2-40B4-BE49-F238E27FC236}">
                      <a16:creationId xmlns:a16="http://schemas.microsoft.com/office/drawing/2014/main" id="{6BC0B672-A687-4DEC-B513-F3DB463CE1A5}"/>
                    </a:ext>
                  </a:extLst>
                </p:cNvPr>
                <p:cNvGrpSpPr>
                  <a:grpSpLocks/>
                </p:cNvGrpSpPr>
                <p:nvPr/>
              </p:nvGrpSpPr>
              <p:grpSpPr bwMode="auto">
                <a:xfrm>
                  <a:off x="3124200" y="1905000"/>
                  <a:ext cx="45719" cy="118871"/>
                  <a:chOff x="3098006" y="1902619"/>
                  <a:chExt cx="45719" cy="118871"/>
                </a:xfrm>
                <a:grpFill/>
              </p:grpSpPr>
              <p:sp>
                <p:nvSpPr>
                  <p:cNvPr id="1010" name="Oval 1009">
                    <a:extLst>
                      <a:ext uri="{FF2B5EF4-FFF2-40B4-BE49-F238E27FC236}">
                        <a16:creationId xmlns:a16="http://schemas.microsoft.com/office/drawing/2014/main" id="{8179869D-3EE6-456D-9258-622663CEF24A}"/>
                      </a:ext>
                    </a:extLst>
                  </p:cNvPr>
                  <p:cNvSpPr/>
                  <p:nvPr/>
                </p:nvSpPr>
                <p:spPr>
                  <a:xfrm>
                    <a:off x="3098845" y="1902763"/>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11" name="Straight Connector 1010">
                    <a:extLst>
                      <a:ext uri="{FF2B5EF4-FFF2-40B4-BE49-F238E27FC236}">
                        <a16:creationId xmlns:a16="http://schemas.microsoft.com/office/drawing/2014/main" id="{9D9496C0-AE0C-425B-A6E0-ABB7C99CE2E8}"/>
                      </a:ext>
                    </a:extLst>
                  </p:cNvPr>
                  <p:cNvCxnSpPr>
                    <a:stCxn id="1010" idx="4"/>
                  </p:cNvCxnSpPr>
                  <p:nvPr/>
                </p:nvCxnSpPr>
                <p:spPr>
                  <a:xfrm>
                    <a:off x="3122346"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01" name="Group 772">
                  <a:extLst>
                    <a:ext uri="{FF2B5EF4-FFF2-40B4-BE49-F238E27FC236}">
                      <a16:creationId xmlns:a16="http://schemas.microsoft.com/office/drawing/2014/main" id="{CFEB43FE-F22F-49F0-8316-0C9153D16811}"/>
                    </a:ext>
                  </a:extLst>
                </p:cNvPr>
                <p:cNvGrpSpPr>
                  <a:grpSpLocks/>
                </p:cNvGrpSpPr>
                <p:nvPr/>
              </p:nvGrpSpPr>
              <p:grpSpPr bwMode="auto">
                <a:xfrm>
                  <a:off x="3200400" y="1905000"/>
                  <a:ext cx="45719" cy="118871"/>
                  <a:chOff x="3098006" y="1902619"/>
                  <a:chExt cx="45719" cy="118871"/>
                </a:xfrm>
                <a:grpFill/>
              </p:grpSpPr>
              <p:sp>
                <p:nvSpPr>
                  <p:cNvPr id="1008" name="Oval 1007">
                    <a:extLst>
                      <a:ext uri="{FF2B5EF4-FFF2-40B4-BE49-F238E27FC236}">
                        <a16:creationId xmlns:a16="http://schemas.microsoft.com/office/drawing/2014/main" id="{418D0F4F-66E9-4E2C-A609-EE645181F015}"/>
                      </a:ext>
                    </a:extLst>
                  </p:cNvPr>
                  <p:cNvSpPr/>
                  <p:nvPr/>
                </p:nvSpPr>
                <p:spPr>
                  <a:xfrm>
                    <a:off x="3098186" y="1902763"/>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09" name="Straight Connector 1008">
                    <a:extLst>
                      <a:ext uri="{FF2B5EF4-FFF2-40B4-BE49-F238E27FC236}">
                        <a16:creationId xmlns:a16="http://schemas.microsoft.com/office/drawing/2014/main" id="{6200374C-0FA6-442B-BE25-DC0909A428E3}"/>
                      </a:ext>
                    </a:extLst>
                  </p:cNvPr>
                  <p:cNvCxnSpPr>
                    <a:stCxn id="1008" idx="4"/>
                  </p:cNvCxnSpPr>
                  <p:nvPr/>
                </p:nvCxnSpPr>
                <p:spPr>
                  <a:xfrm>
                    <a:off x="3121687"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02" name="Group 773">
                  <a:extLst>
                    <a:ext uri="{FF2B5EF4-FFF2-40B4-BE49-F238E27FC236}">
                      <a16:creationId xmlns:a16="http://schemas.microsoft.com/office/drawing/2014/main" id="{9DD44297-BEA1-455A-8870-1491453FCE77}"/>
                    </a:ext>
                  </a:extLst>
                </p:cNvPr>
                <p:cNvGrpSpPr>
                  <a:grpSpLocks/>
                </p:cNvGrpSpPr>
                <p:nvPr/>
              </p:nvGrpSpPr>
              <p:grpSpPr bwMode="auto">
                <a:xfrm>
                  <a:off x="3162300" y="1895475"/>
                  <a:ext cx="45719" cy="118871"/>
                  <a:chOff x="3098006" y="1902619"/>
                  <a:chExt cx="45719" cy="118871"/>
                </a:xfrm>
                <a:grpFill/>
              </p:grpSpPr>
              <p:sp>
                <p:nvSpPr>
                  <p:cNvPr id="1006" name="Oval 1005">
                    <a:extLst>
                      <a:ext uri="{FF2B5EF4-FFF2-40B4-BE49-F238E27FC236}">
                        <a16:creationId xmlns:a16="http://schemas.microsoft.com/office/drawing/2014/main" id="{D1304360-6132-4CB4-8FA7-6A529695972E}"/>
                      </a:ext>
                    </a:extLst>
                  </p:cNvPr>
                  <p:cNvSpPr/>
                  <p:nvPr/>
                </p:nvSpPr>
                <p:spPr>
                  <a:xfrm>
                    <a:off x="3106069" y="1902201"/>
                    <a:ext cx="45324"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07" name="Straight Connector 1006">
                    <a:extLst>
                      <a:ext uri="{FF2B5EF4-FFF2-40B4-BE49-F238E27FC236}">
                        <a16:creationId xmlns:a16="http://schemas.microsoft.com/office/drawing/2014/main" id="{49A7AA6E-1029-4A5C-A588-7BFB99C18F0E}"/>
                      </a:ext>
                    </a:extLst>
                  </p:cNvPr>
                  <p:cNvCxnSpPr>
                    <a:stCxn id="1006" idx="4"/>
                  </p:cNvCxnSpPr>
                  <p:nvPr/>
                </p:nvCxnSpPr>
                <p:spPr>
                  <a:xfrm>
                    <a:off x="3129570" y="1944233"/>
                    <a:ext cx="0"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03" name="Group 774">
                  <a:extLst>
                    <a:ext uri="{FF2B5EF4-FFF2-40B4-BE49-F238E27FC236}">
                      <a16:creationId xmlns:a16="http://schemas.microsoft.com/office/drawing/2014/main" id="{E5EF939A-9600-4130-AA65-15FC2ED6FA02}"/>
                    </a:ext>
                  </a:extLst>
                </p:cNvPr>
                <p:cNvGrpSpPr>
                  <a:grpSpLocks/>
                </p:cNvGrpSpPr>
                <p:nvPr/>
              </p:nvGrpSpPr>
              <p:grpSpPr bwMode="auto">
                <a:xfrm>
                  <a:off x="3238500" y="1895475"/>
                  <a:ext cx="45719" cy="118871"/>
                  <a:chOff x="3098006" y="1902619"/>
                  <a:chExt cx="45719" cy="118871"/>
                </a:xfrm>
                <a:grpFill/>
              </p:grpSpPr>
              <p:sp>
                <p:nvSpPr>
                  <p:cNvPr id="1004" name="Oval 1003">
                    <a:extLst>
                      <a:ext uri="{FF2B5EF4-FFF2-40B4-BE49-F238E27FC236}">
                        <a16:creationId xmlns:a16="http://schemas.microsoft.com/office/drawing/2014/main" id="{BBAB4E28-9E5F-47DC-A264-0D39321AABB4}"/>
                      </a:ext>
                    </a:extLst>
                  </p:cNvPr>
                  <p:cNvSpPr/>
                  <p:nvPr/>
                </p:nvSpPr>
                <p:spPr>
                  <a:xfrm>
                    <a:off x="3098694" y="1902201"/>
                    <a:ext cx="45325"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1005" name="Straight Connector 1004">
                    <a:extLst>
                      <a:ext uri="{FF2B5EF4-FFF2-40B4-BE49-F238E27FC236}">
                        <a16:creationId xmlns:a16="http://schemas.microsoft.com/office/drawing/2014/main" id="{A1FDA4EB-ED19-43F6-BDF1-7B40F047184B}"/>
                      </a:ext>
                    </a:extLst>
                  </p:cNvPr>
                  <p:cNvCxnSpPr>
                    <a:stCxn id="1004" idx="4"/>
                  </p:cNvCxnSpPr>
                  <p:nvPr/>
                </p:nvCxnSpPr>
                <p:spPr>
                  <a:xfrm>
                    <a:off x="3122196" y="1944233"/>
                    <a:ext cx="0"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87" name="Group 758">
                <a:extLst>
                  <a:ext uri="{FF2B5EF4-FFF2-40B4-BE49-F238E27FC236}">
                    <a16:creationId xmlns:a16="http://schemas.microsoft.com/office/drawing/2014/main" id="{D7E37532-4283-40D3-A09B-0FE01326272E}"/>
                  </a:ext>
                </a:extLst>
              </p:cNvPr>
              <p:cNvGrpSpPr>
                <a:grpSpLocks/>
              </p:cNvGrpSpPr>
              <p:nvPr/>
            </p:nvGrpSpPr>
            <p:grpSpPr bwMode="auto">
              <a:xfrm>
                <a:off x="3276600" y="1905000"/>
                <a:ext cx="160019" cy="128396"/>
                <a:chOff x="3124200" y="1895475"/>
                <a:chExt cx="160019" cy="128396"/>
              </a:xfrm>
              <a:grpFill/>
            </p:grpSpPr>
            <p:grpSp>
              <p:nvGrpSpPr>
                <p:cNvPr id="988" name="Group 759">
                  <a:extLst>
                    <a:ext uri="{FF2B5EF4-FFF2-40B4-BE49-F238E27FC236}">
                      <a16:creationId xmlns:a16="http://schemas.microsoft.com/office/drawing/2014/main" id="{F59EAC22-68C1-4E4E-870D-900998B9259D}"/>
                    </a:ext>
                  </a:extLst>
                </p:cNvPr>
                <p:cNvGrpSpPr>
                  <a:grpSpLocks/>
                </p:cNvGrpSpPr>
                <p:nvPr/>
              </p:nvGrpSpPr>
              <p:grpSpPr bwMode="auto">
                <a:xfrm>
                  <a:off x="3124200" y="1905000"/>
                  <a:ext cx="45719" cy="118871"/>
                  <a:chOff x="3098006" y="1902619"/>
                  <a:chExt cx="45719" cy="118871"/>
                </a:xfrm>
                <a:grpFill/>
              </p:grpSpPr>
              <p:sp>
                <p:nvSpPr>
                  <p:cNvPr id="998" name="Oval 997">
                    <a:extLst>
                      <a:ext uri="{FF2B5EF4-FFF2-40B4-BE49-F238E27FC236}">
                        <a16:creationId xmlns:a16="http://schemas.microsoft.com/office/drawing/2014/main" id="{2EEC9D2F-46D9-4F3F-9CFE-2C25D8D9B21D}"/>
                      </a:ext>
                    </a:extLst>
                  </p:cNvPr>
                  <p:cNvSpPr/>
                  <p:nvPr/>
                </p:nvSpPr>
                <p:spPr>
                  <a:xfrm>
                    <a:off x="3105920" y="1903325"/>
                    <a:ext cx="38609"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99" name="Straight Connector 998">
                    <a:extLst>
                      <a:ext uri="{FF2B5EF4-FFF2-40B4-BE49-F238E27FC236}">
                        <a16:creationId xmlns:a16="http://schemas.microsoft.com/office/drawing/2014/main" id="{09C0C372-0DB6-42C5-84D8-C3E11601196D}"/>
                      </a:ext>
                    </a:extLst>
                  </p:cNvPr>
                  <p:cNvCxnSpPr>
                    <a:stCxn id="998" idx="4"/>
                  </p:cNvCxnSpPr>
                  <p:nvPr/>
                </p:nvCxnSpPr>
                <p:spPr>
                  <a:xfrm>
                    <a:off x="3129421"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89" name="Group 760">
                  <a:extLst>
                    <a:ext uri="{FF2B5EF4-FFF2-40B4-BE49-F238E27FC236}">
                      <a16:creationId xmlns:a16="http://schemas.microsoft.com/office/drawing/2014/main" id="{6B948B2B-0EA4-46C8-8DCF-AF3B45674420}"/>
                    </a:ext>
                  </a:extLst>
                </p:cNvPr>
                <p:cNvGrpSpPr>
                  <a:grpSpLocks/>
                </p:cNvGrpSpPr>
                <p:nvPr/>
              </p:nvGrpSpPr>
              <p:grpSpPr bwMode="auto">
                <a:xfrm>
                  <a:off x="3200400" y="1905000"/>
                  <a:ext cx="45719" cy="118871"/>
                  <a:chOff x="3098006" y="1902619"/>
                  <a:chExt cx="45719" cy="118871"/>
                </a:xfrm>
                <a:grpFill/>
              </p:grpSpPr>
              <p:sp>
                <p:nvSpPr>
                  <p:cNvPr id="996" name="Oval 995">
                    <a:extLst>
                      <a:ext uri="{FF2B5EF4-FFF2-40B4-BE49-F238E27FC236}">
                        <a16:creationId xmlns:a16="http://schemas.microsoft.com/office/drawing/2014/main" id="{816B8FB7-B719-4054-9589-9D54B28FC393}"/>
                      </a:ext>
                    </a:extLst>
                  </p:cNvPr>
                  <p:cNvSpPr/>
                  <p:nvPr/>
                </p:nvSpPr>
                <p:spPr>
                  <a:xfrm>
                    <a:off x="3098545" y="1903325"/>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97" name="Straight Connector 996">
                    <a:extLst>
                      <a:ext uri="{FF2B5EF4-FFF2-40B4-BE49-F238E27FC236}">
                        <a16:creationId xmlns:a16="http://schemas.microsoft.com/office/drawing/2014/main" id="{A9E6330F-0BA7-4417-B53E-33F68E078C3E}"/>
                      </a:ext>
                    </a:extLst>
                  </p:cNvPr>
                  <p:cNvCxnSpPr>
                    <a:stCxn id="996" idx="4"/>
                  </p:cNvCxnSpPr>
                  <p:nvPr/>
                </p:nvCxnSpPr>
                <p:spPr>
                  <a:xfrm>
                    <a:off x="3122047"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90" name="Group 761">
                  <a:extLst>
                    <a:ext uri="{FF2B5EF4-FFF2-40B4-BE49-F238E27FC236}">
                      <a16:creationId xmlns:a16="http://schemas.microsoft.com/office/drawing/2014/main" id="{973A3483-7D83-4D7B-9DF8-E93679079DBA}"/>
                    </a:ext>
                  </a:extLst>
                </p:cNvPr>
                <p:cNvGrpSpPr>
                  <a:grpSpLocks/>
                </p:cNvGrpSpPr>
                <p:nvPr/>
              </p:nvGrpSpPr>
              <p:grpSpPr bwMode="auto">
                <a:xfrm>
                  <a:off x="3162300" y="1895475"/>
                  <a:ext cx="45719" cy="118871"/>
                  <a:chOff x="3098006" y="1902619"/>
                  <a:chExt cx="45719" cy="118871"/>
                </a:xfrm>
                <a:grpFill/>
              </p:grpSpPr>
              <p:sp>
                <p:nvSpPr>
                  <p:cNvPr id="994" name="Oval 993">
                    <a:extLst>
                      <a:ext uri="{FF2B5EF4-FFF2-40B4-BE49-F238E27FC236}">
                        <a16:creationId xmlns:a16="http://schemas.microsoft.com/office/drawing/2014/main" id="{29BDDBB0-FFD5-4E2D-8999-80A15A46EB33}"/>
                      </a:ext>
                    </a:extLst>
                  </p:cNvPr>
                  <p:cNvSpPr/>
                  <p:nvPr/>
                </p:nvSpPr>
                <p:spPr>
                  <a:xfrm>
                    <a:off x="3106428" y="1902763"/>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95" name="Straight Connector 994">
                    <a:extLst>
                      <a:ext uri="{FF2B5EF4-FFF2-40B4-BE49-F238E27FC236}">
                        <a16:creationId xmlns:a16="http://schemas.microsoft.com/office/drawing/2014/main" id="{1031F983-6F7B-46C0-864D-1A42898687F8}"/>
                      </a:ext>
                    </a:extLst>
                  </p:cNvPr>
                  <p:cNvCxnSpPr>
                    <a:stCxn id="994" idx="4"/>
                  </p:cNvCxnSpPr>
                  <p:nvPr/>
                </p:nvCxnSpPr>
                <p:spPr>
                  <a:xfrm>
                    <a:off x="3129930"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91" name="Group 762">
                  <a:extLst>
                    <a:ext uri="{FF2B5EF4-FFF2-40B4-BE49-F238E27FC236}">
                      <a16:creationId xmlns:a16="http://schemas.microsoft.com/office/drawing/2014/main" id="{5F99B7F1-0AF4-4CA6-B20F-AB52EFD2F539}"/>
                    </a:ext>
                  </a:extLst>
                </p:cNvPr>
                <p:cNvGrpSpPr>
                  <a:grpSpLocks/>
                </p:cNvGrpSpPr>
                <p:nvPr/>
              </p:nvGrpSpPr>
              <p:grpSpPr bwMode="auto">
                <a:xfrm>
                  <a:off x="3238500" y="1895475"/>
                  <a:ext cx="45719" cy="118871"/>
                  <a:chOff x="3098006" y="1902619"/>
                  <a:chExt cx="45719" cy="118871"/>
                </a:xfrm>
                <a:grpFill/>
              </p:grpSpPr>
              <p:sp>
                <p:nvSpPr>
                  <p:cNvPr id="992" name="Oval 991">
                    <a:extLst>
                      <a:ext uri="{FF2B5EF4-FFF2-40B4-BE49-F238E27FC236}">
                        <a16:creationId xmlns:a16="http://schemas.microsoft.com/office/drawing/2014/main" id="{51F0F151-923C-4805-ACB9-1B3CA9B51AD6}"/>
                      </a:ext>
                    </a:extLst>
                  </p:cNvPr>
                  <p:cNvSpPr/>
                  <p:nvPr/>
                </p:nvSpPr>
                <p:spPr>
                  <a:xfrm>
                    <a:off x="3105770" y="1902763"/>
                    <a:ext cx="38609"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93" name="Straight Connector 992">
                    <a:extLst>
                      <a:ext uri="{FF2B5EF4-FFF2-40B4-BE49-F238E27FC236}">
                        <a16:creationId xmlns:a16="http://schemas.microsoft.com/office/drawing/2014/main" id="{2B7B3593-E78F-411F-9DE1-3FDBF0B4C3F8}"/>
                      </a:ext>
                    </a:extLst>
                  </p:cNvPr>
                  <p:cNvCxnSpPr>
                    <a:stCxn id="992" idx="4"/>
                  </p:cNvCxnSpPr>
                  <p:nvPr/>
                </p:nvCxnSpPr>
                <p:spPr>
                  <a:xfrm>
                    <a:off x="3122556"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356" name="Group 783">
              <a:extLst>
                <a:ext uri="{FF2B5EF4-FFF2-40B4-BE49-F238E27FC236}">
                  <a16:creationId xmlns:a16="http://schemas.microsoft.com/office/drawing/2014/main" id="{3F12D57D-2A88-4A1C-9313-C7813609573B}"/>
                </a:ext>
              </a:extLst>
            </p:cNvPr>
            <p:cNvGrpSpPr>
              <a:grpSpLocks/>
            </p:cNvGrpSpPr>
            <p:nvPr/>
          </p:nvGrpSpPr>
          <p:grpSpPr bwMode="auto">
            <a:xfrm>
              <a:off x="8909194" y="3655740"/>
              <a:ext cx="700850" cy="307707"/>
              <a:chOff x="3124200" y="1895475"/>
              <a:chExt cx="312419" cy="137921"/>
            </a:xfrm>
            <a:solidFill>
              <a:schemeClr val="accent3"/>
            </a:solidFill>
          </p:grpSpPr>
          <p:grpSp>
            <p:nvGrpSpPr>
              <p:cNvPr id="960" name="Group 784">
                <a:extLst>
                  <a:ext uri="{FF2B5EF4-FFF2-40B4-BE49-F238E27FC236}">
                    <a16:creationId xmlns:a16="http://schemas.microsoft.com/office/drawing/2014/main" id="{E6847929-7603-45C7-80C2-1A06BAF09F31}"/>
                  </a:ext>
                </a:extLst>
              </p:cNvPr>
              <p:cNvGrpSpPr>
                <a:grpSpLocks/>
              </p:cNvGrpSpPr>
              <p:nvPr/>
            </p:nvGrpSpPr>
            <p:grpSpPr bwMode="auto">
              <a:xfrm>
                <a:off x="3124200" y="1895475"/>
                <a:ext cx="160019" cy="128396"/>
                <a:chOff x="3124200" y="1895475"/>
                <a:chExt cx="160019" cy="128396"/>
              </a:xfrm>
              <a:grpFill/>
            </p:grpSpPr>
            <p:grpSp>
              <p:nvGrpSpPr>
                <p:cNvPr id="974" name="Group 798">
                  <a:extLst>
                    <a:ext uri="{FF2B5EF4-FFF2-40B4-BE49-F238E27FC236}">
                      <a16:creationId xmlns:a16="http://schemas.microsoft.com/office/drawing/2014/main" id="{91A36BDA-4006-49DF-8DE4-D242275411E1}"/>
                    </a:ext>
                  </a:extLst>
                </p:cNvPr>
                <p:cNvGrpSpPr>
                  <a:grpSpLocks/>
                </p:cNvGrpSpPr>
                <p:nvPr/>
              </p:nvGrpSpPr>
              <p:grpSpPr bwMode="auto">
                <a:xfrm>
                  <a:off x="3124200" y="1905000"/>
                  <a:ext cx="45719" cy="118871"/>
                  <a:chOff x="3098006" y="1902619"/>
                  <a:chExt cx="45719" cy="118871"/>
                </a:xfrm>
                <a:grpFill/>
              </p:grpSpPr>
              <p:sp>
                <p:nvSpPr>
                  <p:cNvPr id="984" name="Oval 983">
                    <a:extLst>
                      <a:ext uri="{FF2B5EF4-FFF2-40B4-BE49-F238E27FC236}">
                        <a16:creationId xmlns:a16="http://schemas.microsoft.com/office/drawing/2014/main" id="{85E5A26C-BE9F-41B2-9151-D4769A4F1996}"/>
                      </a:ext>
                    </a:extLst>
                  </p:cNvPr>
                  <p:cNvSpPr/>
                  <p:nvPr/>
                </p:nvSpPr>
                <p:spPr>
                  <a:xfrm>
                    <a:off x="3097182" y="1903464"/>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85" name="Straight Connector 984">
                    <a:extLst>
                      <a:ext uri="{FF2B5EF4-FFF2-40B4-BE49-F238E27FC236}">
                        <a16:creationId xmlns:a16="http://schemas.microsoft.com/office/drawing/2014/main" id="{A9259F52-0010-4800-89F3-369827E4185E}"/>
                      </a:ext>
                    </a:extLst>
                  </p:cNvPr>
                  <p:cNvCxnSpPr>
                    <a:stCxn id="984" idx="4"/>
                  </p:cNvCxnSpPr>
                  <p:nvPr/>
                </p:nvCxnSpPr>
                <p:spPr>
                  <a:xfrm>
                    <a:off x="3113969" y="194717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75" name="Group 799">
                  <a:extLst>
                    <a:ext uri="{FF2B5EF4-FFF2-40B4-BE49-F238E27FC236}">
                      <a16:creationId xmlns:a16="http://schemas.microsoft.com/office/drawing/2014/main" id="{D1C7148B-1D8F-4A0D-9919-214FC44E5BBA}"/>
                    </a:ext>
                  </a:extLst>
                </p:cNvPr>
                <p:cNvGrpSpPr>
                  <a:grpSpLocks/>
                </p:cNvGrpSpPr>
                <p:nvPr/>
              </p:nvGrpSpPr>
              <p:grpSpPr bwMode="auto">
                <a:xfrm>
                  <a:off x="3200400" y="1905000"/>
                  <a:ext cx="45719" cy="118871"/>
                  <a:chOff x="3098006" y="1902619"/>
                  <a:chExt cx="45719" cy="118871"/>
                </a:xfrm>
                <a:grpFill/>
              </p:grpSpPr>
              <p:sp>
                <p:nvSpPr>
                  <p:cNvPr id="982" name="Oval 981">
                    <a:extLst>
                      <a:ext uri="{FF2B5EF4-FFF2-40B4-BE49-F238E27FC236}">
                        <a16:creationId xmlns:a16="http://schemas.microsoft.com/office/drawing/2014/main" id="{4716324B-3140-4D46-842F-408F3138DC99}"/>
                      </a:ext>
                    </a:extLst>
                  </p:cNvPr>
                  <p:cNvSpPr/>
                  <p:nvPr/>
                </p:nvSpPr>
                <p:spPr>
                  <a:xfrm>
                    <a:off x="3098202"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83" name="Straight Connector 982">
                    <a:extLst>
                      <a:ext uri="{FF2B5EF4-FFF2-40B4-BE49-F238E27FC236}">
                        <a16:creationId xmlns:a16="http://schemas.microsoft.com/office/drawing/2014/main" id="{B0B3353F-6A01-4B5F-8A14-6F295D6E7255}"/>
                      </a:ext>
                    </a:extLst>
                  </p:cNvPr>
                  <p:cNvCxnSpPr>
                    <a:stCxn id="982" idx="4"/>
                  </p:cNvCxnSpPr>
                  <p:nvPr/>
                </p:nvCxnSpPr>
                <p:spPr>
                  <a:xfrm>
                    <a:off x="312002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76" name="Group 800">
                  <a:extLst>
                    <a:ext uri="{FF2B5EF4-FFF2-40B4-BE49-F238E27FC236}">
                      <a16:creationId xmlns:a16="http://schemas.microsoft.com/office/drawing/2014/main" id="{FC13BBC7-FFB8-428B-AA02-D324FBC653DA}"/>
                    </a:ext>
                  </a:extLst>
                </p:cNvPr>
                <p:cNvGrpSpPr>
                  <a:grpSpLocks/>
                </p:cNvGrpSpPr>
                <p:nvPr/>
              </p:nvGrpSpPr>
              <p:grpSpPr bwMode="auto">
                <a:xfrm>
                  <a:off x="3162300" y="1895475"/>
                  <a:ext cx="45719" cy="118871"/>
                  <a:chOff x="3098006" y="1902619"/>
                  <a:chExt cx="45719" cy="118871"/>
                </a:xfrm>
                <a:grpFill/>
              </p:grpSpPr>
              <p:sp>
                <p:nvSpPr>
                  <p:cNvPr id="980" name="Oval 979">
                    <a:extLst>
                      <a:ext uri="{FF2B5EF4-FFF2-40B4-BE49-F238E27FC236}">
                        <a16:creationId xmlns:a16="http://schemas.microsoft.com/office/drawing/2014/main" id="{582C1247-C3E8-4033-85BF-2C66B3C05274}"/>
                      </a:ext>
                    </a:extLst>
                  </p:cNvPr>
                  <p:cNvSpPr/>
                  <p:nvPr/>
                </p:nvSpPr>
                <p:spPr>
                  <a:xfrm>
                    <a:off x="3097692" y="190290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81" name="Straight Connector 980">
                    <a:extLst>
                      <a:ext uri="{FF2B5EF4-FFF2-40B4-BE49-F238E27FC236}">
                        <a16:creationId xmlns:a16="http://schemas.microsoft.com/office/drawing/2014/main" id="{EFA456B3-0C15-4997-AEE2-C4B7E1239DEB}"/>
                      </a:ext>
                    </a:extLst>
                  </p:cNvPr>
                  <p:cNvCxnSpPr>
                    <a:stCxn id="980" idx="4"/>
                  </p:cNvCxnSpPr>
                  <p:nvPr/>
                </p:nvCxnSpPr>
                <p:spPr>
                  <a:xfrm>
                    <a:off x="3119514" y="1946614"/>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77" name="Group 801">
                  <a:extLst>
                    <a:ext uri="{FF2B5EF4-FFF2-40B4-BE49-F238E27FC236}">
                      <a16:creationId xmlns:a16="http://schemas.microsoft.com/office/drawing/2014/main" id="{B0BEFD30-90CC-4DE7-8C20-F30648E9C02A}"/>
                    </a:ext>
                  </a:extLst>
                </p:cNvPr>
                <p:cNvGrpSpPr>
                  <a:grpSpLocks/>
                </p:cNvGrpSpPr>
                <p:nvPr/>
              </p:nvGrpSpPr>
              <p:grpSpPr bwMode="auto">
                <a:xfrm>
                  <a:off x="3238500" y="1895475"/>
                  <a:ext cx="45719" cy="118871"/>
                  <a:chOff x="3098006" y="1902619"/>
                  <a:chExt cx="45719" cy="118871"/>
                </a:xfrm>
                <a:grpFill/>
              </p:grpSpPr>
              <p:sp>
                <p:nvSpPr>
                  <p:cNvPr id="978" name="Oval 977">
                    <a:extLst>
                      <a:ext uri="{FF2B5EF4-FFF2-40B4-BE49-F238E27FC236}">
                        <a16:creationId xmlns:a16="http://schemas.microsoft.com/office/drawing/2014/main" id="{99FDCDEB-6E94-4B6F-BBFF-31B06D6187F9}"/>
                      </a:ext>
                    </a:extLst>
                  </p:cNvPr>
                  <p:cNvSpPr/>
                  <p:nvPr/>
                </p:nvSpPr>
                <p:spPr>
                  <a:xfrm>
                    <a:off x="3095354" y="1902902"/>
                    <a:ext cx="48681"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79" name="Straight Connector 978">
                    <a:extLst>
                      <a:ext uri="{FF2B5EF4-FFF2-40B4-BE49-F238E27FC236}">
                        <a16:creationId xmlns:a16="http://schemas.microsoft.com/office/drawing/2014/main" id="{3CA59C34-4EFB-4B2C-9E48-A7C83BDD7252}"/>
                      </a:ext>
                    </a:extLst>
                  </p:cNvPr>
                  <p:cNvCxnSpPr>
                    <a:stCxn id="978" idx="4"/>
                  </p:cNvCxnSpPr>
                  <p:nvPr/>
                </p:nvCxnSpPr>
                <p:spPr>
                  <a:xfrm>
                    <a:off x="3120533" y="1946614"/>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61" name="Group 785">
                <a:extLst>
                  <a:ext uri="{FF2B5EF4-FFF2-40B4-BE49-F238E27FC236}">
                    <a16:creationId xmlns:a16="http://schemas.microsoft.com/office/drawing/2014/main" id="{015572E6-005B-4614-AAD8-058B4646F6BF}"/>
                  </a:ext>
                </a:extLst>
              </p:cNvPr>
              <p:cNvGrpSpPr>
                <a:grpSpLocks/>
              </p:cNvGrpSpPr>
              <p:nvPr/>
            </p:nvGrpSpPr>
            <p:grpSpPr bwMode="auto">
              <a:xfrm>
                <a:off x="3276600" y="1905000"/>
                <a:ext cx="160019" cy="128396"/>
                <a:chOff x="3124200" y="1895475"/>
                <a:chExt cx="160019" cy="128396"/>
              </a:xfrm>
              <a:grpFill/>
            </p:grpSpPr>
            <p:grpSp>
              <p:nvGrpSpPr>
                <p:cNvPr id="962" name="Group 786">
                  <a:extLst>
                    <a:ext uri="{FF2B5EF4-FFF2-40B4-BE49-F238E27FC236}">
                      <a16:creationId xmlns:a16="http://schemas.microsoft.com/office/drawing/2014/main" id="{390D7CDD-1423-4A16-97B9-7B8756ED36B8}"/>
                    </a:ext>
                  </a:extLst>
                </p:cNvPr>
                <p:cNvGrpSpPr>
                  <a:grpSpLocks/>
                </p:cNvGrpSpPr>
                <p:nvPr/>
              </p:nvGrpSpPr>
              <p:grpSpPr bwMode="auto">
                <a:xfrm>
                  <a:off x="3124200" y="1905000"/>
                  <a:ext cx="45719" cy="118871"/>
                  <a:chOff x="3098006" y="1902619"/>
                  <a:chExt cx="45719" cy="118871"/>
                </a:xfrm>
                <a:grpFill/>
              </p:grpSpPr>
              <p:sp>
                <p:nvSpPr>
                  <p:cNvPr id="972" name="Oval 971">
                    <a:extLst>
                      <a:ext uri="{FF2B5EF4-FFF2-40B4-BE49-F238E27FC236}">
                        <a16:creationId xmlns:a16="http://schemas.microsoft.com/office/drawing/2014/main" id="{7D78FD3F-944A-4AA4-A5C8-1EB4605A701F}"/>
                      </a:ext>
                    </a:extLst>
                  </p:cNvPr>
                  <p:cNvSpPr/>
                  <p:nvPr/>
                </p:nvSpPr>
                <p:spPr>
                  <a:xfrm>
                    <a:off x="3097543" y="1910752"/>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73" name="Straight Connector 972">
                    <a:extLst>
                      <a:ext uri="{FF2B5EF4-FFF2-40B4-BE49-F238E27FC236}">
                        <a16:creationId xmlns:a16="http://schemas.microsoft.com/office/drawing/2014/main" id="{06406A6E-5EB5-46F9-BA63-1908F3DEAA8C}"/>
                      </a:ext>
                    </a:extLst>
                  </p:cNvPr>
                  <p:cNvCxnSpPr>
                    <a:stCxn id="972" idx="4"/>
                  </p:cNvCxnSpPr>
                  <p:nvPr/>
                </p:nvCxnSpPr>
                <p:spPr>
                  <a:xfrm>
                    <a:off x="3121044" y="1954464"/>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63" name="Group 787">
                  <a:extLst>
                    <a:ext uri="{FF2B5EF4-FFF2-40B4-BE49-F238E27FC236}">
                      <a16:creationId xmlns:a16="http://schemas.microsoft.com/office/drawing/2014/main" id="{16F9B960-37A0-4309-933E-A2EEC05DEFEC}"/>
                    </a:ext>
                  </a:extLst>
                </p:cNvPr>
                <p:cNvGrpSpPr>
                  <a:grpSpLocks/>
                </p:cNvGrpSpPr>
                <p:nvPr/>
              </p:nvGrpSpPr>
              <p:grpSpPr bwMode="auto">
                <a:xfrm>
                  <a:off x="3200400" y="1905000"/>
                  <a:ext cx="45719" cy="118871"/>
                  <a:chOff x="3098006" y="1902619"/>
                  <a:chExt cx="45719" cy="118871"/>
                </a:xfrm>
                <a:grpFill/>
              </p:grpSpPr>
              <p:sp>
                <p:nvSpPr>
                  <p:cNvPr id="970" name="Oval 969">
                    <a:extLst>
                      <a:ext uri="{FF2B5EF4-FFF2-40B4-BE49-F238E27FC236}">
                        <a16:creationId xmlns:a16="http://schemas.microsoft.com/office/drawing/2014/main" id="{D2F99E26-0B59-4894-9D39-17DDAA8E3689}"/>
                      </a:ext>
                    </a:extLst>
                  </p:cNvPr>
                  <p:cNvSpPr/>
                  <p:nvPr/>
                </p:nvSpPr>
                <p:spPr>
                  <a:xfrm>
                    <a:off x="3098562" y="191075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71" name="Straight Connector 970">
                    <a:extLst>
                      <a:ext uri="{FF2B5EF4-FFF2-40B4-BE49-F238E27FC236}">
                        <a16:creationId xmlns:a16="http://schemas.microsoft.com/office/drawing/2014/main" id="{7F519D82-80AC-4C5F-BE60-E89570E97DB1}"/>
                      </a:ext>
                    </a:extLst>
                  </p:cNvPr>
                  <p:cNvCxnSpPr>
                    <a:stCxn id="970" idx="4"/>
                  </p:cNvCxnSpPr>
                  <p:nvPr/>
                </p:nvCxnSpPr>
                <p:spPr>
                  <a:xfrm>
                    <a:off x="3120384" y="1954464"/>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64" name="Group 788">
                  <a:extLst>
                    <a:ext uri="{FF2B5EF4-FFF2-40B4-BE49-F238E27FC236}">
                      <a16:creationId xmlns:a16="http://schemas.microsoft.com/office/drawing/2014/main" id="{BA5F0DA7-A881-4A0A-88E9-416A06ACE8F4}"/>
                    </a:ext>
                  </a:extLst>
                </p:cNvPr>
                <p:cNvGrpSpPr>
                  <a:grpSpLocks/>
                </p:cNvGrpSpPr>
                <p:nvPr/>
              </p:nvGrpSpPr>
              <p:grpSpPr bwMode="auto">
                <a:xfrm>
                  <a:off x="3162300" y="1895475"/>
                  <a:ext cx="45719" cy="118871"/>
                  <a:chOff x="3098006" y="1902619"/>
                  <a:chExt cx="45719" cy="118871"/>
                </a:xfrm>
                <a:grpFill/>
              </p:grpSpPr>
              <p:sp>
                <p:nvSpPr>
                  <p:cNvPr id="968" name="Oval 967">
                    <a:extLst>
                      <a:ext uri="{FF2B5EF4-FFF2-40B4-BE49-F238E27FC236}">
                        <a16:creationId xmlns:a16="http://schemas.microsoft.com/office/drawing/2014/main" id="{78163272-EE8B-4710-A181-3B61BD75C73D}"/>
                      </a:ext>
                    </a:extLst>
                  </p:cNvPr>
                  <p:cNvSpPr/>
                  <p:nvPr/>
                </p:nvSpPr>
                <p:spPr>
                  <a:xfrm>
                    <a:off x="3098051"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69" name="Straight Connector 968">
                    <a:extLst>
                      <a:ext uri="{FF2B5EF4-FFF2-40B4-BE49-F238E27FC236}">
                        <a16:creationId xmlns:a16="http://schemas.microsoft.com/office/drawing/2014/main" id="{EC1116B4-4D57-4444-B4A2-7C58918B5ACC}"/>
                      </a:ext>
                    </a:extLst>
                  </p:cNvPr>
                  <p:cNvCxnSpPr>
                    <a:stCxn id="968" idx="4"/>
                  </p:cNvCxnSpPr>
                  <p:nvPr/>
                </p:nvCxnSpPr>
                <p:spPr>
                  <a:xfrm>
                    <a:off x="311987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65" name="Group 789">
                  <a:extLst>
                    <a:ext uri="{FF2B5EF4-FFF2-40B4-BE49-F238E27FC236}">
                      <a16:creationId xmlns:a16="http://schemas.microsoft.com/office/drawing/2014/main" id="{D9FDC496-B674-4EDD-B8D9-2D90D6EEFC9D}"/>
                    </a:ext>
                  </a:extLst>
                </p:cNvPr>
                <p:cNvGrpSpPr>
                  <a:grpSpLocks/>
                </p:cNvGrpSpPr>
                <p:nvPr/>
              </p:nvGrpSpPr>
              <p:grpSpPr bwMode="auto">
                <a:xfrm>
                  <a:off x="3238500" y="1895475"/>
                  <a:ext cx="45719" cy="118871"/>
                  <a:chOff x="3098006" y="1902619"/>
                  <a:chExt cx="45719" cy="118871"/>
                </a:xfrm>
                <a:grpFill/>
              </p:grpSpPr>
              <p:sp>
                <p:nvSpPr>
                  <p:cNvPr id="966" name="Oval 965">
                    <a:extLst>
                      <a:ext uri="{FF2B5EF4-FFF2-40B4-BE49-F238E27FC236}">
                        <a16:creationId xmlns:a16="http://schemas.microsoft.com/office/drawing/2014/main" id="{3CA022C6-D06F-46CA-B613-E4EDD769A1EC}"/>
                      </a:ext>
                    </a:extLst>
                  </p:cNvPr>
                  <p:cNvSpPr/>
                  <p:nvPr/>
                </p:nvSpPr>
                <p:spPr>
                  <a:xfrm>
                    <a:off x="3102428" y="1903464"/>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67" name="Straight Connector 966">
                    <a:extLst>
                      <a:ext uri="{FF2B5EF4-FFF2-40B4-BE49-F238E27FC236}">
                        <a16:creationId xmlns:a16="http://schemas.microsoft.com/office/drawing/2014/main" id="{D1FEA86B-13DA-4F3B-AC27-793299A8771C}"/>
                      </a:ext>
                    </a:extLst>
                  </p:cNvPr>
                  <p:cNvCxnSpPr>
                    <a:stCxn id="966" idx="4"/>
                  </p:cNvCxnSpPr>
                  <p:nvPr/>
                </p:nvCxnSpPr>
                <p:spPr>
                  <a:xfrm>
                    <a:off x="3124251" y="194717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357" name="Group 810">
              <a:extLst>
                <a:ext uri="{FF2B5EF4-FFF2-40B4-BE49-F238E27FC236}">
                  <a16:creationId xmlns:a16="http://schemas.microsoft.com/office/drawing/2014/main" id="{5F4F1AF4-BF65-447E-9D00-130658338B03}"/>
                </a:ext>
              </a:extLst>
            </p:cNvPr>
            <p:cNvGrpSpPr>
              <a:grpSpLocks/>
            </p:cNvGrpSpPr>
            <p:nvPr/>
          </p:nvGrpSpPr>
          <p:grpSpPr bwMode="auto">
            <a:xfrm>
              <a:off x="9603636" y="3650426"/>
              <a:ext cx="700850" cy="307707"/>
              <a:chOff x="3124200" y="1895475"/>
              <a:chExt cx="312419" cy="137921"/>
            </a:xfrm>
            <a:solidFill>
              <a:schemeClr val="accent3"/>
            </a:solidFill>
          </p:grpSpPr>
          <p:grpSp>
            <p:nvGrpSpPr>
              <p:cNvPr id="934" name="Group 811">
                <a:extLst>
                  <a:ext uri="{FF2B5EF4-FFF2-40B4-BE49-F238E27FC236}">
                    <a16:creationId xmlns:a16="http://schemas.microsoft.com/office/drawing/2014/main" id="{079BE22E-6B3A-42C6-807A-3A951299A08E}"/>
                  </a:ext>
                </a:extLst>
              </p:cNvPr>
              <p:cNvGrpSpPr>
                <a:grpSpLocks/>
              </p:cNvGrpSpPr>
              <p:nvPr/>
            </p:nvGrpSpPr>
            <p:grpSpPr bwMode="auto">
              <a:xfrm>
                <a:off x="3124200" y="1895475"/>
                <a:ext cx="160019" cy="128396"/>
                <a:chOff x="3124200" y="1895475"/>
                <a:chExt cx="160019" cy="128396"/>
              </a:xfrm>
              <a:grpFill/>
            </p:grpSpPr>
            <p:grpSp>
              <p:nvGrpSpPr>
                <p:cNvPr id="948" name="Group 825">
                  <a:extLst>
                    <a:ext uri="{FF2B5EF4-FFF2-40B4-BE49-F238E27FC236}">
                      <a16:creationId xmlns:a16="http://schemas.microsoft.com/office/drawing/2014/main" id="{4BC0E92F-B915-42E9-811F-166728290EC9}"/>
                    </a:ext>
                  </a:extLst>
                </p:cNvPr>
                <p:cNvGrpSpPr>
                  <a:grpSpLocks/>
                </p:cNvGrpSpPr>
                <p:nvPr/>
              </p:nvGrpSpPr>
              <p:grpSpPr bwMode="auto">
                <a:xfrm>
                  <a:off x="3124200" y="1905000"/>
                  <a:ext cx="45719" cy="118871"/>
                  <a:chOff x="3098006" y="1902619"/>
                  <a:chExt cx="45719" cy="118871"/>
                </a:xfrm>
                <a:grpFill/>
              </p:grpSpPr>
              <p:sp>
                <p:nvSpPr>
                  <p:cNvPr id="958" name="Oval 957">
                    <a:extLst>
                      <a:ext uri="{FF2B5EF4-FFF2-40B4-BE49-F238E27FC236}">
                        <a16:creationId xmlns:a16="http://schemas.microsoft.com/office/drawing/2014/main" id="{D4CAA83B-9526-4735-AB2A-8B358F4D902F}"/>
                      </a:ext>
                    </a:extLst>
                  </p:cNvPr>
                  <p:cNvSpPr/>
                  <p:nvPr/>
                </p:nvSpPr>
                <p:spPr>
                  <a:xfrm>
                    <a:off x="3098175" y="1902482"/>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59" name="Straight Connector 958">
                    <a:extLst>
                      <a:ext uri="{FF2B5EF4-FFF2-40B4-BE49-F238E27FC236}">
                        <a16:creationId xmlns:a16="http://schemas.microsoft.com/office/drawing/2014/main" id="{541637A5-7112-44D3-9FFB-B37072EA72BF}"/>
                      </a:ext>
                    </a:extLst>
                  </p:cNvPr>
                  <p:cNvCxnSpPr>
                    <a:stCxn id="958" idx="4"/>
                  </p:cNvCxnSpPr>
                  <p:nvPr/>
                </p:nvCxnSpPr>
                <p:spPr>
                  <a:xfrm>
                    <a:off x="3121677"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49" name="Group 826">
                  <a:extLst>
                    <a:ext uri="{FF2B5EF4-FFF2-40B4-BE49-F238E27FC236}">
                      <a16:creationId xmlns:a16="http://schemas.microsoft.com/office/drawing/2014/main" id="{435BAE7C-EB03-4E3A-94ED-83F2369F129C}"/>
                    </a:ext>
                  </a:extLst>
                </p:cNvPr>
                <p:cNvGrpSpPr>
                  <a:grpSpLocks/>
                </p:cNvGrpSpPr>
                <p:nvPr/>
              </p:nvGrpSpPr>
              <p:grpSpPr bwMode="auto">
                <a:xfrm>
                  <a:off x="3200400" y="1905000"/>
                  <a:ext cx="45719" cy="118871"/>
                  <a:chOff x="3098006" y="1902619"/>
                  <a:chExt cx="45719" cy="118871"/>
                </a:xfrm>
                <a:grpFill/>
              </p:grpSpPr>
              <p:sp>
                <p:nvSpPr>
                  <p:cNvPr id="956" name="Oval 955">
                    <a:extLst>
                      <a:ext uri="{FF2B5EF4-FFF2-40B4-BE49-F238E27FC236}">
                        <a16:creationId xmlns:a16="http://schemas.microsoft.com/office/drawing/2014/main" id="{72968331-9369-428B-B303-1D33A26934DD}"/>
                      </a:ext>
                    </a:extLst>
                  </p:cNvPr>
                  <p:cNvSpPr/>
                  <p:nvPr/>
                </p:nvSpPr>
                <p:spPr>
                  <a:xfrm>
                    <a:off x="3097515" y="1902482"/>
                    <a:ext cx="40288"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57" name="Straight Connector 956">
                    <a:extLst>
                      <a:ext uri="{FF2B5EF4-FFF2-40B4-BE49-F238E27FC236}">
                        <a16:creationId xmlns:a16="http://schemas.microsoft.com/office/drawing/2014/main" id="{9B2124A7-809C-4240-8C92-F58F3DA77257}"/>
                      </a:ext>
                    </a:extLst>
                  </p:cNvPr>
                  <p:cNvCxnSpPr>
                    <a:stCxn id="956" idx="4"/>
                  </p:cNvCxnSpPr>
                  <p:nvPr/>
                </p:nvCxnSpPr>
                <p:spPr>
                  <a:xfrm>
                    <a:off x="3119339" y="1947876"/>
                    <a:ext cx="1678"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50" name="Group 827">
                  <a:extLst>
                    <a:ext uri="{FF2B5EF4-FFF2-40B4-BE49-F238E27FC236}">
                      <a16:creationId xmlns:a16="http://schemas.microsoft.com/office/drawing/2014/main" id="{FAC6CBAF-4BEB-4987-81FA-38F3845DFF93}"/>
                    </a:ext>
                  </a:extLst>
                </p:cNvPr>
                <p:cNvGrpSpPr>
                  <a:grpSpLocks/>
                </p:cNvGrpSpPr>
                <p:nvPr/>
              </p:nvGrpSpPr>
              <p:grpSpPr bwMode="auto">
                <a:xfrm>
                  <a:off x="3162300" y="1895475"/>
                  <a:ext cx="45719" cy="118871"/>
                  <a:chOff x="3098006" y="1902619"/>
                  <a:chExt cx="45719" cy="118871"/>
                </a:xfrm>
                <a:grpFill/>
              </p:grpSpPr>
              <p:sp>
                <p:nvSpPr>
                  <p:cNvPr id="954" name="Oval 953">
                    <a:extLst>
                      <a:ext uri="{FF2B5EF4-FFF2-40B4-BE49-F238E27FC236}">
                        <a16:creationId xmlns:a16="http://schemas.microsoft.com/office/drawing/2014/main" id="{B945E025-23AE-4F1D-8D82-08FA41536C9B}"/>
                      </a:ext>
                    </a:extLst>
                  </p:cNvPr>
                  <p:cNvSpPr/>
                  <p:nvPr/>
                </p:nvSpPr>
                <p:spPr>
                  <a:xfrm>
                    <a:off x="3098684" y="1901920"/>
                    <a:ext cx="4532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55" name="Straight Connector 954">
                    <a:extLst>
                      <a:ext uri="{FF2B5EF4-FFF2-40B4-BE49-F238E27FC236}">
                        <a16:creationId xmlns:a16="http://schemas.microsoft.com/office/drawing/2014/main" id="{B8DF628C-E91B-4AA5-8AD8-017F25439F4F}"/>
                      </a:ext>
                    </a:extLst>
                  </p:cNvPr>
                  <p:cNvCxnSpPr>
                    <a:stCxn id="954" idx="4"/>
                  </p:cNvCxnSpPr>
                  <p:nvPr/>
                </p:nvCxnSpPr>
                <p:spPr>
                  <a:xfrm>
                    <a:off x="3120507" y="1940588"/>
                    <a:ext cx="1678"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51" name="Group 828">
                  <a:extLst>
                    <a:ext uri="{FF2B5EF4-FFF2-40B4-BE49-F238E27FC236}">
                      <a16:creationId xmlns:a16="http://schemas.microsoft.com/office/drawing/2014/main" id="{54E5125E-33E5-4D50-819B-78E204383065}"/>
                    </a:ext>
                  </a:extLst>
                </p:cNvPr>
                <p:cNvGrpSpPr>
                  <a:grpSpLocks/>
                </p:cNvGrpSpPr>
                <p:nvPr/>
              </p:nvGrpSpPr>
              <p:grpSpPr bwMode="auto">
                <a:xfrm>
                  <a:off x="3238500" y="1895475"/>
                  <a:ext cx="45719" cy="118871"/>
                  <a:chOff x="3098006" y="1902619"/>
                  <a:chExt cx="45719" cy="118871"/>
                </a:xfrm>
                <a:grpFill/>
              </p:grpSpPr>
              <p:sp>
                <p:nvSpPr>
                  <p:cNvPr id="952" name="Oval 951">
                    <a:extLst>
                      <a:ext uri="{FF2B5EF4-FFF2-40B4-BE49-F238E27FC236}">
                        <a16:creationId xmlns:a16="http://schemas.microsoft.com/office/drawing/2014/main" id="{0ACD4972-076C-44FD-AE95-D821C029CD85}"/>
                      </a:ext>
                    </a:extLst>
                  </p:cNvPr>
                  <p:cNvSpPr/>
                  <p:nvPr/>
                </p:nvSpPr>
                <p:spPr>
                  <a:xfrm>
                    <a:off x="3094668" y="1901920"/>
                    <a:ext cx="48681"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53" name="Straight Connector 952">
                    <a:extLst>
                      <a:ext uri="{FF2B5EF4-FFF2-40B4-BE49-F238E27FC236}">
                        <a16:creationId xmlns:a16="http://schemas.microsoft.com/office/drawing/2014/main" id="{56097E37-56DA-4E6C-AEBC-20F773D77E93}"/>
                      </a:ext>
                    </a:extLst>
                  </p:cNvPr>
                  <p:cNvCxnSpPr>
                    <a:stCxn id="952" idx="4"/>
                  </p:cNvCxnSpPr>
                  <p:nvPr/>
                </p:nvCxnSpPr>
                <p:spPr>
                  <a:xfrm>
                    <a:off x="3119847" y="194058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35" name="Group 812">
                <a:extLst>
                  <a:ext uri="{FF2B5EF4-FFF2-40B4-BE49-F238E27FC236}">
                    <a16:creationId xmlns:a16="http://schemas.microsoft.com/office/drawing/2014/main" id="{A2F9C5FE-260A-4688-942F-383539CDBEEB}"/>
                  </a:ext>
                </a:extLst>
              </p:cNvPr>
              <p:cNvGrpSpPr>
                <a:grpSpLocks/>
              </p:cNvGrpSpPr>
              <p:nvPr/>
            </p:nvGrpSpPr>
            <p:grpSpPr bwMode="auto">
              <a:xfrm>
                <a:off x="3276600" y="1905000"/>
                <a:ext cx="160019" cy="128396"/>
                <a:chOff x="3124200" y="1895475"/>
                <a:chExt cx="160019" cy="128396"/>
              </a:xfrm>
              <a:grpFill/>
            </p:grpSpPr>
            <p:grpSp>
              <p:nvGrpSpPr>
                <p:cNvPr id="936" name="Group 813">
                  <a:extLst>
                    <a:ext uri="{FF2B5EF4-FFF2-40B4-BE49-F238E27FC236}">
                      <a16:creationId xmlns:a16="http://schemas.microsoft.com/office/drawing/2014/main" id="{FEA54E50-31DA-401F-98D6-8E2A8DCC4F89}"/>
                    </a:ext>
                  </a:extLst>
                </p:cNvPr>
                <p:cNvGrpSpPr>
                  <a:grpSpLocks/>
                </p:cNvGrpSpPr>
                <p:nvPr/>
              </p:nvGrpSpPr>
              <p:grpSpPr bwMode="auto">
                <a:xfrm>
                  <a:off x="3124200" y="1905000"/>
                  <a:ext cx="45719" cy="118871"/>
                  <a:chOff x="3098006" y="1902619"/>
                  <a:chExt cx="45719" cy="118871"/>
                </a:xfrm>
                <a:grpFill/>
              </p:grpSpPr>
              <p:sp>
                <p:nvSpPr>
                  <p:cNvPr id="946" name="Oval 945">
                    <a:extLst>
                      <a:ext uri="{FF2B5EF4-FFF2-40B4-BE49-F238E27FC236}">
                        <a16:creationId xmlns:a16="http://schemas.microsoft.com/office/drawing/2014/main" id="{99889C2B-B286-40DD-A0E2-B56D91068EE8}"/>
                      </a:ext>
                    </a:extLst>
                  </p:cNvPr>
                  <p:cNvSpPr/>
                  <p:nvPr/>
                </p:nvSpPr>
                <p:spPr>
                  <a:xfrm>
                    <a:off x="3098535" y="1903045"/>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47" name="Straight Connector 946">
                    <a:extLst>
                      <a:ext uri="{FF2B5EF4-FFF2-40B4-BE49-F238E27FC236}">
                        <a16:creationId xmlns:a16="http://schemas.microsoft.com/office/drawing/2014/main" id="{95048B11-FB67-42D2-9ED9-F52DEAF2C43B}"/>
                      </a:ext>
                    </a:extLst>
                  </p:cNvPr>
                  <p:cNvCxnSpPr>
                    <a:stCxn id="946" idx="4"/>
                  </p:cNvCxnSpPr>
                  <p:nvPr/>
                </p:nvCxnSpPr>
                <p:spPr>
                  <a:xfrm>
                    <a:off x="3122036"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37" name="Group 814">
                  <a:extLst>
                    <a:ext uri="{FF2B5EF4-FFF2-40B4-BE49-F238E27FC236}">
                      <a16:creationId xmlns:a16="http://schemas.microsoft.com/office/drawing/2014/main" id="{34FECCD1-6974-42EB-BE04-452C57F6F530}"/>
                    </a:ext>
                  </a:extLst>
                </p:cNvPr>
                <p:cNvGrpSpPr>
                  <a:grpSpLocks/>
                </p:cNvGrpSpPr>
                <p:nvPr/>
              </p:nvGrpSpPr>
              <p:grpSpPr bwMode="auto">
                <a:xfrm>
                  <a:off x="3200400" y="1905000"/>
                  <a:ext cx="45719" cy="118871"/>
                  <a:chOff x="3098006" y="1902619"/>
                  <a:chExt cx="45719" cy="118871"/>
                </a:xfrm>
                <a:grpFill/>
              </p:grpSpPr>
              <p:sp>
                <p:nvSpPr>
                  <p:cNvPr id="944" name="Oval 943">
                    <a:extLst>
                      <a:ext uri="{FF2B5EF4-FFF2-40B4-BE49-F238E27FC236}">
                        <a16:creationId xmlns:a16="http://schemas.microsoft.com/office/drawing/2014/main" id="{B900715D-1306-4CB7-BA7D-194C2AB3893D}"/>
                      </a:ext>
                    </a:extLst>
                  </p:cNvPr>
                  <p:cNvSpPr/>
                  <p:nvPr/>
                </p:nvSpPr>
                <p:spPr>
                  <a:xfrm>
                    <a:off x="3097876"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45" name="Straight Connector 944">
                    <a:extLst>
                      <a:ext uri="{FF2B5EF4-FFF2-40B4-BE49-F238E27FC236}">
                        <a16:creationId xmlns:a16="http://schemas.microsoft.com/office/drawing/2014/main" id="{8471CCEA-0E53-4657-AD95-BEB392F0F259}"/>
                      </a:ext>
                    </a:extLst>
                  </p:cNvPr>
                  <p:cNvCxnSpPr>
                    <a:stCxn id="944" idx="4"/>
                  </p:cNvCxnSpPr>
                  <p:nvPr/>
                </p:nvCxnSpPr>
                <p:spPr>
                  <a:xfrm>
                    <a:off x="3119698" y="1948438"/>
                    <a:ext cx="1679"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38" name="Group 815">
                  <a:extLst>
                    <a:ext uri="{FF2B5EF4-FFF2-40B4-BE49-F238E27FC236}">
                      <a16:creationId xmlns:a16="http://schemas.microsoft.com/office/drawing/2014/main" id="{62E2C7EC-067F-4A16-BC88-BB4C11FB73AC}"/>
                    </a:ext>
                  </a:extLst>
                </p:cNvPr>
                <p:cNvGrpSpPr>
                  <a:grpSpLocks/>
                </p:cNvGrpSpPr>
                <p:nvPr/>
              </p:nvGrpSpPr>
              <p:grpSpPr bwMode="auto">
                <a:xfrm>
                  <a:off x="3162300" y="1895475"/>
                  <a:ext cx="45719" cy="118871"/>
                  <a:chOff x="3098006" y="1902619"/>
                  <a:chExt cx="45719" cy="118871"/>
                </a:xfrm>
                <a:grpFill/>
              </p:grpSpPr>
              <p:sp>
                <p:nvSpPr>
                  <p:cNvPr id="942" name="Oval 941">
                    <a:extLst>
                      <a:ext uri="{FF2B5EF4-FFF2-40B4-BE49-F238E27FC236}">
                        <a16:creationId xmlns:a16="http://schemas.microsoft.com/office/drawing/2014/main" id="{6365A3B9-2165-44DD-B05F-52016F6813FF}"/>
                      </a:ext>
                    </a:extLst>
                  </p:cNvPr>
                  <p:cNvSpPr/>
                  <p:nvPr/>
                </p:nvSpPr>
                <p:spPr>
                  <a:xfrm>
                    <a:off x="3105759" y="1902482"/>
                    <a:ext cx="38609"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43" name="Straight Connector 942">
                    <a:extLst>
                      <a:ext uri="{FF2B5EF4-FFF2-40B4-BE49-F238E27FC236}">
                        <a16:creationId xmlns:a16="http://schemas.microsoft.com/office/drawing/2014/main" id="{9421A25B-8EF2-412B-B30A-059D4D2C208B}"/>
                      </a:ext>
                    </a:extLst>
                  </p:cNvPr>
                  <p:cNvCxnSpPr>
                    <a:stCxn id="942" idx="4"/>
                  </p:cNvCxnSpPr>
                  <p:nvPr/>
                </p:nvCxnSpPr>
                <p:spPr>
                  <a:xfrm>
                    <a:off x="3122546"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39" name="Group 816">
                  <a:extLst>
                    <a:ext uri="{FF2B5EF4-FFF2-40B4-BE49-F238E27FC236}">
                      <a16:creationId xmlns:a16="http://schemas.microsoft.com/office/drawing/2014/main" id="{8898DD83-BC2D-4A10-8E8F-81FCBAA7D604}"/>
                    </a:ext>
                  </a:extLst>
                </p:cNvPr>
                <p:cNvGrpSpPr>
                  <a:grpSpLocks/>
                </p:cNvGrpSpPr>
                <p:nvPr/>
              </p:nvGrpSpPr>
              <p:grpSpPr bwMode="auto">
                <a:xfrm>
                  <a:off x="3238500" y="1895475"/>
                  <a:ext cx="45719" cy="118871"/>
                  <a:chOff x="3098006" y="1902619"/>
                  <a:chExt cx="45719" cy="118871"/>
                </a:xfrm>
                <a:grpFill/>
              </p:grpSpPr>
              <p:sp>
                <p:nvSpPr>
                  <p:cNvPr id="940" name="Oval 939">
                    <a:extLst>
                      <a:ext uri="{FF2B5EF4-FFF2-40B4-BE49-F238E27FC236}">
                        <a16:creationId xmlns:a16="http://schemas.microsoft.com/office/drawing/2014/main" id="{C4598F5B-3F33-4B0A-8AE5-ABE60AE22B0D}"/>
                      </a:ext>
                    </a:extLst>
                  </p:cNvPr>
                  <p:cNvSpPr/>
                  <p:nvPr/>
                </p:nvSpPr>
                <p:spPr>
                  <a:xfrm>
                    <a:off x="3095027" y="1902482"/>
                    <a:ext cx="48682"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41" name="Straight Connector 940">
                    <a:extLst>
                      <a:ext uri="{FF2B5EF4-FFF2-40B4-BE49-F238E27FC236}">
                        <a16:creationId xmlns:a16="http://schemas.microsoft.com/office/drawing/2014/main" id="{2596DFD4-45AF-4C0B-8088-78D858854FB0}"/>
                      </a:ext>
                    </a:extLst>
                  </p:cNvPr>
                  <p:cNvCxnSpPr>
                    <a:stCxn id="940" idx="4"/>
                  </p:cNvCxnSpPr>
                  <p:nvPr/>
                </p:nvCxnSpPr>
                <p:spPr>
                  <a:xfrm>
                    <a:off x="3118529"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358" name="Group 837">
              <a:extLst>
                <a:ext uri="{FF2B5EF4-FFF2-40B4-BE49-F238E27FC236}">
                  <a16:creationId xmlns:a16="http://schemas.microsoft.com/office/drawing/2014/main" id="{534B47CA-B58B-46EA-855A-851F72A1CD4C}"/>
                </a:ext>
              </a:extLst>
            </p:cNvPr>
            <p:cNvGrpSpPr>
              <a:grpSpLocks/>
            </p:cNvGrpSpPr>
            <p:nvPr/>
          </p:nvGrpSpPr>
          <p:grpSpPr bwMode="auto">
            <a:xfrm>
              <a:off x="10292734" y="3645115"/>
              <a:ext cx="700850" cy="307707"/>
              <a:chOff x="3124200" y="1895475"/>
              <a:chExt cx="312419" cy="137921"/>
            </a:xfrm>
            <a:solidFill>
              <a:schemeClr val="accent3"/>
            </a:solidFill>
          </p:grpSpPr>
          <p:grpSp>
            <p:nvGrpSpPr>
              <p:cNvPr id="908" name="Group 838">
                <a:extLst>
                  <a:ext uri="{FF2B5EF4-FFF2-40B4-BE49-F238E27FC236}">
                    <a16:creationId xmlns:a16="http://schemas.microsoft.com/office/drawing/2014/main" id="{71CE976A-0CFF-4BC4-87C9-5BFE5128C7C5}"/>
                  </a:ext>
                </a:extLst>
              </p:cNvPr>
              <p:cNvGrpSpPr>
                <a:grpSpLocks/>
              </p:cNvGrpSpPr>
              <p:nvPr/>
            </p:nvGrpSpPr>
            <p:grpSpPr bwMode="auto">
              <a:xfrm>
                <a:off x="3124200" y="1895475"/>
                <a:ext cx="160019" cy="128396"/>
                <a:chOff x="3124200" y="1895475"/>
                <a:chExt cx="160019" cy="128396"/>
              </a:xfrm>
              <a:grpFill/>
            </p:grpSpPr>
            <p:grpSp>
              <p:nvGrpSpPr>
                <p:cNvPr id="922" name="Group 852">
                  <a:extLst>
                    <a:ext uri="{FF2B5EF4-FFF2-40B4-BE49-F238E27FC236}">
                      <a16:creationId xmlns:a16="http://schemas.microsoft.com/office/drawing/2014/main" id="{5FB29405-6C11-415B-9917-BBCA2AABF09E}"/>
                    </a:ext>
                  </a:extLst>
                </p:cNvPr>
                <p:cNvGrpSpPr>
                  <a:grpSpLocks/>
                </p:cNvGrpSpPr>
                <p:nvPr/>
              </p:nvGrpSpPr>
              <p:grpSpPr bwMode="auto">
                <a:xfrm>
                  <a:off x="3124200" y="1905000"/>
                  <a:ext cx="45719" cy="118871"/>
                  <a:chOff x="3098006" y="1902619"/>
                  <a:chExt cx="45719" cy="118871"/>
                </a:xfrm>
                <a:grpFill/>
              </p:grpSpPr>
              <p:sp>
                <p:nvSpPr>
                  <p:cNvPr id="932" name="Oval 931">
                    <a:extLst>
                      <a:ext uri="{FF2B5EF4-FFF2-40B4-BE49-F238E27FC236}">
                        <a16:creationId xmlns:a16="http://schemas.microsoft.com/office/drawing/2014/main" id="{EFF6A800-67AB-4945-A47F-CA4A85BA0187}"/>
                      </a:ext>
                    </a:extLst>
                  </p:cNvPr>
                  <p:cNvSpPr/>
                  <p:nvPr/>
                </p:nvSpPr>
                <p:spPr>
                  <a:xfrm>
                    <a:off x="3098191" y="1903181"/>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33" name="Straight Connector 932">
                    <a:extLst>
                      <a:ext uri="{FF2B5EF4-FFF2-40B4-BE49-F238E27FC236}">
                        <a16:creationId xmlns:a16="http://schemas.microsoft.com/office/drawing/2014/main" id="{5B1AF39B-71F5-46DD-8210-B291A7EC6B21}"/>
                      </a:ext>
                    </a:extLst>
                  </p:cNvPr>
                  <p:cNvCxnSpPr>
                    <a:stCxn id="932" idx="4"/>
                  </p:cNvCxnSpPr>
                  <p:nvPr/>
                </p:nvCxnSpPr>
                <p:spPr>
                  <a:xfrm>
                    <a:off x="3121692" y="1946894"/>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23" name="Group 853">
                  <a:extLst>
                    <a:ext uri="{FF2B5EF4-FFF2-40B4-BE49-F238E27FC236}">
                      <a16:creationId xmlns:a16="http://schemas.microsoft.com/office/drawing/2014/main" id="{91D88803-7736-44BB-A1B0-62FB295E405B}"/>
                    </a:ext>
                  </a:extLst>
                </p:cNvPr>
                <p:cNvGrpSpPr>
                  <a:grpSpLocks/>
                </p:cNvGrpSpPr>
                <p:nvPr/>
              </p:nvGrpSpPr>
              <p:grpSpPr bwMode="auto">
                <a:xfrm>
                  <a:off x="3200400" y="1905000"/>
                  <a:ext cx="45719" cy="118871"/>
                  <a:chOff x="3098006" y="1902619"/>
                  <a:chExt cx="45719" cy="118871"/>
                </a:xfrm>
                <a:grpFill/>
              </p:grpSpPr>
              <p:sp>
                <p:nvSpPr>
                  <p:cNvPr id="930" name="Oval 929">
                    <a:extLst>
                      <a:ext uri="{FF2B5EF4-FFF2-40B4-BE49-F238E27FC236}">
                        <a16:creationId xmlns:a16="http://schemas.microsoft.com/office/drawing/2014/main" id="{02349A0A-DEDA-4E08-A3B4-BE6261A5CF4A}"/>
                      </a:ext>
                    </a:extLst>
                  </p:cNvPr>
                  <p:cNvSpPr/>
                  <p:nvPr/>
                </p:nvSpPr>
                <p:spPr>
                  <a:xfrm>
                    <a:off x="3097532" y="1903181"/>
                    <a:ext cx="41966"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31" name="Straight Connector 930">
                    <a:extLst>
                      <a:ext uri="{FF2B5EF4-FFF2-40B4-BE49-F238E27FC236}">
                        <a16:creationId xmlns:a16="http://schemas.microsoft.com/office/drawing/2014/main" id="{4B9F3640-B309-43E6-B4EE-7C191DBFF2C4}"/>
                      </a:ext>
                    </a:extLst>
                  </p:cNvPr>
                  <p:cNvCxnSpPr>
                    <a:stCxn id="930" idx="4"/>
                  </p:cNvCxnSpPr>
                  <p:nvPr/>
                </p:nvCxnSpPr>
                <p:spPr>
                  <a:xfrm>
                    <a:off x="3121034" y="1946894"/>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24" name="Group 854">
                  <a:extLst>
                    <a:ext uri="{FF2B5EF4-FFF2-40B4-BE49-F238E27FC236}">
                      <a16:creationId xmlns:a16="http://schemas.microsoft.com/office/drawing/2014/main" id="{3B15A8EF-A241-469B-9BE5-881D2B955C16}"/>
                    </a:ext>
                  </a:extLst>
                </p:cNvPr>
                <p:cNvGrpSpPr>
                  <a:grpSpLocks/>
                </p:cNvGrpSpPr>
                <p:nvPr/>
              </p:nvGrpSpPr>
              <p:grpSpPr bwMode="auto">
                <a:xfrm>
                  <a:off x="3162300" y="1895475"/>
                  <a:ext cx="45719" cy="118871"/>
                  <a:chOff x="3098006" y="1902619"/>
                  <a:chExt cx="45719" cy="118871"/>
                </a:xfrm>
                <a:grpFill/>
              </p:grpSpPr>
              <p:sp>
                <p:nvSpPr>
                  <p:cNvPr id="928" name="Oval 927">
                    <a:extLst>
                      <a:ext uri="{FF2B5EF4-FFF2-40B4-BE49-F238E27FC236}">
                        <a16:creationId xmlns:a16="http://schemas.microsoft.com/office/drawing/2014/main" id="{27F0E680-2DE7-4378-8FBF-ABA85D43445D}"/>
                      </a:ext>
                    </a:extLst>
                  </p:cNvPr>
                  <p:cNvSpPr/>
                  <p:nvPr/>
                </p:nvSpPr>
                <p:spPr>
                  <a:xfrm>
                    <a:off x="3098701" y="1902619"/>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29" name="Straight Connector 928">
                    <a:extLst>
                      <a:ext uri="{FF2B5EF4-FFF2-40B4-BE49-F238E27FC236}">
                        <a16:creationId xmlns:a16="http://schemas.microsoft.com/office/drawing/2014/main" id="{6804B800-2F78-4D68-9851-5E93ABF23201}"/>
                      </a:ext>
                    </a:extLst>
                  </p:cNvPr>
                  <p:cNvCxnSpPr>
                    <a:stCxn id="928" idx="4"/>
                  </p:cNvCxnSpPr>
                  <p:nvPr/>
                </p:nvCxnSpPr>
                <p:spPr>
                  <a:xfrm>
                    <a:off x="3122202" y="1946332"/>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25" name="Group 855">
                  <a:extLst>
                    <a:ext uri="{FF2B5EF4-FFF2-40B4-BE49-F238E27FC236}">
                      <a16:creationId xmlns:a16="http://schemas.microsoft.com/office/drawing/2014/main" id="{41A086A4-D787-4B46-AE71-7EDB0035217C}"/>
                    </a:ext>
                  </a:extLst>
                </p:cNvPr>
                <p:cNvGrpSpPr>
                  <a:grpSpLocks/>
                </p:cNvGrpSpPr>
                <p:nvPr/>
              </p:nvGrpSpPr>
              <p:grpSpPr bwMode="auto">
                <a:xfrm>
                  <a:off x="3238500" y="1895475"/>
                  <a:ext cx="45719" cy="118871"/>
                  <a:chOff x="3098006" y="1902619"/>
                  <a:chExt cx="45719" cy="118871"/>
                </a:xfrm>
                <a:grpFill/>
              </p:grpSpPr>
              <p:sp>
                <p:nvSpPr>
                  <p:cNvPr id="926" name="Oval 925">
                    <a:extLst>
                      <a:ext uri="{FF2B5EF4-FFF2-40B4-BE49-F238E27FC236}">
                        <a16:creationId xmlns:a16="http://schemas.microsoft.com/office/drawing/2014/main" id="{47A2B751-7C43-4062-A145-78BEC08C6350}"/>
                      </a:ext>
                    </a:extLst>
                  </p:cNvPr>
                  <p:cNvSpPr/>
                  <p:nvPr/>
                </p:nvSpPr>
                <p:spPr>
                  <a:xfrm>
                    <a:off x="3098041" y="1902619"/>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27" name="Straight Connector 926">
                    <a:extLst>
                      <a:ext uri="{FF2B5EF4-FFF2-40B4-BE49-F238E27FC236}">
                        <a16:creationId xmlns:a16="http://schemas.microsoft.com/office/drawing/2014/main" id="{51C1C584-2952-4487-9AF6-DF9222255DC5}"/>
                      </a:ext>
                    </a:extLst>
                  </p:cNvPr>
                  <p:cNvCxnSpPr>
                    <a:stCxn id="926" idx="4"/>
                  </p:cNvCxnSpPr>
                  <p:nvPr/>
                </p:nvCxnSpPr>
                <p:spPr>
                  <a:xfrm>
                    <a:off x="3121542" y="1946332"/>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09" name="Group 839">
                <a:extLst>
                  <a:ext uri="{FF2B5EF4-FFF2-40B4-BE49-F238E27FC236}">
                    <a16:creationId xmlns:a16="http://schemas.microsoft.com/office/drawing/2014/main" id="{E336C51E-DC27-40A1-BD43-055F4928C12B}"/>
                  </a:ext>
                </a:extLst>
              </p:cNvPr>
              <p:cNvGrpSpPr>
                <a:grpSpLocks/>
              </p:cNvGrpSpPr>
              <p:nvPr/>
            </p:nvGrpSpPr>
            <p:grpSpPr bwMode="auto">
              <a:xfrm>
                <a:off x="3276600" y="1905000"/>
                <a:ext cx="160019" cy="128396"/>
                <a:chOff x="3124200" y="1895475"/>
                <a:chExt cx="160019" cy="128396"/>
              </a:xfrm>
              <a:grpFill/>
            </p:grpSpPr>
            <p:grpSp>
              <p:nvGrpSpPr>
                <p:cNvPr id="910" name="Group 840">
                  <a:extLst>
                    <a:ext uri="{FF2B5EF4-FFF2-40B4-BE49-F238E27FC236}">
                      <a16:creationId xmlns:a16="http://schemas.microsoft.com/office/drawing/2014/main" id="{0C005F04-0F37-4162-9C06-EB8997FCA8E5}"/>
                    </a:ext>
                  </a:extLst>
                </p:cNvPr>
                <p:cNvGrpSpPr>
                  <a:grpSpLocks/>
                </p:cNvGrpSpPr>
                <p:nvPr/>
              </p:nvGrpSpPr>
              <p:grpSpPr bwMode="auto">
                <a:xfrm>
                  <a:off x="3124200" y="1905000"/>
                  <a:ext cx="45719" cy="118871"/>
                  <a:chOff x="3098006" y="1902619"/>
                  <a:chExt cx="45719" cy="118871"/>
                </a:xfrm>
                <a:grpFill/>
              </p:grpSpPr>
              <p:sp>
                <p:nvSpPr>
                  <p:cNvPr id="920" name="Oval 919">
                    <a:extLst>
                      <a:ext uri="{FF2B5EF4-FFF2-40B4-BE49-F238E27FC236}">
                        <a16:creationId xmlns:a16="http://schemas.microsoft.com/office/drawing/2014/main" id="{AAC58C36-88EF-4B69-94A7-3D8C2ABE4EFA}"/>
                      </a:ext>
                    </a:extLst>
                  </p:cNvPr>
                  <p:cNvSpPr/>
                  <p:nvPr/>
                </p:nvSpPr>
                <p:spPr>
                  <a:xfrm>
                    <a:off x="3098552" y="1910469"/>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21" name="Straight Connector 920">
                    <a:extLst>
                      <a:ext uri="{FF2B5EF4-FFF2-40B4-BE49-F238E27FC236}">
                        <a16:creationId xmlns:a16="http://schemas.microsoft.com/office/drawing/2014/main" id="{AEDBA383-30D8-496F-9423-EF8E3A6AD0F5}"/>
                      </a:ext>
                    </a:extLst>
                  </p:cNvPr>
                  <p:cNvCxnSpPr>
                    <a:stCxn id="920" idx="4"/>
                  </p:cNvCxnSpPr>
                  <p:nvPr/>
                </p:nvCxnSpPr>
                <p:spPr>
                  <a:xfrm>
                    <a:off x="3122053" y="1947456"/>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11" name="Group 841">
                  <a:extLst>
                    <a:ext uri="{FF2B5EF4-FFF2-40B4-BE49-F238E27FC236}">
                      <a16:creationId xmlns:a16="http://schemas.microsoft.com/office/drawing/2014/main" id="{FC812ABB-49CD-4D0F-9040-FF5D94EB2E78}"/>
                    </a:ext>
                  </a:extLst>
                </p:cNvPr>
                <p:cNvGrpSpPr>
                  <a:grpSpLocks/>
                </p:cNvGrpSpPr>
                <p:nvPr/>
              </p:nvGrpSpPr>
              <p:grpSpPr bwMode="auto">
                <a:xfrm>
                  <a:off x="3200400" y="1905000"/>
                  <a:ext cx="45719" cy="118871"/>
                  <a:chOff x="3098006" y="1902619"/>
                  <a:chExt cx="45719" cy="118871"/>
                </a:xfrm>
                <a:grpFill/>
              </p:grpSpPr>
              <p:sp>
                <p:nvSpPr>
                  <p:cNvPr id="918" name="Oval 917">
                    <a:extLst>
                      <a:ext uri="{FF2B5EF4-FFF2-40B4-BE49-F238E27FC236}">
                        <a16:creationId xmlns:a16="http://schemas.microsoft.com/office/drawing/2014/main" id="{76D61039-6D12-4836-96A0-14B11FD93DBB}"/>
                      </a:ext>
                    </a:extLst>
                  </p:cNvPr>
                  <p:cNvSpPr/>
                  <p:nvPr/>
                </p:nvSpPr>
                <p:spPr>
                  <a:xfrm>
                    <a:off x="3097892" y="1910469"/>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19" name="Straight Connector 918">
                    <a:extLst>
                      <a:ext uri="{FF2B5EF4-FFF2-40B4-BE49-F238E27FC236}">
                        <a16:creationId xmlns:a16="http://schemas.microsoft.com/office/drawing/2014/main" id="{0FEF5FCB-BB84-474F-9FCA-2B15FA4532AA}"/>
                      </a:ext>
                    </a:extLst>
                  </p:cNvPr>
                  <p:cNvCxnSpPr>
                    <a:stCxn id="918" idx="4"/>
                  </p:cNvCxnSpPr>
                  <p:nvPr/>
                </p:nvCxnSpPr>
                <p:spPr>
                  <a:xfrm>
                    <a:off x="3121393" y="1947456"/>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12" name="Group 842">
                  <a:extLst>
                    <a:ext uri="{FF2B5EF4-FFF2-40B4-BE49-F238E27FC236}">
                      <a16:creationId xmlns:a16="http://schemas.microsoft.com/office/drawing/2014/main" id="{24940EC2-CB1B-45F0-9C3B-F02BC4C0D43F}"/>
                    </a:ext>
                  </a:extLst>
                </p:cNvPr>
                <p:cNvGrpSpPr>
                  <a:grpSpLocks/>
                </p:cNvGrpSpPr>
                <p:nvPr/>
              </p:nvGrpSpPr>
              <p:grpSpPr bwMode="auto">
                <a:xfrm>
                  <a:off x="3162300" y="1895475"/>
                  <a:ext cx="45719" cy="118871"/>
                  <a:chOff x="3098006" y="1902619"/>
                  <a:chExt cx="45719" cy="118871"/>
                </a:xfrm>
                <a:grpFill/>
              </p:grpSpPr>
              <p:sp>
                <p:nvSpPr>
                  <p:cNvPr id="916" name="Oval 915">
                    <a:extLst>
                      <a:ext uri="{FF2B5EF4-FFF2-40B4-BE49-F238E27FC236}">
                        <a16:creationId xmlns:a16="http://schemas.microsoft.com/office/drawing/2014/main" id="{07901D80-BD15-45EA-A727-63699F8AC7A4}"/>
                      </a:ext>
                    </a:extLst>
                  </p:cNvPr>
                  <p:cNvSpPr/>
                  <p:nvPr/>
                </p:nvSpPr>
                <p:spPr>
                  <a:xfrm>
                    <a:off x="3105775" y="1903181"/>
                    <a:ext cx="38610"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17" name="Straight Connector 916">
                    <a:extLst>
                      <a:ext uri="{FF2B5EF4-FFF2-40B4-BE49-F238E27FC236}">
                        <a16:creationId xmlns:a16="http://schemas.microsoft.com/office/drawing/2014/main" id="{7FB3D441-CB0A-4003-9311-6A93D973B998}"/>
                      </a:ext>
                    </a:extLst>
                  </p:cNvPr>
                  <p:cNvCxnSpPr>
                    <a:stCxn id="916" idx="4"/>
                  </p:cNvCxnSpPr>
                  <p:nvPr/>
                </p:nvCxnSpPr>
                <p:spPr>
                  <a:xfrm>
                    <a:off x="3124241" y="1946894"/>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13" name="Group 843">
                  <a:extLst>
                    <a:ext uri="{FF2B5EF4-FFF2-40B4-BE49-F238E27FC236}">
                      <a16:creationId xmlns:a16="http://schemas.microsoft.com/office/drawing/2014/main" id="{D6FC7C35-1388-4068-BA11-581986C52D30}"/>
                    </a:ext>
                  </a:extLst>
                </p:cNvPr>
                <p:cNvGrpSpPr>
                  <a:grpSpLocks/>
                </p:cNvGrpSpPr>
                <p:nvPr/>
              </p:nvGrpSpPr>
              <p:grpSpPr bwMode="auto">
                <a:xfrm>
                  <a:off x="3238500" y="1895475"/>
                  <a:ext cx="45719" cy="118871"/>
                  <a:chOff x="3098006" y="1902619"/>
                  <a:chExt cx="45719" cy="118871"/>
                </a:xfrm>
                <a:grpFill/>
              </p:grpSpPr>
              <p:sp>
                <p:nvSpPr>
                  <p:cNvPr id="914" name="Oval 913">
                    <a:extLst>
                      <a:ext uri="{FF2B5EF4-FFF2-40B4-BE49-F238E27FC236}">
                        <a16:creationId xmlns:a16="http://schemas.microsoft.com/office/drawing/2014/main" id="{7AD0A4A7-9F2C-495E-87E4-A0825387EEC3}"/>
                      </a:ext>
                    </a:extLst>
                  </p:cNvPr>
                  <p:cNvSpPr/>
                  <p:nvPr/>
                </p:nvSpPr>
                <p:spPr>
                  <a:xfrm>
                    <a:off x="3098401" y="1903181"/>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915" name="Straight Connector 914">
                    <a:extLst>
                      <a:ext uri="{FF2B5EF4-FFF2-40B4-BE49-F238E27FC236}">
                        <a16:creationId xmlns:a16="http://schemas.microsoft.com/office/drawing/2014/main" id="{EF1492FD-0EA5-41C8-B04B-32384EE244E3}"/>
                      </a:ext>
                    </a:extLst>
                  </p:cNvPr>
                  <p:cNvCxnSpPr>
                    <a:stCxn id="914" idx="4"/>
                  </p:cNvCxnSpPr>
                  <p:nvPr/>
                </p:nvCxnSpPr>
                <p:spPr>
                  <a:xfrm>
                    <a:off x="3121903" y="1946894"/>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360" name="Group 874">
              <a:extLst>
                <a:ext uri="{FF2B5EF4-FFF2-40B4-BE49-F238E27FC236}">
                  <a16:creationId xmlns:a16="http://schemas.microsoft.com/office/drawing/2014/main" id="{5A623AF1-85EF-4143-8D62-34E9F8340C33}"/>
                </a:ext>
              </a:extLst>
            </p:cNvPr>
            <p:cNvGrpSpPr>
              <a:grpSpLocks/>
            </p:cNvGrpSpPr>
            <p:nvPr/>
          </p:nvGrpSpPr>
          <p:grpSpPr bwMode="auto">
            <a:xfrm rot="21540000" flipV="1">
              <a:off x="5438778" y="4026838"/>
              <a:ext cx="700850" cy="307707"/>
              <a:chOff x="3124200" y="1895475"/>
              <a:chExt cx="312419" cy="137921"/>
            </a:xfrm>
            <a:solidFill>
              <a:schemeClr val="accent3"/>
            </a:solidFill>
          </p:grpSpPr>
          <p:grpSp>
            <p:nvGrpSpPr>
              <p:cNvPr id="856" name="Group 1080">
                <a:extLst>
                  <a:ext uri="{FF2B5EF4-FFF2-40B4-BE49-F238E27FC236}">
                    <a16:creationId xmlns:a16="http://schemas.microsoft.com/office/drawing/2014/main" id="{03F04C8B-7B12-4F09-826C-54EBA172C14B}"/>
                  </a:ext>
                </a:extLst>
              </p:cNvPr>
              <p:cNvGrpSpPr>
                <a:grpSpLocks/>
              </p:cNvGrpSpPr>
              <p:nvPr/>
            </p:nvGrpSpPr>
            <p:grpSpPr bwMode="auto">
              <a:xfrm>
                <a:off x="3124200" y="1895475"/>
                <a:ext cx="160019" cy="128396"/>
                <a:chOff x="3124200" y="1895475"/>
                <a:chExt cx="160019" cy="128396"/>
              </a:xfrm>
              <a:grpFill/>
            </p:grpSpPr>
            <p:grpSp>
              <p:nvGrpSpPr>
                <p:cNvPr id="870" name="Group 1094">
                  <a:extLst>
                    <a:ext uri="{FF2B5EF4-FFF2-40B4-BE49-F238E27FC236}">
                      <a16:creationId xmlns:a16="http://schemas.microsoft.com/office/drawing/2014/main" id="{E70A3300-DE77-4125-8E61-A6B124A34CA1}"/>
                    </a:ext>
                  </a:extLst>
                </p:cNvPr>
                <p:cNvGrpSpPr>
                  <a:grpSpLocks/>
                </p:cNvGrpSpPr>
                <p:nvPr/>
              </p:nvGrpSpPr>
              <p:grpSpPr bwMode="auto">
                <a:xfrm>
                  <a:off x="3124200" y="1905000"/>
                  <a:ext cx="45719" cy="118871"/>
                  <a:chOff x="3098006" y="1902619"/>
                  <a:chExt cx="45719" cy="118871"/>
                </a:xfrm>
                <a:grpFill/>
              </p:grpSpPr>
              <p:sp>
                <p:nvSpPr>
                  <p:cNvPr id="880" name="Oval 879">
                    <a:extLst>
                      <a:ext uri="{FF2B5EF4-FFF2-40B4-BE49-F238E27FC236}">
                        <a16:creationId xmlns:a16="http://schemas.microsoft.com/office/drawing/2014/main" id="{D18834F2-199F-46B7-9316-16A79362DB1C}"/>
                      </a:ext>
                    </a:extLst>
                  </p:cNvPr>
                  <p:cNvSpPr/>
                  <p:nvPr/>
                </p:nvSpPr>
                <p:spPr>
                  <a:xfrm>
                    <a:off x="3086152" y="1926778"/>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81" name="Straight Connector 880">
                    <a:extLst>
                      <a:ext uri="{FF2B5EF4-FFF2-40B4-BE49-F238E27FC236}">
                        <a16:creationId xmlns:a16="http://schemas.microsoft.com/office/drawing/2014/main" id="{A30D4BDC-C7B2-447A-B233-4D8218B627A7}"/>
                      </a:ext>
                    </a:extLst>
                  </p:cNvPr>
                  <p:cNvCxnSpPr>
                    <a:stCxn id="880" idx="4"/>
                  </p:cNvCxnSpPr>
                  <p:nvPr/>
                </p:nvCxnSpPr>
                <p:spPr>
                  <a:xfrm>
                    <a:off x="3100608" y="1972325"/>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1" name="Group 1095">
                  <a:extLst>
                    <a:ext uri="{FF2B5EF4-FFF2-40B4-BE49-F238E27FC236}">
                      <a16:creationId xmlns:a16="http://schemas.microsoft.com/office/drawing/2014/main" id="{0C23A20B-EA1C-4F16-9E97-68D535369DEC}"/>
                    </a:ext>
                  </a:extLst>
                </p:cNvPr>
                <p:cNvGrpSpPr>
                  <a:grpSpLocks/>
                </p:cNvGrpSpPr>
                <p:nvPr/>
              </p:nvGrpSpPr>
              <p:grpSpPr bwMode="auto">
                <a:xfrm>
                  <a:off x="3200400" y="1905000"/>
                  <a:ext cx="45719" cy="118871"/>
                  <a:chOff x="3098006" y="1902619"/>
                  <a:chExt cx="45719" cy="118871"/>
                </a:xfrm>
                <a:grpFill/>
              </p:grpSpPr>
              <p:sp>
                <p:nvSpPr>
                  <p:cNvPr id="878" name="Oval 877">
                    <a:extLst>
                      <a:ext uri="{FF2B5EF4-FFF2-40B4-BE49-F238E27FC236}">
                        <a16:creationId xmlns:a16="http://schemas.microsoft.com/office/drawing/2014/main" id="{49C58CF4-8191-4FB6-BC11-8303E63A95BA}"/>
                      </a:ext>
                    </a:extLst>
                  </p:cNvPr>
                  <p:cNvSpPr/>
                  <p:nvPr/>
                </p:nvSpPr>
                <p:spPr>
                  <a:xfrm>
                    <a:off x="3083847" y="1927212"/>
                    <a:ext cx="40288" cy="47075"/>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79" name="Straight Connector 878">
                    <a:extLst>
                      <a:ext uri="{FF2B5EF4-FFF2-40B4-BE49-F238E27FC236}">
                        <a16:creationId xmlns:a16="http://schemas.microsoft.com/office/drawing/2014/main" id="{A113ADF5-6883-4B1E-AC3B-BF04B3E0EDDC}"/>
                      </a:ext>
                    </a:extLst>
                  </p:cNvPr>
                  <p:cNvCxnSpPr>
                    <a:stCxn id="878" idx="4"/>
                  </p:cNvCxnSpPr>
                  <p:nvPr/>
                </p:nvCxnSpPr>
                <p:spPr>
                  <a:xfrm>
                    <a:off x="3099967" y="1972685"/>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2" name="Group 1096">
                  <a:extLst>
                    <a:ext uri="{FF2B5EF4-FFF2-40B4-BE49-F238E27FC236}">
                      <a16:creationId xmlns:a16="http://schemas.microsoft.com/office/drawing/2014/main" id="{D0430477-5EFE-4757-A9C6-0684E65E747E}"/>
                    </a:ext>
                  </a:extLst>
                </p:cNvPr>
                <p:cNvGrpSpPr>
                  <a:grpSpLocks/>
                </p:cNvGrpSpPr>
                <p:nvPr/>
              </p:nvGrpSpPr>
              <p:grpSpPr bwMode="auto">
                <a:xfrm>
                  <a:off x="3162300" y="1895475"/>
                  <a:ext cx="45719" cy="118871"/>
                  <a:chOff x="3098006" y="1902619"/>
                  <a:chExt cx="45719" cy="118871"/>
                </a:xfrm>
                <a:grpFill/>
              </p:grpSpPr>
              <p:sp>
                <p:nvSpPr>
                  <p:cNvPr id="876" name="Oval 875">
                    <a:extLst>
                      <a:ext uri="{FF2B5EF4-FFF2-40B4-BE49-F238E27FC236}">
                        <a16:creationId xmlns:a16="http://schemas.microsoft.com/office/drawing/2014/main" id="{C638E9F4-F791-4770-A96A-9BD8ADE588B5}"/>
                      </a:ext>
                    </a:extLst>
                  </p:cNvPr>
                  <p:cNvSpPr/>
                  <p:nvPr/>
                </p:nvSpPr>
                <p:spPr>
                  <a:xfrm>
                    <a:off x="3098258" y="1927019"/>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77" name="Straight Connector 876">
                    <a:extLst>
                      <a:ext uri="{FF2B5EF4-FFF2-40B4-BE49-F238E27FC236}">
                        <a16:creationId xmlns:a16="http://schemas.microsoft.com/office/drawing/2014/main" id="{183E2304-34BB-4A58-8B52-8DD64584F0E0}"/>
                      </a:ext>
                    </a:extLst>
                  </p:cNvPr>
                  <p:cNvCxnSpPr>
                    <a:stCxn id="876" idx="4"/>
                  </p:cNvCxnSpPr>
                  <p:nvPr/>
                </p:nvCxnSpPr>
                <p:spPr>
                  <a:xfrm>
                    <a:off x="3114188" y="1960769"/>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3" name="Group 1097">
                  <a:extLst>
                    <a:ext uri="{FF2B5EF4-FFF2-40B4-BE49-F238E27FC236}">
                      <a16:creationId xmlns:a16="http://schemas.microsoft.com/office/drawing/2014/main" id="{9F1FC844-7FD7-4E8F-A0D8-6958D6502361}"/>
                    </a:ext>
                  </a:extLst>
                </p:cNvPr>
                <p:cNvGrpSpPr>
                  <a:grpSpLocks/>
                </p:cNvGrpSpPr>
                <p:nvPr/>
              </p:nvGrpSpPr>
              <p:grpSpPr bwMode="auto">
                <a:xfrm>
                  <a:off x="3238500" y="1895475"/>
                  <a:ext cx="45719" cy="118871"/>
                  <a:chOff x="3098006" y="1902619"/>
                  <a:chExt cx="45719" cy="118871"/>
                </a:xfrm>
                <a:grpFill/>
              </p:grpSpPr>
              <p:sp>
                <p:nvSpPr>
                  <p:cNvPr id="874" name="Oval 873">
                    <a:extLst>
                      <a:ext uri="{FF2B5EF4-FFF2-40B4-BE49-F238E27FC236}">
                        <a16:creationId xmlns:a16="http://schemas.microsoft.com/office/drawing/2014/main" id="{7940552E-F9A7-4369-BE28-236BBFD19F9B}"/>
                      </a:ext>
                    </a:extLst>
                  </p:cNvPr>
                  <p:cNvSpPr/>
                  <p:nvPr/>
                </p:nvSpPr>
                <p:spPr>
                  <a:xfrm>
                    <a:off x="3097559" y="1927423"/>
                    <a:ext cx="40288"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75" name="Straight Connector 874">
                    <a:extLst>
                      <a:ext uri="{FF2B5EF4-FFF2-40B4-BE49-F238E27FC236}">
                        <a16:creationId xmlns:a16="http://schemas.microsoft.com/office/drawing/2014/main" id="{57F14CD1-CD93-40C8-AE03-D84F08458366}"/>
                      </a:ext>
                    </a:extLst>
                  </p:cNvPr>
                  <p:cNvCxnSpPr>
                    <a:stCxn id="874" idx="4"/>
                  </p:cNvCxnSpPr>
                  <p:nvPr/>
                </p:nvCxnSpPr>
                <p:spPr>
                  <a:xfrm>
                    <a:off x="3110190" y="1961187"/>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857" name="Group 1081">
                <a:extLst>
                  <a:ext uri="{FF2B5EF4-FFF2-40B4-BE49-F238E27FC236}">
                    <a16:creationId xmlns:a16="http://schemas.microsoft.com/office/drawing/2014/main" id="{0A7C904C-8701-407C-BB22-AAE1244A1D61}"/>
                  </a:ext>
                </a:extLst>
              </p:cNvPr>
              <p:cNvGrpSpPr>
                <a:grpSpLocks/>
              </p:cNvGrpSpPr>
              <p:nvPr/>
            </p:nvGrpSpPr>
            <p:grpSpPr bwMode="auto">
              <a:xfrm>
                <a:off x="3276600" y="1905000"/>
                <a:ext cx="160019" cy="128396"/>
                <a:chOff x="3124200" y="1895475"/>
                <a:chExt cx="160019" cy="128396"/>
              </a:xfrm>
              <a:grpFill/>
            </p:grpSpPr>
            <p:grpSp>
              <p:nvGrpSpPr>
                <p:cNvPr id="858" name="Group 1082">
                  <a:extLst>
                    <a:ext uri="{FF2B5EF4-FFF2-40B4-BE49-F238E27FC236}">
                      <a16:creationId xmlns:a16="http://schemas.microsoft.com/office/drawing/2014/main" id="{7F18CDCC-6517-4F06-934D-93A545DD36F5}"/>
                    </a:ext>
                  </a:extLst>
                </p:cNvPr>
                <p:cNvGrpSpPr>
                  <a:grpSpLocks/>
                </p:cNvGrpSpPr>
                <p:nvPr/>
              </p:nvGrpSpPr>
              <p:grpSpPr bwMode="auto">
                <a:xfrm>
                  <a:off x="3124200" y="1905000"/>
                  <a:ext cx="45719" cy="118871"/>
                  <a:chOff x="3098006" y="1902619"/>
                  <a:chExt cx="45719" cy="118871"/>
                </a:xfrm>
                <a:grpFill/>
              </p:grpSpPr>
              <p:sp>
                <p:nvSpPr>
                  <p:cNvPr id="868" name="Oval 867">
                    <a:extLst>
                      <a:ext uri="{FF2B5EF4-FFF2-40B4-BE49-F238E27FC236}">
                        <a16:creationId xmlns:a16="http://schemas.microsoft.com/office/drawing/2014/main" id="{BD1F8E65-AD76-46B8-A797-BF4C322B86F7}"/>
                      </a:ext>
                    </a:extLst>
                  </p:cNvPr>
                  <p:cNvSpPr/>
                  <p:nvPr/>
                </p:nvSpPr>
                <p:spPr>
                  <a:xfrm>
                    <a:off x="3074915" y="1924874"/>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69" name="Straight Connector 868">
                    <a:extLst>
                      <a:ext uri="{FF2B5EF4-FFF2-40B4-BE49-F238E27FC236}">
                        <a16:creationId xmlns:a16="http://schemas.microsoft.com/office/drawing/2014/main" id="{DE22F3EF-625C-4585-BA1D-875F324C191F}"/>
                      </a:ext>
                    </a:extLst>
                  </p:cNvPr>
                  <p:cNvCxnSpPr>
                    <a:stCxn id="868" idx="4"/>
                  </p:cNvCxnSpPr>
                  <p:nvPr/>
                </p:nvCxnSpPr>
                <p:spPr>
                  <a:xfrm>
                    <a:off x="3095997" y="1968623"/>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59" name="Group 1083">
                  <a:extLst>
                    <a:ext uri="{FF2B5EF4-FFF2-40B4-BE49-F238E27FC236}">
                      <a16:creationId xmlns:a16="http://schemas.microsoft.com/office/drawing/2014/main" id="{3CC63E45-B623-458E-8613-532036A2A765}"/>
                    </a:ext>
                  </a:extLst>
                </p:cNvPr>
                <p:cNvGrpSpPr>
                  <a:grpSpLocks/>
                </p:cNvGrpSpPr>
                <p:nvPr/>
              </p:nvGrpSpPr>
              <p:grpSpPr bwMode="auto">
                <a:xfrm>
                  <a:off x="3200400" y="1905000"/>
                  <a:ext cx="45719" cy="118871"/>
                  <a:chOff x="3098006" y="1902619"/>
                  <a:chExt cx="45719" cy="118871"/>
                </a:xfrm>
                <a:grpFill/>
              </p:grpSpPr>
              <p:sp>
                <p:nvSpPr>
                  <p:cNvPr id="866" name="Oval 865">
                    <a:extLst>
                      <a:ext uri="{FF2B5EF4-FFF2-40B4-BE49-F238E27FC236}">
                        <a16:creationId xmlns:a16="http://schemas.microsoft.com/office/drawing/2014/main" id="{3015C87D-04D8-4F7F-8D75-F9B5F3D88D3C}"/>
                      </a:ext>
                    </a:extLst>
                  </p:cNvPr>
                  <p:cNvSpPr/>
                  <p:nvPr/>
                </p:nvSpPr>
                <p:spPr>
                  <a:xfrm>
                    <a:off x="3074274" y="192523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67" name="Straight Connector 866">
                    <a:extLst>
                      <a:ext uri="{FF2B5EF4-FFF2-40B4-BE49-F238E27FC236}">
                        <a16:creationId xmlns:a16="http://schemas.microsoft.com/office/drawing/2014/main" id="{52BB763F-A1AF-453A-854C-4AE8394822E3}"/>
                      </a:ext>
                    </a:extLst>
                  </p:cNvPr>
                  <p:cNvCxnSpPr>
                    <a:stCxn id="866" idx="4"/>
                  </p:cNvCxnSpPr>
                  <p:nvPr/>
                </p:nvCxnSpPr>
                <p:spPr>
                  <a:xfrm>
                    <a:off x="3088701" y="1969101"/>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60" name="Group 1084">
                  <a:extLst>
                    <a:ext uri="{FF2B5EF4-FFF2-40B4-BE49-F238E27FC236}">
                      <a16:creationId xmlns:a16="http://schemas.microsoft.com/office/drawing/2014/main" id="{AB72C167-BB17-4A7C-9E08-C8BC48E289EF}"/>
                    </a:ext>
                  </a:extLst>
                </p:cNvPr>
                <p:cNvGrpSpPr>
                  <a:grpSpLocks/>
                </p:cNvGrpSpPr>
                <p:nvPr/>
              </p:nvGrpSpPr>
              <p:grpSpPr bwMode="auto">
                <a:xfrm>
                  <a:off x="3162300" y="1895475"/>
                  <a:ext cx="45719" cy="118871"/>
                  <a:chOff x="3098006" y="1902619"/>
                  <a:chExt cx="45719" cy="118871"/>
                </a:xfrm>
                <a:grpFill/>
              </p:grpSpPr>
              <p:sp>
                <p:nvSpPr>
                  <p:cNvPr id="864" name="Oval 863">
                    <a:extLst>
                      <a:ext uri="{FF2B5EF4-FFF2-40B4-BE49-F238E27FC236}">
                        <a16:creationId xmlns:a16="http://schemas.microsoft.com/office/drawing/2014/main" id="{04138802-B7C2-4A16-BE5F-2C59B2FCD164}"/>
                      </a:ext>
                    </a:extLst>
                  </p:cNvPr>
                  <p:cNvSpPr/>
                  <p:nvPr/>
                </p:nvSpPr>
                <p:spPr>
                  <a:xfrm>
                    <a:off x="3086831" y="1913347"/>
                    <a:ext cx="45325" cy="47075"/>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65" name="Straight Connector 864">
                    <a:extLst>
                      <a:ext uri="{FF2B5EF4-FFF2-40B4-BE49-F238E27FC236}">
                        <a16:creationId xmlns:a16="http://schemas.microsoft.com/office/drawing/2014/main" id="{FE81D4CD-49BE-43AB-ADF7-D4D46CDA7987}"/>
                      </a:ext>
                    </a:extLst>
                  </p:cNvPr>
                  <p:cNvCxnSpPr>
                    <a:stCxn id="864" idx="4"/>
                  </p:cNvCxnSpPr>
                  <p:nvPr/>
                </p:nvCxnSpPr>
                <p:spPr>
                  <a:xfrm>
                    <a:off x="3108015" y="196045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61" name="Group 1085">
                  <a:extLst>
                    <a:ext uri="{FF2B5EF4-FFF2-40B4-BE49-F238E27FC236}">
                      <a16:creationId xmlns:a16="http://schemas.microsoft.com/office/drawing/2014/main" id="{9F227110-97B0-4821-9317-EDFAFB404D85}"/>
                    </a:ext>
                  </a:extLst>
                </p:cNvPr>
                <p:cNvGrpSpPr>
                  <a:grpSpLocks/>
                </p:cNvGrpSpPr>
                <p:nvPr/>
              </p:nvGrpSpPr>
              <p:grpSpPr bwMode="auto">
                <a:xfrm>
                  <a:off x="3238500" y="1895475"/>
                  <a:ext cx="45719" cy="118871"/>
                  <a:chOff x="3098006" y="1902619"/>
                  <a:chExt cx="45719" cy="118871"/>
                </a:xfrm>
                <a:grpFill/>
              </p:grpSpPr>
              <p:sp>
                <p:nvSpPr>
                  <p:cNvPr id="862" name="Oval 861">
                    <a:extLst>
                      <a:ext uri="{FF2B5EF4-FFF2-40B4-BE49-F238E27FC236}">
                        <a16:creationId xmlns:a16="http://schemas.microsoft.com/office/drawing/2014/main" id="{B1A2A8EB-6EC0-4511-B220-DF693CBEA0CB}"/>
                      </a:ext>
                    </a:extLst>
                  </p:cNvPr>
                  <p:cNvSpPr/>
                  <p:nvPr/>
                </p:nvSpPr>
                <p:spPr>
                  <a:xfrm>
                    <a:off x="3086248" y="1918751"/>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63" name="Straight Connector 862">
                    <a:extLst>
                      <a:ext uri="{FF2B5EF4-FFF2-40B4-BE49-F238E27FC236}">
                        <a16:creationId xmlns:a16="http://schemas.microsoft.com/office/drawing/2014/main" id="{4C3D8AAE-A56A-458F-9788-580134456D92}"/>
                      </a:ext>
                    </a:extLst>
                  </p:cNvPr>
                  <p:cNvCxnSpPr>
                    <a:stCxn id="862" idx="4"/>
                  </p:cNvCxnSpPr>
                  <p:nvPr/>
                </p:nvCxnSpPr>
                <p:spPr>
                  <a:xfrm>
                    <a:off x="3102338" y="1960906"/>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404" name="Group 875">
              <a:extLst>
                <a:ext uri="{FF2B5EF4-FFF2-40B4-BE49-F238E27FC236}">
                  <a16:creationId xmlns:a16="http://schemas.microsoft.com/office/drawing/2014/main" id="{1A67F5D0-471A-49C5-81F2-CE1CAE653C2E}"/>
                </a:ext>
              </a:extLst>
            </p:cNvPr>
            <p:cNvGrpSpPr>
              <a:grpSpLocks/>
            </p:cNvGrpSpPr>
            <p:nvPr/>
          </p:nvGrpSpPr>
          <p:grpSpPr bwMode="auto">
            <a:xfrm rot="21540000" flipV="1">
              <a:off x="6127884" y="4022301"/>
              <a:ext cx="700850" cy="307707"/>
              <a:chOff x="3124200" y="1895475"/>
              <a:chExt cx="312419" cy="137921"/>
            </a:xfrm>
            <a:solidFill>
              <a:schemeClr val="accent3"/>
            </a:solidFill>
          </p:grpSpPr>
          <p:grpSp>
            <p:nvGrpSpPr>
              <p:cNvPr id="830" name="Group 1054">
                <a:extLst>
                  <a:ext uri="{FF2B5EF4-FFF2-40B4-BE49-F238E27FC236}">
                    <a16:creationId xmlns:a16="http://schemas.microsoft.com/office/drawing/2014/main" id="{052B82A8-EBC2-4B84-AE4B-63058C1CD892}"/>
                  </a:ext>
                </a:extLst>
              </p:cNvPr>
              <p:cNvGrpSpPr>
                <a:grpSpLocks/>
              </p:cNvGrpSpPr>
              <p:nvPr/>
            </p:nvGrpSpPr>
            <p:grpSpPr bwMode="auto">
              <a:xfrm>
                <a:off x="3124200" y="1895475"/>
                <a:ext cx="160019" cy="128396"/>
                <a:chOff x="3124200" y="1895475"/>
                <a:chExt cx="160019" cy="128396"/>
              </a:xfrm>
              <a:grpFill/>
            </p:grpSpPr>
            <p:grpSp>
              <p:nvGrpSpPr>
                <p:cNvPr id="844" name="Group 1068">
                  <a:extLst>
                    <a:ext uri="{FF2B5EF4-FFF2-40B4-BE49-F238E27FC236}">
                      <a16:creationId xmlns:a16="http://schemas.microsoft.com/office/drawing/2014/main" id="{E655BFD8-6870-4A90-90AC-F43B882CE59B}"/>
                    </a:ext>
                  </a:extLst>
                </p:cNvPr>
                <p:cNvGrpSpPr>
                  <a:grpSpLocks/>
                </p:cNvGrpSpPr>
                <p:nvPr/>
              </p:nvGrpSpPr>
              <p:grpSpPr bwMode="auto">
                <a:xfrm>
                  <a:off x="3124200" y="1905000"/>
                  <a:ext cx="45719" cy="118871"/>
                  <a:chOff x="3098006" y="1902619"/>
                  <a:chExt cx="45719" cy="118871"/>
                </a:xfrm>
                <a:grpFill/>
              </p:grpSpPr>
              <p:sp>
                <p:nvSpPr>
                  <p:cNvPr id="854" name="Oval 853">
                    <a:extLst>
                      <a:ext uri="{FF2B5EF4-FFF2-40B4-BE49-F238E27FC236}">
                        <a16:creationId xmlns:a16="http://schemas.microsoft.com/office/drawing/2014/main" id="{438EFAA0-E201-4B27-96EC-90BBE116EE37}"/>
                      </a:ext>
                    </a:extLst>
                  </p:cNvPr>
                  <p:cNvSpPr/>
                  <p:nvPr/>
                </p:nvSpPr>
                <p:spPr>
                  <a:xfrm>
                    <a:off x="3086078" y="1922109"/>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55" name="Straight Connector 854">
                    <a:extLst>
                      <a:ext uri="{FF2B5EF4-FFF2-40B4-BE49-F238E27FC236}">
                        <a16:creationId xmlns:a16="http://schemas.microsoft.com/office/drawing/2014/main" id="{2F758707-72A1-42EF-A059-45B0B0768065}"/>
                      </a:ext>
                    </a:extLst>
                  </p:cNvPr>
                  <p:cNvCxnSpPr>
                    <a:stCxn id="854" idx="4"/>
                  </p:cNvCxnSpPr>
                  <p:nvPr/>
                </p:nvCxnSpPr>
                <p:spPr>
                  <a:xfrm>
                    <a:off x="3102168" y="1964264"/>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45" name="Group 1069">
                  <a:extLst>
                    <a:ext uri="{FF2B5EF4-FFF2-40B4-BE49-F238E27FC236}">
                      <a16:creationId xmlns:a16="http://schemas.microsoft.com/office/drawing/2014/main" id="{DE3602D9-AAED-4F11-920E-41D1B2790FC2}"/>
                    </a:ext>
                  </a:extLst>
                </p:cNvPr>
                <p:cNvGrpSpPr>
                  <a:grpSpLocks/>
                </p:cNvGrpSpPr>
                <p:nvPr/>
              </p:nvGrpSpPr>
              <p:grpSpPr bwMode="auto">
                <a:xfrm>
                  <a:off x="3200400" y="1905000"/>
                  <a:ext cx="45719" cy="118871"/>
                  <a:chOff x="3098006" y="1902619"/>
                  <a:chExt cx="45719" cy="118871"/>
                </a:xfrm>
                <a:grpFill/>
              </p:grpSpPr>
              <p:sp>
                <p:nvSpPr>
                  <p:cNvPr id="852" name="Oval 851">
                    <a:extLst>
                      <a:ext uri="{FF2B5EF4-FFF2-40B4-BE49-F238E27FC236}">
                        <a16:creationId xmlns:a16="http://schemas.microsoft.com/office/drawing/2014/main" id="{94C7A14C-4C9E-44AD-8E08-3F1CCE9209DB}"/>
                      </a:ext>
                    </a:extLst>
                  </p:cNvPr>
                  <p:cNvSpPr/>
                  <p:nvPr/>
                </p:nvSpPr>
                <p:spPr>
                  <a:xfrm>
                    <a:off x="3083832" y="1929282"/>
                    <a:ext cx="38609"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53" name="Straight Connector 852">
                    <a:extLst>
                      <a:ext uri="{FF2B5EF4-FFF2-40B4-BE49-F238E27FC236}">
                        <a16:creationId xmlns:a16="http://schemas.microsoft.com/office/drawing/2014/main" id="{767DB1B6-F45D-40CD-8249-96FCBEB846A7}"/>
                      </a:ext>
                    </a:extLst>
                  </p:cNvPr>
                  <p:cNvCxnSpPr>
                    <a:stCxn id="852" idx="4"/>
                  </p:cNvCxnSpPr>
                  <p:nvPr/>
                </p:nvCxnSpPr>
                <p:spPr>
                  <a:xfrm>
                    <a:off x="3098214" y="1968031"/>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46" name="Group 1070">
                  <a:extLst>
                    <a:ext uri="{FF2B5EF4-FFF2-40B4-BE49-F238E27FC236}">
                      <a16:creationId xmlns:a16="http://schemas.microsoft.com/office/drawing/2014/main" id="{4DEB863A-A694-4D77-AF67-EDC53F507CCD}"/>
                    </a:ext>
                  </a:extLst>
                </p:cNvPr>
                <p:cNvGrpSpPr>
                  <a:grpSpLocks/>
                </p:cNvGrpSpPr>
                <p:nvPr/>
              </p:nvGrpSpPr>
              <p:grpSpPr bwMode="auto">
                <a:xfrm>
                  <a:off x="3162300" y="1895475"/>
                  <a:ext cx="45719" cy="118871"/>
                  <a:chOff x="3098006" y="1902619"/>
                  <a:chExt cx="45719" cy="118871"/>
                </a:xfrm>
                <a:grpFill/>
              </p:grpSpPr>
              <p:sp>
                <p:nvSpPr>
                  <p:cNvPr id="850" name="Oval 849">
                    <a:extLst>
                      <a:ext uri="{FF2B5EF4-FFF2-40B4-BE49-F238E27FC236}">
                        <a16:creationId xmlns:a16="http://schemas.microsoft.com/office/drawing/2014/main" id="{7DDD99FD-84B3-4358-868B-12EA11A1590D}"/>
                      </a:ext>
                    </a:extLst>
                  </p:cNvPr>
                  <p:cNvSpPr/>
                  <p:nvPr/>
                </p:nvSpPr>
                <p:spPr>
                  <a:xfrm>
                    <a:off x="3098097" y="1920698"/>
                    <a:ext cx="41966"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51" name="Straight Connector 850">
                    <a:extLst>
                      <a:ext uri="{FF2B5EF4-FFF2-40B4-BE49-F238E27FC236}">
                        <a16:creationId xmlns:a16="http://schemas.microsoft.com/office/drawing/2014/main" id="{B2850797-50C9-4A21-A97B-A403545DFD93}"/>
                      </a:ext>
                    </a:extLst>
                  </p:cNvPr>
                  <p:cNvCxnSpPr>
                    <a:stCxn id="850" idx="4"/>
                  </p:cNvCxnSpPr>
                  <p:nvPr/>
                </p:nvCxnSpPr>
                <p:spPr>
                  <a:xfrm>
                    <a:off x="3115792" y="1956070"/>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47" name="Group 1071">
                  <a:extLst>
                    <a:ext uri="{FF2B5EF4-FFF2-40B4-BE49-F238E27FC236}">
                      <a16:creationId xmlns:a16="http://schemas.microsoft.com/office/drawing/2014/main" id="{CE00F716-2575-48CB-836B-0D2E91A19764}"/>
                    </a:ext>
                  </a:extLst>
                </p:cNvPr>
                <p:cNvGrpSpPr>
                  <a:grpSpLocks/>
                </p:cNvGrpSpPr>
                <p:nvPr/>
              </p:nvGrpSpPr>
              <p:grpSpPr bwMode="auto">
                <a:xfrm>
                  <a:off x="3238500" y="1895475"/>
                  <a:ext cx="45719" cy="118871"/>
                  <a:chOff x="3098006" y="1902619"/>
                  <a:chExt cx="45719" cy="118871"/>
                </a:xfrm>
                <a:grpFill/>
              </p:grpSpPr>
              <p:sp>
                <p:nvSpPr>
                  <p:cNvPr id="848" name="Oval 847">
                    <a:extLst>
                      <a:ext uri="{FF2B5EF4-FFF2-40B4-BE49-F238E27FC236}">
                        <a16:creationId xmlns:a16="http://schemas.microsoft.com/office/drawing/2014/main" id="{6A43C140-111F-4CC5-BEC1-31A573BB8A5F}"/>
                      </a:ext>
                    </a:extLst>
                  </p:cNvPr>
                  <p:cNvSpPr/>
                  <p:nvPr/>
                </p:nvSpPr>
                <p:spPr>
                  <a:xfrm>
                    <a:off x="3094128" y="1919465"/>
                    <a:ext cx="38610"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49" name="Straight Connector 848">
                    <a:extLst>
                      <a:ext uri="{FF2B5EF4-FFF2-40B4-BE49-F238E27FC236}">
                        <a16:creationId xmlns:a16="http://schemas.microsoft.com/office/drawing/2014/main" id="{F133B743-2F0C-4509-A5E1-1313C8C9546B}"/>
                      </a:ext>
                    </a:extLst>
                  </p:cNvPr>
                  <p:cNvCxnSpPr>
                    <a:stCxn id="848" idx="4"/>
                  </p:cNvCxnSpPr>
                  <p:nvPr/>
                </p:nvCxnSpPr>
                <p:spPr>
                  <a:xfrm>
                    <a:off x="3110160" y="1961561"/>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831" name="Group 1055">
                <a:extLst>
                  <a:ext uri="{FF2B5EF4-FFF2-40B4-BE49-F238E27FC236}">
                    <a16:creationId xmlns:a16="http://schemas.microsoft.com/office/drawing/2014/main" id="{2970CB69-11E0-408A-A3D2-831E608C03F8}"/>
                  </a:ext>
                </a:extLst>
              </p:cNvPr>
              <p:cNvGrpSpPr>
                <a:grpSpLocks/>
              </p:cNvGrpSpPr>
              <p:nvPr/>
            </p:nvGrpSpPr>
            <p:grpSpPr bwMode="auto">
              <a:xfrm>
                <a:off x="3276600" y="1905000"/>
                <a:ext cx="160019" cy="128396"/>
                <a:chOff x="3124200" y="1895475"/>
                <a:chExt cx="160019" cy="128396"/>
              </a:xfrm>
              <a:grpFill/>
            </p:grpSpPr>
            <p:grpSp>
              <p:nvGrpSpPr>
                <p:cNvPr id="832" name="Group 1056">
                  <a:extLst>
                    <a:ext uri="{FF2B5EF4-FFF2-40B4-BE49-F238E27FC236}">
                      <a16:creationId xmlns:a16="http://schemas.microsoft.com/office/drawing/2014/main" id="{ED630D61-702D-4725-9384-93FFFAFAEBAC}"/>
                    </a:ext>
                  </a:extLst>
                </p:cNvPr>
                <p:cNvGrpSpPr>
                  <a:grpSpLocks/>
                </p:cNvGrpSpPr>
                <p:nvPr/>
              </p:nvGrpSpPr>
              <p:grpSpPr bwMode="auto">
                <a:xfrm>
                  <a:off x="3124200" y="1905000"/>
                  <a:ext cx="45719" cy="118871"/>
                  <a:chOff x="3098006" y="1902619"/>
                  <a:chExt cx="45719" cy="118871"/>
                </a:xfrm>
                <a:grpFill/>
              </p:grpSpPr>
              <p:sp>
                <p:nvSpPr>
                  <p:cNvPr id="842" name="Oval 841">
                    <a:extLst>
                      <a:ext uri="{FF2B5EF4-FFF2-40B4-BE49-F238E27FC236}">
                        <a16:creationId xmlns:a16="http://schemas.microsoft.com/office/drawing/2014/main" id="{9A5094ED-FF06-42D4-B47C-83EDF7CDC9D3}"/>
                      </a:ext>
                    </a:extLst>
                  </p:cNvPr>
                  <p:cNvSpPr/>
                  <p:nvPr/>
                </p:nvSpPr>
                <p:spPr>
                  <a:xfrm>
                    <a:off x="3074841" y="1920191"/>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43" name="Straight Connector 842">
                    <a:extLst>
                      <a:ext uri="{FF2B5EF4-FFF2-40B4-BE49-F238E27FC236}">
                        <a16:creationId xmlns:a16="http://schemas.microsoft.com/office/drawing/2014/main" id="{773755C6-E894-4190-89DD-E35E4A213B6E}"/>
                      </a:ext>
                    </a:extLst>
                  </p:cNvPr>
                  <p:cNvCxnSpPr>
                    <a:stCxn id="842" idx="4"/>
                  </p:cNvCxnSpPr>
                  <p:nvPr/>
                </p:nvCxnSpPr>
                <p:spPr>
                  <a:xfrm>
                    <a:off x="3097630" y="196224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33" name="Group 1057">
                  <a:extLst>
                    <a:ext uri="{FF2B5EF4-FFF2-40B4-BE49-F238E27FC236}">
                      <a16:creationId xmlns:a16="http://schemas.microsoft.com/office/drawing/2014/main" id="{127BB12D-407A-4D33-A3E9-7B40BB9AF4C3}"/>
                    </a:ext>
                  </a:extLst>
                </p:cNvPr>
                <p:cNvGrpSpPr>
                  <a:grpSpLocks/>
                </p:cNvGrpSpPr>
                <p:nvPr/>
              </p:nvGrpSpPr>
              <p:grpSpPr bwMode="auto">
                <a:xfrm>
                  <a:off x="3200400" y="1905000"/>
                  <a:ext cx="45719" cy="118871"/>
                  <a:chOff x="3098006" y="1902619"/>
                  <a:chExt cx="45719" cy="118871"/>
                </a:xfrm>
                <a:grpFill/>
              </p:grpSpPr>
              <p:sp>
                <p:nvSpPr>
                  <p:cNvPr id="840" name="Oval 839">
                    <a:extLst>
                      <a:ext uri="{FF2B5EF4-FFF2-40B4-BE49-F238E27FC236}">
                        <a16:creationId xmlns:a16="http://schemas.microsoft.com/office/drawing/2014/main" id="{9FE98C40-17AA-4722-B5B5-11ECC0677963}"/>
                      </a:ext>
                    </a:extLst>
                  </p:cNvPr>
                  <p:cNvSpPr/>
                  <p:nvPr/>
                </p:nvSpPr>
                <p:spPr>
                  <a:xfrm>
                    <a:off x="3075907" y="1923913"/>
                    <a:ext cx="43645"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41" name="Straight Connector 840">
                    <a:extLst>
                      <a:ext uri="{FF2B5EF4-FFF2-40B4-BE49-F238E27FC236}">
                        <a16:creationId xmlns:a16="http://schemas.microsoft.com/office/drawing/2014/main" id="{9241C21D-8FAF-4AD6-9362-5A3B3EBFE668}"/>
                      </a:ext>
                    </a:extLst>
                  </p:cNvPr>
                  <p:cNvCxnSpPr>
                    <a:stCxn id="840" idx="4"/>
                  </p:cNvCxnSpPr>
                  <p:nvPr/>
                </p:nvCxnSpPr>
                <p:spPr>
                  <a:xfrm>
                    <a:off x="3088626" y="1964416"/>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34" name="Group 1058">
                  <a:extLst>
                    <a:ext uri="{FF2B5EF4-FFF2-40B4-BE49-F238E27FC236}">
                      <a16:creationId xmlns:a16="http://schemas.microsoft.com/office/drawing/2014/main" id="{B11ED3E1-54B7-4C41-BE65-58CC9BE852FD}"/>
                    </a:ext>
                  </a:extLst>
                </p:cNvPr>
                <p:cNvGrpSpPr>
                  <a:grpSpLocks/>
                </p:cNvGrpSpPr>
                <p:nvPr/>
              </p:nvGrpSpPr>
              <p:grpSpPr bwMode="auto">
                <a:xfrm>
                  <a:off x="3162300" y="1895475"/>
                  <a:ext cx="45719" cy="118871"/>
                  <a:chOff x="3098006" y="1902619"/>
                  <a:chExt cx="45719" cy="118871"/>
                </a:xfrm>
                <a:grpFill/>
              </p:grpSpPr>
              <p:sp>
                <p:nvSpPr>
                  <p:cNvPr id="838" name="Oval 837">
                    <a:extLst>
                      <a:ext uri="{FF2B5EF4-FFF2-40B4-BE49-F238E27FC236}">
                        <a16:creationId xmlns:a16="http://schemas.microsoft.com/office/drawing/2014/main" id="{70A842A2-EBFA-4041-A00B-D6404081EC43}"/>
                      </a:ext>
                    </a:extLst>
                  </p:cNvPr>
                  <p:cNvSpPr/>
                  <p:nvPr/>
                </p:nvSpPr>
                <p:spPr>
                  <a:xfrm>
                    <a:off x="3086816" y="1915418"/>
                    <a:ext cx="4364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39" name="Straight Connector 838">
                    <a:extLst>
                      <a:ext uri="{FF2B5EF4-FFF2-40B4-BE49-F238E27FC236}">
                        <a16:creationId xmlns:a16="http://schemas.microsoft.com/office/drawing/2014/main" id="{30805555-B491-4C53-9E90-4E10DE70613A}"/>
                      </a:ext>
                    </a:extLst>
                  </p:cNvPr>
                  <p:cNvCxnSpPr>
                    <a:stCxn id="838" idx="4"/>
                  </p:cNvCxnSpPr>
                  <p:nvPr/>
                </p:nvCxnSpPr>
                <p:spPr>
                  <a:xfrm>
                    <a:off x="3106248" y="1954122"/>
                    <a:ext cx="1679"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35" name="Group 1059">
                  <a:extLst>
                    <a:ext uri="{FF2B5EF4-FFF2-40B4-BE49-F238E27FC236}">
                      <a16:creationId xmlns:a16="http://schemas.microsoft.com/office/drawing/2014/main" id="{FFBC78C7-D766-498E-BE1B-B2373CF652DB}"/>
                    </a:ext>
                  </a:extLst>
                </p:cNvPr>
                <p:cNvGrpSpPr>
                  <a:grpSpLocks/>
                </p:cNvGrpSpPr>
                <p:nvPr/>
              </p:nvGrpSpPr>
              <p:grpSpPr bwMode="auto">
                <a:xfrm>
                  <a:off x="3238500" y="1895475"/>
                  <a:ext cx="45719" cy="118871"/>
                  <a:chOff x="3098006" y="1902619"/>
                  <a:chExt cx="45719" cy="118871"/>
                </a:xfrm>
                <a:grpFill/>
              </p:grpSpPr>
              <p:sp>
                <p:nvSpPr>
                  <p:cNvPr id="836" name="Oval 835">
                    <a:extLst>
                      <a:ext uri="{FF2B5EF4-FFF2-40B4-BE49-F238E27FC236}">
                        <a16:creationId xmlns:a16="http://schemas.microsoft.com/office/drawing/2014/main" id="{751C9EBE-530B-4332-B850-8B68E6238446}"/>
                      </a:ext>
                    </a:extLst>
                  </p:cNvPr>
                  <p:cNvSpPr/>
                  <p:nvPr/>
                </p:nvSpPr>
                <p:spPr>
                  <a:xfrm>
                    <a:off x="3082875" y="1919169"/>
                    <a:ext cx="47003"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37" name="Straight Connector 836">
                    <a:extLst>
                      <a:ext uri="{FF2B5EF4-FFF2-40B4-BE49-F238E27FC236}">
                        <a16:creationId xmlns:a16="http://schemas.microsoft.com/office/drawing/2014/main" id="{E4299E92-F055-4494-A58A-211EBEA4FDA3}"/>
                      </a:ext>
                    </a:extLst>
                  </p:cNvPr>
                  <p:cNvCxnSpPr>
                    <a:stCxn id="836" idx="4"/>
                  </p:cNvCxnSpPr>
                  <p:nvPr/>
                </p:nvCxnSpPr>
                <p:spPr>
                  <a:xfrm>
                    <a:off x="3100586" y="1957947"/>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405" name="Group 876">
              <a:extLst>
                <a:ext uri="{FF2B5EF4-FFF2-40B4-BE49-F238E27FC236}">
                  <a16:creationId xmlns:a16="http://schemas.microsoft.com/office/drawing/2014/main" id="{0518C7E6-9A9D-42DD-8B5E-A98AFA142C84}"/>
                </a:ext>
              </a:extLst>
            </p:cNvPr>
            <p:cNvGrpSpPr>
              <a:grpSpLocks/>
            </p:cNvGrpSpPr>
            <p:nvPr/>
          </p:nvGrpSpPr>
          <p:grpSpPr bwMode="auto">
            <a:xfrm rot="21540000" flipV="1">
              <a:off x="6822333" y="4017687"/>
              <a:ext cx="700850" cy="307707"/>
              <a:chOff x="3124200" y="1895475"/>
              <a:chExt cx="312419" cy="137921"/>
            </a:xfrm>
            <a:solidFill>
              <a:schemeClr val="accent3"/>
            </a:solidFill>
          </p:grpSpPr>
          <p:grpSp>
            <p:nvGrpSpPr>
              <p:cNvPr id="804" name="Group 1012">
                <a:extLst>
                  <a:ext uri="{FF2B5EF4-FFF2-40B4-BE49-F238E27FC236}">
                    <a16:creationId xmlns:a16="http://schemas.microsoft.com/office/drawing/2014/main" id="{5B76F506-0991-412C-81A2-C5A14BE5D2DF}"/>
                  </a:ext>
                </a:extLst>
              </p:cNvPr>
              <p:cNvGrpSpPr>
                <a:grpSpLocks/>
              </p:cNvGrpSpPr>
              <p:nvPr/>
            </p:nvGrpSpPr>
            <p:grpSpPr bwMode="auto">
              <a:xfrm>
                <a:off x="3124200" y="1895475"/>
                <a:ext cx="160019" cy="128396"/>
                <a:chOff x="3124200" y="1895475"/>
                <a:chExt cx="160019" cy="128396"/>
              </a:xfrm>
              <a:grpFill/>
            </p:grpSpPr>
            <p:grpSp>
              <p:nvGrpSpPr>
                <p:cNvPr id="818" name="Group 1042">
                  <a:extLst>
                    <a:ext uri="{FF2B5EF4-FFF2-40B4-BE49-F238E27FC236}">
                      <a16:creationId xmlns:a16="http://schemas.microsoft.com/office/drawing/2014/main" id="{500F18C6-9ADF-4E33-BF54-A89196A553B3}"/>
                    </a:ext>
                  </a:extLst>
                </p:cNvPr>
                <p:cNvGrpSpPr>
                  <a:grpSpLocks/>
                </p:cNvGrpSpPr>
                <p:nvPr/>
              </p:nvGrpSpPr>
              <p:grpSpPr bwMode="auto">
                <a:xfrm>
                  <a:off x="3124200" y="1905000"/>
                  <a:ext cx="45719" cy="118871"/>
                  <a:chOff x="3098006" y="1902619"/>
                  <a:chExt cx="45719" cy="118871"/>
                </a:xfrm>
                <a:grpFill/>
              </p:grpSpPr>
              <p:sp>
                <p:nvSpPr>
                  <p:cNvPr id="828" name="Oval 827">
                    <a:extLst>
                      <a:ext uri="{FF2B5EF4-FFF2-40B4-BE49-F238E27FC236}">
                        <a16:creationId xmlns:a16="http://schemas.microsoft.com/office/drawing/2014/main" id="{D3E0CF2B-2A64-496D-ACA8-E40334974914}"/>
                      </a:ext>
                    </a:extLst>
                  </p:cNvPr>
                  <p:cNvSpPr/>
                  <p:nvPr/>
                </p:nvSpPr>
                <p:spPr>
                  <a:xfrm>
                    <a:off x="3082092" y="1927584"/>
                    <a:ext cx="41966"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29" name="Straight Connector 828">
                    <a:extLst>
                      <a:ext uri="{FF2B5EF4-FFF2-40B4-BE49-F238E27FC236}">
                        <a16:creationId xmlns:a16="http://schemas.microsoft.com/office/drawing/2014/main" id="{99E785DC-6A07-4AEC-8C93-0A36A724EE24}"/>
                      </a:ext>
                    </a:extLst>
                  </p:cNvPr>
                  <p:cNvCxnSpPr>
                    <a:stCxn id="828" idx="4"/>
                  </p:cNvCxnSpPr>
                  <p:nvPr/>
                </p:nvCxnSpPr>
                <p:spPr>
                  <a:xfrm>
                    <a:off x="3101494" y="1964607"/>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19" name="Group 1043">
                  <a:extLst>
                    <a:ext uri="{FF2B5EF4-FFF2-40B4-BE49-F238E27FC236}">
                      <a16:creationId xmlns:a16="http://schemas.microsoft.com/office/drawing/2014/main" id="{320E2CEA-D439-48DE-A233-7FBBFE275EF3}"/>
                    </a:ext>
                  </a:extLst>
                </p:cNvPr>
                <p:cNvGrpSpPr>
                  <a:grpSpLocks/>
                </p:cNvGrpSpPr>
                <p:nvPr/>
              </p:nvGrpSpPr>
              <p:grpSpPr bwMode="auto">
                <a:xfrm>
                  <a:off x="3200400" y="1905000"/>
                  <a:ext cx="45719" cy="118871"/>
                  <a:chOff x="3098006" y="1902619"/>
                  <a:chExt cx="45719" cy="118871"/>
                </a:xfrm>
                <a:grpFill/>
              </p:grpSpPr>
              <p:sp>
                <p:nvSpPr>
                  <p:cNvPr id="826" name="Oval 825">
                    <a:extLst>
                      <a:ext uri="{FF2B5EF4-FFF2-40B4-BE49-F238E27FC236}">
                        <a16:creationId xmlns:a16="http://schemas.microsoft.com/office/drawing/2014/main" id="{DA629A2F-4DD1-4DE8-9926-557D4798C3CD}"/>
                      </a:ext>
                    </a:extLst>
                  </p:cNvPr>
                  <p:cNvSpPr/>
                  <p:nvPr/>
                </p:nvSpPr>
                <p:spPr>
                  <a:xfrm>
                    <a:off x="3078151" y="1927988"/>
                    <a:ext cx="4364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27" name="Straight Connector 826">
                    <a:extLst>
                      <a:ext uri="{FF2B5EF4-FFF2-40B4-BE49-F238E27FC236}">
                        <a16:creationId xmlns:a16="http://schemas.microsoft.com/office/drawing/2014/main" id="{7845BC92-A91A-44E8-9701-CCF38DF002AF}"/>
                      </a:ext>
                    </a:extLst>
                  </p:cNvPr>
                  <p:cNvCxnSpPr>
                    <a:stCxn id="826" idx="4"/>
                  </p:cNvCxnSpPr>
                  <p:nvPr/>
                </p:nvCxnSpPr>
                <p:spPr>
                  <a:xfrm>
                    <a:off x="3097584" y="1973417"/>
                    <a:ext cx="1678"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20" name="Group 1044">
                  <a:extLst>
                    <a:ext uri="{FF2B5EF4-FFF2-40B4-BE49-F238E27FC236}">
                      <a16:creationId xmlns:a16="http://schemas.microsoft.com/office/drawing/2014/main" id="{6C44EFD6-6215-4980-9873-773295D28477}"/>
                    </a:ext>
                  </a:extLst>
                </p:cNvPr>
                <p:cNvGrpSpPr>
                  <a:grpSpLocks/>
                </p:cNvGrpSpPr>
                <p:nvPr/>
              </p:nvGrpSpPr>
              <p:grpSpPr bwMode="auto">
                <a:xfrm>
                  <a:off x="3162300" y="1895475"/>
                  <a:ext cx="45719" cy="118871"/>
                  <a:chOff x="3098006" y="1902619"/>
                  <a:chExt cx="45719" cy="118871"/>
                </a:xfrm>
                <a:grpFill/>
              </p:grpSpPr>
              <p:sp>
                <p:nvSpPr>
                  <p:cNvPr id="824" name="Oval 823">
                    <a:extLst>
                      <a:ext uri="{FF2B5EF4-FFF2-40B4-BE49-F238E27FC236}">
                        <a16:creationId xmlns:a16="http://schemas.microsoft.com/office/drawing/2014/main" id="{8C1A1661-65EB-4EE6-8C45-05EC8244EF62}"/>
                      </a:ext>
                    </a:extLst>
                  </p:cNvPr>
                  <p:cNvSpPr/>
                  <p:nvPr/>
                </p:nvSpPr>
                <p:spPr>
                  <a:xfrm>
                    <a:off x="3097438" y="1917738"/>
                    <a:ext cx="35252"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25" name="Straight Connector 824">
                    <a:extLst>
                      <a:ext uri="{FF2B5EF4-FFF2-40B4-BE49-F238E27FC236}">
                        <a16:creationId xmlns:a16="http://schemas.microsoft.com/office/drawing/2014/main" id="{126BC07E-2242-4B13-B409-F3B543F6BC2D}"/>
                      </a:ext>
                    </a:extLst>
                  </p:cNvPr>
                  <p:cNvCxnSpPr>
                    <a:stCxn id="824" idx="4"/>
                  </p:cNvCxnSpPr>
                  <p:nvPr/>
                </p:nvCxnSpPr>
                <p:spPr>
                  <a:xfrm>
                    <a:off x="3110141" y="1961530"/>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21" name="Group 1045">
                  <a:extLst>
                    <a:ext uri="{FF2B5EF4-FFF2-40B4-BE49-F238E27FC236}">
                      <a16:creationId xmlns:a16="http://schemas.microsoft.com/office/drawing/2014/main" id="{7C7BE52A-990E-4863-B023-690155475C10}"/>
                    </a:ext>
                  </a:extLst>
                </p:cNvPr>
                <p:cNvGrpSpPr>
                  <a:grpSpLocks/>
                </p:cNvGrpSpPr>
                <p:nvPr/>
              </p:nvGrpSpPr>
              <p:grpSpPr bwMode="auto">
                <a:xfrm>
                  <a:off x="3238500" y="1895475"/>
                  <a:ext cx="45719" cy="118871"/>
                  <a:chOff x="3098006" y="1902619"/>
                  <a:chExt cx="45719" cy="118871"/>
                </a:xfrm>
                <a:grpFill/>
              </p:grpSpPr>
              <p:sp>
                <p:nvSpPr>
                  <p:cNvPr id="822" name="Oval 821">
                    <a:extLst>
                      <a:ext uri="{FF2B5EF4-FFF2-40B4-BE49-F238E27FC236}">
                        <a16:creationId xmlns:a16="http://schemas.microsoft.com/office/drawing/2014/main" id="{BB25CDDB-EBE5-41FB-8019-CB568AC01F9D}"/>
                      </a:ext>
                    </a:extLst>
                  </p:cNvPr>
                  <p:cNvSpPr/>
                  <p:nvPr/>
                </p:nvSpPr>
                <p:spPr>
                  <a:xfrm>
                    <a:off x="3086725" y="1918185"/>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23" name="Straight Connector 822">
                    <a:extLst>
                      <a:ext uri="{FF2B5EF4-FFF2-40B4-BE49-F238E27FC236}">
                        <a16:creationId xmlns:a16="http://schemas.microsoft.com/office/drawing/2014/main" id="{277E9491-4AE2-4737-8C70-2D00E7B2E22B}"/>
                      </a:ext>
                    </a:extLst>
                  </p:cNvPr>
                  <p:cNvCxnSpPr>
                    <a:stCxn id="822" idx="4"/>
                  </p:cNvCxnSpPr>
                  <p:nvPr/>
                </p:nvCxnSpPr>
                <p:spPr>
                  <a:xfrm>
                    <a:off x="3109500" y="1961905"/>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805" name="Group 1013">
                <a:extLst>
                  <a:ext uri="{FF2B5EF4-FFF2-40B4-BE49-F238E27FC236}">
                    <a16:creationId xmlns:a16="http://schemas.microsoft.com/office/drawing/2014/main" id="{6BAC35AF-87B6-4658-A921-2243BF95A6C9}"/>
                  </a:ext>
                </a:extLst>
              </p:cNvPr>
              <p:cNvGrpSpPr>
                <a:grpSpLocks/>
              </p:cNvGrpSpPr>
              <p:nvPr/>
            </p:nvGrpSpPr>
            <p:grpSpPr bwMode="auto">
              <a:xfrm>
                <a:off x="3276600" y="1905000"/>
                <a:ext cx="160019" cy="128396"/>
                <a:chOff x="3124200" y="1895475"/>
                <a:chExt cx="160019" cy="128396"/>
              </a:xfrm>
              <a:grpFill/>
            </p:grpSpPr>
            <p:grpSp>
              <p:nvGrpSpPr>
                <p:cNvPr id="806" name="Group 1014">
                  <a:extLst>
                    <a:ext uri="{FF2B5EF4-FFF2-40B4-BE49-F238E27FC236}">
                      <a16:creationId xmlns:a16="http://schemas.microsoft.com/office/drawing/2014/main" id="{FD02F1D6-7831-4E7F-9A11-D06AF47C1613}"/>
                    </a:ext>
                  </a:extLst>
                </p:cNvPr>
                <p:cNvGrpSpPr>
                  <a:grpSpLocks/>
                </p:cNvGrpSpPr>
                <p:nvPr/>
              </p:nvGrpSpPr>
              <p:grpSpPr bwMode="auto">
                <a:xfrm>
                  <a:off x="3124200" y="1905000"/>
                  <a:ext cx="45719" cy="118871"/>
                  <a:chOff x="3098006" y="1902619"/>
                  <a:chExt cx="45719" cy="118871"/>
                </a:xfrm>
                <a:grpFill/>
              </p:grpSpPr>
              <p:sp>
                <p:nvSpPr>
                  <p:cNvPr id="816" name="Oval 815">
                    <a:extLst>
                      <a:ext uri="{FF2B5EF4-FFF2-40B4-BE49-F238E27FC236}">
                        <a16:creationId xmlns:a16="http://schemas.microsoft.com/office/drawing/2014/main" id="{43F2D1CD-3DA0-4D63-A17B-D66FB17C707A}"/>
                      </a:ext>
                    </a:extLst>
                  </p:cNvPr>
                  <p:cNvSpPr/>
                  <p:nvPr/>
                </p:nvSpPr>
                <p:spPr>
                  <a:xfrm>
                    <a:off x="3074152" y="1920534"/>
                    <a:ext cx="47003" cy="42031"/>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17" name="Straight Connector 816">
                    <a:extLst>
                      <a:ext uri="{FF2B5EF4-FFF2-40B4-BE49-F238E27FC236}">
                        <a16:creationId xmlns:a16="http://schemas.microsoft.com/office/drawing/2014/main" id="{64BC6065-DF0C-4EE9-9F63-348918B18F59}"/>
                      </a:ext>
                    </a:extLst>
                  </p:cNvPr>
                  <p:cNvCxnSpPr>
                    <a:stCxn id="816" idx="4"/>
                  </p:cNvCxnSpPr>
                  <p:nvPr/>
                </p:nvCxnSpPr>
                <p:spPr>
                  <a:xfrm>
                    <a:off x="3090228" y="1961023"/>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07" name="Group 1015">
                  <a:extLst>
                    <a:ext uri="{FF2B5EF4-FFF2-40B4-BE49-F238E27FC236}">
                      <a16:creationId xmlns:a16="http://schemas.microsoft.com/office/drawing/2014/main" id="{1102590D-23DF-4147-8E63-2082BA28122E}"/>
                    </a:ext>
                  </a:extLst>
                </p:cNvPr>
                <p:cNvGrpSpPr>
                  <a:grpSpLocks/>
                </p:cNvGrpSpPr>
                <p:nvPr/>
              </p:nvGrpSpPr>
              <p:grpSpPr bwMode="auto">
                <a:xfrm>
                  <a:off x="3200400" y="1905000"/>
                  <a:ext cx="45719" cy="118871"/>
                  <a:chOff x="3098006" y="1902619"/>
                  <a:chExt cx="45719" cy="118871"/>
                </a:xfrm>
                <a:grpFill/>
              </p:grpSpPr>
              <p:sp>
                <p:nvSpPr>
                  <p:cNvPr id="814" name="Oval 813">
                    <a:extLst>
                      <a:ext uri="{FF2B5EF4-FFF2-40B4-BE49-F238E27FC236}">
                        <a16:creationId xmlns:a16="http://schemas.microsoft.com/office/drawing/2014/main" id="{BACC79FE-6B65-4FD6-933A-6F899ED81911}"/>
                      </a:ext>
                    </a:extLst>
                  </p:cNvPr>
                  <p:cNvSpPr/>
                  <p:nvPr/>
                </p:nvSpPr>
                <p:spPr>
                  <a:xfrm>
                    <a:off x="3068535" y="1924388"/>
                    <a:ext cx="41966"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15" name="Straight Connector 814">
                    <a:extLst>
                      <a:ext uri="{FF2B5EF4-FFF2-40B4-BE49-F238E27FC236}">
                        <a16:creationId xmlns:a16="http://schemas.microsoft.com/office/drawing/2014/main" id="{F473930F-0273-4F00-AA41-AFC687023F25}"/>
                      </a:ext>
                    </a:extLst>
                  </p:cNvPr>
                  <p:cNvCxnSpPr>
                    <a:stCxn id="814" idx="4"/>
                  </p:cNvCxnSpPr>
                  <p:nvPr/>
                </p:nvCxnSpPr>
                <p:spPr>
                  <a:xfrm>
                    <a:off x="3087967" y="1966456"/>
                    <a:ext cx="0"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08" name="Group 1016">
                  <a:extLst>
                    <a:ext uri="{FF2B5EF4-FFF2-40B4-BE49-F238E27FC236}">
                      <a16:creationId xmlns:a16="http://schemas.microsoft.com/office/drawing/2014/main" id="{D7825F9A-0886-4842-9907-3AEAECB35A81}"/>
                    </a:ext>
                  </a:extLst>
                </p:cNvPr>
                <p:cNvGrpSpPr>
                  <a:grpSpLocks/>
                </p:cNvGrpSpPr>
                <p:nvPr/>
              </p:nvGrpSpPr>
              <p:grpSpPr bwMode="auto">
                <a:xfrm>
                  <a:off x="3162300" y="1895475"/>
                  <a:ext cx="45719" cy="118871"/>
                  <a:chOff x="3098006" y="1902619"/>
                  <a:chExt cx="45719" cy="118871"/>
                </a:xfrm>
                <a:grpFill/>
              </p:grpSpPr>
              <p:sp>
                <p:nvSpPr>
                  <p:cNvPr id="812" name="Oval 811">
                    <a:extLst>
                      <a:ext uri="{FF2B5EF4-FFF2-40B4-BE49-F238E27FC236}">
                        <a16:creationId xmlns:a16="http://schemas.microsoft.com/office/drawing/2014/main" id="{151C1755-C823-4127-875F-732D5DB1CA96}"/>
                      </a:ext>
                    </a:extLst>
                  </p:cNvPr>
                  <p:cNvSpPr/>
                  <p:nvPr/>
                </p:nvSpPr>
                <p:spPr>
                  <a:xfrm>
                    <a:off x="3086142" y="1915761"/>
                    <a:ext cx="4364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13" name="Straight Connector 812">
                    <a:extLst>
                      <a:ext uri="{FF2B5EF4-FFF2-40B4-BE49-F238E27FC236}">
                        <a16:creationId xmlns:a16="http://schemas.microsoft.com/office/drawing/2014/main" id="{942F3CBC-999C-4678-B533-6A01DB4EAAB8}"/>
                      </a:ext>
                    </a:extLst>
                  </p:cNvPr>
                  <p:cNvCxnSpPr>
                    <a:stCxn id="812" idx="4"/>
                  </p:cNvCxnSpPr>
                  <p:nvPr/>
                </p:nvCxnSpPr>
                <p:spPr>
                  <a:xfrm>
                    <a:off x="3098889" y="1957945"/>
                    <a:ext cx="1679"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09" name="Group 1017">
                  <a:extLst>
                    <a:ext uri="{FF2B5EF4-FFF2-40B4-BE49-F238E27FC236}">
                      <a16:creationId xmlns:a16="http://schemas.microsoft.com/office/drawing/2014/main" id="{CD422A0F-1198-4241-BF5E-EB2E980ECEA7}"/>
                    </a:ext>
                  </a:extLst>
                </p:cNvPr>
                <p:cNvGrpSpPr>
                  <a:grpSpLocks/>
                </p:cNvGrpSpPr>
                <p:nvPr/>
              </p:nvGrpSpPr>
              <p:grpSpPr bwMode="auto">
                <a:xfrm>
                  <a:off x="3238500" y="1895475"/>
                  <a:ext cx="45719" cy="118871"/>
                  <a:chOff x="3098006" y="1902619"/>
                  <a:chExt cx="45719" cy="118871"/>
                </a:xfrm>
                <a:grpFill/>
              </p:grpSpPr>
              <p:sp>
                <p:nvSpPr>
                  <p:cNvPr id="810" name="Oval 809">
                    <a:extLst>
                      <a:ext uri="{FF2B5EF4-FFF2-40B4-BE49-F238E27FC236}">
                        <a16:creationId xmlns:a16="http://schemas.microsoft.com/office/drawing/2014/main" id="{FC9960CA-F846-406F-8C73-A0797656A627}"/>
                      </a:ext>
                    </a:extLst>
                  </p:cNvPr>
                  <p:cNvSpPr/>
                  <p:nvPr/>
                </p:nvSpPr>
                <p:spPr>
                  <a:xfrm>
                    <a:off x="3082202" y="1916208"/>
                    <a:ext cx="40288"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11" name="Straight Connector 810">
                    <a:extLst>
                      <a:ext uri="{FF2B5EF4-FFF2-40B4-BE49-F238E27FC236}">
                        <a16:creationId xmlns:a16="http://schemas.microsoft.com/office/drawing/2014/main" id="{4E859E24-556C-4C43-AC53-EE8A8FCD8212}"/>
                      </a:ext>
                    </a:extLst>
                  </p:cNvPr>
                  <p:cNvCxnSpPr>
                    <a:stCxn id="810" idx="4"/>
                  </p:cNvCxnSpPr>
                  <p:nvPr/>
                </p:nvCxnSpPr>
                <p:spPr>
                  <a:xfrm>
                    <a:off x="3098248" y="1960001"/>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406" name="Group 877">
              <a:extLst>
                <a:ext uri="{FF2B5EF4-FFF2-40B4-BE49-F238E27FC236}">
                  <a16:creationId xmlns:a16="http://schemas.microsoft.com/office/drawing/2014/main" id="{3D6366C4-4D2C-4C31-B8DB-689817FFB4EC}"/>
                </a:ext>
              </a:extLst>
            </p:cNvPr>
            <p:cNvGrpSpPr>
              <a:grpSpLocks/>
            </p:cNvGrpSpPr>
            <p:nvPr/>
          </p:nvGrpSpPr>
          <p:grpSpPr bwMode="auto">
            <a:xfrm rot="21540000" flipV="1">
              <a:off x="7511439" y="4013148"/>
              <a:ext cx="700850" cy="307707"/>
              <a:chOff x="3124200" y="1895475"/>
              <a:chExt cx="312419" cy="137921"/>
            </a:xfrm>
            <a:solidFill>
              <a:schemeClr val="accent3"/>
            </a:solidFill>
          </p:grpSpPr>
          <p:grpSp>
            <p:nvGrpSpPr>
              <p:cNvPr id="778" name="Group 986">
                <a:extLst>
                  <a:ext uri="{FF2B5EF4-FFF2-40B4-BE49-F238E27FC236}">
                    <a16:creationId xmlns:a16="http://schemas.microsoft.com/office/drawing/2014/main" id="{30098210-1EB1-4B60-AC07-9248DEB987B4}"/>
                  </a:ext>
                </a:extLst>
              </p:cNvPr>
              <p:cNvGrpSpPr>
                <a:grpSpLocks/>
              </p:cNvGrpSpPr>
              <p:nvPr/>
            </p:nvGrpSpPr>
            <p:grpSpPr bwMode="auto">
              <a:xfrm>
                <a:off x="3124200" y="1895475"/>
                <a:ext cx="160019" cy="128396"/>
                <a:chOff x="3124200" y="1895475"/>
                <a:chExt cx="160019" cy="128396"/>
              </a:xfrm>
              <a:grpFill/>
            </p:grpSpPr>
            <p:grpSp>
              <p:nvGrpSpPr>
                <p:cNvPr id="792" name="Group 1000">
                  <a:extLst>
                    <a:ext uri="{FF2B5EF4-FFF2-40B4-BE49-F238E27FC236}">
                      <a16:creationId xmlns:a16="http://schemas.microsoft.com/office/drawing/2014/main" id="{B4B3E2CC-E612-4DDF-A6D6-B5AB5253BB87}"/>
                    </a:ext>
                  </a:extLst>
                </p:cNvPr>
                <p:cNvGrpSpPr>
                  <a:grpSpLocks/>
                </p:cNvGrpSpPr>
                <p:nvPr/>
              </p:nvGrpSpPr>
              <p:grpSpPr bwMode="auto">
                <a:xfrm>
                  <a:off x="3124200" y="1905000"/>
                  <a:ext cx="45719" cy="118871"/>
                  <a:chOff x="3098006" y="1902619"/>
                  <a:chExt cx="45719" cy="118871"/>
                </a:xfrm>
                <a:grpFill/>
              </p:grpSpPr>
              <p:sp>
                <p:nvSpPr>
                  <p:cNvPr id="802" name="Oval 801">
                    <a:extLst>
                      <a:ext uri="{FF2B5EF4-FFF2-40B4-BE49-F238E27FC236}">
                        <a16:creationId xmlns:a16="http://schemas.microsoft.com/office/drawing/2014/main" id="{91EDAF26-5F6B-40C9-B5C6-5AA59217D75F}"/>
                      </a:ext>
                    </a:extLst>
                  </p:cNvPr>
                  <p:cNvSpPr/>
                  <p:nvPr/>
                </p:nvSpPr>
                <p:spPr>
                  <a:xfrm>
                    <a:off x="3083916" y="1936348"/>
                    <a:ext cx="40288" cy="35306"/>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03" name="Straight Connector 802">
                    <a:extLst>
                      <a:ext uri="{FF2B5EF4-FFF2-40B4-BE49-F238E27FC236}">
                        <a16:creationId xmlns:a16="http://schemas.microsoft.com/office/drawing/2014/main" id="{80BB705B-DF56-4D9C-9CE9-1AF10E20839A}"/>
                      </a:ext>
                    </a:extLst>
                  </p:cNvPr>
                  <p:cNvCxnSpPr>
                    <a:stCxn id="802" idx="4"/>
                  </p:cNvCxnSpPr>
                  <p:nvPr/>
                </p:nvCxnSpPr>
                <p:spPr>
                  <a:xfrm>
                    <a:off x="3099859" y="1970054"/>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93" name="Group 1001">
                  <a:extLst>
                    <a:ext uri="{FF2B5EF4-FFF2-40B4-BE49-F238E27FC236}">
                      <a16:creationId xmlns:a16="http://schemas.microsoft.com/office/drawing/2014/main" id="{C4371E26-457E-4F67-B722-8CC23D2498FF}"/>
                    </a:ext>
                  </a:extLst>
                </p:cNvPr>
                <p:cNvGrpSpPr>
                  <a:grpSpLocks/>
                </p:cNvGrpSpPr>
                <p:nvPr/>
              </p:nvGrpSpPr>
              <p:grpSpPr bwMode="auto">
                <a:xfrm>
                  <a:off x="3200400" y="1905000"/>
                  <a:ext cx="45719" cy="118871"/>
                  <a:chOff x="3098006" y="1902619"/>
                  <a:chExt cx="45719" cy="118871"/>
                </a:xfrm>
                <a:grpFill/>
              </p:grpSpPr>
              <p:sp>
                <p:nvSpPr>
                  <p:cNvPr id="800" name="Oval 799">
                    <a:extLst>
                      <a:ext uri="{FF2B5EF4-FFF2-40B4-BE49-F238E27FC236}">
                        <a16:creationId xmlns:a16="http://schemas.microsoft.com/office/drawing/2014/main" id="{D4804792-8C1D-402A-8A76-A7D5803C44A6}"/>
                      </a:ext>
                    </a:extLst>
                  </p:cNvPr>
                  <p:cNvSpPr/>
                  <p:nvPr/>
                </p:nvSpPr>
                <p:spPr>
                  <a:xfrm>
                    <a:off x="3078253" y="1936752"/>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801" name="Straight Connector 800">
                    <a:extLst>
                      <a:ext uri="{FF2B5EF4-FFF2-40B4-BE49-F238E27FC236}">
                        <a16:creationId xmlns:a16="http://schemas.microsoft.com/office/drawing/2014/main" id="{CEA2B136-44A3-437E-AC49-A54A51B2841E}"/>
                      </a:ext>
                    </a:extLst>
                  </p:cNvPr>
                  <p:cNvCxnSpPr>
                    <a:stCxn id="800" idx="4"/>
                  </p:cNvCxnSpPr>
                  <p:nvPr/>
                </p:nvCxnSpPr>
                <p:spPr>
                  <a:xfrm>
                    <a:off x="3099233" y="1972095"/>
                    <a:ext cx="0" cy="62206"/>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94" name="Group 1002">
                  <a:extLst>
                    <a:ext uri="{FF2B5EF4-FFF2-40B4-BE49-F238E27FC236}">
                      <a16:creationId xmlns:a16="http://schemas.microsoft.com/office/drawing/2014/main" id="{9A123508-24FC-4FE3-8A14-48EA62619135}"/>
                    </a:ext>
                  </a:extLst>
                </p:cNvPr>
                <p:cNvGrpSpPr>
                  <a:grpSpLocks/>
                </p:cNvGrpSpPr>
                <p:nvPr/>
              </p:nvGrpSpPr>
              <p:grpSpPr bwMode="auto">
                <a:xfrm>
                  <a:off x="3162300" y="1895475"/>
                  <a:ext cx="45719" cy="118871"/>
                  <a:chOff x="3098006" y="1902619"/>
                  <a:chExt cx="45719" cy="118871"/>
                </a:xfrm>
                <a:grpFill/>
              </p:grpSpPr>
              <p:sp>
                <p:nvSpPr>
                  <p:cNvPr id="798" name="Oval 797">
                    <a:extLst>
                      <a:ext uri="{FF2B5EF4-FFF2-40B4-BE49-F238E27FC236}">
                        <a16:creationId xmlns:a16="http://schemas.microsoft.com/office/drawing/2014/main" id="{DF7A4153-6772-488F-9DF3-74A47EE05A8D}"/>
                      </a:ext>
                    </a:extLst>
                  </p:cNvPr>
                  <p:cNvSpPr/>
                  <p:nvPr/>
                </p:nvSpPr>
                <p:spPr>
                  <a:xfrm>
                    <a:off x="3095831" y="1924821"/>
                    <a:ext cx="40288"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799" name="Straight Connector 798">
                    <a:extLst>
                      <a:ext uri="{FF2B5EF4-FFF2-40B4-BE49-F238E27FC236}">
                        <a16:creationId xmlns:a16="http://schemas.microsoft.com/office/drawing/2014/main" id="{6CD196A0-647A-4462-8CB8-09A2D8ED9BC0}"/>
                      </a:ext>
                    </a:extLst>
                  </p:cNvPr>
                  <p:cNvCxnSpPr>
                    <a:stCxn id="798" idx="4"/>
                  </p:cNvCxnSpPr>
                  <p:nvPr/>
                </p:nvCxnSpPr>
                <p:spPr>
                  <a:xfrm>
                    <a:off x="3110126" y="1960237"/>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95" name="Group 1003">
                  <a:extLst>
                    <a:ext uri="{FF2B5EF4-FFF2-40B4-BE49-F238E27FC236}">
                      <a16:creationId xmlns:a16="http://schemas.microsoft.com/office/drawing/2014/main" id="{3D333D9A-1DBC-4C55-B193-6AA522A1EF30}"/>
                    </a:ext>
                  </a:extLst>
                </p:cNvPr>
                <p:cNvGrpSpPr>
                  <a:grpSpLocks/>
                </p:cNvGrpSpPr>
                <p:nvPr/>
              </p:nvGrpSpPr>
              <p:grpSpPr bwMode="auto">
                <a:xfrm>
                  <a:off x="3238500" y="1895475"/>
                  <a:ext cx="45719" cy="118871"/>
                  <a:chOff x="3098006" y="1902619"/>
                  <a:chExt cx="45719" cy="118871"/>
                </a:xfrm>
                <a:grpFill/>
              </p:grpSpPr>
              <p:sp>
                <p:nvSpPr>
                  <p:cNvPr id="796" name="Oval 795">
                    <a:extLst>
                      <a:ext uri="{FF2B5EF4-FFF2-40B4-BE49-F238E27FC236}">
                        <a16:creationId xmlns:a16="http://schemas.microsoft.com/office/drawing/2014/main" id="{76637123-F967-4987-9B64-48529580CA25}"/>
                      </a:ext>
                    </a:extLst>
                  </p:cNvPr>
                  <p:cNvSpPr/>
                  <p:nvPr/>
                </p:nvSpPr>
                <p:spPr>
                  <a:xfrm>
                    <a:off x="3088548" y="1926921"/>
                    <a:ext cx="47003" cy="42031"/>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797" name="Straight Connector 796">
                    <a:extLst>
                      <a:ext uri="{FF2B5EF4-FFF2-40B4-BE49-F238E27FC236}">
                        <a16:creationId xmlns:a16="http://schemas.microsoft.com/office/drawing/2014/main" id="{AC804573-6E0D-4443-AD5B-A8AD95A7985F}"/>
                      </a:ext>
                    </a:extLst>
                  </p:cNvPr>
                  <p:cNvCxnSpPr>
                    <a:stCxn id="796" idx="4"/>
                  </p:cNvCxnSpPr>
                  <p:nvPr/>
                </p:nvCxnSpPr>
                <p:spPr>
                  <a:xfrm>
                    <a:off x="3109601" y="1967322"/>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779" name="Group 987">
                <a:extLst>
                  <a:ext uri="{FF2B5EF4-FFF2-40B4-BE49-F238E27FC236}">
                    <a16:creationId xmlns:a16="http://schemas.microsoft.com/office/drawing/2014/main" id="{76404A32-DE8E-48BD-9180-92BCF5DDE422}"/>
                  </a:ext>
                </a:extLst>
              </p:cNvPr>
              <p:cNvGrpSpPr>
                <a:grpSpLocks/>
              </p:cNvGrpSpPr>
              <p:nvPr/>
            </p:nvGrpSpPr>
            <p:grpSpPr bwMode="auto">
              <a:xfrm>
                <a:off x="3276600" y="1905000"/>
                <a:ext cx="160019" cy="128396"/>
                <a:chOff x="3124200" y="1895475"/>
                <a:chExt cx="160019" cy="128396"/>
              </a:xfrm>
              <a:grpFill/>
            </p:grpSpPr>
            <p:grpSp>
              <p:nvGrpSpPr>
                <p:cNvPr id="780" name="Group 988">
                  <a:extLst>
                    <a:ext uri="{FF2B5EF4-FFF2-40B4-BE49-F238E27FC236}">
                      <a16:creationId xmlns:a16="http://schemas.microsoft.com/office/drawing/2014/main" id="{0F9A6F17-6EDA-49A2-8F0F-0E959F1A965E}"/>
                    </a:ext>
                  </a:extLst>
                </p:cNvPr>
                <p:cNvGrpSpPr>
                  <a:grpSpLocks/>
                </p:cNvGrpSpPr>
                <p:nvPr/>
              </p:nvGrpSpPr>
              <p:grpSpPr bwMode="auto">
                <a:xfrm>
                  <a:off x="3124200" y="1905000"/>
                  <a:ext cx="45719" cy="118871"/>
                  <a:chOff x="3098006" y="1902619"/>
                  <a:chExt cx="45719" cy="118871"/>
                </a:xfrm>
                <a:grpFill/>
              </p:grpSpPr>
              <p:sp>
                <p:nvSpPr>
                  <p:cNvPr id="790" name="Oval 789">
                    <a:extLst>
                      <a:ext uri="{FF2B5EF4-FFF2-40B4-BE49-F238E27FC236}">
                        <a16:creationId xmlns:a16="http://schemas.microsoft.com/office/drawing/2014/main" id="{5B880ACC-A2E5-4E60-95AF-09D03D50C1C0}"/>
                      </a:ext>
                    </a:extLst>
                  </p:cNvPr>
                  <p:cNvSpPr/>
                  <p:nvPr/>
                </p:nvSpPr>
                <p:spPr>
                  <a:xfrm>
                    <a:off x="3074327" y="1931009"/>
                    <a:ext cx="4532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791" name="Straight Connector 790">
                    <a:extLst>
                      <a:ext uri="{FF2B5EF4-FFF2-40B4-BE49-F238E27FC236}">
                        <a16:creationId xmlns:a16="http://schemas.microsoft.com/office/drawing/2014/main" id="{63409EED-C050-4EF9-94FB-021B79278040}"/>
                      </a:ext>
                    </a:extLst>
                  </p:cNvPr>
                  <p:cNvCxnSpPr>
                    <a:stCxn id="790" idx="4"/>
                  </p:cNvCxnSpPr>
                  <p:nvPr/>
                </p:nvCxnSpPr>
                <p:spPr>
                  <a:xfrm>
                    <a:off x="3088607" y="1968150"/>
                    <a:ext cx="0" cy="62206"/>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81" name="Group 989">
                  <a:extLst>
                    <a:ext uri="{FF2B5EF4-FFF2-40B4-BE49-F238E27FC236}">
                      <a16:creationId xmlns:a16="http://schemas.microsoft.com/office/drawing/2014/main" id="{1141290E-183A-425D-B323-0E3EA3384C9C}"/>
                    </a:ext>
                  </a:extLst>
                </p:cNvPr>
                <p:cNvGrpSpPr>
                  <a:grpSpLocks/>
                </p:cNvGrpSpPr>
                <p:nvPr/>
              </p:nvGrpSpPr>
              <p:grpSpPr bwMode="auto">
                <a:xfrm>
                  <a:off x="3200400" y="1905000"/>
                  <a:ext cx="45719" cy="118871"/>
                  <a:chOff x="3098006" y="1902619"/>
                  <a:chExt cx="45719" cy="118871"/>
                </a:xfrm>
                <a:grpFill/>
              </p:grpSpPr>
              <p:sp>
                <p:nvSpPr>
                  <p:cNvPr id="788" name="Oval 787">
                    <a:extLst>
                      <a:ext uri="{FF2B5EF4-FFF2-40B4-BE49-F238E27FC236}">
                        <a16:creationId xmlns:a16="http://schemas.microsoft.com/office/drawing/2014/main" id="{A203308B-B7BA-49EC-9291-BF380F76B79B}"/>
                      </a:ext>
                    </a:extLst>
                  </p:cNvPr>
                  <p:cNvSpPr/>
                  <p:nvPr/>
                </p:nvSpPr>
                <p:spPr>
                  <a:xfrm>
                    <a:off x="3070344" y="1933138"/>
                    <a:ext cx="41966"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789" name="Straight Connector 788">
                    <a:extLst>
                      <a:ext uri="{FF2B5EF4-FFF2-40B4-BE49-F238E27FC236}">
                        <a16:creationId xmlns:a16="http://schemas.microsoft.com/office/drawing/2014/main" id="{9A25C3E1-7515-4072-A297-74EF51C96C25}"/>
                      </a:ext>
                    </a:extLst>
                  </p:cNvPr>
                  <p:cNvCxnSpPr>
                    <a:stCxn id="788" idx="4"/>
                  </p:cNvCxnSpPr>
                  <p:nvPr/>
                </p:nvCxnSpPr>
                <p:spPr>
                  <a:xfrm>
                    <a:off x="3087981" y="1968510"/>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82" name="Group 990">
                  <a:extLst>
                    <a:ext uri="{FF2B5EF4-FFF2-40B4-BE49-F238E27FC236}">
                      <a16:creationId xmlns:a16="http://schemas.microsoft.com/office/drawing/2014/main" id="{52D091A4-5392-4C3D-9120-0598294233DD}"/>
                    </a:ext>
                  </a:extLst>
                </p:cNvPr>
                <p:cNvGrpSpPr>
                  <a:grpSpLocks/>
                </p:cNvGrpSpPr>
                <p:nvPr/>
              </p:nvGrpSpPr>
              <p:grpSpPr bwMode="auto">
                <a:xfrm>
                  <a:off x="3162300" y="1895475"/>
                  <a:ext cx="45719" cy="118871"/>
                  <a:chOff x="3098006" y="1902619"/>
                  <a:chExt cx="45719" cy="118871"/>
                </a:xfrm>
                <a:grpFill/>
              </p:grpSpPr>
              <p:sp>
                <p:nvSpPr>
                  <p:cNvPr id="786" name="Oval 785">
                    <a:extLst>
                      <a:ext uri="{FF2B5EF4-FFF2-40B4-BE49-F238E27FC236}">
                        <a16:creationId xmlns:a16="http://schemas.microsoft.com/office/drawing/2014/main" id="{14A1C1D8-8286-4129-B186-466F46579826}"/>
                      </a:ext>
                    </a:extLst>
                  </p:cNvPr>
                  <p:cNvSpPr/>
                  <p:nvPr/>
                </p:nvSpPr>
                <p:spPr>
                  <a:xfrm>
                    <a:off x="3086286" y="1924524"/>
                    <a:ext cx="45325" cy="35307"/>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787" name="Straight Connector 786">
                    <a:extLst>
                      <a:ext uri="{FF2B5EF4-FFF2-40B4-BE49-F238E27FC236}">
                        <a16:creationId xmlns:a16="http://schemas.microsoft.com/office/drawing/2014/main" id="{5279A0DF-CB15-41F5-ABE8-67BFD0A91331}"/>
                      </a:ext>
                    </a:extLst>
                  </p:cNvPr>
                  <p:cNvCxnSpPr>
                    <a:stCxn id="786" idx="4"/>
                  </p:cNvCxnSpPr>
                  <p:nvPr/>
                </p:nvCxnSpPr>
                <p:spPr>
                  <a:xfrm>
                    <a:off x="3098889" y="1960015"/>
                    <a:ext cx="0" cy="62206"/>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83" name="Group 991">
                  <a:extLst>
                    <a:ext uri="{FF2B5EF4-FFF2-40B4-BE49-F238E27FC236}">
                      <a16:creationId xmlns:a16="http://schemas.microsoft.com/office/drawing/2014/main" id="{A2A29B70-8D1D-4CA3-A87B-6336A3DC6323}"/>
                    </a:ext>
                  </a:extLst>
                </p:cNvPr>
                <p:cNvGrpSpPr>
                  <a:grpSpLocks/>
                </p:cNvGrpSpPr>
                <p:nvPr/>
              </p:nvGrpSpPr>
              <p:grpSpPr bwMode="auto">
                <a:xfrm>
                  <a:off x="3238500" y="1895475"/>
                  <a:ext cx="45719" cy="118871"/>
                  <a:chOff x="3098006" y="1902619"/>
                  <a:chExt cx="45719" cy="118871"/>
                </a:xfrm>
                <a:grpFill/>
              </p:grpSpPr>
              <p:sp>
                <p:nvSpPr>
                  <p:cNvPr id="784" name="Oval 783">
                    <a:extLst>
                      <a:ext uri="{FF2B5EF4-FFF2-40B4-BE49-F238E27FC236}">
                        <a16:creationId xmlns:a16="http://schemas.microsoft.com/office/drawing/2014/main" id="{D284266A-09B6-4C7B-A0BE-883455C9E734}"/>
                      </a:ext>
                    </a:extLst>
                  </p:cNvPr>
                  <p:cNvSpPr/>
                  <p:nvPr/>
                </p:nvSpPr>
                <p:spPr>
                  <a:xfrm>
                    <a:off x="3085660" y="1924944"/>
                    <a:ext cx="38609"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785" name="Straight Connector 784">
                    <a:extLst>
                      <a:ext uri="{FF2B5EF4-FFF2-40B4-BE49-F238E27FC236}">
                        <a16:creationId xmlns:a16="http://schemas.microsoft.com/office/drawing/2014/main" id="{9E18DEBC-B436-4011-9BA8-EFF1CAF2E98C}"/>
                      </a:ext>
                    </a:extLst>
                  </p:cNvPr>
                  <p:cNvCxnSpPr>
                    <a:stCxn id="784" idx="4"/>
                  </p:cNvCxnSpPr>
                  <p:nvPr/>
                </p:nvCxnSpPr>
                <p:spPr>
                  <a:xfrm>
                    <a:off x="3098305" y="1962056"/>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407" name="Group 878">
              <a:extLst>
                <a:ext uri="{FF2B5EF4-FFF2-40B4-BE49-F238E27FC236}">
                  <a16:creationId xmlns:a16="http://schemas.microsoft.com/office/drawing/2014/main" id="{5F77601B-C19E-413B-9EE7-46C9FB9E8072}"/>
                </a:ext>
              </a:extLst>
            </p:cNvPr>
            <p:cNvGrpSpPr>
              <a:grpSpLocks/>
            </p:cNvGrpSpPr>
            <p:nvPr/>
          </p:nvGrpSpPr>
          <p:grpSpPr bwMode="auto">
            <a:xfrm rot="21540000" flipV="1">
              <a:off x="8216573" y="4008385"/>
              <a:ext cx="700850" cy="307707"/>
              <a:chOff x="3124200" y="1895475"/>
              <a:chExt cx="312419" cy="137921"/>
            </a:xfrm>
            <a:solidFill>
              <a:schemeClr val="accent3"/>
            </a:solidFill>
          </p:grpSpPr>
          <p:grpSp>
            <p:nvGrpSpPr>
              <p:cNvPr id="489" name="Group 960">
                <a:extLst>
                  <a:ext uri="{FF2B5EF4-FFF2-40B4-BE49-F238E27FC236}">
                    <a16:creationId xmlns:a16="http://schemas.microsoft.com/office/drawing/2014/main" id="{F077F076-E19D-4174-8D62-DC1BE6D0AF63}"/>
                  </a:ext>
                </a:extLst>
              </p:cNvPr>
              <p:cNvGrpSpPr>
                <a:grpSpLocks/>
              </p:cNvGrpSpPr>
              <p:nvPr/>
            </p:nvGrpSpPr>
            <p:grpSpPr bwMode="auto">
              <a:xfrm>
                <a:off x="3124200" y="1895475"/>
                <a:ext cx="160019" cy="128396"/>
                <a:chOff x="3124200" y="1895475"/>
                <a:chExt cx="160019" cy="128396"/>
              </a:xfrm>
              <a:grpFill/>
            </p:grpSpPr>
            <p:grpSp>
              <p:nvGrpSpPr>
                <p:cNvPr id="503" name="Group 974">
                  <a:extLst>
                    <a:ext uri="{FF2B5EF4-FFF2-40B4-BE49-F238E27FC236}">
                      <a16:creationId xmlns:a16="http://schemas.microsoft.com/office/drawing/2014/main" id="{8FD7945F-5506-40DD-940F-0DF1BD051A0E}"/>
                    </a:ext>
                  </a:extLst>
                </p:cNvPr>
                <p:cNvGrpSpPr>
                  <a:grpSpLocks/>
                </p:cNvGrpSpPr>
                <p:nvPr/>
              </p:nvGrpSpPr>
              <p:grpSpPr bwMode="auto">
                <a:xfrm>
                  <a:off x="3124200" y="1905000"/>
                  <a:ext cx="45719" cy="118871"/>
                  <a:chOff x="3098006" y="1902619"/>
                  <a:chExt cx="45719" cy="118871"/>
                </a:xfrm>
                <a:grpFill/>
              </p:grpSpPr>
              <p:sp>
                <p:nvSpPr>
                  <p:cNvPr id="776" name="Oval 775">
                    <a:extLst>
                      <a:ext uri="{FF2B5EF4-FFF2-40B4-BE49-F238E27FC236}">
                        <a16:creationId xmlns:a16="http://schemas.microsoft.com/office/drawing/2014/main" id="{E357C35A-B3CE-41C8-AF14-B31D3FD77172}"/>
                      </a:ext>
                    </a:extLst>
                  </p:cNvPr>
                  <p:cNvSpPr/>
                  <p:nvPr/>
                </p:nvSpPr>
                <p:spPr>
                  <a:xfrm>
                    <a:off x="3078418" y="1928244"/>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777" name="Straight Connector 776">
                    <a:extLst>
                      <a:ext uri="{FF2B5EF4-FFF2-40B4-BE49-F238E27FC236}">
                        <a16:creationId xmlns:a16="http://schemas.microsoft.com/office/drawing/2014/main" id="{ACEEA61F-079E-4941-8ADB-4C657088BA54}"/>
                      </a:ext>
                    </a:extLst>
                  </p:cNvPr>
                  <p:cNvCxnSpPr>
                    <a:stCxn id="776" idx="4"/>
                  </p:cNvCxnSpPr>
                  <p:nvPr/>
                </p:nvCxnSpPr>
                <p:spPr>
                  <a:xfrm>
                    <a:off x="3099500" y="1971992"/>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04" name="Group 975">
                  <a:extLst>
                    <a:ext uri="{FF2B5EF4-FFF2-40B4-BE49-F238E27FC236}">
                      <a16:creationId xmlns:a16="http://schemas.microsoft.com/office/drawing/2014/main" id="{B70284D7-D051-47A2-BC8B-706A9A1BFA18}"/>
                    </a:ext>
                  </a:extLst>
                </p:cNvPr>
                <p:cNvGrpSpPr>
                  <a:grpSpLocks/>
                </p:cNvGrpSpPr>
                <p:nvPr/>
              </p:nvGrpSpPr>
              <p:grpSpPr bwMode="auto">
                <a:xfrm>
                  <a:off x="3200400" y="1905000"/>
                  <a:ext cx="45719" cy="118871"/>
                  <a:chOff x="3098006" y="1902619"/>
                  <a:chExt cx="45719" cy="118871"/>
                </a:xfrm>
                <a:grpFill/>
              </p:grpSpPr>
              <p:sp>
                <p:nvSpPr>
                  <p:cNvPr id="511" name="Oval 510">
                    <a:extLst>
                      <a:ext uri="{FF2B5EF4-FFF2-40B4-BE49-F238E27FC236}">
                        <a16:creationId xmlns:a16="http://schemas.microsoft.com/office/drawing/2014/main" id="{9D054562-6C98-477B-82DD-E67F95FCEABC}"/>
                      </a:ext>
                    </a:extLst>
                  </p:cNvPr>
                  <p:cNvSpPr/>
                  <p:nvPr/>
                </p:nvSpPr>
                <p:spPr>
                  <a:xfrm>
                    <a:off x="3077776" y="1928605"/>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512" name="Straight Connector 511">
                    <a:extLst>
                      <a:ext uri="{FF2B5EF4-FFF2-40B4-BE49-F238E27FC236}">
                        <a16:creationId xmlns:a16="http://schemas.microsoft.com/office/drawing/2014/main" id="{D3717313-C9C6-443C-8291-53640322697C}"/>
                      </a:ext>
                    </a:extLst>
                  </p:cNvPr>
                  <p:cNvCxnSpPr>
                    <a:stCxn id="511" idx="4"/>
                  </p:cNvCxnSpPr>
                  <p:nvPr/>
                </p:nvCxnSpPr>
                <p:spPr>
                  <a:xfrm>
                    <a:off x="3093882" y="1972441"/>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05" name="Group 976">
                  <a:extLst>
                    <a:ext uri="{FF2B5EF4-FFF2-40B4-BE49-F238E27FC236}">
                      <a16:creationId xmlns:a16="http://schemas.microsoft.com/office/drawing/2014/main" id="{CBEC8607-49CC-4C95-A85F-39A79E9946E3}"/>
                    </a:ext>
                  </a:extLst>
                </p:cNvPr>
                <p:cNvGrpSpPr>
                  <a:grpSpLocks/>
                </p:cNvGrpSpPr>
                <p:nvPr/>
              </p:nvGrpSpPr>
              <p:grpSpPr bwMode="auto">
                <a:xfrm>
                  <a:off x="3162300" y="1895475"/>
                  <a:ext cx="45719" cy="118871"/>
                  <a:chOff x="3098006" y="1902619"/>
                  <a:chExt cx="45719" cy="118871"/>
                </a:xfrm>
                <a:grpFill/>
              </p:grpSpPr>
              <p:sp>
                <p:nvSpPr>
                  <p:cNvPr id="509" name="Oval 508">
                    <a:extLst>
                      <a:ext uri="{FF2B5EF4-FFF2-40B4-BE49-F238E27FC236}">
                        <a16:creationId xmlns:a16="http://schemas.microsoft.com/office/drawing/2014/main" id="{306AF063-6606-462E-846F-3B027314EBCB}"/>
                      </a:ext>
                    </a:extLst>
                  </p:cNvPr>
                  <p:cNvSpPr/>
                  <p:nvPr/>
                </p:nvSpPr>
                <p:spPr>
                  <a:xfrm>
                    <a:off x="3088670" y="1918413"/>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510" name="Straight Connector 509">
                    <a:extLst>
                      <a:ext uri="{FF2B5EF4-FFF2-40B4-BE49-F238E27FC236}">
                        <a16:creationId xmlns:a16="http://schemas.microsoft.com/office/drawing/2014/main" id="{28AFC512-5DF6-4850-AD11-9765A08630D9}"/>
                      </a:ext>
                    </a:extLst>
                  </p:cNvPr>
                  <p:cNvCxnSpPr>
                    <a:stCxn id="509" idx="4"/>
                  </p:cNvCxnSpPr>
                  <p:nvPr/>
                </p:nvCxnSpPr>
                <p:spPr>
                  <a:xfrm>
                    <a:off x="3109810" y="1962176"/>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06" name="Group 977">
                  <a:extLst>
                    <a:ext uri="{FF2B5EF4-FFF2-40B4-BE49-F238E27FC236}">
                      <a16:creationId xmlns:a16="http://schemas.microsoft.com/office/drawing/2014/main" id="{27F7FFBB-BDA5-4855-9E9B-8B1044BB9726}"/>
                    </a:ext>
                  </a:extLst>
                </p:cNvPr>
                <p:cNvGrpSpPr>
                  <a:grpSpLocks/>
                </p:cNvGrpSpPr>
                <p:nvPr/>
              </p:nvGrpSpPr>
              <p:grpSpPr bwMode="auto">
                <a:xfrm>
                  <a:off x="3238500" y="1895475"/>
                  <a:ext cx="45719" cy="118871"/>
                  <a:chOff x="3098006" y="1902619"/>
                  <a:chExt cx="45719" cy="118871"/>
                </a:xfrm>
                <a:grpFill/>
              </p:grpSpPr>
              <p:sp>
                <p:nvSpPr>
                  <p:cNvPr id="507" name="Oval 506">
                    <a:extLst>
                      <a:ext uri="{FF2B5EF4-FFF2-40B4-BE49-F238E27FC236}">
                        <a16:creationId xmlns:a16="http://schemas.microsoft.com/office/drawing/2014/main" id="{31331D48-2955-4CB5-9372-DAFAECBB2464}"/>
                      </a:ext>
                    </a:extLst>
                  </p:cNvPr>
                  <p:cNvSpPr/>
                  <p:nvPr/>
                </p:nvSpPr>
                <p:spPr>
                  <a:xfrm>
                    <a:off x="3088058" y="1920454"/>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508" name="Straight Connector 507">
                    <a:extLst>
                      <a:ext uri="{FF2B5EF4-FFF2-40B4-BE49-F238E27FC236}">
                        <a16:creationId xmlns:a16="http://schemas.microsoft.com/office/drawing/2014/main" id="{9108AB3F-3586-416D-A9DB-089F268741E6}"/>
                      </a:ext>
                    </a:extLst>
                  </p:cNvPr>
                  <p:cNvCxnSpPr>
                    <a:stCxn id="507" idx="4"/>
                  </p:cNvCxnSpPr>
                  <p:nvPr/>
                </p:nvCxnSpPr>
                <p:spPr>
                  <a:xfrm>
                    <a:off x="3109198" y="1964217"/>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90" name="Group 961">
                <a:extLst>
                  <a:ext uri="{FF2B5EF4-FFF2-40B4-BE49-F238E27FC236}">
                    <a16:creationId xmlns:a16="http://schemas.microsoft.com/office/drawing/2014/main" id="{2DE8B1F7-5821-4540-954E-6D13A1FB68D1}"/>
                  </a:ext>
                </a:extLst>
              </p:cNvPr>
              <p:cNvGrpSpPr>
                <a:grpSpLocks/>
              </p:cNvGrpSpPr>
              <p:nvPr/>
            </p:nvGrpSpPr>
            <p:grpSpPr bwMode="auto">
              <a:xfrm>
                <a:off x="3276600" y="1905000"/>
                <a:ext cx="160019" cy="128396"/>
                <a:chOff x="3124200" y="1895475"/>
                <a:chExt cx="160019" cy="128396"/>
              </a:xfrm>
              <a:grpFill/>
            </p:grpSpPr>
            <p:grpSp>
              <p:nvGrpSpPr>
                <p:cNvPr id="491" name="Group 962">
                  <a:extLst>
                    <a:ext uri="{FF2B5EF4-FFF2-40B4-BE49-F238E27FC236}">
                      <a16:creationId xmlns:a16="http://schemas.microsoft.com/office/drawing/2014/main" id="{6516F43B-6EFD-4A81-BE03-E32C582F1E8A}"/>
                    </a:ext>
                  </a:extLst>
                </p:cNvPr>
                <p:cNvGrpSpPr>
                  <a:grpSpLocks/>
                </p:cNvGrpSpPr>
                <p:nvPr/>
              </p:nvGrpSpPr>
              <p:grpSpPr bwMode="auto">
                <a:xfrm>
                  <a:off x="3124200" y="1905000"/>
                  <a:ext cx="45719" cy="118871"/>
                  <a:chOff x="3098006" y="1902619"/>
                  <a:chExt cx="45719" cy="118871"/>
                </a:xfrm>
                <a:grpFill/>
              </p:grpSpPr>
              <p:sp>
                <p:nvSpPr>
                  <p:cNvPr id="501" name="Oval 500">
                    <a:extLst>
                      <a:ext uri="{FF2B5EF4-FFF2-40B4-BE49-F238E27FC236}">
                        <a16:creationId xmlns:a16="http://schemas.microsoft.com/office/drawing/2014/main" id="{98E092D1-4423-448E-AB63-1D102DE21B8A}"/>
                      </a:ext>
                    </a:extLst>
                  </p:cNvPr>
                  <p:cNvSpPr/>
                  <p:nvPr/>
                </p:nvSpPr>
                <p:spPr>
                  <a:xfrm>
                    <a:off x="3073866" y="1924601"/>
                    <a:ext cx="38609"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502" name="Straight Connector 501">
                    <a:extLst>
                      <a:ext uri="{FF2B5EF4-FFF2-40B4-BE49-F238E27FC236}">
                        <a16:creationId xmlns:a16="http://schemas.microsoft.com/office/drawing/2014/main" id="{A7883305-8578-42E5-AE21-0ACBF7D65F57}"/>
                      </a:ext>
                    </a:extLst>
                  </p:cNvPr>
                  <p:cNvCxnSpPr>
                    <a:stCxn id="501" idx="4"/>
                  </p:cNvCxnSpPr>
                  <p:nvPr/>
                </p:nvCxnSpPr>
                <p:spPr>
                  <a:xfrm>
                    <a:off x="3088234" y="196840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92" name="Group 963">
                  <a:extLst>
                    <a:ext uri="{FF2B5EF4-FFF2-40B4-BE49-F238E27FC236}">
                      <a16:creationId xmlns:a16="http://schemas.microsoft.com/office/drawing/2014/main" id="{B67CCBD7-AB26-4CAC-B014-72C7A4E30BE4}"/>
                    </a:ext>
                  </a:extLst>
                </p:cNvPr>
                <p:cNvGrpSpPr>
                  <a:grpSpLocks/>
                </p:cNvGrpSpPr>
                <p:nvPr/>
              </p:nvGrpSpPr>
              <p:grpSpPr bwMode="auto">
                <a:xfrm>
                  <a:off x="3200400" y="1905000"/>
                  <a:ext cx="45719" cy="118871"/>
                  <a:chOff x="3098006" y="1902619"/>
                  <a:chExt cx="45719" cy="118871"/>
                </a:xfrm>
                <a:grpFill/>
              </p:grpSpPr>
              <p:sp>
                <p:nvSpPr>
                  <p:cNvPr id="499" name="Oval 498">
                    <a:extLst>
                      <a:ext uri="{FF2B5EF4-FFF2-40B4-BE49-F238E27FC236}">
                        <a16:creationId xmlns:a16="http://schemas.microsoft.com/office/drawing/2014/main" id="{A2A45DE6-3418-4B53-A0EA-1F02C8F60CA6}"/>
                      </a:ext>
                    </a:extLst>
                  </p:cNvPr>
                  <p:cNvSpPr/>
                  <p:nvPr/>
                </p:nvSpPr>
                <p:spPr>
                  <a:xfrm>
                    <a:off x="3066524" y="1925019"/>
                    <a:ext cx="45325" cy="47075"/>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500" name="Straight Connector 499">
                    <a:extLst>
                      <a:ext uri="{FF2B5EF4-FFF2-40B4-BE49-F238E27FC236}">
                        <a16:creationId xmlns:a16="http://schemas.microsoft.com/office/drawing/2014/main" id="{F796207C-96E0-4B1D-88C2-2B52F446D030}"/>
                      </a:ext>
                    </a:extLst>
                  </p:cNvPr>
                  <p:cNvCxnSpPr>
                    <a:stCxn id="499" idx="4"/>
                  </p:cNvCxnSpPr>
                  <p:nvPr/>
                </p:nvCxnSpPr>
                <p:spPr>
                  <a:xfrm>
                    <a:off x="3087635" y="1970449"/>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93" name="Group 964">
                  <a:extLst>
                    <a:ext uri="{FF2B5EF4-FFF2-40B4-BE49-F238E27FC236}">
                      <a16:creationId xmlns:a16="http://schemas.microsoft.com/office/drawing/2014/main" id="{E460B47E-2386-40A7-B187-285FCB144CD4}"/>
                    </a:ext>
                  </a:extLst>
                </p:cNvPr>
                <p:cNvGrpSpPr>
                  <a:grpSpLocks/>
                </p:cNvGrpSpPr>
                <p:nvPr/>
              </p:nvGrpSpPr>
              <p:grpSpPr bwMode="auto">
                <a:xfrm>
                  <a:off x="3162300" y="1895475"/>
                  <a:ext cx="45719" cy="118871"/>
                  <a:chOff x="3098006" y="1902619"/>
                  <a:chExt cx="45719" cy="118871"/>
                </a:xfrm>
                <a:grpFill/>
              </p:grpSpPr>
              <p:sp>
                <p:nvSpPr>
                  <p:cNvPr id="497" name="Oval 496">
                    <a:extLst>
                      <a:ext uri="{FF2B5EF4-FFF2-40B4-BE49-F238E27FC236}">
                        <a16:creationId xmlns:a16="http://schemas.microsoft.com/office/drawing/2014/main" id="{E7A033CB-BAF8-46F9-B779-546E5E676A4F}"/>
                      </a:ext>
                    </a:extLst>
                  </p:cNvPr>
                  <p:cNvSpPr/>
                  <p:nvPr/>
                </p:nvSpPr>
                <p:spPr>
                  <a:xfrm>
                    <a:off x="3085825" y="1916392"/>
                    <a:ext cx="4364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98" name="Straight Connector 497">
                    <a:extLst>
                      <a:ext uri="{FF2B5EF4-FFF2-40B4-BE49-F238E27FC236}">
                        <a16:creationId xmlns:a16="http://schemas.microsoft.com/office/drawing/2014/main" id="{3D467011-F6AE-4187-889B-F1CBE16F45B7}"/>
                      </a:ext>
                    </a:extLst>
                  </p:cNvPr>
                  <p:cNvCxnSpPr>
                    <a:stCxn id="497" idx="4"/>
                  </p:cNvCxnSpPr>
                  <p:nvPr/>
                </p:nvCxnSpPr>
                <p:spPr>
                  <a:xfrm>
                    <a:off x="3098529" y="1960272"/>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94" name="Group 965">
                  <a:extLst>
                    <a:ext uri="{FF2B5EF4-FFF2-40B4-BE49-F238E27FC236}">
                      <a16:creationId xmlns:a16="http://schemas.microsoft.com/office/drawing/2014/main" id="{BD020698-49C1-4187-959B-ADAA49B60F1E}"/>
                    </a:ext>
                  </a:extLst>
                </p:cNvPr>
                <p:cNvGrpSpPr>
                  <a:grpSpLocks/>
                </p:cNvGrpSpPr>
                <p:nvPr/>
              </p:nvGrpSpPr>
              <p:grpSpPr bwMode="auto">
                <a:xfrm>
                  <a:off x="3238500" y="1895475"/>
                  <a:ext cx="45719" cy="118871"/>
                  <a:chOff x="3098006" y="1902619"/>
                  <a:chExt cx="45719" cy="118871"/>
                </a:xfrm>
                <a:grpFill/>
              </p:grpSpPr>
              <p:sp>
                <p:nvSpPr>
                  <p:cNvPr id="495" name="Oval 494">
                    <a:extLst>
                      <a:ext uri="{FF2B5EF4-FFF2-40B4-BE49-F238E27FC236}">
                        <a16:creationId xmlns:a16="http://schemas.microsoft.com/office/drawing/2014/main" id="{D22698C8-98E8-46EB-A9BA-7D1E9B43A661}"/>
                      </a:ext>
                    </a:extLst>
                  </p:cNvPr>
                  <p:cNvSpPr/>
                  <p:nvPr/>
                </p:nvSpPr>
                <p:spPr>
                  <a:xfrm>
                    <a:off x="3078469" y="1916854"/>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96" name="Straight Connector 495">
                    <a:extLst>
                      <a:ext uri="{FF2B5EF4-FFF2-40B4-BE49-F238E27FC236}">
                        <a16:creationId xmlns:a16="http://schemas.microsoft.com/office/drawing/2014/main" id="{EDBA0F2B-1830-4311-9F85-03CE3317E3A0}"/>
                      </a:ext>
                    </a:extLst>
                  </p:cNvPr>
                  <p:cNvCxnSpPr>
                    <a:stCxn id="495" idx="4"/>
                  </p:cNvCxnSpPr>
                  <p:nvPr/>
                </p:nvCxnSpPr>
                <p:spPr>
                  <a:xfrm>
                    <a:off x="3099610" y="1960602"/>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408" name="Group 879">
              <a:extLst>
                <a:ext uri="{FF2B5EF4-FFF2-40B4-BE49-F238E27FC236}">
                  <a16:creationId xmlns:a16="http://schemas.microsoft.com/office/drawing/2014/main" id="{D31F0076-DD39-417B-8D38-4208FB74361A}"/>
                </a:ext>
              </a:extLst>
            </p:cNvPr>
            <p:cNvGrpSpPr>
              <a:grpSpLocks/>
            </p:cNvGrpSpPr>
            <p:nvPr/>
          </p:nvGrpSpPr>
          <p:grpSpPr bwMode="auto">
            <a:xfrm rot="21540000" flipV="1">
              <a:off x="8905682" y="4003846"/>
              <a:ext cx="700850" cy="307707"/>
              <a:chOff x="3124200" y="1895475"/>
              <a:chExt cx="312419" cy="137921"/>
            </a:xfrm>
            <a:solidFill>
              <a:schemeClr val="accent3"/>
            </a:solidFill>
          </p:grpSpPr>
          <p:grpSp>
            <p:nvGrpSpPr>
              <p:cNvPr id="463" name="Group 934">
                <a:extLst>
                  <a:ext uri="{FF2B5EF4-FFF2-40B4-BE49-F238E27FC236}">
                    <a16:creationId xmlns:a16="http://schemas.microsoft.com/office/drawing/2014/main" id="{A722B8FF-B9EB-47E7-AE93-6CBC25CB29B8}"/>
                  </a:ext>
                </a:extLst>
              </p:cNvPr>
              <p:cNvGrpSpPr>
                <a:grpSpLocks/>
              </p:cNvGrpSpPr>
              <p:nvPr/>
            </p:nvGrpSpPr>
            <p:grpSpPr bwMode="auto">
              <a:xfrm>
                <a:off x="3124200" y="1895475"/>
                <a:ext cx="160019" cy="128396"/>
                <a:chOff x="3124200" y="1895475"/>
                <a:chExt cx="160019" cy="128396"/>
              </a:xfrm>
              <a:grpFill/>
            </p:grpSpPr>
            <p:grpSp>
              <p:nvGrpSpPr>
                <p:cNvPr id="477" name="Group 948">
                  <a:extLst>
                    <a:ext uri="{FF2B5EF4-FFF2-40B4-BE49-F238E27FC236}">
                      <a16:creationId xmlns:a16="http://schemas.microsoft.com/office/drawing/2014/main" id="{8E834FB7-E664-4876-AF2D-A49585907EEC}"/>
                    </a:ext>
                  </a:extLst>
                </p:cNvPr>
                <p:cNvGrpSpPr>
                  <a:grpSpLocks/>
                </p:cNvGrpSpPr>
                <p:nvPr/>
              </p:nvGrpSpPr>
              <p:grpSpPr bwMode="auto">
                <a:xfrm>
                  <a:off x="3124200" y="1905000"/>
                  <a:ext cx="45719" cy="118871"/>
                  <a:chOff x="3098006" y="1902619"/>
                  <a:chExt cx="45719" cy="118871"/>
                </a:xfrm>
                <a:grpFill/>
              </p:grpSpPr>
              <p:sp>
                <p:nvSpPr>
                  <p:cNvPr id="487" name="Oval 486">
                    <a:extLst>
                      <a:ext uri="{FF2B5EF4-FFF2-40B4-BE49-F238E27FC236}">
                        <a16:creationId xmlns:a16="http://schemas.microsoft.com/office/drawing/2014/main" id="{14FB2233-EE7E-4CB2-BFB9-4709BA49E702}"/>
                      </a:ext>
                    </a:extLst>
                  </p:cNvPr>
                  <p:cNvSpPr/>
                  <p:nvPr/>
                </p:nvSpPr>
                <p:spPr>
                  <a:xfrm>
                    <a:off x="3066683" y="1928823"/>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88" name="Straight Connector 487">
                    <a:extLst>
                      <a:ext uri="{FF2B5EF4-FFF2-40B4-BE49-F238E27FC236}">
                        <a16:creationId xmlns:a16="http://schemas.microsoft.com/office/drawing/2014/main" id="{0EAFB5F8-DBE7-4791-915A-5A0BD5C8E698}"/>
                      </a:ext>
                    </a:extLst>
                  </p:cNvPr>
                  <p:cNvCxnSpPr>
                    <a:stCxn id="487" idx="4"/>
                  </p:cNvCxnSpPr>
                  <p:nvPr/>
                </p:nvCxnSpPr>
                <p:spPr>
                  <a:xfrm>
                    <a:off x="3089472" y="1970861"/>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78" name="Group 949">
                  <a:extLst>
                    <a:ext uri="{FF2B5EF4-FFF2-40B4-BE49-F238E27FC236}">
                      <a16:creationId xmlns:a16="http://schemas.microsoft.com/office/drawing/2014/main" id="{70D9A5F4-AB07-42D6-A0AD-8A925F711A9D}"/>
                    </a:ext>
                  </a:extLst>
                </p:cNvPr>
                <p:cNvGrpSpPr>
                  <a:grpSpLocks/>
                </p:cNvGrpSpPr>
                <p:nvPr/>
              </p:nvGrpSpPr>
              <p:grpSpPr bwMode="auto">
                <a:xfrm>
                  <a:off x="3200400" y="1905000"/>
                  <a:ext cx="45719" cy="118871"/>
                  <a:chOff x="3098006" y="1902619"/>
                  <a:chExt cx="45719" cy="118871"/>
                </a:xfrm>
                <a:grpFill/>
              </p:grpSpPr>
              <p:sp>
                <p:nvSpPr>
                  <p:cNvPr id="485" name="Oval 484">
                    <a:extLst>
                      <a:ext uri="{FF2B5EF4-FFF2-40B4-BE49-F238E27FC236}">
                        <a16:creationId xmlns:a16="http://schemas.microsoft.com/office/drawing/2014/main" id="{04BA25CA-1F8C-45BC-A7F1-179BF80833A1}"/>
                      </a:ext>
                    </a:extLst>
                  </p:cNvPr>
                  <p:cNvSpPr/>
                  <p:nvPr/>
                </p:nvSpPr>
                <p:spPr>
                  <a:xfrm>
                    <a:off x="3074492" y="1935776"/>
                    <a:ext cx="4364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86" name="Straight Connector 485">
                    <a:extLst>
                      <a:ext uri="{FF2B5EF4-FFF2-40B4-BE49-F238E27FC236}">
                        <a16:creationId xmlns:a16="http://schemas.microsoft.com/office/drawing/2014/main" id="{96E2DFA8-12F5-48AC-88D3-29C9798E1FDB}"/>
                      </a:ext>
                    </a:extLst>
                  </p:cNvPr>
                  <p:cNvCxnSpPr>
                    <a:stCxn id="485" idx="4"/>
                  </p:cNvCxnSpPr>
                  <p:nvPr/>
                </p:nvCxnSpPr>
                <p:spPr>
                  <a:xfrm>
                    <a:off x="3088860" y="1972888"/>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79" name="Group 950">
                  <a:extLst>
                    <a:ext uri="{FF2B5EF4-FFF2-40B4-BE49-F238E27FC236}">
                      <a16:creationId xmlns:a16="http://schemas.microsoft.com/office/drawing/2014/main" id="{13DAAC13-8478-4A2E-A97A-BFDA59402DB0}"/>
                    </a:ext>
                  </a:extLst>
                </p:cNvPr>
                <p:cNvGrpSpPr>
                  <a:grpSpLocks/>
                </p:cNvGrpSpPr>
                <p:nvPr/>
              </p:nvGrpSpPr>
              <p:grpSpPr bwMode="auto">
                <a:xfrm>
                  <a:off x="3162300" y="1895475"/>
                  <a:ext cx="45719" cy="118871"/>
                  <a:chOff x="3098006" y="1902619"/>
                  <a:chExt cx="45719" cy="118871"/>
                </a:xfrm>
                <a:grpFill/>
              </p:grpSpPr>
              <p:sp>
                <p:nvSpPr>
                  <p:cNvPr id="483" name="Oval 482">
                    <a:extLst>
                      <a:ext uri="{FF2B5EF4-FFF2-40B4-BE49-F238E27FC236}">
                        <a16:creationId xmlns:a16="http://schemas.microsoft.com/office/drawing/2014/main" id="{E3ACA067-EEC5-4BFA-AAA3-74BABF983EDC}"/>
                      </a:ext>
                    </a:extLst>
                  </p:cNvPr>
                  <p:cNvSpPr/>
                  <p:nvPr/>
                </p:nvSpPr>
                <p:spPr>
                  <a:xfrm>
                    <a:off x="3080350" y="1925717"/>
                    <a:ext cx="40288"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84" name="Straight Connector 483">
                    <a:extLst>
                      <a:ext uri="{FF2B5EF4-FFF2-40B4-BE49-F238E27FC236}">
                        <a16:creationId xmlns:a16="http://schemas.microsoft.com/office/drawing/2014/main" id="{7A33A23B-7CB0-451C-A038-96EF48570F47}"/>
                      </a:ext>
                    </a:extLst>
                  </p:cNvPr>
                  <p:cNvCxnSpPr>
                    <a:stCxn id="483" idx="4"/>
                  </p:cNvCxnSpPr>
                  <p:nvPr/>
                </p:nvCxnSpPr>
                <p:spPr>
                  <a:xfrm>
                    <a:off x="3098089" y="1962740"/>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80" name="Group 951">
                  <a:extLst>
                    <a:ext uri="{FF2B5EF4-FFF2-40B4-BE49-F238E27FC236}">
                      <a16:creationId xmlns:a16="http://schemas.microsoft.com/office/drawing/2014/main" id="{654A61DD-9B3E-4975-90E7-D99F66D1E071}"/>
                    </a:ext>
                  </a:extLst>
                </p:cNvPr>
                <p:cNvGrpSpPr>
                  <a:grpSpLocks/>
                </p:cNvGrpSpPr>
                <p:nvPr/>
              </p:nvGrpSpPr>
              <p:grpSpPr bwMode="auto">
                <a:xfrm>
                  <a:off x="3238500" y="1895475"/>
                  <a:ext cx="45719" cy="118871"/>
                  <a:chOff x="3098006" y="1902619"/>
                  <a:chExt cx="45719" cy="118871"/>
                </a:xfrm>
                <a:grpFill/>
              </p:grpSpPr>
              <p:sp>
                <p:nvSpPr>
                  <p:cNvPr id="481" name="Oval 480">
                    <a:extLst>
                      <a:ext uri="{FF2B5EF4-FFF2-40B4-BE49-F238E27FC236}">
                        <a16:creationId xmlns:a16="http://schemas.microsoft.com/office/drawing/2014/main" id="{C7A1E0AA-F2D4-4C31-B568-90FE4F8CE77D}"/>
                      </a:ext>
                    </a:extLst>
                  </p:cNvPr>
                  <p:cNvSpPr/>
                  <p:nvPr/>
                </p:nvSpPr>
                <p:spPr>
                  <a:xfrm>
                    <a:off x="3083124" y="1927655"/>
                    <a:ext cx="45324"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82" name="Straight Connector 481">
                    <a:extLst>
                      <a:ext uri="{FF2B5EF4-FFF2-40B4-BE49-F238E27FC236}">
                        <a16:creationId xmlns:a16="http://schemas.microsoft.com/office/drawing/2014/main" id="{3248BFD2-2AB1-4D7F-A3E3-7CB8BFB8A932}"/>
                      </a:ext>
                    </a:extLst>
                  </p:cNvPr>
                  <p:cNvCxnSpPr>
                    <a:stCxn id="481" idx="4"/>
                  </p:cNvCxnSpPr>
                  <p:nvPr/>
                </p:nvCxnSpPr>
                <p:spPr>
                  <a:xfrm>
                    <a:off x="3105884" y="1969692"/>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64" name="Group 935">
                <a:extLst>
                  <a:ext uri="{FF2B5EF4-FFF2-40B4-BE49-F238E27FC236}">
                    <a16:creationId xmlns:a16="http://schemas.microsoft.com/office/drawing/2014/main" id="{E46FBBC9-B603-4D5F-B65A-C9D5EE6A884D}"/>
                  </a:ext>
                </a:extLst>
              </p:cNvPr>
              <p:cNvGrpSpPr>
                <a:grpSpLocks/>
              </p:cNvGrpSpPr>
              <p:nvPr/>
            </p:nvGrpSpPr>
            <p:grpSpPr bwMode="auto">
              <a:xfrm>
                <a:off x="3276600" y="1905000"/>
                <a:ext cx="160019" cy="128396"/>
                <a:chOff x="3124200" y="1895475"/>
                <a:chExt cx="160019" cy="128396"/>
              </a:xfrm>
              <a:grpFill/>
            </p:grpSpPr>
            <p:grpSp>
              <p:nvGrpSpPr>
                <p:cNvPr id="465" name="Group 936">
                  <a:extLst>
                    <a:ext uri="{FF2B5EF4-FFF2-40B4-BE49-F238E27FC236}">
                      <a16:creationId xmlns:a16="http://schemas.microsoft.com/office/drawing/2014/main" id="{035240D2-C23D-4E06-8D5A-B1993FB94AE3}"/>
                    </a:ext>
                  </a:extLst>
                </p:cNvPr>
                <p:cNvGrpSpPr>
                  <a:grpSpLocks/>
                </p:cNvGrpSpPr>
                <p:nvPr/>
              </p:nvGrpSpPr>
              <p:grpSpPr bwMode="auto">
                <a:xfrm>
                  <a:off x="3124200" y="1905000"/>
                  <a:ext cx="45719" cy="118871"/>
                  <a:chOff x="3098006" y="1902619"/>
                  <a:chExt cx="45719" cy="118871"/>
                </a:xfrm>
                <a:grpFill/>
              </p:grpSpPr>
              <p:sp>
                <p:nvSpPr>
                  <p:cNvPr id="475" name="Oval 474">
                    <a:extLst>
                      <a:ext uri="{FF2B5EF4-FFF2-40B4-BE49-F238E27FC236}">
                        <a16:creationId xmlns:a16="http://schemas.microsoft.com/office/drawing/2014/main" id="{969CF0F1-766F-4054-A0B5-492B17F21F19}"/>
                      </a:ext>
                    </a:extLst>
                  </p:cNvPr>
                  <p:cNvSpPr/>
                  <p:nvPr/>
                </p:nvSpPr>
                <p:spPr>
                  <a:xfrm>
                    <a:off x="3063808" y="1925136"/>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76" name="Straight Connector 475">
                    <a:extLst>
                      <a:ext uri="{FF2B5EF4-FFF2-40B4-BE49-F238E27FC236}">
                        <a16:creationId xmlns:a16="http://schemas.microsoft.com/office/drawing/2014/main" id="{56FFEB35-6DEA-4E99-BAED-00B51E28A536}"/>
                      </a:ext>
                    </a:extLst>
                  </p:cNvPr>
                  <p:cNvCxnSpPr>
                    <a:stCxn id="475" idx="4"/>
                  </p:cNvCxnSpPr>
                  <p:nvPr/>
                </p:nvCxnSpPr>
                <p:spPr>
                  <a:xfrm>
                    <a:off x="3078235" y="196895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66" name="Group 937">
                  <a:extLst>
                    <a:ext uri="{FF2B5EF4-FFF2-40B4-BE49-F238E27FC236}">
                      <a16:creationId xmlns:a16="http://schemas.microsoft.com/office/drawing/2014/main" id="{341E33D5-0EC5-42CA-9C8E-4789609D145F}"/>
                    </a:ext>
                  </a:extLst>
                </p:cNvPr>
                <p:cNvGrpSpPr>
                  <a:grpSpLocks/>
                </p:cNvGrpSpPr>
                <p:nvPr/>
              </p:nvGrpSpPr>
              <p:grpSpPr bwMode="auto">
                <a:xfrm>
                  <a:off x="3200400" y="1905000"/>
                  <a:ext cx="45719" cy="118871"/>
                  <a:chOff x="3098006" y="1902619"/>
                  <a:chExt cx="45719" cy="118871"/>
                </a:xfrm>
                <a:grpFill/>
              </p:grpSpPr>
              <p:sp>
                <p:nvSpPr>
                  <p:cNvPr id="473" name="Oval 472">
                    <a:extLst>
                      <a:ext uri="{FF2B5EF4-FFF2-40B4-BE49-F238E27FC236}">
                        <a16:creationId xmlns:a16="http://schemas.microsoft.com/office/drawing/2014/main" id="{10F3EC99-8389-4F2B-BECD-CDBF2248677D}"/>
                      </a:ext>
                    </a:extLst>
                  </p:cNvPr>
                  <p:cNvSpPr/>
                  <p:nvPr/>
                </p:nvSpPr>
                <p:spPr>
                  <a:xfrm>
                    <a:off x="3064874" y="1927133"/>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74" name="Straight Connector 473">
                    <a:extLst>
                      <a:ext uri="{FF2B5EF4-FFF2-40B4-BE49-F238E27FC236}">
                        <a16:creationId xmlns:a16="http://schemas.microsoft.com/office/drawing/2014/main" id="{2726C734-E6E3-4913-A4E4-A2D6054F8EB0}"/>
                      </a:ext>
                    </a:extLst>
                  </p:cNvPr>
                  <p:cNvCxnSpPr>
                    <a:stCxn id="473" idx="4"/>
                  </p:cNvCxnSpPr>
                  <p:nvPr/>
                </p:nvCxnSpPr>
                <p:spPr>
                  <a:xfrm>
                    <a:off x="3082672" y="1970896"/>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67" name="Group 938">
                  <a:extLst>
                    <a:ext uri="{FF2B5EF4-FFF2-40B4-BE49-F238E27FC236}">
                      <a16:creationId xmlns:a16="http://schemas.microsoft.com/office/drawing/2014/main" id="{7BFAA01C-F311-4852-8601-F1970EC3E014}"/>
                    </a:ext>
                  </a:extLst>
                </p:cNvPr>
                <p:cNvGrpSpPr>
                  <a:grpSpLocks/>
                </p:cNvGrpSpPr>
                <p:nvPr/>
              </p:nvGrpSpPr>
              <p:grpSpPr bwMode="auto">
                <a:xfrm>
                  <a:off x="3162300" y="1895475"/>
                  <a:ext cx="45719" cy="118871"/>
                  <a:chOff x="3098006" y="1902619"/>
                  <a:chExt cx="45719" cy="118871"/>
                </a:xfrm>
                <a:grpFill/>
              </p:grpSpPr>
              <p:sp>
                <p:nvSpPr>
                  <p:cNvPr id="471" name="Oval 470">
                    <a:extLst>
                      <a:ext uri="{FF2B5EF4-FFF2-40B4-BE49-F238E27FC236}">
                        <a16:creationId xmlns:a16="http://schemas.microsoft.com/office/drawing/2014/main" id="{5A5769CB-CE2C-471D-B11F-6D26D4AE10D0}"/>
                      </a:ext>
                    </a:extLst>
                  </p:cNvPr>
                  <p:cNvSpPr/>
                  <p:nvPr/>
                </p:nvSpPr>
                <p:spPr>
                  <a:xfrm>
                    <a:off x="3074090" y="1916971"/>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72" name="Straight Connector 471">
                    <a:extLst>
                      <a:ext uri="{FF2B5EF4-FFF2-40B4-BE49-F238E27FC236}">
                        <a16:creationId xmlns:a16="http://schemas.microsoft.com/office/drawing/2014/main" id="{2020B0E6-14F7-4CD2-961D-460879B7CBD1}"/>
                      </a:ext>
                    </a:extLst>
                  </p:cNvPr>
                  <p:cNvCxnSpPr>
                    <a:stCxn id="471" idx="4"/>
                  </p:cNvCxnSpPr>
                  <p:nvPr/>
                </p:nvCxnSpPr>
                <p:spPr>
                  <a:xfrm>
                    <a:off x="3086837" y="1960836"/>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68" name="Group 939">
                  <a:extLst>
                    <a:ext uri="{FF2B5EF4-FFF2-40B4-BE49-F238E27FC236}">
                      <a16:creationId xmlns:a16="http://schemas.microsoft.com/office/drawing/2014/main" id="{8DABC90E-3947-4470-80F2-7ADAEE91EE1C}"/>
                    </a:ext>
                  </a:extLst>
                </p:cNvPr>
                <p:cNvGrpSpPr>
                  <a:grpSpLocks/>
                </p:cNvGrpSpPr>
                <p:nvPr/>
              </p:nvGrpSpPr>
              <p:grpSpPr bwMode="auto">
                <a:xfrm>
                  <a:off x="3238500" y="1895475"/>
                  <a:ext cx="45719" cy="118871"/>
                  <a:chOff x="3098006" y="1902619"/>
                  <a:chExt cx="45719" cy="118871"/>
                </a:xfrm>
                <a:grpFill/>
              </p:grpSpPr>
              <p:sp>
                <p:nvSpPr>
                  <p:cNvPr id="469" name="Oval 468">
                    <a:extLst>
                      <a:ext uri="{FF2B5EF4-FFF2-40B4-BE49-F238E27FC236}">
                        <a16:creationId xmlns:a16="http://schemas.microsoft.com/office/drawing/2014/main" id="{EA4B7298-39DD-46CF-B850-0DAE84351F24}"/>
                      </a:ext>
                    </a:extLst>
                  </p:cNvPr>
                  <p:cNvSpPr/>
                  <p:nvPr/>
                </p:nvSpPr>
                <p:spPr>
                  <a:xfrm>
                    <a:off x="3071828" y="1924055"/>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70" name="Straight Connector 469">
                    <a:extLst>
                      <a:ext uri="{FF2B5EF4-FFF2-40B4-BE49-F238E27FC236}">
                        <a16:creationId xmlns:a16="http://schemas.microsoft.com/office/drawing/2014/main" id="{E21642FC-9DFE-42CE-94F3-D408FD51C7FE}"/>
                      </a:ext>
                    </a:extLst>
                  </p:cNvPr>
                  <p:cNvCxnSpPr>
                    <a:stCxn id="469" idx="4"/>
                  </p:cNvCxnSpPr>
                  <p:nvPr/>
                </p:nvCxnSpPr>
                <p:spPr>
                  <a:xfrm>
                    <a:off x="3094559" y="195938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409" name="Group 880">
              <a:extLst>
                <a:ext uri="{FF2B5EF4-FFF2-40B4-BE49-F238E27FC236}">
                  <a16:creationId xmlns:a16="http://schemas.microsoft.com/office/drawing/2014/main" id="{9574904A-4AA4-4294-876C-2BB121CBD985}"/>
                </a:ext>
              </a:extLst>
            </p:cNvPr>
            <p:cNvGrpSpPr>
              <a:grpSpLocks/>
            </p:cNvGrpSpPr>
            <p:nvPr/>
          </p:nvGrpSpPr>
          <p:grpSpPr bwMode="auto">
            <a:xfrm rot="21540000" flipV="1">
              <a:off x="9600129" y="3999234"/>
              <a:ext cx="700850" cy="307707"/>
              <a:chOff x="3124200" y="1895475"/>
              <a:chExt cx="312419" cy="137921"/>
            </a:xfrm>
            <a:solidFill>
              <a:schemeClr val="accent3"/>
            </a:solidFill>
          </p:grpSpPr>
          <p:grpSp>
            <p:nvGrpSpPr>
              <p:cNvPr id="437" name="Group 908">
                <a:extLst>
                  <a:ext uri="{FF2B5EF4-FFF2-40B4-BE49-F238E27FC236}">
                    <a16:creationId xmlns:a16="http://schemas.microsoft.com/office/drawing/2014/main" id="{EFC979CF-B302-4AE0-9DEC-F8F8C9C25FC7}"/>
                  </a:ext>
                </a:extLst>
              </p:cNvPr>
              <p:cNvGrpSpPr>
                <a:grpSpLocks/>
              </p:cNvGrpSpPr>
              <p:nvPr/>
            </p:nvGrpSpPr>
            <p:grpSpPr bwMode="auto">
              <a:xfrm>
                <a:off x="3124200" y="1895475"/>
                <a:ext cx="160019" cy="128396"/>
                <a:chOff x="3124200" y="1895475"/>
                <a:chExt cx="160019" cy="128396"/>
              </a:xfrm>
              <a:grpFill/>
            </p:grpSpPr>
            <p:grpSp>
              <p:nvGrpSpPr>
                <p:cNvPr id="451" name="Group 922">
                  <a:extLst>
                    <a:ext uri="{FF2B5EF4-FFF2-40B4-BE49-F238E27FC236}">
                      <a16:creationId xmlns:a16="http://schemas.microsoft.com/office/drawing/2014/main" id="{24FEE960-673A-44A4-99CB-B735672C19AF}"/>
                    </a:ext>
                  </a:extLst>
                </p:cNvPr>
                <p:cNvGrpSpPr>
                  <a:grpSpLocks/>
                </p:cNvGrpSpPr>
                <p:nvPr/>
              </p:nvGrpSpPr>
              <p:grpSpPr bwMode="auto">
                <a:xfrm>
                  <a:off x="3124200" y="1905000"/>
                  <a:ext cx="45719" cy="118871"/>
                  <a:chOff x="3098006" y="1902619"/>
                  <a:chExt cx="45719" cy="118871"/>
                </a:xfrm>
                <a:grpFill/>
              </p:grpSpPr>
              <p:sp>
                <p:nvSpPr>
                  <p:cNvPr id="461" name="Oval 460">
                    <a:extLst>
                      <a:ext uri="{FF2B5EF4-FFF2-40B4-BE49-F238E27FC236}">
                        <a16:creationId xmlns:a16="http://schemas.microsoft.com/office/drawing/2014/main" id="{C362EC42-BD68-4AA5-9BF3-F7EE807B9DF1}"/>
                      </a:ext>
                    </a:extLst>
                  </p:cNvPr>
                  <p:cNvSpPr/>
                  <p:nvPr/>
                </p:nvSpPr>
                <p:spPr>
                  <a:xfrm>
                    <a:off x="3074312" y="1925658"/>
                    <a:ext cx="45325"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62" name="Straight Connector 461">
                    <a:extLst>
                      <a:ext uri="{FF2B5EF4-FFF2-40B4-BE49-F238E27FC236}">
                        <a16:creationId xmlns:a16="http://schemas.microsoft.com/office/drawing/2014/main" id="{8985276C-3591-4FD7-807C-EB6075D9572B}"/>
                      </a:ext>
                    </a:extLst>
                  </p:cNvPr>
                  <p:cNvCxnSpPr>
                    <a:stCxn id="461" idx="4"/>
                  </p:cNvCxnSpPr>
                  <p:nvPr/>
                </p:nvCxnSpPr>
                <p:spPr>
                  <a:xfrm>
                    <a:off x="3090374" y="1964451"/>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52" name="Group 923">
                  <a:extLst>
                    <a:ext uri="{FF2B5EF4-FFF2-40B4-BE49-F238E27FC236}">
                      <a16:creationId xmlns:a16="http://schemas.microsoft.com/office/drawing/2014/main" id="{6799DC29-4698-470F-8268-9CF0C46B6E73}"/>
                    </a:ext>
                  </a:extLst>
                </p:cNvPr>
                <p:cNvGrpSpPr>
                  <a:grpSpLocks/>
                </p:cNvGrpSpPr>
                <p:nvPr/>
              </p:nvGrpSpPr>
              <p:grpSpPr bwMode="auto">
                <a:xfrm>
                  <a:off x="3200400" y="1905000"/>
                  <a:ext cx="45719" cy="118871"/>
                  <a:chOff x="3098006" y="1902619"/>
                  <a:chExt cx="45719" cy="118871"/>
                </a:xfrm>
                <a:grpFill/>
              </p:grpSpPr>
              <p:sp>
                <p:nvSpPr>
                  <p:cNvPr id="459" name="Oval 458">
                    <a:extLst>
                      <a:ext uri="{FF2B5EF4-FFF2-40B4-BE49-F238E27FC236}">
                        <a16:creationId xmlns:a16="http://schemas.microsoft.com/office/drawing/2014/main" id="{BA3E174B-61C3-4EF6-B980-407C7C2EBA30}"/>
                      </a:ext>
                    </a:extLst>
                  </p:cNvPr>
                  <p:cNvSpPr/>
                  <p:nvPr/>
                </p:nvSpPr>
                <p:spPr>
                  <a:xfrm>
                    <a:off x="3072037" y="1927787"/>
                    <a:ext cx="38610"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60" name="Straight Connector 459">
                    <a:extLst>
                      <a:ext uri="{FF2B5EF4-FFF2-40B4-BE49-F238E27FC236}">
                        <a16:creationId xmlns:a16="http://schemas.microsoft.com/office/drawing/2014/main" id="{2774A98B-DCDB-42F4-8ABB-8D74EC1BCE68}"/>
                      </a:ext>
                    </a:extLst>
                  </p:cNvPr>
                  <p:cNvCxnSpPr>
                    <a:stCxn id="459" idx="4"/>
                  </p:cNvCxnSpPr>
                  <p:nvPr/>
                </p:nvCxnSpPr>
                <p:spPr>
                  <a:xfrm>
                    <a:off x="3086463" y="1971579"/>
                    <a:ext cx="1679"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53" name="Group 924">
                  <a:extLst>
                    <a:ext uri="{FF2B5EF4-FFF2-40B4-BE49-F238E27FC236}">
                      <a16:creationId xmlns:a16="http://schemas.microsoft.com/office/drawing/2014/main" id="{15957580-22C0-4538-A3B5-EB76DB142D5E}"/>
                    </a:ext>
                  </a:extLst>
                </p:cNvPr>
                <p:cNvGrpSpPr>
                  <a:grpSpLocks/>
                </p:cNvGrpSpPr>
                <p:nvPr/>
              </p:nvGrpSpPr>
              <p:grpSpPr bwMode="auto">
                <a:xfrm>
                  <a:off x="3162300" y="1895475"/>
                  <a:ext cx="45719" cy="118871"/>
                  <a:chOff x="3098006" y="1902619"/>
                  <a:chExt cx="45719" cy="118871"/>
                </a:xfrm>
                <a:grpFill/>
              </p:grpSpPr>
              <p:sp>
                <p:nvSpPr>
                  <p:cNvPr id="457" name="Oval 456">
                    <a:extLst>
                      <a:ext uri="{FF2B5EF4-FFF2-40B4-BE49-F238E27FC236}">
                        <a16:creationId xmlns:a16="http://schemas.microsoft.com/office/drawing/2014/main" id="{8FF24F26-CCDA-4FCD-8C6D-C3CDCB5D2499}"/>
                      </a:ext>
                    </a:extLst>
                  </p:cNvPr>
                  <p:cNvSpPr/>
                  <p:nvPr/>
                </p:nvSpPr>
                <p:spPr>
                  <a:xfrm>
                    <a:off x="3086302" y="1917522"/>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58" name="Straight Connector 457">
                    <a:extLst>
                      <a:ext uri="{FF2B5EF4-FFF2-40B4-BE49-F238E27FC236}">
                        <a16:creationId xmlns:a16="http://schemas.microsoft.com/office/drawing/2014/main" id="{853563B5-21ED-44DD-8109-AD7F455FEA90}"/>
                      </a:ext>
                    </a:extLst>
                  </p:cNvPr>
                  <p:cNvCxnSpPr>
                    <a:stCxn id="457" idx="4"/>
                  </p:cNvCxnSpPr>
                  <p:nvPr/>
                </p:nvCxnSpPr>
                <p:spPr>
                  <a:xfrm>
                    <a:off x="3105749" y="1961255"/>
                    <a:ext cx="1678"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54" name="Group 925">
                  <a:extLst>
                    <a:ext uri="{FF2B5EF4-FFF2-40B4-BE49-F238E27FC236}">
                      <a16:creationId xmlns:a16="http://schemas.microsoft.com/office/drawing/2014/main" id="{4D7188C5-50A8-4BFC-9218-E3F3B9168F57}"/>
                    </a:ext>
                  </a:extLst>
                </p:cNvPr>
                <p:cNvGrpSpPr>
                  <a:grpSpLocks/>
                </p:cNvGrpSpPr>
                <p:nvPr/>
              </p:nvGrpSpPr>
              <p:grpSpPr bwMode="auto">
                <a:xfrm>
                  <a:off x="3238500" y="1895475"/>
                  <a:ext cx="45719" cy="118871"/>
                  <a:chOff x="3098006" y="1902619"/>
                  <a:chExt cx="45719" cy="118871"/>
                </a:xfrm>
                <a:grpFill/>
              </p:grpSpPr>
              <p:sp>
                <p:nvSpPr>
                  <p:cNvPr id="455" name="Oval 454">
                    <a:extLst>
                      <a:ext uri="{FF2B5EF4-FFF2-40B4-BE49-F238E27FC236}">
                        <a16:creationId xmlns:a16="http://schemas.microsoft.com/office/drawing/2014/main" id="{9266139C-FC1F-49AE-A0B8-C894E84984F6}"/>
                      </a:ext>
                    </a:extLst>
                  </p:cNvPr>
                  <p:cNvSpPr/>
                  <p:nvPr/>
                </p:nvSpPr>
                <p:spPr>
                  <a:xfrm>
                    <a:off x="3082348" y="1919636"/>
                    <a:ext cx="40288"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56" name="Straight Connector 455">
                    <a:extLst>
                      <a:ext uri="{FF2B5EF4-FFF2-40B4-BE49-F238E27FC236}">
                        <a16:creationId xmlns:a16="http://schemas.microsoft.com/office/drawing/2014/main" id="{3DF24816-2B4C-4119-BB02-808F54E6BCD7}"/>
                      </a:ext>
                    </a:extLst>
                  </p:cNvPr>
                  <p:cNvCxnSpPr>
                    <a:stCxn id="455" idx="4"/>
                  </p:cNvCxnSpPr>
                  <p:nvPr/>
                </p:nvCxnSpPr>
                <p:spPr>
                  <a:xfrm>
                    <a:off x="3098394" y="1963429"/>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38" name="Group 909">
                <a:extLst>
                  <a:ext uri="{FF2B5EF4-FFF2-40B4-BE49-F238E27FC236}">
                    <a16:creationId xmlns:a16="http://schemas.microsoft.com/office/drawing/2014/main" id="{124BB4BD-4FCD-4937-A79C-EA74A13BDE3D}"/>
                  </a:ext>
                </a:extLst>
              </p:cNvPr>
              <p:cNvGrpSpPr>
                <a:grpSpLocks/>
              </p:cNvGrpSpPr>
              <p:nvPr/>
            </p:nvGrpSpPr>
            <p:grpSpPr bwMode="auto">
              <a:xfrm>
                <a:off x="3276600" y="1905000"/>
                <a:ext cx="160019" cy="128396"/>
                <a:chOff x="3124200" y="1895475"/>
                <a:chExt cx="160019" cy="128396"/>
              </a:xfrm>
              <a:grpFill/>
            </p:grpSpPr>
            <p:grpSp>
              <p:nvGrpSpPr>
                <p:cNvPr id="439" name="Group 910">
                  <a:extLst>
                    <a:ext uri="{FF2B5EF4-FFF2-40B4-BE49-F238E27FC236}">
                      <a16:creationId xmlns:a16="http://schemas.microsoft.com/office/drawing/2014/main" id="{14537F33-4A07-4E33-B1A7-6699FD64163B}"/>
                    </a:ext>
                  </a:extLst>
                </p:cNvPr>
                <p:cNvGrpSpPr>
                  <a:grpSpLocks/>
                </p:cNvGrpSpPr>
                <p:nvPr/>
              </p:nvGrpSpPr>
              <p:grpSpPr bwMode="auto">
                <a:xfrm>
                  <a:off x="3124200" y="1905000"/>
                  <a:ext cx="45719" cy="118871"/>
                  <a:chOff x="3098006" y="1902619"/>
                  <a:chExt cx="45719" cy="118871"/>
                </a:xfrm>
                <a:grpFill/>
              </p:grpSpPr>
              <p:sp>
                <p:nvSpPr>
                  <p:cNvPr id="449" name="Oval 448">
                    <a:extLst>
                      <a:ext uri="{FF2B5EF4-FFF2-40B4-BE49-F238E27FC236}">
                        <a16:creationId xmlns:a16="http://schemas.microsoft.com/office/drawing/2014/main" id="{E43E4FC9-4705-414E-96FB-BD5522F3B500}"/>
                      </a:ext>
                    </a:extLst>
                  </p:cNvPr>
                  <p:cNvSpPr/>
                  <p:nvPr/>
                </p:nvSpPr>
                <p:spPr>
                  <a:xfrm>
                    <a:off x="3064710" y="1918682"/>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50" name="Straight Connector 449">
                    <a:extLst>
                      <a:ext uri="{FF2B5EF4-FFF2-40B4-BE49-F238E27FC236}">
                        <a16:creationId xmlns:a16="http://schemas.microsoft.com/office/drawing/2014/main" id="{DCD17C7B-A4D0-48E5-869E-319DF7D552B8}"/>
                      </a:ext>
                    </a:extLst>
                  </p:cNvPr>
                  <p:cNvCxnSpPr>
                    <a:stCxn id="449" idx="4"/>
                  </p:cNvCxnSpPr>
                  <p:nvPr/>
                </p:nvCxnSpPr>
                <p:spPr>
                  <a:xfrm>
                    <a:off x="3085851" y="196243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40" name="Group 911">
                  <a:extLst>
                    <a:ext uri="{FF2B5EF4-FFF2-40B4-BE49-F238E27FC236}">
                      <a16:creationId xmlns:a16="http://schemas.microsoft.com/office/drawing/2014/main" id="{9978C260-2D5E-4BD1-8FDD-0E8FD8C62224}"/>
                    </a:ext>
                  </a:extLst>
                </p:cNvPr>
                <p:cNvGrpSpPr>
                  <a:grpSpLocks/>
                </p:cNvGrpSpPr>
                <p:nvPr/>
              </p:nvGrpSpPr>
              <p:grpSpPr bwMode="auto">
                <a:xfrm>
                  <a:off x="3200400" y="1905000"/>
                  <a:ext cx="45719" cy="118871"/>
                  <a:chOff x="3098006" y="1902619"/>
                  <a:chExt cx="45719" cy="118871"/>
                </a:xfrm>
                <a:grpFill/>
              </p:grpSpPr>
              <p:sp>
                <p:nvSpPr>
                  <p:cNvPr id="447" name="Oval 446">
                    <a:extLst>
                      <a:ext uri="{FF2B5EF4-FFF2-40B4-BE49-F238E27FC236}">
                        <a16:creationId xmlns:a16="http://schemas.microsoft.com/office/drawing/2014/main" id="{72C8A504-801E-4091-885C-B80708D0242A}"/>
                      </a:ext>
                    </a:extLst>
                  </p:cNvPr>
                  <p:cNvSpPr/>
                  <p:nvPr/>
                </p:nvSpPr>
                <p:spPr>
                  <a:xfrm>
                    <a:off x="3064142" y="1925795"/>
                    <a:ext cx="41967"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48" name="Straight Connector 447">
                    <a:extLst>
                      <a:ext uri="{FF2B5EF4-FFF2-40B4-BE49-F238E27FC236}">
                        <a16:creationId xmlns:a16="http://schemas.microsoft.com/office/drawing/2014/main" id="{1DB1375E-E711-4286-B57C-7658F199B7E9}"/>
                      </a:ext>
                    </a:extLst>
                  </p:cNvPr>
                  <p:cNvCxnSpPr>
                    <a:stCxn id="447" idx="4"/>
                  </p:cNvCxnSpPr>
                  <p:nvPr/>
                </p:nvCxnSpPr>
                <p:spPr>
                  <a:xfrm>
                    <a:off x="3075197" y="1966313"/>
                    <a:ext cx="1679"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41" name="Group 912">
                  <a:extLst>
                    <a:ext uri="{FF2B5EF4-FFF2-40B4-BE49-F238E27FC236}">
                      <a16:creationId xmlns:a16="http://schemas.microsoft.com/office/drawing/2014/main" id="{83B5DF77-3B2F-480B-9296-6FB6BB5C4630}"/>
                    </a:ext>
                  </a:extLst>
                </p:cNvPr>
                <p:cNvGrpSpPr>
                  <a:grpSpLocks/>
                </p:cNvGrpSpPr>
                <p:nvPr/>
              </p:nvGrpSpPr>
              <p:grpSpPr bwMode="auto">
                <a:xfrm>
                  <a:off x="3162300" y="1895475"/>
                  <a:ext cx="45719" cy="118871"/>
                  <a:chOff x="3098006" y="1902619"/>
                  <a:chExt cx="45719" cy="118871"/>
                </a:xfrm>
                <a:grpFill/>
              </p:grpSpPr>
              <p:sp>
                <p:nvSpPr>
                  <p:cNvPr id="445" name="Oval 444">
                    <a:extLst>
                      <a:ext uri="{FF2B5EF4-FFF2-40B4-BE49-F238E27FC236}">
                        <a16:creationId xmlns:a16="http://schemas.microsoft.com/office/drawing/2014/main" id="{EB9B00D6-1A55-4D67-930E-488AA176D3C1}"/>
                      </a:ext>
                    </a:extLst>
                  </p:cNvPr>
                  <p:cNvSpPr/>
                  <p:nvPr/>
                </p:nvSpPr>
                <p:spPr>
                  <a:xfrm>
                    <a:off x="3075020" y="1915604"/>
                    <a:ext cx="43645"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46" name="Straight Connector 445">
                    <a:extLst>
                      <a:ext uri="{FF2B5EF4-FFF2-40B4-BE49-F238E27FC236}">
                        <a16:creationId xmlns:a16="http://schemas.microsoft.com/office/drawing/2014/main" id="{09C8FC5F-34DB-4507-8EC8-E7EAAB19ABF4}"/>
                      </a:ext>
                    </a:extLst>
                  </p:cNvPr>
                  <p:cNvCxnSpPr>
                    <a:stCxn id="445" idx="4"/>
                  </p:cNvCxnSpPr>
                  <p:nvPr/>
                </p:nvCxnSpPr>
                <p:spPr>
                  <a:xfrm>
                    <a:off x="3094453" y="1954309"/>
                    <a:ext cx="1678"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42" name="Group 913">
                  <a:extLst>
                    <a:ext uri="{FF2B5EF4-FFF2-40B4-BE49-F238E27FC236}">
                      <a16:creationId xmlns:a16="http://schemas.microsoft.com/office/drawing/2014/main" id="{653725C0-CB5C-4D4A-A5DE-80D63A6E934F}"/>
                    </a:ext>
                  </a:extLst>
                </p:cNvPr>
                <p:cNvGrpSpPr>
                  <a:grpSpLocks/>
                </p:cNvGrpSpPr>
                <p:nvPr/>
              </p:nvGrpSpPr>
              <p:grpSpPr bwMode="auto">
                <a:xfrm>
                  <a:off x="3238500" y="1895475"/>
                  <a:ext cx="45719" cy="118871"/>
                  <a:chOff x="3098006" y="1902619"/>
                  <a:chExt cx="45719" cy="118871"/>
                </a:xfrm>
                <a:grpFill/>
              </p:grpSpPr>
              <p:sp>
                <p:nvSpPr>
                  <p:cNvPr id="443" name="Oval 442">
                    <a:extLst>
                      <a:ext uri="{FF2B5EF4-FFF2-40B4-BE49-F238E27FC236}">
                        <a16:creationId xmlns:a16="http://schemas.microsoft.com/office/drawing/2014/main" id="{DE830808-585C-4698-8411-FB12DCA0A6AB}"/>
                      </a:ext>
                    </a:extLst>
                  </p:cNvPr>
                  <p:cNvSpPr/>
                  <p:nvPr/>
                </p:nvSpPr>
                <p:spPr>
                  <a:xfrm>
                    <a:off x="3071081" y="1915993"/>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44" name="Straight Connector 443">
                    <a:extLst>
                      <a:ext uri="{FF2B5EF4-FFF2-40B4-BE49-F238E27FC236}">
                        <a16:creationId xmlns:a16="http://schemas.microsoft.com/office/drawing/2014/main" id="{6D11CE57-545E-443C-AEF0-BECC954DB2DD}"/>
                      </a:ext>
                    </a:extLst>
                  </p:cNvPr>
                  <p:cNvCxnSpPr>
                    <a:stCxn id="443" idx="4"/>
                  </p:cNvCxnSpPr>
                  <p:nvPr/>
                </p:nvCxnSpPr>
                <p:spPr>
                  <a:xfrm>
                    <a:off x="3090484" y="1959786"/>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410" name="Group 881">
              <a:extLst>
                <a:ext uri="{FF2B5EF4-FFF2-40B4-BE49-F238E27FC236}">
                  <a16:creationId xmlns:a16="http://schemas.microsoft.com/office/drawing/2014/main" id="{F43D18DA-9278-43C7-93D9-EE50F0D7257F}"/>
                </a:ext>
              </a:extLst>
            </p:cNvPr>
            <p:cNvGrpSpPr>
              <a:grpSpLocks/>
            </p:cNvGrpSpPr>
            <p:nvPr/>
          </p:nvGrpSpPr>
          <p:grpSpPr bwMode="auto">
            <a:xfrm rot="21540000" flipV="1">
              <a:off x="10289237" y="3994695"/>
              <a:ext cx="700850" cy="307707"/>
              <a:chOff x="3124200" y="1895475"/>
              <a:chExt cx="312419" cy="137921"/>
            </a:xfrm>
            <a:solidFill>
              <a:schemeClr val="accent3"/>
            </a:solidFill>
          </p:grpSpPr>
          <p:grpSp>
            <p:nvGrpSpPr>
              <p:cNvPr id="411" name="Group 882">
                <a:extLst>
                  <a:ext uri="{FF2B5EF4-FFF2-40B4-BE49-F238E27FC236}">
                    <a16:creationId xmlns:a16="http://schemas.microsoft.com/office/drawing/2014/main" id="{D1D66CF7-3064-4057-A0A8-8747E1AD9903}"/>
                  </a:ext>
                </a:extLst>
              </p:cNvPr>
              <p:cNvGrpSpPr>
                <a:grpSpLocks/>
              </p:cNvGrpSpPr>
              <p:nvPr/>
            </p:nvGrpSpPr>
            <p:grpSpPr bwMode="auto">
              <a:xfrm>
                <a:off x="3124200" y="1895475"/>
                <a:ext cx="160019" cy="128396"/>
                <a:chOff x="3124200" y="1895475"/>
                <a:chExt cx="160019" cy="128396"/>
              </a:xfrm>
              <a:grpFill/>
            </p:grpSpPr>
            <p:grpSp>
              <p:nvGrpSpPr>
                <p:cNvPr id="425" name="Group 896">
                  <a:extLst>
                    <a:ext uri="{FF2B5EF4-FFF2-40B4-BE49-F238E27FC236}">
                      <a16:creationId xmlns:a16="http://schemas.microsoft.com/office/drawing/2014/main" id="{DD09ADDF-5FAF-4F61-BB40-D6F9951B3141}"/>
                    </a:ext>
                  </a:extLst>
                </p:cNvPr>
                <p:cNvGrpSpPr>
                  <a:grpSpLocks/>
                </p:cNvGrpSpPr>
                <p:nvPr/>
              </p:nvGrpSpPr>
              <p:grpSpPr bwMode="auto">
                <a:xfrm>
                  <a:off x="3124200" y="1905000"/>
                  <a:ext cx="45719" cy="118871"/>
                  <a:chOff x="3098006" y="1902619"/>
                  <a:chExt cx="45719" cy="118871"/>
                </a:xfrm>
                <a:grpFill/>
              </p:grpSpPr>
              <p:sp>
                <p:nvSpPr>
                  <p:cNvPr id="435" name="Oval 434">
                    <a:extLst>
                      <a:ext uri="{FF2B5EF4-FFF2-40B4-BE49-F238E27FC236}">
                        <a16:creationId xmlns:a16="http://schemas.microsoft.com/office/drawing/2014/main" id="{DAEE6078-9044-41F7-BB45-322E9E4F3D92}"/>
                      </a:ext>
                    </a:extLst>
                  </p:cNvPr>
                  <p:cNvSpPr/>
                  <p:nvPr/>
                </p:nvSpPr>
                <p:spPr>
                  <a:xfrm>
                    <a:off x="3072823" y="1936132"/>
                    <a:ext cx="47003"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36" name="Straight Connector 435">
                    <a:extLst>
                      <a:ext uri="{FF2B5EF4-FFF2-40B4-BE49-F238E27FC236}">
                        <a16:creationId xmlns:a16="http://schemas.microsoft.com/office/drawing/2014/main" id="{C4627647-21C9-4BDB-BA0F-EB4858A542AF}"/>
                      </a:ext>
                    </a:extLst>
                  </p:cNvPr>
                  <p:cNvCxnSpPr>
                    <a:stCxn id="435" idx="4"/>
                  </p:cNvCxnSpPr>
                  <p:nvPr/>
                </p:nvCxnSpPr>
                <p:spPr>
                  <a:xfrm>
                    <a:off x="3090548" y="1976591"/>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26" name="Group 897">
                  <a:extLst>
                    <a:ext uri="{FF2B5EF4-FFF2-40B4-BE49-F238E27FC236}">
                      <a16:creationId xmlns:a16="http://schemas.microsoft.com/office/drawing/2014/main" id="{C00A81DA-D115-40BA-AF94-47CDE76F16DA}"/>
                    </a:ext>
                  </a:extLst>
                </p:cNvPr>
                <p:cNvGrpSpPr>
                  <a:grpSpLocks/>
                </p:cNvGrpSpPr>
                <p:nvPr/>
              </p:nvGrpSpPr>
              <p:grpSpPr bwMode="auto">
                <a:xfrm>
                  <a:off x="3200400" y="1905000"/>
                  <a:ext cx="45719" cy="118871"/>
                  <a:chOff x="3098006" y="1902619"/>
                  <a:chExt cx="45719" cy="118871"/>
                </a:xfrm>
                <a:grpFill/>
              </p:grpSpPr>
              <p:sp>
                <p:nvSpPr>
                  <p:cNvPr id="433" name="Oval 432">
                    <a:extLst>
                      <a:ext uri="{FF2B5EF4-FFF2-40B4-BE49-F238E27FC236}">
                        <a16:creationId xmlns:a16="http://schemas.microsoft.com/office/drawing/2014/main" id="{00C646FB-31AB-4B72-9AC0-29CA15EEC028}"/>
                      </a:ext>
                    </a:extLst>
                  </p:cNvPr>
                  <p:cNvSpPr/>
                  <p:nvPr/>
                </p:nvSpPr>
                <p:spPr>
                  <a:xfrm>
                    <a:off x="3070548" y="1936566"/>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34" name="Straight Connector 433">
                    <a:extLst>
                      <a:ext uri="{FF2B5EF4-FFF2-40B4-BE49-F238E27FC236}">
                        <a16:creationId xmlns:a16="http://schemas.microsoft.com/office/drawing/2014/main" id="{F61DFDF9-1504-48B2-8669-3E363D52BA0B}"/>
                      </a:ext>
                    </a:extLst>
                  </p:cNvPr>
                  <p:cNvCxnSpPr>
                    <a:stCxn id="433" idx="4"/>
                  </p:cNvCxnSpPr>
                  <p:nvPr/>
                </p:nvCxnSpPr>
                <p:spPr>
                  <a:xfrm>
                    <a:off x="3088258" y="1978662"/>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27" name="Group 898">
                  <a:extLst>
                    <a:ext uri="{FF2B5EF4-FFF2-40B4-BE49-F238E27FC236}">
                      <a16:creationId xmlns:a16="http://schemas.microsoft.com/office/drawing/2014/main" id="{B28776E5-459A-4FF3-8793-4D92E3EA142F}"/>
                    </a:ext>
                  </a:extLst>
                </p:cNvPr>
                <p:cNvGrpSpPr>
                  <a:grpSpLocks/>
                </p:cNvGrpSpPr>
                <p:nvPr/>
              </p:nvGrpSpPr>
              <p:grpSpPr bwMode="auto">
                <a:xfrm>
                  <a:off x="3162300" y="1895475"/>
                  <a:ext cx="45719" cy="118871"/>
                  <a:chOff x="3098006" y="1902619"/>
                  <a:chExt cx="45719" cy="118871"/>
                </a:xfrm>
                <a:grpFill/>
              </p:grpSpPr>
              <p:sp>
                <p:nvSpPr>
                  <p:cNvPr id="431" name="Oval 430">
                    <a:extLst>
                      <a:ext uri="{FF2B5EF4-FFF2-40B4-BE49-F238E27FC236}">
                        <a16:creationId xmlns:a16="http://schemas.microsoft.com/office/drawing/2014/main" id="{5C9D54CE-17C2-459B-AB75-9497DFEA55D6}"/>
                      </a:ext>
                    </a:extLst>
                  </p:cNvPr>
                  <p:cNvSpPr/>
                  <p:nvPr/>
                </p:nvSpPr>
                <p:spPr>
                  <a:xfrm>
                    <a:off x="3084827" y="1927967"/>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32" name="Straight Connector 431">
                    <a:extLst>
                      <a:ext uri="{FF2B5EF4-FFF2-40B4-BE49-F238E27FC236}">
                        <a16:creationId xmlns:a16="http://schemas.microsoft.com/office/drawing/2014/main" id="{448800C2-B1A7-4F2E-A149-314C114F5A55}"/>
                      </a:ext>
                    </a:extLst>
                  </p:cNvPr>
                  <p:cNvCxnSpPr>
                    <a:stCxn id="431" idx="4"/>
                  </p:cNvCxnSpPr>
                  <p:nvPr/>
                </p:nvCxnSpPr>
                <p:spPr>
                  <a:xfrm>
                    <a:off x="3105880" y="1970049"/>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28" name="Group 899">
                  <a:extLst>
                    <a:ext uri="{FF2B5EF4-FFF2-40B4-BE49-F238E27FC236}">
                      <a16:creationId xmlns:a16="http://schemas.microsoft.com/office/drawing/2014/main" id="{FADB69F7-8612-4B3E-893E-BE22C68900E0}"/>
                    </a:ext>
                  </a:extLst>
                </p:cNvPr>
                <p:cNvGrpSpPr>
                  <a:grpSpLocks/>
                </p:cNvGrpSpPr>
                <p:nvPr/>
              </p:nvGrpSpPr>
              <p:grpSpPr bwMode="auto">
                <a:xfrm>
                  <a:off x="3238500" y="1895475"/>
                  <a:ext cx="45719" cy="118871"/>
                  <a:chOff x="3098006" y="1902619"/>
                  <a:chExt cx="45719" cy="118871"/>
                </a:xfrm>
                <a:grpFill/>
              </p:grpSpPr>
              <p:sp>
                <p:nvSpPr>
                  <p:cNvPr id="429" name="Oval 428">
                    <a:extLst>
                      <a:ext uri="{FF2B5EF4-FFF2-40B4-BE49-F238E27FC236}">
                        <a16:creationId xmlns:a16="http://schemas.microsoft.com/office/drawing/2014/main" id="{6340413E-73B8-41D8-9EDA-B58171DB627E}"/>
                      </a:ext>
                    </a:extLst>
                  </p:cNvPr>
                  <p:cNvSpPr/>
                  <p:nvPr/>
                </p:nvSpPr>
                <p:spPr>
                  <a:xfrm>
                    <a:off x="3084186" y="1928357"/>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30" name="Straight Connector 429">
                    <a:extLst>
                      <a:ext uri="{FF2B5EF4-FFF2-40B4-BE49-F238E27FC236}">
                        <a16:creationId xmlns:a16="http://schemas.microsoft.com/office/drawing/2014/main" id="{1507D643-4A25-47F7-B27D-8D5911FB8AB3}"/>
                      </a:ext>
                    </a:extLst>
                  </p:cNvPr>
                  <p:cNvCxnSpPr>
                    <a:stCxn id="429" idx="4"/>
                  </p:cNvCxnSpPr>
                  <p:nvPr/>
                </p:nvCxnSpPr>
                <p:spPr>
                  <a:xfrm>
                    <a:off x="3098584" y="1970526"/>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12" name="Group 883">
                <a:extLst>
                  <a:ext uri="{FF2B5EF4-FFF2-40B4-BE49-F238E27FC236}">
                    <a16:creationId xmlns:a16="http://schemas.microsoft.com/office/drawing/2014/main" id="{CA87D5ED-4864-4F7D-AB8F-452F70EF5AC3}"/>
                  </a:ext>
                </a:extLst>
              </p:cNvPr>
              <p:cNvGrpSpPr>
                <a:grpSpLocks/>
              </p:cNvGrpSpPr>
              <p:nvPr/>
            </p:nvGrpSpPr>
            <p:grpSpPr bwMode="auto">
              <a:xfrm>
                <a:off x="3276600" y="1905000"/>
                <a:ext cx="160019" cy="128396"/>
                <a:chOff x="3124200" y="1895475"/>
                <a:chExt cx="160019" cy="128396"/>
              </a:xfrm>
              <a:grpFill/>
            </p:grpSpPr>
            <p:grpSp>
              <p:nvGrpSpPr>
                <p:cNvPr id="413" name="Group 884">
                  <a:extLst>
                    <a:ext uri="{FF2B5EF4-FFF2-40B4-BE49-F238E27FC236}">
                      <a16:creationId xmlns:a16="http://schemas.microsoft.com/office/drawing/2014/main" id="{31AF3012-9099-4C98-ACB0-8333BDE6ECE6}"/>
                    </a:ext>
                  </a:extLst>
                </p:cNvPr>
                <p:cNvGrpSpPr>
                  <a:grpSpLocks/>
                </p:cNvGrpSpPr>
                <p:nvPr/>
              </p:nvGrpSpPr>
              <p:grpSpPr bwMode="auto">
                <a:xfrm>
                  <a:off x="3124200" y="1905000"/>
                  <a:ext cx="45719" cy="118871"/>
                  <a:chOff x="3098006" y="1902619"/>
                  <a:chExt cx="45719" cy="118871"/>
                </a:xfrm>
                <a:grpFill/>
              </p:grpSpPr>
              <p:sp>
                <p:nvSpPr>
                  <p:cNvPr id="423" name="Oval 422">
                    <a:extLst>
                      <a:ext uri="{FF2B5EF4-FFF2-40B4-BE49-F238E27FC236}">
                        <a16:creationId xmlns:a16="http://schemas.microsoft.com/office/drawing/2014/main" id="{D5F8959D-042C-4EBC-89DB-E8FA93853443}"/>
                      </a:ext>
                    </a:extLst>
                  </p:cNvPr>
                  <p:cNvSpPr/>
                  <p:nvPr/>
                </p:nvSpPr>
                <p:spPr>
                  <a:xfrm>
                    <a:off x="3063250" y="1934213"/>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24" name="Straight Connector 423">
                    <a:extLst>
                      <a:ext uri="{FF2B5EF4-FFF2-40B4-BE49-F238E27FC236}">
                        <a16:creationId xmlns:a16="http://schemas.microsoft.com/office/drawing/2014/main" id="{D4C7ACB2-F0B9-4EFA-BC26-419FE698A74C}"/>
                      </a:ext>
                    </a:extLst>
                  </p:cNvPr>
                  <p:cNvCxnSpPr>
                    <a:stCxn id="423" idx="4"/>
                  </p:cNvCxnSpPr>
                  <p:nvPr/>
                </p:nvCxnSpPr>
                <p:spPr>
                  <a:xfrm>
                    <a:off x="3084318" y="1969556"/>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14" name="Group 885">
                  <a:extLst>
                    <a:ext uri="{FF2B5EF4-FFF2-40B4-BE49-F238E27FC236}">
                      <a16:creationId xmlns:a16="http://schemas.microsoft.com/office/drawing/2014/main" id="{EF41A0D0-8840-4F56-9A20-CE87E145D75A}"/>
                    </a:ext>
                  </a:extLst>
                </p:cNvPr>
                <p:cNvGrpSpPr>
                  <a:grpSpLocks/>
                </p:cNvGrpSpPr>
                <p:nvPr/>
              </p:nvGrpSpPr>
              <p:grpSpPr bwMode="auto">
                <a:xfrm>
                  <a:off x="3200400" y="1905000"/>
                  <a:ext cx="45719" cy="118871"/>
                  <a:chOff x="3098006" y="1902619"/>
                  <a:chExt cx="45719" cy="118871"/>
                </a:xfrm>
                <a:grpFill/>
              </p:grpSpPr>
              <p:sp>
                <p:nvSpPr>
                  <p:cNvPr id="421" name="Oval 420">
                    <a:extLst>
                      <a:ext uri="{FF2B5EF4-FFF2-40B4-BE49-F238E27FC236}">
                        <a16:creationId xmlns:a16="http://schemas.microsoft.com/office/drawing/2014/main" id="{96B0E8D1-E0A1-4108-99C8-693C3D7FD7A1}"/>
                      </a:ext>
                    </a:extLst>
                  </p:cNvPr>
                  <p:cNvSpPr/>
                  <p:nvPr/>
                </p:nvSpPr>
                <p:spPr>
                  <a:xfrm>
                    <a:off x="3062667" y="1936254"/>
                    <a:ext cx="45325"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22" name="Straight Connector 421">
                    <a:extLst>
                      <a:ext uri="{FF2B5EF4-FFF2-40B4-BE49-F238E27FC236}">
                        <a16:creationId xmlns:a16="http://schemas.microsoft.com/office/drawing/2014/main" id="{A586E03D-920F-48C8-A1ED-AE94B49168AD}"/>
                      </a:ext>
                    </a:extLst>
                  </p:cNvPr>
                  <p:cNvCxnSpPr>
                    <a:stCxn id="421" idx="4"/>
                  </p:cNvCxnSpPr>
                  <p:nvPr/>
                </p:nvCxnSpPr>
                <p:spPr>
                  <a:xfrm>
                    <a:off x="3078699" y="1976729"/>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15" name="Group 886">
                  <a:extLst>
                    <a:ext uri="{FF2B5EF4-FFF2-40B4-BE49-F238E27FC236}">
                      <a16:creationId xmlns:a16="http://schemas.microsoft.com/office/drawing/2014/main" id="{6A6A03B9-C588-4737-ABA7-1A53CDB8BC50}"/>
                    </a:ext>
                  </a:extLst>
                </p:cNvPr>
                <p:cNvGrpSpPr>
                  <a:grpSpLocks/>
                </p:cNvGrpSpPr>
                <p:nvPr/>
              </p:nvGrpSpPr>
              <p:grpSpPr bwMode="auto">
                <a:xfrm>
                  <a:off x="3162300" y="1895475"/>
                  <a:ext cx="45719" cy="118871"/>
                  <a:chOff x="3098006" y="1902619"/>
                  <a:chExt cx="45719" cy="118871"/>
                </a:xfrm>
                <a:grpFill/>
              </p:grpSpPr>
              <p:sp>
                <p:nvSpPr>
                  <p:cNvPr id="419" name="Oval 418">
                    <a:extLst>
                      <a:ext uri="{FF2B5EF4-FFF2-40B4-BE49-F238E27FC236}">
                        <a16:creationId xmlns:a16="http://schemas.microsoft.com/office/drawing/2014/main" id="{6E26B7B9-25FB-43AD-8FEC-88D14650883E}"/>
                      </a:ext>
                    </a:extLst>
                  </p:cNvPr>
                  <p:cNvSpPr/>
                  <p:nvPr/>
                </p:nvSpPr>
                <p:spPr>
                  <a:xfrm>
                    <a:off x="3075239" y="1924368"/>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20" name="Straight Connector 419">
                    <a:extLst>
                      <a:ext uri="{FF2B5EF4-FFF2-40B4-BE49-F238E27FC236}">
                        <a16:creationId xmlns:a16="http://schemas.microsoft.com/office/drawing/2014/main" id="{A2731E14-0AA6-42C3-9971-8FD9B820D904}"/>
                      </a:ext>
                    </a:extLst>
                  </p:cNvPr>
                  <p:cNvCxnSpPr>
                    <a:stCxn id="419" idx="4"/>
                  </p:cNvCxnSpPr>
                  <p:nvPr/>
                </p:nvCxnSpPr>
                <p:spPr>
                  <a:xfrm>
                    <a:off x="3096292" y="1966435"/>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16" name="Group 887">
                  <a:extLst>
                    <a:ext uri="{FF2B5EF4-FFF2-40B4-BE49-F238E27FC236}">
                      <a16:creationId xmlns:a16="http://schemas.microsoft.com/office/drawing/2014/main" id="{686E7CF6-EED7-496C-B1BD-B957B976426A}"/>
                    </a:ext>
                  </a:extLst>
                </p:cNvPr>
                <p:cNvGrpSpPr>
                  <a:grpSpLocks/>
                </p:cNvGrpSpPr>
                <p:nvPr/>
              </p:nvGrpSpPr>
              <p:grpSpPr bwMode="auto">
                <a:xfrm>
                  <a:off x="3238500" y="1895475"/>
                  <a:ext cx="45719" cy="118871"/>
                  <a:chOff x="3098006" y="1902619"/>
                  <a:chExt cx="45719" cy="118871"/>
                </a:xfrm>
                <a:grpFill/>
              </p:grpSpPr>
              <p:sp>
                <p:nvSpPr>
                  <p:cNvPr id="417" name="Oval 416">
                    <a:extLst>
                      <a:ext uri="{FF2B5EF4-FFF2-40B4-BE49-F238E27FC236}">
                        <a16:creationId xmlns:a16="http://schemas.microsoft.com/office/drawing/2014/main" id="{F33F374F-4E6B-4EF2-BB74-2B5E9FE8138F}"/>
                      </a:ext>
                    </a:extLst>
                  </p:cNvPr>
                  <p:cNvSpPr/>
                  <p:nvPr/>
                </p:nvSpPr>
                <p:spPr>
                  <a:xfrm>
                    <a:off x="3072919" y="1924742"/>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cxnSp>
                <p:nvCxnSpPr>
                  <p:cNvPr id="418" name="Straight Connector 417">
                    <a:extLst>
                      <a:ext uri="{FF2B5EF4-FFF2-40B4-BE49-F238E27FC236}">
                        <a16:creationId xmlns:a16="http://schemas.microsoft.com/office/drawing/2014/main" id="{F7F65E4C-3FAD-4FDE-8F9D-4E63656E95C6}"/>
                      </a:ext>
                    </a:extLst>
                  </p:cNvPr>
                  <p:cNvCxnSpPr>
                    <a:stCxn id="417" idx="4"/>
                  </p:cNvCxnSpPr>
                  <p:nvPr/>
                </p:nvCxnSpPr>
                <p:spPr>
                  <a:xfrm>
                    <a:off x="3092308" y="1966854"/>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sp>
        <p:nvSpPr>
          <p:cNvPr id="80897" name="Title 1">
            <a:extLst>
              <a:ext uri="{FF2B5EF4-FFF2-40B4-BE49-F238E27FC236}">
                <a16:creationId xmlns:a16="http://schemas.microsoft.com/office/drawing/2014/main" id="{2D89373C-B8AB-2843-BE7F-87F39C8D97CA}"/>
              </a:ext>
            </a:extLst>
          </p:cNvPr>
          <p:cNvSpPr>
            <a:spLocks noGrp="1" noChangeArrowheads="1"/>
          </p:cNvSpPr>
          <p:nvPr>
            <p:ph type="title"/>
          </p:nvPr>
        </p:nvSpPr>
        <p:spPr/>
        <p:txBody>
          <a:bodyPr/>
          <a:lstStyle/>
          <a:p>
            <a:pPr eaLnBrk="1" hangingPunct="1"/>
            <a:r>
              <a:rPr lang="en-US" altLang="en-US" dirty="0"/>
              <a:t>Neratinib: Mechanism of Action</a:t>
            </a:r>
          </a:p>
        </p:txBody>
      </p:sp>
      <p:sp>
        <p:nvSpPr>
          <p:cNvPr id="2" name="Content Placeholder 1">
            <a:extLst>
              <a:ext uri="{FF2B5EF4-FFF2-40B4-BE49-F238E27FC236}">
                <a16:creationId xmlns:a16="http://schemas.microsoft.com/office/drawing/2014/main" id="{22EABAE5-EE14-4C1B-BB61-447F7801B969}"/>
              </a:ext>
            </a:extLst>
          </p:cNvPr>
          <p:cNvSpPr>
            <a:spLocks noGrp="1"/>
          </p:cNvSpPr>
          <p:nvPr>
            <p:ph sz="half" idx="1"/>
          </p:nvPr>
        </p:nvSpPr>
        <p:spPr>
          <a:xfrm>
            <a:off x="601820" y="1510730"/>
            <a:ext cx="4518547" cy="4678738"/>
          </a:xfrm>
        </p:spPr>
        <p:txBody>
          <a:bodyPr/>
          <a:lstStyle/>
          <a:p>
            <a:pPr>
              <a:buClrTx/>
            </a:pPr>
            <a:r>
              <a:rPr lang="en-US" dirty="0"/>
              <a:t>Pan-HER TKI</a:t>
            </a:r>
          </a:p>
          <a:p>
            <a:pPr>
              <a:buClrTx/>
            </a:pPr>
            <a:r>
              <a:rPr lang="en-US" dirty="0"/>
              <a:t>Irreversible inhibition</a:t>
            </a:r>
          </a:p>
          <a:p>
            <a:pPr>
              <a:buClrTx/>
            </a:pPr>
            <a:r>
              <a:rPr lang="en-US" dirty="0"/>
              <a:t>Different MoA than trastuzumab and pertuzumab</a:t>
            </a:r>
          </a:p>
          <a:p>
            <a:pPr>
              <a:buClrTx/>
            </a:pPr>
            <a:endParaRPr lang="en-US" dirty="0"/>
          </a:p>
          <a:p>
            <a:pPr>
              <a:buClrTx/>
            </a:pPr>
            <a:endParaRPr lang="en-US" dirty="0"/>
          </a:p>
        </p:txBody>
      </p:sp>
      <p:sp>
        <p:nvSpPr>
          <p:cNvPr id="326" name="TextBox 325">
            <a:extLst>
              <a:ext uri="{FF2B5EF4-FFF2-40B4-BE49-F238E27FC236}">
                <a16:creationId xmlns:a16="http://schemas.microsoft.com/office/drawing/2014/main" id="{661CE667-ECC8-684F-91EB-9916D499A893}"/>
              </a:ext>
            </a:extLst>
          </p:cNvPr>
          <p:cNvSpPr txBox="1"/>
          <p:nvPr/>
        </p:nvSpPr>
        <p:spPr>
          <a:xfrm>
            <a:off x="4965891" y="1512862"/>
            <a:ext cx="1377034" cy="338554"/>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6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HER1 (EGFR)</a:t>
            </a:r>
          </a:p>
        </p:txBody>
      </p:sp>
      <p:sp>
        <p:nvSpPr>
          <p:cNvPr id="338" name="Freeform 337">
            <a:extLst>
              <a:ext uri="{FF2B5EF4-FFF2-40B4-BE49-F238E27FC236}">
                <a16:creationId xmlns:a16="http://schemas.microsoft.com/office/drawing/2014/main" id="{21B53FF1-87C7-8645-9734-70912E08C22D}"/>
              </a:ext>
            </a:extLst>
          </p:cNvPr>
          <p:cNvSpPr/>
          <p:nvPr/>
        </p:nvSpPr>
        <p:spPr bwMode="auto">
          <a:xfrm rot="18944245" flipH="1">
            <a:off x="4911971" y="2125234"/>
            <a:ext cx="1718120" cy="1816478"/>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Calibri" panose="020F0502020204030204" pitchFamily="34" charset="0"/>
            </a:endParaRPr>
          </a:p>
        </p:txBody>
      </p:sp>
      <p:sp>
        <p:nvSpPr>
          <p:cNvPr id="349" name="Rounded Rectangle 348">
            <a:extLst>
              <a:ext uri="{FF2B5EF4-FFF2-40B4-BE49-F238E27FC236}">
                <a16:creationId xmlns:a16="http://schemas.microsoft.com/office/drawing/2014/main" id="{7B12962E-AFB8-204A-AC4B-A4298DD9472D}"/>
              </a:ext>
            </a:extLst>
          </p:cNvPr>
          <p:cNvSpPr/>
          <p:nvPr/>
        </p:nvSpPr>
        <p:spPr bwMode="auto">
          <a:xfrm rot="20059622" flipH="1">
            <a:off x="5305409" y="1876161"/>
            <a:ext cx="439446"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NZ" sz="3200" b="1" i="0" u="none" strike="noStrike" kern="0" cap="none" spc="0" normalizeH="0" baseline="0" noProof="0" dirty="0">
              <a:ln>
                <a:noFill/>
              </a:ln>
              <a:solidFill>
                <a:srgbClr val="1D2E5A"/>
              </a:solidFill>
              <a:effectLst/>
              <a:uLnTx/>
              <a:uFillTx/>
              <a:latin typeface="Calibri" panose="020F0502020204030204" pitchFamily="34" charset="0"/>
              <a:ea typeface="ＭＳ Ｐゴシック" pitchFamily="-1" charset="-128"/>
              <a:cs typeface="Calibri" panose="020F0502020204030204" pitchFamily="34" charset="0"/>
            </a:endParaRPr>
          </a:p>
        </p:txBody>
      </p:sp>
      <p:sp>
        <p:nvSpPr>
          <p:cNvPr id="351" name="Freeform 350">
            <a:extLst>
              <a:ext uri="{FF2B5EF4-FFF2-40B4-BE49-F238E27FC236}">
                <a16:creationId xmlns:a16="http://schemas.microsoft.com/office/drawing/2014/main" id="{6E15D127-0406-BE4A-8E04-9E535521CB1C}"/>
              </a:ext>
            </a:extLst>
          </p:cNvPr>
          <p:cNvSpPr/>
          <p:nvPr/>
        </p:nvSpPr>
        <p:spPr bwMode="auto">
          <a:xfrm rot="1286449" flipH="1">
            <a:off x="5646495" y="3626011"/>
            <a:ext cx="379160" cy="360122"/>
          </a:xfrm>
          <a:custGeom>
            <a:avLst/>
            <a:gdLst>
              <a:gd name="connsiteX0" fmla="*/ 180975 w 334962"/>
              <a:gd name="connsiteY0" fmla="*/ 284162 h 741362"/>
              <a:gd name="connsiteX1" fmla="*/ 250825 w 334962"/>
              <a:gd name="connsiteY1" fmla="*/ 334962 h 741362"/>
              <a:gd name="connsiteX2" fmla="*/ 298450 w 334962"/>
              <a:gd name="connsiteY2" fmla="*/ 398462 h 741362"/>
              <a:gd name="connsiteX3" fmla="*/ 311150 w 334962"/>
              <a:gd name="connsiteY3" fmla="*/ 512762 h 741362"/>
              <a:gd name="connsiteX4" fmla="*/ 292100 w 334962"/>
              <a:gd name="connsiteY4" fmla="*/ 646112 h 741362"/>
              <a:gd name="connsiteX5" fmla="*/ 241300 w 334962"/>
              <a:gd name="connsiteY5" fmla="*/ 709612 h 741362"/>
              <a:gd name="connsiteX6" fmla="*/ 168275 w 334962"/>
              <a:gd name="connsiteY6" fmla="*/ 738187 h 741362"/>
              <a:gd name="connsiteX7" fmla="*/ 82550 w 334962"/>
              <a:gd name="connsiteY7" fmla="*/ 728662 h 741362"/>
              <a:gd name="connsiteX8" fmla="*/ 22225 w 334962"/>
              <a:gd name="connsiteY8" fmla="*/ 671512 h 741362"/>
              <a:gd name="connsiteX9" fmla="*/ 3175 w 334962"/>
              <a:gd name="connsiteY9" fmla="*/ 550862 h 741362"/>
              <a:gd name="connsiteX10" fmla="*/ 3175 w 334962"/>
              <a:gd name="connsiteY10" fmla="*/ 436562 h 741362"/>
              <a:gd name="connsiteX11" fmla="*/ 12700 w 334962"/>
              <a:gd name="connsiteY11" fmla="*/ 296862 h 741362"/>
              <a:gd name="connsiteX12" fmla="*/ 44450 w 334962"/>
              <a:gd name="connsiteY12" fmla="*/ 147637 h 741362"/>
              <a:gd name="connsiteX13" fmla="*/ 82550 w 334962"/>
              <a:gd name="connsiteY13" fmla="*/ 49212 h 741362"/>
              <a:gd name="connsiteX14" fmla="*/ 158750 w 334962"/>
              <a:gd name="connsiteY14" fmla="*/ 4762 h 741362"/>
              <a:gd name="connsiteX15" fmla="*/ 263525 w 334962"/>
              <a:gd name="connsiteY15" fmla="*/ 20637 h 741362"/>
              <a:gd name="connsiteX16" fmla="*/ 317500 w 334962"/>
              <a:gd name="connsiteY16" fmla="*/ 77787 h 741362"/>
              <a:gd name="connsiteX17" fmla="*/ 333375 w 334962"/>
              <a:gd name="connsiteY17" fmla="*/ 163512 h 741362"/>
              <a:gd name="connsiteX18" fmla="*/ 307975 w 334962"/>
              <a:gd name="connsiteY18" fmla="*/ 252412 h 741362"/>
              <a:gd name="connsiteX19" fmla="*/ 241300 w 334962"/>
              <a:gd name="connsiteY19" fmla="*/ 284162 h 741362"/>
              <a:gd name="connsiteX20" fmla="*/ 180975 w 334962"/>
              <a:gd name="connsiteY20" fmla="*/ 284162 h 741362"/>
              <a:gd name="connsiteX0" fmla="*/ 179633 w 332290"/>
              <a:gd name="connsiteY0" fmla="*/ 280748 h 736217"/>
              <a:gd name="connsiteX1" fmla="*/ 249483 w 332290"/>
              <a:gd name="connsiteY1" fmla="*/ 331548 h 736217"/>
              <a:gd name="connsiteX2" fmla="*/ 297108 w 332290"/>
              <a:gd name="connsiteY2" fmla="*/ 395048 h 736217"/>
              <a:gd name="connsiteX3" fmla="*/ 309808 w 332290"/>
              <a:gd name="connsiteY3" fmla="*/ 509348 h 736217"/>
              <a:gd name="connsiteX4" fmla="*/ 290758 w 332290"/>
              <a:gd name="connsiteY4" fmla="*/ 642698 h 736217"/>
              <a:gd name="connsiteX5" fmla="*/ 239958 w 332290"/>
              <a:gd name="connsiteY5" fmla="*/ 706198 h 736217"/>
              <a:gd name="connsiteX6" fmla="*/ 166933 w 332290"/>
              <a:gd name="connsiteY6" fmla="*/ 734773 h 736217"/>
              <a:gd name="connsiteX7" fmla="*/ 81208 w 332290"/>
              <a:gd name="connsiteY7" fmla="*/ 725248 h 736217"/>
              <a:gd name="connsiteX8" fmla="*/ 20883 w 332290"/>
              <a:gd name="connsiteY8" fmla="*/ 668098 h 736217"/>
              <a:gd name="connsiteX9" fmla="*/ 1833 w 332290"/>
              <a:gd name="connsiteY9" fmla="*/ 547448 h 736217"/>
              <a:gd name="connsiteX10" fmla="*/ 1833 w 332290"/>
              <a:gd name="connsiteY10" fmla="*/ 433148 h 736217"/>
              <a:gd name="connsiteX11" fmla="*/ 11358 w 332290"/>
              <a:gd name="connsiteY11" fmla="*/ 293448 h 736217"/>
              <a:gd name="connsiteX12" fmla="*/ 113436 w 332290"/>
              <a:gd name="connsiteY12" fmla="*/ 251589 h 736217"/>
              <a:gd name="connsiteX13" fmla="*/ 43108 w 332290"/>
              <a:gd name="connsiteY13" fmla="*/ 144223 h 736217"/>
              <a:gd name="connsiteX14" fmla="*/ 81208 w 332290"/>
              <a:gd name="connsiteY14" fmla="*/ 45798 h 736217"/>
              <a:gd name="connsiteX15" fmla="*/ 157408 w 332290"/>
              <a:gd name="connsiteY15" fmla="*/ 1348 h 736217"/>
              <a:gd name="connsiteX16" fmla="*/ 262183 w 332290"/>
              <a:gd name="connsiteY16" fmla="*/ 17223 h 736217"/>
              <a:gd name="connsiteX17" fmla="*/ 316158 w 332290"/>
              <a:gd name="connsiteY17" fmla="*/ 74373 h 736217"/>
              <a:gd name="connsiteX18" fmla="*/ 332033 w 332290"/>
              <a:gd name="connsiteY18" fmla="*/ 160098 h 736217"/>
              <a:gd name="connsiteX19" fmla="*/ 306633 w 332290"/>
              <a:gd name="connsiteY19" fmla="*/ 248998 h 736217"/>
              <a:gd name="connsiteX20" fmla="*/ 239958 w 332290"/>
              <a:gd name="connsiteY20" fmla="*/ 280748 h 736217"/>
              <a:gd name="connsiteX21" fmla="*/ 179633 w 332290"/>
              <a:gd name="connsiteY21" fmla="*/ 280748 h 736217"/>
              <a:gd name="connsiteX0" fmla="*/ 179633 w 332290"/>
              <a:gd name="connsiteY0" fmla="*/ 279836 h 735305"/>
              <a:gd name="connsiteX1" fmla="*/ 249483 w 332290"/>
              <a:gd name="connsiteY1" fmla="*/ 330636 h 735305"/>
              <a:gd name="connsiteX2" fmla="*/ 297108 w 332290"/>
              <a:gd name="connsiteY2" fmla="*/ 394136 h 735305"/>
              <a:gd name="connsiteX3" fmla="*/ 309808 w 332290"/>
              <a:gd name="connsiteY3" fmla="*/ 508436 h 735305"/>
              <a:gd name="connsiteX4" fmla="*/ 290758 w 332290"/>
              <a:gd name="connsiteY4" fmla="*/ 641786 h 735305"/>
              <a:gd name="connsiteX5" fmla="*/ 239958 w 332290"/>
              <a:gd name="connsiteY5" fmla="*/ 705286 h 735305"/>
              <a:gd name="connsiteX6" fmla="*/ 166933 w 332290"/>
              <a:gd name="connsiteY6" fmla="*/ 733861 h 735305"/>
              <a:gd name="connsiteX7" fmla="*/ 81208 w 332290"/>
              <a:gd name="connsiteY7" fmla="*/ 724336 h 735305"/>
              <a:gd name="connsiteX8" fmla="*/ 20883 w 332290"/>
              <a:gd name="connsiteY8" fmla="*/ 667186 h 735305"/>
              <a:gd name="connsiteX9" fmla="*/ 1833 w 332290"/>
              <a:gd name="connsiteY9" fmla="*/ 546536 h 735305"/>
              <a:gd name="connsiteX10" fmla="*/ 1833 w 332290"/>
              <a:gd name="connsiteY10" fmla="*/ 432236 h 735305"/>
              <a:gd name="connsiteX11" fmla="*/ 11358 w 332290"/>
              <a:gd name="connsiteY11" fmla="*/ 292536 h 735305"/>
              <a:gd name="connsiteX12" fmla="*/ 113436 w 332290"/>
              <a:gd name="connsiteY12" fmla="*/ 250677 h 735305"/>
              <a:gd name="connsiteX13" fmla="*/ 43108 w 332290"/>
              <a:gd name="connsiteY13" fmla="*/ 143311 h 735305"/>
              <a:gd name="connsiteX14" fmla="*/ 60054 w 332290"/>
              <a:gd name="connsiteY14" fmla="*/ 18538 h 735305"/>
              <a:gd name="connsiteX15" fmla="*/ 157408 w 332290"/>
              <a:gd name="connsiteY15" fmla="*/ 436 h 735305"/>
              <a:gd name="connsiteX16" fmla="*/ 262183 w 332290"/>
              <a:gd name="connsiteY16" fmla="*/ 16311 h 735305"/>
              <a:gd name="connsiteX17" fmla="*/ 316158 w 332290"/>
              <a:gd name="connsiteY17" fmla="*/ 73461 h 735305"/>
              <a:gd name="connsiteX18" fmla="*/ 332033 w 332290"/>
              <a:gd name="connsiteY18" fmla="*/ 159186 h 735305"/>
              <a:gd name="connsiteX19" fmla="*/ 306633 w 332290"/>
              <a:gd name="connsiteY19" fmla="*/ 248086 h 735305"/>
              <a:gd name="connsiteX20" fmla="*/ 239958 w 332290"/>
              <a:gd name="connsiteY20" fmla="*/ 279836 h 735305"/>
              <a:gd name="connsiteX21" fmla="*/ 179633 w 332290"/>
              <a:gd name="connsiteY21" fmla="*/ 279836 h 735305"/>
              <a:gd name="connsiteX0" fmla="*/ 179633 w 332290"/>
              <a:gd name="connsiteY0" fmla="*/ 285340 h 740809"/>
              <a:gd name="connsiteX1" fmla="*/ 249483 w 332290"/>
              <a:gd name="connsiteY1" fmla="*/ 336140 h 740809"/>
              <a:gd name="connsiteX2" fmla="*/ 297108 w 332290"/>
              <a:gd name="connsiteY2" fmla="*/ 399640 h 740809"/>
              <a:gd name="connsiteX3" fmla="*/ 309808 w 332290"/>
              <a:gd name="connsiteY3" fmla="*/ 513940 h 740809"/>
              <a:gd name="connsiteX4" fmla="*/ 290758 w 332290"/>
              <a:gd name="connsiteY4" fmla="*/ 647290 h 740809"/>
              <a:gd name="connsiteX5" fmla="*/ 239958 w 332290"/>
              <a:gd name="connsiteY5" fmla="*/ 710790 h 740809"/>
              <a:gd name="connsiteX6" fmla="*/ 166933 w 332290"/>
              <a:gd name="connsiteY6" fmla="*/ 739365 h 740809"/>
              <a:gd name="connsiteX7" fmla="*/ 81208 w 332290"/>
              <a:gd name="connsiteY7" fmla="*/ 729840 h 740809"/>
              <a:gd name="connsiteX8" fmla="*/ 20883 w 332290"/>
              <a:gd name="connsiteY8" fmla="*/ 672690 h 740809"/>
              <a:gd name="connsiteX9" fmla="*/ 1833 w 332290"/>
              <a:gd name="connsiteY9" fmla="*/ 552040 h 740809"/>
              <a:gd name="connsiteX10" fmla="*/ 1833 w 332290"/>
              <a:gd name="connsiteY10" fmla="*/ 437740 h 740809"/>
              <a:gd name="connsiteX11" fmla="*/ 11358 w 332290"/>
              <a:gd name="connsiteY11" fmla="*/ 298040 h 740809"/>
              <a:gd name="connsiteX12" fmla="*/ 113436 w 332290"/>
              <a:gd name="connsiteY12" fmla="*/ 256181 h 740809"/>
              <a:gd name="connsiteX13" fmla="*/ 43108 w 332290"/>
              <a:gd name="connsiteY13" fmla="*/ 148815 h 740809"/>
              <a:gd name="connsiteX14" fmla="*/ 60054 w 332290"/>
              <a:gd name="connsiteY14" fmla="*/ 24042 h 740809"/>
              <a:gd name="connsiteX15" fmla="*/ 163283 w 332290"/>
              <a:gd name="connsiteY15" fmla="*/ 10 h 740809"/>
              <a:gd name="connsiteX16" fmla="*/ 262183 w 332290"/>
              <a:gd name="connsiteY16" fmla="*/ 21815 h 740809"/>
              <a:gd name="connsiteX17" fmla="*/ 316158 w 332290"/>
              <a:gd name="connsiteY17" fmla="*/ 78965 h 740809"/>
              <a:gd name="connsiteX18" fmla="*/ 332033 w 332290"/>
              <a:gd name="connsiteY18" fmla="*/ 164690 h 740809"/>
              <a:gd name="connsiteX19" fmla="*/ 306633 w 332290"/>
              <a:gd name="connsiteY19" fmla="*/ 253590 h 740809"/>
              <a:gd name="connsiteX20" fmla="*/ 239958 w 332290"/>
              <a:gd name="connsiteY20" fmla="*/ 285340 h 740809"/>
              <a:gd name="connsiteX21" fmla="*/ 179633 w 332290"/>
              <a:gd name="connsiteY21" fmla="*/ 285340 h 740809"/>
              <a:gd name="connsiteX0" fmla="*/ 179633 w 340793"/>
              <a:gd name="connsiteY0" fmla="*/ 285368 h 740837"/>
              <a:gd name="connsiteX1" fmla="*/ 249483 w 340793"/>
              <a:gd name="connsiteY1" fmla="*/ 336168 h 740837"/>
              <a:gd name="connsiteX2" fmla="*/ 297108 w 340793"/>
              <a:gd name="connsiteY2" fmla="*/ 399668 h 740837"/>
              <a:gd name="connsiteX3" fmla="*/ 309808 w 340793"/>
              <a:gd name="connsiteY3" fmla="*/ 513968 h 740837"/>
              <a:gd name="connsiteX4" fmla="*/ 290758 w 340793"/>
              <a:gd name="connsiteY4" fmla="*/ 647318 h 740837"/>
              <a:gd name="connsiteX5" fmla="*/ 239958 w 340793"/>
              <a:gd name="connsiteY5" fmla="*/ 710818 h 740837"/>
              <a:gd name="connsiteX6" fmla="*/ 166933 w 340793"/>
              <a:gd name="connsiteY6" fmla="*/ 739393 h 740837"/>
              <a:gd name="connsiteX7" fmla="*/ 81208 w 340793"/>
              <a:gd name="connsiteY7" fmla="*/ 729868 h 740837"/>
              <a:gd name="connsiteX8" fmla="*/ 20883 w 340793"/>
              <a:gd name="connsiteY8" fmla="*/ 672718 h 740837"/>
              <a:gd name="connsiteX9" fmla="*/ 1833 w 340793"/>
              <a:gd name="connsiteY9" fmla="*/ 552068 h 740837"/>
              <a:gd name="connsiteX10" fmla="*/ 1833 w 340793"/>
              <a:gd name="connsiteY10" fmla="*/ 437768 h 740837"/>
              <a:gd name="connsiteX11" fmla="*/ 11358 w 340793"/>
              <a:gd name="connsiteY11" fmla="*/ 298068 h 740837"/>
              <a:gd name="connsiteX12" fmla="*/ 113436 w 340793"/>
              <a:gd name="connsiteY12" fmla="*/ 256209 h 740837"/>
              <a:gd name="connsiteX13" fmla="*/ 43108 w 340793"/>
              <a:gd name="connsiteY13" fmla="*/ 148843 h 740837"/>
              <a:gd name="connsiteX14" fmla="*/ 60054 w 340793"/>
              <a:gd name="connsiteY14" fmla="*/ 24070 h 740837"/>
              <a:gd name="connsiteX15" fmla="*/ 163283 w 340793"/>
              <a:gd name="connsiteY15" fmla="*/ 38 h 740837"/>
              <a:gd name="connsiteX16" fmla="*/ 262183 w 340793"/>
              <a:gd name="connsiteY16" fmla="*/ 21843 h 740837"/>
              <a:gd name="connsiteX17" fmla="*/ 335434 w 340793"/>
              <a:gd name="connsiteY17" fmla="*/ 121545 h 740837"/>
              <a:gd name="connsiteX18" fmla="*/ 332033 w 340793"/>
              <a:gd name="connsiteY18" fmla="*/ 164718 h 740837"/>
              <a:gd name="connsiteX19" fmla="*/ 306633 w 340793"/>
              <a:gd name="connsiteY19" fmla="*/ 253618 h 740837"/>
              <a:gd name="connsiteX20" fmla="*/ 239958 w 340793"/>
              <a:gd name="connsiteY20" fmla="*/ 285368 h 740837"/>
              <a:gd name="connsiteX21" fmla="*/ 179633 w 340793"/>
              <a:gd name="connsiteY21" fmla="*/ 285368 h 740837"/>
              <a:gd name="connsiteX0" fmla="*/ 179633 w 344089"/>
              <a:gd name="connsiteY0" fmla="*/ 285368 h 740837"/>
              <a:gd name="connsiteX1" fmla="*/ 249483 w 344089"/>
              <a:gd name="connsiteY1" fmla="*/ 336168 h 740837"/>
              <a:gd name="connsiteX2" fmla="*/ 297108 w 344089"/>
              <a:gd name="connsiteY2" fmla="*/ 399668 h 740837"/>
              <a:gd name="connsiteX3" fmla="*/ 309808 w 344089"/>
              <a:gd name="connsiteY3" fmla="*/ 513968 h 740837"/>
              <a:gd name="connsiteX4" fmla="*/ 290758 w 344089"/>
              <a:gd name="connsiteY4" fmla="*/ 647318 h 740837"/>
              <a:gd name="connsiteX5" fmla="*/ 239958 w 344089"/>
              <a:gd name="connsiteY5" fmla="*/ 710818 h 740837"/>
              <a:gd name="connsiteX6" fmla="*/ 166933 w 344089"/>
              <a:gd name="connsiteY6" fmla="*/ 739393 h 740837"/>
              <a:gd name="connsiteX7" fmla="*/ 81208 w 344089"/>
              <a:gd name="connsiteY7" fmla="*/ 729868 h 740837"/>
              <a:gd name="connsiteX8" fmla="*/ 20883 w 344089"/>
              <a:gd name="connsiteY8" fmla="*/ 672718 h 740837"/>
              <a:gd name="connsiteX9" fmla="*/ 1833 w 344089"/>
              <a:gd name="connsiteY9" fmla="*/ 552068 h 740837"/>
              <a:gd name="connsiteX10" fmla="*/ 1833 w 344089"/>
              <a:gd name="connsiteY10" fmla="*/ 437768 h 740837"/>
              <a:gd name="connsiteX11" fmla="*/ 11358 w 344089"/>
              <a:gd name="connsiteY11" fmla="*/ 298068 h 740837"/>
              <a:gd name="connsiteX12" fmla="*/ 113436 w 344089"/>
              <a:gd name="connsiteY12" fmla="*/ 256209 h 740837"/>
              <a:gd name="connsiteX13" fmla="*/ 43108 w 344089"/>
              <a:gd name="connsiteY13" fmla="*/ 148843 h 740837"/>
              <a:gd name="connsiteX14" fmla="*/ 60054 w 344089"/>
              <a:gd name="connsiteY14" fmla="*/ 24070 h 740837"/>
              <a:gd name="connsiteX15" fmla="*/ 163283 w 344089"/>
              <a:gd name="connsiteY15" fmla="*/ 38 h 740837"/>
              <a:gd name="connsiteX16" fmla="*/ 262183 w 344089"/>
              <a:gd name="connsiteY16" fmla="*/ 21843 h 740837"/>
              <a:gd name="connsiteX17" fmla="*/ 335434 w 344089"/>
              <a:gd name="connsiteY17" fmla="*/ 121545 h 740837"/>
              <a:gd name="connsiteX18" fmla="*/ 332033 w 344089"/>
              <a:gd name="connsiteY18" fmla="*/ 164718 h 740837"/>
              <a:gd name="connsiteX19" fmla="*/ 239958 w 344089"/>
              <a:gd name="connsiteY19" fmla="*/ 285368 h 740837"/>
              <a:gd name="connsiteX20" fmla="*/ 179633 w 344089"/>
              <a:gd name="connsiteY20" fmla="*/ 285368 h 740837"/>
              <a:gd name="connsiteX0" fmla="*/ 179633 w 335635"/>
              <a:gd name="connsiteY0" fmla="*/ 285368 h 740837"/>
              <a:gd name="connsiteX1" fmla="*/ 249483 w 335635"/>
              <a:gd name="connsiteY1" fmla="*/ 336168 h 740837"/>
              <a:gd name="connsiteX2" fmla="*/ 297108 w 335635"/>
              <a:gd name="connsiteY2" fmla="*/ 399668 h 740837"/>
              <a:gd name="connsiteX3" fmla="*/ 309808 w 335635"/>
              <a:gd name="connsiteY3" fmla="*/ 513968 h 740837"/>
              <a:gd name="connsiteX4" fmla="*/ 290758 w 335635"/>
              <a:gd name="connsiteY4" fmla="*/ 647318 h 740837"/>
              <a:gd name="connsiteX5" fmla="*/ 239958 w 335635"/>
              <a:gd name="connsiteY5" fmla="*/ 710818 h 740837"/>
              <a:gd name="connsiteX6" fmla="*/ 166933 w 335635"/>
              <a:gd name="connsiteY6" fmla="*/ 739393 h 740837"/>
              <a:gd name="connsiteX7" fmla="*/ 81208 w 335635"/>
              <a:gd name="connsiteY7" fmla="*/ 729868 h 740837"/>
              <a:gd name="connsiteX8" fmla="*/ 20883 w 335635"/>
              <a:gd name="connsiteY8" fmla="*/ 672718 h 740837"/>
              <a:gd name="connsiteX9" fmla="*/ 1833 w 335635"/>
              <a:gd name="connsiteY9" fmla="*/ 552068 h 740837"/>
              <a:gd name="connsiteX10" fmla="*/ 1833 w 335635"/>
              <a:gd name="connsiteY10" fmla="*/ 437768 h 740837"/>
              <a:gd name="connsiteX11" fmla="*/ 11358 w 335635"/>
              <a:gd name="connsiteY11" fmla="*/ 298068 h 740837"/>
              <a:gd name="connsiteX12" fmla="*/ 113436 w 335635"/>
              <a:gd name="connsiteY12" fmla="*/ 256209 h 740837"/>
              <a:gd name="connsiteX13" fmla="*/ 43108 w 335635"/>
              <a:gd name="connsiteY13" fmla="*/ 148843 h 740837"/>
              <a:gd name="connsiteX14" fmla="*/ 60054 w 335635"/>
              <a:gd name="connsiteY14" fmla="*/ 24070 h 740837"/>
              <a:gd name="connsiteX15" fmla="*/ 163283 w 335635"/>
              <a:gd name="connsiteY15" fmla="*/ 38 h 740837"/>
              <a:gd name="connsiteX16" fmla="*/ 262183 w 335635"/>
              <a:gd name="connsiteY16" fmla="*/ 21843 h 740837"/>
              <a:gd name="connsiteX17" fmla="*/ 335434 w 335635"/>
              <a:gd name="connsiteY17" fmla="*/ 121545 h 740837"/>
              <a:gd name="connsiteX18" fmla="*/ 239958 w 335635"/>
              <a:gd name="connsiteY18" fmla="*/ 285368 h 740837"/>
              <a:gd name="connsiteX19" fmla="*/ 179633 w 335635"/>
              <a:gd name="connsiteY19" fmla="*/ 285368 h 740837"/>
              <a:gd name="connsiteX0" fmla="*/ 179633 w 360142"/>
              <a:gd name="connsiteY0" fmla="*/ 286165 h 741634"/>
              <a:gd name="connsiteX1" fmla="*/ 249483 w 360142"/>
              <a:gd name="connsiteY1" fmla="*/ 336965 h 741634"/>
              <a:gd name="connsiteX2" fmla="*/ 297108 w 360142"/>
              <a:gd name="connsiteY2" fmla="*/ 400465 h 741634"/>
              <a:gd name="connsiteX3" fmla="*/ 309808 w 360142"/>
              <a:gd name="connsiteY3" fmla="*/ 514765 h 741634"/>
              <a:gd name="connsiteX4" fmla="*/ 290758 w 360142"/>
              <a:gd name="connsiteY4" fmla="*/ 648115 h 741634"/>
              <a:gd name="connsiteX5" fmla="*/ 239958 w 360142"/>
              <a:gd name="connsiteY5" fmla="*/ 711615 h 741634"/>
              <a:gd name="connsiteX6" fmla="*/ 166933 w 360142"/>
              <a:gd name="connsiteY6" fmla="*/ 740190 h 741634"/>
              <a:gd name="connsiteX7" fmla="*/ 81208 w 360142"/>
              <a:gd name="connsiteY7" fmla="*/ 730665 h 741634"/>
              <a:gd name="connsiteX8" fmla="*/ 20883 w 360142"/>
              <a:gd name="connsiteY8" fmla="*/ 673515 h 741634"/>
              <a:gd name="connsiteX9" fmla="*/ 1833 w 360142"/>
              <a:gd name="connsiteY9" fmla="*/ 552865 h 741634"/>
              <a:gd name="connsiteX10" fmla="*/ 1833 w 360142"/>
              <a:gd name="connsiteY10" fmla="*/ 438565 h 741634"/>
              <a:gd name="connsiteX11" fmla="*/ 11358 w 360142"/>
              <a:gd name="connsiteY11" fmla="*/ 298865 h 741634"/>
              <a:gd name="connsiteX12" fmla="*/ 113436 w 360142"/>
              <a:gd name="connsiteY12" fmla="*/ 257006 h 741634"/>
              <a:gd name="connsiteX13" fmla="*/ 43108 w 360142"/>
              <a:gd name="connsiteY13" fmla="*/ 149640 h 741634"/>
              <a:gd name="connsiteX14" fmla="*/ 60054 w 360142"/>
              <a:gd name="connsiteY14" fmla="*/ 24867 h 741634"/>
              <a:gd name="connsiteX15" fmla="*/ 163283 w 360142"/>
              <a:gd name="connsiteY15" fmla="*/ 835 h 741634"/>
              <a:gd name="connsiteX16" fmla="*/ 262183 w 360142"/>
              <a:gd name="connsiteY16" fmla="*/ 22640 h 741634"/>
              <a:gd name="connsiteX17" fmla="*/ 359999 w 360142"/>
              <a:gd name="connsiteY17" fmla="*/ 171477 h 741634"/>
              <a:gd name="connsiteX18" fmla="*/ 239958 w 360142"/>
              <a:gd name="connsiteY18" fmla="*/ 286165 h 741634"/>
              <a:gd name="connsiteX19" fmla="*/ 179633 w 360142"/>
              <a:gd name="connsiteY19" fmla="*/ 286165 h 741634"/>
              <a:gd name="connsiteX0" fmla="*/ 179633 w 361287"/>
              <a:gd name="connsiteY0" fmla="*/ 286167 h 741636"/>
              <a:gd name="connsiteX1" fmla="*/ 249483 w 361287"/>
              <a:gd name="connsiteY1" fmla="*/ 336967 h 741636"/>
              <a:gd name="connsiteX2" fmla="*/ 297108 w 361287"/>
              <a:gd name="connsiteY2" fmla="*/ 400467 h 741636"/>
              <a:gd name="connsiteX3" fmla="*/ 309808 w 361287"/>
              <a:gd name="connsiteY3" fmla="*/ 514767 h 741636"/>
              <a:gd name="connsiteX4" fmla="*/ 290758 w 361287"/>
              <a:gd name="connsiteY4" fmla="*/ 648117 h 741636"/>
              <a:gd name="connsiteX5" fmla="*/ 239958 w 361287"/>
              <a:gd name="connsiteY5" fmla="*/ 711617 h 741636"/>
              <a:gd name="connsiteX6" fmla="*/ 166933 w 361287"/>
              <a:gd name="connsiteY6" fmla="*/ 740192 h 741636"/>
              <a:gd name="connsiteX7" fmla="*/ 81208 w 361287"/>
              <a:gd name="connsiteY7" fmla="*/ 730667 h 741636"/>
              <a:gd name="connsiteX8" fmla="*/ 20883 w 361287"/>
              <a:gd name="connsiteY8" fmla="*/ 673517 h 741636"/>
              <a:gd name="connsiteX9" fmla="*/ 1833 w 361287"/>
              <a:gd name="connsiteY9" fmla="*/ 552867 h 741636"/>
              <a:gd name="connsiteX10" fmla="*/ 1833 w 361287"/>
              <a:gd name="connsiteY10" fmla="*/ 438567 h 741636"/>
              <a:gd name="connsiteX11" fmla="*/ 11358 w 361287"/>
              <a:gd name="connsiteY11" fmla="*/ 298867 h 741636"/>
              <a:gd name="connsiteX12" fmla="*/ 113436 w 361287"/>
              <a:gd name="connsiteY12" fmla="*/ 257008 h 741636"/>
              <a:gd name="connsiteX13" fmla="*/ 43108 w 361287"/>
              <a:gd name="connsiteY13" fmla="*/ 149642 h 741636"/>
              <a:gd name="connsiteX14" fmla="*/ 60054 w 361287"/>
              <a:gd name="connsiteY14" fmla="*/ 24869 h 741636"/>
              <a:gd name="connsiteX15" fmla="*/ 163283 w 361287"/>
              <a:gd name="connsiteY15" fmla="*/ 837 h 741636"/>
              <a:gd name="connsiteX16" fmla="*/ 262183 w 361287"/>
              <a:gd name="connsiteY16" fmla="*/ 22642 h 741636"/>
              <a:gd name="connsiteX17" fmla="*/ 359999 w 361287"/>
              <a:gd name="connsiteY17" fmla="*/ 171479 h 741636"/>
              <a:gd name="connsiteX18" fmla="*/ 239958 w 361287"/>
              <a:gd name="connsiteY18" fmla="*/ 286167 h 741636"/>
              <a:gd name="connsiteX19" fmla="*/ 179633 w 361287"/>
              <a:gd name="connsiteY19" fmla="*/ 286167 h 741636"/>
              <a:gd name="connsiteX0" fmla="*/ 179633 w 365326"/>
              <a:gd name="connsiteY0" fmla="*/ 286167 h 741636"/>
              <a:gd name="connsiteX1" fmla="*/ 249483 w 365326"/>
              <a:gd name="connsiteY1" fmla="*/ 336967 h 741636"/>
              <a:gd name="connsiteX2" fmla="*/ 297108 w 365326"/>
              <a:gd name="connsiteY2" fmla="*/ 400467 h 741636"/>
              <a:gd name="connsiteX3" fmla="*/ 309808 w 365326"/>
              <a:gd name="connsiteY3" fmla="*/ 514767 h 741636"/>
              <a:gd name="connsiteX4" fmla="*/ 290758 w 365326"/>
              <a:gd name="connsiteY4" fmla="*/ 648117 h 741636"/>
              <a:gd name="connsiteX5" fmla="*/ 239958 w 365326"/>
              <a:gd name="connsiteY5" fmla="*/ 711617 h 741636"/>
              <a:gd name="connsiteX6" fmla="*/ 166933 w 365326"/>
              <a:gd name="connsiteY6" fmla="*/ 740192 h 741636"/>
              <a:gd name="connsiteX7" fmla="*/ 81208 w 365326"/>
              <a:gd name="connsiteY7" fmla="*/ 730667 h 741636"/>
              <a:gd name="connsiteX8" fmla="*/ 20883 w 365326"/>
              <a:gd name="connsiteY8" fmla="*/ 673517 h 741636"/>
              <a:gd name="connsiteX9" fmla="*/ 1833 w 365326"/>
              <a:gd name="connsiteY9" fmla="*/ 552867 h 741636"/>
              <a:gd name="connsiteX10" fmla="*/ 1833 w 365326"/>
              <a:gd name="connsiteY10" fmla="*/ 438567 h 741636"/>
              <a:gd name="connsiteX11" fmla="*/ 11358 w 365326"/>
              <a:gd name="connsiteY11" fmla="*/ 298867 h 741636"/>
              <a:gd name="connsiteX12" fmla="*/ 113436 w 365326"/>
              <a:gd name="connsiteY12" fmla="*/ 257008 h 741636"/>
              <a:gd name="connsiteX13" fmla="*/ 43108 w 365326"/>
              <a:gd name="connsiteY13" fmla="*/ 149642 h 741636"/>
              <a:gd name="connsiteX14" fmla="*/ 60054 w 365326"/>
              <a:gd name="connsiteY14" fmla="*/ 24869 h 741636"/>
              <a:gd name="connsiteX15" fmla="*/ 163283 w 365326"/>
              <a:gd name="connsiteY15" fmla="*/ 837 h 741636"/>
              <a:gd name="connsiteX16" fmla="*/ 262183 w 365326"/>
              <a:gd name="connsiteY16" fmla="*/ 22642 h 741636"/>
              <a:gd name="connsiteX17" fmla="*/ 359999 w 365326"/>
              <a:gd name="connsiteY17" fmla="*/ 171479 h 741636"/>
              <a:gd name="connsiteX18" fmla="*/ 239958 w 365326"/>
              <a:gd name="connsiteY18" fmla="*/ 286167 h 741636"/>
              <a:gd name="connsiteX19" fmla="*/ 179633 w 365326"/>
              <a:gd name="connsiteY19"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113436 w 365327"/>
              <a:gd name="connsiteY12" fmla="*/ 257008 h 741636"/>
              <a:gd name="connsiteX13" fmla="*/ 43108 w 365327"/>
              <a:gd name="connsiteY13" fmla="*/ 149642 h 741636"/>
              <a:gd name="connsiteX14" fmla="*/ 60054 w 365327"/>
              <a:gd name="connsiteY14" fmla="*/ 24869 h 741636"/>
              <a:gd name="connsiteX15" fmla="*/ 163283 w 365327"/>
              <a:gd name="connsiteY15" fmla="*/ 837 h 741636"/>
              <a:gd name="connsiteX16" fmla="*/ 262183 w 365327"/>
              <a:gd name="connsiteY16" fmla="*/ 22642 h 741636"/>
              <a:gd name="connsiteX17" fmla="*/ 359999 w 365327"/>
              <a:gd name="connsiteY17" fmla="*/ 171479 h 741636"/>
              <a:gd name="connsiteX18" fmla="*/ 239958 w 365327"/>
              <a:gd name="connsiteY18"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43108 w 365327"/>
              <a:gd name="connsiteY12" fmla="*/ 149642 h 741636"/>
              <a:gd name="connsiteX13" fmla="*/ 60054 w 365327"/>
              <a:gd name="connsiteY13" fmla="*/ 24869 h 741636"/>
              <a:gd name="connsiteX14" fmla="*/ 163283 w 365327"/>
              <a:gd name="connsiteY14" fmla="*/ 837 h 741636"/>
              <a:gd name="connsiteX15" fmla="*/ 262183 w 365327"/>
              <a:gd name="connsiteY15" fmla="*/ 22642 h 741636"/>
              <a:gd name="connsiteX16" fmla="*/ 359999 w 365327"/>
              <a:gd name="connsiteY16" fmla="*/ 171479 h 741636"/>
              <a:gd name="connsiteX17" fmla="*/ 239958 w 365327"/>
              <a:gd name="connsiteY17" fmla="*/ 286167 h 741636"/>
              <a:gd name="connsiteX0" fmla="*/ 379765 w 505134"/>
              <a:gd name="connsiteY0" fmla="*/ 286167 h 741636"/>
              <a:gd name="connsiteX1" fmla="*/ 389290 w 505134"/>
              <a:gd name="connsiteY1" fmla="*/ 336967 h 741636"/>
              <a:gd name="connsiteX2" fmla="*/ 436915 w 505134"/>
              <a:gd name="connsiteY2" fmla="*/ 400467 h 741636"/>
              <a:gd name="connsiteX3" fmla="*/ 449615 w 505134"/>
              <a:gd name="connsiteY3" fmla="*/ 514767 h 741636"/>
              <a:gd name="connsiteX4" fmla="*/ 430565 w 505134"/>
              <a:gd name="connsiteY4" fmla="*/ 648117 h 741636"/>
              <a:gd name="connsiteX5" fmla="*/ 379765 w 505134"/>
              <a:gd name="connsiteY5" fmla="*/ 711617 h 741636"/>
              <a:gd name="connsiteX6" fmla="*/ 306740 w 505134"/>
              <a:gd name="connsiteY6" fmla="*/ 740192 h 741636"/>
              <a:gd name="connsiteX7" fmla="*/ 221015 w 505134"/>
              <a:gd name="connsiteY7" fmla="*/ 730667 h 741636"/>
              <a:gd name="connsiteX8" fmla="*/ 160690 w 505134"/>
              <a:gd name="connsiteY8" fmla="*/ 673517 h 741636"/>
              <a:gd name="connsiteX9" fmla="*/ 141640 w 505134"/>
              <a:gd name="connsiteY9" fmla="*/ 552867 h 741636"/>
              <a:gd name="connsiteX10" fmla="*/ 141640 w 505134"/>
              <a:gd name="connsiteY10" fmla="*/ 438567 h 741636"/>
              <a:gd name="connsiteX11" fmla="*/ 274 w 505134"/>
              <a:gd name="connsiteY11" fmla="*/ 198365 h 741636"/>
              <a:gd name="connsiteX12" fmla="*/ 182915 w 505134"/>
              <a:gd name="connsiteY12" fmla="*/ 149642 h 741636"/>
              <a:gd name="connsiteX13" fmla="*/ 199861 w 505134"/>
              <a:gd name="connsiteY13" fmla="*/ 24869 h 741636"/>
              <a:gd name="connsiteX14" fmla="*/ 303090 w 505134"/>
              <a:gd name="connsiteY14" fmla="*/ 837 h 741636"/>
              <a:gd name="connsiteX15" fmla="*/ 401990 w 505134"/>
              <a:gd name="connsiteY15" fmla="*/ 22642 h 741636"/>
              <a:gd name="connsiteX16" fmla="*/ 499806 w 505134"/>
              <a:gd name="connsiteY16" fmla="*/ 171479 h 741636"/>
              <a:gd name="connsiteX17" fmla="*/ 379765 w 505134"/>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194314 w 557808"/>
              <a:gd name="connsiteY9" fmla="*/ 552867 h 741636"/>
              <a:gd name="connsiteX10" fmla="*/ 8294 w 557808"/>
              <a:gd name="connsiteY10" fmla="*/ 394983 h 741636"/>
              <a:gd name="connsiteX11" fmla="*/ 52948 w 557808"/>
              <a:gd name="connsiteY11" fmla="*/ 198365 h 741636"/>
              <a:gd name="connsiteX12" fmla="*/ 235589 w 557808"/>
              <a:gd name="connsiteY12" fmla="*/ 149642 h 741636"/>
              <a:gd name="connsiteX13" fmla="*/ 252535 w 557808"/>
              <a:gd name="connsiteY13" fmla="*/ 24869 h 741636"/>
              <a:gd name="connsiteX14" fmla="*/ 355764 w 557808"/>
              <a:gd name="connsiteY14" fmla="*/ 837 h 741636"/>
              <a:gd name="connsiteX15" fmla="*/ 454664 w 557808"/>
              <a:gd name="connsiteY15" fmla="*/ 22642 h 741636"/>
              <a:gd name="connsiteX16" fmla="*/ 552480 w 557808"/>
              <a:gd name="connsiteY16" fmla="*/ 171479 h 741636"/>
              <a:gd name="connsiteX17" fmla="*/ 432439 w 557808"/>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209499 w 557808"/>
              <a:gd name="connsiteY9" fmla="*/ 657116 h 741636"/>
              <a:gd name="connsiteX10" fmla="*/ 194314 w 557808"/>
              <a:gd name="connsiteY10" fmla="*/ 552867 h 741636"/>
              <a:gd name="connsiteX11" fmla="*/ 8294 w 557808"/>
              <a:gd name="connsiteY11" fmla="*/ 394983 h 741636"/>
              <a:gd name="connsiteX12" fmla="*/ 52948 w 557808"/>
              <a:gd name="connsiteY12" fmla="*/ 198365 h 741636"/>
              <a:gd name="connsiteX13" fmla="*/ 235589 w 557808"/>
              <a:gd name="connsiteY13" fmla="*/ 149642 h 741636"/>
              <a:gd name="connsiteX14" fmla="*/ 252535 w 557808"/>
              <a:gd name="connsiteY14" fmla="*/ 24869 h 741636"/>
              <a:gd name="connsiteX15" fmla="*/ 355764 w 557808"/>
              <a:gd name="connsiteY15" fmla="*/ 837 h 741636"/>
              <a:gd name="connsiteX16" fmla="*/ 454664 w 557808"/>
              <a:gd name="connsiteY16" fmla="*/ 22642 h 741636"/>
              <a:gd name="connsiteX17" fmla="*/ 552480 w 557808"/>
              <a:gd name="connsiteY17" fmla="*/ 171479 h 741636"/>
              <a:gd name="connsiteX18" fmla="*/ 432439 w 557808"/>
              <a:gd name="connsiteY18" fmla="*/ 286167 h 741636"/>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209499 w 557808"/>
              <a:gd name="connsiteY8" fmla="*/ 657116 h 741420"/>
              <a:gd name="connsiteX9" fmla="*/ 194314 w 557808"/>
              <a:gd name="connsiteY9" fmla="*/ 552867 h 741420"/>
              <a:gd name="connsiteX10" fmla="*/ 8294 w 557808"/>
              <a:gd name="connsiteY10" fmla="*/ 394983 h 741420"/>
              <a:gd name="connsiteX11" fmla="*/ 52948 w 557808"/>
              <a:gd name="connsiteY11" fmla="*/ 198365 h 741420"/>
              <a:gd name="connsiteX12" fmla="*/ 235589 w 557808"/>
              <a:gd name="connsiteY12" fmla="*/ 149642 h 741420"/>
              <a:gd name="connsiteX13" fmla="*/ 252535 w 557808"/>
              <a:gd name="connsiteY13" fmla="*/ 24869 h 741420"/>
              <a:gd name="connsiteX14" fmla="*/ 355764 w 557808"/>
              <a:gd name="connsiteY14" fmla="*/ 837 h 741420"/>
              <a:gd name="connsiteX15" fmla="*/ 454664 w 557808"/>
              <a:gd name="connsiteY15" fmla="*/ 22642 h 741420"/>
              <a:gd name="connsiteX16" fmla="*/ 552480 w 557808"/>
              <a:gd name="connsiteY16" fmla="*/ 171479 h 741420"/>
              <a:gd name="connsiteX17" fmla="*/ 432439 w 557808"/>
              <a:gd name="connsiteY17" fmla="*/ 286167 h 741420"/>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194314 w 557808"/>
              <a:gd name="connsiteY8" fmla="*/ 552867 h 741420"/>
              <a:gd name="connsiteX9" fmla="*/ 8294 w 557808"/>
              <a:gd name="connsiteY9" fmla="*/ 394983 h 741420"/>
              <a:gd name="connsiteX10" fmla="*/ 52948 w 557808"/>
              <a:gd name="connsiteY10" fmla="*/ 198365 h 741420"/>
              <a:gd name="connsiteX11" fmla="*/ 235589 w 557808"/>
              <a:gd name="connsiteY11" fmla="*/ 149642 h 741420"/>
              <a:gd name="connsiteX12" fmla="*/ 252535 w 557808"/>
              <a:gd name="connsiteY12" fmla="*/ 24869 h 741420"/>
              <a:gd name="connsiteX13" fmla="*/ 355764 w 557808"/>
              <a:gd name="connsiteY13" fmla="*/ 837 h 741420"/>
              <a:gd name="connsiteX14" fmla="*/ 454664 w 557808"/>
              <a:gd name="connsiteY14" fmla="*/ 22642 h 741420"/>
              <a:gd name="connsiteX15" fmla="*/ 552480 w 557808"/>
              <a:gd name="connsiteY15" fmla="*/ 171479 h 741420"/>
              <a:gd name="connsiteX16" fmla="*/ 432439 w 557808"/>
              <a:gd name="connsiteY16" fmla="*/ 286167 h 741420"/>
              <a:gd name="connsiteX0" fmla="*/ 432439 w 557808"/>
              <a:gd name="connsiteY0" fmla="*/ 286167 h 749061"/>
              <a:gd name="connsiteX1" fmla="*/ 441964 w 557808"/>
              <a:gd name="connsiteY1" fmla="*/ 336967 h 749061"/>
              <a:gd name="connsiteX2" fmla="*/ 489589 w 557808"/>
              <a:gd name="connsiteY2" fmla="*/ 400467 h 749061"/>
              <a:gd name="connsiteX3" fmla="*/ 502289 w 557808"/>
              <a:gd name="connsiteY3" fmla="*/ 514767 h 749061"/>
              <a:gd name="connsiteX4" fmla="*/ 483239 w 557808"/>
              <a:gd name="connsiteY4" fmla="*/ 648117 h 749061"/>
              <a:gd name="connsiteX5" fmla="*/ 432439 w 557808"/>
              <a:gd name="connsiteY5" fmla="*/ 711617 h 749061"/>
              <a:gd name="connsiteX6" fmla="*/ 359414 w 557808"/>
              <a:gd name="connsiteY6" fmla="*/ 740192 h 749061"/>
              <a:gd name="connsiteX7" fmla="*/ 194314 w 557808"/>
              <a:gd name="connsiteY7" fmla="*/ 552867 h 749061"/>
              <a:gd name="connsiteX8" fmla="*/ 8294 w 557808"/>
              <a:gd name="connsiteY8" fmla="*/ 394983 h 749061"/>
              <a:gd name="connsiteX9" fmla="*/ 52948 w 557808"/>
              <a:gd name="connsiteY9" fmla="*/ 198365 h 749061"/>
              <a:gd name="connsiteX10" fmla="*/ 235589 w 557808"/>
              <a:gd name="connsiteY10" fmla="*/ 149642 h 749061"/>
              <a:gd name="connsiteX11" fmla="*/ 252535 w 557808"/>
              <a:gd name="connsiteY11" fmla="*/ 24869 h 749061"/>
              <a:gd name="connsiteX12" fmla="*/ 355764 w 557808"/>
              <a:gd name="connsiteY12" fmla="*/ 837 h 749061"/>
              <a:gd name="connsiteX13" fmla="*/ 454664 w 557808"/>
              <a:gd name="connsiteY13" fmla="*/ 22642 h 749061"/>
              <a:gd name="connsiteX14" fmla="*/ 552480 w 557808"/>
              <a:gd name="connsiteY14" fmla="*/ 171479 h 749061"/>
              <a:gd name="connsiteX15" fmla="*/ 432439 w 557808"/>
              <a:gd name="connsiteY15" fmla="*/ 286167 h 749061"/>
              <a:gd name="connsiteX0" fmla="*/ 432439 w 557808"/>
              <a:gd name="connsiteY0" fmla="*/ 286167 h 749063"/>
              <a:gd name="connsiteX1" fmla="*/ 489589 w 557808"/>
              <a:gd name="connsiteY1" fmla="*/ 400467 h 749063"/>
              <a:gd name="connsiteX2" fmla="*/ 502289 w 557808"/>
              <a:gd name="connsiteY2" fmla="*/ 514767 h 749063"/>
              <a:gd name="connsiteX3" fmla="*/ 483239 w 557808"/>
              <a:gd name="connsiteY3" fmla="*/ 648117 h 749063"/>
              <a:gd name="connsiteX4" fmla="*/ 432439 w 557808"/>
              <a:gd name="connsiteY4" fmla="*/ 711617 h 749063"/>
              <a:gd name="connsiteX5" fmla="*/ 359414 w 557808"/>
              <a:gd name="connsiteY5" fmla="*/ 740192 h 749063"/>
              <a:gd name="connsiteX6" fmla="*/ 194314 w 557808"/>
              <a:gd name="connsiteY6" fmla="*/ 552867 h 749063"/>
              <a:gd name="connsiteX7" fmla="*/ 8294 w 557808"/>
              <a:gd name="connsiteY7" fmla="*/ 394983 h 749063"/>
              <a:gd name="connsiteX8" fmla="*/ 52948 w 557808"/>
              <a:gd name="connsiteY8" fmla="*/ 198365 h 749063"/>
              <a:gd name="connsiteX9" fmla="*/ 235589 w 557808"/>
              <a:gd name="connsiteY9" fmla="*/ 149642 h 749063"/>
              <a:gd name="connsiteX10" fmla="*/ 252535 w 557808"/>
              <a:gd name="connsiteY10" fmla="*/ 24869 h 749063"/>
              <a:gd name="connsiteX11" fmla="*/ 355764 w 557808"/>
              <a:gd name="connsiteY11" fmla="*/ 837 h 749063"/>
              <a:gd name="connsiteX12" fmla="*/ 454664 w 557808"/>
              <a:gd name="connsiteY12" fmla="*/ 22642 h 749063"/>
              <a:gd name="connsiteX13" fmla="*/ 552480 w 557808"/>
              <a:gd name="connsiteY13" fmla="*/ 171479 h 749063"/>
              <a:gd name="connsiteX14" fmla="*/ 432439 w 557808"/>
              <a:gd name="connsiteY14" fmla="*/ 286167 h 749063"/>
              <a:gd name="connsiteX0" fmla="*/ 432439 w 557808"/>
              <a:gd name="connsiteY0" fmla="*/ 286167 h 749061"/>
              <a:gd name="connsiteX1" fmla="*/ 509799 w 557808"/>
              <a:gd name="connsiteY1" fmla="*/ 375301 h 749061"/>
              <a:gd name="connsiteX2" fmla="*/ 502289 w 557808"/>
              <a:gd name="connsiteY2" fmla="*/ 514767 h 749061"/>
              <a:gd name="connsiteX3" fmla="*/ 483239 w 557808"/>
              <a:gd name="connsiteY3" fmla="*/ 648117 h 749061"/>
              <a:gd name="connsiteX4" fmla="*/ 432439 w 557808"/>
              <a:gd name="connsiteY4" fmla="*/ 711617 h 749061"/>
              <a:gd name="connsiteX5" fmla="*/ 359414 w 557808"/>
              <a:gd name="connsiteY5" fmla="*/ 740192 h 749061"/>
              <a:gd name="connsiteX6" fmla="*/ 194314 w 557808"/>
              <a:gd name="connsiteY6" fmla="*/ 552867 h 749061"/>
              <a:gd name="connsiteX7" fmla="*/ 8294 w 557808"/>
              <a:gd name="connsiteY7" fmla="*/ 394983 h 749061"/>
              <a:gd name="connsiteX8" fmla="*/ 52948 w 557808"/>
              <a:gd name="connsiteY8" fmla="*/ 198365 h 749061"/>
              <a:gd name="connsiteX9" fmla="*/ 235589 w 557808"/>
              <a:gd name="connsiteY9" fmla="*/ 149642 h 749061"/>
              <a:gd name="connsiteX10" fmla="*/ 252535 w 557808"/>
              <a:gd name="connsiteY10" fmla="*/ 24869 h 749061"/>
              <a:gd name="connsiteX11" fmla="*/ 355764 w 557808"/>
              <a:gd name="connsiteY11" fmla="*/ 837 h 749061"/>
              <a:gd name="connsiteX12" fmla="*/ 454664 w 557808"/>
              <a:gd name="connsiteY12" fmla="*/ 22642 h 749061"/>
              <a:gd name="connsiteX13" fmla="*/ 552480 w 557808"/>
              <a:gd name="connsiteY13" fmla="*/ 171479 h 749061"/>
              <a:gd name="connsiteX14" fmla="*/ 432439 w 557808"/>
              <a:gd name="connsiteY14" fmla="*/ 286167 h 749061"/>
              <a:gd name="connsiteX0" fmla="*/ 375800 w 553954"/>
              <a:gd name="connsiteY0" fmla="*/ 252711 h 749063"/>
              <a:gd name="connsiteX1" fmla="*/ 509799 w 553954"/>
              <a:gd name="connsiteY1" fmla="*/ 375301 h 749063"/>
              <a:gd name="connsiteX2" fmla="*/ 502289 w 553954"/>
              <a:gd name="connsiteY2" fmla="*/ 514767 h 749063"/>
              <a:gd name="connsiteX3" fmla="*/ 483239 w 553954"/>
              <a:gd name="connsiteY3" fmla="*/ 648117 h 749063"/>
              <a:gd name="connsiteX4" fmla="*/ 432439 w 553954"/>
              <a:gd name="connsiteY4" fmla="*/ 711617 h 749063"/>
              <a:gd name="connsiteX5" fmla="*/ 359414 w 553954"/>
              <a:gd name="connsiteY5" fmla="*/ 740192 h 749063"/>
              <a:gd name="connsiteX6" fmla="*/ 194314 w 553954"/>
              <a:gd name="connsiteY6" fmla="*/ 552867 h 749063"/>
              <a:gd name="connsiteX7" fmla="*/ 8294 w 553954"/>
              <a:gd name="connsiteY7" fmla="*/ 394983 h 749063"/>
              <a:gd name="connsiteX8" fmla="*/ 52948 w 553954"/>
              <a:gd name="connsiteY8" fmla="*/ 198365 h 749063"/>
              <a:gd name="connsiteX9" fmla="*/ 235589 w 553954"/>
              <a:gd name="connsiteY9" fmla="*/ 149642 h 749063"/>
              <a:gd name="connsiteX10" fmla="*/ 252535 w 553954"/>
              <a:gd name="connsiteY10" fmla="*/ 24869 h 749063"/>
              <a:gd name="connsiteX11" fmla="*/ 355764 w 553954"/>
              <a:gd name="connsiteY11" fmla="*/ 837 h 749063"/>
              <a:gd name="connsiteX12" fmla="*/ 454664 w 553954"/>
              <a:gd name="connsiteY12" fmla="*/ 22642 h 749063"/>
              <a:gd name="connsiteX13" fmla="*/ 552480 w 553954"/>
              <a:gd name="connsiteY13" fmla="*/ 171479 h 749063"/>
              <a:gd name="connsiteX14" fmla="*/ 375800 w 553954"/>
              <a:gd name="connsiteY14" fmla="*/ 252711 h 749063"/>
              <a:gd name="connsiteX0" fmla="*/ 394252 w 553400"/>
              <a:gd name="connsiteY0" fmla="*/ 265092 h 749061"/>
              <a:gd name="connsiteX1" fmla="*/ 509799 w 553400"/>
              <a:gd name="connsiteY1" fmla="*/ 375301 h 749061"/>
              <a:gd name="connsiteX2" fmla="*/ 502289 w 553400"/>
              <a:gd name="connsiteY2" fmla="*/ 514767 h 749061"/>
              <a:gd name="connsiteX3" fmla="*/ 483239 w 553400"/>
              <a:gd name="connsiteY3" fmla="*/ 648117 h 749061"/>
              <a:gd name="connsiteX4" fmla="*/ 432439 w 553400"/>
              <a:gd name="connsiteY4" fmla="*/ 711617 h 749061"/>
              <a:gd name="connsiteX5" fmla="*/ 359414 w 553400"/>
              <a:gd name="connsiteY5" fmla="*/ 740192 h 749061"/>
              <a:gd name="connsiteX6" fmla="*/ 194314 w 553400"/>
              <a:gd name="connsiteY6" fmla="*/ 552867 h 749061"/>
              <a:gd name="connsiteX7" fmla="*/ 8294 w 553400"/>
              <a:gd name="connsiteY7" fmla="*/ 394983 h 749061"/>
              <a:gd name="connsiteX8" fmla="*/ 52948 w 553400"/>
              <a:gd name="connsiteY8" fmla="*/ 198365 h 749061"/>
              <a:gd name="connsiteX9" fmla="*/ 235589 w 553400"/>
              <a:gd name="connsiteY9" fmla="*/ 149642 h 749061"/>
              <a:gd name="connsiteX10" fmla="*/ 252535 w 553400"/>
              <a:gd name="connsiteY10" fmla="*/ 24869 h 749061"/>
              <a:gd name="connsiteX11" fmla="*/ 355764 w 553400"/>
              <a:gd name="connsiteY11" fmla="*/ 837 h 749061"/>
              <a:gd name="connsiteX12" fmla="*/ 454664 w 553400"/>
              <a:gd name="connsiteY12" fmla="*/ 22642 h 749061"/>
              <a:gd name="connsiteX13" fmla="*/ 552480 w 553400"/>
              <a:gd name="connsiteY13" fmla="*/ 171479 h 749061"/>
              <a:gd name="connsiteX14" fmla="*/ 394252 w 553400"/>
              <a:gd name="connsiteY14" fmla="*/ 265092 h 749061"/>
              <a:gd name="connsiteX0" fmla="*/ 394252 w 553401"/>
              <a:gd name="connsiteY0" fmla="*/ 265092 h 749063"/>
              <a:gd name="connsiteX1" fmla="*/ 509799 w 553401"/>
              <a:gd name="connsiteY1" fmla="*/ 375301 h 749063"/>
              <a:gd name="connsiteX2" fmla="*/ 502289 w 553401"/>
              <a:gd name="connsiteY2" fmla="*/ 514767 h 749063"/>
              <a:gd name="connsiteX3" fmla="*/ 483239 w 553401"/>
              <a:gd name="connsiteY3" fmla="*/ 648117 h 749063"/>
              <a:gd name="connsiteX4" fmla="*/ 432439 w 553401"/>
              <a:gd name="connsiteY4" fmla="*/ 711617 h 749063"/>
              <a:gd name="connsiteX5" fmla="*/ 359414 w 553401"/>
              <a:gd name="connsiteY5" fmla="*/ 740192 h 749063"/>
              <a:gd name="connsiteX6" fmla="*/ 194314 w 553401"/>
              <a:gd name="connsiteY6" fmla="*/ 552867 h 749063"/>
              <a:gd name="connsiteX7" fmla="*/ 8294 w 553401"/>
              <a:gd name="connsiteY7" fmla="*/ 394983 h 749063"/>
              <a:gd name="connsiteX8" fmla="*/ 52948 w 553401"/>
              <a:gd name="connsiteY8" fmla="*/ 198365 h 749063"/>
              <a:gd name="connsiteX9" fmla="*/ 235589 w 553401"/>
              <a:gd name="connsiteY9" fmla="*/ 149642 h 749063"/>
              <a:gd name="connsiteX10" fmla="*/ 252535 w 553401"/>
              <a:gd name="connsiteY10" fmla="*/ 24869 h 749063"/>
              <a:gd name="connsiteX11" fmla="*/ 355764 w 553401"/>
              <a:gd name="connsiteY11" fmla="*/ 837 h 749063"/>
              <a:gd name="connsiteX12" fmla="*/ 454664 w 553401"/>
              <a:gd name="connsiteY12" fmla="*/ 22642 h 749063"/>
              <a:gd name="connsiteX13" fmla="*/ 552480 w 553401"/>
              <a:gd name="connsiteY13" fmla="*/ 171479 h 749063"/>
              <a:gd name="connsiteX14" fmla="*/ 394252 w 553401"/>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65092 h 749063"/>
              <a:gd name="connsiteX1" fmla="*/ 509799 w 553343"/>
              <a:gd name="connsiteY1" fmla="*/ 375301 h 749063"/>
              <a:gd name="connsiteX2" fmla="*/ 502289 w 553343"/>
              <a:gd name="connsiteY2" fmla="*/ 514767 h 749063"/>
              <a:gd name="connsiteX3" fmla="*/ 483239 w 553343"/>
              <a:gd name="connsiteY3" fmla="*/ 648117 h 749063"/>
              <a:gd name="connsiteX4" fmla="*/ 432439 w 553343"/>
              <a:gd name="connsiteY4" fmla="*/ 711617 h 749063"/>
              <a:gd name="connsiteX5" fmla="*/ 359414 w 553343"/>
              <a:gd name="connsiteY5" fmla="*/ 740192 h 749063"/>
              <a:gd name="connsiteX6" fmla="*/ 194314 w 553343"/>
              <a:gd name="connsiteY6" fmla="*/ 552867 h 749063"/>
              <a:gd name="connsiteX7" fmla="*/ 8294 w 553343"/>
              <a:gd name="connsiteY7" fmla="*/ 394983 h 749063"/>
              <a:gd name="connsiteX8" fmla="*/ 52948 w 553343"/>
              <a:gd name="connsiteY8" fmla="*/ 198365 h 749063"/>
              <a:gd name="connsiteX9" fmla="*/ 235589 w 553343"/>
              <a:gd name="connsiteY9" fmla="*/ 149642 h 749063"/>
              <a:gd name="connsiteX10" fmla="*/ 252535 w 553343"/>
              <a:gd name="connsiteY10" fmla="*/ 24869 h 749063"/>
              <a:gd name="connsiteX11" fmla="*/ 355764 w 553343"/>
              <a:gd name="connsiteY11" fmla="*/ 837 h 749063"/>
              <a:gd name="connsiteX12" fmla="*/ 454664 w 553343"/>
              <a:gd name="connsiteY12" fmla="*/ 22642 h 749063"/>
              <a:gd name="connsiteX13" fmla="*/ 552480 w 553343"/>
              <a:gd name="connsiteY13" fmla="*/ 171479 h 749063"/>
              <a:gd name="connsiteX14" fmla="*/ 394252 w 553343"/>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70295 h 754266"/>
              <a:gd name="connsiteX1" fmla="*/ 509799 w 553343"/>
              <a:gd name="connsiteY1" fmla="*/ 380504 h 754266"/>
              <a:gd name="connsiteX2" fmla="*/ 502289 w 553343"/>
              <a:gd name="connsiteY2" fmla="*/ 519970 h 754266"/>
              <a:gd name="connsiteX3" fmla="*/ 483239 w 553343"/>
              <a:gd name="connsiteY3" fmla="*/ 653320 h 754266"/>
              <a:gd name="connsiteX4" fmla="*/ 432439 w 553343"/>
              <a:gd name="connsiteY4" fmla="*/ 716820 h 754266"/>
              <a:gd name="connsiteX5" fmla="*/ 359414 w 553343"/>
              <a:gd name="connsiteY5" fmla="*/ 745395 h 754266"/>
              <a:gd name="connsiteX6" fmla="*/ 194314 w 553343"/>
              <a:gd name="connsiteY6" fmla="*/ 558070 h 754266"/>
              <a:gd name="connsiteX7" fmla="*/ 8294 w 553343"/>
              <a:gd name="connsiteY7" fmla="*/ 400186 h 754266"/>
              <a:gd name="connsiteX8" fmla="*/ 52948 w 553343"/>
              <a:gd name="connsiteY8" fmla="*/ 203568 h 754266"/>
              <a:gd name="connsiteX9" fmla="*/ 235589 w 553343"/>
              <a:gd name="connsiteY9" fmla="*/ 154845 h 754266"/>
              <a:gd name="connsiteX10" fmla="*/ 252535 w 553343"/>
              <a:gd name="connsiteY10" fmla="*/ 30072 h 754266"/>
              <a:gd name="connsiteX11" fmla="*/ 355764 w 553343"/>
              <a:gd name="connsiteY11" fmla="*/ 6040 h 754266"/>
              <a:gd name="connsiteX12" fmla="*/ 454664 w 553343"/>
              <a:gd name="connsiteY12" fmla="*/ 27845 h 754266"/>
              <a:gd name="connsiteX13" fmla="*/ 552480 w 553343"/>
              <a:gd name="connsiteY13" fmla="*/ 176682 h 754266"/>
              <a:gd name="connsiteX14" fmla="*/ 394252 w 553343"/>
              <a:gd name="connsiteY14" fmla="*/ 270295 h 754266"/>
              <a:gd name="connsiteX0" fmla="*/ 394252 w 553561"/>
              <a:gd name="connsiteY0" fmla="*/ 258559 h 742529"/>
              <a:gd name="connsiteX1" fmla="*/ 509799 w 553561"/>
              <a:gd name="connsiteY1" fmla="*/ 368768 h 742529"/>
              <a:gd name="connsiteX2" fmla="*/ 502289 w 553561"/>
              <a:gd name="connsiteY2" fmla="*/ 508234 h 742529"/>
              <a:gd name="connsiteX3" fmla="*/ 483239 w 553561"/>
              <a:gd name="connsiteY3" fmla="*/ 641584 h 742529"/>
              <a:gd name="connsiteX4" fmla="*/ 432439 w 553561"/>
              <a:gd name="connsiteY4" fmla="*/ 705084 h 742529"/>
              <a:gd name="connsiteX5" fmla="*/ 359414 w 553561"/>
              <a:gd name="connsiteY5" fmla="*/ 733659 h 742529"/>
              <a:gd name="connsiteX6" fmla="*/ 194314 w 553561"/>
              <a:gd name="connsiteY6" fmla="*/ 546334 h 742529"/>
              <a:gd name="connsiteX7" fmla="*/ 8294 w 553561"/>
              <a:gd name="connsiteY7" fmla="*/ 388450 h 742529"/>
              <a:gd name="connsiteX8" fmla="*/ 52948 w 553561"/>
              <a:gd name="connsiteY8" fmla="*/ 191832 h 742529"/>
              <a:gd name="connsiteX9" fmla="*/ 235589 w 553561"/>
              <a:gd name="connsiteY9" fmla="*/ 143109 h 742529"/>
              <a:gd name="connsiteX10" fmla="*/ 252535 w 553561"/>
              <a:gd name="connsiteY10" fmla="*/ 18336 h 742529"/>
              <a:gd name="connsiteX11" fmla="*/ 454664 w 553561"/>
              <a:gd name="connsiteY11" fmla="*/ 16109 h 742529"/>
              <a:gd name="connsiteX12" fmla="*/ 552480 w 553561"/>
              <a:gd name="connsiteY12" fmla="*/ 164946 h 742529"/>
              <a:gd name="connsiteX13" fmla="*/ 394252 w 553561"/>
              <a:gd name="connsiteY13" fmla="*/ 258559 h 742529"/>
              <a:gd name="connsiteX0" fmla="*/ 394252 w 553561"/>
              <a:gd name="connsiteY0" fmla="*/ 275028 h 758998"/>
              <a:gd name="connsiteX1" fmla="*/ 509799 w 553561"/>
              <a:gd name="connsiteY1" fmla="*/ 385237 h 758998"/>
              <a:gd name="connsiteX2" fmla="*/ 502289 w 553561"/>
              <a:gd name="connsiteY2" fmla="*/ 524703 h 758998"/>
              <a:gd name="connsiteX3" fmla="*/ 483239 w 553561"/>
              <a:gd name="connsiteY3" fmla="*/ 658053 h 758998"/>
              <a:gd name="connsiteX4" fmla="*/ 432439 w 553561"/>
              <a:gd name="connsiteY4" fmla="*/ 721553 h 758998"/>
              <a:gd name="connsiteX5" fmla="*/ 359414 w 553561"/>
              <a:gd name="connsiteY5" fmla="*/ 750128 h 758998"/>
              <a:gd name="connsiteX6" fmla="*/ 194314 w 553561"/>
              <a:gd name="connsiteY6" fmla="*/ 562803 h 758998"/>
              <a:gd name="connsiteX7" fmla="*/ 8294 w 553561"/>
              <a:gd name="connsiteY7" fmla="*/ 404919 h 758998"/>
              <a:gd name="connsiteX8" fmla="*/ 52948 w 553561"/>
              <a:gd name="connsiteY8" fmla="*/ 208301 h 758998"/>
              <a:gd name="connsiteX9" fmla="*/ 235589 w 553561"/>
              <a:gd name="connsiteY9" fmla="*/ 159578 h 758998"/>
              <a:gd name="connsiteX10" fmla="*/ 252535 w 553561"/>
              <a:gd name="connsiteY10" fmla="*/ 34805 h 758998"/>
              <a:gd name="connsiteX11" fmla="*/ 454664 w 553561"/>
              <a:gd name="connsiteY11" fmla="*/ 32578 h 758998"/>
              <a:gd name="connsiteX12" fmla="*/ 552480 w 553561"/>
              <a:gd name="connsiteY12" fmla="*/ 181415 h 758998"/>
              <a:gd name="connsiteX13" fmla="*/ 394252 w 553561"/>
              <a:gd name="connsiteY13" fmla="*/ 275028 h 758998"/>
              <a:gd name="connsiteX0" fmla="*/ 394252 w 553561"/>
              <a:gd name="connsiteY0" fmla="*/ 285900 h 769870"/>
              <a:gd name="connsiteX1" fmla="*/ 509799 w 553561"/>
              <a:gd name="connsiteY1" fmla="*/ 396109 h 769870"/>
              <a:gd name="connsiteX2" fmla="*/ 502289 w 553561"/>
              <a:gd name="connsiteY2" fmla="*/ 535575 h 769870"/>
              <a:gd name="connsiteX3" fmla="*/ 483239 w 553561"/>
              <a:gd name="connsiteY3" fmla="*/ 668925 h 769870"/>
              <a:gd name="connsiteX4" fmla="*/ 432439 w 553561"/>
              <a:gd name="connsiteY4" fmla="*/ 732425 h 769870"/>
              <a:gd name="connsiteX5" fmla="*/ 359414 w 553561"/>
              <a:gd name="connsiteY5" fmla="*/ 761000 h 769870"/>
              <a:gd name="connsiteX6" fmla="*/ 194314 w 553561"/>
              <a:gd name="connsiteY6" fmla="*/ 573675 h 769870"/>
              <a:gd name="connsiteX7" fmla="*/ 8294 w 553561"/>
              <a:gd name="connsiteY7" fmla="*/ 415791 h 769870"/>
              <a:gd name="connsiteX8" fmla="*/ 52948 w 553561"/>
              <a:gd name="connsiteY8" fmla="*/ 219173 h 769870"/>
              <a:gd name="connsiteX9" fmla="*/ 235589 w 553561"/>
              <a:gd name="connsiteY9" fmla="*/ 170450 h 769870"/>
              <a:gd name="connsiteX10" fmla="*/ 252535 w 553561"/>
              <a:gd name="connsiteY10" fmla="*/ 45677 h 769870"/>
              <a:gd name="connsiteX11" fmla="*/ 454664 w 553561"/>
              <a:gd name="connsiteY11" fmla="*/ 43450 h 769870"/>
              <a:gd name="connsiteX12" fmla="*/ 552480 w 553561"/>
              <a:gd name="connsiteY12" fmla="*/ 192287 h 769870"/>
              <a:gd name="connsiteX13" fmla="*/ 394252 w 553561"/>
              <a:gd name="connsiteY13" fmla="*/ 285900 h 769870"/>
              <a:gd name="connsiteX0" fmla="*/ 397698 w 557007"/>
              <a:gd name="connsiteY0" fmla="*/ 285900 h 769870"/>
              <a:gd name="connsiteX1" fmla="*/ 513245 w 557007"/>
              <a:gd name="connsiteY1" fmla="*/ 396109 h 769870"/>
              <a:gd name="connsiteX2" fmla="*/ 505735 w 557007"/>
              <a:gd name="connsiteY2" fmla="*/ 535575 h 769870"/>
              <a:gd name="connsiteX3" fmla="*/ 486685 w 557007"/>
              <a:gd name="connsiteY3" fmla="*/ 668925 h 769870"/>
              <a:gd name="connsiteX4" fmla="*/ 435885 w 557007"/>
              <a:gd name="connsiteY4" fmla="*/ 732425 h 769870"/>
              <a:gd name="connsiteX5" fmla="*/ 362860 w 557007"/>
              <a:gd name="connsiteY5" fmla="*/ 761000 h 769870"/>
              <a:gd name="connsiteX6" fmla="*/ 197760 w 557007"/>
              <a:gd name="connsiteY6" fmla="*/ 573675 h 769870"/>
              <a:gd name="connsiteX7" fmla="*/ 11740 w 557007"/>
              <a:gd name="connsiteY7" fmla="*/ 415791 h 769870"/>
              <a:gd name="connsiteX8" fmla="*/ 43232 w 557007"/>
              <a:gd name="connsiteY8" fmla="*/ 213378 h 769870"/>
              <a:gd name="connsiteX9" fmla="*/ 239035 w 557007"/>
              <a:gd name="connsiteY9" fmla="*/ 170450 h 769870"/>
              <a:gd name="connsiteX10" fmla="*/ 255981 w 557007"/>
              <a:gd name="connsiteY10" fmla="*/ 45677 h 769870"/>
              <a:gd name="connsiteX11" fmla="*/ 458110 w 557007"/>
              <a:gd name="connsiteY11" fmla="*/ 43450 h 769870"/>
              <a:gd name="connsiteX12" fmla="*/ 555926 w 557007"/>
              <a:gd name="connsiteY12" fmla="*/ 192287 h 769870"/>
              <a:gd name="connsiteX13" fmla="*/ 397698 w 557007"/>
              <a:gd name="connsiteY13" fmla="*/ 285900 h 769870"/>
              <a:gd name="connsiteX0" fmla="*/ 400894 w 560203"/>
              <a:gd name="connsiteY0" fmla="*/ 285900 h 769870"/>
              <a:gd name="connsiteX1" fmla="*/ 516441 w 560203"/>
              <a:gd name="connsiteY1" fmla="*/ 396109 h 769870"/>
              <a:gd name="connsiteX2" fmla="*/ 508931 w 560203"/>
              <a:gd name="connsiteY2" fmla="*/ 535575 h 769870"/>
              <a:gd name="connsiteX3" fmla="*/ 489881 w 560203"/>
              <a:gd name="connsiteY3" fmla="*/ 668925 h 769870"/>
              <a:gd name="connsiteX4" fmla="*/ 439081 w 560203"/>
              <a:gd name="connsiteY4" fmla="*/ 732425 h 769870"/>
              <a:gd name="connsiteX5" fmla="*/ 366056 w 560203"/>
              <a:gd name="connsiteY5" fmla="*/ 761000 h 769870"/>
              <a:gd name="connsiteX6" fmla="*/ 200956 w 560203"/>
              <a:gd name="connsiteY6" fmla="*/ 573675 h 769870"/>
              <a:gd name="connsiteX7" fmla="*/ 14936 w 560203"/>
              <a:gd name="connsiteY7" fmla="*/ 415791 h 769870"/>
              <a:gd name="connsiteX8" fmla="*/ 46428 w 560203"/>
              <a:gd name="connsiteY8" fmla="*/ 213378 h 769870"/>
              <a:gd name="connsiteX9" fmla="*/ 242231 w 560203"/>
              <a:gd name="connsiteY9" fmla="*/ 170450 h 769870"/>
              <a:gd name="connsiteX10" fmla="*/ 259177 w 560203"/>
              <a:gd name="connsiteY10" fmla="*/ 45677 h 769870"/>
              <a:gd name="connsiteX11" fmla="*/ 461306 w 560203"/>
              <a:gd name="connsiteY11" fmla="*/ 43450 h 769870"/>
              <a:gd name="connsiteX12" fmla="*/ 559122 w 560203"/>
              <a:gd name="connsiteY12" fmla="*/ 192287 h 769870"/>
              <a:gd name="connsiteX13" fmla="*/ 400894 w 560203"/>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35630"/>
              <a:gd name="connsiteX1" fmla="*/ 517869 w 561631"/>
              <a:gd name="connsiteY1" fmla="*/ 396109 h 735630"/>
              <a:gd name="connsiteX2" fmla="*/ 510359 w 561631"/>
              <a:gd name="connsiteY2" fmla="*/ 535575 h 735630"/>
              <a:gd name="connsiteX3" fmla="*/ 491309 w 561631"/>
              <a:gd name="connsiteY3" fmla="*/ 668925 h 735630"/>
              <a:gd name="connsiteX4" fmla="*/ 440509 w 561631"/>
              <a:gd name="connsiteY4" fmla="*/ 732425 h 735630"/>
              <a:gd name="connsiteX5" fmla="*/ 202384 w 561631"/>
              <a:gd name="connsiteY5" fmla="*/ 573675 h 735630"/>
              <a:gd name="connsiteX6" fmla="*/ 16364 w 561631"/>
              <a:gd name="connsiteY6" fmla="*/ 415791 h 735630"/>
              <a:gd name="connsiteX7" fmla="*/ 47856 w 561631"/>
              <a:gd name="connsiteY7" fmla="*/ 213378 h 735630"/>
              <a:gd name="connsiteX8" fmla="*/ 243659 w 561631"/>
              <a:gd name="connsiteY8" fmla="*/ 170450 h 735630"/>
              <a:gd name="connsiteX9" fmla="*/ 260605 w 561631"/>
              <a:gd name="connsiteY9" fmla="*/ 45677 h 735630"/>
              <a:gd name="connsiteX10" fmla="*/ 462734 w 561631"/>
              <a:gd name="connsiteY10" fmla="*/ 43450 h 735630"/>
              <a:gd name="connsiteX11" fmla="*/ 560550 w 561631"/>
              <a:gd name="connsiteY11" fmla="*/ 192287 h 735630"/>
              <a:gd name="connsiteX12" fmla="*/ 402322 w 561631"/>
              <a:gd name="connsiteY12" fmla="*/ 285900 h 735630"/>
              <a:gd name="connsiteX0" fmla="*/ 402322 w 561631"/>
              <a:gd name="connsiteY0" fmla="*/ 285900 h 669393"/>
              <a:gd name="connsiteX1" fmla="*/ 517869 w 561631"/>
              <a:gd name="connsiteY1" fmla="*/ 396109 h 669393"/>
              <a:gd name="connsiteX2" fmla="*/ 510359 w 561631"/>
              <a:gd name="connsiteY2" fmla="*/ 535575 h 669393"/>
              <a:gd name="connsiteX3" fmla="*/ 491309 w 561631"/>
              <a:gd name="connsiteY3" fmla="*/ 668925 h 669393"/>
              <a:gd name="connsiteX4" fmla="*/ 202384 w 561631"/>
              <a:gd name="connsiteY4" fmla="*/ 573675 h 669393"/>
              <a:gd name="connsiteX5" fmla="*/ 16364 w 561631"/>
              <a:gd name="connsiteY5" fmla="*/ 415791 h 669393"/>
              <a:gd name="connsiteX6" fmla="*/ 47856 w 561631"/>
              <a:gd name="connsiteY6" fmla="*/ 213378 h 669393"/>
              <a:gd name="connsiteX7" fmla="*/ 243659 w 561631"/>
              <a:gd name="connsiteY7" fmla="*/ 170450 h 669393"/>
              <a:gd name="connsiteX8" fmla="*/ 260605 w 561631"/>
              <a:gd name="connsiteY8" fmla="*/ 45677 h 669393"/>
              <a:gd name="connsiteX9" fmla="*/ 462734 w 561631"/>
              <a:gd name="connsiteY9" fmla="*/ 43450 h 669393"/>
              <a:gd name="connsiteX10" fmla="*/ 560550 w 561631"/>
              <a:gd name="connsiteY10" fmla="*/ 192287 h 669393"/>
              <a:gd name="connsiteX11" fmla="*/ 402322 w 561631"/>
              <a:gd name="connsiteY11" fmla="*/ 285900 h 669393"/>
              <a:gd name="connsiteX0" fmla="*/ 402322 w 561631"/>
              <a:gd name="connsiteY0" fmla="*/ 285900 h 580341"/>
              <a:gd name="connsiteX1" fmla="*/ 517869 w 561631"/>
              <a:gd name="connsiteY1" fmla="*/ 396109 h 580341"/>
              <a:gd name="connsiteX2" fmla="*/ 510359 w 561631"/>
              <a:gd name="connsiteY2" fmla="*/ 535575 h 580341"/>
              <a:gd name="connsiteX3" fmla="*/ 202384 w 561631"/>
              <a:gd name="connsiteY3" fmla="*/ 573675 h 580341"/>
              <a:gd name="connsiteX4" fmla="*/ 16364 w 561631"/>
              <a:gd name="connsiteY4" fmla="*/ 415791 h 580341"/>
              <a:gd name="connsiteX5" fmla="*/ 47856 w 561631"/>
              <a:gd name="connsiteY5" fmla="*/ 213378 h 580341"/>
              <a:gd name="connsiteX6" fmla="*/ 243659 w 561631"/>
              <a:gd name="connsiteY6" fmla="*/ 170450 h 580341"/>
              <a:gd name="connsiteX7" fmla="*/ 260605 w 561631"/>
              <a:gd name="connsiteY7" fmla="*/ 45677 h 580341"/>
              <a:gd name="connsiteX8" fmla="*/ 462734 w 561631"/>
              <a:gd name="connsiteY8" fmla="*/ 43450 h 580341"/>
              <a:gd name="connsiteX9" fmla="*/ 560550 w 561631"/>
              <a:gd name="connsiteY9" fmla="*/ 192287 h 580341"/>
              <a:gd name="connsiteX10" fmla="*/ 402322 w 561631"/>
              <a:gd name="connsiteY10" fmla="*/ 285900 h 580341"/>
              <a:gd name="connsiteX0" fmla="*/ 402322 w 561631"/>
              <a:gd name="connsiteY0" fmla="*/ 285900 h 591537"/>
              <a:gd name="connsiteX1" fmla="*/ 517869 w 561631"/>
              <a:gd name="connsiteY1" fmla="*/ 396109 h 591537"/>
              <a:gd name="connsiteX2" fmla="*/ 510359 w 561631"/>
              <a:gd name="connsiteY2" fmla="*/ 535575 h 591537"/>
              <a:gd name="connsiteX3" fmla="*/ 202384 w 561631"/>
              <a:gd name="connsiteY3" fmla="*/ 573675 h 591537"/>
              <a:gd name="connsiteX4" fmla="*/ 16364 w 561631"/>
              <a:gd name="connsiteY4" fmla="*/ 415791 h 591537"/>
              <a:gd name="connsiteX5" fmla="*/ 47856 w 561631"/>
              <a:gd name="connsiteY5" fmla="*/ 213378 h 591537"/>
              <a:gd name="connsiteX6" fmla="*/ 243659 w 561631"/>
              <a:gd name="connsiteY6" fmla="*/ 170450 h 591537"/>
              <a:gd name="connsiteX7" fmla="*/ 260605 w 561631"/>
              <a:gd name="connsiteY7" fmla="*/ 45677 h 591537"/>
              <a:gd name="connsiteX8" fmla="*/ 462734 w 561631"/>
              <a:gd name="connsiteY8" fmla="*/ 43450 h 591537"/>
              <a:gd name="connsiteX9" fmla="*/ 560550 w 561631"/>
              <a:gd name="connsiteY9" fmla="*/ 192287 h 591537"/>
              <a:gd name="connsiteX10" fmla="*/ 402322 w 561631"/>
              <a:gd name="connsiteY10" fmla="*/ 285900 h 591537"/>
              <a:gd name="connsiteX0" fmla="*/ 402322 w 561631"/>
              <a:gd name="connsiteY0" fmla="*/ 285900 h 614196"/>
              <a:gd name="connsiteX1" fmla="*/ 517869 w 561631"/>
              <a:gd name="connsiteY1" fmla="*/ 396109 h 614196"/>
              <a:gd name="connsiteX2" fmla="*/ 440327 w 561631"/>
              <a:gd name="connsiteY2" fmla="*/ 572869 h 614196"/>
              <a:gd name="connsiteX3" fmla="*/ 202384 w 561631"/>
              <a:gd name="connsiteY3" fmla="*/ 573675 h 614196"/>
              <a:gd name="connsiteX4" fmla="*/ 16364 w 561631"/>
              <a:gd name="connsiteY4" fmla="*/ 415791 h 614196"/>
              <a:gd name="connsiteX5" fmla="*/ 47856 w 561631"/>
              <a:gd name="connsiteY5" fmla="*/ 213378 h 614196"/>
              <a:gd name="connsiteX6" fmla="*/ 243659 w 561631"/>
              <a:gd name="connsiteY6" fmla="*/ 170450 h 614196"/>
              <a:gd name="connsiteX7" fmla="*/ 260605 w 561631"/>
              <a:gd name="connsiteY7" fmla="*/ 45677 h 614196"/>
              <a:gd name="connsiteX8" fmla="*/ 462734 w 561631"/>
              <a:gd name="connsiteY8" fmla="*/ 43450 h 614196"/>
              <a:gd name="connsiteX9" fmla="*/ 560550 w 561631"/>
              <a:gd name="connsiteY9" fmla="*/ 192287 h 614196"/>
              <a:gd name="connsiteX10" fmla="*/ 402322 w 561631"/>
              <a:gd name="connsiteY10" fmla="*/ 285900 h 614196"/>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399619 w 561791"/>
              <a:gd name="connsiteY0" fmla="*/ 271937 h 599534"/>
              <a:gd name="connsiteX1" fmla="*/ 517869 w 561791"/>
              <a:gd name="connsiteY1" fmla="*/ 396109 h 599534"/>
              <a:gd name="connsiteX2" fmla="*/ 440327 w 561791"/>
              <a:gd name="connsiteY2" fmla="*/ 572869 h 599534"/>
              <a:gd name="connsiteX3" fmla="*/ 202384 w 561791"/>
              <a:gd name="connsiteY3" fmla="*/ 573675 h 599534"/>
              <a:gd name="connsiteX4" fmla="*/ 16364 w 561791"/>
              <a:gd name="connsiteY4" fmla="*/ 415791 h 599534"/>
              <a:gd name="connsiteX5" fmla="*/ 47856 w 561791"/>
              <a:gd name="connsiteY5" fmla="*/ 213378 h 599534"/>
              <a:gd name="connsiteX6" fmla="*/ 243659 w 561791"/>
              <a:gd name="connsiteY6" fmla="*/ 170450 h 599534"/>
              <a:gd name="connsiteX7" fmla="*/ 260605 w 561791"/>
              <a:gd name="connsiteY7" fmla="*/ 45677 h 599534"/>
              <a:gd name="connsiteX8" fmla="*/ 462734 w 561791"/>
              <a:gd name="connsiteY8" fmla="*/ 43450 h 599534"/>
              <a:gd name="connsiteX9" fmla="*/ 560550 w 561791"/>
              <a:gd name="connsiteY9" fmla="*/ 192287 h 599534"/>
              <a:gd name="connsiteX10" fmla="*/ 399619 w 561791"/>
              <a:gd name="connsiteY10" fmla="*/ 271937 h 599534"/>
              <a:gd name="connsiteX0" fmla="*/ 399619 w 562299"/>
              <a:gd name="connsiteY0" fmla="*/ 271937 h 599534"/>
              <a:gd name="connsiteX1" fmla="*/ 517869 w 562299"/>
              <a:gd name="connsiteY1" fmla="*/ 396109 h 599534"/>
              <a:gd name="connsiteX2" fmla="*/ 440327 w 562299"/>
              <a:gd name="connsiteY2" fmla="*/ 572869 h 599534"/>
              <a:gd name="connsiteX3" fmla="*/ 202384 w 562299"/>
              <a:gd name="connsiteY3" fmla="*/ 573675 h 599534"/>
              <a:gd name="connsiteX4" fmla="*/ 16364 w 562299"/>
              <a:gd name="connsiteY4" fmla="*/ 415791 h 599534"/>
              <a:gd name="connsiteX5" fmla="*/ 47856 w 562299"/>
              <a:gd name="connsiteY5" fmla="*/ 213378 h 599534"/>
              <a:gd name="connsiteX6" fmla="*/ 243659 w 562299"/>
              <a:gd name="connsiteY6" fmla="*/ 170450 h 599534"/>
              <a:gd name="connsiteX7" fmla="*/ 260605 w 562299"/>
              <a:gd name="connsiteY7" fmla="*/ 45677 h 599534"/>
              <a:gd name="connsiteX8" fmla="*/ 462734 w 562299"/>
              <a:gd name="connsiteY8" fmla="*/ 43450 h 599534"/>
              <a:gd name="connsiteX9" fmla="*/ 560550 w 562299"/>
              <a:gd name="connsiteY9" fmla="*/ 192287 h 599534"/>
              <a:gd name="connsiteX10" fmla="*/ 399619 w 562299"/>
              <a:gd name="connsiteY10" fmla="*/ 271937 h 599534"/>
              <a:gd name="connsiteX0" fmla="*/ 399619 w 561986"/>
              <a:gd name="connsiteY0" fmla="*/ 271937 h 599534"/>
              <a:gd name="connsiteX1" fmla="*/ 517869 w 561986"/>
              <a:gd name="connsiteY1" fmla="*/ 396109 h 599534"/>
              <a:gd name="connsiteX2" fmla="*/ 440327 w 561986"/>
              <a:gd name="connsiteY2" fmla="*/ 572869 h 599534"/>
              <a:gd name="connsiteX3" fmla="*/ 202384 w 561986"/>
              <a:gd name="connsiteY3" fmla="*/ 573675 h 599534"/>
              <a:gd name="connsiteX4" fmla="*/ 16364 w 561986"/>
              <a:gd name="connsiteY4" fmla="*/ 415791 h 599534"/>
              <a:gd name="connsiteX5" fmla="*/ 47856 w 561986"/>
              <a:gd name="connsiteY5" fmla="*/ 213378 h 599534"/>
              <a:gd name="connsiteX6" fmla="*/ 243659 w 561986"/>
              <a:gd name="connsiteY6" fmla="*/ 170450 h 599534"/>
              <a:gd name="connsiteX7" fmla="*/ 260605 w 561986"/>
              <a:gd name="connsiteY7" fmla="*/ 45677 h 599534"/>
              <a:gd name="connsiteX8" fmla="*/ 462734 w 561986"/>
              <a:gd name="connsiteY8" fmla="*/ 43450 h 599534"/>
              <a:gd name="connsiteX9" fmla="*/ 560550 w 561986"/>
              <a:gd name="connsiteY9" fmla="*/ 192287 h 599534"/>
              <a:gd name="connsiteX10" fmla="*/ 399619 w 561986"/>
              <a:gd name="connsiteY10" fmla="*/ 271937 h 599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986" h="599534">
                <a:moveTo>
                  <a:pt x="399619" y="271937"/>
                </a:moveTo>
                <a:cubicBezTo>
                  <a:pt x="400260" y="283771"/>
                  <a:pt x="511084" y="345954"/>
                  <a:pt x="517869" y="396109"/>
                </a:cubicBezTo>
                <a:cubicBezTo>
                  <a:pt x="524654" y="446264"/>
                  <a:pt x="520404" y="529834"/>
                  <a:pt x="440327" y="572869"/>
                </a:cubicBezTo>
                <a:cubicBezTo>
                  <a:pt x="360250" y="615904"/>
                  <a:pt x="273045" y="599855"/>
                  <a:pt x="202384" y="573675"/>
                </a:cubicBezTo>
                <a:cubicBezTo>
                  <a:pt x="131723" y="547495"/>
                  <a:pt x="42119" y="475841"/>
                  <a:pt x="16364" y="415791"/>
                </a:cubicBezTo>
                <a:cubicBezTo>
                  <a:pt x="-9391" y="355741"/>
                  <a:pt x="-8824" y="297087"/>
                  <a:pt x="47856" y="213378"/>
                </a:cubicBezTo>
                <a:cubicBezTo>
                  <a:pt x="104536" y="129669"/>
                  <a:pt x="208201" y="198400"/>
                  <a:pt x="243659" y="170450"/>
                </a:cubicBezTo>
                <a:cubicBezTo>
                  <a:pt x="279117" y="142500"/>
                  <a:pt x="200832" y="133247"/>
                  <a:pt x="260605" y="45677"/>
                </a:cubicBezTo>
                <a:cubicBezTo>
                  <a:pt x="320378" y="-41893"/>
                  <a:pt x="412743" y="19015"/>
                  <a:pt x="462734" y="43450"/>
                </a:cubicBezTo>
                <a:cubicBezTo>
                  <a:pt x="512725" y="67885"/>
                  <a:pt x="572001" y="86488"/>
                  <a:pt x="560550" y="192287"/>
                </a:cubicBezTo>
                <a:cubicBezTo>
                  <a:pt x="549099" y="298086"/>
                  <a:pt x="398978" y="260103"/>
                  <a:pt x="399619" y="271937"/>
                </a:cubicBezTo>
                <a:close/>
              </a:path>
            </a:pathLst>
          </a:cu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3200" b="1" i="0" u="none" strike="noStrike" kern="0" cap="none" spc="0" normalizeH="0" baseline="0" noProof="0" dirty="0">
              <a:ln>
                <a:noFill/>
              </a:ln>
              <a:solidFill>
                <a:srgbClr val="1D2E5A"/>
              </a:solidFill>
              <a:effectLst/>
              <a:uLnTx/>
              <a:uFillTx/>
              <a:latin typeface="Calibri" panose="020F0502020204030204" pitchFamily="34" charset="0"/>
              <a:ea typeface="ＭＳ Ｐゴシック" charset="0"/>
              <a:cs typeface="Calibri" panose="020F0502020204030204" pitchFamily="34" charset="0"/>
            </a:endParaRPr>
          </a:p>
        </p:txBody>
      </p:sp>
      <p:sp>
        <p:nvSpPr>
          <p:cNvPr id="361" name="Rounded Rectangle 360">
            <a:extLst>
              <a:ext uri="{FF2B5EF4-FFF2-40B4-BE49-F238E27FC236}">
                <a16:creationId xmlns:a16="http://schemas.microsoft.com/office/drawing/2014/main" id="{6E777DE9-7AD5-594E-91F7-DECEB0BAEA10}"/>
              </a:ext>
            </a:extLst>
          </p:cNvPr>
          <p:cNvSpPr/>
          <p:nvPr/>
        </p:nvSpPr>
        <p:spPr bwMode="auto">
          <a:xfrm rot="4726929" flipH="1">
            <a:off x="5690122" y="2049878"/>
            <a:ext cx="437859"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NZ" sz="3200" b="1" i="0" u="none" strike="noStrike" kern="0" cap="none" spc="0" normalizeH="0" baseline="0" noProof="0" dirty="0">
              <a:ln>
                <a:noFill/>
              </a:ln>
              <a:solidFill>
                <a:srgbClr val="1D2E5A"/>
              </a:solidFill>
              <a:effectLst/>
              <a:uLnTx/>
              <a:uFillTx/>
              <a:latin typeface="Calibri" panose="020F0502020204030204" pitchFamily="34" charset="0"/>
              <a:ea typeface="ＭＳ Ｐゴシック" pitchFamily="-1" charset="-128"/>
              <a:cs typeface="Calibri" panose="020F0502020204030204" pitchFamily="34" charset="0"/>
            </a:endParaRPr>
          </a:p>
        </p:txBody>
      </p:sp>
      <p:sp>
        <p:nvSpPr>
          <p:cNvPr id="362" name="Rounded Rectangle 361">
            <a:extLst>
              <a:ext uri="{FF2B5EF4-FFF2-40B4-BE49-F238E27FC236}">
                <a16:creationId xmlns:a16="http://schemas.microsoft.com/office/drawing/2014/main" id="{035B2D4D-7B57-214D-A0DA-60B50ACF5095}"/>
              </a:ext>
            </a:extLst>
          </p:cNvPr>
          <p:cNvSpPr/>
          <p:nvPr/>
        </p:nvSpPr>
        <p:spPr bwMode="auto">
          <a:xfrm rot="1936306" flipH="1">
            <a:off x="5429152" y="2301329"/>
            <a:ext cx="439446" cy="214171"/>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NZ" sz="3200" b="1" i="0" u="none" strike="noStrike" kern="0" cap="none" spc="0" normalizeH="0" baseline="0" noProof="0" dirty="0">
              <a:ln>
                <a:noFill/>
              </a:ln>
              <a:solidFill>
                <a:srgbClr val="1D2E5A"/>
              </a:solidFill>
              <a:effectLst/>
              <a:uLnTx/>
              <a:uFillTx/>
              <a:latin typeface="Calibri" panose="020F0502020204030204" pitchFamily="34" charset="0"/>
              <a:ea typeface="ＭＳ Ｐゴシック" pitchFamily="-1" charset="-128"/>
              <a:cs typeface="Calibri" panose="020F0502020204030204" pitchFamily="34" charset="0"/>
            </a:endParaRPr>
          </a:p>
        </p:txBody>
      </p:sp>
      <p:sp>
        <p:nvSpPr>
          <p:cNvPr id="363" name="Rounded Rectangle 362">
            <a:extLst>
              <a:ext uri="{FF2B5EF4-FFF2-40B4-BE49-F238E27FC236}">
                <a16:creationId xmlns:a16="http://schemas.microsoft.com/office/drawing/2014/main" id="{2E4E1BCC-8537-B040-AA43-C8AD9A36E2BB}"/>
              </a:ext>
            </a:extLst>
          </p:cNvPr>
          <p:cNvSpPr/>
          <p:nvPr/>
        </p:nvSpPr>
        <p:spPr bwMode="auto">
          <a:xfrm rot="3184002" flipH="1">
            <a:off x="5283200" y="2626549"/>
            <a:ext cx="437859"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NZ" sz="3200" b="1" i="0" u="none" strike="noStrike" kern="0" cap="none" spc="0" normalizeH="0" baseline="0" noProof="0" dirty="0">
              <a:ln>
                <a:noFill/>
              </a:ln>
              <a:solidFill>
                <a:srgbClr val="1D2E5A"/>
              </a:solidFill>
              <a:effectLst/>
              <a:uLnTx/>
              <a:uFillTx/>
              <a:latin typeface="Calibri" panose="020F0502020204030204" pitchFamily="34" charset="0"/>
              <a:ea typeface="ＭＳ Ｐゴシック" pitchFamily="-1" charset="-128"/>
              <a:cs typeface="Calibri" panose="020F0502020204030204" pitchFamily="34" charset="0"/>
            </a:endParaRPr>
          </a:p>
        </p:txBody>
      </p:sp>
      <p:sp>
        <p:nvSpPr>
          <p:cNvPr id="364" name="TextBox 363">
            <a:extLst>
              <a:ext uri="{FF2B5EF4-FFF2-40B4-BE49-F238E27FC236}">
                <a16:creationId xmlns:a16="http://schemas.microsoft.com/office/drawing/2014/main" id="{70EBEB5F-79D3-D948-BB51-B8DC1DE40869}"/>
              </a:ext>
            </a:extLst>
          </p:cNvPr>
          <p:cNvSpPr txBox="1"/>
          <p:nvPr/>
        </p:nvSpPr>
        <p:spPr bwMode="auto">
          <a:xfrm rot="4004034">
            <a:off x="5385525" y="1838402"/>
            <a:ext cx="274454" cy="276999"/>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2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I</a:t>
            </a:r>
          </a:p>
        </p:txBody>
      </p:sp>
      <p:sp>
        <p:nvSpPr>
          <p:cNvPr id="365" name="TextBox 364">
            <a:extLst>
              <a:ext uri="{FF2B5EF4-FFF2-40B4-BE49-F238E27FC236}">
                <a16:creationId xmlns:a16="http://schemas.microsoft.com/office/drawing/2014/main" id="{78017B3E-1568-D84B-B446-28D60A0100A9}"/>
              </a:ext>
            </a:extLst>
          </p:cNvPr>
          <p:cNvSpPr txBox="1"/>
          <p:nvPr/>
        </p:nvSpPr>
        <p:spPr bwMode="auto">
          <a:xfrm rot="20981706">
            <a:off x="5771823" y="2027981"/>
            <a:ext cx="274456" cy="276999"/>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2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II</a:t>
            </a:r>
          </a:p>
        </p:txBody>
      </p:sp>
      <p:sp>
        <p:nvSpPr>
          <p:cNvPr id="366" name="TextBox 365">
            <a:extLst>
              <a:ext uri="{FF2B5EF4-FFF2-40B4-BE49-F238E27FC236}">
                <a16:creationId xmlns:a16="http://schemas.microsoft.com/office/drawing/2014/main" id="{8DC87598-A71A-064A-88B5-5F4329F45048}"/>
              </a:ext>
            </a:extLst>
          </p:cNvPr>
          <p:cNvSpPr txBox="1"/>
          <p:nvPr/>
        </p:nvSpPr>
        <p:spPr bwMode="auto">
          <a:xfrm rot="18241679">
            <a:off x="5537823" y="2321466"/>
            <a:ext cx="364882" cy="276999"/>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2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III</a:t>
            </a:r>
          </a:p>
        </p:txBody>
      </p:sp>
      <p:sp>
        <p:nvSpPr>
          <p:cNvPr id="367" name="TextBox 366">
            <a:extLst>
              <a:ext uri="{FF2B5EF4-FFF2-40B4-BE49-F238E27FC236}">
                <a16:creationId xmlns:a16="http://schemas.microsoft.com/office/drawing/2014/main" id="{CAD9379B-3E4C-5D4A-9833-6C830DA06C08}"/>
              </a:ext>
            </a:extLst>
          </p:cNvPr>
          <p:cNvSpPr txBox="1"/>
          <p:nvPr/>
        </p:nvSpPr>
        <p:spPr bwMode="auto">
          <a:xfrm rot="19358488">
            <a:off x="5313342" y="2587204"/>
            <a:ext cx="364882" cy="276999"/>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2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IV</a:t>
            </a:r>
          </a:p>
        </p:txBody>
      </p:sp>
      <p:sp>
        <p:nvSpPr>
          <p:cNvPr id="369" name="Freeform 368">
            <a:extLst>
              <a:ext uri="{FF2B5EF4-FFF2-40B4-BE49-F238E27FC236}">
                <a16:creationId xmlns:a16="http://schemas.microsoft.com/office/drawing/2014/main" id="{715B21F5-3A67-D040-97BD-A398F2F8FED5}"/>
              </a:ext>
            </a:extLst>
          </p:cNvPr>
          <p:cNvSpPr/>
          <p:nvPr/>
        </p:nvSpPr>
        <p:spPr bwMode="auto">
          <a:xfrm rot="18944245" flipH="1">
            <a:off x="6503159" y="2126815"/>
            <a:ext cx="1719706" cy="1816478"/>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0" cap="none" spc="0" normalizeH="0" baseline="0" noProof="0" dirty="0">
              <a:ln>
                <a:noFill/>
              </a:ln>
              <a:solidFill>
                <a:srgbClr val="FFFFFF"/>
              </a:solidFill>
              <a:effectLst/>
              <a:uLnTx/>
              <a:uFillTx/>
              <a:latin typeface="Calibri" panose="020F0502020204030204" pitchFamily="34" charset="0"/>
              <a:ea typeface="ＭＳ Ｐゴシック" panose="020B0600070205080204" pitchFamily="34" charset="-128"/>
              <a:cs typeface="Calibri" panose="020F0502020204030204" pitchFamily="34" charset="0"/>
            </a:endParaRPr>
          </a:p>
        </p:txBody>
      </p:sp>
      <p:sp>
        <p:nvSpPr>
          <p:cNvPr id="371" name="Rounded Rectangle 370">
            <a:extLst>
              <a:ext uri="{FF2B5EF4-FFF2-40B4-BE49-F238E27FC236}">
                <a16:creationId xmlns:a16="http://schemas.microsoft.com/office/drawing/2014/main" id="{466A8312-EF1A-7343-8A2F-8E25E45AB4BF}"/>
              </a:ext>
            </a:extLst>
          </p:cNvPr>
          <p:cNvSpPr/>
          <p:nvPr/>
        </p:nvSpPr>
        <p:spPr bwMode="auto">
          <a:xfrm rot="20059622" flipH="1">
            <a:off x="6896597" y="1877744"/>
            <a:ext cx="439445"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NZ" sz="3200" b="1" i="0" u="none" strike="noStrike" kern="0" cap="none" spc="0" normalizeH="0" baseline="0" noProof="0" dirty="0">
              <a:ln>
                <a:noFill/>
              </a:ln>
              <a:solidFill>
                <a:srgbClr val="1D2E5A"/>
              </a:solidFill>
              <a:effectLst/>
              <a:uLnTx/>
              <a:uFillTx/>
              <a:latin typeface="Calibri" panose="020F0502020204030204" pitchFamily="34" charset="0"/>
              <a:ea typeface="ＭＳ Ｐゴシック" pitchFamily="-1" charset="-128"/>
              <a:cs typeface="Calibri" panose="020F0502020204030204" pitchFamily="34" charset="0"/>
            </a:endParaRPr>
          </a:p>
        </p:txBody>
      </p:sp>
      <p:sp>
        <p:nvSpPr>
          <p:cNvPr id="372" name="Freeform 371">
            <a:extLst>
              <a:ext uri="{FF2B5EF4-FFF2-40B4-BE49-F238E27FC236}">
                <a16:creationId xmlns:a16="http://schemas.microsoft.com/office/drawing/2014/main" id="{B188D39F-D789-4E40-B8AF-A6F2A2473C75}"/>
              </a:ext>
            </a:extLst>
          </p:cNvPr>
          <p:cNvSpPr/>
          <p:nvPr/>
        </p:nvSpPr>
        <p:spPr bwMode="auto">
          <a:xfrm rot="1286449" flipH="1">
            <a:off x="7237683" y="3627592"/>
            <a:ext cx="379161" cy="360123"/>
          </a:xfrm>
          <a:custGeom>
            <a:avLst/>
            <a:gdLst>
              <a:gd name="connsiteX0" fmla="*/ 180975 w 334962"/>
              <a:gd name="connsiteY0" fmla="*/ 284162 h 741362"/>
              <a:gd name="connsiteX1" fmla="*/ 250825 w 334962"/>
              <a:gd name="connsiteY1" fmla="*/ 334962 h 741362"/>
              <a:gd name="connsiteX2" fmla="*/ 298450 w 334962"/>
              <a:gd name="connsiteY2" fmla="*/ 398462 h 741362"/>
              <a:gd name="connsiteX3" fmla="*/ 311150 w 334962"/>
              <a:gd name="connsiteY3" fmla="*/ 512762 h 741362"/>
              <a:gd name="connsiteX4" fmla="*/ 292100 w 334962"/>
              <a:gd name="connsiteY4" fmla="*/ 646112 h 741362"/>
              <a:gd name="connsiteX5" fmla="*/ 241300 w 334962"/>
              <a:gd name="connsiteY5" fmla="*/ 709612 h 741362"/>
              <a:gd name="connsiteX6" fmla="*/ 168275 w 334962"/>
              <a:gd name="connsiteY6" fmla="*/ 738187 h 741362"/>
              <a:gd name="connsiteX7" fmla="*/ 82550 w 334962"/>
              <a:gd name="connsiteY7" fmla="*/ 728662 h 741362"/>
              <a:gd name="connsiteX8" fmla="*/ 22225 w 334962"/>
              <a:gd name="connsiteY8" fmla="*/ 671512 h 741362"/>
              <a:gd name="connsiteX9" fmla="*/ 3175 w 334962"/>
              <a:gd name="connsiteY9" fmla="*/ 550862 h 741362"/>
              <a:gd name="connsiteX10" fmla="*/ 3175 w 334962"/>
              <a:gd name="connsiteY10" fmla="*/ 436562 h 741362"/>
              <a:gd name="connsiteX11" fmla="*/ 12700 w 334962"/>
              <a:gd name="connsiteY11" fmla="*/ 296862 h 741362"/>
              <a:gd name="connsiteX12" fmla="*/ 44450 w 334962"/>
              <a:gd name="connsiteY12" fmla="*/ 147637 h 741362"/>
              <a:gd name="connsiteX13" fmla="*/ 82550 w 334962"/>
              <a:gd name="connsiteY13" fmla="*/ 49212 h 741362"/>
              <a:gd name="connsiteX14" fmla="*/ 158750 w 334962"/>
              <a:gd name="connsiteY14" fmla="*/ 4762 h 741362"/>
              <a:gd name="connsiteX15" fmla="*/ 263525 w 334962"/>
              <a:gd name="connsiteY15" fmla="*/ 20637 h 741362"/>
              <a:gd name="connsiteX16" fmla="*/ 317500 w 334962"/>
              <a:gd name="connsiteY16" fmla="*/ 77787 h 741362"/>
              <a:gd name="connsiteX17" fmla="*/ 333375 w 334962"/>
              <a:gd name="connsiteY17" fmla="*/ 163512 h 741362"/>
              <a:gd name="connsiteX18" fmla="*/ 307975 w 334962"/>
              <a:gd name="connsiteY18" fmla="*/ 252412 h 741362"/>
              <a:gd name="connsiteX19" fmla="*/ 241300 w 334962"/>
              <a:gd name="connsiteY19" fmla="*/ 284162 h 741362"/>
              <a:gd name="connsiteX20" fmla="*/ 180975 w 334962"/>
              <a:gd name="connsiteY20" fmla="*/ 284162 h 741362"/>
              <a:gd name="connsiteX0" fmla="*/ 179633 w 332290"/>
              <a:gd name="connsiteY0" fmla="*/ 280748 h 736217"/>
              <a:gd name="connsiteX1" fmla="*/ 249483 w 332290"/>
              <a:gd name="connsiteY1" fmla="*/ 331548 h 736217"/>
              <a:gd name="connsiteX2" fmla="*/ 297108 w 332290"/>
              <a:gd name="connsiteY2" fmla="*/ 395048 h 736217"/>
              <a:gd name="connsiteX3" fmla="*/ 309808 w 332290"/>
              <a:gd name="connsiteY3" fmla="*/ 509348 h 736217"/>
              <a:gd name="connsiteX4" fmla="*/ 290758 w 332290"/>
              <a:gd name="connsiteY4" fmla="*/ 642698 h 736217"/>
              <a:gd name="connsiteX5" fmla="*/ 239958 w 332290"/>
              <a:gd name="connsiteY5" fmla="*/ 706198 h 736217"/>
              <a:gd name="connsiteX6" fmla="*/ 166933 w 332290"/>
              <a:gd name="connsiteY6" fmla="*/ 734773 h 736217"/>
              <a:gd name="connsiteX7" fmla="*/ 81208 w 332290"/>
              <a:gd name="connsiteY7" fmla="*/ 725248 h 736217"/>
              <a:gd name="connsiteX8" fmla="*/ 20883 w 332290"/>
              <a:gd name="connsiteY8" fmla="*/ 668098 h 736217"/>
              <a:gd name="connsiteX9" fmla="*/ 1833 w 332290"/>
              <a:gd name="connsiteY9" fmla="*/ 547448 h 736217"/>
              <a:gd name="connsiteX10" fmla="*/ 1833 w 332290"/>
              <a:gd name="connsiteY10" fmla="*/ 433148 h 736217"/>
              <a:gd name="connsiteX11" fmla="*/ 11358 w 332290"/>
              <a:gd name="connsiteY11" fmla="*/ 293448 h 736217"/>
              <a:gd name="connsiteX12" fmla="*/ 113436 w 332290"/>
              <a:gd name="connsiteY12" fmla="*/ 251589 h 736217"/>
              <a:gd name="connsiteX13" fmla="*/ 43108 w 332290"/>
              <a:gd name="connsiteY13" fmla="*/ 144223 h 736217"/>
              <a:gd name="connsiteX14" fmla="*/ 81208 w 332290"/>
              <a:gd name="connsiteY14" fmla="*/ 45798 h 736217"/>
              <a:gd name="connsiteX15" fmla="*/ 157408 w 332290"/>
              <a:gd name="connsiteY15" fmla="*/ 1348 h 736217"/>
              <a:gd name="connsiteX16" fmla="*/ 262183 w 332290"/>
              <a:gd name="connsiteY16" fmla="*/ 17223 h 736217"/>
              <a:gd name="connsiteX17" fmla="*/ 316158 w 332290"/>
              <a:gd name="connsiteY17" fmla="*/ 74373 h 736217"/>
              <a:gd name="connsiteX18" fmla="*/ 332033 w 332290"/>
              <a:gd name="connsiteY18" fmla="*/ 160098 h 736217"/>
              <a:gd name="connsiteX19" fmla="*/ 306633 w 332290"/>
              <a:gd name="connsiteY19" fmla="*/ 248998 h 736217"/>
              <a:gd name="connsiteX20" fmla="*/ 239958 w 332290"/>
              <a:gd name="connsiteY20" fmla="*/ 280748 h 736217"/>
              <a:gd name="connsiteX21" fmla="*/ 179633 w 332290"/>
              <a:gd name="connsiteY21" fmla="*/ 280748 h 736217"/>
              <a:gd name="connsiteX0" fmla="*/ 179633 w 332290"/>
              <a:gd name="connsiteY0" fmla="*/ 279836 h 735305"/>
              <a:gd name="connsiteX1" fmla="*/ 249483 w 332290"/>
              <a:gd name="connsiteY1" fmla="*/ 330636 h 735305"/>
              <a:gd name="connsiteX2" fmla="*/ 297108 w 332290"/>
              <a:gd name="connsiteY2" fmla="*/ 394136 h 735305"/>
              <a:gd name="connsiteX3" fmla="*/ 309808 w 332290"/>
              <a:gd name="connsiteY3" fmla="*/ 508436 h 735305"/>
              <a:gd name="connsiteX4" fmla="*/ 290758 w 332290"/>
              <a:gd name="connsiteY4" fmla="*/ 641786 h 735305"/>
              <a:gd name="connsiteX5" fmla="*/ 239958 w 332290"/>
              <a:gd name="connsiteY5" fmla="*/ 705286 h 735305"/>
              <a:gd name="connsiteX6" fmla="*/ 166933 w 332290"/>
              <a:gd name="connsiteY6" fmla="*/ 733861 h 735305"/>
              <a:gd name="connsiteX7" fmla="*/ 81208 w 332290"/>
              <a:gd name="connsiteY7" fmla="*/ 724336 h 735305"/>
              <a:gd name="connsiteX8" fmla="*/ 20883 w 332290"/>
              <a:gd name="connsiteY8" fmla="*/ 667186 h 735305"/>
              <a:gd name="connsiteX9" fmla="*/ 1833 w 332290"/>
              <a:gd name="connsiteY9" fmla="*/ 546536 h 735305"/>
              <a:gd name="connsiteX10" fmla="*/ 1833 w 332290"/>
              <a:gd name="connsiteY10" fmla="*/ 432236 h 735305"/>
              <a:gd name="connsiteX11" fmla="*/ 11358 w 332290"/>
              <a:gd name="connsiteY11" fmla="*/ 292536 h 735305"/>
              <a:gd name="connsiteX12" fmla="*/ 113436 w 332290"/>
              <a:gd name="connsiteY12" fmla="*/ 250677 h 735305"/>
              <a:gd name="connsiteX13" fmla="*/ 43108 w 332290"/>
              <a:gd name="connsiteY13" fmla="*/ 143311 h 735305"/>
              <a:gd name="connsiteX14" fmla="*/ 60054 w 332290"/>
              <a:gd name="connsiteY14" fmla="*/ 18538 h 735305"/>
              <a:gd name="connsiteX15" fmla="*/ 157408 w 332290"/>
              <a:gd name="connsiteY15" fmla="*/ 436 h 735305"/>
              <a:gd name="connsiteX16" fmla="*/ 262183 w 332290"/>
              <a:gd name="connsiteY16" fmla="*/ 16311 h 735305"/>
              <a:gd name="connsiteX17" fmla="*/ 316158 w 332290"/>
              <a:gd name="connsiteY17" fmla="*/ 73461 h 735305"/>
              <a:gd name="connsiteX18" fmla="*/ 332033 w 332290"/>
              <a:gd name="connsiteY18" fmla="*/ 159186 h 735305"/>
              <a:gd name="connsiteX19" fmla="*/ 306633 w 332290"/>
              <a:gd name="connsiteY19" fmla="*/ 248086 h 735305"/>
              <a:gd name="connsiteX20" fmla="*/ 239958 w 332290"/>
              <a:gd name="connsiteY20" fmla="*/ 279836 h 735305"/>
              <a:gd name="connsiteX21" fmla="*/ 179633 w 332290"/>
              <a:gd name="connsiteY21" fmla="*/ 279836 h 735305"/>
              <a:gd name="connsiteX0" fmla="*/ 179633 w 332290"/>
              <a:gd name="connsiteY0" fmla="*/ 285340 h 740809"/>
              <a:gd name="connsiteX1" fmla="*/ 249483 w 332290"/>
              <a:gd name="connsiteY1" fmla="*/ 336140 h 740809"/>
              <a:gd name="connsiteX2" fmla="*/ 297108 w 332290"/>
              <a:gd name="connsiteY2" fmla="*/ 399640 h 740809"/>
              <a:gd name="connsiteX3" fmla="*/ 309808 w 332290"/>
              <a:gd name="connsiteY3" fmla="*/ 513940 h 740809"/>
              <a:gd name="connsiteX4" fmla="*/ 290758 w 332290"/>
              <a:gd name="connsiteY4" fmla="*/ 647290 h 740809"/>
              <a:gd name="connsiteX5" fmla="*/ 239958 w 332290"/>
              <a:gd name="connsiteY5" fmla="*/ 710790 h 740809"/>
              <a:gd name="connsiteX6" fmla="*/ 166933 w 332290"/>
              <a:gd name="connsiteY6" fmla="*/ 739365 h 740809"/>
              <a:gd name="connsiteX7" fmla="*/ 81208 w 332290"/>
              <a:gd name="connsiteY7" fmla="*/ 729840 h 740809"/>
              <a:gd name="connsiteX8" fmla="*/ 20883 w 332290"/>
              <a:gd name="connsiteY8" fmla="*/ 672690 h 740809"/>
              <a:gd name="connsiteX9" fmla="*/ 1833 w 332290"/>
              <a:gd name="connsiteY9" fmla="*/ 552040 h 740809"/>
              <a:gd name="connsiteX10" fmla="*/ 1833 w 332290"/>
              <a:gd name="connsiteY10" fmla="*/ 437740 h 740809"/>
              <a:gd name="connsiteX11" fmla="*/ 11358 w 332290"/>
              <a:gd name="connsiteY11" fmla="*/ 298040 h 740809"/>
              <a:gd name="connsiteX12" fmla="*/ 113436 w 332290"/>
              <a:gd name="connsiteY12" fmla="*/ 256181 h 740809"/>
              <a:gd name="connsiteX13" fmla="*/ 43108 w 332290"/>
              <a:gd name="connsiteY13" fmla="*/ 148815 h 740809"/>
              <a:gd name="connsiteX14" fmla="*/ 60054 w 332290"/>
              <a:gd name="connsiteY14" fmla="*/ 24042 h 740809"/>
              <a:gd name="connsiteX15" fmla="*/ 163283 w 332290"/>
              <a:gd name="connsiteY15" fmla="*/ 10 h 740809"/>
              <a:gd name="connsiteX16" fmla="*/ 262183 w 332290"/>
              <a:gd name="connsiteY16" fmla="*/ 21815 h 740809"/>
              <a:gd name="connsiteX17" fmla="*/ 316158 w 332290"/>
              <a:gd name="connsiteY17" fmla="*/ 78965 h 740809"/>
              <a:gd name="connsiteX18" fmla="*/ 332033 w 332290"/>
              <a:gd name="connsiteY18" fmla="*/ 164690 h 740809"/>
              <a:gd name="connsiteX19" fmla="*/ 306633 w 332290"/>
              <a:gd name="connsiteY19" fmla="*/ 253590 h 740809"/>
              <a:gd name="connsiteX20" fmla="*/ 239958 w 332290"/>
              <a:gd name="connsiteY20" fmla="*/ 285340 h 740809"/>
              <a:gd name="connsiteX21" fmla="*/ 179633 w 332290"/>
              <a:gd name="connsiteY21" fmla="*/ 285340 h 740809"/>
              <a:gd name="connsiteX0" fmla="*/ 179633 w 340793"/>
              <a:gd name="connsiteY0" fmla="*/ 285368 h 740837"/>
              <a:gd name="connsiteX1" fmla="*/ 249483 w 340793"/>
              <a:gd name="connsiteY1" fmla="*/ 336168 h 740837"/>
              <a:gd name="connsiteX2" fmla="*/ 297108 w 340793"/>
              <a:gd name="connsiteY2" fmla="*/ 399668 h 740837"/>
              <a:gd name="connsiteX3" fmla="*/ 309808 w 340793"/>
              <a:gd name="connsiteY3" fmla="*/ 513968 h 740837"/>
              <a:gd name="connsiteX4" fmla="*/ 290758 w 340793"/>
              <a:gd name="connsiteY4" fmla="*/ 647318 h 740837"/>
              <a:gd name="connsiteX5" fmla="*/ 239958 w 340793"/>
              <a:gd name="connsiteY5" fmla="*/ 710818 h 740837"/>
              <a:gd name="connsiteX6" fmla="*/ 166933 w 340793"/>
              <a:gd name="connsiteY6" fmla="*/ 739393 h 740837"/>
              <a:gd name="connsiteX7" fmla="*/ 81208 w 340793"/>
              <a:gd name="connsiteY7" fmla="*/ 729868 h 740837"/>
              <a:gd name="connsiteX8" fmla="*/ 20883 w 340793"/>
              <a:gd name="connsiteY8" fmla="*/ 672718 h 740837"/>
              <a:gd name="connsiteX9" fmla="*/ 1833 w 340793"/>
              <a:gd name="connsiteY9" fmla="*/ 552068 h 740837"/>
              <a:gd name="connsiteX10" fmla="*/ 1833 w 340793"/>
              <a:gd name="connsiteY10" fmla="*/ 437768 h 740837"/>
              <a:gd name="connsiteX11" fmla="*/ 11358 w 340793"/>
              <a:gd name="connsiteY11" fmla="*/ 298068 h 740837"/>
              <a:gd name="connsiteX12" fmla="*/ 113436 w 340793"/>
              <a:gd name="connsiteY12" fmla="*/ 256209 h 740837"/>
              <a:gd name="connsiteX13" fmla="*/ 43108 w 340793"/>
              <a:gd name="connsiteY13" fmla="*/ 148843 h 740837"/>
              <a:gd name="connsiteX14" fmla="*/ 60054 w 340793"/>
              <a:gd name="connsiteY14" fmla="*/ 24070 h 740837"/>
              <a:gd name="connsiteX15" fmla="*/ 163283 w 340793"/>
              <a:gd name="connsiteY15" fmla="*/ 38 h 740837"/>
              <a:gd name="connsiteX16" fmla="*/ 262183 w 340793"/>
              <a:gd name="connsiteY16" fmla="*/ 21843 h 740837"/>
              <a:gd name="connsiteX17" fmla="*/ 335434 w 340793"/>
              <a:gd name="connsiteY17" fmla="*/ 121545 h 740837"/>
              <a:gd name="connsiteX18" fmla="*/ 332033 w 340793"/>
              <a:gd name="connsiteY18" fmla="*/ 164718 h 740837"/>
              <a:gd name="connsiteX19" fmla="*/ 306633 w 340793"/>
              <a:gd name="connsiteY19" fmla="*/ 253618 h 740837"/>
              <a:gd name="connsiteX20" fmla="*/ 239958 w 340793"/>
              <a:gd name="connsiteY20" fmla="*/ 285368 h 740837"/>
              <a:gd name="connsiteX21" fmla="*/ 179633 w 340793"/>
              <a:gd name="connsiteY21" fmla="*/ 285368 h 740837"/>
              <a:gd name="connsiteX0" fmla="*/ 179633 w 344089"/>
              <a:gd name="connsiteY0" fmla="*/ 285368 h 740837"/>
              <a:gd name="connsiteX1" fmla="*/ 249483 w 344089"/>
              <a:gd name="connsiteY1" fmla="*/ 336168 h 740837"/>
              <a:gd name="connsiteX2" fmla="*/ 297108 w 344089"/>
              <a:gd name="connsiteY2" fmla="*/ 399668 h 740837"/>
              <a:gd name="connsiteX3" fmla="*/ 309808 w 344089"/>
              <a:gd name="connsiteY3" fmla="*/ 513968 h 740837"/>
              <a:gd name="connsiteX4" fmla="*/ 290758 w 344089"/>
              <a:gd name="connsiteY4" fmla="*/ 647318 h 740837"/>
              <a:gd name="connsiteX5" fmla="*/ 239958 w 344089"/>
              <a:gd name="connsiteY5" fmla="*/ 710818 h 740837"/>
              <a:gd name="connsiteX6" fmla="*/ 166933 w 344089"/>
              <a:gd name="connsiteY6" fmla="*/ 739393 h 740837"/>
              <a:gd name="connsiteX7" fmla="*/ 81208 w 344089"/>
              <a:gd name="connsiteY7" fmla="*/ 729868 h 740837"/>
              <a:gd name="connsiteX8" fmla="*/ 20883 w 344089"/>
              <a:gd name="connsiteY8" fmla="*/ 672718 h 740837"/>
              <a:gd name="connsiteX9" fmla="*/ 1833 w 344089"/>
              <a:gd name="connsiteY9" fmla="*/ 552068 h 740837"/>
              <a:gd name="connsiteX10" fmla="*/ 1833 w 344089"/>
              <a:gd name="connsiteY10" fmla="*/ 437768 h 740837"/>
              <a:gd name="connsiteX11" fmla="*/ 11358 w 344089"/>
              <a:gd name="connsiteY11" fmla="*/ 298068 h 740837"/>
              <a:gd name="connsiteX12" fmla="*/ 113436 w 344089"/>
              <a:gd name="connsiteY12" fmla="*/ 256209 h 740837"/>
              <a:gd name="connsiteX13" fmla="*/ 43108 w 344089"/>
              <a:gd name="connsiteY13" fmla="*/ 148843 h 740837"/>
              <a:gd name="connsiteX14" fmla="*/ 60054 w 344089"/>
              <a:gd name="connsiteY14" fmla="*/ 24070 h 740837"/>
              <a:gd name="connsiteX15" fmla="*/ 163283 w 344089"/>
              <a:gd name="connsiteY15" fmla="*/ 38 h 740837"/>
              <a:gd name="connsiteX16" fmla="*/ 262183 w 344089"/>
              <a:gd name="connsiteY16" fmla="*/ 21843 h 740837"/>
              <a:gd name="connsiteX17" fmla="*/ 335434 w 344089"/>
              <a:gd name="connsiteY17" fmla="*/ 121545 h 740837"/>
              <a:gd name="connsiteX18" fmla="*/ 332033 w 344089"/>
              <a:gd name="connsiteY18" fmla="*/ 164718 h 740837"/>
              <a:gd name="connsiteX19" fmla="*/ 239958 w 344089"/>
              <a:gd name="connsiteY19" fmla="*/ 285368 h 740837"/>
              <a:gd name="connsiteX20" fmla="*/ 179633 w 344089"/>
              <a:gd name="connsiteY20" fmla="*/ 285368 h 740837"/>
              <a:gd name="connsiteX0" fmla="*/ 179633 w 335635"/>
              <a:gd name="connsiteY0" fmla="*/ 285368 h 740837"/>
              <a:gd name="connsiteX1" fmla="*/ 249483 w 335635"/>
              <a:gd name="connsiteY1" fmla="*/ 336168 h 740837"/>
              <a:gd name="connsiteX2" fmla="*/ 297108 w 335635"/>
              <a:gd name="connsiteY2" fmla="*/ 399668 h 740837"/>
              <a:gd name="connsiteX3" fmla="*/ 309808 w 335635"/>
              <a:gd name="connsiteY3" fmla="*/ 513968 h 740837"/>
              <a:gd name="connsiteX4" fmla="*/ 290758 w 335635"/>
              <a:gd name="connsiteY4" fmla="*/ 647318 h 740837"/>
              <a:gd name="connsiteX5" fmla="*/ 239958 w 335635"/>
              <a:gd name="connsiteY5" fmla="*/ 710818 h 740837"/>
              <a:gd name="connsiteX6" fmla="*/ 166933 w 335635"/>
              <a:gd name="connsiteY6" fmla="*/ 739393 h 740837"/>
              <a:gd name="connsiteX7" fmla="*/ 81208 w 335635"/>
              <a:gd name="connsiteY7" fmla="*/ 729868 h 740837"/>
              <a:gd name="connsiteX8" fmla="*/ 20883 w 335635"/>
              <a:gd name="connsiteY8" fmla="*/ 672718 h 740837"/>
              <a:gd name="connsiteX9" fmla="*/ 1833 w 335635"/>
              <a:gd name="connsiteY9" fmla="*/ 552068 h 740837"/>
              <a:gd name="connsiteX10" fmla="*/ 1833 w 335635"/>
              <a:gd name="connsiteY10" fmla="*/ 437768 h 740837"/>
              <a:gd name="connsiteX11" fmla="*/ 11358 w 335635"/>
              <a:gd name="connsiteY11" fmla="*/ 298068 h 740837"/>
              <a:gd name="connsiteX12" fmla="*/ 113436 w 335635"/>
              <a:gd name="connsiteY12" fmla="*/ 256209 h 740837"/>
              <a:gd name="connsiteX13" fmla="*/ 43108 w 335635"/>
              <a:gd name="connsiteY13" fmla="*/ 148843 h 740837"/>
              <a:gd name="connsiteX14" fmla="*/ 60054 w 335635"/>
              <a:gd name="connsiteY14" fmla="*/ 24070 h 740837"/>
              <a:gd name="connsiteX15" fmla="*/ 163283 w 335635"/>
              <a:gd name="connsiteY15" fmla="*/ 38 h 740837"/>
              <a:gd name="connsiteX16" fmla="*/ 262183 w 335635"/>
              <a:gd name="connsiteY16" fmla="*/ 21843 h 740837"/>
              <a:gd name="connsiteX17" fmla="*/ 335434 w 335635"/>
              <a:gd name="connsiteY17" fmla="*/ 121545 h 740837"/>
              <a:gd name="connsiteX18" fmla="*/ 239958 w 335635"/>
              <a:gd name="connsiteY18" fmla="*/ 285368 h 740837"/>
              <a:gd name="connsiteX19" fmla="*/ 179633 w 335635"/>
              <a:gd name="connsiteY19" fmla="*/ 285368 h 740837"/>
              <a:gd name="connsiteX0" fmla="*/ 179633 w 360142"/>
              <a:gd name="connsiteY0" fmla="*/ 286165 h 741634"/>
              <a:gd name="connsiteX1" fmla="*/ 249483 w 360142"/>
              <a:gd name="connsiteY1" fmla="*/ 336965 h 741634"/>
              <a:gd name="connsiteX2" fmla="*/ 297108 w 360142"/>
              <a:gd name="connsiteY2" fmla="*/ 400465 h 741634"/>
              <a:gd name="connsiteX3" fmla="*/ 309808 w 360142"/>
              <a:gd name="connsiteY3" fmla="*/ 514765 h 741634"/>
              <a:gd name="connsiteX4" fmla="*/ 290758 w 360142"/>
              <a:gd name="connsiteY4" fmla="*/ 648115 h 741634"/>
              <a:gd name="connsiteX5" fmla="*/ 239958 w 360142"/>
              <a:gd name="connsiteY5" fmla="*/ 711615 h 741634"/>
              <a:gd name="connsiteX6" fmla="*/ 166933 w 360142"/>
              <a:gd name="connsiteY6" fmla="*/ 740190 h 741634"/>
              <a:gd name="connsiteX7" fmla="*/ 81208 w 360142"/>
              <a:gd name="connsiteY7" fmla="*/ 730665 h 741634"/>
              <a:gd name="connsiteX8" fmla="*/ 20883 w 360142"/>
              <a:gd name="connsiteY8" fmla="*/ 673515 h 741634"/>
              <a:gd name="connsiteX9" fmla="*/ 1833 w 360142"/>
              <a:gd name="connsiteY9" fmla="*/ 552865 h 741634"/>
              <a:gd name="connsiteX10" fmla="*/ 1833 w 360142"/>
              <a:gd name="connsiteY10" fmla="*/ 438565 h 741634"/>
              <a:gd name="connsiteX11" fmla="*/ 11358 w 360142"/>
              <a:gd name="connsiteY11" fmla="*/ 298865 h 741634"/>
              <a:gd name="connsiteX12" fmla="*/ 113436 w 360142"/>
              <a:gd name="connsiteY12" fmla="*/ 257006 h 741634"/>
              <a:gd name="connsiteX13" fmla="*/ 43108 w 360142"/>
              <a:gd name="connsiteY13" fmla="*/ 149640 h 741634"/>
              <a:gd name="connsiteX14" fmla="*/ 60054 w 360142"/>
              <a:gd name="connsiteY14" fmla="*/ 24867 h 741634"/>
              <a:gd name="connsiteX15" fmla="*/ 163283 w 360142"/>
              <a:gd name="connsiteY15" fmla="*/ 835 h 741634"/>
              <a:gd name="connsiteX16" fmla="*/ 262183 w 360142"/>
              <a:gd name="connsiteY16" fmla="*/ 22640 h 741634"/>
              <a:gd name="connsiteX17" fmla="*/ 359999 w 360142"/>
              <a:gd name="connsiteY17" fmla="*/ 171477 h 741634"/>
              <a:gd name="connsiteX18" fmla="*/ 239958 w 360142"/>
              <a:gd name="connsiteY18" fmla="*/ 286165 h 741634"/>
              <a:gd name="connsiteX19" fmla="*/ 179633 w 360142"/>
              <a:gd name="connsiteY19" fmla="*/ 286165 h 741634"/>
              <a:gd name="connsiteX0" fmla="*/ 179633 w 361287"/>
              <a:gd name="connsiteY0" fmla="*/ 286167 h 741636"/>
              <a:gd name="connsiteX1" fmla="*/ 249483 w 361287"/>
              <a:gd name="connsiteY1" fmla="*/ 336967 h 741636"/>
              <a:gd name="connsiteX2" fmla="*/ 297108 w 361287"/>
              <a:gd name="connsiteY2" fmla="*/ 400467 h 741636"/>
              <a:gd name="connsiteX3" fmla="*/ 309808 w 361287"/>
              <a:gd name="connsiteY3" fmla="*/ 514767 h 741636"/>
              <a:gd name="connsiteX4" fmla="*/ 290758 w 361287"/>
              <a:gd name="connsiteY4" fmla="*/ 648117 h 741636"/>
              <a:gd name="connsiteX5" fmla="*/ 239958 w 361287"/>
              <a:gd name="connsiteY5" fmla="*/ 711617 h 741636"/>
              <a:gd name="connsiteX6" fmla="*/ 166933 w 361287"/>
              <a:gd name="connsiteY6" fmla="*/ 740192 h 741636"/>
              <a:gd name="connsiteX7" fmla="*/ 81208 w 361287"/>
              <a:gd name="connsiteY7" fmla="*/ 730667 h 741636"/>
              <a:gd name="connsiteX8" fmla="*/ 20883 w 361287"/>
              <a:gd name="connsiteY8" fmla="*/ 673517 h 741636"/>
              <a:gd name="connsiteX9" fmla="*/ 1833 w 361287"/>
              <a:gd name="connsiteY9" fmla="*/ 552867 h 741636"/>
              <a:gd name="connsiteX10" fmla="*/ 1833 w 361287"/>
              <a:gd name="connsiteY10" fmla="*/ 438567 h 741636"/>
              <a:gd name="connsiteX11" fmla="*/ 11358 w 361287"/>
              <a:gd name="connsiteY11" fmla="*/ 298867 h 741636"/>
              <a:gd name="connsiteX12" fmla="*/ 113436 w 361287"/>
              <a:gd name="connsiteY12" fmla="*/ 257008 h 741636"/>
              <a:gd name="connsiteX13" fmla="*/ 43108 w 361287"/>
              <a:gd name="connsiteY13" fmla="*/ 149642 h 741636"/>
              <a:gd name="connsiteX14" fmla="*/ 60054 w 361287"/>
              <a:gd name="connsiteY14" fmla="*/ 24869 h 741636"/>
              <a:gd name="connsiteX15" fmla="*/ 163283 w 361287"/>
              <a:gd name="connsiteY15" fmla="*/ 837 h 741636"/>
              <a:gd name="connsiteX16" fmla="*/ 262183 w 361287"/>
              <a:gd name="connsiteY16" fmla="*/ 22642 h 741636"/>
              <a:gd name="connsiteX17" fmla="*/ 359999 w 361287"/>
              <a:gd name="connsiteY17" fmla="*/ 171479 h 741636"/>
              <a:gd name="connsiteX18" fmla="*/ 239958 w 361287"/>
              <a:gd name="connsiteY18" fmla="*/ 286167 h 741636"/>
              <a:gd name="connsiteX19" fmla="*/ 179633 w 361287"/>
              <a:gd name="connsiteY19" fmla="*/ 286167 h 741636"/>
              <a:gd name="connsiteX0" fmla="*/ 179633 w 365326"/>
              <a:gd name="connsiteY0" fmla="*/ 286167 h 741636"/>
              <a:gd name="connsiteX1" fmla="*/ 249483 w 365326"/>
              <a:gd name="connsiteY1" fmla="*/ 336967 h 741636"/>
              <a:gd name="connsiteX2" fmla="*/ 297108 w 365326"/>
              <a:gd name="connsiteY2" fmla="*/ 400467 h 741636"/>
              <a:gd name="connsiteX3" fmla="*/ 309808 w 365326"/>
              <a:gd name="connsiteY3" fmla="*/ 514767 h 741636"/>
              <a:gd name="connsiteX4" fmla="*/ 290758 w 365326"/>
              <a:gd name="connsiteY4" fmla="*/ 648117 h 741636"/>
              <a:gd name="connsiteX5" fmla="*/ 239958 w 365326"/>
              <a:gd name="connsiteY5" fmla="*/ 711617 h 741636"/>
              <a:gd name="connsiteX6" fmla="*/ 166933 w 365326"/>
              <a:gd name="connsiteY6" fmla="*/ 740192 h 741636"/>
              <a:gd name="connsiteX7" fmla="*/ 81208 w 365326"/>
              <a:gd name="connsiteY7" fmla="*/ 730667 h 741636"/>
              <a:gd name="connsiteX8" fmla="*/ 20883 w 365326"/>
              <a:gd name="connsiteY8" fmla="*/ 673517 h 741636"/>
              <a:gd name="connsiteX9" fmla="*/ 1833 w 365326"/>
              <a:gd name="connsiteY9" fmla="*/ 552867 h 741636"/>
              <a:gd name="connsiteX10" fmla="*/ 1833 w 365326"/>
              <a:gd name="connsiteY10" fmla="*/ 438567 h 741636"/>
              <a:gd name="connsiteX11" fmla="*/ 11358 w 365326"/>
              <a:gd name="connsiteY11" fmla="*/ 298867 h 741636"/>
              <a:gd name="connsiteX12" fmla="*/ 113436 w 365326"/>
              <a:gd name="connsiteY12" fmla="*/ 257008 h 741636"/>
              <a:gd name="connsiteX13" fmla="*/ 43108 w 365326"/>
              <a:gd name="connsiteY13" fmla="*/ 149642 h 741636"/>
              <a:gd name="connsiteX14" fmla="*/ 60054 w 365326"/>
              <a:gd name="connsiteY14" fmla="*/ 24869 h 741636"/>
              <a:gd name="connsiteX15" fmla="*/ 163283 w 365326"/>
              <a:gd name="connsiteY15" fmla="*/ 837 h 741636"/>
              <a:gd name="connsiteX16" fmla="*/ 262183 w 365326"/>
              <a:gd name="connsiteY16" fmla="*/ 22642 h 741636"/>
              <a:gd name="connsiteX17" fmla="*/ 359999 w 365326"/>
              <a:gd name="connsiteY17" fmla="*/ 171479 h 741636"/>
              <a:gd name="connsiteX18" fmla="*/ 239958 w 365326"/>
              <a:gd name="connsiteY18" fmla="*/ 286167 h 741636"/>
              <a:gd name="connsiteX19" fmla="*/ 179633 w 365326"/>
              <a:gd name="connsiteY19"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113436 w 365327"/>
              <a:gd name="connsiteY12" fmla="*/ 257008 h 741636"/>
              <a:gd name="connsiteX13" fmla="*/ 43108 w 365327"/>
              <a:gd name="connsiteY13" fmla="*/ 149642 h 741636"/>
              <a:gd name="connsiteX14" fmla="*/ 60054 w 365327"/>
              <a:gd name="connsiteY14" fmla="*/ 24869 h 741636"/>
              <a:gd name="connsiteX15" fmla="*/ 163283 w 365327"/>
              <a:gd name="connsiteY15" fmla="*/ 837 h 741636"/>
              <a:gd name="connsiteX16" fmla="*/ 262183 w 365327"/>
              <a:gd name="connsiteY16" fmla="*/ 22642 h 741636"/>
              <a:gd name="connsiteX17" fmla="*/ 359999 w 365327"/>
              <a:gd name="connsiteY17" fmla="*/ 171479 h 741636"/>
              <a:gd name="connsiteX18" fmla="*/ 239958 w 365327"/>
              <a:gd name="connsiteY18"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43108 w 365327"/>
              <a:gd name="connsiteY12" fmla="*/ 149642 h 741636"/>
              <a:gd name="connsiteX13" fmla="*/ 60054 w 365327"/>
              <a:gd name="connsiteY13" fmla="*/ 24869 h 741636"/>
              <a:gd name="connsiteX14" fmla="*/ 163283 w 365327"/>
              <a:gd name="connsiteY14" fmla="*/ 837 h 741636"/>
              <a:gd name="connsiteX15" fmla="*/ 262183 w 365327"/>
              <a:gd name="connsiteY15" fmla="*/ 22642 h 741636"/>
              <a:gd name="connsiteX16" fmla="*/ 359999 w 365327"/>
              <a:gd name="connsiteY16" fmla="*/ 171479 h 741636"/>
              <a:gd name="connsiteX17" fmla="*/ 239958 w 365327"/>
              <a:gd name="connsiteY17" fmla="*/ 286167 h 741636"/>
              <a:gd name="connsiteX0" fmla="*/ 379765 w 505134"/>
              <a:gd name="connsiteY0" fmla="*/ 286167 h 741636"/>
              <a:gd name="connsiteX1" fmla="*/ 389290 w 505134"/>
              <a:gd name="connsiteY1" fmla="*/ 336967 h 741636"/>
              <a:gd name="connsiteX2" fmla="*/ 436915 w 505134"/>
              <a:gd name="connsiteY2" fmla="*/ 400467 h 741636"/>
              <a:gd name="connsiteX3" fmla="*/ 449615 w 505134"/>
              <a:gd name="connsiteY3" fmla="*/ 514767 h 741636"/>
              <a:gd name="connsiteX4" fmla="*/ 430565 w 505134"/>
              <a:gd name="connsiteY4" fmla="*/ 648117 h 741636"/>
              <a:gd name="connsiteX5" fmla="*/ 379765 w 505134"/>
              <a:gd name="connsiteY5" fmla="*/ 711617 h 741636"/>
              <a:gd name="connsiteX6" fmla="*/ 306740 w 505134"/>
              <a:gd name="connsiteY6" fmla="*/ 740192 h 741636"/>
              <a:gd name="connsiteX7" fmla="*/ 221015 w 505134"/>
              <a:gd name="connsiteY7" fmla="*/ 730667 h 741636"/>
              <a:gd name="connsiteX8" fmla="*/ 160690 w 505134"/>
              <a:gd name="connsiteY8" fmla="*/ 673517 h 741636"/>
              <a:gd name="connsiteX9" fmla="*/ 141640 w 505134"/>
              <a:gd name="connsiteY9" fmla="*/ 552867 h 741636"/>
              <a:gd name="connsiteX10" fmla="*/ 141640 w 505134"/>
              <a:gd name="connsiteY10" fmla="*/ 438567 h 741636"/>
              <a:gd name="connsiteX11" fmla="*/ 274 w 505134"/>
              <a:gd name="connsiteY11" fmla="*/ 198365 h 741636"/>
              <a:gd name="connsiteX12" fmla="*/ 182915 w 505134"/>
              <a:gd name="connsiteY12" fmla="*/ 149642 h 741636"/>
              <a:gd name="connsiteX13" fmla="*/ 199861 w 505134"/>
              <a:gd name="connsiteY13" fmla="*/ 24869 h 741636"/>
              <a:gd name="connsiteX14" fmla="*/ 303090 w 505134"/>
              <a:gd name="connsiteY14" fmla="*/ 837 h 741636"/>
              <a:gd name="connsiteX15" fmla="*/ 401990 w 505134"/>
              <a:gd name="connsiteY15" fmla="*/ 22642 h 741636"/>
              <a:gd name="connsiteX16" fmla="*/ 499806 w 505134"/>
              <a:gd name="connsiteY16" fmla="*/ 171479 h 741636"/>
              <a:gd name="connsiteX17" fmla="*/ 379765 w 505134"/>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194314 w 557808"/>
              <a:gd name="connsiteY9" fmla="*/ 552867 h 741636"/>
              <a:gd name="connsiteX10" fmla="*/ 8294 w 557808"/>
              <a:gd name="connsiteY10" fmla="*/ 394983 h 741636"/>
              <a:gd name="connsiteX11" fmla="*/ 52948 w 557808"/>
              <a:gd name="connsiteY11" fmla="*/ 198365 h 741636"/>
              <a:gd name="connsiteX12" fmla="*/ 235589 w 557808"/>
              <a:gd name="connsiteY12" fmla="*/ 149642 h 741636"/>
              <a:gd name="connsiteX13" fmla="*/ 252535 w 557808"/>
              <a:gd name="connsiteY13" fmla="*/ 24869 h 741636"/>
              <a:gd name="connsiteX14" fmla="*/ 355764 w 557808"/>
              <a:gd name="connsiteY14" fmla="*/ 837 h 741636"/>
              <a:gd name="connsiteX15" fmla="*/ 454664 w 557808"/>
              <a:gd name="connsiteY15" fmla="*/ 22642 h 741636"/>
              <a:gd name="connsiteX16" fmla="*/ 552480 w 557808"/>
              <a:gd name="connsiteY16" fmla="*/ 171479 h 741636"/>
              <a:gd name="connsiteX17" fmla="*/ 432439 w 557808"/>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209499 w 557808"/>
              <a:gd name="connsiteY9" fmla="*/ 657116 h 741636"/>
              <a:gd name="connsiteX10" fmla="*/ 194314 w 557808"/>
              <a:gd name="connsiteY10" fmla="*/ 552867 h 741636"/>
              <a:gd name="connsiteX11" fmla="*/ 8294 w 557808"/>
              <a:gd name="connsiteY11" fmla="*/ 394983 h 741636"/>
              <a:gd name="connsiteX12" fmla="*/ 52948 w 557808"/>
              <a:gd name="connsiteY12" fmla="*/ 198365 h 741636"/>
              <a:gd name="connsiteX13" fmla="*/ 235589 w 557808"/>
              <a:gd name="connsiteY13" fmla="*/ 149642 h 741636"/>
              <a:gd name="connsiteX14" fmla="*/ 252535 w 557808"/>
              <a:gd name="connsiteY14" fmla="*/ 24869 h 741636"/>
              <a:gd name="connsiteX15" fmla="*/ 355764 w 557808"/>
              <a:gd name="connsiteY15" fmla="*/ 837 h 741636"/>
              <a:gd name="connsiteX16" fmla="*/ 454664 w 557808"/>
              <a:gd name="connsiteY16" fmla="*/ 22642 h 741636"/>
              <a:gd name="connsiteX17" fmla="*/ 552480 w 557808"/>
              <a:gd name="connsiteY17" fmla="*/ 171479 h 741636"/>
              <a:gd name="connsiteX18" fmla="*/ 432439 w 557808"/>
              <a:gd name="connsiteY18" fmla="*/ 286167 h 741636"/>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209499 w 557808"/>
              <a:gd name="connsiteY8" fmla="*/ 657116 h 741420"/>
              <a:gd name="connsiteX9" fmla="*/ 194314 w 557808"/>
              <a:gd name="connsiteY9" fmla="*/ 552867 h 741420"/>
              <a:gd name="connsiteX10" fmla="*/ 8294 w 557808"/>
              <a:gd name="connsiteY10" fmla="*/ 394983 h 741420"/>
              <a:gd name="connsiteX11" fmla="*/ 52948 w 557808"/>
              <a:gd name="connsiteY11" fmla="*/ 198365 h 741420"/>
              <a:gd name="connsiteX12" fmla="*/ 235589 w 557808"/>
              <a:gd name="connsiteY12" fmla="*/ 149642 h 741420"/>
              <a:gd name="connsiteX13" fmla="*/ 252535 w 557808"/>
              <a:gd name="connsiteY13" fmla="*/ 24869 h 741420"/>
              <a:gd name="connsiteX14" fmla="*/ 355764 w 557808"/>
              <a:gd name="connsiteY14" fmla="*/ 837 h 741420"/>
              <a:gd name="connsiteX15" fmla="*/ 454664 w 557808"/>
              <a:gd name="connsiteY15" fmla="*/ 22642 h 741420"/>
              <a:gd name="connsiteX16" fmla="*/ 552480 w 557808"/>
              <a:gd name="connsiteY16" fmla="*/ 171479 h 741420"/>
              <a:gd name="connsiteX17" fmla="*/ 432439 w 557808"/>
              <a:gd name="connsiteY17" fmla="*/ 286167 h 741420"/>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194314 w 557808"/>
              <a:gd name="connsiteY8" fmla="*/ 552867 h 741420"/>
              <a:gd name="connsiteX9" fmla="*/ 8294 w 557808"/>
              <a:gd name="connsiteY9" fmla="*/ 394983 h 741420"/>
              <a:gd name="connsiteX10" fmla="*/ 52948 w 557808"/>
              <a:gd name="connsiteY10" fmla="*/ 198365 h 741420"/>
              <a:gd name="connsiteX11" fmla="*/ 235589 w 557808"/>
              <a:gd name="connsiteY11" fmla="*/ 149642 h 741420"/>
              <a:gd name="connsiteX12" fmla="*/ 252535 w 557808"/>
              <a:gd name="connsiteY12" fmla="*/ 24869 h 741420"/>
              <a:gd name="connsiteX13" fmla="*/ 355764 w 557808"/>
              <a:gd name="connsiteY13" fmla="*/ 837 h 741420"/>
              <a:gd name="connsiteX14" fmla="*/ 454664 w 557808"/>
              <a:gd name="connsiteY14" fmla="*/ 22642 h 741420"/>
              <a:gd name="connsiteX15" fmla="*/ 552480 w 557808"/>
              <a:gd name="connsiteY15" fmla="*/ 171479 h 741420"/>
              <a:gd name="connsiteX16" fmla="*/ 432439 w 557808"/>
              <a:gd name="connsiteY16" fmla="*/ 286167 h 741420"/>
              <a:gd name="connsiteX0" fmla="*/ 432439 w 557808"/>
              <a:gd name="connsiteY0" fmla="*/ 286167 h 749061"/>
              <a:gd name="connsiteX1" fmla="*/ 441964 w 557808"/>
              <a:gd name="connsiteY1" fmla="*/ 336967 h 749061"/>
              <a:gd name="connsiteX2" fmla="*/ 489589 w 557808"/>
              <a:gd name="connsiteY2" fmla="*/ 400467 h 749061"/>
              <a:gd name="connsiteX3" fmla="*/ 502289 w 557808"/>
              <a:gd name="connsiteY3" fmla="*/ 514767 h 749061"/>
              <a:gd name="connsiteX4" fmla="*/ 483239 w 557808"/>
              <a:gd name="connsiteY4" fmla="*/ 648117 h 749061"/>
              <a:gd name="connsiteX5" fmla="*/ 432439 w 557808"/>
              <a:gd name="connsiteY5" fmla="*/ 711617 h 749061"/>
              <a:gd name="connsiteX6" fmla="*/ 359414 w 557808"/>
              <a:gd name="connsiteY6" fmla="*/ 740192 h 749061"/>
              <a:gd name="connsiteX7" fmla="*/ 194314 w 557808"/>
              <a:gd name="connsiteY7" fmla="*/ 552867 h 749061"/>
              <a:gd name="connsiteX8" fmla="*/ 8294 w 557808"/>
              <a:gd name="connsiteY8" fmla="*/ 394983 h 749061"/>
              <a:gd name="connsiteX9" fmla="*/ 52948 w 557808"/>
              <a:gd name="connsiteY9" fmla="*/ 198365 h 749061"/>
              <a:gd name="connsiteX10" fmla="*/ 235589 w 557808"/>
              <a:gd name="connsiteY10" fmla="*/ 149642 h 749061"/>
              <a:gd name="connsiteX11" fmla="*/ 252535 w 557808"/>
              <a:gd name="connsiteY11" fmla="*/ 24869 h 749061"/>
              <a:gd name="connsiteX12" fmla="*/ 355764 w 557808"/>
              <a:gd name="connsiteY12" fmla="*/ 837 h 749061"/>
              <a:gd name="connsiteX13" fmla="*/ 454664 w 557808"/>
              <a:gd name="connsiteY13" fmla="*/ 22642 h 749061"/>
              <a:gd name="connsiteX14" fmla="*/ 552480 w 557808"/>
              <a:gd name="connsiteY14" fmla="*/ 171479 h 749061"/>
              <a:gd name="connsiteX15" fmla="*/ 432439 w 557808"/>
              <a:gd name="connsiteY15" fmla="*/ 286167 h 749061"/>
              <a:gd name="connsiteX0" fmla="*/ 432439 w 557808"/>
              <a:gd name="connsiteY0" fmla="*/ 286167 h 749063"/>
              <a:gd name="connsiteX1" fmla="*/ 489589 w 557808"/>
              <a:gd name="connsiteY1" fmla="*/ 400467 h 749063"/>
              <a:gd name="connsiteX2" fmla="*/ 502289 w 557808"/>
              <a:gd name="connsiteY2" fmla="*/ 514767 h 749063"/>
              <a:gd name="connsiteX3" fmla="*/ 483239 w 557808"/>
              <a:gd name="connsiteY3" fmla="*/ 648117 h 749063"/>
              <a:gd name="connsiteX4" fmla="*/ 432439 w 557808"/>
              <a:gd name="connsiteY4" fmla="*/ 711617 h 749063"/>
              <a:gd name="connsiteX5" fmla="*/ 359414 w 557808"/>
              <a:gd name="connsiteY5" fmla="*/ 740192 h 749063"/>
              <a:gd name="connsiteX6" fmla="*/ 194314 w 557808"/>
              <a:gd name="connsiteY6" fmla="*/ 552867 h 749063"/>
              <a:gd name="connsiteX7" fmla="*/ 8294 w 557808"/>
              <a:gd name="connsiteY7" fmla="*/ 394983 h 749063"/>
              <a:gd name="connsiteX8" fmla="*/ 52948 w 557808"/>
              <a:gd name="connsiteY8" fmla="*/ 198365 h 749063"/>
              <a:gd name="connsiteX9" fmla="*/ 235589 w 557808"/>
              <a:gd name="connsiteY9" fmla="*/ 149642 h 749063"/>
              <a:gd name="connsiteX10" fmla="*/ 252535 w 557808"/>
              <a:gd name="connsiteY10" fmla="*/ 24869 h 749063"/>
              <a:gd name="connsiteX11" fmla="*/ 355764 w 557808"/>
              <a:gd name="connsiteY11" fmla="*/ 837 h 749063"/>
              <a:gd name="connsiteX12" fmla="*/ 454664 w 557808"/>
              <a:gd name="connsiteY12" fmla="*/ 22642 h 749063"/>
              <a:gd name="connsiteX13" fmla="*/ 552480 w 557808"/>
              <a:gd name="connsiteY13" fmla="*/ 171479 h 749063"/>
              <a:gd name="connsiteX14" fmla="*/ 432439 w 557808"/>
              <a:gd name="connsiteY14" fmla="*/ 286167 h 749063"/>
              <a:gd name="connsiteX0" fmla="*/ 432439 w 557808"/>
              <a:gd name="connsiteY0" fmla="*/ 286167 h 749061"/>
              <a:gd name="connsiteX1" fmla="*/ 509799 w 557808"/>
              <a:gd name="connsiteY1" fmla="*/ 375301 h 749061"/>
              <a:gd name="connsiteX2" fmla="*/ 502289 w 557808"/>
              <a:gd name="connsiteY2" fmla="*/ 514767 h 749061"/>
              <a:gd name="connsiteX3" fmla="*/ 483239 w 557808"/>
              <a:gd name="connsiteY3" fmla="*/ 648117 h 749061"/>
              <a:gd name="connsiteX4" fmla="*/ 432439 w 557808"/>
              <a:gd name="connsiteY4" fmla="*/ 711617 h 749061"/>
              <a:gd name="connsiteX5" fmla="*/ 359414 w 557808"/>
              <a:gd name="connsiteY5" fmla="*/ 740192 h 749061"/>
              <a:gd name="connsiteX6" fmla="*/ 194314 w 557808"/>
              <a:gd name="connsiteY6" fmla="*/ 552867 h 749061"/>
              <a:gd name="connsiteX7" fmla="*/ 8294 w 557808"/>
              <a:gd name="connsiteY7" fmla="*/ 394983 h 749061"/>
              <a:gd name="connsiteX8" fmla="*/ 52948 w 557808"/>
              <a:gd name="connsiteY8" fmla="*/ 198365 h 749061"/>
              <a:gd name="connsiteX9" fmla="*/ 235589 w 557808"/>
              <a:gd name="connsiteY9" fmla="*/ 149642 h 749061"/>
              <a:gd name="connsiteX10" fmla="*/ 252535 w 557808"/>
              <a:gd name="connsiteY10" fmla="*/ 24869 h 749061"/>
              <a:gd name="connsiteX11" fmla="*/ 355764 w 557808"/>
              <a:gd name="connsiteY11" fmla="*/ 837 h 749061"/>
              <a:gd name="connsiteX12" fmla="*/ 454664 w 557808"/>
              <a:gd name="connsiteY12" fmla="*/ 22642 h 749061"/>
              <a:gd name="connsiteX13" fmla="*/ 552480 w 557808"/>
              <a:gd name="connsiteY13" fmla="*/ 171479 h 749061"/>
              <a:gd name="connsiteX14" fmla="*/ 432439 w 557808"/>
              <a:gd name="connsiteY14" fmla="*/ 286167 h 749061"/>
              <a:gd name="connsiteX0" fmla="*/ 375800 w 553954"/>
              <a:gd name="connsiteY0" fmla="*/ 252711 h 749063"/>
              <a:gd name="connsiteX1" fmla="*/ 509799 w 553954"/>
              <a:gd name="connsiteY1" fmla="*/ 375301 h 749063"/>
              <a:gd name="connsiteX2" fmla="*/ 502289 w 553954"/>
              <a:gd name="connsiteY2" fmla="*/ 514767 h 749063"/>
              <a:gd name="connsiteX3" fmla="*/ 483239 w 553954"/>
              <a:gd name="connsiteY3" fmla="*/ 648117 h 749063"/>
              <a:gd name="connsiteX4" fmla="*/ 432439 w 553954"/>
              <a:gd name="connsiteY4" fmla="*/ 711617 h 749063"/>
              <a:gd name="connsiteX5" fmla="*/ 359414 w 553954"/>
              <a:gd name="connsiteY5" fmla="*/ 740192 h 749063"/>
              <a:gd name="connsiteX6" fmla="*/ 194314 w 553954"/>
              <a:gd name="connsiteY6" fmla="*/ 552867 h 749063"/>
              <a:gd name="connsiteX7" fmla="*/ 8294 w 553954"/>
              <a:gd name="connsiteY7" fmla="*/ 394983 h 749063"/>
              <a:gd name="connsiteX8" fmla="*/ 52948 w 553954"/>
              <a:gd name="connsiteY8" fmla="*/ 198365 h 749063"/>
              <a:gd name="connsiteX9" fmla="*/ 235589 w 553954"/>
              <a:gd name="connsiteY9" fmla="*/ 149642 h 749063"/>
              <a:gd name="connsiteX10" fmla="*/ 252535 w 553954"/>
              <a:gd name="connsiteY10" fmla="*/ 24869 h 749063"/>
              <a:gd name="connsiteX11" fmla="*/ 355764 w 553954"/>
              <a:gd name="connsiteY11" fmla="*/ 837 h 749063"/>
              <a:gd name="connsiteX12" fmla="*/ 454664 w 553954"/>
              <a:gd name="connsiteY12" fmla="*/ 22642 h 749063"/>
              <a:gd name="connsiteX13" fmla="*/ 552480 w 553954"/>
              <a:gd name="connsiteY13" fmla="*/ 171479 h 749063"/>
              <a:gd name="connsiteX14" fmla="*/ 375800 w 553954"/>
              <a:gd name="connsiteY14" fmla="*/ 252711 h 749063"/>
              <a:gd name="connsiteX0" fmla="*/ 394252 w 553400"/>
              <a:gd name="connsiteY0" fmla="*/ 265092 h 749061"/>
              <a:gd name="connsiteX1" fmla="*/ 509799 w 553400"/>
              <a:gd name="connsiteY1" fmla="*/ 375301 h 749061"/>
              <a:gd name="connsiteX2" fmla="*/ 502289 w 553400"/>
              <a:gd name="connsiteY2" fmla="*/ 514767 h 749061"/>
              <a:gd name="connsiteX3" fmla="*/ 483239 w 553400"/>
              <a:gd name="connsiteY3" fmla="*/ 648117 h 749061"/>
              <a:gd name="connsiteX4" fmla="*/ 432439 w 553400"/>
              <a:gd name="connsiteY4" fmla="*/ 711617 h 749061"/>
              <a:gd name="connsiteX5" fmla="*/ 359414 w 553400"/>
              <a:gd name="connsiteY5" fmla="*/ 740192 h 749061"/>
              <a:gd name="connsiteX6" fmla="*/ 194314 w 553400"/>
              <a:gd name="connsiteY6" fmla="*/ 552867 h 749061"/>
              <a:gd name="connsiteX7" fmla="*/ 8294 w 553400"/>
              <a:gd name="connsiteY7" fmla="*/ 394983 h 749061"/>
              <a:gd name="connsiteX8" fmla="*/ 52948 w 553400"/>
              <a:gd name="connsiteY8" fmla="*/ 198365 h 749061"/>
              <a:gd name="connsiteX9" fmla="*/ 235589 w 553400"/>
              <a:gd name="connsiteY9" fmla="*/ 149642 h 749061"/>
              <a:gd name="connsiteX10" fmla="*/ 252535 w 553400"/>
              <a:gd name="connsiteY10" fmla="*/ 24869 h 749061"/>
              <a:gd name="connsiteX11" fmla="*/ 355764 w 553400"/>
              <a:gd name="connsiteY11" fmla="*/ 837 h 749061"/>
              <a:gd name="connsiteX12" fmla="*/ 454664 w 553400"/>
              <a:gd name="connsiteY12" fmla="*/ 22642 h 749061"/>
              <a:gd name="connsiteX13" fmla="*/ 552480 w 553400"/>
              <a:gd name="connsiteY13" fmla="*/ 171479 h 749061"/>
              <a:gd name="connsiteX14" fmla="*/ 394252 w 553400"/>
              <a:gd name="connsiteY14" fmla="*/ 265092 h 749061"/>
              <a:gd name="connsiteX0" fmla="*/ 394252 w 553401"/>
              <a:gd name="connsiteY0" fmla="*/ 265092 h 749063"/>
              <a:gd name="connsiteX1" fmla="*/ 509799 w 553401"/>
              <a:gd name="connsiteY1" fmla="*/ 375301 h 749063"/>
              <a:gd name="connsiteX2" fmla="*/ 502289 w 553401"/>
              <a:gd name="connsiteY2" fmla="*/ 514767 h 749063"/>
              <a:gd name="connsiteX3" fmla="*/ 483239 w 553401"/>
              <a:gd name="connsiteY3" fmla="*/ 648117 h 749063"/>
              <a:gd name="connsiteX4" fmla="*/ 432439 w 553401"/>
              <a:gd name="connsiteY4" fmla="*/ 711617 h 749063"/>
              <a:gd name="connsiteX5" fmla="*/ 359414 w 553401"/>
              <a:gd name="connsiteY5" fmla="*/ 740192 h 749063"/>
              <a:gd name="connsiteX6" fmla="*/ 194314 w 553401"/>
              <a:gd name="connsiteY6" fmla="*/ 552867 h 749063"/>
              <a:gd name="connsiteX7" fmla="*/ 8294 w 553401"/>
              <a:gd name="connsiteY7" fmla="*/ 394983 h 749063"/>
              <a:gd name="connsiteX8" fmla="*/ 52948 w 553401"/>
              <a:gd name="connsiteY8" fmla="*/ 198365 h 749063"/>
              <a:gd name="connsiteX9" fmla="*/ 235589 w 553401"/>
              <a:gd name="connsiteY9" fmla="*/ 149642 h 749063"/>
              <a:gd name="connsiteX10" fmla="*/ 252535 w 553401"/>
              <a:gd name="connsiteY10" fmla="*/ 24869 h 749063"/>
              <a:gd name="connsiteX11" fmla="*/ 355764 w 553401"/>
              <a:gd name="connsiteY11" fmla="*/ 837 h 749063"/>
              <a:gd name="connsiteX12" fmla="*/ 454664 w 553401"/>
              <a:gd name="connsiteY12" fmla="*/ 22642 h 749063"/>
              <a:gd name="connsiteX13" fmla="*/ 552480 w 553401"/>
              <a:gd name="connsiteY13" fmla="*/ 171479 h 749063"/>
              <a:gd name="connsiteX14" fmla="*/ 394252 w 553401"/>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65092 h 749063"/>
              <a:gd name="connsiteX1" fmla="*/ 509799 w 553343"/>
              <a:gd name="connsiteY1" fmla="*/ 375301 h 749063"/>
              <a:gd name="connsiteX2" fmla="*/ 502289 w 553343"/>
              <a:gd name="connsiteY2" fmla="*/ 514767 h 749063"/>
              <a:gd name="connsiteX3" fmla="*/ 483239 w 553343"/>
              <a:gd name="connsiteY3" fmla="*/ 648117 h 749063"/>
              <a:gd name="connsiteX4" fmla="*/ 432439 w 553343"/>
              <a:gd name="connsiteY4" fmla="*/ 711617 h 749063"/>
              <a:gd name="connsiteX5" fmla="*/ 359414 w 553343"/>
              <a:gd name="connsiteY5" fmla="*/ 740192 h 749063"/>
              <a:gd name="connsiteX6" fmla="*/ 194314 w 553343"/>
              <a:gd name="connsiteY6" fmla="*/ 552867 h 749063"/>
              <a:gd name="connsiteX7" fmla="*/ 8294 w 553343"/>
              <a:gd name="connsiteY7" fmla="*/ 394983 h 749063"/>
              <a:gd name="connsiteX8" fmla="*/ 52948 w 553343"/>
              <a:gd name="connsiteY8" fmla="*/ 198365 h 749063"/>
              <a:gd name="connsiteX9" fmla="*/ 235589 w 553343"/>
              <a:gd name="connsiteY9" fmla="*/ 149642 h 749063"/>
              <a:gd name="connsiteX10" fmla="*/ 252535 w 553343"/>
              <a:gd name="connsiteY10" fmla="*/ 24869 h 749063"/>
              <a:gd name="connsiteX11" fmla="*/ 355764 w 553343"/>
              <a:gd name="connsiteY11" fmla="*/ 837 h 749063"/>
              <a:gd name="connsiteX12" fmla="*/ 454664 w 553343"/>
              <a:gd name="connsiteY12" fmla="*/ 22642 h 749063"/>
              <a:gd name="connsiteX13" fmla="*/ 552480 w 553343"/>
              <a:gd name="connsiteY13" fmla="*/ 171479 h 749063"/>
              <a:gd name="connsiteX14" fmla="*/ 394252 w 553343"/>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70295 h 754266"/>
              <a:gd name="connsiteX1" fmla="*/ 509799 w 553343"/>
              <a:gd name="connsiteY1" fmla="*/ 380504 h 754266"/>
              <a:gd name="connsiteX2" fmla="*/ 502289 w 553343"/>
              <a:gd name="connsiteY2" fmla="*/ 519970 h 754266"/>
              <a:gd name="connsiteX3" fmla="*/ 483239 w 553343"/>
              <a:gd name="connsiteY3" fmla="*/ 653320 h 754266"/>
              <a:gd name="connsiteX4" fmla="*/ 432439 w 553343"/>
              <a:gd name="connsiteY4" fmla="*/ 716820 h 754266"/>
              <a:gd name="connsiteX5" fmla="*/ 359414 w 553343"/>
              <a:gd name="connsiteY5" fmla="*/ 745395 h 754266"/>
              <a:gd name="connsiteX6" fmla="*/ 194314 w 553343"/>
              <a:gd name="connsiteY6" fmla="*/ 558070 h 754266"/>
              <a:gd name="connsiteX7" fmla="*/ 8294 w 553343"/>
              <a:gd name="connsiteY7" fmla="*/ 400186 h 754266"/>
              <a:gd name="connsiteX8" fmla="*/ 52948 w 553343"/>
              <a:gd name="connsiteY8" fmla="*/ 203568 h 754266"/>
              <a:gd name="connsiteX9" fmla="*/ 235589 w 553343"/>
              <a:gd name="connsiteY9" fmla="*/ 154845 h 754266"/>
              <a:gd name="connsiteX10" fmla="*/ 252535 w 553343"/>
              <a:gd name="connsiteY10" fmla="*/ 30072 h 754266"/>
              <a:gd name="connsiteX11" fmla="*/ 355764 w 553343"/>
              <a:gd name="connsiteY11" fmla="*/ 6040 h 754266"/>
              <a:gd name="connsiteX12" fmla="*/ 454664 w 553343"/>
              <a:gd name="connsiteY12" fmla="*/ 27845 h 754266"/>
              <a:gd name="connsiteX13" fmla="*/ 552480 w 553343"/>
              <a:gd name="connsiteY13" fmla="*/ 176682 h 754266"/>
              <a:gd name="connsiteX14" fmla="*/ 394252 w 553343"/>
              <a:gd name="connsiteY14" fmla="*/ 270295 h 754266"/>
              <a:gd name="connsiteX0" fmla="*/ 394252 w 553561"/>
              <a:gd name="connsiteY0" fmla="*/ 258559 h 742529"/>
              <a:gd name="connsiteX1" fmla="*/ 509799 w 553561"/>
              <a:gd name="connsiteY1" fmla="*/ 368768 h 742529"/>
              <a:gd name="connsiteX2" fmla="*/ 502289 w 553561"/>
              <a:gd name="connsiteY2" fmla="*/ 508234 h 742529"/>
              <a:gd name="connsiteX3" fmla="*/ 483239 w 553561"/>
              <a:gd name="connsiteY3" fmla="*/ 641584 h 742529"/>
              <a:gd name="connsiteX4" fmla="*/ 432439 w 553561"/>
              <a:gd name="connsiteY4" fmla="*/ 705084 h 742529"/>
              <a:gd name="connsiteX5" fmla="*/ 359414 w 553561"/>
              <a:gd name="connsiteY5" fmla="*/ 733659 h 742529"/>
              <a:gd name="connsiteX6" fmla="*/ 194314 w 553561"/>
              <a:gd name="connsiteY6" fmla="*/ 546334 h 742529"/>
              <a:gd name="connsiteX7" fmla="*/ 8294 w 553561"/>
              <a:gd name="connsiteY7" fmla="*/ 388450 h 742529"/>
              <a:gd name="connsiteX8" fmla="*/ 52948 w 553561"/>
              <a:gd name="connsiteY8" fmla="*/ 191832 h 742529"/>
              <a:gd name="connsiteX9" fmla="*/ 235589 w 553561"/>
              <a:gd name="connsiteY9" fmla="*/ 143109 h 742529"/>
              <a:gd name="connsiteX10" fmla="*/ 252535 w 553561"/>
              <a:gd name="connsiteY10" fmla="*/ 18336 h 742529"/>
              <a:gd name="connsiteX11" fmla="*/ 454664 w 553561"/>
              <a:gd name="connsiteY11" fmla="*/ 16109 h 742529"/>
              <a:gd name="connsiteX12" fmla="*/ 552480 w 553561"/>
              <a:gd name="connsiteY12" fmla="*/ 164946 h 742529"/>
              <a:gd name="connsiteX13" fmla="*/ 394252 w 553561"/>
              <a:gd name="connsiteY13" fmla="*/ 258559 h 742529"/>
              <a:gd name="connsiteX0" fmla="*/ 394252 w 553561"/>
              <a:gd name="connsiteY0" fmla="*/ 275028 h 758998"/>
              <a:gd name="connsiteX1" fmla="*/ 509799 w 553561"/>
              <a:gd name="connsiteY1" fmla="*/ 385237 h 758998"/>
              <a:gd name="connsiteX2" fmla="*/ 502289 w 553561"/>
              <a:gd name="connsiteY2" fmla="*/ 524703 h 758998"/>
              <a:gd name="connsiteX3" fmla="*/ 483239 w 553561"/>
              <a:gd name="connsiteY3" fmla="*/ 658053 h 758998"/>
              <a:gd name="connsiteX4" fmla="*/ 432439 w 553561"/>
              <a:gd name="connsiteY4" fmla="*/ 721553 h 758998"/>
              <a:gd name="connsiteX5" fmla="*/ 359414 w 553561"/>
              <a:gd name="connsiteY5" fmla="*/ 750128 h 758998"/>
              <a:gd name="connsiteX6" fmla="*/ 194314 w 553561"/>
              <a:gd name="connsiteY6" fmla="*/ 562803 h 758998"/>
              <a:gd name="connsiteX7" fmla="*/ 8294 w 553561"/>
              <a:gd name="connsiteY7" fmla="*/ 404919 h 758998"/>
              <a:gd name="connsiteX8" fmla="*/ 52948 w 553561"/>
              <a:gd name="connsiteY8" fmla="*/ 208301 h 758998"/>
              <a:gd name="connsiteX9" fmla="*/ 235589 w 553561"/>
              <a:gd name="connsiteY9" fmla="*/ 159578 h 758998"/>
              <a:gd name="connsiteX10" fmla="*/ 252535 w 553561"/>
              <a:gd name="connsiteY10" fmla="*/ 34805 h 758998"/>
              <a:gd name="connsiteX11" fmla="*/ 454664 w 553561"/>
              <a:gd name="connsiteY11" fmla="*/ 32578 h 758998"/>
              <a:gd name="connsiteX12" fmla="*/ 552480 w 553561"/>
              <a:gd name="connsiteY12" fmla="*/ 181415 h 758998"/>
              <a:gd name="connsiteX13" fmla="*/ 394252 w 553561"/>
              <a:gd name="connsiteY13" fmla="*/ 275028 h 758998"/>
              <a:gd name="connsiteX0" fmla="*/ 394252 w 553561"/>
              <a:gd name="connsiteY0" fmla="*/ 285900 h 769870"/>
              <a:gd name="connsiteX1" fmla="*/ 509799 w 553561"/>
              <a:gd name="connsiteY1" fmla="*/ 396109 h 769870"/>
              <a:gd name="connsiteX2" fmla="*/ 502289 w 553561"/>
              <a:gd name="connsiteY2" fmla="*/ 535575 h 769870"/>
              <a:gd name="connsiteX3" fmla="*/ 483239 w 553561"/>
              <a:gd name="connsiteY3" fmla="*/ 668925 h 769870"/>
              <a:gd name="connsiteX4" fmla="*/ 432439 w 553561"/>
              <a:gd name="connsiteY4" fmla="*/ 732425 h 769870"/>
              <a:gd name="connsiteX5" fmla="*/ 359414 w 553561"/>
              <a:gd name="connsiteY5" fmla="*/ 761000 h 769870"/>
              <a:gd name="connsiteX6" fmla="*/ 194314 w 553561"/>
              <a:gd name="connsiteY6" fmla="*/ 573675 h 769870"/>
              <a:gd name="connsiteX7" fmla="*/ 8294 w 553561"/>
              <a:gd name="connsiteY7" fmla="*/ 415791 h 769870"/>
              <a:gd name="connsiteX8" fmla="*/ 52948 w 553561"/>
              <a:gd name="connsiteY8" fmla="*/ 219173 h 769870"/>
              <a:gd name="connsiteX9" fmla="*/ 235589 w 553561"/>
              <a:gd name="connsiteY9" fmla="*/ 170450 h 769870"/>
              <a:gd name="connsiteX10" fmla="*/ 252535 w 553561"/>
              <a:gd name="connsiteY10" fmla="*/ 45677 h 769870"/>
              <a:gd name="connsiteX11" fmla="*/ 454664 w 553561"/>
              <a:gd name="connsiteY11" fmla="*/ 43450 h 769870"/>
              <a:gd name="connsiteX12" fmla="*/ 552480 w 553561"/>
              <a:gd name="connsiteY12" fmla="*/ 192287 h 769870"/>
              <a:gd name="connsiteX13" fmla="*/ 394252 w 553561"/>
              <a:gd name="connsiteY13" fmla="*/ 285900 h 769870"/>
              <a:gd name="connsiteX0" fmla="*/ 397698 w 557007"/>
              <a:gd name="connsiteY0" fmla="*/ 285900 h 769870"/>
              <a:gd name="connsiteX1" fmla="*/ 513245 w 557007"/>
              <a:gd name="connsiteY1" fmla="*/ 396109 h 769870"/>
              <a:gd name="connsiteX2" fmla="*/ 505735 w 557007"/>
              <a:gd name="connsiteY2" fmla="*/ 535575 h 769870"/>
              <a:gd name="connsiteX3" fmla="*/ 486685 w 557007"/>
              <a:gd name="connsiteY3" fmla="*/ 668925 h 769870"/>
              <a:gd name="connsiteX4" fmla="*/ 435885 w 557007"/>
              <a:gd name="connsiteY4" fmla="*/ 732425 h 769870"/>
              <a:gd name="connsiteX5" fmla="*/ 362860 w 557007"/>
              <a:gd name="connsiteY5" fmla="*/ 761000 h 769870"/>
              <a:gd name="connsiteX6" fmla="*/ 197760 w 557007"/>
              <a:gd name="connsiteY6" fmla="*/ 573675 h 769870"/>
              <a:gd name="connsiteX7" fmla="*/ 11740 w 557007"/>
              <a:gd name="connsiteY7" fmla="*/ 415791 h 769870"/>
              <a:gd name="connsiteX8" fmla="*/ 43232 w 557007"/>
              <a:gd name="connsiteY8" fmla="*/ 213378 h 769870"/>
              <a:gd name="connsiteX9" fmla="*/ 239035 w 557007"/>
              <a:gd name="connsiteY9" fmla="*/ 170450 h 769870"/>
              <a:gd name="connsiteX10" fmla="*/ 255981 w 557007"/>
              <a:gd name="connsiteY10" fmla="*/ 45677 h 769870"/>
              <a:gd name="connsiteX11" fmla="*/ 458110 w 557007"/>
              <a:gd name="connsiteY11" fmla="*/ 43450 h 769870"/>
              <a:gd name="connsiteX12" fmla="*/ 555926 w 557007"/>
              <a:gd name="connsiteY12" fmla="*/ 192287 h 769870"/>
              <a:gd name="connsiteX13" fmla="*/ 397698 w 557007"/>
              <a:gd name="connsiteY13" fmla="*/ 285900 h 769870"/>
              <a:gd name="connsiteX0" fmla="*/ 400894 w 560203"/>
              <a:gd name="connsiteY0" fmla="*/ 285900 h 769870"/>
              <a:gd name="connsiteX1" fmla="*/ 516441 w 560203"/>
              <a:gd name="connsiteY1" fmla="*/ 396109 h 769870"/>
              <a:gd name="connsiteX2" fmla="*/ 508931 w 560203"/>
              <a:gd name="connsiteY2" fmla="*/ 535575 h 769870"/>
              <a:gd name="connsiteX3" fmla="*/ 489881 w 560203"/>
              <a:gd name="connsiteY3" fmla="*/ 668925 h 769870"/>
              <a:gd name="connsiteX4" fmla="*/ 439081 w 560203"/>
              <a:gd name="connsiteY4" fmla="*/ 732425 h 769870"/>
              <a:gd name="connsiteX5" fmla="*/ 366056 w 560203"/>
              <a:gd name="connsiteY5" fmla="*/ 761000 h 769870"/>
              <a:gd name="connsiteX6" fmla="*/ 200956 w 560203"/>
              <a:gd name="connsiteY6" fmla="*/ 573675 h 769870"/>
              <a:gd name="connsiteX7" fmla="*/ 14936 w 560203"/>
              <a:gd name="connsiteY7" fmla="*/ 415791 h 769870"/>
              <a:gd name="connsiteX8" fmla="*/ 46428 w 560203"/>
              <a:gd name="connsiteY8" fmla="*/ 213378 h 769870"/>
              <a:gd name="connsiteX9" fmla="*/ 242231 w 560203"/>
              <a:gd name="connsiteY9" fmla="*/ 170450 h 769870"/>
              <a:gd name="connsiteX10" fmla="*/ 259177 w 560203"/>
              <a:gd name="connsiteY10" fmla="*/ 45677 h 769870"/>
              <a:gd name="connsiteX11" fmla="*/ 461306 w 560203"/>
              <a:gd name="connsiteY11" fmla="*/ 43450 h 769870"/>
              <a:gd name="connsiteX12" fmla="*/ 559122 w 560203"/>
              <a:gd name="connsiteY12" fmla="*/ 192287 h 769870"/>
              <a:gd name="connsiteX13" fmla="*/ 400894 w 560203"/>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35630"/>
              <a:gd name="connsiteX1" fmla="*/ 517869 w 561631"/>
              <a:gd name="connsiteY1" fmla="*/ 396109 h 735630"/>
              <a:gd name="connsiteX2" fmla="*/ 510359 w 561631"/>
              <a:gd name="connsiteY2" fmla="*/ 535575 h 735630"/>
              <a:gd name="connsiteX3" fmla="*/ 491309 w 561631"/>
              <a:gd name="connsiteY3" fmla="*/ 668925 h 735630"/>
              <a:gd name="connsiteX4" fmla="*/ 440509 w 561631"/>
              <a:gd name="connsiteY4" fmla="*/ 732425 h 735630"/>
              <a:gd name="connsiteX5" fmla="*/ 202384 w 561631"/>
              <a:gd name="connsiteY5" fmla="*/ 573675 h 735630"/>
              <a:gd name="connsiteX6" fmla="*/ 16364 w 561631"/>
              <a:gd name="connsiteY6" fmla="*/ 415791 h 735630"/>
              <a:gd name="connsiteX7" fmla="*/ 47856 w 561631"/>
              <a:gd name="connsiteY7" fmla="*/ 213378 h 735630"/>
              <a:gd name="connsiteX8" fmla="*/ 243659 w 561631"/>
              <a:gd name="connsiteY8" fmla="*/ 170450 h 735630"/>
              <a:gd name="connsiteX9" fmla="*/ 260605 w 561631"/>
              <a:gd name="connsiteY9" fmla="*/ 45677 h 735630"/>
              <a:gd name="connsiteX10" fmla="*/ 462734 w 561631"/>
              <a:gd name="connsiteY10" fmla="*/ 43450 h 735630"/>
              <a:gd name="connsiteX11" fmla="*/ 560550 w 561631"/>
              <a:gd name="connsiteY11" fmla="*/ 192287 h 735630"/>
              <a:gd name="connsiteX12" fmla="*/ 402322 w 561631"/>
              <a:gd name="connsiteY12" fmla="*/ 285900 h 735630"/>
              <a:gd name="connsiteX0" fmla="*/ 402322 w 561631"/>
              <a:gd name="connsiteY0" fmla="*/ 285900 h 669393"/>
              <a:gd name="connsiteX1" fmla="*/ 517869 w 561631"/>
              <a:gd name="connsiteY1" fmla="*/ 396109 h 669393"/>
              <a:gd name="connsiteX2" fmla="*/ 510359 w 561631"/>
              <a:gd name="connsiteY2" fmla="*/ 535575 h 669393"/>
              <a:gd name="connsiteX3" fmla="*/ 491309 w 561631"/>
              <a:gd name="connsiteY3" fmla="*/ 668925 h 669393"/>
              <a:gd name="connsiteX4" fmla="*/ 202384 w 561631"/>
              <a:gd name="connsiteY4" fmla="*/ 573675 h 669393"/>
              <a:gd name="connsiteX5" fmla="*/ 16364 w 561631"/>
              <a:gd name="connsiteY5" fmla="*/ 415791 h 669393"/>
              <a:gd name="connsiteX6" fmla="*/ 47856 w 561631"/>
              <a:gd name="connsiteY6" fmla="*/ 213378 h 669393"/>
              <a:gd name="connsiteX7" fmla="*/ 243659 w 561631"/>
              <a:gd name="connsiteY7" fmla="*/ 170450 h 669393"/>
              <a:gd name="connsiteX8" fmla="*/ 260605 w 561631"/>
              <a:gd name="connsiteY8" fmla="*/ 45677 h 669393"/>
              <a:gd name="connsiteX9" fmla="*/ 462734 w 561631"/>
              <a:gd name="connsiteY9" fmla="*/ 43450 h 669393"/>
              <a:gd name="connsiteX10" fmla="*/ 560550 w 561631"/>
              <a:gd name="connsiteY10" fmla="*/ 192287 h 669393"/>
              <a:gd name="connsiteX11" fmla="*/ 402322 w 561631"/>
              <a:gd name="connsiteY11" fmla="*/ 285900 h 669393"/>
              <a:gd name="connsiteX0" fmla="*/ 402322 w 561631"/>
              <a:gd name="connsiteY0" fmla="*/ 285900 h 580341"/>
              <a:gd name="connsiteX1" fmla="*/ 517869 w 561631"/>
              <a:gd name="connsiteY1" fmla="*/ 396109 h 580341"/>
              <a:gd name="connsiteX2" fmla="*/ 510359 w 561631"/>
              <a:gd name="connsiteY2" fmla="*/ 535575 h 580341"/>
              <a:gd name="connsiteX3" fmla="*/ 202384 w 561631"/>
              <a:gd name="connsiteY3" fmla="*/ 573675 h 580341"/>
              <a:gd name="connsiteX4" fmla="*/ 16364 w 561631"/>
              <a:gd name="connsiteY4" fmla="*/ 415791 h 580341"/>
              <a:gd name="connsiteX5" fmla="*/ 47856 w 561631"/>
              <a:gd name="connsiteY5" fmla="*/ 213378 h 580341"/>
              <a:gd name="connsiteX6" fmla="*/ 243659 w 561631"/>
              <a:gd name="connsiteY6" fmla="*/ 170450 h 580341"/>
              <a:gd name="connsiteX7" fmla="*/ 260605 w 561631"/>
              <a:gd name="connsiteY7" fmla="*/ 45677 h 580341"/>
              <a:gd name="connsiteX8" fmla="*/ 462734 w 561631"/>
              <a:gd name="connsiteY8" fmla="*/ 43450 h 580341"/>
              <a:gd name="connsiteX9" fmla="*/ 560550 w 561631"/>
              <a:gd name="connsiteY9" fmla="*/ 192287 h 580341"/>
              <a:gd name="connsiteX10" fmla="*/ 402322 w 561631"/>
              <a:gd name="connsiteY10" fmla="*/ 285900 h 580341"/>
              <a:gd name="connsiteX0" fmla="*/ 402322 w 561631"/>
              <a:gd name="connsiteY0" fmla="*/ 285900 h 591537"/>
              <a:gd name="connsiteX1" fmla="*/ 517869 w 561631"/>
              <a:gd name="connsiteY1" fmla="*/ 396109 h 591537"/>
              <a:gd name="connsiteX2" fmla="*/ 510359 w 561631"/>
              <a:gd name="connsiteY2" fmla="*/ 535575 h 591537"/>
              <a:gd name="connsiteX3" fmla="*/ 202384 w 561631"/>
              <a:gd name="connsiteY3" fmla="*/ 573675 h 591537"/>
              <a:gd name="connsiteX4" fmla="*/ 16364 w 561631"/>
              <a:gd name="connsiteY4" fmla="*/ 415791 h 591537"/>
              <a:gd name="connsiteX5" fmla="*/ 47856 w 561631"/>
              <a:gd name="connsiteY5" fmla="*/ 213378 h 591537"/>
              <a:gd name="connsiteX6" fmla="*/ 243659 w 561631"/>
              <a:gd name="connsiteY6" fmla="*/ 170450 h 591537"/>
              <a:gd name="connsiteX7" fmla="*/ 260605 w 561631"/>
              <a:gd name="connsiteY7" fmla="*/ 45677 h 591537"/>
              <a:gd name="connsiteX8" fmla="*/ 462734 w 561631"/>
              <a:gd name="connsiteY8" fmla="*/ 43450 h 591537"/>
              <a:gd name="connsiteX9" fmla="*/ 560550 w 561631"/>
              <a:gd name="connsiteY9" fmla="*/ 192287 h 591537"/>
              <a:gd name="connsiteX10" fmla="*/ 402322 w 561631"/>
              <a:gd name="connsiteY10" fmla="*/ 285900 h 591537"/>
              <a:gd name="connsiteX0" fmla="*/ 402322 w 561631"/>
              <a:gd name="connsiteY0" fmla="*/ 285900 h 614196"/>
              <a:gd name="connsiteX1" fmla="*/ 517869 w 561631"/>
              <a:gd name="connsiteY1" fmla="*/ 396109 h 614196"/>
              <a:gd name="connsiteX2" fmla="*/ 440327 w 561631"/>
              <a:gd name="connsiteY2" fmla="*/ 572869 h 614196"/>
              <a:gd name="connsiteX3" fmla="*/ 202384 w 561631"/>
              <a:gd name="connsiteY3" fmla="*/ 573675 h 614196"/>
              <a:gd name="connsiteX4" fmla="*/ 16364 w 561631"/>
              <a:gd name="connsiteY4" fmla="*/ 415791 h 614196"/>
              <a:gd name="connsiteX5" fmla="*/ 47856 w 561631"/>
              <a:gd name="connsiteY5" fmla="*/ 213378 h 614196"/>
              <a:gd name="connsiteX6" fmla="*/ 243659 w 561631"/>
              <a:gd name="connsiteY6" fmla="*/ 170450 h 614196"/>
              <a:gd name="connsiteX7" fmla="*/ 260605 w 561631"/>
              <a:gd name="connsiteY7" fmla="*/ 45677 h 614196"/>
              <a:gd name="connsiteX8" fmla="*/ 462734 w 561631"/>
              <a:gd name="connsiteY8" fmla="*/ 43450 h 614196"/>
              <a:gd name="connsiteX9" fmla="*/ 560550 w 561631"/>
              <a:gd name="connsiteY9" fmla="*/ 192287 h 614196"/>
              <a:gd name="connsiteX10" fmla="*/ 402322 w 561631"/>
              <a:gd name="connsiteY10" fmla="*/ 285900 h 614196"/>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399619 w 561791"/>
              <a:gd name="connsiteY0" fmla="*/ 271937 h 599534"/>
              <a:gd name="connsiteX1" fmla="*/ 517869 w 561791"/>
              <a:gd name="connsiteY1" fmla="*/ 396109 h 599534"/>
              <a:gd name="connsiteX2" fmla="*/ 440327 w 561791"/>
              <a:gd name="connsiteY2" fmla="*/ 572869 h 599534"/>
              <a:gd name="connsiteX3" fmla="*/ 202384 w 561791"/>
              <a:gd name="connsiteY3" fmla="*/ 573675 h 599534"/>
              <a:gd name="connsiteX4" fmla="*/ 16364 w 561791"/>
              <a:gd name="connsiteY4" fmla="*/ 415791 h 599534"/>
              <a:gd name="connsiteX5" fmla="*/ 47856 w 561791"/>
              <a:gd name="connsiteY5" fmla="*/ 213378 h 599534"/>
              <a:gd name="connsiteX6" fmla="*/ 243659 w 561791"/>
              <a:gd name="connsiteY6" fmla="*/ 170450 h 599534"/>
              <a:gd name="connsiteX7" fmla="*/ 260605 w 561791"/>
              <a:gd name="connsiteY7" fmla="*/ 45677 h 599534"/>
              <a:gd name="connsiteX8" fmla="*/ 462734 w 561791"/>
              <a:gd name="connsiteY8" fmla="*/ 43450 h 599534"/>
              <a:gd name="connsiteX9" fmla="*/ 560550 w 561791"/>
              <a:gd name="connsiteY9" fmla="*/ 192287 h 599534"/>
              <a:gd name="connsiteX10" fmla="*/ 399619 w 561791"/>
              <a:gd name="connsiteY10" fmla="*/ 271937 h 599534"/>
              <a:gd name="connsiteX0" fmla="*/ 399619 w 562299"/>
              <a:gd name="connsiteY0" fmla="*/ 271937 h 599534"/>
              <a:gd name="connsiteX1" fmla="*/ 517869 w 562299"/>
              <a:gd name="connsiteY1" fmla="*/ 396109 h 599534"/>
              <a:gd name="connsiteX2" fmla="*/ 440327 w 562299"/>
              <a:gd name="connsiteY2" fmla="*/ 572869 h 599534"/>
              <a:gd name="connsiteX3" fmla="*/ 202384 w 562299"/>
              <a:gd name="connsiteY3" fmla="*/ 573675 h 599534"/>
              <a:gd name="connsiteX4" fmla="*/ 16364 w 562299"/>
              <a:gd name="connsiteY4" fmla="*/ 415791 h 599534"/>
              <a:gd name="connsiteX5" fmla="*/ 47856 w 562299"/>
              <a:gd name="connsiteY5" fmla="*/ 213378 h 599534"/>
              <a:gd name="connsiteX6" fmla="*/ 243659 w 562299"/>
              <a:gd name="connsiteY6" fmla="*/ 170450 h 599534"/>
              <a:gd name="connsiteX7" fmla="*/ 260605 w 562299"/>
              <a:gd name="connsiteY7" fmla="*/ 45677 h 599534"/>
              <a:gd name="connsiteX8" fmla="*/ 462734 w 562299"/>
              <a:gd name="connsiteY8" fmla="*/ 43450 h 599534"/>
              <a:gd name="connsiteX9" fmla="*/ 560550 w 562299"/>
              <a:gd name="connsiteY9" fmla="*/ 192287 h 599534"/>
              <a:gd name="connsiteX10" fmla="*/ 399619 w 562299"/>
              <a:gd name="connsiteY10" fmla="*/ 271937 h 599534"/>
              <a:gd name="connsiteX0" fmla="*/ 399619 w 561986"/>
              <a:gd name="connsiteY0" fmla="*/ 271937 h 599534"/>
              <a:gd name="connsiteX1" fmla="*/ 517869 w 561986"/>
              <a:gd name="connsiteY1" fmla="*/ 396109 h 599534"/>
              <a:gd name="connsiteX2" fmla="*/ 440327 w 561986"/>
              <a:gd name="connsiteY2" fmla="*/ 572869 h 599534"/>
              <a:gd name="connsiteX3" fmla="*/ 202384 w 561986"/>
              <a:gd name="connsiteY3" fmla="*/ 573675 h 599534"/>
              <a:gd name="connsiteX4" fmla="*/ 16364 w 561986"/>
              <a:gd name="connsiteY4" fmla="*/ 415791 h 599534"/>
              <a:gd name="connsiteX5" fmla="*/ 47856 w 561986"/>
              <a:gd name="connsiteY5" fmla="*/ 213378 h 599534"/>
              <a:gd name="connsiteX6" fmla="*/ 243659 w 561986"/>
              <a:gd name="connsiteY6" fmla="*/ 170450 h 599534"/>
              <a:gd name="connsiteX7" fmla="*/ 260605 w 561986"/>
              <a:gd name="connsiteY7" fmla="*/ 45677 h 599534"/>
              <a:gd name="connsiteX8" fmla="*/ 462734 w 561986"/>
              <a:gd name="connsiteY8" fmla="*/ 43450 h 599534"/>
              <a:gd name="connsiteX9" fmla="*/ 560550 w 561986"/>
              <a:gd name="connsiteY9" fmla="*/ 192287 h 599534"/>
              <a:gd name="connsiteX10" fmla="*/ 399619 w 561986"/>
              <a:gd name="connsiteY10" fmla="*/ 271937 h 599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986" h="599534">
                <a:moveTo>
                  <a:pt x="399619" y="271937"/>
                </a:moveTo>
                <a:cubicBezTo>
                  <a:pt x="400260" y="283771"/>
                  <a:pt x="511084" y="345954"/>
                  <a:pt x="517869" y="396109"/>
                </a:cubicBezTo>
                <a:cubicBezTo>
                  <a:pt x="524654" y="446264"/>
                  <a:pt x="520404" y="529834"/>
                  <a:pt x="440327" y="572869"/>
                </a:cubicBezTo>
                <a:cubicBezTo>
                  <a:pt x="360250" y="615904"/>
                  <a:pt x="273045" y="599855"/>
                  <a:pt x="202384" y="573675"/>
                </a:cubicBezTo>
                <a:cubicBezTo>
                  <a:pt x="131723" y="547495"/>
                  <a:pt x="42119" y="475841"/>
                  <a:pt x="16364" y="415791"/>
                </a:cubicBezTo>
                <a:cubicBezTo>
                  <a:pt x="-9391" y="355741"/>
                  <a:pt x="-8824" y="297087"/>
                  <a:pt x="47856" y="213378"/>
                </a:cubicBezTo>
                <a:cubicBezTo>
                  <a:pt x="104536" y="129669"/>
                  <a:pt x="208201" y="198400"/>
                  <a:pt x="243659" y="170450"/>
                </a:cubicBezTo>
                <a:cubicBezTo>
                  <a:pt x="279117" y="142500"/>
                  <a:pt x="200832" y="133247"/>
                  <a:pt x="260605" y="45677"/>
                </a:cubicBezTo>
                <a:cubicBezTo>
                  <a:pt x="320378" y="-41893"/>
                  <a:pt x="412743" y="19015"/>
                  <a:pt x="462734" y="43450"/>
                </a:cubicBezTo>
                <a:cubicBezTo>
                  <a:pt x="512725" y="67885"/>
                  <a:pt x="572001" y="86488"/>
                  <a:pt x="560550" y="192287"/>
                </a:cubicBezTo>
                <a:cubicBezTo>
                  <a:pt x="549099" y="298086"/>
                  <a:pt x="398978" y="260103"/>
                  <a:pt x="399619" y="271937"/>
                </a:cubicBezTo>
                <a:close/>
              </a:path>
            </a:pathLst>
          </a:cu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3200" b="1" i="0" u="none" strike="noStrike" kern="0" cap="none" spc="0" normalizeH="0" baseline="0" noProof="0" dirty="0">
              <a:ln>
                <a:noFill/>
              </a:ln>
              <a:solidFill>
                <a:srgbClr val="1D2E5A"/>
              </a:solidFill>
              <a:effectLst/>
              <a:uLnTx/>
              <a:uFillTx/>
              <a:latin typeface="Calibri" panose="020F0502020204030204" pitchFamily="34" charset="0"/>
              <a:ea typeface="ＭＳ Ｐゴシック" charset="0"/>
              <a:cs typeface="Calibri" panose="020F0502020204030204" pitchFamily="34" charset="0"/>
            </a:endParaRPr>
          </a:p>
        </p:txBody>
      </p:sp>
      <p:sp>
        <p:nvSpPr>
          <p:cNvPr id="373" name="Rounded Rectangle 372">
            <a:extLst>
              <a:ext uri="{FF2B5EF4-FFF2-40B4-BE49-F238E27FC236}">
                <a16:creationId xmlns:a16="http://schemas.microsoft.com/office/drawing/2014/main" id="{1C3E464B-AAE0-8B4B-9232-1DCFA245F0E2}"/>
              </a:ext>
            </a:extLst>
          </p:cNvPr>
          <p:cNvSpPr/>
          <p:nvPr/>
        </p:nvSpPr>
        <p:spPr bwMode="auto">
          <a:xfrm rot="4726929" flipH="1">
            <a:off x="7281312" y="2051459"/>
            <a:ext cx="437859"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NZ" sz="3200" b="1" i="0" u="none" strike="noStrike" kern="0" cap="none" spc="0" normalizeH="0" baseline="0" noProof="0" dirty="0">
              <a:ln>
                <a:noFill/>
              </a:ln>
              <a:solidFill>
                <a:srgbClr val="1D2E5A"/>
              </a:solidFill>
              <a:effectLst/>
              <a:uLnTx/>
              <a:uFillTx/>
              <a:latin typeface="Calibri" panose="020F0502020204030204" pitchFamily="34" charset="0"/>
              <a:ea typeface="ＭＳ Ｐゴシック" pitchFamily="-1" charset="-128"/>
              <a:cs typeface="Calibri" panose="020F0502020204030204" pitchFamily="34" charset="0"/>
            </a:endParaRPr>
          </a:p>
        </p:txBody>
      </p:sp>
      <p:sp>
        <p:nvSpPr>
          <p:cNvPr id="374" name="Rounded Rectangle 373">
            <a:extLst>
              <a:ext uri="{FF2B5EF4-FFF2-40B4-BE49-F238E27FC236}">
                <a16:creationId xmlns:a16="http://schemas.microsoft.com/office/drawing/2014/main" id="{02269FF3-4FF8-1A41-AC68-2AC88A15A82C}"/>
              </a:ext>
            </a:extLst>
          </p:cNvPr>
          <p:cNvSpPr/>
          <p:nvPr/>
        </p:nvSpPr>
        <p:spPr bwMode="auto">
          <a:xfrm rot="1936306" flipH="1">
            <a:off x="7020340" y="2302912"/>
            <a:ext cx="439445"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NZ" sz="3200" b="1" i="0" u="none" strike="noStrike" kern="0" cap="none" spc="0" normalizeH="0" baseline="0" noProof="0" dirty="0">
              <a:ln>
                <a:noFill/>
              </a:ln>
              <a:solidFill>
                <a:srgbClr val="1D2E5A"/>
              </a:solidFill>
              <a:effectLst/>
              <a:uLnTx/>
              <a:uFillTx/>
              <a:latin typeface="Calibri" panose="020F0502020204030204" pitchFamily="34" charset="0"/>
              <a:ea typeface="ＭＳ Ｐゴシック" pitchFamily="-1" charset="-128"/>
              <a:cs typeface="Calibri" panose="020F0502020204030204" pitchFamily="34" charset="0"/>
            </a:endParaRPr>
          </a:p>
        </p:txBody>
      </p:sp>
      <p:sp>
        <p:nvSpPr>
          <p:cNvPr id="375" name="Rounded Rectangle 374">
            <a:extLst>
              <a:ext uri="{FF2B5EF4-FFF2-40B4-BE49-F238E27FC236}">
                <a16:creationId xmlns:a16="http://schemas.microsoft.com/office/drawing/2014/main" id="{EEB43FE7-D7A1-7D4C-B194-8B7E37EB293D}"/>
              </a:ext>
            </a:extLst>
          </p:cNvPr>
          <p:cNvSpPr/>
          <p:nvPr/>
        </p:nvSpPr>
        <p:spPr bwMode="auto">
          <a:xfrm rot="3184002" flipH="1">
            <a:off x="6874387" y="2628132"/>
            <a:ext cx="437859" cy="212583"/>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NZ" sz="3200" b="1" i="0" u="none" strike="noStrike" kern="0" cap="none" spc="0" normalizeH="0" baseline="0" noProof="0" dirty="0">
              <a:ln>
                <a:noFill/>
              </a:ln>
              <a:solidFill>
                <a:srgbClr val="1D2E5A"/>
              </a:solidFill>
              <a:effectLst/>
              <a:uLnTx/>
              <a:uFillTx/>
              <a:latin typeface="Calibri" panose="020F0502020204030204" pitchFamily="34" charset="0"/>
              <a:ea typeface="ＭＳ Ｐゴシック" pitchFamily="-1" charset="-128"/>
              <a:cs typeface="Calibri" panose="020F0502020204030204" pitchFamily="34" charset="0"/>
            </a:endParaRPr>
          </a:p>
        </p:txBody>
      </p:sp>
      <p:sp>
        <p:nvSpPr>
          <p:cNvPr id="376" name="TextBox 375">
            <a:extLst>
              <a:ext uri="{FF2B5EF4-FFF2-40B4-BE49-F238E27FC236}">
                <a16:creationId xmlns:a16="http://schemas.microsoft.com/office/drawing/2014/main" id="{6FD8B63D-F2D9-6B40-9914-4A530B1375A0}"/>
              </a:ext>
            </a:extLst>
          </p:cNvPr>
          <p:cNvSpPr txBox="1"/>
          <p:nvPr/>
        </p:nvSpPr>
        <p:spPr bwMode="auto">
          <a:xfrm rot="4004034">
            <a:off x="6976714" y="1839984"/>
            <a:ext cx="274455" cy="276999"/>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2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I</a:t>
            </a:r>
          </a:p>
        </p:txBody>
      </p:sp>
      <p:sp>
        <p:nvSpPr>
          <p:cNvPr id="377" name="TextBox 376">
            <a:extLst>
              <a:ext uri="{FF2B5EF4-FFF2-40B4-BE49-F238E27FC236}">
                <a16:creationId xmlns:a16="http://schemas.microsoft.com/office/drawing/2014/main" id="{BC372392-EC23-ED43-BBE9-9A4A738B9647}"/>
              </a:ext>
            </a:extLst>
          </p:cNvPr>
          <p:cNvSpPr txBox="1"/>
          <p:nvPr/>
        </p:nvSpPr>
        <p:spPr bwMode="auto">
          <a:xfrm rot="20981706">
            <a:off x="7363013" y="2029564"/>
            <a:ext cx="274455" cy="276999"/>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2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II</a:t>
            </a:r>
          </a:p>
        </p:txBody>
      </p:sp>
      <p:sp>
        <p:nvSpPr>
          <p:cNvPr id="378" name="TextBox 377">
            <a:extLst>
              <a:ext uri="{FF2B5EF4-FFF2-40B4-BE49-F238E27FC236}">
                <a16:creationId xmlns:a16="http://schemas.microsoft.com/office/drawing/2014/main" id="{2A9A1AC2-0F54-934F-B1CD-BA4AA8DC23DC}"/>
              </a:ext>
            </a:extLst>
          </p:cNvPr>
          <p:cNvSpPr txBox="1"/>
          <p:nvPr/>
        </p:nvSpPr>
        <p:spPr bwMode="auto">
          <a:xfrm rot="18241679">
            <a:off x="7129011" y="2323047"/>
            <a:ext cx="364882" cy="276999"/>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2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III</a:t>
            </a:r>
          </a:p>
        </p:txBody>
      </p:sp>
      <p:sp>
        <p:nvSpPr>
          <p:cNvPr id="379" name="TextBox 378">
            <a:extLst>
              <a:ext uri="{FF2B5EF4-FFF2-40B4-BE49-F238E27FC236}">
                <a16:creationId xmlns:a16="http://schemas.microsoft.com/office/drawing/2014/main" id="{FC6541AA-97EC-844F-997E-E96E3D1AC34E}"/>
              </a:ext>
            </a:extLst>
          </p:cNvPr>
          <p:cNvSpPr txBox="1"/>
          <p:nvPr/>
        </p:nvSpPr>
        <p:spPr bwMode="auto">
          <a:xfrm rot="19358488">
            <a:off x="6904530" y="2588785"/>
            <a:ext cx="364883" cy="276999"/>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2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IV</a:t>
            </a:r>
          </a:p>
        </p:txBody>
      </p:sp>
      <p:sp>
        <p:nvSpPr>
          <p:cNvPr id="723" name="TextBox 722">
            <a:extLst>
              <a:ext uri="{FF2B5EF4-FFF2-40B4-BE49-F238E27FC236}">
                <a16:creationId xmlns:a16="http://schemas.microsoft.com/office/drawing/2014/main" id="{AD77C277-42E7-5745-8E77-DE39CA182D41}"/>
              </a:ext>
            </a:extLst>
          </p:cNvPr>
          <p:cNvSpPr txBox="1"/>
          <p:nvPr/>
        </p:nvSpPr>
        <p:spPr>
          <a:xfrm>
            <a:off x="6866458" y="1509689"/>
            <a:ext cx="823366" cy="338554"/>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6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HER2</a:t>
            </a:r>
          </a:p>
        </p:txBody>
      </p:sp>
      <p:grpSp>
        <p:nvGrpSpPr>
          <p:cNvPr id="26" name="Group 25">
            <a:extLst>
              <a:ext uri="{FF2B5EF4-FFF2-40B4-BE49-F238E27FC236}">
                <a16:creationId xmlns:a16="http://schemas.microsoft.com/office/drawing/2014/main" id="{C7C0998C-18AB-4EF3-B493-2A9C188F8CBD}"/>
              </a:ext>
            </a:extLst>
          </p:cNvPr>
          <p:cNvGrpSpPr/>
          <p:nvPr/>
        </p:nvGrpSpPr>
        <p:grpSpPr>
          <a:xfrm>
            <a:off x="9242554" y="1503343"/>
            <a:ext cx="1718118" cy="2428841"/>
            <a:chOff x="8615501" y="2016526"/>
            <a:chExt cx="1718118" cy="2428841"/>
          </a:xfrm>
        </p:grpSpPr>
        <p:sp>
          <p:nvSpPr>
            <p:cNvPr id="381" name="Freeform 380">
              <a:extLst>
                <a:ext uri="{FF2B5EF4-FFF2-40B4-BE49-F238E27FC236}">
                  <a16:creationId xmlns:a16="http://schemas.microsoft.com/office/drawing/2014/main" id="{3303718E-2148-0B4B-AD3A-C9C4F1AA0AC5}"/>
                </a:ext>
              </a:extLst>
            </p:cNvPr>
            <p:cNvSpPr/>
            <p:nvPr/>
          </p:nvSpPr>
          <p:spPr bwMode="auto">
            <a:xfrm rot="18944245" flipH="1">
              <a:off x="8615501" y="2628888"/>
              <a:ext cx="1718118" cy="1816479"/>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0" cap="none" spc="0" normalizeH="0" baseline="0" noProof="0" dirty="0">
                <a:ln>
                  <a:noFill/>
                </a:ln>
                <a:solidFill>
                  <a:srgbClr val="1D2E5A"/>
                </a:solidFill>
                <a:effectLst/>
                <a:uLnTx/>
                <a:uFillTx/>
                <a:latin typeface="Calibri" panose="020F0502020204030204" pitchFamily="34" charset="0"/>
                <a:ea typeface="ＭＳ Ｐゴシック" panose="020B0600070205080204" pitchFamily="34" charset="-128"/>
                <a:cs typeface="Calibri" panose="020F0502020204030204" pitchFamily="34" charset="0"/>
              </a:endParaRPr>
            </a:p>
          </p:txBody>
        </p:sp>
        <p:sp>
          <p:nvSpPr>
            <p:cNvPr id="383" name="Rounded Rectangle 382">
              <a:extLst>
                <a:ext uri="{FF2B5EF4-FFF2-40B4-BE49-F238E27FC236}">
                  <a16:creationId xmlns:a16="http://schemas.microsoft.com/office/drawing/2014/main" id="{4E8AC3FC-C64C-A440-8E5F-16CF4C4439DE}"/>
                </a:ext>
              </a:extLst>
            </p:cNvPr>
            <p:cNvSpPr/>
            <p:nvPr/>
          </p:nvSpPr>
          <p:spPr bwMode="auto">
            <a:xfrm rot="20059622" flipH="1">
              <a:off x="9008939" y="2379815"/>
              <a:ext cx="439444"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NZ" sz="3200" b="1" i="0" u="none" strike="noStrike" kern="0" cap="none" spc="0" normalizeH="0" baseline="0" noProof="0" dirty="0">
                <a:ln>
                  <a:noFill/>
                </a:ln>
                <a:solidFill>
                  <a:srgbClr val="1D2E5A"/>
                </a:solidFill>
                <a:effectLst/>
                <a:uLnTx/>
                <a:uFillTx/>
                <a:latin typeface="Calibri" panose="020F0502020204030204" pitchFamily="34" charset="0"/>
                <a:ea typeface="ＭＳ Ｐゴシック" pitchFamily="-1" charset="-128"/>
                <a:cs typeface="Calibri" panose="020F0502020204030204" pitchFamily="34" charset="0"/>
              </a:endParaRPr>
            </a:p>
          </p:txBody>
        </p:sp>
        <p:sp>
          <p:nvSpPr>
            <p:cNvPr id="384" name="Rounded Rectangle 383">
              <a:extLst>
                <a:ext uri="{FF2B5EF4-FFF2-40B4-BE49-F238E27FC236}">
                  <a16:creationId xmlns:a16="http://schemas.microsoft.com/office/drawing/2014/main" id="{CC79F8C9-92B8-BC4C-8F12-902E2FCBC160}"/>
                </a:ext>
              </a:extLst>
            </p:cNvPr>
            <p:cNvSpPr/>
            <p:nvPr/>
          </p:nvSpPr>
          <p:spPr bwMode="auto">
            <a:xfrm rot="4726929" flipH="1">
              <a:off x="9393652" y="2553531"/>
              <a:ext cx="437859"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NZ" sz="3200" b="1" i="0" u="none" strike="noStrike" kern="0" cap="none" spc="0" normalizeH="0" baseline="0" noProof="0" dirty="0">
                <a:ln>
                  <a:noFill/>
                </a:ln>
                <a:solidFill>
                  <a:srgbClr val="1D2E5A"/>
                </a:solidFill>
                <a:effectLst/>
                <a:uLnTx/>
                <a:uFillTx/>
                <a:latin typeface="Calibri" panose="020F0502020204030204" pitchFamily="34" charset="0"/>
                <a:ea typeface="ＭＳ Ｐゴシック" pitchFamily="-1" charset="-128"/>
                <a:cs typeface="Calibri" panose="020F0502020204030204" pitchFamily="34" charset="0"/>
              </a:endParaRPr>
            </a:p>
          </p:txBody>
        </p:sp>
        <p:sp>
          <p:nvSpPr>
            <p:cNvPr id="385" name="Rounded Rectangle 384">
              <a:extLst>
                <a:ext uri="{FF2B5EF4-FFF2-40B4-BE49-F238E27FC236}">
                  <a16:creationId xmlns:a16="http://schemas.microsoft.com/office/drawing/2014/main" id="{2B8745B2-86E6-CF43-9D1D-768FBA684F8E}"/>
                </a:ext>
              </a:extLst>
            </p:cNvPr>
            <p:cNvSpPr/>
            <p:nvPr/>
          </p:nvSpPr>
          <p:spPr bwMode="auto">
            <a:xfrm rot="1936306" flipH="1">
              <a:off x="9132682" y="2804982"/>
              <a:ext cx="439444" cy="214171"/>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NZ" sz="3200" b="1" i="0" u="none" strike="noStrike" kern="0" cap="none" spc="0" normalizeH="0" baseline="0" noProof="0" dirty="0">
                <a:ln>
                  <a:noFill/>
                </a:ln>
                <a:solidFill>
                  <a:srgbClr val="1D2E5A"/>
                </a:solidFill>
                <a:effectLst/>
                <a:uLnTx/>
                <a:uFillTx/>
                <a:latin typeface="Calibri" panose="020F0502020204030204" pitchFamily="34" charset="0"/>
                <a:ea typeface="ＭＳ Ｐゴシック" pitchFamily="-1" charset="-128"/>
                <a:cs typeface="Calibri" panose="020F0502020204030204" pitchFamily="34" charset="0"/>
              </a:endParaRPr>
            </a:p>
          </p:txBody>
        </p:sp>
        <p:sp>
          <p:nvSpPr>
            <p:cNvPr id="386" name="Rounded Rectangle 385">
              <a:extLst>
                <a:ext uri="{FF2B5EF4-FFF2-40B4-BE49-F238E27FC236}">
                  <a16:creationId xmlns:a16="http://schemas.microsoft.com/office/drawing/2014/main" id="{C03E2648-7943-2047-8A65-DA8C69542E6B}"/>
                </a:ext>
              </a:extLst>
            </p:cNvPr>
            <p:cNvSpPr/>
            <p:nvPr/>
          </p:nvSpPr>
          <p:spPr bwMode="auto">
            <a:xfrm rot="3184002" flipH="1">
              <a:off x="8986728" y="3130203"/>
              <a:ext cx="437859"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NZ" sz="3200" b="1" i="0" u="none" strike="noStrike" kern="0" cap="none" spc="0" normalizeH="0" baseline="0" noProof="0" dirty="0">
                <a:ln>
                  <a:noFill/>
                </a:ln>
                <a:solidFill>
                  <a:srgbClr val="1D2E5A"/>
                </a:solidFill>
                <a:effectLst/>
                <a:uLnTx/>
                <a:uFillTx/>
                <a:latin typeface="Calibri" panose="020F0502020204030204" pitchFamily="34" charset="0"/>
                <a:ea typeface="ＭＳ Ｐゴシック" pitchFamily="-1" charset="-128"/>
                <a:cs typeface="Calibri" panose="020F0502020204030204" pitchFamily="34" charset="0"/>
              </a:endParaRPr>
            </a:p>
          </p:txBody>
        </p:sp>
        <p:sp>
          <p:nvSpPr>
            <p:cNvPr id="387" name="TextBox 386">
              <a:extLst>
                <a:ext uri="{FF2B5EF4-FFF2-40B4-BE49-F238E27FC236}">
                  <a16:creationId xmlns:a16="http://schemas.microsoft.com/office/drawing/2014/main" id="{0F38CA5A-29D0-0A4B-8A55-5E119B1470BF}"/>
                </a:ext>
              </a:extLst>
            </p:cNvPr>
            <p:cNvSpPr txBox="1"/>
            <p:nvPr/>
          </p:nvSpPr>
          <p:spPr bwMode="auto">
            <a:xfrm rot="4004034">
              <a:off x="9089055" y="2342064"/>
              <a:ext cx="274454" cy="276999"/>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2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I</a:t>
              </a:r>
            </a:p>
          </p:txBody>
        </p:sp>
        <p:sp>
          <p:nvSpPr>
            <p:cNvPr id="388" name="TextBox 387">
              <a:extLst>
                <a:ext uri="{FF2B5EF4-FFF2-40B4-BE49-F238E27FC236}">
                  <a16:creationId xmlns:a16="http://schemas.microsoft.com/office/drawing/2014/main" id="{10644C64-DE40-A246-BE28-21B5BA622BB3}"/>
                </a:ext>
              </a:extLst>
            </p:cNvPr>
            <p:cNvSpPr txBox="1"/>
            <p:nvPr/>
          </p:nvSpPr>
          <p:spPr bwMode="auto">
            <a:xfrm rot="20981706">
              <a:off x="9475354" y="2531637"/>
              <a:ext cx="274453" cy="276999"/>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2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II</a:t>
              </a:r>
            </a:p>
          </p:txBody>
        </p:sp>
        <p:sp>
          <p:nvSpPr>
            <p:cNvPr id="389" name="TextBox 388">
              <a:extLst>
                <a:ext uri="{FF2B5EF4-FFF2-40B4-BE49-F238E27FC236}">
                  <a16:creationId xmlns:a16="http://schemas.microsoft.com/office/drawing/2014/main" id="{8E908A4D-A113-7B40-9818-8DD8F9A5BB04}"/>
                </a:ext>
              </a:extLst>
            </p:cNvPr>
            <p:cNvSpPr txBox="1"/>
            <p:nvPr/>
          </p:nvSpPr>
          <p:spPr bwMode="auto">
            <a:xfrm rot="18241679">
              <a:off x="9241352" y="2825136"/>
              <a:ext cx="364884" cy="276999"/>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2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III</a:t>
              </a:r>
            </a:p>
          </p:txBody>
        </p:sp>
        <p:sp>
          <p:nvSpPr>
            <p:cNvPr id="390" name="TextBox 389">
              <a:extLst>
                <a:ext uri="{FF2B5EF4-FFF2-40B4-BE49-F238E27FC236}">
                  <a16:creationId xmlns:a16="http://schemas.microsoft.com/office/drawing/2014/main" id="{3CD51B37-86EA-E64D-A883-40C488719F7D}"/>
                </a:ext>
              </a:extLst>
            </p:cNvPr>
            <p:cNvSpPr txBox="1"/>
            <p:nvPr/>
          </p:nvSpPr>
          <p:spPr bwMode="auto">
            <a:xfrm rot="19358488">
              <a:off x="9016871" y="3090054"/>
              <a:ext cx="364882" cy="276999"/>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2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IV</a:t>
              </a:r>
            </a:p>
          </p:txBody>
        </p:sp>
        <p:sp>
          <p:nvSpPr>
            <p:cNvPr id="724" name="TextBox 723">
              <a:extLst>
                <a:ext uri="{FF2B5EF4-FFF2-40B4-BE49-F238E27FC236}">
                  <a16:creationId xmlns:a16="http://schemas.microsoft.com/office/drawing/2014/main" id="{B8B7E058-B6A0-844F-8BB2-2BBCA8D584F0}"/>
                </a:ext>
              </a:extLst>
            </p:cNvPr>
            <p:cNvSpPr txBox="1"/>
            <p:nvPr/>
          </p:nvSpPr>
          <p:spPr>
            <a:xfrm>
              <a:off x="8972454" y="2016526"/>
              <a:ext cx="823366" cy="338554"/>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6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HER3</a:t>
              </a:r>
            </a:p>
          </p:txBody>
        </p:sp>
      </p:grpSp>
      <p:sp>
        <p:nvSpPr>
          <p:cNvPr id="726" name="TextBox 725">
            <a:extLst>
              <a:ext uri="{FF2B5EF4-FFF2-40B4-BE49-F238E27FC236}">
                <a16:creationId xmlns:a16="http://schemas.microsoft.com/office/drawing/2014/main" id="{3463FB26-2383-8748-84DF-E1F5CCA0E372}"/>
              </a:ext>
            </a:extLst>
          </p:cNvPr>
          <p:cNvSpPr txBox="1"/>
          <p:nvPr/>
        </p:nvSpPr>
        <p:spPr>
          <a:xfrm>
            <a:off x="5903483" y="2904167"/>
            <a:ext cx="1278675" cy="245516"/>
          </a:xfrm>
          <a:prstGeom prst="rect">
            <a:avLst/>
          </a:prstGeom>
          <a:noFill/>
        </p:spPr>
        <p:txBody>
          <a:bodyPr>
            <a:spAutoFit/>
          </a:bodyPr>
          <a:lstStyle/>
          <a:p>
            <a:pPr marL="0" marR="0" lvl="0" indent="0" algn="ctr" defTabSz="913798" rtl="0" eaLnBrk="0" fontAlgn="base" latinLnBrk="0" hangingPunct="0">
              <a:lnSpc>
                <a:spcPts val="1099"/>
              </a:lnSpc>
              <a:spcBef>
                <a:spcPct val="0"/>
              </a:spcBef>
              <a:spcAft>
                <a:spcPct val="0"/>
              </a:spcAft>
              <a:buClrTx/>
              <a:buSzTx/>
              <a:buFontTx/>
              <a:buNone/>
              <a:tabLst/>
              <a:defRPr/>
            </a:pPr>
            <a:r>
              <a:rPr kumimoji="0" lang="en-NZ" sz="14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Trastuzumab</a:t>
            </a:r>
          </a:p>
        </p:txBody>
      </p:sp>
      <p:sp>
        <p:nvSpPr>
          <p:cNvPr id="727" name="TextBox 726">
            <a:extLst>
              <a:ext uri="{FF2B5EF4-FFF2-40B4-BE49-F238E27FC236}">
                <a16:creationId xmlns:a16="http://schemas.microsoft.com/office/drawing/2014/main" id="{876D6E1D-31C6-244D-9F5C-E04995D9042E}"/>
              </a:ext>
            </a:extLst>
          </p:cNvPr>
          <p:cNvSpPr txBox="1"/>
          <p:nvPr/>
        </p:nvSpPr>
        <p:spPr>
          <a:xfrm>
            <a:off x="7405396" y="2869912"/>
            <a:ext cx="1278675" cy="245516"/>
          </a:xfrm>
          <a:prstGeom prst="rect">
            <a:avLst/>
          </a:prstGeom>
          <a:noFill/>
        </p:spPr>
        <p:txBody>
          <a:bodyPr>
            <a:spAutoFit/>
          </a:bodyPr>
          <a:lstStyle/>
          <a:p>
            <a:pPr marL="0" marR="0" lvl="0" indent="0" algn="ctr" defTabSz="913798" rtl="0" eaLnBrk="0" fontAlgn="base" latinLnBrk="0" hangingPunct="0">
              <a:lnSpc>
                <a:spcPts val="1099"/>
              </a:lnSpc>
              <a:spcBef>
                <a:spcPct val="0"/>
              </a:spcBef>
              <a:spcAft>
                <a:spcPct val="0"/>
              </a:spcAft>
              <a:buClrTx/>
              <a:buSzTx/>
              <a:buFontTx/>
              <a:buNone/>
              <a:tabLst/>
              <a:defRPr/>
            </a:pPr>
            <a:r>
              <a:rPr kumimoji="0" lang="en-NZ" sz="14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T-DM1</a:t>
            </a:r>
          </a:p>
        </p:txBody>
      </p:sp>
      <p:sp>
        <p:nvSpPr>
          <p:cNvPr id="728" name="TextBox 727">
            <a:extLst>
              <a:ext uri="{FF2B5EF4-FFF2-40B4-BE49-F238E27FC236}">
                <a16:creationId xmlns:a16="http://schemas.microsoft.com/office/drawing/2014/main" id="{C485B828-ABEA-B042-BFDE-73454D2B3AF0}"/>
              </a:ext>
            </a:extLst>
          </p:cNvPr>
          <p:cNvSpPr txBox="1"/>
          <p:nvPr/>
        </p:nvSpPr>
        <p:spPr>
          <a:xfrm>
            <a:off x="7472477" y="1804752"/>
            <a:ext cx="1278675" cy="245516"/>
          </a:xfrm>
          <a:prstGeom prst="rect">
            <a:avLst/>
          </a:prstGeom>
          <a:noFill/>
        </p:spPr>
        <p:txBody>
          <a:bodyPr>
            <a:spAutoFit/>
          </a:bodyPr>
          <a:lstStyle/>
          <a:p>
            <a:pPr marL="0" marR="0" lvl="0" indent="0" algn="ctr" defTabSz="913798" rtl="0" eaLnBrk="0" fontAlgn="base" latinLnBrk="0" hangingPunct="0">
              <a:lnSpc>
                <a:spcPts val="1099"/>
              </a:lnSpc>
              <a:spcBef>
                <a:spcPct val="0"/>
              </a:spcBef>
              <a:spcAft>
                <a:spcPct val="0"/>
              </a:spcAft>
              <a:buClrTx/>
              <a:buSzTx/>
              <a:buFontTx/>
              <a:buNone/>
              <a:tabLst/>
              <a:defRPr/>
            </a:pPr>
            <a:r>
              <a:rPr kumimoji="0" lang="en-NZ" sz="14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Pertuzumab</a:t>
            </a:r>
          </a:p>
        </p:txBody>
      </p:sp>
      <p:grpSp>
        <p:nvGrpSpPr>
          <p:cNvPr id="729" name="Group 728">
            <a:extLst>
              <a:ext uri="{FF2B5EF4-FFF2-40B4-BE49-F238E27FC236}">
                <a16:creationId xmlns:a16="http://schemas.microsoft.com/office/drawing/2014/main" id="{F4E67EA6-D5E6-B345-B0F8-6EDD8AA8C57E}"/>
              </a:ext>
            </a:extLst>
          </p:cNvPr>
          <p:cNvGrpSpPr/>
          <p:nvPr/>
        </p:nvGrpSpPr>
        <p:grpSpPr>
          <a:xfrm rot="4650032">
            <a:off x="6493517" y="2468659"/>
            <a:ext cx="310206" cy="546042"/>
            <a:chOff x="4761423" y="2149516"/>
            <a:chExt cx="310413" cy="546406"/>
          </a:xfrm>
          <a:solidFill>
            <a:schemeClr val="accent1"/>
          </a:solidFill>
        </p:grpSpPr>
        <p:sp>
          <p:nvSpPr>
            <p:cNvPr id="730" name="Rounded Rectangle 729">
              <a:extLst>
                <a:ext uri="{FF2B5EF4-FFF2-40B4-BE49-F238E27FC236}">
                  <a16:creationId xmlns:a16="http://schemas.microsoft.com/office/drawing/2014/main" id="{91E7C031-60F6-4148-8159-F4C62634B92D}"/>
                </a:ext>
              </a:extLst>
            </p:cNvPr>
            <p:cNvSpPr/>
            <p:nvPr/>
          </p:nvSpPr>
          <p:spPr>
            <a:xfrm>
              <a:off x="4867719" y="24216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sp>
          <p:nvSpPr>
            <p:cNvPr id="731" name="Rounded Rectangle 730">
              <a:extLst>
                <a:ext uri="{FF2B5EF4-FFF2-40B4-BE49-F238E27FC236}">
                  <a16:creationId xmlns:a16="http://schemas.microsoft.com/office/drawing/2014/main" id="{9FDB255F-81AA-F94B-BB93-14B1FEB1D891}"/>
                </a:ext>
              </a:extLst>
            </p:cNvPr>
            <p:cNvSpPr/>
            <p:nvPr/>
          </p:nvSpPr>
          <p:spPr>
            <a:xfrm>
              <a:off x="4924869" y="24216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grpSp>
          <p:nvGrpSpPr>
            <p:cNvPr id="732" name="Group 731">
              <a:extLst>
                <a:ext uri="{FF2B5EF4-FFF2-40B4-BE49-F238E27FC236}">
                  <a16:creationId xmlns:a16="http://schemas.microsoft.com/office/drawing/2014/main" id="{837E60D5-EDB6-DF4A-BC36-85E312B9F3CB}"/>
                </a:ext>
              </a:extLst>
            </p:cNvPr>
            <p:cNvGrpSpPr/>
            <p:nvPr/>
          </p:nvGrpSpPr>
          <p:grpSpPr>
            <a:xfrm rot="19831514">
              <a:off x="4761423" y="2149516"/>
              <a:ext cx="93726" cy="274320"/>
              <a:chOff x="5020119" y="2574002"/>
              <a:chExt cx="93726" cy="274320"/>
            </a:xfrm>
            <a:grpFill/>
          </p:grpSpPr>
          <p:sp>
            <p:nvSpPr>
              <p:cNvPr id="736" name="Rounded Rectangle 735">
                <a:extLst>
                  <a:ext uri="{FF2B5EF4-FFF2-40B4-BE49-F238E27FC236}">
                    <a16:creationId xmlns:a16="http://schemas.microsoft.com/office/drawing/2014/main" id="{4A88AE1B-84C0-424C-893D-B5E7107878AE}"/>
                  </a:ext>
                </a:extLst>
              </p:cNvPr>
              <p:cNvSpPr/>
              <p:nvPr/>
            </p:nvSpPr>
            <p:spPr>
              <a:xfrm>
                <a:off x="5020119" y="25740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sp>
            <p:nvSpPr>
              <p:cNvPr id="737" name="Rounded Rectangle 736">
                <a:extLst>
                  <a:ext uri="{FF2B5EF4-FFF2-40B4-BE49-F238E27FC236}">
                    <a16:creationId xmlns:a16="http://schemas.microsoft.com/office/drawing/2014/main" id="{905ABAA4-DFCD-3940-B562-FDE65F814CCC}"/>
                  </a:ext>
                </a:extLst>
              </p:cNvPr>
              <p:cNvSpPr/>
              <p:nvPr/>
            </p:nvSpPr>
            <p:spPr>
              <a:xfrm>
                <a:off x="5077269" y="25740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grpSp>
        <p:grpSp>
          <p:nvGrpSpPr>
            <p:cNvPr id="733" name="Group 732">
              <a:extLst>
                <a:ext uri="{FF2B5EF4-FFF2-40B4-BE49-F238E27FC236}">
                  <a16:creationId xmlns:a16="http://schemas.microsoft.com/office/drawing/2014/main" id="{55F13287-1E7D-394C-BFCF-805341BB7FE5}"/>
                </a:ext>
              </a:extLst>
            </p:cNvPr>
            <p:cNvGrpSpPr/>
            <p:nvPr/>
          </p:nvGrpSpPr>
          <p:grpSpPr>
            <a:xfrm rot="1768486" flipH="1">
              <a:off x="4978110" y="2149516"/>
              <a:ext cx="93726" cy="274320"/>
              <a:chOff x="5020119" y="2574002"/>
              <a:chExt cx="93726" cy="274320"/>
            </a:xfrm>
            <a:grpFill/>
          </p:grpSpPr>
          <p:sp>
            <p:nvSpPr>
              <p:cNvPr id="734" name="Rounded Rectangle 733">
                <a:extLst>
                  <a:ext uri="{FF2B5EF4-FFF2-40B4-BE49-F238E27FC236}">
                    <a16:creationId xmlns:a16="http://schemas.microsoft.com/office/drawing/2014/main" id="{3DDC7F36-2FF2-0948-A84A-55580574F22D}"/>
                  </a:ext>
                </a:extLst>
              </p:cNvPr>
              <p:cNvSpPr/>
              <p:nvPr/>
            </p:nvSpPr>
            <p:spPr>
              <a:xfrm>
                <a:off x="5020119" y="25740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sp>
            <p:nvSpPr>
              <p:cNvPr id="735" name="Rounded Rectangle 734">
                <a:extLst>
                  <a:ext uri="{FF2B5EF4-FFF2-40B4-BE49-F238E27FC236}">
                    <a16:creationId xmlns:a16="http://schemas.microsoft.com/office/drawing/2014/main" id="{3D2F449A-29F1-C640-B737-94FA2C8FEBA0}"/>
                  </a:ext>
                </a:extLst>
              </p:cNvPr>
              <p:cNvSpPr/>
              <p:nvPr/>
            </p:nvSpPr>
            <p:spPr>
              <a:xfrm>
                <a:off x="5077269" y="25740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grpSp>
      </p:grpSp>
      <p:grpSp>
        <p:nvGrpSpPr>
          <p:cNvPr id="738" name="Group 737">
            <a:extLst>
              <a:ext uri="{FF2B5EF4-FFF2-40B4-BE49-F238E27FC236}">
                <a16:creationId xmlns:a16="http://schemas.microsoft.com/office/drawing/2014/main" id="{47734647-BD30-314C-8B93-19B9D66CC1C8}"/>
              </a:ext>
            </a:extLst>
          </p:cNvPr>
          <p:cNvGrpSpPr/>
          <p:nvPr/>
        </p:nvGrpSpPr>
        <p:grpSpPr>
          <a:xfrm rot="16200000">
            <a:off x="7717044" y="1934643"/>
            <a:ext cx="310206" cy="546042"/>
            <a:chOff x="4761423" y="2149516"/>
            <a:chExt cx="310413" cy="546406"/>
          </a:xfrm>
          <a:solidFill>
            <a:schemeClr val="accent3"/>
          </a:solidFill>
        </p:grpSpPr>
        <p:sp>
          <p:nvSpPr>
            <p:cNvPr id="739" name="Rounded Rectangle 738">
              <a:extLst>
                <a:ext uri="{FF2B5EF4-FFF2-40B4-BE49-F238E27FC236}">
                  <a16:creationId xmlns:a16="http://schemas.microsoft.com/office/drawing/2014/main" id="{DFE344A9-732D-974A-BA9C-429F3A1B45DF}"/>
                </a:ext>
              </a:extLst>
            </p:cNvPr>
            <p:cNvSpPr/>
            <p:nvPr/>
          </p:nvSpPr>
          <p:spPr>
            <a:xfrm>
              <a:off x="4867719" y="24216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sp>
          <p:nvSpPr>
            <p:cNvPr id="740" name="Rounded Rectangle 739">
              <a:extLst>
                <a:ext uri="{FF2B5EF4-FFF2-40B4-BE49-F238E27FC236}">
                  <a16:creationId xmlns:a16="http://schemas.microsoft.com/office/drawing/2014/main" id="{01DC719C-40EF-1344-B0B1-64EE85343A18}"/>
                </a:ext>
              </a:extLst>
            </p:cNvPr>
            <p:cNvSpPr/>
            <p:nvPr/>
          </p:nvSpPr>
          <p:spPr>
            <a:xfrm>
              <a:off x="4924869" y="24216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grpSp>
          <p:nvGrpSpPr>
            <p:cNvPr id="741" name="Group 740">
              <a:extLst>
                <a:ext uri="{FF2B5EF4-FFF2-40B4-BE49-F238E27FC236}">
                  <a16:creationId xmlns:a16="http://schemas.microsoft.com/office/drawing/2014/main" id="{383C5080-7C74-AD47-9664-0841AFA25E61}"/>
                </a:ext>
              </a:extLst>
            </p:cNvPr>
            <p:cNvGrpSpPr/>
            <p:nvPr/>
          </p:nvGrpSpPr>
          <p:grpSpPr>
            <a:xfrm rot="19831514">
              <a:off x="4761423" y="2149516"/>
              <a:ext cx="93726" cy="274320"/>
              <a:chOff x="5020119" y="2574002"/>
              <a:chExt cx="93726" cy="274320"/>
            </a:xfrm>
            <a:grpFill/>
          </p:grpSpPr>
          <p:sp>
            <p:nvSpPr>
              <p:cNvPr id="745" name="Rounded Rectangle 744">
                <a:extLst>
                  <a:ext uri="{FF2B5EF4-FFF2-40B4-BE49-F238E27FC236}">
                    <a16:creationId xmlns:a16="http://schemas.microsoft.com/office/drawing/2014/main" id="{1971B60A-BA66-6D45-8B87-106D5DD1876A}"/>
                  </a:ext>
                </a:extLst>
              </p:cNvPr>
              <p:cNvSpPr/>
              <p:nvPr/>
            </p:nvSpPr>
            <p:spPr>
              <a:xfrm>
                <a:off x="5020119" y="25740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sp>
            <p:nvSpPr>
              <p:cNvPr id="746" name="Rounded Rectangle 745">
                <a:extLst>
                  <a:ext uri="{FF2B5EF4-FFF2-40B4-BE49-F238E27FC236}">
                    <a16:creationId xmlns:a16="http://schemas.microsoft.com/office/drawing/2014/main" id="{0035DAF7-CEBD-5341-A5C8-4A7E9A9C208E}"/>
                  </a:ext>
                </a:extLst>
              </p:cNvPr>
              <p:cNvSpPr/>
              <p:nvPr/>
            </p:nvSpPr>
            <p:spPr>
              <a:xfrm>
                <a:off x="5077269" y="25740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grpSp>
        <p:grpSp>
          <p:nvGrpSpPr>
            <p:cNvPr id="742" name="Group 741">
              <a:extLst>
                <a:ext uri="{FF2B5EF4-FFF2-40B4-BE49-F238E27FC236}">
                  <a16:creationId xmlns:a16="http://schemas.microsoft.com/office/drawing/2014/main" id="{345C2C51-C900-DC45-8A04-2BAD52EE9229}"/>
                </a:ext>
              </a:extLst>
            </p:cNvPr>
            <p:cNvGrpSpPr/>
            <p:nvPr/>
          </p:nvGrpSpPr>
          <p:grpSpPr>
            <a:xfrm rot="1768486" flipH="1">
              <a:off x="4978110" y="2149516"/>
              <a:ext cx="93726" cy="274320"/>
              <a:chOff x="5020119" y="2574002"/>
              <a:chExt cx="93726" cy="274320"/>
            </a:xfrm>
            <a:grpFill/>
          </p:grpSpPr>
          <p:sp>
            <p:nvSpPr>
              <p:cNvPr id="743" name="Rounded Rectangle 742">
                <a:extLst>
                  <a:ext uri="{FF2B5EF4-FFF2-40B4-BE49-F238E27FC236}">
                    <a16:creationId xmlns:a16="http://schemas.microsoft.com/office/drawing/2014/main" id="{4E41AF49-7748-E440-BA83-3F8282115842}"/>
                  </a:ext>
                </a:extLst>
              </p:cNvPr>
              <p:cNvSpPr/>
              <p:nvPr/>
            </p:nvSpPr>
            <p:spPr>
              <a:xfrm>
                <a:off x="5020119" y="25740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sp>
            <p:nvSpPr>
              <p:cNvPr id="744" name="Rounded Rectangle 743">
                <a:extLst>
                  <a:ext uri="{FF2B5EF4-FFF2-40B4-BE49-F238E27FC236}">
                    <a16:creationId xmlns:a16="http://schemas.microsoft.com/office/drawing/2014/main" id="{309A3F5B-A0F4-8B40-AD4B-87B838D8ADB7}"/>
                  </a:ext>
                </a:extLst>
              </p:cNvPr>
              <p:cNvSpPr/>
              <p:nvPr/>
            </p:nvSpPr>
            <p:spPr>
              <a:xfrm>
                <a:off x="5077269" y="25740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grpSp>
      </p:grpSp>
      <p:grpSp>
        <p:nvGrpSpPr>
          <p:cNvPr id="747" name="Group 746">
            <a:extLst>
              <a:ext uri="{FF2B5EF4-FFF2-40B4-BE49-F238E27FC236}">
                <a16:creationId xmlns:a16="http://schemas.microsoft.com/office/drawing/2014/main" id="{7FAAAC28-E029-2047-868E-F0A76DC4C540}"/>
              </a:ext>
            </a:extLst>
          </p:cNvPr>
          <p:cNvGrpSpPr/>
          <p:nvPr/>
        </p:nvGrpSpPr>
        <p:grpSpPr>
          <a:xfrm rot="16200000">
            <a:off x="7397885" y="2532059"/>
            <a:ext cx="310206" cy="546042"/>
            <a:chOff x="4761423" y="2149516"/>
            <a:chExt cx="310413" cy="546406"/>
          </a:xfrm>
          <a:solidFill>
            <a:srgbClr val="FFC000"/>
          </a:solidFill>
        </p:grpSpPr>
        <p:sp>
          <p:nvSpPr>
            <p:cNvPr id="748" name="Rounded Rectangle 747">
              <a:extLst>
                <a:ext uri="{FF2B5EF4-FFF2-40B4-BE49-F238E27FC236}">
                  <a16:creationId xmlns:a16="http://schemas.microsoft.com/office/drawing/2014/main" id="{B511099F-E951-4A4E-9B21-C83348F52AD6}"/>
                </a:ext>
              </a:extLst>
            </p:cNvPr>
            <p:cNvSpPr/>
            <p:nvPr/>
          </p:nvSpPr>
          <p:spPr>
            <a:xfrm>
              <a:off x="4867719" y="2421602"/>
              <a:ext cx="36576" cy="27432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sp>
          <p:nvSpPr>
            <p:cNvPr id="749" name="Rounded Rectangle 748">
              <a:extLst>
                <a:ext uri="{FF2B5EF4-FFF2-40B4-BE49-F238E27FC236}">
                  <a16:creationId xmlns:a16="http://schemas.microsoft.com/office/drawing/2014/main" id="{BB4F85C7-2C0E-AB4E-BB0A-0A8A3DE16588}"/>
                </a:ext>
              </a:extLst>
            </p:cNvPr>
            <p:cNvSpPr/>
            <p:nvPr/>
          </p:nvSpPr>
          <p:spPr>
            <a:xfrm>
              <a:off x="4924869" y="2421602"/>
              <a:ext cx="36576" cy="27432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grpSp>
          <p:nvGrpSpPr>
            <p:cNvPr id="750" name="Group 749">
              <a:extLst>
                <a:ext uri="{FF2B5EF4-FFF2-40B4-BE49-F238E27FC236}">
                  <a16:creationId xmlns:a16="http://schemas.microsoft.com/office/drawing/2014/main" id="{7C975835-77E9-9E40-92D7-27A4BD30458D}"/>
                </a:ext>
              </a:extLst>
            </p:cNvPr>
            <p:cNvGrpSpPr/>
            <p:nvPr/>
          </p:nvGrpSpPr>
          <p:grpSpPr>
            <a:xfrm rot="19831514">
              <a:off x="4761423" y="2149516"/>
              <a:ext cx="93726" cy="274320"/>
              <a:chOff x="5020119" y="2574002"/>
              <a:chExt cx="93726" cy="274320"/>
            </a:xfrm>
            <a:grpFill/>
          </p:grpSpPr>
          <p:sp>
            <p:nvSpPr>
              <p:cNvPr id="754" name="Rounded Rectangle 753">
                <a:extLst>
                  <a:ext uri="{FF2B5EF4-FFF2-40B4-BE49-F238E27FC236}">
                    <a16:creationId xmlns:a16="http://schemas.microsoft.com/office/drawing/2014/main" id="{9397D14A-179C-C048-9091-9E3BAF257D3C}"/>
                  </a:ext>
                </a:extLst>
              </p:cNvPr>
              <p:cNvSpPr/>
              <p:nvPr/>
            </p:nvSpPr>
            <p:spPr>
              <a:xfrm>
                <a:off x="5020119" y="2574002"/>
                <a:ext cx="36576" cy="27432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sp>
            <p:nvSpPr>
              <p:cNvPr id="755" name="Rounded Rectangle 754">
                <a:extLst>
                  <a:ext uri="{FF2B5EF4-FFF2-40B4-BE49-F238E27FC236}">
                    <a16:creationId xmlns:a16="http://schemas.microsoft.com/office/drawing/2014/main" id="{05084DCC-AAB1-8E4E-BEA3-EA60334B3470}"/>
                  </a:ext>
                </a:extLst>
              </p:cNvPr>
              <p:cNvSpPr/>
              <p:nvPr/>
            </p:nvSpPr>
            <p:spPr>
              <a:xfrm>
                <a:off x="5077269" y="2574002"/>
                <a:ext cx="36576" cy="27432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grpSp>
        <p:grpSp>
          <p:nvGrpSpPr>
            <p:cNvPr id="751" name="Group 750">
              <a:extLst>
                <a:ext uri="{FF2B5EF4-FFF2-40B4-BE49-F238E27FC236}">
                  <a16:creationId xmlns:a16="http://schemas.microsoft.com/office/drawing/2014/main" id="{3703047B-3C41-2B48-8476-2215A92B1F62}"/>
                </a:ext>
              </a:extLst>
            </p:cNvPr>
            <p:cNvGrpSpPr/>
            <p:nvPr/>
          </p:nvGrpSpPr>
          <p:grpSpPr>
            <a:xfrm rot="1768486" flipH="1">
              <a:off x="4978110" y="2149516"/>
              <a:ext cx="93726" cy="274320"/>
              <a:chOff x="5020119" y="2574002"/>
              <a:chExt cx="93726" cy="274320"/>
            </a:xfrm>
            <a:grpFill/>
          </p:grpSpPr>
          <p:sp>
            <p:nvSpPr>
              <p:cNvPr id="752" name="Rounded Rectangle 751">
                <a:extLst>
                  <a:ext uri="{FF2B5EF4-FFF2-40B4-BE49-F238E27FC236}">
                    <a16:creationId xmlns:a16="http://schemas.microsoft.com/office/drawing/2014/main" id="{406F7411-5128-6E4C-8DEC-1612B43966E1}"/>
                  </a:ext>
                </a:extLst>
              </p:cNvPr>
              <p:cNvSpPr/>
              <p:nvPr/>
            </p:nvSpPr>
            <p:spPr>
              <a:xfrm>
                <a:off x="5020119" y="2574002"/>
                <a:ext cx="36576" cy="27432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sp>
            <p:nvSpPr>
              <p:cNvPr id="753" name="Rounded Rectangle 752">
                <a:extLst>
                  <a:ext uri="{FF2B5EF4-FFF2-40B4-BE49-F238E27FC236}">
                    <a16:creationId xmlns:a16="http://schemas.microsoft.com/office/drawing/2014/main" id="{34974479-B760-2840-9D0B-CC3113057566}"/>
                  </a:ext>
                </a:extLst>
              </p:cNvPr>
              <p:cNvSpPr/>
              <p:nvPr/>
            </p:nvSpPr>
            <p:spPr>
              <a:xfrm>
                <a:off x="5077269" y="2574002"/>
                <a:ext cx="36576" cy="27432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grpSp>
      </p:grpSp>
      <p:sp>
        <p:nvSpPr>
          <p:cNvPr id="756" name="Oval 755">
            <a:extLst>
              <a:ext uri="{FF2B5EF4-FFF2-40B4-BE49-F238E27FC236}">
                <a16:creationId xmlns:a16="http://schemas.microsoft.com/office/drawing/2014/main" id="{494E81AD-F835-E34B-BA69-164F575A9110}"/>
              </a:ext>
            </a:extLst>
          </p:cNvPr>
          <p:cNvSpPr/>
          <p:nvPr/>
        </p:nvSpPr>
        <p:spPr>
          <a:xfrm>
            <a:off x="7551798" y="2669361"/>
            <a:ext cx="88840" cy="9042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sp>
        <p:nvSpPr>
          <p:cNvPr id="757" name="Oval 756">
            <a:extLst>
              <a:ext uri="{FF2B5EF4-FFF2-40B4-BE49-F238E27FC236}">
                <a16:creationId xmlns:a16="http://schemas.microsoft.com/office/drawing/2014/main" id="{94FE4F40-2BEB-484E-B1CA-F3997BD3B34F}"/>
              </a:ext>
            </a:extLst>
          </p:cNvPr>
          <p:cNvSpPr/>
          <p:nvPr/>
        </p:nvSpPr>
        <p:spPr>
          <a:xfrm>
            <a:off x="7643812" y="2669361"/>
            <a:ext cx="90428" cy="9042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sp>
        <p:nvSpPr>
          <p:cNvPr id="758" name="Oval 757">
            <a:extLst>
              <a:ext uri="{FF2B5EF4-FFF2-40B4-BE49-F238E27FC236}">
                <a16:creationId xmlns:a16="http://schemas.microsoft.com/office/drawing/2014/main" id="{7D5885D6-B7FF-ED4B-A60E-43052819E826}"/>
              </a:ext>
            </a:extLst>
          </p:cNvPr>
          <p:cNvSpPr/>
          <p:nvPr/>
        </p:nvSpPr>
        <p:spPr>
          <a:xfrm>
            <a:off x="7551798" y="2854977"/>
            <a:ext cx="88840" cy="8884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1D2E5A"/>
              </a:solidFill>
              <a:effectLst/>
              <a:uLnTx/>
              <a:uFillTx/>
              <a:latin typeface="Calibri" panose="020F0502020204030204" pitchFamily="34" charset="0"/>
              <a:ea typeface="+mn-ea"/>
              <a:cs typeface="Calibri" panose="020F0502020204030204" pitchFamily="34" charset="0"/>
            </a:endParaRPr>
          </a:p>
        </p:txBody>
      </p:sp>
      <p:grpSp>
        <p:nvGrpSpPr>
          <p:cNvPr id="759" name="Group 914">
            <a:extLst>
              <a:ext uri="{FF2B5EF4-FFF2-40B4-BE49-F238E27FC236}">
                <a16:creationId xmlns:a16="http://schemas.microsoft.com/office/drawing/2014/main" id="{90ABA4A6-9A46-444F-90BF-938FEAEBC9F6}"/>
              </a:ext>
            </a:extLst>
          </p:cNvPr>
          <p:cNvGrpSpPr>
            <a:grpSpLocks/>
          </p:cNvGrpSpPr>
          <p:nvPr/>
        </p:nvGrpSpPr>
        <p:grpSpPr bwMode="auto">
          <a:xfrm>
            <a:off x="5959011" y="3919481"/>
            <a:ext cx="625059" cy="788463"/>
            <a:chOff x="4355154" y="4006492"/>
            <a:chExt cx="624699" cy="788530"/>
          </a:xfrm>
        </p:grpSpPr>
        <p:cxnSp>
          <p:nvCxnSpPr>
            <p:cNvPr id="760" name="Straight Connector 759">
              <a:extLst>
                <a:ext uri="{FF2B5EF4-FFF2-40B4-BE49-F238E27FC236}">
                  <a16:creationId xmlns:a16="http://schemas.microsoft.com/office/drawing/2014/main" id="{B08EB4B4-6B5B-264A-A757-8A8693A208EB}"/>
                </a:ext>
              </a:extLst>
            </p:cNvPr>
            <p:cNvCxnSpPr/>
            <p:nvPr/>
          </p:nvCxnSpPr>
          <p:spPr>
            <a:xfrm flipH="1" flipV="1">
              <a:off x="4423332" y="4042984"/>
              <a:ext cx="556521" cy="752038"/>
            </a:xfrm>
            <a:prstGeom prst="line">
              <a:avLst/>
            </a:prstGeom>
            <a:ln w="22225"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1" name="Straight Connector 760">
              <a:extLst>
                <a:ext uri="{FF2B5EF4-FFF2-40B4-BE49-F238E27FC236}">
                  <a16:creationId xmlns:a16="http://schemas.microsoft.com/office/drawing/2014/main" id="{28176839-5E66-FA4E-8B4E-5977C8AF6387}"/>
                </a:ext>
              </a:extLst>
            </p:cNvPr>
            <p:cNvCxnSpPr/>
            <p:nvPr/>
          </p:nvCxnSpPr>
          <p:spPr>
            <a:xfrm flipH="1">
              <a:off x="4355154" y="4006492"/>
              <a:ext cx="120500" cy="72983"/>
            </a:xfrm>
            <a:prstGeom prst="line">
              <a:avLst/>
            </a:prstGeom>
            <a:ln w="22225" cap="sq">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62" name="Group 917">
            <a:extLst>
              <a:ext uri="{FF2B5EF4-FFF2-40B4-BE49-F238E27FC236}">
                <a16:creationId xmlns:a16="http://schemas.microsoft.com/office/drawing/2014/main" id="{73704796-CD91-1945-B3D8-D4621D7220F7}"/>
              </a:ext>
            </a:extLst>
          </p:cNvPr>
          <p:cNvGrpSpPr>
            <a:grpSpLocks/>
          </p:cNvGrpSpPr>
          <p:nvPr/>
        </p:nvGrpSpPr>
        <p:grpSpPr bwMode="auto">
          <a:xfrm flipH="1">
            <a:off x="6950535" y="3933758"/>
            <a:ext cx="399784" cy="791635"/>
            <a:chOff x="4358812" y="4021124"/>
            <a:chExt cx="400156" cy="792783"/>
          </a:xfrm>
        </p:grpSpPr>
        <p:cxnSp>
          <p:nvCxnSpPr>
            <p:cNvPr id="763" name="Straight Connector 762">
              <a:extLst>
                <a:ext uri="{FF2B5EF4-FFF2-40B4-BE49-F238E27FC236}">
                  <a16:creationId xmlns:a16="http://schemas.microsoft.com/office/drawing/2014/main" id="{B2C6D35D-C3F1-BC46-B9C7-ABBECFCC1207}"/>
                </a:ext>
              </a:extLst>
            </p:cNvPr>
            <p:cNvCxnSpPr/>
            <p:nvPr/>
          </p:nvCxnSpPr>
          <p:spPr>
            <a:xfrm flipH="1" flipV="1">
              <a:off x="4423917" y="4060842"/>
              <a:ext cx="335051" cy="753065"/>
            </a:xfrm>
            <a:prstGeom prst="line">
              <a:avLst/>
            </a:prstGeom>
            <a:ln w="22225"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4" name="Straight Connector 763">
              <a:extLst>
                <a:ext uri="{FF2B5EF4-FFF2-40B4-BE49-F238E27FC236}">
                  <a16:creationId xmlns:a16="http://schemas.microsoft.com/office/drawing/2014/main" id="{55C70272-0184-A849-B156-E5A2FD08AC21}"/>
                </a:ext>
              </a:extLst>
            </p:cNvPr>
            <p:cNvCxnSpPr/>
            <p:nvPr/>
          </p:nvCxnSpPr>
          <p:spPr>
            <a:xfrm flipH="1">
              <a:off x="4358812" y="4021124"/>
              <a:ext cx="120682" cy="73082"/>
            </a:xfrm>
            <a:prstGeom prst="line">
              <a:avLst/>
            </a:prstGeom>
            <a:ln w="22225" cap="sq">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66" name="Group 921">
            <a:extLst>
              <a:ext uri="{FF2B5EF4-FFF2-40B4-BE49-F238E27FC236}">
                <a16:creationId xmlns:a16="http://schemas.microsoft.com/office/drawing/2014/main" id="{BF166494-9E37-844A-9C90-CBB252DEBEC2}"/>
              </a:ext>
            </a:extLst>
          </p:cNvPr>
          <p:cNvGrpSpPr>
            <a:grpSpLocks/>
          </p:cNvGrpSpPr>
          <p:nvPr/>
        </p:nvGrpSpPr>
        <p:grpSpPr bwMode="auto">
          <a:xfrm>
            <a:off x="5951092" y="3618057"/>
            <a:ext cx="2522447" cy="1091473"/>
            <a:chOff x="4388254" y="4011019"/>
            <a:chExt cx="2523757" cy="1092191"/>
          </a:xfrm>
        </p:grpSpPr>
        <p:cxnSp>
          <p:nvCxnSpPr>
            <p:cNvPr id="767" name="Straight Connector 766">
              <a:extLst>
                <a:ext uri="{FF2B5EF4-FFF2-40B4-BE49-F238E27FC236}">
                  <a16:creationId xmlns:a16="http://schemas.microsoft.com/office/drawing/2014/main" id="{A1FF4603-B7B2-3744-AC45-2745B6A407B5}"/>
                </a:ext>
              </a:extLst>
            </p:cNvPr>
            <p:cNvCxnSpPr/>
            <p:nvPr/>
          </p:nvCxnSpPr>
          <p:spPr>
            <a:xfrm flipH="1" flipV="1">
              <a:off x="4423174" y="4084043"/>
              <a:ext cx="2488837" cy="1019167"/>
            </a:xfrm>
            <a:prstGeom prst="line">
              <a:avLst/>
            </a:prstGeom>
            <a:ln w="22225"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8" name="Straight Connector 767">
              <a:extLst>
                <a:ext uri="{FF2B5EF4-FFF2-40B4-BE49-F238E27FC236}">
                  <a16:creationId xmlns:a16="http://schemas.microsoft.com/office/drawing/2014/main" id="{54BC8880-B8FA-9A49-A4C7-4FA51F1DD060}"/>
                </a:ext>
              </a:extLst>
            </p:cNvPr>
            <p:cNvCxnSpPr/>
            <p:nvPr/>
          </p:nvCxnSpPr>
          <p:spPr>
            <a:xfrm flipH="1">
              <a:off x="4388254" y="4011019"/>
              <a:ext cx="60316" cy="139699"/>
            </a:xfrm>
            <a:prstGeom prst="line">
              <a:avLst/>
            </a:prstGeom>
            <a:ln w="22225" cap="sq">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72" name="Group 927">
            <a:extLst>
              <a:ext uri="{FF2B5EF4-FFF2-40B4-BE49-F238E27FC236}">
                <a16:creationId xmlns:a16="http://schemas.microsoft.com/office/drawing/2014/main" id="{06AE384B-1935-8644-A483-DCC3C8B867F1}"/>
              </a:ext>
            </a:extLst>
          </p:cNvPr>
          <p:cNvGrpSpPr>
            <a:grpSpLocks/>
          </p:cNvGrpSpPr>
          <p:nvPr/>
        </p:nvGrpSpPr>
        <p:grpSpPr bwMode="auto">
          <a:xfrm>
            <a:off x="7537521" y="3635506"/>
            <a:ext cx="1167623" cy="1045467"/>
            <a:chOff x="4393241" y="3987050"/>
            <a:chExt cx="1167396" cy="1046444"/>
          </a:xfrm>
        </p:grpSpPr>
        <p:cxnSp>
          <p:nvCxnSpPr>
            <p:cNvPr id="773" name="Straight Connector 772">
              <a:extLst>
                <a:ext uri="{FF2B5EF4-FFF2-40B4-BE49-F238E27FC236}">
                  <a16:creationId xmlns:a16="http://schemas.microsoft.com/office/drawing/2014/main" id="{41A884A5-ACF1-0C48-A991-D96C95046BB9}"/>
                </a:ext>
              </a:extLst>
            </p:cNvPr>
            <p:cNvCxnSpPr/>
            <p:nvPr/>
          </p:nvCxnSpPr>
          <p:spPr>
            <a:xfrm flipH="1" flipV="1">
              <a:off x="4423377" y="4042627"/>
              <a:ext cx="1137260" cy="990867"/>
            </a:xfrm>
            <a:prstGeom prst="line">
              <a:avLst/>
            </a:prstGeom>
            <a:ln w="22225"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4" name="Straight Connector 773">
              <a:extLst>
                <a:ext uri="{FF2B5EF4-FFF2-40B4-BE49-F238E27FC236}">
                  <a16:creationId xmlns:a16="http://schemas.microsoft.com/office/drawing/2014/main" id="{7991A4DA-B431-8E4E-800B-2669E88A7ACD}"/>
                </a:ext>
              </a:extLst>
            </p:cNvPr>
            <p:cNvCxnSpPr/>
            <p:nvPr/>
          </p:nvCxnSpPr>
          <p:spPr>
            <a:xfrm flipH="1">
              <a:off x="4393241" y="3987050"/>
              <a:ext cx="53929" cy="111155"/>
            </a:xfrm>
            <a:prstGeom prst="line">
              <a:avLst/>
            </a:prstGeom>
            <a:ln w="22225" cap="sq">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32" name="Rectangle: Rounded Corners 8">
            <a:extLst>
              <a:ext uri="{FF2B5EF4-FFF2-40B4-BE49-F238E27FC236}">
                <a16:creationId xmlns:a16="http://schemas.microsoft.com/office/drawing/2014/main" id="{C3131226-DF18-264B-B5CB-A7C75222100C}"/>
              </a:ext>
            </a:extLst>
          </p:cNvPr>
          <p:cNvSpPr/>
          <p:nvPr/>
        </p:nvSpPr>
        <p:spPr>
          <a:xfrm>
            <a:off x="5517723" y="4362376"/>
            <a:ext cx="1169597" cy="274320"/>
          </a:xfrm>
          <a:prstGeom prst="roundRect">
            <a:avLst>
              <a:gd name="adj" fmla="val 1184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Lapatinib</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34" name="Rectangle: Rounded Corners 8">
            <a:extLst>
              <a:ext uri="{FF2B5EF4-FFF2-40B4-BE49-F238E27FC236}">
                <a16:creationId xmlns:a16="http://schemas.microsoft.com/office/drawing/2014/main" id="{1595B2D2-9907-9042-A4F8-2257FF054999}"/>
              </a:ext>
            </a:extLst>
          </p:cNvPr>
          <p:cNvSpPr/>
          <p:nvPr/>
        </p:nvSpPr>
        <p:spPr>
          <a:xfrm>
            <a:off x="8169590" y="4362376"/>
            <a:ext cx="1426464" cy="274320"/>
          </a:xfrm>
          <a:prstGeom prst="roundRect">
            <a:avLst>
              <a:gd name="adj" fmla="val 11846"/>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Neratinib</a:t>
            </a: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33" name="Text Box 11">
            <a:extLst>
              <a:ext uri="{FF2B5EF4-FFF2-40B4-BE49-F238E27FC236}">
                <a16:creationId xmlns:a16="http://schemas.microsoft.com/office/drawing/2014/main" id="{D39AE78D-1087-44D4-BCFE-6EEACFCDB39B}"/>
              </a:ext>
            </a:extLst>
          </p:cNvPr>
          <p:cNvSpPr txBox="1">
            <a:spLocks noChangeArrowheads="1"/>
          </p:cNvSpPr>
          <p:nvPr/>
        </p:nvSpPr>
        <p:spPr bwMode="auto">
          <a:xfrm>
            <a:off x="392132" y="63793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Baselga. Crit Rev Oncol Hematol. 2017;119:113.</a:t>
            </a:r>
          </a:p>
        </p:txBody>
      </p:sp>
      <p:grpSp>
        <p:nvGrpSpPr>
          <p:cNvPr id="535" name="Group 7">
            <a:extLst>
              <a:ext uri="{FF2B5EF4-FFF2-40B4-BE49-F238E27FC236}">
                <a16:creationId xmlns:a16="http://schemas.microsoft.com/office/drawing/2014/main" id="{627F4598-1B9A-454A-A7B3-BCA102881F4F}"/>
              </a:ext>
            </a:extLst>
          </p:cNvPr>
          <p:cNvGrpSpPr>
            <a:grpSpLocks/>
          </p:cNvGrpSpPr>
          <p:nvPr/>
        </p:nvGrpSpPr>
        <p:grpSpPr bwMode="auto">
          <a:xfrm>
            <a:off x="9389569" y="6207225"/>
            <a:ext cx="2488502" cy="447822"/>
            <a:chOff x="9527309" y="3551529"/>
            <a:chExt cx="2488502" cy="448324"/>
          </a:xfrm>
        </p:grpSpPr>
        <p:pic>
          <p:nvPicPr>
            <p:cNvPr id="536" name="Picture 535">
              <a:extLst>
                <a:ext uri="{FF2B5EF4-FFF2-40B4-BE49-F238E27FC236}">
                  <a16:creationId xmlns:a16="http://schemas.microsoft.com/office/drawing/2014/main" id="{27E29C9A-08CE-4A28-9601-16C84B496A57}"/>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37" name="Rectangle 8">
              <a:extLst>
                <a:ext uri="{FF2B5EF4-FFF2-40B4-BE49-F238E27FC236}">
                  <a16:creationId xmlns:a16="http://schemas.microsoft.com/office/drawing/2014/main" id="{2284C414-915F-4B64-9CEA-6B470D49DDE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538" name="TextBox 537">
            <a:extLst>
              <a:ext uri="{FF2B5EF4-FFF2-40B4-BE49-F238E27FC236}">
                <a16:creationId xmlns:a16="http://schemas.microsoft.com/office/drawing/2014/main" id="{1795C0D9-3DC6-4E53-812B-034DC6E6245E}"/>
              </a:ext>
            </a:extLst>
          </p:cNvPr>
          <p:cNvSpPr txBox="1"/>
          <p:nvPr/>
        </p:nvSpPr>
        <p:spPr>
          <a:xfrm>
            <a:off x="10263131" y="2696920"/>
            <a:ext cx="1377034" cy="338554"/>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600" b="1" i="0"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Extracellular</a:t>
            </a:r>
          </a:p>
        </p:txBody>
      </p:sp>
      <p:sp>
        <p:nvSpPr>
          <p:cNvPr id="539" name="TextBox 538">
            <a:extLst>
              <a:ext uri="{FF2B5EF4-FFF2-40B4-BE49-F238E27FC236}">
                <a16:creationId xmlns:a16="http://schemas.microsoft.com/office/drawing/2014/main" id="{9A8BEBF3-E990-4AE3-98B7-31ADDCC0FF39}"/>
              </a:ext>
            </a:extLst>
          </p:cNvPr>
          <p:cNvSpPr txBox="1"/>
          <p:nvPr/>
        </p:nvSpPr>
        <p:spPr>
          <a:xfrm>
            <a:off x="10242556" y="3663245"/>
            <a:ext cx="1377034" cy="338554"/>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600" b="1" i="0"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Intracellular</a:t>
            </a:r>
          </a:p>
        </p:txBody>
      </p:sp>
      <p:sp>
        <p:nvSpPr>
          <p:cNvPr id="540" name="TextBox 539">
            <a:extLst>
              <a:ext uri="{FF2B5EF4-FFF2-40B4-BE49-F238E27FC236}">
                <a16:creationId xmlns:a16="http://schemas.microsoft.com/office/drawing/2014/main" id="{A951F055-8A08-486E-A819-ABDE9A304AAA}"/>
              </a:ext>
            </a:extLst>
          </p:cNvPr>
          <p:cNvSpPr txBox="1"/>
          <p:nvPr/>
        </p:nvSpPr>
        <p:spPr>
          <a:xfrm>
            <a:off x="5402441" y="3706507"/>
            <a:ext cx="823366" cy="307777"/>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4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TK</a:t>
            </a:r>
          </a:p>
        </p:txBody>
      </p:sp>
      <p:sp>
        <p:nvSpPr>
          <p:cNvPr id="541" name="TextBox 540">
            <a:extLst>
              <a:ext uri="{FF2B5EF4-FFF2-40B4-BE49-F238E27FC236}">
                <a16:creationId xmlns:a16="http://schemas.microsoft.com/office/drawing/2014/main" id="{82E6DE9F-8E7F-44EB-A0BC-03610660FF56}"/>
              </a:ext>
            </a:extLst>
          </p:cNvPr>
          <p:cNvSpPr txBox="1"/>
          <p:nvPr/>
        </p:nvSpPr>
        <p:spPr>
          <a:xfrm>
            <a:off x="7012136" y="3710367"/>
            <a:ext cx="823366" cy="307777"/>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4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TK</a:t>
            </a:r>
          </a:p>
        </p:txBody>
      </p:sp>
      <p:grpSp>
        <p:nvGrpSpPr>
          <p:cNvPr id="25" name="Group 24">
            <a:extLst>
              <a:ext uri="{FF2B5EF4-FFF2-40B4-BE49-F238E27FC236}">
                <a16:creationId xmlns:a16="http://schemas.microsoft.com/office/drawing/2014/main" id="{4AAF351E-D5CE-4119-93AC-5112388A6561}"/>
              </a:ext>
            </a:extLst>
          </p:cNvPr>
          <p:cNvGrpSpPr/>
          <p:nvPr/>
        </p:nvGrpSpPr>
        <p:grpSpPr>
          <a:xfrm>
            <a:off x="8215427" y="1514448"/>
            <a:ext cx="1719706" cy="2506159"/>
            <a:chOff x="9762497" y="2027631"/>
            <a:chExt cx="1719706" cy="2506159"/>
          </a:xfrm>
        </p:grpSpPr>
        <p:sp>
          <p:nvSpPr>
            <p:cNvPr id="392" name="Freeform 391">
              <a:extLst>
                <a:ext uri="{FF2B5EF4-FFF2-40B4-BE49-F238E27FC236}">
                  <a16:creationId xmlns:a16="http://schemas.microsoft.com/office/drawing/2014/main" id="{2848E17C-036D-E748-ACC7-75BF862677EA}"/>
                </a:ext>
              </a:extLst>
            </p:cNvPr>
            <p:cNvSpPr/>
            <p:nvPr/>
          </p:nvSpPr>
          <p:spPr bwMode="auto">
            <a:xfrm rot="18944245" flipH="1">
              <a:off x="9762497" y="2644762"/>
              <a:ext cx="1719706" cy="1816478"/>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altLang="en-US" sz="2400" b="1" i="0" u="none" strike="noStrike" kern="0" cap="none" spc="0" normalizeH="0" baseline="0" noProof="0" dirty="0">
                <a:ln>
                  <a:noFill/>
                </a:ln>
                <a:solidFill>
                  <a:srgbClr val="FFFFFF"/>
                </a:solidFill>
                <a:effectLst/>
                <a:uLnTx/>
                <a:uFillTx/>
                <a:latin typeface="Calibri" panose="020F0502020204030204" pitchFamily="34" charset="0"/>
                <a:ea typeface="ＭＳ Ｐゴシック" panose="020B0600070205080204" pitchFamily="34" charset="-128"/>
                <a:cs typeface="Calibri" panose="020F0502020204030204" pitchFamily="34" charset="0"/>
              </a:endParaRPr>
            </a:p>
          </p:txBody>
        </p:sp>
        <p:grpSp>
          <p:nvGrpSpPr>
            <p:cNvPr id="24" name="Group 23">
              <a:extLst>
                <a:ext uri="{FF2B5EF4-FFF2-40B4-BE49-F238E27FC236}">
                  <a16:creationId xmlns:a16="http://schemas.microsoft.com/office/drawing/2014/main" id="{548E06A4-2EFC-45FB-BBFB-0370F2789D45}"/>
                </a:ext>
              </a:extLst>
            </p:cNvPr>
            <p:cNvGrpSpPr/>
            <p:nvPr/>
          </p:nvGrpSpPr>
          <p:grpSpPr>
            <a:xfrm>
              <a:off x="10155935" y="2027631"/>
              <a:ext cx="921173" cy="2506159"/>
              <a:chOff x="10155935" y="2027631"/>
              <a:chExt cx="921173" cy="2506159"/>
            </a:xfrm>
          </p:grpSpPr>
          <p:sp>
            <p:nvSpPr>
              <p:cNvPr id="394" name="Rounded Rectangle 393">
                <a:extLst>
                  <a:ext uri="{FF2B5EF4-FFF2-40B4-BE49-F238E27FC236}">
                    <a16:creationId xmlns:a16="http://schemas.microsoft.com/office/drawing/2014/main" id="{C8A05CDB-C58D-744C-B06D-259061345269}"/>
                  </a:ext>
                </a:extLst>
              </p:cNvPr>
              <p:cNvSpPr/>
              <p:nvPr/>
            </p:nvSpPr>
            <p:spPr bwMode="auto">
              <a:xfrm rot="20059622" flipH="1">
                <a:off x="10155935" y="2395689"/>
                <a:ext cx="439446"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NZ" sz="3200" b="1" i="0" u="none" strike="noStrike" kern="0" cap="none" spc="0" normalizeH="0" baseline="0" noProof="0" dirty="0">
                  <a:ln>
                    <a:noFill/>
                  </a:ln>
                  <a:solidFill>
                    <a:srgbClr val="1D2E5A"/>
                  </a:solidFill>
                  <a:effectLst/>
                  <a:uLnTx/>
                  <a:uFillTx/>
                  <a:latin typeface="Calibri" panose="020F0502020204030204" pitchFamily="34" charset="0"/>
                  <a:ea typeface="ＭＳ Ｐゴシック" pitchFamily="-1" charset="-128"/>
                  <a:cs typeface="Calibri" panose="020F0502020204030204" pitchFamily="34" charset="0"/>
                </a:endParaRPr>
              </a:p>
            </p:txBody>
          </p:sp>
          <p:sp>
            <p:nvSpPr>
              <p:cNvPr id="395" name="Freeform 394">
                <a:extLst>
                  <a:ext uri="{FF2B5EF4-FFF2-40B4-BE49-F238E27FC236}">
                    <a16:creationId xmlns:a16="http://schemas.microsoft.com/office/drawing/2014/main" id="{0C5602ED-E7E0-D348-8BFF-BB8ED8905137}"/>
                  </a:ext>
                </a:extLst>
              </p:cNvPr>
              <p:cNvSpPr/>
              <p:nvPr/>
            </p:nvSpPr>
            <p:spPr bwMode="auto">
              <a:xfrm rot="1286449" flipH="1">
                <a:off x="10497022" y="4145539"/>
                <a:ext cx="379160" cy="360122"/>
              </a:xfrm>
              <a:custGeom>
                <a:avLst/>
                <a:gdLst>
                  <a:gd name="connsiteX0" fmla="*/ 180975 w 334962"/>
                  <a:gd name="connsiteY0" fmla="*/ 284162 h 741362"/>
                  <a:gd name="connsiteX1" fmla="*/ 250825 w 334962"/>
                  <a:gd name="connsiteY1" fmla="*/ 334962 h 741362"/>
                  <a:gd name="connsiteX2" fmla="*/ 298450 w 334962"/>
                  <a:gd name="connsiteY2" fmla="*/ 398462 h 741362"/>
                  <a:gd name="connsiteX3" fmla="*/ 311150 w 334962"/>
                  <a:gd name="connsiteY3" fmla="*/ 512762 h 741362"/>
                  <a:gd name="connsiteX4" fmla="*/ 292100 w 334962"/>
                  <a:gd name="connsiteY4" fmla="*/ 646112 h 741362"/>
                  <a:gd name="connsiteX5" fmla="*/ 241300 w 334962"/>
                  <a:gd name="connsiteY5" fmla="*/ 709612 h 741362"/>
                  <a:gd name="connsiteX6" fmla="*/ 168275 w 334962"/>
                  <a:gd name="connsiteY6" fmla="*/ 738187 h 741362"/>
                  <a:gd name="connsiteX7" fmla="*/ 82550 w 334962"/>
                  <a:gd name="connsiteY7" fmla="*/ 728662 h 741362"/>
                  <a:gd name="connsiteX8" fmla="*/ 22225 w 334962"/>
                  <a:gd name="connsiteY8" fmla="*/ 671512 h 741362"/>
                  <a:gd name="connsiteX9" fmla="*/ 3175 w 334962"/>
                  <a:gd name="connsiteY9" fmla="*/ 550862 h 741362"/>
                  <a:gd name="connsiteX10" fmla="*/ 3175 w 334962"/>
                  <a:gd name="connsiteY10" fmla="*/ 436562 h 741362"/>
                  <a:gd name="connsiteX11" fmla="*/ 12700 w 334962"/>
                  <a:gd name="connsiteY11" fmla="*/ 296862 h 741362"/>
                  <a:gd name="connsiteX12" fmla="*/ 44450 w 334962"/>
                  <a:gd name="connsiteY12" fmla="*/ 147637 h 741362"/>
                  <a:gd name="connsiteX13" fmla="*/ 82550 w 334962"/>
                  <a:gd name="connsiteY13" fmla="*/ 49212 h 741362"/>
                  <a:gd name="connsiteX14" fmla="*/ 158750 w 334962"/>
                  <a:gd name="connsiteY14" fmla="*/ 4762 h 741362"/>
                  <a:gd name="connsiteX15" fmla="*/ 263525 w 334962"/>
                  <a:gd name="connsiteY15" fmla="*/ 20637 h 741362"/>
                  <a:gd name="connsiteX16" fmla="*/ 317500 w 334962"/>
                  <a:gd name="connsiteY16" fmla="*/ 77787 h 741362"/>
                  <a:gd name="connsiteX17" fmla="*/ 333375 w 334962"/>
                  <a:gd name="connsiteY17" fmla="*/ 163512 h 741362"/>
                  <a:gd name="connsiteX18" fmla="*/ 307975 w 334962"/>
                  <a:gd name="connsiteY18" fmla="*/ 252412 h 741362"/>
                  <a:gd name="connsiteX19" fmla="*/ 241300 w 334962"/>
                  <a:gd name="connsiteY19" fmla="*/ 284162 h 741362"/>
                  <a:gd name="connsiteX20" fmla="*/ 180975 w 334962"/>
                  <a:gd name="connsiteY20" fmla="*/ 284162 h 741362"/>
                  <a:gd name="connsiteX0" fmla="*/ 179633 w 332290"/>
                  <a:gd name="connsiteY0" fmla="*/ 280748 h 736217"/>
                  <a:gd name="connsiteX1" fmla="*/ 249483 w 332290"/>
                  <a:gd name="connsiteY1" fmla="*/ 331548 h 736217"/>
                  <a:gd name="connsiteX2" fmla="*/ 297108 w 332290"/>
                  <a:gd name="connsiteY2" fmla="*/ 395048 h 736217"/>
                  <a:gd name="connsiteX3" fmla="*/ 309808 w 332290"/>
                  <a:gd name="connsiteY3" fmla="*/ 509348 h 736217"/>
                  <a:gd name="connsiteX4" fmla="*/ 290758 w 332290"/>
                  <a:gd name="connsiteY4" fmla="*/ 642698 h 736217"/>
                  <a:gd name="connsiteX5" fmla="*/ 239958 w 332290"/>
                  <a:gd name="connsiteY5" fmla="*/ 706198 h 736217"/>
                  <a:gd name="connsiteX6" fmla="*/ 166933 w 332290"/>
                  <a:gd name="connsiteY6" fmla="*/ 734773 h 736217"/>
                  <a:gd name="connsiteX7" fmla="*/ 81208 w 332290"/>
                  <a:gd name="connsiteY7" fmla="*/ 725248 h 736217"/>
                  <a:gd name="connsiteX8" fmla="*/ 20883 w 332290"/>
                  <a:gd name="connsiteY8" fmla="*/ 668098 h 736217"/>
                  <a:gd name="connsiteX9" fmla="*/ 1833 w 332290"/>
                  <a:gd name="connsiteY9" fmla="*/ 547448 h 736217"/>
                  <a:gd name="connsiteX10" fmla="*/ 1833 w 332290"/>
                  <a:gd name="connsiteY10" fmla="*/ 433148 h 736217"/>
                  <a:gd name="connsiteX11" fmla="*/ 11358 w 332290"/>
                  <a:gd name="connsiteY11" fmla="*/ 293448 h 736217"/>
                  <a:gd name="connsiteX12" fmla="*/ 113436 w 332290"/>
                  <a:gd name="connsiteY12" fmla="*/ 251589 h 736217"/>
                  <a:gd name="connsiteX13" fmla="*/ 43108 w 332290"/>
                  <a:gd name="connsiteY13" fmla="*/ 144223 h 736217"/>
                  <a:gd name="connsiteX14" fmla="*/ 81208 w 332290"/>
                  <a:gd name="connsiteY14" fmla="*/ 45798 h 736217"/>
                  <a:gd name="connsiteX15" fmla="*/ 157408 w 332290"/>
                  <a:gd name="connsiteY15" fmla="*/ 1348 h 736217"/>
                  <a:gd name="connsiteX16" fmla="*/ 262183 w 332290"/>
                  <a:gd name="connsiteY16" fmla="*/ 17223 h 736217"/>
                  <a:gd name="connsiteX17" fmla="*/ 316158 w 332290"/>
                  <a:gd name="connsiteY17" fmla="*/ 74373 h 736217"/>
                  <a:gd name="connsiteX18" fmla="*/ 332033 w 332290"/>
                  <a:gd name="connsiteY18" fmla="*/ 160098 h 736217"/>
                  <a:gd name="connsiteX19" fmla="*/ 306633 w 332290"/>
                  <a:gd name="connsiteY19" fmla="*/ 248998 h 736217"/>
                  <a:gd name="connsiteX20" fmla="*/ 239958 w 332290"/>
                  <a:gd name="connsiteY20" fmla="*/ 280748 h 736217"/>
                  <a:gd name="connsiteX21" fmla="*/ 179633 w 332290"/>
                  <a:gd name="connsiteY21" fmla="*/ 280748 h 736217"/>
                  <a:gd name="connsiteX0" fmla="*/ 179633 w 332290"/>
                  <a:gd name="connsiteY0" fmla="*/ 279836 h 735305"/>
                  <a:gd name="connsiteX1" fmla="*/ 249483 w 332290"/>
                  <a:gd name="connsiteY1" fmla="*/ 330636 h 735305"/>
                  <a:gd name="connsiteX2" fmla="*/ 297108 w 332290"/>
                  <a:gd name="connsiteY2" fmla="*/ 394136 h 735305"/>
                  <a:gd name="connsiteX3" fmla="*/ 309808 w 332290"/>
                  <a:gd name="connsiteY3" fmla="*/ 508436 h 735305"/>
                  <a:gd name="connsiteX4" fmla="*/ 290758 w 332290"/>
                  <a:gd name="connsiteY4" fmla="*/ 641786 h 735305"/>
                  <a:gd name="connsiteX5" fmla="*/ 239958 w 332290"/>
                  <a:gd name="connsiteY5" fmla="*/ 705286 h 735305"/>
                  <a:gd name="connsiteX6" fmla="*/ 166933 w 332290"/>
                  <a:gd name="connsiteY6" fmla="*/ 733861 h 735305"/>
                  <a:gd name="connsiteX7" fmla="*/ 81208 w 332290"/>
                  <a:gd name="connsiteY7" fmla="*/ 724336 h 735305"/>
                  <a:gd name="connsiteX8" fmla="*/ 20883 w 332290"/>
                  <a:gd name="connsiteY8" fmla="*/ 667186 h 735305"/>
                  <a:gd name="connsiteX9" fmla="*/ 1833 w 332290"/>
                  <a:gd name="connsiteY9" fmla="*/ 546536 h 735305"/>
                  <a:gd name="connsiteX10" fmla="*/ 1833 w 332290"/>
                  <a:gd name="connsiteY10" fmla="*/ 432236 h 735305"/>
                  <a:gd name="connsiteX11" fmla="*/ 11358 w 332290"/>
                  <a:gd name="connsiteY11" fmla="*/ 292536 h 735305"/>
                  <a:gd name="connsiteX12" fmla="*/ 113436 w 332290"/>
                  <a:gd name="connsiteY12" fmla="*/ 250677 h 735305"/>
                  <a:gd name="connsiteX13" fmla="*/ 43108 w 332290"/>
                  <a:gd name="connsiteY13" fmla="*/ 143311 h 735305"/>
                  <a:gd name="connsiteX14" fmla="*/ 60054 w 332290"/>
                  <a:gd name="connsiteY14" fmla="*/ 18538 h 735305"/>
                  <a:gd name="connsiteX15" fmla="*/ 157408 w 332290"/>
                  <a:gd name="connsiteY15" fmla="*/ 436 h 735305"/>
                  <a:gd name="connsiteX16" fmla="*/ 262183 w 332290"/>
                  <a:gd name="connsiteY16" fmla="*/ 16311 h 735305"/>
                  <a:gd name="connsiteX17" fmla="*/ 316158 w 332290"/>
                  <a:gd name="connsiteY17" fmla="*/ 73461 h 735305"/>
                  <a:gd name="connsiteX18" fmla="*/ 332033 w 332290"/>
                  <a:gd name="connsiteY18" fmla="*/ 159186 h 735305"/>
                  <a:gd name="connsiteX19" fmla="*/ 306633 w 332290"/>
                  <a:gd name="connsiteY19" fmla="*/ 248086 h 735305"/>
                  <a:gd name="connsiteX20" fmla="*/ 239958 w 332290"/>
                  <a:gd name="connsiteY20" fmla="*/ 279836 h 735305"/>
                  <a:gd name="connsiteX21" fmla="*/ 179633 w 332290"/>
                  <a:gd name="connsiteY21" fmla="*/ 279836 h 735305"/>
                  <a:gd name="connsiteX0" fmla="*/ 179633 w 332290"/>
                  <a:gd name="connsiteY0" fmla="*/ 285340 h 740809"/>
                  <a:gd name="connsiteX1" fmla="*/ 249483 w 332290"/>
                  <a:gd name="connsiteY1" fmla="*/ 336140 h 740809"/>
                  <a:gd name="connsiteX2" fmla="*/ 297108 w 332290"/>
                  <a:gd name="connsiteY2" fmla="*/ 399640 h 740809"/>
                  <a:gd name="connsiteX3" fmla="*/ 309808 w 332290"/>
                  <a:gd name="connsiteY3" fmla="*/ 513940 h 740809"/>
                  <a:gd name="connsiteX4" fmla="*/ 290758 w 332290"/>
                  <a:gd name="connsiteY4" fmla="*/ 647290 h 740809"/>
                  <a:gd name="connsiteX5" fmla="*/ 239958 w 332290"/>
                  <a:gd name="connsiteY5" fmla="*/ 710790 h 740809"/>
                  <a:gd name="connsiteX6" fmla="*/ 166933 w 332290"/>
                  <a:gd name="connsiteY6" fmla="*/ 739365 h 740809"/>
                  <a:gd name="connsiteX7" fmla="*/ 81208 w 332290"/>
                  <a:gd name="connsiteY7" fmla="*/ 729840 h 740809"/>
                  <a:gd name="connsiteX8" fmla="*/ 20883 w 332290"/>
                  <a:gd name="connsiteY8" fmla="*/ 672690 h 740809"/>
                  <a:gd name="connsiteX9" fmla="*/ 1833 w 332290"/>
                  <a:gd name="connsiteY9" fmla="*/ 552040 h 740809"/>
                  <a:gd name="connsiteX10" fmla="*/ 1833 w 332290"/>
                  <a:gd name="connsiteY10" fmla="*/ 437740 h 740809"/>
                  <a:gd name="connsiteX11" fmla="*/ 11358 w 332290"/>
                  <a:gd name="connsiteY11" fmla="*/ 298040 h 740809"/>
                  <a:gd name="connsiteX12" fmla="*/ 113436 w 332290"/>
                  <a:gd name="connsiteY12" fmla="*/ 256181 h 740809"/>
                  <a:gd name="connsiteX13" fmla="*/ 43108 w 332290"/>
                  <a:gd name="connsiteY13" fmla="*/ 148815 h 740809"/>
                  <a:gd name="connsiteX14" fmla="*/ 60054 w 332290"/>
                  <a:gd name="connsiteY14" fmla="*/ 24042 h 740809"/>
                  <a:gd name="connsiteX15" fmla="*/ 163283 w 332290"/>
                  <a:gd name="connsiteY15" fmla="*/ 10 h 740809"/>
                  <a:gd name="connsiteX16" fmla="*/ 262183 w 332290"/>
                  <a:gd name="connsiteY16" fmla="*/ 21815 h 740809"/>
                  <a:gd name="connsiteX17" fmla="*/ 316158 w 332290"/>
                  <a:gd name="connsiteY17" fmla="*/ 78965 h 740809"/>
                  <a:gd name="connsiteX18" fmla="*/ 332033 w 332290"/>
                  <a:gd name="connsiteY18" fmla="*/ 164690 h 740809"/>
                  <a:gd name="connsiteX19" fmla="*/ 306633 w 332290"/>
                  <a:gd name="connsiteY19" fmla="*/ 253590 h 740809"/>
                  <a:gd name="connsiteX20" fmla="*/ 239958 w 332290"/>
                  <a:gd name="connsiteY20" fmla="*/ 285340 h 740809"/>
                  <a:gd name="connsiteX21" fmla="*/ 179633 w 332290"/>
                  <a:gd name="connsiteY21" fmla="*/ 285340 h 740809"/>
                  <a:gd name="connsiteX0" fmla="*/ 179633 w 340793"/>
                  <a:gd name="connsiteY0" fmla="*/ 285368 h 740837"/>
                  <a:gd name="connsiteX1" fmla="*/ 249483 w 340793"/>
                  <a:gd name="connsiteY1" fmla="*/ 336168 h 740837"/>
                  <a:gd name="connsiteX2" fmla="*/ 297108 w 340793"/>
                  <a:gd name="connsiteY2" fmla="*/ 399668 h 740837"/>
                  <a:gd name="connsiteX3" fmla="*/ 309808 w 340793"/>
                  <a:gd name="connsiteY3" fmla="*/ 513968 h 740837"/>
                  <a:gd name="connsiteX4" fmla="*/ 290758 w 340793"/>
                  <a:gd name="connsiteY4" fmla="*/ 647318 h 740837"/>
                  <a:gd name="connsiteX5" fmla="*/ 239958 w 340793"/>
                  <a:gd name="connsiteY5" fmla="*/ 710818 h 740837"/>
                  <a:gd name="connsiteX6" fmla="*/ 166933 w 340793"/>
                  <a:gd name="connsiteY6" fmla="*/ 739393 h 740837"/>
                  <a:gd name="connsiteX7" fmla="*/ 81208 w 340793"/>
                  <a:gd name="connsiteY7" fmla="*/ 729868 h 740837"/>
                  <a:gd name="connsiteX8" fmla="*/ 20883 w 340793"/>
                  <a:gd name="connsiteY8" fmla="*/ 672718 h 740837"/>
                  <a:gd name="connsiteX9" fmla="*/ 1833 w 340793"/>
                  <a:gd name="connsiteY9" fmla="*/ 552068 h 740837"/>
                  <a:gd name="connsiteX10" fmla="*/ 1833 w 340793"/>
                  <a:gd name="connsiteY10" fmla="*/ 437768 h 740837"/>
                  <a:gd name="connsiteX11" fmla="*/ 11358 w 340793"/>
                  <a:gd name="connsiteY11" fmla="*/ 298068 h 740837"/>
                  <a:gd name="connsiteX12" fmla="*/ 113436 w 340793"/>
                  <a:gd name="connsiteY12" fmla="*/ 256209 h 740837"/>
                  <a:gd name="connsiteX13" fmla="*/ 43108 w 340793"/>
                  <a:gd name="connsiteY13" fmla="*/ 148843 h 740837"/>
                  <a:gd name="connsiteX14" fmla="*/ 60054 w 340793"/>
                  <a:gd name="connsiteY14" fmla="*/ 24070 h 740837"/>
                  <a:gd name="connsiteX15" fmla="*/ 163283 w 340793"/>
                  <a:gd name="connsiteY15" fmla="*/ 38 h 740837"/>
                  <a:gd name="connsiteX16" fmla="*/ 262183 w 340793"/>
                  <a:gd name="connsiteY16" fmla="*/ 21843 h 740837"/>
                  <a:gd name="connsiteX17" fmla="*/ 335434 w 340793"/>
                  <a:gd name="connsiteY17" fmla="*/ 121545 h 740837"/>
                  <a:gd name="connsiteX18" fmla="*/ 332033 w 340793"/>
                  <a:gd name="connsiteY18" fmla="*/ 164718 h 740837"/>
                  <a:gd name="connsiteX19" fmla="*/ 306633 w 340793"/>
                  <a:gd name="connsiteY19" fmla="*/ 253618 h 740837"/>
                  <a:gd name="connsiteX20" fmla="*/ 239958 w 340793"/>
                  <a:gd name="connsiteY20" fmla="*/ 285368 h 740837"/>
                  <a:gd name="connsiteX21" fmla="*/ 179633 w 340793"/>
                  <a:gd name="connsiteY21" fmla="*/ 285368 h 740837"/>
                  <a:gd name="connsiteX0" fmla="*/ 179633 w 344089"/>
                  <a:gd name="connsiteY0" fmla="*/ 285368 h 740837"/>
                  <a:gd name="connsiteX1" fmla="*/ 249483 w 344089"/>
                  <a:gd name="connsiteY1" fmla="*/ 336168 h 740837"/>
                  <a:gd name="connsiteX2" fmla="*/ 297108 w 344089"/>
                  <a:gd name="connsiteY2" fmla="*/ 399668 h 740837"/>
                  <a:gd name="connsiteX3" fmla="*/ 309808 w 344089"/>
                  <a:gd name="connsiteY3" fmla="*/ 513968 h 740837"/>
                  <a:gd name="connsiteX4" fmla="*/ 290758 w 344089"/>
                  <a:gd name="connsiteY4" fmla="*/ 647318 h 740837"/>
                  <a:gd name="connsiteX5" fmla="*/ 239958 w 344089"/>
                  <a:gd name="connsiteY5" fmla="*/ 710818 h 740837"/>
                  <a:gd name="connsiteX6" fmla="*/ 166933 w 344089"/>
                  <a:gd name="connsiteY6" fmla="*/ 739393 h 740837"/>
                  <a:gd name="connsiteX7" fmla="*/ 81208 w 344089"/>
                  <a:gd name="connsiteY7" fmla="*/ 729868 h 740837"/>
                  <a:gd name="connsiteX8" fmla="*/ 20883 w 344089"/>
                  <a:gd name="connsiteY8" fmla="*/ 672718 h 740837"/>
                  <a:gd name="connsiteX9" fmla="*/ 1833 w 344089"/>
                  <a:gd name="connsiteY9" fmla="*/ 552068 h 740837"/>
                  <a:gd name="connsiteX10" fmla="*/ 1833 w 344089"/>
                  <a:gd name="connsiteY10" fmla="*/ 437768 h 740837"/>
                  <a:gd name="connsiteX11" fmla="*/ 11358 w 344089"/>
                  <a:gd name="connsiteY11" fmla="*/ 298068 h 740837"/>
                  <a:gd name="connsiteX12" fmla="*/ 113436 w 344089"/>
                  <a:gd name="connsiteY12" fmla="*/ 256209 h 740837"/>
                  <a:gd name="connsiteX13" fmla="*/ 43108 w 344089"/>
                  <a:gd name="connsiteY13" fmla="*/ 148843 h 740837"/>
                  <a:gd name="connsiteX14" fmla="*/ 60054 w 344089"/>
                  <a:gd name="connsiteY14" fmla="*/ 24070 h 740837"/>
                  <a:gd name="connsiteX15" fmla="*/ 163283 w 344089"/>
                  <a:gd name="connsiteY15" fmla="*/ 38 h 740837"/>
                  <a:gd name="connsiteX16" fmla="*/ 262183 w 344089"/>
                  <a:gd name="connsiteY16" fmla="*/ 21843 h 740837"/>
                  <a:gd name="connsiteX17" fmla="*/ 335434 w 344089"/>
                  <a:gd name="connsiteY17" fmla="*/ 121545 h 740837"/>
                  <a:gd name="connsiteX18" fmla="*/ 332033 w 344089"/>
                  <a:gd name="connsiteY18" fmla="*/ 164718 h 740837"/>
                  <a:gd name="connsiteX19" fmla="*/ 239958 w 344089"/>
                  <a:gd name="connsiteY19" fmla="*/ 285368 h 740837"/>
                  <a:gd name="connsiteX20" fmla="*/ 179633 w 344089"/>
                  <a:gd name="connsiteY20" fmla="*/ 285368 h 740837"/>
                  <a:gd name="connsiteX0" fmla="*/ 179633 w 335635"/>
                  <a:gd name="connsiteY0" fmla="*/ 285368 h 740837"/>
                  <a:gd name="connsiteX1" fmla="*/ 249483 w 335635"/>
                  <a:gd name="connsiteY1" fmla="*/ 336168 h 740837"/>
                  <a:gd name="connsiteX2" fmla="*/ 297108 w 335635"/>
                  <a:gd name="connsiteY2" fmla="*/ 399668 h 740837"/>
                  <a:gd name="connsiteX3" fmla="*/ 309808 w 335635"/>
                  <a:gd name="connsiteY3" fmla="*/ 513968 h 740837"/>
                  <a:gd name="connsiteX4" fmla="*/ 290758 w 335635"/>
                  <a:gd name="connsiteY4" fmla="*/ 647318 h 740837"/>
                  <a:gd name="connsiteX5" fmla="*/ 239958 w 335635"/>
                  <a:gd name="connsiteY5" fmla="*/ 710818 h 740837"/>
                  <a:gd name="connsiteX6" fmla="*/ 166933 w 335635"/>
                  <a:gd name="connsiteY6" fmla="*/ 739393 h 740837"/>
                  <a:gd name="connsiteX7" fmla="*/ 81208 w 335635"/>
                  <a:gd name="connsiteY7" fmla="*/ 729868 h 740837"/>
                  <a:gd name="connsiteX8" fmla="*/ 20883 w 335635"/>
                  <a:gd name="connsiteY8" fmla="*/ 672718 h 740837"/>
                  <a:gd name="connsiteX9" fmla="*/ 1833 w 335635"/>
                  <a:gd name="connsiteY9" fmla="*/ 552068 h 740837"/>
                  <a:gd name="connsiteX10" fmla="*/ 1833 w 335635"/>
                  <a:gd name="connsiteY10" fmla="*/ 437768 h 740837"/>
                  <a:gd name="connsiteX11" fmla="*/ 11358 w 335635"/>
                  <a:gd name="connsiteY11" fmla="*/ 298068 h 740837"/>
                  <a:gd name="connsiteX12" fmla="*/ 113436 w 335635"/>
                  <a:gd name="connsiteY12" fmla="*/ 256209 h 740837"/>
                  <a:gd name="connsiteX13" fmla="*/ 43108 w 335635"/>
                  <a:gd name="connsiteY13" fmla="*/ 148843 h 740837"/>
                  <a:gd name="connsiteX14" fmla="*/ 60054 w 335635"/>
                  <a:gd name="connsiteY14" fmla="*/ 24070 h 740837"/>
                  <a:gd name="connsiteX15" fmla="*/ 163283 w 335635"/>
                  <a:gd name="connsiteY15" fmla="*/ 38 h 740837"/>
                  <a:gd name="connsiteX16" fmla="*/ 262183 w 335635"/>
                  <a:gd name="connsiteY16" fmla="*/ 21843 h 740837"/>
                  <a:gd name="connsiteX17" fmla="*/ 335434 w 335635"/>
                  <a:gd name="connsiteY17" fmla="*/ 121545 h 740837"/>
                  <a:gd name="connsiteX18" fmla="*/ 239958 w 335635"/>
                  <a:gd name="connsiteY18" fmla="*/ 285368 h 740837"/>
                  <a:gd name="connsiteX19" fmla="*/ 179633 w 335635"/>
                  <a:gd name="connsiteY19" fmla="*/ 285368 h 740837"/>
                  <a:gd name="connsiteX0" fmla="*/ 179633 w 360142"/>
                  <a:gd name="connsiteY0" fmla="*/ 286165 h 741634"/>
                  <a:gd name="connsiteX1" fmla="*/ 249483 w 360142"/>
                  <a:gd name="connsiteY1" fmla="*/ 336965 h 741634"/>
                  <a:gd name="connsiteX2" fmla="*/ 297108 w 360142"/>
                  <a:gd name="connsiteY2" fmla="*/ 400465 h 741634"/>
                  <a:gd name="connsiteX3" fmla="*/ 309808 w 360142"/>
                  <a:gd name="connsiteY3" fmla="*/ 514765 h 741634"/>
                  <a:gd name="connsiteX4" fmla="*/ 290758 w 360142"/>
                  <a:gd name="connsiteY4" fmla="*/ 648115 h 741634"/>
                  <a:gd name="connsiteX5" fmla="*/ 239958 w 360142"/>
                  <a:gd name="connsiteY5" fmla="*/ 711615 h 741634"/>
                  <a:gd name="connsiteX6" fmla="*/ 166933 w 360142"/>
                  <a:gd name="connsiteY6" fmla="*/ 740190 h 741634"/>
                  <a:gd name="connsiteX7" fmla="*/ 81208 w 360142"/>
                  <a:gd name="connsiteY7" fmla="*/ 730665 h 741634"/>
                  <a:gd name="connsiteX8" fmla="*/ 20883 w 360142"/>
                  <a:gd name="connsiteY8" fmla="*/ 673515 h 741634"/>
                  <a:gd name="connsiteX9" fmla="*/ 1833 w 360142"/>
                  <a:gd name="connsiteY9" fmla="*/ 552865 h 741634"/>
                  <a:gd name="connsiteX10" fmla="*/ 1833 w 360142"/>
                  <a:gd name="connsiteY10" fmla="*/ 438565 h 741634"/>
                  <a:gd name="connsiteX11" fmla="*/ 11358 w 360142"/>
                  <a:gd name="connsiteY11" fmla="*/ 298865 h 741634"/>
                  <a:gd name="connsiteX12" fmla="*/ 113436 w 360142"/>
                  <a:gd name="connsiteY12" fmla="*/ 257006 h 741634"/>
                  <a:gd name="connsiteX13" fmla="*/ 43108 w 360142"/>
                  <a:gd name="connsiteY13" fmla="*/ 149640 h 741634"/>
                  <a:gd name="connsiteX14" fmla="*/ 60054 w 360142"/>
                  <a:gd name="connsiteY14" fmla="*/ 24867 h 741634"/>
                  <a:gd name="connsiteX15" fmla="*/ 163283 w 360142"/>
                  <a:gd name="connsiteY15" fmla="*/ 835 h 741634"/>
                  <a:gd name="connsiteX16" fmla="*/ 262183 w 360142"/>
                  <a:gd name="connsiteY16" fmla="*/ 22640 h 741634"/>
                  <a:gd name="connsiteX17" fmla="*/ 359999 w 360142"/>
                  <a:gd name="connsiteY17" fmla="*/ 171477 h 741634"/>
                  <a:gd name="connsiteX18" fmla="*/ 239958 w 360142"/>
                  <a:gd name="connsiteY18" fmla="*/ 286165 h 741634"/>
                  <a:gd name="connsiteX19" fmla="*/ 179633 w 360142"/>
                  <a:gd name="connsiteY19" fmla="*/ 286165 h 741634"/>
                  <a:gd name="connsiteX0" fmla="*/ 179633 w 361287"/>
                  <a:gd name="connsiteY0" fmla="*/ 286167 h 741636"/>
                  <a:gd name="connsiteX1" fmla="*/ 249483 w 361287"/>
                  <a:gd name="connsiteY1" fmla="*/ 336967 h 741636"/>
                  <a:gd name="connsiteX2" fmla="*/ 297108 w 361287"/>
                  <a:gd name="connsiteY2" fmla="*/ 400467 h 741636"/>
                  <a:gd name="connsiteX3" fmla="*/ 309808 w 361287"/>
                  <a:gd name="connsiteY3" fmla="*/ 514767 h 741636"/>
                  <a:gd name="connsiteX4" fmla="*/ 290758 w 361287"/>
                  <a:gd name="connsiteY4" fmla="*/ 648117 h 741636"/>
                  <a:gd name="connsiteX5" fmla="*/ 239958 w 361287"/>
                  <a:gd name="connsiteY5" fmla="*/ 711617 h 741636"/>
                  <a:gd name="connsiteX6" fmla="*/ 166933 w 361287"/>
                  <a:gd name="connsiteY6" fmla="*/ 740192 h 741636"/>
                  <a:gd name="connsiteX7" fmla="*/ 81208 w 361287"/>
                  <a:gd name="connsiteY7" fmla="*/ 730667 h 741636"/>
                  <a:gd name="connsiteX8" fmla="*/ 20883 w 361287"/>
                  <a:gd name="connsiteY8" fmla="*/ 673517 h 741636"/>
                  <a:gd name="connsiteX9" fmla="*/ 1833 w 361287"/>
                  <a:gd name="connsiteY9" fmla="*/ 552867 h 741636"/>
                  <a:gd name="connsiteX10" fmla="*/ 1833 w 361287"/>
                  <a:gd name="connsiteY10" fmla="*/ 438567 h 741636"/>
                  <a:gd name="connsiteX11" fmla="*/ 11358 w 361287"/>
                  <a:gd name="connsiteY11" fmla="*/ 298867 h 741636"/>
                  <a:gd name="connsiteX12" fmla="*/ 113436 w 361287"/>
                  <a:gd name="connsiteY12" fmla="*/ 257008 h 741636"/>
                  <a:gd name="connsiteX13" fmla="*/ 43108 w 361287"/>
                  <a:gd name="connsiteY13" fmla="*/ 149642 h 741636"/>
                  <a:gd name="connsiteX14" fmla="*/ 60054 w 361287"/>
                  <a:gd name="connsiteY14" fmla="*/ 24869 h 741636"/>
                  <a:gd name="connsiteX15" fmla="*/ 163283 w 361287"/>
                  <a:gd name="connsiteY15" fmla="*/ 837 h 741636"/>
                  <a:gd name="connsiteX16" fmla="*/ 262183 w 361287"/>
                  <a:gd name="connsiteY16" fmla="*/ 22642 h 741636"/>
                  <a:gd name="connsiteX17" fmla="*/ 359999 w 361287"/>
                  <a:gd name="connsiteY17" fmla="*/ 171479 h 741636"/>
                  <a:gd name="connsiteX18" fmla="*/ 239958 w 361287"/>
                  <a:gd name="connsiteY18" fmla="*/ 286167 h 741636"/>
                  <a:gd name="connsiteX19" fmla="*/ 179633 w 361287"/>
                  <a:gd name="connsiteY19" fmla="*/ 286167 h 741636"/>
                  <a:gd name="connsiteX0" fmla="*/ 179633 w 365326"/>
                  <a:gd name="connsiteY0" fmla="*/ 286167 h 741636"/>
                  <a:gd name="connsiteX1" fmla="*/ 249483 w 365326"/>
                  <a:gd name="connsiteY1" fmla="*/ 336967 h 741636"/>
                  <a:gd name="connsiteX2" fmla="*/ 297108 w 365326"/>
                  <a:gd name="connsiteY2" fmla="*/ 400467 h 741636"/>
                  <a:gd name="connsiteX3" fmla="*/ 309808 w 365326"/>
                  <a:gd name="connsiteY3" fmla="*/ 514767 h 741636"/>
                  <a:gd name="connsiteX4" fmla="*/ 290758 w 365326"/>
                  <a:gd name="connsiteY4" fmla="*/ 648117 h 741636"/>
                  <a:gd name="connsiteX5" fmla="*/ 239958 w 365326"/>
                  <a:gd name="connsiteY5" fmla="*/ 711617 h 741636"/>
                  <a:gd name="connsiteX6" fmla="*/ 166933 w 365326"/>
                  <a:gd name="connsiteY6" fmla="*/ 740192 h 741636"/>
                  <a:gd name="connsiteX7" fmla="*/ 81208 w 365326"/>
                  <a:gd name="connsiteY7" fmla="*/ 730667 h 741636"/>
                  <a:gd name="connsiteX8" fmla="*/ 20883 w 365326"/>
                  <a:gd name="connsiteY8" fmla="*/ 673517 h 741636"/>
                  <a:gd name="connsiteX9" fmla="*/ 1833 w 365326"/>
                  <a:gd name="connsiteY9" fmla="*/ 552867 h 741636"/>
                  <a:gd name="connsiteX10" fmla="*/ 1833 w 365326"/>
                  <a:gd name="connsiteY10" fmla="*/ 438567 h 741636"/>
                  <a:gd name="connsiteX11" fmla="*/ 11358 w 365326"/>
                  <a:gd name="connsiteY11" fmla="*/ 298867 h 741636"/>
                  <a:gd name="connsiteX12" fmla="*/ 113436 w 365326"/>
                  <a:gd name="connsiteY12" fmla="*/ 257008 h 741636"/>
                  <a:gd name="connsiteX13" fmla="*/ 43108 w 365326"/>
                  <a:gd name="connsiteY13" fmla="*/ 149642 h 741636"/>
                  <a:gd name="connsiteX14" fmla="*/ 60054 w 365326"/>
                  <a:gd name="connsiteY14" fmla="*/ 24869 h 741636"/>
                  <a:gd name="connsiteX15" fmla="*/ 163283 w 365326"/>
                  <a:gd name="connsiteY15" fmla="*/ 837 h 741636"/>
                  <a:gd name="connsiteX16" fmla="*/ 262183 w 365326"/>
                  <a:gd name="connsiteY16" fmla="*/ 22642 h 741636"/>
                  <a:gd name="connsiteX17" fmla="*/ 359999 w 365326"/>
                  <a:gd name="connsiteY17" fmla="*/ 171479 h 741636"/>
                  <a:gd name="connsiteX18" fmla="*/ 239958 w 365326"/>
                  <a:gd name="connsiteY18" fmla="*/ 286167 h 741636"/>
                  <a:gd name="connsiteX19" fmla="*/ 179633 w 365326"/>
                  <a:gd name="connsiteY19"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113436 w 365327"/>
                  <a:gd name="connsiteY12" fmla="*/ 257008 h 741636"/>
                  <a:gd name="connsiteX13" fmla="*/ 43108 w 365327"/>
                  <a:gd name="connsiteY13" fmla="*/ 149642 h 741636"/>
                  <a:gd name="connsiteX14" fmla="*/ 60054 w 365327"/>
                  <a:gd name="connsiteY14" fmla="*/ 24869 h 741636"/>
                  <a:gd name="connsiteX15" fmla="*/ 163283 w 365327"/>
                  <a:gd name="connsiteY15" fmla="*/ 837 h 741636"/>
                  <a:gd name="connsiteX16" fmla="*/ 262183 w 365327"/>
                  <a:gd name="connsiteY16" fmla="*/ 22642 h 741636"/>
                  <a:gd name="connsiteX17" fmla="*/ 359999 w 365327"/>
                  <a:gd name="connsiteY17" fmla="*/ 171479 h 741636"/>
                  <a:gd name="connsiteX18" fmla="*/ 239958 w 365327"/>
                  <a:gd name="connsiteY18"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43108 w 365327"/>
                  <a:gd name="connsiteY12" fmla="*/ 149642 h 741636"/>
                  <a:gd name="connsiteX13" fmla="*/ 60054 w 365327"/>
                  <a:gd name="connsiteY13" fmla="*/ 24869 h 741636"/>
                  <a:gd name="connsiteX14" fmla="*/ 163283 w 365327"/>
                  <a:gd name="connsiteY14" fmla="*/ 837 h 741636"/>
                  <a:gd name="connsiteX15" fmla="*/ 262183 w 365327"/>
                  <a:gd name="connsiteY15" fmla="*/ 22642 h 741636"/>
                  <a:gd name="connsiteX16" fmla="*/ 359999 w 365327"/>
                  <a:gd name="connsiteY16" fmla="*/ 171479 h 741636"/>
                  <a:gd name="connsiteX17" fmla="*/ 239958 w 365327"/>
                  <a:gd name="connsiteY17" fmla="*/ 286167 h 741636"/>
                  <a:gd name="connsiteX0" fmla="*/ 379765 w 505134"/>
                  <a:gd name="connsiteY0" fmla="*/ 286167 h 741636"/>
                  <a:gd name="connsiteX1" fmla="*/ 389290 w 505134"/>
                  <a:gd name="connsiteY1" fmla="*/ 336967 h 741636"/>
                  <a:gd name="connsiteX2" fmla="*/ 436915 w 505134"/>
                  <a:gd name="connsiteY2" fmla="*/ 400467 h 741636"/>
                  <a:gd name="connsiteX3" fmla="*/ 449615 w 505134"/>
                  <a:gd name="connsiteY3" fmla="*/ 514767 h 741636"/>
                  <a:gd name="connsiteX4" fmla="*/ 430565 w 505134"/>
                  <a:gd name="connsiteY4" fmla="*/ 648117 h 741636"/>
                  <a:gd name="connsiteX5" fmla="*/ 379765 w 505134"/>
                  <a:gd name="connsiteY5" fmla="*/ 711617 h 741636"/>
                  <a:gd name="connsiteX6" fmla="*/ 306740 w 505134"/>
                  <a:gd name="connsiteY6" fmla="*/ 740192 h 741636"/>
                  <a:gd name="connsiteX7" fmla="*/ 221015 w 505134"/>
                  <a:gd name="connsiteY7" fmla="*/ 730667 h 741636"/>
                  <a:gd name="connsiteX8" fmla="*/ 160690 w 505134"/>
                  <a:gd name="connsiteY8" fmla="*/ 673517 h 741636"/>
                  <a:gd name="connsiteX9" fmla="*/ 141640 w 505134"/>
                  <a:gd name="connsiteY9" fmla="*/ 552867 h 741636"/>
                  <a:gd name="connsiteX10" fmla="*/ 141640 w 505134"/>
                  <a:gd name="connsiteY10" fmla="*/ 438567 h 741636"/>
                  <a:gd name="connsiteX11" fmla="*/ 274 w 505134"/>
                  <a:gd name="connsiteY11" fmla="*/ 198365 h 741636"/>
                  <a:gd name="connsiteX12" fmla="*/ 182915 w 505134"/>
                  <a:gd name="connsiteY12" fmla="*/ 149642 h 741636"/>
                  <a:gd name="connsiteX13" fmla="*/ 199861 w 505134"/>
                  <a:gd name="connsiteY13" fmla="*/ 24869 h 741636"/>
                  <a:gd name="connsiteX14" fmla="*/ 303090 w 505134"/>
                  <a:gd name="connsiteY14" fmla="*/ 837 h 741636"/>
                  <a:gd name="connsiteX15" fmla="*/ 401990 w 505134"/>
                  <a:gd name="connsiteY15" fmla="*/ 22642 h 741636"/>
                  <a:gd name="connsiteX16" fmla="*/ 499806 w 505134"/>
                  <a:gd name="connsiteY16" fmla="*/ 171479 h 741636"/>
                  <a:gd name="connsiteX17" fmla="*/ 379765 w 505134"/>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194314 w 557808"/>
                  <a:gd name="connsiteY9" fmla="*/ 552867 h 741636"/>
                  <a:gd name="connsiteX10" fmla="*/ 8294 w 557808"/>
                  <a:gd name="connsiteY10" fmla="*/ 394983 h 741636"/>
                  <a:gd name="connsiteX11" fmla="*/ 52948 w 557808"/>
                  <a:gd name="connsiteY11" fmla="*/ 198365 h 741636"/>
                  <a:gd name="connsiteX12" fmla="*/ 235589 w 557808"/>
                  <a:gd name="connsiteY12" fmla="*/ 149642 h 741636"/>
                  <a:gd name="connsiteX13" fmla="*/ 252535 w 557808"/>
                  <a:gd name="connsiteY13" fmla="*/ 24869 h 741636"/>
                  <a:gd name="connsiteX14" fmla="*/ 355764 w 557808"/>
                  <a:gd name="connsiteY14" fmla="*/ 837 h 741636"/>
                  <a:gd name="connsiteX15" fmla="*/ 454664 w 557808"/>
                  <a:gd name="connsiteY15" fmla="*/ 22642 h 741636"/>
                  <a:gd name="connsiteX16" fmla="*/ 552480 w 557808"/>
                  <a:gd name="connsiteY16" fmla="*/ 171479 h 741636"/>
                  <a:gd name="connsiteX17" fmla="*/ 432439 w 557808"/>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209499 w 557808"/>
                  <a:gd name="connsiteY9" fmla="*/ 657116 h 741636"/>
                  <a:gd name="connsiteX10" fmla="*/ 194314 w 557808"/>
                  <a:gd name="connsiteY10" fmla="*/ 552867 h 741636"/>
                  <a:gd name="connsiteX11" fmla="*/ 8294 w 557808"/>
                  <a:gd name="connsiteY11" fmla="*/ 394983 h 741636"/>
                  <a:gd name="connsiteX12" fmla="*/ 52948 w 557808"/>
                  <a:gd name="connsiteY12" fmla="*/ 198365 h 741636"/>
                  <a:gd name="connsiteX13" fmla="*/ 235589 w 557808"/>
                  <a:gd name="connsiteY13" fmla="*/ 149642 h 741636"/>
                  <a:gd name="connsiteX14" fmla="*/ 252535 w 557808"/>
                  <a:gd name="connsiteY14" fmla="*/ 24869 h 741636"/>
                  <a:gd name="connsiteX15" fmla="*/ 355764 w 557808"/>
                  <a:gd name="connsiteY15" fmla="*/ 837 h 741636"/>
                  <a:gd name="connsiteX16" fmla="*/ 454664 w 557808"/>
                  <a:gd name="connsiteY16" fmla="*/ 22642 h 741636"/>
                  <a:gd name="connsiteX17" fmla="*/ 552480 w 557808"/>
                  <a:gd name="connsiteY17" fmla="*/ 171479 h 741636"/>
                  <a:gd name="connsiteX18" fmla="*/ 432439 w 557808"/>
                  <a:gd name="connsiteY18" fmla="*/ 286167 h 741636"/>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209499 w 557808"/>
                  <a:gd name="connsiteY8" fmla="*/ 657116 h 741420"/>
                  <a:gd name="connsiteX9" fmla="*/ 194314 w 557808"/>
                  <a:gd name="connsiteY9" fmla="*/ 552867 h 741420"/>
                  <a:gd name="connsiteX10" fmla="*/ 8294 w 557808"/>
                  <a:gd name="connsiteY10" fmla="*/ 394983 h 741420"/>
                  <a:gd name="connsiteX11" fmla="*/ 52948 w 557808"/>
                  <a:gd name="connsiteY11" fmla="*/ 198365 h 741420"/>
                  <a:gd name="connsiteX12" fmla="*/ 235589 w 557808"/>
                  <a:gd name="connsiteY12" fmla="*/ 149642 h 741420"/>
                  <a:gd name="connsiteX13" fmla="*/ 252535 w 557808"/>
                  <a:gd name="connsiteY13" fmla="*/ 24869 h 741420"/>
                  <a:gd name="connsiteX14" fmla="*/ 355764 w 557808"/>
                  <a:gd name="connsiteY14" fmla="*/ 837 h 741420"/>
                  <a:gd name="connsiteX15" fmla="*/ 454664 w 557808"/>
                  <a:gd name="connsiteY15" fmla="*/ 22642 h 741420"/>
                  <a:gd name="connsiteX16" fmla="*/ 552480 w 557808"/>
                  <a:gd name="connsiteY16" fmla="*/ 171479 h 741420"/>
                  <a:gd name="connsiteX17" fmla="*/ 432439 w 557808"/>
                  <a:gd name="connsiteY17" fmla="*/ 286167 h 741420"/>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194314 w 557808"/>
                  <a:gd name="connsiteY8" fmla="*/ 552867 h 741420"/>
                  <a:gd name="connsiteX9" fmla="*/ 8294 w 557808"/>
                  <a:gd name="connsiteY9" fmla="*/ 394983 h 741420"/>
                  <a:gd name="connsiteX10" fmla="*/ 52948 w 557808"/>
                  <a:gd name="connsiteY10" fmla="*/ 198365 h 741420"/>
                  <a:gd name="connsiteX11" fmla="*/ 235589 w 557808"/>
                  <a:gd name="connsiteY11" fmla="*/ 149642 h 741420"/>
                  <a:gd name="connsiteX12" fmla="*/ 252535 w 557808"/>
                  <a:gd name="connsiteY12" fmla="*/ 24869 h 741420"/>
                  <a:gd name="connsiteX13" fmla="*/ 355764 w 557808"/>
                  <a:gd name="connsiteY13" fmla="*/ 837 h 741420"/>
                  <a:gd name="connsiteX14" fmla="*/ 454664 w 557808"/>
                  <a:gd name="connsiteY14" fmla="*/ 22642 h 741420"/>
                  <a:gd name="connsiteX15" fmla="*/ 552480 w 557808"/>
                  <a:gd name="connsiteY15" fmla="*/ 171479 h 741420"/>
                  <a:gd name="connsiteX16" fmla="*/ 432439 w 557808"/>
                  <a:gd name="connsiteY16" fmla="*/ 286167 h 741420"/>
                  <a:gd name="connsiteX0" fmla="*/ 432439 w 557808"/>
                  <a:gd name="connsiteY0" fmla="*/ 286167 h 749061"/>
                  <a:gd name="connsiteX1" fmla="*/ 441964 w 557808"/>
                  <a:gd name="connsiteY1" fmla="*/ 336967 h 749061"/>
                  <a:gd name="connsiteX2" fmla="*/ 489589 w 557808"/>
                  <a:gd name="connsiteY2" fmla="*/ 400467 h 749061"/>
                  <a:gd name="connsiteX3" fmla="*/ 502289 w 557808"/>
                  <a:gd name="connsiteY3" fmla="*/ 514767 h 749061"/>
                  <a:gd name="connsiteX4" fmla="*/ 483239 w 557808"/>
                  <a:gd name="connsiteY4" fmla="*/ 648117 h 749061"/>
                  <a:gd name="connsiteX5" fmla="*/ 432439 w 557808"/>
                  <a:gd name="connsiteY5" fmla="*/ 711617 h 749061"/>
                  <a:gd name="connsiteX6" fmla="*/ 359414 w 557808"/>
                  <a:gd name="connsiteY6" fmla="*/ 740192 h 749061"/>
                  <a:gd name="connsiteX7" fmla="*/ 194314 w 557808"/>
                  <a:gd name="connsiteY7" fmla="*/ 552867 h 749061"/>
                  <a:gd name="connsiteX8" fmla="*/ 8294 w 557808"/>
                  <a:gd name="connsiteY8" fmla="*/ 394983 h 749061"/>
                  <a:gd name="connsiteX9" fmla="*/ 52948 w 557808"/>
                  <a:gd name="connsiteY9" fmla="*/ 198365 h 749061"/>
                  <a:gd name="connsiteX10" fmla="*/ 235589 w 557808"/>
                  <a:gd name="connsiteY10" fmla="*/ 149642 h 749061"/>
                  <a:gd name="connsiteX11" fmla="*/ 252535 w 557808"/>
                  <a:gd name="connsiteY11" fmla="*/ 24869 h 749061"/>
                  <a:gd name="connsiteX12" fmla="*/ 355764 w 557808"/>
                  <a:gd name="connsiteY12" fmla="*/ 837 h 749061"/>
                  <a:gd name="connsiteX13" fmla="*/ 454664 w 557808"/>
                  <a:gd name="connsiteY13" fmla="*/ 22642 h 749061"/>
                  <a:gd name="connsiteX14" fmla="*/ 552480 w 557808"/>
                  <a:gd name="connsiteY14" fmla="*/ 171479 h 749061"/>
                  <a:gd name="connsiteX15" fmla="*/ 432439 w 557808"/>
                  <a:gd name="connsiteY15" fmla="*/ 286167 h 749061"/>
                  <a:gd name="connsiteX0" fmla="*/ 432439 w 557808"/>
                  <a:gd name="connsiteY0" fmla="*/ 286167 h 749063"/>
                  <a:gd name="connsiteX1" fmla="*/ 489589 w 557808"/>
                  <a:gd name="connsiteY1" fmla="*/ 400467 h 749063"/>
                  <a:gd name="connsiteX2" fmla="*/ 502289 w 557808"/>
                  <a:gd name="connsiteY2" fmla="*/ 514767 h 749063"/>
                  <a:gd name="connsiteX3" fmla="*/ 483239 w 557808"/>
                  <a:gd name="connsiteY3" fmla="*/ 648117 h 749063"/>
                  <a:gd name="connsiteX4" fmla="*/ 432439 w 557808"/>
                  <a:gd name="connsiteY4" fmla="*/ 711617 h 749063"/>
                  <a:gd name="connsiteX5" fmla="*/ 359414 w 557808"/>
                  <a:gd name="connsiteY5" fmla="*/ 740192 h 749063"/>
                  <a:gd name="connsiteX6" fmla="*/ 194314 w 557808"/>
                  <a:gd name="connsiteY6" fmla="*/ 552867 h 749063"/>
                  <a:gd name="connsiteX7" fmla="*/ 8294 w 557808"/>
                  <a:gd name="connsiteY7" fmla="*/ 394983 h 749063"/>
                  <a:gd name="connsiteX8" fmla="*/ 52948 w 557808"/>
                  <a:gd name="connsiteY8" fmla="*/ 198365 h 749063"/>
                  <a:gd name="connsiteX9" fmla="*/ 235589 w 557808"/>
                  <a:gd name="connsiteY9" fmla="*/ 149642 h 749063"/>
                  <a:gd name="connsiteX10" fmla="*/ 252535 w 557808"/>
                  <a:gd name="connsiteY10" fmla="*/ 24869 h 749063"/>
                  <a:gd name="connsiteX11" fmla="*/ 355764 w 557808"/>
                  <a:gd name="connsiteY11" fmla="*/ 837 h 749063"/>
                  <a:gd name="connsiteX12" fmla="*/ 454664 w 557808"/>
                  <a:gd name="connsiteY12" fmla="*/ 22642 h 749063"/>
                  <a:gd name="connsiteX13" fmla="*/ 552480 w 557808"/>
                  <a:gd name="connsiteY13" fmla="*/ 171479 h 749063"/>
                  <a:gd name="connsiteX14" fmla="*/ 432439 w 557808"/>
                  <a:gd name="connsiteY14" fmla="*/ 286167 h 749063"/>
                  <a:gd name="connsiteX0" fmla="*/ 432439 w 557808"/>
                  <a:gd name="connsiteY0" fmla="*/ 286167 h 749061"/>
                  <a:gd name="connsiteX1" fmla="*/ 509799 w 557808"/>
                  <a:gd name="connsiteY1" fmla="*/ 375301 h 749061"/>
                  <a:gd name="connsiteX2" fmla="*/ 502289 w 557808"/>
                  <a:gd name="connsiteY2" fmla="*/ 514767 h 749061"/>
                  <a:gd name="connsiteX3" fmla="*/ 483239 w 557808"/>
                  <a:gd name="connsiteY3" fmla="*/ 648117 h 749061"/>
                  <a:gd name="connsiteX4" fmla="*/ 432439 w 557808"/>
                  <a:gd name="connsiteY4" fmla="*/ 711617 h 749061"/>
                  <a:gd name="connsiteX5" fmla="*/ 359414 w 557808"/>
                  <a:gd name="connsiteY5" fmla="*/ 740192 h 749061"/>
                  <a:gd name="connsiteX6" fmla="*/ 194314 w 557808"/>
                  <a:gd name="connsiteY6" fmla="*/ 552867 h 749061"/>
                  <a:gd name="connsiteX7" fmla="*/ 8294 w 557808"/>
                  <a:gd name="connsiteY7" fmla="*/ 394983 h 749061"/>
                  <a:gd name="connsiteX8" fmla="*/ 52948 w 557808"/>
                  <a:gd name="connsiteY8" fmla="*/ 198365 h 749061"/>
                  <a:gd name="connsiteX9" fmla="*/ 235589 w 557808"/>
                  <a:gd name="connsiteY9" fmla="*/ 149642 h 749061"/>
                  <a:gd name="connsiteX10" fmla="*/ 252535 w 557808"/>
                  <a:gd name="connsiteY10" fmla="*/ 24869 h 749061"/>
                  <a:gd name="connsiteX11" fmla="*/ 355764 w 557808"/>
                  <a:gd name="connsiteY11" fmla="*/ 837 h 749061"/>
                  <a:gd name="connsiteX12" fmla="*/ 454664 w 557808"/>
                  <a:gd name="connsiteY12" fmla="*/ 22642 h 749061"/>
                  <a:gd name="connsiteX13" fmla="*/ 552480 w 557808"/>
                  <a:gd name="connsiteY13" fmla="*/ 171479 h 749061"/>
                  <a:gd name="connsiteX14" fmla="*/ 432439 w 557808"/>
                  <a:gd name="connsiteY14" fmla="*/ 286167 h 749061"/>
                  <a:gd name="connsiteX0" fmla="*/ 375800 w 553954"/>
                  <a:gd name="connsiteY0" fmla="*/ 252711 h 749063"/>
                  <a:gd name="connsiteX1" fmla="*/ 509799 w 553954"/>
                  <a:gd name="connsiteY1" fmla="*/ 375301 h 749063"/>
                  <a:gd name="connsiteX2" fmla="*/ 502289 w 553954"/>
                  <a:gd name="connsiteY2" fmla="*/ 514767 h 749063"/>
                  <a:gd name="connsiteX3" fmla="*/ 483239 w 553954"/>
                  <a:gd name="connsiteY3" fmla="*/ 648117 h 749063"/>
                  <a:gd name="connsiteX4" fmla="*/ 432439 w 553954"/>
                  <a:gd name="connsiteY4" fmla="*/ 711617 h 749063"/>
                  <a:gd name="connsiteX5" fmla="*/ 359414 w 553954"/>
                  <a:gd name="connsiteY5" fmla="*/ 740192 h 749063"/>
                  <a:gd name="connsiteX6" fmla="*/ 194314 w 553954"/>
                  <a:gd name="connsiteY6" fmla="*/ 552867 h 749063"/>
                  <a:gd name="connsiteX7" fmla="*/ 8294 w 553954"/>
                  <a:gd name="connsiteY7" fmla="*/ 394983 h 749063"/>
                  <a:gd name="connsiteX8" fmla="*/ 52948 w 553954"/>
                  <a:gd name="connsiteY8" fmla="*/ 198365 h 749063"/>
                  <a:gd name="connsiteX9" fmla="*/ 235589 w 553954"/>
                  <a:gd name="connsiteY9" fmla="*/ 149642 h 749063"/>
                  <a:gd name="connsiteX10" fmla="*/ 252535 w 553954"/>
                  <a:gd name="connsiteY10" fmla="*/ 24869 h 749063"/>
                  <a:gd name="connsiteX11" fmla="*/ 355764 w 553954"/>
                  <a:gd name="connsiteY11" fmla="*/ 837 h 749063"/>
                  <a:gd name="connsiteX12" fmla="*/ 454664 w 553954"/>
                  <a:gd name="connsiteY12" fmla="*/ 22642 h 749063"/>
                  <a:gd name="connsiteX13" fmla="*/ 552480 w 553954"/>
                  <a:gd name="connsiteY13" fmla="*/ 171479 h 749063"/>
                  <a:gd name="connsiteX14" fmla="*/ 375800 w 553954"/>
                  <a:gd name="connsiteY14" fmla="*/ 252711 h 749063"/>
                  <a:gd name="connsiteX0" fmla="*/ 394252 w 553400"/>
                  <a:gd name="connsiteY0" fmla="*/ 265092 h 749061"/>
                  <a:gd name="connsiteX1" fmla="*/ 509799 w 553400"/>
                  <a:gd name="connsiteY1" fmla="*/ 375301 h 749061"/>
                  <a:gd name="connsiteX2" fmla="*/ 502289 w 553400"/>
                  <a:gd name="connsiteY2" fmla="*/ 514767 h 749061"/>
                  <a:gd name="connsiteX3" fmla="*/ 483239 w 553400"/>
                  <a:gd name="connsiteY3" fmla="*/ 648117 h 749061"/>
                  <a:gd name="connsiteX4" fmla="*/ 432439 w 553400"/>
                  <a:gd name="connsiteY4" fmla="*/ 711617 h 749061"/>
                  <a:gd name="connsiteX5" fmla="*/ 359414 w 553400"/>
                  <a:gd name="connsiteY5" fmla="*/ 740192 h 749061"/>
                  <a:gd name="connsiteX6" fmla="*/ 194314 w 553400"/>
                  <a:gd name="connsiteY6" fmla="*/ 552867 h 749061"/>
                  <a:gd name="connsiteX7" fmla="*/ 8294 w 553400"/>
                  <a:gd name="connsiteY7" fmla="*/ 394983 h 749061"/>
                  <a:gd name="connsiteX8" fmla="*/ 52948 w 553400"/>
                  <a:gd name="connsiteY8" fmla="*/ 198365 h 749061"/>
                  <a:gd name="connsiteX9" fmla="*/ 235589 w 553400"/>
                  <a:gd name="connsiteY9" fmla="*/ 149642 h 749061"/>
                  <a:gd name="connsiteX10" fmla="*/ 252535 w 553400"/>
                  <a:gd name="connsiteY10" fmla="*/ 24869 h 749061"/>
                  <a:gd name="connsiteX11" fmla="*/ 355764 w 553400"/>
                  <a:gd name="connsiteY11" fmla="*/ 837 h 749061"/>
                  <a:gd name="connsiteX12" fmla="*/ 454664 w 553400"/>
                  <a:gd name="connsiteY12" fmla="*/ 22642 h 749061"/>
                  <a:gd name="connsiteX13" fmla="*/ 552480 w 553400"/>
                  <a:gd name="connsiteY13" fmla="*/ 171479 h 749061"/>
                  <a:gd name="connsiteX14" fmla="*/ 394252 w 553400"/>
                  <a:gd name="connsiteY14" fmla="*/ 265092 h 749061"/>
                  <a:gd name="connsiteX0" fmla="*/ 394252 w 553401"/>
                  <a:gd name="connsiteY0" fmla="*/ 265092 h 749063"/>
                  <a:gd name="connsiteX1" fmla="*/ 509799 w 553401"/>
                  <a:gd name="connsiteY1" fmla="*/ 375301 h 749063"/>
                  <a:gd name="connsiteX2" fmla="*/ 502289 w 553401"/>
                  <a:gd name="connsiteY2" fmla="*/ 514767 h 749063"/>
                  <a:gd name="connsiteX3" fmla="*/ 483239 w 553401"/>
                  <a:gd name="connsiteY3" fmla="*/ 648117 h 749063"/>
                  <a:gd name="connsiteX4" fmla="*/ 432439 w 553401"/>
                  <a:gd name="connsiteY4" fmla="*/ 711617 h 749063"/>
                  <a:gd name="connsiteX5" fmla="*/ 359414 w 553401"/>
                  <a:gd name="connsiteY5" fmla="*/ 740192 h 749063"/>
                  <a:gd name="connsiteX6" fmla="*/ 194314 w 553401"/>
                  <a:gd name="connsiteY6" fmla="*/ 552867 h 749063"/>
                  <a:gd name="connsiteX7" fmla="*/ 8294 w 553401"/>
                  <a:gd name="connsiteY7" fmla="*/ 394983 h 749063"/>
                  <a:gd name="connsiteX8" fmla="*/ 52948 w 553401"/>
                  <a:gd name="connsiteY8" fmla="*/ 198365 h 749063"/>
                  <a:gd name="connsiteX9" fmla="*/ 235589 w 553401"/>
                  <a:gd name="connsiteY9" fmla="*/ 149642 h 749063"/>
                  <a:gd name="connsiteX10" fmla="*/ 252535 w 553401"/>
                  <a:gd name="connsiteY10" fmla="*/ 24869 h 749063"/>
                  <a:gd name="connsiteX11" fmla="*/ 355764 w 553401"/>
                  <a:gd name="connsiteY11" fmla="*/ 837 h 749063"/>
                  <a:gd name="connsiteX12" fmla="*/ 454664 w 553401"/>
                  <a:gd name="connsiteY12" fmla="*/ 22642 h 749063"/>
                  <a:gd name="connsiteX13" fmla="*/ 552480 w 553401"/>
                  <a:gd name="connsiteY13" fmla="*/ 171479 h 749063"/>
                  <a:gd name="connsiteX14" fmla="*/ 394252 w 553401"/>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65092 h 749063"/>
                  <a:gd name="connsiteX1" fmla="*/ 509799 w 553343"/>
                  <a:gd name="connsiteY1" fmla="*/ 375301 h 749063"/>
                  <a:gd name="connsiteX2" fmla="*/ 502289 w 553343"/>
                  <a:gd name="connsiteY2" fmla="*/ 514767 h 749063"/>
                  <a:gd name="connsiteX3" fmla="*/ 483239 w 553343"/>
                  <a:gd name="connsiteY3" fmla="*/ 648117 h 749063"/>
                  <a:gd name="connsiteX4" fmla="*/ 432439 w 553343"/>
                  <a:gd name="connsiteY4" fmla="*/ 711617 h 749063"/>
                  <a:gd name="connsiteX5" fmla="*/ 359414 w 553343"/>
                  <a:gd name="connsiteY5" fmla="*/ 740192 h 749063"/>
                  <a:gd name="connsiteX6" fmla="*/ 194314 w 553343"/>
                  <a:gd name="connsiteY6" fmla="*/ 552867 h 749063"/>
                  <a:gd name="connsiteX7" fmla="*/ 8294 w 553343"/>
                  <a:gd name="connsiteY7" fmla="*/ 394983 h 749063"/>
                  <a:gd name="connsiteX8" fmla="*/ 52948 w 553343"/>
                  <a:gd name="connsiteY8" fmla="*/ 198365 h 749063"/>
                  <a:gd name="connsiteX9" fmla="*/ 235589 w 553343"/>
                  <a:gd name="connsiteY9" fmla="*/ 149642 h 749063"/>
                  <a:gd name="connsiteX10" fmla="*/ 252535 w 553343"/>
                  <a:gd name="connsiteY10" fmla="*/ 24869 h 749063"/>
                  <a:gd name="connsiteX11" fmla="*/ 355764 w 553343"/>
                  <a:gd name="connsiteY11" fmla="*/ 837 h 749063"/>
                  <a:gd name="connsiteX12" fmla="*/ 454664 w 553343"/>
                  <a:gd name="connsiteY12" fmla="*/ 22642 h 749063"/>
                  <a:gd name="connsiteX13" fmla="*/ 552480 w 553343"/>
                  <a:gd name="connsiteY13" fmla="*/ 171479 h 749063"/>
                  <a:gd name="connsiteX14" fmla="*/ 394252 w 553343"/>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70295 h 754266"/>
                  <a:gd name="connsiteX1" fmla="*/ 509799 w 553343"/>
                  <a:gd name="connsiteY1" fmla="*/ 380504 h 754266"/>
                  <a:gd name="connsiteX2" fmla="*/ 502289 w 553343"/>
                  <a:gd name="connsiteY2" fmla="*/ 519970 h 754266"/>
                  <a:gd name="connsiteX3" fmla="*/ 483239 w 553343"/>
                  <a:gd name="connsiteY3" fmla="*/ 653320 h 754266"/>
                  <a:gd name="connsiteX4" fmla="*/ 432439 w 553343"/>
                  <a:gd name="connsiteY4" fmla="*/ 716820 h 754266"/>
                  <a:gd name="connsiteX5" fmla="*/ 359414 w 553343"/>
                  <a:gd name="connsiteY5" fmla="*/ 745395 h 754266"/>
                  <a:gd name="connsiteX6" fmla="*/ 194314 w 553343"/>
                  <a:gd name="connsiteY6" fmla="*/ 558070 h 754266"/>
                  <a:gd name="connsiteX7" fmla="*/ 8294 w 553343"/>
                  <a:gd name="connsiteY7" fmla="*/ 400186 h 754266"/>
                  <a:gd name="connsiteX8" fmla="*/ 52948 w 553343"/>
                  <a:gd name="connsiteY8" fmla="*/ 203568 h 754266"/>
                  <a:gd name="connsiteX9" fmla="*/ 235589 w 553343"/>
                  <a:gd name="connsiteY9" fmla="*/ 154845 h 754266"/>
                  <a:gd name="connsiteX10" fmla="*/ 252535 w 553343"/>
                  <a:gd name="connsiteY10" fmla="*/ 30072 h 754266"/>
                  <a:gd name="connsiteX11" fmla="*/ 355764 w 553343"/>
                  <a:gd name="connsiteY11" fmla="*/ 6040 h 754266"/>
                  <a:gd name="connsiteX12" fmla="*/ 454664 w 553343"/>
                  <a:gd name="connsiteY12" fmla="*/ 27845 h 754266"/>
                  <a:gd name="connsiteX13" fmla="*/ 552480 w 553343"/>
                  <a:gd name="connsiteY13" fmla="*/ 176682 h 754266"/>
                  <a:gd name="connsiteX14" fmla="*/ 394252 w 553343"/>
                  <a:gd name="connsiteY14" fmla="*/ 270295 h 754266"/>
                  <a:gd name="connsiteX0" fmla="*/ 394252 w 553561"/>
                  <a:gd name="connsiteY0" fmla="*/ 258559 h 742529"/>
                  <a:gd name="connsiteX1" fmla="*/ 509799 w 553561"/>
                  <a:gd name="connsiteY1" fmla="*/ 368768 h 742529"/>
                  <a:gd name="connsiteX2" fmla="*/ 502289 w 553561"/>
                  <a:gd name="connsiteY2" fmla="*/ 508234 h 742529"/>
                  <a:gd name="connsiteX3" fmla="*/ 483239 w 553561"/>
                  <a:gd name="connsiteY3" fmla="*/ 641584 h 742529"/>
                  <a:gd name="connsiteX4" fmla="*/ 432439 w 553561"/>
                  <a:gd name="connsiteY4" fmla="*/ 705084 h 742529"/>
                  <a:gd name="connsiteX5" fmla="*/ 359414 w 553561"/>
                  <a:gd name="connsiteY5" fmla="*/ 733659 h 742529"/>
                  <a:gd name="connsiteX6" fmla="*/ 194314 w 553561"/>
                  <a:gd name="connsiteY6" fmla="*/ 546334 h 742529"/>
                  <a:gd name="connsiteX7" fmla="*/ 8294 w 553561"/>
                  <a:gd name="connsiteY7" fmla="*/ 388450 h 742529"/>
                  <a:gd name="connsiteX8" fmla="*/ 52948 w 553561"/>
                  <a:gd name="connsiteY8" fmla="*/ 191832 h 742529"/>
                  <a:gd name="connsiteX9" fmla="*/ 235589 w 553561"/>
                  <a:gd name="connsiteY9" fmla="*/ 143109 h 742529"/>
                  <a:gd name="connsiteX10" fmla="*/ 252535 w 553561"/>
                  <a:gd name="connsiteY10" fmla="*/ 18336 h 742529"/>
                  <a:gd name="connsiteX11" fmla="*/ 454664 w 553561"/>
                  <a:gd name="connsiteY11" fmla="*/ 16109 h 742529"/>
                  <a:gd name="connsiteX12" fmla="*/ 552480 w 553561"/>
                  <a:gd name="connsiteY12" fmla="*/ 164946 h 742529"/>
                  <a:gd name="connsiteX13" fmla="*/ 394252 w 553561"/>
                  <a:gd name="connsiteY13" fmla="*/ 258559 h 742529"/>
                  <a:gd name="connsiteX0" fmla="*/ 394252 w 553561"/>
                  <a:gd name="connsiteY0" fmla="*/ 275028 h 758998"/>
                  <a:gd name="connsiteX1" fmla="*/ 509799 w 553561"/>
                  <a:gd name="connsiteY1" fmla="*/ 385237 h 758998"/>
                  <a:gd name="connsiteX2" fmla="*/ 502289 w 553561"/>
                  <a:gd name="connsiteY2" fmla="*/ 524703 h 758998"/>
                  <a:gd name="connsiteX3" fmla="*/ 483239 w 553561"/>
                  <a:gd name="connsiteY3" fmla="*/ 658053 h 758998"/>
                  <a:gd name="connsiteX4" fmla="*/ 432439 w 553561"/>
                  <a:gd name="connsiteY4" fmla="*/ 721553 h 758998"/>
                  <a:gd name="connsiteX5" fmla="*/ 359414 w 553561"/>
                  <a:gd name="connsiteY5" fmla="*/ 750128 h 758998"/>
                  <a:gd name="connsiteX6" fmla="*/ 194314 w 553561"/>
                  <a:gd name="connsiteY6" fmla="*/ 562803 h 758998"/>
                  <a:gd name="connsiteX7" fmla="*/ 8294 w 553561"/>
                  <a:gd name="connsiteY7" fmla="*/ 404919 h 758998"/>
                  <a:gd name="connsiteX8" fmla="*/ 52948 w 553561"/>
                  <a:gd name="connsiteY8" fmla="*/ 208301 h 758998"/>
                  <a:gd name="connsiteX9" fmla="*/ 235589 w 553561"/>
                  <a:gd name="connsiteY9" fmla="*/ 159578 h 758998"/>
                  <a:gd name="connsiteX10" fmla="*/ 252535 w 553561"/>
                  <a:gd name="connsiteY10" fmla="*/ 34805 h 758998"/>
                  <a:gd name="connsiteX11" fmla="*/ 454664 w 553561"/>
                  <a:gd name="connsiteY11" fmla="*/ 32578 h 758998"/>
                  <a:gd name="connsiteX12" fmla="*/ 552480 w 553561"/>
                  <a:gd name="connsiteY12" fmla="*/ 181415 h 758998"/>
                  <a:gd name="connsiteX13" fmla="*/ 394252 w 553561"/>
                  <a:gd name="connsiteY13" fmla="*/ 275028 h 758998"/>
                  <a:gd name="connsiteX0" fmla="*/ 394252 w 553561"/>
                  <a:gd name="connsiteY0" fmla="*/ 285900 h 769870"/>
                  <a:gd name="connsiteX1" fmla="*/ 509799 w 553561"/>
                  <a:gd name="connsiteY1" fmla="*/ 396109 h 769870"/>
                  <a:gd name="connsiteX2" fmla="*/ 502289 w 553561"/>
                  <a:gd name="connsiteY2" fmla="*/ 535575 h 769870"/>
                  <a:gd name="connsiteX3" fmla="*/ 483239 w 553561"/>
                  <a:gd name="connsiteY3" fmla="*/ 668925 h 769870"/>
                  <a:gd name="connsiteX4" fmla="*/ 432439 w 553561"/>
                  <a:gd name="connsiteY4" fmla="*/ 732425 h 769870"/>
                  <a:gd name="connsiteX5" fmla="*/ 359414 w 553561"/>
                  <a:gd name="connsiteY5" fmla="*/ 761000 h 769870"/>
                  <a:gd name="connsiteX6" fmla="*/ 194314 w 553561"/>
                  <a:gd name="connsiteY6" fmla="*/ 573675 h 769870"/>
                  <a:gd name="connsiteX7" fmla="*/ 8294 w 553561"/>
                  <a:gd name="connsiteY7" fmla="*/ 415791 h 769870"/>
                  <a:gd name="connsiteX8" fmla="*/ 52948 w 553561"/>
                  <a:gd name="connsiteY8" fmla="*/ 219173 h 769870"/>
                  <a:gd name="connsiteX9" fmla="*/ 235589 w 553561"/>
                  <a:gd name="connsiteY9" fmla="*/ 170450 h 769870"/>
                  <a:gd name="connsiteX10" fmla="*/ 252535 w 553561"/>
                  <a:gd name="connsiteY10" fmla="*/ 45677 h 769870"/>
                  <a:gd name="connsiteX11" fmla="*/ 454664 w 553561"/>
                  <a:gd name="connsiteY11" fmla="*/ 43450 h 769870"/>
                  <a:gd name="connsiteX12" fmla="*/ 552480 w 553561"/>
                  <a:gd name="connsiteY12" fmla="*/ 192287 h 769870"/>
                  <a:gd name="connsiteX13" fmla="*/ 394252 w 553561"/>
                  <a:gd name="connsiteY13" fmla="*/ 285900 h 769870"/>
                  <a:gd name="connsiteX0" fmla="*/ 397698 w 557007"/>
                  <a:gd name="connsiteY0" fmla="*/ 285900 h 769870"/>
                  <a:gd name="connsiteX1" fmla="*/ 513245 w 557007"/>
                  <a:gd name="connsiteY1" fmla="*/ 396109 h 769870"/>
                  <a:gd name="connsiteX2" fmla="*/ 505735 w 557007"/>
                  <a:gd name="connsiteY2" fmla="*/ 535575 h 769870"/>
                  <a:gd name="connsiteX3" fmla="*/ 486685 w 557007"/>
                  <a:gd name="connsiteY3" fmla="*/ 668925 h 769870"/>
                  <a:gd name="connsiteX4" fmla="*/ 435885 w 557007"/>
                  <a:gd name="connsiteY4" fmla="*/ 732425 h 769870"/>
                  <a:gd name="connsiteX5" fmla="*/ 362860 w 557007"/>
                  <a:gd name="connsiteY5" fmla="*/ 761000 h 769870"/>
                  <a:gd name="connsiteX6" fmla="*/ 197760 w 557007"/>
                  <a:gd name="connsiteY6" fmla="*/ 573675 h 769870"/>
                  <a:gd name="connsiteX7" fmla="*/ 11740 w 557007"/>
                  <a:gd name="connsiteY7" fmla="*/ 415791 h 769870"/>
                  <a:gd name="connsiteX8" fmla="*/ 43232 w 557007"/>
                  <a:gd name="connsiteY8" fmla="*/ 213378 h 769870"/>
                  <a:gd name="connsiteX9" fmla="*/ 239035 w 557007"/>
                  <a:gd name="connsiteY9" fmla="*/ 170450 h 769870"/>
                  <a:gd name="connsiteX10" fmla="*/ 255981 w 557007"/>
                  <a:gd name="connsiteY10" fmla="*/ 45677 h 769870"/>
                  <a:gd name="connsiteX11" fmla="*/ 458110 w 557007"/>
                  <a:gd name="connsiteY11" fmla="*/ 43450 h 769870"/>
                  <a:gd name="connsiteX12" fmla="*/ 555926 w 557007"/>
                  <a:gd name="connsiteY12" fmla="*/ 192287 h 769870"/>
                  <a:gd name="connsiteX13" fmla="*/ 397698 w 557007"/>
                  <a:gd name="connsiteY13" fmla="*/ 285900 h 769870"/>
                  <a:gd name="connsiteX0" fmla="*/ 400894 w 560203"/>
                  <a:gd name="connsiteY0" fmla="*/ 285900 h 769870"/>
                  <a:gd name="connsiteX1" fmla="*/ 516441 w 560203"/>
                  <a:gd name="connsiteY1" fmla="*/ 396109 h 769870"/>
                  <a:gd name="connsiteX2" fmla="*/ 508931 w 560203"/>
                  <a:gd name="connsiteY2" fmla="*/ 535575 h 769870"/>
                  <a:gd name="connsiteX3" fmla="*/ 489881 w 560203"/>
                  <a:gd name="connsiteY3" fmla="*/ 668925 h 769870"/>
                  <a:gd name="connsiteX4" fmla="*/ 439081 w 560203"/>
                  <a:gd name="connsiteY4" fmla="*/ 732425 h 769870"/>
                  <a:gd name="connsiteX5" fmla="*/ 366056 w 560203"/>
                  <a:gd name="connsiteY5" fmla="*/ 761000 h 769870"/>
                  <a:gd name="connsiteX6" fmla="*/ 200956 w 560203"/>
                  <a:gd name="connsiteY6" fmla="*/ 573675 h 769870"/>
                  <a:gd name="connsiteX7" fmla="*/ 14936 w 560203"/>
                  <a:gd name="connsiteY7" fmla="*/ 415791 h 769870"/>
                  <a:gd name="connsiteX8" fmla="*/ 46428 w 560203"/>
                  <a:gd name="connsiteY8" fmla="*/ 213378 h 769870"/>
                  <a:gd name="connsiteX9" fmla="*/ 242231 w 560203"/>
                  <a:gd name="connsiteY9" fmla="*/ 170450 h 769870"/>
                  <a:gd name="connsiteX10" fmla="*/ 259177 w 560203"/>
                  <a:gd name="connsiteY10" fmla="*/ 45677 h 769870"/>
                  <a:gd name="connsiteX11" fmla="*/ 461306 w 560203"/>
                  <a:gd name="connsiteY11" fmla="*/ 43450 h 769870"/>
                  <a:gd name="connsiteX12" fmla="*/ 559122 w 560203"/>
                  <a:gd name="connsiteY12" fmla="*/ 192287 h 769870"/>
                  <a:gd name="connsiteX13" fmla="*/ 400894 w 560203"/>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35630"/>
                  <a:gd name="connsiteX1" fmla="*/ 517869 w 561631"/>
                  <a:gd name="connsiteY1" fmla="*/ 396109 h 735630"/>
                  <a:gd name="connsiteX2" fmla="*/ 510359 w 561631"/>
                  <a:gd name="connsiteY2" fmla="*/ 535575 h 735630"/>
                  <a:gd name="connsiteX3" fmla="*/ 491309 w 561631"/>
                  <a:gd name="connsiteY3" fmla="*/ 668925 h 735630"/>
                  <a:gd name="connsiteX4" fmla="*/ 440509 w 561631"/>
                  <a:gd name="connsiteY4" fmla="*/ 732425 h 735630"/>
                  <a:gd name="connsiteX5" fmla="*/ 202384 w 561631"/>
                  <a:gd name="connsiteY5" fmla="*/ 573675 h 735630"/>
                  <a:gd name="connsiteX6" fmla="*/ 16364 w 561631"/>
                  <a:gd name="connsiteY6" fmla="*/ 415791 h 735630"/>
                  <a:gd name="connsiteX7" fmla="*/ 47856 w 561631"/>
                  <a:gd name="connsiteY7" fmla="*/ 213378 h 735630"/>
                  <a:gd name="connsiteX8" fmla="*/ 243659 w 561631"/>
                  <a:gd name="connsiteY8" fmla="*/ 170450 h 735630"/>
                  <a:gd name="connsiteX9" fmla="*/ 260605 w 561631"/>
                  <a:gd name="connsiteY9" fmla="*/ 45677 h 735630"/>
                  <a:gd name="connsiteX10" fmla="*/ 462734 w 561631"/>
                  <a:gd name="connsiteY10" fmla="*/ 43450 h 735630"/>
                  <a:gd name="connsiteX11" fmla="*/ 560550 w 561631"/>
                  <a:gd name="connsiteY11" fmla="*/ 192287 h 735630"/>
                  <a:gd name="connsiteX12" fmla="*/ 402322 w 561631"/>
                  <a:gd name="connsiteY12" fmla="*/ 285900 h 735630"/>
                  <a:gd name="connsiteX0" fmla="*/ 402322 w 561631"/>
                  <a:gd name="connsiteY0" fmla="*/ 285900 h 669393"/>
                  <a:gd name="connsiteX1" fmla="*/ 517869 w 561631"/>
                  <a:gd name="connsiteY1" fmla="*/ 396109 h 669393"/>
                  <a:gd name="connsiteX2" fmla="*/ 510359 w 561631"/>
                  <a:gd name="connsiteY2" fmla="*/ 535575 h 669393"/>
                  <a:gd name="connsiteX3" fmla="*/ 491309 w 561631"/>
                  <a:gd name="connsiteY3" fmla="*/ 668925 h 669393"/>
                  <a:gd name="connsiteX4" fmla="*/ 202384 w 561631"/>
                  <a:gd name="connsiteY4" fmla="*/ 573675 h 669393"/>
                  <a:gd name="connsiteX5" fmla="*/ 16364 w 561631"/>
                  <a:gd name="connsiteY5" fmla="*/ 415791 h 669393"/>
                  <a:gd name="connsiteX6" fmla="*/ 47856 w 561631"/>
                  <a:gd name="connsiteY6" fmla="*/ 213378 h 669393"/>
                  <a:gd name="connsiteX7" fmla="*/ 243659 w 561631"/>
                  <a:gd name="connsiteY7" fmla="*/ 170450 h 669393"/>
                  <a:gd name="connsiteX8" fmla="*/ 260605 w 561631"/>
                  <a:gd name="connsiteY8" fmla="*/ 45677 h 669393"/>
                  <a:gd name="connsiteX9" fmla="*/ 462734 w 561631"/>
                  <a:gd name="connsiteY9" fmla="*/ 43450 h 669393"/>
                  <a:gd name="connsiteX10" fmla="*/ 560550 w 561631"/>
                  <a:gd name="connsiteY10" fmla="*/ 192287 h 669393"/>
                  <a:gd name="connsiteX11" fmla="*/ 402322 w 561631"/>
                  <a:gd name="connsiteY11" fmla="*/ 285900 h 669393"/>
                  <a:gd name="connsiteX0" fmla="*/ 402322 w 561631"/>
                  <a:gd name="connsiteY0" fmla="*/ 285900 h 580341"/>
                  <a:gd name="connsiteX1" fmla="*/ 517869 w 561631"/>
                  <a:gd name="connsiteY1" fmla="*/ 396109 h 580341"/>
                  <a:gd name="connsiteX2" fmla="*/ 510359 w 561631"/>
                  <a:gd name="connsiteY2" fmla="*/ 535575 h 580341"/>
                  <a:gd name="connsiteX3" fmla="*/ 202384 w 561631"/>
                  <a:gd name="connsiteY3" fmla="*/ 573675 h 580341"/>
                  <a:gd name="connsiteX4" fmla="*/ 16364 w 561631"/>
                  <a:gd name="connsiteY4" fmla="*/ 415791 h 580341"/>
                  <a:gd name="connsiteX5" fmla="*/ 47856 w 561631"/>
                  <a:gd name="connsiteY5" fmla="*/ 213378 h 580341"/>
                  <a:gd name="connsiteX6" fmla="*/ 243659 w 561631"/>
                  <a:gd name="connsiteY6" fmla="*/ 170450 h 580341"/>
                  <a:gd name="connsiteX7" fmla="*/ 260605 w 561631"/>
                  <a:gd name="connsiteY7" fmla="*/ 45677 h 580341"/>
                  <a:gd name="connsiteX8" fmla="*/ 462734 w 561631"/>
                  <a:gd name="connsiteY8" fmla="*/ 43450 h 580341"/>
                  <a:gd name="connsiteX9" fmla="*/ 560550 w 561631"/>
                  <a:gd name="connsiteY9" fmla="*/ 192287 h 580341"/>
                  <a:gd name="connsiteX10" fmla="*/ 402322 w 561631"/>
                  <a:gd name="connsiteY10" fmla="*/ 285900 h 580341"/>
                  <a:gd name="connsiteX0" fmla="*/ 402322 w 561631"/>
                  <a:gd name="connsiteY0" fmla="*/ 285900 h 591537"/>
                  <a:gd name="connsiteX1" fmla="*/ 517869 w 561631"/>
                  <a:gd name="connsiteY1" fmla="*/ 396109 h 591537"/>
                  <a:gd name="connsiteX2" fmla="*/ 510359 w 561631"/>
                  <a:gd name="connsiteY2" fmla="*/ 535575 h 591537"/>
                  <a:gd name="connsiteX3" fmla="*/ 202384 w 561631"/>
                  <a:gd name="connsiteY3" fmla="*/ 573675 h 591537"/>
                  <a:gd name="connsiteX4" fmla="*/ 16364 w 561631"/>
                  <a:gd name="connsiteY4" fmla="*/ 415791 h 591537"/>
                  <a:gd name="connsiteX5" fmla="*/ 47856 w 561631"/>
                  <a:gd name="connsiteY5" fmla="*/ 213378 h 591537"/>
                  <a:gd name="connsiteX6" fmla="*/ 243659 w 561631"/>
                  <a:gd name="connsiteY6" fmla="*/ 170450 h 591537"/>
                  <a:gd name="connsiteX7" fmla="*/ 260605 w 561631"/>
                  <a:gd name="connsiteY7" fmla="*/ 45677 h 591537"/>
                  <a:gd name="connsiteX8" fmla="*/ 462734 w 561631"/>
                  <a:gd name="connsiteY8" fmla="*/ 43450 h 591537"/>
                  <a:gd name="connsiteX9" fmla="*/ 560550 w 561631"/>
                  <a:gd name="connsiteY9" fmla="*/ 192287 h 591537"/>
                  <a:gd name="connsiteX10" fmla="*/ 402322 w 561631"/>
                  <a:gd name="connsiteY10" fmla="*/ 285900 h 591537"/>
                  <a:gd name="connsiteX0" fmla="*/ 402322 w 561631"/>
                  <a:gd name="connsiteY0" fmla="*/ 285900 h 614196"/>
                  <a:gd name="connsiteX1" fmla="*/ 517869 w 561631"/>
                  <a:gd name="connsiteY1" fmla="*/ 396109 h 614196"/>
                  <a:gd name="connsiteX2" fmla="*/ 440327 w 561631"/>
                  <a:gd name="connsiteY2" fmla="*/ 572869 h 614196"/>
                  <a:gd name="connsiteX3" fmla="*/ 202384 w 561631"/>
                  <a:gd name="connsiteY3" fmla="*/ 573675 h 614196"/>
                  <a:gd name="connsiteX4" fmla="*/ 16364 w 561631"/>
                  <a:gd name="connsiteY4" fmla="*/ 415791 h 614196"/>
                  <a:gd name="connsiteX5" fmla="*/ 47856 w 561631"/>
                  <a:gd name="connsiteY5" fmla="*/ 213378 h 614196"/>
                  <a:gd name="connsiteX6" fmla="*/ 243659 w 561631"/>
                  <a:gd name="connsiteY6" fmla="*/ 170450 h 614196"/>
                  <a:gd name="connsiteX7" fmla="*/ 260605 w 561631"/>
                  <a:gd name="connsiteY7" fmla="*/ 45677 h 614196"/>
                  <a:gd name="connsiteX8" fmla="*/ 462734 w 561631"/>
                  <a:gd name="connsiteY8" fmla="*/ 43450 h 614196"/>
                  <a:gd name="connsiteX9" fmla="*/ 560550 w 561631"/>
                  <a:gd name="connsiteY9" fmla="*/ 192287 h 614196"/>
                  <a:gd name="connsiteX10" fmla="*/ 402322 w 561631"/>
                  <a:gd name="connsiteY10" fmla="*/ 285900 h 614196"/>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399619 w 561791"/>
                  <a:gd name="connsiteY0" fmla="*/ 271937 h 599534"/>
                  <a:gd name="connsiteX1" fmla="*/ 517869 w 561791"/>
                  <a:gd name="connsiteY1" fmla="*/ 396109 h 599534"/>
                  <a:gd name="connsiteX2" fmla="*/ 440327 w 561791"/>
                  <a:gd name="connsiteY2" fmla="*/ 572869 h 599534"/>
                  <a:gd name="connsiteX3" fmla="*/ 202384 w 561791"/>
                  <a:gd name="connsiteY3" fmla="*/ 573675 h 599534"/>
                  <a:gd name="connsiteX4" fmla="*/ 16364 w 561791"/>
                  <a:gd name="connsiteY4" fmla="*/ 415791 h 599534"/>
                  <a:gd name="connsiteX5" fmla="*/ 47856 w 561791"/>
                  <a:gd name="connsiteY5" fmla="*/ 213378 h 599534"/>
                  <a:gd name="connsiteX6" fmla="*/ 243659 w 561791"/>
                  <a:gd name="connsiteY6" fmla="*/ 170450 h 599534"/>
                  <a:gd name="connsiteX7" fmla="*/ 260605 w 561791"/>
                  <a:gd name="connsiteY7" fmla="*/ 45677 h 599534"/>
                  <a:gd name="connsiteX8" fmla="*/ 462734 w 561791"/>
                  <a:gd name="connsiteY8" fmla="*/ 43450 h 599534"/>
                  <a:gd name="connsiteX9" fmla="*/ 560550 w 561791"/>
                  <a:gd name="connsiteY9" fmla="*/ 192287 h 599534"/>
                  <a:gd name="connsiteX10" fmla="*/ 399619 w 561791"/>
                  <a:gd name="connsiteY10" fmla="*/ 271937 h 599534"/>
                  <a:gd name="connsiteX0" fmla="*/ 399619 w 562299"/>
                  <a:gd name="connsiteY0" fmla="*/ 271937 h 599534"/>
                  <a:gd name="connsiteX1" fmla="*/ 517869 w 562299"/>
                  <a:gd name="connsiteY1" fmla="*/ 396109 h 599534"/>
                  <a:gd name="connsiteX2" fmla="*/ 440327 w 562299"/>
                  <a:gd name="connsiteY2" fmla="*/ 572869 h 599534"/>
                  <a:gd name="connsiteX3" fmla="*/ 202384 w 562299"/>
                  <a:gd name="connsiteY3" fmla="*/ 573675 h 599534"/>
                  <a:gd name="connsiteX4" fmla="*/ 16364 w 562299"/>
                  <a:gd name="connsiteY4" fmla="*/ 415791 h 599534"/>
                  <a:gd name="connsiteX5" fmla="*/ 47856 w 562299"/>
                  <a:gd name="connsiteY5" fmla="*/ 213378 h 599534"/>
                  <a:gd name="connsiteX6" fmla="*/ 243659 w 562299"/>
                  <a:gd name="connsiteY6" fmla="*/ 170450 h 599534"/>
                  <a:gd name="connsiteX7" fmla="*/ 260605 w 562299"/>
                  <a:gd name="connsiteY7" fmla="*/ 45677 h 599534"/>
                  <a:gd name="connsiteX8" fmla="*/ 462734 w 562299"/>
                  <a:gd name="connsiteY8" fmla="*/ 43450 h 599534"/>
                  <a:gd name="connsiteX9" fmla="*/ 560550 w 562299"/>
                  <a:gd name="connsiteY9" fmla="*/ 192287 h 599534"/>
                  <a:gd name="connsiteX10" fmla="*/ 399619 w 562299"/>
                  <a:gd name="connsiteY10" fmla="*/ 271937 h 599534"/>
                  <a:gd name="connsiteX0" fmla="*/ 399619 w 561986"/>
                  <a:gd name="connsiteY0" fmla="*/ 271937 h 599534"/>
                  <a:gd name="connsiteX1" fmla="*/ 517869 w 561986"/>
                  <a:gd name="connsiteY1" fmla="*/ 396109 h 599534"/>
                  <a:gd name="connsiteX2" fmla="*/ 440327 w 561986"/>
                  <a:gd name="connsiteY2" fmla="*/ 572869 h 599534"/>
                  <a:gd name="connsiteX3" fmla="*/ 202384 w 561986"/>
                  <a:gd name="connsiteY3" fmla="*/ 573675 h 599534"/>
                  <a:gd name="connsiteX4" fmla="*/ 16364 w 561986"/>
                  <a:gd name="connsiteY4" fmla="*/ 415791 h 599534"/>
                  <a:gd name="connsiteX5" fmla="*/ 47856 w 561986"/>
                  <a:gd name="connsiteY5" fmla="*/ 213378 h 599534"/>
                  <a:gd name="connsiteX6" fmla="*/ 243659 w 561986"/>
                  <a:gd name="connsiteY6" fmla="*/ 170450 h 599534"/>
                  <a:gd name="connsiteX7" fmla="*/ 260605 w 561986"/>
                  <a:gd name="connsiteY7" fmla="*/ 45677 h 599534"/>
                  <a:gd name="connsiteX8" fmla="*/ 462734 w 561986"/>
                  <a:gd name="connsiteY8" fmla="*/ 43450 h 599534"/>
                  <a:gd name="connsiteX9" fmla="*/ 560550 w 561986"/>
                  <a:gd name="connsiteY9" fmla="*/ 192287 h 599534"/>
                  <a:gd name="connsiteX10" fmla="*/ 399619 w 561986"/>
                  <a:gd name="connsiteY10" fmla="*/ 271937 h 599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986" h="599534">
                    <a:moveTo>
                      <a:pt x="399619" y="271937"/>
                    </a:moveTo>
                    <a:cubicBezTo>
                      <a:pt x="400260" y="283771"/>
                      <a:pt x="511084" y="345954"/>
                      <a:pt x="517869" y="396109"/>
                    </a:cubicBezTo>
                    <a:cubicBezTo>
                      <a:pt x="524654" y="446264"/>
                      <a:pt x="520404" y="529834"/>
                      <a:pt x="440327" y="572869"/>
                    </a:cubicBezTo>
                    <a:cubicBezTo>
                      <a:pt x="360250" y="615904"/>
                      <a:pt x="273045" y="599855"/>
                      <a:pt x="202384" y="573675"/>
                    </a:cubicBezTo>
                    <a:cubicBezTo>
                      <a:pt x="131723" y="547495"/>
                      <a:pt x="42119" y="475841"/>
                      <a:pt x="16364" y="415791"/>
                    </a:cubicBezTo>
                    <a:cubicBezTo>
                      <a:pt x="-9391" y="355741"/>
                      <a:pt x="-8824" y="297087"/>
                      <a:pt x="47856" y="213378"/>
                    </a:cubicBezTo>
                    <a:cubicBezTo>
                      <a:pt x="104536" y="129669"/>
                      <a:pt x="208201" y="198400"/>
                      <a:pt x="243659" y="170450"/>
                    </a:cubicBezTo>
                    <a:cubicBezTo>
                      <a:pt x="279117" y="142500"/>
                      <a:pt x="200832" y="133247"/>
                      <a:pt x="260605" y="45677"/>
                    </a:cubicBezTo>
                    <a:cubicBezTo>
                      <a:pt x="320378" y="-41893"/>
                      <a:pt x="412743" y="19015"/>
                      <a:pt x="462734" y="43450"/>
                    </a:cubicBezTo>
                    <a:cubicBezTo>
                      <a:pt x="512725" y="67885"/>
                      <a:pt x="572001" y="86488"/>
                      <a:pt x="560550" y="192287"/>
                    </a:cubicBezTo>
                    <a:cubicBezTo>
                      <a:pt x="549099" y="298086"/>
                      <a:pt x="398978" y="260103"/>
                      <a:pt x="399619" y="271937"/>
                    </a:cubicBezTo>
                    <a:close/>
                  </a:path>
                </a:pathLst>
              </a:cu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US" sz="3200" b="1" i="0" u="none" strike="noStrike" kern="0" cap="none" spc="0" normalizeH="0" baseline="0" noProof="0" dirty="0">
                  <a:ln>
                    <a:noFill/>
                  </a:ln>
                  <a:solidFill>
                    <a:srgbClr val="1D2E5A"/>
                  </a:solidFill>
                  <a:effectLst/>
                  <a:uLnTx/>
                  <a:uFillTx/>
                  <a:latin typeface="Calibri" panose="020F0502020204030204" pitchFamily="34" charset="0"/>
                  <a:ea typeface="ＭＳ Ｐゴシック" charset="0"/>
                  <a:cs typeface="Calibri" panose="020F0502020204030204" pitchFamily="34" charset="0"/>
                </a:endParaRPr>
              </a:p>
            </p:txBody>
          </p:sp>
          <p:sp>
            <p:nvSpPr>
              <p:cNvPr id="396" name="Rounded Rectangle 395">
                <a:extLst>
                  <a:ext uri="{FF2B5EF4-FFF2-40B4-BE49-F238E27FC236}">
                    <a16:creationId xmlns:a16="http://schemas.microsoft.com/office/drawing/2014/main" id="{60A3B042-EDA7-0649-8AFE-6CD72773367B}"/>
                  </a:ext>
                </a:extLst>
              </p:cNvPr>
              <p:cNvSpPr/>
              <p:nvPr/>
            </p:nvSpPr>
            <p:spPr bwMode="auto">
              <a:xfrm rot="4726929" flipH="1">
                <a:off x="10540649" y="2569407"/>
                <a:ext cx="437859" cy="214169"/>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NZ" sz="3200" b="1" i="0" u="none" strike="noStrike" kern="0" cap="none" spc="0" normalizeH="0" baseline="0" noProof="0" dirty="0">
                  <a:ln>
                    <a:noFill/>
                  </a:ln>
                  <a:solidFill>
                    <a:srgbClr val="1D2E5A"/>
                  </a:solidFill>
                  <a:effectLst/>
                  <a:uLnTx/>
                  <a:uFillTx/>
                  <a:latin typeface="Calibri" panose="020F0502020204030204" pitchFamily="34" charset="0"/>
                  <a:ea typeface="ＭＳ Ｐゴシック" pitchFamily="-1" charset="-128"/>
                  <a:cs typeface="Calibri" panose="020F0502020204030204" pitchFamily="34" charset="0"/>
                </a:endParaRPr>
              </a:p>
            </p:txBody>
          </p:sp>
          <p:sp>
            <p:nvSpPr>
              <p:cNvPr id="397" name="Rounded Rectangle 396">
                <a:extLst>
                  <a:ext uri="{FF2B5EF4-FFF2-40B4-BE49-F238E27FC236}">
                    <a16:creationId xmlns:a16="http://schemas.microsoft.com/office/drawing/2014/main" id="{4279604E-FD85-C145-BB3D-F08319FA4948}"/>
                  </a:ext>
                </a:extLst>
              </p:cNvPr>
              <p:cNvSpPr/>
              <p:nvPr/>
            </p:nvSpPr>
            <p:spPr bwMode="auto">
              <a:xfrm rot="1936306" flipH="1">
                <a:off x="10279678" y="2820857"/>
                <a:ext cx="439446" cy="214171"/>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NZ" sz="3200" b="1" i="0" u="none" strike="noStrike" kern="0" cap="none" spc="0" normalizeH="0" baseline="0" noProof="0" dirty="0">
                  <a:ln>
                    <a:noFill/>
                  </a:ln>
                  <a:solidFill>
                    <a:srgbClr val="1D2E5A"/>
                  </a:solidFill>
                  <a:effectLst/>
                  <a:uLnTx/>
                  <a:uFillTx/>
                  <a:latin typeface="Calibri" panose="020F0502020204030204" pitchFamily="34" charset="0"/>
                  <a:ea typeface="ＭＳ Ｐゴシック" pitchFamily="-1" charset="-128"/>
                  <a:cs typeface="Calibri" panose="020F0502020204030204" pitchFamily="34" charset="0"/>
                </a:endParaRPr>
              </a:p>
            </p:txBody>
          </p:sp>
          <p:sp>
            <p:nvSpPr>
              <p:cNvPr id="398" name="Rounded Rectangle 397">
                <a:extLst>
                  <a:ext uri="{FF2B5EF4-FFF2-40B4-BE49-F238E27FC236}">
                    <a16:creationId xmlns:a16="http://schemas.microsoft.com/office/drawing/2014/main" id="{0049F2FE-E5FC-3148-BD95-A10FACC06D38}"/>
                  </a:ext>
                </a:extLst>
              </p:cNvPr>
              <p:cNvSpPr/>
              <p:nvPr/>
            </p:nvSpPr>
            <p:spPr bwMode="auto">
              <a:xfrm rot="3184002" flipH="1">
                <a:off x="10133726" y="3146077"/>
                <a:ext cx="437859" cy="212583"/>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endParaRPr kumimoji="0" lang="en-NZ" sz="3200" b="1" i="0" u="none" strike="noStrike" kern="0" cap="none" spc="0" normalizeH="0" baseline="0" noProof="0" dirty="0">
                  <a:ln>
                    <a:noFill/>
                  </a:ln>
                  <a:solidFill>
                    <a:srgbClr val="1D2E5A"/>
                  </a:solidFill>
                  <a:effectLst/>
                  <a:uLnTx/>
                  <a:uFillTx/>
                  <a:latin typeface="Calibri" panose="020F0502020204030204" pitchFamily="34" charset="0"/>
                  <a:ea typeface="ＭＳ Ｐゴシック" pitchFamily="-1" charset="-128"/>
                  <a:cs typeface="Calibri" panose="020F0502020204030204" pitchFamily="34" charset="0"/>
                </a:endParaRPr>
              </a:p>
            </p:txBody>
          </p:sp>
          <p:sp>
            <p:nvSpPr>
              <p:cNvPr id="399" name="TextBox 398">
                <a:extLst>
                  <a:ext uri="{FF2B5EF4-FFF2-40B4-BE49-F238E27FC236}">
                    <a16:creationId xmlns:a16="http://schemas.microsoft.com/office/drawing/2014/main" id="{5D8587DA-0855-7A45-89AC-F622B2A764AA}"/>
                  </a:ext>
                </a:extLst>
              </p:cNvPr>
              <p:cNvSpPr txBox="1"/>
              <p:nvPr/>
            </p:nvSpPr>
            <p:spPr bwMode="auto">
              <a:xfrm rot="4004034">
                <a:off x="10236052" y="2357931"/>
                <a:ext cx="274454" cy="276999"/>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2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I</a:t>
                </a:r>
              </a:p>
            </p:txBody>
          </p:sp>
          <p:sp>
            <p:nvSpPr>
              <p:cNvPr id="400" name="TextBox 399">
                <a:extLst>
                  <a:ext uri="{FF2B5EF4-FFF2-40B4-BE49-F238E27FC236}">
                    <a16:creationId xmlns:a16="http://schemas.microsoft.com/office/drawing/2014/main" id="{99407074-C748-2D49-B968-CB2CF791E51F}"/>
                  </a:ext>
                </a:extLst>
              </p:cNvPr>
              <p:cNvSpPr txBox="1"/>
              <p:nvPr/>
            </p:nvSpPr>
            <p:spPr bwMode="auto">
              <a:xfrm rot="20981706">
                <a:off x="10622352" y="2547509"/>
                <a:ext cx="274455" cy="276999"/>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2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II</a:t>
                </a:r>
              </a:p>
            </p:txBody>
          </p:sp>
          <p:sp>
            <p:nvSpPr>
              <p:cNvPr id="401" name="TextBox 400">
                <a:extLst>
                  <a:ext uri="{FF2B5EF4-FFF2-40B4-BE49-F238E27FC236}">
                    <a16:creationId xmlns:a16="http://schemas.microsoft.com/office/drawing/2014/main" id="{9D8E57FD-CE32-ED4B-8EAC-AE344403DCE3}"/>
                  </a:ext>
                </a:extLst>
              </p:cNvPr>
              <p:cNvSpPr txBox="1"/>
              <p:nvPr/>
            </p:nvSpPr>
            <p:spPr bwMode="auto">
              <a:xfrm rot="18241679">
                <a:off x="10388350" y="2841002"/>
                <a:ext cx="364882" cy="276999"/>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2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III</a:t>
                </a:r>
              </a:p>
            </p:txBody>
          </p:sp>
          <p:sp>
            <p:nvSpPr>
              <p:cNvPr id="402" name="TextBox 401">
                <a:extLst>
                  <a:ext uri="{FF2B5EF4-FFF2-40B4-BE49-F238E27FC236}">
                    <a16:creationId xmlns:a16="http://schemas.microsoft.com/office/drawing/2014/main" id="{EF26121E-DA1A-AF44-9B43-8FCFBE1C6EF4}"/>
                  </a:ext>
                </a:extLst>
              </p:cNvPr>
              <p:cNvSpPr txBox="1"/>
              <p:nvPr/>
            </p:nvSpPr>
            <p:spPr bwMode="auto">
              <a:xfrm rot="19358488">
                <a:off x="10163868" y="3106732"/>
                <a:ext cx="364883" cy="276999"/>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2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IV</a:t>
                </a:r>
              </a:p>
            </p:txBody>
          </p:sp>
          <p:sp>
            <p:nvSpPr>
              <p:cNvPr id="725" name="TextBox 724">
                <a:extLst>
                  <a:ext uri="{FF2B5EF4-FFF2-40B4-BE49-F238E27FC236}">
                    <a16:creationId xmlns:a16="http://schemas.microsoft.com/office/drawing/2014/main" id="{160B11CD-8402-FF40-86C4-85785B3004BD}"/>
                  </a:ext>
                </a:extLst>
              </p:cNvPr>
              <p:cNvSpPr txBox="1"/>
              <p:nvPr/>
            </p:nvSpPr>
            <p:spPr>
              <a:xfrm>
                <a:off x="10171806" y="2027631"/>
                <a:ext cx="821778" cy="338554"/>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6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HER4</a:t>
                </a:r>
              </a:p>
            </p:txBody>
          </p:sp>
          <p:sp>
            <p:nvSpPr>
              <p:cNvPr id="542" name="TextBox 541">
                <a:extLst>
                  <a:ext uri="{FF2B5EF4-FFF2-40B4-BE49-F238E27FC236}">
                    <a16:creationId xmlns:a16="http://schemas.microsoft.com/office/drawing/2014/main" id="{39FC7AD6-8CFB-4C75-BB3D-D35FDAA48102}"/>
                  </a:ext>
                </a:extLst>
              </p:cNvPr>
              <p:cNvSpPr txBox="1"/>
              <p:nvPr/>
            </p:nvSpPr>
            <p:spPr>
              <a:xfrm>
                <a:off x="10253742" y="4226013"/>
                <a:ext cx="823366" cy="307777"/>
              </a:xfrm>
              <a:prstGeom prst="rect">
                <a:avLst/>
              </a:prstGeom>
              <a:noFill/>
            </p:spPr>
            <p:txBody>
              <a:bodyPr>
                <a:spAutoFit/>
              </a:bodyP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NZ" sz="1400" b="1" i="0" u="none" strike="noStrike" kern="0" cap="none" spc="0" normalizeH="0" baseline="0" noProof="0" dirty="0">
                    <a:ln>
                      <a:noFill/>
                    </a:ln>
                    <a:solidFill>
                      <a:srgbClr val="1D2E5A"/>
                    </a:solidFill>
                    <a:effectLst/>
                    <a:uLnTx/>
                    <a:uFillTx/>
                    <a:latin typeface="Calibri" panose="020F0502020204030204" pitchFamily="34" charset="0"/>
                    <a:ea typeface="MS PGothic" panose="020B0600070205080204" pitchFamily="34" charset="-128"/>
                    <a:cs typeface="Calibri" panose="020F0502020204030204" pitchFamily="34" charset="0"/>
                  </a:rPr>
                  <a:t>TK</a:t>
                </a:r>
              </a:p>
            </p:txBody>
          </p:sp>
        </p:grpSp>
      </p:grpSp>
      <p:sp>
        <p:nvSpPr>
          <p:cNvPr id="543" name="Oval 542">
            <a:extLst>
              <a:ext uri="{FF2B5EF4-FFF2-40B4-BE49-F238E27FC236}">
                <a16:creationId xmlns:a16="http://schemas.microsoft.com/office/drawing/2014/main" id="{1A98FB9C-48D8-4F20-970A-E8247685F85A}"/>
              </a:ext>
            </a:extLst>
          </p:cNvPr>
          <p:cNvSpPr/>
          <p:nvPr/>
        </p:nvSpPr>
        <p:spPr>
          <a:xfrm>
            <a:off x="7192280" y="3820113"/>
            <a:ext cx="90428" cy="904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a:t>
            </a:r>
          </a:p>
        </p:txBody>
      </p:sp>
      <p:sp>
        <p:nvSpPr>
          <p:cNvPr id="544" name="Oval 543">
            <a:extLst>
              <a:ext uri="{FF2B5EF4-FFF2-40B4-BE49-F238E27FC236}">
                <a16:creationId xmlns:a16="http://schemas.microsoft.com/office/drawing/2014/main" id="{0949ACC9-4B73-49C4-B34C-05E2D5C2D223}"/>
              </a:ext>
            </a:extLst>
          </p:cNvPr>
          <p:cNvSpPr/>
          <p:nvPr/>
        </p:nvSpPr>
        <p:spPr>
          <a:xfrm>
            <a:off x="7578936" y="3816382"/>
            <a:ext cx="90428" cy="904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3798" rtl="0" eaLnBrk="0" fontAlgn="base" latinLnBrk="0" hangingPunct="0">
              <a:lnSpc>
                <a:spcPct val="100000"/>
              </a:lnSpc>
              <a:spcBef>
                <a:spcPct val="0"/>
              </a:spcBef>
              <a:spcAft>
                <a:spcPct val="0"/>
              </a:spcAft>
              <a:buClrTx/>
              <a:buSzTx/>
              <a:buFontTx/>
              <a:buNone/>
              <a:tabLst/>
              <a:defRPr/>
            </a:pPr>
            <a:r>
              <a:rPr kumimoji="0" lang="en-US" sz="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a:t>
            </a:r>
          </a:p>
        </p:txBody>
      </p:sp>
      <p:cxnSp>
        <p:nvCxnSpPr>
          <p:cNvPr id="5" name="Straight Connector 4">
            <a:extLst>
              <a:ext uri="{FF2B5EF4-FFF2-40B4-BE49-F238E27FC236}">
                <a16:creationId xmlns:a16="http://schemas.microsoft.com/office/drawing/2014/main" id="{F384C774-9290-479B-82B6-BFA356FD5B13}"/>
              </a:ext>
            </a:extLst>
          </p:cNvPr>
          <p:cNvCxnSpPr>
            <a:cxnSpLocks/>
          </p:cNvCxnSpPr>
          <p:nvPr/>
        </p:nvCxnSpPr>
        <p:spPr bwMode="auto">
          <a:xfrm flipH="1" flipV="1">
            <a:off x="7716777" y="3955969"/>
            <a:ext cx="644864" cy="345706"/>
          </a:xfrm>
          <a:prstGeom prst="line">
            <a:avLst/>
          </a:prstGeom>
          <a:noFill/>
          <a:ln w="28575" cap="flat" cmpd="sng" algn="ctr">
            <a:solidFill>
              <a:schemeClr val="bg1"/>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A9947DC3-8C3A-4758-B58F-B8DE1E77B6C9}"/>
              </a:ext>
            </a:extLst>
          </p:cNvPr>
          <p:cNvCxnSpPr>
            <a:cxnSpLocks/>
          </p:cNvCxnSpPr>
          <p:nvPr/>
        </p:nvCxnSpPr>
        <p:spPr bwMode="auto">
          <a:xfrm flipV="1">
            <a:off x="7676361" y="3902786"/>
            <a:ext cx="88050" cy="114192"/>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Arrow Connector 10">
            <a:extLst>
              <a:ext uri="{FF2B5EF4-FFF2-40B4-BE49-F238E27FC236}">
                <a16:creationId xmlns:a16="http://schemas.microsoft.com/office/drawing/2014/main" id="{34FB1D8E-41EE-432A-A7EE-901014FFE280}"/>
              </a:ext>
            </a:extLst>
          </p:cNvPr>
          <p:cNvCxnSpPr>
            <a:cxnSpLocks/>
            <a:endCxn id="13" idx="0"/>
          </p:cNvCxnSpPr>
          <p:nvPr/>
        </p:nvCxnSpPr>
        <p:spPr bwMode="auto">
          <a:xfrm>
            <a:off x="7607724" y="4014155"/>
            <a:ext cx="265386" cy="717987"/>
          </a:xfrm>
          <a:prstGeom prst="straightConnector1">
            <a:avLst/>
          </a:prstGeom>
          <a:noFill/>
          <a:ln w="28575" cap="flat" cmpd="sng" algn="ctr">
            <a:solidFill>
              <a:schemeClr val="bg1"/>
            </a:solidFill>
            <a:prstDash val="solid"/>
            <a:round/>
            <a:headEnd type="none" w="med" len="med"/>
            <a:tailEnd type="triangle"/>
          </a:ln>
          <a:effectLst/>
        </p:spPr>
      </p:cxnSp>
      <p:cxnSp>
        <p:nvCxnSpPr>
          <p:cNvPr id="550" name="Straight Arrow Connector 549">
            <a:extLst>
              <a:ext uri="{FF2B5EF4-FFF2-40B4-BE49-F238E27FC236}">
                <a16:creationId xmlns:a16="http://schemas.microsoft.com/office/drawing/2014/main" id="{90F37488-5D3C-4013-B1C7-ED28A7CE02A4}"/>
              </a:ext>
            </a:extLst>
          </p:cNvPr>
          <p:cNvCxnSpPr>
            <a:cxnSpLocks/>
            <a:endCxn id="561" idx="0"/>
          </p:cNvCxnSpPr>
          <p:nvPr/>
        </p:nvCxnSpPr>
        <p:spPr bwMode="auto">
          <a:xfrm flipH="1">
            <a:off x="6979588" y="4006734"/>
            <a:ext cx="253154" cy="728823"/>
          </a:xfrm>
          <a:prstGeom prst="straightConnector1">
            <a:avLst/>
          </a:prstGeom>
          <a:noFill/>
          <a:ln w="28575" cap="flat" cmpd="sng" algn="ctr">
            <a:solidFill>
              <a:schemeClr val="bg1"/>
            </a:solidFill>
            <a:prstDash val="solid"/>
            <a:round/>
            <a:headEnd type="none" w="med" len="med"/>
            <a:tailEnd type="triangle"/>
          </a:ln>
          <a:effectLst/>
        </p:spPr>
      </p:cxnSp>
      <p:sp>
        <p:nvSpPr>
          <p:cNvPr id="13" name="Oval 12">
            <a:extLst>
              <a:ext uri="{FF2B5EF4-FFF2-40B4-BE49-F238E27FC236}">
                <a16:creationId xmlns:a16="http://schemas.microsoft.com/office/drawing/2014/main" id="{5CFDF311-01C3-4641-812A-98CCD87066EC}"/>
              </a:ext>
            </a:extLst>
          </p:cNvPr>
          <p:cNvSpPr/>
          <p:nvPr/>
        </p:nvSpPr>
        <p:spPr bwMode="auto">
          <a:xfrm>
            <a:off x="7432845" y="4732142"/>
            <a:ext cx="880529" cy="324618"/>
          </a:xfrm>
          <a:prstGeom prst="ellipse">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MEK</a:t>
            </a:r>
          </a:p>
        </p:txBody>
      </p:sp>
      <p:sp>
        <p:nvSpPr>
          <p:cNvPr id="553" name="Oval 552">
            <a:extLst>
              <a:ext uri="{FF2B5EF4-FFF2-40B4-BE49-F238E27FC236}">
                <a16:creationId xmlns:a16="http://schemas.microsoft.com/office/drawing/2014/main" id="{73F37631-A01A-47E0-8C68-06E7F9F996CD}"/>
              </a:ext>
            </a:extLst>
          </p:cNvPr>
          <p:cNvSpPr/>
          <p:nvPr/>
        </p:nvSpPr>
        <p:spPr bwMode="auto">
          <a:xfrm>
            <a:off x="7432845" y="5201231"/>
            <a:ext cx="880529" cy="324618"/>
          </a:xfrm>
          <a:prstGeom prst="ellipse">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ERK</a:t>
            </a:r>
          </a:p>
        </p:txBody>
      </p:sp>
      <p:cxnSp>
        <p:nvCxnSpPr>
          <p:cNvPr id="17" name="Straight Connector 16">
            <a:extLst>
              <a:ext uri="{FF2B5EF4-FFF2-40B4-BE49-F238E27FC236}">
                <a16:creationId xmlns:a16="http://schemas.microsoft.com/office/drawing/2014/main" id="{DCE9B15B-76AD-4BA4-B3CD-572D13A0F736}"/>
              </a:ext>
            </a:extLst>
          </p:cNvPr>
          <p:cNvCxnSpPr>
            <a:stCxn id="534" idx="1"/>
          </p:cNvCxnSpPr>
          <p:nvPr/>
        </p:nvCxnSpPr>
        <p:spPr bwMode="auto">
          <a:xfrm flipH="1">
            <a:off x="7903890" y="4499536"/>
            <a:ext cx="265700" cy="7150"/>
          </a:xfrm>
          <a:prstGeom prst="line">
            <a:avLst/>
          </a:prstGeom>
          <a:noFill/>
          <a:ln w="28575" cap="flat" cmpd="sng" algn="ctr">
            <a:solidFill>
              <a:schemeClr val="bg1"/>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6A54881E-2D82-4677-8A91-567CDEC34293}"/>
              </a:ext>
            </a:extLst>
          </p:cNvPr>
          <p:cNvCxnSpPr>
            <a:cxnSpLocks/>
          </p:cNvCxnSpPr>
          <p:nvPr/>
        </p:nvCxnSpPr>
        <p:spPr bwMode="auto">
          <a:xfrm flipV="1">
            <a:off x="7916193" y="4381938"/>
            <a:ext cx="222" cy="218771"/>
          </a:xfrm>
          <a:prstGeom prst="line">
            <a:avLst/>
          </a:prstGeom>
          <a:noFill/>
          <a:ln w="28575" cap="flat" cmpd="sng" algn="ctr">
            <a:solidFill>
              <a:schemeClr val="bg1"/>
            </a:solidFill>
            <a:prstDash val="solid"/>
            <a:round/>
            <a:headEnd type="none" w="med" len="med"/>
            <a:tailEnd type="none" w="med" len="med"/>
          </a:ln>
          <a:effectLst/>
        </p:spPr>
      </p:cxnSp>
      <p:sp>
        <p:nvSpPr>
          <p:cNvPr id="561" name="Oval 560">
            <a:extLst>
              <a:ext uri="{FF2B5EF4-FFF2-40B4-BE49-F238E27FC236}">
                <a16:creationId xmlns:a16="http://schemas.microsoft.com/office/drawing/2014/main" id="{5EFB103D-1E13-4447-82AC-8DD887FB1A33}"/>
              </a:ext>
            </a:extLst>
          </p:cNvPr>
          <p:cNvSpPr/>
          <p:nvPr/>
        </p:nvSpPr>
        <p:spPr bwMode="auto">
          <a:xfrm>
            <a:off x="6558171" y="4735557"/>
            <a:ext cx="842833" cy="324618"/>
          </a:xfrm>
          <a:prstGeom prst="ellipse">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PI3K</a:t>
            </a:r>
          </a:p>
        </p:txBody>
      </p:sp>
      <p:sp>
        <p:nvSpPr>
          <p:cNvPr id="562" name="Oval 561">
            <a:extLst>
              <a:ext uri="{FF2B5EF4-FFF2-40B4-BE49-F238E27FC236}">
                <a16:creationId xmlns:a16="http://schemas.microsoft.com/office/drawing/2014/main" id="{3B391DC3-5D46-4EEE-A84B-BAD61304A6B4}"/>
              </a:ext>
            </a:extLst>
          </p:cNvPr>
          <p:cNvSpPr/>
          <p:nvPr/>
        </p:nvSpPr>
        <p:spPr bwMode="auto">
          <a:xfrm>
            <a:off x="6558171" y="5204646"/>
            <a:ext cx="842833" cy="324618"/>
          </a:xfrm>
          <a:prstGeom prst="ellipse">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AKT</a:t>
            </a:r>
          </a:p>
        </p:txBody>
      </p:sp>
      <p:cxnSp>
        <p:nvCxnSpPr>
          <p:cNvPr id="565" name="Straight Connector 564">
            <a:extLst>
              <a:ext uri="{FF2B5EF4-FFF2-40B4-BE49-F238E27FC236}">
                <a16:creationId xmlns:a16="http://schemas.microsoft.com/office/drawing/2014/main" id="{EEB97488-1B41-4D58-A383-4823C4F3E6FE}"/>
              </a:ext>
            </a:extLst>
          </p:cNvPr>
          <p:cNvCxnSpPr/>
          <p:nvPr/>
        </p:nvCxnSpPr>
        <p:spPr bwMode="auto">
          <a:xfrm flipH="1">
            <a:off x="6694617" y="4492546"/>
            <a:ext cx="265700" cy="7150"/>
          </a:xfrm>
          <a:prstGeom prst="line">
            <a:avLst/>
          </a:prstGeom>
          <a:noFill/>
          <a:ln w="28575" cap="flat" cmpd="sng" algn="ctr">
            <a:solidFill>
              <a:schemeClr val="bg1"/>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3D572736-3BB1-488F-BC70-8F12E074A9D0}"/>
              </a:ext>
            </a:extLst>
          </p:cNvPr>
          <p:cNvCxnSpPr>
            <a:cxnSpLocks/>
          </p:cNvCxnSpPr>
          <p:nvPr/>
        </p:nvCxnSpPr>
        <p:spPr bwMode="auto">
          <a:xfrm flipV="1">
            <a:off x="6968182" y="4374948"/>
            <a:ext cx="222" cy="218771"/>
          </a:xfrm>
          <a:prstGeom prst="line">
            <a:avLst/>
          </a:prstGeom>
          <a:noFill/>
          <a:ln w="28575" cap="flat" cmpd="sng" algn="ctr">
            <a:solidFill>
              <a:schemeClr val="bg1"/>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163C2B38-FEDD-4663-BD78-DA3FF6FED625}"/>
              </a:ext>
            </a:extLst>
          </p:cNvPr>
          <p:cNvCxnSpPr>
            <a:cxnSpLocks/>
          </p:cNvCxnSpPr>
          <p:nvPr/>
        </p:nvCxnSpPr>
        <p:spPr bwMode="auto">
          <a:xfrm flipV="1">
            <a:off x="6461883" y="3929507"/>
            <a:ext cx="649224" cy="347472"/>
          </a:xfrm>
          <a:prstGeom prst="line">
            <a:avLst/>
          </a:prstGeom>
          <a:noFill/>
          <a:ln w="28575" cap="flat" cmpd="sng" algn="ctr">
            <a:solidFill>
              <a:schemeClr val="bg1"/>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7E2CD45D-C4BB-44F5-A822-FFE1106E3702}"/>
              </a:ext>
            </a:extLst>
          </p:cNvPr>
          <p:cNvCxnSpPr>
            <a:cxnSpLocks/>
          </p:cNvCxnSpPr>
          <p:nvPr/>
        </p:nvCxnSpPr>
        <p:spPr bwMode="auto">
          <a:xfrm>
            <a:off x="7054319" y="3861465"/>
            <a:ext cx="91440" cy="114109"/>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157002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C3F8A-33D0-48AF-A2BA-AA16C5A1A28E}"/>
              </a:ext>
            </a:extLst>
          </p:cNvPr>
          <p:cNvSpPr>
            <a:spLocks noGrp="1"/>
          </p:cNvSpPr>
          <p:nvPr>
            <p:ph type="title"/>
          </p:nvPr>
        </p:nvSpPr>
        <p:spPr>
          <a:xfrm>
            <a:off x="609759" y="248637"/>
            <a:ext cx="10872444" cy="1103313"/>
          </a:xfrm>
        </p:spPr>
        <p:txBody>
          <a:bodyPr/>
          <a:lstStyle/>
          <a:p>
            <a:r>
              <a:rPr lang="en-US" dirty="0"/>
              <a:t>ExteNET 5-Yr Update: Neratinib vs Placebo After Adjuvant Trastuzumab in HER2+ EBC</a:t>
            </a:r>
          </a:p>
        </p:txBody>
      </p:sp>
      <p:sp>
        <p:nvSpPr>
          <p:cNvPr id="22" name="Content Placeholder 21">
            <a:extLst>
              <a:ext uri="{FF2B5EF4-FFF2-40B4-BE49-F238E27FC236}">
                <a16:creationId xmlns:a16="http://schemas.microsoft.com/office/drawing/2014/main" id="{64FDCDFD-C247-413D-B45B-B7FE173DF02D}"/>
              </a:ext>
            </a:extLst>
          </p:cNvPr>
          <p:cNvSpPr>
            <a:spLocks noGrp="1"/>
          </p:cNvSpPr>
          <p:nvPr>
            <p:ph idx="1"/>
          </p:nvPr>
        </p:nvSpPr>
        <p:spPr>
          <a:xfrm>
            <a:off x="604675" y="4654377"/>
            <a:ext cx="10877529" cy="1509355"/>
          </a:xfrm>
        </p:spPr>
        <p:txBody>
          <a:bodyPr/>
          <a:lstStyle/>
          <a:p>
            <a:r>
              <a:rPr lang="en-US" dirty="0"/>
              <a:t>Primary endpoint: IDFS at 2 yr</a:t>
            </a:r>
          </a:p>
          <a:p>
            <a:r>
              <a:rPr lang="en-US" dirty="0"/>
              <a:t>Primary analysis of 2-yr IDFS rate: neratinib, 93.9%; placebo, 91.6% (HR: 0.67; 95% CI: 0.50-0.91; </a:t>
            </a:r>
            <a:r>
              <a:rPr lang="en-US" i="1" dirty="0"/>
              <a:t>P</a:t>
            </a:r>
            <a:r>
              <a:rPr lang="en-US" dirty="0"/>
              <a:t> = .0091)</a:t>
            </a:r>
          </a:p>
        </p:txBody>
      </p:sp>
      <p:sp>
        <p:nvSpPr>
          <p:cNvPr id="7" name="Text Box 11">
            <a:extLst>
              <a:ext uri="{FF2B5EF4-FFF2-40B4-BE49-F238E27FC236}">
                <a16:creationId xmlns:a16="http://schemas.microsoft.com/office/drawing/2014/main" id="{1E67CDB1-6759-4D45-803C-B31A85232C68}"/>
              </a:ext>
            </a:extLst>
          </p:cNvPr>
          <p:cNvSpPr txBox="1">
            <a:spLocks noChangeArrowheads="1"/>
          </p:cNvSpPr>
          <p:nvPr/>
        </p:nvSpPr>
        <p:spPr bwMode="auto">
          <a:xfrm>
            <a:off x="402771" y="6378512"/>
            <a:ext cx="8561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Chan. Lancet Oncol. 2016;17:367. Martin. Lancet Oncol. 2017;18:1688.</a:t>
            </a:r>
          </a:p>
        </p:txBody>
      </p:sp>
      <p:sp>
        <p:nvSpPr>
          <p:cNvPr id="23" name="Text Box 30">
            <a:extLst>
              <a:ext uri="{FF2B5EF4-FFF2-40B4-BE49-F238E27FC236}">
                <a16:creationId xmlns:a16="http://schemas.microsoft.com/office/drawing/2014/main" id="{18C796FB-A35B-4210-97C9-DA8E74538939}"/>
              </a:ext>
            </a:extLst>
          </p:cNvPr>
          <p:cNvSpPr txBox="1">
            <a:spLocks noChangeArrowheads="1"/>
          </p:cNvSpPr>
          <p:nvPr/>
        </p:nvSpPr>
        <p:spPr bwMode="auto">
          <a:xfrm>
            <a:off x="5606143" y="4200430"/>
            <a:ext cx="3210207"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Endocrine therapy given according to loca</a:t>
            </a:r>
            <a:r>
              <a:rPr kumimoji="0" lang="en-US" alt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l practice</a:t>
            </a:r>
          </a:p>
        </p:txBody>
      </p:sp>
      <p:grpSp>
        <p:nvGrpSpPr>
          <p:cNvPr id="3" name="Group 2">
            <a:extLst>
              <a:ext uri="{FF2B5EF4-FFF2-40B4-BE49-F238E27FC236}">
                <a16:creationId xmlns:a16="http://schemas.microsoft.com/office/drawing/2014/main" id="{F334B331-5CEA-4112-9733-6499E8044D85}"/>
              </a:ext>
            </a:extLst>
          </p:cNvPr>
          <p:cNvGrpSpPr/>
          <p:nvPr/>
        </p:nvGrpSpPr>
        <p:grpSpPr>
          <a:xfrm>
            <a:off x="490816" y="1504940"/>
            <a:ext cx="11457359" cy="2816667"/>
            <a:chOff x="569197" y="1504940"/>
            <a:chExt cx="11457359" cy="2816667"/>
          </a:xfrm>
        </p:grpSpPr>
        <p:sp>
          <p:nvSpPr>
            <p:cNvPr id="10" name="Text Box 45">
              <a:extLst>
                <a:ext uri="{FF2B5EF4-FFF2-40B4-BE49-F238E27FC236}">
                  <a16:creationId xmlns:a16="http://schemas.microsoft.com/office/drawing/2014/main" id="{323900F9-8FD1-49B8-B75E-FCD8AB496B10}"/>
                </a:ext>
              </a:extLst>
            </p:cNvPr>
            <p:cNvSpPr txBox="1">
              <a:spLocks noChangeArrowheads="1"/>
            </p:cNvSpPr>
            <p:nvPr/>
          </p:nvSpPr>
          <p:spPr bwMode="auto">
            <a:xfrm>
              <a:off x="569197" y="2567281"/>
              <a:ext cx="446508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HER2+ EBC (stage I-III);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adjuvant trastuzumab completed ≤2 yr before randomization*; </a:t>
              </a:r>
              <a:r>
                <a:rPr kumimoji="0" lang="en-GB" alt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N+/- disease or residual disease after neoadjuvant therapy</a:t>
              </a:r>
              <a:r>
                <a:rPr kumimoji="0" lang="en-GB"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known ER and PgR status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2840)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 name="Rectangle 49">
              <a:extLst>
                <a:ext uri="{FF2B5EF4-FFF2-40B4-BE49-F238E27FC236}">
                  <a16:creationId xmlns:a16="http://schemas.microsoft.com/office/drawing/2014/main" id="{5FFA4D78-1A82-41DD-A86A-AAFE3180F126}"/>
                </a:ext>
              </a:extLst>
            </p:cNvPr>
            <p:cNvSpPr>
              <a:spLocks noChangeArrowheads="1"/>
            </p:cNvSpPr>
            <p:nvPr/>
          </p:nvSpPr>
          <p:spPr bwMode="auto">
            <a:xfrm>
              <a:off x="5687105" y="2716187"/>
              <a:ext cx="2982913" cy="685800"/>
            </a:xfrm>
            <a:prstGeom prst="rect">
              <a:avLst/>
            </a:prstGeom>
            <a:solidFill>
              <a:schemeClr val="accent1"/>
            </a:solidFill>
            <a:ln>
              <a:noFill/>
            </a:ln>
          </p:spPr>
          <p:txBody>
            <a:bodyPr wrap="none" anchor="ctr" anchorCtr="1"/>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Neratinib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240 mg/day PO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1420) </a:t>
              </a:r>
            </a:p>
          </p:txBody>
        </p:sp>
        <p:sp>
          <p:nvSpPr>
            <p:cNvPr id="13" name="Rectangle 50">
              <a:extLst>
                <a:ext uri="{FF2B5EF4-FFF2-40B4-BE49-F238E27FC236}">
                  <a16:creationId xmlns:a16="http://schemas.microsoft.com/office/drawing/2014/main" id="{F98543B7-2BB8-4E73-AAF2-1121E5A15F4B}"/>
                </a:ext>
              </a:extLst>
            </p:cNvPr>
            <p:cNvSpPr>
              <a:spLocks noChangeArrowheads="1"/>
            </p:cNvSpPr>
            <p:nvPr/>
          </p:nvSpPr>
          <p:spPr bwMode="auto">
            <a:xfrm>
              <a:off x="5687105" y="3535337"/>
              <a:ext cx="2981325" cy="68580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Placebo</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1420)</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 name="Line 53">
              <a:extLst>
                <a:ext uri="{FF2B5EF4-FFF2-40B4-BE49-F238E27FC236}">
                  <a16:creationId xmlns:a16="http://schemas.microsoft.com/office/drawing/2014/main" id="{16429C93-9A42-4543-B42B-9C401A76433E}"/>
                </a:ext>
              </a:extLst>
            </p:cNvPr>
            <p:cNvSpPr>
              <a:spLocks noChangeShapeType="1"/>
            </p:cNvSpPr>
            <p:nvPr/>
          </p:nvSpPr>
          <p:spPr bwMode="auto">
            <a:xfrm>
              <a:off x="5034283" y="3556037"/>
              <a:ext cx="575036" cy="3301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 name="Line 54">
              <a:extLst>
                <a:ext uri="{FF2B5EF4-FFF2-40B4-BE49-F238E27FC236}">
                  <a16:creationId xmlns:a16="http://schemas.microsoft.com/office/drawing/2014/main" id="{0EBF8C83-2467-4805-B44C-0B55A6BFC680}"/>
                </a:ext>
              </a:extLst>
            </p:cNvPr>
            <p:cNvSpPr>
              <a:spLocks noChangeShapeType="1"/>
            </p:cNvSpPr>
            <p:nvPr/>
          </p:nvSpPr>
          <p:spPr bwMode="auto">
            <a:xfrm flipV="1">
              <a:off x="5034282" y="3011461"/>
              <a:ext cx="571861" cy="26754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 name="TextBox 1">
              <a:extLst>
                <a:ext uri="{FF2B5EF4-FFF2-40B4-BE49-F238E27FC236}">
                  <a16:creationId xmlns:a16="http://schemas.microsoft.com/office/drawing/2014/main" id="{5A7990DA-AFF6-447B-80BE-F3F7D56BC37A}"/>
                </a:ext>
              </a:extLst>
            </p:cNvPr>
            <p:cNvSpPr txBox="1">
              <a:spLocks noChangeArrowheads="1"/>
            </p:cNvSpPr>
            <p:nvPr/>
          </p:nvSpPr>
          <p:spPr bwMode="auto">
            <a:xfrm>
              <a:off x="8370720" y="2031374"/>
              <a:ext cx="5950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 yr</a:t>
              </a:r>
            </a:p>
          </p:txBody>
        </p:sp>
        <p:sp>
          <p:nvSpPr>
            <p:cNvPr id="19" name="Text Box 30">
              <a:extLst>
                <a:ext uri="{FF2B5EF4-FFF2-40B4-BE49-F238E27FC236}">
                  <a16:creationId xmlns:a16="http://schemas.microsoft.com/office/drawing/2014/main" id="{CF27E7AD-FB86-4188-9198-08275B1815CF}"/>
                </a:ext>
              </a:extLst>
            </p:cNvPr>
            <p:cNvSpPr txBox="1">
              <a:spLocks noChangeArrowheads="1"/>
            </p:cNvSpPr>
            <p:nvPr/>
          </p:nvSpPr>
          <p:spPr bwMode="auto">
            <a:xfrm>
              <a:off x="8816349" y="2768111"/>
              <a:ext cx="3210207" cy="150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*Amendment in Feb 2010 </a:t>
              </a:r>
              <a:r>
                <a:rPr kumimoji="0" lang="en-US" alt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restricted enrollment to patients with N+ </a:t>
              </a:r>
              <a:r>
                <a:rPr kumimoji="0" lang="en-US" alt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disease</a:t>
              </a:r>
              <a:r>
                <a:rPr kumimoji="0" lang="en-US" alt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 </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who completed trastuzumab ≤1 yr before randomization.</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TextBox 1">
              <a:extLst>
                <a:ext uri="{FF2B5EF4-FFF2-40B4-BE49-F238E27FC236}">
                  <a16:creationId xmlns:a16="http://schemas.microsoft.com/office/drawing/2014/main" id="{7FB646D2-9FE6-43A7-ADC1-21EC65562EA1}"/>
                </a:ext>
              </a:extLst>
            </p:cNvPr>
            <p:cNvSpPr txBox="1">
              <a:spLocks noChangeArrowheads="1"/>
            </p:cNvSpPr>
            <p:nvPr/>
          </p:nvSpPr>
          <p:spPr bwMode="auto">
            <a:xfrm>
              <a:off x="2268814" y="1504940"/>
              <a:ext cx="603269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hormone receptor status (ER+ and/or PgR+ vs ER- and PgR-), nodal status (0 vs 1-3 vs ≥4), adjuvant trastuzumab regimen (sequential vs concurrent with CT)</a:t>
              </a:r>
            </a:p>
          </p:txBody>
        </p:sp>
        <p:cxnSp>
          <p:nvCxnSpPr>
            <p:cNvPr id="21" name="Straight Arrow Connector 10">
              <a:extLst>
                <a:ext uri="{FF2B5EF4-FFF2-40B4-BE49-F238E27FC236}">
                  <a16:creationId xmlns:a16="http://schemas.microsoft.com/office/drawing/2014/main" id="{B0473A01-3645-49AB-8ED3-A739B36EABF8}"/>
                </a:ext>
              </a:extLst>
            </p:cNvPr>
            <p:cNvCxnSpPr>
              <a:cxnSpLocks noChangeShapeType="1"/>
              <a:stCxn id="20" idx="2"/>
            </p:cNvCxnSpPr>
            <p:nvPr/>
          </p:nvCxnSpPr>
          <p:spPr bwMode="auto">
            <a:xfrm>
              <a:off x="5285161" y="2335937"/>
              <a:ext cx="0" cy="432174"/>
            </a:xfrm>
            <a:prstGeom prst="straightConnector1">
              <a:avLst/>
            </a:prstGeom>
            <a:noFill/>
            <a:ln w="28575" algn="ctr">
              <a:solidFill>
                <a:schemeClr val="bg1"/>
              </a:solidFill>
              <a:round/>
              <a:headEnd/>
              <a:tailEnd type="triangle" w="med" len="med"/>
            </a:ln>
            <a:extLst>
              <a:ext uri="{909E8E84-426E-40DD-AFC4-6F175D3DCCD1}">
                <a14:hiddenFill xmlns:a14="http://schemas.microsoft.com/office/drawing/2010/main">
                  <a:noFill/>
                </a14:hiddenFill>
              </a:ext>
            </a:extLst>
          </p:spPr>
        </p:cxnSp>
        <p:cxnSp>
          <p:nvCxnSpPr>
            <p:cNvPr id="24" name="Straight Arrow Connector 10">
              <a:extLst>
                <a:ext uri="{FF2B5EF4-FFF2-40B4-BE49-F238E27FC236}">
                  <a16:creationId xmlns:a16="http://schemas.microsoft.com/office/drawing/2014/main" id="{6AC19840-F23B-4768-84E6-5F644BD71AF2}"/>
                </a:ext>
              </a:extLst>
            </p:cNvPr>
            <p:cNvCxnSpPr>
              <a:cxnSpLocks noChangeShapeType="1"/>
            </p:cNvCxnSpPr>
            <p:nvPr/>
          </p:nvCxnSpPr>
          <p:spPr bwMode="auto">
            <a:xfrm flipH="1">
              <a:off x="8670018" y="2396004"/>
              <a:ext cx="1" cy="272298"/>
            </a:xfrm>
            <a:prstGeom prst="straightConnector1">
              <a:avLst/>
            </a:prstGeom>
            <a:noFill/>
            <a:ln w="28575" algn="ctr">
              <a:solidFill>
                <a:schemeClr val="bg1"/>
              </a:solidFill>
              <a:round/>
              <a:headEnd/>
              <a:tailEnd type="triangle" w="med" len="med"/>
            </a:ln>
            <a:extLst>
              <a:ext uri="{909E8E84-426E-40DD-AFC4-6F175D3DCCD1}">
                <a14:hiddenFill xmlns:a14="http://schemas.microsoft.com/office/drawing/2010/main">
                  <a:noFill/>
                </a14:hiddenFill>
              </a:ext>
            </a:extLst>
          </p:spPr>
        </p:cxnSp>
      </p:grpSp>
      <p:grpSp>
        <p:nvGrpSpPr>
          <p:cNvPr id="28" name="Group 7">
            <a:extLst>
              <a:ext uri="{FF2B5EF4-FFF2-40B4-BE49-F238E27FC236}">
                <a16:creationId xmlns:a16="http://schemas.microsoft.com/office/drawing/2014/main" id="{8B8B7C22-54BB-480F-A359-16854866F92D}"/>
              </a:ext>
            </a:extLst>
          </p:cNvPr>
          <p:cNvGrpSpPr>
            <a:grpSpLocks/>
          </p:cNvGrpSpPr>
          <p:nvPr/>
        </p:nvGrpSpPr>
        <p:grpSpPr bwMode="auto">
          <a:xfrm>
            <a:off x="9389569" y="6207225"/>
            <a:ext cx="2488502" cy="447822"/>
            <a:chOff x="9527309" y="3551529"/>
            <a:chExt cx="2488502" cy="448324"/>
          </a:xfrm>
        </p:grpSpPr>
        <p:pic>
          <p:nvPicPr>
            <p:cNvPr id="29" name="Picture 9">
              <a:extLst>
                <a:ext uri="{FF2B5EF4-FFF2-40B4-BE49-F238E27FC236}">
                  <a16:creationId xmlns:a16="http://schemas.microsoft.com/office/drawing/2014/main" id="{AB9C24D9-210A-4544-9A54-266E5781BA76}"/>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0" name="Rectangle 8">
              <a:extLst>
                <a:ext uri="{FF2B5EF4-FFF2-40B4-BE49-F238E27FC236}">
                  <a16:creationId xmlns:a16="http://schemas.microsoft.com/office/drawing/2014/main" id="{F8259743-58E3-4A94-8EA1-DA072DFD5EC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839448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C508B-F035-4A4E-96A6-FA66F476433F}"/>
              </a:ext>
            </a:extLst>
          </p:cNvPr>
          <p:cNvSpPr>
            <a:spLocks noGrp="1"/>
          </p:cNvSpPr>
          <p:nvPr>
            <p:ph type="title"/>
          </p:nvPr>
        </p:nvSpPr>
        <p:spPr/>
        <p:txBody>
          <a:bodyPr/>
          <a:lstStyle/>
          <a:p>
            <a:r>
              <a:rPr lang="en-US" dirty="0">
                <a:cs typeface="Calibri" panose="020F0502020204030204" pitchFamily="34" charset="0"/>
              </a:rPr>
              <a:t>ExteNET: 5-Yr IDFS Analysis</a:t>
            </a:r>
          </a:p>
        </p:txBody>
      </p:sp>
      <p:sp>
        <p:nvSpPr>
          <p:cNvPr id="7" name="Text Box 11">
            <a:extLst>
              <a:ext uri="{FF2B5EF4-FFF2-40B4-BE49-F238E27FC236}">
                <a16:creationId xmlns:a16="http://schemas.microsoft.com/office/drawing/2014/main" id="{8BC6DC7E-EE37-4CA2-8590-042E54C395F3}"/>
              </a:ext>
            </a:extLst>
          </p:cNvPr>
          <p:cNvSpPr txBox="1">
            <a:spLocks noChangeArrowheads="1"/>
          </p:cNvSpPr>
          <p:nvPr/>
        </p:nvSpPr>
        <p:spPr bwMode="auto">
          <a:xfrm>
            <a:off x="394062" y="6378512"/>
            <a:ext cx="8561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Martin. Lancet Oncol. 2017;18:1688.</a:t>
            </a:r>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8" name="TextBox 7">
            <a:extLst>
              <a:ext uri="{FF2B5EF4-FFF2-40B4-BE49-F238E27FC236}">
                <a16:creationId xmlns:a16="http://schemas.microsoft.com/office/drawing/2014/main" id="{B4601DB4-66D9-452B-94B7-2DB55C7AEB06}"/>
              </a:ext>
            </a:extLst>
          </p:cNvPr>
          <p:cNvSpPr txBox="1"/>
          <p:nvPr/>
        </p:nvSpPr>
        <p:spPr>
          <a:xfrm>
            <a:off x="3909527" y="5528673"/>
            <a:ext cx="529045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 After Randomization</a:t>
            </a:r>
          </a:p>
        </p:txBody>
      </p:sp>
      <p:sp>
        <p:nvSpPr>
          <p:cNvPr id="12" name="TextBox 11">
            <a:extLst>
              <a:ext uri="{FF2B5EF4-FFF2-40B4-BE49-F238E27FC236}">
                <a16:creationId xmlns:a16="http://schemas.microsoft.com/office/drawing/2014/main" id="{0BDA5B12-E72B-498F-A4E7-A8CB4BE48EB5}"/>
              </a:ext>
            </a:extLst>
          </p:cNvPr>
          <p:cNvSpPr txBox="1"/>
          <p:nvPr/>
        </p:nvSpPr>
        <p:spPr>
          <a:xfrm rot="16200000">
            <a:off x="1464256" y="3267659"/>
            <a:ext cx="3489649"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IDFS (%)</a:t>
            </a:r>
          </a:p>
        </p:txBody>
      </p:sp>
      <p:sp>
        <p:nvSpPr>
          <p:cNvPr id="13" name="TextBox 12">
            <a:extLst>
              <a:ext uri="{FF2B5EF4-FFF2-40B4-BE49-F238E27FC236}">
                <a16:creationId xmlns:a16="http://schemas.microsoft.com/office/drawing/2014/main" id="{D5C1B496-D816-4C5D-986B-BFDBAA575E39}"/>
              </a:ext>
            </a:extLst>
          </p:cNvPr>
          <p:cNvSpPr txBox="1"/>
          <p:nvPr/>
        </p:nvSpPr>
        <p:spPr>
          <a:xfrm>
            <a:off x="2053103" y="5645905"/>
            <a:ext cx="1506631" cy="738664"/>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46376"/>
                </a:solidFill>
                <a:effectLst/>
                <a:uLnTx/>
                <a:uFillTx/>
                <a:latin typeface="Calibri" panose="020F0502020204030204" pitchFamily="34" charset="0"/>
                <a:ea typeface="+mn-ea"/>
                <a:cs typeface="Calibri" panose="020F0502020204030204" pitchFamily="34" charset="0"/>
              </a:rPr>
              <a:t>Neratinib</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Placebo</a:t>
            </a:r>
          </a:p>
        </p:txBody>
      </p:sp>
      <p:sp>
        <p:nvSpPr>
          <p:cNvPr id="14" name="TextBox 13">
            <a:extLst>
              <a:ext uri="{FF2B5EF4-FFF2-40B4-BE49-F238E27FC236}">
                <a16:creationId xmlns:a16="http://schemas.microsoft.com/office/drawing/2014/main" id="{49FE65F6-9E98-438C-9236-B943E67EDF7B}"/>
              </a:ext>
            </a:extLst>
          </p:cNvPr>
          <p:cNvSpPr txBox="1"/>
          <p:nvPr/>
        </p:nvSpPr>
        <p:spPr>
          <a:xfrm>
            <a:off x="5660262" y="4758846"/>
            <a:ext cx="3826689"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0.73 (95% CI: 0.57-0.92;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.0083)</a:t>
            </a:r>
          </a:p>
        </p:txBody>
      </p:sp>
      <p:cxnSp>
        <p:nvCxnSpPr>
          <p:cNvPr id="9" name="Straight Connector 8">
            <a:extLst>
              <a:ext uri="{FF2B5EF4-FFF2-40B4-BE49-F238E27FC236}">
                <a16:creationId xmlns:a16="http://schemas.microsoft.com/office/drawing/2014/main" id="{9DEE0CD9-878F-4F39-81A5-1A7CACB6DB87}"/>
              </a:ext>
            </a:extLst>
          </p:cNvPr>
          <p:cNvCxnSpPr/>
          <p:nvPr/>
        </p:nvCxnSpPr>
        <p:spPr bwMode="auto">
          <a:xfrm>
            <a:off x="3909527" y="5243804"/>
            <a:ext cx="5290457"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76500607-E4B3-44BB-ABF5-E4693B83237E}"/>
              </a:ext>
            </a:extLst>
          </p:cNvPr>
          <p:cNvCxnSpPr>
            <a:cxnSpLocks/>
          </p:cNvCxnSpPr>
          <p:nvPr/>
        </p:nvCxnSpPr>
        <p:spPr bwMode="auto">
          <a:xfrm flipV="1">
            <a:off x="3932854" y="1646855"/>
            <a:ext cx="0" cy="3624941"/>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5598D3EB-5EA0-49DC-A7D9-D89D3BEB263B}"/>
              </a:ext>
            </a:extLst>
          </p:cNvPr>
          <p:cNvCxnSpPr/>
          <p:nvPr/>
        </p:nvCxnSpPr>
        <p:spPr bwMode="auto">
          <a:xfrm flipH="1">
            <a:off x="3862874" y="16701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A1E1FEE-2EF0-4178-828B-37FAD4418296}"/>
              </a:ext>
            </a:extLst>
          </p:cNvPr>
          <p:cNvCxnSpPr/>
          <p:nvPr/>
        </p:nvCxnSpPr>
        <p:spPr bwMode="auto">
          <a:xfrm flipH="1">
            <a:off x="3862874" y="23849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C2EF8FB-8986-41BC-9A82-85FC6D12C4EB}"/>
              </a:ext>
            </a:extLst>
          </p:cNvPr>
          <p:cNvCxnSpPr/>
          <p:nvPr/>
        </p:nvCxnSpPr>
        <p:spPr bwMode="auto">
          <a:xfrm flipH="1">
            <a:off x="3862874" y="30996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4752BAF-30D4-4ABD-8192-E0C02F027AFA}"/>
              </a:ext>
            </a:extLst>
          </p:cNvPr>
          <p:cNvCxnSpPr/>
          <p:nvPr/>
        </p:nvCxnSpPr>
        <p:spPr bwMode="auto">
          <a:xfrm flipH="1">
            <a:off x="3862874" y="38143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915EA250-348E-4229-BD41-685F6FEE027B}"/>
              </a:ext>
            </a:extLst>
          </p:cNvPr>
          <p:cNvCxnSpPr/>
          <p:nvPr/>
        </p:nvCxnSpPr>
        <p:spPr bwMode="auto">
          <a:xfrm flipH="1">
            <a:off x="3862874" y="45290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8F2A68D-A5F9-432E-A3BA-507A830D655A}"/>
              </a:ext>
            </a:extLst>
          </p:cNvPr>
          <p:cNvCxnSpPr/>
          <p:nvPr/>
        </p:nvCxnSpPr>
        <p:spPr bwMode="auto">
          <a:xfrm flipH="1">
            <a:off x="3862874" y="52438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06628C7-82C1-43CC-83EC-BD7111B2FE20}"/>
              </a:ext>
            </a:extLst>
          </p:cNvPr>
          <p:cNvCxnSpPr/>
          <p:nvPr/>
        </p:nvCxnSpPr>
        <p:spPr bwMode="auto">
          <a:xfrm>
            <a:off x="3932854" y="52531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4091135-8FD5-44B2-8202-1B22385EFE71}"/>
              </a:ext>
            </a:extLst>
          </p:cNvPr>
          <p:cNvCxnSpPr/>
          <p:nvPr/>
        </p:nvCxnSpPr>
        <p:spPr bwMode="auto">
          <a:xfrm>
            <a:off x="4458945" y="52531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5925F84-8FD2-421A-B6AE-C6DCCC81E60A}"/>
              </a:ext>
            </a:extLst>
          </p:cNvPr>
          <p:cNvCxnSpPr/>
          <p:nvPr/>
        </p:nvCxnSpPr>
        <p:spPr bwMode="auto">
          <a:xfrm>
            <a:off x="4985036" y="52531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13B0A53-F148-43A5-98D5-00E589892D97}"/>
              </a:ext>
            </a:extLst>
          </p:cNvPr>
          <p:cNvCxnSpPr/>
          <p:nvPr/>
        </p:nvCxnSpPr>
        <p:spPr bwMode="auto">
          <a:xfrm>
            <a:off x="5511127" y="52531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F178F16-D090-49A3-87CD-38F0D4D71336}"/>
              </a:ext>
            </a:extLst>
          </p:cNvPr>
          <p:cNvCxnSpPr/>
          <p:nvPr/>
        </p:nvCxnSpPr>
        <p:spPr bwMode="auto">
          <a:xfrm>
            <a:off x="6037218" y="52531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57766D7-B089-48BA-9498-BE82DD2619E1}"/>
              </a:ext>
            </a:extLst>
          </p:cNvPr>
          <p:cNvCxnSpPr/>
          <p:nvPr/>
        </p:nvCxnSpPr>
        <p:spPr bwMode="auto">
          <a:xfrm>
            <a:off x="6563309" y="52531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02FEF454-E3BF-4457-9E4A-31497E0C8EC9}"/>
              </a:ext>
            </a:extLst>
          </p:cNvPr>
          <p:cNvCxnSpPr/>
          <p:nvPr/>
        </p:nvCxnSpPr>
        <p:spPr bwMode="auto">
          <a:xfrm>
            <a:off x="7089400" y="52531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47CB429-5289-4B61-A285-CA4A1BFBA6EA}"/>
              </a:ext>
            </a:extLst>
          </p:cNvPr>
          <p:cNvCxnSpPr/>
          <p:nvPr/>
        </p:nvCxnSpPr>
        <p:spPr bwMode="auto">
          <a:xfrm>
            <a:off x="7615491" y="52531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D532B4E-645A-4849-8644-3A4F2EA64FEE}"/>
              </a:ext>
            </a:extLst>
          </p:cNvPr>
          <p:cNvCxnSpPr/>
          <p:nvPr/>
        </p:nvCxnSpPr>
        <p:spPr bwMode="auto">
          <a:xfrm>
            <a:off x="8141582" y="52531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DDF45D1-719D-4541-A919-8D2163699235}"/>
              </a:ext>
            </a:extLst>
          </p:cNvPr>
          <p:cNvCxnSpPr/>
          <p:nvPr/>
        </p:nvCxnSpPr>
        <p:spPr bwMode="auto">
          <a:xfrm>
            <a:off x="8667673" y="52531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C4B19FA-74EA-443C-9446-139C25155AA9}"/>
              </a:ext>
            </a:extLst>
          </p:cNvPr>
          <p:cNvCxnSpPr/>
          <p:nvPr/>
        </p:nvCxnSpPr>
        <p:spPr bwMode="auto">
          <a:xfrm>
            <a:off x="9193763" y="5253135"/>
            <a:ext cx="0" cy="64008"/>
          </a:xfrm>
          <a:prstGeom prst="line">
            <a:avLst/>
          </a:prstGeom>
          <a:noFill/>
          <a:ln w="28575" cap="flat" cmpd="sng" algn="ctr">
            <a:solidFill>
              <a:schemeClr val="bg1"/>
            </a:solidFill>
            <a:prstDash val="solid"/>
            <a:round/>
            <a:headEnd type="none" w="med" len="med"/>
            <a:tailEnd type="none" w="med" len="med"/>
          </a:ln>
          <a:effectLst/>
        </p:spPr>
      </p:cxnSp>
      <p:sp>
        <p:nvSpPr>
          <p:cNvPr id="43" name="TextBox 42">
            <a:extLst>
              <a:ext uri="{FF2B5EF4-FFF2-40B4-BE49-F238E27FC236}">
                <a16:creationId xmlns:a16="http://schemas.microsoft.com/office/drawing/2014/main" id="{EEDCC359-9D54-4DE3-AA3F-560E2BB9560B}"/>
              </a:ext>
            </a:extLst>
          </p:cNvPr>
          <p:cNvSpPr txBox="1"/>
          <p:nvPr/>
        </p:nvSpPr>
        <p:spPr>
          <a:xfrm>
            <a:off x="3638722" y="5861348"/>
            <a:ext cx="550151"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1420</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1420</a:t>
            </a:r>
          </a:p>
        </p:txBody>
      </p:sp>
      <p:sp>
        <p:nvSpPr>
          <p:cNvPr id="44" name="TextBox 43">
            <a:extLst>
              <a:ext uri="{FF2B5EF4-FFF2-40B4-BE49-F238E27FC236}">
                <a16:creationId xmlns:a16="http://schemas.microsoft.com/office/drawing/2014/main" id="{A1FFDB3B-4BE9-4993-89EB-A798A915C826}"/>
              </a:ext>
            </a:extLst>
          </p:cNvPr>
          <p:cNvSpPr txBox="1"/>
          <p:nvPr/>
        </p:nvSpPr>
        <p:spPr>
          <a:xfrm>
            <a:off x="4175126" y="5861348"/>
            <a:ext cx="550151"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1316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1354</a:t>
            </a:r>
          </a:p>
        </p:txBody>
      </p:sp>
      <p:sp>
        <p:nvSpPr>
          <p:cNvPr id="45" name="TextBox 44">
            <a:extLst>
              <a:ext uri="{FF2B5EF4-FFF2-40B4-BE49-F238E27FC236}">
                <a16:creationId xmlns:a16="http://schemas.microsoft.com/office/drawing/2014/main" id="{04190F05-C7C6-4A6E-8048-2E77F47B53BE}"/>
              </a:ext>
            </a:extLst>
          </p:cNvPr>
          <p:cNvSpPr txBox="1"/>
          <p:nvPr/>
        </p:nvSpPr>
        <p:spPr>
          <a:xfrm>
            <a:off x="4711530" y="5861348"/>
            <a:ext cx="550151"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1272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1298</a:t>
            </a:r>
          </a:p>
        </p:txBody>
      </p:sp>
      <p:sp>
        <p:nvSpPr>
          <p:cNvPr id="46" name="TextBox 45">
            <a:extLst>
              <a:ext uri="{FF2B5EF4-FFF2-40B4-BE49-F238E27FC236}">
                <a16:creationId xmlns:a16="http://schemas.microsoft.com/office/drawing/2014/main" id="{15227F7F-73F7-4FA1-987F-50E0B7F0EA28}"/>
              </a:ext>
            </a:extLst>
          </p:cNvPr>
          <p:cNvSpPr txBox="1"/>
          <p:nvPr/>
        </p:nvSpPr>
        <p:spPr>
          <a:xfrm>
            <a:off x="5247934" y="5861348"/>
            <a:ext cx="550151"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1225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1248</a:t>
            </a:r>
          </a:p>
        </p:txBody>
      </p:sp>
      <p:sp>
        <p:nvSpPr>
          <p:cNvPr id="47" name="TextBox 46">
            <a:extLst>
              <a:ext uri="{FF2B5EF4-FFF2-40B4-BE49-F238E27FC236}">
                <a16:creationId xmlns:a16="http://schemas.microsoft.com/office/drawing/2014/main" id="{3310ABBD-CCA5-4B9D-8D69-3AC8D1FEEE26}"/>
              </a:ext>
            </a:extLst>
          </p:cNvPr>
          <p:cNvSpPr txBox="1"/>
          <p:nvPr/>
        </p:nvSpPr>
        <p:spPr>
          <a:xfrm>
            <a:off x="5774978" y="5861348"/>
            <a:ext cx="568874"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1106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1142</a:t>
            </a:r>
          </a:p>
        </p:txBody>
      </p:sp>
      <p:sp>
        <p:nvSpPr>
          <p:cNvPr id="48" name="TextBox 47">
            <a:extLst>
              <a:ext uri="{FF2B5EF4-FFF2-40B4-BE49-F238E27FC236}">
                <a16:creationId xmlns:a16="http://schemas.microsoft.com/office/drawing/2014/main" id="{9403BB16-BCFF-46C7-9C01-525404E66DCA}"/>
              </a:ext>
            </a:extLst>
          </p:cNvPr>
          <p:cNvSpPr txBox="1"/>
          <p:nvPr/>
        </p:nvSpPr>
        <p:spPr>
          <a:xfrm>
            <a:off x="6320743" y="5861348"/>
            <a:ext cx="550151"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978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1029</a:t>
            </a:r>
          </a:p>
        </p:txBody>
      </p:sp>
      <p:sp>
        <p:nvSpPr>
          <p:cNvPr id="49" name="TextBox 48">
            <a:extLst>
              <a:ext uri="{FF2B5EF4-FFF2-40B4-BE49-F238E27FC236}">
                <a16:creationId xmlns:a16="http://schemas.microsoft.com/office/drawing/2014/main" id="{0147C5B1-3D5A-4870-87B4-7D261716BE6F}"/>
              </a:ext>
            </a:extLst>
          </p:cNvPr>
          <p:cNvSpPr txBox="1"/>
          <p:nvPr/>
        </p:nvSpPr>
        <p:spPr>
          <a:xfrm>
            <a:off x="6847785" y="5861348"/>
            <a:ext cx="568874"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965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1011</a:t>
            </a:r>
          </a:p>
        </p:txBody>
      </p:sp>
      <p:sp>
        <p:nvSpPr>
          <p:cNvPr id="50" name="TextBox 49">
            <a:extLst>
              <a:ext uri="{FF2B5EF4-FFF2-40B4-BE49-F238E27FC236}">
                <a16:creationId xmlns:a16="http://schemas.microsoft.com/office/drawing/2014/main" id="{72FA504C-A211-459C-ABC3-7F75400BC69F}"/>
              </a:ext>
            </a:extLst>
          </p:cNvPr>
          <p:cNvSpPr txBox="1"/>
          <p:nvPr/>
        </p:nvSpPr>
        <p:spPr>
          <a:xfrm>
            <a:off x="7439236" y="5861348"/>
            <a:ext cx="458780"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949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991</a:t>
            </a:r>
          </a:p>
        </p:txBody>
      </p:sp>
      <p:sp>
        <p:nvSpPr>
          <p:cNvPr id="51" name="TextBox 50">
            <a:extLst>
              <a:ext uri="{FF2B5EF4-FFF2-40B4-BE49-F238E27FC236}">
                <a16:creationId xmlns:a16="http://schemas.microsoft.com/office/drawing/2014/main" id="{40260C29-B3AC-4128-8D4C-B9A39234C3F8}"/>
              </a:ext>
            </a:extLst>
          </p:cNvPr>
          <p:cNvSpPr txBox="1"/>
          <p:nvPr/>
        </p:nvSpPr>
        <p:spPr>
          <a:xfrm>
            <a:off x="7975640" y="5861348"/>
            <a:ext cx="458780"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938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978</a:t>
            </a:r>
          </a:p>
        </p:txBody>
      </p:sp>
      <p:sp>
        <p:nvSpPr>
          <p:cNvPr id="52" name="TextBox 51">
            <a:extLst>
              <a:ext uri="{FF2B5EF4-FFF2-40B4-BE49-F238E27FC236}">
                <a16:creationId xmlns:a16="http://schemas.microsoft.com/office/drawing/2014/main" id="{5134214C-4899-4EBA-A3EB-B8CC7AFA6C4F}"/>
              </a:ext>
            </a:extLst>
          </p:cNvPr>
          <p:cNvSpPr txBox="1"/>
          <p:nvPr/>
        </p:nvSpPr>
        <p:spPr>
          <a:xfrm>
            <a:off x="8512044" y="5861348"/>
            <a:ext cx="458780"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920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958</a:t>
            </a:r>
          </a:p>
        </p:txBody>
      </p:sp>
      <p:sp>
        <p:nvSpPr>
          <p:cNvPr id="53" name="TextBox 52">
            <a:extLst>
              <a:ext uri="{FF2B5EF4-FFF2-40B4-BE49-F238E27FC236}">
                <a16:creationId xmlns:a16="http://schemas.microsoft.com/office/drawing/2014/main" id="{EBA9AAE7-824E-4301-9A8B-715ED2B73802}"/>
              </a:ext>
            </a:extLst>
          </p:cNvPr>
          <p:cNvSpPr txBox="1"/>
          <p:nvPr/>
        </p:nvSpPr>
        <p:spPr>
          <a:xfrm>
            <a:off x="8978261" y="5861348"/>
            <a:ext cx="482978"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885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927</a:t>
            </a:r>
          </a:p>
        </p:txBody>
      </p:sp>
      <p:sp>
        <p:nvSpPr>
          <p:cNvPr id="54" name="TextBox 53">
            <a:extLst>
              <a:ext uri="{FF2B5EF4-FFF2-40B4-BE49-F238E27FC236}">
                <a16:creationId xmlns:a16="http://schemas.microsoft.com/office/drawing/2014/main" id="{B041D2CC-C898-4331-B2D5-543545986A6E}"/>
              </a:ext>
            </a:extLst>
          </p:cNvPr>
          <p:cNvSpPr txBox="1"/>
          <p:nvPr/>
        </p:nvSpPr>
        <p:spPr>
          <a:xfrm>
            <a:off x="3144416" y="1492897"/>
            <a:ext cx="737119"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57" name="TextBox 56">
            <a:extLst>
              <a:ext uri="{FF2B5EF4-FFF2-40B4-BE49-F238E27FC236}">
                <a16:creationId xmlns:a16="http://schemas.microsoft.com/office/drawing/2014/main" id="{A12849CD-F7B3-4C77-A08D-65BD1A7FE75D}"/>
              </a:ext>
            </a:extLst>
          </p:cNvPr>
          <p:cNvSpPr txBox="1"/>
          <p:nvPr/>
        </p:nvSpPr>
        <p:spPr>
          <a:xfrm>
            <a:off x="3144416" y="2919857"/>
            <a:ext cx="737119"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58" name="TextBox 57">
            <a:extLst>
              <a:ext uri="{FF2B5EF4-FFF2-40B4-BE49-F238E27FC236}">
                <a16:creationId xmlns:a16="http://schemas.microsoft.com/office/drawing/2014/main" id="{87A2970A-C50A-45A5-9125-682CFAED53A3}"/>
              </a:ext>
            </a:extLst>
          </p:cNvPr>
          <p:cNvSpPr txBox="1"/>
          <p:nvPr/>
        </p:nvSpPr>
        <p:spPr>
          <a:xfrm>
            <a:off x="3144416" y="2206377"/>
            <a:ext cx="737119"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60" name="TextBox 59">
            <a:extLst>
              <a:ext uri="{FF2B5EF4-FFF2-40B4-BE49-F238E27FC236}">
                <a16:creationId xmlns:a16="http://schemas.microsoft.com/office/drawing/2014/main" id="{761EC4FE-E397-4B8E-BF2E-868F30B5F48A}"/>
              </a:ext>
            </a:extLst>
          </p:cNvPr>
          <p:cNvSpPr txBox="1"/>
          <p:nvPr/>
        </p:nvSpPr>
        <p:spPr>
          <a:xfrm>
            <a:off x="3144416" y="3633337"/>
            <a:ext cx="737119"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62" name="TextBox 61">
            <a:extLst>
              <a:ext uri="{FF2B5EF4-FFF2-40B4-BE49-F238E27FC236}">
                <a16:creationId xmlns:a16="http://schemas.microsoft.com/office/drawing/2014/main" id="{A17CBEDA-53FB-46FD-B8B5-8D130DB00AC4}"/>
              </a:ext>
            </a:extLst>
          </p:cNvPr>
          <p:cNvSpPr txBox="1"/>
          <p:nvPr/>
        </p:nvSpPr>
        <p:spPr>
          <a:xfrm>
            <a:off x="3144416" y="4346817"/>
            <a:ext cx="737119"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64" name="TextBox 63">
            <a:extLst>
              <a:ext uri="{FF2B5EF4-FFF2-40B4-BE49-F238E27FC236}">
                <a16:creationId xmlns:a16="http://schemas.microsoft.com/office/drawing/2014/main" id="{CDA93857-A504-428C-929E-3F4A66C26FC7}"/>
              </a:ext>
            </a:extLst>
          </p:cNvPr>
          <p:cNvSpPr txBox="1"/>
          <p:nvPr/>
        </p:nvSpPr>
        <p:spPr>
          <a:xfrm>
            <a:off x="3144416" y="5060301"/>
            <a:ext cx="737119"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65" name="TextBox 64">
            <a:extLst>
              <a:ext uri="{FF2B5EF4-FFF2-40B4-BE49-F238E27FC236}">
                <a16:creationId xmlns:a16="http://schemas.microsoft.com/office/drawing/2014/main" id="{B4D7BDAD-248F-4BF1-B8F1-B1C0973D1B43}"/>
              </a:ext>
            </a:extLst>
          </p:cNvPr>
          <p:cNvSpPr txBox="1"/>
          <p:nvPr/>
        </p:nvSpPr>
        <p:spPr>
          <a:xfrm>
            <a:off x="4472475" y="4127239"/>
            <a:ext cx="1377820"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Neratinib</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Placebo</a:t>
            </a:r>
          </a:p>
        </p:txBody>
      </p:sp>
      <p:cxnSp>
        <p:nvCxnSpPr>
          <p:cNvPr id="67" name="Straight Connector 66">
            <a:extLst>
              <a:ext uri="{FF2B5EF4-FFF2-40B4-BE49-F238E27FC236}">
                <a16:creationId xmlns:a16="http://schemas.microsoft.com/office/drawing/2014/main" id="{4FA0F3FF-61E3-4B34-A426-2F3E985FDE44}"/>
              </a:ext>
            </a:extLst>
          </p:cNvPr>
          <p:cNvCxnSpPr/>
          <p:nvPr/>
        </p:nvCxnSpPr>
        <p:spPr bwMode="auto">
          <a:xfrm flipH="1">
            <a:off x="4161453" y="4310744"/>
            <a:ext cx="345233" cy="0"/>
          </a:xfrm>
          <a:prstGeom prst="line">
            <a:avLst/>
          </a:prstGeom>
          <a:noFill/>
          <a:ln w="28575"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E51CA145-F9C6-4B4B-9E06-8C62A3B377BD}"/>
              </a:ext>
            </a:extLst>
          </p:cNvPr>
          <p:cNvCxnSpPr/>
          <p:nvPr/>
        </p:nvCxnSpPr>
        <p:spPr bwMode="auto">
          <a:xfrm flipH="1">
            <a:off x="4161453" y="4565781"/>
            <a:ext cx="345233" cy="0"/>
          </a:xfrm>
          <a:prstGeom prst="line">
            <a:avLst/>
          </a:prstGeom>
          <a:noFill/>
          <a:ln w="28575" cap="flat" cmpd="sng" algn="ctr">
            <a:solidFill>
              <a:schemeClr val="accent3"/>
            </a:solidFill>
            <a:prstDash val="solid"/>
            <a:round/>
            <a:headEnd type="none" w="med" len="med"/>
            <a:tailEnd type="none" w="med" len="med"/>
          </a:ln>
          <a:effectLst/>
        </p:spPr>
      </p:cxnSp>
      <p:sp>
        <p:nvSpPr>
          <p:cNvPr id="69" name="TextBox 68">
            <a:extLst>
              <a:ext uri="{FF2B5EF4-FFF2-40B4-BE49-F238E27FC236}">
                <a16:creationId xmlns:a16="http://schemas.microsoft.com/office/drawing/2014/main" id="{5B8ECDAD-4216-4DC9-8DF6-E5CFBF43291D}"/>
              </a:ext>
            </a:extLst>
          </p:cNvPr>
          <p:cNvSpPr txBox="1"/>
          <p:nvPr/>
        </p:nvSpPr>
        <p:spPr>
          <a:xfrm>
            <a:off x="8951167" y="5260285"/>
            <a:ext cx="500744"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70" name="TextBox 69">
            <a:extLst>
              <a:ext uri="{FF2B5EF4-FFF2-40B4-BE49-F238E27FC236}">
                <a16:creationId xmlns:a16="http://schemas.microsoft.com/office/drawing/2014/main" id="{846E6E19-929C-4A71-8449-3A9A4796ECB4}"/>
              </a:ext>
            </a:extLst>
          </p:cNvPr>
          <p:cNvSpPr txBox="1"/>
          <p:nvPr/>
        </p:nvSpPr>
        <p:spPr>
          <a:xfrm>
            <a:off x="3682481" y="5260285"/>
            <a:ext cx="500744"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71" name="TextBox 70">
            <a:extLst>
              <a:ext uri="{FF2B5EF4-FFF2-40B4-BE49-F238E27FC236}">
                <a16:creationId xmlns:a16="http://schemas.microsoft.com/office/drawing/2014/main" id="{0D6F3743-661C-4F50-B341-A2921851C603}"/>
              </a:ext>
            </a:extLst>
          </p:cNvPr>
          <p:cNvSpPr txBox="1"/>
          <p:nvPr/>
        </p:nvSpPr>
        <p:spPr>
          <a:xfrm>
            <a:off x="4209350" y="5260285"/>
            <a:ext cx="500744"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72" name="TextBox 71">
            <a:extLst>
              <a:ext uri="{FF2B5EF4-FFF2-40B4-BE49-F238E27FC236}">
                <a16:creationId xmlns:a16="http://schemas.microsoft.com/office/drawing/2014/main" id="{390C8C7C-6BC1-43A5-9595-0E3270C0F88A}"/>
              </a:ext>
            </a:extLst>
          </p:cNvPr>
          <p:cNvSpPr txBox="1"/>
          <p:nvPr/>
        </p:nvSpPr>
        <p:spPr>
          <a:xfrm>
            <a:off x="5263088" y="5260285"/>
            <a:ext cx="500744"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73" name="TextBox 72">
            <a:extLst>
              <a:ext uri="{FF2B5EF4-FFF2-40B4-BE49-F238E27FC236}">
                <a16:creationId xmlns:a16="http://schemas.microsoft.com/office/drawing/2014/main" id="{2B3C50D1-1894-44D0-AA03-31609D79EEDD}"/>
              </a:ext>
            </a:extLst>
          </p:cNvPr>
          <p:cNvSpPr txBox="1"/>
          <p:nvPr/>
        </p:nvSpPr>
        <p:spPr>
          <a:xfrm>
            <a:off x="5789957" y="5260285"/>
            <a:ext cx="500744"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sp>
        <p:nvSpPr>
          <p:cNvPr id="74" name="TextBox 73">
            <a:extLst>
              <a:ext uri="{FF2B5EF4-FFF2-40B4-BE49-F238E27FC236}">
                <a16:creationId xmlns:a16="http://schemas.microsoft.com/office/drawing/2014/main" id="{A51FC72B-B7D4-496B-A4E6-02A23C7A00AD}"/>
              </a:ext>
            </a:extLst>
          </p:cNvPr>
          <p:cNvSpPr txBox="1"/>
          <p:nvPr/>
        </p:nvSpPr>
        <p:spPr>
          <a:xfrm>
            <a:off x="4736219" y="5260285"/>
            <a:ext cx="500744"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75" name="TextBox 74">
            <a:extLst>
              <a:ext uri="{FF2B5EF4-FFF2-40B4-BE49-F238E27FC236}">
                <a16:creationId xmlns:a16="http://schemas.microsoft.com/office/drawing/2014/main" id="{EEBEC9B3-6FF1-4C69-A3FD-371507846AAC}"/>
              </a:ext>
            </a:extLst>
          </p:cNvPr>
          <p:cNvSpPr txBox="1"/>
          <p:nvPr/>
        </p:nvSpPr>
        <p:spPr>
          <a:xfrm>
            <a:off x="6316826" y="5260285"/>
            <a:ext cx="500744"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76" name="TextBox 75">
            <a:extLst>
              <a:ext uri="{FF2B5EF4-FFF2-40B4-BE49-F238E27FC236}">
                <a16:creationId xmlns:a16="http://schemas.microsoft.com/office/drawing/2014/main" id="{EC81CDF2-E1EF-41D8-8DBB-19C90A263580}"/>
              </a:ext>
            </a:extLst>
          </p:cNvPr>
          <p:cNvSpPr txBox="1"/>
          <p:nvPr/>
        </p:nvSpPr>
        <p:spPr>
          <a:xfrm>
            <a:off x="6843695" y="5260285"/>
            <a:ext cx="500744"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p:txBody>
      </p:sp>
      <p:sp>
        <p:nvSpPr>
          <p:cNvPr id="77" name="TextBox 76">
            <a:extLst>
              <a:ext uri="{FF2B5EF4-FFF2-40B4-BE49-F238E27FC236}">
                <a16:creationId xmlns:a16="http://schemas.microsoft.com/office/drawing/2014/main" id="{C0F3D3AE-C1A3-4693-8CF3-B40D31FFED22}"/>
              </a:ext>
            </a:extLst>
          </p:cNvPr>
          <p:cNvSpPr txBox="1"/>
          <p:nvPr/>
        </p:nvSpPr>
        <p:spPr>
          <a:xfrm>
            <a:off x="7370564" y="5260285"/>
            <a:ext cx="500744"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42</a:t>
            </a:r>
          </a:p>
        </p:txBody>
      </p:sp>
      <p:sp>
        <p:nvSpPr>
          <p:cNvPr id="78" name="TextBox 77">
            <a:extLst>
              <a:ext uri="{FF2B5EF4-FFF2-40B4-BE49-F238E27FC236}">
                <a16:creationId xmlns:a16="http://schemas.microsoft.com/office/drawing/2014/main" id="{966FD112-2029-4C22-8AFC-5D560F6B624F}"/>
              </a:ext>
            </a:extLst>
          </p:cNvPr>
          <p:cNvSpPr txBox="1"/>
          <p:nvPr/>
        </p:nvSpPr>
        <p:spPr>
          <a:xfrm>
            <a:off x="7897433" y="5260285"/>
            <a:ext cx="500744"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48</a:t>
            </a:r>
          </a:p>
        </p:txBody>
      </p:sp>
      <p:sp>
        <p:nvSpPr>
          <p:cNvPr id="79" name="TextBox 78">
            <a:extLst>
              <a:ext uri="{FF2B5EF4-FFF2-40B4-BE49-F238E27FC236}">
                <a16:creationId xmlns:a16="http://schemas.microsoft.com/office/drawing/2014/main" id="{DB36B0F2-6A3E-4F59-ABF5-AAF738A5D745}"/>
              </a:ext>
            </a:extLst>
          </p:cNvPr>
          <p:cNvSpPr txBox="1"/>
          <p:nvPr/>
        </p:nvSpPr>
        <p:spPr>
          <a:xfrm>
            <a:off x="8424302" y="5260285"/>
            <a:ext cx="500744"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54</a:t>
            </a:r>
          </a:p>
        </p:txBody>
      </p:sp>
      <p:sp>
        <p:nvSpPr>
          <p:cNvPr id="80" name="TextBox 79">
            <a:extLst>
              <a:ext uri="{FF2B5EF4-FFF2-40B4-BE49-F238E27FC236}">
                <a16:creationId xmlns:a16="http://schemas.microsoft.com/office/drawing/2014/main" id="{E53139FF-9DFF-42B7-9FED-40A006C6DFED}"/>
              </a:ext>
            </a:extLst>
          </p:cNvPr>
          <p:cNvSpPr txBox="1"/>
          <p:nvPr/>
        </p:nvSpPr>
        <p:spPr>
          <a:xfrm>
            <a:off x="4845425" y="1415534"/>
            <a:ext cx="88765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97.9%</a:t>
            </a:r>
          </a:p>
        </p:txBody>
      </p:sp>
      <p:sp>
        <p:nvSpPr>
          <p:cNvPr id="81" name="TextBox 80">
            <a:extLst>
              <a:ext uri="{FF2B5EF4-FFF2-40B4-BE49-F238E27FC236}">
                <a16:creationId xmlns:a16="http://schemas.microsoft.com/office/drawing/2014/main" id="{0E6F8539-9666-41A9-A3EC-846B08249120}"/>
              </a:ext>
            </a:extLst>
          </p:cNvPr>
          <p:cNvSpPr txBox="1"/>
          <p:nvPr/>
        </p:nvSpPr>
        <p:spPr>
          <a:xfrm>
            <a:off x="4821612" y="1976635"/>
            <a:ext cx="88765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95.5%</a:t>
            </a:r>
          </a:p>
        </p:txBody>
      </p:sp>
      <p:sp>
        <p:nvSpPr>
          <p:cNvPr id="82" name="TextBox 81">
            <a:extLst>
              <a:ext uri="{FF2B5EF4-FFF2-40B4-BE49-F238E27FC236}">
                <a16:creationId xmlns:a16="http://schemas.microsoft.com/office/drawing/2014/main" id="{962A809F-D319-4E72-84DF-7ED4096DE9D2}"/>
              </a:ext>
            </a:extLst>
          </p:cNvPr>
          <p:cNvSpPr txBox="1"/>
          <p:nvPr/>
        </p:nvSpPr>
        <p:spPr>
          <a:xfrm>
            <a:off x="5916987" y="1514672"/>
            <a:ext cx="88765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94.3%</a:t>
            </a:r>
          </a:p>
        </p:txBody>
      </p:sp>
      <p:sp>
        <p:nvSpPr>
          <p:cNvPr id="83" name="TextBox 82">
            <a:extLst>
              <a:ext uri="{FF2B5EF4-FFF2-40B4-BE49-F238E27FC236}">
                <a16:creationId xmlns:a16="http://schemas.microsoft.com/office/drawing/2014/main" id="{18110662-04BC-474D-8DF6-EE9E1D9E8D3B}"/>
              </a:ext>
            </a:extLst>
          </p:cNvPr>
          <p:cNvSpPr txBox="1"/>
          <p:nvPr/>
        </p:nvSpPr>
        <p:spPr>
          <a:xfrm>
            <a:off x="5936038" y="2095698"/>
            <a:ext cx="88765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91.7%</a:t>
            </a:r>
          </a:p>
        </p:txBody>
      </p:sp>
      <p:sp>
        <p:nvSpPr>
          <p:cNvPr id="84" name="TextBox 83">
            <a:extLst>
              <a:ext uri="{FF2B5EF4-FFF2-40B4-BE49-F238E27FC236}">
                <a16:creationId xmlns:a16="http://schemas.microsoft.com/office/drawing/2014/main" id="{27F0AFD3-FBF0-4576-A1B4-E30812714699}"/>
              </a:ext>
            </a:extLst>
          </p:cNvPr>
          <p:cNvSpPr txBox="1"/>
          <p:nvPr/>
        </p:nvSpPr>
        <p:spPr>
          <a:xfrm>
            <a:off x="7040937" y="1600200"/>
            <a:ext cx="88765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92.2%</a:t>
            </a:r>
          </a:p>
        </p:txBody>
      </p:sp>
      <p:sp>
        <p:nvSpPr>
          <p:cNvPr id="85" name="TextBox 84">
            <a:extLst>
              <a:ext uri="{FF2B5EF4-FFF2-40B4-BE49-F238E27FC236}">
                <a16:creationId xmlns:a16="http://schemas.microsoft.com/office/drawing/2014/main" id="{1D31585F-0705-427C-834C-D59A43A1788D}"/>
              </a:ext>
            </a:extLst>
          </p:cNvPr>
          <p:cNvSpPr txBox="1"/>
          <p:nvPr/>
        </p:nvSpPr>
        <p:spPr>
          <a:xfrm>
            <a:off x="7045700" y="2086172"/>
            <a:ext cx="88765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90.2%</a:t>
            </a:r>
          </a:p>
        </p:txBody>
      </p:sp>
      <p:sp>
        <p:nvSpPr>
          <p:cNvPr id="86" name="TextBox 85">
            <a:extLst>
              <a:ext uri="{FF2B5EF4-FFF2-40B4-BE49-F238E27FC236}">
                <a16:creationId xmlns:a16="http://schemas.microsoft.com/office/drawing/2014/main" id="{C083F8A9-3747-4FE5-9F96-9DCDED3D53EB}"/>
              </a:ext>
            </a:extLst>
          </p:cNvPr>
          <p:cNvSpPr txBox="1"/>
          <p:nvPr/>
        </p:nvSpPr>
        <p:spPr>
          <a:xfrm>
            <a:off x="8060112" y="1667071"/>
            <a:ext cx="88765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91.2%</a:t>
            </a:r>
          </a:p>
        </p:txBody>
      </p:sp>
      <p:sp>
        <p:nvSpPr>
          <p:cNvPr id="87" name="TextBox 86">
            <a:extLst>
              <a:ext uri="{FF2B5EF4-FFF2-40B4-BE49-F238E27FC236}">
                <a16:creationId xmlns:a16="http://schemas.microsoft.com/office/drawing/2014/main" id="{CE42F15B-78F7-4F66-A7AF-D3257EB9532E}"/>
              </a:ext>
            </a:extLst>
          </p:cNvPr>
          <p:cNvSpPr txBox="1"/>
          <p:nvPr/>
        </p:nvSpPr>
        <p:spPr>
          <a:xfrm>
            <a:off x="8079163" y="2162372"/>
            <a:ext cx="88765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89.1%</a:t>
            </a:r>
          </a:p>
        </p:txBody>
      </p:sp>
      <p:sp>
        <p:nvSpPr>
          <p:cNvPr id="88" name="TextBox 87">
            <a:extLst>
              <a:ext uri="{FF2B5EF4-FFF2-40B4-BE49-F238E27FC236}">
                <a16:creationId xmlns:a16="http://schemas.microsoft.com/office/drawing/2014/main" id="{8E54F3BE-036B-449E-A319-B8D04CC9E1B5}"/>
              </a:ext>
            </a:extLst>
          </p:cNvPr>
          <p:cNvSpPr txBox="1"/>
          <p:nvPr/>
        </p:nvSpPr>
        <p:spPr>
          <a:xfrm>
            <a:off x="9167638" y="2112220"/>
            <a:ext cx="88765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87.7%</a:t>
            </a:r>
          </a:p>
        </p:txBody>
      </p:sp>
      <p:sp>
        <p:nvSpPr>
          <p:cNvPr id="89" name="TextBox 88">
            <a:extLst>
              <a:ext uri="{FF2B5EF4-FFF2-40B4-BE49-F238E27FC236}">
                <a16:creationId xmlns:a16="http://schemas.microsoft.com/office/drawing/2014/main" id="{D783A725-129E-4CAD-BD11-13DE1233D58A}"/>
              </a:ext>
            </a:extLst>
          </p:cNvPr>
          <p:cNvSpPr txBox="1"/>
          <p:nvPr/>
        </p:nvSpPr>
        <p:spPr>
          <a:xfrm>
            <a:off x="9114764" y="1600200"/>
            <a:ext cx="88765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90.2%</a:t>
            </a:r>
          </a:p>
        </p:txBody>
      </p:sp>
      <p:sp>
        <p:nvSpPr>
          <p:cNvPr id="90" name="Freeform: Shape 89">
            <a:extLst>
              <a:ext uri="{FF2B5EF4-FFF2-40B4-BE49-F238E27FC236}">
                <a16:creationId xmlns:a16="http://schemas.microsoft.com/office/drawing/2014/main" id="{87978C36-7F4C-4CB4-AFB7-2402F358C8EE}"/>
              </a:ext>
            </a:extLst>
          </p:cNvPr>
          <p:cNvSpPr/>
          <p:nvPr/>
        </p:nvSpPr>
        <p:spPr bwMode="auto">
          <a:xfrm>
            <a:off x="3948113" y="1690688"/>
            <a:ext cx="5262562" cy="352425"/>
          </a:xfrm>
          <a:custGeom>
            <a:avLst/>
            <a:gdLst>
              <a:gd name="connsiteX0" fmla="*/ 0 w 5262562"/>
              <a:gd name="connsiteY0" fmla="*/ 0 h 352425"/>
              <a:gd name="connsiteX1" fmla="*/ 228600 w 5262562"/>
              <a:gd name="connsiteY1" fmla="*/ 0 h 352425"/>
              <a:gd name="connsiteX2" fmla="*/ 228600 w 5262562"/>
              <a:gd name="connsiteY2" fmla="*/ 14287 h 352425"/>
              <a:gd name="connsiteX3" fmla="*/ 590550 w 5262562"/>
              <a:gd name="connsiteY3" fmla="*/ 14287 h 352425"/>
              <a:gd name="connsiteX4" fmla="*/ 590550 w 5262562"/>
              <a:gd name="connsiteY4" fmla="*/ 33337 h 352425"/>
              <a:gd name="connsiteX5" fmla="*/ 719137 w 5262562"/>
              <a:gd name="connsiteY5" fmla="*/ 33337 h 352425"/>
              <a:gd name="connsiteX6" fmla="*/ 719137 w 5262562"/>
              <a:gd name="connsiteY6" fmla="*/ 33337 h 352425"/>
              <a:gd name="connsiteX7" fmla="*/ 847725 w 5262562"/>
              <a:gd name="connsiteY7" fmla="*/ 33337 h 352425"/>
              <a:gd name="connsiteX8" fmla="*/ 847725 w 5262562"/>
              <a:gd name="connsiteY8" fmla="*/ 61912 h 352425"/>
              <a:gd name="connsiteX9" fmla="*/ 957262 w 5262562"/>
              <a:gd name="connsiteY9" fmla="*/ 61912 h 352425"/>
              <a:gd name="connsiteX10" fmla="*/ 957262 w 5262562"/>
              <a:gd name="connsiteY10" fmla="*/ 61912 h 352425"/>
              <a:gd name="connsiteX11" fmla="*/ 1076325 w 5262562"/>
              <a:gd name="connsiteY11" fmla="*/ 61912 h 352425"/>
              <a:gd name="connsiteX12" fmla="*/ 1076325 w 5262562"/>
              <a:gd name="connsiteY12" fmla="*/ 95250 h 352425"/>
              <a:gd name="connsiteX13" fmla="*/ 1281112 w 5262562"/>
              <a:gd name="connsiteY13" fmla="*/ 95250 h 352425"/>
              <a:gd name="connsiteX14" fmla="*/ 1295400 w 5262562"/>
              <a:gd name="connsiteY14" fmla="*/ 95250 h 352425"/>
              <a:gd name="connsiteX15" fmla="*/ 1343025 w 5262562"/>
              <a:gd name="connsiteY15" fmla="*/ 95250 h 352425"/>
              <a:gd name="connsiteX16" fmla="*/ 1343025 w 5262562"/>
              <a:gd name="connsiteY16" fmla="*/ 119062 h 352425"/>
              <a:gd name="connsiteX17" fmla="*/ 1428750 w 5262562"/>
              <a:gd name="connsiteY17" fmla="*/ 119062 h 352425"/>
              <a:gd name="connsiteX18" fmla="*/ 1438275 w 5262562"/>
              <a:gd name="connsiteY18" fmla="*/ 128587 h 352425"/>
              <a:gd name="connsiteX19" fmla="*/ 1571625 w 5262562"/>
              <a:gd name="connsiteY19" fmla="*/ 128587 h 352425"/>
              <a:gd name="connsiteX20" fmla="*/ 1571625 w 5262562"/>
              <a:gd name="connsiteY20" fmla="*/ 138112 h 352425"/>
              <a:gd name="connsiteX21" fmla="*/ 1647825 w 5262562"/>
              <a:gd name="connsiteY21" fmla="*/ 138112 h 352425"/>
              <a:gd name="connsiteX22" fmla="*/ 1652587 w 5262562"/>
              <a:gd name="connsiteY22" fmla="*/ 142874 h 352425"/>
              <a:gd name="connsiteX23" fmla="*/ 1719262 w 5262562"/>
              <a:gd name="connsiteY23" fmla="*/ 142874 h 352425"/>
              <a:gd name="connsiteX24" fmla="*/ 1719262 w 5262562"/>
              <a:gd name="connsiteY24" fmla="*/ 157162 h 352425"/>
              <a:gd name="connsiteX25" fmla="*/ 1852612 w 5262562"/>
              <a:gd name="connsiteY25" fmla="*/ 157162 h 352425"/>
              <a:gd name="connsiteX26" fmla="*/ 1852612 w 5262562"/>
              <a:gd name="connsiteY26" fmla="*/ 176212 h 352425"/>
              <a:gd name="connsiteX27" fmla="*/ 1943100 w 5262562"/>
              <a:gd name="connsiteY27" fmla="*/ 176212 h 352425"/>
              <a:gd name="connsiteX28" fmla="*/ 2009775 w 5262562"/>
              <a:gd name="connsiteY28" fmla="*/ 176212 h 352425"/>
              <a:gd name="connsiteX29" fmla="*/ 2009775 w 5262562"/>
              <a:gd name="connsiteY29" fmla="*/ 190500 h 352425"/>
              <a:gd name="connsiteX30" fmla="*/ 2052637 w 5262562"/>
              <a:gd name="connsiteY30" fmla="*/ 190500 h 352425"/>
              <a:gd name="connsiteX31" fmla="*/ 2052637 w 5262562"/>
              <a:gd name="connsiteY31" fmla="*/ 190500 h 352425"/>
              <a:gd name="connsiteX32" fmla="*/ 2100262 w 5262562"/>
              <a:gd name="connsiteY32" fmla="*/ 190500 h 352425"/>
              <a:gd name="connsiteX33" fmla="*/ 2100262 w 5262562"/>
              <a:gd name="connsiteY33" fmla="*/ 219075 h 352425"/>
              <a:gd name="connsiteX34" fmla="*/ 2228850 w 5262562"/>
              <a:gd name="connsiteY34" fmla="*/ 219075 h 352425"/>
              <a:gd name="connsiteX35" fmla="*/ 2228850 w 5262562"/>
              <a:gd name="connsiteY35" fmla="*/ 238125 h 352425"/>
              <a:gd name="connsiteX36" fmla="*/ 2347912 w 5262562"/>
              <a:gd name="connsiteY36" fmla="*/ 238125 h 352425"/>
              <a:gd name="connsiteX37" fmla="*/ 2347912 w 5262562"/>
              <a:gd name="connsiteY37" fmla="*/ 257175 h 352425"/>
              <a:gd name="connsiteX38" fmla="*/ 2414587 w 5262562"/>
              <a:gd name="connsiteY38" fmla="*/ 257175 h 352425"/>
              <a:gd name="connsiteX39" fmla="*/ 2414587 w 5262562"/>
              <a:gd name="connsiteY39" fmla="*/ 261937 h 352425"/>
              <a:gd name="connsiteX40" fmla="*/ 2690812 w 5262562"/>
              <a:gd name="connsiteY40" fmla="*/ 261937 h 352425"/>
              <a:gd name="connsiteX41" fmla="*/ 2700337 w 5262562"/>
              <a:gd name="connsiteY41" fmla="*/ 271462 h 352425"/>
              <a:gd name="connsiteX42" fmla="*/ 2828925 w 5262562"/>
              <a:gd name="connsiteY42" fmla="*/ 271462 h 352425"/>
              <a:gd name="connsiteX43" fmla="*/ 2828925 w 5262562"/>
              <a:gd name="connsiteY43" fmla="*/ 295275 h 352425"/>
              <a:gd name="connsiteX44" fmla="*/ 3324225 w 5262562"/>
              <a:gd name="connsiteY44" fmla="*/ 295275 h 352425"/>
              <a:gd name="connsiteX45" fmla="*/ 3609975 w 5262562"/>
              <a:gd name="connsiteY45" fmla="*/ 295275 h 352425"/>
              <a:gd name="connsiteX46" fmla="*/ 3609975 w 5262562"/>
              <a:gd name="connsiteY46" fmla="*/ 295275 h 352425"/>
              <a:gd name="connsiteX47" fmla="*/ 3700462 w 5262562"/>
              <a:gd name="connsiteY47" fmla="*/ 295275 h 352425"/>
              <a:gd name="connsiteX48" fmla="*/ 3700462 w 5262562"/>
              <a:gd name="connsiteY48" fmla="*/ 323850 h 352425"/>
              <a:gd name="connsiteX49" fmla="*/ 4514850 w 5262562"/>
              <a:gd name="connsiteY49" fmla="*/ 323850 h 352425"/>
              <a:gd name="connsiteX50" fmla="*/ 4524375 w 5262562"/>
              <a:gd name="connsiteY50" fmla="*/ 333375 h 352425"/>
              <a:gd name="connsiteX51" fmla="*/ 4791075 w 5262562"/>
              <a:gd name="connsiteY51" fmla="*/ 333375 h 352425"/>
              <a:gd name="connsiteX52" fmla="*/ 4791075 w 5262562"/>
              <a:gd name="connsiteY52" fmla="*/ 352425 h 352425"/>
              <a:gd name="connsiteX53" fmla="*/ 5262562 w 5262562"/>
              <a:gd name="connsiteY53"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5262562" h="352425">
                <a:moveTo>
                  <a:pt x="0" y="0"/>
                </a:moveTo>
                <a:lnTo>
                  <a:pt x="228600" y="0"/>
                </a:lnTo>
                <a:lnTo>
                  <a:pt x="228600" y="14287"/>
                </a:lnTo>
                <a:lnTo>
                  <a:pt x="590550" y="14287"/>
                </a:lnTo>
                <a:lnTo>
                  <a:pt x="590550" y="33337"/>
                </a:lnTo>
                <a:lnTo>
                  <a:pt x="719137" y="33337"/>
                </a:lnTo>
                <a:lnTo>
                  <a:pt x="719137" y="33337"/>
                </a:lnTo>
                <a:lnTo>
                  <a:pt x="847725" y="33337"/>
                </a:lnTo>
                <a:lnTo>
                  <a:pt x="847725" y="61912"/>
                </a:lnTo>
                <a:lnTo>
                  <a:pt x="957262" y="61912"/>
                </a:lnTo>
                <a:lnTo>
                  <a:pt x="957262" y="61912"/>
                </a:lnTo>
                <a:lnTo>
                  <a:pt x="1076325" y="61912"/>
                </a:lnTo>
                <a:lnTo>
                  <a:pt x="1076325" y="95250"/>
                </a:lnTo>
                <a:lnTo>
                  <a:pt x="1281112" y="95250"/>
                </a:lnTo>
                <a:lnTo>
                  <a:pt x="1295400" y="95250"/>
                </a:lnTo>
                <a:lnTo>
                  <a:pt x="1343025" y="95250"/>
                </a:lnTo>
                <a:lnTo>
                  <a:pt x="1343025" y="119062"/>
                </a:lnTo>
                <a:lnTo>
                  <a:pt x="1428750" y="119062"/>
                </a:lnTo>
                <a:lnTo>
                  <a:pt x="1438275" y="128587"/>
                </a:lnTo>
                <a:lnTo>
                  <a:pt x="1571625" y="128587"/>
                </a:lnTo>
                <a:lnTo>
                  <a:pt x="1571625" y="138112"/>
                </a:lnTo>
                <a:lnTo>
                  <a:pt x="1647825" y="138112"/>
                </a:lnTo>
                <a:lnTo>
                  <a:pt x="1652587" y="142874"/>
                </a:lnTo>
                <a:lnTo>
                  <a:pt x="1719262" y="142874"/>
                </a:lnTo>
                <a:lnTo>
                  <a:pt x="1719262" y="157162"/>
                </a:lnTo>
                <a:lnTo>
                  <a:pt x="1852612" y="157162"/>
                </a:lnTo>
                <a:lnTo>
                  <a:pt x="1852612" y="176212"/>
                </a:lnTo>
                <a:lnTo>
                  <a:pt x="1943100" y="176212"/>
                </a:lnTo>
                <a:lnTo>
                  <a:pt x="2009775" y="176212"/>
                </a:lnTo>
                <a:lnTo>
                  <a:pt x="2009775" y="190500"/>
                </a:lnTo>
                <a:lnTo>
                  <a:pt x="2052637" y="190500"/>
                </a:lnTo>
                <a:lnTo>
                  <a:pt x="2052637" y="190500"/>
                </a:lnTo>
                <a:lnTo>
                  <a:pt x="2100262" y="190500"/>
                </a:lnTo>
                <a:lnTo>
                  <a:pt x="2100262" y="219075"/>
                </a:lnTo>
                <a:lnTo>
                  <a:pt x="2228850" y="219075"/>
                </a:lnTo>
                <a:lnTo>
                  <a:pt x="2228850" y="238125"/>
                </a:lnTo>
                <a:lnTo>
                  <a:pt x="2347912" y="238125"/>
                </a:lnTo>
                <a:lnTo>
                  <a:pt x="2347912" y="257175"/>
                </a:lnTo>
                <a:lnTo>
                  <a:pt x="2414587" y="257175"/>
                </a:lnTo>
                <a:lnTo>
                  <a:pt x="2414587" y="261937"/>
                </a:lnTo>
                <a:lnTo>
                  <a:pt x="2690812" y="261937"/>
                </a:lnTo>
                <a:lnTo>
                  <a:pt x="2700337" y="271462"/>
                </a:lnTo>
                <a:lnTo>
                  <a:pt x="2828925" y="271462"/>
                </a:lnTo>
                <a:lnTo>
                  <a:pt x="2828925" y="295275"/>
                </a:lnTo>
                <a:lnTo>
                  <a:pt x="3324225" y="295275"/>
                </a:lnTo>
                <a:lnTo>
                  <a:pt x="3609975" y="295275"/>
                </a:lnTo>
                <a:lnTo>
                  <a:pt x="3609975" y="295275"/>
                </a:lnTo>
                <a:lnTo>
                  <a:pt x="3700462" y="295275"/>
                </a:lnTo>
                <a:lnTo>
                  <a:pt x="3700462" y="323850"/>
                </a:lnTo>
                <a:lnTo>
                  <a:pt x="4514850" y="323850"/>
                </a:lnTo>
                <a:lnTo>
                  <a:pt x="4524375" y="333375"/>
                </a:lnTo>
                <a:lnTo>
                  <a:pt x="4791075" y="333375"/>
                </a:lnTo>
                <a:lnTo>
                  <a:pt x="4791075" y="352425"/>
                </a:lnTo>
                <a:lnTo>
                  <a:pt x="5262562" y="352425"/>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1" name="Freeform: Shape 90">
            <a:extLst>
              <a:ext uri="{FF2B5EF4-FFF2-40B4-BE49-F238E27FC236}">
                <a16:creationId xmlns:a16="http://schemas.microsoft.com/office/drawing/2014/main" id="{45ED2B49-073F-447C-8C17-6E301280B4C8}"/>
              </a:ext>
            </a:extLst>
          </p:cNvPr>
          <p:cNvSpPr/>
          <p:nvPr/>
        </p:nvSpPr>
        <p:spPr bwMode="auto">
          <a:xfrm>
            <a:off x="3957638" y="1695450"/>
            <a:ext cx="5248275" cy="442913"/>
          </a:xfrm>
          <a:custGeom>
            <a:avLst/>
            <a:gdLst>
              <a:gd name="connsiteX0" fmla="*/ 0 w 5248275"/>
              <a:gd name="connsiteY0" fmla="*/ 0 h 442913"/>
              <a:gd name="connsiteX1" fmla="*/ 142875 w 5248275"/>
              <a:gd name="connsiteY1" fmla="*/ 0 h 442913"/>
              <a:gd name="connsiteX2" fmla="*/ 142875 w 5248275"/>
              <a:gd name="connsiteY2" fmla="*/ 19050 h 442913"/>
              <a:gd name="connsiteX3" fmla="*/ 257175 w 5248275"/>
              <a:gd name="connsiteY3" fmla="*/ 19050 h 442913"/>
              <a:gd name="connsiteX4" fmla="*/ 257175 w 5248275"/>
              <a:gd name="connsiteY4" fmla="*/ 52388 h 442913"/>
              <a:gd name="connsiteX5" fmla="*/ 304800 w 5248275"/>
              <a:gd name="connsiteY5" fmla="*/ 52388 h 442913"/>
              <a:gd name="connsiteX6" fmla="*/ 314325 w 5248275"/>
              <a:gd name="connsiteY6" fmla="*/ 61913 h 442913"/>
              <a:gd name="connsiteX7" fmla="*/ 376237 w 5248275"/>
              <a:gd name="connsiteY7" fmla="*/ 61913 h 442913"/>
              <a:gd name="connsiteX8" fmla="*/ 376237 w 5248275"/>
              <a:gd name="connsiteY8" fmla="*/ 71438 h 442913"/>
              <a:gd name="connsiteX9" fmla="*/ 485775 w 5248275"/>
              <a:gd name="connsiteY9" fmla="*/ 71438 h 442913"/>
              <a:gd name="connsiteX10" fmla="*/ 485775 w 5248275"/>
              <a:gd name="connsiteY10" fmla="*/ 90488 h 442913"/>
              <a:gd name="connsiteX11" fmla="*/ 561975 w 5248275"/>
              <a:gd name="connsiteY11" fmla="*/ 90488 h 442913"/>
              <a:gd name="connsiteX12" fmla="*/ 561975 w 5248275"/>
              <a:gd name="connsiteY12" fmla="*/ 95250 h 442913"/>
              <a:gd name="connsiteX13" fmla="*/ 681037 w 5248275"/>
              <a:gd name="connsiteY13" fmla="*/ 95250 h 442913"/>
              <a:gd name="connsiteX14" fmla="*/ 681037 w 5248275"/>
              <a:gd name="connsiteY14" fmla="*/ 109538 h 442913"/>
              <a:gd name="connsiteX15" fmla="*/ 747712 w 5248275"/>
              <a:gd name="connsiteY15" fmla="*/ 109538 h 442913"/>
              <a:gd name="connsiteX16" fmla="*/ 747712 w 5248275"/>
              <a:gd name="connsiteY16" fmla="*/ 109538 h 442913"/>
              <a:gd name="connsiteX17" fmla="*/ 757237 w 5248275"/>
              <a:gd name="connsiteY17" fmla="*/ 109538 h 442913"/>
              <a:gd name="connsiteX18" fmla="*/ 757237 w 5248275"/>
              <a:gd name="connsiteY18" fmla="*/ 128588 h 442913"/>
              <a:gd name="connsiteX19" fmla="*/ 871537 w 5248275"/>
              <a:gd name="connsiteY19" fmla="*/ 128588 h 442913"/>
              <a:gd name="connsiteX20" fmla="*/ 876300 w 5248275"/>
              <a:gd name="connsiteY20" fmla="*/ 133351 h 442913"/>
              <a:gd name="connsiteX21" fmla="*/ 909637 w 5248275"/>
              <a:gd name="connsiteY21" fmla="*/ 133351 h 442913"/>
              <a:gd name="connsiteX22" fmla="*/ 909637 w 5248275"/>
              <a:gd name="connsiteY22" fmla="*/ 166688 h 442913"/>
              <a:gd name="connsiteX23" fmla="*/ 1085850 w 5248275"/>
              <a:gd name="connsiteY23" fmla="*/ 166688 h 442913"/>
              <a:gd name="connsiteX24" fmla="*/ 1085850 w 5248275"/>
              <a:gd name="connsiteY24" fmla="*/ 171450 h 442913"/>
              <a:gd name="connsiteX25" fmla="*/ 1181100 w 5248275"/>
              <a:gd name="connsiteY25" fmla="*/ 171450 h 442913"/>
              <a:gd name="connsiteX26" fmla="*/ 1181100 w 5248275"/>
              <a:gd name="connsiteY26" fmla="*/ 185738 h 442913"/>
              <a:gd name="connsiteX27" fmla="*/ 1228725 w 5248275"/>
              <a:gd name="connsiteY27" fmla="*/ 185738 h 442913"/>
              <a:gd name="connsiteX28" fmla="*/ 1228725 w 5248275"/>
              <a:gd name="connsiteY28" fmla="*/ 204788 h 442913"/>
              <a:gd name="connsiteX29" fmla="*/ 1357312 w 5248275"/>
              <a:gd name="connsiteY29" fmla="*/ 204788 h 442913"/>
              <a:gd name="connsiteX30" fmla="*/ 1357312 w 5248275"/>
              <a:gd name="connsiteY30" fmla="*/ 223838 h 442913"/>
              <a:gd name="connsiteX31" fmla="*/ 1466850 w 5248275"/>
              <a:gd name="connsiteY31" fmla="*/ 223838 h 442913"/>
              <a:gd name="connsiteX32" fmla="*/ 1466850 w 5248275"/>
              <a:gd name="connsiteY32" fmla="*/ 233363 h 442913"/>
              <a:gd name="connsiteX33" fmla="*/ 1514475 w 5248275"/>
              <a:gd name="connsiteY33" fmla="*/ 233363 h 442913"/>
              <a:gd name="connsiteX34" fmla="*/ 1514475 w 5248275"/>
              <a:gd name="connsiteY34" fmla="*/ 252413 h 442913"/>
              <a:gd name="connsiteX35" fmla="*/ 1562100 w 5248275"/>
              <a:gd name="connsiteY35" fmla="*/ 252413 h 442913"/>
              <a:gd name="connsiteX36" fmla="*/ 1562100 w 5248275"/>
              <a:gd name="connsiteY36" fmla="*/ 261938 h 442913"/>
              <a:gd name="connsiteX37" fmla="*/ 1676400 w 5248275"/>
              <a:gd name="connsiteY37" fmla="*/ 261938 h 442913"/>
              <a:gd name="connsiteX38" fmla="*/ 1676400 w 5248275"/>
              <a:gd name="connsiteY38" fmla="*/ 276225 h 442913"/>
              <a:gd name="connsiteX39" fmla="*/ 1800225 w 5248275"/>
              <a:gd name="connsiteY39" fmla="*/ 276225 h 442913"/>
              <a:gd name="connsiteX40" fmla="*/ 1804988 w 5248275"/>
              <a:gd name="connsiteY40" fmla="*/ 280988 h 442913"/>
              <a:gd name="connsiteX41" fmla="*/ 1919287 w 5248275"/>
              <a:gd name="connsiteY41" fmla="*/ 280988 h 442913"/>
              <a:gd name="connsiteX42" fmla="*/ 1933575 w 5248275"/>
              <a:gd name="connsiteY42" fmla="*/ 295276 h 442913"/>
              <a:gd name="connsiteX43" fmla="*/ 2185987 w 5248275"/>
              <a:gd name="connsiteY43" fmla="*/ 295276 h 442913"/>
              <a:gd name="connsiteX44" fmla="*/ 2185987 w 5248275"/>
              <a:gd name="connsiteY44" fmla="*/ 309563 h 442913"/>
              <a:gd name="connsiteX45" fmla="*/ 2286000 w 5248275"/>
              <a:gd name="connsiteY45" fmla="*/ 309563 h 442913"/>
              <a:gd name="connsiteX46" fmla="*/ 2300287 w 5248275"/>
              <a:gd name="connsiteY46" fmla="*/ 323850 h 442913"/>
              <a:gd name="connsiteX47" fmla="*/ 2438400 w 5248275"/>
              <a:gd name="connsiteY47" fmla="*/ 323850 h 442913"/>
              <a:gd name="connsiteX48" fmla="*/ 2438400 w 5248275"/>
              <a:gd name="connsiteY48" fmla="*/ 338138 h 442913"/>
              <a:gd name="connsiteX49" fmla="*/ 2743200 w 5248275"/>
              <a:gd name="connsiteY49" fmla="*/ 338138 h 442913"/>
              <a:gd name="connsiteX50" fmla="*/ 2747962 w 5248275"/>
              <a:gd name="connsiteY50" fmla="*/ 342900 h 442913"/>
              <a:gd name="connsiteX51" fmla="*/ 3119437 w 5248275"/>
              <a:gd name="connsiteY51" fmla="*/ 342900 h 442913"/>
              <a:gd name="connsiteX52" fmla="*/ 3124200 w 5248275"/>
              <a:gd name="connsiteY52" fmla="*/ 347663 h 442913"/>
              <a:gd name="connsiteX53" fmla="*/ 3324225 w 5248275"/>
              <a:gd name="connsiteY53" fmla="*/ 347663 h 442913"/>
              <a:gd name="connsiteX54" fmla="*/ 3324225 w 5248275"/>
              <a:gd name="connsiteY54" fmla="*/ 347663 h 442913"/>
              <a:gd name="connsiteX55" fmla="*/ 3324225 w 5248275"/>
              <a:gd name="connsiteY55" fmla="*/ 366713 h 442913"/>
              <a:gd name="connsiteX56" fmla="*/ 3590925 w 5248275"/>
              <a:gd name="connsiteY56" fmla="*/ 366713 h 442913"/>
              <a:gd name="connsiteX57" fmla="*/ 3590925 w 5248275"/>
              <a:gd name="connsiteY57" fmla="*/ 385763 h 442913"/>
              <a:gd name="connsiteX58" fmla="*/ 4195762 w 5248275"/>
              <a:gd name="connsiteY58" fmla="*/ 385763 h 442913"/>
              <a:gd name="connsiteX59" fmla="*/ 4205287 w 5248275"/>
              <a:gd name="connsiteY59" fmla="*/ 385763 h 442913"/>
              <a:gd name="connsiteX60" fmla="*/ 4348162 w 5248275"/>
              <a:gd name="connsiteY60" fmla="*/ 385763 h 442913"/>
              <a:gd name="connsiteX61" fmla="*/ 4371975 w 5248275"/>
              <a:gd name="connsiteY61" fmla="*/ 409576 h 442913"/>
              <a:gd name="connsiteX62" fmla="*/ 4476750 w 5248275"/>
              <a:gd name="connsiteY62" fmla="*/ 409576 h 442913"/>
              <a:gd name="connsiteX63" fmla="*/ 4486274 w 5248275"/>
              <a:gd name="connsiteY63" fmla="*/ 419100 h 442913"/>
              <a:gd name="connsiteX64" fmla="*/ 4586287 w 5248275"/>
              <a:gd name="connsiteY64" fmla="*/ 419100 h 442913"/>
              <a:gd name="connsiteX65" fmla="*/ 4586287 w 5248275"/>
              <a:gd name="connsiteY65" fmla="*/ 419100 h 442913"/>
              <a:gd name="connsiteX66" fmla="*/ 4700587 w 5248275"/>
              <a:gd name="connsiteY66" fmla="*/ 419100 h 442913"/>
              <a:gd name="connsiteX67" fmla="*/ 4700587 w 5248275"/>
              <a:gd name="connsiteY67" fmla="*/ 442913 h 442913"/>
              <a:gd name="connsiteX68" fmla="*/ 5248275 w 5248275"/>
              <a:gd name="connsiteY68" fmla="*/ 442913 h 44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248275" h="442913">
                <a:moveTo>
                  <a:pt x="0" y="0"/>
                </a:moveTo>
                <a:lnTo>
                  <a:pt x="142875" y="0"/>
                </a:lnTo>
                <a:lnTo>
                  <a:pt x="142875" y="19050"/>
                </a:lnTo>
                <a:lnTo>
                  <a:pt x="257175" y="19050"/>
                </a:lnTo>
                <a:lnTo>
                  <a:pt x="257175" y="52388"/>
                </a:lnTo>
                <a:lnTo>
                  <a:pt x="304800" y="52388"/>
                </a:lnTo>
                <a:lnTo>
                  <a:pt x="314325" y="61913"/>
                </a:lnTo>
                <a:lnTo>
                  <a:pt x="376237" y="61913"/>
                </a:lnTo>
                <a:lnTo>
                  <a:pt x="376237" y="71438"/>
                </a:lnTo>
                <a:lnTo>
                  <a:pt x="485775" y="71438"/>
                </a:lnTo>
                <a:lnTo>
                  <a:pt x="485775" y="90488"/>
                </a:lnTo>
                <a:lnTo>
                  <a:pt x="561975" y="90488"/>
                </a:lnTo>
                <a:lnTo>
                  <a:pt x="561975" y="95250"/>
                </a:lnTo>
                <a:lnTo>
                  <a:pt x="681037" y="95250"/>
                </a:lnTo>
                <a:lnTo>
                  <a:pt x="681037" y="109538"/>
                </a:lnTo>
                <a:lnTo>
                  <a:pt x="747712" y="109538"/>
                </a:lnTo>
                <a:lnTo>
                  <a:pt x="747712" y="109538"/>
                </a:lnTo>
                <a:lnTo>
                  <a:pt x="757237" y="109538"/>
                </a:lnTo>
                <a:lnTo>
                  <a:pt x="757237" y="128588"/>
                </a:lnTo>
                <a:lnTo>
                  <a:pt x="871537" y="128588"/>
                </a:lnTo>
                <a:lnTo>
                  <a:pt x="876300" y="133351"/>
                </a:lnTo>
                <a:lnTo>
                  <a:pt x="909637" y="133351"/>
                </a:lnTo>
                <a:lnTo>
                  <a:pt x="909637" y="166688"/>
                </a:lnTo>
                <a:lnTo>
                  <a:pt x="1085850" y="166688"/>
                </a:lnTo>
                <a:lnTo>
                  <a:pt x="1085850" y="171450"/>
                </a:lnTo>
                <a:lnTo>
                  <a:pt x="1181100" y="171450"/>
                </a:lnTo>
                <a:lnTo>
                  <a:pt x="1181100" y="185738"/>
                </a:lnTo>
                <a:lnTo>
                  <a:pt x="1228725" y="185738"/>
                </a:lnTo>
                <a:lnTo>
                  <a:pt x="1228725" y="204788"/>
                </a:lnTo>
                <a:lnTo>
                  <a:pt x="1357312" y="204788"/>
                </a:lnTo>
                <a:lnTo>
                  <a:pt x="1357312" y="223838"/>
                </a:lnTo>
                <a:lnTo>
                  <a:pt x="1466850" y="223838"/>
                </a:lnTo>
                <a:lnTo>
                  <a:pt x="1466850" y="233363"/>
                </a:lnTo>
                <a:lnTo>
                  <a:pt x="1514475" y="233363"/>
                </a:lnTo>
                <a:lnTo>
                  <a:pt x="1514475" y="252413"/>
                </a:lnTo>
                <a:lnTo>
                  <a:pt x="1562100" y="252413"/>
                </a:lnTo>
                <a:lnTo>
                  <a:pt x="1562100" y="261938"/>
                </a:lnTo>
                <a:lnTo>
                  <a:pt x="1676400" y="261938"/>
                </a:lnTo>
                <a:lnTo>
                  <a:pt x="1676400" y="276225"/>
                </a:lnTo>
                <a:lnTo>
                  <a:pt x="1800225" y="276225"/>
                </a:lnTo>
                <a:lnTo>
                  <a:pt x="1804988" y="280988"/>
                </a:lnTo>
                <a:lnTo>
                  <a:pt x="1919287" y="280988"/>
                </a:lnTo>
                <a:lnTo>
                  <a:pt x="1933575" y="295276"/>
                </a:lnTo>
                <a:lnTo>
                  <a:pt x="2185987" y="295276"/>
                </a:lnTo>
                <a:lnTo>
                  <a:pt x="2185987" y="309563"/>
                </a:lnTo>
                <a:lnTo>
                  <a:pt x="2286000" y="309563"/>
                </a:lnTo>
                <a:lnTo>
                  <a:pt x="2300287" y="323850"/>
                </a:lnTo>
                <a:lnTo>
                  <a:pt x="2438400" y="323850"/>
                </a:lnTo>
                <a:lnTo>
                  <a:pt x="2438400" y="338138"/>
                </a:lnTo>
                <a:lnTo>
                  <a:pt x="2743200" y="338138"/>
                </a:lnTo>
                <a:lnTo>
                  <a:pt x="2747962" y="342900"/>
                </a:lnTo>
                <a:lnTo>
                  <a:pt x="3119437" y="342900"/>
                </a:lnTo>
                <a:lnTo>
                  <a:pt x="3124200" y="347663"/>
                </a:lnTo>
                <a:lnTo>
                  <a:pt x="3324225" y="347663"/>
                </a:lnTo>
                <a:lnTo>
                  <a:pt x="3324225" y="347663"/>
                </a:lnTo>
                <a:lnTo>
                  <a:pt x="3324225" y="366713"/>
                </a:lnTo>
                <a:lnTo>
                  <a:pt x="3590925" y="366713"/>
                </a:lnTo>
                <a:lnTo>
                  <a:pt x="3590925" y="385763"/>
                </a:lnTo>
                <a:lnTo>
                  <a:pt x="4195762" y="385763"/>
                </a:lnTo>
                <a:lnTo>
                  <a:pt x="4205287" y="385763"/>
                </a:lnTo>
                <a:lnTo>
                  <a:pt x="4348162" y="385763"/>
                </a:lnTo>
                <a:lnTo>
                  <a:pt x="4371975" y="409576"/>
                </a:lnTo>
                <a:lnTo>
                  <a:pt x="4476750" y="409576"/>
                </a:lnTo>
                <a:lnTo>
                  <a:pt x="4486274" y="419100"/>
                </a:lnTo>
                <a:lnTo>
                  <a:pt x="4586287" y="419100"/>
                </a:lnTo>
                <a:lnTo>
                  <a:pt x="4586287" y="419100"/>
                </a:lnTo>
                <a:lnTo>
                  <a:pt x="4700587" y="419100"/>
                </a:lnTo>
                <a:lnTo>
                  <a:pt x="4700587" y="442913"/>
                </a:lnTo>
                <a:lnTo>
                  <a:pt x="5248275" y="442913"/>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92" name="Group 7">
            <a:extLst>
              <a:ext uri="{FF2B5EF4-FFF2-40B4-BE49-F238E27FC236}">
                <a16:creationId xmlns:a16="http://schemas.microsoft.com/office/drawing/2014/main" id="{31CFF167-588D-4E31-A79A-3C574252D965}"/>
              </a:ext>
            </a:extLst>
          </p:cNvPr>
          <p:cNvGrpSpPr>
            <a:grpSpLocks/>
          </p:cNvGrpSpPr>
          <p:nvPr/>
        </p:nvGrpSpPr>
        <p:grpSpPr bwMode="auto">
          <a:xfrm>
            <a:off x="9389569" y="6207225"/>
            <a:ext cx="2488502" cy="447822"/>
            <a:chOff x="9527309" y="3551529"/>
            <a:chExt cx="2488502" cy="448324"/>
          </a:xfrm>
        </p:grpSpPr>
        <p:pic>
          <p:nvPicPr>
            <p:cNvPr id="93" name="Picture 9">
              <a:extLst>
                <a:ext uri="{FF2B5EF4-FFF2-40B4-BE49-F238E27FC236}">
                  <a16:creationId xmlns:a16="http://schemas.microsoft.com/office/drawing/2014/main" id="{3638A296-AAC3-404F-BEFC-E6B4DB96C928}"/>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4" name="Rectangle 8">
              <a:extLst>
                <a:ext uri="{FF2B5EF4-FFF2-40B4-BE49-F238E27FC236}">
                  <a16:creationId xmlns:a16="http://schemas.microsoft.com/office/drawing/2014/main" id="{4E96EF8A-EF8D-4A2F-8099-4559DF1711C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7469731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EA5AE-91BD-4ED1-968A-3CEC7EFF6966}"/>
              </a:ext>
            </a:extLst>
          </p:cNvPr>
          <p:cNvSpPr>
            <a:spLocks noGrp="1"/>
          </p:cNvSpPr>
          <p:nvPr>
            <p:ph type="title"/>
          </p:nvPr>
        </p:nvSpPr>
        <p:spPr/>
        <p:txBody>
          <a:bodyPr/>
          <a:lstStyle/>
          <a:p>
            <a:r>
              <a:rPr lang="en-US" dirty="0">
                <a:cs typeface="Calibri" panose="020F0502020204030204" pitchFamily="34" charset="0"/>
              </a:rPr>
              <a:t>ExteNET: 5-Yr IDFS Analysis by Hormone Receptor Status</a:t>
            </a:r>
          </a:p>
        </p:txBody>
      </p:sp>
      <p:sp>
        <p:nvSpPr>
          <p:cNvPr id="10" name="Text Box 11">
            <a:extLst>
              <a:ext uri="{FF2B5EF4-FFF2-40B4-BE49-F238E27FC236}">
                <a16:creationId xmlns:a16="http://schemas.microsoft.com/office/drawing/2014/main" id="{C0E882D1-1FB7-4C38-A696-0FC0492CD309}"/>
              </a:ext>
            </a:extLst>
          </p:cNvPr>
          <p:cNvSpPr txBox="1">
            <a:spLocks noChangeArrowheads="1"/>
          </p:cNvSpPr>
          <p:nvPr/>
        </p:nvSpPr>
        <p:spPr bwMode="auto">
          <a:xfrm>
            <a:off x="394062" y="6378512"/>
            <a:ext cx="8561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Martin. Lancet Oncol. 2017;18:1688. </a:t>
            </a:r>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14" name="TextBox 13">
            <a:extLst>
              <a:ext uri="{FF2B5EF4-FFF2-40B4-BE49-F238E27FC236}">
                <a16:creationId xmlns:a16="http://schemas.microsoft.com/office/drawing/2014/main" id="{972EF976-0546-47B7-90CD-E74A1A1251E8}"/>
              </a:ext>
            </a:extLst>
          </p:cNvPr>
          <p:cNvSpPr txBox="1"/>
          <p:nvPr/>
        </p:nvSpPr>
        <p:spPr>
          <a:xfrm>
            <a:off x="1738184" y="5227733"/>
            <a:ext cx="3880021"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 After Randomization</a:t>
            </a:r>
          </a:p>
        </p:txBody>
      </p:sp>
      <p:sp>
        <p:nvSpPr>
          <p:cNvPr id="15" name="TextBox 14">
            <a:extLst>
              <a:ext uri="{FF2B5EF4-FFF2-40B4-BE49-F238E27FC236}">
                <a16:creationId xmlns:a16="http://schemas.microsoft.com/office/drawing/2014/main" id="{6136F6C0-09F5-4D43-AB59-534F770F171A}"/>
              </a:ext>
            </a:extLst>
          </p:cNvPr>
          <p:cNvSpPr txBox="1"/>
          <p:nvPr/>
        </p:nvSpPr>
        <p:spPr>
          <a:xfrm rot="16200000">
            <a:off x="-297995" y="3398792"/>
            <a:ext cx="2734964"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IDFS (%)</a:t>
            </a:r>
          </a:p>
        </p:txBody>
      </p:sp>
      <p:sp>
        <p:nvSpPr>
          <p:cNvPr id="16" name="TextBox 15">
            <a:extLst>
              <a:ext uri="{FF2B5EF4-FFF2-40B4-BE49-F238E27FC236}">
                <a16:creationId xmlns:a16="http://schemas.microsoft.com/office/drawing/2014/main" id="{B1E062F7-F941-49A5-8A14-D03C3FDA82B5}"/>
              </a:ext>
            </a:extLst>
          </p:cNvPr>
          <p:cNvSpPr txBox="1"/>
          <p:nvPr/>
        </p:nvSpPr>
        <p:spPr>
          <a:xfrm>
            <a:off x="64526" y="5421115"/>
            <a:ext cx="1506630"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p>
        </p:txBody>
      </p:sp>
      <p:sp>
        <p:nvSpPr>
          <p:cNvPr id="20" name="TextBox 19">
            <a:extLst>
              <a:ext uri="{FF2B5EF4-FFF2-40B4-BE49-F238E27FC236}">
                <a16:creationId xmlns:a16="http://schemas.microsoft.com/office/drawing/2014/main" id="{5A95A2DB-EF59-4005-A63B-019C0617D46E}"/>
              </a:ext>
            </a:extLst>
          </p:cNvPr>
          <p:cNvSpPr txBox="1"/>
          <p:nvPr/>
        </p:nvSpPr>
        <p:spPr>
          <a:xfrm>
            <a:off x="1680518" y="1510560"/>
            <a:ext cx="3830595" cy="40011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Hormone Receptor Positive</a:t>
            </a:r>
          </a:p>
        </p:txBody>
      </p:sp>
      <p:sp>
        <p:nvSpPr>
          <p:cNvPr id="21" name="TextBox 20">
            <a:extLst>
              <a:ext uri="{FF2B5EF4-FFF2-40B4-BE49-F238E27FC236}">
                <a16:creationId xmlns:a16="http://schemas.microsoft.com/office/drawing/2014/main" id="{2977D3D2-C820-4C78-8569-2986FC0CC007}"/>
              </a:ext>
            </a:extLst>
          </p:cNvPr>
          <p:cNvSpPr txBox="1"/>
          <p:nvPr/>
        </p:nvSpPr>
        <p:spPr>
          <a:xfrm>
            <a:off x="7397578" y="1510560"/>
            <a:ext cx="3954163" cy="40011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Hormone Receptor Negative</a:t>
            </a:r>
          </a:p>
        </p:txBody>
      </p:sp>
      <p:sp>
        <p:nvSpPr>
          <p:cNvPr id="23" name="TextBox 22">
            <a:extLst>
              <a:ext uri="{FF2B5EF4-FFF2-40B4-BE49-F238E27FC236}">
                <a16:creationId xmlns:a16="http://schemas.microsoft.com/office/drawing/2014/main" id="{06EC9C52-F94E-45F5-A03C-EAA8C79D7468}"/>
              </a:ext>
            </a:extLst>
          </p:cNvPr>
          <p:cNvSpPr txBox="1"/>
          <p:nvPr/>
        </p:nvSpPr>
        <p:spPr>
          <a:xfrm>
            <a:off x="7508515" y="4403966"/>
            <a:ext cx="2836033"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0.95 (95% CI: 0.66-1.35)</a:t>
            </a:r>
          </a:p>
        </p:txBody>
      </p:sp>
      <p:sp>
        <p:nvSpPr>
          <p:cNvPr id="24" name="TextBox 23">
            <a:extLst>
              <a:ext uri="{FF2B5EF4-FFF2-40B4-BE49-F238E27FC236}">
                <a16:creationId xmlns:a16="http://schemas.microsoft.com/office/drawing/2014/main" id="{38043FD4-59E1-4D26-B548-305D6A58241F}"/>
              </a:ext>
            </a:extLst>
          </p:cNvPr>
          <p:cNvSpPr txBox="1"/>
          <p:nvPr/>
        </p:nvSpPr>
        <p:spPr>
          <a:xfrm>
            <a:off x="1821281" y="4403966"/>
            <a:ext cx="2836033"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0.60 (95% CI: 0.43-0.83)</a:t>
            </a:r>
          </a:p>
        </p:txBody>
      </p:sp>
      <p:cxnSp>
        <p:nvCxnSpPr>
          <p:cNvPr id="4" name="Straight Connector 3">
            <a:extLst>
              <a:ext uri="{FF2B5EF4-FFF2-40B4-BE49-F238E27FC236}">
                <a16:creationId xmlns:a16="http://schemas.microsoft.com/office/drawing/2014/main" id="{E61A90CF-C7AB-4375-B0EF-DC391AC735CA}"/>
              </a:ext>
            </a:extLst>
          </p:cNvPr>
          <p:cNvCxnSpPr/>
          <p:nvPr/>
        </p:nvCxnSpPr>
        <p:spPr bwMode="auto">
          <a:xfrm>
            <a:off x="1705232" y="4852086"/>
            <a:ext cx="3921211"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679799E4-4346-4409-A518-B297B78734FD}"/>
              </a:ext>
            </a:extLst>
          </p:cNvPr>
          <p:cNvCxnSpPr/>
          <p:nvPr/>
        </p:nvCxnSpPr>
        <p:spPr bwMode="auto">
          <a:xfrm flipV="1">
            <a:off x="1705232" y="2215978"/>
            <a:ext cx="0" cy="2636108"/>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1E292E14-03F4-4F0D-8D59-EBDF9D28FE33}"/>
              </a:ext>
            </a:extLst>
          </p:cNvPr>
          <p:cNvCxnSpPr/>
          <p:nvPr/>
        </p:nvCxnSpPr>
        <p:spPr bwMode="auto">
          <a:xfrm flipH="1">
            <a:off x="1647568" y="22077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D4E72B0-F561-418F-9077-204A1E09C5DD}"/>
              </a:ext>
            </a:extLst>
          </p:cNvPr>
          <p:cNvCxnSpPr/>
          <p:nvPr/>
        </p:nvCxnSpPr>
        <p:spPr bwMode="auto">
          <a:xfrm flipH="1">
            <a:off x="1647568" y="273661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C149C80-FA57-4267-BA81-2255F0D66FB9}"/>
              </a:ext>
            </a:extLst>
          </p:cNvPr>
          <p:cNvCxnSpPr/>
          <p:nvPr/>
        </p:nvCxnSpPr>
        <p:spPr bwMode="auto">
          <a:xfrm flipH="1">
            <a:off x="1647568" y="326548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9550A7A-BB1E-4F00-AD0A-450C245D9915}"/>
              </a:ext>
            </a:extLst>
          </p:cNvPr>
          <p:cNvCxnSpPr/>
          <p:nvPr/>
        </p:nvCxnSpPr>
        <p:spPr bwMode="auto">
          <a:xfrm flipH="1">
            <a:off x="1647568" y="37943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F754020-EBCA-47BB-B179-BE63139CDC67}"/>
              </a:ext>
            </a:extLst>
          </p:cNvPr>
          <p:cNvCxnSpPr/>
          <p:nvPr/>
        </p:nvCxnSpPr>
        <p:spPr bwMode="auto">
          <a:xfrm flipH="1">
            <a:off x="1647568" y="432322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6BE1FD1-EF74-4AE7-A8D3-D0EF4D9262E0}"/>
              </a:ext>
            </a:extLst>
          </p:cNvPr>
          <p:cNvCxnSpPr/>
          <p:nvPr/>
        </p:nvCxnSpPr>
        <p:spPr bwMode="auto">
          <a:xfrm flipH="1">
            <a:off x="1647568" y="48520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2692C966-CE22-45C8-85B1-C92D7D2052B2}"/>
              </a:ext>
            </a:extLst>
          </p:cNvPr>
          <p:cNvCxnSpPr/>
          <p:nvPr/>
        </p:nvCxnSpPr>
        <p:spPr bwMode="auto">
          <a:xfrm>
            <a:off x="1705232" y="4852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7AECB5E-F84C-41F3-97D1-20C9D06DF184}"/>
              </a:ext>
            </a:extLst>
          </p:cNvPr>
          <p:cNvCxnSpPr/>
          <p:nvPr/>
        </p:nvCxnSpPr>
        <p:spPr bwMode="auto">
          <a:xfrm>
            <a:off x="2095706" y="4852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D4496B5-63A2-4EE2-BDB4-3C38B7C30598}"/>
              </a:ext>
            </a:extLst>
          </p:cNvPr>
          <p:cNvCxnSpPr/>
          <p:nvPr/>
        </p:nvCxnSpPr>
        <p:spPr bwMode="auto">
          <a:xfrm>
            <a:off x="2486180" y="4852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6FE7382-AB38-4BBE-A25D-77DD3C0ADA49}"/>
              </a:ext>
            </a:extLst>
          </p:cNvPr>
          <p:cNvCxnSpPr/>
          <p:nvPr/>
        </p:nvCxnSpPr>
        <p:spPr bwMode="auto">
          <a:xfrm>
            <a:off x="2876654" y="4852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2BDB89C-00F5-4594-A363-2B1EFD3CB064}"/>
              </a:ext>
            </a:extLst>
          </p:cNvPr>
          <p:cNvCxnSpPr/>
          <p:nvPr/>
        </p:nvCxnSpPr>
        <p:spPr bwMode="auto">
          <a:xfrm>
            <a:off x="3267128" y="4852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EB768DD-15AA-483B-B73F-2D494AB9A31A}"/>
              </a:ext>
            </a:extLst>
          </p:cNvPr>
          <p:cNvCxnSpPr/>
          <p:nvPr/>
        </p:nvCxnSpPr>
        <p:spPr bwMode="auto">
          <a:xfrm>
            <a:off x="3657602" y="4852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B23A8AA-D70A-4EB5-8E23-51BAAAABD333}"/>
              </a:ext>
            </a:extLst>
          </p:cNvPr>
          <p:cNvCxnSpPr/>
          <p:nvPr/>
        </p:nvCxnSpPr>
        <p:spPr bwMode="auto">
          <a:xfrm>
            <a:off x="4048076" y="4852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1437F76-7B22-4D3D-9765-2EAA64A83A4D}"/>
              </a:ext>
            </a:extLst>
          </p:cNvPr>
          <p:cNvCxnSpPr/>
          <p:nvPr/>
        </p:nvCxnSpPr>
        <p:spPr bwMode="auto">
          <a:xfrm>
            <a:off x="4438550" y="4852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C7F77A5-C86E-4285-97E8-4788DF630269}"/>
              </a:ext>
            </a:extLst>
          </p:cNvPr>
          <p:cNvCxnSpPr/>
          <p:nvPr/>
        </p:nvCxnSpPr>
        <p:spPr bwMode="auto">
          <a:xfrm>
            <a:off x="4829024" y="4852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6E80360-8680-4998-AF0B-E326001C8605}"/>
              </a:ext>
            </a:extLst>
          </p:cNvPr>
          <p:cNvCxnSpPr/>
          <p:nvPr/>
        </p:nvCxnSpPr>
        <p:spPr bwMode="auto">
          <a:xfrm>
            <a:off x="5219498" y="4852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D70F7629-194B-45DD-BBC9-64C9C88F4DA5}"/>
              </a:ext>
            </a:extLst>
          </p:cNvPr>
          <p:cNvCxnSpPr/>
          <p:nvPr/>
        </p:nvCxnSpPr>
        <p:spPr bwMode="auto">
          <a:xfrm>
            <a:off x="5609968" y="4852087"/>
            <a:ext cx="0" cy="64008"/>
          </a:xfrm>
          <a:prstGeom prst="line">
            <a:avLst/>
          </a:prstGeom>
          <a:noFill/>
          <a:ln w="28575" cap="flat" cmpd="sng" algn="ctr">
            <a:solidFill>
              <a:schemeClr val="bg1"/>
            </a:solidFill>
            <a:prstDash val="solid"/>
            <a:round/>
            <a:headEnd type="none" w="med" len="med"/>
            <a:tailEnd type="none" w="med" len="med"/>
          </a:ln>
          <a:effectLst/>
        </p:spPr>
      </p:cxnSp>
      <p:sp>
        <p:nvSpPr>
          <p:cNvPr id="47" name="TextBox 46">
            <a:extLst>
              <a:ext uri="{FF2B5EF4-FFF2-40B4-BE49-F238E27FC236}">
                <a16:creationId xmlns:a16="http://schemas.microsoft.com/office/drawing/2014/main" id="{05A75CA7-8D99-415C-A68F-A86B13FD5420}"/>
              </a:ext>
            </a:extLst>
          </p:cNvPr>
          <p:cNvSpPr txBox="1"/>
          <p:nvPr/>
        </p:nvSpPr>
        <p:spPr>
          <a:xfrm>
            <a:off x="783214" y="5680607"/>
            <a:ext cx="784189" cy="461665"/>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46376"/>
                </a:solidFill>
                <a:effectLst/>
                <a:uLnTx/>
                <a:uFillTx/>
                <a:latin typeface="Calibri" panose="020F0502020204030204" pitchFamily="34" charset="0"/>
                <a:ea typeface="+mn-ea"/>
                <a:cs typeface="Calibri" panose="020F0502020204030204" pitchFamily="34" charset="0"/>
              </a:rPr>
              <a:t>Neratinib</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Placebo</a:t>
            </a:r>
          </a:p>
        </p:txBody>
      </p:sp>
      <p:sp>
        <p:nvSpPr>
          <p:cNvPr id="48" name="TextBox 47">
            <a:extLst>
              <a:ext uri="{FF2B5EF4-FFF2-40B4-BE49-F238E27FC236}">
                <a16:creationId xmlns:a16="http://schemas.microsoft.com/office/drawing/2014/main" id="{BEA5CB26-9D1A-44C3-AEFC-BC56A0414255}"/>
              </a:ext>
            </a:extLst>
          </p:cNvPr>
          <p:cNvSpPr txBox="1"/>
          <p:nvPr/>
        </p:nvSpPr>
        <p:spPr>
          <a:xfrm>
            <a:off x="1481844" y="5680607"/>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816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815</a:t>
            </a:r>
          </a:p>
        </p:txBody>
      </p:sp>
      <p:sp>
        <p:nvSpPr>
          <p:cNvPr id="49" name="TextBox 48">
            <a:extLst>
              <a:ext uri="{FF2B5EF4-FFF2-40B4-BE49-F238E27FC236}">
                <a16:creationId xmlns:a16="http://schemas.microsoft.com/office/drawing/2014/main" id="{9164E63C-0D26-48BD-A50A-7E489F43DF5A}"/>
              </a:ext>
            </a:extLst>
          </p:cNvPr>
          <p:cNvSpPr txBox="1"/>
          <p:nvPr/>
        </p:nvSpPr>
        <p:spPr>
          <a:xfrm>
            <a:off x="1872317" y="5680607"/>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757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779</a:t>
            </a:r>
          </a:p>
        </p:txBody>
      </p:sp>
      <p:sp>
        <p:nvSpPr>
          <p:cNvPr id="50" name="TextBox 49">
            <a:extLst>
              <a:ext uri="{FF2B5EF4-FFF2-40B4-BE49-F238E27FC236}">
                <a16:creationId xmlns:a16="http://schemas.microsoft.com/office/drawing/2014/main" id="{64E92155-C7EE-4A9E-95EC-3ABF871CEA87}"/>
              </a:ext>
            </a:extLst>
          </p:cNvPr>
          <p:cNvSpPr txBox="1"/>
          <p:nvPr/>
        </p:nvSpPr>
        <p:spPr>
          <a:xfrm>
            <a:off x="2262791" y="5680607"/>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731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750</a:t>
            </a:r>
          </a:p>
        </p:txBody>
      </p:sp>
      <p:sp>
        <p:nvSpPr>
          <p:cNvPr id="51" name="TextBox 50">
            <a:extLst>
              <a:ext uri="{FF2B5EF4-FFF2-40B4-BE49-F238E27FC236}">
                <a16:creationId xmlns:a16="http://schemas.microsoft.com/office/drawing/2014/main" id="{F50A2AC8-FAC2-446B-8A39-01AE2F05B7D4}"/>
              </a:ext>
            </a:extLst>
          </p:cNvPr>
          <p:cNvSpPr txBox="1"/>
          <p:nvPr/>
        </p:nvSpPr>
        <p:spPr>
          <a:xfrm>
            <a:off x="2653265" y="5680607"/>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705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719</a:t>
            </a:r>
          </a:p>
        </p:txBody>
      </p:sp>
      <p:sp>
        <p:nvSpPr>
          <p:cNvPr id="52" name="TextBox 51">
            <a:extLst>
              <a:ext uri="{FF2B5EF4-FFF2-40B4-BE49-F238E27FC236}">
                <a16:creationId xmlns:a16="http://schemas.microsoft.com/office/drawing/2014/main" id="{0BACF373-0023-4E3F-8BAD-532E6CCFE9EA}"/>
              </a:ext>
            </a:extLst>
          </p:cNvPr>
          <p:cNvSpPr txBox="1"/>
          <p:nvPr/>
        </p:nvSpPr>
        <p:spPr>
          <a:xfrm>
            <a:off x="3043739" y="5680607"/>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642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647</a:t>
            </a:r>
          </a:p>
        </p:txBody>
      </p:sp>
      <p:sp>
        <p:nvSpPr>
          <p:cNvPr id="53" name="TextBox 52">
            <a:extLst>
              <a:ext uri="{FF2B5EF4-FFF2-40B4-BE49-F238E27FC236}">
                <a16:creationId xmlns:a16="http://schemas.microsoft.com/office/drawing/2014/main" id="{173EEB3D-2703-4F03-9791-741ABC4BFE2E}"/>
              </a:ext>
            </a:extLst>
          </p:cNvPr>
          <p:cNvSpPr txBox="1"/>
          <p:nvPr/>
        </p:nvSpPr>
        <p:spPr>
          <a:xfrm>
            <a:off x="3434213" y="5680607"/>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571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581</a:t>
            </a:r>
          </a:p>
        </p:txBody>
      </p:sp>
      <p:sp>
        <p:nvSpPr>
          <p:cNvPr id="54" name="TextBox 53">
            <a:extLst>
              <a:ext uri="{FF2B5EF4-FFF2-40B4-BE49-F238E27FC236}">
                <a16:creationId xmlns:a16="http://schemas.microsoft.com/office/drawing/2014/main" id="{DBA581E5-EE0F-422A-8B23-EAF7E5390879}"/>
              </a:ext>
            </a:extLst>
          </p:cNvPr>
          <p:cNvSpPr txBox="1"/>
          <p:nvPr/>
        </p:nvSpPr>
        <p:spPr>
          <a:xfrm>
            <a:off x="3824687" y="5680607"/>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565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567</a:t>
            </a:r>
          </a:p>
        </p:txBody>
      </p:sp>
      <p:sp>
        <p:nvSpPr>
          <p:cNvPr id="55" name="TextBox 54">
            <a:extLst>
              <a:ext uri="{FF2B5EF4-FFF2-40B4-BE49-F238E27FC236}">
                <a16:creationId xmlns:a16="http://schemas.microsoft.com/office/drawing/2014/main" id="{D06A7677-C2E8-4778-A558-15CAF1E5E71D}"/>
              </a:ext>
            </a:extLst>
          </p:cNvPr>
          <p:cNvSpPr txBox="1"/>
          <p:nvPr/>
        </p:nvSpPr>
        <p:spPr>
          <a:xfrm>
            <a:off x="4215161" y="5680607"/>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558</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556</a:t>
            </a:r>
          </a:p>
        </p:txBody>
      </p:sp>
      <p:sp>
        <p:nvSpPr>
          <p:cNvPr id="56" name="TextBox 55">
            <a:extLst>
              <a:ext uri="{FF2B5EF4-FFF2-40B4-BE49-F238E27FC236}">
                <a16:creationId xmlns:a16="http://schemas.microsoft.com/office/drawing/2014/main" id="{EEDFBD30-55AD-41AD-919B-34F13902E321}"/>
              </a:ext>
            </a:extLst>
          </p:cNvPr>
          <p:cNvSpPr txBox="1"/>
          <p:nvPr/>
        </p:nvSpPr>
        <p:spPr>
          <a:xfrm>
            <a:off x="4605635" y="5680607"/>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554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551</a:t>
            </a:r>
          </a:p>
        </p:txBody>
      </p:sp>
      <p:sp>
        <p:nvSpPr>
          <p:cNvPr id="57" name="TextBox 56">
            <a:extLst>
              <a:ext uri="{FF2B5EF4-FFF2-40B4-BE49-F238E27FC236}">
                <a16:creationId xmlns:a16="http://schemas.microsoft.com/office/drawing/2014/main" id="{1285628E-B970-4969-8158-AA72E3ED5457}"/>
              </a:ext>
            </a:extLst>
          </p:cNvPr>
          <p:cNvSpPr txBox="1"/>
          <p:nvPr/>
        </p:nvSpPr>
        <p:spPr>
          <a:xfrm>
            <a:off x="4996109" y="5680607"/>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544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542</a:t>
            </a:r>
          </a:p>
        </p:txBody>
      </p:sp>
      <p:sp>
        <p:nvSpPr>
          <p:cNvPr id="58" name="TextBox 57">
            <a:extLst>
              <a:ext uri="{FF2B5EF4-FFF2-40B4-BE49-F238E27FC236}">
                <a16:creationId xmlns:a16="http://schemas.microsoft.com/office/drawing/2014/main" id="{1704C61B-E751-4C75-BD0E-B478D252BB7F}"/>
              </a:ext>
            </a:extLst>
          </p:cNvPr>
          <p:cNvSpPr txBox="1"/>
          <p:nvPr/>
        </p:nvSpPr>
        <p:spPr>
          <a:xfrm>
            <a:off x="5386578" y="5680607"/>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532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525</a:t>
            </a:r>
          </a:p>
        </p:txBody>
      </p:sp>
      <p:sp>
        <p:nvSpPr>
          <p:cNvPr id="59" name="TextBox 58">
            <a:extLst>
              <a:ext uri="{FF2B5EF4-FFF2-40B4-BE49-F238E27FC236}">
                <a16:creationId xmlns:a16="http://schemas.microsoft.com/office/drawing/2014/main" id="{BFA41336-3213-41CD-86A6-6C3DB33BE748}"/>
              </a:ext>
            </a:extLst>
          </p:cNvPr>
          <p:cNvSpPr txBox="1"/>
          <p:nvPr/>
        </p:nvSpPr>
        <p:spPr>
          <a:xfrm>
            <a:off x="5296930" y="4917989"/>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60" name="TextBox 59">
            <a:extLst>
              <a:ext uri="{FF2B5EF4-FFF2-40B4-BE49-F238E27FC236}">
                <a16:creationId xmlns:a16="http://schemas.microsoft.com/office/drawing/2014/main" id="{BCA44C27-9FAE-4B88-8B99-02A521908B1A}"/>
              </a:ext>
            </a:extLst>
          </p:cNvPr>
          <p:cNvSpPr txBox="1"/>
          <p:nvPr/>
        </p:nvSpPr>
        <p:spPr>
          <a:xfrm>
            <a:off x="1388076" y="4917989"/>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61" name="TextBox 60">
            <a:extLst>
              <a:ext uri="{FF2B5EF4-FFF2-40B4-BE49-F238E27FC236}">
                <a16:creationId xmlns:a16="http://schemas.microsoft.com/office/drawing/2014/main" id="{156EBC08-D425-40C1-986D-B7FE001D2D1D}"/>
              </a:ext>
            </a:extLst>
          </p:cNvPr>
          <p:cNvSpPr txBox="1"/>
          <p:nvPr/>
        </p:nvSpPr>
        <p:spPr>
          <a:xfrm>
            <a:off x="1778961" y="4917989"/>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62" name="TextBox 61">
            <a:extLst>
              <a:ext uri="{FF2B5EF4-FFF2-40B4-BE49-F238E27FC236}">
                <a16:creationId xmlns:a16="http://schemas.microsoft.com/office/drawing/2014/main" id="{6CD3992A-C9DB-4994-B201-68046A76E6C1}"/>
              </a:ext>
            </a:extLst>
          </p:cNvPr>
          <p:cNvSpPr txBox="1"/>
          <p:nvPr/>
        </p:nvSpPr>
        <p:spPr>
          <a:xfrm>
            <a:off x="2169846" y="4917989"/>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63" name="TextBox 62">
            <a:extLst>
              <a:ext uri="{FF2B5EF4-FFF2-40B4-BE49-F238E27FC236}">
                <a16:creationId xmlns:a16="http://schemas.microsoft.com/office/drawing/2014/main" id="{ACE4CA27-6B38-4773-BD4D-B15CFC3C0DDA}"/>
              </a:ext>
            </a:extLst>
          </p:cNvPr>
          <p:cNvSpPr txBox="1"/>
          <p:nvPr/>
        </p:nvSpPr>
        <p:spPr>
          <a:xfrm>
            <a:off x="2560731" y="4917989"/>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64" name="TextBox 63">
            <a:extLst>
              <a:ext uri="{FF2B5EF4-FFF2-40B4-BE49-F238E27FC236}">
                <a16:creationId xmlns:a16="http://schemas.microsoft.com/office/drawing/2014/main" id="{EB159446-1467-472F-946E-C1D3BB5619C3}"/>
              </a:ext>
            </a:extLst>
          </p:cNvPr>
          <p:cNvSpPr txBox="1"/>
          <p:nvPr/>
        </p:nvSpPr>
        <p:spPr>
          <a:xfrm>
            <a:off x="2951616" y="4917989"/>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sp>
        <p:nvSpPr>
          <p:cNvPr id="65" name="TextBox 64">
            <a:extLst>
              <a:ext uri="{FF2B5EF4-FFF2-40B4-BE49-F238E27FC236}">
                <a16:creationId xmlns:a16="http://schemas.microsoft.com/office/drawing/2014/main" id="{ED520578-D71F-4D62-950D-19615D016763}"/>
              </a:ext>
            </a:extLst>
          </p:cNvPr>
          <p:cNvSpPr txBox="1"/>
          <p:nvPr/>
        </p:nvSpPr>
        <p:spPr>
          <a:xfrm>
            <a:off x="3342501" y="4917989"/>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66" name="TextBox 65">
            <a:extLst>
              <a:ext uri="{FF2B5EF4-FFF2-40B4-BE49-F238E27FC236}">
                <a16:creationId xmlns:a16="http://schemas.microsoft.com/office/drawing/2014/main" id="{5FD2C3FF-E12B-492E-80B7-507053E751B9}"/>
              </a:ext>
            </a:extLst>
          </p:cNvPr>
          <p:cNvSpPr txBox="1"/>
          <p:nvPr/>
        </p:nvSpPr>
        <p:spPr>
          <a:xfrm>
            <a:off x="3733386" y="4917989"/>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p:txBody>
      </p:sp>
      <p:sp>
        <p:nvSpPr>
          <p:cNvPr id="67" name="TextBox 66">
            <a:extLst>
              <a:ext uri="{FF2B5EF4-FFF2-40B4-BE49-F238E27FC236}">
                <a16:creationId xmlns:a16="http://schemas.microsoft.com/office/drawing/2014/main" id="{18674DDB-37AE-45AB-84D7-EC8A0FFA46F4}"/>
              </a:ext>
            </a:extLst>
          </p:cNvPr>
          <p:cNvSpPr txBox="1"/>
          <p:nvPr/>
        </p:nvSpPr>
        <p:spPr>
          <a:xfrm>
            <a:off x="4124271" y="4917989"/>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42</a:t>
            </a:r>
          </a:p>
        </p:txBody>
      </p:sp>
      <p:sp>
        <p:nvSpPr>
          <p:cNvPr id="68" name="TextBox 67">
            <a:extLst>
              <a:ext uri="{FF2B5EF4-FFF2-40B4-BE49-F238E27FC236}">
                <a16:creationId xmlns:a16="http://schemas.microsoft.com/office/drawing/2014/main" id="{6DD9629C-E66B-4491-8F3F-DB4EC3EF0130}"/>
              </a:ext>
            </a:extLst>
          </p:cNvPr>
          <p:cNvSpPr txBox="1"/>
          <p:nvPr/>
        </p:nvSpPr>
        <p:spPr>
          <a:xfrm>
            <a:off x="4515156" y="4917989"/>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48</a:t>
            </a:r>
          </a:p>
        </p:txBody>
      </p:sp>
      <p:sp>
        <p:nvSpPr>
          <p:cNvPr id="69" name="TextBox 68">
            <a:extLst>
              <a:ext uri="{FF2B5EF4-FFF2-40B4-BE49-F238E27FC236}">
                <a16:creationId xmlns:a16="http://schemas.microsoft.com/office/drawing/2014/main" id="{A21681EE-7D2D-4CC2-A1CA-0E948C0F4C51}"/>
              </a:ext>
            </a:extLst>
          </p:cNvPr>
          <p:cNvSpPr txBox="1"/>
          <p:nvPr/>
        </p:nvSpPr>
        <p:spPr>
          <a:xfrm>
            <a:off x="4906041" y="4917989"/>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54</a:t>
            </a:r>
          </a:p>
        </p:txBody>
      </p:sp>
      <p:sp>
        <p:nvSpPr>
          <p:cNvPr id="70" name="TextBox 69">
            <a:extLst>
              <a:ext uri="{FF2B5EF4-FFF2-40B4-BE49-F238E27FC236}">
                <a16:creationId xmlns:a16="http://schemas.microsoft.com/office/drawing/2014/main" id="{05EDA273-7F4A-4389-B3CD-9986597B97AC}"/>
              </a:ext>
            </a:extLst>
          </p:cNvPr>
          <p:cNvSpPr txBox="1"/>
          <p:nvPr/>
        </p:nvSpPr>
        <p:spPr>
          <a:xfrm>
            <a:off x="1079565" y="2030626"/>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72" name="TextBox 71">
            <a:extLst>
              <a:ext uri="{FF2B5EF4-FFF2-40B4-BE49-F238E27FC236}">
                <a16:creationId xmlns:a16="http://schemas.microsoft.com/office/drawing/2014/main" id="{E8826FEB-ECC0-4483-AD93-80CD7FA63E7F}"/>
              </a:ext>
            </a:extLst>
          </p:cNvPr>
          <p:cNvSpPr txBox="1"/>
          <p:nvPr/>
        </p:nvSpPr>
        <p:spPr>
          <a:xfrm>
            <a:off x="1079565" y="2559496"/>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74" name="TextBox 73">
            <a:extLst>
              <a:ext uri="{FF2B5EF4-FFF2-40B4-BE49-F238E27FC236}">
                <a16:creationId xmlns:a16="http://schemas.microsoft.com/office/drawing/2014/main" id="{9FF798E4-CD80-49E6-A548-D89F99CBDBEB}"/>
              </a:ext>
            </a:extLst>
          </p:cNvPr>
          <p:cNvSpPr txBox="1"/>
          <p:nvPr/>
        </p:nvSpPr>
        <p:spPr>
          <a:xfrm>
            <a:off x="1079565" y="3088366"/>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76" name="TextBox 75">
            <a:extLst>
              <a:ext uri="{FF2B5EF4-FFF2-40B4-BE49-F238E27FC236}">
                <a16:creationId xmlns:a16="http://schemas.microsoft.com/office/drawing/2014/main" id="{1DFA4F3A-4027-4800-A332-956937797BEE}"/>
              </a:ext>
            </a:extLst>
          </p:cNvPr>
          <p:cNvSpPr txBox="1"/>
          <p:nvPr/>
        </p:nvSpPr>
        <p:spPr>
          <a:xfrm>
            <a:off x="1079565" y="3617236"/>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78" name="TextBox 77">
            <a:extLst>
              <a:ext uri="{FF2B5EF4-FFF2-40B4-BE49-F238E27FC236}">
                <a16:creationId xmlns:a16="http://schemas.microsoft.com/office/drawing/2014/main" id="{81272937-5EA5-458D-8B5A-ACF47248BD15}"/>
              </a:ext>
            </a:extLst>
          </p:cNvPr>
          <p:cNvSpPr txBox="1"/>
          <p:nvPr/>
        </p:nvSpPr>
        <p:spPr>
          <a:xfrm>
            <a:off x="1079565" y="4146106"/>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80" name="TextBox 79">
            <a:extLst>
              <a:ext uri="{FF2B5EF4-FFF2-40B4-BE49-F238E27FC236}">
                <a16:creationId xmlns:a16="http://schemas.microsoft.com/office/drawing/2014/main" id="{8E3CE673-3407-48D5-9C68-70EA2949ECC4}"/>
              </a:ext>
            </a:extLst>
          </p:cNvPr>
          <p:cNvSpPr txBox="1"/>
          <p:nvPr/>
        </p:nvSpPr>
        <p:spPr>
          <a:xfrm>
            <a:off x="1079565" y="4674973"/>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81" name="Freeform: Shape 80">
            <a:extLst>
              <a:ext uri="{FF2B5EF4-FFF2-40B4-BE49-F238E27FC236}">
                <a16:creationId xmlns:a16="http://schemas.microsoft.com/office/drawing/2014/main" id="{B98C27D7-82BB-4E49-BE37-0914C48A7D33}"/>
              </a:ext>
            </a:extLst>
          </p:cNvPr>
          <p:cNvSpPr/>
          <p:nvPr/>
        </p:nvSpPr>
        <p:spPr bwMode="auto">
          <a:xfrm>
            <a:off x="1844675" y="2197100"/>
            <a:ext cx="3784600" cy="238125"/>
          </a:xfrm>
          <a:custGeom>
            <a:avLst/>
            <a:gdLst>
              <a:gd name="connsiteX0" fmla="*/ 0 w 3784600"/>
              <a:gd name="connsiteY0" fmla="*/ 0 h 238125"/>
              <a:gd name="connsiteX1" fmla="*/ 180975 w 3784600"/>
              <a:gd name="connsiteY1" fmla="*/ 0 h 238125"/>
              <a:gd name="connsiteX2" fmla="*/ 180975 w 3784600"/>
              <a:gd name="connsiteY2" fmla="*/ 22225 h 238125"/>
              <a:gd name="connsiteX3" fmla="*/ 381000 w 3784600"/>
              <a:gd name="connsiteY3" fmla="*/ 22225 h 238125"/>
              <a:gd name="connsiteX4" fmla="*/ 381000 w 3784600"/>
              <a:gd name="connsiteY4" fmla="*/ 28575 h 238125"/>
              <a:gd name="connsiteX5" fmla="*/ 412750 w 3784600"/>
              <a:gd name="connsiteY5" fmla="*/ 28575 h 238125"/>
              <a:gd name="connsiteX6" fmla="*/ 412750 w 3784600"/>
              <a:gd name="connsiteY6" fmla="*/ 34925 h 238125"/>
              <a:gd name="connsiteX7" fmla="*/ 542925 w 3784600"/>
              <a:gd name="connsiteY7" fmla="*/ 34925 h 238125"/>
              <a:gd name="connsiteX8" fmla="*/ 542925 w 3784600"/>
              <a:gd name="connsiteY8" fmla="*/ 50800 h 238125"/>
              <a:gd name="connsiteX9" fmla="*/ 619125 w 3784600"/>
              <a:gd name="connsiteY9" fmla="*/ 50800 h 238125"/>
              <a:gd name="connsiteX10" fmla="*/ 619125 w 3784600"/>
              <a:gd name="connsiteY10" fmla="*/ 60325 h 238125"/>
              <a:gd name="connsiteX11" fmla="*/ 679450 w 3784600"/>
              <a:gd name="connsiteY11" fmla="*/ 60325 h 238125"/>
              <a:gd name="connsiteX12" fmla="*/ 685800 w 3784600"/>
              <a:gd name="connsiteY12" fmla="*/ 60325 h 238125"/>
              <a:gd name="connsiteX13" fmla="*/ 860425 w 3784600"/>
              <a:gd name="connsiteY13" fmla="*/ 60325 h 238125"/>
              <a:gd name="connsiteX14" fmla="*/ 876300 w 3784600"/>
              <a:gd name="connsiteY14" fmla="*/ 76200 h 238125"/>
              <a:gd name="connsiteX15" fmla="*/ 911225 w 3784600"/>
              <a:gd name="connsiteY15" fmla="*/ 76200 h 238125"/>
              <a:gd name="connsiteX16" fmla="*/ 911225 w 3784600"/>
              <a:gd name="connsiteY16" fmla="*/ 88900 h 238125"/>
              <a:gd name="connsiteX17" fmla="*/ 1069975 w 3784600"/>
              <a:gd name="connsiteY17" fmla="*/ 88900 h 238125"/>
              <a:gd name="connsiteX18" fmla="*/ 1069975 w 3784600"/>
              <a:gd name="connsiteY18" fmla="*/ 101600 h 238125"/>
              <a:gd name="connsiteX19" fmla="*/ 1295400 w 3784600"/>
              <a:gd name="connsiteY19" fmla="*/ 101600 h 238125"/>
              <a:gd name="connsiteX20" fmla="*/ 1304925 w 3784600"/>
              <a:gd name="connsiteY20" fmla="*/ 101600 h 238125"/>
              <a:gd name="connsiteX21" fmla="*/ 1355725 w 3784600"/>
              <a:gd name="connsiteY21" fmla="*/ 101600 h 238125"/>
              <a:gd name="connsiteX22" fmla="*/ 1355725 w 3784600"/>
              <a:gd name="connsiteY22" fmla="*/ 120650 h 238125"/>
              <a:gd name="connsiteX23" fmla="*/ 1431925 w 3784600"/>
              <a:gd name="connsiteY23" fmla="*/ 120650 h 238125"/>
              <a:gd name="connsiteX24" fmla="*/ 1438275 w 3784600"/>
              <a:gd name="connsiteY24" fmla="*/ 127000 h 238125"/>
              <a:gd name="connsiteX25" fmla="*/ 1520825 w 3784600"/>
              <a:gd name="connsiteY25" fmla="*/ 127000 h 238125"/>
              <a:gd name="connsiteX26" fmla="*/ 1533525 w 3784600"/>
              <a:gd name="connsiteY26" fmla="*/ 139700 h 238125"/>
              <a:gd name="connsiteX27" fmla="*/ 1555750 w 3784600"/>
              <a:gd name="connsiteY27" fmla="*/ 139700 h 238125"/>
              <a:gd name="connsiteX28" fmla="*/ 1555750 w 3784600"/>
              <a:gd name="connsiteY28" fmla="*/ 149225 h 238125"/>
              <a:gd name="connsiteX29" fmla="*/ 1635125 w 3784600"/>
              <a:gd name="connsiteY29" fmla="*/ 149225 h 238125"/>
              <a:gd name="connsiteX30" fmla="*/ 1635125 w 3784600"/>
              <a:gd name="connsiteY30" fmla="*/ 158750 h 238125"/>
              <a:gd name="connsiteX31" fmla="*/ 1854200 w 3784600"/>
              <a:gd name="connsiteY31" fmla="*/ 158750 h 238125"/>
              <a:gd name="connsiteX32" fmla="*/ 1863725 w 3784600"/>
              <a:gd name="connsiteY32" fmla="*/ 168275 h 238125"/>
              <a:gd name="connsiteX33" fmla="*/ 1968500 w 3784600"/>
              <a:gd name="connsiteY33" fmla="*/ 168275 h 238125"/>
              <a:gd name="connsiteX34" fmla="*/ 1981200 w 3784600"/>
              <a:gd name="connsiteY34" fmla="*/ 180975 h 238125"/>
              <a:gd name="connsiteX35" fmla="*/ 2336800 w 3784600"/>
              <a:gd name="connsiteY35" fmla="*/ 180975 h 238125"/>
              <a:gd name="connsiteX36" fmla="*/ 2349500 w 3784600"/>
              <a:gd name="connsiteY36" fmla="*/ 193675 h 238125"/>
              <a:gd name="connsiteX37" fmla="*/ 2762250 w 3784600"/>
              <a:gd name="connsiteY37" fmla="*/ 193675 h 238125"/>
              <a:gd name="connsiteX38" fmla="*/ 2774950 w 3784600"/>
              <a:gd name="connsiteY38" fmla="*/ 193675 h 238125"/>
              <a:gd name="connsiteX39" fmla="*/ 3095625 w 3784600"/>
              <a:gd name="connsiteY39" fmla="*/ 193675 h 238125"/>
              <a:gd name="connsiteX40" fmla="*/ 3095625 w 3784600"/>
              <a:gd name="connsiteY40" fmla="*/ 209550 h 238125"/>
              <a:gd name="connsiteX41" fmla="*/ 3238500 w 3784600"/>
              <a:gd name="connsiteY41" fmla="*/ 209550 h 238125"/>
              <a:gd name="connsiteX42" fmla="*/ 3251200 w 3784600"/>
              <a:gd name="connsiteY42" fmla="*/ 222250 h 238125"/>
              <a:gd name="connsiteX43" fmla="*/ 3511550 w 3784600"/>
              <a:gd name="connsiteY43" fmla="*/ 222250 h 238125"/>
              <a:gd name="connsiteX44" fmla="*/ 3521075 w 3784600"/>
              <a:gd name="connsiteY44" fmla="*/ 222250 h 238125"/>
              <a:gd name="connsiteX45" fmla="*/ 3756025 w 3784600"/>
              <a:gd name="connsiteY45" fmla="*/ 222250 h 238125"/>
              <a:gd name="connsiteX46" fmla="*/ 3756025 w 3784600"/>
              <a:gd name="connsiteY46" fmla="*/ 238125 h 238125"/>
              <a:gd name="connsiteX47" fmla="*/ 3784600 w 3784600"/>
              <a:gd name="connsiteY47" fmla="*/ 238125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784600" h="238125">
                <a:moveTo>
                  <a:pt x="0" y="0"/>
                </a:moveTo>
                <a:lnTo>
                  <a:pt x="180975" y="0"/>
                </a:lnTo>
                <a:lnTo>
                  <a:pt x="180975" y="22225"/>
                </a:lnTo>
                <a:lnTo>
                  <a:pt x="381000" y="22225"/>
                </a:lnTo>
                <a:lnTo>
                  <a:pt x="381000" y="28575"/>
                </a:lnTo>
                <a:lnTo>
                  <a:pt x="412750" y="28575"/>
                </a:lnTo>
                <a:lnTo>
                  <a:pt x="412750" y="34925"/>
                </a:lnTo>
                <a:lnTo>
                  <a:pt x="542925" y="34925"/>
                </a:lnTo>
                <a:lnTo>
                  <a:pt x="542925" y="50800"/>
                </a:lnTo>
                <a:lnTo>
                  <a:pt x="619125" y="50800"/>
                </a:lnTo>
                <a:lnTo>
                  <a:pt x="619125" y="60325"/>
                </a:lnTo>
                <a:lnTo>
                  <a:pt x="679450" y="60325"/>
                </a:lnTo>
                <a:lnTo>
                  <a:pt x="685800" y="60325"/>
                </a:lnTo>
                <a:lnTo>
                  <a:pt x="860425" y="60325"/>
                </a:lnTo>
                <a:lnTo>
                  <a:pt x="876300" y="76200"/>
                </a:lnTo>
                <a:lnTo>
                  <a:pt x="911225" y="76200"/>
                </a:lnTo>
                <a:lnTo>
                  <a:pt x="911225" y="88900"/>
                </a:lnTo>
                <a:lnTo>
                  <a:pt x="1069975" y="88900"/>
                </a:lnTo>
                <a:lnTo>
                  <a:pt x="1069975" y="101600"/>
                </a:lnTo>
                <a:lnTo>
                  <a:pt x="1295400" y="101600"/>
                </a:lnTo>
                <a:lnTo>
                  <a:pt x="1304925" y="101600"/>
                </a:lnTo>
                <a:lnTo>
                  <a:pt x="1355725" y="101600"/>
                </a:lnTo>
                <a:lnTo>
                  <a:pt x="1355725" y="120650"/>
                </a:lnTo>
                <a:lnTo>
                  <a:pt x="1431925" y="120650"/>
                </a:lnTo>
                <a:lnTo>
                  <a:pt x="1438275" y="127000"/>
                </a:lnTo>
                <a:lnTo>
                  <a:pt x="1520825" y="127000"/>
                </a:lnTo>
                <a:lnTo>
                  <a:pt x="1533525" y="139700"/>
                </a:lnTo>
                <a:lnTo>
                  <a:pt x="1555750" y="139700"/>
                </a:lnTo>
                <a:lnTo>
                  <a:pt x="1555750" y="149225"/>
                </a:lnTo>
                <a:lnTo>
                  <a:pt x="1635125" y="149225"/>
                </a:lnTo>
                <a:lnTo>
                  <a:pt x="1635125" y="158750"/>
                </a:lnTo>
                <a:lnTo>
                  <a:pt x="1854200" y="158750"/>
                </a:lnTo>
                <a:lnTo>
                  <a:pt x="1863725" y="168275"/>
                </a:lnTo>
                <a:lnTo>
                  <a:pt x="1968500" y="168275"/>
                </a:lnTo>
                <a:lnTo>
                  <a:pt x="1981200" y="180975"/>
                </a:lnTo>
                <a:lnTo>
                  <a:pt x="2336800" y="180975"/>
                </a:lnTo>
                <a:lnTo>
                  <a:pt x="2349500" y="193675"/>
                </a:lnTo>
                <a:lnTo>
                  <a:pt x="2762250" y="193675"/>
                </a:lnTo>
                <a:lnTo>
                  <a:pt x="2774950" y="193675"/>
                </a:lnTo>
                <a:lnTo>
                  <a:pt x="3095625" y="193675"/>
                </a:lnTo>
                <a:lnTo>
                  <a:pt x="3095625" y="209550"/>
                </a:lnTo>
                <a:lnTo>
                  <a:pt x="3238500" y="209550"/>
                </a:lnTo>
                <a:lnTo>
                  <a:pt x="3251200" y="222250"/>
                </a:lnTo>
                <a:lnTo>
                  <a:pt x="3511550" y="222250"/>
                </a:lnTo>
                <a:lnTo>
                  <a:pt x="3521075" y="222250"/>
                </a:lnTo>
                <a:lnTo>
                  <a:pt x="3756025" y="222250"/>
                </a:lnTo>
                <a:lnTo>
                  <a:pt x="3756025" y="238125"/>
                </a:lnTo>
                <a:lnTo>
                  <a:pt x="3784600" y="238125"/>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2" name="TextBox 81">
            <a:extLst>
              <a:ext uri="{FF2B5EF4-FFF2-40B4-BE49-F238E27FC236}">
                <a16:creationId xmlns:a16="http://schemas.microsoft.com/office/drawing/2014/main" id="{722ABE06-5201-47D2-BCEF-4EBDF0500D13}"/>
              </a:ext>
            </a:extLst>
          </p:cNvPr>
          <p:cNvSpPr txBox="1"/>
          <p:nvPr/>
        </p:nvSpPr>
        <p:spPr>
          <a:xfrm>
            <a:off x="2254261" y="3711356"/>
            <a:ext cx="1377820"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Neratinib</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Placebo</a:t>
            </a:r>
          </a:p>
        </p:txBody>
      </p:sp>
      <p:cxnSp>
        <p:nvCxnSpPr>
          <p:cNvPr id="83" name="Straight Connector 82">
            <a:extLst>
              <a:ext uri="{FF2B5EF4-FFF2-40B4-BE49-F238E27FC236}">
                <a16:creationId xmlns:a16="http://schemas.microsoft.com/office/drawing/2014/main" id="{E7C3E253-F35F-41EA-BADA-AF394F7D8484}"/>
              </a:ext>
            </a:extLst>
          </p:cNvPr>
          <p:cNvCxnSpPr/>
          <p:nvPr/>
        </p:nvCxnSpPr>
        <p:spPr bwMode="auto">
          <a:xfrm flipH="1">
            <a:off x="1943239" y="3894861"/>
            <a:ext cx="345233" cy="0"/>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56F6D819-C3CF-4307-9EF1-75FA096EC609}"/>
              </a:ext>
            </a:extLst>
          </p:cNvPr>
          <p:cNvCxnSpPr/>
          <p:nvPr/>
        </p:nvCxnSpPr>
        <p:spPr bwMode="auto">
          <a:xfrm flipH="1">
            <a:off x="1943239" y="4149898"/>
            <a:ext cx="345233" cy="0"/>
          </a:xfrm>
          <a:prstGeom prst="line">
            <a:avLst/>
          </a:prstGeom>
          <a:noFill/>
          <a:ln w="28575" cap="flat" cmpd="sng" algn="ctr">
            <a:solidFill>
              <a:schemeClr val="accent3"/>
            </a:solidFill>
            <a:prstDash val="solid"/>
            <a:round/>
            <a:headEnd type="none" w="med" len="med"/>
            <a:tailEnd type="none" w="med" len="med"/>
          </a:ln>
          <a:effectLst/>
        </p:spPr>
      </p:cxnSp>
      <p:grpSp>
        <p:nvGrpSpPr>
          <p:cNvPr id="89" name="Group 88">
            <a:extLst>
              <a:ext uri="{FF2B5EF4-FFF2-40B4-BE49-F238E27FC236}">
                <a16:creationId xmlns:a16="http://schemas.microsoft.com/office/drawing/2014/main" id="{AC469051-14FB-46E7-9948-FC809AAEC7F1}"/>
              </a:ext>
            </a:extLst>
          </p:cNvPr>
          <p:cNvGrpSpPr/>
          <p:nvPr/>
        </p:nvGrpSpPr>
        <p:grpSpPr>
          <a:xfrm>
            <a:off x="1720850" y="2200275"/>
            <a:ext cx="3905250" cy="365125"/>
            <a:chOff x="1720850" y="2200275"/>
            <a:chExt cx="3905250" cy="365125"/>
          </a:xfrm>
        </p:grpSpPr>
        <p:sp>
          <p:nvSpPr>
            <p:cNvPr id="85" name="Freeform: Shape 84">
              <a:extLst>
                <a:ext uri="{FF2B5EF4-FFF2-40B4-BE49-F238E27FC236}">
                  <a16:creationId xmlns:a16="http://schemas.microsoft.com/office/drawing/2014/main" id="{95420A9A-154C-4654-8ACA-DB60CB726BA7}"/>
                </a:ext>
              </a:extLst>
            </p:cNvPr>
            <p:cNvSpPr/>
            <p:nvPr/>
          </p:nvSpPr>
          <p:spPr bwMode="auto">
            <a:xfrm>
              <a:off x="1720850" y="2200275"/>
              <a:ext cx="758825" cy="98425"/>
            </a:xfrm>
            <a:custGeom>
              <a:avLst/>
              <a:gdLst>
                <a:gd name="connsiteX0" fmla="*/ 0 w 758825"/>
                <a:gd name="connsiteY0" fmla="*/ 0 h 98425"/>
                <a:gd name="connsiteX1" fmla="*/ 127000 w 758825"/>
                <a:gd name="connsiteY1" fmla="*/ 0 h 98425"/>
                <a:gd name="connsiteX2" fmla="*/ 127000 w 758825"/>
                <a:gd name="connsiteY2" fmla="*/ 0 h 98425"/>
                <a:gd name="connsiteX3" fmla="*/ 228600 w 758825"/>
                <a:gd name="connsiteY3" fmla="*/ 0 h 98425"/>
                <a:gd name="connsiteX4" fmla="*/ 228600 w 758825"/>
                <a:gd name="connsiteY4" fmla="*/ 34925 h 98425"/>
                <a:gd name="connsiteX5" fmla="*/ 314325 w 758825"/>
                <a:gd name="connsiteY5" fmla="*/ 34925 h 98425"/>
                <a:gd name="connsiteX6" fmla="*/ 314325 w 758825"/>
                <a:gd name="connsiteY6" fmla="*/ 57150 h 98425"/>
                <a:gd name="connsiteX7" fmla="*/ 412750 w 758825"/>
                <a:gd name="connsiteY7" fmla="*/ 57150 h 98425"/>
                <a:gd name="connsiteX8" fmla="*/ 422275 w 758825"/>
                <a:gd name="connsiteY8" fmla="*/ 66675 h 98425"/>
                <a:gd name="connsiteX9" fmla="*/ 527050 w 758825"/>
                <a:gd name="connsiteY9" fmla="*/ 66675 h 98425"/>
                <a:gd name="connsiteX10" fmla="*/ 527050 w 758825"/>
                <a:gd name="connsiteY10" fmla="*/ 82550 h 98425"/>
                <a:gd name="connsiteX11" fmla="*/ 615950 w 758825"/>
                <a:gd name="connsiteY11" fmla="*/ 82550 h 98425"/>
                <a:gd name="connsiteX12" fmla="*/ 615950 w 758825"/>
                <a:gd name="connsiteY12" fmla="*/ 98425 h 98425"/>
                <a:gd name="connsiteX13" fmla="*/ 679450 w 758825"/>
                <a:gd name="connsiteY13" fmla="*/ 98425 h 98425"/>
                <a:gd name="connsiteX14" fmla="*/ 758825 w 758825"/>
                <a:gd name="connsiteY14" fmla="*/ 98425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8825" h="98425">
                  <a:moveTo>
                    <a:pt x="0" y="0"/>
                  </a:moveTo>
                  <a:lnTo>
                    <a:pt x="127000" y="0"/>
                  </a:lnTo>
                  <a:lnTo>
                    <a:pt x="127000" y="0"/>
                  </a:lnTo>
                  <a:lnTo>
                    <a:pt x="228600" y="0"/>
                  </a:lnTo>
                  <a:lnTo>
                    <a:pt x="228600" y="34925"/>
                  </a:lnTo>
                  <a:lnTo>
                    <a:pt x="314325" y="34925"/>
                  </a:lnTo>
                  <a:lnTo>
                    <a:pt x="314325" y="57150"/>
                  </a:lnTo>
                  <a:lnTo>
                    <a:pt x="412750" y="57150"/>
                  </a:lnTo>
                  <a:lnTo>
                    <a:pt x="422275" y="66675"/>
                  </a:lnTo>
                  <a:lnTo>
                    <a:pt x="527050" y="66675"/>
                  </a:lnTo>
                  <a:lnTo>
                    <a:pt x="527050" y="82550"/>
                  </a:lnTo>
                  <a:lnTo>
                    <a:pt x="615950" y="82550"/>
                  </a:lnTo>
                  <a:lnTo>
                    <a:pt x="615950" y="98425"/>
                  </a:lnTo>
                  <a:lnTo>
                    <a:pt x="679450" y="98425"/>
                  </a:lnTo>
                  <a:lnTo>
                    <a:pt x="758825" y="98425"/>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7" name="Freeform: Shape 86">
              <a:extLst>
                <a:ext uri="{FF2B5EF4-FFF2-40B4-BE49-F238E27FC236}">
                  <a16:creationId xmlns:a16="http://schemas.microsoft.com/office/drawing/2014/main" id="{999BDC94-7815-4EF0-805E-B8BEB9516F35}"/>
                </a:ext>
              </a:extLst>
            </p:cNvPr>
            <p:cNvSpPr/>
            <p:nvPr/>
          </p:nvSpPr>
          <p:spPr bwMode="auto">
            <a:xfrm>
              <a:off x="2479675" y="2308225"/>
              <a:ext cx="434975" cy="82550"/>
            </a:xfrm>
            <a:custGeom>
              <a:avLst/>
              <a:gdLst>
                <a:gd name="connsiteX0" fmla="*/ 0 w 434975"/>
                <a:gd name="connsiteY0" fmla="*/ 0 h 82550"/>
                <a:gd name="connsiteX1" fmla="*/ 107950 w 434975"/>
                <a:gd name="connsiteY1" fmla="*/ 0 h 82550"/>
                <a:gd name="connsiteX2" fmla="*/ 107950 w 434975"/>
                <a:gd name="connsiteY2" fmla="*/ 15875 h 82550"/>
                <a:gd name="connsiteX3" fmla="*/ 187325 w 434975"/>
                <a:gd name="connsiteY3" fmla="*/ 15875 h 82550"/>
                <a:gd name="connsiteX4" fmla="*/ 196850 w 434975"/>
                <a:gd name="connsiteY4" fmla="*/ 25400 h 82550"/>
                <a:gd name="connsiteX5" fmla="*/ 269875 w 434975"/>
                <a:gd name="connsiteY5" fmla="*/ 25400 h 82550"/>
                <a:gd name="connsiteX6" fmla="*/ 276225 w 434975"/>
                <a:gd name="connsiteY6" fmla="*/ 31750 h 82550"/>
                <a:gd name="connsiteX7" fmla="*/ 317500 w 434975"/>
                <a:gd name="connsiteY7" fmla="*/ 31750 h 82550"/>
                <a:gd name="connsiteX8" fmla="*/ 317500 w 434975"/>
                <a:gd name="connsiteY8" fmla="*/ 47625 h 82550"/>
                <a:gd name="connsiteX9" fmla="*/ 342900 w 434975"/>
                <a:gd name="connsiteY9" fmla="*/ 47625 h 82550"/>
                <a:gd name="connsiteX10" fmla="*/ 342900 w 434975"/>
                <a:gd name="connsiteY10" fmla="*/ 47625 h 82550"/>
                <a:gd name="connsiteX11" fmla="*/ 412750 w 434975"/>
                <a:gd name="connsiteY11" fmla="*/ 47625 h 82550"/>
                <a:gd name="connsiteX12" fmla="*/ 412750 w 434975"/>
                <a:gd name="connsiteY12" fmla="*/ 82550 h 82550"/>
                <a:gd name="connsiteX13" fmla="*/ 434975 w 434975"/>
                <a:gd name="connsiteY13" fmla="*/ 82550 h 8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4975" h="82550">
                  <a:moveTo>
                    <a:pt x="0" y="0"/>
                  </a:moveTo>
                  <a:lnTo>
                    <a:pt x="107950" y="0"/>
                  </a:lnTo>
                  <a:lnTo>
                    <a:pt x="107950" y="15875"/>
                  </a:lnTo>
                  <a:lnTo>
                    <a:pt x="187325" y="15875"/>
                  </a:lnTo>
                  <a:lnTo>
                    <a:pt x="196850" y="25400"/>
                  </a:lnTo>
                  <a:lnTo>
                    <a:pt x="269875" y="25400"/>
                  </a:lnTo>
                  <a:lnTo>
                    <a:pt x="276225" y="31750"/>
                  </a:lnTo>
                  <a:lnTo>
                    <a:pt x="317500" y="31750"/>
                  </a:lnTo>
                  <a:lnTo>
                    <a:pt x="317500" y="47625"/>
                  </a:lnTo>
                  <a:lnTo>
                    <a:pt x="342900" y="47625"/>
                  </a:lnTo>
                  <a:lnTo>
                    <a:pt x="342900" y="47625"/>
                  </a:lnTo>
                  <a:lnTo>
                    <a:pt x="412750" y="47625"/>
                  </a:lnTo>
                  <a:lnTo>
                    <a:pt x="412750" y="82550"/>
                  </a:lnTo>
                  <a:lnTo>
                    <a:pt x="434975" y="82550"/>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8" name="Freeform: Shape 87">
              <a:extLst>
                <a:ext uri="{FF2B5EF4-FFF2-40B4-BE49-F238E27FC236}">
                  <a16:creationId xmlns:a16="http://schemas.microsoft.com/office/drawing/2014/main" id="{80AB6959-1B16-4FDB-B025-BB979B7BC0A3}"/>
                </a:ext>
              </a:extLst>
            </p:cNvPr>
            <p:cNvSpPr/>
            <p:nvPr/>
          </p:nvSpPr>
          <p:spPr bwMode="auto">
            <a:xfrm>
              <a:off x="2889250" y="2393950"/>
              <a:ext cx="2736850" cy="171450"/>
            </a:xfrm>
            <a:custGeom>
              <a:avLst/>
              <a:gdLst>
                <a:gd name="connsiteX0" fmla="*/ 0 w 2736850"/>
                <a:gd name="connsiteY0" fmla="*/ 0 h 171450"/>
                <a:gd name="connsiteX1" fmla="*/ 88900 w 2736850"/>
                <a:gd name="connsiteY1" fmla="*/ 0 h 171450"/>
                <a:gd name="connsiteX2" fmla="*/ 88900 w 2736850"/>
                <a:gd name="connsiteY2" fmla="*/ 9525 h 171450"/>
                <a:gd name="connsiteX3" fmla="*/ 200025 w 2736850"/>
                <a:gd name="connsiteY3" fmla="*/ 9525 h 171450"/>
                <a:gd name="connsiteX4" fmla="*/ 200025 w 2736850"/>
                <a:gd name="connsiteY4" fmla="*/ 19050 h 171450"/>
                <a:gd name="connsiteX5" fmla="*/ 444500 w 2736850"/>
                <a:gd name="connsiteY5" fmla="*/ 19050 h 171450"/>
                <a:gd name="connsiteX6" fmla="*/ 444500 w 2736850"/>
                <a:gd name="connsiteY6" fmla="*/ 41275 h 171450"/>
                <a:gd name="connsiteX7" fmla="*/ 571500 w 2736850"/>
                <a:gd name="connsiteY7" fmla="*/ 41275 h 171450"/>
                <a:gd name="connsiteX8" fmla="*/ 571500 w 2736850"/>
                <a:gd name="connsiteY8" fmla="*/ 53975 h 171450"/>
                <a:gd name="connsiteX9" fmla="*/ 717550 w 2736850"/>
                <a:gd name="connsiteY9" fmla="*/ 53975 h 171450"/>
                <a:gd name="connsiteX10" fmla="*/ 898525 w 2736850"/>
                <a:gd name="connsiteY10" fmla="*/ 53975 h 171450"/>
                <a:gd name="connsiteX11" fmla="*/ 898525 w 2736850"/>
                <a:gd name="connsiteY11" fmla="*/ 69850 h 171450"/>
                <a:gd name="connsiteX12" fmla="*/ 1098550 w 2736850"/>
                <a:gd name="connsiteY12" fmla="*/ 69850 h 171450"/>
                <a:gd name="connsiteX13" fmla="*/ 1098550 w 2736850"/>
                <a:gd name="connsiteY13" fmla="*/ 85725 h 171450"/>
                <a:gd name="connsiteX14" fmla="*/ 1187450 w 2736850"/>
                <a:gd name="connsiteY14" fmla="*/ 85725 h 171450"/>
                <a:gd name="connsiteX15" fmla="*/ 1196975 w 2736850"/>
                <a:gd name="connsiteY15" fmla="*/ 85725 h 171450"/>
                <a:gd name="connsiteX16" fmla="*/ 1428750 w 2736850"/>
                <a:gd name="connsiteY16" fmla="*/ 85725 h 171450"/>
                <a:gd name="connsiteX17" fmla="*/ 1438275 w 2736850"/>
                <a:gd name="connsiteY17" fmla="*/ 95250 h 171450"/>
                <a:gd name="connsiteX18" fmla="*/ 1638300 w 2736850"/>
                <a:gd name="connsiteY18" fmla="*/ 95250 h 171450"/>
                <a:gd name="connsiteX19" fmla="*/ 1638300 w 2736850"/>
                <a:gd name="connsiteY19" fmla="*/ 114300 h 171450"/>
                <a:gd name="connsiteX20" fmla="*/ 1987550 w 2736850"/>
                <a:gd name="connsiteY20" fmla="*/ 114300 h 171450"/>
                <a:gd name="connsiteX21" fmla="*/ 2006600 w 2736850"/>
                <a:gd name="connsiteY21" fmla="*/ 114300 h 171450"/>
                <a:gd name="connsiteX22" fmla="*/ 2127250 w 2736850"/>
                <a:gd name="connsiteY22" fmla="*/ 114300 h 171450"/>
                <a:gd name="connsiteX23" fmla="*/ 2127250 w 2736850"/>
                <a:gd name="connsiteY23" fmla="*/ 130175 h 171450"/>
                <a:gd name="connsiteX24" fmla="*/ 2308225 w 2736850"/>
                <a:gd name="connsiteY24" fmla="*/ 130175 h 171450"/>
                <a:gd name="connsiteX25" fmla="*/ 2308225 w 2736850"/>
                <a:gd name="connsiteY25" fmla="*/ 149225 h 171450"/>
                <a:gd name="connsiteX26" fmla="*/ 2419350 w 2736850"/>
                <a:gd name="connsiteY26" fmla="*/ 149225 h 171450"/>
                <a:gd name="connsiteX27" fmla="*/ 2419350 w 2736850"/>
                <a:gd name="connsiteY27" fmla="*/ 155575 h 171450"/>
                <a:gd name="connsiteX28" fmla="*/ 2635250 w 2736850"/>
                <a:gd name="connsiteY28" fmla="*/ 155575 h 171450"/>
                <a:gd name="connsiteX29" fmla="*/ 2635250 w 2736850"/>
                <a:gd name="connsiteY29" fmla="*/ 171450 h 171450"/>
                <a:gd name="connsiteX30" fmla="*/ 2736850 w 2736850"/>
                <a:gd name="connsiteY30" fmla="*/ 171450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736850" h="171450">
                  <a:moveTo>
                    <a:pt x="0" y="0"/>
                  </a:moveTo>
                  <a:lnTo>
                    <a:pt x="88900" y="0"/>
                  </a:lnTo>
                  <a:lnTo>
                    <a:pt x="88900" y="9525"/>
                  </a:lnTo>
                  <a:lnTo>
                    <a:pt x="200025" y="9525"/>
                  </a:lnTo>
                  <a:lnTo>
                    <a:pt x="200025" y="19050"/>
                  </a:lnTo>
                  <a:lnTo>
                    <a:pt x="444500" y="19050"/>
                  </a:lnTo>
                  <a:lnTo>
                    <a:pt x="444500" y="41275"/>
                  </a:lnTo>
                  <a:lnTo>
                    <a:pt x="571500" y="41275"/>
                  </a:lnTo>
                  <a:lnTo>
                    <a:pt x="571500" y="53975"/>
                  </a:lnTo>
                  <a:lnTo>
                    <a:pt x="717550" y="53975"/>
                  </a:lnTo>
                  <a:lnTo>
                    <a:pt x="898525" y="53975"/>
                  </a:lnTo>
                  <a:lnTo>
                    <a:pt x="898525" y="69850"/>
                  </a:lnTo>
                  <a:lnTo>
                    <a:pt x="1098550" y="69850"/>
                  </a:lnTo>
                  <a:lnTo>
                    <a:pt x="1098550" y="85725"/>
                  </a:lnTo>
                  <a:lnTo>
                    <a:pt x="1187450" y="85725"/>
                  </a:lnTo>
                  <a:lnTo>
                    <a:pt x="1196975" y="85725"/>
                  </a:lnTo>
                  <a:lnTo>
                    <a:pt x="1428750" y="85725"/>
                  </a:lnTo>
                  <a:lnTo>
                    <a:pt x="1438275" y="95250"/>
                  </a:lnTo>
                  <a:lnTo>
                    <a:pt x="1638300" y="95250"/>
                  </a:lnTo>
                  <a:lnTo>
                    <a:pt x="1638300" y="114300"/>
                  </a:lnTo>
                  <a:lnTo>
                    <a:pt x="1987550" y="114300"/>
                  </a:lnTo>
                  <a:lnTo>
                    <a:pt x="2006600" y="114300"/>
                  </a:lnTo>
                  <a:lnTo>
                    <a:pt x="2127250" y="114300"/>
                  </a:lnTo>
                  <a:lnTo>
                    <a:pt x="2127250" y="130175"/>
                  </a:lnTo>
                  <a:lnTo>
                    <a:pt x="2308225" y="130175"/>
                  </a:lnTo>
                  <a:lnTo>
                    <a:pt x="2308225" y="149225"/>
                  </a:lnTo>
                  <a:lnTo>
                    <a:pt x="2419350" y="149225"/>
                  </a:lnTo>
                  <a:lnTo>
                    <a:pt x="2419350" y="155575"/>
                  </a:lnTo>
                  <a:lnTo>
                    <a:pt x="2635250" y="155575"/>
                  </a:lnTo>
                  <a:lnTo>
                    <a:pt x="2635250" y="171450"/>
                  </a:lnTo>
                  <a:lnTo>
                    <a:pt x="2736850" y="171450"/>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90" name="TextBox 89">
            <a:extLst>
              <a:ext uri="{FF2B5EF4-FFF2-40B4-BE49-F238E27FC236}">
                <a16:creationId xmlns:a16="http://schemas.microsoft.com/office/drawing/2014/main" id="{0057ECCC-32D0-4817-B6A6-13A4DADF3C7F}"/>
              </a:ext>
            </a:extLst>
          </p:cNvPr>
          <p:cNvSpPr txBox="1"/>
          <p:nvPr/>
        </p:nvSpPr>
        <p:spPr>
          <a:xfrm>
            <a:off x="2249000" y="1921973"/>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98.1%</a:t>
            </a:r>
          </a:p>
        </p:txBody>
      </p:sp>
      <p:sp>
        <p:nvSpPr>
          <p:cNvPr id="91" name="TextBox 90">
            <a:extLst>
              <a:ext uri="{FF2B5EF4-FFF2-40B4-BE49-F238E27FC236}">
                <a16:creationId xmlns:a16="http://schemas.microsoft.com/office/drawing/2014/main" id="{366865FA-DD76-4503-A7CE-B21D05BB6C80}"/>
              </a:ext>
            </a:extLst>
          </p:cNvPr>
          <p:cNvSpPr txBox="1"/>
          <p:nvPr/>
        </p:nvSpPr>
        <p:spPr>
          <a:xfrm>
            <a:off x="2242780" y="2372953"/>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96.1%</a:t>
            </a:r>
          </a:p>
        </p:txBody>
      </p:sp>
      <p:sp>
        <p:nvSpPr>
          <p:cNvPr id="92" name="TextBox 91">
            <a:extLst>
              <a:ext uri="{FF2B5EF4-FFF2-40B4-BE49-F238E27FC236}">
                <a16:creationId xmlns:a16="http://schemas.microsoft.com/office/drawing/2014/main" id="{8FF90442-B8CD-47D3-AE16-EFF5E38DFC6B}"/>
              </a:ext>
            </a:extLst>
          </p:cNvPr>
          <p:cNvSpPr txBox="1"/>
          <p:nvPr/>
        </p:nvSpPr>
        <p:spPr>
          <a:xfrm>
            <a:off x="3094977" y="1993508"/>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95.4%</a:t>
            </a:r>
          </a:p>
        </p:txBody>
      </p:sp>
      <p:sp>
        <p:nvSpPr>
          <p:cNvPr id="93" name="TextBox 92">
            <a:extLst>
              <a:ext uri="{FF2B5EF4-FFF2-40B4-BE49-F238E27FC236}">
                <a16:creationId xmlns:a16="http://schemas.microsoft.com/office/drawing/2014/main" id="{64C39E05-3E82-47E0-87C7-D1ECB169331E}"/>
              </a:ext>
            </a:extLst>
          </p:cNvPr>
          <p:cNvSpPr txBox="1"/>
          <p:nvPr/>
        </p:nvSpPr>
        <p:spPr>
          <a:xfrm>
            <a:off x="3116748" y="2435158"/>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91.7%</a:t>
            </a:r>
          </a:p>
        </p:txBody>
      </p:sp>
      <p:sp>
        <p:nvSpPr>
          <p:cNvPr id="94" name="TextBox 93">
            <a:extLst>
              <a:ext uri="{FF2B5EF4-FFF2-40B4-BE49-F238E27FC236}">
                <a16:creationId xmlns:a16="http://schemas.microsoft.com/office/drawing/2014/main" id="{4724CC8C-1C27-4EDF-A5C3-32204AE204DE}"/>
              </a:ext>
            </a:extLst>
          </p:cNvPr>
          <p:cNvSpPr txBox="1"/>
          <p:nvPr/>
        </p:nvSpPr>
        <p:spPr>
          <a:xfrm>
            <a:off x="3903630" y="2037052"/>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93.6%</a:t>
            </a:r>
          </a:p>
        </p:txBody>
      </p:sp>
      <p:sp>
        <p:nvSpPr>
          <p:cNvPr id="95" name="TextBox 94">
            <a:extLst>
              <a:ext uri="{FF2B5EF4-FFF2-40B4-BE49-F238E27FC236}">
                <a16:creationId xmlns:a16="http://schemas.microsoft.com/office/drawing/2014/main" id="{755B11BB-5877-49C9-ADF9-488BA09D080D}"/>
              </a:ext>
            </a:extLst>
          </p:cNvPr>
          <p:cNvSpPr txBox="1"/>
          <p:nvPr/>
        </p:nvSpPr>
        <p:spPr>
          <a:xfrm>
            <a:off x="3916071" y="2478701"/>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89.8%</a:t>
            </a:r>
          </a:p>
        </p:txBody>
      </p:sp>
      <p:sp>
        <p:nvSpPr>
          <p:cNvPr id="96" name="TextBox 95">
            <a:extLst>
              <a:ext uri="{FF2B5EF4-FFF2-40B4-BE49-F238E27FC236}">
                <a16:creationId xmlns:a16="http://schemas.microsoft.com/office/drawing/2014/main" id="{9AF9F95E-1DC2-45BA-8CF5-3036C3094E28}"/>
              </a:ext>
            </a:extLst>
          </p:cNvPr>
          <p:cNvSpPr txBox="1"/>
          <p:nvPr/>
        </p:nvSpPr>
        <p:spPr>
          <a:xfrm>
            <a:off x="4702953" y="2537795"/>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88.5%</a:t>
            </a:r>
          </a:p>
        </p:txBody>
      </p:sp>
      <p:sp>
        <p:nvSpPr>
          <p:cNvPr id="97" name="TextBox 96">
            <a:extLst>
              <a:ext uri="{FF2B5EF4-FFF2-40B4-BE49-F238E27FC236}">
                <a16:creationId xmlns:a16="http://schemas.microsoft.com/office/drawing/2014/main" id="{464F2052-8A71-4E16-A1E6-67499F33CC83}"/>
              </a:ext>
            </a:extLst>
          </p:cNvPr>
          <p:cNvSpPr txBox="1"/>
          <p:nvPr/>
        </p:nvSpPr>
        <p:spPr>
          <a:xfrm>
            <a:off x="4696732" y="2065043"/>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92.6%</a:t>
            </a:r>
          </a:p>
        </p:txBody>
      </p:sp>
      <p:sp>
        <p:nvSpPr>
          <p:cNvPr id="98" name="TextBox 97">
            <a:extLst>
              <a:ext uri="{FF2B5EF4-FFF2-40B4-BE49-F238E27FC236}">
                <a16:creationId xmlns:a16="http://schemas.microsoft.com/office/drawing/2014/main" id="{98BD304D-4504-4836-9A55-53B74A21F83B}"/>
              </a:ext>
            </a:extLst>
          </p:cNvPr>
          <p:cNvSpPr txBox="1"/>
          <p:nvPr/>
        </p:nvSpPr>
        <p:spPr>
          <a:xfrm>
            <a:off x="5558259" y="2170791"/>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91.2%</a:t>
            </a:r>
          </a:p>
        </p:txBody>
      </p:sp>
      <p:sp>
        <p:nvSpPr>
          <p:cNvPr id="99" name="TextBox 98">
            <a:extLst>
              <a:ext uri="{FF2B5EF4-FFF2-40B4-BE49-F238E27FC236}">
                <a16:creationId xmlns:a16="http://schemas.microsoft.com/office/drawing/2014/main" id="{91CEF67C-1F96-485C-9BC6-4DE590991D42}"/>
              </a:ext>
            </a:extLst>
          </p:cNvPr>
          <p:cNvSpPr txBox="1"/>
          <p:nvPr/>
        </p:nvSpPr>
        <p:spPr>
          <a:xfrm>
            <a:off x="5570699" y="2481812"/>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86.8%</a:t>
            </a:r>
          </a:p>
        </p:txBody>
      </p:sp>
      <p:sp>
        <p:nvSpPr>
          <p:cNvPr id="174" name="TextBox 173">
            <a:extLst>
              <a:ext uri="{FF2B5EF4-FFF2-40B4-BE49-F238E27FC236}">
                <a16:creationId xmlns:a16="http://schemas.microsoft.com/office/drawing/2014/main" id="{C8E8768A-E114-4853-AF7B-7F11B0B57DE5}"/>
              </a:ext>
            </a:extLst>
          </p:cNvPr>
          <p:cNvSpPr txBox="1"/>
          <p:nvPr/>
        </p:nvSpPr>
        <p:spPr>
          <a:xfrm>
            <a:off x="7442298" y="5249501"/>
            <a:ext cx="3880021"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 After Randomization</a:t>
            </a:r>
          </a:p>
        </p:txBody>
      </p:sp>
      <p:sp>
        <p:nvSpPr>
          <p:cNvPr id="175" name="TextBox 174">
            <a:extLst>
              <a:ext uri="{FF2B5EF4-FFF2-40B4-BE49-F238E27FC236}">
                <a16:creationId xmlns:a16="http://schemas.microsoft.com/office/drawing/2014/main" id="{590167C4-3150-4010-8FA9-EEFD53809EE6}"/>
              </a:ext>
            </a:extLst>
          </p:cNvPr>
          <p:cNvSpPr txBox="1"/>
          <p:nvPr/>
        </p:nvSpPr>
        <p:spPr>
          <a:xfrm rot="16200000">
            <a:off x="5406119" y="3420560"/>
            <a:ext cx="2734964"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IDFS (%)</a:t>
            </a:r>
          </a:p>
        </p:txBody>
      </p:sp>
      <p:sp>
        <p:nvSpPr>
          <p:cNvPr id="176" name="TextBox 175">
            <a:extLst>
              <a:ext uri="{FF2B5EF4-FFF2-40B4-BE49-F238E27FC236}">
                <a16:creationId xmlns:a16="http://schemas.microsoft.com/office/drawing/2014/main" id="{F5099D7B-3443-4F38-900E-F222CC561502}"/>
              </a:ext>
            </a:extLst>
          </p:cNvPr>
          <p:cNvSpPr txBox="1"/>
          <p:nvPr/>
        </p:nvSpPr>
        <p:spPr>
          <a:xfrm>
            <a:off x="5768638" y="5442883"/>
            <a:ext cx="1506630"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p>
        </p:txBody>
      </p:sp>
      <p:cxnSp>
        <p:nvCxnSpPr>
          <p:cNvPr id="178" name="Straight Connector 177">
            <a:extLst>
              <a:ext uri="{FF2B5EF4-FFF2-40B4-BE49-F238E27FC236}">
                <a16:creationId xmlns:a16="http://schemas.microsoft.com/office/drawing/2014/main" id="{DDB3886C-8138-4591-B2C9-49B1A38A2A3A}"/>
              </a:ext>
            </a:extLst>
          </p:cNvPr>
          <p:cNvCxnSpPr/>
          <p:nvPr/>
        </p:nvCxnSpPr>
        <p:spPr bwMode="auto">
          <a:xfrm>
            <a:off x="7409346" y="4873854"/>
            <a:ext cx="3921211"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91636807-F4A8-465D-9896-0A368CBB3F25}"/>
              </a:ext>
            </a:extLst>
          </p:cNvPr>
          <p:cNvCxnSpPr/>
          <p:nvPr/>
        </p:nvCxnSpPr>
        <p:spPr bwMode="auto">
          <a:xfrm flipV="1">
            <a:off x="7409346" y="2237746"/>
            <a:ext cx="0" cy="2636108"/>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C45A55E7-304F-433C-BE42-5B6CFDDA105E}"/>
              </a:ext>
            </a:extLst>
          </p:cNvPr>
          <p:cNvCxnSpPr/>
          <p:nvPr/>
        </p:nvCxnSpPr>
        <p:spPr bwMode="auto">
          <a:xfrm flipH="1">
            <a:off x="7351682" y="22295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BA0B1BC6-81F9-4F75-8FB2-1F3B1539350C}"/>
              </a:ext>
            </a:extLst>
          </p:cNvPr>
          <p:cNvCxnSpPr/>
          <p:nvPr/>
        </p:nvCxnSpPr>
        <p:spPr bwMode="auto">
          <a:xfrm flipH="1">
            <a:off x="7351682" y="27583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E4CA4E78-43E6-4255-B5FD-9A77EE6B5C02}"/>
              </a:ext>
            </a:extLst>
          </p:cNvPr>
          <p:cNvCxnSpPr/>
          <p:nvPr/>
        </p:nvCxnSpPr>
        <p:spPr bwMode="auto">
          <a:xfrm flipH="1">
            <a:off x="7351682" y="32872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80443689-5224-41FD-94E1-5657C5923855}"/>
              </a:ext>
            </a:extLst>
          </p:cNvPr>
          <p:cNvCxnSpPr/>
          <p:nvPr/>
        </p:nvCxnSpPr>
        <p:spPr bwMode="auto">
          <a:xfrm flipH="1">
            <a:off x="7351682" y="38161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8DBF6AEC-0A45-4E8B-B031-959DA1D9CF37}"/>
              </a:ext>
            </a:extLst>
          </p:cNvPr>
          <p:cNvCxnSpPr/>
          <p:nvPr/>
        </p:nvCxnSpPr>
        <p:spPr bwMode="auto">
          <a:xfrm flipH="1">
            <a:off x="7351682" y="43449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67D828EA-0736-41E8-BC87-B9EB8890DE0D}"/>
              </a:ext>
            </a:extLst>
          </p:cNvPr>
          <p:cNvCxnSpPr/>
          <p:nvPr/>
        </p:nvCxnSpPr>
        <p:spPr bwMode="auto">
          <a:xfrm flipH="1">
            <a:off x="7351682" y="48738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7987B4D4-D390-44D8-A219-7A841E0DFAC7}"/>
              </a:ext>
            </a:extLst>
          </p:cNvPr>
          <p:cNvCxnSpPr/>
          <p:nvPr/>
        </p:nvCxnSpPr>
        <p:spPr bwMode="auto">
          <a:xfrm>
            <a:off x="7409346" y="487385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548EB287-0F98-4114-837D-F746F2DB3E35}"/>
              </a:ext>
            </a:extLst>
          </p:cNvPr>
          <p:cNvCxnSpPr/>
          <p:nvPr/>
        </p:nvCxnSpPr>
        <p:spPr bwMode="auto">
          <a:xfrm>
            <a:off x="7799820" y="487385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3F0CA0B4-5144-4CA4-8629-5E52FC5321F9}"/>
              </a:ext>
            </a:extLst>
          </p:cNvPr>
          <p:cNvCxnSpPr/>
          <p:nvPr/>
        </p:nvCxnSpPr>
        <p:spPr bwMode="auto">
          <a:xfrm>
            <a:off x="8190294" y="487385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3DF87774-A9C8-4AEC-BF69-531DDBF68C30}"/>
              </a:ext>
            </a:extLst>
          </p:cNvPr>
          <p:cNvCxnSpPr/>
          <p:nvPr/>
        </p:nvCxnSpPr>
        <p:spPr bwMode="auto">
          <a:xfrm>
            <a:off x="8580768" y="487385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4A98E6EB-3D34-4DE4-A42B-CD0823185827}"/>
              </a:ext>
            </a:extLst>
          </p:cNvPr>
          <p:cNvCxnSpPr/>
          <p:nvPr/>
        </p:nvCxnSpPr>
        <p:spPr bwMode="auto">
          <a:xfrm>
            <a:off x="8971242" y="487385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E898D1DA-2735-4B83-82A9-BCFE369F93A8}"/>
              </a:ext>
            </a:extLst>
          </p:cNvPr>
          <p:cNvCxnSpPr/>
          <p:nvPr/>
        </p:nvCxnSpPr>
        <p:spPr bwMode="auto">
          <a:xfrm>
            <a:off x="9361716" y="487385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827DAEBE-EE29-4F13-BFF8-726238159635}"/>
              </a:ext>
            </a:extLst>
          </p:cNvPr>
          <p:cNvCxnSpPr/>
          <p:nvPr/>
        </p:nvCxnSpPr>
        <p:spPr bwMode="auto">
          <a:xfrm>
            <a:off x="9752190" y="487385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44C99CC9-80ED-445D-889F-811C7C2666D8}"/>
              </a:ext>
            </a:extLst>
          </p:cNvPr>
          <p:cNvCxnSpPr/>
          <p:nvPr/>
        </p:nvCxnSpPr>
        <p:spPr bwMode="auto">
          <a:xfrm>
            <a:off x="10142664" y="487385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03AA57B7-51C1-42FE-A40E-374D060FF8AC}"/>
              </a:ext>
            </a:extLst>
          </p:cNvPr>
          <p:cNvCxnSpPr/>
          <p:nvPr/>
        </p:nvCxnSpPr>
        <p:spPr bwMode="auto">
          <a:xfrm>
            <a:off x="10533138" y="487385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D96AA0CE-6488-443C-B342-E1917F810063}"/>
              </a:ext>
            </a:extLst>
          </p:cNvPr>
          <p:cNvCxnSpPr/>
          <p:nvPr/>
        </p:nvCxnSpPr>
        <p:spPr bwMode="auto">
          <a:xfrm>
            <a:off x="10923612" y="487385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15E4194E-BD26-4038-B52E-BB3BCABB4020}"/>
              </a:ext>
            </a:extLst>
          </p:cNvPr>
          <p:cNvCxnSpPr/>
          <p:nvPr/>
        </p:nvCxnSpPr>
        <p:spPr bwMode="auto">
          <a:xfrm>
            <a:off x="11314082" y="4873855"/>
            <a:ext cx="0" cy="64008"/>
          </a:xfrm>
          <a:prstGeom prst="line">
            <a:avLst/>
          </a:prstGeom>
          <a:noFill/>
          <a:ln w="28575" cap="flat" cmpd="sng" algn="ctr">
            <a:solidFill>
              <a:schemeClr val="bg1"/>
            </a:solidFill>
            <a:prstDash val="solid"/>
            <a:round/>
            <a:headEnd type="none" w="med" len="med"/>
            <a:tailEnd type="none" w="med" len="med"/>
          </a:ln>
          <a:effectLst/>
        </p:spPr>
      </p:cxnSp>
      <p:sp>
        <p:nvSpPr>
          <p:cNvPr id="202" name="TextBox 201">
            <a:extLst>
              <a:ext uri="{FF2B5EF4-FFF2-40B4-BE49-F238E27FC236}">
                <a16:creationId xmlns:a16="http://schemas.microsoft.com/office/drawing/2014/main" id="{15575A2D-3131-4837-B602-461842B4AD94}"/>
              </a:ext>
            </a:extLst>
          </p:cNvPr>
          <p:cNvSpPr txBox="1"/>
          <p:nvPr/>
        </p:nvSpPr>
        <p:spPr>
          <a:xfrm>
            <a:off x="6487328" y="5702375"/>
            <a:ext cx="784189" cy="461665"/>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46376"/>
                </a:solidFill>
                <a:effectLst/>
                <a:uLnTx/>
                <a:uFillTx/>
                <a:latin typeface="Calibri" panose="020F0502020204030204" pitchFamily="34" charset="0"/>
                <a:ea typeface="+mn-ea"/>
                <a:cs typeface="Calibri" panose="020F0502020204030204" pitchFamily="34" charset="0"/>
              </a:rPr>
              <a:t>Neratinib</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Placebo</a:t>
            </a:r>
          </a:p>
        </p:txBody>
      </p:sp>
      <p:sp>
        <p:nvSpPr>
          <p:cNvPr id="203" name="TextBox 202">
            <a:extLst>
              <a:ext uri="{FF2B5EF4-FFF2-40B4-BE49-F238E27FC236}">
                <a16:creationId xmlns:a16="http://schemas.microsoft.com/office/drawing/2014/main" id="{EAAFA976-F302-4831-A66A-DDA76F5FE9C9}"/>
              </a:ext>
            </a:extLst>
          </p:cNvPr>
          <p:cNvSpPr txBox="1"/>
          <p:nvPr/>
        </p:nvSpPr>
        <p:spPr>
          <a:xfrm>
            <a:off x="7185957" y="5702375"/>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605</a:t>
            </a:r>
          </a:p>
        </p:txBody>
      </p:sp>
      <p:sp>
        <p:nvSpPr>
          <p:cNvPr id="204" name="TextBox 203">
            <a:extLst>
              <a:ext uri="{FF2B5EF4-FFF2-40B4-BE49-F238E27FC236}">
                <a16:creationId xmlns:a16="http://schemas.microsoft.com/office/drawing/2014/main" id="{63AB45C7-0C51-4383-B9B4-BF23C14AED96}"/>
              </a:ext>
            </a:extLst>
          </p:cNvPr>
          <p:cNvSpPr txBox="1"/>
          <p:nvPr/>
        </p:nvSpPr>
        <p:spPr>
          <a:xfrm>
            <a:off x="7576430" y="5702375"/>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559</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575</a:t>
            </a:r>
          </a:p>
        </p:txBody>
      </p:sp>
      <p:sp>
        <p:nvSpPr>
          <p:cNvPr id="205" name="TextBox 204">
            <a:extLst>
              <a:ext uri="{FF2B5EF4-FFF2-40B4-BE49-F238E27FC236}">
                <a16:creationId xmlns:a16="http://schemas.microsoft.com/office/drawing/2014/main" id="{A4D274A6-AB85-4F48-A774-08B919DB7CD4}"/>
              </a:ext>
            </a:extLst>
          </p:cNvPr>
          <p:cNvSpPr txBox="1"/>
          <p:nvPr/>
        </p:nvSpPr>
        <p:spPr>
          <a:xfrm>
            <a:off x="7966904" y="5702375"/>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541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548</a:t>
            </a:r>
          </a:p>
        </p:txBody>
      </p:sp>
      <p:sp>
        <p:nvSpPr>
          <p:cNvPr id="206" name="TextBox 205">
            <a:extLst>
              <a:ext uri="{FF2B5EF4-FFF2-40B4-BE49-F238E27FC236}">
                <a16:creationId xmlns:a16="http://schemas.microsoft.com/office/drawing/2014/main" id="{A49D9C82-6668-452F-9EDD-95C3741B6B0D}"/>
              </a:ext>
            </a:extLst>
          </p:cNvPr>
          <p:cNvSpPr txBox="1"/>
          <p:nvPr/>
        </p:nvSpPr>
        <p:spPr>
          <a:xfrm>
            <a:off x="8357378" y="5702375"/>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520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529</a:t>
            </a:r>
          </a:p>
        </p:txBody>
      </p:sp>
      <p:sp>
        <p:nvSpPr>
          <p:cNvPr id="207" name="TextBox 206">
            <a:extLst>
              <a:ext uri="{FF2B5EF4-FFF2-40B4-BE49-F238E27FC236}">
                <a16:creationId xmlns:a16="http://schemas.microsoft.com/office/drawing/2014/main" id="{B109264F-B636-46D8-9BBC-A59A6812ACF7}"/>
              </a:ext>
            </a:extLst>
          </p:cNvPr>
          <p:cNvSpPr txBox="1"/>
          <p:nvPr/>
        </p:nvSpPr>
        <p:spPr>
          <a:xfrm>
            <a:off x="8747852" y="5702375"/>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464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495</a:t>
            </a:r>
          </a:p>
        </p:txBody>
      </p:sp>
      <p:sp>
        <p:nvSpPr>
          <p:cNvPr id="208" name="TextBox 207">
            <a:extLst>
              <a:ext uri="{FF2B5EF4-FFF2-40B4-BE49-F238E27FC236}">
                <a16:creationId xmlns:a16="http://schemas.microsoft.com/office/drawing/2014/main" id="{13151537-0888-4FC1-9FAF-E6400211629F}"/>
              </a:ext>
            </a:extLst>
          </p:cNvPr>
          <p:cNvSpPr txBox="1"/>
          <p:nvPr/>
        </p:nvSpPr>
        <p:spPr>
          <a:xfrm>
            <a:off x="9138325" y="5702375"/>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448</a:t>
            </a:r>
          </a:p>
        </p:txBody>
      </p:sp>
      <p:sp>
        <p:nvSpPr>
          <p:cNvPr id="209" name="TextBox 208">
            <a:extLst>
              <a:ext uri="{FF2B5EF4-FFF2-40B4-BE49-F238E27FC236}">
                <a16:creationId xmlns:a16="http://schemas.microsoft.com/office/drawing/2014/main" id="{53611581-4B2D-4F0D-BC40-198EDE335554}"/>
              </a:ext>
            </a:extLst>
          </p:cNvPr>
          <p:cNvSpPr txBox="1"/>
          <p:nvPr/>
        </p:nvSpPr>
        <p:spPr>
          <a:xfrm>
            <a:off x="9528800" y="5702375"/>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444</a:t>
            </a:r>
          </a:p>
        </p:txBody>
      </p:sp>
      <p:sp>
        <p:nvSpPr>
          <p:cNvPr id="210" name="TextBox 209">
            <a:extLst>
              <a:ext uri="{FF2B5EF4-FFF2-40B4-BE49-F238E27FC236}">
                <a16:creationId xmlns:a16="http://schemas.microsoft.com/office/drawing/2014/main" id="{F326A43B-D4BF-41E8-9BF3-3A9DE1025F0C}"/>
              </a:ext>
            </a:extLst>
          </p:cNvPr>
          <p:cNvSpPr txBox="1"/>
          <p:nvPr/>
        </p:nvSpPr>
        <p:spPr>
          <a:xfrm>
            <a:off x="9919274" y="5702375"/>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391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435</a:t>
            </a:r>
          </a:p>
        </p:txBody>
      </p:sp>
      <p:sp>
        <p:nvSpPr>
          <p:cNvPr id="211" name="TextBox 210">
            <a:extLst>
              <a:ext uri="{FF2B5EF4-FFF2-40B4-BE49-F238E27FC236}">
                <a16:creationId xmlns:a16="http://schemas.microsoft.com/office/drawing/2014/main" id="{9921E5B8-D73D-4E80-85AD-2DF732B99410}"/>
              </a:ext>
            </a:extLst>
          </p:cNvPr>
          <p:cNvSpPr txBox="1"/>
          <p:nvPr/>
        </p:nvSpPr>
        <p:spPr>
          <a:xfrm>
            <a:off x="10309748" y="5702375"/>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384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427</a:t>
            </a:r>
          </a:p>
        </p:txBody>
      </p:sp>
      <p:sp>
        <p:nvSpPr>
          <p:cNvPr id="212" name="TextBox 211">
            <a:extLst>
              <a:ext uri="{FF2B5EF4-FFF2-40B4-BE49-F238E27FC236}">
                <a16:creationId xmlns:a16="http://schemas.microsoft.com/office/drawing/2014/main" id="{01736131-FF29-40F0-AA78-F6E8B2AEB910}"/>
              </a:ext>
            </a:extLst>
          </p:cNvPr>
          <p:cNvSpPr txBox="1"/>
          <p:nvPr/>
        </p:nvSpPr>
        <p:spPr>
          <a:xfrm>
            <a:off x="10700222" y="5702375"/>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376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416</a:t>
            </a:r>
          </a:p>
        </p:txBody>
      </p:sp>
      <p:sp>
        <p:nvSpPr>
          <p:cNvPr id="213" name="TextBox 212">
            <a:extLst>
              <a:ext uri="{FF2B5EF4-FFF2-40B4-BE49-F238E27FC236}">
                <a16:creationId xmlns:a16="http://schemas.microsoft.com/office/drawing/2014/main" id="{2336A2C3-BE85-4E8F-8981-D943D18AD16A}"/>
              </a:ext>
            </a:extLst>
          </p:cNvPr>
          <p:cNvSpPr txBox="1"/>
          <p:nvPr/>
        </p:nvSpPr>
        <p:spPr>
          <a:xfrm>
            <a:off x="11090691" y="5702375"/>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402</a:t>
            </a:r>
          </a:p>
        </p:txBody>
      </p:sp>
      <p:sp>
        <p:nvSpPr>
          <p:cNvPr id="214" name="TextBox 213">
            <a:extLst>
              <a:ext uri="{FF2B5EF4-FFF2-40B4-BE49-F238E27FC236}">
                <a16:creationId xmlns:a16="http://schemas.microsoft.com/office/drawing/2014/main" id="{19D16FC6-0917-41A2-A28D-B390A79A9BB2}"/>
              </a:ext>
            </a:extLst>
          </p:cNvPr>
          <p:cNvSpPr txBox="1"/>
          <p:nvPr/>
        </p:nvSpPr>
        <p:spPr>
          <a:xfrm>
            <a:off x="11001044" y="4939757"/>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215" name="TextBox 214">
            <a:extLst>
              <a:ext uri="{FF2B5EF4-FFF2-40B4-BE49-F238E27FC236}">
                <a16:creationId xmlns:a16="http://schemas.microsoft.com/office/drawing/2014/main" id="{B90639F5-042C-4251-B0E6-C75E0D482F43}"/>
              </a:ext>
            </a:extLst>
          </p:cNvPr>
          <p:cNvSpPr txBox="1"/>
          <p:nvPr/>
        </p:nvSpPr>
        <p:spPr>
          <a:xfrm>
            <a:off x="7092190" y="4939757"/>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216" name="TextBox 215">
            <a:extLst>
              <a:ext uri="{FF2B5EF4-FFF2-40B4-BE49-F238E27FC236}">
                <a16:creationId xmlns:a16="http://schemas.microsoft.com/office/drawing/2014/main" id="{FE0C54E7-C29D-4F3B-856A-82CBBBD85C4B}"/>
              </a:ext>
            </a:extLst>
          </p:cNvPr>
          <p:cNvSpPr txBox="1"/>
          <p:nvPr/>
        </p:nvSpPr>
        <p:spPr>
          <a:xfrm>
            <a:off x="7483075" y="4939757"/>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217" name="TextBox 216">
            <a:extLst>
              <a:ext uri="{FF2B5EF4-FFF2-40B4-BE49-F238E27FC236}">
                <a16:creationId xmlns:a16="http://schemas.microsoft.com/office/drawing/2014/main" id="{55DE3B2B-52CF-4FD9-85D2-D5DB78F54068}"/>
              </a:ext>
            </a:extLst>
          </p:cNvPr>
          <p:cNvSpPr txBox="1"/>
          <p:nvPr/>
        </p:nvSpPr>
        <p:spPr>
          <a:xfrm>
            <a:off x="7873960" y="4939757"/>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218" name="TextBox 217">
            <a:extLst>
              <a:ext uri="{FF2B5EF4-FFF2-40B4-BE49-F238E27FC236}">
                <a16:creationId xmlns:a16="http://schemas.microsoft.com/office/drawing/2014/main" id="{286491A3-3344-4D30-BA4D-CFBE6701DD73}"/>
              </a:ext>
            </a:extLst>
          </p:cNvPr>
          <p:cNvSpPr txBox="1"/>
          <p:nvPr/>
        </p:nvSpPr>
        <p:spPr>
          <a:xfrm>
            <a:off x="8264845" y="4939757"/>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219" name="TextBox 218">
            <a:extLst>
              <a:ext uri="{FF2B5EF4-FFF2-40B4-BE49-F238E27FC236}">
                <a16:creationId xmlns:a16="http://schemas.microsoft.com/office/drawing/2014/main" id="{DC992DF5-31D2-4C28-BBBD-BC78E808B81A}"/>
              </a:ext>
            </a:extLst>
          </p:cNvPr>
          <p:cNvSpPr txBox="1"/>
          <p:nvPr/>
        </p:nvSpPr>
        <p:spPr>
          <a:xfrm>
            <a:off x="8655730" y="4939757"/>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sp>
        <p:nvSpPr>
          <p:cNvPr id="220" name="TextBox 219">
            <a:extLst>
              <a:ext uri="{FF2B5EF4-FFF2-40B4-BE49-F238E27FC236}">
                <a16:creationId xmlns:a16="http://schemas.microsoft.com/office/drawing/2014/main" id="{3A9A836F-48F4-479D-A60D-E61E4E8E675E}"/>
              </a:ext>
            </a:extLst>
          </p:cNvPr>
          <p:cNvSpPr txBox="1"/>
          <p:nvPr/>
        </p:nvSpPr>
        <p:spPr>
          <a:xfrm>
            <a:off x="9046615" y="4939757"/>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221" name="TextBox 220">
            <a:extLst>
              <a:ext uri="{FF2B5EF4-FFF2-40B4-BE49-F238E27FC236}">
                <a16:creationId xmlns:a16="http://schemas.microsoft.com/office/drawing/2014/main" id="{E3DB154D-BFAD-441B-B77B-B1F64B94816B}"/>
              </a:ext>
            </a:extLst>
          </p:cNvPr>
          <p:cNvSpPr txBox="1"/>
          <p:nvPr/>
        </p:nvSpPr>
        <p:spPr>
          <a:xfrm>
            <a:off x="9437500" y="4939757"/>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p:txBody>
      </p:sp>
      <p:sp>
        <p:nvSpPr>
          <p:cNvPr id="222" name="TextBox 221">
            <a:extLst>
              <a:ext uri="{FF2B5EF4-FFF2-40B4-BE49-F238E27FC236}">
                <a16:creationId xmlns:a16="http://schemas.microsoft.com/office/drawing/2014/main" id="{74ECBD35-36A5-46DA-B604-C93E3931BA08}"/>
              </a:ext>
            </a:extLst>
          </p:cNvPr>
          <p:cNvSpPr txBox="1"/>
          <p:nvPr/>
        </p:nvSpPr>
        <p:spPr>
          <a:xfrm>
            <a:off x="9828385" y="4939757"/>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42</a:t>
            </a:r>
          </a:p>
        </p:txBody>
      </p:sp>
      <p:sp>
        <p:nvSpPr>
          <p:cNvPr id="223" name="TextBox 222">
            <a:extLst>
              <a:ext uri="{FF2B5EF4-FFF2-40B4-BE49-F238E27FC236}">
                <a16:creationId xmlns:a16="http://schemas.microsoft.com/office/drawing/2014/main" id="{7BB16C01-A626-4EB5-B4DC-3A9CE815E2AF}"/>
              </a:ext>
            </a:extLst>
          </p:cNvPr>
          <p:cNvSpPr txBox="1"/>
          <p:nvPr/>
        </p:nvSpPr>
        <p:spPr>
          <a:xfrm>
            <a:off x="10219270" y="4939757"/>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48</a:t>
            </a:r>
          </a:p>
        </p:txBody>
      </p:sp>
      <p:sp>
        <p:nvSpPr>
          <p:cNvPr id="224" name="TextBox 223">
            <a:extLst>
              <a:ext uri="{FF2B5EF4-FFF2-40B4-BE49-F238E27FC236}">
                <a16:creationId xmlns:a16="http://schemas.microsoft.com/office/drawing/2014/main" id="{A5AB1C47-94F7-4E04-BCBF-F44D770A5070}"/>
              </a:ext>
            </a:extLst>
          </p:cNvPr>
          <p:cNvSpPr txBox="1"/>
          <p:nvPr/>
        </p:nvSpPr>
        <p:spPr>
          <a:xfrm>
            <a:off x="10610155" y="4939757"/>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54</a:t>
            </a:r>
          </a:p>
        </p:txBody>
      </p:sp>
      <p:sp>
        <p:nvSpPr>
          <p:cNvPr id="225" name="TextBox 224">
            <a:extLst>
              <a:ext uri="{FF2B5EF4-FFF2-40B4-BE49-F238E27FC236}">
                <a16:creationId xmlns:a16="http://schemas.microsoft.com/office/drawing/2014/main" id="{C6BA7AC6-F1B8-4AF1-970B-F54A1F659C29}"/>
              </a:ext>
            </a:extLst>
          </p:cNvPr>
          <p:cNvSpPr txBox="1"/>
          <p:nvPr/>
        </p:nvSpPr>
        <p:spPr>
          <a:xfrm>
            <a:off x="6783679" y="2052394"/>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227" name="TextBox 226">
            <a:extLst>
              <a:ext uri="{FF2B5EF4-FFF2-40B4-BE49-F238E27FC236}">
                <a16:creationId xmlns:a16="http://schemas.microsoft.com/office/drawing/2014/main" id="{8644A080-8165-4DC5-B7D9-1BA0F811E6F0}"/>
              </a:ext>
            </a:extLst>
          </p:cNvPr>
          <p:cNvSpPr txBox="1"/>
          <p:nvPr/>
        </p:nvSpPr>
        <p:spPr>
          <a:xfrm>
            <a:off x="6783679" y="2581264"/>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229" name="TextBox 228">
            <a:extLst>
              <a:ext uri="{FF2B5EF4-FFF2-40B4-BE49-F238E27FC236}">
                <a16:creationId xmlns:a16="http://schemas.microsoft.com/office/drawing/2014/main" id="{72545927-D804-4D85-9990-45061CD11049}"/>
              </a:ext>
            </a:extLst>
          </p:cNvPr>
          <p:cNvSpPr txBox="1"/>
          <p:nvPr/>
        </p:nvSpPr>
        <p:spPr>
          <a:xfrm>
            <a:off x="6783679" y="3110134"/>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231" name="TextBox 230">
            <a:extLst>
              <a:ext uri="{FF2B5EF4-FFF2-40B4-BE49-F238E27FC236}">
                <a16:creationId xmlns:a16="http://schemas.microsoft.com/office/drawing/2014/main" id="{501120CB-659C-4631-820E-2119C258C029}"/>
              </a:ext>
            </a:extLst>
          </p:cNvPr>
          <p:cNvSpPr txBox="1"/>
          <p:nvPr/>
        </p:nvSpPr>
        <p:spPr>
          <a:xfrm>
            <a:off x="6783679" y="3639004"/>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233" name="TextBox 232">
            <a:extLst>
              <a:ext uri="{FF2B5EF4-FFF2-40B4-BE49-F238E27FC236}">
                <a16:creationId xmlns:a16="http://schemas.microsoft.com/office/drawing/2014/main" id="{19BF1BE2-BE75-46BD-AE06-E461BA54C2FE}"/>
              </a:ext>
            </a:extLst>
          </p:cNvPr>
          <p:cNvSpPr txBox="1"/>
          <p:nvPr/>
        </p:nvSpPr>
        <p:spPr>
          <a:xfrm>
            <a:off x="6783679" y="4167874"/>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235" name="TextBox 234">
            <a:extLst>
              <a:ext uri="{FF2B5EF4-FFF2-40B4-BE49-F238E27FC236}">
                <a16:creationId xmlns:a16="http://schemas.microsoft.com/office/drawing/2014/main" id="{40662B18-77B6-4AE5-9BAF-AA07DF350617}"/>
              </a:ext>
            </a:extLst>
          </p:cNvPr>
          <p:cNvSpPr txBox="1"/>
          <p:nvPr/>
        </p:nvSpPr>
        <p:spPr>
          <a:xfrm>
            <a:off x="6783679" y="4696741"/>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236" name="TextBox 235">
            <a:extLst>
              <a:ext uri="{FF2B5EF4-FFF2-40B4-BE49-F238E27FC236}">
                <a16:creationId xmlns:a16="http://schemas.microsoft.com/office/drawing/2014/main" id="{7E7A0CEC-732F-4ED7-90C5-336FFF3EA5AC}"/>
              </a:ext>
            </a:extLst>
          </p:cNvPr>
          <p:cNvSpPr txBox="1"/>
          <p:nvPr/>
        </p:nvSpPr>
        <p:spPr>
          <a:xfrm>
            <a:off x="7958375" y="3733124"/>
            <a:ext cx="1377820"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Neratinib</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Placebo</a:t>
            </a:r>
          </a:p>
        </p:txBody>
      </p:sp>
      <p:cxnSp>
        <p:nvCxnSpPr>
          <p:cNvPr id="237" name="Straight Connector 236">
            <a:extLst>
              <a:ext uri="{FF2B5EF4-FFF2-40B4-BE49-F238E27FC236}">
                <a16:creationId xmlns:a16="http://schemas.microsoft.com/office/drawing/2014/main" id="{AB1F4093-2765-4217-9A2E-7CCCED580FB3}"/>
              </a:ext>
            </a:extLst>
          </p:cNvPr>
          <p:cNvCxnSpPr/>
          <p:nvPr/>
        </p:nvCxnSpPr>
        <p:spPr bwMode="auto">
          <a:xfrm flipH="1">
            <a:off x="7647353" y="3916629"/>
            <a:ext cx="345233" cy="0"/>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E9920797-73C2-41A9-A2BD-D441FE101C39}"/>
              </a:ext>
            </a:extLst>
          </p:cNvPr>
          <p:cNvCxnSpPr/>
          <p:nvPr/>
        </p:nvCxnSpPr>
        <p:spPr bwMode="auto">
          <a:xfrm flipH="1">
            <a:off x="7647353" y="4171666"/>
            <a:ext cx="345233" cy="0"/>
          </a:xfrm>
          <a:prstGeom prst="line">
            <a:avLst/>
          </a:prstGeom>
          <a:noFill/>
          <a:ln w="28575" cap="flat" cmpd="sng" algn="ctr">
            <a:solidFill>
              <a:schemeClr val="accent3"/>
            </a:solidFill>
            <a:prstDash val="solid"/>
            <a:round/>
            <a:headEnd type="none" w="med" len="med"/>
            <a:tailEnd type="none" w="med" len="med"/>
          </a:ln>
          <a:effectLst/>
        </p:spPr>
      </p:cxnSp>
      <p:sp>
        <p:nvSpPr>
          <p:cNvPr id="239" name="TextBox 238">
            <a:extLst>
              <a:ext uri="{FF2B5EF4-FFF2-40B4-BE49-F238E27FC236}">
                <a16:creationId xmlns:a16="http://schemas.microsoft.com/office/drawing/2014/main" id="{4E8E55D7-DF9F-4736-B593-095742D07032}"/>
              </a:ext>
            </a:extLst>
          </p:cNvPr>
          <p:cNvSpPr txBox="1"/>
          <p:nvPr/>
        </p:nvSpPr>
        <p:spPr>
          <a:xfrm>
            <a:off x="7953114" y="1943741"/>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97.5%</a:t>
            </a:r>
          </a:p>
        </p:txBody>
      </p:sp>
      <p:sp>
        <p:nvSpPr>
          <p:cNvPr id="240" name="TextBox 239">
            <a:extLst>
              <a:ext uri="{FF2B5EF4-FFF2-40B4-BE49-F238E27FC236}">
                <a16:creationId xmlns:a16="http://schemas.microsoft.com/office/drawing/2014/main" id="{33098BD3-8524-4805-916E-B9B1E1FB5FC4}"/>
              </a:ext>
            </a:extLst>
          </p:cNvPr>
          <p:cNvSpPr txBox="1"/>
          <p:nvPr/>
        </p:nvSpPr>
        <p:spPr>
          <a:xfrm>
            <a:off x="7946894" y="2394721"/>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94.7%</a:t>
            </a:r>
          </a:p>
        </p:txBody>
      </p:sp>
      <p:sp>
        <p:nvSpPr>
          <p:cNvPr id="241" name="TextBox 240">
            <a:extLst>
              <a:ext uri="{FF2B5EF4-FFF2-40B4-BE49-F238E27FC236}">
                <a16:creationId xmlns:a16="http://schemas.microsoft.com/office/drawing/2014/main" id="{8B39FDBA-79F7-4E03-9E68-098E5220435E}"/>
              </a:ext>
            </a:extLst>
          </p:cNvPr>
          <p:cNvSpPr txBox="1"/>
          <p:nvPr/>
        </p:nvSpPr>
        <p:spPr>
          <a:xfrm>
            <a:off x="8799091" y="2015276"/>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92.8%</a:t>
            </a:r>
          </a:p>
        </p:txBody>
      </p:sp>
      <p:sp>
        <p:nvSpPr>
          <p:cNvPr id="242" name="TextBox 241">
            <a:extLst>
              <a:ext uri="{FF2B5EF4-FFF2-40B4-BE49-F238E27FC236}">
                <a16:creationId xmlns:a16="http://schemas.microsoft.com/office/drawing/2014/main" id="{67E33CED-7730-4E26-BD3D-D2ABC7C9575A}"/>
              </a:ext>
            </a:extLst>
          </p:cNvPr>
          <p:cNvSpPr txBox="1"/>
          <p:nvPr/>
        </p:nvSpPr>
        <p:spPr>
          <a:xfrm>
            <a:off x="8820862" y="2456926"/>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91.8%</a:t>
            </a:r>
          </a:p>
        </p:txBody>
      </p:sp>
      <p:sp>
        <p:nvSpPr>
          <p:cNvPr id="243" name="TextBox 242">
            <a:extLst>
              <a:ext uri="{FF2B5EF4-FFF2-40B4-BE49-F238E27FC236}">
                <a16:creationId xmlns:a16="http://schemas.microsoft.com/office/drawing/2014/main" id="{6010F036-11A8-4DB2-B0A7-DAC6895C2EA4}"/>
              </a:ext>
            </a:extLst>
          </p:cNvPr>
          <p:cNvSpPr txBox="1"/>
          <p:nvPr/>
        </p:nvSpPr>
        <p:spPr>
          <a:xfrm>
            <a:off x="9607744" y="2058820"/>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90.8%</a:t>
            </a:r>
          </a:p>
        </p:txBody>
      </p:sp>
      <p:sp>
        <p:nvSpPr>
          <p:cNvPr id="244" name="TextBox 243">
            <a:extLst>
              <a:ext uri="{FF2B5EF4-FFF2-40B4-BE49-F238E27FC236}">
                <a16:creationId xmlns:a16="http://schemas.microsoft.com/office/drawing/2014/main" id="{15C76D16-935F-4D34-812D-ECE90851CA42}"/>
              </a:ext>
            </a:extLst>
          </p:cNvPr>
          <p:cNvSpPr txBox="1"/>
          <p:nvPr/>
        </p:nvSpPr>
        <p:spPr>
          <a:xfrm>
            <a:off x="9620185" y="2500469"/>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90.4%</a:t>
            </a:r>
          </a:p>
        </p:txBody>
      </p:sp>
      <p:sp>
        <p:nvSpPr>
          <p:cNvPr id="245" name="TextBox 244">
            <a:extLst>
              <a:ext uri="{FF2B5EF4-FFF2-40B4-BE49-F238E27FC236}">
                <a16:creationId xmlns:a16="http://schemas.microsoft.com/office/drawing/2014/main" id="{124F6970-A96C-4C60-9C02-7FFE76692765}"/>
              </a:ext>
            </a:extLst>
          </p:cNvPr>
          <p:cNvSpPr txBox="1"/>
          <p:nvPr/>
        </p:nvSpPr>
        <p:spPr>
          <a:xfrm>
            <a:off x="10407067" y="2559563"/>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89.3%</a:t>
            </a:r>
          </a:p>
        </p:txBody>
      </p:sp>
      <p:sp>
        <p:nvSpPr>
          <p:cNvPr id="246" name="TextBox 245">
            <a:extLst>
              <a:ext uri="{FF2B5EF4-FFF2-40B4-BE49-F238E27FC236}">
                <a16:creationId xmlns:a16="http://schemas.microsoft.com/office/drawing/2014/main" id="{A19C2638-722C-47CA-8E76-6469034C75E2}"/>
              </a:ext>
            </a:extLst>
          </p:cNvPr>
          <p:cNvSpPr txBox="1"/>
          <p:nvPr/>
        </p:nvSpPr>
        <p:spPr>
          <a:xfrm>
            <a:off x="10400846" y="2086811"/>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89.9%</a:t>
            </a:r>
          </a:p>
        </p:txBody>
      </p:sp>
      <p:sp>
        <p:nvSpPr>
          <p:cNvPr id="247" name="TextBox 246">
            <a:extLst>
              <a:ext uri="{FF2B5EF4-FFF2-40B4-BE49-F238E27FC236}">
                <a16:creationId xmlns:a16="http://schemas.microsoft.com/office/drawing/2014/main" id="{EC45D92F-4343-4E72-86C9-21CEF4D3E785}"/>
              </a:ext>
            </a:extLst>
          </p:cNvPr>
          <p:cNvSpPr txBox="1"/>
          <p:nvPr/>
        </p:nvSpPr>
        <p:spPr>
          <a:xfrm>
            <a:off x="11296423" y="2211224"/>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88.9%</a:t>
            </a:r>
          </a:p>
        </p:txBody>
      </p:sp>
      <p:sp>
        <p:nvSpPr>
          <p:cNvPr id="248" name="TextBox 247">
            <a:extLst>
              <a:ext uri="{FF2B5EF4-FFF2-40B4-BE49-F238E27FC236}">
                <a16:creationId xmlns:a16="http://schemas.microsoft.com/office/drawing/2014/main" id="{41EE4A01-606C-4361-928C-85C798CD95E1}"/>
              </a:ext>
            </a:extLst>
          </p:cNvPr>
          <p:cNvSpPr txBox="1"/>
          <p:nvPr/>
        </p:nvSpPr>
        <p:spPr>
          <a:xfrm>
            <a:off x="11308863" y="2522245"/>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88.8%</a:t>
            </a:r>
          </a:p>
        </p:txBody>
      </p:sp>
      <p:sp>
        <p:nvSpPr>
          <p:cNvPr id="252" name="Freeform: Shape 251">
            <a:extLst>
              <a:ext uri="{FF2B5EF4-FFF2-40B4-BE49-F238E27FC236}">
                <a16:creationId xmlns:a16="http://schemas.microsoft.com/office/drawing/2014/main" id="{617B1074-808E-42F9-BE55-A4DE5AAD44E2}"/>
              </a:ext>
            </a:extLst>
          </p:cNvPr>
          <p:cNvSpPr/>
          <p:nvPr/>
        </p:nvSpPr>
        <p:spPr bwMode="auto">
          <a:xfrm>
            <a:off x="7423150" y="2263775"/>
            <a:ext cx="3432175" cy="254000"/>
          </a:xfrm>
          <a:custGeom>
            <a:avLst/>
            <a:gdLst>
              <a:gd name="connsiteX0" fmla="*/ 3432175 w 3432175"/>
              <a:gd name="connsiteY0" fmla="*/ 254000 h 254000"/>
              <a:gd name="connsiteX1" fmla="*/ 3330575 w 3432175"/>
              <a:gd name="connsiteY1" fmla="*/ 254000 h 254000"/>
              <a:gd name="connsiteX2" fmla="*/ 3330575 w 3432175"/>
              <a:gd name="connsiteY2" fmla="*/ 238125 h 254000"/>
              <a:gd name="connsiteX3" fmla="*/ 3209925 w 3432175"/>
              <a:gd name="connsiteY3" fmla="*/ 238125 h 254000"/>
              <a:gd name="connsiteX4" fmla="*/ 3206750 w 3432175"/>
              <a:gd name="connsiteY4" fmla="*/ 234950 h 254000"/>
              <a:gd name="connsiteX5" fmla="*/ 2701925 w 3432175"/>
              <a:gd name="connsiteY5" fmla="*/ 234950 h 254000"/>
              <a:gd name="connsiteX6" fmla="*/ 2701925 w 3432175"/>
              <a:gd name="connsiteY6" fmla="*/ 209550 h 254000"/>
              <a:gd name="connsiteX7" fmla="*/ 2000250 w 3432175"/>
              <a:gd name="connsiteY7" fmla="*/ 209550 h 254000"/>
              <a:gd name="connsiteX8" fmla="*/ 2000250 w 3432175"/>
              <a:gd name="connsiteY8" fmla="*/ 196850 h 254000"/>
              <a:gd name="connsiteX9" fmla="*/ 1577975 w 3432175"/>
              <a:gd name="connsiteY9" fmla="*/ 196850 h 254000"/>
              <a:gd name="connsiteX10" fmla="*/ 1571625 w 3432175"/>
              <a:gd name="connsiteY10" fmla="*/ 196850 h 254000"/>
              <a:gd name="connsiteX11" fmla="*/ 1508125 w 3432175"/>
              <a:gd name="connsiteY11" fmla="*/ 196850 h 254000"/>
              <a:gd name="connsiteX12" fmla="*/ 1508125 w 3432175"/>
              <a:gd name="connsiteY12" fmla="*/ 174625 h 254000"/>
              <a:gd name="connsiteX13" fmla="*/ 1371600 w 3432175"/>
              <a:gd name="connsiteY13" fmla="*/ 174625 h 254000"/>
              <a:gd name="connsiteX14" fmla="*/ 1336675 w 3432175"/>
              <a:gd name="connsiteY14" fmla="*/ 174625 h 254000"/>
              <a:gd name="connsiteX15" fmla="*/ 1336675 w 3432175"/>
              <a:gd name="connsiteY15" fmla="*/ 158750 h 254000"/>
              <a:gd name="connsiteX16" fmla="*/ 1108075 w 3432175"/>
              <a:gd name="connsiteY16" fmla="*/ 158750 h 254000"/>
              <a:gd name="connsiteX17" fmla="*/ 1101725 w 3432175"/>
              <a:gd name="connsiteY17" fmla="*/ 152400 h 254000"/>
              <a:gd name="connsiteX18" fmla="*/ 993775 w 3432175"/>
              <a:gd name="connsiteY18" fmla="*/ 152400 h 254000"/>
              <a:gd name="connsiteX19" fmla="*/ 993775 w 3432175"/>
              <a:gd name="connsiteY19" fmla="*/ 136525 h 254000"/>
              <a:gd name="connsiteX20" fmla="*/ 869950 w 3432175"/>
              <a:gd name="connsiteY20" fmla="*/ 136525 h 254000"/>
              <a:gd name="connsiteX21" fmla="*/ 869950 w 3432175"/>
              <a:gd name="connsiteY21" fmla="*/ 136525 h 254000"/>
              <a:gd name="connsiteX22" fmla="*/ 869950 w 3432175"/>
              <a:gd name="connsiteY22" fmla="*/ 117475 h 254000"/>
              <a:gd name="connsiteX23" fmla="*/ 730250 w 3432175"/>
              <a:gd name="connsiteY23" fmla="*/ 117475 h 254000"/>
              <a:gd name="connsiteX24" fmla="*/ 730250 w 3432175"/>
              <a:gd name="connsiteY24" fmla="*/ 95250 h 254000"/>
              <a:gd name="connsiteX25" fmla="*/ 644525 w 3432175"/>
              <a:gd name="connsiteY25" fmla="*/ 95250 h 254000"/>
              <a:gd name="connsiteX26" fmla="*/ 644525 w 3432175"/>
              <a:gd name="connsiteY26" fmla="*/ 79375 h 254000"/>
              <a:gd name="connsiteX27" fmla="*/ 606425 w 3432175"/>
              <a:gd name="connsiteY27" fmla="*/ 79375 h 254000"/>
              <a:gd name="connsiteX28" fmla="*/ 606425 w 3432175"/>
              <a:gd name="connsiteY28" fmla="*/ 66675 h 254000"/>
              <a:gd name="connsiteX29" fmla="*/ 511175 w 3432175"/>
              <a:gd name="connsiteY29" fmla="*/ 66675 h 254000"/>
              <a:gd name="connsiteX30" fmla="*/ 419100 w 3432175"/>
              <a:gd name="connsiteY30" fmla="*/ 66675 h 254000"/>
              <a:gd name="connsiteX31" fmla="*/ 419100 w 3432175"/>
              <a:gd name="connsiteY31" fmla="*/ 66675 h 254000"/>
              <a:gd name="connsiteX32" fmla="*/ 327025 w 3432175"/>
              <a:gd name="connsiteY32" fmla="*/ 66675 h 254000"/>
              <a:gd name="connsiteX33" fmla="*/ 327025 w 3432175"/>
              <a:gd name="connsiteY33" fmla="*/ 28575 h 254000"/>
              <a:gd name="connsiteX34" fmla="*/ 260350 w 3432175"/>
              <a:gd name="connsiteY34" fmla="*/ 28575 h 254000"/>
              <a:gd name="connsiteX35" fmla="*/ 260350 w 3432175"/>
              <a:gd name="connsiteY35" fmla="*/ 9525 h 254000"/>
              <a:gd name="connsiteX36" fmla="*/ 184150 w 3432175"/>
              <a:gd name="connsiteY36" fmla="*/ 9525 h 254000"/>
              <a:gd name="connsiteX37" fmla="*/ 174625 w 3432175"/>
              <a:gd name="connsiteY37" fmla="*/ 0 h 254000"/>
              <a:gd name="connsiteX38" fmla="*/ 0 w 3432175"/>
              <a:gd name="connsiteY38" fmla="*/ 0 h 254000"/>
              <a:gd name="connsiteX0" fmla="*/ 3432175 w 3432175"/>
              <a:gd name="connsiteY0" fmla="*/ 254000 h 254000"/>
              <a:gd name="connsiteX1" fmla="*/ 3330575 w 3432175"/>
              <a:gd name="connsiteY1" fmla="*/ 254000 h 254000"/>
              <a:gd name="connsiteX2" fmla="*/ 3330575 w 3432175"/>
              <a:gd name="connsiteY2" fmla="*/ 238125 h 254000"/>
              <a:gd name="connsiteX3" fmla="*/ 3209925 w 3432175"/>
              <a:gd name="connsiteY3" fmla="*/ 238125 h 254000"/>
              <a:gd name="connsiteX4" fmla="*/ 3206750 w 3432175"/>
              <a:gd name="connsiteY4" fmla="*/ 234950 h 254000"/>
              <a:gd name="connsiteX5" fmla="*/ 2701925 w 3432175"/>
              <a:gd name="connsiteY5" fmla="*/ 234950 h 254000"/>
              <a:gd name="connsiteX6" fmla="*/ 2701925 w 3432175"/>
              <a:gd name="connsiteY6" fmla="*/ 209550 h 254000"/>
              <a:gd name="connsiteX7" fmla="*/ 2000250 w 3432175"/>
              <a:gd name="connsiteY7" fmla="*/ 209550 h 254000"/>
              <a:gd name="connsiteX8" fmla="*/ 2000250 w 3432175"/>
              <a:gd name="connsiteY8" fmla="*/ 196850 h 254000"/>
              <a:gd name="connsiteX9" fmla="*/ 1577975 w 3432175"/>
              <a:gd name="connsiteY9" fmla="*/ 196850 h 254000"/>
              <a:gd name="connsiteX10" fmla="*/ 1571625 w 3432175"/>
              <a:gd name="connsiteY10" fmla="*/ 196850 h 254000"/>
              <a:gd name="connsiteX11" fmla="*/ 1508125 w 3432175"/>
              <a:gd name="connsiteY11" fmla="*/ 196850 h 254000"/>
              <a:gd name="connsiteX12" fmla="*/ 1508125 w 3432175"/>
              <a:gd name="connsiteY12" fmla="*/ 174625 h 254000"/>
              <a:gd name="connsiteX13" fmla="*/ 1371600 w 3432175"/>
              <a:gd name="connsiteY13" fmla="*/ 174625 h 254000"/>
              <a:gd name="connsiteX14" fmla="*/ 1336675 w 3432175"/>
              <a:gd name="connsiteY14" fmla="*/ 174625 h 254000"/>
              <a:gd name="connsiteX15" fmla="*/ 1336675 w 3432175"/>
              <a:gd name="connsiteY15" fmla="*/ 158750 h 254000"/>
              <a:gd name="connsiteX16" fmla="*/ 1108075 w 3432175"/>
              <a:gd name="connsiteY16" fmla="*/ 158750 h 254000"/>
              <a:gd name="connsiteX17" fmla="*/ 1101725 w 3432175"/>
              <a:gd name="connsiteY17" fmla="*/ 152400 h 254000"/>
              <a:gd name="connsiteX18" fmla="*/ 993775 w 3432175"/>
              <a:gd name="connsiteY18" fmla="*/ 152400 h 254000"/>
              <a:gd name="connsiteX19" fmla="*/ 993775 w 3432175"/>
              <a:gd name="connsiteY19" fmla="*/ 136525 h 254000"/>
              <a:gd name="connsiteX20" fmla="*/ 869950 w 3432175"/>
              <a:gd name="connsiteY20" fmla="*/ 136525 h 254000"/>
              <a:gd name="connsiteX21" fmla="*/ 869950 w 3432175"/>
              <a:gd name="connsiteY21" fmla="*/ 136525 h 254000"/>
              <a:gd name="connsiteX22" fmla="*/ 869950 w 3432175"/>
              <a:gd name="connsiteY22" fmla="*/ 117475 h 254000"/>
              <a:gd name="connsiteX23" fmla="*/ 730250 w 3432175"/>
              <a:gd name="connsiteY23" fmla="*/ 117475 h 254000"/>
              <a:gd name="connsiteX24" fmla="*/ 730250 w 3432175"/>
              <a:gd name="connsiteY24" fmla="*/ 95250 h 254000"/>
              <a:gd name="connsiteX25" fmla="*/ 644525 w 3432175"/>
              <a:gd name="connsiteY25" fmla="*/ 95250 h 254000"/>
              <a:gd name="connsiteX26" fmla="*/ 644525 w 3432175"/>
              <a:gd name="connsiteY26" fmla="*/ 79375 h 254000"/>
              <a:gd name="connsiteX27" fmla="*/ 606425 w 3432175"/>
              <a:gd name="connsiteY27" fmla="*/ 79375 h 254000"/>
              <a:gd name="connsiteX28" fmla="*/ 606425 w 3432175"/>
              <a:gd name="connsiteY28" fmla="*/ 66675 h 254000"/>
              <a:gd name="connsiteX29" fmla="*/ 511175 w 3432175"/>
              <a:gd name="connsiteY29" fmla="*/ 66675 h 254000"/>
              <a:gd name="connsiteX30" fmla="*/ 419100 w 3432175"/>
              <a:gd name="connsiteY30" fmla="*/ 66675 h 254000"/>
              <a:gd name="connsiteX31" fmla="*/ 419100 w 3432175"/>
              <a:gd name="connsiteY31" fmla="*/ 66675 h 254000"/>
              <a:gd name="connsiteX32" fmla="*/ 327025 w 3432175"/>
              <a:gd name="connsiteY32" fmla="*/ 38100 h 254000"/>
              <a:gd name="connsiteX33" fmla="*/ 327025 w 3432175"/>
              <a:gd name="connsiteY33" fmla="*/ 28575 h 254000"/>
              <a:gd name="connsiteX34" fmla="*/ 260350 w 3432175"/>
              <a:gd name="connsiteY34" fmla="*/ 28575 h 254000"/>
              <a:gd name="connsiteX35" fmla="*/ 260350 w 3432175"/>
              <a:gd name="connsiteY35" fmla="*/ 9525 h 254000"/>
              <a:gd name="connsiteX36" fmla="*/ 184150 w 3432175"/>
              <a:gd name="connsiteY36" fmla="*/ 9525 h 254000"/>
              <a:gd name="connsiteX37" fmla="*/ 174625 w 3432175"/>
              <a:gd name="connsiteY37" fmla="*/ 0 h 254000"/>
              <a:gd name="connsiteX38" fmla="*/ 0 w 3432175"/>
              <a:gd name="connsiteY38" fmla="*/ 0 h 254000"/>
              <a:gd name="connsiteX0" fmla="*/ 3432175 w 3432175"/>
              <a:gd name="connsiteY0" fmla="*/ 254000 h 254000"/>
              <a:gd name="connsiteX1" fmla="*/ 3330575 w 3432175"/>
              <a:gd name="connsiteY1" fmla="*/ 254000 h 254000"/>
              <a:gd name="connsiteX2" fmla="*/ 3330575 w 3432175"/>
              <a:gd name="connsiteY2" fmla="*/ 238125 h 254000"/>
              <a:gd name="connsiteX3" fmla="*/ 3209925 w 3432175"/>
              <a:gd name="connsiteY3" fmla="*/ 238125 h 254000"/>
              <a:gd name="connsiteX4" fmla="*/ 3206750 w 3432175"/>
              <a:gd name="connsiteY4" fmla="*/ 234950 h 254000"/>
              <a:gd name="connsiteX5" fmla="*/ 2701925 w 3432175"/>
              <a:gd name="connsiteY5" fmla="*/ 234950 h 254000"/>
              <a:gd name="connsiteX6" fmla="*/ 2701925 w 3432175"/>
              <a:gd name="connsiteY6" fmla="*/ 209550 h 254000"/>
              <a:gd name="connsiteX7" fmla="*/ 2000250 w 3432175"/>
              <a:gd name="connsiteY7" fmla="*/ 209550 h 254000"/>
              <a:gd name="connsiteX8" fmla="*/ 2000250 w 3432175"/>
              <a:gd name="connsiteY8" fmla="*/ 196850 h 254000"/>
              <a:gd name="connsiteX9" fmla="*/ 1577975 w 3432175"/>
              <a:gd name="connsiteY9" fmla="*/ 196850 h 254000"/>
              <a:gd name="connsiteX10" fmla="*/ 1571625 w 3432175"/>
              <a:gd name="connsiteY10" fmla="*/ 196850 h 254000"/>
              <a:gd name="connsiteX11" fmla="*/ 1508125 w 3432175"/>
              <a:gd name="connsiteY11" fmla="*/ 196850 h 254000"/>
              <a:gd name="connsiteX12" fmla="*/ 1508125 w 3432175"/>
              <a:gd name="connsiteY12" fmla="*/ 174625 h 254000"/>
              <a:gd name="connsiteX13" fmla="*/ 1371600 w 3432175"/>
              <a:gd name="connsiteY13" fmla="*/ 174625 h 254000"/>
              <a:gd name="connsiteX14" fmla="*/ 1336675 w 3432175"/>
              <a:gd name="connsiteY14" fmla="*/ 174625 h 254000"/>
              <a:gd name="connsiteX15" fmla="*/ 1336675 w 3432175"/>
              <a:gd name="connsiteY15" fmla="*/ 158750 h 254000"/>
              <a:gd name="connsiteX16" fmla="*/ 1108075 w 3432175"/>
              <a:gd name="connsiteY16" fmla="*/ 158750 h 254000"/>
              <a:gd name="connsiteX17" fmla="*/ 1101725 w 3432175"/>
              <a:gd name="connsiteY17" fmla="*/ 152400 h 254000"/>
              <a:gd name="connsiteX18" fmla="*/ 993775 w 3432175"/>
              <a:gd name="connsiteY18" fmla="*/ 152400 h 254000"/>
              <a:gd name="connsiteX19" fmla="*/ 993775 w 3432175"/>
              <a:gd name="connsiteY19" fmla="*/ 136525 h 254000"/>
              <a:gd name="connsiteX20" fmla="*/ 869950 w 3432175"/>
              <a:gd name="connsiteY20" fmla="*/ 136525 h 254000"/>
              <a:gd name="connsiteX21" fmla="*/ 869950 w 3432175"/>
              <a:gd name="connsiteY21" fmla="*/ 136525 h 254000"/>
              <a:gd name="connsiteX22" fmla="*/ 869950 w 3432175"/>
              <a:gd name="connsiteY22" fmla="*/ 117475 h 254000"/>
              <a:gd name="connsiteX23" fmla="*/ 730250 w 3432175"/>
              <a:gd name="connsiteY23" fmla="*/ 117475 h 254000"/>
              <a:gd name="connsiteX24" fmla="*/ 730250 w 3432175"/>
              <a:gd name="connsiteY24" fmla="*/ 95250 h 254000"/>
              <a:gd name="connsiteX25" fmla="*/ 644525 w 3432175"/>
              <a:gd name="connsiteY25" fmla="*/ 95250 h 254000"/>
              <a:gd name="connsiteX26" fmla="*/ 644525 w 3432175"/>
              <a:gd name="connsiteY26" fmla="*/ 79375 h 254000"/>
              <a:gd name="connsiteX27" fmla="*/ 606425 w 3432175"/>
              <a:gd name="connsiteY27" fmla="*/ 79375 h 254000"/>
              <a:gd name="connsiteX28" fmla="*/ 606425 w 3432175"/>
              <a:gd name="connsiteY28" fmla="*/ 66675 h 254000"/>
              <a:gd name="connsiteX29" fmla="*/ 511175 w 3432175"/>
              <a:gd name="connsiteY29" fmla="*/ 66675 h 254000"/>
              <a:gd name="connsiteX30" fmla="*/ 419100 w 3432175"/>
              <a:gd name="connsiteY30" fmla="*/ 66675 h 254000"/>
              <a:gd name="connsiteX31" fmla="*/ 425450 w 3432175"/>
              <a:gd name="connsiteY31" fmla="*/ 41275 h 254000"/>
              <a:gd name="connsiteX32" fmla="*/ 327025 w 3432175"/>
              <a:gd name="connsiteY32" fmla="*/ 38100 h 254000"/>
              <a:gd name="connsiteX33" fmla="*/ 327025 w 3432175"/>
              <a:gd name="connsiteY33" fmla="*/ 28575 h 254000"/>
              <a:gd name="connsiteX34" fmla="*/ 260350 w 3432175"/>
              <a:gd name="connsiteY34" fmla="*/ 28575 h 254000"/>
              <a:gd name="connsiteX35" fmla="*/ 260350 w 3432175"/>
              <a:gd name="connsiteY35" fmla="*/ 9525 h 254000"/>
              <a:gd name="connsiteX36" fmla="*/ 184150 w 3432175"/>
              <a:gd name="connsiteY36" fmla="*/ 9525 h 254000"/>
              <a:gd name="connsiteX37" fmla="*/ 174625 w 3432175"/>
              <a:gd name="connsiteY37" fmla="*/ 0 h 254000"/>
              <a:gd name="connsiteX38" fmla="*/ 0 w 3432175"/>
              <a:gd name="connsiteY38" fmla="*/ 0 h 254000"/>
              <a:gd name="connsiteX0" fmla="*/ 3432175 w 3432175"/>
              <a:gd name="connsiteY0" fmla="*/ 254000 h 254000"/>
              <a:gd name="connsiteX1" fmla="*/ 3330575 w 3432175"/>
              <a:gd name="connsiteY1" fmla="*/ 254000 h 254000"/>
              <a:gd name="connsiteX2" fmla="*/ 3330575 w 3432175"/>
              <a:gd name="connsiteY2" fmla="*/ 238125 h 254000"/>
              <a:gd name="connsiteX3" fmla="*/ 3209925 w 3432175"/>
              <a:gd name="connsiteY3" fmla="*/ 238125 h 254000"/>
              <a:gd name="connsiteX4" fmla="*/ 3206750 w 3432175"/>
              <a:gd name="connsiteY4" fmla="*/ 234950 h 254000"/>
              <a:gd name="connsiteX5" fmla="*/ 2701925 w 3432175"/>
              <a:gd name="connsiteY5" fmla="*/ 234950 h 254000"/>
              <a:gd name="connsiteX6" fmla="*/ 2701925 w 3432175"/>
              <a:gd name="connsiteY6" fmla="*/ 209550 h 254000"/>
              <a:gd name="connsiteX7" fmla="*/ 2000250 w 3432175"/>
              <a:gd name="connsiteY7" fmla="*/ 209550 h 254000"/>
              <a:gd name="connsiteX8" fmla="*/ 2000250 w 3432175"/>
              <a:gd name="connsiteY8" fmla="*/ 196850 h 254000"/>
              <a:gd name="connsiteX9" fmla="*/ 1577975 w 3432175"/>
              <a:gd name="connsiteY9" fmla="*/ 196850 h 254000"/>
              <a:gd name="connsiteX10" fmla="*/ 1571625 w 3432175"/>
              <a:gd name="connsiteY10" fmla="*/ 196850 h 254000"/>
              <a:gd name="connsiteX11" fmla="*/ 1508125 w 3432175"/>
              <a:gd name="connsiteY11" fmla="*/ 196850 h 254000"/>
              <a:gd name="connsiteX12" fmla="*/ 1508125 w 3432175"/>
              <a:gd name="connsiteY12" fmla="*/ 174625 h 254000"/>
              <a:gd name="connsiteX13" fmla="*/ 1371600 w 3432175"/>
              <a:gd name="connsiteY13" fmla="*/ 174625 h 254000"/>
              <a:gd name="connsiteX14" fmla="*/ 1336675 w 3432175"/>
              <a:gd name="connsiteY14" fmla="*/ 174625 h 254000"/>
              <a:gd name="connsiteX15" fmla="*/ 1336675 w 3432175"/>
              <a:gd name="connsiteY15" fmla="*/ 158750 h 254000"/>
              <a:gd name="connsiteX16" fmla="*/ 1108075 w 3432175"/>
              <a:gd name="connsiteY16" fmla="*/ 158750 h 254000"/>
              <a:gd name="connsiteX17" fmla="*/ 1101725 w 3432175"/>
              <a:gd name="connsiteY17" fmla="*/ 152400 h 254000"/>
              <a:gd name="connsiteX18" fmla="*/ 993775 w 3432175"/>
              <a:gd name="connsiteY18" fmla="*/ 152400 h 254000"/>
              <a:gd name="connsiteX19" fmla="*/ 993775 w 3432175"/>
              <a:gd name="connsiteY19" fmla="*/ 136525 h 254000"/>
              <a:gd name="connsiteX20" fmla="*/ 869950 w 3432175"/>
              <a:gd name="connsiteY20" fmla="*/ 136525 h 254000"/>
              <a:gd name="connsiteX21" fmla="*/ 869950 w 3432175"/>
              <a:gd name="connsiteY21" fmla="*/ 136525 h 254000"/>
              <a:gd name="connsiteX22" fmla="*/ 869950 w 3432175"/>
              <a:gd name="connsiteY22" fmla="*/ 117475 h 254000"/>
              <a:gd name="connsiteX23" fmla="*/ 730250 w 3432175"/>
              <a:gd name="connsiteY23" fmla="*/ 117475 h 254000"/>
              <a:gd name="connsiteX24" fmla="*/ 730250 w 3432175"/>
              <a:gd name="connsiteY24" fmla="*/ 95250 h 254000"/>
              <a:gd name="connsiteX25" fmla="*/ 644525 w 3432175"/>
              <a:gd name="connsiteY25" fmla="*/ 95250 h 254000"/>
              <a:gd name="connsiteX26" fmla="*/ 644525 w 3432175"/>
              <a:gd name="connsiteY26" fmla="*/ 79375 h 254000"/>
              <a:gd name="connsiteX27" fmla="*/ 606425 w 3432175"/>
              <a:gd name="connsiteY27" fmla="*/ 79375 h 254000"/>
              <a:gd name="connsiteX28" fmla="*/ 606425 w 3432175"/>
              <a:gd name="connsiteY28" fmla="*/ 66675 h 254000"/>
              <a:gd name="connsiteX29" fmla="*/ 511175 w 3432175"/>
              <a:gd name="connsiteY29" fmla="*/ 66675 h 254000"/>
              <a:gd name="connsiteX30" fmla="*/ 419100 w 3432175"/>
              <a:gd name="connsiteY30" fmla="*/ 66675 h 254000"/>
              <a:gd name="connsiteX31" fmla="*/ 425450 w 3432175"/>
              <a:gd name="connsiteY31" fmla="*/ 41275 h 254000"/>
              <a:gd name="connsiteX32" fmla="*/ 327025 w 3432175"/>
              <a:gd name="connsiteY32" fmla="*/ 38100 h 254000"/>
              <a:gd name="connsiteX33" fmla="*/ 327025 w 3432175"/>
              <a:gd name="connsiteY33" fmla="*/ 28575 h 254000"/>
              <a:gd name="connsiteX34" fmla="*/ 260350 w 3432175"/>
              <a:gd name="connsiteY34" fmla="*/ 28575 h 254000"/>
              <a:gd name="connsiteX35" fmla="*/ 260350 w 3432175"/>
              <a:gd name="connsiteY35" fmla="*/ 9525 h 254000"/>
              <a:gd name="connsiteX36" fmla="*/ 184150 w 3432175"/>
              <a:gd name="connsiteY36" fmla="*/ 9525 h 254000"/>
              <a:gd name="connsiteX37" fmla="*/ 174625 w 3432175"/>
              <a:gd name="connsiteY37" fmla="*/ 0 h 254000"/>
              <a:gd name="connsiteX38" fmla="*/ 0 w 3432175"/>
              <a:gd name="connsiteY38" fmla="*/ 0 h 2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432175" h="254000">
                <a:moveTo>
                  <a:pt x="3432175" y="254000"/>
                </a:moveTo>
                <a:lnTo>
                  <a:pt x="3330575" y="254000"/>
                </a:lnTo>
                <a:lnTo>
                  <a:pt x="3330575" y="238125"/>
                </a:lnTo>
                <a:lnTo>
                  <a:pt x="3209925" y="238125"/>
                </a:lnTo>
                <a:lnTo>
                  <a:pt x="3206750" y="234950"/>
                </a:lnTo>
                <a:lnTo>
                  <a:pt x="2701925" y="234950"/>
                </a:lnTo>
                <a:lnTo>
                  <a:pt x="2701925" y="209550"/>
                </a:lnTo>
                <a:lnTo>
                  <a:pt x="2000250" y="209550"/>
                </a:lnTo>
                <a:lnTo>
                  <a:pt x="2000250" y="196850"/>
                </a:lnTo>
                <a:lnTo>
                  <a:pt x="1577975" y="196850"/>
                </a:lnTo>
                <a:lnTo>
                  <a:pt x="1571625" y="196850"/>
                </a:lnTo>
                <a:lnTo>
                  <a:pt x="1508125" y="196850"/>
                </a:lnTo>
                <a:lnTo>
                  <a:pt x="1508125" y="174625"/>
                </a:lnTo>
                <a:lnTo>
                  <a:pt x="1371600" y="174625"/>
                </a:lnTo>
                <a:lnTo>
                  <a:pt x="1336675" y="174625"/>
                </a:lnTo>
                <a:lnTo>
                  <a:pt x="1336675" y="158750"/>
                </a:lnTo>
                <a:lnTo>
                  <a:pt x="1108075" y="158750"/>
                </a:lnTo>
                <a:lnTo>
                  <a:pt x="1101725" y="152400"/>
                </a:lnTo>
                <a:lnTo>
                  <a:pt x="993775" y="152400"/>
                </a:lnTo>
                <a:lnTo>
                  <a:pt x="993775" y="136525"/>
                </a:lnTo>
                <a:lnTo>
                  <a:pt x="869950" y="136525"/>
                </a:lnTo>
                <a:lnTo>
                  <a:pt x="869950" y="136525"/>
                </a:lnTo>
                <a:lnTo>
                  <a:pt x="869950" y="117475"/>
                </a:lnTo>
                <a:lnTo>
                  <a:pt x="730250" y="117475"/>
                </a:lnTo>
                <a:lnTo>
                  <a:pt x="730250" y="95250"/>
                </a:lnTo>
                <a:lnTo>
                  <a:pt x="644525" y="95250"/>
                </a:lnTo>
                <a:lnTo>
                  <a:pt x="644525" y="79375"/>
                </a:lnTo>
                <a:lnTo>
                  <a:pt x="606425" y="79375"/>
                </a:lnTo>
                <a:lnTo>
                  <a:pt x="606425" y="66675"/>
                </a:lnTo>
                <a:lnTo>
                  <a:pt x="511175" y="66675"/>
                </a:lnTo>
                <a:lnTo>
                  <a:pt x="419100" y="66675"/>
                </a:lnTo>
                <a:cubicBezTo>
                  <a:pt x="404813" y="62442"/>
                  <a:pt x="423333" y="49742"/>
                  <a:pt x="425450" y="41275"/>
                </a:cubicBezTo>
                <a:lnTo>
                  <a:pt x="327025" y="38100"/>
                </a:lnTo>
                <a:lnTo>
                  <a:pt x="327025" y="28575"/>
                </a:lnTo>
                <a:lnTo>
                  <a:pt x="260350" y="28575"/>
                </a:lnTo>
                <a:lnTo>
                  <a:pt x="260350" y="9525"/>
                </a:lnTo>
                <a:lnTo>
                  <a:pt x="184150" y="9525"/>
                </a:lnTo>
                <a:lnTo>
                  <a:pt x="174625" y="0"/>
                </a:lnTo>
                <a:lnTo>
                  <a:pt x="0" y="0"/>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1" name="Freeform: Shape 250">
            <a:extLst>
              <a:ext uri="{FF2B5EF4-FFF2-40B4-BE49-F238E27FC236}">
                <a16:creationId xmlns:a16="http://schemas.microsoft.com/office/drawing/2014/main" id="{6A0D9733-E8AA-4C40-B111-9AB0AB1F0816}"/>
              </a:ext>
            </a:extLst>
          </p:cNvPr>
          <p:cNvSpPr/>
          <p:nvPr/>
        </p:nvSpPr>
        <p:spPr bwMode="auto">
          <a:xfrm>
            <a:off x="7439025" y="2247900"/>
            <a:ext cx="3905250" cy="285750"/>
          </a:xfrm>
          <a:custGeom>
            <a:avLst/>
            <a:gdLst>
              <a:gd name="connsiteX0" fmla="*/ 3905250 w 3905250"/>
              <a:gd name="connsiteY0" fmla="*/ 285750 h 285750"/>
              <a:gd name="connsiteX1" fmla="*/ 2765425 w 3905250"/>
              <a:gd name="connsiteY1" fmla="*/ 285750 h 285750"/>
              <a:gd name="connsiteX2" fmla="*/ 2765425 w 3905250"/>
              <a:gd name="connsiteY2" fmla="*/ 266700 h 285750"/>
              <a:gd name="connsiteX3" fmla="*/ 2508250 w 3905250"/>
              <a:gd name="connsiteY3" fmla="*/ 266700 h 285750"/>
              <a:gd name="connsiteX4" fmla="*/ 2508250 w 3905250"/>
              <a:gd name="connsiteY4" fmla="*/ 254000 h 285750"/>
              <a:gd name="connsiteX5" fmla="*/ 2295525 w 3905250"/>
              <a:gd name="connsiteY5" fmla="*/ 254000 h 285750"/>
              <a:gd name="connsiteX6" fmla="*/ 2289175 w 3905250"/>
              <a:gd name="connsiteY6" fmla="*/ 247650 h 285750"/>
              <a:gd name="connsiteX7" fmla="*/ 1990725 w 3905250"/>
              <a:gd name="connsiteY7" fmla="*/ 247650 h 285750"/>
              <a:gd name="connsiteX8" fmla="*/ 1990725 w 3905250"/>
              <a:gd name="connsiteY8" fmla="*/ 219075 h 285750"/>
              <a:gd name="connsiteX9" fmla="*/ 1685925 w 3905250"/>
              <a:gd name="connsiteY9" fmla="*/ 219075 h 285750"/>
              <a:gd name="connsiteX10" fmla="*/ 1685925 w 3905250"/>
              <a:gd name="connsiteY10" fmla="*/ 206375 h 285750"/>
              <a:gd name="connsiteX11" fmla="*/ 1625600 w 3905250"/>
              <a:gd name="connsiteY11" fmla="*/ 206375 h 285750"/>
              <a:gd name="connsiteX12" fmla="*/ 1625600 w 3905250"/>
              <a:gd name="connsiteY12" fmla="*/ 187325 h 285750"/>
              <a:gd name="connsiteX13" fmla="*/ 1508125 w 3905250"/>
              <a:gd name="connsiteY13" fmla="*/ 187325 h 285750"/>
              <a:gd name="connsiteX14" fmla="*/ 1508125 w 3905250"/>
              <a:gd name="connsiteY14" fmla="*/ 158750 h 285750"/>
              <a:gd name="connsiteX15" fmla="*/ 1412875 w 3905250"/>
              <a:gd name="connsiteY15" fmla="*/ 158750 h 285750"/>
              <a:gd name="connsiteX16" fmla="*/ 1412875 w 3905250"/>
              <a:gd name="connsiteY16" fmla="*/ 146050 h 285750"/>
              <a:gd name="connsiteX17" fmla="*/ 1365250 w 3905250"/>
              <a:gd name="connsiteY17" fmla="*/ 146050 h 285750"/>
              <a:gd name="connsiteX18" fmla="*/ 1365250 w 3905250"/>
              <a:gd name="connsiteY18" fmla="*/ 136525 h 285750"/>
              <a:gd name="connsiteX19" fmla="*/ 1279525 w 3905250"/>
              <a:gd name="connsiteY19" fmla="*/ 136525 h 285750"/>
              <a:gd name="connsiteX20" fmla="*/ 1279525 w 3905250"/>
              <a:gd name="connsiteY20" fmla="*/ 130175 h 285750"/>
              <a:gd name="connsiteX21" fmla="*/ 1235075 w 3905250"/>
              <a:gd name="connsiteY21" fmla="*/ 130175 h 285750"/>
              <a:gd name="connsiteX22" fmla="*/ 1235075 w 3905250"/>
              <a:gd name="connsiteY22" fmla="*/ 120650 h 285750"/>
              <a:gd name="connsiteX23" fmla="*/ 1174750 w 3905250"/>
              <a:gd name="connsiteY23" fmla="*/ 120650 h 285750"/>
              <a:gd name="connsiteX24" fmla="*/ 1165225 w 3905250"/>
              <a:gd name="connsiteY24" fmla="*/ 111125 h 285750"/>
              <a:gd name="connsiteX25" fmla="*/ 1095375 w 3905250"/>
              <a:gd name="connsiteY25" fmla="*/ 111125 h 285750"/>
              <a:gd name="connsiteX26" fmla="*/ 1095375 w 3905250"/>
              <a:gd name="connsiteY26" fmla="*/ 95250 h 285750"/>
              <a:gd name="connsiteX27" fmla="*/ 990600 w 3905250"/>
              <a:gd name="connsiteY27" fmla="*/ 95250 h 285750"/>
              <a:gd name="connsiteX28" fmla="*/ 987425 w 3905250"/>
              <a:gd name="connsiteY28" fmla="*/ 92075 h 285750"/>
              <a:gd name="connsiteX29" fmla="*/ 914400 w 3905250"/>
              <a:gd name="connsiteY29" fmla="*/ 92075 h 285750"/>
              <a:gd name="connsiteX30" fmla="*/ 914400 w 3905250"/>
              <a:gd name="connsiteY30" fmla="*/ 60325 h 285750"/>
              <a:gd name="connsiteX31" fmla="*/ 730250 w 3905250"/>
              <a:gd name="connsiteY31" fmla="*/ 60325 h 285750"/>
              <a:gd name="connsiteX32" fmla="*/ 730250 w 3905250"/>
              <a:gd name="connsiteY32" fmla="*/ 53975 h 285750"/>
              <a:gd name="connsiteX33" fmla="*/ 679450 w 3905250"/>
              <a:gd name="connsiteY33" fmla="*/ 53975 h 285750"/>
              <a:gd name="connsiteX34" fmla="*/ 679450 w 3905250"/>
              <a:gd name="connsiteY34" fmla="*/ 38100 h 285750"/>
              <a:gd name="connsiteX35" fmla="*/ 476250 w 3905250"/>
              <a:gd name="connsiteY35" fmla="*/ 38100 h 285750"/>
              <a:gd name="connsiteX36" fmla="*/ 476250 w 3905250"/>
              <a:gd name="connsiteY36" fmla="*/ 25400 h 285750"/>
              <a:gd name="connsiteX37" fmla="*/ 434975 w 3905250"/>
              <a:gd name="connsiteY37" fmla="*/ 25400 h 285750"/>
              <a:gd name="connsiteX38" fmla="*/ 434975 w 3905250"/>
              <a:gd name="connsiteY38" fmla="*/ 25400 h 285750"/>
              <a:gd name="connsiteX39" fmla="*/ 155575 w 3905250"/>
              <a:gd name="connsiteY39" fmla="*/ 25400 h 285750"/>
              <a:gd name="connsiteX40" fmla="*/ 155575 w 3905250"/>
              <a:gd name="connsiteY40" fmla="*/ 0 h 285750"/>
              <a:gd name="connsiteX41" fmla="*/ 0 w 3905250"/>
              <a:gd name="connsiteY41"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05250" h="285750">
                <a:moveTo>
                  <a:pt x="3905250" y="285750"/>
                </a:moveTo>
                <a:lnTo>
                  <a:pt x="2765425" y="285750"/>
                </a:lnTo>
                <a:lnTo>
                  <a:pt x="2765425" y="266700"/>
                </a:lnTo>
                <a:lnTo>
                  <a:pt x="2508250" y="266700"/>
                </a:lnTo>
                <a:lnTo>
                  <a:pt x="2508250" y="254000"/>
                </a:lnTo>
                <a:lnTo>
                  <a:pt x="2295525" y="254000"/>
                </a:lnTo>
                <a:lnTo>
                  <a:pt x="2289175" y="247650"/>
                </a:lnTo>
                <a:lnTo>
                  <a:pt x="1990725" y="247650"/>
                </a:lnTo>
                <a:lnTo>
                  <a:pt x="1990725" y="219075"/>
                </a:lnTo>
                <a:lnTo>
                  <a:pt x="1685925" y="219075"/>
                </a:lnTo>
                <a:lnTo>
                  <a:pt x="1685925" y="206375"/>
                </a:lnTo>
                <a:lnTo>
                  <a:pt x="1625600" y="206375"/>
                </a:lnTo>
                <a:lnTo>
                  <a:pt x="1625600" y="187325"/>
                </a:lnTo>
                <a:lnTo>
                  <a:pt x="1508125" y="187325"/>
                </a:lnTo>
                <a:lnTo>
                  <a:pt x="1508125" y="158750"/>
                </a:lnTo>
                <a:lnTo>
                  <a:pt x="1412875" y="158750"/>
                </a:lnTo>
                <a:lnTo>
                  <a:pt x="1412875" y="146050"/>
                </a:lnTo>
                <a:lnTo>
                  <a:pt x="1365250" y="146050"/>
                </a:lnTo>
                <a:lnTo>
                  <a:pt x="1365250" y="136525"/>
                </a:lnTo>
                <a:lnTo>
                  <a:pt x="1279525" y="136525"/>
                </a:lnTo>
                <a:lnTo>
                  <a:pt x="1279525" y="130175"/>
                </a:lnTo>
                <a:lnTo>
                  <a:pt x="1235075" y="130175"/>
                </a:lnTo>
                <a:lnTo>
                  <a:pt x="1235075" y="120650"/>
                </a:lnTo>
                <a:lnTo>
                  <a:pt x="1174750" y="120650"/>
                </a:lnTo>
                <a:lnTo>
                  <a:pt x="1165225" y="111125"/>
                </a:lnTo>
                <a:lnTo>
                  <a:pt x="1095375" y="111125"/>
                </a:lnTo>
                <a:lnTo>
                  <a:pt x="1095375" y="95250"/>
                </a:lnTo>
                <a:lnTo>
                  <a:pt x="990600" y="95250"/>
                </a:lnTo>
                <a:lnTo>
                  <a:pt x="987425" y="92075"/>
                </a:lnTo>
                <a:lnTo>
                  <a:pt x="914400" y="92075"/>
                </a:lnTo>
                <a:lnTo>
                  <a:pt x="914400" y="60325"/>
                </a:lnTo>
                <a:lnTo>
                  <a:pt x="730250" y="60325"/>
                </a:lnTo>
                <a:lnTo>
                  <a:pt x="730250" y="53975"/>
                </a:lnTo>
                <a:lnTo>
                  <a:pt x="679450" y="53975"/>
                </a:lnTo>
                <a:lnTo>
                  <a:pt x="679450" y="38100"/>
                </a:lnTo>
                <a:lnTo>
                  <a:pt x="476250" y="38100"/>
                </a:lnTo>
                <a:lnTo>
                  <a:pt x="476250" y="25400"/>
                </a:lnTo>
                <a:lnTo>
                  <a:pt x="434975" y="25400"/>
                </a:lnTo>
                <a:lnTo>
                  <a:pt x="434975" y="25400"/>
                </a:lnTo>
                <a:lnTo>
                  <a:pt x="155575" y="25400"/>
                </a:lnTo>
                <a:lnTo>
                  <a:pt x="155575" y="0"/>
                </a:lnTo>
                <a:lnTo>
                  <a:pt x="0" y="0"/>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166" name="Group 7">
            <a:extLst>
              <a:ext uri="{FF2B5EF4-FFF2-40B4-BE49-F238E27FC236}">
                <a16:creationId xmlns:a16="http://schemas.microsoft.com/office/drawing/2014/main" id="{53FFA976-89F3-4085-A900-D2A996A72985}"/>
              </a:ext>
            </a:extLst>
          </p:cNvPr>
          <p:cNvGrpSpPr>
            <a:grpSpLocks/>
          </p:cNvGrpSpPr>
          <p:nvPr/>
        </p:nvGrpSpPr>
        <p:grpSpPr bwMode="auto">
          <a:xfrm>
            <a:off x="9389569" y="6207225"/>
            <a:ext cx="2488502" cy="447822"/>
            <a:chOff x="9527309" y="3551529"/>
            <a:chExt cx="2488502" cy="448324"/>
          </a:xfrm>
        </p:grpSpPr>
        <p:pic>
          <p:nvPicPr>
            <p:cNvPr id="167" name="Picture 9">
              <a:extLst>
                <a:ext uri="{FF2B5EF4-FFF2-40B4-BE49-F238E27FC236}">
                  <a16:creationId xmlns:a16="http://schemas.microsoft.com/office/drawing/2014/main" id="{035AA7C4-B17D-4945-A4F6-D47CFCFC7E7B}"/>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8" name="Rectangle 8">
              <a:extLst>
                <a:ext uri="{FF2B5EF4-FFF2-40B4-BE49-F238E27FC236}">
                  <a16:creationId xmlns:a16="http://schemas.microsoft.com/office/drawing/2014/main" id="{51C83875-FF00-4281-A904-17C20C8370F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9795123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Freeform: Shape 78">
            <a:extLst>
              <a:ext uri="{FF2B5EF4-FFF2-40B4-BE49-F238E27FC236}">
                <a16:creationId xmlns:a16="http://schemas.microsoft.com/office/drawing/2014/main" id="{5F8712D8-C594-4E40-8933-E8C57EFF411E}"/>
              </a:ext>
            </a:extLst>
          </p:cNvPr>
          <p:cNvSpPr/>
          <p:nvPr/>
        </p:nvSpPr>
        <p:spPr bwMode="auto">
          <a:xfrm>
            <a:off x="1305817" y="2582196"/>
            <a:ext cx="4093302" cy="372639"/>
          </a:xfrm>
          <a:custGeom>
            <a:avLst/>
            <a:gdLst>
              <a:gd name="connsiteX0" fmla="*/ 0 w 4093302"/>
              <a:gd name="connsiteY0" fmla="*/ 0 h 372639"/>
              <a:gd name="connsiteX1" fmla="*/ 111792 w 4093302"/>
              <a:gd name="connsiteY1" fmla="*/ 0 h 372639"/>
              <a:gd name="connsiteX2" fmla="*/ 111792 w 4093302"/>
              <a:gd name="connsiteY2" fmla="*/ 14332 h 372639"/>
              <a:gd name="connsiteX3" fmla="*/ 292379 w 4093302"/>
              <a:gd name="connsiteY3" fmla="*/ 14332 h 372639"/>
              <a:gd name="connsiteX4" fmla="*/ 292379 w 4093302"/>
              <a:gd name="connsiteY4" fmla="*/ 17198 h 372639"/>
              <a:gd name="connsiteX5" fmla="*/ 332509 w 4093302"/>
              <a:gd name="connsiteY5" fmla="*/ 17198 h 372639"/>
              <a:gd name="connsiteX6" fmla="*/ 332509 w 4093302"/>
              <a:gd name="connsiteY6" fmla="*/ 31531 h 372639"/>
              <a:gd name="connsiteX7" fmla="*/ 429969 w 4093302"/>
              <a:gd name="connsiteY7" fmla="*/ 31531 h 372639"/>
              <a:gd name="connsiteX8" fmla="*/ 429969 w 4093302"/>
              <a:gd name="connsiteY8" fmla="*/ 40130 h 372639"/>
              <a:gd name="connsiteX9" fmla="*/ 576158 w 4093302"/>
              <a:gd name="connsiteY9" fmla="*/ 40130 h 372639"/>
              <a:gd name="connsiteX10" fmla="*/ 576158 w 4093302"/>
              <a:gd name="connsiteY10" fmla="*/ 45863 h 372639"/>
              <a:gd name="connsiteX11" fmla="*/ 627755 w 4093302"/>
              <a:gd name="connsiteY11" fmla="*/ 45863 h 372639"/>
              <a:gd name="connsiteX12" fmla="*/ 627755 w 4093302"/>
              <a:gd name="connsiteY12" fmla="*/ 60195 h 372639"/>
              <a:gd name="connsiteX13" fmla="*/ 679351 w 4093302"/>
              <a:gd name="connsiteY13" fmla="*/ 60195 h 372639"/>
              <a:gd name="connsiteX14" fmla="*/ 679351 w 4093302"/>
              <a:gd name="connsiteY14" fmla="*/ 68795 h 372639"/>
              <a:gd name="connsiteX15" fmla="*/ 725214 w 4093302"/>
              <a:gd name="connsiteY15" fmla="*/ 68795 h 372639"/>
              <a:gd name="connsiteX16" fmla="*/ 725214 w 4093302"/>
              <a:gd name="connsiteY16" fmla="*/ 68795 h 372639"/>
              <a:gd name="connsiteX17" fmla="*/ 779677 w 4093302"/>
              <a:gd name="connsiteY17" fmla="*/ 68795 h 372639"/>
              <a:gd name="connsiteX18" fmla="*/ 779677 w 4093302"/>
              <a:gd name="connsiteY18" fmla="*/ 83127 h 372639"/>
              <a:gd name="connsiteX19" fmla="*/ 842739 w 4093302"/>
              <a:gd name="connsiteY19" fmla="*/ 83127 h 372639"/>
              <a:gd name="connsiteX20" fmla="*/ 842739 w 4093302"/>
              <a:gd name="connsiteY20" fmla="*/ 94593 h 372639"/>
              <a:gd name="connsiteX21" fmla="*/ 988928 w 4093302"/>
              <a:gd name="connsiteY21" fmla="*/ 94593 h 372639"/>
              <a:gd name="connsiteX22" fmla="*/ 988928 w 4093302"/>
              <a:gd name="connsiteY22" fmla="*/ 103192 h 372639"/>
              <a:gd name="connsiteX23" fmla="*/ 1017593 w 4093302"/>
              <a:gd name="connsiteY23" fmla="*/ 103192 h 372639"/>
              <a:gd name="connsiteX24" fmla="*/ 1017593 w 4093302"/>
              <a:gd name="connsiteY24" fmla="*/ 123257 h 372639"/>
              <a:gd name="connsiteX25" fmla="*/ 1063456 w 4093302"/>
              <a:gd name="connsiteY25" fmla="*/ 123257 h 372639"/>
              <a:gd name="connsiteX26" fmla="*/ 1063456 w 4093302"/>
              <a:gd name="connsiteY26" fmla="*/ 131857 h 372639"/>
              <a:gd name="connsiteX27" fmla="*/ 1163782 w 4093302"/>
              <a:gd name="connsiteY27" fmla="*/ 131857 h 372639"/>
              <a:gd name="connsiteX28" fmla="*/ 1163782 w 4093302"/>
              <a:gd name="connsiteY28" fmla="*/ 140456 h 372639"/>
              <a:gd name="connsiteX29" fmla="*/ 1235444 w 4093302"/>
              <a:gd name="connsiteY29" fmla="*/ 140456 h 372639"/>
              <a:gd name="connsiteX30" fmla="*/ 1235444 w 4093302"/>
              <a:gd name="connsiteY30" fmla="*/ 154788 h 372639"/>
              <a:gd name="connsiteX31" fmla="*/ 1456161 w 4093302"/>
              <a:gd name="connsiteY31" fmla="*/ 154788 h 372639"/>
              <a:gd name="connsiteX32" fmla="*/ 1481959 w 4093302"/>
              <a:gd name="connsiteY32" fmla="*/ 154788 h 372639"/>
              <a:gd name="connsiteX33" fmla="*/ 1481959 w 4093302"/>
              <a:gd name="connsiteY33" fmla="*/ 169121 h 372639"/>
              <a:gd name="connsiteX34" fmla="*/ 1547887 w 4093302"/>
              <a:gd name="connsiteY34" fmla="*/ 169121 h 372639"/>
              <a:gd name="connsiteX35" fmla="*/ 1547887 w 4093302"/>
              <a:gd name="connsiteY35" fmla="*/ 177720 h 372639"/>
              <a:gd name="connsiteX36" fmla="*/ 1565086 w 4093302"/>
              <a:gd name="connsiteY36" fmla="*/ 177720 h 372639"/>
              <a:gd name="connsiteX37" fmla="*/ 1565086 w 4093302"/>
              <a:gd name="connsiteY37" fmla="*/ 194919 h 372639"/>
              <a:gd name="connsiteX38" fmla="*/ 1599484 w 4093302"/>
              <a:gd name="connsiteY38" fmla="*/ 194919 h 372639"/>
              <a:gd name="connsiteX39" fmla="*/ 1599484 w 4093302"/>
              <a:gd name="connsiteY39" fmla="*/ 206385 h 372639"/>
              <a:gd name="connsiteX40" fmla="*/ 1628148 w 4093302"/>
              <a:gd name="connsiteY40" fmla="*/ 206385 h 372639"/>
              <a:gd name="connsiteX41" fmla="*/ 1628148 w 4093302"/>
              <a:gd name="connsiteY41" fmla="*/ 212117 h 372639"/>
              <a:gd name="connsiteX42" fmla="*/ 1711276 w 4093302"/>
              <a:gd name="connsiteY42" fmla="*/ 212117 h 372639"/>
              <a:gd name="connsiteX43" fmla="*/ 1711276 w 4093302"/>
              <a:gd name="connsiteY43" fmla="*/ 220717 h 372639"/>
              <a:gd name="connsiteX44" fmla="*/ 1737074 w 4093302"/>
              <a:gd name="connsiteY44" fmla="*/ 220717 h 372639"/>
              <a:gd name="connsiteX45" fmla="*/ 1737074 w 4093302"/>
              <a:gd name="connsiteY45" fmla="*/ 243648 h 372639"/>
              <a:gd name="connsiteX46" fmla="*/ 1817335 w 4093302"/>
              <a:gd name="connsiteY46" fmla="*/ 243648 h 372639"/>
              <a:gd name="connsiteX47" fmla="*/ 1817335 w 4093302"/>
              <a:gd name="connsiteY47" fmla="*/ 255114 h 372639"/>
              <a:gd name="connsiteX48" fmla="*/ 1992188 w 4093302"/>
              <a:gd name="connsiteY48" fmla="*/ 255114 h 372639"/>
              <a:gd name="connsiteX49" fmla="*/ 1992188 w 4093302"/>
              <a:gd name="connsiteY49" fmla="*/ 266580 h 372639"/>
              <a:gd name="connsiteX50" fmla="*/ 2078182 w 4093302"/>
              <a:gd name="connsiteY50" fmla="*/ 266580 h 372639"/>
              <a:gd name="connsiteX51" fmla="*/ 2078182 w 4093302"/>
              <a:gd name="connsiteY51" fmla="*/ 269447 h 372639"/>
              <a:gd name="connsiteX52" fmla="*/ 2195707 w 4093302"/>
              <a:gd name="connsiteY52" fmla="*/ 269447 h 372639"/>
              <a:gd name="connsiteX53" fmla="*/ 2195707 w 4093302"/>
              <a:gd name="connsiteY53" fmla="*/ 280912 h 372639"/>
              <a:gd name="connsiteX54" fmla="*/ 2562614 w 4093302"/>
              <a:gd name="connsiteY54" fmla="*/ 280912 h 372639"/>
              <a:gd name="connsiteX55" fmla="*/ 2562614 w 4093302"/>
              <a:gd name="connsiteY55" fmla="*/ 289512 h 372639"/>
              <a:gd name="connsiteX56" fmla="*/ 2602744 w 4093302"/>
              <a:gd name="connsiteY56" fmla="*/ 289512 h 372639"/>
              <a:gd name="connsiteX57" fmla="*/ 2602744 w 4093302"/>
              <a:gd name="connsiteY57" fmla="*/ 298111 h 372639"/>
              <a:gd name="connsiteX58" fmla="*/ 2832061 w 4093302"/>
              <a:gd name="connsiteY58" fmla="*/ 298111 h 372639"/>
              <a:gd name="connsiteX59" fmla="*/ 2832061 w 4093302"/>
              <a:gd name="connsiteY59" fmla="*/ 309577 h 372639"/>
              <a:gd name="connsiteX60" fmla="*/ 3052778 w 4093302"/>
              <a:gd name="connsiteY60" fmla="*/ 309577 h 372639"/>
              <a:gd name="connsiteX61" fmla="*/ 3055644 w 4093302"/>
              <a:gd name="connsiteY61" fmla="*/ 312443 h 372639"/>
              <a:gd name="connsiteX62" fmla="*/ 3339424 w 4093302"/>
              <a:gd name="connsiteY62" fmla="*/ 312443 h 372639"/>
              <a:gd name="connsiteX63" fmla="*/ 3339424 w 4093302"/>
              <a:gd name="connsiteY63" fmla="*/ 323909 h 372639"/>
              <a:gd name="connsiteX64" fmla="*/ 3482746 w 4093302"/>
              <a:gd name="connsiteY64" fmla="*/ 323909 h 372639"/>
              <a:gd name="connsiteX65" fmla="*/ 3485613 w 4093302"/>
              <a:gd name="connsiteY65" fmla="*/ 326776 h 372639"/>
              <a:gd name="connsiteX66" fmla="*/ 3520010 w 4093302"/>
              <a:gd name="connsiteY66" fmla="*/ 326776 h 372639"/>
              <a:gd name="connsiteX67" fmla="*/ 3520010 w 4093302"/>
              <a:gd name="connsiteY67" fmla="*/ 338242 h 372639"/>
              <a:gd name="connsiteX68" fmla="*/ 3809523 w 4093302"/>
              <a:gd name="connsiteY68" fmla="*/ 338242 h 372639"/>
              <a:gd name="connsiteX69" fmla="*/ 3809523 w 4093302"/>
              <a:gd name="connsiteY69" fmla="*/ 355440 h 372639"/>
              <a:gd name="connsiteX70" fmla="*/ 4035973 w 4093302"/>
              <a:gd name="connsiteY70" fmla="*/ 355440 h 372639"/>
              <a:gd name="connsiteX71" fmla="*/ 4035973 w 4093302"/>
              <a:gd name="connsiteY71" fmla="*/ 361173 h 372639"/>
              <a:gd name="connsiteX72" fmla="*/ 4093302 w 4093302"/>
              <a:gd name="connsiteY72" fmla="*/ 361173 h 372639"/>
              <a:gd name="connsiteX73" fmla="*/ 4093302 w 4093302"/>
              <a:gd name="connsiteY73" fmla="*/ 372639 h 372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4093302" h="372639">
                <a:moveTo>
                  <a:pt x="0" y="0"/>
                </a:moveTo>
                <a:lnTo>
                  <a:pt x="111792" y="0"/>
                </a:lnTo>
                <a:lnTo>
                  <a:pt x="111792" y="14332"/>
                </a:lnTo>
                <a:lnTo>
                  <a:pt x="292379" y="14332"/>
                </a:lnTo>
                <a:lnTo>
                  <a:pt x="292379" y="17198"/>
                </a:lnTo>
                <a:lnTo>
                  <a:pt x="332509" y="17198"/>
                </a:lnTo>
                <a:lnTo>
                  <a:pt x="332509" y="31531"/>
                </a:lnTo>
                <a:lnTo>
                  <a:pt x="429969" y="31531"/>
                </a:lnTo>
                <a:lnTo>
                  <a:pt x="429969" y="40130"/>
                </a:lnTo>
                <a:lnTo>
                  <a:pt x="576158" y="40130"/>
                </a:lnTo>
                <a:lnTo>
                  <a:pt x="576158" y="45863"/>
                </a:lnTo>
                <a:lnTo>
                  <a:pt x="627755" y="45863"/>
                </a:lnTo>
                <a:lnTo>
                  <a:pt x="627755" y="60195"/>
                </a:lnTo>
                <a:lnTo>
                  <a:pt x="679351" y="60195"/>
                </a:lnTo>
                <a:lnTo>
                  <a:pt x="679351" y="68795"/>
                </a:lnTo>
                <a:lnTo>
                  <a:pt x="725214" y="68795"/>
                </a:lnTo>
                <a:lnTo>
                  <a:pt x="725214" y="68795"/>
                </a:lnTo>
                <a:lnTo>
                  <a:pt x="779677" y="68795"/>
                </a:lnTo>
                <a:lnTo>
                  <a:pt x="779677" y="83127"/>
                </a:lnTo>
                <a:lnTo>
                  <a:pt x="842739" y="83127"/>
                </a:lnTo>
                <a:lnTo>
                  <a:pt x="842739" y="94593"/>
                </a:lnTo>
                <a:lnTo>
                  <a:pt x="988928" y="94593"/>
                </a:lnTo>
                <a:lnTo>
                  <a:pt x="988928" y="103192"/>
                </a:lnTo>
                <a:lnTo>
                  <a:pt x="1017593" y="103192"/>
                </a:lnTo>
                <a:lnTo>
                  <a:pt x="1017593" y="123257"/>
                </a:lnTo>
                <a:lnTo>
                  <a:pt x="1063456" y="123257"/>
                </a:lnTo>
                <a:lnTo>
                  <a:pt x="1063456" y="131857"/>
                </a:lnTo>
                <a:lnTo>
                  <a:pt x="1163782" y="131857"/>
                </a:lnTo>
                <a:lnTo>
                  <a:pt x="1163782" y="140456"/>
                </a:lnTo>
                <a:lnTo>
                  <a:pt x="1235444" y="140456"/>
                </a:lnTo>
                <a:lnTo>
                  <a:pt x="1235444" y="154788"/>
                </a:lnTo>
                <a:lnTo>
                  <a:pt x="1456161" y="154788"/>
                </a:lnTo>
                <a:lnTo>
                  <a:pt x="1481959" y="154788"/>
                </a:lnTo>
                <a:lnTo>
                  <a:pt x="1481959" y="169121"/>
                </a:lnTo>
                <a:lnTo>
                  <a:pt x="1547887" y="169121"/>
                </a:lnTo>
                <a:lnTo>
                  <a:pt x="1547887" y="177720"/>
                </a:lnTo>
                <a:lnTo>
                  <a:pt x="1565086" y="177720"/>
                </a:lnTo>
                <a:lnTo>
                  <a:pt x="1565086" y="194919"/>
                </a:lnTo>
                <a:lnTo>
                  <a:pt x="1599484" y="194919"/>
                </a:lnTo>
                <a:lnTo>
                  <a:pt x="1599484" y="206385"/>
                </a:lnTo>
                <a:lnTo>
                  <a:pt x="1628148" y="206385"/>
                </a:lnTo>
                <a:lnTo>
                  <a:pt x="1628148" y="212117"/>
                </a:lnTo>
                <a:lnTo>
                  <a:pt x="1711276" y="212117"/>
                </a:lnTo>
                <a:lnTo>
                  <a:pt x="1711276" y="220717"/>
                </a:lnTo>
                <a:lnTo>
                  <a:pt x="1737074" y="220717"/>
                </a:lnTo>
                <a:lnTo>
                  <a:pt x="1737074" y="243648"/>
                </a:lnTo>
                <a:lnTo>
                  <a:pt x="1817335" y="243648"/>
                </a:lnTo>
                <a:lnTo>
                  <a:pt x="1817335" y="255114"/>
                </a:lnTo>
                <a:lnTo>
                  <a:pt x="1992188" y="255114"/>
                </a:lnTo>
                <a:lnTo>
                  <a:pt x="1992188" y="266580"/>
                </a:lnTo>
                <a:lnTo>
                  <a:pt x="2078182" y="266580"/>
                </a:lnTo>
                <a:lnTo>
                  <a:pt x="2078182" y="269447"/>
                </a:lnTo>
                <a:lnTo>
                  <a:pt x="2195707" y="269447"/>
                </a:lnTo>
                <a:lnTo>
                  <a:pt x="2195707" y="280912"/>
                </a:lnTo>
                <a:lnTo>
                  <a:pt x="2562614" y="280912"/>
                </a:lnTo>
                <a:lnTo>
                  <a:pt x="2562614" y="289512"/>
                </a:lnTo>
                <a:lnTo>
                  <a:pt x="2602744" y="289512"/>
                </a:lnTo>
                <a:lnTo>
                  <a:pt x="2602744" y="298111"/>
                </a:lnTo>
                <a:lnTo>
                  <a:pt x="2832061" y="298111"/>
                </a:lnTo>
                <a:lnTo>
                  <a:pt x="2832061" y="309577"/>
                </a:lnTo>
                <a:lnTo>
                  <a:pt x="3052778" y="309577"/>
                </a:lnTo>
                <a:lnTo>
                  <a:pt x="3055644" y="312443"/>
                </a:lnTo>
                <a:lnTo>
                  <a:pt x="3339424" y="312443"/>
                </a:lnTo>
                <a:lnTo>
                  <a:pt x="3339424" y="323909"/>
                </a:lnTo>
                <a:lnTo>
                  <a:pt x="3482746" y="323909"/>
                </a:lnTo>
                <a:lnTo>
                  <a:pt x="3485613" y="326776"/>
                </a:lnTo>
                <a:lnTo>
                  <a:pt x="3520010" y="326776"/>
                </a:lnTo>
                <a:lnTo>
                  <a:pt x="3520010" y="338242"/>
                </a:lnTo>
                <a:lnTo>
                  <a:pt x="3809523" y="338242"/>
                </a:lnTo>
                <a:lnTo>
                  <a:pt x="3809523" y="355440"/>
                </a:lnTo>
                <a:lnTo>
                  <a:pt x="4035973" y="355440"/>
                </a:lnTo>
                <a:lnTo>
                  <a:pt x="4035973" y="361173"/>
                </a:lnTo>
                <a:lnTo>
                  <a:pt x="4093302" y="361173"/>
                </a:lnTo>
                <a:lnTo>
                  <a:pt x="4093302" y="372639"/>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2EA23A21-A294-478D-8F88-8921A9E74534}"/>
              </a:ext>
            </a:extLst>
          </p:cNvPr>
          <p:cNvSpPr>
            <a:spLocks noGrp="1"/>
          </p:cNvSpPr>
          <p:nvPr>
            <p:ph type="title"/>
          </p:nvPr>
        </p:nvSpPr>
        <p:spPr/>
        <p:txBody>
          <a:bodyPr/>
          <a:lstStyle/>
          <a:p>
            <a:r>
              <a:rPr lang="en-US" dirty="0"/>
              <a:t>ExteNET: </a:t>
            </a:r>
            <a:r>
              <a:rPr lang="en-US" dirty="0">
                <a:cs typeface="Calibri" panose="020F0502020204030204" pitchFamily="34" charset="0"/>
              </a:rPr>
              <a:t>5-Yr IDFS in Hormone Receptor–Positive EBC by Patient Subgroup</a:t>
            </a:r>
            <a:endParaRPr lang="en-US" dirty="0"/>
          </a:p>
        </p:txBody>
      </p:sp>
      <p:grpSp>
        <p:nvGrpSpPr>
          <p:cNvPr id="8" name="Group 7">
            <a:extLst>
              <a:ext uri="{FF2B5EF4-FFF2-40B4-BE49-F238E27FC236}">
                <a16:creationId xmlns:a16="http://schemas.microsoft.com/office/drawing/2014/main" id="{6AB65100-E313-41B4-B17C-F6E8802A593B}"/>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CCE9DFD3-9329-46A3-8F20-F431C5EF71C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21ABD941-DA6D-4C7E-A95E-C9E968EFDD0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3" name="TextBox 12">
            <a:extLst>
              <a:ext uri="{FF2B5EF4-FFF2-40B4-BE49-F238E27FC236}">
                <a16:creationId xmlns:a16="http://schemas.microsoft.com/office/drawing/2014/main" id="{DD413B64-44E5-41B1-9AE1-C10D8305497D}"/>
              </a:ext>
            </a:extLst>
          </p:cNvPr>
          <p:cNvSpPr txBox="1"/>
          <p:nvPr/>
        </p:nvSpPr>
        <p:spPr>
          <a:xfrm>
            <a:off x="1305817" y="5362472"/>
            <a:ext cx="4103051"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 After Randomization</a:t>
            </a:r>
          </a:p>
        </p:txBody>
      </p:sp>
      <p:sp>
        <p:nvSpPr>
          <p:cNvPr id="14" name="TextBox 13">
            <a:extLst>
              <a:ext uri="{FF2B5EF4-FFF2-40B4-BE49-F238E27FC236}">
                <a16:creationId xmlns:a16="http://schemas.microsoft.com/office/drawing/2014/main" id="{FBC64B2F-C07C-4961-B07A-04DA2CCC3D5E}"/>
              </a:ext>
            </a:extLst>
          </p:cNvPr>
          <p:cNvSpPr txBox="1"/>
          <p:nvPr/>
        </p:nvSpPr>
        <p:spPr>
          <a:xfrm rot="16200000">
            <a:off x="-609506" y="3599214"/>
            <a:ext cx="2603597"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IDFS (%)</a:t>
            </a:r>
          </a:p>
        </p:txBody>
      </p:sp>
      <p:sp>
        <p:nvSpPr>
          <p:cNvPr id="15" name="TextBox 14">
            <a:extLst>
              <a:ext uri="{FF2B5EF4-FFF2-40B4-BE49-F238E27FC236}">
                <a16:creationId xmlns:a16="http://schemas.microsoft.com/office/drawing/2014/main" id="{0D9C44F0-D763-4E99-9D57-111D4D6D4824}"/>
              </a:ext>
            </a:extLst>
          </p:cNvPr>
          <p:cNvSpPr txBox="1"/>
          <p:nvPr/>
        </p:nvSpPr>
        <p:spPr>
          <a:xfrm>
            <a:off x="399290" y="5467891"/>
            <a:ext cx="3399264" cy="4616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Hormone receptor positive/≤1 yr from trastuzumab</a:t>
            </a:r>
          </a:p>
        </p:txBody>
      </p:sp>
      <p:sp>
        <p:nvSpPr>
          <p:cNvPr id="16" name="TextBox 15">
            <a:extLst>
              <a:ext uri="{FF2B5EF4-FFF2-40B4-BE49-F238E27FC236}">
                <a16:creationId xmlns:a16="http://schemas.microsoft.com/office/drawing/2014/main" id="{F58C05E2-46BD-46FE-A49C-6BE84526EAFA}"/>
              </a:ext>
            </a:extLst>
          </p:cNvPr>
          <p:cNvSpPr txBox="1"/>
          <p:nvPr/>
        </p:nvSpPr>
        <p:spPr>
          <a:xfrm>
            <a:off x="1385985" y="4404876"/>
            <a:ext cx="2515432" cy="58477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0.58 (95% CI: 0.41-0.82;</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2-sided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.002)</a:t>
            </a:r>
          </a:p>
        </p:txBody>
      </p:sp>
      <p:cxnSp>
        <p:nvCxnSpPr>
          <p:cNvPr id="18" name="Straight Connector 17">
            <a:extLst>
              <a:ext uri="{FF2B5EF4-FFF2-40B4-BE49-F238E27FC236}">
                <a16:creationId xmlns:a16="http://schemas.microsoft.com/office/drawing/2014/main" id="{5CE40C1E-F857-479E-881A-4B314B08E5CD}"/>
              </a:ext>
            </a:extLst>
          </p:cNvPr>
          <p:cNvCxnSpPr>
            <a:cxnSpLocks/>
          </p:cNvCxnSpPr>
          <p:nvPr/>
        </p:nvCxnSpPr>
        <p:spPr bwMode="auto">
          <a:xfrm flipV="1">
            <a:off x="1292318" y="2585556"/>
            <a:ext cx="0" cy="2401269"/>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B8C22CD7-8E52-4778-8542-A48B95D7388A}"/>
              </a:ext>
            </a:extLst>
          </p:cNvPr>
          <p:cNvSpPr txBox="1"/>
          <p:nvPr/>
        </p:nvSpPr>
        <p:spPr>
          <a:xfrm>
            <a:off x="370300" y="5815346"/>
            <a:ext cx="784189" cy="461665"/>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46376"/>
                </a:solidFill>
                <a:effectLst/>
                <a:uLnTx/>
                <a:uFillTx/>
                <a:latin typeface="Calibri" panose="020F0502020204030204" pitchFamily="34" charset="0"/>
                <a:ea typeface="+mn-ea"/>
                <a:cs typeface="Calibri" panose="020F0502020204030204" pitchFamily="34" charset="0"/>
              </a:rPr>
              <a:t>Neratinib</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Placebo</a:t>
            </a:r>
          </a:p>
        </p:txBody>
      </p:sp>
      <p:sp>
        <p:nvSpPr>
          <p:cNvPr id="37" name="TextBox 36">
            <a:extLst>
              <a:ext uri="{FF2B5EF4-FFF2-40B4-BE49-F238E27FC236}">
                <a16:creationId xmlns:a16="http://schemas.microsoft.com/office/drawing/2014/main" id="{32A44A5B-48FC-4ED2-815E-B4F27C8B3E7D}"/>
              </a:ext>
            </a:extLst>
          </p:cNvPr>
          <p:cNvSpPr txBox="1"/>
          <p:nvPr/>
        </p:nvSpPr>
        <p:spPr>
          <a:xfrm>
            <a:off x="1068929" y="5815346"/>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670</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664</a:t>
            </a:r>
          </a:p>
        </p:txBody>
      </p:sp>
      <p:sp>
        <p:nvSpPr>
          <p:cNvPr id="38" name="TextBox 37">
            <a:extLst>
              <a:ext uri="{FF2B5EF4-FFF2-40B4-BE49-F238E27FC236}">
                <a16:creationId xmlns:a16="http://schemas.microsoft.com/office/drawing/2014/main" id="{8A973AF3-B263-48BB-B34D-B2DF859607C2}"/>
              </a:ext>
            </a:extLst>
          </p:cNvPr>
          <p:cNvSpPr txBox="1"/>
          <p:nvPr/>
        </p:nvSpPr>
        <p:spPr>
          <a:xfrm>
            <a:off x="1459402" y="5815346"/>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620</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634</a:t>
            </a:r>
          </a:p>
        </p:txBody>
      </p:sp>
      <p:sp>
        <p:nvSpPr>
          <p:cNvPr id="39" name="TextBox 38">
            <a:extLst>
              <a:ext uri="{FF2B5EF4-FFF2-40B4-BE49-F238E27FC236}">
                <a16:creationId xmlns:a16="http://schemas.microsoft.com/office/drawing/2014/main" id="{2913DFBC-2DD9-4AE0-BF5E-B84587D86547}"/>
              </a:ext>
            </a:extLst>
          </p:cNvPr>
          <p:cNvSpPr txBox="1"/>
          <p:nvPr/>
        </p:nvSpPr>
        <p:spPr>
          <a:xfrm>
            <a:off x="1849876" y="5815346"/>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599</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609</a:t>
            </a:r>
          </a:p>
        </p:txBody>
      </p:sp>
      <p:sp>
        <p:nvSpPr>
          <p:cNvPr id="40" name="TextBox 39">
            <a:extLst>
              <a:ext uri="{FF2B5EF4-FFF2-40B4-BE49-F238E27FC236}">
                <a16:creationId xmlns:a16="http://schemas.microsoft.com/office/drawing/2014/main" id="{8ED99061-21E7-42F1-B12F-F3078AD45CC7}"/>
              </a:ext>
            </a:extLst>
          </p:cNvPr>
          <p:cNvSpPr txBox="1"/>
          <p:nvPr/>
        </p:nvSpPr>
        <p:spPr>
          <a:xfrm>
            <a:off x="2240350" y="5815346"/>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577</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583</a:t>
            </a:r>
          </a:p>
        </p:txBody>
      </p:sp>
      <p:sp>
        <p:nvSpPr>
          <p:cNvPr id="41" name="TextBox 40">
            <a:extLst>
              <a:ext uri="{FF2B5EF4-FFF2-40B4-BE49-F238E27FC236}">
                <a16:creationId xmlns:a16="http://schemas.microsoft.com/office/drawing/2014/main" id="{5B180447-0193-4C7D-894E-BA351F993825}"/>
              </a:ext>
            </a:extLst>
          </p:cNvPr>
          <p:cNvSpPr txBox="1"/>
          <p:nvPr/>
        </p:nvSpPr>
        <p:spPr>
          <a:xfrm>
            <a:off x="2630824" y="5815346"/>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523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535</a:t>
            </a:r>
          </a:p>
        </p:txBody>
      </p:sp>
      <p:sp>
        <p:nvSpPr>
          <p:cNvPr id="42" name="TextBox 41">
            <a:extLst>
              <a:ext uri="{FF2B5EF4-FFF2-40B4-BE49-F238E27FC236}">
                <a16:creationId xmlns:a16="http://schemas.microsoft.com/office/drawing/2014/main" id="{C1854974-0216-443B-A81A-28D5CF4F0158}"/>
              </a:ext>
            </a:extLst>
          </p:cNvPr>
          <p:cNvSpPr txBox="1"/>
          <p:nvPr/>
        </p:nvSpPr>
        <p:spPr>
          <a:xfrm>
            <a:off x="3021298" y="5815346"/>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469</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481</a:t>
            </a:r>
          </a:p>
        </p:txBody>
      </p:sp>
      <p:sp>
        <p:nvSpPr>
          <p:cNvPr id="43" name="TextBox 42">
            <a:extLst>
              <a:ext uri="{FF2B5EF4-FFF2-40B4-BE49-F238E27FC236}">
                <a16:creationId xmlns:a16="http://schemas.microsoft.com/office/drawing/2014/main" id="{BFF5A101-8841-4200-8015-B2CE063BE12A}"/>
              </a:ext>
            </a:extLst>
          </p:cNvPr>
          <p:cNvSpPr txBox="1"/>
          <p:nvPr/>
        </p:nvSpPr>
        <p:spPr>
          <a:xfrm>
            <a:off x="3411772" y="5815346"/>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465</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471</a:t>
            </a:r>
          </a:p>
        </p:txBody>
      </p:sp>
      <p:sp>
        <p:nvSpPr>
          <p:cNvPr id="44" name="TextBox 43">
            <a:extLst>
              <a:ext uri="{FF2B5EF4-FFF2-40B4-BE49-F238E27FC236}">
                <a16:creationId xmlns:a16="http://schemas.microsoft.com/office/drawing/2014/main" id="{2A6C8392-4A7E-431F-A992-FC7C82116EE0}"/>
              </a:ext>
            </a:extLst>
          </p:cNvPr>
          <p:cNvSpPr txBox="1"/>
          <p:nvPr/>
        </p:nvSpPr>
        <p:spPr>
          <a:xfrm>
            <a:off x="3802246" y="5815346"/>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460</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462</a:t>
            </a:r>
          </a:p>
        </p:txBody>
      </p:sp>
      <p:sp>
        <p:nvSpPr>
          <p:cNvPr id="45" name="TextBox 44">
            <a:extLst>
              <a:ext uri="{FF2B5EF4-FFF2-40B4-BE49-F238E27FC236}">
                <a16:creationId xmlns:a16="http://schemas.microsoft.com/office/drawing/2014/main" id="{E841526B-F23C-4806-B330-850A2ACA5398}"/>
              </a:ext>
            </a:extLst>
          </p:cNvPr>
          <p:cNvSpPr txBox="1"/>
          <p:nvPr/>
        </p:nvSpPr>
        <p:spPr>
          <a:xfrm>
            <a:off x="4192720" y="5815346"/>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457</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458</a:t>
            </a:r>
          </a:p>
        </p:txBody>
      </p:sp>
      <p:sp>
        <p:nvSpPr>
          <p:cNvPr id="46" name="TextBox 45">
            <a:extLst>
              <a:ext uri="{FF2B5EF4-FFF2-40B4-BE49-F238E27FC236}">
                <a16:creationId xmlns:a16="http://schemas.microsoft.com/office/drawing/2014/main" id="{A6B0C7F1-5C26-4A6E-B267-80ECC019C9E4}"/>
              </a:ext>
            </a:extLst>
          </p:cNvPr>
          <p:cNvSpPr txBox="1"/>
          <p:nvPr/>
        </p:nvSpPr>
        <p:spPr>
          <a:xfrm>
            <a:off x="4583194" y="5815346"/>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448</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450</a:t>
            </a:r>
          </a:p>
        </p:txBody>
      </p:sp>
      <p:sp>
        <p:nvSpPr>
          <p:cNvPr id="47" name="TextBox 46">
            <a:extLst>
              <a:ext uri="{FF2B5EF4-FFF2-40B4-BE49-F238E27FC236}">
                <a16:creationId xmlns:a16="http://schemas.microsoft.com/office/drawing/2014/main" id="{948A547D-B9A3-4F67-9C09-4167CC17D338}"/>
              </a:ext>
            </a:extLst>
          </p:cNvPr>
          <p:cNvSpPr txBox="1"/>
          <p:nvPr/>
        </p:nvSpPr>
        <p:spPr>
          <a:xfrm>
            <a:off x="4973663" y="5815346"/>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428</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433</a:t>
            </a:r>
          </a:p>
        </p:txBody>
      </p:sp>
      <p:grpSp>
        <p:nvGrpSpPr>
          <p:cNvPr id="68" name="Group 67">
            <a:extLst>
              <a:ext uri="{FF2B5EF4-FFF2-40B4-BE49-F238E27FC236}">
                <a16:creationId xmlns:a16="http://schemas.microsoft.com/office/drawing/2014/main" id="{6A9B4849-458C-4CBA-81A6-386E0F34293E}"/>
              </a:ext>
            </a:extLst>
          </p:cNvPr>
          <p:cNvGrpSpPr/>
          <p:nvPr/>
        </p:nvGrpSpPr>
        <p:grpSpPr>
          <a:xfrm>
            <a:off x="963049" y="4986825"/>
            <a:ext cx="4756897" cy="435235"/>
            <a:chOff x="899055" y="4938578"/>
            <a:chExt cx="4534930" cy="435235"/>
          </a:xfrm>
        </p:grpSpPr>
        <p:cxnSp>
          <p:nvCxnSpPr>
            <p:cNvPr id="17" name="Straight Connector 16">
              <a:extLst>
                <a:ext uri="{FF2B5EF4-FFF2-40B4-BE49-F238E27FC236}">
                  <a16:creationId xmlns:a16="http://schemas.microsoft.com/office/drawing/2014/main" id="{4AA034D3-31FD-41BB-87A4-04C2E825B4AF}"/>
                </a:ext>
              </a:extLst>
            </p:cNvPr>
            <p:cNvCxnSpPr/>
            <p:nvPr/>
          </p:nvCxnSpPr>
          <p:spPr bwMode="auto">
            <a:xfrm>
              <a:off x="1216211" y="4938578"/>
              <a:ext cx="3921211"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64A51B8-2D38-45CC-B36B-667B6E0F0075}"/>
                </a:ext>
              </a:extLst>
            </p:cNvPr>
            <p:cNvCxnSpPr/>
            <p:nvPr/>
          </p:nvCxnSpPr>
          <p:spPr bwMode="auto">
            <a:xfrm>
              <a:off x="1606685"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895E11D-5FA3-4626-BC66-2C102D4A81AF}"/>
                </a:ext>
              </a:extLst>
            </p:cNvPr>
            <p:cNvCxnSpPr/>
            <p:nvPr/>
          </p:nvCxnSpPr>
          <p:spPr bwMode="auto">
            <a:xfrm>
              <a:off x="1997159"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29C2017-5F3C-4763-BA90-9291E5CD1059}"/>
                </a:ext>
              </a:extLst>
            </p:cNvPr>
            <p:cNvCxnSpPr/>
            <p:nvPr/>
          </p:nvCxnSpPr>
          <p:spPr bwMode="auto">
            <a:xfrm>
              <a:off x="2387633"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42D9FAB-EDBA-4119-B8D0-7D16EBBDAEA5}"/>
                </a:ext>
              </a:extLst>
            </p:cNvPr>
            <p:cNvCxnSpPr/>
            <p:nvPr/>
          </p:nvCxnSpPr>
          <p:spPr bwMode="auto">
            <a:xfrm>
              <a:off x="2778107"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B39BF8A-AB4A-4386-9251-85701ED70A40}"/>
                </a:ext>
              </a:extLst>
            </p:cNvPr>
            <p:cNvCxnSpPr/>
            <p:nvPr/>
          </p:nvCxnSpPr>
          <p:spPr bwMode="auto">
            <a:xfrm>
              <a:off x="3168581"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C5E9639-6923-4796-8225-74A58E46E7F4}"/>
                </a:ext>
              </a:extLst>
            </p:cNvPr>
            <p:cNvCxnSpPr/>
            <p:nvPr/>
          </p:nvCxnSpPr>
          <p:spPr bwMode="auto">
            <a:xfrm>
              <a:off x="3559055"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A989D66-45A3-48DB-91CD-7B2E8B2E3A1C}"/>
                </a:ext>
              </a:extLst>
            </p:cNvPr>
            <p:cNvCxnSpPr/>
            <p:nvPr/>
          </p:nvCxnSpPr>
          <p:spPr bwMode="auto">
            <a:xfrm>
              <a:off x="3949529"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8346D4D-56AA-4283-9983-AF11BCD03018}"/>
                </a:ext>
              </a:extLst>
            </p:cNvPr>
            <p:cNvCxnSpPr/>
            <p:nvPr/>
          </p:nvCxnSpPr>
          <p:spPr bwMode="auto">
            <a:xfrm>
              <a:off x="4340003"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73C9B5A-922F-4368-9879-14212A47143D}"/>
                </a:ext>
              </a:extLst>
            </p:cNvPr>
            <p:cNvCxnSpPr/>
            <p:nvPr/>
          </p:nvCxnSpPr>
          <p:spPr bwMode="auto">
            <a:xfrm>
              <a:off x="4730477"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48D4935-7CD2-4231-808E-8FA8698DBE90}"/>
                </a:ext>
              </a:extLst>
            </p:cNvPr>
            <p:cNvCxnSpPr/>
            <p:nvPr/>
          </p:nvCxnSpPr>
          <p:spPr bwMode="auto">
            <a:xfrm>
              <a:off x="5120947" y="4938579"/>
              <a:ext cx="0" cy="64008"/>
            </a:xfrm>
            <a:prstGeom prst="line">
              <a:avLst/>
            </a:prstGeom>
            <a:noFill/>
            <a:ln w="28575" cap="flat" cmpd="sng" algn="ctr">
              <a:solidFill>
                <a:schemeClr val="bg1"/>
              </a:solidFill>
              <a:prstDash val="solid"/>
              <a:round/>
              <a:headEnd type="none" w="med" len="med"/>
              <a:tailEnd type="none" w="med" len="med"/>
            </a:ln>
            <a:effectLst/>
          </p:spPr>
        </p:cxnSp>
        <p:sp>
          <p:nvSpPr>
            <p:cNvPr id="48" name="TextBox 47">
              <a:extLst>
                <a:ext uri="{FF2B5EF4-FFF2-40B4-BE49-F238E27FC236}">
                  <a16:creationId xmlns:a16="http://schemas.microsoft.com/office/drawing/2014/main" id="{3E2FA94C-11E9-4354-AC1E-463636BC31BB}"/>
                </a:ext>
              </a:extLst>
            </p:cNvPr>
            <p:cNvSpPr txBox="1"/>
            <p:nvPr/>
          </p:nvSpPr>
          <p:spPr>
            <a:xfrm>
              <a:off x="4807909" y="5004481"/>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49" name="TextBox 48">
              <a:extLst>
                <a:ext uri="{FF2B5EF4-FFF2-40B4-BE49-F238E27FC236}">
                  <a16:creationId xmlns:a16="http://schemas.microsoft.com/office/drawing/2014/main" id="{840600A5-75A4-4CDA-A3A6-498B4DC916DC}"/>
                </a:ext>
              </a:extLst>
            </p:cNvPr>
            <p:cNvSpPr txBox="1"/>
            <p:nvPr/>
          </p:nvSpPr>
          <p:spPr>
            <a:xfrm>
              <a:off x="899055" y="5004481"/>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50" name="TextBox 49">
              <a:extLst>
                <a:ext uri="{FF2B5EF4-FFF2-40B4-BE49-F238E27FC236}">
                  <a16:creationId xmlns:a16="http://schemas.microsoft.com/office/drawing/2014/main" id="{29FE68BE-FE1F-414D-AB87-576021786B28}"/>
                </a:ext>
              </a:extLst>
            </p:cNvPr>
            <p:cNvSpPr txBox="1"/>
            <p:nvPr/>
          </p:nvSpPr>
          <p:spPr>
            <a:xfrm>
              <a:off x="1289940" y="5004481"/>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51" name="TextBox 50">
              <a:extLst>
                <a:ext uri="{FF2B5EF4-FFF2-40B4-BE49-F238E27FC236}">
                  <a16:creationId xmlns:a16="http://schemas.microsoft.com/office/drawing/2014/main" id="{787F2933-1C63-4864-9D43-948E3DA87E23}"/>
                </a:ext>
              </a:extLst>
            </p:cNvPr>
            <p:cNvSpPr txBox="1"/>
            <p:nvPr/>
          </p:nvSpPr>
          <p:spPr>
            <a:xfrm>
              <a:off x="1680825" y="5004481"/>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52" name="TextBox 51">
              <a:extLst>
                <a:ext uri="{FF2B5EF4-FFF2-40B4-BE49-F238E27FC236}">
                  <a16:creationId xmlns:a16="http://schemas.microsoft.com/office/drawing/2014/main" id="{3ED35638-76C3-4F38-9F88-68ED6D25B648}"/>
                </a:ext>
              </a:extLst>
            </p:cNvPr>
            <p:cNvSpPr txBox="1"/>
            <p:nvPr/>
          </p:nvSpPr>
          <p:spPr>
            <a:xfrm>
              <a:off x="2071710" y="5004481"/>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53" name="TextBox 52">
              <a:extLst>
                <a:ext uri="{FF2B5EF4-FFF2-40B4-BE49-F238E27FC236}">
                  <a16:creationId xmlns:a16="http://schemas.microsoft.com/office/drawing/2014/main" id="{D54C2C0D-7B0C-4820-A9D5-4C289AF5B96B}"/>
                </a:ext>
              </a:extLst>
            </p:cNvPr>
            <p:cNvSpPr txBox="1"/>
            <p:nvPr/>
          </p:nvSpPr>
          <p:spPr>
            <a:xfrm>
              <a:off x="2462595" y="5004481"/>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sp>
          <p:nvSpPr>
            <p:cNvPr id="54" name="TextBox 53">
              <a:extLst>
                <a:ext uri="{FF2B5EF4-FFF2-40B4-BE49-F238E27FC236}">
                  <a16:creationId xmlns:a16="http://schemas.microsoft.com/office/drawing/2014/main" id="{F8F55823-8D28-46E3-919C-3BB0CBD584D9}"/>
                </a:ext>
              </a:extLst>
            </p:cNvPr>
            <p:cNvSpPr txBox="1"/>
            <p:nvPr/>
          </p:nvSpPr>
          <p:spPr>
            <a:xfrm>
              <a:off x="2853480" y="5004481"/>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55" name="TextBox 54">
              <a:extLst>
                <a:ext uri="{FF2B5EF4-FFF2-40B4-BE49-F238E27FC236}">
                  <a16:creationId xmlns:a16="http://schemas.microsoft.com/office/drawing/2014/main" id="{AE620553-BF85-461E-A14D-051CFC98323A}"/>
                </a:ext>
              </a:extLst>
            </p:cNvPr>
            <p:cNvSpPr txBox="1"/>
            <p:nvPr/>
          </p:nvSpPr>
          <p:spPr>
            <a:xfrm>
              <a:off x="3244365" y="5004481"/>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p:txBody>
        </p:sp>
        <p:sp>
          <p:nvSpPr>
            <p:cNvPr id="56" name="TextBox 55">
              <a:extLst>
                <a:ext uri="{FF2B5EF4-FFF2-40B4-BE49-F238E27FC236}">
                  <a16:creationId xmlns:a16="http://schemas.microsoft.com/office/drawing/2014/main" id="{B255486E-2D34-4426-BBC7-7E514CF3261B}"/>
                </a:ext>
              </a:extLst>
            </p:cNvPr>
            <p:cNvSpPr txBox="1"/>
            <p:nvPr/>
          </p:nvSpPr>
          <p:spPr>
            <a:xfrm>
              <a:off x="3635250" y="5004481"/>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42</a:t>
              </a:r>
            </a:p>
          </p:txBody>
        </p:sp>
        <p:sp>
          <p:nvSpPr>
            <p:cNvPr id="57" name="TextBox 56">
              <a:extLst>
                <a:ext uri="{FF2B5EF4-FFF2-40B4-BE49-F238E27FC236}">
                  <a16:creationId xmlns:a16="http://schemas.microsoft.com/office/drawing/2014/main" id="{6619D680-7B26-4B28-A2B0-73A19FE13FA9}"/>
                </a:ext>
              </a:extLst>
            </p:cNvPr>
            <p:cNvSpPr txBox="1"/>
            <p:nvPr/>
          </p:nvSpPr>
          <p:spPr>
            <a:xfrm>
              <a:off x="4026135" y="5004481"/>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48</a:t>
              </a:r>
            </a:p>
          </p:txBody>
        </p:sp>
        <p:sp>
          <p:nvSpPr>
            <p:cNvPr id="58" name="TextBox 57">
              <a:extLst>
                <a:ext uri="{FF2B5EF4-FFF2-40B4-BE49-F238E27FC236}">
                  <a16:creationId xmlns:a16="http://schemas.microsoft.com/office/drawing/2014/main" id="{AAD6C006-4A03-4FC5-B218-1F8E492658DE}"/>
                </a:ext>
              </a:extLst>
            </p:cNvPr>
            <p:cNvSpPr txBox="1"/>
            <p:nvPr/>
          </p:nvSpPr>
          <p:spPr>
            <a:xfrm>
              <a:off x="4417020" y="5004481"/>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54</a:t>
              </a:r>
            </a:p>
          </p:txBody>
        </p:sp>
      </p:grpSp>
      <p:cxnSp>
        <p:nvCxnSpPr>
          <p:cNvPr id="19" name="Straight Connector 18">
            <a:extLst>
              <a:ext uri="{FF2B5EF4-FFF2-40B4-BE49-F238E27FC236}">
                <a16:creationId xmlns:a16="http://schemas.microsoft.com/office/drawing/2014/main" id="{80EA0EF2-610B-41F0-8F3E-3E93A19034CA}"/>
              </a:ext>
            </a:extLst>
          </p:cNvPr>
          <p:cNvCxnSpPr/>
          <p:nvPr/>
        </p:nvCxnSpPr>
        <p:spPr bwMode="auto">
          <a:xfrm flipH="1">
            <a:off x="1234654" y="25850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8AC57E6-243B-4C44-8D40-6FB7389CECED}"/>
              </a:ext>
            </a:extLst>
          </p:cNvPr>
          <p:cNvCxnSpPr/>
          <p:nvPr/>
        </p:nvCxnSpPr>
        <p:spPr bwMode="auto">
          <a:xfrm flipH="1">
            <a:off x="1234654" y="29878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4BB9E20-C425-4CAD-B17F-A7219059A85A}"/>
              </a:ext>
            </a:extLst>
          </p:cNvPr>
          <p:cNvCxnSpPr/>
          <p:nvPr/>
        </p:nvCxnSpPr>
        <p:spPr bwMode="auto">
          <a:xfrm flipH="1">
            <a:off x="1234654" y="339061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D061ABB-8560-4025-9A00-5CD8BB004D61}"/>
              </a:ext>
            </a:extLst>
          </p:cNvPr>
          <p:cNvCxnSpPr/>
          <p:nvPr/>
        </p:nvCxnSpPr>
        <p:spPr bwMode="auto">
          <a:xfrm flipH="1">
            <a:off x="1234654" y="37933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8CF2A8A-BD15-4B70-A426-7FB6A92A945E}"/>
              </a:ext>
            </a:extLst>
          </p:cNvPr>
          <p:cNvCxnSpPr/>
          <p:nvPr/>
        </p:nvCxnSpPr>
        <p:spPr bwMode="auto">
          <a:xfrm flipH="1">
            <a:off x="1234654" y="41961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2088002-448B-4AA9-AFDD-694BE44C5732}"/>
              </a:ext>
            </a:extLst>
          </p:cNvPr>
          <p:cNvCxnSpPr/>
          <p:nvPr/>
        </p:nvCxnSpPr>
        <p:spPr bwMode="auto">
          <a:xfrm flipH="1">
            <a:off x="1234654" y="49925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D7FF892-ECA4-411D-96E8-E93F7AD07647}"/>
              </a:ext>
            </a:extLst>
          </p:cNvPr>
          <p:cNvCxnSpPr/>
          <p:nvPr/>
        </p:nvCxnSpPr>
        <p:spPr bwMode="auto">
          <a:xfrm>
            <a:off x="1292318" y="4992559"/>
            <a:ext cx="0" cy="58275"/>
          </a:xfrm>
          <a:prstGeom prst="line">
            <a:avLst/>
          </a:prstGeom>
          <a:noFill/>
          <a:ln w="28575" cap="flat" cmpd="sng" algn="ctr">
            <a:solidFill>
              <a:schemeClr val="bg1"/>
            </a:solidFill>
            <a:prstDash val="solid"/>
            <a:round/>
            <a:headEnd type="none" w="med" len="med"/>
            <a:tailEnd type="none" w="med" len="med"/>
          </a:ln>
          <a:effectLst/>
        </p:spPr>
      </p:cxnSp>
      <p:sp>
        <p:nvSpPr>
          <p:cNvPr id="59" name="TextBox 58">
            <a:extLst>
              <a:ext uri="{FF2B5EF4-FFF2-40B4-BE49-F238E27FC236}">
                <a16:creationId xmlns:a16="http://schemas.microsoft.com/office/drawing/2014/main" id="{E193118E-484B-473D-98C9-75C5DDA3BEC8}"/>
              </a:ext>
            </a:extLst>
          </p:cNvPr>
          <p:cNvSpPr txBox="1"/>
          <p:nvPr/>
        </p:nvSpPr>
        <p:spPr>
          <a:xfrm>
            <a:off x="666651" y="2405636"/>
            <a:ext cx="626076" cy="336253"/>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60" name="TextBox 59">
            <a:extLst>
              <a:ext uri="{FF2B5EF4-FFF2-40B4-BE49-F238E27FC236}">
                <a16:creationId xmlns:a16="http://schemas.microsoft.com/office/drawing/2014/main" id="{719E2EBB-E45F-462F-9CBC-247F10DB5ADD}"/>
              </a:ext>
            </a:extLst>
          </p:cNvPr>
          <p:cNvSpPr txBox="1"/>
          <p:nvPr/>
        </p:nvSpPr>
        <p:spPr>
          <a:xfrm>
            <a:off x="666651" y="2808411"/>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90</a:t>
            </a:r>
          </a:p>
        </p:txBody>
      </p:sp>
      <p:sp>
        <p:nvSpPr>
          <p:cNvPr id="61" name="TextBox 60">
            <a:extLst>
              <a:ext uri="{FF2B5EF4-FFF2-40B4-BE49-F238E27FC236}">
                <a16:creationId xmlns:a16="http://schemas.microsoft.com/office/drawing/2014/main" id="{6A0FB1EA-2E3F-4CD7-BE83-23E75F959B3A}"/>
              </a:ext>
            </a:extLst>
          </p:cNvPr>
          <p:cNvSpPr txBox="1"/>
          <p:nvPr/>
        </p:nvSpPr>
        <p:spPr>
          <a:xfrm>
            <a:off x="666651" y="3211190"/>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62" name="TextBox 61">
            <a:extLst>
              <a:ext uri="{FF2B5EF4-FFF2-40B4-BE49-F238E27FC236}">
                <a16:creationId xmlns:a16="http://schemas.microsoft.com/office/drawing/2014/main" id="{CD69E3DA-2AF2-4B19-BFFB-6DEE080A0958}"/>
              </a:ext>
            </a:extLst>
          </p:cNvPr>
          <p:cNvSpPr txBox="1"/>
          <p:nvPr/>
        </p:nvSpPr>
        <p:spPr>
          <a:xfrm>
            <a:off x="666651" y="3613967"/>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70</a:t>
            </a:r>
          </a:p>
        </p:txBody>
      </p:sp>
      <p:sp>
        <p:nvSpPr>
          <p:cNvPr id="63" name="TextBox 62">
            <a:extLst>
              <a:ext uri="{FF2B5EF4-FFF2-40B4-BE49-F238E27FC236}">
                <a16:creationId xmlns:a16="http://schemas.microsoft.com/office/drawing/2014/main" id="{DB2CF688-30F6-41AB-B37F-B393B52CA67B}"/>
              </a:ext>
            </a:extLst>
          </p:cNvPr>
          <p:cNvSpPr txBox="1"/>
          <p:nvPr/>
        </p:nvSpPr>
        <p:spPr>
          <a:xfrm>
            <a:off x="666651" y="4016745"/>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64" name="TextBox 63">
            <a:extLst>
              <a:ext uri="{FF2B5EF4-FFF2-40B4-BE49-F238E27FC236}">
                <a16:creationId xmlns:a16="http://schemas.microsoft.com/office/drawing/2014/main" id="{55D4C896-9799-4FAF-A1AE-D26D65B9C6AA}"/>
              </a:ext>
            </a:extLst>
          </p:cNvPr>
          <p:cNvSpPr txBox="1"/>
          <p:nvPr/>
        </p:nvSpPr>
        <p:spPr>
          <a:xfrm>
            <a:off x="666651" y="4809712"/>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grpSp>
        <p:nvGrpSpPr>
          <p:cNvPr id="77" name="Group 76">
            <a:extLst>
              <a:ext uri="{FF2B5EF4-FFF2-40B4-BE49-F238E27FC236}">
                <a16:creationId xmlns:a16="http://schemas.microsoft.com/office/drawing/2014/main" id="{C8270953-D653-4226-B5BE-71508B280B5F}"/>
              </a:ext>
            </a:extLst>
          </p:cNvPr>
          <p:cNvGrpSpPr/>
          <p:nvPr/>
        </p:nvGrpSpPr>
        <p:grpSpPr>
          <a:xfrm>
            <a:off x="1485053" y="3823473"/>
            <a:ext cx="1688842" cy="646331"/>
            <a:chOff x="1918277" y="3467282"/>
            <a:chExt cx="1688842" cy="646331"/>
          </a:xfrm>
        </p:grpSpPr>
        <p:sp>
          <p:nvSpPr>
            <p:cNvPr id="65" name="TextBox 64">
              <a:extLst>
                <a:ext uri="{FF2B5EF4-FFF2-40B4-BE49-F238E27FC236}">
                  <a16:creationId xmlns:a16="http://schemas.microsoft.com/office/drawing/2014/main" id="{7C35598D-C6FD-4606-A0EE-EFE5458AD579}"/>
                </a:ext>
              </a:extLst>
            </p:cNvPr>
            <p:cNvSpPr txBox="1"/>
            <p:nvPr/>
          </p:nvSpPr>
          <p:spPr>
            <a:xfrm>
              <a:off x="2229299" y="3467282"/>
              <a:ext cx="1377820"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Neratinib</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Placebo</a:t>
              </a:r>
            </a:p>
          </p:txBody>
        </p:sp>
        <p:cxnSp>
          <p:nvCxnSpPr>
            <p:cNvPr id="66" name="Straight Connector 65">
              <a:extLst>
                <a:ext uri="{FF2B5EF4-FFF2-40B4-BE49-F238E27FC236}">
                  <a16:creationId xmlns:a16="http://schemas.microsoft.com/office/drawing/2014/main" id="{50B7129D-079B-442A-B00F-5896761ABF94}"/>
                </a:ext>
              </a:extLst>
            </p:cNvPr>
            <p:cNvCxnSpPr/>
            <p:nvPr/>
          </p:nvCxnSpPr>
          <p:spPr bwMode="auto">
            <a:xfrm flipH="1">
              <a:off x="1918277" y="3650787"/>
              <a:ext cx="345233" cy="0"/>
            </a:xfrm>
            <a:prstGeom prst="line">
              <a:avLst/>
            </a:prstGeom>
            <a:noFill/>
            <a:ln w="28575"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F33E095F-2E0C-401E-92A3-37AA7C0C7507}"/>
                </a:ext>
              </a:extLst>
            </p:cNvPr>
            <p:cNvCxnSpPr/>
            <p:nvPr/>
          </p:nvCxnSpPr>
          <p:spPr bwMode="auto">
            <a:xfrm flipH="1">
              <a:off x="1918277" y="3932332"/>
              <a:ext cx="345233" cy="0"/>
            </a:xfrm>
            <a:prstGeom prst="line">
              <a:avLst/>
            </a:prstGeom>
            <a:noFill/>
            <a:ln w="28575" cap="flat" cmpd="sng" algn="ctr">
              <a:solidFill>
                <a:schemeClr val="accent3"/>
              </a:solidFill>
              <a:prstDash val="solid"/>
              <a:round/>
              <a:headEnd type="none" w="med" len="med"/>
              <a:tailEnd type="none" w="med" len="med"/>
            </a:ln>
            <a:effectLst/>
          </p:spPr>
        </p:cxnSp>
      </p:grpSp>
      <p:cxnSp>
        <p:nvCxnSpPr>
          <p:cNvPr id="69" name="Straight Connector 68">
            <a:extLst>
              <a:ext uri="{FF2B5EF4-FFF2-40B4-BE49-F238E27FC236}">
                <a16:creationId xmlns:a16="http://schemas.microsoft.com/office/drawing/2014/main" id="{07441C60-81D8-40E9-B8A9-C7FCC335219D}"/>
              </a:ext>
            </a:extLst>
          </p:cNvPr>
          <p:cNvCxnSpPr/>
          <p:nvPr/>
        </p:nvCxnSpPr>
        <p:spPr bwMode="auto">
          <a:xfrm flipH="1">
            <a:off x="1228425" y="4598022"/>
            <a:ext cx="64008" cy="0"/>
          </a:xfrm>
          <a:prstGeom prst="line">
            <a:avLst/>
          </a:prstGeom>
          <a:noFill/>
          <a:ln w="28575" cap="flat" cmpd="sng" algn="ctr">
            <a:solidFill>
              <a:schemeClr val="bg1"/>
            </a:solidFill>
            <a:prstDash val="solid"/>
            <a:round/>
            <a:headEnd type="none" w="med" len="med"/>
            <a:tailEnd type="none" w="med" len="med"/>
          </a:ln>
          <a:effectLst/>
        </p:spPr>
      </p:cxnSp>
      <p:sp>
        <p:nvSpPr>
          <p:cNvPr id="70" name="TextBox 69">
            <a:extLst>
              <a:ext uri="{FF2B5EF4-FFF2-40B4-BE49-F238E27FC236}">
                <a16:creationId xmlns:a16="http://schemas.microsoft.com/office/drawing/2014/main" id="{DE4A7F57-36D9-4770-B9AF-03ABD9976ADB}"/>
              </a:ext>
            </a:extLst>
          </p:cNvPr>
          <p:cNvSpPr txBox="1"/>
          <p:nvPr/>
        </p:nvSpPr>
        <p:spPr>
          <a:xfrm>
            <a:off x="660422" y="4418603"/>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a:t>
            </a:r>
          </a:p>
        </p:txBody>
      </p:sp>
      <p:grpSp>
        <p:nvGrpSpPr>
          <p:cNvPr id="76" name="Group 75">
            <a:extLst>
              <a:ext uri="{FF2B5EF4-FFF2-40B4-BE49-F238E27FC236}">
                <a16:creationId xmlns:a16="http://schemas.microsoft.com/office/drawing/2014/main" id="{96F252B3-B88C-44E1-B895-B4240BE74876}"/>
              </a:ext>
            </a:extLst>
          </p:cNvPr>
          <p:cNvGrpSpPr/>
          <p:nvPr/>
        </p:nvGrpSpPr>
        <p:grpSpPr>
          <a:xfrm>
            <a:off x="1230021" y="4744757"/>
            <a:ext cx="122832" cy="112407"/>
            <a:chOff x="1150476" y="4696510"/>
            <a:chExt cx="122832" cy="112407"/>
          </a:xfrm>
        </p:grpSpPr>
        <p:grpSp>
          <p:nvGrpSpPr>
            <p:cNvPr id="74" name="Group 73">
              <a:extLst>
                <a:ext uri="{FF2B5EF4-FFF2-40B4-BE49-F238E27FC236}">
                  <a16:creationId xmlns:a16="http://schemas.microsoft.com/office/drawing/2014/main" id="{7EF9D495-84E6-49E5-8049-53889B77016D}"/>
                </a:ext>
              </a:extLst>
            </p:cNvPr>
            <p:cNvGrpSpPr/>
            <p:nvPr/>
          </p:nvGrpSpPr>
          <p:grpSpPr>
            <a:xfrm>
              <a:off x="1150476" y="4696510"/>
              <a:ext cx="122832" cy="112407"/>
              <a:chOff x="1511742" y="4242587"/>
              <a:chExt cx="122832" cy="112407"/>
            </a:xfrm>
          </p:grpSpPr>
          <p:cxnSp>
            <p:nvCxnSpPr>
              <p:cNvPr id="72" name="Straight Connector 71">
                <a:extLst>
                  <a:ext uri="{FF2B5EF4-FFF2-40B4-BE49-F238E27FC236}">
                    <a16:creationId xmlns:a16="http://schemas.microsoft.com/office/drawing/2014/main" id="{0127F8E6-9A86-463D-8204-B660D6AD744C}"/>
                  </a:ext>
                </a:extLst>
              </p:cNvPr>
              <p:cNvCxnSpPr/>
              <p:nvPr/>
            </p:nvCxnSpPr>
            <p:spPr bwMode="auto">
              <a:xfrm flipV="1">
                <a:off x="1511742" y="4242587"/>
                <a:ext cx="97293" cy="63761"/>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EFDA2545-3143-45E3-BE36-7BC28DD9B0BE}"/>
                  </a:ext>
                </a:extLst>
              </p:cNvPr>
              <p:cNvCxnSpPr/>
              <p:nvPr/>
            </p:nvCxnSpPr>
            <p:spPr bwMode="auto">
              <a:xfrm flipV="1">
                <a:off x="1537281" y="4291233"/>
                <a:ext cx="97293" cy="63761"/>
              </a:xfrm>
              <a:prstGeom prst="line">
                <a:avLst/>
              </a:prstGeom>
              <a:noFill/>
              <a:ln w="28575" cap="flat" cmpd="sng" algn="ctr">
                <a:solidFill>
                  <a:schemeClr val="bg1"/>
                </a:solidFill>
                <a:prstDash val="solid"/>
                <a:round/>
                <a:headEnd type="none" w="med" len="med"/>
                <a:tailEnd type="none" w="med" len="med"/>
              </a:ln>
              <a:effectLst/>
            </p:spPr>
          </p:cxnSp>
        </p:grpSp>
        <p:cxnSp>
          <p:nvCxnSpPr>
            <p:cNvPr id="75" name="Straight Connector 74">
              <a:extLst>
                <a:ext uri="{FF2B5EF4-FFF2-40B4-BE49-F238E27FC236}">
                  <a16:creationId xmlns:a16="http://schemas.microsoft.com/office/drawing/2014/main" id="{77C041D6-FE09-4921-853C-F055EBF09B64}"/>
                </a:ext>
              </a:extLst>
            </p:cNvPr>
            <p:cNvCxnSpPr/>
            <p:nvPr/>
          </p:nvCxnSpPr>
          <p:spPr bwMode="auto">
            <a:xfrm flipV="1">
              <a:off x="1165640" y="4719560"/>
              <a:ext cx="97293" cy="63761"/>
            </a:xfrm>
            <a:prstGeom prst="line">
              <a:avLst/>
            </a:prstGeom>
            <a:noFill/>
            <a:ln w="28575" cap="flat" cmpd="sng" algn="ctr">
              <a:solidFill>
                <a:schemeClr val="tx1"/>
              </a:solidFill>
              <a:prstDash val="solid"/>
              <a:round/>
              <a:headEnd type="none" w="med" len="med"/>
              <a:tailEnd type="none" w="med" len="med"/>
            </a:ln>
            <a:effectLst/>
          </p:spPr>
        </p:cxnSp>
      </p:grpSp>
      <p:sp>
        <p:nvSpPr>
          <p:cNvPr id="80" name="Freeform: Shape 79">
            <a:extLst>
              <a:ext uri="{FF2B5EF4-FFF2-40B4-BE49-F238E27FC236}">
                <a16:creationId xmlns:a16="http://schemas.microsoft.com/office/drawing/2014/main" id="{8449BED5-0404-495E-8D25-BCCC723B4B0C}"/>
              </a:ext>
            </a:extLst>
          </p:cNvPr>
          <p:cNvSpPr/>
          <p:nvPr/>
        </p:nvSpPr>
        <p:spPr bwMode="auto">
          <a:xfrm>
            <a:off x="1288619" y="2585062"/>
            <a:ext cx="4107633" cy="573292"/>
          </a:xfrm>
          <a:custGeom>
            <a:avLst/>
            <a:gdLst>
              <a:gd name="connsiteX0" fmla="*/ 0 w 4107633"/>
              <a:gd name="connsiteY0" fmla="*/ 0 h 573292"/>
              <a:gd name="connsiteX1" fmla="*/ 120391 w 4107633"/>
              <a:gd name="connsiteY1" fmla="*/ 0 h 573292"/>
              <a:gd name="connsiteX2" fmla="*/ 120391 w 4107633"/>
              <a:gd name="connsiteY2" fmla="*/ 8599 h 573292"/>
              <a:gd name="connsiteX3" fmla="*/ 229316 w 4107633"/>
              <a:gd name="connsiteY3" fmla="*/ 8599 h 573292"/>
              <a:gd name="connsiteX4" fmla="*/ 229316 w 4107633"/>
              <a:gd name="connsiteY4" fmla="*/ 8599 h 573292"/>
              <a:gd name="connsiteX5" fmla="*/ 246515 w 4107633"/>
              <a:gd name="connsiteY5" fmla="*/ 25798 h 573292"/>
              <a:gd name="connsiteX6" fmla="*/ 246515 w 4107633"/>
              <a:gd name="connsiteY6" fmla="*/ 45863 h 573292"/>
              <a:gd name="connsiteX7" fmla="*/ 386971 w 4107633"/>
              <a:gd name="connsiteY7" fmla="*/ 45863 h 573292"/>
              <a:gd name="connsiteX8" fmla="*/ 386971 w 4107633"/>
              <a:gd name="connsiteY8" fmla="*/ 71661 h 573292"/>
              <a:gd name="connsiteX9" fmla="*/ 461499 w 4107633"/>
              <a:gd name="connsiteY9" fmla="*/ 71661 h 573292"/>
              <a:gd name="connsiteX10" fmla="*/ 461499 w 4107633"/>
              <a:gd name="connsiteY10" fmla="*/ 88860 h 573292"/>
              <a:gd name="connsiteX11" fmla="*/ 487297 w 4107633"/>
              <a:gd name="connsiteY11" fmla="*/ 88860 h 573292"/>
              <a:gd name="connsiteX12" fmla="*/ 487297 w 4107633"/>
              <a:gd name="connsiteY12" fmla="*/ 108925 h 573292"/>
              <a:gd name="connsiteX13" fmla="*/ 604822 w 4107633"/>
              <a:gd name="connsiteY13" fmla="*/ 108925 h 573292"/>
              <a:gd name="connsiteX14" fmla="*/ 604822 w 4107633"/>
              <a:gd name="connsiteY14" fmla="*/ 128991 h 573292"/>
              <a:gd name="connsiteX15" fmla="*/ 693682 w 4107633"/>
              <a:gd name="connsiteY15" fmla="*/ 128991 h 573292"/>
              <a:gd name="connsiteX16" fmla="*/ 693682 w 4107633"/>
              <a:gd name="connsiteY16" fmla="*/ 140456 h 573292"/>
              <a:gd name="connsiteX17" fmla="*/ 785409 w 4107633"/>
              <a:gd name="connsiteY17" fmla="*/ 140456 h 573292"/>
              <a:gd name="connsiteX18" fmla="*/ 773943 w 4107633"/>
              <a:gd name="connsiteY18" fmla="*/ 151922 h 573292"/>
              <a:gd name="connsiteX19" fmla="*/ 914400 w 4107633"/>
              <a:gd name="connsiteY19" fmla="*/ 151922 h 573292"/>
              <a:gd name="connsiteX20" fmla="*/ 914400 w 4107633"/>
              <a:gd name="connsiteY20" fmla="*/ 183453 h 573292"/>
              <a:gd name="connsiteX21" fmla="*/ 994660 w 4107633"/>
              <a:gd name="connsiteY21" fmla="*/ 183453 h 573292"/>
              <a:gd name="connsiteX22" fmla="*/ 994660 w 4107633"/>
              <a:gd name="connsiteY22" fmla="*/ 192053 h 573292"/>
              <a:gd name="connsiteX23" fmla="*/ 1029058 w 4107633"/>
              <a:gd name="connsiteY23" fmla="*/ 192053 h 573292"/>
              <a:gd name="connsiteX24" fmla="*/ 1029058 w 4107633"/>
              <a:gd name="connsiteY24" fmla="*/ 203519 h 573292"/>
              <a:gd name="connsiteX25" fmla="*/ 1029058 w 4107633"/>
              <a:gd name="connsiteY25" fmla="*/ 203519 h 573292"/>
              <a:gd name="connsiteX26" fmla="*/ 1054856 w 4107633"/>
              <a:gd name="connsiteY26" fmla="*/ 229317 h 573292"/>
              <a:gd name="connsiteX27" fmla="*/ 1115052 w 4107633"/>
              <a:gd name="connsiteY27" fmla="*/ 229317 h 573292"/>
              <a:gd name="connsiteX28" fmla="*/ 1115052 w 4107633"/>
              <a:gd name="connsiteY28" fmla="*/ 260848 h 573292"/>
              <a:gd name="connsiteX29" fmla="*/ 1163781 w 4107633"/>
              <a:gd name="connsiteY29" fmla="*/ 260848 h 573292"/>
              <a:gd name="connsiteX30" fmla="*/ 1163781 w 4107633"/>
              <a:gd name="connsiteY30" fmla="*/ 269447 h 573292"/>
              <a:gd name="connsiteX31" fmla="*/ 1201045 w 4107633"/>
              <a:gd name="connsiteY31" fmla="*/ 269447 h 573292"/>
              <a:gd name="connsiteX32" fmla="*/ 1201045 w 4107633"/>
              <a:gd name="connsiteY32" fmla="*/ 286646 h 573292"/>
              <a:gd name="connsiteX33" fmla="*/ 1249775 w 4107633"/>
              <a:gd name="connsiteY33" fmla="*/ 286646 h 573292"/>
              <a:gd name="connsiteX34" fmla="*/ 1249775 w 4107633"/>
              <a:gd name="connsiteY34" fmla="*/ 303845 h 573292"/>
              <a:gd name="connsiteX35" fmla="*/ 1298505 w 4107633"/>
              <a:gd name="connsiteY35" fmla="*/ 303845 h 573292"/>
              <a:gd name="connsiteX36" fmla="*/ 1298505 w 4107633"/>
              <a:gd name="connsiteY36" fmla="*/ 318177 h 573292"/>
              <a:gd name="connsiteX37" fmla="*/ 1418896 w 4107633"/>
              <a:gd name="connsiteY37" fmla="*/ 318177 h 573292"/>
              <a:gd name="connsiteX38" fmla="*/ 1438961 w 4107633"/>
              <a:gd name="connsiteY38" fmla="*/ 318177 h 573292"/>
              <a:gd name="connsiteX39" fmla="*/ 1438961 w 4107633"/>
              <a:gd name="connsiteY39" fmla="*/ 341109 h 573292"/>
              <a:gd name="connsiteX40" fmla="*/ 1496291 w 4107633"/>
              <a:gd name="connsiteY40" fmla="*/ 341109 h 573292"/>
              <a:gd name="connsiteX41" fmla="*/ 1496291 w 4107633"/>
              <a:gd name="connsiteY41" fmla="*/ 346841 h 573292"/>
              <a:gd name="connsiteX42" fmla="*/ 1570818 w 4107633"/>
              <a:gd name="connsiteY42" fmla="*/ 346841 h 573292"/>
              <a:gd name="connsiteX43" fmla="*/ 1570818 w 4107633"/>
              <a:gd name="connsiteY43" fmla="*/ 358307 h 573292"/>
              <a:gd name="connsiteX44" fmla="*/ 1642480 w 4107633"/>
              <a:gd name="connsiteY44" fmla="*/ 358307 h 573292"/>
              <a:gd name="connsiteX45" fmla="*/ 1642480 w 4107633"/>
              <a:gd name="connsiteY45" fmla="*/ 372640 h 573292"/>
              <a:gd name="connsiteX46" fmla="*/ 1765738 w 4107633"/>
              <a:gd name="connsiteY46" fmla="*/ 372640 h 573292"/>
              <a:gd name="connsiteX47" fmla="*/ 1765738 w 4107633"/>
              <a:gd name="connsiteY47" fmla="*/ 372640 h 573292"/>
              <a:gd name="connsiteX48" fmla="*/ 1920526 w 4107633"/>
              <a:gd name="connsiteY48" fmla="*/ 372640 h 573292"/>
              <a:gd name="connsiteX49" fmla="*/ 1920526 w 4107633"/>
              <a:gd name="connsiteY49" fmla="*/ 389838 h 573292"/>
              <a:gd name="connsiteX50" fmla="*/ 2195706 w 4107633"/>
              <a:gd name="connsiteY50" fmla="*/ 389838 h 573292"/>
              <a:gd name="connsiteX51" fmla="*/ 2195706 w 4107633"/>
              <a:gd name="connsiteY51" fmla="*/ 409903 h 573292"/>
              <a:gd name="connsiteX52" fmla="*/ 2304632 w 4107633"/>
              <a:gd name="connsiteY52" fmla="*/ 409903 h 573292"/>
              <a:gd name="connsiteX53" fmla="*/ 2304632 w 4107633"/>
              <a:gd name="connsiteY53" fmla="*/ 418503 h 573292"/>
              <a:gd name="connsiteX54" fmla="*/ 2339029 w 4107633"/>
              <a:gd name="connsiteY54" fmla="*/ 418503 h 573292"/>
              <a:gd name="connsiteX55" fmla="*/ 2339029 w 4107633"/>
              <a:gd name="connsiteY55" fmla="*/ 421369 h 573292"/>
              <a:gd name="connsiteX56" fmla="*/ 2442222 w 4107633"/>
              <a:gd name="connsiteY56" fmla="*/ 421369 h 573292"/>
              <a:gd name="connsiteX57" fmla="*/ 2442222 w 4107633"/>
              <a:gd name="connsiteY57" fmla="*/ 432835 h 573292"/>
              <a:gd name="connsiteX58" fmla="*/ 2493818 w 4107633"/>
              <a:gd name="connsiteY58" fmla="*/ 432835 h 573292"/>
              <a:gd name="connsiteX59" fmla="*/ 2493818 w 4107633"/>
              <a:gd name="connsiteY59" fmla="*/ 450034 h 573292"/>
              <a:gd name="connsiteX60" fmla="*/ 2594144 w 4107633"/>
              <a:gd name="connsiteY60" fmla="*/ 450034 h 573292"/>
              <a:gd name="connsiteX61" fmla="*/ 2594144 w 4107633"/>
              <a:gd name="connsiteY61" fmla="*/ 461500 h 573292"/>
              <a:gd name="connsiteX62" fmla="*/ 2714535 w 4107633"/>
              <a:gd name="connsiteY62" fmla="*/ 461500 h 573292"/>
              <a:gd name="connsiteX63" fmla="*/ 2720268 w 4107633"/>
              <a:gd name="connsiteY63" fmla="*/ 455767 h 573292"/>
              <a:gd name="connsiteX64" fmla="*/ 2720268 w 4107633"/>
              <a:gd name="connsiteY64" fmla="*/ 464366 h 573292"/>
              <a:gd name="connsiteX65" fmla="*/ 2834926 w 4107633"/>
              <a:gd name="connsiteY65" fmla="*/ 464366 h 573292"/>
              <a:gd name="connsiteX66" fmla="*/ 2834926 w 4107633"/>
              <a:gd name="connsiteY66" fmla="*/ 475832 h 573292"/>
              <a:gd name="connsiteX67" fmla="*/ 2955317 w 4107633"/>
              <a:gd name="connsiteY67" fmla="*/ 475832 h 573292"/>
              <a:gd name="connsiteX68" fmla="*/ 2955317 w 4107633"/>
              <a:gd name="connsiteY68" fmla="*/ 478698 h 573292"/>
              <a:gd name="connsiteX69" fmla="*/ 3153103 w 4107633"/>
              <a:gd name="connsiteY69" fmla="*/ 478698 h 573292"/>
              <a:gd name="connsiteX70" fmla="*/ 3153103 w 4107633"/>
              <a:gd name="connsiteY70" fmla="*/ 490164 h 573292"/>
              <a:gd name="connsiteX71" fmla="*/ 3282094 w 4107633"/>
              <a:gd name="connsiteY71" fmla="*/ 490164 h 573292"/>
              <a:gd name="connsiteX72" fmla="*/ 3282094 w 4107633"/>
              <a:gd name="connsiteY72" fmla="*/ 498764 h 573292"/>
              <a:gd name="connsiteX73" fmla="*/ 3411084 w 4107633"/>
              <a:gd name="connsiteY73" fmla="*/ 498764 h 573292"/>
              <a:gd name="connsiteX74" fmla="*/ 3411084 w 4107633"/>
              <a:gd name="connsiteY74" fmla="*/ 513096 h 573292"/>
              <a:gd name="connsiteX75" fmla="*/ 3502811 w 4107633"/>
              <a:gd name="connsiteY75" fmla="*/ 513096 h 573292"/>
              <a:gd name="connsiteX76" fmla="*/ 3502811 w 4107633"/>
              <a:gd name="connsiteY76" fmla="*/ 527428 h 573292"/>
              <a:gd name="connsiteX77" fmla="*/ 3626069 w 4107633"/>
              <a:gd name="connsiteY77" fmla="*/ 527428 h 573292"/>
              <a:gd name="connsiteX78" fmla="*/ 3626069 w 4107633"/>
              <a:gd name="connsiteY78" fmla="*/ 547493 h 573292"/>
              <a:gd name="connsiteX79" fmla="*/ 3755059 w 4107633"/>
              <a:gd name="connsiteY79" fmla="*/ 547493 h 573292"/>
              <a:gd name="connsiteX80" fmla="*/ 3755059 w 4107633"/>
              <a:gd name="connsiteY80" fmla="*/ 561826 h 573292"/>
              <a:gd name="connsiteX81" fmla="*/ 3812388 w 4107633"/>
              <a:gd name="connsiteY81" fmla="*/ 561826 h 573292"/>
              <a:gd name="connsiteX82" fmla="*/ 3812388 w 4107633"/>
              <a:gd name="connsiteY82" fmla="*/ 567559 h 573292"/>
              <a:gd name="connsiteX83" fmla="*/ 3958578 w 4107633"/>
              <a:gd name="connsiteY83" fmla="*/ 567559 h 573292"/>
              <a:gd name="connsiteX84" fmla="*/ 3958578 w 4107633"/>
              <a:gd name="connsiteY84" fmla="*/ 573292 h 573292"/>
              <a:gd name="connsiteX85" fmla="*/ 4107633 w 4107633"/>
              <a:gd name="connsiteY85" fmla="*/ 573292 h 573292"/>
              <a:gd name="connsiteX0" fmla="*/ 0 w 4107633"/>
              <a:gd name="connsiteY0" fmla="*/ 0 h 573292"/>
              <a:gd name="connsiteX1" fmla="*/ 120391 w 4107633"/>
              <a:gd name="connsiteY1" fmla="*/ 0 h 573292"/>
              <a:gd name="connsiteX2" fmla="*/ 120391 w 4107633"/>
              <a:gd name="connsiteY2" fmla="*/ 8599 h 573292"/>
              <a:gd name="connsiteX3" fmla="*/ 229316 w 4107633"/>
              <a:gd name="connsiteY3" fmla="*/ 8599 h 573292"/>
              <a:gd name="connsiteX4" fmla="*/ 229316 w 4107633"/>
              <a:gd name="connsiteY4" fmla="*/ 8599 h 573292"/>
              <a:gd name="connsiteX5" fmla="*/ 246515 w 4107633"/>
              <a:gd name="connsiteY5" fmla="*/ 25798 h 573292"/>
              <a:gd name="connsiteX6" fmla="*/ 246515 w 4107633"/>
              <a:gd name="connsiteY6" fmla="*/ 45863 h 573292"/>
              <a:gd name="connsiteX7" fmla="*/ 386971 w 4107633"/>
              <a:gd name="connsiteY7" fmla="*/ 45863 h 573292"/>
              <a:gd name="connsiteX8" fmla="*/ 386971 w 4107633"/>
              <a:gd name="connsiteY8" fmla="*/ 71661 h 573292"/>
              <a:gd name="connsiteX9" fmla="*/ 461499 w 4107633"/>
              <a:gd name="connsiteY9" fmla="*/ 71661 h 573292"/>
              <a:gd name="connsiteX10" fmla="*/ 461499 w 4107633"/>
              <a:gd name="connsiteY10" fmla="*/ 88860 h 573292"/>
              <a:gd name="connsiteX11" fmla="*/ 487297 w 4107633"/>
              <a:gd name="connsiteY11" fmla="*/ 88860 h 573292"/>
              <a:gd name="connsiteX12" fmla="*/ 487297 w 4107633"/>
              <a:gd name="connsiteY12" fmla="*/ 108925 h 573292"/>
              <a:gd name="connsiteX13" fmla="*/ 604822 w 4107633"/>
              <a:gd name="connsiteY13" fmla="*/ 108925 h 573292"/>
              <a:gd name="connsiteX14" fmla="*/ 604822 w 4107633"/>
              <a:gd name="connsiteY14" fmla="*/ 128991 h 573292"/>
              <a:gd name="connsiteX15" fmla="*/ 693682 w 4107633"/>
              <a:gd name="connsiteY15" fmla="*/ 128991 h 573292"/>
              <a:gd name="connsiteX16" fmla="*/ 693682 w 4107633"/>
              <a:gd name="connsiteY16" fmla="*/ 140456 h 573292"/>
              <a:gd name="connsiteX17" fmla="*/ 785409 w 4107633"/>
              <a:gd name="connsiteY17" fmla="*/ 140456 h 573292"/>
              <a:gd name="connsiteX18" fmla="*/ 773943 w 4107633"/>
              <a:gd name="connsiteY18" fmla="*/ 151922 h 573292"/>
              <a:gd name="connsiteX19" fmla="*/ 914400 w 4107633"/>
              <a:gd name="connsiteY19" fmla="*/ 151922 h 573292"/>
              <a:gd name="connsiteX20" fmla="*/ 914400 w 4107633"/>
              <a:gd name="connsiteY20" fmla="*/ 183453 h 573292"/>
              <a:gd name="connsiteX21" fmla="*/ 994660 w 4107633"/>
              <a:gd name="connsiteY21" fmla="*/ 183453 h 573292"/>
              <a:gd name="connsiteX22" fmla="*/ 994660 w 4107633"/>
              <a:gd name="connsiteY22" fmla="*/ 192053 h 573292"/>
              <a:gd name="connsiteX23" fmla="*/ 1029058 w 4107633"/>
              <a:gd name="connsiteY23" fmla="*/ 192053 h 573292"/>
              <a:gd name="connsiteX24" fmla="*/ 1029058 w 4107633"/>
              <a:gd name="connsiteY24" fmla="*/ 203519 h 573292"/>
              <a:gd name="connsiteX25" fmla="*/ 1029058 w 4107633"/>
              <a:gd name="connsiteY25" fmla="*/ 203519 h 573292"/>
              <a:gd name="connsiteX26" fmla="*/ 1054856 w 4107633"/>
              <a:gd name="connsiteY26" fmla="*/ 229317 h 573292"/>
              <a:gd name="connsiteX27" fmla="*/ 1115052 w 4107633"/>
              <a:gd name="connsiteY27" fmla="*/ 229317 h 573292"/>
              <a:gd name="connsiteX28" fmla="*/ 1115052 w 4107633"/>
              <a:gd name="connsiteY28" fmla="*/ 260848 h 573292"/>
              <a:gd name="connsiteX29" fmla="*/ 1163781 w 4107633"/>
              <a:gd name="connsiteY29" fmla="*/ 260848 h 573292"/>
              <a:gd name="connsiteX30" fmla="*/ 1163781 w 4107633"/>
              <a:gd name="connsiteY30" fmla="*/ 269447 h 573292"/>
              <a:gd name="connsiteX31" fmla="*/ 1201045 w 4107633"/>
              <a:gd name="connsiteY31" fmla="*/ 269447 h 573292"/>
              <a:gd name="connsiteX32" fmla="*/ 1201045 w 4107633"/>
              <a:gd name="connsiteY32" fmla="*/ 286646 h 573292"/>
              <a:gd name="connsiteX33" fmla="*/ 1249775 w 4107633"/>
              <a:gd name="connsiteY33" fmla="*/ 286646 h 573292"/>
              <a:gd name="connsiteX34" fmla="*/ 1249775 w 4107633"/>
              <a:gd name="connsiteY34" fmla="*/ 303845 h 573292"/>
              <a:gd name="connsiteX35" fmla="*/ 1298505 w 4107633"/>
              <a:gd name="connsiteY35" fmla="*/ 303845 h 573292"/>
              <a:gd name="connsiteX36" fmla="*/ 1298505 w 4107633"/>
              <a:gd name="connsiteY36" fmla="*/ 318177 h 573292"/>
              <a:gd name="connsiteX37" fmla="*/ 1418896 w 4107633"/>
              <a:gd name="connsiteY37" fmla="*/ 318177 h 573292"/>
              <a:gd name="connsiteX38" fmla="*/ 1438961 w 4107633"/>
              <a:gd name="connsiteY38" fmla="*/ 318177 h 573292"/>
              <a:gd name="connsiteX39" fmla="*/ 1438961 w 4107633"/>
              <a:gd name="connsiteY39" fmla="*/ 341109 h 573292"/>
              <a:gd name="connsiteX40" fmla="*/ 1496291 w 4107633"/>
              <a:gd name="connsiteY40" fmla="*/ 341109 h 573292"/>
              <a:gd name="connsiteX41" fmla="*/ 1496291 w 4107633"/>
              <a:gd name="connsiteY41" fmla="*/ 346841 h 573292"/>
              <a:gd name="connsiteX42" fmla="*/ 1570818 w 4107633"/>
              <a:gd name="connsiteY42" fmla="*/ 346841 h 573292"/>
              <a:gd name="connsiteX43" fmla="*/ 1570818 w 4107633"/>
              <a:gd name="connsiteY43" fmla="*/ 358307 h 573292"/>
              <a:gd name="connsiteX44" fmla="*/ 1642480 w 4107633"/>
              <a:gd name="connsiteY44" fmla="*/ 358307 h 573292"/>
              <a:gd name="connsiteX45" fmla="*/ 1642480 w 4107633"/>
              <a:gd name="connsiteY45" fmla="*/ 372640 h 573292"/>
              <a:gd name="connsiteX46" fmla="*/ 1765738 w 4107633"/>
              <a:gd name="connsiteY46" fmla="*/ 372640 h 573292"/>
              <a:gd name="connsiteX47" fmla="*/ 1765738 w 4107633"/>
              <a:gd name="connsiteY47" fmla="*/ 372640 h 573292"/>
              <a:gd name="connsiteX48" fmla="*/ 1920526 w 4107633"/>
              <a:gd name="connsiteY48" fmla="*/ 372640 h 573292"/>
              <a:gd name="connsiteX49" fmla="*/ 1920526 w 4107633"/>
              <a:gd name="connsiteY49" fmla="*/ 389838 h 573292"/>
              <a:gd name="connsiteX50" fmla="*/ 2195706 w 4107633"/>
              <a:gd name="connsiteY50" fmla="*/ 389838 h 573292"/>
              <a:gd name="connsiteX51" fmla="*/ 2195706 w 4107633"/>
              <a:gd name="connsiteY51" fmla="*/ 409903 h 573292"/>
              <a:gd name="connsiteX52" fmla="*/ 2304632 w 4107633"/>
              <a:gd name="connsiteY52" fmla="*/ 409903 h 573292"/>
              <a:gd name="connsiteX53" fmla="*/ 2304632 w 4107633"/>
              <a:gd name="connsiteY53" fmla="*/ 418503 h 573292"/>
              <a:gd name="connsiteX54" fmla="*/ 2339029 w 4107633"/>
              <a:gd name="connsiteY54" fmla="*/ 418503 h 573292"/>
              <a:gd name="connsiteX55" fmla="*/ 2339029 w 4107633"/>
              <a:gd name="connsiteY55" fmla="*/ 421369 h 573292"/>
              <a:gd name="connsiteX56" fmla="*/ 2442222 w 4107633"/>
              <a:gd name="connsiteY56" fmla="*/ 421369 h 573292"/>
              <a:gd name="connsiteX57" fmla="*/ 2442222 w 4107633"/>
              <a:gd name="connsiteY57" fmla="*/ 432835 h 573292"/>
              <a:gd name="connsiteX58" fmla="*/ 2493818 w 4107633"/>
              <a:gd name="connsiteY58" fmla="*/ 432835 h 573292"/>
              <a:gd name="connsiteX59" fmla="*/ 2493818 w 4107633"/>
              <a:gd name="connsiteY59" fmla="*/ 450034 h 573292"/>
              <a:gd name="connsiteX60" fmla="*/ 2594144 w 4107633"/>
              <a:gd name="connsiteY60" fmla="*/ 450034 h 573292"/>
              <a:gd name="connsiteX61" fmla="*/ 2594144 w 4107633"/>
              <a:gd name="connsiteY61" fmla="*/ 461500 h 573292"/>
              <a:gd name="connsiteX62" fmla="*/ 2714535 w 4107633"/>
              <a:gd name="connsiteY62" fmla="*/ 461500 h 573292"/>
              <a:gd name="connsiteX63" fmla="*/ 2720268 w 4107633"/>
              <a:gd name="connsiteY63" fmla="*/ 464366 h 573292"/>
              <a:gd name="connsiteX64" fmla="*/ 2834926 w 4107633"/>
              <a:gd name="connsiteY64" fmla="*/ 464366 h 573292"/>
              <a:gd name="connsiteX65" fmla="*/ 2834926 w 4107633"/>
              <a:gd name="connsiteY65" fmla="*/ 475832 h 573292"/>
              <a:gd name="connsiteX66" fmla="*/ 2955317 w 4107633"/>
              <a:gd name="connsiteY66" fmla="*/ 475832 h 573292"/>
              <a:gd name="connsiteX67" fmla="*/ 2955317 w 4107633"/>
              <a:gd name="connsiteY67" fmla="*/ 478698 h 573292"/>
              <a:gd name="connsiteX68" fmla="*/ 3153103 w 4107633"/>
              <a:gd name="connsiteY68" fmla="*/ 478698 h 573292"/>
              <a:gd name="connsiteX69" fmla="*/ 3153103 w 4107633"/>
              <a:gd name="connsiteY69" fmla="*/ 490164 h 573292"/>
              <a:gd name="connsiteX70" fmla="*/ 3282094 w 4107633"/>
              <a:gd name="connsiteY70" fmla="*/ 490164 h 573292"/>
              <a:gd name="connsiteX71" fmla="*/ 3282094 w 4107633"/>
              <a:gd name="connsiteY71" fmla="*/ 498764 h 573292"/>
              <a:gd name="connsiteX72" fmla="*/ 3411084 w 4107633"/>
              <a:gd name="connsiteY72" fmla="*/ 498764 h 573292"/>
              <a:gd name="connsiteX73" fmla="*/ 3411084 w 4107633"/>
              <a:gd name="connsiteY73" fmla="*/ 513096 h 573292"/>
              <a:gd name="connsiteX74" fmla="*/ 3502811 w 4107633"/>
              <a:gd name="connsiteY74" fmla="*/ 513096 h 573292"/>
              <a:gd name="connsiteX75" fmla="*/ 3502811 w 4107633"/>
              <a:gd name="connsiteY75" fmla="*/ 527428 h 573292"/>
              <a:gd name="connsiteX76" fmla="*/ 3626069 w 4107633"/>
              <a:gd name="connsiteY76" fmla="*/ 527428 h 573292"/>
              <a:gd name="connsiteX77" fmla="*/ 3626069 w 4107633"/>
              <a:gd name="connsiteY77" fmla="*/ 547493 h 573292"/>
              <a:gd name="connsiteX78" fmla="*/ 3755059 w 4107633"/>
              <a:gd name="connsiteY78" fmla="*/ 547493 h 573292"/>
              <a:gd name="connsiteX79" fmla="*/ 3755059 w 4107633"/>
              <a:gd name="connsiteY79" fmla="*/ 561826 h 573292"/>
              <a:gd name="connsiteX80" fmla="*/ 3812388 w 4107633"/>
              <a:gd name="connsiteY80" fmla="*/ 561826 h 573292"/>
              <a:gd name="connsiteX81" fmla="*/ 3812388 w 4107633"/>
              <a:gd name="connsiteY81" fmla="*/ 567559 h 573292"/>
              <a:gd name="connsiteX82" fmla="*/ 3958578 w 4107633"/>
              <a:gd name="connsiteY82" fmla="*/ 567559 h 573292"/>
              <a:gd name="connsiteX83" fmla="*/ 3958578 w 4107633"/>
              <a:gd name="connsiteY83" fmla="*/ 573292 h 573292"/>
              <a:gd name="connsiteX84" fmla="*/ 4107633 w 4107633"/>
              <a:gd name="connsiteY84" fmla="*/ 573292 h 573292"/>
              <a:gd name="connsiteX0" fmla="*/ 0 w 4107633"/>
              <a:gd name="connsiteY0" fmla="*/ 0 h 573292"/>
              <a:gd name="connsiteX1" fmla="*/ 120391 w 4107633"/>
              <a:gd name="connsiteY1" fmla="*/ 0 h 573292"/>
              <a:gd name="connsiteX2" fmla="*/ 120391 w 4107633"/>
              <a:gd name="connsiteY2" fmla="*/ 8599 h 573292"/>
              <a:gd name="connsiteX3" fmla="*/ 229316 w 4107633"/>
              <a:gd name="connsiteY3" fmla="*/ 8599 h 573292"/>
              <a:gd name="connsiteX4" fmla="*/ 229316 w 4107633"/>
              <a:gd name="connsiteY4" fmla="*/ 8599 h 573292"/>
              <a:gd name="connsiteX5" fmla="*/ 246515 w 4107633"/>
              <a:gd name="connsiteY5" fmla="*/ 25798 h 573292"/>
              <a:gd name="connsiteX6" fmla="*/ 246515 w 4107633"/>
              <a:gd name="connsiteY6" fmla="*/ 45863 h 573292"/>
              <a:gd name="connsiteX7" fmla="*/ 386971 w 4107633"/>
              <a:gd name="connsiteY7" fmla="*/ 45863 h 573292"/>
              <a:gd name="connsiteX8" fmla="*/ 386971 w 4107633"/>
              <a:gd name="connsiteY8" fmla="*/ 71661 h 573292"/>
              <a:gd name="connsiteX9" fmla="*/ 461499 w 4107633"/>
              <a:gd name="connsiteY9" fmla="*/ 71661 h 573292"/>
              <a:gd name="connsiteX10" fmla="*/ 461499 w 4107633"/>
              <a:gd name="connsiteY10" fmla="*/ 88860 h 573292"/>
              <a:gd name="connsiteX11" fmla="*/ 487297 w 4107633"/>
              <a:gd name="connsiteY11" fmla="*/ 88860 h 573292"/>
              <a:gd name="connsiteX12" fmla="*/ 487297 w 4107633"/>
              <a:gd name="connsiteY12" fmla="*/ 108925 h 573292"/>
              <a:gd name="connsiteX13" fmla="*/ 604822 w 4107633"/>
              <a:gd name="connsiteY13" fmla="*/ 108925 h 573292"/>
              <a:gd name="connsiteX14" fmla="*/ 604822 w 4107633"/>
              <a:gd name="connsiteY14" fmla="*/ 128991 h 573292"/>
              <a:gd name="connsiteX15" fmla="*/ 693682 w 4107633"/>
              <a:gd name="connsiteY15" fmla="*/ 128991 h 573292"/>
              <a:gd name="connsiteX16" fmla="*/ 693682 w 4107633"/>
              <a:gd name="connsiteY16" fmla="*/ 140456 h 573292"/>
              <a:gd name="connsiteX17" fmla="*/ 785409 w 4107633"/>
              <a:gd name="connsiteY17" fmla="*/ 140456 h 573292"/>
              <a:gd name="connsiteX18" fmla="*/ 773943 w 4107633"/>
              <a:gd name="connsiteY18" fmla="*/ 151922 h 573292"/>
              <a:gd name="connsiteX19" fmla="*/ 914400 w 4107633"/>
              <a:gd name="connsiteY19" fmla="*/ 151922 h 573292"/>
              <a:gd name="connsiteX20" fmla="*/ 914400 w 4107633"/>
              <a:gd name="connsiteY20" fmla="*/ 183453 h 573292"/>
              <a:gd name="connsiteX21" fmla="*/ 994660 w 4107633"/>
              <a:gd name="connsiteY21" fmla="*/ 183453 h 573292"/>
              <a:gd name="connsiteX22" fmla="*/ 994660 w 4107633"/>
              <a:gd name="connsiteY22" fmla="*/ 192053 h 573292"/>
              <a:gd name="connsiteX23" fmla="*/ 1029058 w 4107633"/>
              <a:gd name="connsiteY23" fmla="*/ 192053 h 573292"/>
              <a:gd name="connsiteX24" fmla="*/ 1029058 w 4107633"/>
              <a:gd name="connsiteY24" fmla="*/ 203519 h 573292"/>
              <a:gd name="connsiteX25" fmla="*/ 1029058 w 4107633"/>
              <a:gd name="connsiteY25" fmla="*/ 220717 h 573292"/>
              <a:gd name="connsiteX26" fmla="*/ 1054856 w 4107633"/>
              <a:gd name="connsiteY26" fmla="*/ 229317 h 573292"/>
              <a:gd name="connsiteX27" fmla="*/ 1115052 w 4107633"/>
              <a:gd name="connsiteY27" fmla="*/ 229317 h 573292"/>
              <a:gd name="connsiteX28" fmla="*/ 1115052 w 4107633"/>
              <a:gd name="connsiteY28" fmla="*/ 260848 h 573292"/>
              <a:gd name="connsiteX29" fmla="*/ 1163781 w 4107633"/>
              <a:gd name="connsiteY29" fmla="*/ 260848 h 573292"/>
              <a:gd name="connsiteX30" fmla="*/ 1163781 w 4107633"/>
              <a:gd name="connsiteY30" fmla="*/ 269447 h 573292"/>
              <a:gd name="connsiteX31" fmla="*/ 1201045 w 4107633"/>
              <a:gd name="connsiteY31" fmla="*/ 269447 h 573292"/>
              <a:gd name="connsiteX32" fmla="*/ 1201045 w 4107633"/>
              <a:gd name="connsiteY32" fmla="*/ 286646 h 573292"/>
              <a:gd name="connsiteX33" fmla="*/ 1249775 w 4107633"/>
              <a:gd name="connsiteY33" fmla="*/ 286646 h 573292"/>
              <a:gd name="connsiteX34" fmla="*/ 1249775 w 4107633"/>
              <a:gd name="connsiteY34" fmla="*/ 303845 h 573292"/>
              <a:gd name="connsiteX35" fmla="*/ 1298505 w 4107633"/>
              <a:gd name="connsiteY35" fmla="*/ 303845 h 573292"/>
              <a:gd name="connsiteX36" fmla="*/ 1298505 w 4107633"/>
              <a:gd name="connsiteY36" fmla="*/ 318177 h 573292"/>
              <a:gd name="connsiteX37" fmla="*/ 1418896 w 4107633"/>
              <a:gd name="connsiteY37" fmla="*/ 318177 h 573292"/>
              <a:gd name="connsiteX38" fmla="*/ 1438961 w 4107633"/>
              <a:gd name="connsiteY38" fmla="*/ 318177 h 573292"/>
              <a:gd name="connsiteX39" fmla="*/ 1438961 w 4107633"/>
              <a:gd name="connsiteY39" fmla="*/ 341109 h 573292"/>
              <a:gd name="connsiteX40" fmla="*/ 1496291 w 4107633"/>
              <a:gd name="connsiteY40" fmla="*/ 341109 h 573292"/>
              <a:gd name="connsiteX41" fmla="*/ 1496291 w 4107633"/>
              <a:gd name="connsiteY41" fmla="*/ 346841 h 573292"/>
              <a:gd name="connsiteX42" fmla="*/ 1570818 w 4107633"/>
              <a:gd name="connsiteY42" fmla="*/ 346841 h 573292"/>
              <a:gd name="connsiteX43" fmla="*/ 1570818 w 4107633"/>
              <a:gd name="connsiteY43" fmla="*/ 358307 h 573292"/>
              <a:gd name="connsiteX44" fmla="*/ 1642480 w 4107633"/>
              <a:gd name="connsiteY44" fmla="*/ 358307 h 573292"/>
              <a:gd name="connsiteX45" fmla="*/ 1642480 w 4107633"/>
              <a:gd name="connsiteY45" fmla="*/ 372640 h 573292"/>
              <a:gd name="connsiteX46" fmla="*/ 1765738 w 4107633"/>
              <a:gd name="connsiteY46" fmla="*/ 372640 h 573292"/>
              <a:gd name="connsiteX47" fmla="*/ 1765738 w 4107633"/>
              <a:gd name="connsiteY47" fmla="*/ 372640 h 573292"/>
              <a:gd name="connsiteX48" fmla="*/ 1920526 w 4107633"/>
              <a:gd name="connsiteY48" fmla="*/ 372640 h 573292"/>
              <a:gd name="connsiteX49" fmla="*/ 1920526 w 4107633"/>
              <a:gd name="connsiteY49" fmla="*/ 389838 h 573292"/>
              <a:gd name="connsiteX50" fmla="*/ 2195706 w 4107633"/>
              <a:gd name="connsiteY50" fmla="*/ 389838 h 573292"/>
              <a:gd name="connsiteX51" fmla="*/ 2195706 w 4107633"/>
              <a:gd name="connsiteY51" fmla="*/ 409903 h 573292"/>
              <a:gd name="connsiteX52" fmla="*/ 2304632 w 4107633"/>
              <a:gd name="connsiteY52" fmla="*/ 409903 h 573292"/>
              <a:gd name="connsiteX53" fmla="*/ 2304632 w 4107633"/>
              <a:gd name="connsiteY53" fmla="*/ 418503 h 573292"/>
              <a:gd name="connsiteX54" fmla="*/ 2339029 w 4107633"/>
              <a:gd name="connsiteY54" fmla="*/ 418503 h 573292"/>
              <a:gd name="connsiteX55" fmla="*/ 2339029 w 4107633"/>
              <a:gd name="connsiteY55" fmla="*/ 421369 h 573292"/>
              <a:gd name="connsiteX56" fmla="*/ 2442222 w 4107633"/>
              <a:gd name="connsiteY56" fmla="*/ 421369 h 573292"/>
              <a:gd name="connsiteX57" fmla="*/ 2442222 w 4107633"/>
              <a:gd name="connsiteY57" fmla="*/ 432835 h 573292"/>
              <a:gd name="connsiteX58" fmla="*/ 2493818 w 4107633"/>
              <a:gd name="connsiteY58" fmla="*/ 432835 h 573292"/>
              <a:gd name="connsiteX59" fmla="*/ 2493818 w 4107633"/>
              <a:gd name="connsiteY59" fmla="*/ 450034 h 573292"/>
              <a:gd name="connsiteX60" fmla="*/ 2594144 w 4107633"/>
              <a:gd name="connsiteY60" fmla="*/ 450034 h 573292"/>
              <a:gd name="connsiteX61" fmla="*/ 2594144 w 4107633"/>
              <a:gd name="connsiteY61" fmla="*/ 461500 h 573292"/>
              <a:gd name="connsiteX62" fmla="*/ 2714535 w 4107633"/>
              <a:gd name="connsiteY62" fmla="*/ 461500 h 573292"/>
              <a:gd name="connsiteX63" fmla="*/ 2720268 w 4107633"/>
              <a:gd name="connsiteY63" fmla="*/ 464366 h 573292"/>
              <a:gd name="connsiteX64" fmla="*/ 2834926 w 4107633"/>
              <a:gd name="connsiteY64" fmla="*/ 464366 h 573292"/>
              <a:gd name="connsiteX65" fmla="*/ 2834926 w 4107633"/>
              <a:gd name="connsiteY65" fmla="*/ 475832 h 573292"/>
              <a:gd name="connsiteX66" fmla="*/ 2955317 w 4107633"/>
              <a:gd name="connsiteY66" fmla="*/ 475832 h 573292"/>
              <a:gd name="connsiteX67" fmla="*/ 2955317 w 4107633"/>
              <a:gd name="connsiteY67" fmla="*/ 478698 h 573292"/>
              <a:gd name="connsiteX68" fmla="*/ 3153103 w 4107633"/>
              <a:gd name="connsiteY68" fmla="*/ 478698 h 573292"/>
              <a:gd name="connsiteX69" fmla="*/ 3153103 w 4107633"/>
              <a:gd name="connsiteY69" fmla="*/ 490164 h 573292"/>
              <a:gd name="connsiteX70" fmla="*/ 3282094 w 4107633"/>
              <a:gd name="connsiteY70" fmla="*/ 490164 h 573292"/>
              <a:gd name="connsiteX71" fmla="*/ 3282094 w 4107633"/>
              <a:gd name="connsiteY71" fmla="*/ 498764 h 573292"/>
              <a:gd name="connsiteX72" fmla="*/ 3411084 w 4107633"/>
              <a:gd name="connsiteY72" fmla="*/ 498764 h 573292"/>
              <a:gd name="connsiteX73" fmla="*/ 3411084 w 4107633"/>
              <a:gd name="connsiteY73" fmla="*/ 513096 h 573292"/>
              <a:gd name="connsiteX74" fmla="*/ 3502811 w 4107633"/>
              <a:gd name="connsiteY74" fmla="*/ 513096 h 573292"/>
              <a:gd name="connsiteX75" fmla="*/ 3502811 w 4107633"/>
              <a:gd name="connsiteY75" fmla="*/ 527428 h 573292"/>
              <a:gd name="connsiteX76" fmla="*/ 3626069 w 4107633"/>
              <a:gd name="connsiteY76" fmla="*/ 527428 h 573292"/>
              <a:gd name="connsiteX77" fmla="*/ 3626069 w 4107633"/>
              <a:gd name="connsiteY77" fmla="*/ 547493 h 573292"/>
              <a:gd name="connsiteX78" fmla="*/ 3755059 w 4107633"/>
              <a:gd name="connsiteY78" fmla="*/ 547493 h 573292"/>
              <a:gd name="connsiteX79" fmla="*/ 3755059 w 4107633"/>
              <a:gd name="connsiteY79" fmla="*/ 561826 h 573292"/>
              <a:gd name="connsiteX80" fmla="*/ 3812388 w 4107633"/>
              <a:gd name="connsiteY80" fmla="*/ 561826 h 573292"/>
              <a:gd name="connsiteX81" fmla="*/ 3812388 w 4107633"/>
              <a:gd name="connsiteY81" fmla="*/ 567559 h 573292"/>
              <a:gd name="connsiteX82" fmla="*/ 3958578 w 4107633"/>
              <a:gd name="connsiteY82" fmla="*/ 567559 h 573292"/>
              <a:gd name="connsiteX83" fmla="*/ 3958578 w 4107633"/>
              <a:gd name="connsiteY83" fmla="*/ 573292 h 573292"/>
              <a:gd name="connsiteX84" fmla="*/ 4107633 w 4107633"/>
              <a:gd name="connsiteY84" fmla="*/ 573292 h 573292"/>
              <a:gd name="connsiteX0" fmla="*/ 0 w 4107633"/>
              <a:gd name="connsiteY0" fmla="*/ 0 h 573292"/>
              <a:gd name="connsiteX1" fmla="*/ 120391 w 4107633"/>
              <a:gd name="connsiteY1" fmla="*/ 0 h 573292"/>
              <a:gd name="connsiteX2" fmla="*/ 120391 w 4107633"/>
              <a:gd name="connsiteY2" fmla="*/ 8599 h 573292"/>
              <a:gd name="connsiteX3" fmla="*/ 229316 w 4107633"/>
              <a:gd name="connsiteY3" fmla="*/ 8599 h 573292"/>
              <a:gd name="connsiteX4" fmla="*/ 229316 w 4107633"/>
              <a:gd name="connsiteY4" fmla="*/ 8599 h 573292"/>
              <a:gd name="connsiteX5" fmla="*/ 246515 w 4107633"/>
              <a:gd name="connsiteY5" fmla="*/ 25798 h 573292"/>
              <a:gd name="connsiteX6" fmla="*/ 246515 w 4107633"/>
              <a:gd name="connsiteY6" fmla="*/ 45863 h 573292"/>
              <a:gd name="connsiteX7" fmla="*/ 386971 w 4107633"/>
              <a:gd name="connsiteY7" fmla="*/ 45863 h 573292"/>
              <a:gd name="connsiteX8" fmla="*/ 386971 w 4107633"/>
              <a:gd name="connsiteY8" fmla="*/ 71661 h 573292"/>
              <a:gd name="connsiteX9" fmla="*/ 461499 w 4107633"/>
              <a:gd name="connsiteY9" fmla="*/ 71661 h 573292"/>
              <a:gd name="connsiteX10" fmla="*/ 461499 w 4107633"/>
              <a:gd name="connsiteY10" fmla="*/ 88860 h 573292"/>
              <a:gd name="connsiteX11" fmla="*/ 487297 w 4107633"/>
              <a:gd name="connsiteY11" fmla="*/ 88860 h 573292"/>
              <a:gd name="connsiteX12" fmla="*/ 487297 w 4107633"/>
              <a:gd name="connsiteY12" fmla="*/ 108925 h 573292"/>
              <a:gd name="connsiteX13" fmla="*/ 604822 w 4107633"/>
              <a:gd name="connsiteY13" fmla="*/ 108925 h 573292"/>
              <a:gd name="connsiteX14" fmla="*/ 604822 w 4107633"/>
              <a:gd name="connsiteY14" fmla="*/ 128991 h 573292"/>
              <a:gd name="connsiteX15" fmla="*/ 693682 w 4107633"/>
              <a:gd name="connsiteY15" fmla="*/ 128991 h 573292"/>
              <a:gd name="connsiteX16" fmla="*/ 693682 w 4107633"/>
              <a:gd name="connsiteY16" fmla="*/ 140456 h 573292"/>
              <a:gd name="connsiteX17" fmla="*/ 785409 w 4107633"/>
              <a:gd name="connsiteY17" fmla="*/ 140456 h 573292"/>
              <a:gd name="connsiteX18" fmla="*/ 773943 w 4107633"/>
              <a:gd name="connsiteY18" fmla="*/ 151922 h 573292"/>
              <a:gd name="connsiteX19" fmla="*/ 914400 w 4107633"/>
              <a:gd name="connsiteY19" fmla="*/ 151922 h 573292"/>
              <a:gd name="connsiteX20" fmla="*/ 914400 w 4107633"/>
              <a:gd name="connsiteY20" fmla="*/ 183453 h 573292"/>
              <a:gd name="connsiteX21" fmla="*/ 994660 w 4107633"/>
              <a:gd name="connsiteY21" fmla="*/ 183453 h 573292"/>
              <a:gd name="connsiteX22" fmla="*/ 994660 w 4107633"/>
              <a:gd name="connsiteY22" fmla="*/ 192053 h 573292"/>
              <a:gd name="connsiteX23" fmla="*/ 1029058 w 4107633"/>
              <a:gd name="connsiteY23" fmla="*/ 192053 h 573292"/>
              <a:gd name="connsiteX24" fmla="*/ 1029058 w 4107633"/>
              <a:gd name="connsiteY24" fmla="*/ 203519 h 573292"/>
              <a:gd name="connsiteX25" fmla="*/ 1029058 w 4107633"/>
              <a:gd name="connsiteY25" fmla="*/ 223584 h 573292"/>
              <a:gd name="connsiteX26" fmla="*/ 1054856 w 4107633"/>
              <a:gd name="connsiteY26" fmla="*/ 229317 h 573292"/>
              <a:gd name="connsiteX27" fmla="*/ 1115052 w 4107633"/>
              <a:gd name="connsiteY27" fmla="*/ 229317 h 573292"/>
              <a:gd name="connsiteX28" fmla="*/ 1115052 w 4107633"/>
              <a:gd name="connsiteY28" fmla="*/ 260848 h 573292"/>
              <a:gd name="connsiteX29" fmla="*/ 1163781 w 4107633"/>
              <a:gd name="connsiteY29" fmla="*/ 260848 h 573292"/>
              <a:gd name="connsiteX30" fmla="*/ 1163781 w 4107633"/>
              <a:gd name="connsiteY30" fmla="*/ 269447 h 573292"/>
              <a:gd name="connsiteX31" fmla="*/ 1201045 w 4107633"/>
              <a:gd name="connsiteY31" fmla="*/ 269447 h 573292"/>
              <a:gd name="connsiteX32" fmla="*/ 1201045 w 4107633"/>
              <a:gd name="connsiteY32" fmla="*/ 286646 h 573292"/>
              <a:gd name="connsiteX33" fmla="*/ 1249775 w 4107633"/>
              <a:gd name="connsiteY33" fmla="*/ 286646 h 573292"/>
              <a:gd name="connsiteX34" fmla="*/ 1249775 w 4107633"/>
              <a:gd name="connsiteY34" fmla="*/ 303845 h 573292"/>
              <a:gd name="connsiteX35" fmla="*/ 1298505 w 4107633"/>
              <a:gd name="connsiteY35" fmla="*/ 303845 h 573292"/>
              <a:gd name="connsiteX36" fmla="*/ 1298505 w 4107633"/>
              <a:gd name="connsiteY36" fmla="*/ 318177 h 573292"/>
              <a:gd name="connsiteX37" fmla="*/ 1418896 w 4107633"/>
              <a:gd name="connsiteY37" fmla="*/ 318177 h 573292"/>
              <a:gd name="connsiteX38" fmla="*/ 1438961 w 4107633"/>
              <a:gd name="connsiteY38" fmla="*/ 318177 h 573292"/>
              <a:gd name="connsiteX39" fmla="*/ 1438961 w 4107633"/>
              <a:gd name="connsiteY39" fmla="*/ 341109 h 573292"/>
              <a:gd name="connsiteX40" fmla="*/ 1496291 w 4107633"/>
              <a:gd name="connsiteY40" fmla="*/ 341109 h 573292"/>
              <a:gd name="connsiteX41" fmla="*/ 1496291 w 4107633"/>
              <a:gd name="connsiteY41" fmla="*/ 346841 h 573292"/>
              <a:gd name="connsiteX42" fmla="*/ 1570818 w 4107633"/>
              <a:gd name="connsiteY42" fmla="*/ 346841 h 573292"/>
              <a:gd name="connsiteX43" fmla="*/ 1570818 w 4107633"/>
              <a:gd name="connsiteY43" fmla="*/ 358307 h 573292"/>
              <a:gd name="connsiteX44" fmla="*/ 1642480 w 4107633"/>
              <a:gd name="connsiteY44" fmla="*/ 358307 h 573292"/>
              <a:gd name="connsiteX45" fmla="*/ 1642480 w 4107633"/>
              <a:gd name="connsiteY45" fmla="*/ 372640 h 573292"/>
              <a:gd name="connsiteX46" fmla="*/ 1765738 w 4107633"/>
              <a:gd name="connsiteY46" fmla="*/ 372640 h 573292"/>
              <a:gd name="connsiteX47" fmla="*/ 1765738 w 4107633"/>
              <a:gd name="connsiteY47" fmla="*/ 372640 h 573292"/>
              <a:gd name="connsiteX48" fmla="*/ 1920526 w 4107633"/>
              <a:gd name="connsiteY48" fmla="*/ 372640 h 573292"/>
              <a:gd name="connsiteX49" fmla="*/ 1920526 w 4107633"/>
              <a:gd name="connsiteY49" fmla="*/ 389838 h 573292"/>
              <a:gd name="connsiteX50" fmla="*/ 2195706 w 4107633"/>
              <a:gd name="connsiteY50" fmla="*/ 389838 h 573292"/>
              <a:gd name="connsiteX51" fmla="*/ 2195706 w 4107633"/>
              <a:gd name="connsiteY51" fmla="*/ 409903 h 573292"/>
              <a:gd name="connsiteX52" fmla="*/ 2304632 w 4107633"/>
              <a:gd name="connsiteY52" fmla="*/ 409903 h 573292"/>
              <a:gd name="connsiteX53" fmla="*/ 2304632 w 4107633"/>
              <a:gd name="connsiteY53" fmla="*/ 418503 h 573292"/>
              <a:gd name="connsiteX54" fmla="*/ 2339029 w 4107633"/>
              <a:gd name="connsiteY54" fmla="*/ 418503 h 573292"/>
              <a:gd name="connsiteX55" fmla="*/ 2339029 w 4107633"/>
              <a:gd name="connsiteY55" fmla="*/ 421369 h 573292"/>
              <a:gd name="connsiteX56" fmla="*/ 2442222 w 4107633"/>
              <a:gd name="connsiteY56" fmla="*/ 421369 h 573292"/>
              <a:gd name="connsiteX57" fmla="*/ 2442222 w 4107633"/>
              <a:gd name="connsiteY57" fmla="*/ 432835 h 573292"/>
              <a:gd name="connsiteX58" fmla="*/ 2493818 w 4107633"/>
              <a:gd name="connsiteY58" fmla="*/ 432835 h 573292"/>
              <a:gd name="connsiteX59" fmla="*/ 2493818 w 4107633"/>
              <a:gd name="connsiteY59" fmla="*/ 450034 h 573292"/>
              <a:gd name="connsiteX60" fmla="*/ 2594144 w 4107633"/>
              <a:gd name="connsiteY60" fmla="*/ 450034 h 573292"/>
              <a:gd name="connsiteX61" fmla="*/ 2594144 w 4107633"/>
              <a:gd name="connsiteY61" fmla="*/ 461500 h 573292"/>
              <a:gd name="connsiteX62" fmla="*/ 2714535 w 4107633"/>
              <a:gd name="connsiteY62" fmla="*/ 461500 h 573292"/>
              <a:gd name="connsiteX63" fmla="*/ 2720268 w 4107633"/>
              <a:gd name="connsiteY63" fmla="*/ 464366 h 573292"/>
              <a:gd name="connsiteX64" fmla="*/ 2834926 w 4107633"/>
              <a:gd name="connsiteY64" fmla="*/ 464366 h 573292"/>
              <a:gd name="connsiteX65" fmla="*/ 2834926 w 4107633"/>
              <a:gd name="connsiteY65" fmla="*/ 475832 h 573292"/>
              <a:gd name="connsiteX66" fmla="*/ 2955317 w 4107633"/>
              <a:gd name="connsiteY66" fmla="*/ 475832 h 573292"/>
              <a:gd name="connsiteX67" fmla="*/ 2955317 w 4107633"/>
              <a:gd name="connsiteY67" fmla="*/ 478698 h 573292"/>
              <a:gd name="connsiteX68" fmla="*/ 3153103 w 4107633"/>
              <a:gd name="connsiteY68" fmla="*/ 478698 h 573292"/>
              <a:gd name="connsiteX69" fmla="*/ 3153103 w 4107633"/>
              <a:gd name="connsiteY69" fmla="*/ 490164 h 573292"/>
              <a:gd name="connsiteX70" fmla="*/ 3282094 w 4107633"/>
              <a:gd name="connsiteY70" fmla="*/ 490164 h 573292"/>
              <a:gd name="connsiteX71" fmla="*/ 3282094 w 4107633"/>
              <a:gd name="connsiteY71" fmla="*/ 498764 h 573292"/>
              <a:gd name="connsiteX72" fmla="*/ 3411084 w 4107633"/>
              <a:gd name="connsiteY72" fmla="*/ 498764 h 573292"/>
              <a:gd name="connsiteX73" fmla="*/ 3411084 w 4107633"/>
              <a:gd name="connsiteY73" fmla="*/ 513096 h 573292"/>
              <a:gd name="connsiteX74" fmla="*/ 3502811 w 4107633"/>
              <a:gd name="connsiteY74" fmla="*/ 513096 h 573292"/>
              <a:gd name="connsiteX75" fmla="*/ 3502811 w 4107633"/>
              <a:gd name="connsiteY75" fmla="*/ 527428 h 573292"/>
              <a:gd name="connsiteX76" fmla="*/ 3626069 w 4107633"/>
              <a:gd name="connsiteY76" fmla="*/ 527428 h 573292"/>
              <a:gd name="connsiteX77" fmla="*/ 3626069 w 4107633"/>
              <a:gd name="connsiteY77" fmla="*/ 547493 h 573292"/>
              <a:gd name="connsiteX78" fmla="*/ 3755059 w 4107633"/>
              <a:gd name="connsiteY78" fmla="*/ 547493 h 573292"/>
              <a:gd name="connsiteX79" fmla="*/ 3755059 w 4107633"/>
              <a:gd name="connsiteY79" fmla="*/ 561826 h 573292"/>
              <a:gd name="connsiteX80" fmla="*/ 3812388 w 4107633"/>
              <a:gd name="connsiteY80" fmla="*/ 561826 h 573292"/>
              <a:gd name="connsiteX81" fmla="*/ 3812388 w 4107633"/>
              <a:gd name="connsiteY81" fmla="*/ 567559 h 573292"/>
              <a:gd name="connsiteX82" fmla="*/ 3958578 w 4107633"/>
              <a:gd name="connsiteY82" fmla="*/ 567559 h 573292"/>
              <a:gd name="connsiteX83" fmla="*/ 3958578 w 4107633"/>
              <a:gd name="connsiteY83" fmla="*/ 573292 h 573292"/>
              <a:gd name="connsiteX84" fmla="*/ 4107633 w 4107633"/>
              <a:gd name="connsiteY84" fmla="*/ 573292 h 573292"/>
              <a:gd name="connsiteX0" fmla="*/ 0 w 4107633"/>
              <a:gd name="connsiteY0" fmla="*/ 0 h 573292"/>
              <a:gd name="connsiteX1" fmla="*/ 120391 w 4107633"/>
              <a:gd name="connsiteY1" fmla="*/ 0 h 573292"/>
              <a:gd name="connsiteX2" fmla="*/ 120391 w 4107633"/>
              <a:gd name="connsiteY2" fmla="*/ 8599 h 573292"/>
              <a:gd name="connsiteX3" fmla="*/ 229316 w 4107633"/>
              <a:gd name="connsiteY3" fmla="*/ 8599 h 573292"/>
              <a:gd name="connsiteX4" fmla="*/ 229316 w 4107633"/>
              <a:gd name="connsiteY4" fmla="*/ 8599 h 573292"/>
              <a:gd name="connsiteX5" fmla="*/ 246515 w 4107633"/>
              <a:gd name="connsiteY5" fmla="*/ 25798 h 573292"/>
              <a:gd name="connsiteX6" fmla="*/ 246515 w 4107633"/>
              <a:gd name="connsiteY6" fmla="*/ 45863 h 573292"/>
              <a:gd name="connsiteX7" fmla="*/ 386971 w 4107633"/>
              <a:gd name="connsiteY7" fmla="*/ 45863 h 573292"/>
              <a:gd name="connsiteX8" fmla="*/ 386971 w 4107633"/>
              <a:gd name="connsiteY8" fmla="*/ 71661 h 573292"/>
              <a:gd name="connsiteX9" fmla="*/ 461499 w 4107633"/>
              <a:gd name="connsiteY9" fmla="*/ 71661 h 573292"/>
              <a:gd name="connsiteX10" fmla="*/ 461499 w 4107633"/>
              <a:gd name="connsiteY10" fmla="*/ 88860 h 573292"/>
              <a:gd name="connsiteX11" fmla="*/ 487297 w 4107633"/>
              <a:gd name="connsiteY11" fmla="*/ 88860 h 573292"/>
              <a:gd name="connsiteX12" fmla="*/ 487297 w 4107633"/>
              <a:gd name="connsiteY12" fmla="*/ 108925 h 573292"/>
              <a:gd name="connsiteX13" fmla="*/ 604822 w 4107633"/>
              <a:gd name="connsiteY13" fmla="*/ 108925 h 573292"/>
              <a:gd name="connsiteX14" fmla="*/ 604822 w 4107633"/>
              <a:gd name="connsiteY14" fmla="*/ 128991 h 573292"/>
              <a:gd name="connsiteX15" fmla="*/ 693682 w 4107633"/>
              <a:gd name="connsiteY15" fmla="*/ 128991 h 573292"/>
              <a:gd name="connsiteX16" fmla="*/ 693682 w 4107633"/>
              <a:gd name="connsiteY16" fmla="*/ 140456 h 573292"/>
              <a:gd name="connsiteX17" fmla="*/ 785409 w 4107633"/>
              <a:gd name="connsiteY17" fmla="*/ 140456 h 573292"/>
              <a:gd name="connsiteX18" fmla="*/ 773943 w 4107633"/>
              <a:gd name="connsiteY18" fmla="*/ 151922 h 573292"/>
              <a:gd name="connsiteX19" fmla="*/ 914400 w 4107633"/>
              <a:gd name="connsiteY19" fmla="*/ 151922 h 573292"/>
              <a:gd name="connsiteX20" fmla="*/ 914400 w 4107633"/>
              <a:gd name="connsiteY20" fmla="*/ 183453 h 573292"/>
              <a:gd name="connsiteX21" fmla="*/ 994660 w 4107633"/>
              <a:gd name="connsiteY21" fmla="*/ 183453 h 573292"/>
              <a:gd name="connsiteX22" fmla="*/ 994660 w 4107633"/>
              <a:gd name="connsiteY22" fmla="*/ 192053 h 573292"/>
              <a:gd name="connsiteX23" fmla="*/ 1029058 w 4107633"/>
              <a:gd name="connsiteY23" fmla="*/ 192053 h 573292"/>
              <a:gd name="connsiteX24" fmla="*/ 1029058 w 4107633"/>
              <a:gd name="connsiteY24" fmla="*/ 203519 h 573292"/>
              <a:gd name="connsiteX25" fmla="*/ 1029058 w 4107633"/>
              <a:gd name="connsiteY25" fmla="*/ 223584 h 573292"/>
              <a:gd name="connsiteX26" fmla="*/ 1054856 w 4107633"/>
              <a:gd name="connsiteY26" fmla="*/ 229317 h 573292"/>
              <a:gd name="connsiteX27" fmla="*/ 1115052 w 4107633"/>
              <a:gd name="connsiteY27" fmla="*/ 229317 h 573292"/>
              <a:gd name="connsiteX28" fmla="*/ 1115052 w 4107633"/>
              <a:gd name="connsiteY28" fmla="*/ 260848 h 573292"/>
              <a:gd name="connsiteX29" fmla="*/ 1163781 w 4107633"/>
              <a:gd name="connsiteY29" fmla="*/ 260848 h 573292"/>
              <a:gd name="connsiteX30" fmla="*/ 1163781 w 4107633"/>
              <a:gd name="connsiteY30" fmla="*/ 269447 h 573292"/>
              <a:gd name="connsiteX31" fmla="*/ 1201045 w 4107633"/>
              <a:gd name="connsiteY31" fmla="*/ 269447 h 573292"/>
              <a:gd name="connsiteX32" fmla="*/ 1201045 w 4107633"/>
              <a:gd name="connsiteY32" fmla="*/ 286646 h 573292"/>
              <a:gd name="connsiteX33" fmla="*/ 1249775 w 4107633"/>
              <a:gd name="connsiteY33" fmla="*/ 286646 h 573292"/>
              <a:gd name="connsiteX34" fmla="*/ 1249775 w 4107633"/>
              <a:gd name="connsiteY34" fmla="*/ 303845 h 573292"/>
              <a:gd name="connsiteX35" fmla="*/ 1298505 w 4107633"/>
              <a:gd name="connsiteY35" fmla="*/ 303845 h 573292"/>
              <a:gd name="connsiteX36" fmla="*/ 1298505 w 4107633"/>
              <a:gd name="connsiteY36" fmla="*/ 318177 h 573292"/>
              <a:gd name="connsiteX37" fmla="*/ 1418896 w 4107633"/>
              <a:gd name="connsiteY37" fmla="*/ 318177 h 573292"/>
              <a:gd name="connsiteX38" fmla="*/ 1438961 w 4107633"/>
              <a:gd name="connsiteY38" fmla="*/ 318177 h 573292"/>
              <a:gd name="connsiteX39" fmla="*/ 1438961 w 4107633"/>
              <a:gd name="connsiteY39" fmla="*/ 341109 h 573292"/>
              <a:gd name="connsiteX40" fmla="*/ 1496291 w 4107633"/>
              <a:gd name="connsiteY40" fmla="*/ 341109 h 573292"/>
              <a:gd name="connsiteX41" fmla="*/ 1496291 w 4107633"/>
              <a:gd name="connsiteY41" fmla="*/ 346841 h 573292"/>
              <a:gd name="connsiteX42" fmla="*/ 1570818 w 4107633"/>
              <a:gd name="connsiteY42" fmla="*/ 346841 h 573292"/>
              <a:gd name="connsiteX43" fmla="*/ 1570818 w 4107633"/>
              <a:gd name="connsiteY43" fmla="*/ 358307 h 573292"/>
              <a:gd name="connsiteX44" fmla="*/ 1642480 w 4107633"/>
              <a:gd name="connsiteY44" fmla="*/ 358307 h 573292"/>
              <a:gd name="connsiteX45" fmla="*/ 1642480 w 4107633"/>
              <a:gd name="connsiteY45" fmla="*/ 372640 h 573292"/>
              <a:gd name="connsiteX46" fmla="*/ 1765738 w 4107633"/>
              <a:gd name="connsiteY46" fmla="*/ 372640 h 573292"/>
              <a:gd name="connsiteX47" fmla="*/ 1765738 w 4107633"/>
              <a:gd name="connsiteY47" fmla="*/ 372640 h 573292"/>
              <a:gd name="connsiteX48" fmla="*/ 1920526 w 4107633"/>
              <a:gd name="connsiteY48" fmla="*/ 372640 h 573292"/>
              <a:gd name="connsiteX49" fmla="*/ 1920526 w 4107633"/>
              <a:gd name="connsiteY49" fmla="*/ 389838 h 573292"/>
              <a:gd name="connsiteX50" fmla="*/ 2195706 w 4107633"/>
              <a:gd name="connsiteY50" fmla="*/ 389838 h 573292"/>
              <a:gd name="connsiteX51" fmla="*/ 2195706 w 4107633"/>
              <a:gd name="connsiteY51" fmla="*/ 409903 h 573292"/>
              <a:gd name="connsiteX52" fmla="*/ 2304632 w 4107633"/>
              <a:gd name="connsiteY52" fmla="*/ 409903 h 573292"/>
              <a:gd name="connsiteX53" fmla="*/ 2304632 w 4107633"/>
              <a:gd name="connsiteY53" fmla="*/ 418503 h 573292"/>
              <a:gd name="connsiteX54" fmla="*/ 2339029 w 4107633"/>
              <a:gd name="connsiteY54" fmla="*/ 418503 h 573292"/>
              <a:gd name="connsiteX55" fmla="*/ 2339029 w 4107633"/>
              <a:gd name="connsiteY55" fmla="*/ 421369 h 573292"/>
              <a:gd name="connsiteX56" fmla="*/ 2442222 w 4107633"/>
              <a:gd name="connsiteY56" fmla="*/ 421369 h 573292"/>
              <a:gd name="connsiteX57" fmla="*/ 2442222 w 4107633"/>
              <a:gd name="connsiteY57" fmla="*/ 432835 h 573292"/>
              <a:gd name="connsiteX58" fmla="*/ 2493818 w 4107633"/>
              <a:gd name="connsiteY58" fmla="*/ 432835 h 573292"/>
              <a:gd name="connsiteX59" fmla="*/ 2493818 w 4107633"/>
              <a:gd name="connsiteY59" fmla="*/ 450034 h 573292"/>
              <a:gd name="connsiteX60" fmla="*/ 2594144 w 4107633"/>
              <a:gd name="connsiteY60" fmla="*/ 450034 h 573292"/>
              <a:gd name="connsiteX61" fmla="*/ 2594144 w 4107633"/>
              <a:gd name="connsiteY61" fmla="*/ 461500 h 573292"/>
              <a:gd name="connsiteX62" fmla="*/ 2714535 w 4107633"/>
              <a:gd name="connsiteY62" fmla="*/ 461500 h 573292"/>
              <a:gd name="connsiteX63" fmla="*/ 2720268 w 4107633"/>
              <a:gd name="connsiteY63" fmla="*/ 464366 h 573292"/>
              <a:gd name="connsiteX64" fmla="*/ 2834926 w 4107633"/>
              <a:gd name="connsiteY64" fmla="*/ 464366 h 573292"/>
              <a:gd name="connsiteX65" fmla="*/ 2834926 w 4107633"/>
              <a:gd name="connsiteY65" fmla="*/ 475832 h 573292"/>
              <a:gd name="connsiteX66" fmla="*/ 2955317 w 4107633"/>
              <a:gd name="connsiteY66" fmla="*/ 475832 h 573292"/>
              <a:gd name="connsiteX67" fmla="*/ 2955317 w 4107633"/>
              <a:gd name="connsiteY67" fmla="*/ 478698 h 573292"/>
              <a:gd name="connsiteX68" fmla="*/ 3153103 w 4107633"/>
              <a:gd name="connsiteY68" fmla="*/ 478698 h 573292"/>
              <a:gd name="connsiteX69" fmla="*/ 3153103 w 4107633"/>
              <a:gd name="connsiteY69" fmla="*/ 490164 h 573292"/>
              <a:gd name="connsiteX70" fmla="*/ 3282094 w 4107633"/>
              <a:gd name="connsiteY70" fmla="*/ 490164 h 573292"/>
              <a:gd name="connsiteX71" fmla="*/ 3282094 w 4107633"/>
              <a:gd name="connsiteY71" fmla="*/ 498764 h 573292"/>
              <a:gd name="connsiteX72" fmla="*/ 3411084 w 4107633"/>
              <a:gd name="connsiteY72" fmla="*/ 498764 h 573292"/>
              <a:gd name="connsiteX73" fmla="*/ 3411084 w 4107633"/>
              <a:gd name="connsiteY73" fmla="*/ 513096 h 573292"/>
              <a:gd name="connsiteX74" fmla="*/ 3502811 w 4107633"/>
              <a:gd name="connsiteY74" fmla="*/ 513096 h 573292"/>
              <a:gd name="connsiteX75" fmla="*/ 3502811 w 4107633"/>
              <a:gd name="connsiteY75" fmla="*/ 527428 h 573292"/>
              <a:gd name="connsiteX76" fmla="*/ 3626069 w 4107633"/>
              <a:gd name="connsiteY76" fmla="*/ 527428 h 573292"/>
              <a:gd name="connsiteX77" fmla="*/ 3626069 w 4107633"/>
              <a:gd name="connsiteY77" fmla="*/ 547493 h 573292"/>
              <a:gd name="connsiteX78" fmla="*/ 3755059 w 4107633"/>
              <a:gd name="connsiteY78" fmla="*/ 547493 h 573292"/>
              <a:gd name="connsiteX79" fmla="*/ 3755059 w 4107633"/>
              <a:gd name="connsiteY79" fmla="*/ 561826 h 573292"/>
              <a:gd name="connsiteX80" fmla="*/ 3812388 w 4107633"/>
              <a:gd name="connsiteY80" fmla="*/ 561826 h 573292"/>
              <a:gd name="connsiteX81" fmla="*/ 3812388 w 4107633"/>
              <a:gd name="connsiteY81" fmla="*/ 567559 h 573292"/>
              <a:gd name="connsiteX82" fmla="*/ 3958578 w 4107633"/>
              <a:gd name="connsiteY82" fmla="*/ 567559 h 573292"/>
              <a:gd name="connsiteX83" fmla="*/ 3958578 w 4107633"/>
              <a:gd name="connsiteY83" fmla="*/ 573292 h 573292"/>
              <a:gd name="connsiteX84" fmla="*/ 4107633 w 4107633"/>
              <a:gd name="connsiteY84" fmla="*/ 573292 h 573292"/>
              <a:gd name="connsiteX0" fmla="*/ 0 w 4107633"/>
              <a:gd name="connsiteY0" fmla="*/ 0 h 573292"/>
              <a:gd name="connsiteX1" fmla="*/ 120391 w 4107633"/>
              <a:gd name="connsiteY1" fmla="*/ 0 h 573292"/>
              <a:gd name="connsiteX2" fmla="*/ 120391 w 4107633"/>
              <a:gd name="connsiteY2" fmla="*/ 8599 h 573292"/>
              <a:gd name="connsiteX3" fmla="*/ 229316 w 4107633"/>
              <a:gd name="connsiteY3" fmla="*/ 8599 h 573292"/>
              <a:gd name="connsiteX4" fmla="*/ 229316 w 4107633"/>
              <a:gd name="connsiteY4" fmla="*/ 8599 h 573292"/>
              <a:gd name="connsiteX5" fmla="*/ 246515 w 4107633"/>
              <a:gd name="connsiteY5" fmla="*/ 25798 h 573292"/>
              <a:gd name="connsiteX6" fmla="*/ 246515 w 4107633"/>
              <a:gd name="connsiteY6" fmla="*/ 45863 h 573292"/>
              <a:gd name="connsiteX7" fmla="*/ 386971 w 4107633"/>
              <a:gd name="connsiteY7" fmla="*/ 45863 h 573292"/>
              <a:gd name="connsiteX8" fmla="*/ 386971 w 4107633"/>
              <a:gd name="connsiteY8" fmla="*/ 71661 h 573292"/>
              <a:gd name="connsiteX9" fmla="*/ 461499 w 4107633"/>
              <a:gd name="connsiteY9" fmla="*/ 71661 h 573292"/>
              <a:gd name="connsiteX10" fmla="*/ 461499 w 4107633"/>
              <a:gd name="connsiteY10" fmla="*/ 88860 h 573292"/>
              <a:gd name="connsiteX11" fmla="*/ 487297 w 4107633"/>
              <a:gd name="connsiteY11" fmla="*/ 88860 h 573292"/>
              <a:gd name="connsiteX12" fmla="*/ 487297 w 4107633"/>
              <a:gd name="connsiteY12" fmla="*/ 108925 h 573292"/>
              <a:gd name="connsiteX13" fmla="*/ 604822 w 4107633"/>
              <a:gd name="connsiteY13" fmla="*/ 108925 h 573292"/>
              <a:gd name="connsiteX14" fmla="*/ 604822 w 4107633"/>
              <a:gd name="connsiteY14" fmla="*/ 128991 h 573292"/>
              <a:gd name="connsiteX15" fmla="*/ 693682 w 4107633"/>
              <a:gd name="connsiteY15" fmla="*/ 128991 h 573292"/>
              <a:gd name="connsiteX16" fmla="*/ 693682 w 4107633"/>
              <a:gd name="connsiteY16" fmla="*/ 140456 h 573292"/>
              <a:gd name="connsiteX17" fmla="*/ 785409 w 4107633"/>
              <a:gd name="connsiteY17" fmla="*/ 140456 h 573292"/>
              <a:gd name="connsiteX18" fmla="*/ 782542 w 4107633"/>
              <a:gd name="connsiteY18" fmla="*/ 151922 h 573292"/>
              <a:gd name="connsiteX19" fmla="*/ 914400 w 4107633"/>
              <a:gd name="connsiteY19" fmla="*/ 151922 h 573292"/>
              <a:gd name="connsiteX20" fmla="*/ 914400 w 4107633"/>
              <a:gd name="connsiteY20" fmla="*/ 183453 h 573292"/>
              <a:gd name="connsiteX21" fmla="*/ 994660 w 4107633"/>
              <a:gd name="connsiteY21" fmla="*/ 183453 h 573292"/>
              <a:gd name="connsiteX22" fmla="*/ 994660 w 4107633"/>
              <a:gd name="connsiteY22" fmla="*/ 192053 h 573292"/>
              <a:gd name="connsiteX23" fmla="*/ 1029058 w 4107633"/>
              <a:gd name="connsiteY23" fmla="*/ 192053 h 573292"/>
              <a:gd name="connsiteX24" fmla="*/ 1029058 w 4107633"/>
              <a:gd name="connsiteY24" fmla="*/ 203519 h 573292"/>
              <a:gd name="connsiteX25" fmla="*/ 1029058 w 4107633"/>
              <a:gd name="connsiteY25" fmla="*/ 223584 h 573292"/>
              <a:gd name="connsiteX26" fmla="*/ 1054856 w 4107633"/>
              <a:gd name="connsiteY26" fmla="*/ 229317 h 573292"/>
              <a:gd name="connsiteX27" fmla="*/ 1115052 w 4107633"/>
              <a:gd name="connsiteY27" fmla="*/ 229317 h 573292"/>
              <a:gd name="connsiteX28" fmla="*/ 1115052 w 4107633"/>
              <a:gd name="connsiteY28" fmla="*/ 260848 h 573292"/>
              <a:gd name="connsiteX29" fmla="*/ 1163781 w 4107633"/>
              <a:gd name="connsiteY29" fmla="*/ 260848 h 573292"/>
              <a:gd name="connsiteX30" fmla="*/ 1163781 w 4107633"/>
              <a:gd name="connsiteY30" fmla="*/ 269447 h 573292"/>
              <a:gd name="connsiteX31" fmla="*/ 1201045 w 4107633"/>
              <a:gd name="connsiteY31" fmla="*/ 269447 h 573292"/>
              <a:gd name="connsiteX32" fmla="*/ 1201045 w 4107633"/>
              <a:gd name="connsiteY32" fmla="*/ 286646 h 573292"/>
              <a:gd name="connsiteX33" fmla="*/ 1249775 w 4107633"/>
              <a:gd name="connsiteY33" fmla="*/ 286646 h 573292"/>
              <a:gd name="connsiteX34" fmla="*/ 1249775 w 4107633"/>
              <a:gd name="connsiteY34" fmla="*/ 303845 h 573292"/>
              <a:gd name="connsiteX35" fmla="*/ 1298505 w 4107633"/>
              <a:gd name="connsiteY35" fmla="*/ 303845 h 573292"/>
              <a:gd name="connsiteX36" fmla="*/ 1298505 w 4107633"/>
              <a:gd name="connsiteY36" fmla="*/ 318177 h 573292"/>
              <a:gd name="connsiteX37" fmla="*/ 1418896 w 4107633"/>
              <a:gd name="connsiteY37" fmla="*/ 318177 h 573292"/>
              <a:gd name="connsiteX38" fmla="*/ 1438961 w 4107633"/>
              <a:gd name="connsiteY38" fmla="*/ 318177 h 573292"/>
              <a:gd name="connsiteX39" fmla="*/ 1438961 w 4107633"/>
              <a:gd name="connsiteY39" fmla="*/ 341109 h 573292"/>
              <a:gd name="connsiteX40" fmla="*/ 1496291 w 4107633"/>
              <a:gd name="connsiteY40" fmla="*/ 341109 h 573292"/>
              <a:gd name="connsiteX41" fmla="*/ 1496291 w 4107633"/>
              <a:gd name="connsiteY41" fmla="*/ 346841 h 573292"/>
              <a:gd name="connsiteX42" fmla="*/ 1570818 w 4107633"/>
              <a:gd name="connsiteY42" fmla="*/ 346841 h 573292"/>
              <a:gd name="connsiteX43" fmla="*/ 1570818 w 4107633"/>
              <a:gd name="connsiteY43" fmla="*/ 358307 h 573292"/>
              <a:gd name="connsiteX44" fmla="*/ 1642480 w 4107633"/>
              <a:gd name="connsiteY44" fmla="*/ 358307 h 573292"/>
              <a:gd name="connsiteX45" fmla="*/ 1642480 w 4107633"/>
              <a:gd name="connsiteY45" fmla="*/ 372640 h 573292"/>
              <a:gd name="connsiteX46" fmla="*/ 1765738 w 4107633"/>
              <a:gd name="connsiteY46" fmla="*/ 372640 h 573292"/>
              <a:gd name="connsiteX47" fmla="*/ 1765738 w 4107633"/>
              <a:gd name="connsiteY47" fmla="*/ 372640 h 573292"/>
              <a:gd name="connsiteX48" fmla="*/ 1920526 w 4107633"/>
              <a:gd name="connsiteY48" fmla="*/ 372640 h 573292"/>
              <a:gd name="connsiteX49" fmla="*/ 1920526 w 4107633"/>
              <a:gd name="connsiteY49" fmla="*/ 389838 h 573292"/>
              <a:gd name="connsiteX50" fmla="*/ 2195706 w 4107633"/>
              <a:gd name="connsiteY50" fmla="*/ 389838 h 573292"/>
              <a:gd name="connsiteX51" fmla="*/ 2195706 w 4107633"/>
              <a:gd name="connsiteY51" fmla="*/ 409903 h 573292"/>
              <a:gd name="connsiteX52" fmla="*/ 2304632 w 4107633"/>
              <a:gd name="connsiteY52" fmla="*/ 409903 h 573292"/>
              <a:gd name="connsiteX53" fmla="*/ 2304632 w 4107633"/>
              <a:gd name="connsiteY53" fmla="*/ 418503 h 573292"/>
              <a:gd name="connsiteX54" fmla="*/ 2339029 w 4107633"/>
              <a:gd name="connsiteY54" fmla="*/ 418503 h 573292"/>
              <a:gd name="connsiteX55" fmla="*/ 2339029 w 4107633"/>
              <a:gd name="connsiteY55" fmla="*/ 421369 h 573292"/>
              <a:gd name="connsiteX56" fmla="*/ 2442222 w 4107633"/>
              <a:gd name="connsiteY56" fmla="*/ 421369 h 573292"/>
              <a:gd name="connsiteX57" fmla="*/ 2442222 w 4107633"/>
              <a:gd name="connsiteY57" fmla="*/ 432835 h 573292"/>
              <a:gd name="connsiteX58" fmla="*/ 2493818 w 4107633"/>
              <a:gd name="connsiteY58" fmla="*/ 432835 h 573292"/>
              <a:gd name="connsiteX59" fmla="*/ 2493818 w 4107633"/>
              <a:gd name="connsiteY59" fmla="*/ 450034 h 573292"/>
              <a:gd name="connsiteX60" fmla="*/ 2594144 w 4107633"/>
              <a:gd name="connsiteY60" fmla="*/ 450034 h 573292"/>
              <a:gd name="connsiteX61" fmla="*/ 2594144 w 4107633"/>
              <a:gd name="connsiteY61" fmla="*/ 461500 h 573292"/>
              <a:gd name="connsiteX62" fmla="*/ 2714535 w 4107633"/>
              <a:gd name="connsiteY62" fmla="*/ 461500 h 573292"/>
              <a:gd name="connsiteX63" fmla="*/ 2720268 w 4107633"/>
              <a:gd name="connsiteY63" fmla="*/ 464366 h 573292"/>
              <a:gd name="connsiteX64" fmla="*/ 2834926 w 4107633"/>
              <a:gd name="connsiteY64" fmla="*/ 464366 h 573292"/>
              <a:gd name="connsiteX65" fmla="*/ 2834926 w 4107633"/>
              <a:gd name="connsiteY65" fmla="*/ 475832 h 573292"/>
              <a:gd name="connsiteX66" fmla="*/ 2955317 w 4107633"/>
              <a:gd name="connsiteY66" fmla="*/ 475832 h 573292"/>
              <a:gd name="connsiteX67" fmla="*/ 2955317 w 4107633"/>
              <a:gd name="connsiteY67" fmla="*/ 478698 h 573292"/>
              <a:gd name="connsiteX68" fmla="*/ 3153103 w 4107633"/>
              <a:gd name="connsiteY68" fmla="*/ 478698 h 573292"/>
              <a:gd name="connsiteX69" fmla="*/ 3153103 w 4107633"/>
              <a:gd name="connsiteY69" fmla="*/ 490164 h 573292"/>
              <a:gd name="connsiteX70" fmla="*/ 3282094 w 4107633"/>
              <a:gd name="connsiteY70" fmla="*/ 490164 h 573292"/>
              <a:gd name="connsiteX71" fmla="*/ 3282094 w 4107633"/>
              <a:gd name="connsiteY71" fmla="*/ 498764 h 573292"/>
              <a:gd name="connsiteX72" fmla="*/ 3411084 w 4107633"/>
              <a:gd name="connsiteY72" fmla="*/ 498764 h 573292"/>
              <a:gd name="connsiteX73" fmla="*/ 3411084 w 4107633"/>
              <a:gd name="connsiteY73" fmla="*/ 513096 h 573292"/>
              <a:gd name="connsiteX74" fmla="*/ 3502811 w 4107633"/>
              <a:gd name="connsiteY74" fmla="*/ 513096 h 573292"/>
              <a:gd name="connsiteX75" fmla="*/ 3502811 w 4107633"/>
              <a:gd name="connsiteY75" fmla="*/ 527428 h 573292"/>
              <a:gd name="connsiteX76" fmla="*/ 3626069 w 4107633"/>
              <a:gd name="connsiteY76" fmla="*/ 527428 h 573292"/>
              <a:gd name="connsiteX77" fmla="*/ 3626069 w 4107633"/>
              <a:gd name="connsiteY77" fmla="*/ 547493 h 573292"/>
              <a:gd name="connsiteX78" fmla="*/ 3755059 w 4107633"/>
              <a:gd name="connsiteY78" fmla="*/ 547493 h 573292"/>
              <a:gd name="connsiteX79" fmla="*/ 3755059 w 4107633"/>
              <a:gd name="connsiteY79" fmla="*/ 561826 h 573292"/>
              <a:gd name="connsiteX80" fmla="*/ 3812388 w 4107633"/>
              <a:gd name="connsiteY80" fmla="*/ 561826 h 573292"/>
              <a:gd name="connsiteX81" fmla="*/ 3812388 w 4107633"/>
              <a:gd name="connsiteY81" fmla="*/ 567559 h 573292"/>
              <a:gd name="connsiteX82" fmla="*/ 3958578 w 4107633"/>
              <a:gd name="connsiteY82" fmla="*/ 567559 h 573292"/>
              <a:gd name="connsiteX83" fmla="*/ 3958578 w 4107633"/>
              <a:gd name="connsiteY83" fmla="*/ 573292 h 573292"/>
              <a:gd name="connsiteX84" fmla="*/ 4107633 w 4107633"/>
              <a:gd name="connsiteY84" fmla="*/ 573292 h 573292"/>
              <a:gd name="connsiteX0" fmla="*/ 0 w 4107633"/>
              <a:gd name="connsiteY0" fmla="*/ 0 h 573292"/>
              <a:gd name="connsiteX1" fmla="*/ 120391 w 4107633"/>
              <a:gd name="connsiteY1" fmla="*/ 0 h 573292"/>
              <a:gd name="connsiteX2" fmla="*/ 120391 w 4107633"/>
              <a:gd name="connsiteY2" fmla="*/ 8599 h 573292"/>
              <a:gd name="connsiteX3" fmla="*/ 229316 w 4107633"/>
              <a:gd name="connsiteY3" fmla="*/ 8599 h 573292"/>
              <a:gd name="connsiteX4" fmla="*/ 229316 w 4107633"/>
              <a:gd name="connsiteY4" fmla="*/ 8599 h 573292"/>
              <a:gd name="connsiteX5" fmla="*/ 246515 w 4107633"/>
              <a:gd name="connsiteY5" fmla="*/ 25798 h 573292"/>
              <a:gd name="connsiteX6" fmla="*/ 246515 w 4107633"/>
              <a:gd name="connsiteY6" fmla="*/ 45863 h 573292"/>
              <a:gd name="connsiteX7" fmla="*/ 386971 w 4107633"/>
              <a:gd name="connsiteY7" fmla="*/ 45863 h 573292"/>
              <a:gd name="connsiteX8" fmla="*/ 386971 w 4107633"/>
              <a:gd name="connsiteY8" fmla="*/ 71661 h 573292"/>
              <a:gd name="connsiteX9" fmla="*/ 461499 w 4107633"/>
              <a:gd name="connsiteY9" fmla="*/ 71661 h 573292"/>
              <a:gd name="connsiteX10" fmla="*/ 461499 w 4107633"/>
              <a:gd name="connsiteY10" fmla="*/ 88860 h 573292"/>
              <a:gd name="connsiteX11" fmla="*/ 487297 w 4107633"/>
              <a:gd name="connsiteY11" fmla="*/ 88860 h 573292"/>
              <a:gd name="connsiteX12" fmla="*/ 487297 w 4107633"/>
              <a:gd name="connsiteY12" fmla="*/ 108925 h 573292"/>
              <a:gd name="connsiteX13" fmla="*/ 604822 w 4107633"/>
              <a:gd name="connsiteY13" fmla="*/ 108925 h 573292"/>
              <a:gd name="connsiteX14" fmla="*/ 604822 w 4107633"/>
              <a:gd name="connsiteY14" fmla="*/ 128991 h 573292"/>
              <a:gd name="connsiteX15" fmla="*/ 693682 w 4107633"/>
              <a:gd name="connsiteY15" fmla="*/ 128991 h 573292"/>
              <a:gd name="connsiteX16" fmla="*/ 693682 w 4107633"/>
              <a:gd name="connsiteY16" fmla="*/ 140456 h 573292"/>
              <a:gd name="connsiteX17" fmla="*/ 785409 w 4107633"/>
              <a:gd name="connsiteY17" fmla="*/ 140456 h 573292"/>
              <a:gd name="connsiteX18" fmla="*/ 782542 w 4107633"/>
              <a:gd name="connsiteY18" fmla="*/ 151922 h 573292"/>
              <a:gd name="connsiteX19" fmla="*/ 914400 w 4107633"/>
              <a:gd name="connsiteY19" fmla="*/ 151922 h 573292"/>
              <a:gd name="connsiteX20" fmla="*/ 914400 w 4107633"/>
              <a:gd name="connsiteY20" fmla="*/ 183453 h 573292"/>
              <a:gd name="connsiteX21" fmla="*/ 994660 w 4107633"/>
              <a:gd name="connsiteY21" fmla="*/ 183453 h 573292"/>
              <a:gd name="connsiteX22" fmla="*/ 994660 w 4107633"/>
              <a:gd name="connsiteY22" fmla="*/ 192053 h 573292"/>
              <a:gd name="connsiteX23" fmla="*/ 1029058 w 4107633"/>
              <a:gd name="connsiteY23" fmla="*/ 192053 h 573292"/>
              <a:gd name="connsiteX24" fmla="*/ 1029058 w 4107633"/>
              <a:gd name="connsiteY24" fmla="*/ 203519 h 573292"/>
              <a:gd name="connsiteX25" fmla="*/ 1029058 w 4107633"/>
              <a:gd name="connsiteY25" fmla="*/ 226451 h 573292"/>
              <a:gd name="connsiteX26" fmla="*/ 1054856 w 4107633"/>
              <a:gd name="connsiteY26" fmla="*/ 229317 h 573292"/>
              <a:gd name="connsiteX27" fmla="*/ 1115052 w 4107633"/>
              <a:gd name="connsiteY27" fmla="*/ 229317 h 573292"/>
              <a:gd name="connsiteX28" fmla="*/ 1115052 w 4107633"/>
              <a:gd name="connsiteY28" fmla="*/ 260848 h 573292"/>
              <a:gd name="connsiteX29" fmla="*/ 1163781 w 4107633"/>
              <a:gd name="connsiteY29" fmla="*/ 260848 h 573292"/>
              <a:gd name="connsiteX30" fmla="*/ 1163781 w 4107633"/>
              <a:gd name="connsiteY30" fmla="*/ 269447 h 573292"/>
              <a:gd name="connsiteX31" fmla="*/ 1201045 w 4107633"/>
              <a:gd name="connsiteY31" fmla="*/ 269447 h 573292"/>
              <a:gd name="connsiteX32" fmla="*/ 1201045 w 4107633"/>
              <a:gd name="connsiteY32" fmla="*/ 286646 h 573292"/>
              <a:gd name="connsiteX33" fmla="*/ 1249775 w 4107633"/>
              <a:gd name="connsiteY33" fmla="*/ 286646 h 573292"/>
              <a:gd name="connsiteX34" fmla="*/ 1249775 w 4107633"/>
              <a:gd name="connsiteY34" fmla="*/ 303845 h 573292"/>
              <a:gd name="connsiteX35" fmla="*/ 1298505 w 4107633"/>
              <a:gd name="connsiteY35" fmla="*/ 303845 h 573292"/>
              <a:gd name="connsiteX36" fmla="*/ 1298505 w 4107633"/>
              <a:gd name="connsiteY36" fmla="*/ 318177 h 573292"/>
              <a:gd name="connsiteX37" fmla="*/ 1418896 w 4107633"/>
              <a:gd name="connsiteY37" fmla="*/ 318177 h 573292"/>
              <a:gd name="connsiteX38" fmla="*/ 1438961 w 4107633"/>
              <a:gd name="connsiteY38" fmla="*/ 318177 h 573292"/>
              <a:gd name="connsiteX39" fmla="*/ 1438961 w 4107633"/>
              <a:gd name="connsiteY39" fmla="*/ 341109 h 573292"/>
              <a:gd name="connsiteX40" fmla="*/ 1496291 w 4107633"/>
              <a:gd name="connsiteY40" fmla="*/ 341109 h 573292"/>
              <a:gd name="connsiteX41" fmla="*/ 1496291 w 4107633"/>
              <a:gd name="connsiteY41" fmla="*/ 346841 h 573292"/>
              <a:gd name="connsiteX42" fmla="*/ 1570818 w 4107633"/>
              <a:gd name="connsiteY42" fmla="*/ 346841 h 573292"/>
              <a:gd name="connsiteX43" fmla="*/ 1570818 w 4107633"/>
              <a:gd name="connsiteY43" fmla="*/ 358307 h 573292"/>
              <a:gd name="connsiteX44" fmla="*/ 1642480 w 4107633"/>
              <a:gd name="connsiteY44" fmla="*/ 358307 h 573292"/>
              <a:gd name="connsiteX45" fmla="*/ 1642480 w 4107633"/>
              <a:gd name="connsiteY45" fmla="*/ 372640 h 573292"/>
              <a:gd name="connsiteX46" fmla="*/ 1765738 w 4107633"/>
              <a:gd name="connsiteY46" fmla="*/ 372640 h 573292"/>
              <a:gd name="connsiteX47" fmla="*/ 1765738 w 4107633"/>
              <a:gd name="connsiteY47" fmla="*/ 372640 h 573292"/>
              <a:gd name="connsiteX48" fmla="*/ 1920526 w 4107633"/>
              <a:gd name="connsiteY48" fmla="*/ 372640 h 573292"/>
              <a:gd name="connsiteX49" fmla="*/ 1920526 w 4107633"/>
              <a:gd name="connsiteY49" fmla="*/ 389838 h 573292"/>
              <a:gd name="connsiteX50" fmla="*/ 2195706 w 4107633"/>
              <a:gd name="connsiteY50" fmla="*/ 389838 h 573292"/>
              <a:gd name="connsiteX51" fmla="*/ 2195706 w 4107633"/>
              <a:gd name="connsiteY51" fmla="*/ 409903 h 573292"/>
              <a:gd name="connsiteX52" fmla="*/ 2304632 w 4107633"/>
              <a:gd name="connsiteY52" fmla="*/ 409903 h 573292"/>
              <a:gd name="connsiteX53" fmla="*/ 2304632 w 4107633"/>
              <a:gd name="connsiteY53" fmla="*/ 418503 h 573292"/>
              <a:gd name="connsiteX54" fmla="*/ 2339029 w 4107633"/>
              <a:gd name="connsiteY54" fmla="*/ 418503 h 573292"/>
              <a:gd name="connsiteX55" fmla="*/ 2339029 w 4107633"/>
              <a:gd name="connsiteY55" fmla="*/ 421369 h 573292"/>
              <a:gd name="connsiteX56" fmla="*/ 2442222 w 4107633"/>
              <a:gd name="connsiteY56" fmla="*/ 421369 h 573292"/>
              <a:gd name="connsiteX57" fmla="*/ 2442222 w 4107633"/>
              <a:gd name="connsiteY57" fmla="*/ 432835 h 573292"/>
              <a:gd name="connsiteX58" fmla="*/ 2493818 w 4107633"/>
              <a:gd name="connsiteY58" fmla="*/ 432835 h 573292"/>
              <a:gd name="connsiteX59" fmla="*/ 2493818 w 4107633"/>
              <a:gd name="connsiteY59" fmla="*/ 450034 h 573292"/>
              <a:gd name="connsiteX60" fmla="*/ 2594144 w 4107633"/>
              <a:gd name="connsiteY60" fmla="*/ 450034 h 573292"/>
              <a:gd name="connsiteX61" fmla="*/ 2594144 w 4107633"/>
              <a:gd name="connsiteY61" fmla="*/ 461500 h 573292"/>
              <a:gd name="connsiteX62" fmla="*/ 2714535 w 4107633"/>
              <a:gd name="connsiteY62" fmla="*/ 461500 h 573292"/>
              <a:gd name="connsiteX63" fmla="*/ 2720268 w 4107633"/>
              <a:gd name="connsiteY63" fmla="*/ 464366 h 573292"/>
              <a:gd name="connsiteX64" fmla="*/ 2834926 w 4107633"/>
              <a:gd name="connsiteY64" fmla="*/ 464366 h 573292"/>
              <a:gd name="connsiteX65" fmla="*/ 2834926 w 4107633"/>
              <a:gd name="connsiteY65" fmla="*/ 475832 h 573292"/>
              <a:gd name="connsiteX66" fmla="*/ 2955317 w 4107633"/>
              <a:gd name="connsiteY66" fmla="*/ 475832 h 573292"/>
              <a:gd name="connsiteX67" fmla="*/ 2955317 w 4107633"/>
              <a:gd name="connsiteY67" fmla="*/ 478698 h 573292"/>
              <a:gd name="connsiteX68" fmla="*/ 3153103 w 4107633"/>
              <a:gd name="connsiteY68" fmla="*/ 478698 h 573292"/>
              <a:gd name="connsiteX69" fmla="*/ 3153103 w 4107633"/>
              <a:gd name="connsiteY69" fmla="*/ 490164 h 573292"/>
              <a:gd name="connsiteX70" fmla="*/ 3282094 w 4107633"/>
              <a:gd name="connsiteY70" fmla="*/ 490164 h 573292"/>
              <a:gd name="connsiteX71" fmla="*/ 3282094 w 4107633"/>
              <a:gd name="connsiteY71" fmla="*/ 498764 h 573292"/>
              <a:gd name="connsiteX72" fmla="*/ 3411084 w 4107633"/>
              <a:gd name="connsiteY72" fmla="*/ 498764 h 573292"/>
              <a:gd name="connsiteX73" fmla="*/ 3411084 w 4107633"/>
              <a:gd name="connsiteY73" fmla="*/ 513096 h 573292"/>
              <a:gd name="connsiteX74" fmla="*/ 3502811 w 4107633"/>
              <a:gd name="connsiteY74" fmla="*/ 513096 h 573292"/>
              <a:gd name="connsiteX75" fmla="*/ 3502811 w 4107633"/>
              <a:gd name="connsiteY75" fmla="*/ 527428 h 573292"/>
              <a:gd name="connsiteX76" fmla="*/ 3626069 w 4107633"/>
              <a:gd name="connsiteY76" fmla="*/ 527428 h 573292"/>
              <a:gd name="connsiteX77" fmla="*/ 3626069 w 4107633"/>
              <a:gd name="connsiteY77" fmla="*/ 547493 h 573292"/>
              <a:gd name="connsiteX78" fmla="*/ 3755059 w 4107633"/>
              <a:gd name="connsiteY78" fmla="*/ 547493 h 573292"/>
              <a:gd name="connsiteX79" fmla="*/ 3755059 w 4107633"/>
              <a:gd name="connsiteY79" fmla="*/ 561826 h 573292"/>
              <a:gd name="connsiteX80" fmla="*/ 3812388 w 4107633"/>
              <a:gd name="connsiteY80" fmla="*/ 561826 h 573292"/>
              <a:gd name="connsiteX81" fmla="*/ 3812388 w 4107633"/>
              <a:gd name="connsiteY81" fmla="*/ 567559 h 573292"/>
              <a:gd name="connsiteX82" fmla="*/ 3958578 w 4107633"/>
              <a:gd name="connsiteY82" fmla="*/ 567559 h 573292"/>
              <a:gd name="connsiteX83" fmla="*/ 3958578 w 4107633"/>
              <a:gd name="connsiteY83" fmla="*/ 573292 h 573292"/>
              <a:gd name="connsiteX84" fmla="*/ 4107633 w 4107633"/>
              <a:gd name="connsiteY84" fmla="*/ 573292 h 573292"/>
              <a:gd name="connsiteX0" fmla="*/ 0 w 4107633"/>
              <a:gd name="connsiteY0" fmla="*/ 0 h 573292"/>
              <a:gd name="connsiteX1" fmla="*/ 120391 w 4107633"/>
              <a:gd name="connsiteY1" fmla="*/ 0 h 573292"/>
              <a:gd name="connsiteX2" fmla="*/ 120391 w 4107633"/>
              <a:gd name="connsiteY2" fmla="*/ 8599 h 573292"/>
              <a:gd name="connsiteX3" fmla="*/ 229316 w 4107633"/>
              <a:gd name="connsiteY3" fmla="*/ 8599 h 573292"/>
              <a:gd name="connsiteX4" fmla="*/ 229316 w 4107633"/>
              <a:gd name="connsiteY4" fmla="*/ 8599 h 573292"/>
              <a:gd name="connsiteX5" fmla="*/ 246515 w 4107633"/>
              <a:gd name="connsiteY5" fmla="*/ 25798 h 573292"/>
              <a:gd name="connsiteX6" fmla="*/ 246515 w 4107633"/>
              <a:gd name="connsiteY6" fmla="*/ 45863 h 573292"/>
              <a:gd name="connsiteX7" fmla="*/ 386971 w 4107633"/>
              <a:gd name="connsiteY7" fmla="*/ 45863 h 573292"/>
              <a:gd name="connsiteX8" fmla="*/ 386971 w 4107633"/>
              <a:gd name="connsiteY8" fmla="*/ 71661 h 573292"/>
              <a:gd name="connsiteX9" fmla="*/ 461499 w 4107633"/>
              <a:gd name="connsiteY9" fmla="*/ 71661 h 573292"/>
              <a:gd name="connsiteX10" fmla="*/ 461499 w 4107633"/>
              <a:gd name="connsiteY10" fmla="*/ 88860 h 573292"/>
              <a:gd name="connsiteX11" fmla="*/ 487297 w 4107633"/>
              <a:gd name="connsiteY11" fmla="*/ 88860 h 573292"/>
              <a:gd name="connsiteX12" fmla="*/ 487297 w 4107633"/>
              <a:gd name="connsiteY12" fmla="*/ 108925 h 573292"/>
              <a:gd name="connsiteX13" fmla="*/ 604822 w 4107633"/>
              <a:gd name="connsiteY13" fmla="*/ 108925 h 573292"/>
              <a:gd name="connsiteX14" fmla="*/ 604822 w 4107633"/>
              <a:gd name="connsiteY14" fmla="*/ 128991 h 573292"/>
              <a:gd name="connsiteX15" fmla="*/ 693682 w 4107633"/>
              <a:gd name="connsiteY15" fmla="*/ 128991 h 573292"/>
              <a:gd name="connsiteX16" fmla="*/ 693682 w 4107633"/>
              <a:gd name="connsiteY16" fmla="*/ 140456 h 573292"/>
              <a:gd name="connsiteX17" fmla="*/ 785409 w 4107633"/>
              <a:gd name="connsiteY17" fmla="*/ 140456 h 573292"/>
              <a:gd name="connsiteX18" fmla="*/ 782542 w 4107633"/>
              <a:gd name="connsiteY18" fmla="*/ 151922 h 573292"/>
              <a:gd name="connsiteX19" fmla="*/ 914400 w 4107633"/>
              <a:gd name="connsiteY19" fmla="*/ 151922 h 573292"/>
              <a:gd name="connsiteX20" fmla="*/ 914400 w 4107633"/>
              <a:gd name="connsiteY20" fmla="*/ 183453 h 573292"/>
              <a:gd name="connsiteX21" fmla="*/ 994660 w 4107633"/>
              <a:gd name="connsiteY21" fmla="*/ 183453 h 573292"/>
              <a:gd name="connsiteX22" fmla="*/ 994660 w 4107633"/>
              <a:gd name="connsiteY22" fmla="*/ 192053 h 573292"/>
              <a:gd name="connsiteX23" fmla="*/ 1029058 w 4107633"/>
              <a:gd name="connsiteY23" fmla="*/ 192053 h 573292"/>
              <a:gd name="connsiteX24" fmla="*/ 1029058 w 4107633"/>
              <a:gd name="connsiteY24" fmla="*/ 203519 h 573292"/>
              <a:gd name="connsiteX25" fmla="*/ 1029058 w 4107633"/>
              <a:gd name="connsiteY25" fmla="*/ 229318 h 573292"/>
              <a:gd name="connsiteX26" fmla="*/ 1054856 w 4107633"/>
              <a:gd name="connsiteY26" fmla="*/ 229317 h 573292"/>
              <a:gd name="connsiteX27" fmla="*/ 1115052 w 4107633"/>
              <a:gd name="connsiteY27" fmla="*/ 229317 h 573292"/>
              <a:gd name="connsiteX28" fmla="*/ 1115052 w 4107633"/>
              <a:gd name="connsiteY28" fmla="*/ 260848 h 573292"/>
              <a:gd name="connsiteX29" fmla="*/ 1163781 w 4107633"/>
              <a:gd name="connsiteY29" fmla="*/ 260848 h 573292"/>
              <a:gd name="connsiteX30" fmla="*/ 1163781 w 4107633"/>
              <a:gd name="connsiteY30" fmla="*/ 269447 h 573292"/>
              <a:gd name="connsiteX31" fmla="*/ 1201045 w 4107633"/>
              <a:gd name="connsiteY31" fmla="*/ 269447 h 573292"/>
              <a:gd name="connsiteX32" fmla="*/ 1201045 w 4107633"/>
              <a:gd name="connsiteY32" fmla="*/ 286646 h 573292"/>
              <a:gd name="connsiteX33" fmla="*/ 1249775 w 4107633"/>
              <a:gd name="connsiteY33" fmla="*/ 286646 h 573292"/>
              <a:gd name="connsiteX34" fmla="*/ 1249775 w 4107633"/>
              <a:gd name="connsiteY34" fmla="*/ 303845 h 573292"/>
              <a:gd name="connsiteX35" fmla="*/ 1298505 w 4107633"/>
              <a:gd name="connsiteY35" fmla="*/ 303845 h 573292"/>
              <a:gd name="connsiteX36" fmla="*/ 1298505 w 4107633"/>
              <a:gd name="connsiteY36" fmla="*/ 318177 h 573292"/>
              <a:gd name="connsiteX37" fmla="*/ 1418896 w 4107633"/>
              <a:gd name="connsiteY37" fmla="*/ 318177 h 573292"/>
              <a:gd name="connsiteX38" fmla="*/ 1438961 w 4107633"/>
              <a:gd name="connsiteY38" fmla="*/ 318177 h 573292"/>
              <a:gd name="connsiteX39" fmla="*/ 1438961 w 4107633"/>
              <a:gd name="connsiteY39" fmla="*/ 341109 h 573292"/>
              <a:gd name="connsiteX40" fmla="*/ 1496291 w 4107633"/>
              <a:gd name="connsiteY40" fmla="*/ 341109 h 573292"/>
              <a:gd name="connsiteX41" fmla="*/ 1496291 w 4107633"/>
              <a:gd name="connsiteY41" fmla="*/ 346841 h 573292"/>
              <a:gd name="connsiteX42" fmla="*/ 1570818 w 4107633"/>
              <a:gd name="connsiteY42" fmla="*/ 346841 h 573292"/>
              <a:gd name="connsiteX43" fmla="*/ 1570818 w 4107633"/>
              <a:gd name="connsiteY43" fmla="*/ 358307 h 573292"/>
              <a:gd name="connsiteX44" fmla="*/ 1642480 w 4107633"/>
              <a:gd name="connsiteY44" fmla="*/ 358307 h 573292"/>
              <a:gd name="connsiteX45" fmla="*/ 1642480 w 4107633"/>
              <a:gd name="connsiteY45" fmla="*/ 372640 h 573292"/>
              <a:gd name="connsiteX46" fmla="*/ 1765738 w 4107633"/>
              <a:gd name="connsiteY46" fmla="*/ 372640 h 573292"/>
              <a:gd name="connsiteX47" fmla="*/ 1765738 w 4107633"/>
              <a:gd name="connsiteY47" fmla="*/ 372640 h 573292"/>
              <a:gd name="connsiteX48" fmla="*/ 1920526 w 4107633"/>
              <a:gd name="connsiteY48" fmla="*/ 372640 h 573292"/>
              <a:gd name="connsiteX49" fmla="*/ 1920526 w 4107633"/>
              <a:gd name="connsiteY49" fmla="*/ 389838 h 573292"/>
              <a:gd name="connsiteX50" fmla="*/ 2195706 w 4107633"/>
              <a:gd name="connsiteY50" fmla="*/ 389838 h 573292"/>
              <a:gd name="connsiteX51" fmla="*/ 2195706 w 4107633"/>
              <a:gd name="connsiteY51" fmla="*/ 409903 h 573292"/>
              <a:gd name="connsiteX52" fmla="*/ 2304632 w 4107633"/>
              <a:gd name="connsiteY52" fmla="*/ 409903 h 573292"/>
              <a:gd name="connsiteX53" fmla="*/ 2304632 w 4107633"/>
              <a:gd name="connsiteY53" fmla="*/ 418503 h 573292"/>
              <a:gd name="connsiteX54" fmla="*/ 2339029 w 4107633"/>
              <a:gd name="connsiteY54" fmla="*/ 418503 h 573292"/>
              <a:gd name="connsiteX55" fmla="*/ 2339029 w 4107633"/>
              <a:gd name="connsiteY55" fmla="*/ 421369 h 573292"/>
              <a:gd name="connsiteX56" fmla="*/ 2442222 w 4107633"/>
              <a:gd name="connsiteY56" fmla="*/ 421369 h 573292"/>
              <a:gd name="connsiteX57" fmla="*/ 2442222 w 4107633"/>
              <a:gd name="connsiteY57" fmla="*/ 432835 h 573292"/>
              <a:gd name="connsiteX58" fmla="*/ 2493818 w 4107633"/>
              <a:gd name="connsiteY58" fmla="*/ 432835 h 573292"/>
              <a:gd name="connsiteX59" fmla="*/ 2493818 w 4107633"/>
              <a:gd name="connsiteY59" fmla="*/ 450034 h 573292"/>
              <a:gd name="connsiteX60" fmla="*/ 2594144 w 4107633"/>
              <a:gd name="connsiteY60" fmla="*/ 450034 h 573292"/>
              <a:gd name="connsiteX61" fmla="*/ 2594144 w 4107633"/>
              <a:gd name="connsiteY61" fmla="*/ 461500 h 573292"/>
              <a:gd name="connsiteX62" fmla="*/ 2714535 w 4107633"/>
              <a:gd name="connsiteY62" fmla="*/ 461500 h 573292"/>
              <a:gd name="connsiteX63" fmla="*/ 2720268 w 4107633"/>
              <a:gd name="connsiteY63" fmla="*/ 464366 h 573292"/>
              <a:gd name="connsiteX64" fmla="*/ 2834926 w 4107633"/>
              <a:gd name="connsiteY64" fmla="*/ 464366 h 573292"/>
              <a:gd name="connsiteX65" fmla="*/ 2834926 w 4107633"/>
              <a:gd name="connsiteY65" fmla="*/ 475832 h 573292"/>
              <a:gd name="connsiteX66" fmla="*/ 2955317 w 4107633"/>
              <a:gd name="connsiteY66" fmla="*/ 475832 h 573292"/>
              <a:gd name="connsiteX67" fmla="*/ 2955317 w 4107633"/>
              <a:gd name="connsiteY67" fmla="*/ 478698 h 573292"/>
              <a:gd name="connsiteX68" fmla="*/ 3153103 w 4107633"/>
              <a:gd name="connsiteY68" fmla="*/ 478698 h 573292"/>
              <a:gd name="connsiteX69" fmla="*/ 3153103 w 4107633"/>
              <a:gd name="connsiteY69" fmla="*/ 490164 h 573292"/>
              <a:gd name="connsiteX70" fmla="*/ 3282094 w 4107633"/>
              <a:gd name="connsiteY70" fmla="*/ 490164 h 573292"/>
              <a:gd name="connsiteX71" fmla="*/ 3282094 w 4107633"/>
              <a:gd name="connsiteY71" fmla="*/ 498764 h 573292"/>
              <a:gd name="connsiteX72" fmla="*/ 3411084 w 4107633"/>
              <a:gd name="connsiteY72" fmla="*/ 498764 h 573292"/>
              <a:gd name="connsiteX73" fmla="*/ 3411084 w 4107633"/>
              <a:gd name="connsiteY73" fmla="*/ 513096 h 573292"/>
              <a:gd name="connsiteX74" fmla="*/ 3502811 w 4107633"/>
              <a:gd name="connsiteY74" fmla="*/ 513096 h 573292"/>
              <a:gd name="connsiteX75" fmla="*/ 3502811 w 4107633"/>
              <a:gd name="connsiteY75" fmla="*/ 527428 h 573292"/>
              <a:gd name="connsiteX76" fmla="*/ 3626069 w 4107633"/>
              <a:gd name="connsiteY76" fmla="*/ 527428 h 573292"/>
              <a:gd name="connsiteX77" fmla="*/ 3626069 w 4107633"/>
              <a:gd name="connsiteY77" fmla="*/ 547493 h 573292"/>
              <a:gd name="connsiteX78" fmla="*/ 3755059 w 4107633"/>
              <a:gd name="connsiteY78" fmla="*/ 547493 h 573292"/>
              <a:gd name="connsiteX79" fmla="*/ 3755059 w 4107633"/>
              <a:gd name="connsiteY79" fmla="*/ 561826 h 573292"/>
              <a:gd name="connsiteX80" fmla="*/ 3812388 w 4107633"/>
              <a:gd name="connsiteY80" fmla="*/ 561826 h 573292"/>
              <a:gd name="connsiteX81" fmla="*/ 3812388 w 4107633"/>
              <a:gd name="connsiteY81" fmla="*/ 567559 h 573292"/>
              <a:gd name="connsiteX82" fmla="*/ 3958578 w 4107633"/>
              <a:gd name="connsiteY82" fmla="*/ 567559 h 573292"/>
              <a:gd name="connsiteX83" fmla="*/ 3958578 w 4107633"/>
              <a:gd name="connsiteY83" fmla="*/ 573292 h 573292"/>
              <a:gd name="connsiteX84" fmla="*/ 4107633 w 4107633"/>
              <a:gd name="connsiteY84" fmla="*/ 573292 h 57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107633" h="573292">
                <a:moveTo>
                  <a:pt x="0" y="0"/>
                </a:moveTo>
                <a:lnTo>
                  <a:pt x="120391" y="0"/>
                </a:lnTo>
                <a:lnTo>
                  <a:pt x="120391" y="8599"/>
                </a:lnTo>
                <a:lnTo>
                  <a:pt x="229316" y="8599"/>
                </a:lnTo>
                <a:lnTo>
                  <a:pt x="229316" y="8599"/>
                </a:lnTo>
                <a:lnTo>
                  <a:pt x="246515" y="25798"/>
                </a:lnTo>
                <a:lnTo>
                  <a:pt x="246515" y="45863"/>
                </a:lnTo>
                <a:lnTo>
                  <a:pt x="386971" y="45863"/>
                </a:lnTo>
                <a:lnTo>
                  <a:pt x="386971" y="71661"/>
                </a:lnTo>
                <a:lnTo>
                  <a:pt x="461499" y="71661"/>
                </a:lnTo>
                <a:lnTo>
                  <a:pt x="461499" y="88860"/>
                </a:lnTo>
                <a:lnTo>
                  <a:pt x="487297" y="88860"/>
                </a:lnTo>
                <a:lnTo>
                  <a:pt x="487297" y="108925"/>
                </a:lnTo>
                <a:lnTo>
                  <a:pt x="604822" y="108925"/>
                </a:lnTo>
                <a:lnTo>
                  <a:pt x="604822" y="128991"/>
                </a:lnTo>
                <a:lnTo>
                  <a:pt x="693682" y="128991"/>
                </a:lnTo>
                <a:lnTo>
                  <a:pt x="693682" y="140456"/>
                </a:lnTo>
                <a:lnTo>
                  <a:pt x="785409" y="140456"/>
                </a:lnTo>
                <a:lnTo>
                  <a:pt x="782542" y="151922"/>
                </a:lnTo>
                <a:lnTo>
                  <a:pt x="914400" y="151922"/>
                </a:lnTo>
                <a:lnTo>
                  <a:pt x="914400" y="183453"/>
                </a:lnTo>
                <a:lnTo>
                  <a:pt x="994660" y="183453"/>
                </a:lnTo>
                <a:lnTo>
                  <a:pt x="994660" y="192053"/>
                </a:lnTo>
                <a:lnTo>
                  <a:pt x="1029058" y="192053"/>
                </a:lnTo>
                <a:lnTo>
                  <a:pt x="1029058" y="203519"/>
                </a:lnTo>
                <a:lnTo>
                  <a:pt x="1029058" y="229318"/>
                </a:lnTo>
                <a:lnTo>
                  <a:pt x="1054856" y="229317"/>
                </a:lnTo>
                <a:lnTo>
                  <a:pt x="1115052" y="229317"/>
                </a:lnTo>
                <a:lnTo>
                  <a:pt x="1115052" y="260848"/>
                </a:lnTo>
                <a:lnTo>
                  <a:pt x="1163781" y="260848"/>
                </a:lnTo>
                <a:lnTo>
                  <a:pt x="1163781" y="269447"/>
                </a:lnTo>
                <a:lnTo>
                  <a:pt x="1201045" y="269447"/>
                </a:lnTo>
                <a:lnTo>
                  <a:pt x="1201045" y="286646"/>
                </a:lnTo>
                <a:lnTo>
                  <a:pt x="1249775" y="286646"/>
                </a:lnTo>
                <a:lnTo>
                  <a:pt x="1249775" y="303845"/>
                </a:lnTo>
                <a:lnTo>
                  <a:pt x="1298505" y="303845"/>
                </a:lnTo>
                <a:lnTo>
                  <a:pt x="1298505" y="318177"/>
                </a:lnTo>
                <a:lnTo>
                  <a:pt x="1418896" y="318177"/>
                </a:lnTo>
                <a:lnTo>
                  <a:pt x="1438961" y="318177"/>
                </a:lnTo>
                <a:lnTo>
                  <a:pt x="1438961" y="341109"/>
                </a:lnTo>
                <a:lnTo>
                  <a:pt x="1496291" y="341109"/>
                </a:lnTo>
                <a:lnTo>
                  <a:pt x="1496291" y="346841"/>
                </a:lnTo>
                <a:lnTo>
                  <a:pt x="1570818" y="346841"/>
                </a:lnTo>
                <a:lnTo>
                  <a:pt x="1570818" y="358307"/>
                </a:lnTo>
                <a:lnTo>
                  <a:pt x="1642480" y="358307"/>
                </a:lnTo>
                <a:lnTo>
                  <a:pt x="1642480" y="372640"/>
                </a:lnTo>
                <a:lnTo>
                  <a:pt x="1765738" y="372640"/>
                </a:lnTo>
                <a:lnTo>
                  <a:pt x="1765738" y="372640"/>
                </a:lnTo>
                <a:lnTo>
                  <a:pt x="1920526" y="372640"/>
                </a:lnTo>
                <a:lnTo>
                  <a:pt x="1920526" y="389838"/>
                </a:lnTo>
                <a:lnTo>
                  <a:pt x="2195706" y="389838"/>
                </a:lnTo>
                <a:lnTo>
                  <a:pt x="2195706" y="409903"/>
                </a:lnTo>
                <a:lnTo>
                  <a:pt x="2304632" y="409903"/>
                </a:lnTo>
                <a:lnTo>
                  <a:pt x="2304632" y="418503"/>
                </a:lnTo>
                <a:lnTo>
                  <a:pt x="2339029" y="418503"/>
                </a:lnTo>
                <a:lnTo>
                  <a:pt x="2339029" y="421369"/>
                </a:lnTo>
                <a:lnTo>
                  <a:pt x="2442222" y="421369"/>
                </a:lnTo>
                <a:lnTo>
                  <a:pt x="2442222" y="432835"/>
                </a:lnTo>
                <a:lnTo>
                  <a:pt x="2493818" y="432835"/>
                </a:lnTo>
                <a:lnTo>
                  <a:pt x="2493818" y="450034"/>
                </a:lnTo>
                <a:lnTo>
                  <a:pt x="2594144" y="450034"/>
                </a:lnTo>
                <a:lnTo>
                  <a:pt x="2594144" y="461500"/>
                </a:lnTo>
                <a:lnTo>
                  <a:pt x="2714535" y="461500"/>
                </a:lnTo>
                <a:lnTo>
                  <a:pt x="2720268" y="464366"/>
                </a:lnTo>
                <a:lnTo>
                  <a:pt x="2834926" y="464366"/>
                </a:lnTo>
                <a:lnTo>
                  <a:pt x="2834926" y="475832"/>
                </a:lnTo>
                <a:lnTo>
                  <a:pt x="2955317" y="475832"/>
                </a:lnTo>
                <a:lnTo>
                  <a:pt x="2955317" y="478698"/>
                </a:lnTo>
                <a:lnTo>
                  <a:pt x="3153103" y="478698"/>
                </a:lnTo>
                <a:lnTo>
                  <a:pt x="3153103" y="490164"/>
                </a:lnTo>
                <a:lnTo>
                  <a:pt x="3282094" y="490164"/>
                </a:lnTo>
                <a:lnTo>
                  <a:pt x="3282094" y="498764"/>
                </a:lnTo>
                <a:lnTo>
                  <a:pt x="3411084" y="498764"/>
                </a:lnTo>
                <a:lnTo>
                  <a:pt x="3411084" y="513096"/>
                </a:lnTo>
                <a:lnTo>
                  <a:pt x="3502811" y="513096"/>
                </a:lnTo>
                <a:lnTo>
                  <a:pt x="3502811" y="527428"/>
                </a:lnTo>
                <a:lnTo>
                  <a:pt x="3626069" y="527428"/>
                </a:lnTo>
                <a:lnTo>
                  <a:pt x="3626069" y="547493"/>
                </a:lnTo>
                <a:lnTo>
                  <a:pt x="3755059" y="547493"/>
                </a:lnTo>
                <a:lnTo>
                  <a:pt x="3755059" y="561826"/>
                </a:lnTo>
                <a:lnTo>
                  <a:pt x="3812388" y="561826"/>
                </a:lnTo>
                <a:lnTo>
                  <a:pt x="3812388" y="567559"/>
                </a:lnTo>
                <a:lnTo>
                  <a:pt x="3958578" y="567559"/>
                </a:lnTo>
                <a:lnTo>
                  <a:pt x="3958578" y="573292"/>
                </a:lnTo>
                <a:lnTo>
                  <a:pt x="4107633" y="573292"/>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 name="TextBox 80">
            <a:extLst>
              <a:ext uri="{FF2B5EF4-FFF2-40B4-BE49-F238E27FC236}">
                <a16:creationId xmlns:a16="http://schemas.microsoft.com/office/drawing/2014/main" id="{8B86B3F6-C2FB-4CDF-9F57-CBD1C92408D5}"/>
              </a:ext>
            </a:extLst>
          </p:cNvPr>
          <p:cNvSpPr txBox="1"/>
          <p:nvPr/>
        </p:nvSpPr>
        <p:spPr>
          <a:xfrm>
            <a:off x="1676770" y="2297415"/>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98.1%</a:t>
            </a:r>
          </a:p>
        </p:txBody>
      </p:sp>
      <p:sp>
        <p:nvSpPr>
          <p:cNvPr id="82" name="TextBox 81">
            <a:extLst>
              <a:ext uri="{FF2B5EF4-FFF2-40B4-BE49-F238E27FC236}">
                <a16:creationId xmlns:a16="http://schemas.microsoft.com/office/drawing/2014/main" id="{0B234091-4AC7-4762-AC64-116B5147A498}"/>
              </a:ext>
            </a:extLst>
          </p:cNvPr>
          <p:cNvSpPr txBox="1"/>
          <p:nvPr/>
        </p:nvSpPr>
        <p:spPr>
          <a:xfrm>
            <a:off x="1670550" y="2748395"/>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96.1%</a:t>
            </a:r>
          </a:p>
        </p:txBody>
      </p:sp>
      <p:sp>
        <p:nvSpPr>
          <p:cNvPr id="83" name="TextBox 82">
            <a:extLst>
              <a:ext uri="{FF2B5EF4-FFF2-40B4-BE49-F238E27FC236}">
                <a16:creationId xmlns:a16="http://schemas.microsoft.com/office/drawing/2014/main" id="{9A7F9621-DC30-49B3-B1A7-3617369D44C7}"/>
              </a:ext>
            </a:extLst>
          </p:cNvPr>
          <p:cNvSpPr txBox="1"/>
          <p:nvPr/>
        </p:nvSpPr>
        <p:spPr>
          <a:xfrm>
            <a:off x="2509386" y="2437312"/>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94.8%</a:t>
            </a:r>
          </a:p>
        </p:txBody>
      </p:sp>
      <p:sp>
        <p:nvSpPr>
          <p:cNvPr id="84" name="TextBox 83">
            <a:extLst>
              <a:ext uri="{FF2B5EF4-FFF2-40B4-BE49-F238E27FC236}">
                <a16:creationId xmlns:a16="http://schemas.microsoft.com/office/drawing/2014/main" id="{60760BFB-055D-441F-BAD7-9A505225765F}"/>
              </a:ext>
            </a:extLst>
          </p:cNvPr>
          <p:cNvSpPr txBox="1"/>
          <p:nvPr/>
        </p:nvSpPr>
        <p:spPr>
          <a:xfrm>
            <a:off x="2531157" y="2933061"/>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91.0%</a:t>
            </a:r>
          </a:p>
        </p:txBody>
      </p:sp>
      <p:sp>
        <p:nvSpPr>
          <p:cNvPr id="85" name="TextBox 84">
            <a:extLst>
              <a:ext uri="{FF2B5EF4-FFF2-40B4-BE49-F238E27FC236}">
                <a16:creationId xmlns:a16="http://schemas.microsoft.com/office/drawing/2014/main" id="{6F2E3F0A-FD65-4796-85B5-CB2488A55C15}"/>
              </a:ext>
            </a:extLst>
          </p:cNvPr>
          <p:cNvSpPr txBox="1"/>
          <p:nvPr/>
        </p:nvSpPr>
        <p:spPr>
          <a:xfrm>
            <a:off x="3318039" y="2530778"/>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93.1%</a:t>
            </a:r>
          </a:p>
        </p:txBody>
      </p:sp>
      <p:sp>
        <p:nvSpPr>
          <p:cNvPr id="86" name="TextBox 85">
            <a:extLst>
              <a:ext uri="{FF2B5EF4-FFF2-40B4-BE49-F238E27FC236}">
                <a16:creationId xmlns:a16="http://schemas.microsoft.com/office/drawing/2014/main" id="{AF810A4A-04A8-4C30-BB87-436835E578EE}"/>
              </a:ext>
            </a:extLst>
          </p:cNvPr>
          <p:cNvSpPr txBox="1"/>
          <p:nvPr/>
        </p:nvSpPr>
        <p:spPr>
          <a:xfrm>
            <a:off x="3330480" y="2998963"/>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89.2%</a:t>
            </a:r>
          </a:p>
        </p:txBody>
      </p:sp>
      <p:sp>
        <p:nvSpPr>
          <p:cNvPr id="87" name="TextBox 86">
            <a:extLst>
              <a:ext uri="{FF2B5EF4-FFF2-40B4-BE49-F238E27FC236}">
                <a16:creationId xmlns:a16="http://schemas.microsoft.com/office/drawing/2014/main" id="{429015E7-4961-495F-A273-05753A844161}"/>
              </a:ext>
            </a:extLst>
          </p:cNvPr>
          <p:cNvSpPr txBox="1"/>
          <p:nvPr/>
        </p:nvSpPr>
        <p:spPr>
          <a:xfrm>
            <a:off x="4117362" y="3043831"/>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87.6%</a:t>
            </a:r>
          </a:p>
        </p:txBody>
      </p:sp>
      <p:sp>
        <p:nvSpPr>
          <p:cNvPr id="88" name="TextBox 87">
            <a:extLst>
              <a:ext uri="{FF2B5EF4-FFF2-40B4-BE49-F238E27FC236}">
                <a16:creationId xmlns:a16="http://schemas.microsoft.com/office/drawing/2014/main" id="{C79FBCC0-DB45-4A84-8751-8767A8212FAB}"/>
              </a:ext>
            </a:extLst>
          </p:cNvPr>
          <p:cNvSpPr txBox="1"/>
          <p:nvPr/>
        </p:nvSpPr>
        <p:spPr>
          <a:xfrm>
            <a:off x="4111141" y="2579316"/>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92.3%</a:t>
            </a:r>
          </a:p>
        </p:txBody>
      </p:sp>
      <p:sp>
        <p:nvSpPr>
          <p:cNvPr id="89" name="TextBox 88">
            <a:extLst>
              <a:ext uri="{FF2B5EF4-FFF2-40B4-BE49-F238E27FC236}">
                <a16:creationId xmlns:a16="http://schemas.microsoft.com/office/drawing/2014/main" id="{0704D7FC-7B4D-4F1D-9625-0A5EC68C19BB}"/>
              </a:ext>
            </a:extLst>
          </p:cNvPr>
          <p:cNvSpPr txBox="1"/>
          <p:nvPr/>
        </p:nvSpPr>
        <p:spPr>
          <a:xfrm>
            <a:off x="4972668" y="2614595"/>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90.8%</a:t>
            </a:r>
          </a:p>
        </p:txBody>
      </p:sp>
      <p:sp>
        <p:nvSpPr>
          <p:cNvPr id="90" name="TextBox 89">
            <a:extLst>
              <a:ext uri="{FF2B5EF4-FFF2-40B4-BE49-F238E27FC236}">
                <a16:creationId xmlns:a16="http://schemas.microsoft.com/office/drawing/2014/main" id="{EA10C522-F29E-46AB-A8E9-1A76F4BEE5C9}"/>
              </a:ext>
            </a:extLst>
          </p:cNvPr>
          <p:cNvSpPr txBox="1"/>
          <p:nvPr/>
        </p:nvSpPr>
        <p:spPr>
          <a:xfrm>
            <a:off x="4985108" y="3108443"/>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85.7%</a:t>
            </a:r>
          </a:p>
        </p:txBody>
      </p:sp>
      <p:sp>
        <p:nvSpPr>
          <p:cNvPr id="91" name="TextBox 90">
            <a:extLst>
              <a:ext uri="{FF2B5EF4-FFF2-40B4-BE49-F238E27FC236}">
                <a16:creationId xmlns:a16="http://schemas.microsoft.com/office/drawing/2014/main" id="{A5FA9DD9-4175-4D9D-85AF-9CA746137AA9}"/>
              </a:ext>
            </a:extLst>
          </p:cNvPr>
          <p:cNvSpPr txBox="1"/>
          <p:nvPr/>
        </p:nvSpPr>
        <p:spPr>
          <a:xfrm>
            <a:off x="5357294" y="2854991"/>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5.1%</a:t>
            </a:r>
          </a:p>
        </p:txBody>
      </p:sp>
      <p:sp>
        <p:nvSpPr>
          <p:cNvPr id="93" name="TextBox 92">
            <a:extLst>
              <a:ext uri="{FF2B5EF4-FFF2-40B4-BE49-F238E27FC236}">
                <a16:creationId xmlns:a16="http://schemas.microsoft.com/office/drawing/2014/main" id="{8C880FDD-ED23-416D-96C5-287554AE238E}"/>
              </a:ext>
            </a:extLst>
          </p:cNvPr>
          <p:cNvSpPr txBox="1"/>
          <p:nvPr/>
        </p:nvSpPr>
        <p:spPr>
          <a:xfrm>
            <a:off x="7079265" y="5362472"/>
            <a:ext cx="4083598"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 After Randomization</a:t>
            </a:r>
          </a:p>
        </p:txBody>
      </p:sp>
      <p:sp>
        <p:nvSpPr>
          <p:cNvPr id="95" name="TextBox 94">
            <a:extLst>
              <a:ext uri="{FF2B5EF4-FFF2-40B4-BE49-F238E27FC236}">
                <a16:creationId xmlns:a16="http://schemas.microsoft.com/office/drawing/2014/main" id="{2C72042C-2BB1-43B0-AB07-B63794BC3D93}"/>
              </a:ext>
            </a:extLst>
          </p:cNvPr>
          <p:cNvSpPr txBox="1"/>
          <p:nvPr/>
        </p:nvSpPr>
        <p:spPr>
          <a:xfrm>
            <a:off x="6153285" y="5467891"/>
            <a:ext cx="4170309" cy="4616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Hormone receptor positive/≤1 yr from trastuzumab without pCR</a:t>
            </a:r>
          </a:p>
        </p:txBody>
      </p:sp>
      <p:sp>
        <p:nvSpPr>
          <p:cNvPr id="96" name="TextBox 95">
            <a:extLst>
              <a:ext uri="{FF2B5EF4-FFF2-40B4-BE49-F238E27FC236}">
                <a16:creationId xmlns:a16="http://schemas.microsoft.com/office/drawing/2014/main" id="{32C4180F-F4B7-48FD-873C-FFDC8933CBA6}"/>
              </a:ext>
            </a:extLst>
          </p:cNvPr>
          <p:cNvSpPr txBox="1"/>
          <p:nvPr/>
        </p:nvSpPr>
        <p:spPr>
          <a:xfrm>
            <a:off x="7139980" y="4620082"/>
            <a:ext cx="2561920"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0.60 (95% CI: 0.33-1.07)</a:t>
            </a:r>
          </a:p>
        </p:txBody>
      </p:sp>
      <p:cxnSp>
        <p:nvCxnSpPr>
          <p:cNvPr id="97" name="Straight Connector 96">
            <a:extLst>
              <a:ext uri="{FF2B5EF4-FFF2-40B4-BE49-F238E27FC236}">
                <a16:creationId xmlns:a16="http://schemas.microsoft.com/office/drawing/2014/main" id="{2F4E69F1-1933-45FB-A9BD-4B99E3C95A1C}"/>
              </a:ext>
            </a:extLst>
          </p:cNvPr>
          <p:cNvCxnSpPr>
            <a:cxnSpLocks/>
          </p:cNvCxnSpPr>
          <p:nvPr/>
        </p:nvCxnSpPr>
        <p:spPr bwMode="auto">
          <a:xfrm flipV="1">
            <a:off x="7046313" y="2585556"/>
            <a:ext cx="0" cy="2401269"/>
          </a:xfrm>
          <a:prstGeom prst="line">
            <a:avLst/>
          </a:prstGeom>
          <a:noFill/>
          <a:ln w="28575" cap="flat" cmpd="sng" algn="ctr">
            <a:solidFill>
              <a:schemeClr val="bg1"/>
            </a:solidFill>
            <a:prstDash val="solid"/>
            <a:round/>
            <a:headEnd type="none" w="med" len="med"/>
            <a:tailEnd type="none" w="med" len="med"/>
          </a:ln>
          <a:effectLst/>
        </p:spPr>
      </p:cxnSp>
      <p:sp>
        <p:nvSpPr>
          <p:cNvPr id="98" name="TextBox 97">
            <a:extLst>
              <a:ext uri="{FF2B5EF4-FFF2-40B4-BE49-F238E27FC236}">
                <a16:creationId xmlns:a16="http://schemas.microsoft.com/office/drawing/2014/main" id="{58F3CDD4-080D-4815-A304-CDEB2CB79DF2}"/>
              </a:ext>
            </a:extLst>
          </p:cNvPr>
          <p:cNvSpPr txBox="1"/>
          <p:nvPr/>
        </p:nvSpPr>
        <p:spPr>
          <a:xfrm>
            <a:off x="6124295" y="5815346"/>
            <a:ext cx="784189" cy="461665"/>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46376"/>
                </a:solidFill>
                <a:effectLst/>
                <a:uLnTx/>
                <a:uFillTx/>
                <a:latin typeface="Calibri" panose="020F0502020204030204" pitchFamily="34" charset="0"/>
                <a:ea typeface="+mn-ea"/>
                <a:cs typeface="Calibri" panose="020F0502020204030204" pitchFamily="34" charset="0"/>
              </a:rPr>
              <a:t>Neratinib</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Placebo</a:t>
            </a:r>
          </a:p>
        </p:txBody>
      </p:sp>
      <p:sp>
        <p:nvSpPr>
          <p:cNvPr id="99" name="TextBox 98">
            <a:extLst>
              <a:ext uri="{FF2B5EF4-FFF2-40B4-BE49-F238E27FC236}">
                <a16:creationId xmlns:a16="http://schemas.microsoft.com/office/drawing/2014/main" id="{99052A55-452E-451B-A83B-B6CD81DD1E9B}"/>
              </a:ext>
            </a:extLst>
          </p:cNvPr>
          <p:cNvSpPr txBox="1"/>
          <p:nvPr/>
        </p:nvSpPr>
        <p:spPr>
          <a:xfrm>
            <a:off x="6822923" y="5815346"/>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164</a:t>
            </a:r>
          </a:p>
        </p:txBody>
      </p:sp>
      <p:sp>
        <p:nvSpPr>
          <p:cNvPr id="100" name="TextBox 99">
            <a:extLst>
              <a:ext uri="{FF2B5EF4-FFF2-40B4-BE49-F238E27FC236}">
                <a16:creationId xmlns:a16="http://schemas.microsoft.com/office/drawing/2014/main" id="{09B78A25-95D1-46DE-A13B-CA6127C62D6F}"/>
              </a:ext>
            </a:extLst>
          </p:cNvPr>
          <p:cNvSpPr txBox="1"/>
          <p:nvPr/>
        </p:nvSpPr>
        <p:spPr>
          <a:xfrm>
            <a:off x="7213396" y="5815346"/>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159</a:t>
            </a:r>
          </a:p>
        </p:txBody>
      </p:sp>
      <p:sp>
        <p:nvSpPr>
          <p:cNvPr id="101" name="TextBox 100">
            <a:extLst>
              <a:ext uri="{FF2B5EF4-FFF2-40B4-BE49-F238E27FC236}">
                <a16:creationId xmlns:a16="http://schemas.microsoft.com/office/drawing/2014/main" id="{E3B84287-D446-4D66-81BA-28AF99076024}"/>
              </a:ext>
            </a:extLst>
          </p:cNvPr>
          <p:cNvSpPr txBox="1"/>
          <p:nvPr/>
        </p:nvSpPr>
        <p:spPr>
          <a:xfrm>
            <a:off x="7603870" y="5815346"/>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151</a:t>
            </a:r>
          </a:p>
        </p:txBody>
      </p:sp>
      <p:sp>
        <p:nvSpPr>
          <p:cNvPr id="102" name="TextBox 101">
            <a:extLst>
              <a:ext uri="{FF2B5EF4-FFF2-40B4-BE49-F238E27FC236}">
                <a16:creationId xmlns:a16="http://schemas.microsoft.com/office/drawing/2014/main" id="{45C78917-B0B9-4737-A288-49E4B5803E00}"/>
              </a:ext>
            </a:extLst>
          </p:cNvPr>
          <p:cNvSpPr txBox="1"/>
          <p:nvPr/>
        </p:nvSpPr>
        <p:spPr>
          <a:xfrm>
            <a:off x="7994344" y="5815346"/>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143</a:t>
            </a:r>
          </a:p>
        </p:txBody>
      </p:sp>
      <p:sp>
        <p:nvSpPr>
          <p:cNvPr id="103" name="TextBox 102">
            <a:extLst>
              <a:ext uri="{FF2B5EF4-FFF2-40B4-BE49-F238E27FC236}">
                <a16:creationId xmlns:a16="http://schemas.microsoft.com/office/drawing/2014/main" id="{A5BB825A-1429-4682-A7FB-7C54BDF680FC}"/>
              </a:ext>
            </a:extLst>
          </p:cNvPr>
          <p:cNvSpPr txBox="1"/>
          <p:nvPr/>
        </p:nvSpPr>
        <p:spPr>
          <a:xfrm>
            <a:off x="8384818" y="5815346"/>
            <a:ext cx="420307"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125</a:t>
            </a:r>
          </a:p>
        </p:txBody>
      </p:sp>
      <p:sp>
        <p:nvSpPr>
          <p:cNvPr id="104" name="TextBox 103">
            <a:extLst>
              <a:ext uri="{FF2B5EF4-FFF2-40B4-BE49-F238E27FC236}">
                <a16:creationId xmlns:a16="http://schemas.microsoft.com/office/drawing/2014/main" id="{CFD7E86C-1D30-4749-A863-2EDB6393641D}"/>
              </a:ext>
            </a:extLst>
          </p:cNvPr>
          <p:cNvSpPr txBox="1"/>
          <p:nvPr/>
        </p:nvSpPr>
        <p:spPr>
          <a:xfrm>
            <a:off x="8775292" y="5815346"/>
            <a:ext cx="420308"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94</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107</a:t>
            </a:r>
          </a:p>
        </p:txBody>
      </p:sp>
      <p:sp>
        <p:nvSpPr>
          <p:cNvPr id="105" name="TextBox 104">
            <a:extLst>
              <a:ext uri="{FF2B5EF4-FFF2-40B4-BE49-F238E27FC236}">
                <a16:creationId xmlns:a16="http://schemas.microsoft.com/office/drawing/2014/main" id="{EA0BDE22-C9DC-4FC0-90AC-A07158ABCEC2}"/>
              </a:ext>
            </a:extLst>
          </p:cNvPr>
          <p:cNvSpPr txBox="1"/>
          <p:nvPr/>
        </p:nvSpPr>
        <p:spPr>
          <a:xfrm>
            <a:off x="9165766" y="5815346"/>
            <a:ext cx="420308"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103</a:t>
            </a:r>
          </a:p>
        </p:txBody>
      </p:sp>
      <p:sp>
        <p:nvSpPr>
          <p:cNvPr id="106" name="TextBox 105">
            <a:extLst>
              <a:ext uri="{FF2B5EF4-FFF2-40B4-BE49-F238E27FC236}">
                <a16:creationId xmlns:a16="http://schemas.microsoft.com/office/drawing/2014/main" id="{EFE85F16-6484-42C8-AD59-AEDFFD27E52A}"/>
              </a:ext>
            </a:extLst>
          </p:cNvPr>
          <p:cNvSpPr txBox="1"/>
          <p:nvPr/>
        </p:nvSpPr>
        <p:spPr>
          <a:xfrm>
            <a:off x="9595514" y="5815346"/>
            <a:ext cx="341760"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99</a:t>
            </a:r>
          </a:p>
        </p:txBody>
      </p:sp>
      <p:sp>
        <p:nvSpPr>
          <p:cNvPr id="107" name="TextBox 106">
            <a:extLst>
              <a:ext uri="{FF2B5EF4-FFF2-40B4-BE49-F238E27FC236}">
                <a16:creationId xmlns:a16="http://schemas.microsoft.com/office/drawing/2014/main" id="{CF3673BA-94F8-4EAF-BFED-94474B0AAB5D}"/>
              </a:ext>
            </a:extLst>
          </p:cNvPr>
          <p:cNvSpPr txBox="1"/>
          <p:nvPr/>
        </p:nvSpPr>
        <p:spPr>
          <a:xfrm>
            <a:off x="9985988" y="5815346"/>
            <a:ext cx="341760"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99</a:t>
            </a:r>
          </a:p>
        </p:txBody>
      </p:sp>
      <p:sp>
        <p:nvSpPr>
          <p:cNvPr id="108" name="TextBox 107">
            <a:extLst>
              <a:ext uri="{FF2B5EF4-FFF2-40B4-BE49-F238E27FC236}">
                <a16:creationId xmlns:a16="http://schemas.microsoft.com/office/drawing/2014/main" id="{03AA4529-5CDE-4989-8482-919E1AD81A2D}"/>
              </a:ext>
            </a:extLst>
          </p:cNvPr>
          <p:cNvSpPr txBox="1"/>
          <p:nvPr/>
        </p:nvSpPr>
        <p:spPr>
          <a:xfrm>
            <a:off x="10376462" y="5815346"/>
            <a:ext cx="341760"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88</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98</a:t>
            </a:r>
          </a:p>
        </p:txBody>
      </p:sp>
      <p:sp>
        <p:nvSpPr>
          <p:cNvPr id="109" name="TextBox 108">
            <a:extLst>
              <a:ext uri="{FF2B5EF4-FFF2-40B4-BE49-F238E27FC236}">
                <a16:creationId xmlns:a16="http://schemas.microsoft.com/office/drawing/2014/main" id="{FC040BF8-1FFB-4E54-B1C5-C800210D2B52}"/>
              </a:ext>
            </a:extLst>
          </p:cNvPr>
          <p:cNvSpPr txBox="1"/>
          <p:nvPr/>
        </p:nvSpPr>
        <p:spPr>
          <a:xfrm>
            <a:off x="10766931" y="5815346"/>
            <a:ext cx="341760" cy="461665"/>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84</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94</a:t>
            </a:r>
          </a:p>
        </p:txBody>
      </p:sp>
      <p:grpSp>
        <p:nvGrpSpPr>
          <p:cNvPr id="110" name="Group 109">
            <a:extLst>
              <a:ext uri="{FF2B5EF4-FFF2-40B4-BE49-F238E27FC236}">
                <a16:creationId xmlns:a16="http://schemas.microsoft.com/office/drawing/2014/main" id="{AD5F3AD6-A824-4B29-A08D-2BEC8977B26C}"/>
              </a:ext>
            </a:extLst>
          </p:cNvPr>
          <p:cNvGrpSpPr/>
          <p:nvPr/>
        </p:nvGrpSpPr>
        <p:grpSpPr>
          <a:xfrm>
            <a:off x="6717044" y="4986825"/>
            <a:ext cx="4756897" cy="435235"/>
            <a:chOff x="899055" y="4938578"/>
            <a:chExt cx="4534930" cy="435235"/>
          </a:xfrm>
        </p:grpSpPr>
        <p:cxnSp>
          <p:nvCxnSpPr>
            <p:cNvPr id="111" name="Straight Connector 110">
              <a:extLst>
                <a:ext uri="{FF2B5EF4-FFF2-40B4-BE49-F238E27FC236}">
                  <a16:creationId xmlns:a16="http://schemas.microsoft.com/office/drawing/2014/main" id="{2F5049F8-0FAB-4D88-BD99-7735F805946A}"/>
                </a:ext>
              </a:extLst>
            </p:cNvPr>
            <p:cNvCxnSpPr/>
            <p:nvPr/>
          </p:nvCxnSpPr>
          <p:spPr bwMode="auto">
            <a:xfrm>
              <a:off x="1216211" y="4938578"/>
              <a:ext cx="3921211"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DFCED76C-B864-40EE-A736-1C59EF9EE386}"/>
                </a:ext>
              </a:extLst>
            </p:cNvPr>
            <p:cNvCxnSpPr/>
            <p:nvPr/>
          </p:nvCxnSpPr>
          <p:spPr bwMode="auto">
            <a:xfrm>
              <a:off x="1606685"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BF987CDB-EAE8-4A35-A46B-6D3BE3574224}"/>
                </a:ext>
              </a:extLst>
            </p:cNvPr>
            <p:cNvCxnSpPr/>
            <p:nvPr/>
          </p:nvCxnSpPr>
          <p:spPr bwMode="auto">
            <a:xfrm>
              <a:off x="1997159"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E7CDF668-0776-4112-9C54-2059172AF34B}"/>
                </a:ext>
              </a:extLst>
            </p:cNvPr>
            <p:cNvCxnSpPr/>
            <p:nvPr/>
          </p:nvCxnSpPr>
          <p:spPr bwMode="auto">
            <a:xfrm>
              <a:off x="2387633"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5AF55961-D4E0-461F-829F-E688560470CA}"/>
                </a:ext>
              </a:extLst>
            </p:cNvPr>
            <p:cNvCxnSpPr/>
            <p:nvPr/>
          </p:nvCxnSpPr>
          <p:spPr bwMode="auto">
            <a:xfrm>
              <a:off x="2778107"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2202B9AA-9168-4EB4-9D82-0F78E8274B58}"/>
                </a:ext>
              </a:extLst>
            </p:cNvPr>
            <p:cNvCxnSpPr/>
            <p:nvPr/>
          </p:nvCxnSpPr>
          <p:spPr bwMode="auto">
            <a:xfrm>
              <a:off x="3168581"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320FCEC6-919B-46FB-80F0-4627882BBFF5}"/>
                </a:ext>
              </a:extLst>
            </p:cNvPr>
            <p:cNvCxnSpPr/>
            <p:nvPr/>
          </p:nvCxnSpPr>
          <p:spPr bwMode="auto">
            <a:xfrm>
              <a:off x="3559055"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DA774C38-C628-4B07-AB32-C293C81C3648}"/>
                </a:ext>
              </a:extLst>
            </p:cNvPr>
            <p:cNvCxnSpPr/>
            <p:nvPr/>
          </p:nvCxnSpPr>
          <p:spPr bwMode="auto">
            <a:xfrm>
              <a:off x="3949529"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B53F5F9A-723F-4DAF-A577-C353BACEC40C}"/>
                </a:ext>
              </a:extLst>
            </p:cNvPr>
            <p:cNvCxnSpPr/>
            <p:nvPr/>
          </p:nvCxnSpPr>
          <p:spPr bwMode="auto">
            <a:xfrm>
              <a:off x="4340003"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2A95DFB0-E5DF-4BDC-8F1A-02F1496E77F7}"/>
                </a:ext>
              </a:extLst>
            </p:cNvPr>
            <p:cNvCxnSpPr/>
            <p:nvPr/>
          </p:nvCxnSpPr>
          <p:spPr bwMode="auto">
            <a:xfrm>
              <a:off x="4730477"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51B6770C-89C8-4B18-B921-607F8B823A35}"/>
                </a:ext>
              </a:extLst>
            </p:cNvPr>
            <p:cNvCxnSpPr/>
            <p:nvPr/>
          </p:nvCxnSpPr>
          <p:spPr bwMode="auto">
            <a:xfrm>
              <a:off x="5120947" y="4938579"/>
              <a:ext cx="0" cy="64008"/>
            </a:xfrm>
            <a:prstGeom prst="line">
              <a:avLst/>
            </a:prstGeom>
            <a:noFill/>
            <a:ln w="28575" cap="flat" cmpd="sng" algn="ctr">
              <a:solidFill>
                <a:schemeClr val="bg1"/>
              </a:solidFill>
              <a:prstDash val="solid"/>
              <a:round/>
              <a:headEnd type="none" w="med" len="med"/>
              <a:tailEnd type="none" w="med" len="med"/>
            </a:ln>
            <a:effectLst/>
          </p:spPr>
        </p:cxnSp>
        <p:sp>
          <p:nvSpPr>
            <p:cNvPr id="122" name="TextBox 121">
              <a:extLst>
                <a:ext uri="{FF2B5EF4-FFF2-40B4-BE49-F238E27FC236}">
                  <a16:creationId xmlns:a16="http://schemas.microsoft.com/office/drawing/2014/main" id="{C4F57EC9-7D0E-43D8-8851-82EAB3F68C33}"/>
                </a:ext>
              </a:extLst>
            </p:cNvPr>
            <p:cNvSpPr txBox="1"/>
            <p:nvPr/>
          </p:nvSpPr>
          <p:spPr>
            <a:xfrm>
              <a:off x="4807909" y="5004481"/>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123" name="TextBox 122">
              <a:extLst>
                <a:ext uri="{FF2B5EF4-FFF2-40B4-BE49-F238E27FC236}">
                  <a16:creationId xmlns:a16="http://schemas.microsoft.com/office/drawing/2014/main" id="{B2430B13-5D67-4A2B-8615-E868259C058C}"/>
                </a:ext>
              </a:extLst>
            </p:cNvPr>
            <p:cNvSpPr txBox="1"/>
            <p:nvPr/>
          </p:nvSpPr>
          <p:spPr>
            <a:xfrm>
              <a:off x="899055" y="5004481"/>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24" name="TextBox 123">
              <a:extLst>
                <a:ext uri="{FF2B5EF4-FFF2-40B4-BE49-F238E27FC236}">
                  <a16:creationId xmlns:a16="http://schemas.microsoft.com/office/drawing/2014/main" id="{AEEF4490-250C-4B7F-9D62-E3B21556CA57}"/>
                </a:ext>
              </a:extLst>
            </p:cNvPr>
            <p:cNvSpPr txBox="1"/>
            <p:nvPr/>
          </p:nvSpPr>
          <p:spPr>
            <a:xfrm>
              <a:off x="1289940" y="5004481"/>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125" name="TextBox 124">
              <a:extLst>
                <a:ext uri="{FF2B5EF4-FFF2-40B4-BE49-F238E27FC236}">
                  <a16:creationId xmlns:a16="http://schemas.microsoft.com/office/drawing/2014/main" id="{6C82B8F8-6CF4-4DA5-BD37-F80D4EBC175C}"/>
                </a:ext>
              </a:extLst>
            </p:cNvPr>
            <p:cNvSpPr txBox="1"/>
            <p:nvPr/>
          </p:nvSpPr>
          <p:spPr>
            <a:xfrm>
              <a:off x="1680825" y="5004481"/>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126" name="TextBox 125">
              <a:extLst>
                <a:ext uri="{FF2B5EF4-FFF2-40B4-BE49-F238E27FC236}">
                  <a16:creationId xmlns:a16="http://schemas.microsoft.com/office/drawing/2014/main" id="{CD700F4B-61F9-412D-8B5B-BD98E04E40EA}"/>
                </a:ext>
              </a:extLst>
            </p:cNvPr>
            <p:cNvSpPr txBox="1"/>
            <p:nvPr/>
          </p:nvSpPr>
          <p:spPr>
            <a:xfrm>
              <a:off x="2071710" y="5004481"/>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127" name="TextBox 126">
              <a:extLst>
                <a:ext uri="{FF2B5EF4-FFF2-40B4-BE49-F238E27FC236}">
                  <a16:creationId xmlns:a16="http://schemas.microsoft.com/office/drawing/2014/main" id="{793F3297-15BB-440B-9D9F-3B87073CC9F6}"/>
                </a:ext>
              </a:extLst>
            </p:cNvPr>
            <p:cNvSpPr txBox="1"/>
            <p:nvPr/>
          </p:nvSpPr>
          <p:spPr>
            <a:xfrm>
              <a:off x="2462595" y="5004481"/>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sp>
          <p:nvSpPr>
            <p:cNvPr id="128" name="TextBox 127">
              <a:extLst>
                <a:ext uri="{FF2B5EF4-FFF2-40B4-BE49-F238E27FC236}">
                  <a16:creationId xmlns:a16="http://schemas.microsoft.com/office/drawing/2014/main" id="{B04E7E1D-9E0B-4989-917A-51B9CC8A4ADD}"/>
                </a:ext>
              </a:extLst>
            </p:cNvPr>
            <p:cNvSpPr txBox="1"/>
            <p:nvPr/>
          </p:nvSpPr>
          <p:spPr>
            <a:xfrm>
              <a:off x="2853480" y="5004481"/>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129" name="TextBox 128">
              <a:extLst>
                <a:ext uri="{FF2B5EF4-FFF2-40B4-BE49-F238E27FC236}">
                  <a16:creationId xmlns:a16="http://schemas.microsoft.com/office/drawing/2014/main" id="{871B6EBD-A2A8-41D7-8496-F4B9DE98B93D}"/>
                </a:ext>
              </a:extLst>
            </p:cNvPr>
            <p:cNvSpPr txBox="1"/>
            <p:nvPr/>
          </p:nvSpPr>
          <p:spPr>
            <a:xfrm>
              <a:off x="3244365" y="5004481"/>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p:txBody>
        </p:sp>
        <p:sp>
          <p:nvSpPr>
            <p:cNvPr id="130" name="TextBox 129">
              <a:extLst>
                <a:ext uri="{FF2B5EF4-FFF2-40B4-BE49-F238E27FC236}">
                  <a16:creationId xmlns:a16="http://schemas.microsoft.com/office/drawing/2014/main" id="{09AA0A93-EBB3-4A96-9811-3ACA769C7AAF}"/>
                </a:ext>
              </a:extLst>
            </p:cNvPr>
            <p:cNvSpPr txBox="1"/>
            <p:nvPr/>
          </p:nvSpPr>
          <p:spPr>
            <a:xfrm>
              <a:off x="3635250" y="5004481"/>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42</a:t>
              </a:r>
            </a:p>
          </p:txBody>
        </p:sp>
        <p:sp>
          <p:nvSpPr>
            <p:cNvPr id="131" name="TextBox 130">
              <a:extLst>
                <a:ext uri="{FF2B5EF4-FFF2-40B4-BE49-F238E27FC236}">
                  <a16:creationId xmlns:a16="http://schemas.microsoft.com/office/drawing/2014/main" id="{7A5B2903-3094-4DB5-8938-C164EE32C722}"/>
                </a:ext>
              </a:extLst>
            </p:cNvPr>
            <p:cNvSpPr txBox="1"/>
            <p:nvPr/>
          </p:nvSpPr>
          <p:spPr>
            <a:xfrm>
              <a:off x="4026135" y="5004481"/>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48</a:t>
              </a:r>
            </a:p>
          </p:txBody>
        </p:sp>
        <p:sp>
          <p:nvSpPr>
            <p:cNvPr id="132" name="TextBox 131">
              <a:extLst>
                <a:ext uri="{FF2B5EF4-FFF2-40B4-BE49-F238E27FC236}">
                  <a16:creationId xmlns:a16="http://schemas.microsoft.com/office/drawing/2014/main" id="{33F1E119-6E02-47ED-89B3-B9859670A0B2}"/>
                </a:ext>
              </a:extLst>
            </p:cNvPr>
            <p:cNvSpPr txBox="1"/>
            <p:nvPr/>
          </p:nvSpPr>
          <p:spPr>
            <a:xfrm>
              <a:off x="4417020" y="5004481"/>
              <a:ext cx="62607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54</a:t>
              </a:r>
            </a:p>
          </p:txBody>
        </p:sp>
      </p:grpSp>
      <p:cxnSp>
        <p:nvCxnSpPr>
          <p:cNvPr id="133" name="Straight Connector 132">
            <a:extLst>
              <a:ext uri="{FF2B5EF4-FFF2-40B4-BE49-F238E27FC236}">
                <a16:creationId xmlns:a16="http://schemas.microsoft.com/office/drawing/2014/main" id="{19A6CC34-8C53-4207-9E90-0E4F383505F3}"/>
              </a:ext>
            </a:extLst>
          </p:cNvPr>
          <p:cNvCxnSpPr/>
          <p:nvPr/>
        </p:nvCxnSpPr>
        <p:spPr bwMode="auto">
          <a:xfrm flipH="1">
            <a:off x="6988649" y="25850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02DB47D8-C01D-45A4-BC25-A3990C39056C}"/>
              </a:ext>
            </a:extLst>
          </p:cNvPr>
          <p:cNvCxnSpPr/>
          <p:nvPr/>
        </p:nvCxnSpPr>
        <p:spPr bwMode="auto">
          <a:xfrm flipH="1">
            <a:off x="6988649" y="29878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5B2C0606-96CF-4BF2-BFD2-6826AE0F477A}"/>
              </a:ext>
            </a:extLst>
          </p:cNvPr>
          <p:cNvCxnSpPr/>
          <p:nvPr/>
        </p:nvCxnSpPr>
        <p:spPr bwMode="auto">
          <a:xfrm flipH="1">
            <a:off x="6988649" y="339061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099FAAFC-031A-45C9-B5EF-8F488EDFA592}"/>
              </a:ext>
            </a:extLst>
          </p:cNvPr>
          <p:cNvCxnSpPr/>
          <p:nvPr/>
        </p:nvCxnSpPr>
        <p:spPr bwMode="auto">
          <a:xfrm flipH="1">
            <a:off x="6988649" y="37933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2A58E804-9625-47CD-98B3-8408D6A1CFF9}"/>
              </a:ext>
            </a:extLst>
          </p:cNvPr>
          <p:cNvCxnSpPr/>
          <p:nvPr/>
        </p:nvCxnSpPr>
        <p:spPr bwMode="auto">
          <a:xfrm flipH="1">
            <a:off x="6988649" y="41961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DA31E83A-BFF3-4014-8CA6-D96B44837634}"/>
              </a:ext>
            </a:extLst>
          </p:cNvPr>
          <p:cNvCxnSpPr/>
          <p:nvPr/>
        </p:nvCxnSpPr>
        <p:spPr bwMode="auto">
          <a:xfrm flipH="1">
            <a:off x="6988649" y="49925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198E03A9-7986-4A99-96A0-1860EAE77609}"/>
              </a:ext>
            </a:extLst>
          </p:cNvPr>
          <p:cNvCxnSpPr/>
          <p:nvPr/>
        </p:nvCxnSpPr>
        <p:spPr bwMode="auto">
          <a:xfrm>
            <a:off x="7046313" y="4992559"/>
            <a:ext cx="0" cy="58275"/>
          </a:xfrm>
          <a:prstGeom prst="line">
            <a:avLst/>
          </a:prstGeom>
          <a:noFill/>
          <a:ln w="28575" cap="flat" cmpd="sng" algn="ctr">
            <a:solidFill>
              <a:schemeClr val="bg1"/>
            </a:solidFill>
            <a:prstDash val="solid"/>
            <a:round/>
            <a:headEnd type="none" w="med" len="med"/>
            <a:tailEnd type="none" w="med" len="med"/>
          </a:ln>
          <a:effectLst/>
        </p:spPr>
      </p:cxnSp>
      <p:sp>
        <p:nvSpPr>
          <p:cNvPr id="140" name="TextBox 139">
            <a:extLst>
              <a:ext uri="{FF2B5EF4-FFF2-40B4-BE49-F238E27FC236}">
                <a16:creationId xmlns:a16="http://schemas.microsoft.com/office/drawing/2014/main" id="{41A55BAC-0C85-46EA-A75D-E3D49F746EAA}"/>
              </a:ext>
            </a:extLst>
          </p:cNvPr>
          <p:cNvSpPr txBox="1"/>
          <p:nvPr/>
        </p:nvSpPr>
        <p:spPr>
          <a:xfrm>
            <a:off x="6420646" y="2405636"/>
            <a:ext cx="626076" cy="336253"/>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141" name="TextBox 140">
            <a:extLst>
              <a:ext uri="{FF2B5EF4-FFF2-40B4-BE49-F238E27FC236}">
                <a16:creationId xmlns:a16="http://schemas.microsoft.com/office/drawing/2014/main" id="{41056B1E-67F7-4436-AB36-151A8A68F906}"/>
              </a:ext>
            </a:extLst>
          </p:cNvPr>
          <p:cNvSpPr txBox="1"/>
          <p:nvPr/>
        </p:nvSpPr>
        <p:spPr>
          <a:xfrm>
            <a:off x="6420646" y="2808411"/>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90</a:t>
            </a:r>
          </a:p>
        </p:txBody>
      </p:sp>
      <p:sp>
        <p:nvSpPr>
          <p:cNvPr id="142" name="TextBox 141">
            <a:extLst>
              <a:ext uri="{FF2B5EF4-FFF2-40B4-BE49-F238E27FC236}">
                <a16:creationId xmlns:a16="http://schemas.microsoft.com/office/drawing/2014/main" id="{F35406ED-665A-4DEA-B831-355104387493}"/>
              </a:ext>
            </a:extLst>
          </p:cNvPr>
          <p:cNvSpPr txBox="1"/>
          <p:nvPr/>
        </p:nvSpPr>
        <p:spPr>
          <a:xfrm>
            <a:off x="6420646" y="3211190"/>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143" name="TextBox 142">
            <a:extLst>
              <a:ext uri="{FF2B5EF4-FFF2-40B4-BE49-F238E27FC236}">
                <a16:creationId xmlns:a16="http://schemas.microsoft.com/office/drawing/2014/main" id="{55F00B4C-06AF-4C11-93CB-1883A7E9174E}"/>
              </a:ext>
            </a:extLst>
          </p:cNvPr>
          <p:cNvSpPr txBox="1"/>
          <p:nvPr/>
        </p:nvSpPr>
        <p:spPr>
          <a:xfrm>
            <a:off x="6420646" y="3613967"/>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70</a:t>
            </a:r>
          </a:p>
        </p:txBody>
      </p:sp>
      <p:sp>
        <p:nvSpPr>
          <p:cNvPr id="144" name="TextBox 143">
            <a:extLst>
              <a:ext uri="{FF2B5EF4-FFF2-40B4-BE49-F238E27FC236}">
                <a16:creationId xmlns:a16="http://schemas.microsoft.com/office/drawing/2014/main" id="{E547E66F-BDD1-486A-867B-775C0525E8CA}"/>
              </a:ext>
            </a:extLst>
          </p:cNvPr>
          <p:cNvSpPr txBox="1"/>
          <p:nvPr/>
        </p:nvSpPr>
        <p:spPr>
          <a:xfrm>
            <a:off x="6420646" y="4016745"/>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145" name="TextBox 144">
            <a:extLst>
              <a:ext uri="{FF2B5EF4-FFF2-40B4-BE49-F238E27FC236}">
                <a16:creationId xmlns:a16="http://schemas.microsoft.com/office/drawing/2014/main" id="{AE78F1BA-C4D8-4CB0-9D4B-4BE88B4FEAC5}"/>
              </a:ext>
            </a:extLst>
          </p:cNvPr>
          <p:cNvSpPr txBox="1"/>
          <p:nvPr/>
        </p:nvSpPr>
        <p:spPr>
          <a:xfrm>
            <a:off x="6420646" y="4809712"/>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cxnSp>
        <p:nvCxnSpPr>
          <p:cNvPr id="146" name="Straight Connector 145">
            <a:extLst>
              <a:ext uri="{FF2B5EF4-FFF2-40B4-BE49-F238E27FC236}">
                <a16:creationId xmlns:a16="http://schemas.microsoft.com/office/drawing/2014/main" id="{FFD746E5-5E15-43D5-BED3-74E7857BE1E7}"/>
              </a:ext>
            </a:extLst>
          </p:cNvPr>
          <p:cNvCxnSpPr/>
          <p:nvPr/>
        </p:nvCxnSpPr>
        <p:spPr bwMode="auto">
          <a:xfrm flipH="1">
            <a:off x="6982420" y="4598022"/>
            <a:ext cx="64008" cy="0"/>
          </a:xfrm>
          <a:prstGeom prst="line">
            <a:avLst/>
          </a:prstGeom>
          <a:noFill/>
          <a:ln w="28575" cap="flat" cmpd="sng" algn="ctr">
            <a:solidFill>
              <a:schemeClr val="bg1"/>
            </a:solidFill>
            <a:prstDash val="solid"/>
            <a:round/>
            <a:headEnd type="none" w="med" len="med"/>
            <a:tailEnd type="none" w="med" len="med"/>
          </a:ln>
          <a:effectLst/>
        </p:spPr>
      </p:cxnSp>
      <p:sp>
        <p:nvSpPr>
          <p:cNvPr id="147" name="TextBox 146">
            <a:extLst>
              <a:ext uri="{FF2B5EF4-FFF2-40B4-BE49-F238E27FC236}">
                <a16:creationId xmlns:a16="http://schemas.microsoft.com/office/drawing/2014/main" id="{A0637A00-A1FE-4D28-BD53-70E7A794B884}"/>
              </a:ext>
            </a:extLst>
          </p:cNvPr>
          <p:cNvSpPr txBox="1"/>
          <p:nvPr/>
        </p:nvSpPr>
        <p:spPr>
          <a:xfrm>
            <a:off x="6414417" y="4418603"/>
            <a:ext cx="62607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a:t>
            </a:r>
          </a:p>
        </p:txBody>
      </p:sp>
      <p:grpSp>
        <p:nvGrpSpPr>
          <p:cNvPr id="148" name="Group 147">
            <a:extLst>
              <a:ext uri="{FF2B5EF4-FFF2-40B4-BE49-F238E27FC236}">
                <a16:creationId xmlns:a16="http://schemas.microsoft.com/office/drawing/2014/main" id="{390364BC-1657-4B8F-88B6-60E60448BC6E}"/>
              </a:ext>
            </a:extLst>
          </p:cNvPr>
          <p:cNvGrpSpPr/>
          <p:nvPr/>
        </p:nvGrpSpPr>
        <p:grpSpPr>
          <a:xfrm>
            <a:off x="6984016" y="4744757"/>
            <a:ext cx="122832" cy="112407"/>
            <a:chOff x="1150476" y="4696510"/>
            <a:chExt cx="122832" cy="112407"/>
          </a:xfrm>
        </p:grpSpPr>
        <p:grpSp>
          <p:nvGrpSpPr>
            <p:cNvPr id="149" name="Group 148">
              <a:extLst>
                <a:ext uri="{FF2B5EF4-FFF2-40B4-BE49-F238E27FC236}">
                  <a16:creationId xmlns:a16="http://schemas.microsoft.com/office/drawing/2014/main" id="{E89FD2B2-73C3-48B2-964C-D4144D49DA65}"/>
                </a:ext>
              </a:extLst>
            </p:cNvPr>
            <p:cNvGrpSpPr/>
            <p:nvPr/>
          </p:nvGrpSpPr>
          <p:grpSpPr>
            <a:xfrm>
              <a:off x="1150476" y="4696510"/>
              <a:ext cx="122832" cy="112407"/>
              <a:chOff x="1511742" y="4242587"/>
              <a:chExt cx="122832" cy="112407"/>
            </a:xfrm>
          </p:grpSpPr>
          <p:cxnSp>
            <p:nvCxnSpPr>
              <p:cNvPr id="151" name="Straight Connector 150">
                <a:extLst>
                  <a:ext uri="{FF2B5EF4-FFF2-40B4-BE49-F238E27FC236}">
                    <a16:creationId xmlns:a16="http://schemas.microsoft.com/office/drawing/2014/main" id="{EE85E5EA-C629-4EE3-9631-0C1AC8ACB1CC}"/>
                  </a:ext>
                </a:extLst>
              </p:cNvPr>
              <p:cNvCxnSpPr/>
              <p:nvPr/>
            </p:nvCxnSpPr>
            <p:spPr bwMode="auto">
              <a:xfrm flipV="1">
                <a:off x="1511742" y="4242587"/>
                <a:ext cx="97293" cy="63761"/>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DA6232F3-ACE5-474C-9080-534C4FFE4423}"/>
                  </a:ext>
                </a:extLst>
              </p:cNvPr>
              <p:cNvCxnSpPr/>
              <p:nvPr/>
            </p:nvCxnSpPr>
            <p:spPr bwMode="auto">
              <a:xfrm flipV="1">
                <a:off x="1537281" y="4291233"/>
                <a:ext cx="97293" cy="63761"/>
              </a:xfrm>
              <a:prstGeom prst="line">
                <a:avLst/>
              </a:prstGeom>
              <a:noFill/>
              <a:ln w="28575" cap="flat" cmpd="sng" algn="ctr">
                <a:solidFill>
                  <a:schemeClr val="bg1"/>
                </a:solidFill>
                <a:prstDash val="solid"/>
                <a:round/>
                <a:headEnd type="none" w="med" len="med"/>
                <a:tailEnd type="none" w="med" len="med"/>
              </a:ln>
              <a:effectLst/>
            </p:spPr>
          </p:cxnSp>
        </p:grpSp>
        <p:cxnSp>
          <p:nvCxnSpPr>
            <p:cNvPr id="150" name="Straight Connector 149">
              <a:extLst>
                <a:ext uri="{FF2B5EF4-FFF2-40B4-BE49-F238E27FC236}">
                  <a16:creationId xmlns:a16="http://schemas.microsoft.com/office/drawing/2014/main" id="{EA9CE8E8-05D0-4B3A-9CD5-8744B2CF00D9}"/>
                </a:ext>
              </a:extLst>
            </p:cNvPr>
            <p:cNvCxnSpPr/>
            <p:nvPr/>
          </p:nvCxnSpPr>
          <p:spPr bwMode="auto">
            <a:xfrm flipV="1">
              <a:off x="1165640" y="4719560"/>
              <a:ext cx="97293" cy="63761"/>
            </a:xfrm>
            <a:prstGeom prst="line">
              <a:avLst/>
            </a:prstGeom>
            <a:noFill/>
            <a:ln w="28575" cap="flat" cmpd="sng" algn="ctr">
              <a:solidFill>
                <a:schemeClr val="tx1"/>
              </a:solidFill>
              <a:prstDash val="solid"/>
              <a:round/>
              <a:headEnd type="none" w="med" len="med"/>
              <a:tailEnd type="none" w="med" len="med"/>
            </a:ln>
            <a:effectLst/>
          </p:spPr>
        </p:cxnSp>
      </p:grpSp>
      <p:sp>
        <p:nvSpPr>
          <p:cNvPr id="154" name="TextBox 153">
            <a:extLst>
              <a:ext uri="{FF2B5EF4-FFF2-40B4-BE49-F238E27FC236}">
                <a16:creationId xmlns:a16="http://schemas.microsoft.com/office/drawing/2014/main" id="{E9DD7F12-4B06-421C-B10E-F14347692E9E}"/>
              </a:ext>
            </a:extLst>
          </p:cNvPr>
          <p:cNvSpPr txBox="1"/>
          <p:nvPr/>
        </p:nvSpPr>
        <p:spPr>
          <a:xfrm>
            <a:off x="7430765" y="2297415"/>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98.4%</a:t>
            </a:r>
          </a:p>
        </p:txBody>
      </p:sp>
      <p:sp>
        <p:nvSpPr>
          <p:cNvPr id="155" name="TextBox 154">
            <a:extLst>
              <a:ext uri="{FF2B5EF4-FFF2-40B4-BE49-F238E27FC236}">
                <a16:creationId xmlns:a16="http://schemas.microsoft.com/office/drawing/2014/main" id="{32564EE1-346F-40F7-A361-EDD513D76CC5}"/>
              </a:ext>
            </a:extLst>
          </p:cNvPr>
          <p:cNvSpPr txBox="1"/>
          <p:nvPr/>
        </p:nvSpPr>
        <p:spPr>
          <a:xfrm>
            <a:off x="7424545" y="2851479"/>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95.0%</a:t>
            </a:r>
          </a:p>
        </p:txBody>
      </p:sp>
      <p:sp>
        <p:nvSpPr>
          <p:cNvPr id="156" name="TextBox 155">
            <a:extLst>
              <a:ext uri="{FF2B5EF4-FFF2-40B4-BE49-F238E27FC236}">
                <a16:creationId xmlns:a16="http://schemas.microsoft.com/office/drawing/2014/main" id="{AD48774D-379D-48B6-99B2-F176BAD75FB0}"/>
              </a:ext>
            </a:extLst>
          </p:cNvPr>
          <p:cNvSpPr txBox="1"/>
          <p:nvPr/>
        </p:nvSpPr>
        <p:spPr>
          <a:xfrm>
            <a:off x="8263381" y="2504960"/>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90.8%</a:t>
            </a:r>
          </a:p>
        </p:txBody>
      </p:sp>
      <p:sp>
        <p:nvSpPr>
          <p:cNvPr id="157" name="TextBox 156">
            <a:extLst>
              <a:ext uri="{FF2B5EF4-FFF2-40B4-BE49-F238E27FC236}">
                <a16:creationId xmlns:a16="http://schemas.microsoft.com/office/drawing/2014/main" id="{3BA46493-054A-4B88-9B58-7582C376EA24}"/>
              </a:ext>
            </a:extLst>
          </p:cNvPr>
          <p:cNvSpPr txBox="1"/>
          <p:nvPr/>
        </p:nvSpPr>
        <p:spPr>
          <a:xfrm>
            <a:off x="8285152" y="3181504"/>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85.5%</a:t>
            </a:r>
          </a:p>
        </p:txBody>
      </p:sp>
      <p:sp>
        <p:nvSpPr>
          <p:cNvPr id="158" name="TextBox 157">
            <a:extLst>
              <a:ext uri="{FF2B5EF4-FFF2-40B4-BE49-F238E27FC236}">
                <a16:creationId xmlns:a16="http://schemas.microsoft.com/office/drawing/2014/main" id="{6BA5590D-8BD7-4681-8867-46327AF12945}"/>
              </a:ext>
            </a:extLst>
          </p:cNvPr>
          <p:cNvSpPr txBox="1"/>
          <p:nvPr/>
        </p:nvSpPr>
        <p:spPr>
          <a:xfrm>
            <a:off x="9072034" y="2715237"/>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88.9%</a:t>
            </a:r>
          </a:p>
        </p:txBody>
      </p:sp>
      <p:sp>
        <p:nvSpPr>
          <p:cNvPr id="159" name="TextBox 158">
            <a:extLst>
              <a:ext uri="{FF2B5EF4-FFF2-40B4-BE49-F238E27FC236}">
                <a16:creationId xmlns:a16="http://schemas.microsoft.com/office/drawing/2014/main" id="{C34049BE-7E62-476C-A2B2-1EBFF8E7C2B2}"/>
              </a:ext>
            </a:extLst>
          </p:cNvPr>
          <p:cNvSpPr txBox="1"/>
          <p:nvPr/>
        </p:nvSpPr>
        <p:spPr>
          <a:xfrm>
            <a:off x="9084475" y="3353907"/>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81.6%</a:t>
            </a:r>
          </a:p>
        </p:txBody>
      </p:sp>
      <p:sp>
        <p:nvSpPr>
          <p:cNvPr id="160" name="TextBox 159">
            <a:extLst>
              <a:ext uri="{FF2B5EF4-FFF2-40B4-BE49-F238E27FC236}">
                <a16:creationId xmlns:a16="http://schemas.microsoft.com/office/drawing/2014/main" id="{A07DE32F-BC66-4966-B351-D54746467D74}"/>
              </a:ext>
            </a:extLst>
          </p:cNvPr>
          <p:cNvSpPr txBox="1"/>
          <p:nvPr/>
        </p:nvSpPr>
        <p:spPr>
          <a:xfrm>
            <a:off x="9871357" y="3356853"/>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80.0%</a:t>
            </a:r>
          </a:p>
        </p:txBody>
      </p:sp>
      <p:sp>
        <p:nvSpPr>
          <p:cNvPr id="161" name="TextBox 160">
            <a:extLst>
              <a:ext uri="{FF2B5EF4-FFF2-40B4-BE49-F238E27FC236}">
                <a16:creationId xmlns:a16="http://schemas.microsoft.com/office/drawing/2014/main" id="{C44E7716-9D82-4765-AD92-EE14E45AA815}"/>
              </a:ext>
            </a:extLst>
          </p:cNvPr>
          <p:cNvSpPr txBox="1"/>
          <p:nvPr/>
        </p:nvSpPr>
        <p:spPr>
          <a:xfrm>
            <a:off x="9865136" y="2747241"/>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88.0%</a:t>
            </a:r>
          </a:p>
        </p:txBody>
      </p:sp>
      <p:sp>
        <p:nvSpPr>
          <p:cNvPr id="162" name="TextBox 161">
            <a:extLst>
              <a:ext uri="{FF2B5EF4-FFF2-40B4-BE49-F238E27FC236}">
                <a16:creationId xmlns:a16="http://schemas.microsoft.com/office/drawing/2014/main" id="{AB03AB13-5A5C-4C34-8D1F-CAA2FC540755}"/>
              </a:ext>
            </a:extLst>
          </p:cNvPr>
          <p:cNvSpPr txBox="1"/>
          <p:nvPr/>
        </p:nvSpPr>
        <p:spPr>
          <a:xfrm>
            <a:off x="10726663" y="2806851"/>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85.0%</a:t>
            </a:r>
          </a:p>
        </p:txBody>
      </p:sp>
      <p:sp>
        <p:nvSpPr>
          <p:cNvPr id="163" name="TextBox 162">
            <a:extLst>
              <a:ext uri="{FF2B5EF4-FFF2-40B4-BE49-F238E27FC236}">
                <a16:creationId xmlns:a16="http://schemas.microsoft.com/office/drawing/2014/main" id="{F530240E-EAAD-4E04-AECB-1E059B86D183}"/>
              </a:ext>
            </a:extLst>
          </p:cNvPr>
          <p:cNvSpPr txBox="1"/>
          <p:nvPr/>
        </p:nvSpPr>
        <p:spPr>
          <a:xfrm>
            <a:off x="10739103" y="3469817"/>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77.6%</a:t>
            </a:r>
          </a:p>
        </p:txBody>
      </p:sp>
      <p:sp>
        <p:nvSpPr>
          <p:cNvPr id="164" name="TextBox 163">
            <a:extLst>
              <a:ext uri="{FF2B5EF4-FFF2-40B4-BE49-F238E27FC236}">
                <a16:creationId xmlns:a16="http://schemas.microsoft.com/office/drawing/2014/main" id="{4F6E6D71-945E-40C7-87B9-720E38F8E768}"/>
              </a:ext>
            </a:extLst>
          </p:cNvPr>
          <p:cNvSpPr txBox="1"/>
          <p:nvPr/>
        </p:nvSpPr>
        <p:spPr>
          <a:xfrm>
            <a:off x="11063920" y="3134356"/>
            <a:ext cx="876753"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7.4%</a:t>
            </a:r>
          </a:p>
        </p:txBody>
      </p:sp>
      <p:sp>
        <p:nvSpPr>
          <p:cNvPr id="165" name="Freeform: Shape 164">
            <a:extLst>
              <a:ext uri="{FF2B5EF4-FFF2-40B4-BE49-F238E27FC236}">
                <a16:creationId xmlns:a16="http://schemas.microsoft.com/office/drawing/2014/main" id="{EC7DCB32-8DE1-48B4-8B7F-44388F10D65F}"/>
              </a:ext>
            </a:extLst>
          </p:cNvPr>
          <p:cNvSpPr/>
          <p:nvPr/>
        </p:nvSpPr>
        <p:spPr bwMode="auto">
          <a:xfrm>
            <a:off x="7047799" y="2577744"/>
            <a:ext cx="4095078" cy="602428"/>
          </a:xfrm>
          <a:custGeom>
            <a:avLst/>
            <a:gdLst>
              <a:gd name="connsiteX0" fmla="*/ 0 w 4095078"/>
              <a:gd name="connsiteY0" fmla="*/ 0 h 602428"/>
              <a:gd name="connsiteX1" fmla="*/ 448235 w 4095078"/>
              <a:gd name="connsiteY1" fmla="*/ 0 h 602428"/>
              <a:gd name="connsiteX2" fmla="*/ 448235 w 4095078"/>
              <a:gd name="connsiteY2" fmla="*/ 32273 h 602428"/>
              <a:gd name="connsiteX3" fmla="*/ 559398 w 4095078"/>
              <a:gd name="connsiteY3" fmla="*/ 32273 h 602428"/>
              <a:gd name="connsiteX4" fmla="*/ 559398 w 4095078"/>
              <a:gd name="connsiteY4" fmla="*/ 60960 h 602428"/>
              <a:gd name="connsiteX5" fmla="*/ 835511 w 4095078"/>
              <a:gd name="connsiteY5" fmla="*/ 60960 h 602428"/>
              <a:gd name="connsiteX6" fmla="*/ 835511 w 4095078"/>
              <a:gd name="connsiteY6" fmla="*/ 96819 h 602428"/>
              <a:gd name="connsiteX7" fmla="*/ 1043492 w 4095078"/>
              <a:gd name="connsiteY7" fmla="*/ 96819 h 602428"/>
              <a:gd name="connsiteX8" fmla="*/ 1043492 w 4095078"/>
              <a:gd name="connsiteY8" fmla="*/ 132678 h 602428"/>
              <a:gd name="connsiteX9" fmla="*/ 1082937 w 4095078"/>
              <a:gd name="connsiteY9" fmla="*/ 132678 h 602428"/>
              <a:gd name="connsiteX10" fmla="*/ 1082937 w 4095078"/>
              <a:gd name="connsiteY10" fmla="*/ 168536 h 602428"/>
              <a:gd name="connsiteX11" fmla="*/ 1118795 w 4095078"/>
              <a:gd name="connsiteY11" fmla="*/ 168536 h 602428"/>
              <a:gd name="connsiteX12" fmla="*/ 1118795 w 4095078"/>
              <a:gd name="connsiteY12" fmla="*/ 197224 h 602428"/>
              <a:gd name="connsiteX13" fmla="*/ 1244301 w 4095078"/>
              <a:gd name="connsiteY13" fmla="*/ 197224 h 602428"/>
              <a:gd name="connsiteX14" fmla="*/ 1244301 w 4095078"/>
              <a:gd name="connsiteY14" fmla="*/ 236668 h 602428"/>
              <a:gd name="connsiteX15" fmla="*/ 1455868 w 4095078"/>
              <a:gd name="connsiteY15" fmla="*/ 236668 h 602428"/>
              <a:gd name="connsiteX16" fmla="*/ 1455868 w 4095078"/>
              <a:gd name="connsiteY16" fmla="*/ 265355 h 602428"/>
              <a:gd name="connsiteX17" fmla="*/ 1502485 w 4095078"/>
              <a:gd name="connsiteY17" fmla="*/ 265355 h 602428"/>
              <a:gd name="connsiteX18" fmla="*/ 1502485 w 4095078"/>
              <a:gd name="connsiteY18" fmla="*/ 304800 h 602428"/>
              <a:gd name="connsiteX19" fmla="*/ 1613647 w 4095078"/>
              <a:gd name="connsiteY19" fmla="*/ 304800 h 602428"/>
              <a:gd name="connsiteX20" fmla="*/ 1613647 w 4095078"/>
              <a:gd name="connsiteY20" fmla="*/ 304800 h 602428"/>
              <a:gd name="connsiteX21" fmla="*/ 1613647 w 4095078"/>
              <a:gd name="connsiteY21" fmla="*/ 337073 h 602428"/>
              <a:gd name="connsiteX22" fmla="*/ 1620819 w 4095078"/>
              <a:gd name="connsiteY22" fmla="*/ 337073 h 602428"/>
              <a:gd name="connsiteX23" fmla="*/ 1620819 w 4095078"/>
              <a:gd name="connsiteY23" fmla="*/ 365760 h 602428"/>
              <a:gd name="connsiteX24" fmla="*/ 1767840 w 4095078"/>
              <a:gd name="connsiteY24" fmla="*/ 365760 h 602428"/>
              <a:gd name="connsiteX25" fmla="*/ 1767840 w 4095078"/>
              <a:gd name="connsiteY25" fmla="*/ 405205 h 602428"/>
              <a:gd name="connsiteX26" fmla="*/ 2090569 w 4095078"/>
              <a:gd name="connsiteY26" fmla="*/ 405205 h 602428"/>
              <a:gd name="connsiteX27" fmla="*/ 2090569 w 4095078"/>
              <a:gd name="connsiteY27" fmla="*/ 441064 h 602428"/>
              <a:gd name="connsiteX28" fmla="*/ 2832847 w 4095078"/>
              <a:gd name="connsiteY28" fmla="*/ 441064 h 602428"/>
              <a:gd name="connsiteX29" fmla="*/ 2832847 w 4095078"/>
              <a:gd name="connsiteY29" fmla="*/ 480508 h 602428"/>
              <a:gd name="connsiteX30" fmla="*/ 3345628 w 4095078"/>
              <a:gd name="connsiteY30" fmla="*/ 480508 h 602428"/>
              <a:gd name="connsiteX31" fmla="*/ 3345628 w 4095078"/>
              <a:gd name="connsiteY31" fmla="*/ 519953 h 602428"/>
              <a:gd name="connsiteX32" fmla="*/ 3496235 w 4095078"/>
              <a:gd name="connsiteY32" fmla="*/ 519953 h 602428"/>
              <a:gd name="connsiteX33" fmla="*/ 3496235 w 4095078"/>
              <a:gd name="connsiteY33" fmla="*/ 555812 h 602428"/>
              <a:gd name="connsiteX34" fmla="*/ 4095078 w 4095078"/>
              <a:gd name="connsiteY34" fmla="*/ 555812 h 602428"/>
              <a:gd name="connsiteX35" fmla="*/ 4095078 w 4095078"/>
              <a:gd name="connsiteY35" fmla="*/ 602428 h 60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095078" h="602428">
                <a:moveTo>
                  <a:pt x="0" y="0"/>
                </a:moveTo>
                <a:lnTo>
                  <a:pt x="448235" y="0"/>
                </a:lnTo>
                <a:lnTo>
                  <a:pt x="448235" y="32273"/>
                </a:lnTo>
                <a:lnTo>
                  <a:pt x="559398" y="32273"/>
                </a:lnTo>
                <a:lnTo>
                  <a:pt x="559398" y="60960"/>
                </a:lnTo>
                <a:lnTo>
                  <a:pt x="835511" y="60960"/>
                </a:lnTo>
                <a:lnTo>
                  <a:pt x="835511" y="96819"/>
                </a:lnTo>
                <a:lnTo>
                  <a:pt x="1043492" y="96819"/>
                </a:lnTo>
                <a:lnTo>
                  <a:pt x="1043492" y="132678"/>
                </a:lnTo>
                <a:lnTo>
                  <a:pt x="1082937" y="132678"/>
                </a:lnTo>
                <a:lnTo>
                  <a:pt x="1082937" y="168536"/>
                </a:lnTo>
                <a:lnTo>
                  <a:pt x="1118795" y="168536"/>
                </a:lnTo>
                <a:lnTo>
                  <a:pt x="1118795" y="197224"/>
                </a:lnTo>
                <a:lnTo>
                  <a:pt x="1244301" y="197224"/>
                </a:lnTo>
                <a:lnTo>
                  <a:pt x="1244301" y="236668"/>
                </a:lnTo>
                <a:lnTo>
                  <a:pt x="1455868" y="236668"/>
                </a:lnTo>
                <a:lnTo>
                  <a:pt x="1455868" y="265355"/>
                </a:lnTo>
                <a:lnTo>
                  <a:pt x="1502485" y="265355"/>
                </a:lnTo>
                <a:lnTo>
                  <a:pt x="1502485" y="304800"/>
                </a:lnTo>
                <a:lnTo>
                  <a:pt x="1613647" y="304800"/>
                </a:lnTo>
                <a:lnTo>
                  <a:pt x="1613647" y="304800"/>
                </a:lnTo>
                <a:lnTo>
                  <a:pt x="1613647" y="337073"/>
                </a:lnTo>
                <a:lnTo>
                  <a:pt x="1620819" y="337073"/>
                </a:lnTo>
                <a:lnTo>
                  <a:pt x="1620819" y="365760"/>
                </a:lnTo>
                <a:lnTo>
                  <a:pt x="1767840" y="365760"/>
                </a:lnTo>
                <a:lnTo>
                  <a:pt x="1767840" y="405205"/>
                </a:lnTo>
                <a:lnTo>
                  <a:pt x="2090569" y="405205"/>
                </a:lnTo>
                <a:lnTo>
                  <a:pt x="2090569" y="441064"/>
                </a:lnTo>
                <a:lnTo>
                  <a:pt x="2832847" y="441064"/>
                </a:lnTo>
                <a:lnTo>
                  <a:pt x="2832847" y="480508"/>
                </a:lnTo>
                <a:lnTo>
                  <a:pt x="3345628" y="480508"/>
                </a:lnTo>
                <a:lnTo>
                  <a:pt x="3345628" y="519953"/>
                </a:lnTo>
                <a:lnTo>
                  <a:pt x="3496235" y="519953"/>
                </a:lnTo>
                <a:lnTo>
                  <a:pt x="3496235" y="555812"/>
                </a:lnTo>
                <a:lnTo>
                  <a:pt x="4095078" y="555812"/>
                </a:lnTo>
                <a:lnTo>
                  <a:pt x="4095078" y="602428"/>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6" name="Freeform: Shape 165">
            <a:extLst>
              <a:ext uri="{FF2B5EF4-FFF2-40B4-BE49-F238E27FC236}">
                <a16:creationId xmlns:a16="http://schemas.microsoft.com/office/drawing/2014/main" id="{4ED07BA9-E894-47F9-AF2E-4AB89129FC6F}"/>
              </a:ext>
            </a:extLst>
          </p:cNvPr>
          <p:cNvSpPr/>
          <p:nvPr/>
        </p:nvSpPr>
        <p:spPr bwMode="auto">
          <a:xfrm>
            <a:off x="7033456" y="2581330"/>
            <a:ext cx="4105835" cy="896470"/>
          </a:xfrm>
          <a:custGeom>
            <a:avLst/>
            <a:gdLst>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17616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72932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72932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72932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72932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72932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72932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72932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72932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23805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35178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35178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35178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35178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35178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35178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105835" h="896470">
                <a:moveTo>
                  <a:pt x="0" y="0"/>
                </a:moveTo>
                <a:lnTo>
                  <a:pt x="236668" y="0"/>
                </a:lnTo>
                <a:lnTo>
                  <a:pt x="236668" y="46616"/>
                </a:lnTo>
                <a:lnTo>
                  <a:pt x="444649" y="46616"/>
                </a:lnTo>
                <a:lnTo>
                  <a:pt x="444649" y="100405"/>
                </a:lnTo>
                <a:lnTo>
                  <a:pt x="484094" y="100405"/>
                </a:lnTo>
                <a:lnTo>
                  <a:pt x="484094" y="121920"/>
                </a:lnTo>
                <a:lnTo>
                  <a:pt x="645458" y="121920"/>
                </a:lnTo>
                <a:lnTo>
                  <a:pt x="645458" y="143435"/>
                </a:lnTo>
                <a:lnTo>
                  <a:pt x="724348" y="143435"/>
                </a:lnTo>
                <a:lnTo>
                  <a:pt x="724348" y="175708"/>
                </a:lnTo>
                <a:lnTo>
                  <a:pt x="778136" y="175708"/>
                </a:lnTo>
                <a:lnTo>
                  <a:pt x="778136" y="193638"/>
                </a:lnTo>
                <a:lnTo>
                  <a:pt x="921571" y="193638"/>
                </a:lnTo>
                <a:lnTo>
                  <a:pt x="921571" y="222325"/>
                </a:lnTo>
                <a:lnTo>
                  <a:pt x="993289" y="222325"/>
                </a:lnTo>
                <a:lnTo>
                  <a:pt x="993289" y="240254"/>
                </a:lnTo>
                <a:lnTo>
                  <a:pt x="1011218" y="240254"/>
                </a:lnTo>
                <a:lnTo>
                  <a:pt x="1011218" y="272527"/>
                </a:lnTo>
                <a:lnTo>
                  <a:pt x="1072178" y="272527"/>
                </a:lnTo>
                <a:lnTo>
                  <a:pt x="1072178" y="297628"/>
                </a:lnTo>
                <a:lnTo>
                  <a:pt x="1125967" y="297628"/>
                </a:lnTo>
                <a:lnTo>
                  <a:pt x="1125967" y="329901"/>
                </a:lnTo>
                <a:lnTo>
                  <a:pt x="1176169" y="329901"/>
                </a:lnTo>
                <a:lnTo>
                  <a:pt x="1176169" y="344245"/>
                </a:lnTo>
                <a:lnTo>
                  <a:pt x="1205739" y="344245"/>
                </a:lnTo>
                <a:cubicBezTo>
                  <a:pt x="1205445" y="353807"/>
                  <a:pt x="1205150" y="363370"/>
                  <a:pt x="1204856" y="372932"/>
                </a:cubicBezTo>
                <a:cubicBezTo>
                  <a:pt x="1218004" y="372932"/>
                  <a:pt x="1237727" y="369899"/>
                  <a:pt x="1244301" y="372932"/>
                </a:cubicBezTo>
                <a:cubicBezTo>
                  <a:pt x="1246326" y="375965"/>
                  <a:pt x="1244301" y="385063"/>
                  <a:pt x="1244301" y="391129"/>
                </a:cubicBezTo>
                <a:lnTo>
                  <a:pt x="1262230" y="390861"/>
                </a:lnTo>
                <a:lnTo>
                  <a:pt x="1262230" y="419548"/>
                </a:lnTo>
                <a:lnTo>
                  <a:pt x="1312432" y="419548"/>
                </a:lnTo>
                <a:lnTo>
                  <a:pt x="1312432" y="451821"/>
                </a:lnTo>
                <a:lnTo>
                  <a:pt x="1335178" y="451821"/>
                </a:lnTo>
                <a:lnTo>
                  <a:pt x="1337533" y="476922"/>
                </a:lnTo>
                <a:lnTo>
                  <a:pt x="1488141" y="476922"/>
                </a:lnTo>
                <a:lnTo>
                  <a:pt x="1488141" y="498438"/>
                </a:lnTo>
                <a:lnTo>
                  <a:pt x="1506070" y="498438"/>
                </a:lnTo>
                <a:lnTo>
                  <a:pt x="1506070" y="527125"/>
                </a:lnTo>
                <a:lnTo>
                  <a:pt x="1545515" y="527125"/>
                </a:lnTo>
                <a:lnTo>
                  <a:pt x="1545515" y="548640"/>
                </a:lnTo>
                <a:lnTo>
                  <a:pt x="1645920" y="548640"/>
                </a:lnTo>
                <a:lnTo>
                  <a:pt x="1645920" y="573741"/>
                </a:lnTo>
                <a:lnTo>
                  <a:pt x="1721223" y="573741"/>
                </a:lnTo>
                <a:lnTo>
                  <a:pt x="1721223" y="613186"/>
                </a:lnTo>
                <a:lnTo>
                  <a:pt x="1818042" y="613186"/>
                </a:lnTo>
                <a:lnTo>
                  <a:pt x="1818042" y="641873"/>
                </a:lnTo>
                <a:lnTo>
                  <a:pt x="2190974" y="641873"/>
                </a:lnTo>
                <a:lnTo>
                  <a:pt x="2190974" y="674146"/>
                </a:lnTo>
                <a:lnTo>
                  <a:pt x="2355924" y="674146"/>
                </a:lnTo>
                <a:lnTo>
                  <a:pt x="2355924" y="702833"/>
                </a:lnTo>
                <a:lnTo>
                  <a:pt x="2452743" y="702833"/>
                </a:lnTo>
                <a:lnTo>
                  <a:pt x="2452743" y="727934"/>
                </a:lnTo>
                <a:lnTo>
                  <a:pt x="2485016" y="727934"/>
                </a:lnTo>
                <a:lnTo>
                  <a:pt x="2485016" y="767379"/>
                </a:lnTo>
                <a:lnTo>
                  <a:pt x="2743200" y="767379"/>
                </a:lnTo>
                <a:lnTo>
                  <a:pt x="2743200" y="799652"/>
                </a:lnTo>
                <a:lnTo>
                  <a:pt x="3628912" y="799652"/>
                </a:lnTo>
                <a:lnTo>
                  <a:pt x="3628912" y="835510"/>
                </a:lnTo>
                <a:lnTo>
                  <a:pt x="3775934" y="835510"/>
                </a:lnTo>
                <a:lnTo>
                  <a:pt x="3775934" y="874955"/>
                </a:lnTo>
                <a:lnTo>
                  <a:pt x="3983915" y="874955"/>
                </a:lnTo>
                <a:lnTo>
                  <a:pt x="3983915" y="896470"/>
                </a:lnTo>
                <a:lnTo>
                  <a:pt x="4105835" y="89647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9" name="TextBox 168">
            <a:extLst>
              <a:ext uri="{FF2B5EF4-FFF2-40B4-BE49-F238E27FC236}">
                <a16:creationId xmlns:a16="http://schemas.microsoft.com/office/drawing/2014/main" id="{EC57087F-1334-4706-B433-49316FAF770E}"/>
              </a:ext>
            </a:extLst>
          </p:cNvPr>
          <p:cNvSpPr txBox="1"/>
          <p:nvPr/>
        </p:nvSpPr>
        <p:spPr bwMode="auto">
          <a:xfrm>
            <a:off x="1239767" y="1498361"/>
            <a:ext cx="45710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Hormone Receptor Positive and </a:t>
            </a:r>
            <a:b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&lt;1 Yr From Last Dose of Trastuzumab</a:t>
            </a:r>
          </a:p>
        </p:txBody>
      </p:sp>
      <p:sp>
        <p:nvSpPr>
          <p:cNvPr id="170" name="TextBox 169">
            <a:extLst>
              <a:ext uri="{FF2B5EF4-FFF2-40B4-BE49-F238E27FC236}">
                <a16:creationId xmlns:a16="http://schemas.microsoft.com/office/drawing/2014/main" id="{92521BCE-5C5D-4FA1-9A50-313A1961A23E}"/>
              </a:ext>
            </a:extLst>
          </p:cNvPr>
          <p:cNvSpPr txBox="1"/>
          <p:nvPr/>
        </p:nvSpPr>
        <p:spPr bwMode="auto">
          <a:xfrm>
            <a:off x="7375718" y="1498361"/>
            <a:ext cx="3698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Hormone Receptor Positive and </a:t>
            </a:r>
            <a:b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&lt;1 Yr From Last Dose of Trastuzumab</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Without pCR After Neoadjuvant Tx</a:t>
            </a:r>
          </a:p>
        </p:txBody>
      </p:sp>
      <p:sp>
        <p:nvSpPr>
          <p:cNvPr id="167" name="Text Box 11">
            <a:extLst>
              <a:ext uri="{FF2B5EF4-FFF2-40B4-BE49-F238E27FC236}">
                <a16:creationId xmlns:a16="http://schemas.microsoft.com/office/drawing/2014/main" id="{0979DEF9-BA72-4008-8414-99BC2FA0E618}"/>
              </a:ext>
            </a:extLst>
          </p:cNvPr>
          <p:cNvSpPr txBox="1">
            <a:spLocks noChangeArrowheads="1"/>
          </p:cNvSpPr>
          <p:nvPr/>
        </p:nvSpPr>
        <p:spPr bwMode="auto">
          <a:xfrm>
            <a:off x="401593" y="6378922"/>
            <a:ext cx="8561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Chan. Clin Breast Cancer. 2021;21:80</a:t>
            </a:r>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grpSp>
        <p:nvGrpSpPr>
          <p:cNvPr id="168" name="Group 167">
            <a:extLst>
              <a:ext uri="{FF2B5EF4-FFF2-40B4-BE49-F238E27FC236}">
                <a16:creationId xmlns:a16="http://schemas.microsoft.com/office/drawing/2014/main" id="{19943D81-A194-4608-9352-55001BD78A3C}"/>
              </a:ext>
            </a:extLst>
          </p:cNvPr>
          <p:cNvGrpSpPr/>
          <p:nvPr/>
        </p:nvGrpSpPr>
        <p:grpSpPr>
          <a:xfrm>
            <a:off x="7179756" y="3823473"/>
            <a:ext cx="1688842" cy="646331"/>
            <a:chOff x="1918277" y="3467282"/>
            <a:chExt cx="1688842" cy="646331"/>
          </a:xfrm>
        </p:grpSpPr>
        <p:sp>
          <p:nvSpPr>
            <p:cNvPr id="171" name="TextBox 170">
              <a:extLst>
                <a:ext uri="{FF2B5EF4-FFF2-40B4-BE49-F238E27FC236}">
                  <a16:creationId xmlns:a16="http://schemas.microsoft.com/office/drawing/2014/main" id="{B8E540DA-0996-4168-8299-7DCAA14D0621}"/>
                </a:ext>
              </a:extLst>
            </p:cNvPr>
            <p:cNvSpPr txBox="1"/>
            <p:nvPr/>
          </p:nvSpPr>
          <p:spPr>
            <a:xfrm>
              <a:off x="2229299" y="3467282"/>
              <a:ext cx="1377820"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Neratinib</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Placebo</a:t>
              </a:r>
            </a:p>
          </p:txBody>
        </p:sp>
        <p:cxnSp>
          <p:nvCxnSpPr>
            <p:cNvPr id="172" name="Straight Connector 171">
              <a:extLst>
                <a:ext uri="{FF2B5EF4-FFF2-40B4-BE49-F238E27FC236}">
                  <a16:creationId xmlns:a16="http://schemas.microsoft.com/office/drawing/2014/main" id="{1D257E53-E0FC-419D-828A-5B93EE7D2669}"/>
                </a:ext>
              </a:extLst>
            </p:cNvPr>
            <p:cNvCxnSpPr/>
            <p:nvPr/>
          </p:nvCxnSpPr>
          <p:spPr bwMode="auto">
            <a:xfrm flipH="1">
              <a:off x="1918277" y="3650787"/>
              <a:ext cx="345233" cy="0"/>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4B1B32C2-E0CB-4F73-BCE3-B5D98039C5EE}"/>
                </a:ext>
              </a:extLst>
            </p:cNvPr>
            <p:cNvCxnSpPr/>
            <p:nvPr/>
          </p:nvCxnSpPr>
          <p:spPr bwMode="auto">
            <a:xfrm flipH="1">
              <a:off x="1918277" y="3932332"/>
              <a:ext cx="345233" cy="0"/>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2054361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Freeform: Shape 75">
            <a:extLst>
              <a:ext uri="{FF2B5EF4-FFF2-40B4-BE49-F238E27FC236}">
                <a16:creationId xmlns:a16="http://schemas.microsoft.com/office/drawing/2014/main" id="{7D2F0B1F-5C2C-422F-9169-7BA9BBEC7CF8}"/>
              </a:ext>
            </a:extLst>
          </p:cNvPr>
          <p:cNvSpPr/>
          <p:nvPr/>
        </p:nvSpPr>
        <p:spPr bwMode="auto">
          <a:xfrm>
            <a:off x="3467378" y="1621892"/>
            <a:ext cx="5436342" cy="327048"/>
          </a:xfrm>
          <a:custGeom>
            <a:avLst/>
            <a:gdLst>
              <a:gd name="connsiteX0" fmla="*/ 0 w 5436342"/>
              <a:gd name="connsiteY0" fmla="*/ 0 h 327048"/>
              <a:gd name="connsiteX1" fmla="*/ 410479 w 5436342"/>
              <a:gd name="connsiteY1" fmla="*/ 0 h 327048"/>
              <a:gd name="connsiteX2" fmla="*/ 410479 w 5436342"/>
              <a:gd name="connsiteY2" fmla="*/ 6674 h 327048"/>
              <a:gd name="connsiteX3" fmla="*/ 477223 w 5436342"/>
              <a:gd name="connsiteY3" fmla="*/ 6674 h 327048"/>
              <a:gd name="connsiteX4" fmla="*/ 477223 w 5436342"/>
              <a:gd name="connsiteY4" fmla="*/ 13349 h 327048"/>
              <a:gd name="connsiteX5" fmla="*/ 614050 w 5436342"/>
              <a:gd name="connsiteY5" fmla="*/ 13349 h 327048"/>
              <a:gd name="connsiteX6" fmla="*/ 710829 w 5436342"/>
              <a:gd name="connsiteY6" fmla="*/ 13349 h 327048"/>
              <a:gd name="connsiteX7" fmla="*/ 710829 w 5436342"/>
              <a:gd name="connsiteY7" fmla="*/ 33372 h 327048"/>
              <a:gd name="connsiteX8" fmla="*/ 944435 w 5436342"/>
              <a:gd name="connsiteY8" fmla="*/ 33372 h 327048"/>
              <a:gd name="connsiteX9" fmla="*/ 944435 w 5436342"/>
              <a:gd name="connsiteY9" fmla="*/ 40047 h 327048"/>
              <a:gd name="connsiteX10" fmla="*/ 1024529 w 5436342"/>
              <a:gd name="connsiteY10" fmla="*/ 40047 h 327048"/>
              <a:gd name="connsiteX11" fmla="*/ 1024529 w 5436342"/>
              <a:gd name="connsiteY11" fmla="*/ 53396 h 327048"/>
              <a:gd name="connsiteX12" fmla="*/ 1111296 w 5436342"/>
              <a:gd name="connsiteY12" fmla="*/ 53396 h 327048"/>
              <a:gd name="connsiteX13" fmla="*/ 1111296 w 5436342"/>
              <a:gd name="connsiteY13" fmla="*/ 60070 h 327048"/>
              <a:gd name="connsiteX14" fmla="*/ 1214750 w 5436342"/>
              <a:gd name="connsiteY14" fmla="*/ 60070 h 327048"/>
              <a:gd name="connsiteX15" fmla="*/ 1214750 w 5436342"/>
              <a:gd name="connsiteY15" fmla="*/ 70082 h 327048"/>
              <a:gd name="connsiteX16" fmla="*/ 1278158 w 5436342"/>
              <a:gd name="connsiteY16" fmla="*/ 70082 h 327048"/>
              <a:gd name="connsiteX17" fmla="*/ 1278158 w 5436342"/>
              <a:gd name="connsiteY17" fmla="*/ 80093 h 327048"/>
              <a:gd name="connsiteX18" fmla="*/ 1351577 w 5436342"/>
              <a:gd name="connsiteY18" fmla="*/ 80093 h 327048"/>
              <a:gd name="connsiteX19" fmla="*/ 1351577 w 5436342"/>
              <a:gd name="connsiteY19" fmla="*/ 86768 h 327048"/>
              <a:gd name="connsiteX20" fmla="*/ 1455031 w 5436342"/>
              <a:gd name="connsiteY20" fmla="*/ 86768 h 327048"/>
              <a:gd name="connsiteX21" fmla="*/ 1455031 w 5436342"/>
              <a:gd name="connsiteY21" fmla="*/ 96780 h 327048"/>
              <a:gd name="connsiteX22" fmla="*/ 1631904 w 5436342"/>
              <a:gd name="connsiteY22" fmla="*/ 96780 h 327048"/>
              <a:gd name="connsiteX23" fmla="*/ 1631904 w 5436342"/>
              <a:gd name="connsiteY23" fmla="*/ 106791 h 327048"/>
              <a:gd name="connsiteX24" fmla="*/ 1785416 w 5436342"/>
              <a:gd name="connsiteY24" fmla="*/ 106791 h 327048"/>
              <a:gd name="connsiteX25" fmla="*/ 1785416 w 5436342"/>
              <a:gd name="connsiteY25" fmla="*/ 106791 h 327048"/>
              <a:gd name="connsiteX26" fmla="*/ 1832137 w 5436342"/>
              <a:gd name="connsiteY26" fmla="*/ 106791 h 327048"/>
              <a:gd name="connsiteX27" fmla="*/ 1832137 w 5436342"/>
              <a:gd name="connsiteY27" fmla="*/ 113466 h 327048"/>
              <a:gd name="connsiteX28" fmla="*/ 1898882 w 5436342"/>
              <a:gd name="connsiteY28" fmla="*/ 113466 h 327048"/>
              <a:gd name="connsiteX29" fmla="*/ 1898882 w 5436342"/>
              <a:gd name="connsiteY29" fmla="*/ 120140 h 327048"/>
              <a:gd name="connsiteX30" fmla="*/ 2029034 w 5436342"/>
              <a:gd name="connsiteY30" fmla="*/ 120140 h 327048"/>
              <a:gd name="connsiteX31" fmla="*/ 2029034 w 5436342"/>
              <a:gd name="connsiteY31" fmla="*/ 130152 h 327048"/>
              <a:gd name="connsiteX32" fmla="*/ 2095778 w 5436342"/>
              <a:gd name="connsiteY32" fmla="*/ 130152 h 327048"/>
              <a:gd name="connsiteX33" fmla="*/ 2095778 w 5436342"/>
              <a:gd name="connsiteY33" fmla="*/ 140163 h 327048"/>
              <a:gd name="connsiteX34" fmla="*/ 2169197 w 5436342"/>
              <a:gd name="connsiteY34" fmla="*/ 140163 h 327048"/>
              <a:gd name="connsiteX35" fmla="*/ 2169197 w 5436342"/>
              <a:gd name="connsiteY35" fmla="*/ 143501 h 327048"/>
              <a:gd name="connsiteX36" fmla="*/ 2239279 w 5436342"/>
              <a:gd name="connsiteY36" fmla="*/ 143501 h 327048"/>
              <a:gd name="connsiteX37" fmla="*/ 2239279 w 5436342"/>
              <a:gd name="connsiteY37" fmla="*/ 153512 h 327048"/>
              <a:gd name="connsiteX38" fmla="*/ 2362756 w 5436342"/>
              <a:gd name="connsiteY38" fmla="*/ 153512 h 327048"/>
              <a:gd name="connsiteX39" fmla="*/ 2362756 w 5436342"/>
              <a:gd name="connsiteY39" fmla="*/ 150175 h 327048"/>
              <a:gd name="connsiteX40" fmla="*/ 2396129 w 5436342"/>
              <a:gd name="connsiteY40" fmla="*/ 156850 h 327048"/>
              <a:gd name="connsiteX41" fmla="*/ 2526280 w 5436342"/>
              <a:gd name="connsiteY41" fmla="*/ 156850 h 327048"/>
              <a:gd name="connsiteX42" fmla="*/ 2526280 w 5436342"/>
              <a:gd name="connsiteY42" fmla="*/ 166861 h 327048"/>
              <a:gd name="connsiteX43" fmla="*/ 2653095 w 5436342"/>
              <a:gd name="connsiteY43" fmla="*/ 166861 h 327048"/>
              <a:gd name="connsiteX44" fmla="*/ 2653095 w 5436342"/>
              <a:gd name="connsiteY44" fmla="*/ 176873 h 327048"/>
              <a:gd name="connsiteX45" fmla="*/ 2833305 w 5436342"/>
              <a:gd name="connsiteY45" fmla="*/ 176873 h 327048"/>
              <a:gd name="connsiteX46" fmla="*/ 2833305 w 5436342"/>
              <a:gd name="connsiteY46" fmla="*/ 176873 h 327048"/>
              <a:gd name="connsiteX47" fmla="*/ 2880026 w 5436342"/>
              <a:gd name="connsiteY47" fmla="*/ 176873 h 327048"/>
              <a:gd name="connsiteX48" fmla="*/ 2880026 w 5436342"/>
              <a:gd name="connsiteY48" fmla="*/ 186885 h 327048"/>
              <a:gd name="connsiteX49" fmla="*/ 3130318 w 5436342"/>
              <a:gd name="connsiteY49" fmla="*/ 186885 h 327048"/>
              <a:gd name="connsiteX50" fmla="*/ 3130318 w 5436342"/>
              <a:gd name="connsiteY50" fmla="*/ 203571 h 327048"/>
              <a:gd name="connsiteX51" fmla="*/ 3243784 w 5436342"/>
              <a:gd name="connsiteY51" fmla="*/ 203571 h 327048"/>
              <a:gd name="connsiteX52" fmla="*/ 3243784 w 5436342"/>
              <a:gd name="connsiteY52" fmla="*/ 220257 h 327048"/>
              <a:gd name="connsiteX53" fmla="*/ 3337226 w 5436342"/>
              <a:gd name="connsiteY53" fmla="*/ 220257 h 327048"/>
              <a:gd name="connsiteX54" fmla="*/ 3337226 w 5436342"/>
              <a:gd name="connsiteY54" fmla="*/ 230269 h 327048"/>
              <a:gd name="connsiteX55" fmla="*/ 3480727 w 5436342"/>
              <a:gd name="connsiteY55" fmla="*/ 230269 h 327048"/>
              <a:gd name="connsiteX56" fmla="*/ 3480727 w 5436342"/>
              <a:gd name="connsiteY56" fmla="*/ 240280 h 327048"/>
              <a:gd name="connsiteX57" fmla="*/ 3587518 w 5436342"/>
              <a:gd name="connsiteY57" fmla="*/ 240280 h 327048"/>
              <a:gd name="connsiteX58" fmla="*/ 3587518 w 5436342"/>
              <a:gd name="connsiteY58" fmla="*/ 250292 h 327048"/>
              <a:gd name="connsiteX59" fmla="*/ 3721007 w 5436342"/>
              <a:gd name="connsiteY59" fmla="*/ 250292 h 327048"/>
              <a:gd name="connsiteX60" fmla="*/ 3721007 w 5436342"/>
              <a:gd name="connsiteY60" fmla="*/ 253629 h 327048"/>
              <a:gd name="connsiteX61" fmla="*/ 3964625 w 5436342"/>
              <a:gd name="connsiteY61" fmla="*/ 253629 h 327048"/>
              <a:gd name="connsiteX62" fmla="*/ 3964625 w 5436342"/>
              <a:gd name="connsiteY62" fmla="*/ 270315 h 327048"/>
              <a:gd name="connsiteX63" fmla="*/ 4048056 w 5436342"/>
              <a:gd name="connsiteY63" fmla="*/ 270315 h 327048"/>
              <a:gd name="connsiteX64" fmla="*/ 4048056 w 5436342"/>
              <a:gd name="connsiteY64" fmla="*/ 283664 h 327048"/>
              <a:gd name="connsiteX65" fmla="*/ 4151510 w 5436342"/>
              <a:gd name="connsiteY65" fmla="*/ 283664 h 327048"/>
              <a:gd name="connsiteX66" fmla="*/ 4151510 w 5436342"/>
              <a:gd name="connsiteY66" fmla="*/ 283664 h 327048"/>
              <a:gd name="connsiteX67" fmla="*/ 4284999 w 5436342"/>
              <a:gd name="connsiteY67" fmla="*/ 283664 h 327048"/>
              <a:gd name="connsiteX68" fmla="*/ 4284999 w 5436342"/>
              <a:gd name="connsiteY68" fmla="*/ 303688 h 327048"/>
              <a:gd name="connsiteX69" fmla="*/ 4428499 w 5436342"/>
              <a:gd name="connsiteY69" fmla="*/ 303688 h 327048"/>
              <a:gd name="connsiteX70" fmla="*/ 4431837 w 5436342"/>
              <a:gd name="connsiteY70" fmla="*/ 300350 h 327048"/>
              <a:gd name="connsiteX71" fmla="*/ 4695477 w 5436342"/>
              <a:gd name="connsiteY71" fmla="*/ 300350 h 327048"/>
              <a:gd name="connsiteX72" fmla="*/ 4695477 w 5436342"/>
              <a:gd name="connsiteY72" fmla="*/ 313699 h 327048"/>
              <a:gd name="connsiteX73" fmla="*/ 4915734 w 5436342"/>
              <a:gd name="connsiteY73" fmla="*/ 313699 h 327048"/>
              <a:gd name="connsiteX74" fmla="*/ 4915734 w 5436342"/>
              <a:gd name="connsiteY74" fmla="*/ 327048 h 327048"/>
              <a:gd name="connsiteX75" fmla="*/ 5436342 w 5436342"/>
              <a:gd name="connsiteY75" fmla="*/ 327048 h 327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5436342" h="327048">
                <a:moveTo>
                  <a:pt x="0" y="0"/>
                </a:moveTo>
                <a:lnTo>
                  <a:pt x="410479" y="0"/>
                </a:lnTo>
                <a:lnTo>
                  <a:pt x="410479" y="6674"/>
                </a:lnTo>
                <a:lnTo>
                  <a:pt x="477223" y="6674"/>
                </a:lnTo>
                <a:lnTo>
                  <a:pt x="477223" y="13349"/>
                </a:lnTo>
                <a:lnTo>
                  <a:pt x="614050" y="13349"/>
                </a:lnTo>
                <a:lnTo>
                  <a:pt x="710829" y="13349"/>
                </a:lnTo>
                <a:lnTo>
                  <a:pt x="710829" y="33372"/>
                </a:lnTo>
                <a:lnTo>
                  <a:pt x="944435" y="33372"/>
                </a:lnTo>
                <a:lnTo>
                  <a:pt x="944435" y="40047"/>
                </a:lnTo>
                <a:lnTo>
                  <a:pt x="1024529" y="40047"/>
                </a:lnTo>
                <a:lnTo>
                  <a:pt x="1024529" y="53396"/>
                </a:lnTo>
                <a:lnTo>
                  <a:pt x="1111296" y="53396"/>
                </a:lnTo>
                <a:lnTo>
                  <a:pt x="1111296" y="60070"/>
                </a:lnTo>
                <a:lnTo>
                  <a:pt x="1214750" y="60070"/>
                </a:lnTo>
                <a:lnTo>
                  <a:pt x="1214750" y="70082"/>
                </a:lnTo>
                <a:lnTo>
                  <a:pt x="1278158" y="70082"/>
                </a:lnTo>
                <a:lnTo>
                  <a:pt x="1278158" y="80093"/>
                </a:lnTo>
                <a:lnTo>
                  <a:pt x="1351577" y="80093"/>
                </a:lnTo>
                <a:lnTo>
                  <a:pt x="1351577" y="86768"/>
                </a:lnTo>
                <a:lnTo>
                  <a:pt x="1455031" y="86768"/>
                </a:lnTo>
                <a:lnTo>
                  <a:pt x="1455031" y="96780"/>
                </a:lnTo>
                <a:lnTo>
                  <a:pt x="1631904" y="96780"/>
                </a:lnTo>
                <a:lnTo>
                  <a:pt x="1631904" y="106791"/>
                </a:lnTo>
                <a:lnTo>
                  <a:pt x="1785416" y="106791"/>
                </a:lnTo>
                <a:lnTo>
                  <a:pt x="1785416" y="106791"/>
                </a:lnTo>
                <a:lnTo>
                  <a:pt x="1832137" y="106791"/>
                </a:lnTo>
                <a:lnTo>
                  <a:pt x="1832137" y="113466"/>
                </a:lnTo>
                <a:lnTo>
                  <a:pt x="1898882" y="113466"/>
                </a:lnTo>
                <a:lnTo>
                  <a:pt x="1898882" y="120140"/>
                </a:lnTo>
                <a:lnTo>
                  <a:pt x="2029034" y="120140"/>
                </a:lnTo>
                <a:lnTo>
                  <a:pt x="2029034" y="130152"/>
                </a:lnTo>
                <a:lnTo>
                  <a:pt x="2095778" y="130152"/>
                </a:lnTo>
                <a:lnTo>
                  <a:pt x="2095778" y="140163"/>
                </a:lnTo>
                <a:lnTo>
                  <a:pt x="2169197" y="140163"/>
                </a:lnTo>
                <a:lnTo>
                  <a:pt x="2169197" y="143501"/>
                </a:lnTo>
                <a:lnTo>
                  <a:pt x="2239279" y="143501"/>
                </a:lnTo>
                <a:lnTo>
                  <a:pt x="2239279" y="153512"/>
                </a:lnTo>
                <a:lnTo>
                  <a:pt x="2362756" y="153512"/>
                </a:lnTo>
                <a:lnTo>
                  <a:pt x="2362756" y="150175"/>
                </a:lnTo>
                <a:lnTo>
                  <a:pt x="2396129" y="156850"/>
                </a:lnTo>
                <a:lnTo>
                  <a:pt x="2526280" y="156850"/>
                </a:lnTo>
                <a:lnTo>
                  <a:pt x="2526280" y="166861"/>
                </a:lnTo>
                <a:lnTo>
                  <a:pt x="2653095" y="166861"/>
                </a:lnTo>
                <a:lnTo>
                  <a:pt x="2653095" y="176873"/>
                </a:lnTo>
                <a:lnTo>
                  <a:pt x="2833305" y="176873"/>
                </a:lnTo>
                <a:lnTo>
                  <a:pt x="2833305" y="176873"/>
                </a:lnTo>
                <a:lnTo>
                  <a:pt x="2880026" y="176873"/>
                </a:lnTo>
                <a:lnTo>
                  <a:pt x="2880026" y="186885"/>
                </a:lnTo>
                <a:lnTo>
                  <a:pt x="3130318" y="186885"/>
                </a:lnTo>
                <a:lnTo>
                  <a:pt x="3130318" y="203571"/>
                </a:lnTo>
                <a:lnTo>
                  <a:pt x="3243784" y="203571"/>
                </a:lnTo>
                <a:lnTo>
                  <a:pt x="3243784" y="220257"/>
                </a:lnTo>
                <a:lnTo>
                  <a:pt x="3337226" y="220257"/>
                </a:lnTo>
                <a:lnTo>
                  <a:pt x="3337226" y="230269"/>
                </a:lnTo>
                <a:lnTo>
                  <a:pt x="3480727" y="230269"/>
                </a:lnTo>
                <a:lnTo>
                  <a:pt x="3480727" y="240280"/>
                </a:lnTo>
                <a:lnTo>
                  <a:pt x="3587518" y="240280"/>
                </a:lnTo>
                <a:lnTo>
                  <a:pt x="3587518" y="250292"/>
                </a:lnTo>
                <a:lnTo>
                  <a:pt x="3721007" y="250292"/>
                </a:lnTo>
                <a:lnTo>
                  <a:pt x="3721007" y="253629"/>
                </a:lnTo>
                <a:lnTo>
                  <a:pt x="3964625" y="253629"/>
                </a:lnTo>
                <a:lnTo>
                  <a:pt x="3964625" y="270315"/>
                </a:lnTo>
                <a:lnTo>
                  <a:pt x="4048056" y="270315"/>
                </a:lnTo>
                <a:lnTo>
                  <a:pt x="4048056" y="283664"/>
                </a:lnTo>
                <a:lnTo>
                  <a:pt x="4151510" y="283664"/>
                </a:lnTo>
                <a:lnTo>
                  <a:pt x="4151510" y="283664"/>
                </a:lnTo>
                <a:lnTo>
                  <a:pt x="4284999" y="283664"/>
                </a:lnTo>
                <a:lnTo>
                  <a:pt x="4284999" y="303688"/>
                </a:lnTo>
                <a:lnTo>
                  <a:pt x="4428499" y="303688"/>
                </a:lnTo>
                <a:lnTo>
                  <a:pt x="4431837" y="300350"/>
                </a:lnTo>
                <a:lnTo>
                  <a:pt x="4695477" y="300350"/>
                </a:lnTo>
                <a:lnTo>
                  <a:pt x="4695477" y="313699"/>
                </a:lnTo>
                <a:lnTo>
                  <a:pt x="4915734" y="313699"/>
                </a:lnTo>
                <a:lnTo>
                  <a:pt x="4915734" y="327048"/>
                </a:lnTo>
                <a:lnTo>
                  <a:pt x="5436342" y="327048"/>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 name="Title 1">
            <a:extLst>
              <a:ext uri="{FF2B5EF4-FFF2-40B4-BE49-F238E27FC236}">
                <a16:creationId xmlns:a16="http://schemas.microsoft.com/office/drawing/2014/main" id="{600A52A8-634D-48D1-9C80-B517FB43C876}"/>
              </a:ext>
            </a:extLst>
          </p:cNvPr>
          <p:cNvSpPr>
            <a:spLocks noGrp="1"/>
          </p:cNvSpPr>
          <p:nvPr>
            <p:ph type="title"/>
          </p:nvPr>
        </p:nvSpPr>
        <p:spPr/>
        <p:txBody>
          <a:bodyPr/>
          <a:lstStyle/>
          <a:p>
            <a:r>
              <a:rPr lang="en-US" dirty="0"/>
              <a:t>ExteNET: OS in ITT Population</a:t>
            </a:r>
          </a:p>
        </p:txBody>
      </p:sp>
      <p:sp>
        <p:nvSpPr>
          <p:cNvPr id="10" name="Content Placeholder 9">
            <a:extLst>
              <a:ext uri="{FF2B5EF4-FFF2-40B4-BE49-F238E27FC236}">
                <a16:creationId xmlns:a16="http://schemas.microsoft.com/office/drawing/2014/main" id="{9B650E9D-4669-404A-849C-36FF3807C808}"/>
              </a:ext>
            </a:extLst>
          </p:cNvPr>
          <p:cNvSpPr>
            <a:spLocks noGrp="1"/>
          </p:cNvSpPr>
          <p:nvPr>
            <p:ph idx="1"/>
          </p:nvPr>
        </p:nvSpPr>
        <p:spPr>
          <a:xfrm>
            <a:off x="613384" y="5548957"/>
            <a:ext cx="11430571" cy="532259"/>
          </a:xfrm>
        </p:spPr>
        <p:txBody>
          <a:bodyPr/>
          <a:lstStyle/>
          <a:p>
            <a:r>
              <a:rPr lang="en-US" sz="2000" b="0" dirty="0">
                <a:solidFill>
                  <a:schemeClr val="bg1"/>
                </a:solidFill>
              </a:rPr>
              <a:t>Neratinib numerically improved OS in hormone receptor–positive disease (8-yr OS rate: 91.6% vs 90.1%; HR: 0.8; 95% CI: 0.58-1.12) but not in hormone receptor–negative disease </a:t>
            </a:r>
            <a:r>
              <a:rPr lang="pt-BR" sz="2000" b="0" dirty="0">
                <a:solidFill>
                  <a:schemeClr val="bg1"/>
                </a:solidFill>
              </a:rPr>
              <a:t>(8-yr OS rate: 88.1% vs 90.3%; HR: 1.18; 95% CI: 0.83-1.69) </a:t>
            </a:r>
            <a:r>
              <a:rPr lang="en-US" sz="2000" b="0" dirty="0">
                <a:solidFill>
                  <a:schemeClr val="bg1"/>
                </a:solidFill>
              </a:rPr>
              <a:t> </a:t>
            </a:r>
          </a:p>
          <a:p>
            <a:endParaRPr lang="en-US" sz="2000" dirty="0"/>
          </a:p>
        </p:txBody>
      </p:sp>
      <p:sp>
        <p:nvSpPr>
          <p:cNvPr id="4" name="Text Box 11">
            <a:extLst>
              <a:ext uri="{FF2B5EF4-FFF2-40B4-BE49-F238E27FC236}">
                <a16:creationId xmlns:a16="http://schemas.microsoft.com/office/drawing/2014/main" id="{98014D18-47C8-4E04-ACDF-BBBF785C6D30}"/>
              </a:ext>
            </a:extLst>
          </p:cNvPr>
          <p:cNvSpPr txBox="1">
            <a:spLocks noChangeArrowheads="1"/>
          </p:cNvSpPr>
          <p:nvPr/>
        </p:nvSpPr>
        <p:spPr bwMode="auto">
          <a:xfrm>
            <a:off x="394062" y="6378512"/>
            <a:ext cx="8561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Holmes. SABCS 2020. Abstr PD3-03.</a:t>
            </a:r>
          </a:p>
        </p:txBody>
      </p:sp>
      <p:grpSp>
        <p:nvGrpSpPr>
          <p:cNvPr id="5" name="Group 7">
            <a:extLst>
              <a:ext uri="{FF2B5EF4-FFF2-40B4-BE49-F238E27FC236}">
                <a16:creationId xmlns:a16="http://schemas.microsoft.com/office/drawing/2014/main" id="{1974E82B-3D5F-4657-85FF-4CF1AE65A858}"/>
              </a:ext>
            </a:extLst>
          </p:cNvPr>
          <p:cNvGrpSpPr>
            <a:grpSpLocks/>
          </p:cNvGrpSpPr>
          <p:nvPr/>
        </p:nvGrpSpPr>
        <p:grpSpPr bwMode="auto">
          <a:xfrm>
            <a:off x="9389569" y="6207225"/>
            <a:ext cx="2488502" cy="447822"/>
            <a:chOff x="9527309" y="3551529"/>
            <a:chExt cx="2488502" cy="448324"/>
          </a:xfrm>
        </p:grpSpPr>
        <p:pic>
          <p:nvPicPr>
            <p:cNvPr id="6" name="Picture 9">
              <a:extLst>
                <a:ext uri="{FF2B5EF4-FFF2-40B4-BE49-F238E27FC236}">
                  <a16:creationId xmlns:a16="http://schemas.microsoft.com/office/drawing/2014/main" id="{8826DF68-8813-4351-B8DC-68C89F71F762}"/>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A1C1F7DF-240D-44A5-8DF5-7A73261AA4D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Box 8">
            <a:extLst>
              <a:ext uri="{FF2B5EF4-FFF2-40B4-BE49-F238E27FC236}">
                <a16:creationId xmlns:a16="http://schemas.microsoft.com/office/drawing/2014/main" id="{E0584521-9820-4A30-8508-D40D98CE1758}"/>
              </a:ext>
            </a:extLst>
          </p:cNvPr>
          <p:cNvSpPr txBox="1"/>
          <p:nvPr/>
        </p:nvSpPr>
        <p:spPr>
          <a:xfrm>
            <a:off x="3431056" y="4809304"/>
            <a:ext cx="5518810"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Yr After Randomization</a:t>
            </a:r>
          </a:p>
        </p:txBody>
      </p:sp>
      <p:sp>
        <p:nvSpPr>
          <p:cNvPr id="11" name="TextBox 10">
            <a:extLst>
              <a:ext uri="{FF2B5EF4-FFF2-40B4-BE49-F238E27FC236}">
                <a16:creationId xmlns:a16="http://schemas.microsoft.com/office/drawing/2014/main" id="{6272E32B-A8CA-461D-90E7-D54F762FA37B}"/>
              </a:ext>
            </a:extLst>
          </p:cNvPr>
          <p:cNvSpPr txBox="1"/>
          <p:nvPr/>
        </p:nvSpPr>
        <p:spPr>
          <a:xfrm rot="16200000">
            <a:off x="1384079" y="2880098"/>
            <a:ext cx="2896945"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OS (%)</a:t>
            </a:r>
          </a:p>
        </p:txBody>
      </p:sp>
      <p:sp>
        <p:nvSpPr>
          <p:cNvPr id="12" name="TextBox 11">
            <a:extLst>
              <a:ext uri="{FF2B5EF4-FFF2-40B4-BE49-F238E27FC236}">
                <a16:creationId xmlns:a16="http://schemas.microsoft.com/office/drawing/2014/main" id="{B71890CD-63D6-4EDE-ADD8-F86E681DA30C}"/>
              </a:ext>
            </a:extLst>
          </p:cNvPr>
          <p:cNvSpPr txBox="1"/>
          <p:nvPr/>
        </p:nvSpPr>
        <p:spPr>
          <a:xfrm>
            <a:off x="1559535" y="4906624"/>
            <a:ext cx="1506630" cy="738664"/>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Neratinib</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Placebo</a:t>
            </a:r>
          </a:p>
        </p:txBody>
      </p:sp>
      <p:sp>
        <p:nvSpPr>
          <p:cNvPr id="13" name="TextBox 12">
            <a:extLst>
              <a:ext uri="{FF2B5EF4-FFF2-40B4-BE49-F238E27FC236}">
                <a16:creationId xmlns:a16="http://schemas.microsoft.com/office/drawing/2014/main" id="{AB64F669-81DB-4ED0-8D8C-7B60ED1D70FF}"/>
              </a:ext>
            </a:extLst>
          </p:cNvPr>
          <p:cNvSpPr txBox="1"/>
          <p:nvPr/>
        </p:nvSpPr>
        <p:spPr>
          <a:xfrm>
            <a:off x="3559940" y="4143904"/>
            <a:ext cx="3789820" cy="369332"/>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0.95 (95% CI: 0.75-1.21;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.6914)</a:t>
            </a:r>
          </a:p>
        </p:txBody>
      </p:sp>
      <p:cxnSp>
        <p:nvCxnSpPr>
          <p:cNvPr id="14" name="Straight Connector 13">
            <a:extLst>
              <a:ext uri="{FF2B5EF4-FFF2-40B4-BE49-F238E27FC236}">
                <a16:creationId xmlns:a16="http://schemas.microsoft.com/office/drawing/2014/main" id="{81725B75-109E-427C-96BF-C731AA294EFB}"/>
              </a:ext>
            </a:extLst>
          </p:cNvPr>
          <p:cNvCxnSpPr/>
          <p:nvPr/>
        </p:nvCxnSpPr>
        <p:spPr bwMode="auto">
          <a:xfrm>
            <a:off x="3431056" y="4572818"/>
            <a:ext cx="551881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E40FDCCC-C59B-4BD6-A92D-FFA41358A578}"/>
              </a:ext>
            </a:extLst>
          </p:cNvPr>
          <p:cNvCxnSpPr>
            <a:cxnSpLocks/>
          </p:cNvCxnSpPr>
          <p:nvPr/>
        </p:nvCxnSpPr>
        <p:spPr bwMode="auto">
          <a:xfrm flipV="1">
            <a:off x="3455390" y="1586798"/>
            <a:ext cx="0" cy="3009258"/>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D39CB45F-CC62-42A4-9393-9CB681AF3E28}"/>
              </a:ext>
            </a:extLst>
          </p:cNvPr>
          <p:cNvCxnSpPr/>
          <p:nvPr/>
        </p:nvCxnSpPr>
        <p:spPr bwMode="auto">
          <a:xfrm flipH="1">
            <a:off x="3382389" y="1606160"/>
            <a:ext cx="66771"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D7A9F92-3A12-40E0-A2C9-1D2BC6EC5C0F}"/>
              </a:ext>
            </a:extLst>
          </p:cNvPr>
          <p:cNvCxnSpPr/>
          <p:nvPr/>
        </p:nvCxnSpPr>
        <p:spPr bwMode="auto">
          <a:xfrm flipH="1">
            <a:off x="3382389" y="2199493"/>
            <a:ext cx="66771"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2A6A2B3-0447-4728-B5DB-3D923EFB3F73}"/>
              </a:ext>
            </a:extLst>
          </p:cNvPr>
          <p:cNvCxnSpPr/>
          <p:nvPr/>
        </p:nvCxnSpPr>
        <p:spPr bwMode="auto">
          <a:xfrm flipH="1">
            <a:off x="3382389" y="2792825"/>
            <a:ext cx="66771"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6C0E653-E101-4847-B006-1E8172EE7D50}"/>
              </a:ext>
            </a:extLst>
          </p:cNvPr>
          <p:cNvCxnSpPr/>
          <p:nvPr/>
        </p:nvCxnSpPr>
        <p:spPr bwMode="auto">
          <a:xfrm flipH="1">
            <a:off x="3382389" y="3386158"/>
            <a:ext cx="66771"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8F3386A-5959-41D8-85BD-2F433DE6B716}"/>
              </a:ext>
            </a:extLst>
          </p:cNvPr>
          <p:cNvCxnSpPr/>
          <p:nvPr/>
        </p:nvCxnSpPr>
        <p:spPr bwMode="auto">
          <a:xfrm flipH="1">
            <a:off x="3382389" y="3979490"/>
            <a:ext cx="66771"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CA401BE-B7C1-4998-A735-7C7843CF9D71}"/>
              </a:ext>
            </a:extLst>
          </p:cNvPr>
          <p:cNvCxnSpPr/>
          <p:nvPr/>
        </p:nvCxnSpPr>
        <p:spPr bwMode="auto">
          <a:xfrm flipH="1">
            <a:off x="3382389" y="4572818"/>
            <a:ext cx="66771"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1569B89-83AB-4FF1-909B-B14184514A36}"/>
              </a:ext>
            </a:extLst>
          </p:cNvPr>
          <p:cNvCxnSpPr/>
          <p:nvPr/>
        </p:nvCxnSpPr>
        <p:spPr bwMode="auto">
          <a:xfrm>
            <a:off x="3455390" y="4580565"/>
            <a:ext cx="0" cy="53136"/>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F5FF98B-2D5B-4A24-84BD-2664C601A7F4}"/>
              </a:ext>
            </a:extLst>
          </p:cNvPr>
          <p:cNvCxnSpPr/>
          <p:nvPr/>
        </p:nvCxnSpPr>
        <p:spPr bwMode="auto">
          <a:xfrm>
            <a:off x="4004189" y="4580565"/>
            <a:ext cx="0" cy="53136"/>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1255074-2665-4716-988A-8D66A8EBE463}"/>
              </a:ext>
            </a:extLst>
          </p:cNvPr>
          <p:cNvCxnSpPr/>
          <p:nvPr/>
        </p:nvCxnSpPr>
        <p:spPr bwMode="auto">
          <a:xfrm>
            <a:off x="4552987" y="4580565"/>
            <a:ext cx="0" cy="53136"/>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8BAF77B-36F0-4805-9134-8367D0202CA3}"/>
              </a:ext>
            </a:extLst>
          </p:cNvPr>
          <p:cNvCxnSpPr/>
          <p:nvPr/>
        </p:nvCxnSpPr>
        <p:spPr bwMode="auto">
          <a:xfrm>
            <a:off x="5101786" y="4580565"/>
            <a:ext cx="0" cy="53136"/>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44885C1D-C1E0-46FD-92FF-1EEED2AF0043}"/>
              </a:ext>
            </a:extLst>
          </p:cNvPr>
          <p:cNvCxnSpPr/>
          <p:nvPr/>
        </p:nvCxnSpPr>
        <p:spPr bwMode="auto">
          <a:xfrm>
            <a:off x="5650585" y="4580565"/>
            <a:ext cx="0" cy="53136"/>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28EDF11-0BA6-4C11-911E-A303A52A26C4}"/>
              </a:ext>
            </a:extLst>
          </p:cNvPr>
          <p:cNvCxnSpPr/>
          <p:nvPr/>
        </p:nvCxnSpPr>
        <p:spPr bwMode="auto">
          <a:xfrm>
            <a:off x="6199384" y="4580565"/>
            <a:ext cx="0" cy="53136"/>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3D0F63B-A7CE-43F6-950A-DA049195DA3A}"/>
              </a:ext>
            </a:extLst>
          </p:cNvPr>
          <p:cNvCxnSpPr/>
          <p:nvPr/>
        </p:nvCxnSpPr>
        <p:spPr bwMode="auto">
          <a:xfrm>
            <a:off x="6748182" y="4580565"/>
            <a:ext cx="0" cy="53136"/>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16E56AB-00F3-4701-B712-CA743AB6788D}"/>
              </a:ext>
            </a:extLst>
          </p:cNvPr>
          <p:cNvCxnSpPr/>
          <p:nvPr/>
        </p:nvCxnSpPr>
        <p:spPr bwMode="auto">
          <a:xfrm>
            <a:off x="7296981" y="4580565"/>
            <a:ext cx="0" cy="53136"/>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60A54F6-6D00-4BE7-9D6C-961BC084135D}"/>
              </a:ext>
            </a:extLst>
          </p:cNvPr>
          <p:cNvCxnSpPr/>
          <p:nvPr/>
        </p:nvCxnSpPr>
        <p:spPr bwMode="auto">
          <a:xfrm>
            <a:off x="7845780" y="4580565"/>
            <a:ext cx="0" cy="53136"/>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9D663F1-B104-4FF1-84F9-A6E6F4D94916}"/>
              </a:ext>
            </a:extLst>
          </p:cNvPr>
          <p:cNvCxnSpPr/>
          <p:nvPr/>
        </p:nvCxnSpPr>
        <p:spPr bwMode="auto">
          <a:xfrm>
            <a:off x="8394579" y="4580565"/>
            <a:ext cx="0" cy="53136"/>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15499B40-372D-42B1-9A49-470EF6773F1E}"/>
              </a:ext>
            </a:extLst>
          </p:cNvPr>
          <p:cNvCxnSpPr/>
          <p:nvPr/>
        </p:nvCxnSpPr>
        <p:spPr bwMode="auto">
          <a:xfrm>
            <a:off x="8943376" y="4580565"/>
            <a:ext cx="0" cy="53136"/>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DE8FD035-F321-42B9-BFB1-47DEAB04AA24}"/>
              </a:ext>
            </a:extLst>
          </p:cNvPr>
          <p:cNvSpPr txBox="1"/>
          <p:nvPr/>
        </p:nvSpPr>
        <p:spPr>
          <a:xfrm>
            <a:off x="3148562" y="5085475"/>
            <a:ext cx="573897" cy="434353"/>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1420</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1420</a:t>
            </a:r>
          </a:p>
        </p:txBody>
      </p:sp>
      <p:sp>
        <p:nvSpPr>
          <p:cNvPr id="34" name="TextBox 33">
            <a:extLst>
              <a:ext uri="{FF2B5EF4-FFF2-40B4-BE49-F238E27FC236}">
                <a16:creationId xmlns:a16="http://schemas.microsoft.com/office/drawing/2014/main" id="{9CCCCF91-7D8B-472E-800E-9CB83B9C91B5}"/>
              </a:ext>
            </a:extLst>
          </p:cNvPr>
          <p:cNvSpPr txBox="1"/>
          <p:nvPr/>
        </p:nvSpPr>
        <p:spPr>
          <a:xfrm>
            <a:off x="3719991" y="5085475"/>
            <a:ext cx="550151"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1364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1384</a:t>
            </a:r>
          </a:p>
        </p:txBody>
      </p:sp>
      <p:sp>
        <p:nvSpPr>
          <p:cNvPr id="35" name="TextBox 34">
            <a:extLst>
              <a:ext uri="{FF2B5EF4-FFF2-40B4-BE49-F238E27FC236}">
                <a16:creationId xmlns:a16="http://schemas.microsoft.com/office/drawing/2014/main" id="{611B457E-08B6-4AC1-9248-0B07DD9BB476}"/>
              </a:ext>
            </a:extLst>
          </p:cNvPr>
          <p:cNvSpPr txBox="1"/>
          <p:nvPr/>
        </p:nvSpPr>
        <p:spPr>
          <a:xfrm>
            <a:off x="4279549" y="5085475"/>
            <a:ext cx="550151"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1309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1341</a:t>
            </a:r>
          </a:p>
        </p:txBody>
      </p:sp>
      <p:sp>
        <p:nvSpPr>
          <p:cNvPr id="36" name="TextBox 35">
            <a:extLst>
              <a:ext uri="{FF2B5EF4-FFF2-40B4-BE49-F238E27FC236}">
                <a16:creationId xmlns:a16="http://schemas.microsoft.com/office/drawing/2014/main" id="{120A5429-4002-4693-ABAD-3611A7E83CE1}"/>
              </a:ext>
            </a:extLst>
          </p:cNvPr>
          <p:cNvSpPr txBox="1"/>
          <p:nvPr/>
        </p:nvSpPr>
        <p:spPr>
          <a:xfrm>
            <a:off x="4839106" y="5085475"/>
            <a:ext cx="550151"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1213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1249</a:t>
            </a:r>
          </a:p>
        </p:txBody>
      </p:sp>
      <p:sp>
        <p:nvSpPr>
          <p:cNvPr id="37" name="TextBox 36">
            <a:extLst>
              <a:ext uri="{FF2B5EF4-FFF2-40B4-BE49-F238E27FC236}">
                <a16:creationId xmlns:a16="http://schemas.microsoft.com/office/drawing/2014/main" id="{372F0B00-2E61-455A-9CBF-5DE85EF206D8}"/>
              </a:ext>
            </a:extLst>
          </p:cNvPr>
          <p:cNvSpPr txBox="1"/>
          <p:nvPr/>
        </p:nvSpPr>
        <p:spPr>
          <a:xfrm>
            <a:off x="5398665" y="5085475"/>
            <a:ext cx="550151"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1188</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1223</a:t>
            </a:r>
          </a:p>
        </p:txBody>
      </p:sp>
      <p:sp>
        <p:nvSpPr>
          <p:cNvPr id="38" name="TextBox 37">
            <a:extLst>
              <a:ext uri="{FF2B5EF4-FFF2-40B4-BE49-F238E27FC236}">
                <a16:creationId xmlns:a16="http://schemas.microsoft.com/office/drawing/2014/main" id="{AEC8D51D-FCD0-4AF1-BDE6-7DA394C1A8EA}"/>
              </a:ext>
            </a:extLst>
          </p:cNvPr>
          <p:cNvSpPr txBox="1"/>
          <p:nvPr/>
        </p:nvSpPr>
        <p:spPr>
          <a:xfrm>
            <a:off x="5958221" y="5085475"/>
            <a:ext cx="550151"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1168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1199</a:t>
            </a:r>
          </a:p>
        </p:txBody>
      </p:sp>
      <p:sp>
        <p:nvSpPr>
          <p:cNvPr id="39" name="TextBox 38">
            <a:extLst>
              <a:ext uri="{FF2B5EF4-FFF2-40B4-BE49-F238E27FC236}">
                <a16:creationId xmlns:a16="http://schemas.microsoft.com/office/drawing/2014/main" id="{AD65F31B-CBAA-4489-9D5D-755A5A44C876}"/>
              </a:ext>
            </a:extLst>
          </p:cNvPr>
          <p:cNvSpPr txBox="1"/>
          <p:nvPr/>
        </p:nvSpPr>
        <p:spPr>
          <a:xfrm>
            <a:off x="6517777" y="5085475"/>
            <a:ext cx="550151"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1123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1166</a:t>
            </a:r>
          </a:p>
        </p:txBody>
      </p:sp>
      <p:sp>
        <p:nvSpPr>
          <p:cNvPr id="40" name="TextBox 39">
            <a:extLst>
              <a:ext uri="{FF2B5EF4-FFF2-40B4-BE49-F238E27FC236}">
                <a16:creationId xmlns:a16="http://schemas.microsoft.com/office/drawing/2014/main" id="{67270F04-3BE7-4FB7-A387-B5F93C68C720}"/>
              </a:ext>
            </a:extLst>
          </p:cNvPr>
          <p:cNvSpPr txBox="1"/>
          <p:nvPr/>
        </p:nvSpPr>
        <p:spPr>
          <a:xfrm>
            <a:off x="7077334" y="5085475"/>
            <a:ext cx="550152"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1041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1086</a:t>
            </a:r>
          </a:p>
        </p:txBody>
      </p:sp>
      <p:sp>
        <p:nvSpPr>
          <p:cNvPr id="41" name="TextBox 40">
            <a:extLst>
              <a:ext uri="{FF2B5EF4-FFF2-40B4-BE49-F238E27FC236}">
                <a16:creationId xmlns:a16="http://schemas.microsoft.com/office/drawing/2014/main" id="{1564DD96-DF7C-494A-8729-DD78E4C000C7}"/>
              </a:ext>
            </a:extLst>
          </p:cNvPr>
          <p:cNvSpPr txBox="1"/>
          <p:nvPr/>
        </p:nvSpPr>
        <p:spPr>
          <a:xfrm>
            <a:off x="7682577" y="5085475"/>
            <a:ext cx="458779"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746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796</a:t>
            </a:r>
          </a:p>
        </p:txBody>
      </p:sp>
      <p:sp>
        <p:nvSpPr>
          <p:cNvPr id="42" name="TextBox 41">
            <a:extLst>
              <a:ext uri="{FF2B5EF4-FFF2-40B4-BE49-F238E27FC236}">
                <a16:creationId xmlns:a16="http://schemas.microsoft.com/office/drawing/2014/main" id="{F791D4F4-2BBA-4B5A-9525-F6BEE40F41EE}"/>
              </a:ext>
            </a:extLst>
          </p:cNvPr>
          <p:cNvSpPr txBox="1"/>
          <p:nvPr/>
        </p:nvSpPr>
        <p:spPr>
          <a:xfrm>
            <a:off x="8242134" y="5085475"/>
            <a:ext cx="458779"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218</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221</a:t>
            </a:r>
          </a:p>
        </p:txBody>
      </p:sp>
      <p:sp>
        <p:nvSpPr>
          <p:cNvPr id="43" name="TextBox 42">
            <a:extLst>
              <a:ext uri="{FF2B5EF4-FFF2-40B4-BE49-F238E27FC236}">
                <a16:creationId xmlns:a16="http://schemas.microsoft.com/office/drawing/2014/main" id="{0E2F8CD7-BEBB-4EDD-BC06-91D7975F9DA5}"/>
              </a:ext>
            </a:extLst>
          </p:cNvPr>
          <p:cNvSpPr txBox="1"/>
          <p:nvPr/>
        </p:nvSpPr>
        <p:spPr>
          <a:xfrm>
            <a:off x="8718573" y="5085475"/>
            <a:ext cx="503825"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44" name="TextBox 43">
            <a:extLst>
              <a:ext uri="{FF2B5EF4-FFF2-40B4-BE49-F238E27FC236}">
                <a16:creationId xmlns:a16="http://schemas.microsoft.com/office/drawing/2014/main" id="{9FF8E9D1-EFAC-48D8-9700-6607CD5DA5AF}"/>
              </a:ext>
            </a:extLst>
          </p:cNvPr>
          <p:cNvSpPr txBox="1"/>
          <p:nvPr/>
        </p:nvSpPr>
        <p:spPr>
          <a:xfrm>
            <a:off x="2857144" y="1420075"/>
            <a:ext cx="57389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45" name="TextBox 44">
            <a:extLst>
              <a:ext uri="{FF2B5EF4-FFF2-40B4-BE49-F238E27FC236}">
                <a16:creationId xmlns:a16="http://schemas.microsoft.com/office/drawing/2014/main" id="{66407DF9-820C-4A54-B569-45CB44E9E4CB}"/>
              </a:ext>
            </a:extLst>
          </p:cNvPr>
          <p:cNvSpPr txBox="1"/>
          <p:nvPr/>
        </p:nvSpPr>
        <p:spPr>
          <a:xfrm>
            <a:off x="2857144" y="2604672"/>
            <a:ext cx="57389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46" name="TextBox 45">
            <a:extLst>
              <a:ext uri="{FF2B5EF4-FFF2-40B4-BE49-F238E27FC236}">
                <a16:creationId xmlns:a16="http://schemas.microsoft.com/office/drawing/2014/main" id="{A031AEF2-BF41-46F6-83D1-58ACF5B21D26}"/>
              </a:ext>
            </a:extLst>
          </p:cNvPr>
          <p:cNvSpPr txBox="1"/>
          <p:nvPr/>
        </p:nvSpPr>
        <p:spPr>
          <a:xfrm>
            <a:off x="2857144" y="2012374"/>
            <a:ext cx="57389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47" name="TextBox 46">
            <a:extLst>
              <a:ext uri="{FF2B5EF4-FFF2-40B4-BE49-F238E27FC236}">
                <a16:creationId xmlns:a16="http://schemas.microsoft.com/office/drawing/2014/main" id="{BB16D738-8E5A-4AA5-971A-31496BCD8AC7}"/>
              </a:ext>
            </a:extLst>
          </p:cNvPr>
          <p:cNvSpPr txBox="1"/>
          <p:nvPr/>
        </p:nvSpPr>
        <p:spPr>
          <a:xfrm>
            <a:off x="2857144" y="3196971"/>
            <a:ext cx="57389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48" name="TextBox 47">
            <a:extLst>
              <a:ext uri="{FF2B5EF4-FFF2-40B4-BE49-F238E27FC236}">
                <a16:creationId xmlns:a16="http://schemas.microsoft.com/office/drawing/2014/main" id="{637C6BA0-787A-451C-824C-A81C7154C3E7}"/>
              </a:ext>
            </a:extLst>
          </p:cNvPr>
          <p:cNvSpPr txBox="1"/>
          <p:nvPr/>
        </p:nvSpPr>
        <p:spPr>
          <a:xfrm>
            <a:off x="2857144" y="3789268"/>
            <a:ext cx="57389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49" name="TextBox 48">
            <a:extLst>
              <a:ext uri="{FF2B5EF4-FFF2-40B4-BE49-F238E27FC236}">
                <a16:creationId xmlns:a16="http://schemas.microsoft.com/office/drawing/2014/main" id="{9968F923-93AB-43F3-801C-A2C74B5241C3}"/>
              </a:ext>
            </a:extLst>
          </p:cNvPr>
          <p:cNvSpPr txBox="1"/>
          <p:nvPr/>
        </p:nvSpPr>
        <p:spPr>
          <a:xfrm>
            <a:off x="2857144" y="4381570"/>
            <a:ext cx="57389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50" name="TextBox 49">
            <a:extLst>
              <a:ext uri="{FF2B5EF4-FFF2-40B4-BE49-F238E27FC236}">
                <a16:creationId xmlns:a16="http://schemas.microsoft.com/office/drawing/2014/main" id="{69F55735-3C25-4846-898A-A225D6B83A5F}"/>
              </a:ext>
            </a:extLst>
          </p:cNvPr>
          <p:cNvSpPr txBox="1"/>
          <p:nvPr/>
        </p:nvSpPr>
        <p:spPr>
          <a:xfrm>
            <a:off x="8401852" y="2694290"/>
            <a:ext cx="1437291"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Neratinib</a:t>
            </a:r>
            <a:b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b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Placebo</a:t>
            </a:r>
          </a:p>
        </p:txBody>
      </p:sp>
      <p:cxnSp>
        <p:nvCxnSpPr>
          <p:cNvPr id="51" name="Straight Connector 50">
            <a:extLst>
              <a:ext uri="{FF2B5EF4-FFF2-40B4-BE49-F238E27FC236}">
                <a16:creationId xmlns:a16="http://schemas.microsoft.com/office/drawing/2014/main" id="{7565F626-E988-4CDF-95DA-E6425F03A1BB}"/>
              </a:ext>
            </a:extLst>
          </p:cNvPr>
          <p:cNvCxnSpPr/>
          <p:nvPr/>
        </p:nvCxnSpPr>
        <p:spPr bwMode="auto">
          <a:xfrm flipH="1">
            <a:off x="8077404" y="2880674"/>
            <a:ext cx="360134" cy="0"/>
          </a:xfrm>
          <a:prstGeom prst="line">
            <a:avLst/>
          </a:prstGeom>
          <a:noFill/>
          <a:ln w="28575"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98D35A41-54E2-4597-9D6C-6F263BDD7D9D}"/>
              </a:ext>
            </a:extLst>
          </p:cNvPr>
          <p:cNvCxnSpPr/>
          <p:nvPr/>
        </p:nvCxnSpPr>
        <p:spPr bwMode="auto">
          <a:xfrm flipH="1">
            <a:off x="8077404" y="3156152"/>
            <a:ext cx="360134" cy="0"/>
          </a:xfrm>
          <a:prstGeom prst="line">
            <a:avLst/>
          </a:prstGeom>
          <a:noFill/>
          <a:ln w="28575" cap="flat" cmpd="sng" algn="ctr">
            <a:solidFill>
              <a:schemeClr val="accent3"/>
            </a:solidFill>
            <a:prstDash val="solid"/>
            <a:round/>
            <a:headEnd type="none" w="med" len="med"/>
            <a:tailEnd type="none" w="med" len="med"/>
          </a:ln>
          <a:effectLst/>
        </p:spPr>
      </p:cxnSp>
      <p:sp>
        <p:nvSpPr>
          <p:cNvPr id="53" name="TextBox 52">
            <a:extLst>
              <a:ext uri="{FF2B5EF4-FFF2-40B4-BE49-F238E27FC236}">
                <a16:creationId xmlns:a16="http://schemas.microsoft.com/office/drawing/2014/main" id="{B9F0F199-F474-4BCF-8489-0DB76810E125}"/>
              </a:ext>
            </a:extLst>
          </p:cNvPr>
          <p:cNvSpPr txBox="1"/>
          <p:nvPr/>
        </p:nvSpPr>
        <p:spPr>
          <a:xfrm>
            <a:off x="8690309" y="4586500"/>
            <a:ext cx="522358"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p:txBody>
      </p:sp>
      <p:sp>
        <p:nvSpPr>
          <p:cNvPr id="54" name="TextBox 53">
            <a:extLst>
              <a:ext uri="{FF2B5EF4-FFF2-40B4-BE49-F238E27FC236}">
                <a16:creationId xmlns:a16="http://schemas.microsoft.com/office/drawing/2014/main" id="{50581FC0-2C6A-45FA-95BD-61D02EEC57E6}"/>
              </a:ext>
            </a:extLst>
          </p:cNvPr>
          <p:cNvSpPr txBox="1"/>
          <p:nvPr/>
        </p:nvSpPr>
        <p:spPr>
          <a:xfrm>
            <a:off x="3194210" y="4586500"/>
            <a:ext cx="522358" cy="30660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55" name="TextBox 54">
            <a:extLst>
              <a:ext uri="{FF2B5EF4-FFF2-40B4-BE49-F238E27FC236}">
                <a16:creationId xmlns:a16="http://schemas.microsoft.com/office/drawing/2014/main" id="{4FFA675B-4F3C-4D76-AD40-D254A87A803A}"/>
              </a:ext>
            </a:extLst>
          </p:cNvPr>
          <p:cNvSpPr txBox="1"/>
          <p:nvPr/>
        </p:nvSpPr>
        <p:spPr>
          <a:xfrm>
            <a:off x="3743820" y="4586500"/>
            <a:ext cx="522358"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56" name="TextBox 55">
            <a:extLst>
              <a:ext uri="{FF2B5EF4-FFF2-40B4-BE49-F238E27FC236}">
                <a16:creationId xmlns:a16="http://schemas.microsoft.com/office/drawing/2014/main" id="{350910AC-99FF-49AB-9923-9807B438596D}"/>
              </a:ext>
            </a:extLst>
          </p:cNvPr>
          <p:cNvSpPr txBox="1"/>
          <p:nvPr/>
        </p:nvSpPr>
        <p:spPr>
          <a:xfrm>
            <a:off x="4843041" y="4586500"/>
            <a:ext cx="522358"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57" name="TextBox 56">
            <a:extLst>
              <a:ext uri="{FF2B5EF4-FFF2-40B4-BE49-F238E27FC236}">
                <a16:creationId xmlns:a16="http://schemas.microsoft.com/office/drawing/2014/main" id="{6CF5B051-99C1-4987-BD13-992CC4B9CD15}"/>
              </a:ext>
            </a:extLst>
          </p:cNvPr>
          <p:cNvSpPr txBox="1"/>
          <p:nvPr/>
        </p:nvSpPr>
        <p:spPr>
          <a:xfrm>
            <a:off x="5392651" y="4586500"/>
            <a:ext cx="522358"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p>
        </p:txBody>
      </p:sp>
      <p:sp>
        <p:nvSpPr>
          <p:cNvPr id="58" name="TextBox 57">
            <a:extLst>
              <a:ext uri="{FF2B5EF4-FFF2-40B4-BE49-F238E27FC236}">
                <a16:creationId xmlns:a16="http://schemas.microsoft.com/office/drawing/2014/main" id="{F414D720-66D6-4335-A907-7192AD099D31}"/>
              </a:ext>
            </a:extLst>
          </p:cNvPr>
          <p:cNvSpPr txBox="1"/>
          <p:nvPr/>
        </p:nvSpPr>
        <p:spPr>
          <a:xfrm>
            <a:off x="4293431" y="4586500"/>
            <a:ext cx="522358"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59" name="TextBox 58">
            <a:extLst>
              <a:ext uri="{FF2B5EF4-FFF2-40B4-BE49-F238E27FC236}">
                <a16:creationId xmlns:a16="http://schemas.microsoft.com/office/drawing/2014/main" id="{71FEC9DC-CB6D-4299-8F75-4499B927B5E8}"/>
              </a:ext>
            </a:extLst>
          </p:cNvPr>
          <p:cNvSpPr txBox="1"/>
          <p:nvPr/>
        </p:nvSpPr>
        <p:spPr>
          <a:xfrm>
            <a:off x="5942262" y="4586500"/>
            <a:ext cx="522358"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p>
        </p:txBody>
      </p:sp>
      <p:sp>
        <p:nvSpPr>
          <p:cNvPr id="60" name="TextBox 59">
            <a:extLst>
              <a:ext uri="{FF2B5EF4-FFF2-40B4-BE49-F238E27FC236}">
                <a16:creationId xmlns:a16="http://schemas.microsoft.com/office/drawing/2014/main" id="{AF8091CB-AFB6-4419-A30C-F60797538E47}"/>
              </a:ext>
            </a:extLst>
          </p:cNvPr>
          <p:cNvSpPr txBox="1"/>
          <p:nvPr/>
        </p:nvSpPr>
        <p:spPr>
          <a:xfrm>
            <a:off x="6491872" y="4586500"/>
            <a:ext cx="522358"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61" name="TextBox 60">
            <a:extLst>
              <a:ext uri="{FF2B5EF4-FFF2-40B4-BE49-F238E27FC236}">
                <a16:creationId xmlns:a16="http://schemas.microsoft.com/office/drawing/2014/main" id="{793FF19E-CF62-4406-93BE-0EF51590D89F}"/>
              </a:ext>
            </a:extLst>
          </p:cNvPr>
          <p:cNvSpPr txBox="1"/>
          <p:nvPr/>
        </p:nvSpPr>
        <p:spPr>
          <a:xfrm>
            <a:off x="7041482" y="4586500"/>
            <a:ext cx="522358"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a:t>
            </a:r>
          </a:p>
        </p:txBody>
      </p:sp>
      <p:sp>
        <p:nvSpPr>
          <p:cNvPr id="62" name="TextBox 61">
            <a:extLst>
              <a:ext uri="{FF2B5EF4-FFF2-40B4-BE49-F238E27FC236}">
                <a16:creationId xmlns:a16="http://schemas.microsoft.com/office/drawing/2014/main" id="{6E68FFF3-4161-4559-9A14-4282D9CB91AD}"/>
              </a:ext>
            </a:extLst>
          </p:cNvPr>
          <p:cNvSpPr txBox="1"/>
          <p:nvPr/>
        </p:nvSpPr>
        <p:spPr>
          <a:xfrm>
            <a:off x="7591093" y="4586500"/>
            <a:ext cx="522358"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a:t>
            </a:r>
          </a:p>
        </p:txBody>
      </p:sp>
      <p:sp>
        <p:nvSpPr>
          <p:cNvPr id="63" name="TextBox 62">
            <a:extLst>
              <a:ext uri="{FF2B5EF4-FFF2-40B4-BE49-F238E27FC236}">
                <a16:creationId xmlns:a16="http://schemas.microsoft.com/office/drawing/2014/main" id="{E74142AA-59A1-44FA-9151-519E7570E892}"/>
              </a:ext>
            </a:extLst>
          </p:cNvPr>
          <p:cNvSpPr txBox="1"/>
          <p:nvPr/>
        </p:nvSpPr>
        <p:spPr>
          <a:xfrm>
            <a:off x="8140703" y="4586500"/>
            <a:ext cx="522358"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a:t>
            </a:r>
          </a:p>
        </p:txBody>
      </p:sp>
      <p:sp>
        <p:nvSpPr>
          <p:cNvPr id="64" name="TextBox 63">
            <a:extLst>
              <a:ext uri="{FF2B5EF4-FFF2-40B4-BE49-F238E27FC236}">
                <a16:creationId xmlns:a16="http://schemas.microsoft.com/office/drawing/2014/main" id="{960376C7-991D-426B-9330-AC895CE7DC19}"/>
              </a:ext>
            </a:extLst>
          </p:cNvPr>
          <p:cNvSpPr txBox="1"/>
          <p:nvPr/>
        </p:nvSpPr>
        <p:spPr>
          <a:xfrm>
            <a:off x="4120209" y="1339030"/>
            <a:ext cx="92596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98.4%</a:t>
            </a:r>
          </a:p>
        </p:txBody>
      </p:sp>
      <p:sp>
        <p:nvSpPr>
          <p:cNvPr id="65" name="TextBox 64">
            <a:extLst>
              <a:ext uri="{FF2B5EF4-FFF2-40B4-BE49-F238E27FC236}">
                <a16:creationId xmlns:a16="http://schemas.microsoft.com/office/drawing/2014/main" id="{2223DFEC-E25F-4240-8B83-AE3DAD50AF82}"/>
              </a:ext>
            </a:extLst>
          </p:cNvPr>
          <p:cNvSpPr txBox="1"/>
          <p:nvPr/>
        </p:nvSpPr>
        <p:spPr>
          <a:xfrm>
            <a:off x="4107851" y="1648862"/>
            <a:ext cx="92596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98.1%</a:t>
            </a:r>
          </a:p>
        </p:txBody>
      </p:sp>
      <p:sp>
        <p:nvSpPr>
          <p:cNvPr id="66" name="TextBox 65">
            <a:extLst>
              <a:ext uri="{FF2B5EF4-FFF2-40B4-BE49-F238E27FC236}">
                <a16:creationId xmlns:a16="http://schemas.microsoft.com/office/drawing/2014/main" id="{820E0704-E629-4D66-85A0-90027F5883E5}"/>
              </a:ext>
            </a:extLst>
          </p:cNvPr>
          <p:cNvSpPr txBox="1"/>
          <p:nvPr/>
        </p:nvSpPr>
        <p:spPr>
          <a:xfrm>
            <a:off x="5686899" y="1449455"/>
            <a:ext cx="92596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94.1%</a:t>
            </a:r>
          </a:p>
        </p:txBody>
      </p:sp>
      <p:sp>
        <p:nvSpPr>
          <p:cNvPr id="67" name="TextBox 66">
            <a:extLst>
              <a:ext uri="{FF2B5EF4-FFF2-40B4-BE49-F238E27FC236}">
                <a16:creationId xmlns:a16="http://schemas.microsoft.com/office/drawing/2014/main" id="{16F10228-F9FB-47B3-8601-A3803DB237E0}"/>
              </a:ext>
            </a:extLst>
          </p:cNvPr>
          <p:cNvSpPr txBox="1"/>
          <p:nvPr/>
        </p:nvSpPr>
        <p:spPr>
          <a:xfrm>
            <a:off x="5674290" y="1782378"/>
            <a:ext cx="92596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93.3%</a:t>
            </a:r>
          </a:p>
        </p:txBody>
      </p:sp>
      <p:sp>
        <p:nvSpPr>
          <p:cNvPr id="70" name="TextBox 69">
            <a:extLst>
              <a:ext uri="{FF2B5EF4-FFF2-40B4-BE49-F238E27FC236}">
                <a16:creationId xmlns:a16="http://schemas.microsoft.com/office/drawing/2014/main" id="{1BEDD51C-308F-4C45-BED1-28F5FD474059}"/>
              </a:ext>
            </a:extLst>
          </p:cNvPr>
          <p:cNvSpPr txBox="1"/>
          <p:nvPr/>
        </p:nvSpPr>
        <p:spPr>
          <a:xfrm>
            <a:off x="7411017" y="1565435"/>
            <a:ext cx="92596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90.2%</a:t>
            </a:r>
          </a:p>
        </p:txBody>
      </p:sp>
      <p:sp>
        <p:nvSpPr>
          <p:cNvPr id="71" name="TextBox 70">
            <a:extLst>
              <a:ext uri="{FF2B5EF4-FFF2-40B4-BE49-F238E27FC236}">
                <a16:creationId xmlns:a16="http://schemas.microsoft.com/office/drawing/2014/main" id="{2C6D8A8F-9800-4642-BF4D-C6EEE2BAF16F}"/>
              </a:ext>
            </a:extLst>
          </p:cNvPr>
          <p:cNvSpPr txBox="1"/>
          <p:nvPr/>
        </p:nvSpPr>
        <p:spPr>
          <a:xfrm>
            <a:off x="7411017" y="1916056"/>
            <a:ext cx="925966"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90.1%</a:t>
            </a:r>
          </a:p>
        </p:txBody>
      </p:sp>
      <p:sp>
        <p:nvSpPr>
          <p:cNvPr id="77" name="Freeform: Shape 76">
            <a:extLst>
              <a:ext uri="{FF2B5EF4-FFF2-40B4-BE49-F238E27FC236}">
                <a16:creationId xmlns:a16="http://schemas.microsoft.com/office/drawing/2014/main" id="{98A9D2A4-7660-4DE5-BCB4-3B9B870813C3}"/>
              </a:ext>
            </a:extLst>
          </p:cNvPr>
          <p:cNvSpPr/>
          <p:nvPr/>
        </p:nvSpPr>
        <p:spPr bwMode="auto">
          <a:xfrm>
            <a:off x="3457366" y="1628566"/>
            <a:ext cx="5379609" cy="380444"/>
          </a:xfrm>
          <a:custGeom>
            <a:avLst/>
            <a:gdLst>
              <a:gd name="connsiteX0" fmla="*/ 0 w 5379609"/>
              <a:gd name="connsiteY0" fmla="*/ 0 h 380444"/>
              <a:gd name="connsiteX1" fmla="*/ 320374 w 5379609"/>
              <a:gd name="connsiteY1" fmla="*/ 0 h 380444"/>
              <a:gd name="connsiteX2" fmla="*/ 320374 w 5379609"/>
              <a:gd name="connsiteY2" fmla="*/ 6675 h 380444"/>
              <a:gd name="connsiteX3" fmla="*/ 413816 w 5379609"/>
              <a:gd name="connsiteY3" fmla="*/ 6675 h 380444"/>
              <a:gd name="connsiteX4" fmla="*/ 413816 w 5379609"/>
              <a:gd name="connsiteY4" fmla="*/ 16687 h 380444"/>
              <a:gd name="connsiteX5" fmla="*/ 513933 w 5379609"/>
              <a:gd name="connsiteY5" fmla="*/ 16687 h 380444"/>
              <a:gd name="connsiteX6" fmla="*/ 513933 w 5379609"/>
              <a:gd name="connsiteY6" fmla="*/ 3338 h 380444"/>
              <a:gd name="connsiteX7" fmla="*/ 580678 w 5379609"/>
              <a:gd name="connsiteY7" fmla="*/ 13349 h 380444"/>
              <a:gd name="connsiteX8" fmla="*/ 684132 w 5379609"/>
              <a:gd name="connsiteY8" fmla="*/ 13349 h 380444"/>
              <a:gd name="connsiteX9" fmla="*/ 684132 w 5379609"/>
              <a:gd name="connsiteY9" fmla="*/ 26698 h 380444"/>
              <a:gd name="connsiteX10" fmla="*/ 740865 w 5379609"/>
              <a:gd name="connsiteY10" fmla="*/ 26698 h 380444"/>
              <a:gd name="connsiteX11" fmla="*/ 740865 w 5379609"/>
              <a:gd name="connsiteY11" fmla="*/ 36710 h 380444"/>
              <a:gd name="connsiteX12" fmla="*/ 827633 w 5379609"/>
              <a:gd name="connsiteY12" fmla="*/ 36710 h 380444"/>
              <a:gd name="connsiteX13" fmla="*/ 827633 w 5379609"/>
              <a:gd name="connsiteY13" fmla="*/ 40047 h 380444"/>
              <a:gd name="connsiteX14" fmla="*/ 874354 w 5379609"/>
              <a:gd name="connsiteY14" fmla="*/ 40047 h 380444"/>
              <a:gd name="connsiteX15" fmla="*/ 874354 w 5379609"/>
              <a:gd name="connsiteY15" fmla="*/ 56733 h 380444"/>
              <a:gd name="connsiteX16" fmla="*/ 1281495 w 5379609"/>
              <a:gd name="connsiteY16" fmla="*/ 56733 h 380444"/>
              <a:gd name="connsiteX17" fmla="*/ 1288170 w 5379609"/>
              <a:gd name="connsiteY17" fmla="*/ 63408 h 380444"/>
              <a:gd name="connsiteX18" fmla="*/ 1461706 w 5379609"/>
              <a:gd name="connsiteY18" fmla="*/ 63408 h 380444"/>
              <a:gd name="connsiteX19" fmla="*/ 1461706 w 5379609"/>
              <a:gd name="connsiteY19" fmla="*/ 73419 h 380444"/>
              <a:gd name="connsiteX20" fmla="*/ 1515101 w 5379609"/>
              <a:gd name="connsiteY20" fmla="*/ 73419 h 380444"/>
              <a:gd name="connsiteX21" fmla="*/ 1515101 w 5379609"/>
              <a:gd name="connsiteY21" fmla="*/ 86768 h 380444"/>
              <a:gd name="connsiteX22" fmla="*/ 1655265 w 5379609"/>
              <a:gd name="connsiteY22" fmla="*/ 86768 h 380444"/>
              <a:gd name="connsiteX23" fmla="*/ 1655265 w 5379609"/>
              <a:gd name="connsiteY23" fmla="*/ 103454 h 380444"/>
              <a:gd name="connsiteX24" fmla="*/ 1732021 w 5379609"/>
              <a:gd name="connsiteY24" fmla="*/ 103454 h 380444"/>
              <a:gd name="connsiteX25" fmla="*/ 1732021 w 5379609"/>
              <a:gd name="connsiteY25" fmla="*/ 110129 h 380444"/>
              <a:gd name="connsiteX26" fmla="*/ 1925580 w 5379609"/>
              <a:gd name="connsiteY26" fmla="*/ 110129 h 380444"/>
              <a:gd name="connsiteX27" fmla="*/ 1925580 w 5379609"/>
              <a:gd name="connsiteY27" fmla="*/ 120141 h 380444"/>
              <a:gd name="connsiteX28" fmla="*/ 2035708 w 5379609"/>
              <a:gd name="connsiteY28" fmla="*/ 120141 h 380444"/>
              <a:gd name="connsiteX29" fmla="*/ 2035708 w 5379609"/>
              <a:gd name="connsiteY29" fmla="*/ 133489 h 380444"/>
              <a:gd name="connsiteX30" fmla="*/ 2112465 w 5379609"/>
              <a:gd name="connsiteY30" fmla="*/ 133489 h 380444"/>
              <a:gd name="connsiteX31" fmla="*/ 2112465 w 5379609"/>
              <a:gd name="connsiteY31" fmla="*/ 146838 h 380444"/>
              <a:gd name="connsiteX32" fmla="*/ 2172535 w 5379609"/>
              <a:gd name="connsiteY32" fmla="*/ 146838 h 380444"/>
              <a:gd name="connsiteX33" fmla="*/ 2172535 w 5379609"/>
              <a:gd name="connsiteY33" fmla="*/ 153513 h 380444"/>
              <a:gd name="connsiteX34" fmla="*/ 2322710 w 5379609"/>
              <a:gd name="connsiteY34" fmla="*/ 153513 h 380444"/>
              <a:gd name="connsiteX35" fmla="*/ 2322710 w 5379609"/>
              <a:gd name="connsiteY35" fmla="*/ 160187 h 380444"/>
              <a:gd name="connsiteX36" fmla="*/ 2409478 w 5379609"/>
              <a:gd name="connsiteY36" fmla="*/ 160187 h 380444"/>
              <a:gd name="connsiteX37" fmla="*/ 2409478 w 5379609"/>
              <a:gd name="connsiteY37" fmla="*/ 176873 h 380444"/>
              <a:gd name="connsiteX38" fmla="*/ 2616386 w 5379609"/>
              <a:gd name="connsiteY38" fmla="*/ 176873 h 380444"/>
              <a:gd name="connsiteX39" fmla="*/ 2616386 w 5379609"/>
              <a:gd name="connsiteY39" fmla="*/ 186885 h 380444"/>
              <a:gd name="connsiteX40" fmla="*/ 2693142 w 5379609"/>
              <a:gd name="connsiteY40" fmla="*/ 186885 h 380444"/>
              <a:gd name="connsiteX41" fmla="*/ 2693142 w 5379609"/>
              <a:gd name="connsiteY41" fmla="*/ 200234 h 380444"/>
              <a:gd name="connsiteX42" fmla="*/ 2963457 w 5379609"/>
              <a:gd name="connsiteY42" fmla="*/ 200234 h 380444"/>
              <a:gd name="connsiteX43" fmla="*/ 2963457 w 5379609"/>
              <a:gd name="connsiteY43" fmla="*/ 210246 h 380444"/>
              <a:gd name="connsiteX44" fmla="*/ 3106958 w 5379609"/>
              <a:gd name="connsiteY44" fmla="*/ 210246 h 380444"/>
              <a:gd name="connsiteX45" fmla="*/ 3106958 w 5379609"/>
              <a:gd name="connsiteY45" fmla="*/ 210246 h 380444"/>
              <a:gd name="connsiteX46" fmla="*/ 3207075 w 5379609"/>
              <a:gd name="connsiteY46" fmla="*/ 210246 h 380444"/>
              <a:gd name="connsiteX47" fmla="*/ 3207075 w 5379609"/>
              <a:gd name="connsiteY47" fmla="*/ 223595 h 380444"/>
              <a:gd name="connsiteX48" fmla="*/ 3360587 w 5379609"/>
              <a:gd name="connsiteY48" fmla="*/ 223595 h 380444"/>
              <a:gd name="connsiteX49" fmla="*/ 3360587 w 5379609"/>
              <a:gd name="connsiteY49" fmla="*/ 236943 h 380444"/>
              <a:gd name="connsiteX50" fmla="*/ 3547472 w 5379609"/>
              <a:gd name="connsiteY50" fmla="*/ 236943 h 380444"/>
              <a:gd name="connsiteX51" fmla="*/ 3547472 w 5379609"/>
              <a:gd name="connsiteY51" fmla="*/ 250292 h 380444"/>
              <a:gd name="connsiteX52" fmla="*/ 3700984 w 5379609"/>
              <a:gd name="connsiteY52" fmla="*/ 250292 h 380444"/>
              <a:gd name="connsiteX53" fmla="*/ 3700984 w 5379609"/>
              <a:gd name="connsiteY53" fmla="*/ 263641 h 380444"/>
              <a:gd name="connsiteX54" fmla="*/ 4004672 w 5379609"/>
              <a:gd name="connsiteY54" fmla="*/ 263641 h 380444"/>
              <a:gd name="connsiteX55" fmla="*/ 4011346 w 5379609"/>
              <a:gd name="connsiteY55" fmla="*/ 270315 h 380444"/>
              <a:gd name="connsiteX56" fmla="*/ 4131487 w 5379609"/>
              <a:gd name="connsiteY56" fmla="*/ 270315 h 380444"/>
              <a:gd name="connsiteX57" fmla="*/ 4131487 w 5379609"/>
              <a:gd name="connsiteY57" fmla="*/ 283665 h 380444"/>
              <a:gd name="connsiteX58" fmla="*/ 4331720 w 5379609"/>
              <a:gd name="connsiteY58" fmla="*/ 283665 h 380444"/>
              <a:gd name="connsiteX59" fmla="*/ 4335058 w 5379609"/>
              <a:gd name="connsiteY59" fmla="*/ 280327 h 380444"/>
              <a:gd name="connsiteX60" fmla="*/ 4405139 w 5379609"/>
              <a:gd name="connsiteY60" fmla="*/ 280327 h 380444"/>
              <a:gd name="connsiteX61" fmla="*/ 4405139 w 5379609"/>
              <a:gd name="connsiteY61" fmla="*/ 300351 h 380444"/>
              <a:gd name="connsiteX62" fmla="*/ 4705489 w 5379609"/>
              <a:gd name="connsiteY62" fmla="*/ 300351 h 380444"/>
              <a:gd name="connsiteX63" fmla="*/ 4705489 w 5379609"/>
              <a:gd name="connsiteY63" fmla="*/ 300351 h 380444"/>
              <a:gd name="connsiteX64" fmla="*/ 4782246 w 5379609"/>
              <a:gd name="connsiteY64" fmla="*/ 300351 h 380444"/>
              <a:gd name="connsiteX65" fmla="*/ 4792257 w 5379609"/>
              <a:gd name="connsiteY65" fmla="*/ 310362 h 380444"/>
              <a:gd name="connsiteX66" fmla="*/ 4932421 w 5379609"/>
              <a:gd name="connsiteY66" fmla="*/ 310362 h 380444"/>
              <a:gd name="connsiteX67" fmla="*/ 4932421 w 5379609"/>
              <a:gd name="connsiteY67" fmla="*/ 310362 h 380444"/>
              <a:gd name="connsiteX68" fmla="*/ 4989154 w 5379609"/>
              <a:gd name="connsiteY68" fmla="*/ 310362 h 380444"/>
              <a:gd name="connsiteX69" fmla="*/ 4989154 w 5379609"/>
              <a:gd name="connsiteY69" fmla="*/ 360421 h 380444"/>
              <a:gd name="connsiteX70" fmla="*/ 5042549 w 5379609"/>
              <a:gd name="connsiteY70" fmla="*/ 360421 h 380444"/>
              <a:gd name="connsiteX71" fmla="*/ 5042549 w 5379609"/>
              <a:gd name="connsiteY71" fmla="*/ 380444 h 380444"/>
              <a:gd name="connsiteX72" fmla="*/ 5379609 w 5379609"/>
              <a:gd name="connsiteY72" fmla="*/ 380444 h 380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5379609" h="380444">
                <a:moveTo>
                  <a:pt x="0" y="0"/>
                </a:moveTo>
                <a:lnTo>
                  <a:pt x="320374" y="0"/>
                </a:lnTo>
                <a:lnTo>
                  <a:pt x="320374" y="6675"/>
                </a:lnTo>
                <a:lnTo>
                  <a:pt x="413816" y="6675"/>
                </a:lnTo>
                <a:lnTo>
                  <a:pt x="413816" y="16687"/>
                </a:lnTo>
                <a:lnTo>
                  <a:pt x="513933" y="16687"/>
                </a:lnTo>
                <a:lnTo>
                  <a:pt x="513933" y="3338"/>
                </a:lnTo>
                <a:cubicBezTo>
                  <a:pt x="562614" y="15507"/>
                  <a:pt x="540220" y="13349"/>
                  <a:pt x="580678" y="13349"/>
                </a:cubicBezTo>
                <a:lnTo>
                  <a:pt x="684132" y="13349"/>
                </a:lnTo>
                <a:lnTo>
                  <a:pt x="684132" y="26698"/>
                </a:lnTo>
                <a:lnTo>
                  <a:pt x="740865" y="26698"/>
                </a:lnTo>
                <a:lnTo>
                  <a:pt x="740865" y="36710"/>
                </a:lnTo>
                <a:lnTo>
                  <a:pt x="827633" y="36710"/>
                </a:lnTo>
                <a:lnTo>
                  <a:pt x="827633" y="40047"/>
                </a:lnTo>
                <a:lnTo>
                  <a:pt x="874354" y="40047"/>
                </a:lnTo>
                <a:lnTo>
                  <a:pt x="874354" y="56733"/>
                </a:lnTo>
                <a:lnTo>
                  <a:pt x="1281495" y="56733"/>
                </a:lnTo>
                <a:lnTo>
                  <a:pt x="1288170" y="63408"/>
                </a:lnTo>
                <a:lnTo>
                  <a:pt x="1461706" y="63408"/>
                </a:lnTo>
                <a:lnTo>
                  <a:pt x="1461706" y="73419"/>
                </a:lnTo>
                <a:lnTo>
                  <a:pt x="1515101" y="73419"/>
                </a:lnTo>
                <a:lnTo>
                  <a:pt x="1515101" y="86768"/>
                </a:lnTo>
                <a:lnTo>
                  <a:pt x="1655265" y="86768"/>
                </a:lnTo>
                <a:lnTo>
                  <a:pt x="1655265" y="103454"/>
                </a:lnTo>
                <a:lnTo>
                  <a:pt x="1732021" y="103454"/>
                </a:lnTo>
                <a:lnTo>
                  <a:pt x="1732021" y="110129"/>
                </a:lnTo>
                <a:lnTo>
                  <a:pt x="1925580" y="110129"/>
                </a:lnTo>
                <a:lnTo>
                  <a:pt x="1925580" y="120141"/>
                </a:lnTo>
                <a:lnTo>
                  <a:pt x="2035708" y="120141"/>
                </a:lnTo>
                <a:lnTo>
                  <a:pt x="2035708" y="133489"/>
                </a:lnTo>
                <a:lnTo>
                  <a:pt x="2112465" y="133489"/>
                </a:lnTo>
                <a:lnTo>
                  <a:pt x="2112465" y="146838"/>
                </a:lnTo>
                <a:lnTo>
                  <a:pt x="2172535" y="146838"/>
                </a:lnTo>
                <a:lnTo>
                  <a:pt x="2172535" y="153513"/>
                </a:lnTo>
                <a:lnTo>
                  <a:pt x="2322710" y="153513"/>
                </a:lnTo>
                <a:lnTo>
                  <a:pt x="2322710" y="160187"/>
                </a:lnTo>
                <a:lnTo>
                  <a:pt x="2409478" y="160187"/>
                </a:lnTo>
                <a:lnTo>
                  <a:pt x="2409478" y="176873"/>
                </a:lnTo>
                <a:lnTo>
                  <a:pt x="2616386" y="176873"/>
                </a:lnTo>
                <a:lnTo>
                  <a:pt x="2616386" y="186885"/>
                </a:lnTo>
                <a:lnTo>
                  <a:pt x="2693142" y="186885"/>
                </a:lnTo>
                <a:lnTo>
                  <a:pt x="2693142" y="200234"/>
                </a:lnTo>
                <a:lnTo>
                  <a:pt x="2963457" y="200234"/>
                </a:lnTo>
                <a:lnTo>
                  <a:pt x="2963457" y="210246"/>
                </a:lnTo>
                <a:lnTo>
                  <a:pt x="3106958" y="210246"/>
                </a:lnTo>
                <a:lnTo>
                  <a:pt x="3106958" y="210246"/>
                </a:lnTo>
                <a:lnTo>
                  <a:pt x="3207075" y="210246"/>
                </a:lnTo>
                <a:lnTo>
                  <a:pt x="3207075" y="223595"/>
                </a:lnTo>
                <a:lnTo>
                  <a:pt x="3360587" y="223595"/>
                </a:lnTo>
                <a:lnTo>
                  <a:pt x="3360587" y="236943"/>
                </a:lnTo>
                <a:lnTo>
                  <a:pt x="3547472" y="236943"/>
                </a:lnTo>
                <a:lnTo>
                  <a:pt x="3547472" y="250292"/>
                </a:lnTo>
                <a:lnTo>
                  <a:pt x="3700984" y="250292"/>
                </a:lnTo>
                <a:lnTo>
                  <a:pt x="3700984" y="263641"/>
                </a:lnTo>
                <a:lnTo>
                  <a:pt x="4004672" y="263641"/>
                </a:lnTo>
                <a:lnTo>
                  <a:pt x="4011346" y="270315"/>
                </a:lnTo>
                <a:lnTo>
                  <a:pt x="4131487" y="270315"/>
                </a:lnTo>
                <a:lnTo>
                  <a:pt x="4131487" y="283665"/>
                </a:lnTo>
                <a:lnTo>
                  <a:pt x="4331720" y="283665"/>
                </a:lnTo>
                <a:lnTo>
                  <a:pt x="4335058" y="280327"/>
                </a:lnTo>
                <a:lnTo>
                  <a:pt x="4405139" y="280327"/>
                </a:lnTo>
                <a:lnTo>
                  <a:pt x="4405139" y="300351"/>
                </a:lnTo>
                <a:lnTo>
                  <a:pt x="4705489" y="300351"/>
                </a:lnTo>
                <a:lnTo>
                  <a:pt x="4705489" y="300351"/>
                </a:lnTo>
                <a:lnTo>
                  <a:pt x="4782246" y="300351"/>
                </a:lnTo>
                <a:lnTo>
                  <a:pt x="4792257" y="310362"/>
                </a:lnTo>
                <a:lnTo>
                  <a:pt x="4932421" y="310362"/>
                </a:lnTo>
                <a:lnTo>
                  <a:pt x="4932421" y="310362"/>
                </a:lnTo>
                <a:lnTo>
                  <a:pt x="4989154" y="310362"/>
                </a:lnTo>
                <a:lnTo>
                  <a:pt x="4989154" y="360421"/>
                </a:lnTo>
                <a:lnTo>
                  <a:pt x="5042549" y="360421"/>
                </a:lnTo>
                <a:lnTo>
                  <a:pt x="5042549" y="380444"/>
                </a:lnTo>
                <a:lnTo>
                  <a:pt x="5379609" y="380444"/>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cxnSp>
        <p:nvCxnSpPr>
          <p:cNvPr id="79" name="Straight Connector 78">
            <a:extLst>
              <a:ext uri="{FF2B5EF4-FFF2-40B4-BE49-F238E27FC236}">
                <a16:creationId xmlns:a16="http://schemas.microsoft.com/office/drawing/2014/main" id="{00BE20C6-0359-4CE7-B7B8-7946F908C5B2}"/>
              </a:ext>
            </a:extLst>
          </p:cNvPr>
          <p:cNvCxnSpPr>
            <a:cxnSpLocks/>
            <a:endCxn id="58" idx="0"/>
          </p:cNvCxnSpPr>
          <p:nvPr/>
        </p:nvCxnSpPr>
        <p:spPr bwMode="auto">
          <a:xfrm>
            <a:off x="4554610" y="2074498"/>
            <a:ext cx="0" cy="2512003"/>
          </a:xfrm>
          <a:prstGeom prst="line">
            <a:avLst/>
          </a:prstGeom>
          <a:noFill/>
          <a:ln w="28575" cap="flat" cmpd="sng" algn="ctr">
            <a:solidFill>
              <a:schemeClr val="tx2"/>
            </a:solidFill>
            <a:prstDash val="sysDash"/>
            <a:round/>
            <a:headEnd type="none" w="med" len="med"/>
            <a:tailEnd type="none" w="med" len="med"/>
          </a:ln>
          <a:effectLst/>
        </p:spPr>
      </p:cxnSp>
      <p:cxnSp>
        <p:nvCxnSpPr>
          <p:cNvPr id="80" name="Straight Connector 79">
            <a:extLst>
              <a:ext uri="{FF2B5EF4-FFF2-40B4-BE49-F238E27FC236}">
                <a16:creationId xmlns:a16="http://schemas.microsoft.com/office/drawing/2014/main" id="{65822F35-8BA8-4EC4-9B49-3038B1C4E127}"/>
              </a:ext>
            </a:extLst>
          </p:cNvPr>
          <p:cNvCxnSpPr>
            <a:cxnSpLocks/>
          </p:cNvCxnSpPr>
          <p:nvPr/>
        </p:nvCxnSpPr>
        <p:spPr bwMode="auto">
          <a:xfrm>
            <a:off x="6203441" y="2162188"/>
            <a:ext cx="0" cy="2416209"/>
          </a:xfrm>
          <a:prstGeom prst="line">
            <a:avLst/>
          </a:prstGeom>
          <a:noFill/>
          <a:ln w="28575" cap="flat" cmpd="sng" algn="ctr">
            <a:solidFill>
              <a:schemeClr val="tx2"/>
            </a:solidFill>
            <a:prstDash val="sysDash"/>
            <a:round/>
            <a:headEnd type="none" w="med" len="med"/>
            <a:tailEnd type="none" w="med" len="med"/>
          </a:ln>
          <a:effectLst/>
        </p:spPr>
      </p:cxnSp>
      <p:cxnSp>
        <p:nvCxnSpPr>
          <p:cNvPr id="81" name="Straight Connector 80">
            <a:extLst>
              <a:ext uri="{FF2B5EF4-FFF2-40B4-BE49-F238E27FC236}">
                <a16:creationId xmlns:a16="http://schemas.microsoft.com/office/drawing/2014/main" id="{00666C46-C2DC-414C-B8F0-13BAA649BA24}"/>
              </a:ext>
            </a:extLst>
          </p:cNvPr>
          <p:cNvCxnSpPr>
            <a:cxnSpLocks/>
          </p:cNvCxnSpPr>
          <p:nvPr/>
        </p:nvCxnSpPr>
        <p:spPr bwMode="auto">
          <a:xfrm>
            <a:off x="7846591" y="2305779"/>
            <a:ext cx="0" cy="2263167"/>
          </a:xfrm>
          <a:prstGeom prst="line">
            <a:avLst/>
          </a:prstGeom>
          <a:noFill/>
          <a:ln w="28575" cap="flat" cmpd="sng" algn="ctr">
            <a:solidFill>
              <a:schemeClr val="tx2"/>
            </a:solidFill>
            <a:prstDash val="sysDash"/>
            <a:round/>
            <a:headEnd type="none" w="med" len="med"/>
            <a:tailEnd type="none" w="med" len="med"/>
          </a:ln>
          <a:effectLst/>
        </p:spPr>
      </p:cxnSp>
      <p:sp>
        <p:nvSpPr>
          <p:cNvPr id="88" name="TextBox 87">
            <a:extLst>
              <a:ext uri="{FF2B5EF4-FFF2-40B4-BE49-F238E27FC236}">
                <a16:creationId xmlns:a16="http://schemas.microsoft.com/office/drawing/2014/main" id="{D930EB03-87CD-4110-9D52-6C62C79B0256}"/>
              </a:ext>
            </a:extLst>
          </p:cNvPr>
          <p:cNvSpPr txBox="1"/>
          <p:nvPr/>
        </p:nvSpPr>
        <p:spPr>
          <a:xfrm>
            <a:off x="8357481" y="1618344"/>
            <a:ext cx="895788"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l-GR"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Δ</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-0.1%</a:t>
            </a:r>
          </a:p>
        </p:txBody>
      </p:sp>
      <p:sp>
        <p:nvSpPr>
          <p:cNvPr id="75" name="TextBox 74">
            <a:extLst>
              <a:ext uri="{FF2B5EF4-FFF2-40B4-BE49-F238E27FC236}">
                <a16:creationId xmlns:a16="http://schemas.microsoft.com/office/drawing/2014/main" id="{81874AEE-3AC6-443F-8F7F-EC6F3553015E}"/>
              </a:ext>
            </a:extLst>
          </p:cNvPr>
          <p:cNvSpPr txBox="1"/>
          <p:nvPr/>
        </p:nvSpPr>
        <p:spPr bwMode="auto">
          <a:xfrm>
            <a:off x="3975879" y="1083510"/>
            <a:ext cx="11899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2-Yr OS</a:t>
            </a:r>
          </a:p>
        </p:txBody>
      </p:sp>
      <p:sp>
        <p:nvSpPr>
          <p:cNvPr id="78" name="TextBox 77">
            <a:extLst>
              <a:ext uri="{FF2B5EF4-FFF2-40B4-BE49-F238E27FC236}">
                <a16:creationId xmlns:a16="http://schemas.microsoft.com/office/drawing/2014/main" id="{F257B015-4913-4C82-8F53-7DA8D88D8FBF}"/>
              </a:ext>
            </a:extLst>
          </p:cNvPr>
          <p:cNvSpPr txBox="1"/>
          <p:nvPr/>
        </p:nvSpPr>
        <p:spPr bwMode="auto">
          <a:xfrm>
            <a:off x="5542318" y="1197248"/>
            <a:ext cx="11899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5-Yr OS</a:t>
            </a:r>
          </a:p>
        </p:txBody>
      </p:sp>
      <p:sp>
        <p:nvSpPr>
          <p:cNvPr id="82" name="TextBox 81">
            <a:extLst>
              <a:ext uri="{FF2B5EF4-FFF2-40B4-BE49-F238E27FC236}">
                <a16:creationId xmlns:a16="http://schemas.microsoft.com/office/drawing/2014/main" id="{A0F5F0D2-540A-4B5B-A808-399C0192B16F}"/>
              </a:ext>
            </a:extLst>
          </p:cNvPr>
          <p:cNvSpPr txBox="1"/>
          <p:nvPr/>
        </p:nvSpPr>
        <p:spPr bwMode="auto">
          <a:xfrm>
            <a:off x="7292730" y="1290203"/>
            <a:ext cx="11899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8-Yr OS</a:t>
            </a:r>
          </a:p>
        </p:txBody>
      </p:sp>
    </p:spTree>
    <p:extLst>
      <p:ext uri="{BB962C8B-B14F-4D97-AF65-F5344CB8AC3E}">
        <p14:creationId xmlns:p14="http://schemas.microsoft.com/office/powerpoint/2010/main" val="40647369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E1384-3F29-4586-B462-F75D70A6B328}"/>
              </a:ext>
            </a:extLst>
          </p:cNvPr>
          <p:cNvSpPr>
            <a:spLocks noGrp="1"/>
          </p:cNvSpPr>
          <p:nvPr>
            <p:ph type="title"/>
          </p:nvPr>
        </p:nvSpPr>
        <p:spPr/>
        <p:txBody>
          <a:bodyPr/>
          <a:lstStyle/>
          <a:p>
            <a:r>
              <a:rPr lang="en-US" dirty="0">
                <a:cs typeface="Calibri" panose="020F0502020204030204" pitchFamily="34" charset="0"/>
              </a:rPr>
              <a:t>ExteNET: 	OS in Hormone Receptor–Positive EBC by Patient Subgroup</a:t>
            </a:r>
            <a:endParaRPr lang="en-US" dirty="0"/>
          </a:p>
        </p:txBody>
      </p:sp>
      <p:grpSp>
        <p:nvGrpSpPr>
          <p:cNvPr id="7" name="Group 7">
            <a:extLst>
              <a:ext uri="{FF2B5EF4-FFF2-40B4-BE49-F238E27FC236}">
                <a16:creationId xmlns:a16="http://schemas.microsoft.com/office/drawing/2014/main" id="{4E131289-0B7B-4B52-94F2-F2DA5DAF869C}"/>
              </a:ext>
            </a:extLst>
          </p:cNvPr>
          <p:cNvGrpSpPr>
            <a:grpSpLocks/>
          </p:cNvGrpSpPr>
          <p:nvPr/>
        </p:nvGrpSpPr>
        <p:grpSpPr bwMode="auto">
          <a:xfrm>
            <a:off x="9389569" y="6207225"/>
            <a:ext cx="2488502" cy="447822"/>
            <a:chOff x="9527309" y="3551529"/>
            <a:chExt cx="2488502" cy="448324"/>
          </a:xfrm>
        </p:grpSpPr>
        <p:pic>
          <p:nvPicPr>
            <p:cNvPr id="8" name="Picture 9">
              <a:extLst>
                <a:ext uri="{FF2B5EF4-FFF2-40B4-BE49-F238E27FC236}">
                  <a16:creationId xmlns:a16="http://schemas.microsoft.com/office/drawing/2014/main" id="{C6EA8E12-2B71-4DD3-BBEB-8B191D065AFB}"/>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11A3BB20-C880-4753-B5FF-8070E30D385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Box 10">
            <a:extLst>
              <a:ext uri="{FF2B5EF4-FFF2-40B4-BE49-F238E27FC236}">
                <a16:creationId xmlns:a16="http://schemas.microsoft.com/office/drawing/2014/main" id="{98946436-8B35-4245-981C-BB9E45A4E080}"/>
              </a:ext>
            </a:extLst>
          </p:cNvPr>
          <p:cNvSpPr txBox="1"/>
          <p:nvPr/>
        </p:nvSpPr>
        <p:spPr bwMode="auto">
          <a:xfrm>
            <a:off x="1170095" y="1359017"/>
            <a:ext cx="45710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Hormone Receptor Positive and </a:t>
            </a:r>
            <a:b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&lt;1 Yr From Last Dose of Trastuzumab</a:t>
            </a:r>
          </a:p>
        </p:txBody>
      </p:sp>
      <p:sp>
        <p:nvSpPr>
          <p:cNvPr id="12" name="TextBox 11">
            <a:extLst>
              <a:ext uri="{FF2B5EF4-FFF2-40B4-BE49-F238E27FC236}">
                <a16:creationId xmlns:a16="http://schemas.microsoft.com/office/drawing/2014/main" id="{95B167B0-1AE4-44DD-80AB-FD624054B89D}"/>
              </a:ext>
            </a:extLst>
          </p:cNvPr>
          <p:cNvSpPr txBox="1"/>
          <p:nvPr/>
        </p:nvSpPr>
        <p:spPr bwMode="auto">
          <a:xfrm>
            <a:off x="7306046" y="1359017"/>
            <a:ext cx="3698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Hormone Receptor Positive and </a:t>
            </a:r>
            <a:b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&lt;1 Yr From Last Dose of Trastuzumab</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Without pCR After Neoadjuvant Tx</a:t>
            </a:r>
          </a:p>
        </p:txBody>
      </p:sp>
      <p:sp>
        <p:nvSpPr>
          <p:cNvPr id="14" name="Text Box 11">
            <a:extLst>
              <a:ext uri="{FF2B5EF4-FFF2-40B4-BE49-F238E27FC236}">
                <a16:creationId xmlns:a16="http://schemas.microsoft.com/office/drawing/2014/main" id="{1AF6D2E8-DB23-4B93-B286-1EEDB9F19EA7}"/>
              </a:ext>
            </a:extLst>
          </p:cNvPr>
          <p:cNvSpPr txBox="1">
            <a:spLocks noChangeArrowheads="1"/>
          </p:cNvSpPr>
          <p:nvPr/>
        </p:nvSpPr>
        <p:spPr bwMode="auto">
          <a:xfrm>
            <a:off x="401593" y="6378922"/>
            <a:ext cx="8561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Chan. Clin Breast Cancer. 2021;21:80</a:t>
            </a:r>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3" name="Freeform: Shape 2">
            <a:extLst>
              <a:ext uri="{FF2B5EF4-FFF2-40B4-BE49-F238E27FC236}">
                <a16:creationId xmlns:a16="http://schemas.microsoft.com/office/drawing/2014/main" id="{1AD6CD72-B494-4D68-A348-3F8BDA7EA74E}"/>
              </a:ext>
            </a:extLst>
          </p:cNvPr>
          <p:cNvSpPr/>
          <p:nvPr/>
        </p:nvSpPr>
        <p:spPr bwMode="auto">
          <a:xfrm>
            <a:off x="1030111" y="2363654"/>
            <a:ext cx="4876800" cy="2901244"/>
          </a:xfrm>
          <a:custGeom>
            <a:avLst/>
            <a:gdLst>
              <a:gd name="connsiteX0" fmla="*/ 0 w 4876800"/>
              <a:gd name="connsiteY0" fmla="*/ 0 h 2901244"/>
              <a:gd name="connsiteX1" fmla="*/ 0 w 4876800"/>
              <a:gd name="connsiteY1" fmla="*/ 2901244 h 2901244"/>
              <a:gd name="connsiteX2" fmla="*/ 4876800 w 4876800"/>
              <a:gd name="connsiteY2" fmla="*/ 2901244 h 2901244"/>
            </a:gdLst>
            <a:ahLst/>
            <a:cxnLst>
              <a:cxn ang="0">
                <a:pos x="connsiteX0" y="connsiteY0"/>
              </a:cxn>
              <a:cxn ang="0">
                <a:pos x="connsiteX1" y="connsiteY1"/>
              </a:cxn>
              <a:cxn ang="0">
                <a:pos x="connsiteX2" y="connsiteY2"/>
              </a:cxn>
            </a:cxnLst>
            <a:rect l="l" t="t" r="r" b="b"/>
            <a:pathLst>
              <a:path w="4876800" h="2901244">
                <a:moveTo>
                  <a:pt x="0" y="0"/>
                </a:moveTo>
                <a:lnTo>
                  <a:pt x="0" y="2901244"/>
                </a:lnTo>
                <a:lnTo>
                  <a:pt x="4876800" y="2901244"/>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cxnSp>
        <p:nvCxnSpPr>
          <p:cNvPr id="6" name="Straight Connector 5">
            <a:extLst>
              <a:ext uri="{FF2B5EF4-FFF2-40B4-BE49-F238E27FC236}">
                <a16:creationId xmlns:a16="http://schemas.microsoft.com/office/drawing/2014/main" id="{6AA02480-3DAD-4C42-8A1F-BA973E55AF39}"/>
              </a:ext>
            </a:extLst>
          </p:cNvPr>
          <p:cNvCxnSpPr>
            <a:cxnSpLocks/>
          </p:cNvCxnSpPr>
          <p:nvPr/>
        </p:nvCxnSpPr>
        <p:spPr bwMode="auto">
          <a:xfrm>
            <a:off x="954464" y="2366535"/>
            <a:ext cx="89556"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450A07F8-6610-4269-A471-B2E1F385129F}"/>
              </a:ext>
            </a:extLst>
          </p:cNvPr>
          <p:cNvCxnSpPr>
            <a:cxnSpLocks/>
          </p:cNvCxnSpPr>
          <p:nvPr/>
        </p:nvCxnSpPr>
        <p:spPr bwMode="auto">
          <a:xfrm>
            <a:off x="954464" y="2656409"/>
            <a:ext cx="89556"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71F8F86-7AFB-4A06-904B-7BBBCE99C3F2}"/>
              </a:ext>
            </a:extLst>
          </p:cNvPr>
          <p:cNvCxnSpPr>
            <a:cxnSpLocks/>
          </p:cNvCxnSpPr>
          <p:nvPr/>
        </p:nvCxnSpPr>
        <p:spPr bwMode="auto">
          <a:xfrm>
            <a:off x="954464" y="2946283"/>
            <a:ext cx="8955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BAACF396-781F-4549-8C23-07260950470E}"/>
              </a:ext>
            </a:extLst>
          </p:cNvPr>
          <p:cNvCxnSpPr>
            <a:cxnSpLocks/>
          </p:cNvCxnSpPr>
          <p:nvPr/>
        </p:nvCxnSpPr>
        <p:spPr bwMode="auto">
          <a:xfrm>
            <a:off x="954464" y="3236157"/>
            <a:ext cx="8955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6729C6C-6E44-424E-8F5C-FD553B662DCD}"/>
              </a:ext>
            </a:extLst>
          </p:cNvPr>
          <p:cNvCxnSpPr>
            <a:cxnSpLocks/>
          </p:cNvCxnSpPr>
          <p:nvPr/>
        </p:nvCxnSpPr>
        <p:spPr bwMode="auto">
          <a:xfrm>
            <a:off x="954464" y="3526031"/>
            <a:ext cx="8955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6963DB9-1077-455D-9711-370B7383C15C}"/>
              </a:ext>
            </a:extLst>
          </p:cNvPr>
          <p:cNvCxnSpPr>
            <a:cxnSpLocks/>
          </p:cNvCxnSpPr>
          <p:nvPr/>
        </p:nvCxnSpPr>
        <p:spPr bwMode="auto">
          <a:xfrm>
            <a:off x="954464" y="3815905"/>
            <a:ext cx="8955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94A64B9-6866-4A73-82D7-D831657E6D78}"/>
              </a:ext>
            </a:extLst>
          </p:cNvPr>
          <p:cNvCxnSpPr>
            <a:cxnSpLocks/>
          </p:cNvCxnSpPr>
          <p:nvPr/>
        </p:nvCxnSpPr>
        <p:spPr bwMode="auto">
          <a:xfrm>
            <a:off x="954464" y="4105779"/>
            <a:ext cx="8955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C507FB0-BA73-4A80-A536-A2F1F5626128}"/>
              </a:ext>
            </a:extLst>
          </p:cNvPr>
          <p:cNvCxnSpPr>
            <a:cxnSpLocks/>
          </p:cNvCxnSpPr>
          <p:nvPr/>
        </p:nvCxnSpPr>
        <p:spPr bwMode="auto">
          <a:xfrm>
            <a:off x="954464" y="4395653"/>
            <a:ext cx="8955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4F40EA3-7E25-4407-A4E8-8993055F951F}"/>
              </a:ext>
            </a:extLst>
          </p:cNvPr>
          <p:cNvCxnSpPr>
            <a:cxnSpLocks/>
          </p:cNvCxnSpPr>
          <p:nvPr/>
        </p:nvCxnSpPr>
        <p:spPr bwMode="auto">
          <a:xfrm>
            <a:off x="954464" y="4685527"/>
            <a:ext cx="8955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440763D-A5AF-4386-B42C-750A58147DEF}"/>
              </a:ext>
            </a:extLst>
          </p:cNvPr>
          <p:cNvCxnSpPr>
            <a:cxnSpLocks/>
          </p:cNvCxnSpPr>
          <p:nvPr/>
        </p:nvCxnSpPr>
        <p:spPr bwMode="auto">
          <a:xfrm>
            <a:off x="954464" y="4975401"/>
            <a:ext cx="8955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533CD60-9B11-448E-9519-82E8240B3F9B}"/>
              </a:ext>
            </a:extLst>
          </p:cNvPr>
          <p:cNvCxnSpPr>
            <a:cxnSpLocks/>
          </p:cNvCxnSpPr>
          <p:nvPr/>
        </p:nvCxnSpPr>
        <p:spPr bwMode="auto">
          <a:xfrm>
            <a:off x="954464" y="5266812"/>
            <a:ext cx="8955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99318C5-5312-4ABF-A504-9A643747C663}"/>
              </a:ext>
            </a:extLst>
          </p:cNvPr>
          <p:cNvCxnSpPr/>
          <p:nvPr/>
        </p:nvCxnSpPr>
        <p:spPr bwMode="auto">
          <a:xfrm>
            <a:off x="1032235" y="5266812"/>
            <a:ext cx="0" cy="8012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1B94AD6-DFCD-4AC4-BFDE-10E656089AAE}"/>
              </a:ext>
            </a:extLst>
          </p:cNvPr>
          <p:cNvCxnSpPr/>
          <p:nvPr/>
        </p:nvCxnSpPr>
        <p:spPr bwMode="auto">
          <a:xfrm>
            <a:off x="1520543" y="5266812"/>
            <a:ext cx="0" cy="8012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F8A783E-3042-43EF-9FFA-160FB74735CA}"/>
              </a:ext>
            </a:extLst>
          </p:cNvPr>
          <p:cNvCxnSpPr/>
          <p:nvPr/>
        </p:nvCxnSpPr>
        <p:spPr bwMode="auto">
          <a:xfrm>
            <a:off x="2008851" y="5266812"/>
            <a:ext cx="0" cy="8012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8D74F6C-6E87-4493-9F74-98924A1F4595}"/>
              </a:ext>
            </a:extLst>
          </p:cNvPr>
          <p:cNvCxnSpPr>
            <a:cxnSpLocks/>
          </p:cNvCxnSpPr>
          <p:nvPr/>
        </p:nvCxnSpPr>
        <p:spPr bwMode="auto">
          <a:xfrm>
            <a:off x="2497159" y="5266812"/>
            <a:ext cx="0" cy="8012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642F1C1-B379-4518-9E0C-412C4DEEC7A7}"/>
              </a:ext>
            </a:extLst>
          </p:cNvPr>
          <p:cNvCxnSpPr>
            <a:cxnSpLocks/>
          </p:cNvCxnSpPr>
          <p:nvPr/>
        </p:nvCxnSpPr>
        <p:spPr bwMode="auto">
          <a:xfrm>
            <a:off x="2985467" y="5266812"/>
            <a:ext cx="0" cy="8012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D221005-925A-40C8-A215-31288DB930A6}"/>
              </a:ext>
            </a:extLst>
          </p:cNvPr>
          <p:cNvCxnSpPr>
            <a:cxnSpLocks/>
          </p:cNvCxnSpPr>
          <p:nvPr/>
        </p:nvCxnSpPr>
        <p:spPr bwMode="auto">
          <a:xfrm>
            <a:off x="3473775" y="5266812"/>
            <a:ext cx="0" cy="8012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96DA980-52C6-4038-8064-F99A8B917AFD}"/>
              </a:ext>
            </a:extLst>
          </p:cNvPr>
          <p:cNvCxnSpPr>
            <a:cxnSpLocks/>
          </p:cNvCxnSpPr>
          <p:nvPr/>
        </p:nvCxnSpPr>
        <p:spPr bwMode="auto">
          <a:xfrm>
            <a:off x="3962083" y="5266812"/>
            <a:ext cx="0" cy="8012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E9164B8-05A4-47CD-8E40-5EB75D654ACD}"/>
              </a:ext>
            </a:extLst>
          </p:cNvPr>
          <p:cNvCxnSpPr>
            <a:cxnSpLocks/>
          </p:cNvCxnSpPr>
          <p:nvPr/>
        </p:nvCxnSpPr>
        <p:spPr bwMode="auto">
          <a:xfrm>
            <a:off x="4450391" y="5266812"/>
            <a:ext cx="0" cy="8012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2462A54-6EAD-4933-86C7-B7D2D8AC1E93}"/>
              </a:ext>
            </a:extLst>
          </p:cNvPr>
          <p:cNvCxnSpPr>
            <a:cxnSpLocks/>
          </p:cNvCxnSpPr>
          <p:nvPr/>
        </p:nvCxnSpPr>
        <p:spPr bwMode="auto">
          <a:xfrm>
            <a:off x="4938699" y="5266812"/>
            <a:ext cx="0" cy="8012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6780E8B-D768-424C-97A9-6B0D99549170}"/>
              </a:ext>
            </a:extLst>
          </p:cNvPr>
          <p:cNvCxnSpPr>
            <a:cxnSpLocks/>
          </p:cNvCxnSpPr>
          <p:nvPr/>
        </p:nvCxnSpPr>
        <p:spPr bwMode="auto">
          <a:xfrm>
            <a:off x="5427007" y="5266812"/>
            <a:ext cx="0" cy="8012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79150C8-F952-4D2E-B0A8-A8B6A2F297C1}"/>
              </a:ext>
            </a:extLst>
          </p:cNvPr>
          <p:cNvCxnSpPr>
            <a:cxnSpLocks/>
          </p:cNvCxnSpPr>
          <p:nvPr/>
        </p:nvCxnSpPr>
        <p:spPr bwMode="auto">
          <a:xfrm>
            <a:off x="5915319" y="5266812"/>
            <a:ext cx="0" cy="80128"/>
          </a:xfrm>
          <a:prstGeom prst="line">
            <a:avLst/>
          </a:prstGeom>
          <a:noFill/>
          <a:ln w="28575" cap="flat" cmpd="sng" algn="ctr">
            <a:solidFill>
              <a:schemeClr val="bg1"/>
            </a:solidFill>
            <a:prstDash val="solid"/>
            <a:round/>
            <a:headEnd type="none" w="med" len="med"/>
            <a:tailEnd type="none" w="med" len="med"/>
          </a:ln>
          <a:effectLst/>
        </p:spPr>
      </p:cxnSp>
      <p:sp>
        <p:nvSpPr>
          <p:cNvPr id="40" name="TextBox 39">
            <a:extLst>
              <a:ext uri="{FF2B5EF4-FFF2-40B4-BE49-F238E27FC236}">
                <a16:creationId xmlns:a16="http://schemas.microsoft.com/office/drawing/2014/main" id="{1B3266AA-953C-40AB-985B-13E737E07BC9}"/>
              </a:ext>
            </a:extLst>
          </p:cNvPr>
          <p:cNvSpPr txBox="1"/>
          <p:nvPr/>
        </p:nvSpPr>
        <p:spPr bwMode="auto">
          <a:xfrm rot="16200000">
            <a:off x="-645022" y="3577879"/>
            <a:ext cx="23331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sp>
        <p:nvSpPr>
          <p:cNvPr id="41" name="TextBox 40">
            <a:extLst>
              <a:ext uri="{FF2B5EF4-FFF2-40B4-BE49-F238E27FC236}">
                <a16:creationId xmlns:a16="http://schemas.microsoft.com/office/drawing/2014/main" id="{CD9EDF60-0982-474B-ADC5-6468B1B54ABC}"/>
              </a:ext>
            </a:extLst>
          </p:cNvPr>
          <p:cNvSpPr txBox="1"/>
          <p:nvPr/>
        </p:nvSpPr>
        <p:spPr bwMode="auto">
          <a:xfrm>
            <a:off x="2179949" y="5488069"/>
            <a:ext cx="27078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 After Randomization</a:t>
            </a:r>
          </a:p>
        </p:txBody>
      </p:sp>
      <p:sp>
        <p:nvSpPr>
          <p:cNvPr id="42" name="TextBox 41">
            <a:extLst>
              <a:ext uri="{FF2B5EF4-FFF2-40B4-BE49-F238E27FC236}">
                <a16:creationId xmlns:a16="http://schemas.microsoft.com/office/drawing/2014/main" id="{5D31F7FA-E1B0-46CD-9D8A-D77D448A2A1F}"/>
              </a:ext>
            </a:extLst>
          </p:cNvPr>
          <p:cNvSpPr txBox="1"/>
          <p:nvPr/>
        </p:nvSpPr>
        <p:spPr bwMode="auto">
          <a:xfrm>
            <a:off x="747074" y="5100309"/>
            <a:ext cx="2191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3" name="TextBox 42">
            <a:extLst>
              <a:ext uri="{FF2B5EF4-FFF2-40B4-BE49-F238E27FC236}">
                <a16:creationId xmlns:a16="http://schemas.microsoft.com/office/drawing/2014/main" id="{8C82DA6E-68BB-4F88-98D0-6518E95B0F5C}"/>
              </a:ext>
            </a:extLst>
          </p:cNvPr>
          <p:cNvSpPr txBox="1"/>
          <p:nvPr/>
        </p:nvSpPr>
        <p:spPr bwMode="auto">
          <a:xfrm>
            <a:off x="645735" y="4798651"/>
            <a:ext cx="405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4" name="TextBox 43">
            <a:extLst>
              <a:ext uri="{FF2B5EF4-FFF2-40B4-BE49-F238E27FC236}">
                <a16:creationId xmlns:a16="http://schemas.microsoft.com/office/drawing/2014/main" id="{6935F88F-8CC1-4394-A63A-4FC062C2ACDD}"/>
              </a:ext>
            </a:extLst>
          </p:cNvPr>
          <p:cNvSpPr txBox="1"/>
          <p:nvPr/>
        </p:nvSpPr>
        <p:spPr bwMode="auto">
          <a:xfrm>
            <a:off x="645735" y="4508777"/>
            <a:ext cx="405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5" name="TextBox 44">
            <a:extLst>
              <a:ext uri="{FF2B5EF4-FFF2-40B4-BE49-F238E27FC236}">
                <a16:creationId xmlns:a16="http://schemas.microsoft.com/office/drawing/2014/main" id="{E81D81FF-1E2D-440A-B88A-53A3A9EEBD39}"/>
              </a:ext>
            </a:extLst>
          </p:cNvPr>
          <p:cNvSpPr txBox="1"/>
          <p:nvPr/>
        </p:nvSpPr>
        <p:spPr bwMode="auto">
          <a:xfrm>
            <a:off x="645735" y="4221260"/>
            <a:ext cx="405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6" name="TextBox 45">
            <a:extLst>
              <a:ext uri="{FF2B5EF4-FFF2-40B4-BE49-F238E27FC236}">
                <a16:creationId xmlns:a16="http://schemas.microsoft.com/office/drawing/2014/main" id="{759E58F9-F28C-41BF-A080-6619A9CAE957}"/>
              </a:ext>
            </a:extLst>
          </p:cNvPr>
          <p:cNvSpPr txBox="1"/>
          <p:nvPr/>
        </p:nvSpPr>
        <p:spPr bwMode="auto">
          <a:xfrm>
            <a:off x="645735" y="3926672"/>
            <a:ext cx="405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7" name="TextBox 46">
            <a:extLst>
              <a:ext uri="{FF2B5EF4-FFF2-40B4-BE49-F238E27FC236}">
                <a16:creationId xmlns:a16="http://schemas.microsoft.com/office/drawing/2014/main" id="{9D1D8F01-DC49-469B-A071-9AE2B5CE6508}"/>
              </a:ext>
            </a:extLst>
          </p:cNvPr>
          <p:cNvSpPr txBox="1"/>
          <p:nvPr/>
        </p:nvSpPr>
        <p:spPr bwMode="auto">
          <a:xfrm>
            <a:off x="645735" y="3648580"/>
            <a:ext cx="405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48" name="TextBox 47">
            <a:extLst>
              <a:ext uri="{FF2B5EF4-FFF2-40B4-BE49-F238E27FC236}">
                <a16:creationId xmlns:a16="http://schemas.microsoft.com/office/drawing/2014/main" id="{8AC987B9-394A-4084-9869-0B257EBA3F69}"/>
              </a:ext>
            </a:extLst>
          </p:cNvPr>
          <p:cNvSpPr txBox="1"/>
          <p:nvPr/>
        </p:nvSpPr>
        <p:spPr bwMode="auto">
          <a:xfrm>
            <a:off x="645735" y="3363419"/>
            <a:ext cx="405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9" name="TextBox 48">
            <a:extLst>
              <a:ext uri="{FF2B5EF4-FFF2-40B4-BE49-F238E27FC236}">
                <a16:creationId xmlns:a16="http://schemas.microsoft.com/office/drawing/2014/main" id="{F411D61B-2441-4685-9DF6-BE713A28B290}"/>
              </a:ext>
            </a:extLst>
          </p:cNvPr>
          <p:cNvSpPr txBox="1"/>
          <p:nvPr/>
        </p:nvSpPr>
        <p:spPr bwMode="auto">
          <a:xfrm>
            <a:off x="645735" y="3052334"/>
            <a:ext cx="405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50" name="TextBox 49">
            <a:extLst>
              <a:ext uri="{FF2B5EF4-FFF2-40B4-BE49-F238E27FC236}">
                <a16:creationId xmlns:a16="http://schemas.microsoft.com/office/drawing/2014/main" id="{DDE7D7A3-61EE-4167-A405-1B905AE3C223}"/>
              </a:ext>
            </a:extLst>
          </p:cNvPr>
          <p:cNvSpPr txBox="1"/>
          <p:nvPr/>
        </p:nvSpPr>
        <p:spPr bwMode="auto">
          <a:xfrm>
            <a:off x="645735" y="2776600"/>
            <a:ext cx="405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51" name="TextBox 50">
            <a:extLst>
              <a:ext uri="{FF2B5EF4-FFF2-40B4-BE49-F238E27FC236}">
                <a16:creationId xmlns:a16="http://schemas.microsoft.com/office/drawing/2014/main" id="{F4CC4486-2B07-4C36-961A-D7D8F4E254A8}"/>
              </a:ext>
            </a:extLst>
          </p:cNvPr>
          <p:cNvSpPr txBox="1"/>
          <p:nvPr/>
        </p:nvSpPr>
        <p:spPr bwMode="auto">
          <a:xfrm>
            <a:off x="645735" y="2493795"/>
            <a:ext cx="405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52" name="TextBox 51">
            <a:extLst>
              <a:ext uri="{FF2B5EF4-FFF2-40B4-BE49-F238E27FC236}">
                <a16:creationId xmlns:a16="http://schemas.microsoft.com/office/drawing/2014/main" id="{231299A3-BC5D-43A5-85DE-C9246A200020}"/>
              </a:ext>
            </a:extLst>
          </p:cNvPr>
          <p:cNvSpPr txBox="1"/>
          <p:nvPr/>
        </p:nvSpPr>
        <p:spPr bwMode="auto">
          <a:xfrm>
            <a:off x="534971" y="2196850"/>
            <a:ext cx="5491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53" name="TextBox 52">
            <a:extLst>
              <a:ext uri="{FF2B5EF4-FFF2-40B4-BE49-F238E27FC236}">
                <a16:creationId xmlns:a16="http://schemas.microsoft.com/office/drawing/2014/main" id="{3EADD058-7509-478E-B8CD-D30954E3C36D}"/>
              </a:ext>
            </a:extLst>
          </p:cNvPr>
          <p:cNvSpPr txBox="1"/>
          <p:nvPr/>
        </p:nvSpPr>
        <p:spPr bwMode="auto">
          <a:xfrm>
            <a:off x="888476" y="5266812"/>
            <a:ext cx="2191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4" name="TextBox 53">
            <a:extLst>
              <a:ext uri="{FF2B5EF4-FFF2-40B4-BE49-F238E27FC236}">
                <a16:creationId xmlns:a16="http://schemas.microsoft.com/office/drawing/2014/main" id="{96DA4D5B-07AE-41FF-A3AC-F3040116530B}"/>
              </a:ext>
            </a:extLst>
          </p:cNvPr>
          <p:cNvSpPr txBox="1"/>
          <p:nvPr/>
        </p:nvSpPr>
        <p:spPr bwMode="auto">
          <a:xfrm>
            <a:off x="1376313" y="5266812"/>
            <a:ext cx="2191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55" name="TextBox 54">
            <a:extLst>
              <a:ext uri="{FF2B5EF4-FFF2-40B4-BE49-F238E27FC236}">
                <a16:creationId xmlns:a16="http://schemas.microsoft.com/office/drawing/2014/main" id="{0798ED2F-98EC-4545-9CB0-00B49511BBCF}"/>
              </a:ext>
            </a:extLst>
          </p:cNvPr>
          <p:cNvSpPr txBox="1"/>
          <p:nvPr/>
        </p:nvSpPr>
        <p:spPr bwMode="auto">
          <a:xfrm>
            <a:off x="1861793" y="5266812"/>
            <a:ext cx="2191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56" name="TextBox 55">
            <a:extLst>
              <a:ext uri="{FF2B5EF4-FFF2-40B4-BE49-F238E27FC236}">
                <a16:creationId xmlns:a16="http://schemas.microsoft.com/office/drawing/2014/main" id="{708893FF-4A3B-459F-A93C-1761D5978F40}"/>
              </a:ext>
            </a:extLst>
          </p:cNvPr>
          <p:cNvSpPr txBox="1"/>
          <p:nvPr/>
        </p:nvSpPr>
        <p:spPr bwMode="auto">
          <a:xfrm>
            <a:off x="2354343" y="5266812"/>
            <a:ext cx="2191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57" name="TextBox 56">
            <a:extLst>
              <a:ext uri="{FF2B5EF4-FFF2-40B4-BE49-F238E27FC236}">
                <a16:creationId xmlns:a16="http://schemas.microsoft.com/office/drawing/2014/main" id="{48E497BD-1D87-40C1-9473-5495DDF103A9}"/>
              </a:ext>
            </a:extLst>
          </p:cNvPr>
          <p:cNvSpPr txBox="1"/>
          <p:nvPr/>
        </p:nvSpPr>
        <p:spPr bwMode="auto">
          <a:xfrm>
            <a:off x="2842180" y="5266812"/>
            <a:ext cx="2191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58" name="TextBox 57">
            <a:extLst>
              <a:ext uri="{FF2B5EF4-FFF2-40B4-BE49-F238E27FC236}">
                <a16:creationId xmlns:a16="http://schemas.microsoft.com/office/drawing/2014/main" id="{9E186D50-874E-438B-8482-9029DB3C9034}"/>
              </a:ext>
            </a:extLst>
          </p:cNvPr>
          <p:cNvSpPr txBox="1"/>
          <p:nvPr/>
        </p:nvSpPr>
        <p:spPr bwMode="auto">
          <a:xfrm>
            <a:off x="3318234" y="5266812"/>
            <a:ext cx="2191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59" name="TextBox 58">
            <a:extLst>
              <a:ext uri="{FF2B5EF4-FFF2-40B4-BE49-F238E27FC236}">
                <a16:creationId xmlns:a16="http://schemas.microsoft.com/office/drawing/2014/main" id="{D3E85EE3-8814-4965-BE78-8FD687014BD8}"/>
              </a:ext>
            </a:extLst>
          </p:cNvPr>
          <p:cNvSpPr txBox="1"/>
          <p:nvPr/>
        </p:nvSpPr>
        <p:spPr bwMode="auto">
          <a:xfrm>
            <a:off x="3822568" y="5266812"/>
            <a:ext cx="2191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62" name="TextBox 61">
            <a:extLst>
              <a:ext uri="{FF2B5EF4-FFF2-40B4-BE49-F238E27FC236}">
                <a16:creationId xmlns:a16="http://schemas.microsoft.com/office/drawing/2014/main" id="{82D4C485-22A6-4DFA-8D94-A135C7914010}"/>
              </a:ext>
            </a:extLst>
          </p:cNvPr>
          <p:cNvSpPr txBox="1"/>
          <p:nvPr/>
        </p:nvSpPr>
        <p:spPr bwMode="auto">
          <a:xfrm>
            <a:off x="4298622" y="5266812"/>
            <a:ext cx="2191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63" name="TextBox 62">
            <a:extLst>
              <a:ext uri="{FF2B5EF4-FFF2-40B4-BE49-F238E27FC236}">
                <a16:creationId xmlns:a16="http://schemas.microsoft.com/office/drawing/2014/main" id="{055D3763-E797-48D9-9881-B3C27E6D5B88}"/>
              </a:ext>
            </a:extLst>
          </p:cNvPr>
          <p:cNvSpPr txBox="1"/>
          <p:nvPr/>
        </p:nvSpPr>
        <p:spPr bwMode="auto">
          <a:xfrm>
            <a:off x="4800599" y="5266812"/>
            <a:ext cx="2191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64" name="TextBox 63">
            <a:extLst>
              <a:ext uri="{FF2B5EF4-FFF2-40B4-BE49-F238E27FC236}">
                <a16:creationId xmlns:a16="http://schemas.microsoft.com/office/drawing/2014/main" id="{1CDFC046-D547-4CED-82CC-A43827993C00}"/>
              </a:ext>
            </a:extLst>
          </p:cNvPr>
          <p:cNvSpPr txBox="1"/>
          <p:nvPr/>
        </p:nvSpPr>
        <p:spPr bwMode="auto">
          <a:xfrm>
            <a:off x="5286080" y="5266812"/>
            <a:ext cx="2191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65" name="TextBox 64">
            <a:extLst>
              <a:ext uri="{FF2B5EF4-FFF2-40B4-BE49-F238E27FC236}">
                <a16:creationId xmlns:a16="http://schemas.microsoft.com/office/drawing/2014/main" id="{F2B463F7-AE3D-49CD-ACA4-6D7EFE9F3A7D}"/>
              </a:ext>
            </a:extLst>
          </p:cNvPr>
          <p:cNvSpPr txBox="1"/>
          <p:nvPr/>
        </p:nvSpPr>
        <p:spPr bwMode="auto">
          <a:xfrm>
            <a:off x="5724428" y="5266812"/>
            <a:ext cx="4312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cxnSp>
        <p:nvCxnSpPr>
          <p:cNvPr id="71" name="Straight Connector 70">
            <a:extLst>
              <a:ext uri="{FF2B5EF4-FFF2-40B4-BE49-F238E27FC236}">
                <a16:creationId xmlns:a16="http://schemas.microsoft.com/office/drawing/2014/main" id="{331F2AFC-CA1A-4660-9FC6-8889F284AB7F}"/>
              </a:ext>
            </a:extLst>
          </p:cNvPr>
          <p:cNvCxnSpPr>
            <a:cxnSpLocks/>
          </p:cNvCxnSpPr>
          <p:nvPr/>
        </p:nvCxnSpPr>
        <p:spPr bwMode="auto">
          <a:xfrm>
            <a:off x="2009755" y="2568298"/>
            <a:ext cx="0" cy="2691224"/>
          </a:xfrm>
          <a:prstGeom prst="line">
            <a:avLst/>
          </a:prstGeom>
          <a:noFill/>
          <a:ln w="19050" cap="flat" cmpd="sng" algn="ctr">
            <a:solidFill>
              <a:schemeClr val="bg1"/>
            </a:solidFill>
            <a:prstDash val="dash"/>
            <a:round/>
            <a:headEnd type="none" w="med" len="med"/>
            <a:tailEnd type="none" w="med" len="med"/>
          </a:ln>
          <a:effectLst/>
        </p:spPr>
      </p:cxnSp>
      <p:cxnSp>
        <p:nvCxnSpPr>
          <p:cNvPr id="74" name="Straight Connector 73">
            <a:extLst>
              <a:ext uri="{FF2B5EF4-FFF2-40B4-BE49-F238E27FC236}">
                <a16:creationId xmlns:a16="http://schemas.microsoft.com/office/drawing/2014/main" id="{F69AE1CA-BB71-4B43-AF72-ED4151217EB0}"/>
              </a:ext>
            </a:extLst>
          </p:cNvPr>
          <p:cNvCxnSpPr>
            <a:cxnSpLocks/>
          </p:cNvCxnSpPr>
          <p:nvPr/>
        </p:nvCxnSpPr>
        <p:spPr bwMode="auto">
          <a:xfrm>
            <a:off x="3474720" y="2535572"/>
            <a:ext cx="0" cy="2723950"/>
          </a:xfrm>
          <a:prstGeom prst="line">
            <a:avLst/>
          </a:prstGeom>
          <a:noFill/>
          <a:ln w="19050" cap="flat" cmpd="sng" algn="ctr">
            <a:solidFill>
              <a:schemeClr val="bg1"/>
            </a:solidFill>
            <a:prstDash val="dash"/>
            <a:round/>
            <a:headEnd type="none" w="med" len="med"/>
            <a:tailEnd type="none" w="med" len="med"/>
          </a:ln>
          <a:effectLst/>
        </p:spPr>
      </p:cxnSp>
      <p:sp>
        <p:nvSpPr>
          <p:cNvPr id="77" name="Freeform: Shape 76">
            <a:extLst>
              <a:ext uri="{FF2B5EF4-FFF2-40B4-BE49-F238E27FC236}">
                <a16:creationId xmlns:a16="http://schemas.microsoft.com/office/drawing/2014/main" id="{0BAAA8CC-A0B5-48D6-B3E0-61C942ABE01A}"/>
              </a:ext>
            </a:extLst>
          </p:cNvPr>
          <p:cNvSpPr/>
          <p:nvPr/>
        </p:nvSpPr>
        <p:spPr bwMode="auto">
          <a:xfrm>
            <a:off x="4935835" y="2568298"/>
            <a:ext cx="427362" cy="2691223"/>
          </a:xfrm>
          <a:custGeom>
            <a:avLst/>
            <a:gdLst>
              <a:gd name="connsiteX0" fmla="*/ 427362 w 427362"/>
              <a:gd name="connsiteY0" fmla="*/ 0 h 2691223"/>
              <a:gd name="connsiteX1" fmla="*/ 0 w 427362"/>
              <a:gd name="connsiteY1" fmla="*/ 0 h 2691223"/>
              <a:gd name="connsiteX2" fmla="*/ 0 w 427362"/>
              <a:gd name="connsiteY2" fmla="*/ 2691223 h 2691223"/>
            </a:gdLst>
            <a:ahLst/>
            <a:cxnLst>
              <a:cxn ang="0">
                <a:pos x="connsiteX0" y="connsiteY0"/>
              </a:cxn>
              <a:cxn ang="0">
                <a:pos x="connsiteX1" y="connsiteY1"/>
              </a:cxn>
              <a:cxn ang="0">
                <a:pos x="connsiteX2" y="connsiteY2"/>
              </a:cxn>
            </a:cxnLst>
            <a:rect l="l" t="t" r="r" b="b"/>
            <a:pathLst>
              <a:path w="427362" h="2691223">
                <a:moveTo>
                  <a:pt x="427362" y="0"/>
                </a:moveTo>
                <a:lnTo>
                  <a:pt x="0" y="0"/>
                </a:lnTo>
                <a:lnTo>
                  <a:pt x="0" y="2691223"/>
                </a:lnTo>
              </a:path>
            </a:pathLst>
          </a:custGeom>
          <a:noFill/>
          <a:ln w="19050">
            <a:solidFill>
              <a:schemeClr val="bg1"/>
            </a:solidFill>
            <a:prstDash val="dash"/>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79" name="TextBox 78">
            <a:extLst>
              <a:ext uri="{FF2B5EF4-FFF2-40B4-BE49-F238E27FC236}">
                <a16:creationId xmlns:a16="http://schemas.microsoft.com/office/drawing/2014/main" id="{ACFBFB7A-A756-4C06-8BBB-2F4914A3AA54}"/>
              </a:ext>
            </a:extLst>
          </p:cNvPr>
          <p:cNvSpPr txBox="1"/>
          <p:nvPr/>
        </p:nvSpPr>
        <p:spPr bwMode="auto">
          <a:xfrm>
            <a:off x="1730621" y="2100511"/>
            <a:ext cx="6699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99.1%</a:t>
            </a:r>
          </a:p>
        </p:txBody>
      </p:sp>
      <p:sp>
        <p:nvSpPr>
          <p:cNvPr id="80" name="TextBox 79">
            <a:extLst>
              <a:ext uri="{FF2B5EF4-FFF2-40B4-BE49-F238E27FC236}">
                <a16:creationId xmlns:a16="http://schemas.microsoft.com/office/drawing/2014/main" id="{13E656E1-07AF-431F-9A35-9B26C4F75802}"/>
              </a:ext>
            </a:extLst>
          </p:cNvPr>
          <p:cNvSpPr txBox="1"/>
          <p:nvPr/>
        </p:nvSpPr>
        <p:spPr bwMode="auto">
          <a:xfrm>
            <a:off x="3191736" y="2225639"/>
            <a:ext cx="6699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95.0%</a:t>
            </a:r>
          </a:p>
        </p:txBody>
      </p:sp>
      <p:sp>
        <p:nvSpPr>
          <p:cNvPr id="83" name="TextBox 82">
            <a:extLst>
              <a:ext uri="{FF2B5EF4-FFF2-40B4-BE49-F238E27FC236}">
                <a16:creationId xmlns:a16="http://schemas.microsoft.com/office/drawing/2014/main" id="{CE0A9D8A-9DA9-476F-AA11-2DCD8693C05A}"/>
              </a:ext>
            </a:extLst>
          </p:cNvPr>
          <p:cNvSpPr txBox="1"/>
          <p:nvPr/>
        </p:nvSpPr>
        <p:spPr bwMode="auto">
          <a:xfrm>
            <a:off x="4625900" y="2310341"/>
            <a:ext cx="6699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91.5%</a:t>
            </a:r>
          </a:p>
        </p:txBody>
      </p:sp>
      <p:sp>
        <p:nvSpPr>
          <p:cNvPr id="84" name="TextBox 83">
            <a:extLst>
              <a:ext uri="{FF2B5EF4-FFF2-40B4-BE49-F238E27FC236}">
                <a16:creationId xmlns:a16="http://schemas.microsoft.com/office/drawing/2014/main" id="{36C632DA-9197-45F5-A225-B40B259CE684}"/>
              </a:ext>
            </a:extLst>
          </p:cNvPr>
          <p:cNvSpPr txBox="1"/>
          <p:nvPr/>
        </p:nvSpPr>
        <p:spPr bwMode="auto">
          <a:xfrm>
            <a:off x="5409396" y="2389268"/>
            <a:ext cx="6699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85" name="Isosceles Triangle 84">
            <a:extLst>
              <a:ext uri="{FF2B5EF4-FFF2-40B4-BE49-F238E27FC236}">
                <a16:creationId xmlns:a16="http://schemas.microsoft.com/office/drawing/2014/main" id="{0D369C55-7EC4-4E2A-9948-08A58DE3837F}"/>
              </a:ext>
            </a:extLst>
          </p:cNvPr>
          <p:cNvSpPr/>
          <p:nvPr/>
        </p:nvSpPr>
        <p:spPr bwMode="auto">
          <a:xfrm>
            <a:off x="5367047" y="2502846"/>
            <a:ext cx="115783" cy="96253"/>
          </a:xfrm>
          <a:prstGeom prst="triangl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TextBox 85">
            <a:extLst>
              <a:ext uri="{FF2B5EF4-FFF2-40B4-BE49-F238E27FC236}">
                <a16:creationId xmlns:a16="http://schemas.microsoft.com/office/drawing/2014/main" id="{184132C3-87EC-4BA8-9FCD-EA7FB5CDE229}"/>
              </a:ext>
            </a:extLst>
          </p:cNvPr>
          <p:cNvSpPr txBox="1"/>
          <p:nvPr/>
        </p:nvSpPr>
        <p:spPr bwMode="auto">
          <a:xfrm>
            <a:off x="1064554" y="4597499"/>
            <a:ext cx="2950833" cy="584775"/>
          </a:xfrm>
          <a:prstGeom prst="rect">
            <a:avLst/>
          </a:prstGeom>
          <a:solidFill>
            <a:srgbClr val="FFFFFF">
              <a:alpha val="85098"/>
            </a:srgbClr>
          </a:solidFill>
          <a:ln>
            <a:noFill/>
          </a:ln>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0.79 (95% CI: 0.55-1.13;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2-sided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.203)</a:t>
            </a:r>
          </a:p>
        </p:txBody>
      </p:sp>
      <p:cxnSp>
        <p:nvCxnSpPr>
          <p:cNvPr id="88" name="Straight Connector 87">
            <a:extLst>
              <a:ext uri="{FF2B5EF4-FFF2-40B4-BE49-F238E27FC236}">
                <a16:creationId xmlns:a16="http://schemas.microsoft.com/office/drawing/2014/main" id="{14AA3701-B2C6-44B3-A603-9CDADC2CCCFF}"/>
              </a:ext>
            </a:extLst>
          </p:cNvPr>
          <p:cNvCxnSpPr/>
          <p:nvPr/>
        </p:nvCxnSpPr>
        <p:spPr bwMode="auto">
          <a:xfrm flipH="1">
            <a:off x="4613494" y="4747799"/>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C32068DF-5354-4FD9-B83A-B75692E33342}"/>
              </a:ext>
            </a:extLst>
          </p:cNvPr>
          <p:cNvCxnSpPr/>
          <p:nvPr/>
        </p:nvCxnSpPr>
        <p:spPr bwMode="auto">
          <a:xfrm flipH="1">
            <a:off x="4613494" y="4995341"/>
            <a:ext cx="274320" cy="0"/>
          </a:xfrm>
          <a:prstGeom prst="line">
            <a:avLst/>
          </a:prstGeom>
          <a:noFill/>
          <a:ln w="28575" cap="flat" cmpd="sng" algn="ctr">
            <a:solidFill>
              <a:schemeClr val="accent3"/>
            </a:solidFill>
            <a:prstDash val="solid"/>
            <a:round/>
            <a:headEnd type="none" w="med" len="med"/>
            <a:tailEnd type="none" w="med" len="med"/>
          </a:ln>
          <a:effectLst/>
        </p:spPr>
      </p:cxnSp>
      <p:sp>
        <p:nvSpPr>
          <p:cNvPr id="90" name="TextBox 89">
            <a:extLst>
              <a:ext uri="{FF2B5EF4-FFF2-40B4-BE49-F238E27FC236}">
                <a16:creationId xmlns:a16="http://schemas.microsoft.com/office/drawing/2014/main" id="{E720446D-61FB-4BF0-9489-6DDE7C022FB4}"/>
              </a:ext>
            </a:extLst>
          </p:cNvPr>
          <p:cNvSpPr txBox="1"/>
          <p:nvPr/>
        </p:nvSpPr>
        <p:spPr bwMode="auto">
          <a:xfrm>
            <a:off x="4922309" y="4586868"/>
            <a:ext cx="1247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Neratinib</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a:t>
            </a:r>
          </a:p>
        </p:txBody>
      </p:sp>
      <p:cxnSp>
        <p:nvCxnSpPr>
          <p:cNvPr id="93" name="Straight Connector 92">
            <a:extLst>
              <a:ext uri="{FF2B5EF4-FFF2-40B4-BE49-F238E27FC236}">
                <a16:creationId xmlns:a16="http://schemas.microsoft.com/office/drawing/2014/main" id="{BA7FB7E8-2BC5-4E92-BBB5-6F6AB71DA427}"/>
              </a:ext>
            </a:extLst>
          </p:cNvPr>
          <p:cNvCxnSpPr>
            <a:cxnSpLocks/>
          </p:cNvCxnSpPr>
          <p:nvPr/>
        </p:nvCxnSpPr>
        <p:spPr bwMode="auto">
          <a:xfrm>
            <a:off x="6740165" y="2408955"/>
            <a:ext cx="82484"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9A4F4BAC-9157-4CEF-9ADD-550A7B44FB07}"/>
              </a:ext>
            </a:extLst>
          </p:cNvPr>
          <p:cNvCxnSpPr>
            <a:cxnSpLocks/>
          </p:cNvCxnSpPr>
          <p:nvPr/>
        </p:nvCxnSpPr>
        <p:spPr bwMode="auto">
          <a:xfrm>
            <a:off x="6740165" y="2698829"/>
            <a:ext cx="82484"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3448EFC3-3D82-4489-933F-27987C42ABED}"/>
              </a:ext>
            </a:extLst>
          </p:cNvPr>
          <p:cNvCxnSpPr>
            <a:cxnSpLocks/>
          </p:cNvCxnSpPr>
          <p:nvPr/>
        </p:nvCxnSpPr>
        <p:spPr bwMode="auto">
          <a:xfrm>
            <a:off x="6740165" y="2988703"/>
            <a:ext cx="82484"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51AAF750-B83F-4E15-B58D-3CAC4AD3023C}"/>
              </a:ext>
            </a:extLst>
          </p:cNvPr>
          <p:cNvCxnSpPr>
            <a:cxnSpLocks/>
          </p:cNvCxnSpPr>
          <p:nvPr/>
        </p:nvCxnSpPr>
        <p:spPr bwMode="auto">
          <a:xfrm>
            <a:off x="6740165" y="3278577"/>
            <a:ext cx="82484"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68A1BAD8-2B45-45E2-B7BB-40E11F622656}"/>
              </a:ext>
            </a:extLst>
          </p:cNvPr>
          <p:cNvCxnSpPr>
            <a:cxnSpLocks/>
          </p:cNvCxnSpPr>
          <p:nvPr/>
        </p:nvCxnSpPr>
        <p:spPr bwMode="auto">
          <a:xfrm>
            <a:off x="6740165" y="3568451"/>
            <a:ext cx="82484"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45C9FE57-7FAD-4D19-8F95-FBF7F447732F}"/>
              </a:ext>
            </a:extLst>
          </p:cNvPr>
          <p:cNvCxnSpPr>
            <a:cxnSpLocks/>
          </p:cNvCxnSpPr>
          <p:nvPr/>
        </p:nvCxnSpPr>
        <p:spPr bwMode="auto">
          <a:xfrm>
            <a:off x="6740165" y="3858325"/>
            <a:ext cx="82484"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4ABD3E08-2443-4BC6-8FB9-FB7C7C1CDFB3}"/>
              </a:ext>
            </a:extLst>
          </p:cNvPr>
          <p:cNvCxnSpPr>
            <a:cxnSpLocks/>
          </p:cNvCxnSpPr>
          <p:nvPr/>
        </p:nvCxnSpPr>
        <p:spPr bwMode="auto">
          <a:xfrm>
            <a:off x="6740165" y="4148199"/>
            <a:ext cx="82484"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DFC02F29-4822-4609-B4E1-28E37BB89192}"/>
              </a:ext>
            </a:extLst>
          </p:cNvPr>
          <p:cNvCxnSpPr>
            <a:cxnSpLocks/>
          </p:cNvCxnSpPr>
          <p:nvPr/>
        </p:nvCxnSpPr>
        <p:spPr bwMode="auto">
          <a:xfrm>
            <a:off x="6740165" y="4438073"/>
            <a:ext cx="82484"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A16186BD-58F0-4BA3-856A-9C9506EA7482}"/>
              </a:ext>
            </a:extLst>
          </p:cNvPr>
          <p:cNvCxnSpPr>
            <a:cxnSpLocks/>
          </p:cNvCxnSpPr>
          <p:nvPr/>
        </p:nvCxnSpPr>
        <p:spPr bwMode="auto">
          <a:xfrm>
            <a:off x="6740165" y="4727947"/>
            <a:ext cx="82484"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69E4D366-5388-4E3A-9F98-9D057E4214A5}"/>
              </a:ext>
            </a:extLst>
          </p:cNvPr>
          <p:cNvCxnSpPr>
            <a:cxnSpLocks/>
          </p:cNvCxnSpPr>
          <p:nvPr/>
        </p:nvCxnSpPr>
        <p:spPr bwMode="auto">
          <a:xfrm>
            <a:off x="6740165" y="5017821"/>
            <a:ext cx="82484"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F1B19267-F923-415F-BDF7-1A5D8AD242C6}"/>
              </a:ext>
            </a:extLst>
          </p:cNvPr>
          <p:cNvCxnSpPr>
            <a:cxnSpLocks/>
          </p:cNvCxnSpPr>
          <p:nvPr/>
        </p:nvCxnSpPr>
        <p:spPr bwMode="auto">
          <a:xfrm>
            <a:off x="6740165" y="5266812"/>
            <a:ext cx="82484" cy="0"/>
          </a:xfrm>
          <a:prstGeom prst="line">
            <a:avLst/>
          </a:prstGeom>
          <a:noFill/>
          <a:ln w="28575" cap="flat" cmpd="sng" algn="ctr">
            <a:solidFill>
              <a:schemeClr val="bg1"/>
            </a:solidFill>
            <a:prstDash val="solid"/>
            <a:round/>
            <a:headEnd type="none" w="med" len="med"/>
            <a:tailEnd type="none" w="med" len="med"/>
          </a:ln>
          <a:effectLst/>
        </p:spPr>
      </p:cxnSp>
      <p:sp>
        <p:nvSpPr>
          <p:cNvPr id="107" name="TextBox 106">
            <a:extLst>
              <a:ext uri="{FF2B5EF4-FFF2-40B4-BE49-F238E27FC236}">
                <a16:creationId xmlns:a16="http://schemas.microsoft.com/office/drawing/2014/main" id="{B40D2889-71C7-4F79-A0C7-1BC4AE0F04B0}"/>
              </a:ext>
            </a:extLst>
          </p:cNvPr>
          <p:cNvSpPr txBox="1"/>
          <p:nvPr/>
        </p:nvSpPr>
        <p:spPr bwMode="auto">
          <a:xfrm>
            <a:off x="6539847" y="5145086"/>
            <a:ext cx="4312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8" name="TextBox 107">
            <a:extLst>
              <a:ext uri="{FF2B5EF4-FFF2-40B4-BE49-F238E27FC236}">
                <a16:creationId xmlns:a16="http://schemas.microsoft.com/office/drawing/2014/main" id="{9AE5A0B3-6639-41E3-953F-2452A9EBC354}"/>
              </a:ext>
            </a:extLst>
          </p:cNvPr>
          <p:cNvSpPr txBox="1"/>
          <p:nvPr/>
        </p:nvSpPr>
        <p:spPr bwMode="auto">
          <a:xfrm>
            <a:off x="6440865" y="4848142"/>
            <a:ext cx="4312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09" name="TextBox 108">
            <a:extLst>
              <a:ext uri="{FF2B5EF4-FFF2-40B4-BE49-F238E27FC236}">
                <a16:creationId xmlns:a16="http://schemas.microsoft.com/office/drawing/2014/main" id="{7C905E50-5F82-4EDC-99FC-D60C050FC71C}"/>
              </a:ext>
            </a:extLst>
          </p:cNvPr>
          <p:cNvSpPr txBox="1"/>
          <p:nvPr/>
        </p:nvSpPr>
        <p:spPr bwMode="auto">
          <a:xfrm>
            <a:off x="6440865" y="4555911"/>
            <a:ext cx="4312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10" name="TextBox 109">
            <a:extLst>
              <a:ext uri="{FF2B5EF4-FFF2-40B4-BE49-F238E27FC236}">
                <a16:creationId xmlns:a16="http://schemas.microsoft.com/office/drawing/2014/main" id="{C14B5A8C-22E0-4FCE-AC1F-E93405D2EB6F}"/>
              </a:ext>
            </a:extLst>
          </p:cNvPr>
          <p:cNvSpPr txBox="1"/>
          <p:nvPr/>
        </p:nvSpPr>
        <p:spPr bwMode="auto">
          <a:xfrm>
            <a:off x="6440865" y="4270751"/>
            <a:ext cx="4312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11" name="TextBox 110">
            <a:extLst>
              <a:ext uri="{FF2B5EF4-FFF2-40B4-BE49-F238E27FC236}">
                <a16:creationId xmlns:a16="http://schemas.microsoft.com/office/drawing/2014/main" id="{0E268EF9-0A06-4DF9-9807-C5F532772F8E}"/>
              </a:ext>
            </a:extLst>
          </p:cNvPr>
          <p:cNvSpPr txBox="1"/>
          <p:nvPr/>
        </p:nvSpPr>
        <p:spPr bwMode="auto">
          <a:xfrm>
            <a:off x="6440865" y="3973807"/>
            <a:ext cx="4312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12" name="TextBox 111">
            <a:extLst>
              <a:ext uri="{FF2B5EF4-FFF2-40B4-BE49-F238E27FC236}">
                <a16:creationId xmlns:a16="http://schemas.microsoft.com/office/drawing/2014/main" id="{1F4212AC-3B6C-499B-AAF0-8CF8B8C55041}"/>
              </a:ext>
            </a:extLst>
          </p:cNvPr>
          <p:cNvSpPr txBox="1"/>
          <p:nvPr/>
        </p:nvSpPr>
        <p:spPr bwMode="auto">
          <a:xfrm>
            <a:off x="6440865" y="3674506"/>
            <a:ext cx="4312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13" name="TextBox 112">
            <a:extLst>
              <a:ext uri="{FF2B5EF4-FFF2-40B4-BE49-F238E27FC236}">
                <a16:creationId xmlns:a16="http://schemas.microsoft.com/office/drawing/2014/main" id="{9574E927-99BF-4C51-A53A-6341BC7AAA51}"/>
              </a:ext>
            </a:extLst>
          </p:cNvPr>
          <p:cNvSpPr txBox="1"/>
          <p:nvPr/>
        </p:nvSpPr>
        <p:spPr bwMode="auto">
          <a:xfrm>
            <a:off x="6440865" y="3405842"/>
            <a:ext cx="4312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14" name="TextBox 113">
            <a:extLst>
              <a:ext uri="{FF2B5EF4-FFF2-40B4-BE49-F238E27FC236}">
                <a16:creationId xmlns:a16="http://schemas.microsoft.com/office/drawing/2014/main" id="{AE230092-4F2A-4335-907B-A6774201D304}"/>
              </a:ext>
            </a:extLst>
          </p:cNvPr>
          <p:cNvSpPr txBox="1"/>
          <p:nvPr/>
        </p:nvSpPr>
        <p:spPr bwMode="auto">
          <a:xfrm>
            <a:off x="6440865" y="3101827"/>
            <a:ext cx="4312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115" name="TextBox 114">
            <a:extLst>
              <a:ext uri="{FF2B5EF4-FFF2-40B4-BE49-F238E27FC236}">
                <a16:creationId xmlns:a16="http://schemas.microsoft.com/office/drawing/2014/main" id="{E63BEAB7-D475-42BE-92B5-F33516828BBE}"/>
              </a:ext>
            </a:extLst>
          </p:cNvPr>
          <p:cNvSpPr txBox="1"/>
          <p:nvPr/>
        </p:nvSpPr>
        <p:spPr bwMode="auto">
          <a:xfrm>
            <a:off x="6440865" y="2819022"/>
            <a:ext cx="4312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16" name="TextBox 115">
            <a:extLst>
              <a:ext uri="{FF2B5EF4-FFF2-40B4-BE49-F238E27FC236}">
                <a16:creationId xmlns:a16="http://schemas.microsoft.com/office/drawing/2014/main" id="{70BED8C7-A05C-41B0-83A2-CDF41C6F6833}"/>
              </a:ext>
            </a:extLst>
          </p:cNvPr>
          <p:cNvSpPr txBox="1"/>
          <p:nvPr/>
        </p:nvSpPr>
        <p:spPr bwMode="auto">
          <a:xfrm>
            <a:off x="6440865" y="2533861"/>
            <a:ext cx="4312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117" name="TextBox 116">
            <a:extLst>
              <a:ext uri="{FF2B5EF4-FFF2-40B4-BE49-F238E27FC236}">
                <a16:creationId xmlns:a16="http://schemas.microsoft.com/office/drawing/2014/main" id="{C1640D91-4A84-4248-8F50-0B87D05F2739}"/>
              </a:ext>
            </a:extLst>
          </p:cNvPr>
          <p:cNvSpPr txBox="1"/>
          <p:nvPr/>
        </p:nvSpPr>
        <p:spPr bwMode="auto">
          <a:xfrm>
            <a:off x="6327742" y="2243986"/>
            <a:ext cx="5443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cxnSp>
        <p:nvCxnSpPr>
          <p:cNvPr id="119" name="Straight Connector 118">
            <a:extLst>
              <a:ext uri="{FF2B5EF4-FFF2-40B4-BE49-F238E27FC236}">
                <a16:creationId xmlns:a16="http://schemas.microsoft.com/office/drawing/2014/main" id="{04B944CA-E468-46CF-B75B-B1BF26399FA2}"/>
              </a:ext>
            </a:extLst>
          </p:cNvPr>
          <p:cNvCxnSpPr/>
          <p:nvPr/>
        </p:nvCxnSpPr>
        <p:spPr bwMode="auto">
          <a:xfrm>
            <a:off x="6812583" y="5307753"/>
            <a:ext cx="0" cy="70649"/>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94BE6B8C-67EF-4F04-934A-A1BD99ACEB08}"/>
              </a:ext>
            </a:extLst>
          </p:cNvPr>
          <p:cNvCxnSpPr/>
          <p:nvPr/>
        </p:nvCxnSpPr>
        <p:spPr bwMode="auto">
          <a:xfrm>
            <a:off x="7301273" y="5307753"/>
            <a:ext cx="0" cy="70649"/>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92C9C520-4000-4EDB-83A6-201092CCA248}"/>
              </a:ext>
            </a:extLst>
          </p:cNvPr>
          <p:cNvCxnSpPr/>
          <p:nvPr/>
        </p:nvCxnSpPr>
        <p:spPr bwMode="auto">
          <a:xfrm>
            <a:off x="7789962" y="5307753"/>
            <a:ext cx="0" cy="70649"/>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1E0E1FC0-BBE2-4F4B-B8EA-14EDA052ADF4}"/>
              </a:ext>
            </a:extLst>
          </p:cNvPr>
          <p:cNvCxnSpPr/>
          <p:nvPr/>
        </p:nvCxnSpPr>
        <p:spPr bwMode="auto">
          <a:xfrm>
            <a:off x="8278652" y="5307753"/>
            <a:ext cx="0" cy="70649"/>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C6EDE35A-3DB5-40ED-ABC6-033AC4705363}"/>
              </a:ext>
            </a:extLst>
          </p:cNvPr>
          <p:cNvCxnSpPr/>
          <p:nvPr/>
        </p:nvCxnSpPr>
        <p:spPr bwMode="auto">
          <a:xfrm>
            <a:off x="8767341" y="5307753"/>
            <a:ext cx="0" cy="70649"/>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9414DEA4-805E-430E-8E2D-5663DA956DB7}"/>
              </a:ext>
            </a:extLst>
          </p:cNvPr>
          <p:cNvCxnSpPr/>
          <p:nvPr/>
        </p:nvCxnSpPr>
        <p:spPr bwMode="auto">
          <a:xfrm>
            <a:off x="9256031" y="5307753"/>
            <a:ext cx="0" cy="70649"/>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969F3E33-8612-404D-A666-F27BEBCD6811}"/>
              </a:ext>
            </a:extLst>
          </p:cNvPr>
          <p:cNvCxnSpPr/>
          <p:nvPr/>
        </p:nvCxnSpPr>
        <p:spPr bwMode="auto">
          <a:xfrm>
            <a:off x="9744721" y="5307753"/>
            <a:ext cx="0" cy="70649"/>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45CE989D-0049-42BC-818C-624A33015939}"/>
              </a:ext>
            </a:extLst>
          </p:cNvPr>
          <p:cNvCxnSpPr/>
          <p:nvPr/>
        </p:nvCxnSpPr>
        <p:spPr bwMode="auto">
          <a:xfrm>
            <a:off x="10233410" y="5307753"/>
            <a:ext cx="0" cy="70649"/>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E95CDF05-DB2D-4488-A8EF-A78D18232634}"/>
              </a:ext>
            </a:extLst>
          </p:cNvPr>
          <p:cNvCxnSpPr/>
          <p:nvPr/>
        </p:nvCxnSpPr>
        <p:spPr bwMode="auto">
          <a:xfrm>
            <a:off x="10722100" y="5307753"/>
            <a:ext cx="0" cy="70649"/>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8B680AE2-0AD7-4CF1-8A5D-1EAEB8760A21}"/>
              </a:ext>
            </a:extLst>
          </p:cNvPr>
          <p:cNvCxnSpPr/>
          <p:nvPr/>
        </p:nvCxnSpPr>
        <p:spPr bwMode="auto">
          <a:xfrm>
            <a:off x="11210790" y="5307753"/>
            <a:ext cx="0" cy="70649"/>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12B23D2F-E737-42C6-B167-82406391EFAC}"/>
              </a:ext>
            </a:extLst>
          </p:cNvPr>
          <p:cNvCxnSpPr>
            <a:cxnSpLocks/>
          </p:cNvCxnSpPr>
          <p:nvPr/>
        </p:nvCxnSpPr>
        <p:spPr bwMode="auto">
          <a:xfrm>
            <a:off x="11699478" y="5307753"/>
            <a:ext cx="0" cy="86798"/>
          </a:xfrm>
          <a:prstGeom prst="line">
            <a:avLst/>
          </a:prstGeom>
          <a:noFill/>
          <a:ln w="28575" cap="flat" cmpd="sng" algn="ctr">
            <a:solidFill>
              <a:schemeClr val="bg1"/>
            </a:solidFill>
            <a:prstDash val="solid"/>
            <a:round/>
            <a:headEnd type="none" w="med" len="med"/>
            <a:tailEnd type="none" w="med" len="med"/>
          </a:ln>
          <a:effectLst/>
        </p:spPr>
      </p:cxnSp>
      <p:sp>
        <p:nvSpPr>
          <p:cNvPr id="132" name="TextBox 131">
            <a:extLst>
              <a:ext uri="{FF2B5EF4-FFF2-40B4-BE49-F238E27FC236}">
                <a16:creationId xmlns:a16="http://schemas.microsoft.com/office/drawing/2014/main" id="{E632D737-646C-4F65-BAAF-CBAF35BA9592}"/>
              </a:ext>
            </a:extLst>
          </p:cNvPr>
          <p:cNvSpPr txBox="1"/>
          <p:nvPr/>
        </p:nvSpPr>
        <p:spPr bwMode="auto">
          <a:xfrm>
            <a:off x="6664997" y="5307753"/>
            <a:ext cx="3009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33" name="TextBox 132">
            <a:extLst>
              <a:ext uri="{FF2B5EF4-FFF2-40B4-BE49-F238E27FC236}">
                <a16:creationId xmlns:a16="http://schemas.microsoft.com/office/drawing/2014/main" id="{1D80A8CE-22CB-4BF7-A6F6-CBD77F47FF08}"/>
              </a:ext>
            </a:extLst>
          </p:cNvPr>
          <p:cNvSpPr txBox="1"/>
          <p:nvPr/>
        </p:nvSpPr>
        <p:spPr bwMode="auto">
          <a:xfrm>
            <a:off x="7161558" y="5307753"/>
            <a:ext cx="3009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34" name="TextBox 133">
            <a:extLst>
              <a:ext uri="{FF2B5EF4-FFF2-40B4-BE49-F238E27FC236}">
                <a16:creationId xmlns:a16="http://schemas.microsoft.com/office/drawing/2014/main" id="{32D4D51F-9686-4717-A650-073E588CA7F2}"/>
              </a:ext>
            </a:extLst>
          </p:cNvPr>
          <p:cNvSpPr txBox="1"/>
          <p:nvPr/>
        </p:nvSpPr>
        <p:spPr bwMode="auto">
          <a:xfrm>
            <a:off x="7641971" y="5307753"/>
            <a:ext cx="3009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35" name="TextBox 134">
            <a:extLst>
              <a:ext uri="{FF2B5EF4-FFF2-40B4-BE49-F238E27FC236}">
                <a16:creationId xmlns:a16="http://schemas.microsoft.com/office/drawing/2014/main" id="{1A35FEB5-AC6C-4F99-8B6C-CC2C6B3C561C}"/>
              </a:ext>
            </a:extLst>
          </p:cNvPr>
          <p:cNvSpPr txBox="1"/>
          <p:nvPr/>
        </p:nvSpPr>
        <p:spPr bwMode="auto">
          <a:xfrm>
            <a:off x="8136514" y="5307753"/>
            <a:ext cx="3009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36" name="TextBox 135">
            <a:extLst>
              <a:ext uri="{FF2B5EF4-FFF2-40B4-BE49-F238E27FC236}">
                <a16:creationId xmlns:a16="http://schemas.microsoft.com/office/drawing/2014/main" id="{8E144396-30EA-4DE9-AE1A-E7A0BB8F8D87}"/>
              </a:ext>
            </a:extLst>
          </p:cNvPr>
          <p:cNvSpPr txBox="1"/>
          <p:nvPr/>
        </p:nvSpPr>
        <p:spPr bwMode="auto">
          <a:xfrm>
            <a:off x="8612890" y="5307753"/>
            <a:ext cx="3009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37" name="TextBox 136">
            <a:extLst>
              <a:ext uri="{FF2B5EF4-FFF2-40B4-BE49-F238E27FC236}">
                <a16:creationId xmlns:a16="http://schemas.microsoft.com/office/drawing/2014/main" id="{D6C78976-2295-4727-A7A7-92150A6066AF}"/>
              </a:ext>
            </a:extLst>
          </p:cNvPr>
          <p:cNvSpPr txBox="1"/>
          <p:nvPr/>
        </p:nvSpPr>
        <p:spPr bwMode="auto">
          <a:xfrm>
            <a:off x="9105415" y="5307753"/>
            <a:ext cx="3009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38" name="TextBox 137">
            <a:extLst>
              <a:ext uri="{FF2B5EF4-FFF2-40B4-BE49-F238E27FC236}">
                <a16:creationId xmlns:a16="http://schemas.microsoft.com/office/drawing/2014/main" id="{3544CDE3-2A44-4D9E-A004-6C73B8667885}"/>
              </a:ext>
            </a:extLst>
          </p:cNvPr>
          <p:cNvSpPr txBox="1"/>
          <p:nvPr/>
        </p:nvSpPr>
        <p:spPr bwMode="auto">
          <a:xfrm>
            <a:off x="9601977" y="5307753"/>
            <a:ext cx="3009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39" name="TextBox 138">
            <a:extLst>
              <a:ext uri="{FF2B5EF4-FFF2-40B4-BE49-F238E27FC236}">
                <a16:creationId xmlns:a16="http://schemas.microsoft.com/office/drawing/2014/main" id="{61F6E5DF-2766-42F6-BEC4-C9DA3EECEBCE}"/>
              </a:ext>
            </a:extLst>
          </p:cNvPr>
          <p:cNvSpPr txBox="1"/>
          <p:nvPr/>
        </p:nvSpPr>
        <p:spPr bwMode="auto">
          <a:xfrm>
            <a:off x="10092483" y="5307753"/>
            <a:ext cx="3009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140" name="TextBox 139">
            <a:extLst>
              <a:ext uri="{FF2B5EF4-FFF2-40B4-BE49-F238E27FC236}">
                <a16:creationId xmlns:a16="http://schemas.microsoft.com/office/drawing/2014/main" id="{AFAF1D49-1FE3-4C17-9186-1F89A2C41897}"/>
              </a:ext>
            </a:extLst>
          </p:cNvPr>
          <p:cNvSpPr txBox="1"/>
          <p:nvPr/>
        </p:nvSpPr>
        <p:spPr bwMode="auto">
          <a:xfrm>
            <a:off x="10582989" y="5307753"/>
            <a:ext cx="3009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41" name="TextBox 140">
            <a:extLst>
              <a:ext uri="{FF2B5EF4-FFF2-40B4-BE49-F238E27FC236}">
                <a16:creationId xmlns:a16="http://schemas.microsoft.com/office/drawing/2014/main" id="{B29A2AEA-F695-4A25-BA4B-8BDFA1E8EFE8}"/>
              </a:ext>
            </a:extLst>
          </p:cNvPr>
          <p:cNvSpPr txBox="1"/>
          <p:nvPr/>
        </p:nvSpPr>
        <p:spPr bwMode="auto">
          <a:xfrm>
            <a:off x="11059365" y="5307753"/>
            <a:ext cx="3009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142" name="TextBox 141">
            <a:extLst>
              <a:ext uri="{FF2B5EF4-FFF2-40B4-BE49-F238E27FC236}">
                <a16:creationId xmlns:a16="http://schemas.microsoft.com/office/drawing/2014/main" id="{0163C275-C26E-4E23-91A2-F2B58216054A}"/>
              </a:ext>
            </a:extLst>
          </p:cNvPr>
          <p:cNvSpPr txBox="1"/>
          <p:nvPr/>
        </p:nvSpPr>
        <p:spPr bwMode="auto">
          <a:xfrm>
            <a:off x="11507714" y="5307753"/>
            <a:ext cx="4319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43" name="TextBox 142">
            <a:extLst>
              <a:ext uri="{FF2B5EF4-FFF2-40B4-BE49-F238E27FC236}">
                <a16:creationId xmlns:a16="http://schemas.microsoft.com/office/drawing/2014/main" id="{94D62E16-1ECA-43BA-996F-BECECA09D793}"/>
              </a:ext>
            </a:extLst>
          </p:cNvPr>
          <p:cNvSpPr txBox="1"/>
          <p:nvPr/>
        </p:nvSpPr>
        <p:spPr bwMode="auto">
          <a:xfrm rot="16200000">
            <a:off x="5218509" y="3505981"/>
            <a:ext cx="2202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sp>
        <p:nvSpPr>
          <p:cNvPr id="144" name="TextBox 143">
            <a:extLst>
              <a:ext uri="{FF2B5EF4-FFF2-40B4-BE49-F238E27FC236}">
                <a16:creationId xmlns:a16="http://schemas.microsoft.com/office/drawing/2014/main" id="{14E9C963-04F1-4BDF-8A04-24EC6BAA8300}"/>
              </a:ext>
            </a:extLst>
          </p:cNvPr>
          <p:cNvSpPr txBox="1"/>
          <p:nvPr/>
        </p:nvSpPr>
        <p:spPr bwMode="auto">
          <a:xfrm>
            <a:off x="7878360" y="5488069"/>
            <a:ext cx="27129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 After Randomization</a:t>
            </a:r>
          </a:p>
        </p:txBody>
      </p:sp>
      <p:sp>
        <p:nvSpPr>
          <p:cNvPr id="147" name="Isosceles Triangle 146">
            <a:extLst>
              <a:ext uri="{FF2B5EF4-FFF2-40B4-BE49-F238E27FC236}">
                <a16:creationId xmlns:a16="http://schemas.microsoft.com/office/drawing/2014/main" id="{4B647F8E-B5AE-4A54-A23B-BFBCB910945D}"/>
              </a:ext>
            </a:extLst>
          </p:cNvPr>
          <p:cNvSpPr/>
          <p:nvPr/>
        </p:nvSpPr>
        <p:spPr bwMode="auto">
          <a:xfrm>
            <a:off x="10755234" y="2777165"/>
            <a:ext cx="115783" cy="96253"/>
          </a:xfrm>
          <a:prstGeom prst="triangle">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TextBox 147">
            <a:extLst>
              <a:ext uri="{FF2B5EF4-FFF2-40B4-BE49-F238E27FC236}">
                <a16:creationId xmlns:a16="http://schemas.microsoft.com/office/drawing/2014/main" id="{0FD79EE9-AF4C-4D97-8509-CD9E02B29CC3}"/>
              </a:ext>
            </a:extLst>
          </p:cNvPr>
          <p:cNvSpPr txBox="1"/>
          <p:nvPr/>
        </p:nvSpPr>
        <p:spPr bwMode="auto">
          <a:xfrm>
            <a:off x="10800970" y="2670362"/>
            <a:ext cx="6699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9.1%</a:t>
            </a:r>
          </a:p>
        </p:txBody>
      </p:sp>
      <p:sp>
        <p:nvSpPr>
          <p:cNvPr id="150" name="TextBox 149">
            <a:extLst>
              <a:ext uri="{FF2B5EF4-FFF2-40B4-BE49-F238E27FC236}">
                <a16:creationId xmlns:a16="http://schemas.microsoft.com/office/drawing/2014/main" id="{95CFE995-58C9-4E59-81C4-2B7F60CFEBA9}"/>
              </a:ext>
            </a:extLst>
          </p:cNvPr>
          <p:cNvSpPr txBox="1"/>
          <p:nvPr/>
        </p:nvSpPr>
        <p:spPr bwMode="auto">
          <a:xfrm>
            <a:off x="10447063" y="2392654"/>
            <a:ext cx="6699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91.3%</a:t>
            </a:r>
          </a:p>
        </p:txBody>
      </p:sp>
      <p:sp>
        <p:nvSpPr>
          <p:cNvPr id="152" name="TextBox 151">
            <a:extLst>
              <a:ext uri="{FF2B5EF4-FFF2-40B4-BE49-F238E27FC236}">
                <a16:creationId xmlns:a16="http://schemas.microsoft.com/office/drawing/2014/main" id="{132AA4EE-48A4-45C3-9959-6CD36C458F49}"/>
              </a:ext>
            </a:extLst>
          </p:cNvPr>
          <p:cNvSpPr txBox="1"/>
          <p:nvPr/>
        </p:nvSpPr>
        <p:spPr bwMode="auto">
          <a:xfrm>
            <a:off x="8965396" y="2263960"/>
            <a:ext cx="6699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95.1%</a:t>
            </a:r>
          </a:p>
        </p:txBody>
      </p:sp>
      <p:sp>
        <p:nvSpPr>
          <p:cNvPr id="154" name="TextBox 153">
            <a:extLst>
              <a:ext uri="{FF2B5EF4-FFF2-40B4-BE49-F238E27FC236}">
                <a16:creationId xmlns:a16="http://schemas.microsoft.com/office/drawing/2014/main" id="{BDAFAC39-699F-473D-8FAC-5726BBA9035D}"/>
              </a:ext>
            </a:extLst>
          </p:cNvPr>
          <p:cNvSpPr txBox="1"/>
          <p:nvPr/>
        </p:nvSpPr>
        <p:spPr bwMode="auto">
          <a:xfrm>
            <a:off x="7505743" y="2196228"/>
            <a:ext cx="6699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98.4%</a:t>
            </a:r>
          </a:p>
        </p:txBody>
      </p:sp>
      <p:cxnSp>
        <p:nvCxnSpPr>
          <p:cNvPr id="158" name="Straight Connector 157">
            <a:extLst>
              <a:ext uri="{FF2B5EF4-FFF2-40B4-BE49-F238E27FC236}">
                <a16:creationId xmlns:a16="http://schemas.microsoft.com/office/drawing/2014/main" id="{3C94A572-C137-4A8B-BC44-DC429EEF3980}"/>
              </a:ext>
            </a:extLst>
          </p:cNvPr>
          <p:cNvCxnSpPr>
            <a:cxnSpLocks/>
          </p:cNvCxnSpPr>
          <p:nvPr/>
        </p:nvCxnSpPr>
        <p:spPr bwMode="auto">
          <a:xfrm>
            <a:off x="10722501" y="2660212"/>
            <a:ext cx="0" cy="2656403"/>
          </a:xfrm>
          <a:prstGeom prst="line">
            <a:avLst/>
          </a:prstGeom>
          <a:noFill/>
          <a:ln w="19050" cap="flat" cmpd="sng" algn="ctr">
            <a:solidFill>
              <a:schemeClr val="bg1"/>
            </a:solidFill>
            <a:prstDash val="dash"/>
            <a:round/>
            <a:headEnd type="none" w="med" len="med"/>
            <a:tailEnd type="none" w="med" len="med"/>
          </a:ln>
          <a:effectLst/>
        </p:spPr>
      </p:cxnSp>
      <p:cxnSp>
        <p:nvCxnSpPr>
          <p:cNvPr id="161" name="Straight Connector 160">
            <a:extLst>
              <a:ext uri="{FF2B5EF4-FFF2-40B4-BE49-F238E27FC236}">
                <a16:creationId xmlns:a16="http://schemas.microsoft.com/office/drawing/2014/main" id="{CCEFE7EE-1970-4DE9-9AAD-6F639D8C3826}"/>
              </a:ext>
            </a:extLst>
          </p:cNvPr>
          <p:cNvCxnSpPr>
            <a:cxnSpLocks/>
          </p:cNvCxnSpPr>
          <p:nvPr/>
        </p:nvCxnSpPr>
        <p:spPr bwMode="auto">
          <a:xfrm>
            <a:off x="9257039" y="2551210"/>
            <a:ext cx="0" cy="2765405"/>
          </a:xfrm>
          <a:prstGeom prst="line">
            <a:avLst/>
          </a:prstGeom>
          <a:noFill/>
          <a:ln w="19050" cap="flat" cmpd="sng" algn="ctr">
            <a:solidFill>
              <a:schemeClr val="bg1"/>
            </a:solidFill>
            <a:prstDash val="dash"/>
            <a:round/>
            <a:headEnd type="none" w="med" len="med"/>
            <a:tailEnd type="none" w="med" len="med"/>
          </a:ln>
          <a:effectLst/>
        </p:spPr>
      </p:cxnSp>
      <p:cxnSp>
        <p:nvCxnSpPr>
          <p:cNvPr id="163" name="Straight Connector 162">
            <a:extLst>
              <a:ext uri="{FF2B5EF4-FFF2-40B4-BE49-F238E27FC236}">
                <a16:creationId xmlns:a16="http://schemas.microsoft.com/office/drawing/2014/main" id="{2F9ED3B7-6A47-489B-B2FB-32B0515BA00B}"/>
              </a:ext>
            </a:extLst>
          </p:cNvPr>
          <p:cNvCxnSpPr>
            <a:cxnSpLocks/>
          </p:cNvCxnSpPr>
          <p:nvPr/>
        </p:nvCxnSpPr>
        <p:spPr bwMode="auto">
          <a:xfrm>
            <a:off x="7787540" y="2476524"/>
            <a:ext cx="0" cy="2840091"/>
          </a:xfrm>
          <a:prstGeom prst="line">
            <a:avLst/>
          </a:prstGeom>
          <a:noFill/>
          <a:ln w="19050" cap="flat" cmpd="sng" algn="ctr">
            <a:solidFill>
              <a:schemeClr val="bg1"/>
            </a:solidFill>
            <a:prstDash val="dash"/>
            <a:round/>
            <a:headEnd type="none" w="med" len="med"/>
            <a:tailEnd type="none" w="med" len="med"/>
          </a:ln>
          <a:effectLst/>
        </p:spPr>
      </p:cxnSp>
      <p:sp>
        <p:nvSpPr>
          <p:cNvPr id="165" name="TextBox 164">
            <a:extLst>
              <a:ext uri="{FF2B5EF4-FFF2-40B4-BE49-F238E27FC236}">
                <a16:creationId xmlns:a16="http://schemas.microsoft.com/office/drawing/2014/main" id="{CC8566D0-09AB-456A-89AB-DE2C1EF0DB4F}"/>
              </a:ext>
            </a:extLst>
          </p:cNvPr>
          <p:cNvSpPr txBox="1"/>
          <p:nvPr/>
        </p:nvSpPr>
        <p:spPr bwMode="auto">
          <a:xfrm>
            <a:off x="6828732" y="4597499"/>
            <a:ext cx="3009715" cy="584775"/>
          </a:xfrm>
          <a:prstGeom prst="rect">
            <a:avLst/>
          </a:prstGeom>
          <a:solidFill>
            <a:srgbClr val="FFFFFF">
              <a:alpha val="85098"/>
            </a:srgbClr>
          </a:solidFill>
          <a:ln>
            <a:noFill/>
          </a:ln>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0.47 (95% CI: 0.23-0.92;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2-sided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.031)</a:t>
            </a:r>
          </a:p>
        </p:txBody>
      </p:sp>
      <p:cxnSp>
        <p:nvCxnSpPr>
          <p:cNvPr id="166" name="Straight Connector 165">
            <a:extLst>
              <a:ext uri="{FF2B5EF4-FFF2-40B4-BE49-F238E27FC236}">
                <a16:creationId xmlns:a16="http://schemas.microsoft.com/office/drawing/2014/main" id="{08C17B61-B612-4563-A9CE-6FDE812BCF80}"/>
              </a:ext>
            </a:extLst>
          </p:cNvPr>
          <p:cNvCxnSpPr/>
          <p:nvPr/>
        </p:nvCxnSpPr>
        <p:spPr bwMode="auto">
          <a:xfrm flipH="1">
            <a:off x="10384437" y="4795817"/>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BD791D84-56FE-4D9C-952F-320C8422C232}"/>
              </a:ext>
            </a:extLst>
          </p:cNvPr>
          <p:cNvCxnSpPr/>
          <p:nvPr/>
        </p:nvCxnSpPr>
        <p:spPr bwMode="auto">
          <a:xfrm flipH="1">
            <a:off x="10384437" y="5047353"/>
            <a:ext cx="274320" cy="0"/>
          </a:xfrm>
          <a:prstGeom prst="line">
            <a:avLst/>
          </a:prstGeom>
          <a:noFill/>
          <a:ln w="28575" cap="flat" cmpd="sng" algn="ctr">
            <a:solidFill>
              <a:schemeClr val="accent3"/>
            </a:solidFill>
            <a:prstDash val="solid"/>
            <a:round/>
            <a:headEnd type="none" w="med" len="med"/>
            <a:tailEnd type="none" w="med" len="med"/>
          </a:ln>
          <a:effectLst/>
        </p:spPr>
      </p:cxnSp>
      <p:sp>
        <p:nvSpPr>
          <p:cNvPr id="168" name="TextBox 167">
            <a:extLst>
              <a:ext uri="{FF2B5EF4-FFF2-40B4-BE49-F238E27FC236}">
                <a16:creationId xmlns:a16="http://schemas.microsoft.com/office/drawing/2014/main" id="{796ECB92-959D-42D0-9095-48F9904C7714}"/>
              </a:ext>
            </a:extLst>
          </p:cNvPr>
          <p:cNvSpPr txBox="1"/>
          <p:nvPr/>
        </p:nvSpPr>
        <p:spPr bwMode="auto">
          <a:xfrm>
            <a:off x="10693253" y="4628248"/>
            <a:ext cx="1247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Neratinib</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a:t>
            </a:r>
          </a:p>
        </p:txBody>
      </p:sp>
      <p:sp>
        <p:nvSpPr>
          <p:cNvPr id="91" name="Freeform: Shape 90">
            <a:extLst>
              <a:ext uri="{FF2B5EF4-FFF2-40B4-BE49-F238E27FC236}">
                <a16:creationId xmlns:a16="http://schemas.microsoft.com/office/drawing/2014/main" id="{E08C5770-1EE0-4BF5-A81A-F6A7A3D105CD}"/>
              </a:ext>
            </a:extLst>
          </p:cNvPr>
          <p:cNvSpPr/>
          <p:nvPr/>
        </p:nvSpPr>
        <p:spPr bwMode="auto">
          <a:xfrm>
            <a:off x="6814269" y="2400538"/>
            <a:ext cx="4876800" cy="2907527"/>
          </a:xfrm>
          <a:custGeom>
            <a:avLst/>
            <a:gdLst>
              <a:gd name="connsiteX0" fmla="*/ 0 w 4871499"/>
              <a:gd name="connsiteY0" fmla="*/ 0 h 2899576"/>
              <a:gd name="connsiteX1" fmla="*/ 0 w 4871499"/>
              <a:gd name="connsiteY1" fmla="*/ 2899576 h 2899576"/>
              <a:gd name="connsiteX2" fmla="*/ 4871499 w 4871499"/>
              <a:gd name="connsiteY2" fmla="*/ 2899576 h 2899576"/>
            </a:gdLst>
            <a:ahLst/>
            <a:cxnLst>
              <a:cxn ang="0">
                <a:pos x="connsiteX0" y="connsiteY0"/>
              </a:cxn>
              <a:cxn ang="0">
                <a:pos x="connsiteX1" y="connsiteY1"/>
              </a:cxn>
              <a:cxn ang="0">
                <a:pos x="connsiteX2" y="connsiteY2"/>
              </a:cxn>
            </a:cxnLst>
            <a:rect l="l" t="t" r="r" b="b"/>
            <a:pathLst>
              <a:path w="4871499" h="2899576">
                <a:moveTo>
                  <a:pt x="0" y="0"/>
                </a:moveTo>
                <a:lnTo>
                  <a:pt x="0" y="2899576"/>
                </a:lnTo>
                <a:lnTo>
                  <a:pt x="4871499" y="2899576"/>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69" name="TextBox 168">
            <a:extLst>
              <a:ext uri="{FF2B5EF4-FFF2-40B4-BE49-F238E27FC236}">
                <a16:creationId xmlns:a16="http://schemas.microsoft.com/office/drawing/2014/main" id="{B9BABFAB-0457-4166-BBE6-D49333F5601E}"/>
              </a:ext>
            </a:extLst>
          </p:cNvPr>
          <p:cNvSpPr txBox="1"/>
          <p:nvPr/>
        </p:nvSpPr>
        <p:spPr bwMode="auto">
          <a:xfrm>
            <a:off x="212761" y="5643610"/>
            <a:ext cx="19620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170" name="TextBox 169">
            <a:extLst>
              <a:ext uri="{FF2B5EF4-FFF2-40B4-BE49-F238E27FC236}">
                <a16:creationId xmlns:a16="http://schemas.microsoft.com/office/drawing/2014/main" id="{938E05AD-6A10-4F04-90AC-239DAE46A314}"/>
              </a:ext>
            </a:extLst>
          </p:cNvPr>
          <p:cNvSpPr txBox="1"/>
          <p:nvPr/>
        </p:nvSpPr>
        <p:spPr bwMode="auto">
          <a:xfrm>
            <a:off x="233314" y="5803920"/>
            <a:ext cx="58611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Neratinib</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670       640       620        578       567       556       534        490       315        78           0 </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Placebo</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664       645       </a:t>
            </a:r>
            <a:r>
              <a:rPr kumimoji="0" lang="en-US" sz="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630        589       574       560       537        497       335        78           0</a:t>
            </a:r>
          </a:p>
        </p:txBody>
      </p:sp>
      <p:sp>
        <p:nvSpPr>
          <p:cNvPr id="171" name="TextBox 170">
            <a:extLst>
              <a:ext uri="{FF2B5EF4-FFF2-40B4-BE49-F238E27FC236}">
                <a16:creationId xmlns:a16="http://schemas.microsoft.com/office/drawing/2014/main" id="{2A1B02AB-61C2-4CDE-8ECF-D8A577134B7C}"/>
              </a:ext>
            </a:extLst>
          </p:cNvPr>
          <p:cNvSpPr txBox="1"/>
          <p:nvPr/>
        </p:nvSpPr>
        <p:spPr bwMode="auto">
          <a:xfrm>
            <a:off x="6014302" y="5803920"/>
            <a:ext cx="58611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Neratinib</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131       126        121      116        113       110       106        100        60         14           0</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Placebo</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164       161        156      143        </a:t>
            </a:r>
            <a:r>
              <a:rPr kumimoji="0" lang="en-US" sz="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135       129       123        115        65         12           0</a:t>
            </a:r>
          </a:p>
        </p:txBody>
      </p:sp>
      <p:sp>
        <p:nvSpPr>
          <p:cNvPr id="172" name="TextBox 171">
            <a:extLst>
              <a:ext uri="{FF2B5EF4-FFF2-40B4-BE49-F238E27FC236}">
                <a16:creationId xmlns:a16="http://schemas.microsoft.com/office/drawing/2014/main" id="{FFD01303-BCAA-48AE-8EB5-D456EC76595F}"/>
              </a:ext>
            </a:extLst>
          </p:cNvPr>
          <p:cNvSpPr txBox="1"/>
          <p:nvPr/>
        </p:nvSpPr>
        <p:spPr bwMode="auto">
          <a:xfrm>
            <a:off x="6002462" y="5643610"/>
            <a:ext cx="15832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78" name="TextBox 77">
            <a:extLst>
              <a:ext uri="{FF2B5EF4-FFF2-40B4-BE49-F238E27FC236}">
                <a16:creationId xmlns:a16="http://schemas.microsoft.com/office/drawing/2014/main" id="{D0E13684-4462-488A-8F04-4A5B3EC54BD4}"/>
              </a:ext>
            </a:extLst>
          </p:cNvPr>
          <p:cNvSpPr txBox="1"/>
          <p:nvPr/>
        </p:nvSpPr>
        <p:spPr bwMode="auto">
          <a:xfrm>
            <a:off x="1730621" y="2396182"/>
            <a:ext cx="1004878" cy="307777"/>
          </a:xfrm>
          <a:prstGeom prst="rect">
            <a:avLst/>
          </a:prstGeom>
          <a:solidFill>
            <a:schemeClr val="tx1"/>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98.5%</a:t>
            </a:r>
          </a:p>
        </p:txBody>
      </p:sp>
      <p:sp>
        <p:nvSpPr>
          <p:cNvPr id="81" name="TextBox 80">
            <a:extLst>
              <a:ext uri="{FF2B5EF4-FFF2-40B4-BE49-F238E27FC236}">
                <a16:creationId xmlns:a16="http://schemas.microsoft.com/office/drawing/2014/main" id="{1FBE3CB6-591C-48B9-B652-15C9C8D19A7B}"/>
              </a:ext>
            </a:extLst>
          </p:cNvPr>
          <p:cNvSpPr txBox="1"/>
          <p:nvPr/>
        </p:nvSpPr>
        <p:spPr bwMode="auto">
          <a:xfrm>
            <a:off x="3189812" y="2580987"/>
            <a:ext cx="669920" cy="307777"/>
          </a:xfrm>
          <a:prstGeom prst="rect">
            <a:avLst/>
          </a:prstGeom>
          <a:solidFill>
            <a:schemeClr val="tx1"/>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92.5%</a:t>
            </a:r>
          </a:p>
        </p:txBody>
      </p:sp>
      <p:sp>
        <p:nvSpPr>
          <p:cNvPr id="82" name="TextBox 81">
            <a:extLst>
              <a:ext uri="{FF2B5EF4-FFF2-40B4-BE49-F238E27FC236}">
                <a16:creationId xmlns:a16="http://schemas.microsoft.com/office/drawing/2014/main" id="{F9E1FC6A-58A8-4C28-9B7A-5582A4071F13}"/>
              </a:ext>
            </a:extLst>
          </p:cNvPr>
          <p:cNvSpPr txBox="1"/>
          <p:nvPr/>
        </p:nvSpPr>
        <p:spPr bwMode="auto">
          <a:xfrm>
            <a:off x="4631676" y="2721515"/>
            <a:ext cx="669920" cy="307777"/>
          </a:xfrm>
          <a:prstGeom prst="rect">
            <a:avLst/>
          </a:prstGeom>
          <a:solidFill>
            <a:schemeClr val="tx1"/>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89.4%</a:t>
            </a:r>
          </a:p>
        </p:txBody>
      </p:sp>
      <p:sp>
        <p:nvSpPr>
          <p:cNvPr id="149" name="TextBox 148">
            <a:extLst>
              <a:ext uri="{FF2B5EF4-FFF2-40B4-BE49-F238E27FC236}">
                <a16:creationId xmlns:a16="http://schemas.microsoft.com/office/drawing/2014/main" id="{DE0B557A-30E4-4D66-8D56-7229918D9A5F}"/>
              </a:ext>
            </a:extLst>
          </p:cNvPr>
          <p:cNvSpPr txBox="1"/>
          <p:nvPr/>
        </p:nvSpPr>
        <p:spPr bwMode="auto">
          <a:xfrm>
            <a:off x="10447063" y="2952378"/>
            <a:ext cx="669920" cy="307777"/>
          </a:xfrm>
          <a:prstGeom prst="rect">
            <a:avLst/>
          </a:prstGeom>
          <a:solidFill>
            <a:schemeClr val="tx1"/>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82.2%</a:t>
            </a:r>
          </a:p>
        </p:txBody>
      </p:sp>
      <p:sp>
        <p:nvSpPr>
          <p:cNvPr id="151" name="TextBox 150">
            <a:extLst>
              <a:ext uri="{FF2B5EF4-FFF2-40B4-BE49-F238E27FC236}">
                <a16:creationId xmlns:a16="http://schemas.microsoft.com/office/drawing/2014/main" id="{C7FE6F12-8FF9-4C05-91FD-9C046DAA099E}"/>
              </a:ext>
            </a:extLst>
          </p:cNvPr>
          <p:cNvSpPr txBox="1"/>
          <p:nvPr/>
        </p:nvSpPr>
        <p:spPr bwMode="auto">
          <a:xfrm>
            <a:off x="8965396" y="2830458"/>
            <a:ext cx="669920" cy="307777"/>
          </a:xfrm>
          <a:prstGeom prst="rect">
            <a:avLst/>
          </a:prstGeom>
          <a:solidFill>
            <a:schemeClr val="tx1"/>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85.6%</a:t>
            </a:r>
          </a:p>
        </p:txBody>
      </p:sp>
      <p:sp>
        <p:nvSpPr>
          <p:cNvPr id="153" name="TextBox 152">
            <a:extLst>
              <a:ext uri="{FF2B5EF4-FFF2-40B4-BE49-F238E27FC236}">
                <a16:creationId xmlns:a16="http://schemas.microsoft.com/office/drawing/2014/main" id="{18D54DD3-692A-4B7B-9B66-8FBF63A23B2A}"/>
              </a:ext>
            </a:extLst>
          </p:cNvPr>
          <p:cNvSpPr txBox="1"/>
          <p:nvPr/>
        </p:nvSpPr>
        <p:spPr bwMode="auto">
          <a:xfrm>
            <a:off x="7502356" y="2474858"/>
            <a:ext cx="669920" cy="307777"/>
          </a:xfrm>
          <a:prstGeom prst="rect">
            <a:avLst/>
          </a:prstGeom>
          <a:solidFill>
            <a:schemeClr val="tx1"/>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97.5%</a:t>
            </a:r>
          </a:p>
        </p:txBody>
      </p:sp>
      <p:sp>
        <p:nvSpPr>
          <p:cNvPr id="145" name="Freeform: Shape 144">
            <a:extLst>
              <a:ext uri="{FF2B5EF4-FFF2-40B4-BE49-F238E27FC236}">
                <a16:creationId xmlns:a16="http://schemas.microsoft.com/office/drawing/2014/main" id="{1D344097-BF27-4C06-9779-6BEBF608E20D}"/>
              </a:ext>
            </a:extLst>
          </p:cNvPr>
          <p:cNvSpPr/>
          <p:nvPr/>
        </p:nvSpPr>
        <p:spPr bwMode="auto">
          <a:xfrm>
            <a:off x="6815667" y="2409374"/>
            <a:ext cx="4546600" cy="550333"/>
          </a:xfrm>
          <a:custGeom>
            <a:avLst/>
            <a:gdLst>
              <a:gd name="connsiteX0" fmla="*/ 4546600 w 4546600"/>
              <a:gd name="connsiteY0" fmla="*/ 550333 h 550333"/>
              <a:gd name="connsiteX1" fmla="*/ 3931920 w 4546600"/>
              <a:gd name="connsiteY1" fmla="*/ 550333 h 550333"/>
              <a:gd name="connsiteX2" fmla="*/ 3931920 w 4546600"/>
              <a:gd name="connsiteY2" fmla="*/ 513080 h 550333"/>
              <a:gd name="connsiteX3" fmla="*/ 3359573 w 4546600"/>
              <a:gd name="connsiteY3" fmla="*/ 513080 h 550333"/>
              <a:gd name="connsiteX4" fmla="*/ 3359573 w 4546600"/>
              <a:gd name="connsiteY4" fmla="*/ 491067 h 550333"/>
              <a:gd name="connsiteX5" fmla="*/ 3059853 w 4546600"/>
              <a:gd name="connsiteY5" fmla="*/ 491067 h 550333"/>
              <a:gd name="connsiteX6" fmla="*/ 3059853 w 4546600"/>
              <a:gd name="connsiteY6" fmla="*/ 475827 h 550333"/>
              <a:gd name="connsiteX7" fmla="*/ 2922693 w 4546600"/>
              <a:gd name="connsiteY7" fmla="*/ 475827 h 550333"/>
              <a:gd name="connsiteX8" fmla="*/ 2922693 w 4546600"/>
              <a:gd name="connsiteY8" fmla="*/ 460587 h 550333"/>
              <a:gd name="connsiteX9" fmla="*/ 2768600 w 4546600"/>
              <a:gd name="connsiteY9" fmla="*/ 460587 h 550333"/>
              <a:gd name="connsiteX10" fmla="*/ 2768600 w 4546600"/>
              <a:gd name="connsiteY10" fmla="*/ 431800 h 550333"/>
              <a:gd name="connsiteX11" fmla="*/ 2663613 w 4546600"/>
              <a:gd name="connsiteY11" fmla="*/ 431800 h 550333"/>
              <a:gd name="connsiteX12" fmla="*/ 2663613 w 4546600"/>
              <a:gd name="connsiteY12" fmla="*/ 413173 h 550333"/>
              <a:gd name="connsiteX13" fmla="*/ 2418080 w 4546600"/>
              <a:gd name="connsiteY13" fmla="*/ 413173 h 550333"/>
              <a:gd name="connsiteX14" fmla="*/ 2418080 w 4546600"/>
              <a:gd name="connsiteY14" fmla="*/ 401320 h 550333"/>
              <a:gd name="connsiteX15" fmla="*/ 2385906 w 4546600"/>
              <a:gd name="connsiteY15" fmla="*/ 401320 h 550333"/>
              <a:gd name="connsiteX16" fmla="*/ 2385906 w 4546600"/>
              <a:gd name="connsiteY16" fmla="*/ 375920 h 550333"/>
              <a:gd name="connsiteX17" fmla="*/ 2330026 w 4546600"/>
              <a:gd name="connsiteY17" fmla="*/ 375920 h 550333"/>
              <a:gd name="connsiteX18" fmla="*/ 2330026 w 4546600"/>
              <a:gd name="connsiteY18" fmla="*/ 357293 h 550333"/>
              <a:gd name="connsiteX19" fmla="*/ 2135293 w 4546600"/>
              <a:gd name="connsiteY19" fmla="*/ 357293 h 550333"/>
              <a:gd name="connsiteX20" fmla="*/ 2135293 w 4546600"/>
              <a:gd name="connsiteY20" fmla="*/ 320040 h 550333"/>
              <a:gd name="connsiteX21" fmla="*/ 2089573 w 4546600"/>
              <a:gd name="connsiteY21" fmla="*/ 320040 h 550333"/>
              <a:gd name="connsiteX22" fmla="*/ 2089573 w 4546600"/>
              <a:gd name="connsiteY22" fmla="*/ 296333 h 550333"/>
              <a:gd name="connsiteX23" fmla="*/ 1962573 w 4546600"/>
              <a:gd name="connsiteY23" fmla="*/ 296333 h 550333"/>
              <a:gd name="connsiteX24" fmla="*/ 1962573 w 4546600"/>
              <a:gd name="connsiteY24" fmla="*/ 281093 h 550333"/>
              <a:gd name="connsiteX25" fmla="*/ 1905000 w 4546600"/>
              <a:gd name="connsiteY25" fmla="*/ 281093 h 550333"/>
              <a:gd name="connsiteX26" fmla="*/ 1905000 w 4546600"/>
              <a:gd name="connsiteY26" fmla="*/ 257387 h 550333"/>
              <a:gd name="connsiteX27" fmla="*/ 1859280 w 4546600"/>
              <a:gd name="connsiteY27" fmla="*/ 257387 h 550333"/>
              <a:gd name="connsiteX28" fmla="*/ 1859280 w 4546600"/>
              <a:gd name="connsiteY28" fmla="*/ 230293 h 550333"/>
              <a:gd name="connsiteX29" fmla="*/ 1810173 w 4546600"/>
              <a:gd name="connsiteY29" fmla="*/ 230293 h 550333"/>
              <a:gd name="connsiteX30" fmla="*/ 1810173 w 4546600"/>
              <a:gd name="connsiteY30" fmla="*/ 206587 h 550333"/>
              <a:gd name="connsiteX31" fmla="*/ 1715346 w 4546600"/>
              <a:gd name="connsiteY31" fmla="*/ 206587 h 550333"/>
              <a:gd name="connsiteX32" fmla="*/ 1715346 w 4546600"/>
              <a:gd name="connsiteY32" fmla="*/ 191347 h 550333"/>
              <a:gd name="connsiteX33" fmla="*/ 1634066 w 4546600"/>
              <a:gd name="connsiteY33" fmla="*/ 191347 h 550333"/>
              <a:gd name="connsiteX34" fmla="*/ 1634066 w 4546600"/>
              <a:gd name="connsiteY34" fmla="*/ 159173 h 550333"/>
              <a:gd name="connsiteX35" fmla="*/ 1530773 w 4546600"/>
              <a:gd name="connsiteY35" fmla="*/ 159173 h 550333"/>
              <a:gd name="connsiteX36" fmla="*/ 1530773 w 4546600"/>
              <a:gd name="connsiteY36" fmla="*/ 147320 h 550333"/>
              <a:gd name="connsiteX37" fmla="*/ 1425786 w 4546600"/>
              <a:gd name="connsiteY37" fmla="*/ 147320 h 550333"/>
              <a:gd name="connsiteX38" fmla="*/ 1425786 w 4546600"/>
              <a:gd name="connsiteY38" fmla="*/ 133773 h 550333"/>
              <a:gd name="connsiteX39" fmla="*/ 1391920 w 4546600"/>
              <a:gd name="connsiteY39" fmla="*/ 133773 h 550333"/>
              <a:gd name="connsiteX40" fmla="*/ 1391920 w 4546600"/>
              <a:gd name="connsiteY40" fmla="*/ 108373 h 550333"/>
              <a:gd name="connsiteX41" fmla="*/ 1308946 w 4546600"/>
              <a:gd name="connsiteY41" fmla="*/ 108373 h 550333"/>
              <a:gd name="connsiteX42" fmla="*/ 1308946 w 4546600"/>
              <a:gd name="connsiteY42" fmla="*/ 72813 h 550333"/>
              <a:gd name="connsiteX43" fmla="*/ 745066 w 4546600"/>
              <a:gd name="connsiteY43" fmla="*/ 72813 h 550333"/>
              <a:gd name="connsiteX44" fmla="*/ 745066 w 4546600"/>
              <a:gd name="connsiteY44" fmla="*/ 50800 h 550333"/>
              <a:gd name="connsiteX45" fmla="*/ 662093 w 4546600"/>
              <a:gd name="connsiteY45" fmla="*/ 50800 h 550333"/>
              <a:gd name="connsiteX46" fmla="*/ 662093 w 4546600"/>
              <a:gd name="connsiteY46" fmla="*/ 23707 h 550333"/>
              <a:gd name="connsiteX47" fmla="*/ 577426 w 4546600"/>
              <a:gd name="connsiteY47" fmla="*/ 23707 h 550333"/>
              <a:gd name="connsiteX48" fmla="*/ 577426 w 4546600"/>
              <a:gd name="connsiteY48" fmla="*/ 0 h 550333"/>
              <a:gd name="connsiteX49" fmla="*/ 0 w 4546600"/>
              <a:gd name="connsiteY49" fmla="*/ 0 h 550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546600" h="550333">
                <a:moveTo>
                  <a:pt x="4546600" y="550333"/>
                </a:moveTo>
                <a:lnTo>
                  <a:pt x="3931920" y="550333"/>
                </a:lnTo>
                <a:lnTo>
                  <a:pt x="3931920" y="513080"/>
                </a:lnTo>
                <a:lnTo>
                  <a:pt x="3359573" y="513080"/>
                </a:lnTo>
                <a:lnTo>
                  <a:pt x="3359573" y="491067"/>
                </a:lnTo>
                <a:lnTo>
                  <a:pt x="3059853" y="491067"/>
                </a:lnTo>
                <a:lnTo>
                  <a:pt x="3059853" y="475827"/>
                </a:lnTo>
                <a:lnTo>
                  <a:pt x="2922693" y="475827"/>
                </a:lnTo>
                <a:lnTo>
                  <a:pt x="2922693" y="460587"/>
                </a:lnTo>
                <a:lnTo>
                  <a:pt x="2768600" y="460587"/>
                </a:lnTo>
                <a:lnTo>
                  <a:pt x="2768600" y="431800"/>
                </a:lnTo>
                <a:lnTo>
                  <a:pt x="2663613" y="431800"/>
                </a:lnTo>
                <a:lnTo>
                  <a:pt x="2663613" y="413173"/>
                </a:lnTo>
                <a:lnTo>
                  <a:pt x="2418080" y="413173"/>
                </a:lnTo>
                <a:lnTo>
                  <a:pt x="2418080" y="401320"/>
                </a:lnTo>
                <a:lnTo>
                  <a:pt x="2385906" y="401320"/>
                </a:lnTo>
                <a:lnTo>
                  <a:pt x="2385906" y="375920"/>
                </a:lnTo>
                <a:lnTo>
                  <a:pt x="2330026" y="375920"/>
                </a:lnTo>
                <a:lnTo>
                  <a:pt x="2330026" y="357293"/>
                </a:lnTo>
                <a:lnTo>
                  <a:pt x="2135293" y="357293"/>
                </a:lnTo>
                <a:lnTo>
                  <a:pt x="2135293" y="320040"/>
                </a:lnTo>
                <a:lnTo>
                  <a:pt x="2089573" y="320040"/>
                </a:lnTo>
                <a:lnTo>
                  <a:pt x="2089573" y="296333"/>
                </a:lnTo>
                <a:lnTo>
                  <a:pt x="1962573" y="296333"/>
                </a:lnTo>
                <a:lnTo>
                  <a:pt x="1962573" y="281093"/>
                </a:lnTo>
                <a:lnTo>
                  <a:pt x="1905000" y="281093"/>
                </a:lnTo>
                <a:lnTo>
                  <a:pt x="1905000" y="257387"/>
                </a:lnTo>
                <a:lnTo>
                  <a:pt x="1859280" y="257387"/>
                </a:lnTo>
                <a:lnTo>
                  <a:pt x="1859280" y="230293"/>
                </a:lnTo>
                <a:lnTo>
                  <a:pt x="1810173" y="230293"/>
                </a:lnTo>
                <a:lnTo>
                  <a:pt x="1810173" y="206587"/>
                </a:lnTo>
                <a:lnTo>
                  <a:pt x="1715346" y="206587"/>
                </a:lnTo>
                <a:lnTo>
                  <a:pt x="1715346" y="191347"/>
                </a:lnTo>
                <a:lnTo>
                  <a:pt x="1634066" y="191347"/>
                </a:lnTo>
                <a:lnTo>
                  <a:pt x="1634066" y="159173"/>
                </a:lnTo>
                <a:lnTo>
                  <a:pt x="1530773" y="159173"/>
                </a:lnTo>
                <a:lnTo>
                  <a:pt x="1530773" y="147320"/>
                </a:lnTo>
                <a:lnTo>
                  <a:pt x="1425786" y="147320"/>
                </a:lnTo>
                <a:lnTo>
                  <a:pt x="1425786" y="133773"/>
                </a:lnTo>
                <a:lnTo>
                  <a:pt x="1391920" y="133773"/>
                </a:lnTo>
                <a:lnTo>
                  <a:pt x="1391920" y="108373"/>
                </a:lnTo>
                <a:lnTo>
                  <a:pt x="1308946" y="108373"/>
                </a:lnTo>
                <a:lnTo>
                  <a:pt x="1308946" y="72813"/>
                </a:lnTo>
                <a:lnTo>
                  <a:pt x="745066" y="72813"/>
                </a:lnTo>
                <a:lnTo>
                  <a:pt x="745066" y="50800"/>
                </a:lnTo>
                <a:lnTo>
                  <a:pt x="662093" y="50800"/>
                </a:lnTo>
                <a:lnTo>
                  <a:pt x="662093" y="23707"/>
                </a:lnTo>
                <a:lnTo>
                  <a:pt x="577426" y="23707"/>
                </a:lnTo>
                <a:lnTo>
                  <a:pt x="577426"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46" name="Freeform: Shape 145">
            <a:extLst>
              <a:ext uri="{FF2B5EF4-FFF2-40B4-BE49-F238E27FC236}">
                <a16:creationId xmlns:a16="http://schemas.microsoft.com/office/drawing/2014/main" id="{5BA6C0D5-952A-4B4B-BBAF-3FE58550EFDC}"/>
              </a:ext>
            </a:extLst>
          </p:cNvPr>
          <p:cNvSpPr/>
          <p:nvPr/>
        </p:nvSpPr>
        <p:spPr bwMode="auto">
          <a:xfrm>
            <a:off x="6813973" y="2404294"/>
            <a:ext cx="4568614" cy="309880"/>
          </a:xfrm>
          <a:custGeom>
            <a:avLst/>
            <a:gdLst>
              <a:gd name="connsiteX0" fmla="*/ 0 w 4568614"/>
              <a:gd name="connsiteY0" fmla="*/ 0 h 309880"/>
              <a:gd name="connsiteX1" fmla="*/ 612987 w 4568614"/>
              <a:gd name="connsiteY1" fmla="*/ 0 h 309880"/>
              <a:gd name="connsiteX2" fmla="*/ 612987 w 4568614"/>
              <a:gd name="connsiteY2" fmla="*/ 22013 h 309880"/>
              <a:gd name="connsiteX3" fmla="*/ 651934 w 4568614"/>
              <a:gd name="connsiteY3" fmla="*/ 22013 h 309880"/>
              <a:gd name="connsiteX4" fmla="*/ 651934 w 4568614"/>
              <a:gd name="connsiteY4" fmla="*/ 44027 h 309880"/>
              <a:gd name="connsiteX5" fmla="*/ 992294 w 4568614"/>
              <a:gd name="connsiteY5" fmla="*/ 44027 h 309880"/>
              <a:gd name="connsiteX6" fmla="*/ 992294 w 4568614"/>
              <a:gd name="connsiteY6" fmla="*/ 79587 h 309880"/>
              <a:gd name="connsiteX7" fmla="*/ 1427480 w 4568614"/>
              <a:gd name="connsiteY7" fmla="*/ 79587 h 309880"/>
              <a:gd name="connsiteX8" fmla="*/ 1427480 w 4568614"/>
              <a:gd name="connsiteY8" fmla="*/ 96520 h 309880"/>
              <a:gd name="connsiteX9" fmla="*/ 1989667 w 4568614"/>
              <a:gd name="connsiteY9" fmla="*/ 96520 h 309880"/>
              <a:gd name="connsiteX10" fmla="*/ 1989667 w 4568614"/>
              <a:gd name="connsiteY10" fmla="*/ 116840 h 309880"/>
              <a:gd name="connsiteX11" fmla="*/ 2287694 w 4568614"/>
              <a:gd name="connsiteY11" fmla="*/ 116840 h 309880"/>
              <a:gd name="connsiteX12" fmla="*/ 2287694 w 4568614"/>
              <a:gd name="connsiteY12" fmla="*/ 147320 h 309880"/>
              <a:gd name="connsiteX13" fmla="*/ 2819400 w 4568614"/>
              <a:gd name="connsiteY13" fmla="*/ 147320 h 309880"/>
              <a:gd name="connsiteX14" fmla="*/ 2819400 w 4568614"/>
              <a:gd name="connsiteY14" fmla="*/ 167640 h 309880"/>
              <a:gd name="connsiteX15" fmla="*/ 3108960 w 4568614"/>
              <a:gd name="connsiteY15" fmla="*/ 167640 h 309880"/>
              <a:gd name="connsiteX16" fmla="*/ 3108960 w 4568614"/>
              <a:gd name="connsiteY16" fmla="*/ 194733 h 309880"/>
              <a:gd name="connsiteX17" fmla="*/ 3547534 w 4568614"/>
              <a:gd name="connsiteY17" fmla="*/ 194733 h 309880"/>
              <a:gd name="connsiteX18" fmla="*/ 3547534 w 4568614"/>
              <a:gd name="connsiteY18" fmla="*/ 225213 h 309880"/>
              <a:gd name="connsiteX19" fmla="*/ 3594947 w 4568614"/>
              <a:gd name="connsiteY19" fmla="*/ 225213 h 309880"/>
              <a:gd name="connsiteX20" fmla="*/ 3594947 w 4568614"/>
              <a:gd name="connsiteY20" fmla="*/ 252307 h 309880"/>
              <a:gd name="connsiteX21" fmla="*/ 3948854 w 4568614"/>
              <a:gd name="connsiteY21" fmla="*/ 252307 h 309880"/>
              <a:gd name="connsiteX22" fmla="*/ 3948854 w 4568614"/>
              <a:gd name="connsiteY22" fmla="*/ 309880 h 309880"/>
              <a:gd name="connsiteX23" fmla="*/ 4568614 w 4568614"/>
              <a:gd name="connsiteY23" fmla="*/ 309880 h 309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68614" h="309880">
                <a:moveTo>
                  <a:pt x="0" y="0"/>
                </a:moveTo>
                <a:lnTo>
                  <a:pt x="612987" y="0"/>
                </a:lnTo>
                <a:lnTo>
                  <a:pt x="612987" y="22013"/>
                </a:lnTo>
                <a:lnTo>
                  <a:pt x="651934" y="22013"/>
                </a:lnTo>
                <a:lnTo>
                  <a:pt x="651934" y="44027"/>
                </a:lnTo>
                <a:lnTo>
                  <a:pt x="992294" y="44027"/>
                </a:lnTo>
                <a:lnTo>
                  <a:pt x="992294" y="79587"/>
                </a:lnTo>
                <a:lnTo>
                  <a:pt x="1427480" y="79587"/>
                </a:lnTo>
                <a:lnTo>
                  <a:pt x="1427480" y="96520"/>
                </a:lnTo>
                <a:lnTo>
                  <a:pt x="1989667" y="96520"/>
                </a:lnTo>
                <a:lnTo>
                  <a:pt x="1989667" y="116840"/>
                </a:lnTo>
                <a:lnTo>
                  <a:pt x="2287694" y="116840"/>
                </a:lnTo>
                <a:lnTo>
                  <a:pt x="2287694" y="147320"/>
                </a:lnTo>
                <a:lnTo>
                  <a:pt x="2819400" y="147320"/>
                </a:lnTo>
                <a:lnTo>
                  <a:pt x="2819400" y="167640"/>
                </a:lnTo>
                <a:lnTo>
                  <a:pt x="3108960" y="167640"/>
                </a:lnTo>
                <a:lnTo>
                  <a:pt x="3108960" y="194733"/>
                </a:lnTo>
                <a:lnTo>
                  <a:pt x="3547534" y="194733"/>
                </a:lnTo>
                <a:lnTo>
                  <a:pt x="3547534" y="225213"/>
                </a:lnTo>
                <a:lnTo>
                  <a:pt x="3594947" y="225213"/>
                </a:lnTo>
                <a:lnTo>
                  <a:pt x="3594947" y="252307"/>
                </a:lnTo>
                <a:lnTo>
                  <a:pt x="3948854" y="252307"/>
                </a:lnTo>
                <a:lnTo>
                  <a:pt x="3948854" y="309880"/>
                </a:lnTo>
                <a:lnTo>
                  <a:pt x="4568614" y="30988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66" name="Freeform: Shape 65">
            <a:extLst>
              <a:ext uri="{FF2B5EF4-FFF2-40B4-BE49-F238E27FC236}">
                <a16:creationId xmlns:a16="http://schemas.microsoft.com/office/drawing/2014/main" id="{6F68AF48-5498-465C-8819-42608B61D022}"/>
              </a:ext>
            </a:extLst>
          </p:cNvPr>
          <p:cNvSpPr/>
          <p:nvPr/>
        </p:nvSpPr>
        <p:spPr bwMode="auto">
          <a:xfrm>
            <a:off x="1030907" y="2364733"/>
            <a:ext cx="4783830" cy="421895"/>
          </a:xfrm>
          <a:custGeom>
            <a:avLst/>
            <a:gdLst>
              <a:gd name="connsiteX0" fmla="*/ 4783830 w 4783830"/>
              <a:gd name="connsiteY0" fmla="*/ 421895 h 421895"/>
              <a:gd name="connsiteX1" fmla="*/ 4478441 w 4783830"/>
              <a:gd name="connsiteY1" fmla="*/ 421895 h 421895"/>
              <a:gd name="connsiteX2" fmla="*/ 4478441 w 4783830"/>
              <a:gd name="connsiteY2" fmla="*/ 338928 h 421895"/>
              <a:gd name="connsiteX3" fmla="*/ 4148339 w 4783830"/>
              <a:gd name="connsiteY3" fmla="*/ 338928 h 421895"/>
              <a:gd name="connsiteX4" fmla="*/ 4148339 w 4783830"/>
              <a:gd name="connsiteY4" fmla="*/ 321275 h 421895"/>
              <a:gd name="connsiteX5" fmla="*/ 3978875 w 4783830"/>
              <a:gd name="connsiteY5" fmla="*/ 321275 h 421895"/>
              <a:gd name="connsiteX6" fmla="*/ 3978875 w 4783830"/>
              <a:gd name="connsiteY6" fmla="*/ 312449 h 421895"/>
              <a:gd name="connsiteX7" fmla="*/ 3924152 w 4783830"/>
              <a:gd name="connsiteY7" fmla="*/ 312449 h 421895"/>
              <a:gd name="connsiteX8" fmla="*/ 3924152 w 4783830"/>
              <a:gd name="connsiteY8" fmla="*/ 298327 h 421895"/>
              <a:gd name="connsiteX9" fmla="*/ 3525206 w 4783830"/>
              <a:gd name="connsiteY9" fmla="*/ 298327 h 421895"/>
              <a:gd name="connsiteX10" fmla="*/ 3525206 w 4783830"/>
              <a:gd name="connsiteY10" fmla="*/ 284205 h 421895"/>
              <a:gd name="connsiteX11" fmla="*/ 3398108 w 4783830"/>
              <a:gd name="connsiteY11" fmla="*/ 284205 h 421895"/>
              <a:gd name="connsiteX12" fmla="*/ 3398108 w 4783830"/>
              <a:gd name="connsiteY12" fmla="*/ 277144 h 421895"/>
              <a:gd name="connsiteX13" fmla="*/ 3143912 w 4783830"/>
              <a:gd name="connsiteY13" fmla="*/ 277144 h 421895"/>
              <a:gd name="connsiteX14" fmla="*/ 3143912 w 4783830"/>
              <a:gd name="connsiteY14" fmla="*/ 277144 h 421895"/>
              <a:gd name="connsiteX15" fmla="*/ 3149207 w 4783830"/>
              <a:gd name="connsiteY15" fmla="*/ 271849 h 421895"/>
              <a:gd name="connsiteX16" fmla="*/ 3016813 w 4783830"/>
              <a:gd name="connsiteY16" fmla="*/ 271849 h 421895"/>
              <a:gd name="connsiteX17" fmla="*/ 3016813 w 4783830"/>
              <a:gd name="connsiteY17" fmla="*/ 257726 h 421895"/>
              <a:gd name="connsiteX18" fmla="*/ 2833227 w 4783830"/>
              <a:gd name="connsiteY18" fmla="*/ 257726 h 421895"/>
              <a:gd name="connsiteX19" fmla="*/ 2833227 w 4783830"/>
              <a:gd name="connsiteY19" fmla="*/ 238309 h 421895"/>
              <a:gd name="connsiteX20" fmla="*/ 2753791 w 4783830"/>
              <a:gd name="connsiteY20" fmla="*/ 238309 h 421895"/>
              <a:gd name="connsiteX21" fmla="*/ 2753791 w 4783830"/>
              <a:gd name="connsiteY21" fmla="*/ 222421 h 421895"/>
              <a:gd name="connsiteX22" fmla="*/ 2669059 w 4783830"/>
              <a:gd name="connsiteY22" fmla="*/ 222421 h 421895"/>
              <a:gd name="connsiteX23" fmla="*/ 2669059 w 4783830"/>
              <a:gd name="connsiteY23" fmla="*/ 210065 h 421895"/>
              <a:gd name="connsiteX24" fmla="*/ 2409567 w 4783830"/>
              <a:gd name="connsiteY24" fmla="*/ 210065 h 421895"/>
              <a:gd name="connsiteX25" fmla="*/ 2409567 w 4783830"/>
              <a:gd name="connsiteY25" fmla="*/ 206534 h 421895"/>
              <a:gd name="connsiteX26" fmla="*/ 2377793 w 4783830"/>
              <a:gd name="connsiteY26" fmla="*/ 206534 h 421895"/>
              <a:gd name="connsiteX27" fmla="*/ 2377793 w 4783830"/>
              <a:gd name="connsiteY27" fmla="*/ 185351 h 421895"/>
              <a:gd name="connsiteX28" fmla="*/ 2148310 w 4783830"/>
              <a:gd name="connsiteY28" fmla="*/ 185351 h 421895"/>
              <a:gd name="connsiteX29" fmla="*/ 2148310 w 4783830"/>
              <a:gd name="connsiteY29" fmla="*/ 160638 h 421895"/>
              <a:gd name="connsiteX30" fmla="*/ 2015916 w 4783830"/>
              <a:gd name="connsiteY30" fmla="*/ 160638 h 421895"/>
              <a:gd name="connsiteX31" fmla="*/ 2015916 w 4783830"/>
              <a:gd name="connsiteY31" fmla="*/ 151811 h 421895"/>
              <a:gd name="connsiteX32" fmla="*/ 1918827 w 4783830"/>
              <a:gd name="connsiteY32" fmla="*/ 151811 h 421895"/>
              <a:gd name="connsiteX33" fmla="*/ 1918827 w 4783830"/>
              <a:gd name="connsiteY33" fmla="*/ 141220 h 421895"/>
              <a:gd name="connsiteX34" fmla="*/ 1844687 w 4783830"/>
              <a:gd name="connsiteY34" fmla="*/ 141220 h 421895"/>
              <a:gd name="connsiteX35" fmla="*/ 1844687 w 4783830"/>
              <a:gd name="connsiteY35" fmla="*/ 121802 h 421895"/>
              <a:gd name="connsiteX36" fmla="*/ 1789964 w 4783830"/>
              <a:gd name="connsiteY36" fmla="*/ 121802 h 421895"/>
              <a:gd name="connsiteX37" fmla="*/ 1789964 w 4783830"/>
              <a:gd name="connsiteY37" fmla="*/ 114741 h 421895"/>
              <a:gd name="connsiteX38" fmla="*/ 1692875 w 4783830"/>
              <a:gd name="connsiteY38" fmla="*/ 114741 h 421895"/>
              <a:gd name="connsiteX39" fmla="*/ 1692875 w 4783830"/>
              <a:gd name="connsiteY39" fmla="*/ 105915 h 421895"/>
              <a:gd name="connsiteX40" fmla="*/ 1599317 w 4783830"/>
              <a:gd name="connsiteY40" fmla="*/ 105915 h 421895"/>
              <a:gd name="connsiteX41" fmla="*/ 1599317 w 4783830"/>
              <a:gd name="connsiteY41" fmla="*/ 88262 h 421895"/>
              <a:gd name="connsiteX42" fmla="*/ 1415731 w 4783830"/>
              <a:gd name="connsiteY42" fmla="*/ 88262 h 421895"/>
              <a:gd name="connsiteX43" fmla="*/ 1415731 w 4783830"/>
              <a:gd name="connsiteY43" fmla="*/ 81201 h 421895"/>
              <a:gd name="connsiteX44" fmla="*/ 1327468 w 4783830"/>
              <a:gd name="connsiteY44" fmla="*/ 81201 h 421895"/>
              <a:gd name="connsiteX45" fmla="*/ 1327468 w 4783830"/>
              <a:gd name="connsiteY45" fmla="*/ 52957 h 421895"/>
              <a:gd name="connsiteX46" fmla="*/ 1186248 w 4783830"/>
              <a:gd name="connsiteY46" fmla="*/ 52957 h 421895"/>
              <a:gd name="connsiteX47" fmla="*/ 1191543 w 4783830"/>
              <a:gd name="connsiteY47" fmla="*/ 47662 h 421895"/>
              <a:gd name="connsiteX48" fmla="*/ 893217 w 4783830"/>
              <a:gd name="connsiteY48" fmla="*/ 47662 h 421895"/>
              <a:gd name="connsiteX49" fmla="*/ 893217 w 4783830"/>
              <a:gd name="connsiteY49" fmla="*/ 31774 h 421895"/>
              <a:gd name="connsiteX50" fmla="*/ 690213 w 4783830"/>
              <a:gd name="connsiteY50" fmla="*/ 31774 h 421895"/>
              <a:gd name="connsiteX51" fmla="*/ 690213 w 4783830"/>
              <a:gd name="connsiteY51" fmla="*/ 17652 h 421895"/>
              <a:gd name="connsiteX52" fmla="*/ 536636 w 4783830"/>
              <a:gd name="connsiteY52" fmla="*/ 17652 h 421895"/>
              <a:gd name="connsiteX53" fmla="*/ 531340 w 4783830"/>
              <a:gd name="connsiteY53" fmla="*/ 12356 h 421895"/>
              <a:gd name="connsiteX54" fmla="*/ 397181 w 4783830"/>
              <a:gd name="connsiteY54" fmla="*/ 12356 h 421895"/>
              <a:gd name="connsiteX55" fmla="*/ 397181 w 4783830"/>
              <a:gd name="connsiteY55" fmla="*/ 0 h 421895"/>
              <a:gd name="connsiteX56" fmla="*/ 0 w 4783830"/>
              <a:gd name="connsiteY56" fmla="*/ 0 h 421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783830" h="421895">
                <a:moveTo>
                  <a:pt x="4783830" y="421895"/>
                </a:moveTo>
                <a:lnTo>
                  <a:pt x="4478441" y="421895"/>
                </a:lnTo>
                <a:lnTo>
                  <a:pt x="4478441" y="338928"/>
                </a:lnTo>
                <a:lnTo>
                  <a:pt x="4148339" y="338928"/>
                </a:lnTo>
                <a:lnTo>
                  <a:pt x="4148339" y="321275"/>
                </a:lnTo>
                <a:lnTo>
                  <a:pt x="3978875" y="321275"/>
                </a:lnTo>
                <a:lnTo>
                  <a:pt x="3978875" y="312449"/>
                </a:lnTo>
                <a:lnTo>
                  <a:pt x="3924152" y="312449"/>
                </a:lnTo>
                <a:lnTo>
                  <a:pt x="3924152" y="298327"/>
                </a:lnTo>
                <a:lnTo>
                  <a:pt x="3525206" y="298327"/>
                </a:lnTo>
                <a:lnTo>
                  <a:pt x="3525206" y="284205"/>
                </a:lnTo>
                <a:lnTo>
                  <a:pt x="3398108" y="284205"/>
                </a:lnTo>
                <a:lnTo>
                  <a:pt x="3398108" y="277144"/>
                </a:lnTo>
                <a:lnTo>
                  <a:pt x="3143912" y="277144"/>
                </a:lnTo>
                <a:lnTo>
                  <a:pt x="3143912" y="277144"/>
                </a:lnTo>
                <a:lnTo>
                  <a:pt x="3149207" y="271849"/>
                </a:lnTo>
                <a:lnTo>
                  <a:pt x="3016813" y="271849"/>
                </a:lnTo>
                <a:lnTo>
                  <a:pt x="3016813" y="257726"/>
                </a:lnTo>
                <a:lnTo>
                  <a:pt x="2833227" y="257726"/>
                </a:lnTo>
                <a:lnTo>
                  <a:pt x="2833227" y="238309"/>
                </a:lnTo>
                <a:lnTo>
                  <a:pt x="2753791" y="238309"/>
                </a:lnTo>
                <a:lnTo>
                  <a:pt x="2753791" y="222421"/>
                </a:lnTo>
                <a:lnTo>
                  <a:pt x="2669059" y="222421"/>
                </a:lnTo>
                <a:lnTo>
                  <a:pt x="2669059" y="210065"/>
                </a:lnTo>
                <a:lnTo>
                  <a:pt x="2409567" y="210065"/>
                </a:lnTo>
                <a:lnTo>
                  <a:pt x="2409567" y="206534"/>
                </a:lnTo>
                <a:lnTo>
                  <a:pt x="2377793" y="206534"/>
                </a:lnTo>
                <a:lnTo>
                  <a:pt x="2377793" y="185351"/>
                </a:lnTo>
                <a:lnTo>
                  <a:pt x="2148310" y="185351"/>
                </a:lnTo>
                <a:lnTo>
                  <a:pt x="2148310" y="160638"/>
                </a:lnTo>
                <a:lnTo>
                  <a:pt x="2015916" y="160638"/>
                </a:lnTo>
                <a:lnTo>
                  <a:pt x="2015916" y="151811"/>
                </a:lnTo>
                <a:lnTo>
                  <a:pt x="1918827" y="151811"/>
                </a:lnTo>
                <a:lnTo>
                  <a:pt x="1918827" y="141220"/>
                </a:lnTo>
                <a:lnTo>
                  <a:pt x="1844687" y="141220"/>
                </a:lnTo>
                <a:lnTo>
                  <a:pt x="1844687" y="121802"/>
                </a:lnTo>
                <a:lnTo>
                  <a:pt x="1789964" y="121802"/>
                </a:lnTo>
                <a:lnTo>
                  <a:pt x="1789964" y="114741"/>
                </a:lnTo>
                <a:lnTo>
                  <a:pt x="1692875" y="114741"/>
                </a:lnTo>
                <a:lnTo>
                  <a:pt x="1692875" y="105915"/>
                </a:lnTo>
                <a:lnTo>
                  <a:pt x="1599317" y="105915"/>
                </a:lnTo>
                <a:lnTo>
                  <a:pt x="1599317" y="88262"/>
                </a:lnTo>
                <a:lnTo>
                  <a:pt x="1415731" y="88262"/>
                </a:lnTo>
                <a:lnTo>
                  <a:pt x="1415731" y="81201"/>
                </a:lnTo>
                <a:lnTo>
                  <a:pt x="1327468" y="81201"/>
                </a:lnTo>
                <a:lnTo>
                  <a:pt x="1327468" y="52957"/>
                </a:lnTo>
                <a:lnTo>
                  <a:pt x="1186248" y="52957"/>
                </a:lnTo>
                <a:lnTo>
                  <a:pt x="1191543" y="47662"/>
                </a:lnTo>
                <a:lnTo>
                  <a:pt x="893217" y="47662"/>
                </a:lnTo>
                <a:lnTo>
                  <a:pt x="893217" y="31774"/>
                </a:lnTo>
                <a:lnTo>
                  <a:pt x="690213" y="31774"/>
                </a:lnTo>
                <a:lnTo>
                  <a:pt x="690213" y="17652"/>
                </a:lnTo>
                <a:lnTo>
                  <a:pt x="536636" y="17652"/>
                </a:lnTo>
                <a:lnTo>
                  <a:pt x="531340" y="12356"/>
                </a:lnTo>
                <a:lnTo>
                  <a:pt x="397181" y="12356"/>
                </a:lnTo>
                <a:lnTo>
                  <a:pt x="397181"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67" name="Freeform: Shape 66">
            <a:extLst>
              <a:ext uri="{FF2B5EF4-FFF2-40B4-BE49-F238E27FC236}">
                <a16:creationId xmlns:a16="http://schemas.microsoft.com/office/drawing/2014/main" id="{E9C3A1CD-C9AD-4EF0-B3E4-D8483A72A386}"/>
              </a:ext>
            </a:extLst>
          </p:cNvPr>
          <p:cNvSpPr/>
          <p:nvPr/>
        </p:nvSpPr>
        <p:spPr bwMode="auto">
          <a:xfrm>
            <a:off x="1032672" y="2366498"/>
            <a:ext cx="4647906" cy="310684"/>
          </a:xfrm>
          <a:custGeom>
            <a:avLst/>
            <a:gdLst>
              <a:gd name="connsiteX0" fmla="*/ 0 w 4647906"/>
              <a:gd name="connsiteY0" fmla="*/ 0 h 310684"/>
              <a:gd name="connsiteX1" fmla="*/ 434252 w 4647906"/>
              <a:gd name="connsiteY1" fmla="*/ 0 h 310684"/>
              <a:gd name="connsiteX2" fmla="*/ 434252 w 4647906"/>
              <a:gd name="connsiteY2" fmla="*/ 7061 h 310684"/>
              <a:gd name="connsiteX3" fmla="*/ 614307 w 4647906"/>
              <a:gd name="connsiteY3" fmla="*/ 7061 h 310684"/>
              <a:gd name="connsiteX4" fmla="*/ 609011 w 4647906"/>
              <a:gd name="connsiteY4" fmla="*/ 12357 h 310684"/>
              <a:gd name="connsiteX5" fmla="*/ 729048 w 4647906"/>
              <a:gd name="connsiteY5" fmla="*/ 12357 h 310684"/>
              <a:gd name="connsiteX6" fmla="*/ 729048 w 4647906"/>
              <a:gd name="connsiteY6" fmla="*/ 22948 h 310684"/>
              <a:gd name="connsiteX7" fmla="*/ 1011489 w 4647906"/>
              <a:gd name="connsiteY7" fmla="*/ 22948 h 310684"/>
              <a:gd name="connsiteX8" fmla="*/ 1011489 w 4647906"/>
              <a:gd name="connsiteY8" fmla="*/ 37070 h 310684"/>
              <a:gd name="connsiteX9" fmla="*/ 1069742 w 4647906"/>
              <a:gd name="connsiteY9" fmla="*/ 37070 h 310684"/>
              <a:gd name="connsiteX10" fmla="*/ 1069742 w 4647906"/>
              <a:gd name="connsiteY10" fmla="*/ 51192 h 310684"/>
              <a:gd name="connsiteX11" fmla="*/ 1135056 w 4647906"/>
              <a:gd name="connsiteY11" fmla="*/ 51192 h 310684"/>
              <a:gd name="connsiteX12" fmla="*/ 1135056 w 4647906"/>
              <a:gd name="connsiteY12" fmla="*/ 65314 h 310684"/>
              <a:gd name="connsiteX13" fmla="*/ 1316877 w 4647906"/>
              <a:gd name="connsiteY13" fmla="*/ 65314 h 310684"/>
              <a:gd name="connsiteX14" fmla="*/ 1316877 w 4647906"/>
              <a:gd name="connsiteY14" fmla="*/ 79436 h 310684"/>
              <a:gd name="connsiteX15" fmla="*/ 1638153 w 4647906"/>
              <a:gd name="connsiteY15" fmla="*/ 79436 h 310684"/>
              <a:gd name="connsiteX16" fmla="*/ 1638153 w 4647906"/>
              <a:gd name="connsiteY16" fmla="*/ 84732 h 310684"/>
              <a:gd name="connsiteX17" fmla="*/ 1756425 w 4647906"/>
              <a:gd name="connsiteY17" fmla="*/ 84732 h 310684"/>
              <a:gd name="connsiteX18" fmla="*/ 1756425 w 4647906"/>
              <a:gd name="connsiteY18" fmla="*/ 98854 h 310684"/>
              <a:gd name="connsiteX19" fmla="*/ 1869401 w 4647906"/>
              <a:gd name="connsiteY19" fmla="*/ 98854 h 310684"/>
              <a:gd name="connsiteX20" fmla="*/ 1869401 w 4647906"/>
              <a:gd name="connsiteY20" fmla="*/ 109446 h 310684"/>
              <a:gd name="connsiteX21" fmla="*/ 2007090 w 4647906"/>
              <a:gd name="connsiteY21" fmla="*/ 109446 h 310684"/>
              <a:gd name="connsiteX22" fmla="*/ 2007090 w 4647906"/>
              <a:gd name="connsiteY22" fmla="*/ 118272 h 310684"/>
              <a:gd name="connsiteX23" fmla="*/ 2116536 w 4647906"/>
              <a:gd name="connsiteY23" fmla="*/ 118272 h 310684"/>
              <a:gd name="connsiteX24" fmla="*/ 2116536 w 4647906"/>
              <a:gd name="connsiteY24" fmla="*/ 127098 h 310684"/>
              <a:gd name="connsiteX25" fmla="*/ 2307183 w 4647906"/>
              <a:gd name="connsiteY25" fmla="*/ 127098 h 310684"/>
              <a:gd name="connsiteX26" fmla="*/ 2307183 w 4647906"/>
              <a:gd name="connsiteY26" fmla="*/ 132394 h 310684"/>
              <a:gd name="connsiteX27" fmla="*/ 2384854 w 4647906"/>
              <a:gd name="connsiteY27" fmla="*/ 132394 h 310684"/>
              <a:gd name="connsiteX28" fmla="*/ 2384854 w 4647906"/>
              <a:gd name="connsiteY28" fmla="*/ 146516 h 310684"/>
              <a:gd name="connsiteX29" fmla="*/ 2787331 w 4647906"/>
              <a:gd name="connsiteY29" fmla="*/ 146516 h 310684"/>
              <a:gd name="connsiteX30" fmla="*/ 2787331 w 4647906"/>
              <a:gd name="connsiteY30" fmla="*/ 146516 h 310684"/>
              <a:gd name="connsiteX31" fmla="*/ 2787331 w 4647906"/>
              <a:gd name="connsiteY31" fmla="*/ 160638 h 310684"/>
              <a:gd name="connsiteX32" fmla="*/ 2859706 w 4647906"/>
              <a:gd name="connsiteY32" fmla="*/ 160638 h 310684"/>
              <a:gd name="connsiteX33" fmla="*/ 2863237 w 4647906"/>
              <a:gd name="connsiteY33" fmla="*/ 164169 h 310684"/>
              <a:gd name="connsiteX34" fmla="*/ 2967387 w 4647906"/>
              <a:gd name="connsiteY34" fmla="*/ 164169 h 310684"/>
              <a:gd name="connsiteX35" fmla="*/ 2974448 w 4647906"/>
              <a:gd name="connsiteY35" fmla="*/ 171230 h 310684"/>
              <a:gd name="connsiteX36" fmla="*/ 3062710 w 4647906"/>
              <a:gd name="connsiteY36" fmla="*/ 171230 h 310684"/>
              <a:gd name="connsiteX37" fmla="*/ 3062710 w 4647906"/>
              <a:gd name="connsiteY37" fmla="*/ 192412 h 310684"/>
              <a:gd name="connsiteX38" fmla="*/ 3239235 w 4647906"/>
              <a:gd name="connsiteY38" fmla="*/ 192412 h 310684"/>
              <a:gd name="connsiteX39" fmla="*/ 3239235 w 4647906"/>
              <a:gd name="connsiteY39" fmla="*/ 208300 h 310684"/>
              <a:gd name="connsiteX40" fmla="*/ 3271010 w 4647906"/>
              <a:gd name="connsiteY40" fmla="*/ 208300 h 310684"/>
              <a:gd name="connsiteX41" fmla="*/ 3271010 w 4647906"/>
              <a:gd name="connsiteY41" fmla="*/ 217126 h 310684"/>
              <a:gd name="connsiteX42" fmla="*/ 3539328 w 4647906"/>
              <a:gd name="connsiteY42" fmla="*/ 217126 h 310684"/>
              <a:gd name="connsiteX43" fmla="*/ 3539328 w 4647906"/>
              <a:gd name="connsiteY43" fmla="*/ 229483 h 310684"/>
              <a:gd name="connsiteX44" fmla="*/ 3601112 w 4647906"/>
              <a:gd name="connsiteY44" fmla="*/ 229483 h 310684"/>
              <a:gd name="connsiteX45" fmla="*/ 3601112 w 4647906"/>
              <a:gd name="connsiteY45" fmla="*/ 241839 h 310684"/>
              <a:gd name="connsiteX46" fmla="*/ 3805881 w 4647906"/>
              <a:gd name="connsiteY46" fmla="*/ 241839 h 310684"/>
              <a:gd name="connsiteX47" fmla="*/ 3800585 w 4647906"/>
              <a:gd name="connsiteY47" fmla="*/ 247135 h 310684"/>
              <a:gd name="connsiteX48" fmla="*/ 3941805 w 4647906"/>
              <a:gd name="connsiteY48" fmla="*/ 247135 h 310684"/>
              <a:gd name="connsiteX49" fmla="*/ 3941805 w 4647906"/>
              <a:gd name="connsiteY49" fmla="*/ 259492 h 310684"/>
              <a:gd name="connsiteX50" fmla="*/ 4038894 w 4647906"/>
              <a:gd name="connsiteY50" fmla="*/ 259492 h 310684"/>
              <a:gd name="connsiteX51" fmla="*/ 4038894 w 4647906"/>
              <a:gd name="connsiteY51" fmla="*/ 264788 h 310684"/>
              <a:gd name="connsiteX52" fmla="*/ 4167757 w 4647906"/>
              <a:gd name="connsiteY52" fmla="*/ 264788 h 310684"/>
              <a:gd name="connsiteX53" fmla="*/ 4167757 w 4647906"/>
              <a:gd name="connsiteY53" fmla="*/ 285971 h 310684"/>
              <a:gd name="connsiteX54" fmla="*/ 4386648 w 4647906"/>
              <a:gd name="connsiteY54" fmla="*/ 285971 h 310684"/>
              <a:gd name="connsiteX55" fmla="*/ 4386648 w 4647906"/>
              <a:gd name="connsiteY55" fmla="*/ 310684 h 310684"/>
              <a:gd name="connsiteX56" fmla="*/ 4647906 w 4647906"/>
              <a:gd name="connsiteY56" fmla="*/ 310684 h 31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647906" h="310684">
                <a:moveTo>
                  <a:pt x="0" y="0"/>
                </a:moveTo>
                <a:lnTo>
                  <a:pt x="434252" y="0"/>
                </a:lnTo>
                <a:lnTo>
                  <a:pt x="434252" y="7061"/>
                </a:lnTo>
                <a:lnTo>
                  <a:pt x="614307" y="7061"/>
                </a:lnTo>
                <a:lnTo>
                  <a:pt x="609011" y="12357"/>
                </a:lnTo>
                <a:lnTo>
                  <a:pt x="729048" y="12357"/>
                </a:lnTo>
                <a:lnTo>
                  <a:pt x="729048" y="22948"/>
                </a:lnTo>
                <a:lnTo>
                  <a:pt x="1011489" y="22948"/>
                </a:lnTo>
                <a:lnTo>
                  <a:pt x="1011489" y="37070"/>
                </a:lnTo>
                <a:lnTo>
                  <a:pt x="1069742" y="37070"/>
                </a:lnTo>
                <a:lnTo>
                  <a:pt x="1069742" y="51192"/>
                </a:lnTo>
                <a:lnTo>
                  <a:pt x="1135056" y="51192"/>
                </a:lnTo>
                <a:lnTo>
                  <a:pt x="1135056" y="65314"/>
                </a:lnTo>
                <a:lnTo>
                  <a:pt x="1316877" y="65314"/>
                </a:lnTo>
                <a:lnTo>
                  <a:pt x="1316877" y="79436"/>
                </a:lnTo>
                <a:lnTo>
                  <a:pt x="1638153" y="79436"/>
                </a:lnTo>
                <a:lnTo>
                  <a:pt x="1638153" y="84732"/>
                </a:lnTo>
                <a:lnTo>
                  <a:pt x="1756425" y="84732"/>
                </a:lnTo>
                <a:lnTo>
                  <a:pt x="1756425" y="98854"/>
                </a:lnTo>
                <a:lnTo>
                  <a:pt x="1869401" y="98854"/>
                </a:lnTo>
                <a:lnTo>
                  <a:pt x="1869401" y="109446"/>
                </a:lnTo>
                <a:lnTo>
                  <a:pt x="2007090" y="109446"/>
                </a:lnTo>
                <a:lnTo>
                  <a:pt x="2007090" y="118272"/>
                </a:lnTo>
                <a:lnTo>
                  <a:pt x="2116536" y="118272"/>
                </a:lnTo>
                <a:lnTo>
                  <a:pt x="2116536" y="127098"/>
                </a:lnTo>
                <a:lnTo>
                  <a:pt x="2307183" y="127098"/>
                </a:lnTo>
                <a:lnTo>
                  <a:pt x="2307183" y="132394"/>
                </a:lnTo>
                <a:lnTo>
                  <a:pt x="2384854" y="132394"/>
                </a:lnTo>
                <a:lnTo>
                  <a:pt x="2384854" y="146516"/>
                </a:lnTo>
                <a:lnTo>
                  <a:pt x="2787331" y="146516"/>
                </a:lnTo>
                <a:lnTo>
                  <a:pt x="2787331" y="146516"/>
                </a:lnTo>
                <a:lnTo>
                  <a:pt x="2787331" y="160638"/>
                </a:lnTo>
                <a:lnTo>
                  <a:pt x="2859706" y="160638"/>
                </a:lnTo>
                <a:lnTo>
                  <a:pt x="2863237" y="164169"/>
                </a:lnTo>
                <a:lnTo>
                  <a:pt x="2967387" y="164169"/>
                </a:lnTo>
                <a:lnTo>
                  <a:pt x="2974448" y="171230"/>
                </a:lnTo>
                <a:lnTo>
                  <a:pt x="3062710" y="171230"/>
                </a:lnTo>
                <a:lnTo>
                  <a:pt x="3062710" y="192412"/>
                </a:lnTo>
                <a:lnTo>
                  <a:pt x="3239235" y="192412"/>
                </a:lnTo>
                <a:lnTo>
                  <a:pt x="3239235" y="208300"/>
                </a:lnTo>
                <a:lnTo>
                  <a:pt x="3271010" y="208300"/>
                </a:lnTo>
                <a:lnTo>
                  <a:pt x="3271010" y="217126"/>
                </a:lnTo>
                <a:lnTo>
                  <a:pt x="3539328" y="217126"/>
                </a:lnTo>
                <a:lnTo>
                  <a:pt x="3539328" y="229483"/>
                </a:lnTo>
                <a:lnTo>
                  <a:pt x="3601112" y="229483"/>
                </a:lnTo>
                <a:lnTo>
                  <a:pt x="3601112" y="241839"/>
                </a:lnTo>
                <a:lnTo>
                  <a:pt x="3805881" y="241839"/>
                </a:lnTo>
                <a:lnTo>
                  <a:pt x="3800585" y="247135"/>
                </a:lnTo>
                <a:lnTo>
                  <a:pt x="3941805" y="247135"/>
                </a:lnTo>
                <a:lnTo>
                  <a:pt x="3941805" y="259492"/>
                </a:lnTo>
                <a:lnTo>
                  <a:pt x="4038894" y="259492"/>
                </a:lnTo>
                <a:lnTo>
                  <a:pt x="4038894" y="264788"/>
                </a:lnTo>
                <a:lnTo>
                  <a:pt x="4167757" y="264788"/>
                </a:lnTo>
                <a:lnTo>
                  <a:pt x="4167757" y="285971"/>
                </a:lnTo>
                <a:lnTo>
                  <a:pt x="4386648" y="285971"/>
                </a:lnTo>
                <a:lnTo>
                  <a:pt x="4386648" y="310684"/>
                </a:lnTo>
                <a:lnTo>
                  <a:pt x="4647906" y="310684"/>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28297867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033EB-D572-47AD-8DDE-C6A422EB5A46}"/>
              </a:ext>
            </a:extLst>
          </p:cNvPr>
          <p:cNvSpPr>
            <a:spLocks noGrp="1"/>
          </p:cNvSpPr>
          <p:nvPr>
            <p:ph type="title"/>
          </p:nvPr>
        </p:nvSpPr>
        <p:spPr/>
        <p:txBody>
          <a:bodyPr/>
          <a:lstStyle/>
          <a:p>
            <a:r>
              <a:rPr lang="en-US" dirty="0"/>
              <a:t>ExteNET: Distant DFS in </a:t>
            </a:r>
            <a:r>
              <a:rPr lang="en-US" dirty="0">
                <a:cs typeface="Calibri" panose="020F0502020204030204" pitchFamily="34" charset="0"/>
              </a:rPr>
              <a:t>Hormone Receptor–Positive</a:t>
            </a:r>
            <a:r>
              <a:rPr lang="en-US" dirty="0"/>
              <a:t> EBC by Patient Subgroup</a:t>
            </a:r>
          </a:p>
        </p:txBody>
      </p:sp>
      <p:grpSp>
        <p:nvGrpSpPr>
          <p:cNvPr id="4" name="Group 7">
            <a:extLst>
              <a:ext uri="{FF2B5EF4-FFF2-40B4-BE49-F238E27FC236}">
                <a16:creationId xmlns:a16="http://schemas.microsoft.com/office/drawing/2014/main" id="{6BB4985E-5490-4F50-9E7D-0256BE6895BC}"/>
              </a:ext>
            </a:extLst>
          </p:cNvPr>
          <p:cNvGrpSpPr>
            <a:grpSpLocks/>
          </p:cNvGrpSpPr>
          <p:nvPr/>
        </p:nvGrpSpPr>
        <p:grpSpPr bwMode="auto">
          <a:xfrm>
            <a:off x="9389569" y="6207225"/>
            <a:ext cx="2488502" cy="447822"/>
            <a:chOff x="9527309" y="3551529"/>
            <a:chExt cx="2488502" cy="448324"/>
          </a:xfrm>
        </p:grpSpPr>
        <p:pic>
          <p:nvPicPr>
            <p:cNvPr id="5" name="Picture 9">
              <a:extLst>
                <a:ext uri="{FF2B5EF4-FFF2-40B4-BE49-F238E27FC236}">
                  <a16:creationId xmlns:a16="http://schemas.microsoft.com/office/drawing/2014/main" id="{C30075EA-7917-4E30-94C9-8A4863F674BB}"/>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5">
              <a:extLst>
                <a:ext uri="{FF2B5EF4-FFF2-40B4-BE49-F238E27FC236}">
                  <a16:creationId xmlns:a16="http://schemas.microsoft.com/office/drawing/2014/main" id="{ACE5DF2D-58C2-41B6-9A7E-F694EAEF650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11">
            <a:extLst>
              <a:ext uri="{FF2B5EF4-FFF2-40B4-BE49-F238E27FC236}">
                <a16:creationId xmlns:a16="http://schemas.microsoft.com/office/drawing/2014/main" id="{16A16A2E-A033-443F-8DE2-92804F223699}"/>
              </a:ext>
            </a:extLst>
          </p:cNvPr>
          <p:cNvSpPr txBox="1">
            <a:spLocks noChangeArrowheads="1"/>
          </p:cNvSpPr>
          <p:nvPr/>
        </p:nvSpPr>
        <p:spPr bwMode="auto">
          <a:xfrm>
            <a:off x="401593" y="6378922"/>
            <a:ext cx="8561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Chan. Clin Breast Cancer. 2021;21:80</a:t>
            </a:r>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9" name="TextBox 8">
            <a:extLst>
              <a:ext uri="{FF2B5EF4-FFF2-40B4-BE49-F238E27FC236}">
                <a16:creationId xmlns:a16="http://schemas.microsoft.com/office/drawing/2014/main" id="{2443FA9B-99DE-4C31-A0DD-84F96F1CF94F}"/>
              </a:ext>
            </a:extLst>
          </p:cNvPr>
          <p:cNvSpPr txBox="1"/>
          <p:nvPr/>
        </p:nvSpPr>
        <p:spPr bwMode="auto">
          <a:xfrm>
            <a:off x="1170095" y="1323492"/>
            <a:ext cx="457101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Hormone Receptor Positive and </a:t>
            </a:r>
            <a:b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&lt;1 Yr From Last Dose of Trastuzumab</a:t>
            </a:r>
          </a:p>
        </p:txBody>
      </p:sp>
      <p:sp>
        <p:nvSpPr>
          <p:cNvPr id="10" name="TextBox 9">
            <a:extLst>
              <a:ext uri="{FF2B5EF4-FFF2-40B4-BE49-F238E27FC236}">
                <a16:creationId xmlns:a16="http://schemas.microsoft.com/office/drawing/2014/main" id="{5AD00840-9051-4BC2-8358-1EBB3746DE14}"/>
              </a:ext>
            </a:extLst>
          </p:cNvPr>
          <p:cNvSpPr txBox="1"/>
          <p:nvPr/>
        </p:nvSpPr>
        <p:spPr bwMode="auto">
          <a:xfrm>
            <a:off x="7080504" y="1184837"/>
            <a:ext cx="414908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Hormone Receptor Positive and </a:t>
            </a:r>
            <a:b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&lt;1 Yr From Last Dose of Trastuzumab</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Without pCR After Neoadjuvant Tx</a:t>
            </a:r>
          </a:p>
        </p:txBody>
      </p:sp>
      <p:sp>
        <p:nvSpPr>
          <p:cNvPr id="3" name="Freeform: Shape 2">
            <a:extLst>
              <a:ext uri="{FF2B5EF4-FFF2-40B4-BE49-F238E27FC236}">
                <a16:creationId xmlns:a16="http://schemas.microsoft.com/office/drawing/2014/main" id="{DFEDA02F-7487-4DC5-B67A-23C68D6FFCDC}"/>
              </a:ext>
            </a:extLst>
          </p:cNvPr>
          <p:cNvSpPr/>
          <p:nvPr/>
        </p:nvSpPr>
        <p:spPr bwMode="auto">
          <a:xfrm>
            <a:off x="1111232" y="2170141"/>
            <a:ext cx="0" cy="2641046"/>
          </a:xfrm>
          <a:custGeom>
            <a:avLst/>
            <a:gdLst>
              <a:gd name="connsiteX0" fmla="*/ 0 w 0"/>
              <a:gd name="connsiteY0" fmla="*/ 0 h 2641046"/>
              <a:gd name="connsiteX1" fmla="*/ 0 w 0"/>
              <a:gd name="connsiteY1" fmla="*/ 2641046 h 2641046"/>
            </a:gdLst>
            <a:ahLst/>
            <a:cxnLst>
              <a:cxn ang="0">
                <a:pos x="connsiteX0" y="connsiteY0"/>
              </a:cxn>
              <a:cxn ang="0">
                <a:pos x="connsiteX1" y="connsiteY1"/>
              </a:cxn>
            </a:cxnLst>
            <a:rect l="l" t="t" r="r" b="b"/>
            <a:pathLst>
              <a:path h="2641046">
                <a:moveTo>
                  <a:pt x="0" y="0"/>
                </a:moveTo>
                <a:lnTo>
                  <a:pt x="0" y="2641046"/>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 name="Freeform: Shape 6">
            <a:extLst>
              <a:ext uri="{FF2B5EF4-FFF2-40B4-BE49-F238E27FC236}">
                <a16:creationId xmlns:a16="http://schemas.microsoft.com/office/drawing/2014/main" id="{DB8BAC29-1164-4C62-8A67-BEDADC3052B6}"/>
              </a:ext>
            </a:extLst>
          </p:cNvPr>
          <p:cNvSpPr/>
          <p:nvPr/>
        </p:nvSpPr>
        <p:spPr bwMode="auto">
          <a:xfrm>
            <a:off x="1108741" y="4863512"/>
            <a:ext cx="4494762" cy="226731"/>
          </a:xfrm>
          <a:custGeom>
            <a:avLst/>
            <a:gdLst>
              <a:gd name="connsiteX0" fmla="*/ 4494762 w 4494762"/>
              <a:gd name="connsiteY0" fmla="*/ 226731 h 226731"/>
              <a:gd name="connsiteX1" fmla="*/ 0 w 4494762"/>
              <a:gd name="connsiteY1" fmla="*/ 226731 h 226731"/>
              <a:gd name="connsiteX2" fmla="*/ 0 w 4494762"/>
              <a:gd name="connsiteY2" fmla="*/ 0 h 226731"/>
            </a:gdLst>
            <a:ahLst/>
            <a:cxnLst>
              <a:cxn ang="0">
                <a:pos x="connsiteX0" y="connsiteY0"/>
              </a:cxn>
              <a:cxn ang="0">
                <a:pos x="connsiteX1" y="connsiteY1"/>
              </a:cxn>
              <a:cxn ang="0">
                <a:pos x="connsiteX2" y="connsiteY2"/>
              </a:cxn>
            </a:cxnLst>
            <a:rect l="l" t="t" r="r" b="b"/>
            <a:pathLst>
              <a:path w="4494762" h="226731">
                <a:moveTo>
                  <a:pt x="4494762" y="226731"/>
                </a:moveTo>
                <a:lnTo>
                  <a:pt x="0" y="226731"/>
                </a:lnTo>
                <a:lnTo>
                  <a:pt x="0"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2" name="Straight Connector 11">
            <a:extLst>
              <a:ext uri="{FF2B5EF4-FFF2-40B4-BE49-F238E27FC236}">
                <a16:creationId xmlns:a16="http://schemas.microsoft.com/office/drawing/2014/main" id="{89A87D47-A671-4999-AB87-522F658E74ED}"/>
              </a:ext>
            </a:extLst>
          </p:cNvPr>
          <p:cNvCxnSpPr/>
          <p:nvPr/>
        </p:nvCxnSpPr>
        <p:spPr bwMode="auto">
          <a:xfrm flipH="1">
            <a:off x="1068877" y="4766341"/>
            <a:ext cx="79729" cy="79729"/>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BB56E8A-9214-454F-A34E-DA38FD0F261A}"/>
              </a:ext>
            </a:extLst>
          </p:cNvPr>
          <p:cNvCxnSpPr/>
          <p:nvPr/>
        </p:nvCxnSpPr>
        <p:spPr bwMode="auto">
          <a:xfrm flipH="1">
            <a:off x="1068877" y="4833613"/>
            <a:ext cx="79729" cy="79729"/>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6425CE60-F0E4-41E3-9D1D-38910487CA29}"/>
              </a:ext>
            </a:extLst>
          </p:cNvPr>
          <p:cNvCxnSpPr/>
          <p:nvPr/>
        </p:nvCxnSpPr>
        <p:spPr bwMode="auto">
          <a:xfrm flipH="1">
            <a:off x="1024023" y="2182601"/>
            <a:ext cx="94679"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E4A8EA0-3789-4439-BC56-435626A04380}"/>
              </a:ext>
            </a:extLst>
          </p:cNvPr>
          <p:cNvCxnSpPr/>
          <p:nvPr/>
        </p:nvCxnSpPr>
        <p:spPr bwMode="auto">
          <a:xfrm flipH="1">
            <a:off x="1024023" y="2669450"/>
            <a:ext cx="94679"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35D7EA1-C4FA-4DCA-9CA5-4E8345FED2B3}"/>
              </a:ext>
            </a:extLst>
          </p:cNvPr>
          <p:cNvCxnSpPr/>
          <p:nvPr/>
        </p:nvCxnSpPr>
        <p:spPr bwMode="auto">
          <a:xfrm flipH="1">
            <a:off x="1024023" y="3156299"/>
            <a:ext cx="94679"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7CF56C7-F261-4380-8E61-C1D45700CA69}"/>
              </a:ext>
            </a:extLst>
          </p:cNvPr>
          <p:cNvCxnSpPr/>
          <p:nvPr/>
        </p:nvCxnSpPr>
        <p:spPr bwMode="auto">
          <a:xfrm flipH="1">
            <a:off x="1024023" y="3643148"/>
            <a:ext cx="94679"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9817B34-7EA9-4613-8B2A-519FE115F8D6}"/>
              </a:ext>
            </a:extLst>
          </p:cNvPr>
          <p:cNvCxnSpPr/>
          <p:nvPr/>
        </p:nvCxnSpPr>
        <p:spPr bwMode="auto">
          <a:xfrm flipH="1">
            <a:off x="1024023" y="4129997"/>
            <a:ext cx="94679"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1F90818-07B5-4CCA-98D7-8DEBA4E00969}"/>
              </a:ext>
            </a:extLst>
          </p:cNvPr>
          <p:cNvCxnSpPr/>
          <p:nvPr/>
        </p:nvCxnSpPr>
        <p:spPr bwMode="auto">
          <a:xfrm flipH="1">
            <a:off x="1024023" y="4616848"/>
            <a:ext cx="94679"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9B96521-493A-45BC-AF9E-E51EFD9294E5}"/>
              </a:ext>
            </a:extLst>
          </p:cNvPr>
          <p:cNvCxnSpPr/>
          <p:nvPr/>
        </p:nvCxnSpPr>
        <p:spPr bwMode="auto">
          <a:xfrm flipH="1">
            <a:off x="1024023" y="5090243"/>
            <a:ext cx="94679" cy="0"/>
          </a:xfrm>
          <a:prstGeom prst="line">
            <a:avLst/>
          </a:prstGeom>
          <a:noFill/>
          <a:ln w="28575" cap="flat" cmpd="sng" algn="ctr">
            <a:solidFill>
              <a:schemeClr val="bg1"/>
            </a:solidFill>
            <a:prstDash val="solid"/>
            <a:round/>
            <a:headEnd type="none" w="med" len="med"/>
            <a:tailEnd type="none" w="med" len="med"/>
          </a:ln>
          <a:effectLst/>
        </p:spPr>
      </p:cxnSp>
      <p:sp>
        <p:nvSpPr>
          <p:cNvPr id="26" name="TextBox 25">
            <a:extLst>
              <a:ext uri="{FF2B5EF4-FFF2-40B4-BE49-F238E27FC236}">
                <a16:creationId xmlns:a16="http://schemas.microsoft.com/office/drawing/2014/main" id="{941AEB5F-2ED6-4C61-9285-16A5B67762BC}"/>
              </a:ext>
            </a:extLst>
          </p:cNvPr>
          <p:cNvSpPr txBox="1"/>
          <p:nvPr/>
        </p:nvSpPr>
        <p:spPr bwMode="auto">
          <a:xfrm rot="16200000">
            <a:off x="-934266" y="3484516"/>
            <a:ext cx="30868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Distant DFS (%)</a:t>
            </a:r>
          </a:p>
        </p:txBody>
      </p:sp>
      <p:sp>
        <p:nvSpPr>
          <p:cNvPr id="27" name="TextBox 26">
            <a:extLst>
              <a:ext uri="{FF2B5EF4-FFF2-40B4-BE49-F238E27FC236}">
                <a16:creationId xmlns:a16="http://schemas.microsoft.com/office/drawing/2014/main" id="{A8532B76-389C-431D-AB6B-B7F11E2B0BB1}"/>
              </a:ext>
            </a:extLst>
          </p:cNvPr>
          <p:cNvSpPr txBox="1"/>
          <p:nvPr/>
        </p:nvSpPr>
        <p:spPr bwMode="auto">
          <a:xfrm>
            <a:off x="1617433" y="5317565"/>
            <a:ext cx="34184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 After Randomization</a:t>
            </a:r>
          </a:p>
        </p:txBody>
      </p:sp>
      <p:cxnSp>
        <p:nvCxnSpPr>
          <p:cNvPr id="29" name="Straight Connector 28">
            <a:extLst>
              <a:ext uri="{FF2B5EF4-FFF2-40B4-BE49-F238E27FC236}">
                <a16:creationId xmlns:a16="http://schemas.microsoft.com/office/drawing/2014/main" id="{030A985A-D602-49CD-A972-C1FB7C03BAC8}"/>
              </a:ext>
            </a:extLst>
          </p:cNvPr>
          <p:cNvCxnSpPr/>
          <p:nvPr/>
        </p:nvCxnSpPr>
        <p:spPr bwMode="auto">
          <a:xfrm>
            <a:off x="1114967" y="5095653"/>
            <a:ext cx="0" cy="74746"/>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1C7AB78-7B81-47D6-8F5D-9EB96F63CABF}"/>
              </a:ext>
            </a:extLst>
          </p:cNvPr>
          <p:cNvCxnSpPr/>
          <p:nvPr/>
        </p:nvCxnSpPr>
        <p:spPr bwMode="auto">
          <a:xfrm>
            <a:off x="2013196" y="5095653"/>
            <a:ext cx="0" cy="74746"/>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6C3B59E-86E6-444F-B296-24945D57EDD0}"/>
              </a:ext>
            </a:extLst>
          </p:cNvPr>
          <p:cNvCxnSpPr/>
          <p:nvPr/>
        </p:nvCxnSpPr>
        <p:spPr bwMode="auto">
          <a:xfrm>
            <a:off x="2911425" y="5095653"/>
            <a:ext cx="0" cy="74746"/>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FA5DE2C-FA14-4F78-90F6-87AC9E058D52}"/>
              </a:ext>
            </a:extLst>
          </p:cNvPr>
          <p:cNvCxnSpPr/>
          <p:nvPr/>
        </p:nvCxnSpPr>
        <p:spPr bwMode="auto">
          <a:xfrm>
            <a:off x="3809654" y="5095653"/>
            <a:ext cx="0" cy="74746"/>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F678F9A6-492D-4372-B314-F0FA422E4B62}"/>
              </a:ext>
            </a:extLst>
          </p:cNvPr>
          <p:cNvCxnSpPr/>
          <p:nvPr/>
        </p:nvCxnSpPr>
        <p:spPr bwMode="auto">
          <a:xfrm>
            <a:off x="4707883" y="5095653"/>
            <a:ext cx="0" cy="74746"/>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9CDF985-F905-42A3-B358-D1E115BCCC28}"/>
              </a:ext>
            </a:extLst>
          </p:cNvPr>
          <p:cNvCxnSpPr>
            <a:cxnSpLocks/>
          </p:cNvCxnSpPr>
          <p:nvPr/>
        </p:nvCxnSpPr>
        <p:spPr bwMode="auto">
          <a:xfrm>
            <a:off x="5606114" y="5095653"/>
            <a:ext cx="0" cy="98032"/>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CBE66546-7C2F-4C75-90B8-08A6EF96216A}"/>
              </a:ext>
            </a:extLst>
          </p:cNvPr>
          <p:cNvSpPr txBox="1"/>
          <p:nvPr/>
        </p:nvSpPr>
        <p:spPr bwMode="auto">
          <a:xfrm>
            <a:off x="835472" y="4939684"/>
            <a:ext cx="2695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7" name="TextBox 36">
            <a:extLst>
              <a:ext uri="{FF2B5EF4-FFF2-40B4-BE49-F238E27FC236}">
                <a16:creationId xmlns:a16="http://schemas.microsoft.com/office/drawing/2014/main" id="{0EADD867-A078-430B-9CE2-6DB0D0C20B51}"/>
              </a:ext>
            </a:extLst>
          </p:cNvPr>
          <p:cNvSpPr txBox="1"/>
          <p:nvPr/>
        </p:nvSpPr>
        <p:spPr bwMode="auto">
          <a:xfrm>
            <a:off x="746921" y="4454571"/>
            <a:ext cx="3676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8" name="TextBox 37">
            <a:extLst>
              <a:ext uri="{FF2B5EF4-FFF2-40B4-BE49-F238E27FC236}">
                <a16:creationId xmlns:a16="http://schemas.microsoft.com/office/drawing/2014/main" id="{81406D26-A07C-48AF-A838-87B4F38CA821}"/>
              </a:ext>
            </a:extLst>
          </p:cNvPr>
          <p:cNvSpPr txBox="1"/>
          <p:nvPr/>
        </p:nvSpPr>
        <p:spPr bwMode="auto">
          <a:xfrm>
            <a:off x="746921" y="3981007"/>
            <a:ext cx="3676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9" name="TextBox 38">
            <a:extLst>
              <a:ext uri="{FF2B5EF4-FFF2-40B4-BE49-F238E27FC236}">
                <a16:creationId xmlns:a16="http://schemas.microsoft.com/office/drawing/2014/main" id="{9BDFD5ED-573B-4282-8B8B-C5A73CF2BAD2}"/>
              </a:ext>
            </a:extLst>
          </p:cNvPr>
          <p:cNvSpPr txBox="1"/>
          <p:nvPr/>
        </p:nvSpPr>
        <p:spPr bwMode="auto">
          <a:xfrm>
            <a:off x="746921" y="3492043"/>
            <a:ext cx="3676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40" name="TextBox 39">
            <a:extLst>
              <a:ext uri="{FF2B5EF4-FFF2-40B4-BE49-F238E27FC236}">
                <a16:creationId xmlns:a16="http://schemas.microsoft.com/office/drawing/2014/main" id="{662D21A5-7D69-4F68-B503-7633D07C38DD}"/>
              </a:ext>
            </a:extLst>
          </p:cNvPr>
          <p:cNvSpPr txBox="1"/>
          <p:nvPr/>
        </p:nvSpPr>
        <p:spPr bwMode="auto">
          <a:xfrm>
            <a:off x="746921" y="3006929"/>
            <a:ext cx="3676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1" name="TextBox 40">
            <a:extLst>
              <a:ext uri="{FF2B5EF4-FFF2-40B4-BE49-F238E27FC236}">
                <a16:creationId xmlns:a16="http://schemas.microsoft.com/office/drawing/2014/main" id="{FEA4E333-4968-4EFF-8F51-29094AD72098}"/>
              </a:ext>
            </a:extLst>
          </p:cNvPr>
          <p:cNvSpPr txBox="1"/>
          <p:nvPr/>
        </p:nvSpPr>
        <p:spPr bwMode="auto">
          <a:xfrm>
            <a:off x="746921" y="2506416"/>
            <a:ext cx="3676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42" name="TextBox 41">
            <a:extLst>
              <a:ext uri="{FF2B5EF4-FFF2-40B4-BE49-F238E27FC236}">
                <a16:creationId xmlns:a16="http://schemas.microsoft.com/office/drawing/2014/main" id="{A27FE045-FE24-4E5F-A6EB-62DF1017A84C}"/>
              </a:ext>
            </a:extLst>
          </p:cNvPr>
          <p:cNvSpPr txBox="1"/>
          <p:nvPr/>
        </p:nvSpPr>
        <p:spPr bwMode="auto">
          <a:xfrm>
            <a:off x="656444" y="2029003"/>
            <a:ext cx="4716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3" name="TextBox 42">
            <a:extLst>
              <a:ext uri="{FF2B5EF4-FFF2-40B4-BE49-F238E27FC236}">
                <a16:creationId xmlns:a16="http://schemas.microsoft.com/office/drawing/2014/main" id="{AD015521-2A2C-48E2-AD16-31E0C388A1D0}"/>
              </a:ext>
            </a:extLst>
          </p:cNvPr>
          <p:cNvSpPr txBox="1"/>
          <p:nvPr/>
        </p:nvSpPr>
        <p:spPr bwMode="auto">
          <a:xfrm>
            <a:off x="974076" y="5107229"/>
            <a:ext cx="2695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4" name="TextBox 43">
            <a:extLst>
              <a:ext uri="{FF2B5EF4-FFF2-40B4-BE49-F238E27FC236}">
                <a16:creationId xmlns:a16="http://schemas.microsoft.com/office/drawing/2014/main" id="{837DB557-C949-4EB7-8151-82B7B3479B09}"/>
              </a:ext>
            </a:extLst>
          </p:cNvPr>
          <p:cNvSpPr txBox="1"/>
          <p:nvPr/>
        </p:nvSpPr>
        <p:spPr bwMode="auto">
          <a:xfrm>
            <a:off x="1874869" y="5107229"/>
            <a:ext cx="2695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45" name="TextBox 44">
            <a:extLst>
              <a:ext uri="{FF2B5EF4-FFF2-40B4-BE49-F238E27FC236}">
                <a16:creationId xmlns:a16="http://schemas.microsoft.com/office/drawing/2014/main" id="{57C0C298-B621-4349-A386-903AB860B2FF}"/>
              </a:ext>
            </a:extLst>
          </p:cNvPr>
          <p:cNvSpPr txBox="1"/>
          <p:nvPr/>
        </p:nvSpPr>
        <p:spPr bwMode="auto">
          <a:xfrm>
            <a:off x="2775662" y="5107229"/>
            <a:ext cx="2695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46" name="TextBox 45">
            <a:extLst>
              <a:ext uri="{FF2B5EF4-FFF2-40B4-BE49-F238E27FC236}">
                <a16:creationId xmlns:a16="http://schemas.microsoft.com/office/drawing/2014/main" id="{3FC560B1-5F04-4BE3-9BCB-0474C191624D}"/>
              </a:ext>
            </a:extLst>
          </p:cNvPr>
          <p:cNvSpPr txBox="1"/>
          <p:nvPr/>
        </p:nvSpPr>
        <p:spPr bwMode="auto">
          <a:xfrm>
            <a:off x="3676455" y="5107229"/>
            <a:ext cx="2695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7" name="TextBox 46">
            <a:extLst>
              <a:ext uri="{FF2B5EF4-FFF2-40B4-BE49-F238E27FC236}">
                <a16:creationId xmlns:a16="http://schemas.microsoft.com/office/drawing/2014/main" id="{E1873393-CD70-4378-9F27-01FB3BC11498}"/>
              </a:ext>
            </a:extLst>
          </p:cNvPr>
          <p:cNvSpPr txBox="1"/>
          <p:nvPr/>
        </p:nvSpPr>
        <p:spPr bwMode="auto">
          <a:xfrm>
            <a:off x="4577248" y="5107229"/>
            <a:ext cx="2695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48" name="TextBox 47">
            <a:extLst>
              <a:ext uri="{FF2B5EF4-FFF2-40B4-BE49-F238E27FC236}">
                <a16:creationId xmlns:a16="http://schemas.microsoft.com/office/drawing/2014/main" id="{54FD47A9-1D6A-4083-AFA6-9B9A7D8DAD4C}"/>
              </a:ext>
            </a:extLst>
          </p:cNvPr>
          <p:cNvSpPr txBox="1"/>
          <p:nvPr/>
        </p:nvSpPr>
        <p:spPr bwMode="auto">
          <a:xfrm>
            <a:off x="5478042" y="5107229"/>
            <a:ext cx="2695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cxnSp>
        <p:nvCxnSpPr>
          <p:cNvPr id="50" name="Straight Connector 49">
            <a:extLst>
              <a:ext uri="{FF2B5EF4-FFF2-40B4-BE49-F238E27FC236}">
                <a16:creationId xmlns:a16="http://schemas.microsoft.com/office/drawing/2014/main" id="{9CEEAA07-1F06-442D-B8ED-172585347E7C}"/>
              </a:ext>
            </a:extLst>
          </p:cNvPr>
          <p:cNvCxnSpPr>
            <a:cxnSpLocks/>
          </p:cNvCxnSpPr>
          <p:nvPr/>
        </p:nvCxnSpPr>
        <p:spPr bwMode="auto">
          <a:xfrm>
            <a:off x="5606041" y="2543798"/>
            <a:ext cx="0" cy="2563739"/>
          </a:xfrm>
          <a:prstGeom prst="line">
            <a:avLst/>
          </a:prstGeom>
          <a:noFill/>
          <a:ln w="28575" cap="flat" cmpd="sng" algn="ctr">
            <a:solidFill>
              <a:schemeClr val="bg1"/>
            </a:solidFill>
            <a:prstDash val="dash"/>
            <a:round/>
            <a:headEnd type="none" w="med" len="med"/>
            <a:tailEnd type="none" w="med" len="med"/>
          </a:ln>
          <a:effectLst/>
        </p:spPr>
      </p:cxnSp>
      <p:sp>
        <p:nvSpPr>
          <p:cNvPr id="52" name="TextBox 51">
            <a:extLst>
              <a:ext uri="{FF2B5EF4-FFF2-40B4-BE49-F238E27FC236}">
                <a16:creationId xmlns:a16="http://schemas.microsoft.com/office/drawing/2014/main" id="{CDC7F1D4-0074-4F71-B0A0-59ADAB1F3569}"/>
              </a:ext>
            </a:extLst>
          </p:cNvPr>
          <p:cNvSpPr txBox="1"/>
          <p:nvPr/>
        </p:nvSpPr>
        <p:spPr bwMode="auto">
          <a:xfrm>
            <a:off x="1211585" y="4499656"/>
            <a:ext cx="41304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0.57 (95% CI: 0.39-0.83;</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2-sided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.003)</a:t>
            </a:r>
            <a:endPar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5" name="Freeform: Shape 54">
            <a:extLst>
              <a:ext uri="{FF2B5EF4-FFF2-40B4-BE49-F238E27FC236}">
                <a16:creationId xmlns:a16="http://schemas.microsoft.com/office/drawing/2014/main" id="{7ACC00AE-B8E4-4C20-A01F-BF472BEC3CEC}"/>
              </a:ext>
            </a:extLst>
          </p:cNvPr>
          <p:cNvSpPr/>
          <p:nvPr/>
        </p:nvSpPr>
        <p:spPr bwMode="auto">
          <a:xfrm>
            <a:off x="1111624" y="2179239"/>
            <a:ext cx="4493762" cy="598190"/>
          </a:xfrm>
          <a:custGeom>
            <a:avLst/>
            <a:gdLst>
              <a:gd name="connsiteX0" fmla="*/ 4493762 w 4493762"/>
              <a:gd name="connsiteY0" fmla="*/ 598190 h 598190"/>
              <a:gd name="connsiteX1" fmla="*/ 4400855 w 4493762"/>
              <a:gd name="connsiteY1" fmla="*/ 598190 h 598190"/>
              <a:gd name="connsiteX2" fmla="*/ 4400855 w 4493762"/>
              <a:gd name="connsiteY2" fmla="*/ 586780 h 598190"/>
              <a:gd name="connsiteX3" fmla="*/ 4335657 w 4493762"/>
              <a:gd name="connsiteY3" fmla="*/ 586780 h 598190"/>
              <a:gd name="connsiteX4" fmla="*/ 4335657 w 4493762"/>
              <a:gd name="connsiteY4" fmla="*/ 572111 h 598190"/>
              <a:gd name="connsiteX5" fmla="*/ 4157993 w 4493762"/>
              <a:gd name="connsiteY5" fmla="*/ 572111 h 598190"/>
              <a:gd name="connsiteX6" fmla="*/ 4157993 w 4493762"/>
              <a:gd name="connsiteY6" fmla="*/ 562331 h 598190"/>
              <a:gd name="connsiteX7" fmla="*/ 4084646 w 4493762"/>
              <a:gd name="connsiteY7" fmla="*/ 562331 h 598190"/>
              <a:gd name="connsiteX8" fmla="*/ 4084646 w 4493762"/>
              <a:gd name="connsiteY8" fmla="*/ 555811 h 598190"/>
              <a:gd name="connsiteX9" fmla="*/ 3981959 w 4493762"/>
              <a:gd name="connsiteY9" fmla="*/ 555811 h 598190"/>
              <a:gd name="connsiteX10" fmla="*/ 3981959 w 4493762"/>
              <a:gd name="connsiteY10" fmla="*/ 546032 h 598190"/>
              <a:gd name="connsiteX11" fmla="*/ 3955880 w 4493762"/>
              <a:gd name="connsiteY11" fmla="*/ 546032 h 598190"/>
              <a:gd name="connsiteX12" fmla="*/ 3955880 w 4493762"/>
              <a:gd name="connsiteY12" fmla="*/ 539512 h 598190"/>
              <a:gd name="connsiteX13" fmla="*/ 3876012 w 4493762"/>
              <a:gd name="connsiteY13" fmla="*/ 539512 h 598190"/>
              <a:gd name="connsiteX14" fmla="*/ 3876012 w 4493762"/>
              <a:gd name="connsiteY14" fmla="*/ 531362 h 598190"/>
              <a:gd name="connsiteX15" fmla="*/ 3809185 w 4493762"/>
              <a:gd name="connsiteY15" fmla="*/ 531362 h 598190"/>
              <a:gd name="connsiteX16" fmla="*/ 3809185 w 4493762"/>
              <a:gd name="connsiteY16" fmla="*/ 519952 h 598190"/>
              <a:gd name="connsiteX17" fmla="*/ 3765176 w 4493762"/>
              <a:gd name="connsiteY17" fmla="*/ 519952 h 598190"/>
              <a:gd name="connsiteX18" fmla="*/ 3765176 w 4493762"/>
              <a:gd name="connsiteY18" fmla="*/ 500393 h 598190"/>
              <a:gd name="connsiteX19" fmla="*/ 3649450 w 4493762"/>
              <a:gd name="connsiteY19" fmla="*/ 500393 h 598190"/>
              <a:gd name="connsiteX20" fmla="*/ 3649450 w 4493762"/>
              <a:gd name="connsiteY20" fmla="*/ 485724 h 598190"/>
              <a:gd name="connsiteX21" fmla="*/ 3070819 w 4493762"/>
              <a:gd name="connsiteY21" fmla="*/ 485724 h 598190"/>
              <a:gd name="connsiteX22" fmla="*/ 3070819 w 4493762"/>
              <a:gd name="connsiteY22" fmla="*/ 474314 h 598190"/>
              <a:gd name="connsiteX23" fmla="*/ 3044740 w 4493762"/>
              <a:gd name="connsiteY23" fmla="*/ 474314 h 598190"/>
              <a:gd name="connsiteX24" fmla="*/ 3044740 w 4493762"/>
              <a:gd name="connsiteY24" fmla="*/ 462904 h 598190"/>
              <a:gd name="connsiteX25" fmla="*/ 2989321 w 4493762"/>
              <a:gd name="connsiteY25" fmla="*/ 462904 h 598190"/>
              <a:gd name="connsiteX26" fmla="*/ 2989321 w 4493762"/>
              <a:gd name="connsiteY26" fmla="*/ 446605 h 598190"/>
              <a:gd name="connsiteX27" fmla="*/ 2796988 w 4493762"/>
              <a:gd name="connsiteY27" fmla="*/ 446605 h 598190"/>
              <a:gd name="connsiteX28" fmla="*/ 2796988 w 4493762"/>
              <a:gd name="connsiteY28" fmla="*/ 438455 h 598190"/>
              <a:gd name="connsiteX29" fmla="*/ 2725270 w 4493762"/>
              <a:gd name="connsiteY29" fmla="*/ 438455 h 598190"/>
              <a:gd name="connsiteX30" fmla="*/ 2725270 w 4493762"/>
              <a:gd name="connsiteY30" fmla="*/ 415636 h 598190"/>
              <a:gd name="connsiteX31" fmla="*/ 2594874 w 4493762"/>
              <a:gd name="connsiteY31" fmla="*/ 415636 h 598190"/>
              <a:gd name="connsiteX32" fmla="*/ 2594874 w 4493762"/>
              <a:gd name="connsiteY32" fmla="*/ 407486 h 598190"/>
              <a:gd name="connsiteX33" fmla="*/ 2470998 w 4493762"/>
              <a:gd name="connsiteY33" fmla="*/ 407486 h 598190"/>
              <a:gd name="connsiteX34" fmla="*/ 2470998 w 4493762"/>
              <a:gd name="connsiteY34" fmla="*/ 392817 h 598190"/>
              <a:gd name="connsiteX35" fmla="*/ 2324303 w 4493762"/>
              <a:gd name="connsiteY35" fmla="*/ 392817 h 598190"/>
              <a:gd name="connsiteX36" fmla="*/ 2324303 w 4493762"/>
              <a:gd name="connsiteY36" fmla="*/ 378147 h 598190"/>
              <a:gd name="connsiteX37" fmla="*/ 2074921 w 4493762"/>
              <a:gd name="connsiteY37" fmla="*/ 378147 h 598190"/>
              <a:gd name="connsiteX38" fmla="*/ 2074921 w 4493762"/>
              <a:gd name="connsiteY38" fmla="*/ 360218 h 598190"/>
              <a:gd name="connsiteX39" fmla="*/ 1983644 w 4493762"/>
              <a:gd name="connsiteY39" fmla="*/ 360218 h 598190"/>
              <a:gd name="connsiteX40" fmla="*/ 1983644 w 4493762"/>
              <a:gd name="connsiteY40" fmla="*/ 345548 h 598190"/>
              <a:gd name="connsiteX41" fmla="*/ 1776641 w 4493762"/>
              <a:gd name="connsiteY41" fmla="*/ 345548 h 598190"/>
              <a:gd name="connsiteX42" fmla="*/ 1776641 w 4493762"/>
              <a:gd name="connsiteY42" fmla="*/ 330879 h 598190"/>
              <a:gd name="connsiteX43" fmla="*/ 1628316 w 4493762"/>
              <a:gd name="connsiteY43" fmla="*/ 330879 h 598190"/>
              <a:gd name="connsiteX44" fmla="*/ 1628316 w 4493762"/>
              <a:gd name="connsiteY44" fmla="*/ 321099 h 598190"/>
              <a:gd name="connsiteX45" fmla="*/ 1587567 w 4493762"/>
              <a:gd name="connsiteY45" fmla="*/ 321099 h 598190"/>
              <a:gd name="connsiteX46" fmla="*/ 1587567 w 4493762"/>
              <a:gd name="connsiteY46" fmla="*/ 309689 h 598190"/>
              <a:gd name="connsiteX47" fmla="*/ 1422943 w 4493762"/>
              <a:gd name="connsiteY47" fmla="*/ 309689 h 598190"/>
              <a:gd name="connsiteX48" fmla="*/ 1422943 w 4493762"/>
              <a:gd name="connsiteY48" fmla="*/ 277090 h 598190"/>
              <a:gd name="connsiteX49" fmla="*/ 1391974 w 4493762"/>
              <a:gd name="connsiteY49" fmla="*/ 277090 h 598190"/>
              <a:gd name="connsiteX50" fmla="*/ 1391974 w 4493762"/>
              <a:gd name="connsiteY50" fmla="*/ 259161 h 598190"/>
              <a:gd name="connsiteX51" fmla="*/ 1357745 w 4493762"/>
              <a:gd name="connsiteY51" fmla="*/ 259161 h 598190"/>
              <a:gd name="connsiteX52" fmla="*/ 1357745 w 4493762"/>
              <a:gd name="connsiteY52" fmla="*/ 234712 h 598190"/>
              <a:gd name="connsiteX53" fmla="*/ 1259948 w 4493762"/>
              <a:gd name="connsiteY53" fmla="*/ 234712 h 598190"/>
              <a:gd name="connsiteX54" fmla="*/ 1259948 w 4493762"/>
              <a:gd name="connsiteY54" fmla="*/ 220042 h 598190"/>
              <a:gd name="connsiteX55" fmla="*/ 1224089 w 4493762"/>
              <a:gd name="connsiteY55" fmla="*/ 220042 h 598190"/>
              <a:gd name="connsiteX56" fmla="*/ 1224089 w 4493762"/>
              <a:gd name="connsiteY56" fmla="*/ 210263 h 598190"/>
              <a:gd name="connsiteX57" fmla="*/ 1206160 w 4493762"/>
              <a:gd name="connsiteY57" fmla="*/ 210263 h 598190"/>
              <a:gd name="connsiteX58" fmla="*/ 1206160 w 4493762"/>
              <a:gd name="connsiteY58" fmla="*/ 192333 h 598190"/>
              <a:gd name="connsiteX59" fmla="*/ 1184971 w 4493762"/>
              <a:gd name="connsiteY59" fmla="*/ 192333 h 598190"/>
              <a:gd name="connsiteX60" fmla="*/ 1184971 w 4493762"/>
              <a:gd name="connsiteY60" fmla="*/ 179294 h 598190"/>
              <a:gd name="connsiteX61" fmla="*/ 1129552 w 4493762"/>
              <a:gd name="connsiteY61" fmla="*/ 179294 h 598190"/>
              <a:gd name="connsiteX62" fmla="*/ 1134442 w 4493762"/>
              <a:gd name="connsiteY62" fmla="*/ 174404 h 598190"/>
              <a:gd name="connsiteX63" fmla="*/ 1083914 w 4493762"/>
              <a:gd name="connsiteY63" fmla="*/ 174404 h 598190"/>
              <a:gd name="connsiteX64" fmla="*/ 1083914 w 4493762"/>
              <a:gd name="connsiteY64" fmla="*/ 166254 h 598190"/>
              <a:gd name="connsiteX65" fmla="*/ 1000787 w 4493762"/>
              <a:gd name="connsiteY65" fmla="*/ 166254 h 598190"/>
              <a:gd name="connsiteX66" fmla="*/ 1000787 w 4493762"/>
              <a:gd name="connsiteY66" fmla="*/ 149955 h 598190"/>
              <a:gd name="connsiteX67" fmla="*/ 969818 w 4493762"/>
              <a:gd name="connsiteY67" fmla="*/ 149955 h 598190"/>
              <a:gd name="connsiteX68" fmla="*/ 969818 w 4493762"/>
              <a:gd name="connsiteY68" fmla="*/ 132025 h 598190"/>
              <a:gd name="connsiteX69" fmla="*/ 930699 w 4493762"/>
              <a:gd name="connsiteY69" fmla="*/ 132025 h 598190"/>
              <a:gd name="connsiteX70" fmla="*/ 930699 w 4493762"/>
              <a:gd name="connsiteY70" fmla="*/ 120616 h 598190"/>
              <a:gd name="connsiteX71" fmla="*/ 839422 w 4493762"/>
              <a:gd name="connsiteY71" fmla="*/ 120616 h 598190"/>
              <a:gd name="connsiteX72" fmla="*/ 839422 w 4493762"/>
              <a:gd name="connsiteY72" fmla="*/ 112466 h 598190"/>
              <a:gd name="connsiteX73" fmla="*/ 775854 w 4493762"/>
              <a:gd name="connsiteY73" fmla="*/ 112466 h 598190"/>
              <a:gd name="connsiteX74" fmla="*/ 775854 w 4493762"/>
              <a:gd name="connsiteY74" fmla="*/ 101056 h 598190"/>
              <a:gd name="connsiteX75" fmla="*/ 741625 w 4493762"/>
              <a:gd name="connsiteY75" fmla="*/ 101056 h 598190"/>
              <a:gd name="connsiteX76" fmla="*/ 741625 w 4493762"/>
              <a:gd name="connsiteY76" fmla="*/ 89647 h 598190"/>
              <a:gd name="connsiteX77" fmla="*/ 642198 w 4493762"/>
              <a:gd name="connsiteY77" fmla="*/ 89647 h 598190"/>
              <a:gd name="connsiteX78" fmla="*/ 642198 w 4493762"/>
              <a:gd name="connsiteY78" fmla="*/ 79867 h 598190"/>
              <a:gd name="connsiteX79" fmla="*/ 518323 w 4493762"/>
              <a:gd name="connsiteY79" fmla="*/ 79867 h 598190"/>
              <a:gd name="connsiteX80" fmla="*/ 518323 w 4493762"/>
              <a:gd name="connsiteY80" fmla="*/ 68457 h 598190"/>
              <a:gd name="connsiteX81" fmla="*/ 502023 w 4493762"/>
              <a:gd name="connsiteY81" fmla="*/ 68457 h 598190"/>
              <a:gd name="connsiteX82" fmla="*/ 502023 w 4493762"/>
              <a:gd name="connsiteY82" fmla="*/ 53788 h 598190"/>
              <a:gd name="connsiteX83" fmla="*/ 487354 w 4493762"/>
              <a:gd name="connsiteY83" fmla="*/ 53788 h 598190"/>
              <a:gd name="connsiteX84" fmla="*/ 487354 w 4493762"/>
              <a:gd name="connsiteY84" fmla="*/ 39118 h 598190"/>
              <a:gd name="connsiteX85" fmla="*/ 303170 w 4493762"/>
              <a:gd name="connsiteY85" fmla="*/ 39118 h 598190"/>
              <a:gd name="connsiteX86" fmla="*/ 303170 w 4493762"/>
              <a:gd name="connsiteY86" fmla="*/ 34228 h 598190"/>
              <a:gd name="connsiteX87" fmla="*/ 268941 w 4493762"/>
              <a:gd name="connsiteY87" fmla="*/ 34228 h 598190"/>
              <a:gd name="connsiteX88" fmla="*/ 268941 w 4493762"/>
              <a:gd name="connsiteY88" fmla="*/ 11409 h 598190"/>
              <a:gd name="connsiteX89" fmla="*/ 146695 w 4493762"/>
              <a:gd name="connsiteY89" fmla="*/ 11409 h 598190"/>
              <a:gd name="connsiteX90" fmla="*/ 146695 w 4493762"/>
              <a:gd name="connsiteY90" fmla="*/ 0 h 598190"/>
              <a:gd name="connsiteX91" fmla="*/ 0 w 4493762"/>
              <a:gd name="connsiteY91" fmla="*/ 0 h 59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493762" h="598190">
                <a:moveTo>
                  <a:pt x="4493762" y="598190"/>
                </a:moveTo>
                <a:lnTo>
                  <a:pt x="4400855" y="598190"/>
                </a:lnTo>
                <a:lnTo>
                  <a:pt x="4400855" y="586780"/>
                </a:lnTo>
                <a:lnTo>
                  <a:pt x="4335657" y="586780"/>
                </a:lnTo>
                <a:lnTo>
                  <a:pt x="4335657" y="572111"/>
                </a:lnTo>
                <a:lnTo>
                  <a:pt x="4157993" y="572111"/>
                </a:lnTo>
                <a:lnTo>
                  <a:pt x="4157993" y="562331"/>
                </a:lnTo>
                <a:lnTo>
                  <a:pt x="4084646" y="562331"/>
                </a:lnTo>
                <a:lnTo>
                  <a:pt x="4084646" y="555811"/>
                </a:lnTo>
                <a:lnTo>
                  <a:pt x="3981959" y="555811"/>
                </a:lnTo>
                <a:lnTo>
                  <a:pt x="3981959" y="546032"/>
                </a:lnTo>
                <a:lnTo>
                  <a:pt x="3955880" y="546032"/>
                </a:lnTo>
                <a:lnTo>
                  <a:pt x="3955880" y="539512"/>
                </a:lnTo>
                <a:lnTo>
                  <a:pt x="3876012" y="539512"/>
                </a:lnTo>
                <a:lnTo>
                  <a:pt x="3876012" y="531362"/>
                </a:lnTo>
                <a:lnTo>
                  <a:pt x="3809185" y="531362"/>
                </a:lnTo>
                <a:lnTo>
                  <a:pt x="3809185" y="519952"/>
                </a:lnTo>
                <a:lnTo>
                  <a:pt x="3765176" y="519952"/>
                </a:lnTo>
                <a:lnTo>
                  <a:pt x="3765176" y="500393"/>
                </a:lnTo>
                <a:lnTo>
                  <a:pt x="3649450" y="500393"/>
                </a:lnTo>
                <a:lnTo>
                  <a:pt x="3649450" y="485724"/>
                </a:lnTo>
                <a:lnTo>
                  <a:pt x="3070819" y="485724"/>
                </a:lnTo>
                <a:lnTo>
                  <a:pt x="3070819" y="474314"/>
                </a:lnTo>
                <a:lnTo>
                  <a:pt x="3044740" y="474314"/>
                </a:lnTo>
                <a:lnTo>
                  <a:pt x="3044740" y="462904"/>
                </a:lnTo>
                <a:lnTo>
                  <a:pt x="2989321" y="462904"/>
                </a:lnTo>
                <a:lnTo>
                  <a:pt x="2989321" y="446605"/>
                </a:lnTo>
                <a:lnTo>
                  <a:pt x="2796988" y="446605"/>
                </a:lnTo>
                <a:lnTo>
                  <a:pt x="2796988" y="438455"/>
                </a:lnTo>
                <a:lnTo>
                  <a:pt x="2725270" y="438455"/>
                </a:lnTo>
                <a:lnTo>
                  <a:pt x="2725270" y="415636"/>
                </a:lnTo>
                <a:lnTo>
                  <a:pt x="2594874" y="415636"/>
                </a:lnTo>
                <a:lnTo>
                  <a:pt x="2594874" y="407486"/>
                </a:lnTo>
                <a:lnTo>
                  <a:pt x="2470998" y="407486"/>
                </a:lnTo>
                <a:lnTo>
                  <a:pt x="2470998" y="392817"/>
                </a:lnTo>
                <a:lnTo>
                  <a:pt x="2324303" y="392817"/>
                </a:lnTo>
                <a:lnTo>
                  <a:pt x="2324303" y="378147"/>
                </a:lnTo>
                <a:lnTo>
                  <a:pt x="2074921" y="378147"/>
                </a:lnTo>
                <a:lnTo>
                  <a:pt x="2074921" y="360218"/>
                </a:lnTo>
                <a:lnTo>
                  <a:pt x="1983644" y="360218"/>
                </a:lnTo>
                <a:lnTo>
                  <a:pt x="1983644" y="345548"/>
                </a:lnTo>
                <a:lnTo>
                  <a:pt x="1776641" y="345548"/>
                </a:lnTo>
                <a:lnTo>
                  <a:pt x="1776641" y="330879"/>
                </a:lnTo>
                <a:lnTo>
                  <a:pt x="1628316" y="330879"/>
                </a:lnTo>
                <a:lnTo>
                  <a:pt x="1628316" y="321099"/>
                </a:lnTo>
                <a:lnTo>
                  <a:pt x="1587567" y="321099"/>
                </a:lnTo>
                <a:lnTo>
                  <a:pt x="1587567" y="309689"/>
                </a:lnTo>
                <a:lnTo>
                  <a:pt x="1422943" y="309689"/>
                </a:lnTo>
                <a:lnTo>
                  <a:pt x="1422943" y="277090"/>
                </a:lnTo>
                <a:lnTo>
                  <a:pt x="1391974" y="277090"/>
                </a:lnTo>
                <a:lnTo>
                  <a:pt x="1391974" y="259161"/>
                </a:lnTo>
                <a:lnTo>
                  <a:pt x="1357745" y="259161"/>
                </a:lnTo>
                <a:lnTo>
                  <a:pt x="1357745" y="234712"/>
                </a:lnTo>
                <a:lnTo>
                  <a:pt x="1259948" y="234712"/>
                </a:lnTo>
                <a:lnTo>
                  <a:pt x="1259948" y="220042"/>
                </a:lnTo>
                <a:lnTo>
                  <a:pt x="1224089" y="220042"/>
                </a:lnTo>
                <a:lnTo>
                  <a:pt x="1224089" y="210263"/>
                </a:lnTo>
                <a:lnTo>
                  <a:pt x="1206160" y="210263"/>
                </a:lnTo>
                <a:lnTo>
                  <a:pt x="1206160" y="192333"/>
                </a:lnTo>
                <a:lnTo>
                  <a:pt x="1184971" y="192333"/>
                </a:lnTo>
                <a:lnTo>
                  <a:pt x="1184971" y="179294"/>
                </a:lnTo>
                <a:lnTo>
                  <a:pt x="1129552" y="179294"/>
                </a:lnTo>
                <a:lnTo>
                  <a:pt x="1134442" y="174404"/>
                </a:lnTo>
                <a:lnTo>
                  <a:pt x="1083914" y="174404"/>
                </a:lnTo>
                <a:lnTo>
                  <a:pt x="1083914" y="166254"/>
                </a:lnTo>
                <a:lnTo>
                  <a:pt x="1000787" y="166254"/>
                </a:lnTo>
                <a:lnTo>
                  <a:pt x="1000787" y="149955"/>
                </a:lnTo>
                <a:lnTo>
                  <a:pt x="969818" y="149955"/>
                </a:lnTo>
                <a:lnTo>
                  <a:pt x="969818" y="132025"/>
                </a:lnTo>
                <a:lnTo>
                  <a:pt x="930699" y="132025"/>
                </a:lnTo>
                <a:lnTo>
                  <a:pt x="930699" y="120616"/>
                </a:lnTo>
                <a:lnTo>
                  <a:pt x="839422" y="120616"/>
                </a:lnTo>
                <a:lnTo>
                  <a:pt x="839422" y="112466"/>
                </a:lnTo>
                <a:lnTo>
                  <a:pt x="775854" y="112466"/>
                </a:lnTo>
                <a:lnTo>
                  <a:pt x="775854" y="101056"/>
                </a:lnTo>
                <a:lnTo>
                  <a:pt x="741625" y="101056"/>
                </a:lnTo>
                <a:lnTo>
                  <a:pt x="741625" y="89647"/>
                </a:lnTo>
                <a:lnTo>
                  <a:pt x="642198" y="89647"/>
                </a:lnTo>
                <a:lnTo>
                  <a:pt x="642198" y="79867"/>
                </a:lnTo>
                <a:lnTo>
                  <a:pt x="518323" y="79867"/>
                </a:lnTo>
                <a:lnTo>
                  <a:pt x="518323" y="68457"/>
                </a:lnTo>
                <a:lnTo>
                  <a:pt x="502023" y="68457"/>
                </a:lnTo>
                <a:lnTo>
                  <a:pt x="502023" y="53788"/>
                </a:lnTo>
                <a:lnTo>
                  <a:pt x="487354" y="53788"/>
                </a:lnTo>
                <a:lnTo>
                  <a:pt x="487354" y="39118"/>
                </a:lnTo>
                <a:lnTo>
                  <a:pt x="303170" y="39118"/>
                </a:lnTo>
                <a:lnTo>
                  <a:pt x="303170" y="34228"/>
                </a:lnTo>
                <a:lnTo>
                  <a:pt x="268941" y="34228"/>
                </a:lnTo>
                <a:lnTo>
                  <a:pt x="268941" y="11409"/>
                </a:lnTo>
                <a:lnTo>
                  <a:pt x="146695" y="11409"/>
                </a:lnTo>
                <a:lnTo>
                  <a:pt x="146695"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 name="Freeform: Shape 55">
            <a:extLst>
              <a:ext uri="{FF2B5EF4-FFF2-40B4-BE49-F238E27FC236}">
                <a16:creationId xmlns:a16="http://schemas.microsoft.com/office/drawing/2014/main" id="{14A1A553-5651-428F-9592-EF057338E5CF}"/>
              </a:ext>
            </a:extLst>
          </p:cNvPr>
          <p:cNvSpPr/>
          <p:nvPr/>
        </p:nvSpPr>
        <p:spPr bwMode="auto">
          <a:xfrm>
            <a:off x="1119773" y="2177609"/>
            <a:ext cx="4488873" cy="356958"/>
          </a:xfrm>
          <a:custGeom>
            <a:avLst/>
            <a:gdLst>
              <a:gd name="connsiteX0" fmla="*/ 4488873 w 4488873"/>
              <a:gd name="connsiteY0" fmla="*/ 356958 h 356958"/>
              <a:gd name="connsiteX1" fmla="*/ 4422045 w 4488873"/>
              <a:gd name="connsiteY1" fmla="*/ 356958 h 356958"/>
              <a:gd name="connsiteX2" fmla="*/ 4422045 w 4488873"/>
              <a:gd name="connsiteY2" fmla="*/ 342288 h 356958"/>
              <a:gd name="connsiteX3" fmla="*/ 3817335 w 4488873"/>
              <a:gd name="connsiteY3" fmla="*/ 342288 h 356958"/>
              <a:gd name="connsiteX4" fmla="*/ 3817335 w 4488873"/>
              <a:gd name="connsiteY4" fmla="*/ 330879 h 356958"/>
              <a:gd name="connsiteX5" fmla="*/ 3659230 w 4488873"/>
              <a:gd name="connsiteY5" fmla="*/ 330879 h 356958"/>
              <a:gd name="connsiteX6" fmla="*/ 3664120 w 4488873"/>
              <a:gd name="connsiteY6" fmla="*/ 325989 h 356958"/>
              <a:gd name="connsiteX7" fmla="*/ 3338131 w 4488873"/>
              <a:gd name="connsiteY7" fmla="*/ 325989 h 356958"/>
              <a:gd name="connsiteX8" fmla="*/ 3338131 w 4488873"/>
              <a:gd name="connsiteY8" fmla="*/ 316209 h 356958"/>
              <a:gd name="connsiteX9" fmla="*/ 3105048 w 4488873"/>
              <a:gd name="connsiteY9" fmla="*/ 316209 h 356958"/>
              <a:gd name="connsiteX10" fmla="*/ 3105048 w 4488873"/>
              <a:gd name="connsiteY10" fmla="*/ 306430 h 356958"/>
              <a:gd name="connsiteX11" fmla="*/ 2854037 w 4488873"/>
              <a:gd name="connsiteY11" fmla="*/ 306430 h 356958"/>
              <a:gd name="connsiteX12" fmla="*/ 2854037 w 4488873"/>
              <a:gd name="connsiteY12" fmla="*/ 303170 h 356958"/>
              <a:gd name="connsiteX13" fmla="*/ 2811658 w 4488873"/>
              <a:gd name="connsiteY13" fmla="*/ 303170 h 356958"/>
              <a:gd name="connsiteX14" fmla="*/ 2811658 w 4488873"/>
              <a:gd name="connsiteY14" fmla="*/ 286870 h 356958"/>
              <a:gd name="connsiteX15" fmla="*/ 2409061 w 4488873"/>
              <a:gd name="connsiteY15" fmla="*/ 286870 h 356958"/>
              <a:gd name="connsiteX16" fmla="*/ 2409061 w 4488873"/>
              <a:gd name="connsiteY16" fmla="*/ 273831 h 356958"/>
              <a:gd name="connsiteX17" fmla="*/ 2275406 w 4488873"/>
              <a:gd name="connsiteY17" fmla="*/ 273831 h 356958"/>
              <a:gd name="connsiteX18" fmla="*/ 2275406 w 4488873"/>
              <a:gd name="connsiteY18" fmla="*/ 265681 h 356958"/>
              <a:gd name="connsiteX19" fmla="*/ 2184129 w 4488873"/>
              <a:gd name="connsiteY19" fmla="*/ 265681 h 356958"/>
              <a:gd name="connsiteX20" fmla="*/ 2184129 w 4488873"/>
              <a:gd name="connsiteY20" fmla="*/ 255901 h 356958"/>
              <a:gd name="connsiteX21" fmla="*/ 2017874 w 4488873"/>
              <a:gd name="connsiteY21" fmla="*/ 255901 h 356958"/>
              <a:gd name="connsiteX22" fmla="*/ 2017874 w 4488873"/>
              <a:gd name="connsiteY22" fmla="*/ 249381 h 356958"/>
              <a:gd name="connsiteX23" fmla="*/ 1999945 w 4488873"/>
              <a:gd name="connsiteY23" fmla="*/ 249381 h 356958"/>
              <a:gd name="connsiteX24" fmla="*/ 1999945 w 4488873"/>
              <a:gd name="connsiteY24" fmla="*/ 236342 h 356958"/>
              <a:gd name="connsiteX25" fmla="*/ 1887478 w 4488873"/>
              <a:gd name="connsiteY25" fmla="*/ 236342 h 356958"/>
              <a:gd name="connsiteX26" fmla="*/ 1887478 w 4488873"/>
              <a:gd name="connsiteY26" fmla="*/ 213523 h 356958"/>
              <a:gd name="connsiteX27" fmla="*/ 1783162 w 4488873"/>
              <a:gd name="connsiteY27" fmla="*/ 213523 h 356958"/>
              <a:gd name="connsiteX28" fmla="*/ 1783162 w 4488873"/>
              <a:gd name="connsiteY28" fmla="*/ 195593 h 356958"/>
              <a:gd name="connsiteX29" fmla="*/ 1732633 w 4488873"/>
              <a:gd name="connsiteY29" fmla="*/ 195593 h 356958"/>
              <a:gd name="connsiteX30" fmla="*/ 1732633 w 4488873"/>
              <a:gd name="connsiteY30" fmla="*/ 176034 h 356958"/>
              <a:gd name="connsiteX31" fmla="*/ 1703294 w 4488873"/>
              <a:gd name="connsiteY31" fmla="*/ 176034 h 356958"/>
              <a:gd name="connsiteX32" fmla="*/ 1703294 w 4488873"/>
              <a:gd name="connsiteY32" fmla="*/ 162994 h 356958"/>
              <a:gd name="connsiteX33" fmla="*/ 1641356 w 4488873"/>
              <a:gd name="connsiteY33" fmla="*/ 162994 h 356958"/>
              <a:gd name="connsiteX34" fmla="*/ 1641356 w 4488873"/>
              <a:gd name="connsiteY34" fmla="*/ 146695 h 356958"/>
              <a:gd name="connsiteX35" fmla="*/ 1377305 w 4488873"/>
              <a:gd name="connsiteY35" fmla="*/ 146695 h 356958"/>
              <a:gd name="connsiteX36" fmla="*/ 1377305 w 4488873"/>
              <a:gd name="connsiteY36" fmla="*/ 136915 h 356958"/>
              <a:gd name="connsiteX37" fmla="*/ 1268099 w 4488873"/>
              <a:gd name="connsiteY37" fmla="*/ 136915 h 356958"/>
              <a:gd name="connsiteX38" fmla="*/ 1268099 w 4488873"/>
              <a:gd name="connsiteY38" fmla="*/ 122246 h 356958"/>
              <a:gd name="connsiteX39" fmla="*/ 1211051 w 4488873"/>
              <a:gd name="connsiteY39" fmla="*/ 122246 h 356958"/>
              <a:gd name="connsiteX40" fmla="*/ 1211051 w 4488873"/>
              <a:gd name="connsiteY40" fmla="*/ 117356 h 356958"/>
              <a:gd name="connsiteX41" fmla="*/ 1144223 w 4488873"/>
              <a:gd name="connsiteY41" fmla="*/ 117356 h 356958"/>
              <a:gd name="connsiteX42" fmla="*/ 1144223 w 4488873"/>
              <a:gd name="connsiteY42" fmla="*/ 117356 h 356958"/>
              <a:gd name="connsiteX43" fmla="*/ 1109994 w 4488873"/>
              <a:gd name="connsiteY43" fmla="*/ 117356 h 356958"/>
              <a:gd name="connsiteX44" fmla="*/ 1109994 w 4488873"/>
              <a:gd name="connsiteY44" fmla="*/ 88017 h 356958"/>
              <a:gd name="connsiteX45" fmla="*/ 925810 w 4488873"/>
              <a:gd name="connsiteY45" fmla="*/ 88017 h 356958"/>
              <a:gd name="connsiteX46" fmla="*/ 925810 w 4488873"/>
              <a:gd name="connsiteY46" fmla="*/ 70087 h 356958"/>
              <a:gd name="connsiteX47" fmla="*/ 777485 w 4488873"/>
              <a:gd name="connsiteY47" fmla="*/ 70087 h 356958"/>
              <a:gd name="connsiteX48" fmla="*/ 777485 w 4488873"/>
              <a:gd name="connsiteY48" fmla="*/ 58678 h 356958"/>
              <a:gd name="connsiteX49" fmla="*/ 695987 w 4488873"/>
              <a:gd name="connsiteY49" fmla="*/ 58678 h 356958"/>
              <a:gd name="connsiteX50" fmla="*/ 695987 w 4488873"/>
              <a:gd name="connsiteY50" fmla="*/ 45638 h 356958"/>
              <a:gd name="connsiteX51" fmla="*/ 598191 w 4488873"/>
              <a:gd name="connsiteY51" fmla="*/ 45638 h 356958"/>
              <a:gd name="connsiteX52" fmla="*/ 598191 w 4488873"/>
              <a:gd name="connsiteY52" fmla="*/ 32598 h 356958"/>
              <a:gd name="connsiteX53" fmla="*/ 459645 w 4488873"/>
              <a:gd name="connsiteY53" fmla="*/ 32598 h 356958"/>
              <a:gd name="connsiteX54" fmla="*/ 459645 w 4488873"/>
              <a:gd name="connsiteY54" fmla="*/ 24449 h 356958"/>
              <a:gd name="connsiteX55" fmla="*/ 360218 w 4488873"/>
              <a:gd name="connsiteY55" fmla="*/ 24449 h 356958"/>
              <a:gd name="connsiteX56" fmla="*/ 360218 w 4488873"/>
              <a:gd name="connsiteY56" fmla="*/ 11409 h 356958"/>
              <a:gd name="connsiteX57" fmla="*/ 146695 w 4488873"/>
              <a:gd name="connsiteY57" fmla="*/ 11409 h 356958"/>
              <a:gd name="connsiteX58" fmla="*/ 146695 w 4488873"/>
              <a:gd name="connsiteY58" fmla="*/ 0 h 356958"/>
              <a:gd name="connsiteX59" fmla="*/ 0 w 4488873"/>
              <a:gd name="connsiteY59" fmla="*/ 0 h 35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488873" h="356958">
                <a:moveTo>
                  <a:pt x="4488873" y="356958"/>
                </a:moveTo>
                <a:lnTo>
                  <a:pt x="4422045" y="356958"/>
                </a:lnTo>
                <a:lnTo>
                  <a:pt x="4422045" y="342288"/>
                </a:lnTo>
                <a:lnTo>
                  <a:pt x="3817335" y="342288"/>
                </a:lnTo>
                <a:lnTo>
                  <a:pt x="3817335" y="330879"/>
                </a:lnTo>
                <a:lnTo>
                  <a:pt x="3659230" y="330879"/>
                </a:lnTo>
                <a:lnTo>
                  <a:pt x="3664120" y="325989"/>
                </a:lnTo>
                <a:lnTo>
                  <a:pt x="3338131" y="325989"/>
                </a:lnTo>
                <a:lnTo>
                  <a:pt x="3338131" y="316209"/>
                </a:lnTo>
                <a:lnTo>
                  <a:pt x="3105048" y="316209"/>
                </a:lnTo>
                <a:lnTo>
                  <a:pt x="3105048" y="306430"/>
                </a:lnTo>
                <a:lnTo>
                  <a:pt x="2854037" y="306430"/>
                </a:lnTo>
                <a:lnTo>
                  <a:pt x="2854037" y="303170"/>
                </a:lnTo>
                <a:lnTo>
                  <a:pt x="2811658" y="303170"/>
                </a:lnTo>
                <a:lnTo>
                  <a:pt x="2811658" y="286870"/>
                </a:lnTo>
                <a:lnTo>
                  <a:pt x="2409061" y="286870"/>
                </a:lnTo>
                <a:lnTo>
                  <a:pt x="2409061" y="273831"/>
                </a:lnTo>
                <a:lnTo>
                  <a:pt x="2275406" y="273831"/>
                </a:lnTo>
                <a:lnTo>
                  <a:pt x="2275406" y="265681"/>
                </a:lnTo>
                <a:lnTo>
                  <a:pt x="2184129" y="265681"/>
                </a:lnTo>
                <a:lnTo>
                  <a:pt x="2184129" y="255901"/>
                </a:lnTo>
                <a:lnTo>
                  <a:pt x="2017874" y="255901"/>
                </a:lnTo>
                <a:lnTo>
                  <a:pt x="2017874" y="249381"/>
                </a:lnTo>
                <a:lnTo>
                  <a:pt x="1999945" y="249381"/>
                </a:lnTo>
                <a:lnTo>
                  <a:pt x="1999945" y="236342"/>
                </a:lnTo>
                <a:lnTo>
                  <a:pt x="1887478" y="236342"/>
                </a:lnTo>
                <a:lnTo>
                  <a:pt x="1887478" y="213523"/>
                </a:lnTo>
                <a:lnTo>
                  <a:pt x="1783162" y="213523"/>
                </a:lnTo>
                <a:lnTo>
                  <a:pt x="1783162" y="195593"/>
                </a:lnTo>
                <a:lnTo>
                  <a:pt x="1732633" y="195593"/>
                </a:lnTo>
                <a:lnTo>
                  <a:pt x="1732633" y="176034"/>
                </a:lnTo>
                <a:lnTo>
                  <a:pt x="1703294" y="176034"/>
                </a:lnTo>
                <a:lnTo>
                  <a:pt x="1703294" y="162994"/>
                </a:lnTo>
                <a:lnTo>
                  <a:pt x="1641356" y="162994"/>
                </a:lnTo>
                <a:lnTo>
                  <a:pt x="1641356" y="146695"/>
                </a:lnTo>
                <a:lnTo>
                  <a:pt x="1377305" y="146695"/>
                </a:lnTo>
                <a:lnTo>
                  <a:pt x="1377305" y="136915"/>
                </a:lnTo>
                <a:lnTo>
                  <a:pt x="1268099" y="136915"/>
                </a:lnTo>
                <a:lnTo>
                  <a:pt x="1268099" y="122246"/>
                </a:lnTo>
                <a:lnTo>
                  <a:pt x="1211051" y="122246"/>
                </a:lnTo>
                <a:lnTo>
                  <a:pt x="1211051" y="117356"/>
                </a:lnTo>
                <a:lnTo>
                  <a:pt x="1144223" y="117356"/>
                </a:lnTo>
                <a:lnTo>
                  <a:pt x="1144223" y="117356"/>
                </a:lnTo>
                <a:lnTo>
                  <a:pt x="1109994" y="117356"/>
                </a:lnTo>
                <a:lnTo>
                  <a:pt x="1109994" y="88017"/>
                </a:lnTo>
                <a:lnTo>
                  <a:pt x="925810" y="88017"/>
                </a:lnTo>
                <a:lnTo>
                  <a:pt x="925810" y="70087"/>
                </a:lnTo>
                <a:lnTo>
                  <a:pt x="777485" y="70087"/>
                </a:lnTo>
                <a:lnTo>
                  <a:pt x="777485" y="58678"/>
                </a:lnTo>
                <a:lnTo>
                  <a:pt x="695987" y="58678"/>
                </a:lnTo>
                <a:lnTo>
                  <a:pt x="695987" y="45638"/>
                </a:lnTo>
                <a:lnTo>
                  <a:pt x="598191" y="45638"/>
                </a:lnTo>
                <a:lnTo>
                  <a:pt x="598191" y="32598"/>
                </a:lnTo>
                <a:lnTo>
                  <a:pt x="459645" y="32598"/>
                </a:lnTo>
                <a:lnTo>
                  <a:pt x="459645" y="24449"/>
                </a:lnTo>
                <a:lnTo>
                  <a:pt x="360218" y="24449"/>
                </a:lnTo>
                <a:lnTo>
                  <a:pt x="360218" y="11409"/>
                </a:lnTo>
                <a:lnTo>
                  <a:pt x="146695" y="11409"/>
                </a:lnTo>
                <a:lnTo>
                  <a:pt x="146695"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 name="Isosceles Triangle 59">
            <a:extLst>
              <a:ext uri="{FF2B5EF4-FFF2-40B4-BE49-F238E27FC236}">
                <a16:creationId xmlns:a16="http://schemas.microsoft.com/office/drawing/2014/main" id="{89F4A724-50E2-4433-BB65-F7D4DB032786}"/>
              </a:ext>
            </a:extLst>
          </p:cNvPr>
          <p:cNvSpPr/>
          <p:nvPr/>
        </p:nvSpPr>
        <p:spPr bwMode="auto">
          <a:xfrm>
            <a:off x="5631465" y="2622584"/>
            <a:ext cx="101057" cy="87118"/>
          </a:xfrm>
          <a:prstGeom prst="triangle">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TextBox 60">
            <a:extLst>
              <a:ext uri="{FF2B5EF4-FFF2-40B4-BE49-F238E27FC236}">
                <a16:creationId xmlns:a16="http://schemas.microsoft.com/office/drawing/2014/main" id="{DC2312D8-8016-4823-8C0F-93F7356C8D77}"/>
              </a:ext>
            </a:extLst>
          </p:cNvPr>
          <p:cNvSpPr txBox="1"/>
          <p:nvPr/>
        </p:nvSpPr>
        <p:spPr bwMode="auto">
          <a:xfrm>
            <a:off x="5651025" y="2510118"/>
            <a:ext cx="5460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4.7%</a:t>
            </a:r>
          </a:p>
        </p:txBody>
      </p:sp>
      <p:sp>
        <p:nvSpPr>
          <p:cNvPr id="62" name="TextBox 61">
            <a:extLst>
              <a:ext uri="{FF2B5EF4-FFF2-40B4-BE49-F238E27FC236}">
                <a16:creationId xmlns:a16="http://schemas.microsoft.com/office/drawing/2014/main" id="{35FE2FA7-7908-4F06-A15D-57796F1E48AE}"/>
              </a:ext>
            </a:extLst>
          </p:cNvPr>
          <p:cNvSpPr txBox="1"/>
          <p:nvPr/>
        </p:nvSpPr>
        <p:spPr bwMode="auto">
          <a:xfrm>
            <a:off x="5012491" y="2787007"/>
            <a:ext cx="6601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87.7%</a:t>
            </a:r>
          </a:p>
        </p:txBody>
      </p:sp>
      <p:sp>
        <p:nvSpPr>
          <p:cNvPr id="63" name="TextBox 62">
            <a:extLst>
              <a:ext uri="{FF2B5EF4-FFF2-40B4-BE49-F238E27FC236}">
                <a16:creationId xmlns:a16="http://schemas.microsoft.com/office/drawing/2014/main" id="{039F9C63-0A7E-41C9-8770-16921DEFF4C8}"/>
              </a:ext>
            </a:extLst>
          </p:cNvPr>
          <p:cNvSpPr txBox="1"/>
          <p:nvPr/>
        </p:nvSpPr>
        <p:spPr bwMode="auto">
          <a:xfrm>
            <a:off x="5320146" y="2250958"/>
            <a:ext cx="6601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92.4%</a:t>
            </a:r>
          </a:p>
        </p:txBody>
      </p:sp>
      <p:sp>
        <p:nvSpPr>
          <p:cNvPr id="64" name="Freeform: Shape 63">
            <a:extLst>
              <a:ext uri="{FF2B5EF4-FFF2-40B4-BE49-F238E27FC236}">
                <a16:creationId xmlns:a16="http://schemas.microsoft.com/office/drawing/2014/main" id="{13EA333E-C457-4CA9-8C7C-D4F05725799E}"/>
              </a:ext>
            </a:extLst>
          </p:cNvPr>
          <p:cNvSpPr/>
          <p:nvPr/>
        </p:nvSpPr>
        <p:spPr bwMode="auto">
          <a:xfrm>
            <a:off x="6680336" y="2288357"/>
            <a:ext cx="0" cy="2627721"/>
          </a:xfrm>
          <a:custGeom>
            <a:avLst/>
            <a:gdLst>
              <a:gd name="connsiteX0" fmla="*/ 0 w 0"/>
              <a:gd name="connsiteY0" fmla="*/ 0 h 2627721"/>
              <a:gd name="connsiteX1" fmla="*/ 0 w 0"/>
              <a:gd name="connsiteY1" fmla="*/ 2627721 h 2627721"/>
            </a:gdLst>
            <a:ahLst/>
            <a:cxnLst>
              <a:cxn ang="0">
                <a:pos x="connsiteX0" y="connsiteY0"/>
              </a:cxn>
              <a:cxn ang="0">
                <a:pos x="connsiteX1" y="connsiteY1"/>
              </a:cxn>
            </a:cxnLst>
            <a:rect l="l" t="t" r="r" b="b"/>
            <a:pathLst>
              <a:path h="2627721">
                <a:moveTo>
                  <a:pt x="0" y="0"/>
                </a:moveTo>
                <a:lnTo>
                  <a:pt x="0" y="2627721"/>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5" name="Freeform: Shape 64">
            <a:extLst>
              <a:ext uri="{FF2B5EF4-FFF2-40B4-BE49-F238E27FC236}">
                <a16:creationId xmlns:a16="http://schemas.microsoft.com/office/drawing/2014/main" id="{74678EF0-6A91-4E24-BB8D-8CF9C46B89C5}"/>
              </a:ext>
            </a:extLst>
          </p:cNvPr>
          <p:cNvSpPr/>
          <p:nvPr/>
        </p:nvSpPr>
        <p:spPr bwMode="auto">
          <a:xfrm>
            <a:off x="6680336" y="4956142"/>
            <a:ext cx="4729899" cy="214460"/>
          </a:xfrm>
          <a:custGeom>
            <a:avLst/>
            <a:gdLst>
              <a:gd name="connsiteX0" fmla="*/ 0 w 4729899"/>
              <a:gd name="connsiteY0" fmla="*/ 0 h 212103"/>
              <a:gd name="connsiteX1" fmla="*/ 0 w 4729899"/>
              <a:gd name="connsiteY1" fmla="*/ 212103 h 212103"/>
              <a:gd name="connsiteX2" fmla="*/ 4729899 w 4729899"/>
              <a:gd name="connsiteY2" fmla="*/ 212103 h 212103"/>
            </a:gdLst>
            <a:ahLst/>
            <a:cxnLst>
              <a:cxn ang="0">
                <a:pos x="connsiteX0" y="connsiteY0"/>
              </a:cxn>
              <a:cxn ang="0">
                <a:pos x="connsiteX1" y="connsiteY1"/>
              </a:cxn>
              <a:cxn ang="0">
                <a:pos x="connsiteX2" y="connsiteY2"/>
              </a:cxn>
            </a:cxnLst>
            <a:rect l="l" t="t" r="r" b="b"/>
            <a:pathLst>
              <a:path w="4729899" h="212103">
                <a:moveTo>
                  <a:pt x="0" y="0"/>
                </a:moveTo>
                <a:lnTo>
                  <a:pt x="0" y="212103"/>
                </a:lnTo>
                <a:lnTo>
                  <a:pt x="4729899" y="212103"/>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67" name="Straight Connector 66">
            <a:extLst>
              <a:ext uri="{FF2B5EF4-FFF2-40B4-BE49-F238E27FC236}">
                <a16:creationId xmlns:a16="http://schemas.microsoft.com/office/drawing/2014/main" id="{4ACC80F6-64A5-4BEF-A7AD-6901693AC2AC}"/>
              </a:ext>
            </a:extLst>
          </p:cNvPr>
          <p:cNvCxnSpPr/>
          <p:nvPr/>
        </p:nvCxnSpPr>
        <p:spPr bwMode="auto">
          <a:xfrm flipH="1">
            <a:off x="6642629" y="4873659"/>
            <a:ext cx="68344" cy="68344"/>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CE654B1A-6F1A-4F17-A94F-555818B4EEE6}"/>
              </a:ext>
            </a:extLst>
          </p:cNvPr>
          <p:cNvCxnSpPr/>
          <p:nvPr/>
        </p:nvCxnSpPr>
        <p:spPr bwMode="auto">
          <a:xfrm flipH="1">
            <a:off x="6642629" y="4937293"/>
            <a:ext cx="68344" cy="68344"/>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48739477-C35D-4A3E-B71C-E1C7F8CEE906}"/>
              </a:ext>
            </a:extLst>
          </p:cNvPr>
          <p:cNvCxnSpPr/>
          <p:nvPr/>
        </p:nvCxnSpPr>
        <p:spPr bwMode="auto">
          <a:xfrm>
            <a:off x="6588425" y="2286000"/>
            <a:ext cx="103695"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88CF4382-AEEC-424C-80AB-D61C20D39E02}"/>
              </a:ext>
            </a:extLst>
          </p:cNvPr>
          <p:cNvCxnSpPr/>
          <p:nvPr/>
        </p:nvCxnSpPr>
        <p:spPr bwMode="auto">
          <a:xfrm>
            <a:off x="6588425" y="2767710"/>
            <a:ext cx="103695"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1851B29F-EDE3-4150-BB42-7D7A8C38A0D7}"/>
              </a:ext>
            </a:extLst>
          </p:cNvPr>
          <p:cNvCxnSpPr/>
          <p:nvPr/>
        </p:nvCxnSpPr>
        <p:spPr bwMode="auto">
          <a:xfrm>
            <a:off x="6588425" y="3249420"/>
            <a:ext cx="103695"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294310B0-4679-4FFB-80FF-87070D3F1E36}"/>
              </a:ext>
            </a:extLst>
          </p:cNvPr>
          <p:cNvCxnSpPr/>
          <p:nvPr/>
        </p:nvCxnSpPr>
        <p:spPr bwMode="auto">
          <a:xfrm>
            <a:off x="6588425" y="3731130"/>
            <a:ext cx="103695"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D1CD899E-91FA-4667-9B76-6A1261033319}"/>
              </a:ext>
            </a:extLst>
          </p:cNvPr>
          <p:cNvCxnSpPr>
            <a:cxnSpLocks/>
          </p:cNvCxnSpPr>
          <p:nvPr/>
        </p:nvCxnSpPr>
        <p:spPr bwMode="auto">
          <a:xfrm>
            <a:off x="6588425" y="4212840"/>
            <a:ext cx="103695"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C1B3085-20B9-452E-8F8A-BCEC4E5DCAC0}"/>
              </a:ext>
            </a:extLst>
          </p:cNvPr>
          <p:cNvCxnSpPr>
            <a:cxnSpLocks/>
          </p:cNvCxnSpPr>
          <p:nvPr/>
        </p:nvCxnSpPr>
        <p:spPr bwMode="auto">
          <a:xfrm>
            <a:off x="6588425" y="4694548"/>
            <a:ext cx="103695"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18C92F61-D876-4CFE-90C4-96E74CA3F5C0}"/>
              </a:ext>
            </a:extLst>
          </p:cNvPr>
          <p:cNvCxnSpPr>
            <a:cxnSpLocks/>
          </p:cNvCxnSpPr>
          <p:nvPr/>
        </p:nvCxnSpPr>
        <p:spPr bwMode="auto">
          <a:xfrm>
            <a:off x="6588425" y="5170602"/>
            <a:ext cx="103695"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F75F56BD-F3D3-472E-8B19-9C7354949399}"/>
              </a:ext>
            </a:extLst>
          </p:cNvPr>
          <p:cNvCxnSpPr>
            <a:cxnSpLocks/>
          </p:cNvCxnSpPr>
          <p:nvPr/>
        </p:nvCxnSpPr>
        <p:spPr bwMode="auto">
          <a:xfrm>
            <a:off x="6685050" y="5163385"/>
            <a:ext cx="0" cy="94268"/>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1BABCB51-5561-4660-9F78-EB0237D5D74D}"/>
              </a:ext>
            </a:extLst>
          </p:cNvPr>
          <p:cNvCxnSpPr>
            <a:cxnSpLocks/>
          </p:cNvCxnSpPr>
          <p:nvPr/>
        </p:nvCxnSpPr>
        <p:spPr bwMode="auto">
          <a:xfrm>
            <a:off x="7630559" y="5163385"/>
            <a:ext cx="0" cy="94268"/>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2F1B7E30-9241-4F18-A6E6-BC2720BB9E99}"/>
              </a:ext>
            </a:extLst>
          </p:cNvPr>
          <p:cNvCxnSpPr/>
          <p:nvPr/>
        </p:nvCxnSpPr>
        <p:spPr bwMode="auto">
          <a:xfrm>
            <a:off x="8576068" y="5163385"/>
            <a:ext cx="0" cy="9426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74780A6E-9AD8-44BF-9FA8-097170B6B001}"/>
              </a:ext>
            </a:extLst>
          </p:cNvPr>
          <p:cNvCxnSpPr/>
          <p:nvPr/>
        </p:nvCxnSpPr>
        <p:spPr bwMode="auto">
          <a:xfrm>
            <a:off x="9521577" y="5163385"/>
            <a:ext cx="0" cy="94268"/>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EECC26A4-3638-472A-8642-9656B4A3EBDB}"/>
              </a:ext>
            </a:extLst>
          </p:cNvPr>
          <p:cNvCxnSpPr/>
          <p:nvPr/>
        </p:nvCxnSpPr>
        <p:spPr bwMode="auto">
          <a:xfrm>
            <a:off x="10467086" y="5163385"/>
            <a:ext cx="0" cy="94268"/>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B1DFC445-7570-4FC1-B119-4C199E636C6D}"/>
              </a:ext>
            </a:extLst>
          </p:cNvPr>
          <p:cNvCxnSpPr>
            <a:cxnSpLocks/>
          </p:cNvCxnSpPr>
          <p:nvPr/>
        </p:nvCxnSpPr>
        <p:spPr bwMode="auto">
          <a:xfrm>
            <a:off x="11412593" y="5163385"/>
            <a:ext cx="0" cy="108408"/>
          </a:xfrm>
          <a:prstGeom prst="line">
            <a:avLst/>
          </a:prstGeom>
          <a:noFill/>
          <a:ln w="28575" cap="flat" cmpd="sng" algn="ctr">
            <a:solidFill>
              <a:schemeClr val="bg1"/>
            </a:solidFill>
            <a:prstDash val="solid"/>
            <a:round/>
            <a:headEnd type="none" w="med" len="med"/>
            <a:tailEnd type="none" w="med" len="med"/>
          </a:ln>
          <a:effectLst/>
        </p:spPr>
      </p:cxnSp>
      <p:sp>
        <p:nvSpPr>
          <p:cNvPr id="86" name="TextBox 85">
            <a:extLst>
              <a:ext uri="{FF2B5EF4-FFF2-40B4-BE49-F238E27FC236}">
                <a16:creationId xmlns:a16="http://schemas.microsoft.com/office/drawing/2014/main" id="{07E09F7B-B521-468B-B440-F42731FB6FC1}"/>
              </a:ext>
            </a:extLst>
          </p:cNvPr>
          <p:cNvSpPr txBox="1"/>
          <p:nvPr/>
        </p:nvSpPr>
        <p:spPr bwMode="auto">
          <a:xfrm>
            <a:off x="6392820" y="5017417"/>
            <a:ext cx="20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7" name="TextBox 86">
            <a:extLst>
              <a:ext uri="{FF2B5EF4-FFF2-40B4-BE49-F238E27FC236}">
                <a16:creationId xmlns:a16="http://schemas.microsoft.com/office/drawing/2014/main" id="{02207B1A-661A-447D-8965-F6427D7C3987}"/>
              </a:ext>
            </a:extLst>
          </p:cNvPr>
          <p:cNvSpPr txBox="1"/>
          <p:nvPr/>
        </p:nvSpPr>
        <p:spPr bwMode="auto">
          <a:xfrm>
            <a:off x="6307979" y="4534293"/>
            <a:ext cx="3912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88" name="TextBox 87">
            <a:extLst>
              <a:ext uri="{FF2B5EF4-FFF2-40B4-BE49-F238E27FC236}">
                <a16:creationId xmlns:a16="http://schemas.microsoft.com/office/drawing/2014/main" id="{0C41BF86-CB00-4E21-83D6-7DA7AAF94793}"/>
              </a:ext>
            </a:extLst>
          </p:cNvPr>
          <p:cNvSpPr txBox="1"/>
          <p:nvPr/>
        </p:nvSpPr>
        <p:spPr bwMode="auto">
          <a:xfrm>
            <a:off x="6307979" y="4065309"/>
            <a:ext cx="3912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89" name="TextBox 88">
            <a:extLst>
              <a:ext uri="{FF2B5EF4-FFF2-40B4-BE49-F238E27FC236}">
                <a16:creationId xmlns:a16="http://schemas.microsoft.com/office/drawing/2014/main" id="{F8D46B9B-71ED-4A76-9643-98C59C0E3B83}"/>
              </a:ext>
            </a:extLst>
          </p:cNvPr>
          <p:cNvSpPr txBox="1"/>
          <p:nvPr/>
        </p:nvSpPr>
        <p:spPr bwMode="auto">
          <a:xfrm>
            <a:off x="6307979" y="3568046"/>
            <a:ext cx="3912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90" name="TextBox 89">
            <a:extLst>
              <a:ext uri="{FF2B5EF4-FFF2-40B4-BE49-F238E27FC236}">
                <a16:creationId xmlns:a16="http://schemas.microsoft.com/office/drawing/2014/main" id="{54573EEF-FAAB-4348-B484-BEAB1265FF77}"/>
              </a:ext>
            </a:extLst>
          </p:cNvPr>
          <p:cNvSpPr txBox="1"/>
          <p:nvPr/>
        </p:nvSpPr>
        <p:spPr bwMode="auto">
          <a:xfrm>
            <a:off x="6307979" y="3108489"/>
            <a:ext cx="3912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91" name="TextBox 90">
            <a:extLst>
              <a:ext uri="{FF2B5EF4-FFF2-40B4-BE49-F238E27FC236}">
                <a16:creationId xmlns:a16="http://schemas.microsoft.com/office/drawing/2014/main" id="{CDEA78C6-2D00-4888-B010-D6528DB92BEE}"/>
              </a:ext>
            </a:extLst>
          </p:cNvPr>
          <p:cNvSpPr txBox="1"/>
          <p:nvPr/>
        </p:nvSpPr>
        <p:spPr bwMode="auto">
          <a:xfrm>
            <a:off x="6307979" y="2613582"/>
            <a:ext cx="3912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92" name="TextBox 91">
            <a:extLst>
              <a:ext uri="{FF2B5EF4-FFF2-40B4-BE49-F238E27FC236}">
                <a16:creationId xmlns:a16="http://schemas.microsoft.com/office/drawing/2014/main" id="{A8BBC816-BBBC-4897-8CA7-4F58F65E6D4B}"/>
              </a:ext>
            </a:extLst>
          </p:cNvPr>
          <p:cNvSpPr txBox="1"/>
          <p:nvPr/>
        </p:nvSpPr>
        <p:spPr bwMode="auto">
          <a:xfrm>
            <a:off x="6216065" y="2125745"/>
            <a:ext cx="5090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93" name="TextBox 92">
            <a:extLst>
              <a:ext uri="{FF2B5EF4-FFF2-40B4-BE49-F238E27FC236}">
                <a16:creationId xmlns:a16="http://schemas.microsoft.com/office/drawing/2014/main" id="{BA5352FA-49B9-4F7D-B67B-A4258510C300}"/>
              </a:ext>
            </a:extLst>
          </p:cNvPr>
          <p:cNvSpPr txBox="1"/>
          <p:nvPr/>
        </p:nvSpPr>
        <p:spPr bwMode="auto">
          <a:xfrm>
            <a:off x="6545593" y="5200362"/>
            <a:ext cx="20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4" name="TextBox 93">
            <a:extLst>
              <a:ext uri="{FF2B5EF4-FFF2-40B4-BE49-F238E27FC236}">
                <a16:creationId xmlns:a16="http://schemas.microsoft.com/office/drawing/2014/main" id="{789384EE-EC66-4DAD-AC24-D6A7DACB8747}"/>
              </a:ext>
            </a:extLst>
          </p:cNvPr>
          <p:cNvSpPr txBox="1"/>
          <p:nvPr/>
        </p:nvSpPr>
        <p:spPr bwMode="auto">
          <a:xfrm>
            <a:off x="7481204" y="5200362"/>
            <a:ext cx="20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95" name="TextBox 94">
            <a:extLst>
              <a:ext uri="{FF2B5EF4-FFF2-40B4-BE49-F238E27FC236}">
                <a16:creationId xmlns:a16="http://schemas.microsoft.com/office/drawing/2014/main" id="{B1ADB92F-9BE2-470F-9CEC-F9EA9F060179}"/>
              </a:ext>
            </a:extLst>
          </p:cNvPr>
          <p:cNvSpPr txBox="1"/>
          <p:nvPr/>
        </p:nvSpPr>
        <p:spPr bwMode="auto">
          <a:xfrm>
            <a:off x="8428598" y="5200362"/>
            <a:ext cx="20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96" name="TextBox 95">
            <a:extLst>
              <a:ext uri="{FF2B5EF4-FFF2-40B4-BE49-F238E27FC236}">
                <a16:creationId xmlns:a16="http://schemas.microsoft.com/office/drawing/2014/main" id="{8B8605D6-218F-4634-A4F9-C3E220F204B8}"/>
              </a:ext>
            </a:extLst>
          </p:cNvPr>
          <p:cNvSpPr txBox="1"/>
          <p:nvPr/>
        </p:nvSpPr>
        <p:spPr bwMode="auto">
          <a:xfrm>
            <a:off x="9394317" y="5200362"/>
            <a:ext cx="20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97" name="TextBox 96">
            <a:extLst>
              <a:ext uri="{FF2B5EF4-FFF2-40B4-BE49-F238E27FC236}">
                <a16:creationId xmlns:a16="http://schemas.microsoft.com/office/drawing/2014/main" id="{9233F28B-7E1F-4CC0-8B2A-BF4D227C9CFF}"/>
              </a:ext>
            </a:extLst>
          </p:cNvPr>
          <p:cNvSpPr txBox="1"/>
          <p:nvPr/>
        </p:nvSpPr>
        <p:spPr bwMode="auto">
          <a:xfrm>
            <a:off x="10318144" y="5200362"/>
            <a:ext cx="20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98" name="TextBox 97">
            <a:extLst>
              <a:ext uri="{FF2B5EF4-FFF2-40B4-BE49-F238E27FC236}">
                <a16:creationId xmlns:a16="http://schemas.microsoft.com/office/drawing/2014/main" id="{15574E85-A3E5-47D1-928C-E7BE0BB180BB}"/>
              </a:ext>
            </a:extLst>
          </p:cNvPr>
          <p:cNvSpPr txBox="1"/>
          <p:nvPr/>
        </p:nvSpPr>
        <p:spPr bwMode="auto">
          <a:xfrm>
            <a:off x="11270252" y="5200362"/>
            <a:ext cx="20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cxnSp>
        <p:nvCxnSpPr>
          <p:cNvPr id="99" name="Straight Connector 98">
            <a:extLst>
              <a:ext uri="{FF2B5EF4-FFF2-40B4-BE49-F238E27FC236}">
                <a16:creationId xmlns:a16="http://schemas.microsoft.com/office/drawing/2014/main" id="{A0C037C5-0648-4CC7-BCEF-E6A8AF79ABAB}"/>
              </a:ext>
            </a:extLst>
          </p:cNvPr>
          <p:cNvCxnSpPr>
            <a:cxnSpLocks/>
          </p:cNvCxnSpPr>
          <p:nvPr/>
        </p:nvCxnSpPr>
        <p:spPr bwMode="auto">
          <a:xfrm>
            <a:off x="11412041" y="2894029"/>
            <a:ext cx="0" cy="2324273"/>
          </a:xfrm>
          <a:prstGeom prst="line">
            <a:avLst/>
          </a:prstGeom>
          <a:noFill/>
          <a:ln w="28575" cap="flat" cmpd="sng" algn="ctr">
            <a:solidFill>
              <a:schemeClr val="bg1"/>
            </a:solidFill>
            <a:prstDash val="dash"/>
            <a:round/>
            <a:headEnd type="none" w="med" len="med"/>
            <a:tailEnd type="none" w="med" len="med"/>
          </a:ln>
          <a:effectLst/>
        </p:spPr>
      </p:cxnSp>
      <p:sp>
        <p:nvSpPr>
          <p:cNvPr id="101" name="TextBox 100">
            <a:extLst>
              <a:ext uri="{FF2B5EF4-FFF2-40B4-BE49-F238E27FC236}">
                <a16:creationId xmlns:a16="http://schemas.microsoft.com/office/drawing/2014/main" id="{4CED1122-8115-4DEF-86FF-79257E6B1BF9}"/>
              </a:ext>
            </a:extLst>
          </p:cNvPr>
          <p:cNvSpPr txBox="1"/>
          <p:nvPr/>
        </p:nvSpPr>
        <p:spPr bwMode="auto">
          <a:xfrm>
            <a:off x="6785842" y="4586070"/>
            <a:ext cx="41304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0.61 (95% CI: 0.32-1.11;</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2-sided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.112)</a:t>
            </a:r>
            <a:endPar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5" name="TextBox 104">
            <a:extLst>
              <a:ext uri="{FF2B5EF4-FFF2-40B4-BE49-F238E27FC236}">
                <a16:creationId xmlns:a16="http://schemas.microsoft.com/office/drawing/2014/main" id="{94942549-EF90-41CC-B64D-8F5609E03504}"/>
              </a:ext>
            </a:extLst>
          </p:cNvPr>
          <p:cNvSpPr txBox="1"/>
          <p:nvPr/>
        </p:nvSpPr>
        <p:spPr bwMode="auto">
          <a:xfrm>
            <a:off x="7461140" y="5392980"/>
            <a:ext cx="34184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 After Randomization</a:t>
            </a:r>
          </a:p>
        </p:txBody>
      </p:sp>
      <p:sp>
        <p:nvSpPr>
          <p:cNvPr id="106" name="TextBox 105">
            <a:extLst>
              <a:ext uri="{FF2B5EF4-FFF2-40B4-BE49-F238E27FC236}">
                <a16:creationId xmlns:a16="http://schemas.microsoft.com/office/drawing/2014/main" id="{184328D1-16FC-42DF-9331-F5C1FDBD2ADC}"/>
              </a:ext>
            </a:extLst>
          </p:cNvPr>
          <p:cNvSpPr txBox="1"/>
          <p:nvPr/>
        </p:nvSpPr>
        <p:spPr bwMode="auto">
          <a:xfrm rot="16200000">
            <a:off x="4505144" y="3575629"/>
            <a:ext cx="34184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Distant DFS (%)</a:t>
            </a:r>
          </a:p>
        </p:txBody>
      </p:sp>
      <p:sp>
        <p:nvSpPr>
          <p:cNvPr id="109" name="Freeform: Shape 108">
            <a:extLst>
              <a:ext uri="{FF2B5EF4-FFF2-40B4-BE49-F238E27FC236}">
                <a16:creationId xmlns:a16="http://schemas.microsoft.com/office/drawing/2014/main" id="{550ED726-2972-48FE-B14B-1F24AC703CC0}"/>
              </a:ext>
            </a:extLst>
          </p:cNvPr>
          <p:cNvSpPr/>
          <p:nvPr/>
        </p:nvSpPr>
        <p:spPr bwMode="auto">
          <a:xfrm>
            <a:off x="6679463" y="2280920"/>
            <a:ext cx="4736254" cy="978747"/>
          </a:xfrm>
          <a:custGeom>
            <a:avLst/>
            <a:gdLst>
              <a:gd name="connsiteX0" fmla="*/ 4736254 w 4736254"/>
              <a:gd name="connsiteY0" fmla="*/ 978747 h 978747"/>
              <a:gd name="connsiteX1" fmla="*/ 4629574 w 4736254"/>
              <a:gd name="connsiteY1" fmla="*/ 978747 h 978747"/>
              <a:gd name="connsiteX2" fmla="*/ 4629574 w 4736254"/>
              <a:gd name="connsiteY2" fmla="*/ 943187 h 978747"/>
              <a:gd name="connsiteX3" fmla="*/ 4572000 w 4736254"/>
              <a:gd name="connsiteY3" fmla="*/ 943187 h 978747"/>
              <a:gd name="connsiteX4" fmla="*/ 4572000 w 4736254"/>
              <a:gd name="connsiteY4" fmla="*/ 894080 h 978747"/>
              <a:gd name="connsiteX5" fmla="*/ 4338320 w 4736254"/>
              <a:gd name="connsiteY5" fmla="*/ 894080 h 978747"/>
              <a:gd name="connsiteX6" fmla="*/ 4338320 w 4736254"/>
              <a:gd name="connsiteY6" fmla="*/ 853440 h 978747"/>
              <a:gd name="connsiteX7" fmla="*/ 4163907 w 4736254"/>
              <a:gd name="connsiteY7" fmla="*/ 853440 h 978747"/>
              <a:gd name="connsiteX8" fmla="*/ 4163907 w 4736254"/>
              <a:gd name="connsiteY8" fmla="*/ 826347 h 978747"/>
              <a:gd name="connsiteX9" fmla="*/ 4006427 w 4736254"/>
              <a:gd name="connsiteY9" fmla="*/ 826347 h 978747"/>
              <a:gd name="connsiteX10" fmla="*/ 4006427 w 4736254"/>
              <a:gd name="connsiteY10" fmla="*/ 773853 h 978747"/>
              <a:gd name="connsiteX11" fmla="*/ 3151294 w 4736254"/>
              <a:gd name="connsiteY11" fmla="*/ 773853 h 978747"/>
              <a:gd name="connsiteX12" fmla="*/ 3151294 w 4736254"/>
              <a:gd name="connsiteY12" fmla="*/ 739987 h 978747"/>
              <a:gd name="connsiteX13" fmla="*/ 2841414 w 4736254"/>
              <a:gd name="connsiteY13" fmla="*/ 739987 h 978747"/>
              <a:gd name="connsiteX14" fmla="*/ 2841414 w 4736254"/>
              <a:gd name="connsiteY14" fmla="*/ 699347 h 978747"/>
              <a:gd name="connsiteX15" fmla="*/ 2765214 w 4736254"/>
              <a:gd name="connsiteY15" fmla="*/ 699347 h 978747"/>
              <a:gd name="connsiteX16" fmla="*/ 2765214 w 4736254"/>
              <a:gd name="connsiteY16" fmla="*/ 658707 h 978747"/>
              <a:gd name="connsiteX17" fmla="*/ 2638214 w 4736254"/>
              <a:gd name="connsiteY17" fmla="*/ 658707 h 978747"/>
              <a:gd name="connsiteX18" fmla="*/ 2638214 w 4736254"/>
              <a:gd name="connsiteY18" fmla="*/ 626533 h 978747"/>
              <a:gd name="connsiteX19" fmla="*/ 2065867 w 4736254"/>
              <a:gd name="connsiteY19" fmla="*/ 626533 h 978747"/>
              <a:gd name="connsiteX20" fmla="*/ 2065867 w 4736254"/>
              <a:gd name="connsiteY20" fmla="*/ 587587 h 978747"/>
              <a:gd name="connsiteX21" fmla="*/ 1977814 w 4736254"/>
              <a:gd name="connsiteY21" fmla="*/ 587587 h 978747"/>
              <a:gd name="connsiteX22" fmla="*/ 1977814 w 4736254"/>
              <a:gd name="connsiteY22" fmla="*/ 553720 h 978747"/>
              <a:gd name="connsiteX23" fmla="*/ 1869440 w 4736254"/>
              <a:gd name="connsiteY23" fmla="*/ 553720 h 978747"/>
              <a:gd name="connsiteX24" fmla="*/ 1869440 w 4736254"/>
              <a:gd name="connsiteY24" fmla="*/ 519853 h 978747"/>
              <a:gd name="connsiteX25" fmla="*/ 1761067 w 4736254"/>
              <a:gd name="connsiteY25" fmla="*/ 519853 h 978747"/>
              <a:gd name="connsiteX26" fmla="*/ 1761067 w 4736254"/>
              <a:gd name="connsiteY26" fmla="*/ 485987 h 978747"/>
              <a:gd name="connsiteX27" fmla="*/ 1725507 w 4736254"/>
              <a:gd name="connsiteY27" fmla="*/ 485987 h 978747"/>
              <a:gd name="connsiteX28" fmla="*/ 1725507 w 4736254"/>
              <a:gd name="connsiteY28" fmla="*/ 457200 h 978747"/>
              <a:gd name="connsiteX29" fmla="*/ 1527387 w 4736254"/>
              <a:gd name="connsiteY29" fmla="*/ 457200 h 978747"/>
              <a:gd name="connsiteX30" fmla="*/ 1527387 w 4736254"/>
              <a:gd name="connsiteY30" fmla="*/ 423333 h 978747"/>
              <a:gd name="connsiteX31" fmla="*/ 1488440 w 4736254"/>
              <a:gd name="connsiteY31" fmla="*/ 423333 h 978747"/>
              <a:gd name="connsiteX32" fmla="*/ 1488440 w 4736254"/>
              <a:gd name="connsiteY32" fmla="*/ 384387 h 978747"/>
              <a:gd name="connsiteX33" fmla="*/ 1425787 w 4736254"/>
              <a:gd name="connsiteY33" fmla="*/ 384387 h 978747"/>
              <a:gd name="connsiteX34" fmla="*/ 1425787 w 4736254"/>
              <a:gd name="connsiteY34" fmla="*/ 328507 h 978747"/>
              <a:gd name="connsiteX35" fmla="*/ 1376680 w 4736254"/>
              <a:gd name="connsiteY35" fmla="*/ 328507 h 978747"/>
              <a:gd name="connsiteX36" fmla="*/ 1376680 w 4736254"/>
              <a:gd name="connsiteY36" fmla="*/ 301413 h 978747"/>
              <a:gd name="connsiteX37" fmla="*/ 1231054 w 4736254"/>
              <a:gd name="connsiteY37" fmla="*/ 301413 h 978747"/>
              <a:gd name="connsiteX38" fmla="*/ 1231054 w 4736254"/>
              <a:gd name="connsiteY38" fmla="*/ 272627 h 978747"/>
              <a:gd name="connsiteX39" fmla="*/ 1131147 w 4736254"/>
              <a:gd name="connsiteY39" fmla="*/ 272627 h 978747"/>
              <a:gd name="connsiteX40" fmla="*/ 1131147 w 4736254"/>
              <a:gd name="connsiteY40" fmla="*/ 242147 h 978747"/>
              <a:gd name="connsiteX41" fmla="*/ 1058334 w 4736254"/>
              <a:gd name="connsiteY41" fmla="*/ 242147 h 978747"/>
              <a:gd name="connsiteX42" fmla="*/ 1058334 w 4736254"/>
              <a:gd name="connsiteY42" fmla="*/ 206587 h 978747"/>
              <a:gd name="connsiteX43" fmla="*/ 1038014 w 4736254"/>
              <a:gd name="connsiteY43" fmla="*/ 206587 h 978747"/>
              <a:gd name="connsiteX44" fmla="*/ 1038014 w 4736254"/>
              <a:gd name="connsiteY44" fmla="*/ 184573 h 978747"/>
              <a:gd name="connsiteX45" fmla="*/ 878840 w 4736254"/>
              <a:gd name="connsiteY45" fmla="*/ 184573 h 978747"/>
              <a:gd name="connsiteX46" fmla="*/ 878840 w 4736254"/>
              <a:gd name="connsiteY46" fmla="*/ 152400 h 978747"/>
              <a:gd name="connsiteX47" fmla="*/ 817880 w 4736254"/>
              <a:gd name="connsiteY47" fmla="*/ 152400 h 978747"/>
              <a:gd name="connsiteX48" fmla="*/ 817880 w 4736254"/>
              <a:gd name="connsiteY48" fmla="*/ 123613 h 978747"/>
              <a:gd name="connsiteX49" fmla="*/ 728134 w 4736254"/>
              <a:gd name="connsiteY49" fmla="*/ 123613 h 978747"/>
              <a:gd name="connsiteX50" fmla="*/ 728134 w 4736254"/>
              <a:gd name="connsiteY50" fmla="*/ 89747 h 978747"/>
              <a:gd name="connsiteX51" fmla="*/ 545254 w 4736254"/>
              <a:gd name="connsiteY51" fmla="*/ 89747 h 978747"/>
              <a:gd name="connsiteX52" fmla="*/ 545254 w 4736254"/>
              <a:gd name="connsiteY52" fmla="*/ 59267 h 978747"/>
              <a:gd name="connsiteX53" fmla="*/ 513080 w 4736254"/>
              <a:gd name="connsiteY53" fmla="*/ 59267 h 978747"/>
              <a:gd name="connsiteX54" fmla="*/ 513080 w 4736254"/>
              <a:gd name="connsiteY54" fmla="*/ 33867 h 978747"/>
              <a:gd name="connsiteX55" fmla="*/ 255694 w 4736254"/>
              <a:gd name="connsiteY55" fmla="*/ 33867 h 978747"/>
              <a:gd name="connsiteX56" fmla="*/ 255694 w 4736254"/>
              <a:gd name="connsiteY56" fmla="*/ 0 h 978747"/>
              <a:gd name="connsiteX57" fmla="*/ 0 w 4736254"/>
              <a:gd name="connsiteY57" fmla="*/ 0 h 978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736254" h="978747">
                <a:moveTo>
                  <a:pt x="4736254" y="978747"/>
                </a:moveTo>
                <a:lnTo>
                  <a:pt x="4629574" y="978747"/>
                </a:lnTo>
                <a:lnTo>
                  <a:pt x="4629574" y="943187"/>
                </a:lnTo>
                <a:lnTo>
                  <a:pt x="4572000" y="943187"/>
                </a:lnTo>
                <a:lnTo>
                  <a:pt x="4572000" y="894080"/>
                </a:lnTo>
                <a:lnTo>
                  <a:pt x="4338320" y="894080"/>
                </a:lnTo>
                <a:lnTo>
                  <a:pt x="4338320" y="853440"/>
                </a:lnTo>
                <a:lnTo>
                  <a:pt x="4163907" y="853440"/>
                </a:lnTo>
                <a:lnTo>
                  <a:pt x="4163907" y="826347"/>
                </a:lnTo>
                <a:lnTo>
                  <a:pt x="4006427" y="826347"/>
                </a:lnTo>
                <a:lnTo>
                  <a:pt x="4006427" y="773853"/>
                </a:lnTo>
                <a:lnTo>
                  <a:pt x="3151294" y="773853"/>
                </a:lnTo>
                <a:lnTo>
                  <a:pt x="3151294" y="739987"/>
                </a:lnTo>
                <a:lnTo>
                  <a:pt x="2841414" y="739987"/>
                </a:lnTo>
                <a:lnTo>
                  <a:pt x="2841414" y="699347"/>
                </a:lnTo>
                <a:lnTo>
                  <a:pt x="2765214" y="699347"/>
                </a:lnTo>
                <a:lnTo>
                  <a:pt x="2765214" y="658707"/>
                </a:lnTo>
                <a:lnTo>
                  <a:pt x="2638214" y="658707"/>
                </a:lnTo>
                <a:lnTo>
                  <a:pt x="2638214" y="626533"/>
                </a:lnTo>
                <a:lnTo>
                  <a:pt x="2065867" y="626533"/>
                </a:lnTo>
                <a:lnTo>
                  <a:pt x="2065867" y="587587"/>
                </a:lnTo>
                <a:lnTo>
                  <a:pt x="1977814" y="587587"/>
                </a:lnTo>
                <a:lnTo>
                  <a:pt x="1977814" y="553720"/>
                </a:lnTo>
                <a:lnTo>
                  <a:pt x="1869440" y="553720"/>
                </a:lnTo>
                <a:lnTo>
                  <a:pt x="1869440" y="519853"/>
                </a:lnTo>
                <a:lnTo>
                  <a:pt x="1761067" y="519853"/>
                </a:lnTo>
                <a:lnTo>
                  <a:pt x="1761067" y="485987"/>
                </a:lnTo>
                <a:lnTo>
                  <a:pt x="1725507" y="485987"/>
                </a:lnTo>
                <a:lnTo>
                  <a:pt x="1725507" y="457200"/>
                </a:lnTo>
                <a:lnTo>
                  <a:pt x="1527387" y="457200"/>
                </a:lnTo>
                <a:lnTo>
                  <a:pt x="1527387" y="423333"/>
                </a:lnTo>
                <a:lnTo>
                  <a:pt x="1488440" y="423333"/>
                </a:lnTo>
                <a:lnTo>
                  <a:pt x="1488440" y="384387"/>
                </a:lnTo>
                <a:lnTo>
                  <a:pt x="1425787" y="384387"/>
                </a:lnTo>
                <a:lnTo>
                  <a:pt x="1425787" y="328507"/>
                </a:lnTo>
                <a:lnTo>
                  <a:pt x="1376680" y="328507"/>
                </a:lnTo>
                <a:lnTo>
                  <a:pt x="1376680" y="301413"/>
                </a:lnTo>
                <a:lnTo>
                  <a:pt x="1231054" y="301413"/>
                </a:lnTo>
                <a:lnTo>
                  <a:pt x="1231054" y="272627"/>
                </a:lnTo>
                <a:lnTo>
                  <a:pt x="1131147" y="272627"/>
                </a:lnTo>
                <a:lnTo>
                  <a:pt x="1131147" y="242147"/>
                </a:lnTo>
                <a:lnTo>
                  <a:pt x="1058334" y="242147"/>
                </a:lnTo>
                <a:lnTo>
                  <a:pt x="1058334" y="206587"/>
                </a:lnTo>
                <a:lnTo>
                  <a:pt x="1038014" y="206587"/>
                </a:lnTo>
                <a:lnTo>
                  <a:pt x="1038014" y="184573"/>
                </a:lnTo>
                <a:lnTo>
                  <a:pt x="878840" y="184573"/>
                </a:lnTo>
                <a:lnTo>
                  <a:pt x="878840" y="152400"/>
                </a:lnTo>
                <a:lnTo>
                  <a:pt x="817880" y="152400"/>
                </a:lnTo>
                <a:lnTo>
                  <a:pt x="817880" y="123613"/>
                </a:lnTo>
                <a:lnTo>
                  <a:pt x="728134" y="123613"/>
                </a:lnTo>
                <a:lnTo>
                  <a:pt x="728134" y="89747"/>
                </a:lnTo>
                <a:lnTo>
                  <a:pt x="545254" y="89747"/>
                </a:lnTo>
                <a:lnTo>
                  <a:pt x="545254" y="59267"/>
                </a:lnTo>
                <a:lnTo>
                  <a:pt x="513080" y="59267"/>
                </a:lnTo>
                <a:lnTo>
                  <a:pt x="513080" y="33867"/>
                </a:lnTo>
                <a:lnTo>
                  <a:pt x="255694" y="33867"/>
                </a:lnTo>
                <a:lnTo>
                  <a:pt x="255694"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0" name="Freeform: Shape 109">
            <a:extLst>
              <a:ext uri="{FF2B5EF4-FFF2-40B4-BE49-F238E27FC236}">
                <a16:creationId xmlns:a16="http://schemas.microsoft.com/office/drawing/2014/main" id="{E610ECE5-29DC-44FB-9FCD-95BD6055A106}"/>
              </a:ext>
            </a:extLst>
          </p:cNvPr>
          <p:cNvSpPr/>
          <p:nvPr/>
        </p:nvSpPr>
        <p:spPr bwMode="auto">
          <a:xfrm>
            <a:off x="6676077" y="2280920"/>
            <a:ext cx="4722706" cy="658707"/>
          </a:xfrm>
          <a:custGeom>
            <a:avLst/>
            <a:gdLst>
              <a:gd name="connsiteX0" fmla="*/ 4722706 w 4722706"/>
              <a:gd name="connsiteY0" fmla="*/ 658707 h 658707"/>
              <a:gd name="connsiteX1" fmla="*/ 4722706 w 4722706"/>
              <a:gd name="connsiteY1" fmla="*/ 587587 h 658707"/>
              <a:gd name="connsiteX2" fmla="*/ 4043680 w 4722706"/>
              <a:gd name="connsiteY2" fmla="*/ 587587 h 658707"/>
              <a:gd name="connsiteX3" fmla="*/ 4043680 w 4722706"/>
              <a:gd name="connsiteY3" fmla="*/ 541867 h 658707"/>
              <a:gd name="connsiteX4" fmla="*/ 3876040 w 4722706"/>
              <a:gd name="connsiteY4" fmla="*/ 541867 h 658707"/>
              <a:gd name="connsiteX5" fmla="*/ 3876040 w 4722706"/>
              <a:gd name="connsiteY5" fmla="*/ 497840 h 658707"/>
              <a:gd name="connsiteX6" fmla="*/ 3283373 w 4722706"/>
              <a:gd name="connsiteY6" fmla="*/ 497840 h 658707"/>
              <a:gd name="connsiteX7" fmla="*/ 3283373 w 4722706"/>
              <a:gd name="connsiteY7" fmla="*/ 450427 h 658707"/>
              <a:gd name="connsiteX8" fmla="*/ 2419773 w 4722706"/>
              <a:gd name="connsiteY8" fmla="*/ 450427 h 658707"/>
              <a:gd name="connsiteX9" fmla="*/ 2419773 w 4722706"/>
              <a:gd name="connsiteY9" fmla="*/ 404707 h 658707"/>
              <a:gd name="connsiteX10" fmla="*/ 1874520 w 4722706"/>
              <a:gd name="connsiteY10" fmla="*/ 404707 h 658707"/>
              <a:gd name="connsiteX11" fmla="*/ 1874520 w 4722706"/>
              <a:gd name="connsiteY11" fmla="*/ 362373 h 658707"/>
              <a:gd name="connsiteX12" fmla="*/ 1852506 w 4722706"/>
              <a:gd name="connsiteY12" fmla="*/ 362373 h 658707"/>
              <a:gd name="connsiteX13" fmla="*/ 1852506 w 4722706"/>
              <a:gd name="connsiteY13" fmla="*/ 323427 h 658707"/>
              <a:gd name="connsiteX14" fmla="*/ 1739053 w 4722706"/>
              <a:gd name="connsiteY14" fmla="*/ 323427 h 658707"/>
              <a:gd name="connsiteX15" fmla="*/ 1739053 w 4722706"/>
              <a:gd name="connsiteY15" fmla="*/ 282787 h 658707"/>
              <a:gd name="connsiteX16" fmla="*/ 1683173 w 4722706"/>
              <a:gd name="connsiteY16" fmla="*/ 282787 h 658707"/>
              <a:gd name="connsiteX17" fmla="*/ 1683173 w 4722706"/>
              <a:gd name="connsiteY17" fmla="*/ 245533 h 658707"/>
              <a:gd name="connsiteX18" fmla="*/ 1683173 w 4722706"/>
              <a:gd name="connsiteY18" fmla="*/ 238760 h 658707"/>
              <a:gd name="connsiteX19" fmla="*/ 1293706 w 4722706"/>
              <a:gd name="connsiteY19" fmla="*/ 238760 h 658707"/>
              <a:gd name="connsiteX20" fmla="*/ 1293706 w 4722706"/>
              <a:gd name="connsiteY20" fmla="*/ 199813 h 658707"/>
              <a:gd name="connsiteX21" fmla="*/ 1241213 w 4722706"/>
              <a:gd name="connsiteY21" fmla="*/ 199813 h 658707"/>
              <a:gd name="connsiteX22" fmla="*/ 1241213 w 4722706"/>
              <a:gd name="connsiteY22" fmla="*/ 159173 h 658707"/>
              <a:gd name="connsiteX23" fmla="*/ 1215813 w 4722706"/>
              <a:gd name="connsiteY23" fmla="*/ 159173 h 658707"/>
              <a:gd name="connsiteX24" fmla="*/ 1215813 w 4722706"/>
              <a:gd name="connsiteY24" fmla="*/ 116840 h 658707"/>
              <a:gd name="connsiteX25" fmla="*/ 968586 w 4722706"/>
              <a:gd name="connsiteY25" fmla="*/ 116840 h 658707"/>
              <a:gd name="connsiteX26" fmla="*/ 968586 w 4722706"/>
              <a:gd name="connsiteY26" fmla="*/ 79587 h 658707"/>
              <a:gd name="connsiteX27" fmla="*/ 648546 w 4722706"/>
              <a:gd name="connsiteY27" fmla="*/ 79587 h 658707"/>
              <a:gd name="connsiteX28" fmla="*/ 648546 w 4722706"/>
              <a:gd name="connsiteY28" fmla="*/ 38947 h 658707"/>
              <a:gd name="connsiteX29" fmla="*/ 518160 w 4722706"/>
              <a:gd name="connsiteY29" fmla="*/ 38947 h 658707"/>
              <a:gd name="connsiteX30" fmla="*/ 518160 w 4722706"/>
              <a:gd name="connsiteY30" fmla="*/ 0 h 658707"/>
              <a:gd name="connsiteX31" fmla="*/ 0 w 4722706"/>
              <a:gd name="connsiteY31" fmla="*/ 0 h 65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722706" h="658707">
                <a:moveTo>
                  <a:pt x="4722706" y="658707"/>
                </a:moveTo>
                <a:lnTo>
                  <a:pt x="4722706" y="587587"/>
                </a:lnTo>
                <a:lnTo>
                  <a:pt x="4043680" y="587587"/>
                </a:lnTo>
                <a:lnTo>
                  <a:pt x="4043680" y="541867"/>
                </a:lnTo>
                <a:lnTo>
                  <a:pt x="3876040" y="541867"/>
                </a:lnTo>
                <a:lnTo>
                  <a:pt x="3876040" y="497840"/>
                </a:lnTo>
                <a:lnTo>
                  <a:pt x="3283373" y="497840"/>
                </a:lnTo>
                <a:lnTo>
                  <a:pt x="3283373" y="450427"/>
                </a:lnTo>
                <a:lnTo>
                  <a:pt x="2419773" y="450427"/>
                </a:lnTo>
                <a:lnTo>
                  <a:pt x="2419773" y="404707"/>
                </a:lnTo>
                <a:lnTo>
                  <a:pt x="1874520" y="404707"/>
                </a:lnTo>
                <a:lnTo>
                  <a:pt x="1874520" y="362373"/>
                </a:lnTo>
                <a:lnTo>
                  <a:pt x="1852506" y="362373"/>
                </a:lnTo>
                <a:lnTo>
                  <a:pt x="1852506" y="323427"/>
                </a:lnTo>
                <a:lnTo>
                  <a:pt x="1739053" y="323427"/>
                </a:lnTo>
                <a:lnTo>
                  <a:pt x="1739053" y="282787"/>
                </a:lnTo>
                <a:lnTo>
                  <a:pt x="1683173" y="282787"/>
                </a:lnTo>
                <a:lnTo>
                  <a:pt x="1683173" y="245533"/>
                </a:lnTo>
                <a:lnTo>
                  <a:pt x="1683173" y="238760"/>
                </a:lnTo>
                <a:lnTo>
                  <a:pt x="1293706" y="238760"/>
                </a:lnTo>
                <a:lnTo>
                  <a:pt x="1293706" y="199813"/>
                </a:lnTo>
                <a:lnTo>
                  <a:pt x="1241213" y="199813"/>
                </a:lnTo>
                <a:lnTo>
                  <a:pt x="1241213" y="159173"/>
                </a:lnTo>
                <a:lnTo>
                  <a:pt x="1215813" y="159173"/>
                </a:lnTo>
                <a:lnTo>
                  <a:pt x="1215813" y="116840"/>
                </a:lnTo>
                <a:lnTo>
                  <a:pt x="968586" y="116840"/>
                </a:lnTo>
                <a:lnTo>
                  <a:pt x="968586" y="79587"/>
                </a:lnTo>
                <a:lnTo>
                  <a:pt x="648546" y="79587"/>
                </a:lnTo>
                <a:lnTo>
                  <a:pt x="648546" y="38947"/>
                </a:lnTo>
                <a:lnTo>
                  <a:pt x="518160" y="38947"/>
                </a:lnTo>
                <a:lnTo>
                  <a:pt x="518160"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1" name="Isosceles Triangle 110">
            <a:extLst>
              <a:ext uri="{FF2B5EF4-FFF2-40B4-BE49-F238E27FC236}">
                <a16:creationId xmlns:a16="http://schemas.microsoft.com/office/drawing/2014/main" id="{4CD61A6A-F381-4802-B11B-D8010CF86C1A}"/>
              </a:ext>
            </a:extLst>
          </p:cNvPr>
          <p:cNvSpPr/>
          <p:nvPr/>
        </p:nvSpPr>
        <p:spPr bwMode="auto">
          <a:xfrm>
            <a:off x="11449021" y="3045918"/>
            <a:ext cx="101057" cy="87118"/>
          </a:xfrm>
          <a:prstGeom prst="triangle">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TextBox 111">
            <a:extLst>
              <a:ext uri="{FF2B5EF4-FFF2-40B4-BE49-F238E27FC236}">
                <a16:creationId xmlns:a16="http://schemas.microsoft.com/office/drawing/2014/main" id="{D3F49236-B79A-4827-9563-94B81DBCFFF7}"/>
              </a:ext>
            </a:extLst>
          </p:cNvPr>
          <p:cNvSpPr txBox="1"/>
          <p:nvPr/>
        </p:nvSpPr>
        <p:spPr bwMode="auto">
          <a:xfrm>
            <a:off x="11475354" y="2936838"/>
            <a:ext cx="5460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113" name="TextBox 112">
            <a:extLst>
              <a:ext uri="{FF2B5EF4-FFF2-40B4-BE49-F238E27FC236}">
                <a16:creationId xmlns:a16="http://schemas.microsoft.com/office/drawing/2014/main" id="{A5BA2020-368B-4655-85D9-75081D2C5E61}"/>
              </a:ext>
            </a:extLst>
          </p:cNvPr>
          <p:cNvSpPr txBox="1"/>
          <p:nvPr/>
        </p:nvSpPr>
        <p:spPr bwMode="auto">
          <a:xfrm>
            <a:off x="11083515" y="2609944"/>
            <a:ext cx="6601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86.8%</a:t>
            </a:r>
          </a:p>
        </p:txBody>
      </p:sp>
      <p:sp>
        <p:nvSpPr>
          <p:cNvPr id="114" name="TextBox 113">
            <a:extLst>
              <a:ext uri="{FF2B5EF4-FFF2-40B4-BE49-F238E27FC236}">
                <a16:creationId xmlns:a16="http://schemas.microsoft.com/office/drawing/2014/main" id="{D7C4829C-3A49-4196-AA5E-AD0D81B168E4}"/>
              </a:ext>
            </a:extLst>
          </p:cNvPr>
          <p:cNvSpPr txBox="1"/>
          <p:nvPr/>
        </p:nvSpPr>
        <p:spPr bwMode="auto">
          <a:xfrm>
            <a:off x="10809981" y="3259636"/>
            <a:ext cx="6601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79.8%</a:t>
            </a:r>
          </a:p>
        </p:txBody>
      </p:sp>
      <p:sp>
        <p:nvSpPr>
          <p:cNvPr id="115" name="TextBox 114">
            <a:extLst>
              <a:ext uri="{FF2B5EF4-FFF2-40B4-BE49-F238E27FC236}">
                <a16:creationId xmlns:a16="http://schemas.microsoft.com/office/drawing/2014/main" id="{EED88DE9-9552-4F6E-9C09-AABF05F93D9D}"/>
              </a:ext>
            </a:extLst>
          </p:cNvPr>
          <p:cNvSpPr txBox="1"/>
          <p:nvPr/>
        </p:nvSpPr>
        <p:spPr bwMode="auto">
          <a:xfrm>
            <a:off x="172347" y="5437492"/>
            <a:ext cx="17025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116" name="TextBox 115">
            <a:extLst>
              <a:ext uri="{FF2B5EF4-FFF2-40B4-BE49-F238E27FC236}">
                <a16:creationId xmlns:a16="http://schemas.microsoft.com/office/drawing/2014/main" id="{05738CB1-86BE-4740-85A9-6A16E0FBEDB5}"/>
              </a:ext>
            </a:extLst>
          </p:cNvPr>
          <p:cNvSpPr txBox="1"/>
          <p:nvPr/>
        </p:nvSpPr>
        <p:spPr bwMode="auto">
          <a:xfrm>
            <a:off x="277707" y="5613598"/>
            <a:ext cx="56286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Neratinib</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7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670      620      602      580       526      473      </a:t>
            </a:r>
            <a:r>
              <a:rPr kumimoji="0" lang="en-US" sz="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469       464      461      454      434</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Placebo</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664      639      616      594       546      489      </a:t>
            </a:r>
            <a:r>
              <a:rPr kumimoji="0" lang="en-US" sz="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480       469      467      457      438</a:t>
            </a:r>
          </a:p>
        </p:txBody>
      </p:sp>
      <p:sp>
        <p:nvSpPr>
          <p:cNvPr id="117" name="TextBox 116">
            <a:extLst>
              <a:ext uri="{FF2B5EF4-FFF2-40B4-BE49-F238E27FC236}">
                <a16:creationId xmlns:a16="http://schemas.microsoft.com/office/drawing/2014/main" id="{F96E17EC-B865-4CB3-A4F0-BE78F0814BF6}"/>
              </a:ext>
            </a:extLst>
          </p:cNvPr>
          <p:cNvSpPr txBox="1"/>
          <p:nvPr/>
        </p:nvSpPr>
        <p:spPr bwMode="auto">
          <a:xfrm>
            <a:off x="5826072" y="5515385"/>
            <a:ext cx="19997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118" name="TextBox 117">
            <a:extLst>
              <a:ext uri="{FF2B5EF4-FFF2-40B4-BE49-F238E27FC236}">
                <a16:creationId xmlns:a16="http://schemas.microsoft.com/office/drawing/2014/main" id="{5DB26562-0019-4E7E-AEC3-A9925DBD6F6C}"/>
              </a:ext>
            </a:extLst>
          </p:cNvPr>
          <p:cNvSpPr txBox="1"/>
          <p:nvPr/>
        </p:nvSpPr>
        <p:spPr bwMode="auto">
          <a:xfrm>
            <a:off x="5892505" y="5698264"/>
            <a:ext cx="59300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Neratinib</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131      126      121       113       101        96          95        93         93          90        </a:t>
            </a:r>
            <a:r>
              <a:rPr kumimoji="0" lang="en-US" sz="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86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Placebo</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164      </a:t>
            </a:r>
            <a:r>
              <a:rPr kumimoji="0" lang="en-US" sz="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160      153       147       130        110       107     </a:t>
            </a:r>
            <a:r>
              <a:rPr kumimoji="0" lang="en-US" sz="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103       103        101       95</a:t>
            </a:r>
          </a:p>
        </p:txBody>
      </p:sp>
      <p:cxnSp>
        <p:nvCxnSpPr>
          <p:cNvPr id="107" name="Straight Connector 106">
            <a:extLst>
              <a:ext uri="{FF2B5EF4-FFF2-40B4-BE49-F238E27FC236}">
                <a16:creationId xmlns:a16="http://schemas.microsoft.com/office/drawing/2014/main" id="{6F8ED4B9-4E1F-48CD-8195-005102A3B2E3}"/>
              </a:ext>
            </a:extLst>
          </p:cNvPr>
          <p:cNvCxnSpPr/>
          <p:nvPr/>
        </p:nvCxnSpPr>
        <p:spPr bwMode="auto">
          <a:xfrm flipH="1">
            <a:off x="4028700" y="4653013"/>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6256CDE9-2A07-4D0C-A443-73D2E8D392C2}"/>
              </a:ext>
            </a:extLst>
          </p:cNvPr>
          <p:cNvCxnSpPr/>
          <p:nvPr/>
        </p:nvCxnSpPr>
        <p:spPr bwMode="auto">
          <a:xfrm flipH="1">
            <a:off x="4028700" y="4900555"/>
            <a:ext cx="274320" cy="0"/>
          </a:xfrm>
          <a:prstGeom prst="line">
            <a:avLst/>
          </a:prstGeom>
          <a:noFill/>
          <a:ln w="28575" cap="flat" cmpd="sng" algn="ctr">
            <a:solidFill>
              <a:schemeClr val="accent3"/>
            </a:solidFill>
            <a:prstDash val="solid"/>
            <a:round/>
            <a:headEnd type="none" w="med" len="med"/>
            <a:tailEnd type="none" w="med" len="med"/>
          </a:ln>
          <a:effectLst/>
        </p:spPr>
      </p:cxnSp>
      <p:sp>
        <p:nvSpPr>
          <p:cNvPr id="119" name="TextBox 118">
            <a:extLst>
              <a:ext uri="{FF2B5EF4-FFF2-40B4-BE49-F238E27FC236}">
                <a16:creationId xmlns:a16="http://schemas.microsoft.com/office/drawing/2014/main" id="{012926C7-6146-4EC2-905A-1B7F9F78071A}"/>
              </a:ext>
            </a:extLst>
          </p:cNvPr>
          <p:cNvSpPr txBox="1"/>
          <p:nvPr/>
        </p:nvSpPr>
        <p:spPr bwMode="auto">
          <a:xfrm>
            <a:off x="4337515" y="4492082"/>
            <a:ext cx="1247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Neratinib</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a:t>
            </a:r>
          </a:p>
        </p:txBody>
      </p:sp>
      <p:cxnSp>
        <p:nvCxnSpPr>
          <p:cNvPr id="120" name="Straight Connector 119">
            <a:extLst>
              <a:ext uri="{FF2B5EF4-FFF2-40B4-BE49-F238E27FC236}">
                <a16:creationId xmlns:a16="http://schemas.microsoft.com/office/drawing/2014/main" id="{BDFE1DA6-7548-4DA1-A792-3C272F1C2C07}"/>
              </a:ext>
            </a:extLst>
          </p:cNvPr>
          <p:cNvCxnSpPr/>
          <p:nvPr/>
        </p:nvCxnSpPr>
        <p:spPr bwMode="auto">
          <a:xfrm flipH="1">
            <a:off x="9799643" y="4701031"/>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4856FF4E-CCBF-4FF1-9902-56FAD628375C}"/>
              </a:ext>
            </a:extLst>
          </p:cNvPr>
          <p:cNvCxnSpPr/>
          <p:nvPr/>
        </p:nvCxnSpPr>
        <p:spPr bwMode="auto">
          <a:xfrm flipH="1">
            <a:off x="9799643" y="4952567"/>
            <a:ext cx="274320" cy="0"/>
          </a:xfrm>
          <a:prstGeom prst="line">
            <a:avLst/>
          </a:prstGeom>
          <a:noFill/>
          <a:ln w="28575" cap="flat" cmpd="sng" algn="ctr">
            <a:solidFill>
              <a:schemeClr val="accent3"/>
            </a:solidFill>
            <a:prstDash val="solid"/>
            <a:round/>
            <a:headEnd type="none" w="med" len="med"/>
            <a:tailEnd type="none" w="med" len="med"/>
          </a:ln>
          <a:effectLst/>
        </p:spPr>
      </p:cxnSp>
      <p:sp>
        <p:nvSpPr>
          <p:cNvPr id="122" name="TextBox 121">
            <a:extLst>
              <a:ext uri="{FF2B5EF4-FFF2-40B4-BE49-F238E27FC236}">
                <a16:creationId xmlns:a16="http://schemas.microsoft.com/office/drawing/2014/main" id="{03624955-07A7-49D0-B549-2FD02E06E05C}"/>
              </a:ext>
            </a:extLst>
          </p:cNvPr>
          <p:cNvSpPr txBox="1"/>
          <p:nvPr/>
        </p:nvSpPr>
        <p:spPr bwMode="auto">
          <a:xfrm>
            <a:off x="10108459" y="4533462"/>
            <a:ext cx="1247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Neratinib</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a:t>
            </a:r>
          </a:p>
        </p:txBody>
      </p:sp>
    </p:spTree>
    <p:extLst>
      <p:ext uri="{BB962C8B-B14F-4D97-AF65-F5344CB8AC3E}">
        <p14:creationId xmlns:p14="http://schemas.microsoft.com/office/powerpoint/2010/main" val="19857672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E60C0-E9AD-4CC7-855E-F6389ED66BAB}"/>
              </a:ext>
            </a:extLst>
          </p:cNvPr>
          <p:cNvSpPr>
            <a:spLocks noGrp="1"/>
          </p:cNvSpPr>
          <p:nvPr>
            <p:ph type="title"/>
          </p:nvPr>
        </p:nvSpPr>
        <p:spPr/>
        <p:txBody>
          <a:bodyPr/>
          <a:lstStyle/>
          <a:p>
            <a:r>
              <a:rPr lang="en-US" dirty="0"/>
              <a:t>ExteNET: Cumulative Incidence of CNS Recurrences as First Site of Metastases at 5 Yr</a:t>
            </a:r>
          </a:p>
        </p:txBody>
      </p:sp>
      <p:graphicFrame>
        <p:nvGraphicFramePr>
          <p:cNvPr id="6" name="Group 3">
            <a:extLst>
              <a:ext uri="{FF2B5EF4-FFF2-40B4-BE49-F238E27FC236}">
                <a16:creationId xmlns:a16="http://schemas.microsoft.com/office/drawing/2014/main" id="{8BA94493-A26E-4A86-A8BC-CE4854181D02}"/>
              </a:ext>
            </a:extLst>
          </p:cNvPr>
          <p:cNvGraphicFramePr>
            <a:graphicFrameLocks/>
          </p:cNvGraphicFramePr>
          <p:nvPr>
            <p:extLst>
              <p:ext uri="{D42A27DB-BD31-4B8C-83A1-F6EECF244321}">
                <p14:modId xmlns:p14="http://schemas.microsoft.com/office/powerpoint/2010/main" val="4162709085"/>
              </p:ext>
            </p:extLst>
          </p:nvPr>
        </p:nvGraphicFramePr>
        <p:xfrm>
          <a:off x="723900" y="1604409"/>
          <a:ext cx="10758303" cy="4267312"/>
        </p:xfrm>
        <a:graphic>
          <a:graphicData uri="http://schemas.openxmlformats.org/drawingml/2006/table">
            <a:tbl>
              <a:tblPr/>
              <a:tblGrid>
                <a:gridCol w="2153083">
                  <a:extLst>
                    <a:ext uri="{9D8B030D-6E8A-4147-A177-3AD203B41FA5}">
                      <a16:colId xmlns:a16="http://schemas.microsoft.com/office/drawing/2014/main" val="20000"/>
                    </a:ext>
                  </a:extLst>
                </a:gridCol>
                <a:gridCol w="2151305">
                  <a:extLst>
                    <a:ext uri="{9D8B030D-6E8A-4147-A177-3AD203B41FA5}">
                      <a16:colId xmlns:a16="http://schemas.microsoft.com/office/drawing/2014/main" val="20001"/>
                    </a:ext>
                  </a:extLst>
                </a:gridCol>
                <a:gridCol w="2151305">
                  <a:extLst>
                    <a:ext uri="{9D8B030D-6E8A-4147-A177-3AD203B41FA5}">
                      <a16:colId xmlns:a16="http://schemas.microsoft.com/office/drawing/2014/main" val="20002"/>
                    </a:ext>
                  </a:extLst>
                </a:gridCol>
                <a:gridCol w="2151305">
                  <a:extLst>
                    <a:ext uri="{9D8B030D-6E8A-4147-A177-3AD203B41FA5}">
                      <a16:colId xmlns:a16="http://schemas.microsoft.com/office/drawing/2014/main" val="20003"/>
                    </a:ext>
                  </a:extLst>
                </a:gridCol>
                <a:gridCol w="2151305">
                  <a:extLst>
                    <a:ext uri="{9D8B030D-6E8A-4147-A177-3AD203B41FA5}">
                      <a16:colId xmlns:a16="http://schemas.microsoft.com/office/drawing/2014/main" val="546481327"/>
                    </a:ext>
                  </a:extLst>
                </a:gridCol>
              </a:tblGrid>
              <a:tr h="29437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Population or </a:t>
                      </a:r>
                      <a:br>
                        <a:rPr kumimoji="0" lang="en-GB" sz="1400" b="1" i="0" u="none" strike="noStrike" cap="none" normalizeH="0" baseline="0" dirty="0">
                          <a:ln>
                            <a:noFill/>
                          </a:ln>
                          <a:solidFill>
                            <a:schemeClr val="tx1"/>
                          </a:solidFill>
                          <a:effectLst/>
                          <a:latin typeface="Calibri" panose="020F0502020204030204" pitchFamily="34" charset="0"/>
                        </a:rPr>
                      </a:br>
                      <a:r>
                        <a:rPr kumimoji="0" lang="en-GB" sz="1400" b="1" i="0" u="none" strike="noStrike" cap="none" normalizeH="0" baseline="0" dirty="0">
                          <a:ln>
                            <a:noFill/>
                          </a:ln>
                          <a:solidFill>
                            <a:schemeClr val="tx1"/>
                          </a:solidFill>
                          <a:effectLst/>
                          <a:latin typeface="Calibri" panose="020F0502020204030204" pitchFamily="34" charset="0"/>
                        </a:rPr>
                        <a:t>Subgroup</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CNS 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Incidence of CNS Recurrences at 5 Yr (95%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294378">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Neratinib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Neratinib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739541425"/>
                  </a:ext>
                </a:extLst>
              </a:tr>
              <a:tr h="2943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HR+/≤1 yr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(670)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(664)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 (0.2-1.7)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(1.1-3.5)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57690305"/>
                  </a:ext>
                </a:extLst>
              </a:tr>
              <a:tr h="7225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Nodal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Positive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(540)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(539)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 (0.3-2.0)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(1.1-3.8)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(0.4-6.0)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9366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trastuzumab regimen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Concurrent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Sequential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(259</a:t>
                      </a: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 (0.1-1.9)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0.9 (0.2-3.0)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(1.1-4.3)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(0.6-4.3)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9366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Adjuvant or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neoadjuvant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Adjuvant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Neoadjuvant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(508)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(472)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0.7 (0.2-2.0)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0.7 (0.1-3.3)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(0.6-3.0)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 (1.5-7.4)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7225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pCR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0.8 (0.1-4.0)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 (NE)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 (1.3-7.8)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(0.3-21.2)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6475030"/>
                  </a:ext>
                </a:extLst>
              </a:tr>
            </a:tbl>
          </a:graphicData>
        </a:graphic>
      </p:graphicFrame>
      <p:sp>
        <p:nvSpPr>
          <p:cNvPr id="7" name="Text Box 11">
            <a:extLst>
              <a:ext uri="{FF2B5EF4-FFF2-40B4-BE49-F238E27FC236}">
                <a16:creationId xmlns:a16="http://schemas.microsoft.com/office/drawing/2014/main" id="{3EB52809-EDB0-4260-B3BD-26A075D0826A}"/>
              </a:ext>
            </a:extLst>
          </p:cNvPr>
          <p:cNvSpPr txBox="1">
            <a:spLocks noChangeArrowheads="1"/>
          </p:cNvSpPr>
          <p:nvPr/>
        </p:nvSpPr>
        <p:spPr bwMode="auto">
          <a:xfrm>
            <a:off x="401593" y="6378922"/>
            <a:ext cx="8561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Chan. Clin Breast Cancer. 2021;21:80</a:t>
            </a:r>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grpSp>
        <p:nvGrpSpPr>
          <p:cNvPr id="8" name="Group 7">
            <a:extLst>
              <a:ext uri="{FF2B5EF4-FFF2-40B4-BE49-F238E27FC236}">
                <a16:creationId xmlns:a16="http://schemas.microsoft.com/office/drawing/2014/main" id="{A1963848-2EFC-4705-8566-779E62CEA548}"/>
              </a:ext>
            </a:extLst>
          </p:cNvPr>
          <p:cNvGrpSpPr>
            <a:grpSpLocks/>
          </p:cNvGrpSpPr>
          <p:nvPr/>
        </p:nvGrpSpPr>
        <p:grpSpPr bwMode="auto">
          <a:xfrm>
            <a:off x="9389569" y="6207225"/>
            <a:ext cx="2488502" cy="447822"/>
            <a:chOff x="9527309" y="3551529"/>
            <a:chExt cx="2488502" cy="448324"/>
          </a:xfrm>
        </p:grpSpPr>
        <p:pic>
          <p:nvPicPr>
            <p:cNvPr id="9" name="Picture 9">
              <a:extLst>
                <a:ext uri="{FF2B5EF4-FFF2-40B4-BE49-F238E27FC236}">
                  <a16:creationId xmlns:a16="http://schemas.microsoft.com/office/drawing/2014/main" id="{43B7062D-B3C8-46B9-AC74-EE1A03B90828}"/>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9">
              <a:extLst>
                <a:ext uri="{FF2B5EF4-FFF2-40B4-BE49-F238E27FC236}">
                  <a16:creationId xmlns:a16="http://schemas.microsoft.com/office/drawing/2014/main" id="{39107494-FE90-4F59-B3C1-44569847471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 name="TextBox 2">
            <a:extLst>
              <a:ext uri="{FF2B5EF4-FFF2-40B4-BE49-F238E27FC236}">
                <a16:creationId xmlns:a16="http://schemas.microsoft.com/office/drawing/2014/main" id="{BC1C361D-03E8-4EF3-9B38-ADE5594C42EA}"/>
              </a:ext>
            </a:extLst>
          </p:cNvPr>
          <p:cNvSpPr txBox="1"/>
          <p:nvPr/>
        </p:nvSpPr>
        <p:spPr bwMode="auto">
          <a:xfrm>
            <a:off x="627177" y="5878419"/>
            <a:ext cx="74140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*Among the 354 patients that received neoadjuvant therapy, 295 achieved a pCR, and 21 had no outcome reported.</a:t>
            </a:r>
          </a:p>
        </p:txBody>
      </p:sp>
    </p:spTree>
    <p:extLst>
      <p:ext uri="{BB962C8B-B14F-4D97-AF65-F5344CB8AC3E}">
        <p14:creationId xmlns:p14="http://schemas.microsoft.com/office/powerpoint/2010/main" val="19696919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8C4EE-99EF-4B6D-914C-93271CB4DDEC}"/>
              </a:ext>
            </a:extLst>
          </p:cNvPr>
          <p:cNvSpPr>
            <a:spLocks noGrp="1"/>
          </p:cNvSpPr>
          <p:nvPr>
            <p:ph type="title"/>
          </p:nvPr>
        </p:nvSpPr>
        <p:spPr/>
        <p:txBody>
          <a:bodyPr/>
          <a:lstStyle/>
          <a:p>
            <a:r>
              <a:rPr lang="en-US" dirty="0"/>
              <a:t>ExteNET: CNS Disease-Free Survival at 5 Yr </a:t>
            </a:r>
            <a:br>
              <a:rPr lang="en-US" dirty="0"/>
            </a:br>
            <a:r>
              <a:rPr lang="en-US" dirty="0"/>
              <a:t>in HR+/≤1 Yr Patients (n = 1334)</a:t>
            </a:r>
          </a:p>
        </p:txBody>
      </p:sp>
      <p:grpSp>
        <p:nvGrpSpPr>
          <p:cNvPr id="6" name="Group 7">
            <a:extLst>
              <a:ext uri="{FF2B5EF4-FFF2-40B4-BE49-F238E27FC236}">
                <a16:creationId xmlns:a16="http://schemas.microsoft.com/office/drawing/2014/main" id="{5C02C48B-5B8B-4FA8-936F-32E8C16E0C23}"/>
              </a:ext>
            </a:extLst>
          </p:cNvPr>
          <p:cNvGrpSpPr>
            <a:grpSpLocks/>
          </p:cNvGrpSpPr>
          <p:nvPr/>
        </p:nvGrpSpPr>
        <p:grpSpPr bwMode="auto">
          <a:xfrm>
            <a:off x="9389569" y="6207225"/>
            <a:ext cx="2488502" cy="447822"/>
            <a:chOff x="9527309" y="3551529"/>
            <a:chExt cx="2488502" cy="448324"/>
          </a:xfrm>
        </p:grpSpPr>
        <p:pic>
          <p:nvPicPr>
            <p:cNvPr id="7" name="Picture 9">
              <a:extLst>
                <a:ext uri="{FF2B5EF4-FFF2-40B4-BE49-F238E27FC236}">
                  <a16:creationId xmlns:a16="http://schemas.microsoft.com/office/drawing/2014/main" id="{192D08CD-6C42-49FE-9D66-F0DBF118FEC7}"/>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7">
              <a:extLst>
                <a:ext uri="{FF2B5EF4-FFF2-40B4-BE49-F238E27FC236}">
                  <a16:creationId xmlns:a16="http://schemas.microsoft.com/office/drawing/2014/main" id="{C42A18CE-24F9-455C-99E5-E0BE8DFE844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 Box 11">
            <a:extLst>
              <a:ext uri="{FF2B5EF4-FFF2-40B4-BE49-F238E27FC236}">
                <a16:creationId xmlns:a16="http://schemas.microsoft.com/office/drawing/2014/main" id="{0632596E-7405-47A0-90A0-F9D28A14BE6F}"/>
              </a:ext>
            </a:extLst>
          </p:cNvPr>
          <p:cNvSpPr txBox="1">
            <a:spLocks noChangeArrowheads="1"/>
          </p:cNvSpPr>
          <p:nvPr/>
        </p:nvSpPr>
        <p:spPr bwMode="auto">
          <a:xfrm>
            <a:off x="401593" y="6378922"/>
            <a:ext cx="8561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Chan. Clin Breast Cancer. 2021;21:80</a:t>
            </a:r>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graphicFrame>
        <p:nvGraphicFramePr>
          <p:cNvPr id="11" name="Group 3">
            <a:extLst>
              <a:ext uri="{FF2B5EF4-FFF2-40B4-BE49-F238E27FC236}">
                <a16:creationId xmlns:a16="http://schemas.microsoft.com/office/drawing/2014/main" id="{D7D9471E-BEE4-4488-85AA-6C1ADDC5CFAF}"/>
              </a:ext>
            </a:extLst>
          </p:cNvPr>
          <p:cNvGraphicFramePr>
            <a:graphicFrameLocks/>
          </p:cNvGraphicFramePr>
          <p:nvPr>
            <p:extLst>
              <p:ext uri="{D42A27DB-BD31-4B8C-83A1-F6EECF244321}">
                <p14:modId xmlns:p14="http://schemas.microsoft.com/office/powerpoint/2010/main" val="2258402650"/>
              </p:ext>
            </p:extLst>
          </p:nvPr>
        </p:nvGraphicFramePr>
        <p:xfrm>
          <a:off x="723900" y="1600200"/>
          <a:ext cx="10736263" cy="4267312"/>
        </p:xfrm>
        <a:graphic>
          <a:graphicData uri="http://schemas.openxmlformats.org/drawingml/2006/table">
            <a:tbl>
              <a:tblPr/>
              <a:tblGrid>
                <a:gridCol w="1787109">
                  <a:extLst>
                    <a:ext uri="{9D8B030D-6E8A-4147-A177-3AD203B41FA5}">
                      <a16:colId xmlns:a16="http://schemas.microsoft.com/office/drawing/2014/main" val="20000"/>
                    </a:ext>
                  </a:extLst>
                </a:gridCol>
                <a:gridCol w="1974938">
                  <a:extLst>
                    <a:ext uri="{9D8B030D-6E8A-4147-A177-3AD203B41FA5}">
                      <a16:colId xmlns:a16="http://schemas.microsoft.com/office/drawing/2014/main" val="20001"/>
                    </a:ext>
                  </a:extLst>
                </a:gridCol>
                <a:gridCol w="1644964">
                  <a:extLst>
                    <a:ext uri="{9D8B030D-6E8A-4147-A177-3AD203B41FA5}">
                      <a16:colId xmlns:a16="http://schemas.microsoft.com/office/drawing/2014/main" val="20002"/>
                    </a:ext>
                  </a:extLst>
                </a:gridCol>
                <a:gridCol w="1853032">
                  <a:extLst>
                    <a:ext uri="{9D8B030D-6E8A-4147-A177-3AD203B41FA5}">
                      <a16:colId xmlns:a16="http://schemas.microsoft.com/office/drawing/2014/main" val="20003"/>
                    </a:ext>
                  </a:extLst>
                </a:gridCol>
                <a:gridCol w="1738110">
                  <a:extLst>
                    <a:ext uri="{9D8B030D-6E8A-4147-A177-3AD203B41FA5}">
                      <a16:colId xmlns:a16="http://schemas.microsoft.com/office/drawing/2014/main" val="546481327"/>
                    </a:ext>
                  </a:extLst>
                </a:gridCol>
                <a:gridCol w="1738110">
                  <a:extLst>
                    <a:ext uri="{9D8B030D-6E8A-4147-A177-3AD203B41FA5}">
                      <a16:colId xmlns:a16="http://schemas.microsoft.com/office/drawing/2014/main" val="2629139441"/>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Population or </a:t>
                      </a:r>
                      <a:br>
                        <a:rPr kumimoji="0" lang="en-GB" sz="1400" b="1" i="0" u="none" strike="noStrike" cap="none" normalizeH="0" baseline="0" dirty="0">
                          <a:ln>
                            <a:noFill/>
                          </a:ln>
                          <a:solidFill>
                            <a:schemeClr val="tx1"/>
                          </a:solidFill>
                          <a:effectLst/>
                          <a:latin typeface="Calibri" panose="020F0502020204030204" pitchFamily="34" charset="0"/>
                        </a:rPr>
                      </a:br>
                      <a:r>
                        <a:rPr kumimoji="0" lang="en-GB" sz="1400" b="1" i="0" u="none" strike="noStrike" cap="none" normalizeH="0" baseline="0" dirty="0">
                          <a:ln>
                            <a:noFill/>
                          </a:ln>
                          <a:solidFill>
                            <a:schemeClr val="tx1"/>
                          </a:solidFill>
                          <a:effectLst/>
                          <a:latin typeface="Calibri" panose="020F0502020204030204" pitchFamily="34" charset="0"/>
                        </a:rPr>
                        <a:t>Subgroup</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 (No. of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Kaplan-Meier Estimate at 5 Yr (95%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Neratinib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Neratinib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739541425"/>
                  </a:ext>
                </a:extLst>
              </a:tr>
              <a:tr h="2932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HR+/≤1 yr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(670)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(664)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98.4 (96.8-99.1)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95.7 (93.6-97.2)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0.41 (0.18-0.85)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57690305"/>
                  </a:ext>
                </a:extLst>
              </a:tr>
              <a:tr h="2932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Nodal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Positive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(540)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(539)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98.2 (96.4-99.1)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99.1 (93.9-99.9)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95.4 (92.9-97.0)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97.2 (91.4-99.1)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0.41 (0.17-0.89)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0.37 (0.02-2.87)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2755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trastuzumab regimen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Concurrent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Sequential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(411)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(259)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(415)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(249)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98.1 (95.8-99.2)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98.7 (95.9-99.6)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95.3 (92.3-97.1)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96.5 (92.8-98.4)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0.40 (0.15-0.98)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0.42 (0.09-1.50)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2755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Adjuvant or neoadjuvant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Adjuvant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Neoadjuvant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(508)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(472)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(192)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98.2 (96.3-99.2)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98.7 (94.8-99.7)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97.5 (95.3-98.6)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91.2 (85.1-94.8)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0.70 (0.25-1.82)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0.18 (0.03-0.63)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213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pCR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(164)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98.4 (93.6-99.6)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100.0 (100.0-100.0)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92.0 (85.6-95.7)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81.9 (53.1-93.9)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0.24 (0.04-0.92)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 (NE-1.08)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6475030"/>
                  </a:ext>
                </a:extLst>
              </a:tr>
            </a:tbl>
          </a:graphicData>
        </a:graphic>
      </p:graphicFrame>
      <p:sp>
        <p:nvSpPr>
          <p:cNvPr id="13" name="TextBox 12">
            <a:extLst>
              <a:ext uri="{FF2B5EF4-FFF2-40B4-BE49-F238E27FC236}">
                <a16:creationId xmlns:a16="http://schemas.microsoft.com/office/drawing/2014/main" id="{AB3069D5-F167-4C84-ACEF-CE929419C087}"/>
              </a:ext>
            </a:extLst>
          </p:cNvPr>
          <p:cNvSpPr txBox="1"/>
          <p:nvPr/>
        </p:nvSpPr>
        <p:spPr bwMode="auto">
          <a:xfrm>
            <a:off x="627177" y="5874043"/>
            <a:ext cx="74140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*Among the 354 patients that received neoadjuvant therapy, 295 achieved a pCR, and 21 had no outcome reported.</a:t>
            </a:r>
          </a:p>
        </p:txBody>
      </p:sp>
    </p:spTree>
    <p:extLst>
      <p:ext uri="{BB962C8B-B14F-4D97-AF65-F5344CB8AC3E}">
        <p14:creationId xmlns:p14="http://schemas.microsoft.com/office/powerpoint/2010/main" val="1010422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07EE632-CB8E-46A9-BA32-AA88278CB0B8}"/>
              </a:ext>
            </a:extLst>
          </p:cNvPr>
          <p:cNvSpPr/>
          <p:nvPr/>
        </p:nvSpPr>
        <p:spPr bwMode="auto">
          <a:xfrm rot="9397757">
            <a:off x="7492669" y="3654885"/>
            <a:ext cx="263268" cy="69726"/>
          </a:xfrm>
          <a:prstGeom prst="rect">
            <a:avLst/>
          </a:prstGeom>
          <a:solidFill>
            <a:schemeClr val="accent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4" name="7-Point Star 2">
            <a:extLst>
              <a:ext uri="{FF2B5EF4-FFF2-40B4-BE49-F238E27FC236}">
                <a16:creationId xmlns:a16="http://schemas.microsoft.com/office/drawing/2014/main" id="{B31DA5BD-4E88-4A0B-B503-7FE5FA17C616}"/>
              </a:ext>
            </a:extLst>
          </p:cNvPr>
          <p:cNvSpPr/>
          <p:nvPr/>
        </p:nvSpPr>
        <p:spPr bwMode="auto">
          <a:xfrm rot="9397757">
            <a:off x="7289941" y="3664319"/>
            <a:ext cx="253181" cy="253181"/>
          </a:xfrm>
          <a:prstGeom prst="star7">
            <a:avLst/>
          </a:prstGeom>
          <a:solidFill>
            <a:schemeClr val="accent3"/>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 name="Title 1"/>
          <p:cNvSpPr>
            <a:spLocks noGrp="1"/>
          </p:cNvSpPr>
          <p:nvPr>
            <p:ph type="title"/>
          </p:nvPr>
        </p:nvSpPr>
        <p:spPr/>
        <p:txBody>
          <a:bodyPr/>
          <a:lstStyle/>
          <a:p>
            <a:r>
              <a:rPr lang="en-US" dirty="0"/>
              <a:t>Structure of Ado-Trastuzumab-Emtansine (T-DM1), </a:t>
            </a:r>
            <a:br>
              <a:rPr lang="en-US" dirty="0"/>
            </a:br>
            <a:r>
              <a:rPr lang="en-US" dirty="0"/>
              <a:t>a HER2-Targeted ADC </a:t>
            </a:r>
          </a:p>
        </p:txBody>
      </p:sp>
      <p:sp>
        <p:nvSpPr>
          <p:cNvPr id="51" name="Content Placeholder 1">
            <a:extLst>
              <a:ext uri="{FF2B5EF4-FFF2-40B4-BE49-F238E27FC236}">
                <a16:creationId xmlns:a16="http://schemas.microsoft.com/office/drawing/2014/main" id="{D4C79383-A4F7-458E-9C30-0A3D6717948C}"/>
              </a:ext>
            </a:extLst>
          </p:cNvPr>
          <p:cNvSpPr>
            <a:spLocks noGrp="1"/>
          </p:cNvSpPr>
          <p:nvPr>
            <p:ph sz="half" idx="1"/>
          </p:nvPr>
        </p:nvSpPr>
        <p:spPr/>
        <p:txBody>
          <a:bodyPr/>
          <a:lstStyle/>
          <a:p>
            <a:r>
              <a:rPr lang="en-US" sz="2200" b="1" dirty="0"/>
              <a:t>Tumor antigen: </a:t>
            </a:r>
            <a:r>
              <a:rPr lang="en-US" sz="2200" dirty="0"/>
              <a:t>HER2</a:t>
            </a:r>
          </a:p>
          <a:p>
            <a:r>
              <a:rPr lang="en-US" sz="2200" b="1" dirty="0"/>
              <a:t>Antibody:</a:t>
            </a:r>
            <a:r>
              <a:rPr lang="en-US" sz="2200" dirty="0"/>
              <a:t> monoclonal antibody trastuzumab</a:t>
            </a:r>
          </a:p>
          <a:p>
            <a:r>
              <a:rPr lang="en-US" sz="2200" b="1" dirty="0"/>
              <a:t>Linker: </a:t>
            </a:r>
            <a:r>
              <a:rPr lang="en-US" sz="2200" dirty="0"/>
              <a:t>systemically stable thioether, not cleavable</a:t>
            </a:r>
          </a:p>
          <a:p>
            <a:r>
              <a:rPr lang="en-US" sz="2200" b="1" dirty="0"/>
              <a:t>Cytotoxic drug payload:</a:t>
            </a:r>
            <a:r>
              <a:rPr lang="en-US" sz="2200" dirty="0"/>
              <a:t> emtansine (DM1), a highly potent tubulin destabilizer</a:t>
            </a:r>
          </a:p>
        </p:txBody>
      </p:sp>
      <p:sp>
        <p:nvSpPr>
          <p:cNvPr id="15" name="Freeform 73">
            <a:extLst>
              <a:ext uri="{FF2B5EF4-FFF2-40B4-BE49-F238E27FC236}">
                <a16:creationId xmlns:a16="http://schemas.microsoft.com/office/drawing/2014/main" id="{52AA4252-DB59-48B6-AB21-BF06DE75DDBB}"/>
              </a:ext>
            </a:extLst>
          </p:cNvPr>
          <p:cNvSpPr/>
          <p:nvPr/>
        </p:nvSpPr>
        <p:spPr bwMode="auto">
          <a:xfrm rot="9397757">
            <a:off x="7430095" y="4742732"/>
            <a:ext cx="782927" cy="1033731"/>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tx2">
              <a:lumMod val="60000"/>
              <a:lumOff val="40000"/>
            </a:schemeClr>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 name="Freeform 74">
            <a:extLst>
              <a:ext uri="{FF2B5EF4-FFF2-40B4-BE49-F238E27FC236}">
                <a16:creationId xmlns:a16="http://schemas.microsoft.com/office/drawing/2014/main" id="{27543528-F5BC-473A-85A1-DA154412FD65}"/>
              </a:ext>
            </a:extLst>
          </p:cNvPr>
          <p:cNvSpPr/>
          <p:nvPr/>
        </p:nvSpPr>
        <p:spPr bwMode="auto">
          <a:xfrm rot="9397757" flipV="1">
            <a:off x="9137866" y="3960977"/>
            <a:ext cx="782927" cy="1033731"/>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tx2">
              <a:lumMod val="60000"/>
              <a:lumOff val="40000"/>
            </a:schemeClr>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 name="Freeform 39">
            <a:extLst>
              <a:ext uri="{FF2B5EF4-FFF2-40B4-BE49-F238E27FC236}">
                <a16:creationId xmlns:a16="http://schemas.microsoft.com/office/drawing/2014/main" id="{A381569E-6B43-4918-9E73-762F56EB1E65}"/>
              </a:ext>
            </a:extLst>
          </p:cNvPr>
          <p:cNvSpPr/>
          <p:nvPr/>
        </p:nvSpPr>
        <p:spPr bwMode="auto">
          <a:xfrm rot="9397757">
            <a:off x="7384975" y="3268102"/>
            <a:ext cx="1125787" cy="2844392"/>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tx2">
              <a:lumMod val="60000"/>
              <a:lumOff val="40000"/>
            </a:schemeClr>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 name="Freeform 41">
            <a:extLst>
              <a:ext uri="{FF2B5EF4-FFF2-40B4-BE49-F238E27FC236}">
                <a16:creationId xmlns:a16="http://schemas.microsoft.com/office/drawing/2014/main" id="{2781D429-2858-4B70-B646-A96C6BCCB109}"/>
              </a:ext>
            </a:extLst>
          </p:cNvPr>
          <p:cNvSpPr/>
          <p:nvPr/>
        </p:nvSpPr>
        <p:spPr bwMode="auto">
          <a:xfrm rot="9397757" flipH="1">
            <a:off x="8535843" y="2772137"/>
            <a:ext cx="1119484" cy="2844392"/>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tx2">
              <a:lumMod val="60000"/>
              <a:lumOff val="40000"/>
            </a:schemeClr>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CD7BFD69-DB4B-4BC0-83C9-5575300DAFFD}"/>
              </a:ext>
            </a:extLst>
          </p:cNvPr>
          <p:cNvSpPr/>
          <p:nvPr/>
        </p:nvSpPr>
        <p:spPr bwMode="auto">
          <a:xfrm rot="9397757">
            <a:off x="8400710" y="3132374"/>
            <a:ext cx="267198" cy="69726"/>
          </a:xfrm>
          <a:prstGeom prst="rect">
            <a:avLst/>
          </a:prstGeom>
          <a:solidFill>
            <a:schemeClr val="accent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24" name="Straight Connector 23">
            <a:extLst>
              <a:ext uri="{FF2B5EF4-FFF2-40B4-BE49-F238E27FC236}">
                <a16:creationId xmlns:a16="http://schemas.microsoft.com/office/drawing/2014/main" id="{0715AAB5-DC00-4EEF-B602-EC728C97BABA}"/>
              </a:ext>
            </a:extLst>
          </p:cNvPr>
          <p:cNvCxnSpPr/>
          <p:nvPr/>
        </p:nvCxnSpPr>
        <p:spPr bwMode="auto">
          <a:xfrm rot="9397757" flipV="1">
            <a:off x="8645097" y="4430940"/>
            <a:ext cx="265052" cy="24784"/>
          </a:xfrm>
          <a:prstGeom prst="line">
            <a:avLst/>
          </a:prstGeom>
          <a:noFill/>
          <a:ln w="28575" cap="flat" cmpd="sng" algn="ctr">
            <a:solidFill>
              <a:schemeClr val="accent2"/>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F465615-93E7-41CF-B95B-B8A4201239D8}"/>
              </a:ext>
            </a:extLst>
          </p:cNvPr>
          <p:cNvCxnSpPr>
            <a:endCxn id="17" idx="6"/>
          </p:cNvCxnSpPr>
          <p:nvPr/>
        </p:nvCxnSpPr>
        <p:spPr bwMode="auto">
          <a:xfrm rot="9397757">
            <a:off x="8195949" y="4606385"/>
            <a:ext cx="285580" cy="40406"/>
          </a:xfrm>
          <a:prstGeom prst="line">
            <a:avLst/>
          </a:prstGeom>
          <a:noFill/>
          <a:ln w="28575" cap="flat" cmpd="sng" algn="ctr">
            <a:solidFill>
              <a:schemeClr val="accent2"/>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93B7BAB-B57A-4DED-BC66-66CB4CACD16A}"/>
              </a:ext>
            </a:extLst>
          </p:cNvPr>
          <p:cNvCxnSpPr/>
          <p:nvPr/>
        </p:nvCxnSpPr>
        <p:spPr bwMode="auto">
          <a:xfrm rot="9397757">
            <a:off x="8340754" y="3784793"/>
            <a:ext cx="283974" cy="0"/>
          </a:xfrm>
          <a:prstGeom prst="line">
            <a:avLst/>
          </a:prstGeom>
          <a:noFill/>
          <a:ln w="28575" cap="flat" cmpd="sng" algn="ctr">
            <a:solidFill>
              <a:schemeClr val="accent2"/>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AE37718-EAF7-42DB-8F85-0244309B12EC}"/>
              </a:ext>
            </a:extLst>
          </p:cNvPr>
          <p:cNvCxnSpPr/>
          <p:nvPr/>
        </p:nvCxnSpPr>
        <p:spPr bwMode="auto">
          <a:xfrm rot="9397757">
            <a:off x="7915781" y="3963263"/>
            <a:ext cx="307924" cy="0"/>
          </a:xfrm>
          <a:prstGeom prst="line">
            <a:avLst/>
          </a:prstGeom>
          <a:noFill/>
          <a:ln w="28575" cap="flat" cmpd="sng" algn="ctr">
            <a:solidFill>
              <a:schemeClr val="accent2"/>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7271903-D086-4D1F-B0D9-1FEFFD19FD28}"/>
              </a:ext>
            </a:extLst>
          </p:cNvPr>
          <p:cNvCxnSpPr/>
          <p:nvPr/>
        </p:nvCxnSpPr>
        <p:spPr bwMode="auto">
          <a:xfrm rot="9397757">
            <a:off x="7767586" y="5000953"/>
            <a:ext cx="556250" cy="396767"/>
          </a:xfrm>
          <a:prstGeom prst="line">
            <a:avLst/>
          </a:prstGeom>
          <a:noFill/>
          <a:ln w="28575" cap="flat" cmpd="sng" algn="ctr">
            <a:solidFill>
              <a:schemeClr val="accent2"/>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01B126B-AEAA-4201-92C2-EEE710D82403}"/>
              </a:ext>
            </a:extLst>
          </p:cNvPr>
          <p:cNvCxnSpPr/>
          <p:nvPr/>
        </p:nvCxnSpPr>
        <p:spPr bwMode="auto">
          <a:xfrm rot="9397757" flipV="1">
            <a:off x="9142201" y="4408832"/>
            <a:ext cx="550314" cy="410452"/>
          </a:xfrm>
          <a:prstGeom prst="line">
            <a:avLst/>
          </a:prstGeom>
          <a:noFill/>
          <a:ln w="28575" cap="flat" cmpd="sng" algn="ctr">
            <a:solidFill>
              <a:schemeClr val="accent2"/>
            </a:solidFill>
            <a:prstDash val="solid"/>
            <a:round/>
            <a:headEnd type="none" w="med" len="med"/>
            <a:tailEnd type="none" w="med" len="med"/>
          </a:ln>
          <a:effectLst/>
        </p:spPr>
      </p:cxnSp>
      <p:sp>
        <p:nvSpPr>
          <p:cNvPr id="30" name="Rectangle 29">
            <a:extLst>
              <a:ext uri="{FF2B5EF4-FFF2-40B4-BE49-F238E27FC236}">
                <a16:creationId xmlns:a16="http://schemas.microsoft.com/office/drawing/2014/main" id="{4C6925BD-F00E-4BFE-8C40-5F76E9E45549}"/>
              </a:ext>
            </a:extLst>
          </p:cNvPr>
          <p:cNvSpPr/>
          <p:nvPr/>
        </p:nvSpPr>
        <p:spPr bwMode="auto">
          <a:xfrm rot="7284203">
            <a:off x="9372155" y="4547639"/>
            <a:ext cx="91279" cy="128588"/>
          </a:xfrm>
          <a:prstGeom prst="rect">
            <a:avLst/>
          </a:prstGeom>
          <a:solidFill>
            <a:schemeClr val="accent2">
              <a:lumMod val="50000"/>
            </a:scheme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BBB2E32D-3B06-4DCD-B1C5-D14125C83BE0}"/>
              </a:ext>
            </a:extLst>
          </p:cNvPr>
          <p:cNvSpPr/>
          <p:nvPr/>
        </p:nvSpPr>
        <p:spPr bwMode="auto">
          <a:xfrm rot="11511311" flipV="1">
            <a:off x="7987070" y="5136705"/>
            <a:ext cx="91279" cy="128588"/>
          </a:xfrm>
          <a:prstGeom prst="rect">
            <a:avLst/>
          </a:prstGeom>
          <a:solidFill>
            <a:schemeClr val="accent2">
              <a:lumMod val="50000"/>
            </a:scheme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2" name="Rectangle 31">
            <a:extLst>
              <a:ext uri="{FF2B5EF4-FFF2-40B4-BE49-F238E27FC236}">
                <a16:creationId xmlns:a16="http://schemas.microsoft.com/office/drawing/2014/main" id="{FC08F451-0C7A-4917-B96D-52CCB0F4630F}"/>
              </a:ext>
            </a:extLst>
          </p:cNvPr>
          <p:cNvSpPr/>
          <p:nvPr/>
        </p:nvSpPr>
        <p:spPr bwMode="auto">
          <a:xfrm rot="14797757" flipV="1">
            <a:off x="8411546" y="4238493"/>
            <a:ext cx="91279" cy="128588"/>
          </a:xfrm>
          <a:prstGeom prst="rect">
            <a:avLst/>
          </a:prstGeom>
          <a:solidFill>
            <a:schemeClr val="accent2">
              <a:lumMod val="50000"/>
            </a:scheme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 name="7-Point Star 14">
            <a:extLst>
              <a:ext uri="{FF2B5EF4-FFF2-40B4-BE49-F238E27FC236}">
                <a16:creationId xmlns:a16="http://schemas.microsoft.com/office/drawing/2014/main" id="{1EE86790-775C-4326-8AFE-C268AFF20325}"/>
              </a:ext>
            </a:extLst>
          </p:cNvPr>
          <p:cNvSpPr/>
          <p:nvPr/>
        </p:nvSpPr>
        <p:spPr bwMode="auto">
          <a:xfrm rot="8050860">
            <a:off x="8634306" y="2962073"/>
            <a:ext cx="253181" cy="253181"/>
          </a:xfrm>
          <a:prstGeom prst="star7">
            <a:avLst/>
          </a:prstGeom>
          <a:solidFill>
            <a:schemeClr val="accent3"/>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2BE6FE41-6C4B-4038-992A-2F5F734249AF}"/>
              </a:ext>
            </a:extLst>
          </p:cNvPr>
          <p:cNvSpPr/>
          <p:nvPr/>
        </p:nvSpPr>
        <p:spPr bwMode="auto">
          <a:xfrm rot="9397757">
            <a:off x="8620338" y="3624810"/>
            <a:ext cx="267198" cy="69726"/>
          </a:xfrm>
          <a:prstGeom prst="rect">
            <a:avLst/>
          </a:prstGeom>
          <a:solidFill>
            <a:schemeClr val="accent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1" name="7-Point Star 14">
            <a:extLst>
              <a:ext uri="{FF2B5EF4-FFF2-40B4-BE49-F238E27FC236}">
                <a16:creationId xmlns:a16="http://schemas.microsoft.com/office/drawing/2014/main" id="{4FADE5AA-5825-4A70-90CA-DA1DCEB5312D}"/>
              </a:ext>
            </a:extLst>
          </p:cNvPr>
          <p:cNvSpPr/>
          <p:nvPr/>
        </p:nvSpPr>
        <p:spPr bwMode="auto">
          <a:xfrm rot="8050860">
            <a:off x="8853934" y="3454509"/>
            <a:ext cx="253181" cy="253181"/>
          </a:xfrm>
          <a:prstGeom prst="star7">
            <a:avLst/>
          </a:prstGeom>
          <a:solidFill>
            <a:schemeClr val="accent3"/>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5" name="TextBox 34">
            <a:extLst>
              <a:ext uri="{FF2B5EF4-FFF2-40B4-BE49-F238E27FC236}">
                <a16:creationId xmlns:a16="http://schemas.microsoft.com/office/drawing/2014/main" id="{E1F03E24-9A72-40C4-8196-4F9FD63C729D}"/>
              </a:ext>
            </a:extLst>
          </p:cNvPr>
          <p:cNvSpPr txBox="1"/>
          <p:nvPr/>
        </p:nvSpPr>
        <p:spPr bwMode="auto">
          <a:xfrm>
            <a:off x="9365273" y="2082743"/>
            <a:ext cx="24858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1D2E5A"/>
                </a:solidFill>
                <a:effectLst/>
                <a:uLnTx/>
                <a:uFillTx/>
                <a:latin typeface="Arial" panose="020B0604020202020204" pitchFamily="34" charset="0"/>
                <a:ea typeface="+mn-ea"/>
                <a:cs typeface="Arial" panose="020B0604020202020204" pitchFamily="34" charset="0"/>
              </a:rPr>
              <a:t>Trastuzumab </a:t>
            </a:r>
            <a:br>
              <a:rPr kumimoji="0" lang="en-US" sz="1600" b="1" i="0" u="none" strike="noStrike" kern="1200" cap="none" spc="0" normalizeH="0" baseline="0" noProof="0" dirty="0">
                <a:ln>
                  <a:noFill/>
                </a:ln>
                <a:solidFill>
                  <a:srgbClr val="1D2E5A"/>
                </a:solidFill>
                <a:effectLst/>
                <a:uLnTx/>
                <a:uFillTx/>
                <a:latin typeface="Arial" panose="020B060402020202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1D2E5A"/>
                </a:solidFill>
                <a:effectLst/>
                <a:uLnTx/>
                <a:uFillTx/>
                <a:latin typeface="Arial" panose="020B0604020202020204" pitchFamily="34" charset="0"/>
                <a:ea typeface="+mn-ea"/>
                <a:cs typeface="Arial" panose="020B0604020202020204" pitchFamily="34" charset="0"/>
              </a:rPr>
              <a:t>(HER2-targeted mAb)</a:t>
            </a:r>
          </a:p>
        </p:txBody>
      </p:sp>
      <p:cxnSp>
        <p:nvCxnSpPr>
          <p:cNvPr id="36" name="Straight Arrow Connector 35">
            <a:extLst>
              <a:ext uri="{FF2B5EF4-FFF2-40B4-BE49-F238E27FC236}">
                <a16:creationId xmlns:a16="http://schemas.microsoft.com/office/drawing/2014/main" id="{60074503-0DAE-457E-BFCC-438413750F43}"/>
              </a:ext>
            </a:extLst>
          </p:cNvPr>
          <p:cNvCxnSpPr>
            <a:cxnSpLocks/>
          </p:cNvCxnSpPr>
          <p:nvPr/>
        </p:nvCxnSpPr>
        <p:spPr bwMode="auto">
          <a:xfrm flipH="1">
            <a:off x="8912944" y="2773068"/>
            <a:ext cx="1099965" cy="1321786"/>
          </a:xfrm>
          <a:prstGeom prst="straightConnector1">
            <a:avLst/>
          </a:prstGeom>
          <a:noFill/>
          <a:ln w="28575" cap="flat" cmpd="sng" algn="ctr">
            <a:solidFill>
              <a:schemeClr val="accent1"/>
            </a:solidFill>
            <a:prstDash val="solid"/>
            <a:round/>
            <a:headEnd type="none" w="med" len="med"/>
            <a:tailEnd type="triangle"/>
          </a:ln>
          <a:effectLst/>
        </p:spPr>
      </p:cxnSp>
      <p:sp>
        <p:nvSpPr>
          <p:cNvPr id="37" name="TextBox 36">
            <a:extLst>
              <a:ext uri="{FF2B5EF4-FFF2-40B4-BE49-F238E27FC236}">
                <a16:creationId xmlns:a16="http://schemas.microsoft.com/office/drawing/2014/main" id="{39395A33-B0E8-48F3-8AD9-0BADF6B3C377}"/>
              </a:ext>
            </a:extLst>
          </p:cNvPr>
          <p:cNvSpPr txBox="1"/>
          <p:nvPr/>
        </p:nvSpPr>
        <p:spPr bwMode="auto">
          <a:xfrm>
            <a:off x="5542261" y="3620112"/>
            <a:ext cx="18501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1D2E5A"/>
                </a:solidFill>
                <a:effectLst/>
                <a:uLnTx/>
                <a:uFillTx/>
                <a:latin typeface="Arial" panose="020B0604020202020204" pitchFamily="34" charset="0"/>
                <a:ea typeface="+mn-ea"/>
                <a:cs typeface="Arial" panose="020B0604020202020204" pitchFamily="34" charset="0"/>
              </a:rPr>
              <a:t>Cytotoxic agent: </a:t>
            </a:r>
            <a:br>
              <a:rPr kumimoji="0" lang="en-US" sz="1600" b="1" i="0" u="none" strike="noStrike" kern="1200" cap="none" spc="0" normalizeH="0" baseline="0" noProof="0" dirty="0">
                <a:ln>
                  <a:noFill/>
                </a:ln>
                <a:solidFill>
                  <a:srgbClr val="1D2E5A"/>
                </a:solidFill>
                <a:effectLst/>
                <a:uLnTx/>
                <a:uFillTx/>
                <a:latin typeface="Arial" panose="020B060402020202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1D2E5A"/>
                </a:solidFill>
                <a:effectLst/>
                <a:uLnTx/>
                <a:uFillTx/>
                <a:latin typeface="Arial" panose="020B0604020202020204" pitchFamily="34" charset="0"/>
                <a:ea typeface="+mn-ea"/>
                <a:cs typeface="Arial" panose="020B0604020202020204" pitchFamily="34" charset="0"/>
              </a:rPr>
              <a:t>DM1</a:t>
            </a:r>
          </a:p>
        </p:txBody>
      </p:sp>
      <p:cxnSp>
        <p:nvCxnSpPr>
          <p:cNvPr id="38" name="Straight Arrow Connector 37">
            <a:extLst>
              <a:ext uri="{FF2B5EF4-FFF2-40B4-BE49-F238E27FC236}">
                <a16:creationId xmlns:a16="http://schemas.microsoft.com/office/drawing/2014/main" id="{97F2E961-E670-461D-8037-3A6B7D2734F4}"/>
              </a:ext>
            </a:extLst>
          </p:cNvPr>
          <p:cNvCxnSpPr>
            <a:cxnSpLocks/>
          </p:cNvCxnSpPr>
          <p:nvPr/>
        </p:nvCxnSpPr>
        <p:spPr bwMode="auto">
          <a:xfrm flipV="1">
            <a:off x="7070138" y="3981461"/>
            <a:ext cx="278666" cy="600408"/>
          </a:xfrm>
          <a:prstGeom prst="straightConnector1">
            <a:avLst/>
          </a:prstGeom>
          <a:noFill/>
          <a:ln w="28575" cap="flat" cmpd="sng" algn="ctr">
            <a:solidFill>
              <a:schemeClr val="tx1"/>
            </a:solidFill>
            <a:prstDash val="solid"/>
            <a:round/>
            <a:headEnd type="none" w="med" len="med"/>
            <a:tailEnd type="triangle"/>
          </a:ln>
          <a:effectLst/>
        </p:spPr>
      </p:cxnSp>
      <p:sp>
        <p:nvSpPr>
          <p:cNvPr id="39" name="TextBox 38">
            <a:extLst>
              <a:ext uri="{FF2B5EF4-FFF2-40B4-BE49-F238E27FC236}">
                <a16:creationId xmlns:a16="http://schemas.microsoft.com/office/drawing/2014/main" id="{816DEA17-5C24-4A4F-9E8F-DD9C3983F146}"/>
              </a:ext>
            </a:extLst>
          </p:cNvPr>
          <p:cNvSpPr txBox="1"/>
          <p:nvPr/>
        </p:nvSpPr>
        <p:spPr bwMode="auto">
          <a:xfrm>
            <a:off x="6897483" y="2019397"/>
            <a:ext cx="17251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1D2E5A"/>
                </a:solidFill>
                <a:effectLst/>
                <a:uLnTx/>
                <a:uFillTx/>
                <a:latin typeface="Arial" panose="020B0604020202020204" pitchFamily="34" charset="0"/>
                <a:ea typeface="+mn-ea"/>
                <a:cs typeface="Arial" panose="020B0604020202020204" pitchFamily="34" charset="0"/>
              </a:rPr>
              <a:t>Thioether linker</a:t>
            </a:r>
          </a:p>
        </p:txBody>
      </p:sp>
      <p:cxnSp>
        <p:nvCxnSpPr>
          <p:cNvPr id="42" name="Straight Arrow Connector 41">
            <a:extLst>
              <a:ext uri="{FF2B5EF4-FFF2-40B4-BE49-F238E27FC236}">
                <a16:creationId xmlns:a16="http://schemas.microsoft.com/office/drawing/2014/main" id="{F451890E-6A1B-4233-B832-9AB43931B6D4}"/>
              </a:ext>
            </a:extLst>
          </p:cNvPr>
          <p:cNvCxnSpPr>
            <a:cxnSpLocks/>
          </p:cNvCxnSpPr>
          <p:nvPr/>
        </p:nvCxnSpPr>
        <p:spPr bwMode="auto">
          <a:xfrm>
            <a:off x="7882843" y="2342795"/>
            <a:ext cx="610050" cy="730898"/>
          </a:xfrm>
          <a:prstGeom prst="straightConnector1">
            <a:avLst/>
          </a:prstGeom>
          <a:noFill/>
          <a:ln w="28575" cap="flat" cmpd="sng" algn="ctr">
            <a:solidFill>
              <a:schemeClr val="accent1"/>
            </a:solidFill>
            <a:prstDash val="solid"/>
            <a:round/>
            <a:headEnd type="none" w="med" len="med"/>
            <a:tailEnd type="triangle"/>
          </a:ln>
          <a:effectLst/>
        </p:spPr>
      </p:cxnSp>
      <p:sp>
        <p:nvSpPr>
          <p:cNvPr id="43" name="Text Box 11">
            <a:extLst>
              <a:ext uri="{FF2B5EF4-FFF2-40B4-BE49-F238E27FC236}">
                <a16:creationId xmlns:a16="http://schemas.microsoft.com/office/drawing/2014/main" id="{63BCCF17-5F00-4007-B487-BA2A48D78D8C}"/>
              </a:ext>
            </a:extLst>
          </p:cNvPr>
          <p:cNvSpPr txBox="1">
            <a:spLocks noChangeArrowheads="1"/>
          </p:cNvSpPr>
          <p:nvPr/>
        </p:nvSpPr>
        <p:spPr bwMode="auto">
          <a:xfrm>
            <a:off x="396921" y="6376313"/>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Lewis Phillips. Cancer Res. 2008;68:9280.</a:t>
            </a:r>
          </a:p>
        </p:txBody>
      </p:sp>
      <p:grpSp>
        <p:nvGrpSpPr>
          <p:cNvPr id="44" name="Group 7">
            <a:extLst>
              <a:ext uri="{FF2B5EF4-FFF2-40B4-BE49-F238E27FC236}">
                <a16:creationId xmlns:a16="http://schemas.microsoft.com/office/drawing/2014/main" id="{B3A37B74-405F-4A1C-8BB6-BCC7D82B4568}"/>
              </a:ext>
            </a:extLst>
          </p:cNvPr>
          <p:cNvGrpSpPr>
            <a:grpSpLocks/>
          </p:cNvGrpSpPr>
          <p:nvPr/>
        </p:nvGrpSpPr>
        <p:grpSpPr bwMode="auto">
          <a:xfrm>
            <a:off x="9389569" y="6207225"/>
            <a:ext cx="2488502" cy="447822"/>
            <a:chOff x="9527309" y="3551529"/>
            <a:chExt cx="2488502" cy="448324"/>
          </a:xfrm>
        </p:grpSpPr>
        <p:pic>
          <p:nvPicPr>
            <p:cNvPr id="45" name="Picture 9">
              <a:extLst>
                <a:ext uri="{FF2B5EF4-FFF2-40B4-BE49-F238E27FC236}">
                  <a16:creationId xmlns:a16="http://schemas.microsoft.com/office/drawing/2014/main" id="{CB84F6D4-AE22-4680-8B6D-7574B0D5AC96}"/>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6" name="Rectangle 8">
              <a:extLst>
                <a:ext uri="{FF2B5EF4-FFF2-40B4-BE49-F238E27FC236}">
                  <a16:creationId xmlns:a16="http://schemas.microsoft.com/office/drawing/2014/main" id="{1378F427-797B-4613-9282-8D10CE89722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9314370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KATHERINE: Trastuzumab Emtansine vs Trastuzumab </a:t>
            </a:r>
            <a:br>
              <a:rPr lang="en-US" altLang="en-US" dirty="0"/>
            </a:br>
            <a:r>
              <a:rPr lang="en-US" altLang="en-US" dirty="0"/>
              <a:t>as Adjuvant Therapy for HER2+ EBC</a:t>
            </a:r>
          </a:p>
        </p:txBody>
      </p:sp>
      <p:sp>
        <p:nvSpPr>
          <p:cNvPr id="2" name="Content Placeholder 1">
            <a:extLst>
              <a:ext uri="{FF2B5EF4-FFF2-40B4-BE49-F238E27FC236}">
                <a16:creationId xmlns:a16="http://schemas.microsoft.com/office/drawing/2014/main" id="{C307804C-A39E-4804-8157-2E2A48E9E795}"/>
              </a:ext>
            </a:extLst>
          </p:cNvPr>
          <p:cNvSpPr>
            <a:spLocks noGrp="1"/>
          </p:cNvSpPr>
          <p:nvPr>
            <p:ph idx="1"/>
          </p:nvPr>
        </p:nvSpPr>
        <p:spPr>
          <a:xfrm>
            <a:off x="604675" y="1513047"/>
            <a:ext cx="10877529" cy="446706"/>
          </a:xfrm>
        </p:spPr>
        <p:txBody>
          <a:bodyPr/>
          <a:lstStyle/>
          <a:p>
            <a:r>
              <a:rPr lang="en-US" dirty="0"/>
              <a:t>International, randomized, open-label phase III study</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27064" y="2743319"/>
            <a:ext cx="523690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HER2+ EBC (cT1-4/N0-3/M0) </a:t>
            </a:r>
            <a:r>
              <a:rPr kumimoji="0" lang="en-US" alt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who had residual invasive disease in breast or axillary nodes </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after neoadjuvant chemotherapy plus HER2-targeted therapy* at surgery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1486)</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6714863" y="2743319"/>
            <a:ext cx="4767337"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T-DM1</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3.6 mg/kg IV Q3W x 14 cycles</a:t>
            </a:r>
            <a:endPar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743)</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6714864" y="3515606"/>
            <a:ext cx="4767336" cy="70326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Trastuzumab </a:t>
            </a:r>
            <a:r>
              <a:rPr kumimoji="0" lang="pl-PL"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 mg/kg IV Q3W</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x 14 cycles</a:t>
            </a:r>
            <a:endPar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743)</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5978266" y="3523544"/>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5978266" y="3064879"/>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 Box 11">
            <a:extLst>
              <a:ext uri="{FF2B5EF4-FFF2-40B4-BE49-F238E27FC236}">
                <a16:creationId xmlns:a16="http://schemas.microsoft.com/office/drawing/2014/main" id="{C5918773-5EFA-48BC-B809-B1F40A00B1B1}"/>
              </a:ext>
            </a:extLst>
          </p:cNvPr>
          <p:cNvSpPr txBox="1">
            <a:spLocks noChangeArrowheads="1"/>
          </p:cNvSpPr>
          <p:nvPr/>
        </p:nvSpPr>
        <p:spPr bwMode="auto">
          <a:xfrm>
            <a:off x="396921" y="637703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Geyer. SABCS 2018. Abstr GS1-10. von Minckwitz. NEJM. 2019;380:617.</a:t>
            </a:r>
          </a:p>
        </p:txBody>
      </p:sp>
      <p:sp>
        <p:nvSpPr>
          <p:cNvPr id="17" name="Line 52">
            <a:extLst>
              <a:ext uri="{FF2B5EF4-FFF2-40B4-BE49-F238E27FC236}">
                <a16:creationId xmlns:a16="http://schemas.microsoft.com/office/drawing/2014/main" id="{BBB30D30-8E2C-4C41-A834-4FE5ACFEF163}"/>
              </a:ext>
            </a:extLst>
          </p:cNvPr>
          <p:cNvSpPr>
            <a:spLocks noChangeShapeType="1"/>
          </p:cNvSpPr>
          <p:nvPr/>
        </p:nvSpPr>
        <p:spPr bwMode="auto">
          <a:xfrm rot="5400000">
            <a:off x="6083223" y="2858763"/>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Text Box 45">
            <a:extLst>
              <a:ext uri="{FF2B5EF4-FFF2-40B4-BE49-F238E27FC236}">
                <a16:creationId xmlns:a16="http://schemas.microsoft.com/office/drawing/2014/main" id="{F04F6E4A-7248-41F4-B8EB-54269AEC1236}"/>
              </a:ext>
            </a:extLst>
          </p:cNvPr>
          <p:cNvSpPr txBox="1">
            <a:spLocks noChangeArrowheads="1"/>
          </p:cNvSpPr>
          <p:nvPr/>
        </p:nvSpPr>
        <p:spPr bwMode="auto">
          <a:xfrm>
            <a:off x="2515740" y="2098558"/>
            <a:ext cx="75007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clinical stage, HR status, single vs dual neoadjuvant HER2-targeted therapy, pathologic nodal status after neoadjuvant therapy</a:t>
            </a:r>
          </a:p>
        </p:txBody>
      </p:sp>
      <p:sp>
        <p:nvSpPr>
          <p:cNvPr id="22" name="Content Placeholder 1">
            <a:extLst>
              <a:ext uri="{FF2B5EF4-FFF2-40B4-BE49-F238E27FC236}">
                <a16:creationId xmlns:a16="http://schemas.microsoft.com/office/drawing/2014/main" id="{3B979CA7-137A-4A22-9C58-7C183E119B5F}"/>
              </a:ext>
            </a:extLst>
          </p:cNvPr>
          <p:cNvSpPr txBox="1">
            <a:spLocks/>
          </p:cNvSpPr>
          <p:nvPr/>
        </p:nvSpPr>
        <p:spPr bwMode="auto">
          <a:xfrm>
            <a:off x="604675" y="5008440"/>
            <a:ext cx="10877529" cy="126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IDFS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distant recurrence-free survival, OS, safety</a:t>
            </a:r>
          </a:p>
        </p:txBody>
      </p:sp>
      <p:sp>
        <p:nvSpPr>
          <p:cNvPr id="23" name="Text Box 30">
            <a:extLst>
              <a:ext uri="{FF2B5EF4-FFF2-40B4-BE49-F238E27FC236}">
                <a16:creationId xmlns:a16="http://schemas.microsoft.com/office/drawing/2014/main" id="{815BDE92-4F4F-45D0-951D-5D73300510CD}"/>
              </a:ext>
            </a:extLst>
          </p:cNvPr>
          <p:cNvSpPr txBox="1">
            <a:spLocks noChangeArrowheads="1"/>
          </p:cNvSpPr>
          <p:nvPr/>
        </p:nvSpPr>
        <p:spPr bwMode="auto">
          <a:xfrm>
            <a:off x="622570" y="4314254"/>
            <a:ext cx="10977248"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Randomization occurred within 12 wk of surgery; </a:t>
            </a: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radiotherapy and/or endocrine therapy given per local standards</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*Minimum of 9 wk of taxane and trastuzumab.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who d/c T-DM1 for toxicity allowed to switch to trastuzumab to complete 14 cycles.</a:t>
            </a:r>
          </a:p>
        </p:txBody>
      </p:sp>
    </p:spTree>
    <p:extLst>
      <p:ext uri="{BB962C8B-B14F-4D97-AF65-F5344CB8AC3E}">
        <p14:creationId xmlns:p14="http://schemas.microsoft.com/office/powerpoint/2010/main" val="35899780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KATHERINE: Stratification Factors</a:t>
            </a: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 Box 11">
            <a:extLst>
              <a:ext uri="{FF2B5EF4-FFF2-40B4-BE49-F238E27FC236}">
                <a16:creationId xmlns:a16="http://schemas.microsoft.com/office/drawing/2014/main" id="{C5918773-5EFA-48BC-B809-B1F40A00B1B1}"/>
              </a:ext>
            </a:extLst>
          </p:cNvPr>
          <p:cNvSpPr txBox="1">
            <a:spLocks noChangeArrowheads="1"/>
          </p:cNvSpPr>
          <p:nvPr/>
        </p:nvSpPr>
        <p:spPr bwMode="auto">
          <a:xfrm>
            <a:off x="396921" y="637703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Geyer. SABCS 2018. Abstr GS1-10. von Minckwitz. NEJM. 2019;380:617.</a:t>
            </a:r>
          </a:p>
        </p:txBody>
      </p:sp>
      <p:graphicFrame>
        <p:nvGraphicFramePr>
          <p:cNvPr id="9" name="Group 3">
            <a:extLst>
              <a:ext uri="{FF2B5EF4-FFF2-40B4-BE49-F238E27FC236}">
                <a16:creationId xmlns:a16="http://schemas.microsoft.com/office/drawing/2014/main" id="{AFD98FA2-6507-4ACC-AAAF-958622B6DA8F}"/>
              </a:ext>
            </a:extLst>
          </p:cNvPr>
          <p:cNvGraphicFramePr>
            <a:graphicFrameLocks/>
          </p:cNvGraphicFramePr>
          <p:nvPr/>
        </p:nvGraphicFramePr>
        <p:xfrm>
          <a:off x="727076" y="1604963"/>
          <a:ext cx="10755312" cy="4297760"/>
        </p:xfrm>
        <a:graphic>
          <a:graphicData uri="http://schemas.openxmlformats.org/drawingml/2006/table">
            <a:tbl>
              <a:tblPr/>
              <a:tblGrid>
                <a:gridCol w="5126212">
                  <a:extLst>
                    <a:ext uri="{9D8B030D-6E8A-4147-A177-3AD203B41FA5}">
                      <a16:colId xmlns:a16="http://schemas.microsoft.com/office/drawing/2014/main" val="20000"/>
                    </a:ext>
                  </a:extLst>
                </a:gridCol>
                <a:gridCol w="2814550">
                  <a:extLst>
                    <a:ext uri="{9D8B030D-6E8A-4147-A177-3AD203B41FA5}">
                      <a16:colId xmlns:a16="http://schemas.microsoft.com/office/drawing/2014/main" val="20001"/>
                    </a:ext>
                  </a:extLst>
                </a:gridCol>
                <a:gridCol w="2814550">
                  <a:extLst>
                    <a:ext uri="{9D8B030D-6E8A-4147-A177-3AD203B41FA5}">
                      <a16:colId xmlns:a16="http://schemas.microsoft.com/office/drawing/2014/main" val="2000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Stratification Factor,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T-DM1 (n = 743)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Trastuzumab (n = 743)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Clinical stage at presentation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Operable (cT1-3N0–1M0)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Inoperable (cT4NxM0 or cTxN2–3M0)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558 (75.1)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185 (24.9)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553 (74.4)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190 (25.6)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Hormone receptor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ER and/or PgR positive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ER negative and PgR negative/unknown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534 (71.9)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209 (28.1)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540 (72.7)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203 (27.3)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Preoperative HER2-targeted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Trastuzumab alone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Trastuzumab + other HER2-targeted agents*</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Trastuzumab + pertuzumab</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600 (80.8)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143 (19.2)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133 (17.9)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596 (80.2)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147 (19.8)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139 (18.7)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Pathologic nodal status after preoperative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Node positive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Node negative/not done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343 (46.2)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400 (53.8)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346 (46.6)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397 (53.4)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82834365"/>
                  </a:ext>
                </a:extLst>
              </a:tr>
            </a:tbl>
          </a:graphicData>
        </a:graphic>
      </p:graphicFrame>
      <p:sp>
        <p:nvSpPr>
          <p:cNvPr id="10" name="Rectangle 9">
            <a:extLst>
              <a:ext uri="{FF2B5EF4-FFF2-40B4-BE49-F238E27FC236}">
                <a16:creationId xmlns:a16="http://schemas.microsoft.com/office/drawing/2014/main" id="{5E5EFAAC-9B5B-45CD-8EC5-9CCE62DFFDCF}"/>
              </a:ext>
            </a:extLst>
          </p:cNvPr>
          <p:cNvSpPr/>
          <p:nvPr/>
        </p:nvSpPr>
        <p:spPr>
          <a:xfrm>
            <a:off x="727077" y="5899678"/>
            <a:ext cx="10736262" cy="338554"/>
          </a:xfrm>
          <a:prstGeom prst="rect">
            <a:avLst/>
          </a:prstGeom>
        </p:spPr>
        <p:txBody>
          <a:bodyPr wrap="square">
            <a:spAutoFit/>
          </a:bodyPr>
          <a:lstStyle/>
          <a:p>
            <a:pPr marL="0" marR="5104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*Includes afatinib, dacomitinib, lapatinib, neratinib, pertuzumab. </a:t>
            </a:r>
            <a:r>
              <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Not a stratification factor; for informational purposes only.</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Rectangle 1">
            <a:extLst>
              <a:ext uri="{FF2B5EF4-FFF2-40B4-BE49-F238E27FC236}">
                <a16:creationId xmlns:a16="http://schemas.microsoft.com/office/drawing/2014/main" id="{DEFD4089-260B-4515-84F9-8F87E37BDD72}"/>
              </a:ext>
            </a:extLst>
          </p:cNvPr>
          <p:cNvSpPr/>
          <p:nvPr/>
        </p:nvSpPr>
        <p:spPr bwMode="auto">
          <a:xfrm>
            <a:off x="727077" y="4084320"/>
            <a:ext cx="10736262" cy="338554"/>
          </a:xfrm>
          <a:prstGeom prst="rect">
            <a:avLst/>
          </a:prstGeom>
          <a:noFill/>
          <a:ln w="3810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9B72ABC5-BBD4-4887-BF45-02C3E671722B}"/>
              </a:ext>
            </a:extLst>
          </p:cNvPr>
          <p:cNvSpPr/>
          <p:nvPr/>
        </p:nvSpPr>
        <p:spPr bwMode="auto">
          <a:xfrm>
            <a:off x="727077" y="4653445"/>
            <a:ext cx="10736262" cy="338554"/>
          </a:xfrm>
          <a:prstGeom prst="rect">
            <a:avLst/>
          </a:prstGeom>
          <a:noFill/>
          <a:ln w="3810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943519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KATHERINE: IDFS</a:t>
            </a: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 Box 11">
            <a:extLst>
              <a:ext uri="{FF2B5EF4-FFF2-40B4-BE49-F238E27FC236}">
                <a16:creationId xmlns:a16="http://schemas.microsoft.com/office/drawing/2014/main" id="{C5918773-5EFA-48BC-B809-B1F40A00B1B1}"/>
              </a:ext>
            </a:extLst>
          </p:cNvPr>
          <p:cNvSpPr txBox="1">
            <a:spLocks noChangeArrowheads="1"/>
          </p:cNvSpPr>
          <p:nvPr/>
        </p:nvSpPr>
        <p:spPr bwMode="auto">
          <a:xfrm>
            <a:off x="414339" y="637703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von Minckwitz. NEJM. 2019;380:617.</a:t>
            </a:r>
          </a:p>
        </p:txBody>
      </p:sp>
      <p:graphicFrame>
        <p:nvGraphicFramePr>
          <p:cNvPr id="8" name="Group 3">
            <a:extLst>
              <a:ext uri="{FF2B5EF4-FFF2-40B4-BE49-F238E27FC236}">
                <a16:creationId xmlns:a16="http://schemas.microsoft.com/office/drawing/2014/main" id="{FAA07E89-B254-4950-BBD2-EB1F73D8C1D1}"/>
              </a:ext>
            </a:extLst>
          </p:cNvPr>
          <p:cNvGraphicFramePr>
            <a:graphicFrameLocks/>
          </p:cNvGraphicFramePr>
          <p:nvPr>
            <p:extLst>
              <p:ext uri="{D42A27DB-BD31-4B8C-83A1-F6EECF244321}">
                <p14:modId xmlns:p14="http://schemas.microsoft.com/office/powerpoint/2010/main" val="2617117780"/>
              </p:ext>
            </p:extLst>
          </p:nvPr>
        </p:nvGraphicFramePr>
        <p:xfrm>
          <a:off x="8115300" y="1604004"/>
          <a:ext cx="3658780" cy="3566256"/>
        </p:xfrm>
        <a:graphic>
          <a:graphicData uri="http://schemas.openxmlformats.org/drawingml/2006/table">
            <a:tbl>
              <a:tblPr/>
              <a:tblGrid>
                <a:gridCol w="1647020">
                  <a:extLst>
                    <a:ext uri="{9D8B030D-6E8A-4147-A177-3AD203B41FA5}">
                      <a16:colId xmlns:a16="http://schemas.microsoft.com/office/drawing/2014/main" val="20000"/>
                    </a:ext>
                  </a:extLst>
                </a:gridCol>
                <a:gridCol w="1005880">
                  <a:extLst>
                    <a:ext uri="{9D8B030D-6E8A-4147-A177-3AD203B41FA5}">
                      <a16:colId xmlns:a16="http://schemas.microsoft.com/office/drawing/2014/main" val="20001"/>
                    </a:ext>
                  </a:extLst>
                </a:gridCol>
                <a:gridCol w="1005880">
                  <a:extLst>
                    <a:ext uri="{9D8B030D-6E8A-4147-A177-3AD203B41FA5}">
                      <a16:colId xmlns:a16="http://schemas.microsoft.com/office/drawing/2014/main" val="20002"/>
                    </a:ext>
                  </a:extLst>
                </a:gridCol>
              </a:tblGrid>
              <a:tr h="56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First IDFS Event,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T-DM1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3242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6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Distant recurrence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15.9</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6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Locoregional recurrence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6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Contralateral breast cancer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86394593"/>
                  </a:ext>
                </a:extLst>
              </a:tr>
              <a:tr h="56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Death without prior 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46640394"/>
                  </a:ext>
                </a:extLst>
              </a:tr>
            </a:tbl>
          </a:graphicData>
        </a:graphic>
      </p:graphicFrame>
      <p:sp>
        <p:nvSpPr>
          <p:cNvPr id="9" name="TextBox 1">
            <a:extLst>
              <a:ext uri="{FF2B5EF4-FFF2-40B4-BE49-F238E27FC236}">
                <a16:creationId xmlns:a16="http://schemas.microsoft.com/office/drawing/2014/main" id="{AE372673-1DB4-4B73-A60E-23506699FC04}"/>
              </a:ext>
            </a:extLst>
          </p:cNvPr>
          <p:cNvSpPr txBox="1"/>
          <p:nvPr/>
        </p:nvSpPr>
        <p:spPr bwMode="auto">
          <a:xfrm>
            <a:off x="2384460" y="479169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0" name="TextBox 1">
            <a:extLst>
              <a:ext uri="{FF2B5EF4-FFF2-40B4-BE49-F238E27FC236}">
                <a16:creationId xmlns:a16="http://schemas.microsoft.com/office/drawing/2014/main" id="{098C262B-D51D-4042-8BE6-F0067B0138FC}"/>
              </a:ext>
            </a:extLst>
          </p:cNvPr>
          <p:cNvSpPr txBox="1"/>
          <p:nvPr/>
        </p:nvSpPr>
        <p:spPr bwMode="auto">
          <a:xfrm>
            <a:off x="2868762" y="47916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1" name="TextBox 1">
            <a:extLst>
              <a:ext uri="{FF2B5EF4-FFF2-40B4-BE49-F238E27FC236}">
                <a16:creationId xmlns:a16="http://schemas.microsoft.com/office/drawing/2014/main" id="{37E83A86-127A-4CAA-BCDE-D895DA85B05D}"/>
              </a:ext>
            </a:extLst>
          </p:cNvPr>
          <p:cNvSpPr txBox="1"/>
          <p:nvPr/>
        </p:nvSpPr>
        <p:spPr bwMode="auto">
          <a:xfrm>
            <a:off x="1554137" y="1472520"/>
            <a:ext cx="405528" cy="279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2" name="TextBox 1">
            <a:extLst>
              <a:ext uri="{FF2B5EF4-FFF2-40B4-BE49-F238E27FC236}">
                <a16:creationId xmlns:a16="http://schemas.microsoft.com/office/drawing/2014/main" id="{EAD7EB13-11EE-420A-B555-74DD18FE2460}"/>
              </a:ext>
            </a:extLst>
          </p:cNvPr>
          <p:cNvSpPr txBox="1"/>
          <p:nvPr/>
        </p:nvSpPr>
        <p:spPr bwMode="auto">
          <a:xfrm>
            <a:off x="1642718" y="2084858"/>
            <a:ext cx="316948" cy="279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3" name="TextBox 1">
            <a:extLst>
              <a:ext uri="{FF2B5EF4-FFF2-40B4-BE49-F238E27FC236}">
                <a16:creationId xmlns:a16="http://schemas.microsoft.com/office/drawing/2014/main" id="{CE9616AC-2D7A-4D47-9AA1-C90D338F8A13}"/>
              </a:ext>
            </a:extLst>
          </p:cNvPr>
          <p:cNvSpPr txBox="1"/>
          <p:nvPr/>
        </p:nvSpPr>
        <p:spPr bwMode="auto">
          <a:xfrm>
            <a:off x="1642718" y="2713102"/>
            <a:ext cx="316948" cy="279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4" name="TextBox 1">
            <a:extLst>
              <a:ext uri="{FF2B5EF4-FFF2-40B4-BE49-F238E27FC236}">
                <a16:creationId xmlns:a16="http://schemas.microsoft.com/office/drawing/2014/main" id="{27F54DED-324C-4F59-AC68-765850C2CA9C}"/>
              </a:ext>
            </a:extLst>
          </p:cNvPr>
          <p:cNvSpPr txBox="1"/>
          <p:nvPr/>
        </p:nvSpPr>
        <p:spPr bwMode="auto">
          <a:xfrm>
            <a:off x="1642718" y="3332466"/>
            <a:ext cx="316948" cy="279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5" name="TextBox 1">
            <a:extLst>
              <a:ext uri="{FF2B5EF4-FFF2-40B4-BE49-F238E27FC236}">
                <a16:creationId xmlns:a16="http://schemas.microsoft.com/office/drawing/2014/main" id="{DABE3628-2980-437D-8F3B-67896A619963}"/>
              </a:ext>
            </a:extLst>
          </p:cNvPr>
          <p:cNvSpPr txBox="1"/>
          <p:nvPr/>
        </p:nvSpPr>
        <p:spPr bwMode="auto">
          <a:xfrm>
            <a:off x="1642718" y="3936920"/>
            <a:ext cx="316948" cy="279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7" name="TextBox 1">
            <a:extLst>
              <a:ext uri="{FF2B5EF4-FFF2-40B4-BE49-F238E27FC236}">
                <a16:creationId xmlns:a16="http://schemas.microsoft.com/office/drawing/2014/main" id="{2CC5D494-B560-4748-B82A-D665DE339430}"/>
              </a:ext>
            </a:extLst>
          </p:cNvPr>
          <p:cNvSpPr txBox="1"/>
          <p:nvPr/>
        </p:nvSpPr>
        <p:spPr bwMode="auto">
          <a:xfrm>
            <a:off x="1731297" y="4549323"/>
            <a:ext cx="228368" cy="279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8" name="Freeform: Shape 17">
            <a:extLst>
              <a:ext uri="{FF2B5EF4-FFF2-40B4-BE49-F238E27FC236}">
                <a16:creationId xmlns:a16="http://schemas.microsoft.com/office/drawing/2014/main" id="{81C7F1F1-D70D-42F2-B861-863E9F72F9A0}"/>
              </a:ext>
            </a:extLst>
          </p:cNvPr>
          <p:cNvSpPr/>
          <p:nvPr/>
        </p:nvSpPr>
        <p:spPr bwMode="auto">
          <a:xfrm>
            <a:off x="1983927" y="1643710"/>
            <a:ext cx="5760720" cy="3104869"/>
          </a:xfrm>
          <a:custGeom>
            <a:avLst/>
            <a:gdLst>
              <a:gd name="connsiteX0" fmla="*/ 0 w 8119872"/>
              <a:gd name="connsiteY0" fmla="*/ 0 h 3956304"/>
              <a:gd name="connsiteX1" fmla="*/ 0 w 8119872"/>
              <a:gd name="connsiteY1" fmla="*/ 3956304 h 3956304"/>
              <a:gd name="connsiteX2" fmla="*/ 8119872 w 8119872"/>
              <a:gd name="connsiteY2" fmla="*/ 3956304 h 3956304"/>
            </a:gdLst>
            <a:ahLst/>
            <a:cxnLst>
              <a:cxn ang="0">
                <a:pos x="connsiteX0" y="connsiteY0"/>
              </a:cxn>
              <a:cxn ang="0">
                <a:pos x="connsiteX1" y="connsiteY1"/>
              </a:cxn>
              <a:cxn ang="0">
                <a:pos x="connsiteX2" y="connsiteY2"/>
              </a:cxn>
            </a:cxnLst>
            <a:rect l="l" t="t" r="r" b="b"/>
            <a:pathLst>
              <a:path w="8119872" h="3956304">
                <a:moveTo>
                  <a:pt x="0" y="0"/>
                </a:moveTo>
                <a:lnTo>
                  <a:pt x="0" y="3956304"/>
                </a:lnTo>
                <a:lnTo>
                  <a:pt x="8119872" y="3956304"/>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23" name="TextBox 22">
            <a:extLst>
              <a:ext uri="{FF2B5EF4-FFF2-40B4-BE49-F238E27FC236}">
                <a16:creationId xmlns:a16="http://schemas.microsoft.com/office/drawing/2014/main" id="{5227BA3D-AE6D-4C90-A8BB-A9069E40CE1E}"/>
              </a:ext>
            </a:extLst>
          </p:cNvPr>
          <p:cNvSpPr txBox="1"/>
          <p:nvPr/>
        </p:nvSpPr>
        <p:spPr bwMode="auto">
          <a:xfrm rot="16200000">
            <a:off x="-492465" y="3105135"/>
            <a:ext cx="33792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IDFS (%)</a:t>
            </a:r>
          </a:p>
        </p:txBody>
      </p:sp>
      <p:grpSp>
        <p:nvGrpSpPr>
          <p:cNvPr id="24" name="Group 23">
            <a:extLst>
              <a:ext uri="{FF2B5EF4-FFF2-40B4-BE49-F238E27FC236}">
                <a16:creationId xmlns:a16="http://schemas.microsoft.com/office/drawing/2014/main" id="{210B00A2-48E8-418B-AC19-C12E8D78D0BE}"/>
              </a:ext>
            </a:extLst>
          </p:cNvPr>
          <p:cNvGrpSpPr/>
          <p:nvPr/>
        </p:nvGrpSpPr>
        <p:grpSpPr>
          <a:xfrm rot="5400000">
            <a:off x="399065" y="3155983"/>
            <a:ext cx="3074727" cy="97767"/>
            <a:chOff x="7315472" y="5254913"/>
            <a:chExt cx="4053250" cy="91440"/>
          </a:xfrm>
        </p:grpSpPr>
        <p:cxnSp>
          <p:nvCxnSpPr>
            <p:cNvPr id="25" name="Straight Connector 24">
              <a:extLst>
                <a:ext uri="{FF2B5EF4-FFF2-40B4-BE49-F238E27FC236}">
                  <a16:creationId xmlns:a16="http://schemas.microsoft.com/office/drawing/2014/main" id="{E0154146-F1C7-4B26-8478-A2BA5907B52E}"/>
                </a:ext>
              </a:extLst>
            </p:cNvPr>
            <p:cNvCxnSpPr/>
            <p:nvPr/>
          </p:nvCxnSpPr>
          <p:spPr bwMode="auto">
            <a:xfrm>
              <a:off x="81261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E83F15E-0AB7-4720-B07A-F48E27A6B08B}"/>
                </a:ext>
              </a:extLst>
            </p:cNvPr>
            <p:cNvCxnSpPr/>
            <p:nvPr/>
          </p:nvCxnSpPr>
          <p:spPr bwMode="auto">
            <a:xfrm>
              <a:off x="893677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4085735-6C7A-4DCF-A9C1-BB21972DDC6F}"/>
                </a:ext>
              </a:extLst>
            </p:cNvPr>
            <p:cNvCxnSpPr/>
            <p:nvPr/>
          </p:nvCxnSpPr>
          <p:spPr bwMode="auto">
            <a:xfrm>
              <a:off x="731547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CBADC07-6E5D-4718-86D4-A88FB72DFD0E}"/>
                </a:ext>
              </a:extLst>
            </p:cNvPr>
            <p:cNvCxnSpPr/>
            <p:nvPr/>
          </p:nvCxnSpPr>
          <p:spPr bwMode="auto">
            <a:xfrm>
              <a:off x="113687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6072675-CECB-45F0-9C96-022787938274}"/>
                </a:ext>
              </a:extLst>
            </p:cNvPr>
            <p:cNvCxnSpPr/>
            <p:nvPr/>
          </p:nvCxnSpPr>
          <p:spPr bwMode="auto">
            <a:xfrm>
              <a:off x="97474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3670463-57D1-43E5-88F2-326ACE324EC1}"/>
                </a:ext>
              </a:extLst>
            </p:cNvPr>
            <p:cNvCxnSpPr/>
            <p:nvPr/>
          </p:nvCxnSpPr>
          <p:spPr bwMode="auto">
            <a:xfrm>
              <a:off x="10558072" y="5254913"/>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31" name="TextBox 1">
            <a:extLst>
              <a:ext uri="{FF2B5EF4-FFF2-40B4-BE49-F238E27FC236}">
                <a16:creationId xmlns:a16="http://schemas.microsoft.com/office/drawing/2014/main" id="{8CF3368A-C77E-4AB7-B025-ED9C660B8255}"/>
              </a:ext>
            </a:extLst>
          </p:cNvPr>
          <p:cNvSpPr txBox="1"/>
          <p:nvPr/>
        </p:nvSpPr>
        <p:spPr bwMode="auto">
          <a:xfrm>
            <a:off x="3434664" y="47916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32" name="TextBox 1">
            <a:extLst>
              <a:ext uri="{FF2B5EF4-FFF2-40B4-BE49-F238E27FC236}">
                <a16:creationId xmlns:a16="http://schemas.microsoft.com/office/drawing/2014/main" id="{7F9ED8CF-A122-4EAC-A85B-6BABA897300E}"/>
              </a:ext>
            </a:extLst>
          </p:cNvPr>
          <p:cNvSpPr txBox="1"/>
          <p:nvPr/>
        </p:nvSpPr>
        <p:spPr bwMode="auto">
          <a:xfrm>
            <a:off x="3981622" y="47916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33" name="TextBox 1">
            <a:extLst>
              <a:ext uri="{FF2B5EF4-FFF2-40B4-BE49-F238E27FC236}">
                <a16:creationId xmlns:a16="http://schemas.microsoft.com/office/drawing/2014/main" id="{2B89BB62-5D1A-4B77-8A12-EA2D2935685B}"/>
              </a:ext>
            </a:extLst>
          </p:cNvPr>
          <p:cNvSpPr txBox="1"/>
          <p:nvPr/>
        </p:nvSpPr>
        <p:spPr bwMode="auto">
          <a:xfrm>
            <a:off x="4529197" y="47916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34" name="TextBox 1">
            <a:extLst>
              <a:ext uri="{FF2B5EF4-FFF2-40B4-BE49-F238E27FC236}">
                <a16:creationId xmlns:a16="http://schemas.microsoft.com/office/drawing/2014/main" id="{6E38473B-FAEE-4B2A-AF65-BC272ADA6652}"/>
              </a:ext>
            </a:extLst>
          </p:cNvPr>
          <p:cNvSpPr txBox="1"/>
          <p:nvPr/>
        </p:nvSpPr>
        <p:spPr bwMode="auto">
          <a:xfrm>
            <a:off x="5096483" y="47916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35" name="TextBox 1">
            <a:extLst>
              <a:ext uri="{FF2B5EF4-FFF2-40B4-BE49-F238E27FC236}">
                <a16:creationId xmlns:a16="http://schemas.microsoft.com/office/drawing/2014/main" id="{22326C98-1047-47A3-887E-550D3A1883C9}"/>
              </a:ext>
            </a:extLst>
          </p:cNvPr>
          <p:cNvSpPr txBox="1"/>
          <p:nvPr/>
        </p:nvSpPr>
        <p:spPr bwMode="auto">
          <a:xfrm>
            <a:off x="6226851" y="47916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36" name="TextBox 1">
            <a:extLst>
              <a:ext uri="{FF2B5EF4-FFF2-40B4-BE49-F238E27FC236}">
                <a16:creationId xmlns:a16="http://schemas.microsoft.com/office/drawing/2014/main" id="{B3F1B58F-CA0D-4CDE-87D5-7D27BCEC0BA3}"/>
              </a:ext>
            </a:extLst>
          </p:cNvPr>
          <p:cNvSpPr txBox="1"/>
          <p:nvPr/>
        </p:nvSpPr>
        <p:spPr bwMode="auto">
          <a:xfrm>
            <a:off x="5654277" y="47916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37" name="TextBox 1">
            <a:extLst>
              <a:ext uri="{FF2B5EF4-FFF2-40B4-BE49-F238E27FC236}">
                <a16:creationId xmlns:a16="http://schemas.microsoft.com/office/drawing/2014/main" id="{809B5846-442B-4097-B4CC-398FE8ED4433}"/>
              </a:ext>
            </a:extLst>
          </p:cNvPr>
          <p:cNvSpPr txBox="1"/>
          <p:nvPr/>
        </p:nvSpPr>
        <p:spPr bwMode="auto">
          <a:xfrm>
            <a:off x="6765447" y="47916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38" name="TextBox 1">
            <a:extLst>
              <a:ext uri="{FF2B5EF4-FFF2-40B4-BE49-F238E27FC236}">
                <a16:creationId xmlns:a16="http://schemas.microsoft.com/office/drawing/2014/main" id="{A1F11DF9-998C-44A0-AEF0-EF1164DAFF6E}"/>
              </a:ext>
            </a:extLst>
          </p:cNvPr>
          <p:cNvSpPr txBox="1"/>
          <p:nvPr/>
        </p:nvSpPr>
        <p:spPr bwMode="auto">
          <a:xfrm>
            <a:off x="7319541" y="47916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grpSp>
        <p:nvGrpSpPr>
          <p:cNvPr id="39" name="Group 38">
            <a:extLst>
              <a:ext uri="{FF2B5EF4-FFF2-40B4-BE49-F238E27FC236}">
                <a16:creationId xmlns:a16="http://schemas.microsoft.com/office/drawing/2014/main" id="{8F6EC114-1A74-40CB-B0E6-9672D2A7BB00}"/>
              </a:ext>
            </a:extLst>
          </p:cNvPr>
          <p:cNvGrpSpPr/>
          <p:nvPr/>
        </p:nvGrpSpPr>
        <p:grpSpPr>
          <a:xfrm>
            <a:off x="1983927" y="4743531"/>
            <a:ext cx="5548666" cy="99275"/>
            <a:chOff x="1835087" y="5626135"/>
            <a:chExt cx="7101040" cy="75360"/>
          </a:xfrm>
        </p:grpSpPr>
        <p:cxnSp>
          <p:nvCxnSpPr>
            <p:cNvPr id="40" name="Straight Connector 39">
              <a:extLst>
                <a:ext uri="{FF2B5EF4-FFF2-40B4-BE49-F238E27FC236}">
                  <a16:creationId xmlns:a16="http://schemas.microsoft.com/office/drawing/2014/main" id="{AD097E74-9D3F-4C4B-8580-601A5420B93E}"/>
                </a:ext>
              </a:extLst>
            </p:cNvPr>
            <p:cNvCxnSpPr/>
            <p:nvPr/>
          </p:nvCxnSpPr>
          <p:spPr bwMode="auto">
            <a:xfrm>
              <a:off x="3255295"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2E63291-F4EA-48EC-8458-89D6DE83F846}"/>
                </a:ext>
              </a:extLst>
            </p:cNvPr>
            <p:cNvCxnSpPr/>
            <p:nvPr/>
          </p:nvCxnSpPr>
          <p:spPr bwMode="auto">
            <a:xfrm>
              <a:off x="3965399"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A3408CC-42C4-4A66-A157-CA05E7C3222D}"/>
                </a:ext>
              </a:extLst>
            </p:cNvPr>
            <p:cNvCxnSpPr/>
            <p:nvPr/>
          </p:nvCxnSpPr>
          <p:spPr bwMode="auto">
            <a:xfrm>
              <a:off x="2545191"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2E234CFC-85AE-4981-B999-28148039FCF3}"/>
                </a:ext>
              </a:extLst>
            </p:cNvPr>
            <p:cNvCxnSpPr/>
            <p:nvPr/>
          </p:nvCxnSpPr>
          <p:spPr bwMode="auto">
            <a:xfrm>
              <a:off x="6095711"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2DB2226-DFAD-4CFD-B61E-842EB2EEF935}"/>
                </a:ext>
              </a:extLst>
            </p:cNvPr>
            <p:cNvCxnSpPr/>
            <p:nvPr/>
          </p:nvCxnSpPr>
          <p:spPr bwMode="auto">
            <a:xfrm>
              <a:off x="4675503"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4D057F8-15B9-44A6-B0CE-E0C6895AFAF2}"/>
                </a:ext>
              </a:extLst>
            </p:cNvPr>
            <p:cNvCxnSpPr/>
            <p:nvPr/>
          </p:nvCxnSpPr>
          <p:spPr bwMode="auto">
            <a:xfrm>
              <a:off x="5385607"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184EFAE-ECF3-49E9-A18C-594EED6362B8}"/>
                </a:ext>
              </a:extLst>
            </p:cNvPr>
            <p:cNvCxnSpPr/>
            <p:nvPr/>
          </p:nvCxnSpPr>
          <p:spPr bwMode="auto">
            <a:xfrm>
              <a:off x="1835087"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81312A11-5C3C-477B-A02D-7AF899878707}"/>
                </a:ext>
              </a:extLst>
            </p:cNvPr>
            <p:cNvCxnSpPr/>
            <p:nvPr/>
          </p:nvCxnSpPr>
          <p:spPr bwMode="auto">
            <a:xfrm>
              <a:off x="8226023"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68F1812-EB8A-4408-9EB5-682123175231}"/>
                </a:ext>
              </a:extLst>
            </p:cNvPr>
            <p:cNvCxnSpPr/>
            <p:nvPr/>
          </p:nvCxnSpPr>
          <p:spPr bwMode="auto">
            <a:xfrm>
              <a:off x="8936127"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FB5417B4-7E73-4606-A764-92FA969369F3}"/>
                </a:ext>
              </a:extLst>
            </p:cNvPr>
            <p:cNvCxnSpPr/>
            <p:nvPr/>
          </p:nvCxnSpPr>
          <p:spPr bwMode="auto">
            <a:xfrm>
              <a:off x="7515919"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64660E9-CB88-456F-A125-20EAD820C44B}"/>
                </a:ext>
              </a:extLst>
            </p:cNvPr>
            <p:cNvCxnSpPr/>
            <p:nvPr/>
          </p:nvCxnSpPr>
          <p:spPr bwMode="auto">
            <a:xfrm>
              <a:off x="6805815" y="5626135"/>
              <a:ext cx="0" cy="69163"/>
            </a:xfrm>
            <a:prstGeom prst="line">
              <a:avLst/>
            </a:prstGeom>
            <a:noFill/>
            <a:ln w="28575" cap="flat" cmpd="sng" algn="ctr">
              <a:solidFill>
                <a:schemeClr val="bg1"/>
              </a:solidFill>
              <a:prstDash val="solid"/>
              <a:round/>
              <a:headEnd type="none" w="med" len="med"/>
              <a:tailEnd type="none" w="med" len="med"/>
            </a:ln>
            <a:effectLst/>
          </p:spPr>
        </p:cxnSp>
      </p:grpSp>
      <p:sp>
        <p:nvSpPr>
          <p:cNvPr id="51" name="TextBox 1">
            <a:extLst>
              <a:ext uri="{FF2B5EF4-FFF2-40B4-BE49-F238E27FC236}">
                <a16:creationId xmlns:a16="http://schemas.microsoft.com/office/drawing/2014/main" id="{947EA5AA-58E6-4FF5-AB03-3B6C1543D667}"/>
              </a:ext>
            </a:extLst>
          </p:cNvPr>
          <p:cNvSpPr txBox="1"/>
          <p:nvPr/>
        </p:nvSpPr>
        <p:spPr bwMode="auto">
          <a:xfrm>
            <a:off x="1822998" y="479741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2" name="TextBox 51">
            <a:extLst>
              <a:ext uri="{FF2B5EF4-FFF2-40B4-BE49-F238E27FC236}">
                <a16:creationId xmlns:a16="http://schemas.microsoft.com/office/drawing/2014/main" id="{67FE9E53-23E6-40B1-A464-7750BD80C58B}"/>
              </a:ext>
            </a:extLst>
          </p:cNvPr>
          <p:cNvSpPr txBox="1"/>
          <p:nvPr/>
        </p:nvSpPr>
        <p:spPr bwMode="auto">
          <a:xfrm>
            <a:off x="3194478" y="5135835"/>
            <a:ext cx="32435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Since Randomization</a:t>
            </a:r>
          </a:p>
        </p:txBody>
      </p:sp>
      <p:sp>
        <p:nvSpPr>
          <p:cNvPr id="53" name="TextBox 1">
            <a:extLst>
              <a:ext uri="{FF2B5EF4-FFF2-40B4-BE49-F238E27FC236}">
                <a16:creationId xmlns:a16="http://schemas.microsoft.com/office/drawing/2014/main" id="{CD1D290E-E425-4D02-B351-A288EFBC8A82}"/>
              </a:ext>
            </a:extLst>
          </p:cNvPr>
          <p:cNvSpPr txBox="1"/>
          <p:nvPr/>
        </p:nvSpPr>
        <p:spPr bwMode="auto">
          <a:xfrm>
            <a:off x="2270932" y="5446081"/>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707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676</a:t>
            </a:r>
          </a:p>
        </p:txBody>
      </p:sp>
      <p:sp>
        <p:nvSpPr>
          <p:cNvPr id="54" name="TextBox 1">
            <a:extLst>
              <a:ext uri="{FF2B5EF4-FFF2-40B4-BE49-F238E27FC236}">
                <a16:creationId xmlns:a16="http://schemas.microsoft.com/office/drawing/2014/main" id="{6984935C-A714-4412-B514-C7F17CCA8536}"/>
              </a:ext>
            </a:extLst>
          </p:cNvPr>
          <p:cNvSpPr txBox="1"/>
          <p:nvPr/>
        </p:nvSpPr>
        <p:spPr bwMode="auto">
          <a:xfrm>
            <a:off x="2813743" y="5446081"/>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681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635</a:t>
            </a:r>
          </a:p>
        </p:txBody>
      </p:sp>
      <p:sp>
        <p:nvSpPr>
          <p:cNvPr id="55" name="TextBox 1">
            <a:extLst>
              <a:ext uri="{FF2B5EF4-FFF2-40B4-BE49-F238E27FC236}">
                <a16:creationId xmlns:a16="http://schemas.microsoft.com/office/drawing/2014/main" id="{24547F98-09CE-4793-9E0B-81F2E4BE586C}"/>
              </a:ext>
            </a:extLst>
          </p:cNvPr>
          <p:cNvSpPr txBox="1"/>
          <p:nvPr/>
        </p:nvSpPr>
        <p:spPr bwMode="auto">
          <a:xfrm>
            <a:off x="3379645" y="5446081"/>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658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594</a:t>
            </a:r>
          </a:p>
        </p:txBody>
      </p:sp>
      <p:sp>
        <p:nvSpPr>
          <p:cNvPr id="56" name="TextBox 1">
            <a:extLst>
              <a:ext uri="{FF2B5EF4-FFF2-40B4-BE49-F238E27FC236}">
                <a16:creationId xmlns:a16="http://schemas.microsoft.com/office/drawing/2014/main" id="{2B841152-1B55-4417-A862-727ECA17C1EE}"/>
              </a:ext>
            </a:extLst>
          </p:cNvPr>
          <p:cNvSpPr txBox="1"/>
          <p:nvPr/>
        </p:nvSpPr>
        <p:spPr bwMode="auto">
          <a:xfrm>
            <a:off x="3926603" y="5446081"/>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633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555</a:t>
            </a:r>
          </a:p>
        </p:txBody>
      </p:sp>
      <p:sp>
        <p:nvSpPr>
          <p:cNvPr id="57" name="TextBox 1">
            <a:extLst>
              <a:ext uri="{FF2B5EF4-FFF2-40B4-BE49-F238E27FC236}">
                <a16:creationId xmlns:a16="http://schemas.microsoft.com/office/drawing/2014/main" id="{34D370FC-7380-4398-B35C-FBB45C90EAB6}"/>
              </a:ext>
            </a:extLst>
          </p:cNvPr>
          <p:cNvSpPr txBox="1"/>
          <p:nvPr/>
        </p:nvSpPr>
        <p:spPr bwMode="auto">
          <a:xfrm>
            <a:off x="4474178" y="5446081"/>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561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501</a:t>
            </a:r>
          </a:p>
        </p:txBody>
      </p:sp>
      <p:sp>
        <p:nvSpPr>
          <p:cNvPr id="58" name="TextBox 1">
            <a:extLst>
              <a:ext uri="{FF2B5EF4-FFF2-40B4-BE49-F238E27FC236}">
                <a16:creationId xmlns:a16="http://schemas.microsoft.com/office/drawing/2014/main" id="{990100A4-CF10-47FC-A1AB-76FB20A17B48}"/>
              </a:ext>
            </a:extLst>
          </p:cNvPr>
          <p:cNvSpPr txBox="1"/>
          <p:nvPr/>
        </p:nvSpPr>
        <p:spPr bwMode="auto">
          <a:xfrm>
            <a:off x="5041464" y="5446081"/>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342</a:t>
            </a:r>
          </a:p>
        </p:txBody>
      </p:sp>
      <p:sp>
        <p:nvSpPr>
          <p:cNvPr id="59" name="TextBox 1">
            <a:extLst>
              <a:ext uri="{FF2B5EF4-FFF2-40B4-BE49-F238E27FC236}">
                <a16:creationId xmlns:a16="http://schemas.microsoft.com/office/drawing/2014/main" id="{357DA428-59C9-4ABD-BE80-D0CF7FDFBCFE}"/>
              </a:ext>
            </a:extLst>
          </p:cNvPr>
          <p:cNvSpPr txBox="1"/>
          <p:nvPr/>
        </p:nvSpPr>
        <p:spPr bwMode="auto">
          <a:xfrm>
            <a:off x="6171832" y="5446081"/>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119</a:t>
            </a:r>
          </a:p>
        </p:txBody>
      </p:sp>
      <p:sp>
        <p:nvSpPr>
          <p:cNvPr id="60" name="TextBox 1">
            <a:extLst>
              <a:ext uri="{FF2B5EF4-FFF2-40B4-BE49-F238E27FC236}">
                <a16:creationId xmlns:a16="http://schemas.microsoft.com/office/drawing/2014/main" id="{2BD91EFE-E8E2-4B43-97B5-93529A3E29C2}"/>
              </a:ext>
            </a:extLst>
          </p:cNvPr>
          <p:cNvSpPr txBox="1"/>
          <p:nvPr/>
        </p:nvSpPr>
        <p:spPr bwMode="auto">
          <a:xfrm>
            <a:off x="5599258" y="5446081"/>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220</a:t>
            </a:r>
          </a:p>
        </p:txBody>
      </p:sp>
      <p:sp>
        <p:nvSpPr>
          <p:cNvPr id="61" name="TextBox 1">
            <a:extLst>
              <a:ext uri="{FF2B5EF4-FFF2-40B4-BE49-F238E27FC236}">
                <a16:creationId xmlns:a16="http://schemas.microsoft.com/office/drawing/2014/main" id="{B9A1AEB2-7CEB-419B-AA49-1F77CC340BBA}"/>
              </a:ext>
            </a:extLst>
          </p:cNvPr>
          <p:cNvSpPr txBox="1"/>
          <p:nvPr/>
        </p:nvSpPr>
        <p:spPr bwMode="auto">
          <a:xfrm>
            <a:off x="6768938" y="5446081"/>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a:t>
            </a:r>
          </a:p>
        </p:txBody>
      </p:sp>
      <p:sp>
        <p:nvSpPr>
          <p:cNvPr id="62" name="TextBox 1">
            <a:extLst>
              <a:ext uri="{FF2B5EF4-FFF2-40B4-BE49-F238E27FC236}">
                <a16:creationId xmlns:a16="http://schemas.microsoft.com/office/drawing/2014/main" id="{580EA167-74F6-47D3-9987-B37B5F815403}"/>
              </a:ext>
            </a:extLst>
          </p:cNvPr>
          <p:cNvSpPr txBox="1"/>
          <p:nvPr/>
        </p:nvSpPr>
        <p:spPr bwMode="auto">
          <a:xfrm>
            <a:off x="7381541" y="5446081"/>
            <a:ext cx="3016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63" name="TextBox 1">
            <a:extLst>
              <a:ext uri="{FF2B5EF4-FFF2-40B4-BE49-F238E27FC236}">
                <a16:creationId xmlns:a16="http://schemas.microsoft.com/office/drawing/2014/main" id="{39163A6D-B6BE-4FDA-B520-3D451732BEFB}"/>
              </a:ext>
            </a:extLst>
          </p:cNvPr>
          <p:cNvSpPr txBox="1"/>
          <p:nvPr/>
        </p:nvSpPr>
        <p:spPr bwMode="auto">
          <a:xfrm>
            <a:off x="1709470" y="5451805"/>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743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743</a:t>
            </a:r>
          </a:p>
        </p:txBody>
      </p:sp>
      <p:sp>
        <p:nvSpPr>
          <p:cNvPr id="64" name="TextBox 1">
            <a:extLst>
              <a:ext uri="{FF2B5EF4-FFF2-40B4-BE49-F238E27FC236}">
                <a16:creationId xmlns:a16="http://schemas.microsoft.com/office/drawing/2014/main" id="{AD16D4E8-D0D2-48FC-A713-EF6487D09029}"/>
              </a:ext>
            </a:extLst>
          </p:cNvPr>
          <p:cNvSpPr txBox="1"/>
          <p:nvPr/>
        </p:nvSpPr>
        <p:spPr bwMode="auto">
          <a:xfrm>
            <a:off x="396312" y="5179584"/>
            <a:ext cx="188102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T-DM1</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Trastuzumab</a:t>
            </a:r>
          </a:p>
        </p:txBody>
      </p:sp>
      <p:grpSp>
        <p:nvGrpSpPr>
          <p:cNvPr id="65" name="Group 64">
            <a:extLst>
              <a:ext uri="{FF2B5EF4-FFF2-40B4-BE49-F238E27FC236}">
                <a16:creationId xmlns:a16="http://schemas.microsoft.com/office/drawing/2014/main" id="{C1E9E657-EA06-42ED-948D-9EEF9557C52F}"/>
              </a:ext>
            </a:extLst>
          </p:cNvPr>
          <p:cNvGrpSpPr/>
          <p:nvPr/>
        </p:nvGrpSpPr>
        <p:grpSpPr>
          <a:xfrm>
            <a:off x="2965871" y="2714066"/>
            <a:ext cx="4038229" cy="1200329"/>
            <a:chOff x="4410084" y="2894557"/>
            <a:chExt cx="4038229" cy="1200329"/>
          </a:xfrm>
        </p:grpSpPr>
        <p:sp>
          <p:nvSpPr>
            <p:cNvPr id="66" name="TextBox 1">
              <a:extLst>
                <a:ext uri="{FF2B5EF4-FFF2-40B4-BE49-F238E27FC236}">
                  <a16:creationId xmlns:a16="http://schemas.microsoft.com/office/drawing/2014/main" id="{4DFA7F2C-070B-49A8-B9C1-AD590C57F944}"/>
                </a:ext>
              </a:extLst>
            </p:cNvPr>
            <p:cNvSpPr txBox="1"/>
            <p:nvPr/>
          </p:nvSpPr>
          <p:spPr bwMode="auto">
            <a:xfrm>
              <a:off x="4410084" y="3448555"/>
              <a:ext cx="14157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Events, n (%)</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3-yr IDFS, %</a:t>
              </a:r>
            </a:p>
          </p:txBody>
        </p:sp>
        <p:sp>
          <p:nvSpPr>
            <p:cNvPr id="68" name="TextBox 1">
              <a:extLst>
                <a:ext uri="{FF2B5EF4-FFF2-40B4-BE49-F238E27FC236}">
                  <a16:creationId xmlns:a16="http://schemas.microsoft.com/office/drawing/2014/main" id="{36DDECA4-F677-4543-BF6B-47E0581A162E}"/>
                </a:ext>
              </a:extLst>
            </p:cNvPr>
            <p:cNvSpPr txBox="1"/>
            <p:nvPr/>
          </p:nvSpPr>
          <p:spPr bwMode="auto">
            <a:xfrm>
              <a:off x="5910080" y="2894557"/>
              <a:ext cx="126741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T-DM1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(n = 743)</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91 (12.2)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88.3</a:t>
              </a:r>
            </a:p>
          </p:txBody>
        </p:sp>
        <p:sp>
          <p:nvSpPr>
            <p:cNvPr id="69" name="TextBox 1">
              <a:extLst>
                <a:ext uri="{FF2B5EF4-FFF2-40B4-BE49-F238E27FC236}">
                  <a16:creationId xmlns:a16="http://schemas.microsoft.com/office/drawing/2014/main" id="{1DF2B2B3-1380-4B8F-8F39-77963A74803E}"/>
                </a:ext>
              </a:extLst>
            </p:cNvPr>
            <p:cNvSpPr txBox="1"/>
            <p:nvPr/>
          </p:nvSpPr>
          <p:spPr bwMode="auto">
            <a:xfrm>
              <a:off x="7047880" y="2894557"/>
              <a:ext cx="140043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Trastuzumab</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(n = 743)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165 (22.2)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77.0</a:t>
              </a:r>
            </a:p>
          </p:txBody>
        </p:sp>
      </p:grpSp>
      <p:sp>
        <p:nvSpPr>
          <p:cNvPr id="70" name="TextBox 1">
            <a:extLst>
              <a:ext uri="{FF2B5EF4-FFF2-40B4-BE49-F238E27FC236}">
                <a16:creationId xmlns:a16="http://schemas.microsoft.com/office/drawing/2014/main" id="{E967CE54-59CD-416C-A92F-A6BD96E615C5}"/>
              </a:ext>
            </a:extLst>
          </p:cNvPr>
          <p:cNvSpPr txBox="1"/>
          <p:nvPr/>
        </p:nvSpPr>
        <p:spPr bwMode="auto">
          <a:xfrm>
            <a:off x="2090164" y="4251459"/>
            <a:ext cx="56480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0.50 (95% CI: 0.39-0.64;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&lt;.001)</a:t>
            </a:r>
          </a:p>
        </p:txBody>
      </p:sp>
      <p:sp>
        <p:nvSpPr>
          <p:cNvPr id="71" name="Freeform: Shape 70">
            <a:extLst>
              <a:ext uri="{FF2B5EF4-FFF2-40B4-BE49-F238E27FC236}">
                <a16:creationId xmlns:a16="http://schemas.microsoft.com/office/drawing/2014/main" id="{8303E0ED-366F-4BF6-8030-E3AC75D3B224}"/>
              </a:ext>
            </a:extLst>
          </p:cNvPr>
          <p:cNvSpPr/>
          <p:nvPr/>
        </p:nvSpPr>
        <p:spPr bwMode="auto">
          <a:xfrm>
            <a:off x="1987350" y="1659038"/>
            <a:ext cx="5760334" cy="848810"/>
          </a:xfrm>
          <a:custGeom>
            <a:avLst/>
            <a:gdLst>
              <a:gd name="connsiteX0" fmla="*/ 0 w 5760334"/>
              <a:gd name="connsiteY0" fmla="*/ 0 h 848810"/>
              <a:gd name="connsiteX1" fmla="*/ 61732 w 5760334"/>
              <a:gd name="connsiteY1" fmla="*/ 0 h 848810"/>
              <a:gd name="connsiteX2" fmla="*/ 61732 w 5760334"/>
              <a:gd name="connsiteY2" fmla="*/ 11575 h 848810"/>
              <a:gd name="connsiteX3" fmla="*/ 119605 w 5760334"/>
              <a:gd name="connsiteY3" fmla="*/ 11575 h 848810"/>
              <a:gd name="connsiteX4" fmla="*/ 119605 w 5760334"/>
              <a:gd name="connsiteY4" fmla="*/ 30866 h 848810"/>
              <a:gd name="connsiteX5" fmla="*/ 219919 w 5760334"/>
              <a:gd name="connsiteY5" fmla="*/ 30866 h 848810"/>
              <a:gd name="connsiteX6" fmla="*/ 219919 w 5760334"/>
              <a:gd name="connsiteY6" fmla="*/ 50157 h 848810"/>
              <a:gd name="connsiteX7" fmla="*/ 331808 w 5760334"/>
              <a:gd name="connsiteY7" fmla="*/ 50157 h 848810"/>
              <a:gd name="connsiteX8" fmla="*/ 331808 w 5760334"/>
              <a:gd name="connsiteY8" fmla="*/ 69448 h 848810"/>
              <a:gd name="connsiteX9" fmla="*/ 401256 w 5760334"/>
              <a:gd name="connsiteY9" fmla="*/ 69448 h 848810"/>
              <a:gd name="connsiteX10" fmla="*/ 401256 w 5760334"/>
              <a:gd name="connsiteY10" fmla="*/ 81023 h 848810"/>
              <a:gd name="connsiteX11" fmla="*/ 509286 w 5760334"/>
              <a:gd name="connsiteY11" fmla="*/ 81023 h 848810"/>
              <a:gd name="connsiteX12" fmla="*/ 509286 w 5760334"/>
              <a:gd name="connsiteY12" fmla="*/ 108030 h 848810"/>
              <a:gd name="connsiteX13" fmla="*/ 640466 w 5760334"/>
              <a:gd name="connsiteY13" fmla="*/ 108030 h 848810"/>
              <a:gd name="connsiteX14" fmla="*/ 640466 w 5760334"/>
              <a:gd name="connsiteY14" fmla="*/ 135038 h 848810"/>
              <a:gd name="connsiteX15" fmla="*/ 667473 w 5760334"/>
              <a:gd name="connsiteY15" fmla="*/ 135038 h 848810"/>
              <a:gd name="connsiteX16" fmla="*/ 667473 w 5760334"/>
              <a:gd name="connsiteY16" fmla="*/ 150471 h 848810"/>
              <a:gd name="connsiteX17" fmla="*/ 775504 w 5760334"/>
              <a:gd name="connsiteY17" fmla="*/ 150471 h 848810"/>
              <a:gd name="connsiteX18" fmla="*/ 775504 w 5760334"/>
              <a:gd name="connsiteY18" fmla="*/ 150471 h 848810"/>
              <a:gd name="connsiteX19" fmla="*/ 775504 w 5760334"/>
              <a:gd name="connsiteY19" fmla="*/ 181337 h 848810"/>
              <a:gd name="connsiteX20" fmla="*/ 864243 w 5760334"/>
              <a:gd name="connsiteY20" fmla="*/ 181337 h 848810"/>
              <a:gd name="connsiteX21" fmla="*/ 864243 w 5760334"/>
              <a:gd name="connsiteY21" fmla="*/ 196770 h 848810"/>
              <a:gd name="connsiteX22" fmla="*/ 922116 w 5760334"/>
              <a:gd name="connsiteY22" fmla="*/ 196770 h 848810"/>
              <a:gd name="connsiteX23" fmla="*/ 922116 w 5760334"/>
              <a:gd name="connsiteY23" fmla="*/ 216061 h 848810"/>
              <a:gd name="connsiteX24" fmla="*/ 995423 w 5760334"/>
              <a:gd name="connsiteY24" fmla="*/ 216061 h 848810"/>
              <a:gd name="connsiteX25" fmla="*/ 995423 w 5760334"/>
              <a:gd name="connsiteY25" fmla="*/ 243068 h 848810"/>
              <a:gd name="connsiteX26" fmla="*/ 1107311 w 5760334"/>
              <a:gd name="connsiteY26" fmla="*/ 243068 h 848810"/>
              <a:gd name="connsiteX27" fmla="*/ 1107311 w 5760334"/>
              <a:gd name="connsiteY27" fmla="*/ 273934 h 848810"/>
              <a:gd name="connsiteX28" fmla="*/ 1238491 w 5760334"/>
              <a:gd name="connsiteY28" fmla="*/ 273934 h 848810"/>
              <a:gd name="connsiteX29" fmla="*/ 1238491 w 5760334"/>
              <a:gd name="connsiteY29" fmla="*/ 297084 h 848810"/>
              <a:gd name="connsiteX30" fmla="*/ 1277073 w 5760334"/>
              <a:gd name="connsiteY30" fmla="*/ 297084 h 848810"/>
              <a:gd name="connsiteX31" fmla="*/ 1277073 w 5760334"/>
              <a:gd name="connsiteY31" fmla="*/ 316375 h 848810"/>
              <a:gd name="connsiteX32" fmla="*/ 1404395 w 5760334"/>
              <a:gd name="connsiteY32" fmla="*/ 316375 h 848810"/>
              <a:gd name="connsiteX33" fmla="*/ 1404395 w 5760334"/>
              <a:gd name="connsiteY33" fmla="*/ 335666 h 848810"/>
              <a:gd name="connsiteX34" fmla="*/ 1504709 w 5760334"/>
              <a:gd name="connsiteY34" fmla="*/ 335666 h 848810"/>
              <a:gd name="connsiteX35" fmla="*/ 1504709 w 5760334"/>
              <a:gd name="connsiteY35" fmla="*/ 351099 h 848810"/>
              <a:gd name="connsiteX36" fmla="*/ 1612739 w 5760334"/>
              <a:gd name="connsiteY36" fmla="*/ 351099 h 848810"/>
              <a:gd name="connsiteX37" fmla="*/ 1612739 w 5760334"/>
              <a:gd name="connsiteY37" fmla="*/ 381965 h 848810"/>
              <a:gd name="connsiteX38" fmla="*/ 1697620 w 5760334"/>
              <a:gd name="connsiteY38" fmla="*/ 381965 h 848810"/>
              <a:gd name="connsiteX39" fmla="*/ 1697620 w 5760334"/>
              <a:gd name="connsiteY39" fmla="*/ 401256 h 848810"/>
              <a:gd name="connsiteX40" fmla="*/ 1740061 w 5760334"/>
              <a:gd name="connsiteY40" fmla="*/ 401256 h 848810"/>
              <a:gd name="connsiteX41" fmla="*/ 1740061 w 5760334"/>
              <a:gd name="connsiteY41" fmla="*/ 420547 h 848810"/>
              <a:gd name="connsiteX42" fmla="*/ 1836516 w 5760334"/>
              <a:gd name="connsiteY42" fmla="*/ 420547 h 848810"/>
              <a:gd name="connsiteX43" fmla="*/ 1836516 w 5760334"/>
              <a:gd name="connsiteY43" fmla="*/ 443696 h 848810"/>
              <a:gd name="connsiteX44" fmla="*/ 1851949 w 5760334"/>
              <a:gd name="connsiteY44" fmla="*/ 443696 h 848810"/>
              <a:gd name="connsiteX45" fmla="*/ 1851949 w 5760334"/>
              <a:gd name="connsiteY45" fmla="*/ 462987 h 848810"/>
              <a:gd name="connsiteX46" fmla="*/ 1929114 w 5760334"/>
              <a:gd name="connsiteY46" fmla="*/ 462987 h 848810"/>
              <a:gd name="connsiteX47" fmla="*/ 1929114 w 5760334"/>
              <a:gd name="connsiteY47" fmla="*/ 482278 h 848810"/>
              <a:gd name="connsiteX48" fmla="*/ 2056435 w 5760334"/>
              <a:gd name="connsiteY48" fmla="*/ 482278 h 848810"/>
              <a:gd name="connsiteX49" fmla="*/ 2056435 w 5760334"/>
              <a:gd name="connsiteY49" fmla="*/ 505428 h 848810"/>
              <a:gd name="connsiteX50" fmla="*/ 2087301 w 5760334"/>
              <a:gd name="connsiteY50" fmla="*/ 505428 h 848810"/>
              <a:gd name="connsiteX51" fmla="*/ 2087301 w 5760334"/>
              <a:gd name="connsiteY51" fmla="*/ 528577 h 848810"/>
              <a:gd name="connsiteX52" fmla="*/ 2403676 w 5760334"/>
              <a:gd name="connsiteY52" fmla="*/ 528577 h 848810"/>
              <a:gd name="connsiteX53" fmla="*/ 2403676 w 5760334"/>
              <a:gd name="connsiteY53" fmla="*/ 551727 h 848810"/>
              <a:gd name="connsiteX54" fmla="*/ 2546430 w 5760334"/>
              <a:gd name="connsiteY54" fmla="*/ 551727 h 848810"/>
              <a:gd name="connsiteX55" fmla="*/ 2546430 w 5760334"/>
              <a:gd name="connsiteY55" fmla="*/ 574876 h 848810"/>
              <a:gd name="connsiteX56" fmla="*/ 2708476 w 5760334"/>
              <a:gd name="connsiteY56" fmla="*/ 574876 h 848810"/>
              <a:gd name="connsiteX57" fmla="*/ 2708476 w 5760334"/>
              <a:gd name="connsiteY57" fmla="*/ 594167 h 848810"/>
              <a:gd name="connsiteX58" fmla="*/ 2777924 w 5760334"/>
              <a:gd name="connsiteY58" fmla="*/ 594167 h 848810"/>
              <a:gd name="connsiteX59" fmla="*/ 2882096 w 5760334"/>
              <a:gd name="connsiteY59" fmla="*/ 594167 h 848810"/>
              <a:gd name="connsiteX60" fmla="*/ 2882096 w 5760334"/>
              <a:gd name="connsiteY60" fmla="*/ 621175 h 848810"/>
              <a:gd name="connsiteX61" fmla="*/ 2982410 w 5760334"/>
              <a:gd name="connsiteY61" fmla="*/ 621175 h 848810"/>
              <a:gd name="connsiteX62" fmla="*/ 2982410 w 5760334"/>
              <a:gd name="connsiteY62" fmla="*/ 652040 h 848810"/>
              <a:gd name="connsiteX63" fmla="*/ 3078866 w 5760334"/>
              <a:gd name="connsiteY63" fmla="*/ 652040 h 848810"/>
              <a:gd name="connsiteX64" fmla="*/ 3078866 w 5760334"/>
              <a:gd name="connsiteY64" fmla="*/ 663615 h 848810"/>
              <a:gd name="connsiteX65" fmla="*/ 3163747 w 5760334"/>
              <a:gd name="connsiteY65" fmla="*/ 663615 h 848810"/>
              <a:gd name="connsiteX66" fmla="*/ 3163747 w 5760334"/>
              <a:gd name="connsiteY66" fmla="*/ 682906 h 848810"/>
              <a:gd name="connsiteX67" fmla="*/ 3248628 w 5760334"/>
              <a:gd name="connsiteY67" fmla="*/ 682906 h 848810"/>
              <a:gd name="connsiteX68" fmla="*/ 3248628 w 5760334"/>
              <a:gd name="connsiteY68" fmla="*/ 709914 h 848810"/>
              <a:gd name="connsiteX69" fmla="*/ 3341225 w 5760334"/>
              <a:gd name="connsiteY69" fmla="*/ 709914 h 848810"/>
              <a:gd name="connsiteX70" fmla="*/ 3341225 w 5760334"/>
              <a:gd name="connsiteY70" fmla="*/ 725347 h 848810"/>
              <a:gd name="connsiteX71" fmla="*/ 3530278 w 5760334"/>
              <a:gd name="connsiteY71" fmla="*/ 725347 h 848810"/>
              <a:gd name="connsiteX72" fmla="*/ 3530278 w 5760334"/>
              <a:gd name="connsiteY72" fmla="*/ 736921 h 848810"/>
              <a:gd name="connsiteX73" fmla="*/ 3649883 w 5760334"/>
              <a:gd name="connsiteY73" fmla="*/ 736921 h 848810"/>
              <a:gd name="connsiteX74" fmla="*/ 3649883 w 5760334"/>
              <a:gd name="connsiteY74" fmla="*/ 752354 h 848810"/>
              <a:gd name="connsiteX75" fmla="*/ 3796496 w 5760334"/>
              <a:gd name="connsiteY75" fmla="*/ 752354 h 848810"/>
              <a:gd name="connsiteX76" fmla="*/ 3796496 w 5760334"/>
              <a:gd name="connsiteY76" fmla="*/ 763929 h 848810"/>
              <a:gd name="connsiteX77" fmla="*/ 3873661 w 5760334"/>
              <a:gd name="connsiteY77" fmla="*/ 763929 h 848810"/>
              <a:gd name="connsiteX78" fmla="*/ 3873661 w 5760334"/>
              <a:gd name="connsiteY78" fmla="*/ 763929 h 848810"/>
              <a:gd name="connsiteX79" fmla="*/ 3873661 w 5760334"/>
              <a:gd name="connsiteY79" fmla="*/ 790937 h 848810"/>
              <a:gd name="connsiteX80" fmla="*/ 4012557 w 5760334"/>
              <a:gd name="connsiteY80" fmla="*/ 790937 h 848810"/>
              <a:gd name="connsiteX81" fmla="*/ 4024131 w 5760334"/>
              <a:gd name="connsiteY81" fmla="*/ 802511 h 848810"/>
              <a:gd name="connsiteX82" fmla="*/ 4433104 w 5760334"/>
              <a:gd name="connsiteY82" fmla="*/ 802511 h 848810"/>
              <a:gd name="connsiteX83" fmla="*/ 4433104 w 5760334"/>
              <a:gd name="connsiteY83" fmla="*/ 829519 h 848810"/>
              <a:gd name="connsiteX84" fmla="*/ 4560425 w 5760334"/>
              <a:gd name="connsiteY84" fmla="*/ 829519 h 848810"/>
              <a:gd name="connsiteX85" fmla="*/ 4560425 w 5760334"/>
              <a:gd name="connsiteY85" fmla="*/ 848810 h 848810"/>
              <a:gd name="connsiteX86" fmla="*/ 5760334 w 5760334"/>
              <a:gd name="connsiteY86" fmla="*/ 848810 h 848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5760334" h="848810">
                <a:moveTo>
                  <a:pt x="0" y="0"/>
                </a:moveTo>
                <a:lnTo>
                  <a:pt x="61732" y="0"/>
                </a:lnTo>
                <a:lnTo>
                  <a:pt x="61732" y="11575"/>
                </a:lnTo>
                <a:lnTo>
                  <a:pt x="119605" y="11575"/>
                </a:lnTo>
                <a:lnTo>
                  <a:pt x="119605" y="30866"/>
                </a:lnTo>
                <a:lnTo>
                  <a:pt x="219919" y="30866"/>
                </a:lnTo>
                <a:lnTo>
                  <a:pt x="219919" y="50157"/>
                </a:lnTo>
                <a:lnTo>
                  <a:pt x="331808" y="50157"/>
                </a:lnTo>
                <a:lnTo>
                  <a:pt x="331808" y="69448"/>
                </a:lnTo>
                <a:lnTo>
                  <a:pt x="401256" y="69448"/>
                </a:lnTo>
                <a:lnTo>
                  <a:pt x="401256" y="81023"/>
                </a:lnTo>
                <a:lnTo>
                  <a:pt x="509286" y="81023"/>
                </a:lnTo>
                <a:lnTo>
                  <a:pt x="509286" y="108030"/>
                </a:lnTo>
                <a:lnTo>
                  <a:pt x="640466" y="108030"/>
                </a:lnTo>
                <a:lnTo>
                  <a:pt x="640466" y="135038"/>
                </a:lnTo>
                <a:lnTo>
                  <a:pt x="667473" y="135038"/>
                </a:lnTo>
                <a:lnTo>
                  <a:pt x="667473" y="150471"/>
                </a:lnTo>
                <a:lnTo>
                  <a:pt x="775504" y="150471"/>
                </a:lnTo>
                <a:lnTo>
                  <a:pt x="775504" y="150471"/>
                </a:lnTo>
                <a:lnTo>
                  <a:pt x="775504" y="181337"/>
                </a:lnTo>
                <a:lnTo>
                  <a:pt x="864243" y="181337"/>
                </a:lnTo>
                <a:lnTo>
                  <a:pt x="864243" y="196770"/>
                </a:lnTo>
                <a:lnTo>
                  <a:pt x="922116" y="196770"/>
                </a:lnTo>
                <a:lnTo>
                  <a:pt x="922116" y="216061"/>
                </a:lnTo>
                <a:lnTo>
                  <a:pt x="995423" y="216061"/>
                </a:lnTo>
                <a:lnTo>
                  <a:pt x="995423" y="243068"/>
                </a:lnTo>
                <a:lnTo>
                  <a:pt x="1107311" y="243068"/>
                </a:lnTo>
                <a:lnTo>
                  <a:pt x="1107311" y="273934"/>
                </a:lnTo>
                <a:lnTo>
                  <a:pt x="1238491" y="273934"/>
                </a:lnTo>
                <a:lnTo>
                  <a:pt x="1238491" y="297084"/>
                </a:lnTo>
                <a:lnTo>
                  <a:pt x="1277073" y="297084"/>
                </a:lnTo>
                <a:lnTo>
                  <a:pt x="1277073" y="316375"/>
                </a:lnTo>
                <a:lnTo>
                  <a:pt x="1404395" y="316375"/>
                </a:lnTo>
                <a:lnTo>
                  <a:pt x="1404395" y="335666"/>
                </a:lnTo>
                <a:lnTo>
                  <a:pt x="1504709" y="335666"/>
                </a:lnTo>
                <a:lnTo>
                  <a:pt x="1504709" y="351099"/>
                </a:lnTo>
                <a:lnTo>
                  <a:pt x="1612739" y="351099"/>
                </a:lnTo>
                <a:lnTo>
                  <a:pt x="1612739" y="381965"/>
                </a:lnTo>
                <a:lnTo>
                  <a:pt x="1697620" y="381965"/>
                </a:lnTo>
                <a:lnTo>
                  <a:pt x="1697620" y="401256"/>
                </a:lnTo>
                <a:lnTo>
                  <a:pt x="1740061" y="401256"/>
                </a:lnTo>
                <a:lnTo>
                  <a:pt x="1740061" y="420547"/>
                </a:lnTo>
                <a:lnTo>
                  <a:pt x="1836516" y="420547"/>
                </a:lnTo>
                <a:lnTo>
                  <a:pt x="1836516" y="443696"/>
                </a:lnTo>
                <a:lnTo>
                  <a:pt x="1851949" y="443696"/>
                </a:lnTo>
                <a:lnTo>
                  <a:pt x="1851949" y="462987"/>
                </a:lnTo>
                <a:lnTo>
                  <a:pt x="1929114" y="462987"/>
                </a:lnTo>
                <a:lnTo>
                  <a:pt x="1929114" y="482278"/>
                </a:lnTo>
                <a:lnTo>
                  <a:pt x="2056435" y="482278"/>
                </a:lnTo>
                <a:lnTo>
                  <a:pt x="2056435" y="505428"/>
                </a:lnTo>
                <a:lnTo>
                  <a:pt x="2087301" y="505428"/>
                </a:lnTo>
                <a:lnTo>
                  <a:pt x="2087301" y="528577"/>
                </a:lnTo>
                <a:lnTo>
                  <a:pt x="2403676" y="528577"/>
                </a:lnTo>
                <a:lnTo>
                  <a:pt x="2403676" y="551727"/>
                </a:lnTo>
                <a:lnTo>
                  <a:pt x="2546430" y="551727"/>
                </a:lnTo>
                <a:lnTo>
                  <a:pt x="2546430" y="574876"/>
                </a:lnTo>
                <a:lnTo>
                  <a:pt x="2708476" y="574876"/>
                </a:lnTo>
                <a:lnTo>
                  <a:pt x="2708476" y="594167"/>
                </a:lnTo>
                <a:lnTo>
                  <a:pt x="2777924" y="594167"/>
                </a:lnTo>
                <a:lnTo>
                  <a:pt x="2882096" y="594167"/>
                </a:lnTo>
                <a:lnTo>
                  <a:pt x="2882096" y="621175"/>
                </a:lnTo>
                <a:lnTo>
                  <a:pt x="2982410" y="621175"/>
                </a:lnTo>
                <a:lnTo>
                  <a:pt x="2982410" y="652040"/>
                </a:lnTo>
                <a:lnTo>
                  <a:pt x="3078866" y="652040"/>
                </a:lnTo>
                <a:lnTo>
                  <a:pt x="3078866" y="663615"/>
                </a:lnTo>
                <a:lnTo>
                  <a:pt x="3163747" y="663615"/>
                </a:lnTo>
                <a:lnTo>
                  <a:pt x="3163747" y="682906"/>
                </a:lnTo>
                <a:lnTo>
                  <a:pt x="3248628" y="682906"/>
                </a:lnTo>
                <a:lnTo>
                  <a:pt x="3248628" y="709914"/>
                </a:lnTo>
                <a:lnTo>
                  <a:pt x="3341225" y="709914"/>
                </a:lnTo>
                <a:lnTo>
                  <a:pt x="3341225" y="725347"/>
                </a:lnTo>
                <a:lnTo>
                  <a:pt x="3530278" y="725347"/>
                </a:lnTo>
                <a:lnTo>
                  <a:pt x="3530278" y="736921"/>
                </a:lnTo>
                <a:lnTo>
                  <a:pt x="3649883" y="736921"/>
                </a:lnTo>
                <a:lnTo>
                  <a:pt x="3649883" y="752354"/>
                </a:lnTo>
                <a:lnTo>
                  <a:pt x="3796496" y="752354"/>
                </a:lnTo>
                <a:lnTo>
                  <a:pt x="3796496" y="763929"/>
                </a:lnTo>
                <a:lnTo>
                  <a:pt x="3873661" y="763929"/>
                </a:lnTo>
                <a:lnTo>
                  <a:pt x="3873661" y="763929"/>
                </a:lnTo>
                <a:lnTo>
                  <a:pt x="3873661" y="790937"/>
                </a:lnTo>
                <a:lnTo>
                  <a:pt x="4012557" y="790937"/>
                </a:lnTo>
                <a:lnTo>
                  <a:pt x="4024131" y="802511"/>
                </a:lnTo>
                <a:lnTo>
                  <a:pt x="4433104" y="802511"/>
                </a:lnTo>
                <a:lnTo>
                  <a:pt x="4433104" y="829519"/>
                </a:lnTo>
                <a:lnTo>
                  <a:pt x="4560425" y="829519"/>
                </a:lnTo>
                <a:lnTo>
                  <a:pt x="4560425" y="848810"/>
                </a:lnTo>
                <a:lnTo>
                  <a:pt x="5760334" y="84881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72" name="Group 71">
            <a:extLst>
              <a:ext uri="{FF2B5EF4-FFF2-40B4-BE49-F238E27FC236}">
                <a16:creationId xmlns:a16="http://schemas.microsoft.com/office/drawing/2014/main" id="{7FD81BD8-1D35-4200-B129-91853D8091EA}"/>
              </a:ext>
            </a:extLst>
          </p:cNvPr>
          <p:cNvGrpSpPr/>
          <p:nvPr/>
        </p:nvGrpSpPr>
        <p:grpSpPr>
          <a:xfrm>
            <a:off x="1987350" y="1666754"/>
            <a:ext cx="5756476" cy="493854"/>
            <a:chOff x="3368233" y="1666754"/>
            <a:chExt cx="5756476" cy="493854"/>
          </a:xfrm>
        </p:grpSpPr>
        <p:sp>
          <p:nvSpPr>
            <p:cNvPr id="73" name="Freeform: Shape 72">
              <a:extLst>
                <a:ext uri="{FF2B5EF4-FFF2-40B4-BE49-F238E27FC236}">
                  <a16:creationId xmlns:a16="http://schemas.microsoft.com/office/drawing/2014/main" id="{6000B3C1-FD3F-4510-933C-AF97281A9A6E}"/>
                </a:ext>
              </a:extLst>
            </p:cNvPr>
            <p:cNvSpPr/>
            <p:nvPr/>
          </p:nvSpPr>
          <p:spPr bwMode="auto">
            <a:xfrm>
              <a:off x="3368233" y="1666754"/>
              <a:ext cx="1018572" cy="81023"/>
            </a:xfrm>
            <a:custGeom>
              <a:avLst/>
              <a:gdLst>
                <a:gd name="connsiteX0" fmla="*/ 0 w 1018572"/>
                <a:gd name="connsiteY0" fmla="*/ 0 h 81023"/>
                <a:gd name="connsiteX1" fmla="*/ 289367 w 1018572"/>
                <a:gd name="connsiteY1" fmla="*/ 0 h 81023"/>
                <a:gd name="connsiteX2" fmla="*/ 289367 w 1018572"/>
                <a:gd name="connsiteY2" fmla="*/ 27008 h 81023"/>
                <a:gd name="connsiteX3" fmla="*/ 540152 w 1018572"/>
                <a:gd name="connsiteY3" fmla="*/ 27008 h 81023"/>
                <a:gd name="connsiteX4" fmla="*/ 540152 w 1018572"/>
                <a:gd name="connsiteY4" fmla="*/ 38583 h 81023"/>
                <a:gd name="connsiteX5" fmla="*/ 698339 w 1018572"/>
                <a:gd name="connsiteY5" fmla="*/ 38583 h 81023"/>
                <a:gd name="connsiteX6" fmla="*/ 698339 w 1018572"/>
                <a:gd name="connsiteY6" fmla="*/ 50157 h 81023"/>
                <a:gd name="connsiteX7" fmla="*/ 810228 w 1018572"/>
                <a:gd name="connsiteY7" fmla="*/ 50157 h 81023"/>
                <a:gd name="connsiteX8" fmla="*/ 810228 w 1018572"/>
                <a:gd name="connsiteY8" fmla="*/ 57874 h 81023"/>
                <a:gd name="connsiteX9" fmla="*/ 925975 w 1018572"/>
                <a:gd name="connsiteY9" fmla="*/ 57874 h 81023"/>
                <a:gd name="connsiteX10" fmla="*/ 925975 w 1018572"/>
                <a:gd name="connsiteY10" fmla="*/ 81023 h 81023"/>
                <a:gd name="connsiteX11" fmla="*/ 1018572 w 1018572"/>
                <a:gd name="connsiteY11" fmla="*/ 81023 h 8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18572" h="81023">
                  <a:moveTo>
                    <a:pt x="0" y="0"/>
                  </a:moveTo>
                  <a:lnTo>
                    <a:pt x="289367" y="0"/>
                  </a:lnTo>
                  <a:lnTo>
                    <a:pt x="289367" y="27008"/>
                  </a:lnTo>
                  <a:lnTo>
                    <a:pt x="540152" y="27008"/>
                  </a:lnTo>
                  <a:lnTo>
                    <a:pt x="540152" y="38583"/>
                  </a:lnTo>
                  <a:lnTo>
                    <a:pt x="698339" y="38583"/>
                  </a:lnTo>
                  <a:lnTo>
                    <a:pt x="698339" y="50157"/>
                  </a:lnTo>
                  <a:lnTo>
                    <a:pt x="810228" y="50157"/>
                  </a:lnTo>
                  <a:lnTo>
                    <a:pt x="810228" y="57874"/>
                  </a:lnTo>
                  <a:lnTo>
                    <a:pt x="925975" y="57874"/>
                  </a:lnTo>
                  <a:lnTo>
                    <a:pt x="925975" y="81023"/>
                  </a:lnTo>
                  <a:lnTo>
                    <a:pt x="1018572" y="81023"/>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 name="Freeform: Shape 73">
              <a:extLst>
                <a:ext uri="{FF2B5EF4-FFF2-40B4-BE49-F238E27FC236}">
                  <a16:creationId xmlns:a16="http://schemas.microsoft.com/office/drawing/2014/main" id="{28D02C16-16B7-4817-AF96-D82AA8BD64B0}"/>
                </a:ext>
              </a:extLst>
            </p:cNvPr>
            <p:cNvSpPr/>
            <p:nvPr/>
          </p:nvSpPr>
          <p:spPr bwMode="auto">
            <a:xfrm>
              <a:off x="4371372" y="1751635"/>
              <a:ext cx="4753337" cy="408973"/>
            </a:xfrm>
            <a:custGeom>
              <a:avLst/>
              <a:gdLst>
                <a:gd name="connsiteX0" fmla="*/ 0 w 4753337"/>
                <a:gd name="connsiteY0" fmla="*/ 0 h 408973"/>
                <a:gd name="connsiteX1" fmla="*/ 77165 w 4753337"/>
                <a:gd name="connsiteY1" fmla="*/ 0 h 408973"/>
                <a:gd name="connsiteX2" fmla="*/ 77165 w 4753337"/>
                <a:gd name="connsiteY2" fmla="*/ 11575 h 408973"/>
                <a:gd name="connsiteX3" fmla="*/ 212203 w 4753337"/>
                <a:gd name="connsiteY3" fmla="*/ 11575 h 408973"/>
                <a:gd name="connsiteX4" fmla="*/ 212203 w 4753337"/>
                <a:gd name="connsiteY4" fmla="*/ 34724 h 408973"/>
                <a:gd name="connsiteX5" fmla="*/ 285509 w 4753337"/>
                <a:gd name="connsiteY5" fmla="*/ 34724 h 408973"/>
                <a:gd name="connsiteX6" fmla="*/ 285509 w 4753337"/>
                <a:gd name="connsiteY6" fmla="*/ 50157 h 408973"/>
                <a:gd name="connsiteX7" fmla="*/ 370390 w 4753337"/>
                <a:gd name="connsiteY7" fmla="*/ 50157 h 408973"/>
                <a:gd name="connsiteX8" fmla="*/ 370390 w 4753337"/>
                <a:gd name="connsiteY8" fmla="*/ 65590 h 408973"/>
                <a:gd name="connsiteX9" fmla="*/ 424405 w 4753337"/>
                <a:gd name="connsiteY9" fmla="*/ 65590 h 408973"/>
                <a:gd name="connsiteX10" fmla="*/ 424405 w 4753337"/>
                <a:gd name="connsiteY10" fmla="*/ 77165 h 408973"/>
                <a:gd name="connsiteX11" fmla="*/ 582593 w 4753337"/>
                <a:gd name="connsiteY11" fmla="*/ 77165 h 408973"/>
                <a:gd name="connsiteX12" fmla="*/ 582593 w 4753337"/>
                <a:gd name="connsiteY12" fmla="*/ 88740 h 408973"/>
                <a:gd name="connsiteX13" fmla="*/ 709914 w 4753337"/>
                <a:gd name="connsiteY13" fmla="*/ 88740 h 408973"/>
                <a:gd name="connsiteX14" fmla="*/ 709914 w 4753337"/>
                <a:gd name="connsiteY14" fmla="*/ 108031 h 408973"/>
                <a:gd name="connsiteX15" fmla="*/ 829519 w 4753337"/>
                <a:gd name="connsiteY15" fmla="*/ 108031 h 408973"/>
                <a:gd name="connsiteX16" fmla="*/ 829519 w 4753337"/>
                <a:gd name="connsiteY16" fmla="*/ 108031 h 408973"/>
                <a:gd name="connsiteX17" fmla="*/ 821803 w 4753337"/>
                <a:gd name="connsiteY17" fmla="*/ 115747 h 408973"/>
                <a:gd name="connsiteX18" fmla="*/ 987706 w 4753337"/>
                <a:gd name="connsiteY18" fmla="*/ 115747 h 408973"/>
                <a:gd name="connsiteX19" fmla="*/ 987706 w 4753337"/>
                <a:gd name="connsiteY19" fmla="*/ 127322 h 408973"/>
                <a:gd name="connsiteX20" fmla="*/ 1037863 w 4753337"/>
                <a:gd name="connsiteY20" fmla="*/ 127322 h 408973"/>
                <a:gd name="connsiteX21" fmla="*/ 1037863 w 4753337"/>
                <a:gd name="connsiteY21" fmla="*/ 135038 h 408973"/>
                <a:gd name="connsiteX22" fmla="*/ 1188334 w 4753337"/>
                <a:gd name="connsiteY22" fmla="*/ 135038 h 408973"/>
                <a:gd name="connsiteX23" fmla="*/ 1188334 w 4753337"/>
                <a:gd name="connsiteY23" fmla="*/ 150471 h 408973"/>
                <a:gd name="connsiteX24" fmla="*/ 1446836 w 4753337"/>
                <a:gd name="connsiteY24" fmla="*/ 150471 h 408973"/>
                <a:gd name="connsiteX25" fmla="*/ 1446836 w 4753337"/>
                <a:gd name="connsiteY25" fmla="*/ 173621 h 408973"/>
                <a:gd name="connsiteX26" fmla="*/ 1539433 w 4753337"/>
                <a:gd name="connsiteY26" fmla="*/ 173621 h 408973"/>
                <a:gd name="connsiteX27" fmla="*/ 1539433 w 4753337"/>
                <a:gd name="connsiteY27" fmla="*/ 200628 h 408973"/>
                <a:gd name="connsiteX28" fmla="*/ 1632031 w 4753337"/>
                <a:gd name="connsiteY28" fmla="*/ 200628 h 408973"/>
                <a:gd name="connsiteX29" fmla="*/ 1635889 w 4753337"/>
                <a:gd name="connsiteY29" fmla="*/ 204486 h 408973"/>
                <a:gd name="connsiteX30" fmla="*/ 1763210 w 4753337"/>
                <a:gd name="connsiteY30" fmla="*/ 204486 h 408973"/>
                <a:gd name="connsiteX31" fmla="*/ 1763210 w 4753337"/>
                <a:gd name="connsiteY31" fmla="*/ 216061 h 408973"/>
                <a:gd name="connsiteX32" fmla="*/ 1913681 w 4753337"/>
                <a:gd name="connsiteY32" fmla="*/ 216061 h 408973"/>
                <a:gd name="connsiteX33" fmla="*/ 1913681 w 4753337"/>
                <a:gd name="connsiteY33" fmla="*/ 227636 h 408973"/>
                <a:gd name="connsiteX34" fmla="*/ 1983129 w 4753337"/>
                <a:gd name="connsiteY34" fmla="*/ 227636 h 408973"/>
                <a:gd name="connsiteX35" fmla="*/ 1983129 w 4753337"/>
                <a:gd name="connsiteY35" fmla="*/ 243069 h 408973"/>
                <a:gd name="connsiteX36" fmla="*/ 2218481 w 4753337"/>
                <a:gd name="connsiteY36" fmla="*/ 243069 h 408973"/>
                <a:gd name="connsiteX37" fmla="*/ 2218481 w 4753337"/>
                <a:gd name="connsiteY37" fmla="*/ 258502 h 408973"/>
                <a:gd name="connsiteX38" fmla="*/ 2334228 w 4753337"/>
                <a:gd name="connsiteY38" fmla="*/ 258502 h 408973"/>
                <a:gd name="connsiteX39" fmla="*/ 2334228 w 4753337"/>
                <a:gd name="connsiteY39" fmla="*/ 262360 h 408973"/>
                <a:gd name="connsiteX40" fmla="*/ 2426825 w 4753337"/>
                <a:gd name="connsiteY40" fmla="*/ 262360 h 408973"/>
                <a:gd name="connsiteX41" fmla="*/ 2426825 w 4753337"/>
                <a:gd name="connsiteY41" fmla="*/ 262360 h 408973"/>
                <a:gd name="connsiteX42" fmla="*/ 2426825 w 4753337"/>
                <a:gd name="connsiteY42" fmla="*/ 289368 h 408973"/>
                <a:gd name="connsiteX43" fmla="*/ 2720051 w 4753337"/>
                <a:gd name="connsiteY43" fmla="*/ 289368 h 408973"/>
                <a:gd name="connsiteX44" fmla="*/ 2723909 w 4753337"/>
                <a:gd name="connsiteY44" fmla="*/ 289368 h 408973"/>
                <a:gd name="connsiteX45" fmla="*/ 2797215 w 4753337"/>
                <a:gd name="connsiteY45" fmla="*/ 289368 h 408973"/>
                <a:gd name="connsiteX46" fmla="*/ 2797215 w 4753337"/>
                <a:gd name="connsiteY46" fmla="*/ 308659 h 408973"/>
                <a:gd name="connsiteX47" fmla="*/ 2905246 w 4753337"/>
                <a:gd name="connsiteY47" fmla="*/ 308659 h 408973"/>
                <a:gd name="connsiteX48" fmla="*/ 2905246 w 4753337"/>
                <a:gd name="connsiteY48" fmla="*/ 324092 h 408973"/>
                <a:gd name="connsiteX49" fmla="*/ 3186896 w 4753337"/>
                <a:gd name="connsiteY49" fmla="*/ 324092 h 408973"/>
                <a:gd name="connsiteX50" fmla="*/ 3186896 w 4753337"/>
                <a:gd name="connsiteY50" fmla="*/ 343383 h 408973"/>
                <a:gd name="connsiteX51" fmla="*/ 3264061 w 4753337"/>
                <a:gd name="connsiteY51" fmla="*/ 343383 h 408973"/>
                <a:gd name="connsiteX52" fmla="*/ 3264061 w 4753337"/>
                <a:gd name="connsiteY52" fmla="*/ 354957 h 408973"/>
                <a:gd name="connsiteX53" fmla="*/ 3337367 w 4753337"/>
                <a:gd name="connsiteY53" fmla="*/ 354957 h 408973"/>
                <a:gd name="connsiteX54" fmla="*/ 3337367 w 4753337"/>
                <a:gd name="connsiteY54" fmla="*/ 370390 h 408973"/>
                <a:gd name="connsiteX55" fmla="*/ 3565003 w 4753337"/>
                <a:gd name="connsiteY55" fmla="*/ 370390 h 408973"/>
                <a:gd name="connsiteX56" fmla="*/ 3565003 w 4753337"/>
                <a:gd name="connsiteY56" fmla="*/ 393540 h 408973"/>
                <a:gd name="connsiteX57" fmla="*/ 3707757 w 4753337"/>
                <a:gd name="connsiteY57" fmla="*/ 393540 h 408973"/>
                <a:gd name="connsiteX58" fmla="*/ 3707757 w 4753337"/>
                <a:gd name="connsiteY58" fmla="*/ 408973 h 408973"/>
                <a:gd name="connsiteX59" fmla="*/ 4753337 w 4753337"/>
                <a:gd name="connsiteY59" fmla="*/ 408973 h 408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753337" h="408973">
                  <a:moveTo>
                    <a:pt x="0" y="0"/>
                  </a:moveTo>
                  <a:lnTo>
                    <a:pt x="77165" y="0"/>
                  </a:lnTo>
                  <a:lnTo>
                    <a:pt x="77165" y="11575"/>
                  </a:lnTo>
                  <a:lnTo>
                    <a:pt x="212203" y="11575"/>
                  </a:lnTo>
                  <a:lnTo>
                    <a:pt x="212203" y="34724"/>
                  </a:lnTo>
                  <a:lnTo>
                    <a:pt x="285509" y="34724"/>
                  </a:lnTo>
                  <a:lnTo>
                    <a:pt x="285509" y="50157"/>
                  </a:lnTo>
                  <a:lnTo>
                    <a:pt x="370390" y="50157"/>
                  </a:lnTo>
                  <a:lnTo>
                    <a:pt x="370390" y="65590"/>
                  </a:lnTo>
                  <a:lnTo>
                    <a:pt x="424405" y="65590"/>
                  </a:lnTo>
                  <a:lnTo>
                    <a:pt x="424405" y="77165"/>
                  </a:lnTo>
                  <a:lnTo>
                    <a:pt x="582593" y="77165"/>
                  </a:lnTo>
                  <a:lnTo>
                    <a:pt x="582593" y="88740"/>
                  </a:lnTo>
                  <a:lnTo>
                    <a:pt x="709914" y="88740"/>
                  </a:lnTo>
                  <a:lnTo>
                    <a:pt x="709914" y="108031"/>
                  </a:lnTo>
                  <a:lnTo>
                    <a:pt x="829519" y="108031"/>
                  </a:lnTo>
                  <a:lnTo>
                    <a:pt x="829519" y="108031"/>
                  </a:lnTo>
                  <a:lnTo>
                    <a:pt x="821803" y="115747"/>
                  </a:lnTo>
                  <a:lnTo>
                    <a:pt x="987706" y="115747"/>
                  </a:lnTo>
                  <a:lnTo>
                    <a:pt x="987706" y="127322"/>
                  </a:lnTo>
                  <a:lnTo>
                    <a:pt x="1037863" y="127322"/>
                  </a:lnTo>
                  <a:lnTo>
                    <a:pt x="1037863" y="135038"/>
                  </a:lnTo>
                  <a:lnTo>
                    <a:pt x="1188334" y="135038"/>
                  </a:lnTo>
                  <a:lnTo>
                    <a:pt x="1188334" y="150471"/>
                  </a:lnTo>
                  <a:lnTo>
                    <a:pt x="1446836" y="150471"/>
                  </a:lnTo>
                  <a:lnTo>
                    <a:pt x="1446836" y="173621"/>
                  </a:lnTo>
                  <a:lnTo>
                    <a:pt x="1539433" y="173621"/>
                  </a:lnTo>
                  <a:lnTo>
                    <a:pt x="1539433" y="200628"/>
                  </a:lnTo>
                  <a:lnTo>
                    <a:pt x="1632031" y="200628"/>
                  </a:lnTo>
                  <a:lnTo>
                    <a:pt x="1635889" y="204486"/>
                  </a:lnTo>
                  <a:lnTo>
                    <a:pt x="1763210" y="204486"/>
                  </a:lnTo>
                  <a:lnTo>
                    <a:pt x="1763210" y="216061"/>
                  </a:lnTo>
                  <a:lnTo>
                    <a:pt x="1913681" y="216061"/>
                  </a:lnTo>
                  <a:lnTo>
                    <a:pt x="1913681" y="227636"/>
                  </a:lnTo>
                  <a:lnTo>
                    <a:pt x="1983129" y="227636"/>
                  </a:lnTo>
                  <a:lnTo>
                    <a:pt x="1983129" y="243069"/>
                  </a:lnTo>
                  <a:lnTo>
                    <a:pt x="2218481" y="243069"/>
                  </a:lnTo>
                  <a:lnTo>
                    <a:pt x="2218481" y="258502"/>
                  </a:lnTo>
                  <a:lnTo>
                    <a:pt x="2334228" y="258502"/>
                  </a:lnTo>
                  <a:lnTo>
                    <a:pt x="2334228" y="262360"/>
                  </a:lnTo>
                  <a:lnTo>
                    <a:pt x="2426825" y="262360"/>
                  </a:lnTo>
                  <a:lnTo>
                    <a:pt x="2426825" y="262360"/>
                  </a:lnTo>
                  <a:lnTo>
                    <a:pt x="2426825" y="289368"/>
                  </a:lnTo>
                  <a:lnTo>
                    <a:pt x="2720051" y="289368"/>
                  </a:lnTo>
                  <a:lnTo>
                    <a:pt x="2723909" y="289368"/>
                  </a:lnTo>
                  <a:lnTo>
                    <a:pt x="2797215" y="289368"/>
                  </a:lnTo>
                  <a:lnTo>
                    <a:pt x="2797215" y="308659"/>
                  </a:lnTo>
                  <a:lnTo>
                    <a:pt x="2905246" y="308659"/>
                  </a:lnTo>
                  <a:lnTo>
                    <a:pt x="2905246" y="324092"/>
                  </a:lnTo>
                  <a:lnTo>
                    <a:pt x="3186896" y="324092"/>
                  </a:lnTo>
                  <a:lnTo>
                    <a:pt x="3186896" y="343383"/>
                  </a:lnTo>
                  <a:lnTo>
                    <a:pt x="3264061" y="343383"/>
                  </a:lnTo>
                  <a:lnTo>
                    <a:pt x="3264061" y="354957"/>
                  </a:lnTo>
                  <a:lnTo>
                    <a:pt x="3337367" y="354957"/>
                  </a:lnTo>
                  <a:lnTo>
                    <a:pt x="3337367" y="370390"/>
                  </a:lnTo>
                  <a:lnTo>
                    <a:pt x="3565003" y="370390"/>
                  </a:lnTo>
                  <a:lnTo>
                    <a:pt x="3565003" y="393540"/>
                  </a:lnTo>
                  <a:lnTo>
                    <a:pt x="3707757" y="393540"/>
                  </a:lnTo>
                  <a:lnTo>
                    <a:pt x="3707757" y="408973"/>
                  </a:lnTo>
                  <a:lnTo>
                    <a:pt x="4753337" y="408973"/>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 name="Rectangle 1">
            <a:extLst>
              <a:ext uri="{FF2B5EF4-FFF2-40B4-BE49-F238E27FC236}">
                <a16:creationId xmlns:a16="http://schemas.microsoft.com/office/drawing/2014/main" id="{00DA8027-CBA1-4BD0-B42F-10020E509D4D}"/>
              </a:ext>
            </a:extLst>
          </p:cNvPr>
          <p:cNvSpPr/>
          <p:nvPr/>
        </p:nvSpPr>
        <p:spPr>
          <a:xfrm>
            <a:off x="8094229" y="5196387"/>
            <a:ext cx="3647157" cy="33855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
                <a:srgbClr val="4DA1BB"/>
              </a:buClr>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CNS events: *5.9% vs </a:t>
            </a:r>
            <a:r>
              <a:rPr kumimoji="0" lang="en-US"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4.3%.</a:t>
            </a:r>
          </a:p>
        </p:txBody>
      </p:sp>
    </p:spTree>
    <p:extLst>
      <p:ext uri="{BB962C8B-B14F-4D97-AF65-F5344CB8AC3E}">
        <p14:creationId xmlns:p14="http://schemas.microsoft.com/office/powerpoint/2010/main" val="771689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KATHERINE: IDFS by Subgroup</a:t>
            </a: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 Box 11">
            <a:extLst>
              <a:ext uri="{FF2B5EF4-FFF2-40B4-BE49-F238E27FC236}">
                <a16:creationId xmlns:a16="http://schemas.microsoft.com/office/drawing/2014/main" id="{C5918773-5EFA-48BC-B809-B1F40A00B1B1}"/>
              </a:ext>
            </a:extLst>
          </p:cNvPr>
          <p:cNvSpPr txBox="1">
            <a:spLocks noChangeArrowheads="1"/>
          </p:cNvSpPr>
          <p:nvPr/>
        </p:nvSpPr>
        <p:spPr bwMode="auto">
          <a:xfrm>
            <a:off x="414339" y="6377031"/>
            <a:ext cx="52578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von Minckwitz. NEJM. 2019;380:617.</a:t>
            </a:r>
          </a:p>
        </p:txBody>
      </p:sp>
      <p:cxnSp>
        <p:nvCxnSpPr>
          <p:cNvPr id="9" name="Straight Connector 8">
            <a:extLst>
              <a:ext uri="{FF2B5EF4-FFF2-40B4-BE49-F238E27FC236}">
                <a16:creationId xmlns:a16="http://schemas.microsoft.com/office/drawing/2014/main" id="{ECE13266-F3D2-47E5-A0E5-39AA391735DF}"/>
              </a:ext>
            </a:extLst>
          </p:cNvPr>
          <p:cNvCxnSpPr/>
          <p:nvPr/>
        </p:nvCxnSpPr>
        <p:spPr bwMode="auto">
          <a:xfrm>
            <a:off x="6832324" y="1419669"/>
            <a:ext cx="0" cy="4754588"/>
          </a:xfrm>
          <a:prstGeom prst="line">
            <a:avLst/>
          </a:prstGeom>
          <a:noFill/>
          <a:ln w="19050" cap="flat" cmpd="sng" algn="ctr">
            <a:solidFill>
              <a:schemeClr val="bg1"/>
            </a:solidFill>
            <a:prstDash val="sysDot"/>
            <a:round/>
            <a:headEnd type="none" w="med" len="med"/>
            <a:tailEnd type="none" w="med" len="med"/>
          </a:ln>
          <a:effectLst/>
        </p:spPr>
      </p:cxnSp>
      <p:cxnSp>
        <p:nvCxnSpPr>
          <p:cNvPr id="10" name="Straight Connector 9">
            <a:extLst>
              <a:ext uri="{FF2B5EF4-FFF2-40B4-BE49-F238E27FC236}">
                <a16:creationId xmlns:a16="http://schemas.microsoft.com/office/drawing/2014/main" id="{49C8D52D-9EF6-46E8-9060-BE1ABA0F7E36}"/>
              </a:ext>
            </a:extLst>
          </p:cNvPr>
          <p:cNvCxnSpPr>
            <a:cxnSpLocks/>
          </p:cNvCxnSpPr>
          <p:nvPr/>
        </p:nvCxnSpPr>
        <p:spPr bwMode="auto">
          <a:xfrm>
            <a:off x="7401040" y="1440012"/>
            <a:ext cx="0" cy="4753973"/>
          </a:xfrm>
          <a:prstGeom prst="line">
            <a:avLst/>
          </a:prstGeom>
          <a:noFill/>
          <a:ln w="19050"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3EF154B8-EAAF-4BFE-B900-0F41BE15EA20}"/>
              </a:ext>
            </a:extLst>
          </p:cNvPr>
          <p:cNvCxnSpPr>
            <a:cxnSpLocks/>
          </p:cNvCxnSpPr>
          <p:nvPr/>
        </p:nvCxnSpPr>
        <p:spPr bwMode="auto">
          <a:xfrm>
            <a:off x="6102531" y="6193985"/>
            <a:ext cx="2636520" cy="0"/>
          </a:xfrm>
          <a:prstGeom prst="line">
            <a:avLst/>
          </a:prstGeom>
          <a:noFill/>
          <a:ln w="19050"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7E2DD7C7-FBC9-422C-B0D2-A35448EB017C}"/>
              </a:ext>
            </a:extLst>
          </p:cNvPr>
          <p:cNvCxnSpPr>
            <a:cxnSpLocks/>
          </p:cNvCxnSpPr>
          <p:nvPr/>
        </p:nvCxnSpPr>
        <p:spPr bwMode="auto">
          <a:xfrm>
            <a:off x="7401040" y="6202414"/>
            <a:ext cx="0" cy="47592"/>
          </a:xfrm>
          <a:prstGeom prst="line">
            <a:avLst/>
          </a:prstGeom>
          <a:noFill/>
          <a:ln w="19050" cap="flat" cmpd="sng" algn="ctr">
            <a:solidFill>
              <a:schemeClr val="bg1"/>
            </a:solidFill>
            <a:prstDash val="solid"/>
            <a:round/>
            <a:headEnd type="none" w="med" len="med"/>
            <a:tailEnd type="none" w="med" len="med"/>
          </a:ln>
          <a:effectLst/>
        </p:spPr>
      </p:cxnSp>
      <p:sp>
        <p:nvSpPr>
          <p:cNvPr id="13" name="TextBox 12">
            <a:extLst>
              <a:ext uri="{FF2B5EF4-FFF2-40B4-BE49-F238E27FC236}">
                <a16:creationId xmlns:a16="http://schemas.microsoft.com/office/drawing/2014/main" id="{50ABF7DC-58C8-4B9B-AEE0-DD8E244B4483}"/>
              </a:ext>
            </a:extLst>
          </p:cNvPr>
          <p:cNvSpPr txBox="1"/>
          <p:nvPr/>
        </p:nvSpPr>
        <p:spPr>
          <a:xfrm>
            <a:off x="197879" y="1291079"/>
            <a:ext cx="4414085" cy="4897623"/>
          </a:xfrm>
          <a:prstGeom prst="rect">
            <a:avLst/>
          </a:prstGeom>
          <a:noFill/>
        </p:spPr>
        <p:txBody>
          <a:bodyPr wrap="square" rtlCol="0">
            <a:spAutoFit/>
          </a:bodyPr>
          <a:lstStyle/>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Subgroup</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Age </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&lt;40 yr</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40-64 yr</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≥65 yr</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Clinical stage at presentation</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Inoperable breast cancer</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Operable breast cancer</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Hormone receptor status</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ER neg and PgR negative or unknown</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ER and/or PgR positive</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Preoperative HER2-directed therapy</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Trastuzumab alone</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Trastuzumab + other HER2-directed agents</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Pathologic nodal status after preoperative therapy</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Node positive</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Node negative/not done</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tumor stage at definitive surgery</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ypT0, ypT1a, ypT1b, ypT1mic, ypTis</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ypT1, ypT1c</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ypT2</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ypT3</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ypT4, ypTX</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Regional lymph node stage at definitive surgery</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ypN0</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ypN1</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ypN2</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ypN3</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ypNX</a:t>
            </a:r>
          </a:p>
        </p:txBody>
      </p:sp>
      <p:sp>
        <p:nvSpPr>
          <p:cNvPr id="14" name="TextBox 13">
            <a:extLst>
              <a:ext uri="{FF2B5EF4-FFF2-40B4-BE49-F238E27FC236}">
                <a16:creationId xmlns:a16="http://schemas.microsoft.com/office/drawing/2014/main" id="{7176151F-78AE-401C-AB45-200401510C4E}"/>
              </a:ext>
            </a:extLst>
          </p:cNvPr>
          <p:cNvSpPr txBox="1"/>
          <p:nvPr/>
        </p:nvSpPr>
        <p:spPr>
          <a:xfrm>
            <a:off x="6248376" y="6384644"/>
            <a:ext cx="1122103" cy="292388"/>
          </a:xfrm>
          <a:prstGeom prst="rect">
            <a:avLst/>
          </a:prstGeom>
          <a:noFill/>
          <a:ln w="19050">
            <a:no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T-DM1 Better</a:t>
            </a:r>
          </a:p>
        </p:txBody>
      </p:sp>
      <p:sp>
        <p:nvSpPr>
          <p:cNvPr id="15" name="TextBox 14">
            <a:extLst>
              <a:ext uri="{FF2B5EF4-FFF2-40B4-BE49-F238E27FC236}">
                <a16:creationId xmlns:a16="http://schemas.microsoft.com/office/drawing/2014/main" id="{D16D05FC-B9C4-4DBC-A3CE-F6A339CC17F3}"/>
              </a:ext>
            </a:extLst>
          </p:cNvPr>
          <p:cNvSpPr txBox="1"/>
          <p:nvPr/>
        </p:nvSpPr>
        <p:spPr>
          <a:xfrm>
            <a:off x="7437492" y="6383876"/>
            <a:ext cx="1536831" cy="292388"/>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Trastuzumab Better</a:t>
            </a:r>
          </a:p>
        </p:txBody>
      </p:sp>
      <p:cxnSp>
        <p:nvCxnSpPr>
          <p:cNvPr id="17" name="Straight Arrow Connector 16">
            <a:extLst>
              <a:ext uri="{FF2B5EF4-FFF2-40B4-BE49-F238E27FC236}">
                <a16:creationId xmlns:a16="http://schemas.microsoft.com/office/drawing/2014/main" id="{7710E00F-298D-4000-A81C-DB1EF947D6FB}"/>
              </a:ext>
            </a:extLst>
          </p:cNvPr>
          <p:cNvCxnSpPr>
            <a:cxnSpLocks/>
          </p:cNvCxnSpPr>
          <p:nvPr/>
        </p:nvCxnSpPr>
        <p:spPr bwMode="auto">
          <a:xfrm flipH="1">
            <a:off x="6119050" y="6429546"/>
            <a:ext cx="1152681" cy="0"/>
          </a:xfrm>
          <a:prstGeom prst="straightConnector1">
            <a:avLst/>
          </a:prstGeom>
          <a:noFill/>
          <a:ln w="19050" cap="flat" cmpd="sng" algn="ctr">
            <a:solidFill>
              <a:schemeClr val="bg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FEBD48E9-6C8B-434B-807B-3891D3ADB793}"/>
              </a:ext>
            </a:extLst>
          </p:cNvPr>
          <p:cNvCxnSpPr>
            <a:cxnSpLocks/>
          </p:cNvCxnSpPr>
          <p:nvPr/>
        </p:nvCxnSpPr>
        <p:spPr bwMode="auto">
          <a:xfrm>
            <a:off x="7531331" y="6429546"/>
            <a:ext cx="1146907" cy="0"/>
          </a:xfrm>
          <a:prstGeom prst="straightConnector1">
            <a:avLst/>
          </a:prstGeom>
          <a:noFill/>
          <a:ln w="19050" cap="flat" cmpd="sng" algn="ctr">
            <a:solidFill>
              <a:schemeClr val="bg1"/>
            </a:solidFill>
            <a:prstDash val="solid"/>
            <a:round/>
            <a:headEnd type="none" w="med" len="med"/>
            <a:tailEnd type="triangle"/>
          </a:ln>
          <a:effectLst/>
        </p:spPr>
      </p:cxnSp>
      <p:sp>
        <p:nvSpPr>
          <p:cNvPr id="22" name="TextBox 21">
            <a:extLst>
              <a:ext uri="{FF2B5EF4-FFF2-40B4-BE49-F238E27FC236}">
                <a16:creationId xmlns:a16="http://schemas.microsoft.com/office/drawing/2014/main" id="{3A1D4B24-2FB6-435F-BB54-A25735862AC0}"/>
              </a:ext>
            </a:extLst>
          </p:cNvPr>
          <p:cNvSpPr txBox="1"/>
          <p:nvPr/>
        </p:nvSpPr>
        <p:spPr>
          <a:xfrm>
            <a:off x="4275320" y="1291079"/>
            <a:ext cx="712054" cy="4897623"/>
          </a:xfrm>
          <a:prstGeom prst="rect">
            <a:avLst/>
          </a:prstGeom>
          <a:noFill/>
        </p:spPr>
        <p:txBody>
          <a:bodyPr wrap="none" rtlCol="0">
            <a:spAutoFit/>
          </a:bodyPr>
          <a:lstStyle/>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T-DM1</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91/743</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20/143</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64/542</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7/58 </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42/185</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49/558 </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38/209</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53/534</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78/600</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13/143</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62/343</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29/400</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40/331</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14/175</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25/174</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9/51</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3/12</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28/344</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29/220</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16/86</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17/37</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1/56</a:t>
            </a:r>
          </a:p>
        </p:txBody>
      </p:sp>
      <p:sp>
        <p:nvSpPr>
          <p:cNvPr id="23" name="TextBox 22">
            <a:extLst>
              <a:ext uri="{FF2B5EF4-FFF2-40B4-BE49-F238E27FC236}">
                <a16:creationId xmlns:a16="http://schemas.microsoft.com/office/drawing/2014/main" id="{4BBADABB-6165-4C1C-A536-54F6E8126D65}"/>
              </a:ext>
            </a:extLst>
          </p:cNvPr>
          <p:cNvSpPr txBox="1"/>
          <p:nvPr/>
        </p:nvSpPr>
        <p:spPr>
          <a:xfrm>
            <a:off x="8534552" y="1291079"/>
            <a:ext cx="1266693" cy="4897623"/>
          </a:xfrm>
          <a:prstGeom prst="rect">
            <a:avLst/>
          </a:prstGeom>
          <a:noFill/>
        </p:spPr>
        <p:txBody>
          <a:bodyPr wrap="none" rtlCol="0">
            <a:spAutoFit/>
          </a:bodyPr>
          <a:lstStyle/>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0.50 (0.39-0.64)</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0.50 (0.29-0.86)</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0.49 (0.36-0.67)</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0.55 (0.22-1.34)</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0.54 (0.37-0.80)</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0.47 (0.33-0.66)</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0.50 (0.33-0.74)</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0.48 (0.35-0.67)</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0.49 (0.37-0.65)</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0.54 (0.27-1.06)</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0.52 (0.38-0.71)</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0.44 (0.28-0.68)</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0.66 (0.44-1.00)</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0.34 (0.19-0.62)</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0.50 (0.31-0.82)</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0.40 (0.18-0.88)</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0.29 (0.07-1.17)</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0.46 (0.30-0.73)</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0.49 (0.31-0.78)</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0.43 (0.24-0.77)</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0.71 (0.35-1.42)</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0.17 (0.02-1.38)</a:t>
            </a:r>
          </a:p>
        </p:txBody>
      </p:sp>
      <p:sp>
        <p:nvSpPr>
          <p:cNvPr id="24" name="TextBox 23">
            <a:extLst>
              <a:ext uri="{FF2B5EF4-FFF2-40B4-BE49-F238E27FC236}">
                <a16:creationId xmlns:a16="http://schemas.microsoft.com/office/drawing/2014/main" id="{BA0C3F91-FA11-4BA6-A784-D79B07055AC0}"/>
              </a:ext>
            </a:extLst>
          </p:cNvPr>
          <p:cNvSpPr txBox="1"/>
          <p:nvPr/>
        </p:nvSpPr>
        <p:spPr>
          <a:xfrm>
            <a:off x="4946004" y="1291079"/>
            <a:ext cx="1069075" cy="5057667"/>
          </a:xfrm>
          <a:prstGeom prst="rect">
            <a:avLst/>
          </a:prstGeom>
          <a:noFill/>
        </p:spPr>
        <p:txBody>
          <a:bodyPr wrap="none" rtlCol="0">
            <a:spAutoFit/>
          </a:bodyPr>
          <a:lstStyle/>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Trastuzumab</a:t>
            </a: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165/743</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37/153</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113/522</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15/68</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70/190</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95/553</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61/203</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104/540</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141/596</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24/147</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103/346</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62/397</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52/306</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42/184</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44/185</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21/57</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6/11</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56/335</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50/213</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38/103</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15/30</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6/62</a:t>
            </a:r>
          </a:p>
        </p:txBody>
      </p:sp>
      <p:sp>
        <p:nvSpPr>
          <p:cNvPr id="25" name="TextBox 24">
            <a:extLst>
              <a:ext uri="{FF2B5EF4-FFF2-40B4-BE49-F238E27FC236}">
                <a16:creationId xmlns:a16="http://schemas.microsoft.com/office/drawing/2014/main" id="{C6BFB107-32C6-4357-B45C-E89A16EE3B64}"/>
              </a:ext>
            </a:extLst>
          </p:cNvPr>
          <p:cNvSpPr txBox="1"/>
          <p:nvPr/>
        </p:nvSpPr>
        <p:spPr>
          <a:xfrm>
            <a:off x="9981050" y="1291079"/>
            <a:ext cx="654346" cy="4897623"/>
          </a:xfrm>
          <a:prstGeom prst="rect">
            <a:avLst/>
          </a:prstGeom>
          <a:noFill/>
        </p:spPr>
        <p:txBody>
          <a:bodyPr wrap="none" rtlCol="0">
            <a:spAutoFit/>
          </a:bodyPr>
          <a:lstStyle/>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T-DM1</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88.3</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86.5</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88.8</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87.4</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76.0</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92.3</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82.1</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90.7</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87.7</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90.9</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83.0</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92.8</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88.3</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91.9</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88.3</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79.8</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70.0</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91.9</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88.9</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81.1</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52.0</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98.1</a:t>
            </a:r>
          </a:p>
        </p:txBody>
      </p:sp>
      <p:sp>
        <p:nvSpPr>
          <p:cNvPr id="28" name="Rectangle 27">
            <a:extLst>
              <a:ext uri="{FF2B5EF4-FFF2-40B4-BE49-F238E27FC236}">
                <a16:creationId xmlns:a16="http://schemas.microsoft.com/office/drawing/2014/main" id="{1D2E46ED-9BA8-4E72-98F7-C6E5CABBC0F8}"/>
              </a:ext>
            </a:extLst>
          </p:cNvPr>
          <p:cNvSpPr/>
          <p:nvPr/>
        </p:nvSpPr>
        <p:spPr>
          <a:xfrm>
            <a:off x="4332096" y="1099216"/>
            <a:ext cx="1606722" cy="256352"/>
          </a:xfrm>
          <a:prstGeom prst="rect">
            <a:avLst/>
          </a:prstGeom>
        </p:spPr>
        <p:txBody>
          <a:bodyPr wrap="square">
            <a:spAutoFit/>
          </a:bodyPr>
          <a:lstStyle/>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Events/Patients, n/N</a:t>
            </a:r>
          </a:p>
        </p:txBody>
      </p:sp>
      <p:sp>
        <p:nvSpPr>
          <p:cNvPr id="29" name="Rectangle 28">
            <a:extLst>
              <a:ext uri="{FF2B5EF4-FFF2-40B4-BE49-F238E27FC236}">
                <a16:creationId xmlns:a16="http://schemas.microsoft.com/office/drawing/2014/main" id="{6BC9B8C6-DD72-4028-8855-C303247CAD75}"/>
              </a:ext>
            </a:extLst>
          </p:cNvPr>
          <p:cNvSpPr/>
          <p:nvPr/>
        </p:nvSpPr>
        <p:spPr>
          <a:xfrm>
            <a:off x="10060521" y="1099216"/>
            <a:ext cx="1392683" cy="256352"/>
          </a:xfrm>
          <a:prstGeom prst="rect">
            <a:avLst/>
          </a:prstGeom>
        </p:spPr>
        <p:txBody>
          <a:bodyPr wrap="square">
            <a:spAutoFit/>
          </a:bodyPr>
          <a:lstStyle/>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3-Yr IDFS Rate, %</a:t>
            </a:r>
          </a:p>
        </p:txBody>
      </p:sp>
      <p:sp>
        <p:nvSpPr>
          <p:cNvPr id="33" name="Rectangle 32">
            <a:extLst>
              <a:ext uri="{FF2B5EF4-FFF2-40B4-BE49-F238E27FC236}">
                <a16:creationId xmlns:a16="http://schemas.microsoft.com/office/drawing/2014/main" id="{AC043E58-8510-4ED3-AE04-93D8E5AB61B3}"/>
              </a:ext>
            </a:extLst>
          </p:cNvPr>
          <p:cNvSpPr/>
          <p:nvPr/>
        </p:nvSpPr>
        <p:spPr>
          <a:xfrm>
            <a:off x="6096001" y="1099216"/>
            <a:ext cx="3663828" cy="256352"/>
          </a:xfrm>
          <a:prstGeom prst="rect">
            <a:avLst/>
          </a:prstGeom>
        </p:spPr>
        <p:txBody>
          <a:bodyPr wrap="square">
            <a:spAutoFit/>
          </a:bodyPr>
          <a:lstStyle/>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(95% CI)</a:t>
            </a:r>
          </a:p>
        </p:txBody>
      </p:sp>
      <p:sp>
        <p:nvSpPr>
          <p:cNvPr id="34" name="TextBox 33">
            <a:extLst>
              <a:ext uri="{FF2B5EF4-FFF2-40B4-BE49-F238E27FC236}">
                <a16:creationId xmlns:a16="http://schemas.microsoft.com/office/drawing/2014/main" id="{84B6FBC6-C0A5-4381-802B-1135A74E748F}"/>
              </a:ext>
            </a:extLst>
          </p:cNvPr>
          <p:cNvSpPr txBox="1"/>
          <p:nvPr/>
        </p:nvSpPr>
        <p:spPr>
          <a:xfrm>
            <a:off x="10516942" y="1291079"/>
            <a:ext cx="1069075" cy="5057667"/>
          </a:xfrm>
          <a:prstGeom prst="rect">
            <a:avLst/>
          </a:prstGeom>
          <a:noFill/>
        </p:spPr>
        <p:txBody>
          <a:bodyPr wrap="none" rtlCol="0">
            <a:spAutoFit/>
          </a:bodyPr>
          <a:lstStyle/>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Trastuzumab</a:t>
            </a: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77.0</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74.9</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77.1</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81.1</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60.2</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82.8</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66.6</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80.7</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75.9</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81.8</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67.7</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84.6</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83.6</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75.9</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74.3</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61.1</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30.0</a:t>
            </a:r>
          </a:p>
          <a:p>
            <a:pPr marL="0" marR="0" lvl="1" indent="0"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83.9</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75.8</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58.2</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40.6</a:t>
            </a:r>
          </a:p>
          <a:p>
            <a:pPr marL="0" marR="0" lvl="1" indent="0"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88.7</a:t>
            </a:r>
          </a:p>
        </p:txBody>
      </p:sp>
      <p:cxnSp>
        <p:nvCxnSpPr>
          <p:cNvPr id="35" name="Straight Connector 34">
            <a:extLst>
              <a:ext uri="{FF2B5EF4-FFF2-40B4-BE49-F238E27FC236}">
                <a16:creationId xmlns:a16="http://schemas.microsoft.com/office/drawing/2014/main" id="{19504C58-FA7D-42FA-9846-75C2E3613ED3}"/>
              </a:ext>
            </a:extLst>
          </p:cNvPr>
          <p:cNvCxnSpPr>
            <a:cxnSpLocks/>
          </p:cNvCxnSpPr>
          <p:nvPr/>
        </p:nvCxnSpPr>
        <p:spPr bwMode="auto">
          <a:xfrm>
            <a:off x="6834340" y="6202414"/>
            <a:ext cx="0" cy="47592"/>
          </a:xfrm>
          <a:prstGeom prst="line">
            <a:avLst/>
          </a:prstGeom>
          <a:noFill/>
          <a:ln w="19050"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1F405F3B-4815-4D88-A64E-BEFBE39E7C27}"/>
              </a:ext>
            </a:extLst>
          </p:cNvPr>
          <p:cNvCxnSpPr>
            <a:cxnSpLocks/>
          </p:cNvCxnSpPr>
          <p:nvPr/>
        </p:nvCxnSpPr>
        <p:spPr bwMode="auto">
          <a:xfrm>
            <a:off x="6119049" y="6202414"/>
            <a:ext cx="0" cy="47592"/>
          </a:xfrm>
          <a:prstGeom prst="line">
            <a:avLst/>
          </a:prstGeom>
          <a:noFill/>
          <a:ln w="19050"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99F60FA-E9CD-4967-9E03-F221CFDD131B}"/>
              </a:ext>
            </a:extLst>
          </p:cNvPr>
          <p:cNvCxnSpPr>
            <a:cxnSpLocks/>
          </p:cNvCxnSpPr>
          <p:nvPr/>
        </p:nvCxnSpPr>
        <p:spPr bwMode="auto">
          <a:xfrm>
            <a:off x="7975558" y="6202414"/>
            <a:ext cx="0" cy="47592"/>
          </a:xfrm>
          <a:prstGeom prst="line">
            <a:avLst/>
          </a:prstGeom>
          <a:noFill/>
          <a:ln w="19050"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1B6D6A1-5244-460E-826E-FAE84FE1D756}"/>
              </a:ext>
            </a:extLst>
          </p:cNvPr>
          <p:cNvCxnSpPr>
            <a:cxnSpLocks/>
          </p:cNvCxnSpPr>
          <p:nvPr/>
        </p:nvCxnSpPr>
        <p:spPr bwMode="auto">
          <a:xfrm>
            <a:off x="8728849" y="6202414"/>
            <a:ext cx="0" cy="47592"/>
          </a:xfrm>
          <a:prstGeom prst="line">
            <a:avLst/>
          </a:prstGeom>
          <a:noFill/>
          <a:ln w="19050" cap="flat" cmpd="sng" algn="ctr">
            <a:solidFill>
              <a:schemeClr val="bg1"/>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id="{83B8F20E-53F1-4660-BC79-EB4C14AE828D}"/>
              </a:ext>
            </a:extLst>
          </p:cNvPr>
          <p:cNvSpPr txBox="1"/>
          <p:nvPr/>
        </p:nvSpPr>
        <p:spPr bwMode="auto">
          <a:xfrm>
            <a:off x="5887199" y="6182686"/>
            <a:ext cx="481222" cy="292388"/>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0.20</a:t>
            </a:r>
          </a:p>
        </p:txBody>
      </p:sp>
      <p:sp>
        <p:nvSpPr>
          <p:cNvPr id="40" name="TextBox 39">
            <a:extLst>
              <a:ext uri="{FF2B5EF4-FFF2-40B4-BE49-F238E27FC236}">
                <a16:creationId xmlns:a16="http://schemas.microsoft.com/office/drawing/2014/main" id="{0AB2CDB6-5919-468E-B217-83AE0B88880C}"/>
              </a:ext>
            </a:extLst>
          </p:cNvPr>
          <p:cNvSpPr txBox="1"/>
          <p:nvPr/>
        </p:nvSpPr>
        <p:spPr bwMode="auto">
          <a:xfrm>
            <a:off x="6581381" y="6182685"/>
            <a:ext cx="481222" cy="292388"/>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0.50</a:t>
            </a:r>
          </a:p>
        </p:txBody>
      </p:sp>
      <p:sp>
        <p:nvSpPr>
          <p:cNvPr id="41" name="TextBox 40">
            <a:extLst>
              <a:ext uri="{FF2B5EF4-FFF2-40B4-BE49-F238E27FC236}">
                <a16:creationId xmlns:a16="http://schemas.microsoft.com/office/drawing/2014/main" id="{40CD2E6E-FDCF-41C7-9F7E-3204C0B2FAA3}"/>
              </a:ext>
            </a:extLst>
          </p:cNvPr>
          <p:cNvSpPr txBox="1"/>
          <p:nvPr/>
        </p:nvSpPr>
        <p:spPr bwMode="auto">
          <a:xfrm>
            <a:off x="7163487" y="6182686"/>
            <a:ext cx="481222" cy="292388"/>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2" name="TextBox 41">
            <a:extLst>
              <a:ext uri="{FF2B5EF4-FFF2-40B4-BE49-F238E27FC236}">
                <a16:creationId xmlns:a16="http://schemas.microsoft.com/office/drawing/2014/main" id="{3B3975B4-E2C3-45E0-A968-0A5CDF7DF48C}"/>
              </a:ext>
            </a:extLst>
          </p:cNvPr>
          <p:cNvSpPr txBox="1"/>
          <p:nvPr/>
        </p:nvSpPr>
        <p:spPr bwMode="auto">
          <a:xfrm>
            <a:off x="7760154" y="6182685"/>
            <a:ext cx="481222" cy="292388"/>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a:t>
            </a:r>
          </a:p>
        </p:txBody>
      </p:sp>
      <p:sp>
        <p:nvSpPr>
          <p:cNvPr id="43" name="TextBox 42">
            <a:extLst>
              <a:ext uri="{FF2B5EF4-FFF2-40B4-BE49-F238E27FC236}">
                <a16:creationId xmlns:a16="http://schemas.microsoft.com/office/drawing/2014/main" id="{441E226C-C8FA-4CC8-9978-E88B07C3FED5}"/>
              </a:ext>
            </a:extLst>
          </p:cNvPr>
          <p:cNvSpPr txBox="1"/>
          <p:nvPr/>
        </p:nvSpPr>
        <p:spPr bwMode="auto">
          <a:xfrm>
            <a:off x="8487418" y="6183055"/>
            <a:ext cx="481222" cy="292388"/>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5.00</a:t>
            </a:r>
          </a:p>
        </p:txBody>
      </p:sp>
      <p:grpSp>
        <p:nvGrpSpPr>
          <p:cNvPr id="44" name="Group 43">
            <a:extLst>
              <a:ext uri="{FF2B5EF4-FFF2-40B4-BE49-F238E27FC236}">
                <a16:creationId xmlns:a16="http://schemas.microsoft.com/office/drawing/2014/main" id="{40420133-B11E-45D0-9A7B-56164C3F981C}"/>
              </a:ext>
            </a:extLst>
          </p:cNvPr>
          <p:cNvGrpSpPr/>
          <p:nvPr/>
        </p:nvGrpSpPr>
        <p:grpSpPr>
          <a:xfrm>
            <a:off x="6626099" y="1491849"/>
            <a:ext cx="415069" cy="135064"/>
            <a:chOff x="4190498" y="2695257"/>
            <a:chExt cx="365926" cy="80544"/>
          </a:xfrm>
        </p:grpSpPr>
        <p:cxnSp>
          <p:nvCxnSpPr>
            <p:cNvPr id="45" name="Straight Connector 44">
              <a:extLst>
                <a:ext uri="{FF2B5EF4-FFF2-40B4-BE49-F238E27FC236}">
                  <a16:creationId xmlns:a16="http://schemas.microsoft.com/office/drawing/2014/main" id="{5DAA900C-5AF8-4ED9-AACF-BDD48E999588}"/>
                </a:ext>
              </a:extLst>
            </p:cNvPr>
            <p:cNvCxnSpPr>
              <a:cxnSpLocks/>
            </p:cNvCxnSpPr>
            <p:nvPr/>
          </p:nvCxnSpPr>
          <p:spPr bwMode="auto">
            <a:xfrm>
              <a:off x="4190498" y="2736547"/>
              <a:ext cx="365926" cy="0"/>
            </a:xfrm>
            <a:prstGeom prst="line">
              <a:avLst/>
            </a:prstGeom>
            <a:noFill/>
            <a:ln w="19050"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5F3A8F0-BE25-478A-A6CB-778355CD743E}"/>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E9DA4625-EA55-48B9-B1DB-336EA88EFF31}"/>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53863C65-3FA7-4EFE-B734-30D11DD5D02E}"/>
              </a:ext>
            </a:extLst>
          </p:cNvPr>
          <p:cNvGrpSpPr/>
          <p:nvPr/>
        </p:nvGrpSpPr>
        <p:grpSpPr>
          <a:xfrm>
            <a:off x="6401387" y="1802756"/>
            <a:ext cx="874483" cy="135064"/>
            <a:chOff x="4193043" y="2695257"/>
            <a:chExt cx="363381" cy="80544"/>
          </a:xfrm>
        </p:grpSpPr>
        <p:cxnSp>
          <p:nvCxnSpPr>
            <p:cNvPr id="49" name="Straight Connector 48">
              <a:extLst>
                <a:ext uri="{FF2B5EF4-FFF2-40B4-BE49-F238E27FC236}">
                  <a16:creationId xmlns:a16="http://schemas.microsoft.com/office/drawing/2014/main" id="{AE179B80-E39A-4FBC-8744-130493A00A52}"/>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259289DA-FCA5-4A25-8C9E-BBA1A8E748D7}"/>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DA17ABF-14EC-476B-BF5A-0DDC27E92C79}"/>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B22576A3-7EA4-4587-8523-4F9CBB2EF331}"/>
              </a:ext>
            </a:extLst>
          </p:cNvPr>
          <p:cNvGrpSpPr/>
          <p:nvPr/>
        </p:nvGrpSpPr>
        <p:grpSpPr>
          <a:xfrm>
            <a:off x="6575774" y="1967474"/>
            <a:ext cx="527445" cy="135064"/>
            <a:chOff x="4193043" y="2695257"/>
            <a:chExt cx="363381" cy="80544"/>
          </a:xfrm>
        </p:grpSpPr>
        <p:cxnSp>
          <p:nvCxnSpPr>
            <p:cNvPr id="53" name="Straight Connector 52">
              <a:extLst>
                <a:ext uri="{FF2B5EF4-FFF2-40B4-BE49-F238E27FC236}">
                  <a16:creationId xmlns:a16="http://schemas.microsoft.com/office/drawing/2014/main" id="{BBAF8551-5731-4523-B4A6-7C1F10A040C4}"/>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9A66482F-1956-4315-A01C-384475C43E50}"/>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83F1C32A-BC8B-4A1B-BE5B-E12E1D7B7E76}"/>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80BBD2B6-4158-4DE4-970E-87F9FBD7A979}"/>
              </a:ext>
            </a:extLst>
          </p:cNvPr>
          <p:cNvGrpSpPr/>
          <p:nvPr/>
        </p:nvGrpSpPr>
        <p:grpSpPr>
          <a:xfrm>
            <a:off x="6239325" y="2117509"/>
            <a:ext cx="1445789" cy="135064"/>
            <a:chOff x="4193043" y="2695257"/>
            <a:chExt cx="363381" cy="80544"/>
          </a:xfrm>
        </p:grpSpPr>
        <p:cxnSp>
          <p:nvCxnSpPr>
            <p:cNvPr id="57" name="Straight Connector 56">
              <a:extLst>
                <a:ext uri="{FF2B5EF4-FFF2-40B4-BE49-F238E27FC236}">
                  <a16:creationId xmlns:a16="http://schemas.microsoft.com/office/drawing/2014/main" id="{B16F0B55-A6E7-439B-AE4D-476FF6F32234}"/>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71ADA7F-3531-4373-A30B-AF9C78B61F1E}"/>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A3BB1EBD-AFDD-4B66-8957-B5CBDBB21B02}"/>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33BD1BB1-82AE-4163-AC1C-348B12A012F5}"/>
              </a:ext>
            </a:extLst>
          </p:cNvPr>
          <p:cNvGrpSpPr/>
          <p:nvPr/>
        </p:nvGrpSpPr>
        <p:grpSpPr>
          <a:xfrm>
            <a:off x="6592603" y="2440331"/>
            <a:ext cx="647782" cy="135064"/>
            <a:chOff x="4193043" y="2695257"/>
            <a:chExt cx="363381" cy="80544"/>
          </a:xfrm>
        </p:grpSpPr>
        <p:cxnSp>
          <p:nvCxnSpPr>
            <p:cNvPr id="61" name="Straight Connector 60">
              <a:extLst>
                <a:ext uri="{FF2B5EF4-FFF2-40B4-BE49-F238E27FC236}">
                  <a16:creationId xmlns:a16="http://schemas.microsoft.com/office/drawing/2014/main" id="{833C582B-1492-4F5A-ACF7-9B3A70878E98}"/>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FDC00CBB-9606-4972-B957-D8D31D32972D}"/>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31C04001-EB67-458D-B750-0C1822BB68EE}"/>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DD6F62EA-D5FC-4CAF-846D-E7CA5D9A435C}"/>
              </a:ext>
            </a:extLst>
          </p:cNvPr>
          <p:cNvGrpSpPr/>
          <p:nvPr/>
        </p:nvGrpSpPr>
        <p:grpSpPr>
          <a:xfrm>
            <a:off x="6502495" y="2600415"/>
            <a:ext cx="554302" cy="135064"/>
            <a:chOff x="4193043" y="2695257"/>
            <a:chExt cx="363381" cy="80544"/>
          </a:xfrm>
        </p:grpSpPr>
        <p:cxnSp>
          <p:nvCxnSpPr>
            <p:cNvPr id="65" name="Straight Connector 64">
              <a:extLst>
                <a:ext uri="{FF2B5EF4-FFF2-40B4-BE49-F238E27FC236}">
                  <a16:creationId xmlns:a16="http://schemas.microsoft.com/office/drawing/2014/main" id="{C094889C-DB79-4FA2-875A-DB30C5E9DA09}"/>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4B38F93C-169C-4681-8396-F6E03892DE62}"/>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D4525C04-0509-434A-B421-732D043D695A}"/>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68" name="Group 67">
            <a:extLst>
              <a:ext uri="{FF2B5EF4-FFF2-40B4-BE49-F238E27FC236}">
                <a16:creationId xmlns:a16="http://schemas.microsoft.com/office/drawing/2014/main" id="{EE49650E-9364-4622-A0FC-6B533E80E88E}"/>
              </a:ext>
            </a:extLst>
          </p:cNvPr>
          <p:cNvGrpSpPr/>
          <p:nvPr/>
        </p:nvGrpSpPr>
        <p:grpSpPr>
          <a:xfrm>
            <a:off x="6496478" y="2914754"/>
            <a:ext cx="670653" cy="135064"/>
            <a:chOff x="4193043" y="2695257"/>
            <a:chExt cx="363381" cy="80544"/>
          </a:xfrm>
        </p:grpSpPr>
        <p:cxnSp>
          <p:nvCxnSpPr>
            <p:cNvPr id="69" name="Straight Connector 68">
              <a:extLst>
                <a:ext uri="{FF2B5EF4-FFF2-40B4-BE49-F238E27FC236}">
                  <a16:creationId xmlns:a16="http://schemas.microsoft.com/office/drawing/2014/main" id="{2EE5968B-F98D-4D61-A17F-0963FE5D4537}"/>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EE1B1A2A-C5A8-4195-80F0-515634A3AF2F}"/>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0D64EA29-4DF0-4E8E-A192-FB38044DAE2A}"/>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72" name="Group 71">
            <a:extLst>
              <a:ext uri="{FF2B5EF4-FFF2-40B4-BE49-F238E27FC236}">
                <a16:creationId xmlns:a16="http://schemas.microsoft.com/office/drawing/2014/main" id="{644A431F-19C9-4322-B1FA-D72CF064E434}"/>
              </a:ext>
            </a:extLst>
          </p:cNvPr>
          <p:cNvGrpSpPr/>
          <p:nvPr/>
        </p:nvGrpSpPr>
        <p:grpSpPr>
          <a:xfrm>
            <a:off x="6542117" y="3071425"/>
            <a:ext cx="544091" cy="135064"/>
            <a:chOff x="4193043" y="2695257"/>
            <a:chExt cx="363381" cy="80544"/>
          </a:xfrm>
        </p:grpSpPr>
        <p:cxnSp>
          <p:nvCxnSpPr>
            <p:cNvPr id="73" name="Straight Connector 72">
              <a:extLst>
                <a:ext uri="{FF2B5EF4-FFF2-40B4-BE49-F238E27FC236}">
                  <a16:creationId xmlns:a16="http://schemas.microsoft.com/office/drawing/2014/main" id="{8891EE63-E027-4C4B-A39A-3DC09FE040FE}"/>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D7342993-87EE-46C3-A98F-B4B2430923B6}"/>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7CA8D49A-6629-4897-A7D8-A475CD3B35D9}"/>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38212EFF-D774-4426-ABFD-FD91D8F50B7C}"/>
              </a:ext>
            </a:extLst>
          </p:cNvPr>
          <p:cNvGrpSpPr/>
          <p:nvPr/>
        </p:nvGrpSpPr>
        <p:grpSpPr>
          <a:xfrm>
            <a:off x="6584918" y="3389094"/>
            <a:ext cx="471474" cy="135064"/>
            <a:chOff x="4193043" y="2695257"/>
            <a:chExt cx="363381" cy="80544"/>
          </a:xfrm>
        </p:grpSpPr>
        <p:cxnSp>
          <p:nvCxnSpPr>
            <p:cNvPr id="77" name="Straight Connector 76">
              <a:extLst>
                <a:ext uri="{FF2B5EF4-FFF2-40B4-BE49-F238E27FC236}">
                  <a16:creationId xmlns:a16="http://schemas.microsoft.com/office/drawing/2014/main" id="{79E723FF-4250-43BC-8680-5F6BBC46C426}"/>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166F13D9-5BA6-4FDF-8375-5F19B4698E69}"/>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9A1F8ECF-7DE5-4E5D-9448-5EBF590E6682}"/>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E4672ED9-5528-4248-8369-B4ED5A16EF06}"/>
              </a:ext>
            </a:extLst>
          </p:cNvPr>
          <p:cNvGrpSpPr/>
          <p:nvPr/>
        </p:nvGrpSpPr>
        <p:grpSpPr>
          <a:xfrm>
            <a:off x="6351000" y="3544250"/>
            <a:ext cx="1103116" cy="135064"/>
            <a:chOff x="4193043" y="2695257"/>
            <a:chExt cx="363381" cy="80544"/>
          </a:xfrm>
        </p:grpSpPr>
        <p:cxnSp>
          <p:nvCxnSpPr>
            <p:cNvPr id="81" name="Straight Connector 80">
              <a:extLst>
                <a:ext uri="{FF2B5EF4-FFF2-40B4-BE49-F238E27FC236}">
                  <a16:creationId xmlns:a16="http://schemas.microsoft.com/office/drawing/2014/main" id="{98CEDFB1-C852-4C8D-9A25-B719267F96AB}"/>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3397E7E1-A0F3-4A01-8CF3-25263190F36C}"/>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F318B4F6-6B93-43FA-A24A-D8C7CF97A6A3}"/>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400D7607-11B9-4E3D-82B7-ED09D1D0C79D}"/>
              </a:ext>
            </a:extLst>
          </p:cNvPr>
          <p:cNvGrpSpPr/>
          <p:nvPr/>
        </p:nvGrpSpPr>
        <p:grpSpPr>
          <a:xfrm>
            <a:off x="6612349" y="3867990"/>
            <a:ext cx="505672" cy="135064"/>
            <a:chOff x="4193043" y="2695257"/>
            <a:chExt cx="363381" cy="80544"/>
          </a:xfrm>
        </p:grpSpPr>
        <p:cxnSp>
          <p:nvCxnSpPr>
            <p:cNvPr id="85" name="Straight Connector 84">
              <a:extLst>
                <a:ext uri="{FF2B5EF4-FFF2-40B4-BE49-F238E27FC236}">
                  <a16:creationId xmlns:a16="http://schemas.microsoft.com/office/drawing/2014/main" id="{0A956F86-218C-47DA-8637-BB98904D66A9}"/>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380E68F1-C454-4E86-8C1D-2D0FB3ECC43C}"/>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A1FF8AB7-9696-4F88-AEF2-17020797F11A}"/>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E62840B9-735C-478F-A423-47D7038C6155}"/>
              </a:ext>
            </a:extLst>
          </p:cNvPr>
          <p:cNvGrpSpPr/>
          <p:nvPr/>
        </p:nvGrpSpPr>
        <p:grpSpPr>
          <a:xfrm>
            <a:off x="6375347" y="4024208"/>
            <a:ext cx="715257" cy="135064"/>
            <a:chOff x="4193043" y="2695257"/>
            <a:chExt cx="363381" cy="80544"/>
          </a:xfrm>
        </p:grpSpPr>
        <p:cxnSp>
          <p:nvCxnSpPr>
            <p:cNvPr id="89" name="Straight Connector 88">
              <a:extLst>
                <a:ext uri="{FF2B5EF4-FFF2-40B4-BE49-F238E27FC236}">
                  <a16:creationId xmlns:a16="http://schemas.microsoft.com/office/drawing/2014/main" id="{D36A79BE-C469-4E3C-ACCE-63D69E5CD07E}"/>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B68352F-2239-4033-BA77-2B54CD218495}"/>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8D71A885-3961-4C25-862C-36CAA8556256}"/>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8E39DDB2-CDDB-4557-B593-65BD0DA1F71B}"/>
              </a:ext>
            </a:extLst>
          </p:cNvPr>
          <p:cNvGrpSpPr/>
          <p:nvPr/>
        </p:nvGrpSpPr>
        <p:grpSpPr>
          <a:xfrm>
            <a:off x="6711814" y="4340204"/>
            <a:ext cx="689226" cy="135064"/>
            <a:chOff x="4193043" y="2695257"/>
            <a:chExt cx="363381" cy="80544"/>
          </a:xfrm>
        </p:grpSpPr>
        <p:cxnSp>
          <p:nvCxnSpPr>
            <p:cNvPr id="93" name="Straight Connector 92">
              <a:extLst>
                <a:ext uri="{FF2B5EF4-FFF2-40B4-BE49-F238E27FC236}">
                  <a16:creationId xmlns:a16="http://schemas.microsoft.com/office/drawing/2014/main" id="{E62A610D-A606-401A-BDC9-85C01593B0A1}"/>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AE632A2F-6571-4AEA-89E4-915F4CD33B0D}"/>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079C3B2C-54B8-4D29-8599-6D6C803C3A10}"/>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C1664B67-537E-46C6-A147-7D8C91AEF455}"/>
              </a:ext>
            </a:extLst>
          </p:cNvPr>
          <p:cNvGrpSpPr/>
          <p:nvPr/>
        </p:nvGrpSpPr>
        <p:grpSpPr>
          <a:xfrm>
            <a:off x="6119054" y="4499886"/>
            <a:ext cx="902130" cy="131652"/>
            <a:chOff x="4162159" y="2695257"/>
            <a:chExt cx="394265" cy="78509"/>
          </a:xfrm>
        </p:grpSpPr>
        <p:cxnSp>
          <p:nvCxnSpPr>
            <p:cNvPr id="97" name="Straight Connector 96">
              <a:extLst>
                <a:ext uri="{FF2B5EF4-FFF2-40B4-BE49-F238E27FC236}">
                  <a16:creationId xmlns:a16="http://schemas.microsoft.com/office/drawing/2014/main" id="{FA1FA059-F762-443E-BAD3-E3E79D336E23}"/>
                </a:ext>
              </a:extLst>
            </p:cNvPr>
            <p:cNvCxnSpPr>
              <a:cxnSpLocks/>
            </p:cNvCxnSpPr>
            <p:nvPr/>
          </p:nvCxnSpPr>
          <p:spPr bwMode="auto">
            <a:xfrm>
              <a:off x="4162159" y="2736547"/>
              <a:ext cx="394265" cy="0"/>
            </a:xfrm>
            <a:prstGeom prst="line">
              <a:avLst/>
            </a:prstGeom>
            <a:noFill/>
            <a:ln w="19050" cap="flat" cmpd="sng" algn="ctr">
              <a:solidFill>
                <a:schemeClr val="bg1"/>
              </a:solidFill>
              <a:prstDash val="solid"/>
              <a:round/>
              <a:headEnd type="triangle" w="med" len="med"/>
              <a:tailEnd type="none" w="med" len="med"/>
            </a:ln>
            <a:effectLst/>
          </p:spPr>
        </p:cxnSp>
        <p:cxnSp>
          <p:nvCxnSpPr>
            <p:cNvPr id="98" name="Straight Connector 97">
              <a:extLst>
                <a:ext uri="{FF2B5EF4-FFF2-40B4-BE49-F238E27FC236}">
                  <a16:creationId xmlns:a16="http://schemas.microsoft.com/office/drawing/2014/main" id="{C9F3E2E5-CA91-4121-9B05-F6C0A88C9AD8}"/>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99" name="Group 98">
            <a:extLst>
              <a:ext uri="{FF2B5EF4-FFF2-40B4-BE49-F238E27FC236}">
                <a16:creationId xmlns:a16="http://schemas.microsoft.com/office/drawing/2014/main" id="{56EC58D2-C604-47ED-A06B-1D745B547198}"/>
              </a:ext>
            </a:extLst>
          </p:cNvPr>
          <p:cNvGrpSpPr/>
          <p:nvPr/>
        </p:nvGrpSpPr>
        <p:grpSpPr>
          <a:xfrm>
            <a:off x="6448176" y="4658653"/>
            <a:ext cx="791733" cy="135064"/>
            <a:chOff x="4193043" y="2695257"/>
            <a:chExt cx="363381" cy="80544"/>
          </a:xfrm>
        </p:grpSpPr>
        <p:cxnSp>
          <p:nvCxnSpPr>
            <p:cNvPr id="100" name="Straight Connector 99">
              <a:extLst>
                <a:ext uri="{FF2B5EF4-FFF2-40B4-BE49-F238E27FC236}">
                  <a16:creationId xmlns:a16="http://schemas.microsoft.com/office/drawing/2014/main" id="{1B509977-F4E7-4394-9EF3-6DF7F609D9E0}"/>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C6EDEAB2-9ACF-416A-BB41-3F52D1CE4D2A}"/>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89D01571-19E0-4E43-A8C4-492C59BA702F}"/>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980DEAF7-2095-401B-BC8A-6627B1B657FC}"/>
              </a:ext>
            </a:extLst>
          </p:cNvPr>
          <p:cNvGrpSpPr/>
          <p:nvPr/>
        </p:nvGrpSpPr>
        <p:grpSpPr>
          <a:xfrm>
            <a:off x="6100408" y="4812250"/>
            <a:ext cx="1212883" cy="142063"/>
            <a:chOff x="4162159" y="2695257"/>
            <a:chExt cx="394265" cy="78509"/>
          </a:xfrm>
        </p:grpSpPr>
        <p:cxnSp>
          <p:nvCxnSpPr>
            <p:cNvPr id="104" name="Straight Connector 103">
              <a:extLst>
                <a:ext uri="{FF2B5EF4-FFF2-40B4-BE49-F238E27FC236}">
                  <a16:creationId xmlns:a16="http://schemas.microsoft.com/office/drawing/2014/main" id="{C8277B8C-792C-4AAF-A58C-F106D1159AB6}"/>
                </a:ext>
              </a:extLst>
            </p:cNvPr>
            <p:cNvCxnSpPr>
              <a:cxnSpLocks/>
            </p:cNvCxnSpPr>
            <p:nvPr/>
          </p:nvCxnSpPr>
          <p:spPr bwMode="auto">
            <a:xfrm>
              <a:off x="4162159" y="2736547"/>
              <a:ext cx="394265" cy="0"/>
            </a:xfrm>
            <a:prstGeom prst="line">
              <a:avLst/>
            </a:prstGeom>
            <a:noFill/>
            <a:ln w="19050" cap="flat" cmpd="sng" algn="ctr">
              <a:solidFill>
                <a:schemeClr val="bg1"/>
              </a:solidFill>
              <a:prstDash val="solid"/>
              <a:round/>
              <a:headEnd type="triangle" w="med" len="med"/>
              <a:tailEnd type="none" w="med" len="med"/>
            </a:ln>
            <a:effectLst/>
          </p:spPr>
        </p:cxnSp>
        <p:cxnSp>
          <p:nvCxnSpPr>
            <p:cNvPr id="105" name="Straight Connector 104">
              <a:extLst>
                <a:ext uri="{FF2B5EF4-FFF2-40B4-BE49-F238E27FC236}">
                  <a16:creationId xmlns:a16="http://schemas.microsoft.com/office/drawing/2014/main" id="{177BFAC2-F44F-4991-A48E-CB4D41E61128}"/>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8B0276BE-CEB7-45D3-859A-B0019E95E8A6}"/>
              </a:ext>
            </a:extLst>
          </p:cNvPr>
          <p:cNvGrpSpPr/>
          <p:nvPr/>
        </p:nvGrpSpPr>
        <p:grpSpPr>
          <a:xfrm>
            <a:off x="6102532" y="4973258"/>
            <a:ext cx="1393030" cy="142063"/>
            <a:chOff x="4162159" y="2695257"/>
            <a:chExt cx="394265" cy="78509"/>
          </a:xfrm>
        </p:grpSpPr>
        <p:cxnSp>
          <p:nvCxnSpPr>
            <p:cNvPr id="107" name="Straight Connector 106">
              <a:extLst>
                <a:ext uri="{FF2B5EF4-FFF2-40B4-BE49-F238E27FC236}">
                  <a16:creationId xmlns:a16="http://schemas.microsoft.com/office/drawing/2014/main" id="{97E79611-BD89-4837-B897-23ECB6031476}"/>
                </a:ext>
              </a:extLst>
            </p:cNvPr>
            <p:cNvCxnSpPr>
              <a:cxnSpLocks/>
            </p:cNvCxnSpPr>
            <p:nvPr/>
          </p:nvCxnSpPr>
          <p:spPr bwMode="auto">
            <a:xfrm>
              <a:off x="4162159" y="2736547"/>
              <a:ext cx="394265" cy="0"/>
            </a:xfrm>
            <a:prstGeom prst="line">
              <a:avLst/>
            </a:prstGeom>
            <a:noFill/>
            <a:ln w="19050" cap="flat" cmpd="sng" algn="ctr">
              <a:solidFill>
                <a:schemeClr val="bg1"/>
              </a:solidFill>
              <a:prstDash val="solid"/>
              <a:round/>
              <a:headEnd type="triangle" w="med" len="med"/>
              <a:tailEnd type="none" w="med" len="med"/>
            </a:ln>
            <a:effectLst/>
          </p:spPr>
        </p:cxnSp>
        <p:cxnSp>
          <p:nvCxnSpPr>
            <p:cNvPr id="108" name="Straight Connector 107">
              <a:extLst>
                <a:ext uri="{FF2B5EF4-FFF2-40B4-BE49-F238E27FC236}">
                  <a16:creationId xmlns:a16="http://schemas.microsoft.com/office/drawing/2014/main" id="{7A721CE6-19DB-4218-9081-1E7172F40CF4}"/>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23D3E071-A1E2-4B03-9C1B-6B9DE9A0F196}"/>
              </a:ext>
            </a:extLst>
          </p:cNvPr>
          <p:cNvGrpSpPr/>
          <p:nvPr/>
        </p:nvGrpSpPr>
        <p:grpSpPr>
          <a:xfrm>
            <a:off x="6410181" y="5295427"/>
            <a:ext cx="756459" cy="135064"/>
            <a:chOff x="4193043" y="2695257"/>
            <a:chExt cx="363381" cy="80544"/>
          </a:xfrm>
        </p:grpSpPr>
        <p:cxnSp>
          <p:nvCxnSpPr>
            <p:cNvPr id="110" name="Straight Connector 109">
              <a:extLst>
                <a:ext uri="{FF2B5EF4-FFF2-40B4-BE49-F238E27FC236}">
                  <a16:creationId xmlns:a16="http://schemas.microsoft.com/office/drawing/2014/main" id="{A2F354B6-2D65-43B8-9289-D97B18704F17}"/>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B7E1BC2-E0A8-4374-8A25-324E8D47B107}"/>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A2525C79-3B14-4312-A530-2B99FEB9F310}"/>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113" name="Group 112">
            <a:extLst>
              <a:ext uri="{FF2B5EF4-FFF2-40B4-BE49-F238E27FC236}">
                <a16:creationId xmlns:a16="http://schemas.microsoft.com/office/drawing/2014/main" id="{A3F8170E-E855-4A3E-9666-253707297BAA}"/>
              </a:ext>
            </a:extLst>
          </p:cNvPr>
          <p:cNvGrpSpPr/>
          <p:nvPr/>
        </p:nvGrpSpPr>
        <p:grpSpPr>
          <a:xfrm>
            <a:off x="6439846" y="5445886"/>
            <a:ext cx="756458" cy="135064"/>
            <a:chOff x="4193043" y="2695257"/>
            <a:chExt cx="363381" cy="80544"/>
          </a:xfrm>
        </p:grpSpPr>
        <p:cxnSp>
          <p:nvCxnSpPr>
            <p:cNvPr id="114" name="Straight Connector 113">
              <a:extLst>
                <a:ext uri="{FF2B5EF4-FFF2-40B4-BE49-F238E27FC236}">
                  <a16:creationId xmlns:a16="http://schemas.microsoft.com/office/drawing/2014/main" id="{C84C7FFB-32FF-49E8-838B-B0EBEAD6D38F}"/>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43DAEAEA-5A40-4A0D-A530-2AE0FC632C9A}"/>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FFB72EED-1614-4699-A33F-8E753C8F7DFD}"/>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117" name="Group 116">
            <a:extLst>
              <a:ext uri="{FF2B5EF4-FFF2-40B4-BE49-F238E27FC236}">
                <a16:creationId xmlns:a16="http://schemas.microsoft.com/office/drawing/2014/main" id="{6AF838E5-A615-441A-8FCD-85A229B15B01}"/>
              </a:ext>
            </a:extLst>
          </p:cNvPr>
          <p:cNvGrpSpPr/>
          <p:nvPr/>
        </p:nvGrpSpPr>
        <p:grpSpPr>
          <a:xfrm>
            <a:off x="6230092" y="5620190"/>
            <a:ext cx="965657" cy="135064"/>
            <a:chOff x="4193043" y="2695257"/>
            <a:chExt cx="363381" cy="80544"/>
          </a:xfrm>
        </p:grpSpPr>
        <p:cxnSp>
          <p:nvCxnSpPr>
            <p:cNvPr id="118" name="Straight Connector 117">
              <a:extLst>
                <a:ext uri="{FF2B5EF4-FFF2-40B4-BE49-F238E27FC236}">
                  <a16:creationId xmlns:a16="http://schemas.microsoft.com/office/drawing/2014/main" id="{FAA4FAEC-F8CC-4EBA-9389-076A1BCA8E5E}"/>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4837E515-A952-4482-9506-A862F57E0C1F}"/>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E01DEB12-4BCB-46E6-B553-A5E8DF02B137}"/>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96A968C4-ED8E-4759-8E08-675F8F002261}"/>
              </a:ext>
            </a:extLst>
          </p:cNvPr>
          <p:cNvGrpSpPr/>
          <p:nvPr/>
        </p:nvGrpSpPr>
        <p:grpSpPr>
          <a:xfrm>
            <a:off x="6553494" y="5762550"/>
            <a:ext cx="1181732" cy="135064"/>
            <a:chOff x="4193043" y="2695257"/>
            <a:chExt cx="363381" cy="80544"/>
          </a:xfrm>
        </p:grpSpPr>
        <p:cxnSp>
          <p:nvCxnSpPr>
            <p:cNvPr id="122" name="Straight Connector 121">
              <a:extLst>
                <a:ext uri="{FF2B5EF4-FFF2-40B4-BE49-F238E27FC236}">
                  <a16:creationId xmlns:a16="http://schemas.microsoft.com/office/drawing/2014/main" id="{A157233F-B315-44B9-88F0-95665D12323F}"/>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398D8053-4D21-4A1B-97AA-9348E0B61B2A}"/>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9E620513-9F17-4E55-9447-B9BA10895849}"/>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56CE56B5-C282-487D-B7E7-356E4F36C511}"/>
              </a:ext>
            </a:extLst>
          </p:cNvPr>
          <p:cNvGrpSpPr/>
          <p:nvPr/>
        </p:nvGrpSpPr>
        <p:grpSpPr>
          <a:xfrm>
            <a:off x="6117646" y="5925086"/>
            <a:ext cx="1566401" cy="142063"/>
            <a:chOff x="4162159" y="2695257"/>
            <a:chExt cx="394265" cy="78509"/>
          </a:xfrm>
        </p:grpSpPr>
        <p:cxnSp>
          <p:nvCxnSpPr>
            <p:cNvPr id="126" name="Straight Connector 125">
              <a:extLst>
                <a:ext uri="{FF2B5EF4-FFF2-40B4-BE49-F238E27FC236}">
                  <a16:creationId xmlns:a16="http://schemas.microsoft.com/office/drawing/2014/main" id="{C02B457D-1897-464C-B780-C951B1AC2449}"/>
                </a:ext>
              </a:extLst>
            </p:cNvPr>
            <p:cNvCxnSpPr>
              <a:cxnSpLocks/>
            </p:cNvCxnSpPr>
            <p:nvPr/>
          </p:nvCxnSpPr>
          <p:spPr bwMode="auto">
            <a:xfrm>
              <a:off x="4162159" y="2736547"/>
              <a:ext cx="394265" cy="0"/>
            </a:xfrm>
            <a:prstGeom prst="line">
              <a:avLst/>
            </a:prstGeom>
            <a:noFill/>
            <a:ln w="19050" cap="flat" cmpd="sng" algn="ctr">
              <a:solidFill>
                <a:schemeClr val="bg1"/>
              </a:solidFill>
              <a:prstDash val="solid"/>
              <a:round/>
              <a:headEnd type="triangle" w="med" len="med"/>
              <a:tailEnd type="none" w="med" len="med"/>
            </a:ln>
            <a:effectLst/>
          </p:spPr>
        </p:cxnSp>
        <p:cxnSp>
          <p:nvCxnSpPr>
            <p:cNvPr id="127" name="Straight Connector 126">
              <a:extLst>
                <a:ext uri="{FF2B5EF4-FFF2-40B4-BE49-F238E27FC236}">
                  <a16:creationId xmlns:a16="http://schemas.microsoft.com/office/drawing/2014/main" id="{74F865F6-7134-489E-8267-4134715D8332}"/>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sp>
        <p:nvSpPr>
          <p:cNvPr id="128" name="Rectangle 127">
            <a:extLst>
              <a:ext uri="{FF2B5EF4-FFF2-40B4-BE49-F238E27FC236}">
                <a16:creationId xmlns:a16="http://schemas.microsoft.com/office/drawing/2014/main" id="{6FB16EFC-14FC-46FE-9AD2-B3C3904C0F6A}"/>
              </a:ext>
            </a:extLst>
          </p:cNvPr>
          <p:cNvSpPr/>
          <p:nvPr/>
        </p:nvSpPr>
        <p:spPr bwMode="auto">
          <a:xfrm>
            <a:off x="6775785" y="1490662"/>
            <a:ext cx="127049" cy="127049"/>
          </a:xfrm>
          <a:prstGeom prst="rect">
            <a:avLst/>
          </a:prstGeom>
          <a:solidFill>
            <a:schemeClr val="bg1"/>
          </a:solid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9" name="Rectangle 128">
            <a:extLst>
              <a:ext uri="{FF2B5EF4-FFF2-40B4-BE49-F238E27FC236}">
                <a16:creationId xmlns:a16="http://schemas.microsoft.com/office/drawing/2014/main" id="{0992D36C-04A5-410B-AB8C-9BF1F106654D}"/>
              </a:ext>
            </a:extLst>
          </p:cNvPr>
          <p:cNvSpPr/>
          <p:nvPr/>
        </p:nvSpPr>
        <p:spPr bwMode="auto">
          <a:xfrm>
            <a:off x="6806183" y="1836471"/>
            <a:ext cx="55784" cy="69167"/>
          </a:xfrm>
          <a:prstGeom prst="rect">
            <a:avLst/>
          </a:prstGeom>
          <a:solidFill>
            <a:schemeClr val="bg1"/>
          </a:solid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Rectangle 129">
            <a:extLst>
              <a:ext uri="{FF2B5EF4-FFF2-40B4-BE49-F238E27FC236}">
                <a16:creationId xmlns:a16="http://schemas.microsoft.com/office/drawing/2014/main" id="{2C1F7328-7C5B-4589-9E0B-52A08A56DD65}"/>
              </a:ext>
            </a:extLst>
          </p:cNvPr>
          <p:cNvSpPr/>
          <p:nvPr/>
        </p:nvSpPr>
        <p:spPr bwMode="auto">
          <a:xfrm>
            <a:off x="6771799" y="1996221"/>
            <a:ext cx="97130" cy="97130"/>
          </a:xfrm>
          <a:prstGeom prst="rect">
            <a:avLst/>
          </a:prstGeom>
          <a:solidFill>
            <a:schemeClr val="bg1"/>
          </a:solid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Rectangle 130">
            <a:extLst>
              <a:ext uri="{FF2B5EF4-FFF2-40B4-BE49-F238E27FC236}">
                <a16:creationId xmlns:a16="http://schemas.microsoft.com/office/drawing/2014/main" id="{942203A8-4CF4-45DC-82EE-CE7F34A0C100}"/>
              </a:ext>
            </a:extLst>
          </p:cNvPr>
          <p:cNvSpPr/>
          <p:nvPr/>
        </p:nvSpPr>
        <p:spPr bwMode="auto">
          <a:xfrm>
            <a:off x="6881382" y="2160150"/>
            <a:ext cx="67556" cy="67556"/>
          </a:xfrm>
          <a:prstGeom prst="rect">
            <a:avLst/>
          </a:prstGeom>
          <a:solidFill>
            <a:schemeClr val="bg1"/>
          </a:solid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Rectangle 131">
            <a:extLst>
              <a:ext uri="{FF2B5EF4-FFF2-40B4-BE49-F238E27FC236}">
                <a16:creationId xmlns:a16="http://schemas.microsoft.com/office/drawing/2014/main" id="{7A93FB17-48A6-44D9-B020-3A7866F16055}"/>
              </a:ext>
            </a:extLst>
          </p:cNvPr>
          <p:cNvSpPr/>
          <p:nvPr/>
        </p:nvSpPr>
        <p:spPr bwMode="auto">
          <a:xfrm>
            <a:off x="6867068" y="2472778"/>
            <a:ext cx="67556" cy="67556"/>
          </a:xfrm>
          <a:prstGeom prst="rect">
            <a:avLst/>
          </a:prstGeom>
          <a:solidFill>
            <a:schemeClr val="bg1"/>
          </a:solid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Rectangle 132">
            <a:extLst>
              <a:ext uri="{FF2B5EF4-FFF2-40B4-BE49-F238E27FC236}">
                <a16:creationId xmlns:a16="http://schemas.microsoft.com/office/drawing/2014/main" id="{27FF4344-989F-4B14-8598-8AEA1916A6EC}"/>
              </a:ext>
            </a:extLst>
          </p:cNvPr>
          <p:cNvSpPr/>
          <p:nvPr/>
        </p:nvSpPr>
        <p:spPr bwMode="auto">
          <a:xfrm>
            <a:off x="6736944" y="2610855"/>
            <a:ext cx="112121" cy="112121"/>
          </a:xfrm>
          <a:prstGeom prst="rect">
            <a:avLst/>
          </a:prstGeom>
          <a:solidFill>
            <a:schemeClr val="bg1"/>
          </a:solid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Rectangle 133">
            <a:extLst>
              <a:ext uri="{FF2B5EF4-FFF2-40B4-BE49-F238E27FC236}">
                <a16:creationId xmlns:a16="http://schemas.microsoft.com/office/drawing/2014/main" id="{A9C1B4BE-28F1-44BF-96DC-E4A9B6D8390B}"/>
              </a:ext>
            </a:extLst>
          </p:cNvPr>
          <p:cNvSpPr/>
          <p:nvPr/>
        </p:nvSpPr>
        <p:spPr bwMode="auto">
          <a:xfrm>
            <a:off x="6798026" y="2948472"/>
            <a:ext cx="67556" cy="67556"/>
          </a:xfrm>
          <a:prstGeom prst="rect">
            <a:avLst/>
          </a:prstGeom>
          <a:solidFill>
            <a:schemeClr val="bg1"/>
          </a:solid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Rectangle 134">
            <a:extLst>
              <a:ext uri="{FF2B5EF4-FFF2-40B4-BE49-F238E27FC236}">
                <a16:creationId xmlns:a16="http://schemas.microsoft.com/office/drawing/2014/main" id="{1A23E27F-C180-4E5F-B096-1B589B251563}"/>
              </a:ext>
            </a:extLst>
          </p:cNvPr>
          <p:cNvSpPr/>
          <p:nvPr/>
        </p:nvSpPr>
        <p:spPr bwMode="auto">
          <a:xfrm>
            <a:off x="6753461" y="3090313"/>
            <a:ext cx="100921" cy="100921"/>
          </a:xfrm>
          <a:prstGeom prst="rect">
            <a:avLst/>
          </a:prstGeom>
          <a:solidFill>
            <a:schemeClr val="bg1"/>
          </a:solid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Rectangle 135">
            <a:extLst>
              <a:ext uri="{FF2B5EF4-FFF2-40B4-BE49-F238E27FC236}">
                <a16:creationId xmlns:a16="http://schemas.microsoft.com/office/drawing/2014/main" id="{21420108-49D8-49E3-A99F-A0DC00F2DB77}"/>
              </a:ext>
            </a:extLst>
          </p:cNvPr>
          <p:cNvSpPr/>
          <p:nvPr/>
        </p:nvSpPr>
        <p:spPr bwMode="auto">
          <a:xfrm>
            <a:off x="6866403" y="3583122"/>
            <a:ext cx="67556" cy="67556"/>
          </a:xfrm>
          <a:prstGeom prst="rect">
            <a:avLst/>
          </a:prstGeom>
          <a:solidFill>
            <a:schemeClr val="bg1"/>
          </a:solid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Rectangle 136">
            <a:extLst>
              <a:ext uri="{FF2B5EF4-FFF2-40B4-BE49-F238E27FC236}">
                <a16:creationId xmlns:a16="http://schemas.microsoft.com/office/drawing/2014/main" id="{CFB0B06F-07F7-484F-A3CA-CFC7B8E995DF}"/>
              </a:ext>
            </a:extLst>
          </p:cNvPr>
          <p:cNvSpPr/>
          <p:nvPr/>
        </p:nvSpPr>
        <p:spPr bwMode="auto">
          <a:xfrm>
            <a:off x="6761080" y="3407783"/>
            <a:ext cx="112121" cy="112121"/>
          </a:xfrm>
          <a:prstGeom prst="rect">
            <a:avLst/>
          </a:prstGeom>
          <a:solidFill>
            <a:schemeClr val="bg1"/>
          </a:solid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Rectangle 137">
            <a:extLst>
              <a:ext uri="{FF2B5EF4-FFF2-40B4-BE49-F238E27FC236}">
                <a16:creationId xmlns:a16="http://schemas.microsoft.com/office/drawing/2014/main" id="{D2E4B1E3-C0A5-43D9-B549-9B439DB0FEC2}"/>
              </a:ext>
            </a:extLst>
          </p:cNvPr>
          <p:cNvSpPr/>
          <p:nvPr/>
        </p:nvSpPr>
        <p:spPr bwMode="auto">
          <a:xfrm>
            <a:off x="6828051" y="3892908"/>
            <a:ext cx="91102" cy="91102"/>
          </a:xfrm>
          <a:prstGeom prst="rect">
            <a:avLst/>
          </a:prstGeom>
          <a:solidFill>
            <a:schemeClr val="bg1"/>
          </a:solid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Rectangle 138">
            <a:extLst>
              <a:ext uri="{FF2B5EF4-FFF2-40B4-BE49-F238E27FC236}">
                <a16:creationId xmlns:a16="http://schemas.microsoft.com/office/drawing/2014/main" id="{75CA7515-1DD3-4ECB-AEEA-15F24918B433}"/>
              </a:ext>
            </a:extLst>
          </p:cNvPr>
          <p:cNvSpPr/>
          <p:nvPr/>
        </p:nvSpPr>
        <p:spPr bwMode="auto">
          <a:xfrm>
            <a:off x="6689941" y="4046337"/>
            <a:ext cx="92304" cy="92304"/>
          </a:xfrm>
          <a:prstGeom prst="rect">
            <a:avLst/>
          </a:prstGeom>
          <a:solidFill>
            <a:schemeClr val="bg1"/>
          </a:solid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Rectangle 139">
            <a:extLst>
              <a:ext uri="{FF2B5EF4-FFF2-40B4-BE49-F238E27FC236}">
                <a16:creationId xmlns:a16="http://schemas.microsoft.com/office/drawing/2014/main" id="{F5DE2599-F8E4-4A88-B3A5-694133963D4A}"/>
              </a:ext>
            </a:extLst>
          </p:cNvPr>
          <p:cNvSpPr/>
          <p:nvPr/>
        </p:nvSpPr>
        <p:spPr bwMode="auto">
          <a:xfrm>
            <a:off x="7025216" y="4364583"/>
            <a:ext cx="84466" cy="84466"/>
          </a:xfrm>
          <a:prstGeom prst="rect">
            <a:avLst/>
          </a:prstGeom>
          <a:solidFill>
            <a:schemeClr val="bg1"/>
          </a:solid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 name="Rectangle 140">
            <a:extLst>
              <a:ext uri="{FF2B5EF4-FFF2-40B4-BE49-F238E27FC236}">
                <a16:creationId xmlns:a16="http://schemas.microsoft.com/office/drawing/2014/main" id="{165EA376-DEA0-4EF3-9637-04420CEC73A7}"/>
              </a:ext>
            </a:extLst>
          </p:cNvPr>
          <p:cNvSpPr/>
          <p:nvPr/>
        </p:nvSpPr>
        <p:spPr bwMode="auto">
          <a:xfrm>
            <a:off x="6496478" y="4530045"/>
            <a:ext cx="72183" cy="72183"/>
          </a:xfrm>
          <a:prstGeom prst="rect">
            <a:avLst/>
          </a:prstGeom>
          <a:solidFill>
            <a:schemeClr val="bg1"/>
          </a:solid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Rectangle 141">
            <a:extLst>
              <a:ext uri="{FF2B5EF4-FFF2-40B4-BE49-F238E27FC236}">
                <a16:creationId xmlns:a16="http://schemas.microsoft.com/office/drawing/2014/main" id="{495246A3-CCFB-44F0-BADF-CDDBB72B7554}"/>
              </a:ext>
            </a:extLst>
          </p:cNvPr>
          <p:cNvSpPr/>
          <p:nvPr/>
        </p:nvSpPr>
        <p:spPr bwMode="auto">
          <a:xfrm>
            <a:off x="6801018" y="4683246"/>
            <a:ext cx="72183" cy="72183"/>
          </a:xfrm>
          <a:prstGeom prst="rect">
            <a:avLst/>
          </a:prstGeom>
          <a:solidFill>
            <a:schemeClr val="bg1"/>
          </a:solid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3" name="Rectangle 142">
            <a:extLst>
              <a:ext uri="{FF2B5EF4-FFF2-40B4-BE49-F238E27FC236}">
                <a16:creationId xmlns:a16="http://schemas.microsoft.com/office/drawing/2014/main" id="{7E3B6375-4A7B-449D-9C86-910A348A800E}"/>
              </a:ext>
            </a:extLst>
          </p:cNvPr>
          <p:cNvSpPr/>
          <p:nvPr/>
        </p:nvSpPr>
        <p:spPr bwMode="auto">
          <a:xfrm>
            <a:off x="6301388" y="5010393"/>
            <a:ext cx="72183" cy="72183"/>
          </a:xfrm>
          <a:prstGeom prst="rect">
            <a:avLst/>
          </a:prstGeom>
          <a:solidFill>
            <a:schemeClr val="bg1"/>
          </a:solid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 name="Rectangle 143">
            <a:extLst>
              <a:ext uri="{FF2B5EF4-FFF2-40B4-BE49-F238E27FC236}">
                <a16:creationId xmlns:a16="http://schemas.microsoft.com/office/drawing/2014/main" id="{EE6B9565-3F26-4691-9E52-37D79623D174}"/>
              </a:ext>
            </a:extLst>
          </p:cNvPr>
          <p:cNvSpPr/>
          <p:nvPr/>
        </p:nvSpPr>
        <p:spPr bwMode="auto">
          <a:xfrm>
            <a:off x="6626096" y="4847264"/>
            <a:ext cx="72183" cy="72183"/>
          </a:xfrm>
          <a:prstGeom prst="rect">
            <a:avLst/>
          </a:prstGeom>
          <a:solidFill>
            <a:schemeClr val="bg1"/>
          </a:solid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5" name="Rectangle 144">
            <a:extLst>
              <a:ext uri="{FF2B5EF4-FFF2-40B4-BE49-F238E27FC236}">
                <a16:creationId xmlns:a16="http://schemas.microsoft.com/office/drawing/2014/main" id="{43E09ADA-1EEB-4969-A2DB-9CA2BAEA672E}"/>
              </a:ext>
            </a:extLst>
          </p:cNvPr>
          <p:cNvSpPr/>
          <p:nvPr/>
        </p:nvSpPr>
        <p:spPr bwMode="auto">
          <a:xfrm>
            <a:off x="6784771" y="5478495"/>
            <a:ext cx="72183" cy="72183"/>
          </a:xfrm>
          <a:prstGeom prst="rect">
            <a:avLst/>
          </a:prstGeom>
          <a:solidFill>
            <a:schemeClr val="bg1"/>
          </a:solid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6" name="Rectangle 145">
            <a:extLst>
              <a:ext uri="{FF2B5EF4-FFF2-40B4-BE49-F238E27FC236}">
                <a16:creationId xmlns:a16="http://schemas.microsoft.com/office/drawing/2014/main" id="{A902F9F0-4CC5-4691-871C-5CC1F4040719}"/>
              </a:ext>
            </a:extLst>
          </p:cNvPr>
          <p:cNvSpPr/>
          <p:nvPr/>
        </p:nvSpPr>
        <p:spPr bwMode="auto">
          <a:xfrm>
            <a:off x="6676828" y="5650855"/>
            <a:ext cx="72183" cy="72183"/>
          </a:xfrm>
          <a:prstGeom prst="rect">
            <a:avLst/>
          </a:prstGeom>
          <a:solidFill>
            <a:schemeClr val="bg1"/>
          </a:solid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Rectangle 146">
            <a:extLst>
              <a:ext uri="{FF2B5EF4-FFF2-40B4-BE49-F238E27FC236}">
                <a16:creationId xmlns:a16="http://schemas.microsoft.com/office/drawing/2014/main" id="{51416D10-7306-4945-9409-688DF880D6D3}"/>
              </a:ext>
            </a:extLst>
          </p:cNvPr>
          <p:cNvSpPr/>
          <p:nvPr/>
        </p:nvSpPr>
        <p:spPr bwMode="auto">
          <a:xfrm>
            <a:off x="7090019" y="5792284"/>
            <a:ext cx="72183" cy="72183"/>
          </a:xfrm>
          <a:prstGeom prst="rect">
            <a:avLst/>
          </a:prstGeom>
          <a:solidFill>
            <a:schemeClr val="bg1"/>
          </a:solid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Rectangle 147">
            <a:extLst>
              <a:ext uri="{FF2B5EF4-FFF2-40B4-BE49-F238E27FC236}">
                <a16:creationId xmlns:a16="http://schemas.microsoft.com/office/drawing/2014/main" id="{B42A596F-8CE2-4BEB-88A0-8DB53B1DB5B5}"/>
              </a:ext>
            </a:extLst>
          </p:cNvPr>
          <p:cNvSpPr/>
          <p:nvPr/>
        </p:nvSpPr>
        <p:spPr bwMode="auto">
          <a:xfrm>
            <a:off x="6720290" y="5315929"/>
            <a:ext cx="93404" cy="93404"/>
          </a:xfrm>
          <a:prstGeom prst="rect">
            <a:avLst/>
          </a:prstGeom>
          <a:solidFill>
            <a:schemeClr val="bg1"/>
          </a:solidFill>
          <a:ln w="190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 name="Rectangle 148">
            <a:extLst>
              <a:ext uri="{FF2B5EF4-FFF2-40B4-BE49-F238E27FC236}">
                <a16:creationId xmlns:a16="http://schemas.microsoft.com/office/drawing/2014/main" id="{ED752A92-60A6-4136-BB45-D1DED1B0FEAA}"/>
              </a:ext>
            </a:extLst>
          </p:cNvPr>
          <p:cNvSpPr/>
          <p:nvPr/>
        </p:nvSpPr>
        <p:spPr bwMode="auto">
          <a:xfrm>
            <a:off x="315217" y="2763004"/>
            <a:ext cx="11152884" cy="1416630"/>
          </a:xfrm>
          <a:prstGeom prst="rect">
            <a:avLst/>
          </a:prstGeom>
          <a:noFill/>
          <a:ln w="3810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3138051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KATHERINE: Secondary Endpoints</a:t>
            </a: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Box 1">
            <a:extLst>
              <a:ext uri="{FF2B5EF4-FFF2-40B4-BE49-F238E27FC236}">
                <a16:creationId xmlns:a16="http://schemas.microsoft.com/office/drawing/2014/main" id="{0FBA2E72-38CD-4454-B3B9-8322FC21A14F}"/>
              </a:ext>
            </a:extLst>
          </p:cNvPr>
          <p:cNvSpPr txBox="1"/>
          <p:nvPr/>
        </p:nvSpPr>
        <p:spPr bwMode="auto">
          <a:xfrm>
            <a:off x="1948199" y="4345310"/>
            <a:ext cx="201935"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2" name="TextBox 1">
            <a:extLst>
              <a:ext uri="{FF2B5EF4-FFF2-40B4-BE49-F238E27FC236}">
                <a16:creationId xmlns:a16="http://schemas.microsoft.com/office/drawing/2014/main" id="{FED7F821-561B-415B-BE23-F7D46E11BB02}"/>
              </a:ext>
            </a:extLst>
          </p:cNvPr>
          <p:cNvSpPr txBox="1"/>
          <p:nvPr/>
        </p:nvSpPr>
        <p:spPr bwMode="auto">
          <a:xfrm>
            <a:off x="2311871" y="4345310"/>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3" name="TextBox 1">
            <a:extLst>
              <a:ext uri="{FF2B5EF4-FFF2-40B4-BE49-F238E27FC236}">
                <a16:creationId xmlns:a16="http://schemas.microsoft.com/office/drawing/2014/main" id="{D87ACF6B-19B4-4C9A-9704-5D7CCF567F76}"/>
              </a:ext>
            </a:extLst>
          </p:cNvPr>
          <p:cNvSpPr txBox="1"/>
          <p:nvPr/>
        </p:nvSpPr>
        <p:spPr bwMode="auto">
          <a:xfrm>
            <a:off x="1292439" y="1917170"/>
            <a:ext cx="335620"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4" name="TextBox 1">
            <a:extLst>
              <a:ext uri="{FF2B5EF4-FFF2-40B4-BE49-F238E27FC236}">
                <a16:creationId xmlns:a16="http://schemas.microsoft.com/office/drawing/2014/main" id="{898A09E8-1197-426D-B193-78C5C57E16FC}"/>
              </a:ext>
            </a:extLst>
          </p:cNvPr>
          <p:cNvSpPr txBox="1"/>
          <p:nvPr/>
        </p:nvSpPr>
        <p:spPr bwMode="auto">
          <a:xfrm>
            <a:off x="1359283" y="2365125"/>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5" name="TextBox 1">
            <a:extLst>
              <a:ext uri="{FF2B5EF4-FFF2-40B4-BE49-F238E27FC236}">
                <a16:creationId xmlns:a16="http://schemas.microsoft.com/office/drawing/2014/main" id="{3DEC4CEA-AB4F-4FD9-B63E-1491AC2F619C}"/>
              </a:ext>
            </a:extLst>
          </p:cNvPr>
          <p:cNvSpPr txBox="1"/>
          <p:nvPr/>
        </p:nvSpPr>
        <p:spPr bwMode="auto">
          <a:xfrm>
            <a:off x="1359283" y="2824717"/>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7" name="TextBox 1">
            <a:extLst>
              <a:ext uri="{FF2B5EF4-FFF2-40B4-BE49-F238E27FC236}">
                <a16:creationId xmlns:a16="http://schemas.microsoft.com/office/drawing/2014/main" id="{9FCE4D9A-36DD-43AA-A167-C51FBED39EE0}"/>
              </a:ext>
            </a:extLst>
          </p:cNvPr>
          <p:cNvSpPr txBox="1"/>
          <p:nvPr/>
        </p:nvSpPr>
        <p:spPr bwMode="auto">
          <a:xfrm>
            <a:off x="1359283" y="3277812"/>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8" name="TextBox 1">
            <a:extLst>
              <a:ext uri="{FF2B5EF4-FFF2-40B4-BE49-F238E27FC236}">
                <a16:creationId xmlns:a16="http://schemas.microsoft.com/office/drawing/2014/main" id="{0A145E84-4BC6-4899-9FBC-FE3FE15B64CC}"/>
              </a:ext>
            </a:extLst>
          </p:cNvPr>
          <p:cNvSpPr txBox="1"/>
          <p:nvPr/>
        </p:nvSpPr>
        <p:spPr bwMode="auto">
          <a:xfrm>
            <a:off x="1359283" y="3720000"/>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22" name="TextBox 1">
            <a:extLst>
              <a:ext uri="{FF2B5EF4-FFF2-40B4-BE49-F238E27FC236}">
                <a16:creationId xmlns:a16="http://schemas.microsoft.com/office/drawing/2014/main" id="{FA7F722A-0FE8-41F0-883F-9269BB70336B}"/>
              </a:ext>
            </a:extLst>
          </p:cNvPr>
          <p:cNvSpPr txBox="1"/>
          <p:nvPr/>
        </p:nvSpPr>
        <p:spPr bwMode="auto">
          <a:xfrm>
            <a:off x="1426123" y="4168003"/>
            <a:ext cx="201935"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3" name="Freeform: Shape 22">
            <a:extLst>
              <a:ext uri="{FF2B5EF4-FFF2-40B4-BE49-F238E27FC236}">
                <a16:creationId xmlns:a16="http://schemas.microsoft.com/office/drawing/2014/main" id="{73BDD88B-32D1-4054-A627-1FEBF28E6B89}"/>
              </a:ext>
            </a:extLst>
          </p:cNvPr>
          <p:cNvSpPr/>
          <p:nvPr/>
        </p:nvSpPr>
        <p:spPr bwMode="auto">
          <a:xfrm>
            <a:off x="1645808" y="2038463"/>
            <a:ext cx="4215829" cy="2271364"/>
          </a:xfrm>
          <a:custGeom>
            <a:avLst/>
            <a:gdLst>
              <a:gd name="connsiteX0" fmla="*/ 0 w 8119872"/>
              <a:gd name="connsiteY0" fmla="*/ 0 h 3956304"/>
              <a:gd name="connsiteX1" fmla="*/ 0 w 8119872"/>
              <a:gd name="connsiteY1" fmla="*/ 3956304 h 3956304"/>
              <a:gd name="connsiteX2" fmla="*/ 8119872 w 8119872"/>
              <a:gd name="connsiteY2" fmla="*/ 3956304 h 3956304"/>
            </a:gdLst>
            <a:ahLst/>
            <a:cxnLst>
              <a:cxn ang="0">
                <a:pos x="connsiteX0" y="connsiteY0"/>
              </a:cxn>
              <a:cxn ang="0">
                <a:pos x="connsiteX1" y="connsiteY1"/>
              </a:cxn>
              <a:cxn ang="0">
                <a:pos x="connsiteX2" y="connsiteY2"/>
              </a:cxn>
            </a:cxnLst>
            <a:rect l="l" t="t" r="r" b="b"/>
            <a:pathLst>
              <a:path w="8119872" h="3956304">
                <a:moveTo>
                  <a:pt x="0" y="0"/>
                </a:moveTo>
                <a:lnTo>
                  <a:pt x="0" y="3956304"/>
                </a:lnTo>
                <a:lnTo>
                  <a:pt x="8119872" y="3956304"/>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a:ea typeface="+mn-ea"/>
              <a:cs typeface="+mn-cs"/>
            </a:endParaRPr>
          </a:p>
        </p:txBody>
      </p:sp>
      <p:sp>
        <p:nvSpPr>
          <p:cNvPr id="24" name="TextBox 23">
            <a:extLst>
              <a:ext uri="{FF2B5EF4-FFF2-40B4-BE49-F238E27FC236}">
                <a16:creationId xmlns:a16="http://schemas.microsoft.com/office/drawing/2014/main" id="{C6B5C445-BE8A-44DA-BA53-059AFF8E1527}"/>
              </a:ext>
            </a:extLst>
          </p:cNvPr>
          <p:cNvSpPr txBox="1"/>
          <p:nvPr/>
        </p:nvSpPr>
        <p:spPr bwMode="auto">
          <a:xfrm rot="16200000">
            <a:off x="-89590" y="2907625"/>
            <a:ext cx="22053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Freedom From Distant Recurrence (%)</a:t>
            </a:r>
          </a:p>
        </p:txBody>
      </p:sp>
      <p:grpSp>
        <p:nvGrpSpPr>
          <p:cNvPr id="25" name="Group 24">
            <a:extLst>
              <a:ext uri="{FF2B5EF4-FFF2-40B4-BE49-F238E27FC236}">
                <a16:creationId xmlns:a16="http://schemas.microsoft.com/office/drawing/2014/main" id="{AD5896D2-00AB-4870-90FC-4F67DF4339C1}"/>
              </a:ext>
            </a:extLst>
          </p:cNvPr>
          <p:cNvGrpSpPr/>
          <p:nvPr/>
        </p:nvGrpSpPr>
        <p:grpSpPr>
          <a:xfrm rot="5400000">
            <a:off x="486403" y="3148706"/>
            <a:ext cx="2249314" cy="71521"/>
            <a:chOff x="7315472" y="5254913"/>
            <a:chExt cx="4053250" cy="91440"/>
          </a:xfrm>
        </p:grpSpPr>
        <p:cxnSp>
          <p:nvCxnSpPr>
            <p:cNvPr id="26" name="Straight Connector 25">
              <a:extLst>
                <a:ext uri="{FF2B5EF4-FFF2-40B4-BE49-F238E27FC236}">
                  <a16:creationId xmlns:a16="http://schemas.microsoft.com/office/drawing/2014/main" id="{6AB702CD-9008-4021-BDFD-A627EBBB50C9}"/>
                </a:ext>
              </a:extLst>
            </p:cNvPr>
            <p:cNvCxnSpPr/>
            <p:nvPr/>
          </p:nvCxnSpPr>
          <p:spPr bwMode="auto">
            <a:xfrm>
              <a:off x="81261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0029B07-E545-4BC9-A054-61270CFEEF06}"/>
                </a:ext>
              </a:extLst>
            </p:cNvPr>
            <p:cNvCxnSpPr/>
            <p:nvPr/>
          </p:nvCxnSpPr>
          <p:spPr bwMode="auto">
            <a:xfrm>
              <a:off x="893677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C6A1332-C49A-464A-9F64-8CD8418951F0}"/>
                </a:ext>
              </a:extLst>
            </p:cNvPr>
            <p:cNvCxnSpPr/>
            <p:nvPr/>
          </p:nvCxnSpPr>
          <p:spPr bwMode="auto">
            <a:xfrm>
              <a:off x="731547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5BB1B3E-BE87-4DAB-9202-1A2CD0551699}"/>
                </a:ext>
              </a:extLst>
            </p:cNvPr>
            <p:cNvCxnSpPr/>
            <p:nvPr/>
          </p:nvCxnSpPr>
          <p:spPr bwMode="auto">
            <a:xfrm>
              <a:off x="113687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CD69CC0-0E80-4C0A-BD67-BF93790FF006}"/>
                </a:ext>
              </a:extLst>
            </p:cNvPr>
            <p:cNvCxnSpPr/>
            <p:nvPr/>
          </p:nvCxnSpPr>
          <p:spPr bwMode="auto">
            <a:xfrm>
              <a:off x="97474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C586DBE-C620-4273-AA9C-91F9A4AF2B05}"/>
                </a:ext>
              </a:extLst>
            </p:cNvPr>
            <p:cNvCxnSpPr/>
            <p:nvPr/>
          </p:nvCxnSpPr>
          <p:spPr bwMode="auto">
            <a:xfrm>
              <a:off x="10558072" y="5254913"/>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32" name="TextBox 1">
            <a:extLst>
              <a:ext uri="{FF2B5EF4-FFF2-40B4-BE49-F238E27FC236}">
                <a16:creationId xmlns:a16="http://schemas.microsoft.com/office/drawing/2014/main" id="{B7BBA17B-7731-4300-BFE4-9B2EF9E86467}"/>
              </a:ext>
            </a:extLst>
          </p:cNvPr>
          <p:cNvSpPr txBox="1"/>
          <p:nvPr/>
        </p:nvSpPr>
        <p:spPr bwMode="auto">
          <a:xfrm>
            <a:off x="2725856" y="4345310"/>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33" name="TextBox 1">
            <a:extLst>
              <a:ext uri="{FF2B5EF4-FFF2-40B4-BE49-F238E27FC236}">
                <a16:creationId xmlns:a16="http://schemas.microsoft.com/office/drawing/2014/main" id="{FE137E60-BB9D-4100-A354-D0435B91483D}"/>
              </a:ext>
            </a:extLst>
          </p:cNvPr>
          <p:cNvSpPr txBox="1"/>
          <p:nvPr/>
        </p:nvSpPr>
        <p:spPr bwMode="auto">
          <a:xfrm>
            <a:off x="3125983" y="4345310"/>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34" name="TextBox 1">
            <a:extLst>
              <a:ext uri="{FF2B5EF4-FFF2-40B4-BE49-F238E27FC236}">
                <a16:creationId xmlns:a16="http://schemas.microsoft.com/office/drawing/2014/main" id="{57DB6793-A597-49F4-A76D-6BB05707F2FE}"/>
              </a:ext>
            </a:extLst>
          </p:cNvPr>
          <p:cNvSpPr txBox="1"/>
          <p:nvPr/>
        </p:nvSpPr>
        <p:spPr bwMode="auto">
          <a:xfrm>
            <a:off x="3526561" y="4345310"/>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35" name="TextBox 1">
            <a:extLst>
              <a:ext uri="{FF2B5EF4-FFF2-40B4-BE49-F238E27FC236}">
                <a16:creationId xmlns:a16="http://schemas.microsoft.com/office/drawing/2014/main" id="{1097571D-FD93-41BB-95F2-D9500C1E6D75}"/>
              </a:ext>
            </a:extLst>
          </p:cNvPr>
          <p:cNvSpPr txBox="1"/>
          <p:nvPr/>
        </p:nvSpPr>
        <p:spPr bwMode="auto">
          <a:xfrm>
            <a:off x="3941559" y="4345310"/>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36" name="TextBox 1">
            <a:extLst>
              <a:ext uri="{FF2B5EF4-FFF2-40B4-BE49-F238E27FC236}">
                <a16:creationId xmlns:a16="http://schemas.microsoft.com/office/drawing/2014/main" id="{BB9160CB-CA3D-4D22-ACD7-A573971CF9B0}"/>
              </a:ext>
            </a:extLst>
          </p:cNvPr>
          <p:cNvSpPr txBox="1"/>
          <p:nvPr/>
        </p:nvSpPr>
        <p:spPr bwMode="auto">
          <a:xfrm>
            <a:off x="4768479" y="4345310"/>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37" name="TextBox 1">
            <a:extLst>
              <a:ext uri="{FF2B5EF4-FFF2-40B4-BE49-F238E27FC236}">
                <a16:creationId xmlns:a16="http://schemas.microsoft.com/office/drawing/2014/main" id="{FB016357-E500-4D44-B106-C1EB5B8EF68A}"/>
              </a:ext>
            </a:extLst>
          </p:cNvPr>
          <p:cNvSpPr txBox="1"/>
          <p:nvPr/>
        </p:nvSpPr>
        <p:spPr bwMode="auto">
          <a:xfrm>
            <a:off x="4349613" y="4345310"/>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38" name="TextBox 1">
            <a:extLst>
              <a:ext uri="{FF2B5EF4-FFF2-40B4-BE49-F238E27FC236}">
                <a16:creationId xmlns:a16="http://schemas.microsoft.com/office/drawing/2014/main" id="{D7DFE2FF-F563-4C7E-A4DB-1A2C68933ECC}"/>
              </a:ext>
            </a:extLst>
          </p:cNvPr>
          <p:cNvSpPr txBox="1"/>
          <p:nvPr/>
        </p:nvSpPr>
        <p:spPr bwMode="auto">
          <a:xfrm>
            <a:off x="5162488" y="4345310"/>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39" name="TextBox 1">
            <a:extLst>
              <a:ext uri="{FF2B5EF4-FFF2-40B4-BE49-F238E27FC236}">
                <a16:creationId xmlns:a16="http://schemas.microsoft.com/office/drawing/2014/main" id="{6D3C6172-DDB3-4237-927D-A2A93CFB4CD0}"/>
              </a:ext>
            </a:extLst>
          </p:cNvPr>
          <p:cNvSpPr txBox="1"/>
          <p:nvPr/>
        </p:nvSpPr>
        <p:spPr bwMode="auto">
          <a:xfrm>
            <a:off x="5567835" y="4345310"/>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grpSp>
        <p:nvGrpSpPr>
          <p:cNvPr id="40" name="Group 39">
            <a:extLst>
              <a:ext uri="{FF2B5EF4-FFF2-40B4-BE49-F238E27FC236}">
                <a16:creationId xmlns:a16="http://schemas.microsoft.com/office/drawing/2014/main" id="{D04FA7DC-62CD-4AC8-9095-339EBC315D70}"/>
              </a:ext>
            </a:extLst>
          </p:cNvPr>
          <p:cNvGrpSpPr/>
          <p:nvPr/>
        </p:nvGrpSpPr>
        <p:grpSpPr>
          <a:xfrm>
            <a:off x="1645808" y="4303453"/>
            <a:ext cx="4059123" cy="72625"/>
            <a:chOff x="1835087" y="5626135"/>
            <a:chExt cx="7101040" cy="75360"/>
          </a:xfrm>
        </p:grpSpPr>
        <p:cxnSp>
          <p:nvCxnSpPr>
            <p:cNvPr id="41" name="Straight Connector 40">
              <a:extLst>
                <a:ext uri="{FF2B5EF4-FFF2-40B4-BE49-F238E27FC236}">
                  <a16:creationId xmlns:a16="http://schemas.microsoft.com/office/drawing/2014/main" id="{75AE6859-D33E-4E3C-B980-A2CD5B7F049C}"/>
                </a:ext>
              </a:extLst>
            </p:cNvPr>
            <p:cNvCxnSpPr/>
            <p:nvPr/>
          </p:nvCxnSpPr>
          <p:spPr bwMode="auto">
            <a:xfrm>
              <a:off x="3255295"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E864BEE-6405-4BB9-B111-59DDFEB3E5EC}"/>
                </a:ext>
              </a:extLst>
            </p:cNvPr>
            <p:cNvCxnSpPr/>
            <p:nvPr/>
          </p:nvCxnSpPr>
          <p:spPr bwMode="auto">
            <a:xfrm>
              <a:off x="3965399"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910084F-FCAA-4958-AB64-BD7327F46513}"/>
                </a:ext>
              </a:extLst>
            </p:cNvPr>
            <p:cNvCxnSpPr/>
            <p:nvPr/>
          </p:nvCxnSpPr>
          <p:spPr bwMode="auto">
            <a:xfrm>
              <a:off x="2545191"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83597B6-1D4F-4B57-9AC0-5B152E3BEB9B}"/>
                </a:ext>
              </a:extLst>
            </p:cNvPr>
            <p:cNvCxnSpPr/>
            <p:nvPr/>
          </p:nvCxnSpPr>
          <p:spPr bwMode="auto">
            <a:xfrm>
              <a:off x="6095711"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E8225B3-866E-4629-9BEB-AD5A75711E8A}"/>
                </a:ext>
              </a:extLst>
            </p:cNvPr>
            <p:cNvCxnSpPr/>
            <p:nvPr/>
          </p:nvCxnSpPr>
          <p:spPr bwMode="auto">
            <a:xfrm>
              <a:off x="4675503"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D9ABECC8-A961-47CA-8EA3-63A003703324}"/>
                </a:ext>
              </a:extLst>
            </p:cNvPr>
            <p:cNvCxnSpPr/>
            <p:nvPr/>
          </p:nvCxnSpPr>
          <p:spPr bwMode="auto">
            <a:xfrm>
              <a:off x="5385607"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277A0B34-1E12-45F5-92A8-2635E1ABF531}"/>
                </a:ext>
              </a:extLst>
            </p:cNvPr>
            <p:cNvCxnSpPr/>
            <p:nvPr/>
          </p:nvCxnSpPr>
          <p:spPr bwMode="auto">
            <a:xfrm>
              <a:off x="1835087"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2226E2E-DF78-4C30-A4F5-7F16B60B1D0F}"/>
                </a:ext>
              </a:extLst>
            </p:cNvPr>
            <p:cNvCxnSpPr/>
            <p:nvPr/>
          </p:nvCxnSpPr>
          <p:spPr bwMode="auto">
            <a:xfrm>
              <a:off x="8226023"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C04B37E-9D2D-47D8-8C00-8E87BCA1B63D}"/>
                </a:ext>
              </a:extLst>
            </p:cNvPr>
            <p:cNvCxnSpPr/>
            <p:nvPr/>
          </p:nvCxnSpPr>
          <p:spPr bwMode="auto">
            <a:xfrm>
              <a:off x="8936127"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26161D5-C851-4F59-BBD7-033DE4958582}"/>
                </a:ext>
              </a:extLst>
            </p:cNvPr>
            <p:cNvCxnSpPr/>
            <p:nvPr/>
          </p:nvCxnSpPr>
          <p:spPr bwMode="auto">
            <a:xfrm>
              <a:off x="7515919"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0BD77276-91D9-423F-A051-4A8C979EAE62}"/>
                </a:ext>
              </a:extLst>
            </p:cNvPr>
            <p:cNvCxnSpPr/>
            <p:nvPr/>
          </p:nvCxnSpPr>
          <p:spPr bwMode="auto">
            <a:xfrm>
              <a:off x="6805815" y="5626135"/>
              <a:ext cx="0" cy="69163"/>
            </a:xfrm>
            <a:prstGeom prst="line">
              <a:avLst/>
            </a:prstGeom>
            <a:noFill/>
            <a:ln w="28575" cap="flat" cmpd="sng" algn="ctr">
              <a:solidFill>
                <a:schemeClr val="bg1"/>
              </a:solidFill>
              <a:prstDash val="solid"/>
              <a:round/>
              <a:headEnd type="none" w="med" len="med"/>
              <a:tailEnd type="none" w="med" len="med"/>
            </a:ln>
            <a:effectLst/>
          </p:spPr>
        </p:cxnSp>
      </p:grpSp>
      <p:sp>
        <p:nvSpPr>
          <p:cNvPr id="52" name="TextBox 1">
            <a:extLst>
              <a:ext uri="{FF2B5EF4-FFF2-40B4-BE49-F238E27FC236}">
                <a16:creationId xmlns:a16="http://schemas.microsoft.com/office/drawing/2014/main" id="{EB8C79B1-D7FB-4F63-B521-43E8282F6C0B}"/>
              </a:ext>
            </a:extLst>
          </p:cNvPr>
          <p:cNvSpPr txBox="1"/>
          <p:nvPr/>
        </p:nvSpPr>
        <p:spPr bwMode="auto">
          <a:xfrm>
            <a:off x="1537462" y="4349497"/>
            <a:ext cx="201935"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3" name="TextBox 52">
            <a:extLst>
              <a:ext uri="{FF2B5EF4-FFF2-40B4-BE49-F238E27FC236}">
                <a16:creationId xmlns:a16="http://schemas.microsoft.com/office/drawing/2014/main" id="{B9358D1B-70D0-4C69-A897-E6A70E4AFBAF}"/>
              </a:ext>
            </a:extLst>
          </p:cNvPr>
          <p:cNvSpPr txBox="1"/>
          <p:nvPr/>
        </p:nvSpPr>
        <p:spPr bwMode="auto">
          <a:xfrm>
            <a:off x="2531386" y="4597065"/>
            <a:ext cx="23728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Since Randomization</a:t>
            </a:r>
          </a:p>
        </p:txBody>
      </p:sp>
      <p:sp>
        <p:nvSpPr>
          <p:cNvPr id="54" name="TextBox 1">
            <a:extLst>
              <a:ext uri="{FF2B5EF4-FFF2-40B4-BE49-F238E27FC236}">
                <a16:creationId xmlns:a16="http://schemas.microsoft.com/office/drawing/2014/main" id="{38C063D7-45EB-4DC7-8826-4CAC5DE0C809}"/>
              </a:ext>
            </a:extLst>
          </p:cNvPr>
          <p:cNvSpPr txBox="1"/>
          <p:nvPr/>
        </p:nvSpPr>
        <p:spPr bwMode="auto">
          <a:xfrm>
            <a:off x="1822330" y="4824025"/>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707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679</a:t>
            </a:r>
          </a:p>
        </p:txBody>
      </p:sp>
      <p:sp>
        <p:nvSpPr>
          <p:cNvPr id="55" name="TextBox 1">
            <a:extLst>
              <a:ext uri="{FF2B5EF4-FFF2-40B4-BE49-F238E27FC236}">
                <a16:creationId xmlns:a16="http://schemas.microsoft.com/office/drawing/2014/main" id="{18EC8524-4E06-4DCE-A718-1A9C37360ECB}"/>
              </a:ext>
            </a:extLst>
          </p:cNvPr>
          <p:cNvSpPr txBox="1"/>
          <p:nvPr/>
        </p:nvSpPr>
        <p:spPr bwMode="auto">
          <a:xfrm>
            <a:off x="2219423" y="4824025"/>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682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643</a:t>
            </a:r>
          </a:p>
        </p:txBody>
      </p:sp>
      <p:sp>
        <p:nvSpPr>
          <p:cNvPr id="56" name="TextBox 1">
            <a:extLst>
              <a:ext uri="{FF2B5EF4-FFF2-40B4-BE49-F238E27FC236}">
                <a16:creationId xmlns:a16="http://schemas.microsoft.com/office/drawing/2014/main" id="{89969BD1-8EC0-4989-BBB0-8AA579ED0E2B}"/>
              </a:ext>
            </a:extLst>
          </p:cNvPr>
          <p:cNvSpPr txBox="1"/>
          <p:nvPr/>
        </p:nvSpPr>
        <p:spPr bwMode="auto">
          <a:xfrm>
            <a:off x="2633408" y="4824025"/>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661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609</a:t>
            </a:r>
          </a:p>
        </p:txBody>
      </p:sp>
      <p:sp>
        <p:nvSpPr>
          <p:cNvPr id="57" name="TextBox 1">
            <a:extLst>
              <a:ext uri="{FF2B5EF4-FFF2-40B4-BE49-F238E27FC236}">
                <a16:creationId xmlns:a16="http://schemas.microsoft.com/office/drawing/2014/main" id="{F10C6605-3C44-4426-AC69-37C6C6850B9A}"/>
              </a:ext>
            </a:extLst>
          </p:cNvPr>
          <p:cNvSpPr txBox="1"/>
          <p:nvPr/>
        </p:nvSpPr>
        <p:spPr bwMode="auto">
          <a:xfrm>
            <a:off x="3033535" y="4824025"/>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636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577</a:t>
            </a:r>
          </a:p>
        </p:txBody>
      </p:sp>
      <p:sp>
        <p:nvSpPr>
          <p:cNvPr id="58" name="TextBox 1">
            <a:extLst>
              <a:ext uri="{FF2B5EF4-FFF2-40B4-BE49-F238E27FC236}">
                <a16:creationId xmlns:a16="http://schemas.microsoft.com/office/drawing/2014/main" id="{005F1F90-0A5A-4338-BBE8-CAE441E6D548}"/>
              </a:ext>
            </a:extLst>
          </p:cNvPr>
          <p:cNvSpPr txBox="1"/>
          <p:nvPr/>
        </p:nvSpPr>
        <p:spPr bwMode="auto">
          <a:xfrm>
            <a:off x="3434113" y="4824025"/>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564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520</a:t>
            </a:r>
          </a:p>
        </p:txBody>
      </p:sp>
      <p:sp>
        <p:nvSpPr>
          <p:cNvPr id="59" name="TextBox 1">
            <a:extLst>
              <a:ext uri="{FF2B5EF4-FFF2-40B4-BE49-F238E27FC236}">
                <a16:creationId xmlns:a16="http://schemas.microsoft.com/office/drawing/2014/main" id="{4F6FFC8D-BF8E-4508-BB7D-EB75A01B33C1}"/>
              </a:ext>
            </a:extLst>
          </p:cNvPr>
          <p:cNvSpPr txBox="1"/>
          <p:nvPr/>
        </p:nvSpPr>
        <p:spPr bwMode="auto">
          <a:xfrm>
            <a:off x="3849111" y="4824025"/>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412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359</a:t>
            </a:r>
          </a:p>
        </p:txBody>
      </p:sp>
      <p:sp>
        <p:nvSpPr>
          <p:cNvPr id="60" name="TextBox 1">
            <a:extLst>
              <a:ext uri="{FF2B5EF4-FFF2-40B4-BE49-F238E27FC236}">
                <a16:creationId xmlns:a16="http://schemas.microsoft.com/office/drawing/2014/main" id="{AB510E5A-3B1A-48ED-9C9C-8EF2DB752505}"/>
              </a:ext>
            </a:extLst>
          </p:cNvPr>
          <p:cNvSpPr txBox="1"/>
          <p:nvPr/>
        </p:nvSpPr>
        <p:spPr bwMode="auto">
          <a:xfrm>
            <a:off x="4676031" y="4824025"/>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126</a:t>
            </a:r>
          </a:p>
        </p:txBody>
      </p:sp>
      <p:sp>
        <p:nvSpPr>
          <p:cNvPr id="61" name="TextBox 1">
            <a:extLst>
              <a:ext uri="{FF2B5EF4-FFF2-40B4-BE49-F238E27FC236}">
                <a16:creationId xmlns:a16="http://schemas.microsoft.com/office/drawing/2014/main" id="{8171B4A0-CD75-4E85-834B-92268397E5D5}"/>
              </a:ext>
            </a:extLst>
          </p:cNvPr>
          <p:cNvSpPr txBox="1"/>
          <p:nvPr/>
        </p:nvSpPr>
        <p:spPr bwMode="auto">
          <a:xfrm>
            <a:off x="4257165" y="4824025"/>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233</a:t>
            </a:r>
          </a:p>
        </p:txBody>
      </p:sp>
      <p:sp>
        <p:nvSpPr>
          <p:cNvPr id="62" name="TextBox 1">
            <a:extLst>
              <a:ext uri="{FF2B5EF4-FFF2-40B4-BE49-F238E27FC236}">
                <a16:creationId xmlns:a16="http://schemas.microsoft.com/office/drawing/2014/main" id="{23F410C1-18A7-4906-B41D-86451018E9AF}"/>
              </a:ext>
            </a:extLst>
          </p:cNvPr>
          <p:cNvSpPr txBox="1"/>
          <p:nvPr/>
        </p:nvSpPr>
        <p:spPr bwMode="auto">
          <a:xfrm>
            <a:off x="5115727" y="482402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41</a:t>
            </a:r>
          </a:p>
        </p:txBody>
      </p:sp>
      <p:sp>
        <p:nvSpPr>
          <p:cNvPr id="63" name="TextBox 1">
            <a:extLst>
              <a:ext uri="{FF2B5EF4-FFF2-40B4-BE49-F238E27FC236}">
                <a16:creationId xmlns:a16="http://schemas.microsoft.com/office/drawing/2014/main" id="{7C1BFD36-1B66-4E53-8712-AB9C2C955E8A}"/>
              </a:ext>
            </a:extLst>
          </p:cNvPr>
          <p:cNvSpPr txBox="1"/>
          <p:nvPr/>
        </p:nvSpPr>
        <p:spPr bwMode="auto">
          <a:xfrm>
            <a:off x="5603810" y="4824025"/>
            <a:ext cx="201935" cy="382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64" name="TextBox 1">
            <a:extLst>
              <a:ext uri="{FF2B5EF4-FFF2-40B4-BE49-F238E27FC236}">
                <a16:creationId xmlns:a16="http://schemas.microsoft.com/office/drawing/2014/main" id="{285340F5-95D9-4BE4-913D-D535700D1DAF}"/>
              </a:ext>
            </a:extLst>
          </p:cNvPr>
          <p:cNvSpPr txBox="1"/>
          <p:nvPr/>
        </p:nvSpPr>
        <p:spPr bwMode="auto">
          <a:xfrm>
            <a:off x="1473173" y="4828213"/>
            <a:ext cx="335619" cy="382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743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743</a:t>
            </a:r>
          </a:p>
        </p:txBody>
      </p:sp>
      <p:sp>
        <p:nvSpPr>
          <p:cNvPr id="65" name="TextBox 1">
            <a:extLst>
              <a:ext uri="{FF2B5EF4-FFF2-40B4-BE49-F238E27FC236}">
                <a16:creationId xmlns:a16="http://schemas.microsoft.com/office/drawing/2014/main" id="{E63B65E5-4699-414B-9279-4D913F9C01E3}"/>
              </a:ext>
            </a:extLst>
          </p:cNvPr>
          <p:cNvSpPr txBox="1"/>
          <p:nvPr/>
        </p:nvSpPr>
        <p:spPr bwMode="auto">
          <a:xfrm>
            <a:off x="701734" y="4407482"/>
            <a:ext cx="831662" cy="71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Risk, n</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T-DM1</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Trastuzumab</a:t>
            </a:r>
          </a:p>
        </p:txBody>
      </p:sp>
      <p:grpSp>
        <p:nvGrpSpPr>
          <p:cNvPr id="66" name="Group 65">
            <a:extLst>
              <a:ext uri="{FF2B5EF4-FFF2-40B4-BE49-F238E27FC236}">
                <a16:creationId xmlns:a16="http://schemas.microsoft.com/office/drawing/2014/main" id="{8422FB99-BA8A-4346-8ED7-A6547CCD149B}"/>
              </a:ext>
            </a:extLst>
          </p:cNvPr>
          <p:cNvGrpSpPr/>
          <p:nvPr/>
        </p:nvGrpSpPr>
        <p:grpSpPr>
          <a:xfrm>
            <a:off x="2146921" y="2781152"/>
            <a:ext cx="4047617" cy="954107"/>
            <a:chOff x="4017548" y="2918556"/>
            <a:chExt cx="4430765" cy="1304229"/>
          </a:xfrm>
        </p:grpSpPr>
        <p:sp>
          <p:nvSpPr>
            <p:cNvPr id="67" name="TextBox 1">
              <a:extLst>
                <a:ext uri="{FF2B5EF4-FFF2-40B4-BE49-F238E27FC236}">
                  <a16:creationId xmlns:a16="http://schemas.microsoft.com/office/drawing/2014/main" id="{82D83849-ED2E-49DC-ABF1-9B9BD99B97CA}"/>
                </a:ext>
              </a:extLst>
            </p:cNvPr>
            <p:cNvSpPr txBox="1"/>
            <p:nvPr/>
          </p:nvSpPr>
          <p:spPr bwMode="auto">
            <a:xfrm>
              <a:off x="4017548" y="3507563"/>
              <a:ext cx="2020482" cy="715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Events, n (%)</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3-yr event-free rate, %</a:t>
              </a:r>
            </a:p>
          </p:txBody>
        </p:sp>
        <p:sp>
          <p:nvSpPr>
            <p:cNvPr id="69" name="TextBox 1">
              <a:extLst>
                <a:ext uri="{FF2B5EF4-FFF2-40B4-BE49-F238E27FC236}">
                  <a16:creationId xmlns:a16="http://schemas.microsoft.com/office/drawing/2014/main" id="{EE62046A-5148-4D6D-8CDF-0A23295C0D5A}"/>
                </a:ext>
              </a:extLst>
            </p:cNvPr>
            <p:cNvSpPr txBox="1"/>
            <p:nvPr/>
          </p:nvSpPr>
          <p:spPr bwMode="auto">
            <a:xfrm>
              <a:off x="5910080" y="2918556"/>
              <a:ext cx="1267411" cy="1304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T-DM1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(n = 743)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78 (10.5)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89.7</a:t>
              </a:r>
            </a:p>
          </p:txBody>
        </p:sp>
        <p:sp>
          <p:nvSpPr>
            <p:cNvPr id="70" name="TextBox 1">
              <a:extLst>
                <a:ext uri="{FF2B5EF4-FFF2-40B4-BE49-F238E27FC236}">
                  <a16:creationId xmlns:a16="http://schemas.microsoft.com/office/drawing/2014/main" id="{90F2D7CA-8295-4B7B-8DF7-5BF330651648}"/>
                </a:ext>
              </a:extLst>
            </p:cNvPr>
            <p:cNvSpPr txBox="1"/>
            <p:nvPr/>
          </p:nvSpPr>
          <p:spPr bwMode="auto">
            <a:xfrm>
              <a:off x="7047880" y="2918556"/>
              <a:ext cx="1400433" cy="1304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Trastuzumab</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(n = 743)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121 (16.3)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83.0</a:t>
              </a:r>
            </a:p>
          </p:txBody>
        </p:sp>
      </p:grpSp>
      <p:sp>
        <p:nvSpPr>
          <p:cNvPr id="71" name="TextBox 1">
            <a:extLst>
              <a:ext uri="{FF2B5EF4-FFF2-40B4-BE49-F238E27FC236}">
                <a16:creationId xmlns:a16="http://schemas.microsoft.com/office/drawing/2014/main" id="{7EE39A31-91BA-4AD6-B79E-F063282CCBC6}"/>
              </a:ext>
            </a:extLst>
          </p:cNvPr>
          <p:cNvSpPr txBox="1"/>
          <p:nvPr/>
        </p:nvSpPr>
        <p:spPr bwMode="auto">
          <a:xfrm>
            <a:off x="1649840" y="3982818"/>
            <a:ext cx="43985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0.60 (95% CI: 0.45-0.79)</a:t>
            </a:r>
          </a:p>
        </p:txBody>
      </p:sp>
      <p:grpSp>
        <p:nvGrpSpPr>
          <p:cNvPr id="74" name="Group 73">
            <a:extLst>
              <a:ext uri="{FF2B5EF4-FFF2-40B4-BE49-F238E27FC236}">
                <a16:creationId xmlns:a16="http://schemas.microsoft.com/office/drawing/2014/main" id="{B90EA66F-6615-4F9A-8598-A587B0339FCB}"/>
              </a:ext>
            </a:extLst>
          </p:cNvPr>
          <p:cNvGrpSpPr/>
          <p:nvPr/>
        </p:nvGrpSpPr>
        <p:grpSpPr>
          <a:xfrm>
            <a:off x="1666978" y="2059352"/>
            <a:ext cx="4178343" cy="322365"/>
            <a:chOff x="1714113" y="1760607"/>
            <a:chExt cx="4178343" cy="322365"/>
          </a:xfrm>
        </p:grpSpPr>
        <p:sp>
          <p:nvSpPr>
            <p:cNvPr id="75" name="Freeform: Shape 74">
              <a:extLst>
                <a:ext uri="{FF2B5EF4-FFF2-40B4-BE49-F238E27FC236}">
                  <a16:creationId xmlns:a16="http://schemas.microsoft.com/office/drawing/2014/main" id="{06081AFA-54AD-4B04-8CD5-18402F0ADBA2}"/>
                </a:ext>
              </a:extLst>
            </p:cNvPr>
            <p:cNvSpPr/>
            <p:nvPr/>
          </p:nvSpPr>
          <p:spPr bwMode="auto">
            <a:xfrm>
              <a:off x="1714113" y="1760607"/>
              <a:ext cx="1196469" cy="111588"/>
            </a:xfrm>
            <a:custGeom>
              <a:avLst/>
              <a:gdLst>
                <a:gd name="connsiteX0" fmla="*/ 0 w 1196469"/>
                <a:gd name="connsiteY0" fmla="*/ 0 h 111588"/>
                <a:gd name="connsiteX1" fmla="*/ 263471 w 1196469"/>
                <a:gd name="connsiteY1" fmla="*/ 0 h 111588"/>
                <a:gd name="connsiteX2" fmla="*/ 263471 w 1196469"/>
                <a:gd name="connsiteY2" fmla="*/ 18598 h 111588"/>
                <a:gd name="connsiteX3" fmla="*/ 430852 w 1196469"/>
                <a:gd name="connsiteY3" fmla="*/ 18598 h 111588"/>
                <a:gd name="connsiteX4" fmla="*/ 430852 w 1196469"/>
                <a:gd name="connsiteY4" fmla="*/ 27897 h 111588"/>
                <a:gd name="connsiteX5" fmla="*/ 579636 w 1196469"/>
                <a:gd name="connsiteY5" fmla="*/ 27897 h 111588"/>
                <a:gd name="connsiteX6" fmla="*/ 579636 w 1196469"/>
                <a:gd name="connsiteY6" fmla="*/ 46495 h 111588"/>
                <a:gd name="connsiteX7" fmla="*/ 681925 w 1196469"/>
                <a:gd name="connsiteY7" fmla="*/ 46495 h 111588"/>
                <a:gd name="connsiteX8" fmla="*/ 681925 w 1196469"/>
                <a:gd name="connsiteY8" fmla="*/ 58894 h 111588"/>
                <a:gd name="connsiteX9" fmla="*/ 768715 w 1196469"/>
                <a:gd name="connsiteY9" fmla="*/ 58894 h 111588"/>
                <a:gd name="connsiteX10" fmla="*/ 768715 w 1196469"/>
                <a:gd name="connsiteY10" fmla="*/ 71293 h 111588"/>
                <a:gd name="connsiteX11" fmla="*/ 886503 w 1196469"/>
                <a:gd name="connsiteY11" fmla="*/ 71293 h 111588"/>
                <a:gd name="connsiteX12" fmla="*/ 886503 w 1196469"/>
                <a:gd name="connsiteY12" fmla="*/ 86791 h 111588"/>
                <a:gd name="connsiteX13" fmla="*/ 951595 w 1196469"/>
                <a:gd name="connsiteY13" fmla="*/ 86791 h 111588"/>
                <a:gd name="connsiteX14" fmla="*/ 951595 w 1196469"/>
                <a:gd name="connsiteY14" fmla="*/ 89891 h 111588"/>
                <a:gd name="connsiteX15" fmla="*/ 1019788 w 1196469"/>
                <a:gd name="connsiteY15" fmla="*/ 89891 h 111588"/>
                <a:gd name="connsiteX16" fmla="*/ 1019788 w 1196469"/>
                <a:gd name="connsiteY16" fmla="*/ 102289 h 111588"/>
                <a:gd name="connsiteX17" fmla="*/ 1060084 w 1196469"/>
                <a:gd name="connsiteY17" fmla="*/ 102289 h 111588"/>
                <a:gd name="connsiteX18" fmla="*/ 1060084 w 1196469"/>
                <a:gd name="connsiteY18" fmla="*/ 111588 h 111588"/>
                <a:gd name="connsiteX19" fmla="*/ 1196469 w 1196469"/>
                <a:gd name="connsiteY19" fmla="*/ 111588 h 11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96469" h="111588">
                  <a:moveTo>
                    <a:pt x="0" y="0"/>
                  </a:moveTo>
                  <a:lnTo>
                    <a:pt x="263471" y="0"/>
                  </a:lnTo>
                  <a:lnTo>
                    <a:pt x="263471" y="18598"/>
                  </a:lnTo>
                  <a:lnTo>
                    <a:pt x="430852" y="18598"/>
                  </a:lnTo>
                  <a:lnTo>
                    <a:pt x="430852" y="27897"/>
                  </a:lnTo>
                  <a:lnTo>
                    <a:pt x="579636" y="27897"/>
                  </a:lnTo>
                  <a:lnTo>
                    <a:pt x="579636" y="46495"/>
                  </a:lnTo>
                  <a:lnTo>
                    <a:pt x="681925" y="46495"/>
                  </a:lnTo>
                  <a:lnTo>
                    <a:pt x="681925" y="58894"/>
                  </a:lnTo>
                  <a:lnTo>
                    <a:pt x="768715" y="58894"/>
                  </a:lnTo>
                  <a:lnTo>
                    <a:pt x="768715" y="71293"/>
                  </a:lnTo>
                  <a:lnTo>
                    <a:pt x="886503" y="71293"/>
                  </a:lnTo>
                  <a:lnTo>
                    <a:pt x="886503" y="86791"/>
                  </a:lnTo>
                  <a:lnTo>
                    <a:pt x="951595" y="86791"/>
                  </a:lnTo>
                  <a:lnTo>
                    <a:pt x="951595" y="89891"/>
                  </a:lnTo>
                  <a:lnTo>
                    <a:pt x="1019788" y="89891"/>
                  </a:lnTo>
                  <a:lnTo>
                    <a:pt x="1019788" y="102289"/>
                  </a:lnTo>
                  <a:lnTo>
                    <a:pt x="1060084" y="102289"/>
                  </a:lnTo>
                  <a:lnTo>
                    <a:pt x="1060084" y="111588"/>
                  </a:lnTo>
                  <a:lnTo>
                    <a:pt x="1196469" y="111588"/>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 name="Freeform: Shape 75">
              <a:extLst>
                <a:ext uri="{FF2B5EF4-FFF2-40B4-BE49-F238E27FC236}">
                  <a16:creationId xmlns:a16="http://schemas.microsoft.com/office/drawing/2014/main" id="{94178077-CA9F-4439-A0B4-55B34BF64BC4}"/>
                </a:ext>
              </a:extLst>
            </p:cNvPr>
            <p:cNvSpPr/>
            <p:nvPr/>
          </p:nvSpPr>
          <p:spPr bwMode="auto">
            <a:xfrm>
              <a:off x="2882685" y="1881494"/>
              <a:ext cx="3009771" cy="201478"/>
            </a:xfrm>
            <a:custGeom>
              <a:avLst/>
              <a:gdLst>
                <a:gd name="connsiteX0" fmla="*/ 0 w 3009771"/>
                <a:gd name="connsiteY0" fmla="*/ 0 h 201478"/>
                <a:gd name="connsiteX1" fmla="*/ 77491 w 3009771"/>
                <a:gd name="connsiteY1" fmla="*/ 0 h 201478"/>
                <a:gd name="connsiteX2" fmla="*/ 80591 w 3009771"/>
                <a:gd name="connsiteY2" fmla="*/ 3100 h 201478"/>
                <a:gd name="connsiteX3" fmla="*/ 179780 w 3009771"/>
                <a:gd name="connsiteY3" fmla="*/ 3100 h 201478"/>
                <a:gd name="connsiteX4" fmla="*/ 179780 w 3009771"/>
                <a:gd name="connsiteY4" fmla="*/ 15499 h 201478"/>
                <a:gd name="connsiteX5" fmla="*/ 257272 w 3009771"/>
                <a:gd name="connsiteY5" fmla="*/ 15499 h 201478"/>
                <a:gd name="connsiteX6" fmla="*/ 257272 w 3009771"/>
                <a:gd name="connsiteY6" fmla="*/ 24798 h 201478"/>
                <a:gd name="connsiteX7" fmla="*/ 313066 w 3009771"/>
                <a:gd name="connsiteY7" fmla="*/ 24798 h 201478"/>
                <a:gd name="connsiteX8" fmla="*/ 309967 w 3009771"/>
                <a:gd name="connsiteY8" fmla="*/ 27897 h 201478"/>
                <a:gd name="connsiteX9" fmla="*/ 316165 w 3009771"/>
                <a:gd name="connsiteY9" fmla="*/ 34095 h 201478"/>
                <a:gd name="connsiteX10" fmla="*/ 437052 w 3009771"/>
                <a:gd name="connsiteY10" fmla="*/ 34095 h 201478"/>
                <a:gd name="connsiteX11" fmla="*/ 437052 w 3009771"/>
                <a:gd name="connsiteY11" fmla="*/ 40296 h 201478"/>
                <a:gd name="connsiteX12" fmla="*/ 619932 w 3009771"/>
                <a:gd name="connsiteY12" fmla="*/ 40296 h 201478"/>
                <a:gd name="connsiteX13" fmla="*/ 623032 w 3009771"/>
                <a:gd name="connsiteY13" fmla="*/ 43396 h 201478"/>
                <a:gd name="connsiteX14" fmla="*/ 660228 w 3009771"/>
                <a:gd name="connsiteY14" fmla="*/ 43396 h 201478"/>
                <a:gd name="connsiteX15" fmla="*/ 660228 w 3009771"/>
                <a:gd name="connsiteY15" fmla="*/ 61993 h 201478"/>
                <a:gd name="connsiteX16" fmla="*/ 778015 w 3009771"/>
                <a:gd name="connsiteY16" fmla="*/ 61993 h 201478"/>
                <a:gd name="connsiteX17" fmla="*/ 778015 w 3009771"/>
                <a:gd name="connsiteY17" fmla="*/ 77492 h 201478"/>
                <a:gd name="connsiteX18" fmla="*/ 945396 w 3009771"/>
                <a:gd name="connsiteY18" fmla="*/ 77492 h 201478"/>
                <a:gd name="connsiteX19" fmla="*/ 945396 w 3009771"/>
                <a:gd name="connsiteY19" fmla="*/ 86791 h 201478"/>
                <a:gd name="connsiteX20" fmla="*/ 1038386 w 3009771"/>
                <a:gd name="connsiteY20" fmla="*/ 86791 h 201478"/>
                <a:gd name="connsiteX21" fmla="*/ 1038386 w 3009771"/>
                <a:gd name="connsiteY21" fmla="*/ 102289 h 201478"/>
                <a:gd name="connsiteX22" fmla="*/ 1103479 w 3009771"/>
                <a:gd name="connsiteY22" fmla="*/ 102289 h 201478"/>
                <a:gd name="connsiteX23" fmla="*/ 1109678 w 3009771"/>
                <a:gd name="connsiteY23" fmla="*/ 108488 h 201478"/>
                <a:gd name="connsiteX24" fmla="*/ 1261562 w 3009771"/>
                <a:gd name="connsiteY24" fmla="*/ 108488 h 201478"/>
                <a:gd name="connsiteX25" fmla="*/ 1261562 w 3009771"/>
                <a:gd name="connsiteY25" fmla="*/ 117787 h 201478"/>
                <a:gd name="connsiteX26" fmla="*/ 1323555 w 3009771"/>
                <a:gd name="connsiteY26" fmla="*/ 117787 h 201478"/>
                <a:gd name="connsiteX27" fmla="*/ 1323555 w 3009771"/>
                <a:gd name="connsiteY27" fmla="*/ 130186 h 201478"/>
                <a:gd name="connsiteX28" fmla="*/ 1590126 w 3009771"/>
                <a:gd name="connsiteY28" fmla="*/ 130186 h 201478"/>
                <a:gd name="connsiteX29" fmla="*/ 1590126 w 3009771"/>
                <a:gd name="connsiteY29" fmla="*/ 130186 h 201478"/>
                <a:gd name="connsiteX30" fmla="*/ 1627322 w 3009771"/>
                <a:gd name="connsiteY30" fmla="*/ 130186 h 201478"/>
                <a:gd name="connsiteX31" fmla="*/ 1627322 w 3009771"/>
                <a:gd name="connsiteY31" fmla="*/ 145684 h 201478"/>
                <a:gd name="connsiteX32" fmla="*/ 1872195 w 3009771"/>
                <a:gd name="connsiteY32" fmla="*/ 145684 h 201478"/>
                <a:gd name="connsiteX33" fmla="*/ 1872195 w 3009771"/>
                <a:gd name="connsiteY33" fmla="*/ 154983 h 201478"/>
                <a:gd name="connsiteX34" fmla="*/ 2148065 w 3009771"/>
                <a:gd name="connsiteY34" fmla="*/ 154983 h 201478"/>
                <a:gd name="connsiteX35" fmla="*/ 2148065 w 3009771"/>
                <a:gd name="connsiteY35" fmla="*/ 173581 h 201478"/>
                <a:gd name="connsiteX36" fmla="*/ 2268952 w 3009771"/>
                <a:gd name="connsiteY36" fmla="*/ 173581 h 201478"/>
                <a:gd name="connsiteX37" fmla="*/ 2268952 w 3009771"/>
                <a:gd name="connsiteY37" fmla="*/ 201478 h 201478"/>
                <a:gd name="connsiteX38" fmla="*/ 3009771 w 3009771"/>
                <a:gd name="connsiteY38" fmla="*/ 201478 h 201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009771" h="201478">
                  <a:moveTo>
                    <a:pt x="0" y="0"/>
                  </a:moveTo>
                  <a:lnTo>
                    <a:pt x="77491" y="0"/>
                  </a:lnTo>
                  <a:lnTo>
                    <a:pt x="80591" y="3100"/>
                  </a:lnTo>
                  <a:lnTo>
                    <a:pt x="179780" y="3100"/>
                  </a:lnTo>
                  <a:lnTo>
                    <a:pt x="179780" y="15499"/>
                  </a:lnTo>
                  <a:lnTo>
                    <a:pt x="257272" y="15499"/>
                  </a:lnTo>
                  <a:lnTo>
                    <a:pt x="257272" y="24798"/>
                  </a:lnTo>
                  <a:lnTo>
                    <a:pt x="313066" y="24798"/>
                  </a:lnTo>
                  <a:lnTo>
                    <a:pt x="309967" y="27897"/>
                  </a:lnTo>
                  <a:lnTo>
                    <a:pt x="316165" y="34095"/>
                  </a:lnTo>
                  <a:lnTo>
                    <a:pt x="437052" y="34095"/>
                  </a:lnTo>
                  <a:lnTo>
                    <a:pt x="437052" y="40296"/>
                  </a:lnTo>
                  <a:lnTo>
                    <a:pt x="619932" y="40296"/>
                  </a:lnTo>
                  <a:lnTo>
                    <a:pt x="623032" y="43396"/>
                  </a:lnTo>
                  <a:lnTo>
                    <a:pt x="660228" y="43396"/>
                  </a:lnTo>
                  <a:lnTo>
                    <a:pt x="660228" y="61993"/>
                  </a:lnTo>
                  <a:lnTo>
                    <a:pt x="778015" y="61993"/>
                  </a:lnTo>
                  <a:lnTo>
                    <a:pt x="778015" y="77492"/>
                  </a:lnTo>
                  <a:lnTo>
                    <a:pt x="945396" y="77492"/>
                  </a:lnTo>
                  <a:lnTo>
                    <a:pt x="945396" y="86791"/>
                  </a:lnTo>
                  <a:lnTo>
                    <a:pt x="1038386" y="86791"/>
                  </a:lnTo>
                  <a:lnTo>
                    <a:pt x="1038386" y="102289"/>
                  </a:lnTo>
                  <a:lnTo>
                    <a:pt x="1103479" y="102289"/>
                  </a:lnTo>
                  <a:lnTo>
                    <a:pt x="1109678" y="108488"/>
                  </a:lnTo>
                  <a:lnTo>
                    <a:pt x="1261562" y="108488"/>
                  </a:lnTo>
                  <a:lnTo>
                    <a:pt x="1261562" y="117787"/>
                  </a:lnTo>
                  <a:lnTo>
                    <a:pt x="1323555" y="117787"/>
                  </a:lnTo>
                  <a:lnTo>
                    <a:pt x="1323555" y="130186"/>
                  </a:lnTo>
                  <a:lnTo>
                    <a:pt x="1590126" y="130186"/>
                  </a:lnTo>
                  <a:lnTo>
                    <a:pt x="1590126" y="130186"/>
                  </a:lnTo>
                  <a:lnTo>
                    <a:pt x="1627322" y="130186"/>
                  </a:lnTo>
                  <a:lnTo>
                    <a:pt x="1627322" y="145684"/>
                  </a:lnTo>
                  <a:lnTo>
                    <a:pt x="1872195" y="145684"/>
                  </a:lnTo>
                  <a:lnTo>
                    <a:pt x="1872195" y="154983"/>
                  </a:lnTo>
                  <a:lnTo>
                    <a:pt x="2148065" y="154983"/>
                  </a:lnTo>
                  <a:lnTo>
                    <a:pt x="2148065" y="173581"/>
                  </a:lnTo>
                  <a:lnTo>
                    <a:pt x="2268952" y="173581"/>
                  </a:lnTo>
                  <a:lnTo>
                    <a:pt x="2268952" y="201478"/>
                  </a:lnTo>
                  <a:lnTo>
                    <a:pt x="3009771" y="201478"/>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7" name="Group 76">
            <a:extLst>
              <a:ext uri="{FF2B5EF4-FFF2-40B4-BE49-F238E27FC236}">
                <a16:creationId xmlns:a16="http://schemas.microsoft.com/office/drawing/2014/main" id="{794CEF4A-E8C4-42A7-AE5A-DAC0F50CBF6E}"/>
              </a:ext>
            </a:extLst>
          </p:cNvPr>
          <p:cNvGrpSpPr/>
          <p:nvPr/>
        </p:nvGrpSpPr>
        <p:grpSpPr>
          <a:xfrm>
            <a:off x="1648380" y="2065552"/>
            <a:ext cx="4193841" cy="458750"/>
            <a:chOff x="1695515" y="1766807"/>
            <a:chExt cx="4193841" cy="458750"/>
          </a:xfrm>
        </p:grpSpPr>
        <p:sp>
          <p:nvSpPr>
            <p:cNvPr id="78" name="Freeform: Shape 77">
              <a:extLst>
                <a:ext uri="{FF2B5EF4-FFF2-40B4-BE49-F238E27FC236}">
                  <a16:creationId xmlns:a16="http://schemas.microsoft.com/office/drawing/2014/main" id="{BD28A709-75D7-4AFD-A6B9-86AE64D21E8D}"/>
                </a:ext>
              </a:extLst>
            </p:cNvPr>
            <p:cNvSpPr/>
            <p:nvPr/>
          </p:nvSpPr>
          <p:spPr bwMode="auto">
            <a:xfrm>
              <a:off x="1695515" y="1766807"/>
              <a:ext cx="2572718" cy="390557"/>
            </a:xfrm>
            <a:custGeom>
              <a:avLst/>
              <a:gdLst>
                <a:gd name="connsiteX0" fmla="*/ 0 w 2572718"/>
                <a:gd name="connsiteY0" fmla="*/ 0 h 390557"/>
                <a:gd name="connsiteX1" fmla="*/ 111587 w 2572718"/>
                <a:gd name="connsiteY1" fmla="*/ 0 h 390557"/>
                <a:gd name="connsiteX2" fmla="*/ 111587 w 2572718"/>
                <a:gd name="connsiteY2" fmla="*/ 15498 h 390557"/>
                <a:gd name="connsiteX3" fmla="*/ 229374 w 2572718"/>
                <a:gd name="connsiteY3" fmla="*/ 15498 h 390557"/>
                <a:gd name="connsiteX4" fmla="*/ 229374 w 2572718"/>
                <a:gd name="connsiteY4" fmla="*/ 15498 h 390557"/>
                <a:gd name="connsiteX5" fmla="*/ 220076 w 2572718"/>
                <a:gd name="connsiteY5" fmla="*/ 24796 h 390557"/>
                <a:gd name="connsiteX6" fmla="*/ 350261 w 2572718"/>
                <a:gd name="connsiteY6" fmla="*/ 24796 h 390557"/>
                <a:gd name="connsiteX7" fmla="*/ 350261 w 2572718"/>
                <a:gd name="connsiteY7" fmla="*/ 49594 h 390557"/>
                <a:gd name="connsiteX8" fmla="*/ 458749 w 2572718"/>
                <a:gd name="connsiteY8" fmla="*/ 49594 h 390557"/>
                <a:gd name="connsiteX9" fmla="*/ 458749 w 2572718"/>
                <a:gd name="connsiteY9" fmla="*/ 68192 h 390557"/>
                <a:gd name="connsiteX10" fmla="*/ 492846 w 2572718"/>
                <a:gd name="connsiteY10" fmla="*/ 68192 h 390557"/>
                <a:gd name="connsiteX11" fmla="*/ 492846 w 2572718"/>
                <a:gd name="connsiteY11" fmla="*/ 83691 h 390557"/>
                <a:gd name="connsiteX12" fmla="*/ 576537 w 2572718"/>
                <a:gd name="connsiteY12" fmla="*/ 83691 h 390557"/>
                <a:gd name="connsiteX13" fmla="*/ 576537 w 2572718"/>
                <a:gd name="connsiteY13" fmla="*/ 102289 h 390557"/>
                <a:gd name="connsiteX14" fmla="*/ 697423 w 2572718"/>
                <a:gd name="connsiteY14" fmla="*/ 102289 h 390557"/>
                <a:gd name="connsiteX15" fmla="*/ 697423 w 2572718"/>
                <a:gd name="connsiteY15" fmla="*/ 117787 h 390557"/>
                <a:gd name="connsiteX16" fmla="*/ 812111 w 2572718"/>
                <a:gd name="connsiteY16" fmla="*/ 117787 h 390557"/>
                <a:gd name="connsiteX17" fmla="*/ 812111 w 2572718"/>
                <a:gd name="connsiteY17" fmla="*/ 154983 h 390557"/>
                <a:gd name="connsiteX18" fmla="*/ 932998 w 2572718"/>
                <a:gd name="connsiteY18" fmla="*/ 154983 h 390557"/>
                <a:gd name="connsiteX19" fmla="*/ 932998 w 2572718"/>
                <a:gd name="connsiteY19" fmla="*/ 167381 h 390557"/>
                <a:gd name="connsiteX20" fmla="*/ 1047685 w 2572718"/>
                <a:gd name="connsiteY20" fmla="*/ 167381 h 390557"/>
                <a:gd name="connsiteX21" fmla="*/ 1047685 w 2572718"/>
                <a:gd name="connsiteY21" fmla="*/ 185979 h 390557"/>
                <a:gd name="connsiteX22" fmla="*/ 1233665 w 2572718"/>
                <a:gd name="connsiteY22" fmla="*/ 185979 h 390557"/>
                <a:gd name="connsiteX23" fmla="*/ 1233665 w 2572718"/>
                <a:gd name="connsiteY23" fmla="*/ 207677 h 390557"/>
                <a:gd name="connsiteX24" fmla="*/ 1339053 w 2572718"/>
                <a:gd name="connsiteY24" fmla="*/ 207677 h 390557"/>
                <a:gd name="connsiteX25" fmla="*/ 1339053 w 2572718"/>
                <a:gd name="connsiteY25" fmla="*/ 223175 h 390557"/>
                <a:gd name="connsiteX26" fmla="*/ 1379349 w 2572718"/>
                <a:gd name="connsiteY26" fmla="*/ 223175 h 390557"/>
                <a:gd name="connsiteX27" fmla="*/ 1379349 w 2572718"/>
                <a:gd name="connsiteY27" fmla="*/ 247973 h 390557"/>
                <a:gd name="connsiteX28" fmla="*/ 1531232 w 2572718"/>
                <a:gd name="connsiteY28" fmla="*/ 247973 h 390557"/>
                <a:gd name="connsiteX29" fmla="*/ 1531232 w 2572718"/>
                <a:gd name="connsiteY29" fmla="*/ 269670 h 390557"/>
                <a:gd name="connsiteX30" fmla="*/ 1779205 w 2572718"/>
                <a:gd name="connsiteY30" fmla="*/ 269670 h 390557"/>
                <a:gd name="connsiteX31" fmla="*/ 1779205 w 2572718"/>
                <a:gd name="connsiteY31" fmla="*/ 282069 h 390557"/>
                <a:gd name="connsiteX32" fmla="*/ 1887693 w 2572718"/>
                <a:gd name="connsiteY32" fmla="*/ 282069 h 390557"/>
                <a:gd name="connsiteX33" fmla="*/ 1887693 w 2572718"/>
                <a:gd name="connsiteY33" fmla="*/ 303767 h 390557"/>
                <a:gd name="connsiteX34" fmla="*/ 1965185 w 2572718"/>
                <a:gd name="connsiteY34" fmla="*/ 303767 h 390557"/>
                <a:gd name="connsiteX35" fmla="*/ 1965185 w 2572718"/>
                <a:gd name="connsiteY35" fmla="*/ 319265 h 390557"/>
                <a:gd name="connsiteX36" fmla="*/ 2107769 w 2572718"/>
                <a:gd name="connsiteY36" fmla="*/ 319265 h 390557"/>
                <a:gd name="connsiteX37" fmla="*/ 2107769 w 2572718"/>
                <a:gd name="connsiteY37" fmla="*/ 337863 h 390557"/>
                <a:gd name="connsiteX38" fmla="*/ 2194560 w 2572718"/>
                <a:gd name="connsiteY38" fmla="*/ 337863 h 390557"/>
                <a:gd name="connsiteX39" fmla="*/ 2194560 w 2572718"/>
                <a:gd name="connsiteY39" fmla="*/ 353361 h 390557"/>
                <a:gd name="connsiteX40" fmla="*/ 2399137 w 2572718"/>
                <a:gd name="connsiteY40" fmla="*/ 353361 h 390557"/>
                <a:gd name="connsiteX41" fmla="*/ 2399137 w 2572718"/>
                <a:gd name="connsiteY41" fmla="*/ 375059 h 390557"/>
                <a:gd name="connsiteX42" fmla="*/ 2436333 w 2572718"/>
                <a:gd name="connsiteY42" fmla="*/ 375059 h 390557"/>
                <a:gd name="connsiteX43" fmla="*/ 2436333 w 2572718"/>
                <a:gd name="connsiteY43" fmla="*/ 390557 h 390557"/>
                <a:gd name="connsiteX44" fmla="*/ 2572718 w 2572718"/>
                <a:gd name="connsiteY44" fmla="*/ 390557 h 390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572718" h="390557">
                  <a:moveTo>
                    <a:pt x="0" y="0"/>
                  </a:moveTo>
                  <a:lnTo>
                    <a:pt x="111587" y="0"/>
                  </a:lnTo>
                  <a:lnTo>
                    <a:pt x="111587" y="15498"/>
                  </a:lnTo>
                  <a:lnTo>
                    <a:pt x="229374" y="15498"/>
                  </a:lnTo>
                  <a:lnTo>
                    <a:pt x="229374" y="15498"/>
                  </a:lnTo>
                  <a:lnTo>
                    <a:pt x="220076" y="24796"/>
                  </a:lnTo>
                  <a:lnTo>
                    <a:pt x="350261" y="24796"/>
                  </a:lnTo>
                  <a:lnTo>
                    <a:pt x="350261" y="49594"/>
                  </a:lnTo>
                  <a:lnTo>
                    <a:pt x="458749" y="49594"/>
                  </a:lnTo>
                  <a:lnTo>
                    <a:pt x="458749" y="68192"/>
                  </a:lnTo>
                  <a:lnTo>
                    <a:pt x="492846" y="68192"/>
                  </a:lnTo>
                  <a:lnTo>
                    <a:pt x="492846" y="83691"/>
                  </a:lnTo>
                  <a:lnTo>
                    <a:pt x="576537" y="83691"/>
                  </a:lnTo>
                  <a:lnTo>
                    <a:pt x="576537" y="102289"/>
                  </a:lnTo>
                  <a:lnTo>
                    <a:pt x="697423" y="102289"/>
                  </a:lnTo>
                  <a:lnTo>
                    <a:pt x="697423" y="117787"/>
                  </a:lnTo>
                  <a:lnTo>
                    <a:pt x="812111" y="117787"/>
                  </a:lnTo>
                  <a:lnTo>
                    <a:pt x="812111" y="154983"/>
                  </a:lnTo>
                  <a:lnTo>
                    <a:pt x="932998" y="154983"/>
                  </a:lnTo>
                  <a:lnTo>
                    <a:pt x="932998" y="167381"/>
                  </a:lnTo>
                  <a:lnTo>
                    <a:pt x="1047685" y="167381"/>
                  </a:lnTo>
                  <a:lnTo>
                    <a:pt x="1047685" y="185979"/>
                  </a:lnTo>
                  <a:lnTo>
                    <a:pt x="1233665" y="185979"/>
                  </a:lnTo>
                  <a:lnTo>
                    <a:pt x="1233665" y="207677"/>
                  </a:lnTo>
                  <a:lnTo>
                    <a:pt x="1339053" y="207677"/>
                  </a:lnTo>
                  <a:lnTo>
                    <a:pt x="1339053" y="223175"/>
                  </a:lnTo>
                  <a:lnTo>
                    <a:pt x="1379349" y="223175"/>
                  </a:lnTo>
                  <a:lnTo>
                    <a:pt x="1379349" y="247973"/>
                  </a:lnTo>
                  <a:lnTo>
                    <a:pt x="1531232" y="247973"/>
                  </a:lnTo>
                  <a:lnTo>
                    <a:pt x="1531232" y="269670"/>
                  </a:lnTo>
                  <a:lnTo>
                    <a:pt x="1779205" y="269670"/>
                  </a:lnTo>
                  <a:lnTo>
                    <a:pt x="1779205" y="282069"/>
                  </a:lnTo>
                  <a:lnTo>
                    <a:pt x="1887693" y="282069"/>
                  </a:lnTo>
                  <a:lnTo>
                    <a:pt x="1887693" y="303767"/>
                  </a:lnTo>
                  <a:lnTo>
                    <a:pt x="1965185" y="303767"/>
                  </a:lnTo>
                  <a:lnTo>
                    <a:pt x="1965185" y="319265"/>
                  </a:lnTo>
                  <a:lnTo>
                    <a:pt x="2107769" y="319265"/>
                  </a:lnTo>
                  <a:lnTo>
                    <a:pt x="2107769" y="337863"/>
                  </a:lnTo>
                  <a:lnTo>
                    <a:pt x="2194560" y="337863"/>
                  </a:lnTo>
                  <a:lnTo>
                    <a:pt x="2194560" y="353361"/>
                  </a:lnTo>
                  <a:lnTo>
                    <a:pt x="2399137" y="353361"/>
                  </a:lnTo>
                  <a:lnTo>
                    <a:pt x="2399137" y="375059"/>
                  </a:lnTo>
                  <a:lnTo>
                    <a:pt x="2436333" y="375059"/>
                  </a:lnTo>
                  <a:lnTo>
                    <a:pt x="2436333" y="390557"/>
                  </a:lnTo>
                  <a:lnTo>
                    <a:pt x="2572718" y="390557"/>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9" name="Freeform: Shape 78">
              <a:extLst>
                <a:ext uri="{FF2B5EF4-FFF2-40B4-BE49-F238E27FC236}">
                  <a16:creationId xmlns:a16="http://schemas.microsoft.com/office/drawing/2014/main" id="{6F951F9F-5AB6-46CE-8022-B4CA0017EFB2}"/>
                </a:ext>
              </a:extLst>
            </p:cNvPr>
            <p:cNvSpPr/>
            <p:nvPr/>
          </p:nvSpPr>
          <p:spPr bwMode="auto">
            <a:xfrm>
              <a:off x="4240336" y="2157364"/>
              <a:ext cx="1649020" cy="68193"/>
            </a:xfrm>
            <a:custGeom>
              <a:avLst/>
              <a:gdLst>
                <a:gd name="connsiteX0" fmla="*/ 0 w 1649020"/>
                <a:gd name="connsiteY0" fmla="*/ 0 h 68193"/>
                <a:gd name="connsiteX1" fmla="*/ 145684 w 1649020"/>
                <a:gd name="connsiteY1" fmla="*/ 0 h 68193"/>
                <a:gd name="connsiteX2" fmla="*/ 145684 w 1649020"/>
                <a:gd name="connsiteY2" fmla="*/ 15498 h 68193"/>
                <a:gd name="connsiteX3" fmla="*/ 238674 w 1649020"/>
                <a:gd name="connsiteY3" fmla="*/ 15498 h 68193"/>
                <a:gd name="connsiteX4" fmla="*/ 238674 w 1649020"/>
                <a:gd name="connsiteY4" fmla="*/ 21698 h 68193"/>
                <a:gd name="connsiteX5" fmla="*/ 399857 w 1649020"/>
                <a:gd name="connsiteY5" fmla="*/ 21698 h 68193"/>
                <a:gd name="connsiteX6" fmla="*/ 399857 w 1649020"/>
                <a:gd name="connsiteY6" fmla="*/ 43395 h 68193"/>
                <a:gd name="connsiteX7" fmla="*/ 694324 w 1649020"/>
                <a:gd name="connsiteY7" fmla="*/ 43395 h 68193"/>
                <a:gd name="connsiteX8" fmla="*/ 694324 w 1649020"/>
                <a:gd name="connsiteY8" fmla="*/ 55794 h 68193"/>
                <a:gd name="connsiteX9" fmla="*/ 790414 w 1649020"/>
                <a:gd name="connsiteY9" fmla="*/ 55794 h 68193"/>
                <a:gd name="connsiteX10" fmla="*/ 790414 w 1649020"/>
                <a:gd name="connsiteY10" fmla="*/ 68193 h 68193"/>
                <a:gd name="connsiteX11" fmla="*/ 1649020 w 1649020"/>
                <a:gd name="connsiteY11" fmla="*/ 68193 h 68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9020" h="68193">
                  <a:moveTo>
                    <a:pt x="0" y="0"/>
                  </a:moveTo>
                  <a:lnTo>
                    <a:pt x="145684" y="0"/>
                  </a:lnTo>
                  <a:lnTo>
                    <a:pt x="145684" y="15498"/>
                  </a:lnTo>
                  <a:lnTo>
                    <a:pt x="238674" y="15498"/>
                  </a:lnTo>
                  <a:lnTo>
                    <a:pt x="238674" y="21698"/>
                  </a:lnTo>
                  <a:lnTo>
                    <a:pt x="399857" y="21698"/>
                  </a:lnTo>
                  <a:lnTo>
                    <a:pt x="399857" y="43395"/>
                  </a:lnTo>
                  <a:lnTo>
                    <a:pt x="694324" y="43395"/>
                  </a:lnTo>
                  <a:lnTo>
                    <a:pt x="694324" y="55794"/>
                  </a:lnTo>
                  <a:lnTo>
                    <a:pt x="790414" y="55794"/>
                  </a:lnTo>
                  <a:lnTo>
                    <a:pt x="790414" y="68193"/>
                  </a:lnTo>
                  <a:lnTo>
                    <a:pt x="1649020" y="68193"/>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80" name="TextBox 1">
            <a:extLst>
              <a:ext uri="{FF2B5EF4-FFF2-40B4-BE49-F238E27FC236}">
                <a16:creationId xmlns:a16="http://schemas.microsoft.com/office/drawing/2014/main" id="{4B1FCE62-82E7-4BAE-AAC2-4D17C1D5B627}"/>
              </a:ext>
            </a:extLst>
          </p:cNvPr>
          <p:cNvSpPr txBox="1"/>
          <p:nvPr/>
        </p:nvSpPr>
        <p:spPr bwMode="auto">
          <a:xfrm>
            <a:off x="7647771" y="4309458"/>
            <a:ext cx="201935"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81" name="TextBox 1">
            <a:extLst>
              <a:ext uri="{FF2B5EF4-FFF2-40B4-BE49-F238E27FC236}">
                <a16:creationId xmlns:a16="http://schemas.microsoft.com/office/drawing/2014/main" id="{FFF67046-3BF0-4DCA-A429-C413E132E632}"/>
              </a:ext>
            </a:extLst>
          </p:cNvPr>
          <p:cNvSpPr txBox="1"/>
          <p:nvPr/>
        </p:nvSpPr>
        <p:spPr bwMode="auto">
          <a:xfrm>
            <a:off x="8011443" y="4309458"/>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82" name="TextBox 1">
            <a:extLst>
              <a:ext uri="{FF2B5EF4-FFF2-40B4-BE49-F238E27FC236}">
                <a16:creationId xmlns:a16="http://schemas.microsoft.com/office/drawing/2014/main" id="{0087780E-0F34-49E5-88FB-6DD8AFD22E5D}"/>
              </a:ext>
            </a:extLst>
          </p:cNvPr>
          <p:cNvSpPr txBox="1"/>
          <p:nvPr/>
        </p:nvSpPr>
        <p:spPr bwMode="auto">
          <a:xfrm>
            <a:off x="6992011" y="1881318"/>
            <a:ext cx="335620"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83" name="TextBox 1">
            <a:extLst>
              <a:ext uri="{FF2B5EF4-FFF2-40B4-BE49-F238E27FC236}">
                <a16:creationId xmlns:a16="http://schemas.microsoft.com/office/drawing/2014/main" id="{D04D437B-95D8-4472-9EEE-32555643FA97}"/>
              </a:ext>
            </a:extLst>
          </p:cNvPr>
          <p:cNvSpPr txBox="1"/>
          <p:nvPr/>
        </p:nvSpPr>
        <p:spPr bwMode="auto">
          <a:xfrm>
            <a:off x="7058855" y="2329273"/>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84" name="TextBox 1">
            <a:extLst>
              <a:ext uri="{FF2B5EF4-FFF2-40B4-BE49-F238E27FC236}">
                <a16:creationId xmlns:a16="http://schemas.microsoft.com/office/drawing/2014/main" id="{0CE5A0AA-15DE-47EE-B7BB-631EA32A902C}"/>
              </a:ext>
            </a:extLst>
          </p:cNvPr>
          <p:cNvSpPr txBox="1"/>
          <p:nvPr/>
        </p:nvSpPr>
        <p:spPr bwMode="auto">
          <a:xfrm>
            <a:off x="7058855" y="2788865"/>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85" name="TextBox 1">
            <a:extLst>
              <a:ext uri="{FF2B5EF4-FFF2-40B4-BE49-F238E27FC236}">
                <a16:creationId xmlns:a16="http://schemas.microsoft.com/office/drawing/2014/main" id="{6B2F8A90-143C-455E-8FF0-1766B0A8D0A9}"/>
              </a:ext>
            </a:extLst>
          </p:cNvPr>
          <p:cNvSpPr txBox="1"/>
          <p:nvPr/>
        </p:nvSpPr>
        <p:spPr bwMode="auto">
          <a:xfrm>
            <a:off x="7058855" y="3241960"/>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86" name="TextBox 1">
            <a:extLst>
              <a:ext uri="{FF2B5EF4-FFF2-40B4-BE49-F238E27FC236}">
                <a16:creationId xmlns:a16="http://schemas.microsoft.com/office/drawing/2014/main" id="{8548531D-5E55-4C75-B90D-4270D7826321}"/>
              </a:ext>
            </a:extLst>
          </p:cNvPr>
          <p:cNvSpPr txBox="1"/>
          <p:nvPr/>
        </p:nvSpPr>
        <p:spPr bwMode="auto">
          <a:xfrm>
            <a:off x="7058855" y="3684148"/>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87" name="TextBox 1">
            <a:extLst>
              <a:ext uri="{FF2B5EF4-FFF2-40B4-BE49-F238E27FC236}">
                <a16:creationId xmlns:a16="http://schemas.microsoft.com/office/drawing/2014/main" id="{EF3B197C-1A2B-46E6-9EEC-AAF7739B4A9C}"/>
              </a:ext>
            </a:extLst>
          </p:cNvPr>
          <p:cNvSpPr txBox="1"/>
          <p:nvPr/>
        </p:nvSpPr>
        <p:spPr bwMode="auto">
          <a:xfrm>
            <a:off x="7125695" y="4132151"/>
            <a:ext cx="201935"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8" name="Freeform: Shape 87">
            <a:extLst>
              <a:ext uri="{FF2B5EF4-FFF2-40B4-BE49-F238E27FC236}">
                <a16:creationId xmlns:a16="http://schemas.microsoft.com/office/drawing/2014/main" id="{1AD8B096-1452-4DCF-B0BA-0A5DF3D9D6AB}"/>
              </a:ext>
            </a:extLst>
          </p:cNvPr>
          <p:cNvSpPr/>
          <p:nvPr/>
        </p:nvSpPr>
        <p:spPr bwMode="auto">
          <a:xfrm>
            <a:off x="7345380" y="2002611"/>
            <a:ext cx="4358297" cy="2271364"/>
          </a:xfrm>
          <a:custGeom>
            <a:avLst/>
            <a:gdLst>
              <a:gd name="connsiteX0" fmla="*/ 0 w 8119872"/>
              <a:gd name="connsiteY0" fmla="*/ 0 h 3956304"/>
              <a:gd name="connsiteX1" fmla="*/ 0 w 8119872"/>
              <a:gd name="connsiteY1" fmla="*/ 3956304 h 3956304"/>
              <a:gd name="connsiteX2" fmla="*/ 8119872 w 8119872"/>
              <a:gd name="connsiteY2" fmla="*/ 3956304 h 3956304"/>
            </a:gdLst>
            <a:ahLst/>
            <a:cxnLst>
              <a:cxn ang="0">
                <a:pos x="connsiteX0" y="connsiteY0"/>
              </a:cxn>
              <a:cxn ang="0">
                <a:pos x="connsiteX1" y="connsiteY1"/>
              </a:cxn>
              <a:cxn ang="0">
                <a:pos x="connsiteX2" y="connsiteY2"/>
              </a:cxn>
            </a:cxnLst>
            <a:rect l="l" t="t" r="r" b="b"/>
            <a:pathLst>
              <a:path w="8119872" h="3956304">
                <a:moveTo>
                  <a:pt x="0" y="0"/>
                </a:moveTo>
                <a:lnTo>
                  <a:pt x="0" y="3956304"/>
                </a:lnTo>
                <a:lnTo>
                  <a:pt x="8119872" y="3956304"/>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a:ea typeface="+mn-ea"/>
              <a:cs typeface="+mn-cs"/>
            </a:endParaRPr>
          </a:p>
        </p:txBody>
      </p:sp>
      <p:sp>
        <p:nvSpPr>
          <p:cNvPr id="89" name="TextBox 88">
            <a:extLst>
              <a:ext uri="{FF2B5EF4-FFF2-40B4-BE49-F238E27FC236}">
                <a16:creationId xmlns:a16="http://schemas.microsoft.com/office/drawing/2014/main" id="{A7CF5636-B7CB-43C2-89AA-4F9587165BCA}"/>
              </a:ext>
            </a:extLst>
          </p:cNvPr>
          <p:cNvSpPr txBox="1"/>
          <p:nvPr/>
        </p:nvSpPr>
        <p:spPr bwMode="auto">
          <a:xfrm rot="16200000">
            <a:off x="5693336" y="2979494"/>
            <a:ext cx="22053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grpSp>
        <p:nvGrpSpPr>
          <p:cNvPr id="90" name="Group 89">
            <a:extLst>
              <a:ext uri="{FF2B5EF4-FFF2-40B4-BE49-F238E27FC236}">
                <a16:creationId xmlns:a16="http://schemas.microsoft.com/office/drawing/2014/main" id="{228CD11D-995A-4145-9D83-04E946303213}"/>
              </a:ext>
            </a:extLst>
          </p:cNvPr>
          <p:cNvGrpSpPr/>
          <p:nvPr/>
        </p:nvGrpSpPr>
        <p:grpSpPr>
          <a:xfrm rot="5400000">
            <a:off x="6185975" y="3112854"/>
            <a:ext cx="2249314" cy="71521"/>
            <a:chOff x="7315472" y="5254913"/>
            <a:chExt cx="4053250" cy="91440"/>
          </a:xfrm>
        </p:grpSpPr>
        <p:cxnSp>
          <p:nvCxnSpPr>
            <p:cNvPr id="91" name="Straight Connector 90">
              <a:extLst>
                <a:ext uri="{FF2B5EF4-FFF2-40B4-BE49-F238E27FC236}">
                  <a16:creationId xmlns:a16="http://schemas.microsoft.com/office/drawing/2014/main" id="{3200760E-E2A9-401A-8680-8FB2CD316D23}"/>
                </a:ext>
              </a:extLst>
            </p:cNvPr>
            <p:cNvCxnSpPr/>
            <p:nvPr/>
          </p:nvCxnSpPr>
          <p:spPr bwMode="auto">
            <a:xfrm>
              <a:off x="81261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E67F7EA5-D822-408D-B2EE-A838218A3349}"/>
                </a:ext>
              </a:extLst>
            </p:cNvPr>
            <p:cNvCxnSpPr/>
            <p:nvPr/>
          </p:nvCxnSpPr>
          <p:spPr bwMode="auto">
            <a:xfrm>
              <a:off x="893677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7EB0719E-EF0C-4FF0-A71F-B89AAE2C2679}"/>
                </a:ext>
              </a:extLst>
            </p:cNvPr>
            <p:cNvCxnSpPr/>
            <p:nvPr/>
          </p:nvCxnSpPr>
          <p:spPr bwMode="auto">
            <a:xfrm>
              <a:off x="731547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9677F281-48F9-416B-8B04-547D86060F3D}"/>
                </a:ext>
              </a:extLst>
            </p:cNvPr>
            <p:cNvCxnSpPr/>
            <p:nvPr/>
          </p:nvCxnSpPr>
          <p:spPr bwMode="auto">
            <a:xfrm>
              <a:off x="113687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43F9A40D-28FB-48C7-B685-5EF32CA0C50E}"/>
                </a:ext>
              </a:extLst>
            </p:cNvPr>
            <p:cNvCxnSpPr/>
            <p:nvPr/>
          </p:nvCxnSpPr>
          <p:spPr bwMode="auto">
            <a:xfrm>
              <a:off x="97474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9C91C011-C603-40DC-A765-8E6DAB343C84}"/>
                </a:ext>
              </a:extLst>
            </p:cNvPr>
            <p:cNvCxnSpPr/>
            <p:nvPr/>
          </p:nvCxnSpPr>
          <p:spPr bwMode="auto">
            <a:xfrm>
              <a:off x="10558072" y="5254913"/>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97" name="TextBox 1">
            <a:extLst>
              <a:ext uri="{FF2B5EF4-FFF2-40B4-BE49-F238E27FC236}">
                <a16:creationId xmlns:a16="http://schemas.microsoft.com/office/drawing/2014/main" id="{BD73669A-5476-4EA6-98D8-BE0DD72CED40}"/>
              </a:ext>
            </a:extLst>
          </p:cNvPr>
          <p:cNvSpPr txBox="1"/>
          <p:nvPr/>
        </p:nvSpPr>
        <p:spPr bwMode="auto">
          <a:xfrm>
            <a:off x="8425428" y="4309458"/>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98" name="TextBox 1">
            <a:extLst>
              <a:ext uri="{FF2B5EF4-FFF2-40B4-BE49-F238E27FC236}">
                <a16:creationId xmlns:a16="http://schemas.microsoft.com/office/drawing/2014/main" id="{F220858B-5DFC-4F9B-9394-EF092D809BEF}"/>
              </a:ext>
            </a:extLst>
          </p:cNvPr>
          <p:cNvSpPr txBox="1"/>
          <p:nvPr/>
        </p:nvSpPr>
        <p:spPr bwMode="auto">
          <a:xfrm>
            <a:off x="8825555" y="4309458"/>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99" name="TextBox 1">
            <a:extLst>
              <a:ext uri="{FF2B5EF4-FFF2-40B4-BE49-F238E27FC236}">
                <a16:creationId xmlns:a16="http://schemas.microsoft.com/office/drawing/2014/main" id="{7EE4F7AC-7404-4775-94A5-857E96A4ABA1}"/>
              </a:ext>
            </a:extLst>
          </p:cNvPr>
          <p:cNvSpPr txBox="1"/>
          <p:nvPr/>
        </p:nvSpPr>
        <p:spPr bwMode="auto">
          <a:xfrm>
            <a:off x="9226133" y="4309458"/>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100" name="TextBox 1">
            <a:extLst>
              <a:ext uri="{FF2B5EF4-FFF2-40B4-BE49-F238E27FC236}">
                <a16:creationId xmlns:a16="http://schemas.microsoft.com/office/drawing/2014/main" id="{BE0E8F27-A01C-4A47-924F-919D82AD6294}"/>
              </a:ext>
            </a:extLst>
          </p:cNvPr>
          <p:cNvSpPr txBox="1"/>
          <p:nvPr/>
        </p:nvSpPr>
        <p:spPr bwMode="auto">
          <a:xfrm>
            <a:off x="9641131" y="4309458"/>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101" name="TextBox 1">
            <a:extLst>
              <a:ext uri="{FF2B5EF4-FFF2-40B4-BE49-F238E27FC236}">
                <a16:creationId xmlns:a16="http://schemas.microsoft.com/office/drawing/2014/main" id="{324296DD-4D92-4C24-BC25-246637110402}"/>
              </a:ext>
            </a:extLst>
          </p:cNvPr>
          <p:cNvSpPr txBox="1"/>
          <p:nvPr/>
        </p:nvSpPr>
        <p:spPr bwMode="auto">
          <a:xfrm>
            <a:off x="10468051" y="4309458"/>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102" name="TextBox 1">
            <a:extLst>
              <a:ext uri="{FF2B5EF4-FFF2-40B4-BE49-F238E27FC236}">
                <a16:creationId xmlns:a16="http://schemas.microsoft.com/office/drawing/2014/main" id="{62D2FF61-B074-4AEF-B79D-1925AA1311DC}"/>
              </a:ext>
            </a:extLst>
          </p:cNvPr>
          <p:cNvSpPr txBox="1"/>
          <p:nvPr/>
        </p:nvSpPr>
        <p:spPr bwMode="auto">
          <a:xfrm>
            <a:off x="10049185" y="4309458"/>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103" name="TextBox 1">
            <a:extLst>
              <a:ext uri="{FF2B5EF4-FFF2-40B4-BE49-F238E27FC236}">
                <a16:creationId xmlns:a16="http://schemas.microsoft.com/office/drawing/2014/main" id="{A50BD342-2763-4009-9DFA-EFD757B04B78}"/>
              </a:ext>
            </a:extLst>
          </p:cNvPr>
          <p:cNvSpPr txBox="1"/>
          <p:nvPr/>
        </p:nvSpPr>
        <p:spPr bwMode="auto">
          <a:xfrm>
            <a:off x="10862060" y="4309458"/>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104" name="TextBox 1">
            <a:extLst>
              <a:ext uri="{FF2B5EF4-FFF2-40B4-BE49-F238E27FC236}">
                <a16:creationId xmlns:a16="http://schemas.microsoft.com/office/drawing/2014/main" id="{131EAEEB-8674-4FDA-A337-B2A3F114BF51}"/>
              </a:ext>
            </a:extLst>
          </p:cNvPr>
          <p:cNvSpPr txBox="1"/>
          <p:nvPr/>
        </p:nvSpPr>
        <p:spPr bwMode="auto">
          <a:xfrm>
            <a:off x="11267407" y="4309458"/>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grpSp>
        <p:nvGrpSpPr>
          <p:cNvPr id="105" name="Group 104">
            <a:extLst>
              <a:ext uri="{FF2B5EF4-FFF2-40B4-BE49-F238E27FC236}">
                <a16:creationId xmlns:a16="http://schemas.microsoft.com/office/drawing/2014/main" id="{193110E5-F5EA-4616-B356-C921C7D99AFA}"/>
              </a:ext>
            </a:extLst>
          </p:cNvPr>
          <p:cNvGrpSpPr/>
          <p:nvPr/>
        </p:nvGrpSpPr>
        <p:grpSpPr>
          <a:xfrm>
            <a:off x="7345380" y="4267601"/>
            <a:ext cx="4059123" cy="72625"/>
            <a:chOff x="1835087" y="5626135"/>
            <a:chExt cx="7101040" cy="75360"/>
          </a:xfrm>
        </p:grpSpPr>
        <p:cxnSp>
          <p:nvCxnSpPr>
            <p:cNvPr id="106" name="Straight Connector 105">
              <a:extLst>
                <a:ext uri="{FF2B5EF4-FFF2-40B4-BE49-F238E27FC236}">
                  <a16:creationId xmlns:a16="http://schemas.microsoft.com/office/drawing/2014/main" id="{16995DA5-FE1C-4E0D-A158-3B8DD2F00FB1}"/>
                </a:ext>
              </a:extLst>
            </p:cNvPr>
            <p:cNvCxnSpPr/>
            <p:nvPr/>
          </p:nvCxnSpPr>
          <p:spPr bwMode="auto">
            <a:xfrm>
              <a:off x="3255295"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4D7A2A55-C9AA-4860-A21F-9F2E141DAB90}"/>
                </a:ext>
              </a:extLst>
            </p:cNvPr>
            <p:cNvCxnSpPr/>
            <p:nvPr/>
          </p:nvCxnSpPr>
          <p:spPr bwMode="auto">
            <a:xfrm>
              <a:off x="3965399"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1F4A31FD-6C97-4A49-8895-36BA28D2ADD8}"/>
                </a:ext>
              </a:extLst>
            </p:cNvPr>
            <p:cNvCxnSpPr/>
            <p:nvPr/>
          </p:nvCxnSpPr>
          <p:spPr bwMode="auto">
            <a:xfrm>
              <a:off x="2545191"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F33CDF6A-0979-4DDB-8F81-5621CFB63855}"/>
                </a:ext>
              </a:extLst>
            </p:cNvPr>
            <p:cNvCxnSpPr/>
            <p:nvPr/>
          </p:nvCxnSpPr>
          <p:spPr bwMode="auto">
            <a:xfrm>
              <a:off x="6095711"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632A6825-4EC7-475A-A1C8-0CAF43FD72F5}"/>
                </a:ext>
              </a:extLst>
            </p:cNvPr>
            <p:cNvCxnSpPr/>
            <p:nvPr/>
          </p:nvCxnSpPr>
          <p:spPr bwMode="auto">
            <a:xfrm>
              <a:off x="4675503"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1980BAE0-066A-468C-942B-0A281B58E3D0}"/>
                </a:ext>
              </a:extLst>
            </p:cNvPr>
            <p:cNvCxnSpPr/>
            <p:nvPr/>
          </p:nvCxnSpPr>
          <p:spPr bwMode="auto">
            <a:xfrm>
              <a:off x="5385607"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04ED1F73-96A6-458A-A1C2-5CD5A56027B4}"/>
                </a:ext>
              </a:extLst>
            </p:cNvPr>
            <p:cNvCxnSpPr/>
            <p:nvPr/>
          </p:nvCxnSpPr>
          <p:spPr bwMode="auto">
            <a:xfrm>
              <a:off x="1835087"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6DDECAB7-119F-47D9-AAB7-273EAF5F5661}"/>
                </a:ext>
              </a:extLst>
            </p:cNvPr>
            <p:cNvCxnSpPr/>
            <p:nvPr/>
          </p:nvCxnSpPr>
          <p:spPr bwMode="auto">
            <a:xfrm>
              <a:off x="8226023"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4BB8BBF5-705E-4546-8ED1-EDC8ED38F78C}"/>
                </a:ext>
              </a:extLst>
            </p:cNvPr>
            <p:cNvCxnSpPr/>
            <p:nvPr/>
          </p:nvCxnSpPr>
          <p:spPr bwMode="auto">
            <a:xfrm>
              <a:off x="8936127"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96A4D537-3BAD-4384-A21F-62771E8847D0}"/>
                </a:ext>
              </a:extLst>
            </p:cNvPr>
            <p:cNvCxnSpPr/>
            <p:nvPr/>
          </p:nvCxnSpPr>
          <p:spPr bwMode="auto">
            <a:xfrm>
              <a:off x="7515919"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6635E158-E980-4F10-A33E-9EFB477896D2}"/>
                </a:ext>
              </a:extLst>
            </p:cNvPr>
            <p:cNvCxnSpPr/>
            <p:nvPr/>
          </p:nvCxnSpPr>
          <p:spPr bwMode="auto">
            <a:xfrm>
              <a:off x="6805815" y="5626135"/>
              <a:ext cx="0" cy="69163"/>
            </a:xfrm>
            <a:prstGeom prst="line">
              <a:avLst/>
            </a:prstGeom>
            <a:noFill/>
            <a:ln w="28575" cap="flat" cmpd="sng" algn="ctr">
              <a:solidFill>
                <a:schemeClr val="bg1"/>
              </a:solidFill>
              <a:prstDash val="solid"/>
              <a:round/>
              <a:headEnd type="none" w="med" len="med"/>
              <a:tailEnd type="none" w="med" len="med"/>
            </a:ln>
            <a:effectLst/>
          </p:spPr>
        </p:cxnSp>
      </p:grpSp>
      <p:sp>
        <p:nvSpPr>
          <p:cNvPr id="117" name="TextBox 1">
            <a:extLst>
              <a:ext uri="{FF2B5EF4-FFF2-40B4-BE49-F238E27FC236}">
                <a16:creationId xmlns:a16="http://schemas.microsoft.com/office/drawing/2014/main" id="{B8146F59-065E-4157-A459-185FFDD9905F}"/>
              </a:ext>
            </a:extLst>
          </p:cNvPr>
          <p:cNvSpPr txBox="1"/>
          <p:nvPr/>
        </p:nvSpPr>
        <p:spPr bwMode="auto">
          <a:xfrm>
            <a:off x="7237034" y="4313645"/>
            <a:ext cx="201935"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18" name="TextBox 117">
            <a:extLst>
              <a:ext uri="{FF2B5EF4-FFF2-40B4-BE49-F238E27FC236}">
                <a16:creationId xmlns:a16="http://schemas.microsoft.com/office/drawing/2014/main" id="{10A5D996-3816-45F4-BA96-35A8A2555E82}"/>
              </a:ext>
            </a:extLst>
          </p:cNvPr>
          <p:cNvSpPr txBox="1"/>
          <p:nvPr/>
        </p:nvSpPr>
        <p:spPr bwMode="auto">
          <a:xfrm>
            <a:off x="8230958" y="4561213"/>
            <a:ext cx="23728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Since Randomization</a:t>
            </a:r>
          </a:p>
        </p:txBody>
      </p:sp>
      <p:sp>
        <p:nvSpPr>
          <p:cNvPr id="119" name="TextBox 1">
            <a:extLst>
              <a:ext uri="{FF2B5EF4-FFF2-40B4-BE49-F238E27FC236}">
                <a16:creationId xmlns:a16="http://schemas.microsoft.com/office/drawing/2014/main" id="{6F9C948D-185B-4F75-9AD1-CCDB563F4BCE}"/>
              </a:ext>
            </a:extLst>
          </p:cNvPr>
          <p:cNvSpPr txBox="1"/>
          <p:nvPr/>
        </p:nvSpPr>
        <p:spPr bwMode="auto">
          <a:xfrm>
            <a:off x="7521902" y="4788173"/>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719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695</a:t>
            </a:r>
          </a:p>
        </p:txBody>
      </p:sp>
      <p:sp>
        <p:nvSpPr>
          <p:cNvPr id="120" name="TextBox 1">
            <a:extLst>
              <a:ext uri="{FF2B5EF4-FFF2-40B4-BE49-F238E27FC236}">
                <a16:creationId xmlns:a16="http://schemas.microsoft.com/office/drawing/2014/main" id="{84F1D14F-7290-451E-9395-DF8C9B47C148}"/>
              </a:ext>
            </a:extLst>
          </p:cNvPr>
          <p:cNvSpPr txBox="1"/>
          <p:nvPr/>
        </p:nvSpPr>
        <p:spPr bwMode="auto">
          <a:xfrm>
            <a:off x="7918995" y="4788173"/>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702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677</a:t>
            </a:r>
          </a:p>
        </p:txBody>
      </p:sp>
      <p:sp>
        <p:nvSpPr>
          <p:cNvPr id="121" name="TextBox 1">
            <a:extLst>
              <a:ext uri="{FF2B5EF4-FFF2-40B4-BE49-F238E27FC236}">
                <a16:creationId xmlns:a16="http://schemas.microsoft.com/office/drawing/2014/main" id="{CD9D538D-4938-49F7-8ADA-A96FB29B738D}"/>
              </a:ext>
            </a:extLst>
          </p:cNvPr>
          <p:cNvSpPr txBox="1"/>
          <p:nvPr/>
        </p:nvSpPr>
        <p:spPr bwMode="auto">
          <a:xfrm>
            <a:off x="8332980" y="4788173"/>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693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657</a:t>
            </a:r>
          </a:p>
        </p:txBody>
      </p:sp>
      <p:sp>
        <p:nvSpPr>
          <p:cNvPr id="122" name="TextBox 1">
            <a:extLst>
              <a:ext uri="{FF2B5EF4-FFF2-40B4-BE49-F238E27FC236}">
                <a16:creationId xmlns:a16="http://schemas.microsoft.com/office/drawing/2014/main" id="{924F47AA-896E-4E90-8A47-03B6FC1C8906}"/>
              </a:ext>
            </a:extLst>
          </p:cNvPr>
          <p:cNvSpPr txBox="1"/>
          <p:nvPr/>
        </p:nvSpPr>
        <p:spPr bwMode="auto">
          <a:xfrm>
            <a:off x="8733107" y="4788173"/>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668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635</a:t>
            </a:r>
          </a:p>
        </p:txBody>
      </p:sp>
      <p:sp>
        <p:nvSpPr>
          <p:cNvPr id="123" name="TextBox 1">
            <a:extLst>
              <a:ext uri="{FF2B5EF4-FFF2-40B4-BE49-F238E27FC236}">
                <a16:creationId xmlns:a16="http://schemas.microsoft.com/office/drawing/2014/main" id="{BD6F47E1-0F5F-4448-990E-B676D1EF8ABC}"/>
              </a:ext>
            </a:extLst>
          </p:cNvPr>
          <p:cNvSpPr txBox="1"/>
          <p:nvPr/>
        </p:nvSpPr>
        <p:spPr bwMode="auto">
          <a:xfrm>
            <a:off x="9133685" y="4788173"/>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648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608</a:t>
            </a:r>
          </a:p>
        </p:txBody>
      </p:sp>
      <p:sp>
        <p:nvSpPr>
          <p:cNvPr id="124" name="TextBox 1">
            <a:extLst>
              <a:ext uri="{FF2B5EF4-FFF2-40B4-BE49-F238E27FC236}">
                <a16:creationId xmlns:a16="http://schemas.microsoft.com/office/drawing/2014/main" id="{F0219A98-2324-4571-A78F-B9A96AA75633}"/>
              </a:ext>
            </a:extLst>
          </p:cNvPr>
          <p:cNvSpPr txBox="1"/>
          <p:nvPr/>
        </p:nvSpPr>
        <p:spPr bwMode="auto">
          <a:xfrm>
            <a:off x="9548683" y="4788173"/>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471</a:t>
            </a:r>
          </a:p>
        </p:txBody>
      </p:sp>
      <p:sp>
        <p:nvSpPr>
          <p:cNvPr id="125" name="TextBox 1">
            <a:extLst>
              <a:ext uri="{FF2B5EF4-FFF2-40B4-BE49-F238E27FC236}">
                <a16:creationId xmlns:a16="http://schemas.microsoft.com/office/drawing/2014/main" id="{B39B0E8B-EFB3-4011-991E-F161126A8318}"/>
              </a:ext>
            </a:extLst>
          </p:cNvPr>
          <p:cNvSpPr txBox="1"/>
          <p:nvPr/>
        </p:nvSpPr>
        <p:spPr bwMode="auto">
          <a:xfrm>
            <a:off x="10375603" y="4788173"/>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175</a:t>
            </a:r>
          </a:p>
        </p:txBody>
      </p:sp>
      <p:sp>
        <p:nvSpPr>
          <p:cNvPr id="126" name="TextBox 1">
            <a:extLst>
              <a:ext uri="{FF2B5EF4-FFF2-40B4-BE49-F238E27FC236}">
                <a16:creationId xmlns:a16="http://schemas.microsoft.com/office/drawing/2014/main" id="{1505498E-9E38-49BE-A811-DF9C99234F92}"/>
              </a:ext>
            </a:extLst>
          </p:cNvPr>
          <p:cNvSpPr txBox="1"/>
          <p:nvPr/>
        </p:nvSpPr>
        <p:spPr bwMode="auto">
          <a:xfrm>
            <a:off x="9956737" y="4788173"/>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345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312</a:t>
            </a:r>
          </a:p>
        </p:txBody>
      </p:sp>
      <p:sp>
        <p:nvSpPr>
          <p:cNvPr id="127" name="TextBox 1">
            <a:extLst>
              <a:ext uri="{FF2B5EF4-FFF2-40B4-BE49-F238E27FC236}">
                <a16:creationId xmlns:a16="http://schemas.microsoft.com/office/drawing/2014/main" id="{402B9C78-42E4-48EB-8C18-C810B8546194}"/>
              </a:ext>
            </a:extLst>
          </p:cNvPr>
          <p:cNvSpPr txBox="1"/>
          <p:nvPr/>
        </p:nvSpPr>
        <p:spPr bwMode="auto">
          <a:xfrm>
            <a:off x="10815299" y="478817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71</a:t>
            </a:r>
          </a:p>
        </p:txBody>
      </p:sp>
      <p:sp>
        <p:nvSpPr>
          <p:cNvPr id="128" name="TextBox 1">
            <a:extLst>
              <a:ext uri="{FF2B5EF4-FFF2-40B4-BE49-F238E27FC236}">
                <a16:creationId xmlns:a16="http://schemas.microsoft.com/office/drawing/2014/main" id="{E6407E1D-C063-40F6-9767-7188503AF4B2}"/>
              </a:ext>
            </a:extLst>
          </p:cNvPr>
          <p:cNvSpPr txBox="1"/>
          <p:nvPr/>
        </p:nvSpPr>
        <p:spPr bwMode="auto">
          <a:xfrm>
            <a:off x="11220646" y="478817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129" name="TextBox 1">
            <a:extLst>
              <a:ext uri="{FF2B5EF4-FFF2-40B4-BE49-F238E27FC236}">
                <a16:creationId xmlns:a16="http://schemas.microsoft.com/office/drawing/2014/main" id="{EC8EF320-0A51-409D-9945-C2ECEAA241F1}"/>
              </a:ext>
            </a:extLst>
          </p:cNvPr>
          <p:cNvSpPr txBox="1"/>
          <p:nvPr/>
        </p:nvSpPr>
        <p:spPr bwMode="auto">
          <a:xfrm>
            <a:off x="7172745" y="4792361"/>
            <a:ext cx="335619" cy="382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743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743</a:t>
            </a:r>
          </a:p>
        </p:txBody>
      </p:sp>
      <p:sp>
        <p:nvSpPr>
          <p:cNvPr id="130" name="TextBox 1">
            <a:extLst>
              <a:ext uri="{FF2B5EF4-FFF2-40B4-BE49-F238E27FC236}">
                <a16:creationId xmlns:a16="http://schemas.microsoft.com/office/drawing/2014/main" id="{0E16D35B-B42C-45C4-A970-C2C827365570}"/>
              </a:ext>
            </a:extLst>
          </p:cNvPr>
          <p:cNvSpPr txBox="1"/>
          <p:nvPr/>
        </p:nvSpPr>
        <p:spPr bwMode="auto">
          <a:xfrm>
            <a:off x="6107604" y="4371626"/>
            <a:ext cx="113838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Risk, n</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T-DM1</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Trastuzumab</a:t>
            </a:r>
          </a:p>
        </p:txBody>
      </p:sp>
      <p:sp>
        <p:nvSpPr>
          <p:cNvPr id="135" name="TextBox 1">
            <a:extLst>
              <a:ext uri="{FF2B5EF4-FFF2-40B4-BE49-F238E27FC236}">
                <a16:creationId xmlns:a16="http://schemas.microsoft.com/office/drawing/2014/main" id="{8AA761C5-207A-4200-B57B-D7E733C35CA3}"/>
              </a:ext>
            </a:extLst>
          </p:cNvPr>
          <p:cNvSpPr txBox="1"/>
          <p:nvPr/>
        </p:nvSpPr>
        <p:spPr bwMode="auto">
          <a:xfrm>
            <a:off x="7353006" y="3942800"/>
            <a:ext cx="45221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0.70 (95% CI: 0.47-1.05;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 .08)</a:t>
            </a:r>
          </a:p>
        </p:txBody>
      </p:sp>
      <p:sp>
        <p:nvSpPr>
          <p:cNvPr id="138" name="Freeform: Shape 137">
            <a:extLst>
              <a:ext uri="{FF2B5EF4-FFF2-40B4-BE49-F238E27FC236}">
                <a16:creationId xmlns:a16="http://schemas.microsoft.com/office/drawing/2014/main" id="{DB529055-F8CC-4760-8BBA-844AE13A184C}"/>
              </a:ext>
            </a:extLst>
          </p:cNvPr>
          <p:cNvSpPr/>
          <p:nvPr/>
        </p:nvSpPr>
        <p:spPr bwMode="auto">
          <a:xfrm>
            <a:off x="7354775" y="2027697"/>
            <a:ext cx="4191000" cy="299545"/>
          </a:xfrm>
          <a:custGeom>
            <a:avLst/>
            <a:gdLst>
              <a:gd name="connsiteX0" fmla="*/ 0 w 4191000"/>
              <a:gd name="connsiteY0" fmla="*/ 0 h 299545"/>
              <a:gd name="connsiteX1" fmla="*/ 430924 w 4191000"/>
              <a:gd name="connsiteY1" fmla="*/ 0 h 299545"/>
              <a:gd name="connsiteX2" fmla="*/ 430924 w 4191000"/>
              <a:gd name="connsiteY2" fmla="*/ 18393 h 299545"/>
              <a:gd name="connsiteX3" fmla="*/ 612228 w 4191000"/>
              <a:gd name="connsiteY3" fmla="*/ 18393 h 299545"/>
              <a:gd name="connsiteX4" fmla="*/ 612228 w 4191000"/>
              <a:gd name="connsiteY4" fmla="*/ 21020 h 299545"/>
              <a:gd name="connsiteX5" fmla="*/ 817180 w 4191000"/>
              <a:gd name="connsiteY5" fmla="*/ 21020 h 299545"/>
              <a:gd name="connsiteX6" fmla="*/ 817180 w 4191000"/>
              <a:gd name="connsiteY6" fmla="*/ 34158 h 299545"/>
              <a:gd name="connsiteX7" fmla="*/ 890752 w 4191000"/>
              <a:gd name="connsiteY7" fmla="*/ 34158 h 299545"/>
              <a:gd name="connsiteX8" fmla="*/ 890752 w 4191000"/>
              <a:gd name="connsiteY8" fmla="*/ 39414 h 299545"/>
              <a:gd name="connsiteX9" fmla="*/ 998483 w 4191000"/>
              <a:gd name="connsiteY9" fmla="*/ 39414 h 299545"/>
              <a:gd name="connsiteX10" fmla="*/ 998483 w 4191000"/>
              <a:gd name="connsiteY10" fmla="*/ 44669 h 299545"/>
              <a:gd name="connsiteX11" fmla="*/ 1164021 w 4191000"/>
              <a:gd name="connsiteY11" fmla="*/ 44669 h 299545"/>
              <a:gd name="connsiteX12" fmla="*/ 1164021 w 4191000"/>
              <a:gd name="connsiteY12" fmla="*/ 60434 h 299545"/>
              <a:gd name="connsiteX13" fmla="*/ 1371600 w 4191000"/>
              <a:gd name="connsiteY13" fmla="*/ 60434 h 299545"/>
              <a:gd name="connsiteX14" fmla="*/ 1371600 w 4191000"/>
              <a:gd name="connsiteY14" fmla="*/ 65689 h 299545"/>
              <a:gd name="connsiteX15" fmla="*/ 1458311 w 4191000"/>
              <a:gd name="connsiteY15" fmla="*/ 65689 h 299545"/>
              <a:gd name="connsiteX16" fmla="*/ 1458311 w 4191000"/>
              <a:gd name="connsiteY16" fmla="*/ 78827 h 299545"/>
              <a:gd name="connsiteX17" fmla="*/ 1629104 w 4191000"/>
              <a:gd name="connsiteY17" fmla="*/ 78827 h 299545"/>
              <a:gd name="connsiteX18" fmla="*/ 1629104 w 4191000"/>
              <a:gd name="connsiteY18" fmla="*/ 78827 h 299545"/>
              <a:gd name="connsiteX19" fmla="*/ 1629104 w 4191000"/>
              <a:gd name="connsiteY19" fmla="*/ 94593 h 299545"/>
              <a:gd name="connsiteX20" fmla="*/ 1868214 w 4191000"/>
              <a:gd name="connsiteY20" fmla="*/ 94593 h 299545"/>
              <a:gd name="connsiteX21" fmla="*/ 1868214 w 4191000"/>
              <a:gd name="connsiteY21" fmla="*/ 107731 h 299545"/>
              <a:gd name="connsiteX22" fmla="*/ 1933904 w 4191000"/>
              <a:gd name="connsiteY22" fmla="*/ 107731 h 299545"/>
              <a:gd name="connsiteX23" fmla="*/ 1933904 w 4191000"/>
              <a:gd name="connsiteY23" fmla="*/ 118241 h 299545"/>
              <a:gd name="connsiteX24" fmla="*/ 2007476 w 4191000"/>
              <a:gd name="connsiteY24" fmla="*/ 118241 h 299545"/>
              <a:gd name="connsiteX25" fmla="*/ 2007476 w 4191000"/>
              <a:gd name="connsiteY25" fmla="*/ 126124 h 299545"/>
              <a:gd name="connsiteX26" fmla="*/ 2199290 w 4191000"/>
              <a:gd name="connsiteY26" fmla="*/ 126124 h 299545"/>
              <a:gd name="connsiteX27" fmla="*/ 2199290 w 4191000"/>
              <a:gd name="connsiteY27" fmla="*/ 136634 h 299545"/>
              <a:gd name="connsiteX28" fmla="*/ 2307021 w 4191000"/>
              <a:gd name="connsiteY28" fmla="*/ 136634 h 299545"/>
              <a:gd name="connsiteX29" fmla="*/ 2307021 w 4191000"/>
              <a:gd name="connsiteY29" fmla="*/ 149772 h 299545"/>
              <a:gd name="connsiteX30" fmla="*/ 2438400 w 4191000"/>
              <a:gd name="connsiteY30" fmla="*/ 149772 h 299545"/>
              <a:gd name="connsiteX31" fmla="*/ 2438400 w 4191000"/>
              <a:gd name="connsiteY31" fmla="*/ 155027 h 299545"/>
              <a:gd name="connsiteX32" fmla="*/ 2575035 w 4191000"/>
              <a:gd name="connsiteY32" fmla="*/ 155027 h 299545"/>
              <a:gd name="connsiteX33" fmla="*/ 2575035 w 4191000"/>
              <a:gd name="connsiteY33" fmla="*/ 170793 h 299545"/>
              <a:gd name="connsiteX34" fmla="*/ 2798380 w 4191000"/>
              <a:gd name="connsiteY34" fmla="*/ 170793 h 299545"/>
              <a:gd name="connsiteX35" fmla="*/ 2798380 w 4191000"/>
              <a:gd name="connsiteY35" fmla="*/ 181303 h 299545"/>
              <a:gd name="connsiteX36" fmla="*/ 2892973 w 4191000"/>
              <a:gd name="connsiteY36" fmla="*/ 181303 h 299545"/>
              <a:gd name="connsiteX37" fmla="*/ 2892973 w 4191000"/>
              <a:gd name="connsiteY37" fmla="*/ 191814 h 299545"/>
              <a:gd name="connsiteX38" fmla="*/ 2956035 w 4191000"/>
              <a:gd name="connsiteY38" fmla="*/ 191814 h 299545"/>
              <a:gd name="connsiteX39" fmla="*/ 2956035 w 4191000"/>
              <a:gd name="connsiteY39" fmla="*/ 202324 h 299545"/>
              <a:gd name="connsiteX40" fmla="*/ 3029607 w 4191000"/>
              <a:gd name="connsiteY40" fmla="*/ 202324 h 299545"/>
              <a:gd name="connsiteX41" fmla="*/ 3029607 w 4191000"/>
              <a:gd name="connsiteY41" fmla="*/ 212834 h 299545"/>
              <a:gd name="connsiteX42" fmla="*/ 3129456 w 4191000"/>
              <a:gd name="connsiteY42" fmla="*/ 212834 h 299545"/>
              <a:gd name="connsiteX43" fmla="*/ 3129456 w 4191000"/>
              <a:gd name="connsiteY43" fmla="*/ 225972 h 299545"/>
              <a:gd name="connsiteX44" fmla="*/ 3326524 w 4191000"/>
              <a:gd name="connsiteY44" fmla="*/ 225972 h 299545"/>
              <a:gd name="connsiteX45" fmla="*/ 3326524 w 4191000"/>
              <a:gd name="connsiteY45" fmla="*/ 239110 h 299545"/>
              <a:gd name="connsiteX46" fmla="*/ 3878318 w 4191000"/>
              <a:gd name="connsiteY46" fmla="*/ 239110 h 299545"/>
              <a:gd name="connsiteX47" fmla="*/ 3878318 w 4191000"/>
              <a:gd name="connsiteY47" fmla="*/ 299545 h 299545"/>
              <a:gd name="connsiteX48" fmla="*/ 4191000 w 4191000"/>
              <a:gd name="connsiteY48" fmla="*/ 299545 h 29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191000" h="299545">
                <a:moveTo>
                  <a:pt x="0" y="0"/>
                </a:moveTo>
                <a:lnTo>
                  <a:pt x="430924" y="0"/>
                </a:lnTo>
                <a:lnTo>
                  <a:pt x="430924" y="18393"/>
                </a:lnTo>
                <a:lnTo>
                  <a:pt x="612228" y="18393"/>
                </a:lnTo>
                <a:lnTo>
                  <a:pt x="612228" y="21020"/>
                </a:lnTo>
                <a:lnTo>
                  <a:pt x="817180" y="21020"/>
                </a:lnTo>
                <a:lnTo>
                  <a:pt x="817180" y="34158"/>
                </a:lnTo>
                <a:lnTo>
                  <a:pt x="890752" y="34158"/>
                </a:lnTo>
                <a:lnTo>
                  <a:pt x="890752" y="39414"/>
                </a:lnTo>
                <a:lnTo>
                  <a:pt x="998483" y="39414"/>
                </a:lnTo>
                <a:lnTo>
                  <a:pt x="998483" y="44669"/>
                </a:lnTo>
                <a:lnTo>
                  <a:pt x="1164021" y="44669"/>
                </a:lnTo>
                <a:lnTo>
                  <a:pt x="1164021" y="60434"/>
                </a:lnTo>
                <a:lnTo>
                  <a:pt x="1371600" y="60434"/>
                </a:lnTo>
                <a:lnTo>
                  <a:pt x="1371600" y="65689"/>
                </a:lnTo>
                <a:lnTo>
                  <a:pt x="1458311" y="65689"/>
                </a:lnTo>
                <a:lnTo>
                  <a:pt x="1458311" y="78827"/>
                </a:lnTo>
                <a:lnTo>
                  <a:pt x="1629104" y="78827"/>
                </a:lnTo>
                <a:lnTo>
                  <a:pt x="1629104" y="78827"/>
                </a:lnTo>
                <a:lnTo>
                  <a:pt x="1629104" y="94593"/>
                </a:lnTo>
                <a:lnTo>
                  <a:pt x="1868214" y="94593"/>
                </a:lnTo>
                <a:lnTo>
                  <a:pt x="1868214" y="107731"/>
                </a:lnTo>
                <a:lnTo>
                  <a:pt x="1933904" y="107731"/>
                </a:lnTo>
                <a:lnTo>
                  <a:pt x="1933904" y="118241"/>
                </a:lnTo>
                <a:lnTo>
                  <a:pt x="2007476" y="118241"/>
                </a:lnTo>
                <a:lnTo>
                  <a:pt x="2007476" y="126124"/>
                </a:lnTo>
                <a:lnTo>
                  <a:pt x="2199290" y="126124"/>
                </a:lnTo>
                <a:lnTo>
                  <a:pt x="2199290" y="136634"/>
                </a:lnTo>
                <a:lnTo>
                  <a:pt x="2307021" y="136634"/>
                </a:lnTo>
                <a:lnTo>
                  <a:pt x="2307021" y="149772"/>
                </a:lnTo>
                <a:lnTo>
                  <a:pt x="2438400" y="149772"/>
                </a:lnTo>
                <a:lnTo>
                  <a:pt x="2438400" y="155027"/>
                </a:lnTo>
                <a:lnTo>
                  <a:pt x="2575035" y="155027"/>
                </a:lnTo>
                <a:lnTo>
                  <a:pt x="2575035" y="170793"/>
                </a:lnTo>
                <a:lnTo>
                  <a:pt x="2798380" y="170793"/>
                </a:lnTo>
                <a:lnTo>
                  <a:pt x="2798380" y="181303"/>
                </a:lnTo>
                <a:lnTo>
                  <a:pt x="2892973" y="181303"/>
                </a:lnTo>
                <a:lnTo>
                  <a:pt x="2892973" y="191814"/>
                </a:lnTo>
                <a:lnTo>
                  <a:pt x="2956035" y="191814"/>
                </a:lnTo>
                <a:lnTo>
                  <a:pt x="2956035" y="202324"/>
                </a:lnTo>
                <a:lnTo>
                  <a:pt x="3029607" y="202324"/>
                </a:lnTo>
                <a:lnTo>
                  <a:pt x="3029607" y="212834"/>
                </a:lnTo>
                <a:lnTo>
                  <a:pt x="3129456" y="212834"/>
                </a:lnTo>
                <a:lnTo>
                  <a:pt x="3129456" y="225972"/>
                </a:lnTo>
                <a:lnTo>
                  <a:pt x="3326524" y="225972"/>
                </a:lnTo>
                <a:lnTo>
                  <a:pt x="3326524" y="239110"/>
                </a:lnTo>
                <a:lnTo>
                  <a:pt x="3878318" y="239110"/>
                </a:lnTo>
                <a:lnTo>
                  <a:pt x="3878318" y="299545"/>
                </a:lnTo>
                <a:lnTo>
                  <a:pt x="4191000" y="299545"/>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9" name="Freeform: Shape 138">
            <a:extLst>
              <a:ext uri="{FF2B5EF4-FFF2-40B4-BE49-F238E27FC236}">
                <a16:creationId xmlns:a16="http://schemas.microsoft.com/office/drawing/2014/main" id="{F23ED73B-9E2B-4B9F-815A-86E104F7F803}"/>
              </a:ext>
            </a:extLst>
          </p:cNvPr>
          <p:cNvSpPr/>
          <p:nvPr/>
        </p:nvSpPr>
        <p:spPr bwMode="auto">
          <a:xfrm>
            <a:off x="7349520" y="2025069"/>
            <a:ext cx="4201511" cy="189186"/>
          </a:xfrm>
          <a:custGeom>
            <a:avLst/>
            <a:gdLst>
              <a:gd name="connsiteX0" fmla="*/ 0 w 4201511"/>
              <a:gd name="connsiteY0" fmla="*/ 0 h 189186"/>
              <a:gd name="connsiteX1" fmla="*/ 612228 w 4201511"/>
              <a:gd name="connsiteY1" fmla="*/ 0 h 189186"/>
              <a:gd name="connsiteX2" fmla="*/ 612228 w 4201511"/>
              <a:gd name="connsiteY2" fmla="*/ 13138 h 189186"/>
              <a:gd name="connsiteX3" fmla="*/ 859221 w 4201511"/>
              <a:gd name="connsiteY3" fmla="*/ 13138 h 189186"/>
              <a:gd name="connsiteX4" fmla="*/ 859221 w 4201511"/>
              <a:gd name="connsiteY4" fmla="*/ 23648 h 189186"/>
              <a:gd name="connsiteX5" fmla="*/ 1106214 w 4201511"/>
              <a:gd name="connsiteY5" fmla="*/ 23648 h 189186"/>
              <a:gd name="connsiteX6" fmla="*/ 1106214 w 4201511"/>
              <a:gd name="connsiteY6" fmla="*/ 36786 h 189186"/>
              <a:gd name="connsiteX7" fmla="*/ 1248104 w 4201511"/>
              <a:gd name="connsiteY7" fmla="*/ 36786 h 189186"/>
              <a:gd name="connsiteX8" fmla="*/ 1248104 w 4201511"/>
              <a:gd name="connsiteY8" fmla="*/ 47297 h 189186"/>
              <a:gd name="connsiteX9" fmla="*/ 1366345 w 4201511"/>
              <a:gd name="connsiteY9" fmla="*/ 47297 h 189186"/>
              <a:gd name="connsiteX10" fmla="*/ 1366345 w 4201511"/>
              <a:gd name="connsiteY10" fmla="*/ 57807 h 189186"/>
              <a:gd name="connsiteX11" fmla="*/ 1421524 w 4201511"/>
              <a:gd name="connsiteY11" fmla="*/ 57807 h 189186"/>
              <a:gd name="connsiteX12" fmla="*/ 1421524 w 4201511"/>
              <a:gd name="connsiteY12" fmla="*/ 70945 h 189186"/>
              <a:gd name="connsiteX13" fmla="*/ 1605455 w 4201511"/>
              <a:gd name="connsiteY13" fmla="*/ 70945 h 189186"/>
              <a:gd name="connsiteX14" fmla="*/ 1605455 w 4201511"/>
              <a:gd name="connsiteY14" fmla="*/ 86710 h 189186"/>
              <a:gd name="connsiteX15" fmla="*/ 1881352 w 4201511"/>
              <a:gd name="connsiteY15" fmla="*/ 86710 h 189186"/>
              <a:gd name="connsiteX16" fmla="*/ 1881352 w 4201511"/>
              <a:gd name="connsiteY16" fmla="*/ 97221 h 189186"/>
              <a:gd name="connsiteX17" fmla="*/ 2041635 w 4201511"/>
              <a:gd name="connsiteY17" fmla="*/ 97221 h 189186"/>
              <a:gd name="connsiteX18" fmla="*/ 2044262 w 4201511"/>
              <a:gd name="connsiteY18" fmla="*/ 99848 h 189186"/>
              <a:gd name="connsiteX19" fmla="*/ 2175642 w 4201511"/>
              <a:gd name="connsiteY19" fmla="*/ 99848 h 189186"/>
              <a:gd name="connsiteX20" fmla="*/ 2175642 w 4201511"/>
              <a:gd name="connsiteY20" fmla="*/ 120869 h 189186"/>
              <a:gd name="connsiteX21" fmla="*/ 2619704 w 4201511"/>
              <a:gd name="connsiteY21" fmla="*/ 120869 h 189186"/>
              <a:gd name="connsiteX22" fmla="*/ 2619704 w 4201511"/>
              <a:gd name="connsiteY22" fmla="*/ 123497 h 189186"/>
              <a:gd name="connsiteX23" fmla="*/ 2785242 w 4201511"/>
              <a:gd name="connsiteY23" fmla="*/ 123497 h 189186"/>
              <a:gd name="connsiteX24" fmla="*/ 2785242 w 4201511"/>
              <a:gd name="connsiteY24" fmla="*/ 134007 h 189186"/>
              <a:gd name="connsiteX25" fmla="*/ 2864069 w 4201511"/>
              <a:gd name="connsiteY25" fmla="*/ 134007 h 189186"/>
              <a:gd name="connsiteX26" fmla="*/ 2950779 w 4201511"/>
              <a:gd name="connsiteY26" fmla="*/ 134007 h 189186"/>
              <a:gd name="connsiteX27" fmla="*/ 2950779 w 4201511"/>
              <a:gd name="connsiteY27" fmla="*/ 141890 h 189186"/>
              <a:gd name="connsiteX28" fmla="*/ 3016469 w 4201511"/>
              <a:gd name="connsiteY28" fmla="*/ 141890 h 189186"/>
              <a:gd name="connsiteX29" fmla="*/ 3016469 w 4201511"/>
              <a:gd name="connsiteY29" fmla="*/ 149773 h 189186"/>
              <a:gd name="connsiteX30" fmla="*/ 3118945 w 4201511"/>
              <a:gd name="connsiteY30" fmla="*/ 149773 h 189186"/>
              <a:gd name="connsiteX31" fmla="*/ 3118945 w 4201511"/>
              <a:gd name="connsiteY31" fmla="*/ 162910 h 189186"/>
              <a:gd name="connsiteX32" fmla="*/ 3279228 w 4201511"/>
              <a:gd name="connsiteY32" fmla="*/ 162910 h 189186"/>
              <a:gd name="connsiteX33" fmla="*/ 3279228 w 4201511"/>
              <a:gd name="connsiteY33" fmla="*/ 176048 h 189186"/>
              <a:gd name="connsiteX34" fmla="*/ 3431628 w 4201511"/>
              <a:gd name="connsiteY34" fmla="*/ 176048 h 189186"/>
              <a:gd name="connsiteX35" fmla="*/ 3431628 w 4201511"/>
              <a:gd name="connsiteY35" fmla="*/ 189186 h 189186"/>
              <a:gd name="connsiteX36" fmla="*/ 4201511 w 4201511"/>
              <a:gd name="connsiteY36" fmla="*/ 189186 h 189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01511" h="189186">
                <a:moveTo>
                  <a:pt x="0" y="0"/>
                </a:moveTo>
                <a:lnTo>
                  <a:pt x="612228" y="0"/>
                </a:lnTo>
                <a:lnTo>
                  <a:pt x="612228" y="13138"/>
                </a:lnTo>
                <a:lnTo>
                  <a:pt x="859221" y="13138"/>
                </a:lnTo>
                <a:lnTo>
                  <a:pt x="859221" y="23648"/>
                </a:lnTo>
                <a:lnTo>
                  <a:pt x="1106214" y="23648"/>
                </a:lnTo>
                <a:lnTo>
                  <a:pt x="1106214" y="36786"/>
                </a:lnTo>
                <a:lnTo>
                  <a:pt x="1248104" y="36786"/>
                </a:lnTo>
                <a:lnTo>
                  <a:pt x="1248104" y="47297"/>
                </a:lnTo>
                <a:lnTo>
                  <a:pt x="1366345" y="47297"/>
                </a:lnTo>
                <a:lnTo>
                  <a:pt x="1366345" y="57807"/>
                </a:lnTo>
                <a:lnTo>
                  <a:pt x="1421524" y="57807"/>
                </a:lnTo>
                <a:lnTo>
                  <a:pt x="1421524" y="70945"/>
                </a:lnTo>
                <a:lnTo>
                  <a:pt x="1605455" y="70945"/>
                </a:lnTo>
                <a:lnTo>
                  <a:pt x="1605455" y="86710"/>
                </a:lnTo>
                <a:lnTo>
                  <a:pt x="1881352" y="86710"/>
                </a:lnTo>
                <a:lnTo>
                  <a:pt x="1881352" y="97221"/>
                </a:lnTo>
                <a:lnTo>
                  <a:pt x="2041635" y="97221"/>
                </a:lnTo>
                <a:lnTo>
                  <a:pt x="2044262" y="99848"/>
                </a:lnTo>
                <a:lnTo>
                  <a:pt x="2175642" y="99848"/>
                </a:lnTo>
                <a:lnTo>
                  <a:pt x="2175642" y="120869"/>
                </a:lnTo>
                <a:lnTo>
                  <a:pt x="2619704" y="120869"/>
                </a:lnTo>
                <a:lnTo>
                  <a:pt x="2619704" y="123497"/>
                </a:lnTo>
                <a:lnTo>
                  <a:pt x="2785242" y="123497"/>
                </a:lnTo>
                <a:lnTo>
                  <a:pt x="2785242" y="134007"/>
                </a:lnTo>
                <a:lnTo>
                  <a:pt x="2864069" y="134007"/>
                </a:lnTo>
                <a:lnTo>
                  <a:pt x="2950779" y="134007"/>
                </a:lnTo>
                <a:lnTo>
                  <a:pt x="2950779" y="141890"/>
                </a:lnTo>
                <a:lnTo>
                  <a:pt x="3016469" y="141890"/>
                </a:lnTo>
                <a:lnTo>
                  <a:pt x="3016469" y="149773"/>
                </a:lnTo>
                <a:lnTo>
                  <a:pt x="3118945" y="149773"/>
                </a:lnTo>
                <a:lnTo>
                  <a:pt x="3118945" y="162910"/>
                </a:lnTo>
                <a:lnTo>
                  <a:pt x="3279228" y="162910"/>
                </a:lnTo>
                <a:lnTo>
                  <a:pt x="3279228" y="176048"/>
                </a:lnTo>
                <a:lnTo>
                  <a:pt x="3431628" y="176048"/>
                </a:lnTo>
                <a:lnTo>
                  <a:pt x="3431628" y="189186"/>
                </a:lnTo>
                <a:lnTo>
                  <a:pt x="4201511" y="189186"/>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49" name="Group 148">
            <a:extLst>
              <a:ext uri="{FF2B5EF4-FFF2-40B4-BE49-F238E27FC236}">
                <a16:creationId xmlns:a16="http://schemas.microsoft.com/office/drawing/2014/main" id="{DA2056F7-2351-42E4-A66F-970729BC1009}"/>
              </a:ext>
            </a:extLst>
          </p:cNvPr>
          <p:cNvGrpSpPr/>
          <p:nvPr/>
        </p:nvGrpSpPr>
        <p:grpSpPr>
          <a:xfrm>
            <a:off x="8328871" y="2888873"/>
            <a:ext cx="3385009" cy="738664"/>
            <a:chOff x="4742873" y="2827979"/>
            <a:chExt cx="3705440" cy="1009727"/>
          </a:xfrm>
        </p:grpSpPr>
        <p:sp>
          <p:nvSpPr>
            <p:cNvPr id="150" name="TextBox 1">
              <a:extLst>
                <a:ext uri="{FF2B5EF4-FFF2-40B4-BE49-F238E27FC236}">
                  <a16:creationId xmlns:a16="http://schemas.microsoft.com/office/drawing/2014/main" id="{43874B17-DA5A-46DA-B323-D249615C6393}"/>
                </a:ext>
              </a:extLst>
            </p:cNvPr>
            <p:cNvSpPr txBox="1"/>
            <p:nvPr/>
          </p:nvSpPr>
          <p:spPr bwMode="auto">
            <a:xfrm>
              <a:off x="4742873" y="3416986"/>
              <a:ext cx="1244536" cy="420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Events, n (%)</a:t>
              </a:r>
            </a:p>
          </p:txBody>
        </p:sp>
        <p:sp>
          <p:nvSpPr>
            <p:cNvPr id="151" name="TextBox 1">
              <a:extLst>
                <a:ext uri="{FF2B5EF4-FFF2-40B4-BE49-F238E27FC236}">
                  <a16:creationId xmlns:a16="http://schemas.microsoft.com/office/drawing/2014/main" id="{F20DB3AA-1751-41DE-A9AF-A2B48625D146}"/>
                </a:ext>
              </a:extLst>
            </p:cNvPr>
            <p:cNvSpPr txBox="1"/>
            <p:nvPr/>
          </p:nvSpPr>
          <p:spPr bwMode="auto">
            <a:xfrm>
              <a:off x="5910080" y="2827979"/>
              <a:ext cx="1267411" cy="1009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T-DM1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(n = 743)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 (5.7)</a:t>
              </a:r>
            </a:p>
          </p:txBody>
        </p:sp>
        <p:sp>
          <p:nvSpPr>
            <p:cNvPr id="152" name="TextBox 1">
              <a:extLst>
                <a:ext uri="{FF2B5EF4-FFF2-40B4-BE49-F238E27FC236}">
                  <a16:creationId xmlns:a16="http://schemas.microsoft.com/office/drawing/2014/main" id="{04D570E3-D488-4C1D-B86E-3CF4D49B2111}"/>
                </a:ext>
              </a:extLst>
            </p:cNvPr>
            <p:cNvSpPr txBox="1"/>
            <p:nvPr/>
          </p:nvSpPr>
          <p:spPr bwMode="auto">
            <a:xfrm>
              <a:off x="7047880" y="2827979"/>
              <a:ext cx="1400433" cy="1009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Trastuzumab</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(n = 743)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56 (7.5)</a:t>
              </a:r>
            </a:p>
          </p:txBody>
        </p:sp>
      </p:grpSp>
      <p:sp>
        <p:nvSpPr>
          <p:cNvPr id="153" name="TextBox 152">
            <a:extLst>
              <a:ext uri="{FF2B5EF4-FFF2-40B4-BE49-F238E27FC236}">
                <a16:creationId xmlns:a16="http://schemas.microsoft.com/office/drawing/2014/main" id="{8BC30FEB-E917-4D21-90A7-FFDA66BA404F}"/>
              </a:ext>
            </a:extLst>
          </p:cNvPr>
          <p:cNvSpPr txBox="1"/>
          <p:nvPr/>
        </p:nvSpPr>
        <p:spPr bwMode="auto">
          <a:xfrm>
            <a:off x="1666978" y="1508456"/>
            <a:ext cx="41946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Distant Recurrence</a:t>
            </a:r>
          </a:p>
        </p:txBody>
      </p:sp>
      <p:sp>
        <p:nvSpPr>
          <p:cNvPr id="154" name="TextBox 153">
            <a:extLst>
              <a:ext uri="{FF2B5EF4-FFF2-40B4-BE49-F238E27FC236}">
                <a16:creationId xmlns:a16="http://schemas.microsoft.com/office/drawing/2014/main" id="{BCD4F081-4A48-440D-86B5-B10854838DEF}"/>
              </a:ext>
            </a:extLst>
          </p:cNvPr>
          <p:cNvSpPr txBox="1"/>
          <p:nvPr/>
        </p:nvSpPr>
        <p:spPr bwMode="auto">
          <a:xfrm>
            <a:off x="7353006" y="1508456"/>
            <a:ext cx="41927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a:t>
            </a:r>
          </a:p>
        </p:txBody>
      </p:sp>
      <p:sp>
        <p:nvSpPr>
          <p:cNvPr id="2" name="Rectangle 1">
            <a:extLst>
              <a:ext uri="{FF2B5EF4-FFF2-40B4-BE49-F238E27FC236}">
                <a16:creationId xmlns:a16="http://schemas.microsoft.com/office/drawing/2014/main" id="{279A84EC-0EC8-4F52-A64D-23DC665C9D35}"/>
              </a:ext>
            </a:extLst>
          </p:cNvPr>
          <p:cNvSpPr/>
          <p:nvPr/>
        </p:nvSpPr>
        <p:spPr>
          <a:xfrm>
            <a:off x="550066" y="5662793"/>
            <a:ext cx="11091869" cy="30777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follow-up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41.4 mo (range: 0.1-62.7) with T-DM1 and 40.9 mo (range: 0.1-62.6) with trastuzumab</a:t>
            </a: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1" name="Text Box 11">
            <a:extLst>
              <a:ext uri="{FF2B5EF4-FFF2-40B4-BE49-F238E27FC236}">
                <a16:creationId xmlns:a16="http://schemas.microsoft.com/office/drawing/2014/main" id="{5DDFA3DB-5F4F-4A13-8598-C7291025DE00}"/>
              </a:ext>
            </a:extLst>
          </p:cNvPr>
          <p:cNvSpPr txBox="1">
            <a:spLocks noChangeArrowheads="1"/>
          </p:cNvSpPr>
          <p:nvPr/>
        </p:nvSpPr>
        <p:spPr bwMode="auto">
          <a:xfrm>
            <a:off x="414339" y="6377031"/>
            <a:ext cx="52578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von Minckwitz. NEJM. 2019;380:617.</a:t>
            </a:r>
          </a:p>
        </p:txBody>
      </p:sp>
    </p:spTree>
    <p:extLst>
      <p:ext uri="{BB962C8B-B14F-4D97-AF65-F5344CB8AC3E}">
        <p14:creationId xmlns:p14="http://schemas.microsoft.com/office/powerpoint/2010/main" val="20230393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KATHERINE: All-Grade AEs Occurring in ≥15% of Patients in Either Arm</a:t>
            </a:r>
          </a:p>
        </p:txBody>
      </p:sp>
      <p:sp>
        <p:nvSpPr>
          <p:cNvPr id="3" name="Content Placeholder 2">
            <a:extLst>
              <a:ext uri="{FF2B5EF4-FFF2-40B4-BE49-F238E27FC236}">
                <a16:creationId xmlns:a16="http://schemas.microsoft.com/office/drawing/2014/main" id="{0B8385F8-6ED5-4980-84E4-07B5D48EE515}"/>
              </a:ext>
            </a:extLst>
          </p:cNvPr>
          <p:cNvSpPr>
            <a:spLocks noGrp="1"/>
          </p:cNvSpPr>
          <p:nvPr>
            <p:ph idx="1"/>
          </p:nvPr>
        </p:nvSpPr>
        <p:spPr>
          <a:xfrm>
            <a:off x="604675" y="5953023"/>
            <a:ext cx="10877529" cy="439830"/>
          </a:xfrm>
        </p:spPr>
        <p:txBody>
          <a:bodyPr/>
          <a:lstStyle/>
          <a:p>
            <a:r>
              <a:rPr lang="en-US" sz="2400" dirty="0"/>
              <a:t>Discontinuation due to AEs: 18.0% with T-DM1 vs 2.1% with trastuzumab</a:t>
            </a: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 Box 11">
            <a:extLst>
              <a:ext uri="{FF2B5EF4-FFF2-40B4-BE49-F238E27FC236}">
                <a16:creationId xmlns:a16="http://schemas.microsoft.com/office/drawing/2014/main" id="{C5918773-5EFA-48BC-B809-B1F40A00B1B1}"/>
              </a:ext>
            </a:extLst>
          </p:cNvPr>
          <p:cNvSpPr txBox="1">
            <a:spLocks noChangeArrowheads="1"/>
          </p:cNvSpPr>
          <p:nvPr/>
        </p:nvSpPr>
        <p:spPr bwMode="auto">
          <a:xfrm>
            <a:off x="396921" y="637703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Geyer. SABCS 2018. Abstr GS1-10. von Minckwitz. NEJM. 2019;380:617.</a:t>
            </a:r>
          </a:p>
        </p:txBody>
      </p:sp>
      <p:sp>
        <p:nvSpPr>
          <p:cNvPr id="409" name="TextBox 408">
            <a:extLst>
              <a:ext uri="{FF2B5EF4-FFF2-40B4-BE49-F238E27FC236}">
                <a16:creationId xmlns:a16="http://schemas.microsoft.com/office/drawing/2014/main" id="{57C35C5A-F8CF-4A93-BE01-B1CF604B0106}"/>
              </a:ext>
            </a:extLst>
          </p:cNvPr>
          <p:cNvSpPr txBox="1"/>
          <p:nvPr/>
        </p:nvSpPr>
        <p:spPr>
          <a:xfrm>
            <a:off x="9948487" y="2188539"/>
            <a:ext cx="908723" cy="363338"/>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Grade 2</a:t>
            </a:r>
          </a:p>
        </p:txBody>
      </p:sp>
      <p:sp>
        <p:nvSpPr>
          <p:cNvPr id="410" name="Rectangle 409">
            <a:extLst>
              <a:ext uri="{FF2B5EF4-FFF2-40B4-BE49-F238E27FC236}">
                <a16:creationId xmlns:a16="http://schemas.microsoft.com/office/drawing/2014/main" id="{11B9849F-503A-4DF3-AA7D-90D3DD12F5E0}"/>
              </a:ext>
            </a:extLst>
          </p:cNvPr>
          <p:cNvSpPr/>
          <p:nvPr/>
        </p:nvSpPr>
        <p:spPr>
          <a:xfrm>
            <a:off x="9778339" y="2300801"/>
            <a:ext cx="164592" cy="162571"/>
          </a:xfrm>
          <a:prstGeom prst="rect">
            <a:avLst/>
          </a:prstGeom>
          <a:solidFill>
            <a:schemeClr val="accent3">
              <a:lumMod val="60000"/>
              <a:lumOff val="4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11" name="TextBox 410">
            <a:extLst>
              <a:ext uri="{FF2B5EF4-FFF2-40B4-BE49-F238E27FC236}">
                <a16:creationId xmlns:a16="http://schemas.microsoft.com/office/drawing/2014/main" id="{665B7EA6-8631-43CA-8855-B9A35B388FDD}"/>
              </a:ext>
            </a:extLst>
          </p:cNvPr>
          <p:cNvSpPr txBox="1"/>
          <p:nvPr/>
        </p:nvSpPr>
        <p:spPr>
          <a:xfrm>
            <a:off x="9948487" y="2484568"/>
            <a:ext cx="1039131"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Grade ≥3</a:t>
            </a:r>
          </a:p>
        </p:txBody>
      </p:sp>
      <p:sp>
        <p:nvSpPr>
          <p:cNvPr id="412" name="Rectangle 411">
            <a:extLst>
              <a:ext uri="{FF2B5EF4-FFF2-40B4-BE49-F238E27FC236}">
                <a16:creationId xmlns:a16="http://schemas.microsoft.com/office/drawing/2014/main" id="{7A914A6A-1AE6-45D6-89D6-890FC0BE53F4}"/>
              </a:ext>
            </a:extLst>
          </p:cNvPr>
          <p:cNvSpPr/>
          <p:nvPr/>
        </p:nvSpPr>
        <p:spPr>
          <a:xfrm>
            <a:off x="9778339" y="2586370"/>
            <a:ext cx="164592" cy="162571"/>
          </a:xfrm>
          <a:prstGeom prst="rect">
            <a:avLst/>
          </a:prstGeom>
          <a:solidFill>
            <a:schemeClr val="accent3"/>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13" name="Rectangle 412">
            <a:extLst>
              <a:ext uri="{FF2B5EF4-FFF2-40B4-BE49-F238E27FC236}">
                <a16:creationId xmlns:a16="http://schemas.microsoft.com/office/drawing/2014/main" id="{CE576C07-A68F-40CC-B901-F9308FBF792D}"/>
              </a:ext>
            </a:extLst>
          </p:cNvPr>
          <p:cNvSpPr/>
          <p:nvPr/>
        </p:nvSpPr>
        <p:spPr>
          <a:xfrm>
            <a:off x="7442149" y="2299331"/>
            <a:ext cx="164592" cy="162571"/>
          </a:xfrm>
          <a:prstGeom prst="rect">
            <a:avLst/>
          </a:prstGeom>
          <a:solidFill>
            <a:schemeClr val="accent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14" name="Rectangle 413">
            <a:extLst>
              <a:ext uri="{FF2B5EF4-FFF2-40B4-BE49-F238E27FC236}">
                <a16:creationId xmlns:a16="http://schemas.microsoft.com/office/drawing/2014/main" id="{21C10FCD-9B48-4EEE-9C47-D702898E5B2D}"/>
              </a:ext>
            </a:extLst>
          </p:cNvPr>
          <p:cNvSpPr/>
          <p:nvPr/>
        </p:nvSpPr>
        <p:spPr>
          <a:xfrm>
            <a:off x="7442149" y="2584900"/>
            <a:ext cx="164592" cy="162571"/>
          </a:xfrm>
          <a:prstGeom prst="rect">
            <a:avLst/>
          </a:prstGeom>
          <a:solidFill>
            <a:schemeClr val="accent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15" name="TextBox 414">
            <a:extLst>
              <a:ext uri="{FF2B5EF4-FFF2-40B4-BE49-F238E27FC236}">
                <a16:creationId xmlns:a16="http://schemas.microsoft.com/office/drawing/2014/main" id="{724AFAD9-23F2-4960-A9BB-940923C94003}"/>
              </a:ext>
            </a:extLst>
          </p:cNvPr>
          <p:cNvSpPr txBox="1"/>
          <p:nvPr/>
        </p:nvSpPr>
        <p:spPr>
          <a:xfrm>
            <a:off x="9948487" y="1913429"/>
            <a:ext cx="908723" cy="363338"/>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Grade 1</a:t>
            </a:r>
          </a:p>
        </p:txBody>
      </p:sp>
      <p:sp>
        <p:nvSpPr>
          <p:cNvPr id="416" name="Rectangle 415">
            <a:extLst>
              <a:ext uri="{FF2B5EF4-FFF2-40B4-BE49-F238E27FC236}">
                <a16:creationId xmlns:a16="http://schemas.microsoft.com/office/drawing/2014/main" id="{8185F71E-33E0-4DDD-B867-A1E6533677E2}"/>
              </a:ext>
            </a:extLst>
          </p:cNvPr>
          <p:cNvSpPr/>
          <p:nvPr/>
        </p:nvSpPr>
        <p:spPr>
          <a:xfrm>
            <a:off x="9778339" y="2015231"/>
            <a:ext cx="164592" cy="162571"/>
          </a:xfrm>
          <a:prstGeom prst="rect">
            <a:avLst/>
          </a:prstGeom>
          <a:solidFill>
            <a:schemeClr val="accent3">
              <a:lumMod val="20000"/>
              <a:lumOff val="8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17" name="Rectangle 416">
            <a:extLst>
              <a:ext uri="{FF2B5EF4-FFF2-40B4-BE49-F238E27FC236}">
                <a16:creationId xmlns:a16="http://schemas.microsoft.com/office/drawing/2014/main" id="{7B78214C-E1A3-48FC-A4C5-C2D300A8A98F}"/>
              </a:ext>
            </a:extLst>
          </p:cNvPr>
          <p:cNvSpPr/>
          <p:nvPr/>
        </p:nvSpPr>
        <p:spPr>
          <a:xfrm>
            <a:off x="7442149" y="2013761"/>
            <a:ext cx="164592" cy="162571"/>
          </a:xfrm>
          <a:prstGeom prst="rect">
            <a:avLst/>
          </a:prstGeom>
          <a:solidFill>
            <a:schemeClr val="accent2">
              <a:lumMod val="40000"/>
              <a:lumOff val="6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18" name="TextBox 417">
            <a:extLst>
              <a:ext uri="{FF2B5EF4-FFF2-40B4-BE49-F238E27FC236}">
                <a16:creationId xmlns:a16="http://schemas.microsoft.com/office/drawing/2014/main" id="{4F305588-B228-4D47-8839-BF357C1EB64E}"/>
              </a:ext>
            </a:extLst>
          </p:cNvPr>
          <p:cNvSpPr txBox="1"/>
          <p:nvPr/>
        </p:nvSpPr>
        <p:spPr>
          <a:xfrm>
            <a:off x="7096216" y="1612475"/>
            <a:ext cx="1698731" cy="363338"/>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T-DM1 (n = 740)</a:t>
            </a:r>
          </a:p>
        </p:txBody>
      </p:sp>
      <p:sp>
        <p:nvSpPr>
          <p:cNvPr id="419" name="Rectangle 418">
            <a:extLst>
              <a:ext uri="{FF2B5EF4-FFF2-40B4-BE49-F238E27FC236}">
                <a16:creationId xmlns:a16="http://schemas.microsoft.com/office/drawing/2014/main" id="{FADBC2F6-7ACF-42F0-99AF-B030AC9DDC31}"/>
              </a:ext>
            </a:extLst>
          </p:cNvPr>
          <p:cNvSpPr/>
          <p:nvPr/>
        </p:nvSpPr>
        <p:spPr>
          <a:xfrm>
            <a:off x="9305258" y="1613241"/>
            <a:ext cx="2315521" cy="363338"/>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Trastuzumab (n = 720) </a:t>
            </a: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0" name="TextBox 419">
            <a:extLst>
              <a:ext uri="{FF2B5EF4-FFF2-40B4-BE49-F238E27FC236}">
                <a16:creationId xmlns:a16="http://schemas.microsoft.com/office/drawing/2014/main" id="{1AAA3E3C-3183-42D3-8CFC-C54FC4B53333}"/>
              </a:ext>
            </a:extLst>
          </p:cNvPr>
          <p:cNvSpPr txBox="1"/>
          <p:nvPr/>
        </p:nvSpPr>
        <p:spPr>
          <a:xfrm>
            <a:off x="7634423" y="2184566"/>
            <a:ext cx="908723" cy="363338"/>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Grade 2</a:t>
            </a:r>
          </a:p>
        </p:txBody>
      </p:sp>
      <p:sp>
        <p:nvSpPr>
          <p:cNvPr id="421" name="TextBox 420">
            <a:extLst>
              <a:ext uri="{FF2B5EF4-FFF2-40B4-BE49-F238E27FC236}">
                <a16:creationId xmlns:a16="http://schemas.microsoft.com/office/drawing/2014/main" id="{15A32C10-CF94-4ACB-8A92-8D74A69C536E}"/>
              </a:ext>
            </a:extLst>
          </p:cNvPr>
          <p:cNvSpPr txBox="1"/>
          <p:nvPr/>
        </p:nvSpPr>
        <p:spPr>
          <a:xfrm>
            <a:off x="7634423" y="2480596"/>
            <a:ext cx="1039131"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Grade ≥3</a:t>
            </a:r>
          </a:p>
        </p:txBody>
      </p:sp>
      <p:sp>
        <p:nvSpPr>
          <p:cNvPr id="422" name="TextBox 421">
            <a:extLst>
              <a:ext uri="{FF2B5EF4-FFF2-40B4-BE49-F238E27FC236}">
                <a16:creationId xmlns:a16="http://schemas.microsoft.com/office/drawing/2014/main" id="{39214A5C-2080-4692-8127-EE52FD00B012}"/>
              </a:ext>
            </a:extLst>
          </p:cNvPr>
          <p:cNvSpPr txBox="1"/>
          <p:nvPr/>
        </p:nvSpPr>
        <p:spPr>
          <a:xfrm>
            <a:off x="7634423" y="1909457"/>
            <a:ext cx="908723" cy="363338"/>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Grade 1</a:t>
            </a:r>
          </a:p>
        </p:txBody>
      </p:sp>
      <p:grpSp>
        <p:nvGrpSpPr>
          <p:cNvPr id="2" name="Group 1">
            <a:extLst>
              <a:ext uri="{FF2B5EF4-FFF2-40B4-BE49-F238E27FC236}">
                <a16:creationId xmlns:a16="http://schemas.microsoft.com/office/drawing/2014/main" id="{DE83D99B-A27F-424E-BCA0-2F28076154BE}"/>
              </a:ext>
            </a:extLst>
          </p:cNvPr>
          <p:cNvGrpSpPr/>
          <p:nvPr/>
        </p:nvGrpSpPr>
        <p:grpSpPr>
          <a:xfrm>
            <a:off x="736582" y="1394941"/>
            <a:ext cx="10462465" cy="4214739"/>
            <a:chOff x="158182" y="1489211"/>
            <a:chExt cx="11587619" cy="4668002"/>
          </a:xfrm>
        </p:grpSpPr>
        <p:grpSp>
          <p:nvGrpSpPr>
            <p:cNvPr id="236" name="Group 235">
              <a:extLst>
                <a:ext uri="{FF2B5EF4-FFF2-40B4-BE49-F238E27FC236}">
                  <a16:creationId xmlns:a16="http://schemas.microsoft.com/office/drawing/2014/main" id="{C80CC90C-D286-4119-83F3-F23E6805FB59}"/>
                </a:ext>
              </a:extLst>
            </p:cNvPr>
            <p:cNvGrpSpPr/>
            <p:nvPr/>
          </p:nvGrpSpPr>
          <p:grpSpPr>
            <a:xfrm>
              <a:off x="11380194" y="4427973"/>
              <a:ext cx="343671" cy="908590"/>
              <a:chOff x="11161691" y="4609410"/>
              <a:chExt cx="349341" cy="923579"/>
            </a:xfrm>
          </p:grpSpPr>
          <p:sp>
            <p:nvSpPr>
              <p:cNvPr id="237" name="Rectangle 236">
                <a:extLst>
                  <a:ext uri="{FF2B5EF4-FFF2-40B4-BE49-F238E27FC236}">
                    <a16:creationId xmlns:a16="http://schemas.microsoft.com/office/drawing/2014/main" id="{F86FDBE4-D765-4A38-BFA1-46A328791018}"/>
                  </a:ext>
                </a:extLst>
              </p:cNvPr>
              <p:cNvSpPr/>
              <p:nvPr/>
            </p:nvSpPr>
            <p:spPr bwMode="auto">
              <a:xfrm>
                <a:off x="11218011" y="4846699"/>
                <a:ext cx="247506" cy="141318"/>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8" name="Rectangle 237">
                <a:extLst>
                  <a:ext uri="{FF2B5EF4-FFF2-40B4-BE49-F238E27FC236}">
                    <a16:creationId xmlns:a16="http://schemas.microsoft.com/office/drawing/2014/main" id="{4C7C465B-1501-41F8-AB0A-5FAC91C825F3}"/>
                  </a:ext>
                </a:extLst>
              </p:cNvPr>
              <p:cNvSpPr/>
              <p:nvPr/>
            </p:nvSpPr>
            <p:spPr bwMode="auto">
              <a:xfrm>
                <a:off x="11218011" y="4988017"/>
                <a:ext cx="247506" cy="544972"/>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9" name="TextBox 238">
                <a:extLst>
                  <a:ext uri="{FF2B5EF4-FFF2-40B4-BE49-F238E27FC236}">
                    <a16:creationId xmlns:a16="http://schemas.microsoft.com/office/drawing/2014/main" id="{B9D432D7-20DE-45C1-A48D-2B26C5C554A1}"/>
                  </a:ext>
                </a:extLst>
              </p:cNvPr>
              <p:cNvSpPr txBox="1"/>
              <p:nvPr/>
            </p:nvSpPr>
            <p:spPr>
              <a:xfrm>
                <a:off x="11167861" y="4609410"/>
                <a:ext cx="343171"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240" name="TextBox 239">
                <a:extLst>
                  <a:ext uri="{FF2B5EF4-FFF2-40B4-BE49-F238E27FC236}">
                    <a16:creationId xmlns:a16="http://schemas.microsoft.com/office/drawing/2014/main" id="{62AE2489-5DFF-4B18-871A-238AA9F7FEA6}"/>
                  </a:ext>
                </a:extLst>
              </p:cNvPr>
              <p:cNvSpPr txBox="1"/>
              <p:nvPr/>
            </p:nvSpPr>
            <p:spPr>
              <a:xfrm>
                <a:off x="11211847" y="5176477"/>
                <a:ext cx="255198"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241" name="TextBox 240">
                <a:extLst>
                  <a:ext uri="{FF2B5EF4-FFF2-40B4-BE49-F238E27FC236}">
                    <a16:creationId xmlns:a16="http://schemas.microsoft.com/office/drawing/2014/main" id="{BC9D5EA7-0CAF-4CB6-92CF-7E6B6AEE2B5A}"/>
                  </a:ext>
                </a:extLst>
              </p:cNvPr>
              <p:cNvSpPr txBox="1"/>
              <p:nvPr/>
            </p:nvSpPr>
            <p:spPr>
              <a:xfrm>
                <a:off x="11161691" y="4795570"/>
                <a:ext cx="184731"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2" name="TextBox 241">
                <a:extLst>
                  <a:ext uri="{FF2B5EF4-FFF2-40B4-BE49-F238E27FC236}">
                    <a16:creationId xmlns:a16="http://schemas.microsoft.com/office/drawing/2014/main" id="{3E23D376-2F7E-4DD0-A9BB-F8F3484B0ACD}"/>
                  </a:ext>
                </a:extLst>
              </p:cNvPr>
              <p:cNvSpPr txBox="1"/>
              <p:nvPr/>
            </p:nvSpPr>
            <p:spPr>
              <a:xfrm>
                <a:off x="11211847" y="4798849"/>
                <a:ext cx="255198"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grpSp>
        <p:sp>
          <p:nvSpPr>
            <p:cNvPr id="243" name="TextBox 242">
              <a:extLst>
                <a:ext uri="{FF2B5EF4-FFF2-40B4-BE49-F238E27FC236}">
                  <a16:creationId xmlns:a16="http://schemas.microsoft.com/office/drawing/2014/main" id="{DEE431BD-EC2B-4A3A-BA40-5719FD559C3D}"/>
                </a:ext>
              </a:extLst>
            </p:cNvPr>
            <p:cNvSpPr txBox="1"/>
            <p:nvPr/>
          </p:nvSpPr>
          <p:spPr>
            <a:xfrm rot="16200000">
              <a:off x="-555627" y="3392992"/>
              <a:ext cx="1836670" cy="40905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sp>
          <p:nvSpPr>
            <p:cNvPr id="244" name="TextBox 243">
              <a:extLst>
                <a:ext uri="{FF2B5EF4-FFF2-40B4-BE49-F238E27FC236}">
                  <a16:creationId xmlns:a16="http://schemas.microsoft.com/office/drawing/2014/main" id="{C5FA981F-6E05-49DF-A755-9AE83548E10C}"/>
                </a:ext>
              </a:extLst>
            </p:cNvPr>
            <p:cNvSpPr txBox="1"/>
            <p:nvPr/>
          </p:nvSpPr>
          <p:spPr>
            <a:xfrm rot="19800000">
              <a:off x="939391" y="5471132"/>
              <a:ext cx="890324" cy="37496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Fatigue</a:t>
              </a:r>
            </a:p>
          </p:txBody>
        </p:sp>
        <p:sp>
          <p:nvSpPr>
            <p:cNvPr id="245" name="TextBox 244">
              <a:extLst>
                <a:ext uri="{FF2B5EF4-FFF2-40B4-BE49-F238E27FC236}">
                  <a16:creationId xmlns:a16="http://schemas.microsoft.com/office/drawing/2014/main" id="{FB85D952-B3E2-4997-9AAA-BE02C599305A}"/>
                </a:ext>
              </a:extLst>
            </p:cNvPr>
            <p:cNvSpPr txBox="1"/>
            <p:nvPr/>
          </p:nvSpPr>
          <p:spPr>
            <a:xfrm rot="19800000">
              <a:off x="1771576" y="5475468"/>
              <a:ext cx="904030" cy="37496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Nausea</a:t>
              </a:r>
            </a:p>
          </p:txBody>
        </p:sp>
        <p:sp>
          <p:nvSpPr>
            <p:cNvPr id="246" name="TextBox 245">
              <a:extLst>
                <a:ext uri="{FF2B5EF4-FFF2-40B4-BE49-F238E27FC236}">
                  <a16:creationId xmlns:a16="http://schemas.microsoft.com/office/drawing/2014/main" id="{EA38211B-6463-4E08-BB90-FD28015E8F99}"/>
                </a:ext>
              </a:extLst>
            </p:cNvPr>
            <p:cNvSpPr txBox="1"/>
            <p:nvPr/>
          </p:nvSpPr>
          <p:spPr>
            <a:xfrm rot="19800000">
              <a:off x="1541918" y="5782250"/>
              <a:ext cx="2168110" cy="37496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Decreased PLT Count</a:t>
              </a:r>
            </a:p>
          </p:txBody>
        </p:sp>
        <p:sp>
          <p:nvSpPr>
            <p:cNvPr id="247" name="TextBox 246">
              <a:extLst>
                <a:ext uri="{FF2B5EF4-FFF2-40B4-BE49-F238E27FC236}">
                  <a16:creationId xmlns:a16="http://schemas.microsoft.com/office/drawing/2014/main" id="{69155B27-2C13-40E0-AA43-D292DF86B31C}"/>
                </a:ext>
              </a:extLst>
            </p:cNvPr>
            <p:cNvSpPr txBox="1"/>
            <p:nvPr/>
          </p:nvSpPr>
          <p:spPr>
            <a:xfrm rot="19800000">
              <a:off x="4289211" y="5509090"/>
              <a:ext cx="1140158" cy="37496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Headache</a:t>
              </a:r>
            </a:p>
          </p:txBody>
        </p:sp>
        <p:sp>
          <p:nvSpPr>
            <p:cNvPr id="248" name="TextBox 247">
              <a:extLst>
                <a:ext uri="{FF2B5EF4-FFF2-40B4-BE49-F238E27FC236}">
                  <a16:creationId xmlns:a16="http://schemas.microsoft.com/office/drawing/2014/main" id="{0BF53AF4-AE43-4D94-A9A1-36EA515ED43C}"/>
                </a:ext>
              </a:extLst>
            </p:cNvPr>
            <p:cNvSpPr txBox="1"/>
            <p:nvPr/>
          </p:nvSpPr>
          <p:spPr>
            <a:xfrm rot="19800000">
              <a:off x="9410458" y="5572643"/>
              <a:ext cx="1401779" cy="37496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Constipation</a:t>
              </a:r>
            </a:p>
          </p:txBody>
        </p:sp>
        <p:sp>
          <p:nvSpPr>
            <p:cNvPr id="249" name="TextBox 248">
              <a:extLst>
                <a:ext uri="{FF2B5EF4-FFF2-40B4-BE49-F238E27FC236}">
                  <a16:creationId xmlns:a16="http://schemas.microsoft.com/office/drawing/2014/main" id="{AFE26C6D-BAAB-404E-A85A-8F8CE6F8072F}"/>
                </a:ext>
              </a:extLst>
            </p:cNvPr>
            <p:cNvSpPr txBox="1"/>
            <p:nvPr/>
          </p:nvSpPr>
          <p:spPr>
            <a:xfrm rot="19800000">
              <a:off x="7849666" y="5743185"/>
              <a:ext cx="2128129" cy="37496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Sensory Neuropathy</a:t>
              </a:r>
            </a:p>
          </p:txBody>
        </p:sp>
        <p:sp>
          <p:nvSpPr>
            <p:cNvPr id="250" name="TextBox 249">
              <a:extLst>
                <a:ext uri="{FF2B5EF4-FFF2-40B4-BE49-F238E27FC236}">
                  <a16:creationId xmlns:a16="http://schemas.microsoft.com/office/drawing/2014/main" id="{1D2F5082-C866-4E39-9904-645411E4A633}"/>
                </a:ext>
              </a:extLst>
            </p:cNvPr>
            <p:cNvSpPr txBox="1"/>
            <p:nvPr/>
          </p:nvSpPr>
          <p:spPr>
            <a:xfrm rot="19800000">
              <a:off x="6661724" y="5626404"/>
              <a:ext cx="1495591" cy="37496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Increased ALT</a:t>
              </a:r>
            </a:p>
          </p:txBody>
        </p:sp>
        <p:sp>
          <p:nvSpPr>
            <p:cNvPr id="251" name="TextBox 250">
              <a:extLst>
                <a:ext uri="{FF2B5EF4-FFF2-40B4-BE49-F238E27FC236}">
                  <a16:creationId xmlns:a16="http://schemas.microsoft.com/office/drawing/2014/main" id="{5999CBED-7B68-47B8-B744-8308A7CAE24F}"/>
                </a:ext>
              </a:extLst>
            </p:cNvPr>
            <p:cNvSpPr txBox="1"/>
            <p:nvPr/>
          </p:nvSpPr>
          <p:spPr>
            <a:xfrm rot="19800000">
              <a:off x="3049950" y="5636547"/>
              <a:ext cx="1522435" cy="37496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Increased AST</a:t>
              </a:r>
            </a:p>
          </p:txBody>
        </p:sp>
        <p:sp>
          <p:nvSpPr>
            <p:cNvPr id="252" name="TextBox 251">
              <a:extLst>
                <a:ext uri="{FF2B5EF4-FFF2-40B4-BE49-F238E27FC236}">
                  <a16:creationId xmlns:a16="http://schemas.microsoft.com/office/drawing/2014/main" id="{CF48D828-2722-4310-A813-11A157BF9591}"/>
                </a:ext>
              </a:extLst>
            </p:cNvPr>
            <p:cNvSpPr txBox="1"/>
            <p:nvPr/>
          </p:nvSpPr>
          <p:spPr>
            <a:xfrm rot="19800000">
              <a:off x="10720569" y="5484537"/>
              <a:ext cx="950332" cy="37496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Myalgia</a:t>
              </a:r>
            </a:p>
          </p:txBody>
        </p:sp>
        <p:sp>
          <p:nvSpPr>
            <p:cNvPr id="253" name="TextBox 252">
              <a:extLst>
                <a:ext uri="{FF2B5EF4-FFF2-40B4-BE49-F238E27FC236}">
                  <a16:creationId xmlns:a16="http://schemas.microsoft.com/office/drawing/2014/main" id="{D86DFA19-C539-4FC7-AC49-4AC8C2C1B1B8}"/>
                </a:ext>
              </a:extLst>
            </p:cNvPr>
            <p:cNvSpPr txBox="1"/>
            <p:nvPr/>
          </p:nvSpPr>
          <p:spPr>
            <a:xfrm rot="19800000">
              <a:off x="5116665" y="5764016"/>
              <a:ext cx="2161648" cy="37496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Radiation Skin Injury</a:t>
              </a:r>
            </a:p>
          </p:txBody>
        </p:sp>
        <p:sp>
          <p:nvSpPr>
            <p:cNvPr id="254" name="TextBox 253">
              <a:extLst>
                <a:ext uri="{FF2B5EF4-FFF2-40B4-BE49-F238E27FC236}">
                  <a16:creationId xmlns:a16="http://schemas.microsoft.com/office/drawing/2014/main" id="{F4F589F5-7485-491B-8A86-7FA1C3764591}"/>
                </a:ext>
              </a:extLst>
            </p:cNvPr>
            <p:cNvSpPr txBox="1"/>
            <p:nvPr/>
          </p:nvSpPr>
          <p:spPr>
            <a:xfrm rot="19800000">
              <a:off x="5168429" y="5520209"/>
              <a:ext cx="1144063" cy="37496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Arthralgia</a:t>
              </a:r>
            </a:p>
          </p:txBody>
        </p:sp>
        <p:sp>
          <p:nvSpPr>
            <p:cNvPr id="255" name="TextBox 254">
              <a:extLst>
                <a:ext uri="{FF2B5EF4-FFF2-40B4-BE49-F238E27FC236}">
                  <a16:creationId xmlns:a16="http://schemas.microsoft.com/office/drawing/2014/main" id="{9696375D-3241-4F3D-BE1B-E40F1C5EF3F0}"/>
                </a:ext>
              </a:extLst>
            </p:cNvPr>
            <p:cNvSpPr txBox="1"/>
            <p:nvPr/>
          </p:nvSpPr>
          <p:spPr>
            <a:xfrm rot="19800000">
              <a:off x="7963952" y="5497940"/>
              <a:ext cx="1016093" cy="374963"/>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Epistaxis</a:t>
              </a:r>
            </a:p>
          </p:txBody>
        </p:sp>
        <p:sp>
          <p:nvSpPr>
            <p:cNvPr id="256" name="TextBox 255">
              <a:extLst>
                <a:ext uri="{FF2B5EF4-FFF2-40B4-BE49-F238E27FC236}">
                  <a16:creationId xmlns:a16="http://schemas.microsoft.com/office/drawing/2014/main" id="{B7988296-1D08-4DD3-84F4-5D2D3C1C2613}"/>
                </a:ext>
              </a:extLst>
            </p:cNvPr>
            <p:cNvSpPr txBox="1"/>
            <p:nvPr/>
          </p:nvSpPr>
          <p:spPr>
            <a:xfrm>
              <a:off x="1939541" y="2210504"/>
              <a:ext cx="181733" cy="24222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7" name="TextBox 256">
              <a:extLst>
                <a:ext uri="{FF2B5EF4-FFF2-40B4-BE49-F238E27FC236}">
                  <a16:creationId xmlns:a16="http://schemas.microsoft.com/office/drawing/2014/main" id="{EB513DE1-15F7-49C9-96DB-9F196E75C655}"/>
                </a:ext>
              </a:extLst>
            </p:cNvPr>
            <p:cNvSpPr txBox="1"/>
            <p:nvPr/>
          </p:nvSpPr>
          <p:spPr>
            <a:xfrm>
              <a:off x="2837939" y="2684944"/>
              <a:ext cx="181733" cy="24222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58" name="Group 257">
              <a:extLst>
                <a:ext uri="{FF2B5EF4-FFF2-40B4-BE49-F238E27FC236}">
                  <a16:creationId xmlns:a16="http://schemas.microsoft.com/office/drawing/2014/main" id="{80129579-DE33-4529-BD62-E3CDA78676B8}"/>
                </a:ext>
              </a:extLst>
            </p:cNvPr>
            <p:cNvGrpSpPr/>
            <p:nvPr/>
          </p:nvGrpSpPr>
          <p:grpSpPr>
            <a:xfrm>
              <a:off x="8761907" y="4882078"/>
              <a:ext cx="265250" cy="463465"/>
              <a:chOff x="8494172" y="5071006"/>
              <a:chExt cx="269626" cy="471111"/>
            </a:xfrm>
          </p:grpSpPr>
          <p:sp>
            <p:nvSpPr>
              <p:cNvPr id="259" name="TextBox 258">
                <a:extLst>
                  <a:ext uri="{FF2B5EF4-FFF2-40B4-BE49-F238E27FC236}">
                    <a16:creationId xmlns:a16="http://schemas.microsoft.com/office/drawing/2014/main" id="{8BE3FB3F-782C-42AF-8314-85078736A570}"/>
                  </a:ext>
                </a:extLst>
              </p:cNvPr>
              <p:cNvSpPr txBox="1"/>
              <p:nvPr/>
            </p:nvSpPr>
            <p:spPr>
              <a:xfrm>
                <a:off x="8494172" y="5071006"/>
                <a:ext cx="269626"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grpSp>
            <p:nvGrpSpPr>
              <p:cNvPr id="260" name="Group 259">
                <a:extLst>
                  <a:ext uri="{FF2B5EF4-FFF2-40B4-BE49-F238E27FC236}">
                    <a16:creationId xmlns:a16="http://schemas.microsoft.com/office/drawing/2014/main" id="{248CC933-7EFF-4462-931A-54F4EF37E1EC}"/>
                  </a:ext>
                </a:extLst>
              </p:cNvPr>
              <p:cNvGrpSpPr/>
              <p:nvPr/>
            </p:nvGrpSpPr>
            <p:grpSpPr>
              <a:xfrm>
                <a:off x="8501238" y="5295896"/>
                <a:ext cx="255346" cy="246221"/>
                <a:chOff x="8501238" y="5295896"/>
                <a:chExt cx="255346" cy="246221"/>
              </a:xfrm>
            </p:grpSpPr>
            <p:sp>
              <p:nvSpPr>
                <p:cNvPr id="261" name="Rectangle 260">
                  <a:extLst>
                    <a:ext uri="{FF2B5EF4-FFF2-40B4-BE49-F238E27FC236}">
                      <a16:creationId xmlns:a16="http://schemas.microsoft.com/office/drawing/2014/main" id="{195A0C1B-F4A7-4B9F-857E-23E51784F80E}"/>
                    </a:ext>
                  </a:extLst>
                </p:cNvPr>
                <p:cNvSpPr/>
                <p:nvPr/>
              </p:nvSpPr>
              <p:spPr bwMode="auto">
                <a:xfrm>
                  <a:off x="8501238" y="5322016"/>
                  <a:ext cx="247506" cy="45719"/>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2" name="Rectangle 261">
                  <a:extLst>
                    <a:ext uri="{FF2B5EF4-FFF2-40B4-BE49-F238E27FC236}">
                      <a16:creationId xmlns:a16="http://schemas.microsoft.com/office/drawing/2014/main" id="{5F7A2813-21F9-42AA-817D-790102603DE9}"/>
                    </a:ext>
                  </a:extLst>
                </p:cNvPr>
                <p:cNvSpPr/>
                <p:nvPr/>
              </p:nvSpPr>
              <p:spPr bwMode="auto">
                <a:xfrm>
                  <a:off x="8501238" y="5330978"/>
                  <a:ext cx="247506" cy="194464"/>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3" name="TextBox 262">
                  <a:extLst>
                    <a:ext uri="{FF2B5EF4-FFF2-40B4-BE49-F238E27FC236}">
                      <a16:creationId xmlns:a16="http://schemas.microsoft.com/office/drawing/2014/main" id="{46EDC997-83A4-4C45-A3F1-4C61918B2586}"/>
                    </a:ext>
                  </a:extLst>
                </p:cNvPr>
                <p:cNvSpPr txBox="1"/>
                <p:nvPr/>
              </p:nvSpPr>
              <p:spPr>
                <a:xfrm>
                  <a:off x="8501386" y="5295896"/>
                  <a:ext cx="255198"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grpSp>
        </p:grpSp>
        <p:grpSp>
          <p:nvGrpSpPr>
            <p:cNvPr id="264" name="Group 263">
              <a:extLst>
                <a:ext uri="{FF2B5EF4-FFF2-40B4-BE49-F238E27FC236}">
                  <a16:creationId xmlns:a16="http://schemas.microsoft.com/office/drawing/2014/main" id="{38FAA6B1-8425-47CC-A852-4CF211A92386}"/>
                </a:ext>
              </a:extLst>
            </p:cNvPr>
            <p:cNvGrpSpPr/>
            <p:nvPr/>
          </p:nvGrpSpPr>
          <p:grpSpPr>
            <a:xfrm>
              <a:off x="7871799" y="4744344"/>
              <a:ext cx="265250" cy="586673"/>
              <a:chOff x="7590083" y="4931000"/>
              <a:chExt cx="269626" cy="596351"/>
            </a:xfrm>
          </p:grpSpPr>
          <p:sp>
            <p:nvSpPr>
              <p:cNvPr id="265" name="Rectangle 264">
                <a:extLst>
                  <a:ext uri="{FF2B5EF4-FFF2-40B4-BE49-F238E27FC236}">
                    <a16:creationId xmlns:a16="http://schemas.microsoft.com/office/drawing/2014/main" id="{AED51F53-F973-4ABD-8472-8E4716FA8B7B}"/>
                  </a:ext>
                </a:extLst>
              </p:cNvPr>
              <p:cNvSpPr/>
              <p:nvPr/>
            </p:nvSpPr>
            <p:spPr bwMode="auto">
              <a:xfrm>
                <a:off x="7604134" y="5172437"/>
                <a:ext cx="247506"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6" name="Rectangle 265">
                <a:extLst>
                  <a:ext uri="{FF2B5EF4-FFF2-40B4-BE49-F238E27FC236}">
                    <a16:creationId xmlns:a16="http://schemas.microsoft.com/office/drawing/2014/main" id="{2C1F9BEE-830E-425D-BB8C-9322A2DEEEE1}"/>
                  </a:ext>
                </a:extLst>
              </p:cNvPr>
              <p:cNvSpPr/>
              <p:nvPr/>
            </p:nvSpPr>
            <p:spPr bwMode="auto">
              <a:xfrm>
                <a:off x="7604134" y="5193541"/>
                <a:ext cx="247506" cy="45719"/>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7" name="Rectangle 266">
                <a:extLst>
                  <a:ext uri="{FF2B5EF4-FFF2-40B4-BE49-F238E27FC236}">
                    <a16:creationId xmlns:a16="http://schemas.microsoft.com/office/drawing/2014/main" id="{ECABA7D6-5DF3-48A5-9568-D043E4ACA692}"/>
                  </a:ext>
                </a:extLst>
              </p:cNvPr>
              <p:cNvSpPr/>
              <p:nvPr/>
            </p:nvSpPr>
            <p:spPr bwMode="auto">
              <a:xfrm>
                <a:off x="7604134" y="5229832"/>
                <a:ext cx="247506" cy="297519"/>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8" name="TextBox 267">
                <a:extLst>
                  <a:ext uri="{FF2B5EF4-FFF2-40B4-BE49-F238E27FC236}">
                    <a16:creationId xmlns:a16="http://schemas.microsoft.com/office/drawing/2014/main" id="{A88F0A63-63B4-425C-BC86-7979ABB8E3E7}"/>
                  </a:ext>
                </a:extLst>
              </p:cNvPr>
              <p:cNvSpPr txBox="1"/>
              <p:nvPr/>
            </p:nvSpPr>
            <p:spPr>
              <a:xfrm>
                <a:off x="7590083" y="4931000"/>
                <a:ext cx="269626"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69" name="TextBox 268">
                <a:extLst>
                  <a:ext uri="{FF2B5EF4-FFF2-40B4-BE49-F238E27FC236}">
                    <a16:creationId xmlns:a16="http://schemas.microsoft.com/office/drawing/2014/main" id="{AE957B83-7F60-4186-B13C-DADA08DBDFE8}"/>
                  </a:ext>
                </a:extLst>
              </p:cNvPr>
              <p:cNvSpPr txBox="1"/>
              <p:nvPr/>
            </p:nvSpPr>
            <p:spPr>
              <a:xfrm>
                <a:off x="7597297" y="5227287"/>
                <a:ext cx="255198"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grpSp>
        <p:grpSp>
          <p:nvGrpSpPr>
            <p:cNvPr id="270" name="Group 269">
              <a:extLst>
                <a:ext uri="{FF2B5EF4-FFF2-40B4-BE49-F238E27FC236}">
                  <a16:creationId xmlns:a16="http://schemas.microsoft.com/office/drawing/2014/main" id="{ECE2D709-2CF9-4811-A357-12EFA3EABB0C}"/>
                </a:ext>
              </a:extLst>
            </p:cNvPr>
            <p:cNvGrpSpPr/>
            <p:nvPr/>
          </p:nvGrpSpPr>
          <p:grpSpPr>
            <a:xfrm>
              <a:off x="4321287" y="4751481"/>
              <a:ext cx="270852" cy="576537"/>
              <a:chOff x="3980187" y="4938255"/>
              <a:chExt cx="275320" cy="586048"/>
            </a:xfrm>
          </p:grpSpPr>
          <p:sp>
            <p:nvSpPr>
              <p:cNvPr id="271" name="Rectangle 270">
                <a:extLst>
                  <a:ext uri="{FF2B5EF4-FFF2-40B4-BE49-F238E27FC236}">
                    <a16:creationId xmlns:a16="http://schemas.microsoft.com/office/drawing/2014/main" id="{EDB75D07-1DC8-4C74-BB90-D35089D1F53F}"/>
                  </a:ext>
                </a:extLst>
              </p:cNvPr>
              <p:cNvSpPr/>
              <p:nvPr/>
            </p:nvSpPr>
            <p:spPr bwMode="auto">
              <a:xfrm>
                <a:off x="3980187" y="5184113"/>
                <a:ext cx="247506"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2" name="Rectangle 271">
                <a:extLst>
                  <a:ext uri="{FF2B5EF4-FFF2-40B4-BE49-F238E27FC236}">
                    <a16:creationId xmlns:a16="http://schemas.microsoft.com/office/drawing/2014/main" id="{1C27196A-762D-4CBC-952C-E87BFBB25FED}"/>
                  </a:ext>
                </a:extLst>
              </p:cNvPr>
              <p:cNvSpPr/>
              <p:nvPr/>
            </p:nvSpPr>
            <p:spPr bwMode="auto">
              <a:xfrm>
                <a:off x="3981020" y="5205116"/>
                <a:ext cx="247506" cy="45719"/>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3" name="Rectangle 272">
                <a:extLst>
                  <a:ext uri="{FF2B5EF4-FFF2-40B4-BE49-F238E27FC236}">
                    <a16:creationId xmlns:a16="http://schemas.microsoft.com/office/drawing/2014/main" id="{790EEA87-E683-48F0-B5F2-665FE1C68408}"/>
                  </a:ext>
                </a:extLst>
              </p:cNvPr>
              <p:cNvSpPr/>
              <p:nvPr/>
            </p:nvSpPr>
            <p:spPr bwMode="auto">
              <a:xfrm>
                <a:off x="3980187" y="5226930"/>
                <a:ext cx="247506" cy="297373"/>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4" name="TextBox 273">
                <a:extLst>
                  <a:ext uri="{FF2B5EF4-FFF2-40B4-BE49-F238E27FC236}">
                    <a16:creationId xmlns:a16="http://schemas.microsoft.com/office/drawing/2014/main" id="{45F9920E-BE04-4024-863E-CA62CB6C7A36}"/>
                  </a:ext>
                </a:extLst>
              </p:cNvPr>
              <p:cNvSpPr txBox="1"/>
              <p:nvPr/>
            </p:nvSpPr>
            <p:spPr>
              <a:xfrm>
                <a:off x="3985881" y="4938255"/>
                <a:ext cx="269626"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75" name="TextBox 274">
                <a:extLst>
                  <a:ext uri="{FF2B5EF4-FFF2-40B4-BE49-F238E27FC236}">
                    <a16:creationId xmlns:a16="http://schemas.microsoft.com/office/drawing/2014/main" id="{DBDE8819-363E-470A-A18F-66D5FBFE3618}"/>
                  </a:ext>
                </a:extLst>
              </p:cNvPr>
              <p:cNvSpPr txBox="1"/>
              <p:nvPr/>
            </p:nvSpPr>
            <p:spPr>
              <a:xfrm>
                <a:off x="3993095" y="5237214"/>
                <a:ext cx="255198"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grpSp>
        <p:sp>
          <p:nvSpPr>
            <p:cNvPr id="276" name="TextBox 275">
              <a:extLst>
                <a:ext uri="{FF2B5EF4-FFF2-40B4-BE49-F238E27FC236}">
                  <a16:creationId xmlns:a16="http://schemas.microsoft.com/office/drawing/2014/main" id="{1AF5C46A-035A-480D-92F4-36576A2F7694}"/>
                </a:ext>
              </a:extLst>
            </p:cNvPr>
            <p:cNvSpPr txBox="1"/>
            <p:nvPr/>
          </p:nvSpPr>
          <p:spPr>
            <a:xfrm>
              <a:off x="3666378" y="4877682"/>
              <a:ext cx="181733" cy="24222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77" name="Group 276">
              <a:extLst>
                <a:ext uri="{FF2B5EF4-FFF2-40B4-BE49-F238E27FC236}">
                  <a16:creationId xmlns:a16="http://schemas.microsoft.com/office/drawing/2014/main" id="{D2664FA3-A087-416C-8AC1-DAC9956A5215}"/>
                </a:ext>
              </a:extLst>
            </p:cNvPr>
            <p:cNvGrpSpPr/>
            <p:nvPr/>
          </p:nvGrpSpPr>
          <p:grpSpPr>
            <a:xfrm>
              <a:off x="3426949" y="4950948"/>
              <a:ext cx="265250" cy="444527"/>
              <a:chOff x="3070906" y="5141012"/>
              <a:chExt cx="269626" cy="451860"/>
            </a:xfrm>
          </p:grpSpPr>
          <p:grpSp>
            <p:nvGrpSpPr>
              <p:cNvPr id="278" name="Group 277">
                <a:extLst>
                  <a:ext uri="{FF2B5EF4-FFF2-40B4-BE49-F238E27FC236}">
                    <a16:creationId xmlns:a16="http://schemas.microsoft.com/office/drawing/2014/main" id="{4EE91A6C-EF81-446A-A92A-CAF64024E80C}"/>
                  </a:ext>
                </a:extLst>
              </p:cNvPr>
              <p:cNvGrpSpPr/>
              <p:nvPr/>
            </p:nvGrpSpPr>
            <p:grpSpPr>
              <a:xfrm>
                <a:off x="3070906" y="5141012"/>
                <a:ext cx="269626" cy="380318"/>
                <a:chOff x="3070906" y="5141012"/>
                <a:chExt cx="269626" cy="380318"/>
              </a:xfrm>
            </p:grpSpPr>
            <p:sp>
              <p:nvSpPr>
                <p:cNvPr id="280" name="Rectangle 279">
                  <a:extLst>
                    <a:ext uri="{FF2B5EF4-FFF2-40B4-BE49-F238E27FC236}">
                      <a16:creationId xmlns:a16="http://schemas.microsoft.com/office/drawing/2014/main" id="{AE0F4073-1D15-4C0F-8E24-4F3644BEC270}"/>
                    </a:ext>
                  </a:extLst>
                </p:cNvPr>
                <p:cNvSpPr/>
                <p:nvPr/>
              </p:nvSpPr>
              <p:spPr bwMode="auto">
                <a:xfrm>
                  <a:off x="3077983" y="5400337"/>
                  <a:ext cx="247506"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1" name="Rectangle 280">
                  <a:extLst>
                    <a:ext uri="{FF2B5EF4-FFF2-40B4-BE49-F238E27FC236}">
                      <a16:creationId xmlns:a16="http://schemas.microsoft.com/office/drawing/2014/main" id="{53E54C50-37F4-4E0A-B19D-897C2EA53F4C}"/>
                    </a:ext>
                  </a:extLst>
                </p:cNvPr>
                <p:cNvSpPr/>
                <p:nvPr/>
              </p:nvSpPr>
              <p:spPr bwMode="auto">
                <a:xfrm>
                  <a:off x="3077983" y="5413889"/>
                  <a:ext cx="247506" cy="107441"/>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2" name="TextBox 281">
                  <a:extLst>
                    <a:ext uri="{FF2B5EF4-FFF2-40B4-BE49-F238E27FC236}">
                      <a16:creationId xmlns:a16="http://schemas.microsoft.com/office/drawing/2014/main" id="{9B487197-29D5-4CA3-8B18-C5D84651D357}"/>
                    </a:ext>
                  </a:extLst>
                </p:cNvPr>
                <p:cNvSpPr txBox="1"/>
                <p:nvPr/>
              </p:nvSpPr>
              <p:spPr>
                <a:xfrm>
                  <a:off x="3070906" y="5141012"/>
                  <a:ext cx="269626"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grpSp>
          <p:sp>
            <p:nvSpPr>
              <p:cNvPr id="279" name="TextBox 278">
                <a:extLst>
                  <a:ext uri="{FF2B5EF4-FFF2-40B4-BE49-F238E27FC236}">
                    <a16:creationId xmlns:a16="http://schemas.microsoft.com/office/drawing/2014/main" id="{178EFEF9-EAA1-42D5-AEDD-F8C6114A0324}"/>
                  </a:ext>
                </a:extLst>
              </p:cNvPr>
              <p:cNvSpPr txBox="1"/>
              <p:nvPr/>
            </p:nvSpPr>
            <p:spPr>
              <a:xfrm>
                <a:off x="3078120" y="5346651"/>
                <a:ext cx="255198"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grpSp>
        <p:sp>
          <p:nvSpPr>
            <p:cNvPr id="283" name="TextBox 282">
              <a:extLst>
                <a:ext uri="{FF2B5EF4-FFF2-40B4-BE49-F238E27FC236}">
                  <a16:creationId xmlns:a16="http://schemas.microsoft.com/office/drawing/2014/main" id="{996E0471-F735-4E0E-ABA9-20EC67A1E75D}"/>
                </a:ext>
              </a:extLst>
            </p:cNvPr>
            <p:cNvSpPr txBox="1"/>
            <p:nvPr/>
          </p:nvSpPr>
          <p:spPr>
            <a:xfrm>
              <a:off x="1893902" y="4405832"/>
              <a:ext cx="181733" cy="24222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4" name="TextBox 283">
              <a:extLst>
                <a:ext uri="{FF2B5EF4-FFF2-40B4-BE49-F238E27FC236}">
                  <a16:creationId xmlns:a16="http://schemas.microsoft.com/office/drawing/2014/main" id="{57CDDC62-4D56-4E69-BA15-0C4119350643}"/>
                </a:ext>
              </a:extLst>
            </p:cNvPr>
            <p:cNvSpPr txBox="1"/>
            <p:nvPr/>
          </p:nvSpPr>
          <p:spPr>
            <a:xfrm>
              <a:off x="998238" y="3140526"/>
              <a:ext cx="181733" cy="24222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85" name="Group 284">
              <a:extLst>
                <a:ext uri="{FF2B5EF4-FFF2-40B4-BE49-F238E27FC236}">
                  <a16:creationId xmlns:a16="http://schemas.microsoft.com/office/drawing/2014/main" id="{C191CA38-6791-4745-AA4D-07EBF85E79E8}"/>
                </a:ext>
              </a:extLst>
            </p:cNvPr>
            <p:cNvGrpSpPr/>
            <p:nvPr/>
          </p:nvGrpSpPr>
          <p:grpSpPr>
            <a:xfrm>
              <a:off x="1606693" y="3038049"/>
              <a:ext cx="348829" cy="2291010"/>
              <a:chOff x="1227338" y="3196556"/>
              <a:chExt cx="354584" cy="2328805"/>
            </a:xfrm>
          </p:grpSpPr>
          <p:sp>
            <p:nvSpPr>
              <p:cNvPr id="286" name="Rectangle 285">
                <a:extLst>
                  <a:ext uri="{FF2B5EF4-FFF2-40B4-BE49-F238E27FC236}">
                    <a16:creationId xmlns:a16="http://schemas.microsoft.com/office/drawing/2014/main" id="{961B2EF8-79A0-4EEA-B4E6-1AA0A5309E83}"/>
                  </a:ext>
                </a:extLst>
              </p:cNvPr>
              <p:cNvSpPr/>
              <p:nvPr/>
            </p:nvSpPr>
            <p:spPr bwMode="auto">
              <a:xfrm>
                <a:off x="1271598" y="3903728"/>
                <a:ext cx="247506" cy="1621633"/>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7" name="Rectangle 286">
                <a:extLst>
                  <a:ext uri="{FF2B5EF4-FFF2-40B4-BE49-F238E27FC236}">
                    <a16:creationId xmlns:a16="http://schemas.microsoft.com/office/drawing/2014/main" id="{5A1867FC-DECA-45AA-A143-A0673573BD99}"/>
                  </a:ext>
                </a:extLst>
              </p:cNvPr>
              <p:cNvSpPr/>
              <p:nvPr/>
            </p:nvSpPr>
            <p:spPr bwMode="auto">
              <a:xfrm>
                <a:off x="1271598" y="3438967"/>
                <a:ext cx="247506"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8" name="Rectangle 287">
                <a:extLst>
                  <a:ext uri="{FF2B5EF4-FFF2-40B4-BE49-F238E27FC236}">
                    <a16:creationId xmlns:a16="http://schemas.microsoft.com/office/drawing/2014/main" id="{EC1151F8-DAEB-4F0F-90DE-1695E9294579}"/>
                  </a:ext>
                </a:extLst>
              </p:cNvPr>
              <p:cNvSpPr/>
              <p:nvPr/>
            </p:nvSpPr>
            <p:spPr bwMode="auto">
              <a:xfrm>
                <a:off x="1271701" y="3456977"/>
                <a:ext cx="247506" cy="449843"/>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9" name="TextBox 288">
                <a:extLst>
                  <a:ext uri="{FF2B5EF4-FFF2-40B4-BE49-F238E27FC236}">
                    <a16:creationId xmlns:a16="http://schemas.microsoft.com/office/drawing/2014/main" id="{54EB8510-A70E-4A35-9082-0A5BE4EBAD3B}"/>
                  </a:ext>
                </a:extLst>
              </p:cNvPr>
              <p:cNvSpPr txBox="1"/>
              <p:nvPr/>
            </p:nvSpPr>
            <p:spPr>
              <a:xfrm>
                <a:off x="1227338" y="3196556"/>
                <a:ext cx="3545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290" name="TextBox 289">
                <a:extLst>
                  <a:ext uri="{FF2B5EF4-FFF2-40B4-BE49-F238E27FC236}">
                    <a16:creationId xmlns:a16="http://schemas.microsoft.com/office/drawing/2014/main" id="{09C587D4-1271-452D-AF3B-028FD25B64D9}"/>
                  </a:ext>
                </a:extLst>
              </p:cNvPr>
              <p:cNvSpPr txBox="1"/>
              <p:nvPr/>
            </p:nvSpPr>
            <p:spPr>
              <a:xfrm>
                <a:off x="1241765" y="4589325"/>
                <a:ext cx="325730"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291" name="TextBox 290">
                <a:extLst>
                  <a:ext uri="{FF2B5EF4-FFF2-40B4-BE49-F238E27FC236}">
                    <a16:creationId xmlns:a16="http://schemas.microsoft.com/office/drawing/2014/main" id="{70627DAF-47EE-4DD2-AD83-C8718C3F6758}"/>
                  </a:ext>
                </a:extLst>
              </p:cNvPr>
              <p:cNvSpPr txBox="1"/>
              <p:nvPr/>
            </p:nvSpPr>
            <p:spPr>
              <a:xfrm>
                <a:off x="1277031" y="3572846"/>
                <a:ext cx="255198"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grpSp>
        <p:grpSp>
          <p:nvGrpSpPr>
            <p:cNvPr id="292" name="Group 291">
              <a:extLst>
                <a:ext uri="{FF2B5EF4-FFF2-40B4-BE49-F238E27FC236}">
                  <a16:creationId xmlns:a16="http://schemas.microsoft.com/office/drawing/2014/main" id="{D96B47C6-6943-452B-A0D7-1182612878D2}"/>
                </a:ext>
              </a:extLst>
            </p:cNvPr>
            <p:cNvGrpSpPr/>
            <p:nvPr/>
          </p:nvGrpSpPr>
          <p:grpSpPr>
            <a:xfrm>
              <a:off x="1342678" y="2079649"/>
              <a:ext cx="348829" cy="3246380"/>
              <a:chOff x="1500529" y="2222345"/>
              <a:chExt cx="354584" cy="3299936"/>
            </a:xfrm>
          </p:grpSpPr>
          <p:sp>
            <p:nvSpPr>
              <p:cNvPr id="293" name="Rectangle 292">
                <a:extLst>
                  <a:ext uri="{FF2B5EF4-FFF2-40B4-BE49-F238E27FC236}">
                    <a16:creationId xmlns:a16="http://schemas.microsoft.com/office/drawing/2014/main" id="{08B2BAA7-C349-49A2-B24F-FB8B7E8F266E}"/>
                  </a:ext>
                </a:extLst>
              </p:cNvPr>
              <p:cNvSpPr/>
              <p:nvPr/>
            </p:nvSpPr>
            <p:spPr bwMode="auto">
              <a:xfrm>
                <a:off x="1543501" y="3456976"/>
                <a:ext cx="247506" cy="2065305"/>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4" name="Rectangle 293">
                <a:extLst>
                  <a:ext uri="{FF2B5EF4-FFF2-40B4-BE49-F238E27FC236}">
                    <a16:creationId xmlns:a16="http://schemas.microsoft.com/office/drawing/2014/main" id="{18D6A518-18FA-4E17-BA3C-A736149FEE79}"/>
                  </a:ext>
                </a:extLst>
              </p:cNvPr>
              <p:cNvSpPr/>
              <p:nvPr/>
            </p:nvSpPr>
            <p:spPr bwMode="auto">
              <a:xfrm>
                <a:off x="1543501" y="2474104"/>
                <a:ext cx="247506" cy="797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5" name="Rectangle 294">
                <a:extLst>
                  <a:ext uri="{FF2B5EF4-FFF2-40B4-BE49-F238E27FC236}">
                    <a16:creationId xmlns:a16="http://schemas.microsoft.com/office/drawing/2014/main" id="{12DE7EFB-B150-46FE-ACA8-FA99DCE78071}"/>
                  </a:ext>
                </a:extLst>
              </p:cNvPr>
              <p:cNvSpPr/>
              <p:nvPr/>
            </p:nvSpPr>
            <p:spPr bwMode="auto">
              <a:xfrm>
                <a:off x="1543604" y="2553646"/>
                <a:ext cx="247506" cy="90333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6" name="TextBox 295">
                <a:extLst>
                  <a:ext uri="{FF2B5EF4-FFF2-40B4-BE49-F238E27FC236}">
                    <a16:creationId xmlns:a16="http://schemas.microsoft.com/office/drawing/2014/main" id="{6FA552F2-2564-41B5-82F4-D71ECCA5333A}"/>
                  </a:ext>
                </a:extLst>
              </p:cNvPr>
              <p:cNvSpPr txBox="1"/>
              <p:nvPr/>
            </p:nvSpPr>
            <p:spPr>
              <a:xfrm>
                <a:off x="1500529" y="2222345"/>
                <a:ext cx="3545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297" name="TextBox 296">
                <a:extLst>
                  <a:ext uri="{FF2B5EF4-FFF2-40B4-BE49-F238E27FC236}">
                    <a16:creationId xmlns:a16="http://schemas.microsoft.com/office/drawing/2014/main" id="{39339525-8962-4CA9-BCE1-930605582F06}"/>
                  </a:ext>
                </a:extLst>
              </p:cNvPr>
              <p:cNvSpPr txBox="1"/>
              <p:nvPr/>
            </p:nvSpPr>
            <p:spPr>
              <a:xfrm>
                <a:off x="1514956" y="4294356"/>
                <a:ext cx="325730"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298" name="TextBox 297">
                <a:extLst>
                  <a:ext uri="{FF2B5EF4-FFF2-40B4-BE49-F238E27FC236}">
                    <a16:creationId xmlns:a16="http://schemas.microsoft.com/office/drawing/2014/main" id="{457EBD6F-3A24-4E68-A16B-7F51FFABB272}"/>
                  </a:ext>
                </a:extLst>
              </p:cNvPr>
              <p:cNvSpPr txBox="1"/>
              <p:nvPr/>
            </p:nvSpPr>
            <p:spPr>
              <a:xfrm>
                <a:off x="1514956" y="2784944"/>
                <a:ext cx="325730"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grpSp>
        <p:grpSp>
          <p:nvGrpSpPr>
            <p:cNvPr id="299" name="Group 298">
              <a:extLst>
                <a:ext uri="{FF2B5EF4-FFF2-40B4-BE49-F238E27FC236}">
                  <a16:creationId xmlns:a16="http://schemas.microsoft.com/office/drawing/2014/main" id="{505210E2-A047-4AC0-9A28-A64D0A48B367}"/>
                </a:ext>
              </a:extLst>
            </p:cNvPr>
            <p:cNvGrpSpPr/>
            <p:nvPr/>
          </p:nvGrpSpPr>
          <p:grpSpPr>
            <a:xfrm>
              <a:off x="2229493" y="2563046"/>
              <a:ext cx="348829" cy="2757872"/>
              <a:chOff x="2401309" y="2713717"/>
              <a:chExt cx="354584" cy="2803369"/>
            </a:xfrm>
          </p:grpSpPr>
          <p:sp>
            <p:nvSpPr>
              <p:cNvPr id="300" name="Rectangle 299">
                <a:extLst>
                  <a:ext uri="{FF2B5EF4-FFF2-40B4-BE49-F238E27FC236}">
                    <a16:creationId xmlns:a16="http://schemas.microsoft.com/office/drawing/2014/main" id="{C7B85563-5BF1-4870-9B38-9EB993D73079}"/>
                  </a:ext>
                </a:extLst>
              </p:cNvPr>
              <p:cNvSpPr/>
              <p:nvPr/>
            </p:nvSpPr>
            <p:spPr bwMode="auto">
              <a:xfrm>
                <a:off x="2444881" y="3489515"/>
                <a:ext cx="247506" cy="2027571"/>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1" name="Rectangle 300">
                <a:extLst>
                  <a:ext uri="{FF2B5EF4-FFF2-40B4-BE49-F238E27FC236}">
                    <a16:creationId xmlns:a16="http://schemas.microsoft.com/office/drawing/2014/main" id="{E47EA975-29E9-4417-9000-AB9EDD88B1BA}"/>
                  </a:ext>
                </a:extLst>
              </p:cNvPr>
              <p:cNvSpPr/>
              <p:nvPr/>
            </p:nvSpPr>
            <p:spPr bwMode="auto">
              <a:xfrm>
                <a:off x="2444881" y="2963533"/>
                <a:ext cx="247506" cy="797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2" name="Rectangle 301">
                <a:extLst>
                  <a:ext uri="{FF2B5EF4-FFF2-40B4-BE49-F238E27FC236}">
                    <a16:creationId xmlns:a16="http://schemas.microsoft.com/office/drawing/2014/main" id="{CB68C4C1-FC31-471A-A2A3-BAC5FBC673C7}"/>
                  </a:ext>
                </a:extLst>
              </p:cNvPr>
              <p:cNvSpPr/>
              <p:nvPr/>
            </p:nvSpPr>
            <p:spPr bwMode="auto">
              <a:xfrm>
                <a:off x="2444984" y="2990716"/>
                <a:ext cx="247506" cy="49819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3" name="TextBox 302">
                <a:extLst>
                  <a:ext uri="{FF2B5EF4-FFF2-40B4-BE49-F238E27FC236}">
                    <a16:creationId xmlns:a16="http://schemas.microsoft.com/office/drawing/2014/main" id="{FA0BDDAE-4568-4627-B1B9-C93D670C73A4}"/>
                  </a:ext>
                </a:extLst>
              </p:cNvPr>
              <p:cNvSpPr txBox="1"/>
              <p:nvPr/>
            </p:nvSpPr>
            <p:spPr>
              <a:xfrm>
                <a:off x="2401309" y="2713717"/>
                <a:ext cx="3545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304" name="TextBox 303">
                <a:extLst>
                  <a:ext uri="{FF2B5EF4-FFF2-40B4-BE49-F238E27FC236}">
                    <a16:creationId xmlns:a16="http://schemas.microsoft.com/office/drawing/2014/main" id="{CB398ABB-9BD6-4406-B4E4-230B9A28B9A1}"/>
                  </a:ext>
                </a:extLst>
              </p:cNvPr>
              <p:cNvSpPr txBox="1"/>
              <p:nvPr/>
            </p:nvSpPr>
            <p:spPr>
              <a:xfrm>
                <a:off x="2415736" y="4085519"/>
                <a:ext cx="325730"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305" name="TextBox 304">
                <a:extLst>
                  <a:ext uri="{FF2B5EF4-FFF2-40B4-BE49-F238E27FC236}">
                    <a16:creationId xmlns:a16="http://schemas.microsoft.com/office/drawing/2014/main" id="{239ACC8B-9D34-48BD-A554-3C85B88F910A}"/>
                  </a:ext>
                </a:extLst>
              </p:cNvPr>
              <p:cNvSpPr txBox="1"/>
              <p:nvPr/>
            </p:nvSpPr>
            <p:spPr>
              <a:xfrm>
                <a:off x="2451002" y="3125584"/>
                <a:ext cx="255198"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grpSp>
        <p:grpSp>
          <p:nvGrpSpPr>
            <p:cNvPr id="306" name="Group 305">
              <a:extLst>
                <a:ext uri="{FF2B5EF4-FFF2-40B4-BE49-F238E27FC236}">
                  <a16:creationId xmlns:a16="http://schemas.microsoft.com/office/drawing/2014/main" id="{DE3CB739-D1C1-441B-B6BA-121D06C06FFE}"/>
                </a:ext>
              </a:extLst>
            </p:cNvPr>
            <p:cNvGrpSpPr/>
            <p:nvPr/>
          </p:nvGrpSpPr>
          <p:grpSpPr>
            <a:xfrm>
              <a:off x="3106695" y="3360036"/>
              <a:ext cx="348829" cy="1962028"/>
              <a:chOff x="3292902" y="3523855"/>
              <a:chExt cx="354584" cy="1994396"/>
            </a:xfrm>
          </p:grpSpPr>
          <p:sp>
            <p:nvSpPr>
              <p:cNvPr id="307" name="Rectangle 306">
                <a:extLst>
                  <a:ext uri="{FF2B5EF4-FFF2-40B4-BE49-F238E27FC236}">
                    <a16:creationId xmlns:a16="http://schemas.microsoft.com/office/drawing/2014/main" id="{98699342-E9E7-4127-849F-39D744A5FB6C}"/>
                  </a:ext>
                </a:extLst>
              </p:cNvPr>
              <p:cNvSpPr/>
              <p:nvPr/>
            </p:nvSpPr>
            <p:spPr bwMode="auto">
              <a:xfrm>
                <a:off x="3349886" y="4654994"/>
                <a:ext cx="247506" cy="863257"/>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8" name="Rectangle 307">
                <a:extLst>
                  <a:ext uri="{FF2B5EF4-FFF2-40B4-BE49-F238E27FC236}">
                    <a16:creationId xmlns:a16="http://schemas.microsoft.com/office/drawing/2014/main" id="{E6F26506-AE6B-4312-91FD-32E63E7779BF}"/>
                  </a:ext>
                </a:extLst>
              </p:cNvPr>
              <p:cNvSpPr/>
              <p:nvPr/>
            </p:nvSpPr>
            <p:spPr bwMode="auto">
              <a:xfrm>
                <a:off x="3349886" y="3778448"/>
                <a:ext cx="247506" cy="3375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9" name="Rectangle 308">
                <a:extLst>
                  <a:ext uri="{FF2B5EF4-FFF2-40B4-BE49-F238E27FC236}">
                    <a16:creationId xmlns:a16="http://schemas.microsoft.com/office/drawing/2014/main" id="{3CF31A85-430A-4A8E-9319-CF2B056E0189}"/>
                  </a:ext>
                </a:extLst>
              </p:cNvPr>
              <p:cNvSpPr/>
              <p:nvPr/>
            </p:nvSpPr>
            <p:spPr bwMode="auto">
              <a:xfrm>
                <a:off x="3349989" y="4116400"/>
                <a:ext cx="247506" cy="54578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0" name="TextBox 309">
                <a:extLst>
                  <a:ext uri="{FF2B5EF4-FFF2-40B4-BE49-F238E27FC236}">
                    <a16:creationId xmlns:a16="http://schemas.microsoft.com/office/drawing/2014/main" id="{2387619D-82A0-4839-81FB-5F56F20C347A}"/>
                  </a:ext>
                </a:extLst>
              </p:cNvPr>
              <p:cNvSpPr txBox="1"/>
              <p:nvPr/>
            </p:nvSpPr>
            <p:spPr>
              <a:xfrm>
                <a:off x="3292902" y="3523855"/>
                <a:ext cx="3545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p:txBody>
          </p:sp>
          <p:sp>
            <p:nvSpPr>
              <p:cNvPr id="311" name="TextBox 310">
                <a:extLst>
                  <a:ext uri="{FF2B5EF4-FFF2-40B4-BE49-F238E27FC236}">
                    <a16:creationId xmlns:a16="http://schemas.microsoft.com/office/drawing/2014/main" id="{3E519FB4-8A80-40B8-8BA1-02959F1335B8}"/>
                  </a:ext>
                </a:extLst>
              </p:cNvPr>
              <p:cNvSpPr txBox="1"/>
              <p:nvPr/>
            </p:nvSpPr>
            <p:spPr>
              <a:xfrm>
                <a:off x="3342595" y="3826275"/>
                <a:ext cx="255198"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a:t>
                </a:r>
              </a:p>
            </p:txBody>
          </p:sp>
          <p:sp>
            <p:nvSpPr>
              <p:cNvPr id="312" name="TextBox 311">
                <a:extLst>
                  <a:ext uri="{FF2B5EF4-FFF2-40B4-BE49-F238E27FC236}">
                    <a16:creationId xmlns:a16="http://schemas.microsoft.com/office/drawing/2014/main" id="{7BDFC3A9-1C13-444E-91CA-E7BA2750E430}"/>
                  </a:ext>
                </a:extLst>
              </p:cNvPr>
              <p:cNvSpPr txBox="1"/>
              <p:nvPr/>
            </p:nvSpPr>
            <p:spPr>
              <a:xfrm>
                <a:off x="3307329" y="4864363"/>
                <a:ext cx="325730"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313" name="TextBox 312">
                <a:extLst>
                  <a:ext uri="{FF2B5EF4-FFF2-40B4-BE49-F238E27FC236}">
                    <a16:creationId xmlns:a16="http://schemas.microsoft.com/office/drawing/2014/main" id="{EE6DFF2D-5624-43A6-A85A-06F1FF69CB29}"/>
                  </a:ext>
                </a:extLst>
              </p:cNvPr>
              <p:cNvSpPr txBox="1"/>
              <p:nvPr/>
            </p:nvSpPr>
            <p:spPr>
              <a:xfrm>
                <a:off x="3342595" y="4262677"/>
                <a:ext cx="255198"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grpSp>
        <p:grpSp>
          <p:nvGrpSpPr>
            <p:cNvPr id="314" name="Group 313">
              <a:extLst>
                <a:ext uri="{FF2B5EF4-FFF2-40B4-BE49-F238E27FC236}">
                  <a16:creationId xmlns:a16="http://schemas.microsoft.com/office/drawing/2014/main" id="{5AF83902-91D6-4910-99A6-54D95199E0AC}"/>
                </a:ext>
              </a:extLst>
            </p:cNvPr>
            <p:cNvGrpSpPr/>
            <p:nvPr/>
          </p:nvGrpSpPr>
          <p:grpSpPr>
            <a:xfrm>
              <a:off x="4007996" y="3360036"/>
              <a:ext cx="348829" cy="1971052"/>
              <a:chOff x="4209908" y="3523855"/>
              <a:chExt cx="354584" cy="2003569"/>
            </a:xfrm>
          </p:grpSpPr>
          <p:sp>
            <p:nvSpPr>
              <p:cNvPr id="315" name="Rectangle 314">
                <a:extLst>
                  <a:ext uri="{FF2B5EF4-FFF2-40B4-BE49-F238E27FC236}">
                    <a16:creationId xmlns:a16="http://schemas.microsoft.com/office/drawing/2014/main" id="{BD985D55-28A8-430E-8853-949CFDA7D1EC}"/>
                  </a:ext>
                </a:extLst>
              </p:cNvPr>
              <p:cNvSpPr/>
              <p:nvPr/>
            </p:nvSpPr>
            <p:spPr bwMode="auto">
              <a:xfrm>
                <a:off x="4252090" y="3779834"/>
                <a:ext cx="247506" cy="797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6" name="Rectangle 315">
                <a:extLst>
                  <a:ext uri="{FF2B5EF4-FFF2-40B4-BE49-F238E27FC236}">
                    <a16:creationId xmlns:a16="http://schemas.microsoft.com/office/drawing/2014/main" id="{2A3336F0-078D-4BA3-9D53-EBB695777A05}"/>
                  </a:ext>
                </a:extLst>
              </p:cNvPr>
              <p:cNvSpPr/>
              <p:nvPr/>
            </p:nvSpPr>
            <p:spPr bwMode="auto">
              <a:xfrm>
                <a:off x="4252193" y="3809236"/>
                <a:ext cx="247506" cy="49819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 name="Rectangle 316">
                <a:extLst>
                  <a:ext uri="{FF2B5EF4-FFF2-40B4-BE49-F238E27FC236}">
                    <a16:creationId xmlns:a16="http://schemas.microsoft.com/office/drawing/2014/main" id="{38E4E210-8700-431C-B72C-F81F3516BF59}"/>
                  </a:ext>
                </a:extLst>
              </p:cNvPr>
              <p:cNvSpPr/>
              <p:nvPr/>
            </p:nvSpPr>
            <p:spPr bwMode="auto">
              <a:xfrm>
                <a:off x="4252090" y="4098463"/>
                <a:ext cx="247506" cy="1428961"/>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 name="TextBox 317">
                <a:extLst>
                  <a:ext uri="{FF2B5EF4-FFF2-40B4-BE49-F238E27FC236}">
                    <a16:creationId xmlns:a16="http://schemas.microsoft.com/office/drawing/2014/main" id="{6825300C-75D8-4208-902E-3BBB4658CB3A}"/>
                  </a:ext>
                </a:extLst>
              </p:cNvPr>
              <p:cNvSpPr txBox="1"/>
              <p:nvPr/>
            </p:nvSpPr>
            <p:spPr>
              <a:xfrm>
                <a:off x="4209908" y="3523855"/>
                <a:ext cx="3545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319" name="TextBox 318">
                <a:extLst>
                  <a:ext uri="{FF2B5EF4-FFF2-40B4-BE49-F238E27FC236}">
                    <a16:creationId xmlns:a16="http://schemas.microsoft.com/office/drawing/2014/main" id="{681B83AE-CFDE-48B7-984C-4C3B8B434ECB}"/>
                  </a:ext>
                </a:extLst>
              </p:cNvPr>
              <p:cNvSpPr txBox="1"/>
              <p:nvPr/>
            </p:nvSpPr>
            <p:spPr>
              <a:xfrm>
                <a:off x="4224335" y="4476278"/>
                <a:ext cx="325730"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t>
                </a:r>
              </a:p>
            </p:txBody>
          </p:sp>
          <p:sp>
            <p:nvSpPr>
              <p:cNvPr id="320" name="TextBox 319">
                <a:extLst>
                  <a:ext uri="{FF2B5EF4-FFF2-40B4-BE49-F238E27FC236}">
                    <a16:creationId xmlns:a16="http://schemas.microsoft.com/office/drawing/2014/main" id="{36B0E5A6-153A-46B3-B1A7-3AF365BB1A85}"/>
                  </a:ext>
                </a:extLst>
              </p:cNvPr>
              <p:cNvSpPr txBox="1"/>
              <p:nvPr/>
            </p:nvSpPr>
            <p:spPr>
              <a:xfrm>
                <a:off x="4259601" y="3846042"/>
                <a:ext cx="255198"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grpSp>
        <p:grpSp>
          <p:nvGrpSpPr>
            <p:cNvPr id="321" name="Group 320">
              <a:extLst>
                <a:ext uri="{FF2B5EF4-FFF2-40B4-BE49-F238E27FC236}">
                  <a16:creationId xmlns:a16="http://schemas.microsoft.com/office/drawing/2014/main" id="{913E0524-E0EC-4EF2-856A-02F3BB498B98}"/>
                </a:ext>
              </a:extLst>
            </p:cNvPr>
            <p:cNvGrpSpPr/>
            <p:nvPr/>
          </p:nvGrpSpPr>
          <p:grpSpPr>
            <a:xfrm>
              <a:off x="4897362" y="3360036"/>
              <a:ext cx="348829" cy="1970980"/>
              <a:chOff x="5114273" y="3523855"/>
              <a:chExt cx="354584" cy="2003496"/>
            </a:xfrm>
          </p:grpSpPr>
          <p:sp>
            <p:nvSpPr>
              <p:cNvPr id="322" name="Rectangle 321">
                <a:extLst>
                  <a:ext uri="{FF2B5EF4-FFF2-40B4-BE49-F238E27FC236}">
                    <a16:creationId xmlns:a16="http://schemas.microsoft.com/office/drawing/2014/main" id="{C31C316B-9AE3-440F-97BA-475490F83FDF}"/>
                  </a:ext>
                </a:extLst>
              </p:cNvPr>
              <p:cNvSpPr/>
              <p:nvPr/>
            </p:nvSpPr>
            <p:spPr bwMode="auto">
              <a:xfrm>
                <a:off x="5158110" y="4153028"/>
                <a:ext cx="247506" cy="1374323"/>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3" name="TextBox 322">
                <a:extLst>
                  <a:ext uri="{FF2B5EF4-FFF2-40B4-BE49-F238E27FC236}">
                    <a16:creationId xmlns:a16="http://schemas.microsoft.com/office/drawing/2014/main" id="{C465EBC8-B6B0-48AE-88D6-47C84EAE048B}"/>
                  </a:ext>
                </a:extLst>
              </p:cNvPr>
              <p:cNvSpPr txBox="1"/>
              <p:nvPr/>
            </p:nvSpPr>
            <p:spPr>
              <a:xfrm>
                <a:off x="5114273" y="3523855"/>
                <a:ext cx="3545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324" name="TextBox 323">
                <a:extLst>
                  <a:ext uri="{FF2B5EF4-FFF2-40B4-BE49-F238E27FC236}">
                    <a16:creationId xmlns:a16="http://schemas.microsoft.com/office/drawing/2014/main" id="{B42E771E-7910-4C39-949A-20F4A6463430}"/>
                  </a:ext>
                </a:extLst>
              </p:cNvPr>
              <p:cNvSpPr txBox="1"/>
              <p:nvPr/>
            </p:nvSpPr>
            <p:spPr>
              <a:xfrm>
                <a:off x="5128700" y="4428740"/>
                <a:ext cx="325730"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grpSp>
            <p:nvGrpSpPr>
              <p:cNvPr id="325" name="Group 324">
                <a:extLst>
                  <a:ext uri="{FF2B5EF4-FFF2-40B4-BE49-F238E27FC236}">
                    <a16:creationId xmlns:a16="http://schemas.microsoft.com/office/drawing/2014/main" id="{9B2291B8-32AE-4594-B2A5-D540EFD3918D}"/>
                  </a:ext>
                </a:extLst>
              </p:cNvPr>
              <p:cNvGrpSpPr/>
              <p:nvPr/>
            </p:nvGrpSpPr>
            <p:grpSpPr>
              <a:xfrm>
                <a:off x="5158213" y="3767041"/>
                <a:ext cx="260951" cy="388279"/>
                <a:chOff x="5158213" y="3767041"/>
                <a:chExt cx="260951" cy="388279"/>
              </a:xfrm>
            </p:grpSpPr>
            <p:sp>
              <p:nvSpPr>
                <p:cNvPr id="326" name="Rectangle 325">
                  <a:extLst>
                    <a:ext uri="{FF2B5EF4-FFF2-40B4-BE49-F238E27FC236}">
                      <a16:creationId xmlns:a16="http://schemas.microsoft.com/office/drawing/2014/main" id="{B6A8680E-BCF4-407A-B5EC-1F748917ED79}"/>
                    </a:ext>
                  </a:extLst>
                </p:cNvPr>
                <p:cNvSpPr/>
                <p:nvPr/>
              </p:nvSpPr>
              <p:spPr bwMode="auto">
                <a:xfrm>
                  <a:off x="5158213" y="3767041"/>
                  <a:ext cx="247506" cy="38827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7" name="TextBox 326">
                  <a:extLst>
                    <a:ext uri="{FF2B5EF4-FFF2-40B4-BE49-F238E27FC236}">
                      <a16:creationId xmlns:a16="http://schemas.microsoft.com/office/drawing/2014/main" id="{B87906B5-B54A-44D3-BADC-24C6DC08A790}"/>
                    </a:ext>
                  </a:extLst>
                </p:cNvPr>
                <p:cNvSpPr txBox="1"/>
                <p:nvPr/>
              </p:nvSpPr>
              <p:spPr>
                <a:xfrm>
                  <a:off x="5163966" y="3834108"/>
                  <a:ext cx="255198"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grpSp>
        </p:grpSp>
        <p:grpSp>
          <p:nvGrpSpPr>
            <p:cNvPr id="328" name="Group 327">
              <a:extLst>
                <a:ext uri="{FF2B5EF4-FFF2-40B4-BE49-F238E27FC236}">
                  <a16:creationId xmlns:a16="http://schemas.microsoft.com/office/drawing/2014/main" id="{B2C73B49-30E8-48FB-90CE-ADFFEC519CD9}"/>
                </a:ext>
              </a:extLst>
            </p:cNvPr>
            <p:cNvGrpSpPr/>
            <p:nvPr/>
          </p:nvGrpSpPr>
          <p:grpSpPr>
            <a:xfrm>
              <a:off x="6056853" y="3854767"/>
              <a:ext cx="348829" cy="1470794"/>
              <a:chOff x="5743879" y="4026747"/>
              <a:chExt cx="354584" cy="1495058"/>
            </a:xfrm>
          </p:grpSpPr>
          <p:sp>
            <p:nvSpPr>
              <p:cNvPr id="329" name="Rectangle 328">
                <a:extLst>
                  <a:ext uri="{FF2B5EF4-FFF2-40B4-BE49-F238E27FC236}">
                    <a16:creationId xmlns:a16="http://schemas.microsoft.com/office/drawing/2014/main" id="{D3F10239-87D9-442A-8344-3E3E45BC6572}"/>
                  </a:ext>
                </a:extLst>
              </p:cNvPr>
              <p:cNvSpPr/>
              <p:nvPr/>
            </p:nvSpPr>
            <p:spPr bwMode="auto">
              <a:xfrm>
                <a:off x="5792014" y="4267924"/>
                <a:ext cx="247506" cy="286888"/>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0" name="Rectangle 329">
                <a:extLst>
                  <a:ext uri="{FF2B5EF4-FFF2-40B4-BE49-F238E27FC236}">
                    <a16:creationId xmlns:a16="http://schemas.microsoft.com/office/drawing/2014/main" id="{1CFD4779-3D5E-4EC2-B407-EA101CBE3768}"/>
                  </a:ext>
                </a:extLst>
              </p:cNvPr>
              <p:cNvSpPr/>
              <p:nvPr/>
            </p:nvSpPr>
            <p:spPr bwMode="auto">
              <a:xfrm>
                <a:off x="5791181" y="4553218"/>
                <a:ext cx="247506" cy="968587"/>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1" name="TextBox 330">
                <a:extLst>
                  <a:ext uri="{FF2B5EF4-FFF2-40B4-BE49-F238E27FC236}">
                    <a16:creationId xmlns:a16="http://schemas.microsoft.com/office/drawing/2014/main" id="{6D32A8F6-03DE-4FC0-B696-30A8EB9DD4D8}"/>
                  </a:ext>
                </a:extLst>
              </p:cNvPr>
              <p:cNvSpPr txBox="1"/>
              <p:nvPr/>
            </p:nvSpPr>
            <p:spPr>
              <a:xfrm>
                <a:off x="5743879" y="4026747"/>
                <a:ext cx="3545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332" name="TextBox 331">
                <a:extLst>
                  <a:ext uri="{FF2B5EF4-FFF2-40B4-BE49-F238E27FC236}">
                    <a16:creationId xmlns:a16="http://schemas.microsoft.com/office/drawing/2014/main" id="{56FA25FF-869D-4490-978B-3612A1BEEBB4}"/>
                  </a:ext>
                </a:extLst>
              </p:cNvPr>
              <p:cNvSpPr txBox="1"/>
              <p:nvPr/>
            </p:nvSpPr>
            <p:spPr>
              <a:xfrm>
                <a:off x="5758306" y="4662664"/>
                <a:ext cx="325730"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333" name="TextBox 332">
                <a:extLst>
                  <a:ext uri="{FF2B5EF4-FFF2-40B4-BE49-F238E27FC236}">
                    <a16:creationId xmlns:a16="http://schemas.microsoft.com/office/drawing/2014/main" id="{1115CD7A-7DDA-4B33-9792-0755C0E44872}"/>
                  </a:ext>
                </a:extLst>
              </p:cNvPr>
              <p:cNvSpPr txBox="1"/>
              <p:nvPr/>
            </p:nvSpPr>
            <p:spPr>
              <a:xfrm>
                <a:off x="5793572" y="4295712"/>
                <a:ext cx="255198"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grpSp>
        <p:grpSp>
          <p:nvGrpSpPr>
            <p:cNvPr id="334" name="Group 333">
              <a:extLst>
                <a:ext uri="{FF2B5EF4-FFF2-40B4-BE49-F238E27FC236}">
                  <a16:creationId xmlns:a16="http://schemas.microsoft.com/office/drawing/2014/main" id="{1B0EB380-18AF-4DAF-AE6E-625652BC88B8}"/>
                </a:ext>
              </a:extLst>
            </p:cNvPr>
            <p:cNvGrpSpPr/>
            <p:nvPr/>
          </p:nvGrpSpPr>
          <p:grpSpPr>
            <a:xfrm>
              <a:off x="5777714" y="3518398"/>
              <a:ext cx="348829" cy="1810304"/>
              <a:chOff x="6003330" y="3684829"/>
              <a:chExt cx="354584" cy="1840169"/>
            </a:xfrm>
          </p:grpSpPr>
          <p:sp>
            <p:nvSpPr>
              <p:cNvPr id="335" name="Rectangle 334">
                <a:extLst>
                  <a:ext uri="{FF2B5EF4-FFF2-40B4-BE49-F238E27FC236}">
                    <a16:creationId xmlns:a16="http://schemas.microsoft.com/office/drawing/2014/main" id="{7D246E9D-4FCF-4906-B19C-0ECA8BA0A185}"/>
                  </a:ext>
                </a:extLst>
              </p:cNvPr>
              <p:cNvSpPr/>
              <p:nvPr/>
            </p:nvSpPr>
            <p:spPr bwMode="auto">
              <a:xfrm>
                <a:off x="6065393" y="3928074"/>
                <a:ext cx="247506" cy="797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6" name="Rectangle 335">
                <a:extLst>
                  <a:ext uri="{FF2B5EF4-FFF2-40B4-BE49-F238E27FC236}">
                    <a16:creationId xmlns:a16="http://schemas.microsoft.com/office/drawing/2014/main" id="{4153A9E6-E062-4826-ACBF-2E56B6245A75}"/>
                  </a:ext>
                </a:extLst>
              </p:cNvPr>
              <p:cNvSpPr/>
              <p:nvPr/>
            </p:nvSpPr>
            <p:spPr bwMode="auto">
              <a:xfrm>
                <a:off x="6065496" y="3939235"/>
                <a:ext cx="247506" cy="39453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7" name="Rectangle 336">
                <a:extLst>
                  <a:ext uri="{FF2B5EF4-FFF2-40B4-BE49-F238E27FC236}">
                    <a16:creationId xmlns:a16="http://schemas.microsoft.com/office/drawing/2014/main" id="{921F27AF-AC0A-4A28-AF25-F04197A3314D}"/>
                  </a:ext>
                </a:extLst>
              </p:cNvPr>
              <p:cNvSpPr/>
              <p:nvPr/>
            </p:nvSpPr>
            <p:spPr bwMode="auto">
              <a:xfrm>
                <a:off x="6065393" y="4333921"/>
                <a:ext cx="247506" cy="1191077"/>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8" name="TextBox 337">
                <a:extLst>
                  <a:ext uri="{FF2B5EF4-FFF2-40B4-BE49-F238E27FC236}">
                    <a16:creationId xmlns:a16="http://schemas.microsoft.com/office/drawing/2014/main" id="{C9235406-0AC1-4EAD-9D14-ACE877B3A409}"/>
                  </a:ext>
                </a:extLst>
              </p:cNvPr>
              <p:cNvSpPr txBox="1"/>
              <p:nvPr/>
            </p:nvSpPr>
            <p:spPr>
              <a:xfrm>
                <a:off x="6003330" y="3684829"/>
                <a:ext cx="3545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339" name="TextBox 338">
                <a:extLst>
                  <a:ext uri="{FF2B5EF4-FFF2-40B4-BE49-F238E27FC236}">
                    <a16:creationId xmlns:a16="http://schemas.microsoft.com/office/drawing/2014/main" id="{BAC50688-0CA3-405B-88C1-8BB45ED0FE2C}"/>
                  </a:ext>
                </a:extLst>
              </p:cNvPr>
              <p:cNvSpPr txBox="1"/>
              <p:nvPr/>
            </p:nvSpPr>
            <p:spPr>
              <a:xfrm>
                <a:off x="6017757" y="4549641"/>
                <a:ext cx="325730"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340" name="TextBox 339">
                <a:extLst>
                  <a:ext uri="{FF2B5EF4-FFF2-40B4-BE49-F238E27FC236}">
                    <a16:creationId xmlns:a16="http://schemas.microsoft.com/office/drawing/2014/main" id="{FE8A4E35-8F00-4DAD-A61D-0FED730E0E2E}"/>
                  </a:ext>
                </a:extLst>
              </p:cNvPr>
              <p:cNvSpPr txBox="1"/>
              <p:nvPr/>
            </p:nvSpPr>
            <p:spPr>
              <a:xfrm>
                <a:off x="6053023" y="3933211"/>
                <a:ext cx="255198"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grpSp>
        <p:grpSp>
          <p:nvGrpSpPr>
            <p:cNvPr id="341" name="Group 340">
              <a:extLst>
                <a:ext uri="{FF2B5EF4-FFF2-40B4-BE49-F238E27FC236}">
                  <a16:creationId xmlns:a16="http://schemas.microsoft.com/office/drawing/2014/main" id="{CB5D2DF3-5DDA-45F4-9413-DB9F24B57A0C}"/>
                </a:ext>
              </a:extLst>
            </p:cNvPr>
            <p:cNvGrpSpPr/>
            <p:nvPr/>
          </p:nvGrpSpPr>
          <p:grpSpPr>
            <a:xfrm>
              <a:off x="6938389" y="3413218"/>
              <a:ext cx="348829" cy="1921118"/>
              <a:chOff x="6646021" y="3577914"/>
              <a:chExt cx="354584" cy="1952811"/>
            </a:xfrm>
          </p:grpSpPr>
          <p:sp>
            <p:nvSpPr>
              <p:cNvPr id="342" name="Rectangle 341">
                <a:extLst>
                  <a:ext uri="{FF2B5EF4-FFF2-40B4-BE49-F238E27FC236}">
                    <a16:creationId xmlns:a16="http://schemas.microsoft.com/office/drawing/2014/main" id="{37074141-25F7-4C73-B586-EDAF0B40EA3B}"/>
                  </a:ext>
                </a:extLst>
              </p:cNvPr>
              <p:cNvSpPr/>
              <p:nvPr/>
            </p:nvSpPr>
            <p:spPr bwMode="auto">
              <a:xfrm>
                <a:off x="6699391" y="3820965"/>
                <a:ext cx="247506" cy="628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3" name="Rectangle 342">
                <a:extLst>
                  <a:ext uri="{FF2B5EF4-FFF2-40B4-BE49-F238E27FC236}">
                    <a16:creationId xmlns:a16="http://schemas.microsoft.com/office/drawing/2014/main" id="{A1E2B87B-8C67-4B7E-8975-818A3CB29FF9}"/>
                  </a:ext>
                </a:extLst>
              </p:cNvPr>
              <p:cNvSpPr/>
              <p:nvPr/>
            </p:nvSpPr>
            <p:spPr bwMode="auto">
              <a:xfrm>
                <a:off x="6699391" y="3882926"/>
                <a:ext cx="247506" cy="605661"/>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4" name="Rectangle 343">
                <a:extLst>
                  <a:ext uri="{FF2B5EF4-FFF2-40B4-BE49-F238E27FC236}">
                    <a16:creationId xmlns:a16="http://schemas.microsoft.com/office/drawing/2014/main" id="{217FFB95-7A32-475A-A1BA-EB33419D5A0E}"/>
                  </a:ext>
                </a:extLst>
              </p:cNvPr>
              <p:cNvSpPr/>
              <p:nvPr/>
            </p:nvSpPr>
            <p:spPr bwMode="auto">
              <a:xfrm>
                <a:off x="6699391" y="4489885"/>
                <a:ext cx="247506" cy="1040840"/>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5" name="TextBox 344">
                <a:extLst>
                  <a:ext uri="{FF2B5EF4-FFF2-40B4-BE49-F238E27FC236}">
                    <a16:creationId xmlns:a16="http://schemas.microsoft.com/office/drawing/2014/main" id="{DC554591-11A8-45D6-8434-F0B276289DFF}"/>
                  </a:ext>
                </a:extLst>
              </p:cNvPr>
              <p:cNvSpPr txBox="1"/>
              <p:nvPr/>
            </p:nvSpPr>
            <p:spPr>
              <a:xfrm>
                <a:off x="6646021" y="3577914"/>
                <a:ext cx="3545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346" name="TextBox 345">
                <a:extLst>
                  <a:ext uri="{FF2B5EF4-FFF2-40B4-BE49-F238E27FC236}">
                    <a16:creationId xmlns:a16="http://schemas.microsoft.com/office/drawing/2014/main" id="{8B358BC9-F9E3-4B91-B741-AA7AA4BC1B73}"/>
                  </a:ext>
                </a:extLst>
              </p:cNvPr>
              <p:cNvSpPr txBox="1"/>
              <p:nvPr/>
            </p:nvSpPr>
            <p:spPr>
              <a:xfrm>
                <a:off x="6660448" y="4465244"/>
                <a:ext cx="325730"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347" name="TextBox 346">
                <a:extLst>
                  <a:ext uri="{FF2B5EF4-FFF2-40B4-BE49-F238E27FC236}">
                    <a16:creationId xmlns:a16="http://schemas.microsoft.com/office/drawing/2014/main" id="{1EF7B1B4-A59D-4618-A102-0C3B8C75E803}"/>
                  </a:ext>
                </a:extLst>
              </p:cNvPr>
              <p:cNvSpPr txBox="1"/>
              <p:nvPr/>
            </p:nvSpPr>
            <p:spPr>
              <a:xfrm>
                <a:off x="6660448" y="4038612"/>
                <a:ext cx="325730"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grpSp>
        <p:grpSp>
          <p:nvGrpSpPr>
            <p:cNvPr id="348" name="Group 347">
              <a:extLst>
                <a:ext uri="{FF2B5EF4-FFF2-40B4-BE49-F238E27FC236}">
                  <a16:creationId xmlns:a16="http://schemas.microsoft.com/office/drawing/2014/main" id="{AF73ECE3-E961-4746-9597-7E3A4E3E30DD}"/>
                </a:ext>
              </a:extLst>
            </p:cNvPr>
            <p:cNvGrpSpPr/>
            <p:nvPr/>
          </p:nvGrpSpPr>
          <p:grpSpPr>
            <a:xfrm>
              <a:off x="6662241" y="3555531"/>
              <a:ext cx="348829" cy="1772416"/>
              <a:chOff x="6908412" y="3722575"/>
              <a:chExt cx="354584" cy="1801656"/>
            </a:xfrm>
          </p:grpSpPr>
          <p:sp>
            <p:nvSpPr>
              <p:cNvPr id="349" name="Rectangle 348">
                <a:extLst>
                  <a:ext uri="{FF2B5EF4-FFF2-40B4-BE49-F238E27FC236}">
                    <a16:creationId xmlns:a16="http://schemas.microsoft.com/office/drawing/2014/main" id="{45BEA35B-A434-462C-834F-61B38CCE6238}"/>
                  </a:ext>
                </a:extLst>
              </p:cNvPr>
              <p:cNvSpPr/>
              <p:nvPr/>
            </p:nvSpPr>
            <p:spPr bwMode="auto">
              <a:xfrm>
                <a:off x="6970989" y="3959468"/>
                <a:ext cx="247506" cy="806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0" name="Rectangle 349">
                <a:extLst>
                  <a:ext uri="{FF2B5EF4-FFF2-40B4-BE49-F238E27FC236}">
                    <a16:creationId xmlns:a16="http://schemas.microsoft.com/office/drawing/2014/main" id="{F45F0E97-5F80-44B1-9ED1-9A5187A7A2AA}"/>
                  </a:ext>
                </a:extLst>
              </p:cNvPr>
              <p:cNvSpPr/>
              <p:nvPr/>
            </p:nvSpPr>
            <p:spPr bwMode="auto">
              <a:xfrm>
                <a:off x="6971092" y="4038581"/>
                <a:ext cx="247506" cy="66858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1" name="Rectangle 350">
                <a:extLst>
                  <a:ext uri="{FF2B5EF4-FFF2-40B4-BE49-F238E27FC236}">
                    <a16:creationId xmlns:a16="http://schemas.microsoft.com/office/drawing/2014/main" id="{F4BB74CF-2FE5-42B6-95FC-5C469BE9F8F0}"/>
                  </a:ext>
                </a:extLst>
              </p:cNvPr>
              <p:cNvSpPr/>
              <p:nvPr/>
            </p:nvSpPr>
            <p:spPr bwMode="auto">
              <a:xfrm>
                <a:off x="6970989" y="4708044"/>
                <a:ext cx="247506" cy="816187"/>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2" name="TextBox 351">
                <a:extLst>
                  <a:ext uri="{FF2B5EF4-FFF2-40B4-BE49-F238E27FC236}">
                    <a16:creationId xmlns:a16="http://schemas.microsoft.com/office/drawing/2014/main" id="{1335FFBB-81EF-434C-B8E5-B4042DD1124A}"/>
                  </a:ext>
                </a:extLst>
              </p:cNvPr>
              <p:cNvSpPr txBox="1"/>
              <p:nvPr/>
            </p:nvSpPr>
            <p:spPr>
              <a:xfrm>
                <a:off x="6908412" y="3722575"/>
                <a:ext cx="3545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353" name="TextBox 352">
                <a:extLst>
                  <a:ext uri="{FF2B5EF4-FFF2-40B4-BE49-F238E27FC236}">
                    <a16:creationId xmlns:a16="http://schemas.microsoft.com/office/drawing/2014/main" id="{03F0CB68-1363-4ED8-9032-A001D1FD71DA}"/>
                  </a:ext>
                </a:extLst>
              </p:cNvPr>
              <p:cNvSpPr txBox="1"/>
              <p:nvPr/>
            </p:nvSpPr>
            <p:spPr>
              <a:xfrm>
                <a:off x="6922839" y="4946388"/>
                <a:ext cx="325730"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354" name="TextBox 353">
                <a:extLst>
                  <a:ext uri="{FF2B5EF4-FFF2-40B4-BE49-F238E27FC236}">
                    <a16:creationId xmlns:a16="http://schemas.microsoft.com/office/drawing/2014/main" id="{037AB324-4C6D-4553-A0FD-E5A01E5B325A}"/>
                  </a:ext>
                </a:extLst>
              </p:cNvPr>
              <p:cNvSpPr txBox="1"/>
              <p:nvPr/>
            </p:nvSpPr>
            <p:spPr>
              <a:xfrm>
                <a:off x="6935901" y="4235138"/>
                <a:ext cx="325730"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grpSp>
        <p:grpSp>
          <p:nvGrpSpPr>
            <p:cNvPr id="355" name="Group 354">
              <a:extLst>
                <a:ext uri="{FF2B5EF4-FFF2-40B4-BE49-F238E27FC236}">
                  <a16:creationId xmlns:a16="http://schemas.microsoft.com/office/drawing/2014/main" id="{BAB53AAA-3E39-4515-AA76-434AF017B705}"/>
                </a:ext>
              </a:extLst>
            </p:cNvPr>
            <p:cNvGrpSpPr/>
            <p:nvPr/>
          </p:nvGrpSpPr>
          <p:grpSpPr>
            <a:xfrm>
              <a:off x="7568133" y="3693221"/>
              <a:ext cx="356692" cy="1633759"/>
              <a:chOff x="7828924" y="3862536"/>
              <a:chExt cx="362576" cy="1660712"/>
            </a:xfrm>
          </p:grpSpPr>
          <p:sp>
            <p:nvSpPr>
              <p:cNvPr id="356" name="Rectangle 355">
                <a:extLst>
                  <a:ext uri="{FF2B5EF4-FFF2-40B4-BE49-F238E27FC236}">
                    <a16:creationId xmlns:a16="http://schemas.microsoft.com/office/drawing/2014/main" id="{186D661E-AFFB-40C6-99AA-382B31D39099}"/>
                  </a:ext>
                </a:extLst>
              </p:cNvPr>
              <p:cNvSpPr/>
              <p:nvPr/>
            </p:nvSpPr>
            <p:spPr bwMode="auto">
              <a:xfrm>
                <a:off x="7875732" y="4101965"/>
                <a:ext cx="247506" cy="797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7" name="Rectangle 356">
                <a:extLst>
                  <a:ext uri="{FF2B5EF4-FFF2-40B4-BE49-F238E27FC236}">
                    <a16:creationId xmlns:a16="http://schemas.microsoft.com/office/drawing/2014/main" id="{2368DF54-2DFE-4AE1-96D7-02A660B9065C}"/>
                  </a:ext>
                </a:extLst>
              </p:cNvPr>
              <p:cNvSpPr/>
              <p:nvPr/>
            </p:nvSpPr>
            <p:spPr bwMode="auto">
              <a:xfrm>
                <a:off x="7875835" y="4123793"/>
                <a:ext cx="247506" cy="26729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8" name="Rectangle 357">
                <a:extLst>
                  <a:ext uri="{FF2B5EF4-FFF2-40B4-BE49-F238E27FC236}">
                    <a16:creationId xmlns:a16="http://schemas.microsoft.com/office/drawing/2014/main" id="{63A77527-010B-49ED-A9E0-09AC5CEBB093}"/>
                  </a:ext>
                </a:extLst>
              </p:cNvPr>
              <p:cNvSpPr/>
              <p:nvPr/>
            </p:nvSpPr>
            <p:spPr bwMode="auto">
              <a:xfrm>
                <a:off x="7875732" y="4390481"/>
                <a:ext cx="247506" cy="1132767"/>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9" name="TextBox 358">
                <a:extLst>
                  <a:ext uri="{FF2B5EF4-FFF2-40B4-BE49-F238E27FC236}">
                    <a16:creationId xmlns:a16="http://schemas.microsoft.com/office/drawing/2014/main" id="{D73EC163-76C0-4218-A0AF-00E0B3098A85}"/>
                  </a:ext>
                </a:extLst>
              </p:cNvPr>
              <p:cNvSpPr txBox="1"/>
              <p:nvPr/>
            </p:nvSpPr>
            <p:spPr>
              <a:xfrm>
                <a:off x="7836916" y="3862536"/>
                <a:ext cx="3545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t>
                </a:r>
              </a:p>
            </p:txBody>
          </p:sp>
          <p:sp>
            <p:nvSpPr>
              <p:cNvPr id="360" name="TextBox 359">
                <a:extLst>
                  <a:ext uri="{FF2B5EF4-FFF2-40B4-BE49-F238E27FC236}">
                    <a16:creationId xmlns:a16="http://schemas.microsoft.com/office/drawing/2014/main" id="{86E65B0C-D341-4430-8816-5FFC0129B49C}"/>
                  </a:ext>
                </a:extLst>
              </p:cNvPr>
              <p:cNvSpPr txBox="1"/>
              <p:nvPr/>
            </p:nvSpPr>
            <p:spPr>
              <a:xfrm>
                <a:off x="7828924" y="4690067"/>
                <a:ext cx="325730"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361" name="TextBox 360">
                <a:extLst>
                  <a:ext uri="{FF2B5EF4-FFF2-40B4-BE49-F238E27FC236}">
                    <a16:creationId xmlns:a16="http://schemas.microsoft.com/office/drawing/2014/main" id="{F36DFF58-8947-49D8-8EE6-9AFA1EA92B04}"/>
                  </a:ext>
                </a:extLst>
              </p:cNvPr>
              <p:cNvSpPr txBox="1"/>
              <p:nvPr/>
            </p:nvSpPr>
            <p:spPr>
              <a:xfrm>
                <a:off x="7864190" y="4144260"/>
                <a:ext cx="255198"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grpSp>
        <p:sp>
          <p:nvSpPr>
            <p:cNvPr id="362" name="TextBox 361">
              <a:extLst>
                <a:ext uri="{FF2B5EF4-FFF2-40B4-BE49-F238E27FC236}">
                  <a16:creationId xmlns:a16="http://schemas.microsoft.com/office/drawing/2014/main" id="{0CF1F044-1050-451F-AE2D-23873B363B48}"/>
                </a:ext>
              </a:extLst>
            </p:cNvPr>
            <p:cNvSpPr txBox="1"/>
            <p:nvPr/>
          </p:nvSpPr>
          <p:spPr>
            <a:xfrm>
              <a:off x="8118530" y="4982507"/>
              <a:ext cx="181733" cy="24222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363" name="Group 362">
              <a:extLst>
                <a:ext uri="{FF2B5EF4-FFF2-40B4-BE49-F238E27FC236}">
                  <a16:creationId xmlns:a16="http://schemas.microsoft.com/office/drawing/2014/main" id="{DE940F63-5A01-4750-800D-522111A8CAD0}"/>
                </a:ext>
              </a:extLst>
            </p:cNvPr>
            <p:cNvGrpSpPr/>
            <p:nvPr/>
          </p:nvGrpSpPr>
          <p:grpSpPr>
            <a:xfrm>
              <a:off x="9610124" y="4682889"/>
              <a:ext cx="306719" cy="652873"/>
              <a:chOff x="9356341" y="4868531"/>
              <a:chExt cx="311779" cy="663644"/>
            </a:xfrm>
          </p:grpSpPr>
          <p:sp>
            <p:nvSpPr>
              <p:cNvPr id="364" name="Rectangle 363">
                <a:extLst>
                  <a:ext uri="{FF2B5EF4-FFF2-40B4-BE49-F238E27FC236}">
                    <a16:creationId xmlns:a16="http://schemas.microsoft.com/office/drawing/2014/main" id="{E7CB3899-90A2-44AD-B5F4-062B65E87741}"/>
                  </a:ext>
                </a:extLst>
              </p:cNvPr>
              <p:cNvSpPr/>
              <p:nvPr/>
            </p:nvSpPr>
            <p:spPr bwMode="auto">
              <a:xfrm>
                <a:off x="9408256" y="5107815"/>
                <a:ext cx="247506" cy="90694"/>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5" name="Rectangle 364">
                <a:extLst>
                  <a:ext uri="{FF2B5EF4-FFF2-40B4-BE49-F238E27FC236}">
                    <a16:creationId xmlns:a16="http://schemas.microsoft.com/office/drawing/2014/main" id="{C8025AA4-3A0E-417B-A0C7-2A4B62C08063}"/>
                  </a:ext>
                </a:extLst>
              </p:cNvPr>
              <p:cNvSpPr/>
              <p:nvPr/>
            </p:nvSpPr>
            <p:spPr bwMode="auto">
              <a:xfrm>
                <a:off x="9408256" y="5199017"/>
                <a:ext cx="247506" cy="333158"/>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6" name="TextBox 365">
                <a:extLst>
                  <a:ext uri="{FF2B5EF4-FFF2-40B4-BE49-F238E27FC236}">
                    <a16:creationId xmlns:a16="http://schemas.microsoft.com/office/drawing/2014/main" id="{90C053DF-399B-4649-87BC-5B2F855D760D}"/>
                  </a:ext>
                </a:extLst>
              </p:cNvPr>
              <p:cNvSpPr txBox="1"/>
              <p:nvPr/>
            </p:nvSpPr>
            <p:spPr>
              <a:xfrm>
                <a:off x="9379584" y="4868531"/>
                <a:ext cx="269626"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367" name="TextBox 366">
                <a:extLst>
                  <a:ext uri="{FF2B5EF4-FFF2-40B4-BE49-F238E27FC236}">
                    <a16:creationId xmlns:a16="http://schemas.microsoft.com/office/drawing/2014/main" id="{6959E395-7313-462E-8D32-BED0587655AE}"/>
                  </a:ext>
                </a:extLst>
              </p:cNvPr>
              <p:cNvSpPr txBox="1"/>
              <p:nvPr/>
            </p:nvSpPr>
            <p:spPr>
              <a:xfrm>
                <a:off x="9412922" y="5210833"/>
                <a:ext cx="255198"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368" name="TextBox 367">
                <a:extLst>
                  <a:ext uri="{FF2B5EF4-FFF2-40B4-BE49-F238E27FC236}">
                    <a16:creationId xmlns:a16="http://schemas.microsoft.com/office/drawing/2014/main" id="{512BF4B5-14BC-4398-926E-DF4ACFEB37FB}"/>
                  </a:ext>
                </a:extLst>
              </p:cNvPr>
              <p:cNvSpPr txBox="1"/>
              <p:nvPr/>
            </p:nvSpPr>
            <p:spPr>
              <a:xfrm>
                <a:off x="9356341" y="5039113"/>
                <a:ext cx="184731"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369" name="Group 368">
              <a:extLst>
                <a:ext uri="{FF2B5EF4-FFF2-40B4-BE49-F238E27FC236}">
                  <a16:creationId xmlns:a16="http://schemas.microsoft.com/office/drawing/2014/main" id="{A141A596-D997-4C03-933F-4D6271C3EE52}"/>
                </a:ext>
              </a:extLst>
            </p:cNvPr>
            <p:cNvGrpSpPr/>
            <p:nvPr/>
          </p:nvGrpSpPr>
          <p:grpSpPr>
            <a:xfrm>
              <a:off x="9336471" y="3955460"/>
              <a:ext cx="348829" cy="1369290"/>
              <a:chOff x="9626439" y="4129102"/>
              <a:chExt cx="354584" cy="1391880"/>
            </a:xfrm>
          </p:grpSpPr>
          <p:sp>
            <p:nvSpPr>
              <p:cNvPr id="370" name="TextBox 369">
                <a:extLst>
                  <a:ext uri="{FF2B5EF4-FFF2-40B4-BE49-F238E27FC236}">
                    <a16:creationId xmlns:a16="http://schemas.microsoft.com/office/drawing/2014/main" id="{C13E883B-ED15-4F96-BA67-D992DFED3C39}"/>
                  </a:ext>
                </a:extLst>
              </p:cNvPr>
              <p:cNvSpPr txBox="1"/>
              <p:nvPr/>
            </p:nvSpPr>
            <p:spPr>
              <a:xfrm>
                <a:off x="9626439" y="4129102"/>
                <a:ext cx="3545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grpSp>
            <p:nvGrpSpPr>
              <p:cNvPr id="371" name="Group 370">
                <a:extLst>
                  <a:ext uri="{FF2B5EF4-FFF2-40B4-BE49-F238E27FC236}">
                    <a16:creationId xmlns:a16="http://schemas.microsoft.com/office/drawing/2014/main" id="{A9469703-202C-4E3B-AC25-36FA028F50D6}"/>
                  </a:ext>
                </a:extLst>
              </p:cNvPr>
              <p:cNvGrpSpPr/>
              <p:nvPr/>
            </p:nvGrpSpPr>
            <p:grpSpPr>
              <a:xfrm>
                <a:off x="9640866" y="4367625"/>
                <a:ext cx="325730" cy="1153357"/>
                <a:chOff x="9640866" y="4367625"/>
                <a:chExt cx="325730" cy="1153357"/>
              </a:xfrm>
            </p:grpSpPr>
            <p:sp>
              <p:nvSpPr>
                <p:cNvPr id="372" name="Rectangle 371">
                  <a:extLst>
                    <a:ext uri="{FF2B5EF4-FFF2-40B4-BE49-F238E27FC236}">
                      <a16:creationId xmlns:a16="http://schemas.microsoft.com/office/drawing/2014/main" id="{6BFAFE84-09C5-4041-9718-D77A904D2A38}"/>
                    </a:ext>
                  </a:extLst>
                </p:cNvPr>
                <p:cNvSpPr/>
                <p:nvPr/>
              </p:nvSpPr>
              <p:spPr bwMode="auto">
                <a:xfrm>
                  <a:off x="9679854" y="4367625"/>
                  <a:ext cx="247506" cy="9390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3" name="Rectangle 372">
                  <a:extLst>
                    <a:ext uri="{FF2B5EF4-FFF2-40B4-BE49-F238E27FC236}">
                      <a16:creationId xmlns:a16="http://schemas.microsoft.com/office/drawing/2014/main" id="{4AEAC8DA-B77F-47D4-8F5B-CF54F460D7C3}"/>
                    </a:ext>
                  </a:extLst>
                </p:cNvPr>
                <p:cNvSpPr/>
                <p:nvPr/>
              </p:nvSpPr>
              <p:spPr bwMode="auto">
                <a:xfrm>
                  <a:off x="9683430" y="4459588"/>
                  <a:ext cx="244034" cy="31446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4" name="Rectangle 373">
                  <a:extLst>
                    <a:ext uri="{FF2B5EF4-FFF2-40B4-BE49-F238E27FC236}">
                      <a16:creationId xmlns:a16="http://schemas.microsoft.com/office/drawing/2014/main" id="{105A5AD0-2151-4D39-B86A-DB1D0F8BEC6F}"/>
                    </a:ext>
                  </a:extLst>
                </p:cNvPr>
                <p:cNvSpPr/>
                <p:nvPr/>
              </p:nvSpPr>
              <p:spPr bwMode="auto">
                <a:xfrm>
                  <a:off x="9679854" y="4772715"/>
                  <a:ext cx="247506" cy="748267"/>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5" name="TextBox 374">
                  <a:extLst>
                    <a:ext uri="{FF2B5EF4-FFF2-40B4-BE49-F238E27FC236}">
                      <a16:creationId xmlns:a16="http://schemas.microsoft.com/office/drawing/2014/main" id="{84E8EEE8-F87E-4834-9C4F-2690EF3EB999}"/>
                    </a:ext>
                  </a:extLst>
                </p:cNvPr>
                <p:cNvSpPr txBox="1"/>
                <p:nvPr/>
              </p:nvSpPr>
              <p:spPr>
                <a:xfrm>
                  <a:off x="9640866" y="4969211"/>
                  <a:ext cx="325730"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76" name="TextBox 375">
                  <a:extLst>
                    <a:ext uri="{FF2B5EF4-FFF2-40B4-BE49-F238E27FC236}">
                      <a16:creationId xmlns:a16="http://schemas.microsoft.com/office/drawing/2014/main" id="{4CDFF3E2-41D4-4170-8DD4-A20C9EF7738F}"/>
                    </a:ext>
                  </a:extLst>
                </p:cNvPr>
                <p:cNvSpPr txBox="1"/>
                <p:nvPr/>
              </p:nvSpPr>
              <p:spPr>
                <a:xfrm>
                  <a:off x="9676132" y="4493171"/>
                  <a:ext cx="255198"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grpSp>
        </p:grpSp>
        <p:grpSp>
          <p:nvGrpSpPr>
            <p:cNvPr id="377" name="Group 376">
              <a:extLst>
                <a:ext uri="{FF2B5EF4-FFF2-40B4-BE49-F238E27FC236}">
                  <a16:creationId xmlns:a16="http://schemas.microsoft.com/office/drawing/2014/main" id="{62334279-AF54-4D87-8A2B-B57FE8F373AF}"/>
                </a:ext>
              </a:extLst>
            </p:cNvPr>
            <p:cNvGrpSpPr/>
            <p:nvPr/>
          </p:nvGrpSpPr>
          <p:grpSpPr>
            <a:xfrm>
              <a:off x="10504863" y="4611399"/>
              <a:ext cx="300776" cy="724668"/>
              <a:chOff x="10264815" y="4795862"/>
              <a:chExt cx="305738" cy="736623"/>
            </a:xfrm>
          </p:grpSpPr>
          <p:sp>
            <p:nvSpPr>
              <p:cNvPr id="378" name="Rectangle 377">
                <a:extLst>
                  <a:ext uri="{FF2B5EF4-FFF2-40B4-BE49-F238E27FC236}">
                    <a16:creationId xmlns:a16="http://schemas.microsoft.com/office/drawing/2014/main" id="{D81ACB2D-2185-4B71-BAC8-9DC455F4DDF0}"/>
                  </a:ext>
                </a:extLst>
              </p:cNvPr>
              <p:cNvSpPr/>
              <p:nvPr/>
            </p:nvSpPr>
            <p:spPr bwMode="auto">
              <a:xfrm>
                <a:off x="10312570" y="5096207"/>
                <a:ext cx="247506" cy="436278"/>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79" name="Group 378">
                <a:extLst>
                  <a:ext uri="{FF2B5EF4-FFF2-40B4-BE49-F238E27FC236}">
                    <a16:creationId xmlns:a16="http://schemas.microsoft.com/office/drawing/2014/main" id="{FBA9BC33-613D-4F3F-B5E3-BC5FFED49C9B}"/>
                  </a:ext>
                </a:extLst>
              </p:cNvPr>
              <p:cNvGrpSpPr/>
              <p:nvPr/>
            </p:nvGrpSpPr>
            <p:grpSpPr>
              <a:xfrm>
                <a:off x="10264815" y="4795862"/>
                <a:ext cx="305738" cy="677646"/>
                <a:chOff x="10264815" y="4795862"/>
                <a:chExt cx="305738" cy="677646"/>
              </a:xfrm>
            </p:grpSpPr>
            <p:sp>
              <p:nvSpPr>
                <p:cNvPr id="380" name="Rectangle 379">
                  <a:extLst>
                    <a:ext uri="{FF2B5EF4-FFF2-40B4-BE49-F238E27FC236}">
                      <a16:creationId xmlns:a16="http://schemas.microsoft.com/office/drawing/2014/main" id="{C8563597-7BBB-414E-80B4-FB94E68DBE70}"/>
                    </a:ext>
                  </a:extLst>
                </p:cNvPr>
                <p:cNvSpPr/>
                <p:nvPr/>
              </p:nvSpPr>
              <p:spPr bwMode="auto">
                <a:xfrm>
                  <a:off x="10312570" y="5025981"/>
                  <a:ext cx="247506" cy="70226"/>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1" name="TextBox 380">
                  <a:extLst>
                    <a:ext uri="{FF2B5EF4-FFF2-40B4-BE49-F238E27FC236}">
                      <a16:creationId xmlns:a16="http://schemas.microsoft.com/office/drawing/2014/main" id="{F1EF5CA4-1D90-46DA-8B29-64AB5F5BD115}"/>
                    </a:ext>
                  </a:extLst>
                </p:cNvPr>
                <p:cNvSpPr txBox="1"/>
                <p:nvPr/>
              </p:nvSpPr>
              <p:spPr>
                <a:xfrm>
                  <a:off x="10295079" y="4795862"/>
                  <a:ext cx="269626"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382" name="TextBox 381">
                  <a:extLst>
                    <a:ext uri="{FF2B5EF4-FFF2-40B4-BE49-F238E27FC236}">
                      <a16:creationId xmlns:a16="http://schemas.microsoft.com/office/drawing/2014/main" id="{ACF1F107-6B08-4A0D-940A-245C755ED413}"/>
                    </a:ext>
                  </a:extLst>
                </p:cNvPr>
                <p:cNvSpPr txBox="1"/>
                <p:nvPr/>
              </p:nvSpPr>
              <p:spPr>
                <a:xfrm>
                  <a:off x="10315355" y="5227287"/>
                  <a:ext cx="255198"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383" name="TextBox 382">
                  <a:extLst>
                    <a:ext uri="{FF2B5EF4-FFF2-40B4-BE49-F238E27FC236}">
                      <a16:creationId xmlns:a16="http://schemas.microsoft.com/office/drawing/2014/main" id="{3B7B75B0-920C-43B3-BE45-45C9BA7822F9}"/>
                    </a:ext>
                  </a:extLst>
                </p:cNvPr>
                <p:cNvSpPr txBox="1"/>
                <p:nvPr/>
              </p:nvSpPr>
              <p:spPr>
                <a:xfrm>
                  <a:off x="10264815" y="4948000"/>
                  <a:ext cx="184731"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sp>
          <p:nvSpPr>
            <p:cNvPr id="384" name="TextBox 383">
              <a:extLst>
                <a:ext uri="{FF2B5EF4-FFF2-40B4-BE49-F238E27FC236}">
                  <a16:creationId xmlns:a16="http://schemas.microsoft.com/office/drawing/2014/main" id="{92C35314-B5BF-44DA-AC49-9AE2C95571AF}"/>
                </a:ext>
              </a:extLst>
            </p:cNvPr>
            <p:cNvSpPr txBox="1"/>
            <p:nvPr/>
          </p:nvSpPr>
          <p:spPr>
            <a:xfrm>
              <a:off x="11367864" y="4411381"/>
              <a:ext cx="181733" cy="24222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385" name="Group 384">
              <a:extLst>
                <a:ext uri="{FF2B5EF4-FFF2-40B4-BE49-F238E27FC236}">
                  <a16:creationId xmlns:a16="http://schemas.microsoft.com/office/drawing/2014/main" id="{2FAD06E1-8D98-4634-A352-10A623098AE7}"/>
                </a:ext>
              </a:extLst>
            </p:cNvPr>
            <p:cNvGrpSpPr/>
            <p:nvPr/>
          </p:nvGrpSpPr>
          <p:grpSpPr>
            <a:xfrm>
              <a:off x="2485808" y="4283945"/>
              <a:ext cx="348829" cy="1040003"/>
              <a:chOff x="2120216" y="4463006"/>
              <a:chExt cx="354584" cy="1057160"/>
            </a:xfrm>
          </p:grpSpPr>
          <p:sp>
            <p:nvSpPr>
              <p:cNvPr id="386" name="Rectangle 385">
                <a:extLst>
                  <a:ext uri="{FF2B5EF4-FFF2-40B4-BE49-F238E27FC236}">
                    <a16:creationId xmlns:a16="http://schemas.microsoft.com/office/drawing/2014/main" id="{F7937901-0FE6-4BD4-9A08-FE877E600F3F}"/>
                  </a:ext>
                </a:extLst>
              </p:cNvPr>
              <p:cNvSpPr/>
              <p:nvPr/>
            </p:nvSpPr>
            <p:spPr bwMode="auto">
              <a:xfrm>
                <a:off x="2172978" y="4892962"/>
                <a:ext cx="247506" cy="627204"/>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7" name="Rectangle 386">
                <a:extLst>
                  <a:ext uri="{FF2B5EF4-FFF2-40B4-BE49-F238E27FC236}">
                    <a16:creationId xmlns:a16="http://schemas.microsoft.com/office/drawing/2014/main" id="{2018E2B8-DD83-4414-912E-8A3C8B113B45}"/>
                  </a:ext>
                </a:extLst>
              </p:cNvPr>
              <p:cNvSpPr/>
              <p:nvPr/>
            </p:nvSpPr>
            <p:spPr bwMode="auto">
              <a:xfrm>
                <a:off x="2172978" y="4718885"/>
                <a:ext cx="247506"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8" name="Rectangle 387">
                <a:extLst>
                  <a:ext uri="{FF2B5EF4-FFF2-40B4-BE49-F238E27FC236}">
                    <a16:creationId xmlns:a16="http://schemas.microsoft.com/office/drawing/2014/main" id="{BC35DFCA-6034-4792-BE38-A0EFA0FFDC4F}"/>
                  </a:ext>
                </a:extLst>
              </p:cNvPr>
              <p:cNvSpPr/>
              <p:nvPr/>
            </p:nvSpPr>
            <p:spPr bwMode="auto">
              <a:xfrm>
                <a:off x="2173081" y="4738112"/>
                <a:ext cx="247506" cy="153976"/>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9" name="TextBox 388">
                <a:extLst>
                  <a:ext uri="{FF2B5EF4-FFF2-40B4-BE49-F238E27FC236}">
                    <a16:creationId xmlns:a16="http://schemas.microsoft.com/office/drawing/2014/main" id="{59FAE2CB-BFA5-4ACE-8FD2-D0AE7F417E9F}"/>
                  </a:ext>
                </a:extLst>
              </p:cNvPr>
              <p:cNvSpPr txBox="1"/>
              <p:nvPr/>
            </p:nvSpPr>
            <p:spPr>
              <a:xfrm>
                <a:off x="2120216" y="4463006"/>
                <a:ext cx="3545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390" name="TextBox 389">
                <a:extLst>
                  <a:ext uri="{FF2B5EF4-FFF2-40B4-BE49-F238E27FC236}">
                    <a16:creationId xmlns:a16="http://schemas.microsoft.com/office/drawing/2014/main" id="{7AEAC0BD-D2DE-452E-9A2A-25C674A25771}"/>
                  </a:ext>
                </a:extLst>
              </p:cNvPr>
              <p:cNvSpPr txBox="1"/>
              <p:nvPr/>
            </p:nvSpPr>
            <p:spPr>
              <a:xfrm>
                <a:off x="2137699" y="5114103"/>
                <a:ext cx="325730"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91" name="TextBox 390">
                <a:extLst>
                  <a:ext uri="{FF2B5EF4-FFF2-40B4-BE49-F238E27FC236}">
                    <a16:creationId xmlns:a16="http://schemas.microsoft.com/office/drawing/2014/main" id="{431DAB30-EDBC-4340-9C7E-7DBAB7C60403}"/>
                  </a:ext>
                </a:extLst>
              </p:cNvPr>
              <p:cNvSpPr txBox="1"/>
              <p:nvPr/>
            </p:nvSpPr>
            <p:spPr>
              <a:xfrm>
                <a:off x="2122815" y="4697232"/>
                <a:ext cx="184731"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2" name="TextBox 391">
                <a:extLst>
                  <a:ext uri="{FF2B5EF4-FFF2-40B4-BE49-F238E27FC236}">
                    <a16:creationId xmlns:a16="http://schemas.microsoft.com/office/drawing/2014/main" id="{7A5A158F-883D-40CA-92D7-2CB9D9522D6F}"/>
                  </a:ext>
                </a:extLst>
              </p:cNvPr>
              <p:cNvSpPr txBox="1"/>
              <p:nvPr/>
            </p:nvSpPr>
            <p:spPr>
              <a:xfrm>
                <a:off x="2172965" y="4686034"/>
                <a:ext cx="255198"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grpSp>
        <p:grpSp>
          <p:nvGrpSpPr>
            <p:cNvPr id="393" name="Group 392">
              <a:extLst>
                <a:ext uri="{FF2B5EF4-FFF2-40B4-BE49-F238E27FC236}">
                  <a16:creationId xmlns:a16="http://schemas.microsoft.com/office/drawing/2014/main" id="{C98B9A3B-63EB-4A3E-952B-DD79185CD4A4}"/>
                </a:ext>
              </a:extLst>
            </p:cNvPr>
            <p:cNvGrpSpPr/>
            <p:nvPr/>
          </p:nvGrpSpPr>
          <p:grpSpPr>
            <a:xfrm>
              <a:off x="8448989" y="3769238"/>
              <a:ext cx="353311" cy="1557138"/>
              <a:chOff x="8717569" y="3939807"/>
              <a:chExt cx="359140" cy="1582827"/>
            </a:xfrm>
          </p:grpSpPr>
          <p:sp>
            <p:nvSpPr>
              <p:cNvPr id="394" name="Rectangle 393">
                <a:extLst>
                  <a:ext uri="{FF2B5EF4-FFF2-40B4-BE49-F238E27FC236}">
                    <a16:creationId xmlns:a16="http://schemas.microsoft.com/office/drawing/2014/main" id="{6048B8E3-CD10-46E7-9AD7-247B11473B37}"/>
                  </a:ext>
                </a:extLst>
              </p:cNvPr>
              <p:cNvSpPr/>
              <p:nvPr/>
            </p:nvSpPr>
            <p:spPr bwMode="auto">
              <a:xfrm>
                <a:off x="8772939" y="4200491"/>
                <a:ext cx="247506" cy="13124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5" name="Rectangle 394">
                <a:extLst>
                  <a:ext uri="{FF2B5EF4-FFF2-40B4-BE49-F238E27FC236}">
                    <a16:creationId xmlns:a16="http://schemas.microsoft.com/office/drawing/2014/main" id="{2F483754-7B7B-41AF-995C-0B2FEAE670FA}"/>
                  </a:ext>
                </a:extLst>
              </p:cNvPr>
              <p:cNvSpPr/>
              <p:nvPr/>
            </p:nvSpPr>
            <p:spPr bwMode="auto">
              <a:xfrm>
                <a:off x="8772836" y="4331740"/>
                <a:ext cx="247506" cy="1190894"/>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6" name="TextBox 395">
                <a:extLst>
                  <a:ext uri="{FF2B5EF4-FFF2-40B4-BE49-F238E27FC236}">
                    <a16:creationId xmlns:a16="http://schemas.microsoft.com/office/drawing/2014/main" id="{C5340E6D-C56E-4DC6-B31C-26B15BE3350F}"/>
                  </a:ext>
                </a:extLst>
              </p:cNvPr>
              <p:cNvSpPr txBox="1"/>
              <p:nvPr/>
            </p:nvSpPr>
            <p:spPr>
              <a:xfrm>
                <a:off x="8722125" y="3939807"/>
                <a:ext cx="3545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397" name="TextBox 396">
                <a:extLst>
                  <a:ext uri="{FF2B5EF4-FFF2-40B4-BE49-F238E27FC236}">
                    <a16:creationId xmlns:a16="http://schemas.microsoft.com/office/drawing/2014/main" id="{08E11A47-A14B-413D-9774-84F3D80EFEE7}"/>
                  </a:ext>
                </a:extLst>
              </p:cNvPr>
              <p:cNvSpPr txBox="1"/>
              <p:nvPr/>
            </p:nvSpPr>
            <p:spPr>
              <a:xfrm>
                <a:off x="8736552" y="4741796"/>
                <a:ext cx="325730"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398" name="TextBox 397">
                <a:extLst>
                  <a:ext uri="{FF2B5EF4-FFF2-40B4-BE49-F238E27FC236}">
                    <a16:creationId xmlns:a16="http://schemas.microsoft.com/office/drawing/2014/main" id="{C2ED954E-7AD1-43B1-8FC9-91FE0C753A62}"/>
                  </a:ext>
                </a:extLst>
              </p:cNvPr>
              <p:cNvSpPr txBox="1"/>
              <p:nvPr/>
            </p:nvSpPr>
            <p:spPr>
              <a:xfrm>
                <a:off x="8717569" y="4164138"/>
                <a:ext cx="184731"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9" name="TextBox 398">
                <a:extLst>
                  <a:ext uri="{FF2B5EF4-FFF2-40B4-BE49-F238E27FC236}">
                    <a16:creationId xmlns:a16="http://schemas.microsoft.com/office/drawing/2014/main" id="{F0C461C6-6E7F-4248-8884-F9FC97ACFE31}"/>
                  </a:ext>
                </a:extLst>
              </p:cNvPr>
              <p:cNvSpPr txBox="1"/>
              <p:nvPr/>
            </p:nvSpPr>
            <p:spPr>
              <a:xfrm>
                <a:off x="8771818" y="4145525"/>
                <a:ext cx="255198"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grpSp>
        <p:grpSp>
          <p:nvGrpSpPr>
            <p:cNvPr id="400" name="Group 399">
              <a:extLst>
                <a:ext uri="{FF2B5EF4-FFF2-40B4-BE49-F238E27FC236}">
                  <a16:creationId xmlns:a16="http://schemas.microsoft.com/office/drawing/2014/main" id="{6F406813-DAE2-4705-A4B7-F7B27A571810}"/>
                </a:ext>
              </a:extLst>
            </p:cNvPr>
            <p:cNvGrpSpPr/>
            <p:nvPr/>
          </p:nvGrpSpPr>
          <p:grpSpPr>
            <a:xfrm>
              <a:off x="10226100" y="4052229"/>
              <a:ext cx="363511" cy="1272827"/>
              <a:chOff x="10523443" y="4227467"/>
              <a:chExt cx="369508" cy="1293825"/>
            </a:xfrm>
          </p:grpSpPr>
          <p:sp>
            <p:nvSpPr>
              <p:cNvPr id="401" name="Rectangle 400">
                <a:extLst>
                  <a:ext uri="{FF2B5EF4-FFF2-40B4-BE49-F238E27FC236}">
                    <a16:creationId xmlns:a16="http://schemas.microsoft.com/office/drawing/2014/main" id="{AED4742A-A453-4EFB-845E-D42B9A6DB362}"/>
                  </a:ext>
                </a:extLst>
              </p:cNvPr>
              <p:cNvSpPr/>
              <p:nvPr/>
            </p:nvSpPr>
            <p:spPr bwMode="auto">
              <a:xfrm>
                <a:off x="10584219" y="4476157"/>
                <a:ext cx="247506" cy="9390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2" name="Rectangle 401">
                <a:extLst>
                  <a:ext uri="{FF2B5EF4-FFF2-40B4-BE49-F238E27FC236}">
                    <a16:creationId xmlns:a16="http://schemas.microsoft.com/office/drawing/2014/main" id="{3CBEB78E-8391-4D2C-A85E-79FF903D6CD5}"/>
                  </a:ext>
                </a:extLst>
              </p:cNvPr>
              <p:cNvSpPr/>
              <p:nvPr/>
            </p:nvSpPr>
            <p:spPr bwMode="auto">
              <a:xfrm>
                <a:off x="10584219" y="4482967"/>
                <a:ext cx="247506" cy="16154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3" name="Rectangle 402">
                <a:extLst>
                  <a:ext uri="{FF2B5EF4-FFF2-40B4-BE49-F238E27FC236}">
                    <a16:creationId xmlns:a16="http://schemas.microsoft.com/office/drawing/2014/main" id="{2C58DAD0-CD3C-41C8-B178-8CCCAF0A8E63}"/>
                  </a:ext>
                </a:extLst>
              </p:cNvPr>
              <p:cNvSpPr/>
              <p:nvPr/>
            </p:nvSpPr>
            <p:spPr bwMode="auto">
              <a:xfrm>
                <a:off x="10584219" y="4644511"/>
                <a:ext cx="247506" cy="876781"/>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4" name="TextBox 403">
                <a:extLst>
                  <a:ext uri="{FF2B5EF4-FFF2-40B4-BE49-F238E27FC236}">
                    <a16:creationId xmlns:a16="http://schemas.microsoft.com/office/drawing/2014/main" id="{B5A6246C-35ED-4AD3-8917-0F2A193A4B6C}"/>
                  </a:ext>
                </a:extLst>
              </p:cNvPr>
              <p:cNvSpPr txBox="1"/>
              <p:nvPr/>
            </p:nvSpPr>
            <p:spPr>
              <a:xfrm>
                <a:off x="10538367" y="4227467"/>
                <a:ext cx="3545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405" name="TextBox 404">
                <a:extLst>
                  <a:ext uri="{FF2B5EF4-FFF2-40B4-BE49-F238E27FC236}">
                    <a16:creationId xmlns:a16="http://schemas.microsoft.com/office/drawing/2014/main" id="{0859A2F2-4835-4C4C-A578-825FCEA98634}"/>
                  </a:ext>
                </a:extLst>
              </p:cNvPr>
              <p:cNvSpPr txBox="1"/>
              <p:nvPr/>
            </p:nvSpPr>
            <p:spPr>
              <a:xfrm>
                <a:off x="10552794" y="5061594"/>
                <a:ext cx="325730"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406" name="TextBox 405">
                <a:extLst>
                  <a:ext uri="{FF2B5EF4-FFF2-40B4-BE49-F238E27FC236}">
                    <a16:creationId xmlns:a16="http://schemas.microsoft.com/office/drawing/2014/main" id="{DED3F613-1BFE-4E90-8FDA-42C99749E7C4}"/>
                  </a:ext>
                </a:extLst>
              </p:cNvPr>
              <p:cNvSpPr txBox="1"/>
              <p:nvPr/>
            </p:nvSpPr>
            <p:spPr>
              <a:xfrm>
                <a:off x="10523443" y="4445923"/>
                <a:ext cx="184731"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7" name="TextBox 406">
                <a:extLst>
                  <a:ext uri="{FF2B5EF4-FFF2-40B4-BE49-F238E27FC236}">
                    <a16:creationId xmlns:a16="http://schemas.microsoft.com/office/drawing/2014/main" id="{68709C7D-EFA6-4A47-9C12-7273CC706DCD}"/>
                  </a:ext>
                </a:extLst>
              </p:cNvPr>
              <p:cNvSpPr txBox="1"/>
              <p:nvPr/>
            </p:nvSpPr>
            <p:spPr>
              <a:xfrm>
                <a:off x="10588060" y="4438224"/>
                <a:ext cx="255198"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grpSp>
        <p:sp>
          <p:nvSpPr>
            <p:cNvPr id="423" name="TextBox 1">
              <a:extLst>
                <a:ext uri="{FF2B5EF4-FFF2-40B4-BE49-F238E27FC236}">
                  <a16:creationId xmlns:a16="http://schemas.microsoft.com/office/drawing/2014/main" id="{7BC9B3A4-41AB-4C1E-A0E1-A418185F2667}"/>
                </a:ext>
              </a:extLst>
            </p:cNvPr>
            <p:cNvSpPr txBox="1"/>
            <p:nvPr/>
          </p:nvSpPr>
          <p:spPr bwMode="auto">
            <a:xfrm>
              <a:off x="635779" y="1489211"/>
              <a:ext cx="411909" cy="36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24" name="TextBox 1">
              <a:extLst>
                <a:ext uri="{FF2B5EF4-FFF2-40B4-BE49-F238E27FC236}">
                  <a16:creationId xmlns:a16="http://schemas.microsoft.com/office/drawing/2014/main" id="{3D2835BA-91AD-4F6D-BB7C-314E1E523453}"/>
                </a:ext>
              </a:extLst>
            </p:cNvPr>
            <p:cNvSpPr txBox="1"/>
            <p:nvPr/>
          </p:nvSpPr>
          <p:spPr bwMode="auto">
            <a:xfrm>
              <a:off x="635779" y="2718094"/>
              <a:ext cx="411909" cy="36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25" name="TextBox 1">
              <a:extLst>
                <a:ext uri="{FF2B5EF4-FFF2-40B4-BE49-F238E27FC236}">
                  <a16:creationId xmlns:a16="http://schemas.microsoft.com/office/drawing/2014/main" id="{5156F1DB-DC4F-4E79-B917-785A04A79F45}"/>
                </a:ext>
              </a:extLst>
            </p:cNvPr>
            <p:cNvSpPr txBox="1"/>
            <p:nvPr/>
          </p:nvSpPr>
          <p:spPr bwMode="auto">
            <a:xfrm>
              <a:off x="635779" y="3920979"/>
              <a:ext cx="411909" cy="36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26" name="TextBox 1">
              <a:extLst>
                <a:ext uri="{FF2B5EF4-FFF2-40B4-BE49-F238E27FC236}">
                  <a16:creationId xmlns:a16="http://schemas.microsoft.com/office/drawing/2014/main" id="{D707526B-95BD-4DDA-873C-784ED4F7D70D}"/>
                </a:ext>
              </a:extLst>
            </p:cNvPr>
            <p:cNvSpPr txBox="1"/>
            <p:nvPr/>
          </p:nvSpPr>
          <p:spPr bwMode="auto">
            <a:xfrm>
              <a:off x="750898" y="5158348"/>
              <a:ext cx="296790" cy="36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nvGrpSpPr>
            <p:cNvPr id="427" name="Group 426">
              <a:extLst>
                <a:ext uri="{FF2B5EF4-FFF2-40B4-BE49-F238E27FC236}">
                  <a16:creationId xmlns:a16="http://schemas.microsoft.com/office/drawing/2014/main" id="{9A2DC486-BDC5-41E0-96E7-89F3A721084A}"/>
                </a:ext>
              </a:extLst>
            </p:cNvPr>
            <p:cNvGrpSpPr/>
            <p:nvPr/>
          </p:nvGrpSpPr>
          <p:grpSpPr>
            <a:xfrm rot="5400000">
              <a:off x="-794288" y="3463406"/>
              <a:ext cx="3667830" cy="82778"/>
              <a:chOff x="8936772" y="5254913"/>
              <a:chExt cx="2431950" cy="91440"/>
            </a:xfrm>
          </p:grpSpPr>
          <p:cxnSp>
            <p:nvCxnSpPr>
              <p:cNvPr id="428" name="Straight Connector 427">
                <a:extLst>
                  <a:ext uri="{FF2B5EF4-FFF2-40B4-BE49-F238E27FC236}">
                    <a16:creationId xmlns:a16="http://schemas.microsoft.com/office/drawing/2014/main" id="{D8702AD9-CB61-4771-81C5-C6498FC32F40}"/>
                  </a:ext>
                </a:extLst>
              </p:cNvPr>
              <p:cNvCxnSpPr/>
              <p:nvPr/>
            </p:nvCxnSpPr>
            <p:spPr bwMode="auto">
              <a:xfrm>
                <a:off x="893677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B2E7CFEA-AAF5-4D25-9502-4457DAB542EB}"/>
                  </a:ext>
                </a:extLst>
              </p:cNvPr>
              <p:cNvCxnSpPr/>
              <p:nvPr/>
            </p:nvCxnSpPr>
            <p:spPr bwMode="auto">
              <a:xfrm>
                <a:off x="113687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16FEC596-C353-44B6-B790-F5BDA396E74B}"/>
                  </a:ext>
                </a:extLst>
              </p:cNvPr>
              <p:cNvCxnSpPr/>
              <p:nvPr/>
            </p:nvCxnSpPr>
            <p:spPr bwMode="auto">
              <a:xfrm>
                <a:off x="97474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59BE025A-C514-415E-B37F-CDF2CF899CDA}"/>
                  </a:ext>
                </a:extLst>
              </p:cNvPr>
              <p:cNvCxnSpPr/>
              <p:nvPr/>
            </p:nvCxnSpPr>
            <p:spPr bwMode="auto">
              <a:xfrm>
                <a:off x="10558072" y="5254913"/>
                <a:ext cx="0" cy="91440"/>
              </a:xfrm>
              <a:prstGeom prst="line">
                <a:avLst/>
              </a:prstGeom>
              <a:noFill/>
              <a:ln w="28575" cap="flat" cmpd="sng" algn="ctr">
                <a:solidFill>
                  <a:schemeClr val="bg1"/>
                </a:solidFill>
                <a:prstDash val="solid"/>
                <a:round/>
                <a:headEnd type="none" w="med" len="med"/>
                <a:tailEnd type="none" w="med" len="med"/>
              </a:ln>
              <a:effectLst/>
            </p:spPr>
          </p:cxnSp>
        </p:grpSp>
        <p:grpSp>
          <p:nvGrpSpPr>
            <p:cNvPr id="432" name="Group 431">
              <a:extLst>
                <a:ext uri="{FF2B5EF4-FFF2-40B4-BE49-F238E27FC236}">
                  <a16:creationId xmlns:a16="http://schemas.microsoft.com/office/drawing/2014/main" id="{C73D22B6-6BB3-447F-BF6A-B213AEA6E172}"/>
                </a:ext>
              </a:extLst>
            </p:cNvPr>
            <p:cNvGrpSpPr/>
            <p:nvPr/>
          </p:nvGrpSpPr>
          <p:grpSpPr>
            <a:xfrm>
              <a:off x="1632074" y="5334753"/>
              <a:ext cx="9796305" cy="78551"/>
              <a:chOff x="1835087" y="5626135"/>
              <a:chExt cx="7811148" cy="75360"/>
            </a:xfrm>
          </p:grpSpPr>
          <p:cxnSp>
            <p:nvCxnSpPr>
              <p:cNvPr id="433" name="Straight Connector 432">
                <a:extLst>
                  <a:ext uri="{FF2B5EF4-FFF2-40B4-BE49-F238E27FC236}">
                    <a16:creationId xmlns:a16="http://schemas.microsoft.com/office/drawing/2014/main" id="{DD592A0E-0354-47B9-B559-F7033DD6E944}"/>
                  </a:ext>
                </a:extLst>
              </p:cNvPr>
              <p:cNvCxnSpPr/>
              <p:nvPr/>
            </p:nvCxnSpPr>
            <p:spPr bwMode="auto">
              <a:xfrm>
                <a:off x="3255295"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6E8ADFDF-4BF2-4508-9409-D28D76238818}"/>
                  </a:ext>
                </a:extLst>
              </p:cNvPr>
              <p:cNvCxnSpPr/>
              <p:nvPr/>
            </p:nvCxnSpPr>
            <p:spPr bwMode="auto">
              <a:xfrm>
                <a:off x="3965399"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AE79C748-F68B-4EE3-8FB8-66C043317C22}"/>
                  </a:ext>
                </a:extLst>
              </p:cNvPr>
              <p:cNvCxnSpPr/>
              <p:nvPr/>
            </p:nvCxnSpPr>
            <p:spPr bwMode="auto">
              <a:xfrm>
                <a:off x="2545191"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2E1E1444-30DA-4F30-9DD0-F88BAA08AA41}"/>
                  </a:ext>
                </a:extLst>
              </p:cNvPr>
              <p:cNvCxnSpPr/>
              <p:nvPr/>
            </p:nvCxnSpPr>
            <p:spPr bwMode="auto">
              <a:xfrm>
                <a:off x="6095711"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B2AC04D4-BBE5-454A-9EF1-072CA428E084}"/>
                  </a:ext>
                </a:extLst>
              </p:cNvPr>
              <p:cNvCxnSpPr/>
              <p:nvPr/>
            </p:nvCxnSpPr>
            <p:spPr bwMode="auto">
              <a:xfrm>
                <a:off x="4675503"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9590CDB2-95F6-4A76-B12F-DCAA46E7A198}"/>
                  </a:ext>
                </a:extLst>
              </p:cNvPr>
              <p:cNvCxnSpPr/>
              <p:nvPr/>
            </p:nvCxnSpPr>
            <p:spPr bwMode="auto">
              <a:xfrm>
                <a:off x="5385607"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30E18660-817E-427C-8956-818F1A77A1C4}"/>
                  </a:ext>
                </a:extLst>
              </p:cNvPr>
              <p:cNvCxnSpPr/>
              <p:nvPr/>
            </p:nvCxnSpPr>
            <p:spPr bwMode="auto">
              <a:xfrm>
                <a:off x="1835087"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2F7A6F7B-E049-4A8E-ADEF-95EDD0782806}"/>
                  </a:ext>
                </a:extLst>
              </p:cNvPr>
              <p:cNvCxnSpPr/>
              <p:nvPr/>
            </p:nvCxnSpPr>
            <p:spPr bwMode="auto">
              <a:xfrm>
                <a:off x="8226023"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C9CC8CDF-7EBE-41B9-9542-35AF24EB2263}"/>
                  </a:ext>
                </a:extLst>
              </p:cNvPr>
              <p:cNvCxnSpPr/>
              <p:nvPr/>
            </p:nvCxnSpPr>
            <p:spPr bwMode="auto">
              <a:xfrm>
                <a:off x="8936127"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BB0ECC43-F8BF-49E5-B856-9CCF8504316D}"/>
                  </a:ext>
                </a:extLst>
              </p:cNvPr>
              <p:cNvCxnSpPr/>
              <p:nvPr/>
            </p:nvCxnSpPr>
            <p:spPr bwMode="auto">
              <a:xfrm>
                <a:off x="7515919"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0037DA3F-1BC7-4217-8458-5EA3CBEACE03}"/>
                  </a:ext>
                </a:extLst>
              </p:cNvPr>
              <p:cNvCxnSpPr/>
              <p:nvPr/>
            </p:nvCxnSpPr>
            <p:spPr bwMode="auto">
              <a:xfrm>
                <a:off x="9646235"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ECF15E72-3D89-40FF-81A4-1AE6157D2B19}"/>
                  </a:ext>
                </a:extLst>
              </p:cNvPr>
              <p:cNvCxnSpPr/>
              <p:nvPr/>
            </p:nvCxnSpPr>
            <p:spPr bwMode="auto">
              <a:xfrm>
                <a:off x="6805815" y="5626135"/>
                <a:ext cx="0" cy="69163"/>
              </a:xfrm>
              <a:prstGeom prst="line">
                <a:avLst/>
              </a:prstGeom>
              <a:noFill/>
              <a:ln w="28575" cap="flat" cmpd="sng" algn="ctr">
                <a:solidFill>
                  <a:schemeClr val="bg1"/>
                </a:solidFill>
                <a:prstDash val="solid"/>
                <a:round/>
                <a:headEnd type="none" w="med" len="med"/>
                <a:tailEnd type="none" w="med" len="med"/>
              </a:ln>
              <a:effectLst/>
            </p:spPr>
          </p:cxnSp>
        </p:grpSp>
        <p:grpSp>
          <p:nvGrpSpPr>
            <p:cNvPr id="445" name="Group 444">
              <a:extLst>
                <a:ext uri="{FF2B5EF4-FFF2-40B4-BE49-F238E27FC236}">
                  <a16:creationId xmlns:a16="http://schemas.microsoft.com/office/drawing/2014/main" id="{75E681B3-B37C-4860-8B74-D4817E9E5309}"/>
                </a:ext>
              </a:extLst>
            </p:cNvPr>
            <p:cNvGrpSpPr/>
            <p:nvPr/>
          </p:nvGrpSpPr>
          <p:grpSpPr>
            <a:xfrm>
              <a:off x="5157212" y="4056589"/>
              <a:ext cx="348829" cy="1271358"/>
              <a:chOff x="4830320" y="4231899"/>
              <a:chExt cx="354584" cy="1292332"/>
            </a:xfrm>
          </p:grpSpPr>
          <p:sp>
            <p:nvSpPr>
              <p:cNvPr id="446" name="Rectangle 445">
                <a:extLst>
                  <a:ext uri="{FF2B5EF4-FFF2-40B4-BE49-F238E27FC236}">
                    <a16:creationId xmlns:a16="http://schemas.microsoft.com/office/drawing/2014/main" id="{5C1EAA07-C679-449B-9A14-B8F27D99ACFD}"/>
                  </a:ext>
                </a:extLst>
              </p:cNvPr>
              <p:cNvSpPr/>
              <p:nvPr/>
            </p:nvSpPr>
            <p:spPr bwMode="auto">
              <a:xfrm>
                <a:off x="4884710" y="4488587"/>
                <a:ext cx="249836" cy="230297"/>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7" name="Rectangle 446">
                <a:extLst>
                  <a:ext uri="{FF2B5EF4-FFF2-40B4-BE49-F238E27FC236}">
                    <a16:creationId xmlns:a16="http://schemas.microsoft.com/office/drawing/2014/main" id="{66F65270-47DC-4A86-A733-D0ADD70208D4}"/>
                  </a:ext>
                </a:extLst>
              </p:cNvPr>
              <p:cNvSpPr/>
              <p:nvPr/>
            </p:nvSpPr>
            <p:spPr bwMode="auto">
              <a:xfrm>
                <a:off x="4886207" y="4718348"/>
                <a:ext cx="247506" cy="805883"/>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8" name="TextBox 447">
                <a:extLst>
                  <a:ext uri="{FF2B5EF4-FFF2-40B4-BE49-F238E27FC236}">
                    <a16:creationId xmlns:a16="http://schemas.microsoft.com/office/drawing/2014/main" id="{A756C33F-9AB5-43D0-8333-3D9A079B5FB5}"/>
                  </a:ext>
                </a:extLst>
              </p:cNvPr>
              <p:cNvSpPr txBox="1"/>
              <p:nvPr/>
            </p:nvSpPr>
            <p:spPr>
              <a:xfrm>
                <a:off x="4830320" y="4231899"/>
                <a:ext cx="3545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449" name="TextBox 448">
                <a:extLst>
                  <a:ext uri="{FF2B5EF4-FFF2-40B4-BE49-F238E27FC236}">
                    <a16:creationId xmlns:a16="http://schemas.microsoft.com/office/drawing/2014/main" id="{AEDC76A0-A600-4556-8745-683E3780A105}"/>
                  </a:ext>
                </a:extLst>
              </p:cNvPr>
              <p:cNvSpPr txBox="1"/>
              <p:nvPr/>
            </p:nvSpPr>
            <p:spPr>
              <a:xfrm>
                <a:off x="4844747" y="4763434"/>
                <a:ext cx="325730"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450" name="TextBox 449">
                <a:extLst>
                  <a:ext uri="{FF2B5EF4-FFF2-40B4-BE49-F238E27FC236}">
                    <a16:creationId xmlns:a16="http://schemas.microsoft.com/office/drawing/2014/main" id="{BCE8CD2A-70BC-49B7-AD5F-F72F1BA32C4C}"/>
                  </a:ext>
                </a:extLst>
              </p:cNvPr>
              <p:cNvSpPr txBox="1"/>
              <p:nvPr/>
            </p:nvSpPr>
            <p:spPr>
              <a:xfrm>
                <a:off x="4880781" y="4493371"/>
                <a:ext cx="261132" cy="25028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451" name="Rectangle 450">
                <a:extLst>
                  <a:ext uri="{FF2B5EF4-FFF2-40B4-BE49-F238E27FC236}">
                    <a16:creationId xmlns:a16="http://schemas.microsoft.com/office/drawing/2014/main" id="{8E758841-0431-46A4-B047-1D94022E2295}"/>
                  </a:ext>
                </a:extLst>
              </p:cNvPr>
              <p:cNvSpPr/>
              <p:nvPr/>
            </p:nvSpPr>
            <p:spPr bwMode="auto">
              <a:xfrm>
                <a:off x="4886207" y="4482967"/>
                <a:ext cx="247506"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452" name="Freeform: Shape 451">
              <a:extLst>
                <a:ext uri="{FF2B5EF4-FFF2-40B4-BE49-F238E27FC236}">
                  <a16:creationId xmlns:a16="http://schemas.microsoft.com/office/drawing/2014/main" id="{07044E49-6D26-4679-91F9-2CB08483053E}"/>
                </a:ext>
              </a:extLst>
            </p:cNvPr>
            <p:cNvSpPr/>
            <p:nvPr/>
          </p:nvSpPr>
          <p:spPr bwMode="auto">
            <a:xfrm>
              <a:off x="1079219" y="1672609"/>
              <a:ext cx="10666582" cy="3661727"/>
            </a:xfrm>
            <a:custGeom>
              <a:avLst/>
              <a:gdLst>
                <a:gd name="connsiteX0" fmla="*/ 0 w 8119872"/>
                <a:gd name="connsiteY0" fmla="*/ 0 h 3956304"/>
                <a:gd name="connsiteX1" fmla="*/ 0 w 8119872"/>
                <a:gd name="connsiteY1" fmla="*/ 3956304 h 3956304"/>
                <a:gd name="connsiteX2" fmla="*/ 8119872 w 8119872"/>
                <a:gd name="connsiteY2" fmla="*/ 3956304 h 3956304"/>
              </a:gdLst>
              <a:ahLst/>
              <a:cxnLst>
                <a:cxn ang="0">
                  <a:pos x="connsiteX0" y="connsiteY0"/>
                </a:cxn>
                <a:cxn ang="0">
                  <a:pos x="connsiteX1" y="connsiteY1"/>
                </a:cxn>
                <a:cxn ang="0">
                  <a:pos x="connsiteX2" y="connsiteY2"/>
                </a:cxn>
              </a:cxnLst>
              <a:rect l="l" t="t" r="r" b="b"/>
              <a:pathLst>
                <a:path w="8119872" h="3956304">
                  <a:moveTo>
                    <a:pt x="0" y="0"/>
                  </a:moveTo>
                  <a:lnTo>
                    <a:pt x="0" y="3956304"/>
                  </a:lnTo>
                  <a:lnTo>
                    <a:pt x="8119872" y="3956304"/>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grpSp>
          <p:nvGrpSpPr>
            <p:cNvPr id="453" name="Group 452">
              <a:extLst>
                <a:ext uri="{FF2B5EF4-FFF2-40B4-BE49-F238E27FC236}">
                  <a16:creationId xmlns:a16="http://schemas.microsoft.com/office/drawing/2014/main" id="{CB255169-0FC9-44AD-B4AD-ABEDC8917322}"/>
                </a:ext>
              </a:extLst>
            </p:cNvPr>
            <p:cNvGrpSpPr/>
            <p:nvPr/>
          </p:nvGrpSpPr>
          <p:grpSpPr>
            <a:xfrm>
              <a:off x="11115024" y="4146099"/>
              <a:ext cx="348829" cy="1179452"/>
              <a:chOff x="11159980" y="4322886"/>
              <a:chExt cx="354584" cy="1198910"/>
            </a:xfrm>
          </p:grpSpPr>
          <p:grpSp>
            <p:nvGrpSpPr>
              <p:cNvPr id="454" name="Group 453">
                <a:extLst>
                  <a:ext uri="{FF2B5EF4-FFF2-40B4-BE49-F238E27FC236}">
                    <a16:creationId xmlns:a16="http://schemas.microsoft.com/office/drawing/2014/main" id="{A4C989A5-293F-4CBD-9953-0A547D28A967}"/>
                  </a:ext>
                </a:extLst>
              </p:cNvPr>
              <p:cNvGrpSpPr/>
              <p:nvPr/>
            </p:nvGrpSpPr>
            <p:grpSpPr>
              <a:xfrm>
                <a:off x="11159980" y="4322886"/>
                <a:ext cx="354584" cy="1198910"/>
                <a:chOff x="11434300" y="4322886"/>
                <a:chExt cx="354584" cy="1198910"/>
              </a:xfrm>
            </p:grpSpPr>
            <p:sp>
              <p:nvSpPr>
                <p:cNvPr id="456" name="TextBox 455">
                  <a:extLst>
                    <a:ext uri="{FF2B5EF4-FFF2-40B4-BE49-F238E27FC236}">
                      <a16:creationId xmlns:a16="http://schemas.microsoft.com/office/drawing/2014/main" id="{A2E0D711-F853-48CF-8A28-3B94286233F2}"/>
                    </a:ext>
                  </a:extLst>
                </p:cNvPr>
                <p:cNvSpPr txBox="1"/>
                <p:nvPr/>
              </p:nvSpPr>
              <p:spPr>
                <a:xfrm>
                  <a:off x="11434300" y="4322886"/>
                  <a:ext cx="354584"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grpSp>
              <p:nvGrpSpPr>
                <p:cNvPr id="457" name="Group 456">
                  <a:extLst>
                    <a:ext uri="{FF2B5EF4-FFF2-40B4-BE49-F238E27FC236}">
                      <a16:creationId xmlns:a16="http://schemas.microsoft.com/office/drawing/2014/main" id="{95088634-5997-4009-85A2-72CF4A9D4213}"/>
                    </a:ext>
                  </a:extLst>
                </p:cNvPr>
                <p:cNvGrpSpPr/>
                <p:nvPr/>
              </p:nvGrpSpPr>
              <p:grpSpPr>
                <a:xfrm>
                  <a:off x="11487114" y="4573720"/>
                  <a:ext cx="250105" cy="948076"/>
                  <a:chOff x="11487114" y="4573720"/>
                  <a:chExt cx="250105" cy="948076"/>
                </a:xfrm>
              </p:grpSpPr>
              <p:sp>
                <p:nvSpPr>
                  <p:cNvPr id="458" name="Rectangle 457">
                    <a:extLst>
                      <a:ext uri="{FF2B5EF4-FFF2-40B4-BE49-F238E27FC236}">
                        <a16:creationId xmlns:a16="http://schemas.microsoft.com/office/drawing/2014/main" id="{47F933B0-1086-4021-BEF3-7BFCE8B00F36}"/>
                      </a:ext>
                    </a:extLst>
                  </p:cNvPr>
                  <p:cNvSpPr/>
                  <p:nvPr/>
                </p:nvSpPr>
                <p:spPr bwMode="auto">
                  <a:xfrm>
                    <a:off x="11489609" y="4573720"/>
                    <a:ext cx="247506" cy="9390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9" name="Rectangle 458">
                    <a:extLst>
                      <a:ext uri="{FF2B5EF4-FFF2-40B4-BE49-F238E27FC236}">
                        <a16:creationId xmlns:a16="http://schemas.microsoft.com/office/drawing/2014/main" id="{C39B6E02-BE98-46FF-806E-BC2D789B6C05}"/>
                      </a:ext>
                    </a:extLst>
                  </p:cNvPr>
                  <p:cNvSpPr/>
                  <p:nvPr/>
                </p:nvSpPr>
                <p:spPr bwMode="auto">
                  <a:xfrm>
                    <a:off x="11489610" y="4603835"/>
                    <a:ext cx="247609" cy="21119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0" name="Rectangle 459">
                    <a:extLst>
                      <a:ext uri="{FF2B5EF4-FFF2-40B4-BE49-F238E27FC236}">
                        <a16:creationId xmlns:a16="http://schemas.microsoft.com/office/drawing/2014/main" id="{1CFB0CB8-AE95-47FB-A0CA-23DFE8A66D20}"/>
                      </a:ext>
                    </a:extLst>
                  </p:cNvPr>
                  <p:cNvSpPr/>
                  <p:nvPr/>
                </p:nvSpPr>
                <p:spPr bwMode="auto">
                  <a:xfrm>
                    <a:off x="11489609" y="4815451"/>
                    <a:ext cx="247506" cy="706345"/>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1" name="TextBox 460">
                    <a:extLst>
                      <a:ext uri="{FF2B5EF4-FFF2-40B4-BE49-F238E27FC236}">
                        <a16:creationId xmlns:a16="http://schemas.microsoft.com/office/drawing/2014/main" id="{EA78C468-B711-44E6-929A-6326FC79100E}"/>
                      </a:ext>
                    </a:extLst>
                  </p:cNvPr>
                  <p:cNvSpPr txBox="1"/>
                  <p:nvPr/>
                </p:nvSpPr>
                <p:spPr>
                  <a:xfrm>
                    <a:off x="11487114" y="4579421"/>
                    <a:ext cx="247608" cy="250283"/>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grpSp>
          </p:grpSp>
          <p:sp>
            <p:nvSpPr>
              <p:cNvPr id="455" name="TextBox 454">
                <a:extLst>
                  <a:ext uri="{FF2B5EF4-FFF2-40B4-BE49-F238E27FC236}">
                    <a16:creationId xmlns:a16="http://schemas.microsoft.com/office/drawing/2014/main" id="{25A650B0-7D6E-42FB-BDC7-F6E971B7DCD3}"/>
                  </a:ext>
                </a:extLst>
              </p:cNvPr>
              <p:cNvSpPr txBox="1"/>
              <p:nvPr/>
            </p:nvSpPr>
            <p:spPr>
              <a:xfrm>
                <a:off x="11183626" y="5126287"/>
                <a:ext cx="325730"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grpSp>
      </p:grpSp>
    </p:spTree>
    <p:extLst>
      <p:ext uri="{BB962C8B-B14F-4D97-AF65-F5344CB8AC3E}">
        <p14:creationId xmlns:p14="http://schemas.microsoft.com/office/powerpoint/2010/main" val="10521401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6227C-2010-4415-BFFC-8F6219175CD5}"/>
              </a:ext>
            </a:extLst>
          </p:cNvPr>
          <p:cNvSpPr>
            <a:spLocks noGrp="1"/>
          </p:cNvSpPr>
          <p:nvPr>
            <p:ph type="title"/>
          </p:nvPr>
        </p:nvSpPr>
        <p:spPr/>
        <p:txBody>
          <a:bodyPr/>
          <a:lstStyle/>
          <a:p>
            <a:r>
              <a:rPr lang="en-US" dirty="0"/>
              <a:t>KAITLIN: Adjuvant T-DM1 + P vs HP + Taxane After Anthracyclines in High-Risk Early Breast Cancer</a:t>
            </a:r>
          </a:p>
        </p:txBody>
      </p:sp>
      <p:sp>
        <p:nvSpPr>
          <p:cNvPr id="3" name="Content Placeholder 2">
            <a:extLst>
              <a:ext uri="{FF2B5EF4-FFF2-40B4-BE49-F238E27FC236}">
                <a16:creationId xmlns:a16="http://schemas.microsoft.com/office/drawing/2014/main" id="{F37456DC-2E69-4D05-9B20-7872BF536B51}"/>
              </a:ext>
            </a:extLst>
          </p:cNvPr>
          <p:cNvSpPr>
            <a:spLocks noGrp="1"/>
          </p:cNvSpPr>
          <p:nvPr>
            <p:ph idx="1"/>
          </p:nvPr>
        </p:nvSpPr>
        <p:spPr>
          <a:xfrm>
            <a:off x="604675" y="1513047"/>
            <a:ext cx="10877529" cy="4650686"/>
          </a:xfrm>
        </p:spPr>
        <p:txBody>
          <a:bodyPr/>
          <a:lstStyle/>
          <a:p>
            <a:r>
              <a:rPr lang="en-US" sz="2200" dirty="0"/>
              <a:t>International, randomized, open-label phase III trial</a:t>
            </a:r>
          </a:p>
        </p:txBody>
      </p:sp>
      <p:sp>
        <p:nvSpPr>
          <p:cNvPr id="4" name="Text Box 15">
            <a:extLst>
              <a:ext uri="{FF2B5EF4-FFF2-40B4-BE49-F238E27FC236}">
                <a16:creationId xmlns:a16="http://schemas.microsoft.com/office/drawing/2014/main" id="{63B0BBA3-9F23-4921-8581-998701A68C6F}"/>
              </a:ext>
            </a:extLst>
          </p:cNvPr>
          <p:cNvSpPr txBox="1">
            <a:spLocks noChangeArrowheads="1"/>
          </p:cNvSpPr>
          <p:nvPr/>
        </p:nvSpPr>
        <p:spPr bwMode="auto">
          <a:xfrm>
            <a:off x="395333" y="638020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Harbeck. ASCO 2020. Abstr 500. NCT01966471.</a:t>
            </a:r>
          </a:p>
        </p:txBody>
      </p:sp>
      <p:grpSp>
        <p:nvGrpSpPr>
          <p:cNvPr id="5" name="Group 7">
            <a:extLst>
              <a:ext uri="{FF2B5EF4-FFF2-40B4-BE49-F238E27FC236}">
                <a16:creationId xmlns:a16="http://schemas.microsoft.com/office/drawing/2014/main" id="{3CF1E5C4-FC80-4FFD-9E6F-BCE4FB9B6FAA}"/>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40C4E0DA-B774-483E-9C33-5202D286507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A4D8D4DF-7B5E-41B8-9803-67509B527F3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Content Placeholder 2">
            <a:extLst>
              <a:ext uri="{FF2B5EF4-FFF2-40B4-BE49-F238E27FC236}">
                <a16:creationId xmlns:a16="http://schemas.microsoft.com/office/drawing/2014/main" id="{04BA4F0E-17FC-469A-A056-6FDA8EEC0C77}"/>
              </a:ext>
            </a:extLst>
          </p:cNvPr>
          <p:cNvSpPr txBox="1">
            <a:spLocks/>
          </p:cNvSpPr>
          <p:nvPr/>
        </p:nvSpPr>
        <p:spPr bwMode="auto">
          <a:xfrm>
            <a:off x="613301" y="5439842"/>
            <a:ext cx="10877529" cy="81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Coprimary endpoints:</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IDFS in node-positive and ITT populations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secondary malignancies, DFS, distant RFS, safety, PROs</a:t>
            </a:r>
          </a:p>
        </p:txBody>
      </p:sp>
      <p:grpSp>
        <p:nvGrpSpPr>
          <p:cNvPr id="18" name="Group 17">
            <a:extLst>
              <a:ext uri="{FF2B5EF4-FFF2-40B4-BE49-F238E27FC236}">
                <a16:creationId xmlns:a16="http://schemas.microsoft.com/office/drawing/2014/main" id="{981D0D01-BD6A-44C4-AA84-54C30709896B}"/>
              </a:ext>
            </a:extLst>
          </p:cNvPr>
          <p:cNvGrpSpPr/>
          <p:nvPr/>
        </p:nvGrpSpPr>
        <p:grpSpPr>
          <a:xfrm>
            <a:off x="1153320" y="1927521"/>
            <a:ext cx="9887819" cy="3417205"/>
            <a:chOff x="604675" y="1927521"/>
            <a:chExt cx="9887819" cy="3417205"/>
          </a:xfrm>
        </p:grpSpPr>
        <p:sp>
          <p:nvSpPr>
            <p:cNvPr id="9" name="Text Box 45">
              <a:extLst>
                <a:ext uri="{FF2B5EF4-FFF2-40B4-BE49-F238E27FC236}">
                  <a16:creationId xmlns:a16="http://schemas.microsoft.com/office/drawing/2014/main" id="{74929298-1EAA-4D36-9052-95E4674059F2}"/>
                </a:ext>
              </a:extLst>
            </p:cNvPr>
            <p:cNvSpPr txBox="1">
              <a:spLocks noChangeArrowheads="1"/>
            </p:cNvSpPr>
            <p:nvPr/>
          </p:nvSpPr>
          <p:spPr bwMode="auto">
            <a:xfrm>
              <a:off x="2166253" y="3319737"/>
              <a:ext cx="25685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HER2+ EBC; if node negative, must be HR- with tumor &gt;2 cm (T2+)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1846)</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8" name="Group 27">
              <a:extLst>
                <a:ext uri="{FF2B5EF4-FFF2-40B4-BE49-F238E27FC236}">
                  <a16:creationId xmlns:a16="http://schemas.microsoft.com/office/drawing/2014/main" id="{CAD7E2DC-6C9F-495D-948A-3430D9C42CA3}"/>
                </a:ext>
              </a:extLst>
            </p:cNvPr>
            <p:cNvGrpSpPr/>
            <p:nvPr/>
          </p:nvGrpSpPr>
          <p:grpSpPr>
            <a:xfrm>
              <a:off x="7700211" y="2687699"/>
              <a:ext cx="2792283" cy="2341294"/>
              <a:chOff x="7700211" y="2687699"/>
              <a:chExt cx="2792283" cy="2341294"/>
            </a:xfrm>
          </p:grpSpPr>
          <p:sp>
            <p:nvSpPr>
              <p:cNvPr id="10" name="Rectangle 49">
                <a:extLst>
                  <a:ext uri="{FF2B5EF4-FFF2-40B4-BE49-F238E27FC236}">
                    <a16:creationId xmlns:a16="http://schemas.microsoft.com/office/drawing/2014/main" id="{B5B3B77E-E404-4AA7-A225-840318E3BDF6}"/>
                  </a:ext>
                </a:extLst>
              </p:cNvPr>
              <p:cNvSpPr>
                <a:spLocks noChangeArrowheads="1"/>
              </p:cNvSpPr>
              <p:nvPr/>
            </p:nvSpPr>
            <p:spPr bwMode="auto">
              <a:xfrm>
                <a:off x="7700211" y="2687699"/>
                <a:ext cx="2792283" cy="113385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T-DM1 + Pertuzumab</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for up to 18 cycles (1 yr)</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928)</a:t>
                </a:r>
              </a:p>
            </p:txBody>
          </p:sp>
          <p:sp>
            <p:nvSpPr>
              <p:cNvPr id="11" name="Rectangle 50">
                <a:extLst>
                  <a:ext uri="{FF2B5EF4-FFF2-40B4-BE49-F238E27FC236}">
                    <a16:creationId xmlns:a16="http://schemas.microsoft.com/office/drawing/2014/main" id="{B35AE99D-11C6-4AF1-8709-ED697AE0E334}"/>
                  </a:ext>
                </a:extLst>
              </p:cNvPr>
              <p:cNvSpPr>
                <a:spLocks noChangeArrowheads="1"/>
              </p:cNvSpPr>
              <p:nvPr/>
            </p:nvSpPr>
            <p:spPr bwMode="auto">
              <a:xfrm>
                <a:off x="7700211" y="3893551"/>
                <a:ext cx="2792283" cy="113544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Trastuzumab + Pertuzumab</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for up to 18 cycles (1 yr)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Taxanes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x 3-4 cycles or 12 wk</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918)</a:t>
                </a:r>
              </a:p>
            </p:txBody>
          </p:sp>
        </p:grpSp>
        <p:grpSp>
          <p:nvGrpSpPr>
            <p:cNvPr id="31" name="Group 30">
              <a:extLst>
                <a:ext uri="{FF2B5EF4-FFF2-40B4-BE49-F238E27FC236}">
                  <a16:creationId xmlns:a16="http://schemas.microsoft.com/office/drawing/2014/main" id="{E0DBE757-CB73-49E1-8EB6-5A830854A1ED}"/>
                </a:ext>
              </a:extLst>
            </p:cNvPr>
            <p:cNvGrpSpPr/>
            <p:nvPr/>
          </p:nvGrpSpPr>
          <p:grpSpPr>
            <a:xfrm>
              <a:off x="4843610" y="3255024"/>
              <a:ext cx="479426" cy="1206645"/>
              <a:chOff x="3430587" y="3254627"/>
              <a:chExt cx="479426" cy="1206645"/>
            </a:xfrm>
          </p:grpSpPr>
          <p:sp>
            <p:nvSpPr>
              <p:cNvPr id="12" name="Line 53">
                <a:extLst>
                  <a:ext uri="{FF2B5EF4-FFF2-40B4-BE49-F238E27FC236}">
                    <a16:creationId xmlns:a16="http://schemas.microsoft.com/office/drawing/2014/main" id="{F852CB9B-D152-42F9-ACDA-A60C508DD8E3}"/>
                  </a:ext>
                </a:extLst>
              </p:cNvPr>
              <p:cNvSpPr>
                <a:spLocks noChangeShapeType="1"/>
              </p:cNvSpPr>
              <p:nvPr/>
            </p:nvSpPr>
            <p:spPr bwMode="auto">
              <a:xfrm>
                <a:off x="3430587" y="4190984"/>
                <a:ext cx="479425" cy="27028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Line 54">
                <a:extLst>
                  <a:ext uri="{FF2B5EF4-FFF2-40B4-BE49-F238E27FC236}">
                    <a16:creationId xmlns:a16="http://schemas.microsoft.com/office/drawing/2014/main" id="{E35ED88C-47B8-440E-A10E-BAE77733CA0A}"/>
                  </a:ext>
                </a:extLst>
              </p:cNvPr>
              <p:cNvSpPr>
                <a:spLocks noChangeShapeType="1"/>
              </p:cNvSpPr>
              <p:nvPr/>
            </p:nvSpPr>
            <p:spPr bwMode="auto">
              <a:xfrm flipV="1">
                <a:off x="3430589" y="3254627"/>
                <a:ext cx="479424" cy="26784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30" name="Group 29">
              <a:extLst>
                <a:ext uri="{FF2B5EF4-FFF2-40B4-BE49-F238E27FC236}">
                  <a16:creationId xmlns:a16="http://schemas.microsoft.com/office/drawing/2014/main" id="{AE7B75E2-C210-4668-814D-13249C76A5AD}"/>
                </a:ext>
              </a:extLst>
            </p:cNvPr>
            <p:cNvGrpSpPr/>
            <p:nvPr/>
          </p:nvGrpSpPr>
          <p:grpSpPr>
            <a:xfrm>
              <a:off x="5431818" y="2688492"/>
              <a:ext cx="1571403" cy="2339708"/>
              <a:chOff x="4001620" y="2687699"/>
              <a:chExt cx="1571403" cy="2339708"/>
            </a:xfrm>
          </p:grpSpPr>
          <p:sp>
            <p:nvSpPr>
              <p:cNvPr id="14" name="Rectangle 49">
                <a:extLst>
                  <a:ext uri="{FF2B5EF4-FFF2-40B4-BE49-F238E27FC236}">
                    <a16:creationId xmlns:a16="http://schemas.microsoft.com/office/drawing/2014/main" id="{29011916-E3F6-4A48-A975-5F93CA0C2823}"/>
                  </a:ext>
                </a:extLst>
              </p:cNvPr>
              <p:cNvSpPr>
                <a:spLocks noChangeArrowheads="1"/>
              </p:cNvSpPr>
              <p:nvPr/>
            </p:nvSpPr>
            <p:spPr bwMode="auto">
              <a:xfrm>
                <a:off x="4001620" y="2687699"/>
                <a:ext cx="1571403" cy="1133856"/>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Anthracyclines*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x 3-4 cycles</a:t>
                </a:r>
              </a:p>
            </p:txBody>
          </p:sp>
          <p:sp>
            <p:nvSpPr>
              <p:cNvPr id="15" name="Rectangle 50">
                <a:extLst>
                  <a:ext uri="{FF2B5EF4-FFF2-40B4-BE49-F238E27FC236}">
                    <a16:creationId xmlns:a16="http://schemas.microsoft.com/office/drawing/2014/main" id="{F21B14FB-5753-4D1F-81F7-6C6E5EC01E30}"/>
                  </a:ext>
                </a:extLst>
              </p:cNvPr>
              <p:cNvSpPr>
                <a:spLocks noChangeArrowheads="1"/>
              </p:cNvSpPr>
              <p:nvPr/>
            </p:nvSpPr>
            <p:spPr bwMode="auto">
              <a:xfrm>
                <a:off x="4001620" y="3893551"/>
                <a:ext cx="1571403" cy="1133856"/>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Anthracyclines*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x 3-4 cycles</a:t>
                </a:r>
              </a:p>
            </p:txBody>
          </p:sp>
        </p:grpSp>
        <p:grpSp>
          <p:nvGrpSpPr>
            <p:cNvPr id="29" name="Group 28">
              <a:extLst>
                <a:ext uri="{FF2B5EF4-FFF2-40B4-BE49-F238E27FC236}">
                  <a16:creationId xmlns:a16="http://schemas.microsoft.com/office/drawing/2014/main" id="{89EE3B29-7484-4119-AEEA-E9F739BF09C9}"/>
                </a:ext>
              </a:extLst>
            </p:cNvPr>
            <p:cNvGrpSpPr/>
            <p:nvPr/>
          </p:nvGrpSpPr>
          <p:grpSpPr>
            <a:xfrm>
              <a:off x="7112003" y="3255024"/>
              <a:ext cx="479425" cy="1206645"/>
              <a:chOff x="6919455" y="3254627"/>
              <a:chExt cx="479425" cy="1206645"/>
            </a:xfrm>
          </p:grpSpPr>
          <p:sp>
            <p:nvSpPr>
              <p:cNvPr id="16" name="Line 52">
                <a:extLst>
                  <a:ext uri="{FF2B5EF4-FFF2-40B4-BE49-F238E27FC236}">
                    <a16:creationId xmlns:a16="http://schemas.microsoft.com/office/drawing/2014/main" id="{0C6ECDE4-2C82-4104-9D45-2A54CF48763B}"/>
                  </a:ext>
                </a:extLst>
              </p:cNvPr>
              <p:cNvSpPr>
                <a:spLocks noChangeShapeType="1"/>
              </p:cNvSpPr>
              <p:nvPr/>
            </p:nvSpPr>
            <p:spPr bwMode="auto">
              <a:xfrm>
                <a:off x="6919455" y="325462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Line 52">
                <a:extLst>
                  <a:ext uri="{FF2B5EF4-FFF2-40B4-BE49-F238E27FC236}">
                    <a16:creationId xmlns:a16="http://schemas.microsoft.com/office/drawing/2014/main" id="{75E063A3-A21D-4AD1-B399-73FB13934ECD}"/>
                  </a:ext>
                </a:extLst>
              </p:cNvPr>
              <p:cNvSpPr>
                <a:spLocks noChangeShapeType="1"/>
              </p:cNvSpPr>
              <p:nvPr/>
            </p:nvSpPr>
            <p:spPr bwMode="auto">
              <a:xfrm>
                <a:off x="6919455" y="4461272"/>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19" name="TextBox 18">
              <a:extLst>
                <a:ext uri="{FF2B5EF4-FFF2-40B4-BE49-F238E27FC236}">
                  <a16:creationId xmlns:a16="http://schemas.microsoft.com/office/drawing/2014/main" id="{09027EF6-08BD-4859-AFAD-CCC3B1820CF7}"/>
                </a:ext>
              </a:extLst>
            </p:cNvPr>
            <p:cNvSpPr txBox="1"/>
            <p:nvPr/>
          </p:nvSpPr>
          <p:spPr bwMode="auto">
            <a:xfrm>
              <a:off x="2433219" y="1927521"/>
              <a:ext cx="532140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region (US/Canada vs Western EU/Aus/NZ vs Asia vs rest of world), nodal status (0 vs 1-3 vs ≥4), HR status (ER and/or PgR pos vs ER/PgR neg), anthracycline (doxorubicin vs epirubicin)</a:t>
              </a:r>
            </a:p>
          </p:txBody>
        </p:sp>
        <p:cxnSp>
          <p:nvCxnSpPr>
            <p:cNvPr id="20" name="Straight Arrow Connector 19">
              <a:extLst>
                <a:ext uri="{FF2B5EF4-FFF2-40B4-BE49-F238E27FC236}">
                  <a16:creationId xmlns:a16="http://schemas.microsoft.com/office/drawing/2014/main" id="{16C1B4D0-5735-402B-BEF1-9092E81616EF}"/>
                </a:ext>
              </a:extLst>
            </p:cNvPr>
            <p:cNvCxnSpPr>
              <a:cxnSpLocks/>
            </p:cNvCxnSpPr>
            <p:nvPr/>
          </p:nvCxnSpPr>
          <p:spPr bwMode="auto">
            <a:xfrm>
              <a:off x="5083323" y="2614495"/>
              <a:ext cx="0" cy="650876"/>
            </a:xfrm>
            <a:prstGeom prst="straightConnector1">
              <a:avLst/>
            </a:prstGeom>
            <a:noFill/>
            <a:ln w="28575" cap="flat" cmpd="sng" algn="ctr">
              <a:solidFill>
                <a:schemeClr val="bg1"/>
              </a:solidFill>
              <a:prstDash val="solid"/>
              <a:round/>
              <a:headEnd type="none" w="med" len="med"/>
              <a:tailEnd type="triangle"/>
            </a:ln>
            <a:effectLst/>
          </p:spPr>
        </p:cxnSp>
        <p:sp>
          <p:nvSpPr>
            <p:cNvPr id="21" name="Rectangle 49">
              <a:extLst>
                <a:ext uri="{FF2B5EF4-FFF2-40B4-BE49-F238E27FC236}">
                  <a16:creationId xmlns:a16="http://schemas.microsoft.com/office/drawing/2014/main" id="{6253D875-9CB5-498C-BC6F-AD2BC38AA54D}"/>
                </a:ext>
              </a:extLst>
            </p:cNvPr>
            <p:cNvSpPr>
              <a:spLocks noChangeArrowheads="1"/>
            </p:cNvSpPr>
            <p:nvPr/>
          </p:nvSpPr>
          <p:spPr bwMode="auto">
            <a:xfrm>
              <a:off x="604675" y="3291418"/>
              <a:ext cx="864589" cy="1133856"/>
            </a:xfrm>
            <a:prstGeom prst="rect">
              <a:avLst/>
            </a:prstGeom>
            <a:solidFill>
              <a:srgbClr val="CDCDCF"/>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Surgery</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Line 52">
              <a:extLst>
                <a:ext uri="{FF2B5EF4-FFF2-40B4-BE49-F238E27FC236}">
                  <a16:creationId xmlns:a16="http://schemas.microsoft.com/office/drawing/2014/main" id="{BE1451D0-7F22-4632-9308-B03E437ADC4D}"/>
                </a:ext>
              </a:extLst>
            </p:cNvPr>
            <p:cNvSpPr>
              <a:spLocks noChangeShapeType="1"/>
            </p:cNvSpPr>
            <p:nvPr/>
          </p:nvSpPr>
          <p:spPr bwMode="auto">
            <a:xfrm>
              <a:off x="1578046" y="3858346"/>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Text Box 30">
              <a:extLst>
                <a:ext uri="{FF2B5EF4-FFF2-40B4-BE49-F238E27FC236}">
                  <a16:creationId xmlns:a16="http://schemas.microsoft.com/office/drawing/2014/main" id="{CDF33F5D-612C-4842-8F9C-69EEED7C2EF5}"/>
                </a:ext>
              </a:extLst>
            </p:cNvPr>
            <p:cNvSpPr txBox="1">
              <a:spLocks noChangeArrowheads="1"/>
            </p:cNvSpPr>
            <p:nvPr/>
          </p:nvSpPr>
          <p:spPr bwMode="auto">
            <a:xfrm>
              <a:off x="5431817" y="5039514"/>
              <a:ext cx="506067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*Investigator’s choice: FEC, AC, or EC.</a:t>
              </a:r>
            </a:p>
          </p:txBody>
        </p:sp>
      </p:grpSp>
    </p:spTree>
    <p:extLst>
      <p:ext uri="{BB962C8B-B14F-4D97-AF65-F5344CB8AC3E}">
        <p14:creationId xmlns:p14="http://schemas.microsoft.com/office/powerpoint/2010/main" val="16426019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ECE5A-C321-4858-BA11-41AC8E477CE9}"/>
              </a:ext>
            </a:extLst>
          </p:cNvPr>
          <p:cNvSpPr>
            <a:spLocks noGrp="1"/>
          </p:cNvSpPr>
          <p:nvPr>
            <p:ph type="title"/>
          </p:nvPr>
        </p:nvSpPr>
        <p:spPr>
          <a:xfrm>
            <a:off x="609759" y="248637"/>
            <a:ext cx="10872444" cy="1103313"/>
          </a:xfrm>
        </p:spPr>
        <p:txBody>
          <a:bodyPr/>
          <a:lstStyle/>
          <a:p>
            <a:r>
              <a:rPr lang="en-US" dirty="0"/>
              <a:t>Primary Analysis of KAITLIN: Outcomes</a:t>
            </a:r>
          </a:p>
        </p:txBody>
      </p:sp>
      <p:sp>
        <p:nvSpPr>
          <p:cNvPr id="10" name="Content Placeholder 9">
            <a:extLst>
              <a:ext uri="{FF2B5EF4-FFF2-40B4-BE49-F238E27FC236}">
                <a16:creationId xmlns:a16="http://schemas.microsoft.com/office/drawing/2014/main" id="{DD2A3C8F-D781-4FEB-A599-A34A5AE02B0C}"/>
              </a:ext>
            </a:extLst>
          </p:cNvPr>
          <p:cNvSpPr>
            <a:spLocks noGrp="1"/>
          </p:cNvSpPr>
          <p:nvPr>
            <p:ph idx="1"/>
          </p:nvPr>
        </p:nvSpPr>
        <p:spPr>
          <a:xfrm>
            <a:off x="604675" y="4031087"/>
            <a:ext cx="10877529" cy="2132645"/>
          </a:xfrm>
        </p:spPr>
        <p:txBody>
          <a:bodyPr/>
          <a:lstStyle/>
          <a:p>
            <a:r>
              <a:rPr lang="en-US" sz="2000" dirty="0"/>
              <a:t>Trial failed to meet coprimary endpoints: </a:t>
            </a:r>
            <a:r>
              <a:rPr lang="en-US" sz="2000" b="1" dirty="0">
                <a:solidFill>
                  <a:schemeClr val="accent3"/>
                </a:solidFill>
              </a:rPr>
              <a:t>T-DM1 + P after anthracyclines did not significantly reduce risk of IDFS event </a:t>
            </a:r>
            <a:r>
              <a:rPr lang="en-US" sz="2000" dirty="0"/>
              <a:t>vs HP + taxanes in node-positive or ITT populations</a:t>
            </a:r>
          </a:p>
          <a:p>
            <a:r>
              <a:rPr lang="en-US" sz="2000" dirty="0"/>
              <a:t>No new safety signals observed</a:t>
            </a:r>
          </a:p>
          <a:p>
            <a:r>
              <a:rPr lang="en-US" sz="2000" dirty="0"/>
              <a:t>Lower risk of deterioration in QoL observed in those treated with T-DM1 + P</a:t>
            </a:r>
          </a:p>
          <a:p>
            <a:pPr lvl="1"/>
            <a:r>
              <a:rPr lang="en-US" sz="1800" dirty="0"/>
              <a:t>Difference likely driven by treatment with taxanes in comparator arm</a:t>
            </a:r>
          </a:p>
        </p:txBody>
      </p:sp>
      <p:sp>
        <p:nvSpPr>
          <p:cNvPr id="4" name="Text Box 15">
            <a:extLst>
              <a:ext uri="{FF2B5EF4-FFF2-40B4-BE49-F238E27FC236}">
                <a16:creationId xmlns:a16="http://schemas.microsoft.com/office/drawing/2014/main" id="{AFCDB2D8-5F80-4526-8562-CD2F7F4219BD}"/>
              </a:ext>
            </a:extLst>
          </p:cNvPr>
          <p:cNvSpPr txBox="1">
            <a:spLocks noChangeArrowheads="1"/>
          </p:cNvSpPr>
          <p:nvPr/>
        </p:nvSpPr>
        <p:spPr bwMode="auto">
          <a:xfrm>
            <a:off x="395333" y="638020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Harbeck. ASCO 2020. Abstr 500. </a:t>
            </a:r>
          </a:p>
        </p:txBody>
      </p:sp>
      <p:grpSp>
        <p:nvGrpSpPr>
          <p:cNvPr id="5" name="Group 7">
            <a:extLst>
              <a:ext uri="{FF2B5EF4-FFF2-40B4-BE49-F238E27FC236}">
                <a16:creationId xmlns:a16="http://schemas.microsoft.com/office/drawing/2014/main" id="{9DF7D12E-4F62-4418-B383-199B87B0E3B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14A31B87-C542-47B9-AE96-16F808BB032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7F469D6D-5047-46B0-B09C-B3A8E45CCCD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8" name="Group 3">
            <a:extLst>
              <a:ext uri="{FF2B5EF4-FFF2-40B4-BE49-F238E27FC236}">
                <a16:creationId xmlns:a16="http://schemas.microsoft.com/office/drawing/2014/main" id="{AD2C8C07-7D8A-4E7B-B5EB-7A10C84C35B2}"/>
              </a:ext>
            </a:extLst>
          </p:cNvPr>
          <p:cNvGraphicFramePr>
            <a:graphicFrameLocks/>
          </p:cNvGraphicFramePr>
          <p:nvPr>
            <p:extLst>
              <p:ext uri="{D42A27DB-BD31-4B8C-83A1-F6EECF244321}">
                <p14:modId xmlns:p14="http://schemas.microsoft.com/office/powerpoint/2010/main" val="57718385"/>
              </p:ext>
            </p:extLst>
          </p:nvPr>
        </p:nvGraphicFramePr>
        <p:xfrm>
          <a:off x="727075" y="1604963"/>
          <a:ext cx="10755128" cy="2286080"/>
        </p:xfrm>
        <a:graphic>
          <a:graphicData uri="http://schemas.openxmlformats.org/drawingml/2006/table">
            <a:tbl>
              <a:tblPr/>
              <a:tblGrid>
                <a:gridCol w="2649420">
                  <a:extLst>
                    <a:ext uri="{9D8B030D-6E8A-4147-A177-3AD203B41FA5}">
                      <a16:colId xmlns:a16="http://schemas.microsoft.com/office/drawing/2014/main" val="20000"/>
                    </a:ext>
                  </a:extLst>
                </a:gridCol>
                <a:gridCol w="2026427">
                  <a:extLst>
                    <a:ext uri="{9D8B030D-6E8A-4147-A177-3AD203B41FA5}">
                      <a16:colId xmlns:a16="http://schemas.microsoft.com/office/drawing/2014/main" val="20001"/>
                    </a:ext>
                  </a:extLst>
                </a:gridCol>
                <a:gridCol w="2026427">
                  <a:extLst>
                    <a:ext uri="{9D8B030D-6E8A-4147-A177-3AD203B41FA5}">
                      <a16:colId xmlns:a16="http://schemas.microsoft.com/office/drawing/2014/main" val="20002"/>
                    </a:ext>
                  </a:extLst>
                </a:gridCol>
                <a:gridCol w="2026427">
                  <a:extLst>
                    <a:ext uri="{9D8B030D-6E8A-4147-A177-3AD203B41FA5}">
                      <a16:colId xmlns:a16="http://schemas.microsoft.com/office/drawing/2014/main" val="20003"/>
                    </a:ext>
                  </a:extLst>
                </a:gridCol>
                <a:gridCol w="2026427">
                  <a:extLst>
                    <a:ext uri="{9D8B030D-6E8A-4147-A177-3AD203B41FA5}">
                      <a16:colId xmlns:a16="http://schemas.microsoft.com/office/drawing/2014/main" val="3144496366"/>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IDFS </a:t>
                      </a:r>
                      <a:br>
                        <a:rPr kumimoji="0" lang="en-GB" sz="2000" b="1" i="0" u="none" strike="noStrike" cap="none" normalizeH="0" baseline="0" dirty="0">
                          <a:ln>
                            <a:noFill/>
                          </a:ln>
                          <a:solidFill>
                            <a:schemeClr val="tx1"/>
                          </a:solidFill>
                          <a:effectLst/>
                          <a:latin typeface="Calibri" panose="020F0502020204030204" pitchFamily="34" charset="0"/>
                        </a:rPr>
                      </a:br>
                      <a:r>
                        <a:rPr kumimoji="0" lang="en-GB" sz="2000" b="1" i="0" u="none" strike="noStrike" cap="none" normalizeH="0" baseline="0" dirty="0">
                          <a:ln>
                            <a:noFill/>
                          </a:ln>
                          <a:solidFill>
                            <a:schemeClr val="tx1"/>
                          </a:solidFill>
                          <a:effectLst/>
                          <a:latin typeface="Calibri" panose="020F0502020204030204" pitchFamily="34" charset="0"/>
                        </a:rPr>
                        <a:t>(Coprimary Endpoints)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Node-Positive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ITT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HP + Taxanes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826)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T-DM1 + 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832)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HP + Taxanes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918)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T-DM1 + 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928)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88198679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82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80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88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86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Stratified 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0.97 (95% CI:0.71-1.32;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.8270)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0.98 (95% CI: 0.72-1.32)</a:t>
                      </a:r>
                      <a:r>
                        <a:rPr kumimoji="0" lang="en-US" sz="2000" b="0" i="1" u="none" strike="noStrike" cap="none" normalizeH="0" baseline="0" dirty="0">
                          <a:ln>
                            <a:noFill/>
                          </a:ln>
                          <a:solidFill>
                            <a:schemeClr val="bg2">
                              <a:lumMod val="10000"/>
                            </a:schemeClr>
                          </a:solidFill>
                          <a:effectLst/>
                          <a:latin typeface="Calibri" panose="020F0502020204030204" pitchFamily="34" charset="0"/>
                        </a:rPr>
                        <a:t> </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3-yr IDFS,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6753526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C3F8A-33D0-48AF-A2BA-AA16C5A1A28E}"/>
              </a:ext>
            </a:extLst>
          </p:cNvPr>
          <p:cNvSpPr>
            <a:spLocks noGrp="1"/>
          </p:cNvSpPr>
          <p:nvPr>
            <p:ph type="title"/>
          </p:nvPr>
        </p:nvSpPr>
        <p:spPr/>
        <p:txBody>
          <a:bodyPr/>
          <a:lstStyle/>
          <a:p>
            <a:r>
              <a:rPr lang="en-US" dirty="0"/>
              <a:t>Phase III TRAIN-2: NeoAdj CT With or Without Anthracyclines With Dual HER2-Blockade in HER2+ EBC</a:t>
            </a:r>
          </a:p>
        </p:txBody>
      </p:sp>
      <p:sp>
        <p:nvSpPr>
          <p:cNvPr id="22" name="Content Placeholder 21">
            <a:extLst>
              <a:ext uri="{FF2B5EF4-FFF2-40B4-BE49-F238E27FC236}">
                <a16:creationId xmlns:a16="http://schemas.microsoft.com/office/drawing/2014/main" id="{64FDCDFD-C247-413D-B45B-B7FE173DF02D}"/>
              </a:ext>
            </a:extLst>
          </p:cNvPr>
          <p:cNvSpPr>
            <a:spLocks noGrp="1"/>
          </p:cNvSpPr>
          <p:nvPr>
            <p:ph idx="1"/>
          </p:nvPr>
        </p:nvSpPr>
        <p:spPr/>
        <p:txBody>
          <a:bodyPr/>
          <a:lstStyle/>
          <a:p>
            <a:r>
              <a:rPr lang="en-US" sz="2600" dirty="0"/>
              <a:t>Open-label, randomized, controlled, phase III trial</a:t>
            </a:r>
          </a:p>
          <a:p>
            <a:endParaRPr lang="en-US" sz="3200" dirty="0"/>
          </a:p>
          <a:p>
            <a:endParaRPr lang="en-US" dirty="0"/>
          </a:p>
          <a:p>
            <a:endParaRPr lang="en-US" dirty="0"/>
          </a:p>
          <a:p>
            <a:endParaRPr lang="en-US" dirty="0"/>
          </a:p>
          <a:p>
            <a:endParaRPr lang="en-US" dirty="0"/>
          </a:p>
          <a:p>
            <a:pPr>
              <a:spcBef>
                <a:spcPts val="2399"/>
              </a:spcBef>
            </a:pPr>
            <a:r>
              <a:rPr lang="en-US" sz="2600" dirty="0"/>
              <a:t>Primary endpoint: pCR (ypT0/is, ypN0) by local assessment</a:t>
            </a:r>
          </a:p>
          <a:p>
            <a:r>
              <a:rPr lang="en-US" sz="2600" dirty="0"/>
              <a:t>Secondary endpoints: safety, RFS, BCSS, OS</a:t>
            </a:r>
          </a:p>
        </p:txBody>
      </p:sp>
      <p:sp>
        <p:nvSpPr>
          <p:cNvPr id="7" name="Text Box 11">
            <a:extLst>
              <a:ext uri="{FF2B5EF4-FFF2-40B4-BE49-F238E27FC236}">
                <a16:creationId xmlns:a16="http://schemas.microsoft.com/office/drawing/2014/main" id="{1E67CDB1-6759-4D45-803C-B31A85232C68}"/>
              </a:ext>
            </a:extLst>
          </p:cNvPr>
          <p:cNvSpPr txBox="1">
            <a:spLocks noChangeArrowheads="1"/>
          </p:cNvSpPr>
          <p:nvPr/>
        </p:nvSpPr>
        <p:spPr bwMode="auto">
          <a:xfrm>
            <a:off x="412961" y="6377741"/>
            <a:ext cx="8559158" cy="276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l" defTabSz="914126"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Van Ramshort. Lancet Oncol. 2018;19:1630. van der Voort. ASCO 2020. Abstr 501.</a:t>
            </a:r>
          </a:p>
        </p:txBody>
      </p:sp>
      <p:sp>
        <p:nvSpPr>
          <p:cNvPr id="10" name="Text Box 45">
            <a:extLst>
              <a:ext uri="{FF2B5EF4-FFF2-40B4-BE49-F238E27FC236}">
                <a16:creationId xmlns:a16="http://schemas.microsoft.com/office/drawing/2014/main" id="{323900F9-8FD1-49B8-B75E-FCD8AB496B10}"/>
              </a:ext>
            </a:extLst>
          </p:cNvPr>
          <p:cNvSpPr txBox="1">
            <a:spLocks noChangeArrowheads="1"/>
          </p:cNvSpPr>
          <p:nvPr/>
        </p:nvSpPr>
        <p:spPr bwMode="auto">
          <a:xfrm>
            <a:off x="397569" y="2679615"/>
            <a:ext cx="2742487" cy="1476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126" rtl="0" eaLnBrk="0" fontAlgn="base" latinLnBrk="0" hangingPunct="0">
              <a:lnSpc>
                <a:spcPct val="100000"/>
              </a:lnSpc>
              <a:spcBef>
                <a:spcPct val="0"/>
              </a:spcBef>
              <a:spcAft>
                <a:spcPct val="0"/>
              </a:spcAft>
              <a:buClrTx/>
              <a:buSzTx/>
              <a:buFontTx/>
              <a:buNone/>
              <a:tabLst/>
              <a:defRPr/>
            </a:pPr>
            <a:r>
              <a:rPr kumimoji="0" lang="en-GB" altLang="en-US" sz="1799"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Patients with HER2+ EBC (stage II-III) and no previous therapy; </a:t>
            </a:r>
          </a:p>
          <a:p>
            <a:pPr marL="0" marR="0" lvl="0" indent="0" algn="ctr" defTabSz="914126" rtl="0" eaLnBrk="0" fontAlgn="base" latinLnBrk="0" hangingPunct="0">
              <a:lnSpc>
                <a:spcPct val="100000"/>
              </a:lnSpc>
              <a:spcBef>
                <a:spcPct val="0"/>
              </a:spcBef>
              <a:spcAft>
                <a:spcPct val="0"/>
              </a:spcAft>
              <a:buClrTx/>
              <a:buSzTx/>
              <a:buFontTx/>
              <a:buNone/>
              <a:tabLst/>
              <a:defRPr/>
            </a:pPr>
            <a:r>
              <a:rPr kumimoji="0" lang="en-GB" altLang="en-US" sz="1799"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WHO PS of 0-1; LVEF ≥50%</a:t>
            </a:r>
          </a:p>
          <a:p>
            <a:pPr marL="0" marR="0" lvl="0" indent="0" algn="ctr" defTabSz="914126" rtl="0" eaLnBrk="0" fontAlgn="base" latinLnBrk="0" hangingPunct="0">
              <a:lnSpc>
                <a:spcPct val="100000"/>
              </a:lnSpc>
              <a:spcBef>
                <a:spcPct val="0"/>
              </a:spcBef>
              <a:spcAft>
                <a:spcPct val="0"/>
              </a:spcAft>
              <a:buClrTx/>
              <a:buSzTx/>
              <a:buFontTx/>
              <a:buNone/>
              <a:tabLst/>
              <a:defRPr/>
            </a:pPr>
            <a:r>
              <a:rPr kumimoji="0" lang="en-GB" altLang="en-US" sz="1799"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(N = 438)</a:t>
            </a:r>
            <a:endParaRPr kumimoji="0" lang="en-US" altLang="en-US" sz="1799"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12" name="Rectangle 49">
            <a:extLst>
              <a:ext uri="{FF2B5EF4-FFF2-40B4-BE49-F238E27FC236}">
                <a16:creationId xmlns:a16="http://schemas.microsoft.com/office/drawing/2014/main" id="{5FFA4D78-1A82-41DD-A86A-AAFE3180F126}"/>
              </a:ext>
            </a:extLst>
          </p:cNvPr>
          <p:cNvSpPr>
            <a:spLocks noChangeArrowheads="1"/>
          </p:cNvSpPr>
          <p:nvPr/>
        </p:nvSpPr>
        <p:spPr bwMode="auto">
          <a:xfrm>
            <a:off x="3765899" y="2781925"/>
            <a:ext cx="1736908" cy="548497"/>
          </a:xfrm>
          <a:prstGeom prst="rect">
            <a:avLst/>
          </a:prstGeom>
          <a:solidFill>
            <a:schemeClr val="accent1"/>
          </a:solidFill>
          <a:ln>
            <a:noFill/>
          </a:ln>
        </p:spPr>
        <p:txBody>
          <a:bodyPr wrap="none" anchor="ctr" anchorCtr="1"/>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126" rtl="0" eaLnBrk="0" fontAlgn="base" latinLnBrk="0" hangingPunct="0">
              <a:lnSpc>
                <a:spcPct val="100000"/>
              </a:lnSpc>
              <a:spcBef>
                <a:spcPct val="0"/>
              </a:spcBef>
              <a:spcAft>
                <a:spcPct val="0"/>
              </a:spcAft>
              <a:buClrTx/>
              <a:buSzTx/>
              <a:buFontTx/>
              <a:buNone/>
              <a:tabLst/>
              <a:defRPr/>
            </a:pPr>
            <a:r>
              <a:rPr kumimoji="0" lang="en-US" altLang="en-US" sz="1799"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3 x TCHP</a:t>
            </a:r>
            <a:endParaRPr kumimoji="0" lang="en-US" altLang="en-US" sz="1799"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endParaRPr>
          </a:p>
        </p:txBody>
      </p:sp>
      <p:sp>
        <p:nvSpPr>
          <p:cNvPr id="13" name="Rectangle 50">
            <a:extLst>
              <a:ext uri="{FF2B5EF4-FFF2-40B4-BE49-F238E27FC236}">
                <a16:creationId xmlns:a16="http://schemas.microsoft.com/office/drawing/2014/main" id="{F98543B7-2BB8-4E73-AAF2-1121E5A15F4B}"/>
              </a:ext>
            </a:extLst>
          </p:cNvPr>
          <p:cNvSpPr>
            <a:spLocks noChangeArrowheads="1"/>
          </p:cNvSpPr>
          <p:nvPr/>
        </p:nvSpPr>
        <p:spPr bwMode="auto">
          <a:xfrm>
            <a:off x="3765899" y="3452038"/>
            <a:ext cx="1736908" cy="548497"/>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126" rtl="0" eaLnBrk="0" fontAlgn="base" latinLnBrk="0" hangingPunct="0">
              <a:lnSpc>
                <a:spcPct val="100000"/>
              </a:lnSpc>
              <a:spcBef>
                <a:spcPct val="0"/>
              </a:spcBef>
              <a:spcAft>
                <a:spcPct val="0"/>
              </a:spcAft>
              <a:buClrTx/>
              <a:buSzTx/>
              <a:buFontTx/>
              <a:buNone/>
              <a:tabLst/>
              <a:defRPr/>
            </a:pPr>
            <a:r>
              <a:rPr kumimoji="0" lang="en-US" altLang="en-US" sz="1799"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3 x FEC + HP</a:t>
            </a:r>
            <a:endParaRPr kumimoji="0" lang="en-US" altLang="en-US" sz="1799"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endParaRPr>
          </a:p>
        </p:txBody>
      </p:sp>
      <p:sp>
        <p:nvSpPr>
          <p:cNvPr id="20" name="TextBox 1">
            <a:extLst>
              <a:ext uri="{FF2B5EF4-FFF2-40B4-BE49-F238E27FC236}">
                <a16:creationId xmlns:a16="http://schemas.microsoft.com/office/drawing/2014/main" id="{7FB646D2-9FE6-43A7-ADC1-21EC65562EA1}"/>
              </a:ext>
            </a:extLst>
          </p:cNvPr>
          <p:cNvSpPr txBox="1">
            <a:spLocks noChangeArrowheads="1"/>
          </p:cNvSpPr>
          <p:nvPr/>
        </p:nvSpPr>
        <p:spPr bwMode="auto">
          <a:xfrm>
            <a:off x="1464626" y="2059788"/>
            <a:ext cx="3875794" cy="584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126"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Stratified by cT (02- vs 3-4), cN (neg vs pos), ER status (neg vs pos), and age (&lt;50 vs ≥50)</a:t>
            </a:r>
          </a:p>
        </p:txBody>
      </p:sp>
      <p:cxnSp>
        <p:nvCxnSpPr>
          <p:cNvPr id="21" name="Straight Arrow Connector 10">
            <a:extLst>
              <a:ext uri="{FF2B5EF4-FFF2-40B4-BE49-F238E27FC236}">
                <a16:creationId xmlns:a16="http://schemas.microsoft.com/office/drawing/2014/main" id="{B0473A01-3645-49AB-8ED3-A739B36EABF8}"/>
              </a:ext>
            </a:extLst>
          </p:cNvPr>
          <p:cNvCxnSpPr>
            <a:cxnSpLocks noChangeShapeType="1"/>
            <a:stCxn id="20" idx="2"/>
          </p:cNvCxnSpPr>
          <p:nvPr/>
        </p:nvCxnSpPr>
        <p:spPr bwMode="auto">
          <a:xfrm>
            <a:off x="3402523" y="2644410"/>
            <a:ext cx="0" cy="348168"/>
          </a:xfrm>
          <a:prstGeom prst="straightConnector1">
            <a:avLst/>
          </a:prstGeom>
          <a:noFill/>
          <a:ln w="28575" algn="ctr">
            <a:solidFill>
              <a:schemeClr val="bg1"/>
            </a:solidFill>
            <a:prstDash val="sysDash"/>
            <a:round/>
            <a:headEnd/>
            <a:tailEnd type="triangle" w="med" len="med"/>
          </a:ln>
          <a:extLst>
            <a:ext uri="{909E8E84-426E-40DD-AFC4-6F175D3DCCD1}">
              <a14:hiddenFill xmlns:a14="http://schemas.microsoft.com/office/drawing/2010/main">
                <a:noFill/>
              </a14:hiddenFill>
            </a:ext>
          </a:extLst>
        </p:spPr>
      </p:cxnSp>
      <p:sp>
        <p:nvSpPr>
          <p:cNvPr id="23" name="Text Box 30">
            <a:extLst>
              <a:ext uri="{FF2B5EF4-FFF2-40B4-BE49-F238E27FC236}">
                <a16:creationId xmlns:a16="http://schemas.microsoft.com/office/drawing/2014/main" id="{18C796FB-A35B-4210-97C9-DA8E74538939}"/>
              </a:ext>
            </a:extLst>
          </p:cNvPr>
          <p:cNvSpPr txBox="1">
            <a:spLocks noChangeArrowheads="1"/>
          </p:cNvSpPr>
          <p:nvPr/>
        </p:nvSpPr>
        <p:spPr bwMode="auto">
          <a:xfrm>
            <a:off x="432165" y="4148672"/>
            <a:ext cx="11463605" cy="1080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64" tIns="44438" rIns="90464" bIns="44438">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126" rtl="0" eaLnBrk="1" fontAlgn="base"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TCHP</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 3-wk cycles, Day 1 TCHP, Day 8 T only. T, paclitaxel 80 mg/m</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2</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 C, carboplatin AUC = 6 mg/min/mL; H, trastuzumab 6 mg/kg (loading dose 8 mg/kg);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P, pertuzumab 420 mg (loading dose 840 mg).</a:t>
            </a:r>
          </a:p>
          <a:p>
            <a:pPr marL="0" marR="0" lvl="0" indent="0" algn="l" defTabSz="914126" rtl="0" eaLnBrk="1" fontAlgn="base"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FEC + HP</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 3-wk cycles. F, 5-fluorouracil 500 mg/m</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2</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 E, epirubicin 90 mg/m</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2</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 C, cyclophosphamide 500 mg/m</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2</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 H, trastuzumab 6 mg/kg (loading dose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8 mg/kg); P, pertuzumab 420 mg (loading dose 840 mg).     </a:t>
            </a:r>
          </a:p>
        </p:txBody>
      </p:sp>
      <p:sp>
        <p:nvSpPr>
          <p:cNvPr id="25" name="Rectangle 49">
            <a:extLst>
              <a:ext uri="{FF2B5EF4-FFF2-40B4-BE49-F238E27FC236}">
                <a16:creationId xmlns:a16="http://schemas.microsoft.com/office/drawing/2014/main" id="{35B7BF5B-5F73-4A0A-A2CA-27E853C741DF}"/>
              </a:ext>
            </a:extLst>
          </p:cNvPr>
          <p:cNvSpPr>
            <a:spLocks noChangeArrowheads="1"/>
          </p:cNvSpPr>
          <p:nvPr/>
        </p:nvSpPr>
        <p:spPr bwMode="auto">
          <a:xfrm>
            <a:off x="5991073" y="2781925"/>
            <a:ext cx="1736908" cy="548497"/>
          </a:xfrm>
          <a:prstGeom prst="rect">
            <a:avLst/>
          </a:prstGeom>
          <a:solidFill>
            <a:schemeClr val="accent1"/>
          </a:solidFill>
          <a:ln>
            <a:noFill/>
          </a:ln>
        </p:spPr>
        <p:txBody>
          <a:bodyPr wrap="none" anchor="ctr" anchorCtr="1"/>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126" rtl="0" eaLnBrk="0" fontAlgn="base" latinLnBrk="0" hangingPunct="0">
              <a:lnSpc>
                <a:spcPct val="100000"/>
              </a:lnSpc>
              <a:spcBef>
                <a:spcPct val="0"/>
              </a:spcBef>
              <a:spcAft>
                <a:spcPct val="0"/>
              </a:spcAft>
              <a:buClrTx/>
              <a:buSzTx/>
              <a:buFontTx/>
              <a:buNone/>
              <a:tabLst/>
              <a:defRPr/>
            </a:pPr>
            <a:r>
              <a:rPr kumimoji="0" lang="en-US" altLang="en-US" sz="1799"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6 x TCHP</a:t>
            </a:r>
            <a:endParaRPr kumimoji="0" lang="en-US" altLang="en-US" sz="1799"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endParaRPr>
          </a:p>
        </p:txBody>
      </p:sp>
      <p:sp>
        <p:nvSpPr>
          <p:cNvPr id="26" name="Rectangle 50">
            <a:extLst>
              <a:ext uri="{FF2B5EF4-FFF2-40B4-BE49-F238E27FC236}">
                <a16:creationId xmlns:a16="http://schemas.microsoft.com/office/drawing/2014/main" id="{B5536C32-2DE7-45DD-BFEF-E4FCA1EBB46E}"/>
              </a:ext>
            </a:extLst>
          </p:cNvPr>
          <p:cNvSpPr>
            <a:spLocks noChangeArrowheads="1"/>
          </p:cNvSpPr>
          <p:nvPr/>
        </p:nvSpPr>
        <p:spPr bwMode="auto">
          <a:xfrm>
            <a:off x="5992184" y="3452038"/>
            <a:ext cx="1736908" cy="548497"/>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126" rtl="0" eaLnBrk="0" fontAlgn="base" latinLnBrk="0" hangingPunct="0">
              <a:lnSpc>
                <a:spcPct val="100000"/>
              </a:lnSpc>
              <a:spcBef>
                <a:spcPct val="0"/>
              </a:spcBef>
              <a:spcAft>
                <a:spcPct val="0"/>
              </a:spcAft>
              <a:buClrTx/>
              <a:buSzTx/>
              <a:buFontTx/>
              <a:buNone/>
              <a:tabLst/>
              <a:defRPr/>
            </a:pPr>
            <a:r>
              <a:rPr kumimoji="0" lang="en-US" altLang="en-US" sz="1799"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6 x TCHP</a:t>
            </a:r>
            <a:endParaRPr kumimoji="0" lang="en-US" altLang="en-US" sz="1799"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endParaRPr>
          </a:p>
        </p:txBody>
      </p:sp>
      <p:sp>
        <p:nvSpPr>
          <p:cNvPr id="27" name="Line 54">
            <a:extLst>
              <a:ext uri="{FF2B5EF4-FFF2-40B4-BE49-F238E27FC236}">
                <a16:creationId xmlns:a16="http://schemas.microsoft.com/office/drawing/2014/main" id="{2414A177-1386-4477-AE58-008E78297090}"/>
              </a:ext>
            </a:extLst>
          </p:cNvPr>
          <p:cNvSpPr>
            <a:spLocks noChangeShapeType="1"/>
          </p:cNvSpPr>
          <p:nvPr/>
        </p:nvSpPr>
        <p:spPr bwMode="auto">
          <a:xfrm flipV="1">
            <a:off x="5604148" y="3056172"/>
            <a:ext cx="36566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999" b="1" i="0" u="none" strike="noStrike" kern="1200" cap="none" spc="0" normalizeH="0" baseline="0" noProof="0" dirty="0">
              <a:ln>
                <a:noFill/>
              </a:ln>
              <a:solidFill>
                <a:srgbClr val="FFFFFF"/>
              </a:solidFill>
              <a:effectLst/>
              <a:uLnTx/>
              <a:uFillTx/>
              <a:latin typeface="Arial" panose="020B0604020202020204" pitchFamily="34" charset="0"/>
              <a:ea typeface="ＭＳ Ｐゴシック" charset="0"/>
              <a:cs typeface="Arial" panose="020B0604020202020204" pitchFamily="34" charset="0"/>
            </a:endParaRPr>
          </a:p>
        </p:txBody>
      </p:sp>
      <p:sp>
        <p:nvSpPr>
          <p:cNvPr id="31" name="Line 54">
            <a:extLst>
              <a:ext uri="{FF2B5EF4-FFF2-40B4-BE49-F238E27FC236}">
                <a16:creationId xmlns:a16="http://schemas.microsoft.com/office/drawing/2014/main" id="{6ACABB44-D48C-4937-BB7F-13D1F3FEC89B}"/>
              </a:ext>
            </a:extLst>
          </p:cNvPr>
          <p:cNvSpPr>
            <a:spLocks noChangeShapeType="1"/>
          </p:cNvSpPr>
          <p:nvPr/>
        </p:nvSpPr>
        <p:spPr bwMode="auto">
          <a:xfrm flipV="1">
            <a:off x="5604148" y="3726286"/>
            <a:ext cx="36566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999" b="1" i="0" u="none" strike="noStrike" kern="1200" cap="none" spc="0" normalizeH="0" baseline="0" noProof="0" dirty="0">
              <a:ln>
                <a:noFill/>
              </a:ln>
              <a:solidFill>
                <a:srgbClr val="FFFFFF"/>
              </a:solidFill>
              <a:effectLst/>
              <a:uLnTx/>
              <a:uFillTx/>
              <a:latin typeface="Arial" panose="020B0604020202020204" pitchFamily="34" charset="0"/>
              <a:ea typeface="ＭＳ Ｐゴシック" charset="0"/>
              <a:cs typeface="Arial" panose="020B0604020202020204" pitchFamily="34" charset="0"/>
            </a:endParaRPr>
          </a:p>
        </p:txBody>
      </p:sp>
      <p:sp>
        <p:nvSpPr>
          <p:cNvPr id="32" name="Line 54">
            <a:extLst>
              <a:ext uri="{FF2B5EF4-FFF2-40B4-BE49-F238E27FC236}">
                <a16:creationId xmlns:a16="http://schemas.microsoft.com/office/drawing/2014/main" id="{E17CDDD5-EE34-4085-BB32-3D77544AD930}"/>
              </a:ext>
            </a:extLst>
          </p:cNvPr>
          <p:cNvSpPr>
            <a:spLocks noChangeShapeType="1"/>
          </p:cNvSpPr>
          <p:nvPr/>
        </p:nvSpPr>
        <p:spPr bwMode="auto">
          <a:xfrm flipV="1">
            <a:off x="7825334" y="3384629"/>
            <a:ext cx="274249"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999" b="1" i="0" u="none" strike="noStrike" kern="1200" cap="none" spc="0" normalizeH="0" baseline="0" noProof="0" dirty="0">
              <a:ln>
                <a:noFill/>
              </a:ln>
              <a:solidFill>
                <a:srgbClr val="FFFFFF"/>
              </a:solidFill>
              <a:effectLst/>
              <a:uLnTx/>
              <a:uFillTx/>
              <a:latin typeface="Arial" panose="020B0604020202020204" pitchFamily="34" charset="0"/>
              <a:ea typeface="ＭＳ Ｐゴシック" charset="0"/>
              <a:cs typeface="Arial" panose="020B0604020202020204" pitchFamily="34" charset="0"/>
            </a:endParaRPr>
          </a:p>
        </p:txBody>
      </p:sp>
      <p:sp>
        <p:nvSpPr>
          <p:cNvPr id="33" name="Text Box 45">
            <a:extLst>
              <a:ext uri="{FF2B5EF4-FFF2-40B4-BE49-F238E27FC236}">
                <a16:creationId xmlns:a16="http://schemas.microsoft.com/office/drawing/2014/main" id="{2022E850-0758-490F-AE51-E36D7F2CBB42}"/>
              </a:ext>
            </a:extLst>
          </p:cNvPr>
          <p:cNvSpPr txBox="1">
            <a:spLocks noChangeArrowheads="1"/>
          </p:cNvSpPr>
          <p:nvPr/>
        </p:nvSpPr>
        <p:spPr bwMode="auto">
          <a:xfrm>
            <a:off x="8185407" y="3212976"/>
            <a:ext cx="1096994" cy="369108"/>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126" rtl="0" eaLnBrk="0" fontAlgn="base" latinLnBrk="0" hangingPunct="0">
              <a:lnSpc>
                <a:spcPct val="100000"/>
              </a:lnSpc>
              <a:spcBef>
                <a:spcPct val="0"/>
              </a:spcBef>
              <a:spcAft>
                <a:spcPct val="0"/>
              </a:spcAft>
              <a:buClrTx/>
              <a:buSzTx/>
              <a:buFontTx/>
              <a:buNone/>
              <a:tabLst/>
              <a:defRPr/>
            </a:pPr>
            <a:r>
              <a:rPr kumimoji="0" lang="en-GB" altLang="en-US" sz="1799"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Surgery</a:t>
            </a:r>
            <a:endParaRPr kumimoji="0" lang="en-US" altLang="en-US" sz="1799"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cxnSp>
        <p:nvCxnSpPr>
          <p:cNvPr id="8" name="Straight Arrow Connector 7">
            <a:extLst>
              <a:ext uri="{FF2B5EF4-FFF2-40B4-BE49-F238E27FC236}">
                <a16:creationId xmlns:a16="http://schemas.microsoft.com/office/drawing/2014/main" id="{C8B74E6B-1671-4DC7-B9E7-30A22C4D17A7}"/>
              </a:ext>
            </a:extLst>
          </p:cNvPr>
          <p:cNvCxnSpPr>
            <a:stCxn id="10" idx="3"/>
            <a:endCxn id="12" idx="1"/>
          </p:cNvCxnSpPr>
          <p:nvPr/>
        </p:nvCxnSpPr>
        <p:spPr bwMode="auto">
          <a:xfrm flipV="1">
            <a:off x="3140055" y="3056172"/>
            <a:ext cx="625845" cy="361914"/>
          </a:xfrm>
          <a:prstGeom prst="straightConnector1">
            <a:avLst/>
          </a:prstGeom>
          <a:noFill/>
          <a:ln w="28575" cap="flat" cmpd="sng" algn="ctr">
            <a:solidFill>
              <a:schemeClr val="bg1"/>
            </a:solidFill>
            <a:prstDash val="solid"/>
            <a:round/>
            <a:headEnd type="none" w="med" len="med"/>
            <a:tailEnd type="triangle"/>
          </a:ln>
          <a:effectLst/>
        </p:spPr>
      </p:cxnSp>
      <p:cxnSp>
        <p:nvCxnSpPr>
          <p:cNvPr id="11" name="Straight Arrow Connector 10">
            <a:extLst>
              <a:ext uri="{FF2B5EF4-FFF2-40B4-BE49-F238E27FC236}">
                <a16:creationId xmlns:a16="http://schemas.microsoft.com/office/drawing/2014/main" id="{3C39FE10-8F6C-4587-9A36-0B2E64DFED66}"/>
              </a:ext>
            </a:extLst>
          </p:cNvPr>
          <p:cNvCxnSpPr>
            <a:cxnSpLocks/>
            <a:stCxn id="10" idx="3"/>
            <a:endCxn id="13" idx="1"/>
          </p:cNvCxnSpPr>
          <p:nvPr/>
        </p:nvCxnSpPr>
        <p:spPr bwMode="auto">
          <a:xfrm>
            <a:off x="3140055" y="3418086"/>
            <a:ext cx="625845" cy="308200"/>
          </a:xfrm>
          <a:prstGeom prst="straightConnector1">
            <a:avLst/>
          </a:prstGeom>
          <a:noFill/>
          <a:ln w="28575" cap="flat" cmpd="sng" algn="ctr">
            <a:solidFill>
              <a:schemeClr val="bg1"/>
            </a:solidFill>
            <a:prstDash val="solid"/>
            <a:round/>
            <a:headEnd type="none" w="med" len="med"/>
            <a:tailEnd type="triangle"/>
          </a:ln>
          <a:effectLst/>
        </p:spPr>
      </p:cxnSp>
      <p:sp>
        <p:nvSpPr>
          <p:cNvPr id="34" name="Line 54">
            <a:extLst>
              <a:ext uri="{FF2B5EF4-FFF2-40B4-BE49-F238E27FC236}">
                <a16:creationId xmlns:a16="http://schemas.microsoft.com/office/drawing/2014/main" id="{3BA26A3E-86F0-4C8A-9BC1-CBC5368FEF0A}"/>
              </a:ext>
            </a:extLst>
          </p:cNvPr>
          <p:cNvSpPr>
            <a:spLocks noChangeShapeType="1"/>
          </p:cNvSpPr>
          <p:nvPr/>
        </p:nvSpPr>
        <p:spPr bwMode="auto">
          <a:xfrm flipV="1">
            <a:off x="9368227" y="3391614"/>
            <a:ext cx="274249"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999" b="1" i="0" u="none" strike="noStrike" kern="1200" cap="none" spc="0" normalizeH="0" baseline="0" noProof="0" dirty="0">
              <a:ln>
                <a:noFill/>
              </a:ln>
              <a:solidFill>
                <a:srgbClr val="FFFFFF"/>
              </a:solidFill>
              <a:effectLst/>
              <a:uLnTx/>
              <a:uFillTx/>
              <a:latin typeface="Arial" panose="020B0604020202020204" pitchFamily="34" charset="0"/>
              <a:ea typeface="ＭＳ Ｐゴシック" charset="0"/>
              <a:cs typeface="Arial" panose="020B0604020202020204" pitchFamily="34" charset="0"/>
            </a:endParaRPr>
          </a:p>
        </p:txBody>
      </p:sp>
      <p:sp>
        <p:nvSpPr>
          <p:cNvPr id="35" name="Text Box 45">
            <a:extLst>
              <a:ext uri="{FF2B5EF4-FFF2-40B4-BE49-F238E27FC236}">
                <a16:creationId xmlns:a16="http://schemas.microsoft.com/office/drawing/2014/main" id="{4F1843DD-CD8D-40EA-A0AE-EFD5584C5E27}"/>
              </a:ext>
            </a:extLst>
          </p:cNvPr>
          <p:cNvSpPr txBox="1">
            <a:spLocks noChangeArrowheads="1"/>
          </p:cNvSpPr>
          <p:nvPr/>
        </p:nvSpPr>
        <p:spPr bwMode="auto">
          <a:xfrm>
            <a:off x="9615393" y="2784425"/>
            <a:ext cx="2292391" cy="1200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126" rtl="0" eaLnBrk="0" fontAlgn="base" latinLnBrk="0" hangingPunct="0">
              <a:lnSpc>
                <a:spcPct val="100000"/>
              </a:lnSpc>
              <a:spcBef>
                <a:spcPct val="0"/>
              </a:spcBef>
              <a:spcAft>
                <a:spcPct val="0"/>
              </a:spcAft>
              <a:buClrTx/>
              <a:buSzTx/>
              <a:buFontTx/>
              <a:buNone/>
              <a:tabLst/>
              <a:defRPr/>
            </a:pPr>
            <a:r>
              <a:rPr kumimoji="0" lang="en-GB" altLang="en-US" sz="1799"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Continue with adjuvant trastuzumab to complete 1 year, ET for ER+ and/or PgR+</a:t>
            </a:r>
            <a:endParaRPr kumimoji="0" lang="en-US" altLang="en-US" sz="1799"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grpSp>
        <p:nvGrpSpPr>
          <p:cNvPr id="24" name="Group 7">
            <a:extLst>
              <a:ext uri="{FF2B5EF4-FFF2-40B4-BE49-F238E27FC236}">
                <a16:creationId xmlns:a16="http://schemas.microsoft.com/office/drawing/2014/main" id="{48870590-0503-469D-A8AA-97B65AEF2576}"/>
              </a:ext>
            </a:extLst>
          </p:cNvPr>
          <p:cNvGrpSpPr>
            <a:grpSpLocks/>
          </p:cNvGrpSpPr>
          <p:nvPr/>
        </p:nvGrpSpPr>
        <p:grpSpPr bwMode="auto">
          <a:xfrm>
            <a:off x="9389569" y="6216652"/>
            <a:ext cx="2488502" cy="447822"/>
            <a:chOff x="9527309" y="3551529"/>
            <a:chExt cx="2488502" cy="448324"/>
          </a:xfrm>
        </p:grpSpPr>
        <p:pic>
          <p:nvPicPr>
            <p:cNvPr id="36" name="Picture 35">
              <a:extLst>
                <a:ext uri="{FF2B5EF4-FFF2-40B4-BE49-F238E27FC236}">
                  <a16:creationId xmlns:a16="http://schemas.microsoft.com/office/drawing/2014/main" id="{78E28919-4895-4C27-9DEC-95E20F5FF24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7" name="Rectangle 8">
              <a:extLst>
                <a:ext uri="{FF2B5EF4-FFF2-40B4-BE49-F238E27FC236}">
                  <a16:creationId xmlns:a16="http://schemas.microsoft.com/office/drawing/2014/main" id="{D57B8429-A60C-423D-ABC0-32A9D3A0747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1810417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374F8CCA-9995-4D4D-8DBC-6ECD48466E06}"/>
              </a:ext>
            </a:extLst>
          </p:cNvPr>
          <p:cNvSpPr/>
          <p:nvPr/>
        </p:nvSpPr>
        <p:spPr bwMode="auto">
          <a:xfrm>
            <a:off x="7928815" y="3088199"/>
            <a:ext cx="974220" cy="235454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799"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Arial" panose="020B0604020202020204" pitchFamily="34" charset="0"/>
            </a:endParaRPr>
          </a:p>
        </p:txBody>
      </p:sp>
      <p:sp>
        <p:nvSpPr>
          <p:cNvPr id="45" name="Rectangle 44">
            <a:extLst>
              <a:ext uri="{FF2B5EF4-FFF2-40B4-BE49-F238E27FC236}">
                <a16:creationId xmlns:a16="http://schemas.microsoft.com/office/drawing/2014/main" id="{AC9CC7C6-1156-4974-B0FB-CE415C44EE79}"/>
              </a:ext>
            </a:extLst>
          </p:cNvPr>
          <p:cNvSpPr/>
          <p:nvPr/>
        </p:nvSpPr>
        <p:spPr bwMode="auto">
          <a:xfrm>
            <a:off x="10087705" y="3134166"/>
            <a:ext cx="974220" cy="230857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799"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Arial" panose="020B0604020202020204" pitchFamily="34" charset="0"/>
            </a:endParaRPr>
          </a:p>
        </p:txBody>
      </p:sp>
      <p:sp>
        <p:nvSpPr>
          <p:cNvPr id="2" name="Title 1">
            <a:extLst>
              <a:ext uri="{FF2B5EF4-FFF2-40B4-BE49-F238E27FC236}">
                <a16:creationId xmlns:a16="http://schemas.microsoft.com/office/drawing/2014/main" id="{69FA7A31-456E-5C45-B8A5-11613528AB04}"/>
              </a:ext>
            </a:extLst>
          </p:cNvPr>
          <p:cNvSpPr>
            <a:spLocks noGrp="1"/>
          </p:cNvSpPr>
          <p:nvPr>
            <p:ph type="title"/>
          </p:nvPr>
        </p:nvSpPr>
        <p:spPr>
          <a:xfrm>
            <a:off x="611189" y="238960"/>
            <a:ext cx="10869614" cy="1103026"/>
          </a:xfrm>
        </p:spPr>
        <p:txBody>
          <a:bodyPr/>
          <a:lstStyle/>
          <a:p>
            <a:r>
              <a:rPr lang="en-US" dirty="0"/>
              <a:t>TRAIN-2: Primary Endpoint of pCR</a:t>
            </a:r>
          </a:p>
        </p:txBody>
      </p:sp>
      <p:sp>
        <p:nvSpPr>
          <p:cNvPr id="4" name="Content Placeholder 3">
            <a:extLst>
              <a:ext uri="{FF2B5EF4-FFF2-40B4-BE49-F238E27FC236}">
                <a16:creationId xmlns:a16="http://schemas.microsoft.com/office/drawing/2014/main" id="{F82E2FD4-094D-1841-B670-67A7AD0C8D6D}"/>
              </a:ext>
            </a:extLst>
          </p:cNvPr>
          <p:cNvSpPr>
            <a:spLocks noGrp="1"/>
          </p:cNvSpPr>
          <p:nvPr>
            <p:ph sz="half" idx="1"/>
          </p:nvPr>
        </p:nvSpPr>
        <p:spPr>
          <a:xfrm>
            <a:off x="603252" y="1511229"/>
            <a:ext cx="5307895" cy="4677520"/>
          </a:xfrm>
        </p:spPr>
        <p:txBody>
          <a:bodyPr/>
          <a:lstStyle/>
          <a:p>
            <a:r>
              <a:rPr lang="en-US" dirty="0"/>
              <a:t>High rate of pCR with or without anthracyclines</a:t>
            </a:r>
          </a:p>
          <a:p>
            <a:r>
              <a:rPr lang="en-US" dirty="0"/>
              <a:t>Main outcome consistent across levels of prespecified subgroups</a:t>
            </a:r>
          </a:p>
          <a:p>
            <a:pPr lvl="1"/>
            <a:r>
              <a:rPr lang="en-US" dirty="0"/>
              <a:t>cT (0-2 vs 3-4)</a:t>
            </a:r>
          </a:p>
          <a:p>
            <a:pPr lvl="1"/>
            <a:r>
              <a:rPr lang="en-US" dirty="0"/>
              <a:t>cN (negative vs positive)</a:t>
            </a:r>
          </a:p>
          <a:p>
            <a:pPr lvl="1"/>
            <a:r>
              <a:rPr lang="en-US" dirty="0"/>
              <a:t>HR (negative vs positive)</a:t>
            </a:r>
          </a:p>
          <a:p>
            <a:pPr lvl="1"/>
            <a:r>
              <a:rPr lang="en-US" dirty="0"/>
              <a:t>Age (&lt;50 vs ≥50)</a:t>
            </a:r>
          </a:p>
          <a:p>
            <a:endParaRPr lang="en-US" dirty="0"/>
          </a:p>
        </p:txBody>
      </p:sp>
      <p:cxnSp>
        <p:nvCxnSpPr>
          <p:cNvPr id="15" name="Straight Connector 14">
            <a:extLst>
              <a:ext uri="{FF2B5EF4-FFF2-40B4-BE49-F238E27FC236}">
                <a16:creationId xmlns:a16="http://schemas.microsoft.com/office/drawing/2014/main" id="{8729AFA7-58E0-43C6-B444-C77AF60AB661}"/>
              </a:ext>
            </a:extLst>
          </p:cNvPr>
          <p:cNvCxnSpPr>
            <a:cxnSpLocks/>
          </p:cNvCxnSpPr>
          <p:nvPr/>
        </p:nvCxnSpPr>
        <p:spPr bwMode="auto">
          <a:xfrm>
            <a:off x="7306258" y="1984448"/>
            <a:ext cx="0" cy="3441044"/>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BA2F9D4-F1C4-4EC0-89E6-6DC93C3BF4A9}"/>
              </a:ext>
            </a:extLst>
          </p:cNvPr>
          <p:cNvCxnSpPr>
            <a:cxnSpLocks/>
          </p:cNvCxnSpPr>
          <p:nvPr/>
        </p:nvCxnSpPr>
        <p:spPr bwMode="auto">
          <a:xfrm>
            <a:off x="7297635" y="5434117"/>
            <a:ext cx="442121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01EDA52-EF98-4730-8171-639E4E51731B}"/>
              </a:ext>
            </a:extLst>
          </p:cNvPr>
          <p:cNvCxnSpPr>
            <a:cxnSpLocks/>
          </p:cNvCxnSpPr>
          <p:nvPr/>
        </p:nvCxnSpPr>
        <p:spPr bwMode="auto">
          <a:xfrm flipH="1">
            <a:off x="7245889" y="1984448"/>
            <a:ext cx="63991"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B1F1F90-112A-4BA4-ACB7-CEF144249293}"/>
              </a:ext>
            </a:extLst>
          </p:cNvPr>
          <p:cNvCxnSpPr>
            <a:cxnSpLocks/>
          </p:cNvCxnSpPr>
          <p:nvPr/>
        </p:nvCxnSpPr>
        <p:spPr bwMode="auto">
          <a:xfrm flipH="1">
            <a:off x="7245889" y="2674382"/>
            <a:ext cx="63991"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B24A1C2-6F1D-4CAE-A955-294B51DD28E4}"/>
              </a:ext>
            </a:extLst>
          </p:cNvPr>
          <p:cNvCxnSpPr>
            <a:cxnSpLocks/>
          </p:cNvCxnSpPr>
          <p:nvPr/>
        </p:nvCxnSpPr>
        <p:spPr bwMode="auto">
          <a:xfrm flipH="1">
            <a:off x="7245889" y="3364315"/>
            <a:ext cx="63991"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D6F702E-E271-4446-A974-F61238E3133F}"/>
              </a:ext>
            </a:extLst>
          </p:cNvPr>
          <p:cNvCxnSpPr>
            <a:cxnSpLocks/>
          </p:cNvCxnSpPr>
          <p:nvPr/>
        </p:nvCxnSpPr>
        <p:spPr bwMode="auto">
          <a:xfrm flipH="1">
            <a:off x="7245889" y="4054248"/>
            <a:ext cx="63991"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6E46299-0895-4DDC-BCDD-025467AD6A24}"/>
              </a:ext>
            </a:extLst>
          </p:cNvPr>
          <p:cNvCxnSpPr>
            <a:cxnSpLocks/>
          </p:cNvCxnSpPr>
          <p:nvPr/>
        </p:nvCxnSpPr>
        <p:spPr bwMode="auto">
          <a:xfrm flipH="1">
            <a:off x="7245889" y="4744181"/>
            <a:ext cx="63991"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4B5D5C4-CC20-4AE6-8E14-2DCFAE65CAD4}"/>
              </a:ext>
            </a:extLst>
          </p:cNvPr>
          <p:cNvCxnSpPr>
            <a:cxnSpLocks/>
          </p:cNvCxnSpPr>
          <p:nvPr/>
        </p:nvCxnSpPr>
        <p:spPr bwMode="auto">
          <a:xfrm flipH="1">
            <a:off x="7245889" y="5434117"/>
            <a:ext cx="63991" cy="0"/>
          </a:xfrm>
          <a:prstGeom prst="line">
            <a:avLst/>
          </a:prstGeom>
          <a:noFill/>
          <a:ln w="28575" cap="flat" cmpd="sng" algn="ctr">
            <a:solidFill>
              <a:schemeClr val="bg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95CD9DA2-EAA4-4D3F-A211-631776800B16}"/>
              </a:ext>
            </a:extLst>
          </p:cNvPr>
          <p:cNvSpPr txBox="1"/>
          <p:nvPr/>
        </p:nvSpPr>
        <p:spPr bwMode="auto">
          <a:xfrm>
            <a:off x="6557615" y="1823671"/>
            <a:ext cx="740020" cy="338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Arial" panose="020B0604020202020204" pitchFamily="34" charset="0"/>
              </a:rPr>
              <a:t>100</a:t>
            </a:r>
          </a:p>
        </p:txBody>
      </p:sp>
      <p:sp>
        <p:nvSpPr>
          <p:cNvPr id="30" name="TextBox 29">
            <a:extLst>
              <a:ext uri="{FF2B5EF4-FFF2-40B4-BE49-F238E27FC236}">
                <a16:creationId xmlns:a16="http://schemas.microsoft.com/office/drawing/2014/main" id="{F1EF6B2B-89C6-42AE-A1BF-BEEC82CA4579}"/>
              </a:ext>
            </a:extLst>
          </p:cNvPr>
          <p:cNvSpPr txBox="1"/>
          <p:nvPr/>
        </p:nvSpPr>
        <p:spPr bwMode="auto">
          <a:xfrm>
            <a:off x="6557615" y="2515424"/>
            <a:ext cx="740020" cy="338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Arial" panose="020B0604020202020204" pitchFamily="34" charset="0"/>
              </a:rPr>
              <a:t>80</a:t>
            </a:r>
          </a:p>
        </p:txBody>
      </p:sp>
      <p:sp>
        <p:nvSpPr>
          <p:cNvPr id="31" name="TextBox 30">
            <a:extLst>
              <a:ext uri="{FF2B5EF4-FFF2-40B4-BE49-F238E27FC236}">
                <a16:creationId xmlns:a16="http://schemas.microsoft.com/office/drawing/2014/main" id="{7EF387AD-B95E-4E47-919F-E86AF2F6FC0F}"/>
              </a:ext>
            </a:extLst>
          </p:cNvPr>
          <p:cNvSpPr txBox="1"/>
          <p:nvPr/>
        </p:nvSpPr>
        <p:spPr bwMode="auto">
          <a:xfrm>
            <a:off x="6557615" y="3207177"/>
            <a:ext cx="740020" cy="338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Arial" panose="020B0604020202020204" pitchFamily="34" charset="0"/>
              </a:rPr>
              <a:t>60</a:t>
            </a:r>
          </a:p>
        </p:txBody>
      </p:sp>
      <p:sp>
        <p:nvSpPr>
          <p:cNvPr id="32" name="TextBox 31">
            <a:extLst>
              <a:ext uri="{FF2B5EF4-FFF2-40B4-BE49-F238E27FC236}">
                <a16:creationId xmlns:a16="http://schemas.microsoft.com/office/drawing/2014/main" id="{7337F758-609E-4CDC-B38D-0CFB881E9D14}"/>
              </a:ext>
            </a:extLst>
          </p:cNvPr>
          <p:cNvSpPr txBox="1"/>
          <p:nvPr/>
        </p:nvSpPr>
        <p:spPr bwMode="auto">
          <a:xfrm>
            <a:off x="6557615" y="3898930"/>
            <a:ext cx="740020" cy="338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Arial" panose="020B0604020202020204" pitchFamily="34" charset="0"/>
              </a:rPr>
              <a:t>40</a:t>
            </a:r>
          </a:p>
        </p:txBody>
      </p:sp>
      <p:sp>
        <p:nvSpPr>
          <p:cNvPr id="33" name="TextBox 32">
            <a:extLst>
              <a:ext uri="{FF2B5EF4-FFF2-40B4-BE49-F238E27FC236}">
                <a16:creationId xmlns:a16="http://schemas.microsoft.com/office/drawing/2014/main" id="{F7D3659D-3651-487D-A931-2486C3CE2C3E}"/>
              </a:ext>
            </a:extLst>
          </p:cNvPr>
          <p:cNvSpPr txBox="1"/>
          <p:nvPr/>
        </p:nvSpPr>
        <p:spPr bwMode="auto">
          <a:xfrm>
            <a:off x="6557615" y="4590682"/>
            <a:ext cx="740020" cy="338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Arial" panose="020B0604020202020204" pitchFamily="34" charset="0"/>
              </a:rPr>
              <a:t>20</a:t>
            </a:r>
          </a:p>
        </p:txBody>
      </p:sp>
      <p:sp>
        <p:nvSpPr>
          <p:cNvPr id="34" name="TextBox 33">
            <a:extLst>
              <a:ext uri="{FF2B5EF4-FFF2-40B4-BE49-F238E27FC236}">
                <a16:creationId xmlns:a16="http://schemas.microsoft.com/office/drawing/2014/main" id="{9C035700-F66B-40A2-A0E6-C70BDB3F4175}"/>
              </a:ext>
            </a:extLst>
          </p:cNvPr>
          <p:cNvSpPr txBox="1"/>
          <p:nvPr/>
        </p:nvSpPr>
        <p:spPr bwMode="auto">
          <a:xfrm>
            <a:off x="6557615" y="5282437"/>
            <a:ext cx="740020" cy="338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Arial" panose="020B0604020202020204" pitchFamily="34" charset="0"/>
              </a:rPr>
              <a:t>0</a:t>
            </a:r>
          </a:p>
        </p:txBody>
      </p:sp>
      <p:sp>
        <p:nvSpPr>
          <p:cNvPr id="35" name="TextBox 34">
            <a:extLst>
              <a:ext uri="{FF2B5EF4-FFF2-40B4-BE49-F238E27FC236}">
                <a16:creationId xmlns:a16="http://schemas.microsoft.com/office/drawing/2014/main" id="{14A1CED6-BE64-4BB1-B32C-E618AD6F47B8}"/>
              </a:ext>
            </a:extLst>
          </p:cNvPr>
          <p:cNvSpPr txBox="1"/>
          <p:nvPr/>
        </p:nvSpPr>
        <p:spPr bwMode="auto">
          <a:xfrm rot="16200000">
            <a:off x="4789636" y="3524615"/>
            <a:ext cx="34496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Arial" panose="020B0604020202020204" pitchFamily="34" charset="0"/>
              </a:rPr>
              <a:t>pCR Rate (ypT0/is, ypN0) (%)</a:t>
            </a:r>
          </a:p>
        </p:txBody>
      </p:sp>
      <p:sp>
        <p:nvSpPr>
          <p:cNvPr id="36" name="TextBox 35">
            <a:extLst>
              <a:ext uri="{FF2B5EF4-FFF2-40B4-BE49-F238E27FC236}">
                <a16:creationId xmlns:a16="http://schemas.microsoft.com/office/drawing/2014/main" id="{5787975A-43FA-4586-B8E4-10C1BCA1950E}"/>
              </a:ext>
            </a:extLst>
          </p:cNvPr>
          <p:cNvSpPr txBox="1"/>
          <p:nvPr/>
        </p:nvSpPr>
        <p:spPr bwMode="auto">
          <a:xfrm>
            <a:off x="8384279" y="1815214"/>
            <a:ext cx="2104298" cy="338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Arial" panose="020B0604020202020204" pitchFamily="34" charset="0"/>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Arial" panose="020B0604020202020204" pitchFamily="34" charset="0"/>
              </a:rPr>
              <a:t> = .75</a:t>
            </a:r>
          </a:p>
        </p:txBody>
      </p:sp>
      <p:sp>
        <p:nvSpPr>
          <p:cNvPr id="37" name="TextBox 36">
            <a:extLst>
              <a:ext uri="{FF2B5EF4-FFF2-40B4-BE49-F238E27FC236}">
                <a16:creationId xmlns:a16="http://schemas.microsoft.com/office/drawing/2014/main" id="{6F97AC78-83F4-437B-9550-341DCCC2464C}"/>
              </a:ext>
            </a:extLst>
          </p:cNvPr>
          <p:cNvSpPr txBox="1"/>
          <p:nvPr/>
        </p:nvSpPr>
        <p:spPr bwMode="auto">
          <a:xfrm>
            <a:off x="8066358" y="2493565"/>
            <a:ext cx="691110" cy="338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Arial" panose="020B0604020202020204" pitchFamily="34" charset="0"/>
              </a:rPr>
              <a:t>68%</a:t>
            </a:r>
          </a:p>
        </p:txBody>
      </p:sp>
      <p:sp>
        <p:nvSpPr>
          <p:cNvPr id="38" name="TextBox 37">
            <a:extLst>
              <a:ext uri="{FF2B5EF4-FFF2-40B4-BE49-F238E27FC236}">
                <a16:creationId xmlns:a16="http://schemas.microsoft.com/office/drawing/2014/main" id="{B5AD6059-E493-4F0A-9B0E-E11DBBF038A9}"/>
              </a:ext>
            </a:extLst>
          </p:cNvPr>
          <p:cNvSpPr txBox="1"/>
          <p:nvPr/>
        </p:nvSpPr>
        <p:spPr bwMode="auto">
          <a:xfrm>
            <a:off x="8029054" y="5501980"/>
            <a:ext cx="806488" cy="36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TCHP</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cs typeface="Arial" panose="020B0604020202020204" pitchFamily="34" charset="0"/>
            </a:endParaRPr>
          </a:p>
        </p:txBody>
      </p:sp>
      <p:sp>
        <p:nvSpPr>
          <p:cNvPr id="39" name="TextBox 38">
            <a:extLst>
              <a:ext uri="{FF2B5EF4-FFF2-40B4-BE49-F238E27FC236}">
                <a16:creationId xmlns:a16="http://schemas.microsoft.com/office/drawing/2014/main" id="{D203792F-21C8-49C9-BFB7-796F19E2DBCB}"/>
              </a:ext>
            </a:extLst>
          </p:cNvPr>
          <p:cNvSpPr txBox="1"/>
          <p:nvPr/>
        </p:nvSpPr>
        <p:spPr bwMode="auto">
          <a:xfrm>
            <a:off x="9763660" y="5501980"/>
            <a:ext cx="1767038" cy="36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FEC + HP</a:t>
            </a:r>
          </a:p>
        </p:txBody>
      </p:sp>
      <p:sp>
        <p:nvSpPr>
          <p:cNvPr id="40" name="TextBox 39">
            <a:extLst>
              <a:ext uri="{FF2B5EF4-FFF2-40B4-BE49-F238E27FC236}">
                <a16:creationId xmlns:a16="http://schemas.microsoft.com/office/drawing/2014/main" id="{AF402AFE-0F94-491B-ACEF-BBF0FAF6A5E2}"/>
              </a:ext>
            </a:extLst>
          </p:cNvPr>
          <p:cNvSpPr txBox="1"/>
          <p:nvPr/>
        </p:nvSpPr>
        <p:spPr bwMode="auto">
          <a:xfrm>
            <a:off x="10275753" y="2493565"/>
            <a:ext cx="691110" cy="338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Arial" panose="020B0604020202020204" pitchFamily="34" charset="0"/>
              </a:rPr>
              <a:t>67%</a:t>
            </a:r>
          </a:p>
        </p:txBody>
      </p:sp>
      <p:sp>
        <p:nvSpPr>
          <p:cNvPr id="41" name="Freeform: Shape 40">
            <a:extLst>
              <a:ext uri="{FF2B5EF4-FFF2-40B4-BE49-F238E27FC236}">
                <a16:creationId xmlns:a16="http://schemas.microsoft.com/office/drawing/2014/main" id="{C855654A-BBBB-44D5-A636-ADD378AE8159}"/>
              </a:ext>
            </a:extLst>
          </p:cNvPr>
          <p:cNvSpPr/>
          <p:nvPr/>
        </p:nvSpPr>
        <p:spPr bwMode="auto">
          <a:xfrm>
            <a:off x="8418776" y="2217302"/>
            <a:ext cx="2147418" cy="310470"/>
          </a:xfrm>
          <a:custGeom>
            <a:avLst/>
            <a:gdLst>
              <a:gd name="connsiteX0" fmla="*/ 0 w 2147977"/>
              <a:gd name="connsiteY0" fmla="*/ 276045 h 310551"/>
              <a:gd name="connsiteX1" fmla="*/ 0 w 2147977"/>
              <a:gd name="connsiteY1" fmla="*/ 0 h 310551"/>
              <a:gd name="connsiteX2" fmla="*/ 2147977 w 2147977"/>
              <a:gd name="connsiteY2" fmla="*/ 0 h 310551"/>
              <a:gd name="connsiteX3" fmla="*/ 2147977 w 2147977"/>
              <a:gd name="connsiteY3" fmla="*/ 310551 h 310551"/>
            </a:gdLst>
            <a:ahLst/>
            <a:cxnLst>
              <a:cxn ang="0">
                <a:pos x="connsiteX0" y="connsiteY0"/>
              </a:cxn>
              <a:cxn ang="0">
                <a:pos x="connsiteX1" y="connsiteY1"/>
              </a:cxn>
              <a:cxn ang="0">
                <a:pos x="connsiteX2" y="connsiteY2"/>
              </a:cxn>
              <a:cxn ang="0">
                <a:pos x="connsiteX3" y="connsiteY3"/>
              </a:cxn>
            </a:cxnLst>
            <a:rect l="l" t="t" r="r" b="b"/>
            <a:pathLst>
              <a:path w="2147977" h="310551">
                <a:moveTo>
                  <a:pt x="0" y="276045"/>
                </a:moveTo>
                <a:lnTo>
                  <a:pt x="0" y="0"/>
                </a:lnTo>
                <a:lnTo>
                  <a:pt x="2147977" y="0"/>
                </a:lnTo>
                <a:lnTo>
                  <a:pt x="2147977" y="310551"/>
                </a:lnTo>
              </a:path>
            </a:pathLst>
          </a:custGeom>
          <a:noFill/>
          <a:ln w="28575">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198" b="0" i="0" u="none" strike="noStrike" kern="1200" cap="none" spc="0" normalizeH="0" baseline="0" noProof="0" dirty="0">
              <a:ln>
                <a:noFill/>
              </a:ln>
              <a:solidFill>
                <a:srgbClr val="FFFFFF"/>
              </a:solidFill>
              <a:effectLst/>
              <a:uLnTx/>
              <a:uFillTx/>
              <a:latin typeface="Arial" charset="0"/>
              <a:ea typeface="ＭＳ Ｐゴシック" charset="0"/>
              <a:cs typeface="Arial" panose="020B0604020202020204" pitchFamily="34" charset="0"/>
            </a:endParaRPr>
          </a:p>
        </p:txBody>
      </p:sp>
      <p:sp>
        <p:nvSpPr>
          <p:cNvPr id="42" name="TextBox 41">
            <a:extLst>
              <a:ext uri="{FF2B5EF4-FFF2-40B4-BE49-F238E27FC236}">
                <a16:creationId xmlns:a16="http://schemas.microsoft.com/office/drawing/2014/main" id="{673294A0-7897-42FB-B714-132D52CED0EE}"/>
              </a:ext>
            </a:extLst>
          </p:cNvPr>
          <p:cNvSpPr txBox="1"/>
          <p:nvPr/>
        </p:nvSpPr>
        <p:spPr bwMode="auto">
          <a:xfrm>
            <a:off x="7928816" y="5078505"/>
            <a:ext cx="974217" cy="338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Arial" panose="020B0604020202020204" pitchFamily="34" charset="0"/>
              </a:rPr>
              <a:t>140/206</a:t>
            </a:r>
          </a:p>
        </p:txBody>
      </p:sp>
      <p:sp>
        <p:nvSpPr>
          <p:cNvPr id="43" name="TextBox 42">
            <a:extLst>
              <a:ext uri="{FF2B5EF4-FFF2-40B4-BE49-F238E27FC236}">
                <a16:creationId xmlns:a16="http://schemas.microsoft.com/office/drawing/2014/main" id="{C1B690E5-8F91-44EB-AA9A-FE6548CA337C}"/>
              </a:ext>
            </a:extLst>
          </p:cNvPr>
          <p:cNvSpPr txBox="1"/>
          <p:nvPr/>
        </p:nvSpPr>
        <p:spPr bwMode="auto">
          <a:xfrm>
            <a:off x="10087704" y="5078505"/>
            <a:ext cx="974223" cy="338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Arial" panose="020B0604020202020204" pitchFamily="34" charset="0"/>
              </a:rPr>
              <a:t>141/212</a:t>
            </a:r>
          </a:p>
        </p:txBody>
      </p:sp>
      <p:grpSp>
        <p:nvGrpSpPr>
          <p:cNvPr id="52" name="Group 51">
            <a:extLst>
              <a:ext uri="{FF2B5EF4-FFF2-40B4-BE49-F238E27FC236}">
                <a16:creationId xmlns:a16="http://schemas.microsoft.com/office/drawing/2014/main" id="{4953B907-C7C7-443C-918E-E51AEFC19BBD}"/>
              </a:ext>
            </a:extLst>
          </p:cNvPr>
          <p:cNvGrpSpPr/>
          <p:nvPr/>
        </p:nvGrpSpPr>
        <p:grpSpPr>
          <a:xfrm>
            <a:off x="10523072" y="2950357"/>
            <a:ext cx="137124" cy="456813"/>
            <a:chOff x="10489721" y="2846717"/>
            <a:chExt cx="137160" cy="456932"/>
          </a:xfrm>
        </p:grpSpPr>
        <p:cxnSp>
          <p:nvCxnSpPr>
            <p:cNvPr id="47" name="Straight Connector 46">
              <a:extLst>
                <a:ext uri="{FF2B5EF4-FFF2-40B4-BE49-F238E27FC236}">
                  <a16:creationId xmlns:a16="http://schemas.microsoft.com/office/drawing/2014/main" id="{B884E25A-F6C9-416B-852F-EAE6C86588B1}"/>
                </a:ext>
              </a:extLst>
            </p:cNvPr>
            <p:cNvCxnSpPr>
              <a:cxnSpLocks/>
            </p:cNvCxnSpPr>
            <p:nvPr/>
          </p:nvCxnSpPr>
          <p:spPr bwMode="auto">
            <a:xfrm>
              <a:off x="10558301" y="2848326"/>
              <a:ext cx="0" cy="455323"/>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4EB93CA-8AC3-48E6-8608-EED0EDC7B9EF}"/>
                </a:ext>
              </a:extLst>
            </p:cNvPr>
            <p:cNvCxnSpPr>
              <a:cxnSpLocks/>
            </p:cNvCxnSpPr>
            <p:nvPr/>
          </p:nvCxnSpPr>
          <p:spPr bwMode="auto">
            <a:xfrm>
              <a:off x="10489721" y="2846717"/>
              <a:ext cx="13716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4DE0799-C204-41B6-BE6F-4B963EE67004}"/>
                </a:ext>
              </a:extLst>
            </p:cNvPr>
            <p:cNvCxnSpPr>
              <a:cxnSpLocks/>
            </p:cNvCxnSpPr>
            <p:nvPr/>
          </p:nvCxnSpPr>
          <p:spPr bwMode="auto">
            <a:xfrm>
              <a:off x="10489721" y="3303649"/>
              <a:ext cx="13716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BCD7A824-D25F-475F-BB6C-AEEEE17A984C}"/>
              </a:ext>
            </a:extLst>
          </p:cNvPr>
          <p:cNvGrpSpPr/>
          <p:nvPr/>
        </p:nvGrpSpPr>
        <p:grpSpPr>
          <a:xfrm>
            <a:off x="8338404" y="2816130"/>
            <a:ext cx="137124" cy="456813"/>
            <a:chOff x="10489721" y="2846717"/>
            <a:chExt cx="137160" cy="456932"/>
          </a:xfrm>
        </p:grpSpPr>
        <p:cxnSp>
          <p:nvCxnSpPr>
            <p:cNvPr id="55" name="Straight Connector 54">
              <a:extLst>
                <a:ext uri="{FF2B5EF4-FFF2-40B4-BE49-F238E27FC236}">
                  <a16:creationId xmlns:a16="http://schemas.microsoft.com/office/drawing/2014/main" id="{DB953F2C-16E1-4F85-AD6D-DFB04F7FB7A4}"/>
                </a:ext>
              </a:extLst>
            </p:cNvPr>
            <p:cNvCxnSpPr>
              <a:cxnSpLocks/>
            </p:cNvCxnSpPr>
            <p:nvPr/>
          </p:nvCxnSpPr>
          <p:spPr bwMode="auto">
            <a:xfrm>
              <a:off x="10558301" y="2848326"/>
              <a:ext cx="0" cy="455323"/>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809278F7-566D-4B42-9A88-9C6F57FDCFC1}"/>
                </a:ext>
              </a:extLst>
            </p:cNvPr>
            <p:cNvCxnSpPr>
              <a:cxnSpLocks/>
            </p:cNvCxnSpPr>
            <p:nvPr/>
          </p:nvCxnSpPr>
          <p:spPr bwMode="auto">
            <a:xfrm>
              <a:off x="10489721" y="2846717"/>
              <a:ext cx="137160"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69711F0C-6CF8-4CAF-AF95-418C3E44407F}"/>
                </a:ext>
              </a:extLst>
            </p:cNvPr>
            <p:cNvCxnSpPr>
              <a:cxnSpLocks/>
            </p:cNvCxnSpPr>
            <p:nvPr/>
          </p:nvCxnSpPr>
          <p:spPr bwMode="auto">
            <a:xfrm>
              <a:off x="10489721" y="3303649"/>
              <a:ext cx="137160" cy="0"/>
            </a:xfrm>
            <a:prstGeom prst="line">
              <a:avLst/>
            </a:prstGeom>
            <a:noFill/>
            <a:ln w="28575" cap="flat" cmpd="sng" algn="ctr">
              <a:solidFill>
                <a:schemeClr val="bg1"/>
              </a:solidFill>
              <a:prstDash val="solid"/>
              <a:round/>
              <a:headEnd type="none" w="med" len="med"/>
              <a:tailEnd type="none" w="med" len="med"/>
            </a:ln>
            <a:effectLst/>
          </p:spPr>
        </p:cxnSp>
      </p:grpSp>
      <p:cxnSp>
        <p:nvCxnSpPr>
          <p:cNvPr id="59" name="Straight Connector 58">
            <a:extLst>
              <a:ext uri="{FF2B5EF4-FFF2-40B4-BE49-F238E27FC236}">
                <a16:creationId xmlns:a16="http://schemas.microsoft.com/office/drawing/2014/main" id="{325649E0-E2F5-4E46-884F-F0A083B1D980}"/>
              </a:ext>
            </a:extLst>
          </p:cNvPr>
          <p:cNvCxnSpPr>
            <a:cxnSpLocks/>
          </p:cNvCxnSpPr>
          <p:nvPr/>
        </p:nvCxnSpPr>
        <p:spPr bwMode="auto">
          <a:xfrm>
            <a:off x="8415925" y="5442741"/>
            <a:ext cx="0" cy="5924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4F418AF4-ED03-4AA7-8B61-B807EC0F3B0F}"/>
              </a:ext>
            </a:extLst>
          </p:cNvPr>
          <p:cNvCxnSpPr>
            <a:cxnSpLocks/>
          </p:cNvCxnSpPr>
          <p:nvPr/>
        </p:nvCxnSpPr>
        <p:spPr bwMode="auto">
          <a:xfrm>
            <a:off x="10591634" y="5442741"/>
            <a:ext cx="0" cy="59240"/>
          </a:xfrm>
          <a:prstGeom prst="line">
            <a:avLst/>
          </a:prstGeom>
          <a:noFill/>
          <a:ln w="28575" cap="flat" cmpd="sng" algn="ctr">
            <a:solidFill>
              <a:schemeClr val="bg1"/>
            </a:solidFill>
            <a:prstDash val="solid"/>
            <a:round/>
            <a:headEnd type="none" w="med" len="med"/>
            <a:tailEnd type="none" w="med" len="med"/>
          </a:ln>
          <a:effectLst/>
        </p:spPr>
      </p:cxnSp>
      <p:grpSp>
        <p:nvGrpSpPr>
          <p:cNvPr id="46" name="Group 7">
            <a:extLst>
              <a:ext uri="{FF2B5EF4-FFF2-40B4-BE49-F238E27FC236}">
                <a16:creationId xmlns:a16="http://schemas.microsoft.com/office/drawing/2014/main" id="{1B9F49F7-D8DA-4177-95F7-38A0BD775A81}"/>
              </a:ext>
            </a:extLst>
          </p:cNvPr>
          <p:cNvGrpSpPr>
            <a:grpSpLocks/>
          </p:cNvGrpSpPr>
          <p:nvPr/>
        </p:nvGrpSpPr>
        <p:grpSpPr bwMode="auto">
          <a:xfrm>
            <a:off x="9389569" y="6216652"/>
            <a:ext cx="2488502" cy="447822"/>
            <a:chOff x="9527309" y="3551529"/>
            <a:chExt cx="2488502" cy="448324"/>
          </a:xfrm>
        </p:grpSpPr>
        <p:pic>
          <p:nvPicPr>
            <p:cNvPr id="48" name="Picture 47">
              <a:extLst>
                <a:ext uri="{FF2B5EF4-FFF2-40B4-BE49-F238E27FC236}">
                  <a16:creationId xmlns:a16="http://schemas.microsoft.com/office/drawing/2014/main" id="{CEAF4FB0-2814-4182-862E-0F1DD209676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9" name="Rectangle 8">
              <a:extLst>
                <a:ext uri="{FF2B5EF4-FFF2-40B4-BE49-F238E27FC236}">
                  <a16:creationId xmlns:a16="http://schemas.microsoft.com/office/drawing/2014/main" id="{0CAA9486-329F-401B-ADA5-440B86ED32F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53" name="Text Box 11">
            <a:extLst>
              <a:ext uri="{FF2B5EF4-FFF2-40B4-BE49-F238E27FC236}">
                <a16:creationId xmlns:a16="http://schemas.microsoft.com/office/drawing/2014/main" id="{583D48DD-EB95-49F3-ADB8-831DA21E2D83}"/>
              </a:ext>
            </a:extLst>
          </p:cNvPr>
          <p:cNvSpPr txBox="1">
            <a:spLocks noChangeArrowheads="1"/>
          </p:cNvSpPr>
          <p:nvPr/>
        </p:nvSpPr>
        <p:spPr bwMode="auto">
          <a:xfrm>
            <a:off x="412961" y="6377741"/>
            <a:ext cx="8559158" cy="276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l" defTabSz="914126"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Van Ramshort. Lancet Oncol. 2018;19:1630. van der Voort. ASCO 2020. Abstr 501.</a:t>
            </a:r>
          </a:p>
        </p:txBody>
      </p:sp>
    </p:spTree>
    <p:extLst>
      <p:ext uri="{BB962C8B-B14F-4D97-AF65-F5344CB8AC3E}">
        <p14:creationId xmlns:p14="http://schemas.microsoft.com/office/powerpoint/2010/main" val="27846933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C3233-7787-4D2F-9BDD-27BF20E433E5}"/>
              </a:ext>
            </a:extLst>
          </p:cNvPr>
          <p:cNvSpPr>
            <a:spLocks noGrp="1"/>
          </p:cNvSpPr>
          <p:nvPr>
            <p:ph type="title"/>
          </p:nvPr>
        </p:nvSpPr>
        <p:spPr/>
        <p:txBody>
          <a:bodyPr/>
          <a:lstStyle/>
          <a:p>
            <a:r>
              <a:rPr lang="en-US" dirty="0"/>
              <a:t>TRAIN-2: Event-Free Survival and OS</a:t>
            </a:r>
          </a:p>
        </p:txBody>
      </p:sp>
      <p:sp>
        <p:nvSpPr>
          <p:cNvPr id="6" name="TextBox 5">
            <a:extLst>
              <a:ext uri="{FF2B5EF4-FFF2-40B4-BE49-F238E27FC236}">
                <a16:creationId xmlns:a16="http://schemas.microsoft.com/office/drawing/2014/main" id="{AA5C15D7-78AD-43FA-A8D1-E075672FE2A7}"/>
              </a:ext>
            </a:extLst>
          </p:cNvPr>
          <p:cNvSpPr txBox="1"/>
          <p:nvPr/>
        </p:nvSpPr>
        <p:spPr bwMode="auto">
          <a:xfrm>
            <a:off x="6810110" y="1743459"/>
            <a:ext cx="46720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a:t>
            </a:r>
          </a:p>
        </p:txBody>
      </p:sp>
      <p:sp>
        <p:nvSpPr>
          <p:cNvPr id="7" name="Text Box 11">
            <a:extLst>
              <a:ext uri="{FF2B5EF4-FFF2-40B4-BE49-F238E27FC236}">
                <a16:creationId xmlns:a16="http://schemas.microsoft.com/office/drawing/2014/main" id="{FFCB7B79-CA34-4202-98A8-0A826DB3D9BD}"/>
              </a:ext>
            </a:extLst>
          </p:cNvPr>
          <p:cNvSpPr txBox="1">
            <a:spLocks noChangeArrowheads="1"/>
          </p:cNvSpPr>
          <p:nvPr/>
        </p:nvSpPr>
        <p:spPr bwMode="auto">
          <a:xfrm>
            <a:off x="404814" y="637981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Van der Voort. ASCO 2020. Abstr. 501</a:t>
            </a:r>
          </a:p>
        </p:txBody>
      </p:sp>
      <p:grpSp>
        <p:nvGrpSpPr>
          <p:cNvPr id="9" name="Group 7">
            <a:extLst>
              <a:ext uri="{FF2B5EF4-FFF2-40B4-BE49-F238E27FC236}">
                <a16:creationId xmlns:a16="http://schemas.microsoft.com/office/drawing/2014/main" id="{B477008F-1494-4633-BE87-E7FE40708AA1}"/>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26EBD253-7E72-4498-9EF7-9A3D221AB02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93C43AD0-E0A1-4F9F-B145-B78FC2DC702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Box 11">
            <a:extLst>
              <a:ext uri="{FF2B5EF4-FFF2-40B4-BE49-F238E27FC236}">
                <a16:creationId xmlns:a16="http://schemas.microsoft.com/office/drawing/2014/main" id="{7F8CA582-D26F-4C39-ACDF-B7DEFD82FF5F}"/>
              </a:ext>
            </a:extLst>
          </p:cNvPr>
          <p:cNvSpPr txBox="1"/>
          <p:nvPr/>
        </p:nvSpPr>
        <p:spPr bwMode="auto">
          <a:xfrm>
            <a:off x="980846" y="1778814"/>
            <a:ext cx="44010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Event-Free Survival</a:t>
            </a:r>
          </a:p>
        </p:txBody>
      </p:sp>
      <p:sp>
        <p:nvSpPr>
          <p:cNvPr id="15" name="TextBox 14">
            <a:extLst>
              <a:ext uri="{FF2B5EF4-FFF2-40B4-BE49-F238E27FC236}">
                <a16:creationId xmlns:a16="http://schemas.microsoft.com/office/drawing/2014/main" id="{B48DA5EA-B016-4070-A919-7A4CF2EC07FA}"/>
              </a:ext>
            </a:extLst>
          </p:cNvPr>
          <p:cNvSpPr txBox="1"/>
          <p:nvPr/>
        </p:nvSpPr>
        <p:spPr bwMode="auto">
          <a:xfrm>
            <a:off x="6822804" y="4554903"/>
            <a:ext cx="1650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&lt;1 favors TCHP</a:t>
            </a:r>
          </a:p>
        </p:txBody>
      </p:sp>
      <p:sp>
        <p:nvSpPr>
          <p:cNvPr id="3" name="Freeform: Shape 2">
            <a:extLst>
              <a:ext uri="{FF2B5EF4-FFF2-40B4-BE49-F238E27FC236}">
                <a16:creationId xmlns:a16="http://schemas.microsoft.com/office/drawing/2014/main" id="{1452850E-AC05-4D2B-AA1A-5972A16EF85D}"/>
              </a:ext>
            </a:extLst>
          </p:cNvPr>
          <p:cNvSpPr/>
          <p:nvPr/>
        </p:nvSpPr>
        <p:spPr bwMode="auto">
          <a:xfrm>
            <a:off x="1126183" y="2277280"/>
            <a:ext cx="4562034" cy="2641046"/>
          </a:xfrm>
          <a:custGeom>
            <a:avLst/>
            <a:gdLst>
              <a:gd name="connsiteX0" fmla="*/ 0 w 4557051"/>
              <a:gd name="connsiteY0" fmla="*/ 0 h 2641046"/>
              <a:gd name="connsiteX1" fmla="*/ 0 w 4557051"/>
              <a:gd name="connsiteY1" fmla="*/ 2641046 h 2641046"/>
              <a:gd name="connsiteX2" fmla="*/ 4557051 w 4557051"/>
              <a:gd name="connsiteY2" fmla="*/ 2641046 h 2641046"/>
            </a:gdLst>
            <a:ahLst/>
            <a:cxnLst>
              <a:cxn ang="0">
                <a:pos x="connsiteX0" y="connsiteY0"/>
              </a:cxn>
              <a:cxn ang="0">
                <a:pos x="connsiteX1" y="connsiteY1"/>
              </a:cxn>
              <a:cxn ang="0">
                <a:pos x="connsiteX2" y="connsiteY2"/>
              </a:cxn>
            </a:cxnLst>
            <a:rect l="l" t="t" r="r" b="b"/>
            <a:pathLst>
              <a:path w="4557051" h="2641046">
                <a:moveTo>
                  <a:pt x="0" y="0"/>
                </a:moveTo>
                <a:lnTo>
                  <a:pt x="0" y="2641046"/>
                </a:lnTo>
                <a:lnTo>
                  <a:pt x="4557051" y="2641046"/>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cxnSp>
        <p:nvCxnSpPr>
          <p:cNvPr id="8" name="Straight Connector 7">
            <a:extLst>
              <a:ext uri="{FF2B5EF4-FFF2-40B4-BE49-F238E27FC236}">
                <a16:creationId xmlns:a16="http://schemas.microsoft.com/office/drawing/2014/main" id="{90B907B2-CB57-4B42-8C51-4166AA9C8E8B}"/>
              </a:ext>
            </a:extLst>
          </p:cNvPr>
          <p:cNvCxnSpPr>
            <a:cxnSpLocks/>
          </p:cNvCxnSpPr>
          <p:nvPr/>
        </p:nvCxnSpPr>
        <p:spPr bwMode="auto">
          <a:xfrm>
            <a:off x="1048944" y="2289737"/>
            <a:ext cx="89696"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A85155FF-F6CD-4EE3-B507-6B3CC5FA69D1}"/>
              </a:ext>
            </a:extLst>
          </p:cNvPr>
          <p:cNvCxnSpPr>
            <a:cxnSpLocks/>
          </p:cNvCxnSpPr>
          <p:nvPr/>
        </p:nvCxnSpPr>
        <p:spPr bwMode="auto">
          <a:xfrm>
            <a:off x="1048944" y="2552596"/>
            <a:ext cx="8969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3040C67E-1F6B-4505-BB5B-C8B915C3CA8D}"/>
              </a:ext>
            </a:extLst>
          </p:cNvPr>
          <p:cNvCxnSpPr>
            <a:cxnSpLocks/>
          </p:cNvCxnSpPr>
          <p:nvPr/>
        </p:nvCxnSpPr>
        <p:spPr bwMode="auto">
          <a:xfrm>
            <a:off x="1048944" y="2815455"/>
            <a:ext cx="8969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0B8B92F6-31BA-49A4-8F85-FA7F10BD9D1F}"/>
              </a:ext>
            </a:extLst>
          </p:cNvPr>
          <p:cNvCxnSpPr>
            <a:cxnSpLocks/>
          </p:cNvCxnSpPr>
          <p:nvPr/>
        </p:nvCxnSpPr>
        <p:spPr bwMode="auto">
          <a:xfrm>
            <a:off x="1048944" y="3078314"/>
            <a:ext cx="8969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A367426-8AA4-4692-BED3-B3F21BC162AA}"/>
              </a:ext>
            </a:extLst>
          </p:cNvPr>
          <p:cNvCxnSpPr>
            <a:cxnSpLocks/>
          </p:cNvCxnSpPr>
          <p:nvPr/>
        </p:nvCxnSpPr>
        <p:spPr bwMode="auto">
          <a:xfrm>
            <a:off x="1048944" y="3341173"/>
            <a:ext cx="8969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B1F2E15-F70C-463F-850F-4344521B545A}"/>
              </a:ext>
            </a:extLst>
          </p:cNvPr>
          <p:cNvCxnSpPr>
            <a:cxnSpLocks/>
          </p:cNvCxnSpPr>
          <p:nvPr/>
        </p:nvCxnSpPr>
        <p:spPr bwMode="auto">
          <a:xfrm>
            <a:off x="1048944" y="3604032"/>
            <a:ext cx="8969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751D8CD-E751-45DE-91EF-7AD7CF3295B1}"/>
              </a:ext>
            </a:extLst>
          </p:cNvPr>
          <p:cNvCxnSpPr>
            <a:cxnSpLocks/>
          </p:cNvCxnSpPr>
          <p:nvPr/>
        </p:nvCxnSpPr>
        <p:spPr bwMode="auto">
          <a:xfrm>
            <a:off x="1048944" y="3866891"/>
            <a:ext cx="8969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FEB133E-695C-40F4-9431-D39AF0F06768}"/>
              </a:ext>
            </a:extLst>
          </p:cNvPr>
          <p:cNvCxnSpPr>
            <a:cxnSpLocks/>
          </p:cNvCxnSpPr>
          <p:nvPr/>
        </p:nvCxnSpPr>
        <p:spPr bwMode="auto">
          <a:xfrm>
            <a:off x="1048944" y="4129750"/>
            <a:ext cx="8969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39D8364-D7EC-40F5-9934-6961C2E8CF45}"/>
              </a:ext>
            </a:extLst>
          </p:cNvPr>
          <p:cNvCxnSpPr>
            <a:cxnSpLocks/>
          </p:cNvCxnSpPr>
          <p:nvPr/>
        </p:nvCxnSpPr>
        <p:spPr bwMode="auto">
          <a:xfrm>
            <a:off x="1048944" y="4392609"/>
            <a:ext cx="8969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98E5863-4425-4552-AC36-CF53B0FEFEF3}"/>
              </a:ext>
            </a:extLst>
          </p:cNvPr>
          <p:cNvCxnSpPr>
            <a:cxnSpLocks/>
          </p:cNvCxnSpPr>
          <p:nvPr/>
        </p:nvCxnSpPr>
        <p:spPr bwMode="auto">
          <a:xfrm>
            <a:off x="1048944" y="4655468"/>
            <a:ext cx="8969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9AF7DFC-04C9-4FB1-8EA6-FD1A819016A1}"/>
              </a:ext>
            </a:extLst>
          </p:cNvPr>
          <p:cNvCxnSpPr>
            <a:cxnSpLocks/>
          </p:cNvCxnSpPr>
          <p:nvPr/>
        </p:nvCxnSpPr>
        <p:spPr bwMode="auto">
          <a:xfrm>
            <a:off x="1048944" y="4918325"/>
            <a:ext cx="8969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C3BEFDD-40AB-469E-93E3-5C8D8A767BBC}"/>
              </a:ext>
            </a:extLst>
          </p:cNvPr>
          <p:cNvCxnSpPr/>
          <p:nvPr/>
        </p:nvCxnSpPr>
        <p:spPr bwMode="auto">
          <a:xfrm>
            <a:off x="1123690" y="4918326"/>
            <a:ext cx="0" cy="89696"/>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57F3AB7-FA31-4399-BB7A-A0F300F8489D}"/>
              </a:ext>
            </a:extLst>
          </p:cNvPr>
          <p:cNvCxnSpPr/>
          <p:nvPr/>
        </p:nvCxnSpPr>
        <p:spPr bwMode="auto">
          <a:xfrm>
            <a:off x="2037592" y="4918326"/>
            <a:ext cx="0" cy="89696"/>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33D93B3-6AC3-4061-B8AA-5426A873F28F}"/>
              </a:ext>
            </a:extLst>
          </p:cNvPr>
          <p:cNvCxnSpPr/>
          <p:nvPr/>
        </p:nvCxnSpPr>
        <p:spPr bwMode="auto">
          <a:xfrm>
            <a:off x="2951494" y="4918326"/>
            <a:ext cx="0" cy="89696"/>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A798E8E-5DD3-4B6D-A57E-AA89CD0DD29B}"/>
              </a:ext>
            </a:extLst>
          </p:cNvPr>
          <p:cNvCxnSpPr/>
          <p:nvPr/>
        </p:nvCxnSpPr>
        <p:spPr bwMode="auto">
          <a:xfrm>
            <a:off x="3865396" y="4918326"/>
            <a:ext cx="0" cy="89696"/>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4A866EF-245C-493F-98BE-AB784D099F8B}"/>
              </a:ext>
            </a:extLst>
          </p:cNvPr>
          <p:cNvCxnSpPr/>
          <p:nvPr/>
        </p:nvCxnSpPr>
        <p:spPr bwMode="auto">
          <a:xfrm>
            <a:off x="4779298" y="4918326"/>
            <a:ext cx="0" cy="89696"/>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38EFDF0-6822-403A-BBE6-9F7203B665CD}"/>
              </a:ext>
            </a:extLst>
          </p:cNvPr>
          <p:cNvCxnSpPr/>
          <p:nvPr/>
        </p:nvCxnSpPr>
        <p:spPr bwMode="auto">
          <a:xfrm>
            <a:off x="5693199" y="4918326"/>
            <a:ext cx="0" cy="89696"/>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B55C7BC8-ABAB-47DC-AB11-FCFCB17DE1FA}"/>
              </a:ext>
            </a:extLst>
          </p:cNvPr>
          <p:cNvSpPr txBox="1"/>
          <p:nvPr/>
        </p:nvSpPr>
        <p:spPr bwMode="auto">
          <a:xfrm rot="16200000">
            <a:off x="-1053927" y="3460768"/>
            <a:ext cx="32265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Event-Free Survival (%)</a:t>
            </a:r>
          </a:p>
        </p:txBody>
      </p:sp>
      <p:sp>
        <p:nvSpPr>
          <p:cNvPr id="35" name="TextBox 34">
            <a:extLst>
              <a:ext uri="{FF2B5EF4-FFF2-40B4-BE49-F238E27FC236}">
                <a16:creationId xmlns:a16="http://schemas.microsoft.com/office/drawing/2014/main" id="{7E5F5E6C-AB80-43FF-98EC-53D356E92791}"/>
              </a:ext>
            </a:extLst>
          </p:cNvPr>
          <p:cNvSpPr txBox="1"/>
          <p:nvPr/>
        </p:nvSpPr>
        <p:spPr bwMode="auto">
          <a:xfrm>
            <a:off x="1821327" y="5164760"/>
            <a:ext cx="32265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 Since Randomization</a:t>
            </a:r>
          </a:p>
        </p:txBody>
      </p:sp>
      <p:sp>
        <p:nvSpPr>
          <p:cNvPr id="36" name="TextBox 35">
            <a:extLst>
              <a:ext uri="{FF2B5EF4-FFF2-40B4-BE49-F238E27FC236}">
                <a16:creationId xmlns:a16="http://schemas.microsoft.com/office/drawing/2014/main" id="{5556CEC8-7160-43BC-88DE-2029394A6F28}"/>
              </a:ext>
            </a:extLst>
          </p:cNvPr>
          <p:cNvSpPr txBox="1"/>
          <p:nvPr/>
        </p:nvSpPr>
        <p:spPr bwMode="auto">
          <a:xfrm>
            <a:off x="620398" y="2117819"/>
            <a:ext cx="6104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7" name="TextBox 36">
            <a:extLst>
              <a:ext uri="{FF2B5EF4-FFF2-40B4-BE49-F238E27FC236}">
                <a16:creationId xmlns:a16="http://schemas.microsoft.com/office/drawing/2014/main" id="{D9620557-FCA0-4E10-A230-DA76DA8F9281}"/>
              </a:ext>
            </a:extLst>
          </p:cNvPr>
          <p:cNvSpPr txBox="1"/>
          <p:nvPr/>
        </p:nvSpPr>
        <p:spPr bwMode="auto">
          <a:xfrm>
            <a:off x="732518" y="2379432"/>
            <a:ext cx="4509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38" name="TextBox 37">
            <a:extLst>
              <a:ext uri="{FF2B5EF4-FFF2-40B4-BE49-F238E27FC236}">
                <a16:creationId xmlns:a16="http://schemas.microsoft.com/office/drawing/2014/main" id="{CB0BF6C8-BB63-477F-8CB5-CB7AF949E254}"/>
              </a:ext>
            </a:extLst>
          </p:cNvPr>
          <p:cNvSpPr txBox="1"/>
          <p:nvPr/>
        </p:nvSpPr>
        <p:spPr bwMode="auto">
          <a:xfrm>
            <a:off x="732518" y="2643537"/>
            <a:ext cx="4509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9" name="TextBox 38">
            <a:extLst>
              <a:ext uri="{FF2B5EF4-FFF2-40B4-BE49-F238E27FC236}">
                <a16:creationId xmlns:a16="http://schemas.microsoft.com/office/drawing/2014/main" id="{9DB93449-BA78-4C4A-9BC3-EB56A7ABF486}"/>
              </a:ext>
            </a:extLst>
          </p:cNvPr>
          <p:cNvSpPr txBox="1"/>
          <p:nvPr/>
        </p:nvSpPr>
        <p:spPr bwMode="auto">
          <a:xfrm>
            <a:off x="732518" y="2897675"/>
            <a:ext cx="4509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40" name="TextBox 39">
            <a:extLst>
              <a:ext uri="{FF2B5EF4-FFF2-40B4-BE49-F238E27FC236}">
                <a16:creationId xmlns:a16="http://schemas.microsoft.com/office/drawing/2014/main" id="{53B38C6D-5210-41AB-91CE-5DCE57CAA0F0}"/>
              </a:ext>
            </a:extLst>
          </p:cNvPr>
          <p:cNvSpPr txBox="1"/>
          <p:nvPr/>
        </p:nvSpPr>
        <p:spPr bwMode="auto">
          <a:xfrm>
            <a:off x="732518" y="3174238"/>
            <a:ext cx="4509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1" name="TextBox 40">
            <a:extLst>
              <a:ext uri="{FF2B5EF4-FFF2-40B4-BE49-F238E27FC236}">
                <a16:creationId xmlns:a16="http://schemas.microsoft.com/office/drawing/2014/main" id="{42B55385-9C27-4F6E-884F-6F5D9A27AEA8}"/>
              </a:ext>
            </a:extLst>
          </p:cNvPr>
          <p:cNvSpPr txBox="1"/>
          <p:nvPr/>
        </p:nvSpPr>
        <p:spPr bwMode="auto">
          <a:xfrm>
            <a:off x="732518" y="3435851"/>
            <a:ext cx="4509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42" name="TextBox 41">
            <a:extLst>
              <a:ext uri="{FF2B5EF4-FFF2-40B4-BE49-F238E27FC236}">
                <a16:creationId xmlns:a16="http://schemas.microsoft.com/office/drawing/2014/main" id="{669F532C-A652-4457-ACA6-D1CECA9A345F}"/>
              </a:ext>
            </a:extLst>
          </p:cNvPr>
          <p:cNvSpPr txBox="1"/>
          <p:nvPr/>
        </p:nvSpPr>
        <p:spPr bwMode="auto">
          <a:xfrm>
            <a:off x="732518" y="3697464"/>
            <a:ext cx="4509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3" name="TextBox 42">
            <a:extLst>
              <a:ext uri="{FF2B5EF4-FFF2-40B4-BE49-F238E27FC236}">
                <a16:creationId xmlns:a16="http://schemas.microsoft.com/office/drawing/2014/main" id="{E97227CA-753E-453D-B381-4CCD9EE5FF1A}"/>
              </a:ext>
            </a:extLst>
          </p:cNvPr>
          <p:cNvSpPr txBox="1"/>
          <p:nvPr/>
        </p:nvSpPr>
        <p:spPr bwMode="auto">
          <a:xfrm>
            <a:off x="732518" y="3949111"/>
            <a:ext cx="4509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4" name="TextBox 43">
            <a:extLst>
              <a:ext uri="{FF2B5EF4-FFF2-40B4-BE49-F238E27FC236}">
                <a16:creationId xmlns:a16="http://schemas.microsoft.com/office/drawing/2014/main" id="{86505624-2528-4C03-9535-D762F0843711}"/>
              </a:ext>
            </a:extLst>
          </p:cNvPr>
          <p:cNvSpPr txBox="1"/>
          <p:nvPr/>
        </p:nvSpPr>
        <p:spPr bwMode="auto">
          <a:xfrm>
            <a:off x="732518" y="4223182"/>
            <a:ext cx="4509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5" name="TextBox 44">
            <a:extLst>
              <a:ext uri="{FF2B5EF4-FFF2-40B4-BE49-F238E27FC236}">
                <a16:creationId xmlns:a16="http://schemas.microsoft.com/office/drawing/2014/main" id="{DCA2CE12-2F11-4439-BF22-D28D12E366D4}"/>
              </a:ext>
            </a:extLst>
          </p:cNvPr>
          <p:cNvSpPr txBox="1"/>
          <p:nvPr/>
        </p:nvSpPr>
        <p:spPr bwMode="auto">
          <a:xfrm>
            <a:off x="732518" y="4464863"/>
            <a:ext cx="4509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6" name="TextBox 45">
            <a:extLst>
              <a:ext uri="{FF2B5EF4-FFF2-40B4-BE49-F238E27FC236}">
                <a16:creationId xmlns:a16="http://schemas.microsoft.com/office/drawing/2014/main" id="{D97D970B-400A-4740-B792-BBEA4C64C686}"/>
              </a:ext>
            </a:extLst>
          </p:cNvPr>
          <p:cNvSpPr txBox="1"/>
          <p:nvPr/>
        </p:nvSpPr>
        <p:spPr bwMode="auto">
          <a:xfrm>
            <a:off x="822213" y="4756375"/>
            <a:ext cx="4509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7" name="TextBox 46">
            <a:extLst>
              <a:ext uri="{FF2B5EF4-FFF2-40B4-BE49-F238E27FC236}">
                <a16:creationId xmlns:a16="http://schemas.microsoft.com/office/drawing/2014/main" id="{CF8054A4-2B1E-4847-91B1-0A0002C1DEB6}"/>
              </a:ext>
            </a:extLst>
          </p:cNvPr>
          <p:cNvSpPr txBox="1"/>
          <p:nvPr/>
        </p:nvSpPr>
        <p:spPr bwMode="auto">
          <a:xfrm>
            <a:off x="981672" y="4915834"/>
            <a:ext cx="4509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8" name="TextBox 47">
            <a:extLst>
              <a:ext uri="{FF2B5EF4-FFF2-40B4-BE49-F238E27FC236}">
                <a16:creationId xmlns:a16="http://schemas.microsoft.com/office/drawing/2014/main" id="{0AECD345-E7FC-4F07-B05C-A1FA5695971E}"/>
              </a:ext>
            </a:extLst>
          </p:cNvPr>
          <p:cNvSpPr txBox="1"/>
          <p:nvPr/>
        </p:nvSpPr>
        <p:spPr bwMode="auto">
          <a:xfrm>
            <a:off x="1896071" y="4915834"/>
            <a:ext cx="251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49" name="TextBox 48">
            <a:extLst>
              <a:ext uri="{FF2B5EF4-FFF2-40B4-BE49-F238E27FC236}">
                <a16:creationId xmlns:a16="http://schemas.microsoft.com/office/drawing/2014/main" id="{9C52E949-78FF-47C0-BB5C-EEBF539D95B3}"/>
              </a:ext>
            </a:extLst>
          </p:cNvPr>
          <p:cNvSpPr txBox="1"/>
          <p:nvPr/>
        </p:nvSpPr>
        <p:spPr bwMode="auto">
          <a:xfrm>
            <a:off x="2810471" y="4915834"/>
            <a:ext cx="251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50" name="TextBox 49">
            <a:extLst>
              <a:ext uri="{FF2B5EF4-FFF2-40B4-BE49-F238E27FC236}">
                <a16:creationId xmlns:a16="http://schemas.microsoft.com/office/drawing/2014/main" id="{FABA3D87-C9C2-4D46-A186-27A89AB4C009}"/>
              </a:ext>
            </a:extLst>
          </p:cNvPr>
          <p:cNvSpPr txBox="1"/>
          <p:nvPr/>
        </p:nvSpPr>
        <p:spPr bwMode="auto">
          <a:xfrm>
            <a:off x="3732346" y="4915834"/>
            <a:ext cx="251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51" name="TextBox 50">
            <a:extLst>
              <a:ext uri="{FF2B5EF4-FFF2-40B4-BE49-F238E27FC236}">
                <a16:creationId xmlns:a16="http://schemas.microsoft.com/office/drawing/2014/main" id="{47102F63-A73F-4CE8-978D-1F5B952857E8}"/>
              </a:ext>
            </a:extLst>
          </p:cNvPr>
          <p:cNvSpPr txBox="1"/>
          <p:nvPr/>
        </p:nvSpPr>
        <p:spPr bwMode="auto">
          <a:xfrm>
            <a:off x="4639272" y="4915834"/>
            <a:ext cx="251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52" name="TextBox 51">
            <a:extLst>
              <a:ext uri="{FF2B5EF4-FFF2-40B4-BE49-F238E27FC236}">
                <a16:creationId xmlns:a16="http://schemas.microsoft.com/office/drawing/2014/main" id="{F52D36D1-973D-43F0-BA79-DCBCF0AD99B2}"/>
              </a:ext>
            </a:extLst>
          </p:cNvPr>
          <p:cNvSpPr txBox="1"/>
          <p:nvPr/>
        </p:nvSpPr>
        <p:spPr bwMode="auto">
          <a:xfrm>
            <a:off x="5553671" y="4930784"/>
            <a:ext cx="251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53" name="Freeform: Shape 52">
            <a:extLst>
              <a:ext uri="{FF2B5EF4-FFF2-40B4-BE49-F238E27FC236}">
                <a16:creationId xmlns:a16="http://schemas.microsoft.com/office/drawing/2014/main" id="{39A2D658-02F3-49BE-91E8-EF31DA60C8C6}"/>
              </a:ext>
            </a:extLst>
          </p:cNvPr>
          <p:cNvSpPr/>
          <p:nvPr/>
        </p:nvSpPr>
        <p:spPr bwMode="auto">
          <a:xfrm>
            <a:off x="1129276" y="2282079"/>
            <a:ext cx="4554747" cy="421910"/>
          </a:xfrm>
          <a:custGeom>
            <a:avLst/>
            <a:gdLst>
              <a:gd name="connsiteX0" fmla="*/ 0 w 4554747"/>
              <a:gd name="connsiteY0" fmla="*/ 0 h 421910"/>
              <a:gd name="connsiteX1" fmla="*/ 145865 w 4554747"/>
              <a:gd name="connsiteY1" fmla="*/ 0 h 421910"/>
              <a:gd name="connsiteX2" fmla="*/ 138023 w 4554747"/>
              <a:gd name="connsiteY2" fmla="*/ 7842 h 421910"/>
              <a:gd name="connsiteX3" fmla="*/ 304277 w 4554747"/>
              <a:gd name="connsiteY3" fmla="*/ 7842 h 421910"/>
              <a:gd name="connsiteX4" fmla="*/ 304277 w 4554747"/>
              <a:gd name="connsiteY4" fmla="*/ 18821 h 421910"/>
              <a:gd name="connsiteX5" fmla="*/ 517585 w 4554747"/>
              <a:gd name="connsiteY5" fmla="*/ 18821 h 421910"/>
              <a:gd name="connsiteX6" fmla="*/ 517585 w 4554747"/>
              <a:gd name="connsiteY6" fmla="*/ 31369 h 421910"/>
              <a:gd name="connsiteX7" fmla="*/ 537975 w 4554747"/>
              <a:gd name="connsiteY7" fmla="*/ 31369 h 421910"/>
              <a:gd name="connsiteX8" fmla="*/ 537975 w 4554747"/>
              <a:gd name="connsiteY8" fmla="*/ 47053 h 421910"/>
              <a:gd name="connsiteX9" fmla="*/ 749714 w 4554747"/>
              <a:gd name="connsiteY9" fmla="*/ 47053 h 421910"/>
              <a:gd name="connsiteX10" fmla="*/ 749714 w 4554747"/>
              <a:gd name="connsiteY10" fmla="*/ 54895 h 421910"/>
              <a:gd name="connsiteX11" fmla="*/ 790493 w 4554747"/>
              <a:gd name="connsiteY11" fmla="*/ 54895 h 421910"/>
              <a:gd name="connsiteX12" fmla="*/ 790493 w 4554747"/>
              <a:gd name="connsiteY12" fmla="*/ 69011 h 421910"/>
              <a:gd name="connsiteX13" fmla="*/ 974001 w 4554747"/>
              <a:gd name="connsiteY13" fmla="*/ 69011 h 421910"/>
              <a:gd name="connsiteX14" fmla="*/ 974001 w 4554747"/>
              <a:gd name="connsiteY14" fmla="*/ 79990 h 421910"/>
              <a:gd name="connsiteX15" fmla="*/ 1096339 w 4554747"/>
              <a:gd name="connsiteY15" fmla="*/ 79990 h 421910"/>
              <a:gd name="connsiteX16" fmla="*/ 1096339 w 4554747"/>
              <a:gd name="connsiteY16" fmla="*/ 92538 h 421910"/>
              <a:gd name="connsiteX17" fmla="*/ 1513544 w 4554747"/>
              <a:gd name="connsiteY17" fmla="*/ 92538 h 421910"/>
              <a:gd name="connsiteX18" fmla="*/ 1513544 w 4554747"/>
              <a:gd name="connsiteY18" fmla="*/ 105085 h 421910"/>
              <a:gd name="connsiteX19" fmla="*/ 1717441 w 4554747"/>
              <a:gd name="connsiteY19" fmla="*/ 105085 h 421910"/>
              <a:gd name="connsiteX20" fmla="*/ 1717441 w 4554747"/>
              <a:gd name="connsiteY20" fmla="*/ 117633 h 421910"/>
              <a:gd name="connsiteX21" fmla="*/ 1864874 w 4554747"/>
              <a:gd name="connsiteY21" fmla="*/ 117633 h 421910"/>
              <a:gd name="connsiteX22" fmla="*/ 1864874 w 4554747"/>
              <a:gd name="connsiteY22" fmla="*/ 131749 h 421910"/>
              <a:gd name="connsiteX23" fmla="*/ 1973097 w 4554747"/>
              <a:gd name="connsiteY23" fmla="*/ 131749 h 421910"/>
              <a:gd name="connsiteX24" fmla="*/ 1973097 w 4554747"/>
              <a:gd name="connsiteY24" fmla="*/ 139591 h 421910"/>
              <a:gd name="connsiteX25" fmla="*/ 2272668 w 4554747"/>
              <a:gd name="connsiteY25" fmla="*/ 139591 h 421910"/>
              <a:gd name="connsiteX26" fmla="*/ 2272668 w 4554747"/>
              <a:gd name="connsiteY26" fmla="*/ 153707 h 421910"/>
              <a:gd name="connsiteX27" fmla="*/ 2449902 w 4554747"/>
              <a:gd name="connsiteY27" fmla="*/ 153707 h 421910"/>
              <a:gd name="connsiteX28" fmla="*/ 2449902 w 4554747"/>
              <a:gd name="connsiteY28" fmla="*/ 167823 h 421910"/>
              <a:gd name="connsiteX29" fmla="*/ 2609883 w 4554747"/>
              <a:gd name="connsiteY29" fmla="*/ 167823 h 421910"/>
              <a:gd name="connsiteX30" fmla="*/ 2609883 w 4554747"/>
              <a:gd name="connsiteY30" fmla="*/ 175665 h 421910"/>
              <a:gd name="connsiteX31" fmla="*/ 2666347 w 4554747"/>
              <a:gd name="connsiteY31" fmla="*/ 175665 h 421910"/>
              <a:gd name="connsiteX32" fmla="*/ 2666347 w 4554747"/>
              <a:gd name="connsiteY32" fmla="*/ 192918 h 421910"/>
              <a:gd name="connsiteX33" fmla="*/ 2907886 w 4554747"/>
              <a:gd name="connsiteY33" fmla="*/ 192918 h 421910"/>
              <a:gd name="connsiteX34" fmla="*/ 2907886 w 4554747"/>
              <a:gd name="connsiteY34" fmla="*/ 200760 h 421910"/>
              <a:gd name="connsiteX35" fmla="*/ 3041204 w 4554747"/>
              <a:gd name="connsiteY35" fmla="*/ 200760 h 421910"/>
              <a:gd name="connsiteX36" fmla="*/ 3041204 w 4554747"/>
              <a:gd name="connsiteY36" fmla="*/ 210171 h 421910"/>
              <a:gd name="connsiteX37" fmla="*/ 3074141 w 4554747"/>
              <a:gd name="connsiteY37" fmla="*/ 210171 h 421910"/>
              <a:gd name="connsiteX38" fmla="*/ 3074141 w 4554747"/>
              <a:gd name="connsiteY38" fmla="*/ 230560 h 421910"/>
              <a:gd name="connsiteX39" fmla="*/ 3202753 w 4554747"/>
              <a:gd name="connsiteY39" fmla="*/ 230560 h 421910"/>
              <a:gd name="connsiteX40" fmla="*/ 3202753 w 4554747"/>
              <a:gd name="connsiteY40" fmla="*/ 260361 h 421910"/>
              <a:gd name="connsiteX41" fmla="*/ 4165774 w 4554747"/>
              <a:gd name="connsiteY41" fmla="*/ 260361 h 421910"/>
              <a:gd name="connsiteX42" fmla="*/ 4165774 w 4554747"/>
              <a:gd name="connsiteY42" fmla="*/ 304277 h 421910"/>
              <a:gd name="connsiteX43" fmla="*/ 4474757 w 4554747"/>
              <a:gd name="connsiteY43" fmla="*/ 304277 h 421910"/>
              <a:gd name="connsiteX44" fmla="*/ 4474757 w 4554747"/>
              <a:gd name="connsiteY44" fmla="*/ 421910 h 421910"/>
              <a:gd name="connsiteX45" fmla="*/ 4554747 w 4554747"/>
              <a:gd name="connsiteY45" fmla="*/ 421910 h 421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554747" h="421910">
                <a:moveTo>
                  <a:pt x="0" y="0"/>
                </a:moveTo>
                <a:lnTo>
                  <a:pt x="145865" y="0"/>
                </a:lnTo>
                <a:lnTo>
                  <a:pt x="138023" y="7842"/>
                </a:lnTo>
                <a:lnTo>
                  <a:pt x="304277" y="7842"/>
                </a:lnTo>
                <a:lnTo>
                  <a:pt x="304277" y="18821"/>
                </a:lnTo>
                <a:lnTo>
                  <a:pt x="517585" y="18821"/>
                </a:lnTo>
                <a:lnTo>
                  <a:pt x="517585" y="31369"/>
                </a:lnTo>
                <a:lnTo>
                  <a:pt x="537975" y="31369"/>
                </a:lnTo>
                <a:lnTo>
                  <a:pt x="537975" y="47053"/>
                </a:lnTo>
                <a:lnTo>
                  <a:pt x="749714" y="47053"/>
                </a:lnTo>
                <a:lnTo>
                  <a:pt x="749714" y="54895"/>
                </a:lnTo>
                <a:lnTo>
                  <a:pt x="790493" y="54895"/>
                </a:lnTo>
                <a:lnTo>
                  <a:pt x="790493" y="69011"/>
                </a:lnTo>
                <a:lnTo>
                  <a:pt x="974001" y="69011"/>
                </a:lnTo>
                <a:lnTo>
                  <a:pt x="974001" y="79990"/>
                </a:lnTo>
                <a:lnTo>
                  <a:pt x="1096339" y="79990"/>
                </a:lnTo>
                <a:lnTo>
                  <a:pt x="1096339" y="92538"/>
                </a:lnTo>
                <a:lnTo>
                  <a:pt x="1513544" y="92538"/>
                </a:lnTo>
                <a:lnTo>
                  <a:pt x="1513544" y="105085"/>
                </a:lnTo>
                <a:lnTo>
                  <a:pt x="1717441" y="105085"/>
                </a:lnTo>
                <a:lnTo>
                  <a:pt x="1717441" y="117633"/>
                </a:lnTo>
                <a:lnTo>
                  <a:pt x="1864874" y="117633"/>
                </a:lnTo>
                <a:lnTo>
                  <a:pt x="1864874" y="131749"/>
                </a:lnTo>
                <a:lnTo>
                  <a:pt x="1973097" y="131749"/>
                </a:lnTo>
                <a:lnTo>
                  <a:pt x="1973097" y="139591"/>
                </a:lnTo>
                <a:lnTo>
                  <a:pt x="2272668" y="139591"/>
                </a:lnTo>
                <a:lnTo>
                  <a:pt x="2272668" y="153707"/>
                </a:lnTo>
                <a:lnTo>
                  <a:pt x="2449902" y="153707"/>
                </a:lnTo>
                <a:lnTo>
                  <a:pt x="2449902" y="167823"/>
                </a:lnTo>
                <a:lnTo>
                  <a:pt x="2609883" y="167823"/>
                </a:lnTo>
                <a:lnTo>
                  <a:pt x="2609883" y="175665"/>
                </a:lnTo>
                <a:lnTo>
                  <a:pt x="2666347" y="175665"/>
                </a:lnTo>
                <a:lnTo>
                  <a:pt x="2666347" y="192918"/>
                </a:lnTo>
                <a:lnTo>
                  <a:pt x="2907886" y="192918"/>
                </a:lnTo>
                <a:lnTo>
                  <a:pt x="2907886" y="200760"/>
                </a:lnTo>
                <a:lnTo>
                  <a:pt x="3041204" y="200760"/>
                </a:lnTo>
                <a:lnTo>
                  <a:pt x="3041204" y="210171"/>
                </a:lnTo>
                <a:lnTo>
                  <a:pt x="3074141" y="210171"/>
                </a:lnTo>
                <a:lnTo>
                  <a:pt x="3074141" y="230560"/>
                </a:lnTo>
                <a:lnTo>
                  <a:pt x="3202753" y="230560"/>
                </a:lnTo>
                <a:lnTo>
                  <a:pt x="3202753" y="260361"/>
                </a:lnTo>
                <a:lnTo>
                  <a:pt x="4165774" y="260361"/>
                </a:lnTo>
                <a:lnTo>
                  <a:pt x="4165774" y="304277"/>
                </a:lnTo>
                <a:lnTo>
                  <a:pt x="4474757" y="304277"/>
                </a:lnTo>
                <a:lnTo>
                  <a:pt x="4474757" y="421910"/>
                </a:lnTo>
                <a:lnTo>
                  <a:pt x="4554747" y="42191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55" name="Freeform: Shape 54">
            <a:extLst>
              <a:ext uri="{FF2B5EF4-FFF2-40B4-BE49-F238E27FC236}">
                <a16:creationId xmlns:a16="http://schemas.microsoft.com/office/drawing/2014/main" id="{9292E2E5-910D-463D-B5F4-4ADCD4D508D6}"/>
              </a:ext>
            </a:extLst>
          </p:cNvPr>
          <p:cNvSpPr/>
          <p:nvPr/>
        </p:nvSpPr>
        <p:spPr bwMode="auto">
          <a:xfrm>
            <a:off x="1130845" y="2278942"/>
            <a:ext cx="4557884" cy="298003"/>
          </a:xfrm>
          <a:custGeom>
            <a:avLst/>
            <a:gdLst>
              <a:gd name="connsiteX0" fmla="*/ 0 w 4557884"/>
              <a:gd name="connsiteY0" fmla="*/ 0 h 298003"/>
              <a:gd name="connsiteX1" fmla="*/ 1181034 w 4557884"/>
              <a:gd name="connsiteY1" fmla="*/ 0 h 298003"/>
              <a:gd name="connsiteX2" fmla="*/ 1181034 w 4557884"/>
              <a:gd name="connsiteY2" fmla="*/ 15684 h 298003"/>
              <a:gd name="connsiteX3" fmla="*/ 1295530 w 4557884"/>
              <a:gd name="connsiteY3" fmla="*/ 15684 h 298003"/>
              <a:gd name="connsiteX4" fmla="*/ 1295530 w 4557884"/>
              <a:gd name="connsiteY4" fmla="*/ 26663 h 298003"/>
              <a:gd name="connsiteX5" fmla="*/ 1446100 w 4557884"/>
              <a:gd name="connsiteY5" fmla="*/ 26663 h 298003"/>
              <a:gd name="connsiteX6" fmla="*/ 1446100 w 4557884"/>
              <a:gd name="connsiteY6" fmla="*/ 40779 h 298003"/>
              <a:gd name="connsiteX7" fmla="*/ 1524522 w 4557884"/>
              <a:gd name="connsiteY7" fmla="*/ 40779 h 298003"/>
              <a:gd name="connsiteX8" fmla="*/ 1524522 w 4557884"/>
              <a:gd name="connsiteY8" fmla="*/ 50190 h 298003"/>
              <a:gd name="connsiteX9" fmla="*/ 1664113 w 4557884"/>
              <a:gd name="connsiteY9" fmla="*/ 50190 h 298003"/>
              <a:gd name="connsiteX10" fmla="*/ 1664113 w 4557884"/>
              <a:gd name="connsiteY10" fmla="*/ 59601 h 298003"/>
              <a:gd name="connsiteX11" fmla="*/ 1722146 w 4557884"/>
              <a:gd name="connsiteY11" fmla="*/ 59601 h 298003"/>
              <a:gd name="connsiteX12" fmla="*/ 1722146 w 4557884"/>
              <a:gd name="connsiteY12" fmla="*/ 72148 h 298003"/>
              <a:gd name="connsiteX13" fmla="*/ 2009170 w 4557884"/>
              <a:gd name="connsiteY13" fmla="*/ 72148 h 298003"/>
              <a:gd name="connsiteX14" fmla="*/ 2009170 w 4557884"/>
              <a:gd name="connsiteY14" fmla="*/ 87833 h 298003"/>
              <a:gd name="connsiteX15" fmla="*/ 2078181 w 4557884"/>
              <a:gd name="connsiteY15" fmla="*/ 87833 h 298003"/>
              <a:gd name="connsiteX16" fmla="*/ 2078181 w 4557884"/>
              <a:gd name="connsiteY16" fmla="*/ 100380 h 298003"/>
              <a:gd name="connsiteX17" fmla="*/ 2181698 w 4557884"/>
              <a:gd name="connsiteY17" fmla="*/ 100380 h 298003"/>
              <a:gd name="connsiteX18" fmla="*/ 2175425 w 4557884"/>
              <a:gd name="connsiteY18" fmla="*/ 106653 h 298003"/>
              <a:gd name="connsiteX19" fmla="*/ 2335405 w 4557884"/>
              <a:gd name="connsiteY19" fmla="*/ 106653 h 298003"/>
              <a:gd name="connsiteX20" fmla="*/ 2335405 w 4557884"/>
              <a:gd name="connsiteY20" fmla="*/ 127044 h 298003"/>
              <a:gd name="connsiteX21" fmla="*/ 2360500 w 4557884"/>
              <a:gd name="connsiteY21" fmla="*/ 127044 h 298003"/>
              <a:gd name="connsiteX22" fmla="*/ 2360500 w 4557884"/>
              <a:gd name="connsiteY22" fmla="*/ 134886 h 298003"/>
              <a:gd name="connsiteX23" fmla="*/ 2393438 w 4557884"/>
              <a:gd name="connsiteY23" fmla="*/ 134886 h 298003"/>
              <a:gd name="connsiteX24" fmla="*/ 2393438 w 4557884"/>
              <a:gd name="connsiteY24" fmla="*/ 142728 h 298003"/>
              <a:gd name="connsiteX25" fmla="*/ 2429512 w 4557884"/>
              <a:gd name="connsiteY25" fmla="*/ 142728 h 298003"/>
              <a:gd name="connsiteX26" fmla="*/ 2429512 w 4557884"/>
              <a:gd name="connsiteY26" fmla="*/ 158412 h 298003"/>
              <a:gd name="connsiteX27" fmla="*/ 2620861 w 4557884"/>
              <a:gd name="connsiteY27" fmla="*/ 158412 h 298003"/>
              <a:gd name="connsiteX28" fmla="*/ 2620861 w 4557884"/>
              <a:gd name="connsiteY28" fmla="*/ 169391 h 298003"/>
              <a:gd name="connsiteX29" fmla="*/ 2967486 w 4557884"/>
              <a:gd name="connsiteY29" fmla="*/ 169391 h 298003"/>
              <a:gd name="connsiteX30" fmla="*/ 2967486 w 4557884"/>
              <a:gd name="connsiteY30" fmla="*/ 196055 h 298003"/>
              <a:gd name="connsiteX31" fmla="*/ 3030224 w 4557884"/>
              <a:gd name="connsiteY31" fmla="*/ 196055 h 298003"/>
              <a:gd name="connsiteX32" fmla="*/ 3030224 w 4557884"/>
              <a:gd name="connsiteY32" fmla="*/ 208602 h 298003"/>
              <a:gd name="connsiteX33" fmla="*/ 3061593 w 4557884"/>
              <a:gd name="connsiteY33" fmla="*/ 208602 h 298003"/>
              <a:gd name="connsiteX34" fmla="*/ 3061593 w 4557884"/>
              <a:gd name="connsiteY34" fmla="*/ 225855 h 298003"/>
              <a:gd name="connsiteX35" fmla="*/ 3505461 w 4557884"/>
              <a:gd name="connsiteY35" fmla="*/ 225855 h 298003"/>
              <a:gd name="connsiteX36" fmla="*/ 3505461 w 4557884"/>
              <a:gd name="connsiteY36" fmla="*/ 247813 h 298003"/>
              <a:gd name="connsiteX37" fmla="*/ 3922666 w 4557884"/>
              <a:gd name="connsiteY37" fmla="*/ 247813 h 298003"/>
              <a:gd name="connsiteX38" fmla="*/ 3922666 w 4557884"/>
              <a:gd name="connsiteY38" fmla="*/ 261929 h 298003"/>
              <a:gd name="connsiteX39" fmla="*/ 3938350 w 4557884"/>
              <a:gd name="connsiteY39" fmla="*/ 261929 h 298003"/>
              <a:gd name="connsiteX40" fmla="*/ 3938350 w 4557884"/>
              <a:gd name="connsiteY40" fmla="*/ 298003 h 298003"/>
              <a:gd name="connsiteX41" fmla="*/ 4557884 w 4557884"/>
              <a:gd name="connsiteY41" fmla="*/ 298003 h 29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557884" h="298003">
                <a:moveTo>
                  <a:pt x="0" y="0"/>
                </a:moveTo>
                <a:lnTo>
                  <a:pt x="1181034" y="0"/>
                </a:lnTo>
                <a:lnTo>
                  <a:pt x="1181034" y="15684"/>
                </a:lnTo>
                <a:lnTo>
                  <a:pt x="1295530" y="15684"/>
                </a:lnTo>
                <a:lnTo>
                  <a:pt x="1295530" y="26663"/>
                </a:lnTo>
                <a:lnTo>
                  <a:pt x="1446100" y="26663"/>
                </a:lnTo>
                <a:lnTo>
                  <a:pt x="1446100" y="40779"/>
                </a:lnTo>
                <a:lnTo>
                  <a:pt x="1524522" y="40779"/>
                </a:lnTo>
                <a:lnTo>
                  <a:pt x="1524522" y="50190"/>
                </a:lnTo>
                <a:lnTo>
                  <a:pt x="1664113" y="50190"/>
                </a:lnTo>
                <a:lnTo>
                  <a:pt x="1664113" y="59601"/>
                </a:lnTo>
                <a:lnTo>
                  <a:pt x="1722146" y="59601"/>
                </a:lnTo>
                <a:lnTo>
                  <a:pt x="1722146" y="72148"/>
                </a:lnTo>
                <a:lnTo>
                  <a:pt x="2009170" y="72148"/>
                </a:lnTo>
                <a:lnTo>
                  <a:pt x="2009170" y="87833"/>
                </a:lnTo>
                <a:lnTo>
                  <a:pt x="2078181" y="87833"/>
                </a:lnTo>
                <a:lnTo>
                  <a:pt x="2078181" y="100380"/>
                </a:lnTo>
                <a:lnTo>
                  <a:pt x="2181698" y="100380"/>
                </a:lnTo>
                <a:lnTo>
                  <a:pt x="2175425" y="106653"/>
                </a:lnTo>
                <a:lnTo>
                  <a:pt x="2335405" y="106653"/>
                </a:lnTo>
                <a:lnTo>
                  <a:pt x="2335405" y="127044"/>
                </a:lnTo>
                <a:lnTo>
                  <a:pt x="2360500" y="127044"/>
                </a:lnTo>
                <a:lnTo>
                  <a:pt x="2360500" y="134886"/>
                </a:lnTo>
                <a:lnTo>
                  <a:pt x="2393438" y="134886"/>
                </a:lnTo>
                <a:lnTo>
                  <a:pt x="2393438" y="142728"/>
                </a:lnTo>
                <a:lnTo>
                  <a:pt x="2429512" y="142728"/>
                </a:lnTo>
                <a:lnTo>
                  <a:pt x="2429512" y="158412"/>
                </a:lnTo>
                <a:lnTo>
                  <a:pt x="2620861" y="158412"/>
                </a:lnTo>
                <a:lnTo>
                  <a:pt x="2620861" y="169391"/>
                </a:lnTo>
                <a:lnTo>
                  <a:pt x="2967486" y="169391"/>
                </a:lnTo>
                <a:lnTo>
                  <a:pt x="2967486" y="196055"/>
                </a:lnTo>
                <a:lnTo>
                  <a:pt x="3030224" y="196055"/>
                </a:lnTo>
                <a:lnTo>
                  <a:pt x="3030224" y="208602"/>
                </a:lnTo>
                <a:lnTo>
                  <a:pt x="3061593" y="208602"/>
                </a:lnTo>
                <a:lnTo>
                  <a:pt x="3061593" y="225855"/>
                </a:lnTo>
                <a:lnTo>
                  <a:pt x="3505461" y="225855"/>
                </a:lnTo>
                <a:lnTo>
                  <a:pt x="3505461" y="247813"/>
                </a:lnTo>
                <a:lnTo>
                  <a:pt x="3922666" y="247813"/>
                </a:lnTo>
                <a:lnTo>
                  <a:pt x="3922666" y="261929"/>
                </a:lnTo>
                <a:lnTo>
                  <a:pt x="3938350" y="261929"/>
                </a:lnTo>
                <a:lnTo>
                  <a:pt x="3938350" y="298003"/>
                </a:lnTo>
                <a:lnTo>
                  <a:pt x="4557884" y="298003"/>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56" name="TextBox 55">
            <a:extLst>
              <a:ext uri="{FF2B5EF4-FFF2-40B4-BE49-F238E27FC236}">
                <a16:creationId xmlns:a16="http://schemas.microsoft.com/office/drawing/2014/main" id="{8D3C47AC-B2EC-405D-9844-6F0B5BA42619}"/>
              </a:ext>
            </a:extLst>
          </p:cNvPr>
          <p:cNvSpPr txBox="1"/>
          <p:nvPr/>
        </p:nvSpPr>
        <p:spPr bwMode="auto">
          <a:xfrm>
            <a:off x="1177082" y="3734867"/>
            <a:ext cx="17154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Events, n (%)</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3-yr EFS, % (95% Cl)</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(95% Cl)*</a:t>
            </a:r>
          </a:p>
        </p:txBody>
      </p:sp>
      <p:sp>
        <p:nvSpPr>
          <p:cNvPr id="58" name="TextBox 57">
            <a:extLst>
              <a:ext uri="{FF2B5EF4-FFF2-40B4-BE49-F238E27FC236}">
                <a16:creationId xmlns:a16="http://schemas.microsoft.com/office/drawing/2014/main" id="{4DCED457-07B9-440B-8AF5-887A16E1F504}"/>
              </a:ext>
            </a:extLst>
          </p:cNvPr>
          <p:cNvSpPr txBox="1"/>
          <p:nvPr/>
        </p:nvSpPr>
        <p:spPr bwMode="auto">
          <a:xfrm>
            <a:off x="2525655" y="3687060"/>
            <a:ext cx="33115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 (10)               23(11)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93.5 (90.4-96.6)    92.7 (88.3-96.2)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0.90 (0.50-1.63)</a:t>
            </a:r>
          </a:p>
        </p:txBody>
      </p:sp>
      <p:sp>
        <p:nvSpPr>
          <p:cNvPr id="59" name="Rectangle 58">
            <a:extLst>
              <a:ext uri="{FF2B5EF4-FFF2-40B4-BE49-F238E27FC236}">
                <a16:creationId xmlns:a16="http://schemas.microsoft.com/office/drawing/2014/main" id="{F5FE2826-9B48-4EB1-B574-3E65B8416977}"/>
              </a:ext>
            </a:extLst>
          </p:cNvPr>
          <p:cNvSpPr/>
          <p:nvPr/>
        </p:nvSpPr>
        <p:spPr bwMode="auto">
          <a:xfrm>
            <a:off x="2861383" y="3104131"/>
            <a:ext cx="1421357" cy="5627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TCHP</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219)</a:t>
            </a:r>
          </a:p>
        </p:txBody>
      </p:sp>
      <p:sp>
        <p:nvSpPr>
          <p:cNvPr id="60" name="Rectangle 59">
            <a:extLst>
              <a:ext uri="{FF2B5EF4-FFF2-40B4-BE49-F238E27FC236}">
                <a16:creationId xmlns:a16="http://schemas.microsoft.com/office/drawing/2014/main" id="{61C3E557-D6D0-445B-9E46-0C87ECE442E0}"/>
              </a:ext>
            </a:extLst>
          </p:cNvPr>
          <p:cNvSpPr/>
          <p:nvPr/>
        </p:nvSpPr>
        <p:spPr bwMode="auto">
          <a:xfrm>
            <a:off x="4253673" y="3104131"/>
            <a:ext cx="1417320" cy="56276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FEC + HP</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219)</a:t>
            </a:r>
          </a:p>
        </p:txBody>
      </p:sp>
      <p:sp>
        <p:nvSpPr>
          <p:cNvPr id="61" name="Freeform: Shape 60">
            <a:extLst>
              <a:ext uri="{FF2B5EF4-FFF2-40B4-BE49-F238E27FC236}">
                <a16:creationId xmlns:a16="http://schemas.microsoft.com/office/drawing/2014/main" id="{9D071ABE-7170-4B6F-8886-F339070134B4}"/>
              </a:ext>
            </a:extLst>
          </p:cNvPr>
          <p:cNvSpPr/>
          <p:nvPr/>
        </p:nvSpPr>
        <p:spPr bwMode="auto">
          <a:xfrm>
            <a:off x="6742522" y="2349631"/>
            <a:ext cx="4781746" cy="2573517"/>
          </a:xfrm>
          <a:custGeom>
            <a:avLst/>
            <a:gdLst>
              <a:gd name="connsiteX0" fmla="*/ 0 w 4784103"/>
              <a:gd name="connsiteY0" fmla="*/ 0 h 2573517"/>
              <a:gd name="connsiteX1" fmla="*/ 0 w 4784103"/>
              <a:gd name="connsiteY1" fmla="*/ 2573517 h 2573517"/>
              <a:gd name="connsiteX2" fmla="*/ 4784103 w 4784103"/>
              <a:gd name="connsiteY2" fmla="*/ 2573517 h 2573517"/>
            </a:gdLst>
            <a:ahLst/>
            <a:cxnLst>
              <a:cxn ang="0">
                <a:pos x="connsiteX0" y="connsiteY0"/>
              </a:cxn>
              <a:cxn ang="0">
                <a:pos x="connsiteX1" y="connsiteY1"/>
              </a:cxn>
              <a:cxn ang="0">
                <a:pos x="connsiteX2" y="connsiteY2"/>
              </a:cxn>
            </a:cxnLst>
            <a:rect l="l" t="t" r="r" b="b"/>
            <a:pathLst>
              <a:path w="4784103" h="2573517">
                <a:moveTo>
                  <a:pt x="0" y="0"/>
                </a:moveTo>
                <a:lnTo>
                  <a:pt x="0" y="2573517"/>
                </a:lnTo>
                <a:lnTo>
                  <a:pt x="4784103" y="2573517"/>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cxnSp>
        <p:nvCxnSpPr>
          <p:cNvPr id="63" name="Straight Connector 62">
            <a:extLst>
              <a:ext uri="{FF2B5EF4-FFF2-40B4-BE49-F238E27FC236}">
                <a16:creationId xmlns:a16="http://schemas.microsoft.com/office/drawing/2014/main" id="{BD36DC79-C741-4E86-BFD7-023E127CACB9}"/>
              </a:ext>
            </a:extLst>
          </p:cNvPr>
          <p:cNvCxnSpPr/>
          <p:nvPr/>
        </p:nvCxnSpPr>
        <p:spPr bwMode="auto">
          <a:xfrm>
            <a:off x="6662394" y="2359058"/>
            <a:ext cx="91911"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059ECAF2-9272-4114-86CC-5A2ADCC88C10}"/>
              </a:ext>
            </a:extLst>
          </p:cNvPr>
          <p:cNvCxnSpPr/>
          <p:nvPr/>
        </p:nvCxnSpPr>
        <p:spPr bwMode="auto">
          <a:xfrm>
            <a:off x="6662394" y="2615467"/>
            <a:ext cx="91911"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945A5796-2D90-4DC7-9AF9-ABA293A97231}"/>
              </a:ext>
            </a:extLst>
          </p:cNvPr>
          <p:cNvCxnSpPr/>
          <p:nvPr/>
        </p:nvCxnSpPr>
        <p:spPr bwMode="auto">
          <a:xfrm>
            <a:off x="6662394" y="2871876"/>
            <a:ext cx="91911"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31039E55-1434-442B-85AD-EE27AC1F8F70}"/>
              </a:ext>
            </a:extLst>
          </p:cNvPr>
          <p:cNvCxnSpPr/>
          <p:nvPr/>
        </p:nvCxnSpPr>
        <p:spPr bwMode="auto">
          <a:xfrm>
            <a:off x="6662394" y="3128285"/>
            <a:ext cx="91911"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C06A26C3-644B-4A1B-8928-8F3DE79683D5}"/>
              </a:ext>
            </a:extLst>
          </p:cNvPr>
          <p:cNvCxnSpPr/>
          <p:nvPr/>
        </p:nvCxnSpPr>
        <p:spPr bwMode="auto">
          <a:xfrm>
            <a:off x="6662394" y="3384694"/>
            <a:ext cx="91911"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6A87852A-8ADC-4B60-AAF0-AFACEA1C2AE5}"/>
              </a:ext>
            </a:extLst>
          </p:cNvPr>
          <p:cNvCxnSpPr/>
          <p:nvPr/>
        </p:nvCxnSpPr>
        <p:spPr bwMode="auto">
          <a:xfrm>
            <a:off x="6662394" y="3641103"/>
            <a:ext cx="91911"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3C504F95-E9F0-42B3-B68F-CC8E13921B85}"/>
              </a:ext>
            </a:extLst>
          </p:cNvPr>
          <p:cNvCxnSpPr/>
          <p:nvPr/>
        </p:nvCxnSpPr>
        <p:spPr bwMode="auto">
          <a:xfrm>
            <a:off x="6662394" y="3897512"/>
            <a:ext cx="91911"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0DEBB999-DB43-4B90-A209-6551CD625F62}"/>
              </a:ext>
            </a:extLst>
          </p:cNvPr>
          <p:cNvCxnSpPr/>
          <p:nvPr/>
        </p:nvCxnSpPr>
        <p:spPr bwMode="auto">
          <a:xfrm>
            <a:off x="6662394" y="4153921"/>
            <a:ext cx="91911"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1407EC71-C67A-4FAB-8BC1-7812BF9EA730}"/>
              </a:ext>
            </a:extLst>
          </p:cNvPr>
          <p:cNvCxnSpPr/>
          <p:nvPr/>
        </p:nvCxnSpPr>
        <p:spPr bwMode="auto">
          <a:xfrm>
            <a:off x="6662394" y="4410330"/>
            <a:ext cx="91911"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4F8C9267-D2D7-4D24-B5D6-4BA1BBCB4139}"/>
              </a:ext>
            </a:extLst>
          </p:cNvPr>
          <p:cNvCxnSpPr/>
          <p:nvPr/>
        </p:nvCxnSpPr>
        <p:spPr bwMode="auto">
          <a:xfrm>
            <a:off x="6662394" y="4666739"/>
            <a:ext cx="91911"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B0C65C20-53BA-4C91-AA89-3BF9FA0649D9}"/>
              </a:ext>
            </a:extLst>
          </p:cNvPr>
          <p:cNvCxnSpPr/>
          <p:nvPr/>
        </p:nvCxnSpPr>
        <p:spPr bwMode="auto">
          <a:xfrm>
            <a:off x="6662394" y="4923150"/>
            <a:ext cx="91911"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02144898-0C48-457E-BE82-21CC8CF08787}"/>
              </a:ext>
            </a:extLst>
          </p:cNvPr>
          <p:cNvCxnSpPr>
            <a:cxnSpLocks/>
          </p:cNvCxnSpPr>
          <p:nvPr/>
        </p:nvCxnSpPr>
        <p:spPr bwMode="auto">
          <a:xfrm>
            <a:off x="6742522" y="4930219"/>
            <a:ext cx="0" cy="80127"/>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D715A731-5D39-4550-B72D-79AD4F59E38F}"/>
              </a:ext>
            </a:extLst>
          </p:cNvPr>
          <p:cNvCxnSpPr>
            <a:cxnSpLocks/>
          </p:cNvCxnSpPr>
          <p:nvPr/>
        </p:nvCxnSpPr>
        <p:spPr bwMode="auto">
          <a:xfrm>
            <a:off x="7696515" y="4930219"/>
            <a:ext cx="0" cy="80127"/>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E9BCC9D1-1B4C-4801-90D6-114B19ABAB59}"/>
              </a:ext>
            </a:extLst>
          </p:cNvPr>
          <p:cNvCxnSpPr>
            <a:cxnSpLocks/>
          </p:cNvCxnSpPr>
          <p:nvPr/>
        </p:nvCxnSpPr>
        <p:spPr bwMode="auto">
          <a:xfrm>
            <a:off x="8650508" y="4930219"/>
            <a:ext cx="0" cy="80127"/>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7E2D7E07-4196-4B71-A3D1-8EFF9E4E3A1A}"/>
              </a:ext>
            </a:extLst>
          </p:cNvPr>
          <p:cNvCxnSpPr>
            <a:cxnSpLocks/>
          </p:cNvCxnSpPr>
          <p:nvPr/>
        </p:nvCxnSpPr>
        <p:spPr bwMode="auto">
          <a:xfrm>
            <a:off x="9604501" y="4930219"/>
            <a:ext cx="0" cy="80127"/>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4A6AEF8A-4B20-4CE7-8061-8E617ADA37ED}"/>
              </a:ext>
            </a:extLst>
          </p:cNvPr>
          <p:cNvCxnSpPr>
            <a:cxnSpLocks/>
          </p:cNvCxnSpPr>
          <p:nvPr/>
        </p:nvCxnSpPr>
        <p:spPr bwMode="auto">
          <a:xfrm>
            <a:off x="10558494" y="4930219"/>
            <a:ext cx="0" cy="80127"/>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B57F0E42-6183-4453-B251-D298086395A6}"/>
              </a:ext>
            </a:extLst>
          </p:cNvPr>
          <p:cNvCxnSpPr>
            <a:cxnSpLocks/>
          </p:cNvCxnSpPr>
          <p:nvPr/>
        </p:nvCxnSpPr>
        <p:spPr bwMode="auto">
          <a:xfrm>
            <a:off x="11512485" y="4930219"/>
            <a:ext cx="0" cy="80127"/>
          </a:xfrm>
          <a:prstGeom prst="line">
            <a:avLst/>
          </a:prstGeom>
          <a:noFill/>
          <a:ln w="28575" cap="flat" cmpd="sng" algn="ctr">
            <a:solidFill>
              <a:schemeClr val="bg1"/>
            </a:solidFill>
            <a:prstDash val="solid"/>
            <a:round/>
            <a:headEnd type="none" w="med" len="med"/>
            <a:tailEnd type="none" w="med" len="med"/>
          </a:ln>
          <a:effectLst/>
        </p:spPr>
      </p:cxnSp>
      <p:sp>
        <p:nvSpPr>
          <p:cNvPr id="82" name="TextBox 81">
            <a:extLst>
              <a:ext uri="{FF2B5EF4-FFF2-40B4-BE49-F238E27FC236}">
                <a16:creationId xmlns:a16="http://schemas.microsoft.com/office/drawing/2014/main" id="{915F0365-EC54-4B90-B98A-CF347CFC3F5E}"/>
              </a:ext>
            </a:extLst>
          </p:cNvPr>
          <p:cNvSpPr txBox="1"/>
          <p:nvPr/>
        </p:nvSpPr>
        <p:spPr bwMode="auto">
          <a:xfrm>
            <a:off x="11372366" y="4930784"/>
            <a:ext cx="251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83" name="TextBox 82">
            <a:extLst>
              <a:ext uri="{FF2B5EF4-FFF2-40B4-BE49-F238E27FC236}">
                <a16:creationId xmlns:a16="http://schemas.microsoft.com/office/drawing/2014/main" id="{439FD146-6ACC-4B4E-BCA7-DCA01E1A14B8}"/>
              </a:ext>
            </a:extLst>
          </p:cNvPr>
          <p:cNvSpPr txBox="1"/>
          <p:nvPr/>
        </p:nvSpPr>
        <p:spPr bwMode="auto">
          <a:xfrm>
            <a:off x="10429685" y="4930784"/>
            <a:ext cx="251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84" name="TextBox 83">
            <a:extLst>
              <a:ext uri="{FF2B5EF4-FFF2-40B4-BE49-F238E27FC236}">
                <a16:creationId xmlns:a16="http://schemas.microsoft.com/office/drawing/2014/main" id="{5F0E7394-024E-4A8C-955F-F11B2BB070F5}"/>
              </a:ext>
            </a:extLst>
          </p:cNvPr>
          <p:cNvSpPr txBox="1"/>
          <p:nvPr/>
        </p:nvSpPr>
        <p:spPr bwMode="auto">
          <a:xfrm>
            <a:off x="9472864" y="4930784"/>
            <a:ext cx="251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85" name="TextBox 84">
            <a:extLst>
              <a:ext uri="{FF2B5EF4-FFF2-40B4-BE49-F238E27FC236}">
                <a16:creationId xmlns:a16="http://schemas.microsoft.com/office/drawing/2014/main" id="{7DCF0C94-03C0-4FB3-B5DE-1E9EB0E5DF1D}"/>
              </a:ext>
            </a:extLst>
          </p:cNvPr>
          <p:cNvSpPr txBox="1"/>
          <p:nvPr/>
        </p:nvSpPr>
        <p:spPr bwMode="auto">
          <a:xfrm>
            <a:off x="8513686" y="4930784"/>
            <a:ext cx="251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86" name="TextBox 85">
            <a:extLst>
              <a:ext uri="{FF2B5EF4-FFF2-40B4-BE49-F238E27FC236}">
                <a16:creationId xmlns:a16="http://schemas.microsoft.com/office/drawing/2014/main" id="{39CA9DEB-8E98-4B1A-BFF0-B7CC48BA95BB}"/>
              </a:ext>
            </a:extLst>
          </p:cNvPr>
          <p:cNvSpPr txBox="1"/>
          <p:nvPr/>
        </p:nvSpPr>
        <p:spPr bwMode="auto">
          <a:xfrm>
            <a:off x="7549795" y="4930784"/>
            <a:ext cx="251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87" name="TextBox 86">
            <a:extLst>
              <a:ext uri="{FF2B5EF4-FFF2-40B4-BE49-F238E27FC236}">
                <a16:creationId xmlns:a16="http://schemas.microsoft.com/office/drawing/2014/main" id="{90FFD3C3-3926-43B6-9F0F-EA12A3496481}"/>
              </a:ext>
            </a:extLst>
          </p:cNvPr>
          <p:cNvSpPr txBox="1"/>
          <p:nvPr/>
        </p:nvSpPr>
        <p:spPr bwMode="auto">
          <a:xfrm>
            <a:off x="6600044" y="4930784"/>
            <a:ext cx="251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8" name="TextBox 87">
            <a:extLst>
              <a:ext uri="{FF2B5EF4-FFF2-40B4-BE49-F238E27FC236}">
                <a16:creationId xmlns:a16="http://schemas.microsoft.com/office/drawing/2014/main" id="{A78D7BC8-8469-44CA-8132-1BE116871468}"/>
              </a:ext>
            </a:extLst>
          </p:cNvPr>
          <p:cNvSpPr txBox="1"/>
          <p:nvPr/>
        </p:nvSpPr>
        <p:spPr bwMode="auto">
          <a:xfrm>
            <a:off x="6446859" y="4749318"/>
            <a:ext cx="251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9" name="TextBox 88">
            <a:extLst>
              <a:ext uri="{FF2B5EF4-FFF2-40B4-BE49-F238E27FC236}">
                <a16:creationId xmlns:a16="http://schemas.microsoft.com/office/drawing/2014/main" id="{8027DC34-6CB1-4B1A-8096-642784763EC9}"/>
              </a:ext>
            </a:extLst>
          </p:cNvPr>
          <p:cNvSpPr txBox="1"/>
          <p:nvPr/>
        </p:nvSpPr>
        <p:spPr bwMode="auto">
          <a:xfrm>
            <a:off x="6341882" y="4492437"/>
            <a:ext cx="408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90" name="TextBox 89">
            <a:extLst>
              <a:ext uri="{FF2B5EF4-FFF2-40B4-BE49-F238E27FC236}">
                <a16:creationId xmlns:a16="http://schemas.microsoft.com/office/drawing/2014/main" id="{33B7A37F-B9D1-4AF8-8E74-1652E3C92ACB}"/>
              </a:ext>
            </a:extLst>
          </p:cNvPr>
          <p:cNvSpPr txBox="1"/>
          <p:nvPr/>
        </p:nvSpPr>
        <p:spPr bwMode="auto">
          <a:xfrm>
            <a:off x="6341882" y="4244984"/>
            <a:ext cx="408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1" name="TextBox 90">
            <a:extLst>
              <a:ext uri="{FF2B5EF4-FFF2-40B4-BE49-F238E27FC236}">
                <a16:creationId xmlns:a16="http://schemas.microsoft.com/office/drawing/2014/main" id="{AF99D4F8-901A-4B38-9086-DDCF712A07A2}"/>
              </a:ext>
            </a:extLst>
          </p:cNvPr>
          <p:cNvSpPr txBox="1"/>
          <p:nvPr/>
        </p:nvSpPr>
        <p:spPr bwMode="auto">
          <a:xfrm>
            <a:off x="6341882" y="3981034"/>
            <a:ext cx="408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92" name="TextBox 91">
            <a:extLst>
              <a:ext uri="{FF2B5EF4-FFF2-40B4-BE49-F238E27FC236}">
                <a16:creationId xmlns:a16="http://schemas.microsoft.com/office/drawing/2014/main" id="{A4841B11-8841-46EE-B81D-183A37D1043E}"/>
              </a:ext>
            </a:extLst>
          </p:cNvPr>
          <p:cNvSpPr txBox="1"/>
          <p:nvPr/>
        </p:nvSpPr>
        <p:spPr bwMode="auto">
          <a:xfrm>
            <a:off x="6341882" y="3721797"/>
            <a:ext cx="408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3" name="TextBox 92">
            <a:extLst>
              <a:ext uri="{FF2B5EF4-FFF2-40B4-BE49-F238E27FC236}">
                <a16:creationId xmlns:a16="http://schemas.microsoft.com/office/drawing/2014/main" id="{1AFE4B75-ECA5-4C9F-A596-BD29E039D84D}"/>
              </a:ext>
            </a:extLst>
          </p:cNvPr>
          <p:cNvSpPr txBox="1"/>
          <p:nvPr/>
        </p:nvSpPr>
        <p:spPr bwMode="auto">
          <a:xfrm>
            <a:off x="6341882" y="3467273"/>
            <a:ext cx="408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94" name="TextBox 93">
            <a:extLst>
              <a:ext uri="{FF2B5EF4-FFF2-40B4-BE49-F238E27FC236}">
                <a16:creationId xmlns:a16="http://schemas.microsoft.com/office/drawing/2014/main" id="{77E561B0-8686-4B02-8206-7483C12D2E76}"/>
              </a:ext>
            </a:extLst>
          </p:cNvPr>
          <p:cNvSpPr txBox="1"/>
          <p:nvPr/>
        </p:nvSpPr>
        <p:spPr bwMode="auto">
          <a:xfrm>
            <a:off x="6341882" y="3203322"/>
            <a:ext cx="408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5" name="TextBox 94">
            <a:extLst>
              <a:ext uri="{FF2B5EF4-FFF2-40B4-BE49-F238E27FC236}">
                <a16:creationId xmlns:a16="http://schemas.microsoft.com/office/drawing/2014/main" id="{9E110150-8A45-4734-8819-725B5EEA0843}"/>
              </a:ext>
            </a:extLst>
          </p:cNvPr>
          <p:cNvSpPr txBox="1"/>
          <p:nvPr/>
        </p:nvSpPr>
        <p:spPr bwMode="auto">
          <a:xfrm>
            <a:off x="6341882" y="2946440"/>
            <a:ext cx="408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96" name="TextBox 95">
            <a:extLst>
              <a:ext uri="{FF2B5EF4-FFF2-40B4-BE49-F238E27FC236}">
                <a16:creationId xmlns:a16="http://schemas.microsoft.com/office/drawing/2014/main" id="{FE49FF95-F190-495E-9F69-FBC8F48F163E}"/>
              </a:ext>
            </a:extLst>
          </p:cNvPr>
          <p:cNvSpPr txBox="1"/>
          <p:nvPr/>
        </p:nvSpPr>
        <p:spPr bwMode="auto">
          <a:xfrm>
            <a:off x="6341882" y="2710770"/>
            <a:ext cx="408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97" name="TextBox 96">
            <a:extLst>
              <a:ext uri="{FF2B5EF4-FFF2-40B4-BE49-F238E27FC236}">
                <a16:creationId xmlns:a16="http://schemas.microsoft.com/office/drawing/2014/main" id="{795A8B3A-54F0-43C6-A1C5-B6F69C35D86C}"/>
              </a:ext>
            </a:extLst>
          </p:cNvPr>
          <p:cNvSpPr txBox="1"/>
          <p:nvPr/>
        </p:nvSpPr>
        <p:spPr bwMode="auto">
          <a:xfrm>
            <a:off x="6341882" y="2430323"/>
            <a:ext cx="408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98" name="TextBox 97">
            <a:extLst>
              <a:ext uri="{FF2B5EF4-FFF2-40B4-BE49-F238E27FC236}">
                <a16:creationId xmlns:a16="http://schemas.microsoft.com/office/drawing/2014/main" id="{BBEE706B-F2BF-4363-B6D8-D97FC1904459}"/>
              </a:ext>
            </a:extLst>
          </p:cNvPr>
          <p:cNvSpPr txBox="1"/>
          <p:nvPr/>
        </p:nvSpPr>
        <p:spPr bwMode="auto">
          <a:xfrm>
            <a:off x="6242902" y="2185225"/>
            <a:ext cx="5074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99" name="TextBox 98">
            <a:extLst>
              <a:ext uri="{FF2B5EF4-FFF2-40B4-BE49-F238E27FC236}">
                <a16:creationId xmlns:a16="http://schemas.microsoft.com/office/drawing/2014/main" id="{6F18572C-AB34-4B6E-8B26-BCD40C7E6CF7}"/>
              </a:ext>
            </a:extLst>
          </p:cNvPr>
          <p:cNvSpPr txBox="1"/>
          <p:nvPr/>
        </p:nvSpPr>
        <p:spPr bwMode="auto">
          <a:xfrm>
            <a:off x="7486836" y="5164760"/>
            <a:ext cx="32265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 Since Randomization</a:t>
            </a:r>
          </a:p>
        </p:txBody>
      </p:sp>
      <p:sp>
        <p:nvSpPr>
          <p:cNvPr id="100" name="TextBox 99">
            <a:extLst>
              <a:ext uri="{FF2B5EF4-FFF2-40B4-BE49-F238E27FC236}">
                <a16:creationId xmlns:a16="http://schemas.microsoft.com/office/drawing/2014/main" id="{38672BB9-CF57-4386-A064-874EB5F24286}"/>
              </a:ext>
            </a:extLst>
          </p:cNvPr>
          <p:cNvSpPr txBox="1"/>
          <p:nvPr/>
        </p:nvSpPr>
        <p:spPr bwMode="auto">
          <a:xfrm rot="16200000">
            <a:off x="4590451" y="3462305"/>
            <a:ext cx="32265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Overall Survival (%)</a:t>
            </a:r>
          </a:p>
        </p:txBody>
      </p:sp>
      <p:sp>
        <p:nvSpPr>
          <p:cNvPr id="101" name="Freeform: Shape 100">
            <a:extLst>
              <a:ext uri="{FF2B5EF4-FFF2-40B4-BE49-F238E27FC236}">
                <a16:creationId xmlns:a16="http://schemas.microsoft.com/office/drawing/2014/main" id="{0AC48449-18A4-4AC2-AC54-EDE8C4D9CE85}"/>
              </a:ext>
            </a:extLst>
          </p:cNvPr>
          <p:cNvSpPr/>
          <p:nvPr/>
        </p:nvSpPr>
        <p:spPr bwMode="auto">
          <a:xfrm>
            <a:off x="6744547" y="2353733"/>
            <a:ext cx="4763346" cy="133774"/>
          </a:xfrm>
          <a:custGeom>
            <a:avLst/>
            <a:gdLst>
              <a:gd name="connsiteX0" fmla="*/ 0 w 4763346"/>
              <a:gd name="connsiteY0" fmla="*/ 0 h 133774"/>
              <a:gd name="connsiteX1" fmla="*/ 145626 w 4763346"/>
              <a:gd name="connsiteY1" fmla="*/ 0 h 133774"/>
              <a:gd name="connsiteX2" fmla="*/ 145626 w 4763346"/>
              <a:gd name="connsiteY2" fmla="*/ 10160 h 133774"/>
              <a:gd name="connsiteX3" fmla="*/ 1969346 w 4763346"/>
              <a:gd name="connsiteY3" fmla="*/ 10160 h 133774"/>
              <a:gd name="connsiteX4" fmla="*/ 1969346 w 4763346"/>
              <a:gd name="connsiteY4" fmla="*/ 25400 h 133774"/>
              <a:gd name="connsiteX5" fmla="*/ 2421466 w 4763346"/>
              <a:gd name="connsiteY5" fmla="*/ 25400 h 133774"/>
              <a:gd name="connsiteX6" fmla="*/ 2421466 w 4763346"/>
              <a:gd name="connsiteY6" fmla="*/ 35560 h 133774"/>
              <a:gd name="connsiteX7" fmla="*/ 2587413 w 4763346"/>
              <a:gd name="connsiteY7" fmla="*/ 35560 h 133774"/>
              <a:gd name="connsiteX8" fmla="*/ 2587413 w 4763346"/>
              <a:gd name="connsiteY8" fmla="*/ 50800 h 133774"/>
              <a:gd name="connsiteX9" fmla="*/ 2687320 w 4763346"/>
              <a:gd name="connsiteY9" fmla="*/ 50800 h 133774"/>
              <a:gd name="connsiteX10" fmla="*/ 2687320 w 4763346"/>
              <a:gd name="connsiteY10" fmla="*/ 62654 h 133774"/>
              <a:gd name="connsiteX11" fmla="*/ 3178386 w 4763346"/>
              <a:gd name="connsiteY11" fmla="*/ 62654 h 133774"/>
              <a:gd name="connsiteX12" fmla="*/ 3178386 w 4763346"/>
              <a:gd name="connsiteY12" fmla="*/ 74507 h 133774"/>
              <a:gd name="connsiteX13" fmla="*/ 3600026 w 4763346"/>
              <a:gd name="connsiteY13" fmla="*/ 74507 h 133774"/>
              <a:gd name="connsiteX14" fmla="*/ 3600026 w 4763346"/>
              <a:gd name="connsiteY14" fmla="*/ 91440 h 133774"/>
              <a:gd name="connsiteX15" fmla="*/ 3632200 w 4763346"/>
              <a:gd name="connsiteY15" fmla="*/ 91440 h 133774"/>
              <a:gd name="connsiteX16" fmla="*/ 3632200 w 4763346"/>
              <a:gd name="connsiteY16" fmla="*/ 106680 h 133774"/>
              <a:gd name="connsiteX17" fmla="*/ 4013200 w 4763346"/>
              <a:gd name="connsiteY17" fmla="*/ 106680 h 133774"/>
              <a:gd name="connsiteX18" fmla="*/ 4013200 w 4763346"/>
              <a:gd name="connsiteY18" fmla="*/ 133774 h 133774"/>
              <a:gd name="connsiteX19" fmla="*/ 4763346 w 4763346"/>
              <a:gd name="connsiteY19" fmla="*/ 133774 h 133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63346" h="133774">
                <a:moveTo>
                  <a:pt x="0" y="0"/>
                </a:moveTo>
                <a:lnTo>
                  <a:pt x="145626" y="0"/>
                </a:lnTo>
                <a:lnTo>
                  <a:pt x="145626" y="10160"/>
                </a:lnTo>
                <a:lnTo>
                  <a:pt x="1969346" y="10160"/>
                </a:lnTo>
                <a:lnTo>
                  <a:pt x="1969346" y="25400"/>
                </a:lnTo>
                <a:lnTo>
                  <a:pt x="2421466" y="25400"/>
                </a:lnTo>
                <a:lnTo>
                  <a:pt x="2421466" y="35560"/>
                </a:lnTo>
                <a:lnTo>
                  <a:pt x="2587413" y="35560"/>
                </a:lnTo>
                <a:lnTo>
                  <a:pt x="2587413" y="50800"/>
                </a:lnTo>
                <a:lnTo>
                  <a:pt x="2687320" y="50800"/>
                </a:lnTo>
                <a:lnTo>
                  <a:pt x="2687320" y="62654"/>
                </a:lnTo>
                <a:lnTo>
                  <a:pt x="3178386" y="62654"/>
                </a:lnTo>
                <a:lnTo>
                  <a:pt x="3178386" y="74507"/>
                </a:lnTo>
                <a:lnTo>
                  <a:pt x="3600026" y="74507"/>
                </a:lnTo>
                <a:lnTo>
                  <a:pt x="3600026" y="91440"/>
                </a:lnTo>
                <a:lnTo>
                  <a:pt x="3632200" y="91440"/>
                </a:lnTo>
                <a:lnTo>
                  <a:pt x="3632200" y="106680"/>
                </a:lnTo>
                <a:lnTo>
                  <a:pt x="4013200" y="106680"/>
                </a:lnTo>
                <a:lnTo>
                  <a:pt x="4013200" y="133774"/>
                </a:lnTo>
                <a:lnTo>
                  <a:pt x="4763346" y="133774"/>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2" name="Freeform: Shape 101">
            <a:extLst>
              <a:ext uri="{FF2B5EF4-FFF2-40B4-BE49-F238E27FC236}">
                <a16:creationId xmlns:a16="http://schemas.microsoft.com/office/drawing/2014/main" id="{212224D7-061C-4E93-AD5C-5523EA5F626C}"/>
              </a:ext>
            </a:extLst>
          </p:cNvPr>
          <p:cNvSpPr/>
          <p:nvPr/>
        </p:nvSpPr>
        <p:spPr bwMode="auto">
          <a:xfrm>
            <a:off x="6741160" y="2360507"/>
            <a:ext cx="4765040" cy="94826"/>
          </a:xfrm>
          <a:custGeom>
            <a:avLst/>
            <a:gdLst>
              <a:gd name="connsiteX0" fmla="*/ 0 w 4765040"/>
              <a:gd name="connsiteY0" fmla="*/ 0 h 94826"/>
              <a:gd name="connsiteX1" fmla="*/ 1689947 w 4765040"/>
              <a:gd name="connsiteY1" fmla="*/ 0 h 94826"/>
              <a:gd name="connsiteX2" fmla="*/ 1689947 w 4765040"/>
              <a:gd name="connsiteY2" fmla="*/ 0 h 94826"/>
              <a:gd name="connsiteX3" fmla="*/ 1689947 w 4765040"/>
              <a:gd name="connsiteY3" fmla="*/ 5080 h 94826"/>
              <a:gd name="connsiteX4" fmla="*/ 1877907 w 4765040"/>
              <a:gd name="connsiteY4" fmla="*/ 5080 h 94826"/>
              <a:gd name="connsiteX5" fmla="*/ 1877907 w 4765040"/>
              <a:gd name="connsiteY5" fmla="*/ 16933 h 94826"/>
              <a:gd name="connsiteX6" fmla="*/ 2252133 w 4765040"/>
              <a:gd name="connsiteY6" fmla="*/ 16933 h 94826"/>
              <a:gd name="connsiteX7" fmla="*/ 2252133 w 4765040"/>
              <a:gd name="connsiteY7" fmla="*/ 28786 h 94826"/>
              <a:gd name="connsiteX8" fmla="*/ 2707640 w 4765040"/>
              <a:gd name="connsiteY8" fmla="*/ 28786 h 94826"/>
              <a:gd name="connsiteX9" fmla="*/ 2707640 w 4765040"/>
              <a:gd name="connsiteY9" fmla="*/ 45720 h 94826"/>
              <a:gd name="connsiteX10" fmla="*/ 2917613 w 4765040"/>
              <a:gd name="connsiteY10" fmla="*/ 45720 h 94826"/>
              <a:gd name="connsiteX11" fmla="*/ 2917613 w 4765040"/>
              <a:gd name="connsiteY11" fmla="*/ 57573 h 94826"/>
              <a:gd name="connsiteX12" fmla="*/ 3259667 w 4765040"/>
              <a:gd name="connsiteY12" fmla="*/ 57573 h 94826"/>
              <a:gd name="connsiteX13" fmla="*/ 3259667 w 4765040"/>
              <a:gd name="connsiteY13" fmla="*/ 69426 h 94826"/>
              <a:gd name="connsiteX14" fmla="*/ 3388360 w 4765040"/>
              <a:gd name="connsiteY14" fmla="*/ 69426 h 94826"/>
              <a:gd name="connsiteX15" fmla="*/ 3388360 w 4765040"/>
              <a:gd name="connsiteY15" fmla="*/ 79586 h 94826"/>
              <a:gd name="connsiteX16" fmla="*/ 3638973 w 4765040"/>
              <a:gd name="connsiteY16" fmla="*/ 79586 h 94826"/>
              <a:gd name="connsiteX17" fmla="*/ 3638973 w 4765040"/>
              <a:gd name="connsiteY17" fmla="*/ 94826 h 94826"/>
              <a:gd name="connsiteX18" fmla="*/ 4765040 w 4765040"/>
              <a:gd name="connsiteY18" fmla="*/ 94826 h 94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65040" h="94826">
                <a:moveTo>
                  <a:pt x="0" y="0"/>
                </a:moveTo>
                <a:lnTo>
                  <a:pt x="1689947" y="0"/>
                </a:lnTo>
                <a:lnTo>
                  <a:pt x="1689947" y="0"/>
                </a:lnTo>
                <a:lnTo>
                  <a:pt x="1689947" y="5080"/>
                </a:lnTo>
                <a:lnTo>
                  <a:pt x="1877907" y="5080"/>
                </a:lnTo>
                <a:lnTo>
                  <a:pt x="1877907" y="16933"/>
                </a:lnTo>
                <a:lnTo>
                  <a:pt x="2252133" y="16933"/>
                </a:lnTo>
                <a:lnTo>
                  <a:pt x="2252133" y="28786"/>
                </a:lnTo>
                <a:lnTo>
                  <a:pt x="2707640" y="28786"/>
                </a:lnTo>
                <a:lnTo>
                  <a:pt x="2707640" y="45720"/>
                </a:lnTo>
                <a:lnTo>
                  <a:pt x="2917613" y="45720"/>
                </a:lnTo>
                <a:lnTo>
                  <a:pt x="2917613" y="57573"/>
                </a:lnTo>
                <a:lnTo>
                  <a:pt x="3259667" y="57573"/>
                </a:lnTo>
                <a:lnTo>
                  <a:pt x="3259667" y="69426"/>
                </a:lnTo>
                <a:lnTo>
                  <a:pt x="3388360" y="69426"/>
                </a:lnTo>
                <a:lnTo>
                  <a:pt x="3388360" y="79586"/>
                </a:lnTo>
                <a:lnTo>
                  <a:pt x="3638973" y="79586"/>
                </a:lnTo>
                <a:lnTo>
                  <a:pt x="3638973" y="94826"/>
                </a:lnTo>
                <a:lnTo>
                  <a:pt x="4765040" y="94826"/>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3" name="TextBox 102">
            <a:extLst>
              <a:ext uri="{FF2B5EF4-FFF2-40B4-BE49-F238E27FC236}">
                <a16:creationId xmlns:a16="http://schemas.microsoft.com/office/drawing/2014/main" id="{52AD4A2A-5B25-4075-AAF2-14DD5E29409E}"/>
              </a:ext>
            </a:extLst>
          </p:cNvPr>
          <p:cNvSpPr txBox="1"/>
          <p:nvPr/>
        </p:nvSpPr>
        <p:spPr bwMode="auto">
          <a:xfrm>
            <a:off x="6826454" y="3749615"/>
            <a:ext cx="16731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Events, n (%)</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3-yr EFS, % (95% Cl)</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(95% Cl)*</a:t>
            </a:r>
          </a:p>
        </p:txBody>
      </p:sp>
      <p:sp>
        <p:nvSpPr>
          <p:cNvPr id="104" name="TextBox 103">
            <a:extLst>
              <a:ext uri="{FF2B5EF4-FFF2-40B4-BE49-F238E27FC236}">
                <a16:creationId xmlns:a16="http://schemas.microsoft.com/office/drawing/2014/main" id="{95635135-2DC7-403C-AA20-361567EF399A}"/>
              </a:ext>
            </a:extLst>
          </p:cNvPr>
          <p:cNvSpPr txBox="1"/>
          <p:nvPr/>
        </p:nvSpPr>
        <p:spPr bwMode="auto">
          <a:xfrm>
            <a:off x="8061903" y="3700355"/>
            <a:ext cx="360464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 (4)                     9(4)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98.2 (96.4-100)     97.7 (95.7-99.7)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0.91 (0.35-2.36)</a:t>
            </a:r>
          </a:p>
        </p:txBody>
      </p:sp>
      <p:sp>
        <p:nvSpPr>
          <p:cNvPr id="105" name="Rectangle 104">
            <a:extLst>
              <a:ext uri="{FF2B5EF4-FFF2-40B4-BE49-F238E27FC236}">
                <a16:creationId xmlns:a16="http://schemas.microsoft.com/office/drawing/2014/main" id="{C0599841-4643-4B7C-81E1-AF757DFDA508}"/>
              </a:ext>
            </a:extLst>
          </p:cNvPr>
          <p:cNvSpPr/>
          <p:nvPr/>
        </p:nvSpPr>
        <p:spPr bwMode="auto">
          <a:xfrm>
            <a:off x="8424464" y="3078314"/>
            <a:ext cx="1417320" cy="59123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TCHP</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219)</a:t>
            </a:r>
          </a:p>
        </p:txBody>
      </p:sp>
      <p:sp>
        <p:nvSpPr>
          <p:cNvPr id="106" name="Rectangle 105">
            <a:extLst>
              <a:ext uri="{FF2B5EF4-FFF2-40B4-BE49-F238E27FC236}">
                <a16:creationId xmlns:a16="http://schemas.microsoft.com/office/drawing/2014/main" id="{81F5EBBC-7AC1-4A42-A244-C8964C07C1E0}"/>
              </a:ext>
            </a:extLst>
          </p:cNvPr>
          <p:cNvSpPr/>
          <p:nvPr/>
        </p:nvSpPr>
        <p:spPr bwMode="auto">
          <a:xfrm>
            <a:off x="9860517" y="3078314"/>
            <a:ext cx="1417320" cy="59123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FEC + HP</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219)</a:t>
            </a:r>
          </a:p>
        </p:txBody>
      </p:sp>
      <p:sp>
        <p:nvSpPr>
          <p:cNvPr id="107" name="TextBox 106">
            <a:extLst>
              <a:ext uri="{FF2B5EF4-FFF2-40B4-BE49-F238E27FC236}">
                <a16:creationId xmlns:a16="http://schemas.microsoft.com/office/drawing/2014/main" id="{C6D57AC5-BB1A-4C42-8558-DD004027FAC8}"/>
              </a:ext>
            </a:extLst>
          </p:cNvPr>
          <p:cNvSpPr txBox="1"/>
          <p:nvPr/>
        </p:nvSpPr>
        <p:spPr bwMode="auto">
          <a:xfrm>
            <a:off x="115749" y="5412208"/>
            <a:ext cx="15349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108" name="TextBox 107">
            <a:extLst>
              <a:ext uri="{FF2B5EF4-FFF2-40B4-BE49-F238E27FC236}">
                <a16:creationId xmlns:a16="http://schemas.microsoft.com/office/drawing/2014/main" id="{9739C162-EB6A-4F0F-B2DE-E5D3EC3803F2}"/>
              </a:ext>
            </a:extLst>
          </p:cNvPr>
          <p:cNvSpPr txBox="1"/>
          <p:nvPr/>
        </p:nvSpPr>
        <p:spPr bwMode="auto">
          <a:xfrm>
            <a:off x="158281" y="5615259"/>
            <a:ext cx="58258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TCHP   </a:t>
            </a: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      </a:t>
            </a: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219                219                212               203                 106                 19</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FEC + HP   </a:t>
            </a: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219                213                209               200                 103                 17</a:t>
            </a:r>
          </a:p>
        </p:txBody>
      </p:sp>
      <p:sp>
        <p:nvSpPr>
          <p:cNvPr id="109" name="TextBox 108">
            <a:extLst>
              <a:ext uri="{FF2B5EF4-FFF2-40B4-BE49-F238E27FC236}">
                <a16:creationId xmlns:a16="http://schemas.microsoft.com/office/drawing/2014/main" id="{059020AE-062F-4FD0-9A16-6F119C2A8982}"/>
              </a:ext>
            </a:extLst>
          </p:cNvPr>
          <p:cNvSpPr txBox="1"/>
          <p:nvPr/>
        </p:nvSpPr>
        <p:spPr bwMode="auto">
          <a:xfrm>
            <a:off x="5726110" y="5412208"/>
            <a:ext cx="16039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110" name="TextBox 109">
            <a:extLst>
              <a:ext uri="{FF2B5EF4-FFF2-40B4-BE49-F238E27FC236}">
                <a16:creationId xmlns:a16="http://schemas.microsoft.com/office/drawing/2014/main" id="{0820E4D4-EB94-4344-A821-203D34337FE8}"/>
              </a:ext>
            </a:extLst>
          </p:cNvPr>
          <p:cNvSpPr txBox="1"/>
          <p:nvPr/>
        </p:nvSpPr>
        <p:spPr bwMode="auto">
          <a:xfrm>
            <a:off x="5837715" y="5597973"/>
            <a:ext cx="61876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TCHP  </a:t>
            </a: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       </a:t>
            </a: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219                 219                 216                213                  110                  21</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FEC + HP   </a:t>
            </a: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219                 218                 218                211                  111                  20</a:t>
            </a:r>
          </a:p>
        </p:txBody>
      </p:sp>
      <p:sp>
        <p:nvSpPr>
          <p:cNvPr id="111" name="TextBox 110">
            <a:extLst>
              <a:ext uri="{FF2B5EF4-FFF2-40B4-BE49-F238E27FC236}">
                <a16:creationId xmlns:a16="http://schemas.microsoft.com/office/drawing/2014/main" id="{1D3AFE93-2CE8-4BF9-B04F-057C2E093E88}"/>
              </a:ext>
            </a:extLst>
          </p:cNvPr>
          <p:cNvSpPr txBox="1"/>
          <p:nvPr/>
        </p:nvSpPr>
        <p:spPr bwMode="auto">
          <a:xfrm>
            <a:off x="1156962" y="4526866"/>
            <a:ext cx="1650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&lt;1 favors TCHP</a:t>
            </a:r>
          </a:p>
        </p:txBody>
      </p:sp>
    </p:spTree>
    <p:extLst>
      <p:ext uri="{BB962C8B-B14F-4D97-AF65-F5344CB8AC3E}">
        <p14:creationId xmlns:p14="http://schemas.microsoft.com/office/powerpoint/2010/main" val="26635813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D85C5-24EB-47AE-9235-DA0B3C95F6A2}"/>
              </a:ext>
            </a:extLst>
          </p:cNvPr>
          <p:cNvSpPr>
            <a:spLocks noGrp="1"/>
          </p:cNvSpPr>
          <p:nvPr>
            <p:ph type="title"/>
          </p:nvPr>
        </p:nvSpPr>
        <p:spPr/>
        <p:txBody>
          <a:bodyPr/>
          <a:lstStyle/>
          <a:p>
            <a:r>
              <a:rPr lang="en-US" dirty="0"/>
              <a:t>TRAIN-2: Safety at 3-Yr Follow-up</a:t>
            </a:r>
          </a:p>
        </p:txBody>
      </p:sp>
      <p:sp>
        <p:nvSpPr>
          <p:cNvPr id="7" name="Content Placeholder 6">
            <a:extLst>
              <a:ext uri="{FF2B5EF4-FFF2-40B4-BE49-F238E27FC236}">
                <a16:creationId xmlns:a16="http://schemas.microsoft.com/office/drawing/2014/main" id="{BB47CF64-3791-4AED-B077-C9D81318BE21}"/>
              </a:ext>
            </a:extLst>
          </p:cNvPr>
          <p:cNvSpPr>
            <a:spLocks noGrp="1"/>
          </p:cNvSpPr>
          <p:nvPr>
            <p:ph idx="1"/>
          </p:nvPr>
        </p:nvSpPr>
        <p:spPr>
          <a:xfrm>
            <a:off x="609758" y="5800739"/>
            <a:ext cx="6137859" cy="679754"/>
          </a:xfrm>
        </p:spPr>
        <p:txBody>
          <a:bodyPr/>
          <a:lstStyle/>
          <a:p>
            <a:pPr marL="0" indent="0">
              <a:lnSpc>
                <a:spcPct val="100000"/>
              </a:lnSpc>
              <a:spcBef>
                <a:spcPts val="0"/>
              </a:spcBef>
              <a:spcAft>
                <a:spcPts val="0"/>
              </a:spcAft>
              <a:buNone/>
            </a:pPr>
            <a:r>
              <a:rPr lang="en-US" sz="1200" dirty="0"/>
              <a:t>*2 patients in TCHP group received adjuvant anthracyclines. †1 patient was allocated to TCHP but received FEC + HP. </a:t>
            </a:r>
            <a:r>
              <a:rPr lang="en-US" sz="1200" baseline="30000" dirty="0"/>
              <a:t>‡</a:t>
            </a:r>
            <a:r>
              <a:rPr lang="en-US" sz="1200" i="1" dirty="0"/>
              <a:t>P</a:t>
            </a:r>
            <a:r>
              <a:rPr lang="en-US" sz="1200" dirty="0"/>
              <a:t> &lt;.05 for difference in incidence of grade ≥3 toxicity.</a:t>
            </a:r>
          </a:p>
        </p:txBody>
      </p:sp>
      <p:sp>
        <p:nvSpPr>
          <p:cNvPr id="5" name="Text Box 11">
            <a:extLst>
              <a:ext uri="{FF2B5EF4-FFF2-40B4-BE49-F238E27FC236}">
                <a16:creationId xmlns:a16="http://schemas.microsoft.com/office/drawing/2014/main" id="{89337C7F-A43A-4960-87C6-6E1AD959E14E}"/>
              </a:ext>
            </a:extLst>
          </p:cNvPr>
          <p:cNvSpPr txBox="1">
            <a:spLocks noChangeArrowheads="1"/>
          </p:cNvSpPr>
          <p:nvPr/>
        </p:nvSpPr>
        <p:spPr bwMode="auto">
          <a:xfrm>
            <a:off x="402603" y="638079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Van der Voort. ASCO 2020. Abstr. 501</a:t>
            </a:r>
          </a:p>
        </p:txBody>
      </p:sp>
      <p:grpSp>
        <p:nvGrpSpPr>
          <p:cNvPr id="9" name="Group 7">
            <a:extLst>
              <a:ext uri="{FF2B5EF4-FFF2-40B4-BE49-F238E27FC236}">
                <a16:creationId xmlns:a16="http://schemas.microsoft.com/office/drawing/2014/main" id="{B1A3672F-FA8D-4792-8730-F1C1B5FD13A7}"/>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7851963F-25A0-49EE-897C-303E4A20028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8746F58F-6CFF-4057-BD3F-2C4F1E9ECF1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3" name="Content Placeholder 2">
            <a:extLst>
              <a:ext uri="{FF2B5EF4-FFF2-40B4-BE49-F238E27FC236}">
                <a16:creationId xmlns:a16="http://schemas.microsoft.com/office/drawing/2014/main" id="{940107B5-4ADA-401B-BBB6-994FD5F4E966}"/>
              </a:ext>
            </a:extLst>
          </p:cNvPr>
          <p:cNvSpPr txBox="1">
            <a:spLocks/>
          </p:cNvSpPr>
          <p:nvPr/>
        </p:nvSpPr>
        <p:spPr bwMode="auto">
          <a:xfrm>
            <a:off x="5766975" y="3512547"/>
            <a:ext cx="5715228" cy="563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LVEF decline did not improve during normal follow-up in one third of patients</a:t>
            </a:r>
          </a:p>
        </p:txBody>
      </p:sp>
      <p:sp>
        <p:nvSpPr>
          <p:cNvPr id="15" name="TextBox 14">
            <a:extLst>
              <a:ext uri="{FF2B5EF4-FFF2-40B4-BE49-F238E27FC236}">
                <a16:creationId xmlns:a16="http://schemas.microsoft.com/office/drawing/2014/main" id="{DD9AA638-86B3-4E59-B1BF-FD0AD7A02537}"/>
              </a:ext>
            </a:extLst>
          </p:cNvPr>
          <p:cNvSpPr txBox="1"/>
          <p:nvPr/>
        </p:nvSpPr>
        <p:spPr bwMode="auto">
          <a:xfrm>
            <a:off x="5779426" y="1292176"/>
            <a:ext cx="44573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Cardiotoxicity</a:t>
            </a:r>
          </a:p>
        </p:txBody>
      </p:sp>
      <p:graphicFrame>
        <p:nvGraphicFramePr>
          <p:cNvPr id="17" name="Group 3">
            <a:extLst>
              <a:ext uri="{FF2B5EF4-FFF2-40B4-BE49-F238E27FC236}">
                <a16:creationId xmlns:a16="http://schemas.microsoft.com/office/drawing/2014/main" id="{A8343CFD-369B-4AB3-9272-03167C21E60C}"/>
              </a:ext>
            </a:extLst>
          </p:cNvPr>
          <p:cNvGraphicFramePr>
            <a:graphicFrameLocks/>
          </p:cNvGraphicFramePr>
          <p:nvPr/>
        </p:nvGraphicFramePr>
        <p:xfrm>
          <a:off x="723900" y="1714110"/>
          <a:ext cx="4846320" cy="4084512"/>
        </p:xfrm>
        <a:graphic>
          <a:graphicData uri="http://schemas.openxmlformats.org/drawingml/2006/table">
            <a:tbl>
              <a:tblPr/>
              <a:tblGrid>
                <a:gridCol w="283464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TCHP,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FEC + HP,</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(n = 220</a:t>
                      </a:r>
                      <a:r>
                        <a:rPr kumimoji="0" lang="en-US" sz="1400" b="1" i="0" u="none" strike="noStrike" cap="none" normalizeH="0" baseline="30000" dirty="0">
                          <a:ln>
                            <a:noFill/>
                          </a:ln>
                          <a:solidFill>
                            <a:schemeClr val="tx1"/>
                          </a:solidFill>
                          <a:effectLst/>
                          <a:latin typeface="Calibri" panose="020F0502020204030204" pitchFamily="34" charset="0"/>
                        </a:rPr>
                        <a:t>†</a:t>
                      </a:r>
                      <a:r>
                        <a:rPr kumimoji="0" lang="en-US" sz="1400" b="1" i="0" u="none" strike="noStrike" cap="none" normalizeH="0" baseline="0" dirty="0">
                          <a:ln>
                            <a:noFill/>
                          </a:ln>
                          <a:solidFill>
                            <a:schemeClr val="tx1"/>
                          </a:solidFill>
                          <a:effectLst/>
                          <a:latin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grid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Hematologic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270210592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131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4224855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Febrile neutropenia</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185029967"/>
                  </a:ext>
                </a:extLst>
              </a:tr>
              <a:tr h="0">
                <a:tc grid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Nonhematologic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263343414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9992315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Hypokalemia</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70479586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Peripheral sensory neuropathy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5524341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93171674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Alanine aminotransferase increased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6776055"/>
                  </a:ext>
                </a:extLst>
              </a:tr>
            </a:tbl>
          </a:graphicData>
        </a:graphic>
      </p:graphicFrame>
      <p:graphicFrame>
        <p:nvGraphicFramePr>
          <p:cNvPr id="18" name="Group 3">
            <a:extLst>
              <a:ext uri="{FF2B5EF4-FFF2-40B4-BE49-F238E27FC236}">
                <a16:creationId xmlns:a16="http://schemas.microsoft.com/office/drawing/2014/main" id="{1BBC9428-80CE-4561-A5F5-1267FC40B235}"/>
              </a:ext>
            </a:extLst>
          </p:cNvPr>
          <p:cNvGraphicFramePr>
            <a:graphicFrameLocks/>
          </p:cNvGraphicFramePr>
          <p:nvPr/>
        </p:nvGraphicFramePr>
        <p:xfrm>
          <a:off x="5812923" y="1709688"/>
          <a:ext cx="5669280" cy="1554528"/>
        </p:xfrm>
        <a:graphic>
          <a:graphicData uri="http://schemas.openxmlformats.org/drawingml/2006/table">
            <a:tbl>
              <a:tblPr/>
              <a:tblGrid>
                <a:gridCol w="274320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gridCol w="914400">
                  <a:extLst>
                    <a:ext uri="{9D8B030D-6E8A-4147-A177-3AD203B41FA5}">
                      <a16:colId xmlns:a16="http://schemas.microsoft.com/office/drawing/2014/main" val="1146069218"/>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TCHP,</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cap="none" normalizeH="0" baseline="0" dirty="0">
                          <a:ln>
                            <a:noFill/>
                          </a:ln>
                          <a:solidFill>
                            <a:schemeClr val="tx1"/>
                          </a:solidFill>
                          <a:effectLst/>
                          <a:latin typeface="Calibri" panose="020F0502020204030204" pitchFamily="34" charset="0"/>
                        </a:rPr>
                        <a:t>n (%)</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218*)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FEC + HP,</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cap="none" normalizeH="0" baseline="0" dirty="0">
                          <a:ln>
                            <a:noFill/>
                          </a:ln>
                          <a:solidFill>
                            <a:schemeClr val="tx1"/>
                          </a:solidFill>
                          <a:effectLst/>
                          <a:latin typeface="Calibri" panose="020F0502020204030204" pitchFamily="34" charset="0"/>
                        </a:rPr>
                        <a:t>n (%)</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(n = 220</a:t>
                      </a:r>
                      <a:r>
                        <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a:t>
                      </a:r>
                      <a:r>
                        <a:rPr kumimoji="0" lang="en-US" sz="14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89703228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LVEF decrease ≥10% </a:t>
                      </a:r>
                      <a:r>
                        <a:rPr kumimoji="0" lang="en-US" sz="1400" b="0" i="0" u="sng" strike="noStrike" cap="none" normalizeH="0" baseline="0" dirty="0">
                          <a:ln>
                            <a:noFill/>
                          </a:ln>
                          <a:solidFill>
                            <a:schemeClr val="bg2">
                              <a:lumMod val="10000"/>
                            </a:schemeClr>
                          </a:solidFill>
                          <a:effectLst/>
                          <a:latin typeface="Calibri" panose="020F0502020204030204" pitchFamily="34" charset="0"/>
                        </a:rPr>
                        <a:t>or</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LVEF &lt;50%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LVEF decrease ≥10% </a:t>
                      </a:r>
                      <a:r>
                        <a:rPr kumimoji="0" lang="en-US" sz="1400" b="0" i="0" u="sng" strike="noStrike" cap="none" normalizeH="0" baseline="0" dirty="0">
                          <a:ln>
                            <a:noFill/>
                          </a:ln>
                          <a:solidFill>
                            <a:schemeClr val="bg2">
                              <a:lumMod val="10000"/>
                            </a:schemeClr>
                          </a:solidFill>
                          <a:effectLst/>
                          <a:latin typeface="Calibri" panose="020F0502020204030204" pitchFamily="34" charset="0"/>
                        </a:rPr>
                        <a:t>and</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LVEF &lt;50%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bl>
          </a:graphicData>
        </a:graphic>
      </p:graphicFrame>
      <p:sp>
        <p:nvSpPr>
          <p:cNvPr id="19" name="TextBox 18">
            <a:extLst>
              <a:ext uri="{FF2B5EF4-FFF2-40B4-BE49-F238E27FC236}">
                <a16:creationId xmlns:a16="http://schemas.microsoft.com/office/drawing/2014/main" id="{366BA0BB-2D5E-4628-AA31-A58B886BDD48}"/>
              </a:ext>
            </a:extLst>
          </p:cNvPr>
          <p:cNvSpPr txBox="1"/>
          <p:nvPr/>
        </p:nvSpPr>
        <p:spPr bwMode="auto">
          <a:xfrm>
            <a:off x="609759" y="1331117"/>
            <a:ext cx="44573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Most Common Grade ≥3 AEs</a:t>
            </a:r>
          </a:p>
        </p:txBody>
      </p:sp>
    </p:spTree>
    <p:extLst>
      <p:ext uri="{BB962C8B-B14F-4D97-AF65-F5344CB8AC3E}">
        <p14:creationId xmlns:p14="http://schemas.microsoft.com/office/powerpoint/2010/main" val="9418736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own Arrow 9">
            <a:extLst>
              <a:ext uri="{FF2B5EF4-FFF2-40B4-BE49-F238E27FC236}">
                <a16:creationId xmlns:a16="http://schemas.microsoft.com/office/drawing/2014/main" id="{5A458DB8-6B56-9E40-8433-750E61D39A4E}"/>
              </a:ext>
            </a:extLst>
          </p:cNvPr>
          <p:cNvSpPr/>
          <p:nvPr/>
        </p:nvSpPr>
        <p:spPr>
          <a:xfrm>
            <a:off x="8756264" y="1938827"/>
            <a:ext cx="214282" cy="548671"/>
          </a:xfrm>
          <a:prstGeom prst="down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 name="TextBox 5">
            <a:extLst>
              <a:ext uri="{FF2B5EF4-FFF2-40B4-BE49-F238E27FC236}">
                <a16:creationId xmlns:a16="http://schemas.microsoft.com/office/drawing/2014/main" id="{773B4F73-D07E-A74B-AB36-C09DDDCCFF44}"/>
              </a:ext>
            </a:extLst>
          </p:cNvPr>
          <p:cNvSpPr txBox="1"/>
          <p:nvPr/>
        </p:nvSpPr>
        <p:spPr>
          <a:xfrm>
            <a:off x="906448" y="1611674"/>
            <a:ext cx="1935481" cy="430887"/>
          </a:xfrm>
          <a:prstGeom prst="rect">
            <a:avLst/>
          </a:prstGeom>
          <a:solidFill>
            <a:schemeClr val="accent1"/>
          </a:solidFill>
          <a:ln w="19050">
            <a:solidFill>
              <a:schemeClr val="accent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cT1a/b, cN0*</a:t>
            </a:r>
          </a:p>
        </p:txBody>
      </p:sp>
      <p:sp>
        <p:nvSpPr>
          <p:cNvPr id="8" name="Down Arrow 7">
            <a:extLst>
              <a:ext uri="{FF2B5EF4-FFF2-40B4-BE49-F238E27FC236}">
                <a16:creationId xmlns:a16="http://schemas.microsoft.com/office/drawing/2014/main" id="{66AA341A-0C63-D640-B3FE-1A82887EF019}"/>
              </a:ext>
            </a:extLst>
          </p:cNvPr>
          <p:cNvSpPr/>
          <p:nvPr/>
        </p:nvSpPr>
        <p:spPr>
          <a:xfrm flipH="1">
            <a:off x="1782748" y="2042561"/>
            <a:ext cx="182880" cy="333430"/>
          </a:xfrm>
          <a:prstGeom prst="down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 name="TextBox 8">
            <a:extLst>
              <a:ext uri="{FF2B5EF4-FFF2-40B4-BE49-F238E27FC236}">
                <a16:creationId xmlns:a16="http://schemas.microsoft.com/office/drawing/2014/main" id="{6EEABCF7-919E-544B-8CBC-367445F8A580}"/>
              </a:ext>
            </a:extLst>
          </p:cNvPr>
          <p:cNvSpPr txBox="1"/>
          <p:nvPr/>
        </p:nvSpPr>
        <p:spPr>
          <a:xfrm>
            <a:off x="7728024" y="1611675"/>
            <a:ext cx="2263202" cy="430887"/>
          </a:xfrm>
          <a:prstGeom prst="rect">
            <a:avLst/>
          </a:prstGeom>
          <a:solidFill>
            <a:schemeClr val="accent6"/>
          </a:solidFill>
          <a:ln w="19050">
            <a:solidFill>
              <a:schemeClr val="accent6"/>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≥cT2 or ≥cN1</a:t>
            </a:r>
          </a:p>
        </p:txBody>
      </p:sp>
      <p:sp>
        <p:nvSpPr>
          <p:cNvPr id="11" name="TextBox 10">
            <a:extLst>
              <a:ext uri="{FF2B5EF4-FFF2-40B4-BE49-F238E27FC236}">
                <a16:creationId xmlns:a16="http://schemas.microsoft.com/office/drawing/2014/main" id="{93117579-2DEC-BE40-B2CF-DB9638DBCD5B}"/>
              </a:ext>
            </a:extLst>
          </p:cNvPr>
          <p:cNvSpPr txBox="1"/>
          <p:nvPr/>
        </p:nvSpPr>
        <p:spPr>
          <a:xfrm>
            <a:off x="510125" y="2400930"/>
            <a:ext cx="2644223" cy="1477328"/>
          </a:xfrm>
          <a:prstGeom prst="rect">
            <a:avLst/>
          </a:prstGeom>
          <a:noFill/>
          <a:ln w="38100">
            <a:solidFill>
              <a:schemeClr val="accent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Surgery → trastuzumab-based therapy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(observation only;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 followed by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 1 yr)</a:t>
            </a:r>
          </a:p>
        </p:txBody>
      </p:sp>
      <p:sp>
        <p:nvSpPr>
          <p:cNvPr id="13" name="Down Arrow 12">
            <a:extLst>
              <a:ext uri="{FF2B5EF4-FFF2-40B4-BE49-F238E27FC236}">
                <a16:creationId xmlns:a16="http://schemas.microsoft.com/office/drawing/2014/main" id="{FA0F6289-CA2C-3B46-BEDA-F286B7CB9BDE}"/>
              </a:ext>
            </a:extLst>
          </p:cNvPr>
          <p:cNvSpPr/>
          <p:nvPr/>
        </p:nvSpPr>
        <p:spPr>
          <a:xfrm>
            <a:off x="7333604" y="3645963"/>
            <a:ext cx="45719" cy="274320"/>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5" name="Down Arrow 14">
            <a:extLst>
              <a:ext uri="{FF2B5EF4-FFF2-40B4-BE49-F238E27FC236}">
                <a16:creationId xmlns:a16="http://schemas.microsoft.com/office/drawing/2014/main" id="{044C0B1E-4A72-A547-AE1E-C2A50091A80F}"/>
              </a:ext>
            </a:extLst>
          </p:cNvPr>
          <p:cNvSpPr/>
          <p:nvPr/>
        </p:nvSpPr>
        <p:spPr>
          <a:xfrm>
            <a:off x="10348747" y="3634295"/>
            <a:ext cx="45719" cy="274320"/>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 name="Down Arrow 18">
            <a:extLst>
              <a:ext uri="{FF2B5EF4-FFF2-40B4-BE49-F238E27FC236}">
                <a16:creationId xmlns:a16="http://schemas.microsoft.com/office/drawing/2014/main" id="{727E4D3E-77C6-A849-B8EF-2FD5C64535C5}"/>
              </a:ext>
            </a:extLst>
          </p:cNvPr>
          <p:cNvSpPr/>
          <p:nvPr/>
        </p:nvSpPr>
        <p:spPr>
          <a:xfrm>
            <a:off x="8720704" y="2988991"/>
            <a:ext cx="214282" cy="556140"/>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21" name="Straight Connector 20">
            <a:extLst>
              <a:ext uri="{FF2B5EF4-FFF2-40B4-BE49-F238E27FC236}">
                <a16:creationId xmlns:a16="http://schemas.microsoft.com/office/drawing/2014/main" id="{3233894E-F4CB-ED47-8C9B-7081B5B4A3A4}"/>
              </a:ext>
            </a:extLst>
          </p:cNvPr>
          <p:cNvCxnSpPr>
            <a:cxnSpLocks/>
          </p:cNvCxnSpPr>
          <p:nvPr/>
        </p:nvCxnSpPr>
        <p:spPr>
          <a:xfrm flipV="1">
            <a:off x="7331785" y="3604797"/>
            <a:ext cx="3063240" cy="0"/>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Down Arrow 21">
            <a:extLst>
              <a:ext uri="{FF2B5EF4-FFF2-40B4-BE49-F238E27FC236}">
                <a16:creationId xmlns:a16="http://schemas.microsoft.com/office/drawing/2014/main" id="{BAD3B2A7-6CB5-2D46-BB72-8224DB5E0AFF}"/>
              </a:ext>
            </a:extLst>
          </p:cNvPr>
          <p:cNvSpPr/>
          <p:nvPr/>
        </p:nvSpPr>
        <p:spPr>
          <a:xfrm>
            <a:off x="7340448" y="4409235"/>
            <a:ext cx="45719" cy="420469"/>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2" name="TextBox 11">
            <a:extLst>
              <a:ext uri="{FF2B5EF4-FFF2-40B4-BE49-F238E27FC236}">
                <a16:creationId xmlns:a16="http://schemas.microsoft.com/office/drawing/2014/main" id="{85A63E05-A479-7C49-ADFF-50FB09D1B121}"/>
              </a:ext>
            </a:extLst>
          </p:cNvPr>
          <p:cNvSpPr txBox="1"/>
          <p:nvPr/>
        </p:nvSpPr>
        <p:spPr>
          <a:xfrm>
            <a:off x="7217485" y="2609801"/>
            <a:ext cx="3291840" cy="646331"/>
          </a:xfrm>
          <a:prstGeom prst="rect">
            <a:avLst/>
          </a:prstGeom>
          <a:solidFill>
            <a:schemeClr val="tx1"/>
          </a:solidFill>
          <a:ln w="38100">
            <a:solidFill>
              <a:schemeClr val="accent6"/>
            </a:solidFill>
          </a:ln>
        </p:spPr>
        <p:txBody>
          <a:bodyPr wrap="squar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Neoadjuvant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TCHP or AC-THP</a:t>
            </a:r>
          </a:p>
        </p:txBody>
      </p:sp>
      <p:sp>
        <p:nvSpPr>
          <p:cNvPr id="24" name="Down Arrow 23">
            <a:extLst>
              <a:ext uri="{FF2B5EF4-FFF2-40B4-BE49-F238E27FC236}">
                <a16:creationId xmlns:a16="http://schemas.microsoft.com/office/drawing/2014/main" id="{45AB1DFC-64FF-1D41-88EA-1D892AAF45E8}"/>
              </a:ext>
            </a:extLst>
          </p:cNvPr>
          <p:cNvSpPr/>
          <p:nvPr/>
        </p:nvSpPr>
        <p:spPr>
          <a:xfrm>
            <a:off x="9696440" y="4419625"/>
            <a:ext cx="45719" cy="420469"/>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0" name="Down Arrow 29">
            <a:extLst>
              <a:ext uri="{FF2B5EF4-FFF2-40B4-BE49-F238E27FC236}">
                <a16:creationId xmlns:a16="http://schemas.microsoft.com/office/drawing/2014/main" id="{065DB097-87CE-CF40-A11B-8E9E82224482}"/>
              </a:ext>
            </a:extLst>
          </p:cNvPr>
          <p:cNvSpPr/>
          <p:nvPr/>
        </p:nvSpPr>
        <p:spPr>
          <a:xfrm flipH="1">
            <a:off x="5122689" y="2031720"/>
            <a:ext cx="331267" cy="430887"/>
          </a:xfrm>
          <a:prstGeom prst="downArrow">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 name="Down Arrow 30">
            <a:extLst>
              <a:ext uri="{FF2B5EF4-FFF2-40B4-BE49-F238E27FC236}">
                <a16:creationId xmlns:a16="http://schemas.microsoft.com/office/drawing/2014/main" id="{F2D591EF-1BF5-4347-B427-FB19934516A2}"/>
              </a:ext>
            </a:extLst>
          </p:cNvPr>
          <p:cNvSpPr/>
          <p:nvPr/>
        </p:nvSpPr>
        <p:spPr>
          <a:xfrm rot="16200000">
            <a:off x="6623556" y="2652654"/>
            <a:ext cx="274320" cy="731520"/>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2" name="Down Arrow 31">
            <a:extLst>
              <a:ext uri="{FF2B5EF4-FFF2-40B4-BE49-F238E27FC236}">
                <a16:creationId xmlns:a16="http://schemas.microsoft.com/office/drawing/2014/main" id="{744B8C21-ED74-7C44-AAF4-26BF2256226E}"/>
              </a:ext>
            </a:extLst>
          </p:cNvPr>
          <p:cNvSpPr/>
          <p:nvPr/>
        </p:nvSpPr>
        <p:spPr>
          <a:xfrm>
            <a:off x="10977645" y="4418137"/>
            <a:ext cx="45719" cy="420469"/>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EE6F70B2-0DF6-4A0D-8247-8753C56FE59E}"/>
              </a:ext>
            </a:extLst>
          </p:cNvPr>
          <p:cNvSpPr>
            <a:spLocks noGrp="1"/>
          </p:cNvSpPr>
          <p:nvPr>
            <p:ph type="title"/>
          </p:nvPr>
        </p:nvSpPr>
        <p:spPr/>
        <p:txBody>
          <a:bodyPr/>
          <a:lstStyle/>
          <a:p>
            <a:r>
              <a:rPr lang="en-US" dirty="0"/>
              <a:t>Proposed Strategy for Managing Patients With </a:t>
            </a:r>
            <a:br>
              <a:rPr lang="en-US" dirty="0"/>
            </a:br>
            <a:r>
              <a:rPr lang="en-US" dirty="0"/>
              <a:t>Stage I-III HER2+ EBC</a:t>
            </a:r>
          </a:p>
        </p:txBody>
      </p:sp>
      <p:sp>
        <p:nvSpPr>
          <p:cNvPr id="36" name="TextBox 35">
            <a:extLst>
              <a:ext uri="{FF2B5EF4-FFF2-40B4-BE49-F238E27FC236}">
                <a16:creationId xmlns:a16="http://schemas.microsoft.com/office/drawing/2014/main" id="{DBA7E8E8-C15A-4449-9BB9-A4C561E64DB1}"/>
              </a:ext>
            </a:extLst>
          </p:cNvPr>
          <p:cNvSpPr txBox="1"/>
          <p:nvPr/>
        </p:nvSpPr>
        <p:spPr>
          <a:xfrm>
            <a:off x="4320582" y="1600833"/>
            <a:ext cx="1935481" cy="430887"/>
          </a:xfrm>
          <a:prstGeom prst="rect">
            <a:avLst/>
          </a:prstGeom>
          <a:solidFill>
            <a:schemeClr val="accent3"/>
          </a:solidFill>
          <a:ln w="19050">
            <a:solidFill>
              <a:schemeClr val="accent3"/>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cT1c cN0</a:t>
            </a:r>
          </a:p>
        </p:txBody>
      </p:sp>
      <p:sp>
        <p:nvSpPr>
          <p:cNvPr id="37" name="Down Arrow 30">
            <a:extLst>
              <a:ext uri="{FF2B5EF4-FFF2-40B4-BE49-F238E27FC236}">
                <a16:creationId xmlns:a16="http://schemas.microsoft.com/office/drawing/2014/main" id="{34C554B3-CB13-468A-A1E6-645ED7517BE1}"/>
              </a:ext>
            </a:extLst>
          </p:cNvPr>
          <p:cNvSpPr/>
          <p:nvPr/>
        </p:nvSpPr>
        <p:spPr>
          <a:xfrm rot="16200000" flipV="1">
            <a:off x="3559231" y="2547137"/>
            <a:ext cx="274320" cy="914400"/>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8" name="TextBox 37">
            <a:extLst>
              <a:ext uri="{FF2B5EF4-FFF2-40B4-BE49-F238E27FC236}">
                <a16:creationId xmlns:a16="http://schemas.microsoft.com/office/drawing/2014/main" id="{DE3AF77F-1A4D-4D40-87E1-A4A2FED43087}"/>
              </a:ext>
            </a:extLst>
          </p:cNvPr>
          <p:cNvSpPr txBox="1"/>
          <p:nvPr/>
        </p:nvSpPr>
        <p:spPr>
          <a:xfrm>
            <a:off x="4246299" y="2477135"/>
            <a:ext cx="2084046" cy="1138773"/>
          </a:xfrm>
          <a:prstGeom prst="rect">
            <a:avLst/>
          </a:prstGeom>
          <a:solidFill>
            <a:schemeClr val="accent3"/>
          </a:solidFill>
          <a:ln w="19050">
            <a:solidFill>
              <a:schemeClr val="accent3"/>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Assess Risk* and Patient Preference</a:t>
            </a:r>
          </a:p>
        </p:txBody>
      </p:sp>
      <p:sp>
        <p:nvSpPr>
          <p:cNvPr id="40" name="Down Arrow 25">
            <a:extLst>
              <a:ext uri="{FF2B5EF4-FFF2-40B4-BE49-F238E27FC236}">
                <a16:creationId xmlns:a16="http://schemas.microsoft.com/office/drawing/2014/main" id="{830AA32A-BF17-48EB-AA9C-B1E3D6B4FCD2}"/>
              </a:ext>
            </a:extLst>
          </p:cNvPr>
          <p:cNvSpPr/>
          <p:nvPr/>
        </p:nvSpPr>
        <p:spPr>
          <a:xfrm>
            <a:off x="9696440" y="5262959"/>
            <a:ext cx="45719" cy="274320"/>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4" name="TextBox 13">
            <a:extLst>
              <a:ext uri="{FF2B5EF4-FFF2-40B4-BE49-F238E27FC236}">
                <a16:creationId xmlns:a16="http://schemas.microsoft.com/office/drawing/2014/main" id="{3D949008-AE25-9041-B3C8-551E7C25B57D}"/>
              </a:ext>
            </a:extLst>
          </p:cNvPr>
          <p:cNvSpPr txBox="1"/>
          <p:nvPr/>
        </p:nvSpPr>
        <p:spPr>
          <a:xfrm>
            <a:off x="6357467" y="3947992"/>
            <a:ext cx="2011680" cy="646331"/>
          </a:xfrm>
          <a:prstGeom prst="rect">
            <a:avLst/>
          </a:prstGeom>
          <a:solidFill>
            <a:schemeClr val="accent6">
              <a:lumMod val="40000"/>
              <a:lumOff val="60000"/>
            </a:schemeClr>
          </a:solidFill>
          <a:ln w="19050">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Residual invasive disease</a:t>
            </a:r>
          </a:p>
        </p:txBody>
      </p:sp>
      <p:sp>
        <p:nvSpPr>
          <p:cNvPr id="16" name="TextBox 15">
            <a:extLst>
              <a:ext uri="{FF2B5EF4-FFF2-40B4-BE49-F238E27FC236}">
                <a16:creationId xmlns:a16="http://schemas.microsoft.com/office/drawing/2014/main" id="{42199030-F8A5-5F4E-9D7A-05FFA72C3F10}"/>
              </a:ext>
            </a:extLst>
          </p:cNvPr>
          <p:cNvSpPr txBox="1"/>
          <p:nvPr/>
        </p:nvSpPr>
        <p:spPr>
          <a:xfrm>
            <a:off x="9326452" y="3947992"/>
            <a:ext cx="2011680" cy="646331"/>
          </a:xfrm>
          <a:prstGeom prst="rect">
            <a:avLst/>
          </a:prstGeom>
          <a:solidFill>
            <a:schemeClr val="accent6">
              <a:lumMod val="40000"/>
              <a:lumOff val="60000"/>
            </a:schemeClr>
          </a:solidFill>
          <a:ln w="19050">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pCR</a:t>
            </a:r>
            <a:endPar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(ypT0/is ypN0)</a:t>
            </a:r>
          </a:p>
        </p:txBody>
      </p:sp>
      <p:sp>
        <p:nvSpPr>
          <p:cNvPr id="25" name="TextBox 24">
            <a:extLst>
              <a:ext uri="{FF2B5EF4-FFF2-40B4-BE49-F238E27FC236}">
                <a16:creationId xmlns:a16="http://schemas.microsoft.com/office/drawing/2014/main" id="{22C26BB8-E186-1640-B6A4-089A673B6B2E}"/>
              </a:ext>
            </a:extLst>
          </p:cNvPr>
          <p:cNvSpPr txBox="1"/>
          <p:nvPr/>
        </p:nvSpPr>
        <p:spPr>
          <a:xfrm>
            <a:off x="9034404" y="4874663"/>
            <a:ext cx="1336987" cy="369332"/>
          </a:xfrm>
          <a:prstGeom prst="rect">
            <a:avLst/>
          </a:prstGeom>
          <a:noFill/>
          <a:ln w="38100">
            <a:solidFill>
              <a:schemeClr val="accent6">
                <a:lumMod val="40000"/>
                <a:lumOff val="60000"/>
              </a:schemeClr>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 ± P</a:t>
            </a:r>
            <a:r>
              <a:rPr kumimoji="0" lang="en-US" sz="1800" b="1"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x 1 yr</a:t>
            </a:r>
          </a:p>
        </p:txBody>
      </p:sp>
      <p:sp>
        <p:nvSpPr>
          <p:cNvPr id="39" name="TextBox 38">
            <a:extLst>
              <a:ext uri="{FF2B5EF4-FFF2-40B4-BE49-F238E27FC236}">
                <a16:creationId xmlns:a16="http://schemas.microsoft.com/office/drawing/2014/main" id="{9C375641-0297-41C8-9EC3-0EDD57C2A5C5}"/>
              </a:ext>
            </a:extLst>
          </p:cNvPr>
          <p:cNvSpPr txBox="1"/>
          <p:nvPr/>
        </p:nvSpPr>
        <p:spPr>
          <a:xfrm>
            <a:off x="6064874" y="5572596"/>
            <a:ext cx="2596867" cy="584775"/>
          </a:xfrm>
          <a:prstGeom prst="rect">
            <a:avLst/>
          </a:prstGeom>
          <a:noFill/>
          <a:ln w="38100">
            <a:solidFill>
              <a:schemeClr val="accent6">
                <a:lumMod val="40000"/>
                <a:lumOff val="60000"/>
              </a:schemeClr>
            </a:solidFill>
          </a:ln>
        </p:spPr>
        <p:txBody>
          <a:bodyPr wrap="square" rtlCol="0">
            <a:spAutoFit/>
          </a:bodyPr>
          <a:lstStyle>
            <a:defPPr>
              <a:defRPr lang="en-US"/>
            </a:defPPr>
            <a:lvl1pPr algn="ctr">
              <a:defRPr i="1">
                <a:solidFill>
                  <a:schemeClr val="bg1"/>
                </a:solidFill>
                <a:latin typeface="Calibri" panose="020F0502020204030204"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If HR+: neratinib x 1 </a:t>
            </a:r>
            <a:r>
              <a:rPr kumimoji="0" lang="en-US" sz="1600" b="1" i="1"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yr</a:t>
            </a: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and endocrine therapy x 5 </a:t>
            </a:r>
            <a:r>
              <a:rPr kumimoji="0" lang="en-US" sz="1600" b="1" i="1"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yrs</a:t>
            </a:r>
            <a:endPar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 name="TextBox 40">
            <a:extLst>
              <a:ext uri="{FF2B5EF4-FFF2-40B4-BE49-F238E27FC236}">
                <a16:creationId xmlns:a16="http://schemas.microsoft.com/office/drawing/2014/main" id="{0D2EC25A-E935-496E-B2B5-41AC3ECC4A1E}"/>
              </a:ext>
            </a:extLst>
          </p:cNvPr>
          <p:cNvSpPr txBox="1"/>
          <p:nvPr/>
        </p:nvSpPr>
        <p:spPr>
          <a:xfrm>
            <a:off x="8847590" y="5572596"/>
            <a:ext cx="2797785" cy="584775"/>
          </a:xfrm>
          <a:prstGeom prst="rect">
            <a:avLst/>
          </a:prstGeom>
          <a:noFill/>
          <a:ln w="38100">
            <a:solidFill>
              <a:schemeClr val="accent6">
                <a:lumMod val="40000"/>
                <a:lumOff val="60000"/>
              </a:schemeClr>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Endocrine therapy x 5 </a:t>
            </a:r>
            <a:r>
              <a:rPr kumimoji="0" lang="en-US" sz="1600" b="1" i="1"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yrs</a:t>
            </a: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and consider neratinib if high risk</a:t>
            </a:r>
          </a:p>
        </p:txBody>
      </p:sp>
      <p:sp>
        <p:nvSpPr>
          <p:cNvPr id="43" name="TextBox 42">
            <a:extLst>
              <a:ext uri="{FF2B5EF4-FFF2-40B4-BE49-F238E27FC236}">
                <a16:creationId xmlns:a16="http://schemas.microsoft.com/office/drawing/2014/main" id="{2134FE20-A93C-47B9-BE25-F58D5EEF6154}"/>
              </a:ext>
            </a:extLst>
          </p:cNvPr>
          <p:cNvSpPr txBox="1"/>
          <p:nvPr/>
        </p:nvSpPr>
        <p:spPr bwMode="auto">
          <a:xfrm>
            <a:off x="9127053" y="4550211"/>
            <a:ext cx="569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a:t>
            </a:r>
          </a:p>
        </p:txBody>
      </p:sp>
      <p:sp>
        <p:nvSpPr>
          <p:cNvPr id="46" name="TextBox 45">
            <a:extLst>
              <a:ext uri="{FF2B5EF4-FFF2-40B4-BE49-F238E27FC236}">
                <a16:creationId xmlns:a16="http://schemas.microsoft.com/office/drawing/2014/main" id="{0E1AAC70-23BF-4A8F-9E24-FCA9A8954447}"/>
              </a:ext>
            </a:extLst>
          </p:cNvPr>
          <p:cNvSpPr txBox="1"/>
          <p:nvPr/>
        </p:nvSpPr>
        <p:spPr bwMode="auto">
          <a:xfrm>
            <a:off x="11032348" y="4551916"/>
            <a:ext cx="569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a:t>
            </a:r>
          </a:p>
        </p:txBody>
      </p:sp>
      <p:sp>
        <p:nvSpPr>
          <p:cNvPr id="33" name="TextBox 32">
            <a:extLst>
              <a:ext uri="{FF2B5EF4-FFF2-40B4-BE49-F238E27FC236}">
                <a16:creationId xmlns:a16="http://schemas.microsoft.com/office/drawing/2014/main" id="{34D7FA8A-F9D4-EA4C-830F-CD91A45DC2C2}"/>
              </a:ext>
            </a:extLst>
          </p:cNvPr>
          <p:cNvSpPr txBox="1"/>
          <p:nvPr/>
        </p:nvSpPr>
        <p:spPr>
          <a:xfrm>
            <a:off x="10519549" y="4874663"/>
            <a:ext cx="1253351" cy="369332"/>
          </a:xfrm>
          <a:prstGeom prst="rect">
            <a:avLst/>
          </a:prstGeom>
          <a:solidFill>
            <a:schemeClr val="tx1"/>
          </a:solidFill>
          <a:ln w="38100">
            <a:solidFill>
              <a:schemeClr val="accent6">
                <a:lumMod val="40000"/>
                <a:lumOff val="60000"/>
              </a:schemeClr>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 ± P x 1 yr</a:t>
            </a:r>
          </a:p>
        </p:txBody>
      </p:sp>
      <p:sp>
        <p:nvSpPr>
          <p:cNvPr id="48" name="Down Arrow 25">
            <a:extLst>
              <a:ext uri="{FF2B5EF4-FFF2-40B4-BE49-F238E27FC236}">
                <a16:creationId xmlns:a16="http://schemas.microsoft.com/office/drawing/2014/main" id="{919DF942-BF86-4557-891C-92C731FB7BF9}"/>
              </a:ext>
            </a:extLst>
          </p:cNvPr>
          <p:cNvSpPr/>
          <p:nvPr/>
        </p:nvSpPr>
        <p:spPr>
          <a:xfrm>
            <a:off x="7340448" y="5428837"/>
            <a:ext cx="45719" cy="91440"/>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49" name="Straight Connector 48">
            <a:extLst>
              <a:ext uri="{FF2B5EF4-FFF2-40B4-BE49-F238E27FC236}">
                <a16:creationId xmlns:a16="http://schemas.microsoft.com/office/drawing/2014/main" id="{86375B6E-99B5-4748-9843-72CA18B4CD23}"/>
              </a:ext>
            </a:extLst>
          </p:cNvPr>
          <p:cNvCxnSpPr>
            <a:cxnSpLocks/>
          </p:cNvCxnSpPr>
          <p:nvPr/>
        </p:nvCxnSpPr>
        <p:spPr bwMode="auto">
          <a:xfrm>
            <a:off x="7363307" y="5307685"/>
            <a:ext cx="0" cy="91440"/>
          </a:xfrm>
          <a:prstGeom prst="line">
            <a:avLst/>
          </a:prstGeom>
          <a:solidFill>
            <a:schemeClr val="tx2"/>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cxnSp>
        <p:nvCxnSpPr>
          <p:cNvPr id="50" name="Straight Connector 49">
            <a:extLst>
              <a:ext uri="{FF2B5EF4-FFF2-40B4-BE49-F238E27FC236}">
                <a16:creationId xmlns:a16="http://schemas.microsoft.com/office/drawing/2014/main" id="{BCA36E70-D4E1-4CFA-9622-12D7A182B01E}"/>
              </a:ext>
            </a:extLst>
          </p:cNvPr>
          <p:cNvCxnSpPr>
            <a:cxnSpLocks/>
          </p:cNvCxnSpPr>
          <p:nvPr/>
        </p:nvCxnSpPr>
        <p:spPr bwMode="auto">
          <a:xfrm>
            <a:off x="7363307" y="5196902"/>
            <a:ext cx="0" cy="91440"/>
          </a:xfrm>
          <a:prstGeom prst="line">
            <a:avLst/>
          </a:prstGeom>
          <a:solidFill>
            <a:schemeClr val="tx2"/>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sp>
        <p:nvSpPr>
          <p:cNvPr id="23" name="TextBox 22">
            <a:extLst>
              <a:ext uri="{FF2B5EF4-FFF2-40B4-BE49-F238E27FC236}">
                <a16:creationId xmlns:a16="http://schemas.microsoft.com/office/drawing/2014/main" id="{E1C2473D-276F-5D41-B3ED-869A95128E71}"/>
              </a:ext>
            </a:extLst>
          </p:cNvPr>
          <p:cNvSpPr txBox="1"/>
          <p:nvPr/>
        </p:nvSpPr>
        <p:spPr>
          <a:xfrm>
            <a:off x="6483543" y="4874663"/>
            <a:ext cx="1759528" cy="369332"/>
          </a:xfrm>
          <a:prstGeom prst="rect">
            <a:avLst/>
          </a:prstGeom>
          <a:solidFill>
            <a:schemeClr val="tx1"/>
          </a:solidFill>
          <a:ln w="38100">
            <a:solidFill>
              <a:schemeClr val="accent6">
                <a:lumMod val="40000"/>
                <a:lumOff val="60000"/>
              </a:schemeClr>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T-DM1 x 14</a:t>
            </a:r>
          </a:p>
        </p:txBody>
      </p:sp>
      <p:grpSp>
        <p:nvGrpSpPr>
          <p:cNvPr id="3" name="Group 2">
            <a:extLst>
              <a:ext uri="{FF2B5EF4-FFF2-40B4-BE49-F238E27FC236}">
                <a16:creationId xmlns:a16="http://schemas.microsoft.com/office/drawing/2014/main" id="{9134B504-50CD-48AF-A421-F8D8442D3F26}"/>
              </a:ext>
            </a:extLst>
          </p:cNvPr>
          <p:cNvGrpSpPr/>
          <p:nvPr/>
        </p:nvGrpSpPr>
        <p:grpSpPr>
          <a:xfrm>
            <a:off x="510125" y="4375605"/>
            <a:ext cx="5246656" cy="1668799"/>
            <a:chOff x="719138" y="4273825"/>
            <a:chExt cx="5246656" cy="1668799"/>
          </a:xfrm>
        </p:grpSpPr>
        <p:sp>
          <p:nvSpPr>
            <p:cNvPr id="29" name="TextBox 28">
              <a:extLst>
                <a:ext uri="{FF2B5EF4-FFF2-40B4-BE49-F238E27FC236}">
                  <a16:creationId xmlns:a16="http://schemas.microsoft.com/office/drawing/2014/main" id="{04E4D8AB-86F7-0B46-B3AB-E5C8428C81EA}"/>
                </a:ext>
              </a:extLst>
            </p:cNvPr>
            <p:cNvSpPr txBox="1"/>
            <p:nvPr/>
          </p:nvSpPr>
          <p:spPr>
            <a:xfrm>
              <a:off x="719138" y="4273825"/>
              <a:ext cx="5246656" cy="523220"/>
            </a:xfrm>
            <a:prstGeom prst="rect">
              <a:avLst/>
            </a:prstGeom>
            <a:noFill/>
            <a:ln w="19050">
              <a:solidFill>
                <a:schemeClr val="accent1"/>
              </a:solidFill>
            </a:ln>
          </p:spPr>
          <p:txBody>
            <a:bodyPr wrap="square" rtlCol="0" anchor="ctr" anchorCtr="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High-risk patients (age &lt;35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yr</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grade 3, hormone receptor negative, multifocal disease) could be considered for neoadjuvant therapy.</a:t>
              </a:r>
            </a:p>
          </p:txBody>
        </p:sp>
        <p:sp>
          <p:nvSpPr>
            <p:cNvPr id="51" name="TextBox 50">
              <a:extLst>
                <a:ext uri="{FF2B5EF4-FFF2-40B4-BE49-F238E27FC236}">
                  <a16:creationId xmlns:a16="http://schemas.microsoft.com/office/drawing/2014/main" id="{E9839D56-56D0-4889-BC46-68D0634B4B02}"/>
                </a:ext>
              </a:extLst>
            </p:cNvPr>
            <p:cNvSpPr txBox="1"/>
            <p:nvPr/>
          </p:nvSpPr>
          <p:spPr>
            <a:xfrm>
              <a:off x="719138" y="4988517"/>
              <a:ext cx="5246656" cy="954107"/>
            </a:xfrm>
            <a:prstGeom prst="rect">
              <a:avLst/>
            </a:prstGeom>
            <a:noFill/>
            <a:ln w="19050">
              <a:solidFill>
                <a:schemeClr val="accent1"/>
              </a:solidFill>
            </a:ln>
          </p:spPr>
          <p:txBody>
            <a:bodyPr wrap="square" rtlCol="0" anchor="ctr" anchorCtr="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 the phase II CONTROL trial assessing the effectiveness of</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antidiarrheal prophylaxis for neratinib-induced diarrhea, 54% of patients received pertuzumab as part of (neo)adjuvant therapy prior to extended adjuvant therapy with neratinib.</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52" name="Text Box 15">
            <a:extLst>
              <a:ext uri="{FF2B5EF4-FFF2-40B4-BE49-F238E27FC236}">
                <a16:creationId xmlns:a16="http://schemas.microsoft.com/office/drawing/2014/main" id="{60C3F815-9A6A-4B81-9D16-C0329D78CA6E}"/>
              </a:ext>
            </a:extLst>
          </p:cNvPr>
          <p:cNvSpPr txBox="1">
            <a:spLocks noChangeArrowheads="1"/>
          </p:cNvSpPr>
          <p:nvPr/>
        </p:nvSpPr>
        <p:spPr bwMode="auto">
          <a:xfrm>
            <a:off x="395333" y="63812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Barcenas</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Ann Oncol. 2020; 31:1223.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44" name="Group 7">
            <a:extLst>
              <a:ext uri="{FF2B5EF4-FFF2-40B4-BE49-F238E27FC236}">
                <a16:creationId xmlns:a16="http://schemas.microsoft.com/office/drawing/2014/main" id="{A5CDBFB0-DCB3-4A2E-B269-F6BA2A9C4C16}"/>
              </a:ext>
            </a:extLst>
          </p:cNvPr>
          <p:cNvGrpSpPr>
            <a:grpSpLocks/>
          </p:cNvGrpSpPr>
          <p:nvPr/>
        </p:nvGrpSpPr>
        <p:grpSpPr bwMode="auto">
          <a:xfrm>
            <a:off x="9389569" y="6216652"/>
            <a:ext cx="2488502" cy="447822"/>
            <a:chOff x="9527309" y="3551529"/>
            <a:chExt cx="2488502" cy="448324"/>
          </a:xfrm>
        </p:grpSpPr>
        <p:pic>
          <p:nvPicPr>
            <p:cNvPr id="45" name="Picture 44">
              <a:extLst>
                <a:ext uri="{FF2B5EF4-FFF2-40B4-BE49-F238E27FC236}">
                  <a16:creationId xmlns:a16="http://schemas.microsoft.com/office/drawing/2014/main" id="{4E89A99F-825F-46BD-8859-7269D895E16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3" name="Rectangle 8">
              <a:extLst>
                <a:ext uri="{FF2B5EF4-FFF2-40B4-BE49-F238E27FC236}">
                  <a16:creationId xmlns:a16="http://schemas.microsoft.com/office/drawing/2014/main" id="{BE6F0E29-B17A-4FED-B915-C8203652310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7602124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DDAF1-CD09-4866-B737-96F2F20A4337}"/>
              </a:ext>
            </a:extLst>
          </p:cNvPr>
          <p:cNvSpPr>
            <a:spLocks noGrp="1"/>
          </p:cNvSpPr>
          <p:nvPr>
            <p:ph type="title"/>
          </p:nvPr>
        </p:nvSpPr>
        <p:spPr/>
        <p:txBody>
          <a:bodyPr/>
          <a:lstStyle/>
          <a:p>
            <a:r>
              <a:rPr lang="en-US" dirty="0"/>
              <a:t>HER2-Targeted Therapy in EBC: AEs of Interest </a:t>
            </a:r>
          </a:p>
        </p:txBody>
      </p:sp>
      <p:sp>
        <p:nvSpPr>
          <p:cNvPr id="7" name="Content Placeholder 6">
            <a:extLst>
              <a:ext uri="{FF2B5EF4-FFF2-40B4-BE49-F238E27FC236}">
                <a16:creationId xmlns:a16="http://schemas.microsoft.com/office/drawing/2014/main" id="{D9DD3B1D-5E42-481B-B40C-60F66FF8C58F}"/>
              </a:ext>
            </a:extLst>
          </p:cNvPr>
          <p:cNvSpPr>
            <a:spLocks noGrp="1"/>
          </p:cNvSpPr>
          <p:nvPr>
            <p:ph sz="half" idx="1"/>
          </p:nvPr>
        </p:nvSpPr>
        <p:spPr>
          <a:xfrm>
            <a:off x="522669" y="2158738"/>
            <a:ext cx="3523033" cy="4030730"/>
          </a:xfrm>
        </p:spPr>
        <p:txBody>
          <a:bodyPr/>
          <a:lstStyle/>
          <a:p>
            <a:r>
              <a:rPr lang="en-US" sz="2400" dirty="0"/>
              <a:t>Cardiac toxicity (rare)</a:t>
            </a:r>
          </a:p>
          <a:p>
            <a:r>
              <a:rPr lang="en-US" sz="2400" dirty="0"/>
              <a:t>Infusion reactions (rare)</a:t>
            </a:r>
          </a:p>
          <a:p>
            <a:r>
              <a:rPr lang="en-US" sz="2400" dirty="0"/>
              <a:t>Diarrhea</a:t>
            </a:r>
          </a:p>
          <a:p>
            <a:endParaRPr lang="en-US" sz="2400" dirty="0"/>
          </a:p>
        </p:txBody>
      </p:sp>
      <p:sp>
        <p:nvSpPr>
          <p:cNvPr id="8" name="Content Placeholder 7">
            <a:extLst>
              <a:ext uri="{FF2B5EF4-FFF2-40B4-BE49-F238E27FC236}">
                <a16:creationId xmlns:a16="http://schemas.microsoft.com/office/drawing/2014/main" id="{E51C4933-4789-42DE-9F97-999FAC5458EA}"/>
              </a:ext>
            </a:extLst>
          </p:cNvPr>
          <p:cNvSpPr>
            <a:spLocks noGrp="1"/>
          </p:cNvSpPr>
          <p:nvPr>
            <p:ph sz="half" idx="2"/>
          </p:nvPr>
        </p:nvSpPr>
        <p:spPr>
          <a:xfrm>
            <a:off x="4249905" y="2189013"/>
            <a:ext cx="4280822" cy="3489860"/>
          </a:xfrm>
        </p:spPr>
        <p:txBody>
          <a:bodyPr/>
          <a:lstStyle/>
          <a:p>
            <a:r>
              <a:rPr lang="en-US" sz="2400" dirty="0"/>
              <a:t>Diarrhea</a:t>
            </a:r>
          </a:p>
          <a:p>
            <a:r>
              <a:rPr lang="en-US" sz="2400" dirty="0"/>
              <a:t>Rash </a:t>
            </a:r>
          </a:p>
          <a:p>
            <a:r>
              <a:rPr lang="en-US" sz="2400" dirty="0"/>
              <a:t>Liver toxicity (rare)</a:t>
            </a:r>
          </a:p>
          <a:p>
            <a:r>
              <a:rPr lang="en-US" sz="2400" dirty="0"/>
              <a:t>Cardiac toxicity (rare)</a:t>
            </a:r>
          </a:p>
          <a:p>
            <a:r>
              <a:rPr lang="en-US" sz="2400" dirty="0"/>
              <a:t>Drug interactions:</a:t>
            </a:r>
          </a:p>
          <a:p>
            <a:pPr lvl="1"/>
            <a:r>
              <a:rPr lang="en-US" sz="2000" dirty="0"/>
              <a:t>Gastric acid–reducing agents </a:t>
            </a:r>
          </a:p>
          <a:p>
            <a:pPr lvl="1"/>
            <a:r>
              <a:rPr lang="en-US" sz="2000" dirty="0"/>
              <a:t>CYP3A4 inhibitors/inducers</a:t>
            </a:r>
          </a:p>
          <a:p>
            <a:pPr lvl="1"/>
            <a:r>
              <a:rPr lang="en-US" sz="2000" dirty="0"/>
              <a:t>P-glycoprotein substrates</a:t>
            </a:r>
          </a:p>
        </p:txBody>
      </p:sp>
      <p:sp>
        <p:nvSpPr>
          <p:cNvPr id="11" name="Text Box 15">
            <a:extLst>
              <a:ext uri="{FF2B5EF4-FFF2-40B4-BE49-F238E27FC236}">
                <a16:creationId xmlns:a16="http://schemas.microsoft.com/office/drawing/2014/main" id="{5A8952BC-4F5D-41A0-87C9-711C8F66F2E9}"/>
              </a:ext>
            </a:extLst>
          </p:cNvPr>
          <p:cNvSpPr txBox="1">
            <a:spLocks noChangeArrowheads="1"/>
          </p:cNvSpPr>
          <p:nvPr/>
        </p:nvSpPr>
        <p:spPr bwMode="auto">
          <a:xfrm>
            <a:off x="412750" y="6378573"/>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Trastuzumab PI. Pertuzumab PI. Neratinib PI. Ado-trastuzumab emtansine PI.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0" name="Group 7">
            <a:extLst>
              <a:ext uri="{FF2B5EF4-FFF2-40B4-BE49-F238E27FC236}">
                <a16:creationId xmlns:a16="http://schemas.microsoft.com/office/drawing/2014/main" id="{B9A891A6-B558-461E-A162-93EADC46E743}"/>
              </a:ext>
            </a:extLst>
          </p:cNvPr>
          <p:cNvGrpSpPr>
            <a:grpSpLocks/>
          </p:cNvGrpSpPr>
          <p:nvPr/>
        </p:nvGrpSpPr>
        <p:grpSpPr bwMode="auto">
          <a:xfrm>
            <a:off x="9389569" y="6216652"/>
            <a:ext cx="2488502" cy="447822"/>
            <a:chOff x="9527309" y="3551529"/>
            <a:chExt cx="2488502" cy="448324"/>
          </a:xfrm>
        </p:grpSpPr>
        <p:pic>
          <p:nvPicPr>
            <p:cNvPr id="15" name="Picture 9">
              <a:extLst>
                <a:ext uri="{FF2B5EF4-FFF2-40B4-BE49-F238E27FC236}">
                  <a16:creationId xmlns:a16="http://schemas.microsoft.com/office/drawing/2014/main" id="{4DFC2FB7-A857-4403-BF78-8BBD2E544A62}"/>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92FB2058-0294-4F13-97C4-5729E8955E0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 name="Rectangle: Rounded Corners 2">
            <a:extLst>
              <a:ext uri="{FF2B5EF4-FFF2-40B4-BE49-F238E27FC236}">
                <a16:creationId xmlns:a16="http://schemas.microsoft.com/office/drawing/2014/main" id="{93742C23-97F0-478A-963B-25805649153F}"/>
              </a:ext>
            </a:extLst>
          </p:cNvPr>
          <p:cNvSpPr/>
          <p:nvPr/>
        </p:nvSpPr>
        <p:spPr bwMode="auto">
          <a:xfrm>
            <a:off x="508795" y="1604814"/>
            <a:ext cx="3717741" cy="511319"/>
          </a:xfrm>
          <a:prstGeom prst="roundRect">
            <a:avLst/>
          </a:prstGeom>
          <a:solidFill>
            <a:schemeClr val="accent1"/>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Trastuzumab/Pertuzumab</a:t>
            </a:r>
          </a:p>
        </p:txBody>
      </p:sp>
      <p:sp>
        <p:nvSpPr>
          <p:cNvPr id="12" name="Rectangle: Rounded Corners 11">
            <a:extLst>
              <a:ext uri="{FF2B5EF4-FFF2-40B4-BE49-F238E27FC236}">
                <a16:creationId xmlns:a16="http://schemas.microsoft.com/office/drawing/2014/main" id="{CBCC498B-BA53-49BD-8EA9-92E555719D26}"/>
              </a:ext>
            </a:extLst>
          </p:cNvPr>
          <p:cNvSpPr/>
          <p:nvPr/>
        </p:nvSpPr>
        <p:spPr bwMode="auto">
          <a:xfrm>
            <a:off x="4282546" y="1604814"/>
            <a:ext cx="3717741" cy="511319"/>
          </a:xfrm>
          <a:prstGeom prst="roundRect">
            <a:avLst/>
          </a:prstGeom>
          <a:solidFill>
            <a:schemeClr val="accent3"/>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Neratinib</a:t>
            </a:r>
          </a:p>
        </p:txBody>
      </p:sp>
      <p:sp>
        <p:nvSpPr>
          <p:cNvPr id="13" name="Content Placeholder 7">
            <a:extLst>
              <a:ext uri="{FF2B5EF4-FFF2-40B4-BE49-F238E27FC236}">
                <a16:creationId xmlns:a16="http://schemas.microsoft.com/office/drawing/2014/main" id="{9467488B-29FC-4275-9852-CB397604BA82}"/>
              </a:ext>
            </a:extLst>
          </p:cNvPr>
          <p:cNvSpPr txBox="1">
            <a:spLocks/>
          </p:cNvSpPr>
          <p:nvPr/>
        </p:nvSpPr>
        <p:spPr bwMode="auto">
          <a:xfrm>
            <a:off x="8262401" y="2189013"/>
            <a:ext cx="3652260" cy="3489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Thrombocytopenia</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Increased AST/ALT</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Neuropathy</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Hepatic toxicity (rare)</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Cardiac toxicity (rare)</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Infusion reactions (rare)</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4" name="Rectangle: Rounded Corners 13">
            <a:extLst>
              <a:ext uri="{FF2B5EF4-FFF2-40B4-BE49-F238E27FC236}">
                <a16:creationId xmlns:a16="http://schemas.microsoft.com/office/drawing/2014/main" id="{00B6717C-8A15-4AF3-9071-74E55755D008}"/>
              </a:ext>
            </a:extLst>
          </p:cNvPr>
          <p:cNvSpPr/>
          <p:nvPr/>
        </p:nvSpPr>
        <p:spPr bwMode="auto">
          <a:xfrm>
            <a:off x="8056297" y="1604814"/>
            <a:ext cx="3717741" cy="511319"/>
          </a:xfrm>
          <a:prstGeom prst="roundRect">
            <a:avLst/>
          </a:prstGeom>
          <a:solidFill>
            <a:schemeClr val="accent6"/>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T-DM1</a:t>
            </a:r>
          </a:p>
        </p:txBody>
      </p:sp>
    </p:spTree>
    <p:extLst>
      <p:ext uri="{BB962C8B-B14F-4D97-AF65-F5344CB8AC3E}">
        <p14:creationId xmlns:p14="http://schemas.microsoft.com/office/powerpoint/2010/main" val="5774313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36702-9A63-4424-87B1-683CA293C6BC}"/>
              </a:ext>
            </a:extLst>
          </p:cNvPr>
          <p:cNvSpPr>
            <a:spLocks noGrp="1"/>
          </p:cNvSpPr>
          <p:nvPr>
            <p:ph type="title"/>
          </p:nvPr>
        </p:nvSpPr>
        <p:spPr/>
        <p:txBody>
          <a:bodyPr/>
          <a:lstStyle/>
          <a:p>
            <a:r>
              <a:rPr lang="en-US" dirty="0"/>
              <a:t>Considerations for Management of </a:t>
            </a:r>
            <a:br>
              <a:rPr lang="en-US" dirty="0"/>
            </a:br>
            <a:r>
              <a:rPr lang="en-US" dirty="0"/>
              <a:t>Pertuzumab-Induced Diarrhea</a:t>
            </a:r>
          </a:p>
        </p:txBody>
      </p:sp>
      <p:sp>
        <p:nvSpPr>
          <p:cNvPr id="12" name="Content Placeholder 11">
            <a:extLst>
              <a:ext uri="{FF2B5EF4-FFF2-40B4-BE49-F238E27FC236}">
                <a16:creationId xmlns:a16="http://schemas.microsoft.com/office/drawing/2014/main" id="{1714A1DE-E52C-4950-BD27-6579C669F253}"/>
              </a:ext>
            </a:extLst>
          </p:cNvPr>
          <p:cNvSpPr>
            <a:spLocks noGrp="1"/>
          </p:cNvSpPr>
          <p:nvPr>
            <p:ph sz="half" idx="1"/>
          </p:nvPr>
        </p:nvSpPr>
        <p:spPr>
          <a:xfrm>
            <a:off x="601820" y="1510730"/>
            <a:ext cx="5651788" cy="4678738"/>
          </a:xfrm>
        </p:spPr>
        <p:txBody>
          <a:bodyPr/>
          <a:lstStyle/>
          <a:p>
            <a:r>
              <a:rPr lang="en-US" sz="2600" dirty="0"/>
              <a:t>Diarrhea more common with trastuzumab/pertuzumab vs trastuzumab/placebo</a:t>
            </a:r>
          </a:p>
          <a:p>
            <a:pPr lvl="1"/>
            <a:r>
              <a:rPr lang="en-US" sz="2400" dirty="0"/>
              <a:t>Any grade: 71.2% vs 45.2%</a:t>
            </a:r>
          </a:p>
          <a:p>
            <a:pPr lvl="1"/>
            <a:r>
              <a:rPr lang="en-US" sz="2400" dirty="0"/>
              <a:t>Grade ≥3: 9.8% vs 3.7% </a:t>
            </a:r>
          </a:p>
          <a:p>
            <a:r>
              <a:rPr lang="en-US" sz="2600" dirty="0"/>
              <a:t>Episodes of diarrhea most frequent during cycle 1 of pertuzumab and when given concurrently with chemo</a:t>
            </a:r>
          </a:p>
          <a:p>
            <a:r>
              <a:rPr lang="en-US" sz="2600" dirty="0"/>
              <a:t>Treatment delay or discontinuation generally not necessary for pertuzumab-associated diarrhea</a:t>
            </a:r>
          </a:p>
          <a:p>
            <a:pPr>
              <a:buFont typeface="Calibri" panose="020F0502020204030204" pitchFamily="34" charset="0"/>
              <a:buChar char="─"/>
            </a:pPr>
            <a:endParaRPr lang="en-US" dirty="0"/>
          </a:p>
        </p:txBody>
      </p:sp>
      <p:sp>
        <p:nvSpPr>
          <p:cNvPr id="10" name="TextBox 9">
            <a:extLst>
              <a:ext uri="{FF2B5EF4-FFF2-40B4-BE49-F238E27FC236}">
                <a16:creationId xmlns:a16="http://schemas.microsoft.com/office/drawing/2014/main" id="{59A2733D-5A49-41B6-8870-F80C78AB9F69}"/>
              </a:ext>
            </a:extLst>
          </p:cNvPr>
          <p:cNvSpPr txBox="1"/>
          <p:nvPr/>
        </p:nvSpPr>
        <p:spPr>
          <a:xfrm>
            <a:off x="7016619" y="1489212"/>
            <a:ext cx="4489581"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Incidence of Grade ≥3 Diarrhea (APHINITY)</a:t>
            </a:r>
          </a:p>
        </p:txBody>
      </p:sp>
      <p:sp>
        <p:nvSpPr>
          <p:cNvPr id="3" name="TextBox 2">
            <a:extLst>
              <a:ext uri="{FF2B5EF4-FFF2-40B4-BE49-F238E27FC236}">
                <a16:creationId xmlns:a16="http://schemas.microsoft.com/office/drawing/2014/main" id="{BECCC7F2-5E6C-49AD-B705-166063000117}"/>
              </a:ext>
            </a:extLst>
          </p:cNvPr>
          <p:cNvSpPr txBox="1"/>
          <p:nvPr/>
        </p:nvSpPr>
        <p:spPr>
          <a:xfrm rot="16200000">
            <a:off x="4729923" y="3207646"/>
            <a:ext cx="3262184"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sp>
        <p:nvSpPr>
          <p:cNvPr id="11" name="Rectangle 5">
            <a:extLst>
              <a:ext uri="{FF2B5EF4-FFF2-40B4-BE49-F238E27FC236}">
                <a16:creationId xmlns:a16="http://schemas.microsoft.com/office/drawing/2014/main" id="{D686904D-D4BA-4B75-A4F7-FC3901C56142}"/>
              </a:ext>
            </a:extLst>
          </p:cNvPr>
          <p:cNvSpPr>
            <a:spLocks noChangeArrowheads="1"/>
          </p:cNvSpPr>
          <p:nvPr/>
        </p:nvSpPr>
        <p:spPr bwMode="auto">
          <a:xfrm>
            <a:off x="7324985" y="3937039"/>
            <a:ext cx="669925" cy="1053284"/>
          </a:xfrm>
          <a:prstGeom prst="rect">
            <a:avLst/>
          </a:prstGeom>
          <a:solidFill>
            <a:schemeClr val="accent1"/>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Rectangle 6">
            <a:extLst>
              <a:ext uri="{FF2B5EF4-FFF2-40B4-BE49-F238E27FC236}">
                <a16:creationId xmlns:a16="http://schemas.microsoft.com/office/drawing/2014/main" id="{69224CAB-F142-4ED0-97E5-209B66AA08BA}"/>
              </a:ext>
            </a:extLst>
          </p:cNvPr>
          <p:cNvSpPr>
            <a:spLocks noChangeArrowheads="1"/>
          </p:cNvSpPr>
          <p:nvPr/>
        </p:nvSpPr>
        <p:spPr bwMode="auto">
          <a:xfrm>
            <a:off x="8432600" y="4622839"/>
            <a:ext cx="669925" cy="367484"/>
          </a:xfrm>
          <a:prstGeom prst="rect">
            <a:avLst/>
          </a:prstGeom>
          <a:solidFill>
            <a:schemeClr val="accent3"/>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Rectangle 7">
            <a:extLst>
              <a:ext uri="{FF2B5EF4-FFF2-40B4-BE49-F238E27FC236}">
                <a16:creationId xmlns:a16="http://schemas.microsoft.com/office/drawing/2014/main" id="{B722ADEC-4536-4E6D-9518-31345355750F}"/>
              </a:ext>
            </a:extLst>
          </p:cNvPr>
          <p:cNvSpPr>
            <a:spLocks noChangeArrowheads="1"/>
          </p:cNvSpPr>
          <p:nvPr/>
        </p:nvSpPr>
        <p:spPr bwMode="auto">
          <a:xfrm>
            <a:off x="9540215" y="2641639"/>
            <a:ext cx="669925" cy="2348684"/>
          </a:xfrm>
          <a:prstGeom prst="rect">
            <a:avLst/>
          </a:prstGeom>
          <a:solidFill>
            <a:schemeClr val="accent4"/>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Rectangle 8">
            <a:extLst>
              <a:ext uri="{FF2B5EF4-FFF2-40B4-BE49-F238E27FC236}">
                <a16:creationId xmlns:a16="http://schemas.microsoft.com/office/drawing/2014/main" id="{7D58991A-4B32-4863-8645-0E208AA794C1}"/>
              </a:ext>
            </a:extLst>
          </p:cNvPr>
          <p:cNvSpPr>
            <a:spLocks noChangeArrowheads="1"/>
          </p:cNvSpPr>
          <p:nvPr/>
        </p:nvSpPr>
        <p:spPr bwMode="auto">
          <a:xfrm>
            <a:off x="10647831" y="4203739"/>
            <a:ext cx="669925" cy="786584"/>
          </a:xfrm>
          <a:prstGeom prst="rect">
            <a:avLst/>
          </a:prstGeom>
          <a:solidFill>
            <a:schemeClr val="accent6"/>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Line 9">
            <a:extLst>
              <a:ext uri="{FF2B5EF4-FFF2-40B4-BE49-F238E27FC236}">
                <a16:creationId xmlns:a16="http://schemas.microsoft.com/office/drawing/2014/main" id="{0C9D139C-6605-4BA8-985C-F3C19D7C4884}"/>
              </a:ext>
            </a:extLst>
          </p:cNvPr>
          <p:cNvSpPr>
            <a:spLocks noChangeShapeType="1"/>
          </p:cNvSpPr>
          <p:nvPr/>
        </p:nvSpPr>
        <p:spPr bwMode="auto">
          <a:xfrm flipV="1">
            <a:off x="7029450" y="1691498"/>
            <a:ext cx="0" cy="329882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Line 10">
            <a:extLst>
              <a:ext uri="{FF2B5EF4-FFF2-40B4-BE49-F238E27FC236}">
                <a16:creationId xmlns:a16="http://schemas.microsoft.com/office/drawing/2014/main" id="{FD21E057-4DC2-4E8F-AE3C-3375423DE0F9}"/>
              </a:ext>
            </a:extLst>
          </p:cNvPr>
          <p:cNvSpPr>
            <a:spLocks noChangeShapeType="1"/>
          </p:cNvSpPr>
          <p:nvPr/>
        </p:nvSpPr>
        <p:spPr bwMode="auto">
          <a:xfrm>
            <a:off x="6961188" y="4990323"/>
            <a:ext cx="640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Line 11">
            <a:extLst>
              <a:ext uri="{FF2B5EF4-FFF2-40B4-BE49-F238E27FC236}">
                <a16:creationId xmlns:a16="http://schemas.microsoft.com/office/drawing/2014/main" id="{808457B3-75AE-47EE-9AA1-CD74F6785AF2}"/>
              </a:ext>
            </a:extLst>
          </p:cNvPr>
          <p:cNvSpPr>
            <a:spLocks noChangeShapeType="1"/>
          </p:cNvSpPr>
          <p:nvPr/>
        </p:nvSpPr>
        <p:spPr bwMode="auto">
          <a:xfrm>
            <a:off x="6961188" y="4329923"/>
            <a:ext cx="640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Line 12">
            <a:extLst>
              <a:ext uri="{FF2B5EF4-FFF2-40B4-BE49-F238E27FC236}">
                <a16:creationId xmlns:a16="http://schemas.microsoft.com/office/drawing/2014/main" id="{BDE98C0F-78F5-4BE1-BE36-F304DF480936}"/>
              </a:ext>
            </a:extLst>
          </p:cNvPr>
          <p:cNvSpPr>
            <a:spLocks noChangeShapeType="1"/>
          </p:cNvSpPr>
          <p:nvPr/>
        </p:nvSpPr>
        <p:spPr bwMode="auto">
          <a:xfrm>
            <a:off x="6961188" y="3671110"/>
            <a:ext cx="640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Line 13">
            <a:extLst>
              <a:ext uri="{FF2B5EF4-FFF2-40B4-BE49-F238E27FC236}">
                <a16:creationId xmlns:a16="http://schemas.microsoft.com/office/drawing/2014/main" id="{073ABA97-FBF4-4E85-8DF8-C56A17A8963C}"/>
              </a:ext>
            </a:extLst>
          </p:cNvPr>
          <p:cNvSpPr>
            <a:spLocks noChangeShapeType="1"/>
          </p:cNvSpPr>
          <p:nvPr/>
        </p:nvSpPr>
        <p:spPr bwMode="auto">
          <a:xfrm>
            <a:off x="6961188" y="3010710"/>
            <a:ext cx="640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Line 14">
            <a:extLst>
              <a:ext uri="{FF2B5EF4-FFF2-40B4-BE49-F238E27FC236}">
                <a16:creationId xmlns:a16="http://schemas.microsoft.com/office/drawing/2014/main" id="{45F8E8C5-8D8D-4995-9E86-131C56421C31}"/>
              </a:ext>
            </a:extLst>
          </p:cNvPr>
          <p:cNvSpPr>
            <a:spLocks noChangeShapeType="1"/>
          </p:cNvSpPr>
          <p:nvPr/>
        </p:nvSpPr>
        <p:spPr bwMode="auto">
          <a:xfrm>
            <a:off x="6961188" y="2351898"/>
            <a:ext cx="640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Line 15">
            <a:extLst>
              <a:ext uri="{FF2B5EF4-FFF2-40B4-BE49-F238E27FC236}">
                <a16:creationId xmlns:a16="http://schemas.microsoft.com/office/drawing/2014/main" id="{C746519A-9DB5-4028-92AE-E07087BC287D}"/>
              </a:ext>
            </a:extLst>
          </p:cNvPr>
          <p:cNvSpPr>
            <a:spLocks noChangeShapeType="1"/>
          </p:cNvSpPr>
          <p:nvPr/>
        </p:nvSpPr>
        <p:spPr bwMode="auto">
          <a:xfrm>
            <a:off x="6961188" y="1691498"/>
            <a:ext cx="640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 name="Rectangle 16">
            <a:extLst>
              <a:ext uri="{FF2B5EF4-FFF2-40B4-BE49-F238E27FC236}">
                <a16:creationId xmlns:a16="http://schemas.microsoft.com/office/drawing/2014/main" id="{D550FF96-4E3F-4CFE-BD52-35C07EAACC5A}"/>
              </a:ext>
            </a:extLst>
          </p:cNvPr>
          <p:cNvSpPr>
            <a:spLocks noChangeArrowheads="1"/>
          </p:cNvSpPr>
          <p:nvPr/>
        </p:nvSpPr>
        <p:spPr bwMode="auto">
          <a:xfrm>
            <a:off x="7494848" y="3629333"/>
            <a:ext cx="285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endPar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Rectangle 17">
            <a:extLst>
              <a:ext uri="{FF2B5EF4-FFF2-40B4-BE49-F238E27FC236}">
                <a16:creationId xmlns:a16="http://schemas.microsoft.com/office/drawing/2014/main" id="{1334EA31-FC80-4B67-8B51-B5046D60F175}"/>
              </a:ext>
            </a:extLst>
          </p:cNvPr>
          <p:cNvSpPr>
            <a:spLocks noChangeArrowheads="1"/>
          </p:cNvSpPr>
          <p:nvPr/>
        </p:nvSpPr>
        <p:spPr bwMode="auto">
          <a:xfrm>
            <a:off x="8616277" y="4281763"/>
            <a:ext cx="285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endPar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Rectangle 18">
            <a:extLst>
              <a:ext uri="{FF2B5EF4-FFF2-40B4-BE49-F238E27FC236}">
                <a16:creationId xmlns:a16="http://schemas.microsoft.com/office/drawing/2014/main" id="{29424B31-A4B4-43DF-BBD0-7184F84E8A30}"/>
              </a:ext>
            </a:extLst>
          </p:cNvPr>
          <p:cNvSpPr>
            <a:spLocks noChangeArrowheads="1"/>
          </p:cNvSpPr>
          <p:nvPr/>
        </p:nvSpPr>
        <p:spPr bwMode="auto">
          <a:xfrm>
            <a:off x="9665038" y="2298587"/>
            <a:ext cx="4023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endPar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 name="Rectangle 19">
            <a:extLst>
              <a:ext uri="{FF2B5EF4-FFF2-40B4-BE49-F238E27FC236}">
                <a16:creationId xmlns:a16="http://schemas.microsoft.com/office/drawing/2014/main" id="{852E70E3-3BFD-49B9-8589-3584AAF7F7E3}"/>
              </a:ext>
            </a:extLst>
          </p:cNvPr>
          <p:cNvSpPr>
            <a:spLocks noChangeArrowheads="1"/>
          </p:cNvSpPr>
          <p:nvPr/>
        </p:nvSpPr>
        <p:spPr bwMode="auto">
          <a:xfrm>
            <a:off x="10817694" y="3887512"/>
            <a:ext cx="285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endPar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Rectangle 20">
            <a:extLst>
              <a:ext uri="{FF2B5EF4-FFF2-40B4-BE49-F238E27FC236}">
                <a16:creationId xmlns:a16="http://schemas.microsoft.com/office/drawing/2014/main" id="{FA18A537-20DD-49DF-94AA-5C8DAE8758AD}"/>
              </a:ext>
            </a:extLst>
          </p:cNvPr>
          <p:cNvSpPr>
            <a:spLocks noChangeArrowheads="1"/>
          </p:cNvSpPr>
          <p:nvPr/>
        </p:nvSpPr>
        <p:spPr bwMode="auto">
          <a:xfrm>
            <a:off x="6781445" y="4856672"/>
            <a:ext cx="1170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3" name="Rectangle 21">
            <a:extLst>
              <a:ext uri="{FF2B5EF4-FFF2-40B4-BE49-F238E27FC236}">
                <a16:creationId xmlns:a16="http://schemas.microsoft.com/office/drawing/2014/main" id="{07802DF4-0E9D-4904-B9BC-605C731C64D3}"/>
              </a:ext>
            </a:extLst>
          </p:cNvPr>
          <p:cNvSpPr>
            <a:spLocks noChangeArrowheads="1"/>
          </p:cNvSpPr>
          <p:nvPr/>
        </p:nvSpPr>
        <p:spPr bwMode="auto">
          <a:xfrm>
            <a:off x="6781445" y="4197860"/>
            <a:ext cx="1170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34" name="Rectangle 22">
            <a:extLst>
              <a:ext uri="{FF2B5EF4-FFF2-40B4-BE49-F238E27FC236}">
                <a16:creationId xmlns:a16="http://schemas.microsoft.com/office/drawing/2014/main" id="{AD1B5C7F-6353-4CD5-85A7-5FDE7BEDFD2B}"/>
              </a:ext>
            </a:extLst>
          </p:cNvPr>
          <p:cNvSpPr>
            <a:spLocks noChangeArrowheads="1"/>
          </p:cNvSpPr>
          <p:nvPr/>
        </p:nvSpPr>
        <p:spPr bwMode="auto">
          <a:xfrm>
            <a:off x="6664426" y="3537460"/>
            <a:ext cx="234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5" name="Rectangle 23">
            <a:extLst>
              <a:ext uri="{FF2B5EF4-FFF2-40B4-BE49-F238E27FC236}">
                <a16:creationId xmlns:a16="http://schemas.microsoft.com/office/drawing/2014/main" id="{67C5F242-AF99-4B82-BC26-A9FE557704AC}"/>
              </a:ext>
            </a:extLst>
          </p:cNvPr>
          <p:cNvSpPr>
            <a:spLocks noChangeArrowheads="1"/>
          </p:cNvSpPr>
          <p:nvPr/>
        </p:nvSpPr>
        <p:spPr bwMode="auto">
          <a:xfrm>
            <a:off x="6664426" y="2878647"/>
            <a:ext cx="234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36" name="Rectangle 24">
            <a:extLst>
              <a:ext uri="{FF2B5EF4-FFF2-40B4-BE49-F238E27FC236}">
                <a16:creationId xmlns:a16="http://schemas.microsoft.com/office/drawing/2014/main" id="{2839BB35-8323-4642-9EEB-06C8A11F20D4}"/>
              </a:ext>
            </a:extLst>
          </p:cNvPr>
          <p:cNvSpPr>
            <a:spLocks noChangeArrowheads="1"/>
          </p:cNvSpPr>
          <p:nvPr/>
        </p:nvSpPr>
        <p:spPr bwMode="auto">
          <a:xfrm>
            <a:off x="6664426" y="2218247"/>
            <a:ext cx="234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7" name="Rectangle 25">
            <a:extLst>
              <a:ext uri="{FF2B5EF4-FFF2-40B4-BE49-F238E27FC236}">
                <a16:creationId xmlns:a16="http://schemas.microsoft.com/office/drawing/2014/main" id="{BECFD219-EDBA-45EE-B4A2-E1DC27E8FE4E}"/>
              </a:ext>
            </a:extLst>
          </p:cNvPr>
          <p:cNvSpPr>
            <a:spLocks noChangeArrowheads="1"/>
          </p:cNvSpPr>
          <p:nvPr/>
        </p:nvSpPr>
        <p:spPr bwMode="auto">
          <a:xfrm>
            <a:off x="6664426" y="1559435"/>
            <a:ext cx="234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38" name="Rectangle 26">
            <a:extLst>
              <a:ext uri="{FF2B5EF4-FFF2-40B4-BE49-F238E27FC236}">
                <a16:creationId xmlns:a16="http://schemas.microsoft.com/office/drawing/2014/main" id="{E99461EC-2F92-47FA-BB35-364A503D2787}"/>
              </a:ext>
            </a:extLst>
          </p:cNvPr>
          <p:cNvSpPr>
            <a:spLocks noChangeArrowheads="1"/>
          </p:cNvSpPr>
          <p:nvPr/>
        </p:nvSpPr>
        <p:spPr bwMode="auto">
          <a:xfrm>
            <a:off x="6870876" y="5176435"/>
            <a:ext cx="146304" cy="146304"/>
          </a:xfrm>
          <a:prstGeom prst="rect">
            <a:avLst/>
          </a:prstGeom>
          <a:solidFill>
            <a:schemeClr val="accent1"/>
          </a:solidFill>
          <a:ln w="9525">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 name="Rectangle 27">
            <a:extLst>
              <a:ext uri="{FF2B5EF4-FFF2-40B4-BE49-F238E27FC236}">
                <a16:creationId xmlns:a16="http://schemas.microsoft.com/office/drawing/2014/main" id="{4D98E885-F702-431D-88B9-1ECC3337E19B}"/>
              </a:ext>
            </a:extLst>
          </p:cNvPr>
          <p:cNvSpPr>
            <a:spLocks noChangeArrowheads="1"/>
          </p:cNvSpPr>
          <p:nvPr/>
        </p:nvSpPr>
        <p:spPr bwMode="auto">
          <a:xfrm>
            <a:off x="7064392" y="5120890"/>
            <a:ext cx="456881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Anthracycline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Wingdings" panose="05000000000000000000" pitchFamily="2" charset="2"/>
              </a:rPr>
              <a:t> taxane +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trastuzumab/pertuzumab (n = 1834)</a:t>
            </a:r>
            <a:endParaRPr kumimoji="0" lang="en-US" alt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 name="Rectangle 29">
            <a:extLst>
              <a:ext uri="{FF2B5EF4-FFF2-40B4-BE49-F238E27FC236}">
                <a16:creationId xmlns:a16="http://schemas.microsoft.com/office/drawing/2014/main" id="{D22FCCB3-9278-4FB4-A23F-3F15BA9F46A2}"/>
              </a:ext>
            </a:extLst>
          </p:cNvPr>
          <p:cNvSpPr>
            <a:spLocks noChangeArrowheads="1"/>
          </p:cNvSpPr>
          <p:nvPr/>
        </p:nvSpPr>
        <p:spPr bwMode="auto">
          <a:xfrm>
            <a:off x="6870876" y="5456734"/>
            <a:ext cx="146304" cy="146304"/>
          </a:xfrm>
          <a:prstGeom prst="rect">
            <a:avLst/>
          </a:prstGeom>
          <a:solidFill>
            <a:schemeClr val="accent3"/>
          </a:solidFill>
          <a:ln w="9525">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 name="Rectangle 30">
            <a:extLst>
              <a:ext uri="{FF2B5EF4-FFF2-40B4-BE49-F238E27FC236}">
                <a16:creationId xmlns:a16="http://schemas.microsoft.com/office/drawing/2014/main" id="{94BF1F75-0B01-48DC-88BA-625EC02D6D49}"/>
              </a:ext>
            </a:extLst>
          </p:cNvPr>
          <p:cNvSpPr>
            <a:spLocks noChangeArrowheads="1"/>
          </p:cNvSpPr>
          <p:nvPr/>
        </p:nvSpPr>
        <p:spPr bwMode="auto">
          <a:xfrm>
            <a:off x="7064392" y="5405646"/>
            <a:ext cx="42555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Anthracycline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Wingdings" panose="05000000000000000000" pitchFamily="2" charset="2"/>
              </a:rPr>
              <a:t> taxane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trastuzumab/placebo (n = 1894)</a:t>
            </a:r>
          </a:p>
        </p:txBody>
      </p:sp>
      <p:sp>
        <p:nvSpPr>
          <p:cNvPr id="44" name="Rectangle 32">
            <a:extLst>
              <a:ext uri="{FF2B5EF4-FFF2-40B4-BE49-F238E27FC236}">
                <a16:creationId xmlns:a16="http://schemas.microsoft.com/office/drawing/2014/main" id="{288C1426-C5AE-4EA7-8246-EF9A87D860F8}"/>
              </a:ext>
            </a:extLst>
          </p:cNvPr>
          <p:cNvSpPr>
            <a:spLocks noChangeArrowheads="1"/>
          </p:cNvSpPr>
          <p:nvPr/>
        </p:nvSpPr>
        <p:spPr bwMode="auto">
          <a:xfrm>
            <a:off x="6870877" y="5744072"/>
            <a:ext cx="146304" cy="146304"/>
          </a:xfrm>
          <a:prstGeom prst="rect">
            <a:avLst/>
          </a:prstGeom>
          <a:solidFill>
            <a:schemeClr val="accent4"/>
          </a:solidFill>
          <a:ln w="9525">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 name="Rectangle 33">
            <a:extLst>
              <a:ext uri="{FF2B5EF4-FFF2-40B4-BE49-F238E27FC236}">
                <a16:creationId xmlns:a16="http://schemas.microsoft.com/office/drawing/2014/main" id="{E26976EE-A4BE-44B6-B1F7-16E74E344DE3}"/>
              </a:ext>
            </a:extLst>
          </p:cNvPr>
          <p:cNvSpPr>
            <a:spLocks noChangeArrowheads="1"/>
          </p:cNvSpPr>
          <p:nvPr/>
        </p:nvSpPr>
        <p:spPr bwMode="auto">
          <a:xfrm>
            <a:off x="7064392" y="5690402"/>
            <a:ext cx="41621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Taxane/carboplatin + trastuzumab/pertuzumab (n = 528)</a:t>
            </a:r>
          </a:p>
        </p:txBody>
      </p:sp>
      <p:sp>
        <p:nvSpPr>
          <p:cNvPr id="47" name="Rectangle 35">
            <a:extLst>
              <a:ext uri="{FF2B5EF4-FFF2-40B4-BE49-F238E27FC236}">
                <a16:creationId xmlns:a16="http://schemas.microsoft.com/office/drawing/2014/main" id="{B447344F-0B42-459A-BF39-5CCA408743B4}"/>
              </a:ext>
            </a:extLst>
          </p:cNvPr>
          <p:cNvSpPr>
            <a:spLocks noChangeArrowheads="1"/>
          </p:cNvSpPr>
          <p:nvPr/>
        </p:nvSpPr>
        <p:spPr bwMode="auto">
          <a:xfrm>
            <a:off x="6870877" y="6024372"/>
            <a:ext cx="146304" cy="146304"/>
          </a:xfrm>
          <a:prstGeom prst="rect">
            <a:avLst/>
          </a:prstGeom>
          <a:solidFill>
            <a:schemeClr val="accent6"/>
          </a:solidFill>
          <a:ln w="9525">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8" name="Rectangle 36">
            <a:extLst>
              <a:ext uri="{FF2B5EF4-FFF2-40B4-BE49-F238E27FC236}">
                <a16:creationId xmlns:a16="http://schemas.microsoft.com/office/drawing/2014/main" id="{C3471E70-416B-40A1-A382-A70CFFF3BCCD}"/>
              </a:ext>
            </a:extLst>
          </p:cNvPr>
          <p:cNvSpPr>
            <a:spLocks noChangeArrowheads="1"/>
          </p:cNvSpPr>
          <p:nvPr/>
        </p:nvSpPr>
        <p:spPr bwMode="auto">
          <a:xfrm>
            <a:off x="7064392" y="5975159"/>
            <a:ext cx="38488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Taxane/carboplatin + trastuzumab/placebo (n = 510)</a:t>
            </a:r>
          </a:p>
        </p:txBody>
      </p:sp>
      <p:cxnSp>
        <p:nvCxnSpPr>
          <p:cNvPr id="5" name="Straight Connector 4">
            <a:extLst>
              <a:ext uri="{FF2B5EF4-FFF2-40B4-BE49-F238E27FC236}">
                <a16:creationId xmlns:a16="http://schemas.microsoft.com/office/drawing/2014/main" id="{BF617342-D297-428F-9832-05236752F46D}"/>
              </a:ext>
            </a:extLst>
          </p:cNvPr>
          <p:cNvCxnSpPr/>
          <p:nvPr/>
        </p:nvCxnSpPr>
        <p:spPr bwMode="auto">
          <a:xfrm>
            <a:off x="7017026" y="4983617"/>
            <a:ext cx="4465178" cy="0"/>
          </a:xfrm>
          <a:prstGeom prst="line">
            <a:avLst/>
          </a:prstGeom>
          <a:noFill/>
          <a:ln w="28575" cap="flat" cmpd="sng" algn="ctr">
            <a:solidFill>
              <a:schemeClr val="bg1"/>
            </a:solidFill>
            <a:prstDash val="solid"/>
            <a:round/>
            <a:headEnd type="none" w="med" len="med"/>
            <a:tailEnd type="none" w="med" len="med"/>
          </a:ln>
          <a:effectLst/>
        </p:spPr>
      </p:cxnSp>
      <p:sp>
        <p:nvSpPr>
          <p:cNvPr id="40" name="Text Box 11">
            <a:extLst>
              <a:ext uri="{FF2B5EF4-FFF2-40B4-BE49-F238E27FC236}">
                <a16:creationId xmlns:a16="http://schemas.microsoft.com/office/drawing/2014/main" id="{9F7B6F85-B450-4BD3-A929-CB187861F9AB}"/>
              </a:ext>
            </a:extLst>
          </p:cNvPr>
          <p:cNvSpPr txBox="1">
            <a:spLocks noChangeArrowheads="1"/>
          </p:cNvSpPr>
          <p:nvPr/>
        </p:nvSpPr>
        <p:spPr bwMode="auto">
          <a:xfrm>
            <a:off x="405630" y="637703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von Minckwitz. NEJM. 2017;377:122. Bines. Clin Breast Cancer. 2020; 20:174.</a:t>
            </a:r>
          </a:p>
        </p:txBody>
      </p:sp>
      <p:grpSp>
        <p:nvGrpSpPr>
          <p:cNvPr id="43" name="Group 7">
            <a:extLst>
              <a:ext uri="{FF2B5EF4-FFF2-40B4-BE49-F238E27FC236}">
                <a16:creationId xmlns:a16="http://schemas.microsoft.com/office/drawing/2014/main" id="{4CDF6933-3F1C-4FE7-A625-4FDB23364177}"/>
              </a:ext>
            </a:extLst>
          </p:cNvPr>
          <p:cNvGrpSpPr>
            <a:grpSpLocks/>
          </p:cNvGrpSpPr>
          <p:nvPr/>
        </p:nvGrpSpPr>
        <p:grpSpPr bwMode="auto">
          <a:xfrm>
            <a:off x="9389569" y="6216652"/>
            <a:ext cx="2488502" cy="447822"/>
            <a:chOff x="9527309" y="3551529"/>
            <a:chExt cx="2488502" cy="448324"/>
          </a:xfrm>
        </p:grpSpPr>
        <p:pic>
          <p:nvPicPr>
            <p:cNvPr id="46" name="Picture 9">
              <a:extLst>
                <a:ext uri="{FF2B5EF4-FFF2-40B4-BE49-F238E27FC236}">
                  <a16:creationId xmlns:a16="http://schemas.microsoft.com/office/drawing/2014/main" id="{31AB790D-4E33-4698-8037-9B0125B5309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9" name="Rectangle 8">
              <a:extLst>
                <a:ext uri="{FF2B5EF4-FFF2-40B4-BE49-F238E27FC236}">
                  <a16:creationId xmlns:a16="http://schemas.microsoft.com/office/drawing/2014/main" id="{28CAF1E6-4CD1-4537-BF93-66BBE497F45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9579483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03F0A-F7A5-4F01-A59B-98BA2A4A3BC1}"/>
              </a:ext>
            </a:extLst>
          </p:cNvPr>
          <p:cNvSpPr>
            <a:spLocks noGrp="1"/>
          </p:cNvSpPr>
          <p:nvPr>
            <p:ph type="title"/>
          </p:nvPr>
        </p:nvSpPr>
        <p:spPr/>
        <p:txBody>
          <a:bodyPr/>
          <a:lstStyle/>
          <a:p>
            <a:r>
              <a:rPr lang="en-US" dirty="0"/>
              <a:t>Phase II CONTROL Trial: Antidiarrheal Prophylaxis for Neratinib-Associated Diarrhea</a:t>
            </a:r>
          </a:p>
        </p:txBody>
      </p:sp>
      <p:sp>
        <p:nvSpPr>
          <p:cNvPr id="3" name="Content Placeholder 2">
            <a:extLst>
              <a:ext uri="{FF2B5EF4-FFF2-40B4-BE49-F238E27FC236}">
                <a16:creationId xmlns:a16="http://schemas.microsoft.com/office/drawing/2014/main" id="{45480937-D376-4E37-8E92-DE76C7C9675A}"/>
              </a:ext>
            </a:extLst>
          </p:cNvPr>
          <p:cNvSpPr>
            <a:spLocks noGrp="1"/>
          </p:cNvSpPr>
          <p:nvPr>
            <p:ph idx="1"/>
          </p:nvPr>
        </p:nvSpPr>
        <p:spPr>
          <a:xfrm>
            <a:off x="604674" y="1513047"/>
            <a:ext cx="11587325" cy="818261"/>
          </a:xfrm>
        </p:spPr>
        <p:txBody>
          <a:bodyPr/>
          <a:lstStyle/>
          <a:p>
            <a:r>
              <a:rPr lang="en-US" dirty="0"/>
              <a:t>An international, sequential-cohort, open-label phase II study in patients who completed adjuvant trastuzumab-based treatment in ≤1 yr</a:t>
            </a:r>
          </a:p>
        </p:txBody>
      </p:sp>
      <p:grpSp>
        <p:nvGrpSpPr>
          <p:cNvPr id="7" name="Group 6">
            <a:extLst>
              <a:ext uri="{FF2B5EF4-FFF2-40B4-BE49-F238E27FC236}">
                <a16:creationId xmlns:a16="http://schemas.microsoft.com/office/drawing/2014/main" id="{23C1C9E1-DAF6-4446-8954-329DA31D2201}"/>
              </a:ext>
            </a:extLst>
          </p:cNvPr>
          <p:cNvGrpSpPr/>
          <p:nvPr/>
        </p:nvGrpSpPr>
        <p:grpSpPr>
          <a:xfrm>
            <a:off x="31612" y="2515281"/>
            <a:ext cx="6372257" cy="369332"/>
            <a:chOff x="257860" y="5795812"/>
            <a:chExt cx="6372257" cy="369332"/>
          </a:xfrm>
        </p:grpSpPr>
        <p:sp>
          <p:nvSpPr>
            <p:cNvPr id="65" name="Rectangle 64">
              <a:extLst>
                <a:ext uri="{FF2B5EF4-FFF2-40B4-BE49-F238E27FC236}">
                  <a16:creationId xmlns:a16="http://schemas.microsoft.com/office/drawing/2014/main" id="{24D7123D-8AFF-4568-9AE1-8E95809C80B6}"/>
                </a:ext>
              </a:extLst>
            </p:cNvPr>
            <p:cNvSpPr/>
            <p:nvPr/>
          </p:nvSpPr>
          <p:spPr bwMode="auto">
            <a:xfrm>
              <a:off x="2685744" y="5852462"/>
              <a:ext cx="3944373" cy="256032"/>
            </a:xfrm>
            <a:prstGeom prst="rect">
              <a:avLst/>
            </a:prstGeom>
            <a:solidFill>
              <a:schemeClr val="accent6"/>
            </a:solidFill>
            <a:ln>
              <a:no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B4495216-3EF1-4E33-B0F8-590AB1376716}"/>
                </a:ext>
              </a:extLst>
            </p:cNvPr>
            <p:cNvSpPr txBox="1"/>
            <p:nvPr/>
          </p:nvSpPr>
          <p:spPr>
            <a:xfrm>
              <a:off x="257860" y="5795812"/>
              <a:ext cx="235897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prophylaxis cohorts</a:t>
              </a:r>
            </a:p>
          </p:txBody>
        </p:sp>
        <p:sp>
          <p:nvSpPr>
            <p:cNvPr id="14" name="TextBox 13">
              <a:extLst>
                <a:ext uri="{FF2B5EF4-FFF2-40B4-BE49-F238E27FC236}">
                  <a16:creationId xmlns:a16="http://schemas.microsoft.com/office/drawing/2014/main" id="{769972D3-6985-40E8-A52A-2D0368D6D68D}"/>
                </a:ext>
              </a:extLst>
            </p:cNvPr>
            <p:cNvSpPr txBox="1"/>
            <p:nvPr/>
          </p:nvSpPr>
          <p:spPr>
            <a:xfrm>
              <a:off x="2930087" y="5795812"/>
              <a:ext cx="327576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Neratinib 240 mg/day (13 cycles)</a:t>
              </a:r>
            </a:p>
          </p:txBody>
        </p:sp>
      </p:grpSp>
      <p:grpSp>
        <p:nvGrpSpPr>
          <p:cNvPr id="10" name="Group 9">
            <a:extLst>
              <a:ext uri="{FF2B5EF4-FFF2-40B4-BE49-F238E27FC236}">
                <a16:creationId xmlns:a16="http://schemas.microsoft.com/office/drawing/2014/main" id="{8878EDA8-3359-48D9-B5CD-8B592092AFD0}"/>
              </a:ext>
            </a:extLst>
          </p:cNvPr>
          <p:cNvGrpSpPr/>
          <p:nvPr/>
        </p:nvGrpSpPr>
        <p:grpSpPr>
          <a:xfrm>
            <a:off x="89173" y="3030206"/>
            <a:ext cx="6533752" cy="369332"/>
            <a:chOff x="315421" y="3108026"/>
            <a:chExt cx="6533752" cy="369332"/>
          </a:xfrm>
        </p:grpSpPr>
        <p:sp>
          <p:nvSpPr>
            <p:cNvPr id="6" name="TextBox 5">
              <a:extLst>
                <a:ext uri="{FF2B5EF4-FFF2-40B4-BE49-F238E27FC236}">
                  <a16:creationId xmlns:a16="http://schemas.microsoft.com/office/drawing/2014/main" id="{AEE6D020-4334-4846-BFC7-F721D5809083}"/>
                </a:ext>
              </a:extLst>
            </p:cNvPr>
            <p:cNvSpPr txBox="1"/>
            <p:nvPr/>
          </p:nvSpPr>
          <p:spPr>
            <a:xfrm>
              <a:off x="315421" y="3108026"/>
              <a:ext cx="230141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LPM</a:t>
              </a:r>
            </a:p>
          </p:txBody>
        </p:sp>
        <p:grpSp>
          <p:nvGrpSpPr>
            <p:cNvPr id="27" name="Group 26">
              <a:extLst>
                <a:ext uri="{FF2B5EF4-FFF2-40B4-BE49-F238E27FC236}">
                  <a16:creationId xmlns:a16="http://schemas.microsoft.com/office/drawing/2014/main" id="{8DF9290F-C0CA-486A-9D27-03835146F1C2}"/>
                </a:ext>
              </a:extLst>
            </p:cNvPr>
            <p:cNvGrpSpPr/>
            <p:nvPr/>
          </p:nvGrpSpPr>
          <p:grpSpPr>
            <a:xfrm>
              <a:off x="2698985" y="3124094"/>
              <a:ext cx="662191" cy="337197"/>
              <a:chOff x="3022185" y="3278593"/>
              <a:chExt cx="662191" cy="548640"/>
            </a:xfrm>
            <a:solidFill>
              <a:schemeClr val="accent1"/>
            </a:solidFill>
          </p:grpSpPr>
          <p:sp>
            <p:nvSpPr>
              <p:cNvPr id="28" name="Rectangle 27">
                <a:extLst>
                  <a:ext uri="{FF2B5EF4-FFF2-40B4-BE49-F238E27FC236}">
                    <a16:creationId xmlns:a16="http://schemas.microsoft.com/office/drawing/2014/main" id="{FA3405E0-ABDE-451B-B2DC-063809C5D57C}"/>
                  </a:ext>
                </a:extLst>
              </p:cNvPr>
              <p:cNvSpPr/>
              <p:nvPr/>
            </p:nvSpPr>
            <p:spPr bwMode="auto">
              <a:xfrm>
                <a:off x="3088104" y="3397465"/>
                <a:ext cx="128016" cy="429768"/>
              </a:xfrm>
              <a:prstGeom prst="rect">
                <a:avLst/>
              </a:prstGeom>
              <a:grpFill/>
              <a:ln>
                <a:no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9" name="Rectangle 28">
                <a:extLst>
                  <a:ext uri="{FF2B5EF4-FFF2-40B4-BE49-F238E27FC236}">
                    <a16:creationId xmlns:a16="http://schemas.microsoft.com/office/drawing/2014/main" id="{23C04DCA-B284-46E6-B237-1F51F05350A1}"/>
                  </a:ext>
                </a:extLst>
              </p:cNvPr>
              <p:cNvSpPr/>
              <p:nvPr/>
            </p:nvSpPr>
            <p:spPr bwMode="auto">
              <a:xfrm>
                <a:off x="3022185" y="3278593"/>
                <a:ext cx="36576" cy="548640"/>
              </a:xfrm>
              <a:prstGeom prst="rect">
                <a:avLst/>
              </a:prstGeom>
              <a:grpFill/>
              <a:ln>
                <a:no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30" name="Rectangle 29">
                <a:extLst>
                  <a:ext uri="{FF2B5EF4-FFF2-40B4-BE49-F238E27FC236}">
                    <a16:creationId xmlns:a16="http://schemas.microsoft.com/office/drawing/2014/main" id="{2AD4054A-9858-478B-8925-49F67CC6490B}"/>
                  </a:ext>
                </a:extLst>
              </p:cNvPr>
              <p:cNvSpPr/>
              <p:nvPr/>
            </p:nvSpPr>
            <p:spPr bwMode="auto">
              <a:xfrm>
                <a:off x="3245464" y="3552913"/>
                <a:ext cx="438912" cy="274320"/>
              </a:xfrm>
              <a:prstGeom prst="rect">
                <a:avLst/>
              </a:prstGeom>
              <a:grpFill/>
              <a:ln>
                <a:no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grpSp>
        <p:sp>
          <p:nvSpPr>
            <p:cNvPr id="68" name="TextBox 67">
              <a:extLst>
                <a:ext uri="{FF2B5EF4-FFF2-40B4-BE49-F238E27FC236}">
                  <a16:creationId xmlns:a16="http://schemas.microsoft.com/office/drawing/2014/main" id="{81D0D99D-3BF4-41E6-8068-8C56E56B011A}"/>
                </a:ext>
              </a:extLst>
            </p:cNvPr>
            <p:cNvSpPr txBox="1"/>
            <p:nvPr/>
          </p:nvSpPr>
          <p:spPr>
            <a:xfrm>
              <a:off x="3450295" y="3123415"/>
              <a:ext cx="3398878" cy="33855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LPM</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4 mg TID D1-14, then BID D15-56</a:t>
              </a:r>
            </a:p>
          </p:txBody>
        </p:sp>
      </p:grpSp>
      <p:sp>
        <p:nvSpPr>
          <p:cNvPr id="73" name="TextBox 3">
            <a:extLst>
              <a:ext uri="{FF2B5EF4-FFF2-40B4-BE49-F238E27FC236}">
                <a16:creationId xmlns:a16="http://schemas.microsoft.com/office/drawing/2014/main" id="{2D25AD20-86CF-4DF1-9A0C-59BD8E5F1371}"/>
              </a:ext>
            </a:extLst>
          </p:cNvPr>
          <p:cNvSpPr txBox="1">
            <a:spLocks noChangeArrowheads="1"/>
          </p:cNvSpPr>
          <p:nvPr/>
        </p:nvSpPr>
        <p:spPr bwMode="auto">
          <a:xfrm>
            <a:off x="391299" y="6380118"/>
            <a:ext cx="57943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Barcenas. Ann Oncol. 2020; 31:1223.</a:t>
            </a:r>
          </a:p>
        </p:txBody>
      </p:sp>
      <p:grpSp>
        <p:nvGrpSpPr>
          <p:cNvPr id="136" name="Group 7">
            <a:extLst>
              <a:ext uri="{FF2B5EF4-FFF2-40B4-BE49-F238E27FC236}">
                <a16:creationId xmlns:a16="http://schemas.microsoft.com/office/drawing/2014/main" id="{98A4B7A5-E5C4-4728-BF44-C3D6146F123C}"/>
              </a:ext>
            </a:extLst>
          </p:cNvPr>
          <p:cNvGrpSpPr>
            <a:grpSpLocks/>
          </p:cNvGrpSpPr>
          <p:nvPr/>
        </p:nvGrpSpPr>
        <p:grpSpPr bwMode="auto">
          <a:xfrm>
            <a:off x="9389569" y="6216652"/>
            <a:ext cx="2488502" cy="447822"/>
            <a:chOff x="9527309" y="3551529"/>
            <a:chExt cx="2488502" cy="448324"/>
          </a:xfrm>
        </p:grpSpPr>
        <p:pic>
          <p:nvPicPr>
            <p:cNvPr id="137" name="Picture 9">
              <a:extLst>
                <a:ext uri="{FF2B5EF4-FFF2-40B4-BE49-F238E27FC236}">
                  <a16:creationId xmlns:a16="http://schemas.microsoft.com/office/drawing/2014/main" id="{1E72E088-24B5-476E-99D4-D32F589F02C6}"/>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8" name="Rectangle 8">
              <a:extLst>
                <a:ext uri="{FF2B5EF4-FFF2-40B4-BE49-F238E27FC236}">
                  <a16:creationId xmlns:a16="http://schemas.microsoft.com/office/drawing/2014/main" id="{CFF4A3E2-DD81-4611-AEF2-FB11FD00EC5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Box 7">
            <a:extLst>
              <a:ext uri="{FF2B5EF4-FFF2-40B4-BE49-F238E27FC236}">
                <a16:creationId xmlns:a16="http://schemas.microsoft.com/office/drawing/2014/main" id="{BD061B6E-3FDC-46C6-97B5-743902C758A5}"/>
              </a:ext>
            </a:extLst>
          </p:cNvPr>
          <p:cNvSpPr txBox="1"/>
          <p:nvPr/>
        </p:nvSpPr>
        <p:spPr>
          <a:xfrm>
            <a:off x="102724" y="3758724"/>
            <a:ext cx="2287865"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LPM + Budesonide</a:t>
            </a:r>
          </a:p>
        </p:txBody>
      </p:sp>
      <p:grpSp>
        <p:nvGrpSpPr>
          <p:cNvPr id="17" name="Group 16">
            <a:extLst>
              <a:ext uri="{FF2B5EF4-FFF2-40B4-BE49-F238E27FC236}">
                <a16:creationId xmlns:a16="http://schemas.microsoft.com/office/drawing/2014/main" id="{93013B4C-F29A-41B7-8CAA-66D0E33E5774}"/>
              </a:ext>
            </a:extLst>
          </p:cNvPr>
          <p:cNvGrpSpPr/>
          <p:nvPr/>
        </p:nvGrpSpPr>
        <p:grpSpPr>
          <a:xfrm>
            <a:off x="3214620" y="3584171"/>
            <a:ext cx="3434671" cy="718438"/>
            <a:chOff x="3440868" y="3791355"/>
            <a:chExt cx="6599812" cy="718438"/>
          </a:xfrm>
        </p:grpSpPr>
        <p:sp>
          <p:nvSpPr>
            <p:cNvPr id="69" name="TextBox 68">
              <a:extLst>
                <a:ext uri="{FF2B5EF4-FFF2-40B4-BE49-F238E27FC236}">
                  <a16:creationId xmlns:a16="http://schemas.microsoft.com/office/drawing/2014/main" id="{66B77864-500E-4A04-BBFE-149018CD464F}"/>
                </a:ext>
              </a:extLst>
            </p:cNvPr>
            <p:cNvSpPr txBox="1"/>
            <p:nvPr/>
          </p:nvSpPr>
          <p:spPr>
            <a:xfrm>
              <a:off x="3440868" y="4171239"/>
              <a:ext cx="3361818"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LPM</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4 mg TID D1-14, then BID D15-56</a:t>
              </a:r>
            </a:p>
          </p:txBody>
        </p:sp>
        <p:sp>
          <p:nvSpPr>
            <p:cNvPr id="70" name="TextBox 69">
              <a:extLst>
                <a:ext uri="{FF2B5EF4-FFF2-40B4-BE49-F238E27FC236}">
                  <a16:creationId xmlns:a16="http://schemas.microsoft.com/office/drawing/2014/main" id="{A019ADDC-9B46-4C13-893D-87DAC5D49523}"/>
                </a:ext>
              </a:extLst>
            </p:cNvPr>
            <p:cNvSpPr txBox="1"/>
            <p:nvPr/>
          </p:nvSpPr>
          <p:spPr>
            <a:xfrm>
              <a:off x="3440868" y="3791355"/>
              <a:ext cx="6599812"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Budesonide</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9 mg QD for 1 cycle</a:t>
              </a:r>
            </a:p>
          </p:txBody>
        </p:sp>
      </p:grpSp>
      <p:grpSp>
        <p:nvGrpSpPr>
          <p:cNvPr id="11" name="Group 10">
            <a:extLst>
              <a:ext uri="{FF2B5EF4-FFF2-40B4-BE49-F238E27FC236}">
                <a16:creationId xmlns:a16="http://schemas.microsoft.com/office/drawing/2014/main" id="{236FA8F9-86C5-4311-9508-EAF6FA2BC3AE}"/>
              </a:ext>
            </a:extLst>
          </p:cNvPr>
          <p:cNvGrpSpPr/>
          <p:nvPr/>
        </p:nvGrpSpPr>
        <p:grpSpPr>
          <a:xfrm>
            <a:off x="2468522" y="3646895"/>
            <a:ext cx="667975" cy="592991"/>
            <a:chOff x="1610686" y="3434353"/>
            <a:chExt cx="667975" cy="592991"/>
          </a:xfrm>
        </p:grpSpPr>
        <p:sp>
          <p:nvSpPr>
            <p:cNvPr id="16" name="Rectangle 15">
              <a:extLst>
                <a:ext uri="{FF2B5EF4-FFF2-40B4-BE49-F238E27FC236}">
                  <a16:creationId xmlns:a16="http://schemas.microsoft.com/office/drawing/2014/main" id="{0217C39C-D457-4C30-98D0-6A8B9F6D5560}"/>
                </a:ext>
              </a:extLst>
            </p:cNvPr>
            <p:cNvSpPr/>
            <p:nvPr/>
          </p:nvSpPr>
          <p:spPr bwMode="auto">
            <a:xfrm>
              <a:off x="1610686" y="3434353"/>
              <a:ext cx="298266" cy="182880"/>
            </a:xfrm>
            <a:prstGeom prst="rect">
              <a:avLst/>
            </a:prstGeom>
            <a:solidFill>
              <a:schemeClr val="accent5"/>
            </a:solidFill>
            <a:ln>
              <a:no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grpSp>
          <p:nvGrpSpPr>
            <p:cNvPr id="139" name="Group 138">
              <a:extLst>
                <a:ext uri="{FF2B5EF4-FFF2-40B4-BE49-F238E27FC236}">
                  <a16:creationId xmlns:a16="http://schemas.microsoft.com/office/drawing/2014/main" id="{3EC2478B-3B60-4DC6-968B-65E5D456B834}"/>
                </a:ext>
              </a:extLst>
            </p:cNvPr>
            <p:cNvGrpSpPr/>
            <p:nvPr/>
          </p:nvGrpSpPr>
          <p:grpSpPr>
            <a:xfrm>
              <a:off x="1616470" y="3690147"/>
              <a:ext cx="662191" cy="337197"/>
              <a:chOff x="3022185" y="3278593"/>
              <a:chExt cx="662191" cy="548640"/>
            </a:xfrm>
            <a:solidFill>
              <a:schemeClr val="accent1"/>
            </a:solidFill>
          </p:grpSpPr>
          <p:sp>
            <p:nvSpPr>
              <p:cNvPr id="140" name="Rectangle 139">
                <a:extLst>
                  <a:ext uri="{FF2B5EF4-FFF2-40B4-BE49-F238E27FC236}">
                    <a16:creationId xmlns:a16="http://schemas.microsoft.com/office/drawing/2014/main" id="{A00B7F94-B669-4FEE-B9AB-DD945F9F18DE}"/>
                  </a:ext>
                </a:extLst>
              </p:cNvPr>
              <p:cNvSpPr/>
              <p:nvPr/>
            </p:nvSpPr>
            <p:spPr bwMode="auto">
              <a:xfrm>
                <a:off x="3088104" y="3397465"/>
                <a:ext cx="128016" cy="429768"/>
              </a:xfrm>
              <a:prstGeom prst="rect">
                <a:avLst/>
              </a:prstGeom>
              <a:grpFill/>
              <a:ln>
                <a:no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41" name="Rectangle 140">
                <a:extLst>
                  <a:ext uri="{FF2B5EF4-FFF2-40B4-BE49-F238E27FC236}">
                    <a16:creationId xmlns:a16="http://schemas.microsoft.com/office/drawing/2014/main" id="{491E0BA9-5C2D-43FC-9109-9BA824164169}"/>
                  </a:ext>
                </a:extLst>
              </p:cNvPr>
              <p:cNvSpPr/>
              <p:nvPr/>
            </p:nvSpPr>
            <p:spPr bwMode="auto">
              <a:xfrm>
                <a:off x="3022185" y="3278593"/>
                <a:ext cx="36576" cy="548640"/>
              </a:xfrm>
              <a:prstGeom prst="rect">
                <a:avLst/>
              </a:prstGeom>
              <a:grpFill/>
              <a:ln>
                <a:no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42" name="Rectangle 141">
                <a:extLst>
                  <a:ext uri="{FF2B5EF4-FFF2-40B4-BE49-F238E27FC236}">
                    <a16:creationId xmlns:a16="http://schemas.microsoft.com/office/drawing/2014/main" id="{9A223EC5-B8A8-4B29-B2E5-3DBE13B9CA6F}"/>
                  </a:ext>
                </a:extLst>
              </p:cNvPr>
              <p:cNvSpPr/>
              <p:nvPr/>
            </p:nvSpPr>
            <p:spPr bwMode="auto">
              <a:xfrm>
                <a:off x="3245464" y="3552913"/>
                <a:ext cx="438912" cy="274320"/>
              </a:xfrm>
              <a:prstGeom prst="rect">
                <a:avLst/>
              </a:prstGeom>
              <a:grpFill/>
              <a:ln>
                <a:no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grpSp>
      </p:grpSp>
      <p:sp>
        <p:nvSpPr>
          <p:cNvPr id="9" name="TextBox 8">
            <a:extLst>
              <a:ext uri="{FF2B5EF4-FFF2-40B4-BE49-F238E27FC236}">
                <a16:creationId xmlns:a16="http://schemas.microsoft.com/office/drawing/2014/main" id="{B03E70A8-92C6-44E8-9E90-2092742A7300}"/>
              </a:ext>
            </a:extLst>
          </p:cNvPr>
          <p:cNvSpPr txBox="1"/>
          <p:nvPr/>
        </p:nvSpPr>
        <p:spPr>
          <a:xfrm>
            <a:off x="417963" y="4595131"/>
            <a:ext cx="197262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LPM + Colestipol</a:t>
            </a:r>
          </a:p>
        </p:txBody>
      </p:sp>
      <p:grpSp>
        <p:nvGrpSpPr>
          <p:cNvPr id="19" name="Group 18">
            <a:extLst>
              <a:ext uri="{FF2B5EF4-FFF2-40B4-BE49-F238E27FC236}">
                <a16:creationId xmlns:a16="http://schemas.microsoft.com/office/drawing/2014/main" id="{A787B893-CFCC-4354-9C82-100C9E5E30C7}"/>
              </a:ext>
            </a:extLst>
          </p:cNvPr>
          <p:cNvGrpSpPr/>
          <p:nvPr/>
        </p:nvGrpSpPr>
        <p:grpSpPr>
          <a:xfrm>
            <a:off x="3214620" y="4415705"/>
            <a:ext cx="3619814" cy="728184"/>
            <a:chOff x="3440867" y="4773437"/>
            <a:chExt cx="5906747" cy="728184"/>
          </a:xfrm>
        </p:grpSpPr>
        <p:sp>
          <p:nvSpPr>
            <p:cNvPr id="71" name="TextBox 70">
              <a:extLst>
                <a:ext uri="{FF2B5EF4-FFF2-40B4-BE49-F238E27FC236}">
                  <a16:creationId xmlns:a16="http://schemas.microsoft.com/office/drawing/2014/main" id="{3DEB3CB2-E521-4B87-B98E-C5FE2066D768}"/>
                </a:ext>
              </a:extLst>
            </p:cNvPr>
            <p:cNvSpPr txBox="1"/>
            <p:nvPr/>
          </p:nvSpPr>
          <p:spPr>
            <a:xfrm>
              <a:off x="3440867" y="5163067"/>
              <a:ext cx="340830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LPM</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4 mg TID D1-14, then BID D15-28</a:t>
              </a:r>
            </a:p>
          </p:txBody>
        </p:sp>
        <p:sp>
          <p:nvSpPr>
            <p:cNvPr id="72" name="TextBox 71">
              <a:extLst>
                <a:ext uri="{FF2B5EF4-FFF2-40B4-BE49-F238E27FC236}">
                  <a16:creationId xmlns:a16="http://schemas.microsoft.com/office/drawing/2014/main" id="{9F8A7888-CA98-4E3C-8762-BC7ABFC700E3}"/>
                </a:ext>
              </a:extLst>
            </p:cNvPr>
            <p:cNvSpPr txBox="1"/>
            <p:nvPr/>
          </p:nvSpPr>
          <p:spPr>
            <a:xfrm>
              <a:off x="3440867" y="4773437"/>
              <a:ext cx="5906747"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Colestipol</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 g BID for 1 cycle</a:t>
              </a:r>
            </a:p>
          </p:txBody>
        </p:sp>
      </p:grpSp>
      <p:grpSp>
        <p:nvGrpSpPr>
          <p:cNvPr id="13" name="Group 12">
            <a:extLst>
              <a:ext uri="{FF2B5EF4-FFF2-40B4-BE49-F238E27FC236}">
                <a16:creationId xmlns:a16="http://schemas.microsoft.com/office/drawing/2014/main" id="{39810D74-BCD3-43D4-B619-6F6DCBEBA5A3}"/>
              </a:ext>
            </a:extLst>
          </p:cNvPr>
          <p:cNvGrpSpPr/>
          <p:nvPr/>
        </p:nvGrpSpPr>
        <p:grpSpPr>
          <a:xfrm>
            <a:off x="2468522" y="4494882"/>
            <a:ext cx="662191" cy="569831"/>
            <a:chOff x="1610686" y="4513683"/>
            <a:chExt cx="662191" cy="569831"/>
          </a:xfrm>
        </p:grpSpPr>
        <p:sp>
          <p:nvSpPr>
            <p:cNvPr id="15" name="Rectangle 14">
              <a:extLst>
                <a:ext uri="{FF2B5EF4-FFF2-40B4-BE49-F238E27FC236}">
                  <a16:creationId xmlns:a16="http://schemas.microsoft.com/office/drawing/2014/main" id="{023B5017-8B1F-43D9-909F-F8F3B3A6B2FC}"/>
                </a:ext>
              </a:extLst>
            </p:cNvPr>
            <p:cNvSpPr/>
            <p:nvPr/>
          </p:nvSpPr>
          <p:spPr bwMode="auto">
            <a:xfrm>
              <a:off x="1610686" y="4513683"/>
              <a:ext cx="298266" cy="182880"/>
            </a:xfrm>
            <a:prstGeom prst="rect">
              <a:avLst/>
            </a:prstGeom>
            <a:solidFill>
              <a:schemeClr val="accent3"/>
            </a:solidFill>
            <a:ln>
              <a:no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grpSp>
          <p:nvGrpSpPr>
            <p:cNvPr id="143" name="Group 142">
              <a:extLst>
                <a:ext uri="{FF2B5EF4-FFF2-40B4-BE49-F238E27FC236}">
                  <a16:creationId xmlns:a16="http://schemas.microsoft.com/office/drawing/2014/main" id="{409573FF-5299-4937-9C35-F11092EF70EA}"/>
                </a:ext>
              </a:extLst>
            </p:cNvPr>
            <p:cNvGrpSpPr/>
            <p:nvPr/>
          </p:nvGrpSpPr>
          <p:grpSpPr>
            <a:xfrm>
              <a:off x="1610686" y="4746317"/>
              <a:ext cx="662191" cy="337197"/>
              <a:chOff x="3022185" y="3278593"/>
              <a:chExt cx="662191" cy="548640"/>
            </a:xfrm>
            <a:solidFill>
              <a:schemeClr val="accent1"/>
            </a:solidFill>
          </p:grpSpPr>
          <p:sp>
            <p:nvSpPr>
              <p:cNvPr id="144" name="Rectangle 143">
                <a:extLst>
                  <a:ext uri="{FF2B5EF4-FFF2-40B4-BE49-F238E27FC236}">
                    <a16:creationId xmlns:a16="http://schemas.microsoft.com/office/drawing/2014/main" id="{E1C81CFE-56C2-4835-875B-4BF791F1D3E1}"/>
                  </a:ext>
                </a:extLst>
              </p:cNvPr>
              <p:cNvSpPr/>
              <p:nvPr/>
            </p:nvSpPr>
            <p:spPr bwMode="auto">
              <a:xfrm>
                <a:off x="3088104" y="3397465"/>
                <a:ext cx="128016" cy="429768"/>
              </a:xfrm>
              <a:prstGeom prst="rect">
                <a:avLst/>
              </a:prstGeom>
              <a:grpFill/>
              <a:ln>
                <a:no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45" name="Rectangle 144">
                <a:extLst>
                  <a:ext uri="{FF2B5EF4-FFF2-40B4-BE49-F238E27FC236}">
                    <a16:creationId xmlns:a16="http://schemas.microsoft.com/office/drawing/2014/main" id="{B73FFFF6-3721-4102-82DD-C9A6B5B58F90}"/>
                  </a:ext>
                </a:extLst>
              </p:cNvPr>
              <p:cNvSpPr/>
              <p:nvPr/>
            </p:nvSpPr>
            <p:spPr bwMode="auto">
              <a:xfrm>
                <a:off x="3022185" y="3278593"/>
                <a:ext cx="36576" cy="548640"/>
              </a:xfrm>
              <a:prstGeom prst="rect">
                <a:avLst/>
              </a:prstGeom>
              <a:grpFill/>
              <a:ln>
                <a:no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46" name="Rectangle 145">
                <a:extLst>
                  <a:ext uri="{FF2B5EF4-FFF2-40B4-BE49-F238E27FC236}">
                    <a16:creationId xmlns:a16="http://schemas.microsoft.com/office/drawing/2014/main" id="{D1491691-626E-4A8A-90F6-F1BA142109CC}"/>
                  </a:ext>
                </a:extLst>
              </p:cNvPr>
              <p:cNvSpPr/>
              <p:nvPr/>
            </p:nvSpPr>
            <p:spPr bwMode="auto">
              <a:xfrm>
                <a:off x="3245464" y="3552913"/>
                <a:ext cx="438912" cy="274320"/>
              </a:xfrm>
              <a:prstGeom prst="rect">
                <a:avLst/>
              </a:prstGeom>
              <a:grpFill/>
              <a:ln>
                <a:no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grpSp>
      </p:grpSp>
      <p:sp>
        <p:nvSpPr>
          <p:cNvPr id="147" name="TextBox 146">
            <a:extLst>
              <a:ext uri="{FF2B5EF4-FFF2-40B4-BE49-F238E27FC236}">
                <a16:creationId xmlns:a16="http://schemas.microsoft.com/office/drawing/2014/main" id="{1C841C88-EBBC-412C-89BE-ED3777BA06AD}"/>
              </a:ext>
            </a:extLst>
          </p:cNvPr>
          <p:cNvSpPr txBox="1"/>
          <p:nvPr/>
        </p:nvSpPr>
        <p:spPr>
          <a:xfrm>
            <a:off x="31612" y="5343745"/>
            <a:ext cx="235897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Colestipol + LPM PRN</a:t>
            </a:r>
          </a:p>
        </p:txBody>
      </p:sp>
      <p:grpSp>
        <p:nvGrpSpPr>
          <p:cNvPr id="20" name="Group 19">
            <a:extLst>
              <a:ext uri="{FF2B5EF4-FFF2-40B4-BE49-F238E27FC236}">
                <a16:creationId xmlns:a16="http://schemas.microsoft.com/office/drawing/2014/main" id="{4F2C24FE-6A70-425F-AE88-BF48CE044BAE}"/>
              </a:ext>
            </a:extLst>
          </p:cNvPr>
          <p:cNvGrpSpPr/>
          <p:nvPr/>
        </p:nvGrpSpPr>
        <p:grpSpPr>
          <a:xfrm>
            <a:off x="2526919" y="5236024"/>
            <a:ext cx="3896370" cy="584775"/>
            <a:chOff x="2753167" y="5591884"/>
            <a:chExt cx="3896370" cy="584775"/>
          </a:xfrm>
        </p:grpSpPr>
        <p:sp>
          <p:nvSpPr>
            <p:cNvPr id="148" name="Rectangle 147">
              <a:extLst>
                <a:ext uri="{FF2B5EF4-FFF2-40B4-BE49-F238E27FC236}">
                  <a16:creationId xmlns:a16="http://schemas.microsoft.com/office/drawing/2014/main" id="{5E09DA68-70B5-47D2-926F-267C9202C261}"/>
                </a:ext>
              </a:extLst>
            </p:cNvPr>
            <p:cNvSpPr/>
            <p:nvPr/>
          </p:nvSpPr>
          <p:spPr bwMode="auto">
            <a:xfrm>
              <a:off x="2753167" y="5798157"/>
              <a:ext cx="298266" cy="182880"/>
            </a:xfrm>
            <a:prstGeom prst="rect">
              <a:avLst/>
            </a:prstGeom>
            <a:solidFill>
              <a:schemeClr val="accent3"/>
            </a:solidFill>
            <a:ln>
              <a:no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50" name="TextBox 149">
              <a:extLst>
                <a:ext uri="{FF2B5EF4-FFF2-40B4-BE49-F238E27FC236}">
                  <a16:creationId xmlns:a16="http://schemas.microsoft.com/office/drawing/2014/main" id="{17A210FD-0A57-4B09-8ED6-7D68601D683E}"/>
                </a:ext>
              </a:extLst>
            </p:cNvPr>
            <p:cNvSpPr txBox="1"/>
            <p:nvPr/>
          </p:nvSpPr>
          <p:spPr>
            <a:xfrm>
              <a:off x="3440868" y="5591884"/>
              <a:ext cx="3208669"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Colestipol</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 g BID for 1 cycle;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LPM</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as needed (16 mg/day max) </a:t>
              </a:r>
            </a:p>
          </p:txBody>
        </p:sp>
      </p:grpSp>
      <p:sp>
        <p:nvSpPr>
          <p:cNvPr id="164" name="Rectangle 163">
            <a:extLst>
              <a:ext uri="{FF2B5EF4-FFF2-40B4-BE49-F238E27FC236}">
                <a16:creationId xmlns:a16="http://schemas.microsoft.com/office/drawing/2014/main" id="{95AD0FBA-3203-4F12-B4BA-FEA311FAF847}"/>
              </a:ext>
            </a:extLst>
          </p:cNvPr>
          <p:cNvSpPr/>
          <p:nvPr/>
        </p:nvSpPr>
        <p:spPr bwMode="auto">
          <a:xfrm>
            <a:off x="7199563" y="3591036"/>
            <a:ext cx="4480560" cy="256032"/>
          </a:xfrm>
          <a:prstGeom prst="rect">
            <a:avLst/>
          </a:prstGeom>
          <a:solidFill>
            <a:schemeClr val="accent6"/>
          </a:solidFill>
          <a:ln>
            <a:no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165" name="TextBox 164">
            <a:extLst>
              <a:ext uri="{FF2B5EF4-FFF2-40B4-BE49-F238E27FC236}">
                <a16:creationId xmlns:a16="http://schemas.microsoft.com/office/drawing/2014/main" id="{C3309C1A-03FB-46B9-B296-17EC522AEA99}"/>
              </a:ext>
            </a:extLst>
          </p:cNvPr>
          <p:cNvSpPr txBox="1"/>
          <p:nvPr/>
        </p:nvSpPr>
        <p:spPr>
          <a:xfrm>
            <a:off x="6803238" y="2562905"/>
            <a:ext cx="3388326"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Neratinib dose-escalation cohorts</a:t>
            </a:r>
          </a:p>
        </p:txBody>
      </p:sp>
      <p:grpSp>
        <p:nvGrpSpPr>
          <p:cNvPr id="21" name="Group 20">
            <a:extLst>
              <a:ext uri="{FF2B5EF4-FFF2-40B4-BE49-F238E27FC236}">
                <a16:creationId xmlns:a16="http://schemas.microsoft.com/office/drawing/2014/main" id="{62686E74-FEBA-43FF-B70B-E0FEE3DB134D}"/>
              </a:ext>
            </a:extLst>
          </p:cNvPr>
          <p:cNvGrpSpPr/>
          <p:nvPr/>
        </p:nvGrpSpPr>
        <p:grpSpPr>
          <a:xfrm>
            <a:off x="2319477" y="5856445"/>
            <a:ext cx="4259886" cy="323925"/>
            <a:chOff x="2319477" y="5856445"/>
            <a:chExt cx="4259886" cy="323925"/>
          </a:xfrm>
        </p:grpSpPr>
        <p:cxnSp>
          <p:nvCxnSpPr>
            <p:cNvPr id="35" name="Straight Connector 34">
              <a:extLst>
                <a:ext uri="{FF2B5EF4-FFF2-40B4-BE49-F238E27FC236}">
                  <a16:creationId xmlns:a16="http://schemas.microsoft.com/office/drawing/2014/main" id="{10E88E32-B897-4B0F-899C-995A716A4348}"/>
                </a:ext>
              </a:extLst>
            </p:cNvPr>
            <p:cNvCxnSpPr/>
            <p:nvPr/>
          </p:nvCxnSpPr>
          <p:spPr bwMode="auto">
            <a:xfrm>
              <a:off x="2459496" y="5864175"/>
              <a:ext cx="3944375"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767B50C-4DE5-49A0-B220-B24267364DCE}"/>
                </a:ext>
              </a:extLst>
            </p:cNvPr>
            <p:cNvCxnSpPr/>
            <p:nvPr/>
          </p:nvCxnSpPr>
          <p:spPr bwMode="auto">
            <a:xfrm flipH="1">
              <a:off x="2461086" y="5856445"/>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3A4F628-A844-43D9-883B-67DA6D08A722}"/>
                </a:ext>
              </a:extLst>
            </p:cNvPr>
            <p:cNvCxnSpPr/>
            <p:nvPr/>
          </p:nvCxnSpPr>
          <p:spPr bwMode="auto">
            <a:xfrm flipH="1">
              <a:off x="2764377" y="5856445"/>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14CD9CC-1686-4F22-8410-2A0DA853453E}"/>
                </a:ext>
              </a:extLst>
            </p:cNvPr>
            <p:cNvCxnSpPr/>
            <p:nvPr/>
          </p:nvCxnSpPr>
          <p:spPr bwMode="auto">
            <a:xfrm flipH="1">
              <a:off x="3067668" y="5856445"/>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1651160-B5BE-4024-9F2D-DC85BB99E514}"/>
                </a:ext>
              </a:extLst>
            </p:cNvPr>
            <p:cNvCxnSpPr/>
            <p:nvPr/>
          </p:nvCxnSpPr>
          <p:spPr bwMode="auto">
            <a:xfrm flipH="1">
              <a:off x="3370959" y="5856445"/>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F40689A3-3C09-478D-B6AD-DF5E40F7714C}"/>
                </a:ext>
              </a:extLst>
            </p:cNvPr>
            <p:cNvCxnSpPr/>
            <p:nvPr/>
          </p:nvCxnSpPr>
          <p:spPr bwMode="auto">
            <a:xfrm flipH="1">
              <a:off x="3674250" y="5856445"/>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6B02F3C-3C7E-47F5-B8E0-0B8DBAE06CD7}"/>
                </a:ext>
              </a:extLst>
            </p:cNvPr>
            <p:cNvCxnSpPr/>
            <p:nvPr/>
          </p:nvCxnSpPr>
          <p:spPr bwMode="auto">
            <a:xfrm flipH="1">
              <a:off x="3977541" y="5856445"/>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B35E330-4A3E-4F19-AED7-F3A04A64F2C9}"/>
                </a:ext>
              </a:extLst>
            </p:cNvPr>
            <p:cNvCxnSpPr/>
            <p:nvPr/>
          </p:nvCxnSpPr>
          <p:spPr bwMode="auto">
            <a:xfrm flipH="1">
              <a:off x="4280832" y="5856445"/>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D0A0991-0BE4-429E-A393-CFDABDBCFF43}"/>
                </a:ext>
              </a:extLst>
            </p:cNvPr>
            <p:cNvCxnSpPr/>
            <p:nvPr/>
          </p:nvCxnSpPr>
          <p:spPr bwMode="auto">
            <a:xfrm flipH="1">
              <a:off x="4584123" y="5856445"/>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7D52E27C-AE89-4F65-BF64-3F0CAF2CD3F9}"/>
                </a:ext>
              </a:extLst>
            </p:cNvPr>
            <p:cNvCxnSpPr/>
            <p:nvPr/>
          </p:nvCxnSpPr>
          <p:spPr bwMode="auto">
            <a:xfrm flipH="1">
              <a:off x="4887414" y="5856445"/>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481AD48-8BB9-4682-BC64-C75FA7499028}"/>
                </a:ext>
              </a:extLst>
            </p:cNvPr>
            <p:cNvCxnSpPr/>
            <p:nvPr/>
          </p:nvCxnSpPr>
          <p:spPr bwMode="auto">
            <a:xfrm flipH="1">
              <a:off x="5190705" y="5856445"/>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817EAAC-CCB4-47A5-A65D-74F5C6274045}"/>
                </a:ext>
              </a:extLst>
            </p:cNvPr>
            <p:cNvCxnSpPr/>
            <p:nvPr/>
          </p:nvCxnSpPr>
          <p:spPr bwMode="auto">
            <a:xfrm flipH="1">
              <a:off x="5493996" y="5856445"/>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C59DF25-9200-465E-91BB-3AD98E57A962}"/>
                </a:ext>
              </a:extLst>
            </p:cNvPr>
            <p:cNvCxnSpPr/>
            <p:nvPr/>
          </p:nvCxnSpPr>
          <p:spPr bwMode="auto">
            <a:xfrm flipH="1">
              <a:off x="5797287" y="5856445"/>
              <a:ext cx="0" cy="66040"/>
            </a:xfrm>
            <a:prstGeom prst="line">
              <a:avLst/>
            </a:prstGeom>
            <a:noFill/>
            <a:ln w="28575" cap="flat" cmpd="sng" algn="ctr">
              <a:solidFill>
                <a:schemeClr val="bg1"/>
              </a:solidFill>
              <a:prstDash val="solid"/>
              <a:round/>
              <a:headEnd type="none" w="med" len="med"/>
              <a:tailEnd type="none" w="med" len="med"/>
            </a:ln>
            <a:effectLst/>
          </p:spPr>
        </p:cxnSp>
        <p:sp>
          <p:nvSpPr>
            <p:cNvPr id="51" name="TextBox 50">
              <a:extLst>
                <a:ext uri="{FF2B5EF4-FFF2-40B4-BE49-F238E27FC236}">
                  <a16:creationId xmlns:a16="http://schemas.microsoft.com/office/drawing/2014/main" id="{90F0B1AC-9698-41CE-9717-EA7E45B8A7C0}"/>
                </a:ext>
              </a:extLst>
            </p:cNvPr>
            <p:cNvSpPr txBox="1"/>
            <p:nvPr/>
          </p:nvSpPr>
          <p:spPr>
            <a:xfrm>
              <a:off x="2319477" y="5872593"/>
              <a:ext cx="28405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2" name="TextBox 51">
              <a:extLst>
                <a:ext uri="{FF2B5EF4-FFF2-40B4-BE49-F238E27FC236}">
                  <a16:creationId xmlns:a16="http://schemas.microsoft.com/office/drawing/2014/main" id="{4B4754AE-ADE8-4C6B-8237-81C47E0732F5}"/>
                </a:ext>
              </a:extLst>
            </p:cNvPr>
            <p:cNvSpPr txBox="1"/>
            <p:nvPr/>
          </p:nvSpPr>
          <p:spPr>
            <a:xfrm>
              <a:off x="2622953" y="5872593"/>
              <a:ext cx="28405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53" name="TextBox 52">
              <a:extLst>
                <a:ext uri="{FF2B5EF4-FFF2-40B4-BE49-F238E27FC236}">
                  <a16:creationId xmlns:a16="http://schemas.microsoft.com/office/drawing/2014/main" id="{7A162E18-FAC6-4A4D-A6EC-54C175235122}"/>
                </a:ext>
              </a:extLst>
            </p:cNvPr>
            <p:cNvSpPr txBox="1"/>
            <p:nvPr/>
          </p:nvSpPr>
          <p:spPr>
            <a:xfrm>
              <a:off x="2926429" y="5872593"/>
              <a:ext cx="28405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54" name="TextBox 53">
              <a:extLst>
                <a:ext uri="{FF2B5EF4-FFF2-40B4-BE49-F238E27FC236}">
                  <a16:creationId xmlns:a16="http://schemas.microsoft.com/office/drawing/2014/main" id="{35AF488C-5220-45D9-8B30-9E9F422EBFE4}"/>
                </a:ext>
              </a:extLst>
            </p:cNvPr>
            <p:cNvSpPr txBox="1"/>
            <p:nvPr/>
          </p:nvSpPr>
          <p:spPr>
            <a:xfrm>
              <a:off x="3229905" y="5872593"/>
              <a:ext cx="28405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55" name="TextBox 54">
              <a:extLst>
                <a:ext uri="{FF2B5EF4-FFF2-40B4-BE49-F238E27FC236}">
                  <a16:creationId xmlns:a16="http://schemas.microsoft.com/office/drawing/2014/main" id="{CE7696D1-561A-4A66-90F9-462B1476B1E1}"/>
                </a:ext>
              </a:extLst>
            </p:cNvPr>
            <p:cNvSpPr txBox="1"/>
            <p:nvPr/>
          </p:nvSpPr>
          <p:spPr>
            <a:xfrm>
              <a:off x="3533381" y="5872593"/>
              <a:ext cx="28405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56" name="TextBox 55">
              <a:extLst>
                <a:ext uri="{FF2B5EF4-FFF2-40B4-BE49-F238E27FC236}">
                  <a16:creationId xmlns:a16="http://schemas.microsoft.com/office/drawing/2014/main" id="{399DDB38-2BBE-4584-A5C7-BF66A9446C4D}"/>
                </a:ext>
              </a:extLst>
            </p:cNvPr>
            <p:cNvSpPr txBox="1"/>
            <p:nvPr/>
          </p:nvSpPr>
          <p:spPr>
            <a:xfrm>
              <a:off x="3836857" y="5872593"/>
              <a:ext cx="28405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57" name="TextBox 56">
              <a:extLst>
                <a:ext uri="{FF2B5EF4-FFF2-40B4-BE49-F238E27FC236}">
                  <a16:creationId xmlns:a16="http://schemas.microsoft.com/office/drawing/2014/main" id="{03B8FF42-187B-46DE-B5CD-87E6513F4CDE}"/>
                </a:ext>
              </a:extLst>
            </p:cNvPr>
            <p:cNvSpPr txBox="1"/>
            <p:nvPr/>
          </p:nvSpPr>
          <p:spPr>
            <a:xfrm>
              <a:off x="4140333" y="5872593"/>
              <a:ext cx="28405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58" name="TextBox 57">
              <a:extLst>
                <a:ext uri="{FF2B5EF4-FFF2-40B4-BE49-F238E27FC236}">
                  <a16:creationId xmlns:a16="http://schemas.microsoft.com/office/drawing/2014/main" id="{C2463EFF-B6CC-48CC-BCD1-34820EFFD1FC}"/>
                </a:ext>
              </a:extLst>
            </p:cNvPr>
            <p:cNvSpPr txBox="1"/>
            <p:nvPr/>
          </p:nvSpPr>
          <p:spPr>
            <a:xfrm>
              <a:off x="4443809" y="5872593"/>
              <a:ext cx="28405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59" name="TextBox 58">
              <a:extLst>
                <a:ext uri="{FF2B5EF4-FFF2-40B4-BE49-F238E27FC236}">
                  <a16:creationId xmlns:a16="http://schemas.microsoft.com/office/drawing/2014/main" id="{B50C40A2-E1D6-4B54-AAF6-6252FE002789}"/>
                </a:ext>
              </a:extLst>
            </p:cNvPr>
            <p:cNvSpPr txBox="1"/>
            <p:nvPr/>
          </p:nvSpPr>
          <p:spPr>
            <a:xfrm>
              <a:off x="4747285" y="5872593"/>
              <a:ext cx="28405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60" name="TextBox 59">
              <a:extLst>
                <a:ext uri="{FF2B5EF4-FFF2-40B4-BE49-F238E27FC236}">
                  <a16:creationId xmlns:a16="http://schemas.microsoft.com/office/drawing/2014/main" id="{8CA72FC8-14DA-4005-BCC5-A801C3B6DBE1}"/>
                </a:ext>
              </a:extLst>
            </p:cNvPr>
            <p:cNvSpPr txBox="1"/>
            <p:nvPr/>
          </p:nvSpPr>
          <p:spPr>
            <a:xfrm>
              <a:off x="5050765" y="5872593"/>
              <a:ext cx="28405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61" name="TextBox 60">
              <a:extLst>
                <a:ext uri="{FF2B5EF4-FFF2-40B4-BE49-F238E27FC236}">
                  <a16:creationId xmlns:a16="http://schemas.microsoft.com/office/drawing/2014/main" id="{636B4FFC-CCC2-47F4-AF6F-4A2929CE425F}"/>
                </a:ext>
              </a:extLst>
            </p:cNvPr>
            <p:cNvSpPr txBox="1"/>
            <p:nvPr/>
          </p:nvSpPr>
          <p:spPr>
            <a:xfrm>
              <a:off x="5307957" y="5872593"/>
              <a:ext cx="36740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62" name="TextBox 61">
              <a:extLst>
                <a:ext uri="{FF2B5EF4-FFF2-40B4-BE49-F238E27FC236}">
                  <a16:creationId xmlns:a16="http://schemas.microsoft.com/office/drawing/2014/main" id="{60857FAA-FDE6-48F3-B5A7-07A4BA890E91}"/>
                </a:ext>
              </a:extLst>
            </p:cNvPr>
            <p:cNvSpPr txBox="1"/>
            <p:nvPr/>
          </p:nvSpPr>
          <p:spPr>
            <a:xfrm>
              <a:off x="5613735" y="5872593"/>
              <a:ext cx="370101"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63" name="TextBox 62">
              <a:extLst>
                <a:ext uri="{FF2B5EF4-FFF2-40B4-BE49-F238E27FC236}">
                  <a16:creationId xmlns:a16="http://schemas.microsoft.com/office/drawing/2014/main" id="{B838201A-958C-437A-B7AD-FC768AA8952D}"/>
                </a:ext>
              </a:extLst>
            </p:cNvPr>
            <p:cNvSpPr txBox="1"/>
            <p:nvPr/>
          </p:nvSpPr>
          <p:spPr>
            <a:xfrm>
              <a:off x="5911256" y="5872593"/>
              <a:ext cx="36740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64" name="TextBox 63">
              <a:extLst>
                <a:ext uri="{FF2B5EF4-FFF2-40B4-BE49-F238E27FC236}">
                  <a16:creationId xmlns:a16="http://schemas.microsoft.com/office/drawing/2014/main" id="{FDAFC1BB-F57E-48D8-819C-D9338BB2DE88}"/>
                </a:ext>
              </a:extLst>
            </p:cNvPr>
            <p:cNvSpPr txBox="1"/>
            <p:nvPr/>
          </p:nvSpPr>
          <p:spPr>
            <a:xfrm>
              <a:off x="6211955" y="5872593"/>
              <a:ext cx="36740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cxnSp>
          <p:nvCxnSpPr>
            <p:cNvPr id="209" name="Straight Connector 208">
              <a:extLst>
                <a:ext uri="{FF2B5EF4-FFF2-40B4-BE49-F238E27FC236}">
                  <a16:creationId xmlns:a16="http://schemas.microsoft.com/office/drawing/2014/main" id="{C0F09F6E-AA57-4BD2-8929-9D1B208655CD}"/>
                </a:ext>
              </a:extLst>
            </p:cNvPr>
            <p:cNvCxnSpPr/>
            <p:nvPr/>
          </p:nvCxnSpPr>
          <p:spPr bwMode="auto">
            <a:xfrm flipH="1">
              <a:off x="6086049" y="5868469"/>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7273C3B0-B490-47F8-9DDC-0C7C12645B84}"/>
                </a:ext>
              </a:extLst>
            </p:cNvPr>
            <p:cNvCxnSpPr/>
            <p:nvPr/>
          </p:nvCxnSpPr>
          <p:spPr bwMode="auto">
            <a:xfrm flipH="1">
              <a:off x="6390856" y="5864458"/>
              <a:ext cx="0" cy="66040"/>
            </a:xfrm>
            <a:prstGeom prst="line">
              <a:avLst/>
            </a:prstGeom>
            <a:noFill/>
            <a:ln w="28575" cap="flat" cmpd="sng" algn="ctr">
              <a:solidFill>
                <a:schemeClr val="bg1"/>
              </a:solidFill>
              <a:prstDash val="solid"/>
              <a:round/>
              <a:headEnd type="none" w="med" len="med"/>
              <a:tailEnd type="none" w="med" len="med"/>
            </a:ln>
            <a:effectLst/>
          </p:spPr>
        </p:cxnSp>
      </p:grpSp>
      <p:grpSp>
        <p:nvGrpSpPr>
          <p:cNvPr id="22" name="Group 21">
            <a:extLst>
              <a:ext uri="{FF2B5EF4-FFF2-40B4-BE49-F238E27FC236}">
                <a16:creationId xmlns:a16="http://schemas.microsoft.com/office/drawing/2014/main" id="{9F2F2F6C-5000-4F49-9626-E16B2810E48F}"/>
              </a:ext>
            </a:extLst>
          </p:cNvPr>
          <p:cNvGrpSpPr/>
          <p:nvPr/>
        </p:nvGrpSpPr>
        <p:grpSpPr>
          <a:xfrm>
            <a:off x="6872319" y="5843599"/>
            <a:ext cx="5054397" cy="323925"/>
            <a:chOff x="6867830" y="6145158"/>
            <a:chExt cx="4276354" cy="323925"/>
          </a:xfrm>
        </p:grpSpPr>
        <p:cxnSp>
          <p:nvCxnSpPr>
            <p:cNvPr id="182" name="Straight Connector 181">
              <a:extLst>
                <a:ext uri="{FF2B5EF4-FFF2-40B4-BE49-F238E27FC236}">
                  <a16:creationId xmlns:a16="http://schemas.microsoft.com/office/drawing/2014/main" id="{C3A9A25D-BDEF-4C62-9AC6-F0CDAB131A47}"/>
                </a:ext>
              </a:extLst>
            </p:cNvPr>
            <p:cNvCxnSpPr/>
            <p:nvPr/>
          </p:nvCxnSpPr>
          <p:spPr bwMode="auto">
            <a:xfrm>
              <a:off x="6983156" y="6152888"/>
              <a:ext cx="3944375"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CD45FDB1-7A3F-4F78-B591-4C2C6C06DB64}"/>
                </a:ext>
              </a:extLst>
            </p:cNvPr>
            <p:cNvCxnSpPr/>
            <p:nvPr/>
          </p:nvCxnSpPr>
          <p:spPr bwMode="auto">
            <a:xfrm flipH="1">
              <a:off x="6984746" y="6145158"/>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298E4A59-5651-4D92-ABF1-5633438EF4A0}"/>
                </a:ext>
              </a:extLst>
            </p:cNvPr>
            <p:cNvCxnSpPr/>
            <p:nvPr/>
          </p:nvCxnSpPr>
          <p:spPr bwMode="auto">
            <a:xfrm flipH="1">
              <a:off x="7288037" y="6145158"/>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54A01B45-2FAC-44E2-9A02-00B7603BD186}"/>
                </a:ext>
              </a:extLst>
            </p:cNvPr>
            <p:cNvCxnSpPr/>
            <p:nvPr/>
          </p:nvCxnSpPr>
          <p:spPr bwMode="auto">
            <a:xfrm flipH="1">
              <a:off x="7591328" y="6145158"/>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F27CC89F-F567-4C33-B063-CF617C905378}"/>
                </a:ext>
              </a:extLst>
            </p:cNvPr>
            <p:cNvCxnSpPr/>
            <p:nvPr/>
          </p:nvCxnSpPr>
          <p:spPr bwMode="auto">
            <a:xfrm flipH="1">
              <a:off x="7894619" y="6145158"/>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6F205F1B-1138-4C86-8DEC-6373154131F9}"/>
                </a:ext>
              </a:extLst>
            </p:cNvPr>
            <p:cNvCxnSpPr/>
            <p:nvPr/>
          </p:nvCxnSpPr>
          <p:spPr bwMode="auto">
            <a:xfrm flipH="1">
              <a:off x="8197910" y="6145158"/>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82D88417-A225-4E25-8115-5AC8A81E1C46}"/>
                </a:ext>
              </a:extLst>
            </p:cNvPr>
            <p:cNvCxnSpPr/>
            <p:nvPr/>
          </p:nvCxnSpPr>
          <p:spPr bwMode="auto">
            <a:xfrm flipH="1">
              <a:off x="8501201" y="6145158"/>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48F71433-A324-46DC-AA7C-7E190D4E1E70}"/>
                </a:ext>
              </a:extLst>
            </p:cNvPr>
            <p:cNvCxnSpPr/>
            <p:nvPr/>
          </p:nvCxnSpPr>
          <p:spPr bwMode="auto">
            <a:xfrm flipH="1">
              <a:off x="8804492" y="6145158"/>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36AC5A87-9045-4AFF-8F46-9AA1DFD0BAD9}"/>
                </a:ext>
              </a:extLst>
            </p:cNvPr>
            <p:cNvCxnSpPr/>
            <p:nvPr/>
          </p:nvCxnSpPr>
          <p:spPr bwMode="auto">
            <a:xfrm flipH="1">
              <a:off x="9107783" y="6145158"/>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CBCB4294-F64F-47CC-B884-FC6482F22DC6}"/>
                </a:ext>
              </a:extLst>
            </p:cNvPr>
            <p:cNvCxnSpPr/>
            <p:nvPr/>
          </p:nvCxnSpPr>
          <p:spPr bwMode="auto">
            <a:xfrm flipH="1">
              <a:off x="9411074" y="6145158"/>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4252DFDB-700B-40C8-977B-497B207275EC}"/>
                </a:ext>
              </a:extLst>
            </p:cNvPr>
            <p:cNvCxnSpPr/>
            <p:nvPr/>
          </p:nvCxnSpPr>
          <p:spPr bwMode="auto">
            <a:xfrm flipH="1">
              <a:off x="9714365" y="6145158"/>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0943C4E9-FFC0-48C2-919F-C0CA93D4003A}"/>
                </a:ext>
              </a:extLst>
            </p:cNvPr>
            <p:cNvCxnSpPr/>
            <p:nvPr/>
          </p:nvCxnSpPr>
          <p:spPr bwMode="auto">
            <a:xfrm flipH="1">
              <a:off x="10017656" y="6145158"/>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E150D443-596C-43DA-A74D-BCA2BE87042B}"/>
                </a:ext>
              </a:extLst>
            </p:cNvPr>
            <p:cNvCxnSpPr/>
            <p:nvPr/>
          </p:nvCxnSpPr>
          <p:spPr bwMode="auto">
            <a:xfrm flipH="1">
              <a:off x="10320947" y="6145158"/>
              <a:ext cx="0" cy="66040"/>
            </a:xfrm>
            <a:prstGeom prst="line">
              <a:avLst/>
            </a:prstGeom>
            <a:noFill/>
            <a:ln w="28575" cap="flat" cmpd="sng" algn="ctr">
              <a:solidFill>
                <a:schemeClr val="bg1"/>
              </a:solidFill>
              <a:prstDash val="solid"/>
              <a:round/>
              <a:headEnd type="none" w="med" len="med"/>
              <a:tailEnd type="none" w="med" len="med"/>
            </a:ln>
            <a:effectLst/>
          </p:spPr>
        </p:cxnSp>
        <p:sp>
          <p:nvSpPr>
            <p:cNvPr id="195" name="TextBox 194">
              <a:extLst>
                <a:ext uri="{FF2B5EF4-FFF2-40B4-BE49-F238E27FC236}">
                  <a16:creationId xmlns:a16="http://schemas.microsoft.com/office/drawing/2014/main" id="{A0B7C757-D317-42DA-BB07-ED983AD1E89D}"/>
                </a:ext>
              </a:extLst>
            </p:cNvPr>
            <p:cNvSpPr txBox="1"/>
            <p:nvPr/>
          </p:nvSpPr>
          <p:spPr>
            <a:xfrm>
              <a:off x="6867830" y="6161306"/>
              <a:ext cx="28405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96" name="TextBox 195">
              <a:extLst>
                <a:ext uri="{FF2B5EF4-FFF2-40B4-BE49-F238E27FC236}">
                  <a16:creationId xmlns:a16="http://schemas.microsoft.com/office/drawing/2014/main" id="{D73D34A2-BA71-476F-BD60-9D0CCE4653F6}"/>
                </a:ext>
              </a:extLst>
            </p:cNvPr>
            <p:cNvSpPr txBox="1"/>
            <p:nvPr/>
          </p:nvSpPr>
          <p:spPr>
            <a:xfrm>
              <a:off x="7171306" y="6161306"/>
              <a:ext cx="28405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97" name="TextBox 196">
              <a:extLst>
                <a:ext uri="{FF2B5EF4-FFF2-40B4-BE49-F238E27FC236}">
                  <a16:creationId xmlns:a16="http://schemas.microsoft.com/office/drawing/2014/main" id="{A6AE635B-8FF5-42A9-BC16-BC33398EEE67}"/>
                </a:ext>
              </a:extLst>
            </p:cNvPr>
            <p:cNvSpPr txBox="1"/>
            <p:nvPr/>
          </p:nvSpPr>
          <p:spPr>
            <a:xfrm>
              <a:off x="7474782" y="6161306"/>
              <a:ext cx="28405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98" name="TextBox 197">
              <a:extLst>
                <a:ext uri="{FF2B5EF4-FFF2-40B4-BE49-F238E27FC236}">
                  <a16:creationId xmlns:a16="http://schemas.microsoft.com/office/drawing/2014/main" id="{E6452B84-3A08-4A3C-AD24-924FAF43D2DB}"/>
                </a:ext>
              </a:extLst>
            </p:cNvPr>
            <p:cNvSpPr txBox="1"/>
            <p:nvPr/>
          </p:nvSpPr>
          <p:spPr>
            <a:xfrm>
              <a:off x="7778258" y="6161306"/>
              <a:ext cx="28405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99" name="TextBox 198">
              <a:extLst>
                <a:ext uri="{FF2B5EF4-FFF2-40B4-BE49-F238E27FC236}">
                  <a16:creationId xmlns:a16="http://schemas.microsoft.com/office/drawing/2014/main" id="{29A098E0-A515-4AB9-83B8-4657527F5820}"/>
                </a:ext>
              </a:extLst>
            </p:cNvPr>
            <p:cNvSpPr txBox="1"/>
            <p:nvPr/>
          </p:nvSpPr>
          <p:spPr>
            <a:xfrm>
              <a:off x="8081734" y="6161306"/>
              <a:ext cx="28405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200" name="TextBox 199">
              <a:extLst>
                <a:ext uri="{FF2B5EF4-FFF2-40B4-BE49-F238E27FC236}">
                  <a16:creationId xmlns:a16="http://schemas.microsoft.com/office/drawing/2014/main" id="{4686512A-2172-43D1-8F95-6C58619A7A4C}"/>
                </a:ext>
              </a:extLst>
            </p:cNvPr>
            <p:cNvSpPr txBox="1"/>
            <p:nvPr/>
          </p:nvSpPr>
          <p:spPr>
            <a:xfrm>
              <a:off x="8385210" y="6161306"/>
              <a:ext cx="28405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201" name="TextBox 200">
              <a:extLst>
                <a:ext uri="{FF2B5EF4-FFF2-40B4-BE49-F238E27FC236}">
                  <a16:creationId xmlns:a16="http://schemas.microsoft.com/office/drawing/2014/main" id="{3411784C-DE31-4F05-B0EB-D9D08224783E}"/>
                </a:ext>
              </a:extLst>
            </p:cNvPr>
            <p:cNvSpPr txBox="1"/>
            <p:nvPr/>
          </p:nvSpPr>
          <p:spPr>
            <a:xfrm>
              <a:off x="8688687" y="6161306"/>
              <a:ext cx="28405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02" name="TextBox 201">
              <a:extLst>
                <a:ext uri="{FF2B5EF4-FFF2-40B4-BE49-F238E27FC236}">
                  <a16:creationId xmlns:a16="http://schemas.microsoft.com/office/drawing/2014/main" id="{AE6BB6EA-D05E-4E93-8EB2-7234E89D5F9E}"/>
                </a:ext>
              </a:extLst>
            </p:cNvPr>
            <p:cNvSpPr txBox="1"/>
            <p:nvPr/>
          </p:nvSpPr>
          <p:spPr>
            <a:xfrm>
              <a:off x="8992165" y="6161306"/>
              <a:ext cx="28405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203" name="TextBox 202">
              <a:extLst>
                <a:ext uri="{FF2B5EF4-FFF2-40B4-BE49-F238E27FC236}">
                  <a16:creationId xmlns:a16="http://schemas.microsoft.com/office/drawing/2014/main" id="{B00540D7-9284-4305-AD63-DAEE94702B84}"/>
                </a:ext>
              </a:extLst>
            </p:cNvPr>
            <p:cNvSpPr txBox="1"/>
            <p:nvPr/>
          </p:nvSpPr>
          <p:spPr>
            <a:xfrm>
              <a:off x="9295638" y="6161306"/>
              <a:ext cx="28405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204" name="TextBox 203">
              <a:extLst>
                <a:ext uri="{FF2B5EF4-FFF2-40B4-BE49-F238E27FC236}">
                  <a16:creationId xmlns:a16="http://schemas.microsoft.com/office/drawing/2014/main" id="{9DFC36D8-2EDD-4CF4-86B3-D9745C40EA54}"/>
                </a:ext>
              </a:extLst>
            </p:cNvPr>
            <p:cNvSpPr txBox="1"/>
            <p:nvPr/>
          </p:nvSpPr>
          <p:spPr>
            <a:xfrm>
              <a:off x="9599122" y="6161306"/>
              <a:ext cx="284052"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205" name="TextBox 204">
              <a:extLst>
                <a:ext uri="{FF2B5EF4-FFF2-40B4-BE49-F238E27FC236}">
                  <a16:creationId xmlns:a16="http://schemas.microsoft.com/office/drawing/2014/main" id="{96F7787F-39AE-41BD-A7C2-0B5BEB5A6EAC}"/>
                </a:ext>
              </a:extLst>
            </p:cNvPr>
            <p:cNvSpPr txBox="1"/>
            <p:nvPr/>
          </p:nvSpPr>
          <p:spPr>
            <a:xfrm>
              <a:off x="9872772" y="6161306"/>
              <a:ext cx="36740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06" name="TextBox 205">
              <a:extLst>
                <a:ext uri="{FF2B5EF4-FFF2-40B4-BE49-F238E27FC236}">
                  <a16:creationId xmlns:a16="http://schemas.microsoft.com/office/drawing/2014/main" id="{C27868E6-82B8-4394-B789-E70F2941993B}"/>
                </a:ext>
              </a:extLst>
            </p:cNvPr>
            <p:cNvSpPr txBox="1"/>
            <p:nvPr/>
          </p:nvSpPr>
          <p:spPr>
            <a:xfrm>
              <a:off x="10178554" y="6161306"/>
              <a:ext cx="370101"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207" name="TextBox 206">
              <a:extLst>
                <a:ext uri="{FF2B5EF4-FFF2-40B4-BE49-F238E27FC236}">
                  <a16:creationId xmlns:a16="http://schemas.microsoft.com/office/drawing/2014/main" id="{A93F9EE7-C2B0-47AD-9924-574C389B1E59}"/>
                </a:ext>
              </a:extLst>
            </p:cNvPr>
            <p:cNvSpPr txBox="1"/>
            <p:nvPr/>
          </p:nvSpPr>
          <p:spPr>
            <a:xfrm>
              <a:off x="10476074" y="6161306"/>
              <a:ext cx="36740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08" name="TextBox 207">
              <a:extLst>
                <a:ext uri="{FF2B5EF4-FFF2-40B4-BE49-F238E27FC236}">
                  <a16:creationId xmlns:a16="http://schemas.microsoft.com/office/drawing/2014/main" id="{47DB5EBD-31FF-43E9-A9DC-22CCE7961596}"/>
                </a:ext>
              </a:extLst>
            </p:cNvPr>
            <p:cNvSpPr txBox="1"/>
            <p:nvPr/>
          </p:nvSpPr>
          <p:spPr>
            <a:xfrm>
              <a:off x="10776776" y="6161306"/>
              <a:ext cx="36740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cxnSp>
          <p:nvCxnSpPr>
            <p:cNvPr id="211" name="Straight Connector 210">
              <a:extLst>
                <a:ext uri="{FF2B5EF4-FFF2-40B4-BE49-F238E27FC236}">
                  <a16:creationId xmlns:a16="http://schemas.microsoft.com/office/drawing/2014/main" id="{92B35D21-025C-4CD9-9A6B-DAC03C0F0EAB}"/>
                </a:ext>
              </a:extLst>
            </p:cNvPr>
            <p:cNvCxnSpPr/>
            <p:nvPr/>
          </p:nvCxnSpPr>
          <p:spPr bwMode="auto">
            <a:xfrm flipH="1">
              <a:off x="10617931" y="6150571"/>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46C0B8E6-535A-43D4-9257-30F88AB71DD5}"/>
                </a:ext>
              </a:extLst>
            </p:cNvPr>
            <p:cNvCxnSpPr/>
            <p:nvPr/>
          </p:nvCxnSpPr>
          <p:spPr bwMode="auto">
            <a:xfrm flipH="1">
              <a:off x="10922738" y="6146560"/>
              <a:ext cx="0" cy="66040"/>
            </a:xfrm>
            <a:prstGeom prst="line">
              <a:avLst/>
            </a:prstGeom>
            <a:noFill/>
            <a:ln w="28575" cap="flat" cmpd="sng" algn="ctr">
              <a:solidFill>
                <a:schemeClr val="bg1"/>
              </a:solidFill>
              <a:prstDash val="solid"/>
              <a:round/>
              <a:headEnd type="none" w="med" len="med"/>
              <a:tailEnd type="none" w="med" len="med"/>
            </a:ln>
            <a:effectLst/>
          </p:spPr>
        </p:cxnSp>
      </p:grpSp>
      <p:sp>
        <p:nvSpPr>
          <p:cNvPr id="213" name="TextBox 212">
            <a:extLst>
              <a:ext uri="{FF2B5EF4-FFF2-40B4-BE49-F238E27FC236}">
                <a16:creationId xmlns:a16="http://schemas.microsoft.com/office/drawing/2014/main" id="{2591DAB6-8940-4C53-B9CB-E7E1CB2F5C9E}"/>
              </a:ext>
            </a:extLst>
          </p:cNvPr>
          <p:cNvSpPr txBox="1"/>
          <p:nvPr/>
        </p:nvSpPr>
        <p:spPr>
          <a:xfrm>
            <a:off x="6843137" y="2914721"/>
            <a:ext cx="4816703"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Neratinib 120 mg/day D1-7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Wingdings" panose="05000000000000000000" pitchFamily="2" charset="2"/>
              </a:rPr>
              <a:t></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160 mg/day D8-14</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Wingdings" panose="05000000000000000000" pitchFamily="2" charset="2"/>
              </a:rPr>
              <a:t></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240 mg/day (13 cycles)</a:t>
            </a:r>
          </a:p>
        </p:txBody>
      </p:sp>
      <p:sp>
        <p:nvSpPr>
          <p:cNvPr id="214" name="TextBox 213">
            <a:extLst>
              <a:ext uri="{FF2B5EF4-FFF2-40B4-BE49-F238E27FC236}">
                <a16:creationId xmlns:a16="http://schemas.microsoft.com/office/drawing/2014/main" id="{7C81BF70-AC63-4A8D-BFFF-B94A389C8DE4}"/>
              </a:ext>
            </a:extLst>
          </p:cNvPr>
          <p:cNvSpPr txBox="1"/>
          <p:nvPr/>
        </p:nvSpPr>
        <p:spPr>
          <a:xfrm>
            <a:off x="6909593" y="4490912"/>
            <a:ext cx="5103641"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Neratinib 160 mg/day D1-14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Wingdings" panose="05000000000000000000" pitchFamily="2" charset="2"/>
              </a:rPr>
              <a:t></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200 mg/day D15-28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Wingdings" panose="05000000000000000000" pitchFamily="2" charset="2"/>
              </a:rPr>
              <a:t></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240 mg/day (13 cycles)</a:t>
            </a:r>
          </a:p>
        </p:txBody>
      </p:sp>
      <p:sp>
        <p:nvSpPr>
          <p:cNvPr id="216" name="Rectangle 215">
            <a:extLst>
              <a:ext uri="{FF2B5EF4-FFF2-40B4-BE49-F238E27FC236}">
                <a16:creationId xmlns:a16="http://schemas.microsoft.com/office/drawing/2014/main" id="{237228FD-1DF3-4CB9-B7D6-138DB7BAC1FF}"/>
              </a:ext>
            </a:extLst>
          </p:cNvPr>
          <p:cNvSpPr/>
          <p:nvPr/>
        </p:nvSpPr>
        <p:spPr bwMode="auto">
          <a:xfrm>
            <a:off x="7091017" y="3709908"/>
            <a:ext cx="91440" cy="137160"/>
          </a:xfrm>
          <a:prstGeom prst="rect">
            <a:avLst/>
          </a:prstGeom>
          <a:solidFill>
            <a:schemeClr val="accent6">
              <a:lumMod val="40000"/>
              <a:lumOff val="60000"/>
            </a:schemeClr>
          </a:solidFill>
          <a:ln>
            <a:no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17" name="Rectangle 216">
            <a:extLst>
              <a:ext uri="{FF2B5EF4-FFF2-40B4-BE49-F238E27FC236}">
                <a16:creationId xmlns:a16="http://schemas.microsoft.com/office/drawing/2014/main" id="{7BDE8EB6-5FEF-474F-AE76-4A0A7A174268}"/>
              </a:ext>
            </a:extLst>
          </p:cNvPr>
          <p:cNvSpPr/>
          <p:nvPr/>
        </p:nvSpPr>
        <p:spPr bwMode="auto">
          <a:xfrm>
            <a:off x="6989081" y="3755628"/>
            <a:ext cx="91440" cy="91440"/>
          </a:xfrm>
          <a:prstGeom prst="rect">
            <a:avLst/>
          </a:prstGeom>
          <a:solidFill>
            <a:schemeClr val="accent6">
              <a:lumMod val="20000"/>
              <a:lumOff val="80000"/>
            </a:schemeClr>
          </a:solidFill>
          <a:ln>
            <a:no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18" name="Rectangle 217">
            <a:extLst>
              <a:ext uri="{FF2B5EF4-FFF2-40B4-BE49-F238E27FC236}">
                <a16:creationId xmlns:a16="http://schemas.microsoft.com/office/drawing/2014/main" id="{0F72066A-AB80-4D7F-9ED5-9DD2FF36933A}"/>
              </a:ext>
            </a:extLst>
          </p:cNvPr>
          <p:cNvSpPr/>
          <p:nvPr/>
        </p:nvSpPr>
        <p:spPr bwMode="auto">
          <a:xfrm>
            <a:off x="7370162" y="5203496"/>
            <a:ext cx="4297680" cy="256032"/>
          </a:xfrm>
          <a:prstGeom prst="rect">
            <a:avLst/>
          </a:prstGeom>
          <a:solidFill>
            <a:schemeClr val="accent6"/>
          </a:solidFill>
          <a:ln>
            <a:no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19" name="Rectangle 218">
            <a:extLst>
              <a:ext uri="{FF2B5EF4-FFF2-40B4-BE49-F238E27FC236}">
                <a16:creationId xmlns:a16="http://schemas.microsoft.com/office/drawing/2014/main" id="{3AD64AB3-3E75-44F2-8F55-756E3FE963B5}"/>
              </a:ext>
            </a:extLst>
          </p:cNvPr>
          <p:cNvSpPr/>
          <p:nvPr/>
        </p:nvSpPr>
        <p:spPr bwMode="auto">
          <a:xfrm>
            <a:off x="7175323" y="5249216"/>
            <a:ext cx="164592" cy="210312"/>
          </a:xfrm>
          <a:prstGeom prst="rect">
            <a:avLst/>
          </a:prstGeom>
          <a:solidFill>
            <a:schemeClr val="accent6">
              <a:lumMod val="60000"/>
              <a:lumOff val="40000"/>
            </a:schemeClr>
          </a:solidFill>
          <a:ln>
            <a:no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20" name="Rectangle 219">
            <a:extLst>
              <a:ext uri="{FF2B5EF4-FFF2-40B4-BE49-F238E27FC236}">
                <a16:creationId xmlns:a16="http://schemas.microsoft.com/office/drawing/2014/main" id="{B42AC98A-AFDF-4E68-9D5D-71E2EDAA7FDF}"/>
              </a:ext>
            </a:extLst>
          </p:cNvPr>
          <p:cNvSpPr/>
          <p:nvPr/>
        </p:nvSpPr>
        <p:spPr bwMode="auto">
          <a:xfrm>
            <a:off x="6989081" y="5322368"/>
            <a:ext cx="164592" cy="137160"/>
          </a:xfrm>
          <a:prstGeom prst="rect">
            <a:avLst/>
          </a:prstGeom>
          <a:solidFill>
            <a:schemeClr val="accent6">
              <a:lumMod val="40000"/>
              <a:lumOff val="60000"/>
            </a:schemeClr>
          </a:solidFill>
          <a:ln>
            <a:no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Arial" panose="020B0604020202020204" pitchFamily="34" charset="0"/>
            </a:endParaRPr>
          </a:p>
        </p:txBody>
      </p:sp>
      <p:sp>
        <p:nvSpPr>
          <p:cNvPr id="23" name="Rectangle 22">
            <a:extLst>
              <a:ext uri="{FF2B5EF4-FFF2-40B4-BE49-F238E27FC236}">
                <a16:creationId xmlns:a16="http://schemas.microsoft.com/office/drawing/2014/main" id="{4CD5F67F-598A-4264-9A60-033BE54D1861}"/>
              </a:ext>
            </a:extLst>
          </p:cNvPr>
          <p:cNvSpPr/>
          <p:nvPr/>
        </p:nvSpPr>
        <p:spPr>
          <a:xfrm>
            <a:off x="7165880" y="3831476"/>
            <a:ext cx="3328347"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LPM</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as needed (16 mg/day max) </a:t>
            </a:r>
          </a:p>
        </p:txBody>
      </p:sp>
      <p:sp>
        <p:nvSpPr>
          <p:cNvPr id="221" name="Rectangle 220">
            <a:extLst>
              <a:ext uri="{FF2B5EF4-FFF2-40B4-BE49-F238E27FC236}">
                <a16:creationId xmlns:a16="http://schemas.microsoft.com/office/drawing/2014/main" id="{B0F0D057-201B-4B71-99E7-FB3758B2C788}"/>
              </a:ext>
            </a:extLst>
          </p:cNvPr>
          <p:cNvSpPr/>
          <p:nvPr/>
        </p:nvSpPr>
        <p:spPr>
          <a:xfrm>
            <a:off x="7303900" y="5443656"/>
            <a:ext cx="3328347"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LPM</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as needed (16 mg/day max) </a:t>
            </a:r>
          </a:p>
        </p:txBody>
      </p:sp>
    </p:spTree>
    <p:extLst>
      <p:ext uri="{BB962C8B-B14F-4D97-AF65-F5344CB8AC3E}">
        <p14:creationId xmlns:p14="http://schemas.microsoft.com/office/powerpoint/2010/main" val="23533972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BA8A0-1DBB-4A90-B0CB-29DB506C116F}"/>
              </a:ext>
            </a:extLst>
          </p:cNvPr>
          <p:cNvSpPr>
            <a:spLocks noGrp="1"/>
          </p:cNvSpPr>
          <p:nvPr>
            <p:ph type="title"/>
          </p:nvPr>
        </p:nvSpPr>
        <p:spPr/>
        <p:txBody>
          <a:bodyPr/>
          <a:lstStyle/>
          <a:p>
            <a:r>
              <a:rPr lang="en-US" dirty="0"/>
              <a:t>CONTROL: Patient Disposition</a:t>
            </a:r>
          </a:p>
        </p:txBody>
      </p:sp>
      <p:sp>
        <p:nvSpPr>
          <p:cNvPr id="4" name="Text Box 15">
            <a:extLst>
              <a:ext uri="{FF2B5EF4-FFF2-40B4-BE49-F238E27FC236}">
                <a16:creationId xmlns:a16="http://schemas.microsoft.com/office/drawing/2014/main" id="{C8C33E62-EC27-4F76-B9B0-A2E6FD03519D}"/>
              </a:ext>
            </a:extLst>
          </p:cNvPr>
          <p:cNvSpPr txBox="1">
            <a:spLocks noChangeArrowheads="1"/>
          </p:cNvSpPr>
          <p:nvPr/>
        </p:nvSpPr>
        <p:spPr bwMode="auto">
          <a:xfrm>
            <a:off x="395333" y="638020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Barcenas. Ann Oncol. 2020; 31:1223.. 2.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Ruiz-Borrego. SABCS 2020. Abstr PS13-20.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EF7A6214-0149-4D47-B7CC-51585AAD0634}"/>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7FBBC86C-35BD-4757-8388-D23569F2171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B6701FDF-889C-4606-B672-A962FBCE09A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8" name="Group 32">
            <a:extLst>
              <a:ext uri="{FF2B5EF4-FFF2-40B4-BE49-F238E27FC236}">
                <a16:creationId xmlns:a16="http://schemas.microsoft.com/office/drawing/2014/main" id="{2DAB1B56-E35A-47E8-B461-5370CE6B1B2D}"/>
              </a:ext>
            </a:extLst>
          </p:cNvPr>
          <p:cNvGraphicFramePr>
            <a:graphicFrameLocks noGrp="1"/>
          </p:cNvGraphicFramePr>
          <p:nvPr>
            <p:extLst>
              <p:ext uri="{D42A27DB-BD31-4B8C-83A1-F6EECF244321}">
                <p14:modId xmlns:p14="http://schemas.microsoft.com/office/powerpoint/2010/main" val="3866468755"/>
              </p:ext>
            </p:extLst>
          </p:nvPr>
        </p:nvGraphicFramePr>
        <p:xfrm>
          <a:off x="495300" y="1600200"/>
          <a:ext cx="6914388" cy="4175824"/>
        </p:xfrm>
        <a:graphic>
          <a:graphicData uri="http://schemas.openxmlformats.org/drawingml/2006/table">
            <a:tbl>
              <a:tblPr/>
              <a:tblGrid>
                <a:gridCol w="1727959">
                  <a:extLst>
                    <a:ext uri="{9D8B030D-6E8A-4147-A177-3AD203B41FA5}">
                      <a16:colId xmlns:a16="http://schemas.microsoft.com/office/drawing/2014/main" val="20000"/>
                    </a:ext>
                  </a:extLst>
                </a:gridCol>
                <a:gridCol w="1251461">
                  <a:extLst>
                    <a:ext uri="{9D8B030D-6E8A-4147-A177-3AD203B41FA5}">
                      <a16:colId xmlns:a16="http://schemas.microsoft.com/office/drawing/2014/main" val="20001"/>
                    </a:ext>
                  </a:extLst>
                </a:gridCol>
                <a:gridCol w="1428206">
                  <a:extLst>
                    <a:ext uri="{9D8B030D-6E8A-4147-A177-3AD203B41FA5}">
                      <a16:colId xmlns:a16="http://schemas.microsoft.com/office/drawing/2014/main" val="20002"/>
                    </a:ext>
                  </a:extLst>
                </a:gridCol>
                <a:gridCol w="1254034">
                  <a:extLst>
                    <a:ext uri="{9D8B030D-6E8A-4147-A177-3AD203B41FA5}">
                      <a16:colId xmlns:a16="http://schemas.microsoft.com/office/drawing/2014/main" val="1521492914"/>
                    </a:ext>
                  </a:extLst>
                </a:gridCol>
                <a:gridCol w="1252728">
                  <a:extLst>
                    <a:ext uri="{9D8B030D-6E8A-4147-A177-3AD203B41FA5}">
                      <a16:colId xmlns:a16="http://schemas.microsoft.com/office/drawing/2014/main" val="3854336181"/>
                    </a:ext>
                  </a:extLst>
                </a:gridCol>
              </a:tblGrid>
              <a:tr h="137160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r>
                        <a:rPr kumimoji="0" lang="en-US" sz="1600" b="1" i="0" u="none" strike="noStrike" cap="none" normalizeH="0" baseline="30000" dirty="0">
                          <a:ln>
                            <a:noFill/>
                          </a:ln>
                          <a:solidFill>
                            <a:schemeClr val="tx1"/>
                          </a:solidFill>
                          <a:effectLst/>
                          <a:latin typeface="Calibri" panose="020F0502020204030204" pitchFamily="34" charset="0"/>
                        </a:rPr>
                        <a: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Loperamide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137)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Budesonide + Loperamide</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64)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Colestipol + Loperamide</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136)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Colestipol + Loperamide PRN</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104)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3549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On neratinib tx,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44196">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Completed 1 yr of neratinib tx,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 (55.5)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 (79.7)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 (71.3)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 (72.1)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4419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D/c neratinib before 1 yr for any reason,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(44.5)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(20.3)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(28.7)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(27.9)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4419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neratinib, mo (range)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11. 63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(0.1-13.1)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11.96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(0.2-13.2)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11.94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11.96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(0.1-12.5)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graphicFrame>
        <p:nvGraphicFramePr>
          <p:cNvPr id="10" name="Group 32">
            <a:extLst>
              <a:ext uri="{FF2B5EF4-FFF2-40B4-BE49-F238E27FC236}">
                <a16:creationId xmlns:a16="http://schemas.microsoft.com/office/drawing/2014/main" id="{6AD6B742-A41C-4EB8-A5AF-93F050568D33}"/>
              </a:ext>
            </a:extLst>
          </p:cNvPr>
          <p:cNvGraphicFramePr>
            <a:graphicFrameLocks noGrp="1"/>
          </p:cNvGraphicFramePr>
          <p:nvPr>
            <p:extLst>
              <p:ext uri="{D42A27DB-BD31-4B8C-83A1-F6EECF244321}">
                <p14:modId xmlns:p14="http://schemas.microsoft.com/office/powerpoint/2010/main" val="180388543"/>
              </p:ext>
            </p:extLst>
          </p:nvPr>
        </p:nvGraphicFramePr>
        <p:xfrm>
          <a:off x="7532915" y="1602062"/>
          <a:ext cx="4242816" cy="4175824"/>
        </p:xfrm>
        <a:graphic>
          <a:graphicData uri="http://schemas.openxmlformats.org/drawingml/2006/table">
            <a:tbl>
              <a:tblPr/>
              <a:tblGrid>
                <a:gridCol w="1737360">
                  <a:extLst>
                    <a:ext uri="{9D8B030D-6E8A-4147-A177-3AD203B41FA5}">
                      <a16:colId xmlns:a16="http://schemas.microsoft.com/office/drawing/2014/main" val="20000"/>
                    </a:ext>
                  </a:extLst>
                </a:gridCol>
                <a:gridCol w="1252728">
                  <a:extLst>
                    <a:ext uri="{9D8B030D-6E8A-4147-A177-3AD203B41FA5}">
                      <a16:colId xmlns:a16="http://schemas.microsoft.com/office/drawing/2014/main" val="2407894658"/>
                    </a:ext>
                  </a:extLst>
                </a:gridCol>
                <a:gridCol w="1252728">
                  <a:extLst>
                    <a:ext uri="{9D8B030D-6E8A-4147-A177-3AD203B41FA5}">
                      <a16:colId xmlns:a16="http://schemas.microsoft.com/office/drawing/2014/main" val="2664356277"/>
                    </a:ext>
                  </a:extLst>
                </a:gridCol>
              </a:tblGrid>
              <a:tr h="137160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r>
                        <a:rPr kumimoji="0" lang="en-US" sz="1600" b="1" i="0" u="none" strike="noStrike" cap="none" normalizeH="0" baseline="30000" dirty="0">
                          <a:ln>
                            <a:noFill/>
                          </a:ln>
                          <a:solidFill>
                            <a:schemeClr val="tx1"/>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Neratinib Dose Escalation Cohort 1</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60)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Neratinib Dose Escalation Cohort 2</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62)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3549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On neratinib tx,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(37.1)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44196">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Completed 1 yr of neratinib tx,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(78.3)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(38.7)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4419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D/c neratinib before 1 yr for any reason,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(21.7)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4419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neratinib, mo (IQR)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11.96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(11.1-12.0)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8249137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894FD-904C-425F-9424-56D258889490}"/>
              </a:ext>
            </a:extLst>
          </p:cNvPr>
          <p:cNvSpPr>
            <a:spLocks noGrp="1"/>
          </p:cNvSpPr>
          <p:nvPr>
            <p:ph type="title"/>
          </p:nvPr>
        </p:nvSpPr>
        <p:spPr/>
        <p:txBody>
          <a:bodyPr/>
          <a:lstStyle/>
          <a:p>
            <a:r>
              <a:rPr lang="en-US" dirty="0"/>
              <a:t>CONTROL: Key Diarrhea Outcomes (All Cohorts)</a:t>
            </a:r>
          </a:p>
        </p:txBody>
      </p:sp>
      <p:sp>
        <p:nvSpPr>
          <p:cNvPr id="6" name="Text Box 15">
            <a:extLst>
              <a:ext uri="{FF2B5EF4-FFF2-40B4-BE49-F238E27FC236}">
                <a16:creationId xmlns:a16="http://schemas.microsoft.com/office/drawing/2014/main" id="{29DF2EA2-87F8-4AF8-A9B0-1990F9F58BCD}"/>
              </a:ext>
            </a:extLst>
          </p:cNvPr>
          <p:cNvSpPr txBox="1">
            <a:spLocks noChangeArrowheads="1"/>
          </p:cNvSpPr>
          <p:nvPr/>
        </p:nvSpPr>
        <p:spPr bwMode="auto">
          <a:xfrm>
            <a:off x="395333" y="638020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Ruiz-Borrego. SABCS 2020. Abstr PS13-20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74DD7273-604D-4A41-8ADF-67D924E63D78}"/>
              </a:ext>
            </a:extLst>
          </p:cNvPr>
          <p:cNvGrpSpPr>
            <a:grpSpLocks/>
          </p:cNvGrpSpPr>
          <p:nvPr/>
        </p:nvGrpSpPr>
        <p:grpSpPr bwMode="auto">
          <a:xfrm>
            <a:off x="9389569" y="6216652"/>
            <a:ext cx="2488502" cy="447822"/>
            <a:chOff x="9527309" y="3551529"/>
            <a:chExt cx="2488502" cy="448324"/>
          </a:xfrm>
        </p:grpSpPr>
        <p:pic>
          <p:nvPicPr>
            <p:cNvPr id="8" name="Picture 7">
              <a:extLst>
                <a:ext uri="{FF2B5EF4-FFF2-40B4-BE49-F238E27FC236}">
                  <a16:creationId xmlns:a16="http://schemas.microsoft.com/office/drawing/2014/main" id="{29A07F12-6FA3-448D-9B26-000BE62570A1}"/>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BF902CB6-937D-4740-80FB-029DBAC2F07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2" name="Group 32">
            <a:extLst>
              <a:ext uri="{FF2B5EF4-FFF2-40B4-BE49-F238E27FC236}">
                <a16:creationId xmlns:a16="http://schemas.microsoft.com/office/drawing/2014/main" id="{57CE4CE4-5ED7-4398-882E-90159E7D7E19}"/>
              </a:ext>
            </a:extLst>
          </p:cNvPr>
          <p:cNvGraphicFramePr>
            <a:graphicFrameLocks noGrp="1"/>
          </p:cNvGraphicFramePr>
          <p:nvPr>
            <p:extLst>
              <p:ext uri="{D42A27DB-BD31-4B8C-83A1-F6EECF244321}">
                <p14:modId xmlns:p14="http://schemas.microsoft.com/office/powerpoint/2010/main" val="753356684"/>
              </p:ext>
            </p:extLst>
          </p:nvPr>
        </p:nvGraphicFramePr>
        <p:xfrm>
          <a:off x="502943" y="1610967"/>
          <a:ext cx="4323876" cy="4663504"/>
        </p:xfrm>
        <a:graphic>
          <a:graphicData uri="http://schemas.openxmlformats.org/drawingml/2006/table">
            <a:tbl>
              <a:tblPr/>
              <a:tblGrid>
                <a:gridCol w="1828800">
                  <a:extLst>
                    <a:ext uri="{9D8B030D-6E8A-4147-A177-3AD203B41FA5}">
                      <a16:colId xmlns:a16="http://schemas.microsoft.com/office/drawing/2014/main" val="20000"/>
                    </a:ext>
                  </a:extLst>
                </a:gridCol>
                <a:gridCol w="1247538">
                  <a:extLst>
                    <a:ext uri="{9D8B030D-6E8A-4147-A177-3AD203B41FA5}">
                      <a16:colId xmlns:a16="http://schemas.microsoft.com/office/drawing/2014/main" val="2407894658"/>
                    </a:ext>
                  </a:extLst>
                </a:gridCol>
                <a:gridCol w="1247538">
                  <a:extLst>
                    <a:ext uri="{9D8B030D-6E8A-4147-A177-3AD203B41FA5}">
                      <a16:colId xmlns:a16="http://schemas.microsoft.com/office/drawing/2014/main" val="2664356277"/>
                    </a:ext>
                  </a:extLst>
                </a:gridCol>
              </a:tblGrid>
              <a:tr h="137160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Outcome, n (%)</a:t>
                      </a:r>
                      <a:endParaRPr kumimoji="0" lang="en-US" sz="1600" b="1" i="0" u="none" strike="noStrike" cap="none" normalizeH="0" baseline="30000" dirty="0">
                        <a:ln>
                          <a:noFill/>
                        </a:ln>
                        <a:solidFill>
                          <a:schemeClr val="tx1"/>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Neratinib Dose Escalation Cohort 1</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60)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Neratinib Dose Escalation Cohort 2</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62)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3549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1</a:t>
                      </a:r>
                    </a:p>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2</a:t>
                      </a:r>
                    </a:p>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(45)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(38.7)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(33.9)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(25.8)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44196">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episodes of grade 3 diarrhea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4419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first onset of grade 3 diarrhea, days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4419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cumulative duration of grade 3 diarrhea, days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40144635"/>
                  </a:ext>
                </a:extLst>
              </a:tr>
            </a:tbl>
          </a:graphicData>
        </a:graphic>
      </p:graphicFrame>
      <p:sp>
        <p:nvSpPr>
          <p:cNvPr id="14" name="TextBox 13">
            <a:extLst>
              <a:ext uri="{FF2B5EF4-FFF2-40B4-BE49-F238E27FC236}">
                <a16:creationId xmlns:a16="http://schemas.microsoft.com/office/drawing/2014/main" id="{1DEA4A33-A5C7-428E-A30C-C6795E94867E}"/>
              </a:ext>
            </a:extLst>
          </p:cNvPr>
          <p:cNvSpPr txBox="1"/>
          <p:nvPr/>
        </p:nvSpPr>
        <p:spPr>
          <a:xfrm rot="16200000">
            <a:off x="4243518" y="2967024"/>
            <a:ext cx="1632217" cy="400110"/>
          </a:xfrm>
          <a:prstGeom prst="rect">
            <a:avLst/>
          </a:prstGeom>
          <a:noFill/>
        </p:spPr>
        <p:txBody>
          <a:bodyPr wrap="square" rtlCol="0">
            <a:spAutoFit/>
          </a:bodyPr>
          <a:lstStyle/>
          <a:p>
            <a:pPr marL="0" marR="0" lvl="0" indent="0" algn="ctr" defTabSz="68644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128"/>
                <a:cs typeface="Calibri" panose="020F0502020204030204" pitchFamily="34" charset="0"/>
              </a:rPr>
              <a:t>Incidence (%)</a:t>
            </a:r>
          </a:p>
        </p:txBody>
      </p:sp>
      <p:sp>
        <p:nvSpPr>
          <p:cNvPr id="3" name="Freeform: Shape 2">
            <a:extLst>
              <a:ext uri="{FF2B5EF4-FFF2-40B4-BE49-F238E27FC236}">
                <a16:creationId xmlns:a16="http://schemas.microsoft.com/office/drawing/2014/main" id="{7B6809EA-04A9-46AA-B2AF-9E97AA63929C}"/>
              </a:ext>
            </a:extLst>
          </p:cNvPr>
          <p:cNvSpPr/>
          <p:nvPr/>
        </p:nvSpPr>
        <p:spPr bwMode="auto">
          <a:xfrm>
            <a:off x="5687028" y="1593328"/>
            <a:ext cx="6134582" cy="3090440"/>
          </a:xfrm>
          <a:custGeom>
            <a:avLst/>
            <a:gdLst>
              <a:gd name="connsiteX0" fmla="*/ 0 w 6134582"/>
              <a:gd name="connsiteY0" fmla="*/ 0 h 3090440"/>
              <a:gd name="connsiteX1" fmla="*/ 0 w 6134582"/>
              <a:gd name="connsiteY1" fmla="*/ 3090440 h 3090440"/>
              <a:gd name="connsiteX2" fmla="*/ 6134582 w 6134582"/>
              <a:gd name="connsiteY2" fmla="*/ 3090440 h 3090440"/>
            </a:gdLst>
            <a:ahLst/>
            <a:cxnLst>
              <a:cxn ang="0">
                <a:pos x="connsiteX0" y="connsiteY0"/>
              </a:cxn>
              <a:cxn ang="0">
                <a:pos x="connsiteX1" y="connsiteY1"/>
              </a:cxn>
              <a:cxn ang="0">
                <a:pos x="connsiteX2" y="connsiteY2"/>
              </a:cxn>
            </a:cxnLst>
            <a:rect l="l" t="t" r="r" b="b"/>
            <a:pathLst>
              <a:path w="6134582" h="3090440">
                <a:moveTo>
                  <a:pt x="0" y="0"/>
                </a:moveTo>
                <a:lnTo>
                  <a:pt x="0" y="3090440"/>
                </a:lnTo>
                <a:lnTo>
                  <a:pt x="6134582" y="309044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4" name="Group 3">
            <a:extLst>
              <a:ext uri="{FF2B5EF4-FFF2-40B4-BE49-F238E27FC236}">
                <a16:creationId xmlns:a16="http://schemas.microsoft.com/office/drawing/2014/main" id="{DB5CADAF-102D-47CE-81D2-D9BC675F1949}"/>
              </a:ext>
            </a:extLst>
          </p:cNvPr>
          <p:cNvGrpSpPr/>
          <p:nvPr/>
        </p:nvGrpSpPr>
        <p:grpSpPr>
          <a:xfrm>
            <a:off x="5588000" y="1606903"/>
            <a:ext cx="101600" cy="3076222"/>
            <a:chOff x="5588000" y="1444978"/>
            <a:chExt cx="101600" cy="3076222"/>
          </a:xfrm>
        </p:grpSpPr>
        <p:cxnSp>
          <p:nvCxnSpPr>
            <p:cNvPr id="5" name="Straight Connector 4">
              <a:extLst>
                <a:ext uri="{FF2B5EF4-FFF2-40B4-BE49-F238E27FC236}">
                  <a16:creationId xmlns:a16="http://schemas.microsoft.com/office/drawing/2014/main" id="{10937DA5-6B7B-4F2A-9A71-9CBB46DC85B9}"/>
                </a:ext>
              </a:extLst>
            </p:cNvPr>
            <p:cNvCxnSpPr/>
            <p:nvPr/>
          </p:nvCxnSpPr>
          <p:spPr bwMode="auto">
            <a:xfrm>
              <a:off x="5588000" y="1444978"/>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C71EA644-3316-4533-B46A-ACF0C1BE3B28}"/>
                </a:ext>
              </a:extLst>
            </p:cNvPr>
            <p:cNvCxnSpPr/>
            <p:nvPr/>
          </p:nvCxnSpPr>
          <p:spPr bwMode="auto">
            <a:xfrm>
              <a:off x="5588000" y="1884438"/>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F344704-F375-4766-812A-2F61CC5D174D}"/>
                </a:ext>
              </a:extLst>
            </p:cNvPr>
            <p:cNvCxnSpPr/>
            <p:nvPr/>
          </p:nvCxnSpPr>
          <p:spPr bwMode="auto">
            <a:xfrm>
              <a:off x="5588000" y="2323898"/>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F58B21D5-FB61-49B3-AF9E-63148A5DCC4F}"/>
                </a:ext>
              </a:extLst>
            </p:cNvPr>
            <p:cNvCxnSpPr/>
            <p:nvPr/>
          </p:nvCxnSpPr>
          <p:spPr bwMode="auto">
            <a:xfrm>
              <a:off x="5588000" y="2763358"/>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A3BC949-BA84-4ACC-B6DC-CA1AA3240786}"/>
                </a:ext>
              </a:extLst>
            </p:cNvPr>
            <p:cNvCxnSpPr/>
            <p:nvPr/>
          </p:nvCxnSpPr>
          <p:spPr bwMode="auto">
            <a:xfrm>
              <a:off x="5588000" y="3202818"/>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C8FE96B3-ECB7-43FF-B1CC-7F9BB9D29245}"/>
                </a:ext>
              </a:extLst>
            </p:cNvPr>
            <p:cNvCxnSpPr>
              <a:cxnSpLocks/>
            </p:cNvCxnSpPr>
            <p:nvPr/>
          </p:nvCxnSpPr>
          <p:spPr bwMode="auto">
            <a:xfrm>
              <a:off x="5588000" y="3642278"/>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93EBCB7-9DBD-4AB9-9EB2-FE6A1307492E}"/>
                </a:ext>
              </a:extLst>
            </p:cNvPr>
            <p:cNvCxnSpPr>
              <a:cxnSpLocks/>
            </p:cNvCxnSpPr>
            <p:nvPr/>
          </p:nvCxnSpPr>
          <p:spPr bwMode="auto">
            <a:xfrm>
              <a:off x="5588000" y="4081738"/>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F3426DD-1AB9-41C0-803C-80B459059E0D}"/>
                </a:ext>
              </a:extLst>
            </p:cNvPr>
            <p:cNvCxnSpPr>
              <a:cxnSpLocks/>
            </p:cNvCxnSpPr>
            <p:nvPr/>
          </p:nvCxnSpPr>
          <p:spPr bwMode="auto">
            <a:xfrm>
              <a:off x="5588000" y="4521200"/>
              <a:ext cx="101600" cy="0"/>
            </a:xfrm>
            <a:prstGeom prst="line">
              <a:avLst/>
            </a:prstGeom>
            <a:noFill/>
            <a:ln w="28575" cap="flat" cmpd="sng" algn="ctr">
              <a:solidFill>
                <a:schemeClr val="bg1"/>
              </a:solidFill>
              <a:prstDash val="solid"/>
              <a:round/>
              <a:headEnd type="none" w="med" len="med"/>
              <a:tailEnd type="none" w="med" len="med"/>
            </a:ln>
            <a:effectLst/>
          </p:spPr>
        </p:cxnSp>
      </p:grpSp>
      <p:sp>
        <p:nvSpPr>
          <p:cNvPr id="21" name="TextBox 20">
            <a:extLst>
              <a:ext uri="{FF2B5EF4-FFF2-40B4-BE49-F238E27FC236}">
                <a16:creationId xmlns:a16="http://schemas.microsoft.com/office/drawing/2014/main" id="{E9E86F3F-8088-4CCE-949B-29D0123E0D4B}"/>
              </a:ext>
            </a:extLst>
          </p:cNvPr>
          <p:cNvSpPr txBox="1"/>
          <p:nvPr/>
        </p:nvSpPr>
        <p:spPr bwMode="auto">
          <a:xfrm>
            <a:off x="5167489" y="1417814"/>
            <a:ext cx="838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p>
        </p:txBody>
      </p:sp>
      <p:sp>
        <p:nvSpPr>
          <p:cNvPr id="22" name="TextBox 21">
            <a:extLst>
              <a:ext uri="{FF2B5EF4-FFF2-40B4-BE49-F238E27FC236}">
                <a16:creationId xmlns:a16="http://schemas.microsoft.com/office/drawing/2014/main" id="{59675CAC-F5CC-4501-BE14-1E1F06D1EEE7}"/>
              </a:ext>
            </a:extLst>
          </p:cNvPr>
          <p:cNvSpPr txBox="1"/>
          <p:nvPr/>
        </p:nvSpPr>
        <p:spPr bwMode="auto">
          <a:xfrm>
            <a:off x="5167489" y="1843970"/>
            <a:ext cx="49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23" name="TextBox 22">
            <a:extLst>
              <a:ext uri="{FF2B5EF4-FFF2-40B4-BE49-F238E27FC236}">
                <a16:creationId xmlns:a16="http://schemas.microsoft.com/office/drawing/2014/main" id="{393E5E68-20FE-4AD8-91B0-05BCD96E2A74}"/>
              </a:ext>
            </a:extLst>
          </p:cNvPr>
          <p:cNvSpPr txBox="1"/>
          <p:nvPr/>
        </p:nvSpPr>
        <p:spPr bwMode="auto">
          <a:xfrm>
            <a:off x="5167489" y="2287059"/>
            <a:ext cx="49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24" name="TextBox 23">
            <a:extLst>
              <a:ext uri="{FF2B5EF4-FFF2-40B4-BE49-F238E27FC236}">
                <a16:creationId xmlns:a16="http://schemas.microsoft.com/office/drawing/2014/main" id="{158E088F-B77A-4F07-A74E-910C807CC773}"/>
              </a:ext>
            </a:extLst>
          </p:cNvPr>
          <p:cNvSpPr txBox="1"/>
          <p:nvPr/>
        </p:nvSpPr>
        <p:spPr bwMode="auto">
          <a:xfrm>
            <a:off x="5167489" y="2724504"/>
            <a:ext cx="49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5" name="TextBox 24">
            <a:extLst>
              <a:ext uri="{FF2B5EF4-FFF2-40B4-BE49-F238E27FC236}">
                <a16:creationId xmlns:a16="http://schemas.microsoft.com/office/drawing/2014/main" id="{A7415885-1F7B-49E0-A9BD-8464ED34D414}"/>
              </a:ext>
            </a:extLst>
          </p:cNvPr>
          <p:cNvSpPr txBox="1"/>
          <p:nvPr/>
        </p:nvSpPr>
        <p:spPr bwMode="auto">
          <a:xfrm>
            <a:off x="5167489" y="3170415"/>
            <a:ext cx="49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26" name="TextBox 25">
            <a:extLst>
              <a:ext uri="{FF2B5EF4-FFF2-40B4-BE49-F238E27FC236}">
                <a16:creationId xmlns:a16="http://schemas.microsoft.com/office/drawing/2014/main" id="{49C470C2-B4C7-4877-8621-F99DF381FF19}"/>
              </a:ext>
            </a:extLst>
          </p:cNvPr>
          <p:cNvSpPr txBox="1"/>
          <p:nvPr/>
        </p:nvSpPr>
        <p:spPr bwMode="auto">
          <a:xfrm>
            <a:off x="5167489" y="3593748"/>
            <a:ext cx="49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7" name="TextBox 26">
            <a:extLst>
              <a:ext uri="{FF2B5EF4-FFF2-40B4-BE49-F238E27FC236}">
                <a16:creationId xmlns:a16="http://schemas.microsoft.com/office/drawing/2014/main" id="{789EDD86-F2A0-42D7-B841-A2F87EA19647}"/>
              </a:ext>
            </a:extLst>
          </p:cNvPr>
          <p:cNvSpPr txBox="1"/>
          <p:nvPr/>
        </p:nvSpPr>
        <p:spPr bwMode="auto">
          <a:xfrm>
            <a:off x="5283200" y="4056592"/>
            <a:ext cx="49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28" name="TextBox 27">
            <a:extLst>
              <a:ext uri="{FF2B5EF4-FFF2-40B4-BE49-F238E27FC236}">
                <a16:creationId xmlns:a16="http://schemas.microsoft.com/office/drawing/2014/main" id="{87159DE8-304E-45B4-BB62-AAD0BB9A06AD}"/>
              </a:ext>
            </a:extLst>
          </p:cNvPr>
          <p:cNvSpPr txBox="1"/>
          <p:nvPr/>
        </p:nvSpPr>
        <p:spPr bwMode="auto">
          <a:xfrm>
            <a:off x="5294490" y="4477104"/>
            <a:ext cx="496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9" name="TextBox 28">
            <a:extLst>
              <a:ext uri="{FF2B5EF4-FFF2-40B4-BE49-F238E27FC236}">
                <a16:creationId xmlns:a16="http://schemas.microsoft.com/office/drawing/2014/main" id="{B0C28CBC-122F-4531-A4B5-84198F0629C1}"/>
              </a:ext>
            </a:extLst>
          </p:cNvPr>
          <p:cNvSpPr txBox="1"/>
          <p:nvPr/>
        </p:nvSpPr>
        <p:spPr bwMode="auto">
          <a:xfrm>
            <a:off x="5517623" y="4769609"/>
            <a:ext cx="13470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Loperamide</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137)</a:t>
            </a:r>
          </a:p>
        </p:txBody>
      </p:sp>
      <p:sp>
        <p:nvSpPr>
          <p:cNvPr id="30" name="TextBox 29">
            <a:extLst>
              <a:ext uri="{FF2B5EF4-FFF2-40B4-BE49-F238E27FC236}">
                <a16:creationId xmlns:a16="http://schemas.microsoft.com/office/drawing/2014/main" id="{69E65D41-19ED-4EF4-A4EB-B380C7067BD5}"/>
              </a:ext>
            </a:extLst>
          </p:cNvPr>
          <p:cNvSpPr txBox="1"/>
          <p:nvPr/>
        </p:nvSpPr>
        <p:spPr bwMode="auto">
          <a:xfrm>
            <a:off x="6605982" y="4760688"/>
            <a:ext cx="122663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Budesonide + Loperamide (n = 64)</a:t>
            </a:r>
          </a:p>
        </p:txBody>
      </p:sp>
      <p:sp>
        <p:nvSpPr>
          <p:cNvPr id="31" name="TextBox 30">
            <a:extLst>
              <a:ext uri="{FF2B5EF4-FFF2-40B4-BE49-F238E27FC236}">
                <a16:creationId xmlns:a16="http://schemas.microsoft.com/office/drawing/2014/main" id="{7457F19A-06AF-43DE-9024-23434D2A1C87}"/>
              </a:ext>
            </a:extLst>
          </p:cNvPr>
          <p:cNvSpPr txBox="1"/>
          <p:nvPr/>
        </p:nvSpPr>
        <p:spPr bwMode="auto">
          <a:xfrm>
            <a:off x="7637098" y="4765891"/>
            <a:ext cx="122663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Colestipol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Loperamide (n = 136)</a:t>
            </a:r>
          </a:p>
        </p:txBody>
      </p:sp>
      <p:sp>
        <p:nvSpPr>
          <p:cNvPr id="32" name="TextBox 31">
            <a:extLst>
              <a:ext uri="{FF2B5EF4-FFF2-40B4-BE49-F238E27FC236}">
                <a16:creationId xmlns:a16="http://schemas.microsoft.com/office/drawing/2014/main" id="{F6F73DF4-8570-4F6C-A387-B9B6D293E714}"/>
              </a:ext>
            </a:extLst>
          </p:cNvPr>
          <p:cNvSpPr txBox="1"/>
          <p:nvPr/>
        </p:nvSpPr>
        <p:spPr bwMode="auto">
          <a:xfrm>
            <a:off x="8663755" y="4766634"/>
            <a:ext cx="122663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Colestipol + Loperamide PRN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 = 104)</a:t>
            </a:r>
          </a:p>
        </p:txBody>
      </p:sp>
      <p:sp>
        <p:nvSpPr>
          <p:cNvPr id="33" name="TextBox 32">
            <a:extLst>
              <a:ext uri="{FF2B5EF4-FFF2-40B4-BE49-F238E27FC236}">
                <a16:creationId xmlns:a16="http://schemas.microsoft.com/office/drawing/2014/main" id="{3986FA03-3DB9-4B7C-89A7-D59E64659047}"/>
              </a:ext>
            </a:extLst>
          </p:cNvPr>
          <p:cNvSpPr txBox="1"/>
          <p:nvPr/>
        </p:nvSpPr>
        <p:spPr bwMode="auto">
          <a:xfrm>
            <a:off x="9672569" y="4753995"/>
            <a:ext cx="122663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DE1 + Loperamide PRN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60)</a:t>
            </a:r>
          </a:p>
        </p:txBody>
      </p:sp>
      <p:sp>
        <p:nvSpPr>
          <p:cNvPr id="35" name="TextBox 34">
            <a:extLst>
              <a:ext uri="{FF2B5EF4-FFF2-40B4-BE49-F238E27FC236}">
                <a16:creationId xmlns:a16="http://schemas.microsoft.com/office/drawing/2014/main" id="{EF7C472D-FCC5-40B1-B0FB-C0CEAD874465}"/>
              </a:ext>
            </a:extLst>
          </p:cNvPr>
          <p:cNvSpPr txBox="1"/>
          <p:nvPr/>
        </p:nvSpPr>
        <p:spPr bwMode="auto">
          <a:xfrm>
            <a:off x="10694763" y="4754135"/>
            <a:ext cx="122663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DE2 + Loperamide PRN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62)</a:t>
            </a:r>
          </a:p>
        </p:txBody>
      </p:sp>
      <p:sp>
        <p:nvSpPr>
          <p:cNvPr id="36" name="Rectangle 35">
            <a:extLst>
              <a:ext uri="{FF2B5EF4-FFF2-40B4-BE49-F238E27FC236}">
                <a16:creationId xmlns:a16="http://schemas.microsoft.com/office/drawing/2014/main" id="{3327AA02-7395-4629-82CB-45D064106C9E}"/>
              </a:ext>
            </a:extLst>
          </p:cNvPr>
          <p:cNvSpPr/>
          <p:nvPr/>
        </p:nvSpPr>
        <p:spPr bwMode="auto">
          <a:xfrm>
            <a:off x="5937546" y="1981643"/>
            <a:ext cx="224058" cy="26917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Rectangle 36">
            <a:extLst>
              <a:ext uri="{FF2B5EF4-FFF2-40B4-BE49-F238E27FC236}">
                <a16:creationId xmlns:a16="http://schemas.microsoft.com/office/drawing/2014/main" id="{3B19A719-76BB-4E0A-9151-35BAA7C30EDD}"/>
              </a:ext>
            </a:extLst>
          </p:cNvPr>
          <p:cNvSpPr/>
          <p:nvPr/>
        </p:nvSpPr>
        <p:spPr bwMode="auto">
          <a:xfrm>
            <a:off x="6967003" y="2211755"/>
            <a:ext cx="224058" cy="246161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Rectangle 37">
            <a:extLst>
              <a:ext uri="{FF2B5EF4-FFF2-40B4-BE49-F238E27FC236}">
                <a16:creationId xmlns:a16="http://schemas.microsoft.com/office/drawing/2014/main" id="{9DFF067C-FC28-4D49-A79E-A683ADB935AE}"/>
              </a:ext>
            </a:extLst>
          </p:cNvPr>
          <p:cNvSpPr/>
          <p:nvPr/>
        </p:nvSpPr>
        <p:spPr bwMode="auto">
          <a:xfrm>
            <a:off x="7987377" y="2868791"/>
            <a:ext cx="224058" cy="18045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Rectangle 38">
            <a:extLst>
              <a:ext uri="{FF2B5EF4-FFF2-40B4-BE49-F238E27FC236}">
                <a16:creationId xmlns:a16="http://schemas.microsoft.com/office/drawing/2014/main" id="{E88551AA-E020-426C-AC8A-031EAA76E35E}"/>
              </a:ext>
            </a:extLst>
          </p:cNvPr>
          <p:cNvSpPr/>
          <p:nvPr/>
        </p:nvSpPr>
        <p:spPr bwMode="auto">
          <a:xfrm>
            <a:off x="9007750" y="1890807"/>
            <a:ext cx="224058" cy="278256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9873AF39-7420-41A0-90D6-F9E5233AF884}"/>
              </a:ext>
            </a:extLst>
          </p:cNvPr>
          <p:cNvSpPr/>
          <p:nvPr/>
        </p:nvSpPr>
        <p:spPr bwMode="auto">
          <a:xfrm>
            <a:off x="10028124" y="3510687"/>
            <a:ext cx="224058" cy="11626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7260DFF8-8DC5-42C2-9179-7E20E3D2D902}"/>
              </a:ext>
            </a:extLst>
          </p:cNvPr>
          <p:cNvSpPr/>
          <p:nvPr/>
        </p:nvSpPr>
        <p:spPr bwMode="auto">
          <a:xfrm>
            <a:off x="11054553" y="2411591"/>
            <a:ext cx="224058" cy="226177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AD558417-4A6D-4C45-B5E6-C11573991E2D}"/>
              </a:ext>
            </a:extLst>
          </p:cNvPr>
          <p:cNvSpPr/>
          <p:nvPr/>
        </p:nvSpPr>
        <p:spPr bwMode="auto">
          <a:xfrm>
            <a:off x="6228217" y="2889985"/>
            <a:ext cx="224058" cy="178338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5CD101B9-7999-41F8-A610-304B14B09EF3}"/>
              </a:ext>
            </a:extLst>
          </p:cNvPr>
          <p:cNvSpPr/>
          <p:nvPr/>
        </p:nvSpPr>
        <p:spPr bwMode="auto">
          <a:xfrm>
            <a:off x="7251618" y="3725663"/>
            <a:ext cx="224058" cy="94770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D5277F05-5CBA-42BE-A644-2A309CC030CF}"/>
              </a:ext>
            </a:extLst>
          </p:cNvPr>
          <p:cNvSpPr/>
          <p:nvPr/>
        </p:nvSpPr>
        <p:spPr bwMode="auto">
          <a:xfrm>
            <a:off x="8271991" y="4358476"/>
            <a:ext cx="224058" cy="31489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2DABCABC-D255-4947-AE60-2B141E54B88A}"/>
              </a:ext>
            </a:extLst>
          </p:cNvPr>
          <p:cNvSpPr/>
          <p:nvPr/>
        </p:nvSpPr>
        <p:spPr bwMode="auto">
          <a:xfrm>
            <a:off x="9298420" y="4001194"/>
            <a:ext cx="224058" cy="67217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9894B53C-D5DE-429F-A93F-6F3A393D5ECC}"/>
              </a:ext>
            </a:extLst>
          </p:cNvPr>
          <p:cNvSpPr/>
          <p:nvPr/>
        </p:nvSpPr>
        <p:spPr bwMode="auto">
          <a:xfrm>
            <a:off x="10321822" y="4397838"/>
            <a:ext cx="224058" cy="27553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CD63923B-A29F-4FDD-A61C-9610A700175C}"/>
              </a:ext>
            </a:extLst>
          </p:cNvPr>
          <p:cNvSpPr/>
          <p:nvPr/>
        </p:nvSpPr>
        <p:spPr bwMode="auto">
          <a:xfrm>
            <a:off x="11342195" y="4261586"/>
            <a:ext cx="224058" cy="41178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TextBox 47">
            <a:extLst>
              <a:ext uri="{FF2B5EF4-FFF2-40B4-BE49-F238E27FC236}">
                <a16:creationId xmlns:a16="http://schemas.microsoft.com/office/drawing/2014/main" id="{FBC7C199-2527-4775-976D-1BBAD0F30852}"/>
              </a:ext>
            </a:extLst>
          </p:cNvPr>
          <p:cNvSpPr txBox="1"/>
          <p:nvPr/>
        </p:nvSpPr>
        <p:spPr bwMode="auto">
          <a:xfrm>
            <a:off x="5792210" y="1624358"/>
            <a:ext cx="614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p>
        </p:txBody>
      </p:sp>
      <p:sp>
        <p:nvSpPr>
          <p:cNvPr id="49" name="TextBox 48">
            <a:extLst>
              <a:ext uri="{FF2B5EF4-FFF2-40B4-BE49-F238E27FC236}">
                <a16:creationId xmlns:a16="http://schemas.microsoft.com/office/drawing/2014/main" id="{13FCB5FD-0886-4E18-9F36-8AED941434A9}"/>
              </a:ext>
            </a:extLst>
          </p:cNvPr>
          <p:cNvSpPr txBox="1"/>
          <p:nvPr/>
        </p:nvSpPr>
        <p:spPr bwMode="auto">
          <a:xfrm>
            <a:off x="6106071" y="2535730"/>
            <a:ext cx="614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50" name="TextBox 49">
            <a:extLst>
              <a:ext uri="{FF2B5EF4-FFF2-40B4-BE49-F238E27FC236}">
                <a16:creationId xmlns:a16="http://schemas.microsoft.com/office/drawing/2014/main" id="{62F3A8C9-1860-4E46-8510-D3634A43760F}"/>
              </a:ext>
            </a:extLst>
          </p:cNvPr>
          <p:cNvSpPr txBox="1"/>
          <p:nvPr/>
        </p:nvSpPr>
        <p:spPr bwMode="auto">
          <a:xfrm>
            <a:off x="6815612" y="1857500"/>
            <a:ext cx="614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51" name="TextBox 50">
            <a:extLst>
              <a:ext uri="{FF2B5EF4-FFF2-40B4-BE49-F238E27FC236}">
                <a16:creationId xmlns:a16="http://schemas.microsoft.com/office/drawing/2014/main" id="{5BEC2A80-DAF6-4373-9C1D-1FF6DDD0BFC8}"/>
              </a:ext>
            </a:extLst>
          </p:cNvPr>
          <p:cNvSpPr txBox="1"/>
          <p:nvPr/>
        </p:nvSpPr>
        <p:spPr bwMode="auto">
          <a:xfrm>
            <a:off x="7113347" y="3381500"/>
            <a:ext cx="614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52" name="TextBox 51">
            <a:extLst>
              <a:ext uri="{FF2B5EF4-FFF2-40B4-BE49-F238E27FC236}">
                <a16:creationId xmlns:a16="http://schemas.microsoft.com/office/drawing/2014/main" id="{9ACE8F81-C698-4D67-97BE-B6FCAA30B591}"/>
              </a:ext>
            </a:extLst>
          </p:cNvPr>
          <p:cNvSpPr txBox="1"/>
          <p:nvPr/>
        </p:nvSpPr>
        <p:spPr bwMode="auto">
          <a:xfrm>
            <a:off x="7840022" y="2524628"/>
            <a:ext cx="614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53" name="TextBox 52">
            <a:extLst>
              <a:ext uri="{FF2B5EF4-FFF2-40B4-BE49-F238E27FC236}">
                <a16:creationId xmlns:a16="http://schemas.microsoft.com/office/drawing/2014/main" id="{9C2D3B9F-0AD8-4596-89A3-4470E08FED95}"/>
              </a:ext>
            </a:extLst>
          </p:cNvPr>
          <p:cNvSpPr txBox="1"/>
          <p:nvPr/>
        </p:nvSpPr>
        <p:spPr bwMode="auto">
          <a:xfrm>
            <a:off x="8173082" y="4008257"/>
            <a:ext cx="614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54" name="TextBox 53">
            <a:extLst>
              <a:ext uri="{FF2B5EF4-FFF2-40B4-BE49-F238E27FC236}">
                <a16:creationId xmlns:a16="http://schemas.microsoft.com/office/drawing/2014/main" id="{4E725DEA-D2DD-4D60-AC94-7E45E5941C74}"/>
              </a:ext>
            </a:extLst>
          </p:cNvPr>
          <p:cNvSpPr txBox="1"/>
          <p:nvPr/>
        </p:nvSpPr>
        <p:spPr bwMode="auto">
          <a:xfrm>
            <a:off x="8851312" y="1552699"/>
            <a:ext cx="614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55" name="TextBox 54">
            <a:extLst>
              <a:ext uri="{FF2B5EF4-FFF2-40B4-BE49-F238E27FC236}">
                <a16:creationId xmlns:a16="http://schemas.microsoft.com/office/drawing/2014/main" id="{097F8252-7675-4B52-BC4C-559BA7BEDE1E}"/>
              </a:ext>
            </a:extLst>
          </p:cNvPr>
          <p:cNvSpPr txBox="1"/>
          <p:nvPr/>
        </p:nvSpPr>
        <p:spPr bwMode="auto">
          <a:xfrm>
            <a:off x="9203547" y="3655011"/>
            <a:ext cx="614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56" name="TextBox 55">
            <a:extLst>
              <a:ext uri="{FF2B5EF4-FFF2-40B4-BE49-F238E27FC236}">
                <a16:creationId xmlns:a16="http://schemas.microsoft.com/office/drawing/2014/main" id="{53499F49-8AC3-4973-95D8-62E613E51A40}"/>
              </a:ext>
            </a:extLst>
          </p:cNvPr>
          <p:cNvSpPr txBox="1"/>
          <p:nvPr/>
        </p:nvSpPr>
        <p:spPr bwMode="auto">
          <a:xfrm>
            <a:off x="9872694" y="3161478"/>
            <a:ext cx="614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57" name="TextBox 56">
            <a:extLst>
              <a:ext uri="{FF2B5EF4-FFF2-40B4-BE49-F238E27FC236}">
                <a16:creationId xmlns:a16="http://schemas.microsoft.com/office/drawing/2014/main" id="{624D4698-B168-4F47-A0A4-AC4D8731D066}"/>
              </a:ext>
            </a:extLst>
          </p:cNvPr>
          <p:cNvSpPr txBox="1"/>
          <p:nvPr/>
        </p:nvSpPr>
        <p:spPr bwMode="auto">
          <a:xfrm>
            <a:off x="10217864" y="4039544"/>
            <a:ext cx="614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58" name="TextBox 57">
            <a:extLst>
              <a:ext uri="{FF2B5EF4-FFF2-40B4-BE49-F238E27FC236}">
                <a16:creationId xmlns:a16="http://schemas.microsoft.com/office/drawing/2014/main" id="{19A92775-7C4C-47E5-9303-15DF69E9459F}"/>
              </a:ext>
            </a:extLst>
          </p:cNvPr>
          <p:cNvSpPr txBox="1"/>
          <p:nvPr/>
        </p:nvSpPr>
        <p:spPr bwMode="auto">
          <a:xfrm>
            <a:off x="10893066" y="2071464"/>
            <a:ext cx="614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59" name="TextBox 58">
            <a:extLst>
              <a:ext uri="{FF2B5EF4-FFF2-40B4-BE49-F238E27FC236}">
                <a16:creationId xmlns:a16="http://schemas.microsoft.com/office/drawing/2014/main" id="{565B1600-172C-4C72-8EEF-DA721B4294FA}"/>
              </a:ext>
            </a:extLst>
          </p:cNvPr>
          <p:cNvSpPr txBox="1"/>
          <p:nvPr/>
        </p:nvSpPr>
        <p:spPr bwMode="auto">
          <a:xfrm>
            <a:off x="11235209" y="3906319"/>
            <a:ext cx="614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60" name="TextBox 59">
            <a:extLst>
              <a:ext uri="{FF2B5EF4-FFF2-40B4-BE49-F238E27FC236}">
                <a16:creationId xmlns:a16="http://schemas.microsoft.com/office/drawing/2014/main" id="{C790CF6B-E380-4BE0-9273-6AF237CDEBB1}"/>
              </a:ext>
            </a:extLst>
          </p:cNvPr>
          <p:cNvSpPr txBox="1"/>
          <p:nvPr/>
        </p:nvSpPr>
        <p:spPr bwMode="auto">
          <a:xfrm>
            <a:off x="6860017" y="5922844"/>
            <a:ext cx="16875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Grade 3 diarrhea</a:t>
            </a:r>
          </a:p>
        </p:txBody>
      </p:sp>
      <p:sp>
        <p:nvSpPr>
          <p:cNvPr id="61" name="TextBox 60">
            <a:extLst>
              <a:ext uri="{FF2B5EF4-FFF2-40B4-BE49-F238E27FC236}">
                <a16:creationId xmlns:a16="http://schemas.microsoft.com/office/drawing/2014/main" id="{B38CA00D-0C52-44B1-A176-6859C012561C}"/>
              </a:ext>
            </a:extLst>
          </p:cNvPr>
          <p:cNvSpPr txBox="1"/>
          <p:nvPr/>
        </p:nvSpPr>
        <p:spPr bwMode="auto">
          <a:xfrm>
            <a:off x="8716068" y="5925871"/>
            <a:ext cx="19993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D/c due to diarrhea</a:t>
            </a:r>
          </a:p>
        </p:txBody>
      </p:sp>
      <p:sp>
        <p:nvSpPr>
          <p:cNvPr id="62" name="Rectangle 61">
            <a:extLst>
              <a:ext uri="{FF2B5EF4-FFF2-40B4-BE49-F238E27FC236}">
                <a16:creationId xmlns:a16="http://schemas.microsoft.com/office/drawing/2014/main" id="{A9089E63-942A-415F-BFB3-288CFD4B9EC7}"/>
              </a:ext>
            </a:extLst>
          </p:cNvPr>
          <p:cNvSpPr/>
          <p:nvPr/>
        </p:nvSpPr>
        <p:spPr bwMode="auto">
          <a:xfrm>
            <a:off x="6770193" y="6044969"/>
            <a:ext cx="115057" cy="11505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E9E7E978-7173-4D7F-AC2B-4D3DC72DBCD9}"/>
              </a:ext>
            </a:extLst>
          </p:cNvPr>
          <p:cNvSpPr/>
          <p:nvPr/>
        </p:nvSpPr>
        <p:spPr bwMode="auto">
          <a:xfrm>
            <a:off x="8639364" y="6045978"/>
            <a:ext cx="115057" cy="11505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64" name="Group 63">
            <a:extLst>
              <a:ext uri="{FF2B5EF4-FFF2-40B4-BE49-F238E27FC236}">
                <a16:creationId xmlns:a16="http://schemas.microsoft.com/office/drawing/2014/main" id="{A0ADDF5F-9B64-47E7-ACAD-1C783478E86B}"/>
              </a:ext>
            </a:extLst>
          </p:cNvPr>
          <p:cNvGrpSpPr/>
          <p:nvPr/>
        </p:nvGrpSpPr>
        <p:grpSpPr>
          <a:xfrm rot="5400000">
            <a:off x="8704957" y="1663397"/>
            <a:ext cx="113428" cy="6141393"/>
            <a:chOff x="5588000" y="1444978"/>
            <a:chExt cx="101600" cy="2636760"/>
          </a:xfrm>
        </p:grpSpPr>
        <p:cxnSp>
          <p:nvCxnSpPr>
            <p:cNvPr id="65" name="Straight Connector 64">
              <a:extLst>
                <a:ext uri="{FF2B5EF4-FFF2-40B4-BE49-F238E27FC236}">
                  <a16:creationId xmlns:a16="http://schemas.microsoft.com/office/drawing/2014/main" id="{AB152646-48E3-4E53-9602-CAF6351334BF}"/>
                </a:ext>
              </a:extLst>
            </p:cNvPr>
            <p:cNvCxnSpPr/>
            <p:nvPr/>
          </p:nvCxnSpPr>
          <p:spPr bwMode="auto">
            <a:xfrm>
              <a:off x="5588000" y="1444978"/>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91C84E27-F8FD-4B25-A7A6-760061A2757E}"/>
                </a:ext>
              </a:extLst>
            </p:cNvPr>
            <p:cNvCxnSpPr/>
            <p:nvPr/>
          </p:nvCxnSpPr>
          <p:spPr bwMode="auto">
            <a:xfrm>
              <a:off x="5588000" y="1884438"/>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0E08DE0C-DD21-4DC7-9941-9873A54134F5}"/>
                </a:ext>
              </a:extLst>
            </p:cNvPr>
            <p:cNvCxnSpPr/>
            <p:nvPr/>
          </p:nvCxnSpPr>
          <p:spPr bwMode="auto">
            <a:xfrm>
              <a:off x="5588000" y="2323898"/>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6D0839F1-0890-4E65-8C60-B6D7FD1F1B76}"/>
                </a:ext>
              </a:extLst>
            </p:cNvPr>
            <p:cNvCxnSpPr/>
            <p:nvPr/>
          </p:nvCxnSpPr>
          <p:spPr bwMode="auto">
            <a:xfrm>
              <a:off x="5588000" y="2763358"/>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B1347B64-E4AC-4202-8D0C-1E1BE09B1BF3}"/>
                </a:ext>
              </a:extLst>
            </p:cNvPr>
            <p:cNvCxnSpPr/>
            <p:nvPr/>
          </p:nvCxnSpPr>
          <p:spPr bwMode="auto">
            <a:xfrm>
              <a:off x="5588000" y="3202818"/>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FA27E4B8-3008-4462-8F8B-D3C152C82066}"/>
                </a:ext>
              </a:extLst>
            </p:cNvPr>
            <p:cNvCxnSpPr>
              <a:cxnSpLocks/>
            </p:cNvCxnSpPr>
            <p:nvPr/>
          </p:nvCxnSpPr>
          <p:spPr bwMode="auto">
            <a:xfrm>
              <a:off x="5588000" y="3642278"/>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3E84870D-6666-43AE-8CC1-2EAC07DA47C5}"/>
                </a:ext>
              </a:extLst>
            </p:cNvPr>
            <p:cNvCxnSpPr>
              <a:cxnSpLocks/>
            </p:cNvCxnSpPr>
            <p:nvPr/>
          </p:nvCxnSpPr>
          <p:spPr bwMode="auto">
            <a:xfrm>
              <a:off x="5588000" y="4081738"/>
              <a:ext cx="101600"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35017862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79648-B73D-426D-B2FD-219B7C48F7DF}"/>
              </a:ext>
            </a:extLst>
          </p:cNvPr>
          <p:cNvSpPr>
            <a:spLocks noGrp="1"/>
          </p:cNvSpPr>
          <p:nvPr>
            <p:ph type="title"/>
          </p:nvPr>
        </p:nvSpPr>
        <p:spPr/>
        <p:txBody>
          <a:bodyPr/>
          <a:lstStyle/>
          <a:p>
            <a:r>
              <a:rPr lang="en-US" dirty="0"/>
              <a:t>CONTROL: Treatment Discontinuation Due to Diarrhea (All Cohorts)</a:t>
            </a:r>
          </a:p>
        </p:txBody>
      </p:sp>
      <p:sp>
        <p:nvSpPr>
          <p:cNvPr id="4" name="Text Box 15">
            <a:extLst>
              <a:ext uri="{FF2B5EF4-FFF2-40B4-BE49-F238E27FC236}">
                <a16:creationId xmlns:a16="http://schemas.microsoft.com/office/drawing/2014/main" id="{6C9FB6F9-830E-46AD-A516-079CBEDB4F73}"/>
              </a:ext>
            </a:extLst>
          </p:cNvPr>
          <p:cNvSpPr txBox="1">
            <a:spLocks noChangeArrowheads="1"/>
          </p:cNvSpPr>
          <p:nvPr/>
        </p:nvSpPr>
        <p:spPr bwMode="auto">
          <a:xfrm>
            <a:off x="395333" y="638020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Ruiz-Borrego. SABCS 2020. Abstr PS13-20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4">
            <a:extLst>
              <a:ext uri="{FF2B5EF4-FFF2-40B4-BE49-F238E27FC236}">
                <a16:creationId xmlns:a16="http://schemas.microsoft.com/office/drawing/2014/main" id="{D22B2128-9BDA-40FA-9FE5-6E9C4C2C0DA0}"/>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43BC3A67-76C9-49FD-ACF6-F64A07F886B9}"/>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AC189A53-49D1-41E0-A835-2A70AAB75D5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pSp>
        <p:nvGrpSpPr>
          <p:cNvPr id="3" name="Group 2">
            <a:extLst>
              <a:ext uri="{FF2B5EF4-FFF2-40B4-BE49-F238E27FC236}">
                <a16:creationId xmlns:a16="http://schemas.microsoft.com/office/drawing/2014/main" id="{A477F4EF-5AE2-4EA8-87AB-52A9AA279B03}"/>
              </a:ext>
            </a:extLst>
          </p:cNvPr>
          <p:cNvGrpSpPr/>
          <p:nvPr/>
        </p:nvGrpSpPr>
        <p:grpSpPr>
          <a:xfrm>
            <a:off x="1865811" y="1593669"/>
            <a:ext cx="91440" cy="2940231"/>
            <a:chOff x="1865811" y="1593669"/>
            <a:chExt cx="91440" cy="2940231"/>
          </a:xfrm>
        </p:grpSpPr>
        <p:cxnSp>
          <p:nvCxnSpPr>
            <p:cNvPr id="11" name="Straight Connector 10">
              <a:extLst>
                <a:ext uri="{FF2B5EF4-FFF2-40B4-BE49-F238E27FC236}">
                  <a16:creationId xmlns:a16="http://schemas.microsoft.com/office/drawing/2014/main" id="{DB5B912A-4ED6-4BA6-8294-047F4F947498}"/>
                </a:ext>
              </a:extLst>
            </p:cNvPr>
            <p:cNvCxnSpPr>
              <a:cxnSpLocks/>
            </p:cNvCxnSpPr>
            <p:nvPr/>
          </p:nvCxnSpPr>
          <p:spPr bwMode="auto">
            <a:xfrm>
              <a:off x="1865811" y="159366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6F7B923F-7732-448E-82AC-8E94846FFDA5}"/>
                </a:ext>
              </a:extLst>
            </p:cNvPr>
            <p:cNvCxnSpPr>
              <a:cxnSpLocks/>
            </p:cNvCxnSpPr>
            <p:nvPr/>
          </p:nvCxnSpPr>
          <p:spPr bwMode="auto">
            <a:xfrm>
              <a:off x="1865811" y="188769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3355AB0E-3780-4310-BEF8-146A9E2349BD}"/>
                </a:ext>
              </a:extLst>
            </p:cNvPr>
            <p:cNvCxnSpPr>
              <a:cxnSpLocks/>
            </p:cNvCxnSpPr>
            <p:nvPr/>
          </p:nvCxnSpPr>
          <p:spPr bwMode="auto">
            <a:xfrm>
              <a:off x="1865811" y="218171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D6085739-B7C6-4CC9-804E-89C5595BCFCB}"/>
                </a:ext>
              </a:extLst>
            </p:cNvPr>
            <p:cNvCxnSpPr>
              <a:cxnSpLocks/>
            </p:cNvCxnSpPr>
            <p:nvPr/>
          </p:nvCxnSpPr>
          <p:spPr bwMode="auto">
            <a:xfrm>
              <a:off x="1865811" y="247573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FC985D8-EA06-421A-8F20-67FE17E5CB3B}"/>
                </a:ext>
              </a:extLst>
            </p:cNvPr>
            <p:cNvCxnSpPr>
              <a:cxnSpLocks/>
            </p:cNvCxnSpPr>
            <p:nvPr/>
          </p:nvCxnSpPr>
          <p:spPr bwMode="auto">
            <a:xfrm>
              <a:off x="1865811" y="276976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DB62EF37-2634-4D34-A70F-843192380F0C}"/>
                </a:ext>
              </a:extLst>
            </p:cNvPr>
            <p:cNvCxnSpPr>
              <a:cxnSpLocks/>
            </p:cNvCxnSpPr>
            <p:nvPr/>
          </p:nvCxnSpPr>
          <p:spPr bwMode="auto">
            <a:xfrm>
              <a:off x="1865811" y="306378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6470B9C-4E3D-433F-8C83-597FC9EC8EC7}"/>
                </a:ext>
              </a:extLst>
            </p:cNvPr>
            <p:cNvCxnSpPr>
              <a:cxnSpLocks/>
            </p:cNvCxnSpPr>
            <p:nvPr/>
          </p:nvCxnSpPr>
          <p:spPr bwMode="auto">
            <a:xfrm>
              <a:off x="1865811" y="33578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73338C9-771B-4102-B3D3-21380193883B}"/>
                </a:ext>
              </a:extLst>
            </p:cNvPr>
            <p:cNvCxnSpPr>
              <a:cxnSpLocks/>
            </p:cNvCxnSpPr>
            <p:nvPr/>
          </p:nvCxnSpPr>
          <p:spPr bwMode="auto">
            <a:xfrm>
              <a:off x="1865811" y="365183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4B140B1-744D-4F76-B9AF-95CC77478648}"/>
                </a:ext>
              </a:extLst>
            </p:cNvPr>
            <p:cNvCxnSpPr>
              <a:cxnSpLocks/>
            </p:cNvCxnSpPr>
            <p:nvPr/>
          </p:nvCxnSpPr>
          <p:spPr bwMode="auto">
            <a:xfrm>
              <a:off x="1865811" y="394585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A35308F-53D5-43C8-A8F2-A7508D099EE2}"/>
                </a:ext>
              </a:extLst>
            </p:cNvPr>
            <p:cNvCxnSpPr>
              <a:cxnSpLocks/>
            </p:cNvCxnSpPr>
            <p:nvPr/>
          </p:nvCxnSpPr>
          <p:spPr bwMode="auto">
            <a:xfrm>
              <a:off x="1865811" y="423987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50300B0-974D-4BB1-B2C6-1F4ADA3C59D2}"/>
                </a:ext>
              </a:extLst>
            </p:cNvPr>
            <p:cNvCxnSpPr>
              <a:cxnSpLocks/>
            </p:cNvCxnSpPr>
            <p:nvPr/>
          </p:nvCxnSpPr>
          <p:spPr bwMode="auto">
            <a:xfrm>
              <a:off x="1865811" y="4533900"/>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22" name="TextBox 21">
            <a:extLst>
              <a:ext uri="{FF2B5EF4-FFF2-40B4-BE49-F238E27FC236}">
                <a16:creationId xmlns:a16="http://schemas.microsoft.com/office/drawing/2014/main" id="{00328113-C4DC-403F-B8A9-7D5DB01BDD90}"/>
              </a:ext>
            </a:extLst>
          </p:cNvPr>
          <p:cNvSpPr txBox="1"/>
          <p:nvPr/>
        </p:nvSpPr>
        <p:spPr bwMode="auto">
          <a:xfrm rot="16200000">
            <a:off x="-441612" y="2990255"/>
            <a:ext cx="37309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Who Discontinued due to Diarrhea (%)</a:t>
            </a:r>
          </a:p>
        </p:txBody>
      </p:sp>
      <p:sp>
        <p:nvSpPr>
          <p:cNvPr id="23" name="TextBox 22">
            <a:extLst>
              <a:ext uri="{FF2B5EF4-FFF2-40B4-BE49-F238E27FC236}">
                <a16:creationId xmlns:a16="http://schemas.microsoft.com/office/drawing/2014/main" id="{F3C95338-58ED-4FEE-9018-7FB933B32FA9}"/>
              </a:ext>
            </a:extLst>
          </p:cNvPr>
          <p:cNvSpPr txBox="1"/>
          <p:nvPr/>
        </p:nvSpPr>
        <p:spPr bwMode="auto">
          <a:xfrm>
            <a:off x="1628852" y="4368388"/>
            <a:ext cx="320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4" name="TextBox 23">
            <a:extLst>
              <a:ext uri="{FF2B5EF4-FFF2-40B4-BE49-F238E27FC236}">
                <a16:creationId xmlns:a16="http://schemas.microsoft.com/office/drawing/2014/main" id="{E5F82921-6B61-4674-8272-D6E2CA934F5D}"/>
              </a:ext>
            </a:extLst>
          </p:cNvPr>
          <p:cNvSpPr txBox="1"/>
          <p:nvPr/>
        </p:nvSpPr>
        <p:spPr bwMode="auto">
          <a:xfrm>
            <a:off x="1550475" y="4081006"/>
            <a:ext cx="3795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5" name="TextBox 24">
            <a:extLst>
              <a:ext uri="{FF2B5EF4-FFF2-40B4-BE49-F238E27FC236}">
                <a16:creationId xmlns:a16="http://schemas.microsoft.com/office/drawing/2014/main" id="{0457EFE8-6B81-4B50-8247-07901F41EC55}"/>
              </a:ext>
            </a:extLst>
          </p:cNvPr>
          <p:cNvSpPr txBox="1"/>
          <p:nvPr/>
        </p:nvSpPr>
        <p:spPr bwMode="auto">
          <a:xfrm>
            <a:off x="1550475" y="3793623"/>
            <a:ext cx="3795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6" name="TextBox 25">
            <a:extLst>
              <a:ext uri="{FF2B5EF4-FFF2-40B4-BE49-F238E27FC236}">
                <a16:creationId xmlns:a16="http://schemas.microsoft.com/office/drawing/2014/main" id="{2408FD54-3511-4F4A-A2E8-98A912396A22}"/>
              </a:ext>
            </a:extLst>
          </p:cNvPr>
          <p:cNvSpPr txBox="1"/>
          <p:nvPr/>
        </p:nvSpPr>
        <p:spPr bwMode="auto">
          <a:xfrm>
            <a:off x="1550475" y="3486646"/>
            <a:ext cx="3795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27" name="TextBox 26">
            <a:extLst>
              <a:ext uri="{FF2B5EF4-FFF2-40B4-BE49-F238E27FC236}">
                <a16:creationId xmlns:a16="http://schemas.microsoft.com/office/drawing/2014/main" id="{F2B77E3C-1BCC-486A-B082-4904985BDFBD}"/>
              </a:ext>
            </a:extLst>
          </p:cNvPr>
          <p:cNvSpPr txBox="1"/>
          <p:nvPr/>
        </p:nvSpPr>
        <p:spPr bwMode="auto">
          <a:xfrm>
            <a:off x="1550475" y="3212326"/>
            <a:ext cx="3795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8" name="TextBox 27">
            <a:extLst>
              <a:ext uri="{FF2B5EF4-FFF2-40B4-BE49-F238E27FC236}">
                <a16:creationId xmlns:a16="http://schemas.microsoft.com/office/drawing/2014/main" id="{4916E062-FE40-42CD-AB0B-B1A85217DF55}"/>
              </a:ext>
            </a:extLst>
          </p:cNvPr>
          <p:cNvSpPr txBox="1"/>
          <p:nvPr/>
        </p:nvSpPr>
        <p:spPr bwMode="auto">
          <a:xfrm>
            <a:off x="1550475" y="2898818"/>
            <a:ext cx="3795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29" name="TextBox 28">
            <a:extLst>
              <a:ext uri="{FF2B5EF4-FFF2-40B4-BE49-F238E27FC236}">
                <a16:creationId xmlns:a16="http://schemas.microsoft.com/office/drawing/2014/main" id="{3C8CC58F-BB71-47FF-8B2E-B20E284D830B}"/>
              </a:ext>
            </a:extLst>
          </p:cNvPr>
          <p:cNvSpPr txBox="1"/>
          <p:nvPr/>
        </p:nvSpPr>
        <p:spPr bwMode="auto">
          <a:xfrm>
            <a:off x="1550475" y="2621233"/>
            <a:ext cx="3795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0" name="TextBox 29">
            <a:extLst>
              <a:ext uri="{FF2B5EF4-FFF2-40B4-BE49-F238E27FC236}">
                <a16:creationId xmlns:a16="http://schemas.microsoft.com/office/drawing/2014/main" id="{ACE349E9-FCB5-423E-B8F0-7A12C24B1ACD}"/>
              </a:ext>
            </a:extLst>
          </p:cNvPr>
          <p:cNvSpPr txBox="1"/>
          <p:nvPr/>
        </p:nvSpPr>
        <p:spPr bwMode="auto">
          <a:xfrm>
            <a:off x="1550475" y="2324053"/>
            <a:ext cx="3795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31" name="TextBox 30">
            <a:extLst>
              <a:ext uri="{FF2B5EF4-FFF2-40B4-BE49-F238E27FC236}">
                <a16:creationId xmlns:a16="http://schemas.microsoft.com/office/drawing/2014/main" id="{42136B0B-D934-4931-BECF-A39CB04EC321}"/>
              </a:ext>
            </a:extLst>
          </p:cNvPr>
          <p:cNvSpPr txBox="1"/>
          <p:nvPr/>
        </p:nvSpPr>
        <p:spPr bwMode="auto">
          <a:xfrm>
            <a:off x="1550475" y="2030139"/>
            <a:ext cx="3795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2" name="TextBox 31">
            <a:extLst>
              <a:ext uri="{FF2B5EF4-FFF2-40B4-BE49-F238E27FC236}">
                <a16:creationId xmlns:a16="http://schemas.microsoft.com/office/drawing/2014/main" id="{396F3509-5D98-42FB-BAD4-7C7329B9F488}"/>
              </a:ext>
            </a:extLst>
          </p:cNvPr>
          <p:cNvSpPr txBox="1"/>
          <p:nvPr/>
        </p:nvSpPr>
        <p:spPr bwMode="auto">
          <a:xfrm>
            <a:off x="1550475" y="1739491"/>
            <a:ext cx="3795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33" name="TextBox 32">
            <a:extLst>
              <a:ext uri="{FF2B5EF4-FFF2-40B4-BE49-F238E27FC236}">
                <a16:creationId xmlns:a16="http://schemas.microsoft.com/office/drawing/2014/main" id="{0317CE9D-9C8D-45E6-AB0D-0D970DB1B2AA}"/>
              </a:ext>
            </a:extLst>
          </p:cNvPr>
          <p:cNvSpPr txBox="1"/>
          <p:nvPr/>
        </p:nvSpPr>
        <p:spPr bwMode="auto">
          <a:xfrm>
            <a:off x="1446711" y="1429249"/>
            <a:ext cx="4931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4" name="TextBox 33">
            <a:extLst>
              <a:ext uri="{FF2B5EF4-FFF2-40B4-BE49-F238E27FC236}">
                <a16:creationId xmlns:a16="http://schemas.microsoft.com/office/drawing/2014/main" id="{83E16201-B704-4946-A3E2-B2AFFAA2F85A}"/>
              </a:ext>
            </a:extLst>
          </p:cNvPr>
          <p:cNvSpPr txBox="1"/>
          <p:nvPr/>
        </p:nvSpPr>
        <p:spPr bwMode="auto">
          <a:xfrm>
            <a:off x="1821529" y="4544736"/>
            <a:ext cx="10686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1</a:t>
            </a:r>
          </a:p>
        </p:txBody>
      </p:sp>
      <p:sp>
        <p:nvSpPr>
          <p:cNvPr id="35" name="TextBox 34">
            <a:extLst>
              <a:ext uri="{FF2B5EF4-FFF2-40B4-BE49-F238E27FC236}">
                <a16:creationId xmlns:a16="http://schemas.microsoft.com/office/drawing/2014/main" id="{1234AA60-D8E9-4924-B87A-D812A9F3CBAB}"/>
              </a:ext>
            </a:extLst>
          </p:cNvPr>
          <p:cNvSpPr txBox="1"/>
          <p:nvPr/>
        </p:nvSpPr>
        <p:spPr bwMode="auto">
          <a:xfrm>
            <a:off x="2572644" y="4544736"/>
            <a:ext cx="10686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2</a:t>
            </a:r>
          </a:p>
        </p:txBody>
      </p:sp>
      <p:sp>
        <p:nvSpPr>
          <p:cNvPr id="36" name="TextBox 35">
            <a:extLst>
              <a:ext uri="{FF2B5EF4-FFF2-40B4-BE49-F238E27FC236}">
                <a16:creationId xmlns:a16="http://schemas.microsoft.com/office/drawing/2014/main" id="{4FCAACC9-4268-4BF9-A6EE-3A773F95ECCA}"/>
              </a:ext>
            </a:extLst>
          </p:cNvPr>
          <p:cNvSpPr txBox="1"/>
          <p:nvPr/>
        </p:nvSpPr>
        <p:spPr bwMode="auto">
          <a:xfrm>
            <a:off x="3362947" y="4544736"/>
            <a:ext cx="10686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3</a:t>
            </a:r>
          </a:p>
        </p:txBody>
      </p:sp>
      <p:sp>
        <p:nvSpPr>
          <p:cNvPr id="37" name="TextBox 36">
            <a:extLst>
              <a:ext uri="{FF2B5EF4-FFF2-40B4-BE49-F238E27FC236}">
                <a16:creationId xmlns:a16="http://schemas.microsoft.com/office/drawing/2014/main" id="{FBFF18CB-9451-439A-BAA2-BC44D7C82EEB}"/>
              </a:ext>
            </a:extLst>
          </p:cNvPr>
          <p:cNvSpPr txBox="1"/>
          <p:nvPr/>
        </p:nvSpPr>
        <p:spPr bwMode="auto">
          <a:xfrm>
            <a:off x="4143453" y="4544736"/>
            <a:ext cx="10686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4</a:t>
            </a:r>
          </a:p>
        </p:txBody>
      </p:sp>
      <p:sp>
        <p:nvSpPr>
          <p:cNvPr id="38" name="TextBox 37">
            <a:extLst>
              <a:ext uri="{FF2B5EF4-FFF2-40B4-BE49-F238E27FC236}">
                <a16:creationId xmlns:a16="http://schemas.microsoft.com/office/drawing/2014/main" id="{D2288B68-1092-4574-883B-47D0D43ECD96}"/>
              </a:ext>
            </a:extLst>
          </p:cNvPr>
          <p:cNvSpPr txBox="1"/>
          <p:nvPr/>
        </p:nvSpPr>
        <p:spPr bwMode="auto">
          <a:xfrm>
            <a:off x="4943553" y="4544736"/>
            <a:ext cx="10686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5</a:t>
            </a:r>
          </a:p>
        </p:txBody>
      </p:sp>
      <p:sp>
        <p:nvSpPr>
          <p:cNvPr id="39" name="TextBox 38">
            <a:extLst>
              <a:ext uri="{FF2B5EF4-FFF2-40B4-BE49-F238E27FC236}">
                <a16:creationId xmlns:a16="http://schemas.microsoft.com/office/drawing/2014/main" id="{5024769E-550B-4FAB-9966-90CEE2DED813}"/>
              </a:ext>
            </a:extLst>
          </p:cNvPr>
          <p:cNvSpPr txBox="1"/>
          <p:nvPr/>
        </p:nvSpPr>
        <p:spPr bwMode="auto">
          <a:xfrm>
            <a:off x="5694667" y="4544736"/>
            <a:ext cx="10686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6</a:t>
            </a:r>
          </a:p>
        </p:txBody>
      </p:sp>
      <p:sp>
        <p:nvSpPr>
          <p:cNvPr id="40" name="TextBox 39">
            <a:extLst>
              <a:ext uri="{FF2B5EF4-FFF2-40B4-BE49-F238E27FC236}">
                <a16:creationId xmlns:a16="http://schemas.microsoft.com/office/drawing/2014/main" id="{70A5009E-5439-409B-A17D-CD3C2A976F97}"/>
              </a:ext>
            </a:extLst>
          </p:cNvPr>
          <p:cNvSpPr txBox="1"/>
          <p:nvPr/>
        </p:nvSpPr>
        <p:spPr bwMode="auto">
          <a:xfrm>
            <a:off x="6462110" y="4544736"/>
            <a:ext cx="10686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7</a:t>
            </a:r>
          </a:p>
        </p:txBody>
      </p:sp>
      <p:sp>
        <p:nvSpPr>
          <p:cNvPr id="41" name="TextBox 40">
            <a:extLst>
              <a:ext uri="{FF2B5EF4-FFF2-40B4-BE49-F238E27FC236}">
                <a16:creationId xmlns:a16="http://schemas.microsoft.com/office/drawing/2014/main" id="{1ECB206C-40CE-4CA4-9906-6654121E8226}"/>
              </a:ext>
            </a:extLst>
          </p:cNvPr>
          <p:cNvSpPr txBox="1"/>
          <p:nvPr/>
        </p:nvSpPr>
        <p:spPr bwMode="auto">
          <a:xfrm>
            <a:off x="7258944" y="4544736"/>
            <a:ext cx="10686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8</a:t>
            </a:r>
          </a:p>
        </p:txBody>
      </p:sp>
      <p:sp>
        <p:nvSpPr>
          <p:cNvPr id="42" name="TextBox 41">
            <a:extLst>
              <a:ext uri="{FF2B5EF4-FFF2-40B4-BE49-F238E27FC236}">
                <a16:creationId xmlns:a16="http://schemas.microsoft.com/office/drawing/2014/main" id="{C9F53CE5-0042-479D-85C7-FFC71010B47A}"/>
              </a:ext>
            </a:extLst>
          </p:cNvPr>
          <p:cNvSpPr txBox="1"/>
          <p:nvPr/>
        </p:nvSpPr>
        <p:spPr bwMode="auto">
          <a:xfrm>
            <a:off x="8055778" y="4544736"/>
            <a:ext cx="10686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9</a:t>
            </a:r>
          </a:p>
        </p:txBody>
      </p:sp>
      <p:sp>
        <p:nvSpPr>
          <p:cNvPr id="43" name="TextBox 42">
            <a:extLst>
              <a:ext uri="{FF2B5EF4-FFF2-40B4-BE49-F238E27FC236}">
                <a16:creationId xmlns:a16="http://schemas.microsoft.com/office/drawing/2014/main" id="{56F7B65B-E381-4FD6-B010-0AC80E9E0CC5}"/>
              </a:ext>
            </a:extLst>
          </p:cNvPr>
          <p:cNvSpPr txBox="1"/>
          <p:nvPr/>
        </p:nvSpPr>
        <p:spPr bwMode="auto">
          <a:xfrm>
            <a:off x="8846081" y="4544736"/>
            <a:ext cx="10686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10</a:t>
            </a:r>
          </a:p>
        </p:txBody>
      </p:sp>
      <p:sp>
        <p:nvSpPr>
          <p:cNvPr id="44" name="TextBox 43">
            <a:extLst>
              <a:ext uri="{FF2B5EF4-FFF2-40B4-BE49-F238E27FC236}">
                <a16:creationId xmlns:a16="http://schemas.microsoft.com/office/drawing/2014/main" id="{02346FAC-6840-4A44-AC19-C79CC0C61F1D}"/>
              </a:ext>
            </a:extLst>
          </p:cNvPr>
          <p:cNvSpPr txBox="1"/>
          <p:nvPr/>
        </p:nvSpPr>
        <p:spPr bwMode="auto">
          <a:xfrm>
            <a:off x="9623321" y="4544736"/>
            <a:ext cx="10686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11</a:t>
            </a:r>
          </a:p>
        </p:txBody>
      </p:sp>
      <p:sp>
        <p:nvSpPr>
          <p:cNvPr id="45" name="TextBox 44">
            <a:extLst>
              <a:ext uri="{FF2B5EF4-FFF2-40B4-BE49-F238E27FC236}">
                <a16:creationId xmlns:a16="http://schemas.microsoft.com/office/drawing/2014/main" id="{626E6950-B724-4461-B6A6-7EECCF4FEA72}"/>
              </a:ext>
            </a:extLst>
          </p:cNvPr>
          <p:cNvSpPr txBox="1"/>
          <p:nvPr/>
        </p:nvSpPr>
        <p:spPr bwMode="auto">
          <a:xfrm>
            <a:off x="10416890" y="4538204"/>
            <a:ext cx="10686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12</a:t>
            </a:r>
          </a:p>
        </p:txBody>
      </p:sp>
      <p:sp>
        <p:nvSpPr>
          <p:cNvPr id="46" name="Rectangle 45">
            <a:extLst>
              <a:ext uri="{FF2B5EF4-FFF2-40B4-BE49-F238E27FC236}">
                <a16:creationId xmlns:a16="http://schemas.microsoft.com/office/drawing/2014/main" id="{56B8C0E1-2A12-4189-8580-9C66B5216DE2}"/>
              </a:ext>
            </a:extLst>
          </p:cNvPr>
          <p:cNvSpPr/>
          <p:nvPr/>
        </p:nvSpPr>
        <p:spPr bwMode="auto">
          <a:xfrm>
            <a:off x="8989395" y="1727722"/>
            <a:ext cx="101237" cy="10123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751341AB-277C-4219-BE68-D035F9ACE66D}"/>
              </a:ext>
            </a:extLst>
          </p:cNvPr>
          <p:cNvSpPr/>
          <p:nvPr/>
        </p:nvSpPr>
        <p:spPr bwMode="auto">
          <a:xfrm>
            <a:off x="8993856" y="1939611"/>
            <a:ext cx="101237" cy="10123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90954D87-FFD4-409A-A8E4-E7B701724499}"/>
              </a:ext>
            </a:extLst>
          </p:cNvPr>
          <p:cNvSpPr/>
          <p:nvPr/>
        </p:nvSpPr>
        <p:spPr bwMode="auto">
          <a:xfrm>
            <a:off x="8984934" y="2151500"/>
            <a:ext cx="101237" cy="1012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A4E5CBDB-70E1-44CC-8859-B1CD43F5F83B}"/>
              </a:ext>
            </a:extLst>
          </p:cNvPr>
          <p:cNvSpPr/>
          <p:nvPr/>
        </p:nvSpPr>
        <p:spPr bwMode="auto">
          <a:xfrm>
            <a:off x="8998317" y="2363389"/>
            <a:ext cx="101237" cy="10123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F71BDC9D-F7CF-4049-8F08-39EB1E25DBF6}"/>
              </a:ext>
            </a:extLst>
          </p:cNvPr>
          <p:cNvSpPr/>
          <p:nvPr/>
        </p:nvSpPr>
        <p:spPr bwMode="auto">
          <a:xfrm>
            <a:off x="9007237" y="2575278"/>
            <a:ext cx="101237" cy="101237"/>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7003B56D-F711-4E26-9B85-A95DC51C3E23}"/>
              </a:ext>
            </a:extLst>
          </p:cNvPr>
          <p:cNvSpPr/>
          <p:nvPr/>
        </p:nvSpPr>
        <p:spPr bwMode="auto">
          <a:xfrm>
            <a:off x="9002778" y="2787167"/>
            <a:ext cx="101237" cy="101237"/>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B9EF4613-11F3-4564-B80C-661ECA449C63}"/>
              </a:ext>
            </a:extLst>
          </p:cNvPr>
          <p:cNvSpPr/>
          <p:nvPr/>
        </p:nvSpPr>
        <p:spPr bwMode="auto">
          <a:xfrm>
            <a:off x="2042903" y="4041202"/>
            <a:ext cx="82519" cy="49065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646CB03B-BE3A-4835-A9F7-6CC969A28E1B}"/>
              </a:ext>
            </a:extLst>
          </p:cNvPr>
          <p:cNvSpPr/>
          <p:nvPr/>
        </p:nvSpPr>
        <p:spPr bwMode="auto">
          <a:xfrm>
            <a:off x="2147315" y="4349208"/>
            <a:ext cx="82519" cy="18264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F5F9E807-EAAE-40D0-85A1-73F6DC25E8DB}"/>
              </a:ext>
            </a:extLst>
          </p:cNvPr>
          <p:cNvSpPr/>
          <p:nvPr/>
        </p:nvSpPr>
        <p:spPr bwMode="auto">
          <a:xfrm>
            <a:off x="2251727" y="4473589"/>
            <a:ext cx="82519" cy="5826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68818F00-1898-4FE9-A2A4-D6F6CCE7183C}"/>
              </a:ext>
            </a:extLst>
          </p:cNvPr>
          <p:cNvSpPr/>
          <p:nvPr/>
        </p:nvSpPr>
        <p:spPr bwMode="auto">
          <a:xfrm>
            <a:off x="2356139" y="4335541"/>
            <a:ext cx="82519" cy="19631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8A2BE499-7796-4FF9-A0B6-597896E80971}"/>
              </a:ext>
            </a:extLst>
          </p:cNvPr>
          <p:cNvSpPr/>
          <p:nvPr/>
        </p:nvSpPr>
        <p:spPr bwMode="auto">
          <a:xfrm>
            <a:off x="2460551" y="4440785"/>
            <a:ext cx="82519" cy="9106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8ED6501A-42B0-4352-B5D5-6FAF1AFA8255}"/>
              </a:ext>
            </a:extLst>
          </p:cNvPr>
          <p:cNvSpPr/>
          <p:nvPr/>
        </p:nvSpPr>
        <p:spPr bwMode="auto">
          <a:xfrm>
            <a:off x="2564962" y="4442152"/>
            <a:ext cx="82519" cy="89702"/>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788AEA14-146D-44D0-AF43-976017A9C522}"/>
              </a:ext>
            </a:extLst>
          </p:cNvPr>
          <p:cNvSpPr/>
          <p:nvPr/>
        </p:nvSpPr>
        <p:spPr bwMode="auto">
          <a:xfrm>
            <a:off x="2929134" y="4486136"/>
            <a:ext cx="82519"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B5A7B50E-AE2B-4AAC-BF64-CC35BA546F73}"/>
              </a:ext>
            </a:extLst>
          </p:cNvPr>
          <p:cNvSpPr/>
          <p:nvPr/>
        </p:nvSpPr>
        <p:spPr bwMode="auto">
          <a:xfrm>
            <a:off x="3609274" y="4432584"/>
            <a:ext cx="82519" cy="9927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4A879781-10B0-4C79-BE84-863447AFA227}"/>
              </a:ext>
            </a:extLst>
          </p:cNvPr>
          <p:cNvSpPr/>
          <p:nvPr/>
        </p:nvSpPr>
        <p:spPr bwMode="auto">
          <a:xfrm>
            <a:off x="3713686" y="4476323"/>
            <a:ext cx="82519" cy="5553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EFDE55B9-5AD7-4F01-8D38-DFF6A83CC8E5}"/>
              </a:ext>
            </a:extLst>
          </p:cNvPr>
          <p:cNvSpPr/>
          <p:nvPr/>
        </p:nvSpPr>
        <p:spPr bwMode="auto">
          <a:xfrm>
            <a:off x="4602652" y="4509370"/>
            <a:ext cx="82519" cy="4571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C14C1B9A-42CB-4BA2-BD4A-D8F17119D045}"/>
              </a:ext>
            </a:extLst>
          </p:cNvPr>
          <p:cNvSpPr/>
          <p:nvPr/>
        </p:nvSpPr>
        <p:spPr bwMode="auto">
          <a:xfrm>
            <a:off x="5385154" y="4505953"/>
            <a:ext cx="82519" cy="4571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57510232-E6D2-48A2-B59C-8408020CCE7D}"/>
              </a:ext>
            </a:extLst>
          </p:cNvPr>
          <p:cNvSpPr/>
          <p:nvPr/>
        </p:nvSpPr>
        <p:spPr bwMode="auto">
          <a:xfrm>
            <a:off x="5690871" y="4472222"/>
            <a:ext cx="82519" cy="59632"/>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Rectangle 66">
            <a:extLst>
              <a:ext uri="{FF2B5EF4-FFF2-40B4-BE49-F238E27FC236}">
                <a16:creationId xmlns:a16="http://schemas.microsoft.com/office/drawing/2014/main" id="{FF108F7E-ED1A-4694-800C-809F4228F7AF}"/>
              </a:ext>
            </a:extLst>
          </p:cNvPr>
          <p:cNvSpPr/>
          <p:nvPr/>
        </p:nvSpPr>
        <p:spPr bwMode="auto">
          <a:xfrm>
            <a:off x="5953364" y="4465388"/>
            <a:ext cx="82519" cy="6646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Rectangle 67">
            <a:extLst>
              <a:ext uri="{FF2B5EF4-FFF2-40B4-BE49-F238E27FC236}">
                <a16:creationId xmlns:a16="http://schemas.microsoft.com/office/drawing/2014/main" id="{28C5E400-42F8-497E-B49F-8CE91BD76DBF}"/>
              </a:ext>
            </a:extLst>
          </p:cNvPr>
          <p:cNvSpPr/>
          <p:nvPr/>
        </p:nvSpPr>
        <p:spPr bwMode="auto">
          <a:xfrm>
            <a:off x="7827400" y="4499368"/>
            <a:ext cx="82519" cy="4571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E7C40FCD-4D4C-4FEB-BA6E-26842DBBF302}"/>
              </a:ext>
            </a:extLst>
          </p:cNvPr>
          <p:cNvSpPr/>
          <p:nvPr/>
        </p:nvSpPr>
        <p:spPr bwMode="auto">
          <a:xfrm>
            <a:off x="9970428" y="4480333"/>
            <a:ext cx="82519" cy="5553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Freeform: Shape 7">
            <a:extLst>
              <a:ext uri="{FF2B5EF4-FFF2-40B4-BE49-F238E27FC236}">
                <a16:creationId xmlns:a16="http://schemas.microsoft.com/office/drawing/2014/main" id="{798864DA-FCBA-4E14-936E-5628CDC7A577}"/>
              </a:ext>
            </a:extLst>
          </p:cNvPr>
          <p:cNvSpPr/>
          <p:nvPr/>
        </p:nvSpPr>
        <p:spPr bwMode="auto">
          <a:xfrm>
            <a:off x="1952897" y="1583871"/>
            <a:ext cx="9392194" cy="2948940"/>
          </a:xfrm>
          <a:custGeom>
            <a:avLst/>
            <a:gdLst>
              <a:gd name="connsiteX0" fmla="*/ 0 w 9388928"/>
              <a:gd name="connsiteY0" fmla="*/ 0 h 2948940"/>
              <a:gd name="connsiteX1" fmla="*/ 0 w 9388928"/>
              <a:gd name="connsiteY1" fmla="*/ 2948940 h 2948940"/>
              <a:gd name="connsiteX2" fmla="*/ 9388928 w 9388928"/>
              <a:gd name="connsiteY2" fmla="*/ 2948940 h 2948940"/>
            </a:gdLst>
            <a:ahLst/>
            <a:cxnLst>
              <a:cxn ang="0">
                <a:pos x="connsiteX0" y="connsiteY0"/>
              </a:cxn>
              <a:cxn ang="0">
                <a:pos x="connsiteX1" y="connsiteY1"/>
              </a:cxn>
              <a:cxn ang="0">
                <a:pos x="connsiteX2" y="connsiteY2"/>
              </a:cxn>
            </a:cxnLst>
            <a:rect l="l" t="t" r="r" b="b"/>
            <a:pathLst>
              <a:path w="9388928" h="2948940">
                <a:moveTo>
                  <a:pt x="0" y="0"/>
                </a:moveTo>
                <a:lnTo>
                  <a:pt x="0" y="2948940"/>
                </a:lnTo>
                <a:lnTo>
                  <a:pt x="9388928" y="294894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70" name="Rectangle 69">
            <a:extLst>
              <a:ext uri="{FF2B5EF4-FFF2-40B4-BE49-F238E27FC236}">
                <a16:creationId xmlns:a16="http://schemas.microsoft.com/office/drawing/2014/main" id="{539D1223-AF55-4366-9A0F-EFE670C0B7D7}"/>
              </a:ext>
            </a:extLst>
          </p:cNvPr>
          <p:cNvSpPr/>
          <p:nvPr/>
        </p:nvSpPr>
        <p:spPr bwMode="auto">
          <a:xfrm>
            <a:off x="4584970" y="4548834"/>
            <a:ext cx="119975" cy="62689"/>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BC50F4E3-5637-49F6-A0DD-0D9120607AD9}"/>
              </a:ext>
            </a:extLst>
          </p:cNvPr>
          <p:cNvSpPr/>
          <p:nvPr/>
        </p:nvSpPr>
        <p:spPr bwMode="auto">
          <a:xfrm>
            <a:off x="5379395" y="4548834"/>
            <a:ext cx="119975" cy="62689"/>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Rectangle 74">
            <a:extLst>
              <a:ext uri="{FF2B5EF4-FFF2-40B4-BE49-F238E27FC236}">
                <a16:creationId xmlns:a16="http://schemas.microsoft.com/office/drawing/2014/main" id="{2911634C-79FE-46BB-AB04-5E1E17A62471}"/>
              </a:ext>
            </a:extLst>
          </p:cNvPr>
          <p:cNvSpPr/>
          <p:nvPr/>
        </p:nvSpPr>
        <p:spPr bwMode="auto">
          <a:xfrm>
            <a:off x="2558090" y="2272619"/>
            <a:ext cx="238636" cy="104375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Rectangle 75">
            <a:extLst>
              <a:ext uri="{FF2B5EF4-FFF2-40B4-BE49-F238E27FC236}">
                <a16:creationId xmlns:a16="http://schemas.microsoft.com/office/drawing/2014/main" id="{F282594B-BD50-42BE-AA29-4809524173DD}"/>
              </a:ext>
            </a:extLst>
          </p:cNvPr>
          <p:cNvSpPr/>
          <p:nvPr/>
        </p:nvSpPr>
        <p:spPr bwMode="auto">
          <a:xfrm>
            <a:off x="2864525" y="2928309"/>
            <a:ext cx="238636" cy="38806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Rectangle 76">
            <a:extLst>
              <a:ext uri="{FF2B5EF4-FFF2-40B4-BE49-F238E27FC236}">
                <a16:creationId xmlns:a16="http://schemas.microsoft.com/office/drawing/2014/main" id="{A60850DD-73E5-498A-ADA5-30DF4FAEFDD5}"/>
              </a:ext>
            </a:extLst>
          </p:cNvPr>
          <p:cNvSpPr/>
          <p:nvPr/>
        </p:nvSpPr>
        <p:spPr bwMode="auto">
          <a:xfrm>
            <a:off x="3170960" y="3184788"/>
            <a:ext cx="238636" cy="13158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Rectangle 77">
            <a:extLst>
              <a:ext uri="{FF2B5EF4-FFF2-40B4-BE49-F238E27FC236}">
                <a16:creationId xmlns:a16="http://schemas.microsoft.com/office/drawing/2014/main" id="{4FF8A8F6-B2D5-4BAB-804B-A9BAEF452F88}"/>
              </a:ext>
            </a:extLst>
          </p:cNvPr>
          <p:cNvSpPr/>
          <p:nvPr/>
        </p:nvSpPr>
        <p:spPr bwMode="auto">
          <a:xfrm>
            <a:off x="3477395" y="2901547"/>
            <a:ext cx="238636" cy="41482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Rectangle 78">
            <a:extLst>
              <a:ext uri="{FF2B5EF4-FFF2-40B4-BE49-F238E27FC236}">
                <a16:creationId xmlns:a16="http://schemas.microsoft.com/office/drawing/2014/main" id="{982856F4-1989-4ADE-82A4-6F57194A1C91}"/>
              </a:ext>
            </a:extLst>
          </p:cNvPr>
          <p:cNvSpPr/>
          <p:nvPr/>
        </p:nvSpPr>
        <p:spPr bwMode="auto">
          <a:xfrm>
            <a:off x="3783830" y="3117881"/>
            <a:ext cx="238636" cy="19849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Rectangle 79">
            <a:extLst>
              <a:ext uri="{FF2B5EF4-FFF2-40B4-BE49-F238E27FC236}">
                <a16:creationId xmlns:a16="http://schemas.microsoft.com/office/drawing/2014/main" id="{A5EEEBC8-56E6-412A-B770-052D6B4717A5}"/>
              </a:ext>
            </a:extLst>
          </p:cNvPr>
          <p:cNvSpPr/>
          <p:nvPr/>
        </p:nvSpPr>
        <p:spPr bwMode="auto">
          <a:xfrm>
            <a:off x="4090267" y="3120111"/>
            <a:ext cx="238636" cy="196261"/>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TextBox 80">
            <a:extLst>
              <a:ext uri="{FF2B5EF4-FFF2-40B4-BE49-F238E27FC236}">
                <a16:creationId xmlns:a16="http://schemas.microsoft.com/office/drawing/2014/main" id="{90BB9646-0E14-480E-A115-523F48A64458}"/>
              </a:ext>
            </a:extLst>
          </p:cNvPr>
          <p:cNvSpPr txBox="1"/>
          <p:nvPr/>
        </p:nvSpPr>
        <p:spPr bwMode="auto">
          <a:xfrm>
            <a:off x="2914348" y="3318101"/>
            <a:ext cx="10686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1</a:t>
            </a:r>
          </a:p>
        </p:txBody>
      </p:sp>
      <p:cxnSp>
        <p:nvCxnSpPr>
          <p:cNvPr id="73" name="Straight Connector 72">
            <a:extLst>
              <a:ext uri="{FF2B5EF4-FFF2-40B4-BE49-F238E27FC236}">
                <a16:creationId xmlns:a16="http://schemas.microsoft.com/office/drawing/2014/main" id="{7966E01F-CE50-4058-8CC0-12597D31C75A}"/>
              </a:ext>
            </a:extLst>
          </p:cNvPr>
          <p:cNvCxnSpPr>
            <a:cxnSpLocks/>
          </p:cNvCxnSpPr>
          <p:nvPr/>
        </p:nvCxnSpPr>
        <p:spPr bwMode="auto">
          <a:xfrm>
            <a:off x="2493413" y="3323063"/>
            <a:ext cx="1882326" cy="0"/>
          </a:xfrm>
          <a:prstGeom prst="line">
            <a:avLst/>
          </a:prstGeom>
          <a:noFill/>
          <a:ln w="28575" cap="flat" cmpd="sng" algn="ctr">
            <a:solidFill>
              <a:schemeClr val="bg1"/>
            </a:solidFill>
            <a:prstDash val="solid"/>
            <a:round/>
            <a:headEnd type="none" w="med" len="med"/>
            <a:tailEnd type="none" w="med" len="med"/>
          </a:ln>
          <a:effectLst/>
        </p:spPr>
      </p:cxnSp>
      <p:sp>
        <p:nvSpPr>
          <p:cNvPr id="82" name="Speech Bubble: Rectangle with Corners Rounded 81">
            <a:extLst>
              <a:ext uri="{FF2B5EF4-FFF2-40B4-BE49-F238E27FC236}">
                <a16:creationId xmlns:a16="http://schemas.microsoft.com/office/drawing/2014/main" id="{D6DE43C8-520B-4AD9-BFFF-4E9FDD51FB7D}"/>
              </a:ext>
            </a:extLst>
          </p:cNvPr>
          <p:cNvSpPr/>
          <p:nvPr/>
        </p:nvSpPr>
        <p:spPr bwMode="auto">
          <a:xfrm>
            <a:off x="2413123" y="1810957"/>
            <a:ext cx="2125423" cy="1860024"/>
          </a:xfrm>
          <a:prstGeom prst="wedgeRoundRectCallout">
            <a:avLst>
              <a:gd name="adj1" fmla="val -41609"/>
              <a:gd name="adj2" fmla="val 73171"/>
              <a:gd name="adj3" fmla="val 16667"/>
            </a:avLst>
          </a:prstGeom>
          <a:no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TextBox 82">
            <a:extLst>
              <a:ext uri="{FF2B5EF4-FFF2-40B4-BE49-F238E27FC236}">
                <a16:creationId xmlns:a16="http://schemas.microsoft.com/office/drawing/2014/main" id="{353FF0C8-FAFB-46EC-A78E-CD1B64D1562A}"/>
              </a:ext>
            </a:extLst>
          </p:cNvPr>
          <p:cNvSpPr txBox="1"/>
          <p:nvPr/>
        </p:nvSpPr>
        <p:spPr bwMode="auto">
          <a:xfrm>
            <a:off x="2430966" y="1984917"/>
            <a:ext cx="510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16.8</a:t>
            </a:r>
          </a:p>
        </p:txBody>
      </p:sp>
      <p:sp>
        <p:nvSpPr>
          <p:cNvPr id="84" name="TextBox 83">
            <a:extLst>
              <a:ext uri="{FF2B5EF4-FFF2-40B4-BE49-F238E27FC236}">
                <a16:creationId xmlns:a16="http://schemas.microsoft.com/office/drawing/2014/main" id="{178D8E2C-3CBF-441E-86B2-1F411E0D791B}"/>
              </a:ext>
            </a:extLst>
          </p:cNvPr>
          <p:cNvSpPr txBox="1"/>
          <p:nvPr/>
        </p:nvSpPr>
        <p:spPr bwMode="auto">
          <a:xfrm>
            <a:off x="2776654" y="2638378"/>
            <a:ext cx="510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6.3</a:t>
            </a:r>
          </a:p>
        </p:txBody>
      </p:sp>
      <p:sp>
        <p:nvSpPr>
          <p:cNvPr id="85" name="TextBox 84">
            <a:extLst>
              <a:ext uri="{FF2B5EF4-FFF2-40B4-BE49-F238E27FC236}">
                <a16:creationId xmlns:a16="http://schemas.microsoft.com/office/drawing/2014/main" id="{1B73E9B5-4D15-4AC9-850E-6413A796847B}"/>
              </a:ext>
            </a:extLst>
          </p:cNvPr>
          <p:cNvSpPr txBox="1"/>
          <p:nvPr/>
        </p:nvSpPr>
        <p:spPr bwMode="auto">
          <a:xfrm>
            <a:off x="3073277" y="2894856"/>
            <a:ext cx="510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86" name="TextBox 85">
            <a:extLst>
              <a:ext uri="{FF2B5EF4-FFF2-40B4-BE49-F238E27FC236}">
                <a16:creationId xmlns:a16="http://schemas.microsoft.com/office/drawing/2014/main" id="{0437DC93-1DD0-4BCF-ABC2-42A53F450E8C}"/>
              </a:ext>
            </a:extLst>
          </p:cNvPr>
          <p:cNvSpPr txBox="1"/>
          <p:nvPr/>
        </p:nvSpPr>
        <p:spPr bwMode="auto">
          <a:xfrm>
            <a:off x="3374360" y="2620536"/>
            <a:ext cx="510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6.7</a:t>
            </a:r>
          </a:p>
        </p:txBody>
      </p:sp>
      <p:sp>
        <p:nvSpPr>
          <p:cNvPr id="87" name="TextBox 86">
            <a:extLst>
              <a:ext uri="{FF2B5EF4-FFF2-40B4-BE49-F238E27FC236}">
                <a16:creationId xmlns:a16="http://schemas.microsoft.com/office/drawing/2014/main" id="{19016513-E356-45B4-B448-8E3232098226}"/>
              </a:ext>
            </a:extLst>
          </p:cNvPr>
          <p:cNvSpPr txBox="1"/>
          <p:nvPr/>
        </p:nvSpPr>
        <p:spPr bwMode="auto">
          <a:xfrm>
            <a:off x="3702206" y="2830179"/>
            <a:ext cx="510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88" name="TextBox 87">
            <a:extLst>
              <a:ext uri="{FF2B5EF4-FFF2-40B4-BE49-F238E27FC236}">
                <a16:creationId xmlns:a16="http://schemas.microsoft.com/office/drawing/2014/main" id="{E6D846FD-3EAA-4CB0-9178-C7761C84E45F}"/>
              </a:ext>
            </a:extLst>
          </p:cNvPr>
          <p:cNvSpPr txBox="1"/>
          <p:nvPr/>
        </p:nvSpPr>
        <p:spPr bwMode="auto">
          <a:xfrm>
            <a:off x="3994368" y="2836870"/>
            <a:ext cx="510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89" name="TextBox 88">
            <a:extLst>
              <a:ext uri="{FF2B5EF4-FFF2-40B4-BE49-F238E27FC236}">
                <a16:creationId xmlns:a16="http://schemas.microsoft.com/office/drawing/2014/main" id="{F3696208-BE88-41B4-B57F-03115B99576E}"/>
              </a:ext>
            </a:extLst>
          </p:cNvPr>
          <p:cNvSpPr txBox="1"/>
          <p:nvPr/>
        </p:nvSpPr>
        <p:spPr bwMode="auto">
          <a:xfrm>
            <a:off x="1877866" y="3813717"/>
            <a:ext cx="5107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16.8</a:t>
            </a:r>
          </a:p>
        </p:txBody>
      </p:sp>
      <p:sp>
        <p:nvSpPr>
          <p:cNvPr id="90" name="TextBox 89">
            <a:extLst>
              <a:ext uri="{FF2B5EF4-FFF2-40B4-BE49-F238E27FC236}">
                <a16:creationId xmlns:a16="http://schemas.microsoft.com/office/drawing/2014/main" id="{EF015067-DE55-4C04-8156-A41C3F1DCDFB}"/>
              </a:ext>
            </a:extLst>
          </p:cNvPr>
          <p:cNvSpPr txBox="1"/>
          <p:nvPr/>
        </p:nvSpPr>
        <p:spPr bwMode="auto">
          <a:xfrm>
            <a:off x="2025062" y="4121491"/>
            <a:ext cx="5107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6.3</a:t>
            </a:r>
          </a:p>
        </p:txBody>
      </p:sp>
      <p:sp>
        <p:nvSpPr>
          <p:cNvPr id="91" name="TextBox 90">
            <a:extLst>
              <a:ext uri="{FF2B5EF4-FFF2-40B4-BE49-F238E27FC236}">
                <a16:creationId xmlns:a16="http://schemas.microsoft.com/office/drawing/2014/main" id="{7C71F29D-4F90-44AB-B12D-47904FF9AC56}"/>
              </a:ext>
            </a:extLst>
          </p:cNvPr>
          <p:cNvSpPr txBox="1"/>
          <p:nvPr/>
        </p:nvSpPr>
        <p:spPr bwMode="auto">
          <a:xfrm>
            <a:off x="2116502" y="4286529"/>
            <a:ext cx="5107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92" name="TextBox 91">
            <a:extLst>
              <a:ext uri="{FF2B5EF4-FFF2-40B4-BE49-F238E27FC236}">
                <a16:creationId xmlns:a16="http://schemas.microsoft.com/office/drawing/2014/main" id="{8061060A-D6C9-4EC5-B973-7D4186FF9A65}"/>
              </a:ext>
            </a:extLst>
          </p:cNvPr>
          <p:cNvSpPr txBox="1"/>
          <p:nvPr/>
        </p:nvSpPr>
        <p:spPr bwMode="auto">
          <a:xfrm>
            <a:off x="2210171" y="4101418"/>
            <a:ext cx="5107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6.7</a:t>
            </a:r>
          </a:p>
        </p:txBody>
      </p:sp>
      <p:sp>
        <p:nvSpPr>
          <p:cNvPr id="93" name="TextBox 92">
            <a:extLst>
              <a:ext uri="{FF2B5EF4-FFF2-40B4-BE49-F238E27FC236}">
                <a16:creationId xmlns:a16="http://schemas.microsoft.com/office/drawing/2014/main" id="{C7B1A4C1-B2A4-4FB7-95E0-9EB7F9EDF0DF}"/>
              </a:ext>
            </a:extLst>
          </p:cNvPr>
          <p:cNvSpPr txBox="1"/>
          <p:nvPr/>
        </p:nvSpPr>
        <p:spPr bwMode="auto">
          <a:xfrm>
            <a:off x="2359597" y="4190627"/>
            <a:ext cx="5107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94" name="TextBox 93">
            <a:extLst>
              <a:ext uri="{FF2B5EF4-FFF2-40B4-BE49-F238E27FC236}">
                <a16:creationId xmlns:a16="http://schemas.microsoft.com/office/drawing/2014/main" id="{B1B281A1-92D5-417C-B3D8-7E71004F3E88}"/>
              </a:ext>
            </a:extLst>
          </p:cNvPr>
          <p:cNvSpPr txBox="1"/>
          <p:nvPr/>
        </p:nvSpPr>
        <p:spPr bwMode="auto">
          <a:xfrm>
            <a:off x="2433195" y="4261995"/>
            <a:ext cx="5107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95" name="TextBox 94">
            <a:extLst>
              <a:ext uri="{FF2B5EF4-FFF2-40B4-BE49-F238E27FC236}">
                <a16:creationId xmlns:a16="http://schemas.microsoft.com/office/drawing/2014/main" id="{8B2BAAA9-50A4-4DB9-817B-AE13D52C0F8E}"/>
              </a:ext>
            </a:extLst>
          </p:cNvPr>
          <p:cNvSpPr txBox="1"/>
          <p:nvPr/>
        </p:nvSpPr>
        <p:spPr bwMode="auto">
          <a:xfrm>
            <a:off x="2743199" y="4319982"/>
            <a:ext cx="5107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6" name="TextBox 95">
            <a:extLst>
              <a:ext uri="{FF2B5EF4-FFF2-40B4-BE49-F238E27FC236}">
                <a16:creationId xmlns:a16="http://schemas.microsoft.com/office/drawing/2014/main" id="{512E93C7-503F-475B-BBBF-363C9753CFAA}"/>
              </a:ext>
            </a:extLst>
          </p:cNvPr>
          <p:cNvSpPr txBox="1"/>
          <p:nvPr/>
        </p:nvSpPr>
        <p:spPr bwMode="auto">
          <a:xfrm>
            <a:off x="2790034" y="4233004"/>
            <a:ext cx="5107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97" name="TextBox 96">
            <a:extLst>
              <a:ext uri="{FF2B5EF4-FFF2-40B4-BE49-F238E27FC236}">
                <a16:creationId xmlns:a16="http://schemas.microsoft.com/office/drawing/2014/main" id="{5C54EB9A-70DA-43E7-A7D2-160514272A6C}"/>
              </a:ext>
            </a:extLst>
          </p:cNvPr>
          <p:cNvSpPr txBox="1"/>
          <p:nvPr/>
        </p:nvSpPr>
        <p:spPr bwMode="auto">
          <a:xfrm>
            <a:off x="2955072" y="4308833"/>
            <a:ext cx="23640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8" name="TextBox 97">
            <a:extLst>
              <a:ext uri="{FF2B5EF4-FFF2-40B4-BE49-F238E27FC236}">
                <a16:creationId xmlns:a16="http://schemas.microsoft.com/office/drawing/2014/main" id="{00872078-1431-47DF-83D3-B6C5F310261E}"/>
              </a:ext>
            </a:extLst>
          </p:cNvPr>
          <p:cNvSpPr txBox="1"/>
          <p:nvPr/>
        </p:nvSpPr>
        <p:spPr bwMode="auto">
          <a:xfrm>
            <a:off x="3059894" y="4308833"/>
            <a:ext cx="23640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9" name="TextBox 98">
            <a:extLst>
              <a:ext uri="{FF2B5EF4-FFF2-40B4-BE49-F238E27FC236}">
                <a16:creationId xmlns:a16="http://schemas.microsoft.com/office/drawing/2014/main" id="{83940EF2-5BC2-4E6D-9646-3E06E2F89227}"/>
              </a:ext>
            </a:extLst>
          </p:cNvPr>
          <p:cNvSpPr txBox="1"/>
          <p:nvPr/>
        </p:nvSpPr>
        <p:spPr bwMode="auto">
          <a:xfrm>
            <a:off x="3171406" y="4308833"/>
            <a:ext cx="23640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0" name="TextBox 99">
            <a:extLst>
              <a:ext uri="{FF2B5EF4-FFF2-40B4-BE49-F238E27FC236}">
                <a16:creationId xmlns:a16="http://schemas.microsoft.com/office/drawing/2014/main" id="{CB56AB62-3B81-459E-813E-65EE61C670D8}"/>
              </a:ext>
            </a:extLst>
          </p:cNvPr>
          <p:cNvSpPr txBox="1"/>
          <p:nvPr/>
        </p:nvSpPr>
        <p:spPr bwMode="auto">
          <a:xfrm>
            <a:off x="3269537" y="4308833"/>
            <a:ext cx="23640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1" name="TextBox 100">
            <a:extLst>
              <a:ext uri="{FF2B5EF4-FFF2-40B4-BE49-F238E27FC236}">
                <a16:creationId xmlns:a16="http://schemas.microsoft.com/office/drawing/2014/main" id="{0A75B088-B1EB-42D0-9FF8-1705A77E415A}"/>
              </a:ext>
            </a:extLst>
          </p:cNvPr>
          <p:cNvSpPr txBox="1"/>
          <p:nvPr/>
        </p:nvSpPr>
        <p:spPr bwMode="auto">
          <a:xfrm>
            <a:off x="3465799" y="4179478"/>
            <a:ext cx="41036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102" name="TextBox 101">
            <a:extLst>
              <a:ext uri="{FF2B5EF4-FFF2-40B4-BE49-F238E27FC236}">
                <a16:creationId xmlns:a16="http://schemas.microsoft.com/office/drawing/2014/main" id="{BC3A2369-69EC-4D14-9AC1-D4D4ADD36FD9}"/>
              </a:ext>
            </a:extLst>
          </p:cNvPr>
          <p:cNvSpPr txBox="1"/>
          <p:nvPr/>
        </p:nvSpPr>
        <p:spPr bwMode="auto">
          <a:xfrm>
            <a:off x="3584002" y="4264228"/>
            <a:ext cx="41036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103" name="TextBox 102">
            <a:extLst>
              <a:ext uri="{FF2B5EF4-FFF2-40B4-BE49-F238E27FC236}">
                <a16:creationId xmlns:a16="http://schemas.microsoft.com/office/drawing/2014/main" id="{7A5A819B-D7F2-417B-91EA-29DB77FE3383}"/>
              </a:ext>
            </a:extLst>
          </p:cNvPr>
          <p:cNvSpPr txBox="1"/>
          <p:nvPr/>
        </p:nvSpPr>
        <p:spPr bwMode="auto">
          <a:xfrm>
            <a:off x="3735658" y="4324445"/>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4" name="TextBox 103">
            <a:extLst>
              <a:ext uri="{FF2B5EF4-FFF2-40B4-BE49-F238E27FC236}">
                <a16:creationId xmlns:a16="http://schemas.microsoft.com/office/drawing/2014/main" id="{7C6A1E39-92E1-4014-93E7-BA4DD29D0774}"/>
              </a:ext>
            </a:extLst>
          </p:cNvPr>
          <p:cNvSpPr txBox="1"/>
          <p:nvPr/>
        </p:nvSpPr>
        <p:spPr bwMode="auto">
          <a:xfrm>
            <a:off x="3838992"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5" name="TextBox 104">
            <a:extLst>
              <a:ext uri="{FF2B5EF4-FFF2-40B4-BE49-F238E27FC236}">
                <a16:creationId xmlns:a16="http://schemas.microsoft.com/office/drawing/2014/main" id="{1DDDEDE1-9B23-40EC-9A22-9315E2EF2AA9}"/>
              </a:ext>
            </a:extLst>
          </p:cNvPr>
          <p:cNvSpPr txBox="1"/>
          <p:nvPr/>
        </p:nvSpPr>
        <p:spPr bwMode="auto">
          <a:xfrm>
            <a:off x="3959425"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6" name="TextBox 105">
            <a:extLst>
              <a:ext uri="{FF2B5EF4-FFF2-40B4-BE49-F238E27FC236}">
                <a16:creationId xmlns:a16="http://schemas.microsoft.com/office/drawing/2014/main" id="{6AC64705-33B0-46AA-9C35-C8D3862122B9}"/>
              </a:ext>
            </a:extLst>
          </p:cNvPr>
          <p:cNvSpPr txBox="1"/>
          <p:nvPr/>
        </p:nvSpPr>
        <p:spPr bwMode="auto">
          <a:xfrm>
            <a:off x="4046405"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7" name="TextBox 106">
            <a:extLst>
              <a:ext uri="{FF2B5EF4-FFF2-40B4-BE49-F238E27FC236}">
                <a16:creationId xmlns:a16="http://schemas.microsoft.com/office/drawing/2014/main" id="{AC3AFD19-4E0E-4B78-B02C-4A7E2700DD4C}"/>
              </a:ext>
            </a:extLst>
          </p:cNvPr>
          <p:cNvSpPr txBox="1"/>
          <p:nvPr/>
        </p:nvSpPr>
        <p:spPr bwMode="auto">
          <a:xfrm>
            <a:off x="4305113"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8" name="TextBox 107">
            <a:extLst>
              <a:ext uri="{FF2B5EF4-FFF2-40B4-BE49-F238E27FC236}">
                <a16:creationId xmlns:a16="http://schemas.microsoft.com/office/drawing/2014/main" id="{52DD58FA-472A-4077-8D6C-03497FC43F1B}"/>
              </a:ext>
            </a:extLst>
          </p:cNvPr>
          <p:cNvSpPr txBox="1"/>
          <p:nvPr/>
        </p:nvSpPr>
        <p:spPr bwMode="auto">
          <a:xfrm>
            <a:off x="4403244"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9" name="TextBox 108">
            <a:extLst>
              <a:ext uri="{FF2B5EF4-FFF2-40B4-BE49-F238E27FC236}">
                <a16:creationId xmlns:a16="http://schemas.microsoft.com/office/drawing/2014/main" id="{8FE8010A-B29D-420A-951A-BABD62CD3755}"/>
              </a:ext>
            </a:extLst>
          </p:cNvPr>
          <p:cNvSpPr txBox="1"/>
          <p:nvPr/>
        </p:nvSpPr>
        <p:spPr bwMode="auto">
          <a:xfrm>
            <a:off x="4459000" y="4215907"/>
            <a:ext cx="36055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a:t>
            </a:r>
          </a:p>
        </p:txBody>
      </p:sp>
      <p:sp>
        <p:nvSpPr>
          <p:cNvPr id="110" name="TextBox 109">
            <a:extLst>
              <a:ext uri="{FF2B5EF4-FFF2-40B4-BE49-F238E27FC236}">
                <a16:creationId xmlns:a16="http://schemas.microsoft.com/office/drawing/2014/main" id="{51D92891-B005-45A8-B89A-245BF126CEDF}"/>
              </a:ext>
            </a:extLst>
          </p:cNvPr>
          <p:cNvSpPr txBox="1"/>
          <p:nvPr/>
        </p:nvSpPr>
        <p:spPr bwMode="auto">
          <a:xfrm>
            <a:off x="4626269"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11" name="TextBox 110">
            <a:extLst>
              <a:ext uri="{FF2B5EF4-FFF2-40B4-BE49-F238E27FC236}">
                <a16:creationId xmlns:a16="http://schemas.microsoft.com/office/drawing/2014/main" id="{5AE9A1F2-A1B3-4DEF-94AF-EC000BC29FB0}"/>
              </a:ext>
            </a:extLst>
          </p:cNvPr>
          <p:cNvSpPr txBox="1"/>
          <p:nvPr/>
        </p:nvSpPr>
        <p:spPr bwMode="auto">
          <a:xfrm>
            <a:off x="4731090"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12" name="TextBox 111">
            <a:extLst>
              <a:ext uri="{FF2B5EF4-FFF2-40B4-BE49-F238E27FC236}">
                <a16:creationId xmlns:a16="http://schemas.microsoft.com/office/drawing/2014/main" id="{3676A888-A449-48DD-92C9-9E61C6CC9368}"/>
              </a:ext>
            </a:extLst>
          </p:cNvPr>
          <p:cNvSpPr txBox="1"/>
          <p:nvPr/>
        </p:nvSpPr>
        <p:spPr bwMode="auto">
          <a:xfrm>
            <a:off x="4831451"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13" name="TextBox 112">
            <a:extLst>
              <a:ext uri="{FF2B5EF4-FFF2-40B4-BE49-F238E27FC236}">
                <a16:creationId xmlns:a16="http://schemas.microsoft.com/office/drawing/2014/main" id="{6C570B5D-75BC-413A-8034-8FA731745D7F}"/>
              </a:ext>
            </a:extLst>
          </p:cNvPr>
          <p:cNvSpPr txBox="1"/>
          <p:nvPr/>
        </p:nvSpPr>
        <p:spPr bwMode="auto">
          <a:xfrm>
            <a:off x="5092389"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14" name="TextBox 113">
            <a:extLst>
              <a:ext uri="{FF2B5EF4-FFF2-40B4-BE49-F238E27FC236}">
                <a16:creationId xmlns:a16="http://schemas.microsoft.com/office/drawing/2014/main" id="{507AF929-5E6A-4E95-A01C-FB24AF3E9C0E}"/>
              </a:ext>
            </a:extLst>
          </p:cNvPr>
          <p:cNvSpPr txBox="1"/>
          <p:nvPr/>
        </p:nvSpPr>
        <p:spPr bwMode="auto">
          <a:xfrm>
            <a:off x="5192750"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15" name="TextBox 114">
            <a:extLst>
              <a:ext uri="{FF2B5EF4-FFF2-40B4-BE49-F238E27FC236}">
                <a16:creationId xmlns:a16="http://schemas.microsoft.com/office/drawing/2014/main" id="{CF85BAA2-5BF4-4A03-8301-20570EF3C49B}"/>
              </a:ext>
            </a:extLst>
          </p:cNvPr>
          <p:cNvSpPr txBox="1"/>
          <p:nvPr/>
        </p:nvSpPr>
        <p:spPr bwMode="auto">
          <a:xfrm>
            <a:off x="5293111" y="4267202"/>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16" name="TextBox 115">
            <a:extLst>
              <a:ext uri="{FF2B5EF4-FFF2-40B4-BE49-F238E27FC236}">
                <a16:creationId xmlns:a16="http://schemas.microsoft.com/office/drawing/2014/main" id="{B64052CF-470C-4E45-8FE8-F7B08E3B7D7E}"/>
              </a:ext>
            </a:extLst>
          </p:cNvPr>
          <p:cNvSpPr txBox="1"/>
          <p:nvPr/>
        </p:nvSpPr>
        <p:spPr bwMode="auto">
          <a:xfrm>
            <a:off x="5400163"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17" name="TextBox 116">
            <a:extLst>
              <a:ext uri="{FF2B5EF4-FFF2-40B4-BE49-F238E27FC236}">
                <a16:creationId xmlns:a16="http://schemas.microsoft.com/office/drawing/2014/main" id="{DE40E131-ADEB-4CA5-A894-A66569BDA350}"/>
              </a:ext>
            </a:extLst>
          </p:cNvPr>
          <p:cNvSpPr txBox="1"/>
          <p:nvPr/>
        </p:nvSpPr>
        <p:spPr bwMode="auto">
          <a:xfrm>
            <a:off x="5513905"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18" name="TextBox 117">
            <a:extLst>
              <a:ext uri="{FF2B5EF4-FFF2-40B4-BE49-F238E27FC236}">
                <a16:creationId xmlns:a16="http://schemas.microsoft.com/office/drawing/2014/main" id="{7B7B7B70-D7A1-4A79-A7EB-723A5FB66172}"/>
              </a:ext>
            </a:extLst>
          </p:cNvPr>
          <p:cNvSpPr txBox="1"/>
          <p:nvPr/>
        </p:nvSpPr>
        <p:spPr bwMode="auto">
          <a:xfrm>
            <a:off x="5549590" y="4215906"/>
            <a:ext cx="373938"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119" name="TextBox 118">
            <a:extLst>
              <a:ext uri="{FF2B5EF4-FFF2-40B4-BE49-F238E27FC236}">
                <a16:creationId xmlns:a16="http://schemas.microsoft.com/office/drawing/2014/main" id="{F6930683-41E1-459D-B0D8-E615B924B255}"/>
              </a:ext>
            </a:extLst>
          </p:cNvPr>
          <p:cNvSpPr txBox="1"/>
          <p:nvPr/>
        </p:nvSpPr>
        <p:spPr bwMode="auto">
          <a:xfrm>
            <a:off x="5810529" y="4215906"/>
            <a:ext cx="373938"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20" name="TextBox 119">
            <a:extLst>
              <a:ext uri="{FF2B5EF4-FFF2-40B4-BE49-F238E27FC236}">
                <a16:creationId xmlns:a16="http://schemas.microsoft.com/office/drawing/2014/main" id="{1F9F37C5-8063-4009-A4AE-CE54C253F19C}"/>
              </a:ext>
            </a:extLst>
          </p:cNvPr>
          <p:cNvSpPr txBox="1"/>
          <p:nvPr/>
        </p:nvSpPr>
        <p:spPr bwMode="auto">
          <a:xfrm>
            <a:off x="5982256"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1" name="TextBox 120">
            <a:extLst>
              <a:ext uri="{FF2B5EF4-FFF2-40B4-BE49-F238E27FC236}">
                <a16:creationId xmlns:a16="http://schemas.microsoft.com/office/drawing/2014/main" id="{AFB21D8A-6E14-452F-86F1-0BD492C73E30}"/>
              </a:ext>
            </a:extLst>
          </p:cNvPr>
          <p:cNvSpPr txBox="1"/>
          <p:nvPr/>
        </p:nvSpPr>
        <p:spPr bwMode="auto">
          <a:xfrm>
            <a:off x="6075925"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2" name="TextBox 121">
            <a:extLst>
              <a:ext uri="{FF2B5EF4-FFF2-40B4-BE49-F238E27FC236}">
                <a16:creationId xmlns:a16="http://schemas.microsoft.com/office/drawing/2014/main" id="{BA2952C0-D136-4F8F-AF02-0F90C29C2B46}"/>
              </a:ext>
            </a:extLst>
          </p:cNvPr>
          <p:cNvSpPr txBox="1"/>
          <p:nvPr/>
        </p:nvSpPr>
        <p:spPr bwMode="auto">
          <a:xfrm>
            <a:off x="6178517"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3" name="TextBox 122">
            <a:extLst>
              <a:ext uri="{FF2B5EF4-FFF2-40B4-BE49-F238E27FC236}">
                <a16:creationId xmlns:a16="http://schemas.microsoft.com/office/drawing/2014/main" id="{7EFB18A1-098D-4B79-AC67-02B8DD9372FD}"/>
              </a:ext>
            </a:extLst>
          </p:cNvPr>
          <p:cNvSpPr txBox="1"/>
          <p:nvPr/>
        </p:nvSpPr>
        <p:spPr bwMode="auto">
          <a:xfrm>
            <a:off x="6298950"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4" name="TextBox 123">
            <a:extLst>
              <a:ext uri="{FF2B5EF4-FFF2-40B4-BE49-F238E27FC236}">
                <a16:creationId xmlns:a16="http://schemas.microsoft.com/office/drawing/2014/main" id="{DD98F521-6006-4B71-B67A-15AC8D3C9DF4}"/>
              </a:ext>
            </a:extLst>
          </p:cNvPr>
          <p:cNvSpPr txBox="1"/>
          <p:nvPr/>
        </p:nvSpPr>
        <p:spPr bwMode="auto">
          <a:xfrm>
            <a:off x="6397081"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5" name="TextBox 124">
            <a:extLst>
              <a:ext uri="{FF2B5EF4-FFF2-40B4-BE49-F238E27FC236}">
                <a16:creationId xmlns:a16="http://schemas.microsoft.com/office/drawing/2014/main" id="{5E9433AE-0A67-4433-9A6F-2C9E93033490}"/>
              </a:ext>
            </a:extLst>
          </p:cNvPr>
          <p:cNvSpPr txBox="1"/>
          <p:nvPr/>
        </p:nvSpPr>
        <p:spPr bwMode="auto">
          <a:xfrm>
            <a:off x="6649099"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6" name="TextBox 125">
            <a:extLst>
              <a:ext uri="{FF2B5EF4-FFF2-40B4-BE49-F238E27FC236}">
                <a16:creationId xmlns:a16="http://schemas.microsoft.com/office/drawing/2014/main" id="{A8C56CFE-CAC7-4EC6-8392-99C3FB556660}"/>
              </a:ext>
            </a:extLst>
          </p:cNvPr>
          <p:cNvSpPr txBox="1"/>
          <p:nvPr/>
        </p:nvSpPr>
        <p:spPr bwMode="auto">
          <a:xfrm>
            <a:off x="6767301"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7" name="TextBox 126">
            <a:extLst>
              <a:ext uri="{FF2B5EF4-FFF2-40B4-BE49-F238E27FC236}">
                <a16:creationId xmlns:a16="http://schemas.microsoft.com/office/drawing/2014/main" id="{3E49A987-C7BD-4D0F-82B5-B43B57DB0ED7}"/>
              </a:ext>
            </a:extLst>
          </p:cNvPr>
          <p:cNvSpPr txBox="1"/>
          <p:nvPr/>
        </p:nvSpPr>
        <p:spPr bwMode="auto">
          <a:xfrm>
            <a:off x="6854281"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8" name="TextBox 127">
            <a:extLst>
              <a:ext uri="{FF2B5EF4-FFF2-40B4-BE49-F238E27FC236}">
                <a16:creationId xmlns:a16="http://schemas.microsoft.com/office/drawing/2014/main" id="{E7EA6B5F-AF2F-49DD-A021-E3C8A1B141EF}"/>
              </a:ext>
            </a:extLst>
          </p:cNvPr>
          <p:cNvSpPr txBox="1"/>
          <p:nvPr/>
        </p:nvSpPr>
        <p:spPr bwMode="auto">
          <a:xfrm>
            <a:off x="6972484"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9" name="TextBox 128">
            <a:extLst>
              <a:ext uri="{FF2B5EF4-FFF2-40B4-BE49-F238E27FC236}">
                <a16:creationId xmlns:a16="http://schemas.microsoft.com/office/drawing/2014/main" id="{CDD11967-913E-4AF8-865B-B15930F9CE54}"/>
              </a:ext>
            </a:extLst>
          </p:cNvPr>
          <p:cNvSpPr txBox="1"/>
          <p:nvPr/>
        </p:nvSpPr>
        <p:spPr bwMode="auto">
          <a:xfrm>
            <a:off x="7059463"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30" name="TextBox 129">
            <a:extLst>
              <a:ext uri="{FF2B5EF4-FFF2-40B4-BE49-F238E27FC236}">
                <a16:creationId xmlns:a16="http://schemas.microsoft.com/office/drawing/2014/main" id="{CBAA750D-55B9-41AE-9307-6942A611BE6B}"/>
              </a:ext>
            </a:extLst>
          </p:cNvPr>
          <p:cNvSpPr txBox="1"/>
          <p:nvPr/>
        </p:nvSpPr>
        <p:spPr bwMode="auto">
          <a:xfrm>
            <a:off x="7173205"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31" name="TextBox 130">
            <a:extLst>
              <a:ext uri="{FF2B5EF4-FFF2-40B4-BE49-F238E27FC236}">
                <a16:creationId xmlns:a16="http://schemas.microsoft.com/office/drawing/2014/main" id="{A17EDD8A-47B6-4903-80DE-7AAA63D6E874}"/>
              </a:ext>
            </a:extLst>
          </p:cNvPr>
          <p:cNvSpPr txBox="1"/>
          <p:nvPr/>
        </p:nvSpPr>
        <p:spPr bwMode="auto">
          <a:xfrm>
            <a:off x="7436373"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32" name="TextBox 131">
            <a:extLst>
              <a:ext uri="{FF2B5EF4-FFF2-40B4-BE49-F238E27FC236}">
                <a16:creationId xmlns:a16="http://schemas.microsoft.com/office/drawing/2014/main" id="{852A9C9A-F794-457D-99B5-180F74A5FE4E}"/>
              </a:ext>
            </a:extLst>
          </p:cNvPr>
          <p:cNvSpPr txBox="1"/>
          <p:nvPr/>
        </p:nvSpPr>
        <p:spPr bwMode="auto">
          <a:xfrm>
            <a:off x="7534504"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33" name="TextBox 132">
            <a:extLst>
              <a:ext uri="{FF2B5EF4-FFF2-40B4-BE49-F238E27FC236}">
                <a16:creationId xmlns:a16="http://schemas.microsoft.com/office/drawing/2014/main" id="{40BE2FA9-05C7-4EEE-8AE2-50BDCA423BCA}"/>
              </a:ext>
            </a:extLst>
          </p:cNvPr>
          <p:cNvSpPr txBox="1"/>
          <p:nvPr/>
        </p:nvSpPr>
        <p:spPr bwMode="auto">
          <a:xfrm>
            <a:off x="7643786"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34" name="TextBox 133">
            <a:extLst>
              <a:ext uri="{FF2B5EF4-FFF2-40B4-BE49-F238E27FC236}">
                <a16:creationId xmlns:a16="http://schemas.microsoft.com/office/drawing/2014/main" id="{F1BB7CDB-778B-4476-9D5F-821AA9D4BDBC}"/>
              </a:ext>
            </a:extLst>
          </p:cNvPr>
          <p:cNvSpPr txBox="1"/>
          <p:nvPr/>
        </p:nvSpPr>
        <p:spPr bwMode="auto">
          <a:xfrm>
            <a:off x="7842278"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35" name="TextBox 134">
            <a:extLst>
              <a:ext uri="{FF2B5EF4-FFF2-40B4-BE49-F238E27FC236}">
                <a16:creationId xmlns:a16="http://schemas.microsoft.com/office/drawing/2014/main" id="{5DEC7B27-06DA-4543-8EB0-9EB6A6F6C405}"/>
              </a:ext>
            </a:extLst>
          </p:cNvPr>
          <p:cNvSpPr txBox="1"/>
          <p:nvPr/>
        </p:nvSpPr>
        <p:spPr bwMode="auto">
          <a:xfrm>
            <a:off x="7962711"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36" name="TextBox 135">
            <a:extLst>
              <a:ext uri="{FF2B5EF4-FFF2-40B4-BE49-F238E27FC236}">
                <a16:creationId xmlns:a16="http://schemas.microsoft.com/office/drawing/2014/main" id="{D7F513E7-66AE-4C58-A102-8BCB3F7183A1}"/>
              </a:ext>
            </a:extLst>
          </p:cNvPr>
          <p:cNvSpPr txBox="1"/>
          <p:nvPr/>
        </p:nvSpPr>
        <p:spPr bwMode="auto">
          <a:xfrm>
            <a:off x="7679470" y="4215906"/>
            <a:ext cx="38732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137" name="TextBox 136">
            <a:extLst>
              <a:ext uri="{FF2B5EF4-FFF2-40B4-BE49-F238E27FC236}">
                <a16:creationId xmlns:a16="http://schemas.microsoft.com/office/drawing/2014/main" id="{EC023C42-35C4-4BA3-ABDC-B8397A687766}"/>
              </a:ext>
            </a:extLst>
          </p:cNvPr>
          <p:cNvSpPr txBox="1"/>
          <p:nvPr/>
        </p:nvSpPr>
        <p:spPr bwMode="auto">
          <a:xfrm>
            <a:off x="9816044" y="4215906"/>
            <a:ext cx="38732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138" name="TextBox 137">
            <a:extLst>
              <a:ext uri="{FF2B5EF4-FFF2-40B4-BE49-F238E27FC236}">
                <a16:creationId xmlns:a16="http://schemas.microsoft.com/office/drawing/2014/main" id="{218A45F6-C280-4BD4-9CC8-800956CD3B03}"/>
              </a:ext>
            </a:extLst>
          </p:cNvPr>
          <p:cNvSpPr txBox="1"/>
          <p:nvPr/>
        </p:nvSpPr>
        <p:spPr bwMode="auto">
          <a:xfrm>
            <a:off x="8221419"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39" name="TextBox 138">
            <a:extLst>
              <a:ext uri="{FF2B5EF4-FFF2-40B4-BE49-F238E27FC236}">
                <a16:creationId xmlns:a16="http://schemas.microsoft.com/office/drawing/2014/main" id="{3506972A-C2FA-481F-B9AA-B76C6C10F5AB}"/>
              </a:ext>
            </a:extLst>
          </p:cNvPr>
          <p:cNvSpPr txBox="1"/>
          <p:nvPr/>
        </p:nvSpPr>
        <p:spPr bwMode="auto">
          <a:xfrm>
            <a:off x="8319550"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40" name="TextBox 139">
            <a:extLst>
              <a:ext uri="{FF2B5EF4-FFF2-40B4-BE49-F238E27FC236}">
                <a16:creationId xmlns:a16="http://schemas.microsoft.com/office/drawing/2014/main" id="{F6099D36-3FF5-4C0C-BC5F-212704658EE7}"/>
              </a:ext>
            </a:extLst>
          </p:cNvPr>
          <p:cNvSpPr txBox="1"/>
          <p:nvPr/>
        </p:nvSpPr>
        <p:spPr bwMode="auto">
          <a:xfrm>
            <a:off x="8424371"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41" name="TextBox 140">
            <a:extLst>
              <a:ext uri="{FF2B5EF4-FFF2-40B4-BE49-F238E27FC236}">
                <a16:creationId xmlns:a16="http://schemas.microsoft.com/office/drawing/2014/main" id="{5410153C-8905-45C9-A816-E6A4A4FF87CD}"/>
              </a:ext>
            </a:extLst>
          </p:cNvPr>
          <p:cNvSpPr txBox="1"/>
          <p:nvPr/>
        </p:nvSpPr>
        <p:spPr bwMode="auto">
          <a:xfrm>
            <a:off x="8529193"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42" name="TextBox 141">
            <a:extLst>
              <a:ext uri="{FF2B5EF4-FFF2-40B4-BE49-F238E27FC236}">
                <a16:creationId xmlns:a16="http://schemas.microsoft.com/office/drawing/2014/main" id="{BD7B0225-7F29-428B-BDFF-EC783A561183}"/>
              </a:ext>
            </a:extLst>
          </p:cNvPr>
          <p:cNvSpPr txBox="1"/>
          <p:nvPr/>
        </p:nvSpPr>
        <p:spPr bwMode="auto">
          <a:xfrm>
            <a:off x="8634015"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43" name="TextBox 142">
            <a:extLst>
              <a:ext uri="{FF2B5EF4-FFF2-40B4-BE49-F238E27FC236}">
                <a16:creationId xmlns:a16="http://schemas.microsoft.com/office/drawing/2014/main" id="{877337F6-7954-42E4-BB0A-C08C0E1A6DC0}"/>
              </a:ext>
            </a:extLst>
          </p:cNvPr>
          <p:cNvSpPr txBox="1"/>
          <p:nvPr/>
        </p:nvSpPr>
        <p:spPr bwMode="auto">
          <a:xfrm>
            <a:off x="8743297"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44" name="TextBox 143">
            <a:extLst>
              <a:ext uri="{FF2B5EF4-FFF2-40B4-BE49-F238E27FC236}">
                <a16:creationId xmlns:a16="http://schemas.microsoft.com/office/drawing/2014/main" id="{A1330E1F-577A-4ACE-BC5F-650B92D05940}"/>
              </a:ext>
            </a:extLst>
          </p:cNvPr>
          <p:cNvSpPr txBox="1"/>
          <p:nvPr/>
        </p:nvSpPr>
        <p:spPr bwMode="auto">
          <a:xfrm>
            <a:off x="8997546"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45" name="TextBox 144">
            <a:extLst>
              <a:ext uri="{FF2B5EF4-FFF2-40B4-BE49-F238E27FC236}">
                <a16:creationId xmlns:a16="http://schemas.microsoft.com/office/drawing/2014/main" id="{D15F8C46-C258-47DD-8B03-2149F5ACF935}"/>
              </a:ext>
            </a:extLst>
          </p:cNvPr>
          <p:cNvSpPr txBox="1"/>
          <p:nvPr/>
        </p:nvSpPr>
        <p:spPr bwMode="auto">
          <a:xfrm>
            <a:off x="9104598"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46" name="TextBox 145">
            <a:extLst>
              <a:ext uri="{FF2B5EF4-FFF2-40B4-BE49-F238E27FC236}">
                <a16:creationId xmlns:a16="http://schemas.microsoft.com/office/drawing/2014/main" id="{9A1FF222-4032-4A56-8162-EE207C0DDB9F}"/>
              </a:ext>
            </a:extLst>
          </p:cNvPr>
          <p:cNvSpPr txBox="1"/>
          <p:nvPr/>
        </p:nvSpPr>
        <p:spPr bwMode="auto">
          <a:xfrm>
            <a:off x="9200499"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47" name="TextBox 146">
            <a:extLst>
              <a:ext uri="{FF2B5EF4-FFF2-40B4-BE49-F238E27FC236}">
                <a16:creationId xmlns:a16="http://schemas.microsoft.com/office/drawing/2014/main" id="{CD807934-C118-4C3F-8CD4-6B01FD4503A3}"/>
              </a:ext>
            </a:extLst>
          </p:cNvPr>
          <p:cNvSpPr txBox="1"/>
          <p:nvPr/>
        </p:nvSpPr>
        <p:spPr bwMode="auto">
          <a:xfrm>
            <a:off x="9320932"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48" name="TextBox 147">
            <a:extLst>
              <a:ext uri="{FF2B5EF4-FFF2-40B4-BE49-F238E27FC236}">
                <a16:creationId xmlns:a16="http://schemas.microsoft.com/office/drawing/2014/main" id="{57DEB514-993A-4BA3-8CCA-ECD32E25CFE9}"/>
              </a:ext>
            </a:extLst>
          </p:cNvPr>
          <p:cNvSpPr txBox="1"/>
          <p:nvPr/>
        </p:nvSpPr>
        <p:spPr bwMode="auto">
          <a:xfrm>
            <a:off x="9414602"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49" name="TextBox 148">
            <a:extLst>
              <a:ext uri="{FF2B5EF4-FFF2-40B4-BE49-F238E27FC236}">
                <a16:creationId xmlns:a16="http://schemas.microsoft.com/office/drawing/2014/main" id="{B26D5028-B7AA-4875-8133-546BF44B444F}"/>
              </a:ext>
            </a:extLst>
          </p:cNvPr>
          <p:cNvSpPr txBox="1"/>
          <p:nvPr/>
        </p:nvSpPr>
        <p:spPr bwMode="auto">
          <a:xfrm>
            <a:off x="9517193"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50" name="TextBox 149">
            <a:extLst>
              <a:ext uri="{FF2B5EF4-FFF2-40B4-BE49-F238E27FC236}">
                <a16:creationId xmlns:a16="http://schemas.microsoft.com/office/drawing/2014/main" id="{44494FDF-1647-4F1E-BE0C-E5DF717785DF}"/>
              </a:ext>
            </a:extLst>
          </p:cNvPr>
          <p:cNvSpPr txBox="1"/>
          <p:nvPr/>
        </p:nvSpPr>
        <p:spPr bwMode="auto">
          <a:xfrm>
            <a:off x="9793743"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51" name="TextBox 150">
            <a:extLst>
              <a:ext uri="{FF2B5EF4-FFF2-40B4-BE49-F238E27FC236}">
                <a16:creationId xmlns:a16="http://schemas.microsoft.com/office/drawing/2014/main" id="{1E8B9D26-AF71-49FB-9E46-C59D27D92521}"/>
              </a:ext>
            </a:extLst>
          </p:cNvPr>
          <p:cNvSpPr txBox="1"/>
          <p:nvPr/>
        </p:nvSpPr>
        <p:spPr bwMode="auto">
          <a:xfrm>
            <a:off x="9996695"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52" name="TextBox 151">
            <a:extLst>
              <a:ext uri="{FF2B5EF4-FFF2-40B4-BE49-F238E27FC236}">
                <a16:creationId xmlns:a16="http://schemas.microsoft.com/office/drawing/2014/main" id="{62A3EC99-1163-4F09-9A2A-6D0A6B586609}"/>
              </a:ext>
            </a:extLst>
          </p:cNvPr>
          <p:cNvSpPr txBox="1"/>
          <p:nvPr/>
        </p:nvSpPr>
        <p:spPr bwMode="auto">
          <a:xfrm>
            <a:off x="10099286"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53" name="TextBox 152">
            <a:extLst>
              <a:ext uri="{FF2B5EF4-FFF2-40B4-BE49-F238E27FC236}">
                <a16:creationId xmlns:a16="http://schemas.microsoft.com/office/drawing/2014/main" id="{6F508C8C-5BE0-446A-BA73-F07556EE479C}"/>
              </a:ext>
            </a:extLst>
          </p:cNvPr>
          <p:cNvSpPr txBox="1"/>
          <p:nvPr/>
        </p:nvSpPr>
        <p:spPr bwMode="auto">
          <a:xfrm>
            <a:off x="10197417"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54" name="TextBox 153">
            <a:extLst>
              <a:ext uri="{FF2B5EF4-FFF2-40B4-BE49-F238E27FC236}">
                <a16:creationId xmlns:a16="http://schemas.microsoft.com/office/drawing/2014/main" id="{12D139F0-C147-47BE-9358-7F9886C4A1D4}"/>
              </a:ext>
            </a:extLst>
          </p:cNvPr>
          <p:cNvSpPr txBox="1"/>
          <p:nvPr/>
        </p:nvSpPr>
        <p:spPr bwMode="auto">
          <a:xfrm>
            <a:off x="10300009"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55" name="TextBox 154">
            <a:extLst>
              <a:ext uri="{FF2B5EF4-FFF2-40B4-BE49-F238E27FC236}">
                <a16:creationId xmlns:a16="http://schemas.microsoft.com/office/drawing/2014/main" id="{6540A916-DD26-4116-A28E-9A4622DB4A3E}"/>
              </a:ext>
            </a:extLst>
          </p:cNvPr>
          <p:cNvSpPr txBox="1"/>
          <p:nvPr/>
        </p:nvSpPr>
        <p:spPr bwMode="auto">
          <a:xfrm>
            <a:off x="10558716"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56" name="TextBox 155">
            <a:extLst>
              <a:ext uri="{FF2B5EF4-FFF2-40B4-BE49-F238E27FC236}">
                <a16:creationId xmlns:a16="http://schemas.microsoft.com/office/drawing/2014/main" id="{9860EA6E-8687-47E8-A070-5CBF755BEDDF}"/>
              </a:ext>
            </a:extLst>
          </p:cNvPr>
          <p:cNvSpPr txBox="1"/>
          <p:nvPr/>
        </p:nvSpPr>
        <p:spPr bwMode="auto">
          <a:xfrm>
            <a:off x="10656846"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57" name="TextBox 156">
            <a:extLst>
              <a:ext uri="{FF2B5EF4-FFF2-40B4-BE49-F238E27FC236}">
                <a16:creationId xmlns:a16="http://schemas.microsoft.com/office/drawing/2014/main" id="{995EB09A-300C-475B-93B0-3F50224CC742}"/>
              </a:ext>
            </a:extLst>
          </p:cNvPr>
          <p:cNvSpPr txBox="1"/>
          <p:nvPr/>
        </p:nvSpPr>
        <p:spPr bwMode="auto">
          <a:xfrm>
            <a:off x="10775049"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58" name="TextBox 157">
            <a:extLst>
              <a:ext uri="{FF2B5EF4-FFF2-40B4-BE49-F238E27FC236}">
                <a16:creationId xmlns:a16="http://schemas.microsoft.com/office/drawing/2014/main" id="{6499AEE6-6091-4F94-9E04-1E751B6B5010}"/>
              </a:ext>
            </a:extLst>
          </p:cNvPr>
          <p:cNvSpPr txBox="1"/>
          <p:nvPr/>
        </p:nvSpPr>
        <p:spPr bwMode="auto">
          <a:xfrm>
            <a:off x="10875410"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59" name="TextBox 158">
            <a:extLst>
              <a:ext uri="{FF2B5EF4-FFF2-40B4-BE49-F238E27FC236}">
                <a16:creationId xmlns:a16="http://schemas.microsoft.com/office/drawing/2014/main" id="{59668171-B89F-4FDC-9472-E53BA3BADC36}"/>
              </a:ext>
            </a:extLst>
          </p:cNvPr>
          <p:cNvSpPr txBox="1"/>
          <p:nvPr/>
        </p:nvSpPr>
        <p:spPr bwMode="auto">
          <a:xfrm>
            <a:off x="10975771"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60" name="TextBox 159">
            <a:extLst>
              <a:ext uri="{FF2B5EF4-FFF2-40B4-BE49-F238E27FC236}">
                <a16:creationId xmlns:a16="http://schemas.microsoft.com/office/drawing/2014/main" id="{7574D53C-6DDF-41D2-874E-8A839D3B65D6}"/>
              </a:ext>
            </a:extLst>
          </p:cNvPr>
          <p:cNvSpPr txBox="1"/>
          <p:nvPr/>
        </p:nvSpPr>
        <p:spPr bwMode="auto">
          <a:xfrm>
            <a:off x="11085053" y="4309577"/>
            <a:ext cx="2386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61" name="TextBox 160">
            <a:extLst>
              <a:ext uri="{FF2B5EF4-FFF2-40B4-BE49-F238E27FC236}">
                <a16:creationId xmlns:a16="http://schemas.microsoft.com/office/drawing/2014/main" id="{8F1D1D5F-61CC-40D9-A586-0805688A03B6}"/>
              </a:ext>
            </a:extLst>
          </p:cNvPr>
          <p:cNvSpPr txBox="1"/>
          <p:nvPr/>
        </p:nvSpPr>
        <p:spPr bwMode="auto">
          <a:xfrm>
            <a:off x="9065940" y="1615443"/>
            <a:ext cx="243319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Loperamide</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Budesonide + loperamide</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Colestipol + loperamide</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Colestipol + loperamide PRN</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Neratinib DE1</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Neratinib DE2</a:t>
            </a:r>
          </a:p>
        </p:txBody>
      </p:sp>
      <p:sp>
        <p:nvSpPr>
          <p:cNvPr id="162" name="TextBox 161">
            <a:extLst>
              <a:ext uri="{FF2B5EF4-FFF2-40B4-BE49-F238E27FC236}">
                <a16:creationId xmlns:a16="http://schemas.microsoft.com/office/drawing/2014/main" id="{3C7BEC2E-2F40-40BA-A02B-124F690DED3C}"/>
              </a:ext>
            </a:extLst>
          </p:cNvPr>
          <p:cNvSpPr txBox="1"/>
          <p:nvPr/>
        </p:nvSpPr>
        <p:spPr bwMode="auto">
          <a:xfrm>
            <a:off x="2005497" y="4850296"/>
            <a:ext cx="84709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of Patients Who Discontinued due to Diarrhea/Total No. of Patients Treated at the Beginning of the Mo</a:t>
            </a:r>
          </a:p>
        </p:txBody>
      </p:sp>
      <p:sp>
        <p:nvSpPr>
          <p:cNvPr id="164" name="TextBox 163">
            <a:extLst>
              <a:ext uri="{FF2B5EF4-FFF2-40B4-BE49-F238E27FC236}">
                <a16:creationId xmlns:a16="http://schemas.microsoft.com/office/drawing/2014/main" id="{9D0A741E-DED9-459F-AC16-2E035BCCFBAD}"/>
              </a:ext>
            </a:extLst>
          </p:cNvPr>
          <p:cNvSpPr txBox="1"/>
          <p:nvPr/>
        </p:nvSpPr>
        <p:spPr bwMode="auto">
          <a:xfrm>
            <a:off x="-307543" y="5071803"/>
            <a:ext cx="243319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Loperamide</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Budesonide + loperamide</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Colestipol + loperamide</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Colestipol + loperamide PRN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DE1</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DE2</a:t>
            </a:r>
          </a:p>
        </p:txBody>
      </p:sp>
      <p:sp>
        <p:nvSpPr>
          <p:cNvPr id="165" name="TextBox 164">
            <a:extLst>
              <a:ext uri="{FF2B5EF4-FFF2-40B4-BE49-F238E27FC236}">
                <a16:creationId xmlns:a16="http://schemas.microsoft.com/office/drawing/2014/main" id="{DFB98BA5-87D2-48CE-B2AC-551F877500C9}"/>
              </a:ext>
            </a:extLst>
          </p:cNvPr>
          <p:cNvSpPr txBox="1"/>
          <p:nvPr/>
        </p:nvSpPr>
        <p:spPr bwMode="auto">
          <a:xfrm>
            <a:off x="2110850" y="5078866"/>
            <a:ext cx="949037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23/137           0/93               3/89              0/84              0/83              2/83              0/81              0/80              0/78               0/77             0/76              0/75</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4/64               1/57              1/54              0/53              0/53              0/53              0/53              0/53              0/53               0/53              1/53              0/51</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3/136            0/115            0/112            1/107            1/105            0/104            0/103            0/103            0/102            0/102            0/99              0/99</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7/104             0/86               0/85              0/84              0/82              0/81              0/80              1/79               0/79             0/77              0/77              0/75</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2/60              0/55               0/53              0/53              0/51              0/51              0/50               0/50              0/50              0/49              0/47              0/46</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2/62              0/56               0/49              0/49              1/48              0/46              0/42               0/40              0/37              0/32              0/28              0/25</a:t>
            </a:r>
          </a:p>
        </p:txBody>
      </p:sp>
      <p:sp>
        <p:nvSpPr>
          <p:cNvPr id="166" name="TextBox 165">
            <a:extLst>
              <a:ext uri="{FF2B5EF4-FFF2-40B4-BE49-F238E27FC236}">
                <a16:creationId xmlns:a16="http://schemas.microsoft.com/office/drawing/2014/main" id="{62C08A34-9FB4-4DEC-85A1-7468FEB94386}"/>
              </a:ext>
            </a:extLst>
          </p:cNvPr>
          <p:cNvSpPr txBox="1"/>
          <p:nvPr/>
        </p:nvSpPr>
        <p:spPr bwMode="auto">
          <a:xfrm>
            <a:off x="398002" y="6140956"/>
            <a:ext cx="33575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October 19, 2020, data cutoff</a:t>
            </a:r>
          </a:p>
        </p:txBody>
      </p:sp>
      <p:grpSp>
        <p:nvGrpSpPr>
          <p:cNvPr id="163" name="Group 162">
            <a:extLst>
              <a:ext uri="{FF2B5EF4-FFF2-40B4-BE49-F238E27FC236}">
                <a16:creationId xmlns:a16="http://schemas.microsoft.com/office/drawing/2014/main" id="{596AC995-AFFD-4AC5-A55E-1C396C6F0959}"/>
              </a:ext>
            </a:extLst>
          </p:cNvPr>
          <p:cNvGrpSpPr/>
          <p:nvPr/>
        </p:nvGrpSpPr>
        <p:grpSpPr>
          <a:xfrm rot="5400000">
            <a:off x="5842373" y="648898"/>
            <a:ext cx="61889" cy="7827296"/>
            <a:chOff x="1865811" y="1593669"/>
            <a:chExt cx="91440" cy="2940231"/>
          </a:xfrm>
        </p:grpSpPr>
        <p:cxnSp>
          <p:nvCxnSpPr>
            <p:cNvPr id="167" name="Straight Connector 166">
              <a:extLst>
                <a:ext uri="{FF2B5EF4-FFF2-40B4-BE49-F238E27FC236}">
                  <a16:creationId xmlns:a16="http://schemas.microsoft.com/office/drawing/2014/main" id="{30DE8FB5-D75E-45CA-AE81-2F412F150809}"/>
                </a:ext>
              </a:extLst>
            </p:cNvPr>
            <p:cNvCxnSpPr>
              <a:cxnSpLocks/>
            </p:cNvCxnSpPr>
            <p:nvPr/>
          </p:nvCxnSpPr>
          <p:spPr bwMode="auto">
            <a:xfrm>
              <a:off x="1865811" y="159366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48EEF2A1-43B8-42E3-9DAB-5403A2A13D69}"/>
                </a:ext>
              </a:extLst>
            </p:cNvPr>
            <p:cNvCxnSpPr>
              <a:cxnSpLocks/>
            </p:cNvCxnSpPr>
            <p:nvPr/>
          </p:nvCxnSpPr>
          <p:spPr bwMode="auto">
            <a:xfrm>
              <a:off x="1865811" y="188769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F19465FC-12D5-49BF-A829-E46A770C77E2}"/>
                </a:ext>
              </a:extLst>
            </p:cNvPr>
            <p:cNvCxnSpPr>
              <a:cxnSpLocks/>
            </p:cNvCxnSpPr>
            <p:nvPr/>
          </p:nvCxnSpPr>
          <p:spPr bwMode="auto">
            <a:xfrm>
              <a:off x="1865811" y="218171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CF42AD49-D6B5-4DE2-A8D1-F1D7575377A2}"/>
                </a:ext>
              </a:extLst>
            </p:cNvPr>
            <p:cNvCxnSpPr>
              <a:cxnSpLocks/>
            </p:cNvCxnSpPr>
            <p:nvPr/>
          </p:nvCxnSpPr>
          <p:spPr bwMode="auto">
            <a:xfrm>
              <a:off x="1865811" y="247573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6FF42D65-0844-489D-8D82-FFD8A2A90903}"/>
                </a:ext>
              </a:extLst>
            </p:cNvPr>
            <p:cNvCxnSpPr>
              <a:cxnSpLocks/>
            </p:cNvCxnSpPr>
            <p:nvPr/>
          </p:nvCxnSpPr>
          <p:spPr bwMode="auto">
            <a:xfrm>
              <a:off x="1865811" y="276976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8626AC3B-0446-4A65-BCD1-DC1F390E2DC4}"/>
                </a:ext>
              </a:extLst>
            </p:cNvPr>
            <p:cNvCxnSpPr>
              <a:cxnSpLocks/>
            </p:cNvCxnSpPr>
            <p:nvPr/>
          </p:nvCxnSpPr>
          <p:spPr bwMode="auto">
            <a:xfrm>
              <a:off x="1865811" y="306378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88F4036A-757C-4197-9103-9A3761DA5898}"/>
                </a:ext>
              </a:extLst>
            </p:cNvPr>
            <p:cNvCxnSpPr>
              <a:cxnSpLocks/>
            </p:cNvCxnSpPr>
            <p:nvPr/>
          </p:nvCxnSpPr>
          <p:spPr bwMode="auto">
            <a:xfrm>
              <a:off x="1865811" y="33578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7B5DA43C-79F0-4C28-BADF-107EBC82F142}"/>
                </a:ext>
              </a:extLst>
            </p:cNvPr>
            <p:cNvCxnSpPr>
              <a:cxnSpLocks/>
            </p:cNvCxnSpPr>
            <p:nvPr/>
          </p:nvCxnSpPr>
          <p:spPr bwMode="auto">
            <a:xfrm>
              <a:off x="1865811" y="365183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305EE3DB-10C0-4B46-BE02-F27CFBA8C796}"/>
                </a:ext>
              </a:extLst>
            </p:cNvPr>
            <p:cNvCxnSpPr>
              <a:cxnSpLocks/>
            </p:cNvCxnSpPr>
            <p:nvPr/>
          </p:nvCxnSpPr>
          <p:spPr bwMode="auto">
            <a:xfrm>
              <a:off x="1865811" y="394585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428ED228-A729-44C3-9F48-1E211B7EB527}"/>
                </a:ext>
              </a:extLst>
            </p:cNvPr>
            <p:cNvCxnSpPr>
              <a:cxnSpLocks/>
            </p:cNvCxnSpPr>
            <p:nvPr/>
          </p:nvCxnSpPr>
          <p:spPr bwMode="auto">
            <a:xfrm>
              <a:off x="1865811" y="423987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AB985CC0-E88F-4D8A-8A68-1CB66EEC1D91}"/>
                </a:ext>
              </a:extLst>
            </p:cNvPr>
            <p:cNvCxnSpPr>
              <a:cxnSpLocks/>
            </p:cNvCxnSpPr>
            <p:nvPr/>
          </p:nvCxnSpPr>
          <p:spPr bwMode="auto">
            <a:xfrm>
              <a:off x="1865811" y="4533900"/>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 name="Group 8">
            <a:extLst>
              <a:ext uri="{FF2B5EF4-FFF2-40B4-BE49-F238E27FC236}">
                <a16:creationId xmlns:a16="http://schemas.microsoft.com/office/drawing/2014/main" id="{9053EF07-4EA6-4A88-A85D-AAF58B6AF5EF}"/>
              </a:ext>
            </a:extLst>
          </p:cNvPr>
          <p:cNvGrpSpPr/>
          <p:nvPr/>
        </p:nvGrpSpPr>
        <p:grpSpPr>
          <a:xfrm>
            <a:off x="10556176" y="4533538"/>
            <a:ext cx="782730" cy="61889"/>
            <a:chOff x="8373907" y="4684001"/>
            <a:chExt cx="782730" cy="61889"/>
          </a:xfrm>
        </p:grpSpPr>
        <p:cxnSp>
          <p:nvCxnSpPr>
            <p:cNvPr id="179" name="Straight Connector 178">
              <a:extLst>
                <a:ext uri="{FF2B5EF4-FFF2-40B4-BE49-F238E27FC236}">
                  <a16:creationId xmlns:a16="http://schemas.microsoft.com/office/drawing/2014/main" id="{8FB6C456-C10C-4692-8CE8-95B03A8857E0}"/>
                </a:ext>
              </a:extLst>
            </p:cNvPr>
            <p:cNvCxnSpPr>
              <a:cxnSpLocks/>
            </p:cNvCxnSpPr>
            <p:nvPr/>
          </p:nvCxnSpPr>
          <p:spPr bwMode="auto">
            <a:xfrm rot="5400000">
              <a:off x="9125692" y="4714946"/>
              <a:ext cx="61889"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611E5302-8376-4F4E-B2A4-D6C28A07250D}"/>
                </a:ext>
              </a:extLst>
            </p:cNvPr>
            <p:cNvCxnSpPr>
              <a:cxnSpLocks/>
            </p:cNvCxnSpPr>
            <p:nvPr/>
          </p:nvCxnSpPr>
          <p:spPr bwMode="auto">
            <a:xfrm rot="5400000">
              <a:off x="8342962" y="4714946"/>
              <a:ext cx="61889"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3502538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03F0A-F7A5-4F01-A59B-98BA2A4A3BC1}"/>
              </a:ext>
            </a:extLst>
          </p:cNvPr>
          <p:cNvSpPr>
            <a:spLocks noGrp="1"/>
          </p:cNvSpPr>
          <p:nvPr>
            <p:ph type="title"/>
          </p:nvPr>
        </p:nvSpPr>
        <p:spPr/>
        <p:txBody>
          <a:bodyPr/>
          <a:lstStyle/>
          <a:p>
            <a:r>
              <a:rPr lang="en-US" dirty="0"/>
              <a:t>Considerations for Management of Neratinib-Induced Diarrhea: Prophylaxis</a:t>
            </a:r>
          </a:p>
        </p:txBody>
      </p:sp>
      <p:sp>
        <p:nvSpPr>
          <p:cNvPr id="3" name="Content Placeholder 2">
            <a:extLst>
              <a:ext uri="{FF2B5EF4-FFF2-40B4-BE49-F238E27FC236}">
                <a16:creationId xmlns:a16="http://schemas.microsoft.com/office/drawing/2014/main" id="{45480937-D376-4E37-8E92-DE76C7C9675A}"/>
              </a:ext>
            </a:extLst>
          </p:cNvPr>
          <p:cNvSpPr>
            <a:spLocks noGrp="1"/>
          </p:cNvSpPr>
          <p:nvPr>
            <p:ph sz="half" idx="1"/>
          </p:nvPr>
        </p:nvSpPr>
        <p:spPr>
          <a:xfrm>
            <a:off x="601819" y="1489464"/>
            <a:ext cx="5350761" cy="4678738"/>
          </a:xfrm>
        </p:spPr>
        <p:txBody>
          <a:bodyPr/>
          <a:lstStyle/>
          <a:p>
            <a:pPr marL="0" indent="0" algn="ctr">
              <a:buNone/>
            </a:pPr>
            <a:r>
              <a:rPr lang="en-US" sz="2200" b="1" dirty="0">
                <a:solidFill>
                  <a:schemeClr val="accent3"/>
                </a:solidFill>
              </a:rPr>
              <a:t>Start Neratinib at Lower Dose and Titrate Up to Help Manage Diarrhea</a:t>
            </a:r>
          </a:p>
          <a:p>
            <a:pPr marL="0" indent="0" algn="ctr">
              <a:buNone/>
            </a:pPr>
            <a:endParaRPr lang="en-US" sz="2200" b="1" dirty="0">
              <a:solidFill>
                <a:schemeClr val="accent3"/>
              </a:solidFill>
            </a:endParaRPr>
          </a:p>
          <a:p>
            <a:pPr marL="0" indent="0" algn="ctr">
              <a:buNone/>
            </a:pPr>
            <a:endParaRPr lang="en-US" sz="2200" b="1" dirty="0">
              <a:solidFill>
                <a:schemeClr val="accent3"/>
              </a:solidFill>
            </a:endParaRPr>
          </a:p>
          <a:p>
            <a:pPr marL="0" indent="0" algn="ctr">
              <a:spcBef>
                <a:spcPts val="2400"/>
              </a:spcBef>
              <a:spcAft>
                <a:spcPts val="0"/>
              </a:spcAft>
              <a:buNone/>
            </a:pPr>
            <a:r>
              <a:rPr lang="en-US" sz="2200" b="1" dirty="0">
                <a:solidFill>
                  <a:schemeClr val="accent3"/>
                </a:solidFill>
              </a:rPr>
              <a:t>OR Use Loperamide at </a:t>
            </a:r>
            <a:br>
              <a:rPr lang="en-US" sz="2200" b="1" dirty="0">
                <a:solidFill>
                  <a:schemeClr val="accent3"/>
                </a:solidFill>
              </a:rPr>
            </a:br>
            <a:r>
              <a:rPr lang="en-US" sz="2200" b="1" dirty="0">
                <a:solidFill>
                  <a:schemeClr val="accent3"/>
                </a:solidFill>
              </a:rPr>
              <a:t>First Dose of Neratinib</a:t>
            </a:r>
            <a:endParaRPr lang="en-US" sz="2200" b="1" baseline="30000" dirty="0">
              <a:solidFill>
                <a:schemeClr val="accent3"/>
              </a:solidFill>
            </a:endParaRPr>
          </a:p>
          <a:p>
            <a:pPr>
              <a:spcBef>
                <a:spcPts val="600"/>
              </a:spcBef>
            </a:pPr>
            <a:r>
              <a:rPr lang="en-US" sz="1800" dirty="0">
                <a:solidFill>
                  <a:schemeClr val="accent4"/>
                </a:solidFill>
              </a:rPr>
              <a:t>Potential to adjust dose if constipation occurs</a:t>
            </a:r>
          </a:p>
          <a:p>
            <a:pPr>
              <a:spcBef>
                <a:spcPts val="600"/>
              </a:spcBef>
            </a:pPr>
            <a:endParaRPr lang="en-US" sz="2000" dirty="0">
              <a:solidFill>
                <a:schemeClr val="accent4"/>
              </a:solidFill>
            </a:endParaRPr>
          </a:p>
          <a:p>
            <a:pPr>
              <a:spcBef>
                <a:spcPts val="2400"/>
              </a:spcBef>
            </a:pPr>
            <a:endParaRPr lang="en-US" sz="2000" dirty="0"/>
          </a:p>
          <a:p>
            <a:pPr>
              <a:spcBef>
                <a:spcPts val="600"/>
              </a:spcBef>
            </a:pPr>
            <a:endParaRPr lang="en-US" sz="1600" dirty="0"/>
          </a:p>
          <a:p>
            <a:pPr>
              <a:spcBef>
                <a:spcPts val="600"/>
              </a:spcBef>
            </a:pPr>
            <a:r>
              <a:rPr lang="en-US" sz="1600" dirty="0"/>
              <a:t>Add budesonide or colestipol for LPM-refractory diarrhea</a:t>
            </a:r>
          </a:p>
        </p:txBody>
      </p:sp>
      <p:sp>
        <p:nvSpPr>
          <p:cNvPr id="5" name="Content Placeholder 4">
            <a:extLst>
              <a:ext uri="{FF2B5EF4-FFF2-40B4-BE49-F238E27FC236}">
                <a16:creationId xmlns:a16="http://schemas.microsoft.com/office/drawing/2014/main" id="{6FA8120F-5E26-4576-900C-384377414BC8}"/>
              </a:ext>
            </a:extLst>
          </p:cNvPr>
          <p:cNvSpPr>
            <a:spLocks noGrp="1"/>
          </p:cNvSpPr>
          <p:nvPr>
            <p:ph sz="half" idx="2"/>
          </p:nvPr>
        </p:nvSpPr>
        <p:spPr>
          <a:xfrm>
            <a:off x="6216614" y="1546920"/>
            <a:ext cx="5544569" cy="1383187"/>
          </a:xfrm>
        </p:spPr>
        <p:txBody>
          <a:bodyPr/>
          <a:lstStyle/>
          <a:p>
            <a:pPr marL="0" indent="0" algn="ctr">
              <a:spcBef>
                <a:spcPts val="0"/>
              </a:spcBef>
              <a:spcAft>
                <a:spcPts val="0"/>
              </a:spcAft>
              <a:buNone/>
            </a:pPr>
            <a:r>
              <a:rPr lang="en-US" sz="2200" b="1" dirty="0">
                <a:solidFill>
                  <a:schemeClr val="accent3"/>
                </a:solidFill>
              </a:rPr>
              <a:t>Neratinib Dose Modifications for Diarrhea</a:t>
            </a:r>
          </a:p>
          <a:p>
            <a:pPr marL="0" indent="0" algn="ctr">
              <a:spcBef>
                <a:spcPts val="600"/>
              </a:spcBef>
              <a:buNone/>
            </a:pPr>
            <a:r>
              <a:rPr lang="en-US" sz="2000" dirty="0"/>
              <a:t>Hold neratinib for any grade 2 events lasting </a:t>
            </a:r>
            <a:br>
              <a:rPr lang="en-US" sz="2000" dirty="0"/>
            </a:br>
            <a:r>
              <a:rPr lang="en-US" sz="2000" dirty="0"/>
              <a:t>≥5 days or grade 3 events lasting ≥2 days or any grade with complicated features*</a:t>
            </a:r>
          </a:p>
          <a:p>
            <a:pPr marL="0" indent="0" algn="ctr">
              <a:spcAft>
                <a:spcPts val="0"/>
              </a:spcAft>
              <a:buNone/>
            </a:pPr>
            <a:endParaRPr lang="en-US" sz="2200" dirty="0"/>
          </a:p>
        </p:txBody>
      </p:sp>
      <p:graphicFrame>
        <p:nvGraphicFramePr>
          <p:cNvPr id="4" name="Table 3">
            <a:extLst>
              <a:ext uri="{FF2B5EF4-FFF2-40B4-BE49-F238E27FC236}">
                <a16:creationId xmlns:a16="http://schemas.microsoft.com/office/drawing/2014/main" id="{C76D67CE-3EB0-469F-BC43-44B7CA15E9C8}"/>
              </a:ext>
            </a:extLst>
          </p:cNvPr>
          <p:cNvGraphicFramePr>
            <a:graphicFrameLocks noGrp="1"/>
          </p:cNvGraphicFramePr>
          <p:nvPr/>
        </p:nvGraphicFramePr>
        <p:xfrm>
          <a:off x="716558" y="4496076"/>
          <a:ext cx="5394960" cy="1584960"/>
        </p:xfrm>
        <a:graphic>
          <a:graphicData uri="http://schemas.openxmlformats.org/drawingml/2006/table">
            <a:tbl>
              <a:tblPr firstRow="1" bandRow="1">
                <a:tableStyleId>{93296810-A885-4BE3-A3E7-6D5BEEA58F35}</a:tableStyleId>
              </a:tblPr>
              <a:tblGrid>
                <a:gridCol w="1005840">
                  <a:extLst>
                    <a:ext uri="{9D8B030D-6E8A-4147-A177-3AD203B41FA5}">
                      <a16:colId xmlns:a16="http://schemas.microsoft.com/office/drawing/2014/main" val="1434572211"/>
                    </a:ext>
                  </a:extLst>
                </a:gridCol>
                <a:gridCol w="1737360">
                  <a:extLst>
                    <a:ext uri="{9D8B030D-6E8A-4147-A177-3AD203B41FA5}">
                      <a16:colId xmlns:a16="http://schemas.microsoft.com/office/drawing/2014/main" val="3358204942"/>
                    </a:ext>
                  </a:extLst>
                </a:gridCol>
                <a:gridCol w="2651760">
                  <a:extLst>
                    <a:ext uri="{9D8B030D-6E8A-4147-A177-3AD203B41FA5}">
                      <a16:colId xmlns:a16="http://schemas.microsoft.com/office/drawing/2014/main" val="1496320634"/>
                    </a:ext>
                  </a:extLst>
                </a:gridCol>
              </a:tblGrid>
              <a:tr h="0">
                <a:tc>
                  <a:txBody>
                    <a:bodyPr/>
                    <a:lstStyle/>
                    <a:p>
                      <a:r>
                        <a:rPr lang="en-US" sz="1600" dirty="0">
                          <a:latin typeface="Calibri" panose="020F0502020204030204" pitchFamily="34" charset="0"/>
                        </a:rPr>
                        <a:t>Time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latin typeface="Calibri" panose="020F0502020204030204" pitchFamily="34" charset="0"/>
                        </a:rPr>
                        <a:t>Loperamide Dose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latin typeface="Calibri" panose="020F0502020204030204" pitchFamily="34" charset="0"/>
                        </a:rPr>
                        <a:t>Dose Frequency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404618040"/>
                  </a:ext>
                </a:extLst>
              </a:tr>
              <a:tr h="0">
                <a:tc>
                  <a:txBody>
                    <a:bodyPr/>
                    <a:lstStyle/>
                    <a:p>
                      <a:r>
                        <a:rPr lang="en-US" sz="1600" dirty="0">
                          <a:solidFill>
                            <a:schemeClr val="bg2">
                              <a:lumMod val="10000"/>
                            </a:schemeClr>
                          </a:solidFill>
                          <a:latin typeface="Calibri" panose="020F0502020204030204" pitchFamily="34" charset="0"/>
                        </a:rPr>
                        <a:t>Wk 1-2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2">
                              <a:lumMod val="10000"/>
                            </a:schemeClr>
                          </a:solidFill>
                          <a:latin typeface="Calibri" panose="020F0502020204030204" pitchFamily="34" charset="0"/>
                        </a:rPr>
                        <a:t>4 mg</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2">
                              <a:lumMod val="10000"/>
                            </a:schemeClr>
                          </a:solidFill>
                          <a:latin typeface="Calibri" panose="020F0502020204030204" pitchFamily="34" charset="0"/>
                        </a:rPr>
                        <a:t>3 times/day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36727735"/>
                  </a:ext>
                </a:extLst>
              </a:tr>
              <a:tr h="0">
                <a:tc>
                  <a:txBody>
                    <a:bodyPr/>
                    <a:lstStyle/>
                    <a:p>
                      <a:r>
                        <a:rPr lang="en-US" sz="1600" dirty="0">
                          <a:solidFill>
                            <a:schemeClr val="bg2">
                              <a:lumMod val="10000"/>
                            </a:schemeClr>
                          </a:solidFill>
                          <a:latin typeface="Calibri" panose="020F0502020204030204" pitchFamily="34" charset="0"/>
                        </a:rPr>
                        <a:t>Wk 3-8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2">
                              <a:lumMod val="10000"/>
                            </a:schemeClr>
                          </a:solidFill>
                          <a:latin typeface="Calibri" panose="020F0502020204030204" pitchFamily="34" charset="0"/>
                        </a:rPr>
                        <a:t>4 mg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2">
                              <a:lumMod val="10000"/>
                            </a:schemeClr>
                          </a:solidFill>
                          <a:latin typeface="Calibri" panose="020F0502020204030204" pitchFamily="34" charset="0"/>
                        </a:rPr>
                        <a:t>2 times/day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36642416"/>
                  </a:ext>
                </a:extLst>
              </a:tr>
              <a:tr h="170395">
                <a:tc>
                  <a:txBody>
                    <a:bodyPr/>
                    <a:lstStyle/>
                    <a:p>
                      <a:r>
                        <a:rPr lang="en-US" sz="1600" dirty="0">
                          <a:solidFill>
                            <a:schemeClr val="bg2">
                              <a:lumMod val="10000"/>
                            </a:schemeClr>
                          </a:solidFill>
                          <a:latin typeface="Calibri" panose="020F0502020204030204" pitchFamily="34" charset="0"/>
                        </a:rPr>
                        <a:t>Wk 9-52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2">
                              <a:lumMod val="10000"/>
                            </a:schemeClr>
                          </a:solidFill>
                          <a:latin typeface="Calibri" panose="020F0502020204030204" pitchFamily="34" charset="0"/>
                        </a:rPr>
                        <a:t>4 mg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2">
                              <a:lumMod val="10000"/>
                            </a:schemeClr>
                          </a:solidFill>
                          <a:latin typeface="Calibri" panose="020F0502020204030204" pitchFamily="34" charset="0"/>
                        </a:rPr>
                        <a:t>As needed to achieve </a:t>
                      </a:r>
                      <a:br>
                        <a:rPr lang="en-US" sz="1600" dirty="0">
                          <a:solidFill>
                            <a:schemeClr val="bg2">
                              <a:lumMod val="10000"/>
                            </a:schemeClr>
                          </a:solidFill>
                          <a:latin typeface="Calibri" panose="020F0502020204030204" pitchFamily="34" charset="0"/>
                        </a:rPr>
                      </a:br>
                      <a:r>
                        <a:rPr lang="en-US" sz="1600" dirty="0">
                          <a:solidFill>
                            <a:schemeClr val="bg2">
                              <a:lumMod val="10000"/>
                            </a:schemeClr>
                          </a:solidFill>
                          <a:latin typeface="Calibri" panose="020F0502020204030204" pitchFamily="34" charset="0"/>
                        </a:rPr>
                        <a:t>1-2 BM/day (16 mg/day max)</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89833953"/>
                  </a:ext>
                </a:extLst>
              </a:tr>
            </a:tbl>
          </a:graphicData>
        </a:graphic>
      </p:graphicFrame>
      <p:sp>
        <p:nvSpPr>
          <p:cNvPr id="11" name="TextBox 10">
            <a:extLst>
              <a:ext uri="{FF2B5EF4-FFF2-40B4-BE49-F238E27FC236}">
                <a16:creationId xmlns:a16="http://schemas.microsoft.com/office/drawing/2014/main" id="{D18C0E51-10DD-4DAE-ADEC-CD39920A587A}"/>
              </a:ext>
            </a:extLst>
          </p:cNvPr>
          <p:cNvSpPr txBox="1"/>
          <p:nvPr/>
        </p:nvSpPr>
        <p:spPr>
          <a:xfrm>
            <a:off x="6379286" y="4131815"/>
            <a:ext cx="1885773"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Resume neratinib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same dose</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00309E25-9EF0-4264-8CCC-92A1CE557792}"/>
              </a:ext>
            </a:extLst>
          </p:cNvPr>
          <p:cNvSpPr txBox="1"/>
          <p:nvPr/>
        </p:nvSpPr>
        <p:spPr>
          <a:xfrm>
            <a:off x="9448186" y="4131815"/>
            <a:ext cx="2378536" cy="92333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Resume neratinib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reduced dose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(200/160/120 mg/day)</a:t>
            </a:r>
          </a:p>
        </p:txBody>
      </p:sp>
      <p:cxnSp>
        <p:nvCxnSpPr>
          <p:cNvPr id="14" name="Straight Arrow Connector 13">
            <a:extLst>
              <a:ext uri="{FF2B5EF4-FFF2-40B4-BE49-F238E27FC236}">
                <a16:creationId xmlns:a16="http://schemas.microsoft.com/office/drawing/2014/main" id="{5F9A04B4-F0FA-4B3B-B4F6-E8679E5C63AC}"/>
              </a:ext>
            </a:extLst>
          </p:cNvPr>
          <p:cNvCxnSpPr/>
          <p:nvPr/>
        </p:nvCxnSpPr>
        <p:spPr bwMode="auto">
          <a:xfrm>
            <a:off x="10637453" y="3967492"/>
            <a:ext cx="0" cy="282007"/>
          </a:xfrm>
          <a:prstGeom prst="straightConnector1">
            <a:avLst/>
          </a:prstGeom>
          <a:noFill/>
          <a:ln w="28575" cap="flat" cmpd="sng" algn="ctr">
            <a:solidFill>
              <a:schemeClr val="bg1"/>
            </a:solidFill>
            <a:prstDash val="solid"/>
            <a:round/>
            <a:headEnd type="none" w="med" len="med"/>
            <a:tailEnd type="triangle"/>
          </a:ln>
          <a:effectLst/>
        </p:spPr>
      </p:cxnSp>
      <p:sp>
        <p:nvSpPr>
          <p:cNvPr id="18" name="TextBox 17">
            <a:extLst>
              <a:ext uri="{FF2B5EF4-FFF2-40B4-BE49-F238E27FC236}">
                <a16:creationId xmlns:a16="http://schemas.microsoft.com/office/drawing/2014/main" id="{BB6996D7-1C7E-4A1C-AE70-19337160776E}"/>
              </a:ext>
            </a:extLst>
          </p:cNvPr>
          <p:cNvSpPr txBox="1"/>
          <p:nvPr/>
        </p:nvSpPr>
        <p:spPr>
          <a:xfrm>
            <a:off x="6239407" y="3291884"/>
            <a:ext cx="2165529" cy="646331"/>
          </a:xfrm>
          <a:prstGeom prst="rect">
            <a:avLst/>
          </a:prstGeom>
          <a:noFill/>
          <a:ln w="28575">
            <a:solidFill>
              <a:schemeClr val="accent4"/>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Resolves to grade ≤1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 ≤7 days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A2C9945E-F45C-45A7-8766-0B5C88541DD4}"/>
              </a:ext>
            </a:extLst>
          </p:cNvPr>
          <p:cNvSpPr txBox="1"/>
          <p:nvPr/>
        </p:nvSpPr>
        <p:spPr>
          <a:xfrm>
            <a:off x="9554688" y="3291884"/>
            <a:ext cx="2165529" cy="646331"/>
          </a:xfrm>
          <a:prstGeom prst="rect">
            <a:avLst/>
          </a:prstGeom>
          <a:noFill/>
          <a:ln w="28575">
            <a:solidFill>
              <a:schemeClr val="accent1"/>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Resolves to grade ≤1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 8-21 days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0" name="Straight Arrow Connector 19">
            <a:extLst>
              <a:ext uri="{FF2B5EF4-FFF2-40B4-BE49-F238E27FC236}">
                <a16:creationId xmlns:a16="http://schemas.microsoft.com/office/drawing/2014/main" id="{EA4D592B-1936-4462-97B9-C2F5CDBA3AC1}"/>
              </a:ext>
            </a:extLst>
          </p:cNvPr>
          <p:cNvCxnSpPr/>
          <p:nvPr/>
        </p:nvCxnSpPr>
        <p:spPr bwMode="auto">
          <a:xfrm>
            <a:off x="7322172" y="3967492"/>
            <a:ext cx="0" cy="282007"/>
          </a:xfrm>
          <a:prstGeom prst="straightConnector1">
            <a:avLst/>
          </a:prstGeom>
          <a:noFill/>
          <a:ln w="28575" cap="flat" cmpd="sng" algn="ctr">
            <a:solidFill>
              <a:schemeClr val="bg1"/>
            </a:solidFill>
            <a:prstDash val="solid"/>
            <a:round/>
            <a:headEnd type="none" w="med" len="med"/>
            <a:tailEnd type="triangle"/>
          </a:ln>
          <a:effectLst/>
        </p:spPr>
      </p:cxnSp>
      <p:sp>
        <p:nvSpPr>
          <p:cNvPr id="26" name="Rectangle 25">
            <a:extLst>
              <a:ext uri="{FF2B5EF4-FFF2-40B4-BE49-F238E27FC236}">
                <a16:creationId xmlns:a16="http://schemas.microsoft.com/office/drawing/2014/main" id="{E1A42AE1-83BD-4702-B6E7-825ED6181A33}"/>
              </a:ext>
            </a:extLst>
          </p:cNvPr>
          <p:cNvSpPr/>
          <p:nvPr/>
        </p:nvSpPr>
        <p:spPr>
          <a:xfrm>
            <a:off x="6373989" y="5889899"/>
            <a:ext cx="5790018"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*Dehydration, fever, hypotension, renal failure, or grade 3/4 neutropenia.</a:t>
            </a:r>
          </a:p>
        </p:txBody>
      </p:sp>
      <p:sp>
        <p:nvSpPr>
          <p:cNvPr id="21" name="Text Box 11">
            <a:extLst>
              <a:ext uri="{FF2B5EF4-FFF2-40B4-BE49-F238E27FC236}">
                <a16:creationId xmlns:a16="http://schemas.microsoft.com/office/drawing/2014/main" id="{1EF089DC-CBD7-4762-B11C-2A12B540B1D3}"/>
              </a:ext>
            </a:extLst>
          </p:cNvPr>
          <p:cNvSpPr txBox="1">
            <a:spLocks noChangeArrowheads="1"/>
          </p:cNvSpPr>
          <p:nvPr/>
        </p:nvSpPr>
        <p:spPr bwMode="auto">
          <a:xfrm>
            <a:off x="394284" y="637542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Neratinib PI. </a:t>
            </a:r>
          </a:p>
        </p:txBody>
      </p:sp>
      <p:grpSp>
        <p:nvGrpSpPr>
          <p:cNvPr id="24" name="Group 7">
            <a:extLst>
              <a:ext uri="{FF2B5EF4-FFF2-40B4-BE49-F238E27FC236}">
                <a16:creationId xmlns:a16="http://schemas.microsoft.com/office/drawing/2014/main" id="{D31A5AFD-7712-4CE9-8A4F-E11BE6EED69E}"/>
              </a:ext>
            </a:extLst>
          </p:cNvPr>
          <p:cNvGrpSpPr>
            <a:grpSpLocks/>
          </p:cNvGrpSpPr>
          <p:nvPr/>
        </p:nvGrpSpPr>
        <p:grpSpPr bwMode="auto">
          <a:xfrm>
            <a:off x="9389569" y="6216652"/>
            <a:ext cx="2488502" cy="447822"/>
            <a:chOff x="9527309" y="3551529"/>
            <a:chExt cx="2488502" cy="448324"/>
          </a:xfrm>
        </p:grpSpPr>
        <p:pic>
          <p:nvPicPr>
            <p:cNvPr id="25" name="Picture 9">
              <a:extLst>
                <a:ext uri="{FF2B5EF4-FFF2-40B4-BE49-F238E27FC236}">
                  <a16:creationId xmlns:a16="http://schemas.microsoft.com/office/drawing/2014/main" id="{17D446FC-E1D3-432E-BE8E-EF8E591E4E07}"/>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7" name="Rectangle 8">
              <a:extLst>
                <a:ext uri="{FF2B5EF4-FFF2-40B4-BE49-F238E27FC236}">
                  <a16:creationId xmlns:a16="http://schemas.microsoft.com/office/drawing/2014/main" id="{607C2F38-464C-4CF4-8860-F2E908CB61E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cxnSp>
        <p:nvCxnSpPr>
          <p:cNvPr id="15" name="Connector: Elbow 14">
            <a:extLst>
              <a:ext uri="{FF2B5EF4-FFF2-40B4-BE49-F238E27FC236}">
                <a16:creationId xmlns:a16="http://schemas.microsoft.com/office/drawing/2014/main" id="{AD5B45AB-BF59-4768-8658-499F2C809867}"/>
              </a:ext>
            </a:extLst>
          </p:cNvPr>
          <p:cNvCxnSpPr>
            <a:cxnSpLocks/>
          </p:cNvCxnSpPr>
          <p:nvPr/>
        </p:nvCxnSpPr>
        <p:spPr bwMode="auto">
          <a:xfrm rot="16200000" flipH="1" flipV="1">
            <a:off x="7918322" y="2212759"/>
            <a:ext cx="457200" cy="1645920"/>
          </a:xfrm>
          <a:prstGeom prst="bentConnector3">
            <a:avLst>
              <a:gd name="adj1" fmla="val 44527"/>
            </a:avLst>
          </a:prstGeom>
          <a:noFill/>
          <a:ln w="28575" cap="flat" cmpd="sng" algn="ctr">
            <a:solidFill>
              <a:schemeClr val="bg1"/>
            </a:solidFill>
            <a:prstDash val="solid"/>
            <a:round/>
            <a:headEnd type="none" w="med" len="med"/>
            <a:tailEnd type="triangle"/>
          </a:ln>
          <a:effectLst/>
        </p:spPr>
      </p:cxnSp>
      <p:cxnSp>
        <p:nvCxnSpPr>
          <p:cNvPr id="23" name="Connector: Elbow 22">
            <a:extLst>
              <a:ext uri="{FF2B5EF4-FFF2-40B4-BE49-F238E27FC236}">
                <a16:creationId xmlns:a16="http://schemas.microsoft.com/office/drawing/2014/main" id="{72D54DCF-D094-43F6-8C33-CFCECA3C5045}"/>
              </a:ext>
            </a:extLst>
          </p:cNvPr>
          <p:cNvCxnSpPr>
            <a:cxnSpLocks/>
          </p:cNvCxnSpPr>
          <p:nvPr/>
        </p:nvCxnSpPr>
        <p:spPr bwMode="auto">
          <a:xfrm rot="16200000" flipH="1">
            <a:off x="9581808" y="2212758"/>
            <a:ext cx="457200" cy="1645920"/>
          </a:xfrm>
          <a:prstGeom prst="bentConnector3">
            <a:avLst>
              <a:gd name="adj1" fmla="val 44171"/>
            </a:avLst>
          </a:prstGeom>
          <a:noFill/>
          <a:ln w="28575" cap="flat" cmpd="sng" algn="ctr">
            <a:solidFill>
              <a:schemeClr val="bg1"/>
            </a:solidFill>
            <a:prstDash val="solid"/>
            <a:round/>
            <a:headEnd type="none" w="med" len="med"/>
            <a:tailEnd type="triangle"/>
          </a:ln>
          <a:effectLst/>
        </p:spPr>
      </p:cxnSp>
      <p:sp>
        <p:nvSpPr>
          <p:cNvPr id="22" name="TextBox 21">
            <a:extLst>
              <a:ext uri="{FF2B5EF4-FFF2-40B4-BE49-F238E27FC236}">
                <a16:creationId xmlns:a16="http://schemas.microsoft.com/office/drawing/2014/main" id="{6B405F63-DBC5-4D82-ACF2-6BEA894B142E}"/>
              </a:ext>
            </a:extLst>
          </p:cNvPr>
          <p:cNvSpPr txBox="1"/>
          <p:nvPr/>
        </p:nvSpPr>
        <p:spPr>
          <a:xfrm>
            <a:off x="6370398" y="5012078"/>
            <a:ext cx="5349819" cy="923330"/>
          </a:xfrm>
          <a:prstGeom prst="rect">
            <a:avLst/>
          </a:prstGeom>
          <a:noFill/>
          <a:ln w="28575">
            <a:solidFill>
              <a:schemeClr val="accent3"/>
            </a:solidFill>
          </a:ln>
        </p:spPr>
        <p:txBody>
          <a:bodyPr wrap="square" rtlCol="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If grade 4 diarrhea occurs, treatment delay last &gt;3 wk, or diarrhea recurs at grade ≥2 at 120-mg dose; permanently discontinue neratinib</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Arrow: Right 5">
            <a:extLst>
              <a:ext uri="{FF2B5EF4-FFF2-40B4-BE49-F238E27FC236}">
                <a16:creationId xmlns:a16="http://schemas.microsoft.com/office/drawing/2014/main" id="{091143F7-2A41-491F-BB9C-8EA64FE8D47C}"/>
              </a:ext>
            </a:extLst>
          </p:cNvPr>
          <p:cNvSpPr/>
          <p:nvPr/>
        </p:nvSpPr>
        <p:spPr bwMode="auto">
          <a:xfrm>
            <a:off x="981161" y="2845940"/>
            <a:ext cx="4659351" cy="380143"/>
          </a:xfrm>
          <a:prstGeom prst="rightArrow">
            <a:avLst/>
          </a:prstGeom>
          <a:gradFill flip="none" rotWithShape="1">
            <a:gsLst>
              <a:gs pos="0">
                <a:schemeClr val="accent1"/>
              </a:gs>
              <a:gs pos="50000">
                <a:schemeClr val="accent2"/>
              </a:gs>
              <a:gs pos="100000">
                <a:schemeClr val="accent2">
                  <a:lumMod val="20000"/>
                  <a:lumOff val="80000"/>
                </a:schemeClr>
              </a:gs>
            </a:gsLst>
            <a:lin ang="10800000" scaled="1"/>
            <a:tileRect/>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TextBox 27">
            <a:extLst>
              <a:ext uri="{FF2B5EF4-FFF2-40B4-BE49-F238E27FC236}">
                <a16:creationId xmlns:a16="http://schemas.microsoft.com/office/drawing/2014/main" id="{54993B88-572C-47DD-A6A9-6B9F99BD14D4}"/>
              </a:ext>
            </a:extLst>
          </p:cNvPr>
          <p:cNvSpPr txBox="1"/>
          <p:nvPr/>
        </p:nvSpPr>
        <p:spPr>
          <a:xfrm>
            <a:off x="1122317" y="2223322"/>
            <a:ext cx="1281836" cy="646331"/>
          </a:xfrm>
          <a:prstGeom prst="rect">
            <a:avLst/>
          </a:prstGeom>
          <a:solidFill>
            <a:schemeClr val="accent2">
              <a:lumMod val="20000"/>
              <a:lumOff val="80000"/>
            </a:schemeClr>
          </a:solidFill>
          <a:ln w="28575">
            <a:solidFill>
              <a:schemeClr val="accent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1: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120 mg QD</a:t>
            </a:r>
          </a:p>
        </p:txBody>
      </p:sp>
      <p:sp>
        <p:nvSpPr>
          <p:cNvPr id="29" name="TextBox 28">
            <a:extLst>
              <a:ext uri="{FF2B5EF4-FFF2-40B4-BE49-F238E27FC236}">
                <a16:creationId xmlns:a16="http://schemas.microsoft.com/office/drawing/2014/main" id="{2A9C8E2F-2BA6-4CB5-9DAF-60CE4DB6F254}"/>
              </a:ext>
            </a:extLst>
          </p:cNvPr>
          <p:cNvSpPr txBox="1"/>
          <p:nvPr/>
        </p:nvSpPr>
        <p:spPr>
          <a:xfrm>
            <a:off x="2580425" y="2223322"/>
            <a:ext cx="1281836" cy="646331"/>
          </a:xfrm>
          <a:prstGeom prst="rect">
            <a:avLst/>
          </a:prstGeom>
          <a:solidFill>
            <a:schemeClr val="accent2">
              <a:lumMod val="60000"/>
              <a:lumOff val="40000"/>
            </a:schemeClr>
          </a:solidFill>
          <a:ln w="28575">
            <a:solidFill>
              <a:schemeClr val="accent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2: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160 mg QD</a:t>
            </a:r>
          </a:p>
        </p:txBody>
      </p:sp>
      <p:sp>
        <p:nvSpPr>
          <p:cNvPr id="30" name="TextBox 29">
            <a:extLst>
              <a:ext uri="{FF2B5EF4-FFF2-40B4-BE49-F238E27FC236}">
                <a16:creationId xmlns:a16="http://schemas.microsoft.com/office/drawing/2014/main" id="{147E3011-0B13-4B78-97E0-42AC9E1FBAC5}"/>
              </a:ext>
            </a:extLst>
          </p:cNvPr>
          <p:cNvSpPr txBox="1"/>
          <p:nvPr/>
        </p:nvSpPr>
        <p:spPr>
          <a:xfrm>
            <a:off x="4038533" y="2223322"/>
            <a:ext cx="1281836" cy="646331"/>
          </a:xfrm>
          <a:prstGeom prst="rect">
            <a:avLst/>
          </a:prstGeom>
          <a:solidFill>
            <a:schemeClr val="accent2"/>
          </a:solidFill>
          <a:ln w="28575">
            <a:solidFill>
              <a:schemeClr val="accent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3-52: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240 mg QD</a:t>
            </a:r>
          </a:p>
        </p:txBody>
      </p:sp>
      <p:sp>
        <p:nvSpPr>
          <p:cNvPr id="31" name="Rectangle 30">
            <a:extLst>
              <a:ext uri="{FF2B5EF4-FFF2-40B4-BE49-F238E27FC236}">
                <a16:creationId xmlns:a16="http://schemas.microsoft.com/office/drawing/2014/main" id="{68647DED-E127-41DF-BE8E-52AAF6FBBEF9}"/>
              </a:ext>
            </a:extLst>
          </p:cNvPr>
          <p:cNvSpPr/>
          <p:nvPr/>
        </p:nvSpPr>
        <p:spPr>
          <a:xfrm>
            <a:off x="359640" y="3142229"/>
            <a:ext cx="5790018"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Add loperamide as needed for diarrhea</a:t>
            </a:r>
          </a:p>
        </p:txBody>
      </p:sp>
      <p:sp>
        <p:nvSpPr>
          <p:cNvPr id="7" name="Rectangle 6">
            <a:extLst>
              <a:ext uri="{FF2B5EF4-FFF2-40B4-BE49-F238E27FC236}">
                <a16:creationId xmlns:a16="http://schemas.microsoft.com/office/drawing/2014/main" id="{B5C288C2-A878-4FDD-95E6-6B8D38BAD3DE}"/>
              </a:ext>
            </a:extLst>
          </p:cNvPr>
          <p:cNvSpPr/>
          <p:nvPr/>
        </p:nvSpPr>
        <p:spPr bwMode="auto">
          <a:xfrm>
            <a:off x="632641" y="1504206"/>
            <a:ext cx="5350761" cy="2018032"/>
          </a:xfrm>
          <a:prstGeom prst="rect">
            <a:avLst/>
          </a:prstGeom>
          <a:noFill/>
          <a:ln w="28575">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1267371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79376DBC-95C8-4227-9A08-EF77478B216E}"/>
              </a:ext>
            </a:extLst>
          </p:cNvPr>
          <p:cNvCxnSpPr>
            <a:cxnSpLocks/>
            <a:stCxn id="12" idx="3"/>
          </p:cNvCxnSpPr>
          <p:nvPr/>
        </p:nvCxnSpPr>
        <p:spPr bwMode="auto">
          <a:xfrm>
            <a:off x="3662576" y="5473227"/>
            <a:ext cx="202923" cy="0"/>
          </a:xfrm>
          <a:prstGeom prst="straightConnector1">
            <a:avLst/>
          </a:prstGeom>
          <a:noFill/>
          <a:ln w="28575" cap="flat" cmpd="sng" algn="ctr">
            <a:solidFill>
              <a:schemeClr val="bg1"/>
            </a:solidFill>
            <a:prstDash val="solid"/>
            <a:round/>
            <a:headEnd type="none" w="med" len="med"/>
            <a:tailEnd type="triangle"/>
          </a:ln>
          <a:effectLst/>
        </p:spPr>
      </p:cxnSp>
      <p:sp>
        <p:nvSpPr>
          <p:cNvPr id="2" name="Title 1">
            <a:extLst>
              <a:ext uri="{FF2B5EF4-FFF2-40B4-BE49-F238E27FC236}">
                <a16:creationId xmlns:a16="http://schemas.microsoft.com/office/drawing/2014/main" id="{08CD40DD-65A2-4ED3-9ABA-00A552F5585B}"/>
              </a:ext>
            </a:extLst>
          </p:cNvPr>
          <p:cNvSpPr>
            <a:spLocks noGrp="1"/>
          </p:cNvSpPr>
          <p:nvPr>
            <p:ph type="title"/>
          </p:nvPr>
        </p:nvSpPr>
        <p:spPr/>
        <p:txBody>
          <a:bodyPr/>
          <a:lstStyle/>
          <a:p>
            <a:r>
              <a:rPr lang="en-US" dirty="0"/>
              <a:t>Considerations for Cardiac Dysfunction During Adjuvant Trastuzumab/Pertuzumab or T-DM1</a:t>
            </a:r>
          </a:p>
        </p:txBody>
      </p:sp>
      <p:sp>
        <p:nvSpPr>
          <p:cNvPr id="3" name="Content Placeholder 2">
            <a:extLst>
              <a:ext uri="{FF2B5EF4-FFF2-40B4-BE49-F238E27FC236}">
                <a16:creationId xmlns:a16="http://schemas.microsoft.com/office/drawing/2014/main" id="{9AD2D37E-EE46-4B06-9B59-27B4A71AE209}"/>
              </a:ext>
            </a:extLst>
          </p:cNvPr>
          <p:cNvSpPr>
            <a:spLocks noGrp="1"/>
          </p:cNvSpPr>
          <p:nvPr>
            <p:ph idx="1"/>
          </p:nvPr>
        </p:nvSpPr>
        <p:spPr/>
        <p:txBody>
          <a:bodyPr/>
          <a:lstStyle/>
          <a:p>
            <a:r>
              <a:rPr lang="en-US" dirty="0"/>
              <a:t>Both HER2-targeted therapy and anthracyclines can result in decreased LVEF and CHF (subclinical or clinical cardiac failure)</a:t>
            </a:r>
          </a:p>
        </p:txBody>
      </p:sp>
      <p:sp>
        <p:nvSpPr>
          <p:cNvPr id="11" name="Rectangle: Rounded Corners 10">
            <a:extLst>
              <a:ext uri="{FF2B5EF4-FFF2-40B4-BE49-F238E27FC236}">
                <a16:creationId xmlns:a16="http://schemas.microsoft.com/office/drawing/2014/main" id="{D45BE9DC-114E-40AD-97F5-FF003D8A56C5}"/>
              </a:ext>
            </a:extLst>
          </p:cNvPr>
          <p:cNvSpPr/>
          <p:nvPr/>
        </p:nvSpPr>
        <p:spPr bwMode="auto">
          <a:xfrm>
            <a:off x="1597681" y="3288211"/>
            <a:ext cx="3619187" cy="1005840"/>
          </a:xfrm>
          <a:prstGeom prst="roundRect">
            <a:avLst/>
          </a:prstGeom>
          <a:solidFill>
            <a:schemeClr val="accent1"/>
          </a:solidFill>
          <a:ln>
            <a:no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Pretreatment: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LVEF ≥55% or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 after anthracyclines</a:t>
            </a:r>
          </a:p>
        </p:txBody>
      </p:sp>
      <p:sp>
        <p:nvSpPr>
          <p:cNvPr id="12" name="Rectangle: Rounded Corners 11">
            <a:extLst>
              <a:ext uri="{FF2B5EF4-FFF2-40B4-BE49-F238E27FC236}">
                <a16:creationId xmlns:a16="http://schemas.microsoft.com/office/drawing/2014/main" id="{63ACA3E4-7DD6-424D-A571-F60FA84F61D0}"/>
              </a:ext>
            </a:extLst>
          </p:cNvPr>
          <p:cNvSpPr/>
          <p:nvPr/>
        </p:nvSpPr>
        <p:spPr bwMode="auto">
          <a:xfrm>
            <a:off x="685640" y="4650267"/>
            <a:ext cx="2976936" cy="1645920"/>
          </a:xfrm>
          <a:prstGeom prst="roundRect">
            <a:avLst/>
          </a:prstGeom>
          <a:noFill/>
          <a:ln w="38100">
            <a:solidFill>
              <a:schemeClr val="accent3"/>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For LVEF decrease to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&lt;50% with ≥10% decrease from baseline: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hold HER2-targeted tx for at least 3 wk</a:t>
            </a:r>
          </a:p>
        </p:txBody>
      </p:sp>
      <p:sp>
        <p:nvSpPr>
          <p:cNvPr id="14" name="Rectangle: Rounded Corners 13">
            <a:extLst>
              <a:ext uri="{FF2B5EF4-FFF2-40B4-BE49-F238E27FC236}">
                <a16:creationId xmlns:a16="http://schemas.microsoft.com/office/drawing/2014/main" id="{C38E432A-C7D7-4538-AF55-08AB9B188F05}"/>
              </a:ext>
            </a:extLst>
          </p:cNvPr>
          <p:cNvSpPr/>
          <p:nvPr/>
        </p:nvSpPr>
        <p:spPr bwMode="auto">
          <a:xfrm>
            <a:off x="3865499" y="4726120"/>
            <a:ext cx="2230502" cy="1464231"/>
          </a:xfrm>
          <a:prstGeom prst="roundRect">
            <a:avLst/>
          </a:prstGeom>
          <a:solidFill>
            <a:schemeClr val="accent4"/>
          </a:solidFill>
          <a:ln>
            <a:no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Resume tx if</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LVEF improves to</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≥50% or &lt;10% below baseline</a:t>
            </a:r>
          </a:p>
        </p:txBody>
      </p:sp>
      <p:sp>
        <p:nvSpPr>
          <p:cNvPr id="4" name="Rectangle 3">
            <a:extLst>
              <a:ext uri="{FF2B5EF4-FFF2-40B4-BE49-F238E27FC236}">
                <a16:creationId xmlns:a16="http://schemas.microsoft.com/office/drawing/2014/main" id="{7E5132C3-C556-4C3C-A55C-2A0B34845D55}"/>
              </a:ext>
            </a:extLst>
          </p:cNvPr>
          <p:cNvSpPr/>
          <p:nvPr/>
        </p:nvSpPr>
        <p:spPr>
          <a:xfrm>
            <a:off x="763969" y="4248257"/>
            <a:ext cx="5250332" cy="40011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Monitor LVEF every 12 wk during therapy</a:t>
            </a:r>
          </a:p>
        </p:txBody>
      </p:sp>
      <p:sp>
        <p:nvSpPr>
          <p:cNvPr id="15" name="Rectangle 14">
            <a:extLst>
              <a:ext uri="{FF2B5EF4-FFF2-40B4-BE49-F238E27FC236}">
                <a16:creationId xmlns:a16="http://schemas.microsoft.com/office/drawing/2014/main" id="{DC8592AC-0194-48C3-9E4A-8F073E8A1A94}"/>
              </a:ext>
            </a:extLst>
          </p:cNvPr>
          <p:cNvSpPr/>
          <p:nvPr/>
        </p:nvSpPr>
        <p:spPr>
          <a:xfrm>
            <a:off x="1441314" y="2938868"/>
            <a:ext cx="3931920" cy="40011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Baseline Assessment of LVEF</a:t>
            </a:r>
          </a:p>
        </p:txBody>
      </p:sp>
      <p:sp>
        <p:nvSpPr>
          <p:cNvPr id="16" name="Text Box 11">
            <a:extLst>
              <a:ext uri="{FF2B5EF4-FFF2-40B4-BE49-F238E27FC236}">
                <a16:creationId xmlns:a16="http://schemas.microsoft.com/office/drawing/2014/main" id="{B272738E-7679-4966-8715-EB659482EB34}"/>
              </a:ext>
            </a:extLst>
          </p:cNvPr>
          <p:cNvSpPr txBox="1">
            <a:spLocks noChangeArrowheads="1"/>
          </p:cNvSpPr>
          <p:nvPr/>
        </p:nvSpPr>
        <p:spPr bwMode="auto">
          <a:xfrm>
            <a:off x="405397" y="637845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Trastuzumab PI. Pertuzumab PI.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Ado-trastuzumab emtansine PI.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7" name="Group 7">
            <a:extLst>
              <a:ext uri="{FF2B5EF4-FFF2-40B4-BE49-F238E27FC236}">
                <a16:creationId xmlns:a16="http://schemas.microsoft.com/office/drawing/2014/main" id="{85DD7EBD-8656-4680-8D3D-7DF3051C72A2}"/>
              </a:ext>
            </a:extLst>
          </p:cNvPr>
          <p:cNvGrpSpPr>
            <a:grpSpLocks/>
          </p:cNvGrpSpPr>
          <p:nvPr/>
        </p:nvGrpSpPr>
        <p:grpSpPr bwMode="auto">
          <a:xfrm>
            <a:off x="9389569" y="6216652"/>
            <a:ext cx="2488502" cy="447822"/>
            <a:chOff x="9527309" y="3551529"/>
            <a:chExt cx="2488502" cy="448324"/>
          </a:xfrm>
        </p:grpSpPr>
        <p:pic>
          <p:nvPicPr>
            <p:cNvPr id="18" name="Picture 9">
              <a:extLst>
                <a:ext uri="{FF2B5EF4-FFF2-40B4-BE49-F238E27FC236}">
                  <a16:creationId xmlns:a16="http://schemas.microsoft.com/office/drawing/2014/main" id="{D8D6ABEC-B66E-46F7-8440-934785B689FA}"/>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0" name="Rectangle 8">
              <a:extLst>
                <a:ext uri="{FF2B5EF4-FFF2-40B4-BE49-F238E27FC236}">
                  <a16:creationId xmlns:a16="http://schemas.microsoft.com/office/drawing/2014/main" id="{E0FD9C94-7935-44DD-B6D0-0F167E219FE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9" name="Rectangle: Rounded Corners 18">
            <a:extLst>
              <a:ext uri="{FF2B5EF4-FFF2-40B4-BE49-F238E27FC236}">
                <a16:creationId xmlns:a16="http://schemas.microsoft.com/office/drawing/2014/main" id="{7A5E399D-DBA8-4CE7-A34F-F321535FA626}"/>
              </a:ext>
            </a:extLst>
          </p:cNvPr>
          <p:cNvSpPr/>
          <p:nvPr/>
        </p:nvSpPr>
        <p:spPr bwMode="auto">
          <a:xfrm>
            <a:off x="6358816" y="2413142"/>
            <a:ext cx="5394960" cy="511319"/>
          </a:xfrm>
          <a:prstGeom prst="roundRect">
            <a:avLst/>
          </a:prstGeom>
          <a:solidFill>
            <a:schemeClr val="accent6">
              <a:lumMod val="60000"/>
              <a:lumOff val="40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T-DM1</a:t>
            </a:r>
          </a:p>
        </p:txBody>
      </p:sp>
      <p:sp>
        <p:nvSpPr>
          <p:cNvPr id="21" name="Rectangle: Rounded Corners 20">
            <a:extLst>
              <a:ext uri="{FF2B5EF4-FFF2-40B4-BE49-F238E27FC236}">
                <a16:creationId xmlns:a16="http://schemas.microsoft.com/office/drawing/2014/main" id="{D02397F5-3935-409D-96DC-6E0351232C34}"/>
              </a:ext>
            </a:extLst>
          </p:cNvPr>
          <p:cNvSpPr/>
          <p:nvPr/>
        </p:nvSpPr>
        <p:spPr bwMode="auto">
          <a:xfrm>
            <a:off x="709794" y="2410665"/>
            <a:ext cx="5394960" cy="511319"/>
          </a:xfrm>
          <a:prstGeom prst="roundRect">
            <a:avLst/>
          </a:prstGeom>
          <a:solidFill>
            <a:schemeClr val="accent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Trastuzumab/Pertuzumab</a:t>
            </a:r>
          </a:p>
        </p:txBody>
      </p:sp>
      <p:cxnSp>
        <p:nvCxnSpPr>
          <p:cNvPr id="22" name="Straight Arrow Connector 21">
            <a:extLst>
              <a:ext uri="{FF2B5EF4-FFF2-40B4-BE49-F238E27FC236}">
                <a16:creationId xmlns:a16="http://schemas.microsoft.com/office/drawing/2014/main" id="{98B06183-FCEF-4F32-8A71-814AA82C6F05}"/>
              </a:ext>
            </a:extLst>
          </p:cNvPr>
          <p:cNvCxnSpPr>
            <a:cxnSpLocks/>
            <a:stCxn id="24" idx="3"/>
            <a:endCxn id="25" idx="1"/>
          </p:cNvCxnSpPr>
          <p:nvPr/>
        </p:nvCxnSpPr>
        <p:spPr bwMode="auto">
          <a:xfrm flipV="1">
            <a:off x="9372835" y="5458236"/>
            <a:ext cx="202922" cy="14991"/>
          </a:xfrm>
          <a:prstGeom prst="straightConnector1">
            <a:avLst/>
          </a:prstGeom>
          <a:noFill/>
          <a:ln w="28575" cap="flat" cmpd="sng" algn="ctr">
            <a:solidFill>
              <a:schemeClr val="bg1"/>
            </a:solidFill>
            <a:prstDash val="solid"/>
            <a:round/>
            <a:headEnd type="none" w="med" len="med"/>
            <a:tailEnd type="triangle"/>
          </a:ln>
          <a:effectLst/>
        </p:spPr>
      </p:cxnSp>
      <p:sp>
        <p:nvSpPr>
          <p:cNvPr id="23" name="Rectangle: Rounded Corners 22">
            <a:extLst>
              <a:ext uri="{FF2B5EF4-FFF2-40B4-BE49-F238E27FC236}">
                <a16:creationId xmlns:a16="http://schemas.microsoft.com/office/drawing/2014/main" id="{3B650C44-5009-4050-A12E-24F9F645F17B}"/>
              </a:ext>
            </a:extLst>
          </p:cNvPr>
          <p:cNvSpPr/>
          <p:nvPr/>
        </p:nvSpPr>
        <p:spPr bwMode="auto">
          <a:xfrm>
            <a:off x="7307940" y="3408494"/>
            <a:ext cx="3619187" cy="783193"/>
          </a:xfrm>
          <a:prstGeom prst="roundRect">
            <a:avLst/>
          </a:prstGeom>
          <a:solidFill>
            <a:schemeClr val="accent6"/>
          </a:solidFill>
          <a:ln>
            <a:no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Pretreatment: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LVEF ≥50%</a:t>
            </a:r>
          </a:p>
        </p:txBody>
      </p:sp>
      <p:sp>
        <p:nvSpPr>
          <p:cNvPr id="24" name="Rectangle: Rounded Corners 23">
            <a:extLst>
              <a:ext uri="{FF2B5EF4-FFF2-40B4-BE49-F238E27FC236}">
                <a16:creationId xmlns:a16="http://schemas.microsoft.com/office/drawing/2014/main" id="{C7710199-69B4-41AC-844C-379A66D20913}"/>
              </a:ext>
            </a:extLst>
          </p:cNvPr>
          <p:cNvSpPr/>
          <p:nvPr/>
        </p:nvSpPr>
        <p:spPr bwMode="auto">
          <a:xfrm>
            <a:off x="6395899" y="4650267"/>
            <a:ext cx="2976936" cy="1645920"/>
          </a:xfrm>
          <a:prstGeom prst="roundRect">
            <a:avLst/>
          </a:prstGeom>
          <a:noFill/>
          <a:ln w="38100">
            <a:solidFill>
              <a:schemeClr val="accent3"/>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For LVEF decrease of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&lt;40% or 45% with </a:t>
            </a:r>
            <a:b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 decrease from baseline: </a:t>
            </a:r>
            <a:r>
              <a:rPr kumimoji="0" 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hold T-DM1 for at least 3 wk</a:t>
            </a:r>
          </a:p>
        </p:txBody>
      </p:sp>
      <p:sp>
        <p:nvSpPr>
          <p:cNvPr id="25" name="Rectangle: Rounded Corners 24">
            <a:extLst>
              <a:ext uri="{FF2B5EF4-FFF2-40B4-BE49-F238E27FC236}">
                <a16:creationId xmlns:a16="http://schemas.microsoft.com/office/drawing/2014/main" id="{C635BC06-63A7-4015-9950-302EED25CAFA}"/>
              </a:ext>
            </a:extLst>
          </p:cNvPr>
          <p:cNvSpPr/>
          <p:nvPr/>
        </p:nvSpPr>
        <p:spPr bwMode="auto">
          <a:xfrm>
            <a:off x="9575757" y="4726120"/>
            <a:ext cx="2231136" cy="1464231"/>
          </a:xfrm>
          <a:prstGeom prst="roundRect">
            <a:avLst/>
          </a:prstGeom>
          <a:solidFill>
            <a:schemeClr val="accent4"/>
          </a:solidFill>
          <a:ln>
            <a:no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Resume tx if</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LVEF improves to</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≥40% or within 10% of baseline</a:t>
            </a:r>
          </a:p>
        </p:txBody>
      </p:sp>
      <p:sp>
        <p:nvSpPr>
          <p:cNvPr id="26" name="Rectangle 25">
            <a:extLst>
              <a:ext uri="{FF2B5EF4-FFF2-40B4-BE49-F238E27FC236}">
                <a16:creationId xmlns:a16="http://schemas.microsoft.com/office/drawing/2014/main" id="{334A4B05-5AB4-4AC8-A1A5-411B6C6FCB58}"/>
              </a:ext>
            </a:extLst>
          </p:cNvPr>
          <p:cNvSpPr/>
          <p:nvPr/>
        </p:nvSpPr>
        <p:spPr>
          <a:xfrm>
            <a:off x="6474228" y="4286769"/>
            <a:ext cx="5250332" cy="40011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Monitor LVEF at regular intervals during therapy</a:t>
            </a:r>
          </a:p>
        </p:txBody>
      </p:sp>
      <p:sp>
        <p:nvSpPr>
          <p:cNvPr id="27" name="Rectangle 26">
            <a:extLst>
              <a:ext uri="{FF2B5EF4-FFF2-40B4-BE49-F238E27FC236}">
                <a16:creationId xmlns:a16="http://schemas.microsoft.com/office/drawing/2014/main" id="{A5A3D34B-7F1C-46E0-94CD-39B71F708CF8}"/>
              </a:ext>
            </a:extLst>
          </p:cNvPr>
          <p:cNvSpPr/>
          <p:nvPr/>
        </p:nvSpPr>
        <p:spPr>
          <a:xfrm>
            <a:off x="7151573" y="2977380"/>
            <a:ext cx="3931920" cy="40011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Baseline Assessment of LVEF</a:t>
            </a:r>
          </a:p>
        </p:txBody>
      </p:sp>
    </p:spTree>
    <p:extLst>
      <p:ext uri="{BB962C8B-B14F-4D97-AF65-F5344CB8AC3E}">
        <p14:creationId xmlns:p14="http://schemas.microsoft.com/office/powerpoint/2010/main" val="1211712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96AEBB-FF43-4D88-A3A6-E274776BB328}"/>
              </a:ext>
            </a:extLst>
          </p:cNvPr>
          <p:cNvSpPr>
            <a:spLocks noGrp="1"/>
          </p:cNvSpPr>
          <p:nvPr>
            <p:ph type="title"/>
          </p:nvPr>
        </p:nvSpPr>
        <p:spPr/>
        <p:txBody>
          <a:bodyPr/>
          <a:lstStyle/>
          <a:p>
            <a:r>
              <a:rPr lang="en-US" dirty="0"/>
              <a:t>Future Directions: Ongoing Clinical Trials in HER2+ EBC</a:t>
            </a:r>
          </a:p>
        </p:txBody>
      </p:sp>
      <p:grpSp>
        <p:nvGrpSpPr>
          <p:cNvPr id="8" name="Group 7">
            <a:extLst>
              <a:ext uri="{FF2B5EF4-FFF2-40B4-BE49-F238E27FC236}">
                <a16:creationId xmlns:a16="http://schemas.microsoft.com/office/drawing/2014/main" id="{1E42899B-AA63-4777-B21A-0275ACCADA50}"/>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C4AAC636-228A-4117-A91F-2CEC3C3A0296}"/>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B5B1C6DA-F47A-4111-BA75-9C22271947B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 Box 11">
            <a:extLst>
              <a:ext uri="{FF2B5EF4-FFF2-40B4-BE49-F238E27FC236}">
                <a16:creationId xmlns:a16="http://schemas.microsoft.com/office/drawing/2014/main" id="{1AE7C6E3-7540-4062-8301-D070CE3CCA20}"/>
              </a:ext>
            </a:extLst>
          </p:cNvPr>
          <p:cNvSpPr txBox="1">
            <a:spLocks noChangeArrowheads="1"/>
          </p:cNvSpPr>
          <p:nvPr/>
        </p:nvSpPr>
        <p:spPr bwMode="auto">
          <a:xfrm>
            <a:off x="396688" y="6378454"/>
            <a:ext cx="89580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NCT03726879. 2. NCT03595592. 3. NCT02907918. 4. NCT02530424. 5. Gianni. ASCO 2019. Abstr 527.</a:t>
            </a:r>
          </a:p>
        </p:txBody>
      </p:sp>
      <p:graphicFrame>
        <p:nvGraphicFramePr>
          <p:cNvPr id="13" name="Group 32">
            <a:extLst>
              <a:ext uri="{FF2B5EF4-FFF2-40B4-BE49-F238E27FC236}">
                <a16:creationId xmlns:a16="http://schemas.microsoft.com/office/drawing/2014/main" id="{72B43744-088D-4256-8C0C-BF99124E0544}"/>
              </a:ext>
            </a:extLst>
          </p:cNvPr>
          <p:cNvGraphicFramePr>
            <a:graphicFrameLocks noGrp="1"/>
          </p:cNvGraphicFramePr>
          <p:nvPr/>
        </p:nvGraphicFramePr>
        <p:xfrm>
          <a:off x="727076" y="1604963"/>
          <a:ext cx="10735056" cy="3749040"/>
        </p:xfrm>
        <a:graphic>
          <a:graphicData uri="http://schemas.openxmlformats.org/drawingml/2006/table">
            <a:tbl>
              <a:tblPr/>
              <a:tblGrid>
                <a:gridCol w="1711324">
                  <a:extLst>
                    <a:ext uri="{9D8B030D-6E8A-4147-A177-3AD203B41FA5}">
                      <a16:colId xmlns:a16="http://schemas.microsoft.com/office/drawing/2014/main" val="20000"/>
                    </a:ext>
                  </a:extLst>
                </a:gridCol>
                <a:gridCol w="812800">
                  <a:extLst>
                    <a:ext uri="{9D8B030D-6E8A-4147-A177-3AD203B41FA5}">
                      <a16:colId xmlns:a16="http://schemas.microsoft.com/office/drawing/2014/main" val="20001"/>
                    </a:ext>
                  </a:extLst>
                </a:gridCol>
                <a:gridCol w="3682607">
                  <a:extLst>
                    <a:ext uri="{9D8B030D-6E8A-4147-A177-3AD203B41FA5}">
                      <a16:colId xmlns:a16="http://schemas.microsoft.com/office/drawing/2014/main" val="20002"/>
                    </a:ext>
                  </a:extLst>
                </a:gridCol>
                <a:gridCol w="2930612">
                  <a:extLst>
                    <a:ext uri="{9D8B030D-6E8A-4147-A177-3AD203B41FA5}">
                      <a16:colId xmlns:a16="http://schemas.microsoft.com/office/drawing/2014/main" val="1521492914"/>
                    </a:ext>
                  </a:extLst>
                </a:gridCol>
                <a:gridCol w="1597713">
                  <a:extLst>
                    <a:ext uri="{9D8B030D-6E8A-4147-A177-3AD203B41FA5}">
                      <a16:colId xmlns:a16="http://schemas.microsoft.com/office/drawing/2014/main" val="3854336181"/>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Trial Name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Phase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Setting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Treatment Arms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Primary Endpoint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IMpassion050</a:t>
                      </a:r>
                      <a:r>
                        <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Neoadjuvant; T2-4, N1-3, M0 with known HER2, HR, PD-L1 status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AC + atezolizumab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Wingdings" panose="05000000000000000000" pitchFamily="2" charset="2"/>
                        </a:rPr>
                        <a:t> THP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atezolizumab vs AC + Pbo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Wingdings" panose="05000000000000000000" pitchFamily="2" charset="2"/>
                        </a:rPr>
                        <a:t> THP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Pbo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pCR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APTneo</a:t>
                      </a:r>
                      <a:r>
                        <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Neoadjuvant; early high-risk (T1c-2N1 or T3N0) or LA disease suitable for neoadjuvant tx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TCHP vs TCHP + atezolizumab vs AC + atezolizumab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Wingdings" panose="05000000000000000000" pitchFamily="2" charset="2"/>
                        </a:rPr>
                        <a:t> TCHP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atezolizumab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EFS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PALTAN</a:t>
                      </a:r>
                      <a:r>
                        <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Neoadjuvant; stage II-III ER+ HER2+ (tumor ≥2 cm)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Palbociclib + letrozole + H ± goserelin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pCR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NA-PHER2</a:t>
                      </a:r>
                      <a:r>
                        <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4,5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Neoadjuvant; early ER+ HER2+ (tumor &gt;1.5 cm)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HP + palbociclib ± fulvestrant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Ki-67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44823994"/>
                  </a:ext>
                </a:extLst>
              </a:tr>
            </a:tbl>
          </a:graphicData>
        </a:graphic>
      </p:graphicFrame>
    </p:spTree>
    <p:extLst>
      <p:ext uri="{BB962C8B-B14F-4D97-AF65-F5344CB8AC3E}">
        <p14:creationId xmlns:p14="http://schemas.microsoft.com/office/powerpoint/2010/main" val="9680110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D4627-84CD-41BE-8C96-43BB0EA73472}"/>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0C7851C5-3D45-4086-A187-8F441506CC38}"/>
              </a:ext>
            </a:extLst>
          </p:cNvPr>
          <p:cNvSpPr>
            <a:spLocks noGrp="1"/>
          </p:cNvSpPr>
          <p:nvPr>
            <p:ph idx="1"/>
          </p:nvPr>
        </p:nvSpPr>
        <p:spPr/>
        <p:txBody>
          <a:bodyPr/>
          <a:lstStyle/>
          <a:p>
            <a:r>
              <a:rPr lang="en-US" sz="2000" dirty="0"/>
              <a:t>For patients with HER2+ BC, availability of HER2-targeted agents has markedly and rapidly improved overall outcomes</a:t>
            </a:r>
          </a:p>
          <a:p>
            <a:r>
              <a:rPr lang="en-US" sz="2000" dirty="0" err="1"/>
              <a:t>Neoadj</a:t>
            </a:r>
            <a:r>
              <a:rPr lang="en-US" sz="2000" dirty="0"/>
              <a:t> chemo plus trastuzumab/pertuzumab for patients with HER2+ EBC and a tumor ≥2 cm (T2) diameter or with node-positive disease </a:t>
            </a:r>
          </a:p>
          <a:p>
            <a:r>
              <a:rPr lang="en-US" sz="2000" dirty="0"/>
              <a:t>Non-anthracycline regimens with trastuzumab/pertuzumab deliver similar efficacy with less cardiac toxicity</a:t>
            </a:r>
          </a:p>
          <a:p>
            <a:r>
              <a:rPr lang="en-US" sz="2000" dirty="0"/>
              <a:t>For adjuvant therapy (after surgery first or neoadjuvant chemotherapy with &lt;pCR after surgery:</a:t>
            </a:r>
          </a:p>
          <a:p>
            <a:pPr lvl="1"/>
            <a:r>
              <a:rPr lang="en-US" sz="1800" dirty="0"/>
              <a:t>APHINITY: dual HER2-therapy with trastuzumab and pertuzumab (either continued for a total of 1 year after </a:t>
            </a:r>
            <a:r>
              <a:rPr lang="en-US" sz="1800" dirty="0" err="1"/>
              <a:t>neoadj</a:t>
            </a:r>
            <a:r>
              <a:rPr lang="en-US" sz="1800" dirty="0"/>
              <a:t> chemo or with adj chemo for a total of 1 year)</a:t>
            </a:r>
          </a:p>
          <a:p>
            <a:pPr lvl="1"/>
            <a:r>
              <a:rPr lang="en-US" sz="1800" dirty="0"/>
              <a:t>KATHERINE: T-DM1 as adjuvant therapy for patients with residual invasive disease after neoadjuvant taxane and trastuzumab-based treatment</a:t>
            </a:r>
          </a:p>
          <a:p>
            <a:pPr lvl="1"/>
            <a:r>
              <a:rPr lang="en-US" sz="1800" dirty="0"/>
              <a:t>ExteNET: extended adjuvant therapy with neratinib after anti-HER2 antibody therapy, particularly hormone receptor positive disease and without pCR after </a:t>
            </a:r>
            <a:r>
              <a:rPr lang="en-US" sz="1800" dirty="0" err="1"/>
              <a:t>neoadj</a:t>
            </a:r>
            <a:r>
              <a:rPr lang="en-US" sz="1800" dirty="0"/>
              <a:t> therapy</a:t>
            </a:r>
          </a:p>
        </p:txBody>
      </p:sp>
    </p:spTree>
    <p:extLst>
      <p:ext uri="{BB962C8B-B14F-4D97-AF65-F5344CB8AC3E}">
        <p14:creationId xmlns:p14="http://schemas.microsoft.com/office/powerpoint/2010/main" val="7594136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Breast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tx2">
                  <a:lumMod val="20000"/>
                  <a:lumOff val="80000"/>
                </a:schemeClr>
              </a:buClr>
              <a:defRPr/>
            </a:pPr>
            <a:r>
              <a:rPr lang="en-US" sz="2200" dirty="0">
                <a:solidFill>
                  <a:srgbClr val="E1471D"/>
                </a:solidFill>
              </a:rPr>
              <a:t>Additional CME/CE-certified programs </a:t>
            </a:r>
            <a:r>
              <a:rPr lang="en-US" sz="2200" b="0" dirty="0"/>
              <a:t>on treatment options for patients with breast cancer</a:t>
            </a:r>
          </a:p>
          <a:p>
            <a:pPr>
              <a:buClr>
                <a:schemeClr val="tx2">
                  <a:lumMod val="20000"/>
                  <a:lumOff val="80000"/>
                </a:schemeClr>
              </a:buClr>
              <a:defRPr/>
            </a:pPr>
            <a:r>
              <a:rPr lang="en-US" sz="2200" dirty="0">
                <a:solidFill>
                  <a:srgbClr val="E1471D"/>
                </a:solidFill>
              </a:rPr>
              <a:t>Capsule Summaries </a:t>
            </a:r>
            <a:r>
              <a:rPr lang="en-US" sz="2200" b="0" dirty="0"/>
              <a:t>with expert faculty commentary on all the key studies from recent oncology conferences </a:t>
            </a:r>
          </a:p>
          <a:p>
            <a:pPr>
              <a:buClr>
                <a:schemeClr val="tx2">
                  <a:lumMod val="20000"/>
                  <a:lumOff val="80000"/>
                </a:schemeClr>
              </a:buClr>
              <a:defRPr/>
            </a:pPr>
            <a:r>
              <a:rPr lang="en-US" sz="2200" dirty="0">
                <a:solidFill>
                  <a:srgbClr val="E1471D"/>
                </a:solidFill>
              </a:rPr>
              <a:t>Podcasts and ClinicalThought commentaries </a:t>
            </a:r>
            <a:r>
              <a:rPr lang="en-US" sz="2200" b="0" dirty="0"/>
              <a:t>with information on</a:t>
            </a:r>
            <a:br>
              <a:rPr lang="en-US" sz="2200" b="0" dirty="0"/>
            </a:br>
            <a:r>
              <a:rPr lang="en-US" sz="2200" b="0" dirty="0"/>
              <a:t>managing patients with breast cancer</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mn-cs"/>
            </a:endParaRPr>
          </a:p>
        </p:txBody>
      </p:sp>
    </p:spTree>
  </p:cSld>
  <p:clrMapOvr>
    <a:masterClrMapping/>
  </p:clrMapOvr>
</p:sld>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A42FA60B374BBD4DAF01867E5E47A7CC" ma:contentTypeVersion="1" ma:contentTypeDescription="Create a new document." ma:contentTypeScope="" ma:versionID="31326124b03e7c2f624085a45d043fc2">
  <xsd:schema xmlns:xsd="http://www.w3.org/2001/XMLSchema" xmlns:xs="http://www.w3.org/2001/XMLSchema" xmlns:p="http://schemas.microsoft.com/office/2006/metadata/properties" xmlns:ns2="d54cbe69-32bd-412a-b004-9152f949605e" xmlns:ns3="c16d528d-a751-4039-abda-aa9a96ba0489" targetNamespace="http://schemas.microsoft.com/office/2006/metadata/properties" ma:root="true" ma:fieldsID="d3e8c98f4176e458852761419548b3d4" ns2:_="" ns3:_="">
    <xsd:import namespace="d54cbe69-32bd-412a-b004-9152f949605e"/>
    <xsd:import namespace="c16d528d-a751-4039-abda-aa9a96ba0489"/>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16d528d-a751-4039-abda-aa9a96ba0489"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Downloadable"/>
          <xsd:enumeration value="Permissions"/>
          <xsd:enumeration value="Online Figures/Tables"/>
          <xsd:enumeration value="Outcomes - Questions"/>
          <xsd:enumeration value="Slide Des Req - Full Redraw"/>
          <xsd:enumeration value="Module-Synergy"/>
          <xsd:enumeration value="Slides - Synergy"/>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c16d528d-a751-4039-abda-aa9a96ba0489">Slides - Downloadable</Document_x0020_Category>
    <_dlc_DocId xmlns="d54cbe69-32bd-412a-b004-9152f949605e">56M7VY3CDVN5-1303797486-8</_dlc_DocId>
    <_dlc_DocIdUrl xmlns="d54cbe69-32bd-412a-b004-9152f949605e">
      <Url>https://intranet.clinicaloptions.com/mews/oncology/ONC_2020_Breast_HER2pos_extended_adj_trt_TM_(PRP3730)/CME_CE_CPE-Certified_Expert-Authored_Online_Synergy/_layouts/15/DocIdRedir.aspx?ID=56M7VY3CDVN5-1303797486-8</Url>
      <Description>56M7VY3CDVN5-1303797486-8</Description>
    </_dlc_DocIdUrl>
  </documentManagement>
</p:properties>
</file>

<file path=customXml/itemProps1.xml><?xml version="1.0" encoding="utf-8"?>
<ds:datastoreItem xmlns:ds="http://schemas.openxmlformats.org/officeDocument/2006/customXml" ds:itemID="{460C6D97-1D17-4682-BD73-DE20D8A485B1}">
  <ds:schemaRefs>
    <ds:schemaRef ds:uri="http://schemas.microsoft.com/sharepoint/events"/>
  </ds:schemaRefs>
</ds:datastoreItem>
</file>

<file path=customXml/itemProps2.xml><?xml version="1.0" encoding="utf-8"?>
<ds:datastoreItem xmlns:ds="http://schemas.openxmlformats.org/officeDocument/2006/customXml" ds:itemID="{3FADF61F-E372-4321-81B2-D796064A1F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16d528d-a751-4039-abda-aa9a96ba04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F0B11F1-F68F-45D7-99ED-DDC9E674808E}">
  <ds:schemaRefs>
    <ds:schemaRef ds:uri="http://schemas.microsoft.com/sharepoint/v3/contenttype/forms"/>
  </ds:schemaRefs>
</ds:datastoreItem>
</file>

<file path=customXml/itemProps4.xml><?xml version="1.0" encoding="utf-8"?>
<ds:datastoreItem xmlns:ds="http://schemas.openxmlformats.org/officeDocument/2006/customXml" ds:itemID="{8B311E39-0DEF-429A-BFBB-57C04E6320F0}">
  <ds:schemaRefs>
    <ds:schemaRef ds:uri="http://purl.org/dc/dcmitype/"/>
    <ds:schemaRef ds:uri="d54cbe69-32bd-412a-b004-9152f949605e"/>
    <ds:schemaRef ds:uri="http://schemas.microsoft.com/office/infopath/2007/PartnerControls"/>
    <ds:schemaRef ds:uri="http://www.w3.org/XML/1998/namespace"/>
    <ds:schemaRef ds:uri="http://schemas.microsoft.com/office/2006/documentManagement/types"/>
    <ds:schemaRef ds:uri="http://purl.org/dc/elements/1.1/"/>
    <ds:schemaRef ds:uri="http://purl.org/dc/terms/"/>
    <ds:schemaRef ds:uri="http://schemas.openxmlformats.org/package/2006/metadata/core-properties"/>
    <ds:schemaRef ds:uri="c16d528d-a751-4039-abda-aa9a96ba0489"/>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66</TotalTime>
  <Words>10718</Words>
  <Application>Microsoft Office PowerPoint</Application>
  <PresentationFormat>Widescreen</PresentationFormat>
  <Paragraphs>2583</Paragraphs>
  <Slides>52</Slides>
  <Notes>50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52</vt:i4>
      </vt:variant>
    </vt:vector>
  </HeadingPairs>
  <TitlesOfParts>
    <vt:vector size="60" baseType="lpstr">
      <vt:lpstr>Arial</vt:lpstr>
      <vt:lpstr>Calibri</vt:lpstr>
      <vt:lpstr>Calibri Light</vt:lpstr>
      <vt:lpstr>georgia</vt:lpstr>
      <vt:lpstr>Times</vt:lpstr>
      <vt:lpstr>Wingdings</vt:lpstr>
      <vt:lpstr>2017_HTAA_Diabetes</vt:lpstr>
      <vt:lpstr>4_2017_HTAA_Diabetes</vt:lpstr>
      <vt:lpstr>Planning Therapy for High-Risk HER2-Positive  Early-Stage Breast Cancer: Expert Viewpoint</vt:lpstr>
      <vt:lpstr>About These Slides</vt:lpstr>
      <vt:lpstr>Faculty</vt:lpstr>
      <vt:lpstr>Defining High-Risk HER2+ EBC </vt:lpstr>
      <vt:lpstr>Risk Factors for Recurrence of HER2+ EBC Treated With Trastuzumab-Based Therapy</vt:lpstr>
      <vt:lpstr>Meta-analysis for Relationship Between pCR and EFS in Patients With HER2+ EBC</vt:lpstr>
      <vt:lpstr>Who Should Be Considered for Preoperative Systemic Therapy for HER2-Positive EBC?</vt:lpstr>
      <vt:lpstr>Pivotal Studies on Neoadjuvant Trastuzumab/Pertuzumab for Patients With HER2+ EBC</vt:lpstr>
      <vt:lpstr>NeoSphere: Neoadjuvant Trastuzumab/Pertuzumab + CT Increases pCR Rates</vt:lpstr>
      <vt:lpstr>TRYPHAENA: pCR (ypT0/is) by ER/PgR Status</vt:lpstr>
      <vt:lpstr>Building on Trastuzumab: Additional HER2-Targeted Therapy in the Adjuvant Setting</vt:lpstr>
      <vt:lpstr>APHINITY: Pertuzumab, Trastuzumab, and CT vs Trastuzumab and Chemo in HER2+ EBC</vt:lpstr>
      <vt:lpstr>APHINITY: 6-Yr Follow-up for IDFS in ITT Population</vt:lpstr>
      <vt:lpstr>APHINITY: 6-Yr Follow-up for OS in ITT Population</vt:lpstr>
      <vt:lpstr>APHINITY: IDFS by Nodal Status</vt:lpstr>
      <vt:lpstr>APHINITY: IDFS by Hormone Receptor Status</vt:lpstr>
      <vt:lpstr>APHINITY: Safety 6-Yr Follow-up</vt:lpstr>
      <vt:lpstr>Neratinib: Mechanism of Action</vt:lpstr>
      <vt:lpstr>ExteNET 5-Yr Update: Neratinib vs Placebo After Adjuvant Trastuzumab in HER2+ EBC</vt:lpstr>
      <vt:lpstr>ExteNET: 5-Yr IDFS Analysis</vt:lpstr>
      <vt:lpstr>ExteNET: 5-Yr IDFS Analysis by Hormone Receptor Status</vt:lpstr>
      <vt:lpstr>ExteNET: 5-Yr IDFS in Hormone Receptor–Positive EBC by Patient Subgroup</vt:lpstr>
      <vt:lpstr>ExteNET: OS in ITT Population</vt:lpstr>
      <vt:lpstr>ExteNET:  OS in Hormone Receptor–Positive EBC by Patient Subgroup</vt:lpstr>
      <vt:lpstr>ExteNET: Distant DFS in Hormone Receptor–Positive EBC by Patient Subgroup</vt:lpstr>
      <vt:lpstr>ExteNET: Cumulative Incidence of CNS Recurrences as First Site of Metastases at 5 Yr</vt:lpstr>
      <vt:lpstr>ExteNET: CNS Disease-Free Survival at 5 Yr  in HR+/≤1 Yr Patients (n = 1334)</vt:lpstr>
      <vt:lpstr>Structure of Ado-Trastuzumab-Emtansine (T-DM1),  a HER2-Targeted ADC </vt:lpstr>
      <vt:lpstr>KATHERINE: Trastuzumab Emtansine vs Trastuzumab  as Adjuvant Therapy for HER2+ EBC</vt:lpstr>
      <vt:lpstr>KATHERINE: Stratification Factors</vt:lpstr>
      <vt:lpstr>KATHERINE: IDFS</vt:lpstr>
      <vt:lpstr>KATHERINE: IDFS by Subgroup</vt:lpstr>
      <vt:lpstr>KATHERINE: Secondary Endpoints</vt:lpstr>
      <vt:lpstr>KATHERINE: All-Grade AEs Occurring in ≥15% of Patients in Either Arm</vt:lpstr>
      <vt:lpstr>KAITLIN: Adjuvant T-DM1 + P vs HP + Taxane After Anthracyclines in High-Risk Early Breast Cancer</vt:lpstr>
      <vt:lpstr>Primary Analysis of KAITLIN: Outcomes</vt:lpstr>
      <vt:lpstr>Phase III TRAIN-2: NeoAdj CT With or Without Anthracyclines With Dual HER2-Blockade in HER2+ EBC</vt:lpstr>
      <vt:lpstr>TRAIN-2: Primary Endpoint of pCR</vt:lpstr>
      <vt:lpstr>TRAIN-2: Event-Free Survival and OS</vt:lpstr>
      <vt:lpstr>TRAIN-2: Safety at 3-Yr Follow-up</vt:lpstr>
      <vt:lpstr>Proposed Strategy for Managing Patients With  Stage I-III HER2+ EBC</vt:lpstr>
      <vt:lpstr>HER2-Targeted Therapy in EBC: AEs of Interest </vt:lpstr>
      <vt:lpstr>Considerations for Management of  Pertuzumab-Induced Diarrhea</vt:lpstr>
      <vt:lpstr>Phase II CONTROL Trial: Antidiarrheal Prophylaxis for Neratinib-Associated Diarrhea</vt:lpstr>
      <vt:lpstr>CONTROL: Patient Disposition</vt:lpstr>
      <vt:lpstr>CONTROL: Key Diarrhea Outcomes (All Cohorts)</vt:lpstr>
      <vt:lpstr>CONTROL: Treatment Discontinuation Due to Diarrhea (All Cohorts)</vt:lpstr>
      <vt:lpstr>Considerations for Management of Neratinib-Induced Diarrhea: Prophylaxis</vt:lpstr>
      <vt:lpstr>Considerations for Cardiac Dysfunction During Adjuvant Trastuzumab/Pertuzumab or T-DM1</vt:lpstr>
      <vt:lpstr>Future Directions: Ongoing Clinical Trials in HER2+ EBC</vt:lpstr>
      <vt:lpstr>Conclusions</vt:lpstr>
      <vt:lpstr>Go Online for More CCO  Coverage of Breast Cancer!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Therapy for High-Risk HER2-Positive Early-Stage Breast Cancer: Expert Viewpoint</dc:title>
  <dc:creator>Shara Pantry</dc:creator>
  <cp:lastModifiedBy>Jessica Buckley</cp:lastModifiedBy>
  <cp:revision>7</cp:revision>
  <dcterms:created xsi:type="dcterms:W3CDTF">2021-04-29T20:13:48Z</dcterms:created>
  <dcterms:modified xsi:type="dcterms:W3CDTF">2021-05-06T19:45:02Z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0x010100A42FA60B374BBD4DAF01867E5E47A7CC</vt:lpwstr>
  </property>
  <property fmtid="{D5CDD505-2E9C-101B-9397-08002B2CF9AE}" pid="3" name="_dlc_DocIdItemGuid">
    <vt:lpwstr>83a273d0-2d17-4f1d-8ca5-bc096d1bdc05</vt:lpwstr>
  </property>
</Properties>
</file>