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2"/>
  </p:notesMasterIdLst>
  <p:handoutMasterIdLst>
    <p:handoutMasterId r:id="rId23"/>
  </p:handoutMasterIdLst>
  <p:sldIdLst>
    <p:sldId id="321" r:id="rId11"/>
    <p:sldId id="556" r:id="rId12"/>
    <p:sldId id="559" r:id="rId13"/>
    <p:sldId id="573" r:id="rId14"/>
    <p:sldId id="560" r:id="rId15"/>
    <p:sldId id="582" r:id="rId16"/>
    <p:sldId id="578" r:id="rId17"/>
    <p:sldId id="579" r:id="rId18"/>
    <p:sldId id="583" r:id="rId19"/>
    <p:sldId id="581"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47" userDrawn="1">
          <p15:clr>
            <a:srgbClr val="A4A3A4"/>
          </p15:clr>
        </p15:guide>
        <p15:guide id="2" orient="horz" pos="4032" userDrawn="1">
          <p15:clr>
            <a:srgbClr val="A4A3A4"/>
          </p15:clr>
        </p15:guide>
        <p15:guide id="3" orient="horz" pos="3895" userDrawn="1">
          <p15:clr>
            <a:srgbClr val="A4A3A4"/>
          </p15:clr>
        </p15:guide>
        <p15:guide id="4" orient="horz" pos="259" userDrawn="1">
          <p15:clr>
            <a:srgbClr val="A4A3A4"/>
          </p15:clr>
        </p15:guide>
        <p15:guide id="5" orient="horz" pos="1015" userDrawn="1">
          <p15:clr>
            <a:srgbClr val="A4A3A4"/>
          </p15:clr>
        </p15:guide>
        <p15:guide id="7" orient="horz" pos="151" userDrawn="1">
          <p15:clr>
            <a:srgbClr val="A4A3A4"/>
          </p15:clr>
        </p15:guide>
        <p15:guide id="8" pos="329" userDrawn="1">
          <p15:clr>
            <a:srgbClr val="A4A3A4"/>
          </p15:clr>
        </p15:guide>
        <p15:guide id="9" pos="7416" userDrawn="1">
          <p15:clr>
            <a:srgbClr val="A4A3A4"/>
          </p15:clr>
        </p15:guide>
        <p15:guide id="10" pos="3843" userDrawn="1">
          <p15:clr>
            <a:srgbClr val="A4A3A4"/>
          </p15:clr>
        </p15:guide>
        <p15:guide id="11" pos="454" userDrawn="1">
          <p15:clr>
            <a:srgbClr val="A4A3A4"/>
          </p15:clr>
        </p15:guide>
        <p15:guide id="13" pos="7222"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Gordon Kelley" initials="GK" lastIdx="6" clrIdx="13">
    <p:extLst>
      <p:ext uri="{19B8F6BF-5375-455C-9EA6-DF929625EA0E}">
        <p15:presenceInfo xmlns:p15="http://schemas.microsoft.com/office/powerpoint/2012/main" userId="S::gkelley@clinicaloptions.com::7e3d11cf-7436-4611-80d7-51121a63678e" providerId="AD"/>
      </p:ext>
    </p:extLst>
  </p:cmAuthor>
  <p:cmAuthor id="15" name="CLINICALOPTIONS\tquill" initials="C" lastIdx="1" clrIdx="14">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ECE584-920D-415E-B19A-E0C46F900718}" v="23" dt="2021-12-16T19:35:16.69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showGuides="1">
      <p:cViewPr varScale="1">
        <p:scale>
          <a:sx n="103" d="100"/>
          <a:sy n="103" d="100"/>
        </p:scale>
        <p:origin x="114" y="102"/>
      </p:cViewPr>
      <p:guideLst>
        <p:guide orient="horz" pos="4147"/>
        <p:guide orient="horz" pos="4032"/>
        <p:guide orient="horz" pos="3895"/>
        <p:guide orient="horz" pos="259"/>
        <p:guide orient="horz" pos="1015"/>
        <p:guide orient="horz" pos="151"/>
        <p:guide pos="329"/>
        <p:guide pos="7416"/>
        <p:guide pos="3843"/>
        <p:guide pos="454"/>
        <p:guide pos="722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HU, hydroxyurea; IFN, interferon; PV, polycythemia vera; RBC, red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526283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HCT, hematocrit; PV, polycythemia vera; TP, therapeutic phlebotomy.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963839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HU, hydroxyurea; IFN, interferon; PHL, phlebotomy; PV, polycythemia vera; RUX, ruxolitinib.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935416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HCT, hematocrit; MCV, mean corpuscular volume; PV, polycythemia vera; RBC, red blood cell; TSAT, transferrin saturation.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193714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MPN-TSS, myeloproliferative neoplasms total symptom score; WBC, white blood count.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084245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BCC, basal cell carcinoma; ISR, injection-site reaction; SAE, serious adverse event; SCC, squamous cell carcinoma.</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64603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PV, polycythemia vera; SCC, squamous cell carcinoma.</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82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PV, polycythemia vera; WBC, white blood count.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71403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Trial of Rusfertide (PTG-300) in Patients With Phlebotomy-Dependent Polycythemia Vera</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22393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Background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1276738" cy="4650686"/>
          </a:xfrm>
        </p:spPr>
        <p:txBody>
          <a:bodyPr/>
          <a:lstStyle/>
          <a:p>
            <a:r>
              <a:rPr lang="en-US" dirty="0"/>
              <a:t>PV characterized by increased RBC production</a:t>
            </a:r>
          </a:p>
          <a:p>
            <a:pPr lvl="1"/>
            <a:r>
              <a:rPr lang="en-US" dirty="0"/>
              <a:t>Standard therapy: periodic therapeutic phlebotomy, either alone or with cytoreductive therapy, to maintain hematocrit &lt;45% and decrease risk of thrombosis</a:t>
            </a:r>
            <a:r>
              <a:rPr lang="en-US" baseline="30000" dirty="0"/>
              <a:t>1</a:t>
            </a:r>
          </a:p>
          <a:p>
            <a:r>
              <a:rPr lang="en-US" dirty="0"/>
              <a:t>PV associated with suppression of hepcidin that may be due to expanded erythropoiesis and iron deficiency</a:t>
            </a:r>
            <a:r>
              <a:rPr lang="en-US" baseline="30000" dirty="0"/>
              <a:t>2</a:t>
            </a:r>
          </a:p>
          <a:p>
            <a:r>
              <a:rPr lang="en-US" dirty="0"/>
              <a:t>Rusfertide (PTG-300): hepcidin mimetic that suppresses PV erythropoiesis</a:t>
            </a:r>
          </a:p>
          <a:p>
            <a:r>
              <a:rPr lang="en-US" dirty="0"/>
              <a:t>Current trial evaluated efficacy and safety of rusfertide in patients with </a:t>
            </a:r>
            <a:br>
              <a:rPr lang="en-US" dirty="0"/>
            </a:br>
            <a:r>
              <a:rPr lang="en-US" dirty="0"/>
              <a:t>PV who are phlebotomy dependent</a:t>
            </a:r>
            <a:r>
              <a:rPr lang="en-US" baseline="30000" dirty="0"/>
              <a:t>3</a:t>
            </a:r>
            <a:endParaRPr lang="en-US" dirty="0"/>
          </a:p>
        </p:txBody>
      </p:sp>
      <p:sp>
        <p:nvSpPr>
          <p:cNvPr id="11" name="Text Box 15">
            <a:extLst>
              <a:ext uri="{FF2B5EF4-FFF2-40B4-BE49-F238E27FC236}">
                <a16:creationId xmlns:a16="http://schemas.microsoft.com/office/drawing/2014/main" id="{84B07B39-50A8-B548-BD85-5F86C32FDB13}"/>
              </a:ext>
            </a:extLst>
          </p:cNvPr>
          <p:cNvSpPr txBox="1">
            <a:spLocks noChangeArrowheads="1"/>
          </p:cNvSpPr>
          <p:nvPr/>
        </p:nvSpPr>
        <p:spPr bwMode="auto">
          <a:xfrm>
            <a:off x="412751" y="6400345"/>
            <a:ext cx="922592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NCCN guidelines: MPNs.</a:t>
            </a:r>
            <a:r>
              <a:rPr lang="en-US" altLang="en-US" sz="1200" b="0" dirty="0">
                <a:solidFill>
                  <a:schemeClr val="bg2"/>
                </a:solidFill>
                <a:latin typeface="Calibri" panose="020F0502020204030204" pitchFamily="34" charset="0"/>
              </a:rPr>
              <a:t> v.2.2021. 2. Ginzburg. Leukemia. 2018;32:2105. 3. Hoffman. ASH 2021. Abstr 388.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A1C680-53BA-446B-8FCE-A6B73DD000CC}"/>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t>Goal: maintain hematocrit &lt;45%</a:t>
            </a:r>
          </a:p>
          <a:p>
            <a:pPr lvl="1"/>
            <a:r>
              <a:rPr lang="en-US" dirty="0"/>
              <a:t>Titration Q4W in dose-finding and extension phases</a:t>
            </a:r>
          </a:p>
          <a:p>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7" name="Text Box 15">
            <a:extLst>
              <a:ext uri="{FF2B5EF4-FFF2-40B4-BE49-F238E27FC236}">
                <a16:creationId xmlns:a16="http://schemas.microsoft.com/office/drawing/2014/main" id="{3DB55F8A-4BC7-7349-A398-519C1F9DB717}"/>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sp>
        <p:nvSpPr>
          <p:cNvPr id="21" name="Rectangle 49">
            <a:extLst>
              <a:ext uri="{FF2B5EF4-FFF2-40B4-BE49-F238E27FC236}">
                <a16:creationId xmlns:a16="http://schemas.microsoft.com/office/drawing/2014/main" id="{5B7359A6-5F55-5A49-8ABE-B5657DD343F0}"/>
              </a:ext>
            </a:extLst>
          </p:cNvPr>
          <p:cNvSpPr>
            <a:spLocks noChangeArrowheads="1"/>
          </p:cNvSpPr>
          <p:nvPr/>
        </p:nvSpPr>
        <p:spPr bwMode="auto">
          <a:xfrm>
            <a:off x="3079935" y="2518853"/>
            <a:ext cx="2586348" cy="113973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Rusfertide </a:t>
            </a:r>
            <a:r>
              <a:rPr lang="en-US" altLang="en-US" sz="1800" b="0" dirty="0">
                <a:solidFill>
                  <a:schemeClr val="tx1"/>
                </a:solidFill>
                <a:latin typeface="Calibri" panose="020F0502020204030204" pitchFamily="34" charset="0"/>
              </a:rPr>
              <a:t>10-120 mg SC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weekly added to prior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standard therapy</a:t>
            </a:r>
          </a:p>
        </p:txBody>
      </p:sp>
      <p:sp>
        <p:nvSpPr>
          <p:cNvPr id="26" name="Line 54">
            <a:extLst>
              <a:ext uri="{FF2B5EF4-FFF2-40B4-BE49-F238E27FC236}">
                <a16:creationId xmlns:a16="http://schemas.microsoft.com/office/drawing/2014/main" id="{CF79BE58-918E-3041-A55D-B11FFDFCF378}"/>
              </a:ext>
            </a:extLst>
          </p:cNvPr>
          <p:cNvSpPr>
            <a:spLocks noChangeShapeType="1"/>
          </p:cNvSpPr>
          <p:nvPr/>
        </p:nvSpPr>
        <p:spPr bwMode="auto">
          <a:xfrm flipV="1">
            <a:off x="2643138" y="3162924"/>
            <a:ext cx="384876" cy="395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2" name="Rectangle 49">
            <a:extLst>
              <a:ext uri="{FF2B5EF4-FFF2-40B4-BE49-F238E27FC236}">
                <a16:creationId xmlns:a16="http://schemas.microsoft.com/office/drawing/2014/main" id="{1446F4D4-BD4C-8544-8BC1-D04AC19B3562}"/>
              </a:ext>
            </a:extLst>
          </p:cNvPr>
          <p:cNvSpPr>
            <a:spLocks noChangeArrowheads="1"/>
          </p:cNvSpPr>
          <p:nvPr/>
        </p:nvSpPr>
        <p:spPr bwMode="auto">
          <a:xfrm>
            <a:off x="5810643" y="2506361"/>
            <a:ext cx="2553870" cy="113973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Randomized withdrawal: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fixed active/placebo</a:t>
            </a:r>
          </a:p>
        </p:txBody>
      </p:sp>
      <p:sp>
        <p:nvSpPr>
          <p:cNvPr id="33" name="Text Box 45">
            <a:extLst>
              <a:ext uri="{FF2B5EF4-FFF2-40B4-BE49-F238E27FC236}">
                <a16:creationId xmlns:a16="http://schemas.microsoft.com/office/drawing/2014/main" id="{811DC46C-7917-5341-A3A9-9E99EFDC5E5A}"/>
              </a:ext>
            </a:extLst>
          </p:cNvPr>
          <p:cNvSpPr txBox="1">
            <a:spLocks noChangeArrowheads="1"/>
          </p:cNvSpPr>
          <p:nvPr/>
        </p:nvSpPr>
        <p:spPr bwMode="auto">
          <a:xfrm>
            <a:off x="5266786" y="1549924"/>
            <a:ext cx="34261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rPr>
              <a:t>Part 2 </a:t>
            </a:r>
            <a:br>
              <a:rPr lang="en-GB" altLang="en-US" sz="1800" dirty="0">
                <a:solidFill>
                  <a:schemeClr val="bg1"/>
                </a:solidFill>
                <a:latin typeface="Calibri" panose="020F0502020204030204" pitchFamily="34" charset="0"/>
              </a:rPr>
            </a:br>
            <a:r>
              <a:rPr lang="en-GB" altLang="en-US" sz="1800" dirty="0">
                <a:solidFill>
                  <a:schemeClr val="bg1"/>
                </a:solidFill>
                <a:latin typeface="Calibri" panose="020F0502020204030204" pitchFamily="34" charset="0"/>
              </a:rPr>
              <a:t>Blinded Withdrawal</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Phase (up to 12 wk)</a:t>
            </a:r>
          </a:p>
        </p:txBody>
      </p:sp>
      <p:sp>
        <p:nvSpPr>
          <p:cNvPr id="34" name="Text Box 45">
            <a:extLst>
              <a:ext uri="{FF2B5EF4-FFF2-40B4-BE49-F238E27FC236}">
                <a16:creationId xmlns:a16="http://schemas.microsoft.com/office/drawing/2014/main" id="{38E2EFCB-376E-D449-9ABF-7AE8DDF74E41}"/>
              </a:ext>
            </a:extLst>
          </p:cNvPr>
          <p:cNvSpPr txBox="1">
            <a:spLocks noChangeArrowheads="1"/>
          </p:cNvSpPr>
          <p:nvPr/>
        </p:nvSpPr>
        <p:spPr bwMode="auto">
          <a:xfrm>
            <a:off x="3121820" y="1556123"/>
            <a:ext cx="2544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rPr>
              <a:t>Part 1 </a:t>
            </a:r>
            <a:br>
              <a:rPr lang="en-GB" altLang="en-US" sz="1800" dirty="0">
                <a:solidFill>
                  <a:schemeClr val="bg1"/>
                </a:solidFill>
                <a:latin typeface="Calibri" panose="020F0502020204030204" pitchFamily="34" charset="0"/>
              </a:rPr>
            </a:br>
            <a:r>
              <a:rPr lang="en-GB" altLang="en-US" sz="1800" dirty="0">
                <a:solidFill>
                  <a:schemeClr val="bg1"/>
                </a:solidFill>
                <a:latin typeface="Calibri" panose="020F0502020204030204" pitchFamily="34" charset="0"/>
              </a:rPr>
              <a:t>Dose-Finding Phase </a:t>
            </a:r>
            <a:br>
              <a:rPr lang="en-GB" altLang="en-US" sz="1800" dirty="0">
                <a:solidFill>
                  <a:schemeClr val="bg1"/>
                </a:solidFill>
                <a:latin typeface="Calibri" panose="020F0502020204030204" pitchFamily="34" charset="0"/>
              </a:rPr>
            </a:br>
            <a:r>
              <a:rPr lang="en-GB" altLang="en-US" sz="1800" dirty="0">
                <a:solidFill>
                  <a:schemeClr val="bg1"/>
                </a:solidFill>
                <a:latin typeface="Calibri" panose="020F0502020204030204" pitchFamily="34" charset="0"/>
              </a:rPr>
              <a:t>(28 wk)</a:t>
            </a:r>
          </a:p>
        </p:txBody>
      </p:sp>
      <p:sp>
        <p:nvSpPr>
          <p:cNvPr id="35" name="Rectangle 49">
            <a:extLst>
              <a:ext uri="{FF2B5EF4-FFF2-40B4-BE49-F238E27FC236}">
                <a16:creationId xmlns:a16="http://schemas.microsoft.com/office/drawing/2014/main" id="{609F2352-7672-144F-A1AE-0BDF67FE9A1B}"/>
              </a:ext>
            </a:extLst>
          </p:cNvPr>
          <p:cNvSpPr>
            <a:spLocks noChangeArrowheads="1"/>
          </p:cNvSpPr>
          <p:nvPr/>
        </p:nvSpPr>
        <p:spPr bwMode="auto">
          <a:xfrm>
            <a:off x="8481389" y="2508861"/>
            <a:ext cx="3006073" cy="113973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Dose ± Titration</a:t>
            </a:r>
            <a:endParaRPr lang="en-US" altLang="en-US" sz="1800" b="0" dirty="0">
              <a:solidFill>
                <a:schemeClr val="tx1"/>
              </a:solidFill>
              <a:latin typeface="Calibri" panose="020F0502020204030204" pitchFamily="34" charset="0"/>
            </a:endParaRPr>
          </a:p>
        </p:txBody>
      </p:sp>
      <p:sp>
        <p:nvSpPr>
          <p:cNvPr id="36" name="Text Box 45">
            <a:extLst>
              <a:ext uri="{FF2B5EF4-FFF2-40B4-BE49-F238E27FC236}">
                <a16:creationId xmlns:a16="http://schemas.microsoft.com/office/drawing/2014/main" id="{186A9D0D-EA1F-E14E-91BC-8246424E973E}"/>
              </a:ext>
            </a:extLst>
          </p:cNvPr>
          <p:cNvSpPr txBox="1">
            <a:spLocks noChangeArrowheads="1"/>
          </p:cNvSpPr>
          <p:nvPr/>
        </p:nvSpPr>
        <p:spPr bwMode="auto">
          <a:xfrm>
            <a:off x="8233963" y="1572724"/>
            <a:ext cx="34261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rPr>
              <a:t>Part 3 </a:t>
            </a:r>
            <a:br>
              <a:rPr lang="en-GB" altLang="en-US" sz="1800" dirty="0">
                <a:solidFill>
                  <a:schemeClr val="bg1"/>
                </a:solidFill>
                <a:latin typeface="Calibri" panose="020F0502020204030204" pitchFamily="34" charset="0"/>
              </a:rPr>
            </a:br>
            <a:r>
              <a:rPr lang="en-GB" altLang="en-US" sz="1800" dirty="0">
                <a:solidFill>
                  <a:schemeClr val="bg1"/>
                </a:solidFill>
                <a:latin typeface="Calibri" panose="020F0502020204030204" pitchFamily="34" charset="0"/>
              </a:rPr>
              <a:t>Open-Label Extension</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(up to 36 mo)</a:t>
            </a:r>
          </a:p>
        </p:txBody>
      </p:sp>
      <p:sp>
        <p:nvSpPr>
          <p:cNvPr id="37" name="Text Box 45">
            <a:extLst>
              <a:ext uri="{FF2B5EF4-FFF2-40B4-BE49-F238E27FC236}">
                <a16:creationId xmlns:a16="http://schemas.microsoft.com/office/drawing/2014/main" id="{7A1C91B8-6D64-7047-AA56-4668FC570891}"/>
              </a:ext>
            </a:extLst>
          </p:cNvPr>
          <p:cNvSpPr txBox="1">
            <a:spLocks noChangeArrowheads="1"/>
          </p:cNvSpPr>
          <p:nvPr/>
        </p:nvSpPr>
        <p:spPr bwMode="auto">
          <a:xfrm>
            <a:off x="264829" y="1976458"/>
            <a:ext cx="251948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TP-dependent PV with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≥3 phlebotomies in 6 mo ± concurrent cytoreductive therapy; all patients were phlebotomized to a standardized HCT &lt;45%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63)</a:t>
            </a:r>
          </a:p>
        </p:txBody>
      </p:sp>
    </p:spTree>
    <p:extLst>
      <p:ext uri="{BB962C8B-B14F-4D97-AF65-F5344CB8AC3E}">
        <p14:creationId xmlns:p14="http://schemas.microsoft.com/office/powerpoint/2010/main" val="48406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88231"/>
            <a:ext cx="11582241" cy="1103313"/>
          </a:xfrm>
        </p:spPr>
        <p:txBody>
          <a:bodyPr/>
          <a:lstStyle/>
          <a:p>
            <a:r>
              <a:rPr lang="en-US" altLang="en-US" dirty="0"/>
              <a:t>Rusfertide in </a:t>
            </a:r>
            <a:r>
              <a:rPr lang="en-US" dirty="0"/>
              <a:t>Phlebotomy-Dependent </a:t>
            </a:r>
            <a:r>
              <a:rPr lang="en-US" altLang="en-US" dirty="0"/>
              <a:t>PV</a:t>
            </a:r>
            <a:r>
              <a:rPr lang="en-US" dirty="0"/>
              <a:t>: </a:t>
            </a:r>
            <a:br>
              <a:rPr lang="en-US" dirty="0"/>
            </a:br>
            <a:r>
              <a:rPr lang="en-US" dirty="0"/>
              <a:t>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21A453F-D8D7-B24E-88DF-ACDB7F60F543}"/>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graphicFrame>
        <p:nvGraphicFramePr>
          <p:cNvPr id="13" name="Group 3">
            <a:extLst>
              <a:ext uri="{FF2B5EF4-FFF2-40B4-BE49-F238E27FC236}">
                <a16:creationId xmlns:a16="http://schemas.microsoft.com/office/drawing/2014/main" id="{83FA8BCE-BB27-864F-94FD-23D0022AB0F4}"/>
              </a:ext>
            </a:extLst>
          </p:cNvPr>
          <p:cNvGraphicFramePr>
            <a:graphicFrameLocks/>
          </p:cNvGraphicFramePr>
          <p:nvPr>
            <p:extLst>
              <p:ext uri="{D42A27DB-BD31-4B8C-83A1-F6EECF244321}">
                <p14:modId xmlns:p14="http://schemas.microsoft.com/office/powerpoint/2010/main" val="1412814845"/>
              </p:ext>
            </p:extLst>
          </p:nvPr>
        </p:nvGraphicFramePr>
        <p:xfrm>
          <a:off x="717638" y="1616699"/>
          <a:ext cx="4928782" cy="3421941"/>
        </p:xfrm>
        <a:graphic>
          <a:graphicData uri="http://schemas.openxmlformats.org/drawingml/2006/table">
            <a:tbl>
              <a:tblPr/>
              <a:tblGrid>
                <a:gridCol w="3006185">
                  <a:extLst>
                    <a:ext uri="{9D8B030D-6E8A-4147-A177-3AD203B41FA5}">
                      <a16:colId xmlns:a16="http://schemas.microsoft.com/office/drawing/2014/main" val="20000"/>
                    </a:ext>
                  </a:extLst>
                </a:gridCol>
                <a:gridCol w="1922597">
                  <a:extLst>
                    <a:ext uri="{9D8B030D-6E8A-4147-A177-3AD203B41FA5}">
                      <a16:colId xmlns:a16="http://schemas.microsoft.com/office/drawing/2014/main" val="20001"/>
                    </a:ext>
                  </a:extLst>
                </a:gridCol>
              </a:tblGrid>
              <a:tr h="360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021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56.3 (27-76)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8886792"/>
                  </a:ext>
                </a:extLst>
              </a:tr>
              <a:tr h="36021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881726445"/>
                  </a:ext>
                </a:extLst>
              </a:tr>
              <a:tr h="900506">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4079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since PV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to &lt;3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to &lt;5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0" name="Group 3">
            <a:extLst>
              <a:ext uri="{FF2B5EF4-FFF2-40B4-BE49-F238E27FC236}">
                <a16:creationId xmlns:a16="http://schemas.microsoft.com/office/drawing/2014/main" id="{1F5335E0-46AE-374F-8E35-61BF4220F580}"/>
              </a:ext>
            </a:extLst>
          </p:cNvPr>
          <p:cNvGraphicFramePr>
            <a:graphicFrameLocks/>
          </p:cNvGraphicFramePr>
          <p:nvPr>
            <p:extLst>
              <p:ext uri="{D42A27DB-BD31-4B8C-83A1-F6EECF244321}">
                <p14:modId xmlns:p14="http://schemas.microsoft.com/office/powerpoint/2010/main" val="2644029795"/>
              </p:ext>
            </p:extLst>
          </p:nvPr>
        </p:nvGraphicFramePr>
        <p:xfrm>
          <a:off x="5840730" y="1606082"/>
          <a:ext cx="5622203" cy="4114880"/>
        </p:xfrm>
        <a:graphic>
          <a:graphicData uri="http://schemas.openxmlformats.org/drawingml/2006/table">
            <a:tbl>
              <a:tblPr/>
              <a:tblGrid>
                <a:gridCol w="3486150">
                  <a:extLst>
                    <a:ext uri="{9D8B030D-6E8A-4147-A177-3AD203B41FA5}">
                      <a16:colId xmlns:a16="http://schemas.microsoft.com/office/drawing/2014/main" val="20000"/>
                    </a:ext>
                  </a:extLst>
                </a:gridCol>
                <a:gridCol w="213605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Phlebotomy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Phlebotomy + HU</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Phlebotomy + IFN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Phlebotomy + RUX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Phlebotomy + multiple agents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(49.2)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3682436"/>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Phlebotomies in 28 wk prior,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4.71 (2-10)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2014915"/>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Phlebotomies in 28 wk prior,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(52.3)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1919310"/>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between phlebotomies,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1205998"/>
                  </a:ext>
                </a:extLst>
              </a:tr>
            </a:tbl>
          </a:graphicData>
        </a:graphic>
      </p:graphicFrame>
      <p:sp>
        <p:nvSpPr>
          <p:cNvPr id="2" name="TextBox 1">
            <a:extLst>
              <a:ext uri="{FF2B5EF4-FFF2-40B4-BE49-F238E27FC236}">
                <a16:creationId xmlns:a16="http://schemas.microsoft.com/office/drawing/2014/main" id="{D95BE5B9-A8D0-4CEF-A21A-9FC54F971439}"/>
              </a:ext>
            </a:extLst>
          </p:cNvPr>
          <p:cNvSpPr txBox="1"/>
          <p:nvPr/>
        </p:nvSpPr>
        <p:spPr bwMode="auto">
          <a:xfrm>
            <a:off x="609758" y="5033253"/>
            <a:ext cx="4768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 based: 36.5%/thrombotic events: 19.0%</a:t>
            </a:r>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Efficacy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21A453F-D8D7-B24E-88DF-ACDB7F60F543}"/>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sp>
        <p:nvSpPr>
          <p:cNvPr id="10" name="Content Placeholder 2">
            <a:extLst>
              <a:ext uri="{FF2B5EF4-FFF2-40B4-BE49-F238E27FC236}">
                <a16:creationId xmlns:a16="http://schemas.microsoft.com/office/drawing/2014/main" id="{D5AE591C-4D0A-AE4E-9B2A-4390E827B9F6}"/>
              </a:ext>
            </a:extLst>
          </p:cNvPr>
          <p:cNvSpPr>
            <a:spLocks noGrp="1"/>
          </p:cNvSpPr>
          <p:nvPr>
            <p:ph idx="1"/>
          </p:nvPr>
        </p:nvSpPr>
        <p:spPr>
          <a:xfrm>
            <a:off x="604675" y="1513047"/>
            <a:ext cx="10877529" cy="4650686"/>
          </a:xfrm>
        </p:spPr>
        <p:txBody>
          <a:bodyPr/>
          <a:lstStyle/>
          <a:p>
            <a:r>
              <a:rPr lang="en-US" dirty="0"/>
              <a:t>84% of patients required no phlebotomies during the 28-wk treatment period </a:t>
            </a:r>
          </a:p>
          <a:p>
            <a:pPr lvl="1"/>
            <a:r>
              <a:rPr lang="en-US" dirty="0"/>
              <a:t>14% required 1 phlebotomy; 2% required 2 phlebotomies</a:t>
            </a:r>
          </a:p>
          <a:p>
            <a:r>
              <a:rPr lang="en-US" dirty="0"/>
              <a:t>HCT control maintained for 1.5 yr, usually &lt;45%</a:t>
            </a:r>
          </a:p>
          <a:p>
            <a:r>
              <a:rPr lang="en-US" dirty="0"/>
              <a:t>Significant reduction in RBC count observed as early as Wk 4 (</a:t>
            </a:r>
            <a:r>
              <a:rPr lang="en-US" i="1" dirty="0"/>
              <a:t>P </a:t>
            </a:r>
            <a:r>
              <a:rPr lang="en-US" dirty="0"/>
              <a:t>&lt;.01)</a:t>
            </a:r>
          </a:p>
          <a:p>
            <a:r>
              <a:rPr lang="en-US" dirty="0"/>
              <a:t>Iron stores normalized as early as Wk 4 as assessed by serum ferritin </a:t>
            </a:r>
            <a:br>
              <a:rPr lang="en-US" dirty="0"/>
            </a:br>
            <a:r>
              <a:rPr lang="en-US" dirty="0"/>
              <a:t>(</a:t>
            </a:r>
            <a:r>
              <a:rPr lang="en-US" i="1" dirty="0"/>
              <a:t>P </a:t>
            </a:r>
            <a:r>
              <a:rPr lang="en-US" dirty="0"/>
              <a:t>&lt;.01) that increased over the treatment period</a:t>
            </a:r>
          </a:p>
          <a:p>
            <a:pPr lvl="1"/>
            <a:r>
              <a:rPr lang="en-US" dirty="0"/>
              <a:t>Associated with increases in MCV and TSAT %</a:t>
            </a:r>
          </a:p>
        </p:txBody>
      </p:sp>
    </p:spTree>
    <p:extLst>
      <p:ext uri="{BB962C8B-B14F-4D97-AF65-F5344CB8AC3E}">
        <p14:creationId xmlns:p14="http://schemas.microsoft.com/office/powerpoint/2010/main" val="2019698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a:t>
            </a:r>
            <a:br>
              <a:rPr lang="en-US" dirty="0"/>
            </a:br>
            <a:r>
              <a:rPr lang="en-US" dirty="0"/>
              <a:t>Efficacy, Continued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21A453F-D8D7-B24E-88DF-ACDB7F60F54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sp>
        <p:nvSpPr>
          <p:cNvPr id="10" name="Content Placeholder 2">
            <a:extLst>
              <a:ext uri="{FF2B5EF4-FFF2-40B4-BE49-F238E27FC236}">
                <a16:creationId xmlns:a16="http://schemas.microsoft.com/office/drawing/2014/main" id="{D5AE591C-4D0A-AE4E-9B2A-4390E827B9F6}"/>
              </a:ext>
            </a:extLst>
          </p:cNvPr>
          <p:cNvSpPr>
            <a:spLocks noGrp="1"/>
          </p:cNvSpPr>
          <p:nvPr>
            <p:ph idx="1"/>
          </p:nvPr>
        </p:nvSpPr>
        <p:spPr>
          <a:xfrm>
            <a:off x="604675" y="1513047"/>
            <a:ext cx="10877529" cy="4650686"/>
          </a:xfrm>
        </p:spPr>
        <p:txBody>
          <a:bodyPr/>
          <a:lstStyle/>
          <a:p>
            <a:r>
              <a:rPr lang="en-US" dirty="0"/>
              <a:t>Increases in platelet count &lt;20%</a:t>
            </a:r>
          </a:p>
          <a:p>
            <a:r>
              <a:rPr lang="en-US" dirty="0"/>
              <a:t>No increase in WBC numbers throughout treatment period</a:t>
            </a:r>
          </a:p>
          <a:p>
            <a:r>
              <a:rPr lang="en-US" dirty="0"/>
              <a:t>Improvement in MPN-TSS scores during treatment period</a:t>
            </a:r>
          </a:p>
          <a:p>
            <a:pPr lvl="1"/>
            <a:r>
              <a:rPr lang="en-US" dirty="0"/>
              <a:t>Notable improvements observed in</a:t>
            </a:r>
          </a:p>
          <a:p>
            <a:pPr lvl="2"/>
            <a:r>
              <a:rPr lang="en-US" dirty="0"/>
              <a:t>Fatigue</a:t>
            </a:r>
          </a:p>
          <a:p>
            <a:pPr lvl="2"/>
            <a:r>
              <a:rPr lang="en-US" dirty="0"/>
              <a:t>Problems with concentration</a:t>
            </a:r>
          </a:p>
          <a:p>
            <a:pPr lvl="2"/>
            <a:r>
              <a:rPr lang="en-US" dirty="0"/>
              <a:t>Itching/pruritus</a:t>
            </a:r>
          </a:p>
        </p:txBody>
      </p:sp>
    </p:spTree>
    <p:extLst>
      <p:ext uri="{BB962C8B-B14F-4D97-AF65-F5344CB8AC3E}">
        <p14:creationId xmlns:p14="http://schemas.microsoft.com/office/powerpoint/2010/main" val="595009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21A453F-D8D7-B24E-88DF-ACDB7F60F543}"/>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graphicFrame>
        <p:nvGraphicFramePr>
          <p:cNvPr id="13" name="Group 3">
            <a:extLst>
              <a:ext uri="{FF2B5EF4-FFF2-40B4-BE49-F238E27FC236}">
                <a16:creationId xmlns:a16="http://schemas.microsoft.com/office/drawing/2014/main" id="{83FA8BCE-BB27-864F-94FD-23D0022AB0F4}"/>
              </a:ext>
            </a:extLst>
          </p:cNvPr>
          <p:cNvGraphicFramePr>
            <a:graphicFrameLocks/>
          </p:cNvGraphicFramePr>
          <p:nvPr>
            <p:extLst>
              <p:ext uri="{D42A27DB-BD31-4B8C-83A1-F6EECF244321}">
                <p14:modId xmlns:p14="http://schemas.microsoft.com/office/powerpoint/2010/main" val="1482138318"/>
              </p:ext>
            </p:extLst>
          </p:nvPr>
        </p:nvGraphicFramePr>
        <p:xfrm>
          <a:off x="720725" y="1611313"/>
          <a:ext cx="6175604" cy="4626265"/>
        </p:xfrm>
        <a:graphic>
          <a:graphicData uri="http://schemas.openxmlformats.org/drawingml/2006/table">
            <a:tbl>
              <a:tblPr/>
              <a:tblGrid>
                <a:gridCol w="3875058">
                  <a:extLst>
                    <a:ext uri="{9D8B030D-6E8A-4147-A177-3AD203B41FA5}">
                      <a16:colId xmlns:a16="http://schemas.microsoft.com/office/drawing/2014/main" val="20000"/>
                    </a:ext>
                  </a:extLst>
                </a:gridCol>
                <a:gridCol w="2300546">
                  <a:extLst>
                    <a:ext uri="{9D8B030D-6E8A-4147-A177-3AD203B41FA5}">
                      <a16:colId xmlns:a16="http://schemas.microsoft.com/office/drawing/2014/main" val="20001"/>
                    </a:ext>
                  </a:extLst>
                </a:gridCol>
              </a:tblGrid>
              <a:tr h="23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Treatment-emergent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9918">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8886792"/>
                  </a:ext>
                </a:extLst>
              </a:tr>
              <a:tr h="41984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and lymphatic disorders</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881726445"/>
                  </a:ext>
                </a:extLst>
              </a:tr>
              <a:tr h="4198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Gastrointestinal disorders</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9918">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 and infestations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Metabolism and nutrition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98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 and connective tissue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3094751"/>
                  </a:ext>
                </a:extLst>
              </a:tr>
              <a:tr h="23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Nervous system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3557096"/>
                  </a:ext>
                </a:extLst>
              </a:tr>
              <a:tr h="4198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Psychiatric disorders</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Insomnia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7396205"/>
                  </a:ext>
                </a:extLst>
              </a:tr>
              <a:tr h="23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and urinary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71916777"/>
                  </a:ext>
                </a:extLst>
              </a:tr>
              <a:tr h="23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Respiratory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7375241"/>
                  </a:ext>
                </a:extLst>
              </a:tr>
              <a:tr h="1982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and subcutaneous tissue disorders</a:t>
                      </a:r>
                    </a:p>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1158177"/>
                  </a:ext>
                </a:extLst>
              </a:tr>
            </a:tbl>
          </a:graphicData>
        </a:graphic>
      </p:graphicFrame>
      <p:sp>
        <p:nvSpPr>
          <p:cNvPr id="14" name="Content Placeholder 2">
            <a:extLst>
              <a:ext uri="{FF2B5EF4-FFF2-40B4-BE49-F238E27FC236}">
                <a16:creationId xmlns:a16="http://schemas.microsoft.com/office/drawing/2014/main" id="{4E2F5DAC-6720-904A-A9C6-406068A11A87}"/>
              </a:ext>
            </a:extLst>
          </p:cNvPr>
          <p:cNvSpPr>
            <a:spLocks noGrp="1"/>
          </p:cNvSpPr>
          <p:nvPr>
            <p:ph idx="1"/>
          </p:nvPr>
        </p:nvSpPr>
        <p:spPr>
          <a:xfrm>
            <a:off x="6898968" y="1516723"/>
            <a:ext cx="4791065" cy="5009490"/>
          </a:xfrm>
        </p:spPr>
        <p:txBody>
          <a:bodyPr/>
          <a:lstStyle/>
          <a:p>
            <a:r>
              <a:rPr lang="en-US" sz="2200" dirty="0"/>
              <a:t>Most drug-related AEs were grade 1/2; no grade 4/5 events</a:t>
            </a:r>
          </a:p>
          <a:p>
            <a:r>
              <a:rPr lang="en-US" sz="2200" dirty="0"/>
              <a:t>SAEs: syncope, peripheral artery aneurism, gastroenteritis, chest pain, AML, SCC (skin), melanoma, BCC</a:t>
            </a:r>
          </a:p>
          <a:p>
            <a:r>
              <a:rPr lang="en-US" sz="2200" dirty="0"/>
              <a:t>ISR rate: 28.1% of injections</a:t>
            </a:r>
          </a:p>
          <a:p>
            <a:pPr lvl="1"/>
            <a:r>
              <a:rPr lang="en-US" sz="2000" dirty="0"/>
              <a:t>All transient; no discontinuations</a:t>
            </a:r>
          </a:p>
          <a:p>
            <a:r>
              <a:rPr lang="en-US" sz="2200" dirty="0"/>
              <a:t>1 patient stopped treatment within 2 wk due to AE (thrombocytosis)</a:t>
            </a:r>
          </a:p>
          <a:p>
            <a:r>
              <a:rPr lang="en-US" sz="2200" dirty="0"/>
              <a:t>No lab abnormalities or antidrug antibodies</a:t>
            </a:r>
          </a:p>
        </p:txBody>
      </p:sp>
    </p:spTree>
    <p:extLst>
      <p:ext uri="{BB962C8B-B14F-4D97-AF65-F5344CB8AC3E}">
        <p14:creationId xmlns:p14="http://schemas.microsoft.com/office/powerpoint/2010/main" val="1272268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Clinical Hold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21A453F-D8D7-B24E-88DF-ACDB7F60F543}"/>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sp>
        <p:nvSpPr>
          <p:cNvPr id="2" name="Content Placeholder 1">
            <a:extLst>
              <a:ext uri="{FF2B5EF4-FFF2-40B4-BE49-F238E27FC236}">
                <a16:creationId xmlns:a16="http://schemas.microsoft.com/office/drawing/2014/main" id="{2DF30539-8420-B542-82DA-197A152D5340}"/>
              </a:ext>
            </a:extLst>
          </p:cNvPr>
          <p:cNvSpPr>
            <a:spLocks noGrp="1"/>
          </p:cNvSpPr>
          <p:nvPr>
            <p:ph idx="1"/>
          </p:nvPr>
        </p:nvSpPr>
        <p:spPr/>
        <p:txBody>
          <a:bodyPr/>
          <a:lstStyle/>
          <a:p>
            <a:r>
              <a:rPr lang="en-US" dirty="0"/>
              <a:t>Study put on hold in September 2021, lifted after 3 wk</a:t>
            </a:r>
          </a:p>
          <a:p>
            <a:pPr lvl="1"/>
            <a:r>
              <a:rPr lang="en-US" dirty="0"/>
              <a:t>Animal carcinogenicity study found 2 instances of malignant SCC</a:t>
            </a:r>
          </a:p>
          <a:p>
            <a:r>
              <a:rPr lang="en-US" dirty="0"/>
              <a:t>FDA initially considered carcinoma events drug-related as a combined endpoints of benign squamous cell papillomas and SCC was used</a:t>
            </a:r>
          </a:p>
          <a:p>
            <a:r>
              <a:rPr lang="en-US" dirty="0"/>
              <a:t>No drug-related neoplastic lesion findings noted in other preclinical toxicity studies</a:t>
            </a:r>
          </a:p>
          <a:p>
            <a:r>
              <a:rPr lang="en-US" dirty="0"/>
              <a:t>Reported cases of cancer in patients with PV receiving rusfertide were considered not drug-related by investigators</a:t>
            </a:r>
          </a:p>
        </p:txBody>
      </p:sp>
    </p:spTree>
    <p:extLst>
      <p:ext uri="{BB962C8B-B14F-4D97-AF65-F5344CB8AC3E}">
        <p14:creationId xmlns:p14="http://schemas.microsoft.com/office/powerpoint/2010/main" val="617048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Rusfertide in </a:t>
            </a:r>
            <a:r>
              <a:rPr lang="en-US" dirty="0"/>
              <a:t>Phlebotomy-Dependent </a:t>
            </a:r>
            <a:r>
              <a:rPr lang="en-US" altLang="en-US" dirty="0"/>
              <a:t>PV</a:t>
            </a:r>
            <a:r>
              <a:rPr lang="en-US" dirty="0"/>
              <a:t>: </a:t>
            </a:r>
            <a:br>
              <a:rPr lang="en-US" dirty="0"/>
            </a:br>
            <a:r>
              <a:rPr lang="en-US" dirty="0"/>
              <a:t>Investigator Conclusions</a:t>
            </a:r>
            <a:endParaRPr lang="en-US" altLang="en-US" dirty="0"/>
          </a:p>
        </p:txBody>
      </p:sp>
      <p:sp>
        <p:nvSpPr>
          <p:cNvPr id="2" name="Content Placeholder 1">
            <a:extLst>
              <a:ext uri="{FF2B5EF4-FFF2-40B4-BE49-F238E27FC236}">
                <a16:creationId xmlns:a16="http://schemas.microsoft.com/office/drawing/2014/main" id="{15F39D38-F9D3-1C48-8BDF-F48660A29592}"/>
              </a:ext>
            </a:extLst>
          </p:cNvPr>
          <p:cNvSpPr>
            <a:spLocks noGrp="1"/>
          </p:cNvSpPr>
          <p:nvPr>
            <p:ph idx="1"/>
          </p:nvPr>
        </p:nvSpPr>
        <p:spPr/>
        <p:txBody>
          <a:bodyPr/>
          <a:lstStyle/>
          <a:p>
            <a:r>
              <a:rPr lang="en-US" dirty="0"/>
              <a:t>In patients with phlebotomy-dependent PV, rusfertide for up to 18 mo was associated with rapid, sustained, durable hematocrit control without an increase in WBC count or PV-related thromboses</a:t>
            </a:r>
          </a:p>
          <a:p>
            <a:pPr lvl="1"/>
            <a:r>
              <a:rPr lang="en-US" dirty="0"/>
              <a:t>Patients have remained essentially phlebotomy free for up to 1.5 yr</a:t>
            </a:r>
          </a:p>
          <a:p>
            <a:pPr lvl="1"/>
            <a:r>
              <a:rPr lang="en-US" dirty="0"/>
              <a:t>Similar efficacy across patient subgroups</a:t>
            </a:r>
          </a:p>
          <a:p>
            <a:r>
              <a:rPr lang="en-US" dirty="0"/>
              <a:t>Improvements in patient-reported outcomes were noted </a:t>
            </a:r>
          </a:p>
          <a:p>
            <a:r>
              <a:rPr lang="en-US" dirty="0"/>
              <a:t>Rusfertide appeared to be safe and well tolerated </a:t>
            </a:r>
          </a:p>
          <a:p>
            <a:r>
              <a:rPr lang="en-US" dirty="0"/>
              <a:t>Enrollment in a phase III trial of rusfertide will begin in 2022</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21A453F-D8D7-B24E-88DF-ACDB7F60F543}"/>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Hoffman. ASH 2021. Abstr 388.</a:t>
            </a:r>
          </a:p>
        </p:txBody>
      </p:sp>
    </p:spTree>
    <p:extLst>
      <p:ext uri="{BB962C8B-B14F-4D97-AF65-F5344CB8AC3E}">
        <p14:creationId xmlns:p14="http://schemas.microsoft.com/office/powerpoint/2010/main" val="904718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56M7VY3CDVN5-1403973640-2</_dlc_DocId>
    <_dlc_DocIdUrl xmlns="d54cbe69-32bd-412a-b004-9152f949605e">
      <Url>https://intranet.clinicaloptions.com/mews/oncology/ONC_2021_ASH_CF_(PRP4549)/MDS_MPN_388_Hoffman/_layouts/15/DocIdRedir.aspx?ID=56M7VY3CDVN5-1403973640-2</Url>
      <Description>56M7VY3CDVN5-1403973640-2</Description>
    </_dlc_DocIdUrl>
    <Document_x0020_Category xmlns="9cdd4ec7-c89e-4bad-8299-0235a8a36eb5">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51B0F57AA12894B86C9622A0ABE3526" ma:contentTypeVersion="1" ma:contentTypeDescription="Create a new document." ma:contentTypeScope="" ma:versionID="848d75fc1e6e3ad19ce83011e13cb01e">
  <xsd:schema xmlns:xsd="http://www.w3.org/2001/XMLSchema" xmlns:xs="http://www.w3.org/2001/XMLSchema" xmlns:p="http://schemas.microsoft.com/office/2006/metadata/properties" xmlns:ns2="d54cbe69-32bd-412a-b004-9152f949605e" xmlns:ns3="9cdd4ec7-c89e-4bad-8299-0235a8a36eb5" targetNamespace="http://schemas.microsoft.com/office/2006/metadata/properties" ma:root="true" ma:fieldsID="0860a4d3f2a4a835c33d7f3350d12f2f" ns2:_="" ns3:_="">
    <xsd:import namespace="d54cbe69-32bd-412a-b004-9152f949605e"/>
    <xsd:import namespace="9cdd4ec7-c89e-4bad-8299-0235a8a36eb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cdd4ec7-c89e-4bad-8299-0235a8a36eb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terms/"/>
    <ds:schemaRef ds:uri="9cdd4ec7-c89e-4bad-8299-0235a8a36eb5"/>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d54cbe69-32bd-412a-b004-9152f949605e"/>
    <ds:schemaRef ds:uri="http://purl.org/dc/dcmitype/"/>
  </ds:schemaRefs>
</ds:datastoreItem>
</file>

<file path=customXml/itemProps4.xml><?xml version="1.0" encoding="utf-8"?>
<ds:datastoreItem xmlns:ds="http://schemas.openxmlformats.org/officeDocument/2006/customXml" ds:itemID="{6183178D-1546-4660-90F3-566C2D459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cdd4ec7-c89e-4bad-8299-0235a8a36e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6351</TotalTime>
  <Words>1458</Words>
  <Application>Microsoft Office PowerPoint</Application>
  <PresentationFormat>Widescreen</PresentationFormat>
  <Paragraphs>199</Paragraphs>
  <Slides>11</Slides>
  <Notes>10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11</vt:i4>
      </vt:variant>
    </vt:vector>
  </HeadingPairs>
  <TitlesOfParts>
    <vt:vector size="20"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 Trial of Rusfertide (PTG-300) in Patients With Phlebotomy-Dependent Polycythemia Vera</vt:lpstr>
      <vt:lpstr>About These Slides</vt:lpstr>
      <vt:lpstr>Rusfertide in Phlebotomy-Dependent PV: Background </vt:lpstr>
      <vt:lpstr>Rusfertide in Phlebotomy-Dependent PV: Study Design</vt:lpstr>
      <vt:lpstr>Rusfertide in Phlebotomy-Dependent PV:  Baseline Characteristics</vt:lpstr>
      <vt:lpstr>Rusfertide in Phlebotomy-Dependent PV: Efficacy</vt:lpstr>
      <vt:lpstr>Rusfertide in Phlebotomy-Dependent PV:  Efficacy, Continued</vt:lpstr>
      <vt:lpstr>Rusfertide in Phlebotomy-Dependent PV: Safety</vt:lpstr>
      <vt:lpstr>Rusfertide in Phlebotomy-Dependent PV: Clinical Hold</vt:lpstr>
      <vt:lpstr>Rusfertide in Phlebotomy-Dependent PV:  Investigator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Rusfertide (PTG-300) in Patients With Phlebotomy-Dependent Polycythemia Vera</dc:title>
  <dc:creator>Preferred User</dc:creator>
  <cp:lastModifiedBy>nkolenko@clinicaloptions.com</cp:lastModifiedBy>
  <cp:revision>588</cp:revision>
  <cp:lastPrinted>2016-09-26T20:21:49Z</cp:lastPrinted>
  <dcterms:created xsi:type="dcterms:W3CDTF">2005-05-27T15:08:01Z</dcterms:created>
  <dcterms:modified xsi:type="dcterms:W3CDTF">2021-12-16T20:44:28Z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a110fa63-b9ee-49ad-aa59-c7346df188e1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0x010100E51B0F57AA12894B86C9622A0ABE3526</vt:lpwstr>
  </property>
</Properties>
</file>