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8"/>
  </p:notesMasterIdLst>
  <p:handoutMasterIdLst>
    <p:handoutMasterId r:id="rId19"/>
  </p:handoutMasterIdLst>
  <p:sldIdLst>
    <p:sldId id="321" r:id="rId8"/>
    <p:sldId id="308" r:id="rId9"/>
    <p:sldId id="559" r:id="rId10"/>
    <p:sldId id="565" r:id="rId11"/>
    <p:sldId id="566" r:id="rId12"/>
    <p:sldId id="568" r:id="rId13"/>
    <p:sldId id="570" r:id="rId14"/>
    <p:sldId id="569" r:id="rId15"/>
    <p:sldId id="549" r:id="rId16"/>
    <p:sldId id="55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mcartwright@clinicaloptions.com" initials="m" lastIdx="17" clrIdx="15">
    <p:extLst>
      <p:ext uri="{19B8F6BF-5375-455C-9EA6-DF929625EA0E}">
        <p15:presenceInfo xmlns:p15="http://schemas.microsoft.com/office/powerpoint/2012/main" userId="mcartwright@clinicaloptions.com" providerId="None"/>
      </p:ext>
    </p:extLst>
  </p:cmAuthor>
  <p:cmAuthor id="17" name="Jerfiz Constanzo" initials="JC" lastIdx="3" clrIdx="16">
    <p:extLst>
      <p:ext uri="{19B8F6BF-5375-455C-9EA6-DF929625EA0E}">
        <p15:presenceInfo xmlns:p15="http://schemas.microsoft.com/office/powerpoint/2012/main" userId="S::jconstanzo@clinicaloptions.com::7388c342-66f0-4154-bcdf-657d8197f1ae" providerId="AD"/>
      </p:ext>
    </p:extLst>
  </p:cmAuthor>
  <p:cmAuthor id="18" name="CLINICALOPTIONS\tquill" initials="C" lastIdx="6" clrIdx="17">
    <p:extLst>
      <p:ext uri="{19B8F6BF-5375-455C-9EA6-DF929625EA0E}">
        <p15:presenceInfo xmlns:p15="http://schemas.microsoft.com/office/powerpoint/2012/main" userId="CLINICALOPTIONS\tquill" providerId="None"/>
      </p:ext>
    </p:extLst>
  </p:cmAuthor>
  <p:cmAuthor id="19" name="Christy Seals" initials="CS" lastIdx="2" clrIdx="18">
    <p:extLst>
      <p:ext uri="{19B8F6BF-5375-455C-9EA6-DF929625EA0E}">
        <p15:presenceInfo xmlns:p15="http://schemas.microsoft.com/office/powerpoint/2012/main" userId="S::cseals@clinicaloptions.com::0852e532-1f9e-4bbf-9b56-be19a9543a31" providerId="AD"/>
      </p:ext>
    </p:extLst>
  </p:cmAuthor>
  <p:cmAuthor id="20" name="Dussadee Royal" initials="DR" lastIdx="3"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57" autoAdjust="0"/>
    <p:restoredTop sz="74643" autoAdjust="0"/>
  </p:normalViewPr>
  <p:slideViewPr>
    <p:cSldViewPr snapToGrid="0">
      <p:cViewPr varScale="1">
        <p:scale>
          <a:sx n="50" d="100"/>
          <a:sy n="50" d="100"/>
        </p:scale>
        <p:origin x="1152" y="28"/>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840086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BPA, bypassing agent; HRQoL, health-related quality of life; siRNA, small interfering RNA.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765706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ABR, annualized bleeding rate; BPA, bypassing agent; HRQoL, health-related quality of life; IQR, interquartile range;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768523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eaLnBrk="0" fontAlgn="base" hangingPunct="0">
              <a:spcBef>
                <a:spcPct val="30000"/>
              </a:spcBef>
              <a:spcAft>
                <a:spcPct val="0"/>
              </a:spcAft>
            </a:pPr>
            <a:r>
              <a:rPr lang="en-US" sz="1200" i="1" dirty="0"/>
              <a:t>EQ-5D-5L, EuroQoL 5-Dimension 5-Level; HAL, Hemophilia Activity List; Haem-A-QoL, Hemophilia Quality of Life Questionnaire; Haemo-QoL, Hemophilia Quality of Life Questionnaire; HRQoL, health-related quality of life; PedHAL, Pediatric Hemophilia Activity List; </a:t>
            </a:r>
            <a:r>
              <a:rPr lang="en-US" sz="1200" i="1" kern="1200" dirty="0">
                <a:solidFill>
                  <a:schemeClr val="tx1"/>
                </a:solidFill>
                <a:latin typeface="Arial" charset="0"/>
                <a:ea typeface="+mn-ea"/>
                <a:cs typeface="+mn-cs"/>
              </a:rPr>
              <a:t>PRO, patient-reported outcome; TSQM-9, </a:t>
            </a:r>
            <a:r>
              <a:rPr lang="en-US" sz="1200" i="1" dirty="0"/>
              <a:t>Treatment Satisfaction Questionnaire for Medication.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539669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BPA, bypassing agent;</a:t>
            </a:r>
            <a:r>
              <a:rPr lang="en-US" sz="1200" i="1" dirty="0"/>
              <a:t> Haem-A-QoL, Hemophilia Quality of Life Questionnaire; HRQoL, health-related quality of life; LS, least squares.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088432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latin typeface="Arial" charset="0"/>
                <a:ea typeface="+mn-ea"/>
                <a:cs typeface="+mn-cs"/>
              </a:rPr>
              <a:t>BPA, bypassing agent; TSQM-9, </a:t>
            </a:r>
            <a:r>
              <a:rPr lang="en-US" sz="1200" i="1" dirty="0"/>
              <a:t>Treatment Satisfaction Questionnaire for Medication.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10106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ADL, activity of daily living; EQ-5D-5L, EuroQoL 5-Dimension 5-Level; HAL, Hemophilia Activity List; SD, standard deviation.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843072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BPA, bypassing agent; HRQoL, health-related quality of life.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807571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ATLAS-PPX: Health-Related Quality of Life With Fitusiran Prophylaxis in Patients With Hemophilia A or B With or Without Inhibitors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ATLAS-PPX HRQoL: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488572"/>
            <a:ext cx="10877529" cy="4675161"/>
          </a:xfrm>
        </p:spPr>
        <p:txBody>
          <a:bodyPr/>
          <a:lstStyle/>
          <a:p>
            <a:r>
              <a:rPr lang="en-US" sz="2200" dirty="0"/>
              <a:t>Hemophilia is an X-linked bleeding disorder characterized by deficiencies in clotting </a:t>
            </a:r>
            <a:br>
              <a:rPr lang="en-US" sz="2200" dirty="0"/>
            </a:br>
            <a:r>
              <a:rPr lang="en-US" sz="2200" dirty="0"/>
              <a:t>factor VIII (hemophilia A) or IX (hemophilia B)</a:t>
            </a:r>
            <a:r>
              <a:rPr lang="en-US" sz="2200" baseline="30000" dirty="0"/>
              <a:t>1</a:t>
            </a:r>
          </a:p>
          <a:p>
            <a:pPr lvl="1"/>
            <a:r>
              <a:rPr lang="en-US" sz="2000" dirty="0"/>
              <a:t>Recurrent spontaneous and/or traumatic clinical bleeding in joints and muscles leads to chronic arthritis, pain, and disability </a:t>
            </a:r>
          </a:p>
          <a:p>
            <a:r>
              <a:rPr lang="en-US" sz="2200" dirty="0"/>
              <a:t>Fitusiran: siRNA therapeutic with SC administration under investigation as prophylaxis in hemophilia A or B with or without inhibitors</a:t>
            </a:r>
            <a:r>
              <a:rPr lang="en-US" sz="2200" baseline="30000" dirty="0"/>
              <a:t>2</a:t>
            </a:r>
            <a:endParaRPr lang="en-US" sz="2200" dirty="0"/>
          </a:p>
          <a:p>
            <a:pPr lvl="1"/>
            <a:r>
              <a:rPr lang="en-US" sz="2000" dirty="0"/>
              <a:t>Decreases antithrombin production to enhance thrombin generation and restore hemostasis</a:t>
            </a:r>
          </a:p>
          <a:p>
            <a:r>
              <a:rPr lang="en-US" sz="2200" dirty="0"/>
              <a:t>ATLAS-PPX, a phase III switch trial, demonstrated that monthly fitusiran prophylaxis significantly reduced bleeding vs factor/BPA prophylaxis in patients with hemophilia A or B with or without inhibitors</a:t>
            </a:r>
            <a:r>
              <a:rPr lang="en-US" sz="2200" baseline="30000" dirty="0"/>
              <a:t>3</a:t>
            </a:r>
            <a:endParaRPr lang="en-US" sz="2200" dirty="0"/>
          </a:p>
          <a:p>
            <a:r>
              <a:rPr lang="en-US" sz="2200" dirty="0"/>
              <a:t>Current report presents HRQoL analyses from the ATLAS-PPX trial</a:t>
            </a:r>
            <a:r>
              <a:rPr lang="en-US" sz="2200" baseline="30000" dirty="0"/>
              <a:t>4</a:t>
            </a:r>
            <a:endParaRPr lang="en-US" sz="22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 Box 15">
            <a:extLst>
              <a:ext uri="{FF2B5EF4-FFF2-40B4-BE49-F238E27FC236}">
                <a16:creationId xmlns:a16="http://schemas.microsoft.com/office/drawing/2014/main" id="{09B2207B-10DE-C453-AFBC-6D7520821E49}"/>
              </a:ext>
            </a:extLst>
          </p:cNvPr>
          <p:cNvSpPr txBox="1">
            <a:spLocks noChangeArrowheads="1"/>
          </p:cNvSpPr>
          <p:nvPr/>
        </p:nvSpPr>
        <p:spPr bwMode="auto">
          <a:xfrm>
            <a:off x="412751" y="6204249"/>
            <a:ext cx="785336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Srivastava. Haemophilia. 2020;26:1. 2. Young. J Thromb Haemost. 2021;19:1436.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Kenet. ISTH 2022. Abstr LB 01.1. 4. Kenet. ASH 2022. Abstr 3559.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7D698-94D1-DFE9-AB4A-71D698020B2A}"/>
              </a:ext>
            </a:extLst>
          </p:cNvPr>
          <p:cNvSpPr>
            <a:spLocks noGrp="1"/>
          </p:cNvSpPr>
          <p:nvPr>
            <p:ph type="title"/>
          </p:nvPr>
        </p:nvSpPr>
        <p:spPr/>
        <p:txBody>
          <a:bodyPr/>
          <a:lstStyle/>
          <a:p>
            <a:r>
              <a:rPr lang="en-US" dirty="0"/>
              <a:t>ATLAS-PPX HRQoL: Study Design</a:t>
            </a:r>
          </a:p>
        </p:txBody>
      </p:sp>
      <p:sp>
        <p:nvSpPr>
          <p:cNvPr id="3" name="Content Placeholder 2">
            <a:extLst>
              <a:ext uri="{FF2B5EF4-FFF2-40B4-BE49-F238E27FC236}">
                <a16:creationId xmlns:a16="http://schemas.microsoft.com/office/drawing/2014/main" id="{56DB7653-A527-8955-CB99-7B9EAEDAC854}"/>
              </a:ext>
            </a:extLst>
          </p:cNvPr>
          <p:cNvSpPr>
            <a:spLocks noGrp="1"/>
          </p:cNvSpPr>
          <p:nvPr>
            <p:ph idx="1"/>
          </p:nvPr>
        </p:nvSpPr>
        <p:spPr>
          <a:xfrm>
            <a:off x="604675" y="1513047"/>
            <a:ext cx="10877529" cy="449103"/>
          </a:xfrm>
        </p:spPr>
        <p:txBody>
          <a:bodyPr/>
          <a:lstStyle/>
          <a:p>
            <a:r>
              <a:rPr lang="en-US" sz="2000" dirty="0"/>
              <a:t>International, open-label, single-arm phase III switch trial</a:t>
            </a:r>
            <a:r>
              <a:rPr lang="en-US" sz="2000" baseline="30000" dirty="0"/>
              <a:t>1,2</a:t>
            </a:r>
            <a:endParaRPr lang="en-US" sz="1800" dirty="0"/>
          </a:p>
          <a:p>
            <a:endParaRPr lang="en-US" sz="2000" dirty="0"/>
          </a:p>
        </p:txBody>
      </p:sp>
      <p:sp>
        <p:nvSpPr>
          <p:cNvPr id="4" name="Text Box 15">
            <a:extLst>
              <a:ext uri="{FF2B5EF4-FFF2-40B4-BE49-F238E27FC236}">
                <a16:creationId xmlns:a16="http://schemas.microsoft.com/office/drawing/2014/main" id="{7FB135BE-B425-DFA4-13F2-65B4877C3E0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Kenet. ASH 2022. Abstr 3559. 2. NCT03549871. 3. Kenet. ISTH 2022. Abstr LB 01.1.</a:t>
            </a:r>
            <a:endParaRPr lang="en-US" altLang="en-US" sz="1200" b="0" dirty="0">
              <a:solidFill>
                <a:schemeClr val="bg2"/>
              </a:solidFill>
              <a:latin typeface="Calibri" panose="020F0502020204030204" pitchFamily="34" charset="0"/>
              <a:cs typeface="+mn-cs"/>
            </a:endParaRPr>
          </a:p>
        </p:txBody>
      </p:sp>
      <p:sp>
        <p:nvSpPr>
          <p:cNvPr id="6" name="Content Placeholder 2">
            <a:extLst>
              <a:ext uri="{FF2B5EF4-FFF2-40B4-BE49-F238E27FC236}">
                <a16:creationId xmlns:a16="http://schemas.microsoft.com/office/drawing/2014/main" id="{CD694274-B5D2-CB18-0011-C19C4B3456EE}"/>
              </a:ext>
            </a:extLst>
          </p:cNvPr>
          <p:cNvSpPr txBox="1">
            <a:spLocks/>
          </p:cNvSpPr>
          <p:nvPr/>
        </p:nvSpPr>
        <p:spPr bwMode="auto">
          <a:xfrm>
            <a:off x="604675" y="4784657"/>
            <a:ext cx="4950305" cy="137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sz="1800" kern="0" dirty="0"/>
              <a:t>Primary endpoint: ABR</a:t>
            </a:r>
          </a:p>
          <a:p>
            <a:pPr lvl="1">
              <a:spcBef>
                <a:spcPts val="600"/>
              </a:spcBef>
              <a:spcAft>
                <a:spcPts val="0"/>
              </a:spcAft>
            </a:pPr>
            <a:r>
              <a:rPr lang="en-US" sz="1600" b="0" kern="0" dirty="0"/>
              <a:t>Trial met primary endpoint; ABR significantly reduced by 61% during fitusiran efficacy vs factor/BPA prophylaxis periods (</a:t>
            </a:r>
            <a:r>
              <a:rPr lang="en-US" sz="1600" b="0" i="1" kern="0" dirty="0"/>
              <a:t>P </a:t>
            </a:r>
            <a:r>
              <a:rPr lang="en-US" sz="1600" b="0" kern="0" dirty="0"/>
              <a:t>= .0008)</a:t>
            </a:r>
            <a:r>
              <a:rPr lang="en-US" sz="1600" b="0" kern="0" baseline="30000" dirty="0"/>
              <a:t>3</a:t>
            </a:r>
            <a:endParaRPr lang="en-US" sz="1600" b="0" kern="0" dirty="0"/>
          </a:p>
          <a:p>
            <a:pPr lvl="1">
              <a:spcBef>
                <a:spcPts val="600"/>
              </a:spcBef>
              <a:spcAft>
                <a:spcPts val="0"/>
              </a:spcAft>
            </a:pPr>
            <a:r>
              <a:rPr lang="en-US" sz="1600" b="0" kern="0" dirty="0"/>
              <a:t>Median observed ABR (IQR): 0.0 (0.0-2.3) vs </a:t>
            </a:r>
            <a:br>
              <a:rPr lang="en-US" sz="1600" b="0" kern="0" dirty="0"/>
            </a:br>
            <a:r>
              <a:rPr lang="en-US" sz="1600" b="0" kern="0" dirty="0"/>
              <a:t>4.4 (2.2-10.9)</a:t>
            </a:r>
            <a:r>
              <a:rPr lang="en-US" sz="1600" b="0" kern="0" baseline="30000" dirty="0"/>
              <a:t>1</a:t>
            </a:r>
            <a:endParaRPr lang="en-US" sz="1600" b="0" kern="0" dirty="0"/>
          </a:p>
        </p:txBody>
      </p:sp>
      <p:sp>
        <p:nvSpPr>
          <p:cNvPr id="7" name="Text Box 45">
            <a:extLst>
              <a:ext uri="{FF2B5EF4-FFF2-40B4-BE49-F238E27FC236}">
                <a16:creationId xmlns:a16="http://schemas.microsoft.com/office/drawing/2014/main" id="{B1121DC7-DAE3-AB07-40A6-0E50644A68CE}"/>
              </a:ext>
            </a:extLst>
          </p:cNvPr>
          <p:cNvSpPr txBox="1">
            <a:spLocks noChangeArrowheads="1"/>
          </p:cNvSpPr>
          <p:nvPr/>
        </p:nvSpPr>
        <p:spPr bwMode="auto">
          <a:xfrm>
            <a:off x="627064" y="2418290"/>
            <a:ext cx="189399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Male patients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≥12 yr of age with hemophilia A or B ± inhibitors; prior factor/BPA prophylaxis*</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80)</a:t>
            </a:r>
            <a:endParaRPr lang="en-US" altLang="en-US" sz="1600" b="0" dirty="0">
              <a:solidFill>
                <a:schemeClr val="bg1"/>
              </a:solidFill>
              <a:latin typeface="Calibri" panose="020F0502020204030204" pitchFamily="34" charset="0"/>
            </a:endParaRPr>
          </a:p>
        </p:txBody>
      </p:sp>
      <p:sp>
        <p:nvSpPr>
          <p:cNvPr id="8" name="Rectangle 46">
            <a:extLst>
              <a:ext uri="{FF2B5EF4-FFF2-40B4-BE49-F238E27FC236}">
                <a16:creationId xmlns:a16="http://schemas.microsoft.com/office/drawing/2014/main" id="{E73A6E50-55C4-839D-3363-0BD3A43A35A8}"/>
              </a:ext>
            </a:extLst>
          </p:cNvPr>
          <p:cNvSpPr>
            <a:spLocks noChangeArrowheads="1"/>
          </p:cNvSpPr>
          <p:nvPr/>
        </p:nvSpPr>
        <p:spPr bwMode="auto">
          <a:xfrm>
            <a:off x="2820990" y="2105298"/>
            <a:ext cx="1737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Factor/BPA Period (6 Mo)</a:t>
            </a:r>
          </a:p>
        </p:txBody>
      </p:sp>
      <p:sp>
        <p:nvSpPr>
          <p:cNvPr id="10" name="Rectangle 49">
            <a:extLst>
              <a:ext uri="{FF2B5EF4-FFF2-40B4-BE49-F238E27FC236}">
                <a16:creationId xmlns:a16="http://schemas.microsoft.com/office/drawing/2014/main" id="{BC3095D1-075E-6E74-2F31-DBA851BE96A5}"/>
              </a:ext>
            </a:extLst>
          </p:cNvPr>
          <p:cNvSpPr>
            <a:spLocks noChangeArrowheads="1"/>
          </p:cNvSpPr>
          <p:nvPr/>
        </p:nvSpPr>
        <p:spPr bwMode="auto">
          <a:xfrm>
            <a:off x="2820989" y="2875492"/>
            <a:ext cx="1737360" cy="70326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Factor/BPA Prophylaxis</a:t>
            </a:r>
          </a:p>
        </p:txBody>
      </p:sp>
      <p:sp>
        <p:nvSpPr>
          <p:cNvPr id="13" name="Line 52">
            <a:extLst>
              <a:ext uri="{FF2B5EF4-FFF2-40B4-BE49-F238E27FC236}">
                <a16:creationId xmlns:a16="http://schemas.microsoft.com/office/drawing/2014/main" id="{B6EC90FE-C98A-4BB2-E0AD-621011EA5EF3}"/>
              </a:ext>
            </a:extLst>
          </p:cNvPr>
          <p:cNvSpPr>
            <a:spLocks noChangeShapeType="1"/>
          </p:cNvSpPr>
          <p:nvPr/>
        </p:nvSpPr>
        <p:spPr bwMode="auto">
          <a:xfrm>
            <a:off x="2475549" y="322712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b="0" dirty="0">
              <a:solidFill>
                <a:schemeClr val="bg1"/>
              </a:solidFill>
              <a:latin typeface="Calibri" panose="020F0502020204030204" pitchFamily="34" charset="0"/>
            </a:endParaRPr>
          </a:p>
        </p:txBody>
      </p:sp>
      <p:sp>
        <p:nvSpPr>
          <p:cNvPr id="16" name="Rectangle 49">
            <a:extLst>
              <a:ext uri="{FF2B5EF4-FFF2-40B4-BE49-F238E27FC236}">
                <a16:creationId xmlns:a16="http://schemas.microsoft.com/office/drawing/2014/main" id="{4D29F92F-E5A5-8BCA-D62C-17861BD26D16}"/>
              </a:ext>
            </a:extLst>
          </p:cNvPr>
          <p:cNvSpPr>
            <a:spLocks noChangeArrowheads="1"/>
          </p:cNvSpPr>
          <p:nvPr/>
        </p:nvSpPr>
        <p:spPr bwMode="auto">
          <a:xfrm>
            <a:off x="4892677" y="2875492"/>
            <a:ext cx="2194560" cy="7032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Fitusiran</a:t>
            </a:r>
            <a:r>
              <a:rPr lang="en-US" altLang="en-US" sz="16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80 mg SC QM</a:t>
            </a:r>
          </a:p>
        </p:txBody>
      </p:sp>
      <p:sp>
        <p:nvSpPr>
          <p:cNvPr id="17" name="Rectangle 46">
            <a:extLst>
              <a:ext uri="{FF2B5EF4-FFF2-40B4-BE49-F238E27FC236}">
                <a16:creationId xmlns:a16="http://schemas.microsoft.com/office/drawing/2014/main" id="{C07E7663-B265-4E13-BB80-EE320922D446}"/>
              </a:ext>
            </a:extLst>
          </p:cNvPr>
          <p:cNvSpPr>
            <a:spLocks noChangeArrowheads="1"/>
          </p:cNvSpPr>
          <p:nvPr/>
        </p:nvSpPr>
        <p:spPr bwMode="auto">
          <a:xfrm>
            <a:off x="5444490" y="2105298"/>
            <a:ext cx="14617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Efficacy Period (6 Mo)</a:t>
            </a:r>
          </a:p>
        </p:txBody>
      </p:sp>
      <p:sp>
        <p:nvSpPr>
          <p:cNvPr id="18" name="Rectangle 46">
            <a:extLst>
              <a:ext uri="{FF2B5EF4-FFF2-40B4-BE49-F238E27FC236}">
                <a16:creationId xmlns:a16="http://schemas.microsoft.com/office/drawing/2014/main" id="{A152ECFA-61DB-D41E-BC00-E1F04F1781FB}"/>
              </a:ext>
            </a:extLst>
          </p:cNvPr>
          <p:cNvSpPr>
            <a:spLocks noChangeArrowheads="1"/>
          </p:cNvSpPr>
          <p:nvPr/>
        </p:nvSpPr>
        <p:spPr bwMode="auto">
          <a:xfrm>
            <a:off x="4568441" y="2105298"/>
            <a:ext cx="9816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Onset </a:t>
            </a:r>
            <a:br>
              <a:rPr lang="en-US" altLang="en-US" sz="1600" dirty="0">
                <a:solidFill>
                  <a:schemeClr val="bg1"/>
                </a:solidFill>
                <a:latin typeface="Calibri" panose="020F0502020204030204" pitchFamily="34" charset="0"/>
              </a:rPr>
            </a:br>
            <a:r>
              <a:rPr lang="en-US" altLang="en-US" sz="1600" dirty="0">
                <a:solidFill>
                  <a:schemeClr val="bg1"/>
                </a:solidFill>
                <a:latin typeface="Calibri" panose="020F0502020204030204" pitchFamily="34" charset="0"/>
              </a:rPr>
              <a:t>(28 Days)</a:t>
            </a:r>
          </a:p>
        </p:txBody>
      </p:sp>
      <p:sp>
        <p:nvSpPr>
          <p:cNvPr id="19" name="Line 52">
            <a:extLst>
              <a:ext uri="{FF2B5EF4-FFF2-40B4-BE49-F238E27FC236}">
                <a16:creationId xmlns:a16="http://schemas.microsoft.com/office/drawing/2014/main" id="{18DE37D3-3A36-E4B4-D02D-0A85033F0EA5}"/>
              </a:ext>
            </a:extLst>
          </p:cNvPr>
          <p:cNvSpPr>
            <a:spLocks noChangeShapeType="1"/>
          </p:cNvSpPr>
          <p:nvPr/>
        </p:nvSpPr>
        <p:spPr bwMode="auto">
          <a:xfrm>
            <a:off x="4588353" y="3227123"/>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b="0" dirty="0">
              <a:solidFill>
                <a:schemeClr val="bg1"/>
              </a:solidFill>
              <a:latin typeface="Calibri" panose="020F0502020204030204" pitchFamily="34" charset="0"/>
            </a:endParaRPr>
          </a:p>
        </p:txBody>
      </p:sp>
      <p:sp>
        <p:nvSpPr>
          <p:cNvPr id="21" name="Left Brace 20">
            <a:extLst>
              <a:ext uri="{FF2B5EF4-FFF2-40B4-BE49-F238E27FC236}">
                <a16:creationId xmlns:a16="http://schemas.microsoft.com/office/drawing/2014/main" id="{F14AAF56-884B-E3C7-99C3-461FDDDF7057}"/>
              </a:ext>
            </a:extLst>
          </p:cNvPr>
          <p:cNvSpPr/>
          <p:nvPr/>
        </p:nvSpPr>
        <p:spPr bwMode="auto">
          <a:xfrm rot="5400000">
            <a:off x="3598229" y="1878543"/>
            <a:ext cx="182880" cy="1737360"/>
          </a:xfrm>
          <a:prstGeom prst="leftBrace">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2" name="Left Brace 21">
            <a:extLst>
              <a:ext uri="{FF2B5EF4-FFF2-40B4-BE49-F238E27FC236}">
                <a16:creationId xmlns:a16="http://schemas.microsoft.com/office/drawing/2014/main" id="{468F81B5-960F-D6D6-7770-BEB4A0829667}"/>
              </a:ext>
            </a:extLst>
          </p:cNvPr>
          <p:cNvSpPr/>
          <p:nvPr/>
        </p:nvSpPr>
        <p:spPr bwMode="auto">
          <a:xfrm rot="5400000">
            <a:off x="6081397" y="1832823"/>
            <a:ext cx="182880" cy="1828800"/>
          </a:xfrm>
          <a:prstGeom prst="leftBrace">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3" name="Left Brace 22">
            <a:extLst>
              <a:ext uri="{FF2B5EF4-FFF2-40B4-BE49-F238E27FC236}">
                <a16:creationId xmlns:a16="http://schemas.microsoft.com/office/drawing/2014/main" id="{0EAF99C4-DBA3-7847-37BB-D0528EE20EC9}"/>
              </a:ext>
            </a:extLst>
          </p:cNvPr>
          <p:cNvSpPr/>
          <p:nvPr/>
        </p:nvSpPr>
        <p:spPr bwMode="auto">
          <a:xfrm rot="5400000">
            <a:off x="4966865" y="2581595"/>
            <a:ext cx="182880" cy="331256"/>
          </a:xfrm>
          <a:prstGeom prst="leftBrace">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6" name="Text Box 30">
            <a:extLst>
              <a:ext uri="{FF2B5EF4-FFF2-40B4-BE49-F238E27FC236}">
                <a16:creationId xmlns:a16="http://schemas.microsoft.com/office/drawing/2014/main" id="{D10705FE-643B-E970-683F-6DE1CE7FC16B}"/>
              </a:ext>
            </a:extLst>
          </p:cNvPr>
          <p:cNvSpPr txBox="1">
            <a:spLocks noChangeArrowheads="1"/>
          </p:cNvSpPr>
          <p:nvPr/>
        </p:nvSpPr>
        <p:spPr bwMode="auto">
          <a:xfrm>
            <a:off x="727077" y="420211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*Continued during screening (up to 60 days).</a:t>
            </a:r>
            <a:endParaRPr lang="en-US" altLang="en-US" sz="1400" dirty="0">
              <a:solidFill>
                <a:schemeClr val="bg1"/>
              </a:solidFill>
              <a:latin typeface="Calibri" panose="020F0502020204030204" pitchFamily="34" charset="0"/>
            </a:endParaRPr>
          </a:p>
        </p:txBody>
      </p:sp>
      <p:sp>
        <p:nvSpPr>
          <p:cNvPr id="27" name="Content Placeholder 5">
            <a:extLst>
              <a:ext uri="{FF2B5EF4-FFF2-40B4-BE49-F238E27FC236}">
                <a16:creationId xmlns:a16="http://schemas.microsoft.com/office/drawing/2014/main" id="{8207B159-9F34-02B2-FEF2-3F576865693F}"/>
              </a:ext>
            </a:extLst>
          </p:cNvPr>
          <p:cNvSpPr txBox="1">
            <a:spLocks/>
          </p:cNvSpPr>
          <p:nvPr/>
        </p:nvSpPr>
        <p:spPr>
          <a:xfrm>
            <a:off x="8172450" y="1962150"/>
            <a:ext cx="3309754" cy="216576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Efficacy evaluable: n = 65</a:t>
            </a:r>
          </a:p>
          <a:p>
            <a:pPr lvl="1"/>
            <a:r>
              <a:rPr lang="en-US" sz="1800" b="0" kern="0" dirty="0"/>
              <a:t>Mean age: </a:t>
            </a:r>
            <a:br>
              <a:rPr lang="en-US" sz="1800" b="0" kern="0" dirty="0"/>
            </a:br>
            <a:r>
              <a:rPr lang="en-US" sz="1800" b="0" kern="0" dirty="0"/>
              <a:t>24.8 yr (SD: 11.2)</a:t>
            </a:r>
          </a:p>
          <a:p>
            <a:pPr lvl="1"/>
            <a:r>
              <a:rPr lang="en-US" sz="1800" b="0" kern="0" dirty="0"/>
              <a:t>Hemophilia A/B: </a:t>
            </a:r>
            <a:br>
              <a:rPr lang="en-US" sz="1800" b="0" kern="0" dirty="0"/>
            </a:br>
            <a:r>
              <a:rPr lang="en-US" sz="1800" b="0" kern="0" dirty="0"/>
              <a:t>n = 50/15</a:t>
            </a:r>
          </a:p>
          <a:p>
            <a:pPr lvl="1"/>
            <a:r>
              <a:rPr lang="en-US" sz="1800" b="0" kern="0" dirty="0"/>
              <a:t>Inhibitor/noninhibitor: </a:t>
            </a:r>
            <a:br>
              <a:rPr lang="en-US" sz="1800" b="0" kern="0" dirty="0"/>
            </a:br>
            <a:r>
              <a:rPr lang="en-US" sz="1800" b="0" kern="0" dirty="0"/>
              <a:t>n = 19/46</a:t>
            </a:r>
          </a:p>
        </p:txBody>
      </p:sp>
      <p:sp>
        <p:nvSpPr>
          <p:cNvPr id="28" name="Line 52">
            <a:extLst>
              <a:ext uri="{FF2B5EF4-FFF2-40B4-BE49-F238E27FC236}">
                <a16:creationId xmlns:a16="http://schemas.microsoft.com/office/drawing/2014/main" id="{AE829B5B-0A70-2923-6C8D-96A3F45ABB4B}"/>
              </a:ext>
            </a:extLst>
          </p:cNvPr>
          <p:cNvSpPr>
            <a:spLocks noChangeShapeType="1"/>
          </p:cNvSpPr>
          <p:nvPr/>
        </p:nvSpPr>
        <p:spPr bwMode="auto">
          <a:xfrm>
            <a:off x="7145974" y="3234796"/>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b="0" dirty="0">
              <a:solidFill>
                <a:schemeClr val="bg1"/>
              </a:solidFill>
              <a:latin typeface="Calibri" panose="020F0502020204030204" pitchFamily="34" charset="0"/>
            </a:endParaRPr>
          </a:p>
        </p:txBody>
      </p:sp>
      <p:sp>
        <p:nvSpPr>
          <p:cNvPr id="29" name="Rectangle 46">
            <a:extLst>
              <a:ext uri="{FF2B5EF4-FFF2-40B4-BE49-F238E27FC236}">
                <a16:creationId xmlns:a16="http://schemas.microsoft.com/office/drawing/2014/main" id="{4A93BF35-1C2D-E630-C019-CDE3F5D5A632}"/>
              </a:ext>
            </a:extLst>
          </p:cNvPr>
          <p:cNvSpPr>
            <a:spLocks noChangeArrowheads="1"/>
          </p:cNvSpPr>
          <p:nvPr/>
        </p:nvSpPr>
        <p:spPr bwMode="auto">
          <a:xfrm>
            <a:off x="7235144" y="2804692"/>
            <a:ext cx="13753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Follow-up or extension study</a:t>
            </a:r>
          </a:p>
        </p:txBody>
      </p:sp>
      <p:sp>
        <p:nvSpPr>
          <p:cNvPr id="5" name="Content Placeholder 2">
            <a:extLst>
              <a:ext uri="{FF2B5EF4-FFF2-40B4-BE49-F238E27FC236}">
                <a16:creationId xmlns:a16="http://schemas.microsoft.com/office/drawing/2014/main" id="{BA306187-B024-FE87-C1EB-B2BC7FB344D6}"/>
              </a:ext>
            </a:extLst>
          </p:cNvPr>
          <p:cNvSpPr txBox="1">
            <a:spLocks/>
          </p:cNvSpPr>
          <p:nvPr/>
        </p:nvSpPr>
        <p:spPr bwMode="auto">
          <a:xfrm>
            <a:off x="6115525" y="4790990"/>
            <a:ext cx="4950305" cy="84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1" kern="0" dirty="0"/>
              <a:t>Secondary endpoints: </a:t>
            </a:r>
            <a:r>
              <a:rPr lang="en-US" sz="1800" b="0" kern="0" dirty="0"/>
              <a:t>HRQoL during fitusiran efficacy vs factor/BPA prophylaxis periods per questionnaires</a:t>
            </a:r>
            <a:r>
              <a:rPr lang="en-US" sz="1800" b="0" kern="0" baseline="30000" dirty="0"/>
              <a:t>1</a:t>
            </a:r>
            <a:endParaRPr lang="en-US" sz="1600" b="0" kern="0" dirty="0"/>
          </a:p>
        </p:txBody>
      </p:sp>
      <p:sp>
        <p:nvSpPr>
          <p:cNvPr id="9" name="Rectangle 8">
            <a:extLst>
              <a:ext uri="{FF2B5EF4-FFF2-40B4-BE49-F238E27FC236}">
                <a16:creationId xmlns:a16="http://schemas.microsoft.com/office/drawing/2014/main" id="{B4F966F0-8D3B-D481-414B-1AD09312811A}"/>
              </a:ext>
            </a:extLst>
          </p:cNvPr>
          <p:cNvSpPr/>
          <p:nvPr/>
        </p:nvSpPr>
        <p:spPr bwMode="auto">
          <a:xfrm>
            <a:off x="6132635" y="4758877"/>
            <a:ext cx="4950305" cy="940459"/>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9B2A954F-5218-7946-447F-8D923348CBB3}"/>
              </a:ext>
            </a:extLst>
          </p:cNvPr>
          <p:cNvSpPr txBox="1"/>
          <p:nvPr/>
        </p:nvSpPr>
        <p:spPr bwMode="auto">
          <a:xfrm>
            <a:off x="7963962" y="4441401"/>
            <a:ext cx="15327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kern="0" dirty="0">
                <a:solidFill>
                  <a:schemeClr val="accent3"/>
                </a:solidFill>
                <a:latin typeface="+mj-lt"/>
              </a:rPr>
              <a:t>Current Analysis</a:t>
            </a:r>
            <a:endParaRPr lang="en-US" sz="1600" b="0" i="1" dirty="0">
              <a:solidFill>
                <a:schemeClr val="accent3"/>
              </a:solidFill>
              <a:latin typeface="+mj-lt"/>
            </a:endParaRPr>
          </a:p>
        </p:txBody>
      </p:sp>
    </p:spTree>
    <p:extLst>
      <p:ext uri="{BB962C8B-B14F-4D97-AF65-F5344CB8AC3E}">
        <p14:creationId xmlns:p14="http://schemas.microsoft.com/office/powerpoint/2010/main" val="1705596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2831-01B8-A5ED-3FBB-B59FB7116D82}"/>
              </a:ext>
            </a:extLst>
          </p:cNvPr>
          <p:cNvSpPr>
            <a:spLocks noGrp="1"/>
          </p:cNvSpPr>
          <p:nvPr>
            <p:ph type="title"/>
          </p:nvPr>
        </p:nvSpPr>
        <p:spPr/>
        <p:txBody>
          <a:bodyPr/>
          <a:lstStyle/>
          <a:p>
            <a:r>
              <a:rPr lang="en-US" dirty="0"/>
              <a:t>ATLAS-PPX: HRQoL at Enrollment (Mo -6)</a:t>
            </a:r>
          </a:p>
        </p:txBody>
      </p:sp>
      <p:sp>
        <p:nvSpPr>
          <p:cNvPr id="8" name="Content Placeholder 7">
            <a:extLst>
              <a:ext uri="{FF2B5EF4-FFF2-40B4-BE49-F238E27FC236}">
                <a16:creationId xmlns:a16="http://schemas.microsoft.com/office/drawing/2014/main" id="{19A3C708-A8B7-5A5C-85B4-6099E029E31C}"/>
              </a:ext>
            </a:extLst>
          </p:cNvPr>
          <p:cNvSpPr>
            <a:spLocks noGrp="1"/>
          </p:cNvSpPr>
          <p:nvPr>
            <p:ph sz="half" idx="2"/>
          </p:nvPr>
        </p:nvSpPr>
        <p:spPr>
          <a:xfrm>
            <a:off x="6252634" y="1779426"/>
            <a:ext cx="5229570" cy="4410766"/>
          </a:xfrm>
        </p:spPr>
        <p:txBody>
          <a:bodyPr/>
          <a:lstStyle/>
          <a:p>
            <a:r>
              <a:rPr lang="en-US" sz="2000" dirty="0"/>
              <a:t>HRQoL burden assessed using PROs with following questionnaires</a:t>
            </a:r>
          </a:p>
          <a:p>
            <a:pPr lvl="1"/>
            <a:r>
              <a:rPr lang="en-US" sz="1800" dirty="0"/>
              <a:t>EQ-5D-5L: range, 0-1 (1 = perfect health)</a:t>
            </a:r>
          </a:p>
          <a:p>
            <a:pPr lvl="1"/>
            <a:r>
              <a:rPr lang="en-US" sz="1800" dirty="0"/>
              <a:t>HAL, PedHal: range, 0-100 (higher score = improved HRQoL)</a:t>
            </a:r>
          </a:p>
          <a:p>
            <a:pPr lvl="1"/>
            <a:r>
              <a:rPr lang="en-US" sz="1800" dirty="0"/>
              <a:t>Haem-A-QoL, Haemo-QoL: range, 0-100 (lower scores = improved HRQoL)</a:t>
            </a:r>
          </a:p>
          <a:p>
            <a:pPr lvl="1"/>
            <a:r>
              <a:rPr lang="en-US" sz="1800" dirty="0"/>
              <a:t>TSQM-9: range, 0-100 (higher score = </a:t>
            </a:r>
            <a:br>
              <a:rPr lang="en-US" sz="1800" dirty="0"/>
            </a:br>
            <a:r>
              <a:rPr lang="en-US" sz="1800" dirty="0"/>
              <a:t>greater patient satisfaction with medication)</a:t>
            </a:r>
          </a:p>
          <a:p>
            <a:r>
              <a:rPr lang="en-US" sz="2000" dirty="0"/>
              <a:t>Patients without inhibitors had generally better PRO scores vs those with inhibitors</a:t>
            </a:r>
          </a:p>
        </p:txBody>
      </p:sp>
      <p:sp>
        <p:nvSpPr>
          <p:cNvPr id="6" name="Text Box 15">
            <a:extLst>
              <a:ext uri="{FF2B5EF4-FFF2-40B4-BE49-F238E27FC236}">
                <a16:creationId xmlns:a16="http://schemas.microsoft.com/office/drawing/2014/main" id="{18457BA6-0AE9-D9E6-9789-32C5A40F893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Kenet. ASH 2022. Abstr 3559. Reproduced with permission.</a:t>
            </a:r>
            <a:endParaRPr lang="en-US" altLang="en-US" sz="1200" b="0" dirty="0">
              <a:solidFill>
                <a:schemeClr val="bg2"/>
              </a:solidFill>
              <a:latin typeface="Calibri" panose="020F0502020204030204" pitchFamily="34" charset="0"/>
              <a:cs typeface="+mn-cs"/>
            </a:endParaRPr>
          </a:p>
        </p:txBody>
      </p:sp>
      <p:sp>
        <p:nvSpPr>
          <p:cNvPr id="3" name="TextBox 2">
            <a:extLst>
              <a:ext uri="{FF2B5EF4-FFF2-40B4-BE49-F238E27FC236}">
                <a16:creationId xmlns:a16="http://schemas.microsoft.com/office/drawing/2014/main" id="{E41F767C-FBAE-D04A-5C76-FE353213C2BD}"/>
              </a:ext>
            </a:extLst>
          </p:cNvPr>
          <p:cNvSpPr txBox="1"/>
          <p:nvPr/>
        </p:nvSpPr>
        <p:spPr bwMode="auto">
          <a:xfrm>
            <a:off x="1864874" y="1347723"/>
            <a:ext cx="3057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HRQoL Questionnaire Results</a:t>
            </a:r>
          </a:p>
        </p:txBody>
      </p:sp>
      <p:pic>
        <p:nvPicPr>
          <p:cNvPr id="10" name="Graphic 9" descr="Sad face outline with solid fill">
            <a:extLst>
              <a:ext uri="{FF2B5EF4-FFF2-40B4-BE49-F238E27FC236}">
                <a16:creationId xmlns:a16="http://schemas.microsoft.com/office/drawing/2014/main" id="{44158393-2464-AD13-99E2-FA2CFFD78E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85025" y="2299972"/>
            <a:ext cx="274320" cy="274320"/>
          </a:xfrm>
          <a:prstGeom prst="rect">
            <a:avLst/>
          </a:prstGeom>
        </p:spPr>
      </p:pic>
      <p:sp>
        <p:nvSpPr>
          <p:cNvPr id="11" name="TextBox 10">
            <a:extLst>
              <a:ext uri="{FF2B5EF4-FFF2-40B4-BE49-F238E27FC236}">
                <a16:creationId xmlns:a16="http://schemas.microsoft.com/office/drawing/2014/main" id="{0B0377B0-4FAE-2444-FB8F-BCFFECC610F4}"/>
              </a:ext>
            </a:extLst>
          </p:cNvPr>
          <p:cNvSpPr txBox="1"/>
          <p:nvPr/>
        </p:nvSpPr>
        <p:spPr bwMode="auto">
          <a:xfrm>
            <a:off x="289560" y="1930400"/>
            <a:ext cx="1625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EQ-5D-5L – index score</a:t>
            </a:r>
          </a:p>
        </p:txBody>
      </p:sp>
      <p:sp>
        <p:nvSpPr>
          <p:cNvPr id="12" name="TextBox 11">
            <a:extLst>
              <a:ext uri="{FF2B5EF4-FFF2-40B4-BE49-F238E27FC236}">
                <a16:creationId xmlns:a16="http://schemas.microsoft.com/office/drawing/2014/main" id="{1602F40E-633C-DD49-BD41-44BF9F71D26F}"/>
              </a:ext>
            </a:extLst>
          </p:cNvPr>
          <p:cNvSpPr txBox="1"/>
          <p:nvPr/>
        </p:nvSpPr>
        <p:spPr bwMode="auto">
          <a:xfrm>
            <a:off x="824385" y="2523403"/>
            <a:ext cx="10908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err="1">
                <a:solidFill>
                  <a:schemeClr val="bg1"/>
                </a:solidFill>
                <a:latin typeface="Calibri" panose="020F0502020204030204" pitchFamily="34" charset="0"/>
              </a:rPr>
              <a:t>pedHAL</a:t>
            </a:r>
            <a:r>
              <a:rPr lang="en-US" sz="1200" b="0" dirty="0">
                <a:solidFill>
                  <a:schemeClr val="bg1"/>
                </a:solidFill>
                <a:latin typeface="Calibri" panose="020F0502020204030204" pitchFamily="34" charset="0"/>
              </a:rPr>
              <a:t> - Total</a:t>
            </a:r>
          </a:p>
        </p:txBody>
      </p:sp>
      <p:sp>
        <p:nvSpPr>
          <p:cNvPr id="13" name="TextBox 12">
            <a:extLst>
              <a:ext uri="{FF2B5EF4-FFF2-40B4-BE49-F238E27FC236}">
                <a16:creationId xmlns:a16="http://schemas.microsoft.com/office/drawing/2014/main" id="{32AC4CB6-1E04-6C56-3D7E-CDA6B9AA96A3}"/>
              </a:ext>
            </a:extLst>
          </p:cNvPr>
          <p:cNvSpPr txBox="1"/>
          <p:nvPr/>
        </p:nvSpPr>
        <p:spPr bwMode="auto">
          <a:xfrm>
            <a:off x="651389" y="2839407"/>
            <a:ext cx="12638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HAL – Total Score</a:t>
            </a:r>
          </a:p>
        </p:txBody>
      </p:sp>
      <p:sp>
        <p:nvSpPr>
          <p:cNvPr id="14" name="TextBox 13">
            <a:extLst>
              <a:ext uri="{FF2B5EF4-FFF2-40B4-BE49-F238E27FC236}">
                <a16:creationId xmlns:a16="http://schemas.microsoft.com/office/drawing/2014/main" id="{7B234C0B-341E-43C8-AB00-45195A2D920E}"/>
              </a:ext>
            </a:extLst>
          </p:cNvPr>
          <p:cNvSpPr txBox="1"/>
          <p:nvPr/>
        </p:nvSpPr>
        <p:spPr bwMode="auto">
          <a:xfrm>
            <a:off x="788093" y="3165571"/>
            <a:ext cx="11271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EQ-5D-5L - VAS</a:t>
            </a:r>
          </a:p>
        </p:txBody>
      </p:sp>
      <p:sp>
        <p:nvSpPr>
          <p:cNvPr id="15" name="TextBox 14">
            <a:extLst>
              <a:ext uri="{FF2B5EF4-FFF2-40B4-BE49-F238E27FC236}">
                <a16:creationId xmlns:a16="http://schemas.microsoft.com/office/drawing/2014/main" id="{1D6EA868-A804-0A20-F738-7667AE393D63}"/>
              </a:ext>
            </a:extLst>
          </p:cNvPr>
          <p:cNvSpPr txBox="1"/>
          <p:nvPr/>
        </p:nvSpPr>
        <p:spPr bwMode="auto">
          <a:xfrm>
            <a:off x="512505" y="3487132"/>
            <a:ext cx="14027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TSQM - Satisfaction</a:t>
            </a:r>
          </a:p>
        </p:txBody>
      </p:sp>
      <p:sp>
        <p:nvSpPr>
          <p:cNvPr id="16" name="TextBox 15">
            <a:extLst>
              <a:ext uri="{FF2B5EF4-FFF2-40B4-BE49-F238E27FC236}">
                <a16:creationId xmlns:a16="http://schemas.microsoft.com/office/drawing/2014/main" id="{2A668E07-F4FA-4BBD-E2AA-A5C0C76CAFFF}"/>
              </a:ext>
            </a:extLst>
          </p:cNvPr>
          <p:cNvSpPr txBox="1"/>
          <p:nvPr/>
        </p:nvSpPr>
        <p:spPr bwMode="auto">
          <a:xfrm>
            <a:off x="432163" y="3807905"/>
            <a:ext cx="14830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TSQM - Convenience</a:t>
            </a:r>
          </a:p>
        </p:txBody>
      </p:sp>
      <p:sp>
        <p:nvSpPr>
          <p:cNvPr id="17" name="TextBox 16">
            <a:extLst>
              <a:ext uri="{FF2B5EF4-FFF2-40B4-BE49-F238E27FC236}">
                <a16:creationId xmlns:a16="http://schemas.microsoft.com/office/drawing/2014/main" id="{2D26B3A6-DA8B-31D5-D789-1EF323CC5485}"/>
              </a:ext>
            </a:extLst>
          </p:cNvPr>
          <p:cNvSpPr txBox="1"/>
          <p:nvPr/>
        </p:nvSpPr>
        <p:spPr bwMode="auto">
          <a:xfrm>
            <a:off x="422095" y="4128678"/>
            <a:ext cx="1493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TSQM - Effectiveness</a:t>
            </a:r>
          </a:p>
        </p:txBody>
      </p:sp>
      <p:sp>
        <p:nvSpPr>
          <p:cNvPr id="18" name="TextBox 17">
            <a:extLst>
              <a:ext uri="{FF2B5EF4-FFF2-40B4-BE49-F238E27FC236}">
                <a16:creationId xmlns:a16="http://schemas.microsoft.com/office/drawing/2014/main" id="{28633962-D506-0B19-A07F-8ED7529F0680}"/>
              </a:ext>
            </a:extLst>
          </p:cNvPr>
          <p:cNvSpPr txBox="1"/>
          <p:nvPr/>
        </p:nvSpPr>
        <p:spPr bwMode="auto">
          <a:xfrm>
            <a:off x="537696" y="4751180"/>
            <a:ext cx="13521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err="1">
                <a:solidFill>
                  <a:schemeClr val="bg1"/>
                </a:solidFill>
                <a:latin typeface="Calibri" panose="020F0502020204030204" pitchFamily="34" charset="0"/>
              </a:rPr>
              <a:t>Haemo</a:t>
            </a:r>
            <a:r>
              <a:rPr lang="en-US" sz="1200" b="0" dirty="0">
                <a:solidFill>
                  <a:schemeClr val="bg1"/>
                </a:solidFill>
                <a:latin typeface="Calibri" panose="020F0502020204030204" pitchFamily="34" charset="0"/>
              </a:rPr>
              <a:t>-QoL - Total</a:t>
            </a:r>
          </a:p>
        </p:txBody>
      </p:sp>
      <p:sp>
        <p:nvSpPr>
          <p:cNvPr id="19" name="TextBox 18">
            <a:extLst>
              <a:ext uri="{FF2B5EF4-FFF2-40B4-BE49-F238E27FC236}">
                <a16:creationId xmlns:a16="http://schemas.microsoft.com/office/drawing/2014/main" id="{17824104-18C9-8F63-DD04-98ECD56D19B1}"/>
              </a:ext>
            </a:extLst>
          </p:cNvPr>
          <p:cNvSpPr txBox="1"/>
          <p:nvPr/>
        </p:nvSpPr>
        <p:spPr bwMode="auto">
          <a:xfrm>
            <a:off x="729418" y="4987927"/>
            <a:ext cx="116044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err="1">
                <a:solidFill>
                  <a:schemeClr val="bg1"/>
                </a:solidFill>
                <a:latin typeface="Calibri" panose="020F0502020204030204" pitchFamily="34" charset="0"/>
              </a:rPr>
              <a:t>Haemo</a:t>
            </a:r>
            <a:r>
              <a:rPr lang="en-US" sz="1200" b="0" dirty="0">
                <a:solidFill>
                  <a:schemeClr val="bg1"/>
                </a:solidFill>
                <a:latin typeface="Calibri" panose="020F0502020204030204" pitchFamily="34" charset="0"/>
              </a:rPr>
              <a:t>-QoL – Physical Health</a:t>
            </a:r>
          </a:p>
        </p:txBody>
      </p:sp>
      <p:sp>
        <p:nvSpPr>
          <p:cNvPr id="20" name="TextBox 19">
            <a:extLst>
              <a:ext uri="{FF2B5EF4-FFF2-40B4-BE49-F238E27FC236}">
                <a16:creationId xmlns:a16="http://schemas.microsoft.com/office/drawing/2014/main" id="{7D4C4E0A-BF01-A358-0E2A-87497D4BA7FA}"/>
              </a:ext>
            </a:extLst>
          </p:cNvPr>
          <p:cNvSpPr txBox="1"/>
          <p:nvPr/>
        </p:nvSpPr>
        <p:spPr bwMode="auto">
          <a:xfrm>
            <a:off x="396696" y="5296207"/>
            <a:ext cx="149316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err="1">
                <a:solidFill>
                  <a:schemeClr val="bg1"/>
                </a:solidFill>
                <a:latin typeface="Calibri" panose="020F0502020204030204" pitchFamily="34" charset="0"/>
              </a:rPr>
              <a:t>Haem</a:t>
            </a:r>
            <a:r>
              <a:rPr lang="en-US" sz="1200" b="0" dirty="0">
                <a:solidFill>
                  <a:schemeClr val="bg1"/>
                </a:solidFill>
                <a:latin typeface="Calibri" panose="020F0502020204030204" pitchFamily="34" charset="0"/>
              </a:rPr>
              <a:t>-A-QoL – Total Score transformed</a:t>
            </a:r>
          </a:p>
        </p:txBody>
      </p:sp>
      <p:sp>
        <p:nvSpPr>
          <p:cNvPr id="21" name="TextBox 20">
            <a:extLst>
              <a:ext uri="{FF2B5EF4-FFF2-40B4-BE49-F238E27FC236}">
                <a16:creationId xmlns:a16="http://schemas.microsoft.com/office/drawing/2014/main" id="{0A1AB433-6C75-2C71-60C2-F189C966D02F}"/>
              </a:ext>
            </a:extLst>
          </p:cNvPr>
          <p:cNvSpPr txBox="1"/>
          <p:nvPr/>
        </p:nvSpPr>
        <p:spPr bwMode="auto">
          <a:xfrm>
            <a:off x="264160" y="5607131"/>
            <a:ext cx="162570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200" b="0" dirty="0" err="1">
                <a:solidFill>
                  <a:schemeClr val="bg1"/>
                </a:solidFill>
                <a:latin typeface="Calibri" panose="020F0502020204030204" pitchFamily="34" charset="0"/>
              </a:rPr>
              <a:t>Heam</a:t>
            </a:r>
            <a:r>
              <a:rPr lang="en-US" sz="1200" b="0" dirty="0">
                <a:solidFill>
                  <a:schemeClr val="bg1"/>
                </a:solidFill>
                <a:latin typeface="Calibri" panose="020F0502020204030204" pitchFamily="34" charset="0"/>
              </a:rPr>
              <a:t>-A-QoL – Physical Health transformed</a:t>
            </a:r>
          </a:p>
        </p:txBody>
      </p:sp>
      <p:grpSp>
        <p:nvGrpSpPr>
          <p:cNvPr id="25" name="Group 24">
            <a:extLst>
              <a:ext uri="{FF2B5EF4-FFF2-40B4-BE49-F238E27FC236}">
                <a16:creationId xmlns:a16="http://schemas.microsoft.com/office/drawing/2014/main" id="{71164DB3-E7E5-4A9C-86BB-A9A4B8CE1954}"/>
              </a:ext>
            </a:extLst>
          </p:cNvPr>
          <p:cNvGrpSpPr/>
          <p:nvPr/>
        </p:nvGrpSpPr>
        <p:grpSpPr>
          <a:xfrm>
            <a:off x="1814084" y="6047998"/>
            <a:ext cx="538802" cy="258532"/>
            <a:chOff x="1814084" y="6160288"/>
            <a:chExt cx="538802" cy="258532"/>
          </a:xfrm>
        </p:grpSpPr>
        <p:sp>
          <p:nvSpPr>
            <p:cNvPr id="23" name="TextBox 22">
              <a:extLst>
                <a:ext uri="{FF2B5EF4-FFF2-40B4-BE49-F238E27FC236}">
                  <a16:creationId xmlns:a16="http://schemas.microsoft.com/office/drawing/2014/main" id="{D80881D1-9D22-EAEC-B17F-BC4363A88A49}"/>
                </a:ext>
              </a:extLst>
            </p:cNvPr>
            <p:cNvSpPr txBox="1"/>
            <p:nvPr/>
          </p:nvSpPr>
          <p:spPr bwMode="auto">
            <a:xfrm>
              <a:off x="1904755" y="6160288"/>
              <a:ext cx="44813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All</a:t>
              </a:r>
            </a:p>
          </p:txBody>
        </p:sp>
        <p:sp>
          <p:nvSpPr>
            <p:cNvPr id="24" name="Rectangle 23">
              <a:extLst>
                <a:ext uri="{FF2B5EF4-FFF2-40B4-BE49-F238E27FC236}">
                  <a16:creationId xmlns:a16="http://schemas.microsoft.com/office/drawing/2014/main" id="{3B7BE8A0-B3B2-1147-A223-EEBFD9472AD3}"/>
                </a:ext>
              </a:extLst>
            </p:cNvPr>
            <p:cNvSpPr/>
            <p:nvPr/>
          </p:nvSpPr>
          <p:spPr bwMode="auto">
            <a:xfrm>
              <a:off x="1814084" y="6231134"/>
              <a:ext cx="116840" cy="11684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6" name="Group 25">
            <a:extLst>
              <a:ext uri="{FF2B5EF4-FFF2-40B4-BE49-F238E27FC236}">
                <a16:creationId xmlns:a16="http://schemas.microsoft.com/office/drawing/2014/main" id="{FE0AB875-64C0-7DD0-DB77-A70F9FC42CD9}"/>
              </a:ext>
            </a:extLst>
          </p:cNvPr>
          <p:cNvGrpSpPr/>
          <p:nvPr/>
        </p:nvGrpSpPr>
        <p:grpSpPr>
          <a:xfrm>
            <a:off x="2344386" y="6047998"/>
            <a:ext cx="1186554" cy="258532"/>
            <a:chOff x="1814084" y="6160288"/>
            <a:chExt cx="1186554" cy="258532"/>
          </a:xfrm>
        </p:grpSpPr>
        <p:sp>
          <p:nvSpPr>
            <p:cNvPr id="27" name="TextBox 26">
              <a:extLst>
                <a:ext uri="{FF2B5EF4-FFF2-40B4-BE49-F238E27FC236}">
                  <a16:creationId xmlns:a16="http://schemas.microsoft.com/office/drawing/2014/main" id="{28C17863-E90D-49A6-CD97-2B336B0167AA}"/>
                </a:ext>
              </a:extLst>
            </p:cNvPr>
            <p:cNvSpPr txBox="1"/>
            <p:nvPr/>
          </p:nvSpPr>
          <p:spPr bwMode="auto">
            <a:xfrm>
              <a:off x="1904755" y="6160288"/>
              <a:ext cx="109588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Non-inhibitor</a:t>
              </a:r>
            </a:p>
          </p:txBody>
        </p:sp>
        <p:sp>
          <p:nvSpPr>
            <p:cNvPr id="28" name="Rectangle 27">
              <a:extLst>
                <a:ext uri="{FF2B5EF4-FFF2-40B4-BE49-F238E27FC236}">
                  <a16:creationId xmlns:a16="http://schemas.microsoft.com/office/drawing/2014/main" id="{BF67B502-21B8-CA4F-03B6-9CF7B44BE6A2}"/>
                </a:ext>
              </a:extLst>
            </p:cNvPr>
            <p:cNvSpPr/>
            <p:nvPr/>
          </p:nvSpPr>
          <p:spPr bwMode="auto">
            <a:xfrm>
              <a:off x="1814084" y="6231134"/>
              <a:ext cx="116840" cy="11684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 name="Group 28">
            <a:extLst>
              <a:ext uri="{FF2B5EF4-FFF2-40B4-BE49-F238E27FC236}">
                <a16:creationId xmlns:a16="http://schemas.microsoft.com/office/drawing/2014/main" id="{8591E24C-6473-BB50-9286-96671BE7FCCC}"/>
              </a:ext>
            </a:extLst>
          </p:cNvPr>
          <p:cNvGrpSpPr/>
          <p:nvPr/>
        </p:nvGrpSpPr>
        <p:grpSpPr>
          <a:xfrm>
            <a:off x="3538030" y="6047998"/>
            <a:ext cx="1186554" cy="258532"/>
            <a:chOff x="1814084" y="6160288"/>
            <a:chExt cx="1186554" cy="258532"/>
          </a:xfrm>
        </p:grpSpPr>
        <p:sp>
          <p:nvSpPr>
            <p:cNvPr id="30" name="TextBox 29">
              <a:extLst>
                <a:ext uri="{FF2B5EF4-FFF2-40B4-BE49-F238E27FC236}">
                  <a16:creationId xmlns:a16="http://schemas.microsoft.com/office/drawing/2014/main" id="{600756E5-1400-3A46-F13D-CAF8E10B0315}"/>
                </a:ext>
              </a:extLst>
            </p:cNvPr>
            <p:cNvSpPr txBox="1"/>
            <p:nvPr/>
          </p:nvSpPr>
          <p:spPr bwMode="auto">
            <a:xfrm>
              <a:off x="1904755" y="6160288"/>
              <a:ext cx="109588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Inhibitor</a:t>
              </a:r>
            </a:p>
          </p:txBody>
        </p:sp>
        <p:sp>
          <p:nvSpPr>
            <p:cNvPr id="31" name="Rectangle 30">
              <a:extLst>
                <a:ext uri="{FF2B5EF4-FFF2-40B4-BE49-F238E27FC236}">
                  <a16:creationId xmlns:a16="http://schemas.microsoft.com/office/drawing/2014/main" id="{903BAA2A-F3E7-7605-B1B9-4AA437DBCC9E}"/>
                </a:ext>
              </a:extLst>
            </p:cNvPr>
            <p:cNvSpPr/>
            <p:nvPr/>
          </p:nvSpPr>
          <p:spPr bwMode="auto">
            <a:xfrm>
              <a:off x="1814084" y="6231134"/>
              <a:ext cx="116840" cy="11684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33" name="Straight Connector 32">
            <a:extLst>
              <a:ext uri="{FF2B5EF4-FFF2-40B4-BE49-F238E27FC236}">
                <a16:creationId xmlns:a16="http://schemas.microsoft.com/office/drawing/2014/main" id="{F7DF08C9-CF6F-0DA1-E58D-41A56F4F61FD}"/>
              </a:ext>
            </a:extLst>
          </p:cNvPr>
          <p:cNvCxnSpPr/>
          <p:nvPr/>
        </p:nvCxnSpPr>
        <p:spPr bwMode="auto">
          <a:xfrm>
            <a:off x="1875124" y="1833033"/>
            <a:ext cx="0" cy="428799"/>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A1BBEBE-25D6-2018-24CC-5E520973EF73}"/>
              </a:ext>
            </a:extLst>
          </p:cNvPr>
          <p:cNvCxnSpPr>
            <a:cxnSpLocks/>
          </p:cNvCxnSpPr>
          <p:nvPr/>
        </p:nvCxnSpPr>
        <p:spPr bwMode="auto">
          <a:xfrm>
            <a:off x="1875124" y="2462935"/>
            <a:ext cx="0" cy="202439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D14A6F2-D650-00EF-F672-0B748B896D08}"/>
              </a:ext>
            </a:extLst>
          </p:cNvPr>
          <p:cNvCxnSpPr>
            <a:cxnSpLocks/>
          </p:cNvCxnSpPr>
          <p:nvPr/>
        </p:nvCxnSpPr>
        <p:spPr bwMode="auto">
          <a:xfrm>
            <a:off x="1875124" y="4684076"/>
            <a:ext cx="0" cy="1356302"/>
          </a:xfrm>
          <a:prstGeom prst="line">
            <a:avLst/>
          </a:prstGeom>
          <a:noFill/>
          <a:ln w="28575" cap="flat" cmpd="sng" algn="ctr">
            <a:solidFill>
              <a:schemeClr val="bg1"/>
            </a:solidFill>
            <a:prstDash val="solid"/>
            <a:round/>
            <a:headEnd type="none" w="med" len="med"/>
            <a:tailEnd type="none" w="med" len="med"/>
          </a:ln>
          <a:effectLst/>
        </p:spPr>
      </p:cxnSp>
      <p:pic>
        <p:nvPicPr>
          <p:cNvPr id="38" name="Graphic 37" descr="Smiling face outline with solid fill">
            <a:extLst>
              <a:ext uri="{FF2B5EF4-FFF2-40B4-BE49-F238E27FC236}">
                <a16:creationId xmlns:a16="http://schemas.microsoft.com/office/drawing/2014/main" id="{FA6BBACC-E96D-FA94-32E0-1B44FEC2BFE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08868" y="4479250"/>
            <a:ext cx="274320" cy="274320"/>
          </a:xfrm>
          <a:prstGeom prst="rect">
            <a:avLst/>
          </a:prstGeom>
        </p:spPr>
      </p:pic>
      <p:pic>
        <p:nvPicPr>
          <p:cNvPr id="39" name="Graphic 38" descr="Sad face outline with solid fill">
            <a:extLst>
              <a:ext uri="{FF2B5EF4-FFF2-40B4-BE49-F238E27FC236}">
                <a16:creationId xmlns:a16="http://schemas.microsoft.com/office/drawing/2014/main" id="{2057A50D-4B30-AE24-4978-C0319F122E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85025" y="1633403"/>
            <a:ext cx="274320" cy="274320"/>
          </a:xfrm>
          <a:prstGeom prst="rect">
            <a:avLst/>
          </a:prstGeom>
        </p:spPr>
      </p:pic>
      <p:pic>
        <p:nvPicPr>
          <p:cNvPr id="40" name="Graphic 39" descr="Smiling face outline with solid fill">
            <a:extLst>
              <a:ext uri="{FF2B5EF4-FFF2-40B4-BE49-F238E27FC236}">
                <a16:creationId xmlns:a16="http://schemas.microsoft.com/office/drawing/2014/main" id="{FBF38E83-2AA6-1D67-B2A2-4EDF6DFB1C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91614" y="2311855"/>
            <a:ext cx="274320" cy="274320"/>
          </a:xfrm>
          <a:prstGeom prst="rect">
            <a:avLst/>
          </a:prstGeom>
        </p:spPr>
      </p:pic>
      <p:pic>
        <p:nvPicPr>
          <p:cNvPr id="41" name="Graphic 40" descr="Smiling face outline with solid fill">
            <a:extLst>
              <a:ext uri="{FF2B5EF4-FFF2-40B4-BE49-F238E27FC236}">
                <a16:creationId xmlns:a16="http://schemas.microsoft.com/office/drawing/2014/main" id="{35B4292F-FF04-265F-1A5F-702752BE07A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61014" y="1706924"/>
            <a:ext cx="274320" cy="274320"/>
          </a:xfrm>
          <a:prstGeom prst="rect">
            <a:avLst/>
          </a:prstGeom>
        </p:spPr>
      </p:pic>
      <p:pic>
        <p:nvPicPr>
          <p:cNvPr id="42" name="Graphic 41" descr="Sad face outline with solid fill">
            <a:extLst>
              <a:ext uri="{FF2B5EF4-FFF2-40B4-BE49-F238E27FC236}">
                <a16:creationId xmlns:a16="http://schemas.microsoft.com/office/drawing/2014/main" id="{8A8B50DE-C781-29AB-FD67-522D5C4BB1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98006" y="4479250"/>
            <a:ext cx="274320" cy="274320"/>
          </a:xfrm>
          <a:prstGeom prst="rect">
            <a:avLst/>
          </a:prstGeom>
        </p:spPr>
      </p:pic>
      <p:grpSp>
        <p:nvGrpSpPr>
          <p:cNvPr id="53" name="Group 52">
            <a:extLst>
              <a:ext uri="{FF2B5EF4-FFF2-40B4-BE49-F238E27FC236}">
                <a16:creationId xmlns:a16="http://schemas.microsoft.com/office/drawing/2014/main" id="{8B470998-8894-F06C-ABFA-1262A829FA1E}"/>
              </a:ext>
            </a:extLst>
          </p:cNvPr>
          <p:cNvGrpSpPr/>
          <p:nvPr/>
        </p:nvGrpSpPr>
        <p:grpSpPr>
          <a:xfrm>
            <a:off x="1891125" y="1822678"/>
            <a:ext cx="4019003" cy="455552"/>
            <a:chOff x="1891125" y="1822678"/>
            <a:chExt cx="4019003" cy="455552"/>
          </a:xfrm>
        </p:grpSpPr>
        <p:sp>
          <p:nvSpPr>
            <p:cNvPr id="43" name="TextBox 42">
              <a:extLst>
                <a:ext uri="{FF2B5EF4-FFF2-40B4-BE49-F238E27FC236}">
                  <a16:creationId xmlns:a16="http://schemas.microsoft.com/office/drawing/2014/main" id="{827BC0D5-2462-16D6-95CA-AA63037381BF}"/>
                </a:ext>
              </a:extLst>
            </p:cNvPr>
            <p:cNvSpPr txBox="1"/>
            <p:nvPr/>
          </p:nvSpPr>
          <p:spPr bwMode="auto">
            <a:xfrm>
              <a:off x="5005922" y="1822678"/>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0.83</a:t>
              </a:r>
            </a:p>
          </p:txBody>
        </p:sp>
        <p:sp>
          <p:nvSpPr>
            <p:cNvPr id="44" name="TextBox 43">
              <a:extLst>
                <a:ext uri="{FF2B5EF4-FFF2-40B4-BE49-F238E27FC236}">
                  <a16:creationId xmlns:a16="http://schemas.microsoft.com/office/drawing/2014/main" id="{35335195-DCDA-9353-7E9A-8E471A1A9AC4}"/>
                </a:ext>
              </a:extLst>
            </p:cNvPr>
            <p:cNvSpPr txBox="1"/>
            <p:nvPr/>
          </p:nvSpPr>
          <p:spPr bwMode="auto">
            <a:xfrm>
              <a:off x="5496232" y="1930400"/>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0.85</a:t>
              </a:r>
            </a:p>
          </p:txBody>
        </p:sp>
        <p:sp>
          <p:nvSpPr>
            <p:cNvPr id="45" name="TextBox 44">
              <a:extLst>
                <a:ext uri="{FF2B5EF4-FFF2-40B4-BE49-F238E27FC236}">
                  <a16:creationId xmlns:a16="http://schemas.microsoft.com/office/drawing/2014/main" id="{7912694D-174E-D99B-673F-5831BBABD515}"/>
                </a:ext>
              </a:extLst>
            </p:cNvPr>
            <p:cNvSpPr txBox="1"/>
            <p:nvPr/>
          </p:nvSpPr>
          <p:spPr bwMode="auto">
            <a:xfrm>
              <a:off x="3767986" y="2032009"/>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0.78</a:t>
              </a:r>
            </a:p>
          </p:txBody>
        </p:sp>
        <p:sp>
          <p:nvSpPr>
            <p:cNvPr id="50" name="Rectangle 49">
              <a:extLst>
                <a:ext uri="{FF2B5EF4-FFF2-40B4-BE49-F238E27FC236}">
                  <a16:creationId xmlns:a16="http://schemas.microsoft.com/office/drawing/2014/main" id="{D13424BD-08D0-BADC-110F-8320F1DA8D48}"/>
                </a:ext>
              </a:extLst>
            </p:cNvPr>
            <p:cNvSpPr/>
            <p:nvPr/>
          </p:nvSpPr>
          <p:spPr bwMode="auto">
            <a:xfrm>
              <a:off x="1891125" y="1907723"/>
              <a:ext cx="3182525"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4CC9F1BA-0856-5567-D267-7D473BB7281D}"/>
                </a:ext>
              </a:extLst>
            </p:cNvPr>
            <p:cNvSpPr/>
            <p:nvPr/>
          </p:nvSpPr>
          <p:spPr bwMode="auto">
            <a:xfrm>
              <a:off x="1891125" y="1999356"/>
              <a:ext cx="3674650"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9688537C-FD1C-63ED-21CE-769267A8A018}"/>
                </a:ext>
              </a:extLst>
            </p:cNvPr>
            <p:cNvSpPr/>
            <p:nvPr/>
          </p:nvSpPr>
          <p:spPr bwMode="auto">
            <a:xfrm>
              <a:off x="1891125" y="2090563"/>
              <a:ext cx="1956974"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 name="Group 53">
            <a:extLst>
              <a:ext uri="{FF2B5EF4-FFF2-40B4-BE49-F238E27FC236}">
                <a16:creationId xmlns:a16="http://schemas.microsoft.com/office/drawing/2014/main" id="{909A1E94-9F93-C2B3-C219-409C1003CEB1}"/>
              </a:ext>
            </a:extLst>
          </p:cNvPr>
          <p:cNvGrpSpPr/>
          <p:nvPr/>
        </p:nvGrpSpPr>
        <p:grpSpPr>
          <a:xfrm>
            <a:off x="1891124" y="2450338"/>
            <a:ext cx="4274810" cy="455552"/>
            <a:chOff x="1891124" y="1822678"/>
            <a:chExt cx="4274810" cy="455552"/>
          </a:xfrm>
        </p:grpSpPr>
        <p:sp>
          <p:nvSpPr>
            <p:cNvPr id="55" name="TextBox 54">
              <a:extLst>
                <a:ext uri="{FF2B5EF4-FFF2-40B4-BE49-F238E27FC236}">
                  <a16:creationId xmlns:a16="http://schemas.microsoft.com/office/drawing/2014/main" id="{2776EA9E-215E-0D44-A6A1-CFD956548737}"/>
                </a:ext>
              </a:extLst>
            </p:cNvPr>
            <p:cNvSpPr txBox="1"/>
            <p:nvPr/>
          </p:nvSpPr>
          <p:spPr bwMode="auto">
            <a:xfrm>
              <a:off x="5478862"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86.48</a:t>
              </a:r>
            </a:p>
          </p:txBody>
        </p:sp>
        <p:sp>
          <p:nvSpPr>
            <p:cNvPr id="56" name="TextBox 55">
              <a:extLst>
                <a:ext uri="{FF2B5EF4-FFF2-40B4-BE49-F238E27FC236}">
                  <a16:creationId xmlns:a16="http://schemas.microsoft.com/office/drawing/2014/main" id="{B1E9A645-AC85-0DD7-5514-E3224BC160EA}"/>
                </a:ext>
              </a:extLst>
            </p:cNvPr>
            <p:cNvSpPr txBox="1"/>
            <p:nvPr/>
          </p:nvSpPr>
          <p:spPr bwMode="auto">
            <a:xfrm>
              <a:off x="5686316" y="193040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91.49</a:t>
              </a:r>
            </a:p>
          </p:txBody>
        </p:sp>
        <p:sp>
          <p:nvSpPr>
            <p:cNvPr id="57" name="TextBox 56">
              <a:extLst>
                <a:ext uri="{FF2B5EF4-FFF2-40B4-BE49-F238E27FC236}">
                  <a16:creationId xmlns:a16="http://schemas.microsoft.com/office/drawing/2014/main" id="{187110C1-2223-816C-FA0E-7170CB97D889}"/>
                </a:ext>
              </a:extLst>
            </p:cNvPr>
            <p:cNvSpPr txBox="1"/>
            <p:nvPr/>
          </p:nvSpPr>
          <p:spPr bwMode="auto">
            <a:xfrm>
              <a:off x="5036732" y="2032009"/>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76.47</a:t>
              </a:r>
            </a:p>
          </p:txBody>
        </p:sp>
        <p:sp>
          <p:nvSpPr>
            <p:cNvPr id="58" name="Rectangle 57">
              <a:extLst>
                <a:ext uri="{FF2B5EF4-FFF2-40B4-BE49-F238E27FC236}">
                  <a16:creationId xmlns:a16="http://schemas.microsoft.com/office/drawing/2014/main" id="{6D09A210-7BBB-6E6F-F43A-5D43F62CC171}"/>
                </a:ext>
              </a:extLst>
            </p:cNvPr>
            <p:cNvSpPr/>
            <p:nvPr/>
          </p:nvSpPr>
          <p:spPr bwMode="auto">
            <a:xfrm>
              <a:off x="1891125" y="1907723"/>
              <a:ext cx="3655600"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F56C5A3C-37BB-1430-26D1-EC1891A1906D}"/>
                </a:ext>
              </a:extLst>
            </p:cNvPr>
            <p:cNvSpPr/>
            <p:nvPr/>
          </p:nvSpPr>
          <p:spPr bwMode="auto">
            <a:xfrm>
              <a:off x="1891124" y="1999356"/>
              <a:ext cx="3869913"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DE034D66-8738-B6A0-E7C3-456836A743F2}"/>
                </a:ext>
              </a:extLst>
            </p:cNvPr>
            <p:cNvSpPr/>
            <p:nvPr/>
          </p:nvSpPr>
          <p:spPr bwMode="auto">
            <a:xfrm>
              <a:off x="1891124" y="2090563"/>
              <a:ext cx="3233325"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1" name="Group 60">
            <a:extLst>
              <a:ext uri="{FF2B5EF4-FFF2-40B4-BE49-F238E27FC236}">
                <a16:creationId xmlns:a16="http://schemas.microsoft.com/office/drawing/2014/main" id="{F44B7606-5B10-0093-6A46-A8C809E937FB}"/>
              </a:ext>
            </a:extLst>
          </p:cNvPr>
          <p:cNvGrpSpPr/>
          <p:nvPr/>
        </p:nvGrpSpPr>
        <p:grpSpPr>
          <a:xfrm>
            <a:off x="1891125" y="2765185"/>
            <a:ext cx="3936287" cy="455552"/>
            <a:chOff x="1891125" y="1822678"/>
            <a:chExt cx="3936287" cy="455552"/>
          </a:xfrm>
        </p:grpSpPr>
        <p:sp>
          <p:nvSpPr>
            <p:cNvPr id="62" name="TextBox 61">
              <a:extLst>
                <a:ext uri="{FF2B5EF4-FFF2-40B4-BE49-F238E27FC236}">
                  <a16:creationId xmlns:a16="http://schemas.microsoft.com/office/drawing/2014/main" id="{0EDE0B3E-4665-6F77-9B5B-91E15B5298F3}"/>
                </a:ext>
              </a:extLst>
            </p:cNvPr>
            <p:cNvSpPr txBox="1"/>
            <p:nvPr/>
          </p:nvSpPr>
          <p:spPr bwMode="auto">
            <a:xfrm>
              <a:off x="5140038"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79.11</a:t>
              </a:r>
            </a:p>
          </p:txBody>
        </p:sp>
        <p:sp>
          <p:nvSpPr>
            <p:cNvPr id="63" name="TextBox 62">
              <a:extLst>
                <a:ext uri="{FF2B5EF4-FFF2-40B4-BE49-F238E27FC236}">
                  <a16:creationId xmlns:a16="http://schemas.microsoft.com/office/drawing/2014/main" id="{AD442EE0-2B60-720E-6E4E-A7CFEA92F2D4}"/>
                </a:ext>
              </a:extLst>
            </p:cNvPr>
            <p:cNvSpPr txBox="1"/>
            <p:nvPr/>
          </p:nvSpPr>
          <p:spPr bwMode="auto">
            <a:xfrm>
              <a:off x="5347794" y="193040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83.15</a:t>
              </a:r>
            </a:p>
          </p:txBody>
        </p:sp>
        <p:sp>
          <p:nvSpPr>
            <p:cNvPr id="64" name="TextBox 63">
              <a:extLst>
                <a:ext uri="{FF2B5EF4-FFF2-40B4-BE49-F238E27FC236}">
                  <a16:creationId xmlns:a16="http://schemas.microsoft.com/office/drawing/2014/main" id="{F15954B1-09D4-67A2-3853-0E445968477E}"/>
                </a:ext>
              </a:extLst>
            </p:cNvPr>
            <p:cNvSpPr txBox="1"/>
            <p:nvPr/>
          </p:nvSpPr>
          <p:spPr bwMode="auto">
            <a:xfrm>
              <a:off x="4687618" y="2032009"/>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68.02</a:t>
              </a:r>
            </a:p>
          </p:txBody>
        </p:sp>
        <p:sp>
          <p:nvSpPr>
            <p:cNvPr id="65" name="Rectangle 64">
              <a:extLst>
                <a:ext uri="{FF2B5EF4-FFF2-40B4-BE49-F238E27FC236}">
                  <a16:creationId xmlns:a16="http://schemas.microsoft.com/office/drawing/2014/main" id="{95DA8B47-388B-F5E4-DE24-BCA1D409BE50}"/>
                </a:ext>
              </a:extLst>
            </p:cNvPr>
            <p:cNvSpPr/>
            <p:nvPr/>
          </p:nvSpPr>
          <p:spPr bwMode="auto">
            <a:xfrm>
              <a:off x="1891125" y="1907723"/>
              <a:ext cx="3346038"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6B2739B5-2C01-DBCE-3749-948F73EABE19}"/>
                </a:ext>
              </a:extLst>
            </p:cNvPr>
            <p:cNvSpPr/>
            <p:nvPr/>
          </p:nvSpPr>
          <p:spPr bwMode="auto">
            <a:xfrm>
              <a:off x="1891125" y="1999356"/>
              <a:ext cx="3517488"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230EA4D6-6441-71CF-BBB4-3B3BDAE76BD0}"/>
                </a:ext>
              </a:extLst>
            </p:cNvPr>
            <p:cNvSpPr/>
            <p:nvPr/>
          </p:nvSpPr>
          <p:spPr bwMode="auto">
            <a:xfrm>
              <a:off x="1891125" y="2090563"/>
              <a:ext cx="2880900"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8" name="Group 67">
            <a:extLst>
              <a:ext uri="{FF2B5EF4-FFF2-40B4-BE49-F238E27FC236}">
                <a16:creationId xmlns:a16="http://schemas.microsoft.com/office/drawing/2014/main" id="{544D168C-02CD-5239-D4AA-AED6E6286F18}"/>
              </a:ext>
            </a:extLst>
          </p:cNvPr>
          <p:cNvGrpSpPr/>
          <p:nvPr/>
        </p:nvGrpSpPr>
        <p:grpSpPr>
          <a:xfrm>
            <a:off x="1891124" y="3084325"/>
            <a:ext cx="3852590" cy="455552"/>
            <a:chOff x="1891124" y="1822678"/>
            <a:chExt cx="3852590" cy="455552"/>
          </a:xfrm>
        </p:grpSpPr>
        <p:sp>
          <p:nvSpPr>
            <p:cNvPr id="69" name="TextBox 68">
              <a:extLst>
                <a:ext uri="{FF2B5EF4-FFF2-40B4-BE49-F238E27FC236}">
                  <a16:creationId xmlns:a16="http://schemas.microsoft.com/office/drawing/2014/main" id="{410BC9DC-8A59-EE94-84C8-3468A342FCF9}"/>
                </a:ext>
              </a:extLst>
            </p:cNvPr>
            <p:cNvSpPr txBox="1"/>
            <p:nvPr/>
          </p:nvSpPr>
          <p:spPr bwMode="auto">
            <a:xfrm>
              <a:off x="5125223"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78.22</a:t>
              </a:r>
            </a:p>
          </p:txBody>
        </p:sp>
        <p:sp>
          <p:nvSpPr>
            <p:cNvPr id="70" name="TextBox 69">
              <a:extLst>
                <a:ext uri="{FF2B5EF4-FFF2-40B4-BE49-F238E27FC236}">
                  <a16:creationId xmlns:a16="http://schemas.microsoft.com/office/drawing/2014/main" id="{5C20F180-314F-544B-353D-30D45AF7A5F8}"/>
                </a:ext>
              </a:extLst>
            </p:cNvPr>
            <p:cNvSpPr txBox="1"/>
            <p:nvPr/>
          </p:nvSpPr>
          <p:spPr bwMode="auto">
            <a:xfrm>
              <a:off x="5264096" y="193040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81.39</a:t>
              </a:r>
            </a:p>
          </p:txBody>
        </p:sp>
        <p:sp>
          <p:nvSpPr>
            <p:cNvPr id="71" name="TextBox 70">
              <a:extLst>
                <a:ext uri="{FF2B5EF4-FFF2-40B4-BE49-F238E27FC236}">
                  <a16:creationId xmlns:a16="http://schemas.microsoft.com/office/drawing/2014/main" id="{2589BF69-00F9-616F-E9AB-FA19C69C0687}"/>
                </a:ext>
              </a:extLst>
            </p:cNvPr>
            <p:cNvSpPr txBox="1"/>
            <p:nvPr/>
          </p:nvSpPr>
          <p:spPr bwMode="auto">
            <a:xfrm>
              <a:off x="4769182" y="2032009"/>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70.11</a:t>
              </a:r>
            </a:p>
          </p:txBody>
        </p:sp>
        <p:sp>
          <p:nvSpPr>
            <p:cNvPr id="72" name="Rectangle 71">
              <a:extLst>
                <a:ext uri="{FF2B5EF4-FFF2-40B4-BE49-F238E27FC236}">
                  <a16:creationId xmlns:a16="http://schemas.microsoft.com/office/drawing/2014/main" id="{291AD0F1-B007-3F4C-5B24-CF07ACF314BB}"/>
                </a:ext>
              </a:extLst>
            </p:cNvPr>
            <p:cNvSpPr/>
            <p:nvPr/>
          </p:nvSpPr>
          <p:spPr bwMode="auto">
            <a:xfrm>
              <a:off x="1891125" y="1907723"/>
              <a:ext cx="3309525"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0473944C-B324-1A2E-9CD6-05CC7BB1E7CB}"/>
                </a:ext>
              </a:extLst>
            </p:cNvPr>
            <p:cNvSpPr/>
            <p:nvPr/>
          </p:nvSpPr>
          <p:spPr bwMode="auto">
            <a:xfrm>
              <a:off x="1891125" y="1999356"/>
              <a:ext cx="3436525"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EFE296D6-ED1A-C476-B33C-8BEE5614BD3E}"/>
                </a:ext>
              </a:extLst>
            </p:cNvPr>
            <p:cNvSpPr/>
            <p:nvPr/>
          </p:nvSpPr>
          <p:spPr bwMode="auto">
            <a:xfrm>
              <a:off x="1891124" y="2090563"/>
              <a:ext cx="2966625"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06FD302A-151D-A254-87B8-EBB46F528797}"/>
              </a:ext>
            </a:extLst>
          </p:cNvPr>
          <p:cNvGrpSpPr/>
          <p:nvPr/>
        </p:nvGrpSpPr>
        <p:grpSpPr>
          <a:xfrm>
            <a:off x="1891124" y="3417942"/>
            <a:ext cx="3405870" cy="455552"/>
            <a:chOff x="1891124" y="1822678"/>
            <a:chExt cx="3405870" cy="455552"/>
          </a:xfrm>
        </p:grpSpPr>
        <p:sp>
          <p:nvSpPr>
            <p:cNvPr id="76" name="TextBox 75">
              <a:extLst>
                <a:ext uri="{FF2B5EF4-FFF2-40B4-BE49-F238E27FC236}">
                  <a16:creationId xmlns:a16="http://schemas.microsoft.com/office/drawing/2014/main" id="{BD04B431-67F9-EAAE-E576-9A37F5EEA9ED}"/>
                </a:ext>
              </a:extLst>
            </p:cNvPr>
            <p:cNvSpPr txBox="1"/>
            <p:nvPr/>
          </p:nvSpPr>
          <p:spPr bwMode="auto">
            <a:xfrm>
              <a:off x="4757930"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69.35</a:t>
              </a:r>
            </a:p>
          </p:txBody>
        </p:sp>
        <p:sp>
          <p:nvSpPr>
            <p:cNvPr id="77" name="TextBox 76">
              <a:extLst>
                <a:ext uri="{FF2B5EF4-FFF2-40B4-BE49-F238E27FC236}">
                  <a16:creationId xmlns:a16="http://schemas.microsoft.com/office/drawing/2014/main" id="{6D02A64F-4F2F-6203-734E-AABBD03A00CE}"/>
                </a:ext>
              </a:extLst>
            </p:cNvPr>
            <p:cNvSpPr txBox="1"/>
            <p:nvPr/>
          </p:nvSpPr>
          <p:spPr bwMode="auto">
            <a:xfrm>
              <a:off x="4817376" y="193040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71.27</a:t>
              </a:r>
            </a:p>
          </p:txBody>
        </p:sp>
        <p:sp>
          <p:nvSpPr>
            <p:cNvPr id="78" name="TextBox 77">
              <a:extLst>
                <a:ext uri="{FF2B5EF4-FFF2-40B4-BE49-F238E27FC236}">
                  <a16:creationId xmlns:a16="http://schemas.microsoft.com/office/drawing/2014/main" id="{4C8834AB-1265-164A-3FBE-229369B744FC}"/>
                </a:ext>
              </a:extLst>
            </p:cNvPr>
            <p:cNvSpPr txBox="1"/>
            <p:nvPr/>
          </p:nvSpPr>
          <p:spPr bwMode="auto">
            <a:xfrm>
              <a:off x="4534217" y="2032009"/>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64.29</a:t>
              </a:r>
            </a:p>
          </p:txBody>
        </p:sp>
        <p:sp>
          <p:nvSpPr>
            <p:cNvPr id="79" name="Rectangle 78">
              <a:extLst>
                <a:ext uri="{FF2B5EF4-FFF2-40B4-BE49-F238E27FC236}">
                  <a16:creationId xmlns:a16="http://schemas.microsoft.com/office/drawing/2014/main" id="{E15C2617-DC21-63D1-E32E-237BD501AA71}"/>
                </a:ext>
              </a:extLst>
            </p:cNvPr>
            <p:cNvSpPr/>
            <p:nvPr/>
          </p:nvSpPr>
          <p:spPr bwMode="auto">
            <a:xfrm>
              <a:off x="1891126" y="1907723"/>
              <a:ext cx="2933288"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C783D369-19E2-C493-701F-2D7573B04D0C}"/>
                </a:ext>
              </a:extLst>
            </p:cNvPr>
            <p:cNvSpPr/>
            <p:nvPr/>
          </p:nvSpPr>
          <p:spPr bwMode="auto">
            <a:xfrm>
              <a:off x="1891125" y="1999356"/>
              <a:ext cx="3014250"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CE9456E9-F1C1-105C-71BE-82DAC18C8416}"/>
                </a:ext>
              </a:extLst>
            </p:cNvPr>
            <p:cNvSpPr/>
            <p:nvPr/>
          </p:nvSpPr>
          <p:spPr bwMode="auto">
            <a:xfrm>
              <a:off x="1891124" y="2090563"/>
              <a:ext cx="2712625"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E98A5A86-1C92-CB3A-86F6-79B88A25A821}"/>
              </a:ext>
            </a:extLst>
          </p:cNvPr>
          <p:cNvGrpSpPr/>
          <p:nvPr/>
        </p:nvGrpSpPr>
        <p:grpSpPr>
          <a:xfrm>
            <a:off x="1891124" y="3734646"/>
            <a:ext cx="3135533" cy="455552"/>
            <a:chOff x="1891124" y="1822678"/>
            <a:chExt cx="3135533" cy="455552"/>
          </a:xfrm>
        </p:grpSpPr>
        <p:sp>
          <p:nvSpPr>
            <p:cNvPr id="83" name="TextBox 82">
              <a:extLst>
                <a:ext uri="{FF2B5EF4-FFF2-40B4-BE49-F238E27FC236}">
                  <a16:creationId xmlns:a16="http://schemas.microsoft.com/office/drawing/2014/main" id="{0694BB22-16D9-C864-2DE0-99AB85FEC951}"/>
                </a:ext>
              </a:extLst>
            </p:cNvPr>
            <p:cNvSpPr txBox="1"/>
            <p:nvPr/>
          </p:nvSpPr>
          <p:spPr bwMode="auto">
            <a:xfrm>
              <a:off x="4430150"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61.29</a:t>
              </a:r>
            </a:p>
          </p:txBody>
        </p:sp>
        <p:sp>
          <p:nvSpPr>
            <p:cNvPr id="84" name="TextBox 83">
              <a:extLst>
                <a:ext uri="{FF2B5EF4-FFF2-40B4-BE49-F238E27FC236}">
                  <a16:creationId xmlns:a16="http://schemas.microsoft.com/office/drawing/2014/main" id="{9E6563F4-F12A-86A2-7E31-8EDF5EA8FBFD}"/>
                </a:ext>
              </a:extLst>
            </p:cNvPr>
            <p:cNvSpPr txBox="1"/>
            <p:nvPr/>
          </p:nvSpPr>
          <p:spPr bwMode="auto">
            <a:xfrm>
              <a:off x="4547039" y="193040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64.32</a:t>
              </a:r>
            </a:p>
          </p:txBody>
        </p:sp>
        <p:sp>
          <p:nvSpPr>
            <p:cNvPr id="85" name="TextBox 84">
              <a:extLst>
                <a:ext uri="{FF2B5EF4-FFF2-40B4-BE49-F238E27FC236}">
                  <a16:creationId xmlns:a16="http://schemas.microsoft.com/office/drawing/2014/main" id="{2C9FF531-A2BA-8073-1E24-3256A8CB7A03}"/>
                </a:ext>
              </a:extLst>
            </p:cNvPr>
            <p:cNvSpPr txBox="1"/>
            <p:nvPr/>
          </p:nvSpPr>
          <p:spPr bwMode="auto">
            <a:xfrm>
              <a:off x="4086274" y="2032009"/>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53.27</a:t>
              </a:r>
            </a:p>
          </p:txBody>
        </p:sp>
        <p:sp>
          <p:nvSpPr>
            <p:cNvPr id="86" name="Rectangle 85">
              <a:extLst>
                <a:ext uri="{FF2B5EF4-FFF2-40B4-BE49-F238E27FC236}">
                  <a16:creationId xmlns:a16="http://schemas.microsoft.com/office/drawing/2014/main" id="{B29EADE4-0774-372D-0F67-0BFE6250EB96}"/>
                </a:ext>
              </a:extLst>
            </p:cNvPr>
            <p:cNvSpPr/>
            <p:nvPr/>
          </p:nvSpPr>
          <p:spPr bwMode="auto">
            <a:xfrm>
              <a:off x="1891125" y="1907723"/>
              <a:ext cx="2591975"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37E6AFDF-F8D3-5682-A1E2-11E5362D3B07}"/>
                </a:ext>
              </a:extLst>
            </p:cNvPr>
            <p:cNvSpPr/>
            <p:nvPr/>
          </p:nvSpPr>
          <p:spPr bwMode="auto">
            <a:xfrm>
              <a:off x="1891125" y="1999356"/>
              <a:ext cx="2720563"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6102D5C6-4CDA-A62F-C842-518BB7CF16C5}"/>
                </a:ext>
              </a:extLst>
            </p:cNvPr>
            <p:cNvSpPr/>
            <p:nvPr/>
          </p:nvSpPr>
          <p:spPr bwMode="auto">
            <a:xfrm>
              <a:off x="1891124" y="2090563"/>
              <a:ext cx="2250661"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9" name="Group 88">
            <a:extLst>
              <a:ext uri="{FF2B5EF4-FFF2-40B4-BE49-F238E27FC236}">
                <a16:creationId xmlns:a16="http://schemas.microsoft.com/office/drawing/2014/main" id="{92AF8A28-E242-016C-9898-FD5B8B04BED2}"/>
              </a:ext>
            </a:extLst>
          </p:cNvPr>
          <p:cNvGrpSpPr/>
          <p:nvPr/>
        </p:nvGrpSpPr>
        <p:grpSpPr>
          <a:xfrm>
            <a:off x="1891124" y="4058188"/>
            <a:ext cx="3354607" cy="455552"/>
            <a:chOff x="1891124" y="1822678"/>
            <a:chExt cx="3354607" cy="455552"/>
          </a:xfrm>
        </p:grpSpPr>
        <p:sp>
          <p:nvSpPr>
            <p:cNvPr id="90" name="TextBox 89">
              <a:extLst>
                <a:ext uri="{FF2B5EF4-FFF2-40B4-BE49-F238E27FC236}">
                  <a16:creationId xmlns:a16="http://schemas.microsoft.com/office/drawing/2014/main" id="{FABF2362-29C2-0ABA-A6AB-3141FE83AEC8}"/>
                </a:ext>
              </a:extLst>
            </p:cNvPr>
            <p:cNvSpPr txBox="1"/>
            <p:nvPr/>
          </p:nvSpPr>
          <p:spPr bwMode="auto">
            <a:xfrm>
              <a:off x="4660420"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66.76</a:t>
              </a:r>
            </a:p>
          </p:txBody>
        </p:sp>
        <p:sp>
          <p:nvSpPr>
            <p:cNvPr id="91" name="TextBox 90">
              <a:extLst>
                <a:ext uri="{FF2B5EF4-FFF2-40B4-BE49-F238E27FC236}">
                  <a16:creationId xmlns:a16="http://schemas.microsoft.com/office/drawing/2014/main" id="{889AD5D1-AA9C-729F-2B7B-0E6EE5F156B7}"/>
                </a:ext>
              </a:extLst>
            </p:cNvPr>
            <p:cNvSpPr txBox="1"/>
            <p:nvPr/>
          </p:nvSpPr>
          <p:spPr bwMode="auto">
            <a:xfrm>
              <a:off x="4766113" y="193040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69.51</a:t>
              </a:r>
            </a:p>
          </p:txBody>
        </p:sp>
        <p:sp>
          <p:nvSpPr>
            <p:cNvPr id="92" name="TextBox 91">
              <a:extLst>
                <a:ext uri="{FF2B5EF4-FFF2-40B4-BE49-F238E27FC236}">
                  <a16:creationId xmlns:a16="http://schemas.microsoft.com/office/drawing/2014/main" id="{F2CF5C4A-DE2F-1C69-0723-CCD334AEDE97}"/>
                </a:ext>
              </a:extLst>
            </p:cNvPr>
            <p:cNvSpPr txBox="1"/>
            <p:nvPr/>
          </p:nvSpPr>
          <p:spPr bwMode="auto">
            <a:xfrm>
              <a:off x="4363970" y="2032009"/>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54.48</a:t>
              </a:r>
            </a:p>
          </p:txBody>
        </p:sp>
        <p:sp>
          <p:nvSpPr>
            <p:cNvPr id="93" name="Rectangle 92">
              <a:extLst>
                <a:ext uri="{FF2B5EF4-FFF2-40B4-BE49-F238E27FC236}">
                  <a16:creationId xmlns:a16="http://schemas.microsoft.com/office/drawing/2014/main" id="{94859B3C-5276-DB32-118A-358EDE5E7562}"/>
                </a:ext>
              </a:extLst>
            </p:cNvPr>
            <p:cNvSpPr/>
            <p:nvPr/>
          </p:nvSpPr>
          <p:spPr bwMode="auto">
            <a:xfrm>
              <a:off x="1891125" y="1907723"/>
              <a:ext cx="2826925"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8C6B482-81E1-8CAA-21B5-D030D0166E01}"/>
                </a:ext>
              </a:extLst>
            </p:cNvPr>
            <p:cNvSpPr/>
            <p:nvPr/>
          </p:nvSpPr>
          <p:spPr bwMode="auto">
            <a:xfrm>
              <a:off x="1891125" y="1999356"/>
              <a:ext cx="2936463"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4722108-A329-CDA1-B010-7A259373668F}"/>
                </a:ext>
              </a:extLst>
            </p:cNvPr>
            <p:cNvSpPr/>
            <p:nvPr/>
          </p:nvSpPr>
          <p:spPr bwMode="auto">
            <a:xfrm>
              <a:off x="1891124" y="2090563"/>
              <a:ext cx="2512979"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 name="Group 95">
            <a:extLst>
              <a:ext uri="{FF2B5EF4-FFF2-40B4-BE49-F238E27FC236}">
                <a16:creationId xmlns:a16="http://schemas.microsoft.com/office/drawing/2014/main" id="{038748C0-B3AA-3110-1977-4A1AFC4C942D}"/>
              </a:ext>
            </a:extLst>
          </p:cNvPr>
          <p:cNvGrpSpPr/>
          <p:nvPr/>
        </p:nvGrpSpPr>
        <p:grpSpPr>
          <a:xfrm>
            <a:off x="1891124" y="4670461"/>
            <a:ext cx="2824158" cy="435199"/>
            <a:chOff x="1891124" y="1822678"/>
            <a:chExt cx="2824158" cy="435199"/>
          </a:xfrm>
        </p:grpSpPr>
        <p:sp>
          <p:nvSpPr>
            <p:cNvPr id="97" name="TextBox 96">
              <a:extLst>
                <a:ext uri="{FF2B5EF4-FFF2-40B4-BE49-F238E27FC236}">
                  <a16:creationId xmlns:a16="http://schemas.microsoft.com/office/drawing/2014/main" id="{4FD1E142-4F71-303A-1578-6F18A04F0F90}"/>
                </a:ext>
              </a:extLst>
            </p:cNvPr>
            <p:cNvSpPr txBox="1"/>
            <p:nvPr/>
          </p:nvSpPr>
          <p:spPr bwMode="auto">
            <a:xfrm>
              <a:off x="3482387"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36.33</a:t>
              </a:r>
            </a:p>
          </p:txBody>
        </p:sp>
        <p:sp>
          <p:nvSpPr>
            <p:cNvPr id="98" name="TextBox 97">
              <a:extLst>
                <a:ext uri="{FF2B5EF4-FFF2-40B4-BE49-F238E27FC236}">
                  <a16:creationId xmlns:a16="http://schemas.microsoft.com/office/drawing/2014/main" id="{BEFEBBE3-8951-ED33-C367-4F8EC821BCC4}"/>
                </a:ext>
              </a:extLst>
            </p:cNvPr>
            <p:cNvSpPr txBox="1"/>
            <p:nvPr/>
          </p:nvSpPr>
          <p:spPr bwMode="auto">
            <a:xfrm>
              <a:off x="3185685" y="192404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30.13</a:t>
              </a:r>
            </a:p>
          </p:txBody>
        </p:sp>
        <p:sp>
          <p:nvSpPr>
            <p:cNvPr id="99" name="TextBox 98">
              <a:extLst>
                <a:ext uri="{FF2B5EF4-FFF2-40B4-BE49-F238E27FC236}">
                  <a16:creationId xmlns:a16="http://schemas.microsoft.com/office/drawing/2014/main" id="{E1B3B97D-ECCC-A5C1-8EF5-F8764C26CF7C}"/>
                </a:ext>
              </a:extLst>
            </p:cNvPr>
            <p:cNvSpPr txBox="1"/>
            <p:nvPr/>
          </p:nvSpPr>
          <p:spPr bwMode="auto">
            <a:xfrm>
              <a:off x="4235664" y="2011656"/>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30.13</a:t>
              </a:r>
            </a:p>
          </p:txBody>
        </p:sp>
        <p:sp>
          <p:nvSpPr>
            <p:cNvPr id="100" name="Rectangle 99">
              <a:extLst>
                <a:ext uri="{FF2B5EF4-FFF2-40B4-BE49-F238E27FC236}">
                  <a16:creationId xmlns:a16="http://schemas.microsoft.com/office/drawing/2014/main" id="{9E1486F8-28BB-174C-3268-98F2696046F0}"/>
                </a:ext>
              </a:extLst>
            </p:cNvPr>
            <p:cNvSpPr/>
            <p:nvPr/>
          </p:nvSpPr>
          <p:spPr bwMode="auto">
            <a:xfrm>
              <a:off x="1891126" y="1907723"/>
              <a:ext cx="1649000"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3732C929-FB31-CA05-7F85-C324AD920C47}"/>
                </a:ext>
              </a:extLst>
            </p:cNvPr>
            <p:cNvSpPr/>
            <p:nvPr/>
          </p:nvSpPr>
          <p:spPr bwMode="auto">
            <a:xfrm>
              <a:off x="1891126" y="1999356"/>
              <a:ext cx="1371382"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46832008-A2AA-B5E3-5B40-75DE178574FD}"/>
                </a:ext>
              </a:extLst>
            </p:cNvPr>
            <p:cNvSpPr/>
            <p:nvPr/>
          </p:nvSpPr>
          <p:spPr bwMode="auto">
            <a:xfrm>
              <a:off x="1891124" y="2090563"/>
              <a:ext cx="2428463"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3" name="Group 102">
            <a:extLst>
              <a:ext uri="{FF2B5EF4-FFF2-40B4-BE49-F238E27FC236}">
                <a16:creationId xmlns:a16="http://schemas.microsoft.com/office/drawing/2014/main" id="{DD148380-806A-CC04-22AC-636606EF2533}"/>
              </a:ext>
            </a:extLst>
          </p:cNvPr>
          <p:cNvGrpSpPr/>
          <p:nvPr/>
        </p:nvGrpSpPr>
        <p:grpSpPr>
          <a:xfrm>
            <a:off x="1891124" y="4978261"/>
            <a:ext cx="3182526" cy="455552"/>
            <a:chOff x="1891124" y="1822678"/>
            <a:chExt cx="3182526" cy="455552"/>
          </a:xfrm>
        </p:grpSpPr>
        <p:sp>
          <p:nvSpPr>
            <p:cNvPr id="104" name="TextBox 103">
              <a:extLst>
                <a:ext uri="{FF2B5EF4-FFF2-40B4-BE49-F238E27FC236}">
                  <a16:creationId xmlns:a16="http://schemas.microsoft.com/office/drawing/2014/main" id="{45709001-3705-E898-F139-D295743381CA}"/>
                </a:ext>
              </a:extLst>
            </p:cNvPr>
            <p:cNvSpPr txBox="1"/>
            <p:nvPr/>
          </p:nvSpPr>
          <p:spPr bwMode="auto">
            <a:xfrm>
              <a:off x="3104810"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28.33</a:t>
              </a:r>
            </a:p>
          </p:txBody>
        </p:sp>
        <p:sp>
          <p:nvSpPr>
            <p:cNvPr id="105" name="TextBox 104">
              <a:extLst>
                <a:ext uri="{FF2B5EF4-FFF2-40B4-BE49-F238E27FC236}">
                  <a16:creationId xmlns:a16="http://schemas.microsoft.com/office/drawing/2014/main" id="{2D3D57F3-22A4-0083-D12F-083210ECD4F1}"/>
                </a:ext>
              </a:extLst>
            </p:cNvPr>
            <p:cNvSpPr txBox="1"/>
            <p:nvPr/>
          </p:nvSpPr>
          <p:spPr bwMode="auto">
            <a:xfrm>
              <a:off x="2580587" y="192246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16.48</a:t>
              </a:r>
            </a:p>
          </p:txBody>
        </p:sp>
        <p:sp>
          <p:nvSpPr>
            <p:cNvPr id="106" name="TextBox 105">
              <a:extLst>
                <a:ext uri="{FF2B5EF4-FFF2-40B4-BE49-F238E27FC236}">
                  <a16:creationId xmlns:a16="http://schemas.microsoft.com/office/drawing/2014/main" id="{984468F0-778D-E3A9-8898-A390523A5B8A}"/>
                </a:ext>
              </a:extLst>
            </p:cNvPr>
            <p:cNvSpPr txBox="1"/>
            <p:nvPr/>
          </p:nvSpPr>
          <p:spPr bwMode="auto">
            <a:xfrm>
              <a:off x="4594032" y="2032009"/>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60.94</a:t>
              </a:r>
            </a:p>
          </p:txBody>
        </p:sp>
        <p:sp>
          <p:nvSpPr>
            <p:cNvPr id="107" name="Rectangle 106">
              <a:extLst>
                <a:ext uri="{FF2B5EF4-FFF2-40B4-BE49-F238E27FC236}">
                  <a16:creationId xmlns:a16="http://schemas.microsoft.com/office/drawing/2014/main" id="{F3A8115A-0561-3341-1799-5779F66D9475}"/>
                </a:ext>
              </a:extLst>
            </p:cNvPr>
            <p:cNvSpPr/>
            <p:nvPr/>
          </p:nvSpPr>
          <p:spPr bwMode="auto">
            <a:xfrm>
              <a:off x="1891126" y="1907723"/>
              <a:ext cx="1287049"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70BAB0EF-7D7C-3873-5555-133C23521D50}"/>
                </a:ext>
              </a:extLst>
            </p:cNvPr>
            <p:cNvSpPr/>
            <p:nvPr/>
          </p:nvSpPr>
          <p:spPr bwMode="auto">
            <a:xfrm>
              <a:off x="1891125" y="1999356"/>
              <a:ext cx="745713"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4CFD2A17-3989-109B-83E3-E158D3B23476}"/>
                </a:ext>
              </a:extLst>
            </p:cNvPr>
            <p:cNvSpPr/>
            <p:nvPr/>
          </p:nvSpPr>
          <p:spPr bwMode="auto">
            <a:xfrm>
              <a:off x="1891124" y="2090563"/>
              <a:ext cx="2776125"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0" name="Group 109">
            <a:extLst>
              <a:ext uri="{FF2B5EF4-FFF2-40B4-BE49-F238E27FC236}">
                <a16:creationId xmlns:a16="http://schemas.microsoft.com/office/drawing/2014/main" id="{A630E207-FC13-E201-294C-08615E7B6DE6}"/>
              </a:ext>
            </a:extLst>
          </p:cNvPr>
          <p:cNvGrpSpPr/>
          <p:nvPr/>
        </p:nvGrpSpPr>
        <p:grpSpPr>
          <a:xfrm>
            <a:off x="1891125" y="5288793"/>
            <a:ext cx="2197880" cy="434910"/>
            <a:chOff x="1891125" y="1822678"/>
            <a:chExt cx="2197880" cy="434910"/>
          </a:xfrm>
        </p:grpSpPr>
        <p:sp>
          <p:nvSpPr>
            <p:cNvPr id="111" name="TextBox 110">
              <a:extLst>
                <a:ext uri="{FF2B5EF4-FFF2-40B4-BE49-F238E27FC236}">
                  <a16:creationId xmlns:a16="http://schemas.microsoft.com/office/drawing/2014/main" id="{789B45A4-2BF7-8D45-82CC-5522D2C95AAC}"/>
                </a:ext>
              </a:extLst>
            </p:cNvPr>
            <p:cNvSpPr txBox="1"/>
            <p:nvPr/>
          </p:nvSpPr>
          <p:spPr bwMode="auto">
            <a:xfrm>
              <a:off x="3255206"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31.63</a:t>
              </a:r>
            </a:p>
          </p:txBody>
        </p:sp>
        <p:sp>
          <p:nvSpPr>
            <p:cNvPr id="112" name="TextBox 111">
              <a:extLst>
                <a:ext uri="{FF2B5EF4-FFF2-40B4-BE49-F238E27FC236}">
                  <a16:creationId xmlns:a16="http://schemas.microsoft.com/office/drawing/2014/main" id="{EAC8EC6F-1AED-97FF-4D34-5E6B9A9F543D}"/>
                </a:ext>
              </a:extLst>
            </p:cNvPr>
            <p:cNvSpPr txBox="1"/>
            <p:nvPr/>
          </p:nvSpPr>
          <p:spPr bwMode="auto">
            <a:xfrm>
              <a:off x="3124490" y="192246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28.62</a:t>
              </a:r>
            </a:p>
          </p:txBody>
        </p:sp>
        <p:sp>
          <p:nvSpPr>
            <p:cNvPr id="113" name="TextBox 112">
              <a:extLst>
                <a:ext uri="{FF2B5EF4-FFF2-40B4-BE49-F238E27FC236}">
                  <a16:creationId xmlns:a16="http://schemas.microsoft.com/office/drawing/2014/main" id="{C9120168-A2FB-BE68-CFDD-47CCA5857B15}"/>
                </a:ext>
              </a:extLst>
            </p:cNvPr>
            <p:cNvSpPr txBox="1"/>
            <p:nvPr/>
          </p:nvSpPr>
          <p:spPr bwMode="auto">
            <a:xfrm>
              <a:off x="3609387" y="2011367"/>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39.49</a:t>
              </a:r>
            </a:p>
          </p:txBody>
        </p:sp>
        <p:sp>
          <p:nvSpPr>
            <p:cNvPr id="114" name="Rectangle 113">
              <a:extLst>
                <a:ext uri="{FF2B5EF4-FFF2-40B4-BE49-F238E27FC236}">
                  <a16:creationId xmlns:a16="http://schemas.microsoft.com/office/drawing/2014/main" id="{72B9159E-BCFD-B46F-A107-01FBB89674DC}"/>
                </a:ext>
              </a:extLst>
            </p:cNvPr>
            <p:cNvSpPr/>
            <p:nvPr/>
          </p:nvSpPr>
          <p:spPr bwMode="auto">
            <a:xfrm>
              <a:off x="1891125" y="1907723"/>
              <a:ext cx="1437863"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F7C4458D-85A0-754A-2CB9-3C3C8E935CD3}"/>
                </a:ext>
              </a:extLst>
            </p:cNvPr>
            <p:cNvSpPr/>
            <p:nvPr/>
          </p:nvSpPr>
          <p:spPr bwMode="auto">
            <a:xfrm>
              <a:off x="1891125" y="1999356"/>
              <a:ext cx="1296575"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C5BBE9F8-C8E4-4CB6-1CF1-D41C4F85FF1C}"/>
                </a:ext>
              </a:extLst>
            </p:cNvPr>
            <p:cNvSpPr/>
            <p:nvPr/>
          </p:nvSpPr>
          <p:spPr bwMode="auto">
            <a:xfrm>
              <a:off x="1891125" y="2090563"/>
              <a:ext cx="1796638"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7" name="Group 116">
            <a:extLst>
              <a:ext uri="{FF2B5EF4-FFF2-40B4-BE49-F238E27FC236}">
                <a16:creationId xmlns:a16="http://schemas.microsoft.com/office/drawing/2014/main" id="{1B046069-777A-BE13-E783-E170C0494457}"/>
              </a:ext>
            </a:extLst>
          </p:cNvPr>
          <p:cNvGrpSpPr/>
          <p:nvPr/>
        </p:nvGrpSpPr>
        <p:grpSpPr>
          <a:xfrm>
            <a:off x="1891125" y="5593692"/>
            <a:ext cx="2177400" cy="436634"/>
            <a:chOff x="1891125" y="1822678"/>
            <a:chExt cx="2177400" cy="436634"/>
          </a:xfrm>
        </p:grpSpPr>
        <p:sp>
          <p:nvSpPr>
            <p:cNvPr id="118" name="TextBox 117">
              <a:extLst>
                <a:ext uri="{FF2B5EF4-FFF2-40B4-BE49-F238E27FC236}">
                  <a16:creationId xmlns:a16="http://schemas.microsoft.com/office/drawing/2014/main" id="{858CEE51-012F-9D81-92D5-C0B49CB7E195}"/>
                </a:ext>
              </a:extLst>
            </p:cNvPr>
            <p:cNvSpPr txBox="1"/>
            <p:nvPr/>
          </p:nvSpPr>
          <p:spPr bwMode="auto">
            <a:xfrm>
              <a:off x="3318215" y="1822678"/>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32.87</a:t>
              </a:r>
            </a:p>
          </p:txBody>
        </p:sp>
        <p:sp>
          <p:nvSpPr>
            <p:cNvPr id="119" name="TextBox 118">
              <a:extLst>
                <a:ext uri="{FF2B5EF4-FFF2-40B4-BE49-F238E27FC236}">
                  <a16:creationId xmlns:a16="http://schemas.microsoft.com/office/drawing/2014/main" id="{02653E00-E488-17A0-0D17-4669946C0841}"/>
                </a:ext>
              </a:extLst>
            </p:cNvPr>
            <p:cNvSpPr txBox="1"/>
            <p:nvPr/>
          </p:nvSpPr>
          <p:spPr bwMode="auto">
            <a:xfrm>
              <a:off x="3205649" y="1919820"/>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30.59</a:t>
              </a:r>
            </a:p>
          </p:txBody>
        </p:sp>
        <p:sp>
          <p:nvSpPr>
            <p:cNvPr id="120" name="TextBox 119">
              <a:extLst>
                <a:ext uri="{FF2B5EF4-FFF2-40B4-BE49-F238E27FC236}">
                  <a16:creationId xmlns:a16="http://schemas.microsoft.com/office/drawing/2014/main" id="{CF1C91A4-C5C8-8546-1616-DCA0A69CE0E5}"/>
                </a:ext>
              </a:extLst>
            </p:cNvPr>
            <p:cNvSpPr txBox="1"/>
            <p:nvPr/>
          </p:nvSpPr>
          <p:spPr bwMode="auto">
            <a:xfrm>
              <a:off x="3588907" y="2013091"/>
              <a:ext cx="4796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38.85</a:t>
              </a:r>
            </a:p>
          </p:txBody>
        </p:sp>
        <p:sp>
          <p:nvSpPr>
            <p:cNvPr id="121" name="Rectangle 120">
              <a:extLst>
                <a:ext uri="{FF2B5EF4-FFF2-40B4-BE49-F238E27FC236}">
                  <a16:creationId xmlns:a16="http://schemas.microsoft.com/office/drawing/2014/main" id="{A4F1BD01-B90E-80AE-FD0D-4E354E37F4EA}"/>
                </a:ext>
              </a:extLst>
            </p:cNvPr>
            <p:cNvSpPr/>
            <p:nvPr/>
          </p:nvSpPr>
          <p:spPr bwMode="auto">
            <a:xfrm>
              <a:off x="1891126" y="1907723"/>
              <a:ext cx="1491838" cy="893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FE0A0419-E03D-AD49-72EE-6146352C5061}"/>
                </a:ext>
              </a:extLst>
            </p:cNvPr>
            <p:cNvSpPr/>
            <p:nvPr/>
          </p:nvSpPr>
          <p:spPr bwMode="auto">
            <a:xfrm>
              <a:off x="1891126" y="1999356"/>
              <a:ext cx="1390238" cy="893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CBC020D4-CE69-53A4-617F-525DEE244363}"/>
                </a:ext>
              </a:extLst>
            </p:cNvPr>
            <p:cNvSpPr/>
            <p:nvPr/>
          </p:nvSpPr>
          <p:spPr bwMode="auto">
            <a:xfrm>
              <a:off x="1891125" y="2090563"/>
              <a:ext cx="1763300" cy="89352"/>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D0AB3947-A1E6-4299-3926-73FA3E0762B5}"/>
              </a:ext>
            </a:extLst>
          </p:cNvPr>
          <p:cNvGrpSpPr/>
          <p:nvPr/>
        </p:nvGrpSpPr>
        <p:grpSpPr>
          <a:xfrm>
            <a:off x="1782663" y="2832975"/>
            <a:ext cx="92461" cy="1284513"/>
            <a:chOff x="1130477" y="2832975"/>
            <a:chExt cx="1787156" cy="1284513"/>
          </a:xfrm>
        </p:grpSpPr>
        <p:cxnSp>
          <p:nvCxnSpPr>
            <p:cNvPr id="125" name="Straight Connector 124">
              <a:extLst>
                <a:ext uri="{FF2B5EF4-FFF2-40B4-BE49-F238E27FC236}">
                  <a16:creationId xmlns:a16="http://schemas.microsoft.com/office/drawing/2014/main" id="{57D399EA-5959-3BF6-8926-D51F7EACBE0F}"/>
                </a:ext>
              </a:extLst>
            </p:cNvPr>
            <p:cNvCxnSpPr>
              <a:cxnSpLocks/>
            </p:cNvCxnSpPr>
            <p:nvPr/>
          </p:nvCxnSpPr>
          <p:spPr bwMode="auto">
            <a:xfrm>
              <a:off x="1130477" y="2832975"/>
              <a:ext cx="1787156"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28816D0-8162-156E-CF42-3718479F0121}"/>
                </a:ext>
              </a:extLst>
            </p:cNvPr>
            <p:cNvCxnSpPr>
              <a:cxnSpLocks/>
            </p:cNvCxnSpPr>
            <p:nvPr/>
          </p:nvCxnSpPr>
          <p:spPr bwMode="auto">
            <a:xfrm>
              <a:off x="1130477" y="3147396"/>
              <a:ext cx="1787156"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E479A90-715F-A46D-72D7-FB748BE9F402}"/>
                </a:ext>
              </a:extLst>
            </p:cNvPr>
            <p:cNvCxnSpPr>
              <a:cxnSpLocks/>
            </p:cNvCxnSpPr>
            <p:nvPr/>
          </p:nvCxnSpPr>
          <p:spPr bwMode="auto">
            <a:xfrm>
              <a:off x="1130477" y="3474864"/>
              <a:ext cx="1787156"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B9024E4-C2B2-3CEB-9C31-BD3EBD0D3ED3}"/>
                </a:ext>
              </a:extLst>
            </p:cNvPr>
            <p:cNvCxnSpPr>
              <a:cxnSpLocks/>
            </p:cNvCxnSpPr>
            <p:nvPr/>
          </p:nvCxnSpPr>
          <p:spPr bwMode="auto">
            <a:xfrm>
              <a:off x="1130477" y="3801985"/>
              <a:ext cx="1787156"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A7977E0-8A86-97E6-2D1F-FFEB95010908}"/>
                </a:ext>
              </a:extLst>
            </p:cNvPr>
            <p:cNvCxnSpPr>
              <a:cxnSpLocks/>
            </p:cNvCxnSpPr>
            <p:nvPr/>
          </p:nvCxnSpPr>
          <p:spPr bwMode="auto">
            <a:xfrm>
              <a:off x="1130477" y="4117488"/>
              <a:ext cx="17871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F9854622-1DCB-0D4F-8066-411AD7AF3CE7}"/>
              </a:ext>
            </a:extLst>
          </p:cNvPr>
          <p:cNvGrpSpPr/>
          <p:nvPr/>
        </p:nvGrpSpPr>
        <p:grpSpPr>
          <a:xfrm>
            <a:off x="1810248" y="5048249"/>
            <a:ext cx="72939" cy="615951"/>
            <a:chOff x="1130477" y="3147396"/>
            <a:chExt cx="1787156" cy="654589"/>
          </a:xfrm>
        </p:grpSpPr>
        <p:cxnSp>
          <p:nvCxnSpPr>
            <p:cNvPr id="133" name="Straight Connector 132">
              <a:extLst>
                <a:ext uri="{FF2B5EF4-FFF2-40B4-BE49-F238E27FC236}">
                  <a16:creationId xmlns:a16="http://schemas.microsoft.com/office/drawing/2014/main" id="{CCD254AB-FD30-8D7A-B478-A0B00E1AA24C}"/>
                </a:ext>
              </a:extLst>
            </p:cNvPr>
            <p:cNvCxnSpPr>
              <a:cxnSpLocks/>
            </p:cNvCxnSpPr>
            <p:nvPr/>
          </p:nvCxnSpPr>
          <p:spPr bwMode="auto">
            <a:xfrm>
              <a:off x="1130477" y="3147396"/>
              <a:ext cx="1787156"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77F8CBF-E82B-581A-09DD-784195A6C654}"/>
                </a:ext>
              </a:extLst>
            </p:cNvPr>
            <p:cNvCxnSpPr>
              <a:cxnSpLocks/>
            </p:cNvCxnSpPr>
            <p:nvPr/>
          </p:nvCxnSpPr>
          <p:spPr bwMode="auto">
            <a:xfrm>
              <a:off x="1130477" y="3474864"/>
              <a:ext cx="1787156"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550FC3E-5670-4E06-CE83-95E7757057A4}"/>
                </a:ext>
              </a:extLst>
            </p:cNvPr>
            <p:cNvCxnSpPr>
              <a:cxnSpLocks/>
            </p:cNvCxnSpPr>
            <p:nvPr/>
          </p:nvCxnSpPr>
          <p:spPr bwMode="auto">
            <a:xfrm>
              <a:off x="1130477" y="3801985"/>
              <a:ext cx="1787156"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714055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282F-C155-5C41-EA1C-F421FF572D03}"/>
              </a:ext>
            </a:extLst>
          </p:cNvPr>
          <p:cNvSpPr>
            <a:spLocks noGrp="1"/>
          </p:cNvSpPr>
          <p:nvPr>
            <p:ph type="title"/>
          </p:nvPr>
        </p:nvSpPr>
        <p:spPr/>
        <p:txBody>
          <a:bodyPr/>
          <a:lstStyle/>
          <a:p>
            <a:r>
              <a:rPr lang="en-US" dirty="0"/>
              <a:t>ATLAS-PPX: </a:t>
            </a:r>
            <a:r>
              <a:rPr lang="en-US" sz="3600" dirty="0"/>
              <a:t>Hemophilia Quality of Life </a:t>
            </a:r>
            <a:br>
              <a:rPr lang="en-US" sz="3600" dirty="0"/>
            </a:br>
            <a:r>
              <a:rPr lang="en-US" dirty="0"/>
              <a:t>Transformed Scores</a:t>
            </a:r>
          </a:p>
        </p:txBody>
      </p:sp>
      <p:sp>
        <p:nvSpPr>
          <p:cNvPr id="8" name="Content Placeholder 7">
            <a:extLst>
              <a:ext uri="{FF2B5EF4-FFF2-40B4-BE49-F238E27FC236}">
                <a16:creationId xmlns:a16="http://schemas.microsoft.com/office/drawing/2014/main" id="{32BB0072-B198-5C07-A9D5-0D0F996051B8}"/>
              </a:ext>
            </a:extLst>
          </p:cNvPr>
          <p:cNvSpPr>
            <a:spLocks noGrp="1"/>
          </p:cNvSpPr>
          <p:nvPr>
            <p:ph sz="half" idx="2"/>
          </p:nvPr>
        </p:nvSpPr>
        <p:spPr>
          <a:xfrm>
            <a:off x="7943850" y="1510730"/>
            <a:ext cx="3538354" cy="4679462"/>
          </a:xfrm>
        </p:spPr>
        <p:txBody>
          <a:bodyPr/>
          <a:lstStyle/>
          <a:p>
            <a:r>
              <a:rPr lang="en-US" sz="2000" dirty="0"/>
              <a:t>Haem-A-QoL data analyzed using mixed model with repeated measurements</a:t>
            </a:r>
          </a:p>
          <a:p>
            <a:pPr lvl="1"/>
            <a:r>
              <a:rPr lang="en-US" sz="1800" dirty="0"/>
              <a:t>Response variable = change from Mo -6 to Day 1, change from Mo -6 to Mo 7</a:t>
            </a:r>
          </a:p>
          <a:p>
            <a:pPr lvl="1"/>
            <a:r>
              <a:rPr lang="en-US" sz="1800" dirty="0"/>
              <a:t>Fixed effects = study period, score at Mo -6</a:t>
            </a:r>
          </a:p>
          <a:p>
            <a:pPr lvl="1"/>
            <a:r>
              <a:rPr lang="en-US" sz="1800" dirty="0"/>
              <a:t>Accounted for within-subject dependence using robust sandwich covariance matrix</a:t>
            </a:r>
          </a:p>
          <a:p>
            <a:pPr marL="0" indent="0">
              <a:buNone/>
            </a:pPr>
            <a:endParaRPr lang="en-US" sz="2000" dirty="0"/>
          </a:p>
          <a:p>
            <a:pPr lvl="1"/>
            <a:endParaRPr lang="en-US" sz="2000" dirty="0"/>
          </a:p>
          <a:p>
            <a:endParaRPr lang="en-US" sz="2000" dirty="0"/>
          </a:p>
        </p:txBody>
      </p:sp>
      <p:sp>
        <p:nvSpPr>
          <p:cNvPr id="4" name="Text Box 15">
            <a:extLst>
              <a:ext uri="{FF2B5EF4-FFF2-40B4-BE49-F238E27FC236}">
                <a16:creationId xmlns:a16="http://schemas.microsoft.com/office/drawing/2014/main" id="{FDCD2FAE-A4CE-5E47-6A4C-56D6C8C3D4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Kenet. ASH 2022. Abstr 3559. Reproduced with permission.</a:t>
            </a:r>
            <a:endParaRPr lang="en-US" altLang="en-US" sz="1200" b="0" dirty="0">
              <a:solidFill>
                <a:schemeClr val="bg2"/>
              </a:solidFill>
              <a:latin typeface="Calibri" panose="020F0502020204030204" pitchFamily="34" charset="0"/>
              <a:cs typeface="+mn-cs"/>
            </a:endParaRPr>
          </a:p>
        </p:txBody>
      </p:sp>
      <p:sp>
        <p:nvSpPr>
          <p:cNvPr id="14" name="TextBox 13">
            <a:extLst>
              <a:ext uri="{FF2B5EF4-FFF2-40B4-BE49-F238E27FC236}">
                <a16:creationId xmlns:a16="http://schemas.microsoft.com/office/drawing/2014/main" id="{F03B94F5-AB58-8F11-FA34-435B64E45F57}"/>
              </a:ext>
            </a:extLst>
          </p:cNvPr>
          <p:cNvSpPr txBox="1"/>
          <p:nvPr/>
        </p:nvSpPr>
        <p:spPr bwMode="auto">
          <a:xfrm>
            <a:off x="2816778" y="1341440"/>
            <a:ext cx="34297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Haem-A-QoL Transformed Scores</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(Lower Scores = Improved HRQoL)</a:t>
            </a:r>
          </a:p>
        </p:txBody>
      </p:sp>
      <p:sp>
        <p:nvSpPr>
          <p:cNvPr id="16" name="TextBox 15">
            <a:extLst>
              <a:ext uri="{FF2B5EF4-FFF2-40B4-BE49-F238E27FC236}">
                <a16:creationId xmlns:a16="http://schemas.microsoft.com/office/drawing/2014/main" id="{31358715-824B-1482-14EB-EE77F68EE505}"/>
              </a:ext>
            </a:extLst>
          </p:cNvPr>
          <p:cNvSpPr txBox="1"/>
          <p:nvPr/>
        </p:nvSpPr>
        <p:spPr bwMode="auto">
          <a:xfrm>
            <a:off x="2150705" y="1959832"/>
            <a:ext cx="1580241" cy="215444"/>
          </a:xfrm>
          <a:prstGeom prst="rect">
            <a:avLst/>
          </a:prstGeom>
          <a:solidFill>
            <a:schemeClr val="tx1"/>
          </a:solidFill>
          <a:ln>
            <a:noFill/>
          </a:ln>
        </p:spPr>
        <p:txBody>
          <a:bodyPr wrap="none" lIns="0" tIns="0" rIns="0" bIns="0"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Physical Health Score</a:t>
            </a:r>
          </a:p>
        </p:txBody>
      </p:sp>
      <p:sp>
        <p:nvSpPr>
          <p:cNvPr id="17" name="TextBox 16">
            <a:extLst>
              <a:ext uri="{FF2B5EF4-FFF2-40B4-BE49-F238E27FC236}">
                <a16:creationId xmlns:a16="http://schemas.microsoft.com/office/drawing/2014/main" id="{D89215B7-B4EE-BE96-680C-8052B306E940}"/>
              </a:ext>
            </a:extLst>
          </p:cNvPr>
          <p:cNvSpPr txBox="1"/>
          <p:nvPr/>
        </p:nvSpPr>
        <p:spPr bwMode="auto">
          <a:xfrm>
            <a:off x="5927035" y="1959832"/>
            <a:ext cx="810222" cy="215444"/>
          </a:xfrm>
          <a:prstGeom prst="rect">
            <a:avLst/>
          </a:prstGeom>
          <a:solidFill>
            <a:schemeClr val="tx1"/>
          </a:solidFill>
          <a:ln>
            <a:noFill/>
          </a:ln>
        </p:spPr>
        <p:txBody>
          <a:bodyPr wrap="none" lIns="0" tIns="0" rIns="0" bIns="0"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Total Score</a:t>
            </a:r>
          </a:p>
        </p:txBody>
      </p:sp>
      <p:sp>
        <p:nvSpPr>
          <p:cNvPr id="9" name="TextBox 8">
            <a:extLst>
              <a:ext uri="{FF2B5EF4-FFF2-40B4-BE49-F238E27FC236}">
                <a16:creationId xmlns:a16="http://schemas.microsoft.com/office/drawing/2014/main" id="{3008AFAA-6823-D987-CFA2-6FF064BE7395}"/>
              </a:ext>
            </a:extLst>
          </p:cNvPr>
          <p:cNvSpPr txBox="1"/>
          <p:nvPr/>
        </p:nvSpPr>
        <p:spPr bwMode="auto">
          <a:xfrm rot="16200000">
            <a:off x="-377337" y="3355598"/>
            <a:ext cx="2445957" cy="215444"/>
          </a:xfrm>
          <a:prstGeom prst="rect">
            <a:avLst/>
          </a:prstGeom>
          <a:solidFill>
            <a:schemeClr val="tx1"/>
          </a:solidFill>
          <a:ln>
            <a:noFill/>
          </a:ln>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LS Mean Changes From Mo -6</a:t>
            </a:r>
          </a:p>
        </p:txBody>
      </p:sp>
      <p:sp>
        <p:nvSpPr>
          <p:cNvPr id="10" name="Content Placeholder 2">
            <a:extLst>
              <a:ext uri="{FF2B5EF4-FFF2-40B4-BE49-F238E27FC236}">
                <a16:creationId xmlns:a16="http://schemas.microsoft.com/office/drawing/2014/main" id="{49C5F2A1-21D4-FE6D-7783-2B58016393F0}"/>
              </a:ext>
            </a:extLst>
          </p:cNvPr>
          <p:cNvSpPr>
            <a:spLocks noGrp="1"/>
          </p:cNvSpPr>
          <p:nvPr>
            <p:ph idx="1"/>
          </p:nvPr>
        </p:nvSpPr>
        <p:spPr>
          <a:xfrm>
            <a:off x="604675" y="5624431"/>
            <a:ext cx="10877529" cy="744008"/>
          </a:xfrm>
        </p:spPr>
        <p:txBody>
          <a:bodyPr/>
          <a:lstStyle/>
          <a:p>
            <a:r>
              <a:rPr lang="en-US" sz="2000" dirty="0"/>
              <a:t>Fitusiran prophylaxis significantly improved transformed total score and numerically improved transformed physical health score for Haem-A-QoL vs factor/BPA prophylaxis</a:t>
            </a:r>
          </a:p>
        </p:txBody>
      </p:sp>
      <p:sp>
        <p:nvSpPr>
          <p:cNvPr id="11" name="TextBox 10">
            <a:extLst>
              <a:ext uri="{FF2B5EF4-FFF2-40B4-BE49-F238E27FC236}">
                <a16:creationId xmlns:a16="http://schemas.microsoft.com/office/drawing/2014/main" id="{066A5D4C-A47D-A8D5-7454-F1C8AC518AB0}"/>
              </a:ext>
            </a:extLst>
          </p:cNvPr>
          <p:cNvSpPr txBox="1"/>
          <p:nvPr/>
        </p:nvSpPr>
        <p:spPr bwMode="auto">
          <a:xfrm>
            <a:off x="1906934" y="4893623"/>
            <a:ext cx="2120645" cy="215444"/>
          </a:xfrm>
          <a:prstGeom prst="rect">
            <a:avLst/>
          </a:prstGeom>
          <a:solidFill>
            <a:schemeClr val="tx1"/>
          </a:solidFill>
          <a:ln>
            <a:noFill/>
          </a:ln>
        </p:spPr>
        <p:txBody>
          <a:bodyPr wrap="none" lIns="0" tIns="0" rIns="0" bIns="0"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-3.60 (95% CI: -10.52 to 3.33)</a:t>
            </a:r>
          </a:p>
        </p:txBody>
      </p:sp>
      <p:sp>
        <p:nvSpPr>
          <p:cNvPr id="18" name="TextBox 17">
            <a:extLst>
              <a:ext uri="{FF2B5EF4-FFF2-40B4-BE49-F238E27FC236}">
                <a16:creationId xmlns:a16="http://schemas.microsoft.com/office/drawing/2014/main" id="{6B745DF9-0B15-D922-199F-C3D1513C49E6}"/>
              </a:ext>
            </a:extLst>
          </p:cNvPr>
          <p:cNvSpPr txBox="1"/>
          <p:nvPr/>
        </p:nvSpPr>
        <p:spPr bwMode="auto">
          <a:xfrm>
            <a:off x="5166511" y="4565413"/>
            <a:ext cx="2083776" cy="215444"/>
          </a:xfrm>
          <a:prstGeom prst="rect">
            <a:avLst/>
          </a:prstGeom>
          <a:solidFill>
            <a:schemeClr val="tx1"/>
          </a:solidFill>
          <a:ln>
            <a:noFill/>
          </a:ln>
        </p:spPr>
        <p:txBody>
          <a:bodyPr wrap="none" lIns="0" tIns="0" rIns="0" bIns="0"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-4.55 (95% CI: -7.56 to -1.54)</a:t>
            </a:r>
          </a:p>
        </p:txBody>
      </p:sp>
      <p:grpSp>
        <p:nvGrpSpPr>
          <p:cNvPr id="19" name="Group 18">
            <a:extLst>
              <a:ext uri="{FF2B5EF4-FFF2-40B4-BE49-F238E27FC236}">
                <a16:creationId xmlns:a16="http://schemas.microsoft.com/office/drawing/2014/main" id="{75403249-71AD-73EC-BA95-C866F07D89F3}"/>
              </a:ext>
            </a:extLst>
          </p:cNvPr>
          <p:cNvGrpSpPr/>
          <p:nvPr/>
        </p:nvGrpSpPr>
        <p:grpSpPr>
          <a:xfrm>
            <a:off x="921005" y="2089150"/>
            <a:ext cx="421911" cy="2597149"/>
            <a:chOff x="959105" y="2118126"/>
            <a:chExt cx="421911" cy="2568173"/>
          </a:xfrm>
        </p:grpSpPr>
        <p:sp>
          <p:nvSpPr>
            <p:cNvPr id="3" name="TextBox 2">
              <a:extLst>
                <a:ext uri="{FF2B5EF4-FFF2-40B4-BE49-F238E27FC236}">
                  <a16:creationId xmlns:a16="http://schemas.microsoft.com/office/drawing/2014/main" id="{EB6A7CA9-CDFF-1C30-2B56-865D33254464}"/>
                </a:ext>
              </a:extLst>
            </p:cNvPr>
            <p:cNvSpPr txBox="1"/>
            <p:nvPr/>
          </p:nvSpPr>
          <p:spPr bwMode="auto">
            <a:xfrm>
              <a:off x="1104979" y="211812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 name="TextBox 4">
              <a:extLst>
                <a:ext uri="{FF2B5EF4-FFF2-40B4-BE49-F238E27FC236}">
                  <a16:creationId xmlns:a16="http://schemas.microsoft.com/office/drawing/2014/main" id="{1EB8CE35-A4E4-C344-1B55-03676C904768}"/>
                </a:ext>
              </a:extLst>
            </p:cNvPr>
            <p:cNvSpPr txBox="1"/>
            <p:nvPr/>
          </p:nvSpPr>
          <p:spPr bwMode="auto">
            <a:xfrm>
              <a:off x="1050476" y="2580239"/>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 name="TextBox 5">
              <a:extLst>
                <a:ext uri="{FF2B5EF4-FFF2-40B4-BE49-F238E27FC236}">
                  <a16:creationId xmlns:a16="http://schemas.microsoft.com/office/drawing/2014/main" id="{97ECB830-D82B-E699-78EC-24DF8BA93552}"/>
                </a:ext>
              </a:extLst>
            </p:cNvPr>
            <p:cNvSpPr txBox="1"/>
            <p:nvPr/>
          </p:nvSpPr>
          <p:spPr bwMode="auto">
            <a:xfrm>
              <a:off x="1050476" y="3026084"/>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 name="TextBox 6">
              <a:extLst>
                <a:ext uri="{FF2B5EF4-FFF2-40B4-BE49-F238E27FC236}">
                  <a16:creationId xmlns:a16="http://schemas.microsoft.com/office/drawing/2014/main" id="{ACB58526-1779-FE48-9B34-74FE8EE62119}"/>
                </a:ext>
              </a:extLst>
            </p:cNvPr>
            <p:cNvSpPr txBox="1"/>
            <p:nvPr/>
          </p:nvSpPr>
          <p:spPr bwMode="auto">
            <a:xfrm>
              <a:off x="1050476" y="3471929"/>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3" name="TextBox 12">
              <a:extLst>
                <a:ext uri="{FF2B5EF4-FFF2-40B4-BE49-F238E27FC236}">
                  <a16:creationId xmlns:a16="http://schemas.microsoft.com/office/drawing/2014/main" id="{3B18CEAF-A4A0-A47C-9758-75D66800263B}"/>
                </a:ext>
              </a:extLst>
            </p:cNvPr>
            <p:cNvSpPr txBox="1"/>
            <p:nvPr/>
          </p:nvSpPr>
          <p:spPr bwMode="auto">
            <a:xfrm>
              <a:off x="959105" y="4378522"/>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5" name="TextBox 14">
              <a:extLst>
                <a:ext uri="{FF2B5EF4-FFF2-40B4-BE49-F238E27FC236}">
                  <a16:creationId xmlns:a16="http://schemas.microsoft.com/office/drawing/2014/main" id="{B63A0C73-D5C9-E3A5-4F86-34579B098D51}"/>
                </a:ext>
              </a:extLst>
            </p:cNvPr>
            <p:cNvSpPr txBox="1"/>
            <p:nvPr/>
          </p:nvSpPr>
          <p:spPr bwMode="auto">
            <a:xfrm>
              <a:off x="1050476" y="3916409"/>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grpSp>
      <p:sp>
        <p:nvSpPr>
          <p:cNvPr id="20" name="TextBox 19">
            <a:extLst>
              <a:ext uri="{FF2B5EF4-FFF2-40B4-BE49-F238E27FC236}">
                <a16:creationId xmlns:a16="http://schemas.microsoft.com/office/drawing/2014/main" id="{486CD835-2EF1-C3B6-2656-7599EA865B93}"/>
              </a:ext>
            </a:extLst>
          </p:cNvPr>
          <p:cNvSpPr txBox="1"/>
          <p:nvPr/>
        </p:nvSpPr>
        <p:spPr bwMode="auto">
          <a:xfrm>
            <a:off x="2004327" y="3595040"/>
            <a:ext cx="663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-6.00</a:t>
            </a:r>
          </a:p>
        </p:txBody>
      </p:sp>
      <p:sp>
        <p:nvSpPr>
          <p:cNvPr id="21" name="TextBox 20">
            <a:extLst>
              <a:ext uri="{FF2B5EF4-FFF2-40B4-BE49-F238E27FC236}">
                <a16:creationId xmlns:a16="http://schemas.microsoft.com/office/drawing/2014/main" id="{BDA7A636-453D-6162-DA98-4A88EC491FBD}"/>
              </a:ext>
            </a:extLst>
          </p:cNvPr>
          <p:cNvSpPr txBox="1"/>
          <p:nvPr/>
        </p:nvSpPr>
        <p:spPr bwMode="auto">
          <a:xfrm>
            <a:off x="3147454" y="4257032"/>
            <a:ext cx="663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-9.60</a:t>
            </a:r>
          </a:p>
        </p:txBody>
      </p:sp>
      <p:sp>
        <p:nvSpPr>
          <p:cNvPr id="22" name="TextBox 21">
            <a:extLst>
              <a:ext uri="{FF2B5EF4-FFF2-40B4-BE49-F238E27FC236}">
                <a16:creationId xmlns:a16="http://schemas.microsoft.com/office/drawing/2014/main" id="{4517A2D4-23D6-E7C2-F442-335BFE60D503}"/>
              </a:ext>
            </a:extLst>
          </p:cNvPr>
          <p:cNvSpPr txBox="1"/>
          <p:nvPr/>
        </p:nvSpPr>
        <p:spPr bwMode="auto">
          <a:xfrm>
            <a:off x="5263071" y="2916028"/>
            <a:ext cx="663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-3.07</a:t>
            </a:r>
          </a:p>
        </p:txBody>
      </p:sp>
      <p:sp>
        <p:nvSpPr>
          <p:cNvPr id="23" name="TextBox 22">
            <a:extLst>
              <a:ext uri="{FF2B5EF4-FFF2-40B4-BE49-F238E27FC236}">
                <a16:creationId xmlns:a16="http://schemas.microsoft.com/office/drawing/2014/main" id="{EB986A67-10E2-3FB8-25B3-3E4154B49DED}"/>
              </a:ext>
            </a:extLst>
          </p:cNvPr>
          <p:cNvSpPr txBox="1"/>
          <p:nvPr/>
        </p:nvSpPr>
        <p:spPr bwMode="auto">
          <a:xfrm>
            <a:off x="6480961" y="3859367"/>
            <a:ext cx="663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-7.62</a:t>
            </a:r>
          </a:p>
        </p:txBody>
      </p:sp>
      <p:sp>
        <p:nvSpPr>
          <p:cNvPr id="24" name="TextBox 23">
            <a:extLst>
              <a:ext uri="{FF2B5EF4-FFF2-40B4-BE49-F238E27FC236}">
                <a16:creationId xmlns:a16="http://schemas.microsoft.com/office/drawing/2014/main" id="{D44100C6-7F98-5EBA-BA71-3228CBA86C11}"/>
              </a:ext>
            </a:extLst>
          </p:cNvPr>
          <p:cNvSpPr txBox="1"/>
          <p:nvPr/>
        </p:nvSpPr>
        <p:spPr bwMode="auto">
          <a:xfrm>
            <a:off x="5115215" y="4264356"/>
            <a:ext cx="21863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LS mean change difference:</a:t>
            </a:r>
          </a:p>
        </p:txBody>
      </p:sp>
      <p:sp>
        <p:nvSpPr>
          <p:cNvPr id="27" name="TextBox 26">
            <a:extLst>
              <a:ext uri="{FF2B5EF4-FFF2-40B4-BE49-F238E27FC236}">
                <a16:creationId xmlns:a16="http://schemas.microsoft.com/office/drawing/2014/main" id="{EFBE002E-087A-3111-E5C9-23D35A010E19}"/>
              </a:ext>
            </a:extLst>
          </p:cNvPr>
          <p:cNvSpPr txBox="1"/>
          <p:nvPr/>
        </p:nvSpPr>
        <p:spPr bwMode="auto">
          <a:xfrm>
            <a:off x="1874072" y="4626968"/>
            <a:ext cx="21863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LS mean change difference:</a:t>
            </a:r>
          </a:p>
        </p:txBody>
      </p:sp>
      <p:sp>
        <p:nvSpPr>
          <p:cNvPr id="28" name="Freeform: Shape 27">
            <a:extLst>
              <a:ext uri="{FF2B5EF4-FFF2-40B4-BE49-F238E27FC236}">
                <a16:creationId xmlns:a16="http://schemas.microsoft.com/office/drawing/2014/main" id="{6C6B8F65-2F96-FB69-3450-BC9A01D3C8CA}"/>
              </a:ext>
            </a:extLst>
          </p:cNvPr>
          <p:cNvSpPr/>
          <p:nvPr/>
        </p:nvSpPr>
        <p:spPr bwMode="auto">
          <a:xfrm>
            <a:off x="2419350" y="4572000"/>
            <a:ext cx="1136650" cy="82550"/>
          </a:xfrm>
          <a:custGeom>
            <a:avLst/>
            <a:gdLst>
              <a:gd name="connsiteX0" fmla="*/ 0 w 1136650"/>
              <a:gd name="connsiteY0" fmla="*/ 0 h 82550"/>
              <a:gd name="connsiteX1" fmla="*/ 0 w 1136650"/>
              <a:gd name="connsiteY1" fmla="*/ 82550 h 82550"/>
              <a:gd name="connsiteX2" fmla="*/ 1136650 w 1136650"/>
              <a:gd name="connsiteY2" fmla="*/ 82550 h 82550"/>
              <a:gd name="connsiteX3" fmla="*/ 1136650 w 1136650"/>
              <a:gd name="connsiteY3" fmla="*/ 6350 h 82550"/>
            </a:gdLst>
            <a:ahLst/>
            <a:cxnLst>
              <a:cxn ang="0">
                <a:pos x="connsiteX0" y="connsiteY0"/>
              </a:cxn>
              <a:cxn ang="0">
                <a:pos x="connsiteX1" y="connsiteY1"/>
              </a:cxn>
              <a:cxn ang="0">
                <a:pos x="connsiteX2" y="connsiteY2"/>
              </a:cxn>
              <a:cxn ang="0">
                <a:pos x="connsiteX3" y="connsiteY3"/>
              </a:cxn>
            </a:cxnLst>
            <a:rect l="l" t="t" r="r" b="b"/>
            <a:pathLst>
              <a:path w="1136650" h="82550">
                <a:moveTo>
                  <a:pt x="0" y="0"/>
                </a:moveTo>
                <a:lnTo>
                  <a:pt x="0" y="82550"/>
                </a:lnTo>
                <a:lnTo>
                  <a:pt x="1136650" y="82550"/>
                </a:lnTo>
                <a:lnTo>
                  <a:pt x="1136650" y="6350"/>
                </a:lnTo>
              </a:path>
            </a:pathLst>
          </a:custGeom>
          <a:noFill/>
          <a:ln w="28575">
            <a:solidFill>
              <a:schemeClr val="bg1"/>
            </a:solidFill>
            <a:miter lim="800000"/>
            <a:headEnd/>
            <a:tailEnd/>
          </a:ln>
        </p:spPr>
        <p:txBody>
          <a:bodyPr rtlCol="0" anchor="ctr"/>
          <a:lstStyle/>
          <a:p>
            <a:pPr algn="ctr"/>
            <a:endParaRPr lang="en-US"/>
          </a:p>
        </p:txBody>
      </p:sp>
      <p:sp>
        <p:nvSpPr>
          <p:cNvPr id="29" name="Freeform: Shape 28">
            <a:extLst>
              <a:ext uri="{FF2B5EF4-FFF2-40B4-BE49-F238E27FC236}">
                <a16:creationId xmlns:a16="http://schemas.microsoft.com/office/drawing/2014/main" id="{D0ECA99E-DB3F-3E8F-87FC-AAFB6E5EE223}"/>
              </a:ext>
            </a:extLst>
          </p:cNvPr>
          <p:cNvSpPr/>
          <p:nvPr/>
        </p:nvSpPr>
        <p:spPr bwMode="auto">
          <a:xfrm>
            <a:off x="5644150" y="4210409"/>
            <a:ext cx="1136650" cy="82550"/>
          </a:xfrm>
          <a:custGeom>
            <a:avLst/>
            <a:gdLst>
              <a:gd name="connsiteX0" fmla="*/ 0 w 1136650"/>
              <a:gd name="connsiteY0" fmla="*/ 0 h 82550"/>
              <a:gd name="connsiteX1" fmla="*/ 0 w 1136650"/>
              <a:gd name="connsiteY1" fmla="*/ 82550 h 82550"/>
              <a:gd name="connsiteX2" fmla="*/ 1136650 w 1136650"/>
              <a:gd name="connsiteY2" fmla="*/ 82550 h 82550"/>
              <a:gd name="connsiteX3" fmla="*/ 1136650 w 1136650"/>
              <a:gd name="connsiteY3" fmla="*/ 6350 h 82550"/>
            </a:gdLst>
            <a:ahLst/>
            <a:cxnLst>
              <a:cxn ang="0">
                <a:pos x="connsiteX0" y="connsiteY0"/>
              </a:cxn>
              <a:cxn ang="0">
                <a:pos x="connsiteX1" y="connsiteY1"/>
              </a:cxn>
              <a:cxn ang="0">
                <a:pos x="connsiteX2" y="connsiteY2"/>
              </a:cxn>
              <a:cxn ang="0">
                <a:pos x="connsiteX3" y="connsiteY3"/>
              </a:cxn>
            </a:cxnLst>
            <a:rect l="l" t="t" r="r" b="b"/>
            <a:pathLst>
              <a:path w="1136650" h="82550">
                <a:moveTo>
                  <a:pt x="0" y="0"/>
                </a:moveTo>
                <a:lnTo>
                  <a:pt x="0" y="82550"/>
                </a:lnTo>
                <a:lnTo>
                  <a:pt x="1136650" y="82550"/>
                </a:lnTo>
                <a:lnTo>
                  <a:pt x="1136650" y="6350"/>
                </a:lnTo>
              </a:path>
            </a:pathLst>
          </a:custGeom>
          <a:noFill/>
          <a:ln w="28575">
            <a:solidFill>
              <a:schemeClr val="bg1"/>
            </a:solidFill>
            <a:miter lim="800000"/>
            <a:headEnd/>
            <a:tailEnd/>
          </a:ln>
        </p:spPr>
        <p:txBody>
          <a:bodyPr rtlCol="0" anchor="ctr"/>
          <a:lstStyle/>
          <a:p>
            <a:pPr algn="ctr"/>
            <a:endParaRPr lang="en-US"/>
          </a:p>
        </p:txBody>
      </p:sp>
      <p:sp>
        <p:nvSpPr>
          <p:cNvPr id="31" name="Freeform: Shape 30">
            <a:extLst>
              <a:ext uri="{FF2B5EF4-FFF2-40B4-BE49-F238E27FC236}">
                <a16:creationId xmlns:a16="http://schemas.microsoft.com/office/drawing/2014/main" id="{E1358C5C-22A2-51A8-70A6-81E589E6849D}"/>
              </a:ext>
            </a:extLst>
          </p:cNvPr>
          <p:cNvSpPr/>
          <p:nvPr/>
        </p:nvSpPr>
        <p:spPr bwMode="auto">
          <a:xfrm>
            <a:off x="1390650" y="2228850"/>
            <a:ext cx="6146800" cy="2413000"/>
          </a:xfrm>
          <a:custGeom>
            <a:avLst/>
            <a:gdLst>
              <a:gd name="connsiteX0" fmla="*/ 0 w 6146800"/>
              <a:gd name="connsiteY0" fmla="*/ 2413000 h 2413000"/>
              <a:gd name="connsiteX1" fmla="*/ 0 w 6146800"/>
              <a:gd name="connsiteY1" fmla="*/ 0 h 2413000"/>
              <a:gd name="connsiteX2" fmla="*/ 6146800 w 6146800"/>
              <a:gd name="connsiteY2" fmla="*/ 0 h 2413000"/>
            </a:gdLst>
            <a:ahLst/>
            <a:cxnLst>
              <a:cxn ang="0">
                <a:pos x="connsiteX0" y="connsiteY0"/>
              </a:cxn>
              <a:cxn ang="0">
                <a:pos x="connsiteX1" y="connsiteY1"/>
              </a:cxn>
              <a:cxn ang="0">
                <a:pos x="connsiteX2" y="connsiteY2"/>
              </a:cxn>
            </a:cxnLst>
            <a:rect l="l" t="t" r="r" b="b"/>
            <a:pathLst>
              <a:path w="6146800" h="2413000">
                <a:moveTo>
                  <a:pt x="0" y="2413000"/>
                </a:moveTo>
                <a:lnTo>
                  <a:pt x="0" y="0"/>
                </a:lnTo>
                <a:lnTo>
                  <a:pt x="6146800" y="0"/>
                </a:lnTo>
              </a:path>
            </a:pathLst>
          </a:custGeom>
          <a:noFill/>
          <a:ln w="28575">
            <a:solidFill>
              <a:schemeClr val="bg1"/>
            </a:solidFill>
            <a:miter lim="800000"/>
            <a:headEnd/>
            <a:tailEnd/>
          </a:ln>
        </p:spPr>
        <p:txBody>
          <a:bodyPr rtlCol="0" anchor="ctr"/>
          <a:lstStyle/>
          <a:p>
            <a:pPr algn="ctr"/>
            <a:endParaRPr lang="en-US"/>
          </a:p>
        </p:txBody>
      </p:sp>
      <p:grpSp>
        <p:nvGrpSpPr>
          <p:cNvPr id="39" name="Group 38">
            <a:extLst>
              <a:ext uri="{FF2B5EF4-FFF2-40B4-BE49-F238E27FC236}">
                <a16:creationId xmlns:a16="http://schemas.microsoft.com/office/drawing/2014/main" id="{8FCD9E4F-7AD9-691E-72EF-A9AF4904A9E4}"/>
              </a:ext>
            </a:extLst>
          </p:cNvPr>
          <p:cNvGrpSpPr/>
          <p:nvPr/>
        </p:nvGrpSpPr>
        <p:grpSpPr>
          <a:xfrm>
            <a:off x="1289049" y="2228543"/>
            <a:ext cx="101601" cy="2303867"/>
            <a:chOff x="928925" y="2228543"/>
            <a:chExt cx="1169284" cy="2303867"/>
          </a:xfrm>
        </p:grpSpPr>
        <p:cxnSp>
          <p:nvCxnSpPr>
            <p:cNvPr id="33" name="Straight Connector 32">
              <a:extLst>
                <a:ext uri="{FF2B5EF4-FFF2-40B4-BE49-F238E27FC236}">
                  <a16:creationId xmlns:a16="http://schemas.microsoft.com/office/drawing/2014/main" id="{09AE44A0-1B59-3631-6137-072008CD1E5E}"/>
                </a:ext>
              </a:extLst>
            </p:cNvPr>
            <p:cNvCxnSpPr>
              <a:cxnSpLocks/>
            </p:cNvCxnSpPr>
            <p:nvPr/>
          </p:nvCxnSpPr>
          <p:spPr bwMode="auto">
            <a:xfrm>
              <a:off x="928925" y="2228543"/>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C6F4833-59FB-176A-4B07-1612E4DD6906}"/>
                </a:ext>
              </a:extLst>
            </p:cNvPr>
            <p:cNvCxnSpPr>
              <a:cxnSpLocks/>
            </p:cNvCxnSpPr>
            <p:nvPr/>
          </p:nvCxnSpPr>
          <p:spPr bwMode="auto">
            <a:xfrm>
              <a:off x="928925" y="2689316"/>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4204BE8-E649-D83D-668C-940402A29775}"/>
                </a:ext>
              </a:extLst>
            </p:cNvPr>
            <p:cNvCxnSpPr>
              <a:cxnSpLocks/>
            </p:cNvCxnSpPr>
            <p:nvPr/>
          </p:nvCxnSpPr>
          <p:spPr bwMode="auto">
            <a:xfrm>
              <a:off x="928925" y="3150089"/>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436E4D7-00F2-43AF-68EB-B8E143236086}"/>
                </a:ext>
              </a:extLst>
            </p:cNvPr>
            <p:cNvCxnSpPr>
              <a:cxnSpLocks/>
            </p:cNvCxnSpPr>
            <p:nvPr/>
          </p:nvCxnSpPr>
          <p:spPr bwMode="auto">
            <a:xfrm>
              <a:off x="928925" y="3610862"/>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C2B9CFE-CE1F-0425-2BCA-7A0A459C2FF3}"/>
                </a:ext>
              </a:extLst>
            </p:cNvPr>
            <p:cNvCxnSpPr>
              <a:cxnSpLocks/>
            </p:cNvCxnSpPr>
            <p:nvPr/>
          </p:nvCxnSpPr>
          <p:spPr bwMode="auto">
            <a:xfrm>
              <a:off x="928925" y="4071635"/>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595EF04-FF57-D3DB-8C12-E2DA48C1AF01}"/>
                </a:ext>
              </a:extLst>
            </p:cNvPr>
            <p:cNvCxnSpPr>
              <a:cxnSpLocks/>
            </p:cNvCxnSpPr>
            <p:nvPr/>
          </p:nvCxnSpPr>
          <p:spPr bwMode="auto">
            <a:xfrm>
              <a:off x="928925" y="4532410"/>
              <a:ext cx="1169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49D296BE-9EDD-6FBA-7A2F-A1B6B840BB2E}"/>
              </a:ext>
            </a:extLst>
          </p:cNvPr>
          <p:cNvGrpSpPr/>
          <p:nvPr/>
        </p:nvGrpSpPr>
        <p:grpSpPr>
          <a:xfrm>
            <a:off x="1588529" y="5209246"/>
            <a:ext cx="2685734" cy="286232"/>
            <a:chOff x="1729413" y="6160288"/>
            <a:chExt cx="2685734" cy="286232"/>
          </a:xfrm>
        </p:grpSpPr>
        <p:sp>
          <p:nvSpPr>
            <p:cNvPr id="41" name="TextBox 40">
              <a:extLst>
                <a:ext uri="{FF2B5EF4-FFF2-40B4-BE49-F238E27FC236}">
                  <a16:creationId xmlns:a16="http://schemas.microsoft.com/office/drawing/2014/main" id="{A658964B-54E0-C1BA-CB7A-DFFB864C025B}"/>
                </a:ext>
              </a:extLst>
            </p:cNvPr>
            <p:cNvSpPr txBox="1"/>
            <p:nvPr/>
          </p:nvSpPr>
          <p:spPr bwMode="auto">
            <a:xfrm>
              <a:off x="1904755" y="6160288"/>
              <a:ext cx="251039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400" b="0" dirty="0">
                  <a:solidFill>
                    <a:schemeClr val="bg1"/>
                  </a:solidFill>
                  <a:latin typeface="Calibri" panose="020F0502020204030204" pitchFamily="34" charset="0"/>
                </a:rPr>
                <a:t>Factor/BPA prophylaxis (n = 48)</a:t>
              </a:r>
            </a:p>
          </p:txBody>
        </p:sp>
        <p:sp>
          <p:nvSpPr>
            <p:cNvPr id="42" name="Rectangle 41">
              <a:extLst>
                <a:ext uri="{FF2B5EF4-FFF2-40B4-BE49-F238E27FC236}">
                  <a16:creationId xmlns:a16="http://schemas.microsoft.com/office/drawing/2014/main" id="{D07F783D-33DA-4D06-549C-D77F99936547}"/>
                </a:ext>
              </a:extLst>
            </p:cNvPr>
            <p:cNvSpPr/>
            <p:nvPr/>
          </p:nvSpPr>
          <p:spPr bwMode="auto">
            <a:xfrm>
              <a:off x="1729413" y="6214199"/>
              <a:ext cx="189005" cy="1890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 name="Group 42">
            <a:extLst>
              <a:ext uri="{FF2B5EF4-FFF2-40B4-BE49-F238E27FC236}">
                <a16:creationId xmlns:a16="http://schemas.microsoft.com/office/drawing/2014/main" id="{56777C9F-CCCD-184B-284A-1C02EB33C5F9}"/>
              </a:ext>
            </a:extLst>
          </p:cNvPr>
          <p:cNvGrpSpPr/>
          <p:nvPr/>
        </p:nvGrpSpPr>
        <p:grpSpPr>
          <a:xfrm>
            <a:off x="4737823" y="5209246"/>
            <a:ext cx="2685734" cy="286232"/>
            <a:chOff x="1729413" y="6160288"/>
            <a:chExt cx="2685734" cy="286232"/>
          </a:xfrm>
        </p:grpSpPr>
        <p:sp>
          <p:nvSpPr>
            <p:cNvPr id="44" name="TextBox 43">
              <a:extLst>
                <a:ext uri="{FF2B5EF4-FFF2-40B4-BE49-F238E27FC236}">
                  <a16:creationId xmlns:a16="http://schemas.microsoft.com/office/drawing/2014/main" id="{1068FD72-BDB7-02EE-3215-CDD981FCDF69}"/>
                </a:ext>
              </a:extLst>
            </p:cNvPr>
            <p:cNvSpPr txBox="1"/>
            <p:nvPr/>
          </p:nvSpPr>
          <p:spPr bwMode="auto">
            <a:xfrm>
              <a:off x="1904755" y="6160288"/>
              <a:ext cx="251039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400" b="0" dirty="0" err="1">
                  <a:solidFill>
                    <a:schemeClr val="bg1"/>
                  </a:solidFill>
                  <a:latin typeface="Calibri" panose="020F0502020204030204" pitchFamily="34" charset="0"/>
                </a:rPr>
                <a:t>Fitusiran</a:t>
              </a:r>
              <a:r>
                <a:rPr lang="en-US" sz="1400" b="0" dirty="0">
                  <a:solidFill>
                    <a:schemeClr val="bg1"/>
                  </a:solidFill>
                  <a:latin typeface="Calibri" panose="020F0502020204030204" pitchFamily="34" charset="0"/>
                </a:rPr>
                <a:t> prophylaxis (n = 48)</a:t>
              </a:r>
            </a:p>
          </p:txBody>
        </p:sp>
        <p:sp>
          <p:nvSpPr>
            <p:cNvPr id="45" name="Rectangle 44">
              <a:extLst>
                <a:ext uri="{FF2B5EF4-FFF2-40B4-BE49-F238E27FC236}">
                  <a16:creationId xmlns:a16="http://schemas.microsoft.com/office/drawing/2014/main" id="{4CC7AB5D-FCF8-6C2A-A4F2-4FDD424065FB}"/>
                </a:ext>
              </a:extLst>
            </p:cNvPr>
            <p:cNvSpPr/>
            <p:nvPr/>
          </p:nvSpPr>
          <p:spPr bwMode="auto">
            <a:xfrm>
              <a:off x="1729413" y="6214199"/>
              <a:ext cx="189005" cy="1890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6" name="Rectangle 45">
            <a:extLst>
              <a:ext uri="{FF2B5EF4-FFF2-40B4-BE49-F238E27FC236}">
                <a16:creationId xmlns:a16="http://schemas.microsoft.com/office/drawing/2014/main" id="{BD1DB613-37A8-1C08-BC7E-5AD20F524018}"/>
              </a:ext>
            </a:extLst>
          </p:cNvPr>
          <p:cNvSpPr/>
          <p:nvPr/>
        </p:nvSpPr>
        <p:spPr bwMode="auto">
          <a:xfrm>
            <a:off x="1888067" y="2230875"/>
            <a:ext cx="897466" cy="14097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67BE0BA6-E59F-06FF-C5D8-8CFCE428C289}"/>
              </a:ext>
            </a:extLst>
          </p:cNvPr>
          <p:cNvSpPr/>
          <p:nvPr/>
        </p:nvSpPr>
        <p:spPr bwMode="auto">
          <a:xfrm>
            <a:off x="3040267" y="2230875"/>
            <a:ext cx="897466" cy="20955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69C25479-2B20-E432-C1B1-F1CBF9A75CEE}"/>
              </a:ext>
            </a:extLst>
          </p:cNvPr>
          <p:cNvSpPr/>
          <p:nvPr/>
        </p:nvSpPr>
        <p:spPr bwMode="auto">
          <a:xfrm>
            <a:off x="5198534" y="2230876"/>
            <a:ext cx="897466" cy="7493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4CA1EC72-342D-C40B-9DB7-1365D083C35F}"/>
              </a:ext>
            </a:extLst>
          </p:cNvPr>
          <p:cNvSpPr/>
          <p:nvPr/>
        </p:nvSpPr>
        <p:spPr bwMode="auto">
          <a:xfrm>
            <a:off x="6350734" y="2230875"/>
            <a:ext cx="897466" cy="17145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539870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282F-C155-5C41-EA1C-F421FF572D03}"/>
              </a:ext>
            </a:extLst>
          </p:cNvPr>
          <p:cNvSpPr>
            <a:spLocks noGrp="1"/>
          </p:cNvSpPr>
          <p:nvPr>
            <p:ph type="title"/>
          </p:nvPr>
        </p:nvSpPr>
        <p:spPr/>
        <p:txBody>
          <a:bodyPr/>
          <a:lstStyle/>
          <a:p>
            <a:r>
              <a:rPr lang="en-US" dirty="0"/>
              <a:t>ATLAS-PPX: </a:t>
            </a:r>
            <a:r>
              <a:rPr lang="en-US" sz="3600" dirty="0"/>
              <a:t>Treatment Satisfaction </a:t>
            </a:r>
            <a:br>
              <a:rPr lang="en-US" sz="3600" dirty="0"/>
            </a:br>
            <a:r>
              <a:rPr lang="en-US" sz="3600" dirty="0"/>
              <a:t>Questionnaire for Medication </a:t>
            </a:r>
            <a:r>
              <a:rPr lang="en-US" dirty="0"/>
              <a:t>Scores</a:t>
            </a:r>
          </a:p>
        </p:txBody>
      </p:sp>
      <p:sp>
        <p:nvSpPr>
          <p:cNvPr id="8" name="Content Placeholder 7">
            <a:extLst>
              <a:ext uri="{FF2B5EF4-FFF2-40B4-BE49-F238E27FC236}">
                <a16:creationId xmlns:a16="http://schemas.microsoft.com/office/drawing/2014/main" id="{32BB0072-B198-5C07-A9D5-0D0F996051B8}"/>
              </a:ext>
            </a:extLst>
          </p:cNvPr>
          <p:cNvSpPr>
            <a:spLocks noGrp="1"/>
          </p:cNvSpPr>
          <p:nvPr>
            <p:ph sz="half" idx="2"/>
          </p:nvPr>
        </p:nvSpPr>
        <p:spPr>
          <a:xfrm>
            <a:off x="7943850" y="1510730"/>
            <a:ext cx="3538354" cy="4679462"/>
          </a:xfrm>
        </p:spPr>
        <p:txBody>
          <a:bodyPr/>
          <a:lstStyle/>
          <a:p>
            <a:r>
              <a:rPr lang="en-US" dirty="0"/>
              <a:t>Changes from Mo -6 to Day 1/Mo 7 summarized descriptively for TSQM-9</a:t>
            </a:r>
          </a:p>
          <a:p>
            <a:r>
              <a:rPr lang="en-US" dirty="0"/>
              <a:t>Mean TSQM-9 scores numerically higher with fitusiran prophylaxis vs factor/BPA prophylaxis across all 3 domains</a:t>
            </a:r>
          </a:p>
        </p:txBody>
      </p:sp>
      <p:sp>
        <p:nvSpPr>
          <p:cNvPr id="4" name="Text Box 15">
            <a:extLst>
              <a:ext uri="{FF2B5EF4-FFF2-40B4-BE49-F238E27FC236}">
                <a16:creationId xmlns:a16="http://schemas.microsoft.com/office/drawing/2014/main" id="{FDCD2FAE-A4CE-5E47-6A4C-56D6C8C3D4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Kenet. ASH 2022. Abstr 3559. Reproduced with permission.</a:t>
            </a:r>
            <a:endParaRPr lang="en-US" altLang="en-US" sz="1200" b="0" dirty="0">
              <a:solidFill>
                <a:schemeClr val="bg2"/>
              </a:solidFill>
              <a:latin typeface="Calibri" panose="020F0502020204030204" pitchFamily="34" charset="0"/>
              <a:cs typeface="+mn-cs"/>
            </a:endParaRPr>
          </a:p>
        </p:txBody>
      </p:sp>
      <p:sp>
        <p:nvSpPr>
          <p:cNvPr id="14" name="TextBox 13">
            <a:extLst>
              <a:ext uri="{FF2B5EF4-FFF2-40B4-BE49-F238E27FC236}">
                <a16:creationId xmlns:a16="http://schemas.microsoft.com/office/drawing/2014/main" id="{F03B94F5-AB58-8F11-FA34-435B64E45F57}"/>
              </a:ext>
            </a:extLst>
          </p:cNvPr>
          <p:cNvSpPr txBox="1"/>
          <p:nvPr/>
        </p:nvSpPr>
        <p:spPr bwMode="auto">
          <a:xfrm>
            <a:off x="1297888" y="1576825"/>
            <a:ext cx="59005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TSQM-9 Scores</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(Higher Scores = Greater Patient Satisfaction with Medicine)</a:t>
            </a:r>
          </a:p>
        </p:txBody>
      </p:sp>
      <p:sp>
        <p:nvSpPr>
          <p:cNvPr id="9" name="TextBox 8">
            <a:extLst>
              <a:ext uri="{FF2B5EF4-FFF2-40B4-BE49-F238E27FC236}">
                <a16:creationId xmlns:a16="http://schemas.microsoft.com/office/drawing/2014/main" id="{3008AFAA-6823-D987-CFA2-6FF064BE7395}"/>
              </a:ext>
            </a:extLst>
          </p:cNvPr>
          <p:cNvSpPr txBox="1"/>
          <p:nvPr/>
        </p:nvSpPr>
        <p:spPr bwMode="auto">
          <a:xfrm rot="16200000">
            <a:off x="31140" y="3751771"/>
            <a:ext cx="1884234" cy="215444"/>
          </a:xfrm>
          <a:prstGeom prst="rect">
            <a:avLst/>
          </a:prstGeom>
          <a:solidFill>
            <a:schemeClr val="tx1"/>
          </a:solidFill>
          <a:ln>
            <a:noFill/>
          </a:ln>
        </p:spPr>
        <p:txBody>
          <a:bodyPr wrap="none" lIns="0" tIns="0" rIns="0" bIns="0"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Mean Change From Mo-6</a:t>
            </a:r>
          </a:p>
        </p:txBody>
      </p:sp>
      <p:grpSp>
        <p:nvGrpSpPr>
          <p:cNvPr id="3" name="Group 2">
            <a:extLst>
              <a:ext uri="{FF2B5EF4-FFF2-40B4-BE49-F238E27FC236}">
                <a16:creationId xmlns:a16="http://schemas.microsoft.com/office/drawing/2014/main" id="{9D29AA4E-4309-A153-1B90-2D8F140BF2F8}"/>
              </a:ext>
            </a:extLst>
          </p:cNvPr>
          <p:cNvGrpSpPr/>
          <p:nvPr/>
        </p:nvGrpSpPr>
        <p:grpSpPr>
          <a:xfrm>
            <a:off x="1072433" y="2521884"/>
            <a:ext cx="367408" cy="2720675"/>
            <a:chOff x="1013608" y="2118126"/>
            <a:chExt cx="367408" cy="2564739"/>
          </a:xfrm>
        </p:grpSpPr>
        <p:sp>
          <p:nvSpPr>
            <p:cNvPr id="5" name="TextBox 4">
              <a:extLst>
                <a:ext uri="{FF2B5EF4-FFF2-40B4-BE49-F238E27FC236}">
                  <a16:creationId xmlns:a16="http://schemas.microsoft.com/office/drawing/2014/main" id="{9CF5C672-C8CC-4BA9-189C-83BCF8DA6D0A}"/>
                </a:ext>
              </a:extLst>
            </p:cNvPr>
            <p:cNvSpPr txBox="1"/>
            <p:nvPr/>
          </p:nvSpPr>
          <p:spPr bwMode="auto">
            <a:xfrm>
              <a:off x="1013608" y="2118126"/>
              <a:ext cx="367408" cy="30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0" name="TextBox 9">
              <a:extLst>
                <a:ext uri="{FF2B5EF4-FFF2-40B4-BE49-F238E27FC236}">
                  <a16:creationId xmlns:a16="http://schemas.microsoft.com/office/drawing/2014/main" id="{65E0E358-CBA2-D365-89BD-7A8DADE20FC7}"/>
                </a:ext>
              </a:extLst>
            </p:cNvPr>
            <p:cNvSpPr txBox="1"/>
            <p:nvPr/>
          </p:nvSpPr>
          <p:spPr bwMode="auto">
            <a:xfrm>
              <a:off x="1013608" y="2580239"/>
              <a:ext cx="367408" cy="30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1" name="TextBox 10">
              <a:extLst>
                <a:ext uri="{FF2B5EF4-FFF2-40B4-BE49-F238E27FC236}">
                  <a16:creationId xmlns:a16="http://schemas.microsoft.com/office/drawing/2014/main" id="{44EF306A-1BA2-0D43-1071-50E0981B860D}"/>
                </a:ext>
              </a:extLst>
            </p:cNvPr>
            <p:cNvSpPr txBox="1"/>
            <p:nvPr/>
          </p:nvSpPr>
          <p:spPr bwMode="auto">
            <a:xfrm>
              <a:off x="1013608" y="3026084"/>
              <a:ext cx="367408" cy="30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2" name="TextBox 11">
              <a:extLst>
                <a:ext uri="{FF2B5EF4-FFF2-40B4-BE49-F238E27FC236}">
                  <a16:creationId xmlns:a16="http://schemas.microsoft.com/office/drawing/2014/main" id="{3A878ACA-CA6E-A886-ABD0-77F2635D88E7}"/>
                </a:ext>
              </a:extLst>
            </p:cNvPr>
            <p:cNvSpPr txBox="1"/>
            <p:nvPr/>
          </p:nvSpPr>
          <p:spPr bwMode="auto">
            <a:xfrm>
              <a:off x="1013608" y="3471929"/>
              <a:ext cx="367408" cy="30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3" name="TextBox 12">
              <a:extLst>
                <a:ext uri="{FF2B5EF4-FFF2-40B4-BE49-F238E27FC236}">
                  <a16:creationId xmlns:a16="http://schemas.microsoft.com/office/drawing/2014/main" id="{1BC7973F-BE96-ECEA-012E-4FFCBF75BECF}"/>
                </a:ext>
              </a:extLst>
            </p:cNvPr>
            <p:cNvSpPr txBox="1"/>
            <p:nvPr/>
          </p:nvSpPr>
          <p:spPr bwMode="auto">
            <a:xfrm>
              <a:off x="1104979" y="4378522"/>
              <a:ext cx="276037" cy="30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 name="TextBox 14">
              <a:extLst>
                <a:ext uri="{FF2B5EF4-FFF2-40B4-BE49-F238E27FC236}">
                  <a16:creationId xmlns:a16="http://schemas.microsoft.com/office/drawing/2014/main" id="{1276E67F-4E04-32D2-4D1E-090925D44FEB}"/>
                </a:ext>
              </a:extLst>
            </p:cNvPr>
            <p:cNvSpPr txBox="1"/>
            <p:nvPr/>
          </p:nvSpPr>
          <p:spPr bwMode="auto">
            <a:xfrm>
              <a:off x="1050476" y="3916409"/>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grpSp>
      <p:sp>
        <p:nvSpPr>
          <p:cNvPr id="17" name="Freeform: Shape 16">
            <a:extLst>
              <a:ext uri="{FF2B5EF4-FFF2-40B4-BE49-F238E27FC236}">
                <a16:creationId xmlns:a16="http://schemas.microsoft.com/office/drawing/2014/main" id="{F7EB2016-F934-DA75-EFD2-0547D5F0870E}"/>
              </a:ext>
            </a:extLst>
          </p:cNvPr>
          <p:cNvSpPr/>
          <p:nvPr/>
        </p:nvSpPr>
        <p:spPr bwMode="auto">
          <a:xfrm rot="10800000" flipH="1">
            <a:off x="1441456" y="2685858"/>
            <a:ext cx="5949944" cy="2419542"/>
          </a:xfrm>
          <a:custGeom>
            <a:avLst/>
            <a:gdLst>
              <a:gd name="connsiteX0" fmla="*/ 0 w 6146800"/>
              <a:gd name="connsiteY0" fmla="*/ 2413000 h 2413000"/>
              <a:gd name="connsiteX1" fmla="*/ 0 w 6146800"/>
              <a:gd name="connsiteY1" fmla="*/ 0 h 2413000"/>
              <a:gd name="connsiteX2" fmla="*/ 6146800 w 6146800"/>
              <a:gd name="connsiteY2" fmla="*/ 0 h 2413000"/>
            </a:gdLst>
            <a:ahLst/>
            <a:cxnLst>
              <a:cxn ang="0">
                <a:pos x="connsiteX0" y="connsiteY0"/>
              </a:cxn>
              <a:cxn ang="0">
                <a:pos x="connsiteX1" y="connsiteY1"/>
              </a:cxn>
              <a:cxn ang="0">
                <a:pos x="connsiteX2" y="connsiteY2"/>
              </a:cxn>
            </a:cxnLst>
            <a:rect l="l" t="t" r="r" b="b"/>
            <a:pathLst>
              <a:path w="6146800" h="2413000">
                <a:moveTo>
                  <a:pt x="0" y="2413000"/>
                </a:moveTo>
                <a:lnTo>
                  <a:pt x="0" y="0"/>
                </a:lnTo>
                <a:lnTo>
                  <a:pt x="6146800" y="0"/>
                </a:lnTo>
              </a:path>
            </a:pathLst>
          </a:custGeom>
          <a:noFill/>
          <a:ln w="28575">
            <a:solidFill>
              <a:schemeClr val="bg1"/>
            </a:solidFill>
            <a:miter lim="800000"/>
            <a:headEnd/>
            <a:tailEnd/>
          </a:ln>
        </p:spPr>
        <p:txBody>
          <a:bodyPr rtlCol="0" anchor="ctr"/>
          <a:lstStyle/>
          <a:p>
            <a:pPr algn="ctr"/>
            <a:endParaRPr lang="en-US"/>
          </a:p>
        </p:txBody>
      </p:sp>
      <p:grpSp>
        <p:nvGrpSpPr>
          <p:cNvPr id="18" name="Group 17">
            <a:extLst>
              <a:ext uri="{FF2B5EF4-FFF2-40B4-BE49-F238E27FC236}">
                <a16:creationId xmlns:a16="http://schemas.microsoft.com/office/drawing/2014/main" id="{4F18B7B3-6B5B-26DD-2B2F-685AFF6FF36B}"/>
              </a:ext>
            </a:extLst>
          </p:cNvPr>
          <p:cNvGrpSpPr/>
          <p:nvPr/>
        </p:nvGrpSpPr>
        <p:grpSpPr>
          <a:xfrm>
            <a:off x="1356360" y="2697480"/>
            <a:ext cx="83481" cy="2407371"/>
            <a:chOff x="928925" y="2228543"/>
            <a:chExt cx="1169284" cy="2303867"/>
          </a:xfrm>
        </p:grpSpPr>
        <p:cxnSp>
          <p:nvCxnSpPr>
            <p:cNvPr id="19" name="Straight Connector 18">
              <a:extLst>
                <a:ext uri="{FF2B5EF4-FFF2-40B4-BE49-F238E27FC236}">
                  <a16:creationId xmlns:a16="http://schemas.microsoft.com/office/drawing/2014/main" id="{C0F64328-2737-9FFC-5E47-1B1EC38F65D9}"/>
                </a:ext>
              </a:extLst>
            </p:cNvPr>
            <p:cNvCxnSpPr>
              <a:cxnSpLocks/>
            </p:cNvCxnSpPr>
            <p:nvPr/>
          </p:nvCxnSpPr>
          <p:spPr bwMode="auto">
            <a:xfrm>
              <a:off x="928925" y="2228543"/>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4CDDACD-A68E-D175-9DFC-9ED97A873B91}"/>
                </a:ext>
              </a:extLst>
            </p:cNvPr>
            <p:cNvCxnSpPr>
              <a:cxnSpLocks/>
            </p:cNvCxnSpPr>
            <p:nvPr/>
          </p:nvCxnSpPr>
          <p:spPr bwMode="auto">
            <a:xfrm>
              <a:off x="928925" y="2689316"/>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FA9B41E-D533-98BB-8521-6953D4D1931D}"/>
                </a:ext>
              </a:extLst>
            </p:cNvPr>
            <p:cNvCxnSpPr>
              <a:cxnSpLocks/>
            </p:cNvCxnSpPr>
            <p:nvPr/>
          </p:nvCxnSpPr>
          <p:spPr bwMode="auto">
            <a:xfrm>
              <a:off x="928925" y="3150089"/>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F2A90DA-FE18-6ED0-CF1D-DEA0E8ACA294}"/>
                </a:ext>
              </a:extLst>
            </p:cNvPr>
            <p:cNvCxnSpPr>
              <a:cxnSpLocks/>
            </p:cNvCxnSpPr>
            <p:nvPr/>
          </p:nvCxnSpPr>
          <p:spPr bwMode="auto">
            <a:xfrm>
              <a:off x="928925" y="3610862"/>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D7F0854-5615-CF31-0362-CD9DE652DC2D}"/>
                </a:ext>
              </a:extLst>
            </p:cNvPr>
            <p:cNvCxnSpPr>
              <a:cxnSpLocks/>
            </p:cNvCxnSpPr>
            <p:nvPr/>
          </p:nvCxnSpPr>
          <p:spPr bwMode="auto">
            <a:xfrm>
              <a:off x="928925" y="4071635"/>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A167D24-541C-696C-AE75-E11D1155596C}"/>
                </a:ext>
              </a:extLst>
            </p:cNvPr>
            <p:cNvCxnSpPr>
              <a:cxnSpLocks/>
            </p:cNvCxnSpPr>
            <p:nvPr/>
          </p:nvCxnSpPr>
          <p:spPr bwMode="auto">
            <a:xfrm>
              <a:off x="928925" y="4532410"/>
              <a:ext cx="1169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58B10BF9-AA68-D901-8316-0DAB06030A42}"/>
              </a:ext>
            </a:extLst>
          </p:cNvPr>
          <p:cNvGrpSpPr/>
          <p:nvPr/>
        </p:nvGrpSpPr>
        <p:grpSpPr>
          <a:xfrm>
            <a:off x="1603839" y="5567444"/>
            <a:ext cx="2685734" cy="286232"/>
            <a:chOff x="1729413" y="6160288"/>
            <a:chExt cx="2685734" cy="286232"/>
          </a:xfrm>
        </p:grpSpPr>
        <p:sp>
          <p:nvSpPr>
            <p:cNvPr id="26" name="TextBox 25">
              <a:extLst>
                <a:ext uri="{FF2B5EF4-FFF2-40B4-BE49-F238E27FC236}">
                  <a16:creationId xmlns:a16="http://schemas.microsoft.com/office/drawing/2014/main" id="{F021DCF7-8F1E-29CD-658F-C8211D78AAB8}"/>
                </a:ext>
              </a:extLst>
            </p:cNvPr>
            <p:cNvSpPr txBox="1"/>
            <p:nvPr/>
          </p:nvSpPr>
          <p:spPr bwMode="auto">
            <a:xfrm>
              <a:off x="1904755" y="6160288"/>
              <a:ext cx="251039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400" b="0" dirty="0">
                  <a:solidFill>
                    <a:schemeClr val="bg1"/>
                  </a:solidFill>
                  <a:latin typeface="Calibri" panose="020F0502020204030204" pitchFamily="34" charset="0"/>
                </a:rPr>
                <a:t>Factor/BPA prophylaxis (n = 65)</a:t>
              </a:r>
            </a:p>
          </p:txBody>
        </p:sp>
        <p:sp>
          <p:nvSpPr>
            <p:cNvPr id="27" name="Rectangle 26">
              <a:extLst>
                <a:ext uri="{FF2B5EF4-FFF2-40B4-BE49-F238E27FC236}">
                  <a16:creationId xmlns:a16="http://schemas.microsoft.com/office/drawing/2014/main" id="{70473C97-D8E7-0CA9-0FFA-EC3516B261B3}"/>
                </a:ext>
              </a:extLst>
            </p:cNvPr>
            <p:cNvSpPr/>
            <p:nvPr/>
          </p:nvSpPr>
          <p:spPr bwMode="auto">
            <a:xfrm>
              <a:off x="1729413" y="6214199"/>
              <a:ext cx="189005" cy="1890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 name="Group 27">
            <a:extLst>
              <a:ext uri="{FF2B5EF4-FFF2-40B4-BE49-F238E27FC236}">
                <a16:creationId xmlns:a16="http://schemas.microsoft.com/office/drawing/2014/main" id="{414EC348-1584-C7C8-FA9B-B824B5B30380}"/>
              </a:ext>
            </a:extLst>
          </p:cNvPr>
          <p:cNvGrpSpPr/>
          <p:nvPr/>
        </p:nvGrpSpPr>
        <p:grpSpPr>
          <a:xfrm>
            <a:off x="4753133" y="5567444"/>
            <a:ext cx="2685734" cy="286232"/>
            <a:chOff x="1729413" y="6160288"/>
            <a:chExt cx="2685734" cy="286232"/>
          </a:xfrm>
        </p:grpSpPr>
        <p:sp>
          <p:nvSpPr>
            <p:cNvPr id="29" name="TextBox 28">
              <a:extLst>
                <a:ext uri="{FF2B5EF4-FFF2-40B4-BE49-F238E27FC236}">
                  <a16:creationId xmlns:a16="http://schemas.microsoft.com/office/drawing/2014/main" id="{835E0574-B694-828F-7058-F4B9F10D70B8}"/>
                </a:ext>
              </a:extLst>
            </p:cNvPr>
            <p:cNvSpPr txBox="1"/>
            <p:nvPr/>
          </p:nvSpPr>
          <p:spPr bwMode="auto">
            <a:xfrm>
              <a:off x="1904755" y="6160288"/>
              <a:ext cx="251039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400" b="0" dirty="0" err="1">
                  <a:solidFill>
                    <a:schemeClr val="bg1"/>
                  </a:solidFill>
                  <a:latin typeface="Calibri" panose="020F0502020204030204" pitchFamily="34" charset="0"/>
                </a:rPr>
                <a:t>Fitusiran</a:t>
              </a:r>
              <a:r>
                <a:rPr lang="en-US" sz="1400" b="0" dirty="0">
                  <a:solidFill>
                    <a:schemeClr val="bg1"/>
                  </a:solidFill>
                  <a:latin typeface="Calibri" panose="020F0502020204030204" pitchFamily="34" charset="0"/>
                </a:rPr>
                <a:t> prophylaxis (n = 65)</a:t>
              </a:r>
            </a:p>
          </p:txBody>
        </p:sp>
        <p:sp>
          <p:nvSpPr>
            <p:cNvPr id="30" name="Rectangle 29">
              <a:extLst>
                <a:ext uri="{FF2B5EF4-FFF2-40B4-BE49-F238E27FC236}">
                  <a16:creationId xmlns:a16="http://schemas.microsoft.com/office/drawing/2014/main" id="{3AD7809F-382D-02F5-AADE-A4FB545E93B2}"/>
                </a:ext>
              </a:extLst>
            </p:cNvPr>
            <p:cNvSpPr/>
            <p:nvPr/>
          </p:nvSpPr>
          <p:spPr bwMode="auto">
            <a:xfrm>
              <a:off x="1729413" y="6214199"/>
              <a:ext cx="189005" cy="1890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 name="Group 31">
            <a:extLst>
              <a:ext uri="{FF2B5EF4-FFF2-40B4-BE49-F238E27FC236}">
                <a16:creationId xmlns:a16="http://schemas.microsoft.com/office/drawing/2014/main" id="{6491A32A-6BE1-3183-FBB4-8BAF85EA8C0F}"/>
              </a:ext>
            </a:extLst>
          </p:cNvPr>
          <p:cNvGrpSpPr/>
          <p:nvPr/>
        </p:nvGrpSpPr>
        <p:grpSpPr>
          <a:xfrm rot="5400000">
            <a:off x="4353557" y="2189482"/>
            <a:ext cx="121923" cy="5923280"/>
            <a:chOff x="928925" y="3150089"/>
            <a:chExt cx="1169284" cy="1382321"/>
          </a:xfrm>
        </p:grpSpPr>
        <p:cxnSp>
          <p:nvCxnSpPr>
            <p:cNvPr id="35" name="Straight Connector 34">
              <a:extLst>
                <a:ext uri="{FF2B5EF4-FFF2-40B4-BE49-F238E27FC236}">
                  <a16:creationId xmlns:a16="http://schemas.microsoft.com/office/drawing/2014/main" id="{6643A765-B433-3045-A28D-0398A22512FF}"/>
                </a:ext>
              </a:extLst>
            </p:cNvPr>
            <p:cNvCxnSpPr>
              <a:cxnSpLocks/>
            </p:cNvCxnSpPr>
            <p:nvPr/>
          </p:nvCxnSpPr>
          <p:spPr bwMode="auto">
            <a:xfrm>
              <a:off x="928925" y="3150089"/>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37C7F48-30F9-A674-5AD6-6DC6C68F631B}"/>
                </a:ext>
              </a:extLst>
            </p:cNvPr>
            <p:cNvCxnSpPr>
              <a:cxnSpLocks/>
            </p:cNvCxnSpPr>
            <p:nvPr/>
          </p:nvCxnSpPr>
          <p:spPr bwMode="auto">
            <a:xfrm>
              <a:off x="928925" y="3610862"/>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E046B69-2222-8BEC-AE68-1135465730B6}"/>
                </a:ext>
              </a:extLst>
            </p:cNvPr>
            <p:cNvCxnSpPr>
              <a:cxnSpLocks/>
            </p:cNvCxnSpPr>
            <p:nvPr/>
          </p:nvCxnSpPr>
          <p:spPr bwMode="auto">
            <a:xfrm>
              <a:off x="928925" y="4071635"/>
              <a:ext cx="116928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ED1ABF9-F941-7E6C-C0DD-52C36E59B602}"/>
                </a:ext>
              </a:extLst>
            </p:cNvPr>
            <p:cNvCxnSpPr>
              <a:cxnSpLocks/>
            </p:cNvCxnSpPr>
            <p:nvPr/>
          </p:nvCxnSpPr>
          <p:spPr bwMode="auto">
            <a:xfrm>
              <a:off x="928925" y="4532410"/>
              <a:ext cx="1169284" cy="0"/>
            </a:xfrm>
            <a:prstGeom prst="line">
              <a:avLst/>
            </a:prstGeom>
            <a:noFill/>
            <a:ln w="28575" cap="flat" cmpd="sng" algn="ctr">
              <a:solidFill>
                <a:schemeClr val="bg1"/>
              </a:solidFill>
              <a:prstDash val="solid"/>
              <a:round/>
              <a:headEnd type="none" w="med" len="med"/>
              <a:tailEnd type="none" w="med" len="med"/>
            </a:ln>
            <a:effectLst/>
          </p:spPr>
        </p:cxnSp>
      </p:grpSp>
      <p:sp>
        <p:nvSpPr>
          <p:cNvPr id="39" name="TextBox 38">
            <a:extLst>
              <a:ext uri="{FF2B5EF4-FFF2-40B4-BE49-F238E27FC236}">
                <a16:creationId xmlns:a16="http://schemas.microsoft.com/office/drawing/2014/main" id="{D39D7F02-66CC-8ADE-BE26-ED0088EF2877}"/>
              </a:ext>
            </a:extLst>
          </p:cNvPr>
          <p:cNvSpPr txBox="1"/>
          <p:nvPr/>
        </p:nvSpPr>
        <p:spPr bwMode="auto">
          <a:xfrm>
            <a:off x="1856895" y="3942758"/>
            <a:ext cx="503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9.41</a:t>
            </a:r>
          </a:p>
        </p:txBody>
      </p:sp>
      <p:sp>
        <p:nvSpPr>
          <p:cNvPr id="40" name="TextBox 39">
            <a:extLst>
              <a:ext uri="{FF2B5EF4-FFF2-40B4-BE49-F238E27FC236}">
                <a16:creationId xmlns:a16="http://schemas.microsoft.com/office/drawing/2014/main" id="{9E12CBEF-2AA6-4FDB-4937-2F4A1F3D0616}"/>
              </a:ext>
            </a:extLst>
          </p:cNvPr>
          <p:cNvSpPr txBox="1"/>
          <p:nvPr/>
        </p:nvSpPr>
        <p:spPr bwMode="auto">
          <a:xfrm>
            <a:off x="2375798" y="2808884"/>
            <a:ext cx="5950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21.26</a:t>
            </a:r>
          </a:p>
        </p:txBody>
      </p:sp>
      <p:sp>
        <p:nvSpPr>
          <p:cNvPr id="41" name="TextBox 40">
            <a:extLst>
              <a:ext uri="{FF2B5EF4-FFF2-40B4-BE49-F238E27FC236}">
                <a16:creationId xmlns:a16="http://schemas.microsoft.com/office/drawing/2014/main" id="{A6FA8364-C6FC-DE50-2276-DD24182AF2E5}"/>
              </a:ext>
            </a:extLst>
          </p:cNvPr>
          <p:cNvSpPr txBox="1"/>
          <p:nvPr/>
        </p:nvSpPr>
        <p:spPr bwMode="auto">
          <a:xfrm>
            <a:off x="3828831" y="3834124"/>
            <a:ext cx="5950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10.57</a:t>
            </a:r>
          </a:p>
        </p:txBody>
      </p:sp>
      <p:sp>
        <p:nvSpPr>
          <p:cNvPr id="42" name="TextBox 41">
            <a:extLst>
              <a:ext uri="{FF2B5EF4-FFF2-40B4-BE49-F238E27FC236}">
                <a16:creationId xmlns:a16="http://schemas.microsoft.com/office/drawing/2014/main" id="{232524DE-B187-F1F1-A9E4-6D187825B480}"/>
              </a:ext>
            </a:extLst>
          </p:cNvPr>
          <p:cNvSpPr txBox="1"/>
          <p:nvPr/>
        </p:nvSpPr>
        <p:spPr bwMode="auto">
          <a:xfrm>
            <a:off x="4378234" y="3146347"/>
            <a:ext cx="5950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17.72</a:t>
            </a:r>
          </a:p>
        </p:txBody>
      </p:sp>
      <p:sp>
        <p:nvSpPr>
          <p:cNvPr id="43" name="TextBox 42">
            <a:extLst>
              <a:ext uri="{FF2B5EF4-FFF2-40B4-BE49-F238E27FC236}">
                <a16:creationId xmlns:a16="http://schemas.microsoft.com/office/drawing/2014/main" id="{3584E82B-9B78-EFB4-AFD1-3C53A0E6BD46}"/>
              </a:ext>
            </a:extLst>
          </p:cNvPr>
          <p:cNvSpPr txBox="1"/>
          <p:nvPr/>
        </p:nvSpPr>
        <p:spPr bwMode="auto">
          <a:xfrm>
            <a:off x="5871285" y="424432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6.34</a:t>
            </a:r>
          </a:p>
        </p:txBody>
      </p:sp>
      <p:sp>
        <p:nvSpPr>
          <p:cNvPr id="44" name="TextBox 43">
            <a:extLst>
              <a:ext uri="{FF2B5EF4-FFF2-40B4-BE49-F238E27FC236}">
                <a16:creationId xmlns:a16="http://schemas.microsoft.com/office/drawing/2014/main" id="{3B5A4A96-E401-64C5-D5DB-93113E274DF6}"/>
              </a:ext>
            </a:extLst>
          </p:cNvPr>
          <p:cNvSpPr txBox="1"/>
          <p:nvPr/>
        </p:nvSpPr>
        <p:spPr bwMode="auto">
          <a:xfrm>
            <a:off x="6384628" y="3469806"/>
            <a:ext cx="5950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14.29</a:t>
            </a:r>
          </a:p>
        </p:txBody>
      </p:sp>
      <p:sp>
        <p:nvSpPr>
          <p:cNvPr id="45" name="TextBox 44">
            <a:extLst>
              <a:ext uri="{FF2B5EF4-FFF2-40B4-BE49-F238E27FC236}">
                <a16:creationId xmlns:a16="http://schemas.microsoft.com/office/drawing/2014/main" id="{57592FAC-5FD9-CEF8-FEAD-8F5BAF67A575}"/>
              </a:ext>
            </a:extLst>
          </p:cNvPr>
          <p:cNvSpPr txBox="1"/>
          <p:nvPr/>
        </p:nvSpPr>
        <p:spPr bwMode="auto">
          <a:xfrm>
            <a:off x="5888908" y="5151211"/>
            <a:ext cx="10506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Satisfaction</a:t>
            </a:r>
          </a:p>
        </p:txBody>
      </p:sp>
      <p:sp>
        <p:nvSpPr>
          <p:cNvPr id="46" name="TextBox 45">
            <a:extLst>
              <a:ext uri="{FF2B5EF4-FFF2-40B4-BE49-F238E27FC236}">
                <a16:creationId xmlns:a16="http://schemas.microsoft.com/office/drawing/2014/main" id="{67C12506-BA77-C395-7B07-BA388E39BAA5}"/>
              </a:ext>
            </a:extLst>
          </p:cNvPr>
          <p:cNvSpPr txBox="1"/>
          <p:nvPr/>
        </p:nvSpPr>
        <p:spPr bwMode="auto">
          <a:xfrm>
            <a:off x="3820194" y="5151211"/>
            <a:ext cx="1152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Effectiveness</a:t>
            </a:r>
          </a:p>
        </p:txBody>
      </p:sp>
      <p:sp>
        <p:nvSpPr>
          <p:cNvPr id="47" name="TextBox 46">
            <a:extLst>
              <a:ext uri="{FF2B5EF4-FFF2-40B4-BE49-F238E27FC236}">
                <a16:creationId xmlns:a16="http://schemas.microsoft.com/office/drawing/2014/main" id="{691566F1-EB95-A43B-3E4F-949E7C76D142}"/>
              </a:ext>
            </a:extLst>
          </p:cNvPr>
          <p:cNvSpPr txBox="1"/>
          <p:nvPr/>
        </p:nvSpPr>
        <p:spPr bwMode="auto">
          <a:xfrm>
            <a:off x="1818244" y="5151211"/>
            <a:ext cx="1134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Convenience</a:t>
            </a:r>
          </a:p>
        </p:txBody>
      </p:sp>
      <p:sp>
        <p:nvSpPr>
          <p:cNvPr id="48" name="Rectangle 47">
            <a:extLst>
              <a:ext uri="{FF2B5EF4-FFF2-40B4-BE49-F238E27FC236}">
                <a16:creationId xmlns:a16="http://schemas.microsoft.com/office/drawing/2014/main" id="{1D2AA9C1-C53D-6984-B200-92DA6F98C8C4}"/>
              </a:ext>
            </a:extLst>
          </p:cNvPr>
          <p:cNvSpPr/>
          <p:nvPr/>
        </p:nvSpPr>
        <p:spPr bwMode="auto">
          <a:xfrm>
            <a:off x="1885755" y="4195233"/>
            <a:ext cx="446078" cy="8961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CA486A04-10D2-1930-54F7-41465A49ED67}"/>
              </a:ext>
            </a:extLst>
          </p:cNvPr>
          <p:cNvSpPr/>
          <p:nvPr/>
        </p:nvSpPr>
        <p:spPr bwMode="auto">
          <a:xfrm>
            <a:off x="2446986" y="3056467"/>
            <a:ext cx="446078" cy="20349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F3125468-30FC-A565-0FEA-7C35C8D03668}"/>
              </a:ext>
            </a:extLst>
          </p:cNvPr>
          <p:cNvSpPr/>
          <p:nvPr/>
        </p:nvSpPr>
        <p:spPr bwMode="auto">
          <a:xfrm>
            <a:off x="3899702" y="4089400"/>
            <a:ext cx="446078" cy="10019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52B75DD2-4446-006C-D838-EF1BCFAA24B5}"/>
              </a:ext>
            </a:extLst>
          </p:cNvPr>
          <p:cNvSpPr/>
          <p:nvPr/>
        </p:nvSpPr>
        <p:spPr bwMode="auto">
          <a:xfrm>
            <a:off x="4460933" y="3390899"/>
            <a:ext cx="446078" cy="17004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8C233A5D-AEDB-D4A9-8585-80D2B8E682F0}"/>
              </a:ext>
            </a:extLst>
          </p:cNvPr>
          <p:cNvSpPr/>
          <p:nvPr/>
        </p:nvSpPr>
        <p:spPr bwMode="auto">
          <a:xfrm>
            <a:off x="5913649" y="4487333"/>
            <a:ext cx="446078" cy="6040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66DE5C6F-F77A-28B5-C59D-37BA52CA2020}"/>
              </a:ext>
            </a:extLst>
          </p:cNvPr>
          <p:cNvSpPr/>
          <p:nvPr/>
        </p:nvSpPr>
        <p:spPr bwMode="auto">
          <a:xfrm>
            <a:off x="6474880" y="3725333"/>
            <a:ext cx="446078" cy="13660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741790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586EC-9857-589B-52AC-14A4E610BCE4}"/>
              </a:ext>
            </a:extLst>
          </p:cNvPr>
          <p:cNvSpPr>
            <a:spLocks noGrp="1"/>
          </p:cNvSpPr>
          <p:nvPr>
            <p:ph type="title"/>
          </p:nvPr>
        </p:nvSpPr>
        <p:spPr/>
        <p:txBody>
          <a:bodyPr/>
          <a:lstStyle/>
          <a:p>
            <a:r>
              <a:rPr lang="en-US" dirty="0"/>
              <a:t>ATLAS-PPX: Haemophilia Activity List and </a:t>
            </a:r>
            <a:br>
              <a:rPr lang="en-US" dirty="0"/>
            </a:br>
            <a:r>
              <a:rPr lang="en-US" dirty="0"/>
              <a:t>EuroQoL-5 Dimension-5 Level Scores</a:t>
            </a:r>
          </a:p>
        </p:txBody>
      </p:sp>
      <p:sp>
        <p:nvSpPr>
          <p:cNvPr id="6" name="Content Placeholder 5">
            <a:extLst>
              <a:ext uri="{FF2B5EF4-FFF2-40B4-BE49-F238E27FC236}">
                <a16:creationId xmlns:a16="http://schemas.microsoft.com/office/drawing/2014/main" id="{BCC9B348-3DDE-1C53-0BE8-54049EF70361}"/>
              </a:ext>
            </a:extLst>
          </p:cNvPr>
          <p:cNvSpPr>
            <a:spLocks noGrp="1"/>
          </p:cNvSpPr>
          <p:nvPr>
            <p:ph idx="1"/>
          </p:nvPr>
        </p:nvSpPr>
        <p:spPr>
          <a:xfrm>
            <a:off x="604675" y="1513047"/>
            <a:ext cx="10877529" cy="662406"/>
          </a:xfrm>
        </p:spPr>
        <p:txBody>
          <a:bodyPr/>
          <a:lstStyle/>
          <a:p>
            <a:r>
              <a:rPr lang="en-US" sz="2400" dirty="0"/>
              <a:t>Changes from Mo -6 to Day 1/Mo 7 summarized descriptively for both HAL and </a:t>
            </a:r>
            <a:br>
              <a:rPr lang="en-US" sz="2400" dirty="0"/>
            </a:br>
            <a:r>
              <a:rPr lang="en-US" sz="2400" dirty="0"/>
              <a:t>EQ-5D-5L questionnaires</a:t>
            </a:r>
          </a:p>
        </p:txBody>
      </p:sp>
      <p:sp>
        <p:nvSpPr>
          <p:cNvPr id="5" name="Text Box 15">
            <a:extLst>
              <a:ext uri="{FF2B5EF4-FFF2-40B4-BE49-F238E27FC236}">
                <a16:creationId xmlns:a16="http://schemas.microsoft.com/office/drawing/2014/main" id="{5D781D2E-0EF5-56C1-ACE2-5745DA6C919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Kenet. ASH 2022. Abstr 3559. </a:t>
            </a:r>
            <a:endParaRPr lang="en-US" altLang="en-US" sz="1200" b="0" dirty="0">
              <a:solidFill>
                <a:schemeClr val="bg2"/>
              </a:solidFill>
              <a:latin typeface="Calibri" panose="020F0502020204030204" pitchFamily="34" charset="0"/>
              <a:cs typeface="+mn-cs"/>
            </a:endParaRPr>
          </a:p>
        </p:txBody>
      </p:sp>
      <p:sp>
        <p:nvSpPr>
          <p:cNvPr id="10" name="Content Placeholder 2">
            <a:extLst>
              <a:ext uri="{FF2B5EF4-FFF2-40B4-BE49-F238E27FC236}">
                <a16:creationId xmlns:a16="http://schemas.microsoft.com/office/drawing/2014/main" id="{3DF89683-6F55-1833-71EF-20CD64513D99}"/>
              </a:ext>
            </a:extLst>
          </p:cNvPr>
          <p:cNvSpPr txBox="1">
            <a:spLocks/>
          </p:cNvSpPr>
          <p:nvPr/>
        </p:nvSpPr>
        <p:spPr bwMode="auto">
          <a:xfrm>
            <a:off x="601820" y="2374900"/>
            <a:ext cx="5494180" cy="381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2400" b="1" kern="0" dirty="0"/>
              <a:t>HAL</a:t>
            </a:r>
            <a:br>
              <a:rPr lang="en-US" sz="2400" b="1" kern="0" dirty="0"/>
            </a:br>
            <a:r>
              <a:rPr lang="en-US" sz="2400" b="1" kern="0" dirty="0"/>
              <a:t>(Higher Score = Better Functional Status)</a:t>
            </a:r>
          </a:p>
          <a:p>
            <a:r>
              <a:rPr lang="en-US" sz="2400" b="0" kern="0" dirty="0"/>
              <a:t>Patients reported good functional ability to perform ADLs and higher physical ability for both assessment periods</a:t>
            </a:r>
          </a:p>
          <a:p>
            <a:r>
              <a:rPr lang="en-US" sz="2400" b="0" kern="0" dirty="0"/>
              <a:t>Mean changes in total HAL score (SD):</a:t>
            </a:r>
          </a:p>
          <a:p>
            <a:pPr lvl="1"/>
            <a:r>
              <a:rPr lang="en-US" sz="2200" b="0" kern="0" dirty="0"/>
              <a:t>Fitusiran prophylaxis: 3.05 (20.04)</a:t>
            </a:r>
          </a:p>
          <a:p>
            <a:pPr lvl="1"/>
            <a:r>
              <a:rPr lang="en-US" sz="2200" b="0" kern="0" dirty="0"/>
              <a:t>Factor/BPA prophylaxis: 2.45 (19.42)</a:t>
            </a:r>
          </a:p>
          <a:p>
            <a:endParaRPr lang="en-US" sz="2400" b="0" kern="0" dirty="0"/>
          </a:p>
        </p:txBody>
      </p:sp>
      <p:sp>
        <p:nvSpPr>
          <p:cNvPr id="11" name="Content Placeholder 3">
            <a:extLst>
              <a:ext uri="{FF2B5EF4-FFF2-40B4-BE49-F238E27FC236}">
                <a16:creationId xmlns:a16="http://schemas.microsoft.com/office/drawing/2014/main" id="{F17802E4-97C0-9661-B299-49CF2282C1D3}"/>
              </a:ext>
            </a:extLst>
          </p:cNvPr>
          <p:cNvSpPr txBox="1">
            <a:spLocks/>
          </p:cNvSpPr>
          <p:nvPr/>
        </p:nvSpPr>
        <p:spPr>
          <a:xfrm>
            <a:off x="6252634" y="2375034"/>
            <a:ext cx="5229570" cy="381515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2400" b="1" kern="0" dirty="0"/>
              <a:t>EQ-5D-5L </a:t>
            </a:r>
            <a:br>
              <a:rPr lang="en-US" sz="2400" b="1" kern="0" dirty="0"/>
            </a:br>
            <a:r>
              <a:rPr lang="en-US" sz="2400" b="1" kern="0" dirty="0"/>
              <a:t>(Score of 1 = Perfect Health)</a:t>
            </a:r>
          </a:p>
          <a:p>
            <a:r>
              <a:rPr lang="en-US" sz="2400" b="0" kern="0" dirty="0"/>
              <a:t>Fitusiran prophylaxis associated with numerical improvement in 5Q-5D-5L index score vs factor/BPA prophylaxis</a:t>
            </a:r>
          </a:p>
          <a:p>
            <a:r>
              <a:rPr lang="en-US" sz="2400" b="0" kern="0" dirty="0"/>
              <a:t>Mean changes (SD) from Mo -6 to </a:t>
            </a:r>
            <a:br>
              <a:rPr lang="en-US" sz="2400" b="0" kern="0" dirty="0"/>
            </a:br>
            <a:r>
              <a:rPr lang="en-US" sz="2400" b="0" kern="0" dirty="0"/>
              <a:t>Day 1/Mo 7:</a:t>
            </a:r>
          </a:p>
          <a:p>
            <a:pPr lvl="1"/>
            <a:r>
              <a:rPr lang="en-US" sz="2200" b="0" kern="0" dirty="0"/>
              <a:t>Fitusiran prophylaxis: 0.04 (0.13)</a:t>
            </a:r>
          </a:p>
          <a:p>
            <a:pPr lvl="1"/>
            <a:r>
              <a:rPr lang="en-US" sz="2200" b="0" kern="0" dirty="0"/>
              <a:t>Factor/BPA prophylaxis: 0.0 (0.13)</a:t>
            </a:r>
          </a:p>
        </p:txBody>
      </p:sp>
    </p:spTree>
    <p:extLst>
      <p:ext uri="{BB962C8B-B14F-4D97-AF65-F5344CB8AC3E}">
        <p14:creationId xmlns:p14="http://schemas.microsoft.com/office/powerpoint/2010/main" val="1652537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ATLAS-PPX HRQoL: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800" dirty="0"/>
              <a:t>In this analysis of ATLAS-PPX, monthly fitusiran prophylaxis improved HRQoL vs factor/BPA prophylaxis in adult and adolescent patients with hemophilia A or B with or without inhibitors</a:t>
            </a:r>
          </a:p>
          <a:p>
            <a:r>
              <a:rPr lang="en-US" dirty="0"/>
              <a:t>Investigators concluded that HRQoL improvements reflect significant reduction in bleeding with fitusiran vs factor/BPA prophylaxis</a:t>
            </a:r>
          </a:p>
        </p:txBody>
      </p:sp>
      <p:sp>
        <p:nvSpPr>
          <p:cNvPr id="2" name="Text Box 15">
            <a:extLst>
              <a:ext uri="{FF2B5EF4-FFF2-40B4-BE49-F238E27FC236}">
                <a16:creationId xmlns:a16="http://schemas.microsoft.com/office/drawing/2014/main" id="{E6F94105-DEED-8409-1B4A-7439F73D230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Kenet. ASH 2022. Abstr 3559.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56M7VY3CDVN5-570358578-2</_dlc_DocId>
    <_dlc_DocIdUrl xmlns="d54cbe69-32bd-412a-b004-9152f949605e">
      <Url>https://intranet.clinicaloptions.com/mews/oncology/ONC_2022_ASH_CF_(5667)/NONMALIG_3559_Kenet/_layouts/15/DocIdRedir.aspx?ID=56M7VY3CDVN5-570358578-2</Url>
      <Description>56M7VY3CDVN5-570358578-2</Description>
    </_dlc_DocIdUrl>
    <Document_x0020_Category xmlns="30b898be-59db-4f77-9bda-d3012f90ad28">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860F91711AB8A34E9518D54D9AFECF60" ma:contentTypeVersion="1" ma:contentTypeDescription="Create a new document." ma:contentTypeScope="" ma:versionID="cc94b684505f112dc433edc3bc1fb898">
  <xsd:schema xmlns:xsd="http://www.w3.org/2001/XMLSchema" xmlns:xs="http://www.w3.org/2001/XMLSchema" xmlns:p="http://schemas.microsoft.com/office/2006/metadata/properties" xmlns:ns2="d54cbe69-32bd-412a-b004-9152f949605e" xmlns:ns3="30b898be-59db-4f77-9bda-d3012f90ad28" targetNamespace="http://schemas.microsoft.com/office/2006/metadata/properties" ma:root="true" ma:fieldsID="032ec90d994957602574974a9ec98a70" ns2:_="" ns3:_="">
    <xsd:import namespace="d54cbe69-32bd-412a-b004-9152f949605e"/>
    <xsd:import namespace="30b898be-59db-4f77-9bda-d3012f90ad2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0b898be-59db-4f77-9bda-d3012f90ad2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http://purl.org/dc/dcmitype/"/>
    <ds:schemaRef ds:uri="http://purl.org/dc/terms/"/>
    <ds:schemaRef ds:uri="http://schemas.microsoft.com/office/2006/documentManagement/types"/>
    <ds:schemaRef ds:uri="http://schemas.microsoft.com/office/2006/metadata/properties"/>
    <ds:schemaRef ds:uri="d54cbe69-32bd-412a-b004-9152f949605e"/>
    <ds:schemaRef ds:uri="30b898be-59db-4f77-9bda-d3012f90ad28"/>
    <ds:schemaRef ds:uri="http://schemas.openxmlformats.org/package/2006/metadata/core-properties"/>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23F539CA-3626-4B32-BE8D-391B4E3C8C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0b898be-59db-4f77-9bda-d3012f90ad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3582</TotalTime>
  <Words>1547</Words>
  <Application>Microsoft Office PowerPoint</Application>
  <PresentationFormat>Widescreen</PresentationFormat>
  <Paragraphs>191</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Times</vt:lpstr>
      <vt:lpstr>Wingdings</vt:lpstr>
      <vt:lpstr>2022_CCO_Template</vt:lpstr>
      <vt:lpstr>4_2017_HTAA_Diabetes</vt:lpstr>
      <vt:lpstr>ATLAS-PPX: Health-Related Quality of Life With Fitusiran Prophylaxis in Patients With Hemophilia A or B With or Without Inhibitors</vt:lpstr>
      <vt:lpstr>About These Slides</vt:lpstr>
      <vt:lpstr>ATLAS-PPX HRQoL: Background</vt:lpstr>
      <vt:lpstr>ATLAS-PPX HRQoL: Study Design</vt:lpstr>
      <vt:lpstr>ATLAS-PPX: HRQoL at Enrollment (Mo -6)</vt:lpstr>
      <vt:lpstr>ATLAS-PPX: Hemophilia Quality of Life  Transformed Scores</vt:lpstr>
      <vt:lpstr>ATLAS-PPX: Treatment Satisfaction  Questionnaire for Medication Scores</vt:lpstr>
      <vt:lpstr>ATLAS-PPX: Haemophilia Activity List and  EuroQoL-5 Dimension-5 Level Scores</vt:lpstr>
      <vt:lpstr>ATLAS-PPX HRQoL: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ATLAS-PPX: Health-Related Quality of Life With Fitusiran Prophylaxis in Patients With Hemophilia A or B With or Without Inhibitors</dc:title>
  <dc:creator>Preferred User</dc:creator>
  <cp:lastModifiedBy>Jessica Buckley</cp:lastModifiedBy>
  <cp:revision>45</cp:revision>
  <cp:lastPrinted>2016-09-26T20:21:49Z</cp:lastPrinted>
  <dcterms:created xsi:type="dcterms:W3CDTF">2005-05-27T15:08:01Z</dcterms:created>
  <dcterms:modified xsi:type="dcterms:W3CDTF">2022-12-16T21:10:29Z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fc834074-1fc2-4512-afc4-cfb766d0fd0f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0x010100860F91711AB8A34E9518D54D9AFECF60</vt:lpwstr>
  </property>
  <property fmtid="{D5CDD505-2E9C-101B-9397-08002B2CF9AE}" pid="9" name="MediaServiceImageTags">
    <vt:lpwstr/>
  </property>
</Properties>
</file>