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556" r:id="rId7"/>
    <p:sldId id="308" r:id="rId8"/>
    <p:sldId id="257" r:id="rId9"/>
    <p:sldId id="2147470276" r:id="rId10"/>
    <p:sldId id="2147470279" r:id="rId11"/>
    <p:sldId id="2147470278" r:id="rId12"/>
    <p:sldId id="2147470273" r:id="rId13"/>
    <p:sldId id="2147470274" r:id="rId14"/>
    <p:sldId id="2147470277" r:id="rId15"/>
    <p:sldId id="2147470259"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Jill Sakai" initials="JS" lastIdx="3" clrIdx="16">
    <p:extLst>
      <p:ext uri="{19B8F6BF-5375-455C-9EA6-DF929625EA0E}">
        <p15:presenceInfo xmlns:p15="http://schemas.microsoft.com/office/powerpoint/2012/main" userId="Jill Sakai" providerId="None"/>
      </p:ext>
    </p:extLst>
  </p:cmAuthor>
  <p:cmAuthor id="18" name="Jacky Olin" initials="JO" lastIdx="6" clrIdx="17">
    <p:extLst>
      <p:ext uri="{19B8F6BF-5375-455C-9EA6-DF929625EA0E}">
        <p15:presenceInfo xmlns:p15="http://schemas.microsoft.com/office/powerpoint/2012/main" userId="S::jolin@clinicaloptions.com::be962d7c-0694-47b7-a47b-05bea0d96ce0" providerId="AD"/>
      </p:ext>
    </p:extLst>
  </p:cmAuthor>
  <p:cmAuthor id="19" name="CLINICALOPTIONS\krosenthal" initials="C" lastIdx="3" clrIdx="18">
    <p:extLst>
      <p:ext uri="{19B8F6BF-5375-455C-9EA6-DF929625EA0E}">
        <p15:presenceInfo xmlns:p15="http://schemas.microsoft.com/office/powerpoint/2012/main" userId="CLINICALOPTIONS\krosenth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2" autoAdjust="0"/>
    <p:restoredTop sz="83618" autoAdjust="0"/>
  </p:normalViewPr>
  <p:slideViewPr>
    <p:cSldViewPr snapToGrid="0">
      <p:cViewPr varScale="1">
        <p:scale>
          <a:sx n="72" d="100"/>
          <a:sy n="72" d="100"/>
        </p:scale>
        <p:origin x="1070" y="53"/>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0494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CT, chemotherapy; dMMR, mismatch repair deficient; EC, endometrial cancer; INV, investigator; MMRp, mismatch repair proficient; MSI-H, microsatellite instability‒high; OS, overall survival; PFS, progression-free survival;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373048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AUC, area under the curve; BICR, blinded independent central review; CT, chemotherapy; DCR, disease control rate; DoR, duration of response; EC, endometrial cancer; ECOG, Eastern Cooperative Oncology Group; </a:t>
            </a:r>
            <a:r>
              <a:rPr lang="en-US" sz="1200" b="0" i="1" kern="0" dirty="0"/>
              <a:t>HRQoL, health-related quality of life; </a:t>
            </a:r>
            <a:r>
              <a:rPr lang="en-US" b="0" i="1" dirty="0"/>
              <a:t>MMR, mismatch repair; MSI, microsatellite instability; ORR, overall response rate; OS, overall survival; PFS, progression-free survival; PFS2, second progression-free survival; PRO, patient-reported outcome; PS, performance status.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917213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Calibri" panose="020F0502020204030204" pitchFamily="34" charset="0"/>
                <a:cs typeface="Calibri" panose="020F0502020204030204" pitchFamily="34" charset="0"/>
              </a:rPr>
              <a:t>BL, baseline; CT, chemotherapy; </a:t>
            </a:r>
            <a:r>
              <a:rPr lang="en-US" sz="1200" i="1" kern="100" dirty="0">
                <a:effectLst/>
                <a:latin typeface="Calibri" panose="020F0502020204030204" pitchFamily="34" charset="0"/>
                <a:ea typeface="Calibri" panose="020F0502020204030204" pitchFamily="34" charset="0"/>
                <a:cs typeface="Calibri" panose="020F0502020204030204" pitchFamily="34" charset="0"/>
              </a:rPr>
              <a:t>dMMR, mismatch repair deficient; </a:t>
            </a:r>
            <a:r>
              <a:rPr lang="en-US" sz="1200" i="1" dirty="0">
                <a:latin typeface="Calibri" panose="020F0502020204030204" pitchFamily="34" charset="0"/>
                <a:cs typeface="Calibri" panose="020F0502020204030204" pitchFamily="34" charset="0"/>
              </a:rPr>
              <a:t>ECOG, Eastern Cooperative Oncology Group; MSI-H, microsatellite instability‒high; PFS, progression-free survival; PS, performance status;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149009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Calibri" panose="020F0502020204030204" pitchFamily="34" charset="0"/>
                <a:cs typeface="Calibri" panose="020F0502020204030204" pitchFamily="34" charset="0"/>
              </a:rPr>
              <a:t>CT, chemotherapy; </a:t>
            </a:r>
            <a:r>
              <a:rPr lang="en-US" sz="1200" i="1" kern="100" dirty="0">
                <a:effectLst/>
                <a:latin typeface="Calibri" panose="020F0502020204030204" pitchFamily="34" charset="0"/>
                <a:ea typeface="Calibri" panose="020F0502020204030204" pitchFamily="34" charset="0"/>
                <a:cs typeface="Calibri" panose="020F0502020204030204" pitchFamily="34" charset="0"/>
              </a:rPr>
              <a:t>dMMR, mismatch repair deficient; </a:t>
            </a:r>
            <a:r>
              <a:rPr lang="en-US" sz="1200" i="1" dirty="0">
                <a:latin typeface="Calibri" panose="020F0502020204030204" pitchFamily="34" charset="0"/>
                <a:cs typeface="Calibri" panose="020F0502020204030204" pitchFamily="34" charset="0"/>
              </a:rPr>
              <a:t>MSI-H, microsatellite instability‒high; RT, radiotherapy.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194292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CT, chemotherapy; </a:t>
            </a:r>
            <a:r>
              <a:rPr lang="en-US" sz="1200" i="1" kern="100" dirty="0">
                <a:effectLst/>
                <a:latin typeface="Calibri" panose="020F0502020204030204" pitchFamily="34" charset="0"/>
                <a:ea typeface="Calibri" panose="020F0502020204030204" pitchFamily="34" charset="0"/>
                <a:cs typeface="Calibri" panose="020F0502020204030204" pitchFamily="34" charset="0"/>
              </a:rPr>
              <a:t>dMMR, mismatch repair deficient; INV, investigator; </a:t>
            </a:r>
            <a:r>
              <a:rPr lang="en-US" sz="1200" i="1" dirty="0">
                <a:latin typeface="Calibri" panose="020F0502020204030204" pitchFamily="34" charset="0"/>
                <a:cs typeface="Calibri" panose="020F0502020204030204" pitchFamily="34" charset="0"/>
              </a:rPr>
              <a:t>MSI-H, microsatellite instability‒high; NR, not reached;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113756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CT, chemotherapy; </a:t>
            </a:r>
            <a:r>
              <a:rPr lang="en-US" sz="1200" i="1" kern="100" dirty="0">
                <a:effectLst/>
                <a:latin typeface="Calibri" panose="020F0502020204030204" pitchFamily="34" charset="0"/>
                <a:ea typeface="Calibri" panose="020F0502020204030204" pitchFamily="34" charset="0"/>
                <a:cs typeface="Calibri" panose="020F0502020204030204" pitchFamily="34" charset="0"/>
              </a:rPr>
              <a:t>INV, investigator; </a:t>
            </a:r>
            <a:r>
              <a:rPr lang="en-US" sz="1200" i="1" dirty="0">
                <a:latin typeface="Calibri" panose="020F0502020204030204" pitchFamily="34" charset="0"/>
                <a:cs typeface="Calibri" panose="020F0502020204030204" pitchFamily="34" charset="0"/>
              </a:rPr>
              <a:t>NR, not reached;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143673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CR, complete response; CT, chemotherapy; DCR, disease control rate; DoR, duration of response; </a:t>
            </a:r>
            <a:r>
              <a:rPr lang="en-US" sz="1200" i="1" kern="100" dirty="0">
                <a:effectLst/>
                <a:latin typeface="Calibri" panose="020F0502020204030204" pitchFamily="34" charset="0"/>
                <a:ea typeface="Calibri" panose="020F0502020204030204" pitchFamily="34" charset="0"/>
                <a:cs typeface="Calibri" panose="020F0502020204030204" pitchFamily="34" charset="0"/>
              </a:rPr>
              <a:t>dMMR, mismatch repair deficient; INV, investigator; </a:t>
            </a:r>
            <a:r>
              <a:rPr lang="en-US" sz="1200" i="1" dirty="0">
                <a:latin typeface="Calibri" panose="020F0502020204030204" pitchFamily="34" charset="0"/>
                <a:cs typeface="Calibri" panose="020F0502020204030204" pitchFamily="34" charset="0"/>
              </a:rPr>
              <a:t>MSI-H, microsatellite instability‒high; NR, not reached; ORR, overall response rate; PR,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591880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d/c, discontinuation; irAE, immune-related adverse event;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759026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a:t>
            </a:r>
            <a:r>
              <a:rPr lang="en-US" sz="1200" i="1" kern="100" dirty="0">
                <a:effectLst/>
                <a:latin typeface="Calibri" panose="020F0502020204030204" pitchFamily="34" charset="0"/>
                <a:ea typeface="Calibri" panose="020F0502020204030204" pitchFamily="34" charset="0"/>
                <a:cs typeface="Calibri" panose="020F0502020204030204" pitchFamily="34" charset="0"/>
              </a:rPr>
              <a:t>dMMR, mismatch repair deficient; EC, endometrial cancer; INV, investigator; </a:t>
            </a:r>
            <a:r>
              <a:rPr lang="en-US" sz="1200" i="1" dirty="0">
                <a:latin typeface="Calibri" panose="020F0502020204030204" pitchFamily="34" charset="0"/>
                <a:cs typeface="Calibri" panose="020F0502020204030204" pitchFamily="34" charset="0"/>
              </a:rPr>
              <a:t>MSI-H, microsatellite instability‒high; ORR, overall response rate; PFS, progression-free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322695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ENGOT-EN6-NSGO/GOG3031/RUBY: </a:t>
            </a:r>
            <a:br>
              <a:rPr lang="en-US" altLang="en-US" sz="4000" dirty="0"/>
            </a:br>
            <a:r>
              <a:rPr lang="en-US" altLang="en-US" sz="4000" dirty="0"/>
              <a:t>Outcomes by BICR With Addition of Dostarlimab to Carboplatin/Paclitaxel for Advanced or Recurrent Endometrial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644215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GSK,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Dostarlimab + CT in Primary Advanced or Recurrent EC (ENGOT-EN6/GOG-3031/RUBY):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Carboplatin/paclitaxel first-line SoC for advanced/recurrent EC but has poor long-term outcomes and median OS &lt;3 yr</a:t>
            </a:r>
            <a:r>
              <a:rPr lang="en-US" altLang="en-US" sz="2400" baseline="30000" dirty="0"/>
              <a:t>1,2</a:t>
            </a:r>
          </a:p>
          <a:p>
            <a:r>
              <a:rPr lang="en-US" altLang="en-US" sz="2400" dirty="0"/>
              <a:t>Dostarlimab currently FDA approved for dMMR recurrent or advanced EC after prior platinum-containing treatment in any setting for patients not candidates for curative surgery or radiation</a:t>
            </a:r>
            <a:r>
              <a:rPr lang="en-US" altLang="en-US" sz="2400" baseline="30000" dirty="0"/>
              <a:t>3</a:t>
            </a:r>
          </a:p>
          <a:p>
            <a:r>
              <a:rPr lang="en-US" altLang="en-US" sz="2400" dirty="0"/>
              <a:t>Phase III RUBY trial: addition of dostarlimab to carboplatin/paclitaxel showed significant PFS benefit in primary advanced or recurrent EC (HR: 0.64), including patients with dMMR/MSI-H (HR: 0.28), with early trend toward OS improvement</a:t>
            </a:r>
            <a:r>
              <a:rPr lang="en-US" altLang="en-US" sz="2400" baseline="30000" dirty="0"/>
              <a:t>4</a:t>
            </a:r>
          </a:p>
          <a:p>
            <a:pPr lvl="1"/>
            <a:r>
              <a:rPr lang="en-US" altLang="en-US" sz="2200" dirty="0"/>
              <a:t>Concordance between INV and BICR analysis increases confidence in results</a:t>
            </a:r>
          </a:p>
          <a:p>
            <a:r>
              <a:rPr lang="en-US" altLang="en-US" sz="2400" dirty="0"/>
              <a:t>Current analysis presents secondary efficacy endpoints by BICR</a:t>
            </a:r>
            <a:r>
              <a:rPr lang="en-US" altLang="en-US" sz="2400" baseline="30000" dirty="0"/>
              <a:t>5</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Yang. Discov Med. 2011;12:205. 2. Fleming. JCO. 2004;22:2159.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Dostarlimab PI. 4. Mirza. NEJM. 2023;388:2145. 5. Powell. ASCO 2023. Abstr 5503.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CF108-745A-2C48-9C1E-486A2899B9E9}"/>
              </a:ext>
            </a:extLst>
          </p:cNvPr>
          <p:cNvSpPr>
            <a:spLocks noGrp="1"/>
          </p:cNvSpPr>
          <p:nvPr>
            <p:ph type="title"/>
          </p:nvPr>
        </p:nvSpPr>
        <p:spPr/>
        <p:txBody>
          <a:bodyPr/>
          <a:lstStyle/>
          <a:p>
            <a:r>
              <a:rPr lang="en-US" dirty="0"/>
              <a:t>ENGOT-EN6/GOG-3031/RUBY: Study Design</a:t>
            </a:r>
          </a:p>
        </p:txBody>
      </p:sp>
      <p:sp>
        <p:nvSpPr>
          <p:cNvPr id="3" name="Content Placeholder 2">
            <a:extLst>
              <a:ext uri="{FF2B5EF4-FFF2-40B4-BE49-F238E27FC236}">
                <a16:creationId xmlns:a16="http://schemas.microsoft.com/office/drawing/2014/main" id="{4F04023A-C420-C9E3-ED7E-7A3F4AC9CC20}"/>
              </a:ext>
            </a:extLst>
          </p:cNvPr>
          <p:cNvSpPr txBox="1">
            <a:spLocks/>
          </p:cNvSpPr>
          <p:nvPr/>
        </p:nvSpPr>
        <p:spPr>
          <a:xfrm>
            <a:off x="633250" y="1512398"/>
            <a:ext cx="10877529" cy="477516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Randomized, double-blind, placebo-controlled phase III study</a:t>
            </a:r>
          </a:p>
        </p:txBody>
      </p:sp>
      <p:sp>
        <p:nvSpPr>
          <p:cNvPr id="4" name="Text Box 15">
            <a:extLst>
              <a:ext uri="{FF2B5EF4-FFF2-40B4-BE49-F238E27FC236}">
                <a16:creationId xmlns:a16="http://schemas.microsoft.com/office/drawing/2014/main" id="{085DD4C8-C25C-2564-2B03-EE7A54960CF2}"/>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dirty="0">
                <a:solidFill>
                  <a:schemeClr val="bg2"/>
                </a:solidFill>
                <a:latin typeface="Calibri" panose="020F0502020204030204" pitchFamily="34" charset="0"/>
              </a:rPr>
              <a:t>Powell. ASCO 2023. Abstr 5503. Mirza. NEJM. 2023;388:2145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Content Placeholder 2">
            <a:extLst>
              <a:ext uri="{FF2B5EF4-FFF2-40B4-BE49-F238E27FC236}">
                <a16:creationId xmlns:a16="http://schemas.microsoft.com/office/drawing/2014/main" id="{CEC89A63-DD36-CD44-3918-4D60FB7E2C14}"/>
              </a:ext>
            </a:extLst>
          </p:cNvPr>
          <p:cNvSpPr txBox="1">
            <a:spLocks/>
          </p:cNvSpPr>
          <p:nvPr/>
        </p:nvSpPr>
        <p:spPr bwMode="auto">
          <a:xfrm>
            <a:off x="626507" y="5593705"/>
            <a:ext cx="4592880" cy="5718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Primary endpoints: </a:t>
            </a:r>
            <a:r>
              <a:rPr lang="en-US" sz="2000" b="0" kern="0" dirty="0"/>
              <a:t>PFS by investigator, OS</a:t>
            </a:r>
          </a:p>
        </p:txBody>
      </p:sp>
      <p:sp>
        <p:nvSpPr>
          <p:cNvPr id="6" name="Rectangle 49">
            <a:extLst>
              <a:ext uri="{FF2B5EF4-FFF2-40B4-BE49-F238E27FC236}">
                <a16:creationId xmlns:a16="http://schemas.microsoft.com/office/drawing/2014/main" id="{3683F82B-AA3F-050D-D49D-D1EB2720010A}"/>
              </a:ext>
            </a:extLst>
          </p:cNvPr>
          <p:cNvSpPr>
            <a:spLocks noChangeArrowheads="1"/>
          </p:cNvSpPr>
          <p:nvPr/>
        </p:nvSpPr>
        <p:spPr bwMode="auto">
          <a:xfrm>
            <a:off x="4773385" y="2902975"/>
            <a:ext cx="2923983"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Dostarlimab </a:t>
            </a:r>
            <a:r>
              <a:rPr lang="en-US" altLang="en-US" sz="1600" b="0" dirty="0">
                <a:solidFill>
                  <a:schemeClr val="tx1"/>
                </a:solidFill>
                <a:latin typeface="Calibri" panose="020F0502020204030204" pitchFamily="34" charset="0"/>
              </a:rPr>
              <a:t>500 mg IV Q3W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 CT*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6 cycles</a:t>
            </a:r>
          </a:p>
        </p:txBody>
      </p:sp>
      <p:sp>
        <p:nvSpPr>
          <p:cNvPr id="7" name="Rectangle 50">
            <a:extLst>
              <a:ext uri="{FF2B5EF4-FFF2-40B4-BE49-F238E27FC236}">
                <a16:creationId xmlns:a16="http://schemas.microsoft.com/office/drawing/2014/main" id="{712E651C-DE1A-D733-207E-028EB737AF11}"/>
              </a:ext>
            </a:extLst>
          </p:cNvPr>
          <p:cNvSpPr>
            <a:spLocks noChangeArrowheads="1"/>
          </p:cNvSpPr>
          <p:nvPr/>
        </p:nvSpPr>
        <p:spPr bwMode="auto">
          <a:xfrm>
            <a:off x="4773386" y="4010737"/>
            <a:ext cx="2923982" cy="82434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 CT*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6 cycles</a:t>
            </a:r>
          </a:p>
        </p:txBody>
      </p:sp>
      <p:sp>
        <p:nvSpPr>
          <p:cNvPr id="8" name="Line 53">
            <a:extLst>
              <a:ext uri="{FF2B5EF4-FFF2-40B4-BE49-F238E27FC236}">
                <a16:creationId xmlns:a16="http://schemas.microsoft.com/office/drawing/2014/main" id="{278E757F-F014-B24B-3BD5-9C8E9F5D2BDA}"/>
              </a:ext>
            </a:extLst>
          </p:cNvPr>
          <p:cNvSpPr>
            <a:spLocks noChangeShapeType="1"/>
          </p:cNvSpPr>
          <p:nvPr/>
        </p:nvSpPr>
        <p:spPr bwMode="auto">
          <a:xfrm>
            <a:off x="4155810" y="4104991"/>
            <a:ext cx="552992" cy="19600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9" name="Line 54">
            <a:extLst>
              <a:ext uri="{FF2B5EF4-FFF2-40B4-BE49-F238E27FC236}">
                <a16:creationId xmlns:a16="http://schemas.microsoft.com/office/drawing/2014/main" id="{3C06029B-BF77-4734-8DE8-1237D284C6EE}"/>
              </a:ext>
            </a:extLst>
          </p:cNvPr>
          <p:cNvSpPr>
            <a:spLocks noChangeShapeType="1"/>
          </p:cNvSpPr>
          <p:nvPr/>
        </p:nvSpPr>
        <p:spPr bwMode="auto">
          <a:xfrm flipV="1">
            <a:off x="4135581" y="3433727"/>
            <a:ext cx="613390" cy="199279"/>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0" name="Text Box 45">
            <a:extLst>
              <a:ext uri="{FF2B5EF4-FFF2-40B4-BE49-F238E27FC236}">
                <a16:creationId xmlns:a16="http://schemas.microsoft.com/office/drawing/2014/main" id="{AEF2670B-A659-46F3-03E9-1941A7BA2403}"/>
              </a:ext>
            </a:extLst>
          </p:cNvPr>
          <p:cNvSpPr txBox="1">
            <a:spLocks noChangeArrowheads="1"/>
          </p:cNvSpPr>
          <p:nvPr/>
        </p:nvSpPr>
        <p:spPr bwMode="auto">
          <a:xfrm>
            <a:off x="587155" y="2764080"/>
            <a:ext cx="3466991" cy="2585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primary stage III/IV EC or first recurrence with low potential for cure by radiation, surgery, or both; no prior systemic therapy or systemic therapy with recurrence or progression ≥6 mo after completing treatment;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ECOG PS ≤1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494)</a:t>
            </a:r>
            <a:endParaRPr lang="en-US" altLang="en-US" sz="1800" b="0" dirty="0">
              <a:solidFill>
                <a:schemeClr val="bg1"/>
              </a:solidFill>
              <a:latin typeface="Calibri" panose="020F0502020204030204" pitchFamily="34" charset="0"/>
            </a:endParaRPr>
          </a:p>
        </p:txBody>
      </p:sp>
      <p:cxnSp>
        <p:nvCxnSpPr>
          <p:cNvPr id="11" name="Straight Arrow Connector 10">
            <a:extLst>
              <a:ext uri="{FF2B5EF4-FFF2-40B4-BE49-F238E27FC236}">
                <a16:creationId xmlns:a16="http://schemas.microsoft.com/office/drawing/2014/main" id="{58C86519-B057-B6A1-411C-09B750094BED}"/>
              </a:ext>
            </a:extLst>
          </p:cNvPr>
          <p:cNvCxnSpPr>
            <a:cxnSpLocks/>
          </p:cNvCxnSpPr>
          <p:nvPr/>
        </p:nvCxnSpPr>
        <p:spPr bwMode="auto">
          <a:xfrm>
            <a:off x="7697368" y="3382616"/>
            <a:ext cx="321493" cy="0"/>
          </a:xfrm>
          <a:prstGeom prst="straightConnector1">
            <a:avLst/>
          </a:prstGeom>
          <a:noFill/>
          <a:ln w="28575" cap="flat" cmpd="sng" algn="ctr">
            <a:solidFill>
              <a:schemeClr val="bg1"/>
            </a:solidFill>
            <a:prstDash val="solid"/>
            <a:round/>
            <a:headEnd type="none" w="med" len="med"/>
            <a:tailEnd type="triangle"/>
          </a:ln>
          <a:effectLst/>
        </p:spPr>
      </p:cxnSp>
      <p:sp>
        <p:nvSpPr>
          <p:cNvPr id="12" name="TextBox 11">
            <a:extLst>
              <a:ext uri="{FF2B5EF4-FFF2-40B4-BE49-F238E27FC236}">
                <a16:creationId xmlns:a16="http://schemas.microsoft.com/office/drawing/2014/main" id="{94491900-E2C9-2191-9083-A863C2958381}"/>
              </a:ext>
            </a:extLst>
          </p:cNvPr>
          <p:cNvSpPr txBox="1"/>
          <p:nvPr/>
        </p:nvSpPr>
        <p:spPr bwMode="auto">
          <a:xfrm>
            <a:off x="1579609" y="2126878"/>
            <a:ext cx="544112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MMR/MSI status (deficient vs proficient), previous external pelvic radiotherapy (yes vs no), and disease status (III vs IV vs recurrent)</a:t>
            </a:r>
          </a:p>
        </p:txBody>
      </p:sp>
      <p:cxnSp>
        <p:nvCxnSpPr>
          <p:cNvPr id="13" name="Straight Arrow Connector 12">
            <a:extLst>
              <a:ext uri="{FF2B5EF4-FFF2-40B4-BE49-F238E27FC236}">
                <a16:creationId xmlns:a16="http://schemas.microsoft.com/office/drawing/2014/main" id="{5B487FB4-334E-58BB-9264-EE50571ED461}"/>
              </a:ext>
            </a:extLst>
          </p:cNvPr>
          <p:cNvCxnSpPr/>
          <p:nvPr/>
        </p:nvCxnSpPr>
        <p:spPr bwMode="auto">
          <a:xfrm>
            <a:off x="4293892" y="2711589"/>
            <a:ext cx="0" cy="641476"/>
          </a:xfrm>
          <a:prstGeom prst="straightConnector1">
            <a:avLst/>
          </a:prstGeom>
          <a:noFill/>
          <a:ln w="28575" cap="flat" cmpd="sng" algn="ctr">
            <a:solidFill>
              <a:schemeClr val="bg1"/>
            </a:solidFill>
            <a:prstDash val="solid"/>
            <a:round/>
            <a:headEnd type="none" w="med" len="med"/>
            <a:tailEnd type="triangle"/>
          </a:ln>
          <a:effectLst/>
        </p:spPr>
      </p:cxnSp>
      <p:sp>
        <p:nvSpPr>
          <p:cNvPr id="14" name="Content Placeholder 2">
            <a:extLst>
              <a:ext uri="{FF2B5EF4-FFF2-40B4-BE49-F238E27FC236}">
                <a16:creationId xmlns:a16="http://schemas.microsoft.com/office/drawing/2014/main" id="{24A228B7-0732-740E-8C10-C8B02CDBA6F5}"/>
              </a:ext>
            </a:extLst>
          </p:cNvPr>
          <p:cNvSpPr txBox="1">
            <a:spLocks/>
          </p:cNvSpPr>
          <p:nvPr/>
        </p:nvSpPr>
        <p:spPr bwMode="auto">
          <a:xfrm>
            <a:off x="4618496" y="5585436"/>
            <a:ext cx="6647854" cy="7827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Secondary endpoints: </a:t>
            </a:r>
            <a:r>
              <a:rPr lang="en-US" sz="2000" b="0" kern="0" dirty="0"/>
              <a:t>PFS by BICR, PFS2, ORR, DoR, DCR, safety, and HRQoL/PRO </a:t>
            </a:r>
          </a:p>
          <a:p>
            <a:endParaRPr lang="en-US" sz="2000" b="0" kern="0" dirty="0"/>
          </a:p>
        </p:txBody>
      </p:sp>
      <p:sp>
        <p:nvSpPr>
          <p:cNvPr id="15" name="TextBox 14">
            <a:extLst>
              <a:ext uri="{FF2B5EF4-FFF2-40B4-BE49-F238E27FC236}">
                <a16:creationId xmlns:a16="http://schemas.microsoft.com/office/drawing/2014/main" id="{CA031BA9-D6F3-6ABB-A354-883BCC2AA687}"/>
              </a:ext>
            </a:extLst>
          </p:cNvPr>
          <p:cNvSpPr txBox="1"/>
          <p:nvPr/>
        </p:nvSpPr>
        <p:spPr bwMode="auto">
          <a:xfrm flipH="1">
            <a:off x="4773383" y="4793422"/>
            <a:ext cx="62087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*Paclitaxel 175 mg/m</a:t>
            </a:r>
            <a:r>
              <a:rPr lang="en-US" altLang="en-US" sz="1200" b="0" baseline="30000" dirty="0">
                <a:solidFill>
                  <a:schemeClr val="bg1"/>
                </a:solidFill>
                <a:latin typeface="Calibri" panose="020F0502020204030204" pitchFamily="34" charset="0"/>
              </a:rPr>
              <a:t>2</a:t>
            </a:r>
            <a:r>
              <a:rPr lang="en-US" altLang="en-US" sz="1200" b="0" dirty="0">
                <a:solidFill>
                  <a:schemeClr val="bg1"/>
                </a:solidFill>
                <a:latin typeface="Calibri" panose="020F0502020204030204" pitchFamily="34" charset="0"/>
              </a:rPr>
              <a:t> IV Q3W + carboplatin AUC 5 IV Q3W.</a:t>
            </a:r>
          </a:p>
          <a:p>
            <a:pPr>
              <a:lnSpc>
                <a:spcPct val="100000"/>
              </a:lnSpc>
              <a:spcBef>
                <a:spcPct val="0"/>
              </a:spcBef>
              <a:spcAft>
                <a:spcPct val="0"/>
              </a:spcAft>
              <a:buClrTx/>
              <a:buFontTx/>
              <a:buNone/>
            </a:pP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Treatment may end after 3 yr, disease progression, toxicity, withdrawal of consent, </a:t>
            </a:r>
            <a:br>
              <a:rPr lang="en-US" altLang="en-US" sz="1200" b="0" dirty="0">
                <a:solidFill>
                  <a:schemeClr val="bg1"/>
                </a:solidFill>
                <a:latin typeface="Calibri" panose="020F0502020204030204" pitchFamily="34" charset="0"/>
              </a:rPr>
            </a:br>
            <a:r>
              <a:rPr lang="en-US" altLang="en-US" sz="1200" b="0" dirty="0">
                <a:solidFill>
                  <a:schemeClr val="bg1"/>
                </a:solidFill>
                <a:latin typeface="Calibri" panose="020F0502020204030204" pitchFamily="34" charset="0"/>
              </a:rPr>
              <a:t>investigator’s decision, or death.</a:t>
            </a:r>
            <a:endParaRPr lang="en-US" altLang="en-US" sz="1200" b="0" baseline="30000" dirty="0">
              <a:solidFill>
                <a:schemeClr val="bg1"/>
              </a:solidFill>
              <a:latin typeface="Calibri" panose="020F0502020204030204" pitchFamily="34" charset="0"/>
            </a:endParaRPr>
          </a:p>
        </p:txBody>
      </p:sp>
      <p:sp>
        <p:nvSpPr>
          <p:cNvPr id="16" name="Rectangle 49">
            <a:extLst>
              <a:ext uri="{FF2B5EF4-FFF2-40B4-BE49-F238E27FC236}">
                <a16:creationId xmlns:a16="http://schemas.microsoft.com/office/drawing/2014/main" id="{0BE43BEB-8E29-0354-BB3A-D7F846F7D81E}"/>
              </a:ext>
            </a:extLst>
          </p:cNvPr>
          <p:cNvSpPr>
            <a:spLocks noChangeArrowheads="1"/>
          </p:cNvSpPr>
          <p:nvPr/>
        </p:nvSpPr>
        <p:spPr bwMode="auto">
          <a:xfrm>
            <a:off x="8058183" y="2893561"/>
            <a:ext cx="2923983"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Dostarlimab </a:t>
            </a:r>
            <a:r>
              <a:rPr lang="en-US" altLang="en-US" sz="1600" b="0" dirty="0">
                <a:solidFill>
                  <a:schemeClr val="tx1"/>
                </a:solidFill>
                <a:latin typeface="Calibri" panose="020F0502020204030204" pitchFamily="34" charset="0"/>
              </a:rPr>
              <a:t>1000 mg IV Q6W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3 yr</a:t>
            </a:r>
            <a:r>
              <a:rPr lang="en-US" altLang="en-US" sz="1600" b="0" baseline="30000" dirty="0">
                <a:solidFill>
                  <a:schemeClr val="tx1"/>
                </a:solidFill>
                <a:latin typeface="Calibri" panose="020F0502020204030204" pitchFamily="34" charset="0"/>
              </a:rPr>
              <a:t>†</a:t>
            </a:r>
          </a:p>
        </p:txBody>
      </p:sp>
      <p:cxnSp>
        <p:nvCxnSpPr>
          <p:cNvPr id="17" name="Straight Arrow Connector 16">
            <a:extLst>
              <a:ext uri="{FF2B5EF4-FFF2-40B4-BE49-F238E27FC236}">
                <a16:creationId xmlns:a16="http://schemas.microsoft.com/office/drawing/2014/main" id="{752D3E16-A222-323C-D4E3-ECFC1F9CC4D8}"/>
              </a:ext>
            </a:extLst>
          </p:cNvPr>
          <p:cNvCxnSpPr>
            <a:cxnSpLocks/>
          </p:cNvCxnSpPr>
          <p:nvPr/>
        </p:nvCxnSpPr>
        <p:spPr bwMode="auto">
          <a:xfrm>
            <a:off x="7697368" y="4422910"/>
            <a:ext cx="321493" cy="0"/>
          </a:xfrm>
          <a:prstGeom prst="straightConnector1">
            <a:avLst/>
          </a:prstGeom>
          <a:noFill/>
          <a:ln w="28575" cap="flat" cmpd="sng" algn="ctr">
            <a:solidFill>
              <a:schemeClr val="bg1"/>
            </a:solidFill>
            <a:prstDash val="solid"/>
            <a:round/>
            <a:headEnd type="none" w="med" len="med"/>
            <a:tailEnd type="triangle"/>
          </a:ln>
          <a:effectLst/>
        </p:spPr>
      </p:cxnSp>
      <p:sp>
        <p:nvSpPr>
          <p:cNvPr id="18" name="Rectangle 50">
            <a:extLst>
              <a:ext uri="{FF2B5EF4-FFF2-40B4-BE49-F238E27FC236}">
                <a16:creationId xmlns:a16="http://schemas.microsoft.com/office/drawing/2014/main" id="{6DAB6CC0-46D2-51DD-FB1E-7F12D9F9AA93}"/>
              </a:ext>
            </a:extLst>
          </p:cNvPr>
          <p:cNvSpPr>
            <a:spLocks noChangeArrowheads="1"/>
          </p:cNvSpPr>
          <p:nvPr/>
        </p:nvSpPr>
        <p:spPr bwMode="auto">
          <a:xfrm>
            <a:off x="8058184" y="3984096"/>
            <a:ext cx="2923982" cy="82434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a:t>
            </a:r>
            <a:r>
              <a:rPr lang="en-US" altLang="en-US" sz="1600" b="0" dirty="0">
                <a:solidFill>
                  <a:schemeClr val="tx1"/>
                </a:solidFill>
                <a:latin typeface="Calibri" panose="020F0502020204030204" pitchFamily="34" charset="0"/>
              </a:rPr>
              <a:t>IV Q6W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3 yr</a:t>
            </a:r>
            <a:r>
              <a:rPr lang="en-US" altLang="en-US" sz="1600" b="0" baseline="30000" dirty="0">
                <a:solidFill>
                  <a:schemeClr val="tx1"/>
                </a:solidFill>
                <a:latin typeface="Calibri" panose="020F0502020204030204" pitchFamily="34" charset="0"/>
              </a:rPr>
              <a:t>†</a:t>
            </a:r>
            <a:endParaRPr lang="en-US" altLang="en-US" sz="1600" b="0" dirty="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B9948A4E-118C-0434-06C9-5A8AF112B070}"/>
              </a:ext>
            </a:extLst>
          </p:cNvPr>
          <p:cNvSpPr/>
          <p:nvPr/>
        </p:nvSpPr>
        <p:spPr bwMode="auto">
          <a:xfrm>
            <a:off x="4943959" y="5587544"/>
            <a:ext cx="6038206" cy="343578"/>
          </a:xfrm>
          <a:prstGeom prst="rect">
            <a:avLst/>
          </a:prstGeom>
          <a:noFill/>
          <a:ln w="3175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113225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ENGOT-EN6/GOG-3031/RUBY: Baseline Characteristics</a:t>
            </a:r>
            <a:br>
              <a:rPr lang="en-US" dirty="0"/>
            </a:br>
            <a:endParaRPr lang="en-US" dirty="0"/>
          </a:p>
        </p:txBody>
      </p:sp>
      <p:sp>
        <p:nvSpPr>
          <p:cNvPr id="8" name="Content Placeholder 7">
            <a:extLst>
              <a:ext uri="{FF2B5EF4-FFF2-40B4-BE49-F238E27FC236}">
                <a16:creationId xmlns:a16="http://schemas.microsoft.com/office/drawing/2014/main" id="{A4A9EAF9-939F-6254-7E3C-1DA244A67D3B}"/>
              </a:ext>
            </a:extLst>
          </p:cNvPr>
          <p:cNvSpPr>
            <a:spLocks noGrp="1"/>
          </p:cNvSpPr>
          <p:nvPr>
            <p:ph idx="1"/>
          </p:nvPr>
        </p:nvSpPr>
        <p:spPr/>
        <p:txBody>
          <a:bodyPr/>
          <a:lstStyle/>
          <a:p>
            <a:endParaRPr lang="en-US" dirty="0"/>
          </a:p>
        </p:txBody>
      </p:sp>
      <p:graphicFrame>
        <p:nvGraphicFramePr>
          <p:cNvPr id="3" name="Group 155">
            <a:extLst>
              <a:ext uri="{FF2B5EF4-FFF2-40B4-BE49-F238E27FC236}">
                <a16:creationId xmlns:a16="http://schemas.microsoft.com/office/drawing/2014/main" id="{FB640EE6-4A8F-17CE-5ACE-E86DADE18654}"/>
              </a:ext>
            </a:extLst>
          </p:cNvPr>
          <p:cNvGraphicFramePr>
            <a:graphicFrameLocks/>
          </p:cNvGraphicFramePr>
          <p:nvPr>
            <p:extLst>
              <p:ext uri="{D42A27DB-BD31-4B8C-83A1-F6EECF244321}">
                <p14:modId xmlns:p14="http://schemas.microsoft.com/office/powerpoint/2010/main" val="4039572978"/>
              </p:ext>
            </p:extLst>
          </p:nvPr>
        </p:nvGraphicFramePr>
        <p:xfrm>
          <a:off x="384060" y="915691"/>
          <a:ext cx="11507497" cy="5395824"/>
        </p:xfrm>
        <a:graphic>
          <a:graphicData uri="http://schemas.openxmlformats.org/drawingml/2006/table">
            <a:tbl>
              <a:tblPr/>
              <a:tblGrid>
                <a:gridCol w="1001395">
                  <a:extLst>
                    <a:ext uri="{9D8B030D-6E8A-4147-A177-3AD203B41FA5}">
                      <a16:colId xmlns:a16="http://schemas.microsoft.com/office/drawing/2014/main" val="20000"/>
                    </a:ext>
                  </a:extLst>
                </a:gridCol>
                <a:gridCol w="2558962">
                  <a:extLst>
                    <a:ext uri="{9D8B030D-6E8A-4147-A177-3AD203B41FA5}">
                      <a16:colId xmlns:a16="http://schemas.microsoft.com/office/drawing/2014/main" val="1814445677"/>
                    </a:ext>
                  </a:extLst>
                </a:gridCol>
                <a:gridCol w="1832661">
                  <a:extLst>
                    <a:ext uri="{9D8B030D-6E8A-4147-A177-3AD203B41FA5}">
                      <a16:colId xmlns:a16="http://schemas.microsoft.com/office/drawing/2014/main" val="363386565"/>
                    </a:ext>
                  </a:extLst>
                </a:gridCol>
                <a:gridCol w="2072386">
                  <a:extLst>
                    <a:ext uri="{9D8B030D-6E8A-4147-A177-3AD203B41FA5}">
                      <a16:colId xmlns:a16="http://schemas.microsoft.com/office/drawing/2014/main" val="1238656420"/>
                    </a:ext>
                  </a:extLst>
                </a:gridCol>
                <a:gridCol w="1879219">
                  <a:extLst>
                    <a:ext uri="{9D8B030D-6E8A-4147-A177-3AD203B41FA5}">
                      <a16:colId xmlns:a16="http://schemas.microsoft.com/office/drawing/2014/main" val="999807372"/>
                    </a:ext>
                  </a:extLst>
                </a:gridCol>
                <a:gridCol w="2162874">
                  <a:extLst>
                    <a:ext uri="{9D8B030D-6E8A-4147-A177-3AD203B41FA5}">
                      <a16:colId xmlns:a16="http://schemas.microsoft.com/office/drawing/2014/main" val="388280242"/>
                    </a:ext>
                  </a:extLst>
                </a:gridCol>
              </a:tblGrid>
              <a:tr h="209147">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endParaRPr kumimoji="0" lang="en-US" sz="1400" b="1" i="0" u="none" strike="noStrike" cap="none" normalizeH="0" baseline="3000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a:noFill/>
                    </a:lnTlToBr>
                    <a:lnBlToTr>
                      <a:noFill/>
                    </a:lnBlToTr>
                    <a:solidFill>
                      <a:schemeClr val="bg1">
                        <a:lumMod val="75000"/>
                        <a:lumOff val="25000"/>
                      </a:schemeClr>
                    </a:solidFill>
                  </a:tcPr>
                </a:tc>
                <a:tc rowSpan="2" hMerge="1">
                  <a:txBody>
                    <a:bodyPr/>
                    <a:lstStyle/>
                    <a:p>
                      <a:endParaRPr lang="en-US"/>
                    </a:p>
                  </a:txBody>
                  <a:tcPr/>
                </a:tc>
                <a:tc gridSpan="2">
                  <a:txBody>
                    <a:bodyPr/>
                    <a:lstStyle/>
                    <a:p>
                      <a:pPr algn="ctr"/>
                      <a:r>
                        <a:rPr lang="en-US" sz="1400" b="1" dirty="0">
                          <a:latin typeface="Calibri" panose="020F0502020204030204" pitchFamily="34" charset="0"/>
                          <a:cs typeface="Calibri" panose="020F0502020204030204" pitchFamily="34" charset="0"/>
                        </a:rPr>
                        <a:t>dMMR/MSI-H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r>
                        <a:rPr lang="en-US" sz="1400" b="1" dirty="0">
                          <a:latin typeface="Calibri" panose="020F0502020204030204" pitchFamily="34" charset="0"/>
                          <a:cs typeface="Calibri" panose="020F0502020204030204" pitchFamily="34" charset="0"/>
                        </a:rPr>
                        <a:t>Overall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209147">
                <a:tc gridSpan="2" vMerge="1">
                  <a:txBody>
                    <a:bodyPr/>
                    <a:lstStyle/>
                    <a:p>
                      <a:endParaRPr lang="en-US"/>
                    </a:p>
                  </a:txBody>
                  <a:tcPr/>
                </a:tc>
                <a:tc hMerge="1" vMerge="1">
                  <a:txBody>
                    <a:bodyPr/>
                    <a:lstStyle/>
                    <a:p>
                      <a:endParaRPr lang="en-US"/>
                    </a:p>
                  </a:txBody>
                  <a:tcPr/>
                </a:tc>
                <a:tc>
                  <a:txBody>
                    <a:bodyPr/>
                    <a:lstStyle/>
                    <a:p>
                      <a:pPr algn="ctr"/>
                      <a:r>
                        <a:rPr lang="en-US" sz="1400" b="1" dirty="0">
                          <a:latin typeface="Calibri" panose="020F0502020204030204" pitchFamily="34" charset="0"/>
                          <a:cs typeface="Calibri" panose="020F0502020204030204" pitchFamily="34" charset="0"/>
                        </a:rPr>
                        <a:t>Placebo + CT (n = 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latin typeface="Calibri" panose="020F0502020204030204" pitchFamily="34" charset="0"/>
                          <a:cs typeface="Calibri" panose="020F0502020204030204" pitchFamily="34" charset="0"/>
                        </a:rPr>
                        <a:t>Dostarlimab + CT (n = 53)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1" dirty="0">
                          <a:latin typeface="Calibri" panose="020F0502020204030204" pitchFamily="34" charset="0"/>
                          <a:cs typeface="Calibri" panose="020F0502020204030204" pitchFamily="34" charset="0"/>
                        </a:rPr>
                        <a:t>Placebo + CT (n = 249)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latin typeface="Calibri" panose="020F0502020204030204" pitchFamily="34" charset="0"/>
                          <a:cs typeface="Calibri" panose="020F0502020204030204" pitchFamily="34" charset="0"/>
                        </a:rPr>
                        <a:t>Dostarlimab + CT (n = 245)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642249488"/>
                  </a:ext>
                </a:extLst>
              </a:tr>
              <a:tr h="355624">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yr,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(39-85)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(53.8)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(45-81)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(43.4)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(28-85)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135 (54.2)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(41-81)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(48.2)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6484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White</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Black</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Asian</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(86.2)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(4.6)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191 (76.7)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(7.6)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189 (77.1)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(8.6)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209221">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60/40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54/46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65/35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60/40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r h="209221">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BMI (range)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35.5 (17.9-58.1)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30.6 (20.1-54.4)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32.8 (17.7-68.0)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30.8 (17.6-60.6)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09692571"/>
                  </a:ext>
                </a:extLst>
              </a:tr>
              <a:tr h="209221">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 measurable disease at BL,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(89.2)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(92.5)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219 (88.0)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212 (86.5)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81287555"/>
                  </a:ext>
                </a:extLst>
              </a:tr>
              <a:tr h="209221">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anticancer tx,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(15.4)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(13.2)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(20.9)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(19.6)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385109"/>
                  </a:ext>
                </a:extLst>
              </a:tr>
              <a:tr h="209221">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anticancer surgery,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(92.3)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(92.5)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224 (90.0)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224 (91.4)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81290147"/>
                  </a:ext>
                </a:extLst>
              </a:tr>
              <a:tr h="12340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Histology subtype,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Carcinosarcoma</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Endometrioid</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Mixed carcinoma</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Serous adenocarcinoma</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Clear cell adenocarcinoma</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Mucinous adenocarcinoma</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Undifferentiated carcinoma</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(86.2)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(4.6)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(83.0)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(54.6)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(20.9)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(8.4)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(54.6)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(20.4)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(6.9)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79253179"/>
                  </a:ext>
                </a:extLst>
              </a:tr>
            </a:tbl>
          </a:graphicData>
        </a:graphic>
      </p:graphicFrame>
      <p:sp>
        <p:nvSpPr>
          <p:cNvPr id="5" name="Text Box 15">
            <a:extLst>
              <a:ext uri="{FF2B5EF4-FFF2-40B4-BE49-F238E27FC236}">
                <a16:creationId xmlns:a16="http://schemas.microsoft.com/office/drawing/2014/main" id="{F7F82791-D3AB-17B7-9351-B48222DC8B0A}"/>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Powell. ASCO 2023. Abstr 5503. </a:t>
            </a:r>
            <a:r>
              <a:rPr lang="en-US" altLang="en-US" sz="1200" b="0" dirty="0">
                <a:solidFill>
                  <a:schemeClr val="bg2"/>
                </a:solidFill>
                <a:latin typeface="Calibri" panose="020F0502020204030204" pitchFamily="34" charset="0"/>
              </a:rPr>
              <a:t>Mirza. NEJM. 2023;388:2145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32326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ENGOT-EN6/GOG-3031/RUBY: Stratification Factors</a:t>
            </a:r>
          </a:p>
        </p:txBody>
      </p:sp>
      <p:sp>
        <p:nvSpPr>
          <p:cNvPr id="5" name="Text Box 15">
            <a:extLst>
              <a:ext uri="{FF2B5EF4-FFF2-40B4-BE49-F238E27FC236}">
                <a16:creationId xmlns:a16="http://schemas.microsoft.com/office/drawing/2014/main" id="{F7F82791-D3AB-17B7-9351-B48222DC8B0A}"/>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Powell. ASCO 2023. Abstr 5503. </a:t>
            </a:r>
            <a:r>
              <a:rPr lang="en-US" altLang="en-US" sz="1200" b="0" dirty="0">
                <a:solidFill>
                  <a:schemeClr val="bg2"/>
                </a:solidFill>
                <a:latin typeface="Calibri" panose="020F0502020204030204" pitchFamily="34" charset="0"/>
              </a:rPr>
              <a:t>Mirza. NEJM. 2023;388:2145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Group 155">
            <a:extLst>
              <a:ext uri="{FF2B5EF4-FFF2-40B4-BE49-F238E27FC236}">
                <a16:creationId xmlns:a16="http://schemas.microsoft.com/office/drawing/2014/main" id="{4B8659BC-07EF-8009-212C-488DD4E0BCBB}"/>
              </a:ext>
            </a:extLst>
          </p:cNvPr>
          <p:cNvGraphicFramePr>
            <a:graphicFrameLocks/>
          </p:cNvGraphicFramePr>
          <p:nvPr>
            <p:extLst>
              <p:ext uri="{D42A27DB-BD31-4B8C-83A1-F6EECF244321}">
                <p14:modId xmlns:p14="http://schemas.microsoft.com/office/powerpoint/2010/main" val="2284978101"/>
              </p:ext>
            </p:extLst>
          </p:nvPr>
        </p:nvGraphicFramePr>
        <p:xfrm>
          <a:off x="719138" y="1600200"/>
          <a:ext cx="10787062" cy="3231204"/>
        </p:xfrm>
        <a:graphic>
          <a:graphicData uri="http://schemas.openxmlformats.org/drawingml/2006/table">
            <a:tbl>
              <a:tblPr/>
              <a:tblGrid>
                <a:gridCol w="3066673">
                  <a:extLst>
                    <a:ext uri="{9D8B030D-6E8A-4147-A177-3AD203B41FA5}">
                      <a16:colId xmlns:a16="http://schemas.microsoft.com/office/drawing/2014/main" val="20000"/>
                    </a:ext>
                  </a:extLst>
                </a:gridCol>
                <a:gridCol w="1715123">
                  <a:extLst>
                    <a:ext uri="{9D8B030D-6E8A-4147-A177-3AD203B41FA5}">
                      <a16:colId xmlns:a16="http://schemas.microsoft.com/office/drawing/2014/main" val="363386565"/>
                    </a:ext>
                  </a:extLst>
                </a:gridCol>
                <a:gridCol w="2138657">
                  <a:extLst>
                    <a:ext uri="{9D8B030D-6E8A-4147-A177-3AD203B41FA5}">
                      <a16:colId xmlns:a16="http://schemas.microsoft.com/office/drawing/2014/main" val="1238656420"/>
                    </a:ext>
                  </a:extLst>
                </a:gridCol>
                <a:gridCol w="1727952">
                  <a:extLst>
                    <a:ext uri="{9D8B030D-6E8A-4147-A177-3AD203B41FA5}">
                      <a16:colId xmlns:a16="http://schemas.microsoft.com/office/drawing/2014/main" val="999807372"/>
                    </a:ext>
                  </a:extLst>
                </a:gridCol>
                <a:gridCol w="2138657">
                  <a:extLst>
                    <a:ext uri="{9D8B030D-6E8A-4147-A177-3AD203B41FA5}">
                      <a16:colId xmlns:a16="http://schemas.microsoft.com/office/drawing/2014/main" val="388280242"/>
                    </a:ext>
                  </a:extLst>
                </a:gridCol>
              </a:tblGrid>
              <a:tr h="24691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n (%)</a:t>
                      </a:r>
                      <a:endParaRPr kumimoji="0" lang="en-US" sz="1400" b="1" i="0" u="none" strike="noStrike" cap="none" normalizeH="0" baseline="3000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algn="ctr"/>
                      <a:r>
                        <a:rPr lang="en-US" sz="1400" b="1" dirty="0">
                          <a:latin typeface="Calibri" panose="020F0502020204030204" pitchFamily="34" charset="0"/>
                          <a:cs typeface="Calibri" panose="020F0502020204030204" pitchFamily="34" charset="0"/>
                        </a:rPr>
                        <a:t>dMMR/MSI-H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r>
                        <a:rPr lang="en-US" sz="1400" b="1" dirty="0">
                          <a:latin typeface="Calibri" panose="020F0502020204030204" pitchFamily="34" charset="0"/>
                          <a:cs typeface="Calibri" panose="020F0502020204030204" pitchFamily="34" charset="0"/>
                        </a:rPr>
                        <a:t>Overall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419754">
                <a:tc vMerge="1">
                  <a:txBody>
                    <a:bodyPr/>
                    <a:lstStyle/>
                    <a:p>
                      <a:endParaRPr lang="en-US"/>
                    </a:p>
                  </a:txBody>
                  <a:tcPr/>
                </a:tc>
                <a:tc>
                  <a:txBody>
                    <a:bodyPr/>
                    <a:lstStyle/>
                    <a:p>
                      <a:pPr algn="ctr"/>
                      <a:r>
                        <a:rPr lang="en-US" sz="1400" b="1" dirty="0">
                          <a:latin typeface="Calibri" panose="020F0502020204030204" pitchFamily="34" charset="0"/>
                          <a:cs typeface="Calibri" panose="020F0502020204030204" pitchFamily="34" charset="0"/>
                        </a:rPr>
                        <a:t>Placebo + CT</a:t>
                      </a:r>
                    </a:p>
                    <a:p>
                      <a:pPr algn="ctr"/>
                      <a:r>
                        <a:rPr lang="en-US" sz="1400" b="1" dirty="0">
                          <a:latin typeface="Calibri" panose="020F0502020204030204" pitchFamily="34" charset="0"/>
                          <a:cs typeface="Calibri" panose="020F0502020204030204" pitchFamily="34" charset="0"/>
                        </a:rPr>
                        <a:t>(n = 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latin typeface="Calibri" panose="020F0502020204030204" pitchFamily="34" charset="0"/>
                          <a:cs typeface="Calibri" panose="020F0502020204030204" pitchFamily="34" charset="0"/>
                        </a:rPr>
                        <a:t>Dostarlimab + CT</a:t>
                      </a:r>
                    </a:p>
                    <a:p>
                      <a:pPr algn="ctr"/>
                      <a:r>
                        <a:rPr lang="en-US" sz="1400" b="1" dirty="0">
                          <a:latin typeface="Calibri" panose="020F0502020204030204" pitchFamily="34" charset="0"/>
                          <a:cs typeface="Calibri" panose="020F0502020204030204" pitchFamily="34" charset="0"/>
                        </a:rPr>
                        <a:t>(n = 53)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1">
                          <a:latin typeface="Calibri" panose="020F0502020204030204" pitchFamily="34" charset="0"/>
                          <a:cs typeface="Calibri" panose="020F0502020204030204" pitchFamily="34" charset="0"/>
                        </a:rPr>
                        <a:t>Placebo + CT</a:t>
                      </a:r>
                      <a:endParaRPr lang="en-US" sz="1400" b="1" dirty="0">
                        <a:latin typeface="Calibri" panose="020F0502020204030204" pitchFamily="34" charset="0"/>
                        <a:cs typeface="Calibri" panose="020F0502020204030204" pitchFamily="34" charset="0"/>
                      </a:endParaRPr>
                    </a:p>
                    <a:p>
                      <a:pPr algn="ctr"/>
                      <a:r>
                        <a:rPr lang="en-US" sz="1400" b="1" dirty="0">
                          <a:latin typeface="Calibri" panose="020F0502020204030204" pitchFamily="34" charset="0"/>
                          <a:cs typeface="Calibri" panose="020F0502020204030204" pitchFamily="34" charset="0"/>
                        </a:rPr>
                        <a:t>(n = 249)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latin typeface="Calibri" panose="020F0502020204030204" pitchFamily="34" charset="0"/>
                          <a:cs typeface="Calibri" panose="020F0502020204030204" pitchFamily="34" charset="0"/>
                        </a:rPr>
                        <a:t>Dostarlimab + CT</a:t>
                      </a:r>
                    </a:p>
                    <a:p>
                      <a:pPr algn="ctr"/>
                      <a:r>
                        <a:rPr lang="en-US" sz="1400" b="1" dirty="0">
                          <a:latin typeface="Calibri" panose="020F0502020204030204" pitchFamily="34" charset="0"/>
                          <a:cs typeface="Calibri" panose="020F0502020204030204" pitchFamily="34" charset="0"/>
                        </a:rPr>
                        <a:t>(n = 245)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642249488"/>
                  </a:ext>
                </a:extLst>
              </a:tr>
              <a:tr h="247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MMR/MSI status</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dMMR/MSI-H</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MMRp/MSS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(26.1)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 (73.9)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192 (78.4)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52104669"/>
                  </a:ext>
                </a:extLst>
              </a:tr>
              <a:tr h="247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external pelvic RT</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(80.0)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(84.9)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(18.1)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204 (81.9)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204 (83.3)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385109"/>
                  </a:ext>
                </a:extLst>
              </a:tr>
              <a:tr h="765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status, n (%) </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Primary stage III</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Primary stage IV</a:t>
                      </a:r>
                    </a:p>
                    <a:p>
                      <a:pPr marL="119063" marR="0" lvl="0" indent="-11906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Recurrent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(49.2)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(30.2)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(50.9)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(18.9)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(47.8)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(18.4)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 (33.9)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 (47.8)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81290147"/>
                  </a:ext>
                </a:extLst>
              </a:tr>
            </a:tbl>
          </a:graphicData>
        </a:graphic>
      </p:graphicFrame>
    </p:spTree>
    <p:extLst>
      <p:ext uri="{BB962C8B-B14F-4D97-AF65-F5344CB8AC3E}">
        <p14:creationId xmlns:p14="http://schemas.microsoft.com/office/powerpoint/2010/main" val="1682239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ENGOT-EN6/GOG-3031/RUBY: </a:t>
            </a:r>
            <a:br>
              <a:rPr lang="en-US" dirty="0"/>
            </a:br>
            <a:r>
              <a:rPr lang="en-US" dirty="0"/>
              <a:t>PFS by INV and BICR in dMMR/MSI-H Population</a:t>
            </a:r>
          </a:p>
        </p:txBody>
      </p:sp>
      <p:graphicFrame>
        <p:nvGraphicFramePr>
          <p:cNvPr id="3" name="Group 155">
            <a:extLst>
              <a:ext uri="{FF2B5EF4-FFF2-40B4-BE49-F238E27FC236}">
                <a16:creationId xmlns:a16="http://schemas.microsoft.com/office/drawing/2014/main" id="{FB640EE6-4A8F-17CE-5ACE-E86DADE18654}"/>
              </a:ext>
            </a:extLst>
          </p:cNvPr>
          <p:cNvGraphicFramePr>
            <a:graphicFrameLocks/>
          </p:cNvGraphicFramePr>
          <p:nvPr>
            <p:extLst>
              <p:ext uri="{D42A27DB-BD31-4B8C-83A1-F6EECF244321}">
                <p14:modId xmlns:p14="http://schemas.microsoft.com/office/powerpoint/2010/main" val="618840539"/>
              </p:ext>
            </p:extLst>
          </p:nvPr>
        </p:nvGraphicFramePr>
        <p:xfrm>
          <a:off x="723925" y="1600200"/>
          <a:ext cx="10782277" cy="2907118"/>
        </p:xfrm>
        <a:graphic>
          <a:graphicData uri="http://schemas.openxmlformats.org/drawingml/2006/table">
            <a:tbl>
              <a:tblPr/>
              <a:tblGrid>
                <a:gridCol w="3423439">
                  <a:extLst>
                    <a:ext uri="{9D8B030D-6E8A-4147-A177-3AD203B41FA5}">
                      <a16:colId xmlns:a16="http://schemas.microsoft.com/office/drawing/2014/main" val="20000"/>
                    </a:ext>
                  </a:extLst>
                </a:gridCol>
                <a:gridCol w="1803590">
                  <a:extLst>
                    <a:ext uri="{9D8B030D-6E8A-4147-A177-3AD203B41FA5}">
                      <a16:colId xmlns:a16="http://schemas.microsoft.com/office/drawing/2014/main" val="363386565"/>
                    </a:ext>
                  </a:extLst>
                </a:gridCol>
                <a:gridCol w="1875829">
                  <a:extLst>
                    <a:ext uri="{9D8B030D-6E8A-4147-A177-3AD203B41FA5}">
                      <a16:colId xmlns:a16="http://schemas.microsoft.com/office/drawing/2014/main" val="1238656420"/>
                    </a:ext>
                  </a:extLst>
                </a:gridCol>
                <a:gridCol w="1803590">
                  <a:extLst>
                    <a:ext uri="{9D8B030D-6E8A-4147-A177-3AD203B41FA5}">
                      <a16:colId xmlns:a16="http://schemas.microsoft.com/office/drawing/2014/main" val="68380735"/>
                    </a:ext>
                  </a:extLst>
                </a:gridCol>
                <a:gridCol w="1875829">
                  <a:extLst>
                    <a:ext uri="{9D8B030D-6E8A-4147-A177-3AD203B41FA5}">
                      <a16:colId xmlns:a16="http://schemas.microsoft.com/office/drawing/2014/main" val="2408994993"/>
                    </a:ext>
                  </a:extLst>
                </a:gridCol>
              </a:tblGrid>
              <a:tr h="24691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PFS</a:t>
                      </a:r>
                      <a:endParaRPr kumimoji="0" lang="en-US" sz="1800" b="1" i="0" u="none" strike="noStrike" cap="none" normalizeH="0" baseline="3000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algn="ctr"/>
                      <a:r>
                        <a:rPr lang="en-US" sz="1800" b="1" dirty="0">
                          <a:latin typeface="Calibri" panose="020F0502020204030204" pitchFamily="34" charset="0"/>
                          <a:cs typeface="Calibri" panose="020F0502020204030204" pitchFamily="34" charset="0"/>
                        </a:rPr>
                        <a:t>INV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r>
                        <a:rPr lang="en-US" sz="1800" b="1" dirty="0">
                          <a:latin typeface="Calibri" panose="020F0502020204030204" pitchFamily="34" charset="0"/>
                          <a:cs typeface="Calibri" panose="020F0502020204030204" pitchFamily="34" charset="0"/>
                        </a:rPr>
                        <a:t>BICR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419754">
                <a:tc vMerge="1">
                  <a:txBody>
                    <a:bodyPr/>
                    <a:lstStyle/>
                    <a:p>
                      <a:endParaRPr lang="en-US"/>
                    </a:p>
                  </a:txBody>
                  <a:tcPr/>
                </a:tc>
                <a:tc>
                  <a:txBody>
                    <a:bodyPr/>
                    <a:lstStyle/>
                    <a:p>
                      <a:pPr algn="ctr"/>
                      <a:r>
                        <a:rPr lang="en-US" sz="1800" b="1" dirty="0">
                          <a:latin typeface="Calibri" panose="020F0502020204030204" pitchFamily="34" charset="0"/>
                          <a:cs typeface="Calibri" panose="020F0502020204030204" pitchFamily="34" charset="0"/>
                        </a:rPr>
                        <a:t>Placebo + CT</a:t>
                      </a:r>
                    </a:p>
                    <a:p>
                      <a:pPr algn="ctr"/>
                      <a:r>
                        <a:rPr lang="en-US" sz="1800" b="1" dirty="0">
                          <a:latin typeface="Calibri" panose="020F0502020204030204" pitchFamily="34" charset="0"/>
                          <a:cs typeface="Calibri" panose="020F0502020204030204" pitchFamily="34" charset="0"/>
                        </a:rPr>
                        <a:t>(n = 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Dostarlimab + CT</a:t>
                      </a:r>
                    </a:p>
                    <a:p>
                      <a:pPr algn="ctr"/>
                      <a:r>
                        <a:rPr lang="en-US" sz="1800" b="1" dirty="0">
                          <a:latin typeface="Calibri" panose="020F0502020204030204" pitchFamily="34" charset="0"/>
                          <a:cs typeface="Calibri" panose="020F0502020204030204" pitchFamily="34" charset="0"/>
                        </a:rPr>
                        <a:t>(n = 53)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800" b="1" dirty="0">
                          <a:latin typeface="Calibri" panose="020F0502020204030204" pitchFamily="34" charset="0"/>
                          <a:cs typeface="Calibri" panose="020F0502020204030204" pitchFamily="34" charset="0"/>
                        </a:rPr>
                        <a:t>Placebo + CT</a:t>
                      </a:r>
                    </a:p>
                    <a:p>
                      <a:pPr algn="ctr"/>
                      <a:r>
                        <a:rPr lang="en-US" sz="1800" b="1" dirty="0">
                          <a:latin typeface="Calibri" panose="020F0502020204030204" pitchFamily="34" charset="0"/>
                          <a:cs typeface="Calibri" panose="020F0502020204030204" pitchFamily="34" charset="0"/>
                        </a:rPr>
                        <a:t>(n = 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Dostarlimab + CT</a:t>
                      </a:r>
                    </a:p>
                    <a:p>
                      <a:pPr algn="ctr"/>
                      <a:r>
                        <a:rPr lang="en-US" sz="1800" b="1" dirty="0">
                          <a:latin typeface="Calibri" panose="020F0502020204030204" pitchFamily="34" charset="0"/>
                          <a:cs typeface="Calibri" panose="020F0502020204030204" pitchFamily="34" charset="0"/>
                        </a:rPr>
                        <a:t>(n = 53)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642249488"/>
                  </a:ext>
                </a:extLst>
              </a:tr>
              <a:tr h="4198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 (5.6-9.7)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(11.8-NR)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(7.0-11.7)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(NR-NR)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4206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4206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mo,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r h="247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0.28 (95% CI: 0.162-0.495)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&lt;.0001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0.29 (95% CI: 0.158-0.543)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1" u="none" strike="noStrike" cap="none" normalizeH="0" baseline="-25000" dirty="0">
                          <a:ln>
                            <a:noFill/>
                          </a:ln>
                          <a:solidFill>
                            <a:schemeClr val="bg2">
                              <a:lumMod val="10000"/>
                            </a:schemeClr>
                          </a:solidFill>
                          <a:effectLst/>
                          <a:latin typeface="Calibri" panose="020F0502020204030204" pitchFamily="34" charset="0"/>
                        </a:rPr>
                        <a:t>nominal</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&lt;.0001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09692571"/>
                  </a:ext>
                </a:extLst>
              </a:tr>
            </a:tbl>
          </a:graphicData>
        </a:graphic>
      </p:graphicFrame>
      <p:sp>
        <p:nvSpPr>
          <p:cNvPr id="5" name="Text Box 15">
            <a:extLst>
              <a:ext uri="{FF2B5EF4-FFF2-40B4-BE49-F238E27FC236}">
                <a16:creationId xmlns:a16="http://schemas.microsoft.com/office/drawing/2014/main" id="{F7F82791-D3AB-17B7-9351-B48222DC8B0A}"/>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Powell. ASCO 2023. Abstr 5503. </a:t>
            </a:r>
            <a:r>
              <a:rPr lang="en-US" altLang="en-US" sz="1200" b="0" dirty="0">
                <a:solidFill>
                  <a:schemeClr val="bg2"/>
                </a:solidFill>
                <a:latin typeface="Calibri" panose="020F0502020204030204" pitchFamily="34" charset="0"/>
              </a:rPr>
              <a:t>Mirza. NEJM. 2023;388:2145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255D8844-096E-D01B-00FB-26CEA618A098}"/>
              </a:ext>
            </a:extLst>
          </p:cNvPr>
          <p:cNvSpPr txBox="1">
            <a:spLocks/>
          </p:cNvSpPr>
          <p:nvPr/>
        </p:nvSpPr>
        <p:spPr>
          <a:xfrm>
            <a:off x="633250" y="4682244"/>
            <a:ext cx="10877529" cy="123511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High concordance between INV and BICR, with agreement determination of event/censoring achieved for 83.0% with dostarlimab + CT and 78.5% with placebo + CT</a:t>
            </a:r>
          </a:p>
          <a:p>
            <a:r>
              <a:rPr lang="en-US" sz="2200" b="0" kern="0" dirty="0"/>
              <a:t>PFS maturity: 55.9% (INV), 44.9% (BICR)</a:t>
            </a:r>
          </a:p>
        </p:txBody>
      </p:sp>
    </p:spTree>
    <p:extLst>
      <p:ext uri="{BB962C8B-B14F-4D97-AF65-F5344CB8AC3E}">
        <p14:creationId xmlns:p14="http://schemas.microsoft.com/office/powerpoint/2010/main" val="313356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ENGOT-EN6/GOG-3031/RUBY: </a:t>
            </a:r>
            <a:br>
              <a:rPr lang="en-US" dirty="0"/>
            </a:br>
            <a:r>
              <a:rPr lang="en-US" dirty="0"/>
              <a:t>PFS by INV and BICR in Overall Population</a:t>
            </a:r>
          </a:p>
        </p:txBody>
      </p:sp>
      <p:graphicFrame>
        <p:nvGraphicFramePr>
          <p:cNvPr id="3" name="Group 155">
            <a:extLst>
              <a:ext uri="{FF2B5EF4-FFF2-40B4-BE49-F238E27FC236}">
                <a16:creationId xmlns:a16="http://schemas.microsoft.com/office/drawing/2014/main" id="{FB640EE6-4A8F-17CE-5ACE-E86DADE18654}"/>
              </a:ext>
            </a:extLst>
          </p:cNvPr>
          <p:cNvGraphicFramePr>
            <a:graphicFrameLocks/>
          </p:cNvGraphicFramePr>
          <p:nvPr>
            <p:extLst>
              <p:ext uri="{D42A27DB-BD31-4B8C-83A1-F6EECF244321}">
                <p14:modId xmlns:p14="http://schemas.microsoft.com/office/powerpoint/2010/main" val="759613914"/>
              </p:ext>
            </p:extLst>
          </p:nvPr>
        </p:nvGraphicFramePr>
        <p:xfrm>
          <a:off x="723925" y="1600200"/>
          <a:ext cx="10786854" cy="2907118"/>
        </p:xfrm>
        <a:graphic>
          <a:graphicData uri="http://schemas.openxmlformats.org/drawingml/2006/table">
            <a:tbl>
              <a:tblPr/>
              <a:tblGrid>
                <a:gridCol w="3424892">
                  <a:extLst>
                    <a:ext uri="{9D8B030D-6E8A-4147-A177-3AD203B41FA5}">
                      <a16:colId xmlns:a16="http://schemas.microsoft.com/office/drawing/2014/main" val="20000"/>
                    </a:ext>
                  </a:extLst>
                </a:gridCol>
                <a:gridCol w="1804356">
                  <a:extLst>
                    <a:ext uri="{9D8B030D-6E8A-4147-A177-3AD203B41FA5}">
                      <a16:colId xmlns:a16="http://schemas.microsoft.com/office/drawing/2014/main" val="363386565"/>
                    </a:ext>
                  </a:extLst>
                </a:gridCol>
                <a:gridCol w="1876625">
                  <a:extLst>
                    <a:ext uri="{9D8B030D-6E8A-4147-A177-3AD203B41FA5}">
                      <a16:colId xmlns:a16="http://schemas.microsoft.com/office/drawing/2014/main" val="1238656420"/>
                    </a:ext>
                  </a:extLst>
                </a:gridCol>
                <a:gridCol w="1804356">
                  <a:extLst>
                    <a:ext uri="{9D8B030D-6E8A-4147-A177-3AD203B41FA5}">
                      <a16:colId xmlns:a16="http://schemas.microsoft.com/office/drawing/2014/main" val="68380735"/>
                    </a:ext>
                  </a:extLst>
                </a:gridCol>
                <a:gridCol w="1876625">
                  <a:extLst>
                    <a:ext uri="{9D8B030D-6E8A-4147-A177-3AD203B41FA5}">
                      <a16:colId xmlns:a16="http://schemas.microsoft.com/office/drawing/2014/main" val="2408994993"/>
                    </a:ext>
                  </a:extLst>
                </a:gridCol>
              </a:tblGrid>
              <a:tr h="24691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PFS</a:t>
                      </a:r>
                      <a:endParaRPr kumimoji="0" lang="en-US" sz="1800" b="1" i="0" u="none" strike="noStrike" cap="none" normalizeH="0" baseline="3000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algn="ctr"/>
                      <a:r>
                        <a:rPr lang="en-US" sz="1800" b="1" dirty="0">
                          <a:latin typeface="Calibri" panose="020F0502020204030204" pitchFamily="34" charset="0"/>
                          <a:cs typeface="Calibri" panose="020F0502020204030204" pitchFamily="34" charset="0"/>
                        </a:rPr>
                        <a:t>INV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r>
                        <a:rPr lang="en-US" sz="1800" b="1" dirty="0">
                          <a:latin typeface="Calibri" panose="020F0502020204030204" pitchFamily="34" charset="0"/>
                          <a:cs typeface="Calibri" panose="020F0502020204030204" pitchFamily="34" charset="0"/>
                        </a:rPr>
                        <a:t>BICR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419754">
                <a:tc vMerge="1">
                  <a:txBody>
                    <a:bodyPr/>
                    <a:lstStyle/>
                    <a:p>
                      <a:endParaRPr lang="en-US"/>
                    </a:p>
                  </a:txBody>
                  <a:tcPr/>
                </a:tc>
                <a:tc>
                  <a:txBody>
                    <a:bodyPr/>
                    <a:lstStyle/>
                    <a:p>
                      <a:pPr algn="ctr"/>
                      <a:r>
                        <a:rPr lang="en-US" sz="1800" b="1" dirty="0">
                          <a:latin typeface="Calibri" panose="020F0502020204030204" pitchFamily="34" charset="0"/>
                          <a:cs typeface="Calibri" panose="020F0502020204030204" pitchFamily="34" charset="0"/>
                        </a:rPr>
                        <a:t>Placebo + CT</a:t>
                      </a:r>
                    </a:p>
                    <a:p>
                      <a:pPr algn="ctr"/>
                      <a:r>
                        <a:rPr lang="en-US" sz="1800" b="1" dirty="0">
                          <a:latin typeface="Calibri" panose="020F0502020204030204" pitchFamily="34" charset="0"/>
                          <a:cs typeface="Calibri" panose="020F0502020204030204" pitchFamily="34" charset="0"/>
                        </a:rPr>
                        <a:t>(n = 249)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Dostarlimab + CT</a:t>
                      </a:r>
                    </a:p>
                    <a:p>
                      <a:pPr algn="ctr"/>
                      <a:r>
                        <a:rPr lang="en-US" sz="1800" b="1" dirty="0">
                          <a:latin typeface="Calibri" panose="020F0502020204030204" pitchFamily="34" charset="0"/>
                          <a:cs typeface="Calibri" panose="020F0502020204030204" pitchFamily="34" charset="0"/>
                        </a:rPr>
                        <a:t>(n = 245)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800" b="1" dirty="0">
                          <a:latin typeface="Calibri" panose="020F0502020204030204" pitchFamily="34" charset="0"/>
                          <a:cs typeface="Calibri" panose="020F0502020204030204" pitchFamily="34" charset="0"/>
                        </a:rPr>
                        <a:t>Placebo + CT</a:t>
                      </a:r>
                    </a:p>
                    <a:p>
                      <a:pPr algn="ctr"/>
                      <a:r>
                        <a:rPr lang="en-US" sz="1800" b="1" dirty="0">
                          <a:latin typeface="Calibri" panose="020F0502020204030204" pitchFamily="34" charset="0"/>
                          <a:cs typeface="Calibri" panose="020F0502020204030204" pitchFamily="34" charset="0"/>
                        </a:rPr>
                        <a:t>(n = 249)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Dostarlimab + CT</a:t>
                      </a:r>
                    </a:p>
                    <a:p>
                      <a:pPr algn="ctr"/>
                      <a:r>
                        <a:rPr lang="en-US" sz="1800" b="1" dirty="0">
                          <a:latin typeface="Calibri" panose="020F0502020204030204" pitchFamily="34" charset="0"/>
                          <a:cs typeface="Calibri" panose="020F0502020204030204" pitchFamily="34" charset="0"/>
                        </a:rPr>
                        <a:t>(n = 245)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642249488"/>
                  </a:ext>
                </a:extLst>
              </a:tr>
              <a:tr h="4198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 (7.6-9.5)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11.8 (9.6-17.1)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 (7.7-9.7)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13.0 (9.8-22.8)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4206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4206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mo,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r h="247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0.64 (95% CI: 0.507-0.800)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&lt;.0001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0.66 (95% CI: 0.517-0.853)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1" u="none" strike="noStrike" cap="none" normalizeH="0" baseline="-25000" dirty="0">
                          <a:ln>
                            <a:noFill/>
                          </a:ln>
                          <a:solidFill>
                            <a:schemeClr val="bg2">
                              <a:lumMod val="10000"/>
                            </a:schemeClr>
                          </a:solidFill>
                          <a:effectLst/>
                          <a:latin typeface="Calibri" panose="020F0502020204030204" pitchFamily="34" charset="0"/>
                        </a:rPr>
                        <a:t>nominal</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.0006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09692571"/>
                  </a:ext>
                </a:extLst>
              </a:tr>
            </a:tbl>
          </a:graphicData>
        </a:graphic>
      </p:graphicFrame>
      <p:sp>
        <p:nvSpPr>
          <p:cNvPr id="5" name="Text Box 15">
            <a:extLst>
              <a:ext uri="{FF2B5EF4-FFF2-40B4-BE49-F238E27FC236}">
                <a16:creationId xmlns:a16="http://schemas.microsoft.com/office/drawing/2014/main" id="{F7F82791-D3AB-17B7-9351-B48222DC8B0A}"/>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Powell. ASCO 2023. Abstr 5503. </a:t>
            </a:r>
            <a:r>
              <a:rPr lang="en-US" altLang="en-US" sz="1200" b="0" dirty="0">
                <a:solidFill>
                  <a:schemeClr val="bg2"/>
                </a:solidFill>
                <a:latin typeface="Calibri" panose="020F0502020204030204" pitchFamily="34" charset="0"/>
              </a:rPr>
              <a:t>Mirza. NEJM. 2023;388:2145.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255D8844-096E-D01B-00FB-26CEA618A098}"/>
              </a:ext>
            </a:extLst>
          </p:cNvPr>
          <p:cNvSpPr txBox="1">
            <a:spLocks/>
          </p:cNvSpPr>
          <p:nvPr/>
        </p:nvSpPr>
        <p:spPr>
          <a:xfrm>
            <a:off x="633250" y="4684317"/>
            <a:ext cx="10877529" cy="123511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High concordance between INV and BICR, with agreement on occurrence achieved for 83.3% with dostarlimab + CT and 81.9% with placebo + CT</a:t>
            </a:r>
          </a:p>
          <a:p>
            <a:r>
              <a:rPr lang="en-US" sz="2400" b="0" kern="0" dirty="0"/>
              <a:t>PFS maturity: 63.2% (INV), 52.2% (BICR)</a:t>
            </a:r>
          </a:p>
        </p:txBody>
      </p:sp>
    </p:spTree>
    <p:extLst>
      <p:ext uri="{BB962C8B-B14F-4D97-AF65-F5344CB8AC3E}">
        <p14:creationId xmlns:p14="http://schemas.microsoft.com/office/powerpoint/2010/main" val="501252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ENGOT-EN6/GOG-3031/RUBY: Response by INV and BICR</a:t>
            </a:r>
          </a:p>
        </p:txBody>
      </p:sp>
      <p:graphicFrame>
        <p:nvGraphicFramePr>
          <p:cNvPr id="3" name="Group 155">
            <a:extLst>
              <a:ext uri="{FF2B5EF4-FFF2-40B4-BE49-F238E27FC236}">
                <a16:creationId xmlns:a16="http://schemas.microsoft.com/office/drawing/2014/main" id="{FB640EE6-4A8F-17CE-5ACE-E86DADE18654}"/>
              </a:ext>
            </a:extLst>
          </p:cNvPr>
          <p:cNvGraphicFramePr>
            <a:graphicFrameLocks/>
          </p:cNvGraphicFramePr>
          <p:nvPr>
            <p:extLst>
              <p:ext uri="{D42A27DB-BD31-4B8C-83A1-F6EECF244321}">
                <p14:modId xmlns:p14="http://schemas.microsoft.com/office/powerpoint/2010/main" val="2833070250"/>
              </p:ext>
            </p:extLst>
          </p:nvPr>
        </p:nvGraphicFramePr>
        <p:xfrm>
          <a:off x="778511" y="1219023"/>
          <a:ext cx="10607040" cy="2408244"/>
        </p:xfrm>
        <a:graphic>
          <a:graphicData uri="http://schemas.openxmlformats.org/drawingml/2006/table">
            <a:tbl>
              <a:tblPr/>
              <a:tblGrid>
                <a:gridCol w="2560320">
                  <a:extLst>
                    <a:ext uri="{9D8B030D-6E8A-4147-A177-3AD203B41FA5}">
                      <a16:colId xmlns:a16="http://schemas.microsoft.com/office/drawing/2014/main" val="20000"/>
                    </a:ext>
                  </a:extLst>
                </a:gridCol>
                <a:gridCol w="2011680">
                  <a:extLst>
                    <a:ext uri="{9D8B030D-6E8A-4147-A177-3AD203B41FA5}">
                      <a16:colId xmlns:a16="http://schemas.microsoft.com/office/drawing/2014/main" val="363386565"/>
                    </a:ext>
                  </a:extLst>
                </a:gridCol>
                <a:gridCol w="2011680">
                  <a:extLst>
                    <a:ext uri="{9D8B030D-6E8A-4147-A177-3AD203B41FA5}">
                      <a16:colId xmlns:a16="http://schemas.microsoft.com/office/drawing/2014/main" val="1238656420"/>
                    </a:ext>
                  </a:extLst>
                </a:gridCol>
                <a:gridCol w="2011680">
                  <a:extLst>
                    <a:ext uri="{9D8B030D-6E8A-4147-A177-3AD203B41FA5}">
                      <a16:colId xmlns:a16="http://schemas.microsoft.com/office/drawing/2014/main" val="68380735"/>
                    </a:ext>
                  </a:extLst>
                </a:gridCol>
                <a:gridCol w="2011680">
                  <a:extLst>
                    <a:ext uri="{9D8B030D-6E8A-4147-A177-3AD203B41FA5}">
                      <a16:colId xmlns:a16="http://schemas.microsoft.com/office/drawing/2014/main" val="2408994993"/>
                    </a:ext>
                  </a:extLst>
                </a:gridCol>
              </a:tblGrid>
              <a:tr h="15095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Response in dMMR/MSI-H Population</a:t>
                      </a:r>
                      <a:endParaRPr kumimoji="0" lang="en-US" sz="1600" b="1" i="0" u="none" strike="noStrike" cap="none" normalizeH="0" baseline="3000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algn="ctr"/>
                      <a:r>
                        <a:rPr lang="en-US" sz="1600" b="1" dirty="0">
                          <a:latin typeface="Calibri" panose="020F0502020204030204" pitchFamily="34" charset="0"/>
                          <a:cs typeface="Calibri" panose="020F0502020204030204" pitchFamily="34" charset="0"/>
                        </a:rPr>
                        <a:t>INV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r>
                        <a:rPr lang="en-US" sz="1600" b="1" dirty="0">
                          <a:latin typeface="Calibri" panose="020F0502020204030204" pitchFamily="34" charset="0"/>
                          <a:cs typeface="Calibri" panose="020F0502020204030204" pitchFamily="34" charset="0"/>
                        </a:rPr>
                        <a:t>BICR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256620">
                <a:tc vMerge="1">
                  <a:txBody>
                    <a:bodyPr/>
                    <a:lstStyle/>
                    <a:p>
                      <a:endParaRPr lang="en-US"/>
                    </a:p>
                  </a:txBody>
                  <a:tcPr/>
                </a:tc>
                <a:tc>
                  <a:txBody>
                    <a:bodyPr/>
                    <a:lstStyle/>
                    <a:p>
                      <a:pPr algn="ctr"/>
                      <a:r>
                        <a:rPr lang="en-US" sz="1600" b="1" dirty="0">
                          <a:latin typeface="Calibri" panose="020F0502020204030204" pitchFamily="34" charset="0"/>
                          <a:cs typeface="Calibri" panose="020F0502020204030204" pitchFamily="34" charset="0"/>
                        </a:rPr>
                        <a:t>Placebo + CT </a:t>
                      </a:r>
                    </a:p>
                    <a:p>
                      <a:pPr algn="ctr"/>
                      <a:r>
                        <a:rPr lang="en-US" sz="1600" b="1" dirty="0">
                          <a:latin typeface="Calibri" panose="020F0502020204030204" pitchFamily="34" charset="0"/>
                          <a:cs typeface="Calibri" panose="020F0502020204030204" pitchFamily="34" charset="0"/>
                        </a:rPr>
                        <a:t>(n = 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Dostarlimab + CT </a:t>
                      </a:r>
                    </a:p>
                    <a:p>
                      <a:pPr algn="ctr"/>
                      <a:r>
                        <a:rPr lang="en-US" sz="1600" b="1" dirty="0">
                          <a:latin typeface="Calibri" panose="020F0502020204030204" pitchFamily="34" charset="0"/>
                          <a:cs typeface="Calibri" panose="020F0502020204030204" pitchFamily="34" charset="0"/>
                        </a:rPr>
                        <a:t>(n = 53)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dirty="0">
                          <a:latin typeface="Calibri" panose="020F0502020204030204" pitchFamily="34" charset="0"/>
                          <a:cs typeface="Calibri" panose="020F0502020204030204" pitchFamily="34" charset="0"/>
                        </a:rPr>
                        <a:t>Placebo + CT </a:t>
                      </a:r>
                    </a:p>
                    <a:p>
                      <a:pPr algn="ctr"/>
                      <a:r>
                        <a:rPr lang="en-US" sz="1600" b="1" dirty="0">
                          <a:latin typeface="Calibri" panose="020F0502020204030204" pitchFamily="34" charset="0"/>
                          <a:cs typeface="Calibri" panose="020F0502020204030204" pitchFamily="34" charset="0"/>
                        </a:rPr>
                        <a:t>(n = 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Dostarlimab + CT </a:t>
                      </a:r>
                    </a:p>
                    <a:p>
                      <a:pPr algn="ctr"/>
                      <a:r>
                        <a:rPr lang="en-US" sz="1600" b="1" dirty="0">
                          <a:latin typeface="Calibri" panose="020F0502020204030204" pitchFamily="34" charset="0"/>
                          <a:cs typeface="Calibri" panose="020F0502020204030204" pitchFamily="34" charset="0"/>
                        </a:rPr>
                        <a:t>(n = 53)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642249488"/>
                  </a:ext>
                </a:extLst>
              </a:tr>
              <a:tr h="3623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69.0 (55.5-80.5)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77.6 (63.4-88.2)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63.3 (49.9-75.4)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77.1 (62.7-88.0)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2581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 % (95% CI)</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87.9 (76.6-95.0)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89.8 (77.8-96.6)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91.7 (81.6-97.2)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91.7 (80.0-97.7)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1510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(3.9-8.1)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(10.1-NR)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(5.5-10.1)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(13.1-NR)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bl>
          </a:graphicData>
        </a:graphic>
      </p:graphicFrame>
      <p:sp>
        <p:nvSpPr>
          <p:cNvPr id="5" name="Text Box 15">
            <a:extLst>
              <a:ext uri="{FF2B5EF4-FFF2-40B4-BE49-F238E27FC236}">
                <a16:creationId xmlns:a16="http://schemas.microsoft.com/office/drawing/2014/main" id="{F7F82791-D3AB-17B7-9351-B48222DC8B0A}"/>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Powell. ASCO 2023. Abstr 5503. </a:t>
            </a:r>
            <a:r>
              <a:rPr lang="en-US" altLang="en-US" sz="1200" b="0" dirty="0">
                <a:solidFill>
                  <a:schemeClr val="bg2"/>
                </a:solidFill>
                <a:latin typeface="Calibri" panose="020F0502020204030204" pitchFamily="34" charset="0"/>
              </a:rPr>
              <a:t>Mirza. NEJM. 2023;388:2145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Group 155">
            <a:extLst>
              <a:ext uri="{FF2B5EF4-FFF2-40B4-BE49-F238E27FC236}">
                <a16:creationId xmlns:a16="http://schemas.microsoft.com/office/drawing/2014/main" id="{69C687A1-78B0-579E-9891-1E85BDFAF805}"/>
              </a:ext>
            </a:extLst>
          </p:cNvPr>
          <p:cNvGraphicFramePr>
            <a:graphicFrameLocks/>
          </p:cNvGraphicFramePr>
          <p:nvPr>
            <p:extLst>
              <p:ext uri="{D42A27DB-BD31-4B8C-83A1-F6EECF244321}">
                <p14:modId xmlns:p14="http://schemas.microsoft.com/office/powerpoint/2010/main" val="756058575"/>
              </p:ext>
            </p:extLst>
          </p:nvPr>
        </p:nvGraphicFramePr>
        <p:xfrm>
          <a:off x="778511" y="3612027"/>
          <a:ext cx="10607040" cy="2438361"/>
        </p:xfrm>
        <a:graphic>
          <a:graphicData uri="http://schemas.openxmlformats.org/drawingml/2006/table">
            <a:tbl>
              <a:tblPr/>
              <a:tblGrid>
                <a:gridCol w="2560320">
                  <a:extLst>
                    <a:ext uri="{9D8B030D-6E8A-4147-A177-3AD203B41FA5}">
                      <a16:colId xmlns:a16="http://schemas.microsoft.com/office/drawing/2014/main" val="20000"/>
                    </a:ext>
                  </a:extLst>
                </a:gridCol>
                <a:gridCol w="2011680">
                  <a:extLst>
                    <a:ext uri="{9D8B030D-6E8A-4147-A177-3AD203B41FA5}">
                      <a16:colId xmlns:a16="http://schemas.microsoft.com/office/drawing/2014/main" val="1848556026"/>
                    </a:ext>
                  </a:extLst>
                </a:gridCol>
                <a:gridCol w="2011680">
                  <a:extLst>
                    <a:ext uri="{9D8B030D-6E8A-4147-A177-3AD203B41FA5}">
                      <a16:colId xmlns:a16="http://schemas.microsoft.com/office/drawing/2014/main" val="568686630"/>
                    </a:ext>
                  </a:extLst>
                </a:gridCol>
                <a:gridCol w="2011680">
                  <a:extLst>
                    <a:ext uri="{9D8B030D-6E8A-4147-A177-3AD203B41FA5}">
                      <a16:colId xmlns:a16="http://schemas.microsoft.com/office/drawing/2014/main" val="2986180005"/>
                    </a:ext>
                  </a:extLst>
                </a:gridCol>
                <a:gridCol w="2011680">
                  <a:extLst>
                    <a:ext uri="{9D8B030D-6E8A-4147-A177-3AD203B41FA5}">
                      <a16:colId xmlns:a16="http://schemas.microsoft.com/office/drawing/2014/main" val="3523605165"/>
                    </a:ext>
                  </a:extLst>
                </a:gridCol>
              </a:tblGrid>
              <a:tr h="24691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Response in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Overall Population</a:t>
                      </a:r>
                      <a:endParaRPr kumimoji="0" lang="en-US" sz="1600" b="1" i="0" u="none" strike="noStrike" cap="none" normalizeH="0" baseline="3000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algn="ctr"/>
                      <a:r>
                        <a:rPr lang="en-US" sz="1600" b="1" dirty="0">
                          <a:latin typeface="Calibri" panose="020F0502020204030204" pitchFamily="34" charset="0"/>
                          <a:cs typeface="Calibri" panose="020F0502020204030204" pitchFamily="34" charset="0"/>
                        </a:rPr>
                        <a:t>INV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gridSpan="2">
                  <a:txBody>
                    <a:bodyPr/>
                    <a:lstStyle/>
                    <a:p>
                      <a:pPr algn="ctr"/>
                      <a:r>
                        <a:rPr lang="en-US" sz="1600" b="1" dirty="0">
                          <a:latin typeface="Calibri" panose="020F0502020204030204" pitchFamily="34" charset="0"/>
                          <a:cs typeface="Calibri" panose="020F0502020204030204" pitchFamily="34" charset="0"/>
                        </a:rPr>
                        <a:t>BICR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419754">
                <a:tc vMerge="1">
                  <a:txBody>
                    <a:bodyPr/>
                    <a:lstStyle/>
                    <a:p>
                      <a:endParaRPr lang="en-US"/>
                    </a:p>
                  </a:txBody>
                  <a:tcPr/>
                </a:tc>
                <a:tc>
                  <a:txBody>
                    <a:bodyPr/>
                    <a:lstStyle/>
                    <a:p>
                      <a:pPr algn="ctr"/>
                      <a:r>
                        <a:rPr lang="en-US" sz="1600" b="1" dirty="0">
                          <a:latin typeface="Calibri" panose="020F0502020204030204" pitchFamily="34" charset="0"/>
                          <a:cs typeface="Calibri" panose="020F0502020204030204" pitchFamily="34" charset="0"/>
                        </a:rPr>
                        <a:t>Placebo + CT</a:t>
                      </a:r>
                    </a:p>
                    <a:p>
                      <a:pPr algn="ctr"/>
                      <a:r>
                        <a:rPr lang="en-US" sz="1600" b="1" dirty="0">
                          <a:latin typeface="Calibri" panose="020F0502020204030204" pitchFamily="34" charset="0"/>
                          <a:cs typeface="Calibri" panose="020F0502020204030204" pitchFamily="34" charset="0"/>
                        </a:rPr>
                        <a:t>(n = 249)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Dostarlimab + CT</a:t>
                      </a:r>
                    </a:p>
                    <a:p>
                      <a:pPr algn="ctr"/>
                      <a:r>
                        <a:rPr lang="en-US" sz="1600" b="1" dirty="0">
                          <a:latin typeface="Calibri" panose="020F0502020204030204" pitchFamily="34" charset="0"/>
                          <a:cs typeface="Calibri" panose="020F0502020204030204" pitchFamily="34" charset="0"/>
                        </a:rPr>
                        <a:t>(n = 245)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dirty="0">
                          <a:latin typeface="Calibri" panose="020F0502020204030204" pitchFamily="34" charset="0"/>
                          <a:cs typeface="Calibri" panose="020F0502020204030204" pitchFamily="34" charset="0"/>
                        </a:rPr>
                        <a:t>Placebo + CT</a:t>
                      </a:r>
                    </a:p>
                    <a:p>
                      <a:pPr algn="ctr"/>
                      <a:r>
                        <a:rPr lang="en-US" sz="1600" b="1" dirty="0">
                          <a:latin typeface="Calibri" panose="020F0502020204030204" pitchFamily="34" charset="0"/>
                          <a:cs typeface="Calibri" panose="020F0502020204030204" pitchFamily="34" charset="0"/>
                        </a:rPr>
                        <a:t>(n = 249)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Dostarlimab + CT</a:t>
                      </a:r>
                    </a:p>
                    <a:p>
                      <a:pPr algn="ctr"/>
                      <a:r>
                        <a:rPr lang="en-US" sz="1600" b="1" dirty="0">
                          <a:latin typeface="Calibri" panose="020F0502020204030204" pitchFamily="34" charset="0"/>
                          <a:cs typeface="Calibri" panose="020F0502020204030204" pitchFamily="34" charset="0"/>
                        </a:rPr>
                        <a:t>(n = 245)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642249488"/>
                  </a:ext>
                </a:extLst>
              </a:tr>
              <a:tr h="4198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64.8 (58.1-71.2)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70.3 (63.6-76.3)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59.4 (52.7-65.8)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68.2 (61.6-74.2)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3655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 % (95% CI)</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87.7 (82.6-91.7)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90.1 (85.3-93.8)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86.9 (81.8-91.0)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88.3 (83.4-92.2)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247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(4.4-6.7)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 (8.2-17.6)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(5.7-8.3)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12.9 (8.2-NR)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bl>
          </a:graphicData>
        </a:graphic>
      </p:graphicFrame>
    </p:spTree>
    <p:extLst>
      <p:ext uri="{BB962C8B-B14F-4D97-AF65-F5344CB8AC3E}">
        <p14:creationId xmlns:p14="http://schemas.microsoft.com/office/powerpoint/2010/main" val="176153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ENGOT-EN6/GOG-3031/RUBY: Safety Summary</a:t>
            </a:r>
          </a:p>
        </p:txBody>
      </p:sp>
      <p:graphicFrame>
        <p:nvGraphicFramePr>
          <p:cNvPr id="4" name="Group 155">
            <a:extLst>
              <a:ext uri="{FF2B5EF4-FFF2-40B4-BE49-F238E27FC236}">
                <a16:creationId xmlns:a16="http://schemas.microsoft.com/office/drawing/2014/main" id="{C29DACA2-83C5-DF4E-2507-92C779D0848A}"/>
              </a:ext>
            </a:extLst>
          </p:cNvPr>
          <p:cNvGraphicFramePr>
            <a:graphicFrameLocks/>
          </p:cNvGraphicFramePr>
          <p:nvPr>
            <p:extLst>
              <p:ext uri="{D42A27DB-BD31-4B8C-83A1-F6EECF244321}">
                <p14:modId xmlns:p14="http://schemas.microsoft.com/office/powerpoint/2010/main" val="3505891285"/>
              </p:ext>
            </p:extLst>
          </p:nvPr>
        </p:nvGraphicFramePr>
        <p:xfrm>
          <a:off x="723288" y="1596394"/>
          <a:ext cx="10759101" cy="3841452"/>
        </p:xfrm>
        <a:graphic>
          <a:graphicData uri="http://schemas.openxmlformats.org/drawingml/2006/table">
            <a:tbl>
              <a:tblPr/>
              <a:tblGrid>
                <a:gridCol w="4622435">
                  <a:extLst>
                    <a:ext uri="{9D8B030D-6E8A-4147-A177-3AD203B41FA5}">
                      <a16:colId xmlns:a16="http://schemas.microsoft.com/office/drawing/2014/main" val="20000"/>
                    </a:ext>
                  </a:extLst>
                </a:gridCol>
                <a:gridCol w="3009695">
                  <a:extLst>
                    <a:ext uri="{9D8B030D-6E8A-4147-A177-3AD203B41FA5}">
                      <a16:colId xmlns:a16="http://schemas.microsoft.com/office/drawing/2014/main" val="363386565"/>
                    </a:ext>
                  </a:extLst>
                </a:gridCol>
                <a:gridCol w="3126971">
                  <a:extLst>
                    <a:ext uri="{9D8B030D-6E8A-4147-A177-3AD203B41FA5}">
                      <a16:colId xmlns:a16="http://schemas.microsoft.com/office/drawing/2014/main" val="1238656420"/>
                    </a:ext>
                  </a:extLst>
                </a:gridCol>
              </a:tblGrid>
              <a:tr h="3976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 n (%)</a:t>
                      </a:r>
                      <a:endParaRPr kumimoji="0" lang="en-US" sz="1600" b="1" i="0" u="none" strike="noStrike" cap="none" normalizeH="0" baseline="3000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algn="ctr"/>
                      <a:r>
                        <a:rPr lang="en-US" sz="1600" b="1" dirty="0">
                          <a:latin typeface="Calibri" panose="020F0502020204030204" pitchFamily="34" charset="0"/>
                          <a:cs typeface="Calibri" panose="020F0502020204030204" pitchFamily="34" charset="0"/>
                        </a:rPr>
                        <a:t>Placebo + CT</a:t>
                      </a:r>
                    </a:p>
                    <a:p>
                      <a:pPr algn="ctr"/>
                      <a:r>
                        <a:rPr lang="en-US" sz="1600" b="1" dirty="0">
                          <a:latin typeface="Calibri" panose="020F0502020204030204" pitchFamily="34" charset="0"/>
                          <a:cs typeface="Calibri" panose="020F0502020204030204" pitchFamily="34" charset="0"/>
                        </a:rPr>
                        <a:t>(n = 246)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 Dostarlimab + CT</a:t>
                      </a:r>
                    </a:p>
                    <a:p>
                      <a:pPr algn="ctr"/>
                      <a:r>
                        <a:rPr lang="en-US" sz="1600" b="1" dirty="0">
                          <a:latin typeface="Calibri" panose="020F0502020204030204" pitchFamily="34" charset="0"/>
                          <a:cs typeface="Calibri" panose="020F0502020204030204" pitchFamily="34" charset="0"/>
                        </a:rPr>
                        <a:t>(n = 241)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2270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246 (100)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241 (100)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2270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 ≥3 TEAE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 (59.8)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170 (70.5)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2270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TEAE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(27.6)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 (37.8)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treatment-related irAE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(15.4)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 (38.2)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385109"/>
                  </a:ext>
                </a:extLst>
              </a:tr>
              <a:tr h="2344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 leading to d/c of dostarlimab or placebo</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(9.3)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(17.4)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81290147"/>
                  </a:ext>
                </a:extLst>
              </a:tr>
              <a:tr h="1294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 leading to d/c of carboplatin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(7.7)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4708547"/>
                  </a:ext>
                </a:extLst>
              </a:tr>
              <a:tr h="1294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 leading to d/c of paclitaxel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(9.3)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707703"/>
                  </a:ext>
                </a:extLst>
              </a:tr>
              <a:tr h="167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 leading to death</a:t>
                      </a:r>
                    </a:p>
                    <a:p>
                      <a:pPr marL="225425" marR="0" lvl="0" indent="-1651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 related to dostarlimab leading to death</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(2.1)*</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(0.8)</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73264298"/>
                  </a:ext>
                </a:extLst>
              </a:tr>
              <a:tr h="167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overall treatment, wk (range)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36.0 (2.1-165.1)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43.0 (3.0-150.9)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3088270"/>
                  </a:ext>
                </a:extLst>
              </a:tr>
            </a:tbl>
          </a:graphicData>
        </a:graphic>
      </p:graphicFrame>
      <p:sp>
        <p:nvSpPr>
          <p:cNvPr id="3" name="TextBox 2">
            <a:extLst>
              <a:ext uri="{FF2B5EF4-FFF2-40B4-BE49-F238E27FC236}">
                <a16:creationId xmlns:a16="http://schemas.microsoft.com/office/drawing/2014/main" id="{7A07CC4F-B6E1-C13D-60E6-250258E7EEFD}"/>
              </a:ext>
            </a:extLst>
          </p:cNvPr>
          <p:cNvSpPr txBox="1"/>
          <p:nvPr/>
        </p:nvSpPr>
        <p:spPr bwMode="auto">
          <a:xfrm>
            <a:off x="723288" y="5446474"/>
            <a:ext cx="1075910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*3 deaths were not related to study treatment (opiate overdose, COVID-19, and general physical health deterioration).</a:t>
            </a:r>
          </a:p>
          <a:p>
            <a:pPr algn="l">
              <a:lnSpc>
                <a:spcPct val="100000"/>
              </a:lnSpc>
              <a:spcBef>
                <a:spcPts val="0"/>
              </a:spcBef>
              <a:spcAft>
                <a:spcPct val="0"/>
              </a:spcAft>
              <a:buClrTx/>
              <a:buFontTx/>
              <a:buNone/>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1 death (myelosuppression) was considered by investigator to be related to dostarlimab + carboplatin/paclitaxel within first 6 cycles;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 death (hypovolemic shock) was related to dostarlimab within 90-day safety follow-up.</a:t>
            </a:r>
          </a:p>
        </p:txBody>
      </p:sp>
      <p:sp>
        <p:nvSpPr>
          <p:cNvPr id="5" name="Text Box 15">
            <a:extLst>
              <a:ext uri="{FF2B5EF4-FFF2-40B4-BE49-F238E27FC236}">
                <a16:creationId xmlns:a16="http://schemas.microsoft.com/office/drawing/2014/main" id="{36CEE2B3-BC68-739F-7D55-D3FF4E8FB011}"/>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Powell. ASCO 2023. Abstr 5503. </a:t>
            </a:r>
            <a:r>
              <a:rPr lang="en-US" altLang="en-US" sz="1200" b="0" dirty="0">
                <a:solidFill>
                  <a:schemeClr val="bg2"/>
                </a:solidFill>
                <a:latin typeface="Calibri" panose="020F0502020204030204" pitchFamily="34" charset="0"/>
              </a:rPr>
              <a:t>Mirza. NEJM. 2023;388:2145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92913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ENGOT-EN6/GOG-3031/RUBY: Investigator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600" dirty="0"/>
              <a:t>Addition of dostarlimab to carboplatin/paclitaxel showed significant improvement in PFS for the overall population as well as in the dMMR/</a:t>
            </a:r>
            <a:br>
              <a:rPr lang="en-US" altLang="en-US" sz="2600" dirty="0"/>
            </a:br>
            <a:r>
              <a:rPr lang="en-US" altLang="en-US" sz="2600" dirty="0"/>
              <a:t>MSI-H population </a:t>
            </a:r>
          </a:p>
          <a:p>
            <a:r>
              <a:rPr lang="en-US" altLang="en-US" sz="2600" dirty="0"/>
              <a:t>Efficacy analysis by BICR demonstrated high concordance with INV results</a:t>
            </a:r>
          </a:p>
          <a:p>
            <a:pPr lvl="1"/>
            <a:r>
              <a:rPr lang="en-US" altLang="en-US" sz="2400" dirty="0"/>
              <a:t>Dostarlimab + carboplatin/paclitaxel reduced risk of progression or death (BICR) by 71% in dMMR/MSI-H population and by 34% in overall population</a:t>
            </a:r>
          </a:p>
          <a:p>
            <a:pPr lvl="1"/>
            <a:r>
              <a:rPr lang="en-US" altLang="en-US" sz="2400" dirty="0"/>
              <a:t>Dostarlimab + carboplatin/paclitaxel showed higher ORR than placebo + carboplatin/paclitaxel in both dMMR/MSI-H and overall populations</a:t>
            </a:r>
          </a:p>
          <a:p>
            <a:r>
              <a:rPr lang="en-US" altLang="en-US" sz="2600" dirty="0"/>
              <a:t>Study investigators suggest dostarlimab + carboplatin/paclitaxel has a favorable benefit/risk profile vs chemotherapy alone for patients with primary advanced or recurrent EC</a:t>
            </a:r>
          </a:p>
        </p:txBody>
      </p:sp>
      <p:sp>
        <p:nvSpPr>
          <p:cNvPr id="3" name="Text Box 15">
            <a:extLst>
              <a:ext uri="{FF2B5EF4-FFF2-40B4-BE49-F238E27FC236}">
                <a16:creationId xmlns:a16="http://schemas.microsoft.com/office/drawing/2014/main" id="{03A52D45-FAD9-DE2C-C3D0-0C36D317A4FE}"/>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Powell. ASCO 2023. Abstr 5503.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56M7VY3CDVN5-1010405280-3</_dlc_DocId>
    <_dlc_DocIdUrl xmlns="d54cbe69-32bd-412a-b004-9152f949605e">
      <Url>https://intranet.clinicaloptions.com/mews/oncology/ONC_2023_ASCO_CF_(PRP6243)/GYN_5503_Powell/_layouts/15/DocIdRedir.aspx?ID=56M7VY3CDVN5-1010405280-3</Url>
      <Description>56M7VY3CDVN5-1010405280-3</Description>
    </_dlc_DocIdUrl>
    <Document_x0020_Category xmlns="d7e9fd9e-170e-457d-8006-4a7e7141a078">Conference Capsule Slides</Document_x0020_Categor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8A53A822546FA248A761AD979C494291" ma:contentTypeVersion="1" ma:contentTypeDescription="Create a new document." ma:contentTypeScope="" ma:versionID="b114b4a45ecab379c941a8b1460f6e26">
  <xsd:schema xmlns:xsd="http://www.w3.org/2001/XMLSchema" xmlns:xs="http://www.w3.org/2001/XMLSchema" xmlns:p="http://schemas.microsoft.com/office/2006/metadata/properties" xmlns:ns2="d54cbe69-32bd-412a-b004-9152f949605e" xmlns:ns3="d7e9fd9e-170e-457d-8006-4a7e7141a078" targetNamespace="http://schemas.microsoft.com/office/2006/metadata/properties" ma:root="true" ma:fieldsID="839ffdcd37f3ef754e14d3e40fdc1519" ns2:_="" ns3:_="">
    <xsd:import namespace="d54cbe69-32bd-412a-b004-9152f949605e"/>
    <xsd:import namespace="d7e9fd9e-170e-457d-8006-4a7e7141a07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7e9fd9e-170e-457d-8006-4a7e7141a07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www.w3.org/XML/1998/namespace"/>
    <ds:schemaRef ds:uri="http://purl.org/dc/elements/1.1/"/>
    <ds:schemaRef ds:uri="http://schemas.microsoft.com/office/2006/metadata/properties"/>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d7e9fd9e-170e-457d-8006-4a7e7141a078"/>
    <ds:schemaRef ds:uri="d54cbe69-32bd-412a-b004-9152f949605e"/>
    <ds:schemaRef ds:uri="http://purl.org/dc/dcmitype/"/>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6B863-27C6-48CB-BA6A-1E63EF1496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7e9fd9e-170e-457d-8006-4a7e7141a0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D822369C-4A1B-4109-A1AA-86AD9FD19E09}">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6002</TotalTime>
  <Words>2670</Words>
  <Application>Microsoft Office PowerPoint</Application>
  <PresentationFormat>Widescreen</PresentationFormat>
  <Paragraphs>428</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ENGOT-EN6-NSGO/GOG3031/RUBY:  Outcomes by BICR With Addition of Dostarlimab to Carboplatin/Paclitaxel for Advanced or Recurrent Endometrial Cancer</vt:lpstr>
      <vt:lpstr>About These Slides</vt:lpstr>
      <vt:lpstr>Dostarlimab + CT in Primary Advanced or Recurrent EC (ENGOT-EN6/GOG-3031/RUBY): Background</vt:lpstr>
      <vt:lpstr>ENGOT-EN6/GOG-3031/RUBY: Study Design</vt:lpstr>
      <vt:lpstr>ENGOT-EN6/GOG-3031/RUBY: Baseline Characteristics </vt:lpstr>
      <vt:lpstr>ENGOT-EN6/GOG-3031/RUBY: Stratification Factors</vt:lpstr>
      <vt:lpstr>ENGOT-EN6/GOG-3031/RUBY:  PFS by INV and BICR in dMMR/MSI-H Population</vt:lpstr>
      <vt:lpstr>ENGOT-EN6/GOG-3031/RUBY:  PFS by INV and BICR in Overall Population</vt:lpstr>
      <vt:lpstr>ENGOT-EN6/GOG-3031/RUBY: Response by INV and BICR</vt:lpstr>
      <vt:lpstr>ENGOT-EN6/GOG-3031/RUBY: Safety Summary</vt:lpstr>
      <vt:lpstr>ENGOT-EN6/GOG-3031/RUBY: Investigator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ENGOT-EN6-NSGO/GOG3031/RUBY: </dc:title>
  <dc:creator>Preferred User</dc:creator>
  <cp:lastModifiedBy>vwenzel@clinicaloptions.com</cp:lastModifiedBy>
  <cp:revision>68</cp:revision>
  <cp:lastPrinted>2016-09-26T20:21:49Z</cp:lastPrinted>
  <dcterms:created xsi:type="dcterms:W3CDTF">2005-05-27T15:08:01Z</dcterms:created>
  <dcterms:modified xsi:type="dcterms:W3CDTF">2023-06-09T21:43:47Z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3c0d6dd1-c798-4294-b609-70da8f98d2bb</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0x0101008A53A822546FA248A761AD979C494291</vt:lpwstr>
  </property>
  <property fmtid="{D5CDD505-2E9C-101B-9397-08002B2CF9AE}" pid="9" name="MediaServiceImageTags">
    <vt:lpwstr/>
  </property>
</Properties>
</file>