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47"/>
  </p:notesMasterIdLst>
  <p:handoutMasterIdLst>
    <p:handoutMasterId r:id="rId48"/>
  </p:handoutMasterIdLst>
  <p:sldIdLst>
    <p:sldId id="321" r:id="rId6"/>
    <p:sldId id="559" r:id="rId7"/>
    <p:sldId id="2147473663" r:id="rId8"/>
    <p:sldId id="2147473664" r:id="rId9"/>
    <p:sldId id="2147473665" r:id="rId10"/>
    <p:sldId id="2147473670" r:id="rId11"/>
    <p:sldId id="2147473920" r:id="rId12"/>
    <p:sldId id="269" r:id="rId13"/>
    <p:sldId id="2147473923" r:id="rId14"/>
    <p:sldId id="2147473686" r:id="rId15"/>
    <p:sldId id="2147473669" r:id="rId16"/>
    <p:sldId id="271" r:id="rId17"/>
    <p:sldId id="2147473707" r:id="rId18"/>
    <p:sldId id="2147473921" r:id="rId19"/>
    <p:sldId id="2147473877" r:id="rId20"/>
    <p:sldId id="2147473728" r:id="rId21"/>
    <p:sldId id="2147473922" r:id="rId22"/>
    <p:sldId id="2147473890" r:id="rId23"/>
    <p:sldId id="2147473930" r:id="rId24"/>
    <p:sldId id="2147473927" r:id="rId25"/>
    <p:sldId id="2147473931" r:id="rId26"/>
    <p:sldId id="2147473895" r:id="rId27"/>
    <p:sldId id="2147473897" r:id="rId28"/>
    <p:sldId id="2147473926" r:id="rId29"/>
    <p:sldId id="2147473904" r:id="rId30"/>
    <p:sldId id="2147473905" r:id="rId31"/>
    <p:sldId id="2147473697" r:id="rId32"/>
    <p:sldId id="2147473916" r:id="rId33"/>
    <p:sldId id="2147473891" r:id="rId34"/>
    <p:sldId id="2147473892" r:id="rId35"/>
    <p:sldId id="2147473869" r:id="rId36"/>
    <p:sldId id="2147473900" r:id="rId37"/>
    <p:sldId id="2147473901" r:id="rId38"/>
    <p:sldId id="2147473698" r:id="rId39"/>
    <p:sldId id="2147473741" r:id="rId40"/>
    <p:sldId id="2147473894" r:id="rId41"/>
    <p:sldId id="2147473738" r:id="rId42"/>
    <p:sldId id="2147473740" r:id="rId43"/>
    <p:sldId id="300" r:id="rId44"/>
    <p:sldId id="2147473725" r:id="rId45"/>
    <p:sldId id="2076137076" r:id="rId46"/>
  </p:sldIdLst>
  <p:sldSz cx="12192000" cy="6858000"/>
  <p:notesSz cx="7315200" cy="9601200"/>
  <p:custDataLst>
    <p:tags r:id="rId4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D4862C1-97D2-B4C9-8A4F-F485F1316AD0}" name="Robin Black" initials="RB" userId="S::rblack@clinicaloptions.com::b7cebd55-1fa6-44ea-9605-a982874bd1bc"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7"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6"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9"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Nicole Mitchell" initials="NM" lastIdx="13" clrIdx="14">
    <p:extLst>
      <p:ext uri="{19B8F6BF-5375-455C-9EA6-DF929625EA0E}">
        <p15:presenceInfo xmlns:p15="http://schemas.microsoft.com/office/powerpoint/2012/main" userId="S::nmitchell@practicingclinicians.com::e6112baa-5d07-499c-8da8-7bdc6749eb49" providerId="AD"/>
      </p:ext>
    </p:extLst>
  </p:cmAuthor>
  <p:cmAuthor id="16" name="Jennifer Eimers" initials="JE" lastIdx="6" clrIdx="15">
    <p:extLst>
      <p:ext uri="{19B8F6BF-5375-455C-9EA6-DF929625EA0E}">
        <p15:presenceInfo xmlns:p15="http://schemas.microsoft.com/office/powerpoint/2012/main" userId="S::jeimers@clinicaloptions.com::e496f3f7-6a48-4339-9b0c-9f426a43f948" providerId="AD"/>
      </p:ext>
    </p:extLst>
  </p:cmAuthor>
  <p:cmAuthor id="17" name="Zachary Schwartz" initials="ZS" lastIdx="17" clrIdx="16">
    <p:extLst>
      <p:ext uri="{19B8F6BF-5375-455C-9EA6-DF929625EA0E}">
        <p15:presenceInfo xmlns:p15="http://schemas.microsoft.com/office/powerpoint/2012/main" userId="S::zschwartz@clinicaloptions.com::64648e91-b212-4092-bee8-eff2e880b6f9" providerId="AD"/>
      </p:ext>
    </p:extLst>
  </p:cmAuthor>
  <p:cmAuthor id="18" name="Kristen Rosenthal" initials="KR" lastIdx="10" clrIdx="17">
    <p:extLst>
      <p:ext uri="{19B8F6BF-5375-455C-9EA6-DF929625EA0E}">
        <p15:presenceInfo xmlns:p15="http://schemas.microsoft.com/office/powerpoint/2012/main" userId="S::krosenthal@clinicaloptions.com::67a58a6d-22ff-4b03-8f01-10ea3f44af52" providerId="AD"/>
      </p:ext>
    </p:extLst>
  </p:cmAuthor>
  <p:cmAuthor id="19" name="Kim McFarland" initials="KM" lastIdx="393" clrIdx="18">
    <p:extLst>
      <p:ext uri="{19B8F6BF-5375-455C-9EA6-DF929625EA0E}">
        <p15:presenceInfo xmlns:p15="http://schemas.microsoft.com/office/powerpoint/2012/main" userId="S::kmcfarland@cealliance.com::1982f2ba-237f-4893-a273-f06a34beffb0" providerId="AD"/>
      </p:ext>
    </p:extLst>
  </p:cmAuthor>
  <p:cmAuthor id="20" name="Maddelynne Parker" initials="MP" lastIdx="107" clrIdx="19">
    <p:extLst>
      <p:ext uri="{19B8F6BF-5375-455C-9EA6-DF929625EA0E}">
        <p15:presenceInfo xmlns:p15="http://schemas.microsoft.com/office/powerpoint/2012/main" userId="Maddelynne Parker" providerId="None"/>
      </p:ext>
    </p:extLst>
  </p:cmAuthor>
  <p:cmAuthor id="21" name="Kim McFarland" initials="" lastIdx="12" clrIdx="20"/>
  <p:cmAuthor id="22" name="Robin Black" initials="RB" lastIdx="8" clrIdx="21">
    <p:extLst>
      <p:ext uri="{19B8F6BF-5375-455C-9EA6-DF929625EA0E}">
        <p15:presenceInfo xmlns:p15="http://schemas.microsoft.com/office/powerpoint/2012/main" userId="S::rblack@clinicaloptions.com::b7cebd55-1fa6-44ea-9605-a982874bd1bc" providerId="AD"/>
      </p:ext>
    </p:extLst>
  </p:cmAuthor>
  <p:cmAuthor id="23" name="Andrea Boecler" initials="AB" lastIdx="12" clrIdx="22">
    <p:extLst>
      <p:ext uri="{19B8F6BF-5375-455C-9EA6-DF929625EA0E}">
        <p15:presenceInfo xmlns:p15="http://schemas.microsoft.com/office/powerpoint/2012/main" userId="S::aboecler@clinicaloptions.com::28e82037-1239-4052-943b-ae184e0bc2af" providerId="AD"/>
      </p:ext>
    </p:extLst>
  </p:cmAuthor>
  <p:cmAuthor id="24" name="Christopher Weber" initials="" lastIdx="4" clrIdx="2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7F7"/>
    <a:srgbClr val="E4EAA2"/>
    <a:srgbClr val="7A2B55"/>
    <a:srgbClr val="BA5135"/>
    <a:srgbClr val="FECC6D"/>
    <a:srgbClr val="BD4F39"/>
    <a:srgbClr val="E1E3CB"/>
    <a:srgbClr val="CDD4B0"/>
    <a:srgbClr val="F6F6EE"/>
    <a:srgbClr val="E147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E38C7F-9924-485B-B8D4-58B5560BD6AE}" v="1" dt="2025-09-19T17:36:36.068"/>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041" autoAdjust="0"/>
    <p:restoredTop sz="81873" autoAdjust="0"/>
  </p:normalViewPr>
  <p:slideViewPr>
    <p:cSldViewPr snapToGrid="0">
      <p:cViewPr varScale="1">
        <p:scale>
          <a:sx n="60" d="100"/>
          <a:sy n="60" d="100"/>
        </p:scale>
        <p:origin x="600" y="56"/>
      </p:cViewPr>
      <p:guideLst>
        <p:guide pos="3840"/>
        <p:guide orient="horz" pos="2160"/>
      </p:guideLst>
    </p:cSldViewPr>
  </p:slideViewPr>
  <p:outlineViewPr>
    <p:cViewPr>
      <p:scale>
        <a:sx n="33" d="100"/>
        <a:sy n="33" d="100"/>
      </p:scale>
      <p:origin x="0" y="-6120"/>
    </p:cViewPr>
  </p:outlineViewPr>
  <p:notesTextViewPr>
    <p:cViewPr>
      <p:scale>
        <a:sx n="100" d="100"/>
        <a:sy n="100" d="100"/>
      </p:scale>
      <p:origin x="0" y="0"/>
    </p:cViewPr>
  </p:notesTextViewPr>
  <p:sorterViewPr>
    <p:cViewPr varScale="1">
      <p:scale>
        <a:sx n="1" d="1"/>
        <a:sy n="1" d="1"/>
      </p:scale>
      <p:origin x="0" y="0"/>
    </p:cViewPr>
  </p:sorterViewPr>
  <p:notesViewPr>
    <p:cSldViewPr snapToGrid="0">
      <p:cViewPr>
        <p:scale>
          <a:sx n="80" d="100"/>
          <a:sy n="80" d="100"/>
        </p:scale>
        <p:origin x="1880" y="-876"/>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notesMaster" Target="notesMasters/notesMaster1.xml"/><Relationship Id="rId50" Type="http://schemas.openxmlformats.org/officeDocument/2006/relationships/commentAuthors" Target="commentAuthors.xml"/><Relationship Id="rId55"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heme" Target="theme/theme1.xml"/><Relationship Id="rId5" Type="http://schemas.openxmlformats.org/officeDocument/2006/relationships/slideMaster" Target="slideMasters/slide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handoutMaster" Target="handoutMasters/handoutMaster1.xml"/><Relationship Id="rId56" Type="http://schemas.microsoft.com/office/2018/10/relationships/authors" Target="authors.xml"/><Relationship Id="rId8" Type="http://schemas.openxmlformats.org/officeDocument/2006/relationships/slide" Target="slides/slide3.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defRPr sz="1800" b="1" i="0" u="none" strike="noStrike" kern="1200" spc="0" baseline="0">
                <a:solidFill>
                  <a:schemeClr val="bg1"/>
                </a:solidFill>
                <a:latin typeface="+mn-lt"/>
                <a:ea typeface="+mn-ea"/>
                <a:cs typeface="+mn-cs"/>
              </a:defRPr>
            </a:pPr>
            <a:r>
              <a:rPr lang="en-US" sz="1800" b="1" dirty="0">
                <a:solidFill>
                  <a:schemeClr val="bg1"/>
                </a:solidFill>
              </a:rPr>
              <a:t>Patients</a:t>
            </a:r>
            <a:r>
              <a:rPr lang="en-US" sz="1800" b="1" baseline="0" dirty="0">
                <a:solidFill>
                  <a:schemeClr val="bg1"/>
                </a:solidFill>
              </a:rPr>
              <a:t> at Int-High 10-Yr ASCVD Risk</a:t>
            </a:r>
            <a:endParaRPr lang="en-US" sz="1800" b="1" dirty="0">
              <a:solidFill>
                <a:schemeClr val="bg1"/>
              </a:solidFill>
            </a:endParaRPr>
          </a:p>
        </c:rich>
      </c:tx>
      <c:layout>
        <c:manualLayout>
          <c:xMode val="edge"/>
          <c:yMode val="edge"/>
          <c:x val="0.19847996663047349"/>
          <c:y val="4.7238002663181886E-2"/>
        </c:manualLayout>
      </c:layout>
      <c:overlay val="0"/>
      <c:spPr>
        <a:noFill/>
        <a:ln>
          <a:noFill/>
        </a:ln>
        <a:effectLst/>
      </c:spPr>
      <c:txPr>
        <a:bodyPr rot="0" spcFirstLastPara="1" vertOverflow="ellipsis" vert="horz" wrap="square" anchor="ctr" anchorCtr="1"/>
        <a:lstStyle/>
        <a:p>
          <a:pPr algn="ctr">
            <a:defRPr sz="1800" b="1" i="0" u="none" strike="noStrike" kern="1200" spc="0" baseline="0">
              <a:solidFill>
                <a:schemeClr val="bg1"/>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Baseline</c:v>
                </c:pt>
              </c:strCache>
            </c:strRef>
          </c:tx>
          <c:spPr>
            <a:solidFill>
              <a:schemeClr val="accent1"/>
            </a:solidFill>
            <a:ln>
              <a:solidFill>
                <a:schemeClr val="bg1"/>
              </a:solidFill>
            </a:ln>
            <a:effectLst/>
          </c:spPr>
          <c:invertIfNegative val="0"/>
          <c:dPt>
            <c:idx val="0"/>
            <c:invertIfNegative val="0"/>
            <c:bubble3D val="0"/>
            <c:spPr>
              <a:solidFill>
                <a:schemeClr val="accent1">
                  <a:lumMod val="20000"/>
                  <a:lumOff val="80000"/>
                </a:schemeClr>
              </a:solidFill>
              <a:ln>
                <a:solidFill>
                  <a:schemeClr val="bg1"/>
                </a:solidFill>
              </a:ln>
              <a:effectLst/>
            </c:spPr>
            <c:extLst>
              <c:ext xmlns:c16="http://schemas.microsoft.com/office/drawing/2014/chart" uri="{C3380CC4-5D6E-409C-BE32-E72D297353CC}">
                <c16:uniqueId val="{00000002-C71B-4895-B101-D4EA9C635455}"/>
              </c:ext>
            </c:extLst>
          </c:dPt>
          <c:dPt>
            <c:idx val="1"/>
            <c:invertIfNegative val="0"/>
            <c:bubble3D val="0"/>
            <c:spPr>
              <a:solidFill>
                <a:schemeClr val="accent3">
                  <a:lumMod val="40000"/>
                  <a:lumOff val="60000"/>
                </a:schemeClr>
              </a:solidFill>
              <a:ln>
                <a:solidFill>
                  <a:schemeClr val="bg1"/>
                </a:solidFill>
              </a:ln>
              <a:effectLst/>
            </c:spPr>
            <c:extLst>
              <c:ext xmlns:c16="http://schemas.microsoft.com/office/drawing/2014/chart" uri="{C3380CC4-5D6E-409C-BE32-E72D297353CC}">
                <c16:uniqueId val="{00000004-C71B-4895-B101-D4EA9C635455}"/>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Semaglutide</c:v>
                </c:pt>
                <c:pt idx="1">
                  <c:v>No Semaglutide</c:v>
                </c:pt>
              </c:strCache>
            </c:strRef>
          </c:cat>
          <c:val>
            <c:numRef>
              <c:f>Sheet1!$B$2:$B$3</c:f>
              <c:numCache>
                <c:formatCode>0.0</c:formatCode>
                <c:ptCount val="2"/>
                <c:pt idx="0">
                  <c:v>14.9</c:v>
                </c:pt>
                <c:pt idx="1">
                  <c:v>17.7</c:v>
                </c:pt>
              </c:numCache>
            </c:numRef>
          </c:val>
          <c:extLst>
            <c:ext xmlns:c16="http://schemas.microsoft.com/office/drawing/2014/chart" uri="{C3380CC4-5D6E-409C-BE32-E72D297353CC}">
              <c16:uniqueId val="{00000000-C71B-4895-B101-D4EA9C635455}"/>
            </c:ext>
          </c:extLst>
        </c:ser>
        <c:ser>
          <c:idx val="1"/>
          <c:order val="1"/>
          <c:tx>
            <c:strRef>
              <c:f>Sheet1!$C$1</c:f>
              <c:strCache>
                <c:ptCount val="1"/>
                <c:pt idx="0">
                  <c:v>Follow-up</c:v>
                </c:pt>
              </c:strCache>
            </c:strRef>
          </c:tx>
          <c:spPr>
            <a:solidFill>
              <a:schemeClr val="accent3"/>
            </a:solidFill>
            <a:ln>
              <a:solidFill>
                <a:schemeClr val="bg1"/>
              </a:solidFill>
            </a:ln>
            <a:effectLst/>
          </c:spPr>
          <c:invertIfNegative val="0"/>
          <c:dPt>
            <c:idx val="0"/>
            <c:invertIfNegative val="0"/>
            <c:bubble3D val="0"/>
            <c:spPr>
              <a:solidFill>
                <a:schemeClr val="accent1"/>
              </a:solidFill>
              <a:ln>
                <a:solidFill>
                  <a:schemeClr val="bg1"/>
                </a:solidFill>
              </a:ln>
              <a:effectLst/>
            </c:spPr>
            <c:extLst>
              <c:ext xmlns:c16="http://schemas.microsoft.com/office/drawing/2014/chart" uri="{C3380CC4-5D6E-409C-BE32-E72D297353CC}">
                <c16:uniqueId val="{00000003-C71B-4895-B101-D4EA9C635455}"/>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Semaglutide</c:v>
                </c:pt>
                <c:pt idx="1">
                  <c:v>No Semaglutide</c:v>
                </c:pt>
              </c:strCache>
            </c:strRef>
          </c:cat>
          <c:val>
            <c:numRef>
              <c:f>Sheet1!$C$2:$C$3</c:f>
              <c:numCache>
                <c:formatCode>0.0</c:formatCode>
                <c:ptCount val="2"/>
                <c:pt idx="0">
                  <c:v>9.3000000000000007</c:v>
                </c:pt>
                <c:pt idx="1">
                  <c:v>18.7</c:v>
                </c:pt>
              </c:numCache>
            </c:numRef>
          </c:val>
          <c:extLst>
            <c:ext xmlns:c16="http://schemas.microsoft.com/office/drawing/2014/chart" uri="{C3380CC4-5D6E-409C-BE32-E72D297353CC}">
              <c16:uniqueId val="{00000001-C71B-4895-B101-D4EA9C635455}"/>
            </c:ext>
          </c:extLst>
        </c:ser>
        <c:dLbls>
          <c:showLegendKey val="0"/>
          <c:showVal val="0"/>
          <c:showCatName val="0"/>
          <c:showSerName val="0"/>
          <c:showPercent val="0"/>
          <c:showBubbleSize val="0"/>
        </c:dLbls>
        <c:gapWidth val="100"/>
        <c:overlap val="-27"/>
        <c:axId val="128726528"/>
        <c:axId val="128728928"/>
      </c:barChart>
      <c:catAx>
        <c:axId val="128726528"/>
        <c:scaling>
          <c:orientation val="minMax"/>
        </c:scaling>
        <c:delete val="0"/>
        <c:axPos val="b"/>
        <c:numFmt formatCode="General" sourceLinked="1"/>
        <c:majorTickMark val="none"/>
        <c:minorTickMark val="none"/>
        <c:tickLblPos val="high"/>
        <c:spPr>
          <a:noFill/>
          <a:ln w="28575" cap="flat" cmpd="sng" algn="ctr">
            <a:solidFill>
              <a:schemeClr val="bg1"/>
            </a:solidFill>
            <a:round/>
          </a:ln>
          <a:effectLst/>
        </c:spPr>
        <c:txPr>
          <a:bodyPr rot="-600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crossAx val="128728928"/>
        <c:crosses val="autoZero"/>
        <c:auto val="1"/>
        <c:lblAlgn val="ctr"/>
        <c:lblOffset val="100"/>
        <c:noMultiLvlLbl val="0"/>
      </c:catAx>
      <c:valAx>
        <c:axId val="128728928"/>
        <c:scaling>
          <c:orientation val="minMax"/>
          <c:max val="25"/>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1" i="0" u="none" strike="noStrike" kern="1200" baseline="0">
                    <a:solidFill>
                      <a:schemeClr val="bg1"/>
                    </a:solidFill>
                    <a:latin typeface="+mn-lt"/>
                    <a:ea typeface="+mn-ea"/>
                    <a:cs typeface="+mn-cs"/>
                  </a:defRPr>
                </a:pPr>
                <a:r>
                  <a:rPr lang="en-US" sz="1600" b="1" dirty="0">
                    <a:solidFill>
                      <a:schemeClr val="bg1"/>
                    </a:solidFill>
                  </a:rPr>
                  <a:t>Patients (%)</a:t>
                </a:r>
              </a:p>
            </c:rich>
          </c:tx>
          <c:layout>
            <c:manualLayout>
              <c:xMode val="edge"/>
              <c:yMode val="edge"/>
              <c:x val="1.2143290831815421E-2"/>
              <c:y val="0.41632727036967182"/>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bg1"/>
                  </a:solidFill>
                  <a:latin typeface="+mn-lt"/>
                  <a:ea typeface="+mn-ea"/>
                  <a:cs typeface="+mn-cs"/>
                </a:defRPr>
              </a:pPr>
              <a:endParaRPr lang="en-US"/>
            </a:p>
          </c:txPr>
        </c:title>
        <c:numFmt formatCode="#,##0" sourceLinked="0"/>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128726528"/>
        <c:crosses val="autoZero"/>
        <c:crossBetween val="between"/>
        <c:majorUnit val="5"/>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defRPr sz="1800" b="1" i="0" u="none" strike="noStrike" kern="1200" spc="0" baseline="0">
                <a:solidFill>
                  <a:schemeClr val="bg1"/>
                </a:solidFill>
                <a:latin typeface="+mn-lt"/>
                <a:ea typeface="+mn-ea"/>
                <a:cs typeface="+mn-cs"/>
              </a:defRPr>
            </a:pPr>
            <a:r>
              <a:rPr lang="en-US" sz="1800" b="1" dirty="0">
                <a:solidFill>
                  <a:schemeClr val="bg1"/>
                </a:solidFill>
              </a:rPr>
              <a:t>Change</a:t>
            </a:r>
            <a:r>
              <a:rPr lang="en-US" sz="1800" b="1" baseline="0" dirty="0">
                <a:solidFill>
                  <a:schemeClr val="bg1"/>
                </a:solidFill>
              </a:rPr>
              <a:t> in BMI</a:t>
            </a:r>
            <a:endParaRPr lang="en-US" sz="1800" b="1" dirty="0">
              <a:solidFill>
                <a:schemeClr val="bg1"/>
              </a:solidFill>
            </a:endParaRPr>
          </a:p>
        </c:rich>
      </c:tx>
      <c:layout>
        <c:manualLayout>
          <c:xMode val="edge"/>
          <c:yMode val="edge"/>
          <c:x val="0.41033684201337484"/>
          <c:y val="3.8146426596541799E-2"/>
        </c:manualLayout>
      </c:layout>
      <c:overlay val="0"/>
      <c:spPr>
        <a:noFill/>
        <a:ln>
          <a:noFill/>
        </a:ln>
        <a:effectLst/>
      </c:spPr>
      <c:txPr>
        <a:bodyPr rot="0" spcFirstLastPara="1" vertOverflow="ellipsis" vert="horz" wrap="square" anchor="ctr" anchorCtr="1"/>
        <a:lstStyle/>
        <a:p>
          <a:pPr algn="ctr">
            <a:defRPr sz="1800" b="1" i="0" u="none" strike="noStrike" kern="1200" spc="0" baseline="0">
              <a:solidFill>
                <a:schemeClr val="bg1"/>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Baseline</c:v>
                </c:pt>
              </c:strCache>
            </c:strRef>
          </c:tx>
          <c:spPr>
            <a:solidFill>
              <a:schemeClr val="accent1"/>
            </a:solidFill>
            <a:ln>
              <a:solidFill>
                <a:schemeClr val="bg1"/>
              </a:solidFill>
            </a:ln>
            <a:effectLst/>
          </c:spPr>
          <c:invertIfNegative val="0"/>
          <c:dPt>
            <c:idx val="0"/>
            <c:invertIfNegative val="0"/>
            <c:bubble3D val="0"/>
            <c:spPr>
              <a:solidFill>
                <a:schemeClr val="accent1">
                  <a:lumMod val="20000"/>
                  <a:lumOff val="80000"/>
                </a:schemeClr>
              </a:solidFill>
              <a:ln>
                <a:solidFill>
                  <a:schemeClr val="bg1"/>
                </a:solidFill>
              </a:ln>
              <a:effectLst/>
            </c:spPr>
            <c:extLst>
              <c:ext xmlns:c16="http://schemas.microsoft.com/office/drawing/2014/chart" uri="{C3380CC4-5D6E-409C-BE32-E72D297353CC}">
                <c16:uniqueId val="{00000001-4290-405B-BF74-1BB2D7E94266}"/>
              </c:ext>
            </c:extLst>
          </c:dPt>
          <c:dPt>
            <c:idx val="1"/>
            <c:invertIfNegative val="0"/>
            <c:bubble3D val="0"/>
            <c:spPr>
              <a:solidFill>
                <a:schemeClr val="accent3">
                  <a:lumMod val="40000"/>
                  <a:lumOff val="60000"/>
                </a:schemeClr>
              </a:solidFill>
              <a:ln>
                <a:solidFill>
                  <a:schemeClr val="bg1"/>
                </a:solidFill>
              </a:ln>
              <a:effectLst/>
            </c:spPr>
            <c:extLst>
              <c:ext xmlns:c16="http://schemas.microsoft.com/office/drawing/2014/chart" uri="{C3380CC4-5D6E-409C-BE32-E72D297353CC}">
                <c16:uniqueId val="{00000003-4290-405B-BF74-1BB2D7E94266}"/>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Semaglutide</c:v>
                </c:pt>
                <c:pt idx="1">
                  <c:v>No Semaglutide</c:v>
                </c:pt>
              </c:strCache>
            </c:strRef>
          </c:cat>
          <c:val>
            <c:numRef>
              <c:f>Sheet1!$B$2:$B$3</c:f>
              <c:numCache>
                <c:formatCode>0.0</c:formatCode>
                <c:ptCount val="2"/>
                <c:pt idx="0">
                  <c:v>38.6</c:v>
                </c:pt>
                <c:pt idx="1">
                  <c:v>37.6</c:v>
                </c:pt>
              </c:numCache>
            </c:numRef>
          </c:val>
          <c:extLst>
            <c:ext xmlns:c16="http://schemas.microsoft.com/office/drawing/2014/chart" uri="{C3380CC4-5D6E-409C-BE32-E72D297353CC}">
              <c16:uniqueId val="{00000004-4290-405B-BF74-1BB2D7E94266}"/>
            </c:ext>
          </c:extLst>
        </c:ser>
        <c:ser>
          <c:idx val="1"/>
          <c:order val="1"/>
          <c:tx>
            <c:strRef>
              <c:f>Sheet1!$C$1</c:f>
              <c:strCache>
                <c:ptCount val="1"/>
                <c:pt idx="0">
                  <c:v>Follow-up</c:v>
                </c:pt>
              </c:strCache>
            </c:strRef>
          </c:tx>
          <c:spPr>
            <a:solidFill>
              <a:schemeClr val="accent3"/>
            </a:solidFill>
            <a:ln>
              <a:solidFill>
                <a:schemeClr val="bg1"/>
              </a:solidFill>
            </a:ln>
            <a:effectLst/>
          </c:spPr>
          <c:invertIfNegative val="0"/>
          <c:dPt>
            <c:idx val="0"/>
            <c:invertIfNegative val="0"/>
            <c:bubble3D val="0"/>
            <c:spPr>
              <a:solidFill>
                <a:schemeClr val="accent1"/>
              </a:solidFill>
              <a:ln>
                <a:solidFill>
                  <a:schemeClr val="bg1"/>
                </a:solidFill>
              </a:ln>
              <a:effectLst/>
            </c:spPr>
            <c:extLst>
              <c:ext xmlns:c16="http://schemas.microsoft.com/office/drawing/2014/chart" uri="{C3380CC4-5D6E-409C-BE32-E72D297353CC}">
                <c16:uniqueId val="{00000006-4290-405B-BF74-1BB2D7E94266}"/>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Semaglutide</c:v>
                </c:pt>
                <c:pt idx="1">
                  <c:v>No Semaglutide</c:v>
                </c:pt>
              </c:strCache>
            </c:strRef>
          </c:cat>
          <c:val>
            <c:numRef>
              <c:f>Sheet1!$C$2:$C$3</c:f>
              <c:numCache>
                <c:formatCode>0.0</c:formatCode>
                <c:ptCount val="2"/>
                <c:pt idx="0">
                  <c:v>33.1</c:v>
                </c:pt>
                <c:pt idx="1">
                  <c:v>37.200000000000003</c:v>
                </c:pt>
              </c:numCache>
            </c:numRef>
          </c:val>
          <c:extLst>
            <c:ext xmlns:c16="http://schemas.microsoft.com/office/drawing/2014/chart" uri="{C3380CC4-5D6E-409C-BE32-E72D297353CC}">
              <c16:uniqueId val="{00000007-4290-405B-BF74-1BB2D7E94266}"/>
            </c:ext>
          </c:extLst>
        </c:ser>
        <c:dLbls>
          <c:showLegendKey val="0"/>
          <c:showVal val="0"/>
          <c:showCatName val="0"/>
          <c:showSerName val="0"/>
          <c:showPercent val="0"/>
          <c:showBubbleSize val="0"/>
        </c:dLbls>
        <c:gapWidth val="100"/>
        <c:overlap val="-27"/>
        <c:axId val="128726528"/>
        <c:axId val="128728928"/>
      </c:barChart>
      <c:catAx>
        <c:axId val="128726528"/>
        <c:scaling>
          <c:orientation val="minMax"/>
        </c:scaling>
        <c:delete val="0"/>
        <c:axPos val="b"/>
        <c:numFmt formatCode="General" sourceLinked="1"/>
        <c:majorTickMark val="none"/>
        <c:minorTickMark val="none"/>
        <c:tickLblPos val="high"/>
        <c:spPr>
          <a:noFill/>
          <a:ln w="28575" cap="flat" cmpd="sng" algn="ctr">
            <a:solidFill>
              <a:schemeClr val="bg1"/>
            </a:solidFill>
            <a:round/>
          </a:ln>
          <a:effectLst/>
        </c:spPr>
        <c:txPr>
          <a:bodyPr rot="-600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crossAx val="128728928"/>
        <c:crosses val="autoZero"/>
        <c:auto val="1"/>
        <c:lblAlgn val="ctr"/>
        <c:lblOffset val="100"/>
        <c:noMultiLvlLbl val="0"/>
      </c:catAx>
      <c:valAx>
        <c:axId val="128728928"/>
        <c:scaling>
          <c:orientation val="minMax"/>
          <c:max val="5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1" i="0" u="none" strike="noStrike" kern="1200" baseline="0">
                    <a:solidFill>
                      <a:schemeClr val="bg1"/>
                    </a:solidFill>
                    <a:latin typeface="+mn-lt"/>
                    <a:ea typeface="+mn-ea"/>
                    <a:cs typeface="+mn-cs"/>
                  </a:defRPr>
                </a:pPr>
                <a:r>
                  <a:rPr lang="en-US" sz="1600" b="1" dirty="0">
                    <a:solidFill>
                      <a:schemeClr val="bg1"/>
                    </a:solidFill>
                  </a:rPr>
                  <a:t>BMI (kg/m</a:t>
                </a:r>
                <a:r>
                  <a:rPr lang="en-US" sz="1600" b="1" baseline="30000" dirty="0">
                    <a:solidFill>
                      <a:schemeClr val="bg1"/>
                    </a:solidFill>
                  </a:rPr>
                  <a:t>2</a:t>
                </a:r>
                <a:r>
                  <a:rPr lang="en-US" sz="1600" b="1" dirty="0">
                    <a:solidFill>
                      <a:schemeClr val="bg1"/>
                    </a:solidFill>
                  </a:rPr>
                  <a:t>)</a:t>
                </a:r>
              </a:p>
            </c:rich>
          </c:tx>
          <c:layout>
            <c:manualLayout>
              <c:xMode val="edge"/>
              <c:yMode val="edge"/>
              <c:x val="1.2143290831815421E-2"/>
              <c:y val="0.41632727036967182"/>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bg1"/>
                  </a:solidFill>
                  <a:latin typeface="+mn-lt"/>
                  <a:ea typeface="+mn-ea"/>
                  <a:cs typeface="+mn-cs"/>
                </a:defRPr>
              </a:pPr>
              <a:endParaRPr lang="en-US"/>
            </a:p>
          </c:txPr>
        </c:title>
        <c:numFmt formatCode="#,##0" sourceLinked="0"/>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128726528"/>
        <c:crosses val="autoZero"/>
        <c:crossBetween val="between"/>
        <c:majorUnit val="1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defRPr sz="1800" b="1" i="0" u="none" strike="noStrike" kern="1200" spc="0" baseline="0">
                <a:solidFill>
                  <a:schemeClr val="bg1"/>
                </a:solidFill>
                <a:latin typeface="+mn-lt"/>
                <a:ea typeface="+mn-ea"/>
                <a:cs typeface="+mn-cs"/>
              </a:defRPr>
            </a:pPr>
            <a:r>
              <a:rPr lang="en-US" sz="1800" b="1" dirty="0">
                <a:solidFill>
                  <a:schemeClr val="bg1"/>
                </a:solidFill>
              </a:rPr>
              <a:t>Change in 10-Yr ASCVD Risk Score</a:t>
            </a:r>
          </a:p>
        </c:rich>
      </c:tx>
      <c:layout>
        <c:manualLayout>
          <c:xMode val="edge"/>
          <c:yMode val="edge"/>
          <c:x val="0.25138396735701618"/>
          <c:y val="5.7735336588333415E-2"/>
        </c:manualLayout>
      </c:layout>
      <c:overlay val="0"/>
      <c:spPr>
        <a:noFill/>
        <a:ln>
          <a:noFill/>
        </a:ln>
        <a:effectLst/>
      </c:spPr>
      <c:txPr>
        <a:bodyPr rot="0" spcFirstLastPara="1" vertOverflow="ellipsis" vert="horz" wrap="square" anchor="ctr" anchorCtr="1"/>
        <a:lstStyle/>
        <a:p>
          <a:pPr algn="ctr">
            <a:defRPr sz="1800" b="1" i="0" u="none" strike="noStrike" kern="1200" spc="0" baseline="0">
              <a:solidFill>
                <a:schemeClr val="bg1"/>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Baseline</c:v>
                </c:pt>
              </c:strCache>
            </c:strRef>
          </c:tx>
          <c:spPr>
            <a:solidFill>
              <a:schemeClr val="accent1"/>
            </a:solidFill>
            <a:ln>
              <a:solidFill>
                <a:schemeClr val="bg1"/>
              </a:solidFill>
            </a:ln>
            <a:effectLst/>
          </c:spPr>
          <c:invertIfNegative val="0"/>
          <c:dPt>
            <c:idx val="0"/>
            <c:invertIfNegative val="0"/>
            <c:bubble3D val="0"/>
            <c:spPr>
              <a:solidFill>
                <a:schemeClr val="accent1">
                  <a:lumMod val="20000"/>
                  <a:lumOff val="80000"/>
                </a:schemeClr>
              </a:solidFill>
              <a:ln>
                <a:solidFill>
                  <a:schemeClr val="bg1"/>
                </a:solidFill>
              </a:ln>
              <a:effectLst/>
            </c:spPr>
            <c:extLst>
              <c:ext xmlns:c16="http://schemas.microsoft.com/office/drawing/2014/chart" uri="{C3380CC4-5D6E-409C-BE32-E72D297353CC}">
                <c16:uniqueId val="{00000001-88A8-42A4-B447-085A192F79EB}"/>
              </c:ext>
            </c:extLst>
          </c:dPt>
          <c:dPt>
            <c:idx val="1"/>
            <c:invertIfNegative val="0"/>
            <c:bubble3D val="0"/>
            <c:spPr>
              <a:solidFill>
                <a:schemeClr val="accent3">
                  <a:lumMod val="40000"/>
                  <a:lumOff val="60000"/>
                </a:schemeClr>
              </a:solidFill>
              <a:ln>
                <a:solidFill>
                  <a:schemeClr val="bg1"/>
                </a:solidFill>
              </a:ln>
              <a:effectLst/>
            </c:spPr>
            <c:extLst>
              <c:ext xmlns:c16="http://schemas.microsoft.com/office/drawing/2014/chart" uri="{C3380CC4-5D6E-409C-BE32-E72D297353CC}">
                <c16:uniqueId val="{00000003-88A8-42A4-B447-085A192F79EB}"/>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Semaglutide</c:v>
                </c:pt>
                <c:pt idx="1">
                  <c:v>No Semaglutide</c:v>
                </c:pt>
              </c:strCache>
            </c:strRef>
          </c:cat>
          <c:val>
            <c:numRef>
              <c:f>Sheet1!$B$2:$B$3</c:f>
              <c:numCache>
                <c:formatCode>0.0</c:formatCode>
                <c:ptCount val="2"/>
                <c:pt idx="0">
                  <c:v>4</c:v>
                </c:pt>
                <c:pt idx="1">
                  <c:v>4.3</c:v>
                </c:pt>
              </c:numCache>
            </c:numRef>
          </c:val>
          <c:extLst>
            <c:ext xmlns:c16="http://schemas.microsoft.com/office/drawing/2014/chart" uri="{C3380CC4-5D6E-409C-BE32-E72D297353CC}">
              <c16:uniqueId val="{00000004-88A8-42A4-B447-085A192F79EB}"/>
            </c:ext>
          </c:extLst>
        </c:ser>
        <c:ser>
          <c:idx val="1"/>
          <c:order val="1"/>
          <c:tx>
            <c:strRef>
              <c:f>Sheet1!$C$1</c:f>
              <c:strCache>
                <c:ptCount val="1"/>
                <c:pt idx="0">
                  <c:v>Follow-up</c:v>
                </c:pt>
              </c:strCache>
            </c:strRef>
          </c:tx>
          <c:spPr>
            <a:solidFill>
              <a:schemeClr val="accent3"/>
            </a:solidFill>
            <a:ln>
              <a:solidFill>
                <a:schemeClr val="bg1"/>
              </a:solidFill>
            </a:ln>
            <a:effectLst/>
          </c:spPr>
          <c:invertIfNegative val="0"/>
          <c:dPt>
            <c:idx val="0"/>
            <c:invertIfNegative val="0"/>
            <c:bubble3D val="0"/>
            <c:spPr>
              <a:solidFill>
                <a:schemeClr val="accent1"/>
              </a:solidFill>
              <a:ln>
                <a:solidFill>
                  <a:schemeClr val="bg1"/>
                </a:solidFill>
              </a:ln>
              <a:effectLst/>
            </c:spPr>
            <c:extLst>
              <c:ext xmlns:c16="http://schemas.microsoft.com/office/drawing/2014/chart" uri="{C3380CC4-5D6E-409C-BE32-E72D297353CC}">
                <c16:uniqueId val="{00000006-88A8-42A4-B447-085A192F79EB}"/>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Semaglutide</c:v>
                </c:pt>
                <c:pt idx="1">
                  <c:v>No Semaglutide</c:v>
                </c:pt>
              </c:strCache>
            </c:strRef>
          </c:cat>
          <c:val>
            <c:numRef>
              <c:f>Sheet1!$C$2:$C$3</c:f>
              <c:numCache>
                <c:formatCode>0.0</c:formatCode>
                <c:ptCount val="2"/>
                <c:pt idx="0">
                  <c:v>3.3</c:v>
                </c:pt>
                <c:pt idx="1">
                  <c:v>4.5999999999999996</c:v>
                </c:pt>
              </c:numCache>
            </c:numRef>
          </c:val>
          <c:extLst>
            <c:ext xmlns:c16="http://schemas.microsoft.com/office/drawing/2014/chart" uri="{C3380CC4-5D6E-409C-BE32-E72D297353CC}">
              <c16:uniqueId val="{00000007-88A8-42A4-B447-085A192F79EB}"/>
            </c:ext>
          </c:extLst>
        </c:ser>
        <c:dLbls>
          <c:showLegendKey val="0"/>
          <c:showVal val="0"/>
          <c:showCatName val="0"/>
          <c:showSerName val="0"/>
          <c:showPercent val="0"/>
          <c:showBubbleSize val="0"/>
        </c:dLbls>
        <c:gapWidth val="100"/>
        <c:overlap val="-27"/>
        <c:axId val="128726528"/>
        <c:axId val="128728928"/>
      </c:barChart>
      <c:catAx>
        <c:axId val="128726528"/>
        <c:scaling>
          <c:orientation val="minMax"/>
        </c:scaling>
        <c:delete val="0"/>
        <c:axPos val="b"/>
        <c:numFmt formatCode="General" sourceLinked="1"/>
        <c:majorTickMark val="none"/>
        <c:minorTickMark val="none"/>
        <c:tickLblPos val="high"/>
        <c:spPr>
          <a:noFill/>
          <a:ln w="28575" cap="flat" cmpd="sng" algn="ctr">
            <a:solidFill>
              <a:schemeClr val="bg1"/>
            </a:solidFill>
            <a:round/>
          </a:ln>
          <a:effectLst/>
        </c:spPr>
        <c:txPr>
          <a:bodyPr rot="-600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crossAx val="128728928"/>
        <c:crosses val="autoZero"/>
        <c:auto val="1"/>
        <c:lblAlgn val="ctr"/>
        <c:lblOffset val="100"/>
        <c:noMultiLvlLbl val="0"/>
      </c:catAx>
      <c:valAx>
        <c:axId val="128728928"/>
        <c:scaling>
          <c:orientation val="minMax"/>
          <c:max val="6"/>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1" i="0" u="none" strike="noStrike" kern="1200" baseline="0">
                    <a:solidFill>
                      <a:schemeClr val="bg1"/>
                    </a:solidFill>
                    <a:latin typeface="+mn-lt"/>
                    <a:ea typeface="+mn-ea"/>
                    <a:cs typeface="+mn-cs"/>
                  </a:defRPr>
                </a:pPr>
                <a:r>
                  <a:rPr lang="en-US" sz="1600" b="1" dirty="0">
                    <a:solidFill>
                      <a:schemeClr val="bg1"/>
                    </a:solidFill>
                  </a:rPr>
                  <a:t>10-Y</a:t>
                </a:r>
                <a:r>
                  <a:rPr lang="en-US" sz="1600" b="1" baseline="0" dirty="0">
                    <a:solidFill>
                      <a:schemeClr val="bg1"/>
                    </a:solidFill>
                  </a:rPr>
                  <a:t> ASCVD Risk Score</a:t>
                </a:r>
                <a:r>
                  <a:rPr lang="en-US" sz="1600" b="1" dirty="0">
                    <a:solidFill>
                      <a:schemeClr val="bg1"/>
                    </a:solidFill>
                  </a:rPr>
                  <a:t> (%)</a:t>
                </a:r>
              </a:p>
            </c:rich>
          </c:tx>
          <c:layout>
            <c:manualLayout>
              <c:xMode val="edge"/>
              <c:yMode val="edge"/>
              <c:x val="7.0397886596653882E-3"/>
              <c:y val="0.36520018085170575"/>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bg1"/>
                  </a:solidFill>
                  <a:latin typeface="+mn-lt"/>
                  <a:ea typeface="+mn-ea"/>
                  <a:cs typeface="+mn-cs"/>
                </a:defRPr>
              </a:pPr>
              <a:endParaRPr lang="en-US"/>
            </a:p>
          </c:txPr>
        </c:title>
        <c:numFmt formatCode="#,##0" sourceLinked="0"/>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128726528"/>
        <c:crosses val="autoZero"/>
        <c:crossBetween val="between"/>
        <c:majorUnit val="2"/>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bg1"/>
                </a:solidFill>
                <a:latin typeface="+mn-lt"/>
                <a:ea typeface="+mn-ea"/>
                <a:cs typeface="+mn-cs"/>
              </a:defRPr>
            </a:pPr>
            <a:r>
              <a:rPr lang="en-US" b="1" dirty="0">
                <a:solidFill>
                  <a:schemeClr val="bg1"/>
                </a:solidFill>
              </a:rPr>
              <a:t>Predicted</a:t>
            </a:r>
            <a:r>
              <a:rPr lang="en-US" b="1" baseline="0" dirty="0">
                <a:solidFill>
                  <a:schemeClr val="bg1"/>
                </a:solidFill>
              </a:rPr>
              <a:t> ASCVD Risk</a:t>
            </a:r>
            <a:endParaRPr lang="en-US" b="1" dirty="0">
              <a:solidFill>
                <a:schemeClr val="bg1"/>
              </a:solidFill>
            </a:endParaRP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bg1"/>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Low</c:v>
                </c:pt>
              </c:strCache>
            </c:strRef>
          </c:tx>
          <c:spPr>
            <a:solidFill>
              <a:schemeClr val="accent1"/>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Baseline:
Overall Population</c:v>
                </c:pt>
                <c:pt idx="1">
                  <c:v>Trial End:
Overall Population</c:v>
                </c:pt>
                <c:pt idx="2">
                  <c:v>Baseline:
Participants With Baseline Int-to-High ASCVD Risk
</c:v>
                </c:pt>
                <c:pt idx="3">
                  <c:v>Trial End:
Participants With Baseline Int-to-High ASCVD Risk</c:v>
                </c:pt>
              </c:strCache>
            </c:strRef>
          </c:cat>
          <c:val>
            <c:numRef>
              <c:f>Sheet1!$B$2:$B$5</c:f>
              <c:numCache>
                <c:formatCode>0.0</c:formatCode>
                <c:ptCount val="4"/>
                <c:pt idx="0">
                  <c:v>1.4</c:v>
                </c:pt>
                <c:pt idx="1">
                  <c:v>0.9</c:v>
                </c:pt>
                <c:pt idx="2">
                  <c:v>12</c:v>
                </c:pt>
                <c:pt idx="3">
                  <c:v>9</c:v>
                </c:pt>
              </c:numCache>
            </c:numRef>
          </c:val>
          <c:extLst>
            <c:ext xmlns:c16="http://schemas.microsoft.com/office/drawing/2014/chart" uri="{C3380CC4-5D6E-409C-BE32-E72D297353CC}">
              <c16:uniqueId val="{00000000-AF39-4688-99FD-2BEB0F47FEA8}"/>
            </c:ext>
          </c:extLst>
        </c:ser>
        <c:ser>
          <c:idx val="1"/>
          <c:order val="1"/>
          <c:tx>
            <c:strRef>
              <c:f>Sheet1!$C$1</c:f>
              <c:strCache>
                <c:ptCount val="1"/>
                <c:pt idx="0">
                  <c:v>High</c:v>
                </c:pt>
              </c:strCache>
            </c:strRef>
          </c:tx>
          <c:spPr>
            <a:solidFill>
              <a:schemeClr val="accent3"/>
            </a:solidFill>
            <a:ln>
              <a:solidFill>
                <a:schemeClr val="bg1"/>
              </a:solidFill>
            </a:ln>
            <a:effectLst/>
          </c:spPr>
          <c:invertIfNegative val="0"/>
          <c:dLbls>
            <c:dLbl>
              <c:idx val="2"/>
              <c:layout>
                <c:manualLayout>
                  <c:x val="1.4349777135908773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F39-4688-99FD-2BEB0F47FEA8}"/>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Baseline:
Overall Population</c:v>
                </c:pt>
                <c:pt idx="1">
                  <c:v>Trial End:
Overall Population</c:v>
                </c:pt>
                <c:pt idx="2">
                  <c:v>Baseline:
Participants With Baseline Int-to-High ASCVD Risk
</c:v>
                </c:pt>
                <c:pt idx="3">
                  <c:v>Trial End:
Participants With Baseline Int-to-High ASCVD Risk</c:v>
                </c:pt>
              </c:strCache>
            </c:strRef>
          </c:cat>
          <c:val>
            <c:numRef>
              <c:f>Sheet1!$C$2:$C$5</c:f>
              <c:numCache>
                <c:formatCode>0.0</c:formatCode>
                <c:ptCount val="4"/>
                <c:pt idx="0">
                  <c:v>1.5</c:v>
                </c:pt>
                <c:pt idx="1">
                  <c:v>1.3</c:v>
                </c:pt>
                <c:pt idx="2">
                  <c:v>12</c:v>
                </c:pt>
                <c:pt idx="3">
                  <c:v>11</c:v>
                </c:pt>
              </c:numCache>
            </c:numRef>
          </c:val>
          <c:extLst>
            <c:ext xmlns:c16="http://schemas.microsoft.com/office/drawing/2014/chart" uri="{C3380CC4-5D6E-409C-BE32-E72D297353CC}">
              <c16:uniqueId val="{00000001-AF39-4688-99FD-2BEB0F47FEA8}"/>
            </c:ext>
          </c:extLst>
        </c:ser>
        <c:dLbls>
          <c:showLegendKey val="0"/>
          <c:showVal val="0"/>
          <c:showCatName val="0"/>
          <c:showSerName val="0"/>
          <c:showPercent val="0"/>
          <c:showBubbleSize val="0"/>
        </c:dLbls>
        <c:gapWidth val="219"/>
        <c:overlap val="-27"/>
        <c:axId val="128726528"/>
        <c:axId val="128728928"/>
      </c:barChart>
      <c:catAx>
        <c:axId val="128726528"/>
        <c:scaling>
          <c:orientation val="minMax"/>
        </c:scaling>
        <c:delete val="0"/>
        <c:axPos val="b"/>
        <c:numFmt formatCode="General" sourceLinked="1"/>
        <c:majorTickMark val="none"/>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crossAx val="128728928"/>
        <c:crosses val="autoZero"/>
        <c:auto val="1"/>
        <c:lblAlgn val="ctr"/>
        <c:lblOffset val="100"/>
        <c:noMultiLvlLbl val="0"/>
      </c:catAx>
      <c:valAx>
        <c:axId val="128728928"/>
        <c:scaling>
          <c:orientation val="minMax"/>
          <c:max val="15"/>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1" i="0" u="none" strike="noStrike" kern="1200" baseline="0">
                    <a:solidFill>
                      <a:schemeClr val="bg1"/>
                    </a:solidFill>
                    <a:latin typeface="+mn-lt"/>
                    <a:ea typeface="+mn-ea"/>
                    <a:cs typeface="+mn-cs"/>
                  </a:defRPr>
                </a:pPr>
                <a:r>
                  <a:rPr lang="en-US" sz="1600" b="1" dirty="0">
                    <a:solidFill>
                      <a:schemeClr val="bg1"/>
                    </a:solidFill>
                  </a:rPr>
                  <a:t>LSM Predicted </a:t>
                </a:r>
              </a:p>
              <a:p>
                <a:pPr>
                  <a:defRPr sz="1600" b="1">
                    <a:solidFill>
                      <a:schemeClr val="bg1"/>
                    </a:solidFill>
                  </a:defRPr>
                </a:pPr>
                <a:r>
                  <a:rPr lang="en-US" sz="1600" b="1" dirty="0">
                    <a:solidFill>
                      <a:schemeClr val="bg1"/>
                    </a:solidFill>
                  </a:rPr>
                  <a:t>10-Yr ASCVD Risk (%)</a:t>
                </a:r>
              </a:p>
            </c:rich>
          </c:tx>
          <c:layout>
            <c:manualLayout>
              <c:xMode val="edge"/>
              <c:yMode val="edge"/>
              <c:x val="2.6307924749166083E-2"/>
              <c:y val="0.17777418363204611"/>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bg1"/>
                  </a:solidFill>
                  <a:latin typeface="+mn-lt"/>
                  <a:ea typeface="+mn-ea"/>
                  <a:cs typeface="+mn-cs"/>
                </a:defRPr>
              </a:pPr>
              <a:endParaRPr lang="en-US"/>
            </a:p>
          </c:txPr>
        </c:title>
        <c:numFmt formatCode="#,##0" sourceLinked="0"/>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1287265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bg1"/>
                </a:solidFill>
                <a:latin typeface="+mn-lt"/>
                <a:ea typeface="+mn-ea"/>
                <a:cs typeface="+mn-cs"/>
              </a:defRPr>
            </a:pPr>
            <a:r>
              <a:rPr lang="en-US" b="1" dirty="0">
                <a:solidFill>
                  <a:schemeClr val="bg1"/>
                </a:solidFill>
              </a:rPr>
              <a:t>Change</a:t>
            </a:r>
            <a:r>
              <a:rPr lang="en-US" b="1" baseline="0" dirty="0">
                <a:solidFill>
                  <a:schemeClr val="bg1"/>
                </a:solidFill>
              </a:rPr>
              <a:t> in Predicted ASCVD Risk</a:t>
            </a:r>
            <a:endParaRPr lang="en-US" b="1" dirty="0">
              <a:solidFill>
                <a:schemeClr val="bg1"/>
              </a:solidFill>
            </a:endParaRP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bg1"/>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Low</c:v>
                </c:pt>
              </c:strCache>
            </c:strRef>
          </c:tx>
          <c:spPr>
            <a:solidFill>
              <a:schemeClr val="accent1"/>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Overall</c:v>
                </c:pt>
                <c:pt idx="1">
                  <c:v>Participants With Baseline Int-to-High ASCVD Risk</c:v>
                </c:pt>
              </c:strCache>
            </c:strRef>
          </c:cat>
          <c:val>
            <c:numRef>
              <c:f>Sheet1!$B$2:$B$3</c:f>
              <c:numCache>
                <c:formatCode>0.0</c:formatCode>
                <c:ptCount val="2"/>
                <c:pt idx="0">
                  <c:v>-39.4</c:v>
                </c:pt>
                <c:pt idx="1">
                  <c:v>-25.6</c:v>
                </c:pt>
              </c:numCache>
            </c:numRef>
          </c:val>
          <c:extLst>
            <c:ext xmlns:c16="http://schemas.microsoft.com/office/drawing/2014/chart" uri="{C3380CC4-5D6E-409C-BE32-E72D297353CC}">
              <c16:uniqueId val="{00000000-6063-4527-AB6E-8734BB574EAF}"/>
            </c:ext>
          </c:extLst>
        </c:ser>
        <c:ser>
          <c:idx val="1"/>
          <c:order val="1"/>
          <c:tx>
            <c:strRef>
              <c:f>Sheet1!$C$1</c:f>
              <c:strCache>
                <c:ptCount val="1"/>
                <c:pt idx="0">
                  <c:v>High</c:v>
                </c:pt>
              </c:strCache>
            </c:strRef>
          </c:tx>
          <c:spPr>
            <a:solidFill>
              <a:schemeClr val="accent3"/>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Overall</c:v>
                </c:pt>
                <c:pt idx="1">
                  <c:v>Participants With Baseline Int-to-High ASCVD Risk</c:v>
                </c:pt>
              </c:strCache>
            </c:strRef>
          </c:cat>
          <c:val>
            <c:numRef>
              <c:f>Sheet1!$C$2:$C$3</c:f>
              <c:numCache>
                <c:formatCode>0.0</c:formatCode>
                <c:ptCount val="2"/>
                <c:pt idx="0">
                  <c:v>-10.6</c:v>
                </c:pt>
                <c:pt idx="1">
                  <c:v>-9</c:v>
                </c:pt>
              </c:numCache>
            </c:numRef>
          </c:val>
          <c:extLst>
            <c:ext xmlns:c16="http://schemas.microsoft.com/office/drawing/2014/chart" uri="{C3380CC4-5D6E-409C-BE32-E72D297353CC}">
              <c16:uniqueId val="{00000001-6063-4527-AB6E-8734BB574EAF}"/>
            </c:ext>
          </c:extLst>
        </c:ser>
        <c:dLbls>
          <c:showLegendKey val="0"/>
          <c:showVal val="0"/>
          <c:showCatName val="0"/>
          <c:showSerName val="0"/>
          <c:showPercent val="0"/>
          <c:showBubbleSize val="0"/>
        </c:dLbls>
        <c:gapWidth val="219"/>
        <c:overlap val="-27"/>
        <c:axId val="128726528"/>
        <c:axId val="128728928"/>
      </c:barChart>
      <c:catAx>
        <c:axId val="128726528"/>
        <c:scaling>
          <c:orientation val="minMax"/>
        </c:scaling>
        <c:delete val="0"/>
        <c:axPos val="b"/>
        <c:numFmt formatCode="General" sourceLinked="1"/>
        <c:majorTickMark val="none"/>
        <c:minorTickMark val="none"/>
        <c:tickLblPos val="high"/>
        <c:spPr>
          <a:noFill/>
          <a:ln w="28575" cap="flat" cmpd="sng" algn="ctr">
            <a:solidFill>
              <a:schemeClr val="bg1"/>
            </a:solidFill>
            <a:round/>
          </a:ln>
          <a:effectLst/>
        </c:spPr>
        <c:txPr>
          <a:bodyPr rot="-6000000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crossAx val="128728928"/>
        <c:crosses val="autoZero"/>
        <c:auto val="1"/>
        <c:lblAlgn val="ctr"/>
        <c:lblOffset val="100"/>
        <c:noMultiLvlLbl val="0"/>
      </c:catAx>
      <c:valAx>
        <c:axId val="128728928"/>
        <c:scaling>
          <c:orientation val="minMax"/>
          <c:max val="0"/>
          <c:min val="-5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1" i="0" u="none" strike="noStrike" kern="1200" baseline="0">
                    <a:solidFill>
                      <a:schemeClr val="bg1"/>
                    </a:solidFill>
                    <a:latin typeface="+mn-lt"/>
                    <a:ea typeface="+mn-ea"/>
                    <a:cs typeface="+mn-cs"/>
                  </a:defRPr>
                </a:pPr>
                <a:r>
                  <a:rPr lang="en-US" sz="1600" b="1" dirty="0">
                    <a:solidFill>
                      <a:schemeClr val="bg1"/>
                    </a:solidFill>
                  </a:rPr>
                  <a:t>Change</a:t>
                </a:r>
                <a:r>
                  <a:rPr lang="en-US" sz="1600" b="1" baseline="0" dirty="0">
                    <a:solidFill>
                      <a:schemeClr val="bg1"/>
                    </a:solidFill>
                  </a:rPr>
                  <a:t> in</a:t>
                </a:r>
                <a:r>
                  <a:rPr lang="en-US" sz="1600" b="1" dirty="0">
                    <a:solidFill>
                      <a:schemeClr val="bg1"/>
                    </a:solidFill>
                  </a:rPr>
                  <a:t> Predicted </a:t>
                </a:r>
              </a:p>
              <a:p>
                <a:pPr>
                  <a:defRPr sz="1600" b="1">
                    <a:solidFill>
                      <a:schemeClr val="bg1"/>
                    </a:solidFill>
                  </a:defRPr>
                </a:pPr>
                <a:r>
                  <a:rPr lang="en-US" sz="1600" b="1" dirty="0">
                    <a:solidFill>
                      <a:schemeClr val="bg1"/>
                    </a:solidFill>
                  </a:rPr>
                  <a:t>10-Yr ASCVD Risk (%)</a:t>
                </a:r>
              </a:p>
            </c:rich>
          </c:tx>
          <c:layout>
            <c:manualLayout>
              <c:xMode val="edge"/>
              <c:yMode val="edge"/>
              <c:x val="1.2143290831815421E-2"/>
              <c:y val="0.3478854283930134"/>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bg1"/>
                  </a:solidFill>
                  <a:latin typeface="+mn-lt"/>
                  <a:ea typeface="+mn-ea"/>
                  <a:cs typeface="+mn-cs"/>
                </a:defRPr>
              </a:pPr>
              <a:endParaRPr lang="en-US"/>
            </a:p>
          </c:txPr>
        </c:title>
        <c:numFmt formatCode="#,##0" sourceLinked="0"/>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128726528"/>
        <c:crosses val="autoZero"/>
        <c:crossBetween val="between"/>
        <c:majorUnit val="1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Combined cagrilintide and semaglutide </c:v>
                </c:pt>
              </c:strCache>
            </c:strRef>
          </c:tx>
          <c:spPr>
            <a:solidFill>
              <a:schemeClr val="accent1"/>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Mean Change in Body Weight*</c:v>
                </c:pt>
              </c:strCache>
            </c:strRef>
          </c:cat>
          <c:val>
            <c:numRef>
              <c:f>Sheet1!$B$2</c:f>
              <c:numCache>
                <c:formatCode>0.0</c:formatCode>
                <c:ptCount val="1"/>
                <c:pt idx="0">
                  <c:v>-20.399999999999999</c:v>
                </c:pt>
              </c:numCache>
            </c:numRef>
          </c:val>
          <c:extLst>
            <c:ext xmlns:c16="http://schemas.microsoft.com/office/drawing/2014/chart" uri="{C3380CC4-5D6E-409C-BE32-E72D297353CC}">
              <c16:uniqueId val="{00000000-C8DE-4FD4-824E-0C4BA6720D0B}"/>
            </c:ext>
          </c:extLst>
        </c:ser>
        <c:ser>
          <c:idx val="1"/>
          <c:order val="1"/>
          <c:tx>
            <c:strRef>
              <c:f>Sheet1!$C$1</c:f>
              <c:strCache>
                <c:ptCount val="1"/>
                <c:pt idx="0">
                  <c:v>Semaglutide</c:v>
                </c:pt>
              </c:strCache>
            </c:strRef>
          </c:tx>
          <c:spPr>
            <a:solidFill>
              <a:schemeClr val="accent2"/>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Mean Change in Body Weight*</c:v>
                </c:pt>
              </c:strCache>
            </c:strRef>
          </c:cat>
          <c:val>
            <c:numRef>
              <c:f>Sheet1!$C$2</c:f>
              <c:numCache>
                <c:formatCode>0.0</c:formatCode>
                <c:ptCount val="1"/>
                <c:pt idx="0">
                  <c:v>-14.9</c:v>
                </c:pt>
              </c:numCache>
            </c:numRef>
          </c:val>
          <c:extLst>
            <c:ext xmlns:c16="http://schemas.microsoft.com/office/drawing/2014/chart" uri="{C3380CC4-5D6E-409C-BE32-E72D297353CC}">
              <c16:uniqueId val="{00000001-C8DE-4FD4-824E-0C4BA6720D0B}"/>
            </c:ext>
          </c:extLst>
        </c:ser>
        <c:ser>
          <c:idx val="2"/>
          <c:order val="2"/>
          <c:tx>
            <c:strRef>
              <c:f>Sheet1!$D$1</c:f>
              <c:strCache>
                <c:ptCount val="1"/>
                <c:pt idx="0">
                  <c:v>Cagrilintide</c:v>
                </c:pt>
              </c:strCache>
            </c:strRef>
          </c:tx>
          <c:spPr>
            <a:solidFill>
              <a:schemeClr val="accent4"/>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Mean Change in Body Weight*</c:v>
                </c:pt>
              </c:strCache>
            </c:strRef>
          </c:cat>
          <c:val>
            <c:numRef>
              <c:f>Sheet1!$D$2</c:f>
              <c:numCache>
                <c:formatCode>0.0</c:formatCode>
                <c:ptCount val="1"/>
                <c:pt idx="0">
                  <c:v>-11.5</c:v>
                </c:pt>
              </c:numCache>
            </c:numRef>
          </c:val>
          <c:extLst>
            <c:ext xmlns:c16="http://schemas.microsoft.com/office/drawing/2014/chart" uri="{C3380CC4-5D6E-409C-BE32-E72D297353CC}">
              <c16:uniqueId val="{00000002-C8DE-4FD4-824E-0C4BA6720D0B}"/>
            </c:ext>
          </c:extLst>
        </c:ser>
        <c:ser>
          <c:idx val="3"/>
          <c:order val="3"/>
          <c:tx>
            <c:strRef>
              <c:f>Sheet1!$E$1</c:f>
              <c:strCache>
                <c:ptCount val="1"/>
                <c:pt idx="0">
                  <c:v>Placebo</c:v>
                </c:pt>
              </c:strCache>
            </c:strRef>
          </c:tx>
          <c:spPr>
            <a:solidFill>
              <a:schemeClr val="accent3"/>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Mean Change in Body Weight*</c:v>
                </c:pt>
              </c:strCache>
            </c:strRef>
          </c:cat>
          <c:val>
            <c:numRef>
              <c:f>Sheet1!$E$2</c:f>
              <c:numCache>
                <c:formatCode>0.0</c:formatCode>
                <c:ptCount val="1"/>
                <c:pt idx="0">
                  <c:v>-3</c:v>
                </c:pt>
              </c:numCache>
            </c:numRef>
          </c:val>
          <c:extLst>
            <c:ext xmlns:c16="http://schemas.microsoft.com/office/drawing/2014/chart" uri="{C3380CC4-5D6E-409C-BE32-E72D297353CC}">
              <c16:uniqueId val="{00000003-C8DE-4FD4-824E-0C4BA6720D0B}"/>
            </c:ext>
          </c:extLst>
        </c:ser>
        <c:dLbls>
          <c:showLegendKey val="0"/>
          <c:showVal val="0"/>
          <c:showCatName val="0"/>
          <c:showSerName val="0"/>
          <c:showPercent val="0"/>
          <c:showBubbleSize val="0"/>
        </c:dLbls>
        <c:gapWidth val="219"/>
        <c:overlap val="-27"/>
        <c:axId val="128726528"/>
        <c:axId val="128728928"/>
      </c:barChart>
      <c:catAx>
        <c:axId val="128726528"/>
        <c:scaling>
          <c:orientation val="minMax"/>
        </c:scaling>
        <c:delete val="0"/>
        <c:axPos val="b"/>
        <c:numFmt formatCode="General" sourceLinked="1"/>
        <c:majorTickMark val="none"/>
        <c:minorTickMark val="none"/>
        <c:tickLblPos val="high"/>
        <c:spPr>
          <a:noFill/>
          <a:ln w="28575" cap="flat" cmpd="sng" algn="ctr">
            <a:solidFill>
              <a:schemeClr val="bg1"/>
            </a:solidFill>
            <a:round/>
          </a:ln>
          <a:effectLst/>
        </c:spPr>
        <c:txPr>
          <a:bodyPr rot="-60000000" spcFirstLastPara="1" vertOverflow="ellipsis" vert="horz" wrap="square" anchor="ctr" anchorCtr="1"/>
          <a:lstStyle/>
          <a:p>
            <a:pPr>
              <a:defRPr sz="1600" b="1" i="0" u="none" strike="noStrike" kern="1200" baseline="0">
                <a:solidFill>
                  <a:schemeClr val="bg1"/>
                </a:solidFill>
                <a:latin typeface="+mn-lt"/>
                <a:ea typeface="+mn-ea"/>
                <a:cs typeface="+mn-cs"/>
              </a:defRPr>
            </a:pPr>
            <a:endParaRPr lang="en-US"/>
          </a:p>
        </c:txPr>
        <c:crossAx val="128728928"/>
        <c:crosses val="autoZero"/>
        <c:auto val="1"/>
        <c:lblAlgn val="ctr"/>
        <c:lblOffset val="100"/>
        <c:noMultiLvlLbl val="0"/>
      </c:catAx>
      <c:valAx>
        <c:axId val="128728928"/>
        <c:scaling>
          <c:orientation val="minMax"/>
          <c:max val="0"/>
          <c:min val="-3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1" i="0" u="none" strike="noStrike" kern="1200" baseline="0">
                    <a:solidFill>
                      <a:schemeClr val="bg1"/>
                    </a:solidFill>
                    <a:latin typeface="+mn-lt"/>
                    <a:ea typeface="+mn-ea"/>
                    <a:cs typeface="+mn-cs"/>
                  </a:defRPr>
                </a:pPr>
                <a:r>
                  <a:rPr lang="en-US" sz="1600" b="1" dirty="0">
                    <a:solidFill>
                      <a:schemeClr val="bg1"/>
                    </a:solidFill>
                  </a:rPr>
                  <a:t>Percentage</a:t>
                </a:r>
                <a:r>
                  <a:rPr lang="en-US" sz="1600" b="1" baseline="0" dirty="0">
                    <a:solidFill>
                      <a:schemeClr val="bg1"/>
                    </a:solidFill>
                  </a:rPr>
                  <a:t> Change</a:t>
                </a:r>
                <a:endParaRPr lang="en-US" sz="1600" b="1" dirty="0">
                  <a:solidFill>
                    <a:schemeClr val="bg1"/>
                  </a:solidFill>
                </a:endParaRPr>
              </a:p>
            </c:rich>
          </c:tx>
          <c:layout>
            <c:manualLayout>
              <c:xMode val="edge"/>
              <c:yMode val="edge"/>
              <c:x val="1.4571948998178506E-2"/>
              <c:y val="0.24049113247359488"/>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bg1"/>
                  </a:solidFill>
                  <a:latin typeface="+mn-lt"/>
                  <a:ea typeface="+mn-ea"/>
                  <a:cs typeface="+mn-cs"/>
                </a:defRPr>
              </a:pPr>
              <a:endParaRPr lang="en-US"/>
            </a:p>
          </c:txPr>
        </c:title>
        <c:numFmt formatCode="#,##0" sourceLinked="0"/>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128726528"/>
        <c:crosses val="autoZero"/>
        <c:crossBetween val="between"/>
        <c:majorUnit val="10"/>
      </c:valAx>
      <c:spPr>
        <a:noFill/>
        <a:ln>
          <a:noFill/>
        </a:ln>
        <a:effectLst/>
      </c:spPr>
    </c:plotArea>
    <c:legend>
      <c:legendPos val="tr"/>
      <c:layout>
        <c:manualLayout>
          <c:xMode val="edge"/>
          <c:yMode val="edge"/>
          <c:x val="0.6870658654007048"/>
          <c:y val="4.1686754403060855E-2"/>
          <c:w val="0.31293413459929531"/>
          <c:h val="0.7296659110258593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CagriSema</c:v>
                </c:pt>
              </c:strCache>
            </c:strRef>
          </c:tx>
          <c:spPr>
            <a:solidFill>
              <a:schemeClr val="accent1"/>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≥5%</c:v>
                </c:pt>
                <c:pt idx="1">
                  <c:v>≥20%</c:v>
                </c:pt>
                <c:pt idx="2">
                  <c:v>≥25%</c:v>
                </c:pt>
                <c:pt idx="3">
                  <c:v>≥30%</c:v>
                </c:pt>
              </c:strCache>
            </c:strRef>
          </c:cat>
          <c:val>
            <c:numRef>
              <c:f>Sheet1!$B$2:$B$5</c:f>
              <c:numCache>
                <c:formatCode>0.0</c:formatCode>
                <c:ptCount val="4"/>
                <c:pt idx="0">
                  <c:v>91.9</c:v>
                </c:pt>
                <c:pt idx="1">
                  <c:v>53.6</c:v>
                </c:pt>
                <c:pt idx="2">
                  <c:v>34.700000000000003</c:v>
                </c:pt>
                <c:pt idx="3">
                  <c:v>19.3</c:v>
                </c:pt>
              </c:numCache>
            </c:numRef>
          </c:val>
          <c:extLst>
            <c:ext xmlns:c16="http://schemas.microsoft.com/office/drawing/2014/chart" uri="{C3380CC4-5D6E-409C-BE32-E72D297353CC}">
              <c16:uniqueId val="{00000000-AF7F-4F06-9E38-F29F87F1E206}"/>
            </c:ext>
          </c:extLst>
        </c:ser>
        <c:ser>
          <c:idx val="1"/>
          <c:order val="1"/>
          <c:tx>
            <c:strRef>
              <c:f>Sheet1!$C$1</c:f>
              <c:strCache>
                <c:ptCount val="1"/>
                <c:pt idx="0">
                  <c:v>Semaglutide</c:v>
                </c:pt>
              </c:strCache>
            </c:strRef>
          </c:tx>
          <c:spPr>
            <a:solidFill>
              <a:schemeClr val="accent2"/>
            </a:solidFill>
            <a:ln>
              <a:solidFill>
                <a:schemeClr val="bg1"/>
              </a:solidFill>
            </a:ln>
            <a:effectLst/>
          </c:spPr>
          <c:invertIfNegative val="0"/>
          <c:dLbls>
            <c:dLbl>
              <c:idx val="0"/>
              <c:layout>
                <c:manualLayout>
                  <c:x val="2.4286581663630843E-2"/>
                  <c:y val="-1.04216886007652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AF7F-4F06-9E38-F29F87F1E206}"/>
                </c:ext>
              </c:extLst>
            </c:dLbl>
            <c:dLbl>
              <c:idx val="1"/>
              <c:layout>
                <c:manualLayout>
                  <c:x val="1.700060716454159E-2"/>
                  <c:y val="-5.210844300382655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AF7F-4F06-9E38-F29F87F1E206}"/>
                </c:ext>
              </c:extLst>
            </c:dLbl>
            <c:dLbl>
              <c:idx val="2"/>
              <c:layout>
                <c:manualLayout>
                  <c:x val="1.4571948998178506E-2"/>
                  <c:y val="-2.605422150191303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AF7F-4F06-9E38-F29F87F1E206}"/>
                </c:ext>
              </c:extLst>
            </c:dLbl>
            <c:dLbl>
              <c:idx val="3"/>
              <c:layout>
                <c:manualLayout>
                  <c:x val="1.4571948998178506E-2"/>
                  <c:y val="-2.08433772015305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AF7F-4F06-9E38-F29F87F1E206}"/>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≥5%</c:v>
                </c:pt>
                <c:pt idx="1">
                  <c:v>≥20%</c:v>
                </c:pt>
                <c:pt idx="2">
                  <c:v>≥25%</c:v>
                </c:pt>
                <c:pt idx="3">
                  <c:v>≥30%</c:v>
                </c:pt>
              </c:strCache>
            </c:strRef>
          </c:cat>
          <c:val>
            <c:numRef>
              <c:f>Sheet1!$C$2:$C$5</c:f>
              <c:numCache>
                <c:formatCode>0.0</c:formatCode>
                <c:ptCount val="4"/>
                <c:pt idx="0">
                  <c:v>84.1</c:v>
                </c:pt>
                <c:pt idx="1">
                  <c:v>26.5</c:v>
                </c:pt>
                <c:pt idx="2">
                  <c:v>14.8</c:v>
                </c:pt>
                <c:pt idx="3">
                  <c:v>8.6999999999999993</c:v>
                </c:pt>
              </c:numCache>
            </c:numRef>
          </c:val>
          <c:extLst>
            <c:ext xmlns:c16="http://schemas.microsoft.com/office/drawing/2014/chart" uri="{C3380CC4-5D6E-409C-BE32-E72D297353CC}">
              <c16:uniqueId val="{00000001-AF7F-4F06-9E38-F29F87F1E206}"/>
            </c:ext>
          </c:extLst>
        </c:ser>
        <c:ser>
          <c:idx val="2"/>
          <c:order val="2"/>
          <c:tx>
            <c:strRef>
              <c:f>Sheet1!$D$1</c:f>
              <c:strCache>
                <c:ptCount val="1"/>
                <c:pt idx="0">
                  <c:v>Cagrilintide</c:v>
                </c:pt>
              </c:strCache>
            </c:strRef>
          </c:tx>
          <c:spPr>
            <a:solidFill>
              <a:schemeClr val="accent4"/>
            </a:solidFill>
            <a:ln>
              <a:solidFill>
                <a:schemeClr val="bg1"/>
              </a:solidFill>
            </a:ln>
            <a:effectLst/>
          </c:spPr>
          <c:invertIfNegative val="0"/>
          <c:dLbls>
            <c:dLbl>
              <c:idx val="0"/>
              <c:layout>
                <c:manualLayout>
                  <c:x val="1.9429265330904721E-2"/>
                  <c:y val="1.56325329011478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AF7F-4F06-9E38-F29F87F1E206}"/>
                </c:ext>
              </c:extLst>
            </c:dLbl>
            <c:dLbl>
              <c:idx val="1"/>
              <c:layout>
                <c:manualLayout>
                  <c:x val="1.4571948998178418E-2"/>
                  <c:y val="1.56325329011478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AF7F-4F06-9E38-F29F87F1E206}"/>
                </c:ext>
              </c:extLst>
            </c:dLbl>
            <c:dLbl>
              <c:idx val="2"/>
              <c:layout>
                <c:manualLayout>
                  <c:x val="7.2859744990892532E-3"/>
                  <c:y val="1.042168860076521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AF7F-4F06-9E38-F29F87F1E206}"/>
                </c:ext>
              </c:extLst>
            </c:dLbl>
            <c:dLbl>
              <c:idx val="3"/>
              <c:layout>
                <c:manualLayout>
                  <c:x val="2.1857923497267583E-2"/>
                  <c:y val="-2.084337720153042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AF7F-4F06-9E38-F29F87F1E206}"/>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≥5%</c:v>
                </c:pt>
                <c:pt idx="1">
                  <c:v>≥20%</c:v>
                </c:pt>
                <c:pt idx="2">
                  <c:v>≥25%</c:v>
                </c:pt>
                <c:pt idx="3">
                  <c:v>≥30%</c:v>
                </c:pt>
              </c:strCache>
            </c:strRef>
          </c:cat>
          <c:val>
            <c:numRef>
              <c:f>Sheet1!$D$2:$D$5</c:f>
              <c:numCache>
                <c:formatCode>0.0</c:formatCode>
                <c:ptCount val="4"/>
                <c:pt idx="0">
                  <c:v>78.7</c:v>
                </c:pt>
                <c:pt idx="1">
                  <c:v>15.4</c:v>
                </c:pt>
                <c:pt idx="2">
                  <c:v>6.5</c:v>
                </c:pt>
                <c:pt idx="3">
                  <c:v>1.6</c:v>
                </c:pt>
              </c:numCache>
            </c:numRef>
          </c:val>
          <c:extLst>
            <c:ext xmlns:c16="http://schemas.microsoft.com/office/drawing/2014/chart" uri="{C3380CC4-5D6E-409C-BE32-E72D297353CC}">
              <c16:uniqueId val="{00000004-AF7F-4F06-9E38-F29F87F1E206}"/>
            </c:ext>
          </c:extLst>
        </c:ser>
        <c:ser>
          <c:idx val="3"/>
          <c:order val="3"/>
          <c:tx>
            <c:strRef>
              <c:f>Sheet1!$E$1</c:f>
              <c:strCache>
                <c:ptCount val="1"/>
                <c:pt idx="0">
                  <c:v>Placebo</c:v>
                </c:pt>
              </c:strCache>
            </c:strRef>
          </c:tx>
          <c:spPr>
            <a:solidFill>
              <a:schemeClr val="accent3"/>
            </a:solidFill>
            <a:ln>
              <a:solidFill>
                <a:schemeClr val="bg1"/>
              </a:solidFill>
            </a:ln>
            <a:effectLst/>
          </c:spPr>
          <c:invertIfNegative val="0"/>
          <c:dLbls>
            <c:dLbl>
              <c:idx val="0"/>
              <c:layout>
                <c:manualLayout>
                  <c:x val="1.9429265330904676E-2"/>
                  <c:y val="-1.563253290114786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F7F-4F06-9E38-F29F87F1E206}"/>
                </c:ext>
              </c:extLst>
            </c:dLbl>
            <c:dLbl>
              <c:idx val="1"/>
              <c:layout>
                <c:manualLayout>
                  <c:x val="1.7000607164541503E-2"/>
                  <c:y val="-1.56325329011478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F7F-4F06-9E38-F29F87F1E206}"/>
                </c:ext>
              </c:extLst>
            </c:dLbl>
            <c:dLbl>
              <c:idx val="2"/>
              <c:layout>
                <c:manualLayout>
                  <c:x val="1.2143290831815333E-2"/>
                  <c:y val="5.210844300382606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F7F-4F06-9E38-F29F87F1E206}"/>
                </c:ext>
              </c:extLst>
            </c:dLbl>
            <c:dLbl>
              <c:idx val="3"/>
              <c:layout>
                <c:manualLayout>
                  <c:x val="2.6715239829993929E-2"/>
                  <c:y val="3.126506580229564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F7F-4F06-9E38-F29F87F1E206}"/>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≥5%</c:v>
                </c:pt>
                <c:pt idx="1">
                  <c:v>≥20%</c:v>
                </c:pt>
                <c:pt idx="2">
                  <c:v>≥25%</c:v>
                </c:pt>
                <c:pt idx="3">
                  <c:v>≥30%</c:v>
                </c:pt>
              </c:strCache>
            </c:strRef>
          </c:cat>
          <c:val>
            <c:numRef>
              <c:f>Sheet1!$E$2:$E$5</c:f>
              <c:numCache>
                <c:formatCode>0.0</c:formatCode>
                <c:ptCount val="4"/>
                <c:pt idx="0">
                  <c:v>31.5</c:v>
                </c:pt>
                <c:pt idx="1">
                  <c:v>1.9</c:v>
                </c:pt>
                <c:pt idx="2">
                  <c:v>1</c:v>
                </c:pt>
                <c:pt idx="3">
                  <c:v>0.4</c:v>
                </c:pt>
              </c:numCache>
            </c:numRef>
          </c:val>
          <c:extLst>
            <c:ext xmlns:c16="http://schemas.microsoft.com/office/drawing/2014/chart" uri="{C3380CC4-5D6E-409C-BE32-E72D297353CC}">
              <c16:uniqueId val="{00000005-AF7F-4F06-9E38-F29F87F1E206}"/>
            </c:ext>
          </c:extLst>
        </c:ser>
        <c:dLbls>
          <c:showLegendKey val="0"/>
          <c:showVal val="0"/>
          <c:showCatName val="0"/>
          <c:showSerName val="0"/>
          <c:showPercent val="0"/>
          <c:showBubbleSize val="0"/>
        </c:dLbls>
        <c:gapWidth val="150"/>
        <c:axId val="128726528"/>
        <c:axId val="128728928"/>
      </c:barChart>
      <c:catAx>
        <c:axId val="128726528"/>
        <c:scaling>
          <c:orientation val="minMax"/>
        </c:scaling>
        <c:delete val="0"/>
        <c:axPos val="b"/>
        <c:title>
          <c:tx>
            <c:rich>
              <a:bodyPr rot="0" spcFirstLastPara="1" vertOverflow="ellipsis" vert="horz" wrap="square" anchor="ctr" anchorCtr="1"/>
              <a:lstStyle/>
              <a:p>
                <a:pPr>
                  <a:defRPr sz="1600" b="1" i="0" u="none" strike="noStrike" kern="1200" baseline="0">
                    <a:solidFill>
                      <a:schemeClr val="bg1"/>
                    </a:solidFill>
                    <a:latin typeface="+mn-lt"/>
                    <a:ea typeface="+mn-ea"/>
                    <a:cs typeface="+mn-cs"/>
                  </a:defRPr>
                </a:pPr>
                <a:r>
                  <a:rPr lang="en-US" sz="1600" b="1" dirty="0">
                    <a:solidFill>
                      <a:schemeClr val="bg1"/>
                    </a:solidFill>
                  </a:rPr>
                  <a:t>Weight-Loss Targets</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bg1"/>
                  </a:solidFill>
                  <a:latin typeface="+mn-lt"/>
                  <a:ea typeface="+mn-ea"/>
                  <a:cs typeface="+mn-cs"/>
                </a:defRPr>
              </a:pPr>
              <a:endParaRPr lang="en-US"/>
            </a:p>
          </c:txPr>
        </c:title>
        <c:numFmt formatCode="General" sourceLinked="1"/>
        <c:majorTickMark val="none"/>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128728928"/>
        <c:crosses val="autoZero"/>
        <c:auto val="1"/>
        <c:lblAlgn val="ctr"/>
        <c:lblOffset val="100"/>
        <c:noMultiLvlLbl val="0"/>
      </c:catAx>
      <c:valAx>
        <c:axId val="128728928"/>
        <c:scaling>
          <c:orientation val="minMax"/>
          <c:max val="10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1" i="0" u="none" strike="noStrike" kern="1200" baseline="0">
                    <a:solidFill>
                      <a:schemeClr val="bg1"/>
                    </a:solidFill>
                    <a:latin typeface="+mn-lt"/>
                    <a:ea typeface="+mn-ea"/>
                    <a:cs typeface="+mn-cs"/>
                  </a:defRPr>
                </a:pPr>
                <a:r>
                  <a:rPr lang="en-US" sz="1600" b="1" baseline="0" dirty="0">
                    <a:solidFill>
                      <a:schemeClr val="bg1"/>
                    </a:solidFill>
                  </a:rPr>
                  <a:t>Participants (%)</a:t>
                </a:r>
                <a:endParaRPr lang="en-US" sz="1600" b="1" dirty="0">
                  <a:solidFill>
                    <a:schemeClr val="bg1"/>
                  </a:solidFill>
                </a:endParaRPr>
              </a:p>
            </c:rich>
          </c:tx>
          <c:layout>
            <c:manualLayout>
              <c:xMode val="edge"/>
              <c:yMode val="edge"/>
              <c:x val="2.185792349726776E-2"/>
              <c:y val="6.3322426119869948E-2"/>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bg1"/>
                  </a:solidFill>
                  <a:latin typeface="+mn-lt"/>
                  <a:ea typeface="+mn-ea"/>
                  <a:cs typeface="+mn-cs"/>
                </a:defRPr>
              </a:pPr>
              <a:endParaRPr lang="en-US"/>
            </a:p>
          </c:txPr>
        </c:title>
        <c:numFmt formatCode="#,##0" sourceLinked="0"/>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128726528"/>
        <c:crosses val="autoZero"/>
        <c:crossBetween val="between"/>
        <c:majorUnit val="2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Liraglutide</c:v>
                </c:pt>
              </c:strCache>
            </c:strRef>
          </c:tx>
          <c:spPr>
            <a:solidFill>
              <a:schemeClr val="accent1"/>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BMI Change</c:v>
                </c:pt>
                <c:pt idx="1">
                  <c:v>Body Weight Change</c:v>
                </c:pt>
              </c:strCache>
            </c:strRef>
          </c:cat>
          <c:val>
            <c:numRef>
              <c:f>Sheet1!$B$2:$B$3</c:f>
              <c:numCache>
                <c:formatCode>0.0</c:formatCode>
                <c:ptCount val="2"/>
                <c:pt idx="0">
                  <c:v>-5.8</c:v>
                </c:pt>
                <c:pt idx="1">
                  <c:v>1.6</c:v>
                </c:pt>
              </c:numCache>
            </c:numRef>
          </c:val>
          <c:extLst>
            <c:ext xmlns:c16="http://schemas.microsoft.com/office/drawing/2014/chart" uri="{C3380CC4-5D6E-409C-BE32-E72D297353CC}">
              <c16:uniqueId val="{00000000-E3F3-452E-9759-87C65D0DE5DF}"/>
            </c:ext>
          </c:extLst>
        </c:ser>
        <c:ser>
          <c:idx val="1"/>
          <c:order val="1"/>
          <c:tx>
            <c:strRef>
              <c:f>Sheet1!$C$1</c:f>
              <c:strCache>
                <c:ptCount val="1"/>
                <c:pt idx="0">
                  <c:v>Placebo</c:v>
                </c:pt>
              </c:strCache>
            </c:strRef>
          </c:tx>
          <c:spPr>
            <a:solidFill>
              <a:schemeClr val="accent3"/>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BMI Change</c:v>
                </c:pt>
                <c:pt idx="1">
                  <c:v>Body Weight Change</c:v>
                </c:pt>
              </c:strCache>
            </c:strRef>
          </c:cat>
          <c:val>
            <c:numRef>
              <c:f>Sheet1!$C$2:$C$3</c:f>
              <c:numCache>
                <c:formatCode>0.0</c:formatCode>
                <c:ptCount val="2"/>
                <c:pt idx="0">
                  <c:v>1.6</c:v>
                </c:pt>
                <c:pt idx="1">
                  <c:v>10</c:v>
                </c:pt>
              </c:numCache>
            </c:numRef>
          </c:val>
          <c:extLst>
            <c:ext xmlns:c16="http://schemas.microsoft.com/office/drawing/2014/chart" uri="{C3380CC4-5D6E-409C-BE32-E72D297353CC}">
              <c16:uniqueId val="{00000001-E3F3-452E-9759-87C65D0DE5DF}"/>
            </c:ext>
          </c:extLst>
        </c:ser>
        <c:dLbls>
          <c:showLegendKey val="0"/>
          <c:showVal val="0"/>
          <c:showCatName val="0"/>
          <c:showSerName val="0"/>
          <c:showPercent val="0"/>
          <c:showBubbleSize val="0"/>
        </c:dLbls>
        <c:gapWidth val="219"/>
        <c:overlap val="-27"/>
        <c:axId val="128726528"/>
        <c:axId val="128728928"/>
      </c:barChart>
      <c:catAx>
        <c:axId val="128726528"/>
        <c:scaling>
          <c:orientation val="minMax"/>
        </c:scaling>
        <c:delete val="0"/>
        <c:axPos val="b"/>
        <c:numFmt formatCode="General" sourceLinked="1"/>
        <c:majorTickMark val="none"/>
        <c:minorTickMark val="none"/>
        <c:tickLblPos val="high"/>
        <c:spPr>
          <a:noFill/>
          <a:ln w="28575" cap="flat" cmpd="sng" algn="ctr">
            <a:solidFill>
              <a:schemeClr val="bg1"/>
            </a:solidFill>
            <a:round/>
          </a:ln>
          <a:effectLst/>
        </c:spPr>
        <c:txPr>
          <a:bodyPr rot="-60000000" spcFirstLastPara="1" vertOverflow="ellipsis" vert="horz" wrap="square" anchor="ctr" anchorCtr="1"/>
          <a:lstStyle/>
          <a:p>
            <a:pPr>
              <a:defRPr sz="1600" b="1" i="0" u="none" strike="noStrike" kern="1200" baseline="0">
                <a:solidFill>
                  <a:schemeClr val="bg1"/>
                </a:solidFill>
                <a:latin typeface="+mn-lt"/>
                <a:ea typeface="+mn-ea"/>
                <a:cs typeface="+mn-cs"/>
              </a:defRPr>
            </a:pPr>
            <a:endParaRPr lang="en-US"/>
          </a:p>
        </c:txPr>
        <c:crossAx val="128728928"/>
        <c:crosses val="autoZero"/>
        <c:auto val="1"/>
        <c:lblAlgn val="ctr"/>
        <c:lblOffset val="100"/>
        <c:noMultiLvlLbl val="0"/>
      </c:catAx>
      <c:valAx>
        <c:axId val="128728928"/>
        <c:scaling>
          <c:orientation val="minMax"/>
          <c:max val="20"/>
          <c:min val="-1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1" i="0" u="none" strike="noStrike" kern="1200" baseline="0">
                    <a:solidFill>
                      <a:schemeClr val="bg1"/>
                    </a:solidFill>
                    <a:latin typeface="+mn-lt"/>
                    <a:ea typeface="+mn-ea"/>
                    <a:cs typeface="+mn-cs"/>
                  </a:defRPr>
                </a:pPr>
                <a:r>
                  <a:rPr lang="en-US" sz="1600" b="1" dirty="0">
                    <a:solidFill>
                      <a:schemeClr val="bg1"/>
                    </a:solidFill>
                  </a:rPr>
                  <a:t>Change (%)</a:t>
                </a:r>
              </a:p>
            </c:rich>
          </c:tx>
          <c:layout>
            <c:manualLayout>
              <c:xMode val="edge"/>
              <c:yMode val="edge"/>
              <c:x val="2.185792349726776E-2"/>
              <c:y val="0.29365171751225955"/>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bg1"/>
                  </a:solidFill>
                  <a:latin typeface="+mn-lt"/>
                  <a:ea typeface="+mn-ea"/>
                  <a:cs typeface="+mn-cs"/>
                </a:defRPr>
              </a:pPr>
              <a:endParaRPr lang="en-US"/>
            </a:p>
          </c:txPr>
        </c:title>
        <c:numFmt formatCode="#,##0" sourceLinked="0"/>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128726528"/>
        <c:crosses val="autoZero"/>
        <c:crossBetween val="between"/>
        <c:majorUnit val="10"/>
      </c:valAx>
      <c:spPr>
        <a:noFill/>
        <a:ln>
          <a:noFill/>
        </a:ln>
        <a:effectLst/>
      </c:spPr>
    </c:plotArea>
    <c:legend>
      <c:legendPos val="b"/>
      <c:layout>
        <c:manualLayout>
          <c:xMode val="edge"/>
          <c:yMode val="edge"/>
          <c:x val="5.9052536465728646E-2"/>
          <c:y val="0.87151369766125986"/>
          <c:w val="0.39521267491836742"/>
          <c:h val="0.10722332079875518"/>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3A90A4-E521-4E26-BF0A-825AA0995B3A}"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6664EA1D-8A0E-4411-B101-E3DB71FD9610}">
      <dgm:prSet phldrT="[Text]"/>
      <dgm:spPr/>
      <dgm:t>
        <a:bodyPr/>
        <a:lstStyle/>
        <a:p>
          <a:pPr>
            <a:lnSpc>
              <a:spcPct val="100000"/>
            </a:lnSpc>
            <a:spcAft>
              <a:spcPts val="1200"/>
            </a:spcAft>
          </a:pPr>
          <a:r>
            <a:rPr lang="en-US" b="1" dirty="0"/>
            <a:t>Clinical Assessment</a:t>
          </a:r>
        </a:p>
      </dgm:t>
    </dgm:pt>
    <dgm:pt modelId="{B53CE699-4000-4168-A347-88DF0472DA45}" type="parTrans" cxnId="{EC4E0951-C47A-4BB8-B58F-7E71A198DF0E}">
      <dgm:prSet/>
      <dgm:spPr/>
      <dgm:t>
        <a:bodyPr/>
        <a:lstStyle/>
        <a:p>
          <a:pPr>
            <a:lnSpc>
              <a:spcPct val="100000"/>
            </a:lnSpc>
            <a:spcAft>
              <a:spcPts val="1200"/>
            </a:spcAft>
          </a:pPr>
          <a:endParaRPr lang="en-US"/>
        </a:p>
      </dgm:t>
    </dgm:pt>
    <dgm:pt modelId="{CE79031B-80DF-49A7-B965-AD515B65CA71}" type="sibTrans" cxnId="{EC4E0951-C47A-4BB8-B58F-7E71A198DF0E}">
      <dgm:prSet/>
      <dgm:spPr/>
      <dgm:t>
        <a:bodyPr/>
        <a:lstStyle/>
        <a:p>
          <a:pPr>
            <a:lnSpc>
              <a:spcPct val="100000"/>
            </a:lnSpc>
            <a:spcAft>
              <a:spcPts val="1200"/>
            </a:spcAft>
          </a:pPr>
          <a:endParaRPr lang="en-US"/>
        </a:p>
      </dgm:t>
    </dgm:pt>
    <dgm:pt modelId="{A5DB0CA4-188A-4907-8A5D-2FB0CCA56D04}">
      <dgm:prSet phldrT="[Text]"/>
      <dgm:spPr/>
      <dgm:t>
        <a:bodyPr/>
        <a:lstStyle/>
        <a:p>
          <a:pPr>
            <a:lnSpc>
              <a:spcPct val="100000"/>
            </a:lnSpc>
            <a:spcAft>
              <a:spcPts val="1200"/>
            </a:spcAft>
            <a:buFont typeface="Wingdings" panose="05000000000000000000" pitchFamily="2" charset="2"/>
            <a:buChar char="§"/>
          </a:pPr>
          <a:r>
            <a:rPr lang="en-US" dirty="0">
              <a:solidFill>
                <a:schemeClr val="bg1"/>
              </a:solidFill>
            </a:rPr>
            <a:t>For patients with confirmed obesity </a:t>
          </a:r>
        </a:p>
      </dgm:t>
    </dgm:pt>
    <dgm:pt modelId="{08BDEB69-91C9-4F31-85E4-29FD144765C2}" type="parTrans" cxnId="{CC11A9B4-37A4-45F2-929F-8DBB2EA02FFB}">
      <dgm:prSet/>
      <dgm:spPr/>
      <dgm:t>
        <a:bodyPr/>
        <a:lstStyle/>
        <a:p>
          <a:pPr>
            <a:lnSpc>
              <a:spcPct val="100000"/>
            </a:lnSpc>
            <a:spcAft>
              <a:spcPts val="1200"/>
            </a:spcAft>
          </a:pPr>
          <a:endParaRPr lang="en-US"/>
        </a:p>
      </dgm:t>
    </dgm:pt>
    <dgm:pt modelId="{F69826D4-65F2-4D12-A540-E2F0F65D3640}" type="sibTrans" cxnId="{CC11A9B4-37A4-45F2-929F-8DBB2EA02FFB}">
      <dgm:prSet/>
      <dgm:spPr/>
      <dgm:t>
        <a:bodyPr/>
        <a:lstStyle/>
        <a:p>
          <a:pPr>
            <a:lnSpc>
              <a:spcPct val="100000"/>
            </a:lnSpc>
            <a:spcAft>
              <a:spcPts val="1200"/>
            </a:spcAft>
          </a:pPr>
          <a:endParaRPr lang="en-US"/>
        </a:p>
      </dgm:t>
    </dgm:pt>
    <dgm:pt modelId="{A2E0751E-A527-48B3-B585-3783E512B579}">
      <dgm:prSet phldrT="[Text]"/>
      <dgm:spPr/>
      <dgm:t>
        <a:bodyPr/>
        <a:lstStyle/>
        <a:p>
          <a:pPr>
            <a:lnSpc>
              <a:spcPct val="100000"/>
            </a:lnSpc>
            <a:spcAft>
              <a:spcPts val="1200"/>
            </a:spcAft>
            <a:buFont typeface="Wingdings" panose="05000000000000000000" pitchFamily="2" charset="2"/>
            <a:buChar char="§"/>
          </a:pPr>
          <a:r>
            <a:rPr lang="en-US" dirty="0">
              <a:solidFill>
                <a:schemeClr val="bg1"/>
              </a:solidFill>
            </a:rPr>
            <a:t>Medical history, physical, and standard laboratory testing with other diagnostics as needed</a:t>
          </a:r>
        </a:p>
      </dgm:t>
    </dgm:pt>
    <dgm:pt modelId="{76A2A286-5561-4149-8543-B62F00202891}" type="parTrans" cxnId="{1B0A4217-0AAB-4A9A-B133-BDEE49AEC78C}">
      <dgm:prSet/>
      <dgm:spPr/>
      <dgm:t>
        <a:bodyPr/>
        <a:lstStyle/>
        <a:p>
          <a:pPr>
            <a:lnSpc>
              <a:spcPct val="100000"/>
            </a:lnSpc>
            <a:spcAft>
              <a:spcPts val="1200"/>
            </a:spcAft>
          </a:pPr>
          <a:endParaRPr lang="en-US"/>
        </a:p>
      </dgm:t>
    </dgm:pt>
    <dgm:pt modelId="{9AED216C-B957-49AE-AB33-BEC64E9659AB}" type="sibTrans" cxnId="{1B0A4217-0AAB-4A9A-B133-BDEE49AEC78C}">
      <dgm:prSet/>
      <dgm:spPr/>
      <dgm:t>
        <a:bodyPr/>
        <a:lstStyle/>
        <a:p>
          <a:pPr>
            <a:lnSpc>
              <a:spcPct val="100000"/>
            </a:lnSpc>
            <a:spcAft>
              <a:spcPts val="1200"/>
            </a:spcAft>
          </a:pPr>
          <a:endParaRPr lang="en-US"/>
        </a:p>
      </dgm:t>
    </dgm:pt>
    <dgm:pt modelId="{216E8925-DC55-4D53-8525-9671ADEB7488}">
      <dgm:prSet phldrT="[Text]"/>
      <dgm:spPr/>
      <dgm:t>
        <a:bodyPr/>
        <a:lstStyle/>
        <a:p>
          <a:pPr>
            <a:lnSpc>
              <a:spcPct val="100000"/>
            </a:lnSpc>
            <a:spcAft>
              <a:spcPts val="1200"/>
            </a:spcAft>
          </a:pPr>
          <a:r>
            <a:rPr lang="en-US" b="1" dirty="0"/>
            <a:t>Goals of Treatment</a:t>
          </a:r>
        </a:p>
      </dgm:t>
    </dgm:pt>
    <dgm:pt modelId="{451A61D6-E6CF-45E8-81DC-CA45ADAE6B75}" type="parTrans" cxnId="{67E98118-09D5-4992-A683-BF3580403127}">
      <dgm:prSet/>
      <dgm:spPr/>
      <dgm:t>
        <a:bodyPr/>
        <a:lstStyle/>
        <a:p>
          <a:pPr>
            <a:lnSpc>
              <a:spcPct val="100000"/>
            </a:lnSpc>
            <a:spcAft>
              <a:spcPts val="1200"/>
            </a:spcAft>
          </a:pPr>
          <a:endParaRPr lang="en-US"/>
        </a:p>
      </dgm:t>
    </dgm:pt>
    <dgm:pt modelId="{4CE2AF19-23E5-46BA-91E8-5897876182A3}" type="sibTrans" cxnId="{67E98118-09D5-4992-A683-BF3580403127}">
      <dgm:prSet/>
      <dgm:spPr/>
      <dgm:t>
        <a:bodyPr/>
        <a:lstStyle/>
        <a:p>
          <a:pPr>
            <a:lnSpc>
              <a:spcPct val="100000"/>
            </a:lnSpc>
            <a:spcAft>
              <a:spcPts val="1200"/>
            </a:spcAft>
          </a:pPr>
          <a:endParaRPr lang="en-US"/>
        </a:p>
      </dgm:t>
    </dgm:pt>
    <dgm:pt modelId="{55E0AD91-7933-464D-9E40-00DD9328B14A}">
      <dgm:prSet phldrT="[Text]"/>
      <dgm:spPr/>
      <dgm:t>
        <a:bodyPr/>
        <a:lstStyle/>
        <a:p>
          <a:pPr>
            <a:lnSpc>
              <a:spcPct val="100000"/>
            </a:lnSpc>
            <a:spcAft>
              <a:spcPts val="1200"/>
            </a:spcAft>
            <a:buFont typeface="Wingdings" panose="05000000000000000000" pitchFamily="2" charset="2"/>
            <a:buChar char="§"/>
          </a:pPr>
          <a:r>
            <a:rPr lang="en-US" dirty="0">
              <a:solidFill>
                <a:schemeClr val="bg1"/>
              </a:solidFill>
            </a:rPr>
            <a:t>Improve clinical manifestations</a:t>
          </a:r>
        </a:p>
      </dgm:t>
    </dgm:pt>
    <dgm:pt modelId="{FAF63188-253E-4D1D-9418-FBA8B2362CC5}" type="parTrans" cxnId="{4A0CF983-2B9F-41EC-9BD0-398BC23A86DD}">
      <dgm:prSet/>
      <dgm:spPr/>
      <dgm:t>
        <a:bodyPr/>
        <a:lstStyle/>
        <a:p>
          <a:pPr>
            <a:lnSpc>
              <a:spcPct val="100000"/>
            </a:lnSpc>
            <a:spcAft>
              <a:spcPts val="1200"/>
            </a:spcAft>
          </a:pPr>
          <a:endParaRPr lang="en-US"/>
        </a:p>
      </dgm:t>
    </dgm:pt>
    <dgm:pt modelId="{B4594DF5-5A75-4698-A058-7408F254A91D}" type="sibTrans" cxnId="{4A0CF983-2B9F-41EC-9BD0-398BC23A86DD}">
      <dgm:prSet/>
      <dgm:spPr/>
      <dgm:t>
        <a:bodyPr/>
        <a:lstStyle/>
        <a:p>
          <a:pPr>
            <a:lnSpc>
              <a:spcPct val="100000"/>
            </a:lnSpc>
            <a:spcAft>
              <a:spcPts val="1200"/>
            </a:spcAft>
          </a:pPr>
          <a:endParaRPr lang="en-US"/>
        </a:p>
      </dgm:t>
    </dgm:pt>
    <dgm:pt modelId="{EE9BFE3C-0BA0-4233-A01F-36513A309E7C}">
      <dgm:prSet phldrT="[Text]"/>
      <dgm:spPr/>
      <dgm:t>
        <a:bodyPr/>
        <a:lstStyle/>
        <a:p>
          <a:pPr>
            <a:lnSpc>
              <a:spcPct val="100000"/>
            </a:lnSpc>
            <a:spcAft>
              <a:spcPts val="1200"/>
            </a:spcAft>
            <a:buFont typeface="Wingdings" panose="05000000000000000000" pitchFamily="2" charset="2"/>
            <a:buChar char="§"/>
          </a:pPr>
          <a:r>
            <a:rPr lang="en-US" dirty="0">
              <a:solidFill>
                <a:schemeClr val="bg1"/>
              </a:solidFill>
            </a:rPr>
            <a:t>Prevent further complications and </a:t>
          </a:r>
          <a:br>
            <a:rPr lang="en-US" dirty="0">
              <a:solidFill>
                <a:schemeClr val="bg1"/>
              </a:solidFill>
            </a:rPr>
          </a:br>
          <a:r>
            <a:rPr lang="en-US" dirty="0">
              <a:solidFill>
                <a:schemeClr val="bg1"/>
              </a:solidFill>
            </a:rPr>
            <a:t>end-organ damage</a:t>
          </a:r>
        </a:p>
      </dgm:t>
    </dgm:pt>
    <dgm:pt modelId="{982C75FE-1CB1-436F-B040-4BFA5525039A}" type="parTrans" cxnId="{3E24D4AA-4AEC-46F4-9D62-94D31B2103B9}">
      <dgm:prSet/>
      <dgm:spPr/>
      <dgm:t>
        <a:bodyPr/>
        <a:lstStyle/>
        <a:p>
          <a:pPr>
            <a:lnSpc>
              <a:spcPct val="100000"/>
            </a:lnSpc>
            <a:spcAft>
              <a:spcPts val="1200"/>
            </a:spcAft>
          </a:pPr>
          <a:endParaRPr lang="en-US"/>
        </a:p>
      </dgm:t>
    </dgm:pt>
    <dgm:pt modelId="{76B9AEDD-1E97-4FC6-B621-A994EEA74E12}" type="sibTrans" cxnId="{3E24D4AA-4AEC-46F4-9D62-94D31B2103B9}">
      <dgm:prSet/>
      <dgm:spPr/>
      <dgm:t>
        <a:bodyPr/>
        <a:lstStyle/>
        <a:p>
          <a:pPr>
            <a:lnSpc>
              <a:spcPct val="100000"/>
            </a:lnSpc>
            <a:spcAft>
              <a:spcPts val="1200"/>
            </a:spcAft>
          </a:pPr>
          <a:endParaRPr lang="en-US"/>
        </a:p>
      </dgm:t>
    </dgm:pt>
    <dgm:pt modelId="{6DB88184-7BFF-42E9-B8AE-0EF798D0134A}">
      <dgm:prSet phldrT="[Text]"/>
      <dgm:spPr/>
      <dgm:t>
        <a:bodyPr/>
        <a:lstStyle/>
        <a:p>
          <a:pPr>
            <a:lnSpc>
              <a:spcPct val="100000"/>
            </a:lnSpc>
            <a:spcAft>
              <a:spcPts val="1200"/>
            </a:spcAft>
          </a:pPr>
          <a:r>
            <a:rPr lang="en-US" b="1" dirty="0"/>
            <a:t>Intervention Choice</a:t>
          </a:r>
        </a:p>
      </dgm:t>
    </dgm:pt>
    <dgm:pt modelId="{CF02C11C-5785-4603-A4DA-EA40ED098B5D}" type="parTrans" cxnId="{706C8C53-AE62-4062-AD44-34570149FA31}">
      <dgm:prSet/>
      <dgm:spPr/>
      <dgm:t>
        <a:bodyPr/>
        <a:lstStyle/>
        <a:p>
          <a:pPr>
            <a:lnSpc>
              <a:spcPct val="100000"/>
            </a:lnSpc>
            <a:spcAft>
              <a:spcPts val="1200"/>
            </a:spcAft>
          </a:pPr>
          <a:endParaRPr lang="en-US"/>
        </a:p>
      </dgm:t>
    </dgm:pt>
    <dgm:pt modelId="{51786743-9E9B-4136-A4D9-ABC06151A03E}" type="sibTrans" cxnId="{706C8C53-AE62-4062-AD44-34570149FA31}">
      <dgm:prSet/>
      <dgm:spPr/>
      <dgm:t>
        <a:bodyPr/>
        <a:lstStyle/>
        <a:p>
          <a:pPr>
            <a:lnSpc>
              <a:spcPct val="100000"/>
            </a:lnSpc>
            <a:spcAft>
              <a:spcPts val="1200"/>
            </a:spcAft>
          </a:pPr>
          <a:endParaRPr lang="en-US"/>
        </a:p>
      </dgm:t>
    </dgm:pt>
    <dgm:pt modelId="{AD9587A4-AFF8-40B3-8780-3BF7B4ADE38E}">
      <dgm:prSet phldrT="[Text]"/>
      <dgm:spPr/>
      <dgm:t>
        <a:bodyPr/>
        <a:lstStyle/>
        <a:p>
          <a:pPr>
            <a:lnSpc>
              <a:spcPct val="100000"/>
            </a:lnSpc>
            <a:spcAft>
              <a:spcPts val="1200"/>
            </a:spcAft>
            <a:buFont typeface="Wingdings" panose="05000000000000000000" pitchFamily="2" charset="2"/>
            <a:buChar char="§"/>
          </a:pPr>
          <a:r>
            <a:rPr lang="en-US" dirty="0">
              <a:solidFill>
                <a:schemeClr val="bg1"/>
              </a:solidFill>
            </a:rPr>
            <a:t>Based on risks vs benefits and evidence that intervention will improve manifestations</a:t>
          </a:r>
        </a:p>
      </dgm:t>
    </dgm:pt>
    <dgm:pt modelId="{9F773624-BB5A-4096-8FEA-7800F4DEE53C}" type="parTrans" cxnId="{E0A43203-E88D-44C2-B7EC-AFC6AB2D14E8}">
      <dgm:prSet/>
      <dgm:spPr/>
      <dgm:t>
        <a:bodyPr/>
        <a:lstStyle/>
        <a:p>
          <a:pPr>
            <a:lnSpc>
              <a:spcPct val="100000"/>
            </a:lnSpc>
            <a:spcAft>
              <a:spcPts val="1200"/>
            </a:spcAft>
          </a:pPr>
          <a:endParaRPr lang="en-US"/>
        </a:p>
      </dgm:t>
    </dgm:pt>
    <dgm:pt modelId="{C18A3603-9824-4400-80F1-09BC7469C167}" type="sibTrans" cxnId="{E0A43203-E88D-44C2-B7EC-AFC6AB2D14E8}">
      <dgm:prSet/>
      <dgm:spPr/>
      <dgm:t>
        <a:bodyPr/>
        <a:lstStyle/>
        <a:p>
          <a:pPr>
            <a:lnSpc>
              <a:spcPct val="100000"/>
            </a:lnSpc>
            <a:spcAft>
              <a:spcPts val="1200"/>
            </a:spcAft>
          </a:pPr>
          <a:endParaRPr lang="en-US"/>
        </a:p>
      </dgm:t>
    </dgm:pt>
    <dgm:pt modelId="{318327FB-4BC0-42B9-B4DF-EE4D6CCC36FE}">
      <dgm:prSet phldrT="[Text]"/>
      <dgm:spPr/>
      <dgm:t>
        <a:bodyPr/>
        <a:lstStyle/>
        <a:p>
          <a:pPr>
            <a:lnSpc>
              <a:spcPct val="100000"/>
            </a:lnSpc>
            <a:spcAft>
              <a:spcPts val="1200"/>
            </a:spcAft>
            <a:buFont typeface="Wingdings" panose="05000000000000000000" pitchFamily="2" charset="2"/>
            <a:buChar char="§"/>
          </a:pPr>
          <a:r>
            <a:rPr lang="en-US" dirty="0">
              <a:solidFill>
                <a:schemeClr val="bg1"/>
              </a:solidFill>
            </a:rPr>
            <a:t>Lifestyle modification, antiobesity medication, mental health, surgery</a:t>
          </a:r>
        </a:p>
      </dgm:t>
    </dgm:pt>
    <dgm:pt modelId="{9AA17F36-E083-4F97-A648-81D910707C66}" type="parTrans" cxnId="{57483FD8-8988-408E-A90A-F8364E5E5889}">
      <dgm:prSet/>
      <dgm:spPr/>
      <dgm:t>
        <a:bodyPr/>
        <a:lstStyle/>
        <a:p>
          <a:pPr>
            <a:lnSpc>
              <a:spcPct val="100000"/>
            </a:lnSpc>
            <a:spcAft>
              <a:spcPts val="1200"/>
            </a:spcAft>
          </a:pPr>
          <a:endParaRPr lang="en-US"/>
        </a:p>
      </dgm:t>
    </dgm:pt>
    <dgm:pt modelId="{315E801B-2399-4E8B-A4D1-C7AB4030F891}" type="sibTrans" cxnId="{57483FD8-8988-408E-A90A-F8364E5E5889}">
      <dgm:prSet/>
      <dgm:spPr/>
      <dgm:t>
        <a:bodyPr/>
        <a:lstStyle/>
        <a:p>
          <a:pPr>
            <a:lnSpc>
              <a:spcPct val="100000"/>
            </a:lnSpc>
            <a:spcAft>
              <a:spcPts val="1200"/>
            </a:spcAft>
          </a:pPr>
          <a:endParaRPr lang="en-US"/>
        </a:p>
      </dgm:t>
    </dgm:pt>
    <dgm:pt modelId="{64608972-F264-4F17-A362-75D7E152BBC5}">
      <dgm:prSet phldrT="[Text]"/>
      <dgm:spPr/>
      <dgm:t>
        <a:bodyPr/>
        <a:lstStyle/>
        <a:p>
          <a:pPr>
            <a:lnSpc>
              <a:spcPct val="100000"/>
            </a:lnSpc>
            <a:spcAft>
              <a:spcPts val="1200"/>
            </a:spcAft>
            <a:buFont typeface="Wingdings" panose="05000000000000000000" pitchFamily="2" charset="2"/>
            <a:buChar char="§"/>
          </a:pPr>
          <a:r>
            <a:rPr lang="en-US" dirty="0">
              <a:solidFill>
                <a:schemeClr val="bg1"/>
              </a:solidFill>
            </a:rPr>
            <a:t>Treatment intensity may vary based on patients’ manifestation(s) (eg, CV)</a:t>
          </a:r>
        </a:p>
      </dgm:t>
    </dgm:pt>
    <dgm:pt modelId="{10925118-D323-4817-8B6D-74062FEE5EFB}" type="parTrans" cxnId="{C12B3617-5EB9-4EC6-B91E-57F5CA5286CE}">
      <dgm:prSet/>
      <dgm:spPr/>
      <dgm:t>
        <a:bodyPr/>
        <a:lstStyle/>
        <a:p>
          <a:endParaRPr lang="en-US"/>
        </a:p>
      </dgm:t>
    </dgm:pt>
    <dgm:pt modelId="{9953C0A0-0C2D-405A-AE88-7E628EE6E02E}" type="sibTrans" cxnId="{C12B3617-5EB9-4EC6-B91E-57F5CA5286CE}">
      <dgm:prSet/>
      <dgm:spPr/>
      <dgm:t>
        <a:bodyPr/>
        <a:lstStyle/>
        <a:p>
          <a:endParaRPr lang="en-US"/>
        </a:p>
      </dgm:t>
    </dgm:pt>
    <dgm:pt modelId="{3230CB45-E468-4688-8A8D-C598D2BA55D3}" type="pres">
      <dgm:prSet presAssocID="{0C3A90A4-E521-4E26-BF0A-825AA0995B3A}" presName="Name0" presStyleCnt="0">
        <dgm:presLayoutVars>
          <dgm:dir/>
          <dgm:animLvl val="lvl"/>
          <dgm:resizeHandles val="exact"/>
        </dgm:presLayoutVars>
      </dgm:prSet>
      <dgm:spPr/>
    </dgm:pt>
    <dgm:pt modelId="{332E179C-D7A1-43B6-9B43-CBADD92237C9}" type="pres">
      <dgm:prSet presAssocID="{6664EA1D-8A0E-4411-B101-E3DB71FD9610}" presName="composite" presStyleCnt="0"/>
      <dgm:spPr/>
    </dgm:pt>
    <dgm:pt modelId="{22BBCEBF-83FB-4261-8E4A-1CB35BE88C9A}" type="pres">
      <dgm:prSet presAssocID="{6664EA1D-8A0E-4411-B101-E3DB71FD9610}" presName="parTx" presStyleLbl="alignNode1" presStyleIdx="0" presStyleCnt="3" custLinFactNeighborX="46">
        <dgm:presLayoutVars>
          <dgm:chMax val="0"/>
          <dgm:chPref val="0"/>
          <dgm:bulletEnabled val="1"/>
        </dgm:presLayoutVars>
      </dgm:prSet>
      <dgm:spPr/>
    </dgm:pt>
    <dgm:pt modelId="{2268540D-05E8-45AB-A5DE-F20855BCB93D}" type="pres">
      <dgm:prSet presAssocID="{6664EA1D-8A0E-4411-B101-E3DB71FD9610}" presName="desTx" presStyleLbl="alignAccFollowNode1" presStyleIdx="0" presStyleCnt="3" custLinFactNeighborX="46" custLinFactNeighborY="-584">
        <dgm:presLayoutVars>
          <dgm:bulletEnabled val="1"/>
        </dgm:presLayoutVars>
      </dgm:prSet>
      <dgm:spPr/>
    </dgm:pt>
    <dgm:pt modelId="{5D58D4AC-0EF5-49DE-9253-6CA55309E389}" type="pres">
      <dgm:prSet presAssocID="{CE79031B-80DF-49A7-B965-AD515B65CA71}" presName="space" presStyleCnt="0"/>
      <dgm:spPr/>
    </dgm:pt>
    <dgm:pt modelId="{299DCA73-105C-4F0E-A202-48A0C5A58B2F}" type="pres">
      <dgm:prSet presAssocID="{216E8925-DC55-4D53-8525-9671ADEB7488}" presName="composite" presStyleCnt="0"/>
      <dgm:spPr/>
    </dgm:pt>
    <dgm:pt modelId="{A29B20A2-3A5A-4A4A-832D-B31FE2B424D9}" type="pres">
      <dgm:prSet presAssocID="{216E8925-DC55-4D53-8525-9671ADEB7488}" presName="parTx" presStyleLbl="alignNode1" presStyleIdx="1" presStyleCnt="3">
        <dgm:presLayoutVars>
          <dgm:chMax val="0"/>
          <dgm:chPref val="0"/>
          <dgm:bulletEnabled val="1"/>
        </dgm:presLayoutVars>
      </dgm:prSet>
      <dgm:spPr/>
    </dgm:pt>
    <dgm:pt modelId="{53E45F16-9527-48AC-B2E2-E1E68F5057F7}" type="pres">
      <dgm:prSet presAssocID="{216E8925-DC55-4D53-8525-9671ADEB7488}" presName="desTx" presStyleLbl="alignAccFollowNode1" presStyleIdx="1" presStyleCnt="3">
        <dgm:presLayoutVars>
          <dgm:bulletEnabled val="1"/>
        </dgm:presLayoutVars>
      </dgm:prSet>
      <dgm:spPr/>
    </dgm:pt>
    <dgm:pt modelId="{2E917BE5-7B92-421A-88BC-C3AD50D82C5D}" type="pres">
      <dgm:prSet presAssocID="{4CE2AF19-23E5-46BA-91E8-5897876182A3}" presName="space" presStyleCnt="0"/>
      <dgm:spPr/>
    </dgm:pt>
    <dgm:pt modelId="{7AB2179D-77BC-4119-B0D1-921C1F2756CD}" type="pres">
      <dgm:prSet presAssocID="{6DB88184-7BFF-42E9-B8AE-0EF798D0134A}" presName="composite" presStyleCnt="0"/>
      <dgm:spPr/>
    </dgm:pt>
    <dgm:pt modelId="{C278D3AD-AD69-4873-A444-0C3B74F3D6D4}" type="pres">
      <dgm:prSet presAssocID="{6DB88184-7BFF-42E9-B8AE-0EF798D0134A}" presName="parTx" presStyleLbl="alignNode1" presStyleIdx="2" presStyleCnt="3">
        <dgm:presLayoutVars>
          <dgm:chMax val="0"/>
          <dgm:chPref val="0"/>
          <dgm:bulletEnabled val="1"/>
        </dgm:presLayoutVars>
      </dgm:prSet>
      <dgm:spPr/>
    </dgm:pt>
    <dgm:pt modelId="{0BEC5870-2876-41E4-9DA6-33D07153A898}" type="pres">
      <dgm:prSet presAssocID="{6DB88184-7BFF-42E9-B8AE-0EF798D0134A}" presName="desTx" presStyleLbl="alignAccFollowNode1" presStyleIdx="2" presStyleCnt="3">
        <dgm:presLayoutVars>
          <dgm:bulletEnabled val="1"/>
        </dgm:presLayoutVars>
      </dgm:prSet>
      <dgm:spPr/>
    </dgm:pt>
  </dgm:ptLst>
  <dgm:cxnLst>
    <dgm:cxn modelId="{E0A43203-E88D-44C2-B7EC-AFC6AB2D14E8}" srcId="{6DB88184-7BFF-42E9-B8AE-0EF798D0134A}" destId="{AD9587A4-AFF8-40B3-8780-3BF7B4ADE38E}" srcOrd="1" destOrd="0" parTransId="{9F773624-BB5A-4096-8FEA-7800F4DEE53C}" sibTransId="{C18A3603-9824-4400-80F1-09BC7469C167}"/>
    <dgm:cxn modelId="{460F3D04-9601-40DC-85DE-AC78E00BA6D3}" type="presOf" srcId="{6664EA1D-8A0E-4411-B101-E3DB71FD9610}" destId="{22BBCEBF-83FB-4261-8E4A-1CB35BE88C9A}" srcOrd="0" destOrd="0" presId="urn:microsoft.com/office/officeart/2005/8/layout/hList1"/>
    <dgm:cxn modelId="{C12B3617-5EB9-4EC6-B91E-57F5CA5286CE}" srcId="{6DB88184-7BFF-42E9-B8AE-0EF798D0134A}" destId="{64608972-F264-4F17-A362-75D7E152BBC5}" srcOrd="2" destOrd="0" parTransId="{10925118-D323-4817-8B6D-74062FEE5EFB}" sibTransId="{9953C0A0-0C2D-405A-AE88-7E628EE6E02E}"/>
    <dgm:cxn modelId="{1B0A4217-0AAB-4A9A-B133-BDEE49AEC78C}" srcId="{6664EA1D-8A0E-4411-B101-E3DB71FD9610}" destId="{A2E0751E-A527-48B3-B585-3783E512B579}" srcOrd="1" destOrd="0" parTransId="{76A2A286-5561-4149-8543-B62F00202891}" sibTransId="{9AED216C-B957-49AE-AB33-BEC64E9659AB}"/>
    <dgm:cxn modelId="{F89C9E17-D6B6-43CB-BE56-83B3896F2206}" type="presOf" srcId="{AD9587A4-AFF8-40B3-8780-3BF7B4ADE38E}" destId="{0BEC5870-2876-41E4-9DA6-33D07153A898}" srcOrd="0" destOrd="1" presId="urn:microsoft.com/office/officeart/2005/8/layout/hList1"/>
    <dgm:cxn modelId="{67E98118-09D5-4992-A683-BF3580403127}" srcId="{0C3A90A4-E521-4E26-BF0A-825AA0995B3A}" destId="{216E8925-DC55-4D53-8525-9671ADEB7488}" srcOrd="1" destOrd="0" parTransId="{451A61D6-E6CF-45E8-81DC-CA45ADAE6B75}" sibTransId="{4CE2AF19-23E5-46BA-91E8-5897876182A3}"/>
    <dgm:cxn modelId="{4D2A7243-7AD2-4EFD-8C17-AC18A020F22F}" type="presOf" srcId="{318327FB-4BC0-42B9-B4DF-EE4D6CCC36FE}" destId="{0BEC5870-2876-41E4-9DA6-33D07153A898}" srcOrd="0" destOrd="0" presId="urn:microsoft.com/office/officeart/2005/8/layout/hList1"/>
    <dgm:cxn modelId="{8FA5D563-7618-4460-BACB-CF9579BC5BBD}" type="presOf" srcId="{A5DB0CA4-188A-4907-8A5D-2FB0CCA56D04}" destId="{2268540D-05E8-45AB-A5DE-F20855BCB93D}" srcOrd="0" destOrd="0" presId="urn:microsoft.com/office/officeart/2005/8/layout/hList1"/>
    <dgm:cxn modelId="{EC4E0951-C47A-4BB8-B58F-7E71A198DF0E}" srcId="{0C3A90A4-E521-4E26-BF0A-825AA0995B3A}" destId="{6664EA1D-8A0E-4411-B101-E3DB71FD9610}" srcOrd="0" destOrd="0" parTransId="{B53CE699-4000-4168-A347-88DF0472DA45}" sibTransId="{CE79031B-80DF-49A7-B965-AD515B65CA71}"/>
    <dgm:cxn modelId="{D341FB72-4DD8-42E7-B35B-429310D19907}" type="presOf" srcId="{0C3A90A4-E521-4E26-BF0A-825AA0995B3A}" destId="{3230CB45-E468-4688-8A8D-C598D2BA55D3}" srcOrd="0" destOrd="0" presId="urn:microsoft.com/office/officeart/2005/8/layout/hList1"/>
    <dgm:cxn modelId="{706C8C53-AE62-4062-AD44-34570149FA31}" srcId="{0C3A90A4-E521-4E26-BF0A-825AA0995B3A}" destId="{6DB88184-7BFF-42E9-B8AE-0EF798D0134A}" srcOrd="2" destOrd="0" parTransId="{CF02C11C-5785-4603-A4DA-EA40ED098B5D}" sibTransId="{51786743-9E9B-4136-A4D9-ABC06151A03E}"/>
    <dgm:cxn modelId="{4A0CF983-2B9F-41EC-9BD0-398BC23A86DD}" srcId="{216E8925-DC55-4D53-8525-9671ADEB7488}" destId="{55E0AD91-7933-464D-9E40-00DD9328B14A}" srcOrd="0" destOrd="0" parTransId="{FAF63188-253E-4D1D-9418-FBA8B2362CC5}" sibTransId="{B4594DF5-5A75-4698-A058-7408F254A91D}"/>
    <dgm:cxn modelId="{581B6085-AEE4-4133-8E38-764061F0B33D}" type="presOf" srcId="{55E0AD91-7933-464D-9E40-00DD9328B14A}" destId="{53E45F16-9527-48AC-B2E2-E1E68F5057F7}" srcOrd="0" destOrd="0" presId="urn:microsoft.com/office/officeart/2005/8/layout/hList1"/>
    <dgm:cxn modelId="{83D9229A-C7D4-44CD-B069-C5D90760ECF7}" type="presOf" srcId="{64608972-F264-4F17-A362-75D7E152BBC5}" destId="{0BEC5870-2876-41E4-9DA6-33D07153A898}" srcOrd="0" destOrd="2" presId="urn:microsoft.com/office/officeart/2005/8/layout/hList1"/>
    <dgm:cxn modelId="{3E24D4AA-4AEC-46F4-9D62-94D31B2103B9}" srcId="{216E8925-DC55-4D53-8525-9671ADEB7488}" destId="{EE9BFE3C-0BA0-4233-A01F-36513A309E7C}" srcOrd="1" destOrd="0" parTransId="{982C75FE-1CB1-436F-B040-4BFA5525039A}" sibTransId="{76B9AEDD-1E97-4FC6-B621-A994EEA74E12}"/>
    <dgm:cxn modelId="{CC11A9B4-37A4-45F2-929F-8DBB2EA02FFB}" srcId="{6664EA1D-8A0E-4411-B101-E3DB71FD9610}" destId="{A5DB0CA4-188A-4907-8A5D-2FB0CCA56D04}" srcOrd="0" destOrd="0" parTransId="{08BDEB69-91C9-4F31-85E4-29FD144765C2}" sibTransId="{F69826D4-65F2-4D12-A540-E2F0F65D3640}"/>
    <dgm:cxn modelId="{F0BA68CE-5341-461A-B70B-3AA45845C28E}" type="presOf" srcId="{216E8925-DC55-4D53-8525-9671ADEB7488}" destId="{A29B20A2-3A5A-4A4A-832D-B31FE2B424D9}" srcOrd="0" destOrd="0" presId="urn:microsoft.com/office/officeart/2005/8/layout/hList1"/>
    <dgm:cxn modelId="{F7DB17D5-6399-4F0E-98DB-D4A716158101}" type="presOf" srcId="{EE9BFE3C-0BA0-4233-A01F-36513A309E7C}" destId="{53E45F16-9527-48AC-B2E2-E1E68F5057F7}" srcOrd="0" destOrd="1" presId="urn:microsoft.com/office/officeart/2005/8/layout/hList1"/>
    <dgm:cxn modelId="{57483FD8-8988-408E-A90A-F8364E5E5889}" srcId="{6DB88184-7BFF-42E9-B8AE-0EF798D0134A}" destId="{318327FB-4BC0-42B9-B4DF-EE4D6CCC36FE}" srcOrd="0" destOrd="0" parTransId="{9AA17F36-E083-4F97-A648-81D910707C66}" sibTransId="{315E801B-2399-4E8B-A4D1-C7AB4030F891}"/>
    <dgm:cxn modelId="{374CB1D8-1E90-42E2-824C-620F120A8EA7}" type="presOf" srcId="{6DB88184-7BFF-42E9-B8AE-0EF798D0134A}" destId="{C278D3AD-AD69-4873-A444-0C3B74F3D6D4}" srcOrd="0" destOrd="0" presId="urn:microsoft.com/office/officeart/2005/8/layout/hList1"/>
    <dgm:cxn modelId="{AC9497E6-D1A0-4B34-AC39-0F7FB835476E}" type="presOf" srcId="{A2E0751E-A527-48B3-B585-3783E512B579}" destId="{2268540D-05E8-45AB-A5DE-F20855BCB93D}" srcOrd="0" destOrd="1" presId="urn:microsoft.com/office/officeart/2005/8/layout/hList1"/>
    <dgm:cxn modelId="{2B80F6AF-AAEC-4FF5-BED6-462F3A8F7BF7}" type="presParOf" srcId="{3230CB45-E468-4688-8A8D-C598D2BA55D3}" destId="{332E179C-D7A1-43B6-9B43-CBADD92237C9}" srcOrd="0" destOrd="0" presId="urn:microsoft.com/office/officeart/2005/8/layout/hList1"/>
    <dgm:cxn modelId="{1D0B6B24-54E3-4D9B-9716-2446D8E09339}" type="presParOf" srcId="{332E179C-D7A1-43B6-9B43-CBADD92237C9}" destId="{22BBCEBF-83FB-4261-8E4A-1CB35BE88C9A}" srcOrd="0" destOrd="0" presId="urn:microsoft.com/office/officeart/2005/8/layout/hList1"/>
    <dgm:cxn modelId="{E3F9569F-380E-463D-A792-6F0B0878B28B}" type="presParOf" srcId="{332E179C-D7A1-43B6-9B43-CBADD92237C9}" destId="{2268540D-05E8-45AB-A5DE-F20855BCB93D}" srcOrd="1" destOrd="0" presId="urn:microsoft.com/office/officeart/2005/8/layout/hList1"/>
    <dgm:cxn modelId="{89F72DC6-7630-4967-84A1-00B6D5F819AA}" type="presParOf" srcId="{3230CB45-E468-4688-8A8D-C598D2BA55D3}" destId="{5D58D4AC-0EF5-49DE-9253-6CA55309E389}" srcOrd="1" destOrd="0" presId="urn:microsoft.com/office/officeart/2005/8/layout/hList1"/>
    <dgm:cxn modelId="{DE5E7566-B882-46C7-BCE9-FAD726738645}" type="presParOf" srcId="{3230CB45-E468-4688-8A8D-C598D2BA55D3}" destId="{299DCA73-105C-4F0E-A202-48A0C5A58B2F}" srcOrd="2" destOrd="0" presId="urn:microsoft.com/office/officeart/2005/8/layout/hList1"/>
    <dgm:cxn modelId="{FAF4B79C-2DC9-4974-BC2B-8E5493D58195}" type="presParOf" srcId="{299DCA73-105C-4F0E-A202-48A0C5A58B2F}" destId="{A29B20A2-3A5A-4A4A-832D-B31FE2B424D9}" srcOrd="0" destOrd="0" presId="urn:microsoft.com/office/officeart/2005/8/layout/hList1"/>
    <dgm:cxn modelId="{A0067AA5-F0C5-4EA4-A40C-F71D1BE19468}" type="presParOf" srcId="{299DCA73-105C-4F0E-A202-48A0C5A58B2F}" destId="{53E45F16-9527-48AC-B2E2-E1E68F5057F7}" srcOrd="1" destOrd="0" presId="urn:microsoft.com/office/officeart/2005/8/layout/hList1"/>
    <dgm:cxn modelId="{3BD4EA6D-B0C2-4B03-BE44-A1D09B0B3395}" type="presParOf" srcId="{3230CB45-E468-4688-8A8D-C598D2BA55D3}" destId="{2E917BE5-7B92-421A-88BC-C3AD50D82C5D}" srcOrd="3" destOrd="0" presId="urn:microsoft.com/office/officeart/2005/8/layout/hList1"/>
    <dgm:cxn modelId="{A4C262B2-703E-489A-B810-1A611EA31F08}" type="presParOf" srcId="{3230CB45-E468-4688-8A8D-C598D2BA55D3}" destId="{7AB2179D-77BC-4119-B0D1-921C1F2756CD}" srcOrd="4" destOrd="0" presId="urn:microsoft.com/office/officeart/2005/8/layout/hList1"/>
    <dgm:cxn modelId="{FA6D9A4D-9791-459A-88A5-CA957410E2DA}" type="presParOf" srcId="{7AB2179D-77BC-4119-B0D1-921C1F2756CD}" destId="{C278D3AD-AD69-4873-A444-0C3B74F3D6D4}" srcOrd="0" destOrd="0" presId="urn:microsoft.com/office/officeart/2005/8/layout/hList1"/>
    <dgm:cxn modelId="{1D55D5F9-8D39-4CF5-AB3D-C252C9C71464}" type="presParOf" srcId="{7AB2179D-77BC-4119-B0D1-921C1F2756CD}" destId="{0BEC5870-2876-41E4-9DA6-33D07153A898}"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BBCEBF-83FB-4261-8E4A-1CB35BE88C9A}">
      <dsp:nvSpPr>
        <dsp:cNvPr id="0" name=""/>
        <dsp:cNvSpPr/>
      </dsp:nvSpPr>
      <dsp:spPr>
        <a:xfrm>
          <a:off x="4923" y="93981"/>
          <a:ext cx="3314253" cy="604800"/>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100000"/>
            </a:lnSpc>
            <a:spcBef>
              <a:spcPct val="0"/>
            </a:spcBef>
            <a:spcAft>
              <a:spcPts val="1200"/>
            </a:spcAft>
            <a:buNone/>
          </a:pPr>
          <a:r>
            <a:rPr lang="en-US" sz="2100" b="1" kern="1200" dirty="0"/>
            <a:t>Clinical Assessment</a:t>
          </a:r>
        </a:p>
      </dsp:txBody>
      <dsp:txXfrm>
        <a:off x="4923" y="93981"/>
        <a:ext cx="3314253" cy="604800"/>
      </dsp:txXfrm>
    </dsp:sp>
    <dsp:sp modelId="{2268540D-05E8-45AB-A5DE-F20855BCB93D}">
      <dsp:nvSpPr>
        <dsp:cNvPr id="0" name=""/>
        <dsp:cNvSpPr/>
      </dsp:nvSpPr>
      <dsp:spPr>
        <a:xfrm>
          <a:off x="4923" y="676247"/>
          <a:ext cx="3314253" cy="3858612"/>
        </a:xfrm>
        <a:prstGeom prst="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100000"/>
            </a:lnSpc>
            <a:spcBef>
              <a:spcPct val="0"/>
            </a:spcBef>
            <a:spcAft>
              <a:spcPts val="1200"/>
            </a:spcAft>
            <a:buFont typeface="Wingdings" panose="05000000000000000000" pitchFamily="2" charset="2"/>
            <a:buChar char="§"/>
          </a:pPr>
          <a:r>
            <a:rPr lang="en-US" sz="2100" kern="1200" dirty="0">
              <a:solidFill>
                <a:schemeClr val="bg1"/>
              </a:solidFill>
            </a:rPr>
            <a:t>For patients with confirmed obesity </a:t>
          </a:r>
        </a:p>
        <a:p>
          <a:pPr marL="228600" lvl="1" indent="-228600" algn="l" defTabSz="933450">
            <a:lnSpc>
              <a:spcPct val="100000"/>
            </a:lnSpc>
            <a:spcBef>
              <a:spcPct val="0"/>
            </a:spcBef>
            <a:spcAft>
              <a:spcPts val="1200"/>
            </a:spcAft>
            <a:buFont typeface="Wingdings" panose="05000000000000000000" pitchFamily="2" charset="2"/>
            <a:buChar char="§"/>
          </a:pPr>
          <a:r>
            <a:rPr lang="en-US" sz="2100" kern="1200" dirty="0">
              <a:solidFill>
                <a:schemeClr val="bg1"/>
              </a:solidFill>
            </a:rPr>
            <a:t>Medical history, physical, and standard laboratory testing with other diagnostics as needed</a:t>
          </a:r>
        </a:p>
      </dsp:txBody>
      <dsp:txXfrm>
        <a:off x="4923" y="676247"/>
        <a:ext cx="3314253" cy="3858612"/>
      </dsp:txXfrm>
    </dsp:sp>
    <dsp:sp modelId="{A29B20A2-3A5A-4A4A-832D-B31FE2B424D9}">
      <dsp:nvSpPr>
        <dsp:cNvPr id="0" name=""/>
        <dsp:cNvSpPr/>
      </dsp:nvSpPr>
      <dsp:spPr>
        <a:xfrm>
          <a:off x="3781648" y="93981"/>
          <a:ext cx="3314253" cy="604800"/>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100000"/>
            </a:lnSpc>
            <a:spcBef>
              <a:spcPct val="0"/>
            </a:spcBef>
            <a:spcAft>
              <a:spcPts val="1200"/>
            </a:spcAft>
            <a:buNone/>
          </a:pPr>
          <a:r>
            <a:rPr lang="en-US" sz="2100" b="1" kern="1200" dirty="0"/>
            <a:t>Goals of Treatment</a:t>
          </a:r>
        </a:p>
      </dsp:txBody>
      <dsp:txXfrm>
        <a:off x="3781648" y="93981"/>
        <a:ext cx="3314253" cy="604800"/>
      </dsp:txXfrm>
    </dsp:sp>
    <dsp:sp modelId="{53E45F16-9527-48AC-B2E2-E1E68F5057F7}">
      <dsp:nvSpPr>
        <dsp:cNvPr id="0" name=""/>
        <dsp:cNvSpPr/>
      </dsp:nvSpPr>
      <dsp:spPr>
        <a:xfrm>
          <a:off x="3781648" y="698781"/>
          <a:ext cx="3314253" cy="3858612"/>
        </a:xfrm>
        <a:prstGeom prst="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100000"/>
            </a:lnSpc>
            <a:spcBef>
              <a:spcPct val="0"/>
            </a:spcBef>
            <a:spcAft>
              <a:spcPts val="1200"/>
            </a:spcAft>
            <a:buFont typeface="Wingdings" panose="05000000000000000000" pitchFamily="2" charset="2"/>
            <a:buChar char="§"/>
          </a:pPr>
          <a:r>
            <a:rPr lang="en-US" sz="2100" kern="1200" dirty="0">
              <a:solidFill>
                <a:schemeClr val="bg1"/>
              </a:solidFill>
            </a:rPr>
            <a:t>Improve clinical manifestations</a:t>
          </a:r>
        </a:p>
        <a:p>
          <a:pPr marL="228600" lvl="1" indent="-228600" algn="l" defTabSz="933450">
            <a:lnSpc>
              <a:spcPct val="100000"/>
            </a:lnSpc>
            <a:spcBef>
              <a:spcPct val="0"/>
            </a:spcBef>
            <a:spcAft>
              <a:spcPts val="1200"/>
            </a:spcAft>
            <a:buFont typeface="Wingdings" panose="05000000000000000000" pitchFamily="2" charset="2"/>
            <a:buChar char="§"/>
          </a:pPr>
          <a:r>
            <a:rPr lang="en-US" sz="2100" kern="1200" dirty="0">
              <a:solidFill>
                <a:schemeClr val="bg1"/>
              </a:solidFill>
            </a:rPr>
            <a:t>Prevent further complications and </a:t>
          </a:r>
          <a:br>
            <a:rPr lang="en-US" sz="2100" kern="1200" dirty="0">
              <a:solidFill>
                <a:schemeClr val="bg1"/>
              </a:solidFill>
            </a:rPr>
          </a:br>
          <a:r>
            <a:rPr lang="en-US" sz="2100" kern="1200" dirty="0">
              <a:solidFill>
                <a:schemeClr val="bg1"/>
              </a:solidFill>
            </a:rPr>
            <a:t>end-organ damage</a:t>
          </a:r>
        </a:p>
      </dsp:txBody>
      <dsp:txXfrm>
        <a:off x="3781648" y="698781"/>
        <a:ext cx="3314253" cy="3858612"/>
      </dsp:txXfrm>
    </dsp:sp>
    <dsp:sp modelId="{C278D3AD-AD69-4873-A444-0C3B74F3D6D4}">
      <dsp:nvSpPr>
        <dsp:cNvPr id="0" name=""/>
        <dsp:cNvSpPr/>
      </dsp:nvSpPr>
      <dsp:spPr>
        <a:xfrm>
          <a:off x="7559897" y="93981"/>
          <a:ext cx="3314253" cy="604800"/>
        </a:xfrm>
        <a:prstGeom prst="rect">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100000"/>
            </a:lnSpc>
            <a:spcBef>
              <a:spcPct val="0"/>
            </a:spcBef>
            <a:spcAft>
              <a:spcPts val="1200"/>
            </a:spcAft>
            <a:buNone/>
          </a:pPr>
          <a:r>
            <a:rPr lang="en-US" sz="2100" b="1" kern="1200" dirty="0"/>
            <a:t>Intervention Choice</a:t>
          </a:r>
        </a:p>
      </dsp:txBody>
      <dsp:txXfrm>
        <a:off x="7559897" y="93981"/>
        <a:ext cx="3314253" cy="604800"/>
      </dsp:txXfrm>
    </dsp:sp>
    <dsp:sp modelId="{0BEC5870-2876-41E4-9DA6-33D07153A898}">
      <dsp:nvSpPr>
        <dsp:cNvPr id="0" name=""/>
        <dsp:cNvSpPr/>
      </dsp:nvSpPr>
      <dsp:spPr>
        <a:xfrm>
          <a:off x="7559897" y="698781"/>
          <a:ext cx="3314253" cy="3858612"/>
        </a:xfrm>
        <a:prstGeom prst="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100000"/>
            </a:lnSpc>
            <a:spcBef>
              <a:spcPct val="0"/>
            </a:spcBef>
            <a:spcAft>
              <a:spcPts val="1200"/>
            </a:spcAft>
            <a:buFont typeface="Wingdings" panose="05000000000000000000" pitchFamily="2" charset="2"/>
            <a:buChar char="§"/>
          </a:pPr>
          <a:r>
            <a:rPr lang="en-US" sz="2100" kern="1200" dirty="0">
              <a:solidFill>
                <a:schemeClr val="bg1"/>
              </a:solidFill>
            </a:rPr>
            <a:t>Lifestyle modification, antiobesity medication, mental health, surgery</a:t>
          </a:r>
        </a:p>
        <a:p>
          <a:pPr marL="228600" lvl="1" indent="-228600" algn="l" defTabSz="933450">
            <a:lnSpc>
              <a:spcPct val="100000"/>
            </a:lnSpc>
            <a:spcBef>
              <a:spcPct val="0"/>
            </a:spcBef>
            <a:spcAft>
              <a:spcPts val="1200"/>
            </a:spcAft>
            <a:buFont typeface="Wingdings" panose="05000000000000000000" pitchFamily="2" charset="2"/>
            <a:buChar char="§"/>
          </a:pPr>
          <a:r>
            <a:rPr lang="en-US" sz="2100" kern="1200" dirty="0">
              <a:solidFill>
                <a:schemeClr val="bg1"/>
              </a:solidFill>
            </a:rPr>
            <a:t>Based on risks vs benefits and evidence that intervention will improve manifestations</a:t>
          </a:r>
        </a:p>
        <a:p>
          <a:pPr marL="228600" lvl="1" indent="-228600" algn="l" defTabSz="933450">
            <a:lnSpc>
              <a:spcPct val="100000"/>
            </a:lnSpc>
            <a:spcBef>
              <a:spcPct val="0"/>
            </a:spcBef>
            <a:spcAft>
              <a:spcPts val="1200"/>
            </a:spcAft>
            <a:buFont typeface="Wingdings" panose="05000000000000000000" pitchFamily="2" charset="2"/>
            <a:buChar char="§"/>
          </a:pPr>
          <a:r>
            <a:rPr lang="en-US" sz="2100" kern="1200" dirty="0">
              <a:solidFill>
                <a:schemeClr val="bg1"/>
              </a:solidFill>
            </a:rPr>
            <a:t>Treatment intensity may vary based on patients’ manifestation(s) (eg, CV)</a:t>
          </a:r>
        </a:p>
      </dsp:txBody>
      <dsp:txXfrm>
        <a:off x="7559897" y="698781"/>
        <a:ext cx="3314253" cy="3858612"/>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8807555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4305905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8317333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1338367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3874452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8594838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4: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45" name="Google Shape;145;p14:notes"/>
          <p:cNvSpPr txBox="1">
            <a:spLocks noGrp="1"/>
          </p:cNvSpPr>
          <p:nvPr>
            <p:ph type="body" idx="1"/>
          </p:nvPr>
        </p:nvSpPr>
        <p:spPr>
          <a:xfrm>
            <a:off x="731838" y="4560888"/>
            <a:ext cx="5851525" cy="4319587"/>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dirty="0"/>
          </a:p>
        </p:txBody>
      </p:sp>
      <p:sp>
        <p:nvSpPr>
          <p:cNvPr id="146" name="Google Shape;146;p14:notes"/>
          <p:cNvSpPr txBox="1">
            <a:spLocks noGrp="1"/>
          </p:cNvSpPr>
          <p:nvPr>
            <p:ph type="sldNum" idx="12"/>
          </p:nvPr>
        </p:nvSpPr>
        <p:spPr>
          <a:xfrm>
            <a:off x="4143375" y="9120188"/>
            <a:ext cx="3170238" cy="479425"/>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8</a:t>
            </a:fld>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3613787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DXA, dual-energy x-ray absorptiometry.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9103092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AFib, atrial fibrillation; DVT, deep vein thrombosis; HDL, high-density lipoprotein cholesterol; HFpEF, heart failure with preserved ejection fraction; HFrEF, heart failure with reduced ejection fraction; LV, left ventricular; MASLD, metabolic dysfunction-associated liver disease; PAH, pulmonary artery hypertension; PCOS, polycystic ovary disease; PTD, pulmonary thromboembolic disease; TG, triglycerides.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34292896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6:notes"/>
          <p:cNvSpPr txBox="1">
            <a:spLocks noGrp="1"/>
          </p:cNvSpPr>
          <p:nvPr>
            <p:ph type="body" idx="1"/>
          </p:nvPr>
        </p:nvSpPr>
        <p:spPr>
          <a:xfrm>
            <a:off x="731838" y="4560888"/>
            <a:ext cx="5851525" cy="4319587"/>
          </a:xfrm>
          <a:prstGeom prst="rect">
            <a:avLst/>
          </a:prstGeom>
        </p:spPr>
        <p:txBody>
          <a:bodyPr spcFirstLastPara="1" wrap="square" lIns="96650" tIns="48325" rIns="96650" bIns="48325" anchor="t" anchorCtr="0">
            <a:noAutofit/>
          </a:bodyPr>
          <a:lstStyle/>
          <a:p>
            <a:pPr marL="0" lvl="0" indent="0" algn="l" rtl="0">
              <a:spcBef>
                <a:spcPts val="360"/>
              </a:spcBef>
              <a:spcAft>
                <a:spcPts val="0"/>
              </a:spcAft>
              <a:buNone/>
            </a:pPr>
            <a:endParaRPr dirty="0"/>
          </a:p>
        </p:txBody>
      </p:sp>
      <p:sp>
        <p:nvSpPr>
          <p:cNvPr id="170" name="Google Shape;170;p16:notes"/>
          <p:cNvSpPr>
            <a:spLocks noGrp="1" noRot="1" noChangeAspect="1"/>
          </p:cNvSpPr>
          <p:nvPr>
            <p:ph type="sldImg" idx="2"/>
          </p:nvPr>
        </p:nvSpPr>
        <p:spPr>
          <a:xfrm>
            <a:off x="457200" y="720725"/>
            <a:ext cx="6400800" cy="3600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37956423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CV, cardiovascular.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9700610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CVD, cardiovascular disease; MACE, major adverse cardiovascular event; MASH, metabolic dysfunction-associated steatohepatitis.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32401679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
        <p:nvSpPr>
          <p:cNvPr id="3" name="Notes Placeholder 2">
            <a:extLst>
              <a:ext uri="{FF2B5EF4-FFF2-40B4-BE49-F238E27FC236}">
                <a16:creationId xmlns:a16="http://schemas.microsoft.com/office/drawing/2014/main" id="{3429A82D-CEAD-5B73-E856-52B1F70F7F02}"/>
              </a:ext>
            </a:extLst>
          </p:cNvPr>
          <p:cNvSpPr>
            <a:spLocks noGrp="1"/>
          </p:cNvSpPr>
          <p:nvPr>
            <p:ph type="body" idx="1"/>
          </p:nvPr>
        </p:nvSpPr>
        <p:spPr/>
        <p:txBody>
          <a:bodyPr/>
          <a:lstStyle/>
          <a:p>
            <a:r>
              <a:rPr lang="en-US" b="0" i="1" dirty="0"/>
              <a:t>CV, cardiovascular; CVD, cardiovascular disease; HF, heart failure; hsCRP, high-sensitivity C-reactive protein; </a:t>
            </a:r>
            <a:r>
              <a:rPr lang="en-US" i="1" dirty="0"/>
              <a:t>MACE, major adverse cardiovascular event; </a:t>
            </a:r>
            <a:r>
              <a:rPr lang="en-US" b="0" i="1" dirty="0"/>
              <a:t>SBP, systolic blood pressure; T2D, type 2 diabetes; TG, triglyceride; UACR, urinary albumin-to-creatinine ratio.</a:t>
            </a:r>
          </a:p>
        </p:txBody>
      </p:sp>
    </p:spTree>
    <p:extLst>
      <p:ext uri="{BB962C8B-B14F-4D97-AF65-F5344CB8AC3E}">
        <p14:creationId xmlns:p14="http://schemas.microsoft.com/office/powerpoint/2010/main" val="14975802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0A5DC-449C-9A71-6C50-3DD6A75942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FE540E-415A-E2A0-9CC4-2088C04C50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18B3F5-9738-350B-8091-718516406BA8}"/>
              </a:ext>
            </a:extLst>
          </p:cNvPr>
          <p:cNvSpPr>
            <a:spLocks noGrp="1"/>
          </p:cNvSpPr>
          <p:nvPr>
            <p:ph type="body" idx="1"/>
          </p:nvPr>
        </p:nvSpPr>
        <p:spPr/>
        <p:txBody>
          <a:bodyPr/>
          <a:lstStyle/>
          <a:p>
            <a:r>
              <a:rPr lang="en-US" i="1" dirty="0"/>
              <a:t>ASCVD, atherosclerotic cardiovascular disease.</a:t>
            </a:r>
          </a:p>
        </p:txBody>
      </p:sp>
      <p:sp>
        <p:nvSpPr>
          <p:cNvPr id="4" name="Slide Number Placeholder 3">
            <a:extLst>
              <a:ext uri="{FF2B5EF4-FFF2-40B4-BE49-F238E27FC236}">
                <a16:creationId xmlns:a16="http://schemas.microsoft.com/office/drawing/2014/main" id="{626437B7-9263-3565-FE33-D2029227E1A7}"/>
              </a:ext>
            </a:extLst>
          </p:cNvPr>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6989625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ASCVD, </a:t>
            </a:r>
            <a:r>
              <a:rPr lang="en-US" sz="1200" b="0" i="1" kern="1200" dirty="0">
                <a:solidFill>
                  <a:schemeClr val="tx1"/>
                </a:solidFill>
                <a:effectLst/>
                <a:latin typeface="Arial" charset="0"/>
                <a:ea typeface="+mn-ea"/>
                <a:cs typeface="+mn-cs"/>
              </a:rPr>
              <a:t>atherosclerotic cardiovascular disease; HDL-C, high-density lipoprotein cholesterol; LDL-C, low-density lipoprotein cholesterol; LSM, least squares mean.</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dirty="0"/>
          </a:p>
        </p:txBody>
      </p:sp>
    </p:spTree>
    <p:extLst>
      <p:ext uri="{BB962C8B-B14F-4D97-AF65-F5344CB8AC3E}">
        <p14:creationId xmlns:p14="http://schemas.microsoft.com/office/powerpoint/2010/main" val="40979136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Cr-Cys-C-eGFR, creatinine-cystatin-C-based estimated glomerular filtration rate; ETD, estimated treatment difference; SE, standard error; T2D, type 2 diabetes.</a:t>
            </a:r>
            <a:br>
              <a:rPr lang="en-US" dirty="0"/>
            </a:b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3928811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CVD, cardiovascular disease; eGFR, estimated glomerular filtration rate.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dirty="0"/>
          </a:p>
        </p:txBody>
      </p:sp>
    </p:spTree>
    <p:extLst>
      <p:ext uri="{BB962C8B-B14F-4D97-AF65-F5344CB8AC3E}">
        <p14:creationId xmlns:p14="http://schemas.microsoft.com/office/powerpoint/2010/main" val="19993028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107CA-C586-CAF9-F2F5-1EFC4B1368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1324C1-5FF1-99E1-30BA-FAAFE3409B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77C29C-E309-A24C-132B-758CE531A9D3}"/>
              </a:ext>
            </a:extLst>
          </p:cNvPr>
          <p:cNvSpPr>
            <a:spLocks noGrp="1"/>
          </p:cNvSpPr>
          <p:nvPr>
            <p:ph type="body" idx="1"/>
          </p:nvPr>
        </p:nvSpPr>
        <p:spPr/>
        <p:txBody>
          <a:bodyPr/>
          <a:lstStyle/>
          <a:p>
            <a:r>
              <a:rPr lang="en-US" i="1" dirty="0"/>
              <a:t>CKD, chronic kidney disease; eGFR, estimated glomerular filtration rate; UACR, urinary albumin-to-creatinine ratio.</a:t>
            </a:r>
          </a:p>
        </p:txBody>
      </p:sp>
      <p:sp>
        <p:nvSpPr>
          <p:cNvPr id="4" name="Slide Number Placeholder 3">
            <a:extLst>
              <a:ext uri="{FF2B5EF4-FFF2-40B4-BE49-F238E27FC236}">
                <a16:creationId xmlns:a16="http://schemas.microsoft.com/office/drawing/2014/main" id="{B1EEACAF-6280-29D2-1CBB-1A27E7563119}"/>
              </a:ext>
            </a:extLst>
          </p:cNvPr>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dirty="0"/>
          </a:p>
        </p:txBody>
      </p:sp>
    </p:spTree>
    <p:extLst>
      <p:ext uri="{BB962C8B-B14F-4D97-AF65-F5344CB8AC3E}">
        <p14:creationId xmlns:p14="http://schemas.microsoft.com/office/powerpoint/2010/main" val="33686610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0"/>
              </a:spcAft>
            </a:pPr>
            <a:r>
              <a:rPr lang="en-US" i="1" dirty="0">
                <a:effectLst/>
              </a:rPr>
              <a:t>MASH, metabolic dysfunction–associated steatohepatitis.</a:t>
            </a:r>
            <a:endParaRPr lang="en-US" b="1" i="1" dirty="0">
              <a:latin typeface="Arial"/>
              <a:cs typeface="Arial"/>
            </a:endParaRPr>
          </a:p>
          <a:p>
            <a:endParaRPr lang="en-US" dirty="0">
              <a:latin typeface="Arial"/>
              <a:cs typeface="Arial"/>
            </a:endParaRPr>
          </a:p>
          <a:p>
            <a:endParaRPr lang="en-US" dirty="0">
              <a:latin typeface="Arial"/>
              <a:cs typeface="Arial"/>
            </a:endParaRPr>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A706D5D-BA9E-474C-832C-43429F8B49AB}"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22</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Arial" panose="020B0604020202020204" pitchFamily="34" charset="0"/>
            </a:endParaRPr>
          </a:p>
        </p:txBody>
      </p:sp>
    </p:spTree>
    <p:extLst>
      <p:ext uri="{BB962C8B-B14F-4D97-AF65-F5344CB8AC3E}">
        <p14:creationId xmlns:p14="http://schemas.microsoft.com/office/powerpoint/2010/main" val="36644781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0"/>
              </a:spcAft>
            </a:pPr>
            <a:r>
              <a:rPr lang="en-US" i="1" dirty="0"/>
              <a:t>MASH, metabolic </a:t>
            </a:r>
            <a:r>
              <a:rPr lang="en-US" i="1" dirty="0">
                <a:effectLst/>
              </a:rPr>
              <a:t>dysfunction–associated steatohepatitis.</a:t>
            </a:r>
            <a:endParaRPr lang="en-US" b="1" i="1" dirty="0">
              <a:latin typeface="Arial"/>
              <a:cs typeface="Arial"/>
            </a:endParaRPr>
          </a:p>
          <a:p>
            <a:endParaRPr lang="en-US" dirty="0">
              <a:latin typeface="Arial"/>
              <a:cs typeface="Arial"/>
            </a:endParaRPr>
          </a:p>
          <a:p>
            <a:r>
              <a:rPr lang="en-US" i="1" dirty="0"/>
              <a:t> steatohepatitis.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dirty="0"/>
          </a:p>
        </p:txBody>
      </p:sp>
    </p:spTree>
    <p:extLst>
      <p:ext uri="{BB962C8B-B14F-4D97-AF65-F5344CB8AC3E}">
        <p14:creationId xmlns:p14="http://schemas.microsoft.com/office/powerpoint/2010/main" val="3793641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ALT, alanine aminotransferase; ELF, enhanced liver fibrosis; FAST, </a:t>
            </a:r>
            <a:r>
              <a:rPr lang="en-US" sz="1200" b="0" i="1" kern="1200" dirty="0">
                <a:solidFill>
                  <a:schemeClr val="tx1"/>
                </a:solidFill>
                <a:effectLst/>
                <a:latin typeface="Arial" charset="0"/>
                <a:ea typeface="+mn-ea"/>
                <a:cs typeface="+mn-cs"/>
              </a:rPr>
              <a:t>FibroScan-aspartate aminotransferase;</a:t>
            </a:r>
            <a:r>
              <a:rPr lang="en-US" i="1" dirty="0"/>
              <a:t> MASH, metabolic dysfunction–associated steatohepatitis; VCTE, vibration-controlled transient elastography.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24</a:t>
            </a:fld>
            <a:endParaRPr lang="en-US" altLang="en-US" dirty="0"/>
          </a:p>
        </p:txBody>
      </p:sp>
    </p:spTree>
    <p:extLst>
      <p:ext uri="{BB962C8B-B14F-4D97-AF65-F5344CB8AC3E}">
        <p14:creationId xmlns:p14="http://schemas.microsoft.com/office/powerpoint/2010/main" val="18689452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B781A3-F40A-1ED8-3CCA-8CC7297E97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051BC4-C320-53B5-813F-7D043E087F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113B8E-0C78-369D-4133-20EB8FF67FAC}"/>
              </a:ext>
            </a:extLst>
          </p:cNvPr>
          <p:cNvSpPr>
            <a:spLocks noGrp="1"/>
          </p:cNvSpPr>
          <p:nvPr>
            <p:ph type="body" idx="1"/>
          </p:nvPr>
        </p:nvSpPr>
        <p:spPr/>
        <p:txBody>
          <a:bodyPr/>
          <a:lstStyle/>
          <a:p>
            <a:pPr>
              <a:spcBef>
                <a:spcPts val="0"/>
              </a:spcBef>
              <a:spcAft>
                <a:spcPts val="0"/>
              </a:spcAft>
            </a:pPr>
            <a:r>
              <a:rPr lang="en-US" i="1" dirty="0">
                <a:effectLst/>
              </a:rPr>
              <a:t>AE, adverse event; MASH, metabolic dysfunction–associated steatohepatitis; T2D, type 2 diabetes.</a:t>
            </a:r>
            <a:endParaRPr lang="en-US" b="1" i="1" dirty="0"/>
          </a:p>
          <a:p>
            <a:pPr>
              <a:spcBef>
                <a:spcPts val="0"/>
              </a:spcBef>
              <a:spcAft>
                <a:spcPts val="0"/>
              </a:spcAft>
            </a:pPr>
            <a:endParaRPr lang="en-US" b="1" dirty="0"/>
          </a:p>
          <a:p>
            <a:endParaRPr lang="en-US" dirty="0">
              <a:latin typeface="Arial"/>
              <a:cs typeface="Arial"/>
            </a:endParaRPr>
          </a:p>
          <a:p>
            <a:pPr marL="171450" indent="-171450">
              <a:lnSpc>
                <a:spcPct val="90000"/>
              </a:lnSpc>
              <a:spcBef>
                <a:spcPts val="1000"/>
              </a:spcBef>
              <a:spcAft>
                <a:spcPts val="700"/>
              </a:spcAft>
              <a:buFont typeface="Arial"/>
              <a:buChar char="•"/>
            </a:pPr>
            <a:endParaRPr lang="en-US" dirty="0">
              <a:latin typeface="Arial"/>
              <a:cs typeface="Arial"/>
            </a:endParaRPr>
          </a:p>
          <a:p>
            <a:pPr marL="171450" indent="-171450">
              <a:lnSpc>
                <a:spcPct val="90000"/>
              </a:lnSpc>
              <a:spcBef>
                <a:spcPts val="1000"/>
              </a:spcBef>
              <a:spcAft>
                <a:spcPts val="700"/>
              </a:spcAft>
              <a:buFont typeface="Arial"/>
              <a:buChar char="•"/>
            </a:pPr>
            <a:endParaRPr lang="en-US" dirty="0">
              <a:latin typeface="Arial"/>
              <a:cs typeface="Arial"/>
            </a:endParaRPr>
          </a:p>
          <a:p>
            <a:pPr marL="171450" indent="-171450">
              <a:lnSpc>
                <a:spcPct val="90000"/>
              </a:lnSpc>
              <a:spcBef>
                <a:spcPts val="1000"/>
              </a:spcBef>
              <a:spcAft>
                <a:spcPts val="700"/>
              </a:spcAft>
              <a:buFont typeface="Arial"/>
              <a:buChar char="•"/>
            </a:pPr>
            <a:endParaRPr lang="en-US" dirty="0">
              <a:latin typeface="Arial"/>
              <a:cs typeface="Arial"/>
            </a:endParaRPr>
          </a:p>
        </p:txBody>
      </p:sp>
      <p:sp>
        <p:nvSpPr>
          <p:cNvPr id="4" name="Slide Number Placeholder 3">
            <a:extLst>
              <a:ext uri="{FF2B5EF4-FFF2-40B4-BE49-F238E27FC236}">
                <a16:creationId xmlns:a16="http://schemas.microsoft.com/office/drawing/2014/main" id="{965296FD-FF77-56AC-3C67-7A96A5CAEAE4}"/>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A706D5D-BA9E-474C-832C-43429F8B49AB}"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25</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Arial" panose="020B0604020202020204" pitchFamily="34" charset="0"/>
            </a:endParaRPr>
          </a:p>
        </p:txBody>
      </p:sp>
    </p:spTree>
    <p:extLst>
      <p:ext uri="{BB962C8B-B14F-4D97-AF65-F5344CB8AC3E}">
        <p14:creationId xmlns:p14="http://schemas.microsoft.com/office/powerpoint/2010/main" val="36272025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effectLst/>
              </a:rPr>
              <a:t>MASH, metabolic dysfunction–associated steatohepatitis; PBO, placebo; TZP, tirzepatide.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26</a:t>
            </a:fld>
            <a:endParaRPr lang="en-US" altLang="en-US" dirty="0"/>
          </a:p>
        </p:txBody>
      </p:sp>
    </p:spTree>
    <p:extLst>
      <p:ext uri="{BB962C8B-B14F-4D97-AF65-F5344CB8AC3E}">
        <p14:creationId xmlns:p14="http://schemas.microsoft.com/office/powerpoint/2010/main" val="19826798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27</a:t>
            </a:fld>
            <a:endParaRPr lang="en-US" altLang="en-US" dirty="0"/>
          </a:p>
        </p:txBody>
      </p:sp>
    </p:spTree>
    <p:extLst>
      <p:ext uri="{BB962C8B-B14F-4D97-AF65-F5344CB8AC3E}">
        <p14:creationId xmlns:p14="http://schemas.microsoft.com/office/powerpoint/2010/main" val="21867949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GERD, gastroesophageal reflux disease; MASH, metabolic dysfunction–associated steatohepatitis; MASLD, metabolic dysfunction–associated steatotic liver disease; PCOS, polycystic ovary syndrome; OSA, obstructive sleep apnea; T2D, type 2 diabetes.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28</a:t>
            </a:fld>
            <a:endParaRPr lang="en-US" altLang="en-US" dirty="0"/>
          </a:p>
        </p:txBody>
      </p:sp>
    </p:spTree>
    <p:extLst>
      <p:ext uri="{BB962C8B-B14F-4D97-AF65-F5344CB8AC3E}">
        <p14:creationId xmlns:p14="http://schemas.microsoft.com/office/powerpoint/2010/main" val="27695172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29</a:t>
            </a:fld>
            <a:endParaRPr lang="en-US" altLang="en-US" dirty="0"/>
          </a:p>
        </p:txBody>
      </p:sp>
    </p:spTree>
    <p:extLst>
      <p:ext uri="{BB962C8B-B14F-4D97-AF65-F5344CB8AC3E}">
        <p14:creationId xmlns:p14="http://schemas.microsoft.com/office/powerpoint/2010/main" val="32652371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MTD, maximum tolerated dose; T2D, type 2 diabetes.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30</a:t>
            </a:fld>
            <a:endParaRPr lang="en-US" altLang="en-US" dirty="0"/>
          </a:p>
        </p:txBody>
      </p:sp>
    </p:spTree>
    <p:extLst>
      <p:ext uri="{BB962C8B-B14F-4D97-AF65-F5344CB8AC3E}">
        <p14:creationId xmlns:p14="http://schemas.microsoft.com/office/powerpoint/2010/main" val="10129586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GI, gastrointestinal.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31</a:t>
            </a:fld>
            <a:endParaRPr lang="en-US" altLang="en-US" dirty="0"/>
          </a:p>
        </p:txBody>
      </p:sp>
    </p:spTree>
    <p:extLst>
      <p:ext uri="{BB962C8B-B14F-4D97-AF65-F5344CB8AC3E}">
        <p14:creationId xmlns:p14="http://schemas.microsoft.com/office/powerpoint/2010/main" val="2889790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SD, standard deviation; T2D, type 2 diabetes.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32</a:t>
            </a:fld>
            <a:endParaRPr lang="en-US" altLang="en-US" dirty="0"/>
          </a:p>
        </p:txBody>
      </p:sp>
    </p:spTree>
    <p:extLst>
      <p:ext uri="{BB962C8B-B14F-4D97-AF65-F5344CB8AC3E}">
        <p14:creationId xmlns:p14="http://schemas.microsoft.com/office/powerpoint/2010/main" val="35614016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EHR, electronic health record; SD, standard deviation; T2D, type 2 diabetes.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33</a:t>
            </a:fld>
            <a:endParaRPr lang="en-US" altLang="en-US" dirty="0"/>
          </a:p>
        </p:txBody>
      </p:sp>
    </p:spTree>
    <p:extLst>
      <p:ext uri="{BB962C8B-B14F-4D97-AF65-F5344CB8AC3E}">
        <p14:creationId xmlns:p14="http://schemas.microsoft.com/office/powerpoint/2010/main" val="7417162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ETD, estimated treatment difference; SEM, semaglutide.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34</a:t>
            </a:fld>
            <a:endParaRPr lang="en-US" altLang="en-US" dirty="0"/>
          </a:p>
        </p:txBody>
      </p:sp>
    </p:spTree>
    <p:extLst>
      <p:ext uri="{BB962C8B-B14F-4D97-AF65-F5344CB8AC3E}">
        <p14:creationId xmlns:p14="http://schemas.microsoft.com/office/powerpoint/2010/main" val="37797982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35</a:t>
            </a:fld>
            <a:endParaRPr lang="en-US" altLang="en-US" dirty="0"/>
          </a:p>
        </p:txBody>
      </p:sp>
    </p:spTree>
    <p:extLst>
      <p:ext uri="{BB962C8B-B14F-4D97-AF65-F5344CB8AC3E}">
        <p14:creationId xmlns:p14="http://schemas.microsoft.com/office/powerpoint/2010/main" val="15470823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T2D, type 2 diabetes.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36</a:t>
            </a:fld>
            <a:endParaRPr lang="en-US" altLang="en-US" dirty="0"/>
          </a:p>
        </p:txBody>
      </p:sp>
    </p:spTree>
    <p:extLst>
      <p:ext uri="{BB962C8B-B14F-4D97-AF65-F5344CB8AC3E}">
        <p14:creationId xmlns:p14="http://schemas.microsoft.com/office/powerpoint/2010/main" val="36095037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GI, gastrointestinal.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37</a:t>
            </a:fld>
            <a:endParaRPr lang="en-US" altLang="en-US" dirty="0"/>
          </a:p>
        </p:txBody>
      </p:sp>
    </p:spTree>
    <p:extLst>
      <p:ext uri="{BB962C8B-B14F-4D97-AF65-F5344CB8AC3E}">
        <p14:creationId xmlns:p14="http://schemas.microsoft.com/office/powerpoint/2010/main" val="41859131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AMY, amycretin; ETD, estimated treatment difference; GI, gastrointestinal; TEAE, treatment-emergent adverse effect.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38</a:t>
            </a:fld>
            <a:endParaRPr lang="en-US" altLang="en-US" dirty="0"/>
          </a:p>
        </p:txBody>
      </p:sp>
    </p:spTree>
    <p:extLst>
      <p:ext uri="{BB962C8B-B14F-4D97-AF65-F5344CB8AC3E}">
        <p14:creationId xmlns:p14="http://schemas.microsoft.com/office/powerpoint/2010/main" val="19028735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GI, gastrointestinal; T1D, type 1 diabetes.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39</a:t>
            </a:fld>
            <a:endParaRPr lang="en-US" altLang="en-US" dirty="0"/>
          </a:p>
        </p:txBody>
      </p:sp>
    </p:spTree>
    <p:extLst>
      <p:ext uri="{BB962C8B-B14F-4D97-AF65-F5344CB8AC3E}">
        <p14:creationId xmlns:p14="http://schemas.microsoft.com/office/powerpoint/2010/main" val="30980317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AOM, antiobesity medication.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40</a:t>
            </a:fld>
            <a:endParaRPr lang="en-US" altLang="en-US" dirty="0"/>
          </a:p>
        </p:txBody>
      </p:sp>
    </p:spTree>
    <p:extLst>
      <p:ext uri="{BB962C8B-B14F-4D97-AF65-F5344CB8AC3E}">
        <p14:creationId xmlns:p14="http://schemas.microsoft.com/office/powerpoint/2010/main" val="23930836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6485AB00-1520-219D-676C-3E8F2C87A6F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21210" y="235401"/>
            <a:ext cx="3991276" cy="984860"/>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4108B110-C903-B92E-8A98-E7634D283CC4}"/>
              </a:ext>
            </a:extLst>
          </p:cNvPr>
          <p:cNvGrpSpPr/>
          <p:nvPr userDrawn="1"/>
        </p:nvGrpSpPr>
        <p:grpSpPr>
          <a:xfrm>
            <a:off x="9809410" y="6154855"/>
            <a:ext cx="1980029" cy="577224"/>
            <a:chOff x="9874835" y="6236872"/>
            <a:chExt cx="1980029" cy="577224"/>
          </a:xfrm>
        </p:grpSpPr>
        <p:pic>
          <p:nvPicPr>
            <p:cNvPr id="8" name="Picture 1">
              <a:extLst>
                <a:ext uri="{FF2B5EF4-FFF2-40B4-BE49-F238E27FC236}">
                  <a16:creationId xmlns:a16="http://schemas.microsoft.com/office/drawing/2014/main" id="{2AAA5A12-10C2-B49D-7BFA-E8AA4720F0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6B3B02F3-5224-20C8-2A8E-65F405D3CD94}"/>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2714324"/>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E3C4C036-10CF-4ED7-8A6F-57840B16EB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854413" y="5722043"/>
            <a:ext cx="2944728" cy="726620"/>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88A944BB-30DB-18FF-7502-F557A6282984}"/>
              </a:ext>
            </a:extLst>
          </p:cNvPr>
          <p:cNvGrpSpPr/>
          <p:nvPr userDrawn="1"/>
        </p:nvGrpSpPr>
        <p:grpSpPr>
          <a:xfrm>
            <a:off x="9809410" y="6154855"/>
            <a:ext cx="1980029" cy="577224"/>
            <a:chOff x="9874835" y="6236872"/>
            <a:chExt cx="1980029" cy="577224"/>
          </a:xfrm>
        </p:grpSpPr>
        <p:pic>
          <p:nvPicPr>
            <p:cNvPr id="6" name="Picture 1">
              <a:extLst>
                <a:ext uri="{FF2B5EF4-FFF2-40B4-BE49-F238E27FC236}">
                  <a16:creationId xmlns:a16="http://schemas.microsoft.com/office/drawing/2014/main" id="{B71A09A0-3EDA-3995-C1E4-3A6BD25AE7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2FC4BF9D-7807-AA16-EC67-3731984757AB}"/>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99092829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071B2D7B-845B-9343-5CA9-82B9583736D7}"/>
              </a:ext>
            </a:extLst>
          </p:cNvPr>
          <p:cNvGrpSpPr/>
          <p:nvPr userDrawn="1"/>
        </p:nvGrpSpPr>
        <p:grpSpPr>
          <a:xfrm>
            <a:off x="9809410" y="6154855"/>
            <a:ext cx="1980029" cy="577224"/>
            <a:chOff x="9874835" y="6236872"/>
            <a:chExt cx="1980029" cy="577224"/>
          </a:xfrm>
        </p:grpSpPr>
        <p:pic>
          <p:nvPicPr>
            <p:cNvPr id="4" name="Picture 1">
              <a:extLst>
                <a:ext uri="{FF2B5EF4-FFF2-40B4-BE49-F238E27FC236}">
                  <a16:creationId xmlns:a16="http://schemas.microsoft.com/office/drawing/2014/main" id="{969A5D33-E060-A5B3-8D64-890861DD42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B898F2FB-9336-D1AB-8604-245E6FEAE7E0}"/>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350055454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8A2DB069-00FC-9F9A-99C1-05B7B36D2E7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854413" y="5722043"/>
            <a:ext cx="2944728" cy="726620"/>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328" userDrawn="1">
          <p15:clr>
            <a:srgbClr val="F26B43"/>
          </p15:clr>
        </p15:guide>
        <p15:guide id="3" pos="452" userDrawn="1">
          <p15:clr>
            <a:srgbClr val="F26B43"/>
          </p15:clr>
        </p15:guide>
        <p15:guide id="4" pos="7231" userDrawn="1">
          <p15:clr>
            <a:srgbClr val="F26B43"/>
          </p15:clr>
        </p15:guide>
        <p15:guide id="5" pos="7417" userDrawn="1">
          <p15:clr>
            <a:srgbClr val="F26B43"/>
          </p15:clr>
        </p15:guide>
        <p15:guide id="6" orient="horz" pos="1008" userDrawn="1">
          <p15:clr>
            <a:srgbClr val="F26B43"/>
          </p15:clr>
        </p15:guide>
        <p15:guide id="7" orient="horz" pos="4147" userDrawn="1">
          <p15:clr>
            <a:srgbClr val="F26B43"/>
          </p15:clr>
        </p15:guide>
        <p15:guide id="8" orient="horz" pos="4032" userDrawn="1">
          <p15:clr>
            <a:srgbClr val="F26B43"/>
          </p15:clr>
        </p15:guide>
        <p15:guide id="9" orient="horz" pos="388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creativecommons.org/licenses/by-nc-nd/4.0/"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chart" Target="../charts/chart3.xml"/><Relationship Id="rId4" Type="http://schemas.openxmlformats.org/officeDocument/2006/relationships/chart" Target="../charts/chart2.xml"/></Relationships>
</file>

<file path=ppt/slides/_rels/slide1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chart" Target="../charts/char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chart" Target="../charts/char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hyperlink" Target="https://clinicaloptions.com/program/endocrinology-diabetes-metabolism/overcoming-obstacles-in-obesity/43389" TargetMode="External"/><Relationship Id="rId2" Type="http://schemas.openxmlformats.org/officeDocument/2006/relationships/notesSlide" Target="../notesSlides/notesSlide41.xml"/><Relationship Id="rId1" Type="http://schemas.openxmlformats.org/officeDocument/2006/relationships/slideLayout" Target="../slideLayouts/slideLayout8.xml"/><Relationship Id="rId4" Type="http://schemas.openxmlformats.org/officeDocument/2006/relationships/hyperlink" Target="https://practicingclinician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dirty="0"/>
              <a:t>The Latest in Obesity Management: </a:t>
            </a:r>
            <a:br>
              <a:rPr lang="en-US" dirty="0"/>
            </a:br>
            <a:r>
              <a:rPr lang="en-US" dirty="0"/>
              <a:t>Current Evidence for Primary Care</a:t>
            </a:r>
            <a:endParaRPr lang="en-US" altLang="en-US" sz="4000" dirty="0"/>
          </a:p>
        </p:txBody>
      </p:sp>
      <p:sp>
        <p:nvSpPr>
          <p:cNvPr id="2" name="Text Box 21">
            <a:extLst>
              <a:ext uri="{FF2B5EF4-FFF2-40B4-BE49-F238E27FC236}">
                <a16:creationId xmlns:a16="http://schemas.microsoft.com/office/drawing/2014/main" id="{76E6FF1F-1A74-2FAC-F5FE-2CD9AE0DC8BA}"/>
              </a:ext>
            </a:extLst>
          </p:cNvPr>
          <p:cNvSpPr txBox="1">
            <a:spLocks noChangeArrowheads="1"/>
          </p:cNvSpPr>
          <p:nvPr/>
        </p:nvSpPr>
        <p:spPr bwMode="auto">
          <a:xfrm>
            <a:off x="423864" y="6413739"/>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an educational grant from Novo Nordisk.</a:t>
            </a:r>
          </a:p>
        </p:txBody>
      </p:sp>
      <p:sp>
        <p:nvSpPr>
          <p:cNvPr id="3" name="Text Box 19">
            <a:extLst>
              <a:ext uri="{FF2B5EF4-FFF2-40B4-BE49-F238E27FC236}">
                <a16:creationId xmlns:a16="http://schemas.microsoft.com/office/drawing/2014/main" id="{1694F619-34EA-27E7-F4A2-9A5773449D2B}"/>
              </a:ext>
            </a:extLst>
          </p:cNvPr>
          <p:cNvSpPr txBox="1">
            <a:spLocks noChangeArrowheads="1"/>
          </p:cNvSpPr>
          <p:nvPr/>
        </p:nvSpPr>
        <p:spPr bwMode="auto">
          <a:xfrm>
            <a:off x="5575719" y="1255094"/>
            <a:ext cx="66200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None/>
            </a:pPr>
            <a:r>
              <a:rPr lang="en-US" altLang="en-US" sz="1200" b="0" dirty="0">
                <a:solidFill>
                  <a:schemeClr val="bg2"/>
                </a:solidFill>
                <a:latin typeface="Calibri"/>
                <a:ea typeface="Calibri"/>
                <a:cs typeface="Arial"/>
              </a:rPr>
              <a:t>Provided by Clinical Care Options, LLC. in partnership with Practicing Clinicians Exchange, LLC</a:t>
            </a:r>
            <a:endParaRPr lang="en-US" altLang="en-US" sz="1200" b="0" dirty="0">
              <a:solidFill>
                <a:schemeClr val="bg2"/>
              </a:solidFill>
              <a:latin typeface="Calibri" panose="020F050202020403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8" name="Rectangle 8">
            <a:extLst>
              <a:ext uri="{FF2B5EF4-FFF2-40B4-BE49-F238E27FC236}">
                <a16:creationId xmlns:a16="http://schemas.microsoft.com/office/drawing/2014/main" id="{E0F7D15D-C030-7744-B515-D7C82C9D21F6}"/>
              </a:ext>
            </a:extLst>
          </p:cNvPr>
          <p:cNvSpPr>
            <a:spLocks noChangeArrowheads="1"/>
          </p:cNvSpPr>
          <p:nvPr/>
        </p:nvSpPr>
        <p:spPr bwMode="auto">
          <a:xfrm>
            <a:off x="1979407" y="3590179"/>
            <a:ext cx="735001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2000" b="0" dirty="0">
                <a:solidFill>
                  <a:srgbClr val="455560"/>
                </a:solidFill>
                <a:latin typeface="Calibri" panose="020F0502020204030204" pitchFamily="34" charset="0"/>
              </a:rPr>
              <a:t>Slide credit: </a:t>
            </a:r>
            <a:r>
              <a:rPr lang="en-US" sz="2000" b="0" dirty="0">
                <a:solidFill>
                  <a:schemeClr val="bg2"/>
                </a:solidFill>
                <a:latin typeface="Calibri" panose="020F0502020204030204" pitchFamily="34" charset="0"/>
                <a:cs typeface="Calibri" panose="020F0502020204030204" pitchFamily="34" charset="0"/>
              </a:rPr>
              <a:t>clinicaleducationalliance.com</a:t>
            </a:r>
            <a:endParaRPr lang="en-US" altLang="en-US" sz="2000" b="0" u="sng" dirty="0">
              <a:solidFill>
                <a:schemeClr val="bg2"/>
              </a:solidFill>
              <a:latin typeface="Calibri" panose="020F0502020204030204" pitchFamily="34" charset="0"/>
              <a:cs typeface="Calibri" panose="020F0502020204030204" pitchFamily="34" charset="0"/>
            </a:endParaRPr>
          </a:p>
        </p:txBody>
      </p:sp>
      <p:pic>
        <p:nvPicPr>
          <p:cNvPr id="4" name="Picture 1">
            <a:extLst>
              <a:ext uri="{FF2B5EF4-FFF2-40B4-BE49-F238E27FC236}">
                <a16:creationId xmlns:a16="http://schemas.microsoft.com/office/drawing/2014/main" id="{B714CA98-EEA4-2012-AA0B-EE788D2969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28519" y="3278393"/>
            <a:ext cx="2972925" cy="753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826B2-4B84-FDA8-568F-D5B7ED38D253}"/>
              </a:ext>
            </a:extLst>
          </p:cNvPr>
          <p:cNvSpPr>
            <a:spLocks noGrp="1"/>
          </p:cNvSpPr>
          <p:nvPr>
            <p:ph type="title"/>
          </p:nvPr>
        </p:nvSpPr>
        <p:spPr/>
        <p:txBody>
          <a:bodyPr/>
          <a:lstStyle/>
          <a:p>
            <a:r>
              <a:rPr lang="en-US" dirty="0"/>
              <a:t>Faculty</a:t>
            </a:r>
          </a:p>
        </p:txBody>
      </p:sp>
      <p:sp>
        <p:nvSpPr>
          <p:cNvPr id="3" name="Content Placeholder 2">
            <a:extLst>
              <a:ext uri="{FF2B5EF4-FFF2-40B4-BE49-F238E27FC236}">
                <a16:creationId xmlns:a16="http://schemas.microsoft.com/office/drawing/2014/main" id="{8E83F5EE-A5EA-A5E6-FFA3-9472022A9DE5}"/>
              </a:ext>
            </a:extLst>
          </p:cNvPr>
          <p:cNvSpPr>
            <a:spLocks noGrp="1"/>
          </p:cNvSpPr>
          <p:nvPr>
            <p:ph idx="1"/>
          </p:nvPr>
        </p:nvSpPr>
        <p:spPr/>
        <p:txBody>
          <a:bodyPr/>
          <a:lstStyle/>
          <a:p>
            <a:pPr marL="0" indent="0">
              <a:spcBef>
                <a:spcPts val="0"/>
              </a:spcBef>
              <a:spcAft>
                <a:spcPts val="0"/>
              </a:spcAft>
              <a:buNone/>
            </a:pPr>
            <a:r>
              <a:rPr lang="en-US" b="1" dirty="0">
                <a:solidFill>
                  <a:schemeClr val="accent3"/>
                </a:solidFill>
              </a:rPr>
              <a:t>Jay H. Shubrook, DO, FACOFP, FAAFP</a:t>
            </a:r>
            <a:endParaRPr lang="en-US" dirty="0">
              <a:solidFill>
                <a:schemeClr val="accent3"/>
              </a:solidFill>
            </a:endParaRPr>
          </a:p>
          <a:p>
            <a:pPr marL="0" indent="0">
              <a:spcBef>
                <a:spcPts val="0"/>
              </a:spcBef>
              <a:spcAft>
                <a:spcPts val="0"/>
              </a:spcAft>
              <a:buNone/>
            </a:pPr>
            <a:r>
              <a:rPr lang="en-US" sz="2600" dirty="0"/>
              <a:t>Professor and Diabetologist</a:t>
            </a:r>
          </a:p>
          <a:p>
            <a:pPr marL="0" indent="0">
              <a:spcBef>
                <a:spcPts val="0"/>
              </a:spcBef>
              <a:spcAft>
                <a:spcPts val="0"/>
              </a:spcAft>
              <a:buNone/>
            </a:pPr>
            <a:r>
              <a:rPr lang="en-US" sz="2600" dirty="0"/>
              <a:t>Department of Clinical Sciences and Community Health</a:t>
            </a:r>
          </a:p>
          <a:p>
            <a:pPr marL="0" indent="0">
              <a:spcBef>
                <a:spcPts val="0"/>
              </a:spcBef>
              <a:spcAft>
                <a:spcPts val="0"/>
              </a:spcAft>
              <a:buNone/>
            </a:pPr>
            <a:r>
              <a:rPr lang="en-US" sz="2600" dirty="0"/>
              <a:t>Touro University California College of Osteopathic Medicine</a:t>
            </a:r>
          </a:p>
          <a:p>
            <a:pPr marL="0" indent="0">
              <a:spcBef>
                <a:spcPts val="0"/>
              </a:spcBef>
              <a:spcAft>
                <a:spcPts val="0"/>
              </a:spcAft>
              <a:buNone/>
            </a:pPr>
            <a:r>
              <a:rPr lang="en-US" sz="2600" dirty="0"/>
              <a:t>Vallejo, California</a:t>
            </a:r>
          </a:p>
          <a:p>
            <a:pPr marL="0" indent="0">
              <a:spcBef>
                <a:spcPts val="0"/>
              </a:spcBef>
              <a:spcAft>
                <a:spcPts val="0"/>
              </a:spcAft>
              <a:buNone/>
            </a:pPr>
            <a:endParaRPr lang="en-US" dirty="0"/>
          </a:p>
        </p:txBody>
      </p:sp>
    </p:spTree>
    <p:extLst>
      <p:ext uri="{BB962C8B-B14F-4D97-AF65-F5344CB8AC3E}">
        <p14:creationId xmlns:p14="http://schemas.microsoft.com/office/powerpoint/2010/main" val="4291442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5E879-77A4-37C8-9CC4-8C0B579A6E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74F4D5-5A71-5229-19A3-809E30B8F602}"/>
              </a:ext>
            </a:extLst>
          </p:cNvPr>
          <p:cNvSpPr>
            <a:spLocks noGrp="1"/>
          </p:cNvSpPr>
          <p:nvPr>
            <p:ph type="title"/>
          </p:nvPr>
        </p:nvSpPr>
        <p:spPr/>
        <p:txBody>
          <a:bodyPr/>
          <a:lstStyle/>
          <a:p>
            <a:r>
              <a:rPr lang="en-US" dirty="0"/>
              <a:t>Disclosures</a:t>
            </a:r>
          </a:p>
        </p:txBody>
      </p:sp>
      <p:sp>
        <p:nvSpPr>
          <p:cNvPr id="3" name="Content Placeholder 2">
            <a:extLst>
              <a:ext uri="{FF2B5EF4-FFF2-40B4-BE49-F238E27FC236}">
                <a16:creationId xmlns:a16="http://schemas.microsoft.com/office/drawing/2014/main" id="{50ED64B0-670E-0CBA-7ECE-0DDFE5CBF06D}"/>
              </a:ext>
            </a:extLst>
          </p:cNvPr>
          <p:cNvSpPr>
            <a:spLocks noGrp="1"/>
          </p:cNvSpPr>
          <p:nvPr>
            <p:ph idx="1"/>
          </p:nvPr>
        </p:nvSpPr>
        <p:spPr/>
        <p:txBody>
          <a:bodyPr/>
          <a:lstStyle/>
          <a:p>
            <a:pPr marL="0" indent="0">
              <a:spcBef>
                <a:spcPts val="0"/>
              </a:spcBef>
              <a:spcAft>
                <a:spcPts val="0"/>
              </a:spcAft>
              <a:buNone/>
            </a:pPr>
            <a:r>
              <a:rPr lang="en-US" dirty="0"/>
              <a:t>The </a:t>
            </a:r>
            <a:r>
              <a:rPr lang="en-US" b="1" i="1" dirty="0"/>
              <a:t>faculty</a:t>
            </a:r>
            <a:r>
              <a:rPr lang="en-US" dirty="0"/>
              <a:t> reported the following relevant financial relationships or relationships to products or devices they have with ineligible companies related to the content of this educational activity:</a:t>
            </a:r>
          </a:p>
          <a:p>
            <a:pPr marL="0" indent="0">
              <a:spcBef>
                <a:spcPts val="0"/>
              </a:spcBef>
              <a:spcAft>
                <a:spcPts val="0"/>
              </a:spcAft>
              <a:buNone/>
            </a:pPr>
            <a:endParaRPr lang="en-US" dirty="0"/>
          </a:p>
          <a:p>
            <a:pPr marL="0" indent="0">
              <a:spcBef>
                <a:spcPts val="0"/>
              </a:spcBef>
              <a:spcAft>
                <a:spcPts val="0"/>
              </a:spcAft>
              <a:buNone/>
            </a:pPr>
            <a:r>
              <a:rPr lang="en-US" b="1" dirty="0">
                <a:solidFill>
                  <a:schemeClr val="accent3"/>
                </a:solidFill>
              </a:rPr>
              <a:t>Jay H. Shubrook, DO, FACOFP, FAAFP: </a:t>
            </a:r>
            <a:r>
              <a:rPr lang="en-US" i="1" dirty="0"/>
              <a:t>consultant/advisor/speaker:</a:t>
            </a:r>
            <a:r>
              <a:rPr lang="en-US" dirty="0"/>
              <a:t> Abbott, Bayer, Corcept, Insulet, Lilly, Madrigal, Novo Nordisk, Sanofi.</a:t>
            </a:r>
          </a:p>
          <a:p>
            <a:pPr marL="0" indent="0">
              <a:spcBef>
                <a:spcPts val="0"/>
              </a:spcBef>
              <a:spcAft>
                <a:spcPts val="0"/>
              </a:spcAft>
              <a:buNone/>
            </a:pPr>
            <a:endParaRPr lang="en-US" dirty="0"/>
          </a:p>
        </p:txBody>
      </p:sp>
    </p:spTree>
    <p:extLst>
      <p:ext uri="{BB962C8B-B14F-4D97-AF65-F5344CB8AC3E}">
        <p14:creationId xmlns:p14="http://schemas.microsoft.com/office/powerpoint/2010/main" val="4974943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AD5CB-6A07-073C-3D2E-598CC30187ED}"/>
              </a:ext>
            </a:extLst>
          </p:cNvPr>
          <p:cNvSpPr>
            <a:spLocks noGrp="1"/>
          </p:cNvSpPr>
          <p:nvPr>
            <p:ph type="title"/>
          </p:nvPr>
        </p:nvSpPr>
        <p:spPr/>
        <p:txBody>
          <a:bodyPr/>
          <a:lstStyle/>
          <a:p>
            <a:r>
              <a:rPr lang="en-US" dirty="0"/>
              <a:t>Learning Objectives</a:t>
            </a:r>
          </a:p>
        </p:txBody>
      </p:sp>
      <p:sp>
        <p:nvSpPr>
          <p:cNvPr id="3" name="Content Placeholder 2">
            <a:extLst>
              <a:ext uri="{FF2B5EF4-FFF2-40B4-BE49-F238E27FC236}">
                <a16:creationId xmlns:a16="http://schemas.microsoft.com/office/drawing/2014/main" id="{45F37604-A141-6B25-D857-271B36B95679}"/>
              </a:ext>
            </a:extLst>
          </p:cNvPr>
          <p:cNvSpPr>
            <a:spLocks noGrp="1"/>
          </p:cNvSpPr>
          <p:nvPr>
            <p:ph idx="1"/>
          </p:nvPr>
        </p:nvSpPr>
        <p:spPr/>
        <p:txBody>
          <a:bodyPr/>
          <a:lstStyle/>
          <a:p>
            <a:r>
              <a:rPr lang="en-US" dirty="0"/>
              <a:t>Incorporate recommended assessments into the management of patients with obesity and related conditions</a:t>
            </a:r>
          </a:p>
          <a:p>
            <a:r>
              <a:rPr lang="en-US" dirty="0"/>
              <a:t>Evaluate the latest clinical trial data for current and emerging treatments for obesity, including effects on related conditions and long-term efficacy and safety</a:t>
            </a:r>
          </a:p>
          <a:p>
            <a:r>
              <a:rPr lang="en-US" dirty="0"/>
              <a:t>Develop treatment plans based on individual risk assessments, the latest evidence, and guideline recommendations for patients with obesity</a:t>
            </a:r>
          </a:p>
          <a:p>
            <a:r>
              <a:rPr lang="en-US" dirty="0"/>
              <a:t>Modify treatment plans for patients with obesity to align with individualized goals and needs to improve overall health</a:t>
            </a:r>
          </a:p>
        </p:txBody>
      </p:sp>
    </p:spTree>
    <p:extLst>
      <p:ext uri="{BB962C8B-B14F-4D97-AF65-F5344CB8AC3E}">
        <p14:creationId xmlns:p14="http://schemas.microsoft.com/office/powerpoint/2010/main" val="2444964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71AC8-31FE-F7D7-F6C3-E74589E7855E}"/>
              </a:ext>
            </a:extLst>
          </p:cNvPr>
          <p:cNvSpPr>
            <a:spLocks noGrp="1"/>
          </p:cNvSpPr>
          <p:nvPr>
            <p:ph type="title"/>
          </p:nvPr>
        </p:nvSpPr>
        <p:spPr/>
        <p:txBody>
          <a:bodyPr/>
          <a:lstStyle/>
          <a:p>
            <a:r>
              <a:rPr lang="en-US" dirty="0"/>
              <a:t>Redefining Clinical Obesity:</a:t>
            </a:r>
            <a:br>
              <a:rPr lang="en-US" dirty="0"/>
            </a:br>
            <a:r>
              <a:rPr lang="en-US" i="1" dirty="0"/>
              <a:t>Lancet Diabetes &amp; Endocrinology </a:t>
            </a:r>
            <a:r>
              <a:rPr lang="en-US" dirty="0"/>
              <a:t>Commission</a:t>
            </a:r>
          </a:p>
        </p:txBody>
      </p:sp>
    </p:spTree>
    <p:extLst>
      <p:ext uri="{BB962C8B-B14F-4D97-AF65-F5344CB8AC3E}">
        <p14:creationId xmlns:p14="http://schemas.microsoft.com/office/powerpoint/2010/main" val="1392479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6871F-6C10-9BBE-22BE-89945170C8ED}"/>
              </a:ext>
            </a:extLst>
          </p:cNvPr>
          <p:cNvSpPr>
            <a:spLocks noGrp="1"/>
          </p:cNvSpPr>
          <p:nvPr>
            <p:ph type="title"/>
          </p:nvPr>
        </p:nvSpPr>
        <p:spPr/>
        <p:txBody>
          <a:bodyPr/>
          <a:lstStyle/>
          <a:p>
            <a:r>
              <a:rPr lang="en-US" dirty="0"/>
              <a:t>Updated Obesity Definitions: Background</a:t>
            </a:r>
          </a:p>
        </p:txBody>
      </p:sp>
      <p:sp>
        <p:nvSpPr>
          <p:cNvPr id="3" name="Content Placeholder 2">
            <a:extLst>
              <a:ext uri="{FF2B5EF4-FFF2-40B4-BE49-F238E27FC236}">
                <a16:creationId xmlns:a16="http://schemas.microsoft.com/office/drawing/2014/main" id="{C7819168-6AC7-0360-4A0C-60D3A481BF95}"/>
              </a:ext>
            </a:extLst>
          </p:cNvPr>
          <p:cNvSpPr>
            <a:spLocks noGrp="1"/>
          </p:cNvSpPr>
          <p:nvPr>
            <p:ph idx="1"/>
          </p:nvPr>
        </p:nvSpPr>
        <p:spPr/>
        <p:txBody>
          <a:bodyPr/>
          <a:lstStyle/>
          <a:p>
            <a:pPr>
              <a:spcAft>
                <a:spcPts val="0"/>
              </a:spcAft>
            </a:pPr>
            <a:r>
              <a:rPr lang="en-US" sz="2200" dirty="0"/>
              <a:t>Underlying problem: controversy with the classification of obesity as a standalone disease</a:t>
            </a:r>
          </a:p>
          <a:p>
            <a:pPr lvl="1">
              <a:spcAft>
                <a:spcPts val="0"/>
              </a:spcAft>
            </a:pPr>
            <a:r>
              <a:rPr lang="en-US" sz="2000" dirty="0"/>
              <a:t>Obesity is a continuum, yet clinical/policy decisions are based on presence of distinct conditions</a:t>
            </a:r>
          </a:p>
          <a:p>
            <a:pPr lvl="1">
              <a:spcAft>
                <a:spcPts val="0"/>
              </a:spcAft>
            </a:pPr>
            <a:r>
              <a:rPr lang="en-US" sz="2000" dirty="0"/>
              <a:t>Identifying obesity based on BMI alone does not provide enough information about one’s health</a:t>
            </a:r>
          </a:p>
          <a:p>
            <a:pPr>
              <a:spcAft>
                <a:spcPts val="0"/>
              </a:spcAft>
            </a:pPr>
            <a:r>
              <a:rPr lang="en-US" sz="2200" dirty="0"/>
              <a:t>Commission’s aims:</a:t>
            </a:r>
          </a:p>
          <a:p>
            <a:pPr lvl="1">
              <a:spcAft>
                <a:spcPts val="0"/>
              </a:spcAft>
            </a:pPr>
            <a:r>
              <a:rPr lang="en-US" sz="2000" dirty="0"/>
              <a:t>Identify criteria for diagnosing obesity as a disease caused by a significant deviation in normal organ, tissue, and/or personal functioning</a:t>
            </a:r>
          </a:p>
          <a:p>
            <a:pPr lvl="1">
              <a:spcAft>
                <a:spcPts val="0"/>
              </a:spcAft>
            </a:pPr>
            <a:r>
              <a:rPr lang="en-US" sz="2000" dirty="0"/>
              <a:t>Inform clinical decision-making (eg, prioritization of interventions) and policy development</a:t>
            </a:r>
          </a:p>
          <a:p>
            <a:pPr>
              <a:spcAft>
                <a:spcPts val="0"/>
              </a:spcAft>
            </a:pPr>
            <a:r>
              <a:rPr lang="en-US" sz="2200" dirty="0"/>
              <a:t>Resulting definitions:</a:t>
            </a:r>
          </a:p>
          <a:p>
            <a:pPr lvl="1">
              <a:spcAft>
                <a:spcPts val="0"/>
              </a:spcAft>
            </a:pPr>
            <a:r>
              <a:rPr lang="en-US" sz="2000" dirty="0"/>
              <a:t>Obesity: physical state caused by excess adiposity, confirmed by measures other than BMI</a:t>
            </a:r>
          </a:p>
          <a:p>
            <a:pPr lvl="1">
              <a:spcAft>
                <a:spcPts val="0"/>
              </a:spcAft>
            </a:pPr>
            <a:r>
              <a:rPr lang="en-US" sz="2000" b="1" dirty="0"/>
              <a:t>Preclinical obesity:</a:t>
            </a:r>
            <a:r>
              <a:rPr lang="en-US" sz="2000" dirty="0"/>
              <a:t> excess adiposity with preserved function of tissues and organs</a:t>
            </a:r>
          </a:p>
          <a:p>
            <a:pPr lvl="1">
              <a:spcAft>
                <a:spcPts val="0"/>
              </a:spcAft>
            </a:pPr>
            <a:r>
              <a:rPr lang="en-US" sz="2000" b="1" dirty="0"/>
              <a:t>Clinical obesity: </a:t>
            </a:r>
            <a:r>
              <a:rPr lang="en-US" sz="2000" dirty="0"/>
              <a:t>chronic illness in which excess adiposity causes altered function of tissues, organs, or the individual</a:t>
            </a:r>
          </a:p>
        </p:txBody>
      </p:sp>
      <p:sp>
        <p:nvSpPr>
          <p:cNvPr id="4" name="Google Shape;149;p14">
            <a:extLst>
              <a:ext uri="{FF2B5EF4-FFF2-40B4-BE49-F238E27FC236}">
                <a16:creationId xmlns:a16="http://schemas.microsoft.com/office/drawing/2014/main" id="{5AD5DF50-A473-C26B-24EF-BCA167875577}"/>
              </a:ext>
            </a:extLst>
          </p:cNvPr>
          <p:cNvSpPr txBox="1"/>
          <p:nvPr/>
        </p:nvSpPr>
        <p:spPr>
          <a:xfrm>
            <a:off x="430083" y="6388443"/>
            <a:ext cx="7848944" cy="30718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dirty="0">
                <a:solidFill>
                  <a:schemeClr val="dk1"/>
                </a:solidFill>
                <a:latin typeface="Calibri"/>
                <a:ea typeface="Calibri"/>
                <a:cs typeface="Calibri"/>
                <a:sym typeface="Calibri"/>
              </a:rPr>
              <a:t>Rubino. Lancet Diabetes Endocrinol. 2025;13:221.</a:t>
            </a:r>
            <a:endParaRPr dirty="0"/>
          </a:p>
        </p:txBody>
      </p:sp>
    </p:spTree>
    <p:extLst>
      <p:ext uri="{BB962C8B-B14F-4D97-AF65-F5344CB8AC3E}">
        <p14:creationId xmlns:p14="http://schemas.microsoft.com/office/powerpoint/2010/main" val="864672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14"/>
          <p:cNvSpPr txBox="1">
            <a:spLocks noGrp="1"/>
          </p:cNvSpPr>
          <p:nvPr>
            <p:ph type="title"/>
          </p:nvPr>
        </p:nvSpPr>
        <p:spPr>
          <a:xfrm>
            <a:off x="609759" y="238127"/>
            <a:ext cx="10872444" cy="1103313"/>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dirty="0"/>
              <a:t>Diagnosing Preclinical and Clinical Obesity</a:t>
            </a:r>
            <a:endParaRPr dirty="0"/>
          </a:p>
        </p:txBody>
      </p:sp>
      <p:sp>
        <p:nvSpPr>
          <p:cNvPr id="149" name="Google Shape;149;p14"/>
          <p:cNvSpPr txBox="1"/>
          <p:nvPr/>
        </p:nvSpPr>
        <p:spPr>
          <a:xfrm>
            <a:off x="430083" y="6388443"/>
            <a:ext cx="7848944" cy="30718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dirty="0">
                <a:solidFill>
                  <a:schemeClr val="dk1"/>
                </a:solidFill>
                <a:latin typeface="Calibri"/>
                <a:ea typeface="Calibri"/>
                <a:cs typeface="Calibri"/>
                <a:sym typeface="Calibri"/>
              </a:rPr>
              <a:t>Rubino. Lancet Diabetes Endocrinol. 2025;13:221.</a:t>
            </a:r>
            <a:endParaRPr dirty="0"/>
          </a:p>
        </p:txBody>
      </p:sp>
      <p:graphicFrame>
        <p:nvGraphicFramePr>
          <p:cNvPr id="150" name="Google Shape;150;p14"/>
          <p:cNvGraphicFramePr/>
          <p:nvPr>
            <p:extLst>
              <p:ext uri="{D42A27DB-BD31-4B8C-83A1-F6EECF244321}">
                <p14:modId xmlns:p14="http://schemas.microsoft.com/office/powerpoint/2010/main" val="2898463406"/>
              </p:ext>
            </p:extLst>
          </p:nvPr>
        </p:nvGraphicFramePr>
        <p:xfrm>
          <a:off x="604838" y="1368630"/>
          <a:ext cx="10982475" cy="4734610"/>
        </p:xfrm>
        <a:graphic>
          <a:graphicData uri="http://schemas.openxmlformats.org/drawingml/2006/table">
            <a:tbl>
              <a:tblPr>
                <a:noFill/>
              </a:tblPr>
              <a:tblGrid>
                <a:gridCol w="2053025">
                  <a:extLst>
                    <a:ext uri="{9D8B030D-6E8A-4147-A177-3AD203B41FA5}">
                      <a16:colId xmlns:a16="http://schemas.microsoft.com/office/drawing/2014/main" val="20000"/>
                    </a:ext>
                  </a:extLst>
                </a:gridCol>
                <a:gridCol w="4464725">
                  <a:extLst>
                    <a:ext uri="{9D8B030D-6E8A-4147-A177-3AD203B41FA5}">
                      <a16:colId xmlns:a16="http://schemas.microsoft.com/office/drawing/2014/main" val="20001"/>
                    </a:ext>
                  </a:extLst>
                </a:gridCol>
                <a:gridCol w="4464725">
                  <a:extLst>
                    <a:ext uri="{9D8B030D-6E8A-4147-A177-3AD203B41FA5}">
                      <a16:colId xmlns:a16="http://schemas.microsoft.com/office/drawing/2014/main" val="20002"/>
                    </a:ext>
                  </a:extLst>
                </a:gridCol>
              </a:tblGrid>
              <a:tr h="474400">
                <a:tc>
                  <a:txBody>
                    <a:bodyPr/>
                    <a:lstStyle/>
                    <a:p>
                      <a:pPr marL="0" marR="0" lvl="0" indent="0" algn="l" rtl="0">
                        <a:lnSpc>
                          <a:spcPct val="100000"/>
                        </a:lnSpc>
                        <a:spcBef>
                          <a:spcPts val="0"/>
                        </a:spcBef>
                        <a:spcAft>
                          <a:spcPts val="0"/>
                        </a:spcAft>
                        <a:buClr>
                          <a:schemeClr val="accent2"/>
                        </a:buClr>
                        <a:buSzPts val="2000"/>
                        <a:buFont typeface="Noto Sans Symbols"/>
                        <a:buNone/>
                      </a:pPr>
                      <a:r>
                        <a:rPr lang="en-US" sz="2000" b="1" i="0" u="none" strike="noStrike" cap="none" dirty="0">
                          <a:solidFill>
                            <a:schemeClr val="lt1"/>
                          </a:solidFill>
                          <a:latin typeface="Calibri"/>
                          <a:ea typeface="Calibri"/>
                          <a:cs typeface="Calibri"/>
                          <a:sym typeface="Calibri"/>
                        </a:rPr>
                        <a:t>Considerations</a:t>
                      </a:r>
                      <a:endParaRPr dirty="0"/>
                    </a:p>
                  </a:txBody>
                  <a:tcPr marL="45725" marR="45725" marT="45725" marB="45725" anchor="ctr">
                    <a:lnL w="12700" cap="flat" cmpd="sng" algn="ctr">
                      <a:solidFill>
                        <a:schemeClr val="bg1">
                          <a:lumMod val="50000"/>
                          <a:lumOff val="50000"/>
                        </a:schemeClr>
                      </a:solidFill>
                      <a:prstDash val="solid"/>
                      <a:round/>
                      <a:headEnd type="none" w="med" len="med"/>
                      <a:tailEnd type="none" w="med" len="med"/>
                    </a:lnL>
                    <a:lnR w="12700" cap="flat" cmpd="sng" algn="ctr">
                      <a:solidFill>
                        <a:schemeClr val="bg1">
                          <a:lumMod val="50000"/>
                          <a:lumOff val="50000"/>
                        </a:schemeClr>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marL="0" marR="0" lvl="0" indent="0" algn="ctr" rtl="0">
                        <a:lnSpc>
                          <a:spcPct val="100000"/>
                        </a:lnSpc>
                        <a:spcBef>
                          <a:spcPts val="0"/>
                        </a:spcBef>
                        <a:spcAft>
                          <a:spcPts val="0"/>
                        </a:spcAft>
                        <a:buClr>
                          <a:schemeClr val="accent2"/>
                        </a:buClr>
                        <a:buSzPts val="2000"/>
                        <a:buFont typeface="Noto Sans Symbols"/>
                        <a:buNone/>
                      </a:pPr>
                      <a:r>
                        <a:rPr lang="en-US" sz="2000" b="1" i="0" u="none" strike="noStrike" cap="none" dirty="0">
                          <a:solidFill>
                            <a:schemeClr val="lt1"/>
                          </a:solidFill>
                          <a:latin typeface="Calibri"/>
                          <a:ea typeface="Calibri"/>
                          <a:cs typeface="Calibri"/>
                          <a:sym typeface="Calibri"/>
                        </a:rPr>
                        <a:t>Preclinical Obesity </a:t>
                      </a:r>
                      <a:endParaRPr dirty="0"/>
                    </a:p>
                    <a:p>
                      <a:pPr marL="0" marR="0" lvl="0" indent="0" algn="ctr" rtl="0">
                        <a:lnSpc>
                          <a:spcPct val="100000"/>
                        </a:lnSpc>
                        <a:spcBef>
                          <a:spcPts val="0"/>
                        </a:spcBef>
                        <a:spcAft>
                          <a:spcPts val="0"/>
                        </a:spcAft>
                        <a:buClr>
                          <a:schemeClr val="accent2"/>
                        </a:buClr>
                        <a:buSzPts val="2000"/>
                        <a:buFont typeface="Noto Sans Symbols"/>
                        <a:buNone/>
                      </a:pPr>
                      <a:r>
                        <a:rPr lang="en-US" sz="2000" b="1" i="0" u="none" strike="noStrike" cap="none" dirty="0">
                          <a:solidFill>
                            <a:schemeClr val="lt1"/>
                          </a:solidFill>
                          <a:latin typeface="Calibri"/>
                          <a:ea typeface="Calibri"/>
                          <a:cs typeface="Calibri"/>
                          <a:sym typeface="Calibri"/>
                        </a:rPr>
                        <a:t>(physical phenotype)</a:t>
                      </a:r>
                      <a:endParaRPr dirty="0"/>
                    </a:p>
                  </a:txBody>
                  <a:tcPr marL="45725" marR="45725" marT="45725" marB="45725" anchor="ctr">
                    <a:lnL w="12700" cap="flat" cmpd="sng" algn="ctr">
                      <a:solidFill>
                        <a:schemeClr val="bg1">
                          <a:lumMod val="50000"/>
                          <a:lumOff val="50000"/>
                        </a:schemeClr>
                      </a:solidFill>
                      <a:prstDash val="solid"/>
                      <a:round/>
                      <a:headEnd type="none" w="med" len="med"/>
                      <a:tailEnd type="none" w="med" len="med"/>
                    </a:lnL>
                    <a:lnR w="12700" cap="flat" cmpd="sng" algn="ctr">
                      <a:solidFill>
                        <a:schemeClr val="bg1">
                          <a:lumMod val="50000"/>
                          <a:lumOff val="50000"/>
                        </a:schemeClr>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marL="0" marR="0" lvl="0" indent="0" algn="ctr" rtl="0">
                        <a:lnSpc>
                          <a:spcPct val="100000"/>
                        </a:lnSpc>
                        <a:spcBef>
                          <a:spcPts val="0"/>
                        </a:spcBef>
                        <a:spcAft>
                          <a:spcPts val="0"/>
                        </a:spcAft>
                        <a:buClr>
                          <a:schemeClr val="lt1"/>
                        </a:buClr>
                        <a:buSzPts val="2000"/>
                        <a:buFont typeface="Calibri"/>
                        <a:buNone/>
                      </a:pPr>
                      <a:r>
                        <a:rPr lang="en-US" sz="2000" b="1" i="0" u="none" strike="noStrike" cap="none" dirty="0">
                          <a:solidFill>
                            <a:schemeClr val="lt1"/>
                          </a:solidFill>
                          <a:latin typeface="Calibri"/>
                          <a:ea typeface="Calibri"/>
                          <a:cs typeface="Calibri"/>
                          <a:sym typeface="Calibri"/>
                        </a:rPr>
                        <a:t>Clinical Obesity</a:t>
                      </a:r>
                      <a:endParaRPr dirty="0"/>
                    </a:p>
                    <a:p>
                      <a:pPr marL="0" marR="0" lvl="0" indent="0" algn="ctr" rtl="0">
                        <a:lnSpc>
                          <a:spcPct val="100000"/>
                        </a:lnSpc>
                        <a:spcBef>
                          <a:spcPts val="0"/>
                        </a:spcBef>
                        <a:spcAft>
                          <a:spcPts val="0"/>
                        </a:spcAft>
                        <a:buClr>
                          <a:schemeClr val="lt1"/>
                        </a:buClr>
                        <a:buSzPts val="2000"/>
                        <a:buFont typeface="Calibri"/>
                        <a:buNone/>
                      </a:pPr>
                      <a:r>
                        <a:rPr lang="en-US" sz="2000" b="1" i="0" u="none" strike="noStrike" cap="none" dirty="0">
                          <a:solidFill>
                            <a:schemeClr val="lt1"/>
                          </a:solidFill>
                          <a:latin typeface="Calibri"/>
                          <a:ea typeface="Calibri"/>
                          <a:cs typeface="Calibri"/>
                          <a:sym typeface="Calibri"/>
                        </a:rPr>
                        <a:t>(chronic, systemic illness)</a:t>
                      </a:r>
                      <a:endParaRPr dirty="0"/>
                    </a:p>
                  </a:txBody>
                  <a:tcPr marL="45725" marR="45725" marT="45725" marB="45725" anchor="ctr">
                    <a:lnL w="12700" cap="flat" cmpd="sng" algn="ctr">
                      <a:solidFill>
                        <a:schemeClr val="bg1">
                          <a:lumMod val="50000"/>
                          <a:lumOff val="50000"/>
                        </a:schemeClr>
                      </a:solidFill>
                      <a:prstDash val="solid"/>
                      <a:round/>
                      <a:headEnd type="none" w="med" len="med"/>
                      <a:tailEnd type="none" w="med" len="med"/>
                    </a:lnL>
                    <a:lnR w="12700" cap="flat" cmpd="sng" algn="ctr">
                      <a:solidFill>
                        <a:schemeClr val="bg1">
                          <a:lumMod val="50000"/>
                          <a:lumOff val="50000"/>
                        </a:schemeClr>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0000"/>
                  </a:ext>
                </a:extLst>
              </a:tr>
              <a:tr h="396250">
                <a:tc>
                  <a:txBody>
                    <a:bodyPr/>
                    <a:lstStyle/>
                    <a:p>
                      <a:pPr marL="0" marR="0" lvl="0" indent="0" algn="l" rtl="0">
                        <a:lnSpc>
                          <a:spcPct val="100000"/>
                        </a:lnSpc>
                        <a:spcBef>
                          <a:spcPts val="0"/>
                        </a:spcBef>
                        <a:spcAft>
                          <a:spcPts val="0"/>
                        </a:spcAft>
                        <a:buClr>
                          <a:srgbClr val="060809"/>
                        </a:buClr>
                        <a:buSzPts val="2000"/>
                        <a:buFont typeface="Calibri"/>
                        <a:buNone/>
                      </a:pPr>
                      <a:r>
                        <a:rPr lang="en-US" sz="2000" b="0" i="0" u="none" strike="noStrike" cap="none" dirty="0">
                          <a:solidFill>
                            <a:srgbClr val="060809"/>
                          </a:solidFill>
                          <a:latin typeface="Calibri"/>
                          <a:ea typeface="Calibri"/>
                          <a:cs typeface="Calibri"/>
                          <a:sym typeface="Calibri"/>
                        </a:rPr>
                        <a:t>Pathophysiologic continuum</a:t>
                      </a:r>
                      <a:endParaRPr i="0" dirty="0"/>
                    </a:p>
                  </a:txBody>
                  <a:tcPr marL="45725" marR="45725" marT="45725" marB="45725">
                    <a:lnL w="12700" cap="flat" cmpd="sng" algn="ctr">
                      <a:solidFill>
                        <a:schemeClr val="bg1">
                          <a:lumMod val="50000"/>
                          <a:lumOff val="50000"/>
                        </a:schemeClr>
                      </a:solidFill>
                      <a:prstDash val="solid"/>
                      <a:round/>
                      <a:headEnd type="none" w="med" len="med"/>
                      <a:tailEnd type="none" w="med" len="med"/>
                    </a:lnL>
                    <a:lnR w="12700" cap="flat" cmpd="sng" algn="ctr">
                      <a:solidFill>
                        <a:schemeClr val="bg1">
                          <a:lumMod val="50000"/>
                          <a:lumOff val="50000"/>
                        </a:schemeClr>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lt2"/>
                    </a:solidFill>
                  </a:tcPr>
                </a:tc>
                <a:tc gridSpan="2">
                  <a:txBody>
                    <a:bodyPr/>
                    <a:lstStyle/>
                    <a:p>
                      <a:pPr marL="171450" marR="0" lvl="0" indent="-57150" algn="l" rtl="0">
                        <a:lnSpc>
                          <a:spcPct val="100000"/>
                        </a:lnSpc>
                        <a:spcBef>
                          <a:spcPts val="0"/>
                        </a:spcBef>
                        <a:spcAft>
                          <a:spcPts val="0"/>
                        </a:spcAft>
                        <a:buClr>
                          <a:schemeClr val="accent2"/>
                        </a:buClr>
                        <a:buSzPts val="1800"/>
                        <a:buFont typeface="Arial"/>
                        <a:buNone/>
                      </a:pPr>
                      <a:endParaRPr sz="1800" b="0" i="0" u="none" strike="noStrike" cap="none" dirty="0">
                        <a:solidFill>
                          <a:srgbClr val="060809"/>
                        </a:solidFill>
                        <a:latin typeface="Calibri"/>
                        <a:ea typeface="Calibri"/>
                        <a:cs typeface="Calibri"/>
                        <a:sym typeface="Calibri"/>
                      </a:endParaRPr>
                    </a:p>
                  </a:txBody>
                  <a:tcPr marL="45725" marR="45725" marT="45725" marB="45725">
                    <a:lnL w="12700" cap="flat" cmpd="sng" algn="ctr">
                      <a:solidFill>
                        <a:schemeClr val="bg1">
                          <a:lumMod val="50000"/>
                          <a:lumOff val="50000"/>
                        </a:schemeClr>
                      </a:solidFill>
                      <a:prstDash val="solid"/>
                      <a:round/>
                      <a:headEnd type="none" w="med" len="med"/>
                      <a:tailEnd type="none" w="med" len="med"/>
                    </a:lnL>
                    <a:lnR w="12700" cap="flat" cmpd="sng" algn="ctr">
                      <a:solidFill>
                        <a:schemeClr val="bg1">
                          <a:lumMod val="50000"/>
                          <a:lumOff val="50000"/>
                        </a:schemeClr>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lt2"/>
                    </a:solidFill>
                  </a:tcPr>
                </a:tc>
                <a:tc hMerge="1">
                  <a:txBody>
                    <a:bodyPr/>
                    <a:lstStyle/>
                    <a:p>
                      <a:pPr marL="171450" marR="0" lvl="0" indent="-57150" algn="l" rtl="0">
                        <a:lnSpc>
                          <a:spcPct val="100000"/>
                        </a:lnSpc>
                        <a:spcBef>
                          <a:spcPts val="0"/>
                        </a:spcBef>
                        <a:spcAft>
                          <a:spcPts val="0"/>
                        </a:spcAft>
                        <a:buClr>
                          <a:schemeClr val="accent2"/>
                        </a:buClr>
                        <a:buSzPts val="1800"/>
                        <a:buFont typeface="Arial"/>
                        <a:buNone/>
                      </a:pPr>
                      <a:endParaRPr sz="1800" b="0" i="0" u="none" strike="noStrike" cap="none" dirty="0">
                        <a:solidFill>
                          <a:srgbClr val="060809"/>
                        </a:solidFill>
                        <a:latin typeface="Calibri"/>
                        <a:ea typeface="Calibri"/>
                        <a:cs typeface="Calibri"/>
                        <a:sym typeface="Calibri"/>
                      </a:endParaRPr>
                    </a:p>
                  </a:txBody>
                  <a:tcPr marL="45725" marR="45725" marT="45725" marB="45725">
                    <a:lnL w="12700" cap="flat" cmpd="sng" algn="ctr">
                      <a:solidFill>
                        <a:schemeClr val="bg1">
                          <a:lumMod val="50000"/>
                          <a:lumOff val="50000"/>
                        </a:schemeClr>
                      </a:solidFill>
                      <a:prstDash val="solid"/>
                      <a:round/>
                      <a:headEnd type="none" w="med" len="med"/>
                      <a:tailEnd type="none" w="med" len="med"/>
                    </a:lnL>
                    <a:lnR w="12700" cap="flat" cmpd="sng" algn="ctr">
                      <a:solidFill>
                        <a:schemeClr val="bg1">
                          <a:lumMod val="50000"/>
                          <a:lumOff val="50000"/>
                        </a:schemeClr>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lt2"/>
                    </a:solidFill>
                  </a:tcPr>
                </a:tc>
                <a:extLst>
                  <a:ext uri="{0D108BD9-81ED-4DB2-BD59-A6C34878D82A}">
                    <a16:rowId xmlns:a16="http://schemas.microsoft.com/office/drawing/2014/main" val="10001"/>
                  </a:ext>
                </a:extLst>
              </a:tr>
              <a:tr h="396250">
                <a:tc>
                  <a:txBody>
                    <a:bodyPr/>
                    <a:lstStyle/>
                    <a:p>
                      <a:pPr marL="0" marR="0" lvl="0" indent="0" algn="l" rtl="0">
                        <a:lnSpc>
                          <a:spcPct val="100000"/>
                        </a:lnSpc>
                        <a:spcBef>
                          <a:spcPts val="0"/>
                        </a:spcBef>
                        <a:spcAft>
                          <a:spcPts val="0"/>
                        </a:spcAft>
                        <a:buClr>
                          <a:srgbClr val="060809"/>
                        </a:buClr>
                        <a:buSzPts val="2000"/>
                        <a:buFont typeface="Calibri"/>
                        <a:buNone/>
                      </a:pPr>
                      <a:r>
                        <a:rPr lang="en-US" sz="2000" b="0" i="0" u="none" strike="noStrike" cap="none" dirty="0">
                          <a:solidFill>
                            <a:srgbClr val="060809"/>
                          </a:solidFill>
                          <a:latin typeface="Calibri"/>
                          <a:ea typeface="Calibri"/>
                          <a:cs typeface="Calibri"/>
                          <a:sym typeface="Calibri"/>
                        </a:rPr>
                        <a:t>Discreet diagnostic criteria</a:t>
                      </a:r>
                      <a:endParaRPr i="0" dirty="0"/>
                    </a:p>
                  </a:txBody>
                  <a:tcPr marL="45725" marR="45725" marT="45725" marB="45725">
                    <a:lnL w="12700" cap="flat" cmpd="sng" algn="ctr">
                      <a:solidFill>
                        <a:schemeClr val="bg1">
                          <a:lumMod val="50000"/>
                          <a:lumOff val="50000"/>
                        </a:schemeClr>
                      </a:solidFill>
                      <a:prstDash val="solid"/>
                      <a:round/>
                      <a:headEnd type="none" w="med" len="med"/>
                      <a:tailEnd type="none" w="med" len="med"/>
                    </a:lnL>
                    <a:lnR w="12700" cap="flat" cmpd="sng" algn="ctr">
                      <a:solidFill>
                        <a:schemeClr val="bg1">
                          <a:lumMod val="50000"/>
                          <a:lumOff val="50000"/>
                        </a:schemeClr>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285750" marR="0" lvl="0" indent="-285750" algn="l" rtl="0">
                        <a:lnSpc>
                          <a:spcPct val="100000"/>
                        </a:lnSpc>
                        <a:spcBef>
                          <a:spcPts val="0"/>
                        </a:spcBef>
                        <a:spcAft>
                          <a:spcPts val="0"/>
                        </a:spcAft>
                        <a:buClr>
                          <a:schemeClr val="bg1"/>
                        </a:buClr>
                        <a:buSzPts val="1800"/>
                        <a:buFont typeface="Wingdings" panose="05000000000000000000" pitchFamily="2" charset="2"/>
                        <a:buChar char="§"/>
                      </a:pPr>
                      <a:r>
                        <a:rPr lang="en-US" sz="1800" b="0" i="0" u="none" strike="noStrike" cap="none" dirty="0">
                          <a:solidFill>
                            <a:srgbClr val="060809"/>
                          </a:solidFill>
                          <a:latin typeface="Calibri"/>
                          <a:ea typeface="Calibri"/>
                          <a:cs typeface="Calibri"/>
                          <a:sym typeface="Calibri"/>
                        </a:rPr>
                        <a:t>Confirmed obesity</a:t>
                      </a:r>
                      <a:endParaRPr dirty="0"/>
                    </a:p>
                    <a:p>
                      <a:pPr marL="285750" marR="0" lvl="0" indent="-285750" algn="l" rtl="0">
                        <a:lnSpc>
                          <a:spcPct val="100000"/>
                        </a:lnSpc>
                        <a:spcBef>
                          <a:spcPts val="400"/>
                        </a:spcBef>
                        <a:spcAft>
                          <a:spcPts val="0"/>
                        </a:spcAft>
                        <a:buClr>
                          <a:schemeClr val="bg1"/>
                        </a:buClr>
                        <a:buSzPts val="1800"/>
                        <a:buFont typeface="Wingdings" panose="05000000000000000000" pitchFamily="2" charset="2"/>
                        <a:buChar char="§"/>
                      </a:pPr>
                      <a:r>
                        <a:rPr lang="en-US" sz="1800" b="1" i="0" u="none" strike="noStrike" cap="none" dirty="0">
                          <a:solidFill>
                            <a:srgbClr val="060809"/>
                          </a:solidFill>
                          <a:latin typeface="Calibri"/>
                          <a:ea typeface="Calibri"/>
                          <a:cs typeface="Calibri"/>
                          <a:sym typeface="Calibri"/>
                        </a:rPr>
                        <a:t>Preserved function of other tissues and/or organs</a:t>
                      </a:r>
                      <a:endParaRPr dirty="0"/>
                    </a:p>
                  </a:txBody>
                  <a:tcPr marL="45725" marR="45725" marT="45725" marB="45725">
                    <a:lnL w="12700" cap="flat" cmpd="sng" algn="ctr">
                      <a:solidFill>
                        <a:schemeClr val="bg1">
                          <a:lumMod val="50000"/>
                          <a:lumOff val="50000"/>
                        </a:schemeClr>
                      </a:solidFill>
                      <a:prstDash val="solid"/>
                      <a:round/>
                      <a:headEnd type="none" w="med" len="med"/>
                      <a:tailEnd type="none" w="med" len="med"/>
                    </a:lnL>
                    <a:lnR w="12700" cap="flat" cmpd="sng" algn="ctr">
                      <a:solidFill>
                        <a:schemeClr val="bg1">
                          <a:lumMod val="50000"/>
                          <a:lumOff val="50000"/>
                        </a:schemeClr>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285750" marR="0" lvl="0" indent="-285750" algn="l" rtl="0">
                        <a:lnSpc>
                          <a:spcPct val="100000"/>
                        </a:lnSpc>
                        <a:spcBef>
                          <a:spcPts val="0"/>
                        </a:spcBef>
                        <a:spcAft>
                          <a:spcPts val="0"/>
                        </a:spcAft>
                        <a:buClr>
                          <a:schemeClr val="bg1"/>
                        </a:buClr>
                        <a:buSzPts val="1800"/>
                        <a:buFont typeface="Wingdings" panose="05000000000000000000" pitchFamily="2" charset="2"/>
                        <a:buChar char="§"/>
                      </a:pPr>
                      <a:r>
                        <a:rPr lang="en-US" sz="1800" b="0" i="0" u="none" strike="noStrike" cap="none" dirty="0">
                          <a:solidFill>
                            <a:schemeClr val="bg1"/>
                          </a:solidFill>
                          <a:latin typeface="Calibri"/>
                          <a:ea typeface="Calibri"/>
                          <a:cs typeface="Calibri"/>
                          <a:sym typeface="Calibri"/>
                        </a:rPr>
                        <a:t>Confirmed obesity</a:t>
                      </a:r>
                      <a:endParaRPr dirty="0">
                        <a:solidFill>
                          <a:schemeClr val="bg1"/>
                        </a:solidFill>
                      </a:endParaRPr>
                    </a:p>
                    <a:p>
                      <a:pPr marL="285750" marR="0" lvl="0" indent="-285750" algn="l" rtl="0">
                        <a:lnSpc>
                          <a:spcPct val="100000"/>
                        </a:lnSpc>
                        <a:spcBef>
                          <a:spcPts val="400"/>
                        </a:spcBef>
                        <a:spcAft>
                          <a:spcPts val="0"/>
                        </a:spcAft>
                        <a:buClr>
                          <a:schemeClr val="bg1"/>
                        </a:buClr>
                        <a:buSzPts val="1800"/>
                        <a:buFont typeface="Wingdings" panose="05000000000000000000" pitchFamily="2" charset="2"/>
                        <a:buChar char="§"/>
                      </a:pPr>
                      <a:r>
                        <a:rPr lang="en-US" sz="1800" b="1" i="0" u="none" strike="noStrike" cap="none" dirty="0">
                          <a:solidFill>
                            <a:schemeClr val="bg1"/>
                          </a:solidFill>
                          <a:latin typeface="Calibri"/>
                          <a:ea typeface="Calibri"/>
                          <a:cs typeface="Calibri"/>
                          <a:sym typeface="Calibri"/>
                        </a:rPr>
                        <a:t>Altered function of tissues, organs, and/or individual due to excess adiposity</a:t>
                      </a:r>
                      <a:endParaRPr dirty="0">
                        <a:solidFill>
                          <a:schemeClr val="bg1"/>
                        </a:solidFill>
                      </a:endParaRPr>
                    </a:p>
                  </a:txBody>
                  <a:tcPr marL="45725" marR="45725" marT="45725" marB="45725">
                    <a:lnL w="12700" cap="flat" cmpd="sng" algn="ctr">
                      <a:solidFill>
                        <a:schemeClr val="bg1">
                          <a:lumMod val="50000"/>
                          <a:lumOff val="50000"/>
                        </a:schemeClr>
                      </a:solidFill>
                      <a:prstDash val="solid"/>
                      <a:round/>
                      <a:headEnd type="none" w="med" len="med"/>
                      <a:tailEnd type="none" w="med" len="med"/>
                    </a:lnL>
                    <a:lnR w="12700" cap="flat" cmpd="sng" algn="ctr">
                      <a:solidFill>
                        <a:schemeClr val="bg1">
                          <a:lumMod val="50000"/>
                          <a:lumOff val="50000"/>
                        </a:schemeClr>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2"/>
                  </a:ext>
                </a:extLst>
              </a:tr>
              <a:tr h="396250">
                <a:tc>
                  <a:txBody>
                    <a:bodyPr/>
                    <a:lstStyle/>
                    <a:p>
                      <a:pPr marL="0" marR="0" lvl="0" indent="0" algn="l" rtl="0">
                        <a:lnSpc>
                          <a:spcPct val="100000"/>
                        </a:lnSpc>
                        <a:spcBef>
                          <a:spcPts val="0"/>
                        </a:spcBef>
                        <a:spcAft>
                          <a:spcPts val="0"/>
                        </a:spcAft>
                        <a:buClr>
                          <a:srgbClr val="060809"/>
                        </a:buClr>
                        <a:buSzPts val="2000"/>
                        <a:buFont typeface="Calibri"/>
                        <a:buNone/>
                      </a:pPr>
                      <a:r>
                        <a:rPr lang="en-US" sz="2000" b="0" i="0" u="none" strike="noStrike" cap="none" dirty="0">
                          <a:solidFill>
                            <a:srgbClr val="060809"/>
                          </a:solidFill>
                          <a:latin typeface="Calibri"/>
                          <a:ea typeface="Calibri"/>
                          <a:cs typeface="Calibri"/>
                          <a:sym typeface="Calibri"/>
                        </a:rPr>
                        <a:t>Measures to confirm excess adiposity (obesity)</a:t>
                      </a:r>
                      <a:endParaRPr i="0" dirty="0"/>
                    </a:p>
                  </a:txBody>
                  <a:tcPr marL="45725" marR="45725" marT="45725" marB="45725">
                    <a:lnL w="12700" cap="flat" cmpd="sng" algn="ctr">
                      <a:solidFill>
                        <a:schemeClr val="bg1">
                          <a:lumMod val="50000"/>
                          <a:lumOff val="50000"/>
                        </a:schemeClr>
                      </a:solidFill>
                      <a:prstDash val="solid"/>
                      <a:round/>
                      <a:headEnd type="none" w="med" len="med"/>
                      <a:tailEnd type="none" w="med" len="med"/>
                    </a:lnL>
                    <a:lnR w="12700" cap="flat" cmpd="sng" algn="ctr">
                      <a:solidFill>
                        <a:schemeClr val="bg1">
                          <a:lumMod val="50000"/>
                          <a:lumOff val="50000"/>
                        </a:schemeClr>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lt2"/>
                    </a:solidFill>
                  </a:tcPr>
                </a:tc>
                <a:tc gridSpan="2">
                  <a:txBody>
                    <a:bodyPr/>
                    <a:lstStyle/>
                    <a:p>
                      <a:pPr marL="1481138" marR="0" lvl="0" indent="-285750" algn="l" rtl="0">
                        <a:lnSpc>
                          <a:spcPct val="100000"/>
                        </a:lnSpc>
                        <a:spcBef>
                          <a:spcPts val="0"/>
                        </a:spcBef>
                        <a:spcAft>
                          <a:spcPts val="0"/>
                        </a:spcAft>
                        <a:buClr>
                          <a:schemeClr val="bg1"/>
                        </a:buClr>
                        <a:buSzPts val="1800"/>
                        <a:buFont typeface="Wingdings" panose="05000000000000000000" pitchFamily="2" charset="2"/>
                        <a:buChar char="§"/>
                      </a:pPr>
                      <a:r>
                        <a:rPr lang="en-US" sz="1800" b="0" i="0" u="none" strike="noStrike" cap="none" dirty="0">
                          <a:solidFill>
                            <a:srgbClr val="060809"/>
                          </a:solidFill>
                          <a:latin typeface="Calibri"/>
                          <a:ea typeface="Calibri"/>
                          <a:cs typeface="Calibri"/>
                          <a:sym typeface="Calibri"/>
                        </a:rPr>
                        <a:t>Direct body fat measurement</a:t>
                      </a:r>
                      <a:endParaRPr dirty="0"/>
                    </a:p>
                    <a:p>
                      <a:pPr marL="1481138" marR="0" lvl="0" indent="-285750" algn="l" rtl="0">
                        <a:lnSpc>
                          <a:spcPct val="100000"/>
                        </a:lnSpc>
                        <a:spcBef>
                          <a:spcPts val="400"/>
                        </a:spcBef>
                        <a:spcAft>
                          <a:spcPts val="0"/>
                        </a:spcAft>
                        <a:buClr>
                          <a:schemeClr val="bg1"/>
                        </a:buClr>
                        <a:buSzPts val="1800"/>
                        <a:buFont typeface="Wingdings" panose="05000000000000000000" pitchFamily="2" charset="2"/>
                        <a:buChar char="§"/>
                      </a:pPr>
                      <a:r>
                        <a:rPr lang="en-US" sz="1800" b="0" i="0" u="none" strike="noStrike" cap="none" dirty="0">
                          <a:solidFill>
                            <a:srgbClr val="060809"/>
                          </a:solidFill>
                          <a:latin typeface="Calibri"/>
                          <a:ea typeface="Calibri"/>
                          <a:cs typeface="Calibri"/>
                          <a:sym typeface="Calibri"/>
                        </a:rPr>
                        <a:t>≥1 anthropometric criteria </a:t>
                      </a:r>
                      <a:r>
                        <a:rPr kumimoji="0" lang="en-US" sz="1800" b="0" i="0" u="none" strike="noStrike" cap="none" normalizeH="0" baseline="0" dirty="0">
                          <a:ln>
                            <a:noFill/>
                          </a:ln>
                          <a:solidFill>
                            <a:schemeClr val="bg1"/>
                          </a:solidFill>
                          <a:effectLst/>
                          <a:latin typeface="Calibri" panose="020F0502020204030204" pitchFamily="34" charset="0"/>
                        </a:rPr>
                        <a:t>+ elevated BMI</a:t>
                      </a:r>
                    </a:p>
                    <a:p>
                      <a:pPr marL="1481138" marR="0" lvl="0" indent="-285750" algn="l" rtl="0">
                        <a:lnSpc>
                          <a:spcPct val="100000"/>
                        </a:lnSpc>
                        <a:spcBef>
                          <a:spcPts val="400"/>
                        </a:spcBef>
                        <a:spcAft>
                          <a:spcPts val="0"/>
                        </a:spcAft>
                        <a:buClr>
                          <a:schemeClr val="bg1"/>
                        </a:buClr>
                        <a:buSzPts val="1800"/>
                        <a:buFont typeface="Wingdings" panose="05000000000000000000" pitchFamily="2" charset="2"/>
                        <a:buChar char="§"/>
                      </a:pPr>
                      <a:r>
                        <a:rPr lang="en-US" sz="1800" b="0" i="0" u="none" strike="noStrike" cap="none" dirty="0">
                          <a:solidFill>
                            <a:srgbClr val="060809"/>
                          </a:solidFill>
                          <a:latin typeface="Calibri"/>
                          <a:ea typeface="Calibri"/>
                          <a:cs typeface="Calibri"/>
                          <a:sym typeface="Calibri"/>
                        </a:rPr>
                        <a:t>≥2 anthropometric criteria in the absence of BMI</a:t>
                      </a:r>
                      <a:endParaRPr dirty="0"/>
                    </a:p>
                    <a:p>
                      <a:pPr marL="1481138" marR="0" lvl="0" indent="-285750" algn="l" rtl="0">
                        <a:lnSpc>
                          <a:spcPct val="100000"/>
                        </a:lnSpc>
                        <a:spcBef>
                          <a:spcPts val="400"/>
                        </a:spcBef>
                        <a:spcAft>
                          <a:spcPts val="0"/>
                        </a:spcAft>
                        <a:buClr>
                          <a:schemeClr val="bg1"/>
                        </a:buClr>
                        <a:buSzPts val="1800"/>
                        <a:buFont typeface="Wingdings" panose="05000000000000000000" pitchFamily="2" charset="2"/>
                        <a:buChar char="§"/>
                      </a:pPr>
                      <a:r>
                        <a:rPr lang="en-US" sz="1800" b="0" i="0" u="none" strike="noStrike" cap="none" dirty="0">
                          <a:solidFill>
                            <a:srgbClr val="060809"/>
                          </a:solidFill>
                          <a:latin typeface="Calibri"/>
                          <a:ea typeface="Calibri"/>
                          <a:cs typeface="Calibri"/>
                          <a:sym typeface="Calibri"/>
                        </a:rPr>
                        <a:t>BMI alone is sufficient for screening but insufficient for diagnosis</a:t>
                      </a:r>
                      <a:endParaRPr dirty="0"/>
                    </a:p>
                    <a:p>
                      <a:pPr marL="171450" marR="0" lvl="0" indent="-171450" algn="ctr" rtl="0">
                        <a:lnSpc>
                          <a:spcPct val="100000"/>
                        </a:lnSpc>
                        <a:spcBef>
                          <a:spcPts val="400"/>
                        </a:spcBef>
                        <a:spcAft>
                          <a:spcPts val="0"/>
                        </a:spcAft>
                        <a:buClr>
                          <a:schemeClr val="accent2"/>
                        </a:buClr>
                        <a:buSzPts val="1800"/>
                        <a:buFont typeface="Arial"/>
                        <a:buNone/>
                      </a:pPr>
                      <a:r>
                        <a:rPr lang="en-US" sz="1800" b="1" i="0" u="none" strike="noStrike" cap="none" dirty="0">
                          <a:solidFill>
                            <a:schemeClr val="bg1"/>
                          </a:solidFill>
                          <a:latin typeface="Calibri"/>
                          <a:ea typeface="Calibri"/>
                          <a:cs typeface="Calibri"/>
                          <a:sym typeface="Calibri"/>
                        </a:rPr>
                        <a:t>Assess all people with excess adiposity for clinical obesity (history, physical, tests)</a:t>
                      </a:r>
                      <a:endParaRPr dirty="0">
                        <a:solidFill>
                          <a:schemeClr val="bg1"/>
                        </a:solidFill>
                      </a:endParaRPr>
                    </a:p>
                  </a:txBody>
                  <a:tcPr marL="45725" marR="45725" marT="45725" marB="45725">
                    <a:lnL w="12700" cap="flat" cmpd="sng" algn="ctr">
                      <a:solidFill>
                        <a:schemeClr val="bg1">
                          <a:lumMod val="50000"/>
                          <a:lumOff val="50000"/>
                        </a:schemeClr>
                      </a:solidFill>
                      <a:prstDash val="solid"/>
                      <a:round/>
                      <a:headEnd type="none" w="med" len="med"/>
                      <a:tailEnd type="none" w="med" len="med"/>
                    </a:lnL>
                    <a:lnR w="12700" cap="flat" cmpd="sng" algn="ctr">
                      <a:solidFill>
                        <a:schemeClr val="bg1">
                          <a:lumMod val="50000"/>
                          <a:lumOff val="50000"/>
                        </a:schemeClr>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lt2"/>
                    </a:solidFill>
                  </a:tcPr>
                </a:tc>
                <a:tc hMerge="1">
                  <a:txBody>
                    <a:bodyPr/>
                    <a:lstStyle/>
                    <a:p>
                      <a:endParaRPr lang="en-US"/>
                    </a:p>
                  </a:txBody>
                  <a:tcPr/>
                </a:tc>
                <a:extLst>
                  <a:ext uri="{0D108BD9-81ED-4DB2-BD59-A6C34878D82A}">
                    <a16:rowId xmlns:a16="http://schemas.microsoft.com/office/drawing/2014/main" val="10003"/>
                  </a:ext>
                </a:extLst>
              </a:tr>
              <a:tr h="396250">
                <a:tc>
                  <a:txBody>
                    <a:bodyPr/>
                    <a:lstStyle/>
                    <a:p>
                      <a:pPr marL="0" marR="0" lvl="0" indent="0" algn="l" rtl="0">
                        <a:lnSpc>
                          <a:spcPct val="100000"/>
                        </a:lnSpc>
                        <a:spcBef>
                          <a:spcPts val="0"/>
                        </a:spcBef>
                        <a:spcAft>
                          <a:spcPts val="0"/>
                        </a:spcAft>
                        <a:buClr>
                          <a:srgbClr val="060809"/>
                        </a:buClr>
                        <a:buSzPts val="2000"/>
                        <a:buFont typeface="Calibri"/>
                        <a:buNone/>
                      </a:pPr>
                      <a:r>
                        <a:rPr lang="en-US" sz="2000" b="0" i="0" u="none" strike="noStrike" cap="none" dirty="0">
                          <a:solidFill>
                            <a:srgbClr val="060809"/>
                          </a:solidFill>
                          <a:latin typeface="Calibri"/>
                          <a:ea typeface="Calibri"/>
                          <a:cs typeface="Calibri"/>
                          <a:sym typeface="Calibri"/>
                        </a:rPr>
                        <a:t>Clinical manifestations</a:t>
                      </a:r>
                      <a:endParaRPr i="0" dirty="0"/>
                    </a:p>
                  </a:txBody>
                  <a:tcPr marL="45725" marR="45725" marT="45725" marB="45725">
                    <a:lnL w="12700" cap="flat" cmpd="sng" algn="ctr">
                      <a:solidFill>
                        <a:schemeClr val="bg1">
                          <a:lumMod val="50000"/>
                          <a:lumOff val="50000"/>
                        </a:schemeClr>
                      </a:solidFill>
                      <a:prstDash val="solid"/>
                      <a:round/>
                      <a:headEnd type="none" w="med" len="med"/>
                      <a:tailEnd type="none" w="med" len="med"/>
                    </a:lnL>
                    <a:lnR w="12700" cap="flat" cmpd="sng" algn="ctr">
                      <a:solidFill>
                        <a:schemeClr val="bg1">
                          <a:lumMod val="50000"/>
                          <a:lumOff val="50000"/>
                        </a:schemeClr>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l" rtl="0">
                        <a:lnSpc>
                          <a:spcPct val="100000"/>
                        </a:lnSpc>
                        <a:spcBef>
                          <a:spcPts val="0"/>
                        </a:spcBef>
                        <a:spcAft>
                          <a:spcPts val="0"/>
                        </a:spcAft>
                        <a:buClr>
                          <a:schemeClr val="accent2"/>
                        </a:buClr>
                        <a:buSzPts val="1800"/>
                        <a:buFont typeface="Arial"/>
                        <a:buNone/>
                      </a:pPr>
                      <a:r>
                        <a:rPr lang="en-US" sz="1800" b="0" i="0" u="none" strike="noStrike" cap="none" dirty="0">
                          <a:solidFill>
                            <a:srgbClr val="060809"/>
                          </a:solidFill>
                          <a:latin typeface="Calibri"/>
                          <a:ea typeface="Calibri"/>
                          <a:cs typeface="Calibri"/>
                          <a:sym typeface="Calibri"/>
                        </a:rPr>
                        <a:t>Minor or absent (organ function substantially preserved)</a:t>
                      </a:r>
                      <a:endParaRPr dirty="0"/>
                    </a:p>
                  </a:txBody>
                  <a:tcPr marL="45725" marR="45725" marT="45725" marB="45725">
                    <a:lnL w="12700" cap="flat" cmpd="sng" algn="ctr">
                      <a:solidFill>
                        <a:schemeClr val="bg1">
                          <a:lumMod val="50000"/>
                          <a:lumOff val="50000"/>
                        </a:schemeClr>
                      </a:solidFill>
                      <a:prstDash val="solid"/>
                      <a:round/>
                      <a:headEnd type="none" w="med" len="med"/>
                      <a:tailEnd type="none" w="med" len="med"/>
                    </a:lnL>
                    <a:lnR w="12700" cap="flat" cmpd="sng" algn="ctr">
                      <a:solidFill>
                        <a:schemeClr val="bg1">
                          <a:lumMod val="50000"/>
                          <a:lumOff val="50000"/>
                        </a:schemeClr>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l" rtl="0">
                        <a:lnSpc>
                          <a:spcPct val="100000"/>
                        </a:lnSpc>
                        <a:spcBef>
                          <a:spcPts val="0"/>
                        </a:spcBef>
                        <a:spcAft>
                          <a:spcPts val="0"/>
                        </a:spcAft>
                        <a:buClr>
                          <a:schemeClr val="accent2"/>
                        </a:buClr>
                        <a:buSzPts val="1800"/>
                        <a:buFont typeface="Arial"/>
                        <a:buNone/>
                      </a:pPr>
                      <a:r>
                        <a:rPr lang="en-US" sz="1800" b="0" i="0" u="none" strike="noStrike" cap="none" dirty="0">
                          <a:solidFill>
                            <a:srgbClr val="060809"/>
                          </a:solidFill>
                          <a:latin typeface="Calibri"/>
                          <a:ea typeface="Calibri"/>
                          <a:cs typeface="Calibri"/>
                          <a:sym typeface="Calibri"/>
                        </a:rPr>
                        <a:t>Signs and symptoms, significant limitations of daily living, complications</a:t>
                      </a:r>
                      <a:endParaRPr dirty="0"/>
                    </a:p>
                  </a:txBody>
                  <a:tcPr marL="45725" marR="45725" marT="45725" marB="45725">
                    <a:lnL w="12700" cap="flat" cmpd="sng" algn="ctr">
                      <a:solidFill>
                        <a:schemeClr val="bg1">
                          <a:lumMod val="50000"/>
                          <a:lumOff val="50000"/>
                        </a:schemeClr>
                      </a:solidFill>
                      <a:prstDash val="solid"/>
                      <a:round/>
                      <a:headEnd type="none" w="med" len="med"/>
                      <a:tailEnd type="none" w="med" len="med"/>
                    </a:lnL>
                    <a:lnR w="12700" cap="flat" cmpd="sng" algn="ctr">
                      <a:solidFill>
                        <a:schemeClr val="bg1">
                          <a:lumMod val="50000"/>
                          <a:lumOff val="50000"/>
                        </a:schemeClr>
                      </a:solidFill>
                      <a:prstDash val="solid"/>
                      <a:round/>
                      <a:headEnd type="none" w="med" len="med"/>
                      <a:tailEnd type="none" w="med" len="med"/>
                    </a:lnR>
                    <a:lnT w="12700" cap="flat" cmpd="sng" algn="ctr">
                      <a:solidFill>
                        <a:schemeClr val="bg1">
                          <a:lumMod val="50000"/>
                          <a:lumOff val="50000"/>
                        </a:schemeClr>
                      </a:solidFill>
                      <a:prstDash val="solid"/>
                      <a:round/>
                      <a:headEnd type="none" w="med" len="med"/>
                      <a:tailEnd type="none" w="med" len="med"/>
                    </a:lnT>
                    <a:lnB w="12700" cap="flat" cmpd="sng" algn="ctr">
                      <a:solidFill>
                        <a:schemeClr val="bg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4"/>
                  </a:ext>
                </a:extLst>
              </a:tr>
            </a:tbl>
          </a:graphicData>
        </a:graphic>
      </p:graphicFrame>
      <p:grpSp>
        <p:nvGrpSpPr>
          <p:cNvPr id="151" name="Google Shape;151;p14"/>
          <p:cNvGrpSpPr/>
          <p:nvPr/>
        </p:nvGrpSpPr>
        <p:grpSpPr>
          <a:xfrm>
            <a:off x="2684251" y="2126940"/>
            <a:ext cx="8858912" cy="584775"/>
            <a:chOff x="2623291" y="2273409"/>
            <a:chExt cx="8858912" cy="584775"/>
          </a:xfrm>
        </p:grpSpPr>
        <p:sp>
          <p:nvSpPr>
            <p:cNvPr id="152" name="Google Shape;152;p14"/>
            <p:cNvSpPr txBox="1"/>
            <p:nvPr/>
          </p:nvSpPr>
          <p:spPr>
            <a:xfrm>
              <a:off x="2623291" y="2273409"/>
              <a:ext cx="1607333" cy="584775"/>
            </a:xfrm>
            <a:prstGeom prst="rect">
              <a:avLst/>
            </a:prstGeom>
            <a:solidFill>
              <a:srgbClr val="FFEFD6"/>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2"/>
                </a:buClr>
                <a:buSzPts val="1600"/>
                <a:buFont typeface="Calibri"/>
                <a:buNone/>
              </a:pPr>
              <a:r>
                <a:rPr lang="en-US" sz="1600" b="0" dirty="0">
                  <a:solidFill>
                    <a:schemeClr val="dk2"/>
                  </a:solidFill>
                  <a:latin typeface="Calibri"/>
                  <a:ea typeface="Calibri"/>
                  <a:cs typeface="Calibri"/>
                  <a:sym typeface="Calibri"/>
                </a:rPr>
                <a:t>Alterations of cells and tissues </a:t>
              </a:r>
              <a:endParaRPr dirty="0"/>
            </a:p>
          </p:txBody>
        </p:sp>
        <p:sp>
          <p:nvSpPr>
            <p:cNvPr id="153" name="Google Shape;153;p14"/>
            <p:cNvSpPr txBox="1"/>
            <p:nvPr/>
          </p:nvSpPr>
          <p:spPr>
            <a:xfrm>
              <a:off x="5040483" y="2273409"/>
              <a:ext cx="1607333" cy="584775"/>
            </a:xfrm>
            <a:prstGeom prst="rect">
              <a:avLst/>
            </a:prstGeom>
            <a:solidFill>
              <a:srgbClr val="FEE0AE"/>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2"/>
                </a:buClr>
                <a:buSzPts val="1600"/>
                <a:buFont typeface="Calibri"/>
                <a:buNone/>
              </a:pPr>
              <a:r>
                <a:rPr lang="en-US" sz="1600" b="0" dirty="0">
                  <a:solidFill>
                    <a:schemeClr val="dk2"/>
                  </a:solidFill>
                  <a:latin typeface="Calibri"/>
                  <a:ea typeface="Calibri"/>
                  <a:cs typeface="Calibri"/>
                  <a:sym typeface="Calibri"/>
                </a:rPr>
                <a:t>Alterations of organ structure</a:t>
              </a:r>
              <a:endParaRPr dirty="0"/>
            </a:p>
          </p:txBody>
        </p:sp>
        <p:sp>
          <p:nvSpPr>
            <p:cNvPr id="154" name="Google Shape;154;p14"/>
            <p:cNvSpPr txBox="1"/>
            <p:nvPr/>
          </p:nvSpPr>
          <p:spPr>
            <a:xfrm>
              <a:off x="7457675" y="2273409"/>
              <a:ext cx="1607333" cy="584775"/>
            </a:xfrm>
            <a:prstGeom prst="rect">
              <a:avLst/>
            </a:prstGeom>
            <a:solidFill>
              <a:srgbClr val="F9D9D0"/>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2"/>
                </a:buClr>
                <a:buSzPts val="1600"/>
                <a:buFont typeface="Calibri"/>
                <a:buNone/>
              </a:pPr>
              <a:r>
                <a:rPr lang="en-US" sz="1600" b="0" dirty="0">
                  <a:solidFill>
                    <a:schemeClr val="dk2"/>
                  </a:solidFill>
                  <a:latin typeface="Calibri"/>
                  <a:ea typeface="Calibri"/>
                  <a:cs typeface="Calibri"/>
                  <a:sym typeface="Calibri"/>
                </a:rPr>
                <a:t>Alterations of organ function</a:t>
              </a:r>
              <a:endParaRPr dirty="0"/>
            </a:p>
          </p:txBody>
        </p:sp>
        <p:sp>
          <p:nvSpPr>
            <p:cNvPr id="155" name="Google Shape;155;p14"/>
            <p:cNvSpPr txBox="1"/>
            <p:nvPr/>
          </p:nvSpPr>
          <p:spPr>
            <a:xfrm>
              <a:off x="9874870" y="2273409"/>
              <a:ext cx="1607333" cy="584735"/>
            </a:xfrm>
            <a:prstGeom prst="rect">
              <a:avLst/>
            </a:prstGeom>
            <a:solidFill>
              <a:srgbClr val="F3B4A3"/>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2"/>
                </a:buClr>
                <a:buSzPts val="1600"/>
                <a:buFont typeface="Calibri"/>
                <a:buNone/>
              </a:pPr>
              <a:r>
                <a:rPr lang="en-US" sz="1600" b="0" dirty="0">
                  <a:solidFill>
                    <a:schemeClr val="dk2"/>
                  </a:solidFill>
                  <a:latin typeface="Calibri"/>
                  <a:ea typeface="Calibri"/>
                  <a:cs typeface="Calibri"/>
                  <a:sym typeface="Calibri"/>
                </a:rPr>
                <a:t>End-organ damage</a:t>
              </a:r>
              <a:endParaRPr dirty="0"/>
            </a:p>
          </p:txBody>
        </p:sp>
        <p:sp>
          <p:nvSpPr>
            <p:cNvPr id="156" name="Google Shape;156;p14"/>
            <p:cNvSpPr/>
            <p:nvPr/>
          </p:nvSpPr>
          <p:spPr>
            <a:xfrm>
              <a:off x="4345150" y="2434422"/>
              <a:ext cx="580807" cy="262748"/>
            </a:xfrm>
            <a:prstGeom prst="rightArrow">
              <a:avLst>
                <a:gd name="adj1" fmla="val 50000"/>
                <a:gd name="adj2" fmla="val 50000"/>
              </a:avLst>
            </a:prstGeom>
            <a:solidFill>
              <a:schemeClr val="dk2"/>
            </a:solidFill>
            <a:ln w="9525" cap="flat" cmpd="sng">
              <a:solidFill>
                <a:schemeClr val="dk2"/>
              </a:solidFill>
              <a:prstDash val="solid"/>
              <a:miter lim="800000"/>
              <a:headEnd type="none" w="sm" len="sm"/>
              <a:tailEnd type="none" w="sm" len="sm"/>
            </a:ln>
          </p:spPr>
          <p:txBody>
            <a:bodyPr spcFirstLastPara="1" wrap="square" lIns="91425" tIns="45700" rIns="91425" bIns="45700" anchor="b" anchorCtr="0">
              <a:noAutofit/>
            </a:bodyPr>
            <a:lstStyle/>
            <a:p>
              <a:pPr marL="0" marR="0" lvl="0" indent="0" algn="ctr" rtl="0">
                <a:spcBef>
                  <a:spcPts val="0"/>
                </a:spcBef>
                <a:spcAft>
                  <a:spcPts val="0"/>
                </a:spcAft>
                <a:buClr>
                  <a:schemeClr val="folHlink"/>
                </a:buClr>
                <a:buSzPts val="1800"/>
                <a:buFont typeface="Arial"/>
                <a:buNone/>
              </a:pPr>
              <a:endParaRPr sz="1800" b="0" dirty="0">
                <a:solidFill>
                  <a:schemeClr val="lt1"/>
                </a:solidFill>
                <a:latin typeface="Calibri"/>
                <a:ea typeface="Calibri"/>
                <a:cs typeface="Calibri"/>
                <a:sym typeface="Calibri"/>
              </a:endParaRPr>
            </a:p>
          </p:txBody>
        </p:sp>
        <p:sp>
          <p:nvSpPr>
            <p:cNvPr id="157" name="Google Shape;157;p14"/>
            <p:cNvSpPr/>
            <p:nvPr/>
          </p:nvSpPr>
          <p:spPr>
            <a:xfrm>
              <a:off x="6762342" y="2434422"/>
              <a:ext cx="580807" cy="262748"/>
            </a:xfrm>
            <a:prstGeom prst="rightArrow">
              <a:avLst>
                <a:gd name="adj1" fmla="val 50000"/>
                <a:gd name="adj2" fmla="val 50000"/>
              </a:avLst>
            </a:prstGeom>
            <a:solidFill>
              <a:schemeClr val="dk2"/>
            </a:solidFill>
            <a:ln w="9525" cap="flat" cmpd="sng">
              <a:solidFill>
                <a:schemeClr val="dk2"/>
              </a:solidFill>
              <a:prstDash val="solid"/>
              <a:miter lim="800000"/>
              <a:headEnd type="none" w="sm" len="sm"/>
              <a:tailEnd type="none" w="sm" len="sm"/>
            </a:ln>
          </p:spPr>
          <p:txBody>
            <a:bodyPr spcFirstLastPara="1" wrap="square" lIns="91425" tIns="45700" rIns="91425" bIns="45700" anchor="b" anchorCtr="0">
              <a:noAutofit/>
            </a:bodyPr>
            <a:lstStyle/>
            <a:p>
              <a:pPr marL="0" marR="0" lvl="0" indent="0" algn="ctr" rtl="0">
                <a:spcBef>
                  <a:spcPts val="0"/>
                </a:spcBef>
                <a:spcAft>
                  <a:spcPts val="0"/>
                </a:spcAft>
                <a:buClr>
                  <a:schemeClr val="folHlink"/>
                </a:buClr>
                <a:buSzPts val="1800"/>
                <a:buFont typeface="Arial"/>
                <a:buNone/>
              </a:pPr>
              <a:endParaRPr sz="1800" b="0" dirty="0">
                <a:solidFill>
                  <a:schemeClr val="lt1"/>
                </a:solidFill>
                <a:latin typeface="Calibri"/>
                <a:ea typeface="Calibri"/>
                <a:cs typeface="Calibri"/>
                <a:sym typeface="Calibri"/>
              </a:endParaRPr>
            </a:p>
          </p:txBody>
        </p:sp>
        <p:sp>
          <p:nvSpPr>
            <p:cNvPr id="158" name="Google Shape;158;p14"/>
            <p:cNvSpPr/>
            <p:nvPr/>
          </p:nvSpPr>
          <p:spPr>
            <a:xfrm>
              <a:off x="9179535" y="2434422"/>
              <a:ext cx="580807" cy="262748"/>
            </a:xfrm>
            <a:prstGeom prst="rightArrow">
              <a:avLst>
                <a:gd name="adj1" fmla="val 50000"/>
                <a:gd name="adj2" fmla="val 50000"/>
              </a:avLst>
            </a:prstGeom>
            <a:solidFill>
              <a:schemeClr val="dk2"/>
            </a:solidFill>
            <a:ln w="9525" cap="flat" cmpd="sng">
              <a:solidFill>
                <a:schemeClr val="dk2"/>
              </a:solidFill>
              <a:prstDash val="solid"/>
              <a:miter lim="800000"/>
              <a:headEnd type="none" w="sm" len="sm"/>
              <a:tailEnd type="none" w="sm" len="sm"/>
            </a:ln>
          </p:spPr>
          <p:txBody>
            <a:bodyPr spcFirstLastPara="1" wrap="square" lIns="91425" tIns="45700" rIns="91425" bIns="45700" anchor="b" anchorCtr="0">
              <a:noAutofit/>
            </a:bodyPr>
            <a:lstStyle/>
            <a:p>
              <a:pPr marL="0" marR="0" lvl="0" indent="0" algn="ctr" rtl="0">
                <a:spcBef>
                  <a:spcPts val="0"/>
                </a:spcBef>
                <a:spcAft>
                  <a:spcPts val="0"/>
                </a:spcAft>
                <a:buClr>
                  <a:schemeClr val="folHlink"/>
                </a:buClr>
                <a:buSzPts val="1800"/>
                <a:buFont typeface="Arial"/>
                <a:buNone/>
              </a:pPr>
              <a:endParaRPr sz="1800" b="0" dirty="0">
                <a:solidFill>
                  <a:schemeClr val="lt1"/>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06DC6-2E2E-2ED9-8979-44D3F28A6ED6}"/>
              </a:ext>
            </a:extLst>
          </p:cNvPr>
          <p:cNvSpPr>
            <a:spLocks noGrp="1"/>
          </p:cNvSpPr>
          <p:nvPr>
            <p:ph type="title"/>
          </p:nvPr>
        </p:nvSpPr>
        <p:spPr/>
        <p:txBody>
          <a:bodyPr/>
          <a:lstStyle/>
          <a:p>
            <a:r>
              <a:rPr lang="en-US" sz="3200" dirty="0"/>
              <a:t>Edmonton Obesity Staging System: Higher Stage, Generally More Intensive Obesity/Comorbidity Management*</a:t>
            </a:r>
          </a:p>
        </p:txBody>
      </p:sp>
      <p:pic>
        <p:nvPicPr>
          <p:cNvPr id="6" name="Content Placeholder 5">
            <a:extLst>
              <a:ext uri="{FF2B5EF4-FFF2-40B4-BE49-F238E27FC236}">
                <a16:creationId xmlns:a16="http://schemas.microsoft.com/office/drawing/2014/main" id="{87E82DC0-A77E-A068-E844-1C6DA43278B2}"/>
              </a:ext>
            </a:extLst>
          </p:cNvPr>
          <p:cNvPicPr>
            <a:picLocks noGrp="1" noChangeAspect="1"/>
          </p:cNvPicPr>
          <p:nvPr>
            <p:ph idx="1"/>
          </p:nvPr>
        </p:nvPicPr>
        <p:blipFill>
          <a:blip r:embed="rId3"/>
          <a:stretch>
            <a:fillRect/>
          </a:stretch>
        </p:blipFill>
        <p:spPr bwMode="auto">
          <a:xfrm>
            <a:off x="1930595" y="1474275"/>
            <a:ext cx="8330810" cy="492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Footer Placeholder 5">
            <a:extLst>
              <a:ext uri="{FF2B5EF4-FFF2-40B4-BE49-F238E27FC236}">
                <a16:creationId xmlns:a16="http://schemas.microsoft.com/office/drawing/2014/main" id="{8A9EA442-4FCA-8B24-7BBD-55019785862C}"/>
              </a:ext>
            </a:extLst>
          </p:cNvPr>
          <p:cNvSpPr txBox="1">
            <a:spLocks/>
          </p:cNvSpPr>
          <p:nvPr/>
        </p:nvSpPr>
        <p:spPr>
          <a:xfrm>
            <a:off x="437571" y="6223395"/>
            <a:ext cx="8777679" cy="344220"/>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a:defRPr/>
            </a:pPr>
            <a:r>
              <a:rPr lang="en-US" sz="1200" b="0" dirty="0">
                <a:solidFill>
                  <a:schemeClr val="bg2"/>
                </a:solidFill>
                <a:latin typeface="Calibri" panose="020F0502020204030204" pitchFamily="34" charset="0"/>
                <a:cs typeface="Calibri" panose="020F0502020204030204" pitchFamily="34" charset="0"/>
              </a:rPr>
              <a:t>*Except aggressive obesity management as deemed feasible and palliative measures for Stage 4.</a:t>
            </a:r>
          </a:p>
          <a:p>
            <a:pPr>
              <a:defRPr/>
            </a:pPr>
            <a:r>
              <a:rPr lang="en-US" sz="1200" b="0" dirty="0">
                <a:solidFill>
                  <a:schemeClr val="bg2"/>
                </a:solidFill>
                <a:latin typeface="Calibri" panose="020F0502020204030204" pitchFamily="34" charset="0"/>
                <a:cs typeface="Calibri" panose="020F0502020204030204" pitchFamily="34" charset="0"/>
              </a:rPr>
              <a:t>Swaleh. CMAJ Open. 2021;9:E1141.</a:t>
            </a:r>
            <a:r>
              <a:rPr lang="en-US" sz="1200" b="0" u="sng" dirty="0">
                <a:solidFill>
                  <a:srgbClr val="467886"/>
                </a:solidFill>
                <a:effectLst/>
                <a:latin typeface="Calibri" panose="020F0502020204030204" pitchFamily="34" charset="0"/>
                <a:ea typeface="Calibri" panose="020F0502020204030204" pitchFamily="34" charset="0"/>
                <a:cs typeface="Times New Roman" panose="02020603050405020304" pitchFamily="18" charset="0"/>
                <a:hlinkClick r:id="rId4"/>
              </a:rPr>
              <a:t> CC BY-NC-ND 4.0</a:t>
            </a:r>
            <a:r>
              <a:rPr lang="en-US" sz="1200" b="0" dirty="0">
                <a:solidFill>
                  <a:srgbClr val="000000"/>
                </a:solidFill>
                <a:effectLst/>
                <a:latin typeface="Calibri" panose="020F0502020204030204" pitchFamily="34" charset="0"/>
                <a:ea typeface="Calibri" panose="020F0502020204030204" pitchFamily="34" charset="0"/>
              </a:rPr>
              <a:t>. </a:t>
            </a:r>
            <a:r>
              <a:rPr lang="en-US" sz="1200" b="0" dirty="0">
                <a:solidFill>
                  <a:schemeClr val="bg2"/>
                </a:solidFill>
                <a:effectLst/>
                <a:latin typeface="Calibri" panose="020F0502020204030204" pitchFamily="34" charset="0"/>
                <a:ea typeface="Calibri" panose="020F0502020204030204" pitchFamily="34" charset="0"/>
              </a:rPr>
              <a:t>No changes made</a:t>
            </a:r>
            <a:r>
              <a:rPr lang="en-US" sz="1200" b="0" dirty="0">
                <a:solidFill>
                  <a:srgbClr val="000000"/>
                </a:solidFill>
                <a:effectLst/>
                <a:latin typeface="Calibri" panose="020F0502020204030204" pitchFamily="34" charset="0"/>
                <a:ea typeface="Calibri" panose="020F0502020204030204" pitchFamily="34" charset="0"/>
              </a:rPr>
              <a:t>. Sharma. </a:t>
            </a:r>
            <a:r>
              <a:rPr lang="fr-FR" sz="1200" b="0" dirty="0">
                <a:solidFill>
                  <a:srgbClr val="000000"/>
                </a:solidFill>
                <a:latin typeface="Calibri" panose="020F0502020204030204" pitchFamily="34" charset="0"/>
                <a:ea typeface="Calibri" panose="020F0502020204030204" pitchFamily="34" charset="0"/>
              </a:rPr>
              <a:t>Int J Obes (Lond). 2009;33:289.</a:t>
            </a:r>
            <a:endParaRPr lang="en-US" sz="1200" b="0" dirty="0">
              <a:solidFill>
                <a:schemeClr val="bg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357233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73A8D-3229-459A-65E3-A5C1FA219E45}"/>
              </a:ext>
            </a:extLst>
          </p:cNvPr>
          <p:cNvSpPr>
            <a:spLocks noGrp="1"/>
          </p:cNvSpPr>
          <p:nvPr>
            <p:ph type="title"/>
          </p:nvPr>
        </p:nvSpPr>
        <p:spPr/>
        <p:txBody>
          <a:bodyPr/>
          <a:lstStyle/>
          <a:p>
            <a:r>
              <a:rPr lang="en-US" dirty="0"/>
              <a:t>Confirming Excess Adiposity (Obesity)</a:t>
            </a:r>
          </a:p>
        </p:txBody>
      </p:sp>
      <p:sp>
        <p:nvSpPr>
          <p:cNvPr id="5" name="Content Placeholder 4">
            <a:extLst>
              <a:ext uri="{FF2B5EF4-FFF2-40B4-BE49-F238E27FC236}">
                <a16:creationId xmlns:a16="http://schemas.microsoft.com/office/drawing/2014/main" id="{39A6B56D-B962-4F85-B985-DDC413195A16}"/>
              </a:ext>
            </a:extLst>
          </p:cNvPr>
          <p:cNvSpPr>
            <a:spLocks noGrp="1"/>
          </p:cNvSpPr>
          <p:nvPr>
            <p:ph sz="half" idx="1"/>
          </p:nvPr>
        </p:nvSpPr>
        <p:spPr>
          <a:xfrm>
            <a:off x="601820" y="1510730"/>
            <a:ext cx="4996547" cy="4678738"/>
          </a:xfrm>
        </p:spPr>
        <p:txBody>
          <a:bodyPr/>
          <a:lstStyle/>
          <a:p>
            <a:r>
              <a:rPr lang="en-US" sz="2000" dirty="0"/>
              <a:t>BMI is valuable for screening but should not be the only measurement for diagnosis</a:t>
            </a:r>
          </a:p>
          <a:p>
            <a:r>
              <a:rPr lang="en-US" sz="2000" dirty="0"/>
              <a:t>Clinical assessment should confirm obesity via non-BMI measures and based on appropriate cut offs:</a:t>
            </a:r>
          </a:p>
          <a:p>
            <a:pPr lvl="1"/>
            <a:r>
              <a:rPr lang="en-US" sz="1800" dirty="0"/>
              <a:t>Direct body fat measurement (DXA, bioimpedance)</a:t>
            </a:r>
          </a:p>
          <a:p>
            <a:pPr lvl="1"/>
            <a:r>
              <a:rPr lang="en-US" sz="1800" dirty="0"/>
              <a:t>≥1 anthropometric criteria (waist circumference, waist-to-height ratio, </a:t>
            </a:r>
            <a:br>
              <a:rPr lang="en-US" sz="1800" dirty="0"/>
            </a:br>
            <a:r>
              <a:rPr lang="en-US" sz="1800" dirty="0"/>
              <a:t>waist-to-hip ratio)</a:t>
            </a:r>
          </a:p>
          <a:p>
            <a:r>
              <a:rPr lang="en-US" sz="2000" dirty="0"/>
              <a:t>Can </a:t>
            </a:r>
            <a:r>
              <a:rPr lang="en-US" sz="2000" b="1" dirty="0"/>
              <a:t>pragmatically assume </a:t>
            </a:r>
            <a:r>
              <a:rPr lang="en-US" sz="2000" dirty="0"/>
              <a:t>that patients with </a:t>
            </a:r>
            <a:r>
              <a:rPr lang="en-US" sz="2000" b="1" dirty="0"/>
              <a:t>BMI &gt;40 kg/m</a:t>
            </a:r>
            <a:r>
              <a:rPr lang="en-US" sz="2000" b="1" baseline="30000" dirty="0"/>
              <a:t>2</a:t>
            </a:r>
            <a:r>
              <a:rPr lang="en-US" sz="2000" b="1" dirty="0"/>
              <a:t> have obesity </a:t>
            </a:r>
            <a:r>
              <a:rPr lang="en-US" sz="2000" dirty="0"/>
              <a:t>without additional measurements</a:t>
            </a:r>
          </a:p>
        </p:txBody>
      </p:sp>
      <p:sp>
        <p:nvSpPr>
          <p:cNvPr id="4" name="Footer Placeholder 5">
            <a:extLst>
              <a:ext uri="{FF2B5EF4-FFF2-40B4-BE49-F238E27FC236}">
                <a16:creationId xmlns:a16="http://schemas.microsoft.com/office/drawing/2014/main" id="{0D5039A9-B41B-1DAB-47F2-6039A2603CF1}"/>
              </a:ext>
            </a:extLst>
          </p:cNvPr>
          <p:cNvSpPr txBox="1">
            <a:spLocks/>
          </p:cNvSpPr>
          <p:nvPr/>
        </p:nvSpPr>
        <p:spPr>
          <a:xfrm>
            <a:off x="423103" y="6208380"/>
            <a:ext cx="9189778" cy="425453"/>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r>
              <a:rPr lang="en-US" sz="1200" b="0" dirty="0">
                <a:solidFill>
                  <a:schemeClr val="bg2"/>
                </a:solidFill>
                <a:latin typeface="Calibri" panose="020F0502020204030204" pitchFamily="34" charset="0"/>
                <a:cs typeface="Calibri" panose="020F0502020204030204" pitchFamily="34" charset="0"/>
              </a:rPr>
              <a:t>Rubino. Lancet Diabetes Endocrinol. 2025;13:221. obesitymedicine.org. </a:t>
            </a:r>
            <a:br>
              <a:rPr lang="en-US" sz="1200" b="0" dirty="0">
                <a:solidFill>
                  <a:schemeClr val="bg2"/>
                </a:solidFill>
                <a:latin typeface="Calibri" panose="020F0502020204030204" pitchFamily="34" charset="0"/>
                <a:cs typeface="Calibri" panose="020F0502020204030204" pitchFamily="34" charset="0"/>
              </a:rPr>
            </a:br>
            <a:r>
              <a:rPr lang="en-US" sz="1200" b="0" dirty="0">
                <a:solidFill>
                  <a:schemeClr val="bg2"/>
                </a:solidFill>
                <a:latin typeface="Calibri" panose="020F0502020204030204" pitchFamily="34" charset="0"/>
                <a:cs typeface="Calibri" panose="020F0502020204030204" pitchFamily="34" charset="0"/>
              </a:rPr>
              <a:t>Caleyachetty. Lancet Diabetes Endocrinol. 2021;9:419. Piqueras. Front Psychol. 2021;12:631179.</a:t>
            </a:r>
          </a:p>
        </p:txBody>
      </p:sp>
      <p:graphicFrame>
        <p:nvGraphicFramePr>
          <p:cNvPr id="8" name="Group 32">
            <a:extLst>
              <a:ext uri="{FF2B5EF4-FFF2-40B4-BE49-F238E27FC236}">
                <a16:creationId xmlns:a16="http://schemas.microsoft.com/office/drawing/2014/main" id="{DCB5EC0E-D712-7E3C-7A8C-3038D80F9E5F}"/>
              </a:ext>
            </a:extLst>
          </p:cNvPr>
          <p:cNvGraphicFramePr>
            <a:graphicFrameLocks noGrp="1"/>
          </p:cNvGraphicFramePr>
          <p:nvPr>
            <p:ph sz="half" idx="2"/>
            <p:extLst>
              <p:ext uri="{D42A27DB-BD31-4B8C-83A1-F6EECF244321}">
                <p14:modId xmlns:p14="http://schemas.microsoft.com/office/powerpoint/2010/main" val="2371993547"/>
              </p:ext>
            </p:extLst>
          </p:nvPr>
        </p:nvGraphicFramePr>
        <p:xfrm>
          <a:off x="5830862" y="1600200"/>
          <a:ext cx="5651342" cy="3720710"/>
        </p:xfrm>
        <a:graphic>
          <a:graphicData uri="http://schemas.openxmlformats.org/drawingml/2006/table">
            <a:tbl>
              <a:tblPr/>
              <a:tblGrid>
                <a:gridCol w="1497408">
                  <a:extLst>
                    <a:ext uri="{9D8B030D-6E8A-4147-A177-3AD203B41FA5}">
                      <a16:colId xmlns:a16="http://schemas.microsoft.com/office/drawing/2014/main" val="20000"/>
                    </a:ext>
                  </a:extLst>
                </a:gridCol>
                <a:gridCol w="1175657">
                  <a:extLst>
                    <a:ext uri="{9D8B030D-6E8A-4147-A177-3AD203B41FA5}">
                      <a16:colId xmlns:a16="http://schemas.microsoft.com/office/drawing/2014/main" val="20001"/>
                    </a:ext>
                  </a:extLst>
                </a:gridCol>
                <a:gridCol w="1054359">
                  <a:extLst>
                    <a:ext uri="{9D8B030D-6E8A-4147-A177-3AD203B41FA5}">
                      <a16:colId xmlns:a16="http://schemas.microsoft.com/office/drawing/2014/main" val="20002"/>
                    </a:ext>
                  </a:extLst>
                </a:gridCol>
                <a:gridCol w="989045">
                  <a:extLst>
                    <a:ext uri="{9D8B030D-6E8A-4147-A177-3AD203B41FA5}">
                      <a16:colId xmlns:a16="http://schemas.microsoft.com/office/drawing/2014/main" val="1990065346"/>
                    </a:ext>
                  </a:extLst>
                </a:gridCol>
                <a:gridCol w="934873">
                  <a:extLst>
                    <a:ext uri="{9D8B030D-6E8A-4147-A177-3AD203B41FA5}">
                      <a16:colId xmlns:a16="http://schemas.microsoft.com/office/drawing/2014/main" val="681730000"/>
                    </a:ext>
                  </a:extLst>
                </a:gridCol>
              </a:tblGrid>
              <a:tr h="520307">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Threshold by</a:t>
                      </a:r>
                    </a:p>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Measure*</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White</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Asian</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Black</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Arab</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96245">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BMI, kg/m</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2</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Healthy weight</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Overweight</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Class I obesity</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Class II obesity</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Class III obesity</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18.5-24.9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25-29.9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30.0-34.9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35.0-39.9</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≥40.0</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19.2-22.2*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23.9-26.9*</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23.4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28.1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22.1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26.6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96245">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Waist circumference,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in (cm)</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(89) for women;</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(102) for men</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(79) for women;</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(89) for men</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65763">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Waist-to-height ratio</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4">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≥0.50</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45720" marR="4572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9377025"/>
                  </a:ext>
                </a:extLst>
              </a:tr>
              <a:tr h="365763">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Waist-to-hip ratio</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4">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&gt;0.80 for women; &gt;1.00 for men</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45720" marR="4572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06528270"/>
                  </a:ext>
                </a:extLst>
              </a:tr>
            </a:tbl>
          </a:graphicData>
        </a:graphic>
      </p:graphicFrame>
      <p:sp>
        <p:nvSpPr>
          <p:cNvPr id="3" name="TextBox 2">
            <a:extLst>
              <a:ext uri="{FF2B5EF4-FFF2-40B4-BE49-F238E27FC236}">
                <a16:creationId xmlns:a16="http://schemas.microsoft.com/office/drawing/2014/main" id="{CF585F0B-DA3A-1CC9-A874-A1BAA5B72950}"/>
              </a:ext>
            </a:extLst>
          </p:cNvPr>
          <p:cNvSpPr txBox="1"/>
          <p:nvPr/>
        </p:nvSpPr>
        <p:spPr bwMode="auto">
          <a:xfrm>
            <a:off x="5727256" y="5441170"/>
            <a:ext cx="58641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*Lower threshold specific to South Asian adults; higher threshold specific to Chinese adults.</a:t>
            </a:r>
          </a:p>
        </p:txBody>
      </p:sp>
    </p:spTree>
    <p:extLst>
      <p:ext uri="{BB962C8B-B14F-4D97-AF65-F5344CB8AC3E}">
        <p14:creationId xmlns:p14="http://schemas.microsoft.com/office/powerpoint/2010/main" val="40843499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0C47C-834D-A222-2745-B3CA814453EE}"/>
              </a:ext>
            </a:extLst>
          </p:cNvPr>
          <p:cNvSpPr>
            <a:spLocks noGrp="1"/>
          </p:cNvSpPr>
          <p:nvPr>
            <p:ph type="title"/>
          </p:nvPr>
        </p:nvSpPr>
        <p:spPr/>
        <p:txBody>
          <a:bodyPr/>
          <a:lstStyle/>
          <a:p>
            <a:r>
              <a:rPr lang="en-US" dirty="0"/>
              <a:t>Diagnostic Criteria for Clinical Obesity in Adults*: Reduced Function Due to Excess Adiposity</a:t>
            </a:r>
          </a:p>
        </p:txBody>
      </p:sp>
      <p:graphicFrame>
        <p:nvGraphicFramePr>
          <p:cNvPr id="8" name="Content Placeholder 7">
            <a:extLst>
              <a:ext uri="{FF2B5EF4-FFF2-40B4-BE49-F238E27FC236}">
                <a16:creationId xmlns:a16="http://schemas.microsoft.com/office/drawing/2014/main" id="{69F4ACCC-849C-9A40-C897-C8654D052244}"/>
              </a:ext>
            </a:extLst>
          </p:cNvPr>
          <p:cNvGraphicFramePr>
            <a:graphicFrameLocks noGrp="1"/>
          </p:cNvGraphicFramePr>
          <p:nvPr>
            <p:ph sz="half" idx="1"/>
            <p:extLst>
              <p:ext uri="{D42A27DB-BD31-4B8C-83A1-F6EECF244321}">
                <p14:modId xmlns:p14="http://schemas.microsoft.com/office/powerpoint/2010/main" val="4289518815"/>
              </p:ext>
            </p:extLst>
          </p:nvPr>
        </p:nvGraphicFramePr>
        <p:xfrm>
          <a:off x="520700" y="1600200"/>
          <a:ext cx="5472935" cy="4556760"/>
        </p:xfrm>
        <a:graphic>
          <a:graphicData uri="http://schemas.openxmlformats.org/drawingml/2006/table">
            <a:tbl>
              <a:tblPr firstRow="1" bandRow="1">
                <a:tableStyleId>{EB344D84-9AFB-497E-A393-DC336BA19D2E}</a:tableStyleId>
              </a:tblPr>
              <a:tblGrid>
                <a:gridCol w="2261992">
                  <a:extLst>
                    <a:ext uri="{9D8B030D-6E8A-4147-A177-3AD203B41FA5}">
                      <a16:colId xmlns:a16="http://schemas.microsoft.com/office/drawing/2014/main" val="2374733214"/>
                    </a:ext>
                  </a:extLst>
                </a:gridCol>
                <a:gridCol w="3210943">
                  <a:extLst>
                    <a:ext uri="{9D8B030D-6E8A-4147-A177-3AD203B41FA5}">
                      <a16:colId xmlns:a16="http://schemas.microsoft.com/office/drawing/2014/main" val="3848424919"/>
                    </a:ext>
                  </a:extLst>
                </a:gridCol>
              </a:tblGrid>
              <a:tr h="370840">
                <a:tc>
                  <a:txBody>
                    <a:bodyPr/>
                    <a:lstStyle/>
                    <a:p>
                      <a:r>
                        <a:rPr lang="en-US" sz="1600" dirty="0"/>
                        <a:t>Organ, Tissue, or System</a:t>
                      </a:r>
                    </a:p>
                  </a:txBody>
                  <a:tcP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600" dirty="0"/>
                        <a:t>Diagnostic Criteria</a:t>
                      </a:r>
                    </a:p>
                  </a:txBody>
                  <a:tcP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778700762"/>
                  </a:ext>
                </a:extLst>
              </a:tr>
              <a:tr h="370840">
                <a:tc>
                  <a:txBody>
                    <a:bodyPr/>
                    <a:lstStyle/>
                    <a:p>
                      <a:r>
                        <a:rPr lang="en-US" sz="1600" dirty="0">
                          <a:solidFill>
                            <a:schemeClr val="bg1"/>
                          </a:solidFill>
                        </a:rPr>
                        <a:t>Central nervous system</a:t>
                      </a:r>
                    </a:p>
                  </a:txBody>
                  <a:tcP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marL="285750" indent="-285750" algn="l">
                        <a:buFont typeface="Wingdings" panose="05000000000000000000" pitchFamily="2" charset="2"/>
                        <a:buChar char="§"/>
                      </a:pPr>
                      <a:r>
                        <a:rPr lang="en-US" sz="1600" dirty="0">
                          <a:solidFill>
                            <a:schemeClr val="bg1"/>
                          </a:solidFill>
                        </a:rPr>
                        <a:t>Raised intracranial pressure</a:t>
                      </a:r>
                    </a:p>
                  </a:txBody>
                  <a:tcP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23005227"/>
                  </a:ext>
                </a:extLst>
              </a:tr>
              <a:tr h="370840">
                <a:tc>
                  <a:txBody>
                    <a:bodyPr/>
                    <a:lstStyle/>
                    <a:p>
                      <a:r>
                        <a:rPr lang="en-US" sz="1600" dirty="0">
                          <a:solidFill>
                            <a:schemeClr val="bg1"/>
                          </a:solidFill>
                        </a:rPr>
                        <a:t>Upper airways</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285750" indent="-285750" algn="l">
                        <a:buFont typeface="Wingdings" panose="05000000000000000000" pitchFamily="2" charset="2"/>
                        <a:buChar char="§"/>
                      </a:pPr>
                      <a:r>
                        <a:rPr lang="en-US" sz="1600" dirty="0">
                          <a:solidFill>
                            <a:schemeClr val="bg1"/>
                          </a:solidFill>
                        </a:rPr>
                        <a:t>Apnea or hypopnea during sleep due to resistance</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727155584"/>
                  </a:ext>
                </a:extLst>
              </a:tr>
              <a:tr h="370840">
                <a:tc>
                  <a:txBody>
                    <a:bodyPr/>
                    <a:lstStyle/>
                    <a:p>
                      <a:r>
                        <a:rPr lang="en-US" sz="1600" dirty="0">
                          <a:solidFill>
                            <a:schemeClr val="bg1"/>
                          </a:solidFill>
                        </a:rPr>
                        <a:t>Respiratory</a:t>
                      </a:r>
                    </a:p>
                  </a:txBody>
                  <a:tcP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285750" indent="-285750" algn="l">
                        <a:buFont typeface="Wingdings" panose="05000000000000000000" pitchFamily="2" charset="2"/>
                        <a:buChar char="§"/>
                      </a:pPr>
                      <a:r>
                        <a:rPr lang="en-US" sz="1600" dirty="0">
                          <a:solidFill>
                            <a:schemeClr val="bg1"/>
                          </a:solidFill>
                        </a:rPr>
                        <a:t>Reduced lung/diaphragmatic compliance (eg, hypoventilation)</a:t>
                      </a:r>
                    </a:p>
                  </a:txBody>
                  <a:tcP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41162348"/>
                  </a:ext>
                </a:extLst>
              </a:tr>
              <a:tr h="370840">
                <a:tc>
                  <a:txBody>
                    <a:bodyPr/>
                    <a:lstStyle/>
                    <a:p>
                      <a:r>
                        <a:rPr lang="en-US" sz="1600" dirty="0">
                          <a:solidFill>
                            <a:schemeClr val="bg1"/>
                          </a:solidFill>
                        </a:rPr>
                        <a:t>Cardiovascular system</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285750" indent="-285750" algn="l">
                        <a:buFont typeface="Wingdings" panose="05000000000000000000" pitchFamily="2" charset="2"/>
                        <a:buChar char="§"/>
                      </a:pPr>
                      <a:r>
                        <a:rPr lang="en-US" sz="1600" dirty="0">
                          <a:solidFill>
                            <a:schemeClr val="bg1"/>
                          </a:solidFill>
                        </a:rPr>
                        <a:t>Reduced LV systolic function (HFrEF)</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dirty="0">
                          <a:solidFill>
                            <a:schemeClr val="bg1"/>
                          </a:solidFill>
                        </a:rPr>
                        <a:t>Chronic fatigue and edema due to impaired diastolic function (HFpEF)</a:t>
                      </a:r>
                    </a:p>
                    <a:p>
                      <a:pPr marL="285750" indent="-285750" algn="l">
                        <a:buFont typeface="Wingdings" panose="05000000000000000000" pitchFamily="2" charset="2"/>
                        <a:buChar char="§"/>
                      </a:pPr>
                      <a:r>
                        <a:rPr lang="en-US" sz="1600" dirty="0">
                          <a:solidFill>
                            <a:schemeClr val="bg1"/>
                          </a:solidFill>
                        </a:rPr>
                        <a:t>AFib</a:t>
                      </a:r>
                    </a:p>
                    <a:p>
                      <a:pPr marL="285750" indent="-285750" algn="l">
                        <a:buFont typeface="Wingdings" panose="05000000000000000000" pitchFamily="2" charset="2"/>
                        <a:buChar char="§"/>
                      </a:pPr>
                      <a:r>
                        <a:rPr lang="en-US" sz="1600" dirty="0">
                          <a:solidFill>
                            <a:schemeClr val="bg1"/>
                          </a:solidFill>
                        </a:rPr>
                        <a:t>PAH</a:t>
                      </a:r>
                    </a:p>
                    <a:p>
                      <a:pPr marL="285750" indent="-285750" algn="l">
                        <a:buFont typeface="Wingdings" panose="05000000000000000000" pitchFamily="2" charset="2"/>
                        <a:buChar char="§"/>
                      </a:pPr>
                      <a:r>
                        <a:rPr lang="en-US" sz="1600" dirty="0">
                          <a:solidFill>
                            <a:schemeClr val="bg1"/>
                          </a:solidFill>
                        </a:rPr>
                        <a:t>DVT/PTD</a:t>
                      </a:r>
                    </a:p>
                    <a:p>
                      <a:pPr marL="285750" indent="-285750" algn="l">
                        <a:buFont typeface="Wingdings" panose="05000000000000000000" pitchFamily="2" charset="2"/>
                        <a:buChar char="§"/>
                      </a:pPr>
                      <a:r>
                        <a:rPr lang="en-US" sz="1600" dirty="0">
                          <a:solidFill>
                            <a:schemeClr val="bg1"/>
                          </a:solidFill>
                        </a:rPr>
                        <a:t>Raised arterial blood pressure</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853247841"/>
                  </a:ext>
                </a:extLst>
              </a:tr>
              <a:tr h="370840">
                <a:tc>
                  <a:txBody>
                    <a:bodyPr/>
                    <a:lstStyle/>
                    <a:p>
                      <a:r>
                        <a:rPr lang="en-US" sz="1600" dirty="0">
                          <a:solidFill>
                            <a:schemeClr val="bg1"/>
                          </a:solidFill>
                        </a:rPr>
                        <a:t>Metabolism</a:t>
                      </a:r>
                    </a:p>
                  </a:txBody>
                  <a:tcP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285750" indent="-285750" algn="l">
                        <a:buFont typeface="Wingdings" panose="05000000000000000000" pitchFamily="2" charset="2"/>
                        <a:buChar char="§"/>
                      </a:pPr>
                      <a:r>
                        <a:rPr lang="en-US" sz="1600" dirty="0">
                          <a:solidFill>
                            <a:schemeClr val="bg1"/>
                          </a:solidFill>
                        </a:rPr>
                        <a:t>Hypoglycemia, high TG, low HDL</a:t>
                      </a:r>
                    </a:p>
                  </a:txBody>
                  <a:tcP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52722247"/>
                  </a:ext>
                </a:extLst>
              </a:tr>
            </a:tbl>
          </a:graphicData>
        </a:graphic>
      </p:graphicFrame>
      <p:sp>
        <p:nvSpPr>
          <p:cNvPr id="6" name="Footer Placeholder 5">
            <a:extLst>
              <a:ext uri="{FF2B5EF4-FFF2-40B4-BE49-F238E27FC236}">
                <a16:creationId xmlns:a16="http://schemas.microsoft.com/office/drawing/2014/main" id="{0F3FF037-EE33-E2DE-CF7E-21D779E6BD3F}"/>
              </a:ext>
            </a:extLst>
          </p:cNvPr>
          <p:cNvSpPr txBox="1">
            <a:spLocks/>
          </p:cNvSpPr>
          <p:nvPr/>
        </p:nvSpPr>
        <p:spPr>
          <a:xfrm>
            <a:off x="430083" y="6388443"/>
            <a:ext cx="7848944" cy="307181"/>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r>
              <a:rPr lang="en-US" sz="1200" b="0" dirty="0">
                <a:solidFill>
                  <a:schemeClr val="bg2"/>
                </a:solidFill>
                <a:latin typeface="Calibri" panose="020F0502020204030204" pitchFamily="34" charset="0"/>
                <a:cs typeface="Calibri" panose="020F0502020204030204" pitchFamily="34" charset="0"/>
              </a:rPr>
              <a:t>Rubino. Lancet Diabetes Endocrinol. 2025;13:221.</a:t>
            </a:r>
          </a:p>
        </p:txBody>
      </p:sp>
      <p:sp>
        <p:nvSpPr>
          <p:cNvPr id="3" name="Content Placeholder 3">
            <a:extLst>
              <a:ext uri="{FF2B5EF4-FFF2-40B4-BE49-F238E27FC236}">
                <a16:creationId xmlns:a16="http://schemas.microsoft.com/office/drawing/2014/main" id="{14A7CAFF-A45E-F873-0CA7-DC128903B88E}"/>
              </a:ext>
            </a:extLst>
          </p:cNvPr>
          <p:cNvSpPr txBox="1">
            <a:spLocks/>
          </p:cNvSpPr>
          <p:nvPr/>
        </p:nvSpPr>
        <p:spPr bwMode="auto">
          <a:xfrm>
            <a:off x="6146022" y="5878856"/>
            <a:ext cx="5787832" cy="324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indent="0">
              <a:buFont typeface="Wingdings" panose="05000000000000000000" pitchFamily="2" charset="2"/>
              <a:buNone/>
            </a:pPr>
            <a:r>
              <a:rPr lang="en-US" sz="1200" b="0" kern="0" dirty="0"/>
              <a:t>*Separate similar criteria for children and adolescents are also included in the statement.</a:t>
            </a:r>
          </a:p>
        </p:txBody>
      </p:sp>
      <p:graphicFrame>
        <p:nvGraphicFramePr>
          <p:cNvPr id="4" name="Content Placeholder 7">
            <a:extLst>
              <a:ext uri="{FF2B5EF4-FFF2-40B4-BE49-F238E27FC236}">
                <a16:creationId xmlns:a16="http://schemas.microsoft.com/office/drawing/2014/main" id="{DA2AC07E-8C41-CF3F-B747-D4877137F7E8}"/>
              </a:ext>
            </a:extLst>
          </p:cNvPr>
          <p:cNvGraphicFramePr>
            <a:graphicFrameLocks/>
          </p:cNvGraphicFramePr>
          <p:nvPr>
            <p:extLst>
              <p:ext uri="{D42A27DB-BD31-4B8C-83A1-F6EECF244321}">
                <p14:modId xmlns:p14="http://schemas.microsoft.com/office/powerpoint/2010/main" val="1165401355"/>
              </p:ext>
            </p:extLst>
          </p:nvPr>
        </p:nvGraphicFramePr>
        <p:xfrm>
          <a:off x="6198367" y="1600200"/>
          <a:ext cx="5583101" cy="4251960"/>
        </p:xfrm>
        <a:graphic>
          <a:graphicData uri="http://schemas.openxmlformats.org/drawingml/2006/table">
            <a:tbl>
              <a:tblPr firstRow="1" bandRow="1">
                <a:tableStyleId>{EB344D84-9AFB-497E-A393-DC336BA19D2E}</a:tableStyleId>
              </a:tblPr>
              <a:tblGrid>
                <a:gridCol w="2307524">
                  <a:extLst>
                    <a:ext uri="{9D8B030D-6E8A-4147-A177-3AD203B41FA5}">
                      <a16:colId xmlns:a16="http://schemas.microsoft.com/office/drawing/2014/main" val="2374733214"/>
                    </a:ext>
                  </a:extLst>
                </a:gridCol>
                <a:gridCol w="3275577">
                  <a:extLst>
                    <a:ext uri="{9D8B030D-6E8A-4147-A177-3AD203B41FA5}">
                      <a16:colId xmlns:a16="http://schemas.microsoft.com/office/drawing/2014/main" val="3848424919"/>
                    </a:ext>
                  </a:extLst>
                </a:gridCol>
              </a:tblGrid>
              <a:tr h="370840">
                <a:tc>
                  <a:txBody>
                    <a:bodyPr/>
                    <a:lstStyle/>
                    <a:p>
                      <a:r>
                        <a:rPr lang="en-US" sz="1600" dirty="0"/>
                        <a:t>Organ, Tissue, or System</a:t>
                      </a:r>
                    </a:p>
                  </a:txBody>
                  <a:tcP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600" dirty="0"/>
                        <a:t>Diagnostic Criteria</a:t>
                      </a:r>
                    </a:p>
                  </a:txBody>
                  <a:tcP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778700762"/>
                  </a:ext>
                </a:extLst>
              </a:tr>
              <a:tr h="370840">
                <a:tc>
                  <a:txBody>
                    <a:bodyPr/>
                    <a:lstStyle/>
                    <a:p>
                      <a:r>
                        <a:rPr lang="en-US" sz="1600" dirty="0">
                          <a:solidFill>
                            <a:schemeClr val="bg1"/>
                          </a:solidFill>
                        </a:rPr>
                        <a:t>Liver</a:t>
                      </a:r>
                    </a:p>
                  </a:txBody>
                  <a:tcP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marL="285750" indent="-285750" algn="l">
                        <a:buFont typeface="Wingdings" panose="05000000000000000000" pitchFamily="2" charset="2"/>
                        <a:buChar char="§"/>
                      </a:pPr>
                      <a:r>
                        <a:rPr lang="en-US" sz="1600" dirty="0">
                          <a:solidFill>
                            <a:schemeClr val="bg1"/>
                          </a:solidFill>
                        </a:rPr>
                        <a:t>MASLD with fibrosis</a:t>
                      </a:r>
                    </a:p>
                  </a:txBody>
                  <a:tcP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23005227"/>
                  </a:ext>
                </a:extLst>
              </a:tr>
              <a:tr h="370840">
                <a:tc>
                  <a:txBody>
                    <a:bodyPr/>
                    <a:lstStyle/>
                    <a:p>
                      <a:r>
                        <a:rPr lang="en-US" sz="1600" dirty="0">
                          <a:solidFill>
                            <a:schemeClr val="bg1"/>
                          </a:solidFill>
                        </a:rPr>
                        <a:t>Kidney</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285750" indent="-285750" algn="l">
                        <a:buFont typeface="Wingdings" panose="05000000000000000000" pitchFamily="2" charset="2"/>
                        <a:buChar char="§"/>
                      </a:pPr>
                      <a:r>
                        <a:rPr lang="en-US" sz="1600" dirty="0">
                          <a:solidFill>
                            <a:schemeClr val="bg1"/>
                          </a:solidFill>
                        </a:rPr>
                        <a:t>Microalbuminuria with reduced eGFR</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727155584"/>
                  </a:ext>
                </a:extLst>
              </a:tr>
              <a:tr h="370840">
                <a:tc>
                  <a:txBody>
                    <a:bodyPr/>
                    <a:lstStyle/>
                    <a:p>
                      <a:r>
                        <a:rPr lang="en-US" sz="1600" dirty="0">
                          <a:solidFill>
                            <a:schemeClr val="bg1"/>
                          </a:solidFill>
                        </a:rPr>
                        <a:t>Urinary</a:t>
                      </a:r>
                    </a:p>
                  </a:txBody>
                  <a:tcP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285750" indent="-285750" algn="l">
                        <a:buFont typeface="Wingdings" panose="05000000000000000000" pitchFamily="2" charset="2"/>
                        <a:buChar char="§"/>
                      </a:pPr>
                      <a:r>
                        <a:rPr lang="en-US" sz="1600" dirty="0">
                          <a:solidFill>
                            <a:schemeClr val="bg1"/>
                          </a:solidFill>
                        </a:rPr>
                        <a:t>Incontinence</a:t>
                      </a:r>
                    </a:p>
                  </a:txBody>
                  <a:tcP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41162348"/>
                  </a:ext>
                </a:extLst>
              </a:tr>
              <a:tr h="370840">
                <a:tc>
                  <a:txBody>
                    <a:bodyPr/>
                    <a:lstStyle/>
                    <a:p>
                      <a:r>
                        <a:rPr lang="en-US" sz="1600" dirty="0">
                          <a:solidFill>
                            <a:schemeClr val="bg1"/>
                          </a:solidFill>
                        </a:rPr>
                        <a:t>Reproductive</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285750" indent="-285750" algn="l">
                        <a:buFont typeface="Wingdings" panose="05000000000000000000" pitchFamily="2" charset="2"/>
                        <a:buChar char="§"/>
                      </a:pPr>
                      <a:r>
                        <a:rPr lang="en-US" sz="1600" dirty="0">
                          <a:solidFill>
                            <a:schemeClr val="bg1"/>
                          </a:solidFill>
                        </a:rPr>
                        <a:t>Anovulation, oligomenorrhea, PCOS for women</a:t>
                      </a:r>
                    </a:p>
                    <a:p>
                      <a:pPr marL="285750" indent="-285750" algn="l">
                        <a:buFont typeface="Wingdings" panose="05000000000000000000" pitchFamily="2" charset="2"/>
                        <a:buChar char="§"/>
                      </a:pPr>
                      <a:r>
                        <a:rPr lang="en-US" sz="1600" dirty="0">
                          <a:solidFill>
                            <a:schemeClr val="bg1"/>
                          </a:solidFill>
                        </a:rPr>
                        <a:t>Hypogonadism for men</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853247841"/>
                  </a:ext>
                </a:extLst>
              </a:tr>
              <a:tr h="370840">
                <a:tc>
                  <a:txBody>
                    <a:bodyPr/>
                    <a:lstStyle/>
                    <a:p>
                      <a:r>
                        <a:rPr lang="en-US" sz="1600" dirty="0">
                          <a:solidFill>
                            <a:schemeClr val="bg1"/>
                          </a:solidFill>
                        </a:rPr>
                        <a:t>Musculoskeletal system</a:t>
                      </a:r>
                    </a:p>
                  </a:txBody>
                  <a:tcP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285750" indent="-285750" algn="l">
                        <a:buFont typeface="Wingdings" panose="05000000000000000000" pitchFamily="2" charset="2"/>
                        <a:buChar char="§"/>
                      </a:pPr>
                      <a:r>
                        <a:rPr lang="en-US" sz="1600" dirty="0">
                          <a:solidFill>
                            <a:schemeClr val="bg1"/>
                          </a:solidFill>
                        </a:rPr>
                        <a:t>Hip/knee pain, reduced range of motion</a:t>
                      </a:r>
                    </a:p>
                  </a:txBody>
                  <a:tcP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52722247"/>
                  </a:ext>
                </a:extLst>
              </a:tr>
              <a:tr h="370840">
                <a:tc>
                  <a:txBody>
                    <a:bodyPr/>
                    <a:lstStyle/>
                    <a:p>
                      <a:r>
                        <a:rPr lang="en-US" sz="1600" dirty="0">
                          <a:solidFill>
                            <a:schemeClr val="bg1"/>
                          </a:solidFill>
                        </a:rPr>
                        <a:t>Lymphatic system</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285750" indent="-285750" algn="l">
                        <a:buFont typeface="Wingdings" panose="05000000000000000000" pitchFamily="2" charset="2"/>
                        <a:buChar char="§"/>
                      </a:pPr>
                      <a:r>
                        <a:rPr lang="en-US" sz="1600" dirty="0">
                          <a:solidFill>
                            <a:schemeClr val="bg1"/>
                          </a:solidFill>
                        </a:rPr>
                        <a:t>Lower limb lymphoedema with pain, reduced range of motion</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301460831"/>
                  </a:ext>
                </a:extLst>
              </a:tr>
              <a:tr h="370840">
                <a:tc>
                  <a:txBody>
                    <a:bodyPr/>
                    <a:lstStyle/>
                    <a:p>
                      <a:r>
                        <a:rPr lang="en-US" sz="1600" dirty="0">
                          <a:solidFill>
                            <a:schemeClr val="bg1"/>
                          </a:solidFill>
                        </a:rPr>
                        <a:t>Limitations of daily activities</a:t>
                      </a:r>
                    </a:p>
                  </a:txBody>
                  <a:tcP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285750" indent="-285750" algn="l">
                        <a:buFont typeface="Wingdings" panose="05000000000000000000" pitchFamily="2" charset="2"/>
                        <a:buChar char="§"/>
                      </a:pPr>
                      <a:r>
                        <a:rPr lang="en-US" sz="1600" dirty="0">
                          <a:solidFill>
                            <a:schemeClr val="bg1"/>
                          </a:solidFill>
                        </a:rPr>
                        <a:t>Substantial, age-adjusted limitations</a:t>
                      </a:r>
                    </a:p>
                  </a:txBody>
                  <a:tcP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292239619"/>
                  </a:ext>
                </a:extLst>
              </a:tr>
            </a:tbl>
          </a:graphicData>
        </a:graphic>
      </p:graphicFrame>
    </p:spTree>
    <p:extLst>
      <p:ext uri="{BB962C8B-B14F-4D97-AF65-F5344CB8AC3E}">
        <p14:creationId xmlns:p14="http://schemas.microsoft.com/office/powerpoint/2010/main" val="10313339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16"/>
          <p:cNvSpPr txBox="1">
            <a:spLocks noGrp="1"/>
          </p:cNvSpPr>
          <p:nvPr>
            <p:ph type="title"/>
          </p:nvPr>
        </p:nvSpPr>
        <p:spPr>
          <a:xfrm>
            <a:off x="609759" y="238127"/>
            <a:ext cx="10872444" cy="1103313"/>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dirty="0"/>
              <a:t>Goals of Obesity Treatment</a:t>
            </a:r>
            <a:endParaRPr dirty="0"/>
          </a:p>
        </p:txBody>
      </p:sp>
      <p:sp>
        <p:nvSpPr>
          <p:cNvPr id="173" name="Google Shape;173;p16"/>
          <p:cNvSpPr/>
          <p:nvPr/>
        </p:nvSpPr>
        <p:spPr>
          <a:xfrm>
            <a:off x="610248" y="1597613"/>
            <a:ext cx="2459877" cy="2726006"/>
          </a:xfrm>
          <a:prstGeom prst="roundRect">
            <a:avLst>
              <a:gd name="adj" fmla="val 6452"/>
            </a:avLst>
          </a:prstGeom>
          <a:solidFill>
            <a:schemeClr val="accent4"/>
          </a:solidFill>
          <a:ln w="25400" cap="flat" cmpd="sng">
            <a:solidFill>
              <a:schemeClr val="accent4"/>
            </a:solidFill>
            <a:prstDash val="solid"/>
            <a:round/>
            <a:headEnd type="none" w="sm" len="sm"/>
            <a:tailEnd type="none" w="sm" len="sm"/>
          </a:ln>
        </p:spPr>
        <p:txBody>
          <a:bodyPr spcFirstLastPara="1" wrap="square" lIns="113775" tIns="113775" rIns="113775" bIns="422125" anchor="t" anchorCtr="0">
            <a:noAutofit/>
          </a:bodyPr>
          <a:lstStyle/>
          <a:p>
            <a:pPr marL="0" marR="0" lvl="0" indent="0" algn="l" rtl="0">
              <a:lnSpc>
                <a:spcPct val="90000"/>
              </a:lnSpc>
              <a:spcBef>
                <a:spcPts val="0"/>
              </a:spcBef>
              <a:spcAft>
                <a:spcPts val="0"/>
              </a:spcAft>
              <a:buClr>
                <a:schemeClr val="lt1"/>
              </a:buClr>
              <a:buSzPts val="2000"/>
              <a:buFont typeface="Arial"/>
              <a:buNone/>
            </a:pPr>
            <a:r>
              <a:rPr lang="en-US" sz="2000" b="1"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rPr>
              <a:t>Adipose Tissue Expansion</a:t>
            </a:r>
            <a:endParaRPr lang="en-US" sz="2000" b="0"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90000"/>
              </a:lnSpc>
              <a:spcBef>
                <a:spcPts val="700"/>
              </a:spcBef>
              <a:spcAft>
                <a:spcPts val="0"/>
              </a:spcAft>
              <a:buClr>
                <a:schemeClr val="lt1"/>
              </a:buClr>
              <a:buSzPts val="2000"/>
              <a:buFont typeface="Arial"/>
              <a:buNone/>
            </a:pPr>
            <a:r>
              <a:rPr lang="en-US" sz="2000" b="0"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rPr>
              <a:t>Causes: genetic, environmental, psychological, other (unknown)</a:t>
            </a:r>
            <a:endParaRPr lang="en-US" sz="2000" b="1"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90000"/>
              </a:lnSpc>
              <a:spcBef>
                <a:spcPts val="700"/>
              </a:spcBef>
              <a:spcAft>
                <a:spcPts val="0"/>
              </a:spcAft>
              <a:buClr>
                <a:schemeClr val="lt1"/>
              </a:buClr>
              <a:buSzPts val="2000"/>
              <a:buFont typeface="Arial"/>
              <a:buNone/>
            </a:pPr>
            <a:endParaRPr lang="en-US" sz="2000" b="1"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74" name="Google Shape;174;p16"/>
          <p:cNvSpPr/>
          <p:nvPr/>
        </p:nvSpPr>
        <p:spPr>
          <a:xfrm>
            <a:off x="1114078" y="3608862"/>
            <a:ext cx="2639755" cy="2511982"/>
          </a:xfrm>
          <a:prstGeom prst="roundRect">
            <a:avLst>
              <a:gd name="adj" fmla="val 7497"/>
            </a:avLst>
          </a:prstGeom>
          <a:solidFill>
            <a:schemeClr val="lt1"/>
          </a:solidFill>
          <a:ln w="25400" cap="flat" cmpd="sng">
            <a:solidFill>
              <a:schemeClr val="accent4"/>
            </a:solidFill>
            <a:prstDash val="solid"/>
            <a:round/>
            <a:headEnd type="none" w="sm" len="sm"/>
            <a:tailEnd type="none" w="sm" len="sm"/>
          </a:ln>
        </p:spPr>
        <p:txBody>
          <a:bodyPr spcFirstLastPara="1" wrap="square" lIns="162700" tIns="162700" rIns="162700" bIns="162700" anchor="t" anchorCtr="0">
            <a:noAutofit/>
          </a:bodyPr>
          <a:lstStyle/>
          <a:p>
            <a:pPr marL="0" marR="0" lvl="1" indent="0" algn="l" rtl="0">
              <a:lnSpc>
                <a:spcPct val="90000"/>
              </a:lnSpc>
              <a:spcBef>
                <a:spcPts val="0"/>
              </a:spcBef>
              <a:spcAft>
                <a:spcPts val="0"/>
              </a:spcAft>
              <a:buNone/>
            </a:pPr>
            <a:r>
              <a:rPr lang="en-US" sz="2000" i="0" u="none" strike="noStrike" cap="none" dirty="0">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Approach/Goal: Primary Prevention</a:t>
            </a:r>
            <a:endParaRPr lang="en-US"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75" name="Google Shape;175;p16"/>
          <p:cNvSpPr/>
          <p:nvPr/>
        </p:nvSpPr>
        <p:spPr>
          <a:xfrm>
            <a:off x="3443033" y="2941456"/>
            <a:ext cx="790566" cy="612438"/>
          </a:xfrm>
          <a:custGeom>
            <a:avLst/>
            <a:gdLst/>
            <a:ahLst/>
            <a:cxnLst/>
            <a:rect l="l" t="t" r="r" b="b"/>
            <a:pathLst>
              <a:path w="790566" h="612438" extrusionOk="0">
                <a:moveTo>
                  <a:pt x="0" y="122488"/>
                </a:moveTo>
                <a:lnTo>
                  <a:pt x="484347" y="122488"/>
                </a:lnTo>
                <a:lnTo>
                  <a:pt x="484347" y="0"/>
                </a:lnTo>
                <a:lnTo>
                  <a:pt x="790566" y="306219"/>
                </a:lnTo>
                <a:lnTo>
                  <a:pt x="484347" y="612438"/>
                </a:lnTo>
                <a:lnTo>
                  <a:pt x="484347" y="489950"/>
                </a:lnTo>
                <a:lnTo>
                  <a:pt x="0" y="489950"/>
                </a:lnTo>
                <a:lnTo>
                  <a:pt x="0" y="122488"/>
                </a:lnTo>
                <a:close/>
              </a:path>
            </a:pathLst>
          </a:custGeom>
          <a:solidFill>
            <a:schemeClr val="accent2"/>
          </a:solidFill>
          <a:ln>
            <a:noFill/>
          </a:ln>
        </p:spPr>
        <p:txBody>
          <a:bodyPr spcFirstLastPara="1" wrap="square" lIns="0" tIns="122475" rIns="183725" bIns="122475" anchor="ctr" anchorCtr="0">
            <a:noAutofit/>
          </a:bodyPr>
          <a:lstStyle/>
          <a:p>
            <a:pPr marL="0" marR="0" lvl="0" indent="0" algn="ctr" rtl="0">
              <a:lnSpc>
                <a:spcPct val="90000"/>
              </a:lnSpc>
              <a:spcBef>
                <a:spcPts val="0"/>
              </a:spcBef>
              <a:spcAft>
                <a:spcPts val="0"/>
              </a:spcAft>
              <a:buClr>
                <a:schemeClr val="lt1"/>
              </a:buClr>
              <a:buSzPts val="1300"/>
              <a:buFont typeface="Arial"/>
              <a:buNone/>
            </a:pPr>
            <a:endParaRPr lang="en-US" sz="1300" b="1"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76" name="Google Shape;176;p16"/>
          <p:cNvSpPr/>
          <p:nvPr/>
        </p:nvSpPr>
        <p:spPr>
          <a:xfrm>
            <a:off x="4561759" y="1597613"/>
            <a:ext cx="2459877" cy="2726006"/>
          </a:xfrm>
          <a:prstGeom prst="roundRect">
            <a:avLst>
              <a:gd name="adj" fmla="val 6735"/>
            </a:avLst>
          </a:prstGeom>
          <a:solidFill>
            <a:schemeClr val="accent2"/>
          </a:solidFill>
          <a:ln w="25400" cap="flat" cmpd="sng">
            <a:solidFill>
              <a:schemeClr val="accent2"/>
            </a:solidFill>
            <a:prstDash val="solid"/>
            <a:round/>
            <a:headEnd type="none" w="sm" len="sm"/>
            <a:tailEnd type="none" w="sm" len="sm"/>
          </a:ln>
        </p:spPr>
        <p:txBody>
          <a:bodyPr spcFirstLastPara="1" wrap="square" lIns="113775" tIns="113775" rIns="113775" bIns="422125" anchor="t" anchorCtr="0">
            <a:noAutofit/>
          </a:bodyPr>
          <a:lstStyle/>
          <a:p>
            <a:pPr marL="0" marR="0" lvl="0" indent="0" algn="l" rtl="0">
              <a:lnSpc>
                <a:spcPct val="90000"/>
              </a:lnSpc>
              <a:spcBef>
                <a:spcPts val="0"/>
              </a:spcBef>
              <a:spcAft>
                <a:spcPts val="0"/>
              </a:spcAft>
              <a:buClr>
                <a:schemeClr val="lt1"/>
              </a:buClr>
              <a:buSzPts val="2000"/>
              <a:buFont typeface="Arial"/>
              <a:buNone/>
            </a:pPr>
            <a:r>
              <a:rPr lang="en-US" sz="2000" b="1"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rPr>
              <a:t>Preclinical Obesity = Risk to Health</a:t>
            </a: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177" name="Google Shape;177;p16"/>
          <p:cNvSpPr/>
          <p:nvPr/>
        </p:nvSpPr>
        <p:spPr>
          <a:xfrm>
            <a:off x="5065589" y="3608862"/>
            <a:ext cx="2639755" cy="2511982"/>
          </a:xfrm>
          <a:prstGeom prst="roundRect">
            <a:avLst>
              <a:gd name="adj" fmla="val 7219"/>
            </a:avLst>
          </a:prstGeom>
          <a:solidFill>
            <a:schemeClr val="lt1"/>
          </a:solidFill>
          <a:ln w="25400" cap="flat" cmpd="sng">
            <a:solidFill>
              <a:schemeClr val="accent2"/>
            </a:solidFill>
            <a:prstDash val="solid"/>
            <a:round/>
            <a:headEnd type="none" w="sm" len="sm"/>
            <a:tailEnd type="none" w="sm" len="sm"/>
          </a:ln>
        </p:spPr>
        <p:txBody>
          <a:bodyPr spcFirstLastPara="1" wrap="square" lIns="162700" tIns="162700" rIns="162700" bIns="162700" anchor="t" anchorCtr="0">
            <a:noAutofit/>
          </a:bodyPr>
          <a:lstStyle/>
          <a:p>
            <a:pPr marL="0" marR="0" lvl="1" indent="0" algn="l" rtl="0">
              <a:lnSpc>
                <a:spcPct val="90000"/>
              </a:lnSpc>
              <a:spcBef>
                <a:spcPts val="0"/>
              </a:spcBef>
              <a:spcAft>
                <a:spcPts val="0"/>
              </a:spcAft>
              <a:buNone/>
            </a:pPr>
            <a:r>
              <a:rPr lang="en-US" sz="2000" i="0" u="none" strike="noStrike" cap="none" dirty="0">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Approach/Goal: </a:t>
            </a:r>
            <a:br>
              <a:rPr lang="en-US" sz="2000" i="0" u="none" strike="noStrike" cap="none" dirty="0">
                <a:solidFill>
                  <a:schemeClr val="bg1"/>
                </a:solidFill>
                <a:latin typeface="Calibri" panose="020F0502020204030204" pitchFamily="34" charset="0"/>
                <a:ea typeface="Calibri" panose="020F0502020204030204" pitchFamily="34" charset="0"/>
                <a:cs typeface="Calibri" panose="020F0502020204030204" pitchFamily="34" charset="0"/>
                <a:sym typeface="Arial"/>
              </a:rPr>
            </a:br>
            <a:r>
              <a:rPr lang="en-US" sz="2000" i="0" u="none" strike="noStrike" cap="none" dirty="0">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Risk Reduction</a:t>
            </a:r>
            <a:endParaRPr lang="en-US"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marR="0" lvl="1" indent="-342900" algn="l" rtl="0">
              <a:lnSpc>
                <a:spcPct val="90000"/>
              </a:lnSpc>
              <a:spcBef>
                <a:spcPts val="300"/>
              </a:spcBef>
              <a:spcAft>
                <a:spcPts val="0"/>
              </a:spcAft>
              <a:buSzPts val="2000"/>
              <a:buFont typeface="Wingdings" panose="05000000000000000000" pitchFamily="2" charset="2"/>
              <a:buChar char="§"/>
            </a:pPr>
            <a:r>
              <a:rPr lang="en-US" sz="2000" b="0" i="0" u="none" strike="noStrike" cap="none" dirty="0">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Monitoring</a:t>
            </a:r>
            <a:endParaRPr lang="en-US"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marR="0" lvl="1" indent="-342900" algn="l" rtl="0">
              <a:lnSpc>
                <a:spcPct val="90000"/>
              </a:lnSpc>
              <a:spcBef>
                <a:spcPts val="300"/>
              </a:spcBef>
              <a:spcAft>
                <a:spcPts val="0"/>
              </a:spcAft>
              <a:buSzPts val="2000"/>
              <a:buFont typeface="Wingdings" panose="05000000000000000000" pitchFamily="2" charset="2"/>
              <a:buChar char="§"/>
            </a:pPr>
            <a:r>
              <a:rPr lang="en-US" sz="2000" b="0" i="0" u="none" strike="noStrike" cap="none" dirty="0">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 prophylactic intervention</a:t>
            </a:r>
            <a:endParaRPr lang="en-US"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78" name="Google Shape;178;p16"/>
          <p:cNvSpPr/>
          <p:nvPr/>
        </p:nvSpPr>
        <p:spPr>
          <a:xfrm>
            <a:off x="7394544" y="2941456"/>
            <a:ext cx="790566" cy="612438"/>
          </a:xfrm>
          <a:custGeom>
            <a:avLst/>
            <a:gdLst/>
            <a:ahLst/>
            <a:cxnLst/>
            <a:rect l="l" t="t" r="r" b="b"/>
            <a:pathLst>
              <a:path w="790566" h="612438" extrusionOk="0">
                <a:moveTo>
                  <a:pt x="0" y="122488"/>
                </a:moveTo>
                <a:lnTo>
                  <a:pt x="484347" y="122488"/>
                </a:lnTo>
                <a:lnTo>
                  <a:pt x="484347" y="0"/>
                </a:lnTo>
                <a:lnTo>
                  <a:pt x="790566" y="306219"/>
                </a:lnTo>
                <a:lnTo>
                  <a:pt x="484347" y="612438"/>
                </a:lnTo>
                <a:lnTo>
                  <a:pt x="484347" y="489950"/>
                </a:lnTo>
                <a:lnTo>
                  <a:pt x="0" y="489950"/>
                </a:lnTo>
                <a:lnTo>
                  <a:pt x="0" y="122488"/>
                </a:lnTo>
                <a:close/>
              </a:path>
            </a:pathLst>
          </a:custGeom>
          <a:solidFill>
            <a:srgbClr val="E1451A"/>
          </a:solidFill>
          <a:ln>
            <a:noFill/>
          </a:ln>
        </p:spPr>
        <p:txBody>
          <a:bodyPr spcFirstLastPara="1" wrap="square" lIns="0" tIns="122475" rIns="183725" bIns="122475" anchor="ctr" anchorCtr="0">
            <a:noAutofit/>
          </a:bodyPr>
          <a:lstStyle/>
          <a:p>
            <a:pPr marL="0" marR="0" lvl="0" indent="0" algn="ctr" rtl="0">
              <a:lnSpc>
                <a:spcPct val="90000"/>
              </a:lnSpc>
              <a:spcBef>
                <a:spcPts val="0"/>
              </a:spcBef>
              <a:spcAft>
                <a:spcPts val="0"/>
              </a:spcAft>
              <a:buClr>
                <a:schemeClr val="lt1"/>
              </a:buClr>
              <a:buSzPts val="1300"/>
              <a:buFont typeface="Arial"/>
              <a:buNone/>
            </a:pPr>
            <a:endParaRPr lang="en-US" sz="1300" b="1"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79" name="Google Shape;179;p16"/>
          <p:cNvSpPr/>
          <p:nvPr/>
        </p:nvSpPr>
        <p:spPr>
          <a:xfrm>
            <a:off x="8513270" y="1597613"/>
            <a:ext cx="2459877" cy="2726006"/>
          </a:xfrm>
          <a:prstGeom prst="roundRect">
            <a:avLst>
              <a:gd name="adj" fmla="val 5600"/>
            </a:avLst>
          </a:prstGeom>
          <a:solidFill>
            <a:schemeClr val="accent3"/>
          </a:solidFill>
          <a:ln w="25400" cap="flat" cmpd="sng">
            <a:solidFill>
              <a:schemeClr val="accent3"/>
            </a:solidFill>
            <a:prstDash val="solid"/>
            <a:round/>
            <a:headEnd type="none" w="sm" len="sm"/>
            <a:tailEnd type="none" w="sm" len="sm"/>
          </a:ln>
        </p:spPr>
        <p:txBody>
          <a:bodyPr spcFirstLastPara="1" wrap="square" lIns="113775" tIns="113775" rIns="113775" bIns="422125" anchor="t" anchorCtr="0">
            <a:noAutofit/>
          </a:bodyPr>
          <a:lstStyle/>
          <a:p>
            <a:pPr marL="0" marR="0" lvl="0" indent="0" algn="l" rtl="0">
              <a:lnSpc>
                <a:spcPct val="90000"/>
              </a:lnSpc>
              <a:spcBef>
                <a:spcPts val="0"/>
              </a:spcBef>
              <a:spcAft>
                <a:spcPts val="0"/>
              </a:spcAft>
              <a:buClr>
                <a:schemeClr val="lt1"/>
              </a:buClr>
              <a:buSzPts val="2000"/>
              <a:buFont typeface="Arial"/>
              <a:buNone/>
            </a:pPr>
            <a:r>
              <a:rPr lang="en-US" sz="2000" b="1" dirty="0">
                <a:solidFill>
                  <a:schemeClr val="lt1"/>
                </a:solidFill>
                <a:latin typeface="Calibri" panose="020F0502020204030204" pitchFamily="34" charset="0"/>
                <a:ea typeface="Calibri" panose="020F0502020204030204" pitchFamily="34" charset="0"/>
                <a:cs typeface="Calibri" panose="020F0502020204030204" pitchFamily="34" charset="0"/>
                <a:sym typeface="Arial"/>
              </a:rPr>
              <a:t>Clinical Obesity = </a:t>
            </a:r>
            <a:r>
              <a:rPr lang="en-US" sz="2000" b="1" dirty="0">
                <a:solidFill>
                  <a:schemeClr val="lt1"/>
                </a:solidFill>
                <a:latin typeface="Calibri" panose="020F0502020204030204" pitchFamily="34" charset="0"/>
                <a:ea typeface="Calibri" panose="020F0502020204030204" pitchFamily="34" charset="0"/>
                <a:cs typeface="Calibri" panose="020F0502020204030204" pitchFamily="34" charset="0"/>
              </a:rPr>
              <a:t>Systemic, Chronic Illness</a:t>
            </a: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180" name="Google Shape;180;p16"/>
          <p:cNvSpPr/>
          <p:nvPr/>
        </p:nvSpPr>
        <p:spPr>
          <a:xfrm>
            <a:off x="9017100" y="3608862"/>
            <a:ext cx="2639755" cy="2511982"/>
          </a:xfrm>
          <a:prstGeom prst="roundRect">
            <a:avLst>
              <a:gd name="adj" fmla="val 6664"/>
            </a:avLst>
          </a:prstGeom>
          <a:solidFill>
            <a:schemeClr val="lt1"/>
          </a:solidFill>
          <a:ln w="25400" cap="flat" cmpd="sng">
            <a:solidFill>
              <a:schemeClr val="accent3"/>
            </a:solidFill>
            <a:prstDash val="solid"/>
            <a:round/>
            <a:headEnd type="none" w="sm" len="sm"/>
            <a:tailEnd type="none" w="sm" len="sm"/>
          </a:ln>
        </p:spPr>
        <p:txBody>
          <a:bodyPr spcFirstLastPara="1" wrap="square" lIns="162700" tIns="162700" rIns="162700" bIns="162700" anchor="t" anchorCtr="0">
            <a:noAutofit/>
          </a:bodyPr>
          <a:lstStyle/>
          <a:p>
            <a:pPr marL="0" marR="0" lvl="1" indent="0" algn="l" rtl="0">
              <a:lnSpc>
                <a:spcPct val="90000"/>
              </a:lnSpc>
              <a:spcBef>
                <a:spcPts val="0"/>
              </a:spcBef>
              <a:spcAft>
                <a:spcPts val="0"/>
              </a:spcAft>
              <a:buNone/>
            </a:pPr>
            <a:r>
              <a:rPr lang="en-US" sz="2000" i="0" u="none" strike="noStrike" cap="none" dirty="0">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Approach/Goal: Therapeutic Intervention/ Treatment</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marR="0" lvl="1" indent="-342900" algn="l" rtl="0">
              <a:lnSpc>
                <a:spcPct val="90000"/>
              </a:lnSpc>
              <a:spcBef>
                <a:spcPts val="300"/>
              </a:spcBef>
              <a:spcAft>
                <a:spcPts val="0"/>
              </a:spcAft>
              <a:buSzPts val="2000"/>
              <a:buFont typeface="Wingdings" panose="05000000000000000000" pitchFamily="2" charset="2"/>
              <a:buChar char="§"/>
            </a:pPr>
            <a:r>
              <a:rPr lang="en-US" sz="2000" b="0" i="0" u="none" strike="noStrike" cap="none" dirty="0">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Improve manifestations</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342900" marR="0" lvl="1" indent="-342900" algn="l" rtl="0">
              <a:lnSpc>
                <a:spcPct val="90000"/>
              </a:lnSpc>
              <a:spcBef>
                <a:spcPts val="300"/>
              </a:spcBef>
              <a:spcAft>
                <a:spcPts val="0"/>
              </a:spcAft>
              <a:buSzPts val="2000"/>
              <a:buFont typeface="Wingdings" panose="05000000000000000000" pitchFamily="2" charset="2"/>
              <a:buChar char="§"/>
            </a:pPr>
            <a:r>
              <a:rPr lang="en-US" sz="2000" b="0" i="0" u="none" strike="noStrike" cap="none" dirty="0">
                <a:solidFill>
                  <a:schemeClr val="bg1"/>
                </a:solidFill>
                <a:latin typeface="Calibri" panose="020F0502020204030204" pitchFamily="34" charset="0"/>
                <a:ea typeface="Calibri" panose="020F0502020204030204" pitchFamily="34" charset="0"/>
                <a:cs typeface="Calibri" panose="020F0502020204030204" pitchFamily="34" charset="0"/>
                <a:sym typeface="Arial"/>
              </a:rPr>
              <a:t>Prevent end-organ damage</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81" name="Google Shape;181;p16"/>
          <p:cNvSpPr txBox="1"/>
          <p:nvPr/>
        </p:nvSpPr>
        <p:spPr>
          <a:xfrm>
            <a:off x="430083" y="6388443"/>
            <a:ext cx="7848944" cy="30718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dirty="0">
                <a:solidFill>
                  <a:schemeClr val="dk1"/>
                </a:solidFill>
                <a:latin typeface="Calibri"/>
                <a:ea typeface="Calibri"/>
                <a:cs typeface="Calibri"/>
                <a:sym typeface="Calibri"/>
              </a:rPr>
              <a:t>Rubino. Lancet Diabetes Endocrinol. 2025;13:221.</a:t>
            </a: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1FAEC-4652-4E5A-547C-8DB53FB9A24F}"/>
              </a:ext>
            </a:extLst>
          </p:cNvPr>
          <p:cNvSpPr>
            <a:spLocks noGrp="1"/>
          </p:cNvSpPr>
          <p:nvPr>
            <p:ph type="title"/>
          </p:nvPr>
        </p:nvSpPr>
        <p:spPr/>
        <p:txBody>
          <a:bodyPr/>
          <a:lstStyle/>
          <a:p>
            <a:r>
              <a:rPr lang="en-US" dirty="0"/>
              <a:t>Key Conference Highlights and Recent Data: </a:t>
            </a:r>
            <a:br>
              <a:rPr lang="en-US" dirty="0"/>
            </a:br>
            <a:r>
              <a:rPr lang="en-US" dirty="0"/>
              <a:t>Effects of AOMs on Obesity-Related Diseases</a:t>
            </a:r>
          </a:p>
        </p:txBody>
      </p:sp>
    </p:spTree>
    <p:extLst>
      <p:ext uri="{BB962C8B-B14F-4D97-AF65-F5344CB8AC3E}">
        <p14:creationId xmlns:p14="http://schemas.microsoft.com/office/powerpoint/2010/main" val="37922674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16270-69C1-B220-93B7-FB1153516970}"/>
              </a:ext>
            </a:extLst>
          </p:cNvPr>
          <p:cNvSpPr>
            <a:spLocks noGrp="1"/>
          </p:cNvSpPr>
          <p:nvPr>
            <p:ph type="title"/>
          </p:nvPr>
        </p:nvSpPr>
        <p:spPr/>
        <p:txBody>
          <a:bodyPr/>
          <a:lstStyle/>
          <a:p>
            <a:r>
              <a:rPr lang="en-US" dirty="0"/>
              <a:t>Recommendations for Clinical Practice</a:t>
            </a:r>
          </a:p>
        </p:txBody>
      </p:sp>
      <p:graphicFrame>
        <p:nvGraphicFramePr>
          <p:cNvPr id="5" name="Content Placeholder 4">
            <a:extLst>
              <a:ext uri="{FF2B5EF4-FFF2-40B4-BE49-F238E27FC236}">
                <a16:creationId xmlns:a16="http://schemas.microsoft.com/office/drawing/2014/main" id="{83E71EBA-5541-3530-D92B-C7329D1C8B56}"/>
              </a:ext>
            </a:extLst>
          </p:cNvPr>
          <p:cNvGraphicFramePr>
            <a:graphicFrameLocks noGrp="1"/>
          </p:cNvGraphicFramePr>
          <p:nvPr>
            <p:ph idx="1"/>
            <p:extLst>
              <p:ext uri="{D42A27DB-BD31-4B8C-83A1-F6EECF244321}">
                <p14:modId xmlns:p14="http://schemas.microsoft.com/office/powerpoint/2010/main" val="1043312501"/>
              </p:ext>
            </p:extLst>
          </p:nvPr>
        </p:nvGraphicFramePr>
        <p:xfrm>
          <a:off x="653700" y="1512888"/>
          <a:ext cx="10877550" cy="46513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5">
            <a:extLst>
              <a:ext uri="{FF2B5EF4-FFF2-40B4-BE49-F238E27FC236}">
                <a16:creationId xmlns:a16="http://schemas.microsoft.com/office/drawing/2014/main" id="{29DF41FB-0497-598D-B855-58D4A246C8E8}"/>
              </a:ext>
            </a:extLst>
          </p:cNvPr>
          <p:cNvSpPr txBox="1">
            <a:spLocks/>
          </p:cNvSpPr>
          <p:nvPr/>
        </p:nvSpPr>
        <p:spPr>
          <a:xfrm>
            <a:off x="430083" y="6388443"/>
            <a:ext cx="7848944" cy="307181"/>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r>
              <a:rPr lang="en-US" sz="1200" b="0" dirty="0">
                <a:solidFill>
                  <a:schemeClr val="bg2"/>
                </a:solidFill>
                <a:latin typeface="Calibri" panose="020F0502020204030204" pitchFamily="34" charset="0"/>
                <a:cs typeface="Calibri" panose="020F0502020204030204" pitchFamily="34" charset="0"/>
              </a:rPr>
              <a:t>Rubino. Lancet Diabetes Endocrinol. 2025;13:221.</a:t>
            </a:r>
          </a:p>
        </p:txBody>
      </p:sp>
    </p:spTree>
    <p:extLst>
      <p:ext uri="{BB962C8B-B14F-4D97-AF65-F5344CB8AC3E}">
        <p14:creationId xmlns:p14="http://schemas.microsoft.com/office/powerpoint/2010/main" val="25415494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5AA37-9014-BB70-FEC6-3A69FD60CA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A7868E-1E64-777D-4A94-C073B26AB869}"/>
              </a:ext>
            </a:extLst>
          </p:cNvPr>
          <p:cNvSpPr>
            <a:spLocks noGrp="1"/>
          </p:cNvSpPr>
          <p:nvPr>
            <p:ph type="title"/>
          </p:nvPr>
        </p:nvSpPr>
        <p:spPr/>
        <p:txBody>
          <a:bodyPr/>
          <a:lstStyle/>
          <a:p>
            <a:r>
              <a:rPr lang="en-US" dirty="0"/>
              <a:t>Additional Indications for Incretin-Based AOM Formulations</a:t>
            </a:r>
          </a:p>
        </p:txBody>
      </p:sp>
      <p:graphicFrame>
        <p:nvGraphicFramePr>
          <p:cNvPr id="4" name="Content Placeholder 3">
            <a:extLst>
              <a:ext uri="{FF2B5EF4-FFF2-40B4-BE49-F238E27FC236}">
                <a16:creationId xmlns:a16="http://schemas.microsoft.com/office/drawing/2014/main" id="{811B40D2-DA26-0CE8-EFBB-8DA0148C9F8A}"/>
              </a:ext>
            </a:extLst>
          </p:cNvPr>
          <p:cNvGraphicFramePr>
            <a:graphicFrameLocks noGrp="1"/>
          </p:cNvGraphicFramePr>
          <p:nvPr>
            <p:ph idx="1"/>
            <p:extLst>
              <p:ext uri="{D42A27DB-BD31-4B8C-83A1-F6EECF244321}">
                <p14:modId xmlns:p14="http://schemas.microsoft.com/office/powerpoint/2010/main" val="1085322237"/>
              </p:ext>
            </p:extLst>
          </p:nvPr>
        </p:nvGraphicFramePr>
        <p:xfrm>
          <a:off x="717550" y="1589668"/>
          <a:ext cx="10764836" cy="3840480"/>
        </p:xfrm>
        <a:graphic>
          <a:graphicData uri="http://schemas.openxmlformats.org/drawingml/2006/table">
            <a:tbl>
              <a:tblPr firstRow="1" bandRow="1">
                <a:tableStyleId>{EB344D84-9AFB-497E-A393-DC336BA19D2E}</a:tableStyleId>
              </a:tblPr>
              <a:tblGrid>
                <a:gridCol w="1306694">
                  <a:extLst>
                    <a:ext uri="{9D8B030D-6E8A-4147-A177-3AD203B41FA5}">
                      <a16:colId xmlns:a16="http://schemas.microsoft.com/office/drawing/2014/main" val="609447129"/>
                    </a:ext>
                  </a:extLst>
                </a:gridCol>
                <a:gridCol w="1714435">
                  <a:extLst>
                    <a:ext uri="{9D8B030D-6E8A-4147-A177-3AD203B41FA5}">
                      <a16:colId xmlns:a16="http://schemas.microsoft.com/office/drawing/2014/main" val="4040575204"/>
                    </a:ext>
                  </a:extLst>
                </a:gridCol>
                <a:gridCol w="7743707">
                  <a:extLst>
                    <a:ext uri="{9D8B030D-6E8A-4147-A177-3AD203B41FA5}">
                      <a16:colId xmlns:a16="http://schemas.microsoft.com/office/drawing/2014/main" val="2767168326"/>
                    </a:ext>
                  </a:extLst>
                </a:gridCol>
              </a:tblGrid>
              <a:tr h="421852">
                <a:tc>
                  <a:txBody>
                    <a:bodyPr/>
                    <a:lstStyle/>
                    <a:p>
                      <a:r>
                        <a:rPr lang="en-US" sz="1800" dirty="0"/>
                        <a:t>Agent</a:t>
                      </a:r>
                      <a:endParaRPr sz="1800" dirty="0"/>
                    </a:p>
                  </a:txBody>
                  <a:tcPr marL="45720" marR="45720">
                    <a:lnL>
                      <a:noFill/>
                    </a:lnL>
                    <a:lnR>
                      <a:noFill/>
                    </a:lnR>
                    <a:lnT w="25400" cmpd="sng">
                      <a:noFill/>
                    </a:lnT>
                    <a:lnB w="25400" cmpd="sng">
                      <a:noFill/>
                    </a:lnB>
                    <a:lnTlToBr w="12700" cmpd="sng">
                      <a:noFill/>
                      <a:prstDash val="solid"/>
                    </a:lnTlToBr>
                    <a:lnBlToTr w="12700" cmpd="sng">
                      <a:noFill/>
                      <a:prstDash val="solid"/>
                    </a:lnBlToTr>
                    <a:solidFill>
                      <a:schemeClr val="accent3"/>
                    </a:solidFill>
                  </a:tcPr>
                </a:tc>
                <a:tc>
                  <a:txBody>
                    <a:bodyPr/>
                    <a:lstStyle/>
                    <a:p>
                      <a:pPr algn="ctr"/>
                      <a:r>
                        <a:rPr lang="en-US" sz="1800" b="1" dirty="0">
                          <a:solidFill>
                            <a:schemeClr val="tx1"/>
                          </a:solidFill>
                        </a:rPr>
                        <a:t>Recommended Dosage, mg</a:t>
                      </a:r>
                    </a:p>
                  </a:txBody>
                  <a:tcPr marL="45720" marR="45720" anchor="ctr">
                    <a:lnL>
                      <a:noFill/>
                    </a:lnL>
                    <a:lnR>
                      <a:noFill/>
                    </a:lnR>
                    <a:lnT w="12700" cap="flat" cmpd="sng" algn="ctr">
                      <a:noFill/>
                      <a:prstDash val="solid"/>
                      <a:round/>
                      <a:headEnd type="none" w="med" len="med"/>
                      <a:tailEnd type="none" w="med" len="med"/>
                    </a:lnT>
                    <a:lnB w="254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tx1"/>
                          </a:solidFill>
                        </a:rPr>
                        <a:t>Indication(s)</a:t>
                      </a:r>
                    </a:p>
                  </a:txBody>
                  <a:tcPr marL="45720" marR="45720" anchor="ctr">
                    <a:lnL>
                      <a:noFill/>
                    </a:lnL>
                    <a:lnR>
                      <a:noFill/>
                    </a:lnR>
                    <a:lnT w="12700" cap="flat" cmpd="sng" algn="ctr">
                      <a:noFill/>
                      <a:prstDash val="solid"/>
                      <a:round/>
                      <a:headEnd type="none" w="med" len="med"/>
                      <a:tailEnd type="none" w="med" len="med"/>
                    </a:lnT>
                    <a:lnB w="254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777678614"/>
                  </a:ext>
                </a:extLst>
              </a:tr>
              <a:tr h="602646">
                <a:tc rowSpan="3">
                  <a:txBody>
                    <a:bodyPr/>
                    <a:lstStyle/>
                    <a:p>
                      <a:r>
                        <a:rPr lang="en-US" sz="1800" dirty="0">
                          <a:solidFill>
                            <a:schemeClr val="bg1"/>
                          </a:solidFill>
                        </a:rPr>
                        <a:t>Semaglutide</a:t>
                      </a:r>
                    </a:p>
                  </a:txBody>
                  <a:tcPr marL="45720" marR="45720" anchor="ctr">
                    <a:lnL>
                      <a:noFill/>
                    </a:lnL>
                    <a:lnR>
                      <a:noFill/>
                    </a:lnR>
                    <a:lnT>
                      <a:noFill/>
                    </a:lnT>
                    <a:lnB w="25400" cmpd="sng">
                      <a:noFill/>
                    </a:lnB>
                    <a:lnTlToBr w="12700" cmpd="sng">
                      <a:noFill/>
                      <a:prstDash val="solid"/>
                    </a:lnTlToBr>
                    <a:lnBlToTr w="12700" cmpd="sng">
                      <a:noFill/>
                      <a:prstDash val="solid"/>
                    </a:lnBlToTr>
                    <a:solidFill>
                      <a:schemeClr val="tx2"/>
                    </a:solidFill>
                  </a:tcPr>
                </a:tc>
                <a:tc rowSpan="2">
                  <a:txBody>
                    <a:bodyPr/>
                    <a:lstStyle/>
                    <a:p>
                      <a:pPr algn="ctr"/>
                      <a:r>
                        <a:rPr lang="en-US" sz="1800" dirty="0">
                          <a:solidFill>
                            <a:schemeClr val="bg1"/>
                          </a:solidFill>
                        </a:rPr>
                        <a:t>2.4 or 1.7 </a:t>
                      </a:r>
                    </a:p>
                    <a:p>
                      <a:pPr algn="ctr"/>
                      <a:r>
                        <a:rPr lang="en-US" sz="1800" dirty="0">
                          <a:solidFill>
                            <a:schemeClr val="bg1"/>
                          </a:solidFill>
                        </a:rPr>
                        <a:t>once weekly</a:t>
                      </a:r>
                    </a:p>
                  </a:txBody>
                  <a:tcPr marL="45720" marR="45720"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marL="0" indent="0" algn="l">
                        <a:buFont typeface="Wingdings" panose="05000000000000000000" pitchFamily="2" charset="2"/>
                        <a:buNone/>
                      </a:pPr>
                      <a:r>
                        <a:rPr lang="en-US" sz="1800" b="1" dirty="0">
                          <a:solidFill>
                            <a:schemeClr val="bg1"/>
                          </a:solidFill>
                        </a:rPr>
                        <a:t>Reduce excess body weight and maintain reduction long term* </a:t>
                      </a:r>
                    </a:p>
                    <a:p>
                      <a:pPr marL="285750" indent="-285750" algn="l">
                        <a:buFont typeface="Wingdings" panose="05000000000000000000" pitchFamily="2" charset="2"/>
                        <a:buChar char="§"/>
                      </a:pPr>
                      <a:r>
                        <a:rPr lang="en-US" sz="1800" dirty="0">
                          <a:solidFill>
                            <a:schemeClr val="bg1"/>
                          </a:solidFill>
                        </a:rPr>
                        <a:t>Patients aged ≥12 yr with obesity</a:t>
                      </a:r>
                      <a:endParaRPr lang="en-US" sz="1800" i="1" dirty="0">
                        <a:solidFill>
                          <a:schemeClr val="bg1"/>
                        </a:solidFill>
                      </a:endParaRPr>
                    </a:p>
                    <a:p>
                      <a:pPr marL="285750" indent="-285750" algn="l">
                        <a:buFont typeface="Wingdings" panose="05000000000000000000" pitchFamily="2" charset="2"/>
                        <a:buChar char="§"/>
                      </a:pPr>
                      <a:r>
                        <a:rPr lang="en-US" sz="1800" i="0" dirty="0">
                          <a:solidFill>
                            <a:schemeClr val="bg1"/>
                          </a:solidFill>
                        </a:rPr>
                        <a:t>A</a:t>
                      </a:r>
                      <a:r>
                        <a:rPr lang="en-US" sz="1800" dirty="0">
                          <a:solidFill>
                            <a:schemeClr val="bg1"/>
                          </a:solidFill>
                        </a:rPr>
                        <a:t>dults with overweight and ≥1 weight-related comorbid condition</a:t>
                      </a:r>
                    </a:p>
                  </a:txBody>
                  <a:tcPr marL="45720" marR="45720" anchor="ctr">
                    <a:lnL>
                      <a:noFill/>
                    </a:lnL>
                    <a:lnR>
                      <a:noFill/>
                    </a:lnR>
                    <a:lnT>
                      <a:noFill/>
                    </a:lnT>
                    <a:lnB w="254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810667995"/>
                  </a:ext>
                </a:extLst>
              </a:tr>
              <a:tr h="244406">
                <a:tc vMerge="1">
                  <a:txBody>
                    <a:bodyPr/>
                    <a:lstStyle/>
                    <a:p>
                      <a:endParaRPr lang="en-US" sz="1400" dirty="0">
                        <a:solidFill>
                          <a:schemeClr val="bg1"/>
                        </a:solidFill>
                      </a:endParaRPr>
                    </a:p>
                  </a:txBody>
                  <a:tcPr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solidFill>
                          <a:schemeClr val="bg1"/>
                        </a:solidFill>
                      </a:endParaRPr>
                    </a:p>
                  </a:txBody>
                  <a:tcPr marL="45720" marR="45720"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b="1" dirty="0">
                          <a:solidFill>
                            <a:schemeClr val="bg1"/>
                          </a:solidFill>
                        </a:rPr>
                        <a:t>Reduce risk of MACE in adults with established CVD and obesity or overweight*</a:t>
                      </a:r>
                    </a:p>
                  </a:txBody>
                  <a:tcPr marL="45720" marR="45720" anchor="ctr">
                    <a:lnL>
                      <a:noFill/>
                    </a:lnL>
                    <a:lnR>
                      <a:noFill/>
                    </a:lnR>
                    <a:lnT>
                      <a:noFill/>
                    </a:lnT>
                    <a:lnB w="254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7434774"/>
                  </a:ext>
                </a:extLst>
              </a:tr>
              <a:tr h="244406">
                <a:tc vMerge="1">
                  <a:txBody>
                    <a:bodyPr/>
                    <a:lstStyle/>
                    <a:p>
                      <a:endParaRPr lang="en-US" sz="1800" dirty="0">
                        <a:solidFill>
                          <a:schemeClr val="bg1"/>
                        </a:solidFill>
                      </a:endParaRPr>
                    </a:p>
                  </a:txBody>
                  <a:tcPr marL="45720" marR="45720"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rPr>
                        <a:t>2.4 once weekly</a:t>
                      </a:r>
                    </a:p>
                  </a:txBody>
                  <a:tcPr marL="45720" marR="45720"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b="1" dirty="0">
                          <a:solidFill>
                            <a:schemeClr val="bg1"/>
                          </a:solidFill>
                        </a:rPr>
                        <a:t>Treat noncirrhotic MASH with moderate to advanced fibrosis (F2/3) in adults*</a:t>
                      </a:r>
                    </a:p>
                  </a:txBody>
                  <a:tcPr marL="45720" marR="45720" anchor="ctr">
                    <a:lnL>
                      <a:noFill/>
                    </a:lnL>
                    <a:lnR>
                      <a:noFill/>
                    </a:lnR>
                    <a:lnT>
                      <a:noFill/>
                    </a:lnT>
                    <a:lnB w="254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74232689"/>
                  </a:ext>
                </a:extLst>
              </a:tr>
              <a:tr h="602646">
                <a:tc rowSpan="2">
                  <a:txBody>
                    <a:bodyPr/>
                    <a:lstStyle/>
                    <a:p>
                      <a:r>
                        <a:rPr lang="en-US" sz="1800" dirty="0">
                          <a:solidFill>
                            <a:schemeClr val="bg1"/>
                          </a:solidFill>
                        </a:rPr>
                        <a:t>Tirzepatide</a:t>
                      </a:r>
                    </a:p>
                  </a:txBody>
                  <a:tcPr marL="45720" marR="45720"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5, 10, or 15 </a:t>
                      </a:r>
                    </a:p>
                    <a:p>
                      <a:pPr algn="ctr"/>
                      <a:r>
                        <a:rPr lang="en-US" sz="1800" dirty="0">
                          <a:solidFill>
                            <a:schemeClr val="bg1"/>
                          </a:solidFill>
                        </a:rPr>
                        <a:t>once weekly</a:t>
                      </a:r>
                    </a:p>
                  </a:txBody>
                  <a:tcPr marL="45720" marR="45720"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marL="0" indent="0" algn="l">
                        <a:buFontTx/>
                        <a:buNone/>
                      </a:pPr>
                      <a:r>
                        <a:rPr lang="en-US" sz="1800" b="1" dirty="0">
                          <a:solidFill>
                            <a:schemeClr val="bg1"/>
                          </a:solidFill>
                        </a:rPr>
                        <a:t>Reduce excess body weight and maintain weight reduction long term*</a:t>
                      </a:r>
                    </a:p>
                    <a:p>
                      <a:pPr marL="285750" indent="-285750" algn="l">
                        <a:buFont typeface="Wingdings" panose="05000000000000000000" pitchFamily="2" charset="2"/>
                        <a:buChar char="§"/>
                      </a:pPr>
                      <a:r>
                        <a:rPr lang="en-US" sz="1800" dirty="0">
                          <a:solidFill>
                            <a:schemeClr val="bg1"/>
                          </a:solidFill>
                        </a:rPr>
                        <a:t>Adults with obesity</a:t>
                      </a:r>
                    </a:p>
                    <a:p>
                      <a:pPr marL="285750" indent="-285750" algn="l">
                        <a:buFont typeface="Wingdings" panose="05000000000000000000" pitchFamily="2" charset="2"/>
                        <a:buChar char="§"/>
                      </a:pPr>
                      <a:r>
                        <a:rPr lang="en-US" sz="1800" dirty="0">
                          <a:solidFill>
                            <a:schemeClr val="bg1"/>
                          </a:solidFill>
                        </a:rPr>
                        <a:t>Adults with overweight and ≥1 weight-related comorbid condition</a:t>
                      </a:r>
                    </a:p>
                  </a:txBody>
                  <a:tcPr marL="45720" marR="45720"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25789273"/>
                  </a:ext>
                </a:extLst>
              </a:tr>
              <a:tr h="421852">
                <a:tc vMerge="1">
                  <a:txBody>
                    <a:bodyPr/>
                    <a:lstStyle/>
                    <a:p>
                      <a:endParaRPr lang="en-US" sz="1400" dirty="0">
                        <a:solidFill>
                          <a:schemeClr val="bg1"/>
                        </a:solidFill>
                      </a:endParaRPr>
                    </a:p>
                  </a:txBody>
                  <a:tcPr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10 or 15 </a:t>
                      </a:r>
                    </a:p>
                    <a:p>
                      <a:pPr algn="ctr"/>
                      <a:r>
                        <a:rPr lang="en-US" sz="1800" dirty="0">
                          <a:solidFill>
                            <a:schemeClr val="bg1"/>
                          </a:solidFill>
                        </a:rPr>
                        <a:t>once weekly</a:t>
                      </a:r>
                    </a:p>
                  </a:txBody>
                  <a:tcPr marL="45720" marR="45720"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a:txBody>
                    <a:bodyPr/>
                    <a:lstStyle/>
                    <a:p>
                      <a:pPr marL="0" indent="0" algn="l">
                        <a:buFontTx/>
                        <a:buNone/>
                      </a:pPr>
                      <a:r>
                        <a:rPr lang="en-US" sz="1800" b="1" dirty="0">
                          <a:solidFill>
                            <a:schemeClr val="bg1"/>
                          </a:solidFill>
                        </a:rPr>
                        <a:t>Treat moderate to severe obstructive sleep apnea in adults with obesity</a:t>
                      </a:r>
                    </a:p>
                  </a:txBody>
                  <a:tcPr marL="45720" marR="45720"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290531236"/>
                  </a:ext>
                </a:extLst>
              </a:tr>
            </a:tbl>
          </a:graphicData>
        </a:graphic>
      </p:graphicFrame>
      <p:sp>
        <p:nvSpPr>
          <p:cNvPr id="6" name="Text Box 11">
            <a:extLst>
              <a:ext uri="{FF2B5EF4-FFF2-40B4-BE49-F238E27FC236}">
                <a16:creationId xmlns:a16="http://schemas.microsoft.com/office/drawing/2014/main" id="{4D10A2A9-D2E3-2684-3D97-1593CB0243A4}"/>
              </a:ext>
            </a:extLst>
          </p:cNvPr>
          <p:cNvSpPr txBox="1">
            <a:spLocks noChangeArrowheads="1"/>
          </p:cNvSpPr>
          <p:nvPr/>
        </p:nvSpPr>
        <p:spPr bwMode="auto">
          <a:xfrm>
            <a:off x="414339" y="6363968"/>
            <a:ext cx="102132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ts val="0"/>
              </a:spcBef>
              <a:spcAft>
                <a:spcPts val="0"/>
              </a:spcAft>
              <a:buNone/>
            </a:pPr>
            <a:r>
              <a:rPr lang="en-US" sz="1200" b="0" dirty="0">
                <a:solidFill>
                  <a:schemeClr val="bg2"/>
                </a:solidFill>
                <a:latin typeface="Calibri" panose="020F0502020204030204" pitchFamily="34" charset="0"/>
                <a:cs typeface="Calibri" panose="020F0502020204030204" pitchFamily="34" charset="0"/>
              </a:rPr>
              <a:t>Semaglutide PI. Tirzepatide PI. </a:t>
            </a:r>
          </a:p>
        </p:txBody>
      </p:sp>
      <p:sp>
        <p:nvSpPr>
          <p:cNvPr id="7" name="TextBox 6">
            <a:extLst>
              <a:ext uri="{FF2B5EF4-FFF2-40B4-BE49-F238E27FC236}">
                <a16:creationId xmlns:a16="http://schemas.microsoft.com/office/drawing/2014/main" id="{DDA8227C-3674-F14D-324D-33B98588C660}"/>
              </a:ext>
            </a:extLst>
          </p:cNvPr>
          <p:cNvSpPr txBox="1"/>
          <p:nvPr/>
        </p:nvSpPr>
        <p:spPr bwMode="auto">
          <a:xfrm>
            <a:off x="717550" y="5523229"/>
            <a:ext cx="65825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1"/>
                </a:solidFill>
                <a:latin typeface="Calibri" panose="020F0502020204030204" pitchFamily="34" charset="0"/>
              </a:rPr>
              <a:t>*Treatment in combination with a reduced-calorie diet and increased physical activity. </a:t>
            </a:r>
          </a:p>
        </p:txBody>
      </p:sp>
    </p:spTree>
    <p:extLst>
      <p:ext uri="{BB962C8B-B14F-4D97-AF65-F5344CB8AC3E}">
        <p14:creationId xmlns:p14="http://schemas.microsoft.com/office/powerpoint/2010/main" val="36723888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7652A-206E-25C6-988B-85871AA060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BE4F7C-6403-E929-4932-8FB6D90D87F5}"/>
              </a:ext>
            </a:extLst>
          </p:cNvPr>
          <p:cNvSpPr>
            <a:spLocks noGrp="1"/>
          </p:cNvSpPr>
          <p:nvPr>
            <p:ph type="title"/>
          </p:nvPr>
        </p:nvSpPr>
        <p:spPr/>
        <p:txBody>
          <a:bodyPr/>
          <a:lstStyle/>
          <a:p>
            <a:r>
              <a:rPr lang="en-US" sz="3200" dirty="0"/>
              <a:t>SELECT Secondary Analysis: Reduced CV Risk Within 3 Months With Semaglutide in Patients With Overweight or Obesity</a:t>
            </a:r>
          </a:p>
        </p:txBody>
      </p:sp>
      <p:sp>
        <p:nvSpPr>
          <p:cNvPr id="4" name="Content Placeholder 3">
            <a:extLst>
              <a:ext uri="{FF2B5EF4-FFF2-40B4-BE49-F238E27FC236}">
                <a16:creationId xmlns:a16="http://schemas.microsoft.com/office/drawing/2014/main" id="{99ACA801-986A-B9E0-263C-49EE02624049}"/>
              </a:ext>
            </a:extLst>
          </p:cNvPr>
          <p:cNvSpPr>
            <a:spLocks noGrp="1"/>
          </p:cNvSpPr>
          <p:nvPr>
            <p:ph sz="half" idx="2"/>
          </p:nvPr>
        </p:nvSpPr>
        <p:spPr>
          <a:xfrm>
            <a:off x="6671986" y="1510730"/>
            <a:ext cx="4918506" cy="4679462"/>
          </a:xfrm>
        </p:spPr>
        <p:txBody>
          <a:bodyPr/>
          <a:lstStyle/>
          <a:p>
            <a:r>
              <a:rPr lang="en-US" sz="2000" dirty="0"/>
              <a:t>SELECT showed 20% reduction in MACE risk after semaglutide treatment for a mean of 39.8 mo in people with overweight or obesity and CVD (no T2D)</a:t>
            </a:r>
          </a:p>
          <a:p>
            <a:r>
              <a:rPr lang="en-US" sz="2000" dirty="0"/>
              <a:t>Secondary analysis at earlier times showed:</a:t>
            </a:r>
          </a:p>
          <a:p>
            <a:pPr lvl="1"/>
            <a:r>
              <a:rPr lang="en-US" sz="2000" b="1" dirty="0"/>
              <a:t>Reduction in MACE risk at 3 mo, before clinically meaningful weight loss</a:t>
            </a:r>
            <a:r>
              <a:rPr lang="en-US" sz="2000" b="1" baseline="30000" dirty="0"/>
              <a:t>†</a:t>
            </a:r>
          </a:p>
          <a:p>
            <a:pPr lvl="1"/>
            <a:r>
              <a:rPr lang="en-US" sz="2000" dirty="0"/>
              <a:t>Significant changes in cardiometabolic parameters (cholesterol, TG, SBP, </a:t>
            </a:r>
            <a:r>
              <a:rPr lang="en-US" sz="2000" b="1" dirty="0"/>
              <a:t>hsCRP</a:t>
            </a:r>
            <a:r>
              <a:rPr lang="en-US" sz="2000" dirty="0"/>
              <a:t>, weight, waist circumference, and </a:t>
            </a:r>
            <a:r>
              <a:rPr lang="en-US" sz="2000" b="1" dirty="0"/>
              <a:t>UACR</a:t>
            </a:r>
            <a:r>
              <a:rPr lang="en-US" sz="2000" dirty="0"/>
              <a:t>)</a:t>
            </a:r>
          </a:p>
          <a:p>
            <a:endParaRPr lang="en-US" sz="2000" dirty="0"/>
          </a:p>
        </p:txBody>
      </p:sp>
      <p:sp>
        <p:nvSpPr>
          <p:cNvPr id="7" name="Text Box 11">
            <a:extLst>
              <a:ext uri="{FF2B5EF4-FFF2-40B4-BE49-F238E27FC236}">
                <a16:creationId xmlns:a16="http://schemas.microsoft.com/office/drawing/2014/main" id="{993CBB8D-B76B-5AA5-222C-928847DC6423}"/>
              </a:ext>
            </a:extLst>
          </p:cNvPr>
          <p:cNvSpPr txBox="1">
            <a:spLocks noChangeArrowheads="1"/>
          </p:cNvSpPr>
          <p:nvPr/>
        </p:nvSpPr>
        <p:spPr bwMode="auto">
          <a:xfrm>
            <a:off x="355347" y="6421763"/>
            <a:ext cx="801052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r>
              <a:rPr lang="en-US" sz="1200" b="0" dirty="0">
                <a:solidFill>
                  <a:schemeClr val="bg2"/>
                </a:solidFill>
                <a:latin typeface="Calibri" panose="020F0502020204030204" pitchFamily="34" charset="0"/>
                <a:cs typeface="Calibri" panose="020F0502020204030204" pitchFamily="34" charset="0"/>
              </a:rPr>
              <a:t>Plutzky. ECO 2025. Abstr AD15.04.</a:t>
            </a:r>
          </a:p>
        </p:txBody>
      </p:sp>
      <p:sp>
        <p:nvSpPr>
          <p:cNvPr id="12" name="TextBox 11">
            <a:extLst>
              <a:ext uri="{FF2B5EF4-FFF2-40B4-BE49-F238E27FC236}">
                <a16:creationId xmlns:a16="http://schemas.microsoft.com/office/drawing/2014/main" id="{A7A74396-4968-B143-5FA6-958279D5254E}"/>
              </a:ext>
            </a:extLst>
          </p:cNvPr>
          <p:cNvSpPr txBox="1"/>
          <p:nvPr/>
        </p:nvSpPr>
        <p:spPr bwMode="auto">
          <a:xfrm>
            <a:off x="414339" y="5847186"/>
            <a:ext cx="658254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US" sz="1200" b="0" dirty="0">
                <a:solidFill>
                  <a:schemeClr val="bg1"/>
                </a:solidFill>
                <a:latin typeface="Calibri" panose="020F0502020204030204" pitchFamily="34" charset="0"/>
              </a:rPr>
              <a:t>*CV death, HF hospitalization, or urgent HF visit.</a:t>
            </a:r>
          </a:p>
          <a:p>
            <a:pPr>
              <a:spcBef>
                <a:spcPts val="0"/>
              </a:spcBef>
            </a:pPr>
            <a:r>
              <a:rPr lang="en-US" sz="1200" b="0" baseline="30000" dirty="0">
                <a:solidFill>
                  <a:schemeClr val="bg1"/>
                </a:solidFill>
              </a:rPr>
              <a:t>†</a:t>
            </a:r>
            <a:r>
              <a:rPr lang="en-US" sz="1200" b="0" baseline="30000" dirty="0">
                <a:solidFill>
                  <a:schemeClr val="bg1"/>
                </a:solidFill>
                <a:latin typeface="Calibri" panose="020F0502020204030204" pitchFamily="34" charset="0"/>
              </a:rPr>
              <a:t> </a:t>
            </a:r>
            <a:r>
              <a:rPr lang="en-US" sz="1200" b="0" dirty="0">
                <a:solidFill>
                  <a:schemeClr val="bg1"/>
                </a:solidFill>
                <a:latin typeface="Calibri" panose="020F0502020204030204" pitchFamily="34" charset="0"/>
              </a:rPr>
              <a:t>Weight loss vs placebo at Wk 12 = 3.56% </a:t>
            </a:r>
          </a:p>
        </p:txBody>
      </p:sp>
      <p:grpSp>
        <p:nvGrpSpPr>
          <p:cNvPr id="103" name="Group 102">
            <a:extLst>
              <a:ext uri="{FF2B5EF4-FFF2-40B4-BE49-F238E27FC236}">
                <a16:creationId xmlns:a16="http://schemas.microsoft.com/office/drawing/2014/main" id="{EBB2E991-894D-B7B3-B85B-3D2F67270A3C}"/>
              </a:ext>
            </a:extLst>
          </p:cNvPr>
          <p:cNvGrpSpPr/>
          <p:nvPr/>
        </p:nvGrpSpPr>
        <p:grpSpPr>
          <a:xfrm>
            <a:off x="723334" y="1619015"/>
            <a:ext cx="5596696" cy="3565055"/>
            <a:chOff x="723334" y="1510730"/>
            <a:chExt cx="5596696" cy="3565055"/>
          </a:xfrm>
        </p:grpSpPr>
        <p:sp>
          <p:nvSpPr>
            <p:cNvPr id="102" name="Rectangle 101">
              <a:extLst>
                <a:ext uri="{FF2B5EF4-FFF2-40B4-BE49-F238E27FC236}">
                  <a16:creationId xmlns:a16="http://schemas.microsoft.com/office/drawing/2014/main" id="{65187BD0-2A71-AB76-2EB6-DE050EAEF6D4}"/>
                </a:ext>
              </a:extLst>
            </p:cNvPr>
            <p:cNvSpPr/>
            <p:nvPr/>
          </p:nvSpPr>
          <p:spPr bwMode="auto">
            <a:xfrm>
              <a:off x="805944" y="3281012"/>
              <a:ext cx="5434484" cy="476193"/>
            </a:xfrm>
            <a:prstGeom prst="rect">
              <a:avLst/>
            </a:prstGeom>
            <a:solidFill>
              <a:schemeClr val="tx1">
                <a:lumMod val="95000"/>
              </a:schemeClr>
            </a:solidFill>
            <a:ln w="0">
              <a:solidFill>
                <a:schemeClr val="tx1">
                  <a:lumMod val="9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71B24A00-D57E-C78A-F100-20FBFFAB78B1}"/>
                </a:ext>
              </a:extLst>
            </p:cNvPr>
            <p:cNvSpPr/>
            <p:nvPr/>
          </p:nvSpPr>
          <p:spPr bwMode="auto">
            <a:xfrm>
              <a:off x="805944" y="1781288"/>
              <a:ext cx="5434484" cy="975381"/>
            </a:xfrm>
            <a:prstGeom prst="rect">
              <a:avLst/>
            </a:prstGeom>
            <a:solidFill>
              <a:schemeClr val="tx1">
                <a:lumMod val="95000"/>
              </a:schemeClr>
            </a:solidFill>
            <a:ln w="0">
              <a:solidFill>
                <a:schemeClr val="tx1">
                  <a:lumMod val="9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 name="Rectangle 7">
              <a:extLst>
                <a:ext uri="{FF2B5EF4-FFF2-40B4-BE49-F238E27FC236}">
                  <a16:creationId xmlns:a16="http://schemas.microsoft.com/office/drawing/2014/main" id="{4204B571-DD9B-D69B-129D-16BBD204F21F}"/>
                </a:ext>
              </a:extLst>
            </p:cNvPr>
            <p:cNvSpPr/>
            <p:nvPr/>
          </p:nvSpPr>
          <p:spPr bwMode="auto">
            <a:xfrm>
              <a:off x="4731570" y="1834803"/>
              <a:ext cx="1521063" cy="201223"/>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TextBox 52">
              <a:extLst>
                <a:ext uri="{FF2B5EF4-FFF2-40B4-BE49-F238E27FC236}">
                  <a16:creationId xmlns:a16="http://schemas.microsoft.com/office/drawing/2014/main" id="{47145086-D790-DC5A-4E35-A73BF4D1137A}"/>
                </a:ext>
              </a:extLst>
            </p:cNvPr>
            <p:cNvSpPr txBox="1"/>
            <p:nvPr/>
          </p:nvSpPr>
          <p:spPr bwMode="auto">
            <a:xfrm>
              <a:off x="1895003" y="1510730"/>
              <a:ext cx="1127103"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ts val="0"/>
                </a:spcBef>
                <a:spcAft>
                  <a:spcPct val="0"/>
                </a:spcAft>
                <a:buClrTx/>
                <a:buFontTx/>
                <a:buNone/>
              </a:pPr>
              <a:r>
                <a:rPr lang="en-US" sz="1600" u="sng" dirty="0">
                  <a:solidFill>
                    <a:schemeClr val="bg1"/>
                  </a:solidFill>
                  <a:latin typeface="Calibri" panose="020F0502020204030204" pitchFamily="34" charset="0"/>
                </a:rPr>
                <a:t>Period, Mo</a:t>
              </a:r>
            </a:p>
            <a:p>
              <a:pPr algn="ctr">
                <a:spcBef>
                  <a:spcPts val="0"/>
                </a:spcBef>
                <a:spcAft>
                  <a:spcPct val="0"/>
                </a:spcAft>
                <a:buClrTx/>
                <a:buFontTx/>
                <a:buNone/>
              </a:pPr>
              <a:r>
                <a:rPr lang="en-US" sz="1600" b="0" dirty="0">
                  <a:solidFill>
                    <a:schemeClr val="bg1"/>
                  </a:solidFill>
                  <a:latin typeface="Calibri" panose="020F0502020204030204" pitchFamily="34" charset="0"/>
                </a:rPr>
                <a:t>0-3</a:t>
              </a:r>
            </a:p>
            <a:p>
              <a:pPr algn="ctr">
                <a:spcBef>
                  <a:spcPts val="0"/>
                </a:spcBef>
                <a:spcAft>
                  <a:spcPct val="0"/>
                </a:spcAft>
                <a:buClrTx/>
                <a:buFontTx/>
                <a:buNone/>
              </a:pPr>
              <a:r>
                <a:rPr lang="en-US" sz="1600" b="0" dirty="0">
                  <a:solidFill>
                    <a:schemeClr val="bg1"/>
                  </a:solidFill>
                  <a:latin typeface="Calibri" panose="020F0502020204030204" pitchFamily="34" charset="0"/>
                </a:rPr>
                <a:t>0-6</a:t>
              </a:r>
            </a:p>
            <a:p>
              <a:pPr algn="ctr">
                <a:spcBef>
                  <a:spcPts val="0"/>
                </a:spcBef>
                <a:spcAft>
                  <a:spcPct val="0"/>
                </a:spcAft>
                <a:buClrTx/>
                <a:buFontTx/>
                <a:buNone/>
              </a:pPr>
              <a:r>
                <a:rPr lang="en-US" sz="1600" b="0" dirty="0">
                  <a:solidFill>
                    <a:schemeClr val="bg1"/>
                  </a:solidFill>
                  <a:latin typeface="Calibri" panose="020F0502020204030204" pitchFamily="34" charset="0"/>
                </a:rPr>
                <a:t>0-9</a:t>
              </a:r>
            </a:p>
            <a:p>
              <a:pPr algn="ctr">
                <a:spcBef>
                  <a:spcPts val="0"/>
                </a:spcBef>
                <a:spcAft>
                  <a:spcPct val="0"/>
                </a:spcAft>
                <a:buClrTx/>
                <a:buFontTx/>
                <a:buNone/>
              </a:pPr>
              <a:r>
                <a:rPr lang="en-US" sz="1600" b="0" dirty="0">
                  <a:solidFill>
                    <a:schemeClr val="bg1"/>
                  </a:solidFill>
                  <a:latin typeface="Calibri" panose="020F0502020204030204" pitchFamily="34" charset="0"/>
                </a:rPr>
                <a:t>0-12</a:t>
              </a:r>
            </a:p>
            <a:p>
              <a:pPr algn="ctr">
                <a:spcBef>
                  <a:spcPts val="0"/>
                </a:spcBef>
                <a:spcAft>
                  <a:spcPct val="0"/>
                </a:spcAft>
                <a:buClrTx/>
                <a:buFontTx/>
                <a:buNone/>
              </a:pPr>
              <a:r>
                <a:rPr lang="en-US" sz="1600" b="0" dirty="0">
                  <a:solidFill>
                    <a:schemeClr val="bg1"/>
                  </a:solidFill>
                  <a:latin typeface="Calibri" panose="020F0502020204030204" pitchFamily="34" charset="0"/>
                </a:rPr>
                <a:t>0-3</a:t>
              </a:r>
            </a:p>
            <a:p>
              <a:pPr algn="ctr">
                <a:spcBef>
                  <a:spcPts val="0"/>
                </a:spcBef>
                <a:spcAft>
                  <a:spcPct val="0"/>
                </a:spcAft>
                <a:buClrTx/>
                <a:buFontTx/>
                <a:buNone/>
              </a:pPr>
              <a:r>
                <a:rPr lang="en-US" sz="1600" b="0" dirty="0">
                  <a:solidFill>
                    <a:schemeClr val="bg1"/>
                  </a:solidFill>
                  <a:latin typeface="Calibri" panose="020F0502020204030204" pitchFamily="34" charset="0"/>
                </a:rPr>
                <a:t>0-6</a:t>
              </a:r>
            </a:p>
            <a:p>
              <a:pPr algn="ctr">
                <a:spcBef>
                  <a:spcPts val="0"/>
                </a:spcBef>
                <a:spcAft>
                  <a:spcPct val="0"/>
                </a:spcAft>
                <a:buClrTx/>
                <a:buFontTx/>
                <a:buNone/>
              </a:pPr>
              <a:r>
                <a:rPr lang="en-US" sz="1600" b="0" dirty="0">
                  <a:solidFill>
                    <a:schemeClr val="bg1"/>
                  </a:solidFill>
                  <a:latin typeface="Calibri" panose="020F0502020204030204" pitchFamily="34" charset="0"/>
                </a:rPr>
                <a:t>0-3</a:t>
              </a:r>
            </a:p>
            <a:p>
              <a:pPr algn="ctr">
                <a:spcBef>
                  <a:spcPts val="0"/>
                </a:spcBef>
                <a:spcAft>
                  <a:spcPct val="0"/>
                </a:spcAft>
                <a:buClrTx/>
                <a:buFontTx/>
                <a:buNone/>
              </a:pPr>
              <a:r>
                <a:rPr lang="en-US" sz="1600" b="0" dirty="0">
                  <a:solidFill>
                    <a:schemeClr val="bg1"/>
                  </a:solidFill>
                  <a:latin typeface="Calibri" panose="020F0502020204030204" pitchFamily="34" charset="0"/>
                </a:rPr>
                <a:t>0-6</a:t>
              </a:r>
            </a:p>
            <a:p>
              <a:pPr algn="ctr">
                <a:spcBef>
                  <a:spcPts val="0"/>
                </a:spcBef>
                <a:spcAft>
                  <a:spcPct val="0"/>
                </a:spcAft>
                <a:buClrTx/>
                <a:buFontTx/>
                <a:buNone/>
              </a:pPr>
              <a:r>
                <a:rPr lang="en-US" sz="1600" b="0" dirty="0">
                  <a:solidFill>
                    <a:schemeClr val="bg1"/>
                  </a:solidFill>
                  <a:latin typeface="Calibri" panose="020F0502020204030204" pitchFamily="34" charset="0"/>
                </a:rPr>
                <a:t>0-3</a:t>
              </a:r>
            </a:p>
            <a:p>
              <a:pPr algn="ctr">
                <a:spcBef>
                  <a:spcPts val="0"/>
                </a:spcBef>
                <a:spcAft>
                  <a:spcPct val="0"/>
                </a:spcAft>
                <a:buClrTx/>
                <a:buFontTx/>
                <a:buNone/>
              </a:pPr>
              <a:r>
                <a:rPr lang="en-US" sz="1600" b="0" dirty="0">
                  <a:solidFill>
                    <a:schemeClr val="bg1"/>
                  </a:solidFill>
                  <a:latin typeface="Calibri" panose="020F0502020204030204" pitchFamily="34" charset="0"/>
                </a:rPr>
                <a:t>0-6</a:t>
              </a:r>
            </a:p>
          </p:txBody>
        </p:sp>
        <p:sp>
          <p:nvSpPr>
            <p:cNvPr id="54" name="TextBox 53">
              <a:extLst>
                <a:ext uri="{FF2B5EF4-FFF2-40B4-BE49-F238E27FC236}">
                  <a16:creationId xmlns:a16="http://schemas.microsoft.com/office/drawing/2014/main" id="{996BD0D2-67E0-F390-16C6-DCD1C19D3584}"/>
                </a:ext>
              </a:extLst>
            </p:cNvPr>
            <p:cNvSpPr txBox="1"/>
            <p:nvPr/>
          </p:nvSpPr>
          <p:spPr bwMode="auto">
            <a:xfrm>
              <a:off x="723334" y="1510730"/>
              <a:ext cx="149278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ts val="0"/>
                </a:spcBef>
                <a:spcAft>
                  <a:spcPct val="0"/>
                </a:spcAft>
                <a:buClrTx/>
                <a:buFontTx/>
                <a:buNone/>
              </a:pPr>
              <a:r>
                <a:rPr lang="en-US" sz="1600" u="sng" dirty="0">
                  <a:solidFill>
                    <a:schemeClr val="bg1"/>
                  </a:solidFill>
                  <a:latin typeface="Calibri" panose="020F0502020204030204" pitchFamily="34" charset="0"/>
                </a:rPr>
                <a:t>Outcome</a:t>
              </a:r>
            </a:p>
            <a:p>
              <a:pPr>
                <a:spcBef>
                  <a:spcPts val="0"/>
                </a:spcBef>
                <a:spcAft>
                  <a:spcPct val="0"/>
                </a:spcAft>
                <a:buClrTx/>
                <a:buFontTx/>
                <a:buNone/>
              </a:pPr>
              <a:r>
                <a:rPr lang="en-US" sz="1600" dirty="0">
                  <a:solidFill>
                    <a:schemeClr val="bg1"/>
                  </a:solidFill>
                  <a:latin typeface="Calibri" panose="020F0502020204030204" pitchFamily="34" charset="0"/>
                </a:rPr>
                <a:t>MACE</a:t>
              </a:r>
            </a:p>
            <a:p>
              <a:pPr>
                <a:spcBef>
                  <a:spcPts val="0"/>
                </a:spcBef>
                <a:spcAft>
                  <a:spcPct val="0"/>
                </a:spcAft>
                <a:buClrTx/>
                <a:buFontTx/>
                <a:buNone/>
              </a:pPr>
              <a:endParaRPr lang="en-US" sz="1600" dirty="0">
                <a:solidFill>
                  <a:schemeClr val="bg1"/>
                </a:solidFill>
                <a:latin typeface="Calibri" panose="020F0502020204030204" pitchFamily="34" charset="0"/>
              </a:endParaRPr>
            </a:p>
            <a:p>
              <a:pPr>
                <a:spcBef>
                  <a:spcPts val="0"/>
                </a:spcBef>
                <a:spcAft>
                  <a:spcPct val="0"/>
                </a:spcAft>
                <a:buClrTx/>
                <a:buFontTx/>
                <a:buNone/>
              </a:pPr>
              <a:endParaRPr lang="en-US" sz="1600" dirty="0">
                <a:solidFill>
                  <a:schemeClr val="bg1"/>
                </a:solidFill>
                <a:latin typeface="Calibri" panose="020F0502020204030204" pitchFamily="34" charset="0"/>
              </a:endParaRPr>
            </a:p>
            <a:p>
              <a:pPr>
                <a:spcBef>
                  <a:spcPts val="0"/>
                </a:spcBef>
                <a:spcAft>
                  <a:spcPct val="0"/>
                </a:spcAft>
                <a:buClrTx/>
                <a:buFontTx/>
                <a:buNone/>
              </a:pPr>
              <a:endParaRPr lang="en-US" sz="1600" dirty="0">
                <a:solidFill>
                  <a:schemeClr val="bg1"/>
                </a:solidFill>
                <a:latin typeface="Calibri" panose="020F0502020204030204" pitchFamily="34" charset="0"/>
              </a:endParaRPr>
            </a:p>
            <a:p>
              <a:pPr>
                <a:spcBef>
                  <a:spcPts val="0"/>
                </a:spcBef>
                <a:spcAft>
                  <a:spcPct val="0"/>
                </a:spcAft>
                <a:buClrTx/>
                <a:buFontTx/>
                <a:buNone/>
              </a:pPr>
              <a:r>
                <a:rPr lang="en-US" sz="1600" dirty="0">
                  <a:solidFill>
                    <a:schemeClr val="bg1"/>
                  </a:solidFill>
                  <a:latin typeface="Calibri" panose="020F0502020204030204" pitchFamily="34" charset="0"/>
                </a:rPr>
                <a:t>CV death</a:t>
              </a:r>
            </a:p>
            <a:p>
              <a:pPr>
                <a:spcBef>
                  <a:spcPts val="0"/>
                </a:spcBef>
                <a:spcAft>
                  <a:spcPct val="0"/>
                </a:spcAft>
                <a:buClrTx/>
                <a:buFontTx/>
                <a:buNone/>
              </a:pPr>
              <a:endParaRPr lang="en-US" sz="1600" dirty="0">
                <a:solidFill>
                  <a:schemeClr val="bg1"/>
                </a:solidFill>
                <a:latin typeface="Calibri" panose="020F0502020204030204" pitchFamily="34" charset="0"/>
              </a:endParaRPr>
            </a:p>
            <a:p>
              <a:pPr>
                <a:spcBef>
                  <a:spcPts val="0"/>
                </a:spcBef>
                <a:spcAft>
                  <a:spcPct val="0"/>
                </a:spcAft>
                <a:buClrTx/>
                <a:buFontTx/>
                <a:buNone/>
              </a:pPr>
              <a:r>
                <a:rPr lang="en-US" sz="1600" dirty="0">
                  <a:solidFill>
                    <a:schemeClr val="bg1"/>
                  </a:solidFill>
                  <a:latin typeface="Calibri" panose="020F0502020204030204" pitchFamily="34" charset="0"/>
                </a:rPr>
                <a:t>HF composite*</a:t>
              </a:r>
            </a:p>
            <a:p>
              <a:pPr>
                <a:spcBef>
                  <a:spcPts val="0"/>
                </a:spcBef>
                <a:spcAft>
                  <a:spcPct val="0"/>
                </a:spcAft>
                <a:buClrTx/>
                <a:buFontTx/>
                <a:buNone/>
              </a:pPr>
              <a:endParaRPr lang="en-US" sz="1600" dirty="0">
                <a:solidFill>
                  <a:schemeClr val="bg1"/>
                </a:solidFill>
                <a:latin typeface="Calibri" panose="020F0502020204030204" pitchFamily="34" charset="0"/>
              </a:endParaRPr>
            </a:p>
            <a:p>
              <a:pPr>
                <a:spcBef>
                  <a:spcPts val="0"/>
                </a:spcBef>
                <a:spcAft>
                  <a:spcPct val="0"/>
                </a:spcAft>
                <a:buClrTx/>
                <a:buFontTx/>
                <a:buNone/>
              </a:pPr>
              <a:r>
                <a:rPr lang="en-US" sz="1600" dirty="0">
                  <a:solidFill>
                    <a:schemeClr val="bg1"/>
                  </a:solidFill>
                  <a:latin typeface="Calibri" panose="020F0502020204030204" pitchFamily="34" charset="0"/>
                </a:rPr>
                <a:t>All-cause death</a:t>
              </a:r>
            </a:p>
          </p:txBody>
        </p:sp>
        <p:sp>
          <p:nvSpPr>
            <p:cNvPr id="55" name="TextBox 54">
              <a:extLst>
                <a:ext uri="{FF2B5EF4-FFF2-40B4-BE49-F238E27FC236}">
                  <a16:creationId xmlns:a16="http://schemas.microsoft.com/office/drawing/2014/main" id="{F05F9359-F13F-53D5-57EB-AE45CE9162F4}"/>
                </a:ext>
              </a:extLst>
            </p:cNvPr>
            <p:cNvSpPr txBox="1"/>
            <p:nvPr/>
          </p:nvSpPr>
          <p:spPr bwMode="auto">
            <a:xfrm>
              <a:off x="4774414" y="1510730"/>
              <a:ext cx="1545616"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ts val="0"/>
                </a:spcBef>
                <a:spcAft>
                  <a:spcPct val="0"/>
                </a:spcAft>
                <a:buClrTx/>
                <a:buFontTx/>
                <a:buNone/>
              </a:pPr>
              <a:r>
                <a:rPr lang="en-US" sz="1600" u="sng" dirty="0">
                  <a:solidFill>
                    <a:schemeClr val="bg1"/>
                  </a:solidFill>
                  <a:latin typeface="Calibri" panose="020F0502020204030204" pitchFamily="34" charset="0"/>
                </a:rPr>
                <a:t>HR (95% CI)</a:t>
              </a:r>
            </a:p>
            <a:p>
              <a:pPr algn="ctr">
                <a:spcBef>
                  <a:spcPts val="0"/>
                </a:spcBef>
                <a:spcAft>
                  <a:spcPct val="0"/>
                </a:spcAft>
                <a:buClrTx/>
                <a:buFontTx/>
                <a:buNone/>
              </a:pPr>
              <a:r>
                <a:rPr lang="en-US" sz="1600" b="0" dirty="0">
                  <a:solidFill>
                    <a:schemeClr val="bg1"/>
                  </a:solidFill>
                  <a:latin typeface="Calibri" panose="020F0502020204030204" pitchFamily="34" charset="0"/>
                </a:rPr>
                <a:t>0.62 (0.41-0.93)</a:t>
              </a:r>
            </a:p>
            <a:p>
              <a:pPr algn="ctr">
                <a:spcBef>
                  <a:spcPts val="0"/>
                </a:spcBef>
              </a:pPr>
              <a:r>
                <a:rPr lang="en-US" sz="1600" b="0" dirty="0">
                  <a:solidFill>
                    <a:schemeClr val="bg1"/>
                  </a:solidFill>
                  <a:latin typeface="Calibri" panose="020F0502020204030204" pitchFamily="34" charset="0"/>
                </a:rPr>
                <a:t>0.59 (0.44-0.80)</a:t>
              </a:r>
            </a:p>
            <a:p>
              <a:pPr algn="ctr">
                <a:spcBef>
                  <a:spcPts val="0"/>
                </a:spcBef>
              </a:pPr>
              <a:r>
                <a:rPr lang="en-US" sz="1600" b="0" dirty="0">
                  <a:solidFill>
                    <a:schemeClr val="bg1"/>
                  </a:solidFill>
                  <a:latin typeface="Calibri" panose="020F0502020204030204" pitchFamily="34" charset="0"/>
                </a:rPr>
                <a:t>0.70 (0.55-0.89)</a:t>
              </a:r>
            </a:p>
            <a:p>
              <a:pPr algn="ctr">
                <a:spcBef>
                  <a:spcPts val="0"/>
                </a:spcBef>
              </a:pPr>
              <a:r>
                <a:rPr lang="en-US" sz="1600" b="0" dirty="0">
                  <a:solidFill>
                    <a:schemeClr val="bg1"/>
                  </a:solidFill>
                  <a:latin typeface="Calibri" panose="020F0502020204030204" pitchFamily="34" charset="0"/>
                </a:rPr>
                <a:t>0.68 (0.56-0.84)</a:t>
              </a:r>
            </a:p>
            <a:p>
              <a:pPr algn="ctr">
                <a:spcBef>
                  <a:spcPts val="0"/>
                </a:spcBef>
              </a:pPr>
              <a:r>
                <a:rPr lang="en-US" sz="1600" b="0" dirty="0">
                  <a:solidFill>
                    <a:schemeClr val="bg1"/>
                  </a:solidFill>
                  <a:latin typeface="Calibri" panose="020F0502020204030204" pitchFamily="34" charset="0"/>
                </a:rPr>
                <a:t>0.55 (0.19-1.43)</a:t>
              </a:r>
            </a:p>
            <a:p>
              <a:pPr algn="ctr">
                <a:spcBef>
                  <a:spcPts val="0"/>
                </a:spcBef>
              </a:pPr>
              <a:r>
                <a:rPr lang="en-US" sz="1600" b="0" dirty="0">
                  <a:solidFill>
                    <a:schemeClr val="bg1"/>
                  </a:solidFill>
                  <a:latin typeface="Calibri" panose="020F0502020204030204" pitchFamily="34" charset="0"/>
                </a:rPr>
                <a:t>0.47 (0.24-0.86)</a:t>
              </a:r>
            </a:p>
            <a:p>
              <a:pPr algn="ctr">
                <a:spcBef>
                  <a:spcPts val="0"/>
                </a:spcBef>
              </a:pPr>
              <a:r>
                <a:rPr lang="en-US" sz="1600" b="0" dirty="0">
                  <a:solidFill>
                    <a:schemeClr val="bg1"/>
                  </a:solidFill>
                  <a:latin typeface="Calibri" panose="020F0502020204030204" pitchFamily="34" charset="0"/>
                </a:rPr>
                <a:t>0.53 (0.23-1.11)</a:t>
              </a:r>
            </a:p>
            <a:p>
              <a:pPr algn="ctr">
                <a:spcBef>
                  <a:spcPts val="0"/>
                </a:spcBef>
              </a:pPr>
              <a:r>
                <a:rPr lang="en-US" sz="1600" b="0" dirty="0">
                  <a:solidFill>
                    <a:schemeClr val="bg1"/>
                  </a:solidFill>
                  <a:latin typeface="Calibri" panose="020F0502020204030204" pitchFamily="34" charset="0"/>
                </a:rPr>
                <a:t>0.41 (0.25-0.67)</a:t>
              </a:r>
            </a:p>
            <a:p>
              <a:pPr algn="ctr">
                <a:spcBef>
                  <a:spcPts val="0"/>
                </a:spcBef>
              </a:pPr>
              <a:r>
                <a:rPr lang="en-US" sz="1600" b="0" dirty="0">
                  <a:solidFill>
                    <a:schemeClr val="bg1"/>
                  </a:solidFill>
                  <a:latin typeface="Calibri" panose="020F0502020204030204" pitchFamily="34" charset="0"/>
                </a:rPr>
                <a:t>0.77 (0.33-1.75)</a:t>
              </a:r>
            </a:p>
            <a:p>
              <a:pPr algn="ctr">
                <a:spcBef>
                  <a:spcPts val="0"/>
                </a:spcBef>
              </a:pPr>
              <a:r>
                <a:rPr lang="en-US" sz="1600" b="0" dirty="0">
                  <a:solidFill>
                    <a:schemeClr val="bg1"/>
                  </a:solidFill>
                  <a:latin typeface="Calibri" panose="020F0502020204030204" pitchFamily="34" charset="0"/>
                </a:rPr>
                <a:t>0.56 (0.33-0.93)</a:t>
              </a:r>
            </a:p>
          </p:txBody>
        </p:sp>
        <p:grpSp>
          <p:nvGrpSpPr>
            <p:cNvPr id="57" name="Group 56">
              <a:extLst>
                <a:ext uri="{FF2B5EF4-FFF2-40B4-BE49-F238E27FC236}">
                  <a16:creationId xmlns:a16="http://schemas.microsoft.com/office/drawing/2014/main" id="{E3E5AA8F-AA2E-A21E-63D7-56BC1BA18D1B}"/>
                </a:ext>
              </a:extLst>
            </p:cNvPr>
            <p:cNvGrpSpPr/>
            <p:nvPr/>
          </p:nvGrpSpPr>
          <p:grpSpPr>
            <a:xfrm>
              <a:off x="2387202" y="1788959"/>
              <a:ext cx="3029076" cy="2945901"/>
              <a:chOff x="4665629" y="1661265"/>
              <a:chExt cx="3029076" cy="2945901"/>
            </a:xfrm>
          </p:grpSpPr>
          <p:cxnSp>
            <p:nvCxnSpPr>
              <p:cNvPr id="60" name="Straight Connector 59">
                <a:extLst>
                  <a:ext uri="{FF2B5EF4-FFF2-40B4-BE49-F238E27FC236}">
                    <a16:creationId xmlns:a16="http://schemas.microsoft.com/office/drawing/2014/main" id="{D7D6193F-AB23-6A92-7A1F-9196968E20F3}"/>
                  </a:ext>
                </a:extLst>
              </p:cNvPr>
              <p:cNvCxnSpPr>
                <a:cxnSpLocks/>
              </p:cNvCxnSpPr>
              <p:nvPr/>
            </p:nvCxnSpPr>
            <p:spPr bwMode="auto">
              <a:xfrm>
                <a:off x="6526770" y="1661265"/>
                <a:ext cx="0" cy="2530222"/>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6B0BCC28-1D9C-24B7-0855-2C5097F6F000}"/>
                  </a:ext>
                </a:extLst>
              </p:cNvPr>
              <p:cNvCxnSpPr/>
              <p:nvPr/>
            </p:nvCxnSpPr>
            <p:spPr bwMode="auto">
              <a:xfrm>
                <a:off x="4982095" y="4206020"/>
                <a:ext cx="2067098" cy="0"/>
              </a:xfrm>
              <a:prstGeom prst="line">
                <a:avLst/>
              </a:prstGeom>
              <a:noFill/>
              <a:ln w="28575" cap="flat" cmpd="sng" algn="ctr">
                <a:solidFill>
                  <a:schemeClr val="bg1"/>
                </a:solidFill>
                <a:prstDash val="solid"/>
                <a:round/>
                <a:headEnd type="none" w="med" len="med"/>
                <a:tailEnd type="none" w="med" len="med"/>
              </a:ln>
              <a:effectLst/>
            </p:spPr>
          </p:cxnSp>
          <p:grpSp>
            <p:nvGrpSpPr>
              <p:cNvPr id="62" name="Group 61">
                <a:extLst>
                  <a:ext uri="{FF2B5EF4-FFF2-40B4-BE49-F238E27FC236}">
                    <a16:creationId xmlns:a16="http://schemas.microsoft.com/office/drawing/2014/main" id="{485C06BC-2F8B-D4B2-1E01-73C1E7BF8186}"/>
                  </a:ext>
                </a:extLst>
              </p:cNvPr>
              <p:cNvGrpSpPr/>
              <p:nvPr/>
            </p:nvGrpSpPr>
            <p:grpSpPr>
              <a:xfrm>
                <a:off x="4993179" y="4211561"/>
                <a:ext cx="2044930" cy="72044"/>
                <a:chOff x="4993179" y="4505497"/>
                <a:chExt cx="2044930" cy="72044"/>
              </a:xfrm>
            </p:grpSpPr>
            <p:cxnSp>
              <p:nvCxnSpPr>
                <p:cNvPr id="90" name="Straight Connector 89">
                  <a:extLst>
                    <a:ext uri="{FF2B5EF4-FFF2-40B4-BE49-F238E27FC236}">
                      <a16:creationId xmlns:a16="http://schemas.microsoft.com/office/drawing/2014/main" id="{53E54CA0-B08A-E17E-AB1F-E55194628E70}"/>
                    </a:ext>
                  </a:extLst>
                </p:cNvPr>
                <p:cNvCxnSpPr>
                  <a:cxnSpLocks/>
                </p:cNvCxnSpPr>
                <p:nvPr/>
              </p:nvCxnSpPr>
              <p:spPr bwMode="auto">
                <a:xfrm>
                  <a:off x="4993179" y="4505497"/>
                  <a:ext cx="0" cy="72044"/>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CA1CB17E-8F74-29A8-FAA1-09F730EADBED}"/>
                    </a:ext>
                  </a:extLst>
                </p:cNvPr>
                <p:cNvCxnSpPr>
                  <a:cxnSpLocks/>
                </p:cNvCxnSpPr>
                <p:nvPr/>
              </p:nvCxnSpPr>
              <p:spPr bwMode="auto">
                <a:xfrm>
                  <a:off x="5504412" y="4505497"/>
                  <a:ext cx="0" cy="72044"/>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2C62108A-4F41-AD08-C02C-7D6D93BED582}"/>
                    </a:ext>
                  </a:extLst>
                </p:cNvPr>
                <p:cNvCxnSpPr>
                  <a:cxnSpLocks/>
                </p:cNvCxnSpPr>
                <p:nvPr/>
              </p:nvCxnSpPr>
              <p:spPr bwMode="auto">
                <a:xfrm>
                  <a:off x="6015644" y="4505497"/>
                  <a:ext cx="0" cy="72044"/>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BD7DCA03-2925-BAA0-4401-92A7C24F7FC8}"/>
                    </a:ext>
                  </a:extLst>
                </p:cNvPr>
                <p:cNvCxnSpPr>
                  <a:cxnSpLocks/>
                </p:cNvCxnSpPr>
                <p:nvPr/>
              </p:nvCxnSpPr>
              <p:spPr bwMode="auto">
                <a:xfrm>
                  <a:off x="6526876" y="4505497"/>
                  <a:ext cx="0" cy="72044"/>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E9EE1287-4CB1-31D2-DC56-9A4806262E7D}"/>
                    </a:ext>
                  </a:extLst>
                </p:cNvPr>
                <p:cNvCxnSpPr>
                  <a:cxnSpLocks/>
                </p:cNvCxnSpPr>
                <p:nvPr/>
              </p:nvCxnSpPr>
              <p:spPr bwMode="auto">
                <a:xfrm>
                  <a:off x="7038109" y="4505497"/>
                  <a:ext cx="0" cy="72044"/>
                </a:xfrm>
                <a:prstGeom prst="line">
                  <a:avLst/>
                </a:prstGeom>
                <a:noFill/>
                <a:ln w="28575" cap="flat" cmpd="sng" algn="ctr">
                  <a:solidFill>
                    <a:schemeClr val="bg1"/>
                  </a:solidFill>
                  <a:prstDash val="solid"/>
                  <a:round/>
                  <a:headEnd type="none" w="med" len="med"/>
                  <a:tailEnd type="none" w="med" len="med"/>
                </a:ln>
                <a:effectLst/>
              </p:spPr>
            </p:cxnSp>
          </p:grpSp>
          <p:sp>
            <p:nvSpPr>
              <p:cNvPr id="63" name="TextBox 62">
                <a:extLst>
                  <a:ext uri="{FF2B5EF4-FFF2-40B4-BE49-F238E27FC236}">
                    <a16:creationId xmlns:a16="http://schemas.microsoft.com/office/drawing/2014/main" id="{C8D6602F-8A1E-326C-C8C8-86229CF0871E}"/>
                  </a:ext>
                </a:extLst>
              </p:cNvPr>
              <p:cNvSpPr txBox="1"/>
              <p:nvPr/>
            </p:nvSpPr>
            <p:spPr bwMode="auto">
              <a:xfrm>
                <a:off x="4665629" y="4265962"/>
                <a:ext cx="6527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0.125</a:t>
                </a:r>
              </a:p>
            </p:txBody>
          </p:sp>
          <p:sp>
            <p:nvSpPr>
              <p:cNvPr id="64" name="TextBox 63">
                <a:extLst>
                  <a:ext uri="{FF2B5EF4-FFF2-40B4-BE49-F238E27FC236}">
                    <a16:creationId xmlns:a16="http://schemas.microsoft.com/office/drawing/2014/main" id="{3C99F452-2EE0-7C5D-031E-90111376B8FC}"/>
                  </a:ext>
                </a:extLst>
              </p:cNvPr>
              <p:cNvSpPr txBox="1"/>
              <p:nvPr/>
            </p:nvSpPr>
            <p:spPr bwMode="auto">
              <a:xfrm>
                <a:off x="5228106" y="4260941"/>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0.25</a:t>
                </a:r>
              </a:p>
            </p:txBody>
          </p:sp>
          <p:sp>
            <p:nvSpPr>
              <p:cNvPr id="65" name="TextBox 64">
                <a:extLst>
                  <a:ext uri="{FF2B5EF4-FFF2-40B4-BE49-F238E27FC236}">
                    <a16:creationId xmlns:a16="http://schemas.microsoft.com/office/drawing/2014/main" id="{1CD48CE6-1EEC-E306-8834-EB61C7E9FD64}"/>
                  </a:ext>
                </a:extLst>
              </p:cNvPr>
              <p:cNvSpPr txBox="1"/>
              <p:nvPr/>
            </p:nvSpPr>
            <p:spPr bwMode="auto">
              <a:xfrm>
                <a:off x="5801613" y="4249857"/>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0.5</a:t>
                </a:r>
              </a:p>
            </p:txBody>
          </p:sp>
          <p:sp>
            <p:nvSpPr>
              <p:cNvPr id="66" name="TextBox 65">
                <a:extLst>
                  <a:ext uri="{FF2B5EF4-FFF2-40B4-BE49-F238E27FC236}">
                    <a16:creationId xmlns:a16="http://schemas.microsoft.com/office/drawing/2014/main" id="{57B1F06A-0FA1-F5E4-3F55-31EE5D285D7B}"/>
                  </a:ext>
                </a:extLst>
              </p:cNvPr>
              <p:cNvSpPr txBox="1"/>
              <p:nvPr/>
            </p:nvSpPr>
            <p:spPr bwMode="auto">
              <a:xfrm>
                <a:off x="6376145" y="4255398"/>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p>
            </p:txBody>
          </p:sp>
          <p:sp>
            <p:nvSpPr>
              <p:cNvPr id="67" name="TextBox 66">
                <a:extLst>
                  <a:ext uri="{FF2B5EF4-FFF2-40B4-BE49-F238E27FC236}">
                    <a16:creationId xmlns:a16="http://schemas.microsoft.com/office/drawing/2014/main" id="{0F8DF836-841E-0378-FA3E-284F09472889}"/>
                  </a:ext>
                </a:extLst>
              </p:cNvPr>
              <p:cNvSpPr txBox="1"/>
              <p:nvPr/>
            </p:nvSpPr>
            <p:spPr bwMode="auto">
              <a:xfrm>
                <a:off x="6897554" y="4244314"/>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a:t>
                </a:r>
              </a:p>
            </p:txBody>
          </p:sp>
          <p:cxnSp>
            <p:nvCxnSpPr>
              <p:cNvPr id="68" name="Straight Connector 67">
                <a:extLst>
                  <a:ext uri="{FF2B5EF4-FFF2-40B4-BE49-F238E27FC236}">
                    <a16:creationId xmlns:a16="http://schemas.microsoft.com/office/drawing/2014/main" id="{69AB4268-1439-02DE-C927-DE3DFD5C74CF}"/>
                  </a:ext>
                </a:extLst>
              </p:cNvPr>
              <p:cNvCxnSpPr/>
              <p:nvPr/>
            </p:nvCxnSpPr>
            <p:spPr bwMode="auto">
              <a:xfrm>
                <a:off x="5863244" y="1797253"/>
                <a:ext cx="620683" cy="0"/>
              </a:xfrm>
              <a:prstGeom prst="line">
                <a:avLst/>
              </a:prstGeom>
              <a:noFill/>
              <a:ln w="28575" cap="flat" cmpd="sng" algn="ctr">
                <a:solidFill>
                  <a:schemeClr val="bg1"/>
                </a:solidFill>
                <a:prstDash val="solid"/>
                <a:round/>
                <a:headEnd type="none" w="med" len="med"/>
                <a:tailEnd type="none" w="med" len="med"/>
              </a:ln>
              <a:effectLst/>
            </p:spPr>
          </p:cxnSp>
          <p:sp>
            <p:nvSpPr>
              <p:cNvPr id="69" name="Rectangle 68">
                <a:extLst>
                  <a:ext uri="{FF2B5EF4-FFF2-40B4-BE49-F238E27FC236}">
                    <a16:creationId xmlns:a16="http://schemas.microsoft.com/office/drawing/2014/main" id="{BE700755-46EB-CF69-3349-31FB22135F63}"/>
                  </a:ext>
                </a:extLst>
              </p:cNvPr>
              <p:cNvSpPr/>
              <p:nvPr/>
            </p:nvSpPr>
            <p:spPr bwMode="auto">
              <a:xfrm>
                <a:off x="6127118" y="1751408"/>
                <a:ext cx="86536" cy="8653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70" name="Straight Connector 69">
                <a:extLst>
                  <a:ext uri="{FF2B5EF4-FFF2-40B4-BE49-F238E27FC236}">
                    <a16:creationId xmlns:a16="http://schemas.microsoft.com/office/drawing/2014/main" id="{0423D79D-02FE-C36C-585E-33DD136AA7F1}"/>
                  </a:ext>
                </a:extLst>
              </p:cNvPr>
              <p:cNvCxnSpPr>
                <a:cxnSpLocks/>
              </p:cNvCxnSpPr>
              <p:nvPr/>
            </p:nvCxnSpPr>
            <p:spPr bwMode="auto">
              <a:xfrm>
                <a:off x="5913121" y="2042159"/>
                <a:ext cx="463024" cy="0"/>
              </a:xfrm>
              <a:prstGeom prst="line">
                <a:avLst/>
              </a:prstGeom>
              <a:noFill/>
              <a:ln w="28575" cap="flat" cmpd="sng" algn="ctr">
                <a:solidFill>
                  <a:schemeClr val="bg1"/>
                </a:solidFill>
                <a:prstDash val="solid"/>
                <a:round/>
                <a:headEnd type="none" w="med" len="med"/>
                <a:tailEnd type="none" w="med" len="med"/>
              </a:ln>
              <a:effectLst/>
            </p:spPr>
          </p:cxnSp>
          <p:sp>
            <p:nvSpPr>
              <p:cNvPr id="71" name="Rectangle 70">
                <a:extLst>
                  <a:ext uri="{FF2B5EF4-FFF2-40B4-BE49-F238E27FC236}">
                    <a16:creationId xmlns:a16="http://schemas.microsoft.com/office/drawing/2014/main" id="{6E0FB3F8-6B36-273C-262F-41402574B080}"/>
                  </a:ext>
                </a:extLst>
              </p:cNvPr>
              <p:cNvSpPr/>
              <p:nvPr/>
            </p:nvSpPr>
            <p:spPr bwMode="auto">
              <a:xfrm>
                <a:off x="6096000" y="1996314"/>
                <a:ext cx="86536" cy="8653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72" name="Straight Connector 71">
                <a:extLst>
                  <a:ext uri="{FF2B5EF4-FFF2-40B4-BE49-F238E27FC236}">
                    <a16:creationId xmlns:a16="http://schemas.microsoft.com/office/drawing/2014/main" id="{56AD5115-A98E-C987-30B3-606869F99088}"/>
                  </a:ext>
                </a:extLst>
              </p:cNvPr>
              <p:cNvCxnSpPr>
                <a:cxnSpLocks/>
              </p:cNvCxnSpPr>
              <p:nvPr/>
            </p:nvCxnSpPr>
            <p:spPr bwMode="auto">
              <a:xfrm>
                <a:off x="6075285" y="2287620"/>
                <a:ext cx="375392" cy="0"/>
              </a:xfrm>
              <a:prstGeom prst="line">
                <a:avLst/>
              </a:prstGeom>
              <a:noFill/>
              <a:ln w="28575" cap="flat" cmpd="sng" algn="ctr">
                <a:solidFill>
                  <a:schemeClr val="bg1"/>
                </a:solidFill>
                <a:prstDash val="solid"/>
                <a:round/>
                <a:headEnd type="none" w="med" len="med"/>
                <a:tailEnd type="none" w="med" len="med"/>
              </a:ln>
              <a:effectLst/>
            </p:spPr>
          </p:cxnSp>
          <p:sp>
            <p:nvSpPr>
              <p:cNvPr id="73" name="Rectangle 72">
                <a:extLst>
                  <a:ext uri="{FF2B5EF4-FFF2-40B4-BE49-F238E27FC236}">
                    <a16:creationId xmlns:a16="http://schemas.microsoft.com/office/drawing/2014/main" id="{EF20BD08-82F0-E9CD-0C68-FE58061EC890}"/>
                  </a:ext>
                </a:extLst>
              </p:cNvPr>
              <p:cNvSpPr/>
              <p:nvPr/>
            </p:nvSpPr>
            <p:spPr bwMode="auto">
              <a:xfrm>
                <a:off x="6213654" y="2241775"/>
                <a:ext cx="86536" cy="8653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74" name="Straight Connector 73">
                <a:extLst>
                  <a:ext uri="{FF2B5EF4-FFF2-40B4-BE49-F238E27FC236}">
                    <a16:creationId xmlns:a16="http://schemas.microsoft.com/office/drawing/2014/main" id="{545567DA-BA31-556D-EAED-616B1951F95A}"/>
                  </a:ext>
                </a:extLst>
              </p:cNvPr>
              <p:cNvCxnSpPr>
                <a:cxnSpLocks/>
              </p:cNvCxnSpPr>
              <p:nvPr/>
            </p:nvCxnSpPr>
            <p:spPr bwMode="auto">
              <a:xfrm>
                <a:off x="6092958" y="2532480"/>
                <a:ext cx="319679" cy="0"/>
              </a:xfrm>
              <a:prstGeom prst="line">
                <a:avLst/>
              </a:prstGeom>
              <a:noFill/>
              <a:ln w="28575" cap="flat" cmpd="sng" algn="ctr">
                <a:solidFill>
                  <a:schemeClr val="bg1"/>
                </a:solidFill>
                <a:prstDash val="solid"/>
                <a:round/>
                <a:headEnd type="none" w="med" len="med"/>
                <a:tailEnd type="none" w="med" len="med"/>
              </a:ln>
              <a:effectLst/>
            </p:spPr>
          </p:cxnSp>
          <p:sp>
            <p:nvSpPr>
              <p:cNvPr id="75" name="Rectangle 74">
                <a:extLst>
                  <a:ext uri="{FF2B5EF4-FFF2-40B4-BE49-F238E27FC236}">
                    <a16:creationId xmlns:a16="http://schemas.microsoft.com/office/drawing/2014/main" id="{3DB1CDD0-F6E7-BE92-F776-B32BA220C8E1}"/>
                  </a:ext>
                </a:extLst>
              </p:cNvPr>
              <p:cNvSpPr/>
              <p:nvPr/>
            </p:nvSpPr>
            <p:spPr bwMode="auto">
              <a:xfrm>
                <a:off x="6210612" y="2486635"/>
                <a:ext cx="86536" cy="8653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76" name="Straight Connector 75">
                <a:extLst>
                  <a:ext uri="{FF2B5EF4-FFF2-40B4-BE49-F238E27FC236}">
                    <a16:creationId xmlns:a16="http://schemas.microsoft.com/office/drawing/2014/main" id="{10F08944-13B8-65D2-0E04-29EC5DAFFC56}"/>
                  </a:ext>
                </a:extLst>
              </p:cNvPr>
              <p:cNvCxnSpPr>
                <a:cxnSpLocks/>
              </p:cNvCxnSpPr>
              <p:nvPr/>
            </p:nvCxnSpPr>
            <p:spPr bwMode="auto">
              <a:xfrm>
                <a:off x="5292438" y="2773530"/>
                <a:ext cx="1516735" cy="0"/>
              </a:xfrm>
              <a:prstGeom prst="line">
                <a:avLst/>
              </a:prstGeom>
              <a:noFill/>
              <a:ln w="28575" cap="flat" cmpd="sng" algn="ctr">
                <a:solidFill>
                  <a:schemeClr val="bg1"/>
                </a:solidFill>
                <a:prstDash val="solid"/>
                <a:round/>
                <a:headEnd type="none" w="med" len="med"/>
                <a:tailEnd type="none" w="med" len="med"/>
              </a:ln>
              <a:effectLst/>
            </p:spPr>
          </p:cxnSp>
          <p:sp>
            <p:nvSpPr>
              <p:cNvPr id="77" name="Rectangle 76">
                <a:extLst>
                  <a:ext uri="{FF2B5EF4-FFF2-40B4-BE49-F238E27FC236}">
                    <a16:creationId xmlns:a16="http://schemas.microsoft.com/office/drawing/2014/main" id="{D9B5ACE9-7BF8-1915-11BF-7608538F7B29}"/>
                  </a:ext>
                </a:extLst>
              </p:cNvPr>
              <p:cNvSpPr/>
              <p:nvPr/>
            </p:nvSpPr>
            <p:spPr bwMode="auto">
              <a:xfrm>
                <a:off x="6052732" y="2727685"/>
                <a:ext cx="86536" cy="8653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78" name="Straight Connector 77">
                <a:extLst>
                  <a:ext uri="{FF2B5EF4-FFF2-40B4-BE49-F238E27FC236}">
                    <a16:creationId xmlns:a16="http://schemas.microsoft.com/office/drawing/2014/main" id="{74520A93-BC7E-12A0-9EBA-02F5E61F52C4}"/>
                  </a:ext>
                </a:extLst>
              </p:cNvPr>
              <p:cNvCxnSpPr>
                <a:cxnSpLocks/>
              </p:cNvCxnSpPr>
              <p:nvPr/>
            </p:nvCxnSpPr>
            <p:spPr bwMode="auto">
              <a:xfrm>
                <a:off x="5465685" y="3015644"/>
                <a:ext cx="964706" cy="0"/>
              </a:xfrm>
              <a:prstGeom prst="line">
                <a:avLst/>
              </a:prstGeom>
              <a:noFill/>
              <a:ln w="28575" cap="flat" cmpd="sng" algn="ctr">
                <a:solidFill>
                  <a:schemeClr val="bg1"/>
                </a:solidFill>
                <a:prstDash val="solid"/>
                <a:round/>
                <a:headEnd type="none" w="med" len="med"/>
                <a:tailEnd type="none" w="med" len="med"/>
              </a:ln>
              <a:effectLst/>
            </p:spPr>
          </p:cxnSp>
          <p:sp>
            <p:nvSpPr>
              <p:cNvPr id="79" name="Rectangle 78">
                <a:extLst>
                  <a:ext uri="{FF2B5EF4-FFF2-40B4-BE49-F238E27FC236}">
                    <a16:creationId xmlns:a16="http://schemas.microsoft.com/office/drawing/2014/main" id="{20131596-72BB-F3DC-1508-E48D568FDFEB}"/>
                  </a:ext>
                </a:extLst>
              </p:cNvPr>
              <p:cNvSpPr/>
              <p:nvPr/>
            </p:nvSpPr>
            <p:spPr bwMode="auto">
              <a:xfrm>
                <a:off x="5927279" y="2969799"/>
                <a:ext cx="86536" cy="8653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80" name="Straight Connector 79">
                <a:extLst>
                  <a:ext uri="{FF2B5EF4-FFF2-40B4-BE49-F238E27FC236}">
                    <a16:creationId xmlns:a16="http://schemas.microsoft.com/office/drawing/2014/main" id="{EEA411B4-795C-CC7B-431A-FF67E6233F16}"/>
                  </a:ext>
                </a:extLst>
              </p:cNvPr>
              <p:cNvCxnSpPr>
                <a:cxnSpLocks/>
              </p:cNvCxnSpPr>
              <p:nvPr/>
            </p:nvCxnSpPr>
            <p:spPr bwMode="auto">
              <a:xfrm>
                <a:off x="5434490" y="3260335"/>
                <a:ext cx="1182333" cy="0"/>
              </a:xfrm>
              <a:prstGeom prst="line">
                <a:avLst/>
              </a:prstGeom>
              <a:noFill/>
              <a:ln w="28575" cap="flat" cmpd="sng" algn="ctr">
                <a:solidFill>
                  <a:schemeClr val="bg1"/>
                </a:solidFill>
                <a:prstDash val="solid"/>
                <a:round/>
                <a:headEnd type="none" w="med" len="med"/>
                <a:tailEnd type="none" w="med" len="med"/>
              </a:ln>
              <a:effectLst/>
            </p:spPr>
          </p:cxnSp>
          <p:sp>
            <p:nvSpPr>
              <p:cNvPr id="81" name="Rectangle 80">
                <a:extLst>
                  <a:ext uri="{FF2B5EF4-FFF2-40B4-BE49-F238E27FC236}">
                    <a16:creationId xmlns:a16="http://schemas.microsoft.com/office/drawing/2014/main" id="{D6F5E8E2-D191-2368-E3D1-7BA9080B22A6}"/>
                  </a:ext>
                </a:extLst>
              </p:cNvPr>
              <p:cNvSpPr/>
              <p:nvPr/>
            </p:nvSpPr>
            <p:spPr bwMode="auto">
              <a:xfrm>
                <a:off x="6015819" y="3214490"/>
                <a:ext cx="86536" cy="8653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82" name="Straight Connector 81">
                <a:extLst>
                  <a:ext uri="{FF2B5EF4-FFF2-40B4-BE49-F238E27FC236}">
                    <a16:creationId xmlns:a16="http://schemas.microsoft.com/office/drawing/2014/main" id="{1B8DB459-06C7-186D-A8B6-B49A2DA2D6A8}"/>
                  </a:ext>
                </a:extLst>
              </p:cNvPr>
              <p:cNvCxnSpPr>
                <a:cxnSpLocks/>
              </p:cNvCxnSpPr>
              <p:nvPr/>
            </p:nvCxnSpPr>
            <p:spPr bwMode="auto">
              <a:xfrm>
                <a:off x="5495873" y="3505026"/>
                <a:ext cx="750092" cy="0"/>
              </a:xfrm>
              <a:prstGeom prst="line">
                <a:avLst/>
              </a:prstGeom>
              <a:noFill/>
              <a:ln w="28575" cap="flat" cmpd="sng" algn="ctr">
                <a:solidFill>
                  <a:schemeClr val="bg1"/>
                </a:solidFill>
                <a:prstDash val="solid"/>
                <a:round/>
                <a:headEnd type="none" w="med" len="med"/>
                <a:tailEnd type="none" w="med" len="med"/>
              </a:ln>
              <a:effectLst/>
            </p:spPr>
          </p:cxnSp>
          <p:sp>
            <p:nvSpPr>
              <p:cNvPr id="83" name="Rectangle 82">
                <a:extLst>
                  <a:ext uri="{FF2B5EF4-FFF2-40B4-BE49-F238E27FC236}">
                    <a16:creationId xmlns:a16="http://schemas.microsoft.com/office/drawing/2014/main" id="{EE9DBB91-872E-0A5A-82AC-58A662CC2B37}"/>
                  </a:ext>
                </a:extLst>
              </p:cNvPr>
              <p:cNvSpPr/>
              <p:nvPr/>
            </p:nvSpPr>
            <p:spPr bwMode="auto">
              <a:xfrm>
                <a:off x="5831866" y="3459181"/>
                <a:ext cx="86536" cy="8653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84" name="Straight Connector 83">
                <a:extLst>
                  <a:ext uri="{FF2B5EF4-FFF2-40B4-BE49-F238E27FC236}">
                    <a16:creationId xmlns:a16="http://schemas.microsoft.com/office/drawing/2014/main" id="{961AB0FB-6241-6408-B61C-35E1B15F6BD0}"/>
                  </a:ext>
                </a:extLst>
              </p:cNvPr>
              <p:cNvCxnSpPr>
                <a:cxnSpLocks/>
              </p:cNvCxnSpPr>
              <p:nvPr/>
            </p:nvCxnSpPr>
            <p:spPr bwMode="auto">
              <a:xfrm>
                <a:off x="5701591" y="3749197"/>
                <a:ext cx="1258502" cy="0"/>
              </a:xfrm>
              <a:prstGeom prst="line">
                <a:avLst/>
              </a:prstGeom>
              <a:noFill/>
              <a:ln w="28575" cap="flat" cmpd="sng" algn="ctr">
                <a:solidFill>
                  <a:schemeClr val="bg1"/>
                </a:solidFill>
                <a:prstDash val="solid"/>
                <a:round/>
                <a:headEnd type="none" w="med" len="med"/>
                <a:tailEnd type="none" w="med" len="med"/>
              </a:ln>
              <a:effectLst/>
            </p:spPr>
          </p:cxnSp>
          <p:sp>
            <p:nvSpPr>
              <p:cNvPr id="85" name="Rectangle 84">
                <a:extLst>
                  <a:ext uri="{FF2B5EF4-FFF2-40B4-BE49-F238E27FC236}">
                    <a16:creationId xmlns:a16="http://schemas.microsoft.com/office/drawing/2014/main" id="{B4101D86-8A1E-4E12-3C35-C0D14C54DC5E}"/>
                  </a:ext>
                </a:extLst>
              </p:cNvPr>
              <p:cNvSpPr/>
              <p:nvPr/>
            </p:nvSpPr>
            <p:spPr bwMode="auto">
              <a:xfrm>
                <a:off x="6300390" y="3703352"/>
                <a:ext cx="86536" cy="8653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86" name="Straight Connector 85">
                <a:extLst>
                  <a:ext uri="{FF2B5EF4-FFF2-40B4-BE49-F238E27FC236}">
                    <a16:creationId xmlns:a16="http://schemas.microsoft.com/office/drawing/2014/main" id="{E3407F3F-AB29-F6D7-40C6-7AB9544F25AB}"/>
                  </a:ext>
                </a:extLst>
              </p:cNvPr>
              <p:cNvCxnSpPr>
                <a:cxnSpLocks/>
              </p:cNvCxnSpPr>
              <p:nvPr/>
            </p:nvCxnSpPr>
            <p:spPr bwMode="auto">
              <a:xfrm>
                <a:off x="5699422" y="3991817"/>
                <a:ext cx="784505" cy="0"/>
              </a:xfrm>
              <a:prstGeom prst="line">
                <a:avLst/>
              </a:prstGeom>
              <a:noFill/>
              <a:ln w="28575" cap="flat" cmpd="sng" algn="ctr">
                <a:solidFill>
                  <a:schemeClr val="bg1"/>
                </a:solidFill>
                <a:prstDash val="solid"/>
                <a:round/>
                <a:headEnd type="none" w="med" len="med"/>
                <a:tailEnd type="none" w="med" len="med"/>
              </a:ln>
              <a:effectLst/>
            </p:spPr>
          </p:cxnSp>
          <p:sp>
            <p:nvSpPr>
              <p:cNvPr id="87" name="Rectangle 86">
                <a:extLst>
                  <a:ext uri="{FF2B5EF4-FFF2-40B4-BE49-F238E27FC236}">
                    <a16:creationId xmlns:a16="http://schemas.microsoft.com/office/drawing/2014/main" id="{0F005D94-91E1-3435-D30E-AAA27E15D448}"/>
                  </a:ext>
                </a:extLst>
              </p:cNvPr>
              <p:cNvSpPr/>
              <p:nvPr/>
            </p:nvSpPr>
            <p:spPr bwMode="auto">
              <a:xfrm>
                <a:off x="6059087" y="3945972"/>
                <a:ext cx="86536" cy="8653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88" name="Straight Arrow Connector 87">
                <a:extLst>
                  <a:ext uri="{FF2B5EF4-FFF2-40B4-BE49-F238E27FC236}">
                    <a16:creationId xmlns:a16="http://schemas.microsoft.com/office/drawing/2014/main" id="{B3C62545-38EC-6A98-0340-0825F8493349}"/>
                  </a:ext>
                </a:extLst>
              </p:cNvPr>
              <p:cNvCxnSpPr/>
              <p:nvPr/>
            </p:nvCxnSpPr>
            <p:spPr bwMode="auto">
              <a:xfrm flipH="1">
                <a:off x="4982095" y="4607166"/>
                <a:ext cx="1468582" cy="0"/>
              </a:xfrm>
              <a:prstGeom prst="straightConnector1">
                <a:avLst/>
              </a:prstGeom>
              <a:noFill/>
              <a:ln w="28575" cap="flat" cmpd="sng" algn="ctr">
                <a:solidFill>
                  <a:schemeClr val="bg1"/>
                </a:solidFill>
                <a:prstDash val="solid"/>
                <a:round/>
                <a:headEnd type="none" w="med" len="med"/>
                <a:tailEnd type="triangle"/>
              </a:ln>
              <a:effectLst/>
            </p:spPr>
          </p:cxnSp>
          <p:cxnSp>
            <p:nvCxnSpPr>
              <p:cNvPr id="89" name="Straight Arrow Connector 88">
                <a:extLst>
                  <a:ext uri="{FF2B5EF4-FFF2-40B4-BE49-F238E27FC236}">
                    <a16:creationId xmlns:a16="http://schemas.microsoft.com/office/drawing/2014/main" id="{7D75ED6F-9809-924C-0FE8-062ACFEBF636}"/>
                  </a:ext>
                </a:extLst>
              </p:cNvPr>
              <p:cNvCxnSpPr>
                <a:cxnSpLocks/>
              </p:cNvCxnSpPr>
              <p:nvPr/>
            </p:nvCxnSpPr>
            <p:spPr bwMode="auto">
              <a:xfrm>
                <a:off x="6581653" y="4607166"/>
                <a:ext cx="1113052" cy="0"/>
              </a:xfrm>
              <a:prstGeom prst="straightConnector1">
                <a:avLst/>
              </a:prstGeom>
              <a:noFill/>
              <a:ln w="28575" cap="flat" cmpd="sng" algn="ctr">
                <a:solidFill>
                  <a:schemeClr val="bg1"/>
                </a:solidFill>
                <a:prstDash val="solid"/>
                <a:round/>
                <a:headEnd type="none" w="med" len="med"/>
                <a:tailEnd type="triangle"/>
              </a:ln>
              <a:effectLst/>
            </p:spPr>
          </p:cxnSp>
        </p:grpSp>
        <p:sp>
          <p:nvSpPr>
            <p:cNvPr id="58" name="TextBox 57">
              <a:extLst>
                <a:ext uri="{FF2B5EF4-FFF2-40B4-BE49-F238E27FC236}">
                  <a16:creationId xmlns:a16="http://schemas.microsoft.com/office/drawing/2014/main" id="{B8A6F788-C689-FFAC-57DF-D8C58A0CCDDD}"/>
                </a:ext>
              </a:extLst>
            </p:cNvPr>
            <p:cNvSpPr txBox="1"/>
            <p:nvPr/>
          </p:nvSpPr>
          <p:spPr bwMode="auto">
            <a:xfrm>
              <a:off x="2422858" y="4737231"/>
              <a:ext cx="18372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Favors Semaglutide</a:t>
              </a:r>
            </a:p>
          </p:txBody>
        </p:sp>
        <p:sp>
          <p:nvSpPr>
            <p:cNvPr id="59" name="TextBox 58">
              <a:extLst>
                <a:ext uri="{FF2B5EF4-FFF2-40B4-BE49-F238E27FC236}">
                  <a16:creationId xmlns:a16="http://schemas.microsoft.com/office/drawing/2014/main" id="{F1EA3A3E-2515-92CB-E144-D67DA19800EF}"/>
                </a:ext>
              </a:extLst>
            </p:cNvPr>
            <p:cNvSpPr txBox="1"/>
            <p:nvPr/>
          </p:nvSpPr>
          <p:spPr bwMode="auto">
            <a:xfrm>
              <a:off x="4202786" y="4735340"/>
              <a:ext cx="14477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Favors Placebo</a:t>
              </a:r>
            </a:p>
          </p:txBody>
        </p:sp>
        <p:sp>
          <p:nvSpPr>
            <p:cNvPr id="96" name="Rectangle 95">
              <a:extLst>
                <a:ext uri="{FF2B5EF4-FFF2-40B4-BE49-F238E27FC236}">
                  <a16:creationId xmlns:a16="http://schemas.microsoft.com/office/drawing/2014/main" id="{42E25620-BAF3-881A-583E-B357BBE63CAA}"/>
                </a:ext>
              </a:extLst>
            </p:cNvPr>
            <p:cNvSpPr/>
            <p:nvPr/>
          </p:nvSpPr>
          <p:spPr bwMode="auto">
            <a:xfrm>
              <a:off x="4731570" y="3046768"/>
              <a:ext cx="1521063" cy="201223"/>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A22DD36D-D3B8-EE01-7416-DD27A5B544A4}"/>
                </a:ext>
              </a:extLst>
            </p:cNvPr>
            <p:cNvSpPr/>
            <p:nvPr/>
          </p:nvSpPr>
          <p:spPr bwMode="auto">
            <a:xfrm>
              <a:off x="4731570" y="3536080"/>
              <a:ext cx="1521063" cy="201223"/>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7AEB5DDF-4B83-4F3C-1487-DE2EBEBF319D}"/>
                </a:ext>
              </a:extLst>
            </p:cNvPr>
            <p:cNvSpPr/>
            <p:nvPr/>
          </p:nvSpPr>
          <p:spPr bwMode="auto">
            <a:xfrm>
              <a:off x="4731570" y="4012803"/>
              <a:ext cx="1521063" cy="201223"/>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1910136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86194-55E4-3FB2-1377-196587930F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69C22E-555F-76C6-177B-2EBFD7F0887E}"/>
              </a:ext>
            </a:extLst>
          </p:cNvPr>
          <p:cNvSpPr>
            <a:spLocks noGrp="1"/>
          </p:cNvSpPr>
          <p:nvPr>
            <p:ph type="title"/>
          </p:nvPr>
        </p:nvSpPr>
        <p:spPr/>
        <p:txBody>
          <a:bodyPr/>
          <a:lstStyle/>
          <a:p>
            <a:r>
              <a:rPr lang="en-US" dirty="0">
                <a:latin typeface="Calibri"/>
                <a:ea typeface="Calibri"/>
                <a:cs typeface="Calibri"/>
              </a:rPr>
              <a:t>Real-world Study: Reduction in 10-Yr ASCVD Risk Score With Semaglutide 2.4 mg</a:t>
            </a:r>
          </a:p>
        </p:txBody>
      </p:sp>
      <p:sp>
        <p:nvSpPr>
          <p:cNvPr id="5" name="Content Placeholder 4">
            <a:extLst>
              <a:ext uri="{FF2B5EF4-FFF2-40B4-BE49-F238E27FC236}">
                <a16:creationId xmlns:a16="http://schemas.microsoft.com/office/drawing/2014/main" id="{EB71CBDA-6CDB-7425-4A39-C6543F7B5C86}"/>
              </a:ext>
            </a:extLst>
          </p:cNvPr>
          <p:cNvSpPr>
            <a:spLocks noGrp="1"/>
          </p:cNvSpPr>
          <p:nvPr>
            <p:ph sz="half" idx="1"/>
          </p:nvPr>
        </p:nvSpPr>
        <p:spPr>
          <a:xfrm>
            <a:off x="601820" y="1510730"/>
            <a:ext cx="5309278" cy="1918270"/>
          </a:xfrm>
        </p:spPr>
        <p:txBody>
          <a:bodyPr/>
          <a:lstStyle/>
          <a:p>
            <a:pPr>
              <a:lnSpc>
                <a:spcPct val="100000"/>
              </a:lnSpc>
              <a:spcBef>
                <a:spcPts val="0"/>
              </a:spcBef>
              <a:spcAft>
                <a:spcPts val="0"/>
              </a:spcAft>
            </a:pPr>
            <a:r>
              <a:rPr lang="en-US" sz="1600" dirty="0"/>
              <a:t>Komodo Research Database</a:t>
            </a:r>
          </a:p>
          <a:p>
            <a:pPr>
              <a:lnSpc>
                <a:spcPct val="100000"/>
              </a:lnSpc>
              <a:spcBef>
                <a:spcPts val="0"/>
              </a:spcBef>
              <a:spcAft>
                <a:spcPts val="0"/>
              </a:spcAft>
            </a:pPr>
            <a:r>
              <a:rPr lang="en-US" sz="1600" dirty="0"/>
              <a:t>Patients with obesity (BMI ≥30 kg/m</a:t>
            </a:r>
            <a:r>
              <a:rPr lang="en-US" sz="1600" baseline="30000" dirty="0"/>
              <a:t>2</a:t>
            </a:r>
            <a:r>
              <a:rPr lang="en-US" sz="1600" dirty="0"/>
              <a:t>) or overweight (BMI 25 to &lt;30 kg/m</a:t>
            </a:r>
            <a:r>
              <a:rPr lang="en-US" sz="1600" baseline="30000" dirty="0"/>
              <a:t>2</a:t>
            </a:r>
            <a:r>
              <a:rPr lang="en-US" sz="1600" dirty="0"/>
              <a:t>) with ≥1 obesity-related condition</a:t>
            </a:r>
          </a:p>
          <a:p>
            <a:pPr lvl="1">
              <a:lnSpc>
                <a:spcPct val="100000"/>
              </a:lnSpc>
              <a:spcBef>
                <a:spcPts val="0"/>
              </a:spcBef>
              <a:spcAft>
                <a:spcPts val="0"/>
              </a:spcAft>
            </a:pPr>
            <a:r>
              <a:rPr lang="en-US" sz="1600" dirty="0"/>
              <a:t>Semaglutide 2.4 mg: n = 161</a:t>
            </a:r>
          </a:p>
          <a:p>
            <a:pPr lvl="1">
              <a:lnSpc>
                <a:spcPct val="100000"/>
              </a:lnSpc>
              <a:spcBef>
                <a:spcPts val="0"/>
              </a:spcBef>
              <a:spcAft>
                <a:spcPts val="0"/>
              </a:spcAft>
            </a:pPr>
            <a:r>
              <a:rPr lang="en-US" sz="1600" dirty="0"/>
              <a:t>No semaglutide: n = 43,578</a:t>
            </a:r>
          </a:p>
          <a:p>
            <a:pPr>
              <a:lnSpc>
                <a:spcPct val="100000"/>
              </a:lnSpc>
              <a:spcBef>
                <a:spcPts val="0"/>
              </a:spcBef>
              <a:spcAft>
                <a:spcPts val="0"/>
              </a:spcAft>
            </a:pPr>
            <a:r>
              <a:rPr lang="en-US" sz="1600" dirty="0"/>
              <a:t>Routine clinical care</a:t>
            </a:r>
          </a:p>
          <a:p>
            <a:pPr>
              <a:lnSpc>
                <a:spcPct val="100000"/>
              </a:lnSpc>
              <a:spcBef>
                <a:spcPts val="0"/>
              </a:spcBef>
              <a:spcAft>
                <a:spcPts val="0"/>
              </a:spcAft>
            </a:pPr>
            <a:r>
              <a:rPr lang="en-US" sz="1600" dirty="0"/>
              <a:t>Study outcomes</a:t>
            </a:r>
          </a:p>
          <a:p>
            <a:pPr lvl="1">
              <a:lnSpc>
                <a:spcPct val="100000"/>
              </a:lnSpc>
              <a:spcBef>
                <a:spcPts val="0"/>
              </a:spcBef>
              <a:spcAft>
                <a:spcPts val="0"/>
              </a:spcAft>
            </a:pPr>
            <a:r>
              <a:rPr lang="en-US" sz="1600" dirty="0"/>
              <a:t>10-year ASCVD risk score at baseline and 12 mo</a:t>
            </a:r>
          </a:p>
          <a:p>
            <a:pPr lvl="1">
              <a:lnSpc>
                <a:spcPct val="100000"/>
              </a:lnSpc>
              <a:spcBef>
                <a:spcPts val="0"/>
              </a:spcBef>
              <a:spcAft>
                <a:spcPts val="0"/>
              </a:spcAft>
            </a:pPr>
            <a:r>
              <a:rPr lang="en-US" sz="1600" dirty="0"/>
              <a:t>BMI at baseline and follow-up</a:t>
            </a:r>
          </a:p>
        </p:txBody>
      </p:sp>
      <p:grpSp>
        <p:nvGrpSpPr>
          <p:cNvPr id="31" name="Group 30">
            <a:extLst>
              <a:ext uri="{FF2B5EF4-FFF2-40B4-BE49-F238E27FC236}">
                <a16:creationId xmlns:a16="http://schemas.microsoft.com/office/drawing/2014/main" id="{70A80B96-AE15-43A2-22DA-1396B90C3D62}"/>
              </a:ext>
            </a:extLst>
          </p:cNvPr>
          <p:cNvGrpSpPr/>
          <p:nvPr/>
        </p:nvGrpSpPr>
        <p:grpSpPr>
          <a:xfrm>
            <a:off x="6252979" y="1147676"/>
            <a:ext cx="4976996" cy="2522536"/>
            <a:chOff x="6252979" y="1640270"/>
            <a:chExt cx="5229225" cy="2830039"/>
          </a:xfrm>
        </p:grpSpPr>
        <p:graphicFrame>
          <p:nvGraphicFramePr>
            <p:cNvPr id="11" name="Content Placeholder 9">
              <a:extLst>
                <a:ext uri="{FF2B5EF4-FFF2-40B4-BE49-F238E27FC236}">
                  <a16:creationId xmlns:a16="http://schemas.microsoft.com/office/drawing/2014/main" id="{4204B09C-0FFB-AAAC-FA42-B980AC832AE4}"/>
                </a:ext>
              </a:extLst>
            </p:cNvPr>
            <p:cNvGraphicFramePr>
              <a:graphicFrameLocks/>
            </p:cNvGraphicFramePr>
            <p:nvPr>
              <p:extLst>
                <p:ext uri="{D42A27DB-BD31-4B8C-83A1-F6EECF244321}">
                  <p14:modId xmlns:p14="http://schemas.microsoft.com/office/powerpoint/2010/main" val="3777518039"/>
                </p:ext>
              </p:extLst>
            </p:nvPr>
          </p:nvGraphicFramePr>
          <p:xfrm>
            <a:off x="6252979" y="1640270"/>
            <a:ext cx="5229225" cy="2714624"/>
          </p:xfrm>
          <a:graphic>
            <a:graphicData uri="http://schemas.openxmlformats.org/drawingml/2006/chart">
              <c:chart xmlns:c="http://schemas.openxmlformats.org/drawingml/2006/chart" xmlns:r="http://schemas.openxmlformats.org/officeDocument/2006/relationships" r:id="rId3"/>
            </a:graphicData>
          </a:graphic>
        </p:graphicFrame>
        <p:grpSp>
          <p:nvGrpSpPr>
            <p:cNvPr id="22" name="Group 21">
              <a:extLst>
                <a:ext uri="{FF2B5EF4-FFF2-40B4-BE49-F238E27FC236}">
                  <a16:creationId xmlns:a16="http://schemas.microsoft.com/office/drawing/2014/main" id="{248245E5-0B9D-2835-98E8-A8A74E7A9794}"/>
                </a:ext>
              </a:extLst>
            </p:cNvPr>
            <p:cNvGrpSpPr/>
            <p:nvPr/>
          </p:nvGrpSpPr>
          <p:grpSpPr>
            <a:xfrm>
              <a:off x="7302313" y="4162532"/>
              <a:ext cx="3846699" cy="307777"/>
              <a:chOff x="7302313" y="4162532"/>
              <a:chExt cx="3846699" cy="307777"/>
            </a:xfrm>
          </p:grpSpPr>
          <p:sp>
            <p:nvSpPr>
              <p:cNvPr id="15" name="TextBox 14">
                <a:extLst>
                  <a:ext uri="{FF2B5EF4-FFF2-40B4-BE49-F238E27FC236}">
                    <a16:creationId xmlns:a16="http://schemas.microsoft.com/office/drawing/2014/main" id="{7FD99B18-CEEB-95DE-53E2-8CC8804B7FBA}"/>
                  </a:ext>
                </a:extLst>
              </p:cNvPr>
              <p:cNvSpPr txBox="1"/>
              <p:nvPr/>
            </p:nvSpPr>
            <p:spPr bwMode="auto">
              <a:xfrm>
                <a:off x="7302313" y="4162532"/>
                <a:ext cx="7970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Baseline</a:t>
                </a:r>
              </a:p>
            </p:txBody>
          </p:sp>
          <p:sp>
            <p:nvSpPr>
              <p:cNvPr id="16" name="TextBox 15">
                <a:extLst>
                  <a:ext uri="{FF2B5EF4-FFF2-40B4-BE49-F238E27FC236}">
                    <a16:creationId xmlns:a16="http://schemas.microsoft.com/office/drawing/2014/main" id="{B06A1E82-2841-B155-5741-6177FA29BF81}"/>
                  </a:ext>
                </a:extLst>
              </p:cNvPr>
              <p:cNvSpPr txBox="1"/>
              <p:nvPr/>
            </p:nvSpPr>
            <p:spPr bwMode="auto">
              <a:xfrm>
                <a:off x="9452184" y="4162532"/>
                <a:ext cx="7970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Baseline</a:t>
                </a:r>
              </a:p>
            </p:txBody>
          </p:sp>
          <p:sp>
            <p:nvSpPr>
              <p:cNvPr id="17" name="TextBox 16">
                <a:extLst>
                  <a:ext uri="{FF2B5EF4-FFF2-40B4-BE49-F238E27FC236}">
                    <a16:creationId xmlns:a16="http://schemas.microsoft.com/office/drawing/2014/main" id="{B56801A3-1439-8216-3AF7-F99F793B494C}"/>
                  </a:ext>
                </a:extLst>
              </p:cNvPr>
              <p:cNvSpPr txBox="1"/>
              <p:nvPr/>
            </p:nvSpPr>
            <p:spPr bwMode="auto">
              <a:xfrm>
                <a:off x="8096891" y="4162532"/>
                <a:ext cx="9076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Follow-up</a:t>
                </a:r>
              </a:p>
            </p:txBody>
          </p:sp>
          <p:sp>
            <p:nvSpPr>
              <p:cNvPr id="18" name="TextBox 17">
                <a:extLst>
                  <a:ext uri="{FF2B5EF4-FFF2-40B4-BE49-F238E27FC236}">
                    <a16:creationId xmlns:a16="http://schemas.microsoft.com/office/drawing/2014/main" id="{B62E8323-DE44-D878-4ACD-3BD8280D28BD}"/>
                  </a:ext>
                </a:extLst>
              </p:cNvPr>
              <p:cNvSpPr txBox="1"/>
              <p:nvPr/>
            </p:nvSpPr>
            <p:spPr bwMode="auto">
              <a:xfrm>
                <a:off x="10241328" y="4162532"/>
                <a:ext cx="9076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Follow-up</a:t>
                </a:r>
              </a:p>
            </p:txBody>
          </p:sp>
        </p:grpSp>
        <p:sp>
          <p:nvSpPr>
            <p:cNvPr id="20" name="Left Bracket 19">
              <a:extLst>
                <a:ext uri="{FF2B5EF4-FFF2-40B4-BE49-F238E27FC236}">
                  <a16:creationId xmlns:a16="http://schemas.microsoft.com/office/drawing/2014/main" id="{5D571B00-0E16-7192-8CB3-29D5C8B8EAD6}"/>
                </a:ext>
              </a:extLst>
            </p:cNvPr>
            <p:cNvSpPr/>
            <p:nvPr/>
          </p:nvSpPr>
          <p:spPr bwMode="auto">
            <a:xfrm rot="5400000">
              <a:off x="9517959" y="1598173"/>
              <a:ext cx="60579" cy="2184817"/>
            </a:xfrm>
            <a:prstGeom prst="leftBracket">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21" name="TextBox 20">
              <a:extLst>
                <a:ext uri="{FF2B5EF4-FFF2-40B4-BE49-F238E27FC236}">
                  <a16:creationId xmlns:a16="http://schemas.microsoft.com/office/drawing/2014/main" id="{851EEFB5-1D0D-E470-BFE7-51B3F9C8578A}"/>
                </a:ext>
              </a:extLst>
            </p:cNvPr>
            <p:cNvSpPr txBox="1"/>
            <p:nvPr/>
          </p:nvSpPr>
          <p:spPr bwMode="auto">
            <a:xfrm>
              <a:off x="8449747" y="2390222"/>
              <a:ext cx="2295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OR (95% CI): 0.3 (0.1, 0.6); P&lt;.001</a:t>
              </a:r>
            </a:p>
          </p:txBody>
        </p:sp>
      </p:grpSp>
      <p:grpSp>
        <p:nvGrpSpPr>
          <p:cNvPr id="33" name="Group 32">
            <a:extLst>
              <a:ext uri="{FF2B5EF4-FFF2-40B4-BE49-F238E27FC236}">
                <a16:creationId xmlns:a16="http://schemas.microsoft.com/office/drawing/2014/main" id="{C71A23BF-1649-22F4-EAAE-C4AFAC3D7BB1}"/>
              </a:ext>
            </a:extLst>
          </p:cNvPr>
          <p:cNvGrpSpPr/>
          <p:nvPr/>
        </p:nvGrpSpPr>
        <p:grpSpPr>
          <a:xfrm>
            <a:off x="519296" y="4014280"/>
            <a:ext cx="4353109" cy="2160034"/>
            <a:chOff x="519296" y="4014280"/>
            <a:chExt cx="4353109" cy="2160034"/>
          </a:xfrm>
        </p:grpSpPr>
        <p:graphicFrame>
          <p:nvGraphicFramePr>
            <p:cNvPr id="23" name="Content Placeholder 9">
              <a:extLst>
                <a:ext uri="{FF2B5EF4-FFF2-40B4-BE49-F238E27FC236}">
                  <a16:creationId xmlns:a16="http://schemas.microsoft.com/office/drawing/2014/main" id="{026769C5-6D54-572B-408A-D80221CDDD21}"/>
                </a:ext>
              </a:extLst>
            </p:cNvPr>
            <p:cNvGraphicFramePr>
              <a:graphicFrameLocks/>
            </p:cNvGraphicFramePr>
            <p:nvPr>
              <p:extLst>
                <p:ext uri="{D42A27DB-BD31-4B8C-83A1-F6EECF244321}">
                  <p14:modId xmlns:p14="http://schemas.microsoft.com/office/powerpoint/2010/main" val="3630969036"/>
                </p:ext>
              </p:extLst>
            </p:nvPr>
          </p:nvGraphicFramePr>
          <p:xfrm>
            <a:off x="519296" y="4014280"/>
            <a:ext cx="4353109" cy="2027241"/>
          </p:xfrm>
          <a:graphic>
            <a:graphicData uri="http://schemas.openxmlformats.org/drawingml/2006/chart">
              <c:chart xmlns:c="http://schemas.openxmlformats.org/drawingml/2006/chart" xmlns:r="http://schemas.openxmlformats.org/officeDocument/2006/relationships" r:id="rId4"/>
            </a:graphicData>
          </a:graphic>
        </p:graphicFrame>
        <p:grpSp>
          <p:nvGrpSpPr>
            <p:cNvPr id="32" name="Group 31">
              <a:extLst>
                <a:ext uri="{FF2B5EF4-FFF2-40B4-BE49-F238E27FC236}">
                  <a16:creationId xmlns:a16="http://schemas.microsoft.com/office/drawing/2014/main" id="{7C9DBFD4-94AD-19F4-B083-00E13D4FCD62}"/>
                </a:ext>
              </a:extLst>
            </p:cNvPr>
            <p:cNvGrpSpPr/>
            <p:nvPr/>
          </p:nvGrpSpPr>
          <p:grpSpPr>
            <a:xfrm>
              <a:off x="1421465" y="5866537"/>
              <a:ext cx="3275279" cy="307777"/>
              <a:chOff x="1421465" y="5866537"/>
              <a:chExt cx="3275279" cy="307777"/>
            </a:xfrm>
          </p:grpSpPr>
          <p:sp>
            <p:nvSpPr>
              <p:cNvPr id="25" name="TextBox 24">
                <a:extLst>
                  <a:ext uri="{FF2B5EF4-FFF2-40B4-BE49-F238E27FC236}">
                    <a16:creationId xmlns:a16="http://schemas.microsoft.com/office/drawing/2014/main" id="{8E898082-025A-0E0A-A2C8-DAB84D0CEA25}"/>
                  </a:ext>
                </a:extLst>
              </p:cNvPr>
              <p:cNvSpPr txBox="1"/>
              <p:nvPr/>
            </p:nvSpPr>
            <p:spPr bwMode="auto">
              <a:xfrm>
                <a:off x="1421465" y="5866537"/>
                <a:ext cx="7970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Baseline</a:t>
                </a:r>
              </a:p>
            </p:txBody>
          </p:sp>
          <p:sp>
            <p:nvSpPr>
              <p:cNvPr id="26" name="TextBox 25">
                <a:extLst>
                  <a:ext uri="{FF2B5EF4-FFF2-40B4-BE49-F238E27FC236}">
                    <a16:creationId xmlns:a16="http://schemas.microsoft.com/office/drawing/2014/main" id="{9BA4C18F-E39A-64D2-F15B-5477CF61CDCE}"/>
                  </a:ext>
                </a:extLst>
              </p:cNvPr>
              <p:cNvSpPr txBox="1"/>
              <p:nvPr/>
            </p:nvSpPr>
            <p:spPr bwMode="auto">
              <a:xfrm>
                <a:off x="3123964" y="5866537"/>
                <a:ext cx="7970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Baseline</a:t>
                </a:r>
              </a:p>
            </p:txBody>
          </p:sp>
          <p:sp>
            <p:nvSpPr>
              <p:cNvPr id="27" name="TextBox 26">
                <a:extLst>
                  <a:ext uri="{FF2B5EF4-FFF2-40B4-BE49-F238E27FC236}">
                    <a16:creationId xmlns:a16="http://schemas.microsoft.com/office/drawing/2014/main" id="{ABEB5787-B84A-5025-4CE9-3AD466B1DB6D}"/>
                  </a:ext>
                </a:extLst>
              </p:cNvPr>
              <p:cNvSpPr txBox="1"/>
              <p:nvPr/>
            </p:nvSpPr>
            <p:spPr bwMode="auto">
              <a:xfrm>
                <a:off x="2075276" y="5866537"/>
                <a:ext cx="9076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Follow-up</a:t>
                </a:r>
              </a:p>
            </p:txBody>
          </p:sp>
          <p:sp>
            <p:nvSpPr>
              <p:cNvPr id="28" name="TextBox 27">
                <a:extLst>
                  <a:ext uri="{FF2B5EF4-FFF2-40B4-BE49-F238E27FC236}">
                    <a16:creationId xmlns:a16="http://schemas.microsoft.com/office/drawing/2014/main" id="{BB07BE99-97FE-1D7E-95D6-70EB162B38A3}"/>
                  </a:ext>
                </a:extLst>
              </p:cNvPr>
              <p:cNvSpPr txBox="1"/>
              <p:nvPr/>
            </p:nvSpPr>
            <p:spPr bwMode="auto">
              <a:xfrm>
                <a:off x="3789060" y="5866537"/>
                <a:ext cx="9076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Follow-up</a:t>
                </a:r>
              </a:p>
            </p:txBody>
          </p:sp>
        </p:grpSp>
      </p:grpSp>
      <p:graphicFrame>
        <p:nvGraphicFramePr>
          <p:cNvPr id="35" name="Content Placeholder 9">
            <a:extLst>
              <a:ext uri="{FF2B5EF4-FFF2-40B4-BE49-F238E27FC236}">
                <a16:creationId xmlns:a16="http://schemas.microsoft.com/office/drawing/2014/main" id="{17E01358-B9C5-B0AC-A194-372F12C8B2D0}"/>
              </a:ext>
            </a:extLst>
          </p:cNvPr>
          <p:cNvGraphicFramePr>
            <a:graphicFrameLocks/>
          </p:cNvGraphicFramePr>
          <p:nvPr>
            <p:extLst>
              <p:ext uri="{D42A27DB-BD31-4B8C-83A1-F6EECF244321}">
                <p14:modId xmlns:p14="http://schemas.microsoft.com/office/powerpoint/2010/main" val="2010460813"/>
              </p:ext>
            </p:extLst>
          </p:nvPr>
        </p:nvGraphicFramePr>
        <p:xfrm>
          <a:off x="6221031" y="3671432"/>
          <a:ext cx="4976996" cy="2419662"/>
        </p:xfrm>
        <a:graphic>
          <a:graphicData uri="http://schemas.openxmlformats.org/drawingml/2006/chart">
            <c:chart xmlns:c="http://schemas.openxmlformats.org/drawingml/2006/chart" xmlns:r="http://schemas.openxmlformats.org/officeDocument/2006/relationships" r:id="rId5"/>
          </a:graphicData>
        </a:graphic>
      </p:graphicFrame>
      <p:grpSp>
        <p:nvGrpSpPr>
          <p:cNvPr id="36" name="Group 35">
            <a:extLst>
              <a:ext uri="{FF2B5EF4-FFF2-40B4-BE49-F238E27FC236}">
                <a16:creationId xmlns:a16="http://schemas.microsoft.com/office/drawing/2014/main" id="{5678E49A-7DFA-1349-6909-7151240144F6}"/>
              </a:ext>
            </a:extLst>
          </p:cNvPr>
          <p:cNvGrpSpPr/>
          <p:nvPr/>
        </p:nvGrpSpPr>
        <p:grpSpPr>
          <a:xfrm>
            <a:off x="7315001" y="5919633"/>
            <a:ext cx="3661155" cy="274335"/>
            <a:chOff x="7302313" y="4162532"/>
            <a:chExt cx="3846699" cy="307777"/>
          </a:xfrm>
        </p:grpSpPr>
        <p:sp>
          <p:nvSpPr>
            <p:cNvPr id="39" name="TextBox 38">
              <a:extLst>
                <a:ext uri="{FF2B5EF4-FFF2-40B4-BE49-F238E27FC236}">
                  <a16:creationId xmlns:a16="http://schemas.microsoft.com/office/drawing/2014/main" id="{2A428E2E-3D90-2418-45A2-84ABEDC4EC20}"/>
                </a:ext>
              </a:extLst>
            </p:cNvPr>
            <p:cNvSpPr txBox="1"/>
            <p:nvPr/>
          </p:nvSpPr>
          <p:spPr bwMode="auto">
            <a:xfrm>
              <a:off x="7302313" y="4162532"/>
              <a:ext cx="7970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Baseline</a:t>
              </a:r>
            </a:p>
          </p:txBody>
        </p:sp>
        <p:sp>
          <p:nvSpPr>
            <p:cNvPr id="40" name="TextBox 39">
              <a:extLst>
                <a:ext uri="{FF2B5EF4-FFF2-40B4-BE49-F238E27FC236}">
                  <a16:creationId xmlns:a16="http://schemas.microsoft.com/office/drawing/2014/main" id="{427D4E30-48A2-4F75-7240-4D39B47BD5D4}"/>
                </a:ext>
              </a:extLst>
            </p:cNvPr>
            <p:cNvSpPr txBox="1"/>
            <p:nvPr/>
          </p:nvSpPr>
          <p:spPr bwMode="auto">
            <a:xfrm>
              <a:off x="9452184" y="4162532"/>
              <a:ext cx="7970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Baseline</a:t>
              </a:r>
            </a:p>
          </p:txBody>
        </p:sp>
        <p:sp>
          <p:nvSpPr>
            <p:cNvPr id="41" name="TextBox 40">
              <a:extLst>
                <a:ext uri="{FF2B5EF4-FFF2-40B4-BE49-F238E27FC236}">
                  <a16:creationId xmlns:a16="http://schemas.microsoft.com/office/drawing/2014/main" id="{F72CDAD1-5FE5-37A0-DC70-9B079B1DD3A8}"/>
                </a:ext>
              </a:extLst>
            </p:cNvPr>
            <p:cNvSpPr txBox="1"/>
            <p:nvPr/>
          </p:nvSpPr>
          <p:spPr bwMode="auto">
            <a:xfrm>
              <a:off x="8096891" y="4162532"/>
              <a:ext cx="9076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Follow-up</a:t>
              </a:r>
            </a:p>
          </p:txBody>
        </p:sp>
        <p:sp>
          <p:nvSpPr>
            <p:cNvPr id="42" name="TextBox 41">
              <a:extLst>
                <a:ext uri="{FF2B5EF4-FFF2-40B4-BE49-F238E27FC236}">
                  <a16:creationId xmlns:a16="http://schemas.microsoft.com/office/drawing/2014/main" id="{099D0741-D8E8-9868-BC64-7A3919BF2EE1}"/>
                </a:ext>
              </a:extLst>
            </p:cNvPr>
            <p:cNvSpPr txBox="1"/>
            <p:nvPr/>
          </p:nvSpPr>
          <p:spPr bwMode="auto">
            <a:xfrm>
              <a:off x="10241328" y="4162532"/>
              <a:ext cx="9076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Follow-up</a:t>
              </a:r>
            </a:p>
          </p:txBody>
        </p:sp>
      </p:grpSp>
      <p:sp>
        <p:nvSpPr>
          <p:cNvPr id="38" name="TextBox 37">
            <a:extLst>
              <a:ext uri="{FF2B5EF4-FFF2-40B4-BE49-F238E27FC236}">
                <a16:creationId xmlns:a16="http://schemas.microsoft.com/office/drawing/2014/main" id="{4327ABBA-2290-6F95-FA89-A99D44DC5AC9}"/>
              </a:ext>
            </a:extLst>
          </p:cNvPr>
          <p:cNvSpPr txBox="1"/>
          <p:nvPr/>
        </p:nvSpPr>
        <p:spPr bwMode="auto">
          <a:xfrm>
            <a:off x="7286908" y="4348533"/>
            <a:ext cx="39430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Mean difference in change (95% CI): -1.0 (-1.3, -0.7); P&lt;.001</a:t>
            </a:r>
          </a:p>
        </p:txBody>
      </p:sp>
      <p:sp>
        <p:nvSpPr>
          <p:cNvPr id="6" name="Text Box 11">
            <a:extLst>
              <a:ext uri="{FF2B5EF4-FFF2-40B4-BE49-F238E27FC236}">
                <a16:creationId xmlns:a16="http://schemas.microsoft.com/office/drawing/2014/main" id="{1D1642A6-2692-FDA7-9494-50EAF0AA7EB7}"/>
              </a:ext>
            </a:extLst>
          </p:cNvPr>
          <p:cNvSpPr txBox="1">
            <a:spLocks noChangeArrowheads="1"/>
          </p:cNvSpPr>
          <p:nvPr/>
        </p:nvSpPr>
        <p:spPr bwMode="auto">
          <a:xfrm>
            <a:off x="358498" y="6413521"/>
            <a:ext cx="801052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r>
              <a:rPr lang="en-US" sz="1200" b="0" dirty="0">
                <a:solidFill>
                  <a:schemeClr val="bg2"/>
                </a:solidFill>
                <a:latin typeface="Calibri" panose="020F0502020204030204" pitchFamily="34" charset="0"/>
                <a:cs typeface="Calibri" panose="020F0502020204030204" pitchFamily="34" charset="0"/>
              </a:rPr>
              <a:t>Ruseva. ADA 2025. Abstr 1734-P.</a:t>
            </a:r>
          </a:p>
        </p:txBody>
      </p:sp>
    </p:spTree>
    <p:extLst>
      <p:ext uri="{BB962C8B-B14F-4D97-AF65-F5344CB8AC3E}">
        <p14:creationId xmlns:p14="http://schemas.microsoft.com/office/powerpoint/2010/main" val="24571370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22A17-0128-6650-9931-FD5FB69C6DF5}"/>
              </a:ext>
            </a:extLst>
          </p:cNvPr>
          <p:cNvSpPr>
            <a:spLocks noGrp="1"/>
          </p:cNvSpPr>
          <p:nvPr>
            <p:ph type="title"/>
          </p:nvPr>
        </p:nvSpPr>
        <p:spPr/>
        <p:txBody>
          <a:bodyPr/>
          <a:lstStyle/>
          <a:p>
            <a:r>
              <a:rPr lang="en-US" dirty="0">
                <a:latin typeface="Calibri"/>
                <a:ea typeface="Calibri"/>
                <a:cs typeface="Calibri"/>
              </a:rPr>
              <a:t>SURMOUNT-1/3/CN Post Hoc Analysis: Reduced 10-Yr ASCVD Risk in Patients Achieving BMI &lt;25 kg/m</a:t>
            </a:r>
            <a:r>
              <a:rPr lang="en-US" baseline="30000" dirty="0">
                <a:latin typeface="Calibri"/>
                <a:ea typeface="Calibri"/>
                <a:cs typeface="Calibri"/>
              </a:rPr>
              <a:t>2</a:t>
            </a:r>
            <a:endParaRPr lang="en-US" dirty="0">
              <a:latin typeface="Calibri"/>
              <a:ea typeface="Calibri"/>
              <a:cs typeface="Calibri"/>
            </a:endParaRPr>
          </a:p>
        </p:txBody>
      </p:sp>
      <p:graphicFrame>
        <p:nvGraphicFramePr>
          <p:cNvPr id="10" name="Content Placeholder 9">
            <a:extLst>
              <a:ext uri="{FF2B5EF4-FFF2-40B4-BE49-F238E27FC236}">
                <a16:creationId xmlns:a16="http://schemas.microsoft.com/office/drawing/2014/main" id="{D6490D49-C61F-53D8-5659-730BF52B5394}"/>
              </a:ext>
            </a:extLst>
          </p:cNvPr>
          <p:cNvGraphicFramePr>
            <a:graphicFrameLocks noGrp="1"/>
          </p:cNvGraphicFramePr>
          <p:nvPr>
            <p:ph sz="half" idx="1"/>
            <p:extLst>
              <p:ext uri="{D42A27DB-BD31-4B8C-83A1-F6EECF244321}">
                <p14:modId xmlns:p14="http://schemas.microsoft.com/office/powerpoint/2010/main" val="3585768075"/>
              </p:ext>
            </p:extLst>
          </p:nvPr>
        </p:nvGraphicFramePr>
        <p:xfrm>
          <a:off x="492780" y="1430201"/>
          <a:ext cx="5310187" cy="373446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ontent Placeholder 9">
            <a:extLst>
              <a:ext uri="{FF2B5EF4-FFF2-40B4-BE49-F238E27FC236}">
                <a16:creationId xmlns:a16="http://schemas.microsoft.com/office/drawing/2014/main" id="{D69A2654-192D-10C8-C38E-22A33C470909}"/>
              </a:ext>
            </a:extLst>
          </p:cNvPr>
          <p:cNvGraphicFramePr>
            <a:graphicFrameLocks noGrp="1"/>
          </p:cNvGraphicFramePr>
          <p:nvPr>
            <p:ph sz="half" idx="2"/>
            <p:extLst>
              <p:ext uri="{D42A27DB-BD31-4B8C-83A1-F6EECF244321}">
                <p14:modId xmlns:p14="http://schemas.microsoft.com/office/powerpoint/2010/main" val="3831218546"/>
              </p:ext>
            </p:extLst>
          </p:nvPr>
        </p:nvGraphicFramePr>
        <p:xfrm>
          <a:off x="6144280" y="1430201"/>
          <a:ext cx="5229225" cy="3734468"/>
        </p:xfrm>
        <a:graphic>
          <a:graphicData uri="http://schemas.openxmlformats.org/drawingml/2006/chart">
            <c:chart xmlns:c="http://schemas.openxmlformats.org/drawingml/2006/chart" xmlns:r="http://schemas.openxmlformats.org/officeDocument/2006/relationships" r:id="rId4"/>
          </a:graphicData>
        </a:graphic>
      </p:graphicFrame>
      <p:grpSp>
        <p:nvGrpSpPr>
          <p:cNvPr id="19" name="Group 18">
            <a:extLst>
              <a:ext uri="{FF2B5EF4-FFF2-40B4-BE49-F238E27FC236}">
                <a16:creationId xmlns:a16="http://schemas.microsoft.com/office/drawing/2014/main" id="{584F344F-DA77-587B-2E3B-D8E67D0E6C75}"/>
              </a:ext>
            </a:extLst>
          </p:cNvPr>
          <p:cNvGrpSpPr/>
          <p:nvPr/>
        </p:nvGrpSpPr>
        <p:grpSpPr>
          <a:xfrm>
            <a:off x="9192861" y="4750464"/>
            <a:ext cx="2494654" cy="589459"/>
            <a:chOff x="8869676" y="5305926"/>
            <a:chExt cx="2494654" cy="589459"/>
          </a:xfrm>
        </p:grpSpPr>
        <p:grpSp>
          <p:nvGrpSpPr>
            <p:cNvPr id="15" name="Group 14">
              <a:extLst>
                <a:ext uri="{FF2B5EF4-FFF2-40B4-BE49-F238E27FC236}">
                  <a16:creationId xmlns:a16="http://schemas.microsoft.com/office/drawing/2014/main" id="{08487097-9327-BB6F-5172-D5690F0551CB}"/>
                </a:ext>
              </a:extLst>
            </p:cNvPr>
            <p:cNvGrpSpPr/>
            <p:nvPr/>
          </p:nvGrpSpPr>
          <p:grpSpPr>
            <a:xfrm>
              <a:off x="8869676" y="5305926"/>
              <a:ext cx="2416106" cy="276999"/>
              <a:chOff x="8869676" y="5305926"/>
              <a:chExt cx="2416106" cy="276999"/>
            </a:xfrm>
          </p:grpSpPr>
          <p:sp>
            <p:nvSpPr>
              <p:cNvPr id="13" name="Rectangle 12">
                <a:extLst>
                  <a:ext uri="{FF2B5EF4-FFF2-40B4-BE49-F238E27FC236}">
                    <a16:creationId xmlns:a16="http://schemas.microsoft.com/office/drawing/2014/main" id="{4378F6C6-C502-CCCD-BDBA-5130C0C80D72}"/>
                  </a:ext>
                </a:extLst>
              </p:cNvPr>
              <p:cNvSpPr/>
              <p:nvPr/>
            </p:nvSpPr>
            <p:spPr bwMode="auto">
              <a:xfrm>
                <a:off x="8869676" y="5371212"/>
                <a:ext cx="138852" cy="14616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TextBox 13">
                <a:extLst>
                  <a:ext uri="{FF2B5EF4-FFF2-40B4-BE49-F238E27FC236}">
                    <a16:creationId xmlns:a16="http://schemas.microsoft.com/office/drawing/2014/main" id="{A71F2C78-63FE-DA35-AFBF-2273C1B72124}"/>
                  </a:ext>
                </a:extLst>
              </p:cNvPr>
              <p:cNvSpPr txBox="1"/>
              <p:nvPr/>
            </p:nvSpPr>
            <p:spPr bwMode="auto">
              <a:xfrm>
                <a:off x="8987589" y="5305926"/>
                <a:ext cx="22981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Trial-end BMI &lt;25 kg/m</a:t>
                </a:r>
                <a:r>
                  <a:rPr lang="en-US" sz="1200" b="0" baseline="30000" dirty="0">
                    <a:solidFill>
                      <a:schemeClr val="bg1"/>
                    </a:solidFill>
                    <a:latin typeface="Calibri" panose="020F0502020204030204" pitchFamily="34" charset="0"/>
                  </a:rPr>
                  <a:t>2</a:t>
                </a:r>
                <a:r>
                  <a:rPr lang="en-US" sz="1200" b="0" dirty="0">
                    <a:solidFill>
                      <a:schemeClr val="bg1"/>
                    </a:solidFill>
                    <a:latin typeface="Calibri" panose="020F0502020204030204" pitchFamily="34" charset="0"/>
                  </a:rPr>
                  <a:t> (n = 495)</a:t>
                </a:r>
              </a:p>
            </p:txBody>
          </p:sp>
        </p:grpSp>
        <p:grpSp>
          <p:nvGrpSpPr>
            <p:cNvPr id="16" name="Group 15">
              <a:extLst>
                <a:ext uri="{FF2B5EF4-FFF2-40B4-BE49-F238E27FC236}">
                  <a16:creationId xmlns:a16="http://schemas.microsoft.com/office/drawing/2014/main" id="{630B9D7F-17A1-8750-263A-129BCA672DA3}"/>
                </a:ext>
              </a:extLst>
            </p:cNvPr>
            <p:cNvGrpSpPr/>
            <p:nvPr/>
          </p:nvGrpSpPr>
          <p:grpSpPr>
            <a:xfrm>
              <a:off x="8869676" y="5618386"/>
              <a:ext cx="2494654" cy="276999"/>
              <a:chOff x="8869676" y="5305926"/>
              <a:chExt cx="2494654" cy="276999"/>
            </a:xfrm>
          </p:grpSpPr>
          <p:sp>
            <p:nvSpPr>
              <p:cNvPr id="17" name="Rectangle 16">
                <a:extLst>
                  <a:ext uri="{FF2B5EF4-FFF2-40B4-BE49-F238E27FC236}">
                    <a16:creationId xmlns:a16="http://schemas.microsoft.com/office/drawing/2014/main" id="{10CB9870-01BB-BF3C-C2C2-28843865AE04}"/>
                  </a:ext>
                </a:extLst>
              </p:cNvPr>
              <p:cNvSpPr/>
              <p:nvPr/>
            </p:nvSpPr>
            <p:spPr bwMode="auto">
              <a:xfrm>
                <a:off x="8869676" y="5371212"/>
                <a:ext cx="138852" cy="14616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 name="TextBox 17">
                <a:extLst>
                  <a:ext uri="{FF2B5EF4-FFF2-40B4-BE49-F238E27FC236}">
                    <a16:creationId xmlns:a16="http://schemas.microsoft.com/office/drawing/2014/main" id="{C3340181-F8F3-9F33-08FB-CF46BFCCD840}"/>
                  </a:ext>
                </a:extLst>
              </p:cNvPr>
              <p:cNvSpPr txBox="1"/>
              <p:nvPr/>
            </p:nvSpPr>
            <p:spPr bwMode="auto">
              <a:xfrm>
                <a:off x="8987589" y="5305926"/>
                <a:ext cx="237674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Trial-end BMI ≥25 kg/m</a:t>
                </a:r>
                <a:r>
                  <a:rPr lang="en-US" sz="1200" b="0" baseline="30000" dirty="0">
                    <a:solidFill>
                      <a:schemeClr val="bg1"/>
                    </a:solidFill>
                    <a:latin typeface="Calibri" panose="020F0502020204030204" pitchFamily="34" charset="0"/>
                  </a:rPr>
                  <a:t>2</a:t>
                </a:r>
                <a:r>
                  <a:rPr lang="en-US" sz="1200" b="0" dirty="0">
                    <a:solidFill>
                      <a:schemeClr val="bg1"/>
                    </a:solidFill>
                    <a:latin typeface="Calibri" panose="020F0502020204030204" pitchFamily="34" charset="0"/>
                  </a:rPr>
                  <a:t> (n = 2196)</a:t>
                </a:r>
              </a:p>
            </p:txBody>
          </p:sp>
        </p:grpSp>
      </p:grpSp>
      <p:sp>
        <p:nvSpPr>
          <p:cNvPr id="20" name="TextBox 19">
            <a:extLst>
              <a:ext uri="{FF2B5EF4-FFF2-40B4-BE49-F238E27FC236}">
                <a16:creationId xmlns:a16="http://schemas.microsoft.com/office/drawing/2014/main" id="{99F228FC-4124-6EA9-22B2-AF3867A72A78}"/>
              </a:ext>
            </a:extLst>
          </p:cNvPr>
          <p:cNvSpPr txBox="1"/>
          <p:nvPr/>
        </p:nvSpPr>
        <p:spPr bwMode="auto">
          <a:xfrm>
            <a:off x="8028721" y="4447377"/>
            <a:ext cx="287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1" name="TextBox 20">
            <a:extLst>
              <a:ext uri="{FF2B5EF4-FFF2-40B4-BE49-F238E27FC236}">
                <a16:creationId xmlns:a16="http://schemas.microsoft.com/office/drawing/2014/main" id="{E6858A26-9EAE-ADFD-FCEF-575F213EC3B1}"/>
              </a:ext>
            </a:extLst>
          </p:cNvPr>
          <p:cNvSpPr txBox="1"/>
          <p:nvPr/>
        </p:nvSpPr>
        <p:spPr bwMode="auto">
          <a:xfrm>
            <a:off x="10050653" y="3754691"/>
            <a:ext cx="2872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t>
            </a:r>
          </a:p>
        </p:txBody>
      </p:sp>
      <p:sp>
        <p:nvSpPr>
          <p:cNvPr id="22" name="Text Box 11">
            <a:extLst>
              <a:ext uri="{FF2B5EF4-FFF2-40B4-BE49-F238E27FC236}">
                <a16:creationId xmlns:a16="http://schemas.microsoft.com/office/drawing/2014/main" id="{FFA00964-A2E6-24F1-C9FE-C9C8E77E4CD0}"/>
              </a:ext>
            </a:extLst>
          </p:cNvPr>
          <p:cNvSpPr txBox="1">
            <a:spLocks noChangeArrowheads="1"/>
          </p:cNvSpPr>
          <p:nvPr/>
        </p:nvSpPr>
        <p:spPr bwMode="auto">
          <a:xfrm>
            <a:off x="358498" y="6413521"/>
            <a:ext cx="801052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r>
              <a:rPr lang="en-US" sz="1200" b="0" dirty="0">
                <a:solidFill>
                  <a:schemeClr val="bg2"/>
                </a:solidFill>
                <a:latin typeface="Calibri" panose="020F0502020204030204" pitchFamily="34" charset="0"/>
                <a:cs typeface="Calibri" panose="020F0502020204030204" pitchFamily="34" charset="0"/>
              </a:rPr>
              <a:t>Guo. ADA 2025. Abstr 1729-P.</a:t>
            </a:r>
          </a:p>
        </p:txBody>
      </p:sp>
      <p:sp>
        <p:nvSpPr>
          <p:cNvPr id="23" name="Content Placeholder 9">
            <a:extLst>
              <a:ext uri="{FF2B5EF4-FFF2-40B4-BE49-F238E27FC236}">
                <a16:creationId xmlns:a16="http://schemas.microsoft.com/office/drawing/2014/main" id="{B2BA8651-DB33-7801-92BF-6029EBA60B8F}"/>
              </a:ext>
            </a:extLst>
          </p:cNvPr>
          <p:cNvSpPr txBox="1">
            <a:spLocks/>
          </p:cNvSpPr>
          <p:nvPr/>
        </p:nvSpPr>
        <p:spPr bwMode="auto">
          <a:xfrm>
            <a:off x="601663" y="5245768"/>
            <a:ext cx="9088344" cy="1216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lnSpc>
                <a:spcPct val="100000"/>
              </a:lnSpc>
              <a:spcBef>
                <a:spcPts val="0"/>
              </a:spcBef>
              <a:spcAft>
                <a:spcPts val="0"/>
              </a:spcAft>
            </a:pPr>
            <a:r>
              <a:rPr lang="en-US" sz="1600" b="0" kern="0" dirty="0"/>
              <a:t>All patients were grouped according to their end-of-trial BMI regardless of treatment </a:t>
            </a:r>
          </a:p>
          <a:p>
            <a:pPr>
              <a:lnSpc>
                <a:spcPct val="100000"/>
              </a:lnSpc>
              <a:spcBef>
                <a:spcPts val="0"/>
              </a:spcBef>
              <a:spcAft>
                <a:spcPts val="0"/>
              </a:spcAft>
            </a:pPr>
            <a:r>
              <a:rPr lang="en-US" sz="1600" b="0" kern="0" dirty="0"/>
              <a:t>~80% of patients had low ASCVD risk (&lt;5%) and ~10% had intermediate to high ASCVD risk at baseline</a:t>
            </a:r>
          </a:p>
          <a:p>
            <a:pPr>
              <a:lnSpc>
                <a:spcPct val="100000"/>
              </a:lnSpc>
              <a:spcBef>
                <a:spcPts val="0"/>
              </a:spcBef>
              <a:spcAft>
                <a:spcPts val="0"/>
              </a:spcAft>
            </a:pPr>
            <a:r>
              <a:rPr lang="en-US" sz="1600" b="0" kern="0" dirty="0"/>
              <a:t>Compared with trial end BMI ≥25 kg/m</a:t>
            </a:r>
            <a:r>
              <a:rPr lang="en-US" sz="1600" b="0" kern="0" baseline="30000" dirty="0"/>
              <a:t>2</a:t>
            </a:r>
            <a:r>
              <a:rPr lang="en-US" sz="1600" b="0" kern="0" dirty="0"/>
              <a:t>, BMI &lt;25 kg/m</a:t>
            </a:r>
            <a:r>
              <a:rPr lang="en-US" sz="1600" b="0" kern="0" baseline="30000" dirty="0"/>
              <a:t>2</a:t>
            </a:r>
            <a:r>
              <a:rPr lang="en-US" sz="1600" b="0" kern="0" dirty="0"/>
              <a:t> was also associated with significantly greater improvements in blood pressure, LDL-C, and non-HDL-C </a:t>
            </a:r>
          </a:p>
        </p:txBody>
      </p:sp>
      <p:sp>
        <p:nvSpPr>
          <p:cNvPr id="24" name="TextBox 23">
            <a:extLst>
              <a:ext uri="{FF2B5EF4-FFF2-40B4-BE49-F238E27FC236}">
                <a16:creationId xmlns:a16="http://schemas.microsoft.com/office/drawing/2014/main" id="{AE7193EA-55D4-78B3-2CB9-F8932D893B46}"/>
              </a:ext>
            </a:extLst>
          </p:cNvPr>
          <p:cNvSpPr txBox="1"/>
          <p:nvPr/>
        </p:nvSpPr>
        <p:spPr bwMode="auto">
          <a:xfrm>
            <a:off x="9351105" y="4268499"/>
            <a:ext cx="22175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&lt;.001 for BMI &lt;25 vs ≥25</a:t>
            </a:r>
          </a:p>
        </p:txBody>
      </p:sp>
    </p:spTree>
    <p:extLst>
      <p:ext uri="{BB962C8B-B14F-4D97-AF65-F5344CB8AC3E}">
        <p14:creationId xmlns:p14="http://schemas.microsoft.com/office/powerpoint/2010/main" val="12058729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A15343-0F82-B847-0061-AAAC7EE6617D}"/>
            </a:ext>
          </a:extLst>
        </p:cNvPr>
        <p:cNvGrpSpPr/>
        <p:nvPr/>
      </p:nvGrpSpPr>
      <p:grpSpPr>
        <a:xfrm>
          <a:off x="0" y="0"/>
          <a:ext cx="0" cy="0"/>
          <a:chOff x="0" y="0"/>
          <a:chExt cx="0" cy="0"/>
        </a:xfrm>
      </p:grpSpPr>
      <p:sp>
        <p:nvSpPr>
          <p:cNvPr id="58" name="Oval 57">
            <a:extLst>
              <a:ext uri="{FF2B5EF4-FFF2-40B4-BE49-F238E27FC236}">
                <a16:creationId xmlns:a16="http://schemas.microsoft.com/office/drawing/2014/main" id="{4681A0D2-231F-D422-94C1-967527299F8E}"/>
              </a:ext>
            </a:extLst>
          </p:cNvPr>
          <p:cNvSpPr/>
          <p:nvPr/>
        </p:nvSpPr>
        <p:spPr bwMode="auto">
          <a:xfrm>
            <a:off x="1619236" y="2748204"/>
            <a:ext cx="115113" cy="115113"/>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Oval 59">
            <a:extLst>
              <a:ext uri="{FF2B5EF4-FFF2-40B4-BE49-F238E27FC236}">
                <a16:creationId xmlns:a16="http://schemas.microsoft.com/office/drawing/2014/main" id="{CEF41FC8-0251-9011-9E1C-56F841B3AE19}"/>
              </a:ext>
            </a:extLst>
          </p:cNvPr>
          <p:cNvSpPr/>
          <p:nvPr/>
        </p:nvSpPr>
        <p:spPr bwMode="auto">
          <a:xfrm>
            <a:off x="2144417" y="2716701"/>
            <a:ext cx="115113" cy="115113"/>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3404071B-2455-49CB-287A-A31341F796FB}"/>
              </a:ext>
            </a:extLst>
          </p:cNvPr>
          <p:cNvSpPr>
            <a:spLocks noGrp="1"/>
          </p:cNvSpPr>
          <p:nvPr>
            <p:ph type="title"/>
          </p:nvPr>
        </p:nvSpPr>
        <p:spPr/>
        <p:txBody>
          <a:bodyPr/>
          <a:lstStyle/>
          <a:p>
            <a:r>
              <a:rPr lang="en-US" dirty="0">
                <a:latin typeface="Calibri"/>
                <a:ea typeface="Calibri"/>
                <a:cs typeface="Calibri"/>
              </a:rPr>
              <a:t>SURMOUNT-1 Post Hoc Analysis: Kidney Parameters With Tirzepatide Over 176 Wk</a:t>
            </a:r>
          </a:p>
        </p:txBody>
      </p:sp>
      <p:sp>
        <p:nvSpPr>
          <p:cNvPr id="3" name="Content Placeholder 2">
            <a:extLst>
              <a:ext uri="{FF2B5EF4-FFF2-40B4-BE49-F238E27FC236}">
                <a16:creationId xmlns:a16="http://schemas.microsoft.com/office/drawing/2014/main" id="{514E8E56-6ADE-260A-98D8-E3B484CC9849}"/>
              </a:ext>
            </a:extLst>
          </p:cNvPr>
          <p:cNvSpPr>
            <a:spLocks noGrp="1"/>
          </p:cNvSpPr>
          <p:nvPr>
            <p:ph sz="half" idx="2"/>
          </p:nvPr>
        </p:nvSpPr>
        <p:spPr>
          <a:xfrm>
            <a:off x="6306700" y="1510730"/>
            <a:ext cx="5283638" cy="4679462"/>
          </a:xfrm>
        </p:spPr>
        <p:txBody>
          <a:bodyPr/>
          <a:lstStyle/>
          <a:p>
            <a:pPr>
              <a:lnSpc>
                <a:spcPct val="100000"/>
              </a:lnSpc>
              <a:spcBef>
                <a:spcPts val="0"/>
              </a:spcBef>
            </a:pPr>
            <a:r>
              <a:rPr lang="en-US" sz="2200" dirty="0"/>
              <a:t>Patients with obesity or overweight with ≥1 weight-related comorbidity (no T2D) (N = 1032) </a:t>
            </a:r>
          </a:p>
          <a:p>
            <a:pPr>
              <a:lnSpc>
                <a:spcPct val="100000"/>
              </a:lnSpc>
              <a:spcBef>
                <a:spcPts val="0"/>
              </a:spcBef>
            </a:pPr>
            <a:r>
              <a:rPr lang="en-US" sz="2200" dirty="0"/>
              <a:t>Longer timeframe than initial report of kidney protective effects (72 wk)</a:t>
            </a:r>
          </a:p>
          <a:p>
            <a:pPr>
              <a:lnSpc>
                <a:spcPct val="100000"/>
              </a:lnSpc>
              <a:spcBef>
                <a:spcPts val="0"/>
              </a:spcBef>
            </a:pPr>
            <a:r>
              <a:rPr lang="en-US" sz="2200" b="1" dirty="0"/>
              <a:t>Slower decline in eGFR maintained over time</a:t>
            </a:r>
          </a:p>
          <a:p>
            <a:pPr marL="0" indent="0">
              <a:buNone/>
            </a:pPr>
            <a:endParaRPr lang="en-US" sz="2200" dirty="0"/>
          </a:p>
        </p:txBody>
      </p:sp>
      <p:graphicFrame>
        <p:nvGraphicFramePr>
          <p:cNvPr id="9" name="Group 32">
            <a:extLst>
              <a:ext uri="{FF2B5EF4-FFF2-40B4-BE49-F238E27FC236}">
                <a16:creationId xmlns:a16="http://schemas.microsoft.com/office/drawing/2014/main" id="{FF7F5E99-42A6-FF8D-5C10-3D383F1921F3}"/>
              </a:ext>
            </a:extLst>
          </p:cNvPr>
          <p:cNvGraphicFramePr>
            <a:graphicFrameLocks/>
          </p:cNvGraphicFramePr>
          <p:nvPr>
            <p:extLst>
              <p:ext uri="{D42A27DB-BD31-4B8C-83A1-F6EECF244321}">
                <p14:modId xmlns:p14="http://schemas.microsoft.com/office/powerpoint/2010/main" val="430791119"/>
              </p:ext>
            </p:extLst>
          </p:nvPr>
        </p:nvGraphicFramePr>
        <p:xfrm>
          <a:off x="6174670" y="4227040"/>
          <a:ext cx="5548177" cy="1828800"/>
        </p:xfrm>
        <a:graphic>
          <a:graphicData uri="http://schemas.openxmlformats.org/drawingml/2006/table">
            <a:tbl>
              <a:tblPr/>
              <a:tblGrid>
                <a:gridCol w="2095123">
                  <a:extLst>
                    <a:ext uri="{9D8B030D-6E8A-4147-A177-3AD203B41FA5}">
                      <a16:colId xmlns:a16="http://schemas.microsoft.com/office/drawing/2014/main" val="400287609"/>
                    </a:ext>
                  </a:extLst>
                </a:gridCol>
                <a:gridCol w="1151018">
                  <a:extLst>
                    <a:ext uri="{9D8B030D-6E8A-4147-A177-3AD203B41FA5}">
                      <a16:colId xmlns:a16="http://schemas.microsoft.com/office/drawing/2014/main" val="20000"/>
                    </a:ext>
                  </a:extLst>
                </a:gridCol>
                <a:gridCol w="1151018">
                  <a:extLst>
                    <a:ext uri="{9D8B030D-6E8A-4147-A177-3AD203B41FA5}">
                      <a16:colId xmlns:a16="http://schemas.microsoft.com/office/drawing/2014/main" val="20001"/>
                    </a:ext>
                  </a:extLst>
                </a:gridCol>
                <a:gridCol w="1151018">
                  <a:extLst>
                    <a:ext uri="{9D8B030D-6E8A-4147-A177-3AD203B41FA5}">
                      <a16:colId xmlns:a16="http://schemas.microsoft.com/office/drawing/2014/main" val="20002"/>
                    </a:ext>
                  </a:extLst>
                </a:gridCol>
              </a:tblGrid>
              <a:tr h="260154">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Outcome </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Tirzepatide </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800" b="1" i="0" u="none" strike="noStrike" cap="none" normalizeH="0" baseline="0" dirty="0">
                          <a:ln>
                            <a:noFill/>
                          </a:ln>
                          <a:solidFill>
                            <a:schemeClr val="tx1"/>
                          </a:solidFill>
                          <a:effectLst/>
                          <a:latin typeface="Calibri" panose="020F0502020204030204" pitchFamily="34" charset="0"/>
                        </a:rPr>
                        <a:t>Difference (95% CI)</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294071441"/>
                  </a:ext>
                </a:extLst>
              </a:tr>
              <a:tr h="396245">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1"/>
                          </a:solidFill>
                          <a:effectLst/>
                          <a:latin typeface="Calibri" panose="020F0502020204030204" pitchFamily="34" charset="0"/>
                        </a:rPr>
                        <a:t>Mean Cr-Cys-C-eGFR slope decline per yr, </a:t>
                      </a:r>
                    </a:p>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1"/>
                          </a:solidFill>
                          <a:effectLst/>
                          <a:latin typeface="Calibri" panose="020F0502020204030204" pitchFamily="34" charset="0"/>
                        </a:rPr>
                        <a:t>mL/min/ 1.73 m</a:t>
                      </a:r>
                      <a:r>
                        <a:rPr kumimoji="0" lang="en-US" sz="1800" b="0" i="0" u="none" strike="noStrike" cap="none" normalizeH="0" baseline="30000" dirty="0">
                          <a:ln>
                            <a:noFill/>
                          </a:ln>
                          <a:solidFill>
                            <a:schemeClr val="bg1"/>
                          </a:solidFill>
                          <a:effectLst/>
                          <a:latin typeface="Calibri" panose="020F0502020204030204" pitchFamily="34" charset="0"/>
                        </a:rPr>
                        <a:t>2</a:t>
                      </a:r>
                      <a:r>
                        <a:rPr kumimoji="0" lang="en-US" sz="1800" b="0" i="0" u="none" strike="noStrike" cap="none" normalizeH="0" baseline="0" dirty="0">
                          <a:ln>
                            <a:noFill/>
                          </a:ln>
                          <a:solidFill>
                            <a:schemeClr val="bg1"/>
                          </a:solidFill>
                          <a:effectLst/>
                          <a:latin typeface="Calibri" panose="020F0502020204030204" pitchFamily="34" charset="0"/>
                        </a:rPr>
                        <a:t> per yr (SE)</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-0.56</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(0.16)</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(0.31)</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(0.22-1.69)</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bl>
          </a:graphicData>
        </a:graphic>
      </p:graphicFrame>
      <p:sp>
        <p:nvSpPr>
          <p:cNvPr id="10" name="Footer Placeholder 5">
            <a:extLst>
              <a:ext uri="{FF2B5EF4-FFF2-40B4-BE49-F238E27FC236}">
                <a16:creationId xmlns:a16="http://schemas.microsoft.com/office/drawing/2014/main" id="{0E649A9C-2FBA-6C5D-472A-948F18C9CB50}"/>
              </a:ext>
            </a:extLst>
          </p:cNvPr>
          <p:cNvSpPr txBox="1">
            <a:spLocks/>
          </p:cNvSpPr>
          <p:nvPr/>
        </p:nvSpPr>
        <p:spPr>
          <a:xfrm>
            <a:off x="476736" y="6130681"/>
            <a:ext cx="7848944" cy="307181"/>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endParaRPr lang="en-US" sz="1200" b="0" dirty="0">
              <a:solidFill>
                <a:schemeClr val="bg2"/>
              </a:solidFill>
              <a:latin typeface="Calibri" panose="020F0502020204030204" pitchFamily="34" charset="0"/>
              <a:cs typeface="Calibri" panose="020F0502020204030204" pitchFamily="34" charset="0"/>
            </a:endParaRPr>
          </a:p>
        </p:txBody>
      </p:sp>
      <p:sp>
        <p:nvSpPr>
          <p:cNvPr id="4" name="Text Box 11">
            <a:extLst>
              <a:ext uri="{FF2B5EF4-FFF2-40B4-BE49-F238E27FC236}">
                <a16:creationId xmlns:a16="http://schemas.microsoft.com/office/drawing/2014/main" id="{C8F551D6-34BD-260B-9E02-930C886D97B2}"/>
              </a:ext>
            </a:extLst>
          </p:cNvPr>
          <p:cNvSpPr txBox="1">
            <a:spLocks noChangeArrowheads="1"/>
          </p:cNvSpPr>
          <p:nvPr/>
        </p:nvSpPr>
        <p:spPr bwMode="auto">
          <a:xfrm>
            <a:off x="355347" y="6421763"/>
            <a:ext cx="801052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r>
              <a:rPr lang="en-US" sz="1200" b="0" dirty="0">
                <a:solidFill>
                  <a:schemeClr val="bg2"/>
                </a:solidFill>
                <a:latin typeface="Calibri" panose="020F0502020204030204" pitchFamily="34" charset="0"/>
                <a:cs typeface="Calibri" panose="020F0502020204030204" pitchFamily="34" charset="0"/>
              </a:rPr>
              <a:t>Heerspink. ADA 2025. Abstr 103-OR.</a:t>
            </a:r>
          </a:p>
        </p:txBody>
      </p:sp>
      <p:sp>
        <p:nvSpPr>
          <p:cNvPr id="5" name="TextBox 4">
            <a:extLst>
              <a:ext uri="{FF2B5EF4-FFF2-40B4-BE49-F238E27FC236}">
                <a16:creationId xmlns:a16="http://schemas.microsoft.com/office/drawing/2014/main" id="{9264FF8B-CB14-7229-5532-1B5831E7108B}"/>
              </a:ext>
            </a:extLst>
          </p:cNvPr>
          <p:cNvSpPr txBox="1"/>
          <p:nvPr/>
        </p:nvSpPr>
        <p:spPr bwMode="auto">
          <a:xfrm>
            <a:off x="2144417" y="1739175"/>
            <a:ext cx="29298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Cr-Cys-C-eGFR Over Time</a:t>
            </a:r>
          </a:p>
        </p:txBody>
      </p:sp>
      <p:sp>
        <p:nvSpPr>
          <p:cNvPr id="6" name="TextBox 5">
            <a:extLst>
              <a:ext uri="{FF2B5EF4-FFF2-40B4-BE49-F238E27FC236}">
                <a16:creationId xmlns:a16="http://schemas.microsoft.com/office/drawing/2014/main" id="{817A6540-08B1-0807-D24C-7278714BBF44}"/>
              </a:ext>
            </a:extLst>
          </p:cNvPr>
          <p:cNvSpPr txBox="1"/>
          <p:nvPr/>
        </p:nvSpPr>
        <p:spPr bwMode="auto">
          <a:xfrm>
            <a:off x="2144417" y="4616563"/>
            <a:ext cx="29298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Wk</a:t>
            </a:r>
          </a:p>
        </p:txBody>
      </p:sp>
      <p:sp>
        <p:nvSpPr>
          <p:cNvPr id="8" name="TextBox 7">
            <a:extLst>
              <a:ext uri="{FF2B5EF4-FFF2-40B4-BE49-F238E27FC236}">
                <a16:creationId xmlns:a16="http://schemas.microsoft.com/office/drawing/2014/main" id="{84451B0B-2EF5-BAF6-834B-896218CA4529}"/>
              </a:ext>
            </a:extLst>
          </p:cNvPr>
          <p:cNvSpPr txBox="1"/>
          <p:nvPr/>
        </p:nvSpPr>
        <p:spPr bwMode="auto">
          <a:xfrm rot="16200000">
            <a:off x="-226495" y="2954562"/>
            <a:ext cx="227688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Cr-Cys-C-eGFR,</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mL/min/1.73 m</a:t>
            </a:r>
            <a:r>
              <a:rPr lang="en-US" sz="1600" baseline="30000" dirty="0">
                <a:solidFill>
                  <a:schemeClr val="bg1"/>
                </a:solidFill>
                <a:latin typeface="Calibri" panose="020F0502020204030204" pitchFamily="34" charset="0"/>
              </a:rPr>
              <a:t>2</a:t>
            </a:r>
          </a:p>
        </p:txBody>
      </p:sp>
      <p:sp>
        <p:nvSpPr>
          <p:cNvPr id="11" name="TextBox 10">
            <a:extLst>
              <a:ext uri="{FF2B5EF4-FFF2-40B4-BE49-F238E27FC236}">
                <a16:creationId xmlns:a16="http://schemas.microsoft.com/office/drawing/2014/main" id="{CC8A0EBC-1210-6D3C-A6B3-6E1867C5761C}"/>
              </a:ext>
            </a:extLst>
          </p:cNvPr>
          <p:cNvSpPr txBox="1"/>
          <p:nvPr/>
        </p:nvSpPr>
        <p:spPr bwMode="auto">
          <a:xfrm>
            <a:off x="1971442" y="3777749"/>
            <a:ext cx="292981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Placebo</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Pooled tirzepatide 5-15 mg</a:t>
            </a:r>
          </a:p>
        </p:txBody>
      </p:sp>
      <p:sp>
        <p:nvSpPr>
          <p:cNvPr id="12" name="TextBox 11">
            <a:extLst>
              <a:ext uri="{FF2B5EF4-FFF2-40B4-BE49-F238E27FC236}">
                <a16:creationId xmlns:a16="http://schemas.microsoft.com/office/drawing/2014/main" id="{6F4E93A5-4D8A-EB5C-E1EC-247C69434475}"/>
              </a:ext>
            </a:extLst>
          </p:cNvPr>
          <p:cNvSpPr txBox="1"/>
          <p:nvPr/>
        </p:nvSpPr>
        <p:spPr bwMode="auto">
          <a:xfrm>
            <a:off x="2875175" y="2287463"/>
            <a:ext cx="8527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100.3</a:t>
            </a:r>
            <a:r>
              <a:rPr lang="en-US" sz="1400" b="0" baseline="30000" dirty="0">
                <a:solidFill>
                  <a:schemeClr val="bg1"/>
                </a:solidFill>
                <a:latin typeface="Calibri" panose="020F0502020204030204" pitchFamily="34" charset="0"/>
              </a:rPr>
              <a:t>†</a:t>
            </a:r>
          </a:p>
        </p:txBody>
      </p:sp>
      <p:sp>
        <p:nvSpPr>
          <p:cNvPr id="13" name="TextBox 12">
            <a:extLst>
              <a:ext uri="{FF2B5EF4-FFF2-40B4-BE49-F238E27FC236}">
                <a16:creationId xmlns:a16="http://schemas.microsoft.com/office/drawing/2014/main" id="{0F1B5792-CE0D-965A-A130-15229EBA7F57}"/>
              </a:ext>
            </a:extLst>
          </p:cNvPr>
          <p:cNvSpPr txBox="1"/>
          <p:nvPr/>
        </p:nvSpPr>
        <p:spPr bwMode="auto">
          <a:xfrm>
            <a:off x="5193228" y="2554935"/>
            <a:ext cx="8527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95.3</a:t>
            </a:r>
            <a:r>
              <a:rPr lang="en-US" sz="1400" b="0" baseline="30000" dirty="0">
                <a:solidFill>
                  <a:schemeClr val="bg1"/>
                </a:solidFill>
                <a:latin typeface="Calibri" panose="020F0502020204030204" pitchFamily="34" charset="0"/>
              </a:rPr>
              <a:t>‡</a:t>
            </a:r>
          </a:p>
        </p:txBody>
      </p:sp>
      <p:sp>
        <p:nvSpPr>
          <p:cNvPr id="14" name="TextBox 13">
            <a:extLst>
              <a:ext uri="{FF2B5EF4-FFF2-40B4-BE49-F238E27FC236}">
                <a16:creationId xmlns:a16="http://schemas.microsoft.com/office/drawing/2014/main" id="{1638CFAC-F5A4-55E5-C7CA-FF484488C21E}"/>
              </a:ext>
            </a:extLst>
          </p:cNvPr>
          <p:cNvSpPr txBox="1"/>
          <p:nvPr/>
        </p:nvSpPr>
        <p:spPr bwMode="auto">
          <a:xfrm>
            <a:off x="355347" y="6190192"/>
            <a:ext cx="41886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1"/>
                </a:solidFill>
                <a:latin typeface="Calibri" panose="020F0502020204030204" pitchFamily="34" charset="0"/>
              </a:rPr>
              <a:t>*</a:t>
            </a: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 &lt;.05. </a:t>
            </a:r>
            <a:r>
              <a:rPr lang="en-US" sz="1200" b="0" baseline="30000" dirty="0">
                <a:solidFill>
                  <a:schemeClr val="bg1"/>
                </a:solidFill>
                <a:latin typeface="Calibri" panose="020F0502020204030204" pitchFamily="34" charset="0"/>
              </a:rPr>
              <a:t>†</a:t>
            </a: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 &lt;.01. </a:t>
            </a:r>
            <a:r>
              <a:rPr lang="en-US" sz="1200" b="0" baseline="30000" dirty="0">
                <a:solidFill>
                  <a:schemeClr val="bg1"/>
                </a:solidFill>
                <a:latin typeface="Calibri" panose="020F0502020204030204" pitchFamily="34" charset="0"/>
              </a:rPr>
              <a:t>‡</a:t>
            </a: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 &lt;.001. All P values are vs placebo.</a:t>
            </a:r>
            <a:endParaRPr lang="en-US" sz="1200" b="0" baseline="30000" dirty="0">
              <a:solidFill>
                <a:schemeClr val="bg1"/>
              </a:solidFill>
              <a:latin typeface="Calibri" panose="020F0502020204030204" pitchFamily="34" charset="0"/>
            </a:endParaRPr>
          </a:p>
        </p:txBody>
      </p:sp>
      <p:sp>
        <p:nvSpPr>
          <p:cNvPr id="15" name="Freeform 14">
            <a:extLst>
              <a:ext uri="{FF2B5EF4-FFF2-40B4-BE49-F238E27FC236}">
                <a16:creationId xmlns:a16="http://schemas.microsoft.com/office/drawing/2014/main" id="{506E50C6-19B8-14AE-6ED9-B1EF82886030}"/>
              </a:ext>
            </a:extLst>
          </p:cNvPr>
          <p:cNvSpPr/>
          <p:nvPr/>
        </p:nvSpPr>
        <p:spPr bwMode="auto">
          <a:xfrm>
            <a:off x="1673157" y="2075234"/>
            <a:ext cx="0" cy="1984443"/>
          </a:xfrm>
          <a:custGeom>
            <a:avLst/>
            <a:gdLst>
              <a:gd name="connsiteX0" fmla="*/ 0 w 0"/>
              <a:gd name="connsiteY0" fmla="*/ 0 h 1984443"/>
              <a:gd name="connsiteX1" fmla="*/ 0 w 0"/>
              <a:gd name="connsiteY1" fmla="*/ 1984443 h 1984443"/>
            </a:gdLst>
            <a:ahLst/>
            <a:cxnLst>
              <a:cxn ang="0">
                <a:pos x="connsiteX0" y="connsiteY0"/>
              </a:cxn>
              <a:cxn ang="0">
                <a:pos x="connsiteX1" y="connsiteY1"/>
              </a:cxn>
            </a:cxnLst>
            <a:rect l="l" t="t" r="r" b="b"/>
            <a:pathLst>
              <a:path h="1984443">
                <a:moveTo>
                  <a:pt x="0" y="0"/>
                </a:moveTo>
                <a:lnTo>
                  <a:pt x="0" y="1984443"/>
                </a:lnTo>
              </a:path>
            </a:pathLst>
          </a:custGeom>
          <a:noFill/>
          <a:ln w="28575">
            <a:solidFill>
              <a:schemeClr val="bg1"/>
            </a:solidFill>
            <a:miter lim="800000"/>
            <a:headEnd/>
            <a:tailEnd/>
          </a:ln>
        </p:spPr>
        <p:txBody>
          <a:bodyPr rtlCol="0" anchor="ctr"/>
          <a:lstStyle/>
          <a:p>
            <a:pPr algn="ctr"/>
            <a:endParaRPr lang="en-US" dirty="0"/>
          </a:p>
        </p:txBody>
      </p:sp>
      <p:sp>
        <p:nvSpPr>
          <p:cNvPr id="16" name="Freeform 15">
            <a:extLst>
              <a:ext uri="{FF2B5EF4-FFF2-40B4-BE49-F238E27FC236}">
                <a16:creationId xmlns:a16="http://schemas.microsoft.com/office/drawing/2014/main" id="{DEBDFB2D-EEEF-1E6F-7876-2C6BE97C5961}"/>
              </a:ext>
            </a:extLst>
          </p:cNvPr>
          <p:cNvSpPr/>
          <p:nvPr/>
        </p:nvSpPr>
        <p:spPr bwMode="auto">
          <a:xfrm>
            <a:off x="1673157" y="4169923"/>
            <a:ext cx="4040221" cy="233464"/>
          </a:xfrm>
          <a:custGeom>
            <a:avLst/>
            <a:gdLst>
              <a:gd name="connsiteX0" fmla="*/ 0 w 4040221"/>
              <a:gd name="connsiteY0" fmla="*/ 0 h 233464"/>
              <a:gd name="connsiteX1" fmla="*/ 0 w 4040221"/>
              <a:gd name="connsiteY1" fmla="*/ 233464 h 233464"/>
              <a:gd name="connsiteX2" fmla="*/ 4040221 w 4040221"/>
              <a:gd name="connsiteY2" fmla="*/ 233464 h 233464"/>
            </a:gdLst>
            <a:ahLst/>
            <a:cxnLst>
              <a:cxn ang="0">
                <a:pos x="connsiteX0" y="connsiteY0"/>
              </a:cxn>
              <a:cxn ang="0">
                <a:pos x="connsiteX1" y="connsiteY1"/>
              </a:cxn>
              <a:cxn ang="0">
                <a:pos x="connsiteX2" y="connsiteY2"/>
              </a:cxn>
            </a:cxnLst>
            <a:rect l="l" t="t" r="r" b="b"/>
            <a:pathLst>
              <a:path w="4040221" h="233464">
                <a:moveTo>
                  <a:pt x="0" y="0"/>
                </a:moveTo>
                <a:lnTo>
                  <a:pt x="0" y="233464"/>
                </a:lnTo>
                <a:lnTo>
                  <a:pt x="4040221" y="233464"/>
                </a:lnTo>
              </a:path>
            </a:pathLst>
          </a:custGeom>
          <a:noFill/>
          <a:ln w="28575">
            <a:solidFill>
              <a:schemeClr val="bg1"/>
            </a:solidFill>
            <a:miter lim="800000"/>
            <a:headEnd/>
            <a:tailEnd/>
          </a:ln>
        </p:spPr>
        <p:txBody>
          <a:bodyPr rtlCol="0" anchor="ctr"/>
          <a:lstStyle/>
          <a:p>
            <a:pPr algn="ctr"/>
            <a:endParaRPr lang="en-US" dirty="0"/>
          </a:p>
        </p:txBody>
      </p:sp>
      <p:cxnSp>
        <p:nvCxnSpPr>
          <p:cNvPr id="18" name="Straight Connector 17">
            <a:extLst>
              <a:ext uri="{FF2B5EF4-FFF2-40B4-BE49-F238E27FC236}">
                <a16:creationId xmlns:a16="http://schemas.microsoft.com/office/drawing/2014/main" id="{8E70BB52-5B81-68DE-E391-F1ABAB590C08}"/>
              </a:ext>
            </a:extLst>
          </p:cNvPr>
          <p:cNvCxnSpPr/>
          <p:nvPr/>
        </p:nvCxnSpPr>
        <p:spPr bwMode="auto">
          <a:xfrm flipV="1">
            <a:off x="1611924" y="3986628"/>
            <a:ext cx="122465" cy="122465"/>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E692534B-7AC3-FBE3-7579-D4466E6D0ECF}"/>
              </a:ext>
            </a:extLst>
          </p:cNvPr>
          <p:cNvCxnSpPr/>
          <p:nvPr/>
        </p:nvCxnSpPr>
        <p:spPr bwMode="auto">
          <a:xfrm flipV="1">
            <a:off x="1611924" y="4107066"/>
            <a:ext cx="122465" cy="122465"/>
          </a:xfrm>
          <a:prstGeom prst="line">
            <a:avLst/>
          </a:prstGeom>
          <a:noFill/>
          <a:ln w="28575" cap="flat" cmpd="sng" algn="ctr">
            <a:solidFill>
              <a:schemeClr val="bg1"/>
            </a:solidFill>
            <a:prstDash val="solid"/>
            <a:round/>
            <a:headEnd type="none" w="med" len="med"/>
            <a:tailEnd type="none" w="med" len="med"/>
          </a:ln>
          <a:effectLst/>
        </p:spPr>
      </p:cxnSp>
      <p:sp>
        <p:nvSpPr>
          <p:cNvPr id="20" name="TextBox 19">
            <a:extLst>
              <a:ext uri="{FF2B5EF4-FFF2-40B4-BE49-F238E27FC236}">
                <a16:creationId xmlns:a16="http://schemas.microsoft.com/office/drawing/2014/main" id="{64D503F6-6EA3-9DD1-0B26-0D2E7F4DCE51}"/>
              </a:ext>
            </a:extLst>
          </p:cNvPr>
          <p:cNvSpPr txBox="1"/>
          <p:nvPr/>
        </p:nvSpPr>
        <p:spPr bwMode="auto">
          <a:xfrm>
            <a:off x="1132104" y="2461488"/>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1" name="TextBox 20">
            <a:extLst>
              <a:ext uri="{FF2B5EF4-FFF2-40B4-BE49-F238E27FC236}">
                <a16:creationId xmlns:a16="http://schemas.microsoft.com/office/drawing/2014/main" id="{E1FD9D54-1BE1-7946-BEF8-A958B0559441}"/>
              </a:ext>
            </a:extLst>
          </p:cNvPr>
          <p:cNvSpPr txBox="1"/>
          <p:nvPr/>
        </p:nvSpPr>
        <p:spPr bwMode="auto">
          <a:xfrm>
            <a:off x="1132104" y="1898478"/>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110</a:t>
            </a:r>
          </a:p>
        </p:txBody>
      </p:sp>
      <p:sp>
        <p:nvSpPr>
          <p:cNvPr id="22" name="TextBox 21">
            <a:extLst>
              <a:ext uri="{FF2B5EF4-FFF2-40B4-BE49-F238E27FC236}">
                <a16:creationId xmlns:a16="http://schemas.microsoft.com/office/drawing/2014/main" id="{A8256518-E53B-920E-277E-065E2D8AEA1E}"/>
              </a:ext>
            </a:extLst>
          </p:cNvPr>
          <p:cNvSpPr txBox="1"/>
          <p:nvPr/>
        </p:nvSpPr>
        <p:spPr bwMode="auto">
          <a:xfrm>
            <a:off x="1249124" y="302449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90</a:t>
            </a:r>
          </a:p>
        </p:txBody>
      </p:sp>
      <p:sp>
        <p:nvSpPr>
          <p:cNvPr id="23" name="TextBox 22">
            <a:extLst>
              <a:ext uri="{FF2B5EF4-FFF2-40B4-BE49-F238E27FC236}">
                <a16:creationId xmlns:a16="http://schemas.microsoft.com/office/drawing/2014/main" id="{D534668F-708F-332B-F984-7E64D0E5A4AE}"/>
              </a:ext>
            </a:extLst>
          </p:cNvPr>
          <p:cNvSpPr txBox="1"/>
          <p:nvPr/>
        </p:nvSpPr>
        <p:spPr bwMode="auto">
          <a:xfrm>
            <a:off x="1249124" y="401226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70</a:t>
            </a:r>
          </a:p>
        </p:txBody>
      </p:sp>
      <p:sp>
        <p:nvSpPr>
          <p:cNvPr id="24" name="TextBox 23">
            <a:extLst>
              <a:ext uri="{FF2B5EF4-FFF2-40B4-BE49-F238E27FC236}">
                <a16:creationId xmlns:a16="http://schemas.microsoft.com/office/drawing/2014/main" id="{CFB5AE1E-4A43-D815-59DC-B79565289674}"/>
              </a:ext>
            </a:extLst>
          </p:cNvPr>
          <p:cNvSpPr txBox="1"/>
          <p:nvPr/>
        </p:nvSpPr>
        <p:spPr bwMode="auto">
          <a:xfrm>
            <a:off x="1366143" y="420973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5" name="Freeform 24">
            <a:extLst>
              <a:ext uri="{FF2B5EF4-FFF2-40B4-BE49-F238E27FC236}">
                <a16:creationId xmlns:a16="http://schemas.microsoft.com/office/drawing/2014/main" id="{B838C8CE-A7F0-FC95-1C57-48C5BBA0E21B}"/>
              </a:ext>
            </a:extLst>
          </p:cNvPr>
          <p:cNvSpPr/>
          <p:nvPr/>
        </p:nvSpPr>
        <p:spPr bwMode="auto">
          <a:xfrm>
            <a:off x="1665514" y="2620736"/>
            <a:ext cx="3951515" cy="285750"/>
          </a:xfrm>
          <a:custGeom>
            <a:avLst/>
            <a:gdLst>
              <a:gd name="connsiteX0" fmla="*/ 0 w 3951515"/>
              <a:gd name="connsiteY0" fmla="*/ 179614 h 285750"/>
              <a:gd name="connsiteX1" fmla="*/ 534761 w 3951515"/>
              <a:gd name="connsiteY1" fmla="*/ 142875 h 285750"/>
              <a:gd name="connsiteX2" fmla="*/ 1600200 w 3951515"/>
              <a:gd name="connsiteY2" fmla="*/ 0 h 285750"/>
              <a:gd name="connsiteX3" fmla="*/ 2771775 w 3951515"/>
              <a:gd name="connsiteY3" fmla="*/ 40821 h 285750"/>
              <a:gd name="connsiteX4" fmla="*/ 3951515 w 3951515"/>
              <a:gd name="connsiteY4" fmla="*/ 285750 h 28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1515" h="285750">
                <a:moveTo>
                  <a:pt x="0" y="179614"/>
                </a:moveTo>
                <a:lnTo>
                  <a:pt x="534761" y="142875"/>
                </a:lnTo>
                <a:lnTo>
                  <a:pt x="1600200" y="0"/>
                </a:lnTo>
                <a:lnTo>
                  <a:pt x="2771775" y="40821"/>
                </a:lnTo>
                <a:lnTo>
                  <a:pt x="3951515" y="285750"/>
                </a:lnTo>
              </a:path>
            </a:pathLst>
          </a:custGeom>
          <a:noFill/>
          <a:ln w="28575">
            <a:solidFill>
              <a:schemeClr val="accent1"/>
            </a:solidFill>
            <a:miter lim="800000"/>
            <a:headEnd/>
            <a:tailEnd/>
          </a:ln>
        </p:spPr>
        <p:txBody>
          <a:bodyPr rtlCol="0" anchor="ctr"/>
          <a:lstStyle/>
          <a:p>
            <a:pPr algn="ctr"/>
            <a:endParaRPr lang="en-US" dirty="0"/>
          </a:p>
        </p:txBody>
      </p:sp>
      <p:sp>
        <p:nvSpPr>
          <p:cNvPr id="26" name="Freeform 25">
            <a:extLst>
              <a:ext uri="{FF2B5EF4-FFF2-40B4-BE49-F238E27FC236}">
                <a16:creationId xmlns:a16="http://schemas.microsoft.com/office/drawing/2014/main" id="{B35960D4-F738-BE82-3E1B-41BC70E42629}"/>
              </a:ext>
            </a:extLst>
          </p:cNvPr>
          <p:cNvSpPr/>
          <p:nvPr/>
        </p:nvSpPr>
        <p:spPr bwMode="auto">
          <a:xfrm>
            <a:off x="1681843" y="2759529"/>
            <a:ext cx="3910693" cy="379639"/>
          </a:xfrm>
          <a:custGeom>
            <a:avLst/>
            <a:gdLst>
              <a:gd name="connsiteX0" fmla="*/ 0 w 3910693"/>
              <a:gd name="connsiteY0" fmla="*/ 40821 h 379639"/>
              <a:gd name="connsiteX1" fmla="*/ 555171 w 3910693"/>
              <a:gd name="connsiteY1" fmla="*/ 20410 h 379639"/>
              <a:gd name="connsiteX2" fmla="*/ 1596118 w 3910693"/>
              <a:gd name="connsiteY2" fmla="*/ 0 h 379639"/>
              <a:gd name="connsiteX3" fmla="*/ 2759528 w 3910693"/>
              <a:gd name="connsiteY3" fmla="*/ 32657 h 379639"/>
              <a:gd name="connsiteX4" fmla="*/ 3910693 w 3910693"/>
              <a:gd name="connsiteY4" fmla="*/ 379639 h 379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10693" h="379639">
                <a:moveTo>
                  <a:pt x="0" y="40821"/>
                </a:moveTo>
                <a:lnTo>
                  <a:pt x="555171" y="20410"/>
                </a:lnTo>
                <a:lnTo>
                  <a:pt x="1596118" y="0"/>
                </a:lnTo>
                <a:lnTo>
                  <a:pt x="2759528" y="32657"/>
                </a:lnTo>
                <a:lnTo>
                  <a:pt x="3910693" y="379639"/>
                </a:lnTo>
              </a:path>
            </a:pathLst>
          </a:custGeom>
          <a:noFill/>
          <a:ln w="28575">
            <a:solidFill>
              <a:schemeClr val="accent3"/>
            </a:solidFill>
            <a:miter lim="800000"/>
            <a:headEnd/>
            <a:tailEnd/>
          </a:ln>
        </p:spPr>
        <p:txBody>
          <a:bodyPr rtlCol="0" anchor="ctr"/>
          <a:lstStyle/>
          <a:p>
            <a:pPr algn="ctr"/>
            <a:endParaRPr lang="en-US" dirty="0"/>
          </a:p>
        </p:txBody>
      </p:sp>
      <p:cxnSp>
        <p:nvCxnSpPr>
          <p:cNvPr id="28" name="Straight Connector 27">
            <a:extLst>
              <a:ext uri="{FF2B5EF4-FFF2-40B4-BE49-F238E27FC236}">
                <a16:creationId xmlns:a16="http://schemas.microsoft.com/office/drawing/2014/main" id="{F803D139-16D6-F06E-FA90-51FB04E9867C}"/>
              </a:ext>
            </a:extLst>
          </p:cNvPr>
          <p:cNvCxnSpPr>
            <a:cxnSpLocks/>
          </p:cNvCxnSpPr>
          <p:nvPr/>
        </p:nvCxnSpPr>
        <p:spPr bwMode="auto">
          <a:xfrm>
            <a:off x="1583349" y="3209163"/>
            <a:ext cx="85725"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68D5674A-45C0-877B-7F58-6F560EC407C1}"/>
              </a:ext>
            </a:extLst>
          </p:cNvPr>
          <p:cNvCxnSpPr>
            <a:cxnSpLocks/>
          </p:cNvCxnSpPr>
          <p:nvPr/>
        </p:nvCxnSpPr>
        <p:spPr bwMode="auto">
          <a:xfrm>
            <a:off x="1583349" y="2645255"/>
            <a:ext cx="85725"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78FC7F4E-4634-4593-7A43-25C6289A60E0}"/>
              </a:ext>
            </a:extLst>
          </p:cNvPr>
          <p:cNvCxnSpPr>
            <a:cxnSpLocks/>
          </p:cNvCxnSpPr>
          <p:nvPr/>
        </p:nvCxnSpPr>
        <p:spPr bwMode="auto">
          <a:xfrm>
            <a:off x="1583349" y="2085430"/>
            <a:ext cx="85725"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A39B440F-AE43-1269-136C-A901138D85C6}"/>
              </a:ext>
            </a:extLst>
          </p:cNvPr>
          <p:cNvCxnSpPr>
            <a:cxnSpLocks/>
          </p:cNvCxnSpPr>
          <p:nvPr/>
        </p:nvCxnSpPr>
        <p:spPr bwMode="auto">
          <a:xfrm>
            <a:off x="1669754" y="4394403"/>
            <a:ext cx="0" cy="100094"/>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6A609442-2AA8-365B-D1AB-A3DF7F53E83D}"/>
              </a:ext>
            </a:extLst>
          </p:cNvPr>
          <p:cNvCxnSpPr>
            <a:cxnSpLocks/>
          </p:cNvCxnSpPr>
          <p:nvPr/>
        </p:nvCxnSpPr>
        <p:spPr bwMode="auto">
          <a:xfrm>
            <a:off x="2201793" y="4403387"/>
            <a:ext cx="0" cy="100094"/>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9E101451-2E4E-868B-4E09-7D3E3D294290}"/>
              </a:ext>
            </a:extLst>
          </p:cNvPr>
          <p:cNvCxnSpPr>
            <a:cxnSpLocks/>
          </p:cNvCxnSpPr>
          <p:nvPr/>
        </p:nvCxnSpPr>
        <p:spPr bwMode="auto">
          <a:xfrm>
            <a:off x="3275397" y="4394403"/>
            <a:ext cx="0" cy="100094"/>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9490A864-2B47-0E4A-F5CB-8658EB622A01}"/>
              </a:ext>
            </a:extLst>
          </p:cNvPr>
          <p:cNvCxnSpPr>
            <a:cxnSpLocks/>
          </p:cNvCxnSpPr>
          <p:nvPr/>
        </p:nvCxnSpPr>
        <p:spPr bwMode="auto">
          <a:xfrm>
            <a:off x="4436087" y="4403387"/>
            <a:ext cx="0" cy="100094"/>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ADC7443F-E44D-39B2-6A25-D5C7EF4086BE}"/>
              </a:ext>
            </a:extLst>
          </p:cNvPr>
          <p:cNvCxnSpPr>
            <a:cxnSpLocks/>
          </p:cNvCxnSpPr>
          <p:nvPr/>
        </p:nvCxnSpPr>
        <p:spPr bwMode="auto">
          <a:xfrm>
            <a:off x="4436087" y="4408646"/>
            <a:ext cx="0" cy="100094"/>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16F6C6BA-AEE9-128F-CDFF-75B84FB4F363}"/>
              </a:ext>
            </a:extLst>
          </p:cNvPr>
          <p:cNvCxnSpPr>
            <a:cxnSpLocks/>
          </p:cNvCxnSpPr>
          <p:nvPr/>
        </p:nvCxnSpPr>
        <p:spPr bwMode="auto">
          <a:xfrm>
            <a:off x="5604940" y="4395580"/>
            <a:ext cx="0" cy="100094"/>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93F35E9F-1606-06E5-CD7B-CCF41B4E4E81}"/>
              </a:ext>
            </a:extLst>
          </p:cNvPr>
          <p:cNvCxnSpPr>
            <a:cxnSpLocks/>
          </p:cNvCxnSpPr>
          <p:nvPr/>
        </p:nvCxnSpPr>
        <p:spPr bwMode="auto">
          <a:xfrm>
            <a:off x="1583349" y="4400444"/>
            <a:ext cx="85725" cy="0"/>
          </a:xfrm>
          <a:prstGeom prst="line">
            <a:avLst/>
          </a:prstGeom>
          <a:noFill/>
          <a:ln w="28575" cap="flat" cmpd="sng" algn="ctr">
            <a:solidFill>
              <a:schemeClr val="bg1"/>
            </a:solidFill>
            <a:prstDash val="solid"/>
            <a:round/>
            <a:headEnd type="none" w="med" len="med"/>
            <a:tailEnd type="none" w="med" len="med"/>
          </a:ln>
          <a:effectLst/>
        </p:spPr>
      </p:cxnSp>
      <p:sp>
        <p:nvSpPr>
          <p:cNvPr id="39" name="TextBox 38">
            <a:extLst>
              <a:ext uri="{FF2B5EF4-FFF2-40B4-BE49-F238E27FC236}">
                <a16:creationId xmlns:a16="http://schemas.microsoft.com/office/drawing/2014/main" id="{4A052CB1-CA82-9587-F26E-4522D578FAF4}"/>
              </a:ext>
            </a:extLst>
          </p:cNvPr>
          <p:cNvSpPr txBox="1"/>
          <p:nvPr/>
        </p:nvSpPr>
        <p:spPr bwMode="auto">
          <a:xfrm>
            <a:off x="1514149" y="4409429"/>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0" name="TextBox 39">
            <a:extLst>
              <a:ext uri="{FF2B5EF4-FFF2-40B4-BE49-F238E27FC236}">
                <a16:creationId xmlns:a16="http://schemas.microsoft.com/office/drawing/2014/main" id="{526962EA-86DD-464B-5269-3060F71A5DBC}"/>
              </a:ext>
            </a:extLst>
          </p:cNvPr>
          <p:cNvSpPr txBox="1"/>
          <p:nvPr/>
        </p:nvSpPr>
        <p:spPr bwMode="auto">
          <a:xfrm>
            <a:off x="1994005" y="440942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41" name="TextBox 40">
            <a:extLst>
              <a:ext uri="{FF2B5EF4-FFF2-40B4-BE49-F238E27FC236}">
                <a16:creationId xmlns:a16="http://schemas.microsoft.com/office/drawing/2014/main" id="{7166BE2E-EF9C-44B3-DB84-DDD31D8531A7}"/>
              </a:ext>
            </a:extLst>
          </p:cNvPr>
          <p:cNvSpPr txBox="1"/>
          <p:nvPr/>
        </p:nvSpPr>
        <p:spPr bwMode="auto">
          <a:xfrm>
            <a:off x="3065197" y="440942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72</a:t>
            </a:r>
          </a:p>
        </p:txBody>
      </p:sp>
      <p:sp>
        <p:nvSpPr>
          <p:cNvPr id="42" name="TextBox 41">
            <a:extLst>
              <a:ext uri="{FF2B5EF4-FFF2-40B4-BE49-F238E27FC236}">
                <a16:creationId xmlns:a16="http://schemas.microsoft.com/office/drawing/2014/main" id="{92392E78-D2FD-1CAC-5A50-AEE5497918B8}"/>
              </a:ext>
            </a:extLst>
          </p:cNvPr>
          <p:cNvSpPr txBox="1"/>
          <p:nvPr/>
        </p:nvSpPr>
        <p:spPr bwMode="auto">
          <a:xfrm>
            <a:off x="4167167" y="4409429"/>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124</a:t>
            </a:r>
          </a:p>
        </p:txBody>
      </p:sp>
      <p:sp>
        <p:nvSpPr>
          <p:cNvPr id="43" name="TextBox 42">
            <a:extLst>
              <a:ext uri="{FF2B5EF4-FFF2-40B4-BE49-F238E27FC236}">
                <a16:creationId xmlns:a16="http://schemas.microsoft.com/office/drawing/2014/main" id="{536371E4-13FD-634F-53EE-2363BA9B32A8}"/>
              </a:ext>
            </a:extLst>
          </p:cNvPr>
          <p:cNvSpPr txBox="1"/>
          <p:nvPr/>
        </p:nvSpPr>
        <p:spPr bwMode="auto">
          <a:xfrm>
            <a:off x="5328397" y="4409429"/>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176</a:t>
            </a:r>
          </a:p>
        </p:txBody>
      </p:sp>
      <p:grpSp>
        <p:nvGrpSpPr>
          <p:cNvPr id="49" name="Group 48">
            <a:extLst>
              <a:ext uri="{FF2B5EF4-FFF2-40B4-BE49-F238E27FC236}">
                <a16:creationId xmlns:a16="http://schemas.microsoft.com/office/drawing/2014/main" id="{D1FCE2EB-D190-16BF-90E0-A6CBAC06C52C}"/>
              </a:ext>
            </a:extLst>
          </p:cNvPr>
          <p:cNvGrpSpPr/>
          <p:nvPr/>
        </p:nvGrpSpPr>
        <p:grpSpPr>
          <a:xfrm>
            <a:off x="813232" y="4790173"/>
            <a:ext cx="5272879" cy="954107"/>
            <a:chOff x="813232" y="5268933"/>
            <a:chExt cx="5272879" cy="954107"/>
          </a:xfrm>
        </p:grpSpPr>
        <p:sp>
          <p:nvSpPr>
            <p:cNvPr id="44" name="TextBox 43">
              <a:extLst>
                <a:ext uri="{FF2B5EF4-FFF2-40B4-BE49-F238E27FC236}">
                  <a16:creationId xmlns:a16="http://schemas.microsoft.com/office/drawing/2014/main" id="{275B4B86-ED29-68C9-325A-BC64FC3DC2AB}"/>
                </a:ext>
              </a:extLst>
            </p:cNvPr>
            <p:cNvSpPr txBox="1"/>
            <p:nvPr/>
          </p:nvSpPr>
          <p:spPr bwMode="auto">
            <a:xfrm>
              <a:off x="813232" y="5268933"/>
              <a:ext cx="103733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(-2.3 to 2.8)</a:t>
              </a:r>
              <a:br>
                <a:rPr lang="en-US" sz="1400" b="0" dirty="0">
                  <a:solidFill>
                    <a:schemeClr val="bg1"/>
                  </a:solidFill>
                  <a:latin typeface="Calibri" panose="020F0502020204030204" pitchFamily="34" charset="0"/>
                </a:rPr>
              </a:br>
              <a:r>
                <a:rPr lang="en-US" sz="1400" b="0" dirty="0">
                  <a:solidFill>
                    <a:schemeClr val="accent3"/>
                  </a:solidFill>
                  <a:latin typeface="Calibri" panose="020F0502020204030204" pitchFamily="34" charset="0"/>
                </a:rPr>
                <a:t>243</a:t>
              </a:r>
              <a:br>
                <a:rPr lang="en-US" sz="1400" b="0" dirty="0">
                  <a:solidFill>
                    <a:srgbClr val="FF0000"/>
                  </a:solidFill>
                  <a:latin typeface="Calibri" panose="020F0502020204030204" pitchFamily="34" charset="0"/>
                </a:rPr>
              </a:br>
              <a:r>
                <a:rPr lang="en-US" sz="1400" b="0" dirty="0">
                  <a:solidFill>
                    <a:schemeClr val="accent1"/>
                  </a:solidFill>
                  <a:latin typeface="Calibri" panose="020F0502020204030204" pitchFamily="34" charset="0"/>
                </a:rPr>
                <a:t>708</a:t>
              </a:r>
            </a:p>
          </p:txBody>
        </p:sp>
        <p:sp>
          <p:nvSpPr>
            <p:cNvPr id="45" name="TextBox 44">
              <a:extLst>
                <a:ext uri="{FF2B5EF4-FFF2-40B4-BE49-F238E27FC236}">
                  <a16:creationId xmlns:a16="http://schemas.microsoft.com/office/drawing/2014/main" id="{84AF456D-4844-48AC-CEC8-8A8E34D20758}"/>
                </a:ext>
              </a:extLst>
            </p:cNvPr>
            <p:cNvSpPr txBox="1"/>
            <p:nvPr/>
          </p:nvSpPr>
          <p:spPr bwMode="auto">
            <a:xfrm>
              <a:off x="1683125" y="5268933"/>
              <a:ext cx="103733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pPr>
              <a:r>
                <a:rPr lang="en-US" sz="1400" b="0" dirty="0">
                  <a:solidFill>
                    <a:schemeClr val="bg1"/>
                  </a:solidFill>
                  <a:latin typeface="Calibri" panose="020F0502020204030204" pitchFamily="34" charset="0"/>
                </a:rPr>
                <a:t>0.1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(-1.2 to 1.4)</a:t>
              </a:r>
              <a:br>
                <a:rPr lang="en-US" sz="1400" b="0" dirty="0">
                  <a:solidFill>
                    <a:schemeClr val="bg1"/>
                  </a:solidFill>
                  <a:latin typeface="Calibri" panose="020F0502020204030204" pitchFamily="34" charset="0"/>
                </a:rPr>
              </a:br>
              <a:r>
                <a:rPr lang="en-US" sz="1400" b="0" dirty="0">
                  <a:solidFill>
                    <a:schemeClr val="accent3"/>
                  </a:solidFill>
                  <a:latin typeface="Calibri" panose="020F0502020204030204" pitchFamily="34" charset="0"/>
                </a:rPr>
                <a:t>239</a:t>
              </a:r>
              <a:br>
                <a:rPr lang="en-US" sz="1400" b="0" dirty="0">
                  <a:solidFill>
                    <a:srgbClr val="FF0000"/>
                  </a:solidFill>
                  <a:latin typeface="Calibri" panose="020F0502020204030204" pitchFamily="34" charset="0"/>
                </a:rPr>
              </a:br>
              <a:r>
                <a:rPr lang="en-US" sz="1400" b="0" dirty="0">
                  <a:solidFill>
                    <a:schemeClr val="accent1"/>
                  </a:solidFill>
                  <a:latin typeface="Calibri" panose="020F0502020204030204" pitchFamily="34" charset="0"/>
                </a:rPr>
                <a:t>691</a:t>
              </a:r>
              <a:endParaRPr lang="en-US" sz="1400" b="0" dirty="0">
                <a:solidFill>
                  <a:schemeClr val="bg1"/>
                </a:solidFill>
                <a:latin typeface="Calibri" panose="020F0502020204030204" pitchFamily="34" charset="0"/>
              </a:endParaRPr>
            </a:p>
          </p:txBody>
        </p:sp>
        <p:sp>
          <p:nvSpPr>
            <p:cNvPr id="46" name="TextBox 45">
              <a:extLst>
                <a:ext uri="{FF2B5EF4-FFF2-40B4-BE49-F238E27FC236}">
                  <a16:creationId xmlns:a16="http://schemas.microsoft.com/office/drawing/2014/main" id="{41832774-A4A6-89A7-B1B4-92D2A63BD5AB}"/>
                </a:ext>
              </a:extLst>
            </p:cNvPr>
            <p:cNvSpPr txBox="1"/>
            <p:nvPr/>
          </p:nvSpPr>
          <p:spPr bwMode="auto">
            <a:xfrm>
              <a:off x="2781569" y="5268933"/>
              <a:ext cx="98283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pPr>
              <a:r>
                <a:rPr lang="en-US" sz="1400" b="0" dirty="0">
                  <a:solidFill>
                    <a:schemeClr val="bg1"/>
                  </a:solidFill>
                  <a:latin typeface="Calibri" panose="020F0502020204030204" pitchFamily="34" charset="0"/>
                </a:rPr>
                <a:t>2.3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(0.8 to 3.8)</a:t>
              </a:r>
              <a:br>
                <a:rPr lang="en-US" sz="1400" b="0" dirty="0">
                  <a:solidFill>
                    <a:schemeClr val="bg1"/>
                  </a:solidFill>
                  <a:latin typeface="Calibri" panose="020F0502020204030204" pitchFamily="34" charset="0"/>
                </a:rPr>
              </a:br>
              <a:r>
                <a:rPr lang="en-US" sz="1400" b="0" dirty="0">
                  <a:solidFill>
                    <a:schemeClr val="accent3"/>
                  </a:solidFill>
                  <a:latin typeface="Calibri" panose="020F0502020204030204" pitchFamily="34" charset="0"/>
                </a:rPr>
                <a:t>186</a:t>
              </a:r>
              <a:br>
                <a:rPr lang="en-US" sz="1400" b="0" dirty="0">
                  <a:solidFill>
                    <a:srgbClr val="FF0000"/>
                  </a:solidFill>
                  <a:latin typeface="Calibri" panose="020F0502020204030204" pitchFamily="34" charset="0"/>
                </a:rPr>
              </a:br>
              <a:r>
                <a:rPr lang="en-US" sz="1400" b="0" dirty="0">
                  <a:solidFill>
                    <a:schemeClr val="accent1"/>
                  </a:solidFill>
                  <a:latin typeface="Calibri" panose="020F0502020204030204" pitchFamily="34" charset="0"/>
                </a:rPr>
                <a:t>624</a:t>
              </a:r>
              <a:endParaRPr lang="en-US" sz="1400" b="0" dirty="0">
                <a:solidFill>
                  <a:schemeClr val="bg1"/>
                </a:solidFill>
                <a:latin typeface="Calibri" panose="020F0502020204030204" pitchFamily="34" charset="0"/>
              </a:endParaRPr>
            </a:p>
          </p:txBody>
        </p:sp>
        <p:sp>
          <p:nvSpPr>
            <p:cNvPr id="47" name="TextBox 46">
              <a:extLst>
                <a:ext uri="{FF2B5EF4-FFF2-40B4-BE49-F238E27FC236}">
                  <a16:creationId xmlns:a16="http://schemas.microsoft.com/office/drawing/2014/main" id="{CDF9F0F1-63CA-49FB-8577-4933B5F71F56}"/>
                </a:ext>
              </a:extLst>
            </p:cNvPr>
            <p:cNvSpPr txBox="1"/>
            <p:nvPr/>
          </p:nvSpPr>
          <p:spPr bwMode="auto">
            <a:xfrm>
              <a:off x="3942048" y="5268933"/>
              <a:ext cx="98283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pPr>
              <a:r>
                <a:rPr lang="en-US" sz="1400" b="0" dirty="0">
                  <a:solidFill>
                    <a:schemeClr val="bg1"/>
                  </a:solidFill>
                  <a:latin typeface="Calibri" panose="020F0502020204030204" pitchFamily="34" charset="0"/>
                </a:rPr>
                <a:t>2.3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(0.6 to 4.0)</a:t>
              </a:r>
              <a:br>
                <a:rPr lang="en-US" sz="1400" b="0" dirty="0">
                  <a:solidFill>
                    <a:schemeClr val="bg1"/>
                  </a:solidFill>
                  <a:latin typeface="Calibri" panose="020F0502020204030204" pitchFamily="34" charset="0"/>
                </a:rPr>
              </a:br>
              <a:r>
                <a:rPr lang="en-US" sz="1400" b="0" dirty="0">
                  <a:solidFill>
                    <a:schemeClr val="accent3"/>
                  </a:solidFill>
                  <a:latin typeface="Calibri" panose="020F0502020204030204" pitchFamily="34" charset="0"/>
                </a:rPr>
                <a:t>140</a:t>
              </a:r>
              <a:br>
                <a:rPr lang="en-US" sz="1400" b="0" dirty="0">
                  <a:solidFill>
                    <a:srgbClr val="FF0000"/>
                  </a:solidFill>
                  <a:latin typeface="Calibri" panose="020F0502020204030204" pitchFamily="34" charset="0"/>
                </a:rPr>
              </a:br>
              <a:r>
                <a:rPr lang="en-US" sz="1400" b="0" dirty="0">
                  <a:solidFill>
                    <a:schemeClr val="accent1"/>
                  </a:solidFill>
                  <a:latin typeface="Calibri" panose="020F0502020204030204" pitchFamily="34" charset="0"/>
                </a:rPr>
                <a:t>559</a:t>
              </a:r>
              <a:endParaRPr lang="en-US" sz="1400" b="0" dirty="0">
                <a:solidFill>
                  <a:schemeClr val="bg1"/>
                </a:solidFill>
                <a:latin typeface="Calibri" panose="020F0502020204030204" pitchFamily="34" charset="0"/>
              </a:endParaRPr>
            </a:p>
          </p:txBody>
        </p:sp>
        <p:sp>
          <p:nvSpPr>
            <p:cNvPr id="48" name="TextBox 47">
              <a:extLst>
                <a:ext uri="{FF2B5EF4-FFF2-40B4-BE49-F238E27FC236}">
                  <a16:creationId xmlns:a16="http://schemas.microsoft.com/office/drawing/2014/main" id="{77F276E4-DBDD-7CEF-9D19-6D43A7E01A93}"/>
                </a:ext>
              </a:extLst>
            </p:cNvPr>
            <p:cNvSpPr txBox="1"/>
            <p:nvPr/>
          </p:nvSpPr>
          <p:spPr bwMode="auto">
            <a:xfrm>
              <a:off x="5103278" y="5268933"/>
              <a:ext cx="98283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pPr>
              <a:r>
                <a:rPr lang="en-US" sz="1400" b="0" dirty="0">
                  <a:solidFill>
                    <a:schemeClr val="bg1"/>
                  </a:solidFill>
                  <a:latin typeface="Calibri" panose="020F0502020204030204" pitchFamily="34" charset="0"/>
                </a:rPr>
                <a:t>3.9</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(1.7 to 6.2)</a:t>
              </a:r>
              <a:br>
                <a:rPr lang="en-US" sz="1400" b="0" dirty="0">
                  <a:solidFill>
                    <a:schemeClr val="bg1"/>
                  </a:solidFill>
                  <a:latin typeface="Calibri" panose="020F0502020204030204" pitchFamily="34" charset="0"/>
                </a:rPr>
              </a:br>
              <a:r>
                <a:rPr lang="en-US" sz="1400" b="0" dirty="0">
                  <a:solidFill>
                    <a:schemeClr val="accent3"/>
                  </a:solidFill>
                  <a:latin typeface="Calibri" panose="020F0502020204030204" pitchFamily="34" charset="0"/>
                </a:rPr>
                <a:t>113</a:t>
              </a:r>
              <a:br>
                <a:rPr lang="en-US" sz="1400" b="0" dirty="0">
                  <a:solidFill>
                    <a:srgbClr val="FF0000"/>
                  </a:solidFill>
                  <a:latin typeface="Calibri" panose="020F0502020204030204" pitchFamily="34" charset="0"/>
                </a:rPr>
              </a:br>
              <a:r>
                <a:rPr lang="en-US" sz="1400" b="0" dirty="0">
                  <a:solidFill>
                    <a:schemeClr val="accent1"/>
                  </a:solidFill>
                  <a:latin typeface="Calibri" panose="020F0502020204030204" pitchFamily="34" charset="0"/>
                </a:rPr>
                <a:t>440</a:t>
              </a:r>
            </a:p>
          </p:txBody>
        </p:sp>
      </p:grpSp>
      <p:sp>
        <p:nvSpPr>
          <p:cNvPr id="51" name="TextBox 50">
            <a:extLst>
              <a:ext uri="{FF2B5EF4-FFF2-40B4-BE49-F238E27FC236}">
                <a16:creationId xmlns:a16="http://schemas.microsoft.com/office/drawing/2014/main" id="{99B5EE47-91B4-3AA9-C9AD-7F6F2F65A2ED}"/>
              </a:ext>
            </a:extLst>
          </p:cNvPr>
          <p:cNvSpPr txBox="1"/>
          <p:nvPr/>
        </p:nvSpPr>
        <p:spPr bwMode="auto">
          <a:xfrm>
            <a:off x="113736" y="4792262"/>
            <a:ext cx="78258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ETD</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(95% Cl)</a:t>
            </a:r>
            <a:br>
              <a:rPr lang="en-US" sz="1400" b="0" dirty="0">
                <a:solidFill>
                  <a:schemeClr val="bg1"/>
                </a:solidFill>
                <a:latin typeface="Calibri" panose="020F0502020204030204" pitchFamily="34" charset="0"/>
              </a:rPr>
            </a:br>
            <a:r>
              <a:rPr lang="en-US" sz="1400" b="0" dirty="0">
                <a:solidFill>
                  <a:schemeClr val="accent3"/>
                </a:solidFill>
                <a:latin typeface="Calibri" panose="020F0502020204030204" pitchFamily="34" charset="0"/>
              </a:rPr>
              <a:t>n</a:t>
            </a:r>
            <a:br>
              <a:rPr lang="en-US" sz="1400" b="0" dirty="0">
                <a:solidFill>
                  <a:srgbClr val="FF0000"/>
                </a:solidFill>
                <a:latin typeface="Calibri" panose="020F0502020204030204" pitchFamily="34" charset="0"/>
              </a:rPr>
            </a:br>
            <a:r>
              <a:rPr lang="en-US" sz="1400" b="0" dirty="0">
                <a:solidFill>
                  <a:schemeClr val="accent1"/>
                </a:solidFill>
                <a:latin typeface="Calibri" panose="020F0502020204030204" pitchFamily="34" charset="0"/>
              </a:rPr>
              <a:t>n</a:t>
            </a:r>
          </a:p>
        </p:txBody>
      </p:sp>
      <p:cxnSp>
        <p:nvCxnSpPr>
          <p:cNvPr id="53" name="Straight Connector 52">
            <a:extLst>
              <a:ext uri="{FF2B5EF4-FFF2-40B4-BE49-F238E27FC236}">
                <a16:creationId xmlns:a16="http://schemas.microsoft.com/office/drawing/2014/main" id="{BD2B6091-1B5F-28C2-4DCA-66160B14C87A}"/>
              </a:ext>
            </a:extLst>
          </p:cNvPr>
          <p:cNvCxnSpPr>
            <a:cxnSpLocks/>
          </p:cNvCxnSpPr>
          <p:nvPr/>
        </p:nvCxnSpPr>
        <p:spPr bwMode="auto">
          <a:xfrm>
            <a:off x="1832157" y="3948012"/>
            <a:ext cx="222010" cy="0"/>
          </a:xfrm>
          <a:prstGeom prst="line">
            <a:avLst/>
          </a:prstGeom>
          <a:noFill/>
          <a:ln w="28575" cap="flat" cmpd="sng" algn="ctr">
            <a:solidFill>
              <a:schemeClr val="accent3"/>
            </a:solidFill>
            <a:prstDash val="solid"/>
            <a:round/>
            <a:headEnd type="none" w="med" len="med"/>
            <a:tailEnd type="none" w="med" len="med"/>
          </a:ln>
          <a:effectLst/>
        </p:spPr>
      </p:cxnSp>
      <p:sp>
        <p:nvSpPr>
          <p:cNvPr id="54" name="Oval 53">
            <a:extLst>
              <a:ext uri="{FF2B5EF4-FFF2-40B4-BE49-F238E27FC236}">
                <a16:creationId xmlns:a16="http://schemas.microsoft.com/office/drawing/2014/main" id="{53E4A263-6480-9939-B203-443C27313657}"/>
              </a:ext>
            </a:extLst>
          </p:cNvPr>
          <p:cNvSpPr/>
          <p:nvPr/>
        </p:nvSpPr>
        <p:spPr bwMode="auto">
          <a:xfrm>
            <a:off x="1885606" y="3890456"/>
            <a:ext cx="115113" cy="115113"/>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5" name="Straight Connector 54">
            <a:extLst>
              <a:ext uri="{FF2B5EF4-FFF2-40B4-BE49-F238E27FC236}">
                <a16:creationId xmlns:a16="http://schemas.microsoft.com/office/drawing/2014/main" id="{FBCE805D-2622-6583-049E-4A9BBA0695B5}"/>
              </a:ext>
            </a:extLst>
          </p:cNvPr>
          <p:cNvCxnSpPr>
            <a:cxnSpLocks/>
          </p:cNvCxnSpPr>
          <p:nvPr/>
        </p:nvCxnSpPr>
        <p:spPr bwMode="auto">
          <a:xfrm>
            <a:off x="1835793" y="4193039"/>
            <a:ext cx="222010" cy="0"/>
          </a:xfrm>
          <a:prstGeom prst="line">
            <a:avLst/>
          </a:prstGeom>
          <a:noFill/>
          <a:ln w="28575" cap="flat" cmpd="sng" algn="ctr">
            <a:solidFill>
              <a:schemeClr val="accent1"/>
            </a:solidFill>
            <a:prstDash val="solid"/>
            <a:round/>
            <a:headEnd type="none" w="med" len="med"/>
            <a:tailEnd type="none" w="med" len="med"/>
          </a:ln>
          <a:effectLst/>
        </p:spPr>
      </p:cxnSp>
      <p:sp>
        <p:nvSpPr>
          <p:cNvPr id="56" name="Oval 55">
            <a:extLst>
              <a:ext uri="{FF2B5EF4-FFF2-40B4-BE49-F238E27FC236}">
                <a16:creationId xmlns:a16="http://schemas.microsoft.com/office/drawing/2014/main" id="{2011A942-D0AE-9D28-36F7-90DB9CA2CED1}"/>
              </a:ext>
            </a:extLst>
          </p:cNvPr>
          <p:cNvSpPr/>
          <p:nvPr/>
        </p:nvSpPr>
        <p:spPr bwMode="auto">
          <a:xfrm>
            <a:off x="1889242" y="4135483"/>
            <a:ext cx="115113" cy="115113"/>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Oval 56">
            <a:extLst>
              <a:ext uri="{FF2B5EF4-FFF2-40B4-BE49-F238E27FC236}">
                <a16:creationId xmlns:a16="http://schemas.microsoft.com/office/drawing/2014/main" id="{0E916A79-DBE7-375A-4EDE-F5F67A2CB8AC}"/>
              </a:ext>
            </a:extLst>
          </p:cNvPr>
          <p:cNvSpPr/>
          <p:nvPr/>
        </p:nvSpPr>
        <p:spPr bwMode="auto">
          <a:xfrm>
            <a:off x="1615600" y="2748676"/>
            <a:ext cx="115113" cy="115113"/>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Oval 58">
            <a:extLst>
              <a:ext uri="{FF2B5EF4-FFF2-40B4-BE49-F238E27FC236}">
                <a16:creationId xmlns:a16="http://schemas.microsoft.com/office/drawing/2014/main" id="{E958A5A9-C3AB-0C66-150F-4CA0DF0CBFD0}"/>
              </a:ext>
            </a:extLst>
          </p:cNvPr>
          <p:cNvSpPr/>
          <p:nvPr/>
        </p:nvSpPr>
        <p:spPr bwMode="auto">
          <a:xfrm>
            <a:off x="2140781" y="2716701"/>
            <a:ext cx="115113" cy="115113"/>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Oval 60">
            <a:extLst>
              <a:ext uri="{FF2B5EF4-FFF2-40B4-BE49-F238E27FC236}">
                <a16:creationId xmlns:a16="http://schemas.microsoft.com/office/drawing/2014/main" id="{E9DDDE2F-33B8-17EF-BA18-3EF75CF94A34}"/>
              </a:ext>
            </a:extLst>
          </p:cNvPr>
          <p:cNvSpPr/>
          <p:nvPr/>
        </p:nvSpPr>
        <p:spPr bwMode="auto">
          <a:xfrm>
            <a:off x="3215062" y="2704123"/>
            <a:ext cx="115113" cy="115113"/>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Oval 61">
            <a:extLst>
              <a:ext uri="{FF2B5EF4-FFF2-40B4-BE49-F238E27FC236}">
                <a16:creationId xmlns:a16="http://schemas.microsoft.com/office/drawing/2014/main" id="{DA598DEC-DAF5-E75B-9A8A-260369F3EA9E}"/>
              </a:ext>
            </a:extLst>
          </p:cNvPr>
          <p:cNvSpPr/>
          <p:nvPr/>
        </p:nvSpPr>
        <p:spPr bwMode="auto">
          <a:xfrm>
            <a:off x="3218698" y="2562486"/>
            <a:ext cx="115113" cy="115113"/>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Oval 62">
            <a:extLst>
              <a:ext uri="{FF2B5EF4-FFF2-40B4-BE49-F238E27FC236}">
                <a16:creationId xmlns:a16="http://schemas.microsoft.com/office/drawing/2014/main" id="{16E6268F-4D60-8C84-1B23-EC224CC058B3}"/>
              </a:ext>
            </a:extLst>
          </p:cNvPr>
          <p:cNvSpPr/>
          <p:nvPr/>
        </p:nvSpPr>
        <p:spPr bwMode="auto">
          <a:xfrm>
            <a:off x="4374894" y="2735500"/>
            <a:ext cx="115113" cy="115113"/>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Oval 63">
            <a:extLst>
              <a:ext uri="{FF2B5EF4-FFF2-40B4-BE49-F238E27FC236}">
                <a16:creationId xmlns:a16="http://schemas.microsoft.com/office/drawing/2014/main" id="{90247F09-15C7-519A-88CF-947EE36D8018}"/>
              </a:ext>
            </a:extLst>
          </p:cNvPr>
          <p:cNvSpPr/>
          <p:nvPr/>
        </p:nvSpPr>
        <p:spPr bwMode="auto">
          <a:xfrm>
            <a:off x="4378530" y="2601588"/>
            <a:ext cx="115113" cy="115113"/>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Oval 64">
            <a:extLst>
              <a:ext uri="{FF2B5EF4-FFF2-40B4-BE49-F238E27FC236}">
                <a16:creationId xmlns:a16="http://schemas.microsoft.com/office/drawing/2014/main" id="{3A31CE6F-3AC6-C785-2302-A2770913D6C6}"/>
              </a:ext>
            </a:extLst>
          </p:cNvPr>
          <p:cNvSpPr/>
          <p:nvPr/>
        </p:nvSpPr>
        <p:spPr bwMode="auto">
          <a:xfrm>
            <a:off x="5541860" y="3079461"/>
            <a:ext cx="115113" cy="115113"/>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Oval 65">
            <a:extLst>
              <a:ext uri="{FF2B5EF4-FFF2-40B4-BE49-F238E27FC236}">
                <a16:creationId xmlns:a16="http://schemas.microsoft.com/office/drawing/2014/main" id="{A6A6FEBE-67B3-303A-F84C-DE8E40DD2248}"/>
              </a:ext>
            </a:extLst>
          </p:cNvPr>
          <p:cNvSpPr/>
          <p:nvPr/>
        </p:nvSpPr>
        <p:spPr bwMode="auto">
          <a:xfrm>
            <a:off x="5545496" y="2850613"/>
            <a:ext cx="115113" cy="115113"/>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TextBox 66">
            <a:extLst>
              <a:ext uri="{FF2B5EF4-FFF2-40B4-BE49-F238E27FC236}">
                <a16:creationId xmlns:a16="http://schemas.microsoft.com/office/drawing/2014/main" id="{D1C34EFD-7FC5-F23E-1116-FEC025B1B6C0}"/>
              </a:ext>
            </a:extLst>
          </p:cNvPr>
          <p:cNvSpPr txBox="1"/>
          <p:nvPr/>
        </p:nvSpPr>
        <p:spPr bwMode="auto">
          <a:xfrm>
            <a:off x="2849020" y="2791564"/>
            <a:ext cx="8527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98.0</a:t>
            </a:r>
          </a:p>
        </p:txBody>
      </p:sp>
      <p:sp>
        <p:nvSpPr>
          <p:cNvPr id="68" name="TextBox 67">
            <a:extLst>
              <a:ext uri="{FF2B5EF4-FFF2-40B4-BE49-F238E27FC236}">
                <a16:creationId xmlns:a16="http://schemas.microsoft.com/office/drawing/2014/main" id="{D4BB017E-90DB-5E33-54B2-CC8A6D42FF6B}"/>
              </a:ext>
            </a:extLst>
          </p:cNvPr>
          <p:cNvSpPr txBox="1"/>
          <p:nvPr/>
        </p:nvSpPr>
        <p:spPr bwMode="auto">
          <a:xfrm>
            <a:off x="5167073" y="3160556"/>
            <a:ext cx="8527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91.3</a:t>
            </a:r>
          </a:p>
        </p:txBody>
      </p:sp>
      <p:sp>
        <p:nvSpPr>
          <p:cNvPr id="69" name="TextBox 68">
            <a:extLst>
              <a:ext uri="{FF2B5EF4-FFF2-40B4-BE49-F238E27FC236}">
                <a16:creationId xmlns:a16="http://schemas.microsoft.com/office/drawing/2014/main" id="{D804550A-C137-C71C-570E-2157700E2B4A}"/>
              </a:ext>
            </a:extLst>
          </p:cNvPr>
          <p:cNvSpPr txBox="1"/>
          <p:nvPr/>
        </p:nvSpPr>
        <p:spPr bwMode="auto">
          <a:xfrm>
            <a:off x="4048501" y="2329617"/>
            <a:ext cx="8527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99.7</a:t>
            </a:r>
            <a:r>
              <a:rPr lang="en-US" sz="1400" b="0" baseline="30000" dirty="0">
                <a:solidFill>
                  <a:schemeClr val="bg1"/>
                </a:solidFill>
                <a:latin typeface="Calibri" panose="020F0502020204030204" pitchFamily="34" charset="0"/>
              </a:rPr>
              <a:t>*</a:t>
            </a:r>
          </a:p>
        </p:txBody>
      </p:sp>
      <p:sp>
        <p:nvSpPr>
          <p:cNvPr id="70" name="TextBox 69">
            <a:extLst>
              <a:ext uri="{FF2B5EF4-FFF2-40B4-BE49-F238E27FC236}">
                <a16:creationId xmlns:a16="http://schemas.microsoft.com/office/drawing/2014/main" id="{862B0F29-90B9-C2A4-AF8C-5E76E691E4AA}"/>
              </a:ext>
            </a:extLst>
          </p:cNvPr>
          <p:cNvSpPr txBox="1"/>
          <p:nvPr/>
        </p:nvSpPr>
        <p:spPr bwMode="auto">
          <a:xfrm>
            <a:off x="4006073" y="2829240"/>
            <a:ext cx="8527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97.4</a:t>
            </a:r>
          </a:p>
        </p:txBody>
      </p:sp>
      <p:sp>
        <p:nvSpPr>
          <p:cNvPr id="71" name="TextBox 70">
            <a:extLst>
              <a:ext uri="{FF2B5EF4-FFF2-40B4-BE49-F238E27FC236}">
                <a16:creationId xmlns:a16="http://schemas.microsoft.com/office/drawing/2014/main" id="{9B539743-CDE4-DD6B-0A4E-C27AEF45D305}"/>
              </a:ext>
            </a:extLst>
          </p:cNvPr>
          <p:cNvSpPr txBox="1"/>
          <p:nvPr/>
        </p:nvSpPr>
        <p:spPr bwMode="auto">
          <a:xfrm>
            <a:off x="1928547" y="2800706"/>
            <a:ext cx="5867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97.7</a:t>
            </a:r>
          </a:p>
        </p:txBody>
      </p:sp>
      <p:sp>
        <p:nvSpPr>
          <p:cNvPr id="72" name="TextBox 71">
            <a:extLst>
              <a:ext uri="{FF2B5EF4-FFF2-40B4-BE49-F238E27FC236}">
                <a16:creationId xmlns:a16="http://schemas.microsoft.com/office/drawing/2014/main" id="{B765426C-8AF8-06BC-2022-F08ED239BE70}"/>
              </a:ext>
            </a:extLst>
          </p:cNvPr>
          <p:cNvSpPr txBox="1"/>
          <p:nvPr/>
        </p:nvSpPr>
        <p:spPr bwMode="auto">
          <a:xfrm>
            <a:off x="1925060" y="2426113"/>
            <a:ext cx="5867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97.8</a:t>
            </a:r>
          </a:p>
        </p:txBody>
      </p:sp>
      <p:sp>
        <p:nvSpPr>
          <p:cNvPr id="73" name="TextBox 72">
            <a:extLst>
              <a:ext uri="{FF2B5EF4-FFF2-40B4-BE49-F238E27FC236}">
                <a16:creationId xmlns:a16="http://schemas.microsoft.com/office/drawing/2014/main" id="{CE2AE536-EB29-0FBA-DAFE-D54992B1C833}"/>
              </a:ext>
            </a:extLst>
          </p:cNvPr>
          <p:cNvSpPr txBox="1"/>
          <p:nvPr/>
        </p:nvSpPr>
        <p:spPr bwMode="auto">
          <a:xfrm>
            <a:off x="1556725" y="2475658"/>
            <a:ext cx="5867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97.3</a:t>
            </a:r>
          </a:p>
        </p:txBody>
      </p:sp>
      <p:sp>
        <p:nvSpPr>
          <p:cNvPr id="74" name="TextBox 73">
            <a:extLst>
              <a:ext uri="{FF2B5EF4-FFF2-40B4-BE49-F238E27FC236}">
                <a16:creationId xmlns:a16="http://schemas.microsoft.com/office/drawing/2014/main" id="{08418F6D-3450-D1D6-A3BB-BEC663245BF9}"/>
              </a:ext>
            </a:extLst>
          </p:cNvPr>
          <p:cNvSpPr txBox="1"/>
          <p:nvPr/>
        </p:nvSpPr>
        <p:spPr bwMode="auto">
          <a:xfrm>
            <a:off x="1548670" y="2826263"/>
            <a:ext cx="5867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97.0</a:t>
            </a:r>
          </a:p>
        </p:txBody>
      </p:sp>
    </p:spTree>
    <p:extLst>
      <p:ext uri="{BB962C8B-B14F-4D97-AF65-F5344CB8AC3E}">
        <p14:creationId xmlns:p14="http://schemas.microsoft.com/office/powerpoint/2010/main" val="39802721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C2D2A68-53F9-DB33-6C11-532E3E57A497}"/>
              </a:ext>
            </a:extLst>
          </p:cNvPr>
          <p:cNvSpPr>
            <a:spLocks noGrp="1"/>
          </p:cNvSpPr>
          <p:nvPr>
            <p:ph type="title"/>
          </p:nvPr>
        </p:nvSpPr>
        <p:spPr/>
        <p:txBody>
          <a:bodyPr/>
          <a:lstStyle/>
          <a:p>
            <a:r>
              <a:rPr lang="en-US" sz="3200" dirty="0">
                <a:latin typeface="Calibri"/>
                <a:ea typeface="Calibri"/>
                <a:cs typeface="Calibri"/>
              </a:rPr>
              <a:t>SELECT Long-term Kidney Outcomes: Semaglutide in Patients With Overweight/Obesity and Established CVD</a:t>
            </a:r>
          </a:p>
        </p:txBody>
      </p:sp>
      <p:sp>
        <p:nvSpPr>
          <p:cNvPr id="8" name="Content Placeholder 7">
            <a:extLst>
              <a:ext uri="{FF2B5EF4-FFF2-40B4-BE49-F238E27FC236}">
                <a16:creationId xmlns:a16="http://schemas.microsoft.com/office/drawing/2014/main" id="{2B599D06-17F0-287D-B552-36ADE4E199B4}"/>
              </a:ext>
            </a:extLst>
          </p:cNvPr>
          <p:cNvSpPr>
            <a:spLocks noGrp="1"/>
          </p:cNvSpPr>
          <p:nvPr>
            <p:ph sz="half" idx="1"/>
          </p:nvPr>
        </p:nvSpPr>
        <p:spPr>
          <a:xfrm>
            <a:off x="615933" y="1510730"/>
            <a:ext cx="5309278" cy="1918270"/>
          </a:xfrm>
        </p:spPr>
        <p:txBody>
          <a:bodyPr/>
          <a:lstStyle/>
          <a:p>
            <a:pPr>
              <a:spcBef>
                <a:spcPts val="0"/>
              </a:spcBef>
            </a:pPr>
            <a:r>
              <a:rPr lang="en-US" sz="2000" dirty="0"/>
              <a:t>Patients (N = 17,604) were treated with semaglutide 2.4 mg vs placebo for 104 wk</a:t>
            </a:r>
          </a:p>
          <a:p>
            <a:pPr>
              <a:spcBef>
                <a:spcPts val="0"/>
              </a:spcBef>
            </a:pPr>
            <a:r>
              <a:rPr lang="en-US" sz="2000" b="1" dirty="0"/>
              <a:t>22% reduction in prespecified analysis of primary composite kidney outcome* </a:t>
            </a:r>
            <a:r>
              <a:rPr lang="en-US" sz="2000" dirty="0"/>
              <a:t>with semaglutide vs placebo </a:t>
            </a:r>
          </a:p>
          <a:p>
            <a:pPr>
              <a:spcBef>
                <a:spcPts val="0"/>
              </a:spcBef>
            </a:pPr>
            <a:r>
              <a:rPr lang="en-US" sz="2000" b="1" dirty="0"/>
              <a:t>Improved eGFR</a:t>
            </a:r>
            <a:endParaRPr lang="en-US" sz="2400" dirty="0"/>
          </a:p>
        </p:txBody>
      </p:sp>
      <p:sp>
        <p:nvSpPr>
          <p:cNvPr id="10" name="Footer Placeholder 5">
            <a:extLst>
              <a:ext uri="{FF2B5EF4-FFF2-40B4-BE49-F238E27FC236}">
                <a16:creationId xmlns:a16="http://schemas.microsoft.com/office/drawing/2014/main" id="{AF74E9D2-7A03-A1D6-A59D-74EE3E518F8F}"/>
              </a:ext>
            </a:extLst>
          </p:cNvPr>
          <p:cNvSpPr txBox="1">
            <a:spLocks/>
          </p:cNvSpPr>
          <p:nvPr/>
        </p:nvSpPr>
        <p:spPr>
          <a:xfrm>
            <a:off x="430083" y="6397962"/>
            <a:ext cx="7848944" cy="307181"/>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r>
              <a:rPr lang="en-US" sz="1200" b="0" dirty="0">
                <a:solidFill>
                  <a:schemeClr val="bg2"/>
                </a:solidFill>
                <a:latin typeface="Calibri" panose="020F0502020204030204" pitchFamily="34" charset="0"/>
                <a:cs typeface="Calibri" panose="020F0502020204030204" pitchFamily="34" charset="0"/>
              </a:rPr>
              <a:t>Colhoun. Nat Med. 2024;30:2058. </a:t>
            </a:r>
          </a:p>
        </p:txBody>
      </p:sp>
      <p:sp>
        <p:nvSpPr>
          <p:cNvPr id="13" name="Footer Placeholder 5">
            <a:extLst>
              <a:ext uri="{FF2B5EF4-FFF2-40B4-BE49-F238E27FC236}">
                <a16:creationId xmlns:a16="http://schemas.microsoft.com/office/drawing/2014/main" id="{539A3B48-A770-9F26-07BE-A28B9A45C836}"/>
              </a:ext>
            </a:extLst>
          </p:cNvPr>
          <p:cNvSpPr txBox="1">
            <a:spLocks/>
          </p:cNvSpPr>
          <p:nvPr/>
        </p:nvSpPr>
        <p:spPr>
          <a:xfrm>
            <a:off x="430082" y="5817561"/>
            <a:ext cx="5093640" cy="492193"/>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r>
              <a:rPr lang="en-US" sz="1200" b="0" dirty="0">
                <a:solidFill>
                  <a:schemeClr val="bg1"/>
                </a:solidFill>
                <a:latin typeface="Calibri" panose="020F0502020204030204" pitchFamily="34" charset="0"/>
                <a:cs typeface="Calibri" panose="020F0502020204030204" pitchFamily="34" charset="0"/>
              </a:rPr>
              <a:t>*Time to first occurrence of death from kidney disease, dialysis or transplantation initiation, persistent eGFR &lt;15 mL/min/1.73 m</a:t>
            </a:r>
            <a:r>
              <a:rPr lang="en-US" sz="1200" b="0" baseline="30000" dirty="0">
                <a:solidFill>
                  <a:schemeClr val="bg1"/>
                </a:solidFill>
                <a:latin typeface="Calibri" panose="020F0502020204030204" pitchFamily="34" charset="0"/>
                <a:cs typeface="Calibri" panose="020F0502020204030204" pitchFamily="34" charset="0"/>
              </a:rPr>
              <a:t>2</a:t>
            </a:r>
            <a:r>
              <a:rPr lang="en-US" sz="1200" b="0" dirty="0">
                <a:solidFill>
                  <a:schemeClr val="bg1"/>
                </a:solidFill>
                <a:latin typeface="Calibri" panose="020F0502020204030204" pitchFamily="34" charset="0"/>
                <a:cs typeface="Calibri" panose="020F0502020204030204" pitchFamily="34" charset="0"/>
              </a:rPr>
              <a:t>, persistent ≥50% reduction in eGFR, or persistent macroalbuminuria. </a:t>
            </a:r>
          </a:p>
        </p:txBody>
      </p:sp>
      <p:graphicFrame>
        <p:nvGraphicFramePr>
          <p:cNvPr id="20" name="Group 32">
            <a:extLst>
              <a:ext uri="{FF2B5EF4-FFF2-40B4-BE49-F238E27FC236}">
                <a16:creationId xmlns:a16="http://schemas.microsoft.com/office/drawing/2014/main" id="{0016997D-8198-3BFF-11A1-58E8786A5A41}"/>
              </a:ext>
            </a:extLst>
          </p:cNvPr>
          <p:cNvGraphicFramePr>
            <a:graphicFrameLocks/>
          </p:cNvGraphicFramePr>
          <p:nvPr>
            <p:extLst>
              <p:ext uri="{D42A27DB-BD31-4B8C-83A1-F6EECF244321}">
                <p14:modId xmlns:p14="http://schemas.microsoft.com/office/powerpoint/2010/main" val="4046003418"/>
              </p:ext>
            </p:extLst>
          </p:nvPr>
        </p:nvGraphicFramePr>
        <p:xfrm>
          <a:off x="589663" y="3408556"/>
          <a:ext cx="5931000" cy="2225040"/>
        </p:xfrm>
        <a:graphic>
          <a:graphicData uri="http://schemas.openxmlformats.org/drawingml/2006/table">
            <a:tbl>
              <a:tblPr/>
              <a:tblGrid>
                <a:gridCol w="1554943">
                  <a:extLst>
                    <a:ext uri="{9D8B030D-6E8A-4147-A177-3AD203B41FA5}">
                      <a16:colId xmlns:a16="http://schemas.microsoft.com/office/drawing/2014/main" val="20000"/>
                    </a:ext>
                  </a:extLst>
                </a:gridCol>
                <a:gridCol w="1156996">
                  <a:extLst>
                    <a:ext uri="{9D8B030D-6E8A-4147-A177-3AD203B41FA5}">
                      <a16:colId xmlns:a16="http://schemas.microsoft.com/office/drawing/2014/main" val="2505658277"/>
                    </a:ext>
                  </a:extLst>
                </a:gridCol>
                <a:gridCol w="1017037">
                  <a:extLst>
                    <a:ext uri="{9D8B030D-6E8A-4147-A177-3AD203B41FA5}">
                      <a16:colId xmlns:a16="http://schemas.microsoft.com/office/drawing/2014/main" val="20001"/>
                    </a:ext>
                  </a:extLst>
                </a:gridCol>
                <a:gridCol w="1530220">
                  <a:extLst>
                    <a:ext uri="{9D8B030D-6E8A-4147-A177-3AD203B41FA5}">
                      <a16:colId xmlns:a16="http://schemas.microsoft.com/office/drawing/2014/main" val="20002"/>
                    </a:ext>
                  </a:extLst>
                </a:gridCol>
                <a:gridCol w="671804">
                  <a:extLst>
                    <a:ext uri="{9D8B030D-6E8A-4147-A177-3AD203B41FA5}">
                      <a16:colId xmlns:a16="http://schemas.microsoft.com/office/drawing/2014/main" val="563317244"/>
                    </a:ext>
                  </a:extLst>
                </a:gridCol>
              </a:tblGrid>
              <a:tr h="141962">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Mean Change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in eGFR,</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mL/min/1.73 m</a:t>
                      </a:r>
                      <a:r>
                        <a:rPr kumimoji="0" lang="en-US" sz="1600" b="1" i="0" u="none" strike="noStrike" cap="none" normalizeH="0" baseline="30000" dirty="0">
                          <a:ln>
                            <a:noFill/>
                          </a:ln>
                          <a:solidFill>
                            <a:schemeClr val="tx1"/>
                          </a:solidFill>
                          <a:effectLst/>
                          <a:latin typeface="Calibri" panose="020F0502020204030204" pitchFamily="34" charset="0"/>
                        </a:rPr>
                        <a:t>2</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Semaglutide</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8803)</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8801)</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600" b="1" i="0" u="none" strike="noStrike" cap="none" normalizeH="0" baseline="0" dirty="0">
                          <a:ln>
                            <a:noFill/>
                          </a:ln>
                          <a:solidFill>
                            <a:schemeClr val="tx1"/>
                          </a:solidFill>
                          <a:effectLst/>
                          <a:latin typeface="Calibri" panose="020F0502020204030204" pitchFamily="34" charset="0"/>
                        </a:rPr>
                        <a:t>Difference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(95% CI)</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600" b="1" i="1" u="none" strike="noStrike" cap="none" normalizeH="0" baseline="0" dirty="0">
                          <a:ln>
                            <a:noFill/>
                          </a:ln>
                          <a:solidFill>
                            <a:schemeClr val="tx1"/>
                          </a:solidFill>
                          <a:effectLst/>
                          <a:latin typeface="Calibri" panose="020F0502020204030204" pitchFamily="34" charset="0"/>
                        </a:rPr>
                        <a:t>P</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Value</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294071441"/>
                  </a:ext>
                </a:extLst>
              </a:tr>
              <a:tr h="262808">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All patients at Wk 104</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-0.86</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-1.61</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0.75 (0.43-1.06)</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&lt;.001</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782878">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Baseline eGFR</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&lt;60</a:t>
                      </a:r>
                    </a:p>
                    <a:p>
                      <a:pPr marL="285750" marR="0" lvl="0" indent="-28575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5.28</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-1.62</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3.09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-2.20</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2.19 (1.00-3.38)</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0.57 (0.26-0.89)</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&lt;.001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&lt;.001</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47712225"/>
                  </a:ext>
                </a:extLst>
              </a:tr>
            </a:tbl>
          </a:graphicData>
        </a:graphic>
      </p:graphicFrame>
      <p:grpSp>
        <p:nvGrpSpPr>
          <p:cNvPr id="60" name="Group 59">
            <a:extLst>
              <a:ext uri="{FF2B5EF4-FFF2-40B4-BE49-F238E27FC236}">
                <a16:creationId xmlns:a16="http://schemas.microsoft.com/office/drawing/2014/main" id="{6E83A057-2E24-6716-99D4-5FA67383712F}"/>
              </a:ext>
            </a:extLst>
          </p:cNvPr>
          <p:cNvGrpSpPr/>
          <p:nvPr/>
        </p:nvGrpSpPr>
        <p:grpSpPr>
          <a:xfrm>
            <a:off x="7444894" y="5758657"/>
            <a:ext cx="4352261" cy="492443"/>
            <a:chOff x="7424798" y="6362007"/>
            <a:chExt cx="4352261" cy="492443"/>
          </a:xfrm>
        </p:grpSpPr>
        <p:sp>
          <p:nvSpPr>
            <p:cNvPr id="49" name="TextBox 48">
              <a:extLst>
                <a:ext uri="{FF2B5EF4-FFF2-40B4-BE49-F238E27FC236}">
                  <a16:creationId xmlns:a16="http://schemas.microsoft.com/office/drawing/2014/main" id="{BAC23975-2468-EDA5-F2D3-A6DC7B6ED197}"/>
                </a:ext>
              </a:extLst>
            </p:cNvPr>
            <p:cNvSpPr txBox="1"/>
            <p:nvPr/>
          </p:nvSpPr>
          <p:spPr bwMode="auto">
            <a:xfrm>
              <a:off x="7424798" y="6362007"/>
              <a:ext cx="52450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8803</a:t>
              </a:r>
              <a:br>
                <a:rPr lang="en-US" sz="1300" b="0" dirty="0">
                  <a:solidFill>
                    <a:schemeClr val="accent3"/>
                  </a:solidFill>
                  <a:latin typeface="Calibri" panose="020F0502020204030204" pitchFamily="34" charset="0"/>
                </a:rPr>
              </a:br>
              <a:r>
                <a:rPr lang="en-US" sz="1300" b="0" dirty="0">
                  <a:solidFill>
                    <a:schemeClr val="accent3"/>
                  </a:solidFill>
                  <a:latin typeface="Calibri" panose="020F0502020204030204" pitchFamily="34" charset="0"/>
                </a:rPr>
                <a:t>8801</a:t>
              </a:r>
            </a:p>
          </p:txBody>
        </p:sp>
        <p:sp>
          <p:nvSpPr>
            <p:cNvPr id="50" name="TextBox 49">
              <a:extLst>
                <a:ext uri="{FF2B5EF4-FFF2-40B4-BE49-F238E27FC236}">
                  <a16:creationId xmlns:a16="http://schemas.microsoft.com/office/drawing/2014/main" id="{9C65566C-9C51-4E56-EBCC-8E4367C534C9}"/>
                </a:ext>
              </a:extLst>
            </p:cNvPr>
            <p:cNvSpPr txBox="1"/>
            <p:nvPr/>
          </p:nvSpPr>
          <p:spPr bwMode="auto">
            <a:xfrm>
              <a:off x="7802786" y="6362007"/>
              <a:ext cx="52450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8716</a:t>
              </a:r>
              <a:br>
                <a:rPr lang="en-US" sz="1300" b="0" dirty="0">
                  <a:solidFill>
                    <a:schemeClr val="accent3"/>
                  </a:solidFill>
                  <a:latin typeface="Calibri" panose="020F0502020204030204" pitchFamily="34" charset="0"/>
                </a:rPr>
              </a:br>
              <a:r>
                <a:rPr lang="en-US" sz="1300" b="0" dirty="0">
                  <a:solidFill>
                    <a:schemeClr val="accent3"/>
                  </a:solidFill>
                  <a:latin typeface="Calibri" panose="020F0502020204030204" pitchFamily="34" charset="0"/>
                </a:rPr>
                <a:t>8699</a:t>
              </a:r>
            </a:p>
          </p:txBody>
        </p:sp>
        <p:sp>
          <p:nvSpPr>
            <p:cNvPr id="51" name="TextBox 50">
              <a:extLst>
                <a:ext uri="{FF2B5EF4-FFF2-40B4-BE49-F238E27FC236}">
                  <a16:creationId xmlns:a16="http://schemas.microsoft.com/office/drawing/2014/main" id="{51AC91A3-1395-BA24-CC57-E1592F55BCE3}"/>
                </a:ext>
              </a:extLst>
            </p:cNvPr>
            <p:cNvSpPr txBox="1"/>
            <p:nvPr/>
          </p:nvSpPr>
          <p:spPr bwMode="auto">
            <a:xfrm>
              <a:off x="8196139" y="6362007"/>
              <a:ext cx="52450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8623</a:t>
              </a:r>
              <a:br>
                <a:rPr lang="en-US" sz="1300" b="0" dirty="0">
                  <a:solidFill>
                    <a:schemeClr val="accent3"/>
                  </a:solidFill>
                  <a:latin typeface="Calibri" panose="020F0502020204030204" pitchFamily="34" charset="0"/>
                </a:rPr>
              </a:br>
              <a:r>
                <a:rPr lang="en-US" sz="1300" b="0" dirty="0">
                  <a:solidFill>
                    <a:schemeClr val="accent3"/>
                  </a:solidFill>
                  <a:latin typeface="Calibri" panose="020F0502020204030204" pitchFamily="34" charset="0"/>
                </a:rPr>
                <a:t>8573</a:t>
              </a:r>
            </a:p>
          </p:txBody>
        </p:sp>
        <p:sp>
          <p:nvSpPr>
            <p:cNvPr id="52" name="TextBox 51">
              <a:extLst>
                <a:ext uri="{FF2B5EF4-FFF2-40B4-BE49-F238E27FC236}">
                  <a16:creationId xmlns:a16="http://schemas.microsoft.com/office/drawing/2014/main" id="{A17AF0D9-2E30-B01D-BE98-C414C6D193FA}"/>
                </a:ext>
              </a:extLst>
            </p:cNvPr>
            <p:cNvSpPr txBox="1"/>
            <p:nvPr/>
          </p:nvSpPr>
          <p:spPr bwMode="auto">
            <a:xfrm>
              <a:off x="8574127" y="6362007"/>
              <a:ext cx="52450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8536</a:t>
              </a:r>
              <a:br>
                <a:rPr lang="en-US" sz="1300" b="0" dirty="0">
                  <a:solidFill>
                    <a:schemeClr val="accent3"/>
                  </a:solidFill>
                  <a:latin typeface="Calibri" panose="020F0502020204030204" pitchFamily="34" charset="0"/>
                </a:rPr>
              </a:br>
              <a:r>
                <a:rPr lang="en-US" sz="1300" b="0" dirty="0">
                  <a:solidFill>
                    <a:schemeClr val="accent3"/>
                  </a:solidFill>
                  <a:latin typeface="Calibri" panose="020F0502020204030204" pitchFamily="34" charset="0"/>
                </a:rPr>
                <a:t>8483</a:t>
              </a:r>
            </a:p>
          </p:txBody>
        </p:sp>
        <p:sp>
          <p:nvSpPr>
            <p:cNvPr id="53" name="TextBox 52">
              <a:extLst>
                <a:ext uri="{FF2B5EF4-FFF2-40B4-BE49-F238E27FC236}">
                  <a16:creationId xmlns:a16="http://schemas.microsoft.com/office/drawing/2014/main" id="{655712F8-4C55-5222-62C5-12EB71062E2E}"/>
                </a:ext>
              </a:extLst>
            </p:cNvPr>
            <p:cNvSpPr txBox="1"/>
            <p:nvPr/>
          </p:nvSpPr>
          <p:spPr bwMode="auto">
            <a:xfrm>
              <a:off x="8953834" y="6362007"/>
              <a:ext cx="52450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8464</a:t>
              </a:r>
              <a:br>
                <a:rPr lang="en-US" sz="1300" b="0" dirty="0">
                  <a:solidFill>
                    <a:schemeClr val="accent3"/>
                  </a:solidFill>
                  <a:latin typeface="Calibri" panose="020F0502020204030204" pitchFamily="34" charset="0"/>
                </a:rPr>
              </a:br>
              <a:r>
                <a:rPr lang="en-US" sz="1300" b="0" dirty="0">
                  <a:solidFill>
                    <a:schemeClr val="accent3"/>
                  </a:solidFill>
                  <a:latin typeface="Calibri" panose="020F0502020204030204" pitchFamily="34" charset="0"/>
                </a:rPr>
                <a:t>8392</a:t>
              </a:r>
            </a:p>
          </p:txBody>
        </p:sp>
        <p:sp>
          <p:nvSpPr>
            <p:cNvPr id="54" name="TextBox 53">
              <a:extLst>
                <a:ext uri="{FF2B5EF4-FFF2-40B4-BE49-F238E27FC236}">
                  <a16:creationId xmlns:a16="http://schemas.microsoft.com/office/drawing/2014/main" id="{B2B8DCF8-01F5-4D74-E660-1AC116ACFC39}"/>
                </a:ext>
              </a:extLst>
            </p:cNvPr>
            <p:cNvSpPr txBox="1"/>
            <p:nvPr/>
          </p:nvSpPr>
          <p:spPr bwMode="auto">
            <a:xfrm>
              <a:off x="9331821" y="6362007"/>
              <a:ext cx="52450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8390</a:t>
              </a:r>
              <a:br>
                <a:rPr lang="en-US" sz="1300" b="0" dirty="0">
                  <a:solidFill>
                    <a:schemeClr val="accent3"/>
                  </a:solidFill>
                  <a:latin typeface="Calibri" panose="020F0502020204030204" pitchFamily="34" charset="0"/>
                </a:rPr>
              </a:br>
              <a:r>
                <a:rPr lang="en-US" sz="1300" b="0" dirty="0">
                  <a:solidFill>
                    <a:schemeClr val="accent3"/>
                  </a:solidFill>
                  <a:latin typeface="Calibri" panose="020F0502020204030204" pitchFamily="34" charset="0"/>
                </a:rPr>
                <a:t>8321</a:t>
              </a:r>
            </a:p>
          </p:txBody>
        </p:sp>
        <p:sp>
          <p:nvSpPr>
            <p:cNvPr id="55" name="TextBox 54">
              <a:extLst>
                <a:ext uri="{FF2B5EF4-FFF2-40B4-BE49-F238E27FC236}">
                  <a16:creationId xmlns:a16="http://schemas.microsoft.com/office/drawing/2014/main" id="{3A57BB8D-AD9E-8EDC-DA61-E11351DBE433}"/>
                </a:ext>
              </a:extLst>
            </p:cNvPr>
            <p:cNvSpPr txBox="1"/>
            <p:nvPr/>
          </p:nvSpPr>
          <p:spPr bwMode="auto">
            <a:xfrm>
              <a:off x="9725174" y="6362007"/>
              <a:ext cx="52450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7904</a:t>
              </a:r>
              <a:br>
                <a:rPr lang="en-US" sz="1300" b="0" dirty="0">
                  <a:solidFill>
                    <a:schemeClr val="accent3"/>
                  </a:solidFill>
                  <a:latin typeface="Calibri" panose="020F0502020204030204" pitchFamily="34" charset="0"/>
                </a:rPr>
              </a:br>
              <a:r>
                <a:rPr lang="en-US" sz="1300" b="0" dirty="0">
                  <a:solidFill>
                    <a:schemeClr val="accent3"/>
                  </a:solidFill>
                  <a:latin typeface="Calibri" panose="020F0502020204030204" pitchFamily="34" charset="0"/>
                </a:rPr>
                <a:t>7842</a:t>
              </a:r>
            </a:p>
          </p:txBody>
        </p:sp>
        <p:sp>
          <p:nvSpPr>
            <p:cNvPr id="56" name="TextBox 55">
              <a:extLst>
                <a:ext uri="{FF2B5EF4-FFF2-40B4-BE49-F238E27FC236}">
                  <a16:creationId xmlns:a16="http://schemas.microsoft.com/office/drawing/2014/main" id="{C2627128-B0B7-C56B-050F-2F73D69700D2}"/>
                </a:ext>
              </a:extLst>
            </p:cNvPr>
            <p:cNvSpPr txBox="1"/>
            <p:nvPr/>
          </p:nvSpPr>
          <p:spPr bwMode="auto">
            <a:xfrm>
              <a:off x="10095950" y="6362007"/>
              <a:ext cx="53893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6747</a:t>
              </a:r>
              <a:r>
                <a:rPr lang="en-US" sz="1300" b="0" dirty="0">
                  <a:solidFill>
                    <a:schemeClr val="accent3"/>
                  </a:solidFill>
                  <a:latin typeface="Calibri" panose="020F0502020204030204" pitchFamily="34" charset="0"/>
                </a:rPr>
                <a:t>	</a:t>
              </a:r>
              <a:br>
                <a:rPr lang="en-US" sz="1300" b="0" dirty="0">
                  <a:solidFill>
                    <a:schemeClr val="accent3"/>
                  </a:solidFill>
                  <a:latin typeface="Calibri" panose="020F0502020204030204" pitchFamily="34" charset="0"/>
                </a:rPr>
              </a:br>
              <a:r>
                <a:rPr lang="en-US" sz="1300" b="0" dirty="0">
                  <a:solidFill>
                    <a:schemeClr val="accent3"/>
                  </a:solidFill>
                  <a:latin typeface="Calibri" panose="020F0502020204030204" pitchFamily="34" charset="0"/>
                </a:rPr>
                <a:t>666</a:t>
              </a:r>
              <a:r>
                <a:rPr lang="en-US" sz="1300" b="0" u="sng" dirty="0">
                  <a:solidFill>
                    <a:schemeClr val="accent3"/>
                  </a:solidFill>
                  <a:latin typeface="Calibri" panose="020F0502020204030204" pitchFamily="34" charset="0"/>
                </a:rPr>
                <a:t>5</a:t>
              </a:r>
              <a:endParaRPr lang="en-US" sz="1300" b="0" dirty="0">
                <a:solidFill>
                  <a:schemeClr val="accent3"/>
                </a:solidFill>
                <a:latin typeface="Calibri" panose="020F0502020204030204" pitchFamily="34" charset="0"/>
              </a:endParaRPr>
            </a:p>
          </p:txBody>
        </p:sp>
        <p:sp>
          <p:nvSpPr>
            <p:cNvPr id="57" name="TextBox 56">
              <a:extLst>
                <a:ext uri="{FF2B5EF4-FFF2-40B4-BE49-F238E27FC236}">
                  <a16:creationId xmlns:a16="http://schemas.microsoft.com/office/drawing/2014/main" id="{4EB71BFC-08BE-25E4-3E7F-B2DB9E062626}"/>
                </a:ext>
              </a:extLst>
            </p:cNvPr>
            <p:cNvSpPr txBox="1"/>
            <p:nvPr/>
          </p:nvSpPr>
          <p:spPr bwMode="auto">
            <a:xfrm>
              <a:off x="10481215" y="6362007"/>
              <a:ext cx="52450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5813</a:t>
              </a:r>
              <a:br>
                <a:rPr lang="en-US" sz="1300" b="0" dirty="0">
                  <a:solidFill>
                    <a:schemeClr val="accent3"/>
                  </a:solidFill>
                  <a:latin typeface="Calibri" panose="020F0502020204030204" pitchFamily="34" charset="0"/>
                </a:rPr>
              </a:br>
              <a:r>
                <a:rPr lang="en-US" sz="1300" b="0" dirty="0">
                  <a:solidFill>
                    <a:schemeClr val="accent3"/>
                  </a:solidFill>
                  <a:latin typeface="Calibri" panose="020F0502020204030204" pitchFamily="34" charset="0"/>
                </a:rPr>
                <a:t>5734</a:t>
              </a:r>
            </a:p>
          </p:txBody>
        </p:sp>
        <p:sp>
          <p:nvSpPr>
            <p:cNvPr id="58" name="TextBox 57">
              <a:extLst>
                <a:ext uri="{FF2B5EF4-FFF2-40B4-BE49-F238E27FC236}">
                  <a16:creationId xmlns:a16="http://schemas.microsoft.com/office/drawing/2014/main" id="{9E83C85F-E2CD-5D28-815E-936C0BA5C89C}"/>
                </a:ext>
              </a:extLst>
            </p:cNvPr>
            <p:cNvSpPr txBox="1"/>
            <p:nvPr/>
          </p:nvSpPr>
          <p:spPr bwMode="auto">
            <a:xfrm>
              <a:off x="10874568" y="6362007"/>
              <a:ext cx="52450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4540</a:t>
              </a:r>
              <a:br>
                <a:rPr lang="en-US" sz="1300" b="0" dirty="0">
                  <a:solidFill>
                    <a:schemeClr val="accent3"/>
                  </a:solidFill>
                  <a:latin typeface="Calibri" panose="020F0502020204030204" pitchFamily="34" charset="0"/>
                </a:rPr>
              </a:br>
              <a:r>
                <a:rPr lang="en-US" sz="1300" b="0" dirty="0">
                  <a:solidFill>
                    <a:schemeClr val="accent3"/>
                  </a:solidFill>
                  <a:latin typeface="Calibri" panose="020F0502020204030204" pitchFamily="34" charset="0"/>
                </a:rPr>
                <a:t>4456</a:t>
              </a:r>
            </a:p>
          </p:txBody>
        </p:sp>
        <p:sp>
          <p:nvSpPr>
            <p:cNvPr id="59" name="TextBox 58">
              <a:extLst>
                <a:ext uri="{FF2B5EF4-FFF2-40B4-BE49-F238E27FC236}">
                  <a16:creationId xmlns:a16="http://schemas.microsoft.com/office/drawing/2014/main" id="{395EA259-8354-B256-AF50-030B8D5222FB}"/>
                </a:ext>
              </a:extLst>
            </p:cNvPr>
            <p:cNvSpPr txBox="1"/>
            <p:nvPr/>
          </p:nvSpPr>
          <p:spPr bwMode="auto">
            <a:xfrm>
              <a:off x="11252556" y="6362007"/>
              <a:ext cx="52450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300" b="0" dirty="0">
                  <a:solidFill>
                    <a:schemeClr val="accent1"/>
                  </a:solidFill>
                  <a:latin typeface="Calibri" panose="020F0502020204030204" pitchFamily="34" charset="0"/>
                </a:rPr>
                <a:t>2643</a:t>
              </a:r>
              <a:br>
                <a:rPr lang="en-US" sz="1300" b="0" dirty="0">
                  <a:solidFill>
                    <a:schemeClr val="accent3"/>
                  </a:solidFill>
                  <a:latin typeface="Calibri" panose="020F0502020204030204" pitchFamily="34" charset="0"/>
                </a:rPr>
              </a:br>
              <a:r>
                <a:rPr lang="en-US" sz="1300" b="0" dirty="0">
                  <a:solidFill>
                    <a:schemeClr val="accent3"/>
                  </a:solidFill>
                  <a:latin typeface="Calibri" panose="020F0502020204030204" pitchFamily="34" charset="0"/>
                </a:rPr>
                <a:t>2576</a:t>
              </a:r>
            </a:p>
          </p:txBody>
        </p:sp>
      </p:grpSp>
      <p:sp>
        <p:nvSpPr>
          <p:cNvPr id="61" name="TextBox 60">
            <a:extLst>
              <a:ext uri="{FF2B5EF4-FFF2-40B4-BE49-F238E27FC236}">
                <a16:creationId xmlns:a16="http://schemas.microsoft.com/office/drawing/2014/main" id="{9D3C065C-6509-BE76-9519-A63478CE7AB9}"/>
              </a:ext>
            </a:extLst>
          </p:cNvPr>
          <p:cNvSpPr txBox="1"/>
          <p:nvPr/>
        </p:nvSpPr>
        <p:spPr bwMode="auto">
          <a:xfrm>
            <a:off x="6532037" y="5363392"/>
            <a:ext cx="1029449"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b" anchorCtr="0">
            <a:spAutoFit/>
          </a:bodyPr>
          <a:lstStyle/>
          <a:p>
            <a:pPr algn="r">
              <a:lnSpc>
                <a:spcPct val="100000"/>
              </a:lnSpc>
              <a:spcBef>
                <a:spcPct val="50000"/>
              </a:spcBef>
              <a:spcAft>
                <a:spcPct val="0"/>
              </a:spcAft>
              <a:buClrTx/>
              <a:buFontTx/>
              <a:buNone/>
            </a:pPr>
            <a:r>
              <a:rPr lang="en-US" sz="1300" dirty="0">
                <a:solidFill>
                  <a:schemeClr val="bg1"/>
                </a:solidFill>
                <a:latin typeface="Calibri" panose="020F0502020204030204" pitchFamily="34" charset="0"/>
              </a:rPr>
              <a:t>Patients</a:t>
            </a:r>
            <a:br>
              <a:rPr lang="en-US" sz="1300" dirty="0">
                <a:solidFill>
                  <a:schemeClr val="bg1"/>
                </a:solidFill>
                <a:latin typeface="Calibri" panose="020F0502020204030204" pitchFamily="34" charset="0"/>
              </a:rPr>
            </a:br>
            <a:r>
              <a:rPr lang="en-US" sz="1300" dirty="0">
                <a:solidFill>
                  <a:schemeClr val="bg1"/>
                </a:solidFill>
                <a:latin typeface="Calibri" panose="020F0502020204030204" pitchFamily="34" charset="0"/>
              </a:rPr>
              <a:t>at Risk, n</a:t>
            </a:r>
            <a:br>
              <a:rPr lang="en-US" sz="1300" dirty="0">
                <a:solidFill>
                  <a:schemeClr val="bg1"/>
                </a:solidFill>
                <a:latin typeface="Calibri" panose="020F0502020204030204" pitchFamily="34" charset="0"/>
              </a:rPr>
            </a:br>
            <a:r>
              <a:rPr lang="en-US" sz="1300" b="0" dirty="0">
                <a:solidFill>
                  <a:schemeClr val="accent1"/>
                </a:solidFill>
                <a:latin typeface="Calibri" panose="020F0502020204030204" pitchFamily="34" charset="0"/>
              </a:rPr>
              <a:t>Semaglutide</a:t>
            </a:r>
            <a:br>
              <a:rPr lang="en-US" sz="1300" b="0" dirty="0">
                <a:solidFill>
                  <a:schemeClr val="bg1"/>
                </a:solidFill>
                <a:latin typeface="Calibri" panose="020F0502020204030204" pitchFamily="34" charset="0"/>
              </a:rPr>
            </a:br>
            <a:r>
              <a:rPr lang="en-US" sz="1300" b="0" dirty="0">
                <a:solidFill>
                  <a:schemeClr val="accent3"/>
                </a:solidFill>
                <a:latin typeface="Calibri" panose="020F0502020204030204" pitchFamily="34" charset="0"/>
              </a:rPr>
              <a:t>Placebo</a:t>
            </a:r>
          </a:p>
        </p:txBody>
      </p:sp>
      <p:grpSp>
        <p:nvGrpSpPr>
          <p:cNvPr id="23" name="Group 22">
            <a:extLst>
              <a:ext uri="{FF2B5EF4-FFF2-40B4-BE49-F238E27FC236}">
                <a16:creationId xmlns:a16="http://schemas.microsoft.com/office/drawing/2014/main" id="{B7D27661-5D84-BB9F-8663-7292372AF98F}"/>
              </a:ext>
            </a:extLst>
          </p:cNvPr>
          <p:cNvGrpSpPr/>
          <p:nvPr/>
        </p:nvGrpSpPr>
        <p:grpSpPr>
          <a:xfrm>
            <a:off x="6895873" y="1281152"/>
            <a:ext cx="4891936" cy="4539430"/>
            <a:chOff x="6895873" y="1341440"/>
            <a:chExt cx="4891936" cy="4539430"/>
          </a:xfrm>
        </p:grpSpPr>
        <p:sp>
          <p:nvSpPr>
            <p:cNvPr id="14" name="TextBox 13">
              <a:extLst>
                <a:ext uri="{FF2B5EF4-FFF2-40B4-BE49-F238E27FC236}">
                  <a16:creationId xmlns:a16="http://schemas.microsoft.com/office/drawing/2014/main" id="{084E534B-D44F-F2F7-97D3-D4735D4618C2}"/>
                </a:ext>
              </a:extLst>
            </p:cNvPr>
            <p:cNvSpPr txBox="1"/>
            <p:nvPr/>
          </p:nvSpPr>
          <p:spPr bwMode="auto">
            <a:xfrm>
              <a:off x="7651102" y="1341440"/>
              <a:ext cx="352654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Time to First Occurrence of Composite Renal Outcome</a:t>
              </a:r>
            </a:p>
          </p:txBody>
        </p:sp>
        <p:sp>
          <p:nvSpPr>
            <p:cNvPr id="2" name="TextBox 1">
              <a:extLst>
                <a:ext uri="{FF2B5EF4-FFF2-40B4-BE49-F238E27FC236}">
                  <a16:creationId xmlns:a16="http://schemas.microsoft.com/office/drawing/2014/main" id="{C698B80D-2232-0893-0439-801047EBAE91}"/>
                </a:ext>
              </a:extLst>
            </p:cNvPr>
            <p:cNvSpPr txBox="1"/>
            <p:nvPr/>
          </p:nvSpPr>
          <p:spPr bwMode="auto">
            <a:xfrm>
              <a:off x="7949468" y="5542316"/>
              <a:ext cx="29298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Wk</a:t>
              </a:r>
            </a:p>
          </p:txBody>
        </p:sp>
        <p:sp>
          <p:nvSpPr>
            <p:cNvPr id="3" name="TextBox 2">
              <a:extLst>
                <a:ext uri="{FF2B5EF4-FFF2-40B4-BE49-F238E27FC236}">
                  <a16:creationId xmlns:a16="http://schemas.microsoft.com/office/drawing/2014/main" id="{DB9423CE-C220-D320-23F0-64C12D049555}"/>
                </a:ext>
              </a:extLst>
            </p:cNvPr>
            <p:cNvSpPr txBox="1"/>
            <p:nvPr/>
          </p:nvSpPr>
          <p:spPr bwMode="auto">
            <a:xfrm rot="16200000">
              <a:off x="5926708" y="3603986"/>
              <a:ext cx="22768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Probability of Event</a:t>
              </a:r>
              <a:endParaRPr lang="en-US" sz="1600" baseline="30000" dirty="0">
                <a:solidFill>
                  <a:schemeClr val="bg1"/>
                </a:solidFill>
                <a:latin typeface="Calibri" panose="020F0502020204030204" pitchFamily="34" charset="0"/>
              </a:endParaRPr>
            </a:p>
          </p:txBody>
        </p:sp>
        <p:sp>
          <p:nvSpPr>
            <p:cNvPr id="4" name="TextBox 3">
              <a:extLst>
                <a:ext uri="{FF2B5EF4-FFF2-40B4-BE49-F238E27FC236}">
                  <a16:creationId xmlns:a16="http://schemas.microsoft.com/office/drawing/2014/main" id="{B36081F3-98DA-5585-8BE0-1E97F4AE50FF}"/>
                </a:ext>
              </a:extLst>
            </p:cNvPr>
            <p:cNvSpPr txBox="1"/>
            <p:nvPr/>
          </p:nvSpPr>
          <p:spPr bwMode="auto">
            <a:xfrm>
              <a:off x="7780368" y="1940735"/>
              <a:ext cx="29298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Semaglutide        Placebo</a:t>
              </a:r>
            </a:p>
          </p:txBody>
        </p:sp>
        <p:sp>
          <p:nvSpPr>
            <p:cNvPr id="5" name="TextBox 4">
              <a:extLst>
                <a:ext uri="{FF2B5EF4-FFF2-40B4-BE49-F238E27FC236}">
                  <a16:creationId xmlns:a16="http://schemas.microsoft.com/office/drawing/2014/main" id="{21F14684-FAC4-F09F-D6B9-3ADD0AF09375}"/>
                </a:ext>
              </a:extLst>
            </p:cNvPr>
            <p:cNvSpPr txBox="1"/>
            <p:nvPr/>
          </p:nvSpPr>
          <p:spPr bwMode="auto">
            <a:xfrm>
              <a:off x="7694582" y="2257689"/>
              <a:ext cx="308698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Incidence with semaglutide: 1.8%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Incidence with placebo: 2.2%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HR: 0.78 (95% CI: 0.63-0.96;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 .02)</a:t>
              </a:r>
            </a:p>
          </p:txBody>
        </p:sp>
        <p:cxnSp>
          <p:nvCxnSpPr>
            <p:cNvPr id="9" name="Straight Connector 8">
              <a:extLst>
                <a:ext uri="{FF2B5EF4-FFF2-40B4-BE49-F238E27FC236}">
                  <a16:creationId xmlns:a16="http://schemas.microsoft.com/office/drawing/2014/main" id="{DBE0F1F7-D870-0CFF-700B-5AF0CE3D0BF6}"/>
                </a:ext>
              </a:extLst>
            </p:cNvPr>
            <p:cNvCxnSpPr/>
            <p:nvPr/>
          </p:nvCxnSpPr>
          <p:spPr bwMode="auto">
            <a:xfrm>
              <a:off x="7704768" y="2110012"/>
              <a:ext cx="147600" cy="0"/>
            </a:xfrm>
            <a:prstGeom prst="line">
              <a:avLst/>
            </a:prstGeom>
            <a:noFill/>
            <a:ln w="28575" cap="flat" cmpd="sng" algn="ctr">
              <a:solidFill>
                <a:schemeClr val="accent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6FE28F8C-37B6-D056-BAD7-B99C19D46533}"/>
                </a:ext>
              </a:extLst>
            </p:cNvPr>
            <p:cNvCxnSpPr/>
            <p:nvPr/>
          </p:nvCxnSpPr>
          <p:spPr bwMode="auto">
            <a:xfrm>
              <a:off x="9063936" y="2110012"/>
              <a:ext cx="147600" cy="0"/>
            </a:xfrm>
            <a:prstGeom prst="line">
              <a:avLst/>
            </a:prstGeom>
            <a:noFill/>
            <a:ln w="28575" cap="flat" cmpd="sng" algn="ctr">
              <a:solidFill>
                <a:schemeClr val="accent3"/>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AA95CB59-5DFE-689B-D0D3-0DAB6D72AD40}"/>
                </a:ext>
              </a:extLst>
            </p:cNvPr>
            <p:cNvCxnSpPr/>
            <p:nvPr/>
          </p:nvCxnSpPr>
          <p:spPr bwMode="auto">
            <a:xfrm>
              <a:off x="7589807" y="2359025"/>
              <a:ext cx="104775"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C3F6CB60-BA69-0B83-9CCF-2E94239078B0}"/>
                </a:ext>
              </a:extLst>
            </p:cNvPr>
            <p:cNvCxnSpPr/>
            <p:nvPr/>
          </p:nvCxnSpPr>
          <p:spPr bwMode="auto">
            <a:xfrm>
              <a:off x="7581486" y="3365500"/>
              <a:ext cx="104775"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7A043510-9057-D5B0-E1E0-C98344716467}"/>
                </a:ext>
              </a:extLst>
            </p:cNvPr>
            <p:cNvCxnSpPr/>
            <p:nvPr/>
          </p:nvCxnSpPr>
          <p:spPr bwMode="auto">
            <a:xfrm>
              <a:off x="7586632" y="4365625"/>
              <a:ext cx="104775"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AE6BEFC2-5E97-0713-F120-C9B57B7E269A}"/>
                </a:ext>
              </a:extLst>
            </p:cNvPr>
            <p:cNvCxnSpPr/>
            <p:nvPr/>
          </p:nvCxnSpPr>
          <p:spPr bwMode="auto">
            <a:xfrm>
              <a:off x="7578311" y="5372100"/>
              <a:ext cx="104775"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617BDB6E-B812-999E-1DD1-160C150AD745}"/>
                </a:ext>
              </a:extLst>
            </p:cNvPr>
            <p:cNvCxnSpPr>
              <a:cxnSpLocks/>
            </p:cNvCxnSpPr>
            <p:nvPr/>
          </p:nvCxnSpPr>
          <p:spPr bwMode="auto">
            <a:xfrm>
              <a:off x="7683086" y="5373993"/>
              <a:ext cx="0" cy="6288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E8B8B553-009B-88C1-6E5C-A9339169CDBB}"/>
                </a:ext>
              </a:extLst>
            </p:cNvPr>
            <p:cNvCxnSpPr>
              <a:cxnSpLocks/>
            </p:cNvCxnSpPr>
            <p:nvPr/>
          </p:nvCxnSpPr>
          <p:spPr bwMode="auto">
            <a:xfrm>
              <a:off x="8065038" y="5373993"/>
              <a:ext cx="0" cy="6288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EFE073F3-B4D9-D2C1-A074-4D6A47FEFEBF}"/>
                </a:ext>
              </a:extLst>
            </p:cNvPr>
            <p:cNvCxnSpPr>
              <a:cxnSpLocks/>
            </p:cNvCxnSpPr>
            <p:nvPr/>
          </p:nvCxnSpPr>
          <p:spPr bwMode="auto">
            <a:xfrm>
              <a:off x="8446991" y="5373993"/>
              <a:ext cx="0" cy="6288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817058FD-2B3C-5972-C7D9-31E5F707A603}"/>
                </a:ext>
              </a:extLst>
            </p:cNvPr>
            <p:cNvCxnSpPr>
              <a:cxnSpLocks/>
            </p:cNvCxnSpPr>
            <p:nvPr/>
          </p:nvCxnSpPr>
          <p:spPr bwMode="auto">
            <a:xfrm>
              <a:off x="8828944" y="5373993"/>
              <a:ext cx="0" cy="6288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9092E1E7-1DBB-4ACE-F583-7BC75ACC3631}"/>
                </a:ext>
              </a:extLst>
            </p:cNvPr>
            <p:cNvCxnSpPr>
              <a:cxnSpLocks/>
            </p:cNvCxnSpPr>
            <p:nvPr/>
          </p:nvCxnSpPr>
          <p:spPr bwMode="auto">
            <a:xfrm>
              <a:off x="9210896" y="5373993"/>
              <a:ext cx="0" cy="6288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7D9B7EF2-3917-9FB1-37AF-47C433A81710}"/>
                </a:ext>
              </a:extLst>
            </p:cNvPr>
            <p:cNvCxnSpPr>
              <a:cxnSpLocks/>
            </p:cNvCxnSpPr>
            <p:nvPr/>
          </p:nvCxnSpPr>
          <p:spPr bwMode="auto">
            <a:xfrm>
              <a:off x="9592848" y="5373993"/>
              <a:ext cx="0" cy="6288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E4D6473F-FAB4-C494-3011-59C387F49B28}"/>
                </a:ext>
              </a:extLst>
            </p:cNvPr>
            <p:cNvCxnSpPr>
              <a:cxnSpLocks/>
            </p:cNvCxnSpPr>
            <p:nvPr/>
          </p:nvCxnSpPr>
          <p:spPr bwMode="auto">
            <a:xfrm>
              <a:off x="9974801" y="5373993"/>
              <a:ext cx="0" cy="6288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248A452F-A3BD-B683-9736-F4BE44CB2C68}"/>
                </a:ext>
              </a:extLst>
            </p:cNvPr>
            <p:cNvCxnSpPr>
              <a:cxnSpLocks/>
            </p:cNvCxnSpPr>
            <p:nvPr/>
          </p:nvCxnSpPr>
          <p:spPr bwMode="auto">
            <a:xfrm>
              <a:off x="10356754" y="5373993"/>
              <a:ext cx="0" cy="6288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3D25ABD9-A1CA-7865-7C83-917A12F665C0}"/>
                </a:ext>
              </a:extLst>
            </p:cNvPr>
            <p:cNvCxnSpPr>
              <a:cxnSpLocks/>
            </p:cNvCxnSpPr>
            <p:nvPr/>
          </p:nvCxnSpPr>
          <p:spPr bwMode="auto">
            <a:xfrm>
              <a:off x="10738706" y="5373993"/>
              <a:ext cx="0" cy="6288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9884B8AB-06F4-5DFC-DC83-4DBF2188512D}"/>
                </a:ext>
              </a:extLst>
            </p:cNvPr>
            <p:cNvCxnSpPr>
              <a:cxnSpLocks/>
            </p:cNvCxnSpPr>
            <p:nvPr/>
          </p:nvCxnSpPr>
          <p:spPr bwMode="auto">
            <a:xfrm>
              <a:off x="11120659" y="5373993"/>
              <a:ext cx="0" cy="6288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4E4C9D96-750F-07AE-99D1-D3327A8EEF59}"/>
                </a:ext>
              </a:extLst>
            </p:cNvPr>
            <p:cNvCxnSpPr>
              <a:cxnSpLocks/>
            </p:cNvCxnSpPr>
            <p:nvPr/>
          </p:nvCxnSpPr>
          <p:spPr bwMode="auto">
            <a:xfrm>
              <a:off x="11502611" y="5373993"/>
              <a:ext cx="0" cy="62888"/>
            </a:xfrm>
            <a:prstGeom prst="line">
              <a:avLst/>
            </a:prstGeom>
            <a:noFill/>
            <a:ln w="28575" cap="flat" cmpd="sng" algn="ctr">
              <a:solidFill>
                <a:schemeClr val="bg1"/>
              </a:solidFill>
              <a:prstDash val="solid"/>
              <a:round/>
              <a:headEnd type="none" w="med" len="med"/>
              <a:tailEnd type="none" w="med" len="med"/>
            </a:ln>
            <a:effectLst/>
          </p:spPr>
        </p:cxnSp>
        <p:sp>
          <p:nvSpPr>
            <p:cNvPr id="34" name="TextBox 33">
              <a:extLst>
                <a:ext uri="{FF2B5EF4-FFF2-40B4-BE49-F238E27FC236}">
                  <a16:creationId xmlns:a16="http://schemas.microsoft.com/office/drawing/2014/main" id="{4CA77244-5AF2-BF01-1C0F-3B1DBE202EFF}"/>
                </a:ext>
              </a:extLst>
            </p:cNvPr>
            <p:cNvSpPr txBox="1"/>
            <p:nvPr/>
          </p:nvSpPr>
          <p:spPr bwMode="auto">
            <a:xfrm>
              <a:off x="7537068" y="5347283"/>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5" name="TextBox 34">
              <a:extLst>
                <a:ext uri="{FF2B5EF4-FFF2-40B4-BE49-F238E27FC236}">
                  <a16:creationId xmlns:a16="http://schemas.microsoft.com/office/drawing/2014/main" id="{23F9FE95-B1E4-6782-DD37-C42F663ED0D8}"/>
                </a:ext>
              </a:extLst>
            </p:cNvPr>
            <p:cNvSpPr txBox="1"/>
            <p:nvPr/>
          </p:nvSpPr>
          <p:spPr bwMode="auto">
            <a:xfrm>
              <a:off x="7862959" y="534728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6" name="TextBox 35">
              <a:extLst>
                <a:ext uri="{FF2B5EF4-FFF2-40B4-BE49-F238E27FC236}">
                  <a16:creationId xmlns:a16="http://schemas.microsoft.com/office/drawing/2014/main" id="{2275BE1E-822D-BED6-802B-FB6542521F0A}"/>
                </a:ext>
              </a:extLst>
            </p:cNvPr>
            <p:cNvSpPr txBox="1"/>
            <p:nvPr/>
          </p:nvSpPr>
          <p:spPr bwMode="auto">
            <a:xfrm>
              <a:off x="8256312" y="534728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37" name="TextBox 36">
              <a:extLst>
                <a:ext uri="{FF2B5EF4-FFF2-40B4-BE49-F238E27FC236}">
                  <a16:creationId xmlns:a16="http://schemas.microsoft.com/office/drawing/2014/main" id="{429E5156-4E97-6AD7-7EAC-2CB77E605564}"/>
                </a:ext>
              </a:extLst>
            </p:cNvPr>
            <p:cNvSpPr txBox="1"/>
            <p:nvPr/>
          </p:nvSpPr>
          <p:spPr bwMode="auto">
            <a:xfrm>
              <a:off x="8634300" y="534728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8" name="TextBox 37">
              <a:extLst>
                <a:ext uri="{FF2B5EF4-FFF2-40B4-BE49-F238E27FC236}">
                  <a16:creationId xmlns:a16="http://schemas.microsoft.com/office/drawing/2014/main" id="{69140EE0-8EBB-177C-96F1-426FB26301CD}"/>
                </a:ext>
              </a:extLst>
            </p:cNvPr>
            <p:cNvSpPr txBox="1"/>
            <p:nvPr/>
          </p:nvSpPr>
          <p:spPr bwMode="auto">
            <a:xfrm>
              <a:off x="9014007" y="534728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39" name="TextBox 38">
              <a:extLst>
                <a:ext uri="{FF2B5EF4-FFF2-40B4-BE49-F238E27FC236}">
                  <a16:creationId xmlns:a16="http://schemas.microsoft.com/office/drawing/2014/main" id="{9930A229-34DD-6C64-E7A0-783C5CC52788}"/>
                </a:ext>
              </a:extLst>
            </p:cNvPr>
            <p:cNvSpPr txBox="1"/>
            <p:nvPr/>
          </p:nvSpPr>
          <p:spPr bwMode="auto">
            <a:xfrm>
              <a:off x="9339897" y="5347283"/>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40" name="TextBox 39">
              <a:extLst>
                <a:ext uri="{FF2B5EF4-FFF2-40B4-BE49-F238E27FC236}">
                  <a16:creationId xmlns:a16="http://schemas.microsoft.com/office/drawing/2014/main" id="{98CFBB16-4503-9FED-C279-1E1C40E566F8}"/>
                </a:ext>
              </a:extLst>
            </p:cNvPr>
            <p:cNvSpPr txBox="1"/>
            <p:nvPr/>
          </p:nvSpPr>
          <p:spPr bwMode="auto">
            <a:xfrm>
              <a:off x="9733250" y="5347283"/>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120</a:t>
              </a:r>
            </a:p>
          </p:txBody>
        </p:sp>
        <p:sp>
          <p:nvSpPr>
            <p:cNvPr id="41" name="TextBox 40">
              <a:extLst>
                <a:ext uri="{FF2B5EF4-FFF2-40B4-BE49-F238E27FC236}">
                  <a16:creationId xmlns:a16="http://schemas.microsoft.com/office/drawing/2014/main" id="{862FB226-D19A-861C-3EE3-9A5BF900CBF8}"/>
                </a:ext>
              </a:extLst>
            </p:cNvPr>
            <p:cNvSpPr txBox="1"/>
            <p:nvPr/>
          </p:nvSpPr>
          <p:spPr bwMode="auto">
            <a:xfrm>
              <a:off x="10111238" y="5347283"/>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140</a:t>
              </a:r>
            </a:p>
          </p:txBody>
        </p:sp>
        <p:sp>
          <p:nvSpPr>
            <p:cNvPr id="42" name="TextBox 41">
              <a:extLst>
                <a:ext uri="{FF2B5EF4-FFF2-40B4-BE49-F238E27FC236}">
                  <a16:creationId xmlns:a16="http://schemas.microsoft.com/office/drawing/2014/main" id="{AF520CD1-B465-D55F-A53C-EE594BDF9EED}"/>
                </a:ext>
              </a:extLst>
            </p:cNvPr>
            <p:cNvSpPr txBox="1"/>
            <p:nvPr/>
          </p:nvSpPr>
          <p:spPr bwMode="auto">
            <a:xfrm>
              <a:off x="10489291" y="5347283"/>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160</a:t>
              </a:r>
            </a:p>
          </p:txBody>
        </p:sp>
        <p:sp>
          <p:nvSpPr>
            <p:cNvPr id="43" name="TextBox 42">
              <a:extLst>
                <a:ext uri="{FF2B5EF4-FFF2-40B4-BE49-F238E27FC236}">
                  <a16:creationId xmlns:a16="http://schemas.microsoft.com/office/drawing/2014/main" id="{5D09C07A-F0A7-E85F-A869-5B0C33634A59}"/>
                </a:ext>
              </a:extLst>
            </p:cNvPr>
            <p:cNvSpPr txBox="1"/>
            <p:nvPr/>
          </p:nvSpPr>
          <p:spPr bwMode="auto">
            <a:xfrm>
              <a:off x="10882644" y="5347283"/>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180</a:t>
              </a:r>
            </a:p>
          </p:txBody>
        </p:sp>
        <p:sp>
          <p:nvSpPr>
            <p:cNvPr id="44" name="TextBox 43">
              <a:extLst>
                <a:ext uri="{FF2B5EF4-FFF2-40B4-BE49-F238E27FC236}">
                  <a16:creationId xmlns:a16="http://schemas.microsoft.com/office/drawing/2014/main" id="{720E020F-3928-66D5-3724-B44D773E2D7C}"/>
                </a:ext>
              </a:extLst>
            </p:cNvPr>
            <p:cNvSpPr txBox="1"/>
            <p:nvPr/>
          </p:nvSpPr>
          <p:spPr bwMode="auto">
            <a:xfrm>
              <a:off x="11260632" y="5347283"/>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200</a:t>
              </a:r>
            </a:p>
          </p:txBody>
        </p:sp>
        <p:sp>
          <p:nvSpPr>
            <p:cNvPr id="45" name="TextBox 44">
              <a:extLst>
                <a:ext uri="{FF2B5EF4-FFF2-40B4-BE49-F238E27FC236}">
                  <a16:creationId xmlns:a16="http://schemas.microsoft.com/office/drawing/2014/main" id="{8DF8B613-CE8F-AB40-9C19-FF6C27D5F5B2}"/>
                </a:ext>
              </a:extLst>
            </p:cNvPr>
            <p:cNvSpPr txBox="1"/>
            <p:nvPr/>
          </p:nvSpPr>
          <p:spPr bwMode="auto">
            <a:xfrm>
              <a:off x="7370545" y="5196473"/>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46" name="TextBox 45">
              <a:extLst>
                <a:ext uri="{FF2B5EF4-FFF2-40B4-BE49-F238E27FC236}">
                  <a16:creationId xmlns:a16="http://schemas.microsoft.com/office/drawing/2014/main" id="{CED9E4F5-864D-3DE3-973C-2FF9E2D40693}"/>
                </a:ext>
              </a:extLst>
            </p:cNvPr>
            <p:cNvSpPr txBox="1"/>
            <p:nvPr/>
          </p:nvSpPr>
          <p:spPr bwMode="auto">
            <a:xfrm>
              <a:off x="7132951" y="4196641"/>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0.01</a:t>
              </a:r>
            </a:p>
          </p:txBody>
        </p:sp>
        <p:sp>
          <p:nvSpPr>
            <p:cNvPr id="47" name="TextBox 46">
              <a:extLst>
                <a:ext uri="{FF2B5EF4-FFF2-40B4-BE49-F238E27FC236}">
                  <a16:creationId xmlns:a16="http://schemas.microsoft.com/office/drawing/2014/main" id="{3388C21B-9874-898C-E5D4-54780E5A1248}"/>
                </a:ext>
              </a:extLst>
            </p:cNvPr>
            <p:cNvSpPr txBox="1"/>
            <p:nvPr/>
          </p:nvSpPr>
          <p:spPr bwMode="auto">
            <a:xfrm>
              <a:off x="7112600" y="3191476"/>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0.02</a:t>
              </a:r>
            </a:p>
          </p:txBody>
        </p:sp>
        <p:sp>
          <p:nvSpPr>
            <p:cNvPr id="48" name="TextBox 47">
              <a:extLst>
                <a:ext uri="{FF2B5EF4-FFF2-40B4-BE49-F238E27FC236}">
                  <a16:creationId xmlns:a16="http://schemas.microsoft.com/office/drawing/2014/main" id="{465CC6E8-A6AE-5CBF-9C59-C322D6543667}"/>
                </a:ext>
              </a:extLst>
            </p:cNvPr>
            <p:cNvSpPr txBox="1"/>
            <p:nvPr/>
          </p:nvSpPr>
          <p:spPr bwMode="auto">
            <a:xfrm>
              <a:off x="7134692" y="2191644"/>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0.03</a:t>
              </a:r>
            </a:p>
          </p:txBody>
        </p:sp>
        <p:pic>
          <p:nvPicPr>
            <p:cNvPr id="66" name="Graphic 65">
              <a:extLst>
                <a:ext uri="{FF2B5EF4-FFF2-40B4-BE49-F238E27FC236}">
                  <a16:creationId xmlns:a16="http://schemas.microsoft.com/office/drawing/2014/main" id="{7B88CBEF-4754-3E86-3E70-93C80F36933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86199" y="2618144"/>
              <a:ext cx="4093018" cy="2768307"/>
            </a:xfrm>
            <a:prstGeom prst="rect">
              <a:avLst/>
            </a:prstGeom>
          </p:spPr>
        </p:pic>
        <p:pic>
          <p:nvPicPr>
            <p:cNvPr id="68" name="Graphic 67">
              <a:extLst>
                <a:ext uri="{FF2B5EF4-FFF2-40B4-BE49-F238E27FC236}">
                  <a16:creationId xmlns:a16="http://schemas.microsoft.com/office/drawing/2014/main" id="{D5CEA8FC-80DA-7CCD-CCFF-581E3298B4E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694260" y="3197826"/>
              <a:ext cx="3991091" cy="2181571"/>
            </a:xfrm>
            <a:prstGeom prst="rect">
              <a:avLst/>
            </a:prstGeom>
          </p:spPr>
        </p:pic>
        <p:sp>
          <p:nvSpPr>
            <p:cNvPr id="12" name="Freeform 11">
              <a:extLst>
                <a:ext uri="{FF2B5EF4-FFF2-40B4-BE49-F238E27FC236}">
                  <a16:creationId xmlns:a16="http://schemas.microsoft.com/office/drawing/2014/main" id="{CE01AB6D-FCBF-D913-D6ED-FA3E60DBEF05}"/>
                </a:ext>
              </a:extLst>
            </p:cNvPr>
            <p:cNvSpPr/>
            <p:nvPr/>
          </p:nvSpPr>
          <p:spPr bwMode="auto">
            <a:xfrm>
              <a:off x="7686261" y="2345635"/>
              <a:ext cx="4101548" cy="3028122"/>
            </a:xfrm>
            <a:custGeom>
              <a:avLst/>
              <a:gdLst>
                <a:gd name="connsiteX0" fmla="*/ 0 w 4101548"/>
                <a:gd name="connsiteY0" fmla="*/ 0 h 3028122"/>
                <a:gd name="connsiteX1" fmla="*/ 0 w 4101548"/>
                <a:gd name="connsiteY1" fmla="*/ 3028122 h 3028122"/>
                <a:gd name="connsiteX2" fmla="*/ 4101548 w 4101548"/>
                <a:gd name="connsiteY2" fmla="*/ 3028122 h 3028122"/>
              </a:gdLst>
              <a:ahLst/>
              <a:cxnLst>
                <a:cxn ang="0">
                  <a:pos x="connsiteX0" y="connsiteY0"/>
                </a:cxn>
                <a:cxn ang="0">
                  <a:pos x="connsiteX1" y="connsiteY1"/>
                </a:cxn>
                <a:cxn ang="0">
                  <a:pos x="connsiteX2" y="connsiteY2"/>
                </a:cxn>
              </a:cxnLst>
              <a:rect l="l" t="t" r="r" b="b"/>
              <a:pathLst>
                <a:path w="4101548" h="3028122">
                  <a:moveTo>
                    <a:pt x="0" y="0"/>
                  </a:moveTo>
                  <a:lnTo>
                    <a:pt x="0" y="3028122"/>
                  </a:lnTo>
                  <a:lnTo>
                    <a:pt x="4101548" y="3028122"/>
                  </a:lnTo>
                </a:path>
              </a:pathLst>
            </a:custGeom>
            <a:noFill/>
            <a:ln w="28575">
              <a:solidFill>
                <a:schemeClr val="bg1"/>
              </a:solidFill>
              <a:miter lim="800000"/>
              <a:headEnd/>
              <a:tailEnd/>
            </a:ln>
          </p:spPr>
          <p:txBody>
            <a:bodyPr rtlCol="0" anchor="ctr"/>
            <a:lstStyle/>
            <a:p>
              <a:pPr algn="ctr"/>
              <a:endParaRPr lang="en-US" dirty="0"/>
            </a:p>
          </p:txBody>
        </p:sp>
      </p:grpSp>
    </p:spTree>
    <p:extLst>
      <p:ext uri="{BB962C8B-B14F-4D97-AF65-F5344CB8AC3E}">
        <p14:creationId xmlns:p14="http://schemas.microsoft.com/office/powerpoint/2010/main" val="8622951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E8564-85FA-71C8-236D-DA5F2A0C69F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6429F8E-AEC2-4869-BE32-8AF4E25145F9}"/>
              </a:ext>
            </a:extLst>
          </p:cNvPr>
          <p:cNvSpPr>
            <a:spLocks noGrp="1"/>
          </p:cNvSpPr>
          <p:nvPr>
            <p:ph sz="half" idx="1"/>
          </p:nvPr>
        </p:nvSpPr>
        <p:spPr/>
        <p:txBody>
          <a:bodyPr/>
          <a:lstStyle/>
          <a:p>
            <a:r>
              <a:rPr lang="en-US" sz="2400" dirty="0"/>
              <a:t>Patients with BMI ≥27 kg/m</a:t>
            </a:r>
            <a:r>
              <a:rPr lang="en-US" sz="2400" baseline="30000" dirty="0"/>
              <a:t>2</a:t>
            </a:r>
            <a:r>
              <a:rPr lang="en-US" sz="2400" dirty="0"/>
              <a:t>, eGFR ≥25 mL/min/1.73 m</a:t>
            </a:r>
            <a:r>
              <a:rPr lang="en-US" sz="2400" baseline="30000" dirty="0"/>
              <a:t>2</a:t>
            </a:r>
            <a:r>
              <a:rPr lang="en-US" sz="2400" dirty="0"/>
              <a:t>, and UACR ≥30 to &lt;3500 mg/g</a:t>
            </a:r>
          </a:p>
          <a:p>
            <a:r>
              <a:rPr lang="en-US" sz="2600" dirty="0"/>
              <a:t>Patients treated with semaglutide 2.4 mg vs placebo for 24 wk</a:t>
            </a:r>
          </a:p>
          <a:p>
            <a:r>
              <a:rPr lang="en-US" sz="2400" b="1" dirty="0"/>
              <a:t>UACR reduced by -52.1% </a:t>
            </a:r>
            <a:r>
              <a:rPr lang="en-US" sz="2400" dirty="0"/>
              <a:t>(95% CI: </a:t>
            </a:r>
            <a:br>
              <a:rPr lang="en-US" sz="2400" dirty="0"/>
            </a:br>
            <a:r>
              <a:rPr lang="en-US" sz="2400" dirty="0"/>
              <a:t>-65.5 to -33.4; </a:t>
            </a:r>
            <a:r>
              <a:rPr lang="en-US" sz="2400" i="1" dirty="0"/>
              <a:t>P</a:t>
            </a:r>
            <a:r>
              <a:rPr lang="en-US" sz="2400" dirty="0"/>
              <a:t> &lt;.0001) with semaglutide vs placebo</a:t>
            </a:r>
          </a:p>
        </p:txBody>
      </p:sp>
      <p:sp>
        <p:nvSpPr>
          <p:cNvPr id="7" name="Title 6">
            <a:extLst>
              <a:ext uri="{FF2B5EF4-FFF2-40B4-BE49-F238E27FC236}">
                <a16:creationId xmlns:a16="http://schemas.microsoft.com/office/drawing/2014/main" id="{F20E2756-792E-224A-5278-0D6A3E724E35}"/>
              </a:ext>
            </a:extLst>
          </p:cNvPr>
          <p:cNvSpPr>
            <a:spLocks noGrp="1"/>
          </p:cNvSpPr>
          <p:nvPr>
            <p:ph type="title"/>
          </p:nvPr>
        </p:nvSpPr>
        <p:spPr/>
        <p:txBody>
          <a:bodyPr/>
          <a:lstStyle/>
          <a:p>
            <a:r>
              <a:rPr lang="en-US" sz="3200" dirty="0">
                <a:latin typeface="Calibri"/>
                <a:ea typeface="Calibri"/>
                <a:cs typeface="Calibri"/>
              </a:rPr>
              <a:t>SMART Kidney Outcomes: Semaglutide in Patients With Overweight/Obesity and CKD and Without T2D</a:t>
            </a:r>
          </a:p>
        </p:txBody>
      </p:sp>
      <p:sp>
        <p:nvSpPr>
          <p:cNvPr id="10" name="Footer Placeholder 5">
            <a:extLst>
              <a:ext uri="{FF2B5EF4-FFF2-40B4-BE49-F238E27FC236}">
                <a16:creationId xmlns:a16="http://schemas.microsoft.com/office/drawing/2014/main" id="{3FC655CF-510F-CF85-8816-C0D0BE87B80C}"/>
              </a:ext>
            </a:extLst>
          </p:cNvPr>
          <p:cNvSpPr txBox="1">
            <a:spLocks/>
          </p:cNvSpPr>
          <p:nvPr/>
        </p:nvSpPr>
        <p:spPr>
          <a:xfrm>
            <a:off x="430083" y="6397962"/>
            <a:ext cx="7848944" cy="307181"/>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r>
              <a:rPr lang="en-US" sz="1200" b="0" dirty="0">
                <a:solidFill>
                  <a:schemeClr val="bg2"/>
                </a:solidFill>
                <a:latin typeface="Calibri" panose="020F0502020204030204" pitchFamily="34" charset="0"/>
                <a:cs typeface="Calibri" panose="020F0502020204030204" pitchFamily="34" charset="0"/>
              </a:rPr>
              <a:t>NCT04889183. Apperloo. Nat Med. 2025;31:278.</a:t>
            </a:r>
          </a:p>
        </p:txBody>
      </p:sp>
      <p:grpSp>
        <p:nvGrpSpPr>
          <p:cNvPr id="186" name="Group 185">
            <a:extLst>
              <a:ext uri="{FF2B5EF4-FFF2-40B4-BE49-F238E27FC236}">
                <a16:creationId xmlns:a16="http://schemas.microsoft.com/office/drawing/2014/main" id="{847EE420-72CE-0760-ABCB-42F0B5F95D98}"/>
              </a:ext>
            </a:extLst>
          </p:cNvPr>
          <p:cNvGrpSpPr/>
          <p:nvPr/>
        </p:nvGrpSpPr>
        <p:grpSpPr>
          <a:xfrm>
            <a:off x="5734120" y="1337356"/>
            <a:ext cx="5999448" cy="4785217"/>
            <a:chOff x="5734120" y="1337356"/>
            <a:chExt cx="5999448" cy="4785217"/>
          </a:xfrm>
        </p:grpSpPr>
        <p:sp>
          <p:nvSpPr>
            <p:cNvPr id="73" name="Rectangle 72">
              <a:extLst>
                <a:ext uri="{FF2B5EF4-FFF2-40B4-BE49-F238E27FC236}">
                  <a16:creationId xmlns:a16="http://schemas.microsoft.com/office/drawing/2014/main" id="{A1A130CE-1586-E438-F3CA-35825600B4BF}"/>
                </a:ext>
              </a:extLst>
            </p:cNvPr>
            <p:cNvSpPr/>
            <p:nvPr/>
          </p:nvSpPr>
          <p:spPr bwMode="auto">
            <a:xfrm>
              <a:off x="10831049" y="1967048"/>
              <a:ext cx="833116" cy="3011449"/>
            </a:xfrm>
            <a:prstGeom prst="rect">
              <a:avLst/>
            </a:prstGeom>
            <a:solidFill>
              <a:schemeClr val="tx2">
                <a:alpha val="40000"/>
              </a:schemeClr>
            </a:solid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 name="TextBox 3">
              <a:extLst>
                <a:ext uri="{FF2B5EF4-FFF2-40B4-BE49-F238E27FC236}">
                  <a16:creationId xmlns:a16="http://schemas.microsoft.com/office/drawing/2014/main" id="{7CD23024-6F4C-7719-A9B8-477874375556}"/>
                </a:ext>
              </a:extLst>
            </p:cNvPr>
            <p:cNvSpPr txBox="1"/>
            <p:nvPr/>
          </p:nvSpPr>
          <p:spPr bwMode="auto">
            <a:xfrm>
              <a:off x="6820678" y="1337356"/>
              <a:ext cx="47695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Change in UACR Over Time</a:t>
              </a:r>
            </a:p>
          </p:txBody>
        </p:sp>
        <p:sp>
          <p:nvSpPr>
            <p:cNvPr id="5" name="TextBox 4">
              <a:extLst>
                <a:ext uri="{FF2B5EF4-FFF2-40B4-BE49-F238E27FC236}">
                  <a16:creationId xmlns:a16="http://schemas.microsoft.com/office/drawing/2014/main" id="{0E9888BF-8E13-2676-5C18-97AE5B474CDF}"/>
                </a:ext>
              </a:extLst>
            </p:cNvPr>
            <p:cNvSpPr txBox="1"/>
            <p:nvPr/>
          </p:nvSpPr>
          <p:spPr bwMode="auto">
            <a:xfrm>
              <a:off x="7740522" y="5340042"/>
              <a:ext cx="29298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Wk</a:t>
              </a:r>
            </a:p>
          </p:txBody>
        </p:sp>
        <p:sp>
          <p:nvSpPr>
            <p:cNvPr id="6" name="TextBox 5">
              <a:extLst>
                <a:ext uri="{FF2B5EF4-FFF2-40B4-BE49-F238E27FC236}">
                  <a16:creationId xmlns:a16="http://schemas.microsoft.com/office/drawing/2014/main" id="{AF1A9228-86D5-491E-B9CD-4456A78CB1AA}"/>
                </a:ext>
              </a:extLst>
            </p:cNvPr>
            <p:cNvSpPr txBox="1"/>
            <p:nvPr/>
          </p:nvSpPr>
          <p:spPr bwMode="auto">
            <a:xfrm rot="16200000">
              <a:off x="5130204" y="3274792"/>
              <a:ext cx="22768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Change in UACR (%)</a:t>
              </a:r>
              <a:endParaRPr lang="en-US" sz="1600" baseline="30000" dirty="0">
                <a:solidFill>
                  <a:schemeClr val="bg1"/>
                </a:solidFill>
                <a:latin typeface="Calibri" panose="020F0502020204030204" pitchFamily="34" charset="0"/>
              </a:endParaRPr>
            </a:p>
          </p:txBody>
        </p:sp>
        <p:sp>
          <p:nvSpPr>
            <p:cNvPr id="8" name="TextBox 7">
              <a:extLst>
                <a:ext uri="{FF2B5EF4-FFF2-40B4-BE49-F238E27FC236}">
                  <a16:creationId xmlns:a16="http://schemas.microsoft.com/office/drawing/2014/main" id="{5C30BAA2-F675-100E-4BEB-074B24116D0D}"/>
                </a:ext>
              </a:extLst>
            </p:cNvPr>
            <p:cNvSpPr txBox="1"/>
            <p:nvPr/>
          </p:nvSpPr>
          <p:spPr bwMode="auto">
            <a:xfrm>
              <a:off x="7149939" y="1726178"/>
              <a:ext cx="292981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600" b="0" dirty="0">
                  <a:solidFill>
                    <a:schemeClr val="bg1"/>
                  </a:solidFill>
                  <a:latin typeface="Calibri" panose="020F0502020204030204" pitchFamily="34" charset="0"/>
                </a:rPr>
                <a:t>Placebo</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Semaglutide</a:t>
              </a:r>
            </a:p>
          </p:txBody>
        </p:sp>
        <p:cxnSp>
          <p:nvCxnSpPr>
            <p:cNvPr id="9" name="Straight Connector 8">
              <a:extLst>
                <a:ext uri="{FF2B5EF4-FFF2-40B4-BE49-F238E27FC236}">
                  <a16:creationId xmlns:a16="http://schemas.microsoft.com/office/drawing/2014/main" id="{1F7FB9CA-C227-068F-0D22-C9C672EEEB75}"/>
                </a:ext>
              </a:extLst>
            </p:cNvPr>
            <p:cNvCxnSpPr>
              <a:cxnSpLocks/>
            </p:cNvCxnSpPr>
            <p:nvPr/>
          </p:nvCxnSpPr>
          <p:spPr bwMode="auto">
            <a:xfrm>
              <a:off x="6967838" y="1891069"/>
              <a:ext cx="222010" cy="0"/>
            </a:xfrm>
            <a:prstGeom prst="line">
              <a:avLst/>
            </a:prstGeom>
            <a:noFill/>
            <a:ln w="28575" cap="flat" cmpd="sng" algn="ctr">
              <a:solidFill>
                <a:schemeClr val="accent3"/>
              </a:solidFill>
              <a:prstDash val="solid"/>
              <a:round/>
              <a:headEnd type="none" w="med" len="med"/>
              <a:tailEnd type="none" w="med" len="med"/>
            </a:ln>
            <a:effectLst/>
          </p:spPr>
        </p:cxnSp>
        <p:sp>
          <p:nvSpPr>
            <p:cNvPr id="11" name="Oval 10">
              <a:extLst>
                <a:ext uri="{FF2B5EF4-FFF2-40B4-BE49-F238E27FC236}">
                  <a16:creationId xmlns:a16="http://schemas.microsoft.com/office/drawing/2014/main" id="{5EF36532-7593-CE98-7951-741C5885E6DD}"/>
                </a:ext>
              </a:extLst>
            </p:cNvPr>
            <p:cNvSpPr/>
            <p:nvPr/>
          </p:nvSpPr>
          <p:spPr bwMode="auto">
            <a:xfrm>
              <a:off x="7021287" y="1833513"/>
              <a:ext cx="115113" cy="115113"/>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2" name="Straight Connector 11">
              <a:extLst>
                <a:ext uri="{FF2B5EF4-FFF2-40B4-BE49-F238E27FC236}">
                  <a16:creationId xmlns:a16="http://schemas.microsoft.com/office/drawing/2014/main" id="{A884D33A-E78F-EE39-CC98-E76CE7F188AE}"/>
                </a:ext>
              </a:extLst>
            </p:cNvPr>
            <p:cNvCxnSpPr>
              <a:cxnSpLocks/>
            </p:cNvCxnSpPr>
            <p:nvPr/>
          </p:nvCxnSpPr>
          <p:spPr bwMode="auto">
            <a:xfrm>
              <a:off x="6971474" y="2148208"/>
              <a:ext cx="222010" cy="0"/>
            </a:xfrm>
            <a:prstGeom prst="line">
              <a:avLst/>
            </a:prstGeom>
            <a:noFill/>
            <a:ln w="28575" cap="flat" cmpd="sng" algn="ctr">
              <a:solidFill>
                <a:schemeClr val="accent1"/>
              </a:solidFill>
              <a:prstDash val="solid"/>
              <a:round/>
              <a:headEnd type="none" w="med" len="med"/>
              <a:tailEnd type="none" w="med" len="med"/>
            </a:ln>
            <a:effectLst/>
          </p:spPr>
        </p:cxnSp>
        <p:sp>
          <p:nvSpPr>
            <p:cNvPr id="13" name="Oval 12">
              <a:extLst>
                <a:ext uri="{FF2B5EF4-FFF2-40B4-BE49-F238E27FC236}">
                  <a16:creationId xmlns:a16="http://schemas.microsoft.com/office/drawing/2014/main" id="{2E4CBE99-B59B-27F1-0603-17EE4CCBD76F}"/>
                </a:ext>
              </a:extLst>
            </p:cNvPr>
            <p:cNvSpPr/>
            <p:nvPr/>
          </p:nvSpPr>
          <p:spPr bwMode="auto">
            <a:xfrm>
              <a:off x="7024923" y="2090652"/>
              <a:ext cx="115113" cy="115113"/>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6" name="Straight Connector 15">
              <a:extLst>
                <a:ext uri="{FF2B5EF4-FFF2-40B4-BE49-F238E27FC236}">
                  <a16:creationId xmlns:a16="http://schemas.microsoft.com/office/drawing/2014/main" id="{B3E85C18-5F5F-5B21-99ED-0E21C75BB6C7}"/>
                </a:ext>
              </a:extLst>
            </p:cNvPr>
            <p:cNvCxnSpPr>
              <a:cxnSpLocks/>
            </p:cNvCxnSpPr>
            <p:nvPr/>
          </p:nvCxnSpPr>
          <p:spPr bwMode="auto">
            <a:xfrm>
              <a:off x="6850958" y="1833513"/>
              <a:ext cx="0" cy="3294112"/>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8920B969-FB12-5A31-9539-1E50833EE2C8}"/>
                </a:ext>
              </a:extLst>
            </p:cNvPr>
            <p:cNvCxnSpPr>
              <a:cxnSpLocks/>
            </p:cNvCxnSpPr>
            <p:nvPr/>
          </p:nvCxnSpPr>
          <p:spPr bwMode="auto">
            <a:xfrm>
              <a:off x="6765233" y="1846213"/>
              <a:ext cx="85725"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F8703C6F-291E-D9B6-3AED-F9BE0A1AC793}"/>
                </a:ext>
              </a:extLst>
            </p:cNvPr>
            <p:cNvCxnSpPr>
              <a:cxnSpLocks/>
            </p:cNvCxnSpPr>
            <p:nvPr/>
          </p:nvCxnSpPr>
          <p:spPr bwMode="auto">
            <a:xfrm>
              <a:off x="6765233" y="2310160"/>
              <a:ext cx="85725"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EF715448-50D0-0B27-6C6C-2831AFAE45AE}"/>
                </a:ext>
              </a:extLst>
            </p:cNvPr>
            <p:cNvCxnSpPr>
              <a:cxnSpLocks/>
            </p:cNvCxnSpPr>
            <p:nvPr/>
          </p:nvCxnSpPr>
          <p:spPr bwMode="auto">
            <a:xfrm>
              <a:off x="6765233" y="2774107"/>
              <a:ext cx="85725"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E323D83C-381E-B733-45B0-69B1709D9826}"/>
                </a:ext>
              </a:extLst>
            </p:cNvPr>
            <p:cNvCxnSpPr>
              <a:cxnSpLocks/>
            </p:cNvCxnSpPr>
            <p:nvPr/>
          </p:nvCxnSpPr>
          <p:spPr bwMode="auto">
            <a:xfrm>
              <a:off x="6765233" y="3238053"/>
              <a:ext cx="85725"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3077067E-607A-00FC-AC9F-62B142F679A4}"/>
                </a:ext>
              </a:extLst>
            </p:cNvPr>
            <p:cNvCxnSpPr>
              <a:cxnSpLocks/>
            </p:cNvCxnSpPr>
            <p:nvPr/>
          </p:nvCxnSpPr>
          <p:spPr bwMode="auto">
            <a:xfrm>
              <a:off x="6765233" y="3709782"/>
              <a:ext cx="85725"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CA3B5F0C-57E0-0690-1516-EC9491CBA78D}"/>
                </a:ext>
              </a:extLst>
            </p:cNvPr>
            <p:cNvCxnSpPr>
              <a:cxnSpLocks/>
            </p:cNvCxnSpPr>
            <p:nvPr/>
          </p:nvCxnSpPr>
          <p:spPr bwMode="auto">
            <a:xfrm>
              <a:off x="6765233" y="4173729"/>
              <a:ext cx="85725"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FD54B676-103F-F7AC-E53E-654AF3AF45EE}"/>
                </a:ext>
              </a:extLst>
            </p:cNvPr>
            <p:cNvCxnSpPr>
              <a:cxnSpLocks/>
            </p:cNvCxnSpPr>
            <p:nvPr/>
          </p:nvCxnSpPr>
          <p:spPr bwMode="auto">
            <a:xfrm>
              <a:off x="6765233" y="4637676"/>
              <a:ext cx="85725"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17BCC448-419F-70BE-6105-CF2033F5E28B}"/>
                </a:ext>
              </a:extLst>
            </p:cNvPr>
            <p:cNvCxnSpPr>
              <a:cxnSpLocks/>
            </p:cNvCxnSpPr>
            <p:nvPr/>
          </p:nvCxnSpPr>
          <p:spPr bwMode="auto">
            <a:xfrm>
              <a:off x="6820678" y="3238053"/>
              <a:ext cx="4837922" cy="0"/>
            </a:xfrm>
            <a:prstGeom prst="line">
              <a:avLst/>
            </a:prstGeom>
            <a:noFill/>
            <a:ln w="28575" cap="flat" cmpd="sng" algn="ctr">
              <a:solidFill>
                <a:schemeClr val="bg1"/>
              </a:solidFill>
              <a:prstDash val="solid"/>
              <a:round/>
              <a:headEnd type="none" w="med" len="med"/>
              <a:tailEnd type="none" w="med" len="med"/>
            </a:ln>
            <a:effectLst/>
          </p:spPr>
        </p:cxnSp>
        <p:sp>
          <p:nvSpPr>
            <p:cNvPr id="31" name="TextBox 30">
              <a:extLst>
                <a:ext uri="{FF2B5EF4-FFF2-40B4-BE49-F238E27FC236}">
                  <a16:creationId xmlns:a16="http://schemas.microsoft.com/office/drawing/2014/main" id="{62A86CB3-B2C9-8D6F-1C96-96B3C794294E}"/>
                </a:ext>
              </a:extLst>
            </p:cNvPr>
            <p:cNvSpPr txBox="1"/>
            <p:nvPr/>
          </p:nvSpPr>
          <p:spPr bwMode="auto">
            <a:xfrm>
              <a:off x="6362047" y="4927172"/>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32" name="TextBox 31">
              <a:extLst>
                <a:ext uri="{FF2B5EF4-FFF2-40B4-BE49-F238E27FC236}">
                  <a16:creationId xmlns:a16="http://schemas.microsoft.com/office/drawing/2014/main" id="{04E3A876-7705-C968-4D63-C7D218D91027}"/>
                </a:ext>
              </a:extLst>
            </p:cNvPr>
            <p:cNvSpPr txBox="1"/>
            <p:nvPr/>
          </p:nvSpPr>
          <p:spPr bwMode="auto">
            <a:xfrm>
              <a:off x="6362047" y="4463225"/>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3" name="TextBox 32">
              <a:extLst>
                <a:ext uri="{FF2B5EF4-FFF2-40B4-BE49-F238E27FC236}">
                  <a16:creationId xmlns:a16="http://schemas.microsoft.com/office/drawing/2014/main" id="{B664E5B1-2E1D-2EF4-CC2D-5DB3B5E9FE4F}"/>
                </a:ext>
              </a:extLst>
            </p:cNvPr>
            <p:cNvSpPr txBox="1"/>
            <p:nvPr/>
          </p:nvSpPr>
          <p:spPr bwMode="auto">
            <a:xfrm>
              <a:off x="6360792" y="4008985"/>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34" name="TextBox 33">
              <a:extLst>
                <a:ext uri="{FF2B5EF4-FFF2-40B4-BE49-F238E27FC236}">
                  <a16:creationId xmlns:a16="http://schemas.microsoft.com/office/drawing/2014/main" id="{CC29B4A8-7208-532C-F61D-B8124B1B0B72}"/>
                </a:ext>
              </a:extLst>
            </p:cNvPr>
            <p:cNvSpPr txBox="1"/>
            <p:nvPr/>
          </p:nvSpPr>
          <p:spPr bwMode="auto">
            <a:xfrm>
              <a:off x="6362047" y="3539685"/>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5" name="TextBox 34">
              <a:extLst>
                <a:ext uri="{FF2B5EF4-FFF2-40B4-BE49-F238E27FC236}">
                  <a16:creationId xmlns:a16="http://schemas.microsoft.com/office/drawing/2014/main" id="{801A8F46-77F4-64C9-A84E-E61F476402D5}"/>
                </a:ext>
              </a:extLst>
            </p:cNvPr>
            <p:cNvSpPr txBox="1"/>
            <p:nvPr/>
          </p:nvSpPr>
          <p:spPr bwMode="auto">
            <a:xfrm>
              <a:off x="6527505" y="3063220"/>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6" name="TextBox 35">
              <a:extLst>
                <a:ext uri="{FF2B5EF4-FFF2-40B4-BE49-F238E27FC236}">
                  <a16:creationId xmlns:a16="http://schemas.microsoft.com/office/drawing/2014/main" id="{140EBB93-D3C3-8EC0-5103-16DADE528641}"/>
                </a:ext>
              </a:extLst>
            </p:cNvPr>
            <p:cNvSpPr txBox="1"/>
            <p:nvPr/>
          </p:nvSpPr>
          <p:spPr bwMode="auto">
            <a:xfrm>
              <a:off x="6421951" y="260029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7" name="TextBox 36">
              <a:extLst>
                <a:ext uri="{FF2B5EF4-FFF2-40B4-BE49-F238E27FC236}">
                  <a16:creationId xmlns:a16="http://schemas.microsoft.com/office/drawing/2014/main" id="{B50852C0-A7A2-F593-FB2E-12126D04C252}"/>
                </a:ext>
              </a:extLst>
            </p:cNvPr>
            <p:cNvSpPr txBox="1"/>
            <p:nvPr/>
          </p:nvSpPr>
          <p:spPr bwMode="auto">
            <a:xfrm>
              <a:off x="6421951" y="213635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38" name="TextBox 37">
              <a:extLst>
                <a:ext uri="{FF2B5EF4-FFF2-40B4-BE49-F238E27FC236}">
                  <a16:creationId xmlns:a16="http://schemas.microsoft.com/office/drawing/2014/main" id="{88231C55-560B-7475-DA59-512B3C8477E4}"/>
                </a:ext>
              </a:extLst>
            </p:cNvPr>
            <p:cNvSpPr txBox="1"/>
            <p:nvPr/>
          </p:nvSpPr>
          <p:spPr bwMode="auto">
            <a:xfrm>
              <a:off x="6420696" y="168211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cxnSp>
          <p:nvCxnSpPr>
            <p:cNvPr id="43" name="Straight Connector 42">
              <a:extLst>
                <a:ext uri="{FF2B5EF4-FFF2-40B4-BE49-F238E27FC236}">
                  <a16:creationId xmlns:a16="http://schemas.microsoft.com/office/drawing/2014/main" id="{46D1AC91-06F8-D861-8989-6E4CB0FC63FC}"/>
                </a:ext>
              </a:extLst>
            </p:cNvPr>
            <p:cNvCxnSpPr>
              <a:cxnSpLocks/>
            </p:cNvCxnSpPr>
            <p:nvPr/>
          </p:nvCxnSpPr>
          <p:spPr bwMode="auto">
            <a:xfrm>
              <a:off x="7508435" y="3242228"/>
              <a:ext cx="0" cy="100094"/>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DE96DD54-C743-F596-4143-298F6DE30C9A}"/>
                </a:ext>
              </a:extLst>
            </p:cNvPr>
            <p:cNvCxnSpPr>
              <a:cxnSpLocks/>
            </p:cNvCxnSpPr>
            <p:nvPr/>
          </p:nvCxnSpPr>
          <p:spPr bwMode="auto">
            <a:xfrm>
              <a:off x="8840739" y="3242228"/>
              <a:ext cx="0" cy="100094"/>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DD3FF858-C3FF-FF4D-807C-E1727A111AFC}"/>
                </a:ext>
              </a:extLst>
            </p:cNvPr>
            <p:cNvCxnSpPr>
              <a:cxnSpLocks/>
            </p:cNvCxnSpPr>
            <p:nvPr/>
          </p:nvCxnSpPr>
          <p:spPr bwMode="auto">
            <a:xfrm>
              <a:off x="8175731" y="3242228"/>
              <a:ext cx="0" cy="100094"/>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74F45FE4-B0DD-C60A-06F7-8A208F410F41}"/>
                </a:ext>
              </a:extLst>
            </p:cNvPr>
            <p:cNvCxnSpPr>
              <a:cxnSpLocks/>
            </p:cNvCxnSpPr>
            <p:nvPr/>
          </p:nvCxnSpPr>
          <p:spPr bwMode="auto">
            <a:xfrm>
              <a:off x="9494976" y="3242228"/>
              <a:ext cx="0" cy="100094"/>
            </a:xfrm>
            <a:prstGeom prst="line">
              <a:avLst/>
            </a:prstGeom>
            <a:noFill/>
            <a:ln w="28575" cap="flat" cmpd="sng" algn="ctr">
              <a:solidFill>
                <a:schemeClr val="bg1"/>
              </a:solidFill>
              <a:prstDash val="solid"/>
              <a:round/>
              <a:headEnd type="none" w="med" len="med"/>
              <a:tailEnd type="none" w="med" len="med"/>
            </a:ln>
            <a:effectLst/>
          </p:spPr>
        </p:cxnSp>
        <p:sp>
          <p:nvSpPr>
            <p:cNvPr id="47" name="TextBox 46">
              <a:extLst>
                <a:ext uri="{FF2B5EF4-FFF2-40B4-BE49-F238E27FC236}">
                  <a16:creationId xmlns:a16="http://schemas.microsoft.com/office/drawing/2014/main" id="{9D1EE5DE-DF2E-C94E-1840-4C0EF508F294}"/>
                </a:ext>
              </a:extLst>
            </p:cNvPr>
            <p:cNvSpPr txBox="1"/>
            <p:nvPr/>
          </p:nvSpPr>
          <p:spPr bwMode="auto">
            <a:xfrm>
              <a:off x="6710744" y="5089366"/>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48" name="TextBox 47">
              <a:extLst>
                <a:ext uri="{FF2B5EF4-FFF2-40B4-BE49-F238E27FC236}">
                  <a16:creationId xmlns:a16="http://schemas.microsoft.com/office/drawing/2014/main" id="{79733B25-60EB-0C68-BF22-B5171D7FE03F}"/>
                </a:ext>
              </a:extLst>
            </p:cNvPr>
            <p:cNvSpPr txBox="1"/>
            <p:nvPr/>
          </p:nvSpPr>
          <p:spPr bwMode="auto">
            <a:xfrm>
              <a:off x="7360662" y="5089366"/>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49" name="TextBox 48">
              <a:extLst>
                <a:ext uri="{FF2B5EF4-FFF2-40B4-BE49-F238E27FC236}">
                  <a16:creationId xmlns:a16="http://schemas.microsoft.com/office/drawing/2014/main" id="{5409C0B1-DD16-6C06-E748-3A4F3394678F}"/>
                </a:ext>
              </a:extLst>
            </p:cNvPr>
            <p:cNvSpPr txBox="1"/>
            <p:nvPr/>
          </p:nvSpPr>
          <p:spPr bwMode="auto">
            <a:xfrm>
              <a:off x="8031300" y="5089366"/>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a:t>
              </a:r>
            </a:p>
          </p:txBody>
        </p:sp>
        <p:cxnSp>
          <p:nvCxnSpPr>
            <p:cNvPr id="51" name="Straight Connector 50">
              <a:extLst>
                <a:ext uri="{FF2B5EF4-FFF2-40B4-BE49-F238E27FC236}">
                  <a16:creationId xmlns:a16="http://schemas.microsoft.com/office/drawing/2014/main" id="{EE8BA2B2-151C-A892-B69C-E32C7BC1512D}"/>
                </a:ext>
              </a:extLst>
            </p:cNvPr>
            <p:cNvCxnSpPr>
              <a:cxnSpLocks/>
            </p:cNvCxnSpPr>
            <p:nvPr/>
          </p:nvCxnSpPr>
          <p:spPr bwMode="auto">
            <a:xfrm>
              <a:off x="10162721" y="3242228"/>
              <a:ext cx="0" cy="100094"/>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E051BAD3-287C-7B63-5BB9-98C20B9E6932}"/>
                </a:ext>
              </a:extLst>
            </p:cNvPr>
            <p:cNvCxnSpPr>
              <a:cxnSpLocks/>
            </p:cNvCxnSpPr>
            <p:nvPr/>
          </p:nvCxnSpPr>
          <p:spPr bwMode="auto">
            <a:xfrm>
              <a:off x="10497981" y="3242228"/>
              <a:ext cx="0" cy="100094"/>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ECCE2BF9-B18F-87C4-4E07-7D7EC04D7E48}"/>
                </a:ext>
              </a:extLst>
            </p:cNvPr>
            <p:cNvCxnSpPr>
              <a:cxnSpLocks/>
            </p:cNvCxnSpPr>
            <p:nvPr/>
          </p:nvCxnSpPr>
          <p:spPr bwMode="auto">
            <a:xfrm>
              <a:off x="10825484" y="3229830"/>
              <a:ext cx="0" cy="100094"/>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6F6013CA-C2C4-07EF-83B4-32AB663EF0EC}"/>
                </a:ext>
              </a:extLst>
            </p:cNvPr>
            <p:cNvCxnSpPr>
              <a:cxnSpLocks/>
            </p:cNvCxnSpPr>
            <p:nvPr/>
          </p:nvCxnSpPr>
          <p:spPr bwMode="auto">
            <a:xfrm>
              <a:off x="11482204" y="3229830"/>
              <a:ext cx="0" cy="100094"/>
            </a:xfrm>
            <a:prstGeom prst="line">
              <a:avLst/>
            </a:prstGeom>
            <a:noFill/>
            <a:ln w="28575" cap="flat" cmpd="sng" algn="ctr">
              <a:solidFill>
                <a:schemeClr val="bg1"/>
              </a:solidFill>
              <a:prstDash val="solid"/>
              <a:round/>
              <a:headEnd type="none" w="med" len="med"/>
              <a:tailEnd type="none" w="med" len="med"/>
            </a:ln>
            <a:effectLst/>
          </p:spPr>
        </p:cxnSp>
        <p:sp>
          <p:nvSpPr>
            <p:cNvPr id="55" name="TextBox 54">
              <a:extLst>
                <a:ext uri="{FF2B5EF4-FFF2-40B4-BE49-F238E27FC236}">
                  <a16:creationId xmlns:a16="http://schemas.microsoft.com/office/drawing/2014/main" id="{906B98BD-7E11-EBBC-C82E-A6DD8FE5A4D1}"/>
                </a:ext>
              </a:extLst>
            </p:cNvPr>
            <p:cNvSpPr txBox="1"/>
            <p:nvPr/>
          </p:nvSpPr>
          <p:spPr bwMode="auto">
            <a:xfrm>
              <a:off x="8649841" y="508936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56" name="TextBox 55">
              <a:extLst>
                <a:ext uri="{FF2B5EF4-FFF2-40B4-BE49-F238E27FC236}">
                  <a16:creationId xmlns:a16="http://schemas.microsoft.com/office/drawing/2014/main" id="{DEFE08B6-A898-41E7-A195-5FDDE8AFE423}"/>
                </a:ext>
              </a:extLst>
            </p:cNvPr>
            <p:cNvSpPr txBox="1"/>
            <p:nvPr/>
          </p:nvSpPr>
          <p:spPr bwMode="auto">
            <a:xfrm>
              <a:off x="9300940" y="508936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a:t>
              </a:r>
            </a:p>
          </p:txBody>
        </p:sp>
        <p:sp>
          <p:nvSpPr>
            <p:cNvPr id="57" name="TextBox 56">
              <a:extLst>
                <a:ext uri="{FF2B5EF4-FFF2-40B4-BE49-F238E27FC236}">
                  <a16:creationId xmlns:a16="http://schemas.microsoft.com/office/drawing/2014/main" id="{571E7114-2B94-1E68-2F9D-BD6E712CB821}"/>
                </a:ext>
              </a:extLst>
            </p:cNvPr>
            <p:cNvSpPr txBox="1"/>
            <p:nvPr/>
          </p:nvSpPr>
          <p:spPr bwMode="auto">
            <a:xfrm>
              <a:off x="9963703" y="508936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58" name="TextBox 57">
              <a:extLst>
                <a:ext uri="{FF2B5EF4-FFF2-40B4-BE49-F238E27FC236}">
                  <a16:creationId xmlns:a16="http://schemas.microsoft.com/office/drawing/2014/main" id="{6578B13A-EFAF-5DA7-33B7-721210270C03}"/>
                </a:ext>
              </a:extLst>
            </p:cNvPr>
            <p:cNvSpPr txBox="1"/>
            <p:nvPr/>
          </p:nvSpPr>
          <p:spPr bwMode="auto">
            <a:xfrm>
              <a:off x="10301453" y="508936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22</a:t>
              </a:r>
            </a:p>
          </p:txBody>
        </p:sp>
        <p:sp>
          <p:nvSpPr>
            <p:cNvPr id="59" name="TextBox 58">
              <a:extLst>
                <a:ext uri="{FF2B5EF4-FFF2-40B4-BE49-F238E27FC236}">
                  <a16:creationId xmlns:a16="http://schemas.microsoft.com/office/drawing/2014/main" id="{8415AC0F-24F1-B77F-8031-C48B01C3BD66}"/>
                </a:ext>
              </a:extLst>
            </p:cNvPr>
            <p:cNvSpPr txBox="1"/>
            <p:nvPr/>
          </p:nvSpPr>
          <p:spPr bwMode="auto">
            <a:xfrm>
              <a:off x="10628956" y="508936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60" name="TextBox 59">
              <a:extLst>
                <a:ext uri="{FF2B5EF4-FFF2-40B4-BE49-F238E27FC236}">
                  <a16:creationId xmlns:a16="http://schemas.microsoft.com/office/drawing/2014/main" id="{CA542C64-1DFE-B6FE-8FBC-353937A91F92}"/>
                </a:ext>
              </a:extLst>
            </p:cNvPr>
            <p:cNvSpPr txBox="1"/>
            <p:nvPr/>
          </p:nvSpPr>
          <p:spPr bwMode="auto">
            <a:xfrm>
              <a:off x="11288476" y="508936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28</a:t>
              </a:r>
            </a:p>
          </p:txBody>
        </p:sp>
        <p:grpSp>
          <p:nvGrpSpPr>
            <p:cNvPr id="70" name="Group 69">
              <a:extLst>
                <a:ext uri="{FF2B5EF4-FFF2-40B4-BE49-F238E27FC236}">
                  <a16:creationId xmlns:a16="http://schemas.microsoft.com/office/drawing/2014/main" id="{30B04D09-8293-4BC0-582E-2E63F48AECE4}"/>
                </a:ext>
              </a:extLst>
            </p:cNvPr>
            <p:cNvGrpSpPr/>
            <p:nvPr/>
          </p:nvGrpSpPr>
          <p:grpSpPr>
            <a:xfrm>
              <a:off x="6768799" y="5599353"/>
              <a:ext cx="4899909" cy="523220"/>
              <a:chOff x="6768799" y="5712679"/>
              <a:chExt cx="4899909" cy="523220"/>
            </a:xfrm>
          </p:grpSpPr>
          <p:sp>
            <p:nvSpPr>
              <p:cNvPr id="61" name="TextBox 60">
                <a:extLst>
                  <a:ext uri="{FF2B5EF4-FFF2-40B4-BE49-F238E27FC236}">
                    <a16:creationId xmlns:a16="http://schemas.microsoft.com/office/drawing/2014/main" id="{FF63B109-09A6-2AAF-2E9B-672B5384D570}"/>
                  </a:ext>
                </a:extLst>
              </p:cNvPr>
              <p:cNvSpPr txBox="1"/>
              <p:nvPr/>
            </p:nvSpPr>
            <p:spPr bwMode="auto">
              <a:xfrm>
                <a:off x="6768799" y="5712679"/>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51</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50</a:t>
                </a:r>
                <a:endParaRPr lang="en-US" sz="1400" b="0" dirty="0">
                  <a:solidFill>
                    <a:schemeClr val="accent1"/>
                  </a:solidFill>
                  <a:latin typeface="Calibri" panose="020F0502020204030204" pitchFamily="34" charset="0"/>
                </a:endParaRPr>
              </a:p>
            </p:txBody>
          </p:sp>
          <p:sp>
            <p:nvSpPr>
              <p:cNvPr id="62" name="TextBox 61">
                <a:extLst>
                  <a:ext uri="{FF2B5EF4-FFF2-40B4-BE49-F238E27FC236}">
                    <a16:creationId xmlns:a16="http://schemas.microsoft.com/office/drawing/2014/main" id="{D14BD747-973F-AF02-242B-FE778E20B5A7}"/>
                  </a:ext>
                </a:extLst>
              </p:cNvPr>
              <p:cNvSpPr txBox="1"/>
              <p:nvPr/>
            </p:nvSpPr>
            <p:spPr bwMode="auto">
              <a:xfrm>
                <a:off x="7321389" y="5712679"/>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47</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46</a:t>
                </a:r>
                <a:endParaRPr lang="en-US" sz="1400" b="0" dirty="0">
                  <a:solidFill>
                    <a:schemeClr val="accent1"/>
                  </a:solidFill>
                  <a:latin typeface="Calibri" panose="020F0502020204030204" pitchFamily="34" charset="0"/>
                </a:endParaRPr>
              </a:p>
            </p:txBody>
          </p:sp>
          <p:sp>
            <p:nvSpPr>
              <p:cNvPr id="63" name="TextBox 62">
                <a:extLst>
                  <a:ext uri="{FF2B5EF4-FFF2-40B4-BE49-F238E27FC236}">
                    <a16:creationId xmlns:a16="http://schemas.microsoft.com/office/drawing/2014/main" id="{BF96C615-40C7-F141-61A7-D2D3965F74D7}"/>
                  </a:ext>
                </a:extLst>
              </p:cNvPr>
              <p:cNvSpPr txBox="1"/>
              <p:nvPr/>
            </p:nvSpPr>
            <p:spPr bwMode="auto">
              <a:xfrm>
                <a:off x="7992027" y="5712679"/>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46</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45</a:t>
                </a:r>
                <a:endParaRPr lang="en-US" sz="1400" b="0" dirty="0">
                  <a:solidFill>
                    <a:schemeClr val="accent1"/>
                  </a:solidFill>
                  <a:latin typeface="Calibri" panose="020F0502020204030204" pitchFamily="34" charset="0"/>
                </a:endParaRPr>
              </a:p>
            </p:txBody>
          </p:sp>
          <p:sp>
            <p:nvSpPr>
              <p:cNvPr id="64" name="TextBox 63">
                <a:extLst>
                  <a:ext uri="{FF2B5EF4-FFF2-40B4-BE49-F238E27FC236}">
                    <a16:creationId xmlns:a16="http://schemas.microsoft.com/office/drawing/2014/main" id="{CF8D310D-4AF7-369A-DA63-4F2D527F0816}"/>
                  </a:ext>
                </a:extLst>
              </p:cNvPr>
              <p:cNvSpPr txBox="1"/>
              <p:nvPr/>
            </p:nvSpPr>
            <p:spPr bwMode="auto">
              <a:xfrm>
                <a:off x="8662665" y="5712679"/>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45</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48</a:t>
                </a:r>
                <a:endParaRPr lang="en-US" sz="1400" b="0" dirty="0">
                  <a:solidFill>
                    <a:schemeClr val="accent1"/>
                  </a:solidFill>
                  <a:latin typeface="Calibri" panose="020F0502020204030204" pitchFamily="34" charset="0"/>
                </a:endParaRPr>
              </a:p>
            </p:txBody>
          </p:sp>
          <p:sp>
            <p:nvSpPr>
              <p:cNvPr id="65" name="TextBox 64">
                <a:extLst>
                  <a:ext uri="{FF2B5EF4-FFF2-40B4-BE49-F238E27FC236}">
                    <a16:creationId xmlns:a16="http://schemas.microsoft.com/office/drawing/2014/main" id="{3FA3F653-0D6E-15F3-71D1-57BA92656086}"/>
                  </a:ext>
                </a:extLst>
              </p:cNvPr>
              <p:cNvSpPr txBox="1"/>
              <p:nvPr/>
            </p:nvSpPr>
            <p:spPr bwMode="auto">
              <a:xfrm>
                <a:off x="9313764" y="5712679"/>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42</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48</a:t>
                </a:r>
                <a:endParaRPr lang="en-US" sz="1400" b="0" dirty="0">
                  <a:solidFill>
                    <a:schemeClr val="accent1"/>
                  </a:solidFill>
                  <a:latin typeface="Calibri" panose="020F0502020204030204" pitchFamily="34" charset="0"/>
                </a:endParaRPr>
              </a:p>
            </p:txBody>
          </p:sp>
          <p:sp>
            <p:nvSpPr>
              <p:cNvPr id="66" name="TextBox 65">
                <a:extLst>
                  <a:ext uri="{FF2B5EF4-FFF2-40B4-BE49-F238E27FC236}">
                    <a16:creationId xmlns:a16="http://schemas.microsoft.com/office/drawing/2014/main" id="{B64E7085-E2F7-CC7C-AE8C-C0E19387A6CB}"/>
                  </a:ext>
                </a:extLst>
              </p:cNvPr>
              <p:cNvSpPr txBox="1"/>
              <p:nvPr/>
            </p:nvSpPr>
            <p:spPr bwMode="auto">
              <a:xfrm>
                <a:off x="9976527" y="5712679"/>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47</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46</a:t>
                </a:r>
                <a:endParaRPr lang="en-US" sz="1400" b="0" dirty="0">
                  <a:solidFill>
                    <a:schemeClr val="accent1"/>
                  </a:solidFill>
                  <a:latin typeface="Calibri" panose="020F0502020204030204" pitchFamily="34" charset="0"/>
                </a:endParaRPr>
              </a:p>
            </p:txBody>
          </p:sp>
          <p:sp>
            <p:nvSpPr>
              <p:cNvPr id="67" name="TextBox 66">
                <a:extLst>
                  <a:ext uri="{FF2B5EF4-FFF2-40B4-BE49-F238E27FC236}">
                    <a16:creationId xmlns:a16="http://schemas.microsoft.com/office/drawing/2014/main" id="{EF5247F4-6C78-C9D5-DF6B-24C5625A848A}"/>
                  </a:ext>
                </a:extLst>
              </p:cNvPr>
              <p:cNvSpPr txBox="1"/>
              <p:nvPr/>
            </p:nvSpPr>
            <p:spPr bwMode="auto">
              <a:xfrm>
                <a:off x="10314277" y="5712679"/>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44</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43</a:t>
                </a:r>
                <a:endParaRPr lang="en-US" sz="1400" b="0" dirty="0">
                  <a:solidFill>
                    <a:schemeClr val="accent1"/>
                  </a:solidFill>
                  <a:latin typeface="Calibri" panose="020F0502020204030204" pitchFamily="34" charset="0"/>
                </a:endParaRPr>
              </a:p>
            </p:txBody>
          </p:sp>
          <p:sp>
            <p:nvSpPr>
              <p:cNvPr id="68" name="TextBox 67">
                <a:extLst>
                  <a:ext uri="{FF2B5EF4-FFF2-40B4-BE49-F238E27FC236}">
                    <a16:creationId xmlns:a16="http://schemas.microsoft.com/office/drawing/2014/main" id="{B7D31415-DC4F-681D-9555-C52CC3833081}"/>
                  </a:ext>
                </a:extLst>
              </p:cNvPr>
              <p:cNvSpPr txBox="1"/>
              <p:nvPr/>
            </p:nvSpPr>
            <p:spPr bwMode="auto">
              <a:xfrm>
                <a:off x="10641780" y="5712679"/>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46</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45</a:t>
                </a:r>
                <a:endParaRPr lang="en-US" sz="1400" b="0" dirty="0">
                  <a:solidFill>
                    <a:schemeClr val="accent1"/>
                  </a:solidFill>
                  <a:latin typeface="Calibri" panose="020F0502020204030204" pitchFamily="34" charset="0"/>
                </a:endParaRPr>
              </a:p>
            </p:txBody>
          </p:sp>
          <p:sp>
            <p:nvSpPr>
              <p:cNvPr id="69" name="TextBox 68">
                <a:extLst>
                  <a:ext uri="{FF2B5EF4-FFF2-40B4-BE49-F238E27FC236}">
                    <a16:creationId xmlns:a16="http://schemas.microsoft.com/office/drawing/2014/main" id="{4B8DC0E1-8DF5-F15C-98D7-A8E1F5099F16}"/>
                  </a:ext>
                </a:extLst>
              </p:cNvPr>
              <p:cNvSpPr txBox="1"/>
              <p:nvPr/>
            </p:nvSpPr>
            <p:spPr bwMode="auto">
              <a:xfrm>
                <a:off x="11301300" y="5712679"/>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45</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45</a:t>
                </a:r>
                <a:endParaRPr lang="en-US" sz="1400" b="0" dirty="0">
                  <a:solidFill>
                    <a:schemeClr val="accent1"/>
                  </a:solidFill>
                  <a:latin typeface="Calibri" panose="020F0502020204030204" pitchFamily="34" charset="0"/>
                </a:endParaRPr>
              </a:p>
            </p:txBody>
          </p:sp>
        </p:grpSp>
        <p:sp>
          <p:nvSpPr>
            <p:cNvPr id="71" name="TextBox 70">
              <a:extLst>
                <a:ext uri="{FF2B5EF4-FFF2-40B4-BE49-F238E27FC236}">
                  <a16:creationId xmlns:a16="http://schemas.microsoft.com/office/drawing/2014/main" id="{C67CA82A-944D-AD63-7F48-BD3726723A6C}"/>
                </a:ext>
              </a:extLst>
            </p:cNvPr>
            <p:cNvSpPr txBox="1"/>
            <p:nvPr/>
          </p:nvSpPr>
          <p:spPr bwMode="auto">
            <a:xfrm>
              <a:off x="5734120" y="5599353"/>
              <a:ext cx="10935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Semaglutide</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Placebo</a:t>
              </a:r>
              <a:endParaRPr lang="en-US" sz="1400" b="0" dirty="0">
                <a:solidFill>
                  <a:schemeClr val="accent1"/>
                </a:solidFill>
                <a:latin typeface="Calibri" panose="020F0502020204030204" pitchFamily="34" charset="0"/>
              </a:endParaRPr>
            </a:p>
          </p:txBody>
        </p:sp>
        <p:sp>
          <p:nvSpPr>
            <p:cNvPr id="72" name="TextBox 71">
              <a:extLst>
                <a:ext uri="{FF2B5EF4-FFF2-40B4-BE49-F238E27FC236}">
                  <a16:creationId xmlns:a16="http://schemas.microsoft.com/office/drawing/2014/main" id="{F6089E8B-5D5D-2D37-3B7C-558A8A39349D}"/>
                </a:ext>
              </a:extLst>
            </p:cNvPr>
            <p:cNvSpPr txBox="1"/>
            <p:nvPr/>
          </p:nvSpPr>
          <p:spPr bwMode="auto">
            <a:xfrm>
              <a:off x="10708929" y="1682640"/>
              <a:ext cx="10246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Washout</a:t>
              </a:r>
            </a:p>
          </p:txBody>
        </p:sp>
        <p:cxnSp>
          <p:nvCxnSpPr>
            <p:cNvPr id="75" name="Straight Connector 74">
              <a:extLst>
                <a:ext uri="{FF2B5EF4-FFF2-40B4-BE49-F238E27FC236}">
                  <a16:creationId xmlns:a16="http://schemas.microsoft.com/office/drawing/2014/main" id="{24C56EBE-5CC4-0503-3056-D9119E410B8B}"/>
                </a:ext>
              </a:extLst>
            </p:cNvPr>
            <p:cNvCxnSpPr>
              <a:cxnSpLocks/>
            </p:cNvCxnSpPr>
            <p:nvPr/>
          </p:nvCxnSpPr>
          <p:spPr bwMode="auto">
            <a:xfrm>
              <a:off x="6765233" y="5098625"/>
              <a:ext cx="85725" cy="0"/>
            </a:xfrm>
            <a:prstGeom prst="line">
              <a:avLst/>
            </a:prstGeom>
            <a:noFill/>
            <a:ln w="28575" cap="flat" cmpd="sng" algn="ctr">
              <a:solidFill>
                <a:schemeClr val="bg1"/>
              </a:solidFill>
              <a:prstDash val="solid"/>
              <a:round/>
              <a:headEnd type="none" w="med" len="med"/>
              <a:tailEnd type="none" w="med" len="med"/>
            </a:ln>
            <a:effectLst/>
          </p:spPr>
        </p:cxnSp>
        <p:sp>
          <p:nvSpPr>
            <p:cNvPr id="76" name="Rectangle 75">
              <a:extLst>
                <a:ext uri="{FF2B5EF4-FFF2-40B4-BE49-F238E27FC236}">
                  <a16:creationId xmlns:a16="http://schemas.microsoft.com/office/drawing/2014/main" id="{FAF6B83D-AADE-1153-E02A-22855AB7F7C1}"/>
                </a:ext>
              </a:extLst>
            </p:cNvPr>
            <p:cNvSpPr/>
            <p:nvPr/>
          </p:nvSpPr>
          <p:spPr bwMode="auto">
            <a:xfrm>
              <a:off x="6865361" y="4927172"/>
              <a:ext cx="650266" cy="162194"/>
            </a:xfrm>
            <a:prstGeom prst="rect">
              <a:avLst/>
            </a:prstGeom>
            <a:solidFill>
              <a:schemeClr val="tx2"/>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b="0" dirty="0">
                  <a:solidFill>
                    <a:schemeClr val="bg1"/>
                  </a:solidFill>
                  <a:latin typeface="Calibri" panose="020F0502020204030204" pitchFamily="34" charset="0"/>
                </a:rPr>
                <a:t>0.25</a:t>
              </a:r>
            </a:p>
          </p:txBody>
        </p:sp>
        <p:sp>
          <p:nvSpPr>
            <p:cNvPr id="77" name="Rectangle 76">
              <a:extLst>
                <a:ext uri="{FF2B5EF4-FFF2-40B4-BE49-F238E27FC236}">
                  <a16:creationId xmlns:a16="http://schemas.microsoft.com/office/drawing/2014/main" id="{0F3FB8C4-F2FA-12DB-F9E6-5B16B3C5EE05}"/>
                </a:ext>
              </a:extLst>
            </p:cNvPr>
            <p:cNvSpPr/>
            <p:nvPr/>
          </p:nvSpPr>
          <p:spPr bwMode="auto">
            <a:xfrm>
              <a:off x="7506067" y="4899007"/>
              <a:ext cx="666535" cy="162194"/>
            </a:xfrm>
            <a:prstGeom prst="rect">
              <a:avLst/>
            </a:prstGeom>
            <a:solidFill>
              <a:schemeClr val="tx2"/>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b="0" dirty="0">
                  <a:solidFill>
                    <a:schemeClr val="bg1"/>
                  </a:solidFill>
                  <a:latin typeface="Calibri" panose="020F0502020204030204" pitchFamily="34" charset="0"/>
                </a:rPr>
                <a:t>0.5</a:t>
              </a:r>
            </a:p>
          </p:txBody>
        </p:sp>
        <p:sp>
          <p:nvSpPr>
            <p:cNvPr id="78" name="Rectangle 77">
              <a:extLst>
                <a:ext uri="{FF2B5EF4-FFF2-40B4-BE49-F238E27FC236}">
                  <a16:creationId xmlns:a16="http://schemas.microsoft.com/office/drawing/2014/main" id="{63102A1C-0FD1-2A0D-596F-205FB3038F31}"/>
                </a:ext>
              </a:extLst>
            </p:cNvPr>
            <p:cNvSpPr/>
            <p:nvPr/>
          </p:nvSpPr>
          <p:spPr bwMode="auto">
            <a:xfrm>
              <a:off x="8172608" y="4868849"/>
              <a:ext cx="669213" cy="162194"/>
            </a:xfrm>
            <a:prstGeom prst="rect">
              <a:avLst/>
            </a:prstGeom>
            <a:solidFill>
              <a:schemeClr val="tx2"/>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b="0" dirty="0">
                  <a:solidFill>
                    <a:schemeClr val="bg1"/>
                  </a:solidFill>
                  <a:latin typeface="Calibri" panose="020F0502020204030204" pitchFamily="34" charset="0"/>
                </a:rPr>
                <a:t>1.0</a:t>
              </a:r>
            </a:p>
          </p:txBody>
        </p:sp>
        <p:sp>
          <p:nvSpPr>
            <p:cNvPr id="79" name="Rectangle 78">
              <a:extLst>
                <a:ext uri="{FF2B5EF4-FFF2-40B4-BE49-F238E27FC236}">
                  <a16:creationId xmlns:a16="http://schemas.microsoft.com/office/drawing/2014/main" id="{128B6C2F-7D47-1E9D-3090-8F8A4CE1B104}"/>
                </a:ext>
              </a:extLst>
            </p:cNvPr>
            <p:cNvSpPr/>
            <p:nvPr/>
          </p:nvSpPr>
          <p:spPr bwMode="auto">
            <a:xfrm>
              <a:off x="8841820" y="4842900"/>
              <a:ext cx="666697" cy="162194"/>
            </a:xfrm>
            <a:prstGeom prst="rect">
              <a:avLst/>
            </a:prstGeom>
            <a:solidFill>
              <a:schemeClr val="tx2"/>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b="0" dirty="0">
                  <a:solidFill>
                    <a:schemeClr val="bg1"/>
                  </a:solidFill>
                  <a:latin typeface="Calibri" panose="020F0502020204030204" pitchFamily="34" charset="0"/>
                </a:rPr>
                <a:t>1.7</a:t>
              </a:r>
            </a:p>
          </p:txBody>
        </p:sp>
        <p:sp>
          <p:nvSpPr>
            <p:cNvPr id="80" name="Rectangle 79">
              <a:extLst>
                <a:ext uri="{FF2B5EF4-FFF2-40B4-BE49-F238E27FC236}">
                  <a16:creationId xmlns:a16="http://schemas.microsoft.com/office/drawing/2014/main" id="{AA356BB0-193F-89E2-543B-F1054998EFA0}"/>
                </a:ext>
              </a:extLst>
            </p:cNvPr>
            <p:cNvSpPr/>
            <p:nvPr/>
          </p:nvSpPr>
          <p:spPr bwMode="auto">
            <a:xfrm>
              <a:off x="9508518" y="4817385"/>
              <a:ext cx="1313835" cy="162194"/>
            </a:xfrm>
            <a:prstGeom prst="rect">
              <a:avLst/>
            </a:prstGeom>
            <a:solidFill>
              <a:schemeClr val="tx2"/>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b="0" dirty="0">
                  <a:solidFill>
                    <a:schemeClr val="bg1"/>
                  </a:solidFill>
                  <a:latin typeface="Calibri" panose="020F0502020204030204" pitchFamily="34" charset="0"/>
                </a:rPr>
                <a:t>2.4</a:t>
              </a:r>
            </a:p>
          </p:txBody>
        </p:sp>
        <p:sp>
          <p:nvSpPr>
            <p:cNvPr id="82" name="TextBox 81">
              <a:extLst>
                <a:ext uri="{FF2B5EF4-FFF2-40B4-BE49-F238E27FC236}">
                  <a16:creationId xmlns:a16="http://schemas.microsoft.com/office/drawing/2014/main" id="{2C619ADF-6B4C-4264-9A68-73875A89C5EE}"/>
                </a:ext>
              </a:extLst>
            </p:cNvPr>
            <p:cNvSpPr txBox="1"/>
            <p:nvPr/>
          </p:nvSpPr>
          <p:spPr bwMode="auto">
            <a:xfrm>
              <a:off x="8378687" y="4394468"/>
              <a:ext cx="6261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mg/wk</a:t>
              </a:r>
            </a:p>
          </p:txBody>
        </p:sp>
        <p:sp>
          <p:nvSpPr>
            <p:cNvPr id="83" name="Freeform 82">
              <a:extLst>
                <a:ext uri="{FF2B5EF4-FFF2-40B4-BE49-F238E27FC236}">
                  <a16:creationId xmlns:a16="http://schemas.microsoft.com/office/drawing/2014/main" id="{0BF0FCD2-61ED-B34D-8A3F-18C4B6F20A9E}"/>
                </a:ext>
              </a:extLst>
            </p:cNvPr>
            <p:cNvSpPr/>
            <p:nvPr/>
          </p:nvSpPr>
          <p:spPr bwMode="auto">
            <a:xfrm>
              <a:off x="6848375" y="3070459"/>
              <a:ext cx="4013734" cy="380198"/>
            </a:xfrm>
            <a:custGeom>
              <a:avLst/>
              <a:gdLst>
                <a:gd name="connsiteX0" fmla="*/ 0 w 4013734"/>
                <a:gd name="connsiteY0" fmla="*/ 163629 h 380198"/>
                <a:gd name="connsiteX1" fmla="*/ 760396 w 4013734"/>
                <a:gd name="connsiteY1" fmla="*/ 317634 h 380198"/>
                <a:gd name="connsiteX2" fmla="*/ 1414913 w 4013734"/>
                <a:gd name="connsiteY2" fmla="*/ 380198 h 380198"/>
                <a:gd name="connsiteX3" fmla="*/ 2079057 w 4013734"/>
                <a:gd name="connsiteY3" fmla="*/ 202130 h 380198"/>
                <a:gd name="connsiteX4" fmla="*/ 2738387 w 4013734"/>
                <a:gd name="connsiteY4" fmla="*/ 245444 h 380198"/>
                <a:gd name="connsiteX5" fmla="*/ 3397718 w 4013734"/>
                <a:gd name="connsiteY5" fmla="*/ 144379 h 380198"/>
                <a:gd name="connsiteX6" fmla="*/ 3729789 w 4013734"/>
                <a:gd name="connsiteY6" fmla="*/ 9625 h 380198"/>
                <a:gd name="connsiteX7" fmla="*/ 4013734 w 4013734"/>
                <a:gd name="connsiteY7" fmla="*/ 0 h 380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13734" h="380198">
                  <a:moveTo>
                    <a:pt x="0" y="163629"/>
                  </a:moveTo>
                  <a:lnTo>
                    <a:pt x="760396" y="317634"/>
                  </a:lnTo>
                  <a:lnTo>
                    <a:pt x="1414913" y="380198"/>
                  </a:lnTo>
                  <a:lnTo>
                    <a:pt x="2079057" y="202130"/>
                  </a:lnTo>
                  <a:lnTo>
                    <a:pt x="2738387" y="245444"/>
                  </a:lnTo>
                  <a:lnTo>
                    <a:pt x="3397718" y="144379"/>
                  </a:lnTo>
                  <a:lnTo>
                    <a:pt x="3729789" y="9625"/>
                  </a:lnTo>
                  <a:lnTo>
                    <a:pt x="4013734" y="0"/>
                  </a:lnTo>
                </a:path>
              </a:pathLst>
            </a:custGeom>
            <a:noFill/>
            <a:ln w="28575">
              <a:solidFill>
                <a:schemeClr val="accent3"/>
              </a:solidFill>
              <a:miter lim="800000"/>
              <a:headEnd/>
              <a:tailEnd/>
            </a:ln>
          </p:spPr>
          <p:txBody>
            <a:bodyPr rtlCol="0" anchor="ctr"/>
            <a:lstStyle/>
            <a:p>
              <a:pPr algn="ctr"/>
              <a:endParaRPr lang="en-US" dirty="0"/>
            </a:p>
          </p:txBody>
        </p:sp>
        <p:sp>
          <p:nvSpPr>
            <p:cNvPr id="85" name="Freeform 84">
              <a:extLst>
                <a:ext uri="{FF2B5EF4-FFF2-40B4-BE49-F238E27FC236}">
                  <a16:creationId xmlns:a16="http://schemas.microsoft.com/office/drawing/2014/main" id="{5D854173-D6D9-1A13-7BD9-3DD55C7E4874}"/>
                </a:ext>
              </a:extLst>
            </p:cNvPr>
            <p:cNvSpPr/>
            <p:nvPr/>
          </p:nvSpPr>
          <p:spPr bwMode="auto">
            <a:xfrm>
              <a:off x="6858000" y="3238901"/>
              <a:ext cx="3965608" cy="1130968"/>
            </a:xfrm>
            <a:custGeom>
              <a:avLst/>
              <a:gdLst>
                <a:gd name="connsiteX0" fmla="*/ 0 w 3965608"/>
                <a:gd name="connsiteY0" fmla="*/ 0 h 1130968"/>
                <a:gd name="connsiteX1" fmla="*/ 659331 w 3965608"/>
                <a:gd name="connsiteY1" fmla="*/ 587141 h 1130968"/>
                <a:gd name="connsiteX2" fmla="*/ 1323474 w 3965608"/>
                <a:gd name="connsiteY2" fmla="*/ 750771 h 1130968"/>
                <a:gd name="connsiteX3" fmla="*/ 1992429 w 3965608"/>
                <a:gd name="connsiteY3" fmla="*/ 1020278 h 1130968"/>
                <a:gd name="connsiteX4" fmla="*/ 2651760 w 3965608"/>
                <a:gd name="connsiteY4" fmla="*/ 1058779 h 1130968"/>
                <a:gd name="connsiteX5" fmla="*/ 3311091 w 3965608"/>
                <a:gd name="connsiteY5" fmla="*/ 1126156 h 1130968"/>
                <a:gd name="connsiteX6" fmla="*/ 3623912 w 3965608"/>
                <a:gd name="connsiteY6" fmla="*/ 1044341 h 1130968"/>
                <a:gd name="connsiteX7" fmla="*/ 3965608 w 3965608"/>
                <a:gd name="connsiteY7" fmla="*/ 1130968 h 1130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65608" h="1130968">
                  <a:moveTo>
                    <a:pt x="0" y="0"/>
                  </a:moveTo>
                  <a:lnTo>
                    <a:pt x="659331" y="587141"/>
                  </a:lnTo>
                  <a:lnTo>
                    <a:pt x="1323474" y="750771"/>
                  </a:lnTo>
                  <a:lnTo>
                    <a:pt x="1992429" y="1020278"/>
                  </a:lnTo>
                  <a:lnTo>
                    <a:pt x="2651760" y="1058779"/>
                  </a:lnTo>
                  <a:lnTo>
                    <a:pt x="3311091" y="1126156"/>
                  </a:lnTo>
                  <a:lnTo>
                    <a:pt x="3623912" y="1044341"/>
                  </a:lnTo>
                  <a:lnTo>
                    <a:pt x="3965608" y="1130968"/>
                  </a:lnTo>
                </a:path>
              </a:pathLst>
            </a:custGeom>
            <a:noFill/>
            <a:ln w="28575">
              <a:solidFill>
                <a:schemeClr val="accent1"/>
              </a:solidFill>
              <a:miter lim="800000"/>
              <a:headEnd/>
              <a:tailEnd/>
            </a:ln>
          </p:spPr>
          <p:txBody>
            <a:bodyPr rtlCol="0" anchor="ctr"/>
            <a:lstStyle/>
            <a:p>
              <a:pPr algn="ctr"/>
              <a:endParaRPr lang="en-US" dirty="0"/>
            </a:p>
          </p:txBody>
        </p:sp>
        <p:sp>
          <p:nvSpPr>
            <p:cNvPr id="86" name="Oval 85">
              <a:extLst>
                <a:ext uri="{FF2B5EF4-FFF2-40B4-BE49-F238E27FC236}">
                  <a16:creationId xmlns:a16="http://schemas.microsoft.com/office/drawing/2014/main" id="{F3A1D2DF-D6A8-7A90-DC6F-CF814E73789D}"/>
                </a:ext>
              </a:extLst>
            </p:cNvPr>
            <p:cNvSpPr/>
            <p:nvPr/>
          </p:nvSpPr>
          <p:spPr bwMode="auto">
            <a:xfrm>
              <a:off x="7544368" y="3329924"/>
              <a:ext cx="104648" cy="104648"/>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Oval 86">
              <a:extLst>
                <a:ext uri="{FF2B5EF4-FFF2-40B4-BE49-F238E27FC236}">
                  <a16:creationId xmlns:a16="http://schemas.microsoft.com/office/drawing/2014/main" id="{CEED7890-582B-F858-8555-40886010A2FB}"/>
                </a:ext>
              </a:extLst>
            </p:cNvPr>
            <p:cNvSpPr/>
            <p:nvPr/>
          </p:nvSpPr>
          <p:spPr bwMode="auto">
            <a:xfrm>
              <a:off x="7462331" y="3773839"/>
              <a:ext cx="104648" cy="104648"/>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Oval 87">
              <a:extLst>
                <a:ext uri="{FF2B5EF4-FFF2-40B4-BE49-F238E27FC236}">
                  <a16:creationId xmlns:a16="http://schemas.microsoft.com/office/drawing/2014/main" id="{1CCB772C-D1F3-A395-CFDA-4109629237D8}"/>
                </a:ext>
              </a:extLst>
            </p:cNvPr>
            <p:cNvSpPr/>
            <p:nvPr/>
          </p:nvSpPr>
          <p:spPr bwMode="auto">
            <a:xfrm>
              <a:off x="8209651" y="3396573"/>
              <a:ext cx="104648" cy="104648"/>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Oval 88">
              <a:extLst>
                <a:ext uri="{FF2B5EF4-FFF2-40B4-BE49-F238E27FC236}">
                  <a16:creationId xmlns:a16="http://schemas.microsoft.com/office/drawing/2014/main" id="{7B669603-E577-D262-E7BF-A7AFE8EC9552}"/>
                </a:ext>
              </a:extLst>
            </p:cNvPr>
            <p:cNvSpPr/>
            <p:nvPr/>
          </p:nvSpPr>
          <p:spPr bwMode="auto">
            <a:xfrm>
              <a:off x="8117788" y="3939518"/>
              <a:ext cx="104648" cy="104648"/>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Oval 89">
              <a:extLst>
                <a:ext uri="{FF2B5EF4-FFF2-40B4-BE49-F238E27FC236}">
                  <a16:creationId xmlns:a16="http://schemas.microsoft.com/office/drawing/2014/main" id="{59E7C2B0-1B77-E3C5-966F-F6AFC75E4B5C}"/>
                </a:ext>
              </a:extLst>
            </p:cNvPr>
            <p:cNvSpPr/>
            <p:nvPr/>
          </p:nvSpPr>
          <p:spPr bwMode="auto">
            <a:xfrm>
              <a:off x="8874881" y="3211753"/>
              <a:ext cx="104648" cy="104648"/>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Oval 90">
              <a:extLst>
                <a:ext uri="{FF2B5EF4-FFF2-40B4-BE49-F238E27FC236}">
                  <a16:creationId xmlns:a16="http://schemas.microsoft.com/office/drawing/2014/main" id="{DAFAAE9C-2F1F-4620-0542-6251CFEE6D32}"/>
                </a:ext>
              </a:extLst>
            </p:cNvPr>
            <p:cNvSpPr/>
            <p:nvPr/>
          </p:nvSpPr>
          <p:spPr bwMode="auto">
            <a:xfrm>
              <a:off x="8784078" y="4191951"/>
              <a:ext cx="104648" cy="104648"/>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Oval 91">
              <a:extLst>
                <a:ext uri="{FF2B5EF4-FFF2-40B4-BE49-F238E27FC236}">
                  <a16:creationId xmlns:a16="http://schemas.microsoft.com/office/drawing/2014/main" id="{D7084491-92A7-5970-72E3-06E1CE7FFA4A}"/>
                </a:ext>
              </a:extLst>
            </p:cNvPr>
            <p:cNvSpPr/>
            <p:nvPr/>
          </p:nvSpPr>
          <p:spPr bwMode="auto">
            <a:xfrm>
              <a:off x="9528887" y="3265502"/>
              <a:ext cx="104648" cy="104648"/>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Oval 92">
              <a:extLst>
                <a:ext uri="{FF2B5EF4-FFF2-40B4-BE49-F238E27FC236}">
                  <a16:creationId xmlns:a16="http://schemas.microsoft.com/office/drawing/2014/main" id="{6400C072-C950-4778-63A8-FB84A8DB3B16}"/>
                </a:ext>
              </a:extLst>
            </p:cNvPr>
            <p:cNvSpPr/>
            <p:nvPr/>
          </p:nvSpPr>
          <p:spPr bwMode="auto">
            <a:xfrm>
              <a:off x="9442652" y="4244275"/>
              <a:ext cx="104648" cy="104648"/>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Oval 93">
              <a:extLst>
                <a:ext uri="{FF2B5EF4-FFF2-40B4-BE49-F238E27FC236}">
                  <a16:creationId xmlns:a16="http://schemas.microsoft.com/office/drawing/2014/main" id="{4025A323-F7FA-D1A7-1638-5610C8DD9DCA}"/>
                </a:ext>
              </a:extLst>
            </p:cNvPr>
            <p:cNvSpPr/>
            <p:nvPr/>
          </p:nvSpPr>
          <p:spPr bwMode="auto">
            <a:xfrm>
              <a:off x="10197670" y="3157805"/>
              <a:ext cx="104648" cy="104648"/>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Oval 94">
              <a:extLst>
                <a:ext uri="{FF2B5EF4-FFF2-40B4-BE49-F238E27FC236}">
                  <a16:creationId xmlns:a16="http://schemas.microsoft.com/office/drawing/2014/main" id="{346D2914-2BC4-890C-3408-7F26135E9A01}"/>
                </a:ext>
              </a:extLst>
            </p:cNvPr>
            <p:cNvSpPr/>
            <p:nvPr/>
          </p:nvSpPr>
          <p:spPr bwMode="auto">
            <a:xfrm>
              <a:off x="10109066" y="4301412"/>
              <a:ext cx="104648" cy="104648"/>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Oval 95">
              <a:extLst>
                <a:ext uri="{FF2B5EF4-FFF2-40B4-BE49-F238E27FC236}">
                  <a16:creationId xmlns:a16="http://schemas.microsoft.com/office/drawing/2014/main" id="{4D6F5286-DF37-5631-7EE3-FB19611B78AC}"/>
                </a:ext>
              </a:extLst>
            </p:cNvPr>
            <p:cNvSpPr/>
            <p:nvPr/>
          </p:nvSpPr>
          <p:spPr bwMode="auto">
            <a:xfrm>
              <a:off x="10523934" y="3030720"/>
              <a:ext cx="104648" cy="104648"/>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Oval 96">
              <a:extLst>
                <a:ext uri="{FF2B5EF4-FFF2-40B4-BE49-F238E27FC236}">
                  <a16:creationId xmlns:a16="http://schemas.microsoft.com/office/drawing/2014/main" id="{E6E66D8D-F2B5-2232-49F5-0EB92B74A829}"/>
                </a:ext>
              </a:extLst>
            </p:cNvPr>
            <p:cNvSpPr/>
            <p:nvPr/>
          </p:nvSpPr>
          <p:spPr bwMode="auto">
            <a:xfrm>
              <a:off x="10445657" y="4230993"/>
              <a:ext cx="104648" cy="104648"/>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Oval 97">
              <a:extLst>
                <a:ext uri="{FF2B5EF4-FFF2-40B4-BE49-F238E27FC236}">
                  <a16:creationId xmlns:a16="http://schemas.microsoft.com/office/drawing/2014/main" id="{0B7C583A-CAA8-56F7-6AA9-830416F2905C}"/>
                </a:ext>
              </a:extLst>
            </p:cNvPr>
            <p:cNvSpPr/>
            <p:nvPr/>
          </p:nvSpPr>
          <p:spPr bwMode="auto">
            <a:xfrm>
              <a:off x="10771285" y="4315351"/>
              <a:ext cx="104648" cy="104648"/>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Oval 98">
              <a:extLst>
                <a:ext uri="{FF2B5EF4-FFF2-40B4-BE49-F238E27FC236}">
                  <a16:creationId xmlns:a16="http://schemas.microsoft.com/office/drawing/2014/main" id="{A42777DB-DFBC-F5AC-2F29-25090998DA9A}"/>
                </a:ext>
              </a:extLst>
            </p:cNvPr>
            <p:cNvSpPr/>
            <p:nvPr/>
          </p:nvSpPr>
          <p:spPr bwMode="auto">
            <a:xfrm>
              <a:off x="6800509" y="3188996"/>
              <a:ext cx="104648" cy="104648"/>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05" name="Group 104">
              <a:extLst>
                <a:ext uri="{FF2B5EF4-FFF2-40B4-BE49-F238E27FC236}">
                  <a16:creationId xmlns:a16="http://schemas.microsoft.com/office/drawing/2014/main" id="{F93B42BA-B1B0-C666-A22C-09B3C9C10B04}"/>
                </a:ext>
              </a:extLst>
            </p:cNvPr>
            <p:cNvGrpSpPr/>
            <p:nvPr/>
          </p:nvGrpSpPr>
          <p:grpSpPr>
            <a:xfrm>
              <a:off x="7540215" y="3147717"/>
              <a:ext cx="117483" cy="459158"/>
              <a:chOff x="9307710" y="2136350"/>
              <a:chExt cx="194036" cy="341304"/>
            </a:xfrm>
          </p:grpSpPr>
          <p:cxnSp>
            <p:nvCxnSpPr>
              <p:cNvPr id="101" name="Straight Connector 100">
                <a:extLst>
                  <a:ext uri="{FF2B5EF4-FFF2-40B4-BE49-F238E27FC236}">
                    <a16:creationId xmlns:a16="http://schemas.microsoft.com/office/drawing/2014/main" id="{313D5060-9461-436A-2EA0-90D80980762A}"/>
                  </a:ext>
                </a:extLst>
              </p:cNvPr>
              <p:cNvCxnSpPr>
                <a:cxnSpLocks/>
              </p:cNvCxnSpPr>
              <p:nvPr/>
            </p:nvCxnSpPr>
            <p:spPr bwMode="auto">
              <a:xfrm>
                <a:off x="9307710" y="2136350"/>
                <a:ext cx="194036" cy="0"/>
              </a:xfrm>
              <a:prstGeom prst="line">
                <a:avLst/>
              </a:prstGeom>
              <a:noFill/>
              <a:ln w="19050" cap="flat" cmpd="sng" algn="ctr">
                <a:solidFill>
                  <a:schemeClr val="accent3"/>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5170FAD6-3831-9E94-7B62-F52276A938D1}"/>
                  </a:ext>
                </a:extLst>
              </p:cNvPr>
              <p:cNvCxnSpPr>
                <a:cxnSpLocks/>
              </p:cNvCxnSpPr>
              <p:nvPr/>
            </p:nvCxnSpPr>
            <p:spPr bwMode="auto">
              <a:xfrm>
                <a:off x="9307710" y="2477654"/>
                <a:ext cx="194036" cy="0"/>
              </a:xfrm>
              <a:prstGeom prst="line">
                <a:avLst/>
              </a:prstGeom>
              <a:noFill/>
              <a:ln w="19050" cap="flat" cmpd="sng" algn="ctr">
                <a:solidFill>
                  <a:schemeClr val="accent3"/>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43D4B482-227C-0E64-DB65-28E734ECB428}"/>
                  </a:ext>
                </a:extLst>
              </p:cNvPr>
              <p:cNvCxnSpPr>
                <a:cxnSpLocks/>
              </p:cNvCxnSpPr>
              <p:nvPr/>
            </p:nvCxnSpPr>
            <p:spPr bwMode="auto">
              <a:xfrm>
                <a:off x="9404728" y="2136350"/>
                <a:ext cx="0" cy="338554"/>
              </a:xfrm>
              <a:prstGeom prst="line">
                <a:avLst/>
              </a:prstGeom>
              <a:noFill/>
              <a:ln w="19050" cap="flat" cmpd="sng" algn="ctr">
                <a:solidFill>
                  <a:schemeClr val="accent3"/>
                </a:solidFill>
                <a:prstDash val="solid"/>
                <a:round/>
                <a:headEnd type="none" w="med" len="med"/>
                <a:tailEnd type="none" w="med" len="med"/>
              </a:ln>
              <a:effectLst/>
            </p:spPr>
          </p:cxnSp>
        </p:grpSp>
        <p:grpSp>
          <p:nvGrpSpPr>
            <p:cNvPr id="126" name="Group 125">
              <a:extLst>
                <a:ext uri="{FF2B5EF4-FFF2-40B4-BE49-F238E27FC236}">
                  <a16:creationId xmlns:a16="http://schemas.microsoft.com/office/drawing/2014/main" id="{16855F3D-8C9F-4062-51CD-1046E59395E7}"/>
                </a:ext>
              </a:extLst>
            </p:cNvPr>
            <p:cNvGrpSpPr/>
            <p:nvPr/>
          </p:nvGrpSpPr>
          <p:grpSpPr>
            <a:xfrm>
              <a:off x="10790892" y="3987004"/>
              <a:ext cx="71218" cy="658085"/>
              <a:chOff x="9307710" y="2136350"/>
              <a:chExt cx="194036" cy="341304"/>
            </a:xfrm>
          </p:grpSpPr>
          <p:cxnSp>
            <p:nvCxnSpPr>
              <p:cNvPr id="127" name="Straight Connector 126">
                <a:extLst>
                  <a:ext uri="{FF2B5EF4-FFF2-40B4-BE49-F238E27FC236}">
                    <a16:creationId xmlns:a16="http://schemas.microsoft.com/office/drawing/2014/main" id="{8C00063A-3C40-629B-FDB8-1E7ED1C0470B}"/>
                  </a:ext>
                </a:extLst>
              </p:cNvPr>
              <p:cNvCxnSpPr>
                <a:cxnSpLocks/>
              </p:cNvCxnSpPr>
              <p:nvPr/>
            </p:nvCxnSpPr>
            <p:spPr bwMode="auto">
              <a:xfrm>
                <a:off x="9307710" y="2136350"/>
                <a:ext cx="194036" cy="0"/>
              </a:xfrm>
              <a:prstGeom prst="line">
                <a:avLst/>
              </a:prstGeom>
              <a:noFill/>
              <a:ln w="19050"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66CFC81D-6FA6-FADE-A71C-773E1A3FC300}"/>
                  </a:ext>
                </a:extLst>
              </p:cNvPr>
              <p:cNvCxnSpPr>
                <a:cxnSpLocks/>
              </p:cNvCxnSpPr>
              <p:nvPr/>
            </p:nvCxnSpPr>
            <p:spPr bwMode="auto">
              <a:xfrm>
                <a:off x="9307710" y="2477654"/>
                <a:ext cx="194036" cy="0"/>
              </a:xfrm>
              <a:prstGeom prst="line">
                <a:avLst/>
              </a:prstGeom>
              <a:noFill/>
              <a:ln w="19050"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A8EC73B4-0898-F097-667B-FB5002168541}"/>
                  </a:ext>
                </a:extLst>
              </p:cNvPr>
              <p:cNvCxnSpPr>
                <a:cxnSpLocks/>
              </p:cNvCxnSpPr>
              <p:nvPr/>
            </p:nvCxnSpPr>
            <p:spPr bwMode="auto">
              <a:xfrm>
                <a:off x="9404728" y="2136350"/>
                <a:ext cx="0" cy="338554"/>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0" name="Group 129">
              <a:extLst>
                <a:ext uri="{FF2B5EF4-FFF2-40B4-BE49-F238E27FC236}">
                  <a16:creationId xmlns:a16="http://schemas.microsoft.com/office/drawing/2014/main" id="{CD8F8559-CBC6-6D1D-77C4-7D54E53FFF5A}"/>
                </a:ext>
              </a:extLst>
            </p:cNvPr>
            <p:cNvGrpSpPr/>
            <p:nvPr/>
          </p:nvGrpSpPr>
          <p:grpSpPr>
            <a:xfrm>
              <a:off x="10448033" y="4028015"/>
              <a:ext cx="102251" cy="471124"/>
              <a:chOff x="9307710" y="2136350"/>
              <a:chExt cx="194036" cy="341304"/>
            </a:xfrm>
          </p:grpSpPr>
          <p:cxnSp>
            <p:nvCxnSpPr>
              <p:cNvPr id="131" name="Straight Connector 130">
                <a:extLst>
                  <a:ext uri="{FF2B5EF4-FFF2-40B4-BE49-F238E27FC236}">
                    <a16:creationId xmlns:a16="http://schemas.microsoft.com/office/drawing/2014/main" id="{201BF4E2-2BC2-2A20-DC7D-0ED2E4F4E7E6}"/>
                  </a:ext>
                </a:extLst>
              </p:cNvPr>
              <p:cNvCxnSpPr>
                <a:cxnSpLocks/>
              </p:cNvCxnSpPr>
              <p:nvPr/>
            </p:nvCxnSpPr>
            <p:spPr bwMode="auto">
              <a:xfrm>
                <a:off x="9307710" y="2136350"/>
                <a:ext cx="194036" cy="0"/>
              </a:xfrm>
              <a:prstGeom prst="line">
                <a:avLst/>
              </a:prstGeom>
              <a:noFill/>
              <a:ln w="19050"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28D832AC-7309-3E54-3764-684023A6D2E2}"/>
                  </a:ext>
                </a:extLst>
              </p:cNvPr>
              <p:cNvCxnSpPr>
                <a:cxnSpLocks/>
              </p:cNvCxnSpPr>
              <p:nvPr/>
            </p:nvCxnSpPr>
            <p:spPr bwMode="auto">
              <a:xfrm>
                <a:off x="9307710" y="2477654"/>
                <a:ext cx="194036" cy="0"/>
              </a:xfrm>
              <a:prstGeom prst="line">
                <a:avLst/>
              </a:prstGeom>
              <a:noFill/>
              <a:ln w="19050"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C6CCCFAE-8FDA-E017-DE8D-1B1A56026D80}"/>
                  </a:ext>
                </a:extLst>
              </p:cNvPr>
              <p:cNvCxnSpPr>
                <a:cxnSpLocks/>
              </p:cNvCxnSpPr>
              <p:nvPr/>
            </p:nvCxnSpPr>
            <p:spPr bwMode="auto">
              <a:xfrm>
                <a:off x="9404728" y="2136350"/>
                <a:ext cx="0" cy="338554"/>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4" name="Group 133">
              <a:extLst>
                <a:ext uri="{FF2B5EF4-FFF2-40B4-BE49-F238E27FC236}">
                  <a16:creationId xmlns:a16="http://schemas.microsoft.com/office/drawing/2014/main" id="{74146B60-2FF4-1D76-C5B4-E0131616757B}"/>
                </a:ext>
              </a:extLst>
            </p:cNvPr>
            <p:cNvGrpSpPr/>
            <p:nvPr/>
          </p:nvGrpSpPr>
          <p:grpSpPr>
            <a:xfrm>
              <a:off x="10132930" y="4130759"/>
              <a:ext cx="72764" cy="429663"/>
              <a:chOff x="9307710" y="2136350"/>
              <a:chExt cx="194036" cy="341304"/>
            </a:xfrm>
          </p:grpSpPr>
          <p:cxnSp>
            <p:nvCxnSpPr>
              <p:cNvPr id="135" name="Straight Connector 134">
                <a:extLst>
                  <a:ext uri="{FF2B5EF4-FFF2-40B4-BE49-F238E27FC236}">
                    <a16:creationId xmlns:a16="http://schemas.microsoft.com/office/drawing/2014/main" id="{B7FCA1A9-A06C-51C9-0CAD-7F9A41BF8B8C}"/>
                  </a:ext>
                </a:extLst>
              </p:cNvPr>
              <p:cNvCxnSpPr>
                <a:cxnSpLocks/>
              </p:cNvCxnSpPr>
              <p:nvPr/>
            </p:nvCxnSpPr>
            <p:spPr bwMode="auto">
              <a:xfrm>
                <a:off x="9307710" y="2136350"/>
                <a:ext cx="194036" cy="0"/>
              </a:xfrm>
              <a:prstGeom prst="line">
                <a:avLst/>
              </a:prstGeom>
              <a:noFill/>
              <a:ln w="19050"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6D18E695-3E5F-9323-ED9A-EEEEB52CE36D}"/>
                  </a:ext>
                </a:extLst>
              </p:cNvPr>
              <p:cNvCxnSpPr>
                <a:cxnSpLocks/>
              </p:cNvCxnSpPr>
              <p:nvPr/>
            </p:nvCxnSpPr>
            <p:spPr bwMode="auto">
              <a:xfrm>
                <a:off x="9307710" y="2477654"/>
                <a:ext cx="194036" cy="0"/>
              </a:xfrm>
              <a:prstGeom prst="line">
                <a:avLst/>
              </a:prstGeom>
              <a:noFill/>
              <a:ln w="19050"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A9FB1925-21FD-5E3A-D609-1184549C5DD1}"/>
                  </a:ext>
                </a:extLst>
              </p:cNvPr>
              <p:cNvCxnSpPr>
                <a:cxnSpLocks/>
              </p:cNvCxnSpPr>
              <p:nvPr/>
            </p:nvCxnSpPr>
            <p:spPr bwMode="auto">
              <a:xfrm>
                <a:off x="9404728" y="2136350"/>
                <a:ext cx="0" cy="338554"/>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8" name="Group 137">
              <a:extLst>
                <a:ext uri="{FF2B5EF4-FFF2-40B4-BE49-F238E27FC236}">
                  <a16:creationId xmlns:a16="http://schemas.microsoft.com/office/drawing/2014/main" id="{46E5921B-EB0B-FA92-713A-45D8CDC5FA99}"/>
                </a:ext>
              </a:extLst>
            </p:cNvPr>
            <p:cNvGrpSpPr/>
            <p:nvPr/>
          </p:nvGrpSpPr>
          <p:grpSpPr>
            <a:xfrm>
              <a:off x="9449698" y="4001861"/>
              <a:ext cx="104643" cy="532319"/>
              <a:chOff x="9307710" y="2136350"/>
              <a:chExt cx="194036" cy="341304"/>
            </a:xfrm>
          </p:grpSpPr>
          <p:cxnSp>
            <p:nvCxnSpPr>
              <p:cNvPr id="139" name="Straight Connector 138">
                <a:extLst>
                  <a:ext uri="{FF2B5EF4-FFF2-40B4-BE49-F238E27FC236}">
                    <a16:creationId xmlns:a16="http://schemas.microsoft.com/office/drawing/2014/main" id="{8E8C42FA-3F81-CC48-817F-038BE80D4E89}"/>
                  </a:ext>
                </a:extLst>
              </p:cNvPr>
              <p:cNvCxnSpPr>
                <a:cxnSpLocks/>
              </p:cNvCxnSpPr>
              <p:nvPr/>
            </p:nvCxnSpPr>
            <p:spPr bwMode="auto">
              <a:xfrm>
                <a:off x="9307710" y="2136350"/>
                <a:ext cx="194036" cy="0"/>
              </a:xfrm>
              <a:prstGeom prst="line">
                <a:avLst/>
              </a:prstGeom>
              <a:noFill/>
              <a:ln w="19050"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088CFD00-917E-CEB8-AD64-B4AF05341FB4}"/>
                  </a:ext>
                </a:extLst>
              </p:cNvPr>
              <p:cNvCxnSpPr>
                <a:cxnSpLocks/>
              </p:cNvCxnSpPr>
              <p:nvPr/>
            </p:nvCxnSpPr>
            <p:spPr bwMode="auto">
              <a:xfrm>
                <a:off x="9307710" y="2477654"/>
                <a:ext cx="194036" cy="0"/>
              </a:xfrm>
              <a:prstGeom prst="line">
                <a:avLst/>
              </a:prstGeom>
              <a:noFill/>
              <a:ln w="19050"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7A3BF8D1-687B-8DE3-4A94-ED161CCBE418}"/>
                  </a:ext>
                </a:extLst>
              </p:cNvPr>
              <p:cNvCxnSpPr>
                <a:cxnSpLocks/>
              </p:cNvCxnSpPr>
              <p:nvPr/>
            </p:nvCxnSpPr>
            <p:spPr bwMode="auto">
              <a:xfrm>
                <a:off x="9404728" y="2136350"/>
                <a:ext cx="0" cy="338554"/>
              </a:xfrm>
              <a:prstGeom prst="line">
                <a:avLst/>
              </a:prstGeom>
              <a:noFill/>
              <a:ln w="19050" cap="flat" cmpd="sng" algn="ctr">
                <a:solidFill>
                  <a:schemeClr val="accent1"/>
                </a:solidFill>
                <a:prstDash val="solid"/>
                <a:round/>
                <a:headEnd type="none" w="med" len="med"/>
                <a:tailEnd type="none" w="med" len="med"/>
              </a:ln>
              <a:effectLst/>
            </p:spPr>
          </p:cxnSp>
        </p:grpSp>
        <p:grpSp>
          <p:nvGrpSpPr>
            <p:cNvPr id="142" name="Group 141">
              <a:extLst>
                <a:ext uri="{FF2B5EF4-FFF2-40B4-BE49-F238E27FC236}">
                  <a16:creationId xmlns:a16="http://schemas.microsoft.com/office/drawing/2014/main" id="{A154D719-1CE0-B37D-6AA0-4E661812BF3C}"/>
                </a:ext>
              </a:extLst>
            </p:cNvPr>
            <p:cNvGrpSpPr/>
            <p:nvPr/>
          </p:nvGrpSpPr>
          <p:grpSpPr>
            <a:xfrm>
              <a:off x="8788573" y="4021298"/>
              <a:ext cx="93091" cy="428795"/>
              <a:chOff x="9307710" y="2136350"/>
              <a:chExt cx="194036" cy="341304"/>
            </a:xfrm>
          </p:grpSpPr>
          <p:cxnSp>
            <p:nvCxnSpPr>
              <p:cNvPr id="143" name="Straight Connector 142">
                <a:extLst>
                  <a:ext uri="{FF2B5EF4-FFF2-40B4-BE49-F238E27FC236}">
                    <a16:creationId xmlns:a16="http://schemas.microsoft.com/office/drawing/2014/main" id="{550294DE-33C8-FBDF-C6B1-039DB7C750A9}"/>
                  </a:ext>
                </a:extLst>
              </p:cNvPr>
              <p:cNvCxnSpPr>
                <a:cxnSpLocks/>
              </p:cNvCxnSpPr>
              <p:nvPr/>
            </p:nvCxnSpPr>
            <p:spPr bwMode="auto">
              <a:xfrm>
                <a:off x="9307710" y="2136350"/>
                <a:ext cx="194036" cy="0"/>
              </a:xfrm>
              <a:prstGeom prst="line">
                <a:avLst/>
              </a:prstGeom>
              <a:noFill/>
              <a:ln w="19050"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FEEA2271-7660-5AF2-C94C-CE0A18596706}"/>
                  </a:ext>
                </a:extLst>
              </p:cNvPr>
              <p:cNvCxnSpPr>
                <a:cxnSpLocks/>
              </p:cNvCxnSpPr>
              <p:nvPr/>
            </p:nvCxnSpPr>
            <p:spPr bwMode="auto">
              <a:xfrm>
                <a:off x="9307710" y="2477654"/>
                <a:ext cx="194036" cy="0"/>
              </a:xfrm>
              <a:prstGeom prst="line">
                <a:avLst/>
              </a:prstGeom>
              <a:noFill/>
              <a:ln w="19050"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0434DB99-769A-7C86-2D6A-9F3502668276}"/>
                  </a:ext>
                </a:extLst>
              </p:cNvPr>
              <p:cNvCxnSpPr>
                <a:cxnSpLocks/>
              </p:cNvCxnSpPr>
              <p:nvPr/>
            </p:nvCxnSpPr>
            <p:spPr bwMode="auto">
              <a:xfrm>
                <a:off x="9404728" y="2136350"/>
                <a:ext cx="0" cy="338554"/>
              </a:xfrm>
              <a:prstGeom prst="line">
                <a:avLst/>
              </a:prstGeom>
              <a:noFill/>
              <a:ln w="19050" cap="flat" cmpd="sng" algn="ctr">
                <a:solidFill>
                  <a:schemeClr val="accent1"/>
                </a:solidFill>
                <a:prstDash val="solid"/>
                <a:round/>
                <a:headEnd type="none" w="med" len="med"/>
                <a:tailEnd type="none" w="med" len="med"/>
              </a:ln>
              <a:effectLst/>
            </p:spPr>
          </p:cxnSp>
        </p:grpSp>
        <p:grpSp>
          <p:nvGrpSpPr>
            <p:cNvPr id="146" name="Group 145">
              <a:extLst>
                <a:ext uri="{FF2B5EF4-FFF2-40B4-BE49-F238E27FC236}">
                  <a16:creationId xmlns:a16="http://schemas.microsoft.com/office/drawing/2014/main" id="{9DA94D30-176D-F342-59B6-E7BB4CA996C3}"/>
                </a:ext>
              </a:extLst>
            </p:cNvPr>
            <p:cNvGrpSpPr/>
            <p:nvPr/>
          </p:nvGrpSpPr>
          <p:grpSpPr>
            <a:xfrm>
              <a:off x="8124920" y="3708961"/>
              <a:ext cx="91793" cy="522031"/>
              <a:chOff x="9307710" y="2136350"/>
              <a:chExt cx="194036" cy="341304"/>
            </a:xfrm>
          </p:grpSpPr>
          <p:cxnSp>
            <p:nvCxnSpPr>
              <p:cNvPr id="147" name="Straight Connector 146">
                <a:extLst>
                  <a:ext uri="{FF2B5EF4-FFF2-40B4-BE49-F238E27FC236}">
                    <a16:creationId xmlns:a16="http://schemas.microsoft.com/office/drawing/2014/main" id="{6768168B-63BE-AF5A-4E14-03DE9C47B279}"/>
                  </a:ext>
                </a:extLst>
              </p:cNvPr>
              <p:cNvCxnSpPr>
                <a:cxnSpLocks/>
              </p:cNvCxnSpPr>
              <p:nvPr/>
            </p:nvCxnSpPr>
            <p:spPr bwMode="auto">
              <a:xfrm>
                <a:off x="9307710" y="2136350"/>
                <a:ext cx="194036" cy="0"/>
              </a:xfrm>
              <a:prstGeom prst="line">
                <a:avLst/>
              </a:prstGeom>
              <a:noFill/>
              <a:ln w="19050"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6DF8913C-85A6-E5E4-4E57-3CD3F46B49A4}"/>
                  </a:ext>
                </a:extLst>
              </p:cNvPr>
              <p:cNvCxnSpPr>
                <a:cxnSpLocks/>
              </p:cNvCxnSpPr>
              <p:nvPr/>
            </p:nvCxnSpPr>
            <p:spPr bwMode="auto">
              <a:xfrm>
                <a:off x="9307710" y="2477654"/>
                <a:ext cx="194036" cy="0"/>
              </a:xfrm>
              <a:prstGeom prst="line">
                <a:avLst/>
              </a:prstGeom>
              <a:noFill/>
              <a:ln w="19050"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E8ED02DC-10AC-9CE2-DE13-2E1BC42FC65A}"/>
                  </a:ext>
                </a:extLst>
              </p:cNvPr>
              <p:cNvCxnSpPr>
                <a:cxnSpLocks/>
              </p:cNvCxnSpPr>
              <p:nvPr/>
            </p:nvCxnSpPr>
            <p:spPr bwMode="auto">
              <a:xfrm>
                <a:off x="9404728" y="2136350"/>
                <a:ext cx="0" cy="338554"/>
              </a:xfrm>
              <a:prstGeom prst="line">
                <a:avLst/>
              </a:prstGeom>
              <a:noFill/>
              <a:ln w="19050" cap="flat" cmpd="sng" algn="ctr">
                <a:solidFill>
                  <a:schemeClr val="accent1"/>
                </a:solidFill>
                <a:prstDash val="solid"/>
                <a:round/>
                <a:headEnd type="none" w="med" len="med"/>
                <a:tailEnd type="none" w="med" len="med"/>
              </a:ln>
              <a:effectLst/>
            </p:spPr>
          </p:cxnSp>
        </p:grpSp>
        <p:grpSp>
          <p:nvGrpSpPr>
            <p:cNvPr id="150" name="Group 149">
              <a:extLst>
                <a:ext uri="{FF2B5EF4-FFF2-40B4-BE49-F238E27FC236}">
                  <a16:creationId xmlns:a16="http://schemas.microsoft.com/office/drawing/2014/main" id="{95CD0140-AB17-8704-B5FD-D17EB4ADD942}"/>
                </a:ext>
              </a:extLst>
            </p:cNvPr>
            <p:cNvGrpSpPr/>
            <p:nvPr/>
          </p:nvGrpSpPr>
          <p:grpSpPr>
            <a:xfrm>
              <a:off x="7469125" y="3553651"/>
              <a:ext cx="86692" cy="502467"/>
              <a:chOff x="9307710" y="2136350"/>
              <a:chExt cx="194036" cy="341304"/>
            </a:xfrm>
          </p:grpSpPr>
          <p:cxnSp>
            <p:nvCxnSpPr>
              <p:cNvPr id="151" name="Straight Connector 150">
                <a:extLst>
                  <a:ext uri="{FF2B5EF4-FFF2-40B4-BE49-F238E27FC236}">
                    <a16:creationId xmlns:a16="http://schemas.microsoft.com/office/drawing/2014/main" id="{6A5F91F4-D5EC-A800-C130-A16167A97F67}"/>
                  </a:ext>
                </a:extLst>
              </p:cNvPr>
              <p:cNvCxnSpPr>
                <a:cxnSpLocks/>
              </p:cNvCxnSpPr>
              <p:nvPr/>
            </p:nvCxnSpPr>
            <p:spPr bwMode="auto">
              <a:xfrm>
                <a:off x="9307710" y="2136350"/>
                <a:ext cx="194036" cy="0"/>
              </a:xfrm>
              <a:prstGeom prst="line">
                <a:avLst/>
              </a:prstGeom>
              <a:noFill/>
              <a:ln w="19050"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ACF2E3F6-7195-7F65-4552-9D3CACAF589D}"/>
                  </a:ext>
                </a:extLst>
              </p:cNvPr>
              <p:cNvCxnSpPr>
                <a:cxnSpLocks/>
              </p:cNvCxnSpPr>
              <p:nvPr/>
            </p:nvCxnSpPr>
            <p:spPr bwMode="auto">
              <a:xfrm>
                <a:off x="9307710" y="2477654"/>
                <a:ext cx="194036" cy="0"/>
              </a:xfrm>
              <a:prstGeom prst="line">
                <a:avLst/>
              </a:prstGeom>
              <a:noFill/>
              <a:ln w="19050"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A0C38758-3B7D-62A3-E789-E0BAA19842EF}"/>
                  </a:ext>
                </a:extLst>
              </p:cNvPr>
              <p:cNvCxnSpPr>
                <a:cxnSpLocks/>
              </p:cNvCxnSpPr>
              <p:nvPr/>
            </p:nvCxnSpPr>
            <p:spPr bwMode="auto">
              <a:xfrm>
                <a:off x="9404728" y="2136350"/>
                <a:ext cx="0" cy="338554"/>
              </a:xfrm>
              <a:prstGeom prst="line">
                <a:avLst/>
              </a:prstGeom>
              <a:noFill/>
              <a:ln w="19050" cap="flat" cmpd="sng" algn="ctr">
                <a:solidFill>
                  <a:schemeClr val="accent1"/>
                </a:solidFill>
                <a:prstDash val="solid"/>
                <a:round/>
                <a:headEnd type="none" w="med" len="med"/>
                <a:tailEnd type="none" w="med" len="med"/>
              </a:ln>
              <a:effectLst/>
            </p:spPr>
          </p:cxnSp>
        </p:grpSp>
        <p:grpSp>
          <p:nvGrpSpPr>
            <p:cNvPr id="14" name="Group 13">
              <a:extLst>
                <a:ext uri="{FF2B5EF4-FFF2-40B4-BE49-F238E27FC236}">
                  <a16:creationId xmlns:a16="http://schemas.microsoft.com/office/drawing/2014/main" id="{A3D3A884-4E36-54C4-05F2-0F1839311A29}"/>
                </a:ext>
              </a:extLst>
            </p:cNvPr>
            <p:cNvGrpSpPr/>
            <p:nvPr/>
          </p:nvGrpSpPr>
          <p:grpSpPr>
            <a:xfrm>
              <a:off x="9540238" y="2937182"/>
              <a:ext cx="89366" cy="702487"/>
              <a:chOff x="9307710" y="2136350"/>
              <a:chExt cx="194036" cy="341304"/>
            </a:xfrm>
          </p:grpSpPr>
          <p:cxnSp>
            <p:nvCxnSpPr>
              <p:cNvPr id="15" name="Straight Connector 14">
                <a:extLst>
                  <a:ext uri="{FF2B5EF4-FFF2-40B4-BE49-F238E27FC236}">
                    <a16:creationId xmlns:a16="http://schemas.microsoft.com/office/drawing/2014/main" id="{463AECFD-DD42-1BBD-82AA-C29E211D0B50}"/>
                  </a:ext>
                </a:extLst>
              </p:cNvPr>
              <p:cNvCxnSpPr>
                <a:cxnSpLocks/>
              </p:cNvCxnSpPr>
              <p:nvPr/>
            </p:nvCxnSpPr>
            <p:spPr bwMode="auto">
              <a:xfrm>
                <a:off x="9307710" y="2136350"/>
                <a:ext cx="194036" cy="0"/>
              </a:xfrm>
              <a:prstGeom prst="line">
                <a:avLst/>
              </a:prstGeom>
              <a:noFill/>
              <a:ln w="19050" cap="flat" cmpd="sng" algn="ctr">
                <a:solidFill>
                  <a:schemeClr val="accent3"/>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6B859408-412C-18C8-19CF-7F44DB948F27}"/>
                  </a:ext>
                </a:extLst>
              </p:cNvPr>
              <p:cNvCxnSpPr>
                <a:cxnSpLocks/>
              </p:cNvCxnSpPr>
              <p:nvPr/>
            </p:nvCxnSpPr>
            <p:spPr bwMode="auto">
              <a:xfrm>
                <a:off x="9307710" y="2477654"/>
                <a:ext cx="194036" cy="0"/>
              </a:xfrm>
              <a:prstGeom prst="line">
                <a:avLst/>
              </a:prstGeom>
              <a:noFill/>
              <a:ln w="19050" cap="flat" cmpd="sng" algn="ctr">
                <a:solidFill>
                  <a:schemeClr val="accent3"/>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C6EE435F-2C05-3A5F-8D0C-1C9A672DC6CE}"/>
                  </a:ext>
                </a:extLst>
              </p:cNvPr>
              <p:cNvCxnSpPr>
                <a:cxnSpLocks/>
              </p:cNvCxnSpPr>
              <p:nvPr/>
            </p:nvCxnSpPr>
            <p:spPr bwMode="auto">
              <a:xfrm>
                <a:off x="9404728" y="2136350"/>
                <a:ext cx="0" cy="338554"/>
              </a:xfrm>
              <a:prstGeom prst="line">
                <a:avLst/>
              </a:prstGeom>
              <a:noFill/>
              <a:ln w="19050" cap="flat" cmpd="sng" algn="ctr">
                <a:solidFill>
                  <a:schemeClr val="accent3"/>
                </a:solidFill>
                <a:prstDash val="solid"/>
                <a:round/>
                <a:headEnd type="none" w="med" len="med"/>
                <a:tailEnd type="none" w="med" len="med"/>
              </a:ln>
              <a:effectLst/>
            </p:spPr>
          </p:cxnSp>
        </p:grpSp>
        <p:grpSp>
          <p:nvGrpSpPr>
            <p:cNvPr id="26" name="Group 25">
              <a:extLst>
                <a:ext uri="{FF2B5EF4-FFF2-40B4-BE49-F238E27FC236}">
                  <a16:creationId xmlns:a16="http://schemas.microsoft.com/office/drawing/2014/main" id="{0CB9C3E7-43F2-2110-74B3-10DBA730375F}"/>
                </a:ext>
              </a:extLst>
            </p:cNvPr>
            <p:cNvGrpSpPr/>
            <p:nvPr/>
          </p:nvGrpSpPr>
          <p:grpSpPr>
            <a:xfrm>
              <a:off x="8880857" y="2843708"/>
              <a:ext cx="84931" cy="790939"/>
              <a:chOff x="9307710" y="2136350"/>
              <a:chExt cx="194036" cy="341304"/>
            </a:xfrm>
          </p:grpSpPr>
          <p:cxnSp>
            <p:nvCxnSpPr>
              <p:cNvPr id="28" name="Straight Connector 27">
                <a:extLst>
                  <a:ext uri="{FF2B5EF4-FFF2-40B4-BE49-F238E27FC236}">
                    <a16:creationId xmlns:a16="http://schemas.microsoft.com/office/drawing/2014/main" id="{5B6F9E38-075A-4275-CE9E-735116661DBE}"/>
                  </a:ext>
                </a:extLst>
              </p:cNvPr>
              <p:cNvCxnSpPr>
                <a:cxnSpLocks/>
              </p:cNvCxnSpPr>
              <p:nvPr/>
            </p:nvCxnSpPr>
            <p:spPr bwMode="auto">
              <a:xfrm>
                <a:off x="9307710" y="2136350"/>
                <a:ext cx="194036" cy="0"/>
              </a:xfrm>
              <a:prstGeom prst="line">
                <a:avLst/>
              </a:prstGeom>
              <a:noFill/>
              <a:ln w="19050" cap="flat" cmpd="sng" algn="ctr">
                <a:solidFill>
                  <a:schemeClr val="accent3"/>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5C630A4-2F57-B89E-DAC0-C07445B20995}"/>
                  </a:ext>
                </a:extLst>
              </p:cNvPr>
              <p:cNvCxnSpPr>
                <a:cxnSpLocks/>
              </p:cNvCxnSpPr>
              <p:nvPr/>
            </p:nvCxnSpPr>
            <p:spPr bwMode="auto">
              <a:xfrm>
                <a:off x="9307710" y="2477654"/>
                <a:ext cx="194036" cy="0"/>
              </a:xfrm>
              <a:prstGeom prst="line">
                <a:avLst/>
              </a:prstGeom>
              <a:noFill/>
              <a:ln w="19050" cap="flat" cmpd="sng" algn="ctr">
                <a:solidFill>
                  <a:schemeClr val="accent3"/>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B7F5897F-DFFA-ED00-46A9-60105F657712}"/>
                  </a:ext>
                </a:extLst>
              </p:cNvPr>
              <p:cNvCxnSpPr>
                <a:cxnSpLocks/>
              </p:cNvCxnSpPr>
              <p:nvPr/>
            </p:nvCxnSpPr>
            <p:spPr bwMode="auto">
              <a:xfrm>
                <a:off x="9404728" y="2136350"/>
                <a:ext cx="0" cy="338554"/>
              </a:xfrm>
              <a:prstGeom prst="line">
                <a:avLst/>
              </a:prstGeom>
              <a:noFill/>
              <a:ln w="19050" cap="flat" cmpd="sng" algn="ctr">
                <a:solidFill>
                  <a:schemeClr val="accent3"/>
                </a:solidFill>
                <a:prstDash val="solid"/>
                <a:round/>
                <a:headEnd type="none" w="med" len="med"/>
                <a:tailEnd type="none" w="med" len="med"/>
              </a:ln>
              <a:effectLst/>
            </p:spPr>
          </p:cxnSp>
        </p:grpSp>
        <p:grpSp>
          <p:nvGrpSpPr>
            <p:cNvPr id="39" name="Group 38">
              <a:extLst>
                <a:ext uri="{FF2B5EF4-FFF2-40B4-BE49-F238E27FC236}">
                  <a16:creationId xmlns:a16="http://schemas.microsoft.com/office/drawing/2014/main" id="{ABBA972A-0CC6-D6F8-1D3F-859C90F09585}"/>
                </a:ext>
              </a:extLst>
            </p:cNvPr>
            <p:cNvGrpSpPr/>
            <p:nvPr/>
          </p:nvGrpSpPr>
          <p:grpSpPr>
            <a:xfrm>
              <a:off x="8217834" y="3083044"/>
              <a:ext cx="78351" cy="663964"/>
              <a:chOff x="9307710" y="2136350"/>
              <a:chExt cx="194036" cy="341304"/>
            </a:xfrm>
          </p:grpSpPr>
          <p:cxnSp>
            <p:nvCxnSpPr>
              <p:cNvPr id="40" name="Straight Connector 39">
                <a:extLst>
                  <a:ext uri="{FF2B5EF4-FFF2-40B4-BE49-F238E27FC236}">
                    <a16:creationId xmlns:a16="http://schemas.microsoft.com/office/drawing/2014/main" id="{81FEB0B6-885B-DAB4-6C90-3CF5C14F776F}"/>
                  </a:ext>
                </a:extLst>
              </p:cNvPr>
              <p:cNvCxnSpPr>
                <a:cxnSpLocks/>
              </p:cNvCxnSpPr>
              <p:nvPr/>
            </p:nvCxnSpPr>
            <p:spPr bwMode="auto">
              <a:xfrm>
                <a:off x="9307710" y="2136350"/>
                <a:ext cx="194036" cy="0"/>
              </a:xfrm>
              <a:prstGeom prst="line">
                <a:avLst/>
              </a:prstGeom>
              <a:noFill/>
              <a:ln w="19050" cap="flat" cmpd="sng" algn="ctr">
                <a:solidFill>
                  <a:schemeClr val="accent3"/>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17CFDCDC-E660-64D0-FCF6-A50A4235C2D8}"/>
                  </a:ext>
                </a:extLst>
              </p:cNvPr>
              <p:cNvCxnSpPr>
                <a:cxnSpLocks/>
              </p:cNvCxnSpPr>
              <p:nvPr/>
            </p:nvCxnSpPr>
            <p:spPr bwMode="auto">
              <a:xfrm>
                <a:off x="9307710" y="2477654"/>
                <a:ext cx="194036" cy="0"/>
              </a:xfrm>
              <a:prstGeom prst="line">
                <a:avLst/>
              </a:prstGeom>
              <a:noFill/>
              <a:ln w="19050" cap="flat" cmpd="sng" algn="ctr">
                <a:solidFill>
                  <a:schemeClr val="accent3"/>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A7C88B8B-2F6C-B7BF-6962-7D9CB4421139}"/>
                  </a:ext>
                </a:extLst>
              </p:cNvPr>
              <p:cNvCxnSpPr>
                <a:cxnSpLocks/>
              </p:cNvCxnSpPr>
              <p:nvPr/>
            </p:nvCxnSpPr>
            <p:spPr bwMode="auto">
              <a:xfrm>
                <a:off x="9404728" y="2136350"/>
                <a:ext cx="0" cy="338554"/>
              </a:xfrm>
              <a:prstGeom prst="line">
                <a:avLst/>
              </a:prstGeom>
              <a:noFill/>
              <a:ln w="19050" cap="flat" cmpd="sng" algn="ctr">
                <a:solidFill>
                  <a:schemeClr val="accent3"/>
                </a:solidFill>
                <a:prstDash val="solid"/>
                <a:round/>
                <a:headEnd type="none" w="med" len="med"/>
                <a:tailEnd type="none" w="med" len="med"/>
              </a:ln>
              <a:effectLst/>
            </p:spPr>
          </p:cxnSp>
        </p:grpSp>
        <p:grpSp>
          <p:nvGrpSpPr>
            <p:cNvPr id="50" name="Group 49">
              <a:extLst>
                <a:ext uri="{FF2B5EF4-FFF2-40B4-BE49-F238E27FC236}">
                  <a16:creationId xmlns:a16="http://schemas.microsoft.com/office/drawing/2014/main" id="{CA1BA2F6-8ABE-6F5C-E8E4-6B10806D6DD5}"/>
                </a:ext>
              </a:extLst>
            </p:cNvPr>
            <p:cNvGrpSpPr/>
            <p:nvPr/>
          </p:nvGrpSpPr>
          <p:grpSpPr>
            <a:xfrm>
              <a:off x="10202965" y="2797342"/>
              <a:ext cx="90000" cy="784574"/>
              <a:chOff x="9307710" y="2136350"/>
              <a:chExt cx="194036" cy="341304"/>
            </a:xfrm>
          </p:grpSpPr>
          <p:cxnSp>
            <p:nvCxnSpPr>
              <p:cNvPr id="74" name="Straight Connector 73">
                <a:extLst>
                  <a:ext uri="{FF2B5EF4-FFF2-40B4-BE49-F238E27FC236}">
                    <a16:creationId xmlns:a16="http://schemas.microsoft.com/office/drawing/2014/main" id="{3498500F-44DB-66A4-0232-DB3B9105388F}"/>
                  </a:ext>
                </a:extLst>
              </p:cNvPr>
              <p:cNvCxnSpPr>
                <a:cxnSpLocks/>
              </p:cNvCxnSpPr>
              <p:nvPr/>
            </p:nvCxnSpPr>
            <p:spPr bwMode="auto">
              <a:xfrm>
                <a:off x="9307710" y="2136350"/>
                <a:ext cx="194036" cy="0"/>
              </a:xfrm>
              <a:prstGeom prst="line">
                <a:avLst/>
              </a:prstGeom>
              <a:noFill/>
              <a:ln w="19050" cap="flat" cmpd="sng" algn="ctr">
                <a:solidFill>
                  <a:schemeClr val="accent3"/>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5C0AEB6E-CABF-3E82-1CF0-E81D9CFB54B6}"/>
                  </a:ext>
                </a:extLst>
              </p:cNvPr>
              <p:cNvCxnSpPr>
                <a:cxnSpLocks/>
              </p:cNvCxnSpPr>
              <p:nvPr/>
            </p:nvCxnSpPr>
            <p:spPr bwMode="auto">
              <a:xfrm>
                <a:off x="9307710" y="2477654"/>
                <a:ext cx="194036" cy="0"/>
              </a:xfrm>
              <a:prstGeom prst="line">
                <a:avLst/>
              </a:prstGeom>
              <a:noFill/>
              <a:ln w="19050" cap="flat" cmpd="sng" algn="ctr">
                <a:solidFill>
                  <a:schemeClr val="accent3"/>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B66DA1AC-ECD4-664A-B59B-B9353B4E45C4}"/>
                  </a:ext>
                </a:extLst>
              </p:cNvPr>
              <p:cNvCxnSpPr>
                <a:cxnSpLocks/>
              </p:cNvCxnSpPr>
              <p:nvPr/>
            </p:nvCxnSpPr>
            <p:spPr bwMode="auto">
              <a:xfrm>
                <a:off x="9404728" y="2136350"/>
                <a:ext cx="0" cy="338554"/>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3" name="Group 102">
              <a:extLst>
                <a:ext uri="{FF2B5EF4-FFF2-40B4-BE49-F238E27FC236}">
                  <a16:creationId xmlns:a16="http://schemas.microsoft.com/office/drawing/2014/main" id="{3CEF883D-19B4-CA9E-BA02-34EF3A8684B9}"/>
                </a:ext>
              </a:extLst>
            </p:cNvPr>
            <p:cNvGrpSpPr/>
            <p:nvPr/>
          </p:nvGrpSpPr>
          <p:grpSpPr>
            <a:xfrm>
              <a:off x="10538853" y="2703887"/>
              <a:ext cx="75684" cy="704638"/>
              <a:chOff x="9307710" y="2136350"/>
              <a:chExt cx="194036" cy="341304"/>
            </a:xfrm>
          </p:grpSpPr>
          <p:cxnSp>
            <p:nvCxnSpPr>
              <p:cNvPr id="154" name="Straight Connector 153">
                <a:extLst>
                  <a:ext uri="{FF2B5EF4-FFF2-40B4-BE49-F238E27FC236}">
                    <a16:creationId xmlns:a16="http://schemas.microsoft.com/office/drawing/2014/main" id="{C5467323-E30E-7699-70AE-94EA61AC755A}"/>
                  </a:ext>
                </a:extLst>
              </p:cNvPr>
              <p:cNvCxnSpPr>
                <a:cxnSpLocks/>
              </p:cNvCxnSpPr>
              <p:nvPr/>
            </p:nvCxnSpPr>
            <p:spPr bwMode="auto">
              <a:xfrm>
                <a:off x="9307710" y="2136350"/>
                <a:ext cx="194036" cy="0"/>
              </a:xfrm>
              <a:prstGeom prst="line">
                <a:avLst/>
              </a:prstGeom>
              <a:noFill/>
              <a:ln w="19050" cap="flat" cmpd="sng" algn="ctr">
                <a:solidFill>
                  <a:schemeClr val="accent3"/>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CADA6CE5-6BE3-FD57-7CD3-6E0B9A0513CF}"/>
                  </a:ext>
                </a:extLst>
              </p:cNvPr>
              <p:cNvCxnSpPr>
                <a:cxnSpLocks/>
              </p:cNvCxnSpPr>
              <p:nvPr/>
            </p:nvCxnSpPr>
            <p:spPr bwMode="auto">
              <a:xfrm>
                <a:off x="9307710" y="2477654"/>
                <a:ext cx="194036" cy="0"/>
              </a:xfrm>
              <a:prstGeom prst="line">
                <a:avLst/>
              </a:prstGeom>
              <a:noFill/>
              <a:ln w="19050" cap="flat" cmpd="sng" algn="ctr">
                <a:solidFill>
                  <a:schemeClr val="accent3"/>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FD187561-E4B5-E3E5-97C4-EE4A627CBD89}"/>
                  </a:ext>
                </a:extLst>
              </p:cNvPr>
              <p:cNvCxnSpPr>
                <a:cxnSpLocks/>
              </p:cNvCxnSpPr>
              <p:nvPr/>
            </p:nvCxnSpPr>
            <p:spPr bwMode="auto">
              <a:xfrm>
                <a:off x="9404728" y="2136350"/>
                <a:ext cx="0" cy="338554"/>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7" name="Group 156">
              <a:extLst>
                <a:ext uri="{FF2B5EF4-FFF2-40B4-BE49-F238E27FC236}">
                  <a16:creationId xmlns:a16="http://schemas.microsoft.com/office/drawing/2014/main" id="{2BB6E45B-9F0D-2DBF-3E6A-EC858C0317AD}"/>
                </a:ext>
              </a:extLst>
            </p:cNvPr>
            <p:cNvGrpSpPr/>
            <p:nvPr/>
          </p:nvGrpSpPr>
          <p:grpSpPr>
            <a:xfrm>
              <a:off x="11528698" y="2380551"/>
              <a:ext cx="79138" cy="881901"/>
              <a:chOff x="9307710" y="2136350"/>
              <a:chExt cx="194036" cy="341304"/>
            </a:xfrm>
          </p:grpSpPr>
          <p:cxnSp>
            <p:nvCxnSpPr>
              <p:cNvPr id="158" name="Straight Connector 157">
                <a:extLst>
                  <a:ext uri="{FF2B5EF4-FFF2-40B4-BE49-F238E27FC236}">
                    <a16:creationId xmlns:a16="http://schemas.microsoft.com/office/drawing/2014/main" id="{B3C0A66F-1A4F-96D0-644F-1EDE22E589D0}"/>
                  </a:ext>
                </a:extLst>
              </p:cNvPr>
              <p:cNvCxnSpPr>
                <a:cxnSpLocks/>
              </p:cNvCxnSpPr>
              <p:nvPr/>
            </p:nvCxnSpPr>
            <p:spPr bwMode="auto">
              <a:xfrm>
                <a:off x="9307710" y="2136350"/>
                <a:ext cx="194036" cy="0"/>
              </a:xfrm>
              <a:prstGeom prst="line">
                <a:avLst/>
              </a:prstGeom>
              <a:noFill/>
              <a:ln w="19050" cap="flat" cmpd="sng" algn="ctr">
                <a:solidFill>
                  <a:schemeClr val="accent3"/>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EB30A6C7-9A3A-7C67-5C63-C012BDCDA4F0}"/>
                  </a:ext>
                </a:extLst>
              </p:cNvPr>
              <p:cNvCxnSpPr>
                <a:cxnSpLocks/>
              </p:cNvCxnSpPr>
              <p:nvPr/>
            </p:nvCxnSpPr>
            <p:spPr bwMode="auto">
              <a:xfrm>
                <a:off x="9307710" y="2477654"/>
                <a:ext cx="194036" cy="0"/>
              </a:xfrm>
              <a:prstGeom prst="line">
                <a:avLst/>
              </a:prstGeom>
              <a:noFill/>
              <a:ln w="19050" cap="flat" cmpd="sng" algn="ctr">
                <a:solidFill>
                  <a:schemeClr val="accent3"/>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808E2FB3-0A57-70FB-A9DB-13ECC34EAFE0}"/>
                  </a:ext>
                </a:extLst>
              </p:cNvPr>
              <p:cNvCxnSpPr>
                <a:cxnSpLocks/>
              </p:cNvCxnSpPr>
              <p:nvPr/>
            </p:nvCxnSpPr>
            <p:spPr bwMode="auto">
              <a:xfrm>
                <a:off x="9404728" y="2136350"/>
                <a:ext cx="0" cy="338554"/>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1" name="Group 160">
              <a:extLst>
                <a:ext uri="{FF2B5EF4-FFF2-40B4-BE49-F238E27FC236}">
                  <a16:creationId xmlns:a16="http://schemas.microsoft.com/office/drawing/2014/main" id="{D5D8BE8F-9739-723D-FEC7-BBF766C125B2}"/>
                </a:ext>
              </a:extLst>
            </p:cNvPr>
            <p:cNvGrpSpPr/>
            <p:nvPr/>
          </p:nvGrpSpPr>
          <p:grpSpPr>
            <a:xfrm>
              <a:off x="10870118" y="2631956"/>
              <a:ext cx="70046" cy="807734"/>
              <a:chOff x="9307710" y="2136350"/>
              <a:chExt cx="194036" cy="341304"/>
            </a:xfrm>
          </p:grpSpPr>
          <p:cxnSp>
            <p:nvCxnSpPr>
              <p:cNvPr id="162" name="Straight Connector 161">
                <a:extLst>
                  <a:ext uri="{FF2B5EF4-FFF2-40B4-BE49-F238E27FC236}">
                    <a16:creationId xmlns:a16="http://schemas.microsoft.com/office/drawing/2014/main" id="{A1A3170F-B608-C141-36A8-28F136D8207A}"/>
                  </a:ext>
                </a:extLst>
              </p:cNvPr>
              <p:cNvCxnSpPr>
                <a:cxnSpLocks/>
              </p:cNvCxnSpPr>
              <p:nvPr/>
            </p:nvCxnSpPr>
            <p:spPr bwMode="auto">
              <a:xfrm>
                <a:off x="9307710" y="2136350"/>
                <a:ext cx="194036" cy="0"/>
              </a:xfrm>
              <a:prstGeom prst="line">
                <a:avLst/>
              </a:prstGeom>
              <a:noFill/>
              <a:ln w="19050" cap="flat" cmpd="sng" algn="ctr">
                <a:solidFill>
                  <a:schemeClr val="accent3"/>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838A1EA0-C7E2-127C-398D-829D0A775402}"/>
                  </a:ext>
                </a:extLst>
              </p:cNvPr>
              <p:cNvCxnSpPr>
                <a:cxnSpLocks/>
              </p:cNvCxnSpPr>
              <p:nvPr/>
            </p:nvCxnSpPr>
            <p:spPr bwMode="auto">
              <a:xfrm>
                <a:off x="9307710" y="2477654"/>
                <a:ext cx="194036" cy="0"/>
              </a:xfrm>
              <a:prstGeom prst="line">
                <a:avLst/>
              </a:prstGeom>
              <a:noFill/>
              <a:ln w="19050" cap="flat" cmpd="sng" algn="ctr">
                <a:solidFill>
                  <a:schemeClr val="accent3"/>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B37A4D54-3576-E5F8-54B3-524816B7465E}"/>
                  </a:ext>
                </a:extLst>
              </p:cNvPr>
              <p:cNvCxnSpPr>
                <a:cxnSpLocks/>
              </p:cNvCxnSpPr>
              <p:nvPr/>
            </p:nvCxnSpPr>
            <p:spPr bwMode="auto">
              <a:xfrm>
                <a:off x="9404728" y="2136350"/>
                <a:ext cx="0" cy="338554"/>
              </a:xfrm>
              <a:prstGeom prst="line">
                <a:avLst/>
              </a:prstGeom>
              <a:noFill/>
              <a:ln w="19050" cap="flat" cmpd="sng" algn="ctr">
                <a:solidFill>
                  <a:schemeClr val="accent3"/>
                </a:solidFill>
                <a:prstDash val="solid"/>
                <a:round/>
                <a:headEnd type="none" w="med" len="med"/>
                <a:tailEnd type="none" w="med" len="med"/>
              </a:ln>
              <a:effectLst/>
            </p:spPr>
          </p:cxnSp>
        </p:grpSp>
        <p:sp>
          <p:nvSpPr>
            <p:cNvPr id="165" name="Oval 164">
              <a:extLst>
                <a:ext uri="{FF2B5EF4-FFF2-40B4-BE49-F238E27FC236}">
                  <a16:creationId xmlns:a16="http://schemas.microsoft.com/office/drawing/2014/main" id="{1D835314-D47F-781A-60F7-1AEE24EDC450}"/>
                </a:ext>
              </a:extLst>
            </p:cNvPr>
            <p:cNvSpPr/>
            <p:nvPr/>
          </p:nvSpPr>
          <p:spPr bwMode="auto">
            <a:xfrm>
              <a:off x="10854627" y="3018135"/>
              <a:ext cx="104648" cy="104648"/>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Oval 165">
              <a:extLst>
                <a:ext uri="{FF2B5EF4-FFF2-40B4-BE49-F238E27FC236}">
                  <a16:creationId xmlns:a16="http://schemas.microsoft.com/office/drawing/2014/main" id="{CBBAAD07-DD87-AE94-3BC9-310FB3E99B66}"/>
                </a:ext>
              </a:extLst>
            </p:cNvPr>
            <p:cNvSpPr/>
            <p:nvPr/>
          </p:nvSpPr>
          <p:spPr bwMode="auto">
            <a:xfrm>
              <a:off x="11513779" y="2817864"/>
              <a:ext cx="104648" cy="104648"/>
            </a:xfrm>
            <a:prstGeom prst="ellipse">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68" name="Straight Connector 167">
              <a:extLst>
                <a:ext uri="{FF2B5EF4-FFF2-40B4-BE49-F238E27FC236}">
                  <a16:creationId xmlns:a16="http://schemas.microsoft.com/office/drawing/2014/main" id="{DD0202CB-89BE-26DA-1F49-076938D04FEF}"/>
                </a:ext>
              </a:extLst>
            </p:cNvPr>
            <p:cNvCxnSpPr>
              <a:cxnSpLocks/>
            </p:cNvCxnSpPr>
            <p:nvPr/>
          </p:nvCxnSpPr>
          <p:spPr bwMode="auto">
            <a:xfrm flipV="1">
              <a:off x="10955744" y="2863126"/>
              <a:ext cx="662683" cy="185507"/>
            </a:xfrm>
            <a:prstGeom prst="line">
              <a:avLst/>
            </a:prstGeom>
            <a:noFill/>
            <a:ln w="28575" cap="flat" cmpd="sng" algn="ctr">
              <a:solidFill>
                <a:schemeClr val="accent3"/>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ECB1C37A-6DD2-3F70-D54F-7ECFDB1BD2E4}"/>
                </a:ext>
              </a:extLst>
            </p:cNvPr>
            <p:cNvCxnSpPr>
              <a:cxnSpLocks/>
            </p:cNvCxnSpPr>
            <p:nvPr/>
          </p:nvCxnSpPr>
          <p:spPr bwMode="auto">
            <a:xfrm flipV="1">
              <a:off x="10845278" y="4101901"/>
              <a:ext cx="662683" cy="257335"/>
            </a:xfrm>
            <a:prstGeom prst="line">
              <a:avLst/>
            </a:prstGeom>
            <a:noFill/>
            <a:ln w="28575" cap="flat" cmpd="sng" algn="ctr">
              <a:solidFill>
                <a:schemeClr val="accent1"/>
              </a:solidFill>
              <a:prstDash val="solid"/>
              <a:round/>
              <a:headEnd type="none" w="med" len="med"/>
              <a:tailEnd type="none" w="med" len="med"/>
            </a:ln>
            <a:effectLst/>
          </p:spPr>
        </p:cxnSp>
        <p:sp>
          <p:nvSpPr>
            <p:cNvPr id="180" name="Oval 179">
              <a:extLst>
                <a:ext uri="{FF2B5EF4-FFF2-40B4-BE49-F238E27FC236}">
                  <a16:creationId xmlns:a16="http://schemas.microsoft.com/office/drawing/2014/main" id="{FAC05106-F775-7016-2D08-5DB71C50E1CA}"/>
                </a:ext>
              </a:extLst>
            </p:cNvPr>
            <p:cNvSpPr/>
            <p:nvPr/>
          </p:nvSpPr>
          <p:spPr bwMode="auto">
            <a:xfrm>
              <a:off x="11429880" y="4062504"/>
              <a:ext cx="104648" cy="104648"/>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81" name="Group 180">
              <a:extLst>
                <a:ext uri="{FF2B5EF4-FFF2-40B4-BE49-F238E27FC236}">
                  <a16:creationId xmlns:a16="http://schemas.microsoft.com/office/drawing/2014/main" id="{F10D08ED-BEC7-FAA7-5AC0-4B97CD0DD525}"/>
                </a:ext>
              </a:extLst>
            </p:cNvPr>
            <p:cNvGrpSpPr/>
            <p:nvPr/>
          </p:nvGrpSpPr>
          <p:grpSpPr>
            <a:xfrm>
              <a:off x="11427365" y="3774978"/>
              <a:ext cx="104643" cy="594887"/>
              <a:chOff x="9307710" y="2136350"/>
              <a:chExt cx="194036" cy="341304"/>
            </a:xfrm>
          </p:grpSpPr>
          <p:cxnSp>
            <p:nvCxnSpPr>
              <p:cNvPr id="182" name="Straight Connector 181">
                <a:extLst>
                  <a:ext uri="{FF2B5EF4-FFF2-40B4-BE49-F238E27FC236}">
                    <a16:creationId xmlns:a16="http://schemas.microsoft.com/office/drawing/2014/main" id="{05A63CF0-28EF-7824-F55D-E4E9C86FAD1D}"/>
                  </a:ext>
                </a:extLst>
              </p:cNvPr>
              <p:cNvCxnSpPr>
                <a:cxnSpLocks/>
              </p:cNvCxnSpPr>
              <p:nvPr/>
            </p:nvCxnSpPr>
            <p:spPr bwMode="auto">
              <a:xfrm>
                <a:off x="9307710" y="2136350"/>
                <a:ext cx="194036" cy="0"/>
              </a:xfrm>
              <a:prstGeom prst="line">
                <a:avLst/>
              </a:prstGeom>
              <a:noFill/>
              <a:ln w="19050"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224605A9-D14B-F2DD-86F2-E5A1147D00B0}"/>
                  </a:ext>
                </a:extLst>
              </p:cNvPr>
              <p:cNvCxnSpPr>
                <a:cxnSpLocks/>
              </p:cNvCxnSpPr>
              <p:nvPr/>
            </p:nvCxnSpPr>
            <p:spPr bwMode="auto">
              <a:xfrm>
                <a:off x="9307710" y="2477654"/>
                <a:ext cx="194036" cy="0"/>
              </a:xfrm>
              <a:prstGeom prst="line">
                <a:avLst/>
              </a:prstGeom>
              <a:noFill/>
              <a:ln w="19050"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B403BE75-DB86-1D84-77A4-B5524E04E698}"/>
                  </a:ext>
                </a:extLst>
              </p:cNvPr>
              <p:cNvCxnSpPr>
                <a:cxnSpLocks/>
              </p:cNvCxnSpPr>
              <p:nvPr/>
            </p:nvCxnSpPr>
            <p:spPr bwMode="auto">
              <a:xfrm>
                <a:off x="9404728" y="2136350"/>
                <a:ext cx="0" cy="338554"/>
              </a:xfrm>
              <a:prstGeom prst="line">
                <a:avLst/>
              </a:prstGeom>
              <a:noFill/>
              <a:ln w="19050" cap="flat" cmpd="sng" algn="ctr">
                <a:solidFill>
                  <a:schemeClr val="accent1"/>
                </a:solidFill>
                <a:prstDash val="solid"/>
                <a:round/>
                <a:headEnd type="none" w="med" len="med"/>
                <a:tailEnd type="none" w="med" len="med"/>
              </a:ln>
              <a:effectLst/>
            </p:spPr>
          </p:cxnSp>
        </p:grpSp>
      </p:grpSp>
    </p:spTree>
    <p:extLst>
      <p:ext uri="{BB962C8B-B14F-4D97-AF65-F5344CB8AC3E}">
        <p14:creationId xmlns:p14="http://schemas.microsoft.com/office/powerpoint/2010/main" val="7754241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9F1FEFE-1EE4-1433-CAC0-53D4584DF0E1}"/>
              </a:ext>
            </a:extLst>
          </p:cNvPr>
          <p:cNvSpPr/>
          <p:nvPr/>
        </p:nvSpPr>
        <p:spPr>
          <a:xfrm>
            <a:off x="424148" y="6404047"/>
            <a:ext cx="8463172" cy="276999"/>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2"/>
                </a:solidFill>
                <a:latin typeface="Calibri" panose="020F0502020204030204"/>
                <a:cs typeface="+mn-cs"/>
              </a:rPr>
              <a:t>NCT04822181. Sanyal</a:t>
            </a:r>
            <a:r>
              <a:rPr kumimoji="0" lang="en-US" sz="1200" b="0" i="0" u="none" strike="noStrike" kern="1200" cap="none" spc="0" normalizeH="0" baseline="0" noProof="0" dirty="0">
                <a:ln>
                  <a:noFill/>
                </a:ln>
                <a:solidFill>
                  <a:schemeClr val="bg2"/>
                </a:solidFill>
                <a:effectLst/>
                <a:uLnTx/>
                <a:uFillTx/>
                <a:latin typeface="Calibri" panose="020F0502020204030204"/>
                <a:ea typeface="+mn-ea"/>
                <a:cs typeface="+mn-cs"/>
              </a:rPr>
              <a:t>. NEJM. </a:t>
            </a:r>
            <a:r>
              <a:rPr lang="en-US" sz="1200" b="0" dirty="0">
                <a:solidFill>
                  <a:schemeClr val="bg2"/>
                </a:solidFill>
                <a:latin typeface="Calibri" panose="020F0502020204030204"/>
                <a:cs typeface="+mn-cs"/>
              </a:rPr>
              <a:t>2025;392:2089.</a:t>
            </a:r>
            <a:endParaRPr kumimoji="0" lang="en-US" sz="1200" b="0" i="0" u="none" strike="noStrike" kern="1200" cap="none" spc="0" normalizeH="0" baseline="0" noProof="0" dirty="0">
              <a:ln>
                <a:noFill/>
              </a:ln>
              <a:solidFill>
                <a:schemeClr val="bg2"/>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0C25410A-2DD0-1896-6F25-5D8BB03D1C62}"/>
              </a:ext>
            </a:extLst>
          </p:cNvPr>
          <p:cNvSpPr>
            <a:spLocks noGrp="1"/>
          </p:cNvSpPr>
          <p:nvPr>
            <p:ph type="title"/>
          </p:nvPr>
        </p:nvSpPr>
        <p:spPr>
          <a:xfrm>
            <a:off x="609759" y="238127"/>
            <a:ext cx="10872444" cy="1103313"/>
          </a:xfrm>
        </p:spPr>
        <p:txBody>
          <a:bodyPr/>
          <a:lstStyle/>
          <a:p>
            <a:r>
              <a:rPr lang="en-US" dirty="0"/>
              <a:t>ESSENCE: Semaglutide in Patients With MASH</a:t>
            </a:r>
          </a:p>
        </p:txBody>
      </p:sp>
      <p:sp>
        <p:nvSpPr>
          <p:cNvPr id="2" name="Content Placeholder 1">
            <a:extLst>
              <a:ext uri="{FF2B5EF4-FFF2-40B4-BE49-F238E27FC236}">
                <a16:creationId xmlns:a16="http://schemas.microsoft.com/office/drawing/2014/main" id="{2934A0C9-444C-8561-AB66-659154D23F7A}"/>
              </a:ext>
            </a:extLst>
          </p:cNvPr>
          <p:cNvSpPr>
            <a:spLocks noGrp="1"/>
          </p:cNvSpPr>
          <p:nvPr>
            <p:ph idx="1"/>
          </p:nvPr>
        </p:nvSpPr>
        <p:spPr>
          <a:xfrm>
            <a:off x="604838" y="1512888"/>
            <a:ext cx="11345424" cy="4651375"/>
          </a:xfrm>
        </p:spPr>
        <p:txBody>
          <a:bodyPr/>
          <a:lstStyle/>
          <a:p>
            <a:r>
              <a:rPr lang="en-US" dirty="0"/>
              <a:t>Multicenter, double-blind, placebo-controlled, randomized phase III trial</a:t>
            </a:r>
            <a:br>
              <a:rPr lang="en-US" dirty="0"/>
            </a:br>
            <a:br>
              <a:rPr lang="en-US" dirty="0"/>
            </a:br>
            <a:endParaRPr lang="en-US" dirty="0"/>
          </a:p>
          <a:p>
            <a:endParaRPr lang="en-US" dirty="0"/>
          </a:p>
          <a:p>
            <a:pPr marL="0" indent="0">
              <a:buNone/>
            </a:pPr>
            <a:endParaRPr lang="en-US" dirty="0"/>
          </a:p>
          <a:p>
            <a:endParaRPr lang="en-US" dirty="0"/>
          </a:p>
          <a:p>
            <a:r>
              <a:rPr lang="en-US" b="1" dirty="0"/>
              <a:t>Primary endpoints: </a:t>
            </a:r>
            <a:r>
              <a:rPr lang="en-US" dirty="0"/>
              <a:t>steatohepatitis resolution with no liver fibrosis worsening and liver fibrosis improvement with no steatohepatitis worsening (interim analysis); cirrhosis-free survival (part 2)</a:t>
            </a:r>
          </a:p>
        </p:txBody>
      </p:sp>
      <p:sp>
        <p:nvSpPr>
          <p:cNvPr id="51" name="Rectangle 50">
            <a:extLst>
              <a:ext uri="{FF2B5EF4-FFF2-40B4-BE49-F238E27FC236}">
                <a16:creationId xmlns:a16="http://schemas.microsoft.com/office/drawing/2014/main" id="{62C0A47E-2C1A-4310-818C-25CC0AD17081}"/>
              </a:ext>
            </a:extLst>
          </p:cNvPr>
          <p:cNvSpPr/>
          <p:nvPr/>
        </p:nvSpPr>
        <p:spPr>
          <a:xfrm>
            <a:off x="4357698" y="3629690"/>
            <a:ext cx="4242816" cy="829747"/>
          </a:xfrm>
          <a:prstGeom prst="rect">
            <a:avLst/>
          </a:prstGeom>
          <a:solidFill>
            <a:schemeClr val="accent3"/>
          </a:solidFill>
          <a:ln w="6350" cap="flat" cmpd="sng" algn="ctr">
            <a:noFill/>
            <a:prstDash val="solid"/>
            <a:miter lim="800000"/>
          </a:ln>
          <a:effectLst/>
        </p:spPr>
        <p:txBody>
          <a:bodyPr lIns="0" tIns="45720" rIns="0" bIns="45720" rtlCol="0" anchor="ctr"/>
          <a:lstStyle/>
          <a:p>
            <a:pPr algn="ctr" defTabSz="1218660" eaLnBrk="1" fontAlgn="auto" hangingPunct="1">
              <a:spcBef>
                <a:spcPts val="0"/>
              </a:spcBef>
              <a:spcAft>
                <a:spcPts val="0"/>
              </a:spcAft>
              <a:defRPr/>
            </a:pPr>
            <a:r>
              <a:rPr kumimoji="0" lang="en-GB" b="1" i="0" u="none" strike="noStrike" kern="0" cap="none" spc="0" normalizeH="0" baseline="0" noProof="0" dirty="0">
                <a:ln>
                  <a:noFill/>
                </a:ln>
                <a:solidFill>
                  <a:srgbClr val="FFFFFF"/>
                </a:solidFill>
                <a:effectLst/>
                <a:uLnTx/>
                <a:uFillTx/>
                <a:latin typeface="Calibri"/>
                <a:cs typeface="Arial"/>
              </a:rPr>
              <a:t>Placebo </a:t>
            </a:r>
            <a:r>
              <a:rPr kumimoji="0" lang="en-GB" b="0" i="0" u="none" strike="noStrike" kern="0" cap="none" spc="0" normalizeH="0" baseline="0" noProof="0" dirty="0">
                <a:ln>
                  <a:noFill/>
                </a:ln>
                <a:solidFill>
                  <a:srgbClr val="FFFFFF"/>
                </a:solidFill>
                <a:effectLst/>
                <a:uLnTx/>
                <a:uFillTx/>
                <a:latin typeface="Calibri"/>
                <a:cs typeface="Arial"/>
              </a:rPr>
              <a:t> </a:t>
            </a:r>
            <a:br>
              <a:rPr lang="en-GB" b="0" i="0" u="none" strike="noStrike" kern="0" cap="none" spc="0" normalizeH="0" baseline="0" noProof="0" dirty="0">
                <a:ln>
                  <a:noFill/>
                </a:ln>
                <a:effectLst/>
                <a:uLnTx/>
                <a:uFillTx/>
                <a:latin typeface="Calibri"/>
              </a:rPr>
            </a:br>
            <a:r>
              <a:rPr kumimoji="0" lang="en-GB" b="0" i="0" u="none" strike="noStrike" kern="0" cap="none" spc="0" normalizeH="0" baseline="0" noProof="0" dirty="0">
                <a:ln>
                  <a:noFill/>
                </a:ln>
                <a:solidFill>
                  <a:srgbClr val="FFFFFF"/>
                </a:solidFill>
                <a:effectLst/>
                <a:uLnTx/>
                <a:uFillTx/>
                <a:latin typeface="Calibri"/>
                <a:cs typeface="Arial"/>
              </a:rPr>
              <a:t>(n = </a:t>
            </a:r>
            <a:r>
              <a:rPr lang="en-GB" b="0" kern="0" dirty="0">
                <a:solidFill>
                  <a:srgbClr val="FFFFFF"/>
                </a:solidFill>
                <a:latin typeface="Calibri"/>
                <a:cs typeface="Arial"/>
              </a:rPr>
              <a:t>266</a:t>
            </a:r>
            <a:r>
              <a:rPr kumimoji="0" lang="en-GB" b="0" i="0" u="none" strike="noStrike" kern="0" cap="none" spc="0" normalizeH="0" baseline="0" noProof="0" dirty="0">
                <a:ln>
                  <a:noFill/>
                </a:ln>
                <a:solidFill>
                  <a:srgbClr val="FFFFFF"/>
                </a:solidFill>
                <a:effectLst/>
                <a:uLnTx/>
                <a:uFillTx/>
                <a:latin typeface="Calibri"/>
                <a:cs typeface="Arial"/>
              </a:rPr>
              <a:t>)</a:t>
            </a:r>
          </a:p>
        </p:txBody>
      </p:sp>
      <p:sp>
        <p:nvSpPr>
          <p:cNvPr id="52" name="Rectangle 51">
            <a:extLst>
              <a:ext uri="{FF2B5EF4-FFF2-40B4-BE49-F238E27FC236}">
                <a16:creationId xmlns:a16="http://schemas.microsoft.com/office/drawing/2014/main" id="{DD6E5CD4-5CD2-4CBB-9F19-07CC4E2D6D7A}"/>
              </a:ext>
            </a:extLst>
          </p:cNvPr>
          <p:cNvSpPr/>
          <p:nvPr/>
        </p:nvSpPr>
        <p:spPr>
          <a:xfrm>
            <a:off x="4357699" y="2656263"/>
            <a:ext cx="4242816" cy="829747"/>
          </a:xfrm>
          <a:prstGeom prst="rect">
            <a:avLst/>
          </a:prstGeom>
          <a:solidFill>
            <a:schemeClr val="accent1"/>
          </a:solidFill>
          <a:ln w="6350" cap="flat" cmpd="sng" algn="ctr">
            <a:noFill/>
            <a:prstDash val="solid"/>
            <a:miter lim="800000"/>
          </a:ln>
          <a:effectLst/>
        </p:spPr>
        <p:txBody>
          <a:bodyPr lIns="0" tIns="45720" rIns="0" bIns="45720" rtlCol="0" anchor="ctr"/>
          <a:lstStyle/>
          <a:p>
            <a:pPr algn="ctr" defTabSz="1218660" eaLnBrk="1" fontAlgn="auto" hangingPunct="1">
              <a:spcBef>
                <a:spcPts val="0"/>
              </a:spcBef>
              <a:spcAft>
                <a:spcPts val="0"/>
              </a:spcAft>
              <a:defRPr/>
            </a:pPr>
            <a:r>
              <a:rPr lang="en-GB" kern="0" dirty="0">
                <a:solidFill>
                  <a:prstClr val="white"/>
                </a:solidFill>
                <a:latin typeface="+mn-lt"/>
                <a:cs typeface="Arial"/>
              </a:rPr>
              <a:t>Semaglutide </a:t>
            </a:r>
            <a:r>
              <a:rPr lang="en-GB" b="0" kern="0" dirty="0">
                <a:solidFill>
                  <a:prstClr val="white"/>
                </a:solidFill>
                <a:latin typeface="+mn-lt"/>
                <a:cs typeface="Arial"/>
              </a:rPr>
              <a:t>2.4 mg SC QW </a:t>
            </a:r>
            <a:br>
              <a:rPr lang="en-GB" b="0" kern="0" dirty="0">
                <a:latin typeface="+mn-lt"/>
              </a:rPr>
            </a:br>
            <a:r>
              <a:rPr kumimoji="0" lang="en-GB" b="0" i="0" u="none" strike="noStrike" kern="0" cap="none" spc="0" normalizeH="0" baseline="0" noProof="0" dirty="0">
                <a:ln>
                  <a:noFill/>
                </a:ln>
                <a:solidFill>
                  <a:prstClr val="white"/>
                </a:solidFill>
                <a:effectLst/>
                <a:uLnTx/>
                <a:uFillTx/>
                <a:latin typeface="+mn-lt"/>
                <a:cs typeface="Arial"/>
              </a:rPr>
              <a:t>(n = </a:t>
            </a:r>
            <a:r>
              <a:rPr lang="en-GB" b="0" kern="0" dirty="0">
                <a:solidFill>
                  <a:prstClr val="white"/>
                </a:solidFill>
                <a:latin typeface="+mn-lt"/>
                <a:cs typeface="Arial"/>
              </a:rPr>
              <a:t>534</a:t>
            </a:r>
            <a:r>
              <a:rPr kumimoji="0" lang="en-GB" b="0" i="0" u="none" strike="noStrike" kern="0" cap="none" spc="0" normalizeH="0" baseline="0" noProof="0" dirty="0">
                <a:ln>
                  <a:noFill/>
                </a:ln>
                <a:solidFill>
                  <a:prstClr val="white"/>
                </a:solidFill>
                <a:effectLst/>
                <a:uLnTx/>
                <a:uFillTx/>
                <a:latin typeface="+mn-lt"/>
                <a:cs typeface="Arial"/>
              </a:rPr>
              <a:t>)</a:t>
            </a:r>
          </a:p>
        </p:txBody>
      </p:sp>
      <p:cxnSp>
        <p:nvCxnSpPr>
          <p:cNvPr id="5" name="Straight Arrow Connector 4">
            <a:extLst>
              <a:ext uri="{FF2B5EF4-FFF2-40B4-BE49-F238E27FC236}">
                <a16:creationId xmlns:a16="http://schemas.microsoft.com/office/drawing/2014/main" id="{9ED9818E-B306-EC4C-0257-EF4AD40F67E7}"/>
              </a:ext>
            </a:extLst>
          </p:cNvPr>
          <p:cNvCxnSpPr>
            <a:cxnSpLocks/>
          </p:cNvCxnSpPr>
          <p:nvPr/>
        </p:nvCxnSpPr>
        <p:spPr bwMode="auto">
          <a:xfrm flipV="1">
            <a:off x="3948501" y="2961690"/>
            <a:ext cx="275575" cy="218894"/>
          </a:xfrm>
          <a:prstGeom prst="straightConnector1">
            <a:avLst/>
          </a:prstGeom>
          <a:noFill/>
          <a:ln w="28575" cap="flat" cmpd="sng" algn="ctr">
            <a:solidFill>
              <a:schemeClr val="bg1"/>
            </a:solidFill>
            <a:prstDash val="solid"/>
            <a:round/>
            <a:headEnd type="none" w="med" len="med"/>
            <a:tailEnd type="triangle"/>
          </a:ln>
          <a:effectLst/>
        </p:spPr>
      </p:cxnSp>
      <p:cxnSp>
        <p:nvCxnSpPr>
          <p:cNvPr id="6" name="Straight Arrow Connector 5">
            <a:extLst>
              <a:ext uri="{FF2B5EF4-FFF2-40B4-BE49-F238E27FC236}">
                <a16:creationId xmlns:a16="http://schemas.microsoft.com/office/drawing/2014/main" id="{D16DF91D-9E11-B934-BB05-02D482E7CD73}"/>
              </a:ext>
            </a:extLst>
          </p:cNvPr>
          <p:cNvCxnSpPr>
            <a:cxnSpLocks/>
          </p:cNvCxnSpPr>
          <p:nvPr/>
        </p:nvCxnSpPr>
        <p:spPr bwMode="auto">
          <a:xfrm>
            <a:off x="3907414" y="3705701"/>
            <a:ext cx="345910" cy="168871"/>
          </a:xfrm>
          <a:prstGeom prst="straightConnector1">
            <a:avLst/>
          </a:prstGeom>
          <a:noFill/>
          <a:ln w="28575" cap="flat" cmpd="sng" algn="ctr">
            <a:solidFill>
              <a:schemeClr val="bg1"/>
            </a:solidFill>
            <a:prstDash val="solid"/>
            <a:round/>
            <a:headEnd type="none" w="med" len="med"/>
            <a:tailEnd type="triangle"/>
          </a:ln>
          <a:effectLst/>
        </p:spPr>
      </p:cxnSp>
      <p:sp>
        <p:nvSpPr>
          <p:cNvPr id="8" name="TextBox 7">
            <a:extLst>
              <a:ext uri="{FF2B5EF4-FFF2-40B4-BE49-F238E27FC236}">
                <a16:creationId xmlns:a16="http://schemas.microsoft.com/office/drawing/2014/main" id="{BB46C077-B08B-4FF9-AC62-8FD28DEBB0C5}"/>
              </a:ext>
            </a:extLst>
          </p:cNvPr>
          <p:cNvSpPr txBox="1"/>
          <p:nvPr/>
        </p:nvSpPr>
        <p:spPr bwMode="auto">
          <a:xfrm>
            <a:off x="790422" y="2953400"/>
            <a:ext cx="309126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anchor="t">
            <a:spAutoFit/>
          </a:bodyPr>
          <a:lstStyle/>
          <a:p>
            <a:pPr algn="ctr" defTabSz="1218660">
              <a:spcBef>
                <a:spcPts val="0"/>
              </a:spcBef>
              <a:spcAft>
                <a:spcPts val="0"/>
              </a:spcAft>
              <a:defRPr/>
            </a:pPr>
            <a:r>
              <a:rPr kumimoji="0" lang="en-GB" b="0" i="0" u="none" strike="noStrike" kern="0" cap="none" spc="0" normalizeH="0" baseline="0" noProof="0" dirty="0">
                <a:ln>
                  <a:noFill/>
                </a:ln>
                <a:solidFill>
                  <a:srgbClr val="000000"/>
                </a:solidFill>
                <a:effectLst/>
                <a:uLnTx/>
                <a:uFillTx/>
                <a:latin typeface="+mn-lt"/>
                <a:cs typeface="Arial"/>
              </a:rPr>
              <a:t>Adults with </a:t>
            </a:r>
            <a:r>
              <a:rPr lang="en-GB" b="0" kern="0" dirty="0">
                <a:solidFill>
                  <a:srgbClr val="000000"/>
                </a:solidFill>
                <a:latin typeface="+mn-lt"/>
                <a:cs typeface="Arial"/>
              </a:rPr>
              <a:t>histologically confirmed MASH, fibrosis stage 2/3, and NAS ≥4 </a:t>
            </a:r>
            <a:br>
              <a:rPr lang="en-GB" b="0" kern="0" dirty="0">
                <a:latin typeface="+mn-lt"/>
                <a:cs typeface="Arial"/>
              </a:rPr>
            </a:br>
            <a:r>
              <a:rPr lang="en-GB" b="0" kern="0" dirty="0">
                <a:solidFill>
                  <a:srgbClr val="000000"/>
                </a:solidFill>
                <a:latin typeface="+mn-lt"/>
                <a:cs typeface="Arial"/>
              </a:rPr>
              <a:t>(N = 1205)</a:t>
            </a:r>
            <a:endParaRPr lang="en-US" b="0" i="1" dirty="0">
              <a:latin typeface="+mn-lt"/>
              <a:cs typeface="Arial"/>
            </a:endParaRPr>
          </a:p>
        </p:txBody>
      </p:sp>
      <p:cxnSp>
        <p:nvCxnSpPr>
          <p:cNvPr id="12" name="Straight Arrow Connector 11">
            <a:extLst>
              <a:ext uri="{FF2B5EF4-FFF2-40B4-BE49-F238E27FC236}">
                <a16:creationId xmlns:a16="http://schemas.microsoft.com/office/drawing/2014/main" id="{16E21EFA-8B0A-4FEF-4253-10A33E8A79B0}"/>
              </a:ext>
            </a:extLst>
          </p:cNvPr>
          <p:cNvCxnSpPr>
            <a:cxnSpLocks/>
          </p:cNvCxnSpPr>
          <p:nvPr/>
        </p:nvCxnSpPr>
        <p:spPr bwMode="auto">
          <a:xfrm>
            <a:off x="8774251" y="3553565"/>
            <a:ext cx="375761" cy="0"/>
          </a:xfrm>
          <a:prstGeom prst="straightConnector1">
            <a:avLst/>
          </a:prstGeom>
          <a:noFill/>
          <a:ln w="28575" cap="flat" cmpd="sng" algn="ctr">
            <a:solidFill>
              <a:schemeClr val="bg1"/>
            </a:solidFill>
            <a:prstDash val="solid"/>
            <a:round/>
            <a:headEnd type="none" w="med" len="med"/>
            <a:tailEnd type="triangle"/>
          </a:ln>
          <a:effectLst/>
        </p:spPr>
      </p:cxnSp>
      <p:sp>
        <p:nvSpPr>
          <p:cNvPr id="13" name="TextBox 12">
            <a:extLst>
              <a:ext uri="{FF2B5EF4-FFF2-40B4-BE49-F238E27FC236}">
                <a16:creationId xmlns:a16="http://schemas.microsoft.com/office/drawing/2014/main" id="{699DC276-1B8B-7813-F945-B271429462E2}"/>
              </a:ext>
            </a:extLst>
          </p:cNvPr>
          <p:cNvSpPr txBox="1"/>
          <p:nvPr/>
        </p:nvSpPr>
        <p:spPr bwMode="auto">
          <a:xfrm>
            <a:off x="9076523" y="3200944"/>
            <a:ext cx="24847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anchor="t">
            <a:spAutoFit/>
          </a:bodyPr>
          <a:lstStyle/>
          <a:p>
            <a:pPr algn="ctr" defTabSz="1218660" eaLnBrk="1" fontAlgn="auto" hangingPunct="1">
              <a:spcBef>
                <a:spcPts val="0"/>
              </a:spcBef>
              <a:spcAft>
                <a:spcPts val="0"/>
              </a:spcAft>
              <a:defRPr/>
            </a:pPr>
            <a:r>
              <a:rPr lang="en-GB" b="0" i="1" kern="0" dirty="0">
                <a:solidFill>
                  <a:srgbClr val="000000"/>
                </a:solidFill>
                <a:latin typeface="Calibri"/>
                <a:cs typeface="Arial"/>
              </a:rPr>
              <a:t> Interim analysis at Wk 72 of first 800 patients </a:t>
            </a:r>
            <a:endParaRPr lang="en-GB" b="0" i="1" u="none" strike="noStrike" kern="0" cap="none" spc="0" normalizeH="0" baseline="0" noProof="0" dirty="0">
              <a:ln>
                <a:noFill/>
              </a:ln>
              <a:solidFill>
                <a:srgbClr val="000000"/>
              </a:solidFill>
              <a:effectLst/>
              <a:uLnTx/>
              <a:uFillTx/>
              <a:latin typeface="Calibri"/>
              <a:ea typeface="Calibri"/>
            </a:endParaRPr>
          </a:p>
        </p:txBody>
      </p:sp>
      <p:sp>
        <p:nvSpPr>
          <p:cNvPr id="7" name="TextBox 6">
            <a:extLst>
              <a:ext uri="{FF2B5EF4-FFF2-40B4-BE49-F238E27FC236}">
                <a16:creationId xmlns:a16="http://schemas.microsoft.com/office/drawing/2014/main" id="{2F711813-9403-034B-A639-7A7C8C8C1600}"/>
              </a:ext>
            </a:extLst>
          </p:cNvPr>
          <p:cNvSpPr txBox="1"/>
          <p:nvPr/>
        </p:nvSpPr>
        <p:spPr bwMode="auto">
          <a:xfrm>
            <a:off x="1234670" y="2071618"/>
            <a:ext cx="54276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Stratified by T2D diagnosis, fibrosis stage, and region</a:t>
            </a:r>
          </a:p>
        </p:txBody>
      </p:sp>
      <p:cxnSp>
        <p:nvCxnSpPr>
          <p:cNvPr id="10" name="Straight Arrow Connector 9">
            <a:extLst>
              <a:ext uri="{FF2B5EF4-FFF2-40B4-BE49-F238E27FC236}">
                <a16:creationId xmlns:a16="http://schemas.microsoft.com/office/drawing/2014/main" id="{278B1686-8186-1E74-B09E-2BD2525444D4}"/>
              </a:ext>
            </a:extLst>
          </p:cNvPr>
          <p:cNvCxnSpPr/>
          <p:nvPr/>
        </p:nvCxnSpPr>
        <p:spPr bwMode="auto">
          <a:xfrm>
            <a:off x="3948501" y="2430710"/>
            <a:ext cx="0" cy="365854"/>
          </a:xfrm>
          <a:prstGeom prst="straightConnector1">
            <a:avLst/>
          </a:prstGeom>
          <a:noFill/>
          <a:ln w="28575" cap="flat" cmpd="sng" algn="ctr">
            <a:solidFill>
              <a:schemeClr val="bg1"/>
            </a:solidFill>
            <a:prstDash val="sysDash"/>
            <a:round/>
            <a:headEnd type="none" w="med" len="med"/>
            <a:tailEnd type="triangle"/>
          </a:ln>
          <a:effectLst/>
        </p:spPr>
      </p:cxnSp>
    </p:spTree>
    <p:extLst>
      <p:ext uri="{BB962C8B-B14F-4D97-AF65-F5344CB8AC3E}">
        <p14:creationId xmlns:p14="http://schemas.microsoft.com/office/powerpoint/2010/main" val="29553129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CBF89-31AA-C131-ED52-D83861009341}"/>
              </a:ext>
            </a:extLst>
          </p:cNvPr>
          <p:cNvSpPr>
            <a:spLocks noGrp="1"/>
          </p:cNvSpPr>
          <p:nvPr>
            <p:ph type="title"/>
          </p:nvPr>
        </p:nvSpPr>
        <p:spPr/>
        <p:txBody>
          <a:bodyPr/>
          <a:lstStyle/>
          <a:p>
            <a:r>
              <a:rPr lang="en-US" dirty="0">
                <a:latin typeface="Calibri"/>
                <a:ea typeface="Calibri"/>
                <a:cs typeface="Calibri"/>
              </a:rPr>
              <a:t>ESSENCE Interim Analysis: Primary Endpoints</a:t>
            </a:r>
            <a:endParaRPr lang="en-US" dirty="0">
              <a:ea typeface="Calibri"/>
              <a:cs typeface="Calibri"/>
            </a:endParaRPr>
          </a:p>
        </p:txBody>
      </p:sp>
      <p:grpSp>
        <p:nvGrpSpPr>
          <p:cNvPr id="4" name="Group 3">
            <a:extLst>
              <a:ext uri="{FF2B5EF4-FFF2-40B4-BE49-F238E27FC236}">
                <a16:creationId xmlns:a16="http://schemas.microsoft.com/office/drawing/2014/main" id="{6A93F236-168B-B6AA-3041-D307BEFA84EB}"/>
              </a:ext>
            </a:extLst>
          </p:cNvPr>
          <p:cNvGrpSpPr/>
          <p:nvPr/>
        </p:nvGrpSpPr>
        <p:grpSpPr>
          <a:xfrm>
            <a:off x="933982" y="1164758"/>
            <a:ext cx="4511296" cy="3767052"/>
            <a:chOff x="933982" y="1492621"/>
            <a:chExt cx="4511296" cy="4487464"/>
          </a:xfrm>
        </p:grpSpPr>
        <p:sp>
          <p:nvSpPr>
            <p:cNvPr id="53" name="Rectangle 52">
              <a:extLst>
                <a:ext uri="{FF2B5EF4-FFF2-40B4-BE49-F238E27FC236}">
                  <a16:creationId xmlns:a16="http://schemas.microsoft.com/office/drawing/2014/main" id="{1623B426-428F-D975-8F0C-FDA34E9B3A02}"/>
                </a:ext>
              </a:extLst>
            </p:cNvPr>
            <p:cNvSpPr/>
            <p:nvPr/>
          </p:nvSpPr>
          <p:spPr bwMode="auto">
            <a:xfrm>
              <a:off x="2250849" y="3473915"/>
              <a:ext cx="910582" cy="20640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E63A8154-B669-416D-A52D-34421A2AB7BE}"/>
                </a:ext>
              </a:extLst>
            </p:cNvPr>
            <p:cNvSpPr/>
            <p:nvPr/>
          </p:nvSpPr>
          <p:spPr bwMode="auto">
            <a:xfrm>
              <a:off x="4014643" y="4433411"/>
              <a:ext cx="910582" cy="109981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 name="TextBox 7">
              <a:extLst>
                <a:ext uri="{FF2B5EF4-FFF2-40B4-BE49-F238E27FC236}">
                  <a16:creationId xmlns:a16="http://schemas.microsoft.com/office/drawing/2014/main" id="{1553C102-F5A7-26FF-8A15-ADCCFA807FC7}"/>
                </a:ext>
              </a:extLst>
            </p:cNvPr>
            <p:cNvSpPr txBox="1"/>
            <p:nvPr/>
          </p:nvSpPr>
          <p:spPr bwMode="auto">
            <a:xfrm>
              <a:off x="1713389" y="1492621"/>
              <a:ext cx="373188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bg1"/>
                  </a:solidFill>
                  <a:latin typeface="Calibri" panose="020F0502020204030204" pitchFamily="34" charset="0"/>
                </a:rPr>
                <a:t>Steatohepatitis Resolution With no Liver Fibrosis Worsening</a:t>
              </a:r>
            </a:p>
          </p:txBody>
        </p:sp>
        <p:sp>
          <p:nvSpPr>
            <p:cNvPr id="10" name="TextBox 9">
              <a:extLst>
                <a:ext uri="{FF2B5EF4-FFF2-40B4-BE49-F238E27FC236}">
                  <a16:creationId xmlns:a16="http://schemas.microsoft.com/office/drawing/2014/main" id="{D92C20D2-1C2C-C047-58D6-398D0616FC68}"/>
                </a:ext>
              </a:extLst>
            </p:cNvPr>
            <p:cNvSpPr txBox="1"/>
            <p:nvPr/>
          </p:nvSpPr>
          <p:spPr bwMode="auto">
            <a:xfrm>
              <a:off x="2185208" y="2204118"/>
              <a:ext cx="281120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Estimated difference: 28.7</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(95% CI: 21.1-36.2; </a:t>
              </a: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&lt;.001)</a:t>
              </a:r>
            </a:p>
          </p:txBody>
        </p:sp>
        <p:sp>
          <p:nvSpPr>
            <p:cNvPr id="14" name="TextBox 13">
              <a:extLst>
                <a:ext uri="{FF2B5EF4-FFF2-40B4-BE49-F238E27FC236}">
                  <a16:creationId xmlns:a16="http://schemas.microsoft.com/office/drawing/2014/main" id="{9C610738-1D33-DE40-7DCD-897C52B3DE91}"/>
                </a:ext>
              </a:extLst>
            </p:cNvPr>
            <p:cNvSpPr txBox="1"/>
            <p:nvPr/>
          </p:nvSpPr>
          <p:spPr bwMode="auto">
            <a:xfrm>
              <a:off x="3990861" y="4109096"/>
              <a:ext cx="9148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34.3</a:t>
              </a:r>
            </a:p>
          </p:txBody>
        </p:sp>
        <p:sp>
          <p:nvSpPr>
            <p:cNvPr id="15" name="TextBox 14">
              <a:extLst>
                <a:ext uri="{FF2B5EF4-FFF2-40B4-BE49-F238E27FC236}">
                  <a16:creationId xmlns:a16="http://schemas.microsoft.com/office/drawing/2014/main" id="{E0BC6B40-2198-AE89-43DA-3F2503CE711D}"/>
                </a:ext>
              </a:extLst>
            </p:cNvPr>
            <p:cNvSpPr txBox="1"/>
            <p:nvPr/>
          </p:nvSpPr>
          <p:spPr bwMode="auto">
            <a:xfrm>
              <a:off x="2250849" y="3154226"/>
              <a:ext cx="9148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62.9</a:t>
              </a:r>
            </a:p>
          </p:txBody>
        </p:sp>
        <p:sp>
          <p:nvSpPr>
            <p:cNvPr id="17" name="TextBox 16">
              <a:extLst>
                <a:ext uri="{FF2B5EF4-FFF2-40B4-BE49-F238E27FC236}">
                  <a16:creationId xmlns:a16="http://schemas.microsoft.com/office/drawing/2014/main" id="{7F122184-44D3-290D-AD84-6209AD72F634}"/>
                </a:ext>
              </a:extLst>
            </p:cNvPr>
            <p:cNvSpPr txBox="1"/>
            <p:nvPr/>
          </p:nvSpPr>
          <p:spPr bwMode="auto">
            <a:xfrm>
              <a:off x="1567700" y="5540122"/>
              <a:ext cx="2118958" cy="43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Semaglutide 2.4 mg</a:t>
              </a:r>
            </a:p>
          </p:txBody>
        </p:sp>
        <p:sp>
          <p:nvSpPr>
            <p:cNvPr id="19" name="TextBox 18">
              <a:extLst>
                <a:ext uri="{FF2B5EF4-FFF2-40B4-BE49-F238E27FC236}">
                  <a16:creationId xmlns:a16="http://schemas.microsoft.com/office/drawing/2014/main" id="{7A15DCCE-7E1A-A596-5F98-F28AFFFEBEF6}"/>
                </a:ext>
              </a:extLst>
            </p:cNvPr>
            <p:cNvSpPr txBox="1"/>
            <p:nvPr/>
          </p:nvSpPr>
          <p:spPr bwMode="auto">
            <a:xfrm>
              <a:off x="3577394" y="5540122"/>
              <a:ext cx="1855133" cy="43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Placebo</a:t>
              </a:r>
            </a:p>
          </p:txBody>
        </p:sp>
        <p:sp>
          <p:nvSpPr>
            <p:cNvPr id="21" name="TextBox 20">
              <a:extLst>
                <a:ext uri="{FF2B5EF4-FFF2-40B4-BE49-F238E27FC236}">
                  <a16:creationId xmlns:a16="http://schemas.microsoft.com/office/drawing/2014/main" id="{D2FDA716-750D-66E8-AEAC-9DD3F0645B2F}"/>
                </a:ext>
              </a:extLst>
            </p:cNvPr>
            <p:cNvSpPr txBox="1"/>
            <p:nvPr/>
          </p:nvSpPr>
          <p:spPr bwMode="auto">
            <a:xfrm rot="16200000">
              <a:off x="-232328" y="4029350"/>
              <a:ext cx="27019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a:t>
              </a:r>
            </a:p>
          </p:txBody>
        </p:sp>
        <p:cxnSp>
          <p:nvCxnSpPr>
            <p:cNvPr id="6" name="Straight Connector 5">
              <a:extLst>
                <a:ext uri="{FF2B5EF4-FFF2-40B4-BE49-F238E27FC236}">
                  <a16:creationId xmlns:a16="http://schemas.microsoft.com/office/drawing/2014/main" id="{E89A1132-8950-F9BB-B467-1ABFDC1A9A93}"/>
                </a:ext>
              </a:extLst>
            </p:cNvPr>
            <p:cNvCxnSpPr>
              <a:cxnSpLocks/>
            </p:cNvCxnSpPr>
            <p:nvPr/>
          </p:nvCxnSpPr>
          <p:spPr bwMode="auto">
            <a:xfrm>
              <a:off x="1713389" y="5547474"/>
              <a:ext cx="3731889"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C4C6A15F-8678-4D6B-4BAF-31B06DD2B584}"/>
                </a:ext>
              </a:extLst>
            </p:cNvPr>
            <p:cNvCxnSpPr>
              <a:cxnSpLocks/>
            </p:cNvCxnSpPr>
            <p:nvPr/>
          </p:nvCxnSpPr>
          <p:spPr bwMode="auto">
            <a:xfrm flipV="1">
              <a:off x="1722267" y="3080552"/>
              <a:ext cx="0" cy="2470389"/>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68154825-73F2-DD19-7910-63B7AAD52EAF}"/>
                </a:ext>
              </a:extLst>
            </p:cNvPr>
            <p:cNvCxnSpPr>
              <a:cxnSpLocks/>
            </p:cNvCxnSpPr>
            <p:nvPr/>
          </p:nvCxnSpPr>
          <p:spPr bwMode="auto">
            <a:xfrm flipV="1">
              <a:off x="1723745" y="2850449"/>
              <a:ext cx="0" cy="159081"/>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941CF89E-0E1A-3AB1-200B-792427F57956}"/>
                </a:ext>
              </a:extLst>
            </p:cNvPr>
            <p:cNvCxnSpPr>
              <a:cxnSpLocks/>
            </p:cNvCxnSpPr>
            <p:nvPr/>
          </p:nvCxnSpPr>
          <p:spPr bwMode="auto">
            <a:xfrm flipV="1">
              <a:off x="1623606" y="2947623"/>
              <a:ext cx="187439" cy="150729"/>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B4410087-5446-4AEB-CFFB-53AB63CB90BC}"/>
                </a:ext>
              </a:extLst>
            </p:cNvPr>
            <p:cNvCxnSpPr>
              <a:cxnSpLocks/>
            </p:cNvCxnSpPr>
            <p:nvPr/>
          </p:nvCxnSpPr>
          <p:spPr bwMode="auto">
            <a:xfrm flipV="1">
              <a:off x="1651718" y="2975735"/>
              <a:ext cx="187439" cy="150729"/>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27BB8D16-866E-0C1C-AD6C-CEF78B17DC4C}"/>
                </a:ext>
              </a:extLst>
            </p:cNvPr>
            <p:cNvCxnSpPr>
              <a:cxnSpLocks/>
            </p:cNvCxnSpPr>
            <p:nvPr/>
          </p:nvCxnSpPr>
          <p:spPr bwMode="auto">
            <a:xfrm flipH="1">
              <a:off x="1650249" y="286304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AEB411F9-2A2C-AB34-0AC1-9982952C1BBD}"/>
                </a:ext>
              </a:extLst>
            </p:cNvPr>
            <p:cNvCxnSpPr>
              <a:cxnSpLocks/>
            </p:cNvCxnSpPr>
            <p:nvPr/>
          </p:nvCxnSpPr>
          <p:spPr bwMode="auto">
            <a:xfrm flipH="1">
              <a:off x="1650249" y="522054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8711413B-D6B6-2125-F9F9-6298402A7243}"/>
                </a:ext>
              </a:extLst>
            </p:cNvPr>
            <p:cNvCxnSpPr>
              <a:cxnSpLocks/>
            </p:cNvCxnSpPr>
            <p:nvPr/>
          </p:nvCxnSpPr>
          <p:spPr bwMode="auto">
            <a:xfrm flipH="1">
              <a:off x="1650249" y="32381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790BF1BC-66CC-3843-D31F-35BAB7CC1292}"/>
                </a:ext>
              </a:extLst>
            </p:cNvPr>
            <p:cNvCxnSpPr>
              <a:cxnSpLocks/>
            </p:cNvCxnSpPr>
            <p:nvPr/>
          </p:nvCxnSpPr>
          <p:spPr bwMode="auto">
            <a:xfrm flipH="1">
              <a:off x="1650249" y="35685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E1D381DB-6D5B-056B-502B-BE491AFCC4EC}"/>
                </a:ext>
              </a:extLst>
            </p:cNvPr>
            <p:cNvCxnSpPr>
              <a:cxnSpLocks/>
            </p:cNvCxnSpPr>
            <p:nvPr/>
          </p:nvCxnSpPr>
          <p:spPr bwMode="auto">
            <a:xfrm flipH="1">
              <a:off x="1650249" y="389896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FF4FCFDD-B5E0-40C8-53EA-87B00B323A32}"/>
                </a:ext>
              </a:extLst>
            </p:cNvPr>
            <p:cNvCxnSpPr>
              <a:cxnSpLocks/>
            </p:cNvCxnSpPr>
            <p:nvPr/>
          </p:nvCxnSpPr>
          <p:spPr bwMode="auto">
            <a:xfrm flipH="1">
              <a:off x="1650249" y="422936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FA4C477F-DF5D-B97F-53F4-A687DEF9B330}"/>
                </a:ext>
              </a:extLst>
            </p:cNvPr>
            <p:cNvCxnSpPr>
              <a:cxnSpLocks/>
            </p:cNvCxnSpPr>
            <p:nvPr/>
          </p:nvCxnSpPr>
          <p:spPr bwMode="auto">
            <a:xfrm flipH="1">
              <a:off x="1650249" y="455975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4A3E90DD-C05D-9697-858E-C04FC2BBC279}"/>
                </a:ext>
              </a:extLst>
            </p:cNvPr>
            <p:cNvCxnSpPr>
              <a:cxnSpLocks/>
            </p:cNvCxnSpPr>
            <p:nvPr/>
          </p:nvCxnSpPr>
          <p:spPr bwMode="auto">
            <a:xfrm flipH="1">
              <a:off x="1650249" y="48901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FE183443-105E-4ACC-04B1-386511B967F3}"/>
                </a:ext>
              </a:extLst>
            </p:cNvPr>
            <p:cNvCxnSpPr>
              <a:cxnSpLocks/>
            </p:cNvCxnSpPr>
            <p:nvPr/>
          </p:nvCxnSpPr>
          <p:spPr bwMode="auto">
            <a:xfrm flipH="1">
              <a:off x="1650249" y="5547474"/>
              <a:ext cx="64008" cy="0"/>
            </a:xfrm>
            <a:prstGeom prst="line">
              <a:avLst/>
            </a:prstGeom>
            <a:noFill/>
            <a:ln w="28575" cap="flat" cmpd="sng" algn="ctr">
              <a:solidFill>
                <a:schemeClr val="bg1"/>
              </a:solidFill>
              <a:prstDash val="solid"/>
              <a:round/>
              <a:headEnd type="none" w="med" len="med"/>
              <a:tailEnd type="none" w="med" len="med"/>
            </a:ln>
            <a:effectLst/>
          </p:spPr>
        </p:cxnSp>
        <p:sp>
          <p:nvSpPr>
            <p:cNvPr id="40" name="TextBox 39">
              <a:extLst>
                <a:ext uri="{FF2B5EF4-FFF2-40B4-BE49-F238E27FC236}">
                  <a16:creationId xmlns:a16="http://schemas.microsoft.com/office/drawing/2014/main" id="{80C0F497-3C98-F661-B01F-36382FC462CF}"/>
                </a:ext>
              </a:extLst>
            </p:cNvPr>
            <p:cNvSpPr txBox="1"/>
            <p:nvPr/>
          </p:nvSpPr>
          <p:spPr bwMode="auto">
            <a:xfrm>
              <a:off x="1192311" y="2675709"/>
              <a:ext cx="5319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41" name="TextBox 40">
              <a:extLst>
                <a:ext uri="{FF2B5EF4-FFF2-40B4-BE49-F238E27FC236}">
                  <a16:creationId xmlns:a16="http://schemas.microsoft.com/office/drawing/2014/main" id="{E7C02053-744D-A2C4-8E79-D1EFED34012C}"/>
                </a:ext>
              </a:extLst>
            </p:cNvPr>
            <p:cNvSpPr txBox="1"/>
            <p:nvPr/>
          </p:nvSpPr>
          <p:spPr bwMode="auto">
            <a:xfrm>
              <a:off x="1192311" y="3011258"/>
              <a:ext cx="5319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70</a:t>
              </a:r>
            </a:p>
          </p:txBody>
        </p:sp>
        <p:sp>
          <p:nvSpPr>
            <p:cNvPr id="42" name="TextBox 41">
              <a:extLst>
                <a:ext uri="{FF2B5EF4-FFF2-40B4-BE49-F238E27FC236}">
                  <a16:creationId xmlns:a16="http://schemas.microsoft.com/office/drawing/2014/main" id="{65B63059-12A2-94CD-EA28-AECF35F156B1}"/>
                </a:ext>
              </a:extLst>
            </p:cNvPr>
            <p:cNvSpPr txBox="1"/>
            <p:nvPr/>
          </p:nvSpPr>
          <p:spPr bwMode="auto">
            <a:xfrm>
              <a:off x="1192311" y="3346807"/>
              <a:ext cx="5319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3" name="TextBox 42">
              <a:extLst>
                <a:ext uri="{FF2B5EF4-FFF2-40B4-BE49-F238E27FC236}">
                  <a16:creationId xmlns:a16="http://schemas.microsoft.com/office/drawing/2014/main" id="{5CF6F42D-6BF8-1D98-ED6C-2C6BCABD42E6}"/>
                </a:ext>
              </a:extLst>
            </p:cNvPr>
            <p:cNvSpPr txBox="1"/>
            <p:nvPr/>
          </p:nvSpPr>
          <p:spPr bwMode="auto">
            <a:xfrm>
              <a:off x="1192311" y="3682356"/>
              <a:ext cx="5319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44" name="TextBox 43">
              <a:extLst>
                <a:ext uri="{FF2B5EF4-FFF2-40B4-BE49-F238E27FC236}">
                  <a16:creationId xmlns:a16="http://schemas.microsoft.com/office/drawing/2014/main" id="{14B09E44-6956-6DFD-9859-7058FAEDA1C1}"/>
                </a:ext>
              </a:extLst>
            </p:cNvPr>
            <p:cNvSpPr txBox="1"/>
            <p:nvPr/>
          </p:nvSpPr>
          <p:spPr bwMode="auto">
            <a:xfrm>
              <a:off x="1192311" y="4017905"/>
              <a:ext cx="5319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5" name="TextBox 44">
              <a:extLst>
                <a:ext uri="{FF2B5EF4-FFF2-40B4-BE49-F238E27FC236}">
                  <a16:creationId xmlns:a16="http://schemas.microsoft.com/office/drawing/2014/main" id="{90A27F42-0AD9-51DD-3C19-6545EB6ABB29}"/>
                </a:ext>
              </a:extLst>
            </p:cNvPr>
            <p:cNvSpPr txBox="1"/>
            <p:nvPr/>
          </p:nvSpPr>
          <p:spPr bwMode="auto">
            <a:xfrm>
              <a:off x="1192311" y="4353454"/>
              <a:ext cx="5319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46" name="TextBox 45">
              <a:extLst>
                <a:ext uri="{FF2B5EF4-FFF2-40B4-BE49-F238E27FC236}">
                  <a16:creationId xmlns:a16="http://schemas.microsoft.com/office/drawing/2014/main" id="{96FA0635-6175-E04D-B14C-932CD4BF742A}"/>
                </a:ext>
              </a:extLst>
            </p:cNvPr>
            <p:cNvSpPr txBox="1"/>
            <p:nvPr/>
          </p:nvSpPr>
          <p:spPr bwMode="auto">
            <a:xfrm>
              <a:off x="1192311" y="4689003"/>
              <a:ext cx="5319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7" name="TextBox 46">
              <a:extLst>
                <a:ext uri="{FF2B5EF4-FFF2-40B4-BE49-F238E27FC236}">
                  <a16:creationId xmlns:a16="http://schemas.microsoft.com/office/drawing/2014/main" id="{91D8815A-9FE2-327F-0A65-BEC04871DA2A}"/>
                </a:ext>
              </a:extLst>
            </p:cNvPr>
            <p:cNvSpPr txBox="1"/>
            <p:nvPr/>
          </p:nvSpPr>
          <p:spPr bwMode="auto">
            <a:xfrm>
              <a:off x="1192311" y="5024552"/>
              <a:ext cx="5319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48" name="TextBox 47">
              <a:extLst>
                <a:ext uri="{FF2B5EF4-FFF2-40B4-BE49-F238E27FC236}">
                  <a16:creationId xmlns:a16="http://schemas.microsoft.com/office/drawing/2014/main" id="{A514B6D1-7B16-0EBA-EAA7-262074525EAC}"/>
                </a:ext>
              </a:extLst>
            </p:cNvPr>
            <p:cNvSpPr txBox="1"/>
            <p:nvPr/>
          </p:nvSpPr>
          <p:spPr bwMode="auto">
            <a:xfrm>
              <a:off x="1192311" y="5360103"/>
              <a:ext cx="5319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cxnSp>
          <p:nvCxnSpPr>
            <p:cNvPr id="50" name="Straight Connector 49">
              <a:extLst>
                <a:ext uri="{FF2B5EF4-FFF2-40B4-BE49-F238E27FC236}">
                  <a16:creationId xmlns:a16="http://schemas.microsoft.com/office/drawing/2014/main" id="{78251347-2623-3802-1C09-E9310D6E66AA}"/>
                </a:ext>
              </a:extLst>
            </p:cNvPr>
            <p:cNvCxnSpPr>
              <a:cxnSpLocks/>
            </p:cNvCxnSpPr>
            <p:nvPr/>
          </p:nvCxnSpPr>
          <p:spPr bwMode="auto">
            <a:xfrm>
              <a:off x="1722267" y="55474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45CCF48C-050B-A892-F030-DAB56D2B92F3}"/>
                </a:ext>
              </a:extLst>
            </p:cNvPr>
            <p:cNvCxnSpPr>
              <a:cxnSpLocks/>
            </p:cNvCxnSpPr>
            <p:nvPr/>
          </p:nvCxnSpPr>
          <p:spPr bwMode="auto">
            <a:xfrm>
              <a:off x="3577398" y="55474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4DA4CE94-DFF4-09D8-86B7-BC7E075E7ACC}"/>
                </a:ext>
              </a:extLst>
            </p:cNvPr>
            <p:cNvCxnSpPr>
              <a:cxnSpLocks/>
            </p:cNvCxnSpPr>
            <p:nvPr/>
          </p:nvCxnSpPr>
          <p:spPr bwMode="auto">
            <a:xfrm>
              <a:off x="5432529" y="5547474"/>
              <a:ext cx="0" cy="64008"/>
            </a:xfrm>
            <a:prstGeom prst="line">
              <a:avLst/>
            </a:prstGeom>
            <a:noFill/>
            <a:ln w="28575" cap="flat" cmpd="sng" algn="ctr">
              <a:solidFill>
                <a:schemeClr val="bg1"/>
              </a:solidFill>
              <a:prstDash val="solid"/>
              <a:round/>
              <a:headEnd type="none" w="med" len="med"/>
              <a:tailEnd type="none" w="med" len="med"/>
            </a:ln>
            <a:effectLst/>
          </p:spPr>
        </p:cxnSp>
        <p:sp>
          <p:nvSpPr>
            <p:cNvPr id="55" name="Right Bracket 54">
              <a:extLst>
                <a:ext uri="{FF2B5EF4-FFF2-40B4-BE49-F238E27FC236}">
                  <a16:creationId xmlns:a16="http://schemas.microsoft.com/office/drawing/2014/main" id="{A8DBFDAE-E814-D6BF-D607-FF61AF294996}"/>
                </a:ext>
              </a:extLst>
            </p:cNvPr>
            <p:cNvSpPr/>
            <p:nvPr/>
          </p:nvSpPr>
          <p:spPr bwMode="auto">
            <a:xfrm rot="16200000">
              <a:off x="3470472" y="2163239"/>
              <a:ext cx="240678" cy="1750452"/>
            </a:xfrm>
            <a:prstGeom prst="rightBracket">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grpSp>
      <p:grpSp>
        <p:nvGrpSpPr>
          <p:cNvPr id="5" name="Group 4">
            <a:extLst>
              <a:ext uri="{FF2B5EF4-FFF2-40B4-BE49-F238E27FC236}">
                <a16:creationId xmlns:a16="http://schemas.microsoft.com/office/drawing/2014/main" id="{2AED2339-B7AB-478C-63A0-1A38E1631535}"/>
              </a:ext>
            </a:extLst>
          </p:cNvPr>
          <p:cNvGrpSpPr/>
          <p:nvPr/>
        </p:nvGrpSpPr>
        <p:grpSpPr>
          <a:xfrm>
            <a:off x="6235015" y="1166495"/>
            <a:ext cx="4511296" cy="3776135"/>
            <a:chOff x="6235015" y="1492621"/>
            <a:chExt cx="4511296" cy="4498284"/>
          </a:xfrm>
        </p:grpSpPr>
        <p:sp>
          <p:nvSpPr>
            <p:cNvPr id="9" name="TextBox 8">
              <a:extLst>
                <a:ext uri="{FF2B5EF4-FFF2-40B4-BE49-F238E27FC236}">
                  <a16:creationId xmlns:a16="http://schemas.microsoft.com/office/drawing/2014/main" id="{D9B9E2AA-F558-7B5D-4A49-0C170559B652}"/>
                </a:ext>
              </a:extLst>
            </p:cNvPr>
            <p:cNvSpPr txBox="1"/>
            <p:nvPr/>
          </p:nvSpPr>
          <p:spPr bwMode="auto">
            <a:xfrm>
              <a:off x="7005199" y="1492621"/>
              <a:ext cx="361684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bg1"/>
                  </a:solidFill>
                  <a:latin typeface="Calibri" panose="020F0502020204030204" pitchFamily="34" charset="0"/>
                </a:rPr>
                <a:t>Liver Fibrosis Reduction With no Steatohepatitis Worsening</a:t>
              </a:r>
            </a:p>
          </p:txBody>
        </p:sp>
        <p:sp>
          <p:nvSpPr>
            <p:cNvPr id="56" name="Rectangle 55">
              <a:extLst>
                <a:ext uri="{FF2B5EF4-FFF2-40B4-BE49-F238E27FC236}">
                  <a16:creationId xmlns:a16="http://schemas.microsoft.com/office/drawing/2014/main" id="{E194568C-AA9E-E454-BE76-82BCE11430C1}"/>
                </a:ext>
              </a:extLst>
            </p:cNvPr>
            <p:cNvSpPr/>
            <p:nvPr/>
          </p:nvSpPr>
          <p:spPr bwMode="auto">
            <a:xfrm>
              <a:off x="7551882" y="4327713"/>
              <a:ext cx="910582" cy="121022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8C84D0F3-8999-73B4-ECBD-D8A2E708B885}"/>
                </a:ext>
              </a:extLst>
            </p:cNvPr>
            <p:cNvSpPr/>
            <p:nvPr/>
          </p:nvSpPr>
          <p:spPr bwMode="auto">
            <a:xfrm>
              <a:off x="9315676" y="4793941"/>
              <a:ext cx="910582" cy="74617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TextBox 57">
              <a:extLst>
                <a:ext uri="{FF2B5EF4-FFF2-40B4-BE49-F238E27FC236}">
                  <a16:creationId xmlns:a16="http://schemas.microsoft.com/office/drawing/2014/main" id="{C2C70B15-3BA7-D9EB-B665-C6EAD382D89B}"/>
                </a:ext>
              </a:extLst>
            </p:cNvPr>
            <p:cNvSpPr txBox="1"/>
            <p:nvPr/>
          </p:nvSpPr>
          <p:spPr bwMode="auto">
            <a:xfrm>
              <a:off x="7486241" y="3073816"/>
              <a:ext cx="281120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Estimated difference: 14.4</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(95% CI: 7.5-21.3; </a:t>
              </a: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&lt;.001)</a:t>
              </a:r>
            </a:p>
          </p:txBody>
        </p:sp>
        <p:sp>
          <p:nvSpPr>
            <p:cNvPr id="59" name="TextBox 58">
              <a:extLst>
                <a:ext uri="{FF2B5EF4-FFF2-40B4-BE49-F238E27FC236}">
                  <a16:creationId xmlns:a16="http://schemas.microsoft.com/office/drawing/2014/main" id="{D4561687-3125-645F-E54A-289D5D26C683}"/>
                </a:ext>
              </a:extLst>
            </p:cNvPr>
            <p:cNvSpPr txBox="1"/>
            <p:nvPr/>
          </p:nvSpPr>
          <p:spPr bwMode="auto">
            <a:xfrm>
              <a:off x="9291894" y="4468285"/>
              <a:ext cx="9148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22.4</a:t>
              </a:r>
            </a:p>
          </p:txBody>
        </p:sp>
        <p:sp>
          <p:nvSpPr>
            <p:cNvPr id="60" name="TextBox 59">
              <a:extLst>
                <a:ext uri="{FF2B5EF4-FFF2-40B4-BE49-F238E27FC236}">
                  <a16:creationId xmlns:a16="http://schemas.microsoft.com/office/drawing/2014/main" id="{2E75C85B-2758-77C1-8AF0-E9E841DC2CD5}"/>
                </a:ext>
              </a:extLst>
            </p:cNvPr>
            <p:cNvSpPr txBox="1"/>
            <p:nvPr/>
          </p:nvSpPr>
          <p:spPr bwMode="auto">
            <a:xfrm>
              <a:off x="7551882" y="3998059"/>
              <a:ext cx="9148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36.8</a:t>
              </a:r>
            </a:p>
          </p:txBody>
        </p:sp>
        <p:sp>
          <p:nvSpPr>
            <p:cNvPr id="61" name="TextBox 60">
              <a:extLst>
                <a:ext uri="{FF2B5EF4-FFF2-40B4-BE49-F238E27FC236}">
                  <a16:creationId xmlns:a16="http://schemas.microsoft.com/office/drawing/2014/main" id="{972F2A19-41CB-7D1F-5D15-F59F650139C8}"/>
                </a:ext>
              </a:extLst>
            </p:cNvPr>
            <p:cNvSpPr txBox="1"/>
            <p:nvPr/>
          </p:nvSpPr>
          <p:spPr bwMode="auto">
            <a:xfrm>
              <a:off x="6909848" y="5550942"/>
              <a:ext cx="2210941" cy="43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Semaglutide 2.4 mg</a:t>
              </a:r>
            </a:p>
          </p:txBody>
        </p:sp>
        <p:sp>
          <p:nvSpPr>
            <p:cNvPr id="62" name="TextBox 61">
              <a:extLst>
                <a:ext uri="{FF2B5EF4-FFF2-40B4-BE49-F238E27FC236}">
                  <a16:creationId xmlns:a16="http://schemas.microsoft.com/office/drawing/2014/main" id="{EB482F1E-9D9A-3F56-7F83-9AA2C30B6AB8}"/>
                </a:ext>
              </a:extLst>
            </p:cNvPr>
            <p:cNvSpPr txBox="1"/>
            <p:nvPr/>
          </p:nvSpPr>
          <p:spPr bwMode="auto">
            <a:xfrm>
              <a:off x="8878427" y="5540122"/>
              <a:ext cx="1855133" cy="43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Placebo</a:t>
              </a:r>
            </a:p>
          </p:txBody>
        </p:sp>
        <p:sp>
          <p:nvSpPr>
            <p:cNvPr id="63" name="TextBox 62">
              <a:extLst>
                <a:ext uri="{FF2B5EF4-FFF2-40B4-BE49-F238E27FC236}">
                  <a16:creationId xmlns:a16="http://schemas.microsoft.com/office/drawing/2014/main" id="{60BC12BA-6308-4EA8-E89F-66D54DC0BB91}"/>
                </a:ext>
              </a:extLst>
            </p:cNvPr>
            <p:cNvSpPr txBox="1"/>
            <p:nvPr/>
          </p:nvSpPr>
          <p:spPr bwMode="auto">
            <a:xfrm rot="16200000">
              <a:off x="5068705" y="4029350"/>
              <a:ext cx="27019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a:t>
              </a:r>
            </a:p>
          </p:txBody>
        </p:sp>
        <p:cxnSp>
          <p:nvCxnSpPr>
            <p:cNvPr id="64" name="Straight Connector 63">
              <a:extLst>
                <a:ext uri="{FF2B5EF4-FFF2-40B4-BE49-F238E27FC236}">
                  <a16:creationId xmlns:a16="http://schemas.microsoft.com/office/drawing/2014/main" id="{2F79582C-B0D4-DC4C-5108-86B47B049345}"/>
                </a:ext>
              </a:extLst>
            </p:cNvPr>
            <p:cNvCxnSpPr>
              <a:cxnSpLocks/>
            </p:cNvCxnSpPr>
            <p:nvPr/>
          </p:nvCxnSpPr>
          <p:spPr bwMode="auto">
            <a:xfrm>
              <a:off x="7014422" y="5547474"/>
              <a:ext cx="3731889"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863CA665-DF7A-27ED-8232-70866F2B11B3}"/>
                </a:ext>
              </a:extLst>
            </p:cNvPr>
            <p:cNvCxnSpPr>
              <a:cxnSpLocks/>
            </p:cNvCxnSpPr>
            <p:nvPr/>
          </p:nvCxnSpPr>
          <p:spPr bwMode="auto">
            <a:xfrm flipV="1">
              <a:off x="7023300" y="3080552"/>
              <a:ext cx="0" cy="2470389"/>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B09A928A-7533-43DD-A7D9-14B1251EAA15}"/>
                </a:ext>
              </a:extLst>
            </p:cNvPr>
            <p:cNvCxnSpPr>
              <a:cxnSpLocks/>
            </p:cNvCxnSpPr>
            <p:nvPr/>
          </p:nvCxnSpPr>
          <p:spPr bwMode="auto">
            <a:xfrm flipV="1">
              <a:off x="7024778" y="2850449"/>
              <a:ext cx="0" cy="159081"/>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938F5A14-4326-9389-95EC-AAA60104917B}"/>
                </a:ext>
              </a:extLst>
            </p:cNvPr>
            <p:cNvCxnSpPr>
              <a:cxnSpLocks/>
            </p:cNvCxnSpPr>
            <p:nvPr/>
          </p:nvCxnSpPr>
          <p:spPr bwMode="auto">
            <a:xfrm flipV="1">
              <a:off x="6924639" y="2947623"/>
              <a:ext cx="187439" cy="150729"/>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C064861B-4DE5-08E5-3044-7CCA6D14EA3A}"/>
                </a:ext>
              </a:extLst>
            </p:cNvPr>
            <p:cNvCxnSpPr>
              <a:cxnSpLocks/>
            </p:cNvCxnSpPr>
            <p:nvPr/>
          </p:nvCxnSpPr>
          <p:spPr bwMode="auto">
            <a:xfrm flipV="1">
              <a:off x="6952751" y="2975735"/>
              <a:ext cx="187439" cy="150729"/>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963E9672-663E-8A4A-BDF0-D2A859412968}"/>
                </a:ext>
              </a:extLst>
            </p:cNvPr>
            <p:cNvCxnSpPr>
              <a:cxnSpLocks/>
            </p:cNvCxnSpPr>
            <p:nvPr/>
          </p:nvCxnSpPr>
          <p:spPr bwMode="auto">
            <a:xfrm flipH="1">
              <a:off x="6951282" y="286304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223EC146-3799-8771-1489-11915402D00B}"/>
                </a:ext>
              </a:extLst>
            </p:cNvPr>
            <p:cNvCxnSpPr>
              <a:cxnSpLocks/>
            </p:cNvCxnSpPr>
            <p:nvPr/>
          </p:nvCxnSpPr>
          <p:spPr bwMode="auto">
            <a:xfrm flipH="1">
              <a:off x="6951282" y="522054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F242C1F5-55BA-CE32-FAD6-BAD530F7A4CF}"/>
                </a:ext>
              </a:extLst>
            </p:cNvPr>
            <p:cNvCxnSpPr>
              <a:cxnSpLocks/>
            </p:cNvCxnSpPr>
            <p:nvPr/>
          </p:nvCxnSpPr>
          <p:spPr bwMode="auto">
            <a:xfrm flipH="1">
              <a:off x="6951282" y="32381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90F5CF33-4424-B186-0300-8F4BE70725BF}"/>
                </a:ext>
              </a:extLst>
            </p:cNvPr>
            <p:cNvCxnSpPr>
              <a:cxnSpLocks/>
            </p:cNvCxnSpPr>
            <p:nvPr/>
          </p:nvCxnSpPr>
          <p:spPr bwMode="auto">
            <a:xfrm flipH="1">
              <a:off x="6951282" y="35685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6B9B2A2F-70B6-B98A-DF90-C3BC3995D4D8}"/>
                </a:ext>
              </a:extLst>
            </p:cNvPr>
            <p:cNvCxnSpPr>
              <a:cxnSpLocks/>
            </p:cNvCxnSpPr>
            <p:nvPr/>
          </p:nvCxnSpPr>
          <p:spPr bwMode="auto">
            <a:xfrm flipH="1">
              <a:off x="6951282" y="389896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E242C4F4-CC88-21D1-13DB-E9C284A1D1E7}"/>
                </a:ext>
              </a:extLst>
            </p:cNvPr>
            <p:cNvCxnSpPr>
              <a:cxnSpLocks/>
            </p:cNvCxnSpPr>
            <p:nvPr/>
          </p:nvCxnSpPr>
          <p:spPr bwMode="auto">
            <a:xfrm flipH="1">
              <a:off x="6951282" y="422936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827ADD1D-D566-8AAF-0B0B-128603A3AD89}"/>
                </a:ext>
              </a:extLst>
            </p:cNvPr>
            <p:cNvCxnSpPr>
              <a:cxnSpLocks/>
            </p:cNvCxnSpPr>
            <p:nvPr/>
          </p:nvCxnSpPr>
          <p:spPr bwMode="auto">
            <a:xfrm flipH="1">
              <a:off x="6951282" y="455975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3D5496D4-B73E-0A91-74F7-7309787D4215}"/>
                </a:ext>
              </a:extLst>
            </p:cNvPr>
            <p:cNvCxnSpPr>
              <a:cxnSpLocks/>
            </p:cNvCxnSpPr>
            <p:nvPr/>
          </p:nvCxnSpPr>
          <p:spPr bwMode="auto">
            <a:xfrm flipH="1">
              <a:off x="6951282" y="48901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66C79556-8F75-CAF4-44DB-62E6D9EFE444}"/>
                </a:ext>
              </a:extLst>
            </p:cNvPr>
            <p:cNvCxnSpPr>
              <a:cxnSpLocks/>
            </p:cNvCxnSpPr>
            <p:nvPr/>
          </p:nvCxnSpPr>
          <p:spPr bwMode="auto">
            <a:xfrm flipH="1">
              <a:off x="6951282" y="5547474"/>
              <a:ext cx="64008" cy="0"/>
            </a:xfrm>
            <a:prstGeom prst="line">
              <a:avLst/>
            </a:prstGeom>
            <a:noFill/>
            <a:ln w="28575" cap="flat" cmpd="sng" algn="ctr">
              <a:solidFill>
                <a:schemeClr val="bg1"/>
              </a:solidFill>
              <a:prstDash val="solid"/>
              <a:round/>
              <a:headEnd type="none" w="med" len="med"/>
              <a:tailEnd type="none" w="med" len="med"/>
            </a:ln>
            <a:effectLst/>
          </p:spPr>
        </p:cxnSp>
        <p:sp>
          <p:nvSpPr>
            <p:cNvPr id="78" name="TextBox 77">
              <a:extLst>
                <a:ext uri="{FF2B5EF4-FFF2-40B4-BE49-F238E27FC236}">
                  <a16:creationId xmlns:a16="http://schemas.microsoft.com/office/drawing/2014/main" id="{2AC45C5C-6105-3347-7BBA-5AFE375DBF7B}"/>
                </a:ext>
              </a:extLst>
            </p:cNvPr>
            <p:cNvSpPr txBox="1"/>
            <p:nvPr/>
          </p:nvSpPr>
          <p:spPr bwMode="auto">
            <a:xfrm>
              <a:off x="6493344" y="2675709"/>
              <a:ext cx="5319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79" name="TextBox 78">
              <a:extLst>
                <a:ext uri="{FF2B5EF4-FFF2-40B4-BE49-F238E27FC236}">
                  <a16:creationId xmlns:a16="http://schemas.microsoft.com/office/drawing/2014/main" id="{536F57DC-0902-7D60-A39C-DF84AA63E875}"/>
                </a:ext>
              </a:extLst>
            </p:cNvPr>
            <p:cNvSpPr txBox="1"/>
            <p:nvPr/>
          </p:nvSpPr>
          <p:spPr bwMode="auto">
            <a:xfrm>
              <a:off x="6493344" y="3011258"/>
              <a:ext cx="5319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70</a:t>
              </a:r>
            </a:p>
          </p:txBody>
        </p:sp>
        <p:sp>
          <p:nvSpPr>
            <p:cNvPr id="80" name="TextBox 79">
              <a:extLst>
                <a:ext uri="{FF2B5EF4-FFF2-40B4-BE49-F238E27FC236}">
                  <a16:creationId xmlns:a16="http://schemas.microsoft.com/office/drawing/2014/main" id="{56A24AEF-0425-F8BE-50DF-C5A3404AE4D6}"/>
                </a:ext>
              </a:extLst>
            </p:cNvPr>
            <p:cNvSpPr txBox="1"/>
            <p:nvPr/>
          </p:nvSpPr>
          <p:spPr bwMode="auto">
            <a:xfrm>
              <a:off x="6493344" y="3346807"/>
              <a:ext cx="5319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81" name="TextBox 80">
              <a:extLst>
                <a:ext uri="{FF2B5EF4-FFF2-40B4-BE49-F238E27FC236}">
                  <a16:creationId xmlns:a16="http://schemas.microsoft.com/office/drawing/2014/main" id="{370E5C9B-146D-6059-1A68-E75D53C33DBC}"/>
                </a:ext>
              </a:extLst>
            </p:cNvPr>
            <p:cNvSpPr txBox="1"/>
            <p:nvPr/>
          </p:nvSpPr>
          <p:spPr bwMode="auto">
            <a:xfrm>
              <a:off x="6493344" y="3682356"/>
              <a:ext cx="5319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82" name="TextBox 81">
              <a:extLst>
                <a:ext uri="{FF2B5EF4-FFF2-40B4-BE49-F238E27FC236}">
                  <a16:creationId xmlns:a16="http://schemas.microsoft.com/office/drawing/2014/main" id="{27105CAE-8642-0F6D-EA16-154DAD25FA78}"/>
                </a:ext>
              </a:extLst>
            </p:cNvPr>
            <p:cNvSpPr txBox="1"/>
            <p:nvPr/>
          </p:nvSpPr>
          <p:spPr bwMode="auto">
            <a:xfrm>
              <a:off x="6493344" y="4017905"/>
              <a:ext cx="5319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83" name="TextBox 82">
              <a:extLst>
                <a:ext uri="{FF2B5EF4-FFF2-40B4-BE49-F238E27FC236}">
                  <a16:creationId xmlns:a16="http://schemas.microsoft.com/office/drawing/2014/main" id="{249C75B3-9120-FB1F-8459-EF474460B017}"/>
                </a:ext>
              </a:extLst>
            </p:cNvPr>
            <p:cNvSpPr txBox="1"/>
            <p:nvPr/>
          </p:nvSpPr>
          <p:spPr bwMode="auto">
            <a:xfrm>
              <a:off x="6493344" y="4353454"/>
              <a:ext cx="5319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84" name="TextBox 83">
              <a:extLst>
                <a:ext uri="{FF2B5EF4-FFF2-40B4-BE49-F238E27FC236}">
                  <a16:creationId xmlns:a16="http://schemas.microsoft.com/office/drawing/2014/main" id="{950B9292-E030-5743-E24C-F9681E0CCC60}"/>
                </a:ext>
              </a:extLst>
            </p:cNvPr>
            <p:cNvSpPr txBox="1"/>
            <p:nvPr/>
          </p:nvSpPr>
          <p:spPr bwMode="auto">
            <a:xfrm>
              <a:off x="6493344" y="4689003"/>
              <a:ext cx="5319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85" name="TextBox 84">
              <a:extLst>
                <a:ext uri="{FF2B5EF4-FFF2-40B4-BE49-F238E27FC236}">
                  <a16:creationId xmlns:a16="http://schemas.microsoft.com/office/drawing/2014/main" id="{4DA859C6-5F8A-DFCB-6BA9-BEF0ECAA7D43}"/>
                </a:ext>
              </a:extLst>
            </p:cNvPr>
            <p:cNvSpPr txBox="1"/>
            <p:nvPr/>
          </p:nvSpPr>
          <p:spPr bwMode="auto">
            <a:xfrm>
              <a:off x="6493344" y="5024552"/>
              <a:ext cx="5319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86" name="TextBox 85">
              <a:extLst>
                <a:ext uri="{FF2B5EF4-FFF2-40B4-BE49-F238E27FC236}">
                  <a16:creationId xmlns:a16="http://schemas.microsoft.com/office/drawing/2014/main" id="{410D7E5A-31A2-7FD1-1807-4088F2012E8F}"/>
                </a:ext>
              </a:extLst>
            </p:cNvPr>
            <p:cNvSpPr txBox="1"/>
            <p:nvPr/>
          </p:nvSpPr>
          <p:spPr bwMode="auto">
            <a:xfrm>
              <a:off x="6493344" y="5360103"/>
              <a:ext cx="5319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cxnSp>
          <p:nvCxnSpPr>
            <p:cNvPr id="87" name="Straight Connector 86">
              <a:extLst>
                <a:ext uri="{FF2B5EF4-FFF2-40B4-BE49-F238E27FC236}">
                  <a16:creationId xmlns:a16="http://schemas.microsoft.com/office/drawing/2014/main" id="{8873D822-7057-7FC4-3060-C3B24B0E06AE}"/>
                </a:ext>
              </a:extLst>
            </p:cNvPr>
            <p:cNvCxnSpPr>
              <a:cxnSpLocks/>
            </p:cNvCxnSpPr>
            <p:nvPr/>
          </p:nvCxnSpPr>
          <p:spPr bwMode="auto">
            <a:xfrm>
              <a:off x="7023300" y="55474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66DCB8D8-A941-6297-3376-5831C210ACEF}"/>
                </a:ext>
              </a:extLst>
            </p:cNvPr>
            <p:cNvCxnSpPr>
              <a:cxnSpLocks/>
            </p:cNvCxnSpPr>
            <p:nvPr/>
          </p:nvCxnSpPr>
          <p:spPr bwMode="auto">
            <a:xfrm>
              <a:off x="8878431" y="55474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3A45B7E2-854B-872B-5A1C-07F88B13ECB3}"/>
                </a:ext>
              </a:extLst>
            </p:cNvPr>
            <p:cNvCxnSpPr>
              <a:cxnSpLocks/>
            </p:cNvCxnSpPr>
            <p:nvPr/>
          </p:nvCxnSpPr>
          <p:spPr bwMode="auto">
            <a:xfrm>
              <a:off x="10733562" y="5547474"/>
              <a:ext cx="0" cy="64008"/>
            </a:xfrm>
            <a:prstGeom prst="line">
              <a:avLst/>
            </a:prstGeom>
            <a:noFill/>
            <a:ln w="28575" cap="flat" cmpd="sng" algn="ctr">
              <a:solidFill>
                <a:schemeClr val="bg1"/>
              </a:solidFill>
              <a:prstDash val="solid"/>
              <a:round/>
              <a:headEnd type="none" w="med" len="med"/>
              <a:tailEnd type="none" w="med" len="med"/>
            </a:ln>
            <a:effectLst/>
          </p:spPr>
        </p:cxnSp>
        <p:sp>
          <p:nvSpPr>
            <p:cNvPr id="90" name="Right Bracket 89">
              <a:extLst>
                <a:ext uri="{FF2B5EF4-FFF2-40B4-BE49-F238E27FC236}">
                  <a16:creationId xmlns:a16="http://schemas.microsoft.com/office/drawing/2014/main" id="{16D02EF0-38AE-1ACD-6F6D-3ECE845C854F}"/>
                </a:ext>
              </a:extLst>
            </p:cNvPr>
            <p:cNvSpPr/>
            <p:nvPr/>
          </p:nvSpPr>
          <p:spPr bwMode="auto">
            <a:xfrm rot="16200000">
              <a:off x="8771505" y="3032937"/>
              <a:ext cx="240678" cy="1750452"/>
            </a:xfrm>
            <a:prstGeom prst="rightBracket">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grpSp>
      <p:sp>
        <p:nvSpPr>
          <p:cNvPr id="3" name="Rectangle 2">
            <a:extLst>
              <a:ext uri="{FF2B5EF4-FFF2-40B4-BE49-F238E27FC236}">
                <a16:creationId xmlns:a16="http://schemas.microsoft.com/office/drawing/2014/main" id="{D05ACDBB-C02C-62FD-F07E-51EB30F922BB}"/>
              </a:ext>
            </a:extLst>
          </p:cNvPr>
          <p:cNvSpPr/>
          <p:nvPr/>
        </p:nvSpPr>
        <p:spPr>
          <a:xfrm>
            <a:off x="436195" y="6402667"/>
            <a:ext cx="8463172" cy="276999"/>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2"/>
                </a:solidFill>
                <a:latin typeface="Calibri" panose="020F0502020204030204"/>
                <a:cs typeface="+mn-cs"/>
              </a:rPr>
              <a:t>Sanyal</a:t>
            </a:r>
            <a:r>
              <a:rPr kumimoji="0" lang="en-US" sz="1200" b="0" i="0" u="none" strike="noStrike" kern="1200" cap="none" spc="0" normalizeH="0" baseline="0" noProof="0" dirty="0">
                <a:ln>
                  <a:noFill/>
                </a:ln>
                <a:solidFill>
                  <a:schemeClr val="bg2"/>
                </a:solidFill>
                <a:effectLst/>
                <a:uLnTx/>
                <a:uFillTx/>
                <a:latin typeface="Calibri" panose="020F0502020204030204"/>
                <a:ea typeface="+mn-ea"/>
                <a:cs typeface="+mn-cs"/>
              </a:rPr>
              <a:t>. NEJM. </a:t>
            </a:r>
            <a:r>
              <a:rPr lang="en-US" sz="1200" b="0" dirty="0">
                <a:solidFill>
                  <a:schemeClr val="bg2"/>
                </a:solidFill>
                <a:latin typeface="Calibri" panose="020F0502020204030204"/>
                <a:cs typeface="+mn-cs"/>
              </a:rPr>
              <a:t>2025;392:2089. Semaglutide PI.</a:t>
            </a:r>
            <a:endParaRPr kumimoji="0" lang="en-US" sz="1200" b="0" i="0" u="none" strike="noStrike" kern="1200" cap="none" spc="0" normalizeH="0" baseline="0" noProof="0" dirty="0">
              <a:ln>
                <a:noFill/>
              </a:ln>
              <a:solidFill>
                <a:schemeClr val="bg2"/>
              </a:solidFill>
              <a:effectLst/>
              <a:uLnTx/>
              <a:uFillTx/>
              <a:latin typeface="Calibri" panose="020F0502020204030204"/>
              <a:ea typeface="+mn-ea"/>
              <a:cs typeface="+mn-cs"/>
            </a:endParaRPr>
          </a:p>
        </p:txBody>
      </p:sp>
      <p:graphicFrame>
        <p:nvGraphicFramePr>
          <p:cNvPr id="11" name="Group 32">
            <a:extLst>
              <a:ext uri="{FF2B5EF4-FFF2-40B4-BE49-F238E27FC236}">
                <a16:creationId xmlns:a16="http://schemas.microsoft.com/office/drawing/2014/main" id="{EBD22043-539D-927E-444D-EF5F4903273F}"/>
              </a:ext>
            </a:extLst>
          </p:cNvPr>
          <p:cNvGraphicFramePr>
            <a:graphicFrameLocks/>
          </p:cNvGraphicFramePr>
          <p:nvPr>
            <p:extLst>
              <p:ext uri="{D42A27DB-BD31-4B8C-83A1-F6EECF244321}">
                <p14:modId xmlns:p14="http://schemas.microsoft.com/office/powerpoint/2010/main" val="716486846"/>
              </p:ext>
            </p:extLst>
          </p:nvPr>
        </p:nvGraphicFramePr>
        <p:xfrm>
          <a:off x="933980" y="4994487"/>
          <a:ext cx="6617902" cy="1219200"/>
        </p:xfrm>
        <a:graphic>
          <a:graphicData uri="http://schemas.openxmlformats.org/drawingml/2006/table">
            <a:tbl>
              <a:tblPr/>
              <a:tblGrid>
                <a:gridCol w="2144500">
                  <a:extLst>
                    <a:ext uri="{9D8B030D-6E8A-4147-A177-3AD203B41FA5}">
                      <a16:colId xmlns:a16="http://schemas.microsoft.com/office/drawing/2014/main" val="20000"/>
                    </a:ext>
                  </a:extLst>
                </a:gridCol>
                <a:gridCol w="2236701">
                  <a:extLst>
                    <a:ext uri="{9D8B030D-6E8A-4147-A177-3AD203B41FA5}">
                      <a16:colId xmlns:a16="http://schemas.microsoft.com/office/drawing/2014/main" val="20001"/>
                    </a:ext>
                  </a:extLst>
                </a:gridCol>
                <a:gridCol w="2236701">
                  <a:extLst>
                    <a:ext uri="{9D8B030D-6E8A-4147-A177-3AD203B41FA5}">
                      <a16:colId xmlns:a16="http://schemas.microsoft.com/office/drawing/2014/main" val="20002"/>
                    </a:ext>
                  </a:extLst>
                </a:gridCol>
              </a:tblGrid>
              <a:tr h="260154">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Baseline Characteristic</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Semaglutide 2.4 mg (n = 534)</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(n = 266)</a:t>
                      </a:r>
                    </a:p>
                  </a:txBody>
                  <a:tcPr marL="45720" marR="4572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294071441"/>
                  </a:ext>
                </a:extLst>
              </a:tr>
              <a:tr h="126924">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BMI, kg/m</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2</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45720" marR="4572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34.3 ±7.2</a:t>
                      </a:r>
                    </a:p>
                  </a:txBody>
                  <a:tcPr marL="45720" marR="4572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35.0 ±7.1</a:t>
                      </a:r>
                    </a:p>
                  </a:txBody>
                  <a:tcPr marL="45720" marR="4572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Waist circumference, cm</a:t>
                      </a:r>
                    </a:p>
                  </a:txBody>
                  <a:tcPr marL="45720" marR="4572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111.8 ±15.6</a:t>
                      </a:r>
                    </a:p>
                  </a:txBody>
                  <a:tcPr marL="45720" marR="4572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113.1 ±16.0</a:t>
                      </a:r>
                    </a:p>
                  </a:txBody>
                  <a:tcPr marL="45720" marR="4572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1552446"/>
                  </a:ext>
                </a:extLst>
              </a:tr>
              <a:tr h="184465">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Patients without obesity, %</a:t>
                      </a:r>
                    </a:p>
                  </a:txBody>
                  <a:tcPr marL="45720" marR="4572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a:t>
                      </a:r>
                    </a:p>
                  </a:txBody>
                  <a:tcPr marL="45720" marR="4572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a:t>
                      </a:r>
                    </a:p>
                  </a:txBody>
                  <a:tcPr marL="45720" marR="4572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29343856"/>
                  </a:ext>
                </a:extLst>
              </a:tr>
            </a:tbl>
          </a:graphicData>
        </a:graphic>
      </p:graphicFrame>
      <p:sp>
        <p:nvSpPr>
          <p:cNvPr id="7" name="Rectangle 6">
            <a:extLst>
              <a:ext uri="{FF2B5EF4-FFF2-40B4-BE49-F238E27FC236}">
                <a16:creationId xmlns:a16="http://schemas.microsoft.com/office/drawing/2014/main" id="{93A7C6F4-D8CB-A91B-14BA-4505CFB098EA}"/>
              </a:ext>
            </a:extLst>
          </p:cNvPr>
          <p:cNvSpPr/>
          <p:nvPr/>
        </p:nvSpPr>
        <p:spPr bwMode="auto">
          <a:xfrm>
            <a:off x="7682848" y="5052431"/>
            <a:ext cx="3949823" cy="1103313"/>
          </a:xfrm>
          <a:prstGeom prst="rect">
            <a:avLst/>
          </a:prstGeom>
          <a:solidFill>
            <a:schemeClr val="accent2">
              <a:lumMod val="20000"/>
              <a:lumOff val="80000"/>
            </a:schemeClr>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600" b="0" dirty="0">
                <a:solidFill>
                  <a:schemeClr val="bg1"/>
                </a:solidFill>
                <a:latin typeface="Calibri" panose="020F0502020204030204" pitchFamily="34" charset="0"/>
              </a:rPr>
              <a:t>Semaglutide formulation for obesity (2.4 mg) is approved for treatment of noncirrhotic MASH with moderate to advanced liver fibrosis in adults</a:t>
            </a:r>
          </a:p>
        </p:txBody>
      </p:sp>
    </p:spTree>
    <p:extLst>
      <p:ext uri="{BB962C8B-B14F-4D97-AF65-F5344CB8AC3E}">
        <p14:creationId xmlns:p14="http://schemas.microsoft.com/office/powerpoint/2010/main" val="23203243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033C9-5E26-6C11-048D-D8997EF5EC8F}"/>
              </a:ext>
            </a:extLst>
          </p:cNvPr>
          <p:cNvSpPr>
            <a:spLocks noGrp="1"/>
          </p:cNvSpPr>
          <p:nvPr>
            <p:ph type="title"/>
          </p:nvPr>
        </p:nvSpPr>
        <p:spPr/>
        <p:txBody>
          <a:bodyPr/>
          <a:lstStyle/>
          <a:p>
            <a:r>
              <a:rPr lang="en-US" dirty="0"/>
              <a:t>ESSENCE Post Hoc Mediation Analysis</a:t>
            </a:r>
          </a:p>
        </p:txBody>
      </p:sp>
      <p:sp>
        <p:nvSpPr>
          <p:cNvPr id="3" name="Content Placeholder 2">
            <a:extLst>
              <a:ext uri="{FF2B5EF4-FFF2-40B4-BE49-F238E27FC236}">
                <a16:creationId xmlns:a16="http://schemas.microsoft.com/office/drawing/2014/main" id="{2D9458C9-06B0-4B80-D3D6-BF0FACE80669}"/>
              </a:ext>
            </a:extLst>
          </p:cNvPr>
          <p:cNvSpPr>
            <a:spLocks noGrp="1"/>
          </p:cNvSpPr>
          <p:nvPr>
            <p:ph sz="half" idx="1"/>
          </p:nvPr>
        </p:nvSpPr>
        <p:spPr>
          <a:xfrm>
            <a:off x="601820" y="1510730"/>
            <a:ext cx="5309278" cy="3995372"/>
          </a:xfrm>
          <a:solidFill>
            <a:schemeClr val="accent3">
              <a:lumMod val="20000"/>
              <a:lumOff val="80000"/>
            </a:schemeClr>
          </a:solidFill>
        </p:spPr>
        <p:txBody>
          <a:bodyPr/>
          <a:lstStyle/>
          <a:p>
            <a:pPr marL="0" indent="0" algn="ctr">
              <a:spcBef>
                <a:spcPts val="0"/>
              </a:spcBef>
              <a:buNone/>
            </a:pPr>
            <a:r>
              <a:rPr lang="en-US" b="1" dirty="0"/>
              <a:t>Assessments</a:t>
            </a:r>
          </a:p>
          <a:p>
            <a:pPr>
              <a:spcBef>
                <a:spcPts val="0"/>
              </a:spcBef>
            </a:pPr>
            <a:r>
              <a:rPr lang="en-US" sz="2400" dirty="0"/>
              <a:t>Contributions of indirect (weight loss) vs direct (semaglutide) effects on MASH outcomes</a:t>
            </a:r>
          </a:p>
          <a:p>
            <a:pPr lvl="1">
              <a:spcBef>
                <a:spcPts val="0"/>
              </a:spcBef>
            </a:pPr>
            <a:r>
              <a:rPr lang="en-US" sz="2000" dirty="0"/>
              <a:t>Histological MASH resolution without fibrosis worsening</a:t>
            </a:r>
          </a:p>
          <a:p>
            <a:pPr lvl="1">
              <a:spcBef>
                <a:spcPts val="0"/>
              </a:spcBef>
            </a:pPr>
            <a:r>
              <a:rPr lang="en-US" sz="2000" dirty="0"/>
              <a:t>Change in ALT levels, FAST and ELF score</a:t>
            </a:r>
          </a:p>
          <a:p>
            <a:pPr lvl="1">
              <a:spcBef>
                <a:spcPts val="0"/>
              </a:spcBef>
            </a:pPr>
            <a:r>
              <a:rPr lang="en-US" sz="2000" dirty="0"/>
              <a:t>Improvement in liver fibrosis without MASH worsening</a:t>
            </a:r>
          </a:p>
          <a:p>
            <a:pPr lvl="1">
              <a:spcBef>
                <a:spcPts val="0"/>
              </a:spcBef>
            </a:pPr>
            <a:r>
              <a:rPr lang="en-US" sz="2000" dirty="0"/>
              <a:t>Liver stiffness measurement per VCTE (30%)</a:t>
            </a:r>
          </a:p>
        </p:txBody>
      </p:sp>
      <p:sp>
        <p:nvSpPr>
          <p:cNvPr id="5" name="Content Placeholder 4">
            <a:extLst>
              <a:ext uri="{FF2B5EF4-FFF2-40B4-BE49-F238E27FC236}">
                <a16:creationId xmlns:a16="http://schemas.microsoft.com/office/drawing/2014/main" id="{1517EAC3-6F4D-F205-569D-E52A33F5910A}"/>
              </a:ext>
            </a:extLst>
          </p:cNvPr>
          <p:cNvSpPr>
            <a:spLocks noGrp="1"/>
          </p:cNvSpPr>
          <p:nvPr>
            <p:ph sz="half" idx="2"/>
          </p:nvPr>
        </p:nvSpPr>
        <p:spPr>
          <a:xfrm>
            <a:off x="6252634" y="1510730"/>
            <a:ext cx="5229570" cy="3995990"/>
          </a:xfrm>
          <a:solidFill>
            <a:schemeClr val="accent2">
              <a:lumMod val="20000"/>
              <a:lumOff val="80000"/>
            </a:schemeClr>
          </a:solidFill>
        </p:spPr>
        <p:txBody>
          <a:bodyPr/>
          <a:lstStyle/>
          <a:p>
            <a:pPr marL="0" indent="0" algn="ctr">
              <a:spcBef>
                <a:spcPts val="0"/>
              </a:spcBef>
              <a:buNone/>
            </a:pPr>
            <a:r>
              <a:rPr lang="en-US" b="1" dirty="0"/>
              <a:t>Interpretation</a:t>
            </a:r>
          </a:p>
          <a:p>
            <a:pPr>
              <a:spcBef>
                <a:spcPts val="0"/>
              </a:spcBef>
            </a:pPr>
            <a:r>
              <a:rPr lang="en-US" sz="2400" b="1" dirty="0"/>
              <a:t>Weight loss–dependent and </a:t>
            </a:r>
            <a:br>
              <a:rPr lang="en-US" sz="2400" b="1" dirty="0"/>
            </a:br>
            <a:r>
              <a:rPr lang="en-US" sz="2400" b="1" dirty="0"/>
              <a:t>weight loss–independent mechanisms contribute equally, </a:t>
            </a:r>
            <a:br>
              <a:rPr lang="en-US" sz="2400" b="1" dirty="0"/>
            </a:br>
            <a:r>
              <a:rPr lang="en-US" sz="2400" b="1" dirty="0"/>
              <a:t>with benefits beyond effects on weight loss</a:t>
            </a:r>
          </a:p>
        </p:txBody>
      </p:sp>
      <p:sp>
        <p:nvSpPr>
          <p:cNvPr id="4" name="Rectangle 3">
            <a:extLst>
              <a:ext uri="{FF2B5EF4-FFF2-40B4-BE49-F238E27FC236}">
                <a16:creationId xmlns:a16="http://schemas.microsoft.com/office/drawing/2014/main" id="{EC51AE4E-773F-7682-BA22-AD8FA8D7B3D4}"/>
              </a:ext>
            </a:extLst>
          </p:cNvPr>
          <p:cNvSpPr/>
          <p:nvPr/>
        </p:nvSpPr>
        <p:spPr>
          <a:xfrm>
            <a:off x="424148" y="6397067"/>
            <a:ext cx="8463172" cy="276999"/>
          </a:xfrm>
          <a:prstGeom prst="rect">
            <a:avLst/>
          </a:prstGeom>
        </p:spPr>
        <p:txBody>
          <a:bodyPr wrap="square" lIns="91440" tIns="45720" rIns="91440" bIns="45720" anchor="t">
            <a:spAutoFit/>
          </a:bodyPr>
          <a:lstStyle/>
          <a:p>
            <a:pPr eaLnBrk="1" fontAlgn="auto" hangingPunct="1">
              <a:spcBef>
                <a:spcPts val="0"/>
              </a:spcBef>
              <a:spcAft>
                <a:spcPts val="0"/>
              </a:spcAft>
              <a:defRPr/>
            </a:pPr>
            <a:r>
              <a:rPr lang="en-US" sz="1200" b="0" dirty="0">
                <a:solidFill>
                  <a:schemeClr val="bg2"/>
                </a:solidFill>
                <a:latin typeface="Calibri" panose="020F0502020204030204" pitchFamily="34" charset="0"/>
                <a:cs typeface="Calibri" panose="020F0502020204030204" pitchFamily="34" charset="0"/>
              </a:rPr>
              <a:t>Newsome. ECO 2025. Abstr AS4.</a:t>
            </a:r>
          </a:p>
        </p:txBody>
      </p:sp>
    </p:spTree>
    <p:extLst>
      <p:ext uri="{BB962C8B-B14F-4D97-AF65-F5344CB8AC3E}">
        <p14:creationId xmlns:p14="http://schemas.microsoft.com/office/powerpoint/2010/main" val="42781703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F1C73-DE8B-D53B-72C5-E15965D20ED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D55A8FC-610B-DC8C-1621-0AA63C45A22C}"/>
              </a:ext>
            </a:extLst>
          </p:cNvPr>
          <p:cNvSpPr>
            <a:spLocks noGrp="1"/>
          </p:cNvSpPr>
          <p:nvPr>
            <p:ph idx="1"/>
          </p:nvPr>
        </p:nvSpPr>
        <p:spPr/>
        <p:txBody>
          <a:bodyPr/>
          <a:lstStyle/>
          <a:p>
            <a:r>
              <a:rPr lang="en-US" sz="2200" dirty="0">
                <a:latin typeface="Calibri"/>
                <a:ea typeface="Calibri"/>
                <a:cs typeface="Calibri"/>
              </a:rPr>
              <a:t>Multicenter, dose-finding, double-blind, placebo-controlled phase II trial </a:t>
            </a:r>
          </a:p>
          <a:p>
            <a:endParaRPr lang="en-US" sz="2200" dirty="0">
              <a:latin typeface="Calibri"/>
              <a:ea typeface="Calibri"/>
              <a:cs typeface="Calibri"/>
            </a:endParaRPr>
          </a:p>
          <a:p>
            <a:endParaRPr lang="en-US" sz="2200" dirty="0">
              <a:latin typeface="Calibri"/>
              <a:ea typeface="Calibri"/>
              <a:cs typeface="Calibri"/>
            </a:endParaRPr>
          </a:p>
          <a:p>
            <a:endParaRPr lang="en-US" sz="2200" dirty="0">
              <a:latin typeface="Calibri"/>
              <a:ea typeface="Calibri"/>
              <a:cs typeface="Calibri"/>
            </a:endParaRPr>
          </a:p>
          <a:p>
            <a:endParaRPr lang="en-US" sz="2200" dirty="0">
              <a:latin typeface="Calibri"/>
              <a:ea typeface="Calibri"/>
              <a:cs typeface="Calibri"/>
            </a:endParaRPr>
          </a:p>
          <a:p>
            <a:endParaRPr lang="en-US" sz="2200" dirty="0">
              <a:latin typeface="Calibri"/>
              <a:ea typeface="Calibri"/>
              <a:cs typeface="Calibri"/>
            </a:endParaRPr>
          </a:p>
          <a:p>
            <a:r>
              <a:rPr lang="en-US" sz="2200" dirty="0">
                <a:latin typeface="Calibri"/>
                <a:ea typeface="Calibri"/>
                <a:cs typeface="Arial"/>
              </a:rPr>
              <a:t>Mean baseline BMI: 36.1 ± 6.1 kg/m</a:t>
            </a:r>
            <a:r>
              <a:rPr lang="en-US" sz="2200" baseline="30000" dirty="0">
                <a:latin typeface="Calibri"/>
                <a:ea typeface="Calibri"/>
                <a:cs typeface="Arial"/>
              </a:rPr>
              <a:t>2</a:t>
            </a:r>
            <a:r>
              <a:rPr lang="en-US" sz="2200" dirty="0">
                <a:latin typeface="Calibri"/>
                <a:ea typeface="Calibri"/>
                <a:cs typeface="Arial"/>
              </a:rPr>
              <a:t> </a:t>
            </a:r>
          </a:p>
          <a:p>
            <a:r>
              <a:rPr lang="en-US" sz="2200" dirty="0">
                <a:latin typeface="Calibri"/>
                <a:ea typeface="Calibri"/>
                <a:cs typeface="Arial"/>
              </a:rPr>
              <a:t>Safety profile: most common AEs were mild/moderate gastrointestinal symptoms</a:t>
            </a:r>
            <a:endParaRPr lang="en-US" sz="2200" dirty="0">
              <a:latin typeface="Calibri"/>
              <a:ea typeface="Calibri"/>
              <a:cs typeface="Calibri"/>
            </a:endParaRPr>
          </a:p>
        </p:txBody>
      </p:sp>
      <p:sp>
        <p:nvSpPr>
          <p:cNvPr id="29" name="TextBox 28">
            <a:extLst>
              <a:ext uri="{FF2B5EF4-FFF2-40B4-BE49-F238E27FC236}">
                <a16:creationId xmlns:a16="http://schemas.microsoft.com/office/drawing/2014/main" id="{41ECEC03-52E2-522B-22F0-DC1D1FEF3424}"/>
              </a:ext>
            </a:extLst>
          </p:cNvPr>
          <p:cNvSpPr txBox="1"/>
          <p:nvPr/>
        </p:nvSpPr>
        <p:spPr bwMode="auto">
          <a:xfrm>
            <a:off x="988304" y="2045251"/>
            <a:ext cx="29262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anchor="t">
            <a:spAutoFit/>
          </a:bodyPr>
          <a:lstStyle/>
          <a:p>
            <a:pPr algn="ctr" defTabSz="1218660">
              <a:spcBef>
                <a:spcPts val="0"/>
              </a:spcBef>
              <a:spcAft>
                <a:spcPts val="0"/>
              </a:spcAft>
              <a:defRPr/>
            </a:pPr>
            <a:r>
              <a:rPr lang="en-GB" sz="1400" b="0" i="1" kern="0" dirty="0">
                <a:solidFill>
                  <a:srgbClr val="000000"/>
                </a:solidFill>
                <a:latin typeface="+mn-lt"/>
                <a:cs typeface="Arial"/>
              </a:rPr>
              <a:t>Stratified by T2D status and geographic location</a:t>
            </a:r>
            <a:endParaRPr lang="en-US" sz="1400" b="0" i="1" dirty="0">
              <a:latin typeface="+mn-lt"/>
              <a:cs typeface="Arial"/>
            </a:endParaRPr>
          </a:p>
        </p:txBody>
      </p:sp>
      <p:sp>
        <p:nvSpPr>
          <p:cNvPr id="3" name="Rectangle 2">
            <a:extLst>
              <a:ext uri="{FF2B5EF4-FFF2-40B4-BE49-F238E27FC236}">
                <a16:creationId xmlns:a16="http://schemas.microsoft.com/office/drawing/2014/main" id="{E28B3CD3-5E40-FC3E-B7EB-3AC42E553DB1}"/>
              </a:ext>
            </a:extLst>
          </p:cNvPr>
          <p:cNvSpPr/>
          <p:nvPr/>
        </p:nvSpPr>
        <p:spPr>
          <a:xfrm>
            <a:off x="419921" y="6397190"/>
            <a:ext cx="8463172" cy="276999"/>
          </a:xfrm>
          <a:prstGeom prst="rect">
            <a:avLst/>
          </a:prstGeom>
        </p:spPr>
        <p:txBody>
          <a:bodyPr wrap="square" lIns="91440" tIns="45720" rIns="91440" bIns="45720" anchor="t">
            <a:spAutoFit/>
          </a:bodyPr>
          <a:lstStyle/>
          <a:p>
            <a:pPr>
              <a:spcBef>
                <a:spcPts val="0"/>
              </a:spcBef>
              <a:spcAft>
                <a:spcPts val="0"/>
              </a:spcAft>
              <a:defRPr/>
            </a:pPr>
            <a:r>
              <a:rPr lang="en-US" sz="1200" b="0" dirty="0">
                <a:solidFill>
                  <a:schemeClr val="bg2"/>
                </a:solidFill>
                <a:latin typeface="Calibri" panose="020F0502020204030204"/>
                <a:cs typeface="+mn-cs"/>
              </a:rPr>
              <a:t>NCT04166773. Loomba</a:t>
            </a:r>
            <a:r>
              <a:rPr kumimoji="0" lang="en-US" sz="1200" b="0" i="0" u="none" strike="noStrike" kern="1200" cap="none" spc="0" normalizeH="0" baseline="0" noProof="0" dirty="0">
                <a:ln>
                  <a:noFill/>
                </a:ln>
                <a:solidFill>
                  <a:schemeClr val="bg2"/>
                </a:solidFill>
                <a:effectLst/>
                <a:uLnTx/>
                <a:uFillTx/>
                <a:latin typeface="Calibri" panose="020F0502020204030204"/>
                <a:ea typeface="+mn-ea"/>
                <a:cs typeface="+mn-cs"/>
              </a:rPr>
              <a:t>. NEJM. </a:t>
            </a:r>
            <a:r>
              <a:rPr lang="en-US" sz="1200" b="0" dirty="0">
                <a:solidFill>
                  <a:schemeClr val="bg2"/>
                </a:solidFill>
                <a:latin typeface="Calibri" panose="020F0502020204030204"/>
                <a:cs typeface="+mn-cs"/>
              </a:rPr>
              <a:t>2024;391:299. </a:t>
            </a:r>
            <a:endParaRPr lang="en-US" dirty="0">
              <a:ea typeface="+mn-ea"/>
              <a:cs typeface="+mn-cs"/>
            </a:endParaRPr>
          </a:p>
        </p:txBody>
      </p:sp>
      <p:sp>
        <p:nvSpPr>
          <p:cNvPr id="4" name="Title 3">
            <a:extLst>
              <a:ext uri="{FF2B5EF4-FFF2-40B4-BE49-F238E27FC236}">
                <a16:creationId xmlns:a16="http://schemas.microsoft.com/office/drawing/2014/main" id="{AF3B9A57-C4A4-11DA-B09A-6A736D01B882}"/>
              </a:ext>
            </a:extLst>
          </p:cNvPr>
          <p:cNvSpPr>
            <a:spLocks noGrp="1"/>
          </p:cNvSpPr>
          <p:nvPr>
            <p:ph type="title"/>
          </p:nvPr>
        </p:nvSpPr>
        <p:spPr/>
        <p:txBody>
          <a:bodyPr/>
          <a:lstStyle/>
          <a:p>
            <a:r>
              <a:rPr lang="en-US" dirty="0">
                <a:latin typeface="Calibri"/>
                <a:ea typeface="Calibri"/>
                <a:cs typeface="Calibri"/>
              </a:rPr>
              <a:t>SYNERGY-NASH: Tirzepatide for Patients With MASH and Moderate to Severe Fibrosis</a:t>
            </a:r>
            <a:endParaRPr lang="en-US" dirty="0"/>
          </a:p>
        </p:txBody>
      </p:sp>
      <p:sp>
        <p:nvSpPr>
          <p:cNvPr id="51" name="Rectangle 50">
            <a:extLst>
              <a:ext uri="{FF2B5EF4-FFF2-40B4-BE49-F238E27FC236}">
                <a16:creationId xmlns:a16="http://schemas.microsoft.com/office/drawing/2014/main" id="{0BB67B76-EFD5-EC3B-F606-DEEF336D5BF8}"/>
              </a:ext>
            </a:extLst>
          </p:cNvPr>
          <p:cNvSpPr/>
          <p:nvPr/>
        </p:nvSpPr>
        <p:spPr>
          <a:xfrm>
            <a:off x="3770072" y="3922223"/>
            <a:ext cx="4424019" cy="495537"/>
          </a:xfrm>
          <a:prstGeom prst="rect">
            <a:avLst/>
          </a:prstGeom>
          <a:solidFill>
            <a:schemeClr val="accent3"/>
          </a:solidFill>
          <a:ln w="6350" cap="flat" cmpd="sng" algn="ctr">
            <a:noFill/>
            <a:prstDash val="solid"/>
            <a:miter lim="800000"/>
          </a:ln>
          <a:effectLst/>
        </p:spPr>
        <p:txBody>
          <a:bodyPr lIns="0" tIns="45720" rIns="0" bIns="45720" rtlCol="0" anchor="ctr"/>
          <a:lstStyle/>
          <a:p>
            <a:pPr algn="ctr" defTabSz="1218660" eaLnBrk="1" fontAlgn="auto" hangingPunct="1">
              <a:spcBef>
                <a:spcPts val="0"/>
              </a:spcBef>
              <a:spcAft>
                <a:spcPts val="0"/>
              </a:spcAft>
              <a:defRPr/>
            </a:pPr>
            <a:r>
              <a:rPr kumimoji="0" lang="en-GB" b="1" i="0" u="none" strike="noStrike" kern="0" cap="none" spc="0" normalizeH="0" baseline="0" noProof="0" dirty="0">
                <a:ln>
                  <a:noFill/>
                </a:ln>
                <a:solidFill>
                  <a:srgbClr val="FFFFFF"/>
                </a:solidFill>
                <a:effectLst/>
                <a:uLnTx/>
                <a:uFillTx/>
                <a:latin typeface="Calibri"/>
                <a:cs typeface="Arial"/>
              </a:rPr>
              <a:t>Placebo </a:t>
            </a:r>
            <a:r>
              <a:rPr kumimoji="0" lang="en-GB" b="0" i="0" u="none" strike="noStrike" kern="0" cap="none" spc="0" normalizeH="0" baseline="0" noProof="0" dirty="0">
                <a:ln>
                  <a:noFill/>
                </a:ln>
                <a:solidFill>
                  <a:srgbClr val="FFFFFF"/>
                </a:solidFill>
                <a:effectLst/>
                <a:uLnTx/>
                <a:uFillTx/>
                <a:latin typeface="Calibri"/>
                <a:cs typeface="Arial"/>
              </a:rPr>
              <a:t>(n = 48)</a:t>
            </a:r>
          </a:p>
        </p:txBody>
      </p:sp>
      <p:sp>
        <p:nvSpPr>
          <p:cNvPr id="52" name="Rectangle 51">
            <a:extLst>
              <a:ext uri="{FF2B5EF4-FFF2-40B4-BE49-F238E27FC236}">
                <a16:creationId xmlns:a16="http://schemas.microsoft.com/office/drawing/2014/main" id="{A442446D-52FE-0B48-B56F-3A8ECAA78356}"/>
              </a:ext>
            </a:extLst>
          </p:cNvPr>
          <p:cNvSpPr/>
          <p:nvPr/>
        </p:nvSpPr>
        <p:spPr>
          <a:xfrm>
            <a:off x="3770072" y="2178202"/>
            <a:ext cx="4424022" cy="495538"/>
          </a:xfrm>
          <a:prstGeom prst="rect">
            <a:avLst/>
          </a:prstGeom>
          <a:solidFill>
            <a:schemeClr val="accent1"/>
          </a:solidFill>
          <a:ln w="6350" cap="flat" cmpd="sng" algn="ctr">
            <a:noFill/>
            <a:prstDash val="solid"/>
            <a:miter lim="800000"/>
          </a:ln>
          <a:effectLst/>
        </p:spPr>
        <p:txBody>
          <a:bodyPr lIns="0" tIns="45720" rIns="0" bIns="45720" rtlCol="0" anchor="ctr"/>
          <a:lstStyle/>
          <a:p>
            <a:pPr algn="ctr" defTabSz="1218660" eaLnBrk="1" fontAlgn="auto" hangingPunct="1">
              <a:spcBef>
                <a:spcPts val="0"/>
              </a:spcBef>
              <a:spcAft>
                <a:spcPts val="0"/>
              </a:spcAft>
              <a:defRPr/>
            </a:pPr>
            <a:r>
              <a:rPr lang="en-GB" kern="0" dirty="0">
                <a:solidFill>
                  <a:prstClr val="white"/>
                </a:solidFill>
                <a:latin typeface="+mn-lt"/>
                <a:cs typeface="Arial"/>
              </a:rPr>
              <a:t>Tirzepatide </a:t>
            </a:r>
            <a:r>
              <a:rPr lang="en-GB" b="0" kern="0" dirty="0">
                <a:solidFill>
                  <a:prstClr val="white"/>
                </a:solidFill>
                <a:latin typeface="+mn-lt"/>
                <a:cs typeface="Arial"/>
              </a:rPr>
              <a:t>5 mg SC for 52 wk </a:t>
            </a:r>
            <a:r>
              <a:rPr kumimoji="0" lang="en-GB" b="0" i="0" u="none" strike="noStrike" kern="0" cap="none" spc="0" normalizeH="0" baseline="0" noProof="0" dirty="0">
                <a:ln>
                  <a:noFill/>
                </a:ln>
                <a:solidFill>
                  <a:prstClr val="white"/>
                </a:solidFill>
                <a:effectLst/>
                <a:uLnTx/>
                <a:uFillTx/>
                <a:latin typeface="+mn-lt"/>
                <a:cs typeface="Arial"/>
              </a:rPr>
              <a:t>(n = 47)</a:t>
            </a:r>
          </a:p>
        </p:txBody>
      </p:sp>
      <p:cxnSp>
        <p:nvCxnSpPr>
          <p:cNvPr id="5" name="Straight Arrow Connector 4">
            <a:extLst>
              <a:ext uri="{FF2B5EF4-FFF2-40B4-BE49-F238E27FC236}">
                <a16:creationId xmlns:a16="http://schemas.microsoft.com/office/drawing/2014/main" id="{FE3ED9D7-975F-2C56-BA14-7C48DDF80B2A}"/>
              </a:ext>
            </a:extLst>
          </p:cNvPr>
          <p:cNvCxnSpPr>
            <a:cxnSpLocks/>
          </p:cNvCxnSpPr>
          <p:nvPr/>
        </p:nvCxnSpPr>
        <p:spPr bwMode="auto">
          <a:xfrm flipV="1">
            <a:off x="3185434" y="2478468"/>
            <a:ext cx="457566" cy="381685"/>
          </a:xfrm>
          <a:prstGeom prst="straightConnector1">
            <a:avLst/>
          </a:prstGeom>
          <a:noFill/>
          <a:ln w="28575" cap="flat" cmpd="sng" algn="ctr">
            <a:solidFill>
              <a:schemeClr val="bg1"/>
            </a:solidFill>
            <a:prstDash val="solid"/>
            <a:round/>
            <a:headEnd type="none" w="med" len="med"/>
            <a:tailEnd type="triangle"/>
          </a:ln>
          <a:effectLst/>
        </p:spPr>
      </p:cxnSp>
      <p:cxnSp>
        <p:nvCxnSpPr>
          <p:cNvPr id="6" name="Straight Arrow Connector 5">
            <a:extLst>
              <a:ext uri="{FF2B5EF4-FFF2-40B4-BE49-F238E27FC236}">
                <a16:creationId xmlns:a16="http://schemas.microsoft.com/office/drawing/2014/main" id="{C56CF1E8-3000-65B4-BE08-6F832DF0344D}"/>
              </a:ext>
            </a:extLst>
          </p:cNvPr>
          <p:cNvCxnSpPr>
            <a:cxnSpLocks/>
          </p:cNvCxnSpPr>
          <p:nvPr/>
        </p:nvCxnSpPr>
        <p:spPr bwMode="auto">
          <a:xfrm>
            <a:off x="3181871" y="3700372"/>
            <a:ext cx="457565" cy="400169"/>
          </a:xfrm>
          <a:prstGeom prst="straightConnector1">
            <a:avLst/>
          </a:prstGeom>
          <a:noFill/>
          <a:ln w="28575" cap="flat" cmpd="sng" algn="ctr">
            <a:solidFill>
              <a:schemeClr val="bg1"/>
            </a:solidFill>
            <a:prstDash val="solid"/>
            <a:round/>
            <a:headEnd type="none" w="med" len="med"/>
            <a:tailEnd type="triangle"/>
          </a:ln>
          <a:effectLst/>
        </p:spPr>
      </p:cxnSp>
      <p:sp>
        <p:nvSpPr>
          <p:cNvPr id="8" name="TextBox 7">
            <a:extLst>
              <a:ext uri="{FF2B5EF4-FFF2-40B4-BE49-F238E27FC236}">
                <a16:creationId xmlns:a16="http://schemas.microsoft.com/office/drawing/2014/main" id="{91C0EAC4-0181-3FCB-3D62-BEAFFA15D13D}"/>
              </a:ext>
            </a:extLst>
          </p:cNvPr>
          <p:cNvSpPr txBox="1"/>
          <p:nvPr/>
        </p:nvSpPr>
        <p:spPr bwMode="auto">
          <a:xfrm>
            <a:off x="779450" y="2703043"/>
            <a:ext cx="238009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anchor="t">
            <a:spAutoFit/>
          </a:bodyPr>
          <a:lstStyle/>
          <a:p>
            <a:pPr algn="ctr" defTabSz="1218660">
              <a:spcBef>
                <a:spcPts val="0"/>
              </a:spcBef>
              <a:spcAft>
                <a:spcPts val="0"/>
              </a:spcAft>
              <a:defRPr/>
            </a:pPr>
            <a:r>
              <a:rPr kumimoji="0" lang="en-GB" b="0" i="0" u="none" strike="noStrike" kern="0" cap="none" spc="0" normalizeH="0" baseline="0" noProof="0" dirty="0">
                <a:ln>
                  <a:noFill/>
                </a:ln>
                <a:solidFill>
                  <a:srgbClr val="000000"/>
                </a:solidFill>
                <a:effectLst/>
                <a:uLnTx/>
                <a:uFillTx/>
                <a:latin typeface="+mn-lt"/>
                <a:cs typeface="Arial"/>
              </a:rPr>
              <a:t>Adults with </a:t>
            </a:r>
            <a:r>
              <a:rPr lang="en-GB" b="0" kern="0" dirty="0">
                <a:solidFill>
                  <a:srgbClr val="000000"/>
                </a:solidFill>
                <a:latin typeface="+mn-lt"/>
                <a:cs typeface="Arial"/>
              </a:rPr>
              <a:t>MASH and stage II/III fibrosis with or without T2D</a:t>
            </a:r>
            <a:br>
              <a:rPr lang="en-GB" b="0" kern="0" dirty="0">
                <a:latin typeface="+mn-lt"/>
                <a:cs typeface="Arial"/>
              </a:rPr>
            </a:br>
            <a:r>
              <a:rPr lang="en-GB" b="0" kern="0" dirty="0">
                <a:solidFill>
                  <a:srgbClr val="000000"/>
                </a:solidFill>
                <a:latin typeface="+mn-lt"/>
                <a:cs typeface="Arial"/>
              </a:rPr>
              <a:t>(N = 190)</a:t>
            </a:r>
          </a:p>
        </p:txBody>
      </p:sp>
      <p:cxnSp>
        <p:nvCxnSpPr>
          <p:cNvPr id="12" name="Straight Arrow Connector 11">
            <a:extLst>
              <a:ext uri="{FF2B5EF4-FFF2-40B4-BE49-F238E27FC236}">
                <a16:creationId xmlns:a16="http://schemas.microsoft.com/office/drawing/2014/main" id="{4DEB34FB-42ED-3F25-F1C9-3865566ABA27}"/>
              </a:ext>
            </a:extLst>
          </p:cNvPr>
          <p:cNvCxnSpPr>
            <a:cxnSpLocks/>
          </p:cNvCxnSpPr>
          <p:nvPr/>
        </p:nvCxnSpPr>
        <p:spPr bwMode="auto">
          <a:xfrm>
            <a:off x="8392456" y="2425971"/>
            <a:ext cx="375761" cy="0"/>
          </a:xfrm>
          <a:prstGeom prst="straightConnector1">
            <a:avLst/>
          </a:prstGeom>
          <a:noFill/>
          <a:ln w="28575" cap="flat" cmpd="sng" algn="ctr">
            <a:solidFill>
              <a:schemeClr val="bg1"/>
            </a:solidFill>
            <a:prstDash val="solid"/>
            <a:round/>
            <a:headEnd type="none" w="med" len="med"/>
            <a:tailEnd type="triangle"/>
          </a:ln>
          <a:effectLst/>
        </p:spPr>
      </p:cxnSp>
      <p:sp>
        <p:nvSpPr>
          <p:cNvPr id="13" name="TextBox 12">
            <a:extLst>
              <a:ext uri="{FF2B5EF4-FFF2-40B4-BE49-F238E27FC236}">
                <a16:creationId xmlns:a16="http://schemas.microsoft.com/office/drawing/2014/main" id="{D8BC779C-6F60-E264-CEB8-7695E6ED96BF}"/>
              </a:ext>
            </a:extLst>
          </p:cNvPr>
          <p:cNvSpPr txBox="1"/>
          <p:nvPr/>
        </p:nvSpPr>
        <p:spPr bwMode="auto">
          <a:xfrm>
            <a:off x="8854899" y="2179216"/>
            <a:ext cx="2557651" cy="2308324"/>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91440" tIns="45720" rIns="91440" bIns="45720" anchor="t">
            <a:spAutoFit/>
          </a:bodyPr>
          <a:lstStyle/>
          <a:p>
            <a:pPr algn="ctr" defTabSz="1218660">
              <a:spcBef>
                <a:spcPts val="0"/>
              </a:spcBef>
              <a:spcAft>
                <a:spcPts val="0"/>
              </a:spcAft>
              <a:defRPr/>
            </a:pPr>
            <a:r>
              <a:rPr lang="en-US" kern="0" dirty="0">
                <a:solidFill>
                  <a:srgbClr val="000000"/>
                </a:solidFill>
                <a:latin typeface="Calibri"/>
                <a:cs typeface="Calibri"/>
              </a:rPr>
              <a:t>Primary endpoint:</a:t>
            </a:r>
            <a:r>
              <a:rPr lang="en-US" b="0" kern="0" dirty="0">
                <a:solidFill>
                  <a:srgbClr val="000000"/>
                </a:solidFill>
                <a:latin typeface="Calibri"/>
                <a:cs typeface="Calibri"/>
              </a:rPr>
              <a:t> </a:t>
            </a:r>
            <a:br>
              <a:rPr lang="en-US" b="0" kern="0" dirty="0">
                <a:solidFill>
                  <a:srgbClr val="000000"/>
                </a:solidFill>
                <a:latin typeface="Calibri"/>
                <a:cs typeface="Calibri"/>
              </a:rPr>
            </a:br>
            <a:r>
              <a:rPr lang="en-US" b="0" kern="0" dirty="0">
                <a:solidFill>
                  <a:srgbClr val="000000"/>
                </a:solidFill>
                <a:latin typeface="Calibri"/>
                <a:cs typeface="Calibri"/>
              </a:rPr>
              <a:t>MASH resolution without fibrosis worsening</a:t>
            </a:r>
          </a:p>
          <a:p>
            <a:pPr algn="ctr" defTabSz="1218660">
              <a:spcBef>
                <a:spcPts val="0"/>
              </a:spcBef>
              <a:spcAft>
                <a:spcPts val="0"/>
              </a:spcAft>
              <a:defRPr/>
            </a:pPr>
            <a:endParaRPr lang="en-US" b="0" kern="0" dirty="0">
              <a:solidFill>
                <a:srgbClr val="000000"/>
              </a:solidFill>
              <a:latin typeface="Calibri"/>
              <a:cs typeface="Calibri"/>
            </a:endParaRPr>
          </a:p>
          <a:p>
            <a:pPr algn="ctr" defTabSz="1218660">
              <a:spcBef>
                <a:spcPts val="0"/>
              </a:spcBef>
              <a:spcAft>
                <a:spcPts val="0"/>
              </a:spcAft>
              <a:defRPr/>
            </a:pPr>
            <a:r>
              <a:rPr lang="en-US" kern="0" dirty="0">
                <a:solidFill>
                  <a:srgbClr val="000000"/>
                </a:solidFill>
                <a:latin typeface="Calibri"/>
                <a:cs typeface="Calibri"/>
              </a:rPr>
              <a:t>Key secondary endpoint:</a:t>
            </a:r>
            <a:endParaRPr lang="en-US" b="0" kern="0" dirty="0">
              <a:solidFill>
                <a:srgbClr val="000000"/>
              </a:solidFill>
              <a:latin typeface="Calibri"/>
              <a:cs typeface="Calibri"/>
            </a:endParaRPr>
          </a:p>
          <a:p>
            <a:pPr algn="ctr" defTabSz="1218660">
              <a:spcBef>
                <a:spcPts val="0"/>
              </a:spcBef>
              <a:spcAft>
                <a:spcPts val="0"/>
              </a:spcAft>
              <a:defRPr/>
            </a:pPr>
            <a:r>
              <a:rPr lang="en-US" b="0" kern="0" dirty="0">
                <a:solidFill>
                  <a:srgbClr val="000000"/>
                </a:solidFill>
                <a:latin typeface="Calibri"/>
                <a:cs typeface="Calibri"/>
              </a:rPr>
              <a:t>Decrease of ≥1 fibrosis stage without MASH worsening</a:t>
            </a:r>
            <a:endParaRPr lang="en-US" dirty="0"/>
          </a:p>
        </p:txBody>
      </p:sp>
      <p:sp>
        <p:nvSpPr>
          <p:cNvPr id="10" name="Rectangle 9">
            <a:extLst>
              <a:ext uri="{FF2B5EF4-FFF2-40B4-BE49-F238E27FC236}">
                <a16:creationId xmlns:a16="http://schemas.microsoft.com/office/drawing/2014/main" id="{B8C58F6D-A4D5-A669-DF11-CF79AA64AA5D}"/>
              </a:ext>
            </a:extLst>
          </p:cNvPr>
          <p:cNvSpPr/>
          <p:nvPr/>
        </p:nvSpPr>
        <p:spPr>
          <a:xfrm>
            <a:off x="3770075" y="2759543"/>
            <a:ext cx="4424019" cy="495537"/>
          </a:xfrm>
          <a:prstGeom prst="rect">
            <a:avLst/>
          </a:prstGeom>
          <a:solidFill>
            <a:schemeClr val="accent2"/>
          </a:solidFill>
          <a:ln w="6350" cap="flat" cmpd="sng" algn="ctr">
            <a:noFill/>
            <a:prstDash val="solid"/>
            <a:miter lim="800000"/>
          </a:ln>
          <a:effectLst/>
        </p:spPr>
        <p:txBody>
          <a:bodyPr lIns="0" tIns="45720" rIns="0" bIns="45720" rtlCol="0" anchor="ctr"/>
          <a:lstStyle/>
          <a:p>
            <a:pPr algn="ctr" defTabSz="1218660" eaLnBrk="1" fontAlgn="auto" hangingPunct="1">
              <a:spcBef>
                <a:spcPts val="0"/>
              </a:spcBef>
              <a:spcAft>
                <a:spcPts val="0"/>
              </a:spcAft>
              <a:defRPr/>
            </a:pPr>
            <a:r>
              <a:rPr lang="en-GB" kern="0" dirty="0">
                <a:solidFill>
                  <a:prstClr val="white"/>
                </a:solidFill>
                <a:latin typeface="+mn-lt"/>
                <a:cs typeface="Arial"/>
              </a:rPr>
              <a:t>Tirzepatide </a:t>
            </a:r>
            <a:r>
              <a:rPr lang="en-GB" b="0" kern="0" dirty="0">
                <a:solidFill>
                  <a:prstClr val="white"/>
                </a:solidFill>
                <a:latin typeface="+mn-lt"/>
                <a:cs typeface="Arial"/>
              </a:rPr>
              <a:t>10 mg SC for 52 wk </a:t>
            </a:r>
            <a:r>
              <a:rPr kumimoji="0" lang="en-GB" b="0" i="0" u="none" strike="noStrike" kern="0" cap="none" spc="0" normalizeH="0" baseline="0" noProof="0" dirty="0">
                <a:ln>
                  <a:noFill/>
                </a:ln>
                <a:solidFill>
                  <a:prstClr val="white"/>
                </a:solidFill>
                <a:effectLst/>
                <a:uLnTx/>
                <a:uFillTx/>
                <a:latin typeface="+mn-lt"/>
                <a:cs typeface="Arial"/>
              </a:rPr>
              <a:t>(n = 47)</a:t>
            </a:r>
          </a:p>
        </p:txBody>
      </p:sp>
      <p:sp>
        <p:nvSpPr>
          <p:cNvPr id="11" name="Rectangle 10">
            <a:extLst>
              <a:ext uri="{FF2B5EF4-FFF2-40B4-BE49-F238E27FC236}">
                <a16:creationId xmlns:a16="http://schemas.microsoft.com/office/drawing/2014/main" id="{F25250B5-D1DB-32B7-E353-0CC92F76AAEC}"/>
              </a:ext>
            </a:extLst>
          </p:cNvPr>
          <p:cNvSpPr/>
          <p:nvPr/>
        </p:nvSpPr>
        <p:spPr>
          <a:xfrm>
            <a:off x="3770072" y="3340883"/>
            <a:ext cx="4424019" cy="495537"/>
          </a:xfrm>
          <a:prstGeom prst="rect">
            <a:avLst/>
          </a:prstGeom>
          <a:solidFill>
            <a:schemeClr val="accent2">
              <a:lumMod val="20000"/>
              <a:lumOff val="80000"/>
            </a:schemeClr>
          </a:solidFill>
          <a:ln w="6350" cap="flat" cmpd="sng" algn="ctr">
            <a:noFill/>
            <a:prstDash val="solid"/>
            <a:miter lim="800000"/>
          </a:ln>
          <a:effectLst/>
        </p:spPr>
        <p:txBody>
          <a:bodyPr lIns="0" tIns="45720" rIns="0" bIns="45720" rtlCol="0" anchor="ctr"/>
          <a:lstStyle/>
          <a:p>
            <a:pPr algn="ctr" defTabSz="1218660" eaLnBrk="1" fontAlgn="auto" hangingPunct="1">
              <a:spcBef>
                <a:spcPts val="0"/>
              </a:spcBef>
              <a:spcAft>
                <a:spcPts val="0"/>
              </a:spcAft>
              <a:defRPr/>
            </a:pPr>
            <a:r>
              <a:rPr lang="en-GB" kern="0" dirty="0">
                <a:solidFill>
                  <a:schemeClr val="bg1"/>
                </a:solidFill>
                <a:latin typeface="+mn-lt"/>
                <a:cs typeface="Arial"/>
              </a:rPr>
              <a:t>Tirzepatide </a:t>
            </a:r>
            <a:r>
              <a:rPr lang="en-GB" b="0" kern="0" dirty="0">
                <a:solidFill>
                  <a:schemeClr val="bg1"/>
                </a:solidFill>
                <a:latin typeface="+mn-lt"/>
                <a:cs typeface="Arial"/>
              </a:rPr>
              <a:t>15 mg SC for 52 wk </a:t>
            </a:r>
            <a:r>
              <a:rPr kumimoji="0" lang="en-GB" b="0" i="0" u="none" strike="noStrike" kern="0" cap="none" spc="0" normalizeH="0" baseline="0" noProof="0" dirty="0">
                <a:ln>
                  <a:noFill/>
                </a:ln>
                <a:solidFill>
                  <a:schemeClr val="bg1"/>
                </a:solidFill>
                <a:effectLst/>
                <a:uLnTx/>
                <a:uFillTx/>
                <a:latin typeface="+mn-lt"/>
                <a:cs typeface="Arial"/>
              </a:rPr>
              <a:t>(n = 48)</a:t>
            </a:r>
          </a:p>
        </p:txBody>
      </p:sp>
      <p:cxnSp>
        <p:nvCxnSpPr>
          <p:cNvPr id="7" name="Straight Arrow Connector 6">
            <a:extLst>
              <a:ext uri="{FF2B5EF4-FFF2-40B4-BE49-F238E27FC236}">
                <a16:creationId xmlns:a16="http://schemas.microsoft.com/office/drawing/2014/main" id="{3126FE35-9177-2324-B0D0-28FDE9D441C5}"/>
              </a:ext>
            </a:extLst>
          </p:cNvPr>
          <p:cNvCxnSpPr>
            <a:cxnSpLocks/>
          </p:cNvCxnSpPr>
          <p:nvPr/>
        </p:nvCxnSpPr>
        <p:spPr bwMode="auto">
          <a:xfrm flipV="1">
            <a:off x="3188998" y="3007311"/>
            <a:ext cx="454002" cy="133272"/>
          </a:xfrm>
          <a:prstGeom prst="straightConnector1">
            <a:avLst/>
          </a:prstGeom>
          <a:noFill/>
          <a:ln w="28575" cap="flat" cmpd="sng" algn="ctr">
            <a:solidFill>
              <a:schemeClr val="bg1"/>
            </a:solidFill>
            <a:prstDash val="solid"/>
            <a:round/>
            <a:headEnd type="none" w="med" len="med"/>
            <a:tailEnd type="triangle"/>
          </a:ln>
          <a:effectLst/>
        </p:spPr>
      </p:cxnSp>
      <p:cxnSp>
        <p:nvCxnSpPr>
          <p:cNvPr id="14" name="Straight Arrow Connector 13">
            <a:extLst>
              <a:ext uri="{FF2B5EF4-FFF2-40B4-BE49-F238E27FC236}">
                <a16:creationId xmlns:a16="http://schemas.microsoft.com/office/drawing/2014/main" id="{0F5F644E-1019-6907-704A-510832CE53E2}"/>
              </a:ext>
            </a:extLst>
          </p:cNvPr>
          <p:cNvCxnSpPr>
            <a:cxnSpLocks/>
          </p:cNvCxnSpPr>
          <p:nvPr/>
        </p:nvCxnSpPr>
        <p:spPr bwMode="auto">
          <a:xfrm>
            <a:off x="3185434" y="3392081"/>
            <a:ext cx="454002" cy="102754"/>
          </a:xfrm>
          <a:prstGeom prst="straightConnector1">
            <a:avLst/>
          </a:prstGeom>
          <a:noFill/>
          <a:ln w="28575" cap="flat" cmpd="sng" algn="ctr">
            <a:solidFill>
              <a:schemeClr val="bg1"/>
            </a:solidFill>
            <a:prstDash val="solid"/>
            <a:round/>
            <a:headEnd type="none" w="med" len="med"/>
            <a:tailEnd type="triangle"/>
          </a:ln>
          <a:effectLst/>
        </p:spPr>
      </p:cxnSp>
      <p:cxnSp>
        <p:nvCxnSpPr>
          <p:cNvPr id="23" name="Straight Arrow Connector 22">
            <a:extLst>
              <a:ext uri="{FF2B5EF4-FFF2-40B4-BE49-F238E27FC236}">
                <a16:creationId xmlns:a16="http://schemas.microsoft.com/office/drawing/2014/main" id="{0097F233-4D77-6B81-7B95-1900FACF2B0F}"/>
              </a:ext>
            </a:extLst>
          </p:cNvPr>
          <p:cNvCxnSpPr>
            <a:cxnSpLocks/>
          </p:cNvCxnSpPr>
          <p:nvPr/>
        </p:nvCxnSpPr>
        <p:spPr bwMode="auto">
          <a:xfrm>
            <a:off x="8392456" y="3012117"/>
            <a:ext cx="375761" cy="0"/>
          </a:xfrm>
          <a:prstGeom prst="straightConnector1">
            <a:avLst/>
          </a:prstGeom>
          <a:noFill/>
          <a:ln w="28575" cap="flat" cmpd="sng" algn="ctr">
            <a:solidFill>
              <a:schemeClr val="bg1"/>
            </a:solidFill>
            <a:prstDash val="solid"/>
            <a:round/>
            <a:headEnd type="none" w="med" len="med"/>
            <a:tailEnd type="triangle"/>
          </a:ln>
          <a:effectLst/>
        </p:spPr>
      </p:cxnSp>
      <p:cxnSp>
        <p:nvCxnSpPr>
          <p:cNvPr id="24" name="Straight Arrow Connector 23">
            <a:extLst>
              <a:ext uri="{FF2B5EF4-FFF2-40B4-BE49-F238E27FC236}">
                <a16:creationId xmlns:a16="http://schemas.microsoft.com/office/drawing/2014/main" id="{222E70DD-1510-49FC-BEB4-2E4DAF042522}"/>
              </a:ext>
            </a:extLst>
          </p:cNvPr>
          <p:cNvCxnSpPr>
            <a:cxnSpLocks/>
          </p:cNvCxnSpPr>
          <p:nvPr/>
        </p:nvCxnSpPr>
        <p:spPr bwMode="auto">
          <a:xfrm>
            <a:off x="8392455" y="3566037"/>
            <a:ext cx="375761" cy="0"/>
          </a:xfrm>
          <a:prstGeom prst="straightConnector1">
            <a:avLst/>
          </a:prstGeom>
          <a:noFill/>
          <a:ln w="28575" cap="flat" cmpd="sng" algn="ctr">
            <a:solidFill>
              <a:schemeClr val="bg1"/>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818AE0FB-D3C5-B5E3-4911-91720F907C73}"/>
              </a:ext>
            </a:extLst>
          </p:cNvPr>
          <p:cNvCxnSpPr>
            <a:cxnSpLocks/>
          </p:cNvCxnSpPr>
          <p:nvPr/>
        </p:nvCxnSpPr>
        <p:spPr bwMode="auto">
          <a:xfrm>
            <a:off x="8392454" y="4165849"/>
            <a:ext cx="375761" cy="0"/>
          </a:xfrm>
          <a:prstGeom prst="straightConnector1">
            <a:avLst/>
          </a:prstGeom>
          <a:noFill/>
          <a:ln w="28575" cap="flat" cmpd="sng" algn="ctr">
            <a:solidFill>
              <a:schemeClr val="bg1"/>
            </a:solidFill>
            <a:prstDash val="solid"/>
            <a:round/>
            <a:headEnd type="none" w="med" len="med"/>
            <a:tailEnd type="triangle"/>
          </a:ln>
          <a:effectLst/>
        </p:spPr>
      </p:cxnSp>
      <p:cxnSp>
        <p:nvCxnSpPr>
          <p:cNvPr id="27" name="Straight Arrow Connector 26">
            <a:extLst>
              <a:ext uri="{FF2B5EF4-FFF2-40B4-BE49-F238E27FC236}">
                <a16:creationId xmlns:a16="http://schemas.microsoft.com/office/drawing/2014/main" id="{4D6D1443-7603-356F-2005-A4C71CA60812}"/>
              </a:ext>
            </a:extLst>
          </p:cNvPr>
          <p:cNvCxnSpPr>
            <a:cxnSpLocks/>
          </p:cNvCxnSpPr>
          <p:nvPr/>
        </p:nvCxnSpPr>
        <p:spPr bwMode="auto">
          <a:xfrm>
            <a:off x="3308732" y="2297592"/>
            <a:ext cx="0" cy="342302"/>
          </a:xfrm>
          <a:prstGeom prst="straightConnector1">
            <a:avLst/>
          </a:prstGeom>
          <a:noFill/>
          <a:ln w="28575" cap="flat" cmpd="sng" algn="ctr">
            <a:solidFill>
              <a:schemeClr val="bg1"/>
            </a:solidFill>
            <a:prstDash val="sysDash"/>
            <a:round/>
            <a:headEnd type="none" w="med" len="med"/>
            <a:tailEnd type="triangle"/>
          </a:ln>
          <a:effectLst/>
        </p:spPr>
      </p:cxnSp>
    </p:spTree>
    <p:extLst>
      <p:ext uri="{BB962C8B-B14F-4D97-AF65-F5344CB8AC3E}">
        <p14:creationId xmlns:p14="http://schemas.microsoft.com/office/powerpoint/2010/main" val="31099507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A898B-6572-5463-98CA-169C4E5A3A6B}"/>
              </a:ext>
            </a:extLst>
          </p:cNvPr>
          <p:cNvSpPr>
            <a:spLocks noGrp="1"/>
          </p:cNvSpPr>
          <p:nvPr>
            <p:ph type="title"/>
          </p:nvPr>
        </p:nvSpPr>
        <p:spPr>
          <a:xfrm>
            <a:off x="609759" y="238127"/>
            <a:ext cx="11141055" cy="1103313"/>
          </a:xfrm>
        </p:spPr>
        <p:txBody>
          <a:bodyPr/>
          <a:lstStyle/>
          <a:p>
            <a:r>
              <a:rPr lang="en-US" dirty="0"/>
              <a:t>SYNERGY-NASH: Tirzepatide vs Placebo in MASH</a:t>
            </a:r>
          </a:p>
        </p:txBody>
      </p:sp>
      <p:sp>
        <p:nvSpPr>
          <p:cNvPr id="8" name="TextBox 7">
            <a:extLst>
              <a:ext uri="{FF2B5EF4-FFF2-40B4-BE49-F238E27FC236}">
                <a16:creationId xmlns:a16="http://schemas.microsoft.com/office/drawing/2014/main" id="{11D547E2-B366-4D93-4874-056D749A2ABF}"/>
              </a:ext>
            </a:extLst>
          </p:cNvPr>
          <p:cNvSpPr txBox="1"/>
          <p:nvPr/>
        </p:nvSpPr>
        <p:spPr>
          <a:xfrm>
            <a:off x="429152" y="6406528"/>
            <a:ext cx="4714752" cy="276999"/>
          </a:xfrm>
          <a:prstGeom prst="rect">
            <a:avLst/>
          </a:prstGeom>
          <a:noFill/>
        </p:spPr>
        <p:txBody>
          <a:bodyPr wrap="square" rtlCol="0">
            <a:spAutoFit/>
          </a:bodyPr>
          <a:lstStyle/>
          <a:p>
            <a:pPr lvl="0">
              <a:defRPr/>
            </a:pPr>
            <a:r>
              <a:rPr lang="en-US" sz="1200" b="0" dirty="0">
                <a:solidFill>
                  <a:schemeClr val="bg2"/>
                </a:solidFill>
                <a:latin typeface="Calibri" panose="020F0502020204030204"/>
              </a:rPr>
              <a:t>Loomba. NEJM. 2024;391:299.</a:t>
            </a:r>
            <a:endParaRPr kumimoji="0" lang="en-US" sz="1200" b="0" i="0" u="none" strike="noStrike" kern="1200" cap="none" spc="0" normalizeH="0" baseline="0" noProof="0" dirty="0">
              <a:ln>
                <a:noFill/>
              </a:ln>
              <a:solidFill>
                <a:schemeClr val="bg2"/>
              </a:solidFill>
              <a:effectLst/>
              <a:uLnTx/>
              <a:uFillTx/>
              <a:latin typeface="Calibri" panose="020F0502020204030204" pitchFamily="34" charset="0"/>
              <a:ea typeface="Osaka" panose="020B0600000000000000"/>
              <a:cs typeface="Calibri" panose="020F0502020204030204" pitchFamily="34" charset="0"/>
            </a:endParaRPr>
          </a:p>
        </p:txBody>
      </p:sp>
      <p:grpSp>
        <p:nvGrpSpPr>
          <p:cNvPr id="4" name="Group 3">
            <a:extLst>
              <a:ext uri="{FF2B5EF4-FFF2-40B4-BE49-F238E27FC236}">
                <a16:creationId xmlns:a16="http://schemas.microsoft.com/office/drawing/2014/main" id="{33C78FE3-3432-397A-FB16-72BBB301BBE1}"/>
              </a:ext>
            </a:extLst>
          </p:cNvPr>
          <p:cNvGrpSpPr/>
          <p:nvPr/>
        </p:nvGrpSpPr>
        <p:grpSpPr>
          <a:xfrm>
            <a:off x="408212" y="1484025"/>
            <a:ext cx="5326531" cy="4670289"/>
            <a:chOff x="408212" y="1511289"/>
            <a:chExt cx="5326531" cy="4639322"/>
          </a:xfrm>
        </p:grpSpPr>
        <p:grpSp>
          <p:nvGrpSpPr>
            <p:cNvPr id="56" name="Group 55">
              <a:extLst>
                <a:ext uri="{FF2B5EF4-FFF2-40B4-BE49-F238E27FC236}">
                  <a16:creationId xmlns:a16="http://schemas.microsoft.com/office/drawing/2014/main" id="{837C2CD7-4ABD-2F6E-D6F9-E5F263D7889B}"/>
                </a:ext>
              </a:extLst>
            </p:cNvPr>
            <p:cNvGrpSpPr/>
            <p:nvPr/>
          </p:nvGrpSpPr>
          <p:grpSpPr>
            <a:xfrm>
              <a:off x="2281844" y="4438996"/>
              <a:ext cx="153786" cy="196991"/>
              <a:chOff x="2281844" y="4438996"/>
              <a:chExt cx="153786" cy="196991"/>
            </a:xfrm>
          </p:grpSpPr>
          <p:cxnSp>
            <p:nvCxnSpPr>
              <p:cNvPr id="53" name="Straight Connector 52">
                <a:extLst>
                  <a:ext uri="{FF2B5EF4-FFF2-40B4-BE49-F238E27FC236}">
                    <a16:creationId xmlns:a16="http://schemas.microsoft.com/office/drawing/2014/main" id="{406DDA10-0751-0C60-8B92-8F9E693708AD}"/>
                  </a:ext>
                </a:extLst>
              </p:cNvPr>
              <p:cNvCxnSpPr>
                <a:cxnSpLocks/>
              </p:cNvCxnSpPr>
              <p:nvPr/>
            </p:nvCxnSpPr>
            <p:spPr bwMode="auto">
              <a:xfrm>
                <a:off x="2281844" y="4451465"/>
                <a:ext cx="153786"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3970CCC4-0F38-F266-375D-847C38710409}"/>
                  </a:ext>
                </a:extLst>
              </p:cNvPr>
              <p:cNvCxnSpPr>
                <a:cxnSpLocks/>
              </p:cNvCxnSpPr>
              <p:nvPr/>
            </p:nvCxnSpPr>
            <p:spPr bwMode="auto">
              <a:xfrm>
                <a:off x="2358737" y="4438996"/>
                <a:ext cx="0" cy="196991"/>
              </a:xfrm>
              <a:prstGeom prst="line">
                <a:avLst/>
              </a:prstGeom>
              <a:noFill/>
              <a:ln w="28575" cap="flat" cmpd="sng" algn="ctr">
                <a:solidFill>
                  <a:schemeClr val="bg1"/>
                </a:solidFill>
                <a:prstDash val="solid"/>
                <a:round/>
                <a:headEnd type="none" w="med" len="med"/>
                <a:tailEnd type="none" w="med" len="med"/>
              </a:ln>
              <a:effectLst/>
            </p:spPr>
          </p:cxnSp>
        </p:grpSp>
        <p:grpSp>
          <p:nvGrpSpPr>
            <p:cNvPr id="57" name="Group 56">
              <a:extLst>
                <a:ext uri="{FF2B5EF4-FFF2-40B4-BE49-F238E27FC236}">
                  <a16:creationId xmlns:a16="http://schemas.microsoft.com/office/drawing/2014/main" id="{1DE791FA-E69B-4B1B-9164-63DD5C2AA7CA}"/>
                </a:ext>
              </a:extLst>
            </p:cNvPr>
            <p:cNvGrpSpPr/>
            <p:nvPr/>
          </p:nvGrpSpPr>
          <p:grpSpPr>
            <a:xfrm>
              <a:off x="3173425" y="3495182"/>
              <a:ext cx="153786" cy="241389"/>
              <a:chOff x="2281844" y="4438996"/>
              <a:chExt cx="153786" cy="241389"/>
            </a:xfrm>
          </p:grpSpPr>
          <p:cxnSp>
            <p:nvCxnSpPr>
              <p:cNvPr id="58" name="Straight Connector 57">
                <a:extLst>
                  <a:ext uri="{FF2B5EF4-FFF2-40B4-BE49-F238E27FC236}">
                    <a16:creationId xmlns:a16="http://schemas.microsoft.com/office/drawing/2014/main" id="{632D00A0-4E4B-18FE-FD78-A2C73ACB7215}"/>
                  </a:ext>
                </a:extLst>
              </p:cNvPr>
              <p:cNvCxnSpPr>
                <a:cxnSpLocks/>
              </p:cNvCxnSpPr>
              <p:nvPr/>
            </p:nvCxnSpPr>
            <p:spPr bwMode="auto">
              <a:xfrm>
                <a:off x="2281844" y="4451465"/>
                <a:ext cx="153786"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1FB55347-5CC7-1CFC-A386-50CB17774AD7}"/>
                  </a:ext>
                </a:extLst>
              </p:cNvPr>
              <p:cNvCxnSpPr>
                <a:cxnSpLocks/>
              </p:cNvCxnSpPr>
              <p:nvPr/>
            </p:nvCxnSpPr>
            <p:spPr bwMode="auto">
              <a:xfrm>
                <a:off x="2358737" y="4438996"/>
                <a:ext cx="0" cy="241389"/>
              </a:xfrm>
              <a:prstGeom prst="line">
                <a:avLst/>
              </a:prstGeom>
              <a:noFill/>
              <a:ln w="28575" cap="flat" cmpd="sng" algn="ctr">
                <a:solidFill>
                  <a:schemeClr val="bg1"/>
                </a:solidFill>
                <a:prstDash val="solid"/>
                <a:round/>
                <a:headEnd type="none" w="med" len="med"/>
                <a:tailEnd type="none" w="med" len="med"/>
              </a:ln>
              <a:effectLst/>
            </p:spPr>
          </p:cxnSp>
        </p:grpSp>
        <p:grpSp>
          <p:nvGrpSpPr>
            <p:cNvPr id="61" name="Group 60">
              <a:extLst>
                <a:ext uri="{FF2B5EF4-FFF2-40B4-BE49-F238E27FC236}">
                  <a16:creationId xmlns:a16="http://schemas.microsoft.com/office/drawing/2014/main" id="{3DBD4485-DF3E-618D-C0E2-2878BC9E204C}"/>
                </a:ext>
              </a:extLst>
            </p:cNvPr>
            <p:cNvGrpSpPr/>
            <p:nvPr/>
          </p:nvGrpSpPr>
          <p:grpSpPr>
            <a:xfrm>
              <a:off x="4078000" y="3195122"/>
              <a:ext cx="153786" cy="241389"/>
              <a:chOff x="2281844" y="4438996"/>
              <a:chExt cx="153786" cy="241389"/>
            </a:xfrm>
          </p:grpSpPr>
          <p:cxnSp>
            <p:nvCxnSpPr>
              <p:cNvPr id="62" name="Straight Connector 61">
                <a:extLst>
                  <a:ext uri="{FF2B5EF4-FFF2-40B4-BE49-F238E27FC236}">
                    <a16:creationId xmlns:a16="http://schemas.microsoft.com/office/drawing/2014/main" id="{FD2F43A5-DCBA-ADE5-65B1-2B13C1CEF7F2}"/>
                  </a:ext>
                </a:extLst>
              </p:cNvPr>
              <p:cNvCxnSpPr>
                <a:cxnSpLocks/>
              </p:cNvCxnSpPr>
              <p:nvPr/>
            </p:nvCxnSpPr>
            <p:spPr bwMode="auto">
              <a:xfrm>
                <a:off x="2281844" y="4451465"/>
                <a:ext cx="153786"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8A588C67-B9FC-294F-2663-2A9AB07BE1CE}"/>
                  </a:ext>
                </a:extLst>
              </p:cNvPr>
              <p:cNvCxnSpPr>
                <a:cxnSpLocks/>
              </p:cNvCxnSpPr>
              <p:nvPr/>
            </p:nvCxnSpPr>
            <p:spPr bwMode="auto">
              <a:xfrm>
                <a:off x="2358737" y="4438996"/>
                <a:ext cx="0" cy="241389"/>
              </a:xfrm>
              <a:prstGeom prst="line">
                <a:avLst/>
              </a:prstGeom>
              <a:noFill/>
              <a:ln w="28575" cap="flat" cmpd="sng" algn="ctr">
                <a:solidFill>
                  <a:schemeClr val="bg1"/>
                </a:solidFill>
                <a:prstDash val="solid"/>
                <a:round/>
                <a:headEnd type="none" w="med" len="med"/>
                <a:tailEnd type="none" w="med" len="med"/>
              </a:ln>
              <a:effectLst/>
            </p:spPr>
          </p:cxnSp>
        </p:grpSp>
        <p:grpSp>
          <p:nvGrpSpPr>
            <p:cNvPr id="64" name="Group 63">
              <a:extLst>
                <a:ext uri="{FF2B5EF4-FFF2-40B4-BE49-F238E27FC236}">
                  <a16:creationId xmlns:a16="http://schemas.microsoft.com/office/drawing/2014/main" id="{53858695-21CC-01D3-E240-9C660DE2952B}"/>
                </a:ext>
              </a:extLst>
            </p:cNvPr>
            <p:cNvGrpSpPr/>
            <p:nvPr/>
          </p:nvGrpSpPr>
          <p:grpSpPr>
            <a:xfrm>
              <a:off x="4983585" y="3014793"/>
              <a:ext cx="153786" cy="241389"/>
              <a:chOff x="2281844" y="4438996"/>
              <a:chExt cx="153786" cy="241389"/>
            </a:xfrm>
          </p:grpSpPr>
          <p:cxnSp>
            <p:nvCxnSpPr>
              <p:cNvPr id="65" name="Straight Connector 64">
                <a:extLst>
                  <a:ext uri="{FF2B5EF4-FFF2-40B4-BE49-F238E27FC236}">
                    <a16:creationId xmlns:a16="http://schemas.microsoft.com/office/drawing/2014/main" id="{C5F5C7DF-EDCD-2D23-5F68-9A91440CFA6D}"/>
                  </a:ext>
                </a:extLst>
              </p:cNvPr>
              <p:cNvCxnSpPr>
                <a:cxnSpLocks/>
              </p:cNvCxnSpPr>
              <p:nvPr/>
            </p:nvCxnSpPr>
            <p:spPr bwMode="auto">
              <a:xfrm>
                <a:off x="2281844" y="4451465"/>
                <a:ext cx="153786"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32B86DB5-EF02-B556-7EE2-13ADB5A92EE5}"/>
                  </a:ext>
                </a:extLst>
              </p:cNvPr>
              <p:cNvCxnSpPr>
                <a:cxnSpLocks/>
              </p:cNvCxnSpPr>
              <p:nvPr/>
            </p:nvCxnSpPr>
            <p:spPr bwMode="auto">
              <a:xfrm>
                <a:off x="2358737" y="4438996"/>
                <a:ext cx="0" cy="241389"/>
              </a:xfrm>
              <a:prstGeom prst="line">
                <a:avLst/>
              </a:prstGeom>
              <a:noFill/>
              <a:ln w="28575" cap="flat" cmpd="sng" algn="ctr">
                <a:solidFill>
                  <a:schemeClr val="bg1"/>
                </a:solidFill>
                <a:prstDash val="solid"/>
                <a:round/>
                <a:headEnd type="none" w="med" len="med"/>
                <a:tailEnd type="none" w="med" len="med"/>
              </a:ln>
              <a:effectLst/>
            </p:spPr>
          </p:cxnSp>
        </p:grpSp>
        <p:sp>
          <p:nvSpPr>
            <p:cNvPr id="48" name="Rectangle 47">
              <a:extLst>
                <a:ext uri="{FF2B5EF4-FFF2-40B4-BE49-F238E27FC236}">
                  <a16:creationId xmlns:a16="http://schemas.microsoft.com/office/drawing/2014/main" id="{E2F72AD3-B4BA-4E2F-E779-191A327DE61C}"/>
                </a:ext>
              </a:extLst>
            </p:cNvPr>
            <p:cNvSpPr/>
            <p:nvPr/>
          </p:nvSpPr>
          <p:spPr bwMode="auto">
            <a:xfrm>
              <a:off x="2007653" y="4563979"/>
              <a:ext cx="693853" cy="25659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A447CE55-713C-1422-195C-157C497443CF}"/>
                </a:ext>
              </a:extLst>
            </p:cNvPr>
            <p:cNvSpPr/>
            <p:nvPr/>
          </p:nvSpPr>
          <p:spPr bwMode="auto">
            <a:xfrm>
              <a:off x="2912227" y="3706675"/>
              <a:ext cx="693853" cy="1130021"/>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AC51CE05-65AC-8C2A-0F69-0CD562DCDBA9}"/>
                </a:ext>
              </a:extLst>
            </p:cNvPr>
            <p:cNvSpPr/>
            <p:nvPr/>
          </p:nvSpPr>
          <p:spPr bwMode="auto">
            <a:xfrm>
              <a:off x="3816801" y="3390900"/>
              <a:ext cx="693853" cy="142967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2B65ACDE-F073-5BA3-7DCB-FA8919C97BD9}"/>
                </a:ext>
              </a:extLst>
            </p:cNvPr>
            <p:cNvSpPr/>
            <p:nvPr/>
          </p:nvSpPr>
          <p:spPr bwMode="auto">
            <a:xfrm>
              <a:off x="4721376" y="3200054"/>
              <a:ext cx="693853" cy="162052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1" name="Straight Connector 10">
              <a:extLst>
                <a:ext uri="{FF2B5EF4-FFF2-40B4-BE49-F238E27FC236}">
                  <a16:creationId xmlns:a16="http://schemas.microsoft.com/office/drawing/2014/main" id="{BB2B14D8-B0D0-BCDA-609A-1A084CB5CF9F}"/>
                </a:ext>
              </a:extLst>
            </p:cNvPr>
            <p:cNvCxnSpPr>
              <a:cxnSpLocks/>
            </p:cNvCxnSpPr>
            <p:nvPr/>
          </p:nvCxnSpPr>
          <p:spPr bwMode="auto">
            <a:xfrm>
              <a:off x="1917032" y="2229853"/>
              <a:ext cx="0" cy="259080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7F38231A-5AB7-22FB-7123-002EB5AB1AC1}"/>
                </a:ext>
              </a:extLst>
            </p:cNvPr>
            <p:cNvCxnSpPr>
              <a:cxnSpLocks/>
            </p:cNvCxnSpPr>
            <p:nvPr/>
          </p:nvCxnSpPr>
          <p:spPr bwMode="auto">
            <a:xfrm>
              <a:off x="1917032" y="4828674"/>
              <a:ext cx="3601452"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191B5E78-F734-C098-CD58-4FB3D6D7818C}"/>
                </a:ext>
              </a:extLst>
            </p:cNvPr>
            <p:cNvCxnSpPr>
              <a:cxnSpLocks/>
            </p:cNvCxnSpPr>
            <p:nvPr/>
          </p:nvCxnSpPr>
          <p:spPr bwMode="auto">
            <a:xfrm flipH="1">
              <a:off x="1852863" y="22378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A120FB5D-3D0C-F08C-AD67-1DE650565DF1}"/>
                </a:ext>
              </a:extLst>
            </p:cNvPr>
            <p:cNvCxnSpPr>
              <a:cxnSpLocks/>
            </p:cNvCxnSpPr>
            <p:nvPr/>
          </p:nvCxnSpPr>
          <p:spPr bwMode="auto">
            <a:xfrm flipH="1">
              <a:off x="1852863" y="275603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7809EE87-A2B3-CF7F-4CE6-F65F42CB4617}"/>
                </a:ext>
              </a:extLst>
            </p:cNvPr>
            <p:cNvCxnSpPr>
              <a:cxnSpLocks/>
            </p:cNvCxnSpPr>
            <p:nvPr/>
          </p:nvCxnSpPr>
          <p:spPr bwMode="auto">
            <a:xfrm flipH="1">
              <a:off x="1852863" y="327419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5BCA6760-CB46-3F87-5F20-75105F014430}"/>
                </a:ext>
              </a:extLst>
            </p:cNvPr>
            <p:cNvCxnSpPr>
              <a:cxnSpLocks/>
            </p:cNvCxnSpPr>
            <p:nvPr/>
          </p:nvCxnSpPr>
          <p:spPr bwMode="auto">
            <a:xfrm flipH="1">
              <a:off x="1852863" y="37923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49D445EC-01F1-4768-BB90-86D8042376EE}"/>
                </a:ext>
              </a:extLst>
            </p:cNvPr>
            <p:cNvCxnSpPr>
              <a:cxnSpLocks/>
            </p:cNvCxnSpPr>
            <p:nvPr/>
          </p:nvCxnSpPr>
          <p:spPr bwMode="auto">
            <a:xfrm flipH="1">
              <a:off x="1852863" y="431051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04AF5037-76A1-4AE5-3020-1473C30A3B7C}"/>
                </a:ext>
              </a:extLst>
            </p:cNvPr>
            <p:cNvCxnSpPr>
              <a:cxnSpLocks/>
            </p:cNvCxnSpPr>
            <p:nvPr/>
          </p:nvCxnSpPr>
          <p:spPr bwMode="auto">
            <a:xfrm flipH="1">
              <a:off x="1852863" y="48286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F2897EDA-6D1D-3A16-170C-FE5F22722560}"/>
                </a:ext>
              </a:extLst>
            </p:cNvPr>
            <p:cNvCxnSpPr>
              <a:cxnSpLocks/>
            </p:cNvCxnSpPr>
            <p:nvPr/>
          </p:nvCxnSpPr>
          <p:spPr bwMode="auto">
            <a:xfrm>
              <a:off x="1917032" y="48206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8B26AE3C-1219-C1E1-030A-9ACBDB195601}"/>
                </a:ext>
              </a:extLst>
            </p:cNvPr>
            <p:cNvCxnSpPr>
              <a:cxnSpLocks/>
            </p:cNvCxnSpPr>
            <p:nvPr/>
          </p:nvCxnSpPr>
          <p:spPr bwMode="auto">
            <a:xfrm>
              <a:off x="2817395" y="48206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AED39309-E69A-A97E-5491-3C69107ECFEB}"/>
                </a:ext>
              </a:extLst>
            </p:cNvPr>
            <p:cNvCxnSpPr>
              <a:cxnSpLocks/>
            </p:cNvCxnSpPr>
            <p:nvPr/>
          </p:nvCxnSpPr>
          <p:spPr bwMode="auto">
            <a:xfrm>
              <a:off x="3717758" y="48206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5DA2A702-CACC-9F08-EB08-F1E7B1E81298}"/>
                </a:ext>
              </a:extLst>
            </p:cNvPr>
            <p:cNvCxnSpPr>
              <a:cxnSpLocks/>
            </p:cNvCxnSpPr>
            <p:nvPr/>
          </p:nvCxnSpPr>
          <p:spPr bwMode="auto">
            <a:xfrm>
              <a:off x="4618121" y="48206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8F173A58-53C4-CE7A-8C2B-75032F09FE18}"/>
                </a:ext>
              </a:extLst>
            </p:cNvPr>
            <p:cNvCxnSpPr>
              <a:cxnSpLocks/>
            </p:cNvCxnSpPr>
            <p:nvPr/>
          </p:nvCxnSpPr>
          <p:spPr bwMode="auto">
            <a:xfrm>
              <a:off x="5518484" y="4820653"/>
              <a:ext cx="0" cy="64008"/>
            </a:xfrm>
            <a:prstGeom prst="line">
              <a:avLst/>
            </a:prstGeom>
            <a:noFill/>
            <a:ln w="28575" cap="flat" cmpd="sng" algn="ctr">
              <a:solidFill>
                <a:schemeClr val="bg1"/>
              </a:solidFill>
              <a:prstDash val="solid"/>
              <a:round/>
              <a:headEnd type="none" w="med" len="med"/>
              <a:tailEnd type="none" w="med" len="med"/>
            </a:ln>
            <a:effectLst/>
          </p:spPr>
        </p:cxnSp>
        <p:sp>
          <p:nvSpPr>
            <p:cNvPr id="27" name="TextBox 26">
              <a:extLst>
                <a:ext uri="{FF2B5EF4-FFF2-40B4-BE49-F238E27FC236}">
                  <a16:creationId xmlns:a16="http://schemas.microsoft.com/office/drawing/2014/main" id="{D91DC7E1-04FB-4DC9-AFE0-1C3105EC89E2}"/>
                </a:ext>
              </a:extLst>
            </p:cNvPr>
            <p:cNvSpPr txBox="1"/>
            <p:nvPr/>
          </p:nvSpPr>
          <p:spPr bwMode="auto">
            <a:xfrm>
              <a:off x="1332434" y="2053209"/>
              <a:ext cx="584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8" name="TextBox 27">
              <a:extLst>
                <a:ext uri="{FF2B5EF4-FFF2-40B4-BE49-F238E27FC236}">
                  <a16:creationId xmlns:a16="http://schemas.microsoft.com/office/drawing/2014/main" id="{8E51A52F-B3FD-8324-9E04-304C5E4CD7F0}"/>
                </a:ext>
              </a:extLst>
            </p:cNvPr>
            <p:cNvSpPr txBox="1"/>
            <p:nvPr/>
          </p:nvSpPr>
          <p:spPr bwMode="auto">
            <a:xfrm>
              <a:off x="1332434" y="2569765"/>
              <a:ext cx="584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9" name="TextBox 28">
              <a:extLst>
                <a:ext uri="{FF2B5EF4-FFF2-40B4-BE49-F238E27FC236}">
                  <a16:creationId xmlns:a16="http://schemas.microsoft.com/office/drawing/2014/main" id="{96B9688A-2E7D-F913-56B8-917D220D99A8}"/>
                </a:ext>
              </a:extLst>
            </p:cNvPr>
            <p:cNvSpPr txBox="1"/>
            <p:nvPr/>
          </p:nvSpPr>
          <p:spPr bwMode="auto">
            <a:xfrm>
              <a:off x="1332434" y="3086321"/>
              <a:ext cx="584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0" name="TextBox 29">
              <a:extLst>
                <a:ext uri="{FF2B5EF4-FFF2-40B4-BE49-F238E27FC236}">
                  <a16:creationId xmlns:a16="http://schemas.microsoft.com/office/drawing/2014/main" id="{AEC1C19A-0773-0C9F-C2CE-CDA58AEAD0D2}"/>
                </a:ext>
              </a:extLst>
            </p:cNvPr>
            <p:cNvSpPr txBox="1"/>
            <p:nvPr/>
          </p:nvSpPr>
          <p:spPr bwMode="auto">
            <a:xfrm>
              <a:off x="1332434" y="3602877"/>
              <a:ext cx="584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1" name="TextBox 30">
              <a:extLst>
                <a:ext uri="{FF2B5EF4-FFF2-40B4-BE49-F238E27FC236}">
                  <a16:creationId xmlns:a16="http://schemas.microsoft.com/office/drawing/2014/main" id="{BC087466-2B0B-9029-3FA1-CC472E421A97}"/>
                </a:ext>
              </a:extLst>
            </p:cNvPr>
            <p:cNvSpPr txBox="1"/>
            <p:nvPr/>
          </p:nvSpPr>
          <p:spPr bwMode="auto">
            <a:xfrm>
              <a:off x="1332434" y="4119433"/>
              <a:ext cx="584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2" name="TextBox 31">
              <a:extLst>
                <a:ext uri="{FF2B5EF4-FFF2-40B4-BE49-F238E27FC236}">
                  <a16:creationId xmlns:a16="http://schemas.microsoft.com/office/drawing/2014/main" id="{D1CD4C7B-FCF3-2A5E-E6D1-A713DF3D13F3}"/>
                </a:ext>
              </a:extLst>
            </p:cNvPr>
            <p:cNvSpPr txBox="1"/>
            <p:nvPr/>
          </p:nvSpPr>
          <p:spPr bwMode="auto">
            <a:xfrm>
              <a:off x="1332434" y="4635987"/>
              <a:ext cx="584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3" name="TextBox 32">
              <a:extLst>
                <a:ext uri="{FF2B5EF4-FFF2-40B4-BE49-F238E27FC236}">
                  <a16:creationId xmlns:a16="http://schemas.microsoft.com/office/drawing/2014/main" id="{BFEC1760-03DB-36D0-0658-19A9CB180AF8}"/>
                </a:ext>
              </a:extLst>
            </p:cNvPr>
            <p:cNvSpPr txBox="1"/>
            <p:nvPr/>
          </p:nvSpPr>
          <p:spPr bwMode="auto">
            <a:xfrm rot="16200000">
              <a:off x="19161" y="3344558"/>
              <a:ext cx="25826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a:t>
              </a:r>
            </a:p>
          </p:txBody>
        </p:sp>
        <p:sp>
          <p:nvSpPr>
            <p:cNvPr id="34" name="TextBox 33">
              <a:extLst>
                <a:ext uri="{FF2B5EF4-FFF2-40B4-BE49-F238E27FC236}">
                  <a16:creationId xmlns:a16="http://schemas.microsoft.com/office/drawing/2014/main" id="{008DAF3E-6968-841A-BA18-B01D90CDFAF3}"/>
                </a:ext>
              </a:extLst>
            </p:cNvPr>
            <p:cNvSpPr txBox="1"/>
            <p:nvPr/>
          </p:nvSpPr>
          <p:spPr bwMode="auto">
            <a:xfrm>
              <a:off x="1903471" y="1511289"/>
              <a:ext cx="36150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MASH Resolution With No Fibrosis Worsening at Wk 52</a:t>
              </a:r>
            </a:p>
          </p:txBody>
        </p:sp>
        <p:sp>
          <p:nvSpPr>
            <p:cNvPr id="35" name="TextBox 34">
              <a:extLst>
                <a:ext uri="{FF2B5EF4-FFF2-40B4-BE49-F238E27FC236}">
                  <a16:creationId xmlns:a16="http://schemas.microsoft.com/office/drawing/2014/main" id="{259E9849-DC2D-D483-792E-FBCCD987ADFA}"/>
                </a:ext>
              </a:extLst>
            </p:cNvPr>
            <p:cNvSpPr txBox="1"/>
            <p:nvPr/>
          </p:nvSpPr>
          <p:spPr bwMode="auto">
            <a:xfrm>
              <a:off x="1903471" y="4913688"/>
              <a:ext cx="952178"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1000"/>
                </a:spcBef>
                <a:spcAft>
                  <a:spcPct val="0"/>
                </a:spcAft>
                <a:buClrTx/>
                <a:buFontTx/>
                <a:buNone/>
              </a:pPr>
              <a:r>
                <a:rPr lang="en-US" sz="1600" dirty="0">
                  <a:solidFill>
                    <a:schemeClr val="bg1"/>
                  </a:solidFill>
                  <a:latin typeface="Calibri" panose="020F0502020204030204" pitchFamily="34" charset="0"/>
                </a:rPr>
                <a:t>Placebo </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(n = 48)</a:t>
              </a:r>
            </a:p>
          </p:txBody>
        </p:sp>
        <p:sp>
          <p:nvSpPr>
            <p:cNvPr id="36" name="TextBox 35">
              <a:extLst>
                <a:ext uri="{FF2B5EF4-FFF2-40B4-BE49-F238E27FC236}">
                  <a16:creationId xmlns:a16="http://schemas.microsoft.com/office/drawing/2014/main" id="{452F00CB-1DA7-21CB-F9B5-77D2D76532FD}"/>
                </a:ext>
              </a:extLst>
            </p:cNvPr>
            <p:cNvSpPr txBox="1"/>
            <p:nvPr/>
          </p:nvSpPr>
          <p:spPr bwMode="auto">
            <a:xfrm>
              <a:off x="2733172" y="4913688"/>
              <a:ext cx="1068793"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1000"/>
                </a:spcBef>
                <a:spcAft>
                  <a:spcPct val="0"/>
                </a:spcAft>
                <a:buClrTx/>
                <a:buFontTx/>
                <a:buNone/>
              </a:pPr>
              <a:r>
                <a:rPr lang="en-US" sz="1600" dirty="0">
                  <a:solidFill>
                    <a:schemeClr val="bg1"/>
                  </a:solidFill>
                  <a:latin typeface="Calibri" panose="020F0502020204030204" pitchFamily="34" charset="0"/>
                </a:rPr>
                <a:t>TZP 5 mg</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(n = 47)</a:t>
              </a:r>
            </a:p>
          </p:txBody>
        </p:sp>
        <p:sp>
          <p:nvSpPr>
            <p:cNvPr id="37" name="TextBox 36">
              <a:extLst>
                <a:ext uri="{FF2B5EF4-FFF2-40B4-BE49-F238E27FC236}">
                  <a16:creationId xmlns:a16="http://schemas.microsoft.com/office/drawing/2014/main" id="{B248BF04-7046-3DCD-591A-D43590A050AE}"/>
                </a:ext>
              </a:extLst>
            </p:cNvPr>
            <p:cNvSpPr txBox="1"/>
            <p:nvPr/>
          </p:nvSpPr>
          <p:spPr bwMode="auto">
            <a:xfrm>
              <a:off x="3567194" y="4913688"/>
              <a:ext cx="122793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1000"/>
                </a:spcBef>
              </a:pPr>
              <a:r>
                <a:rPr lang="en-US" sz="1600" dirty="0">
                  <a:solidFill>
                    <a:schemeClr val="bg1"/>
                  </a:solidFill>
                  <a:latin typeface="Calibri" panose="020F0502020204030204" pitchFamily="34" charset="0"/>
                </a:rPr>
                <a:t>TZP 10 mg</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(n = 47)</a:t>
              </a:r>
            </a:p>
          </p:txBody>
        </p:sp>
        <p:sp>
          <p:nvSpPr>
            <p:cNvPr id="38" name="TextBox 37">
              <a:extLst>
                <a:ext uri="{FF2B5EF4-FFF2-40B4-BE49-F238E27FC236}">
                  <a16:creationId xmlns:a16="http://schemas.microsoft.com/office/drawing/2014/main" id="{3F08A080-F7ED-6DAD-B9BF-59FE46237580}"/>
                </a:ext>
              </a:extLst>
            </p:cNvPr>
            <p:cNvSpPr txBox="1"/>
            <p:nvPr/>
          </p:nvSpPr>
          <p:spPr bwMode="auto">
            <a:xfrm>
              <a:off x="4489446" y="4913688"/>
              <a:ext cx="122793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1000"/>
                </a:spcBef>
              </a:pPr>
              <a:r>
                <a:rPr lang="en-US" sz="1600" dirty="0">
                  <a:solidFill>
                    <a:schemeClr val="bg1"/>
                  </a:solidFill>
                  <a:latin typeface="Calibri" panose="020F0502020204030204" pitchFamily="34" charset="0"/>
                </a:rPr>
                <a:t>TZP 15 mg</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(n = 48)</a:t>
              </a:r>
            </a:p>
          </p:txBody>
        </p:sp>
        <p:sp>
          <p:nvSpPr>
            <p:cNvPr id="39" name="TextBox 38">
              <a:extLst>
                <a:ext uri="{FF2B5EF4-FFF2-40B4-BE49-F238E27FC236}">
                  <a16:creationId xmlns:a16="http://schemas.microsoft.com/office/drawing/2014/main" id="{20D593BC-F749-2E8D-B44F-CC635560216E}"/>
                </a:ext>
              </a:extLst>
            </p:cNvPr>
            <p:cNvSpPr txBox="1"/>
            <p:nvPr/>
          </p:nvSpPr>
          <p:spPr bwMode="auto">
            <a:xfrm>
              <a:off x="2007653" y="4131680"/>
              <a:ext cx="693853"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1000"/>
                </a:spcBef>
                <a:spcAft>
                  <a:spcPct val="0"/>
                </a:spcAft>
                <a:buClrTx/>
                <a:buFontTx/>
                <a:buNone/>
              </a:pPr>
              <a:r>
                <a:rPr lang="en-US" sz="1600" dirty="0">
                  <a:solidFill>
                    <a:schemeClr val="bg1"/>
                  </a:solidFill>
                  <a:latin typeface="Calibri" panose="020F0502020204030204" pitchFamily="34" charset="0"/>
                </a:rPr>
                <a:t>10</a:t>
              </a:r>
            </a:p>
          </p:txBody>
        </p:sp>
        <p:sp>
          <p:nvSpPr>
            <p:cNvPr id="40" name="TextBox 39">
              <a:extLst>
                <a:ext uri="{FF2B5EF4-FFF2-40B4-BE49-F238E27FC236}">
                  <a16:creationId xmlns:a16="http://schemas.microsoft.com/office/drawing/2014/main" id="{F9B7A3EA-39CD-E6EF-F2AF-F9EC650505A8}"/>
                </a:ext>
              </a:extLst>
            </p:cNvPr>
            <p:cNvSpPr txBox="1"/>
            <p:nvPr/>
          </p:nvSpPr>
          <p:spPr bwMode="auto">
            <a:xfrm>
              <a:off x="2948976" y="3174457"/>
              <a:ext cx="693853" cy="339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1000"/>
                </a:spcBef>
                <a:spcAft>
                  <a:spcPct val="0"/>
                </a:spcAft>
                <a:buClrTx/>
                <a:buFontTx/>
                <a:buNone/>
              </a:pPr>
              <a:r>
                <a:rPr lang="en-US" sz="1600" dirty="0">
                  <a:solidFill>
                    <a:schemeClr val="bg1"/>
                  </a:solidFill>
                  <a:latin typeface="Calibri" panose="020F0502020204030204" pitchFamily="34" charset="0"/>
                </a:rPr>
                <a:t>44*</a:t>
              </a:r>
            </a:p>
          </p:txBody>
        </p:sp>
        <p:sp>
          <p:nvSpPr>
            <p:cNvPr id="41" name="TextBox 40">
              <a:extLst>
                <a:ext uri="{FF2B5EF4-FFF2-40B4-BE49-F238E27FC236}">
                  <a16:creationId xmlns:a16="http://schemas.microsoft.com/office/drawing/2014/main" id="{7C13F1E9-EE98-4744-C0F0-8698B3AAE5B7}"/>
                </a:ext>
              </a:extLst>
            </p:cNvPr>
            <p:cNvSpPr txBox="1"/>
            <p:nvPr/>
          </p:nvSpPr>
          <p:spPr bwMode="auto">
            <a:xfrm>
              <a:off x="3840560" y="2863029"/>
              <a:ext cx="693853" cy="339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1000"/>
                </a:spcBef>
                <a:spcAft>
                  <a:spcPct val="0"/>
                </a:spcAft>
                <a:buClrTx/>
                <a:buFontTx/>
                <a:buNone/>
              </a:pPr>
              <a:r>
                <a:rPr lang="en-US" sz="1600" dirty="0">
                  <a:solidFill>
                    <a:schemeClr val="bg1"/>
                  </a:solidFill>
                  <a:latin typeface="Calibri" panose="020F0502020204030204" pitchFamily="34" charset="0"/>
                </a:rPr>
                <a:t>56*</a:t>
              </a:r>
            </a:p>
          </p:txBody>
        </p:sp>
        <p:sp>
          <p:nvSpPr>
            <p:cNvPr id="42" name="TextBox 41">
              <a:extLst>
                <a:ext uri="{FF2B5EF4-FFF2-40B4-BE49-F238E27FC236}">
                  <a16:creationId xmlns:a16="http://schemas.microsoft.com/office/drawing/2014/main" id="{A377A695-045D-C241-4EB9-38980433ECF0}"/>
                </a:ext>
              </a:extLst>
            </p:cNvPr>
            <p:cNvSpPr txBox="1"/>
            <p:nvPr/>
          </p:nvSpPr>
          <p:spPr bwMode="auto">
            <a:xfrm>
              <a:off x="4754202" y="2706063"/>
              <a:ext cx="693853" cy="339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1000"/>
                </a:spcBef>
                <a:spcAft>
                  <a:spcPct val="0"/>
                </a:spcAft>
                <a:buClrTx/>
                <a:buFontTx/>
                <a:buNone/>
              </a:pPr>
              <a:r>
                <a:rPr lang="en-US" sz="1600" dirty="0">
                  <a:solidFill>
                    <a:schemeClr val="bg1"/>
                  </a:solidFill>
                  <a:latin typeface="Calibri" panose="020F0502020204030204" pitchFamily="34" charset="0"/>
                </a:rPr>
                <a:t>62*</a:t>
              </a:r>
            </a:p>
          </p:txBody>
        </p:sp>
        <p:sp>
          <p:nvSpPr>
            <p:cNvPr id="43" name="TextBox 42">
              <a:extLst>
                <a:ext uri="{FF2B5EF4-FFF2-40B4-BE49-F238E27FC236}">
                  <a16:creationId xmlns:a16="http://schemas.microsoft.com/office/drawing/2014/main" id="{9A2D6FD5-DE4B-F129-8394-FBC3A5A91AF7}"/>
                </a:ext>
              </a:extLst>
            </p:cNvPr>
            <p:cNvSpPr txBox="1"/>
            <p:nvPr/>
          </p:nvSpPr>
          <p:spPr bwMode="auto">
            <a:xfrm>
              <a:off x="408212" y="5571862"/>
              <a:ext cx="1784828"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Bef>
                  <a:spcPts val="1000"/>
                </a:spcBef>
                <a:spcAft>
                  <a:spcPct val="0"/>
                </a:spcAft>
                <a:buClrTx/>
                <a:buFontTx/>
                <a:buNone/>
              </a:pPr>
              <a:r>
                <a:rPr lang="en-US" sz="1600" dirty="0">
                  <a:solidFill>
                    <a:schemeClr val="bg1"/>
                  </a:solidFill>
                  <a:latin typeface="Calibri" panose="020F0502020204030204" pitchFamily="34" charset="0"/>
                </a:rPr>
                <a:t>Risk difference</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to PBO (95% CI)</a:t>
              </a:r>
            </a:p>
          </p:txBody>
        </p:sp>
        <p:sp>
          <p:nvSpPr>
            <p:cNvPr id="44" name="TextBox 43">
              <a:extLst>
                <a:ext uri="{FF2B5EF4-FFF2-40B4-BE49-F238E27FC236}">
                  <a16:creationId xmlns:a16="http://schemas.microsoft.com/office/drawing/2014/main" id="{CBB3F6AC-43F0-CEA0-EE82-38C8D21E5F64}"/>
                </a:ext>
              </a:extLst>
            </p:cNvPr>
            <p:cNvSpPr txBox="1"/>
            <p:nvPr/>
          </p:nvSpPr>
          <p:spPr bwMode="auto">
            <a:xfrm>
              <a:off x="2622078" y="5571862"/>
              <a:ext cx="1290979" cy="578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1000"/>
                </a:spcBef>
                <a:spcAft>
                  <a:spcPct val="0"/>
                </a:spcAft>
                <a:buClrTx/>
                <a:buFontTx/>
                <a:buNone/>
              </a:pPr>
              <a:r>
                <a:rPr lang="en-US" sz="1600" b="0" dirty="0">
                  <a:solidFill>
                    <a:schemeClr val="bg1"/>
                  </a:solidFill>
                  <a:latin typeface="Calibri" panose="020F0502020204030204" pitchFamily="34" charset="0"/>
                </a:rPr>
                <a:t>34</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(17-50)</a:t>
              </a:r>
            </a:p>
          </p:txBody>
        </p:sp>
        <p:sp>
          <p:nvSpPr>
            <p:cNvPr id="45" name="TextBox 44">
              <a:extLst>
                <a:ext uri="{FF2B5EF4-FFF2-40B4-BE49-F238E27FC236}">
                  <a16:creationId xmlns:a16="http://schemas.microsoft.com/office/drawing/2014/main" id="{DC423B44-05B4-6880-620B-9E2B54A23DA8}"/>
                </a:ext>
              </a:extLst>
            </p:cNvPr>
            <p:cNvSpPr txBox="1"/>
            <p:nvPr/>
          </p:nvSpPr>
          <p:spPr bwMode="auto">
            <a:xfrm>
              <a:off x="3532921" y="5571862"/>
              <a:ext cx="1290979" cy="578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1000"/>
                </a:spcBef>
                <a:spcAft>
                  <a:spcPct val="0"/>
                </a:spcAft>
                <a:buClrTx/>
                <a:buFontTx/>
                <a:buNone/>
              </a:pPr>
              <a:r>
                <a:rPr lang="en-US" sz="1600" b="0" dirty="0">
                  <a:solidFill>
                    <a:schemeClr val="bg1"/>
                  </a:solidFill>
                  <a:latin typeface="Calibri" panose="020F0502020204030204" pitchFamily="34" charset="0"/>
                </a:rPr>
                <a:t>46</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(29-62)</a:t>
              </a:r>
            </a:p>
          </p:txBody>
        </p:sp>
        <p:sp>
          <p:nvSpPr>
            <p:cNvPr id="46" name="TextBox 45">
              <a:extLst>
                <a:ext uri="{FF2B5EF4-FFF2-40B4-BE49-F238E27FC236}">
                  <a16:creationId xmlns:a16="http://schemas.microsoft.com/office/drawing/2014/main" id="{425A3B99-2316-8981-2DFC-2B7B2D84A817}"/>
                </a:ext>
              </a:extLst>
            </p:cNvPr>
            <p:cNvSpPr txBox="1"/>
            <p:nvPr/>
          </p:nvSpPr>
          <p:spPr bwMode="auto">
            <a:xfrm>
              <a:off x="4443764" y="5571862"/>
              <a:ext cx="1290979" cy="578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1000"/>
                </a:spcBef>
                <a:spcAft>
                  <a:spcPct val="0"/>
                </a:spcAft>
                <a:buClrTx/>
                <a:buFontTx/>
                <a:buNone/>
              </a:pPr>
              <a:r>
                <a:rPr lang="en-US" sz="1600" b="0" dirty="0">
                  <a:solidFill>
                    <a:schemeClr val="bg1"/>
                  </a:solidFill>
                  <a:latin typeface="Calibri" panose="020F0502020204030204" pitchFamily="34" charset="0"/>
                </a:rPr>
                <a:t>53</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(37-69)</a:t>
              </a:r>
            </a:p>
          </p:txBody>
        </p:sp>
        <p:sp>
          <p:nvSpPr>
            <p:cNvPr id="47" name="TextBox 46">
              <a:extLst>
                <a:ext uri="{FF2B5EF4-FFF2-40B4-BE49-F238E27FC236}">
                  <a16:creationId xmlns:a16="http://schemas.microsoft.com/office/drawing/2014/main" id="{D83C979A-CDAB-BEC7-A452-D7EF2663AA8A}"/>
                </a:ext>
              </a:extLst>
            </p:cNvPr>
            <p:cNvSpPr txBox="1"/>
            <p:nvPr/>
          </p:nvSpPr>
          <p:spPr bwMode="auto">
            <a:xfrm>
              <a:off x="1916870" y="5682661"/>
              <a:ext cx="900525"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algn="ctr">
                <a:lnSpc>
                  <a:spcPct val="90000"/>
                </a:lnSpc>
                <a:spcBef>
                  <a:spcPts val="1000"/>
                </a:spcBef>
                <a:spcAft>
                  <a:spcPct val="0"/>
                </a:spcAft>
                <a:buClrTx/>
                <a:buFontTx/>
                <a:buNone/>
              </a:pPr>
              <a:r>
                <a:rPr lang="en-US" sz="1600" b="0" dirty="0">
                  <a:solidFill>
                    <a:schemeClr val="bg1"/>
                  </a:solidFill>
                  <a:latin typeface="Calibri" panose="020F0502020204030204" pitchFamily="34" charset="0"/>
                </a:rPr>
                <a:t>-</a:t>
              </a:r>
            </a:p>
          </p:txBody>
        </p:sp>
      </p:grpSp>
      <p:grpSp>
        <p:nvGrpSpPr>
          <p:cNvPr id="3" name="Group 2">
            <a:extLst>
              <a:ext uri="{FF2B5EF4-FFF2-40B4-BE49-F238E27FC236}">
                <a16:creationId xmlns:a16="http://schemas.microsoft.com/office/drawing/2014/main" id="{B1F5D209-C6EE-0BEC-5721-50762A744331}"/>
              </a:ext>
            </a:extLst>
          </p:cNvPr>
          <p:cNvGrpSpPr/>
          <p:nvPr/>
        </p:nvGrpSpPr>
        <p:grpSpPr>
          <a:xfrm>
            <a:off x="6155102" y="1484024"/>
            <a:ext cx="5326531" cy="4670289"/>
            <a:chOff x="6155102" y="1511289"/>
            <a:chExt cx="5326531" cy="4639322"/>
          </a:xfrm>
        </p:grpSpPr>
        <p:grpSp>
          <p:nvGrpSpPr>
            <p:cNvPr id="68" name="Group 67">
              <a:extLst>
                <a:ext uri="{FF2B5EF4-FFF2-40B4-BE49-F238E27FC236}">
                  <a16:creationId xmlns:a16="http://schemas.microsoft.com/office/drawing/2014/main" id="{9C440E13-0E11-4E61-E19E-C19B08E31E29}"/>
                </a:ext>
              </a:extLst>
            </p:cNvPr>
            <p:cNvGrpSpPr/>
            <p:nvPr/>
          </p:nvGrpSpPr>
          <p:grpSpPr>
            <a:xfrm>
              <a:off x="8028734" y="3869800"/>
              <a:ext cx="153786" cy="196991"/>
              <a:chOff x="2281844" y="4438996"/>
              <a:chExt cx="153786" cy="196991"/>
            </a:xfrm>
          </p:grpSpPr>
          <p:cxnSp>
            <p:nvCxnSpPr>
              <p:cNvPr id="69" name="Straight Connector 68">
                <a:extLst>
                  <a:ext uri="{FF2B5EF4-FFF2-40B4-BE49-F238E27FC236}">
                    <a16:creationId xmlns:a16="http://schemas.microsoft.com/office/drawing/2014/main" id="{61843034-120B-624E-64EC-BCE2E1F12903}"/>
                  </a:ext>
                </a:extLst>
              </p:cNvPr>
              <p:cNvCxnSpPr>
                <a:cxnSpLocks/>
              </p:cNvCxnSpPr>
              <p:nvPr/>
            </p:nvCxnSpPr>
            <p:spPr bwMode="auto">
              <a:xfrm>
                <a:off x="2281844" y="4451465"/>
                <a:ext cx="153786"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76DAB8E2-8F0F-B05A-E078-A378AAD04EB9}"/>
                  </a:ext>
                </a:extLst>
              </p:cNvPr>
              <p:cNvCxnSpPr>
                <a:cxnSpLocks/>
              </p:cNvCxnSpPr>
              <p:nvPr/>
            </p:nvCxnSpPr>
            <p:spPr bwMode="auto">
              <a:xfrm>
                <a:off x="2358737" y="4438996"/>
                <a:ext cx="0" cy="196991"/>
              </a:xfrm>
              <a:prstGeom prst="line">
                <a:avLst/>
              </a:prstGeom>
              <a:noFill/>
              <a:ln w="28575" cap="flat" cmpd="sng" algn="ctr">
                <a:solidFill>
                  <a:schemeClr val="bg1"/>
                </a:solidFill>
                <a:prstDash val="solid"/>
                <a:round/>
                <a:headEnd type="none" w="med" len="med"/>
                <a:tailEnd type="none" w="med" len="med"/>
              </a:ln>
              <a:effectLst/>
            </p:spPr>
          </p:cxnSp>
        </p:grpSp>
        <p:grpSp>
          <p:nvGrpSpPr>
            <p:cNvPr id="71" name="Group 70">
              <a:extLst>
                <a:ext uri="{FF2B5EF4-FFF2-40B4-BE49-F238E27FC236}">
                  <a16:creationId xmlns:a16="http://schemas.microsoft.com/office/drawing/2014/main" id="{93CCB662-6C90-CB06-CF0F-E52639DEFFED}"/>
                </a:ext>
              </a:extLst>
            </p:cNvPr>
            <p:cNvGrpSpPr/>
            <p:nvPr/>
          </p:nvGrpSpPr>
          <p:grpSpPr>
            <a:xfrm>
              <a:off x="8920315" y="3231015"/>
              <a:ext cx="153786" cy="241389"/>
              <a:chOff x="2281844" y="4438996"/>
              <a:chExt cx="153786" cy="241389"/>
            </a:xfrm>
          </p:grpSpPr>
          <p:cxnSp>
            <p:nvCxnSpPr>
              <p:cNvPr id="72" name="Straight Connector 71">
                <a:extLst>
                  <a:ext uri="{FF2B5EF4-FFF2-40B4-BE49-F238E27FC236}">
                    <a16:creationId xmlns:a16="http://schemas.microsoft.com/office/drawing/2014/main" id="{AC104E4D-5FAF-D7AE-43B7-EFCDD9C20459}"/>
                  </a:ext>
                </a:extLst>
              </p:cNvPr>
              <p:cNvCxnSpPr>
                <a:cxnSpLocks/>
              </p:cNvCxnSpPr>
              <p:nvPr/>
            </p:nvCxnSpPr>
            <p:spPr bwMode="auto">
              <a:xfrm>
                <a:off x="2281844" y="4451465"/>
                <a:ext cx="153786"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312E178A-3A99-26F9-4BB3-550BA41E9BBA}"/>
                  </a:ext>
                </a:extLst>
              </p:cNvPr>
              <p:cNvCxnSpPr>
                <a:cxnSpLocks/>
              </p:cNvCxnSpPr>
              <p:nvPr/>
            </p:nvCxnSpPr>
            <p:spPr bwMode="auto">
              <a:xfrm>
                <a:off x="2358737" y="4438996"/>
                <a:ext cx="0" cy="241389"/>
              </a:xfrm>
              <a:prstGeom prst="line">
                <a:avLst/>
              </a:prstGeom>
              <a:noFill/>
              <a:ln w="28575" cap="flat" cmpd="sng" algn="ctr">
                <a:solidFill>
                  <a:schemeClr val="bg1"/>
                </a:solidFill>
                <a:prstDash val="solid"/>
                <a:round/>
                <a:headEnd type="none" w="med" len="med"/>
                <a:tailEnd type="none" w="med" len="med"/>
              </a:ln>
              <a:effectLst/>
            </p:spPr>
          </p:cxnSp>
        </p:grpSp>
        <p:grpSp>
          <p:nvGrpSpPr>
            <p:cNvPr id="74" name="Group 73">
              <a:extLst>
                <a:ext uri="{FF2B5EF4-FFF2-40B4-BE49-F238E27FC236}">
                  <a16:creationId xmlns:a16="http://schemas.microsoft.com/office/drawing/2014/main" id="{87055098-2726-C12B-B0D4-18D79C861A96}"/>
                </a:ext>
              </a:extLst>
            </p:cNvPr>
            <p:cNvGrpSpPr/>
            <p:nvPr/>
          </p:nvGrpSpPr>
          <p:grpSpPr>
            <a:xfrm>
              <a:off x="9824890" y="3319567"/>
              <a:ext cx="153786" cy="241389"/>
              <a:chOff x="2281844" y="4438996"/>
              <a:chExt cx="153786" cy="241389"/>
            </a:xfrm>
          </p:grpSpPr>
          <p:cxnSp>
            <p:nvCxnSpPr>
              <p:cNvPr id="75" name="Straight Connector 74">
                <a:extLst>
                  <a:ext uri="{FF2B5EF4-FFF2-40B4-BE49-F238E27FC236}">
                    <a16:creationId xmlns:a16="http://schemas.microsoft.com/office/drawing/2014/main" id="{70AFA70F-2BB4-BEDA-CC7E-82872DF55EA2}"/>
                  </a:ext>
                </a:extLst>
              </p:cNvPr>
              <p:cNvCxnSpPr>
                <a:cxnSpLocks/>
              </p:cNvCxnSpPr>
              <p:nvPr/>
            </p:nvCxnSpPr>
            <p:spPr bwMode="auto">
              <a:xfrm>
                <a:off x="2281844" y="4451465"/>
                <a:ext cx="153786"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A207D846-9729-6B01-BF0E-3EDC144DA80B}"/>
                  </a:ext>
                </a:extLst>
              </p:cNvPr>
              <p:cNvCxnSpPr>
                <a:cxnSpLocks/>
              </p:cNvCxnSpPr>
              <p:nvPr/>
            </p:nvCxnSpPr>
            <p:spPr bwMode="auto">
              <a:xfrm>
                <a:off x="2358737" y="4438996"/>
                <a:ext cx="0" cy="241389"/>
              </a:xfrm>
              <a:prstGeom prst="line">
                <a:avLst/>
              </a:prstGeom>
              <a:noFill/>
              <a:ln w="28575" cap="flat" cmpd="sng" algn="ctr">
                <a:solidFill>
                  <a:schemeClr val="bg1"/>
                </a:solidFill>
                <a:prstDash val="solid"/>
                <a:round/>
                <a:headEnd type="none" w="med" len="med"/>
                <a:tailEnd type="none" w="med" len="med"/>
              </a:ln>
              <a:effectLst/>
            </p:spPr>
          </p:cxnSp>
        </p:grpSp>
        <p:grpSp>
          <p:nvGrpSpPr>
            <p:cNvPr id="77" name="Group 76">
              <a:extLst>
                <a:ext uri="{FF2B5EF4-FFF2-40B4-BE49-F238E27FC236}">
                  <a16:creationId xmlns:a16="http://schemas.microsoft.com/office/drawing/2014/main" id="{6D9656E6-CEEC-F397-0BC3-11CDFFD3DD81}"/>
                </a:ext>
              </a:extLst>
            </p:cNvPr>
            <p:cNvGrpSpPr/>
            <p:nvPr/>
          </p:nvGrpSpPr>
          <p:grpSpPr>
            <a:xfrm>
              <a:off x="10730475" y="3335622"/>
              <a:ext cx="153786" cy="241389"/>
              <a:chOff x="2281844" y="4438996"/>
              <a:chExt cx="153786" cy="241389"/>
            </a:xfrm>
          </p:grpSpPr>
          <p:cxnSp>
            <p:nvCxnSpPr>
              <p:cNvPr id="78" name="Straight Connector 77">
                <a:extLst>
                  <a:ext uri="{FF2B5EF4-FFF2-40B4-BE49-F238E27FC236}">
                    <a16:creationId xmlns:a16="http://schemas.microsoft.com/office/drawing/2014/main" id="{7DC9B57F-EDDC-9663-9B98-956D662B4797}"/>
                  </a:ext>
                </a:extLst>
              </p:cNvPr>
              <p:cNvCxnSpPr>
                <a:cxnSpLocks/>
              </p:cNvCxnSpPr>
              <p:nvPr/>
            </p:nvCxnSpPr>
            <p:spPr bwMode="auto">
              <a:xfrm>
                <a:off x="2281844" y="4451465"/>
                <a:ext cx="153786"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7D6F2BCD-EF09-1FA8-39F7-5F3AA2F37109}"/>
                  </a:ext>
                </a:extLst>
              </p:cNvPr>
              <p:cNvCxnSpPr>
                <a:cxnSpLocks/>
              </p:cNvCxnSpPr>
              <p:nvPr/>
            </p:nvCxnSpPr>
            <p:spPr bwMode="auto">
              <a:xfrm>
                <a:off x="2358737" y="4438996"/>
                <a:ext cx="0" cy="241389"/>
              </a:xfrm>
              <a:prstGeom prst="line">
                <a:avLst/>
              </a:prstGeom>
              <a:noFill/>
              <a:ln w="28575" cap="flat" cmpd="sng" algn="ctr">
                <a:solidFill>
                  <a:schemeClr val="bg1"/>
                </a:solidFill>
                <a:prstDash val="solid"/>
                <a:round/>
                <a:headEnd type="none" w="med" len="med"/>
                <a:tailEnd type="none" w="med" len="med"/>
              </a:ln>
              <a:effectLst/>
            </p:spPr>
          </p:cxnSp>
        </p:grpSp>
        <p:sp>
          <p:nvSpPr>
            <p:cNvPr id="80" name="Rectangle 79">
              <a:extLst>
                <a:ext uri="{FF2B5EF4-FFF2-40B4-BE49-F238E27FC236}">
                  <a16:creationId xmlns:a16="http://schemas.microsoft.com/office/drawing/2014/main" id="{2A351980-6FDE-95CF-557C-7CB5A9CB4EAD}"/>
                </a:ext>
              </a:extLst>
            </p:cNvPr>
            <p:cNvSpPr/>
            <p:nvPr/>
          </p:nvSpPr>
          <p:spPr bwMode="auto">
            <a:xfrm>
              <a:off x="7754543" y="4053310"/>
              <a:ext cx="693853" cy="77536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CDBC79D4-E054-F481-EDD9-635D1AEC98E4}"/>
                </a:ext>
              </a:extLst>
            </p:cNvPr>
            <p:cNvSpPr/>
            <p:nvPr/>
          </p:nvSpPr>
          <p:spPr bwMode="auto">
            <a:xfrm>
              <a:off x="8659117" y="3417312"/>
              <a:ext cx="693853" cy="1411362"/>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D1BC8EC6-BF3D-0218-1CC1-8EB0C258056B}"/>
                </a:ext>
              </a:extLst>
            </p:cNvPr>
            <p:cNvSpPr/>
            <p:nvPr/>
          </p:nvSpPr>
          <p:spPr bwMode="auto">
            <a:xfrm>
              <a:off x="9563691" y="3501481"/>
              <a:ext cx="693853" cy="133521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D65403ED-E2F3-FA58-0F3B-497A141C47B7}"/>
                </a:ext>
              </a:extLst>
            </p:cNvPr>
            <p:cNvSpPr/>
            <p:nvPr/>
          </p:nvSpPr>
          <p:spPr bwMode="auto">
            <a:xfrm>
              <a:off x="10468266" y="3513222"/>
              <a:ext cx="693853" cy="132347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84" name="Straight Connector 83">
              <a:extLst>
                <a:ext uri="{FF2B5EF4-FFF2-40B4-BE49-F238E27FC236}">
                  <a16:creationId xmlns:a16="http://schemas.microsoft.com/office/drawing/2014/main" id="{6C01CD42-BA91-81DD-4235-BC533BBC84DF}"/>
                </a:ext>
              </a:extLst>
            </p:cNvPr>
            <p:cNvCxnSpPr>
              <a:cxnSpLocks/>
            </p:cNvCxnSpPr>
            <p:nvPr/>
          </p:nvCxnSpPr>
          <p:spPr bwMode="auto">
            <a:xfrm>
              <a:off x="7663922" y="2229853"/>
              <a:ext cx="0" cy="259080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1D38DFDF-54CB-0B22-2932-D2893DA8D9CC}"/>
                </a:ext>
              </a:extLst>
            </p:cNvPr>
            <p:cNvCxnSpPr>
              <a:cxnSpLocks/>
            </p:cNvCxnSpPr>
            <p:nvPr/>
          </p:nvCxnSpPr>
          <p:spPr bwMode="auto">
            <a:xfrm>
              <a:off x="7663922" y="4828674"/>
              <a:ext cx="3601452"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D87AEAE4-4B4A-72AD-7E71-BCC545E8BCBB}"/>
                </a:ext>
              </a:extLst>
            </p:cNvPr>
            <p:cNvCxnSpPr>
              <a:cxnSpLocks/>
            </p:cNvCxnSpPr>
            <p:nvPr/>
          </p:nvCxnSpPr>
          <p:spPr bwMode="auto">
            <a:xfrm flipH="1">
              <a:off x="7599753" y="22378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967E0E63-D920-ED90-7BCB-91A8EFB51E73}"/>
                </a:ext>
              </a:extLst>
            </p:cNvPr>
            <p:cNvCxnSpPr>
              <a:cxnSpLocks/>
            </p:cNvCxnSpPr>
            <p:nvPr/>
          </p:nvCxnSpPr>
          <p:spPr bwMode="auto">
            <a:xfrm flipH="1">
              <a:off x="7599753" y="275603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DF55358D-B765-7688-0D5F-F976A85FDCEA}"/>
                </a:ext>
              </a:extLst>
            </p:cNvPr>
            <p:cNvCxnSpPr>
              <a:cxnSpLocks/>
            </p:cNvCxnSpPr>
            <p:nvPr/>
          </p:nvCxnSpPr>
          <p:spPr bwMode="auto">
            <a:xfrm flipH="1">
              <a:off x="7599753" y="327419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8246EC4E-A9DA-2BCB-06A2-4162CAD829FE}"/>
                </a:ext>
              </a:extLst>
            </p:cNvPr>
            <p:cNvCxnSpPr>
              <a:cxnSpLocks/>
            </p:cNvCxnSpPr>
            <p:nvPr/>
          </p:nvCxnSpPr>
          <p:spPr bwMode="auto">
            <a:xfrm flipH="1">
              <a:off x="7599753" y="37923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AB2A7F75-71C5-FB45-BCD1-16475E32B95F}"/>
                </a:ext>
              </a:extLst>
            </p:cNvPr>
            <p:cNvCxnSpPr>
              <a:cxnSpLocks/>
            </p:cNvCxnSpPr>
            <p:nvPr/>
          </p:nvCxnSpPr>
          <p:spPr bwMode="auto">
            <a:xfrm flipH="1">
              <a:off x="7599753" y="431051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17028522-D240-655B-B695-396590B98FEA}"/>
                </a:ext>
              </a:extLst>
            </p:cNvPr>
            <p:cNvCxnSpPr>
              <a:cxnSpLocks/>
            </p:cNvCxnSpPr>
            <p:nvPr/>
          </p:nvCxnSpPr>
          <p:spPr bwMode="auto">
            <a:xfrm flipH="1">
              <a:off x="7599753" y="48286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10628851-C691-A762-2E77-3D4F6FD26EEC}"/>
                </a:ext>
              </a:extLst>
            </p:cNvPr>
            <p:cNvCxnSpPr>
              <a:cxnSpLocks/>
            </p:cNvCxnSpPr>
            <p:nvPr/>
          </p:nvCxnSpPr>
          <p:spPr bwMode="auto">
            <a:xfrm>
              <a:off x="7663922" y="48206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8F05A085-1CC1-E61C-EF9D-4CF3B39D6CF1}"/>
                </a:ext>
              </a:extLst>
            </p:cNvPr>
            <p:cNvCxnSpPr>
              <a:cxnSpLocks/>
            </p:cNvCxnSpPr>
            <p:nvPr/>
          </p:nvCxnSpPr>
          <p:spPr bwMode="auto">
            <a:xfrm>
              <a:off x="8564285" y="48206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C7C35339-E0C4-F9D9-CAF2-67685A3188E1}"/>
                </a:ext>
              </a:extLst>
            </p:cNvPr>
            <p:cNvCxnSpPr>
              <a:cxnSpLocks/>
            </p:cNvCxnSpPr>
            <p:nvPr/>
          </p:nvCxnSpPr>
          <p:spPr bwMode="auto">
            <a:xfrm>
              <a:off x="9464648" y="48206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CE4D41DE-7278-03AB-F57C-B1C725149ED1}"/>
                </a:ext>
              </a:extLst>
            </p:cNvPr>
            <p:cNvCxnSpPr>
              <a:cxnSpLocks/>
            </p:cNvCxnSpPr>
            <p:nvPr/>
          </p:nvCxnSpPr>
          <p:spPr bwMode="auto">
            <a:xfrm>
              <a:off x="10365011" y="482065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E3A26D4A-6997-7E01-5625-1E32604D499A}"/>
                </a:ext>
              </a:extLst>
            </p:cNvPr>
            <p:cNvCxnSpPr>
              <a:cxnSpLocks/>
            </p:cNvCxnSpPr>
            <p:nvPr/>
          </p:nvCxnSpPr>
          <p:spPr bwMode="auto">
            <a:xfrm>
              <a:off x="11265374" y="4820653"/>
              <a:ext cx="0" cy="64008"/>
            </a:xfrm>
            <a:prstGeom prst="line">
              <a:avLst/>
            </a:prstGeom>
            <a:noFill/>
            <a:ln w="28575" cap="flat" cmpd="sng" algn="ctr">
              <a:solidFill>
                <a:schemeClr val="bg1"/>
              </a:solidFill>
              <a:prstDash val="solid"/>
              <a:round/>
              <a:headEnd type="none" w="med" len="med"/>
              <a:tailEnd type="none" w="med" len="med"/>
            </a:ln>
            <a:effectLst/>
          </p:spPr>
        </p:cxnSp>
        <p:sp>
          <p:nvSpPr>
            <p:cNvPr id="97" name="TextBox 96">
              <a:extLst>
                <a:ext uri="{FF2B5EF4-FFF2-40B4-BE49-F238E27FC236}">
                  <a16:creationId xmlns:a16="http://schemas.microsoft.com/office/drawing/2014/main" id="{4D45F84B-DD76-0891-67AF-DF1BA263E152}"/>
                </a:ext>
              </a:extLst>
            </p:cNvPr>
            <p:cNvSpPr txBox="1"/>
            <p:nvPr/>
          </p:nvSpPr>
          <p:spPr bwMode="auto">
            <a:xfrm>
              <a:off x="7079324" y="2053209"/>
              <a:ext cx="584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98" name="TextBox 97">
              <a:extLst>
                <a:ext uri="{FF2B5EF4-FFF2-40B4-BE49-F238E27FC236}">
                  <a16:creationId xmlns:a16="http://schemas.microsoft.com/office/drawing/2014/main" id="{2D3D061A-5602-4CAE-5C40-11FC84654CBD}"/>
                </a:ext>
              </a:extLst>
            </p:cNvPr>
            <p:cNvSpPr txBox="1"/>
            <p:nvPr/>
          </p:nvSpPr>
          <p:spPr bwMode="auto">
            <a:xfrm>
              <a:off x="7079324" y="2569765"/>
              <a:ext cx="584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99" name="TextBox 98">
              <a:extLst>
                <a:ext uri="{FF2B5EF4-FFF2-40B4-BE49-F238E27FC236}">
                  <a16:creationId xmlns:a16="http://schemas.microsoft.com/office/drawing/2014/main" id="{9C95E2ED-60A2-D0EC-346D-9DC93A5F2B6E}"/>
                </a:ext>
              </a:extLst>
            </p:cNvPr>
            <p:cNvSpPr txBox="1"/>
            <p:nvPr/>
          </p:nvSpPr>
          <p:spPr bwMode="auto">
            <a:xfrm>
              <a:off x="7079324" y="3086321"/>
              <a:ext cx="584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00" name="TextBox 99">
              <a:extLst>
                <a:ext uri="{FF2B5EF4-FFF2-40B4-BE49-F238E27FC236}">
                  <a16:creationId xmlns:a16="http://schemas.microsoft.com/office/drawing/2014/main" id="{5E604291-C3DE-9C14-B5B5-81072E3843A9}"/>
                </a:ext>
              </a:extLst>
            </p:cNvPr>
            <p:cNvSpPr txBox="1"/>
            <p:nvPr/>
          </p:nvSpPr>
          <p:spPr bwMode="auto">
            <a:xfrm>
              <a:off x="7079324" y="3602877"/>
              <a:ext cx="584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01" name="TextBox 100">
              <a:extLst>
                <a:ext uri="{FF2B5EF4-FFF2-40B4-BE49-F238E27FC236}">
                  <a16:creationId xmlns:a16="http://schemas.microsoft.com/office/drawing/2014/main" id="{8C2213D5-2110-6C2F-01FF-8F1778D78A20}"/>
                </a:ext>
              </a:extLst>
            </p:cNvPr>
            <p:cNvSpPr txBox="1"/>
            <p:nvPr/>
          </p:nvSpPr>
          <p:spPr bwMode="auto">
            <a:xfrm>
              <a:off x="7079324" y="4119433"/>
              <a:ext cx="584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02" name="TextBox 101">
              <a:extLst>
                <a:ext uri="{FF2B5EF4-FFF2-40B4-BE49-F238E27FC236}">
                  <a16:creationId xmlns:a16="http://schemas.microsoft.com/office/drawing/2014/main" id="{56BD21CA-B323-53D9-7FF8-27287938122A}"/>
                </a:ext>
              </a:extLst>
            </p:cNvPr>
            <p:cNvSpPr txBox="1"/>
            <p:nvPr/>
          </p:nvSpPr>
          <p:spPr bwMode="auto">
            <a:xfrm>
              <a:off x="7079324" y="4635987"/>
              <a:ext cx="5845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03" name="TextBox 102">
              <a:extLst>
                <a:ext uri="{FF2B5EF4-FFF2-40B4-BE49-F238E27FC236}">
                  <a16:creationId xmlns:a16="http://schemas.microsoft.com/office/drawing/2014/main" id="{FCF6B5FC-4EA8-4185-5156-F03367DF7F7E}"/>
                </a:ext>
              </a:extLst>
            </p:cNvPr>
            <p:cNvSpPr txBox="1"/>
            <p:nvPr/>
          </p:nvSpPr>
          <p:spPr bwMode="auto">
            <a:xfrm rot="16200000">
              <a:off x="5766051" y="3344558"/>
              <a:ext cx="25826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a:t>
              </a:r>
            </a:p>
          </p:txBody>
        </p:sp>
        <p:sp>
          <p:nvSpPr>
            <p:cNvPr id="104" name="TextBox 103">
              <a:extLst>
                <a:ext uri="{FF2B5EF4-FFF2-40B4-BE49-F238E27FC236}">
                  <a16:creationId xmlns:a16="http://schemas.microsoft.com/office/drawing/2014/main" id="{3950B5BA-E7E6-7B12-AC74-62891BCB543B}"/>
                </a:ext>
              </a:extLst>
            </p:cNvPr>
            <p:cNvSpPr txBox="1"/>
            <p:nvPr/>
          </p:nvSpPr>
          <p:spPr bwMode="auto">
            <a:xfrm>
              <a:off x="7789965" y="1511289"/>
              <a:ext cx="3371300" cy="642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bg1"/>
                  </a:solidFill>
                  <a:latin typeface="Calibri" panose="020F0502020204030204" pitchFamily="34" charset="0"/>
                </a:rPr>
                <a:t>≥1 Fibrosis Stage Decrease With No MASH Worsening</a:t>
              </a:r>
            </a:p>
          </p:txBody>
        </p:sp>
        <p:sp>
          <p:nvSpPr>
            <p:cNvPr id="105" name="TextBox 104">
              <a:extLst>
                <a:ext uri="{FF2B5EF4-FFF2-40B4-BE49-F238E27FC236}">
                  <a16:creationId xmlns:a16="http://schemas.microsoft.com/office/drawing/2014/main" id="{C78B1191-E5EE-2703-CA34-C072F16CEAE8}"/>
                </a:ext>
              </a:extLst>
            </p:cNvPr>
            <p:cNvSpPr txBox="1"/>
            <p:nvPr/>
          </p:nvSpPr>
          <p:spPr bwMode="auto">
            <a:xfrm>
              <a:off x="7650361" y="4913688"/>
              <a:ext cx="952178"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1000"/>
                </a:spcBef>
                <a:spcAft>
                  <a:spcPct val="0"/>
                </a:spcAft>
                <a:buClrTx/>
                <a:buFontTx/>
                <a:buNone/>
              </a:pPr>
              <a:r>
                <a:rPr lang="en-US" sz="1600" dirty="0">
                  <a:solidFill>
                    <a:schemeClr val="bg1"/>
                  </a:solidFill>
                  <a:latin typeface="Calibri" panose="020F0502020204030204" pitchFamily="34" charset="0"/>
                </a:rPr>
                <a:t>Placebo </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(n = 48)</a:t>
              </a:r>
            </a:p>
          </p:txBody>
        </p:sp>
        <p:sp>
          <p:nvSpPr>
            <p:cNvPr id="106" name="TextBox 105">
              <a:extLst>
                <a:ext uri="{FF2B5EF4-FFF2-40B4-BE49-F238E27FC236}">
                  <a16:creationId xmlns:a16="http://schemas.microsoft.com/office/drawing/2014/main" id="{C4D43DEE-68B9-8277-9A41-A423E95A30DE}"/>
                </a:ext>
              </a:extLst>
            </p:cNvPr>
            <p:cNvSpPr txBox="1"/>
            <p:nvPr/>
          </p:nvSpPr>
          <p:spPr bwMode="auto">
            <a:xfrm>
              <a:off x="8480062" y="4913688"/>
              <a:ext cx="1068793"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1000"/>
                </a:spcBef>
                <a:spcAft>
                  <a:spcPct val="0"/>
                </a:spcAft>
                <a:buClrTx/>
                <a:buFontTx/>
                <a:buNone/>
              </a:pPr>
              <a:r>
                <a:rPr lang="en-US" sz="1600" dirty="0">
                  <a:solidFill>
                    <a:schemeClr val="bg1"/>
                  </a:solidFill>
                  <a:latin typeface="Calibri" panose="020F0502020204030204" pitchFamily="34" charset="0"/>
                </a:rPr>
                <a:t>TZP 5 mg</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(n = 47)</a:t>
              </a:r>
            </a:p>
          </p:txBody>
        </p:sp>
        <p:sp>
          <p:nvSpPr>
            <p:cNvPr id="107" name="TextBox 106">
              <a:extLst>
                <a:ext uri="{FF2B5EF4-FFF2-40B4-BE49-F238E27FC236}">
                  <a16:creationId xmlns:a16="http://schemas.microsoft.com/office/drawing/2014/main" id="{B0E0EA69-FBB3-C728-A8F7-250DDC71A159}"/>
                </a:ext>
              </a:extLst>
            </p:cNvPr>
            <p:cNvSpPr txBox="1"/>
            <p:nvPr/>
          </p:nvSpPr>
          <p:spPr bwMode="auto">
            <a:xfrm>
              <a:off x="9314084" y="4913688"/>
              <a:ext cx="122793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1000"/>
                </a:spcBef>
              </a:pPr>
              <a:r>
                <a:rPr lang="en-US" sz="1600" dirty="0">
                  <a:solidFill>
                    <a:schemeClr val="bg1"/>
                  </a:solidFill>
                  <a:latin typeface="Calibri" panose="020F0502020204030204" pitchFamily="34" charset="0"/>
                </a:rPr>
                <a:t>TZP 10 mg</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(n = 47)</a:t>
              </a:r>
            </a:p>
          </p:txBody>
        </p:sp>
        <p:sp>
          <p:nvSpPr>
            <p:cNvPr id="108" name="TextBox 107">
              <a:extLst>
                <a:ext uri="{FF2B5EF4-FFF2-40B4-BE49-F238E27FC236}">
                  <a16:creationId xmlns:a16="http://schemas.microsoft.com/office/drawing/2014/main" id="{9FA448E3-1729-93ED-F34C-FC714FA248FF}"/>
                </a:ext>
              </a:extLst>
            </p:cNvPr>
            <p:cNvSpPr txBox="1"/>
            <p:nvPr/>
          </p:nvSpPr>
          <p:spPr bwMode="auto">
            <a:xfrm>
              <a:off x="10236336" y="4913688"/>
              <a:ext cx="122793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1000"/>
                </a:spcBef>
              </a:pPr>
              <a:r>
                <a:rPr lang="en-US" sz="1600" dirty="0">
                  <a:solidFill>
                    <a:schemeClr val="bg1"/>
                  </a:solidFill>
                  <a:latin typeface="Calibri" panose="020F0502020204030204" pitchFamily="34" charset="0"/>
                </a:rPr>
                <a:t>TZP 15 mg</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(n = 48)</a:t>
              </a:r>
            </a:p>
          </p:txBody>
        </p:sp>
        <p:sp>
          <p:nvSpPr>
            <p:cNvPr id="109" name="TextBox 108">
              <a:extLst>
                <a:ext uri="{FF2B5EF4-FFF2-40B4-BE49-F238E27FC236}">
                  <a16:creationId xmlns:a16="http://schemas.microsoft.com/office/drawing/2014/main" id="{11E50466-A4E2-86C7-94BA-AB4F34AF1031}"/>
                </a:ext>
              </a:extLst>
            </p:cNvPr>
            <p:cNvSpPr txBox="1"/>
            <p:nvPr/>
          </p:nvSpPr>
          <p:spPr bwMode="auto">
            <a:xfrm>
              <a:off x="7754543" y="3628759"/>
              <a:ext cx="693853"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1000"/>
                </a:spcBef>
                <a:spcAft>
                  <a:spcPct val="0"/>
                </a:spcAft>
                <a:buClrTx/>
                <a:buFontTx/>
                <a:buNone/>
              </a:pPr>
              <a:r>
                <a:rPr lang="en-US" sz="1600" dirty="0">
                  <a:solidFill>
                    <a:schemeClr val="bg1"/>
                  </a:solidFill>
                  <a:latin typeface="Calibri" panose="020F0502020204030204" pitchFamily="34" charset="0"/>
                </a:rPr>
                <a:t>30</a:t>
              </a:r>
            </a:p>
          </p:txBody>
        </p:sp>
        <p:sp>
          <p:nvSpPr>
            <p:cNvPr id="110" name="TextBox 109">
              <a:extLst>
                <a:ext uri="{FF2B5EF4-FFF2-40B4-BE49-F238E27FC236}">
                  <a16:creationId xmlns:a16="http://schemas.microsoft.com/office/drawing/2014/main" id="{8ECBFB94-9A87-3F12-6F07-DE1DDB9EF802}"/>
                </a:ext>
              </a:extLst>
            </p:cNvPr>
            <p:cNvSpPr txBox="1"/>
            <p:nvPr/>
          </p:nvSpPr>
          <p:spPr bwMode="auto">
            <a:xfrm>
              <a:off x="8695866" y="2976698"/>
              <a:ext cx="693853" cy="339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1000"/>
                </a:spcBef>
                <a:spcAft>
                  <a:spcPct val="0"/>
                </a:spcAft>
                <a:buClrTx/>
                <a:buFontTx/>
                <a:buNone/>
              </a:pPr>
              <a:r>
                <a:rPr lang="en-US" sz="1600" dirty="0">
                  <a:solidFill>
                    <a:schemeClr val="bg1"/>
                  </a:solidFill>
                  <a:latin typeface="Calibri" panose="020F0502020204030204" pitchFamily="34" charset="0"/>
                </a:rPr>
                <a:t>55</a:t>
              </a:r>
            </a:p>
          </p:txBody>
        </p:sp>
        <p:sp>
          <p:nvSpPr>
            <p:cNvPr id="111" name="TextBox 110">
              <a:extLst>
                <a:ext uri="{FF2B5EF4-FFF2-40B4-BE49-F238E27FC236}">
                  <a16:creationId xmlns:a16="http://schemas.microsoft.com/office/drawing/2014/main" id="{85286F70-36EC-98EF-FC0E-BAEC21241C45}"/>
                </a:ext>
              </a:extLst>
            </p:cNvPr>
            <p:cNvSpPr txBox="1"/>
            <p:nvPr/>
          </p:nvSpPr>
          <p:spPr bwMode="auto">
            <a:xfrm>
              <a:off x="9587450" y="3031625"/>
              <a:ext cx="693853" cy="339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1000"/>
                </a:spcBef>
                <a:spcAft>
                  <a:spcPct val="0"/>
                </a:spcAft>
                <a:buClrTx/>
                <a:buFontTx/>
                <a:buNone/>
              </a:pPr>
              <a:r>
                <a:rPr lang="en-US" sz="1600" dirty="0">
                  <a:solidFill>
                    <a:schemeClr val="bg1"/>
                  </a:solidFill>
                  <a:latin typeface="Calibri" panose="020F0502020204030204" pitchFamily="34" charset="0"/>
                </a:rPr>
                <a:t>51</a:t>
              </a:r>
            </a:p>
          </p:txBody>
        </p:sp>
        <p:sp>
          <p:nvSpPr>
            <p:cNvPr id="112" name="TextBox 111">
              <a:extLst>
                <a:ext uri="{FF2B5EF4-FFF2-40B4-BE49-F238E27FC236}">
                  <a16:creationId xmlns:a16="http://schemas.microsoft.com/office/drawing/2014/main" id="{35D946AE-3DC7-AB81-D00F-A79273385CDC}"/>
                </a:ext>
              </a:extLst>
            </p:cNvPr>
            <p:cNvSpPr txBox="1"/>
            <p:nvPr/>
          </p:nvSpPr>
          <p:spPr bwMode="auto">
            <a:xfrm>
              <a:off x="10501092" y="3071544"/>
              <a:ext cx="693853" cy="339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1000"/>
                </a:spcBef>
                <a:spcAft>
                  <a:spcPct val="0"/>
                </a:spcAft>
                <a:buClrTx/>
                <a:buFontTx/>
                <a:buNone/>
              </a:pPr>
              <a:r>
                <a:rPr lang="en-US" sz="1600" dirty="0">
                  <a:solidFill>
                    <a:schemeClr val="bg1"/>
                  </a:solidFill>
                  <a:latin typeface="Calibri" panose="020F0502020204030204" pitchFamily="34" charset="0"/>
                </a:rPr>
                <a:t>51</a:t>
              </a:r>
            </a:p>
          </p:txBody>
        </p:sp>
        <p:sp>
          <p:nvSpPr>
            <p:cNvPr id="113" name="TextBox 112">
              <a:extLst>
                <a:ext uri="{FF2B5EF4-FFF2-40B4-BE49-F238E27FC236}">
                  <a16:creationId xmlns:a16="http://schemas.microsoft.com/office/drawing/2014/main" id="{661B5EF4-1F77-6FF8-0D90-0C63876B62FA}"/>
                </a:ext>
              </a:extLst>
            </p:cNvPr>
            <p:cNvSpPr txBox="1"/>
            <p:nvPr/>
          </p:nvSpPr>
          <p:spPr bwMode="auto">
            <a:xfrm>
              <a:off x="6155102" y="5571862"/>
              <a:ext cx="1784828"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Bef>
                  <a:spcPts val="1000"/>
                </a:spcBef>
                <a:spcAft>
                  <a:spcPct val="0"/>
                </a:spcAft>
                <a:buClrTx/>
                <a:buFontTx/>
                <a:buNone/>
              </a:pPr>
              <a:r>
                <a:rPr lang="en-US" sz="1600" dirty="0">
                  <a:solidFill>
                    <a:schemeClr val="bg1"/>
                  </a:solidFill>
                  <a:latin typeface="Calibri" panose="020F0502020204030204" pitchFamily="34" charset="0"/>
                </a:rPr>
                <a:t>Risk difference</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to PBO (95% CI)</a:t>
              </a:r>
            </a:p>
          </p:txBody>
        </p:sp>
        <p:sp>
          <p:nvSpPr>
            <p:cNvPr id="114" name="TextBox 113">
              <a:extLst>
                <a:ext uri="{FF2B5EF4-FFF2-40B4-BE49-F238E27FC236}">
                  <a16:creationId xmlns:a16="http://schemas.microsoft.com/office/drawing/2014/main" id="{9FCE2D8B-B405-2B2C-3635-E8EB2DBE44D3}"/>
                </a:ext>
              </a:extLst>
            </p:cNvPr>
            <p:cNvSpPr txBox="1"/>
            <p:nvPr/>
          </p:nvSpPr>
          <p:spPr bwMode="auto">
            <a:xfrm>
              <a:off x="8368968" y="5571862"/>
              <a:ext cx="1290979" cy="578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1000"/>
                </a:spcBef>
                <a:spcAft>
                  <a:spcPct val="0"/>
                </a:spcAft>
                <a:buClrTx/>
                <a:buFontTx/>
                <a:buNone/>
              </a:pPr>
              <a:r>
                <a:rPr lang="en-US" sz="1600" b="0" dirty="0">
                  <a:solidFill>
                    <a:schemeClr val="bg1"/>
                  </a:solidFill>
                  <a:latin typeface="Calibri" panose="020F0502020204030204" pitchFamily="34" charset="0"/>
                </a:rPr>
                <a:t>25</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(5-46)</a:t>
              </a:r>
            </a:p>
          </p:txBody>
        </p:sp>
        <p:sp>
          <p:nvSpPr>
            <p:cNvPr id="115" name="TextBox 114">
              <a:extLst>
                <a:ext uri="{FF2B5EF4-FFF2-40B4-BE49-F238E27FC236}">
                  <a16:creationId xmlns:a16="http://schemas.microsoft.com/office/drawing/2014/main" id="{F375AA04-3D8A-28CA-11FC-B135E9AF294C}"/>
                </a:ext>
              </a:extLst>
            </p:cNvPr>
            <p:cNvSpPr txBox="1"/>
            <p:nvPr/>
          </p:nvSpPr>
          <p:spPr bwMode="auto">
            <a:xfrm>
              <a:off x="9279811" y="5571862"/>
              <a:ext cx="1290979" cy="578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1000"/>
                </a:spcBef>
                <a:spcAft>
                  <a:spcPct val="0"/>
                </a:spcAft>
                <a:buClrTx/>
                <a:buFontTx/>
                <a:buNone/>
              </a:pPr>
              <a:r>
                <a:rPr lang="en-US" sz="1600" b="0" dirty="0">
                  <a:solidFill>
                    <a:schemeClr val="bg1"/>
                  </a:solidFill>
                  <a:latin typeface="Calibri" panose="020F0502020204030204" pitchFamily="34" charset="0"/>
                </a:rPr>
                <a:t>22</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(1-42)</a:t>
              </a:r>
            </a:p>
          </p:txBody>
        </p:sp>
        <p:sp>
          <p:nvSpPr>
            <p:cNvPr id="116" name="TextBox 115">
              <a:extLst>
                <a:ext uri="{FF2B5EF4-FFF2-40B4-BE49-F238E27FC236}">
                  <a16:creationId xmlns:a16="http://schemas.microsoft.com/office/drawing/2014/main" id="{DDF147DE-18F5-05B1-94AC-7616DA420DBA}"/>
                </a:ext>
              </a:extLst>
            </p:cNvPr>
            <p:cNvSpPr txBox="1"/>
            <p:nvPr/>
          </p:nvSpPr>
          <p:spPr bwMode="auto">
            <a:xfrm>
              <a:off x="10190654" y="5571862"/>
              <a:ext cx="1290979" cy="578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1000"/>
                </a:spcBef>
                <a:spcAft>
                  <a:spcPct val="0"/>
                </a:spcAft>
                <a:buClrTx/>
                <a:buFontTx/>
                <a:buNone/>
              </a:pPr>
              <a:r>
                <a:rPr lang="en-US" sz="1600" b="0" dirty="0">
                  <a:solidFill>
                    <a:schemeClr val="bg1"/>
                  </a:solidFill>
                  <a:latin typeface="Calibri" panose="020F0502020204030204" pitchFamily="34" charset="0"/>
                </a:rPr>
                <a:t>21</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(1-42)</a:t>
              </a:r>
            </a:p>
          </p:txBody>
        </p:sp>
        <p:sp>
          <p:nvSpPr>
            <p:cNvPr id="117" name="TextBox 116">
              <a:extLst>
                <a:ext uri="{FF2B5EF4-FFF2-40B4-BE49-F238E27FC236}">
                  <a16:creationId xmlns:a16="http://schemas.microsoft.com/office/drawing/2014/main" id="{9F1EF278-60CD-0E38-32FA-80C8E03256BB}"/>
                </a:ext>
              </a:extLst>
            </p:cNvPr>
            <p:cNvSpPr txBox="1"/>
            <p:nvPr/>
          </p:nvSpPr>
          <p:spPr bwMode="auto">
            <a:xfrm>
              <a:off x="7663760" y="5682661"/>
              <a:ext cx="900525"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algn="ctr">
                <a:lnSpc>
                  <a:spcPct val="90000"/>
                </a:lnSpc>
                <a:spcBef>
                  <a:spcPts val="1000"/>
                </a:spcBef>
                <a:spcAft>
                  <a:spcPct val="0"/>
                </a:spcAft>
                <a:buClrTx/>
                <a:buFontTx/>
                <a:buNone/>
              </a:pPr>
              <a:r>
                <a:rPr lang="en-US" sz="1600" b="0" dirty="0">
                  <a:solidFill>
                    <a:schemeClr val="bg1"/>
                  </a:solidFill>
                  <a:latin typeface="Calibri" panose="020F0502020204030204" pitchFamily="34" charset="0"/>
                </a:rPr>
                <a:t>-</a:t>
              </a:r>
            </a:p>
          </p:txBody>
        </p:sp>
      </p:grpSp>
      <p:sp>
        <p:nvSpPr>
          <p:cNvPr id="5" name="TextBox 4">
            <a:extLst>
              <a:ext uri="{FF2B5EF4-FFF2-40B4-BE49-F238E27FC236}">
                <a16:creationId xmlns:a16="http://schemas.microsoft.com/office/drawing/2014/main" id="{70ED4A8D-D3E2-F618-42E7-94758BB370A0}"/>
              </a:ext>
            </a:extLst>
          </p:cNvPr>
          <p:cNvSpPr txBox="1"/>
          <p:nvPr/>
        </p:nvSpPr>
        <p:spPr>
          <a:xfrm>
            <a:off x="408212" y="6154324"/>
            <a:ext cx="4714752" cy="276999"/>
          </a:xfrm>
          <a:prstGeom prst="rect">
            <a:avLst/>
          </a:prstGeom>
          <a:noFill/>
        </p:spPr>
        <p:txBody>
          <a:bodyPr wrap="square" rtlCol="0">
            <a:spAutoFit/>
          </a:bodyPr>
          <a:lstStyle/>
          <a:p>
            <a:pPr lvl="0">
              <a:defRPr/>
            </a:pPr>
            <a:r>
              <a:rPr kumimoji="0" lang="en-US" sz="1200" b="0" i="0" u="none" strike="noStrike" kern="1200" cap="none" spc="0" normalizeH="0" baseline="0" noProof="0" dirty="0">
                <a:ln>
                  <a:noFill/>
                </a:ln>
                <a:solidFill>
                  <a:schemeClr val="bg1"/>
                </a:solidFill>
                <a:effectLst/>
                <a:uLnTx/>
                <a:uFillTx/>
                <a:latin typeface="Calibri" panose="020F0502020204030204"/>
                <a:ea typeface="Osaka" panose="020B0600000000000000"/>
                <a:cs typeface="Calibri" panose="020F0502020204030204" pitchFamily="34" charset="0"/>
              </a:rPr>
              <a:t>*</a:t>
            </a:r>
            <a:r>
              <a:rPr kumimoji="0" lang="en-US" sz="1200" b="0" i="1" u="none" strike="noStrike" kern="1200" cap="none" spc="0" normalizeH="0" baseline="0" noProof="0" dirty="0">
                <a:ln>
                  <a:noFill/>
                </a:ln>
                <a:solidFill>
                  <a:schemeClr val="bg1"/>
                </a:solidFill>
                <a:effectLst/>
                <a:uLnTx/>
                <a:uFillTx/>
                <a:latin typeface="Calibri" panose="020F0502020204030204"/>
                <a:ea typeface="Osaka" panose="020B0600000000000000"/>
                <a:cs typeface="Calibri" panose="020F0502020204030204" pitchFamily="34" charset="0"/>
              </a:rPr>
              <a:t>P</a:t>
            </a:r>
            <a:r>
              <a:rPr kumimoji="0" lang="en-US" sz="1200" b="0" i="0" u="none" strike="noStrike" kern="1200" cap="none" spc="0" normalizeH="0" baseline="0" noProof="0" dirty="0">
                <a:ln>
                  <a:noFill/>
                </a:ln>
                <a:solidFill>
                  <a:schemeClr val="bg1"/>
                </a:solidFill>
                <a:effectLst/>
                <a:uLnTx/>
                <a:uFillTx/>
                <a:latin typeface="Calibri" panose="020F0502020204030204"/>
                <a:ea typeface="Osaka" panose="020B0600000000000000"/>
                <a:cs typeface="Calibri" panose="020F0502020204030204" pitchFamily="34" charset="0"/>
              </a:rPr>
              <a:t> &lt;.001 vs placebo.</a:t>
            </a:r>
            <a:endParaRPr kumimoji="0" lang="en-US" sz="1200" b="0" i="0" u="none" strike="noStrike" kern="1200" cap="none" spc="0" normalizeH="0" baseline="0" noProof="0" dirty="0">
              <a:ln>
                <a:noFill/>
              </a:ln>
              <a:solidFill>
                <a:schemeClr val="bg1"/>
              </a:solidFill>
              <a:effectLst/>
              <a:uLnTx/>
              <a:uFillTx/>
              <a:latin typeface="Calibri" panose="020F0502020204030204" pitchFamily="34" charset="0"/>
              <a:ea typeface="Osaka" panose="020B0600000000000000"/>
              <a:cs typeface="Calibri" panose="020F0502020204030204" pitchFamily="34" charset="0"/>
            </a:endParaRPr>
          </a:p>
        </p:txBody>
      </p:sp>
    </p:spTree>
    <p:extLst>
      <p:ext uri="{BB962C8B-B14F-4D97-AF65-F5344CB8AC3E}">
        <p14:creationId xmlns:p14="http://schemas.microsoft.com/office/powerpoint/2010/main" val="1955870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8C34B-980D-383A-94C0-D3F81A47140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024DFAC-B3B7-CEF5-317F-2514852C660E}"/>
              </a:ext>
            </a:extLst>
          </p:cNvPr>
          <p:cNvSpPr>
            <a:spLocks noGrp="1"/>
          </p:cNvSpPr>
          <p:nvPr>
            <p:ph type="title"/>
          </p:nvPr>
        </p:nvSpPr>
        <p:spPr/>
        <p:txBody>
          <a:bodyPr/>
          <a:lstStyle/>
          <a:p>
            <a:r>
              <a:rPr lang="en-US" dirty="0"/>
              <a:t>Key Conference Highlights and Recent Data: </a:t>
            </a:r>
            <a:br>
              <a:rPr lang="en-US" dirty="0"/>
            </a:br>
            <a:r>
              <a:rPr lang="en-US" dirty="0"/>
              <a:t>AOM Efficacy</a:t>
            </a:r>
          </a:p>
        </p:txBody>
      </p:sp>
    </p:spTree>
    <p:extLst>
      <p:ext uri="{BB962C8B-B14F-4D97-AF65-F5344CB8AC3E}">
        <p14:creationId xmlns:p14="http://schemas.microsoft.com/office/powerpoint/2010/main" val="7356055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2996B-F008-B262-814C-EBEE93285D85}"/>
              </a:ext>
            </a:extLst>
          </p:cNvPr>
          <p:cNvSpPr>
            <a:spLocks noGrp="1"/>
          </p:cNvSpPr>
          <p:nvPr>
            <p:ph type="title"/>
          </p:nvPr>
        </p:nvSpPr>
        <p:spPr/>
        <p:txBody>
          <a:bodyPr/>
          <a:lstStyle/>
          <a:p>
            <a:r>
              <a:rPr lang="en-US" dirty="0"/>
              <a:t>Weight Loss to Improve Obesity-Related Conditions</a:t>
            </a:r>
          </a:p>
        </p:txBody>
      </p:sp>
      <p:graphicFrame>
        <p:nvGraphicFramePr>
          <p:cNvPr id="7" name="Content Placeholder 4">
            <a:extLst>
              <a:ext uri="{FF2B5EF4-FFF2-40B4-BE49-F238E27FC236}">
                <a16:creationId xmlns:a16="http://schemas.microsoft.com/office/drawing/2014/main" id="{86ECFA11-A77B-BC79-E594-F1C64B0C844E}"/>
              </a:ext>
            </a:extLst>
          </p:cNvPr>
          <p:cNvGraphicFramePr>
            <a:graphicFrameLocks noGrp="1"/>
          </p:cNvGraphicFramePr>
          <p:nvPr>
            <p:ph sz="half" idx="1"/>
            <p:extLst>
              <p:ext uri="{D42A27DB-BD31-4B8C-83A1-F6EECF244321}">
                <p14:modId xmlns:p14="http://schemas.microsoft.com/office/powerpoint/2010/main" val="2595731234"/>
              </p:ext>
            </p:extLst>
          </p:nvPr>
        </p:nvGraphicFramePr>
        <p:xfrm>
          <a:off x="717549" y="1600200"/>
          <a:ext cx="5194299" cy="4023360"/>
        </p:xfrm>
        <a:graphic>
          <a:graphicData uri="http://schemas.openxmlformats.org/drawingml/2006/table">
            <a:tbl>
              <a:tblPr firstRow="1" bandRow="1">
                <a:tableStyleId>{EB344D84-9AFB-497E-A393-DC336BA19D2E}</a:tableStyleId>
              </a:tblPr>
              <a:tblGrid>
                <a:gridCol w="2140436">
                  <a:extLst>
                    <a:ext uri="{9D8B030D-6E8A-4147-A177-3AD203B41FA5}">
                      <a16:colId xmlns:a16="http://schemas.microsoft.com/office/drawing/2014/main" val="2037937961"/>
                    </a:ext>
                  </a:extLst>
                </a:gridCol>
                <a:gridCol w="3053863">
                  <a:extLst>
                    <a:ext uri="{9D8B030D-6E8A-4147-A177-3AD203B41FA5}">
                      <a16:colId xmlns:a16="http://schemas.microsoft.com/office/drawing/2014/main" val="2864632163"/>
                    </a:ext>
                  </a:extLst>
                </a:gridCol>
              </a:tblGrid>
              <a:tr h="654966">
                <a:tc>
                  <a:txBody>
                    <a:bodyPr/>
                    <a:lstStyle/>
                    <a:p>
                      <a:r>
                        <a:rPr lang="en-US" sz="1800" dirty="0"/>
                        <a:t>Condition</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800" dirty="0"/>
                        <a:t>Recommended </a:t>
                      </a:r>
                      <a:br>
                        <a:rPr lang="en-US" sz="1800" dirty="0"/>
                      </a:br>
                      <a:r>
                        <a:rPr lang="en-US" sz="1800" dirty="0"/>
                        <a:t>Weight Loss, %</a:t>
                      </a:r>
                    </a:p>
                  </a:txBody>
                  <a:tcPr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2875825394"/>
                  </a:ext>
                </a:extLst>
              </a:tr>
              <a:tr h="374266">
                <a:tc>
                  <a:txBody>
                    <a:bodyPr/>
                    <a:lstStyle/>
                    <a:p>
                      <a:r>
                        <a:rPr lang="en-US" sz="1800" dirty="0">
                          <a:solidFill>
                            <a:schemeClr val="bg1"/>
                          </a:solidFill>
                        </a:rPr>
                        <a:t>Metabolic syndrome</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10</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02882877"/>
                  </a:ext>
                </a:extLst>
              </a:tr>
              <a:tr h="9356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rPr>
                        <a:t>Hyperglycemia:</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dirty="0">
                          <a:solidFill>
                            <a:schemeClr val="bg1"/>
                          </a:solidFill>
                        </a:rPr>
                        <a:t>Prediabetes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dirty="0">
                          <a:solidFill>
                            <a:schemeClr val="bg1"/>
                          </a:solidFill>
                        </a:rPr>
                        <a:t>T2D</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br>
                        <a:rPr lang="en-US" sz="1800" dirty="0">
                          <a:solidFill>
                            <a:schemeClr val="bg1"/>
                          </a:solidFill>
                        </a:rPr>
                      </a:br>
                      <a:r>
                        <a:rPr lang="en-US" sz="1800" dirty="0">
                          <a:solidFill>
                            <a:schemeClr val="bg1"/>
                          </a:solidFill>
                        </a:rPr>
                        <a:t>10</a:t>
                      </a:r>
                    </a:p>
                    <a:p>
                      <a:pPr algn="ctr"/>
                      <a:r>
                        <a:rPr lang="en-US" sz="1800" dirty="0">
                          <a:solidFill>
                            <a:schemeClr val="bg1"/>
                          </a:solidFill>
                        </a:rPr>
                        <a:t>5 to ≥15</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8466630"/>
                  </a:ext>
                </a:extLst>
              </a:tr>
              <a:tr h="3742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rPr>
                        <a:t>Dyslipidemia</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rPr>
                        <a:t>5 to ≥15</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26086544"/>
                  </a:ext>
                </a:extLst>
              </a:tr>
              <a:tr h="3742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rPr>
                        <a:t>Hypertension</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rPr>
                        <a:t>5 to ≥15</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33290444"/>
                  </a:ext>
                </a:extLst>
              </a:tr>
              <a:tr h="935665">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dirty="0">
                          <a:solidFill>
                            <a:schemeClr val="bg1"/>
                          </a:solidFill>
                        </a:rPr>
                        <a:t>Liver disease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dirty="0">
                          <a:solidFill>
                            <a:schemeClr val="bg1"/>
                          </a:solidFill>
                        </a:rPr>
                        <a:t>MASLD</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dirty="0">
                          <a:solidFill>
                            <a:schemeClr val="bg1"/>
                          </a:solidFill>
                        </a:rPr>
                        <a:t>MASH</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br>
                        <a:rPr lang="en-US" sz="1800" dirty="0">
                          <a:solidFill>
                            <a:schemeClr val="bg1"/>
                          </a:solidFill>
                        </a:rPr>
                      </a:br>
                      <a:r>
                        <a:rPr lang="en-US" sz="1800" dirty="0">
                          <a:solidFill>
                            <a:schemeClr val="bg1"/>
                          </a:solidFill>
                        </a:rPr>
                        <a:t>≥5</a:t>
                      </a:r>
                    </a:p>
                    <a:p>
                      <a:pPr algn="ctr"/>
                      <a:r>
                        <a:rPr lang="en-US" sz="1800" dirty="0">
                          <a:solidFill>
                            <a:schemeClr val="bg1"/>
                          </a:solidFill>
                        </a:rPr>
                        <a:t>10 to 40</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11471768"/>
                  </a:ext>
                </a:extLst>
              </a:tr>
              <a:tr h="374266">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dirty="0">
                          <a:solidFill>
                            <a:schemeClr val="bg1"/>
                          </a:solidFill>
                        </a:rPr>
                        <a:t>PCOS</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rPr>
                        <a:t>5 to ≥15</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91242275"/>
                  </a:ext>
                </a:extLst>
              </a:tr>
            </a:tbl>
          </a:graphicData>
        </a:graphic>
      </p:graphicFrame>
      <p:graphicFrame>
        <p:nvGraphicFramePr>
          <p:cNvPr id="10" name="Content Placeholder 4">
            <a:extLst>
              <a:ext uri="{FF2B5EF4-FFF2-40B4-BE49-F238E27FC236}">
                <a16:creationId xmlns:a16="http://schemas.microsoft.com/office/drawing/2014/main" id="{D02962E7-C6F0-3528-6E88-72ABA629574E}"/>
              </a:ext>
            </a:extLst>
          </p:cNvPr>
          <p:cNvGraphicFramePr>
            <a:graphicFrameLocks noGrp="1"/>
          </p:cNvGraphicFramePr>
          <p:nvPr>
            <p:ph sz="half" idx="2"/>
            <p:extLst>
              <p:ext uri="{D42A27DB-BD31-4B8C-83A1-F6EECF244321}">
                <p14:modId xmlns:p14="http://schemas.microsoft.com/office/powerpoint/2010/main" val="2431015232"/>
              </p:ext>
            </p:extLst>
          </p:nvPr>
        </p:nvGraphicFramePr>
        <p:xfrm>
          <a:off x="6280151" y="1600200"/>
          <a:ext cx="5202053" cy="4023360"/>
        </p:xfrm>
        <a:graphic>
          <a:graphicData uri="http://schemas.openxmlformats.org/drawingml/2006/table">
            <a:tbl>
              <a:tblPr firstRow="1" bandRow="1">
                <a:tableStyleId>{EB344D84-9AFB-497E-A393-DC336BA19D2E}</a:tableStyleId>
              </a:tblPr>
              <a:tblGrid>
                <a:gridCol w="2137283">
                  <a:extLst>
                    <a:ext uri="{9D8B030D-6E8A-4147-A177-3AD203B41FA5}">
                      <a16:colId xmlns:a16="http://schemas.microsoft.com/office/drawing/2014/main" val="2037937961"/>
                    </a:ext>
                  </a:extLst>
                </a:gridCol>
                <a:gridCol w="3064770">
                  <a:extLst>
                    <a:ext uri="{9D8B030D-6E8A-4147-A177-3AD203B41FA5}">
                      <a16:colId xmlns:a16="http://schemas.microsoft.com/office/drawing/2014/main" val="2864632163"/>
                    </a:ext>
                  </a:extLst>
                </a:gridCol>
              </a:tblGrid>
              <a:tr h="370840">
                <a:tc>
                  <a:txBody>
                    <a:bodyPr/>
                    <a:lstStyle/>
                    <a:p>
                      <a:r>
                        <a:rPr lang="en-US" sz="1800" dirty="0"/>
                        <a:t>Condition</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800" dirty="0"/>
                        <a:t>Recommended </a:t>
                      </a:r>
                      <a:br>
                        <a:rPr lang="en-US" sz="1800" dirty="0"/>
                      </a:br>
                      <a:r>
                        <a:rPr lang="en-US" sz="1800" dirty="0"/>
                        <a:t>Weight Loss, %</a:t>
                      </a:r>
                    </a:p>
                  </a:txBody>
                  <a:tcPr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2875825394"/>
                  </a:ext>
                </a:extLst>
              </a:tr>
              <a:tr h="2597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rPr>
                        <a:t>OSA</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rPr>
                        <a:t>7 to ≥11</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8466630"/>
                  </a:ext>
                </a:extLst>
              </a:tr>
              <a:tr h="2068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rPr>
                        <a:t>Asthma/reactive airway disease</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rPr>
                        <a:t>7 to ≥8</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46477628"/>
                  </a:ext>
                </a:extLst>
              </a:tr>
              <a:tr h="1634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rPr>
                        <a:t>Osteoarthritis</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indent="0" algn="ctr">
                        <a:buFont typeface="Arial" panose="020B0604020202020204" pitchFamily="34" charset="0"/>
                        <a:buNone/>
                      </a:pPr>
                      <a:r>
                        <a:rPr lang="en-US" sz="1800" dirty="0">
                          <a:solidFill>
                            <a:schemeClr val="bg1"/>
                          </a:solidFill>
                        </a:rPr>
                        <a:t>≥10 or </a:t>
                      </a:r>
                      <a:br>
                        <a:rPr lang="en-US" sz="1800" dirty="0">
                          <a:solidFill>
                            <a:schemeClr val="bg1"/>
                          </a:solidFill>
                        </a:rPr>
                      </a:br>
                      <a:r>
                        <a:rPr lang="en-US" sz="1800" dirty="0">
                          <a:solidFill>
                            <a:schemeClr val="bg1"/>
                          </a:solidFill>
                        </a:rPr>
                        <a:t>5 to ≥10 if paired with exercise</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26086544"/>
                  </a:ext>
                </a:extLst>
              </a:tr>
              <a:tr h="1731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rPr>
                        <a:t>Urinary stress incontinence</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5 to ≥10</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33290444"/>
                  </a:ext>
                </a:extLst>
              </a:tr>
              <a:tr h="152400">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dirty="0">
                          <a:solidFill>
                            <a:schemeClr val="bg1"/>
                          </a:solidFill>
                        </a:rPr>
                        <a:t>GERD</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≥10</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5428590"/>
                  </a:ext>
                </a:extLst>
              </a:tr>
              <a:tr h="152400">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dirty="0">
                          <a:solidFill>
                            <a:schemeClr val="bg1"/>
                          </a:solidFill>
                        </a:rPr>
                        <a:t>Female infertility</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rPr>
                        <a:t>≥10</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914777471"/>
                  </a:ext>
                </a:extLst>
              </a:tr>
              <a:tr h="152400">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dirty="0">
                          <a:solidFill>
                            <a:schemeClr val="bg1"/>
                          </a:solidFill>
                        </a:rPr>
                        <a:t>Male hypogonadism</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rPr>
                        <a:t>5 to ≥10</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27951508"/>
                  </a:ext>
                </a:extLst>
              </a:tr>
            </a:tbl>
          </a:graphicData>
        </a:graphic>
      </p:graphicFrame>
      <p:sp>
        <p:nvSpPr>
          <p:cNvPr id="11" name="Text Box 11">
            <a:extLst>
              <a:ext uri="{FF2B5EF4-FFF2-40B4-BE49-F238E27FC236}">
                <a16:creationId xmlns:a16="http://schemas.microsoft.com/office/drawing/2014/main" id="{CE7B91A7-FA15-EE28-3F63-93730EB68CFF}"/>
              </a:ext>
            </a:extLst>
          </p:cNvPr>
          <p:cNvSpPr txBox="1">
            <a:spLocks noChangeArrowheads="1"/>
          </p:cNvSpPr>
          <p:nvPr/>
        </p:nvSpPr>
        <p:spPr bwMode="auto">
          <a:xfrm>
            <a:off x="375011" y="6421763"/>
            <a:ext cx="5221351"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r>
              <a:rPr lang="en-US" sz="1200" b="0" dirty="0">
                <a:solidFill>
                  <a:schemeClr val="bg2"/>
                </a:solidFill>
                <a:latin typeface="Calibri" panose="020F0502020204030204" pitchFamily="34" charset="0"/>
                <a:cs typeface="Calibri" panose="020F0502020204030204" pitchFamily="34" charset="0"/>
              </a:rPr>
              <a:t>Garvey. Endocr Pract. 2016;22(suppl 3):1.  </a:t>
            </a:r>
          </a:p>
        </p:txBody>
      </p:sp>
    </p:spTree>
    <p:extLst>
      <p:ext uri="{BB962C8B-B14F-4D97-AF65-F5344CB8AC3E}">
        <p14:creationId xmlns:p14="http://schemas.microsoft.com/office/powerpoint/2010/main" val="25187053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9" name="Group 258">
            <a:extLst>
              <a:ext uri="{FF2B5EF4-FFF2-40B4-BE49-F238E27FC236}">
                <a16:creationId xmlns:a16="http://schemas.microsoft.com/office/drawing/2014/main" id="{477AD7F2-F957-AF16-36C5-EECA2618BB70}"/>
              </a:ext>
            </a:extLst>
          </p:cNvPr>
          <p:cNvGrpSpPr/>
          <p:nvPr/>
        </p:nvGrpSpPr>
        <p:grpSpPr>
          <a:xfrm>
            <a:off x="1057396" y="2740133"/>
            <a:ext cx="4551606" cy="476078"/>
            <a:chOff x="1156919" y="2530733"/>
            <a:chExt cx="4551606" cy="476078"/>
          </a:xfrm>
        </p:grpSpPr>
        <p:grpSp>
          <p:nvGrpSpPr>
            <p:cNvPr id="171" name="Group 170">
              <a:extLst>
                <a:ext uri="{FF2B5EF4-FFF2-40B4-BE49-F238E27FC236}">
                  <a16:creationId xmlns:a16="http://schemas.microsoft.com/office/drawing/2014/main" id="{62499831-46EF-F2D9-CB1F-0E549C57C501}"/>
                </a:ext>
              </a:extLst>
            </p:cNvPr>
            <p:cNvGrpSpPr/>
            <p:nvPr/>
          </p:nvGrpSpPr>
          <p:grpSpPr>
            <a:xfrm>
              <a:off x="5596930" y="2593470"/>
              <a:ext cx="111595" cy="310368"/>
              <a:chOff x="2984109" y="4318465"/>
              <a:chExt cx="111595" cy="146443"/>
            </a:xfrm>
          </p:grpSpPr>
          <p:cxnSp>
            <p:nvCxnSpPr>
              <p:cNvPr id="172" name="Straight Connector 171">
                <a:extLst>
                  <a:ext uri="{FF2B5EF4-FFF2-40B4-BE49-F238E27FC236}">
                    <a16:creationId xmlns:a16="http://schemas.microsoft.com/office/drawing/2014/main" id="{03591F59-EF81-ED52-3F8B-55B06CE7511C}"/>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26F6D0B8-714F-E4B8-04B2-12926ED8F753}"/>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1FE377EB-A673-5EF0-19D9-78043B2FBE2F}"/>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75" name="Group 174">
              <a:extLst>
                <a:ext uri="{FF2B5EF4-FFF2-40B4-BE49-F238E27FC236}">
                  <a16:creationId xmlns:a16="http://schemas.microsoft.com/office/drawing/2014/main" id="{85098FCE-AD18-B3D2-6BA8-F59F9E931A2F}"/>
                </a:ext>
              </a:extLst>
            </p:cNvPr>
            <p:cNvGrpSpPr/>
            <p:nvPr/>
          </p:nvGrpSpPr>
          <p:grpSpPr>
            <a:xfrm>
              <a:off x="5337031" y="2848526"/>
              <a:ext cx="111595" cy="137012"/>
              <a:chOff x="2984109" y="4318465"/>
              <a:chExt cx="111595" cy="146443"/>
            </a:xfrm>
          </p:grpSpPr>
          <p:cxnSp>
            <p:nvCxnSpPr>
              <p:cNvPr id="176" name="Straight Connector 175">
                <a:extLst>
                  <a:ext uri="{FF2B5EF4-FFF2-40B4-BE49-F238E27FC236}">
                    <a16:creationId xmlns:a16="http://schemas.microsoft.com/office/drawing/2014/main" id="{EB61B8ED-64F4-6126-6E14-FB4A960BB923}"/>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B1A984EF-8A98-EEC8-6570-9564B48FB119}"/>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62E66B6C-897A-182D-4E3C-41824E86B883}"/>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79" name="Group 178">
              <a:extLst>
                <a:ext uri="{FF2B5EF4-FFF2-40B4-BE49-F238E27FC236}">
                  <a16:creationId xmlns:a16="http://schemas.microsoft.com/office/drawing/2014/main" id="{C5C74728-682B-7786-2106-98A4EE1EB233}"/>
                </a:ext>
              </a:extLst>
            </p:cNvPr>
            <p:cNvGrpSpPr/>
            <p:nvPr/>
          </p:nvGrpSpPr>
          <p:grpSpPr>
            <a:xfrm>
              <a:off x="5071765" y="2905020"/>
              <a:ext cx="111595" cy="101791"/>
              <a:chOff x="2984109" y="4318465"/>
              <a:chExt cx="111595" cy="146443"/>
            </a:xfrm>
          </p:grpSpPr>
          <p:cxnSp>
            <p:nvCxnSpPr>
              <p:cNvPr id="180" name="Straight Connector 179">
                <a:extLst>
                  <a:ext uri="{FF2B5EF4-FFF2-40B4-BE49-F238E27FC236}">
                    <a16:creationId xmlns:a16="http://schemas.microsoft.com/office/drawing/2014/main" id="{C69FFAAE-EF94-73AD-7A60-4EC90D2A7B26}"/>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01612246-18D1-5ECC-41E0-3C2C751FE4A8}"/>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4DA4897E-2626-3BF2-076D-43899F61503C}"/>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83" name="Group 182">
              <a:extLst>
                <a:ext uri="{FF2B5EF4-FFF2-40B4-BE49-F238E27FC236}">
                  <a16:creationId xmlns:a16="http://schemas.microsoft.com/office/drawing/2014/main" id="{62E94CA4-EA04-72AF-04E5-C46F433FC886}"/>
                </a:ext>
              </a:extLst>
            </p:cNvPr>
            <p:cNvGrpSpPr/>
            <p:nvPr/>
          </p:nvGrpSpPr>
          <p:grpSpPr>
            <a:xfrm>
              <a:off x="4808218" y="2846052"/>
              <a:ext cx="111595" cy="67080"/>
              <a:chOff x="2984109" y="4318465"/>
              <a:chExt cx="111595" cy="166945"/>
            </a:xfrm>
          </p:grpSpPr>
          <p:cxnSp>
            <p:nvCxnSpPr>
              <p:cNvPr id="184" name="Straight Connector 183">
                <a:extLst>
                  <a:ext uri="{FF2B5EF4-FFF2-40B4-BE49-F238E27FC236}">
                    <a16:creationId xmlns:a16="http://schemas.microsoft.com/office/drawing/2014/main" id="{6847DB4D-37F3-8133-EA5C-250FD76AC934}"/>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95E21DA5-0CD2-A72B-83C7-F3DEC7F4F3FC}"/>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0B35968E-CDF1-2666-D2A9-B989B5F7DBC3}"/>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87" name="Group 186">
              <a:extLst>
                <a:ext uri="{FF2B5EF4-FFF2-40B4-BE49-F238E27FC236}">
                  <a16:creationId xmlns:a16="http://schemas.microsoft.com/office/drawing/2014/main" id="{6BE66BD0-F582-C350-04F9-054521A89A5A}"/>
                </a:ext>
              </a:extLst>
            </p:cNvPr>
            <p:cNvGrpSpPr/>
            <p:nvPr/>
          </p:nvGrpSpPr>
          <p:grpSpPr>
            <a:xfrm>
              <a:off x="4549844" y="2807663"/>
              <a:ext cx="111595" cy="67080"/>
              <a:chOff x="2984109" y="4318465"/>
              <a:chExt cx="111595" cy="166945"/>
            </a:xfrm>
          </p:grpSpPr>
          <p:cxnSp>
            <p:nvCxnSpPr>
              <p:cNvPr id="188" name="Straight Connector 187">
                <a:extLst>
                  <a:ext uri="{FF2B5EF4-FFF2-40B4-BE49-F238E27FC236}">
                    <a16:creationId xmlns:a16="http://schemas.microsoft.com/office/drawing/2014/main" id="{29746F1B-3D07-B281-257B-5C5D41B11634}"/>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9A9EF282-4CF1-FEC5-B4BE-44FA068E86D2}"/>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D93EF7C8-986D-F827-2B1E-9A8695D7DCEE}"/>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91" name="Group 190">
              <a:extLst>
                <a:ext uri="{FF2B5EF4-FFF2-40B4-BE49-F238E27FC236}">
                  <a16:creationId xmlns:a16="http://schemas.microsoft.com/office/drawing/2014/main" id="{DC7B59D0-D0BC-0BB8-7000-E2B8FD64CA03}"/>
                </a:ext>
              </a:extLst>
            </p:cNvPr>
            <p:cNvGrpSpPr/>
            <p:nvPr/>
          </p:nvGrpSpPr>
          <p:grpSpPr>
            <a:xfrm>
              <a:off x="4284812" y="2751815"/>
              <a:ext cx="111595" cy="67080"/>
              <a:chOff x="2984109" y="4318465"/>
              <a:chExt cx="111595" cy="166945"/>
            </a:xfrm>
          </p:grpSpPr>
          <p:cxnSp>
            <p:nvCxnSpPr>
              <p:cNvPr id="192" name="Straight Connector 191">
                <a:extLst>
                  <a:ext uri="{FF2B5EF4-FFF2-40B4-BE49-F238E27FC236}">
                    <a16:creationId xmlns:a16="http://schemas.microsoft.com/office/drawing/2014/main" id="{E70537E8-2A47-EA67-297D-EA810814C692}"/>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243F6126-3C47-0C30-CB30-3CDB6001521E}"/>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E803B478-6DF5-B79A-3FED-E4C39AE5FF60}"/>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95" name="Group 194">
              <a:extLst>
                <a:ext uri="{FF2B5EF4-FFF2-40B4-BE49-F238E27FC236}">
                  <a16:creationId xmlns:a16="http://schemas.microsoft.com/office/drawing/2014/main" id="{815C1F1D-F3D6-8B2D-32DC-1B2E3E03C734}"/>
                </a:ext>
              </a:extLst>
            </p:cNvPr>
            <p:cNvGrpSpPr/>
            <p:nvPr/>
          </p:nvGrpSpPr>
          <p:grpSpPr>
            <a:xfrm>
              <a:off x="4021921" y="2780269"/>
              <a:ext cx="111595" cy="46485"/>
              <a:chOff x="2984109" y="4318465"/>
              <a:chExt cx="111595" cy="166945"/>
            </a:xfrm>
          </p:grpSpPr>
          <p:cxnSp>
            <p:nvCxnSpPr>
              <p:cNvPr id="196" name="Straight Connector 195">
                <a:extLst>
                  <a:ext uri="{FF2B5EF4-FFF2-40B4-BE49-F238E27FC236}">
                    <a16:creationId xmlns:a16="http://schemas.microsoft.com/office/drawing/2014/main" id="{40DA94BD-EE40-C719-951F-824F88B7F845}"/>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96552A0E-61F3-7468-10F7-EFBBDC41C335}"/>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C3AF18E6-B22D-A9EA-34BC-33CA8255CDF1}"/>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99" name="Group 198">
              <a:extLst>
                <a:ext uri="{FF2B5EF4-FFF2-40B4-BE49-F238E27FC236}">
                  <a16:creationId xmlns:a16="http://schemas.microsoft.com/office/drawing/2014/main" id="{C06E1FF8-D63C-DB97-E713-26D4C8366E95}"/>
                </a:ext>
              </a:extLst>
            </p:cNvPr>
            <p:cNvGrpSpPr/>
            <p:nvPr/>
          </p:nvGrpSpPr>
          <p:grpSpPr>
            <a:xfrm>
              <a:off x="3758307" y="2752027"/>
              <a:ext cx="111595" cy="46485"/>
              <a:chOff x="2984109" y="4318465"/>
              <a:chExt cx="111595" cy="166945"/>
            </a:xfrm>
          </p:grpSpPr>
          <p:cxnSp>
            <p:nvCxnSpPr>
              <p:cNvPr id="200" name="Straight Connector 199">
                <a:extLst>
                  <a:ext uri="{FF2B5EF4-FFF2-40B4-BE49-F238E27FC236}">
                    <a16:creationId xmlns:a16="http://schemas.microsoft.com/office/drawing/2014/main" id="{31FDCAF1-EAAF-47C2-6D21-D7F8CC28937B}"/>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507D4F52-9EFB-15F3-7F97-0B0C655FDCDD}"/>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C0A5C4F5-4F42-4478-7B41-4E3F8B52D81C}"/>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203" name="Group 202">
              <a:extLst>
                <a:ext uri="{FF2B5EF4-FFF2-40B4-BE49-F238E27FC236}">
                  <a16:creationId xmlns:a16="http://schemas.microsoft.com/office/drawing/2014/main" id="{FFA2D67B-10AE-49CA-7C84-16227E537131}"/>
                </a:ext>
              </a:extLst>
            </p:cNvPr>
            <p:cNvGrpSpPr/>
            <p:nvPr/>
          </p:nvGrpSpPr>
          <p:grpSpPr>
            <a:xfrm>
              <a:off x="3506324" y="2751437"/>
              <a:ext cx="111595" cy="46485"/>
              <a:chOff x="2984109" y="4318465"/>
              <a:chExt cx="111595" cy="166945"/>
            </a:xfrm>
          </p:grpSpPr>
          <p:cxnSp>
            <p:nvCxnSpPr>
              <p:cNvPr id="204" name="Straight Connector 203">
                <a:extLst>
                  <a:ext uri="{FF2B5EF4-FFF2-40B4-BE49-F238E27FC236}">
                    <a16:creationId xmlns:a16="http://schemas.microsoft.com/office/drawing/2014/main" id="{EC0AD3C0-301E-2C7A-BD55-CA551A9EB29D}"/>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65BE8E82-800C-0ED1-733C-C0F19EBAC873}"/>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0CE3D1A7-81C2-2139-C743-EE040E6F4972}"/>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207" name="Group 206">
              <a:extLst>
                <a:ext uri="{FF2B5EF4-FFF2-40B4-BE49-F238E27FC236}">
                  <a16:creationId xmlns:a16="http://schemas.microsoft.com/office/drawing/2014/main" id="{78AD192E-F2A7-BCC8-8D71-D966D975163D}"/>
                </a:ext>
              </a:extLst>
            </p:cNvPr>
            <p:cNvGrpSpPr/>
            <p:nvPr/>
          </p:nvGrpSpPr>
          <p:grpSpPr>
            <a:xfrm>
              <a:off x="3242631" y="2740890"/>
              <a:ext cx="111595" cy="46485"/>
              <a:chOff x="2984109" y="4318465"/>
              <a:chExt cx="111595" cy="166945"/>
            </a:xfrm>
          </p:grpSpPr>
          <p:cxnSp>
            <p:nvCxnSpPr>
              <p:cNvPr id="208" name="Straight Connector 207">
                <a:extLst>
                  <a:ext uri="{FF2B5EF4-FFF2-40B4-BE49-F238E27FC236}">
                    <a16:creationId xmlns:a16="http://schemas.microsoft.com/office/drawing/2014/main" id="{7809524B-64C0-54AB-B992-20716D067196}"/>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8DE0C850-1EEE-6F14-3E21-84E5ED147B1E}"/>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D880A2F1-7497-EDCA-419E-4BA1ED863D3A}"/>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211" name="Group 210">
              <a:extLst>
                <a:ext uri="{FF2B5EF4-FFF2-40B4-BE49-F238E27FC236}">
                  <a16:creationId xmlns:a16="http://schemas.microsoft.com/office/drawing/2014/main" id="{CAAAEEED-CAA8-A999-9C49-FEF107D60DDE}"/>
                </a:ext>
              </a:extLst>
            </p:cNvPr>
            <p:cNvGrpSpPr/>
            <p:nvPr/>
          </p:nvGrpSpPr>
          <p:grpSpPr>
            <a:xfrm>
              <a:off x="2982184" y="2771476"/>
              <a:ext cx="111595" cy="46485"/>
              <a:chOff x="2984109" y="4318465"/>
              <a:chExt cx="111595" cy="166945"/>
            </a:xfrm>
          </p:grpSpPr>
          <p:cxnSp>
            <p:nvCxnSpPr>
              <p:cNvPr id="212" name="Straight Connector 211">
                <a:extLst>
                  <a:ext uri="{FF2B5EF4-FFF2-40B4-BE49-F238E27FC236}">
                    <a16:creationId xmlns:a16="http://schemas.microsoft.com/office/drawing/2014/main" id="{814D367B-02C8-E997-FF33-FA8521E35589}"/>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F5A4D344-82F5-55E2-26D8-69AC022009E3}"/>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D367A92C-B5B4-A6E4-B953-FD34BBC874F3}"/>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215" name="Group 214">
              <a:extLst>
                <a:ext uri="{FF2B5EF4-FFF2-40B4-BE49-F238E27FC236}">
                  <a16:creationId xmlns:a16="http://schemas.microsoft.com/office/drawing/2014/main" id="{BBC305A9-B4A1-8CA1-DE75-106862E4A301}"/>
                </a:ext>
              </a:extLst>
            </p:cNvPr>
            <p:cNvGrpSpPr/>
            <p:nvPr/>
          </p:nvGrpSpPr>
          <p:grpSpPr>
            <a:xfrm>
              <a:off x="2718235" y="2740890"/>
              <a:ext cx="111595" cy="46485"/>
              <a:chOff x="2984109" y="4318465"/>
              <a:chExt cx="111595" cy="166945"/>
            </a:xfrm>
          </p:grpSpPr>
          <p:cxnSp>
            <p:nvCxnSpPr>
              <p:cNvPr id="216" name="Straight Connector 215">
                <a:extLst>
                  <a:ext uri="{FF2B5EF4-FFF2-40B4-BE49-F238E27FC236}">
                    <a16:creationId xmlns:a16="http://schemas.microsoft.com/office/drawing/2014/main" id="{A24FA641-22A5-39DF-8139-FD9D83A9D4D3}"/>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31091A9E-A1BC-982A-0EA7-25852865CC61}"/>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1C850CB7-A8CC-F67F-C296-7E1A30EB5EF2}"/>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219" name="Group 218">
              <a:extLst>
                <a:ext uri="{FF2B5EF4-FFF2-40B4-BE49-F238E27FC236}">
                  <a16:creationId xmlns:a16="http://schemas.microsoft.com/office/drawing/2014/main" id="{3206F072-20A4-CFEB-E719-611170586218}"/>
                </a:ext>
              </a:extLst>
            </p:cNvPr>
            <p:cNvGrpSpPr/>
            <p:nvPr/>
          </p:nvGrpSpPr>
          <p:grpSpPr>
            <a:xfrm>
              <a:off x="2449004" y="2733242"/>
              <a:ext cx="111595" cy="46485"/>
              <a:chOff x="2984109" y="4318465"/>
              <a:chExt cx="111595" cy="166945"/>
            </a:xfrm>
          </p:grpSpPr>
          <p:cxnSp>
            <p:nvCxnSpPr>
              <p:cNvPr id="220" name="Straight Connector 219">
                <a:extLst>
                  <a:ext uri="{FF2B5EF4-FFF2-40B4-BE49-F238E27FC236}">
                    <a16:creationId xmlns:a16="http://schemas.microsoft.com/office/drawing/2014/main" id="{882584D2-1952-98EB-79E7-118F45CDADC5}"/>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0CA18836-ECC6-2F78-2B4A-2BA0F2A2FF79}"/>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CEB9C992-7CBB-CA48-551B-C04CE7A461F0}"/>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223" name="Group 222">
              <a:extLst>
                <a:ext uri="{FF2B5EF4-FFF2-40B4-BE49-F238E27FC236}">
                  <a16:creationId xmlns:a16="http://schemas.microsoft.com/office/drawing/2014/main" id="{3B2423E0-6D77-10E5-437E-152E843AB4FB}"/>
                </a:ext>
              </a:extLst>
            </p:cNvPr>
            <p:cNvGrpSpPr/>
            <p:nvPr/>
          </p:nvGrpSpPr>
          <p:grpSpPr>
            <a:xfrm>
              <a:off x="2197747" y="2713956"/>
              <a:ext cx="111595" cy="45719"/>
              <a:chOff x="2984109" y="4318465"/>
              <a:chExt cx="111595" cy="166945"/>
            </a:xfrm>
          </p:grpSpPr>
          <p:cxnSp>
            <p:nvCxnSpPr>
              <p:cNvPr id="224" name="Straight Connector 223">
                <a:extLst>
                  <a:ext uri="{FF2B5EF4-FFF2-40B4-BE49-F238E27FC236}">
                    <a16:creationId xmlns:a16="http://schemas.microsoft.com/office/drawing/2014/main" id="{FB810385-D239-2A37-CEF4-AE74CC62B71C}"/>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81A539DB-B7FB-5D1E-C082-369DCF9D1662}"/>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05E9EA1E-E9F9-525A-9053-802CF1467937}"/>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227" name="Group 226">
              <a:extLst>
                <a:ext uri="{FF2B5EF4-FFF2-40B4-BE49-F238E27FC236}">
                  <a16:creationId xmlns:a16="http://schemas.microsoft.com/office/drawing/2014/main" id="{4443E9A5-CC0C-3FD4-593E-56B4D66604CC}"/>
                </a:ext>
              </a:extLst>
            </p:cNvPr>
            <p:cNvGrpSpPr/>
            <p:nvPr/>
          </p:nvGrpSpPr>
          <p:grpSpPr>
            <a:xfrm>
              <a:off x="1937166" y="2759675"/>
              <a:ext cx="111595" cy="45719"/>
              <a:chOff x="2984109" y="4318465"/>
              <a:chExt cx="111595" cy="166945"/>
            </a:xfrm>
          </p:grpSpPr>
          <p:cxnSp>
            <p:nvCxnSpPr>
              <p:cNvPr id="228" name="Straight Connector 227">
                <a:extLst>
                  <a:ext uri="{FF2B5EF4-FFF2-40B4-BE49-F238E27FC236}">
                    <a16:creationId xmlns:a16="http://schemas.microsoft.com/office/drawing/2014/main" id="{66BCBFA7-56CB-FFEA-5446-C817B0ED6C6C}"/>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6B67EFC8-D3B6-25D4-1EB3-4F19519B3576}"/>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4CE07510-33FA-CF8C-8EA5-71EE1987EE38}"/>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231" name="Group 230">
              <a:extLst>
                <a:ext uri="{FF2B5EF4-FFF2-40B4-BE49-F238E27FC236}">
                  <a16:creationId xmlns:a16="http://schemas.microsoft.com/office/drawing/2014/main" id="{1D32DBF7-0A95-B16A-4D92-30CFEB5B2D66}"/>
                </a:ext>
              </a:extLst>
            </p:cNvPr>
            <p:cNvGrpSpPr/>
            <p:nvPr/>
          </p:nvGrpSpPr>
          <p:grpSpPr>
            <a:xfrm>
              <a:off x="1678483" y="2741273"/>
              <a:ext cx="111595" cy="45719"/>
              <a:chOff x="2984109" y="4318465"/>
              <a:chExt cx="111595" cy="166945"/>
            </a:xfrm>
          </p:grpSpPr>
          <p:cxnSp>
            <p:nvCxnSpPr>
              <p:cNvPr id="232" name="Straight Connector 231">
                <a:extLst>
                  <a:ext uri="{FF2B5EF4-FFF2-40B4-BE49-F238E27FC236}">
                    <a16:creationId xmlns:a16="http://schemas.microsoft.com/office/drawing/2014/main" id="{E16D9801-9015-2705-D5A3-9952F14CDF31}"/>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1F9E7888-6EB3-D78D-BF05-F844418D85C1}"/>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CCFC14D7-BAE0-55A3-889D-B046C22C24B3}"/>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235" name="Group 234">
              <a:extLst>
                <a:ext uri="{FF2B5EF4-FFF2-40B4-BE49-F238E27FC236}">
                  <a16:creationId xmlns:a16="http://schemas.microsoft.com/office/drawing/2014/main" id="{87F92059-BF51-27B1-8BE3-C7FCF02E48DE}"/>
                </a:ext>
              </a:extLst>
            </p:cNvPr>
            <p:cNvGrpSpPr/>
            <p:nvPr/>
          </p:nvGrpSpPr>
          <p:grpSpPr>
            <a:xfrm>
              <a:off x="1565021" y="2736815"/>
              <a:ext cx="111595" cy="45719"/>
              <a:chOff x="2984109" y="4318465"/>
              <a:chExt cx="111595" cy="166945"/>
            </a:xfrm>
          </p:grpSpPr>
          <p:cxnSp>
            <p:nvCxnSpPr>
              <p:cNvPr id="236" name="Straight Connector 235">
                <a:extLst>
                  <a:ext uri="{FF2B5EF4-FFF2-40B4-BE49-F238E27FC236}">
                    <a16:creationId xmlns:a16="http://schemas.microsoft.com/office/drawing/2014/main" id="{3AB489F9-405A-BD4D-A3D6-E68CE8AED33D}"/>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C8767B97-4C77-E67B-EDC9-9A1C053615E5}"/>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9EF04799-0021-E8A8-37AF-CA3B09F42DDB}"/>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239" name="Group 238">
              <a:extLst>
                <a:ext uri="{FF2B5EF4-FFF2-40B4-BE49-F238E27FC236}">
                  <a16:creationId xmlns:a16="http://schemas.microsoft.com/office/drawing/2014/main" id="{E6308C3B-A328-7922-7F93-8DF1268424CE}"/>
                </a:ext>
              </a:extLst>
            </p:cNvPr>
            <p:cNvGrpSpPr/>
            <p:nvPr/>
          </p:nvGrpSpPr>
          <p:grpSpPr>
            <a:xfrm>
              <a:off x="1469160" y="2711193"/>
              <a:ext cx="111595" cy="45719"/>
              <a:chOff x="2984109" y="4318465"/>
              <a:chExt cx="111595" cy="166945"/>
            </a:xfrm>
          </p:grpSpPr>
          <p:cxnSp>
            <p:nvCxnSpPr>
              <p:cNvPr id="240" name="Straight Connector 239">
                <a:extLst>
                  <a:ext uri="{FF2B5EF4-FFF2-40B4-BE49-F238E27FC236}">
                    <a16:creationId xmlns:a16="http://schemas.microsoft.com/office/drawing/2014/main" id="{AB23A73F-03FA-34B7-8FE7-DF5E9D28C269}"/>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E19B7D2B-A791-AD96-1B68-38C39AD73562}"/>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6F5296A6-C40C-841B-BAFB-0863C260F836}"/>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243" name="Group 242">
              <a:extLst>
                <a:ext uri="{FF2B5EF4-FFF2-40B4-BE49-F238E27FC236}">
                  <a16:creationId xmlns:a16="http://schemas.microsoft.com/office/drawing/2014/main" id="{8603F5B8-AC16-A862-DFFE-A3DA588C195E}"/>
                </a:ext>
              </a:extLst>
            </p:cNvPr>
            <p:cNvGrpSpPr/>
            <p:nvPr/>
          </p:nvGrpSpPr>
          <p:grpSpPr>
            <a:xfrm>
              <a:off x="1388898" y="2662804"/>
              <a:ext cx="111595" cy="40104"/>
              <a:chOff x="2984109" y="4318465"/>
              <a:chExt cx="111595" cy="146443"/>
            </a:xfrm>
          </p:grpSpPr>
          <p:cxnSp>
            <p:nvCxnSpPr>
              <p:cNvPr id="244" name="Straight Connector 243">
                <a:extLst>
                  <a:ext uri="{FF2B5EF4-FFF2-40B4-BE49-F238E27FC236}">
                    <a16:creationId xmlns:a16="http://schemas.microsoft.com/office/drawing/2014/main" id="{9412248D-14C8-D025-2F98-34BD75501186}"/>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8E933B12-6A7F-074D-90B1-AC9C22C4E5B9}"/>
                  </a:ext>
                </a:extLst>
              </p:cNvPr>
              <p:cNvCxnSpPr>
                <a:cxnSpLocks/>
              </p:cNvCxnSpPr>
              <p:nvPr/>
            </p:nvCxnSpPr>
            <p:spPr bwMode="auto">
              <a:xfrm flipH="1">
                <a:off x="2984109" y="4348546"/>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B7A12BED-3663-CE3F-22E1-3F6BFE4CF265}"/>
                  </a:ext>
                </a:extLst>
              </p:cNvPr>
              <p:cNvCxnSpPr>
                <a:cxnSpLocks/>
              </p:cNvCxnSpPr>
              <p:nvPr/>
            </p:nvCxnSpPr>
            <p:spPr bwMode="auto">
              <a:xfrm flipH="1">
                <a:off x="2984109" y="445532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247" name="Group 246">
              <a:extLst>
                <a:ext uri="{FF2B5EF4-FFF2-40B4-BE49-F238E27FC236}">
                  <a16:creationId xmlns:a16="http://schemas.microsoft.com/office/drawing/2014/main" id="{531C96BF-9E24-CCFF-8309-91E99C375A9E}"/>
                </a:ext>
              </a:extLst>
            </p:cNvPr>
            <p:cNvGrpSpPr/>
            <p:nvPr/>
          </p:nvGrpSpPr>
          <p:grpSpPr>
            <a:xfrm>
              <a:off x="1312825" y="2629817"/>
              <a:ext cx="111595" cy="40104"/>
              <a:chOff x="2984109" y="4318465"/>
              <a:chExt cx="111595" cy="146443"/>
            </a:xfrm>
          </p:grpSpPr>
          <p:cxnSp>
            <p:nvCxnSpPr>
              <p:cNvPr id="248" name="Straight Connector 247">
                <a:extLst>
                  <a:ext uri="{FF2B5EF4-FFF2-40B4-BE49-F238E27FC236}">
                    <a16:creationId xmlns:a16="http://schemas.microsoft.com/office/drawing/2014/main" id="{36E14824-BFA7-7513-782B-BA2539927393}"/>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BDB88FDE-4B41-570A-A70C-D840FAF3B280}"/>
                  </a:ext>
                </a:extLst>
              </p:cNvPr>
              <p:cNvCxnSpPr>
                <a:cxnSpLocks/>
              </p:cNvCxnSpPr>
              <p:nvPr/>
            </p:nvCxnSpPr>
            <p:spPr bwMode="auto">
              <a:xfrm flipH="1">
                <a:off x="2984109" y="4348546"/>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347F8F40-9D89-29E5-34E1-293BD7B1BFA7}"/>
                  </a:ext>
                </a:extLst>
              </p:cNvPr>
              <p:cNvCxnSpPr>
                <a:cxnSpLocks/>
              </p:cNvCxnSpPr>
              <p:nvPr/>
            </p:nvCxnSpPr>
            <p:spPr bwMode="auto">
              <a:xfrm flipH="1">
                <a:off x="2984109" y="445532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251" name="Group 250">
              <a:extLst>
                <a:ext uri="{FF2B5EF4-FFF2-40B4-BE49-F238E27FC236}">
                  <a16:creationId xmlns:a16="http://schemas.microsoft.com/office/drawing/2014/main" id="{2D80AC13-2F71-2A3C-0F4F-590211B02745}"/>
                </a:ext>
              </a:extLst>
            </p:cNvPr>
            <p:cNvGrpSpPr/>
            <p:nvPr/>
          </p:nvGrpSpPr>
          <p:grpSpPr>
            <a:xfrm>
              <a:off x="1230762" y="2592240"/>
              <a:ext cx="111595" cy="40104"/>
              <a:chOff x="2984109" y="4318465"/>
              <a:chExt cx="111595" cy="146443"/>
            </a:xfrm>
          </p:grpSpPr>
          <p:cxnSp>
            <p:nvCxnSpPr>
              <p:cNvPr id="252" name="Straight Connector 251">
                <a:extLst>
                  <a:ext uri="{FF2B5EF4-FFF2-40B4-BE49-F238E27FC236}">
                    <a16:creationId xmlns:a16="http://schemas.microsoft.com/office/drawing/2014/main" id="{BAF9E9AC-C39F-A79C-A44E-F1343F9F9637}"/>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4C094552-2A14-5540-9AC5-E8C8DED47A71}"/>
                  </a:ext>
                </a:extLst>
              </p:cNvPr>
              <p:cNvCxnSpPr>
                <a:cxnSpLocks/>
              </p:cNvCxnSpPr>
              <p:nvPr/>
            </p:nvCxnSpPr>
            <p:spPr bwMode="auto">
              <a:xfrm flipH="1">
                <a:off x="2984109" y="4348546"/>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212BE527-797A-9BBA-8EC4-6EAE56926E78}"/>
                  </a:ext>
                </a:extLst>
              </p:cNvPr>
              <p:cNvCxnSpPr>
                <a:cxnSpLocks/>
              </p:cNvCxnSpPr>
              <p:nvPr/>
            </p:nvCxnSpPr>
            <p:spPr bwMode="auto">
              <a:xfrm flipH="1">
                <a:off x="2984109" y="445532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255" name="Group 254">
              <a:extLst>
                <a:ext uri="{FF2B5EF4-FFF2-40B4-BE49-F238E27FC236}">
                  <a16:creationId xmlns:a16="http://schemas.microsoft.com/office/drawing/2014/main" id="{64B68212-F3AC-27A3-666B-889F1764BAD6}"/>
                </a:ext>
              </a:extLst>
            </p:cNvPr>
            <p:cNvGrpSpPr/>
            <p:nvPr/>
          </p:nvGrpSpPr>
          <p:grpSpPr>
            <a:xfrm>
              <a:off x="1156919" y="2530733"/>
              <a:ext cx="111595" cy="40104"/>
              <a:chOff x="2984109" y="4318465"/>
              <a:chExt cx="111595" cy="146443"/>
            </a:xfrm>
          </p:grpSpPr>
          <p:cxnSp>
            <p:nvCxnSpPr>
              <p:cNvPr id="256" name="Straight Connector 255">
                <a:extLst>
                  <a:ext uri="{FF2B5EF4-FFF2-40B4-BE49-F238E27FC236}">
                    <a16:creationId xmlns:a16="http://schemas.microsoft.com/office/drawing/2014/main" id="{EF4E147F-D333-CC74-43DB-28F29FA68151}"/>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E44522C1-BB2E-9E44-92B7-5392ADE60654}"/>
                  </a:ext>
                </a:extLst>
              </p:cNvPr>
              <p:cNvCxnSpPr>
                <a:cxnSpLocks/>
              </p:cNvCxnSpPr>
              <p:nvPr/>
            </p:nvCxnSpPr>
            <p:spPr bwMode="auto">
              <a:xfrm flipH="1">
                <a:off x="2984109" y="4348546"/>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00430C19-A753-FE88-369D-07BD71C3CA30}"/>
                  </a:ext>
                </a:extLst>
              </p:cNvPr>
              <p:cNvCxnSpPr>
                <a:cxnSpLocks/>
              </p:cNvCxnSpPr>
              <p:nvPr/>
            </p:nvCxnSpPr>
            <p:spPr bwMode="auto">
              <a:xfrm flipH="1">
                <a:off x="2984109" y="4455328"/>
                <a:ext cx="111595" cy="0"/>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136" name="Group 135">
            <a:extLst>
              <a:ext uri="{FF2B5EF4-FFF2-40B4-BE49-F238E27FC236}">
                <a16:creationId xmlns:a16="http://schemas.microsoft.com/office/drawing/2014/main" id="{98D62EF9-EC17-2AAC-DFF2-6E0113859652}"/>
              </a:ext>
            </a:extLst>
          </p:cNvPr>
          <p:cNvGrpSpPr/>
          <p:nvPr/>
        </p:nvGrpSpPr>
        <p:grpSpPr>
          <a:xfrm>
            <a:off x="4969115" y="4978626"/>
            <a:ext cx="111595" cy="97404"/>
            <a:chOff x="2984109" y="4318465"/>
            <a:chExt cx="111595" cy="146443"/>
          </a:xfrm>
        </p:grpSpPr>
        <p:cxnSp>
          <p:nvCxnSpPr>
            <p:cNvPr id="132" name="Straight Connector 131">
              <a:extLst>
                <a:ext uri="{FF2B5EF4-FFF2-40B4-BE49-F238E27FC236}">
                  <a16:creationId xmlns:a16="http://schemas.microsoft.com/office/drawing/2014/main" id="{89EECDA9-5F33-77EA-7CA2-BE460DC19781}"/>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AE4D4DCB-E64D-C216-7C5B-CF985FACB6BF}"/>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4CC70B61-20BA-9CD5-3DB4-1C51EB568413}"/>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37" name="Group 136">
            <a:extLst>
              <a:ext uri="{FF2B5EF4-FFF2-40B4-BE49-F238E27FC236}">
                <a16:creationId xmlns:a16="http://schemas.microsoft.com/office/drawing/2014/main" id="{6CDA8DB2-4316-7257-075F-4FE9F7F40AED}"/>
              </a:ext>
            </a:extLst>
          </p:cNvPr>
          <p:cNvGrpSpPr/>
          <p:nvPr/>
        </p:nvGrpSpPr>
        <p:grpSpPr>
          <a:xfrm>
            <a:off x="5227751" y="5056419"/>
            <a:ext cx="111595" cy="149230"/>
            <a:chOff x="2984109" y="4318465"/>
            <a:chExt cx="111595" cy="146443"/>
          </a:xfrm>
        </p:grpSpPr>
        <p:cxnSp>
          <p:nvCxnSpPr>
            <p:cNvPr id="138" name="Straight Connector 137">
              <a:extLst>
                <a:ext uri="{FF2B5EF4-FFF2-40B4-BE49-F238E27FC236}">
                  <a16:creationId xmlns:a16="http://schemas.microsoft.com/office/drawing/2014/main" id="{E38E4217-4262-5CF3-6C89-26E054274A8A}"/>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7638CB15-676E-2349-45E8-8F11DB9C3284}"/>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7AACDC8F-3BF7-114A-6D67-6ABEDE321F1B}"/>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41" name="Group 140">
            <a:extLst>
              <a:ext uri="{FF2B5EF4-FFF2-40B4-BE49-F238E27FC236}">
                <a16:creationId xmlns:a16="http://schemas.microsoft.com/office/drawing/2014/main" id="{B77E4703-2769-81D5-B301-B8C50AEE49D8}"/>
              </a:ext>
            </a:extLst>
          </p:cNvPr>
          <p:cNvGrpSpPr/>
          <p:nvPr/>
        </p:nvGrpSpPr>
        <p:grpSpPr>
          <a:xfrm>
            <a:off x="5489566" y="4933706"/>
            <a:ext cx="111595" cy="378940"/>
            <a:chOff x="2984109" y="4318465"/>
            <a:chExt cx="111595" cy="146443"/>
          </a:xfrm>
        </p:grpSpPr>
        <p:cxnSp>
          <p:nvCxnSpPr>
            <p:cNvPr id="142" name="Straight Connector 141">
              <a:extLst>
                <a:ext uri="{FF2B5EF4-FFF2-40B4-BE49-F238E27FC236}">
                  <a16:creationId xmlns:a16="http://schemas.microsoft.com/office/drawing/2014/main" id="{9C7231AE-B7B1-7D77-58F6-C03CBF703DB6}"/>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B8344F11-58BD-00E6-A1B8-BF743D8F8038}"/>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0415458F-590F-5A6C-3244-0CF24667B018}"/>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35" name="Group 334">
            <a:extLst>
              <a:ext uri="{FF2B5EF4-FFF2-40B4-BE49-F238E27FC236}">
                <a16:creationId xmlns:a16="http://schemas.microsoft.com/office/drawing/2014/main" id="{AC59E808-46FF-7E5A-8C87-8E067FA3FF8E}"/>
              </a:ext>
            </a:extLst>
          </p:cNvPr>
          <p:cNvGrpSpPr/>
          <p:nvPr/>
        </p:nvGrpSpPr>
        <p:grpSpPr>
          <a:xfrm>
            <a:off x="6902543" y="3015975"/>
            <a:ext cx="111595" cy="96989"/>
            <a:chOff x="2984109" y="4318465"/>
            <a:chExt cx="111595" cy="146443"/>
          </a:xfrm>
        </p:grpSpPr>
        <p:cxnSp>
          <p:nvCxnSpPr>
            <p:cNvPr id="336" name="Straight Connector 335">
              <a:extLst>
                <a:ext uri="{FF2B5EF4-FFF2-40B4-BE49-F238E27FC236}">
                  <a16:creationId xmlns:a16="http://schemas.microsoft.com/office/drawing/2014/main" id="{E7B2A517-AAA6-6FB5-4C86-277340B86B3E}"/>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47A6A85A-CE2E-C2C5-DD8C-A8AE423FDB4B}"/>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D1621014-A997-7EB5-AB41-018B967589CD}"/>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39" name="Group 338">
            <a:extLst>
              <a:ext uri="{FF2B5EF4-FFF2-40B4-BE49-F238E27FC236}">
                <a16:creationId xmlns:a16="http://schemas.microsoft.com/office/drawing/2014/main" id="{0EB55E8A-1AC8-05AF-1586-A3DA3C242CC4}"/>
              </a:ext>
            </a:extLst>
          </p:cNvPr>
          <p:cNvGrpSpPr/>
          <p:nvPr/>
        </p:nvGrpSpPr>
        <p:grpSpPr>
          <a:xfrm>
            <a:off x="7218399" y="3281008"/>
            <a:ext cx="111595" cy="210080"/>
            <a:chOff x="2984109" y="4318465"/>
            <a:chExt cx="111595" cy="146443"/>
          </a:xfrm>
        </p:grpSpPr>
        <p:cxnSp>
          <p:nvCxnSpPr>
            <p:cNvPr id="340" name="Straight Connector 339">
              <a:extLst>
                <a:ext uri="{FF2B5EF4-FFF2-40B4-BE49-F238E27FC236}">
                  <a16:creationId xmlns:a16="http://schemas.microsoft.com/office/drawing/2014/main" id="{B9ECA1E7-8814-D1BC-6D04-FFDA591C75F7}"/>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71B6BADE-5565-392B-4E28-F4E85C9FF9CC}"/>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131F6188-22E9-6D68-5469-8F5D3A413595}"/>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43" name="Group 342">
            <a:extLst>
              <a:ext uri="{FF2B5EF4-FFF2-40B4-BE49-F238E27FC236}">
                <a16:creationId xmlns:a16="http://schemas.microsoft.com/office/drawing/2014/main" id="{4A623903-5FE1-8E0C-2BE9-E64ADDD4DB6B}"/>
              </a:ext>
            </a:extLst>
          </p:cNvPr>
          <p:cNvGrpSpPr/>
          <p:nvPr/>
        </p:nvGrpSpPr>
        <p:grpSpPr>
          <a:xfrm>
            <a:off x="7643489" y="3974446"/>
            <a:ext cx="111595" cy="142873"/>
            <a:chOff x="2984109" y="4318465"/>
            <a:chExt cx="111595" cy="146443"/>
          </a:xfrm>
        </p:grpSpPr>
        <p:cxnSp>
          <p:nvCxnSpPr>
            <p:cNvPr id="344" name="Straight Connector 343">
              <a:extLst>
                <a:ext uri="{FF2B5EF4-FFF2-40B4-BE49-F238E27FC236}">
                  <a16:creationId xmlns:a16="http://schemas.microsoft.com/office/drawing/2014/main" id="{E19FB5AB-3C93-9FCD-BC9C-F6F1A49224C8}"/>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3111CE96-70E5-E4A9-FEAE-0ACB1772DDB2}"/>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8EFB2888-A16F-1209-A9F4-3F200B6A7AA0}"/>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72" name="Group 371">
            <a:extLst>
              <a:ext uri="{FF2B5EF4-FFF2-40B4-BE49-F238E27FC236}">
                <a16:creationId xmlns:a16="http://schemas.microsoft.com/office/drawing/2014/main" id="{A500D260-F6E3-970F-F1C7-BA6745B76C8B}"/>
              </a:ext>
            </a:extLst>
          </p:cNvPr>
          <p:cNvGrpSpPr/>
          <p:nvPr/>
        </p:nvGrpSpPr>
        <p:grpSpPr>
          <a:xfrm>
            <a:off x="7006410" y="3175859"/>
            <a:ext cx="111595" cy="324292"/>
            <a:chOff x="2984109" y="4318465"/>
            <a:chExt cx="111595" cy="146443"/>
          </a:xfrm>
        </p:grpSpPr>
        <p:cxnSp>
          <p:nvCxnSpPr>
            <p:cNvPr id="457" name="Straight Connector 456">
              <a:extLst>
                <a:ext uri="{FF2B5EF4-FFF2-40B4-BE49-F238E27FC236}">
                  <a16:creationId xmlns:a16="http://schemas.microsoft.com/office/drawing/2014/main" id="{FF8B048E-6831-7B2F-A6E4-FF90EE6635DA}"/>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458" name="Straight Connector 457">
              <a:extLst>
                <a:ext uri="{FF2B5EF4-FFF2-40B4-BE49-F238E27FC236}">
                  <a16:creationId xmlns:a16="http://schemas.microsoft.com/office/drawing/2014/main" id="{E9BBBBC6-D56A-8C58-B850-5661F0493EA0}"/>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459" name="Straight Connector 458">
              <a:extLst>
                <a:ext uri="{FF2B5EF4-FFF2-40B4-BE49-F238E27FC236}">
                  <a16:creationId xmlns:a16="http://schemas.microsoft.com/office/drawing/2014/main" id="{1304362F-3D59-F0BF-E139-C0322E8ED09E}"/>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73" name="Group 372">
            <a:extLst>
              <a:ext uri="{FF2B5EF4-FFF2-40B4-BE49-F238E27FC236}">
                <a16:creationId xmlns:a16="http://schemas.microsoft.com/office/drawing/2014/main" id="{90EF27A9-9B0D-9F92-295D-8FB09A61C265}"/>
              </a:ext>
            </a:extLst>
          </p:cNvPr>
          <p:cNvGrpSpPr/>
          <p:nvPr/>
        </p:nvGrpSpPr>
        <p:grpSpPr>
          <a:xfrm>
            <a:off x="7633165" y="3708979"/>
            <a:ext cx="111595" cy="198260"/>
            <a:chOff x="2984109" y="4318465"/>
            <a:chExt cx="111595" cy="146443"/>
          </a:xfrm>
        </p:grpSpPr>
        <p:cxnSp>
          <p:nvCxnSpPr>
            <p:cNvPr id="454" name="Straight Connector 453">
              <a:extLst>
                <a:ext uri="{FF2B5EF4-FFF2-40B4-BE49-F238E27FC236}">
                  <a16:creationId xmlns:a16="http://schemas.microsoft.com/office/drawing/2014/main" id="{E38F2A70-DD1B-E77A-A95C-EC6642EEF5B1}"/>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EDF7B27A-9A5B-69F2-3A19-B0416E520042}"/>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456" name="Straight Connector 455">
              <a:extLst>
                <a:ext uri="{FF2B5EF4-FFF2-40B4-BE49-F238E27FC236}">
                  <a16:creationId xmlns:a16="http://schemas.microsoft.com/office/drawing/2014/main" id="{35DB084F-E42A-3D30-E923-6CB2D5DBDA4C}"/>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74" name="Group 373">
            <a:extLst>
              <a:ext uri="{FF2B5EF4-FFF2-40B4-BE49-F238E27FC236}">
                <a16:creationId xmlns:a16="http://schemas.microsoft.com/office/drawing/2014/main" id="{CB17A707-90C4-7A28-5D85-6C1055C69809}"/>
              </a:ext>
            </a:extLst>
          </p:cNvPr>
          <p:cNvGrpSpPr/>
          <p:nvPr/>
        </p:nvGrpSpPr>
        <p:grpSpPr>
          <a:xfrm>
            <a:off x="7322017" y="3410249"/>
            <a:ext cx="111595" cy="220432"/>
            <a:chOff x="2984109" y="4318465"/>
            <a:chExt cx="111595" cy="146443"/>
          </a:xfrm>
        </p:grpSpPr>
        <p:cxnSp>
          <p:nvCxnSpPr>
            <p:cNvPr id="451" name="Straight Connector 450">
              <a:extLst>
                <a:ext uri="{FF2B5EF4-FFF2-40B4-BE49-F238E27FC236}">
                  <a16:creationId xmlns:a16="http://schemas.microsoft.com/office/drawing/2014/main" id="{9AF4228D-82B6-34FA-4278-1B6C28BDE806}"/>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778A6C4C-5C31-AE7E-DC6A-E436F46CF3BE}"/>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453" name="Straight Connector 452">
              <a:extLst>
                <a:ext uri="{FF2B5EF4-FFF2-40B4-BE49-F238E27FC236}">
                  <a16:creationId xmlns:a16="http://schemas.microsoft.com/office/drawing/2014/main" id="{28280FE9-2E4C-F3C8-05D0-C70F9A5A1A6D}"/>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75" name="Group 374">
            <a:extLst>
              <a:ext uri="{FF2B5EF4-FFF2-40B4-BE49-F238E27FC236}">
                <a16:creationId xmlns:a16="http://schemas.microsoft.com/office/drawing/2014/main" id="{4D2FE7E2-629E-C92C-B9DF-55F3A55D0584}"/>
              </a:ext>
            </a:extLst>
          </p:cNvPr>
          <p:cNvGrpSpPr/>
          <p:nvPr/>
        </p:nvGrpSpPr>
        <p:grpSpPr>
          <a:xfrm>
            <a:off x="7951152" y="3768111"/>
            <a:ext cx="111595" cy="148722"/>
            <a:chOff x="2984109" y="4318465"/>
            <a:chExt cx="111595" cy="174446"/>
          </a:xfrm>
        </p:grpSpPr>
        <p:cxnSp>
          <p:nvCxnSpPr>
            <p:cNvPr id="448" name="Straight Connector 447">
              <a:extLst>
                <a:ext uri="{FF2B5EF4-FFF2-40B4-BE49-F238E27FC236}">
                  <a16:creationId xmlns:a16="http://schemas.microsoft.com/office/drawing/2014/main" id="{CB43F7BA-BFC6-BB54-51FE-3EAD1926F383}"/>
                </a:ext>
              </a:extLst>
            </p:cNvPr>
            <p:cNvCxnSpPr>
              <a:cxnSpLocks/>
            </p:cNvCxnSpPr>
            <p:nvPr/>
          </p:nvCxnSpPr>
          <p:spPr bwMode="auto">
            <a:xfrm>
              <a:off x="3039907" y="4318465"/>
              <a:ext cx="0" cy="174446"/>
            </a:xfrm>
            <a:prstGeom prst="line">
              <a:avLst/>
            </a:prstGeom>
            <a:noFill/>
            <a:ln w="19050" cap="flat" cmpd="sng" algn="ctr">
              <a:solidFill>
                <a:schemeClr val="bg1"/>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ABC5C42C-2A4A-8D9E-30B7-1B8EA75E561B}"/>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450" name="Straight Connector 449">
              <a:extLst>
                <a:ext uri="{FF2B5EF4-FFF2-40B4-BE49-F238E27FC236}">
                  <a16:creationId xmlns:a16="http://schemas.microsoft.com/office/drawing/2014/main" id="{50167943-1A51-4C64-E348-6425A46CC7E2}"/>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76" name="Group 375">
            <a:extLst>
              <a:ext uri="{FF2B5EF4-FFF2-40B4-BE49-F238E27FC236}">
                <a16:creationId xmlns:a16="http://schemas.microsoft.com/office/drawing/2014/main" id="{F90809A2-3045-A392-41AA-101DDF9820DB}"/>
              </a:ext>
            </a:extLst>
          </p:cNvPr>
          <p:cNvGrpSpPr/>
          <p:nvPr/>
        </p:nvGrpSpPr>
        <p:grpSpPr>
          <a:xfrm>
            <a:off x="8579991" y="3651687"/>
            <a:ext cx="111595" cy="166041"/>
            <a:chOff x="2984109" y="4318465"/>
            <a:chExt cx="111595" cy="157828"/>
          </a:xfrm>
        </p:grpSpPr>
        <p:cxnSp>
          <p:nvCxnSpPr>
            <p:cNvPr id="445" name="Straight Connector 444">
              <a:extLst>
                <a:ext uri="{FF2B5EF4-FFF2-40B4-BE49-F238E27FC236}">
                  <a16:creationId xmlns:a16="http://schemas.microsoft.com/office/drawing/2014/main" id="{D0417E07-BF8D-0FBF-6332-EB364AF86F79}"/>
                </a:ext>
              </a:extLst>
            </p:cNvPr>
            <p:cNvCxnSpPr>
              <a:cxnSpLocks/>
            </p:cNvCxnSpPr>
            <p:nvPr/>
          </p:nvCxnSpPr>
          <p:spPr bwMode="auto">
            <a:xfrm>
              <a:off x="3039907" y="4321504"/>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E722BBBC-94A7-FDDA-8C26-36418D28D09C}"/>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447" name="Straight Connector 446">
              <a:extLst>
                <a:ext uri="{FF2B5EF4-FFF2-40B4-BE49-F238E27FC236}">
                  <a16:creationId xmlns:a16="http://schemas.microsoft.com/office/drawing/2014/main" id="{29A7E1CF-9897-2BCC-5914-8F755E9D8C0A}"/>
                </a:ext>
              </a:extLst>
            </p:cNvPr>
            <p:cNvCxnSpPr>
              <a:cxnSpLocks/>
            </p:cNvCxnSpPr>
            <p:nvPr/>
          </p:nvCxnSpPr>
          <p:spPr bwMode="auto">
            <a:xfrm flipH="1">
              <a:off x="2984109" y="4476293"/>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77" name="Group 376">
            <a:extLst>
              <a:ext uri="{FF2B5EF4-FFF2-40B4-BE49-F238E27FC236}">
                <a16:creationId xmlns:a16="http://schemas.microsoft.com/office/drawing/2014/main" id="{D7D80AD7-A3CA-6043-937B-1AF574C8AA55}"/>
              </a:ext>
            </a:extLst>
          </p:cNvPr>
          <p:cNvGrpSpPr/>
          <p:nvPr/>
        </p:nvGrpSpPr>
        <p:grpSpPr>
          <a:xfrm>
            <a:off x="8923024" y="3637111"/>
            <a:ext cx="111595" cy="180643"/>
            <a:chOff x="2984109" y="4318465"/>
            <a:chExt cx="111595" cy="158527"/>
          </a:xfrm>
        </p:grpSpPr>
        <p:cxnSp>
          <p:nvCxnSpPr>
            <p:cNvPr id="442" name="Straight Connector 441">
              <a:extLst>
                <a:ext uri="{FF2B5EF4-FFF2-40B4-BE49-F238E27FC236}">
                  <a16:creationId xmlns:a16="http://schemas.microsoft.com/office/drawing/2014/main" id="{066A35AB-3A7A-8E9F-758F-CEF535265143}"/>
                </a:ext>
              </a:extLst>
            </p:cNvPr>
            <p:cNvCxnSpPr>
              <a:cxnSpLocks/>
            </p:cNvCxnSpPr>
            <p:nvPr/>
          </p:nvCxnSpPr>
          <p:spPr bwMode="auto">
            <a:xfrm>
              <a:off x="3039907" y="4324076"/>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21329135-5DE7-8CC2-4940-066971617D5B}"/>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CF46C62E-A3E3-43B1-7E4B-79C8C9AFEEC3}"/>
                </a:ext>
              </a:extLst>
            </p:cNvPr>
            <p:cNvCxnSpPr>
              <a:cxnSpLocks/>
            </p:cNvCxnSpPr>
            <p:nvPr/>
          </p:nvCxnSpPr>
          <p:spPr bwMode="auto">
            <a:xfrm flipH="1">
              <a:off x="2984109" y="4476992"/>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78" name="Group 377">
            <a:extLst>
              <a:ext uri="{FF2B5EF4-FFF2-40B4-BE49-F238E27FC236}">
                <a16:creationId xmlns:a16="http://schemas.microsoft.com/office/drawing/2014/main" id="{FFAFCBA5-512B-152A-46CF-41866FCFE8AE}"/>
              </a:ext>
            </a:extLst>
          </p:cNvPr>
          <p:cNvGrpSpPr/>
          <p:nvPr/>
        </p:nvGrpSpPr>
        <p:grpSpPr>
          <a:xfrm>
            <a:off x="9259989" y="3532572"/>
            <a:ext cx="111595" cy="202018"/>
            <a:chOff x="2984109" y="4318465"/>
            <a:chExt cx="111595" cy="166945"/>
          </a:xfrm>
        </p:grpSpPr>
        <p:cxnSp>
          <p:nvCxnSpPr>
            <p:cNvPr id="439" name="Straight Connector 438">
              <a:extLst>
                <a:ext uri="{FF2B5EF4-FFF2-40B4-BE49-F238E27FC236}">
                  <a16:creationId xmlns:a16="http://schemas.microsoft.com/office/drawing/2014/main" id="{53558BCA-7E90-C317-CB92-31E9E18CEDBB}"/>
                </a:ext>
              </a:extLst>
            </p:cNvPr>
            <p:cNvCxnSpPr>
              <a:cxnSpLocks/>
            </p:cNvCxnSpPr>
            <p:nvPr/>
          </p:nvCxnSpPr>
          <p:spPr bwMode="auto">
            <a:xfrm>
              <a:off x="3039907" y="4318465"/>
              <a:ext cx="0" cy="161660"/>
            </a:xfrm>
            <a:prstGeom prst="line">
              <a:avLst/>
            </a:prstGeom>
            <a:noFill/>
            <a:ln w="19050" cap="flat" cmpd="sng" algn="ctr">
              <a:solidFill>
                <a:schemeClr val="bg1"/>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EBA7DA46-B838-5F8F-96F6-0B17A9B140F1}"/>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3D2FA003-F186-B631-BD5E-615BF5871DE1}"/>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79" name="Group 378">
            <a:extLst>
              <a:ext uri="{FF2B5EF4-FFF2-40B4-BE49-F238E27FC236}">
                <a16:creationId xmlns:a16="http://schemas.microsoft.com/office/drawing/2014/main" id="{B8FFF170-3155-631A-F376-5CFB71BFCED1}"/>
              </a:ext>
            </a:extLst>
          </p:cNvPr>
          <p:cNvGrpSpPr/>
          <p:nvPr/>
        </p:nvGrpSpPr>
        <p:grpSpPr>
          <a:xfrm>
            <a:off x="9597947" y="3439146"/>
            <a:ext cx="111595" cy="263467"/>
            <a:chOff x="2984109" y="4318465"/>
            <a:chExt cx="111595" cy="166946"/>
          </a:xfrm>
        </p:grpSpPr>
        <p:cxnSp>
          <p:nvCxnSpPr>
            <p:cNvPr id="436" name="Straight Connector 435">
              <a:extLst>
                <a:ext uri="{FF2B5EF4-FFF2-40B4-BE49-F238E27FC236}">
                  <a16:creationId xmlns:a16="http://schemas.microsoft.com/office/drawing/2014/main" id="{85997803-96B2-8784-A7AC-9F7ADB96EAD3}"/>
                </a:ext>
              </a:extLst>
            </p:cNvPr>
            <p:cNvCxnSpPr>
              <a:cxnSpLocks/>
            </p:cNvCxnSpPr>
            <p:nvPr/>
          </p:nvCxnSpPr>
          <p:spPr bwMode="auto">
            <a:xfrm>
              <a:off x="3039907" y="4318465"/>
              <a:ext cx="0" cy="166946"/>
            </a:xfrm>
            <a:prstGeom prst="line">
              <a:avLst/>
            </a:prstGeom>
            <a:noFill/>
            <a:ln w="19050" cap="flat" cmpd="sng" algn="ctr">
              <a:solidFill>
                <a:schemeClr val="bg1"/>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ECD932DB-8706-ECBB-B683-C6D306FDFC62}"/>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438" name="Straight Connector 437">
              <a:extLst>
                <a:ext uri="{FF2B5EF4-FFF2-40B4-BE49-F238E27FC236}">
                  <a16:creationId xmlns:a16="http://schemas.microsoft.com/office/drawing/2014/main" id="{E6D2471F-F666-17B0-A6C1-37554C487330}"/>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80" name="Group 379">
            <a:extLst>
              <a:ext uri="{FF2B5EF4-FFF2-40B4-BE49-F238E27FC236}">
                <a16:creationId xmlns:a16="http://schemas.microsoft.com/office/drawing/2014/main" id="{CC11BA53-16FC-7B52-2D67-342AB78A05AC}"/>
              </a:ext>
            </a:extLst>
          </p:cNvPr>
          <p:cNvGrpSpPr/>
          <p:nvPr/>
        </p:nvGrpSpPr>
        <p:grpSpPr>
          <a:xfrm>
            <a:off x="9941910" y="3320270"/>
            <a:ext cx="111595" cy="273648"/>
            <a:chOff x="2984109" y="4318465"/>
            <a:chExt cx="111595" cy="170939"/>
          </a:xfrm>
        </p:grpSpPr>
        <p:cxnSp>
          <p:nvCxnSpPr>
            <p:cNvPr id="433" name="Straight Connector 432">
              <a:extLst>
                <a:ext uri="{FF2B5EF4-FFF2-40B4-BE49-F238E27FC236}">
                  <a16:creationId xmlns:a16="http://schemas.microsoft.com/office/drawing/2014/main" id="{87C86BBB-BA11-D597-E112-6C374067911B}"/>
                </a:ext>
              </a:extLst>
            </p:cNvPr>
            <p:cNvCxnSpPr>
              <a:cxnSpLocks/>
            </p:cNvCxnSpPr>
            <p:nvPr/>
          </p:nvCxnSpPr>
          <p:spPr bwMode="auto">
            <a:xfrm>
              <a:off x="3039906" y="4318465"/>
              <a:ext cx="0" cy="168939"/>
            </a:xfrm>
            <a:prstGeom prst="line">
              <a:avLst/>
            </a:prstGeom>
            <a:noFill/>
            <a:ln w="19050" cap="flat" cmpd="sng" algn="ctr">
              <a:solidFill>
                <a:schemeClr val="bg1"/>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553F318E-4B3E-CB26-133B-04F52482097B}"/>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11D08915-33B1-1BB5-C036-B583CAD7F3BA}"/>
                </a:ext>
              </a:extLst>
            </p:cNvPr>
            <p:cNvCxnSpPr>
              <a:cxnSpLocks/>
            </p:cNvCxnSpPr>
            <p:nvPr/>
          </p:nvCxnSpPr>
          <p:spPr bwMode="auto">
            <a:xfrm flipH="1">
              <a:off x="2984109" y="4489404"/>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81" name="Group 380">
            <a:extLst>
              <a:ext uri="{FF2B5EF4-FFF2-40B4-BE49-F238E27FC236}">
                <a16:creationId xmlns:a16="http://schemas.microsoft.com/office/drawing/2014/main" id="{0A104A45-CEE3-77A2-4262-1905FD30A7ED}"/>
              </a:ext>
            </a:extLst>
          </p:cNvPr>
          <p:cNvGrpSpPr/>
          <p:nvPr/>
        </p:nvGrpSpPr>
        <p:grpSpPr>
          <a:xfrm>
            <a:off x="10285113" y="3283268"/>
            <a:ext cx="111595" cy="217926"/>
            <a:chOff x="2984109" y="4318465"/>
            <a:chExt cx="111595" cy="166945"/>
          </a:xfrm>
        </p:grpSpPr>
        <p:cxnSp>
          <p:nvCxnSpPr>
            <p:cNvPr id="430" name="Straight Connector 429">
              <a:extLst>
                <a:ext uri="{FF2B5EF4-FFF2-40B4-BE49-F238E27FC236}">
                  <a16:creationId xmlns:a16="http://schemas.microsoft.com/office/drawing/2014/main" id="{710F39E0-8319-C012-3D67-8CA4C8B81E94}"/>
                </a:ext>
              </a:extLst>
            </p:cNvPr>
            <p:cNvCxnSpPr>
              <a:cxnSpLocks/>
            </p:cNvCxnSpPr>
            <p:nvPr/>
          </p:nvCxnSpPr>
          <p:spPr bwMode="auto">
            <a:xfrm>
              <a:off x="3039906" y="4318465"/>
              <a:ext cx="0" cy="162046"/>
            </a:xfrm>
            <a:prstGeom prst="line">
              <a:avLst/>
            </a:prstGeom>
            <a:noFill/>
            <a:ln w="19050" cap="flat" cmpd="sng" algn="ctr">
              <a:solidFill>
                <a:schemeClr val="bg1"/>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E8082C26-D65D-F06A-BAF9-8B3F5352633E}"/>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05EDEFC9-741A-E061-060D-A44AB26F2A96}"/>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82" name="Group 381">
            <a:extLst>
              <a:ext uri="{FF2B5EF4-FFF2-40B4-BE49-F238E27FC236}">
                <a16:creationId xmlns:a16="http://schemas.microsoft.com/office/drawing/2014/main" id="{40037EF5-0DC8-B38D-BEF6-DCB496F0AD60}"/>
              </a:ext>
            </a:extLst>
          </p:cNvPr>
          <p:cNvGrpSpPr/>
          <p:nvPr/>
        </p:nvGrpSpPr>
        <p:grpSpPr>
          <a:xfrm>
            <a:off x="10624387" y="3363929"/>
            <a:ext cx="111595" cy="204397"/>
            <a:chOff x="2984109" y="4318465"/>
            <a:chExt cx="111595" cy="169598"/>
          </a:xfrm>
        </p:grpSpPr>
        <p:cxnSp>
          <p:nvCxnSpPr>
            <p:cNvPr id="427" name="Straight Connector 426">
              <a:extLst>
                <a:ext uri="{FF2B5EF4-FFF2-40B4-BE49-F238E27FC236}">
                  <a16:creationId xmlns:a16="http://schemas.microsoft.com/office/drawing/2014/main" id="{AFB460AC-73A0-C909-76C9-26F2F0B3C486}"/>
                </a:ext>
              </a:extLst>
            </p:cNvPr>
            <p:cNvCxnSpPr>
              <a:cxnSpLocks/>
            </p:cNvCxnSpPr>
            <p:nvPr/>
          </p:nvCxnSpPr>
          <p:spPr bwMode="auto">
            <a:xfrm>
              <a:off x="3039907" y="4318465"/>
              <a:ext cx="0" cy="169598"/>
            </a:xfrm>
            <a:prstGeom prst="line">
              <a:avLst/>
            </a:prstGeom>
            <a:noFill/>
            <a:ln w="19050" cap="flat" cmpd="sng" algn="ctr">
              <a:solidFill>
                <a:schemeClr val="bg1"/>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5453C09C-8B9A-6019-04F8-B602E46C2F6D}"/>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21020A12-5B8C-387A-2D0B-F3C19F2B472D}"/>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83" name="Group 382">
            <a:extLst>
              <a:ext uri="{FF2B5EF4-FFF2-40B4-BE49-F238E27FC236}">
                <a16:creationId xmlns:a16="http://schemas.microsoft.com/office/drawing/2014/main" id="{2B53A185-E372-08F9-F9CE-407A31759EF2}"/>
              </a:ext>
            </a:extLst>
          </p:cNvPr>
          <p:cNvGrpSpPr/>
          <p:nvPr/>
        </p:nvGrpSpPr>
        <p:grpSpPr>
          <a:xfrm>
            <a:off x="10964199" y="3282110"/>
            <a:ext cx="111595" cy="145550"/>
            <a:chOff x="2984109" y="4318465"/>
            <a:chExt cx="111595" cy="174617"/>
          </a:xfrm>
        </p:grpSpPr>
        <p:cxnSp>
          <p:nvCxnSpPr>
            <p:cNvPr id="424" name="Straight Connector 423">
              <a:extLst>
                <a:ext uri="{FF2B5EF4-FFF2-40B4-BE49-F238E27FC236}">
                  <a16:creationId xmlns:a16="http://schemas.microsoft.com/office/drawing/2014/main" id="{30CC6790-5ECD-DC2B-E7DC-D6218AE11A89}"/>
                </a:ext>
              </a:extLst>
            </p:cNvPr>
            <p:cNvCxnSpPr>
              <a:cxnSpLocks/>
            </p:cNvCxnSpPr>
            <p:nvPr/>
          </p:nvCxnSpPr>
          <p:spPr bwMode="auto">
            <a:xfrm>
              <a:off x="3039907" y="4318465"/>
              <a:ext cx="0" cy="174617"/>
            </a:xfrm>
            <a:prstGeom prst="line">
              <a:avLst/>
            </a:prstGeom>
            <a:noFill/>
            <a:ln w="19050" cap="flat" cmpd="sng" algn="ctr">
              <a:solidFill>
                <a:schemeClr val="bg1"/>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0C545D6F-FA1B-7CB7-396C-FF35D03433C5}"/>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EFC5CFB9-BFC7-0916-E314-ADCE44A34C52}"/>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84" name="Group 383">
            <a:extLst>
              <a:ext uri="{FF2B5EF4-FFF2-40B4-BE49-F238E27FC236}">
                <a16:creationId xmlns:a16="http://schemas.microsoft.com/office/drawing/2014/main" id="{77BA630B-A4B3-6727-3311-FAF1342D1D93}"/>
              </a:ext>
            </a:extLst>
          </p:cNvPr>
          <p:cNvGrpSpPr/>
          <p:nvPr/>
        </p:nvGrpSpPr>
        <p:grpSpPr>
          <a:xfrm>
            <a:off x="7115666" y="3465486"/>
            <a:ext cx="111595" cy="86464"/>
            <a:chOff x="2984109" y="4318465"/>
            <a:chExt cx="111595" cy="166945"/>
          </a:xfrm>
        </p:grpSpPr>
        <p:cxnSp>
          <p:nvCxnSpPr>
            <p:cNvPr id="421" name="Straight Connector 420">
              <a:extLst>
                <a:ext uri="{FF2B5EF4-FFF2-40B4-BE49-F238E27FC236}">
                  <a16:creationId xmlns:a16="http://schemas.microsoft.com/office/drawing/2014/main" id="{9D8F80A6-D3A1-1329-071F-075F70A6D296}"/>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17509F35-C689-C28C-B922-BA930BC70F3C}"/>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6D382038-A10D-052A-AF08-281F69473995}"/>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85" name="Group 384">
            <a:extLst>
              <a:ext uri="{FF2B5EF4-FFF2-40B4-BE49-F238E27FC236}">
                <a16:creationId xmlns:a16="http://schemas.microsoft.com/office/drawing/2014/main" id="{9FD89F94-023D-E1FE-6AF1-F061135B67F5}"/>
              </a:ext>
            </a:extLst>
          </p:cNvPr>
          <p:cNvGrpSpPr/>
          <p:nvPr/>
        </p:nvGrpSpPr>
        <p:grpSpPr>
          <a:xfrm>
            <a:off x="7328196" y="3590855"/>
            <a:ext cx="111595" cy="140808"/>
            <a:chOff x="2984109" y="4318465"/>
            <a:chExt cx="111595" cy="166945"/>
          </a:xfrm>
        </p:grpSpPr>
        <p:cxnSp>
          <p:nvCxnSpPr>
            <p:cNvPr id="418" name="Straight Connector 417">
              <a:extLst>
                <a:ext uri="{FF2B5EF4-FFF2-40B4-BE49-F238E27FC236}">
                  <a16:creationId xmlns:a16="http://schemas.microsoft.com/office/drawing/2014/main" id="{6C670710-2290-0078-AEAC-B062FCF488BC}"/>
                </a:ext>
              </a:extLst>
            </p:cNvPr>
            <p:cNvCxnSpPr>
              <a:cxnSpLocks/>
            </p:cNvCxnSpPr>
            <p:nvPr/>
          </p:nvCxnSpPr>
          <p:spPr bwMode="auto">
            <a:xfrm>
              <a:off x="3039907" y="4330013"/>
              <a:ext cx="0" cy="153847"/>
            </a:xfrm>
            <a:prstGeom prst="line">
              <a:avLst/>
            </a:prstGeom>
            <a:noFill/>
            <a:ln w="19050" cap="flat" cmpd="sng" algn="ctr">
              <a:solidFill>
                <a:schemeClr val="bg1"/>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5B2D46D8-3060-2FC2-3609-3386FFB79CED}"/>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02F4F92D-7929-CF5C-B379-3E0374E61DF9}"/>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88" name="Group 387">
            <a:extLst>
              <a:ext uri="{FF2B5EF4-FFF2-40B4-BE49-F238E27FC236}">
                <a16:creationId xmlns:a16="http://schemas.microsoft.com/office/drawing/2014/main" id="{0FDF8B2E-6946-5081-E2BD-DF5BBA76FEF2}"/>
              </a:ext>
            </a:extLst>
          </p:cNvPr>
          <p:cNvGrpSpPr/>
          <p:nvPr/>
        </p:nvGrpSpPr>
        <p:grpSpPr>
          <a:xfrm>
            <a:off x="7809079" y="3913659"/>
            <a:ext cx="111595" cy="204458"/>
            <a:chOff x="2984109" y="4318465"/>
            <a:chExt cx="111595" cy="166945"/>
          </a:xfrm>
        </p:grpSpPr>
        <p:cxnSp>
          <p:nvCxnSpPr>
            <p:cNvPr id="409" name="Straight Connector 408">
              <a:extLst>
                <a:ext uri="{FF2B5EF4-FFF2-40B4-BE49-F238E27FC236}">
                  <a16:creationId xmlns:a16="http://schemas.microsoft.com/office/drawing/2014/main" id="{3426008E-5255-FD81-5A7F-60F7FC84247E}"/>
                </a:ext>
              </a:extLst>
            </p:cNvPr>
            <p:cNvCxnSpPr>
              <a:cxnSpLocks/>
            </p:cNvCxnSpPr>
            <p:nvPr/>
          </p:nvCxnSpPr>
          <p:spPr bwMode="auto">
            <a:xfrm>
              <a:off x="3039907" y="4318465"/>
              <a:ext cx="0" cy="158536"/>
            </a:xfrm>
            <a:prstGeom prst="line">
              <a:avLst/>
            </a:prstGeom>
            <a:noFill/>
            <a:ln w="19050" cap="flat" cmpd="sng" algn="ctr">
              <a:solidFill>
                <a:schemeClr val="bg1"/>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9C0E3AF9-B315-5E2F-F244-664C2ECEB8BE}"/>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702B5631-CD6D-8487-8553-CD8D32EDCFD0}"/>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89" name="Group 388">
            <a:extLst>
              <a:ext uri="{FF2B5EF4-FFF2-40B4-BE49-F238E27FC236}">
                <a16:creationId xmlns:a16="http://schemas.microsoft.com/office/drawing/2014/main" id="{035BFE38-7265-7757-5037-5468B1D93E9B}"/>
              </a:ext>
            </a:extLst>
          </p:cNvPr>
          <p:cNvGrpSpPr/>
          <p:nvPr/>
        </p:nvGrpSpPr>
        <p:grpSpPr>
          <a:xfrm>
            <a:off x="7951152" y="3941688"/>
            <a:ext cx="111595" cy="234121"/>
            <a:chOff x="2984109" y="4318465"/>
            <a:chExt cx="111595" cy="171633"/>
          </a:xfrm>
        </p:grpSpPr>
        <p:cxnSp>
          <p:nvCxnSpPr>
            <p:cNvPr id="406" name="Straight Connector 405">
              <a:extLst>
                <a:ext uri="{FF2B5EF4-FFF2-40B4-BE49-F238E27FC236}">
                  <a16:creationId xmlns:a16="http://schemas.microsoft.com/office/drawing/2014/main" id="{93711F85-0FA0-3EEC-837F-70462BC1B4FB}"/>
                </a:ext>
              </a:extLst>
            </p:cNvPr>
            <p:cNvCxnSpPr>
              <a:cxnSpLocks/>
            </p:cNvCxnSpPr>
            <p:nvPr/>
          </p:nvCxnSpPr>
          <p:spPr bwMode="auto">
            <a:xfrm>
              <a:off x="3039906" y="4318465"/>
              <a:ext cx="0" cy="171633"/>
            </a:xfrm>
            <a:prstGeom prst="line">
              <a:avLst/>
            </a:prstGeom>
            <a:noFill/>
            <a:ln w="19050" cap="flat" cmpd="sng" algn="ctr">
              <a:solidFill>
                <a:schemeClr val="bg1"/>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45D11F64-F537-5248-036F-5E2DC641C957}"/>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707AE6C4-EB22-C04B-119E-82E178FCEF79}"/>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90" name="Group 389">
            <a:extLst>
              <a:ext uri="{FF2B5EF4-FFF2-40B4-BE49-F238E27FC236}">
                <a16:creationId xmlns:a16="http://schemas.microsoft.com/office/drawing/2014/main" id="{575EB83A-BB50-1BB1-AAEA-2B697736F29E}"/>
              </a:ext>
            </a:extLst>
          </p:cNvPr>
          <p:cNvGrpSpPr/>
          <p:nvPr/>
        </p:nvGrpSpPr>
        <p:grpSpPr>
          <a:xfrm>
            <a:off x="7951152" y="4132550"/>
            <a:ext cx="111595" cy="206304"/>
            <a:chOff x="2984109" y="4348546"/>
            <a:chExt cx="111595" cy="111193"/>
          </a:xfrm>
        </p:grpSpPr>
        <p:cxnSp>
          <p:nvCxnSpPr>
            <p:cNvPr id="403" name="Straight Connector 402">
              <a:extLst>
                <a:ext uri="{FF2B5EF4-FFF2-40B4-BE49-F238E27FC236}">
                  <a16:creationId xmlns:a16="http://schemas.microsoft.com/office/drawing/2014/main" id="{8E344673-2594-4D3D-AF96-1BBA7FCFB349}"/>
                </a:ext>
              </a:extLst>
            </p:cNvPr>
            <p:cNvCxnSpPr>
              <a:cxnSpLocks/>
            </p:cNvCxnSpPr>
            <p:nvPr/>
          </p:nvCxnSpPr>
          <p:spPr bwMode="auto">
            <a:xfrm>
              <a:off x="3039907" y="4349453"/>
              <a:ext cx="0" cy="110286"/>
            </a:xfrm>
            <a:prstGeom prst="line">
              <a:avLst/>
            </a:prstGeom>
            <a:noFill/>
            <a:ln w="19050" cap="flat" cmpd="sng" algn="ctr">
              <a:solidFill>
                <a:schemeClr val="bg1"/>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C3DF4300-502A-BCA5-B930-21D40E314E3D}"/>
                </a:ext>
              </a:extLst>
            </p:cNvPr>
            <p:cNvCxnSpPr>
              <a:cxnSpLocks/>
            </p:cNvCxnSpPr>
            <p:nvPr/>
          </p:nvCxnSpPr>
          <p:spPr bwMode="auto">
            <a:xfrm flipH="1">
              <a:off x="2984109" y="4348546"/>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707B4903-C467-E3C5-27DA-2DA82C7D180D}"/>
                </a:ext>
              </a:extLst>
            </p:cNvPr>
            <p:cNvCxnSpPr>
              <a:cxnSpLocks/>
            </p:cNvCxnSpPr>
            <p:nvPr/>
          </p:nvCxnSpPr>
          <p:spPr bwMode="auto">
            <a:xfrm flipH="1">
              <a:off x="2984109" y="445532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91" name="Group 390">
            <a:extLst>
              <a:ext uri="{FF2B5EF4-FFF2-40B4-BE49-F238E27FC236}">
                <a16:creationId xmlns:a16="http://schemas.microsoft.com/office/drawing/2014/main" id="{7B69AFAD-7AFE-EF4A-992C-BB28B447873F}"/>
              </a:ext>
            </a:extLst>
          </p:cNvPr>
          <p:cNvGrpSpPr/>
          <p:nvPr/>
        </p:nvGrpSpPr>
        <p:grpSpPr>
          <a:xfrm>
            <a:off x="8265970" y="4193154"/>
            <a:ext cx="111595" cy="241623"/>
            <a:chOff x="2984109" y="4318465"/>
            <a:chExt cx="111595" cy="146443"/>
          </a:xfrm>
        </p:grpSpPr>
        <p:cxnSp>
          <p:nvCxnSpPr>
            <p:cNvPr id="400" name="Straight Connector 399">
              <a:extLst>
                <a:ext uri="{FF2B5EF4-FFF2-40B4-BE49-F238E27FC236}">
                  <a16:creationId xmlns:a16="http://schemas.microsoft.com/office/drawing/2014/main" id="{612656D9-9A9F-68D0-1AD5-75129EAE732D}"/>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B859F9CE-E7B1-9780-560E-188C23F4A515}"/>
                </a:ext>
              </a:extLst>
            </p:cNvPr>
            <p:cNvCxnSpPr>
              <a:cxnSpLocks/>
            </p:cNvCxnSpPr>
            <p:nvPr/>
          </p:nvCxnSpPr>
          <p:spPr bwMode="auto">
            <a:xfrm flipH="1">
              <a:off x="2984109" y="4323358"/>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735513D7-A0DB-1C9E-8F96-6F4903779A1F}"/>
                </a:ext>
              </a:extLst>
            </p:cNvPr>
            <p:cNvCxnSpPr>
              <a:cxnSpLocks/>
            </p:cNvCxnSpPr>
            <p:nvPr/>
          </p:nvCxnSpPr>
          <p:spPr bwMode="auto">
            <a:xfrm flipH="1">
              <a:off x="2984109" y="445532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92" name="Group 391">
            <a:extLst>
              <a:ext uri="{FF2B5EF4-FFF2-40B4-BE49-F238E27FC236}">
                <a16:creationId xmlns:a16="http://schemas.microsoft.com/office/drawing/2014/main" id="{72D67F5E-0309-4321-DCA2-9908B877A735}"/>
              </a:ext>
            </a:extLst>
          </p:cNvPr>
          <p:cNvGrpSpPr/>
          <p:nvPr/>
        </p:nvGrpSpPr>
        <p:grpSpPr>
          <a:xfrm>
            <a:off x="8579166" y="3875172"/>
            <a:ext cx="111595" cy="265461"/>
            <a:chOff x="2984109" y="4316701"/>
            <a:chExt cx="111595" cy="146443"/>
          </a:xfrm>
        </p:grpSpPr>
        <p:cxnSp>
          <p:nvCxnSpPr>
            <p:cNvPr id="397" name="Straight Connector 396">
              <a:extLst>
                <a:ext uri="{FF2B5EF4-FFF2-40B4-BE49-F238E27FC236}">
                  <a16:creationId xmlns:a16="http://schemas.microsoft.com/office/drawing/2014/main" id="{59DF7DA2-8EEF-A317-6FB4-8F4EF5E3C14B}"/>
                </a:ext>
              </a:extLst>
            </p:cNvPr>
            <p:cNvCxnSpPr>
              <a:cxnSpLocks/>
            </p:cNvCxnSpPr>
            <p:nvPr/>
          </p:nvCxnSpPr>
          <p:spPr bwMode="auto">
            <a:xfrm>
              <a:off x="3039907" y="431670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C8E19E8B-95AA-B481-147C-3BF1833F9932}"/>
                </a:ext>
              </a:extLst>
            </p:cNvPr>
            <p:cNvCxnSpPr>
              <a:cxnSpLocks/>
            </p:cNvCxnSpPr>
            <p:nvPr/>
          </p:nvCxnSpPr>
          <p:spPr bwMode="auto">
            <a:xfrm flipH="1">
              <a:off x="2984109" y="4322090"/>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5B948C07-7524-E103-FDE2-A82D78086E6C}"/>
                </a:ext>
              </a:extLst>
            </p:cNvPr>
            <p:cNvCxnSpPr>
              <a:cxnSpLocks/>
            </p:cNvCxnSpPr>
            <p:nvPr/>
          </p:nvCxnSpPr>
          <p:spPr bwMode="auto">
            <a:xfrm flipH="1">
              <a:off x="2984109" y="4457092"/>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93" name="Group 392">
            <a:extLst>
              <a:ext uri="{FF2B5EF4-FFF2-40B4-BE49-F238E27FC236}">
                <a16:creationId xmlns:a16="http://schemas.microsoft.com/office/drawing/2014/main" id="{5EC40A03-14C7-503B-E0A2-7583D538A73B}"/>
              </a:ext>
            </a:extLst>
          </p:cNvPr>
          <p:cNvGrpSpPr/>
          <p:nvPr/>
        </p:nvGrpSpPr>
        <p:grpSpPr>
          <a:xfrm>
            <a:off x="8262148" y="3790449"/>
            <a:ext cx="111595" cy="382158"/>
            <a:chOff x="2984109" y="4309890"/>
            <a:chExt cx="111595" cy="146443"/>
          </a:xfrm>
        </p:grpSpPr>
        <p:cxnSp>
          <p:nvCxnSpPr>
            <p:cNvPr id="394" name="Straight Connector 393">
              <a:extLst>
                <a:ext uri="{FF2B5EF4-FFF2-40B4-BE49-F238E27FC236}">
                  <a16:creationId xmlns:a16="http://schemas.microsoft.com/office/drawing/2014/main" id="{145E937B-D0E9-6917-4C96-949D74D874B1}"/>
                </a:ext>
              </a:extLst>
            </p:cNvPr>
            <p:cNvCxnSpPr>
              <a:cxnSpLocks/>
            </p:cNvCxnSpPr>
            <p:nvPr/>
          </p:nvCxnSpPr>
          <p:spPr bwMode="auto">
            <a:xfrm>
              <a:off x="3039907" y="4309890"/>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AFD7F404-9E37-A7CC-0CD3-D4CD02C1836A}"/>
                </a:ext>
              </a:extLst>
            </p:cNvPr>
            <p:cNvCxnSpPr>
              <a:cxnSpLocks/>
            </p:cNvCxnSpPr>
            <p:nvPr/>
          </p:nvCxnSpPr>
          <p:spPr bwMode="auto">
            <a:xfrm flipH="1">
              <a:off x="2984109" y="4313583"/>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68B93327-D21D-1242-BED7-1224462B2060}"/>
                </a:ext>
              </a:extLst>
            </p:cNvPr>
            <p:cNvCxnSpPr>
              <a:cxnSpLocks/>
            </p:cNvCxnSpPr>
            <p:nvPr/>
          </p:nvCxnSpPr>
          <p:spPr bwMode="auto">
            <a:xfrm flipH="1">
              <a:off x="2984109" y="445532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543" name="Group 542">
            <a:extLst>
              <a:ext uri="{FF2B5EF4-FFF2-40B4-BE49-F238E27FC236}">
                <a16:creationId xmlns:a16="http://schemas.microsoft.com/office/drawing/2014/main" id="{2CE0220B-8363-AE27-3892-5223E1404862}"/>
              </a:ext>
            </a:extLst>
          </p:cNvPr>
          <p:cNvGrpSpPr/>
          <p:nvPr/>
        </p:nvGrpSpPr>
        <p:grpSpPr>
          <a:xfrm>
            <a:off x="8920201" y="3853333"/>
            <a:ext cx="111595" cy="155031"/>
            <a:chOff x="2984109" y="4316701"/>
            <a:chExt cx="111595" cy="146443"/>
          </a:xfrm>
        </p:grpSpPr>
        <p:cxnSp>
          <p:nvCxnSpPr>
            <p:cNvPr id="544" name="Straight Connector 543">
              <a:extLst>
                <a:ext uri="{FF2B5EF4-FFF2-40B4-BE49-F238E27FC236}">
                  <a16:creationId xmlns:a16="http://schemas.microsoft.com/office/drawing/2014/main" id="{7FF19F9F-E4E3-850C-73E1-22837CF33DEE}"/>
                </a:ext>
              </a:extLst>
            </p:cNvPr>
            <p:cNvCxnSpPr>
              <a:cxnSpLocks/>
            </p:cNvCxnSpPr>
            <p:nvPr/>
          </p:nvCxnSpPr>
          <p:spPr bwMode="auto">
            <a:xfrm>
              <a:off x="3039907" y="431670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545" name="Straight Connector 544">
              <a:extLst>
                <a:ext uri="{FF2B5EF4-FFF2-40B4-BE49-F238E27FC236}">
                  <a16:creationId xmlns:a16="http://schemas.microsoft.com/office/drawing/2014/main" id="{BFD545E1-CA8C-084D-92CE-4F3E1E19E73E}"/>
                </a:ext>
              </a:extLst>
            </p:cNvPr>
            <p:cNvCxnSpPr>
              <a:cxnSpLocks/>
            </p:cNvCxnSpPr>
            <p:nvPr/>
          </p:nvCxnSpPr>
          <p:spPr bwMode="auto">
            <a:xfrm flipH="1">
              <a:off x="2984109" y="4322090"/>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546" name="Straight Connector 545">
              <a:extLst>
                <a:ext uri="{FF2B5EF4-FFF2-40B4-BE49-F238E27FC236}">
                  <a16:creationId xmlns:a16="http://schemas.microsoft.com/office/drawing/2014/main" id="{36314267-C9AF-934A-CDBF-9B46E4B13B87}"/>
                </a:ext>
              </a:extLst>
            </p:cNvPr>
            <p:cNvCxnSpPr>
              <a:cxnSpLocks/>
            </p:cNvCxnSpPr>
            <p:nvPr/>
          </p:nvCxnSpPr>
          <p:spPr bwMode="auto">
            <a:xfrm flipH="1">
              <a:off x="2984109" y="4457092"/>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547" name="Group 546">
            <a:extLst>
              <a:ext uri="{FF2B5EF4-FFF2-40B4-BE49-F238E27FC236}">
                <a16:creationId xmlns:a16="http://schemas.microsoft.com/office/drawing/2014/main" id="{5727CD2A-AC54-6FAF-C12F-587DCB5F4A37}"/>
              </a:ext>
            </a:extLst>
          </p:cNvPr>
          <p:cNvGrpSpPr/>
          <p:nvPr/>
        </p:nvGrpSpPr>
        <p:grpSpPr>
          <a:xfrm>
            <a:off x="9258038" y="3728892"/>
            <a:ext cx="111595" cy="178347"/>
            <a:chOff x="2984109" y="4316701"/>
            <a:chExt cx="111595" cy="146443"/>
          </a:xfrm>
        </p:grpSpPr>
        <p:cxnSp>
          <p:nvCxnSpPr>
            <p:cNvPr id="548" name="Straight Connector 547">
              <a:extLst>
                <a:ext uri="{FF2B5EF4-FFF2-40B4-BE49-F238E27FC236}">
                  <a16:creationId xmlns:a16="http://schemas.microsoft.com/office/drawing/2014/main" id="{3839243F-D06B-8480-3D1D-494F30990948}"/>
                </a:ext>
              </a:extLst>
            </p:cNvPr>
            <p:cNvCxnSpPr>
              <a:cxnSpLocks/>
            </p:cNvCxnSpPr>
            <p:nvPr/>
          </p:nvCxnSpPr>
          <p:spPr bwMode="auto">
            <a:xfrm>
              <a:off x="3039907" y="431670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549" name="Straight Connector 548">
              <a:extLst>
                <a:ext uri="{FF2B5EF4-FFF2-40B4-BE49-F238E27FC236}">
                  <a16:creationId xmlns:a16="http://schemas.microsoft.com/office/drawing/2014/main" id="{CAB88CA7-188F-AD6F-B393-DDDDE305B3CC}"/>
                </a:ext>
              </a:extLst>
            </p:cNvPr>
            <p:cNvCxnSpPr>
              <a:cxnSpLocks/>
            </p:cNvCxnSpPr>
            <p:nvPr/>
          </p:nvCxnSpPr>
          <p:spPr bwMode="auto">
            <a:xfrm flipH="1">
              <a:off x="2984109" y="4322090"/>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550" name="Straight Connector 549">
              <a:extLst>
                <a:ext uri="{FF2B5EF4-FFF2-40B4-BE49-F238E27FC236}">
                  <a16:creationId xmlns:a16="http://schemas.microsoft.com/office/drawing/2014/main" id="{78E39560-0402-6DA0-D541-6F11998DD34B}"/>
                </a:ext>
              </a:extLst>
            </p:cNvPr>
            <p:cNvCxnSpPr>
              <a:cxnSpLocks/>
            </p:cNvCxnSpPr>
            <p:nvPr/>
          </p:nvCxnSpPr>
          <p:spPr bwMode="auto">
            <a:xfrm flipH="1">
              <a:off x="2984109" y="4457092"/>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551" name="Group 550">
            <a:extLst>
              <a:ext uri="{FF2B5EF4-FFF2-40B4-BE49-F238E27FC236}">
                <a16:creationId xmlns:a16="http://schemas.microsoft.com/office/drawing/2014/main" id="{E35A2A2F-3910-5C2C-BB54-635C4D6CF6C4}"/>
              </a:ext>
            </a:extLst>
          </p:cNvPr>
          <p:cNvGrpSpPr/>
          <p:nvPr/>
        </p:nvGrpSpPr>
        <p:grpSpPr>
          <a:xfrm>
            <a:off x="9597046" y="3726669"/>
            <a:ext cx="111595" cy="145401"/>
            <a:chOff x="2984109" y="4313481"/>
            <a:chExt cx="111595" cy="146443"/>
          </a:xfrm>
        </p:grpSpPr>
        <p:cxnSp>
          <p:nvCxnSpPr>
            <p:cNvPr id="552" name="Straight Connector 551">
              <a:extLst>
                <a:ext uri="{FF2B5EF4-FFF2-40B4-BE49-F238E27FC236}">
                  <a16:creationId xmlns:a16="http://schemas.microsoft.com/office/drawing/2014/main" id="{7BAC0713-E64E-2738-C01F-88CCE9A4239D}"/>
                </a:ext>
              </a:extLst>
            </p:cNvPr>
            <p:cNvCxnSpPr>
              <a:cxnSpLocks/>
            </p:cNvCxnSpPr>
            <p:nvPr/>
          </p:nvCxnSpPr>
          <p:spPr bwMode="auto">
            <a:xfrm>
              <a:off x="3039907" y="431348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553" name="Straight Connector 552">
              <a:extLst>
                <a:ext uri="{FF2B5EF4-FFF2-40B4-BE49-F238E27FC236}">
                  <a16:creationId xmlns:a16="http://schemas.microsoft.com/office/drawing/2014/main" id="{D998966F-A415-6BAE-1B49-F3847D4139E3}"/>
                </a:ext>
              </a:extLst>
            </p:cNvPr>
            <p:cNvCxnSpPr>
              <a:cxnSpLocks/>
            </p:cNvCxnSpPr>
            <p:nvPr/>
          </p:nvCxnSpPr>
          <p:spPr bwMode="auto">
            <a:xfrm flipH="1">
              <a:off x="2984109" y="4322090"/>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554" name="Straight Connector 553">
              <a:extLst>
                <a:ext uri="{FF2B5EF4-FFF2-40B4-BE49-F238E27FC236}">
                  <a16:creationId xmlns:a16="http://schemas.microsoft.com/office/drawing/2014/main" id="{96DB428D-0ACA-92F2-5F20-277D9583B916}"/>
                </a:ext>
              </a:extLst>
            </p:cNvPr>
            <p:cNvCxnSpPr>
              <a:cxnSpLocks/>
            </p:cNvCxnSpPr>
            <p:nvPr/>
          </p:nvCxnSpPr>
          <p:spPr bwMode="auto">
            <a:xfrm flipH="1">
              <a:off x="2984109" y="4453872"/>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555" name="Group 554">
            <a:extLst>
              <a:ext uri="{FF2B5EF4-FFF2-40B4-BE49-F238E27FC236}">
                <a16:creationId xmlns:a16="http://schemas.microsoft.com/office/drawing/2014/main" id="{D8FAC4D0-6AF8-0924-EF93-0A6FC8B22429}"/>
              </a:ext>
            </a:extLst>
          </p:cNvPr>
          <p:cNvGrpSpPr/>
          <p:nvPr/>
        </p:nvGrpSpPr>
        <p:grpSpPr>
          <a:xfrm>
            <a:off x="9944476" y="3724117"/>
            <a:ext cx="111595" cy="126020"/>
            <a:chOff x="2984109" y="4313481"/>
            <a:chExt cx="111595" cy="146443"/>
          </a:xfrm>
        </p:grpSpPr>
        <p:cxnSp>
          <p:nvCxnSpPr>
            <p:cNvPr id="556" name="Straight Connector 555">
              <a:extLst>
                <a:ext uri="{FF2B5EF4-FFF2-40B4-BE49-F238E27FC236}">
                  <a16:creationId xmlns:a16="http://schemas.microsoft.com/office/drawing/2014/main" id="{4E81EDC2-DF79-5D62-2D35-3B6A5413E196}"/>
                </a:ext>
              </a:extLst>
            </p:cNvPr>
            <p:cNvCxnSpPr>
              <a:cxnSpLocks/>
            </p:cNvCxnSpPr>
            <p:nvPr/>
          </p:nvCxnSpPr>
          <p:spPr bwMode="auto">
            <a:xfrm>
              <a:off x="3039907" y="431348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557" name="Straight Connector 556">
              <a:extLst>
                <a:ext uri="{FF2B5EF4-FFF2-40B4-BE49-F238E27FC236}">
                  <a16:creationId xmlns:a16="http://schemas.microsoft.com/office/drawing/2014/main" id="{45E37A9F-3C49-BE84-D538-E3A23C27D811}"/>
                </a:ext>
              </a:extLst>
            </p:cNvPr>
            <p:cNvCxnSpPr>
              <a:cxnSpLocks/>
            </p:cNvCxnSpPr>
            <p:nvPr/>
          </p:nvCxnSpPr>
          <p:spPr bwMode="auto">
            <a:xfrm flipH="1">
              <a:off x="2984109" y="4322090"/>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558" name="Straight Connector 557">
              <a:extLst>
                <a:ext uri="{FF2B5EF4-FFF2-40B4-BE49-F238E27FC236}">
                  <a16:creationId xmlns:a16="http://schemas.microsoft.com/office/drawing/2014/main" id="{8BA769AA-FD15-0E37-1A64-B0DDC35FC17C}"/>
                </a:ext>
              </a:extLst>
            </p:cNvPr>
            <p:cNvCxnSpPr>
              <a:cxnSpLocks/>
            </p:cNvCxnSpPr>
            <p:nvPr/>
          </p:nvCxnSpPr>
          <p:spPr bwMode="auto">
            <a:xfrm flipH="1">
              <a:off x="2984109" y="4453872"/>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559" name="Group 558">
            <a:extLst>
              <a:ext uri="{FF2B5EF4-FFF2-40B4-BE49-F238E27FC236}">
                <a16:creationId xmlns:a16="http://schemas.microsoft.com/office/drawing/2014/main" id="{0DD868ED-E609-0DA1-DCC5-5F7DE4CD6A9F}"/>
              </a:ext>
            </a:extLst>
          </p:cNvPr>
          <p:cNvGrpSpPr/>
          <p:nvPr/>
        </p:nvGrpSpPr>
        <p:grpSpPr>
          <a:xfrm>
            <a:off x="10282314" y="3636394"/>
            <a:ext cx="111595" cy="184520"/>
            <a:chOff x="2984109" y="4313481"/>
            <a:chExt cx="111595" cy="146443"/>
          </a:xfrm>
        </p:grpSpPr>
        <p:cxnSp>
          <p:nvCxnSpPr>
            <p:cNvPr id="560" name="Straight Connector 559">
              <a:extLst>
                <a:ext uri="{FF2B5EF4-FFF2-40B4-BE49-F238E27FC236}">
                  <a16:creationId xmlns:a16="http://schemas.microsoft.com/office/drawing/2014/main" id="{4AC0C7AB-83C1-7DF6-ED92-DE126CE5BEEA}"/>
                </a:ext>
              </a:extLst>
            </p:cNvPr>
            <p:cNvCxnSpPr>
              <a:cxnSpLocks/>
            </p:cNvCxnSpPr>
            <p:nvPr/>
          </p:nvCxnSpPr>
          <p:spPr bwMode="auto">
            <a:xfrm>
              <a:off x="3039907" y="431348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561" name="Straight Connector 560">
              <a:extLst>
                <a:ext uri="{FF2B5EF4-FFF2-40B4-BE49-F238E27FC236}">
                  <a16:creationId xmlns:a16="http://schemas.microsoft.com/office/drawing/2014/main" id="{18F3151A-C832-70B6-5433-F481BB096356}"/>
                </a:ext>
              </a:extLst>
            </p:cNvPr>
            <p:cNvCxnSpPr>
              <a:cxnSpLocks/>
            </p:cNvCxnSpPr>
            <p:nvPr/>
          </p:nvCxnSpPr>
          <p:spPr bwMode="auto">
            <a:xfrm flipH="1">
              <a:off x="2984109" y="4322090"/>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562" name="Straight Connector 561">
              <a:extLst>
                <a:ext uri="{FF2B5EF4-FFF2-40B4-BE49-F238E27FC236}">
                  <a16:creationId xmlns:a16="http://schemas.microsoft.com/office/drawing/2014/main" id="{3E457D46-E1DB-AF93-2F33-C2CE1062268C}"/>
                </a:ext>
              </a:extLst>
            </p:cNvPr>
            <p:cNvCxnSpPr>
              <a:cxnSpLocks/>
            </p:cNvCxnSpPr>
            <p:nvPr/>
          </p:nvCxnSpPr>
          <p:spPr bwMode="auto">
            <a:xfrm flipH="1">
              <a:off x="2984109" y="4453872"/>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563" name="Group 562">
            <a:extLst>
              <a:ext uri="{FF2B5EF4-FFF2-40B4-BE49-F238E27FC236}">
                <a16:creationId xmlns:a16="http://schemas.microsoft.com/office/drawing/2014/main" id="{985ACE79-BEBE-49C3-0839-37EEFD8E2F52}"/>
              </a:ext>
            </a:extLst>
          </p:cNvPr>
          <p:cNvGrpSpPr/>
          <p:nvPr/>
        </p:nvGrpSpPr>
        <p:grpSpPr>
          <a:xfrm>
            <a:off x="10623349" y="3603987"/>
            <a:ext cx="111595" cy="184520"/>
            <a:chOff x="2984109" y="4313481"/>
            <a:chExt cx="111595" cy="146443"/>
          </a:xfrm>
        </p:grpSpPr>
        <p:cxnSp>
          <p:nvCxnSpPr>
            <p:cNvPr id="564" name="Straight Connector 563">
              <a:extLst>
                <a:ext uri="{FF2B5EF4-FFF2-40B4-BE49-F238E27FC236}">
                  <a16:creationId xmlns:a16="http://schemas.microsoft.com/office/drawing/2014/main" id="{C8561335-4746-7D18-F08E-E5D2F5F45E92}"/>
                </a:ext>
              </a:extLst>
            </p:cNvPr>
            <p:cNvCxnSpPr>
              <a:cxnSpLocks/>
            </p:cNvCxnSpPr>
            <p:nvPr/>
          </p:nvCxnSpPr>
          <p:spPr bwMode="auto">
            <a:xfrm>
              <a:off x="3039907" y="431348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565" name="Straight Connector 564">
              <a:extLst>
                <a:ext uri="{FF2B5EF4-FFF2-40B4-BE49-F238E27FC236}">
                  <a16:creationId xmlns:a16="http://schemas.microsoft.com/office/drawing/2014/main" id="{1741A8E5-5315-76C9-9E94-E71FCA9139D6}"/>
                </a:ext>
              </a:extLst>
            </p:cNvPr>
            <p:cNvCxnSpPr>
              <a:cxnSpLocks/>
            </p:cNvCxnSpPr>
            <p:nvPr/>
          </p:nvCxnSpPr>
          <p:spPr bwMode="auto">
            <a:xfrm flipH="1">
              <a:off x="2984109" y="4319552"/>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566" name="Straight Connector 565">
              <a:extLst>
                <a:ext uri="{FF2B5EF4-FFF2-40B4-BE49-F238E27FC236}">
                  <a16:creationId xmlns:a16="http://schemas.microsoft.com/office/drawing/2014/main" id="{3DD5BFB3-FE0F-926B-2B5C-276F567F54DD}"/>
                </a:ext>
              </a:extLst>
            </p:cNvPr>
            <p:cNvCxnSpPr>
              <a:cxnSpLocks/>
            </p:cNvCxnSpPr>
            <p:nvPr/>
          </p:nvCxnSpPr>
          <p:spPr bwMode="auto">
            <a:xfrm flipH="1">
              <a:off x="2984109" y="4453872"/>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567" name="Group 566">
            <a:extLst>
              <a:ext uri="{FF2B5EF4-FFF2-40B4-BE49-F238E27FC236}">
                <a16:creationId xmlns:a16="http://schemas.microsoft.com/office/drawing/2014/main" id="{653F60B0-0268-9098-9F5E-D383DEC70C75}"/>
              </a:ext>
            </a:extLst>
          </p:cNvPr>
          <p:cNvGrpSpPr/>
          <p:nvPr/>
        </p:nvGrpSpPr>
        <p:grpSpPr>
          <a:xfrm>
            <a:off x="10961186" y="3615448"/>
            <a:ext cx="111595" cy="184520"/>
            <a:chOff x="2984109" y="4313481"/>
            <a:chExt cx="111595" cy="146443"/>
          </a:xfrm>
        </p:grpSpPr>
        <p:cxnSp>
          <p:nvCxnSpPr>
            <p:cNvPr id="568" name="Straight Connector 567">
              <a:extLst>
                <a:ext uri="{FF2B5EF4-FFF2-40B4-BE49-F238E27FC236}">
                  <a16:creationId xmlns:a16="http://schemas.microsoft.com/office/drawing/2014/main" id="{5C5BB395-AAA3-E12F-1EF8-616015154143}"/>
                </a:ext>
              </a:extLst>
            </p:cNvPr>
            <p:cNvCxnSpPr>
              <a:cxnSpLocks/>
            </p:cNvCxnSpPr>
            <p:nvPr/>
          </p:nvCxnSpPr>
          <p:spPr bwMode="auto">
            <a:xfrm>
              <a:off x="3039907" y="431348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569" name="Straight Connector 568">
              <a:extLst>
                <a:ext uri="{FF2B5EF4-FFF2-40B4-BE49-F238E27FC236}">
                  <a16:creationId xmlns:a16="http://schemas.microsoft.com/office/drawing/2014/main" id="{972B4606-C421-BD29-125B-65F5A2D2BBFC}"/>
                </a:ext>
              </a:extLst>
            </p:cNvPr>
            <p:cNvCxnSpPr>
              <a:cxnSpLocks/>
            </p:cNvCxnSpPr>
            <p:nvPr/>
          </p:nvCxnSpPr>
          <p:spPr bwMode="auto">
            <a:xfrm flipH="1">
              <a:off x="2984109" y="4319552"/>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570" name="Straight Connector 569">
              <a:extLst>
                <a:ext uri="{FF2B5EF4-FFF2-40B4-BE49-F238E27FC236}">
                  <a16:creationId xmlns:a16="http://schemas.microsoft.com/office/drawing/2014/main" id="{65F90312-95D4-2F9A-7408-BA7A438B18E8}"/>
                </a:ext>
              </a:extLst>
            </p:cNvPr>
            <p:cNvCxnSpPr>
              <a:cxnSpLocks/>
            </p:cNvCxnSpPr>
            <p:nvPr/>
          </p:nvCxnSpPr>
          <p:spPr bwMode="auto">
            <a:xfrm flipH="1">
              <a:off x="2984109" y="4453872"/>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571" name="Group 570">
            <a:extLst>
              <a:ext uri="{FF2B5EF4-FFF2-40B4-BE49-F238E27FC236}">
                <a16:creationId xmlns:a16="http://schemas.microsoft.com/office/drawing/2014/main" id="{F8861233-0158-10B0-A01B-42400C3B10BB}"/>
              </a:ext>
            </a:extLst>
          </p:cNvPr>
          <p:cNvGrpSpPr/>
          <p:nvPr/>
        </p:nvGrpSpPr>
        <p:grpSpPr>
          <a:xfrm>
            <a:off x="8579991" y="4199547"/>
            <a:ext cx="111595" cy="212849"/>
            <a:chOff x="2984109" y="4313481"/>
            <a:chExt cx="111595" cy="146443"/>
          </a:xfrm>
        </p:grpSpPr>
        <p:cxnSp>
          <p:nvCxnSpPr>
            <p:cNvPr id="572" name="Straight Connector 571">
              <a:extLst>
                <a:ext uri="{FF2B5EF4-FFF2-40B4-BE49-F238E27FC236}">
                  <a16:creationId xmlns:a16="http://schemas.microsoft.com/office/drawing/2014/main" id="{BB6230BF-5049-10B9-6B66-1495A8260BBA}"/>
                </a:ext>
              </a:extLst>
            </p:cNvPr>
            <p:cNvCxnSpPr>
              <a:cxnSpLocks/>
            </p:cNvCxnSpPr>
            <p:nvPr/>
          </p:nvCxnSpPr>
          <p:spPr bwMode="auto">
            <a:xfrm>
              <a:off x="3039907" y="431348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573" name="Straight Connector 572">
              <a:extLst>
                <a:ext uri="{FF2B5EF4-FFF2-40B4-BE49-F238E27FC236}">
                  <a16:creationId xmlns:a16="http://schemas.microsoft.com/office/drawing/2014/main" id="{8217F319-0F6F-B3C0-7AA3-D8A98D72C330}"/>
                </a:ext>
              </a:extLst>
            </p:cNvPr>
            <p:cNvCxnSpPr>
              <a:cxnSpLocks/>
            </p:cNvCxnSpPr>
            <p:nvPr/>
          </p:nvCxnSpPr>
          <p:spPr bwMode="auto">
            <a:xfrm flipH="1">
              <a:off x="2984109" y="4319552"/>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574" name="Straight Connector 573">
              <a:extLst>
                <a:ext uri="{FF2B5EF4-FFF2-40B4-BE49-F238E27FC236}">
                  <a16:creationId xmlns:a16="http://schemas.microsoft.com/office/drawing/2014/main" id="{3D30B1E5-E2A2-2521-9D71-718971FFCA76}"/>
                </a:ext>
              </a:extLst>
            </p:cNvPr>
            <p:cNvCxnSpPr>
              <a:cxnSpLocks/>
            </p:cNvCxnSpPr>
            <p:nvPr/>
          </p:nvCxnSpPr>
          <p:spPr bwMode="auto">
            <a:xfrm flipH="1">
              <a:off x="2984109" y="4453872"/>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575" name="Group 574">
            <a:extLst>
              <a:ext uri="{FF2B5EF4-FFF2-40B4-BE49-F238E27FC236}">
                <a16:creationId xmlns:a16="http://schemas.microsoft.com/office/drawing/2014/main" id="{85D09B4E-9EB7-3F6A-71B6-56A5FB95D8A3}"/>
              </a:ext>
            </a:extLst>
          </p:cNvPr>
          <p:cNvGrpSpPr/>
          <p:nvPr/>
        </p:nvGrpSpPr>
        <p:grpSpPr>
          <a:xfrm>
            <a:off x="8917829" y="4186899"/>
            <a:ext cx="111595" cy="212849"/>
            <a:chOff x="2984109" y="4313481"/>
            <a:chExt cx="111595" cy="146443"/>
          </a:xfrm>
        </p:grpSpPr>
        <p:cxnSp>
          <p:nvCxnSpPr>
            <p:cNvPr id="576" name="Straight Connector 575">
              <a:extLst>
                <a:ext uri="{FF2B5EF4-FFF2-40B4-BE49-F238E27FC236}">
                  <a16:creationId xmlns:a16="http://schemas.microsoft.com/office/drawing/2014/main" id="{2217B392-45BB-5549-6500-116119FCA411}"/>
                </a:ext>
              </a:extLst>
            </p:cNvPr>
            <p:cNvCxnSpPr>
              <a:cxnSpLocks/>
            </p:cNvCxnSpPr>
            <p:nvPr/>
          </p:nvCxnSpPr>
          <p:spPr bwMode="auto">
            <a:xfrm>
              <a:off x="3039907" y="431348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577" name="Straight Connector 576">
              <a:extLst>
                <a:ext uri="{FF2B5EF4-FFF2-40B4-BE49-F238E27FC236}">
                  <a16:creationId xmlns:a16="http://schemas.microsoft.com/office/drawing/2014/main" id="{48EDCA15-5210-5350-FBD9-F3CBDD403504}"/>
                </a:ext>
              </a:extLst>
            </p:cNvPr>
            <p:cNvCxnSpPr>
              <a:cxnSpLocks/>
            </p:cNvCxnSpPr>
            <p:nvPr/>
          </p:nvCxnSpPr>
          <p:spPr bwMode="auto">
            <a:xfrm flipH="1">
              <a:off x="2984109" y="4319552"/>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578" name="Straight Connector 577">
              <a:extLst>
                <a:ext uri="{FF2B5EF4-FFF2-40B4-BE49-F238E27FC236}">
                  <a16:creationId xmlns:a16="http://schemas.microsoft.com/office/drawing/2014/main" id="{7B5FA6AF-A06D-EBAA-614B-B12A96F95001}"/>
                </a:ext>
              </a:extLst>
            </p:cNvPr>
            <p:cNvCxnSpPr>
              <a:cxnSpLocks/>
            </p:cNvCxnSpPr>
            <p:nvPr/>
          </p:nvCxnSpPr>
          <p:spPr bwMode="auto">
            <a:xfrm flipH="1">
              <a:off x="2984109" y="4453872"/>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579" name="Group 578">
            <a:extLst>
              <a:ext uri="{FF2B5EF4-FFF2-40B4-BE49-F238E27FC236}">
                <a16:creationId xmlns:a16="http://schemas.microsoft.com/office/drawing/2014/main" id="{BB393E96-439D-FAA4-23F0-AEBB7963E074}"/>
              </a:ext>
            </a:extLst>
          </p:cNvPr>
          <p:cNvGrpSpPr/>
          <p:nvPr/>
        </p:nvGrpSpPr>
        <p:grpSpPr>
          <a:xfrm>
            <a:off x="9259989" y="4138533"/>
            <a:ext cx="111595" cy="180805"/>
            <a:chOff x="2984109" y="4313481"/>
            <a:chExt cx="111595" cy="146443"/>
          </a:xfrm>
        </p:grpSpPr>
        <p:cxnSp>
          <p:nvCxnSpPr>
            <p:cNvPr id="580" name="Straight Connector 579">
              <a:extLst>
                <a:ext uri="{FF2B5EF4-FFF2-40B4-BE49-F238E27FC236}">
                  <a16:creationId xmlns:a16="http://schemas.microsoft.com/office/drawing/2014/main" id="{2D1D69AC-BEBD-E6C6-7655-73EA3FE2C299}"/>
                </a:ext>
              </a:extLst>
            </p:cNvPr>
            <p:cNvCxnSpPr>
              <a:cxnSpLocks/>
            </p:cNvCxnSpPr>
            <p:nvPr/>
          </p:nvCxnSpPr>
          <p:spPr bwMode="auto">
            <a:xfrm>
              <a:off x="3039907" y="431348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581" name="Straight Connector 580">
              <a:extLst>
                <a:ext uri="{FF2B5EF4-FFF2-40B4-BE49-F238E27FC236}">
                  <a16:creationId xmlns:a16="http://schemas.microsoft.com/office/drawing/2014/main" id="{9B4F37A1-13BF-2800-BE46-C419A8F74827}"/>
                </a:ext>
              </a:extLst>
            </p:cNvPr>
            <p:cNvCxnSpPr>
              <a:cxnSpLocks/>
            </p:cNvCxnSpPr>
            <p:nvPr/>
          </p:nvCxnSpPr>
          <p:spPr bwMode="auto">
            <a:xfrm flipH="1">
              <a:off x="2984109" y="4319552"/>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582" name="Straight Connector 581">
              <a:extLst>
                <a:ext uri="{FF2B5EF4-FFF2-40B4-BE49-F238E27FC236}">
                  <a16:creationId xmlns:a16="http://schemas.microsoft.com/office/drawing/2014/main" id="{6223969D-BEC7-10A6-FC68-8B5580331A29}"/>
                </a:ext>
              </a:extLst>
            </p:cNvPr>
            <p:cNvCxnSpPr>
              <a:cxnSpLocks/>
            </p:cNvCxnSpPr>
            <p:nvPr/>
          </p:nvCxnSpPr>
          <p:spPr bwMode="auto">
            <a:xfrm flipH="1">
              <a:off x="2984109" y="4453872"/>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583" name="Group 582">
            <a:extLst>
              <a:ext uri="{FF2B5EF4-FFF2-40B4-BE49-F238E27FC236}">
                <a16:creationId xmlns:a16="http://schemas.microsoft.com/office/drawing/2014/main" id="{AA625A9C-E4E3-E681-FB05-90CFC3F3B487}"/>
              </a:ext>
            </a:extLst>
          </p:cNvPr>
          <p:cNvGrpSpPr/>
          <p:nvPr/>
        </p:nvGrpSpPr>
        <p:grpSpPr>
          <a:xfrm>
            <a:off x="9601023" y="4135336"/>
            <a:ext cx="111595" cy="180805"/>
            <a:chOff x="2984109" y="4313481"/>
            <a:chExt cx="111595" cy="146443"/>
          </a:xfrm>
        </p:grpSpPr>
        <p:cxnSp>
          <p:nvCxnSpPr>
            <p:cNvPr id="584" name="Straight Connector 583">
              <a:extLst>
                <a:ext uri="{FF2B5EF4-FFF2-40B4-BE49-F238E27FC236}">
                  <a16:creationId xmlns:a16="http://schemas.microsoft.com/office/drawing/2014/main" id="{F530C8C0-A92A-0BF2-4847-EDD6B32FF632}"/>
                </a:ext>
              </a:extLst>
            </p:cNvPr>
            <p:cNvCxnSpPr>
              <a:cxnSpLocks/>
            </p:cNvCxnSpPr>
            <p:nvPr/>
          </p:nvCxnSpPr>
          <p:spPr bwMode="auto">
            <a:xfrm>
              <a:off x="3039907" y="431348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585" name="Straight Connector 584">
              <a:extLst>
                <a:ext uri="{FF2B5EF4-FFF2-40B4-BE49-F238E27FC236}">
                  <a16:creationId xmlns:a16="http://schemas.microsoft.com/office/drawing/2014/main" id="{D0500EDC-EA18-B5CA-7F95-54749785E898}"/>
                </a:ext>
              </a:extLst>
            </p:cNvPr>
            <p:cNvCxnSpPr>
              <a:cxnSpLocks/>
            </p:cNvCxnSpPr>
            <p:nvPr/>
          </p:nvCxnSpPr>
          <p:spPr bwMode="auto">
            <a:xfrm flipH="1">
              <a:off x="2984109" y="4319552"/>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586" name="Straight Connector 585">
              <a:extLst>
                <a:ext uri="{FF2B5EF4-FFF2-40B4-BE49-F238E27FC236}">
                  <a16:creationId xmlns:a16="http://schemas.microsoft.com/office/drawing/2014/main" id="{F32D8715-9111-1657-B86B-A783BC039DD9}"/>
                </a:ext>
              </a:extLst>
            </p:cNvPr>
            <p:cNvCxnSpPr>
              <a:cxnSpLocks/>
            </p:cNvCxnSpPr>
            <p:nvPr/>
          </p:nvCxnSpPr>
          <p:spPr bwMode="auto">
            <a:xfrm flipH="1">
              <a:off x="2984109" y="4453872"/>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587" name="Group 586">
            <a:extLst>
              <a:ext uri="{FF2B5EF4-FFF2-40B4-BE49-F238E27FC236}">
                <a16:creationId xmlns:a16="http://schemas.microsoft.com/office/drawing/2014/main" id="{3B8D62A6-4151-A150-BAAE-D643ADEE5499}"/>
              </a:ext>
            </a:extLst>
          </p:cNvPr>
          <p:cNvGrpSpPr/>
          <p:nvPr/>
        </p:nvGrpSpPr>
        <p:grpSpPr>
          <a:xfrm>
            <a:off x="9942059" y="4057083"/>
            <a:ext cx="111595" cy="156382"/>
            <a:chOff x="2984109" y="4313481"/>
            <a:chExt cx="111595" cy="146443"/>
          </a:xfrm>
        </p:grpSpPr>
        <p:cxnSp>
          <p:nvCxnSpPr>
            <p:cNvPr id="588" name="Straight Connector 587">
              <a:extLst>
                <a:ext uri="{FF2B5EF4-FFF2-40B4-BE49-F238E27FC236}">
                  <a16:creationId xmlns:a16="http://schemas.microsoft.com/office/drawing/2014/main" id="{D84884D5-7E9F-CE37-3A19-CFEB9CEFA7BD}"/>
                </a:ext>
              </a:extLst>
            </p:cNvPr>
            <p:cNvCxnSpPr>
              <a:cxnSpLocks/>
            </p:cNvCxnSpPr>
            <p:nvPr/>
          </p:nvCxnSpPr>
          <p:spPr bwMode="auto">
            <a:xfrm>
              <a:off x="3039907" y="431348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589" name="Straight Connector 588">
              <a:extLst>
                <a:ext uri="{FF2B5EF4-FFF2-40B4-BE49-F238E27FC236}">
                  <a16:creationId xmlns:a16="http://schemas.microsoft.com/office/drawing/2014/main" id="{7ADAF16D-5B44-CBE3-F6A5-793E74A29C29}"/>
                </a:ext>
              </a:extLst>
            </p:cNvPr>
            <p:cNvCxnSpPr>
              <a:cxnSpLocks/>
            </p:cNvCxnSpPr>
            <p:nvPr/>
          </p:nvCxnSpPr>
          <p:spPr bwMode="auto">
            <a:xfrm flipH="1">
              <a:off x="2984109" y="4319552"/>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590" name="Straight Connector 589">
              <a:extLst>
                <a:ext uri="{FF2B5EF4-FFF2-40B4-BE49-F238E27FC236}">
                  <a16:creationId xmlns:a16="http://schemas.microsoft.com/office/drawing/2014/main" id="{4A6DBFFA-0A59-6C39-4AA1-C1644677D516}"/>
                </a:ext>
              </a:extLst>
            </p:cNvPr>
            <p:cNvCxnSpPr>
              <a:cxnSpLocks/>
            </p:cNvCxnSpPr>
            <p:nvPr/>
          </p:nvCxnSpPr>
          <p:spPr bwMode="auto">
            <a:xfrm flipH="1">
              <a:off x="2984109" y="4453872"/>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591" name="Group 590">
            <a:extLst>
              <a:ext uri="{FF2B5EF4-FFF2-40B4-BE49-F238E27FC236}">
                <a16:creationId xmlns:a16="http://schemas.microsoft.com/office/drawing/2014/main" id="{C1474FF6-3BB4-5B1A-4B51-55C8225C2B81}"/>
              </a:ext>
            </a:extLst>
          </p:cNvPr>
          <p:cNvGrpSpPr/>
          <p:nvPr/>
        </p:nvGrpSpPr>
        <p:grpSpPr>
          <a:xfrm>
            <a:off x="10283094" y="4114186"/>
            <a:ext cx="111595" cy="128760"/>
            <a:chOff x="2984109" y="4313481"/>
            <a:chExt cx="111595" cy="146443"/>
          </a:xfrm>
        </p:grpSpPr>
        <p:cxnSp>
          <p:nvCxnSpPr>
            <p:cNvPr id="592" name="Straight Connector 591">
              <a:extLst>
                <a:ext uri="{FF2B5EF4-FFF2-40B4-BE49-F238E27FC236}">
                  <a16:creationId xmlns:a16="http://schemas.microsoft.com/office/drawing/2014/main" id="{B39B679A-77AF-9C6A-CF82-C12F666EE64C}"/>
                </a:ext>
              </a:extLst>
            </p:cNvPr>
            <p:cNvCxnSpPr>
              <a:cxnSpLocks/>
            </p:cNvCxnSpPr>
            <p:nvPr/>
          </p:nvCxnSpPr>
          <p:spPr bwMode="auto">
            <a:xfrm>
              <a:off x="3039907" y="431348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593" name="Straight Connector 592">
              <a:extLst>
                <a:ext uri="{FF2B5EF4-FFF2-40B4-BE49-F238E27FC236}">
                  <a16:creationId xmlns:a16="http://schemas.microsoft.com/office/drawing/2014/main" id="{D0EA09C6-0FEE-7965-738E-696350567D09}"/>
                </a:ext>
              </a:extLst>
            </p:cNvPr>
            <p:cNvCxnSpPr>
              <a:cxnSpLocks/>
            </p:cNvCxnSpPr>
            <p:nvPr/>
          </p:nvCxnSpPr>
          <p:spPr bwMode="auto">
            <a:xfrm flipH="1">
              <a:off x="2984109" y="4319552"/>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594" name="Straight Connector 593">
              <a:extLst>
                <a:ext uri="{FF2B5EF4-FFF2-40B4-BE49-F238E27FC236}">
                  <a16:creationId xmlns:a16="http://schemas.microsoft.com/office/drawing/2014/main" id="{BFFEFAFA-AEEC-E114-7C6A-860CE8458183}"/>
                </a:ext>
              </a:extLst>
            </p:cNvPr>
            <p:cNvCxnSpPr>
              <a:cxnSpLocks/>
            </p:cNvCxnSpPr>
            <p:nvPr/>
          </p:nvCxnSpPr>
          <p:spPr bwMode="auto">
            <a:xfrm flipH="1">
              <a:off x="2984109" y="4453872"/>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595" name="Group 594">
            <a:extLst>
              <a:ext uri="{FF2B5EF4-FFF2-40B4-BE49-F238E27FC236}">
                <a16:creationId xmlns:a16="http://schemas.microsoft.com/office/drawing/2014/main" id="{12BA78A7-DE98-79A8-45C6-F7898E11E53B}"/>
              </a:ext>
            </a:extLst>
          </p:cNvPr>
          <p:cNvGrpSpPr/>
          <p:nvPr/>
        </p:nvGrpSpPr>
        <p:grpSpPr>
          <a:xfrm>
            <a:off x="10624129" y="4048068"/>
            <a:ext cx="111595" cy="128760"/>
            <a:chOff x="2984109" y="4313481"/>
            <a:chExt cx="111595" cy="146443"/>
          </a:xfrm>
        </p:grpSpPr>
        <p:cxnSp>
          <p:nvCxnSpPr>
            <p:cNvPr id="596" name="Straight Connector 595">
              <a:extLst>
                <a:ext uri="{FF2B5EF4-FFF2-40B4-BE49-F238E27FC236}">
                  <a16:creationId xmlns:a16="http://schemas.microsoft.com/office/drawing/2014/main" id="{856E3D12-7AB8-0746-E7A9-2AB5E17C0748}"/>
                </a:ext>
              </a:extLst>
            </p:cNvPr>
            <p:cNvCxnSpPr>
              <a:cxnSpLocks/>
            </p:cNvCxnSpPr>
            <p:nvPr/>
          </p:nvCxnSpPr>
          <p:spPr bwMode="auto">
            <a:xfrm>
              <a:off x="3039907" y="431348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597" name="Straight Connector 596">
              <a:extLst>
                <a:ext uri="{FF2B5EF4-FFF2-40B4-BE49-F238E27FC236}">
                  <a16:creationId xmlns:a16="http://schemas.microsoft.com/office/drawing/2014/main" id="{B62464E4-B52B-3217-3FDA-DDEC0B19E42E}"/>
                </a:ext>
              </a:extLst>
            </p:cNvPr>
            <p:cNvCxnSpPr>
              <a:cxnSpLocks/>
            </p:cNvCxnSpPr>
            <p:nvPr/>
          </p:nvCxnSpPr>
          <p:spPr bwMode="auto">
            <a:xfrm flipH="1">
              <a:off x="2984109" y="4319552"/>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598" name="Straight Connector 597">
              <a:extLst>
                <a:ext uri="{FF2B5EF4-FFF2-40B4-BE49-F238E27FC236}">
                  <a16:creationId xmlns:a16="http://schemas.microsoft.com/office/drawing/2014/main" id="{93EF88BF-438A-EB41-C74D-FF72BF9BA6AA}"/>
                </a:ext>
              </a:extLst>
            </p:cNvPr>
            <p:cNvCxnSpPr>
              <a:cxnSpLocks/>
            </p:cNvCxnSpPr>
            <p:nvPr/>
          </p:nvCxnSpPr>
          <p:spPr bwMode="auto">
            <a:xfrm flipH="1">
              <a:off x="2984109" y="4453872"/>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599" name="Group 598">
            <a:extLst>
              <a:ext uri="{FF2B5EF4-FFF2-40B4-BE49-F238E27FC236}">
                <a16:creationId xmlns:a16="http://schemas.microsoft.com/office/drawing/2014/main" id="{DD92820D-3C19-D266-0E6F-3C3C436DA1CD}"/>
              </a:ext>
            </a:extLst>
          </p:cNvPr>
          <p:cNvGrpSpPr/>
          <p:nvPr/>
        </p:nvGrpSpPr>
        <p:grpSpPr>
          <a:xfrm>
            <a:off x="10961967" y="4036689"/>
            <a:ext cx="111595" cy="110340"/>
            <a:chOff x="2984109" y="4313481"/>
            <a:chExt cx="111595" cy="146443"/>
          </a:xfrm>
        </p:grpSpPr>
        <p:cxnSp>
          <p:nvCxnSpPr>
            <p:cNvPr id="600" name="Straight Connector 599">
              <a:extLst>
                <a:ext uri="{FF2B5EF4-FFF2-40B4-BE49-F238E27FC236}">
                  <a16:creationId xmlns:a16="http://schemas.microsoft.com/office/drawing/2014/main" id="{93E04BE2-36FC-63ED-3F4F-D68C98F3A4B7}"/>
                </a:ext>
              </a:extLst>
            </p:cNvPr>
            <p:cNvCxnSpPr>
              <a:cxnSpLocks/>
            </p:cNvCxnSpPr>
            <p:nvPr/>
          </p:nvCxnSpPr>
          <p:spPr bwMode="auto">
            <a:xfrm>
              <a:off x="3039907" y="431348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601" name="Straight Connector 600">
              <a:extLst>
                <a:ext uri="{FF2B5EF4-FFF2-40B4-BE49-F238E27FC236}">
                  <a16:creationId xmlns:a16="http://schemas.microsoft.com/office/drawing/2014/main" id="{924169C5-5A1C-4AF9-04BC-1B62B8D4C93F}"/>
                </a:ext>
              </a:extLst>
            </p:cNvPr>
            <p:cNvCxnSpPr>
              <a:cxnSpLocks/>
            </p:cNvCxnSpPr>
            <p:nvPr/>
          </p:nvCxnSpPr>
          <p:spPr bwMode="auto">
            <a:xfrm flipH="1">
              <a:off x="2984109" y="4319552"/>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602" name="Straight Connector 601">
              <a:extLst>
                <a:ext uri="{FF2B5EF4-FFF2-40B4-BE49-F238E27FC236}">
                  <a16:creationId xmlns:a16="http://schemas.microsoft.com/office/drawing/2014/main" id="{1262BCA3-FECA-492D-0BBC-76568554F559}"/>
                </a:ext>
              </a:extLst>
            </p:cNvPr>
            <p:cNvCxnSpPr>
              <a:cxnSpLocks/>
            </p:cNvCxnSpPr>
            <p:nvPr/>
          </p:nvCxnSpPr>
          <p:spPr bwMode="auto">
            <a:xfrm flipH="1">
              <a:off x="2984109" y="4453872"/>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603" name="Group 602">
            <a:extLst>
              <a:ext uri="{FF2B5EF4-FFF2-40B4-BE49-F238E27FC236}">
                <a16:creationId xmlns:a16="http://schemas.microsoft.com/office/drawing/2014/main" id="{D67F8837-7C98-6399-5ECD-B91EF19FFB8A}"/>
              </a:ext>
            </a:extLst>
          </p:cNvPr>
          <p:cNvGrpSpPr/>
          <p:nvPr/>
        </p:nvGrpSpPr>
        <p:grpSpPr>
          <a:xfrm>
            <a:off x="11303581" y="4110279"/>
            <a:ext cx="111595" cy="103185"/>
            <a:chOff x="2984109" y="4313481"/>
            <a:chExt cx="111595" cy="146443"/>
          </a:xfrm>
        </p:grpSpPr>
        <p:cxnSp>
          <p:nvCxnSpPr>
            <p:cNvPr id="604" name="Straight Connector 603">
              <a:extLst>
                <a:ext uri="{FF2B5EF4-FFF2-40B4-BE49-F238E27FC236}">
                  <a16:creationId xmlns:a16="http://schemas.microsoft.com/office/drawing/2014/main" id="{573F815F-2BE7-6160-605D-0454AD61CE79}"/>
                </a:ext>
              </a:extLst>
            </p:cNvPr>
            <p:cNvCxnSpPr>
              <a:cxnSpLocks/>
            </p:cNvCxnSpPr>
            <p:nvPr/>
          </p:nvCxnSpPr>
          <p:spPr bwMode="auto">
            <a:xfrm>
              <a:off x="3039907" y="431348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605" name="Straight Connector 604">
              <a:extLst>
                <a:ext uri="{FF2B5EF4-FFF2-40B4-BE49-F238E27FC236}">
                  <a16:creationId xmlns:a16="http://schemas.microsoft.com/office/drawing/2014/main" id="{E9B90D6E-8C5D-8A44-9E15-F41441204337}"/>
                </a:ext>
              </a:extLst>
            </p:cNvPr>
            <p:cNvCxnSpPr>
              <a:cxnSpLocks/>
            </p:cNvCxnSpPr>
            <p:nvPr/>
          </p:nvCxnSpPr>
          <p:spPr bwMode="auto">
            <a:xfrm flipH="1">
              <a:off x="2984109" y="4319552"/>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606" name="Straight Connector 605">
              <a:extLst>
                <a:ext uri="{FF2B5EF4-FFF2-40B4-BE49-F238E27FC236}">
                  <a16:creationId xmlns:a16="http://schemas.microsoft.com/office/drawing/2014/main" id="{B075040C-E2EB-F3BC-D8DE-029E6CBBEAB9}"/>
                </a:ext>
              </a:extLst>
            </p:cNvPr>
            <p:cNvCxnSpPr>
              <a:cxnSpLocks/>
            </p:cNvCxnSpPr>
            <p:nvPr/>
          </p:nvCxnSpPr>
          <p:spPr bwMode="auto">
            <a:xfrm flipH="1">
              <a:off x="2984109" y="4453872"/>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607" name="Group 606">
            <a:extLst>
              <a:ext uri="{FF2B5EF4-FFF2-40B4-BE49-F238E27FC236}">
                <a16:creationId xmlns:a16="http://schemas.microsoft.com/office/drawing/2014/main" id="{0751DA6D-9DDC-8EF1-D0DF-9E09A9643801}"/>
              </a:ext>
            </a:extLst>
          </p:cNvPr>
          <p:cNvGrpSpPr/>
          <p:nvPr/>
        </p:nvGrpSpPr>
        <p:grpSpPr>
          <a:xfrm>
            <a:off x="7217996" y="3850136"/>
            <a:ext cx="111595" cy="103185"/>
            <a:chOff x="2984109" y="4313481"/>
            <a:chExt cx="111595" cy="146443"/>
          </a:xfrm>
        </p:grpSpPr>
        <p:cxnSp>
          <p:nvCxnSpPr>
            <p:cNvPr id="608" name="Straight Connector 607">
              <a:extLst>
                <a:ext uri="{FF2B5EF4-FFF2-40B4-BE49-F238E27FC236}">
                  <a16:creationId xmlns:a16="http://schemas.microsoft.com/office/drawing/2014/main" id="{DAA9798C-9393-969D-0D6E-CE871AB6A93E}"/>
                </a:ext>
              </a:extLst>
            </p:cNvPr>
            <p:cNvCxnSpPr>
              <a:cxnSpLocks/>
            </p:cNvCxnSpPr>
            <p:nvPr/>
          </p:nvCxnSpPr>
          <p:spPr bwMode="auto">
            <a:xfrm>
              <a:off x="3039907" y="431348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609" name="Straight Connector 608">
              <a:extLst>
                <a:ext uri="{FF2B5EF4-FFF2-40B4-BE49-F238E27FC236}">
                  <a16:creationId xmlns:a16="http://schemas.microsoft.com/office/drawing/2014/main" id="{E37A7939-CAB1-D73D-0A6E-A7879936B0B5}"/>
                </a:ext>
              </a:extLst>
            </p:cNvPr>
            <p:cNvCxnSpPr>
              <a:cxnSpLocks/>
            </p:cNvCxnSpPr>
            <p:nvPr/>
          </p:nvCxnSpPr>
          <p:spPr bwMode="auto">
            <a:xfrm flipH="1">
              <a:off x="2984109" y="4319552"/>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610" name="Straight Connector 609">
              <a:extLst>
                <a:ext uri="{FF2B5EF4-FFF2-40B4-BE49-F238E27FC236}">
                  <a16:creationId xmlns:a16="http://schemas.microsoft.com/office/drawing/2014/main" id="{29675297-909A-4F18-9383-54530A1294C7}"/>
                </a:ext>
              </a:extLst>
            </p:cNvPr>
            <p:cNvCxnSpPr>
              <a:cxnSpLocks/>
            </p:cNvCxnSpPr>
            <p:nvPr/>
          </p:nvCxnSpPr>
          <p:spPr bwMode="auto">
            <a:xfrm flipH="1">
              <a:off x="2984109" y="4453872"/>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611" name="Group 610">
            <a:extLst>
              <a:ext uri="{FF2B5EF4-FFF2-40B4-BE49-F238E27FC236}">
                <a16:creationId xmlns:a16="http://schemas.microsoft.com/office/drawing/2014/main" id="{72B40235-C224-5D70-09DE-1F812E3E6CC6}"/>
              </a:ext>
            </a:extLst>
          </p:cNvPr>
          <p:cNvGrpSpPr/>
          <p:nvPr/>
        </p:nvGrpSpPr>
        <p:grpSpPr>
          <a:xfrm>
            <a:off x="7325214" y="4050599"/>
            <a:ext cx="111595" cy="103185"/>
            <a:chOff x="2984109" y="4313481"/>
            <a:chExt cx="111595" cy="146443"/>
          </a:xfrm>
        </p:grpSpPr>
        <p:cxnSp>
          <p:nvCxnSpPr>
            <p:cNvPr id="612" name="Straight Connector 611">
              <a:extLst>
                <a:ext uri="{FF2B5EF4-FFF2-40B4-BE49-F238E27FC236}">
                  <a16:creationId xmlns:a16="http://schemas.microsoft.com/office/drawing/2014/main" id="{B374C685-9A11-8104-08CE-A96E6AC5D21C}"/>
                </a:ext>
              </a:extLst>
            </p:cNvPr>
            <p:cNvCxnSpPr>
              <a:cxnSpLocks/>
            </p:cNvCxnSpPr>
            <p:nvPr/>
          </p:nvCxnSpPr>
          <p:spPr bwMode="auto">
            <a:xfrm>
              <a:off x="3039907" y="431348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613" name="Straight Connector 612">
              <a:extLst>
                <a:ext uri="{FF2B5EF4-FFF2-40B4-BE49-F238E27FC236}">
                  <a16:creationId xmlns:a16="http://schemas.microsoft.com/office/drawing/2014/main" id="{026E4841-B01A-0123-8306-378D372EBE9A}"/>
                </a:ext>
              </a:extLst>
            </p:cNvPr>
            <p:cNvCxnSpPr>
              <a:cxnSpLocks/>
            </p:cNvCxnSpPr>
            <p:nvPr/>
          </p:nvCxnSpPr>
          <p:spPr bwMode="auto">
            <a:xfrm flipH="1">
              <a:off x="2984109" y="4319552"/>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614" name="Straight Connector 613">
              <a:extLst>
                <a:ext uri="{FF2B5EF4-FFF2-40B4-BE49-F238E27FC236}">
                  <a16:creationId xmlns:a16="http://schemas.microsoft.com/office/drawing/2014/main" id="{FD8F51BB-2190-AF2B-213E-BFB33BA27E05}"/>
                </a:ext>
              </a:extLst>
            </p:cNvPr>
            <p:cNvCxnSpPr>
              <a:cxnSpLocks/>
            </p:cNvCxnSpPr>
            <p:nvPr/>
          </p:nvCxnSpPr>
          <p:spPr bwMode="auto">
            <a:xfrm flipH="1">
              <a:off x="2984109" y="4453872"/>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615" name="Group 614">
            <a:extLst>
              <a:ext uri="{FF2B5EF4-FFF2-40B4-BE49-F238E27FC236}">
                <a16:creationId xmlns:a16="http://schemas.microsoft.com/office/drawing/2014/main" id="{D290AE90-44E2-9C87-FB3A-76A98DED8203}"/>
              </a:ext>
            </a:extLst>
          </p:cNvPr>
          <p:cNvGrpSpPr/>
          <p:nvPr/>
        </p:nvGrpSpPr>
        <p:grpSpPr>
          <a:xfrm>
            <a:off x="7634609" y="4383308"/>
            <a:ext cx="111595" cy="134736"/>
            <a:chOff x="2984109" y="4306531"/>
            <a:chExt cx="111595" cy="146443"/>
          </a:xfrm>
        </p:grpSpPr>
        <p:cxnSp>
          <p:nvCxnSpPr>
            <p:cNvPr id="616" name="Straight Connector 615">
              <a:extLst>
                <a:ext uri="{FF2B5EF4-FFF2-40B4-BE49-F238E27FC236}">
                  <a16:creationId xmlns:a16="http://schemas.microsoft.com/office/drawing/2014/main" id="{24BC94AC-804B-0024-A2C6-A8486C11BA0B}"/>
                </a:ext>
              </a:extLst>
            </p:cNvPr>
            <p:cNvCxnSpPr>
              <a:cxnSpLocks/>
            </p:cNvCxnSpPr>
            <p:nvPr/>
          </p:nvCxnSpPr>
          <p:spPr bwMode="auto">
            <a:xfrm>
              <a:off x="3039907" y="430653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617" name="Straight Connector 616">
              <a:extLst>
                <a:ext uri="{FF2B5EF4-FFF2-40B4-BE49-F238E27FC236}">
                  <a16:creationId xmlns:a16="http://schemas.microsoft.com/office/drawing/2014/main" id="{F4628DE6-47DC-9906-07BD-BE30399533C8}"/>
                </a:ext>
              </a:extLst>
            </p:cNvPr>
            <p:cNvCxnSpPr>
              <a:cxnSpLocks/>
            </p:cNvCxnSpPr>
            <p:nvPr/>
          </p:nvCxnSpPr>
          <p:spPr bwMode="auto">
            <a:xfrm flipH="1">
              <a:off x="2984109" y="4316078"/>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618" name="Straight Connector 617">
              <a:extLst>
                <a:ext uri="{FF2B5EF4-FFF2-40B4-BE49-F238E27FC236}">
                  <a16:creationId xmlns:a16="http://schemas.microsoft.com/office/drawing/2014/main" id="{F21A1851-34DB-CFE5-068A-5F0A89D72198}"/>
                </a:ext>
              </a:extLst>
            </p:cNvPr>
            <p:cNvCxnSpPr>
              <a:cxnSpLocks/>
            </p:cNvCxnSpPr>
            <p:nvPr/>
          </p:nvCxnSpPr>
          <p:spPr bwMode="auto">
            <a:xfrm flipH="1">
              <a:off x="2984109" y="4446923"/>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619" name="Group 618">
            <a:extLst>
              <a:ext uri="{FF2B5EF4-FFF2-40B4-BE49-F238E27FC236}">
                <a16:creationId xmlns:a16="http://schemas.microsoft.com/office/drawing/2014/main" id="{3FFA5125-1F98-A712-744F-B09EDF0F80D1}"/>
              </a:ext>
            </a:extLst>
          </p:cNvPr>
          <p:cNvGrpSpPr/>
          <p:nvPr/>
        </p:nvGrpSpPr>
        <p:grpSpPr>
          <a:xfrm>
            <a:off x="7951152" y="4618912"/>
            <a:ext cx="111595" cy="134736"/>
            <a:chOff x="2984109" y="4306531"/>
            <a:chExt cx="111595" cy="146443"/>
          </a:xfrm>
        </p:grpSpPr>
        <p:cxnSp>
          <p:nvCxnSpPr>
            <p:cNvPr id="620" name="Straight Connector 619">
              <a:extLst>
                <a:ext uri="{FF2B5EF4-FFF2-40B4-BE49-F238E27FC236}">
                  <a16:creationId xmlns:a16="http://schemas.microsoft.com/office/drawing/2014/main" id="{8C8812C5-9AB7-04D1-1B82-007E8B2285AB}"/>
                </a:ext>
              </a:extLst>
            </p:cNvPr>
            <p:cNvCxnSpPr>
              <a:cxnSpLocks/>
            </p:cNvCxnSpPr>
            <p:nvPr/>
          </p:nvCxnSpPr>
          <p:spPr bwMode="auto">
            <a:xfrm>
              <a:off x="3039907" y="430653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621" name="Straight Connector 620">
              <a:extLst>
                <a:ext uri="{FF2B5EF4-FFF2-40B4-BE49-F238E27FC236}">
                  <a16:creationId xmlns:a16="http://schemas.microsoft.com/office/drawing/2014/main" id="{6FE492BD-EB27-F6E3-4316-CFCA5008BC00}"/>
                </a:ext>
              </a:extLst>
            </p:cNvPr>
            <p:cNvCxnSpPr>
              <a:cxnSpLocks/>
            </p:cNvCxnSpPr>
            <p:nvPr/>
          </p:nvCxnSpPr>
          <p:spPr bwMode="auto">
            <a:xfrm flipH="1">
              <a:off x="2984109" y="4316078"/>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622" name="Straight Connector 621">
              <a:extLst>
                <a:ext uri="{FF2B5EF4-FFF2-40B4-BE49-F238E27FC236}">
                  <a16:creationId xmlns:a16="http://schemas.microsoft.com/office/drawing/2014/main" id="{6A08BAAD-252F-1DEA-3D16-F8D7F3F69535}"/>
                </a:ext>
              </a:extLst>
            </p:cNvPr>
            <p:cNvCxnSpPr>
              <a:cxnSpLocks/>
            </p:cNvCxnSpPr>
            <p:nvPr/>
          </p:nvCxnSpPr>
          <p:spPr bwMode="auto">
            <a:xfrm flipH="1">
              <a:off x="2984109" y="4446923"/>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623" name="Group 622">
            <a:extLst>
              <a:ext uri="{FF2B5EF4-FFF2-40B4-BE49-F238E27FC236}">
                <a16:creationId xmlns:a16="http://schemas.microsoft.com/office/drawing/2014/main" id="{AE8E72ED-2897-F9E1-B50D-E50D6A95B6B8}"/>
              </a:ext>
            </a:extLst>
          </p:cNvPr>
          <p:cNvGrpSpPr/>
          <p:nvPr/>
        </p:nvGrpSpPr>
        <p:grpSpPr>
          <a:xfrm>
            <a:off x="8266590" y="4799571"/>
            <a:ext cx="111595" cy="134736"/>
            <a:chOff x="2984109" y="4306531"/>
            <a:chExt cx="111595" cy="146443"/>
          </a:xfrm>
        </p:grpSpPr>
        <p:cxnSp>
          <p:nvCxnSpPr>
            <p:cNvPr id="624" name="Straight Connector 623">
              <a:extLst>
                <a:ext uri="{FF2B5EF4-FFF2-40B4-BE49-F238E27FC236}">
                  <a16:creationId xmlns:a16="http://schemas.microsoft.com/office/drawing/2014/main" id="{CC3539B7-DA72-CDAF-8E57-0B4F3D3493D4}"/>
                </a:ext>
              </a:extLst>
            </p:cNvPr>
            <p:cNvCxnSpPr>
              <a:cxnSpLocks/>
            </p:cNvCxnSpPr>
            <p:nvPr/>
          </p:nvCxnSpPr>
          <p:spPr bwMode="auto">
            <a:xfrm>
              <a:off x="3039907" y="430653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625" name="Straight Connector 624">
              <a:extLst>
                <a:ext uri="{FF2B5EF4-FFF2-40B4-BE49-F238E27FC236}">
                  <a16:creationId xmlns:a16="http://schemas.microsoft.com/office/drawing/2014/main" id="{1699142A-753D-4769-F783-15E9FC9F7694}"/>
                </a:ext>
              </a:extLst>
            </p:cNvPr>
            <p:cNvCxnSpPr>
              <a:cxnSpLocks/>
            </p:cNvCxnSpPr>
            <p:nvPr/>
          </p:nvCxnSpPr>
          <p:spPr bwMode="auto">
            <a:xfrm flipH="1">
              <a:off x="2984109" y="4316078"/>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626" name="Straight Connector 625">
              <a:extLst>
                <a:ext uri="{FF2B5EF4-FFF2-40B4-BE49-F238E27FC236}">
                  <a16:creationId xmlns:a16="http://schemas.microsoft.com/office/drawing/2014/main" id="{FDBAC59C-C511-44D6-3AD1-D6056F46317E}"/>
                </a:ext>
              </a:extLst>
            </p:cNvPr>
            <p:cNvCxnSpPr>
              <a:cxnSpLocks/>
            </p:cNvCxnSpPr>
            <p:nvPr/>
          </p:nvCxnSpPr>
          <p:spPr bwMode="auto">
            <a:xfrm flipH="1">
              <a:off x="2984109" y="4446923"/>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627" name="Group 626">
            <a:extLst>
              <a:ext uri="{FF2B5EF4-FFF2-40B4-BE49-F238E27FC236}">
                <a16:creationId xmlns:a16="http://schemas.microsoft.com/office/drawing/2014/main" id="{CCF45AD6-37E8-6CA2-AE3A-C40694D2B80F}"/>
              </a:ext>
            </a:extLst>
          </p:cNvPr>
          <p:cNvGrpSpPr/>
          <p:nvPr/>
        </p:nvGrpSpPr>
        <p:grpSpPr>
          <a:xfrm>
            <a:off x="8579991" y="4925000"/>
            <a:ext cx="111595" cy="134736"/>
            <a:chOff x="2984109" y="4306531"/>
            <a:chExt cx="111595" cy="146443"/>
          </a:xfrm>
        </p:grpSpPr>
        <p:cxnSp>
          <p:nvCxnSpPr>
            <p:cNvPr id="628" name="Straight Connector 627">
              <a:extLst>
                <a:ext uri="{FF2B5EF4-FFF2-40B4-BE49-F238E27FC236}">
                  <a16:creationId xmlns:a16="http://schemas.microsoft.com/office/drawing/2014/main" id="{5A57B556-000B-0BF7-C523-916173657A26}"/>
                </a:ext>
              </a:extLst>
            </p:cNvPr>
            <p:cNvCxnSpPr>
              <a:cxnSpLocks/>
            </p:cNvCxnSpPr>
            <p:nvPr/>
          </p:nvCxnSpPr>
          <p:spPr bwMode="auto">
            <a:xfrm>
              <a:off x="3039907" y="430653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629" name="Straight Connector 628">
              <a:extLst>
                <a:ext uri="{FF2B5EF4-FFF2-40B4-BE49-F238E27FC236}">
                  <a16:creationId xmlns:a16="http://schemas.microsoft.com/office/drawing/2014/main" id="{03567B22-5A15-D802-DD5C-1971FA8507A6}"/>
                </a:ext>
              </a:extLst>
            </p:cNvPr>
            <p:cNvCxnSpPr>
              <a:cxnSpLocks/>
            </p:cNvCxnSpPr>
            <p:nvPr/>
          </p:nvCxnSpPr>
          <p:spPr bwMode="auto">
            <a:xfrm flipH="1">
              <a:off x="2984109" y="4316078"/>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630" name="Straight Connector 629">
              <a:extLst>
                <a:ext uri="{FF2B5EF4-FFF2-40B4-BE49-F238E27FC236}">
                  <a16:creationId xmlns:a16="http://schemas.microsoft.com/office/drawing/2014/main" id="{D56DE0CA-3A6E-8276-24C3-5D93415F7D93}"/>
                </a:ext>
              </a:extLst>
            </p:cNvPr>
            <p:cNvCxnSpPr>
              <a:cxnSpLocks/>
            </p:cNvCxnSpPr>
            <p:nvPr/>
          </p:nvCxnSpPr>
          <p:spPr bwMode="auto">
            <a:xfrm flipH="1">
              <a:off x="2984109" y="4446923"/>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631" name="Group 630">
            <a:extLst>
              <a:ext uri="{FF2B5EF4-FFF2-40B4-BE49-F238E27FC236}">
                <a16:creationId xmlns:a16="http://schemas.microsoft.com/office/drawing/2014/main" id="{E9A43584-FD81-18C3-8CD7-67D5E3554D4C}"/>
              </a:ext>
            </a:extLst>
          </p:cNvPr>
          <p:cNvGrpSpPr/>
          <p:nvPr/>
        </p:nvGrpSpPr>
        <p:grpSpPr>
          <a:xfrm>
            <a:off x="8917829" y="4997132"/>
            <a:ext cx="111595" cy="137169"/>
            <a:chOff x="2984109" y="4306531"/>
            <a:chExt cx="111595" cy="146443"/>
          </a:xfrm>
        </p:grpSpPr>
        <p:cxnSp>
          <p:nvCxnSpPr>
            <p:cNvPr id="632" name="Straight Connector 631">
              <a:extLst>
                <a:ext uri="{FF2B5EF4-FFF2-40B4-BE49-F238E27FC236}">
                  <a16:creationId xmlns:a16="http://schemas.microsoft.com/office/drawing/2014/main" id="{F77D4E11-B95B-B8C1-1AE1-D041B2600BF9}"/>
                </a:ext>
              </a:extLst>
            </p:cNvPr>
            <p:cNvCxnSpPr>
              <a:cxnSpLocks/>
            </p:cNvCxnSpPr>
            <p:nvPr/>
          </p:nvCxnSpPr>
          <p:spPr bwMode="auto">
            <a:xfrm>
              <a:off x="3039907" y="430653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633" name="Straight Connector 632">
              <a:extLst>
                <a:ext uri="{FF2B5EF4-FFF2-40B4-BE49-F238E27FC236}">
                  <a16:creationId xmlns:a16="http://schemas.microsoft.com/office/drawing/2014/main" id="{7D35503A-0A38-1E06-AAE2-F01246CF9FF7}"/>
                </a:ext>
              </a:extLst>
            </p:cNvPr>
            <p:cNvCxnSpPr>
              <a:cxnSpLocks/>
            </p:cNvCxnSpPr>
            <p:nvPr/>
          </p:nvCxnSpPr>
          <p:spPr bwMode="auto">
            <a:xfrm flipH="1">
              <a:off x="2984109" y="4316078"/>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634" name="Straight Connector 633">
              <a:extLst>
                <a:ext uri="{FF2B5EF4-FFF2-40B4-BE49-F238E27FC236}">
                  <a16:creationId xmlns:a16="http://schemas.microsoft.com/office/drawing/2014/main" id="{4C948E75-F675-7332-AEB0-4CB82BDBF779}"/>
                </a:ext>
              </a:extLst>
            </p:cNvPr>
            <p:cNvCxnSpPr>
              <a:cxnSpLocks/>
            </p:cNvCxnSpPr>
            <p:nvPr/>
          </p:nvCxnSpPr>
          <p:spPr bwMode="auto">
            <a:xfrm flipH="1">
              <a:off x="2984109" y="4446923"/>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635" name="Group 634">
            <a:extLst>
              <a:ext uri="{FF2B5EF4-FFF2-40B4-BE49-F238E27FC236}">
                <a16:creationId xmlns:a16="http://schemas.microsoft.com/office/drawing/2014/main" id="{DC9D2235-34DE-5D77-A472-CD4E10C8FB97}"/>
              </a:ext>
            </a:extLst>
          </p:cNvPr>
          <p:cNvGrpSpPr/>
          <p:nvPr/>
        </p:nvGrpSpPr>
        <p:grpSpPr>
          <a:xfrm>
            <a:off x="9259989" y="5017684"/>
            <a:ext cx="111595" cy="137169"/>
            <a:chOff x="2984109" y="4306531"/>
            <a:chExt cx="111595" cy="146443"/>
          </a:xfrm>
        </p:grpSpPr>
        <p:cxnSp>
          <p:nvCxnSpPr>
            <p:cNvPr id="636" name="Straight Connector 635">
              <a:extLst>
                <a:ext uri="{FF2B5EF4-FFF2-40B4-BE49-F238E27FC236}">
                  <a16:creationId xmlns:a16="http://schemas.microsoft.com/office/drawing/2014/main" id="{435F400D-B055-CEAC-CDA2-6AA53E0DB78C}"/>
                </a:ext>
              </a:extLst>
            </p:cNvPr>
            <p:cNvCxnSpPr>
              <a:cxnSpLocks/>
            </p:cNvCxnSpPr>
            <p:nvPr/>
          </p:nvCxnSpPr>
          <p:spPr bwMode="auto">
            <a:xfrm>
              <a:off x="3039907" y="430653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637" name="Straight Connector 636">
              <a:extLst>
                <a:ext uri="{FF2B5EF4-FFF2-40B4-BE49-F238E27FC236}">
                  <a16:creationId xmlns:a16="http://schemas.microsoft.com/office/drawing/2014/main" id="{DFFAD240-4C2C-43FB-2228-EBD52AEF723B}"/>
                </a:ext>
              </a:extLst>
            </p:cNvPr>
            <p:cNvCxnSpPr>
              <a:cxnSpLocks/>
            </p:cNvCxnSpPr>
            <p:nvPr/>
          </p:nvCxnSpPr>
          <p:spPr bwMode="auto">
            <a:xfrm flipH="1">
              <a:off x="2984109" y="4316078"/>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638" name="Straight Connector 637">
              <a:extLst>
                <a:ext uri="{FF2B5EF4-FFF2-40B4-BE49-F238E27FC236}">
                  <a16:creationId xmlns:a16="http://schemas.microsoft.com/office/drawing/2014/main" id="{C2AD132C-BA6E-4763-2E61-875D7E5A177E}"/>
                </a:ext>
              </a:extLst>
            </p:cNvPr>
            <p:cNvCxnSpPr>
              <a:cxnSpLocks/>
            </p:cNvCxnSpPr>
            <p:nvPr/>
          </p:nvCxnSpPr>
          <p:spPr bwMode="auto">
            <a:xfrm flipH="1">
              <a:off x="2984109" y="4446923"/>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639" name="Group 638">
            <a:extLst>
              <a:ext uri="{FF2B5EF4-FFF2-40B4-BE49-F238E27FC236}">
                <a16:creationId xmlns:a16="http://schemas.microsoft.com/office/drawing/2014/main" id="{A1CA4D90-1E9B-884B-41D8-CE98CDB2713A}"/>
              </a:ext>
            </a:extLst>
          </p:cNvPr>
          <p:cNvGrpSpPr/>
          <p:nvPr/>
        </p:nvGrpSpPr>
        <p:grpSpPr>
          <a:xfrm>
            <a:off x="9601023" y="5068914"/>
            <a:ext cx="111595" cy="137169"/>
            <a:chOff x="2984109" y="4306531"/>
            <a:chExt cx="111595" cy="146443"/>
          </a:xfrm>
        </p:grpSpPr>
        <p:cxnSp>
          <p:nvCxnSpPr>
            <p:cNvPr id="640" name="Straight Connector 639">
              <a:extLst>
                <a:ext uri="{FF2B5EF4-FFF2-40B4-BE49-F238E27FC236}">
                  <a16:creationId xmlns:a16="http://schemas.microsoft.com/office/drawing/2014/main" id="{4498BB7A-0A33-CE65-C911-E9F0264951D0}"/>
                </a:ext>
              </a:extLst>
            </p:cNvPr>
            <p:cNvCxnSpPr>
              <a:cxnSpLocks/>
            </p:cNvCxnSpPr>
            <p:nvPr/>
          </p:nvCxnSpPr>
          <p:spPr bwMode="auto">
            <a:xfrm>
              <a:off x="3039907" y="430653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641" name="Straight Connector 640">
              <a:extLst>
                <a:ext uri="{FF2B5EF4-FFF2-40B4-BE49-F238E27FC236}">
                  <a16:creationId xmlns:a16="http://schemas.microsoft.com/office/drawing/2014/main" id="{5EFE1EDA-F9A5-77EF-F6A6-4CEE42DBBF3E}"/>
                </a:ext>
              </a:extLst>
            </p:cNvPr>
            <p:cNvCxnSpPr>
              <a:cxnSpLocks/>
            </p:cNvCxnSpPr>
            <p:nvPr/>
          </p:nvCxnSpPr>
          <p:spPr bwMode="auto">
            <a:xfrm flipH="1">
              <a:off x="2984109" y="4316078"/>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642" name="Straight Connector 641">
              <a:extLst>
                <a:ext uri="{FF2B5EF4-FFF2-40B4-BE49-F238E27FC236}">
                  <a16:creationId xmlns:a16="http://schemas.microsoft.com/office/drawing/2014/main" id="{19B654E1-3C77-6CC2-C317-D11B68BC2AF4}"/>
                </a:ext>
              </a:extLst>
            </p:cNvPr>
            <p:cNvCxnSpPr>
              <a:cxnSpLocks/>
            </p:cNvCxnSpPr>
            <p:nvPr/>
          </p:nvCxnSpPr>
          <p:spPr bwMode="auto">
            <a:xfrm flipH="1">
              <a:off x="2984109" y="4446923"/>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643" name="Group 642">
            <a:extLst>
              <a:ext uri="{FF2B5EF4-FFF2-40B4-BE49-F238E27FC236}">
                <a16:creationId xmlns:a16="http://schemas.microsoft.com/office/drawing/2014/main" id="{FBD364F6-D509-E345-181A-B21A325557E1}"/>
              </a:ext>
            </a:extLst>
          </p:cNvPr>
          <p:cNvGrpSpPr/>
          <p:nvPr/>
        </p:nvGrpSpPr>
        <p:grpSpPr>
          <a:xfrm>
            <a:off x="9942058" y="5053835"/>
            <a:ext cx="111595" cy="137169"/>
            <a:chOff x="2984109" y="4306531"/>
            <a:chExt cx="111595" cy="146443"/>
          </a:xfrm>
        </p:grpSpPr>
        <p:cxnSp>
          <p:nvCxnSpPr>
            <p:cNvPr id="644" name="Straight Connector 643">
              <a:extLst>
                <a:ext uri="{FF2B5EF4-FFF2-40B4-BE49-F238E27FC236}">
                  <a16:creationId xmlns:a16="http://schemas.microsoft.com/office/drawing/2014/main" id="{997AEEE4-A5F7-0739-A0AD-2AC92551AE55}"/>
                </a:ext>
              </a:extLst>
            </p:cNvPr>
            <p:cNvCxnSpPr>
              <a:cxnSpLocks/>
            </p:cNvCxnSpPr>
            <p:nvPr/>
          </p:nvCxnSpPr>
          <p:spPr bwMode="auto">
            <a:xfrm>
              <a:off x="3039907" y="430653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645" name="Straight Connector 644">
              <a:extLst>
                <a:ext uri="{FF2B5EF4-FFF2-40B4-BE49-F238E27FC236}">
                  <a16:creationId xmlns:a16="http://schemas.microsoft.com/office/drawing/2014/main" id="{089A49F8-1992-E276-ABBA-E8E08CC2ED48}"/>
                </a:ext>
              </a:extLst>
            </p:cNvPr>
            <p:cNvCxnSpPr>
              <a:cxnSpLocks/>
            </p:cNvCxnSpPr>
            <p:nvPr/>
          </p:nvCxnSpPr>
          <p:spPr bwMode="auto">
            <a:xfrm flipH="1">
              <a:off x="2984109" y="4316078"/>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646" name="Straight Connector 645">
              <a:extLst>
                <a:ext uri="{FF2B5EF4-FFF2-40B4-BE49-F238E27FC236}">
                  <a16:creationId xmlns:a16="http://schemas.microsoft.com/office/drawing/2014/main" id="{1BFDAF7D-0595-0D2A-5F24-40DB6C248D90}"/>
                </a:ext>
              </a:extLst>
            </p:cNvPr>
            <p:cNvCxnSpPr>
              <a:cxnSpLocks/>
            </p:cNvCxnSpPr>
            <p:nvPr/>
          </p:nvCxnSpPr>
          <p:spPr bwMode="auto">
            <a:xfrm flipH="1">
              <a:off x="2984109" y="4446923"/>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647" name="Group 646">
            <a:extLst>
              <a:ext uri="{FF2B5EF4-FFF2-40B4-BE49-F238E27FC236}">
                <a16:creationId xmlns:a16="http://schemas.microsoft.com/office/drawing/2014/main" id="{588C88D2-10B9-00AD-0816-77BB1893B2EB}"/>
              </a:ext>
            </a:extLst>
          </p:cNvPr>
          <p:cNvGrpSpPr/>
          <p:nvPr/>
        </p:nvGrpSpPr>
        <p:grpSpPr>
          <a:xfrm>
            <a:off x="10280962" y="5058255"/>
            <a:ext cx="111595" cy="137169"/>
            <a:chOff x="2984109" y="4306531"/>
            <a:chExt cx="111595" cy="146443"/>
          </a:xfrm>
        </p:grpSpPr>
        <p:cxnSp>
          <p:nvCxnSpPr>
            <p:cNvPr id="648" name="Straight Connector 647">
              <a:extLst>
                <a:ext uri="{FF2B5EF4-FFF2-40B4-BE49-F238E27FC236}">
                  <a16:creationId xmlns:a16="http://schemas.microsoft.com/office/drawing/2014/main" id="{F905FB76-B767-8DFC-B2CA-3BCFA0F96307}"/>
                </a:ext>
              </a:extLst>
            </p:cNvPr>
            <p:cNvCxnSpPr>
              <a:cxnSpLocks/>
            </p:cNvCxnSpPr>
            <p:nvPr/>
          </p:nvCxnSpPr>
          <p:spPr bwMode="auto">
            <a:xfrm>
              <a:off x="3039907" y="430653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649" name="Straight Connector 648">
              <a:extLst>
                <a:ext uri="{FF2B5EF4-FFF2-40B4-BE49-F238E27FC236}">
                  <a16:creationId xmlns:a16="http://schemas.microsoft.com/office/drawing/2014/main" id="{4A408889-1A98-7512-D4E3-1989E1524B78}"/>
                </a:ext>
              </a:extLst>
            </p:cNvPr>
            <p:cNvCxnSpPr>
              <a:cxnSpLocks/>
            </p:cNvCxnSpPr>
            <p:nvPr/>
          </p:nvCxnSpPr>
          <p:spPr bwMode="auto">
            <a:xfrm flipH="1">
              <a:off x="2984109" y="4316078"/>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650" name="Straight Connector 649">
              <a:extLst>
                <a:ext uri="{FF2B5EF4-FFF2-40B4-BE49-F238E27FC236}">
                  <a16:creationId xmlns:a16="http://schemas.microsoft.com/office/drawing/2014/main" id="{271F7DE0-159F-C55B-4D56-EBCAA22A6ACC}"/>
                </a:ext>
              </a:extLst>
            </p:cNvPr>
            <p:cNvCxnSpPr>
              <a:cxnSpLocks/>
            </p:cNvCxnSpPr>
            <p:nvPr/>
          </p:nvCxnSpPr>
          <p:spPr bwMode="auto">
            <a:xfrm flipH="1">
              <a:off x="2984109" y="4446923"/>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651" name="Group 650">
            <a:extLst>
              <a:ext uri="{FF2B5EF4-FFF2-40B4-BE49-F238E27FC236}">
                <a16:creationId xmlns:a16="http://schemas.microsoft.com/office/drawing/2014/main" id="{CC41B187-8B4C-EAAB-0CAB-42912E95DAE2}"/>
              </a:ext>
            </a:extLst>
          </p:cNvPr>
          <p:cNvGrpSpPr/>
          <p:nvPr/>
        </p:nvGrpSpPr>
        <p:grpSpPr>
          <a:xfrm>
            <a:off x="10625194" y="5041203"/>
            <a:ext cx="111595" cy="151311"/>
            <a:chOff x="2984109" y="4306531"/>
            <a:chExt cx="111595" cy="146443"/>
          </a:xfrm>
        </p:grpSpPr>
        <p:cxnSp>
          <p:nvCxnSpPr>
            <p:cNvPr id="652" name="Straight Connector 651">
              <a:extLst>
                <a:ext uri="{FF2B5EF4-FFF2-40B4-BE49-F238E27FC236}">
                  <a16:creationId xmlns:a16="http://schemas.microsoft.com/office/drawing/2014/main" id="{014FB219-0AF9-149D-0581-7A106F69C992}"/>
                </a:ext>
              </a:extLst>
            </p:cNvPr>
            <p:cNvCxnSpPr>
              <a:cxnSpLocks/>
            </p:cNvCxnSpPr>
            <p:nvPr/>
          </p:nvCxnSpPr>
          <p:spPr bwMode="auto">
            <a:xfrm>
              <a:off x="3039907" y="430653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653" name="Straight Connector 652">
              <a:extLst>
                <a:ext uri="{FF2B5EF4-FFF2-40B4-BE49-F238E27FC236}">
                  <a16:creationId xmlns:a16="http://schemas.microsoft.com/office/drawing/2014/main" id="{72F956B0-AC3D-7221-2C48-45F5BBD0ED6B}"/>
                </a:ext>
              </a:extLst>
            </p:cNvPr>
            <p:cNvCxnSpPr>
              <a:cxnSpLocks/>
            </p:cNvCxnSpPr>
            <p:nvPr/>
          </p:nvCxnSpPr>
          <p:spPr bwMode="auto">
            <a:xfrm flipH="1">
              <a:off x="2984109" y="4316078"/>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654" name="Straight Connector 653">
              <a:extLst>
                <a:ext uri="{FF2B5EF4-FFF2-40B4-BE49-F238E27FC236}">
                  <a16:creationId xmlns:a16="http://schemas.microsoft.com/office/drawing/2014/main" id="{29688348-7945-7351-00D7-626862612D0F}"/>
                </a:ext>
              </a:extLst>
            </p:cNvPr>
            <p:cNvCxnSpPr>
              <a:cxnSpLocks/>
            </p:cNvCxnSpPr>
            <p:nvPr/>
          </p:nvCxnSpPr>
          <p:spPr bwMode="auto">
            <a:xfrm flipH="1">
              <a:off x="2984109" y="4446923"/>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655" name="Group 654">
            <a:extLst>
              <a:ext uri="{FF2B5EF4-FFF2-40B4-BE49-F238E27FC236}">
                <a16:creationId xmlns:a16="http://schemas.microsoft.com/office/drawing/2014/main" id="{4EDAE4E8-B7A4-22DC-960C-3027CB343A36}"/>
              </a:ext>
            </a:extLst>
          </p:cNvPr>
          <p:cNvGrpSpPr/>
          <p:nvPr/>
        </p:nvGrpSpPr>
        <p:grpSpPr>
          <a:xfrm>
            <a:off x="10963031" y="4965523"/>
            <a:ext cx="111595" cy="188620"/>
            <a:chOff x="2984109" y="4312570"/>
            <a:chExt cx="111595" cy="140404"/>
          </a:xfrm>
        </p:grpSpPr>
        <p:cxnSp>
          <p:nvCxnSpPr>
            <p:cNvPr id="656" name="Straight Connector 655">
              <a:extLst>
                <a:ext uri="{FF2B5EF4-FFF2-40B4-BE49-F238E27FC236}">
                  <a16:creationId xmlns:a16="http://schemas.microsoft.com/office/drawing/2014/main" id="{62B12488-4E88-24B4-E474-F7FC0A00668E}"/>
                </a:ext>
              </a:extLst>
            </p:cNvPr>
            <p:cNvCxnSpPr>
              <a:cxnSpLocks/>
            </p:cNvCxnSpPr>
            <p:nvPr/>
          </p:nvCxnSpPr>
          <p:spPr bwMode="auto">
            <a:xfrm>
              <a:off x="3039906" y="4312570"/>
              <a:ext cx="0" cy="140404"/>
            </a:xfrm>
            <a:prstGeom prst="line">
              <a:avLst/>
            </a:prstGeom>
            <a:noFill/>
            <a:ln w="19050" cap="flat" cmpd="sng" algn="ctr">
              <a:solidFill>
                <a:schemeClr val="bg1"/>
              </a:solidFill>
              <a:prstDash val="solid"/>
              <a:round/>
              <a:headEnd type="none" w="med" len="med"/>
              <a:tailEnd type="none" w="med" len="med"/>
            </a:ln>
            <a:effectLst/>
          </p:spPr>
        </p:cxnSp>
        <p:cxnSp>
          <p:nvCxnSpPr>
            <p:cNvPr id="657" name="Straight Connector 656">
              <a:extLst>
                <a:ext uri="{FF2B5EF4-FFF2-40B4-BE49-F238E27FC236}">
                  <a16:creationId xmlns:a16="http://schemas.microsoft.com/office/drawing/2014/main" id="{AC11139A-607E-0380-5606-1E06176B4E79}"/>
                </a:ext>
              </a:extLst>
            </p:cNvPr>
            <p:cNvCxnSpPr>
              <a:cxnSpLocks/>
            </p:cNvCxnSpPr>
            <p:nvPr/>
          </p:nvCxnSpPr>
          <p:spPr bwMode="auto">
            <a:xfrm flipH="1">
              <a:off x="2984109" y="4316078"/>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658" name="Straight Connector 657">
              <a:extLst>
                <a:ext uri="{FF2B5EF4-FFF2-40B4-BE49-F238E27FC236}">
                  <a16:creationId xmlns:a16="http://schemas.microsoft.com/office/drawing/2014/main" id="{885E1147-D630-CDA8-E4D8-8D30B1B71D19}"/>
                </a:ext>
              </a:extLst>
            </p:cNvPr>
            <p:cNvCxnSpPr>
              <a:cxnSpLocks/>
            </p:cNvCxnSpPr>
            <p:nvPr/>
          </p:nvCxnSpPr>
          <p:spPr bwMode="auto">
            <a:xfrm flipH="1">
              <a:off x="2984109" y="4446923"/>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661" name="Group 660">
            <a:extLst>
              <a:ext uri="{FF2B5EF4-FFF2-40B4-BE49-F238E27FC236}">
                <a16:creationId xmlns:a16="http://schemas.microsoft.com/office/drawing/2014/main" id="{FD3C8364-726B-4BF6-82EE-02AA4951C2EC}"/>
              </a:ext>
            </a:extLst>
          </p:cNvPr>
          <p:cNvGrpSpPr/>
          <p:nvPr/>
        </p:nvGrpSpPr>
        <p:grpSpPr>
          <a:xfrm>
            <a:off x="11303581" y="5079875"/>
            <a:ext cx="111595" cy="153889"/>
            <a:chOff x="2984109" y="4306531"/>
            <a:chExt cx="111595" cy="146443"/>
          </a:xfrm>
        </p:grpSpPr>
        <p:cxnSp>
          <p:nvCxnSpPr>
            <p:cNvPr id="662" name="Straight Connector 661">
              <a:extLst>
                <a:ext uri="{FF2B5EF4-FFF2-40B4-BE49-F238E27FC236}">
                  <a16:creationId xmlns:a16="http://schemas.microsoft.com/office/drawing/2014/main" id="{22BF1AD0-82EB-F642-0C8D-DAB23CB69503}"/>
                </a:ext>
              </a:extLst>
            </p:cNvPr>
            <p:cNvCxnSpPr>
              <a:cxnSpLocks/>
            </p:cNvCxnSpPr>
            <p:nvPr/>
          </p:nvCxnSpPr>
          <p:spPr bwMode="auto">
            <a:xfrm>
              <a:off x="3039907" y="430653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663" name="Straight Connector 662">
              <a:extLst>
                <a:ext uri="{FF2B5EF4-FFF2-40B4-BE49-F238E27FC236}">
                  <a16:creationId xmlns:a16="http://schemas.microsoft.com/office/drawing/2014/main" id="{A06D6476-3B18-20AB-534C-19D5F37A9191}"/>
                </a:ext>
              </a:extLst>
            </p:cNvPr>
            <p:cNvCxnSpPr>
              <a:cxnSpLocks/>
            </p:cNvCxnSpPr>
            <p:nvPr/>
          </p:nvCxnSpPr>
          <p:spPr bwMode="auto">
            <a:xfrm flipH="1">
              <a:off x="2984109" y="4316078"/>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664" name="Straight Connector 663">
              <a:extLst>
                <a:ext uri="{FF2B5EF4-FFF2-40B4-BE49-F238E27FC236}">
                  <a16:creationId xmlns:a16="http://schemas.microsoft.com/office/drawing/2014/main" id="{B40AD397-D066-CC1E-C821-661AA1B7382C}"/>
                </a:ext>
              </a:extLst>
            </p:cNvPr>
            <p:cNvCxnSpPr>
              <a:cxnSpLocks/>
            </p:cNvCxnSpPr>
            <p:nvPr/>
          </p:nvCxnSpPr>
          <p:spPr bwMode="auto">
            <a:xfrm flipH="1">
              <a:off x="2984109" y="4446923"/>
              <a:ext cx="111595" cy="0"/>
            </a:xfrm>
            <a:prstGeom prst="line">
              <a:avLst/>
            </a:prstGeom>
            <a:noFill/>
            <a:ln w="19050" cap="flat" cmpd="sng" algn="ctr">
              <a:solidFill>
                <a:schemeClr val="bg1"/>
              </a:solidFill>
              <a:prstDash val="solid"/>
              <a:round/>
              <a:headEnd type="none" w="med" len="med"/>
              <a:tailEnd type="none" w="med" len="med"/>
            </a:ln>
            <a:effectLst/>
          </p:spPr>
        </p:cxnSp>
      </p:grpSp>
      <p:sp>
        <p:nvSpPr>
          <p:cNvPr id="296" name="TextBox 295">
            <a:extLst>
              <a:ext uri="{FF2B5EF4-FFF2-40B4-BE49-F238E27FC236}">
                <a16:creationId xmlns:a16="http://schemas.microsoft.com/office/drawing/2014/main" id="{4A9FB645-2EBC-7EDB-2335-9838C4343423}"/>
              </a:ext>
            </a:extLst>
          </p:cNvPr>
          <p:cNvSpPr txBox="1"/>
          <p:nvPr/>
        </p:nvSpPr>
        <p:spPr bwMode="auto">
          <a:xfrm>
            <a:off x="8097518" y="5833754"/>
            <a:ext cx="20305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Wk Since Randomization</a:t>
            </a:r>
          </a:p>
        </p:txBody>
      </p:sp>
      <p:sp>
        <p:nvSpPr>
          <p:cNvPr id="2" name="Title 1">
            <a:extLst>
              <a:ext uri="{FF2B5EF4-FFF2-40B4-BE49-F238E27FC236}">
                <a16:creationId xmlns:a16="http://schemas.microsoft.com/office/drawing/2014/main" id="{7208FB0F-0081-6CE2-D3C4-E7BA3DCB0490}"/>
              </a:ext>
            </a:extLst>
          </p:cNvPr>
          <p:cNvSpPr>
            <a:spLocks noGrp="1"/>
          </p:cNvSpPr>
          <p:nvPr>
            <p:ph type="title"/>
          </p:nvPr>
        </p:nvSpPr>
        <p:spPr/>
        <p:txBody>
          <a:bodyPr/>
          <a:lstStyle/>
          <a:p>
            <a:r>
              <a:rPr lang="en-US" dirty="0"/>
              <a:t>Weight Loss Is Sustained Over Years With Semaglutide or Tirzepatide</a:t>
            </a:r>
          </a:p>
        </p:txBody>
      </p:sp>
      <p:sp>
        <p:nvSpPr>
          <p:cNvPr id="10" name="TextBox 9">
            <a:extLst>
              <a:ext uri="{FF2B5EF4-FFF2-40B4-BE49-F238E27FC236}">
                <a16:creationId xmlns:a16="http://schemas.microsoft.com/office/drawing/2014/main" id="{CCCE48B2-E1BF-E3E3-7466-71B6AF63BB11}"/>
              </a:ext>
            </a:extLst>
          </p:cNvPr>
          <p:cNvSpPr txBox="1"/>
          <p:nvPr/>
        </p:nvSpPr>
        <p:spPr bwMode="auto">
          <a:xfrm>
            <a:off x="683592" y="1672927"/>
            <a:ext cx="507484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Sustained Weight Loss With </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Semaglutide (2.4 mg): SELECT (~4 Yr)</a:t>
            </a:r>
          </a:p>
        </p:txBody>
      </p:sp>
      <p:sp>
        <p:nvSpPr>
          <p:cNvPr id="11" name="Footer Placeholder 5">
            <a:extLst>
              <a:ext uri="{FF2B5EF4-FFF2-40B4-BE49-F238E27FC236}">
                <a16:creationId xmlns:a16="http://schemas.microsoft.com/office/drawing/2014/main" id="{25B48F60-6C2A-7E50-B898-071396BEA45B}"/>
              </a:ext>
            </a:extLst>
          </p:cNvPr>
          <p:cNvSpPr txBox="1">
            <a:spLocks/>
          </p:cNvSpPr>
          <p:nvPr/>
        </p:nvSpPr>
        <p:spPr>
          <a:xfrm>
            <a:off x="437117" y="6400800"/>
            <a:ext cx="7848944" cy="307181"/>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r>
              <a:rPr lang="en-US" sz="1200" b="0" dirty="0">
                <a:solidFill>
                  <a:schemeClr val="bg2"/>
                </a:solidFill>
                <a:latin typeface="Calibri" panose="020F0502020204030204" pitchFamily="34" charset="0"/>
                <a:cs typeface="Calibri" panose="020F0502020204030204" pitchFamily="34" charset="0"/>
              </a:rPr>
              <a:t>Ryan. Nat Med. 2024;30:2049. Ard. ADA 2025. Abstr 144-OR.</a:t>
            </a:r>
          </a:p>
        </p:txBody>
      </p:sp>
      <p:sp>
        <p:nvSpPr>
          <p:cNvPr id="14" name="TextBox 13">
            <a:extLst>
              <a:ext uri="{FF2B5EF4-FFF2-40B4-BE49-F238E27FC236}">
                <a16:creationId xmlns:a16="http://schemas.microsoft.com/office/drawing/2014/main" id="{EAFE3BD3-C69C-E114-E901-B20959A1E212}"/>
              </a:ext>
            </a:extLst>
          </p:cNvPr>
          <p:cNvSpPr txBox="1"/>
          <p:nvPr/>
        </p:nvSpPr>
        <p:spPr bwMode="auto">
          <a:xfrm>
            <a:off x="6753055" y="1459153"/>
            <a:ext cx="472106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Sustained Weight Loss </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With Tirzepatide (15 mg): SURMOUNT-1 (~3 Yr)</a:t>
            </a:r>
          </a:p>
        </p:txBody>
      </p:sp>
      <p:sp>
        <p:nvSpPr>
          <p:cNvPr id="3" name="Freeform: Shape 2">
            <a:extLst>
              <a:ext uri="{FF2B5EF4-FFF2-40B4-BE49-F238E27FC236}">
                <a16:creationId xmlns:a16="http://schemas.microsoft.com/office/drawing/2014/main" id="{263A7A75-795A-F571-CC91-247E9CE77B58}"/>
              </a:ext>
            </a:extLst>
          </p:cNvPr>
          <p:cNvSpPr/>
          <p:nvPr/>
        </p:nvSpPr>
        <p:spPr bwMode="auto">
          <a:xfrm>
            <a:off x="1101630" y="2761681"/>
            <a:ext cx="4672875" cy="2793442"/>
          </a:xfrm>
          <a:custGeom>
            <a:avLst/>
            <a:gdLst>
              <a:gd name="connsiteX0" fmla="*/ 0 w 4441372"/>
              <a:gd name="connsiteY0" fmla="*/ 0 h 2793442"/>
              <a:gd name="connsiteX1" fmla="*/ 0 w 4441372"/>
              <a:gd name="connsiteY1" fmla="*/ 2793442 h 2793442"/>
              <a:gd name="connsiteX2" fmla="*/ 4441372 w 4441372"/>
              <a:gd name="connsiteY2" fmla="*/ 2793442 h 2793442"/>
            </a:gdLst>
            <a:ahLst/>
            <a:cxnLst>
              <a:cxn ang="0">
                <a:pos x="connsiteX0" y="connsiteY0"/>
              </a:cxn>
              <a:cxn ang="0">
                <a:pos x="connsiteX1" y="connsiteY1"/>
              </a:cxn>
              <a:cxn ang="0">
                <a:pos x="connsiteX2" y="connsiteY2"/>
              </a:cxn>
            </a:cxnLst>
            <a:rect l="l" t="t" r="r" b="b"/>
            <a:pathLst>
              <a:path w="4441372" h="2793442">
                <a:moveTo>
                  <a:pt x="0" y="0"/>
                </a:moveTo>
                <a:lnTo>
                  <a:pt x="0" y="2793442"/>
                </a:lnTo>
                <a:lnTo>
                  <a:pt x="4441372" y="2793442"/>
                </a:lnTo>
              </a:path>
            </a:pathLst>
          </a:custGeom>
          <a:noFill/>
          <a:ln w="28575">
            <a:solidFill>
              <a:schemeClr val="bg1"/>
            </a:solidFill>
            <a:miter lim="800000"/>
            <a:headEnd/>
            <a:tailEnd/>
          </a:ln>
        </p:spPr>
        <p:txBody>
          <a:bodyPr rtlCol="0" anchor="ctr"/>
          <a:lstStyle/>
          <a:p>
            <a:pPr algn="ctr"/>
            <a:endParaRPr lang="en-US" dirty="0"/>
          </a:p>
        </p:txBody>
      </p:sp>
      <p:grpSp>
        <p:nvGrpSpPr>
          <p:cNvPr id="20" name="Group 19">
            <a:extLst>
              <a:ext uri="{FF2B5EF4-FFF2-40B4-BE49-F238E27FC236}">
                <a16:creationId xmlns:a16="http://schemas.microsoft.com/office/drawing/2014/main" id="{F412D75D-004D-3721-9C51-22460A00F3D9}"/>
              </a:ext>
            </a:extLst>
          </p:cNvPr>
          <p:cNvGrpSpPr/>
          <p:nvPr/>
        </p:nvGrpSpPr>
        <p:grpSpPr>
          <a:xfrm>
            <a:off x="1018567" y="2771729"/>
            <a:ext cx="83063" cy="2785069"/>
            <a:chOff x="1165595" y="2562329"/>
            <a:chExt cx="75376" cy="2785069"/>
          </a:xfrm>
        </p:grpSpPr>
        <p:cxnSp>
          <p:nvCxnSpPr>
            <p:cNvPr id="5" name="Straight Connector 4">
              <a:extLst>
                <a:ext uri="{FF2B5EF4-FFF2-40B4-BE49-F238E27FC236}">
                  <a16:creationId xmlns:a16="http://schemas.microsoft.com/office/drawing/2014/main" id="{D2255313-C3CD-96C1-9A55-ED2E1FED3E2E}"/>
                </a:ext>
              </a:extLst>
            </p:cNvPr>
            <p:cNvCxnSpPr>
              <a:cxnSpLocks/>
            </p:cNvCxnSpPr>
            <p:nvPr/>
          </p:nvCxnSpPr>
          <p:spPr bwMode="auto">
            <a:xfrm>
              <a:off x="1165595" y="2562329"/>
              <a:ext cx="75376" cy="0"/>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2357932D-A990-E81D-3F12-CE5C7FFD74A1}"/>
                </a:ext>
              </a:extLst>
            </p:cNvPr>
            <p:cNvCxnSpPr>
              <a:cxnSpLocks/>
            </p:cNvCxnSpPr>
            <p:nvPr/>
          </p:nvCxnSpPr>
          <p:spPr bwMode="auto">
            <a:xfrm>
              <a:off x="1165595" y="3026507"/>
              <a:ext cx="75376"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57D27998-8207-DD29-194D-BF54EAB4A610}"/>
                </a:ext>
              </a:extLst>
            </p:cNvPr>
            <p:cNvCxnSpPr>
              <a:cxnSpLocks/>
            </p:cNvCxnSpPr>
            <p:nvPr/>
          </p:nvCxnSpPr>
          <p:spPr bwMode="auto">
            <a:xfrm>
              <a:off x="1165595" y="3490685"/>
              <a:ext cx="75376"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2E94DC73-06A4-B5E9-47D8-E8618096FF03}"/>
                </a:ext>
              </a:extLst>
            </p:cNvPr>
            <p:cNvCxnSpPr>
              <a:cxnSpLocks/>
            </p:cNvCxnSpPr>
            <p:nvPr/>
          </p:nvCxnSpPr>
          <p:spPr bwMode="auto">
            <a:xfrm>
              <a:off x="1165595" y="3954863"/>
              <a:ext cx="75376"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14EB5457-4D83-6B58-BAB6-C16219EC0512}"/>
                </a:ext>
              </a:extLst>
            </p:cNvPr>
            <p:cNvCxnSpPr>
              <a:cxnSpLocks/>
            </p:cNvCxnSpPr>
            <p:nvPr/>
          </p:nvCxnSpPr>
          <p:spPr bwMode="auto">
            <a:xfrm>
              <a:off x="1165595" y="4419041"/>
              <a:ext cx="75376"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BC90A3CC-C95E-4F33-FCE6-8D213D647F4A}"/>
                </a:ext>
              </a:extLst>
            </p:cNvPr>
            <p:cNvCxnSpPr>
              <a:cxnSpLocks/>
            </p:cNvCxnSpPr>
            <p:nvPr/>
          </p:nvCxnSpPr>
          <p:spPr bwMode="auto">
            <a:xfrm>
              <a:off x="1165595" y="4883219"/>
              <a:ext cx="75376"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12F2B266-1B3A-0E87-40C2-E0864381BC61}"/>
                </a:ext>
              </a:extLst>
            </p:cNvPr>
            <p:cNvCxnSpPr>
              <a:cxnSpLocks/>
            </p:cNvCxnSpPr>
            <p:nvPr/>
          </p:nvCxnSpPr>
          <p:spPr bwMode="auto">
            <a:xfrm>
              <a:off x="1165595" y="5347398"/>
              <a:ext cx="75376" cy="0"/>
            </a:xfrm>
            <a:prstGeom prst="line">
              <a:avLst/>
            </a:prstGeom>
            <a:noFill/>
            <a:ln w="28575" cap="flat" cmpd="sng" algn="ctr">
              <a:solidFill>
                <a:schemeClr val="bg1"/>
              </a:solidFill>
              <a:prstDash val="solid"/>
              <a:round/>
              <a:headEnd type="none" w="med" len="med"/>
              <a:tailEnd type="none" w="med" len="med"/>
            </a:ln>
            <a:effectLst/>
          </p:spPr>
        </p:cxnSp>
      </p:grpSp>
      <p:grpSp>
        <p:nvGrpSpPr>
          <p:cNvPr id="679" name="Group 678">
            <a:extLst>
              <a:ext uri="{FF2B5EF4-FFF2-40B4-BE49-F238E27FC236}">
                <a16:creationId xmlns:a16="http://schemas.microsoft.com/office/drawing/2014/main" id="{53531FCA-74B3-889E-65BE-E68F63A38424}"/>
              </a:ext>
            </a:extLst>
          </p:cNvPr>
          <p:cNvGrpSpPr/>
          <p:nvPr/>
        </p:nvGrpSpPr>
        <p:grpSpPr>
          <a:xfrm>
            <a:off x="1107273" y="5565980"/>
            <a:ext cx="4432208" cy="59234"/>
            <a:chOff x="1107273" y="5356580"/>
            <a:chExt cx="4432208" cy="59234"/>
          </a:xfrm>
        </p:grpSpPr>
        <p:cxnSp>
          <p:nvCxnSpPr>
            <p:cNvPr id="22" name="Straight Connector 21">
              <a:extLst>
                <a:ext uri="{FF2B5EF4-FFF2-40B4-BE49-F238E27FC236}">
                  <a16:creationId xmlns:a16="http://schemas.microsoft.com/office/drawing/2014/main" id="{6D8ED36E-9DBE-2270-6886-43DFC29533D4}"/>
                </a:ext>
              </a:extLst>
            </p:cNvPr>
            <p:cNvCxnSpPr>
              <a:cxnSpLocks/>
            </p:cNvCxnSpPr>
            <p:nvPr/>
          </p:nvCxnSpPr>
          <p:spPr bwMode="auto">
            <a:xfrm rot="5400000">
              <a:off x="2644237" y="5383486"/>
              <a:ext cx="53812"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7ED994AC-3D1F-DA9A-77D9-98A43836084E}"/>
                </a:ext>
              </a:extLst>
            </p:cNvPr>
            <p:cNvCxnSpPr>
              <a:cxnSpLocks/>
            </p:cNvCxnSpPr>
            <p:nvPr/>
          </p:nvCxnSpPr>
          <p:spPr bwMode="auto">
            <a:xfrm rot="5400000">
              <a:off x="2377447" y="5383486"/>
              <a:ext cx="53812"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4D5BB898-DB7F-C605-97BA-213E2686EE82}"/>
                </a:ext>
              </a:extLst>
            </p:cNvPr>
            <p:cNvCxnSpPr>
              <a:cxnSpLocks/>
            </p:cNvCxnSpPr>
            <p:nvPr/>
          </p:nvCxnSpPr>
          <p:spPr bwMode="auto">
            <a:xfrm rot="5400000">
              <a:off x="2118031" y="5383486"/>
              <a:ext cx="53812"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BD89E997-F9CD-43E3-EB4E-EDEED9351647}"/>
                </a:ext>
              </a:extLst>
            </p:cNvPr>
            <p:cNvCxnSpPr>
              <a:cxnSpLocks/>
            </p:cNvCxnSpPr>
            <p:nvPr/>
          </p:nvCxnSpPr>
          <p:spPr bwMode="auto">
            <a:xfrm rot="5400000">
              <a:off x="1858615" y="5383486"/>
              <a:ext cx="53812"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5E4BCF22-11E3-77D4-F293-3D99901534C2}"/>
                </a:ext>
              </a:extLst>
            </p:cNvPr>
            <p:cNvCxnSpPr>
              <a:cxnSpLocks/>
            </p:cNvCxnSpPr>
            <p:nvPr/>
          </p:nvCxnSpPr>
          <p:spPr bwMode="auto">
            <a:xfrm rot="5400000">
              <a:off x="1591825" y="5383486"/>
              <a:ext cx="53812"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8EF80ADE-B203-208F-2E09-7A8CFE5CB061}"/>
                </a:ext>
              </a:extLst>
            </p:cNvPr>
            <p:cNvCxnSpPr>
              <a:cxnSpLocks/>
            </p:cNvCxnSpPr>
            <p:nvPr/>
          </p:nvCxnSpPr>
          <p:spPr bwMode="auto">
            <a:xfrm rot="5400000">
              <a:off x="1317661" y="5383486"/>
              <a:ext cx="53812"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5EADB4D-0881-8A80-7EBA-1766113095F6}"/>
                </a:ext>
              </a:extLst>
            </p:cNvPr>
            <p:cNvCxnSpPr>
              <a:cxnSpLocks/>
            </p:cNvCxnSpPr>
            <p:nvPr/>
          </p:nvCxnSpPr>
          <p:spPr bwMode="auto">
            <a:xfrm rot="5400000">
              <a:off x="1080367" y="5383486"/>
              <a:ext cx="53812"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662C1A9D-3552-8518-5C66-75A7FE0618B4}"/>
                </a:ext>
              </a:extLst>
            </p:cNvPr>
            <p:cNvCxnSpPr>
              <a:cxnSpLocks/>
            </p:cNvCxnSpPr>
            <p:nvPr/>
          </p:nvCxnSpPr>
          <p:spPr bwMode="auto">
            <a:xfrm rot="5400000">
              <a:off x="4482275" y="5388907"/>
              <a:ext cx="53812"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5C28B4D8-82E2-023A-EB68-052AFFCA0626}"/>
                </a:ext>
              </a:extLst>
            </p:cNvPr>
            <p:cNvCxnSpPr>
              <a:cxnSpLocks/>
            </p:cNvCxnSpPr>
            <p:nvPr/>
          </p:nvCxnSpPr>
          <p:spPr bwMode="auto">
            <a:xfrm rot="5400000">
              <a:off x="4215486" y="5388907"/>
              <a:ext cx="53812"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3D440E5F-4B0E-1F98-3461-4D2EEDDFDACD}"/>
                </a:ext>
              </a:extLst>
            </p:cNvPr>
            <p:cNvCxnSpPr>
              <a:cxnSpLocks/>
            </p:cNvCxnSpPr>
            <p:nvPr/>
          </p:nvCxnSpPr>
          <p:spPr bwMode="auto">
            <a:xfrm rot="5400000">
              <a:off x="3963442" y="5388907"/>
              <a:ext cx="53812"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733743AA-89FE-19E9-A2B2-D49E9822D6B2}"/>
                </a:ext>
              </a:extLst>
            </p:cNvPr>
            <p:cNvCxnSpPr>
              <a:cxnSpLocks/>
            </p:cNvCxnSpPr>
            <p:nvPr/>
          </p:nvCxnSpPr>
          <p:spPr bwMode="auto">
            <a:xfrm rot="5400000">
              <a:off x="3696653" y="5388907"/>
              <a:ext cx="53812"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EC6C0EE6-0E4A-A37F-1BBC-148741F0C833}"/>
                </a:ext>
              </a:extLst>
            </p:cNvPr>
            <p:cNvCxnSpPr>
              <a:cxnSpLocks/>
            </p:cNvCxnSpPr>
            <p:nvPr/>
          </p:nvCxnSpPr>
          <p:spPr bwMode="auto">
            <a:xfrm rot="5400000">
              <a:off x="3437235" y="5388907"/>
              <a:ext cx="53812"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D4453FD1-B7C1-0DC0-B134-5A28E3276105}"/>
                </a:ext>
              </a:extLst>
            </p:cNvPr>
            <p:cNvCxnSpPr>
              <a:cxnSpLocks/>
            </p:cNvCxnSpPr>
            <p:nvPr/>
          </p:nvCxnSpPr>
          <p:spPr bwMode="auto">
            <a:xfrm rot="5400000">
              <a:off x="3170443" y="5388907"/>
              <a:ext cx="53812"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C89856AC-4428-3FCD-161F-36941E221714}"/>
                </a:ext>
              </a:extLst>
            </p:cNvPr>
            <p:cNvCxnSpPr>
              <a:cxnSpLocks/>
            </p:cNvCxnSpPr>
            <p:nvPr/>
          </p:nvCxnSpPr>
          <p:spPr bwMode="auto">
            <a:xfrm rot="5400000">
              <a:off x="2896280" y="5388907"/>
              <a:ext cx="53812"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F263DB7D-8BC1-B6D5-AC3B-189C40ED2C58}"/>
                </a:ext>
              </a:extLst>
            </p:cNvPr>
            <p:cNvCxnSpPr>
              <a:cxnSpLocks/>
            </p:cNvCxnSpPr>
            <p:nvPr/>
          </p:nvCxnSpPr>
          <p:spPr bwMode="auto">
            <a:xfrm rot="5400000">
              <a:off x="5512575" y="5388908"/>
              <a:ext cx="53812"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A7C9B002-F6BF-B6E3-A3B6-61FB60AE4802}"/>
                </a:ext>
              </a:extLst>
            </p:cNvPr>
            <p:cNvCxnSpPr>
              <a:cxnSpLocks/>
            </p:cNvCxnSpPr>
            <p:nvPr/>
          </p:nvCxnSpPr>
          <p:spPr bwMode="auto">
            <a:xfrm rot="5400000">
              <a:off x="5253151" y="5388908"/>
              <a:ext cx="53812"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F90E4FD8-E13A-39A6-2DF7-45225D0D21B0}"/>
                </a:ext>
              </a:extLst>
            </p:cNvPr>
            <p:cNvCxnSpPr>
              <a:cxnSpLocks/>
            </p:cNvCxnSpPr>
            <p:nvPr/>
          </p:nvCxnSpPr>
          <p:spPr bwMode="auto">
            <a:xfrm rot="5400000">
              <a:off x="5001110" y="5388908"/>
              <a:ext cx="53812"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EAE97B23-FAB3-4933-2EB6-D18F49B83A44}"/>
                </a:ext>
              </a:extLst>
            </p:cNvPr>
            <p:cNvCxnSpPr>
              <a:cxnSpLocks/>
            </p:cNvCxnSpPr>
            <p:nvPr/>
          </p:nvCxnSpPr>
          <p:spPr bwMode="auto">
            <a:xfrm rot="5400000">
              <a:off x="4734324" y="5388908"/>
              <a:ext cx="53812" cy="0"/>
            </a:xfrm>
            <a:prstGeom prst="line">
              <a:avLst/>
            </a:prstGeom>
            <a:noFill/>
            <a:ln w="28575" cap="flat" cmpd="sng" algn="ctr">
              <a:solidFill>
                <a:schemeClr val="bg1"/>
              </a:solidFill>
              <a:prstDash val="solid"/>
              <a:round/>
              <a:headEnd type="none" w="med" len="med"/>
              <a:tailEnd type="none" w="med" len="med"/>
            </a:ln>
            <a:effectLst/>
          </p:spPr>
        </p:cxnSp>
      </p:grpSp>
      <p:sp>
        <p:nvSpPr>
          <p:cNvPr id="46" name="TextBox 45">
            <a:extLst>
              <a:ext uri="{FF2B5EF4-FFF2-40B4-BE49-F238E27FC236}">
                <a16:creationId xmlns:a16="http://schemas.microsoft.com/office/drawing/2014/main" id="{6EE5C068-588C-FC35-51DE-BE7C716D246A}"/>
              </a:ext>
            </a:extLst>
          </p:cNvPr>
          <p:cNvSpPr txBox="1"/>
          <p:nvPr/>
        </p:nvSpPr>
        <p:spPr bwMode="auto">
          <a:xfrm>
            <a:off x="772729" y="2612816"/>
            <a:ext cx="3041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7" name="TextBox 46">
            <a:extLst>
              <a:ext uri="{FF2B5EF4-FFF2-40B4-BE49-F238E27FC236}">
                <a16:creationId xmlns:a16="http://schemas.microsoft.com/office/drawing/2014/main" id="{769A7C63-3A0A-AFD4-F6B7-24B5BF4EF13B}"/>
              </a:ext>
            </a:extLst>
          </p:cNvPr>
          <p:cNvSpPr txBox="1"/>
          <p:nvPr/>
        </p:nvSpPr>
        <p:spPr bwMode="auto">
          <a:xfrm>
            <a:off x="712668" y="3082018"/>
            <a:ext cx="3642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48" name="TextBox 47">
            <a:extLst>
              <a:ext uri="{FF2B5EF4-FFF2-40B4-BE49-F238E27FC236}">
                <a16:creationId xmlns:a16="http://schemas.microsoft.com/office/drawing/2014/main" id="{27A45C9E-8C18-64AC-022E-492223600F5C}"/>
              </a:ext>
            </a:extLst>
          </p:cNvPr>
          <p:cNvSpPr txBox="1"/>
          <p:nvPr/>
        </p:nvSpPr>
        <p:spPr bwMode="auto">
          <a:xfrm>
            <a:off x="712668" y="3543684"/>
            <a:ext cx="3642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49" name="TextBox 48">
            <a:extLst>
              <a:ext uri="{FF2B5EF4-FFF2-40B4-BE49-F238E27FC236}">
                <a16:creationId xmlns:a16="http://schemas.microsoft.com/office/drawing/2014/main" id="{A7607B2A-A14E-5D6B-2A5B-232859AC8547}"/>
              </a:ext>
            </a:extLst>
          </p:cNvPr>
          <p:cNvSpPr txBox="1"/>
          <p:nvPr/>
        </p:nvSpPr>
        <p:spPr bwMode="auto">
          <a:xfrm>
            <a:off x="712668" y="4012886"/>
            <a:ext cx="3642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50" name="TextBox 49">
            <a:extLst>
              <a:ext uri="{FF2B5EF4-FFF2-40B4-BE49-F238E27FC236}">
                <a16:creationId xmlns:a16="http://schemas.microsoft.com/office/drawing/2014/main" id="{BB6ED5F6-2FD1-42B4-2273-5B4804251A9E}"/>
              </a:ext>
            </a:extLst>
          </p:cNvPr>
          <p:cNvSpPr txBox="1"/>
          <p:nvPr/>
        </p:nvSpPr>
        <p:spPr bwMode="auto">
          <a:xfrm>
            <a:off x="712668" y="4472040"/>
            <a:ext cx="3642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51" name="TextBox 50">
            <a:extLst>
              <a:ext uri="{FF2B5EF4-FFF2-40B4-BE49-F238E27FC236}">
                <a16:creationId xmlns:a16="http://schemas.microsoft.com/office/drawing/2014/main" id="{ED657FA1-0E5B-B9A7-883E-1046B51479AD}"/>
              </a:ext>
            </a:extLst>
          </p:cNvPr>
          <p:cNvSpPr txBox="1"/>
          <p:nvPr/>
        </p:nvSpPr>
        <p:spPr bwMode="auto">
          <a:xfrm>
            <a:off x="611978" y="4933706"/>
            <a:ext cx="4649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52" name="TextBox 51">
            <a:extLst>
              <a:ext uri="{FF2B5EF4-FFF2-40B4-BE49-F238E27FC236}">
                <a16:creationId xmlns:a16="http://schemas.microsoft.com/office/drawing/2014/main" id="{5CE06691-3557-A2D6-6B6D-1322689101CB}"/>
              </a:ext>
            </a:extLst>
          </p:cNvPr>
          <p:cNvSpPr txBox="1"/>
          <p:nvPr/>
        </p:nvSpPr>
        <p:spPr bwMode="auto">
          <a:xfrm>
            <a:off x="611978" y="5402908"/>
            <a:ext cx="4649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53" name="TextBox 52">
            <a:extLst>
              <a:ext uri="{FF2B5EF4-FFF2-40B4-BE49-F238E27FC236}">
                <a16:creationId xmlns:a16="http://schemas.microsoft.com/office/drawing/2014/main" id="{8190321A-3D84-1752-4539-DF33E8AA6A32}"/>
              </a:ext>
            </a:extLst>
          </p:cNvPr>
          <p:cNvSpPr txBox="1"/>
          <p:nvPr/>
        </p:nvSpPr>
        <p:spPr bwMode="auto">
          <a:xfrm>
            <a:off x="952775" y="5591515"/>
            <a:ext cx="2900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spc="-100" dirty="0">
                <a:solidFill>
                  <a:schemeClr val="bg1"/>
                </a:solidFill>
                <a:latin typeface="Calibri" panose="020F0502020204030204" pitchFamily="34" charset="0"/>
              </a:rPr>
              <a:t>0</a:t>
            </a:r>
          </a:p>
        </p:txBody>
      </p:sp>
      <p:sp>
        <p:nvSpPr>
          <p:cNvPr id="54" name="TextBox 53">
            <a:extLst>
              <a:ext uri="{FF2B5EF4-FFF2-40B4-BE49-F238E27FC236}">
                <a16:creationId xmlns:a16="http://schemas.microsoft.com/office/drawing/2014/main" id="{FD01E4A6-3917-7109-2441-C655454286E0}"/>
              </a:ext>
            </a:extLst>
          </p:cNvPr>
          <p:cNvSpPr txBox="1"/>
          <p:nvPr/>
        </p:nvSpPr>
        <p:spPr bwMode="auto">
          <a:xfrm>
            <a:off x="1168991" y="5591515"/>
            <a:ext cx="3766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spc="-100" dirty="0">
                <a:solidFill>
                  <a:schemeClr val="bg1"/>
                </a:solidFill>
                <a:latin typeface="Calibri" panose="020F0502020204030204" pitchFamily="34" charset="0"/>
              </a:rPr>
              <a:t>12</a:t>
            </a:r>
          </a:p>
        </p:txBody>
      </p:sp>
      <p:sp>
        <p:nvSpPr>
          <p:cNvPr id="55" name="TextBox 54">
            <a:extLst>
              <a:ext uri="{FF2B5EF4-FFF2-40B4-BE49-F238E27FC236}">
                <a16:creationId xmlns:a16="http://schemas.microsoft.com/office/drawing/2014/main" id="{2887C1D1-8808-B532-99B9-F6A9F90476BF}"/>
              </a:ext>
            </a:extLst>
          </p:cNvPr>
          <p:cNvSpPr txBox="1"/>
          <p:nvPr/>
        </p:nvSpPr>
        <p:spPr bwMode="auto">
          <a:xfrm>
            <a:off x="1425435" y="5591515"/>
            <a:ext cx="3766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spc="-100" dirty="0">
                <a:solidFill>
                  <a:schemeClr val="bg1"/>
                </a:solidFill>
                <a:latin typeface="Calibri" panose="020F0502020204030204" pitchFamily="34" charset="0"/>
              </a:rPr>
              <a:t>26</a:t>
            </a:r>
          </a:p>
        </p:txBody>
      </p:sp>
      <p:sp>
        <p:nvSpPr>
          <p:cNvPr id="56" name="TextBox 55">
            <a:extLst>
              <a:ext uri="{FF2B5EF4-FFF2-40B4-BE49-F238E27FC236}">
                <a16:creationId xmlns:a16="http://schemas.microsoft.com/office/drawing/2014/main" id="{AB6D3FFC-DD3D-AD2E-B9C5-490ECB3FD9C2}"/>
              </a:ext>
            </a:extLst>
          </p:cNvPr>
          <p:cNvSpPr txBox="1"/>
          <p:nvPr/>
        </p:nvSpPr>
        <p:spPr bwMode="auto">
          <a:xfrm>
            <a:off x="1684930" y="5591515"/>
            <a:ext cx="3766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spc="-100" dirty="0">
                <a:solidFill>
                  <a:schemeClr val="bg1"/>
                </a:solidFill>
                <a:latin typeface="Calibri" panose="020F0502020204030204" pitchFamily="34" charset="0"/>
              </a:rPr>
              <a:t>39</a:t>
            </a:r>
          </a:p>
        </p:txBody>
      </p:sp>
      <p:sp>
        <p:nvSpPr>
          <p:cNvPr id="57" name="TextBox 56">
            <a:extLst>
              <a:ext uri="{FF2B5EF4-FFF2-40B4-BE49-F238E27FC236}">
                <a16:creationId xmlns:a16="http://schemas.microsoft.com/office/drawing/2014/main" id="{4923BB2F-D10D-F8F2-0DDE-5AD04F94AAF4}"/>
              </a:ext>
            </a:extLst>
          </p:cNvPr>
          <p:cNvSpPr txBox="1"/>
          <p:nvPr/>
        </p:nvSpPr>
        <p:spPr bwMode="auto">
          <a:xfrm>
            <a:off x="1957476" y="5591515"/>
            <a:ext cx="3766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spc="-100" dirty="0">
                <a:solidFill>
                  <a:schemeClr val="bg1"/>
                </a:solidFill>
                <a:latin typeface="Calibri" panose="020F0502020204030204" pitchFamily="34" charset="0"/>
              </a:rPr>
              <a:t>52</a:t>
            </a:r>
          </a:p>
        </p:txBody>
      </p:sp>
      <p:sp>
        <p:nvSpPr>
          <p:cNvPr id="58" name="TextBox 57">
            <a:extLst>
              <a:ext uri="{FF2B5EF4-FFF2-40B4-BE49-F238E27FC236}">
                <a16:creationId xmlns:a16="http://schemas.microsoft.com/office/drawing/2014/main" id="{BDA26180-2A14-1C76-3265-F0DEACBD17AC}"/>
              </a:ext>
            </a:extLst>
          </p:cNvPr>
          <p:cNvSpPr txBox="1"/>
          <p:nvPr/>
        </p:nvSpPr>
        <p:spPr bwMode="auto">
          <a:xfrm>
            <a:off x="2216971" y="5591515"/>
            <a:ext cx="3766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spc="-100" dirty="0">
                <a:solidFill>
                  <a:schemeClr val="bg1"/>
                </a:solidFill>
                <a:latin typeface="Calibri" panose="020F0502020204030204" pitchFamily="34" charset="0"/>
              </a:rPr>
              <a:t>65</a:t>
            </a:r>
          </a:p>
        </p:txBody>
      </p:sp>
      <p:sp>
        <p:nvSpPr>
          <p:cNvPr id="59" name="TextBox 58">
            <a:extLst>
              <a:ext uri="{FF2B5EF4-FFF2-40B4-BE49-F238E27FC236}">
                <a16:creationId xmlns:a16="http://schemas.microsoft.com/office/drawing/2014/main" id="{48EC38C3-05B4-4971-CF90-8D0B5A76BB2E}"/>
              </a:ext>
            </a:extLst>
          </p:cNvPr>
          <p:cNvSpPr txBox="1"/>
          <p:nvPr/>
        </p:nvSpPr>
        <p:spPr bwMode="auto">
          <a:xfrm>
            <a:off x="2473415" y="5591515"/>
            <a:ext cx="3766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spc="-100" dirty="0">
                <a:solidFill>
                  <a:schemeClr val="bg1"/>
                </a:solidFill>
                <a:latin typeface="Calibri" panose="020F0502020204030204" pitchFamily="34" charset="0"/>
              </a:rPr>
              <a:t>78</a:t>
            </a:r>
          </a:p>
        </p:txBody>
      </p:sp>
      <p:sp>
        <p:nvSpPr>
          <p:cNvPr id="60" name="TextBox 59">
            <a:extLst>
              <a:ext uri="{FF2B5EF4-FFF2-40B4-BE49-F238E27FC236}">
                <a16:creationId xmlns:a16="http://schemas.microsoft.com/office/drawing/2014/main" id="{A34FCF84-E165-A408-7FF0-E9917BCDD353}"/>
              </a:ext>
            </a:extLst>
          </p:cNvPr>
          <p:cNvSpPr txBox="1"/>
          <p:nvPr/>
        </p:nvSpPr>
        <p:spPr bwMode="auto">
          <a:xfrm>
            <a:off x="2732910" y="5591515"/>
            <a:ext cx="3766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spc="-100" dirty="0">
                <a:solidFill>
                  <a:schemeClr val="bg1"/>
                </a:solidFill>
                <a:latin typeface="Calibri" panose="020F0502020204030204" pitchFamily="34" charset="0"/>
              </a:rPr>
              <a:t>91</a:t>
            </a:r>
          </a:p>
        </p:txBody>
      </p:sp>
      <p:sp>
        <p:nvSpPr>
          <p:cNvPr id="61" name="TextBox 60">
            <a:extLst>
              <a:ext uri="{FF2B5EF4-FFF2-40B4-BE49-F238E27FC236}">
                <a16:creationId xmlns:a16="http://schemas.microsoft.com/office/drawing/2014/main" id="{61C88895-DF6B-5B0A-D90D-43C76D15BA7F}"/>
              </a:ext>
            </a:extLst>
          </p:cNvPr>
          <p:cNvSpPr txBox="1"/>
          <p:nvPr/>
        </p:nvSpPr>
        <p:spPr bwMode="auto">
          <a:xfrm>
            <a:off x="2955985" y="5591515"/>
            <a:ext cx="4631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spc="-100" dirty="0">
                <a:solidFill>
                  <a:schemeClr val="bg1"/>
                </a:solidFill>
                <a:latin typeface="Calibri" panose="020F0502020204030204" pitchFamily="34" charset="0"/>
              </a:rPr>
              <a:t>104</a:t>
            </a:r>
          </a:p>
        </p:txBody>
      </p:sp>
      <p:sp>
        <p:nvSpPr>
          <p:cNvPr id="62" name="TextBox 61">
            <a:extLst>
              <a:ext uri="{FF2B5EF4-FFF2-40B4-BE49-F238E27FC236}">
                <a16:creationId xmlns:a16="http://schemas.microsoft.com/office/drawing/2014/main" id="{E3F75F9E-166F-19A0-1861-A565694C771F}"/>
              </a:ext>
            </a:extLst>
          </p:cNvPr>
          <p:cNvSpPr txBox="1"/>
          <p:nvPr/>
        </p:nvSpPr>
        <p:spPr bwMode="auto">
          <a:xfrm>
            <a:off x="3221016" y="5591515"/>
            <a:ext cx="4631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spc="-100" dirty="0">
                <a:solidFill>
                  <a:schemeClr val="bg1"/>
                </a:solidFill>
                <a:latin typeface="Calibri" panose="020F0502020204030204" pitchFamily="34" charset="0"/>
              </a:rPr>
              <a:t>117</a:t>
            </a:r>
          </a:p>
        </p:txBody>
      </p:sp>
      <p:sp>
        <p:nvSpPr>
          <p:cNvPr id="63" name="TextBox 62">
            <a:extLst>
              <a:ext uri="{FF2B5EF4-FFF2-40B4-BE49-F238E27FC236}">
                <a16:creationId xmlns:a16="http://schemas.microsoft.com/office/drawing/2014/main" id="{05412CC9-9B8B-BB83-EB87-7C6833B88DD2}"/>
              </a:ext>
            </a:extLst>
          </p:cNvPr>
          <p:cNvSpPr txBox="1"/>
          <p:nvPr/>
        </p:nvSpPr>
        <p:spPr bwMode="auto">
          <a:xfrm>
            <a:off x="3482996" y="5591515"/>
            <a:ext cx="4631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spc="-100" dirty="0">
                <a:solidFill>
                  <a:schemeClr val="bg1"/>
                </a:solidFill>
                <a:latin typeface="Calibri" panose="020F0502020204030204" pitchFamily="34" charset="0"/>
              </a:rPr>
              <a:t>130</a:t>
            </a:r>
          </a:p>
        </p:txBody>
      </p:sp>
      <p:sp>
        <p:nvSpPr>
          <p:cNvPr id="64" name="TextBox 63">
            <a:extLst>
              <a:ext uri="{FF2B5EF4-FFF2-40B4-BE49-F238E27FC236}">
                <a16:creationId xmlns:a16="http://schemas.microsoft.com/office/drawing/2014/main" id="{01F116D4-B127-E752-1F90-51F92A0DCDD1}"/>
              </a:ext>
            </a:extLst>
          </p:cNvPr>
          <p:cNvSpPr txBox="1"/>
          <p:nvPr/>
        </p:nvSpPr>
        <p:spPr bwMode="auto">
          <a:xfrm>
            <a:off x="3742491" y="5591515"/>
            <a:ext cx="4631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spc="-100" dirty="0">
                <a:solidFill>
                  <a:schemeClr val="bg1"/>
                </a:solidFill>
                <a:latin typeface="Calibri" panose="020F0502020204030204" pitchFamily="34" charset="0"/>
              </a:rPr>
              <a:t>143</a:t>
            </a:r>
          </a:p>
        </p:txBody>
      </p:sp>
      <p:sp>
        <p:nvSpPr>
          <p:cNvPr id="65" name="TextBox 64">
            <a:extLst>
              <a:ext uri="{FF2B5EF4-FFF2-40B4-BE49-F238E27FC236}">
                <a16:creationId xmlns:a16="http://schemas.microsoft.com/office/drawing/2014/main" id="{8081561F-1555-ED03-712A-31DF071A2C52}"/>
              </a:ext>
            </a:extLst>
          </p:cNvPr>
          <p:cNvSpPr txBox="1"/>
          <p:nvPr/>
        </p:nvSpPr>
        <p:spPr bwMode="auto">
          <a:xfrm>
            <a:off x="4009501" y="5591515"/>
            <a:ext cx="4631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spc="-100" dirty="0">
                <a:solidFill>
                  <a:schemeClr val="bg1"/>
                </a:solidFill>
                <a:latin typeface="Calibri" panose="020F0502020204030204" pitchFamily="34" charset="0"/>
              </a:rPr>
              <a:t>156</a:t>
            </a:r>
          </a:p>
        </p:txBody>
      </p:sp>
      <p:sp>
        <p:nvSpPr>
          <p:cNvPr id="66" name="TextBox 65">
            <a:extLst>
              <a:ext uri="{FF2B5EF4-FFF2-40B4-BE49-F238E27FC236}">
                <a16:creationId xmlns:a16="http://schemas.microsoft.com/office/drawing/2014/main" id="{1529A4DD-F6D2-C8FF-5DEB-BACD25F5D7AF}"/>
              </a:ext>
            </a:extLst>
          </p:cNvPr>
          <p:cNvSpPr txBox="1"/>
          <p:nvPr/>
        </p:nvSpPr>
        <p:spPr bwMode="auto">
          <a:xfrm>
            <a:off x="4274533" y="5591515"/>
            <a:ext cx="4631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spc="-100" dirty="0">
                <a:solidFill>
                  <a:schemeClr val="bg1"/>
                </a:solidFill>
                <a:latin typeface="Calibri" panose="020F0502020204030204" pitchFamily="34" charset="0"/>
              </a:rPr>
              <a:t>169</a:t>
            </a:r>
          </a:p>
        </p:txBody>
      </p:sp>
      <p:sp>
        <p:nvSpPr>
          <p:cNvPr id="67" name="TextBox 66">
            <a:extLst>
              <a:ext uri="{FF2B5EF4-FFF2-40B4-BE49-F238E27FC236}">
                <a16:creationId xmlns:a16="http://schemas.microsoft.com/office/drawing/2014/main" id="{7959962E-35B4-79A2-3FCF-14A33BD06D83}"/>
              </a:ext>
            </a:extLst>
          </p:cNvPr>
          <p:cNvSpPr txBox="1"/>
          <p:nvPr/>
        </p:nvSpPr>
        <p:spPr bwMode="auto">
          <a:xfrm>
            <a:off x="4542049" y="5591515"/>
            <a:ext cx="4631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spc="-100" dirty="0">
                <a:solidFill>
                  <a:schemeClr val="bg1"/>
                </a:solidFill>
                <a:latin typeface="Calibri" panose="020F0502020204030204" pitchFamily="34" charset="0"/>
              </a:rPr>
              <a:t>182</a:t>
            </a:r>
          </a:p>
        </p:txBody>
      </p:sp>
      <p:sp>
        <p:nvSpPr>
          <p:cNvPr id="68" name="TextBox 67">
            <a:extLst>
              <a:ext uri="{FF2B5EF4-FFF2-40B4-BE49-F238E27FC236}">
                <a16:creationId xmlns:a16="http://schemas.microsoft.com/office/drawing/2014/main" id="{6780CB94-5DEB-01FD-A403-B95A8434A1AB}"/>
              </a:ext>
            </a:extLst>
          </p:cNvPr>
          <p:cNvSpPr txBox="1"/>
          <p:nvPr/>
        </p:nvSpPr>
        <p:spPr bwMode="auto">
          <a:xfrm>
            <a:off x="4801544" y="5591515"/>
            <a:ext cx="4631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spc="-100" dirty="0">
                <a:solidFill>
                  <a:schemeClr val="bg1"/>
                </a:solidFill>
                <a:latin typeface="Calibri" panose="020F0502020204030204" pitchFamily="34" charset="0"/>
              </a:rPr>
              <a:t>195</a:t>
            </a:r>
          </a:p>
        </p:txBody>
      </p:sp>
      <p:sp>
        <p:nvSpPr>
          <p:cNvPr id="69" name="TextBox 68">
            <a:extLst>
              <a:ext uri="{FF2B5EF4-FFF2-40B4-BE49-F238E27FC236}">
                <a16:creationId xmlns:a16="http://schemas.microsoft.com/office/drawing/2014/main" id="{A7C8C79F-C089-6F5B-ECBC-900B6C154E74}"/>
              </a:ext>
            </a:extLst>
          </p:cNvPr>
          <p:cNvSpPr txBox="1"/>
          <p:nvPr/>
        </p:nvSpPr>
        <p:spPr bwMode="auto">
          <a:xfrm>
            <a:off x="5065117" y="5591515"/>
            <a:ext cx="4631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spc="-100" dirty="0">
                <a:solidFill>
                  <a:schemeClr val="bg1"/>
                </a:solidFill>
                <a:latin typeface="Calibri" panose="020F0502020204030204" pitchFamily="34" charset="0"/>
              </a:rPr>
              <a:t>208</a:t>
            </a:r>
          </a:p>
        </p:txBody>
      </p:sp>
      <p:sp>
        <p:nvSpPr>
          <p:cNvPr id="70" name="TextBox 69">
            <a:extLst>
              <a:ext uri="{FF2B5EF4-FFF2-40B4-BE49-F238E27FC236}">
                <a16:creationId xmlns:a16="http://schemas.microsoft.com/office/drawing/2014/main" id="{08696506-0B3E-58CF-5ECD-6AD504604B5B}"/>
              </a:ext>
            </a:extLst>
          </p:cNvPr>
          <p:cNvSpPr txBox="1"/>
          <p:nvPr/>
        </p:nvSpPr>
        <p:spPr bwMode="auto">
          <a:xfrm>
            <a:off x="5335685" y="5591515"/>
            <a:ext cx="4631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spc="-100" dirty="0">
                <a:solidFill>
                  <a:schemeClr val="bg1"/>
                </a:solidFill>
                <a:latin typeface="Calibri" panose="020F0502020204030204" pitchFamily="34" charset="0"/>
              </a:rPr>
              <a:t>221</a:t>
            </a:r>
          </a:p>
        </p:txBody>
      </p:sp>
      <p:sp>
        <p:nvSpPr>
          <p:cNvPr id="89" name="TextBox 88">
            <a:extLst>
              <a:ext uri="{FF2B5EF4-FFF2-40B4-BE49-F238E27FC236}">
                <a16:creationId xmlns:a16="http://schemas.microsoft.com/office/drawing/2014/main" id="{6D3EAABE-90D1-9BF5-E727-6D45371B42D5}"/>
              </a:ext>
            </a:extLst>
          </p:cNvPr>
          <p:cNvSpPr txBox="1"/>
          <p:nvPr/>
        </p:nvSpPr>
        <p:spPr bwMode="auto">
          <a:xfrm>
            <a:off x="2429734" y="5833754"/>
            <a:ext cx="20305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Wk Since Randomization</a:t>
            </a:r>
          </a:p>
        </p:txBody>
      </p:sp>
      <p:sp>
        <p:nvSpPr>
          <p:cNvPr id="90" name="TextBox 89">
            <a:extLst>
              <a:ext uri="{FF2B5EF4-FFF2-40B4-BE49-F238E27FC236}">
                <a16:creationId xmlns:a16="http://schemas.microsoft.com/office/drawing/2014/main" id="{CD5DD22D-D993-1E52-93CD-50640FD9B4BF}"/>
              </a:ext>
            </a:extLst>
          </p:cNvPr>
          <p:cNvSpPr txBox="1"/>
          <p:nvPr/>
        </p:nvSpPr>
        <p:spPr bwMode="auto">
          <a:xfrm rot="16200000">
            <a:off x="-1121154" y="4031290"/>
            <a:ext cx="3256662" cy="339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Change in Body Weight from Baseline (%)</a:t>
            </a:r>
          </a:p>
        </p:txBody>
      </p:sp>
      <p:grpSp>
        <p:nvGrpSpPr>
          <p:cNvPr id="146" name="Group 145">
            <a:extLst>
              <a:ext uri="{FF2B5EF4-FFF2-40B4-BE49-F238E27FC236}">
                <a16:creationId xmlns:a16="http://schemas.microsoft.com/office/drawing/2014/main" id="{23202D02-BA16-1487-F74A-42966D581A84}"/>
              </a:ext>
            </a:extLst>
          </p:cNvPr>
          <p:cNvGrpSpPr/>
          <p:nvPr/>
        </p:nvGrpSpPr>
        <p:grpSpPr>
          <a:xfrm>
            <a:off x="1914810" y="2413347"/>
            <a:ext cx="2472853" cy="311942"/>
            <a:chOff x="2014333" y="2203947"/>
            <a:chExt cx="2472853" cy="311942"/>
          </a:xfrm>
        </p:grpSpPr>
        <p:sp>
          <p:nvSpPr>
            <p:cNvPr id="93" name="TextBox 92">
              <a:extLst>
                <a:ext uri="{FF2B5EF4-FFF2-40B4-BE49-F238E27FC236}">
                  <a16:creationId xmlns:a16="http://schemas.microsoft.com/office/drawing/2014/main" id="{6F032A0F-F8BC-C131-47C2-4ADB1DD39E22}"/>
                </a:ext>
              </a:extLst>
            </p:cNvPr>
            <p:cNvSpPr txBox="1"/>
            <p:nvPr/>
          </p:nvSpPr>
          <p:spPr bwMode="auto">
            <a:xfrm>
              <a:off x="2253965" y="2208112"/>
              <a:ext cx="11208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Sema 2.4 mg</a:t>
              </a:r>
            </a:p>
          </p:txBody>
        </p:sp>
        <p:cxnSp>
          <p:nvCxnSpPr>
            <p:cNvPr id="95" name="Straight Connector 94">
              <a:extLst>
                <a:ext uri="{FF2B5EF4-FFF2-40B4-BE49-F238E27FC236}">
                  <a16:creationId xmlns:a16="http://schemas.microsoft.com/office/drawing/2014/main" id="{259EAC3B-5418-0007-A2E8-B46068149B52}"/>
                </a:ext>
              </a:extLst>
            </p:cNvPr>
            <p:cNvCxnSpPr/>
            <p:nvPr/>
          </p:nvCxnSpPr>
          <p:spPr bwMode="auto">
            <a:xfrm>
              <a:off x="2014333" y="2372048"/>
              <a:ext cx="272373" cy="0"/>
            </a:xfrm>
            <a:prstGeom prst="line">
              <a:avLst/>
            </a:prstGeom>
            <a:noFill/>
            <a:ln w="28575" cap="flat" cmpd="sng" algn="ctr">
              <a:solidFill>
                <a:schemeClr val="accent1"/>
              </a:solidFill>
              <a:prstDash val="solid"/>
              <a:round/>
              <a:headEnd type="none" w="med" len="med"/>
              <a:tailEnd type="none" w="med" len="med"/>
            </a:ln>
            <a:effectLst/>
          </p:spPr>
        </p:cxnSp>
        <p:sp>
          <p:nvSpPr>
            <p:cNvPr id="96" name="Rectangle 95">
              <a:extLst>
                <a:ext uri="{FF2B5EF4-FFF2-40B4-BE49-F238E27FC236}">
                  <a16:creationId xmlns:a16="http://schemas.microsoft.com/office/drawing/2014/main" id="{5B82E1AB-B9A3-0132-5A6A-542559F6651F}"/>
                </a:ext>
              </a:extLst>
            </p:cNvPr>
            <p:cNvSpPr/>
            <p:nvPr/>
          </p:nvSpPr>
          <p:spPr bwMode="auto">
            <a:xfrm>
              <a:off x="2109770" y="2331534"/>
              <a:ext cx="78699" cy="7869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TextBox 96">
              <a:extLst>
                <a:ext uri="{FF2B5EF4-FFF2-40B4-BE49-F238E27FC236}">
                  <a16:creationId xmlns:a16="http://schemas.microsoft.com/office/drawing/2014/main" id="{A63B0930-DD01-E781-80B2-3669DCB6DC4B}"/>
                </a:ext>
              </a:extLst>
            </p:cNvPr>
            <p:cNvSpPr txBox="1"/>
            <p:nvPr/>
          </p:nvSpPr>
          <p:spPr bwMode="auto">
            <a:xfrm>
              <a:off x="3727042" y="2203947"/>
              <a:ext cx="7601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Placebo</a:t>
              </a:r>
            </a:p>
          </p:txBody>
        </p:sp>
        <p:grpSp>
          <p:nvGrpSpPr>
            <p:cNvPr id="145" name="Group 144">
              <a:extLst>
                <a:ext uri="{FF2B5EF4-FFF2-40B4-BE49-F238E27FC236}">
                  <a16:creationId xmlns:a16="http://schemas.microsoft.com/office/drawing/2014/main" id="{3074E8DF-4A6D-7998-B208-75C31082A65B}"/>
                </a:ext>
              </a:extLst>
            </p:cNvPr>
            <p:cNvGrpSpPr/>
            <p:nvPr/>
          </p:nvGrpSpPr>
          <p:grpSpPr>
            <a:xfrm>
              <a:off x="3487410" y="2324843"/>
              <a:ext cx="272373" cy="110963"/>
              <a:chOff x="3487410" y="2324843"/>
              <a:chExt cx="272373" cy="110963"/>
            </a:xfrm>
          </p:grpSpPr>
          <p:cxnSp>
            <p:nvCxnSpPr>
              <p:cNvPr id="98" name="Straight Connector 97">
                <a:extLst>
                  <a:ext uri="{FF2B5EF4-FFF2-40B4-BE49-F238E27FC236}">
                    <a16:creationId xmlns:a16="http://schemas.microsoft.com/office/drawing/2014/main" id="{34439927-0649-F9DC-77DD-A6773C916D97}"/>
                  </a:ext>
                </a:extLst>
              </p:cNvPr>
              <p:cNvCxnSpPr/>
              <p:nvPr/>
            </p:nvCxnSpPr>
            <p:spPr bwMode="auto">
              <a:xfrm>
                <a:off x="3487410" y="2367883"/>
                <a:ext cx="272373" cy="0"/>
              </a:xfrm>
              <a:prstGeom prst="line">
                <a:avLst/>
              </a:prstGeom>
              <a:noFill/>
              <a:ln w="28575" cap="flat" cmpd="sng" algn="ctr">
                <a:solidFill>
                  <a:schemeClr val="accent3"/>
                </a:solidFill>
                <a:prstDash val="solid"/>
                <a:round/>
                <a:headEnd type="none" w="med" len="med"/>
                <a:tailEnd type="none" w="med" len="med"/>
              </a:ln>
              <a:effectLst/>
            </p:spPr>
          </p:cxnSp>
          <p:sp>
            <p:nvSpPr>
              <p:cNvPr id="99" name="Isosceles Triangle 98">
                <a:extLst>
                  <a:ext uri="{FF2B5EF4-FFF2-40B4-BE49-F238E27FC236}">
                    <a16:creationId xmlns:a16="http://schemas.microsoft.com/office/drawing/2014/main" id="{288BFCFC-2876-0F0A-B5B2-F9361BE5E6D5}"/>
                  </a:ext>
                </a:extLst>
              </p:cNvPr>
              <p:cNvSpPr/>
              <p:nvPr/>
            </p:nvSpPr>
            <p:spPr bwMode="auto">
              <a:xfrm rot="10800000">
                <a:off x="3567775" y="2324843"/>
                <a:ext cx="110963" cy="1109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107" name="Freeform: Shape 106">
            <a:extLst>
              <a:ext uri="{FF2B5EF4-FFF2-40B4-BE49-F238E27FC236}">
                <a16:creationId xmlns:a16="http://schemas.microsoft.com/office/drawing/2014/main" id="{DBB68AA1-7068-2A74-E8D7-404373D3C1DB}"/>
              </a:ext>
            </a:extLst>
          </p:cNvPr>
          <p:cNvSpPr/>
          <p:nvPr/>
        </p:nvSpPr>
        <p:spPr bwMode="auto">
          <a:xfrm>
            <a:off x="1107320" y="2791962"/>
            <a:ext cx="4440195" cy="2343665"/>
          </a:xfrm>
          <a:custGeom>
            <a:avLst/>
            <a:gdLst>
              <a:gd name="connsiteX0" fmla="*/ 0 w 4440195"/>
              <a:gd name="connsiteY0" fmla="*/ 0 h 2343665"/>
              <a:gd name="connsiteX1" fmla="*/ 86498 w 4440195"/>
              <a:gd name="connsiteY1" fmla="*/ 304800 h 2343665"/>
              <a:gd name="connsiteX2" fmla="*/ 160638 w 4440195"/>
              <a:gd name="connsiteY2" fmla="*/ 642552 h 2343665"/>
              <a:gd name="connsiteX3" fmla="*/ 243016 w 4440195"/>
              <a:gd name="connsiteY3" fmla="*/ 951470 h 2343665"/>
              <a:gd name="connsiteX4" fmla="*/ 321276 w 4440195"/>
              <a:gd name="connsiteY4" fmla="*/ 1227438 h 2343665"/>
              <a:gd name="connsiteX5" fmla="*/ 411892 w 4440195"/>
              <a:gd name="connsiteY5" fmla="*/ 1519881 h 2343665"/>
              <a:gd name="connsiteX6" fmla="*/ 518984 w 4440195"/>
              <a:gd name="connsiteY6" fmla="*/ 1729946 h 2343665"/>
              <a:gd name="connsiteX7" fmla="*/ 782595 w 4440195"/>
              <a:gd name="connsiteY7" fmla="*/ 2038865 h 2343665"/>
              <a:gd name="connsiteX8" fmla="*/ 1050325 w 4440195"/>
              <a:gd name="connsiteY8" fmla="*/ 2129481 h 2343665"/>
              <a:gd name="connsiteX9" fmla="*/ 1305698 w 4440195"/>
              <a:gd name="connsiteY9" fmla="*/ 2244811 h 2343665"/>
              <a:gd name="connsiteX10" fmla="*/ 1581665 w 4440195"/>
              <a:gd name="connsiteY10" fmla="*/ 2224216 h 2343665"/>
              <a:gd name="connsiteX11" fmla="*/ 1828800 w 4440195"/>
              <a:gd name="connsiteY11" fmla="*/ 2232454 h 2343665"/>
              <a:gd name="connsiteX12" fmla="*/ 2100649 w 4440195"/>
              <a:gd name="connsiteY12" fmla="*/ 2150076 h 2343665"/>
              <a:gd name="connsiteX13" fmla="*/ 2339546 w 4440195"/>
              <a:gd name="connsiteY13" fmla="*/ 2203622 h 2343665"/>
              <a:gd name="connsiteX14" fmla="*/ 2627871 w 4440195"/>
              <a:gd name="connsiteY14" fmla="*/ 2162433 h 2343665"/>
              <a:gd name="connsiteX15" fmla="*/ 2862649 w 4440195"/>
              <a:gd name="connsiteY15" fmla="*/ 2158314 h 2343665"/>
              <a:gd name="connsiteX16" fmla="*/ 3138616 w 4440195"/>
              <a:gd name="connsiteY16" fmla="*/ 2104768 h 2343665"/>
              <a:gd name="connsiteX17" fmla="*/ 3402227 w 4440195"/>
              <a:gd name="connsiteY17" fmla="*/ 2183027 h 2343665"/>
              <a:gd name="connsiteX18" fmla="*/ 3661719 w 4440195"/>
              <a:gd name="connsiteY18" fmla="*/ 2183027 h 2343665"/>
              <a:gd name="connsiteX19" fmla="*/ 3912973 w 4440195"/>
              <a:gd name="connsiteY19" fmla="*/ 2240692 h 2343665"/>
              <a:gd name="connsiteX20" fmla="*/ 4176584 w 4440195"/>
              <a:gd name="connsiteY20" fmla="*/ 2343665 h 2343665"/>
              <a:gd name="connsiteX21" fmla="*/ 4440195 w 4440195"/>
              <a:gd name="connsiteY21" fmla="*/ 2331308 h 2343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440195" h="2343665">
                <a:moveTo>
                  <a:pt x="0" y="0"/>
                </a:moveTo>
                <a:lnTo>
                  <a:pt x="86498" y="304800"/>
                </a:lnTo>
                <a:lnTo>
                  <a:pt x="160638" y="642552"/>
                </a:lnTo>
                <a:lnTo>
                  <a:pt x="243016" y="951470"/>
                </a:lnTo>
                <a:lnTo>
                  <a:pt x="321276" y="1227438"/>
                </a:lnTo>
                <a:lnTo>
                  <a:pt x="411892" y="1519881"/>
                </a:lnTo>
                <a:lnTo>
                  <a:pt x="518984" y="1729946"/>
                </a:lnTo>
                <a:lnTo>
                  <a:pt x="782595" y="2038865"/>
                </a:lnTo>
                <a:lnTo>
                  <a:pt x="1050325" y="2129481"/>
                </a:lnTo>
                <a:lnTo>
                  <a:pt x="1305698" y="2244811"/>
                </a:lnTo>
                <a:lnTo>
                  <a:pt x="1581665" y="2224216"/>
                </a:lnTo>
                <a:lnTo>
                  <a:pt x="1828800" y="2232454"/>
                </a:lnTo>
                <a:lnTo>
                  <a:pt x="2100649" y="2150076"/>
                </a:lnTo>
                <a:lnTo>
                  <a:pt x="2339546" y="2203622"/>
                </a:lnTo>
                <a:lnTo>
                  <a:pt x="2627871" y="2162433"/>
                </a:lnTo>
                <a:lnTo>
                  <a:pt x="2862649" y="2158314"/>
                </a:lnTo>
                <a:lnTo>
                  <a:pt x="3138616" y="2104768"/>
                </a:lnTo>
                <a:lnTo>
                  <a:pt x="3402227" y="2183027"/>
                </a:lnTo>
                <a:lnTo>
                  <a:pt x="3661719" y="2183027"/>
                </a:lnTo>
                <a:lnTo>
                  <a:pt x="3912973" y="2240692"/>
                </a:lnTo>
                <a:lnTo>
                  <a:pt x="4176584" y="2343665"/>
                </a:lnTo>
                <a:lnTo>
                  <a:pt x="4440195" y="2331308"/>
                </a:lnTo>
              </a:path>
            </a:pathLst>
          </a:custGeom>
          <a:noFill/>
          <a:ln w="28575">
            <a:solidFill>
              <a:schemeClr val="accent1"/>
            </a:solidFill>
            <a:miter lim="800000"/>
            <a:headEnd/>
            <a:tailEnd/>
          </a:ln>
        </p:spPr>
        <p:txBody>
          <a:bodyPr rtlCol="0" anchor="ctr"/>
          <a:lstStyle/>
          <a:p>
            <a:pPr algn="ctr"/>
            <a:endParaRPr lang="en-US" dirty="0"/>
          </a:p>
        </p:txBody>
      </p:sp>
      <p:grpSp>
        <p:nvGrpSpPr>
          <p:cNvPr id="264" name="Group 263">
            <a:extLst>
              <a:ext uri="{FF2B5EF4-FFF2-40B4-BE49-F238E27FC236}">
                <a16:creationId xmlns:a16="http://schemas.microsoft.com/office/drawing/2014/main" id="{0F75BBE6-3FBB-199C-D3F6-C94276E8CAF7}"/>
              </a:ext>
            </a:extLst>
          </p:cNvPr>
          <p:cNvGrpSpPr/>
          <p:nvPr/>
        </p:nvGrpSpPr>
        <p:grpSpPr>
          <a:xfrm>
            <a:off x="1067970" y="2755582"/>
            <a:ext cx="4521268" cy="2415751"/>
            <a:chOff x="1167493" y="2546182"/>
            <a:chExt cx="4521268" cy="2415751"/>
          </a:xfrm>
        </p:grpSpPr>
        <p:sp>
          <p:nvSpPr>
            <p:cNvPr id="109" name="Rectangle 108">
              <a:extLst>
                <a:ext uri="{FF2B5EF4-FFF2-40B4-BE49-F238E27FC236}">
                  <a16:creationId xmlns:a16="http://schemas.microsoft.com/office/drawing/2014/main" id="{03830170-6F5F-035C-56EC-DFEDF06926D8}"/>
                </a:ext>
              </a:extLst>
            </p:cNvPr>
            <p:cNvSpPr/>
            <p:nvPr/>
          </p:nvSpPr>
          <p:spPr bwMode="auto">
            <a:xfrm>
              <a:off x="1167493" y="2546182"/>
              <a:ext cx="78699" cy="7869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DD1E2AB2-179C-B903-5FD5-72331954898B}"/>
                </a:ext>
              </a:extLst>
            </p:cNvPr>
            <p:cNvSpPr/>
            <p:nvPr/>
          </p:nvSpPr>
          <p:spPr bwMode="auto">
            <a:xfrm>
              <a:off x="1253626" y="2850982"/>
              <a:ext cx="78699" cy="7869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Rectangle 110">
              <a:extLst>
                <a:ext uri="{FF2B5EF4-FFF2-40B4-BE49-F238E27FC236}">
                  <a16:creationId xmlns:a16="http://schemas.microsoft.com/office/drawing/2014/main" id="{A277DF21-DAFD-5C4B-6A37-A7937EC9D5BE}"/>
                </a:ext>
              </a:extLst>
            </p:cNvPr>
            <p:cNvSpPr/>
            <p:nvPr/>
          </p:nvSpPr>
          <p:spPr bwMode="auto">
            <a:xfrm>
              <a:off x="1328206" y="3167134"/>
              <a:ext cx="78699" cy="7869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F7ED042C-F348-79E4-E08A-92CF83408C45}"/>
                </a:ext>
              </a:extLst>
            </p:cNvPr>
            <p:cNvSpPr/>
            <p:nvPr/>
          </p:nvSpPr>
          <p:spPr bwMode="auto">
            <a:xfrm>
              <a:off x="1406905" y="3483154"/>
              <a:ext cx="78699" cy="7869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Rectangle 112">
              <a:extLst>
                <a:ext uri="{FF2B5EF4-FFF2-40B4-BE49-F238E27FC236}">
                  <a16:creationId xmlns:a16="http://schemas.microsoft.com/office/drawing/2014/main" id="{59007968-591E-3F5B-93B1-3CAF41B9ED29}"/>
                </a:ext>
              </a:extLst>
            </p:cNvPr>
            <p:cNvSpPr/>
            <p:nvPr/>
          </p:nvSpPr>
          <p:spPr bwMode="auto">
            <a:xfrm>
              <a:off x="1489727" y="3765972"/>
              <a:ext cx="78699" cy="7869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Rectangle 113">
              <a:extLst>
                <a:ext uri="{FF2B5EF4-FFF2-40B4-BE49-F238E27FC236}">
                  <a16:creationId xmlns:a16="http://schemas.microsoft.com/office/drawing/2014/main" id="{1863BE46-139D-1535-6152-435AE7F15F50}"/>
                </a:ext>
              </a:extLst>
            </p:cNvPr>
            <p:cNvSpPr/>
            <p:nvPr/>
          </p:nvSpPr>
          <p:spPr bwMode="auto">
            <a:xfrm>
              <a:off x="1566431" y="4046750"/>
              <a:ext cx="78699" cy="7869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Rectangle 114">
              <a:extLst>
                <a:ext uri="{FF2B5EF4-FFF2-40B4-BE49-F238E27FC236}">
                  <a16:creationId xmlns:a16="http://schemas.microsoft.com/office/drawing/2014/main" id="{4165CC27-AFE4-D95C-E9E8-15AA6E24F6DC}"/>
                </a:ext>
              </a:extLst>
            </p:cNvPr>
            <p:cNvSpPr/>
            <p:nvPr/>
          </p:nvSpPr>
          <p:spPr bwMode="auto">
            <a:xfrm>
              <a:off x="1695884" y="4279116"/>
              <a:ext cx="78699" cy="7869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Rectangle 115">
              <a:extLst>
                <a:ext uri="{FF2B5EF4-FFF2-40B4-BE49-F238E27FC236}">
                  <a16:creationId xmlns:a16="http://schemas.microsoft.com/office/drawing/2014/main" id="{D152E939-5604-4419-28A9-E6F8014C09D3}"/>
                </a:ext>
              </a:extLst>
            </p:cNvPr>
            <p:cNvSpPr/>
            <p:nvPr/>
          </p:nvSpPr>
          <p:spPr bwMode="auto">
            <a:xfrm>
              <a:off x="1949716" y="4586893"/>
              <a:ext cx="78699" cy="7869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Rectangle 116">
              <a:extLst>
                <a:ext uri="{FF2B5EF4-FFF2-40B4-BE49-F238E27FC236}">
                  <a16:creationId xmlns:a16="http://schemas.microsoft.com/office/drawing/2014/main" id="{6F06A0BD-5729-EB54-21B3-AF5CDFF16B49}"/>
                </a:ext>
              </a:extLst>
            </p:cNvPr>
            <p:cNvSpPr/>
            <p:nvPr/>
          </p:nvSpPr>
          <p:spPr bwMode="auto">
            <a:xfrm>
              <a:off x="2209211" y="4676718"/>
              <a:ext cx="78699" cy="7869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Rectangle 117">
              <a:extLst>
                <a:ext uri="{FF2B5EF4-FFF2-40B4-BE49-F238E27FC236}">
                  <a16:creationId xmlns:a16="http://schemas.microsoft.com/office/drawing/2014/main" id="{010A8A89-64D6-298C-83AD-7A23735A4895}"/>
                </a:ext>
              </a:extLst>
            </p:cNvPr>
            <p:cNvSpPr/>
            <p:nvPr/>
          </p:nvSpPr>
          <p:spPr bwMode="auto">
            <a:xfrm>
              <a:off x="2482529" y="4777560"/>
              <a:ext cx="78699" cy="7869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Rectangle 118">
              <a:extLst>
                <a:ext uri="{FF2B5EF4-FFF2-40B4-BE49-F238E27FC236}">
                  <a16:creationId xmlns:a16="http://schemas.microsoft.com/office/drawing/2014/main" id="{09C98B68-63B1-AA76-95F7-F2487D10E586}"/>
                </a:ext>
              </a:extLst>
            </p:cNvPr>
            <p:cNvSpPr/>
            <p:nvPr/>
          </p:nvSpPr>
          <p:spPr bwMode="auto">
            <a:xfrm>
              <a:off x="3000558" y="4773345"/>
              <a:ext cx="78699" cy="7869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Rectangle 119">
              <a:extLst>
                <a:ext uri="{FF2B5EF4-FFF2-40B4-BE49-F238E27FC236}">
                  <a16:creationId xmlns:a16="http://schemas.microsoft.com/office/drawing/2014/main" id="{5048869F-5730-FFF5-9B7D-BAD7C7CACEF9}"/>
                </a:ext>
              </a:extLst>
            </p:cNvPr>
            <p:cNvSpPr/>
            <p:nvPr/>
          </p:nvSpPr>
          <p:spPr bwMode="auto">
            <a:xfrm>
              <a:off x="2734537" y="4773346"/>
              <a:ext cx="78699" cy="7869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Rectangle 120">
              <a:extLst>
                <a:ext uri="{FF2B5EF4-FFF2-40B4-BE49-F238E27FC236}">
                  <a16:creationId xmlns:a16="http://schemas.microsoft.com/office/drawing/2014/main" id="{B7D1F665-FA77-9B5E-DF97-AAA1E98A90D9}"/>
                </a:ext>
              </a:extLst>
            </p:cNvPr>
            <p:cNvSpPr/>
            <p:nvPr/>
          </p:nvSpPr>
          <p:spPr bwMode="auto">
            <a:xfrm>
              <a:off x="3264553" y="4702884"/>
              <a:ext cx="78699" cy="7869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Rectangle 121">
              <a:extLst>
                <a:ext uri="{FF2B5EF4-FFF2-40B4-BE49-F238E27FC236}">
                  <a16:creationId xmlns:a16="http://schemas.microsoft.com/office/drawing/2014/main" id="{E102601C-2C92-0832-FD35-775765FC6D62}"/>
                </a:ext>
              </a:extLst>
            </p:cNvPr>
            <p:cNvSpPr/>
            <p:nvPr/>
          </p:nvSpPr>
          <p:spPr bwMode="auto">
            <a:xfrm>
              <a:off x="3520839" y="4738872"/>
              <a:ext cx="78699" cy="7869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Rectangle 122">
              <a:extLst>
                <a:ext uri="{FF2B5EF4-FFF2-40B4-BE49-F238E27FC236}">
                  <a16:creationId xmlns:a16="http://schemas.microsoft.com/office/drawing/2014/main" id="{7ECA19DA-7572-8675-BA5B-0365C15F4502}"/>
                </a:ext>
              </a:extLst>
            </p:cNvPr>
            <p:cNvSpPr/>
            <p:nvPr/>
          </p:nvSpPr>
          <p:spPr bwMode="auto">
            <a:xfrm>
              <a:off x="4045020" y="4698765"/>
              <a:ext cx="78699" cy="7869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Rectangle 123">
              <a:extLst>
                <a:ext uri="{FF2B5EF4-FFF2-40B4-BE49-F238E27FC236}">
                  <a16:creationId xmlns:a16="http://schemas.microsoft.com/office/drawing/2014/main" id="{A76F40B2-DEF4-5601-8B0A-29A498C2254D}"/>
                </a:ext>
              </a:extLst>
            </p:cNvPr>
            <p:cNvSpPr/>
            <p:nvPr/>
          </p:nvSpPr>
          <p:spPr bwMode="auto">
            <a:xfrm>
              <a:off x="3778010" y="4707380"/>
              <a:ext cx="78699" cy="7869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Rectangle 124">
              <a:extLst>
                <a:ext uri="{FF2B5EF4-FFF2-40B4-BE49-F238E27FC236}">
                  <a16:creationId xmlns:a16="http://schemas.microsoft.com/office/drawing/2014/main" id="{094773AF-DBBC-05EF-C55D-662FA6A47FD1}"/>
                </a:ext>
              </a:extLst>
            </p:cNvPr>
            <p:cNvSpPr/>
            <p:nvPr/>
          </p:nvSpPr>
          <p:spPr bwMode="auto">
            <a:xfrm>
              <a:off x="4305379" y="4649092"/>
              <a:ext cx="78699" cy="7869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Rectangle 125">
              <a:extLst>
                <a:ext uri="{FF2B5EF4-FFF2-40B4-BE49-F238E27FC236}">
                  <a16:creationId xmlns:a16="http://schemas.microsoft.com/office/drawing/2014/main" id="{9ABD4D4D-6EF4-BC69-8C91-C9FE710C97DD}"/>
                </a:ext>
              </a:extLst>
            </p:cNvPr>
            <p:cNvSpPr/>
            <p:nvPr/>
          </p:nvSpPr>
          <p:spPr bwMode="auto">
            <a:xfrm>
              <a:off x="4561681" y="4724306"/>
              <a:ext cx="78699" cy="7869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Rectangle 126">
              <a:extLst>
                <a:ext uri="{FF2B5EF4-FFF2-40B4-BE49-F238E27FC236}">
                  <a16:creationId xmlns:a16="http://schemas.microsoft.com/office/drawing/2014/main" id="{3788554E-4350-9A20-1238-B64BF90F304C}"/>
                </a:ext>
              </a:extLst>
            </p:cNvPr>
            <p:cNvSpPr/>
            <p:nvPr/>
          </p:nvSpPr>
          <p:spPr bwMode="auto">
            <a:xfrm>
              <a:off x="4832944" y="4725970"/>
              <a:ext cx="78699" cy="7869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ABB0590F-40CF-0452-BDBD-CFB600CDCF21}"/>
                </a:ext>
              </a:extLst>
            </p:cNvPr>
            <p:cNvSpPr/>
            <p:nvPr/>
          </p:nvSpPr>
          <p:spPr bwMode="auto">
            <a:xfrm>
              <a:off x="5086580" y="4782159"/>
              <a:ext cx="78699" cy="7869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Rectangle 128">
              <a:extLst>
                <a:ext uri="{FF2B5EF4-FFF2-40B4-BE49-F238E27FC236}">
                  <a16:creationId xmlns:a16="http://schemas.microsoft.com/office/drawing/2014/main" id="{48019819-0CF5-98E4-BA65-7AEA96074205}"/>
                </a:ext>
              </a:extLst>
            </p:cNvPr>
            <p:cNvSpPr/>
            <p:nvPr/>
          </p:nvSpPr>
          <p:spPr bwMode="auto">
            <a:xfrm>
              <a:off x="5347732" y="4883234"/>
              <a:ext cx="78699" cy="7869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Rectangle 129">
              <a:extLst>
                <a:ext uri="{FF2B5EF4-FFF2-40B4-BE49-F238E27FC236}">
                  <a16:creationId xmlns:a16="http://schemas.microsoft.com/office/drawing/2014/main" id="{C50EA21C-0969-EF9A-01DA-43252EAD738A}"/>
                </a:ext>
              </a:extLst>
            </p:cNvPr>
            <p:cNvSpPr/>
            <p:nvPr/>
          </p:nvSpPr>
          <p:spPr bwMode="auto">
            <a:xfrm>
              <a:off x="5610062" y="4883233"/>
              <a:ext cx="78699" cy="7869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08" name="Freeform: Shape 107">
            <a:extLst>
              <a:ext uri="{FF2B5EF4-FFF2-40B4-BE49-F238E27FC236}">
                <a16:creationId xmlns:a16="http://schemas.microsoft.com/office/drawing/2014/main" id="{08FFD6EA-91AA-E89F-91AB-11B28049C126}"/>
              </a:ext>
            </a:extLst>
          </p:cNvPr>
          <p:cNvSpPr/>
          <p:nvPr/>
        </p:nvSpPr>
        <p:spPr bwMode="auto">
          <a:xfrm>
            <a:off x="1103201" y="2779605"/>
            <a:ext cx="4444314" cy="378941"/>
          </a:xfrm>
          <a:custGeom>
            <a:avLst/>
            <a:gdLst>
              <a:gd name="connsiteX0" fmla="*/ 0 w 4444314"/>
              <a:gd name="connsiteY0" fmla="*/ 0 h 378941"/>
              <a:gd name="connsiteX1" fmla="*/ 90617 w 4444314"/>
              <a:gd name="connsiteY1" fmla="*/ 57665 h 378941"/>
              <a:gd name="connsiteX2" fmla="*/ 172995 w 4444314"/>
              <a:gd name="connsiteY2" fmla="*/ 98854 h 378941"/>
              <a:gd name="connsiteX3" fmla="*/ 251254 w 4444314"/>
              <a:gd name="connsiteY3" fmla="*/ 131806 h 378941"/>
              <a:gd name="connsiteX4" fmla="*/ 411892 w 4444314"/>
              <a:gd name="connsiteY4" fmla="*/ 193590 h 378941"/>
              <a:gd name="connsiteX5" fmla="*/ 531341 w 4444314"/>
              <a:gd name="connsiteY5" fmla="*/ 189471 h 378941"/>
              <a:gd name="connsiteX6" fmla="*/ 794952 w 4444314"/>
              <a:gd name="connsiteY6" fmla="*/ 205946 h 378941"/>
              <a:gd name="connsiteX7" fmla="*/ 1058562 w 4444314"/>
              <a:gd name="connsiteY7" fmla="*/ 164757 h 378941"/>
              <a:gd name="connsiteX8" fmla="*/ 1318054 w 4444314"/>
              <a:gd name="connsiteY8" fmla="*/ 181233 h 378941"/>
              <a:gd name="connsiteX9" fmla="*/ 1569308 w 4444314"/>
              <a:gd name="connsiteY9" fmla="*/ 185352 h 378941"/>
              <a:gd name="connsiteX10" fmla="*/ 1832919 w 4444314"/>
              <a:gd name="connsiteY10" fmla="*/ 222422 h 378941"/>
              <a:gd name="connsiteX11" fmla="*/ 2104768 w 4444314"/>
              <a:gd name="connsiteY11" fmla="*/ 189471 h 378941"/>
              <a:gd name="connsiteX12" fmla="*/ 2343665 w 4444314"/>
              <a:gd name="connsiteY12" fmla="*/ 201827 h 378941"/>
              <a:gd name="connsiteX13" fmla="*/ 2611395 w 4444314"/>
              <a:gd name="connsiteY13" fmla="*/ 210065 h 378941"/>
              <a:gd name="connsiteX14" fmla="*/ 2883244 w 4444314"/>
              <a:gd name="connsiteY14" fmla="*/ 238898 h 378941"/>
              <a:gd name="connsiteX15" fmla="*/ 3146854 w 4444314"/>
              <a:gd name="connsiteY15" fmla="*/ 218303 h 378941"/>
              <a:gd name="connsiteX16" fmla="*/ 3398108 w 4444314"/>
              <a:gd name="connsiteY16" fmla="*/ 271849 h 378941"/>
              <a:gd name="connsiteX17" fmla="*/ 3661719 w 4444314"/>
              <a:gd name="connsiteY17" fmla="*/ 308919 h 378941"/>
              <a:gd name="connsiteX18" fmla="*/ 3921211 w 4444314"/>
              <a:gd name="connsiteY18" fmla="*/ 378941 h 378941"/>
              <a:gd name="connsiteX19" fmla="*/ 4176584 w 4444314"/>
              <a:gd name="connsiteY19" fmla="*/ 341871 h 378941"/>
              <a:gd name="connsiteX20" fmla="*/ 4444314 w 4444314"/>
              <a:gd name="connsiteY20" fmla="*/ 160638 h 378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44314" h="378941">
                <a:moveTo>
                  <a:pt x="0" y="0"/>
                </a:moveTo>
                <a:lnTo>
                  <a:pt x="90617" y="57665"/>
                </a:lnTo>
                <a:lnTo>
                  <a:pt x="172995" y="98854"/>
                </a:lnTo>
                <a:lnTo>
                  <a:pt x="251254" y="131806"/>
                </a:lnTo>
                <a:lnTo>
                  <a:pt x="411892" y="193590"/>
                </a:lnTo>
                <a:lnTo>
                  <a:pt x="531341" y="189471"/>
                </a:lnTo>
                <a:lnTo>
                  <a:pt x="794952" y="205946"/>
                </a:lnTo>
                <a:lnTo>
                  <a:pt x="1058562" y="164757"/>
                </a:lnTo>
                <a:lnTo>
                  <a:pt x="1318054" y="181233"/>
                </a:lnTo>
                <a:lnTo>
                  <a:pt x="1569308" y="185352"/>
                </a:lnTo>
                <a:lnTo>
                  <a:pt x="1832919" y="222422"/>
                </a:lnTo>
                <a:lnTo>
                  <a:pt x="2104768" y="189471"/>
                </a:lnTo>
                <a:lnTo>
                  <a:pt x="2343665" y="201827"/>
                </a:lnTo>
                <a:lnTo>
                  <a:pt x="2611395" y="210065"/>
                </a:lnTo>
                <a:lnTo>
                  <a:pt x="2883244" y="238898"/>
                </a:lnTo>
                <a:lnTo>
                  <a:pt x="3146854" y="218303"/>
                </a:lnTo>
                <a:lnTo>
                  <a:pt x="3398108" y="271849"/>
                </a:lnTo>
                <a:lnTo>
                  <a:pt x="3661719" y="308919"/>
                </a:lnTo>
                <a:lnTo>
                  <a:pt x="3921211" y="378941"/>
                </a:lnTo>
                <a:lnTo>
                  <a:pt x="4176584" y="341871"/>
                </a:lnTo>
                <a:lnTo>
                  <a:pt x="4444314" y="160638"/>
                </a:lnTo>
              </a:path>
            </a:pathLst>
          </a:custGeom>
          <a:noFill/>
          <a:ln w="28575">
            <a:solidFill>
              <a:schemeClr val="accent3"/>
            </a:solidFill>
            <a:miter lim="800000"/>
            <a:headEnd/>
            <a:tailEnd/>
          </a:ln>
        </p:spPr>
        <p:txBody>
          <a:bodyPr rtlCol="0" anchor="ctr"/>
          <a:lstStyle/>
          <a:p>
            <a:pPr algn="ctr"/>
            <a:endParaRPr lang="en-US" dirty="0"/>
          </a:p>
        </p:txBody>
      </p:sp>
      <p:grpSp>
        <p:nvGrpSpPr>
          <p:cNvPr id="170" name="Group 169">
            <a:extLst>
              <a:ext uri="{FF2B5EF4-FFF2-40B4-BE49-F238E27FC236}">
                <a16:creationId xmlns:a16="http://schemas.microsoft.com/office/drawing/2014/main" id="{1C5E437E-33A8-3218-3D12-3AC4F43EACE1}"/>
              </a:ext>
            </a:extLst>
          </p:cNvPr>
          <p:cNvGrpSpPr/>
          <p:nvPr/>
        </p:nvGrpSpPr>
        <p:grpSpPr>
          <a:xfrm>
            <a:off x="1064551" y="2748807"/>
            <a:ext cx="4531173" cy="467274"/>
            <a:chOff x="1164074" y="2539407"/>
            <a:chExt cx="4531173" cy="467274"/>
          </a:xfrm>
        </p:grpSpPr>
        <p:sp>
          <p:nvSpPr>
            <p:cNvPr id="147" name="Isosceles Triangle 146">
              <a:extLst>
                <a:ext uri="{FF2B5EF4-FFF2-40B4-BE49-F238E27FC236}">
                  <a16:creationId xmlns:a16="http://schemas.microsoft.com/office/drawing/2014/main" id="{12FF34BB-FF1B-A92B-9FF4-1EA05AA76B08}"/>
                </a:ext>
              </a:extLst>
            </p:cNvPr>
            <p:cNvSpPr/>
            <p:nvPr/>
          </p:nvSpPr>
          <p:spPr bwMode="auto">
            <a:xfrm rot="10800000">
              <a:off x="1164074" y="2539407"/>
              <a:ext cx="90356" cy="90356"/>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Isosceles Triangle 148">
              <a:extLst>
                <a:ext uri="{FF2B5EF4-FFF2-40B4-BE49-F238E27FC236}">
                  <a16:creationId xmlns:a16="http://schemas.microsoft.com/office/drawing/2014/main" id="{4D31424C-F857-C9F3-17E9-4BDC6771C46D}"/>
                </a:ext>
              </a:extLst>
            </p:cNvPr>
            <p:cNvSpPr/>
            <p:nvPr/>
          </p:nvSpPr>
          <p:spPr bwMode="auto">
            <a:xfrm rot="10800000">
              <a:off x="1246171" y="2588170"/>
              <a:ext cx="90356" cy="90356"/>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Isosceles Triangle 149">
              <a:extLst>
                <a:ext uri="{FF2B5EF4-FFF2-40B4-BE49-F238E27FC236}">
                  <a16:creationId xmlns:a16="http://schemas.microsoft.com/office/drawing/2014/main" id="{20804C6F-BAFE-6E12-4E02-51957575F8F3}"/>
                </a:ext>
              </a:extLst>
            </p:cNvPr>
            <p:cNvSpPr/>
            <p:nvPr/>
          </p:nvSpPr>
          <p:spPr bwMode="auto">
            <a:xfrm rot="10800000">
              <a:off x="1327824" y="2626380"/>
              <a:ext cx="90356" cy="90356"/>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Isosceles Triangle 150">
              <a:extLst>
                <a:ext uri="{FF2B5EF4-FFF2-40B4-BE49-F238E27FC236}">
                  <a16:creationId xmlns:a16="http://schemas.microsoft.com/office/drawing/2014/main" id="{C1EC52AF-BDF4-8852-80B2-582767A01651}"/>
                </a:ext>
              </a:extLst>
            </p:cNvPr>
            <p:cNvSpPr/>
            <p:nvPr/>
          </p:nvSpPr>
          <p:spPr bwMode="auto">
            <a:xfrm rot="10800000">
              <a:off x="1403134" y="2653501"/>
              <a:ext cx="90356" cy="90356"/>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Isosceles Triangle 151">
              <a:extLst>
                <a:ext uri="{FF2B5EF4-FFF2-40B4-BE49-F238E27FC236}">
                  <a16:creationId xmlns:a16="http://schemas.microsoft.com/office/drawing/2014/main" id="{E0907F4E-522E-9AA8-0BC8-24C8953E281E}"/>
                </a:ext>
              </a:extLst>
            </p:cNvPr>
            <p:cNvSpPr/>
            <p:nvPr/>
          </p:nvSpPr>
          <p:spPr bwMode="auto">
            <a:xfrm rot="10800000">
              <a:off x="1491314" y="2699848"/>
              <a:ext cx="90356" cy="90356"/>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Isosceles Triangle 152">
              <a:extLst>
                <a:ext uri="{FF2B5EF4-FFF2-40B4-BE49-F238E27FC236}">
                  <a16:creationId xmlns:a16="http://schemas.microsoft.com/office/drawing/2014/main" id="{826B4804-A728-F567-13CE-5B64755D7ED0}"/>
                </a:ext>
              </a:extLst>
            </p:cNvPr>
            <p:cNvSpPr/>
            <p:nvPr/>
          </p:nvSpPr>
          <p:spPr bwMode="auto">
            <a:xfrm rot="10800000">
              <a:off x="1567227" y="2723863"/>
              <a:ext cx="90356" cy="90356"/>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Isosceles Triangle 153">
              <a:extLst>
                <a:ext uri="{FF2B5EF4-FFF2-40B4-BE49-F238E27FC236}">
                  <a16:creationId xmlns:a16="http://schemas.microsoft.com/office/drawing/2014/main" id="{AF9B2B91-9409-74E4-6864-E255215F4BAA}"/>
                </a:ext>
              </a:extLst>
            </p:cNvPr>
            <p:cNvSpPr/>
            <p:nvPr/>
          </p:nvSpPr>
          <p:spPr bwMode="auto">
            <a:xfrm rot="10800000">
              <a:off x="1679024" y="2727982"/>
              <a:ext cx="90356" cy="90356"/>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Isosceles Triangle 154">
              <a:extLst>
                <a:ext uri="{FF2B5EF4-FFF2-40B4-BE49-F238E27FC236}">
                  <a16:creationId xmlns:a16="http://schemas.microsoft.com/office/drawing/2014/main" id="{F3F0D7E5-F362-5BF9-5C4B-245F13532569}"/>
                </a:ext>
              </a:extLst>
            </p:cNvPr>
            <p:cNvSpPr/>
            <p:nvPr/>
          </p:nvSpPr>
          <p:spPr bwMode="auto">
            <a:xfrm rot="10800000">
              <a:off x="1944461" y="2739738"/>
              <a:ext cx="90356" cy="90356"/>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Isosceles Triangle 155">
              <a:extLst>
                <a:ext uri="{FF2B5EF4-FFF2-40B4-BE49-F238E27FC236}">
                  <a16:creationId xmlns:a16="http://schemas.microsoft.com/office/drawing/2014/main" id="{556B4503-DA2B-518F-7AA3-8002C725C568}"/>
                </a:ext>
              </a:extLst>
            </p:cNvPr>
            <p:cNvSpPr/>
            <p:nvPr/>
          </p:nvSpPr>
          <p:spPr bwMode="auto">
            <a:xfrm rot="10800000">
              <a:off x="2212305" y="2703876"/>
              <a:ext cx="90356" cy="90356"/>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Isosceles Triangle 156">
              <a:extLst>
                <a:ext uri="{FF2B5EF4-FFF2-40B4-BE49-F238E27FC236}">
                  <a16:creationId xmlns:a16="http://schemas.microsoft.com/office/drawing/2014/main" id="{84A2D663-8A45-A518-54FB-B813CD48A922}"/>
                </a:ext>
              </a:extLst>
            </p:cNvPr>
            <p:cNvSpPr/>
            <p:nvPr/>
          </p:nvSpPr>
          <p:spPr bwMode="auto">
            <a:xfrm rot="10800000">
              <a:off x="2473622" y="2715860"/>
              <a:ext cx="90356" cy="90356"/>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Isosceles Triangle 157">
              <a:extLst>
                <a:ext uri="{FF2B5EF4-FFF2-40B4-BE49-F238E27FC236}">
                  <a16:creationId xmlns:a16="http://schemas.microsoft.com/office/drawing/2014/main" id="{53C84895-6D30-16FF-FB1D-AE8A0EEDF9F9}"/>
                </a:ext>
              </a:extLst>
            </p:cNvPr>
            <p:cNvSpPr/>
            <p:nvPr/>
          </p:nvSpPr>
          <p:spPr bwMode="auto">
            <a:xfrm rot="10800000">
              <a:off x="2729938" y="2718256"/>
              <a:ext cx="90356" cy="90356"/>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Isosceles Triangle 158">
              <a:extLst>
                <a:ext uri="{FF2B5EF4-FFF2-40B4-BE49-F238E27FC236}">
                  <a16:creationId xmlns:a16="http://schemas.microsoft.com/office/drawing/2014/main" id="{1592A6A9-3DE4-4E20-79B5-97950865F96C}"/>
                </a:ext>
              </a:extLst>
            </p:cNvPr>
            <p:cNvSpPr/>
            <p:nvPr/>
          </p:nvSpPr>
          <p:spPr bwMode="auto">
            <a:xfrm rot="10800000">
              <a:off x="2993411" y="2759675"/>
              <a:ext cx="90356" cy="90356"/>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Isosceles Triangle 159">
              <a:extLst>
                <a:ext uri="{FF2B5EF4-FFF2-40B4-BE49-F238E27FC236}">
                  <a16:creationId xmlns:a16="http://schemas.microsoft.com/office/drawing/2014/main" id="{652AA3A9-C212-DA69-16E3-23FEFA7C2E37}"/>
                </a:ext>
              </a:extLst>
            </p:cNvPr>
            <p:cNvSpPr/>
            <p:nvPr/>
          </p:nvSpPr>
          <p:spPr bwMode="auto">
            <a:xfrm rot="10800000">
              <a:off x="3256883" y="2722735"/>
              <a:ext cx="90356" cy="90356"/>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Isosceles Triangle 160">
              <a:extLst>
                <a:ext uri="{FF2B5EF4-FFF2-40B4-BE49-F238E27FC236}">
                  <a16:creationId xmlns:a16="http://schemas.microsoft.com/office/drawing/2014/main" id="{2087BCF4-8280-49AE-370E-8614B61AE09E}"/>
                </a:ext>
              </a:extLst>
            </p:cNvPr>
            <p:cNvSpPr/>
            <p:nvPr/>
          </p:nvSpPr>
          <p:spPr bwMode="auto">
            <a:xfrm rot="10800000">
              <a:off x="3515760" y="2730842"/>
              <a:ext cx="90356" cy="90356"/>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Isosceles Triangle 161">
              <a:extLst>
                <a:ext uri="{FF2B5EF4-FFF2-40B4-BE49-F238E27FC236}">
                  <a16:creationId xmlns:a16="http://schemas.microsoft.com/office/drawing/2014/main" id="{97716C5E-C8A2-3844-D8DB-92D530EB9E4B}"/>
                </a:ext>
              </a:extLst>
            </p:cNvPr>
            <p:cNvSpPr/>
            <p:nvPr/>
          </p:nvSpPr>
          <p:spPr bwMode="auto">
            <a:xfrm rot="10800000">
              <a:off x="3778887" y="2743726"/>
              <a:ext cx="90356" cy="90356"/>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Isosceles Triangle 162">
              <a:extLst>
                <a:ext uri="{FF2B5EF4-FFF2-40B4-BE49-F238E27FC236}">
                  <a16:creationId xmlns:a16="http://schemas.microsoft.com/office/drawing/2014/main" id="{454B4A22-846F-1D57-165A-5C732D4528A3}"/>
                </a:ext>
              </a:extLst>
            </p:cNvPr>
            <p:cNvSpPr/>
            <p:nvPr/>
          </p:nvSpPr>
          <p:spPr bwMode="auto">
            <a:xfrm rot="10800000">
              <a:off x="4044050" y="2776020"/>
              <a:ext cx="90356" cy="90356"/>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Isosceles Triangle 163">
              <a:extLst>
                <a:ext uri="{FF2B5EF4-FFF2-40B4-BE49-F238E27FC236}">
                  <a16:creationId xmlns:a16="http://schemas.microsoft.com/office/drawing/2014/main" id="{1A72EE77-1A11-F360-E98C-01412A3CA394}"/>
                </a:ext>
              </a:extLst>
            </p:cNvPr>
            <p:cNvSpPr/>
            <p:nvPr/>
          </p:nvSpPr>
          <p:spPr bwMode="auto">
            <a:xfrm rot="10800000">
              <a:off x="4298394" y="2759675"/>
              <a:ext cx="90356" cy="90356"/>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Isosceles Triangle 164">
              <a:extLst>
                <a:ext uri="{FF2B5EF4-FFF2-40B4-BE49-F238E27FC236}">
                  <a16:creationId xmlns:a16="http://schemas.microsoft.com/office/drawing/2014/main" id="{D1BAC6B6-5CBC-4249-417E-9E4D022240B9}"/>
                </a:ext>
              </a:extLst>
            </p:cNvPr>
            <p:cNvSpPr/>
            <p:nvPr/>
          </p:nvSpPr>
          <p:spPr bwMode="auto">
            <a:xfrm rot="10800000">
              <a:off x="4559275" y="2808976"/>
              <a:ext cx="90356" cy="90356"/>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Isosceles Triangle 165">
              <a:extLst>
                <a:ext uri="{FF2B5EF4-FFF2-40B4-BE49-F238E27FC236}">
                  <a16:creationId xmlns:a16="http://schemas.microsoft.com/office/drawing/2014/main" id="{8BB0F0CA-3D21-DDCF-5580-9BB4230E8475}"/>
                </a:ext>
              </a:extLst>
            </p:cNvPr>
            <p:cNvSpPr/>
            <p:nvPr/>
          </p:nvSpPr>
          <p:spPr bwMode="auto">
            <a:xfrm rot="10800000">
              <a:off x="4817738" y="2841536"/>
              <a:ext cx="90356" cy="90356"/>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Isosceles Triangle 166">
              <a:extLst>
                <a:ext uri="{FF2B5EF4-FFF2-40B4-BE49-F238E27FC236}">
                  <a16:creationId xmlns:a16="http://schemas.microsoft.com/office/drawing/2014/main" id="{613E2098-5DA7-33C7-8345-755D68ED94BF}"/>
                </a:ext>
              </a:extLst>
            </p:cNvPr>
            <p:cNvSpPr/>
            <p:nvPr/>
          </p:nvSpPr>
          <p:spPr bwMode="auto">
            <a:xfrm rot="10800000">
              <a:off x="5087475" y="2916325"/>
              <a:ext cx="90356" cy="90356"/>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Isosceles Triangle 167">
              <a:extLst>
                <a:ext uri="{FF2B5EF4-FFF2-40B4-BE49-F238E27FC236}">
                  <a16:creationId xmlns:a16="http://schemas.microsoft.com/office/drawing/2014/main" id="{3DE017E3-7FF8-ECC8-2DA0-1FA630BA9C50}"/>
                </a:ext>
              </a:extLst>
            </p:cNvPr>
            <p:cNvSpPr/>
            <p:nvPr/>
          </p:nvSpPr>
          <p:spPr bwMode="auto">
            <a:xfrm rot="10800000">
              <a:off x="5348186" y="2871147"/>
              <a:ext cx="90356" cy="90356"/>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Isosceles Triangle 168">
              <a:extLst>
                <a:ext uri="{FF2B5EF4-FFF2-40B4-BE49-F238E27FC236}">
                  <a16:creationId xmlns:a16="http://schemas.microsoft.com/office/drawing/2014/main" id="{B9090629-9970-9827-6C21-6E8D80305A76}"/>
                </a:ext>
              </a:extLst>
            </p:cNvPr>
            <p:cNvSpPr/>
            <p:nvPr/>
          </p:nvSpPr>
          <p:spPr bwMode="auto">
            <a:xfrm rot="10800000">
              <a:off x="5604891" y="2698679"/>
              <a:ext cx="90356" cy="90356"/>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4" name="Freeform: Shape 3">
            <a:extLst>
              <a:ext uri="{FF2B5EF4-FFF2-40B4-BE49-F238E27FC236}">
                <a16:creationId xmlns:a16="http://schemas.microsoft.com/office/drawing/2014/main" id="{E79B3B12-739A-374C-A72B-FA8E68500A15}"/>
              </a:ext>
            </a:extLst>
          </p:cNvPr>
          <p:cNvSpPr/>
          <p:nvPr/>
        </p:nvSpPr>
        <p:spPr bwMode="auto">
          <a:xfrm>
            <a:off x="6769415" y="2761681"/>
            <a:ext cx="4613266" cy="2793442"/>
          </a:xfrm>
          <a:custGeom>
            <a:avLst/>
            <a:gdLst>
              <a:gd name="connsiteX0" fmla="*/ 0 w 4441372"/>
              <a:gd name="connsiteY0" fmla="*/ 0 h 2793442"/>
              <a:gd name="connsiteX1" fmla="*/ 0 w 4441372"/>
              <a:gd name="connsiteY1" fmla="*/ 2793442 h 2793442"/>
              <a:gd name="connsiteX2" fmla="*/ 4441372 w 4441372"/>
              <a:gd name="connsiteY2" fmla="*/ 2793442 h 2793442"/>
            </a:gdLst>
            <a:ahLst/>
            <a:cxnLst>
              <a:cxn ang="0">
                <a:pos x="connsiteX0" y="connsiteY0"/>
              </a:cxn>
              <a:cxn ang="0">
                <a:pos x="connsiteX1" y="connsiteY1"/>
              </a:cxn>
              <a:cxn ang="0">
                <a:pos x="connsiteX2" y="connsiteY2"/>
              </a:cxn>
            </a:cxnLst>
            <a:rect l="l" t="t" r="r" b="b"/>
            <a:pathLst>
              <a:path w="4441372" h="2793442">
                <a:moveTo>
                  <a:pt x="0" y="0"/>
                </a:moveTo>
                <a:lnTo>
                  <a:pt x="0" y="2793442"/>
                </a:lnTo>
                <a:lnTo>
                  <a:pt x="4441372" y="2793442"/>
                </a:lnTo>
              </a:path>
            </a:pathLst>
          </a:custGeom>
          <a:noFill/>
          <a:ln w="28575">
            <a:solidFill>
              <a:schemeClr val="bg1"/>
            </a:solidFill>
            <a:miter lim="800000"/>
            <a:headEnd/>
            <a:tailEnd/>
          </a:ln>
        </p:spPr>
        <p:txBody>
          <a:bodyPr rtlCol="0" anchor="ctr"/>
          <a:lstStyle/>
          <a:p>
            <a:pPr algn="ctr"/>
            <a:endParaRPr lang="en-US" dirty="0"/>
          </a:p>
        </p:txBody>
      </p:sp>
      <p:sp>
        <p:nvSpPr>
          <p:cNvPr id="271" name="TextBox 270">
            <a:extLst>
              <a:ext uri="{FF2B5EF4-FFF2-40B4-BE49-F238E27FC236}">
                <a16:creationId xmlns:a16="http://schemas.microsoft.com/office/drawing/2014/main" id="{A9A01887-DF46-F4E8-F4F8-6757D936EE3F}"/>
              </a:ext>
            </a:extLst>
          </p:cNvPr>
          <p:cNvSpPr txBox="1"/>
          <p:nvPr/>
        </p:nvSpPr>
        <p:spPr bwMode="auto">
          <a:xfrm>
            <a:off x="6481491" y="2625256"/>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72" name="TextBox 271">
            <a:extLst>
              <a:ext uri="{FF2B5EF4-FFF2-40B4-BE49-F238E27FC236}">
                <a16:creationId xmlns:a16="http://schemas.microsoft.com/office/drawing/2014/main" id="{46C47E37-1B55-A6B3-3E22-F509FF40D021}"/>
              </a:ext>
            </a:extLst>
          </p:cNvPr>
          <p:cNvSpPr txBox="1"/>
          <p:nvPr/>
        </p:nvSpPr>
        <p:spPr bwMode="auto">
          <a:xfrm>
            <a:off x="6435003" y="3015975"/>
            <a:ext cx="3097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a:t>
            </a:r>
          </a:p>
        </p:txBody>
      </p:sp>
      <p:sp>
        <p:nvSpPr>
          <p:cNvPr id="273" name="TextBox 272">
            <a:extLst>
              <a:ext uri="{FF2B5EF4-FFF2-40B4-BE49-F238E27FC236}">
                <a16:creationId xmlns:a16="http://schemas.microsoft.com/office/drawing/2014/main" id="{6C10533B-7F45-62A6-E365-4193520E57F9}"/>
              </a:ext>
            </a:extLst>
          </p:cNvPr>
          <p:cNvSpPr txBox="1"/>
          <p:nvPr/>
        </p:nvSpPr>
        <p:spPr bwMode="auto">
          <a:xfrm>
            <a:off x="6356456" y="3414809"/>
            <a:ext cx="3882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274" name="TextBox 273">
            <a:extLst>
              <a:ext uri="{FF2B5EF4-FFF2-40B4-BE49-F238E27FC236}">
                <a16:creationId xmlns:a16="http://schemas.microsoft.com/office/drawing/2014/main" id="{4A3BC1CA-9EBE-3430-E530-B54BC3105700}"/>
              </a:ext>
            </a:extLst>
          </p:cNvPr>
          <p:cNvSpPr txBox="1"/>
          <p:nvPr/>
        </p:nvSpPr>
        <p:spPr bwMode="auto">
          <a:xfrm>
            <a:off x="6356456" y="3819999"/>
            <a:ext cx="3882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275" name="TextBox 274">
            <a:extLst>
              <a:ext uri="{FF2B5EF4-FFF2-40B4-BE49-F238E27FC236}">
                <a16:creationId xmlns:a16="http://schemas.microsoft.com/office/drawing/2014/main" id="{D54E6E81-52ED-285E-24E8-CB4C07470062}"/>
              </a:ext>
            </a:extLst>
          </p:cNvPr>
          <p:cNvSpPr txBox="1"/>
          <p:nvPr/>
        </p:nvSpPr>
        <p:spPr bwMode="auto">
          <a:xfrm>
            <a:off x="6356456" y="4221009"/>
            <a:ext cx="3882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276" name="TextBox 275">
            <a:extLst>
              <a:ext uri="{FF2B5EF4-FFF2-40B4-BE49-F238E27FC236}">
                <a16:creationId xmlns:a16="http://schemas.microsoft.com/office/drawing/2014/main" id="{D332AB0D-DC5F-5648-0448-954DA0709006}"/>
              </a:ext>
            </a:extLst>
          </p:cNvPr>
          <p:cNvSpPr txBox="1"/>
          <p:nvPr/>
        </p:nvSpPr>
        <p:spPr bwMode="auto">
          <a:xfrm>
            <a:off x="6356456" y="5017118"/>
            <a:ext cx="3882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277" name="TextBox 276">
            <a:extLst>
              <a:ext uri="{FF2B5EF4-FFF2-40B4-BE49-F238E27FC236}">
                <a16:creationId xmlns:a16="http://schemas.microsoft.com/office/drawing/2014/main" id="{6EB56162-3F03-B714-89C9-80700D7E097C}"/>
              </a:ext>
            </a:extLst>
          </p:cNvPr>
          <p:cNvSpPr txBox="1"/>
          <p:nvPr/>
        </p:nvSpPr>
        <p:spPr bwMode="auto">
          <a:xfrm>
            <a:off x="6356456" y="5427788"/>
            <a:ext cx="3882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-35</a:t>
            </a:r>
          </a:p>
        </p:txBody>
      </p:sp>
      <p:sp>
        <p:nvSpPr>
          <p:cNvPr id="297" name="TextBox 296">
            <a:extLst>
              <a:ext uri="{FF2B5EF4-FFF2-40B4-BE49-F238E27FC236}">
                <a16:creationId xmlns:a16="http://schemas.microsoft.com/office/drawing/2014/main" id="{F9B8E839-E036-8C34-CD6F-07DAA62BE0F1}"/>
              </a:ext>
            </a:extLst>
          </p:cNvPr>
          <p:cNvSpPr txBox="1"/>
          <p:nvPr/>
        </p:nvSpPr>
        <p:spPr bwMode="auto">
          <a:xfrm rot="16200000">
            <a:off x="4892058" y="4004513"/>
            <a:ext cx="270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Change in Body Weight, Mean (%)</a:t>
            </a:r>
          </a:p>
        </p:txBody>
      </p:sp>
      <p:grpSp>
        <p:nvGrpSpPr>
          <p:cNvPr id="6" name="Group 5">
            <a:extLst>
              <a:ext uri="{FF2B5EF4-FFF2-40B4-BE49-F238E27FC236}">
                <a16:creationId xmlns:a16="http://schemas.microsoft.com/office/drawing/2014/main" id="{15836B96-96D6-1A56-C195-D44A2099D0B9}"/>
              </a:ext>
            </a:extLst>
          </p:cNvPr>
          <p:cNvGrpSpPr/>
          <p:nvPr/>
        </p:nvGrpSpPr>
        <p:grpSpPr>
          <a:xfrm>
            <a:off x="6686351" y="2768449"/>
            <a:ext cx="83063" cy="2785069"/>
            <a:chOff x="1165595" y="2562329"/>
            <a:chExt cx="75376" cy="2785069"/>
          </a:xfrm>
        </p:grpSpPr>
        <p:cxnSp>
          <p:nvCxnSpPr>
            <p:cNvPr id="8" name="Straight Connector 7">
              <a:extLst>
                <a:ext uri="{FF2B5EF4-FFF2-40B4-BE49-F238E27FC236}">
                  <a16:creationId xmlns:a16="http://schemas.microsoft.com/office/drawing/2014/main" id="{122A7173-3C63-25C1-AC34-F2E412472DA0}"/>
                </a:ext>
              </a:extLst>
            </p:cNvPr>
            <p:cNvCxnSpPr>
              <a:cxnSpLocks/>
            </p:cNvCxnSpPr>
            <p:nvPr/>
          </p:nvCxnSpPr>
          <p:spPr bwMode="auto">
            <a:xfrm>
              <a:off x="1165595" y="2562329"/>
              <a:ext cx="75376"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5EDA26B1-8023-1828-F36E-56E94DDD212F}"/>
                </a:ext>
              </a:extLst>
            </p:cNvPr>
            <p:cNvCxnSpPr>
              <a:cxnSpLocks/>
            </p:cNvCxnSpPr>
            <p:nvPr/>
          </p:nvCxnSpPr>
          <p:spPr bwMode="auto">
            <a:xfrm>
              <a:off x="1165595" y="3026507"/>
              <a:ext cx="75376"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4A7B5CF7-37AC-F667-4986-2E96CA924DCC}"/>
                </a:ext>
              </a:extLst>
            </p:cNvPr>
            <p:cNvCxnSpPr>
              <a:cxnSpLocks/>
            </p:cNvCxnSpPr>
            <p:nvPr/>
          </p:nvCxnSpPr>
          <p:spPr bwMode="auto">
            <a:xfrm>
              <a:off x="1165595" y="3490685"/>
              <a:ext cx="75376"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F85D1194-70A7-A90B-D590-5D130CAACC01}"/>
                </a:ext>
              </a:extLst>
            </p:cNvPr>
            <p:cNvCxnSpPr>
              <a:cxnSpLocks/>
            </p:cNvCxnSpPr>
            <p:nvPr/>
          </p:nvCxnSpPr>
          <p:spPr bwMode="auto">
            <a:xfrm>
              <a:off x="1165595" y="3954863"/>
              <a:ext cx="75376"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AA9F199-F964-24ED-E561-69108131A7EB}"/>
                </a:ext>
              </a:extLst>
            </p:cNvPr>
            <p:cNvCxnSpPr>
              <a:cxnSpLocks/>
            </p:cNvCxnSpPr>
            <p:nvPr/>
          </p:nvCxnSpPr>
          <p:spPr bwMode="auto">
            <a:xfrm>
              <a:off x="1165595" y="4419041"/>
              <a:ext cx="75376"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4F0785A-046F-A76A-E282-2AF116D245D9}"/>
                </a:ext>
              </a:extLst>
            </p:cNvPr>
            <p:cNvCxnSpPr>
              <a:cxnSpLocks/>
            </p:cNvCxnSpPr>
            <p:nvPr/>
          </p:nvCxnSpPr>
          <p:spPr bwMode="auto">
            <a:xfrm>
              <a:off x="1165595" y="4883219"/>
              <a:ext cx="75376"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5A7DF670-6734-3830-5181-E5B0F54A84A7}"/>
                </a:ext>
              </a:extLst>
            </p:cNvPr>
            <p:cNvCxnSpPr>
              <a:cxnSpLocks/>
            </p:cNvCxnSpPr>
            <p:nvPr/>
          </p:nvCxnSpPr>
          <p:spPr bwMode="auto">
            <a:xfrm>
              <a:off x="1165595" y="5347398"/>
              <a:ext cx="75376" cy="0"/>
            </a:xfrm>
            <a:prstGeom prst="line">
              <a:avLst/>
            </a:prstGeom>
            <a:noFill/>
            <a:ln w="28575" cap="flat" cmpd="sng" algn="ctr">
              <a:solidFill>
                <a:schemeClr val="bg1"/>
              </a:solidFill>
              <a:prstDash val="solid"/>
              <a:round/>
              <a:headEnd type="none" w="med" len="med"/>
              <a:tailEnd type="none" w="med" len="med"/>
            </a:ln>
            <a:effectLst/>
          </p:spPr>
        </p:cxnSp>
      </p:grpSp>
      <p:cxnSp>
        <p:nvCxnSpPr>
          <p:cNvPr id="460" name="Straight Connector 459">
            <a:extLst>
              <a:ext uri="{FF2B5EF4-FFF2-40B4-BE49-F238E27FC236}">
                <a16:creationId xmlns:a16="http://schemas.microsoft.com/office/drawing/2014/main" id="{904FC1BB-75D6-0DAF-23E5-9AC57262C71F}"/>
              </a:ext>
            </a:extLst>
          </p:cNvPr>
          <p:cNvCxnSpPr>
            <a:cxnSpLocks/>
          </p:cNvCxnSpPr>
          <p:nvPr/>
        </p:nvCxnSpPr>
        <p:spPr bwMode="auto">
          <a:xfrm>
            <a:off x="6697034" y="2770223"/>
            <a:ext cx="83063" cy="0"/>
          </a:xfrm>
          <a:prstGeom prst="line">
            <a:avLst/>
          </a:prstGeom>
          <a:noFill/>
          <a:ln w="28575" cap="flat" cmpd="sng" algn="ctr">
            <a:solidFill>
              <a:schemeClr val="bg1"/>
            </a:solidFill>
            <a:prstDash val="solid"/>
            <a:round/>
            <a:headEnd type="none" w="med" len="med"/>
            <a:tailEnd type="none" w="med" len="med"/>
          </a:ln>
          <a:effectLst/>
        </p:spPr>
      </p:cxnSp>
      <p:sp>
        <p:nvSpPr>
          <p:cNvPr id="462" name="TextBox 461">
            <a:extLst>
              <a:ext uri="{FF2B5EF4-FFF2-40B4-BE49-F238E27FC236}">
                <a16:creationId xmlns:a16="http://schemas.microsoft.com/office/drawing/2014/main" id="{E54C69EB-C3EF-36C9-F91B-BAFD4DCFAA15}"/>
              </a:ext>
            </a:extLst>
          </p:cNvPr>
          <p:cNvSpPr txBox="1"/>
          <p:nvPr/>
        </p:nvSpPr>
        <p:spPr bwMode="auto">
          <a:xfrm>
            <a:off x="6356456" y="4619745"/>
            <a:ext cx="3882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-25</a:t>
            </a:r>
          </a:p>
        </p:txBody>
      </p:sp>
      <p:grpSp>
        <p:nvGrpSpPr>
          <p:cNvPr id="685" name="Group 684">
            <a:extLst>
              <a:ext uri="{FF2B5EF4-FFF2-40B4-BE49-F238E27FC236}">
                <a16:creationId xmlns:a16="http://schemas.microsoft.com/office/drawing/2014/main" id="{F2012448-7401-9BBF-DF90-6B2AA0C68B51}"/>
              </a:ext>
            </a:extLst>
          </p:cNvPr>
          <p:cNvGrpSpPr/>
          <p:nvPr/>
        </p:nvGrpSpPr>
        <p:grpSpPr>
          <a:xfrm>
            <a:off x="7120884" y="2085346"/>
            <a:ext cx="1725295" cy="461665"/>
            <a:chOff x="7224247" y="1979309"/>
            <a:chExt cx="1725295" cy="461665"/>
          </a:xfrm>
        </p:grpSpPr>
        <p:sp>
          <p:nvSpPr>
            <p:cNvPr id="299" name="TextBox 298">
              <a:extLst>
                <a:ext uri="{FF2B5EF4-FFF2-40B4-BE49-F238E27FC236}">
                  <a16:creationId xmlns:a16="http://schemas.microsoft.com/office/drawing/2014/main" id="{B579E58C-3B75-A42B-FF61-E1FF27E7A0F5}"/>
                </a:ext>
              </a:extLst>
            </p:cNvPr>
            <p:cNvSpPr txBox="1"/>
            <p:nvPr/>
          </p:nvSpPr>
          <p:spPr bwMode="auto">
            <a:xfrm>
              <a:off x="7463879" y="1979309"/>
              <a:ext cx="14856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Weight loss ≥5-&lt;10%</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(n = 5; 3%)</a:t>
              </a:r>
            </a:p>
          </p:txBody>
        </p:sp>
        <p:grpSp>
          <p:nvGrpSpPr>
            <p:cNvPr id="684" name="Group 683">
              <a:extLst>
                <a:ext uri="{FF2B5EF4-FFF2-40B4-BE49-F238E27FC236}">
                  <a16:creationId xmlns:a16="http://schemas.microsoft.com/office/drawing/2014/main" id="{6C4683BB-FE36-1485-89B4-2C9EC32A2759}"/>
                </a:ext>
              </a:extLst>
            </p:cNvPr>
            <p:cNvGrpSpPr/>
            <p:nvPr/>
          </p:nvGrpSpPr>
          <p:grpSpPr>
            <a:xfrm>
              <a:off x="7224247" y="2078239"/>
              <a:ext cx="272373" cy="78699"/>
              <a:chOff x="7224247" y="2078239"/>
              <a:chExt cx="272373" cy="78699"/>
            </a:xfrm>
          </p:grpSpPr>
          <p:cxnSp>
            <p:nvCxnSpPr>
              <p:cNvPr id="300" name="Straight Connector 299">
                <a:extLst>
                  <a:ext uri="{FF2B5EF4-FFF2-40B4-BE49-F238E27FC236}">
                    <a16:creationId xmlns:a16="http://schemas.microsoft.com/office/drawing/2014/main" id="{D42DE6CB-83F6-C620-DB4D-F01B9CB4D8ED}"/>
                  </a:ext>
                </a:extLst>
              </p:cNvPr>
              <p:cNvCxnSpPr/>
              <p:nvPr/>
            </p:nvCxnSpPr>
            <p:spPr bwMode="auto">
              <a:xfrm>
                <a:off x="7224247" y="2118753"/>
                <a:ext cx="272373" cy="0"/>
              </a:xfrm>
              <a:prstGeom prst="line">
                <a:avLst/>
              </a:prstGeom>
              <a:noFill/>
              <a:ln w="28575" cap="flat" cmpd="sng" algn="ctr">
                <a:solidFill>
                  <a:schemeClr val="accent1"/>
                </a:solidFill>
                <a:prstDash val="solid"/>
                <a:round/>
                <a:headEnd type="none" w="med" len="med"/>
                <a:tailEnd type="none" w="med" len="med"/>
              </a:ln>
              <a:effectLst/>
            </p:spPr>
          </p:cxnSp>
          <p:sp>
            <p:nvSpPr>
              <p:cNvPr id="301" name="Rectangle 300">
                <a:extLst>
                  <a:ext uri="{FF2B5EF4-FFF2-40B4-BE49-F238E27FC236}">
                    <a16:creationId xmlns:a16="http://schemas.microsoft.com/office/drawing/2014/main" id="{C51EDC1D-BCAC-950B-CAF5-606472ADD8F6}"/>
                  </a:ext>
                </a:extLst>
              </p:cNvPr>
              <p:cNvSpPr/>
              <p:nvPr/>
            </p:nvSpPr>
            <p:spPr bwMode="auto">
              <a:xfrm>
                <a:off x="7319684" y="2078239"/>
                <a:ext cx="78699" cy="7869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683" name="Group 682">
            <a:extLst>
              <a:ext uri="{FF2B5EF4-FFF2-40B4-BE49-F238E27FC236}">
                <a16:creationId xmlns:a16="http://schemas.microsoft.com/office/drawing/2014/main" id="{875F7A0D-1CAD-B175-C63E-D60CEC77AF8A}"/>
              </a:ext>
            </a:extLst>
          </p:cNvPr>
          <p:cNvGrpSpPr/>
          <p:nvPr/>
        </p:nvGrpSpPr>
        <p:grpSpPr>
          <a:xfrm>
            <a:off x="9049212" y="2089170"/>
            <a:ext cx="1796310" cy="461665"/>
            <a:chOff x="8953800" y="1983133"/>
            <a:chExt cx="1796310" cy="461665"/>
          </a:xfrm>
        </p:grpSpPr>
        <p:grpSp>
          <p:nvGrpSpPr>
            <p:cNvPr id="303" name="Group 302">
              <a:extLst>
                <a:ext uri="{FF2B5EF4-FFF2-40B4-BE49-F238E27FC236}">
                  <a16:creationId xmlns:a16="http://schemas.microsoft.com/office/drawing/2014/main" id="{A1F04374-3E3D-7F5B-FAE8-0A96463A4A2D}"/>
                </a:ext>
              </a:extLst>
            </p:cNvPr>
            <p:cNvGrpSpPr/>
            <p:nvPr/>
          </p:nvGrpSpPr>
          <p:grpSpPr>
            <a:xfrm>
              <a:off x="8953800" y="2071548"/>
              <a:ext cx="272373" cy="110963"/>
              <a:chOff x="3487410" y="2324843"/>
              <a:chExt cx="272373" cy="110963"/>
            </a:xfrm>
          </p:grpSpPr>
          <p:cxnSp>
            <p:nvCxnSpPr>
              <p:cNvPr id="304" name="Straight Connector 303">
                <a:extLst>
                  <a:ext uri="{FF2B5EF4-FFF2-40B4-BE49-F238E27FC236}">
                    <a16:creationId xmlns:a16="http://schemas.microsoft.com/office/drawing/2014/main" id="{3BF7D145-410A-F19A-FEFD-72F13787BEAE}"/>
                  </a:ext>
                </a:extLst>
              </p:cNvPr>
              <p:cNvCxnSpPr/>
              <p:nvPr/>
            </p:nvCxnSpPr>
            <p:spPr bwMode="auto">
              <a:xfrm>
                <a:off x="3487410" y="2367883"/>
                <a:ext cx="272373" cy="0"/>
              </a:xfrm>
              <a:prstGeom prst="line">
                <a:avLst/>
              </a:prstGeom>
              <a:noFill/>
              <a:ln w="28575" cap="flat" cmpd="sng" algn="ctr">
                <a:solidFill>
                  <a:schemeClr val="accent3"/>
                </a:solidFill>
                <a:prstDash val="solid"/>
                <a:round/>
                <a:headEnd type="none" w="med" len="med"/>
                <a:tailEnd type="none" w="med" len="med"/>
              </a:ln>
              <a:effectLst/>
            </p:spPr>
          </p:cxnSp>
          <p:sp>
            <p:nvSpPr>
              <p:cNvPr id="305" name="Isosceles Triangle 304">
                <a:extLst>
                  <a:ext uri="{FF2B5EF4-FFF2-40B4-BE49-F238E27FC236}">
                    <a16:creationId xmlns:a16="http://schemas.microsoft.com/office/drawing/2014/main" id="{A665CFC6-7565-ABF7-6E71-E535E511D949}"/>
                  </a:ext>
                </a:extLst>
              </p:cNvPr>
              <p:cNvSpPr/>
              <p:nvPr/>
            </p:nvSpPr>
            <p:spPr bwMode="auto">
              <a:xfrm rot="10800000">
                <a:off x="3567775" y="2324843"/>
                <a:ext cx="110963" cy="110963"/>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466" name="TextBox 465">
              <a:extLst>
                <a:ext uri="{FF2B5EF4-FFF2-40B4-BE49-F238E27FC236}">
                  <a16:creationId xmlns:a16="http://schemas.microsoft.com/office/drawing/2014/main" id="{B3C3F39B-EE8D-861D-F1F3-1A3A770FC856}"/>
                </a:ext>
              </a:extLst>
            </p:cNvPr>
            <p:cNvSpPr txBox="1"/>
            <p:nvPr/>
          </p:nvSpPr>
          <p:spPr bwMode="auto">
            <a:xfrm>
              <a:off x="9185899" y="1983133"/>
              <a:ext cx="15642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Weight loss ≥10-&lt;15%</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(n = 14; 9%)</a:t>
              </a:r>
            </a:p>
          </p:txBody>
        </p:sp>
      </p:grpSp>
      <p:grpSp>
        <p:nvGrpSpPr>
          <p:cNvPr id="687" name="Group 686">
            <a:extLst>
              <a:ext uri="{FF2B5EF4-FFF2-40B4-BE49-F238E27FC236}">
                <a16:creationId xmlns:a16="http://schemas.microsoft.com/office/drawing/2014/main" id="{505048D7-1D5B-4236-0C1F-9019DDF3061D}"/>
              </a:ext>
            </a:extLst>
          </p:cNvPr>
          <p:cNvGrpSpPr/>
          <p:nvPr/>
        </p:nvGrpSpPr>
        <p:grpSpPr>
          <a:xfrm>
            <a:off x="7117412" y="2546625"/>
            <a:ext cx="1803843" cy="461665"/>
            <a:chOff x="7220775" y="2337225"/>
            <a:chExt cx="1803843" cy="461665"/>
          </a:xfrm>
        </p:grpSpPr>
        <p:sp>
          <p:nvSpPr>
            <p:cNvPr id="467" name="TextBox 466">
              <a:extLst>
                <a:ext uri="{FF2B5EF4-FFF2-40B4-BE49-F238E27FC236}">
                  <a16:creationId xmlns:a16="http://schemas.microsoft.com/office/drawing/2014/main" id="{B7EFDDF7-9B1A-E0C2-08DC-C5F731C8F7AE}"/>
                </a:ext>
              </a:extLst>
            </p:cNvPr>
            <p:cNvSpPr txBox="1"/>
            <p:nvPr/>
          </p:nvSpPr>
          <p:spPr bwMode="auto">
            <a:xfrm>
              <a:off x="7460407" y="2337225"/>
              <a:ext cx="15642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Weight loss ≥15-&lt;20%</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(n = 21; 14%)</a:t>
              </a:r>
            </a:p>
          </p:txBody>
        </p:sp>
        <p:grpSp>
          <p:nvGrpSpPr>
            <p:cNvPr id="686" name="Group 685">
              <a:extLst>
                <a:ext uri="{FF2B5EF4-FFF2-40B4-BE49-F238E27FC236}">
                  <a16:creationId xmlns:a16="http://schemas.microsoft.com/office/drawing/2014/main" id="{AE14B019-6CF3-BB8A-9642-5CCB17608E8D}"/>
                </a:ext>
              </a:extLst>
            </p:cNvPr>
            <p:cNvGrpSpPr/>
            <p:nvPr/>
          </p:nvGrpSpPr>
          <p:grpSpPr>
            <a:xfrm>
              <a:off x="7220775" y="2436155"/>
              <a:ext cx="272373" cy="78699"/>
              <a:chOff x="7220775" y="2436155"/>
              <a:chExt cx="272373" cy="78699"/>
            </a:xfrm>
          </p:grpSpPr>
          <p:cxnSp>
            <p:nvCxnSpPr>
              <p:cNvPr id="468" name="Straight Connector 467">
                <a:extLst>
                  <a:ext uri="{FF2B5EF4-FFF2-40B4-BE49-F238E27FC236}">
                    <a16:creationId xmlns:a16="http://schemas.microsoft.com/office/drawing/2014/main" id="{E501A930-726E-8B85-46FE-87D1A149E25C}"/>
                  </a:ext>
                </a:extLst>
              </p:cNvPr>
              <p:cNvCxnSpPr/>
              <p:nvPr/>
            </p:nvCxnSpPr>
            <p:spPr bwMode="auto">
              <a:xfrm>
                <a:off x="7220775" y="2476669"/>
                <a:ext cx="272373" cy="0"/>
              </a:xfrm>
              <a:prstGeom prst="line">
                <a:avLst/>
              </a:prstGeom>
              <a:noFill/>
              <a:ln w="28575" cap="flat" cmpd="sng" algn="ctr">
                <a:solidFill>
                  <a:schemeClr val="accent4"/>
                </a:solidFill>
                <a:prstDash val="solid"/>
                <a:round/>
                <a:headEnd type="none" w="med" len="med"/>
                <a:tailEnd type="none" w="med" len="med"/>
              </a:ln>
              <a:effectLst/>
            </p:spPr>
          </p:cxnSp>
          <p:sp>
            <p:nvSpPr>
              <p:cNvPr id="469" name="Oval 468">
                <a:extLst>
                  <a:ext uri="{FF2B5EF4-FFF2-40B4-BE49-F238E27FC236}">
                    <a16:creationId xmlns:a16="http://schemas.microsoft.com/office/drawing/2014/main" id="{E067D10B-5585-8D5B-5CA2-B79A94DEC9EE}"/>
                  </a:ext>
                </a:extLst>
              </p:cNvPr>
              <p:cNvSpPr/>
              <p:nvPr/>
            </p:nvSpPr>
            <p:spPr bwMode="auto">
              <a:xfrm>
                <a:off x="7316212" y="2436155"/>
                <a:ext cx="78699" cy="78699"/>
              </a:xfrm>
              <a:prstGeom prst="ellipse">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682" name="Group 681">
            <a:extLst>
              <a:ext uri="{FF2B5EF4-FFF2-40B4-BE49-F238E27FC236}">
                <a16:creationId xmlns:a16="http://schemas.microsoft.com/office/drawing/2014/main" id="{AE371518-6946-6530-7481-10D919494428}"/>
              </a:ext>
            </a:extLst>
          </p:cNvPr>
          <p:cNvGrpSpPr/>
          <p:nvPr/>
        </p:nvGrpSpPr>
        <p:grpSpPr>
          <a:xfrm>
            <a:off x="9045740" y="2550449"/>
            <a:ext cx="1515784" cy="461665"/>
            <a:chOff x="8950328" y="2341049"/>
            <a:chExt cx="1515784" cy="461665"/>
          </a:xfrm>
        </p:grpSpPr>
        <p:grpSp>
          <p:nvGrpSpPr>
            <p:cNvPr id="470" name="Group 469">
              <a:extLst>
                <a:ext uri="{FF2B5EF4-FFF2-40B4-BE49-F238E27FC236}">
                  <a16:creationId xmlns:a16="http://schemas.microsoft.com/office/drawing/2014/main" id="{E76ABFBA-6BFC-145B-E023-DC3B19DBC146}"/>
                </a:ext>
              </a:extLst>
            </p:cNvPr>
            <p:cNvGrpSpPr/>
            <p:nvPr/>
          </p:nvGrpSpPr>
          <p:grpSpPr>
            <a:xfrm>
              <a:off x="8950328" y="2418622"/>
              <a:ext cx="272373" cy="110963"/>
              <a:chOff x="3487410" y="2314001"/>
              <a:chExt cx="272373" cy="110963"/>
            </a:xfrm>
          </p:grpSpPr>
          <p:cxnSp>
            <p:nvCxnSpPr>
              <p:cNvPr id="471" name="Straight Connector 470">
                <a:extLst>
                  <a:ext uri="{FF2B5EF4-FFF2-40B4-BE49-F238E27FC236}">
                    <a16:creationId xmlns:a16="http://schemas.microsoft.com/office/drawing/2014/main" id="{78931A52-7D7B-CAE5-73EC-2B5D2CD58D1E}"/>
                  </a:ext>
                </a:extLst>
              </p:cNvPr>
              <p:cNvCxnSpPr/>
              <p:nvPr/>
            </p:nvCxnSpPr>
            <p:spPr bwMode="auto">
              <a:xfrm>
                <a:off x="3487410" y="2367883"/>
                <a:ext cx="272373" cy="0"/>
              </a:xfrm>
              <a:prstGeom prst="line">
                <a:avLst/>
              </a:prstGeom>
              <a:noFill/>
              <a:ln w="28575" cap="flat" cmpd="sng" algn="ctr">
                <a:solidFill>
                  <a:schemeClr val="accent6"/>
                </a:solidFill>
                <a:prstDash val="solid"/>
                <a:round/>
                <a:headEnd type="none" w="med" len="med"/>
                <a:tailEnd type="none" w="med" len="med"/>
              </a:ln>
              <a:effectLst/>
            </p:spPr>
          </p:cxnSp>
          <p:sp>
            <p:nvSpPr>
              <p:cNvPr id="472" name="Diamond 471">
                <a:extLst>
                  <a:ext uri="{FF2B5EF4-FFF2-40B4-BE49-F238E27FC236}">
                    <a16:creationId xmlns:a16="http://schemas.microsoft.com/office/drawing/2014/main" id="{69ABC8BF-B610-C473-9526-FFFB12CA08B9}"/>
                  </a:ext>
                </a:extLst>
              </p:cNvPr>
              <p:cNvSpPr/>
              <p:nvPr/>
            </p:nvSpPr>
            <p:spPr bwMode="auto">
              <a:xfrm rot="10800000">
                <a:off x="3567775" y="2314001"/>
                <a:ext cx="110963" cy="110963"/>
              </a:xfrm>
              <a:prstGeom prst="diamond">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473" name="TextBox 472">
              <a:extLst>
                <a:ext uri="{FF2B5EF4-FFF2-40B4-BE49-F238E27FC236}">
                  <a16:creationId xmlns:a16="http://schemas.microsoft.com/office/drawing/2014/main" id="{D214BEE0-E457-27FD-1F13-667B9C752000}"/>
                </a:ext>
              </a:extLst>
            </p:cNvPr>
            <p:cNvSpPr txBox="1"/>
            <p:nvPr/>
          </p:nvSpPr>
          <p:spPr bwMode="auto">
            <a:xfrm>
              <a:off x="9182427" y="2341049"/>
              <a:ext cx="128368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Weight loss ≥20%</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(n = 104; 69%)</a:t>
              </a:r>
            </a:p>
          </p:txBody>
        </p:sp>
      </p:grpSp>
      <p:sp>
        <p:nvSpPr>
          <p:cNvPr id="281" name="TextBox 280">
            <a:extLst>
              <a:ext uri="{FF2B5EF4-FFF2-40B4-BE49-F238E27FC236}">
                <a16:creationId xmlns:a16="http://schemas.microsoft.com/office/drawing/2014/main" id="{E7CCAD8B-19EE-4EC6-0662-96ADBB0B9BDB}"/>
              </a:ext>
            </a:extLst>
          </p:cNvPr>
          <p:cNvSpPr txBox="1"/>
          <p:nvPr/>
        </p:nvSpPr>
        <p:spPr bwMode="auto">
          <a:xfrm>
            <a:off x="6844707" y="5591831"/>
            <a:ext cx="3032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50" dirty="0">
                <a:solidFill>
                  <a:schemeClr val="bg1"/>
                </a:solidFill>
                <a:latin typeface="Calibri" panose="020F0502020204030204" pitchFamily="34" charset="0"/>
              </a:rPr>
              <a:t>12</a:t>
            </a:r>
          </a:p>
        </p:txBody>
      </p:sp>
      <p:sp>
        <p:nvSpPr>
          <p:cNvPr id="284" name="TextBox 283">
            <a:extLst>
              <a:ext uri="{FF2B5EF4-FFF2-40B4-BE49-F238E27FC236}">
                <a16:creationId xmlns:a16="http://schemas.microsoft.com/office/drawing/2014/main" id="{5FD070E7-6BAC-B109-C7A3-71CCE4BCD5CA}"/>
              </a:ext>
            </a:extLst>
          </p:cNvPr>
          <p:cNvSpPr txBox="1"/>
          <p:nvPr/>
        </p:nvSpPr>
        <p:spPr bwMode="auto">
          <a:xfrm>
            <a:off x="7222926" y="5592595"/>
            <a:ext cx="3161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24</a:t>
            </a:r>
          </a:p>
        </p:txBody>
      </p:sp>
      <p:sp>
        <p:nvSpPr>
          <p:cNvPr id="285" name="TextBox 284">
            <a:extLst>
              <a:ext uri="{FF2B5EF4-FFF2-40B4-BE49-F238E27FC236}">
                <a16:creationId xmlns:a16="http://schemas.microsoft.com/office/drawing/2014/main" id="{2E562F6E-99C3-4D65-BD39-E00B936CD05E}"/>
              </a:ext>
            </a:extLst>
          </p:cNvPr>
          <p:cNvSpPr txBox="1"/>
          <p:nvPr/>
        </p:nvSpPr>
        <p:spPr bwMode="auto">
          <a:xfrm>
            <a:off x="7531464" y="5591515"/>
            <a:ext cx="3161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36</a:t>
            </a:r>
          </a:p>
        </p:txBody>
      </p:sp>
      <p:sp>
        <p:nvSpPr>
          <p:cNvPr id="286" name="TextBox 285">
            <a:extLst>
              <a:ext uri="{FF2B5EF4-FFF2-40B4-BE49-F238E27FC236}">
                <a16:creationId xmlns:a16="http://schemas.microsoft.com/office/drawing/2014/main" id="{1B3228AD-C5A0-3A88-D6F0-9E7CD5861E44}"/>
              </a:ext>
            </a:extLst>
          </p:cNvPr>
          <p:cNvSpPr txBox="1"/>
          <p:nvPr/>
        </p:nvSpPr>
        <p:spPr bwMode="auto">
          <a:xfrm>
            <a:off x="7840207" y="5591515"/>
            <a:ext cx="3465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48</a:t>
            </a:r>
          </a:p>
        </p:txBody>
      </p:sp>
      <p:sp>
        <p:nvSpPr>
          <p:cNvPr id="287" name="TextBox 286">
            <a:extLst>
              <a:ext uri="{FF2B5EF4-FFF2-40B4-BE49-F238E27FC236}">
                <a16:creationId xmlns:a16="http://schemas.microsoft.com/office/drawing/2014/main" id="{FF38778F-0B3B-61E6-0CBA-02C3F65FCFF2}"/>
              </a:ext>
            </a:extLst>
          </p:cNvPr>
          <p:cNvSpPr txBox="1"/>
          <p:nvPr/>
        </p:nvSpPr>
        <p:spPr bwMode="auto">
          <a:xfrm>
            <a:off x="8169548" y="5591515"/>
            <a:ext cx="3161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60</a:t>
            </a:r>
          </a:p>
        </p:txBody>
      </p:sp>
      <p:sp>
        <p:nvSpPr>
          <p:cNvPr id="288" name="TextBox 287">
            <a:extLst>
              <a:ext uri="{FF2B5EF4-FFF2-40B4-BE49-F238E27FC236}">
                <a16:creationId xmlns:a16="http://schemas.microsoft.com/office/drawing/2014/main" id="{FD96A50F-F33E-E711-8A03-E466E2FA28C2}"/>
              </a:ext>
            </a:extLst>
          </p:cNvPr>
          <p:cNvSpPr txBox="1"/>
          <p:nvPr/>
        </p:nvSpPr>
        <p:spPr bwMode="auto">
          <a:xfrm>
            <a:off x="8493291" y="5591515"/>
            <a:ext cx="3161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72</a:t>
            </a:r>
          </a:p>
        </p:txBody>
      </p:sp>
      <p:sp>
        <p:nvSpPr>
          <p:cNvPr id="289" name="TextBox 288">
            <a:extLst>
              <a:ext uri="{FF2B5EF4-FFF2-40B4-BE49-F238E27FC236}">
                <a16:creationId xmlns:a16="http://schemas.microsoft.com/office/drawing/2014/main" id="{77AEADAB-28B0-B7DC-3190-E7147D339818}"/>
              </a:ext>
            </a:extLst>
          </p:cNvPr>
          <p:cNvSpPr txBox="1"/>
          <p:nvPr/>
        </p:nvSpPr>
        <p:spPr bwMode="auto">
          <a:xfrm>
            <a:off x="8824022" y="5591515"/>
            <a:ext cx="3161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85</a:t>
            </a:r>
          </a:p>
        </p:txBody>
      </p:sp>
      <p:sp>
        <p:nvSpPr>
          <p:cNvPr id="290" name="TextBox 289">
            <a:extLst>
              <a:ext uri="{FF2B5EF4-FFF2-40B4-BE49-F238E27FC236}">
                <a16:creationId xmlns:a16="http://schemas.microsoft.com/office/drawing/2014/main" id="{94143EC8-0F33-D1C2-4A8C-C55EB7B8A589}"/>
              </a:ext>
            </a:extLst>
          </p:cNvPr>
          <p:cNvSpPr txBox="1"/>
          <p:nvPr/>
        </p:nvSpPr>
        <p:spPr bwMode="auto">
          <a:xfrm>
            <a:off x="9167854" y="5591515"/>
            <a:ext cx="3161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98</a:t>
            </a:r>
          </a:p>
        </p:txBody>
      </p:sp>
      <p:sp>
        <p:nvSpPr>
          <p:cNvPr id="291" name="TextBox 290">
            <a:extLst>
              <a:ext uri="{FF2B5EF4-FFF2-40B4-BE49-F238E27FC236}">
                <a16:creationId xmlns:a16="http://schemas.microsoft.com/office/drawing/2014/main" id="{862021B8-2911-95AE-4730-5F4E2EBF0F98}"/>
              </a:ext>
            </a:extLst>
          </p:cNvPr>
          <p:cNvSpPr txBox="1"/>
          <p:nvPr/>
        </p:nvSpPr>
        <p:spPr bwMode="auto">
          <a:xfrm>
            <a:off x="9469961" y="5591515"/>
            <a:ext cx="3818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111</a:t>
            </a:r>
          </a:p>
        </p:txBody>
      </p:sp>
      <p:sp>
        <p:nvSpPr>
          <p:cNvPr id="292" name="TextBox 291">
            <a:extLst>
              <a:ext uri="{FF2B5EF4-FFF2-40B4-BE49-F238E27FC236}">
                <a16:creationId xmlns:a16="http://schemas.microsoft.com/office/drawing/2014/main" id="{0E412481-255D-B821-FB47-FC24CDFFEDEE}"/>
              </a:ext>
            </a:extLst>
          </p:cNvPr>
          <p:cNvSpPr txBox="1"/>
          <p:nvPr/>
        </p:nvSpPr>
        <p:spPr bwMode="auto">
          <a:xfrm>
            <a:off x="9810891" y="5591515"/>
            <a:ext cx="3818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124</a:t>
            </a:r>
          </a:p>
        </p:txBody>
      </p:sp>
      <p:sp>
        <p:nvSpPr>
          <p:cNvPr id="293" name="TextBox 292">
            <a:extLst>
              <a:ext uri="{FF2B5EF4-FFF2-40B4-BE49-F238E27FC236}">
                <a16:creationId xmlns:a16="http://schemas.microsoft.com/office/drawing/2014/main" id="{0F1EF162-09FB-3B76-D653-7645F3A3C2C4}"/>
              </a:ext>
            </a:extLst>
          </p:cNvPr>
          <p:cNvSpPr txBox="1"/>
          <p:nvPr/>
        </p:nvSpPr>
        <p:spPr bwMode="auto">
          <a:xfrm>
            <a:off x="10160128" y="5591514"/>
            <a:ext cx="3818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137</a:t>
            </a:r>
          </a:p>
        </p:txBody>
      </p:sp>
      <p:sp>
        <p:nvSpPr>
          <p:cNvPr id="294" name="TextBox 293">
            <a:extLst>
              <a:ext uri="{FF2B5EF4-FFF2-40B4-BE49-F238E27FC236}">
                <a16:creationId xmlns:a16="http://schemas.microsoft.com/office/drawing/2014/main" id="{1D4417FD-FB08-D5BD-499B-493BC662310C}"/>
              </a:ext>
            </a:extLst>
          </p:cNvPr>
          <p:cNvSpPr txBox="1"/>
          <p:nvPr/>
        </p:nvSpPr>
        <p:spPr bwMode="auto">
          <a:xfrm>
            <a:off x="10493285" y="5591515"/>
            <a:ext cx="3818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150</a:t>
            </a:r>
          </a:p>
        </p:txBody>
      </p:sp>
      <p:sp>
        <p:nvSpPr>
          <p:cNvPr id="295" name="TextBox 294">
            <a:extLst>
              <a:ext uri="{FF2B5EF4-FFF2-40B4-BE49-F238E27FC236}">
                <a16:creationId xmlns:a16="http://schemas.microsoft.com/office/drawing/2014/main" id="{D7468A46-5DA9-4FCE-E395-5307C251EA70}"/>
              </a:ext>
            </a:extLst>
          </p:cNvPr>
          <p:cNvSpPr txBox="1"/>
          <p:nvPr/>
        </p:nvSpPr>
        <p:spPr bwMode="auto">
          <a:xfrm>
            <a:off x="11180982" y="5591515"/>
            <a:ext cx="3818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176</a:t>
            </a:r>
          </a:p>
        </p:txBody>
      </p:sp>
      <p:grpSp>
        <p:nvGrpSpPr>
          <p:cNvPr id="464" name="Group 463">
            <a:extLst>
              <a:ext uri="{FF2B5EF4-FFF2-40B4-BE49-F238E27FC236}">
                <a16:creationId xmlns:a16="http://schemas.microsoft.com/office/drawing/2014/main" id="{B243213A-41D2-C33B-24EA-CA38CD47120B}"/>
              </a:ext>
            </a:extLst>
          </p:cNvPr>
          <p:cNvGrpSpPr/>
          <p:nvPr/>
        </p:nvGrpSpPr>
        <p:grpSpPr>
          <a:xfrm>
            <a:off x="6777317" y="5550411"/>
            <a:ext cx="3262057" cy="82969"/>
            <a:chOff x="6141211" y="5354387"/>
            <a:chExt cx="3144857" cy="68076"/>
          </a:xfrm>
        </p:grpSpPr>
        <p:grpSp>
          <p:nvGrpSpPr>
            <p:cNvPr id="40" name="Group 39">
              <a:extLst>
                <a:ext uri="{FF2B5EF4-FFF2-40B4-BE49-F238E27FC236}">
                  <a16:creationId xmlns:a16="http://schemas.microsoft.com/office/drawing/2014/main" id="{A5101669-F836-9D4C-BC5B-018ECD89CE2C}"/>
                </a:ext>
              </a:extLst>
            </p:cNvPr>
            <p:cNvGrpSpPr/>
            <p:nvPr/>
          </p:nvGrpSpPr>
          <p:grpSpPr>
            <a:xfrm>
              <a:off x="6141211" y="5355274"/>
              <a:ext cx="3144857" cy="67189"/>
              <a:chOff x="2130116" y="5335676"/>
              <a:chExt cx="3144857" cy="99550"/>
            </a:xfrm>
          </p:grpSpPr>
          <p:cxnSp>
            <p:nvCxnSpPr>
              <p:cNvPr id="91" name="Straight Connector 90">
                <a:extLst>
                  <a:ext uri="{FF2B5EF4-FFF2-40B4-BE49-F238E27FC236}">
                    <a16:creationId xmlns:a16="http://schemas.microsoft.com/office/drawing/2014/main" id="{9B0F1C43-7ADE-203A-3AD0-6FF30E5B322B}"/>
                  </a:ext>
                </a:extLst>
              </p:cNvPr>
              <p:cNvCxnSpPr>
                <a:cxnSpLocks/>
              </p:cNvCxnSpPr>
              <p:nvPr/>
            </p:nvCxnSpPr>
            <p:spPr bwMode="auto">
              <a:xfrm rot="5400000">
                <a:off x="2669653" y="5380895"/>
                <a:ext cx="90435"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59A6613E-345A-0708-4FC5-EFB98AEBBFDD}"/>
                  </a:ext>
                </a:extLst>
              </p:cNvPr>
              <p:cNvCxnSpPr>
                <a:cxnSpLocks/>
              </p:cNvCxnSpPr>
              <p:nvPr/>
            </p:nvCxnSpPr>
            <p:spPr bwMode="auto">
              <a:xfrm rot="5400000">
                <a:off x="2444160" y="5380895"/>
                <a:ext cx="90435"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8D9D88C0-577A-96FC-2B25-7E88B0730DAF}"/>
                  </a:ext>
                </a:extLst>
              </p:cNvPr>
              <p:cNvCxnSpPr>
                <a:cxnSpLocks/>
              </p:cNvCxnSpPr>
              <p:nvPr/>
            </p:nvCxnSpPr>
            <p:spPr bwMode="auto">
              <a:xfrm rot="5400000">
                <a:off x="2377928" y="5380895"/>
                <a:ext cx="90435"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BF8995B2-580D-8BFA-7293-32F8F7F8588F}"/>
                  </a:ext>
                </a:extLst>
              </p:cNvPr>
              <p:cNvCxnSpPr>
                <a:cxnSpLocks/>
              </p:cNvCxnSpPr>
              <p:nvPr/>
            </p:nvCxnSpPr>
            <p:spPr bwMode="auto">
              <a:xfrm rot="5400000">
                <a:off x="2296953" y="5380895"/>
                <a:ext cx="90435"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CDF65FEF-8908-0536-E1D6-992992F5DA31}"/>
                  </a:ext>
                </a:extLst>
              </p:cNvPr>
              <p:cNvCxnSpPr>
                <a:cxnSpLocks/>
              </p:cNvCxnSpPr>
              <p:nvPr/>
            </p:nvCxnSpPr>
            <p:spPr bwMode="auto">
              <a:xfrm rot="5400000">
                <a:off x="2227766" y="5380895"/>
                <a:ext cx="90435"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463F3D4C-E8C4-7B90-232F-949521657BBA}"/>
                  </a:ext>
                </a:extLst>
              </p:cNvPr>
              <p:cNvCxnSpPr>
                <a:cxnSpLocks/>
              </p:cNvCxnSpPr>
              <p:nvPr/>
            </p:nvCxnSpPr>
            <p:spPr bwMode="auto">
              <a:xfrm rot="5400000">
                <a:off x="2152688" y="5380895"/>
                <a:ext cx="90435"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60103C4F-97A1-C788-A71D-EB2901A115A9}"/>
                  </a:ext>
                </a:extLst>
              </p:cNvPr>
              <p:cNvCxnSpPr>
                <a:cxnSpLocks/>
              </p:cNvCxnSpPr>
              <p:nvPr/>
            </p:nvCxnSpPr>
            <p:spPr bwMode="auto">
              <a:xfrm rot="5400000">
                <a:off x="2084898" y="5380894"/>
                <a:ext cx="90435" cy="0"/>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04FD1EC4-6DB9-4CAF-94CD-35983F415F7C}"/>
                  </a:ext>
                </a:extLst>
              </p:cNvPr>
              <p:cNvCxnSpPr>
                <a:cxnSpLocks/>
              </p:cNvCxnSpPr>
              <p:nvPr/>
            </p:nvCxnSpPr>
            <p:spPr bwMode="auto">
              <a:xfrm rot="5400000">
                <a:off x="4280575" y="5390006"/>
                <a:ext cx="90436" cy="0"/>
              </a:xfrm>
              <a:prstGeom prst="line">
                <a:avLst/>
              </a:prstGeom>
              <a:noFill/>
              <a:ln w="28575" cap="flat" cmpd="sng" algn="ctr">
                <a:solidFill>
                  <a:schemeClr val="bg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713307B1-3C37-952E-34DC-1F1FE844A9C8}"/>
                  </a:ext>
                </a:extLst>
              </p:cNvPr>
              <p:cNvCxnSpPr>
                <a:cxnSpLocks/>
              </p:cNvCxnSpPr>
              <p:nvPr/>
            </p:nvCxnSpPr>
            <p:spPr bwMode="auto">
              <a:xfrm rot="5400000">
                <a:off x="4043281" y="5390006"/>
                <a:ext cx="90436" cy="0"/>
              </a:xfrm>
              <a:prstGeom prst="line">
                <a:avLst/>
              </a:prstGeom>
              <a:noFill/>
              <a:ln w="28575" cap="flat" cmpd="sng" algn="ctr">
                <a:solidFill>
                  <a:schemeClr val="bg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36003DFF-3EDE-A913-DFD4-F35399B46C10}"/>
                  </a:ext>
                </a:extLst>
              </p:cNvPr>
              <p:cNvCxnSpPr>
                <a:cxnSpLocks/>
              </p:cNvCxnSpPr>
              <p:nvPr/>
            </p:nvCxnSpPr>
            <p:spPr bwMode="auto">
              <a:xfrm rot="5400000">
                <a:off x="3805987" y="5390006"/>
                <a:ext cx="90436" cy="0"/>
              </a:xfrm>
              <a:prstGeom prst="line">
                <a:avLst/>
              </a:prstGeom>
              <a:noFill/>
              <a:ln w="28575" cap="flat" cmpd="sng" algn="ctr">
                <a:solidFill>
                  <a:schemeClr val="bg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FF3C001D-C182-BA67-5AAE-FE4A5C2EE8D4}"/>
                  </a:ext>
                </a:extLst>
              </p:cNvPr>
              <p:cNvCxnSpPr>
                <a:cxnSpLocks/>
              </p:cNvCxnSpPr>
              <p:nvPr/>
            </p:nvCxnSpPr>
            <p:spPr bwMode="auto">
              <a:xfrm rot="5400000">
                <a:off x="3568693" y="5390006"/>
                <a:ext cx="90436" cy="0"/>
              </a:xfrm>
              <a:prstGeom prst="line">
                <a:avLst/>
              </a:prstGeom>
              <a:noFill/>
              <a:ln w="28575" cap="flat" cmpd="sng" algn="ctr">
                <a:solidFill>
                  <a:schemeClr val="bg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0F38E190-E2FE-2C4D-36DF-4DDA292A970C}"/>
                  </a:ext>
                </a:extLst>
              </p:cNvPr>
              <p:cNvCxnSpPr>
                <a:cxnSpLocks/>
              </p:cNvCxnSpPr>
              <p:nvPr/>
            </p:nvCxnSpPr>
            <p:spPr bwMode="auto">
              <a:xfrm rot="5400000">
                <a:off x="3331399" y="5390006"/>
                <a:ext cx="90436" cy="0"/>
              </a:xfrm>
              <a:prstGeom prst="line">
                <a:avLst/>
              </a:prstGeom>
              <a:noFill/>
              <a:ln w="28575" cap="flat" cmpd="sng" algn="ctr">
                <a:solidFill>
                  <a:schemeClr val="bg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F4D55D50-C76B-0A7A-9609-522CED2FFA8F}"/>
                  </a:ext>
                </a:extLst>
              </p:cNvPr>
              <p:cNvCxnSpPr>
                <a:cxnSpLocks/>
              </p:cNvCxnSpPr>
              <p:nvPr/>
            </p:nvCxnSpPr>
            <p:spPr bwMode="auto">
              <a:xfrm rot="5400000">
                <a:off x="3108851" y="5390006"/>
                <a:ext cx="90435" cy="0"/>
              </a:xfrm>
              <a:prstGeom prst="line">
                <a:avLst/>
              </a:prstGeom>
              <a:noFill/>
              <a:ln w="28575" cap="flat" cmpd="sng" algn="ctr">
                <a:solidFill>
                  <a:schemeClr val="bg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33C5C1E4-A1F5-76CA-235D-2E5DFFD59871}"/>
                  </a:ext>
                </a:extLst>
              </p:cNvPr>
              <p:cNvCxnSpPr>
                <a:cxnSpLocks/>
              </p:cNvCxnSpPr>
              <p:nvPr/>
            </p:nvCxnSpPr>
            <p:spPr bwMode="auto">
              <a:xfrm rot="5400000">
                <a:off x="2892200" y="5390006"/>
                <a:ext cx="90435" cy="0"/>
              </a:xfrm>
              <a:prstGeom prst="line">
                <a:avLst/>
              </a:prstGeom>
              <a:noFill/>
              <a:ln w="28575" cap="flat" cmpd="sng" algn="ctr">
                <a:solidFill>
                  <a:schemeClr val="bg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C0DCBF78-2F90-8D31-C4CC-750553DA6C27}"/>
                  </a:ext>
                </a:extLst>
              </p:cNvPr>
              <p:cNvCxnSpPr>
                <a:cxnSpLocks/>
              </p:cNvCxnSpPr>
              <p:nvPr/>
            </p:nvCxnSpPr>
            <p:spPr bwMode="auto">
              <a:xfrm rot="5400000">
                <a:off x="5229755" y="5390008"/>
                <a:ext cx="90436" cy="0"/>
              </a:xfrm>
              <a:prstGeom prst="line">
                <a:avLst/>
              </a:prstGeom>
              <a:noFill/>
              <a:ln w="28575" cap="flat" cmpd="sng" algn="ctr">
                <a:solidFill>
                  <a:schemeClr val="bg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E09C4885-CEC0-0660-9256-81E783EABB73}"/>
                  </a:ext>
                </a:extLst>
              </p:cNvPr>
              <p:cNvCxnSpPr>
                <a:cxnSpLocks/>
              </p:cNvCxnSpPr>
              <p:nvPr/>
            </p:nvCxnSpPr>
            <p:spPr bwMode="auto">
              <a:xfrm rot="5400000">
                <a:off x="4992457" y="5390008"/>
                <a:ext cx="90436" cy="0"/>
              </a:xfrm>
              <a:prstGeom prst="line">
                <a:avLst/>
              </a:prstGeom>
              <a:noFill/>
              <a:ln w="28575" cap="flat" cmpd="sng" algn="ctr">
                <a:solidFill>
                  <a:schemeClr val="bg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DACF9034-F13B-C510-26B6-EA5655B37E0F}"/>
                  </a:ext>
                </a:extLst>
              </p:cNvPr>
              <p:cNvCxnSpPr>
                <a:cxnSpLocks/>
              </p:cNvCxnSpPr>
              <p:nvPr/>
            </p:nvCxnSpPr>
            <p:spPr bwMode="auto">
              <a:xfrm rot="5400000">
                <a:off x="4755163" y="5390008"/>
                <a:ext cx="90436" cy="0"/>
              </a:xfrm>
              <a:prstGeom prst="line">
                <a:avLst/>
              </a:prstGeom>
              <a:noFill/>
              <a:ln w="28575" cap="flat" cmpd="sng" algn="ctr">
                <a:solidFill>
                  <a:schemeClr val="bg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ABD63933-62A6-3B95-237F-D52BFEF8E1C6}"/>
                  </a:ext>
                </a:extLst>
              </p:cNvPr>
              <p:cNvCxnSpPr>
                <a:cxnSpLocks/>
              </p:cNvCxnSpPr>
              <p:nvPr/>
            </p:nvCxnSpPr>
            <p:spPr bwMode="auto">
              <a:xfrm rot="5400000">
                <a:off x="4517869" y="5390008"/>
                <a:ext cx="90436" cy="0"/>
              </a:xfrm>
              <a:prstGeom prst="line">
                <a:avLst/>
              </a:prstGeom>
              <a:noFill/>
              <a:ln w="28575" cap="flat" cmpd="sng" algn="ctr">
                <a:solidFill>
                  <a:schemeClr val="bg1"/>
                </a:solidFill>
                <a:prstDash val="solid"/>
                <a:round/>
                <a:headEnd type="none" w="med" len="med"/>
                <a:tailEnd type="none" w="med" len="med"/>
              </a:ln>
              <a:effectLst/>
            </p:spPr>
          </p:cxnSp>
        </p:grpSp>
        <p:cxnSp>
          <p:nvCxnSpPr>
            <p:cNvPr id="463" name="Straight Connector 462">
              <a:extLst>
                <a:ext uri="{FF2B5EF4-FFF2-40B4-BE49-F238E27FC236}">
                  <a16:creationId xmlns:a16="http://schemas.microsoft.com/office/drawing/2014/main" id="{6CD6B937-37B9-DC5C-C5E5-E3046052C21B}"/>
                </a:ext>
              </a:extLst>
            </p:cNvPr>
            <p:cNvCxnSpPr>
              <a:cxnSpLocks/>
            </p:cNvCxnSpPr>
            <p:nvPr/>
          </p:nvCxnSpPr>
          <p:spPr bwMode="auto">
            <a:xfrm rot="5400000">
              <a:off x="6837525" y="5384906"/>
              <a:ext cx="61037" cy="0"/>
            </a:xfrm>
            <a:prstGeom prst="line">
              <a:avLst/>
            </a:prstGeom>
            <a:noFill/>
            <a:ln w="28575" cap="flat" cmpd="sng" algn="ctr">
              <a:solidFill>
                <a:schemeClr val="bg1"/>
              </a:solidFill>
              <a:prstDash val="solid"/>
              <a:round/>
              <a:headEnd type="none" w="med" len="med"/>
              <a:tailEnd type="none" w="med" len="med"/>
            </a:ln>
            <a:effectLst/>
          </p:spPr>
        </p:cxnSp>
      </p:grpSp>
      <p:sp>
        <p:nvSpPr>
          <p:cNvPr id="465" name="TextBox 464">
            <a:extLst>
              <a:ext uri="{FF2B5EF4-FFF2-40B4-BE49-F238E27FC236}">
                <a16:creationId xmlns:a16="http://schemas.microsoft.com/office/drawing/2014/main" id="{B0803F8B-AFD3-8671-1A65-BF4E2613674E}"/>
              </a:ext>
            </a:extLst>
          </p:cNvPr>
          <p:cNvSpPr txBox="1"/>
          <p:nvPr/>
        </p:nvSpPr>
        <p:spPr bwMode="auto">
          <a:xfrm>
            <a:off x="10838000" y="5591515"/>
            <a:ext cx="3818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163</a:t>
            </a:r>
          </a:p>
        </p:txBody>
      </p:sp>
      <p:sp>
        <p:nvSpPr>
          <p:cNvPr id="278" name="TextBox 277">
            <a:extLst>
              <a:ext uri="{FF2B5EF4-FFF2-40B4-BE49-F238E27FC236}">
                <a16:creationId xmlns:a16="http://schemas.microsoft.com/office/drawing/2014/main" id="{31023247-4194-F621-D397-D3AD6736267B}"/>
              </a:ext>
            </a:extLst>
          </p:cNvPr>
          <p:cNvSpPr txBox="1"/>
          <p:nvPr/>
        </p:nvSpPr>
        <p:spPr bwMode="auto">
          <a:xfrm>
            <a:off x="6578552" y="5587433"/>
            <a:ext cx="3242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spc="-150" dirty="0">
                <a:solidFill>
                  <a:schemeClr val="bg1"/>
                </a:solidFill>
                <a:latin typeface="Calibri" panose="020F0502020204030204" pitchFamily="34" charset="0"/>
              </a:rPr>
              <a:t>0</a:t>
            </a:r>
          </a:p>
        </p:txBody>
      </p:sp>
      <p:grpSp>
        <p:nvGrpSpPr>
          <p:cNvPr id="525" name="Group 524">
            <a:extLst>
              <a:ext uri="{FF2B5EF4-FFF2-40B4-BE49-F238E27FC236}">
                <a16:creationId xmlns:a16="http://schemas.microsoft.com/office/drawing/2014/main" id="{A635EC21-E09F-6FD3-1205-469F0EBC7E9C}"/>
              </a:ext>
            </a:extLst>
          </p:cNvPr>
          <p:cNvGrpSpPr/>
          <p:nvPr/>
        </p:nvGrpSpPr>
        <p:grpSpPr>
          <a:xfrm>
            <a:off x="6802644" y="3021965"/>
            <a:ext cx="4614903" cy="2183904"/>
            <a:chOff x="6902167" y="2812565"/>
            <a:chExt cx="4614903" cy="2183904"/>
          </a:xfrm>
        </p:grpSpPr>
        <p:sp>
          <p:nvSpPr>
            <p:cNvPr id="505" name="Diamond 504">
              <a:extLst>
                <a:ext uri="{FF2B5EF4-FFF2-40B4-BE49-F238E27FC236}">
                  <a16:creationId xmlns:a16="http://schemas.microsoft.com/office/drawing/2014/main" id="{A8688449-4EB9-59D7-0157-D7228CC2D93B}"/>
                </a:ext>
              </a:extLst>
            </p:cNvPr>
            <p:cNvSpPr/>
            <p:nvPr/>
          </p:nvSpPr>
          <p:spPr bwMode="auto">
            <a:xfrm>
              <a:off x="6902167" y="2812565"/>
              <a:ext cx="115967" cy="115967"/>
            </a:xfrm>
            <a:prstGeom prst="diamond">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6" name="Diamond 505">
              <a:extLst>
                <a:ext uri="{FF2B5EF4-FFF2-40B4-BE49-F238E27FC236}">
                  <a16:creationId xmlns:a16="http://schemas.microsoft.com/office/drawing/2014/main" id="{CFEF0AFF-446A-55AA-7BAA-C813E312E727}"/>
                </a:ext>
              </a:extLst>
            </p:cNvPr>
            <p:cNvSpPr/>
            <p:nvPr/>
          </p:nvSpPr>
          <p:spPr bwMode="auto">
            <a:xfrm>
              <a:off x="6998727" y="3041701"/>
              <a:ext cx="115967" cy="115967"/>
            </a:xfrm>
            <a:prstGeom prst="diamond">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7" name="Diamond 506">
              <a:extLst>
                <a:ext uri="{FF2B5EF4-FFF2-40B4-BE49-F238E27FC236}">
                  <a16:creationId xmlns:a16="http://schemas.microsoft.com/office/drawing/2014/main" id="{C28BEE94-AF08-32D7-51B0-05133BD3802B}"/>
                </a:ext>
              </a:extLst>
            </p:cNvPr>
            <p:cNvSpPr/>
            <p:nvPr/>
          </p:nvSpPr>
          <p:spPr bwMode="auto">
            <a:xfrm>
              <a:off x="7109976" y="3276300"/>
              <a:ext cx="115967" cy="115967"/>
            </a:xfrm>
            <a:prstGeom prst="diamond">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8" name="Diamond 507">
              <a:extLst>
                <a:ext uri="{FF2B5EF4-FFF2-40B4-BE49-F238E27FC236}">
                  <a16:creationId xmlns:a16="http://schemas.microsoft.com/office/drawing/2014/main" id="{9B9949EE-F879-073C-221E-FFD75D5C206B}"/>
                </a:ext>
              </a:extLst>
            </p:cNvPr>
            <p:cNvSpPr/>
            <p:nvPr/>
          </p:nvSpPr>
          <p:spPr bwMode="auto">
            <a:xfrm>
              <a:off x="7221825" y="3475972"/>
              <a:ext cx="115967" cy="115967"/>
            </a:xfrm>
            <a:prstGeom prst="diamond">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9" name="Diamond 508">
              <a:extLst>
                <a:ext uri="{FF2B5EF4-FFF2-40B4-BE49-F238E27FC236}">
                  <a16:creationId xmlns:a16="http://schemas.microsoft.com/office/drawing/2014/main" id="{187F0E4C-F149-6CC9-B33B-35E801B6381F}"/>
                </a:ext>
              </a:extLst>
            </p:cNvPr>
            <p:cNvSpPr/>
            <p:nvPr/>
          </p:nvSpPr>
          <p:spPr bwMode="auto">
            <a:xfrm>
              <a:off x="7318826" y="3629860"/>
              <a:ext cx="115967" cy="115967"/>
            </a:xfrm>
            <a:prstGeom prst="diamond">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0" name="Diamond 509">
              <a:extLst>
                <a:ext uri="{FF2B5EF4-FFF2-40B4-BE49-F238E27FC236}">
                  <a16:creationId xmlns:a16="http://schemas.microsoft.com/office/drawing/2014/main" id="{229355F0-7934-1252-8AC1-7A07D1E42B91}"/>
                </a:ext>
              </a:extLst>
            </p:cNvPr>
            <p:cNvSpPr/>
            <p:nvPr/>
          </p:nvSpPr>
          <p:spPr bwMode="auto">
            <a:xfrm>
              <a:off x="7420618" y="3833034"/>
              <a:ext cx="115967" cy="115967"/>
            </a:xfrm>
            <a:prstGeom prst="diamond">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1" name="Diamond 510">
              <a:extLst>
                <a:ext uri="{FF2B5EF4-FFF2-40B4-BE49-F238E27FC236}">
                  <a16:creationId xmlns:a16="http://schemas.microsoft.com/office/drawing/2014/main" id="{2E25D0EB-A6C7-C7CE-96A5-6645B3D31D7F}"/>
                </a:ext>
              </a:extLst>
            </p:cNvPr>
            <p:cNvSpPr/>
            <p:nvPr/>
          </p:nvSpPr>
          <p:spPr bwMode="auto">
            <a:xfrm>
              <a:off x="8055581" y="4416528"/>
              <a:ext cx="115967" cy="115967"/>
            </a:xfrm>
            <a:prstGeom prst="diamond">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2" name="Diamond 511">
              <a:extLst>
                <a:ext uri="{FF2B5EF4-FFF2-40B4-BE49-F238E27FC236}">
                  <a16:creationId xmlns:a16="http://schemas.microsoft.com/office/drawing/2014/main" id="{1FCF9BDC-91BC-8FEF-210F-7D6AA57B5C70}"/>
                </a:ext>
              </a:extLst>
            </p:cNvPr>
            <p:cNvSpPr/>
            <p:nvPr/>
          </p:nvSpPr>
          <p:spPr bwMode="auto">
            <a:xfrm>
              <a:off x="7745383" y="4172538"/>
              <a:ext cx="115967" cy="115967"/>
            </a:xfrm>
            <a:prstGeom prst="diamond">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3" name="Diamond 512">
              <a:extLst>
                <a:ext uri="{FF2B5EF4-FFF2-40B4-BE49-F238E27FC236}">
                  <a16:creationId xmlns:a16="http://schemas.microsoft.com/office/drawing/2014/main" id="{13B64264-4860-B0AA-430D-87540638677D}"/>
                </a:ext>
              </a:extLst>
            </p:cNvPr>
            <p:cNvSpPr/>
            <p:nvPr/>
          </p:nvSpPr>
          <p:spPr bwMode="auto">
            <a:xfrm>
              <a:off x="8371850" y="4600063"/>
              <a:ext cx="115967" cy="115967"/>
            </a:xfrm>
            <a:prstGeom prst="diamond">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4" name="Diamond 513">
              <a:extLst>
                <a:ext uri="{FF2B5EF4-FFF2-40B4-BE49-F238E27FC236}">
                  <a16:creationId xmlns:a16="http://schemas.microsoft.com/office/drawing/2014/main" id="{2E668B65-C72E-2ACD-969A-3FBE0E11FD97}"/>
                </a:ext>
              </a:extLst>
            </p:cNvPr>
            <p:cNvSpPr/>
            <p:nvPr/>
          </p:nvSpPr>
          <p:spPr bwMode="auto">
            <a:xfrm>
              <a:off x="8673321" y="4713802"/>
              <a:ext cx="115967" cy="115967"/>
            </a:xfrm>
            <a:prstGeom prst="diamond">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5" name="Diamond 514">
              <a:extLst>
                <a:ext uri="{FF2B5EF4-FFF2-40B4-BE49-F238E27FC236}">
                  <a16:creationId xmlns:a16="http://schemas.microsoft.com/office/drawing/2014/main" id="{12F22813-E77A-9322-079E-91F36D9B659F}"/>
                </a:ext>
              </a:extLst>
            </p:cNvPr>
            <p:cNvSpPr/>
            <p:nvPr/>
          </p:nvSpPr>
          <p:spPr bwMode="auto">
            <a:xfrm>
              <a:off x="9019918" y="4810260"/>
              <a:ext cx="115967" cy="115967"/>
            </a:xfrm>
            <a:prstGeom prst="diamond">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6" name="Diamond 515">
              <a:extLst>
                <a:ext uri="{FF2B5EF4-FFF2-40B4-BE49-F238E27FC236}">
                  <a16:creationId xmlns:a16="http://schemas.microsoft.com/office/drawing/2014/main" id="{97662B45-75C2-7F71-59BE-37B3E4F3FD73}"/>
                </a:ext>
              </a:extLst>
            </p:cNvPr>
            <p:cNvSpPr/>
            <p:nvPr/>
          </p:nvSpPr>
          <p:spPr bwMode="auto">
            <a:xfrm>
              <a:off x="9372559" y="4820210"/>
              <a:ext cx="115967" cy="115967"/>
            </a:xfrm>
            <a:prstGeom prst="diamond">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7" name="Diamond 516">
              <a:extLst>
                <a:ext uri="{FF2B5EF4-FFF2-40B4-BE49-F238E27FC236}">
                  <a16:creationId xmlns:a16="http://schemas.microsoft.com/office/drawing/2014/main" id="{FBF1D5AC-CB7A-87C8-C42A-FDA948EECBDF}"/>
                </a:ext>
              </a:extLst>
            </p:cNvPr>
            <p:cNvSpPr/>
            <p:nvPr/>
          </p:nvSpPr>
          <p:spPr bwMode="auto">
            <a:xfrm>
              <a:off x="9698249" y="4868243"/>
              <a:ext cx="115967" cy="115967"/>
            </a:xfrm>
            <a:prstGeom prst="diamond">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0" name="Diamond 519">
              <a:extLst>
                <a:ext uri="{FF2B5EF4-FFF2-40B4-BE49-F238E27FC236}">
                  <a16:creationId xmlns:a16="http://schemas.microsoft.com/office/drawing/2014/main" id="{7D5209A7-D25D-78FB-EC20-46D07AC76CFE}"/>
                </a:ext>
              </a:extLst>
            </p:cNvPr>
            <p:cNvSpPr/>
            <p:nvPr/>
          </p:nvSpPr>
          <p:spPr bwMode="auto">
            <a:xfrm>
              <a:off x="10050058" y="4859323"/>
              <a:ext cx="115967" cy="115967"/>
            </a:xfrm>
            <a:prstGeom prst="diamond">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1" name="Diamond 520">
              <a:extLst>
                <a:ext uri="{FF2B5EF4-FFF2-40B4-BE49-F238E27FC236}">
                  <a16:creationId xmlns:a16="http://schemas.microsoft.com/office/drawing/2014/main" id="{B6493EF9-262B-4A9E-0F1F-32832C0158FF}"/>
                </a:ext>
              </a:extLst>
            </p:cNvPr>
            <p:cNvSpPr/>
            <p:nvPr/>
          </p:nvSpPr>
          <p:spPr bwMode="auto">
            <a:xfrm>
              <a:off x="10383533" y="4861851"/>
              <a:ext cx="115967" cy="115967"/>
            </a:xfrm>
            <a:prstGeom prst="diamond">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2" name="Diamond 521">
              <a:extLst>
                <a:ext uri="{FF2B5EF4-FFF2-40B4-BE49-F238E27FC236}">
                  <a16:creationId xmlns:a16="http://schemas.microsoft.com/office/drawing/2014/main" id="{986C9575-49C9-1220-1AD0-D601F7FEECEE}"/>
                </a:ext>
              </a:extLst>
            </p:cNvPr>
            <p:cNvSpPr/>
            <p:nvPr/>
          </p:nvSpPr>
          <p:spPr bwMode="auto">
            <a:xfrm>
              <a:off x="10726125" y="4854199"/>
              <a:ext cx="115967" cy="115967"/>
            </a:xfrm>
            <a:prstGeom prst="diamond">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3" name="Diamond 522">
              <a:extLst>
                <a:ext uri="{FF2B5EF4-FFF2-40B4-BE49-F238E27FC236}">
                  <a16:creationId xmlns:a16="http://schemas.microsoft.com/office/drawing/2014/main" id="{62D044BC-F3CD-025D-23A7-49F74A96B849}"/>
                </a:ext>
              </a:extLst>
            </p:cNvPr>
            <p:cNvSpPr/>
            <p:nvPr/>
          </p:nvSpPr>
          <p:spPr bwMode="auto">
            <a:xfrm>
              <a:off x="11064971" y="4792420"/>
              <a:ext cx="115967" cy="115967"/>
            </a:xfrm>
            <a:prstGeom prst="diamond">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4" name="Diamond 523">
              <a:extLst>
                <a:ext uri="{FF2B5EF4-FFF2-40B4-BE49-F238E27FC236}">
                  <a16:creationId xmlns:a16="http://schemas.microsoft.com/office/drawing/2014/main" id="{EEADC4BA-60E9-74E2-A5C1-F17E1A543327}"/>
                </a:ext>
              </a:extLst>
            </p:cNvPr>
            <p:cNvSpPr/>
            <p:nvPr/>
          </p:nvSpPr>
          <p:spPr bwMode="auto">
            <a:xfrm>
              <a:off x="11401103" y="4880502"/>
              <a:ext cx="115967" cy="115967"/>
            </a:xfrm>
            <a:prstGeom prst="diamond">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666" name="TextBox 665">
            <a:extLst>
              <a:ext uri="{FF2B5EF4-FFF2-40B4-BE49-F238E27FC236}">
                <a16:creationId xmlns:a16="http://schemas.microsoft.com/office/drawing/2014/main" id="{066F9704-48FA-86FD-7DB6-F81B625E0A2C}"/>
              </a:ext>
            </a:extLst>
          </p:cNvPr>
          <p:cNvSpPr txBox="1"/>
          <p:nvPr/>
        </p:nvSpPr>
        <p:spPr bwMode="auto">
          <a:xfrm>
            <a:off x="11361030" y="3149459"/>
            <a:ext cx="53732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-6.6%</a:t>
            </a:r>
          </a:p>
        </p:txBody>
      </p:sp>
      <p:sp>
        <p:nvSpPr>
          <p:cNvPr id="667" name="TextBox 666">
            <a:extLst>
              <a:ext uri="{FF2B5EF4-FFF2-40B4-BE49-F238E27FC236}">
                <a16:creationId xmlns:a16="http://schemas.microsoft.com/office/drawing/2014/main" id="{67759036-3D5B-055D-73A3-745E0639E6D9}"/>
              </a:ext>
            </a:extLst>
          </p:cNvPr>
          <p:cNvSpPr txBox="1"/>
          <p:nvPr/>
        </p:nvSpPr>
        <p:spPr bwMode="auto">
          <a:xfrm>
            <a:off x="11367250" y="3624222"/>
            <a:ext cx="6158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-12.2%</a:t>
            </a:r>
          </a:p>
        </p:txBody>
      </p:sp>
      <p:sp>
        <p:nvSpPr>
          <p:cNvPr id="668" name="TextBox 667">
            <a:extLst>
              <a:ext uri="{FF2B5EF4-FFF2-40B4-BE49-F238E27FC236}">
                <a16:creationId xmlns:a16="http://schemas.microsoft.com/office/drawing/2014/main" id="{35C5FB6B-6FA8-3CD2-1067-F50694685CC5}"/>
              </a:ext>
            </a:extLst>
          </p:cNvPr>
          <p:cNvSpPr txBox="1"/>
          <p:nvPr/>
        </p:nvSpPr>
        <p:spPr bwMode="auto">
          <a:xfrm>
            <a:off x="11364021" y="4022331"/>
            <a:ext cx="6158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-17.3%</a:t>
            </a:r>
          </a:p>
        </p:txBody>
      </p:sp>
      <p:sp>
        <p:nvSpPr>
          <p:cNvPr id="669" name="TextBox 668">
            <a:extLst>
              <a:ext uri="{FF2B5EF4-FFF2-40B4-BE49-F238E27FC236}">
                <a16:creationId xmlns:a16="http://schemas.microsoft.com/office/drawing/2014/main" id="{CA160F9F-E11A-B23B-373D-9C20C05737F5}"/>
              </a:ext>
            </a:extLst>
          </p:cNvPr>
          <p:cNvSpPr txBox="1"/>
          <p:nvPr/>
        </p:nvSpPr>
        <p:spPr bwMode="auto">
          <a:xfrm>
            <a:off x="11360808" y="5017118"/>
            <a:ext cx="6158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-29.9%</a:t>
            </a:r>
          </a:p>
        </p:txBody>
      </p:sp>
      <p:grpSp>
        <p:nvGrpSpPr>
          <p:cNvPr id="538" name="Group 537">
            <a:extLst>
              <a:ext uri="{FF2B5EF4-FFF2-40B4-BE49-F238E27FC236}">
                <a16:creationId xmlns:a16="http://schemas.microsoft.com/office/drawing/2014/main" id="{9CC18538-606D-80AC-DA16-637BA8E8CB66}"/>
              </a:ext>
            </a:extLst>
          </p:cNvPr>
          <p:cNvGrpSpPr/>
          <p:nvPr/>
        </p:nvGrpSpPr>
        <p:grpSpPr>
          <a:xfrm>
            <a:off x="7328196" y="3748562"/>
            <a:ext cx="111595" cy="142873"/>
            <a:chOff x="2984109" y="4318465"/>
            <a:chExt cx="111595" cy="146443"/>
          </a:xfrm>
        </p:grpSpPr>
        <p:cxnSp>
          <p:nvCxnSpPr>
            <p:cNvPr id="539" name="Straight Connector 538">
              <a:extLst>
                <a:ext uri="{FF2B5EF4-FFF2-40B4-BE49-F238E27FC236}">
                  <a16:creationId xmlns:a16="http://schemas.microsoft.com/office/drawing/2014/main" id="{0C2CC0A9-82D2-C4E1-AFE6-33D62417CFD6}"/>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540" name="Straight Connector 539">
              <a:extLst>
                <a:ext uri="{FF2B5EF4-FFF2-40B4-BE49-F238E27FC236}">
                  <a16:creationId xmlns:a16="http://schemas.microsoft.com/office/drawing/2014/main" id="{4EE8C793-6DD1-D1E0-9C6F-6E57FED5C5E4}"/>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541" name="Straight Connector 540">
              <a:extLst>
                <a:ext uri="{FF2B5EF4-FFF2-40B4-BE49-F238E27FC236}">
                  <a16:creationId xmlns:a16="http://schemas.microsoft.com/office/drawing/2014/main" id="{8893A8CF-CEB1-6215-4A5A-2CB0F511BD94}"/>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534" name="Group 533">
            <a:extLst>
              <a:ext uri="{FF2B5EF4-FFF2-40B4-BE49-F238E27FC236}">
                <a16:creationId xmlns:a16="http://schemas.microsoft.com/office/drawing/2014/main" id="{6149B56C-01A5-CCF7-F197-1F371812C67E}"/>
              </a:ext>
            </a:extLst>
          </p:cNvPr>
          <p:cNvGrpSpPr/>
          <p:nvPr/>
        </p:nvGrpSpPr>
        <p:grpSpPr>
          <a:xfrm>
            <a:off x="7227362" y="3582039"/>
            <a:ext cx="111595" cy="134736"/>
            <a:chOff x="2984109" y="4306531"/>
            <a:chExt cx="111595" cy="146443"/>
          </a:xfrm>
        </p:grpSpPr>
        <p:cxnSp>
          <p:nvCxnSpPr>
            <p:cNvPr id="535" name="Straight Connector 534">
              <a:extLst>
                <a:ext uri="{FF2B5EF4-FFF2-40B4-BE49-F238E27FC236}">
                  <a16:creationId xmlns:a16="http://schemas.microsoft.com/office/drawing/2014/main" id="{9F8735DD-42F2-FF0C-D445-50ED8F22450A}"/>
                </a:ext>
              </a:extLst>
            </p:cNvPr>
            <p:cNvCxnSpPr>
              <a:cxnSpLocks/>
            </p:cNvCxnSpPr>
            <p:nvPr/>
          </p:nvCxnSpPr>
          <p:spPr bwMode="auto">
            <a:xfrm>
              <a:off x="3039907" y="430653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536" name="Straight Connector 535">
              <a:extLst>
                <a:ext uri="{FF2B5EF4-FFF2-40B4-BE49-F238E27FC236}">
                  <a16:creationId xmlns:a16="http://schemas.microsoft.com/office/drawing/2014/main" id="{8735A1FF-71D1-AA37-790D-0FA51C6A194A}"/>
                </a:ext>
              </a:extLst>
            </p:cNvPr>
            <p:cNvCxnSpPr>
              <a:cxnSpLocks/>
            </p:cNvCxnSpPr>
            <p:nvPr/>
          </p:nvCxnSpPr>
          <p:spPr bwMode="auto">
            <a:xfrm flipH="1">
              <a:off x="2984109" y="4316078"/>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537" name="Straight Connector 536">
              <a:extLst>
                <a:ext uri="{FF2B5EF4-FFF2-40B4-BE49-F238E27FC236}">
                  <a16:creationId xmlns:a16="http://schemas.microsoft.com/office/drawing/2014/main" id="{756F67BE-11A8-F5B3-E012-1DC149DE506B}"/>
                </a:ext>
              </a:extLst>
            </p:cNvPr>
            <p:cNvCxnSpPr>
              <a:cxnSpLocks/>
            </p:cNvCxnSpPr>
            <p:nvPr/>
          </p:nvCxnSpPr>
          <p:spPr bwMode="auto">
            <a:xfrm flipH="1">
              <a:off x="2984109" y="4446923"/>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504" name="Group 503">
            <a:extLst>
              <a:ext uri="{FF2B5EF4-FFF2-40B4-BE49-F238E27FC236}">
                <a16:creationId xmlns:a16="http://schemas.microsoft.com/office/drawing/2014/main" id="{815B567B-8C49-D8DA-6626-6DE0CC031434}"/>
              </a:ext>
            </a:extLst>
          </p:cNvPr>
          <p:cNvGrpSpPr/>
          <p:nvPr/>
        </p:nvGrpSpPr>
        <p:grpSpPr>
          <a:xfrm>
            <a:off x="6811946" y="2906658"/>
            <a:ext cx="4602454" cy="1453118"/>
            <a:chOff x="7098460" y="2676196"/>
            <a:chExt cx="5885208" cy="1858116"/>
          </a:xfrm>
        </p:grpSpPr>
        <p:sp>
          <p:nvSpPr>
            <p:cNvPr id="482" name="Oval 481">
              <a:extLst>
                <a:ext uri="{FF2B5EF4-FFF2-40B4-BE49-F238E27FC236}">
                  <a16:creationId xmlns:a16="http://schemas.microsoft.com/office/drawing/2014/main" id="{B0C769F7-3240-4F38-57EC-DF5CC31EED8B}"/>
                </a:ext>
              </a:extLst>
            </p:cNvPr>
            <p:cNvSpPr/>
            <p:nvPr/>
          </p:nvSpPr>
          <p:spPr bwMode="auto">
            <a:xfrm>
              <a:off x="7098460" y="2676196"/>
              <a:ext cx="110005" cy="110005"/>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7" name="Oval 486">
              <a:extLst>
                <a:ext uri="{FF2B5EF4-FFF2-40B4-BE49-F238E27FC236}">
                  <a16:creationId xmlns:a16="http://schemas.microsoft.com/office/drawing/2014/main" id="{328A55AF-7134-FFD1-FB7E-9126D1C0BE62}"/>
                </a:ext>
              </a:extLst>
            </p:cNvPr>
            <p:cNvSpPr/>
            <p:nvPr/>
          </p:nvSpPr>
          <p:spPr bwMode="auto">
            <a:xfrm>
              <a:off x="7240086" y="2931585"/>
              <a:ext cx="110005" cy="110005"/>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8" name="Oval 487">
              <a:extLst>
                <a:ext uri="{FF2B5EF4-FFF2-40B4-BE49-F238E27FC236}">
                  <a16:creationId xmlns:a16="http://schemas.microsoft.com/office/drawing/2014/main" id="{703F386A-4437-A4F3-1547-41EB9AB07EBB}"/>
                </a:ext>
              </a:extLst>
            </p:cNvPr>
            <p:cNvSpPr/>
            <p:nvPr/>
          </p:nvSpPr>
          <p:spPr bwMode="auto">
            <a:xfrm>
              <a:off x="7359138" y="3180395"/>
              <a:ext cx="110005" cy="110005"/>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9" name="Oval 488">
              <a:extLst>
                <a:ext uri="{FF2B5EF4-FFF2-40B4-BE49-F238E27FC236}">
                  <a16:creationId xmlns:a16="http://schemas.microsoft.com/office/drawing/2014/main" id="{AC759D94-C273-AA68-008C-61E01202BCA1}"/>
                </a:ext>
              </a:extLst>
            </p:cNvPr>
            <p:cNvSpPr/>
            <p:nvPr/>
          </p:nvSpPr>
          <p:spPr bwMode="auto">
            <a:xfrm>
              <a:off x="7509800" y="3367686"/>
              <a:ext cx="110005" cy="110005"/>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0" name="Oval 489">
              <a:extLst>
                <a:ext uri="{FF2B5EF4-FFF2-40B4-BE49-F238E27FC236}">
                  <a16:creationId xmlns:a16="http://schemas.microsoft.com/office/drawing/2014/main" id="{616644EC-5AD3-5B3E-2B53-419CA84FAC4C}"/>
                </a:ext>
              </a:extLst>
            </p:cNvPr>
            <p:cNvSpPr/>
            <p:nvPr/>
          </p:nvSpPr>
          <p:spPr bwMode="auto">
            <a:xfrm>
              <a:off x="7635378" y="3572244"/>
              <a:ext cx="110005" cy="110005"/>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1" name="Oval 490">
              <a:extLst>
                <a:ext uri="{FF2B5EF4-FFF2-40B4-BE49-F238E27FC236}">
                  <a16:creationId xmlns:a16="http://schemas.microsoft.com/office/drawing/2014/main" id="{3ADC1BDD-28C4-8256-C4C9-A7681710B466}"/>
                </a:ext>
              </a:extLst>
            </p:cNvPr>
            <p:cNvSpPr/>
            <p:nvPr/>
          </p:nvSpPr>
          <p:spPr bwMode="auto">
            <a:xfrm>
              <a:off x="7772797" y="3785314"/>
              <a:ext cx="110005" cy="110005"/>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2" name="Oval 491">
              <a:extLst>
                <a:ext uri="{FF2B5EF4-FFF2-40B4-BE49-F238E27FC236}">
                  <a16:creationId xmlns:a16="http://schemas.microsoft.com/office/drawing/2014/main" id="{A9B1B81D-1E2E-90BA-B9D2-5677196C2578}"/>
                </a:ext>
              </a:extLst>
            </p:cNvPr>
            <p:cNvSpPr/>
            <p:nvPr/>
          </p:nvSpPr>
          <p:spPr bwMode="auto">
            <a:xfrm>
              <a:off x="8584736" y="4295344"/>
              <a:ext cx="110005" cy="110005"/>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3" name="Oval 492">
              <a:extLst>
                <a:ext uri="{FF2B5EF4-FFF2-40B4-BE49-F238E27FC236}">
                  <a16:creationId xmlns:a16="http://schemas.microsoft.com/office/drawing/2014/main" id="{B06528D7-891C-E4CA-ABE6-BF97A6101856}"/>
                </a:ext>
              </a:extLst>
            </p:cNvPr>
            <p:cNvSpPr/>
            <p:nvPr/>
          </p:nvSpPr>
          <p:spPr bwMode="auto">
            <a:xfrm>
              <a:off x="8183728" y="4054328"/>
              <a:ext cx="110005" cy="110005"/>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4" name="Oval 493">
              <a:extLst>
                <a:ext uri="{FF2B5EF4-FFF2-40B4-BE49-F238E27FC236}">
                  <a16:creationId xmlns:a16="http://schemas.microsoft.com/office/drawing/2014/main" id="{6082D4AF-462F-9C46-7D01-9BF3F9761B75}"/>
                </a:ext>
              </a:extLst>
            </p:cNvPr>
            <p:cNvSpPr/>
            <p:nvPr/>
          </p:nvSpPr>
          <p:spPr bwMode="auto">
            <a:xfrm>
              <a:off x="8983189" y="4424307"/>
              <a:ext cx="110005" cy="110005"/>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5" name="Oval 494">
              <a:extLst>
                <a:ext uri="{FF2B5EF4-FFF2-40B4-BE49-F238E27FC236}">
                  <a16:creationId xmlns:a16="http://schemas.microsoft.com/office/drawing/2014/main" id="{44B96358-7DD4-F1FF-DB77-679C356970C5}"/>
                </a:ext>
              </a:extLst>
            </p:cNvPr>
            <p:cNvSpPr/>
            <p:nvPr/>
          </p:nvSpPr>
          <p:spPr bwMode="auto">
            <a:xfrm>
              <a:off x="9389123" y="4416528"/>
              <a:ext cx="110005" cy="110005"/>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6" name="Oval 495">
              <a:extLst>
                <a:ext uri="{FF2B5EF4-FFF2-40B4-BE49-F238E27FC236}">
                  <a16:creationId xmlns:a16="http://schemas.microsoft.com/office/drawing/2014/main" id="{7A045407-3905-2219-5E41-57A976D6829F}"/>
                </a:ext>
              </a:extLst>
            </p:cNvPr>
            <p:cNvSpPr/>
            <p:nvPr/>
          </p:nvSpPr>
          <p:spPr bwMode="auto">
            <a:xfrm>
              <a:off x="9823674" y="4403715"/>
              <a:ext cx="110005" cy="110005"/>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7" name="Oval 496">
              <a:extLst>
                <a:ext uri="{FF2B5EF4-FFF2-40B4-BE49-F238E27FC236}">
                  <a16:creationId xmlns:a16="http://schemas.microsoft.com/office/drawing/2014/main" id="{F71C9C5B-F336-2D08-6E4B-09A1693D22EF}"/>
                </a:ext>
              </a:extLst>
            </p:cNvPr>
            <p:cNvSpPr/>
            <p:nvPr/>
          </p:nvSpPr>
          <p:spPr bwMode="auto">
            <a:xfrm>
              <a:off x="10258643" y="4333231"/>
              <a:ext cx="110005" cy="110005"/>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8" name="Oval 497">
              <a:extLst>
                <a:ext uri="{FF2B5EF4-FFF2-40B4-BE49-F238E27FC236}">
                  <a16:creationId xmlns:a16="http://schemas.microsoft.com/office/drawing/2014/main" id="{78E114AD-5E5C-51DF-3140-9930910144DE}"/>
                </a:ext>
              </a:extLst>
            </p:cNvPr>
            <p:cNvSpPr/>
            <p:nvPr/>
          </p:nvSpPr>
          <p:spPr bwMode="auto">
            <a:xfrm>
              <a:off x="10696912" y="4311170"/>
              <a:ext cx="110005" cy="110005"/>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9" name="Oval 498">
              <a:extLst>
                <a:ext uri="{FF2B5EF4-FFF2-40B4-BE49-F238E27FC236}">
                  <a16:creationId xmlns:a16="http://schemas.microsoft.com/office/drawing/2014/main" id="{26B00F26-64CF-8739-9549-92A63D14815B}"/>
                </a:ext>
              </a:extLst>
            </p:cNvPr>
            <p:cNvSpPr/>
            <p:nvPr/>
          </p:nvSpPr>
          <p:spPr bwMode="auto">
            <a:xfrm>
              <a:off x="11133725" y="4198574"/>
              <a:ext cx="110005" cy="110005"/>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0" name="Oval 499">
              <a:extLst>
                <a:ext uri="{FF2B5EF4-FFF2-40B4-BE49-F238E27FC236}">
                  <a16:creationId xmlns:a16="http://schemas.microsoft.com/office/drawing/2014/main" id="{C7E01DD9-4396-C88B-BE60-6936B2C749F1}"/>
                </a:ext>
              </a:extLst>
            </p:cNvPr>
            <p:cNvSpPr/>
            <p:nvPr/>
          </p:nvSpPr>
          <p:spPr bwMode="auto">
            <a:xfrm>
              <a:off x="11571110" y="4253576"/>
              <a:ext cx="110005" cy="110005"/>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1" name="Oval 500">
              <a:extLst>
                <a:ext uri="{FF2B5EF4-FFF2-40B4-BE49-F238E27FC236}">
                  <a16:creationId xmlns:a16="http://schemas.microsoft.com/office/drawing/2014/main" id="{74A359A6-88C1-AD17-8897-D71801298199}"/>
                </a:ext>
              </a:extLst>
            </p:cNvPr>
            <p:cNvSpPr/>
            <p:nvPr/>
          </p:nvSpPr>
          <p:spPr bwMode="auto">
            <a:xfrm>
              <a:off x="12005633" y="4159957"/>
              <a:ext cx="110005" cy="110005"/>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2" name="Oval 501">
              <a:extLst>
                <a:ext uri="{FF2B5EF4-FFF2-40B4-BE49-F238E27FC236}">
                  <a16:creationId xmlns:a16="http://schemas.microsoft.com/office/drawing/2014/main" id="{2F4ED074-2900-CFBF-8E1F-89FD5608A464}"/>
                </a:ext>
              </a:extLst>
            </p:cNvPr>
            <p:cNvSpPr/>
            <p:nvPr/>
          </p:nvSpPr>
          <p:spPr bwMode="auto">
            <a:xfrm>
              <a:off x="12439863" y="4132865"/>
              <a:ext cx="110005" cy="110005"/>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3" name="Oval 502">
              <a:extLst>
                <a:ext uri="{FF2B5EF4-FFF2-40B4-BE49-F238E27FC236}">
                  <a16:creationId xmlns:a16="http://schemas.microsoft.com/office/drawing/2014/main" id="{1143ED84-5BF2-0B92-CDD7-4D198F00EA27}"/>
                </a:ext>
              </a:extLst>
            </p:cNvPr>
            <p:cNvSpPr/>
            <p:nvPr/>
          </p:nvSpPr>
          <p:spPr bwMode="auto">
            <a:xfrm>
              <a:off x="12873663" y="4222927"/>
              <a:ext cx="110005" cy="110005"/>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42" name="Group 541">
            <a:extLst>
              <a:ext uri="{FF2B5EF4-FFF2-40B4-BE49-F238E27FC236}">
                <a16:creationId xmlns:a16="http://schemas.microsoft.com/office/drawing/2014/main" id="{A0708A62-7D77-EECF-6C40-438D956CCF55}"/>
              </a:ext>
            </a:extLst>
          </p:cNvPr>
          <p:cNvGrpSpPr/>
          <p:nvPr/>
        </p:nvGrpSpPr>
        <p:grpSpPr>
          <a:xfrm>
            <a:off x="7114467" y="3311785"/>
            <a:ext cx="111595" cy="137169"/>
            <a:chOff x="2984109" y="4306531"/>
            <a:chExt cx="111595" cy="146443"/>
          </a:xfrm>
        </p:grpSpPr>
        <p:cxnSp>
          <p:nvCxnSpPr>
            <p:cNvPr id="659" name="Straight Connector 658">
              <a:extLst>
                <a:ext uri="{FF2B5EF4-FFF2-40B4-BE49-F238E27FC236}">
                  <a16:creationId xmlns:a16="http://schemas.microsoft.com/office/drawing/2014/main" id="{0E12259C-DB71-D51F-D2B9-01EBE365CADC}"/>
                </a:ext>
              </a:extLst>
            </p:cNvPr>
            <p:cNvCxnSpPr>
              <a:cxnSpLocks/>
            </p:cNvCxnSpPr>
            <p:nvPr/>
          </p:nvCxnSpPr>
          <p:spPr bwMode="auto">
            <a:xfrm>
              <a:off x="3039907" y="430653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660" name="Straight Connector 659">
              <a:extLst>
                <a:ext uri="{FF2B5EF4-FFF2-40B4-BE49-F238E27FC236}">
                  <a16:creationId xmlns:a16="http://schemas.microsoft.com/office/drawing/2014/main" id="{3ACC074F-D8BF-CDEA-CD23-B072CDE9078F}"/>
                </a:ext>
              </a:extLst>
            </p:cNvPr>
            <p:cNvCxnSpPr>
              <a:cxnSpLocks/>
            </p:cNvCxnSpPr>
            <p:nvPr/>
          </p:nvCxnSpPr>
          <p:spPr bwMode="auto">
            <a:xfrm flipH="1">
              <a:off x="2984109" y="4316078"/>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670" name="Straight Connector 669">
              <a:extLst>
                <a:ext uri="{FF2B5EF4-FFF2-40B4-BE49-F238E27FC236}">
                  <a16:creationId xmlns:a16="http://schemas.microsoft.com/office/drawing/2014/main" id="{F3B6231E-AE8A-44DD-0C8B-BDA6CBBB9E4E}"/>
                </a:ext>
              </a:extLst>
            </p:cNvPr>
            <p:cNvCxnSpPr>
              <a:cxnSpLocks/>
            </p:cNvCxnSpPr>
            <p:nvPr/>
          </p:nvCxnSpPr>
          <p:spPr bwMode="auto">
            <a:xfrm flipH="1">
              <a:off x="2984109" y="4446923"/>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671" name="Group 670">
            <a:extLst>
              <a:ext uri="{FF2B5EF4-FFF2-40B4-BE49-F238E27FC236}">
                <a16:creationId xmlns:a16="http://schemas.microsoft.com/office/drawing/2014/main" id="{223FBE59-B110-D95A-D679-13838FFDF8DC}"/>
              </a:ext>
            </a:extLst>
          </p:cNvPr>
          <p:cNvGrpSpPr/>
          <p:nvPr/>
        </p:nvGrpSpPr>
        <p:grpSpPr>
          <a:xfrm>
            <a:off x="7011557" y="3214176"/>
            <a:ext cx="111595" cy="134736"/>
            <a:chOff x="2984109" y="4306531"/>
            <a:chExt cx="111595" cy="146443"/>
          </a:xfrm>
        </p:grpSpPr>
        <p:cxnSp>
          <p:nvCxnSpPr>
            <p:cNvPr id="672" name="Straight Connector 671">
              <a:extLst>
                <a:ext uri="{FF2B5EF4-FFF2-40B4-BE49-F238E27FC236}">
                  <a16:creationId xmlns:a16="http://schemas.microsoft.com/office/drawing/2014/main" id="{5ACEC232-DF35-D7E2-E0DC-79363B6A11D8}"/>
                </a:ext>
              </a:extLst>
            </p:cNvPr>
            <p:cNvCxnSpPr>
              <a:cxnSpLocks/>
            </p:cNvCxnSpPr>
            <p:nvPr/>
          </p:nvCxnSpPr>
          <p:spPr bwMode="auto">
            <a:xfrm>
              <a:off x="3039907" y="430653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673" name="Straight Connector 672">
              <a:extLst>
                <a:ext uri="{FF2B5EF4-FFF2-40B4-BE49-F238E27FC236}">
                  <a16:creationId xmlns:a16="http://schemas.microsoft.com/office/drawing/2014/main" id="{A47CCC6E-D497-DA67-87DF-8D86A15F5303}"/>
                </a:ext>
              </a:extLst>
            </p:cNvPr>
            <p:cNvCxnSpPr>
              <a:cxnSpLocks/>
            </p:cNvCxnSpPr>
            <p:nvPr/>
          </p:nvCxnSpPr>
          <p:spPr bwMode="auto">
            <a:xfrm flipH="1">
              <a:off x="2984109" y="4316078"/>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674" name="Straight Connector 673">
              <a:extLst>
                <a:ext uri="{FF2B5EF4-FFF2-40B4-BE49-F238E27FC236}">
                  <a16:creationId xmlns:a16="http://schemas.microsoft.com/office/drawing/2014/main" id="{B1BF8230-FE20-FE40-BFFF-9D610E2F3434}"/>
                </a:ext>
              </a:extLst>
            </p:cNvPr>
            <p:cNvCxnSpPr>
              <a:cxnSpLocks/>
            </p:cNvCxnSpPr>
            <p:nvPr/>
          </p:nvCxnSpPr>
          <p:spPr bwMode="auto">
            <a:xfrm flipH="1">
              <a:off x="2984109" y="4446923"/>
              <a:ext cx="111595" cy="0"/>
            </a:xfrm>
            <a:prstGeom prst="line">
              <a:avLst/>
            </a:prstGeom>
            <a:noFill/>
            <a:ln w="19050" cap="flat" cmpd="sng" algn="ctr">
              <a:solidFill>
                <a:schemeClr val="bg1"/>
              </a:solidFill>
              <a:prstDash val="solid"/>
              <a:round/>
              <a:headEnd type="none" w="med" len="med"/>
              <a:tailEnd type="none" w="med" len="med"/>
            </a:ln>
            <a:effectLst/>
          </p:spPr>
        </p:cxnSp>
      </p:grpSp>
      <p:sp>
        <p:nvSpPr>
          <p:cNvPr id="349" name="Isosceles Triangle 348">
            <a:extLst>
              <a:ext uri="{FF2B5EF4-FFF2-40B4-BE49-F238E27FC236}">
                <a16:creationId xmlns:a16="http://schemas.microsoft.com/office/drawing/2014/main" id="{B398BC2C-C8F1-7504-46FC-AA381CE60205}"/>
              </a:ext>
            </a:extLst>
          </p:cNvPr>
          <p:cNvSpPr/>
          <p:nvPr/>
        </p:nvSpPr>
        <p:spPr bwMode="auto">
          <a:xfrm rot="10800000">
            <a:off x="7017232" y="3237180"/>
            <a:ext cx="93899" cy="93899"/>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19" name="Group 518">
            <a:extLst>
              <a:ext uri="{FF2B5EF4-FFF2-40B4-BE49-F238E27FC236}">
                <a16:creationId xmlns:a16="http://schemas.microsoft.com/office/drawing/2014/main" id="{E077AB3F-861A-FC49-C81F-74FB71B42711}"/>
              </a:ext>
            </a:extLst>
          </p:cNvPr>
          <p:cNvGrpSpPr/>
          <p:nvPr/>
        </p:nvGrpSpPr>
        <p:grpSpPr>
          <a:xfrm>
            <a:off x="6743657" y="2777425"/>
            <a:ext cx="4639024" cy="2377501"/>
            <a:chOff x="6863421" y="2251664"/>
            <a:chExt cx="4467188" cy="2359281"/>
          </a:xfrm>
        </p:grpSpPr>
        <p:sp>
          <p:nvSpPr>
            <p:cNvPr id="478" name="Freeform: Shape 477">
              <a:extLst>
                <a:ext uri="{FF2B5EF4-FFF2-40B4-BE49-F238E27FC236}">
                  <a16:creationId xmlns:a16="http://schemas.microsoft.com/office/drawing/2014/main" id="{45F73A4F-9ABC-C256-CAE3-D10F2B64462F}"/>
                </a:ext>
              </a:extLst>
            </p:cNvPr>
            <p:cNvSpPr/>
            <p:nvPr/>
          </p:nvSpPr>
          <p:spPr bwMode="auto">
            <a:xfrm>
              <a:off x="6867036" y="2265310"/>
              <a:ext cx="4449116" cy="2345635"/>
            </a:xfrm>
            <a:custGeom>
              <a:avLst/>
              <a:gdLst>
                <a:gd name="connsiteX0" fmla="*/ 0 w 4449116"/>
                <a:gd name="connsiteY0" fmla="*/ 0 h 2345635"/>
                <a:gd name="connsiteX1" fmla="*/ 187939 w 4449116"/>
                <a:gd name="connsiteY1" fmla="*/ 480692 h 2345635"/>
                <a:gd name="connsiteX2" fmla="*/ 285524 w 4449116"/>
                <a:gd name="connsiteY2" fmla="*/ 722846 h 2345635"/>
                <a:gd name="connsiteX3" fmla="*/ 393951 w 4449116"/>
                <a:gd name="connsiteY3" fmla="*/ 899943 h 2345635"/>
                <a:gd name="connsiteX4" fmla="*/ 487921 w 4449116"/>
                <a:gd name="connsiteY4" fmla="*/ 1073426 h 2345635"/>
                <a:gd name="connsiteX5" fmla="*/ 592733 w 4449116"/>
                <a:gd name="connsiteY5" fmla="*/ 1283051 h 2345635"/>
                <a:gd name="connsiteX6" fmla="*/ 910785 w 4449116"/>
                <a:gd name="connsiteY6" fmla="*/ 1633632 h 2345635"/>
                <a:gd name="connsiteX7" fmla="*/ 1199924 w 4449116"/>
                <a:gd name="connsiteY7" fmla="*/ 1872171 h 2345635"/>
                <a:gd name="connsiteX8" fmla="*/ 1510747 w 4449116"/>
                <a:gd name="connsiteY8" fmla="*/ 2056496 h 2345635"/>
                <a:gd name="connsiteX9" fmla="*/ 1803500 w 4449116"/>
                <a:gd name="connsiteY9" fmla="*/ 2179380 h 2345635"/>
                <a:gd name="connsiteX10" fmla="*/ 2139623 w 4449116"/>
                <a:gd name="connsiteY10" fmla="*/ 2262507 h 2345635"/>
                <a:gd name="connsiteX11" fmla="*/ 2468518 w 4449116"/>
                <a:gd name="connsiteY11" fmla="*/ 2276964 h 2345635"/>
                <a:gd name="connsiteX12" fmla="*/ 2801027 w 4449116"/>
                <a:gd name="connsiteY12" fmla="*/ 2331178 h 2345635"/>
                <a:gd name="connsiteX13" fmla="*/ 3126308 w 4449116"/>
                <a:gd name="connsiteY13" fmla="*/ 2313107 h 2345635"/>
                <a:gd name="connsiteX14" fmla="*/ 3455203 w 4449116"/>
                <a:gd name="connsiteY14" fmla="*/ 2320335 h 2345635"/>
                <a:gd name="connsiteX15" fmla="*/ 3791326 w 4449116"/>
                <a:gd name="connsiteY15" fmla="*/ 2316721 h 2345635"/>
                <a:gd name="connsiteX16" fmla="*/ 4120221 w 4449116"/>
                <a:gd name="connsiteY16" fmla="*/ 2248051 h 2345635"/>
                <a:gd name="connsiteX17" fmla="*/ 4449116 w 4449116"/>
                <a:gd name="connsiteY17" fmla="*/ 2345635 h 2345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449116" h="2345635">
                  <a:moveTo>
                    <a:pt x="0" y="0"/>
                  </a:moveTo>
                  <a:lnTo>
                    <a:pt x="187939" y="480692"/>
                  </a:lnTo>
                  <a:lnTo>
                    <a:pt x="285524" y="722846"/>
                  </a:lnTo>
                  <a:lnTo>
                    <a:pt x="393951" y="899943"/>
                  </a:lnTo>
                  <a:lnTo>
                    <a:pt x="487921" y="1073426"/>
                  </a:lnTo>
                  <a:lnTo>
                    <a:pt x="592733" y="1283051"/>
                  </a:lnTo>
                  <a:lnTo>
                    <a:pt x="910785" y="1633632"/>
                  </a:lnTo>
                  <a:lnTo>
                    <a:pt x="1199924" y="1872171"/>
                  </a:lnTo>
                  <a:lnTo>
                    <a:pt x="1510747" y="2056496"/>
                  </a:lnTo>
                  <a:lnTo>
                    <a:pt x="1803500" y="2179380"/>
                  </a:lnTo>
                  <a:lnTo>
                    <a:pt x="2139623" y="2262507"/>
                  </a:lnTo>
                  <a:lnTo>
                    <a:pt x="2468518" y="2276964"/>
                  </a:lnTo>
                  <a:lnTo>
                    <a:pt x="2801027" y="2331178"/>
                  </a:lnTo>
                  <a:lnTo>
                    <a:pt x="3126308" y="2313107"/>
                  </a:lnTo>
                  <a:lnTo>
                    <a:pt x="3455203" y="2320335"/>
                  </a:lnTo>
                  <a:lnTo>
                    <a:pt x="3791326" y="2316721"/>
                  </a:lnTo>
                  <a:lnTo>
                    <a:pt x="4120221" y="2248051"/>
                  </a:lnTo>
                  <a:lnTo>
                    <a:pt x="4449116" y="2345635"/>
                  </a:lnTo>
                </a:path>
              </a:pathLst>
            </a:custGeom>
            <a:noFill/>
            <a:ln w="28575">
              <a:solidFill>
                <a:schemeClr val="accent6"/>
              </a:solidFill>
              <a:miter lim="800000"/>
              <a:headEnd/>
              <a:tailEnd/>
            </a:ln>
          </p:spPr>
          <p:txBody>
            <a:bodyPr rtlCol="0" anchor="ctr"/>
            <a:lstStyle/>
            <a:p>
              <a:pPr algn="ctr"/>
              <a:endParaRPr lang="en-US" dirty="0"/>
            </a:p>
          </p:txBody>
        </p:sp>
        <p:sp>
          <p:nvSpPr>
            <p:cNvPr id="477" name="Freeform: Shape 476">
              <a:extLst>
                <a:ext uri="{FF2B5EF4-FFF2-40B4-BE49-F238E27FC236}">
                  <a16:creationId xmlns:a16="http://schemas.microsoft.com/office/drawing/2014/main" id="{DD670548-5D68-0314-1A21-82276C242ABF}"/>
                </a:ext>
              </a:extLst>
            </p:cNvPr>
            <p:cNvSpPr/>
            <p:nvPr/>
          </p:nvSpPr>
          <p:spPr bwMode="auto">
            <a:xfrm>
              <a:off x="6863421" y="2262579"/>
              <a:ext cx="4459959" cy="1510746"/>
            </a:xfrm>
            <a:custGeom>
              <a:avLst/>
              <a:gdLst>
                <a:gd name="connsiteX0" fmla="*/ 0 w 4459959"/>
                <a:gd name="connsiteY0" fmla="*/ 0 h 1510747"/>
                <a:gd name="connsiteX1" fmla="*/ 173483 w 4459959"/>
                <a:gd name="connsiteY1" fmla="*/ 339737 h 1510747"/>
                <a:gd name="connsiteX2" fmla="*/ 256611 w 4459959"/>
                <a:gd name="connsiteY2" fmla="*/ 480692 h 1510747"/>
                <a:gd name="connsiteX3" fmla="*/ 314438 w 4459959"/>
                <a:gd name="connsiteY3" fmla="*/ 610804 h 1510747"/>
                <a:gd name="connsiteX4" fmla="*/ 433708 w 4459959"/>
                <a:gd name="connsiteY4" fmla="*/ 733688 h 1510747"/>
                <a:gd name="connsiteX5" fmla="*/ 599962 w 4459959"/>
                <a:gd name="connsiteY5" fmla="*/ 1030055 h 1510747"/>
                <a:gd name="connsiteX6" fmla="*/ 896329 w 4459959"/>
                <a:gd name="connsiteY6" fmla="*/ 1221609 h 1510747"/>
                <a:gd name="connsiteX7" fmla="*/ 1210767 w 4459959"/>
                <a:gd name="connsiteY7" fmla="*/ 1398706 h 1510747"/>
                <a:gd name="connsiteX8" fmla="*/ 1521591 w 4459959"/>
                <a:gd name="connsiteY8" fmla="*/ 1510747 h 1510747"/>
                <a:gd name="connsiteX9" fmla="*/ 1825186 w 4459959"/>
                <a:gd name="connsiteY9" fmla="*/ 1503519 h 1510747"/>
                <a:gd name="connsiteX10" fmla="*/ 2143238 w 4459959"/>
                <a:gd name="connsiteY10" fmla="*/ 1503519 h 1510747"/>
                <a:gd name="connsiteX11" fmla="*/ 2501047 w 4459959"/>
                <a:gd name="connsiteY11" fmla="*/ 1434849 h 1510747"/>
                <a:gd name="connsiteX12" fmla="*/ 2815485 w 4459959"/>
                <a:gd name="connsiteY12" fmla="*/ 1424006 h 1510747"/>
                <a:gd name="connsiteX13" fmla="*/ 3147994 w 4459959"/>
                <a:gd name="connsiteY13" fmla="*/ 1340879 h 1510747"/>
                <a:gd name="connsiteX14" fmla="*/ 3484117 w 4459959"/>
                <a:gd name="connsiteY14" fmla="*/ 1384249 h 1510747"/>
                <a:gd name="connsiteX15" fmla="*/ 3816626 w 4459959"/>
                <a:gd name="connsiteY15" fmla="*/ 1304736 h 1510747"/>
                <a:gd name="connsiteX16" fmla="*/ 4141907 w 4459959"/>
                <a:gd name="connsiteY16" fmla="*/ 1290279 h 1510747"/>
                <a:gd name="connsiteX17" fmla="*/ 4459959 w 4459959"/>
                <a:gd name="connsiteY17" fmla="*/ 1351721 h 1510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459959" h="1510747">
                  <a:moveTo>
                    <a:pt x="0" y="0"/>
                  </a:moveTo>
                  <a:lnTo>
                    <a:pt x="173483" y="339737"/>
                  </a:lnTo>
                  <a:lnTo>
                    <a:pt x="256611" y="480692"/>
                  </a:lnTo>
                  <a:lnTo>
                    <a:pt x="314438" y="610804"/>
                  </a:lnTo>
                  <a:lnTo>
                    <a:pt x="433708" y="733688"/>
                  </a:lnTo>
                  <a:lnTo>
                    <a:pt x="599962" y="1030055"/>
                  </a:lnTo>
                  <a:lnTo>
                    <a:pt x="896329" y="1221609"/>
                  </a:lnTo>
                  <a:lnTo>
                    <a:pt x="1210767" y="1398706"/>
                  </a:lnTo>
                  <a:lnTo>
                    <a:pt x="1521591" y="1510747"/>
                  </a:lnTo>
                  <a:lnTo>
                    <a:pt x="1825186" y="1503519"/>
                  </a:lnTo>
                  <a:lnTo>
                    <a:pt x="2143238" y="1503519"/>
                  </a:lnTo>
                  <a:lnTo>
                    <a:pt x="2501047" y="1434849"/>
                  </a:lnTo>
                  <a:lnTo>
                    <a:pt x="2815485" y="1424006"/>
                  </a:lnTo>
                  <a:lnTo>
                    <a:pt x="3147994" y="1340879"/>
                  </a:lnTo>
                  <a:lnTo>
                    <a:pt x="3484117" y="1384249"/>
                  </a:lnTo>
                  <a:lnTo>
                    <a:pt x="3816626" y="1304736"/>
                  </a:lnTo>
                  <a:lnTo>
                    <a:pt x="4141907" y="1290279"/>
                  </a:lnTo>
                  <a:lnTo>
                    <a:pt x="4459959" y="1351721"/>
                  </a:lnTo>
                </a:path>
              </a:pathLst>
            </a:custGeom>
            <a:noFill/>
            <a:ln w="28575">
              <a:solidFill>
                <a:schemeClr val="accent4"/>
              </a:solidFill>
              <a:miter lim="800000"/>
              <a:headEnd/>
              <a:tailEnd/>
            </a:ln>
          </p:spPr>
          <p:txBody>
            <a:bodyPr rtlCol="0" anchor="ctr"/>
            <a:lstStyle/>
            <a:p>
              <a:pPr algn="ctr"/>
              <a:endParaRPr lang="en-US" dirty="0"/>
            </a:p>
          </p:txBody>
        </p:sp>
        <p:sp>
          <p:nvSpPr>
            <p:cNvPr id="476" name="Freeform: Shape 475">
              <a:extLst>
                <a:ext uri="{FF2B5EF4-FFF2-40B4-BE49-F238E27FC236}">
                  <a16:creationId xmlns:a16="http://schemas.microsoft.com/office/drawing/2014/main" id="{9FBCD96A-F846-4CAE-7B47-7BA925FE1D4E}"/>
                </a:ext>
              </a:extLst>
            </p:cNvPr>
            <p:cNvSpPr/>
            <p:nvPr/>
          </p:nvSpPr>
          <p:spPr bwMode="auto">
            <a:xfrm>
              <a:off x="6867036" y="2287805"/>
              <a:ext cx="4452730" cy="1236066"/>
            </a:xfrm>
            <a:custGeom>
              <a:avLst/>
              <a:gdLst>
                <a:gd name="connsiteX0" fmla="*/ 4452730 w 4452730"/>
                <a:gd name="connsiteY0" fmla="*/ 936085 h 1236067"/>
                <a:gd name="connsiteX1" fmla="*/ 4127449 w 4452730"/>
                <a:gd name="connsiteY1" fmla="*/ 878258 h 1236067"/>
                <a:gd name="connsiteX2" fmla="*/ 3794940 w 4452730"/>
                <a:gd name="connsiteY2" fmla="*/ 871029 h 1236067"/>
                <a:gd name="connsiteX3" fmla="*/ 3451589 w 4452730"/>
                <a:gd name="connsiteY3" fmla="*/ 899943 h 1236067"/>
                <a:gd name="connsiteX4" fmla="*/ 3137151 w 4452730"/>
                <a:gd name="connsiteY4" fmla="*/ 972228 h 1236067"/>
                <a:gd name="connsiteX5" fmla="*/ 2793799 w 4452730"/>
                <a:gd name="connsiteY5" fmla="*/ 986685 h 1236067"/>
                <a:gd name="connsiteX6" fmla="*/ 2443219 w 4452730"/>
                <a:gd name="connsiteY6" fmla="*/ 1001142 h 1236067"/>
                <a:gd name="connsiteX7" fmla="*/ 2143238 w 4452730"/>
                <a:gd name="connsiteY7" fmla="*/ 1098726 h 1236067"/>
                <a:gd name="connsiteX8" fmla="*/ 1792657 w 4452730"/>
                <a:gd name="connsiteY8" fmla="*/ 1189082 h 1236067"/>
                <a:gd name="connsiteX9" fmla="*/ 1492676 w 4452730"/>
                <a:gd name="connsiteY9" fmla="*/ 1236067 h 1236067"/>
                <a:gd name="connsiteX10" fmla="*/ 1214381 w 4452730"/>
                <a:gd name="connsiteY10" fmla="*/ 1232452 h 1236067"/>
                <a:gd name="connsiteX11" fmla="*/ 896328 w 4452730"/>
                <a:gd name="connsiteY11" fmla="*/ 1124025 h 1236067"/>
                <a:gd name="connsiteX12" fmla="*/ 596347 w 4452730"/>
                <a:gd name="connsiteY12" fmla="*/ 845730 h 1236067"/>
                <a:gd name="connsiteX13" fmla="*/ 498763 w 4452730"/>
                <a:gd name="connsiteY13" fmla="*/ 701161 h 1236067"/>
                <a:gd name="connsiteX14" fmla="*/ 314438 w 4452730"/>
                <a:gd name="connsiteY14" fmla="*/ 527678 h 1236067"/>
                <a:gd name="connsiteX15" fmla="*/ 271067 w 4452730"/>
                <a:gd name="connsiteY15" fmla="*/ 473464 h 1236067"/>
                <a:gd name="connsiteX16" fmla="*/ 198782 w 4452730"/>
                <a:gd name="connsiteY16" fmla="*/ 224082 h 1236067"/>
                <a:gd name="connsiteX17" fmla="*/ 0 w 4452730"/>
                <a:gd name="connsiteY17" fmla="*/ 0 h 1236067"/>
                <a:gd name="connsiteX0" fmla="*/ 4452730 w 4452730"/>
                <a:gd name="connsiteY0" fmla="*/ 936085 h 1236067"/>
                <a:gd name="connsiteX1" fmla="*/ 4127449 w 4452730"/>
                <a:gd name="connsiteY1" fmla="*/ 878258 h 1236067"/>
                <a:gd name="connsiteX2" fmla="*/ 3794940 w 4452730"/>
                <a:gd name="connsiteY2" fmla="*/ 871029 h 1236067"/>
                <a:gd name="connsiteX3" fmla="*/ 3451589 w 4452730"/>
                <a:gd name="connsiteY3" fmla="*/ 899943 h 1236067"/>
                <a:gd name="connsiteX4" fmla="*/ 3137151 w 4452730"/>
                <a:gd name="connsiteY4" fmla="*/ 972228 h 1236067"/>
                <a:gd name="connsiteX5" fmla="*/ 2793799 w 4452730"/>
                <a:gd name="connsiteY5" fmla="*/ 986685 h 1236067"/>
                <a:gd name="connsiteX6" fmla="*/ 2443219 w 4452730"/>
                <a:gd name="connsiteY6" fmla="*/ 1001142 h 1236067"/>
                <a:gd name="connsiteX7" fmla="*/ 2143238 w 4452730"/>
                <a:gd name="connsiteY7" fmla="*/ 1098726 h 1236067"/>
                <a:gd name="connsiteX8" fmla="*/ 1792657 w 4452730"/>
                <a:gd name="connsiteY8" fmla="*/ 1189082 h 1236067"/>
                <a:gd name="connsiteX9" fmla="*/ 1492676 w 4452730"/>
                <a:gd name="connsiteY9" fmla="*/ 1236067 h 1236067"/>
                <a:gd name="connsiteX10" fmla="*/ 1214381 w 4452730"/>
                <a:gd name="connsiteY10" fmla="*/ 1232452 h 1236067"/>
                <a:gd name="connsiteX11" fmla="*/ 896328 w 4452730"/>
                <a:gd name="connsiteY11" fmla="*/ 1124025 h 1236067"/>
                <a:gd name="connsiteX12" fmla="*/ 596347 w 4452730"/>
                <a:gd name="connsiteY12" fmla="*/ 845730 h 1236067"/>
                <a:gd name="connsiteX13" fmla="*/ 498763 w 4452730"/>
                <a:gd name="connsiteY13" fmla="*/ 701161 h 1236067"/>
                <a:gd name="connsiteX14" fmla="*/ 314438 w 4452730"/>
                <a:gd name="connsiteY14" fmla="*/ 527678 h 1236067"/>
                <a:gd name="connsiteX15" fmla="*/ 271067 w 4452730"/>
                <a:gd name="connsiteY15" fmla="*/ 473464 h 1236067"/>
                <a:gd name="connsiteX16" fmla="*/ 184325 w 4452730"/>
                <a:gd name="connsiteY16" fmla="*/ 245767 h 1236067"/>
                <a:gd name="connsiteX17" fmla="*/ 0 w 4452730"/>
                <a:gd name="connsiteY17" fmla="*/ 0 h 1236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452730" h="1236067">
                  <a:moveTo>
                    <a:pt x="4452730" y="936085"/>
                  </a:moveTo>
                  <a:lnTo>
                    <a:pt x="4127449" y="878258"/>
                  </a:lnTo>
                  <a:lnTo>
                    <a:pt x="3794940" y="871029"/>
                  </a:lnTo>
                  <a:lnTo>
                    <a:pt x="3451589" y="899943"/>
                  </a:lnTo>
                  <a:lnTo>
                    <a:pt x="3137151" y="972228"/>
                  </a:lnTo>
                  <a:lnTo>
                    <a:pt x="2793799" y="986685"/>
                  </a:lnTo>
                  <a:lnTo>
                    <a:pt x="2443219" y="1001142"/>
                  </a:lnTo>
                  <a:lnTo>
                    <a:pt x="2143238" y="1098726"/>
                  </a:lnTo>
                  <a:lnTo>
                    <a:pt x="1792657" y="1189082"/>
                  </a:lnTo>
                  <a:lnTo>
                    <a:pt x="1492676" y="1236067"/>
                  </a:lnTo>
                  <a:lnTo>
                    <a:pt x="1214381" y="1232452"/>
                  </a:lnTo>
                  <a:lnTo>
                    <a:pt x="896328" y="1124025"/>
                  </a:lnTo>
                  <a:lnTo>
                    <a:pt x="596347" y="845730"/>
                  </a:lnTo>
                  <a:lnTo>
                    <a:pt x="498763" y="701161"/>
                  </a:lnTo>
                  <a:lnTo>
                    <a:pt x="314438" y="527678"/>
                  </a:lnTo>
                  <a:lnTo>
                    <a:pt x="271067" y="473464"/>
                  </a:lnTo>
                  <a:lnTo>
                    <a:pt x="184325" y="245767"/>
                  </a:lnTo>
                  <a:cubicBezTo>
                    <a:pt x="118064" y="171073"/>
                    <a:pt x="66261" y="74694"/>
                    <a:pt x="0" y="0"/>
                  </a:cubicBezTo>
                </a:path>
              </a:pathLst>
            </a:custGeom>
            <a:noFill/>
            <a:ln w="28575">
              <a:solidFill>
                <a:schemeClr val="accent3"/>
              </a:solidFill>
              <a:miter lim="800000"/>
              <a:headEnd/>
              <a:tailEnd/>
            </a:ln>
          </p:spPr>
          <p:txBody>
            <a:bodyPr rtlCol="0" anchor="ctr"/>
            <a:lstStyle/>
            <a:p>
              <a:pPr algn="ctr"/>
              <a:endParaRPr lang="en-US" dirty="0"/>
            </a:p>
          </p:txBody>
        </p:sp>
        <p:sp>
          <p:nvSpPr>
            <p:cNvPr id="474" name="Freeform: Shape 473">
              <a:extLst>
                <a:ext uri="{FF2B5EF4-FFF2-40B4-BE49-F238E27FC236}">
                  <a16:creationId xmlns:a16="http://schemas.microsoft.com/office/drawing/2014/main" id="{280CB056-C578-B8CD-D65C-B51797ABCB74}"/>
                </a:ext>
              </a:extLst>
            </p:cNvPr>
            <p:cNvSpPr/>
            <p:nvPr/>
          </p:nvSpPr>
          <p:spPr bwMode="auto">
            <a:xfrm>
              <a:off x="6874264" y="2251664"/>
              <a:ext cx="4456345" cy="1120411"/>
            </a:xfrm>
            <a:custGeom>
              <a:avLst/>
              <a:gdLst>
                <a:gd name="connsiteX0" fmla="*/ 0 w 4456345"/>
                <a:gd name="connsiteY0" fmla="*/ 0 h 1120411"/>
                <a:gd name="connsiteX1" fmla="*/ 101198 w 4456345"/>
                <a:gd name="connsiteY1" fmla="*/ 126498 h 1120411"/>
                <a:gd name="connsiteX2" fmla="*/ 195168 w 4456345"/>
                <a:gd name="connsiteY2" fmla="*/ 292752 h 1120411"/>
                <a:gd name="connsiteX3" fmla="*/ 281910 w 4456345"/>
                <a:gd name="connsiteY3" fmla="*/ 549363 h 1120411"/>
                <a:gd name="connsiteX4" fmla="*/ 397565 w 4456345"/>
                <a:gd name="connsiteY4" fmla="*/ 592733 h 1120411"/>
                <a:gd name="connsiteX5" fmla="*/ 491535 w 4456345"/>
                <a:gd name="connsiteY5" fmla="*/ 625261 h 1120411"/>
                <a:gd name="connsiteX6" fmla="*/ 599962 w 4456345"/>
                <a:gd name="connsiteY6" fmla="*/ 726460 h 1120411"/>
                <a:gd name="connsiteX7" fmla="*/ 892715 w 4456345"/>
                <a:gd name="connsiteY7" fmla="*/ 1008370 h 1120411"/>
                <a:gd name="connsiteX8" fmla="*/ 1203538 w 4456345"/>
                <a:gd name="connsiteY8" fmla="*/ 1051741 h 1120411"/>
                <a:gd name="connsiteX9" fmla="*/ 1503519 w 4456345"/>
                <a:gd name="connsiteY9" fmla="*/ 1120411 h 1120411"/>
                <a:gd name="connsiteX10" fmla="*/ 1821572 w 4456345"/>
                <a:gd name="connsiteY10" fmla="*/ 943314 h 1120411"/>
                <a:gd name="connsiteX11" fmla="*/ 2136010 w 4456345"/>
                <a:gd name="connsiteY11" fmla="*/ 943314 h 1120411"/>
                <a:gd name="connsiteX12" fmla="*/ 2472133 w 4456345"/>
                <a:gd name="connsiteY12" fmla="*/ 834887 h 1120411"/>
                <a:gd name="connsiteX13" fmla="*/ 2797413 w 4456345"/>
                <a:gd name="connsiteY13" fmla="*/ 773445 h 1120411"/>
                <a:gd name="connsiteX14" fmla="*/ 3133537 w 4456345"/>
                <a:gd name="connsiteY14" fmla="*/ 665018 h 1120411"/>
                <a:gd name="connsiteX15" fmla="*/ 3466046 w 4456345"/>
                <a:gd name="connsiteY15" fmla="*/ 607190 h 1120411"/>
                <a:gd name="connsiteX16" fmla="*/ 3787712 w 4456345"/>
                <a:gd name="connsiteY16" fmla="*/ 672246 h 1120411"/>
                <a:gd name="connsiteX17" fmla="*/ 4109379 w 4456345"/>
                <a:gd name="connsiteY17" fmla="*/ 545748 h 1120411"/>
                <a:gd name="connsiteX18" fmla="*/ 4456345 w 4456345"/>
                <a:gd name="connsiteY18" fmla="*/ 502378 h 1120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456345" h="1120411">
                  <a:moveTo>
                    <a:pt x="0" y="0"/>
                  </a:moveTo>
                  <a:lnTo>
                    <a:pt x="101198" y="126498"/>
                  </a:lnTo>
                  <a:lnTo>
                    <a:pt x="195168" y="292752"/>
                  </a:lnTo>
                  <a:lnTo>
                    <a:pt x="281910" y="549363"/>
                  </a:lnTo>
                  <a:lnTo>
                    <a:pt x="397565" y="592733"/>
                  </a:lnTo>
                  <a:lnTo>
                    <a:pt x="491535" y="625261"/>
                  </a:lnTo>
                  <a:lnTo>
                    <a:pt x="599962" y="726460"/>
                  </a:lnTo>
                  <a:lnTo>
                    <a:pt x="892715" y="1008370"/>
                  </a:lnTo>
                  <a:lnTo>
                    <a:pt x="1203538" y="1051741"/>
                  </a:lnTo>
                  <a:lnTo>
                    <a:pt x="1503519" y="1120411"/>
                  </a:lnTo>
                  <a:lnTo>
                    <a:pt x="1821572" y="943314"/>
                  </a:lnTo>
                  <a:lnTo>
                    <a:pt x="2136010" y="943314"/>
                  </a:lnTo>
                  <a:lnTo>
                    <a:pt x="2472133" y="834887"/>
                  </a:lnTo>
                  <a:lnTo>
                    <a:pt x="2797413" y="773445"/>
                  </a:lnTo>
                  <a:lnTo>
                    <a:pt x="3133537" y="665018"/>
                  </a:lnTo>
                  <a:lnTo>
                    <a:pt x="3466046" y="607190"/>
                  </a:lnTo>
                  <a:lnTo>
                    <a:pt x="3787712" y="672246"/>
                  </a:lnTo>
                  <a:lnTo>
                    <a:pt x="4109379" y="545748"/>
                  </a:lnTo>
                  <a:lnTo>
                    <a:pt x="4456345" y="502378"/>
                  </a:lnTo>
                </a:path>
              </a:pathLst>
            </a:custGeom>
            <a:noFill/>
            <a:ln w="28575">
              <a:solidFill>
                <a:schemeClr val="accent1"/>
              </a:solidFill>
              <a:miter lim="800000"/>
              <a:headEnd/>
              <a:tailEnd/>
            </a:ln>
          </p:spPr>
          <p:txBody>
            <a:bodyPr rtlCol="0" anchor="ctr"/>
            <a:lstStyle/>
            <a:p>
              <a:pPr algn="ctr"/>
              <a:endParaRPr lang="en-US" dirty="0"/>
            </a:p>
          </p:txBody>
        </p:sp>
      </p:grpSp>
      <p:sp>
        <p:nvSpPr>
          <p:cNvPr id="350" name="Isosceles Triangle 349">
            <a:extLst>
              <a:ext uri="{FF2B5EF4-FFF2-40B4-BE49-F238E27FC236}">
                <a16:creationId xmlns:a16="http://schemas.microsoft.com/office/drawing/2014/main" id="{E48A0F48-684C-B9F8-6AFC-C298D7B54F1C}"/>
              </a:ext>
            </a:extLst>
          </p:cNvPr>
          <p:cNvSpPr/>
          <p:nvPr/>
        </p:nvSpPr>
        <p:spPr bwMode="auto">
          <a:xfrm rot="10800000">
            <a:off x="7131221" y="3341668"/>
            <a:ext cx="93899" cy="93899"/>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1" name="Isosceles Triangle 350">
            <a:extLst>
              <a:ext uri="{FF2B5EF4-FFF2-40B4-BE49-F238E27FC236}">
                <a16:creationId xmlns:a16="http://schemas.microsoft.com/office/drawing/2014/main" id="{D18A8247-E74F-161C-828F-86A065638DFD}"/>
              </a:ext>
            </a:extLst>
          </p:cNvPr>
          <p:cNvSpPr/>
          <p:nvPr/>
        </p:nvSpPr>
        <p:spPr bwMode="auto">
          <a:xfrm rot="10800000">
            <a:off x="7237041" y="3492030"/>
            <a:ext cx="93899" cy="93899"/>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2" name="Isosceles Triangle 351">
            <a:extLst>
              <a:ext uri="{FF2B5EF4-FFF2-40B4-BE49-F238E27FC236}">
                <a16:creationId xmlns:a16="http://schemas.microsoft.com/office/drawing/2014/main" id="{6089A88A-EA03-B806-B4D2-928CE8B4CFDE}"/>
              </a:ext>
            </a:extLst>
          </p:cNvPr>
          <p:cNvSpPr/>
          <p:nvPr/>
        </p:nvSpPr>
        <p:spPr bwMode="auto">
          <a:xfrm rot="10800000">
            <a:off x="7340108" y="3650021"/>
            <a:ext cx="93899" cy="93899"/>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3" name="Isosceles Triangle 352">
            <a:extLst>
              <a:ext uri="{FF2B5EF4-FFF2-40B4-BE49-F238E27FC236}">
                <a16:creationId xmlns:a16="http://schemas.microsoft.com/office/drawing/2014/main" id="{8FE9C740-324A-87F0-E50C-5807B919B3E0}"/>
              </a:ext>
            </a:extLst>
          </p:cNvPr>
          <p:cNvSpPr/>
          <p:nvPr/>
        </p:nvSpPr>
        <p:spPr bwMode="auto">
          <a:xfrm rot="10800000">
            <a:off x="7649963" y="3905454"/>
            <a:ext cx="93899" cy="93899"/>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4" name="Isosceles Triangle 353">
            <a:extLst>
              <a:ext uri="{FF2B5EF4-FFF2-40B4-BE49-F238E27FC236}">
                <a16:creationId xmlns:a16="http://schemas.microsoft.com/office/drawing/2014/main" id="{FDD4F4E1-0516-4D1A-936C-A388DD017C7F}"/>
              </a:ext>
            </a:extLst>
          </p:cNvPr>
          <p:cNvSpPr/>
          <p:nvPr/>
        </p:nvSpPr>
        <p:spPr bwMode="auto">
          <a:xfrm rot="10800000">
            <a:off x="7966183" y="4022696"/>
            <a:ext cx="93899" cy="93899"/>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5" name="Isosceles Triangle 354">
            <a:extLst>
              <a:ext uri="{FF2B5EF4-FFF2-40B4-BE49-F238E27FC236}">
                <a16:creationId xmlns:a16="http://schemas.microsoft.com/office/drawing/2014/main" id="{055F1B42-FE68-4127-DC3B-1466FF09D0CA}"/>
              </a:ext>
            </a:extLst>
          </p:cNvPr>
          <p:cNvSpPr/>
          <p:nvPr/>
        </p:nvSpPr>
        <p:spPr bwMode="auto">
          <a:xfrm rot="10800000">
            <a:off x="8281583" y="4030964"/>
            <a:ext cx="93899" cy="93899"/>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6" name="Isosceles Triangle 355">
            <a:extLst>
              <a:ext uri="{FF2B5EF4-FFF2-40B4-BE49-F238E27FC236}">
                <a16:creationId xmlns:a16="http://schemas.microsoft.com/office/drawing/2014/main" id="{8C2ADDEE-FDDC-34A8-30E6-A070CB3800A5}"/>
              </a:ext>
            </a:extLst>
          </p:cNvPr>
          <p:cNvSpPr/>
          <p:nvPr/>
        </p:nvSpPr>
        <p:spPr bwMode="auto">
          <a:xfrm rot="10800000">
            <a:off x="8599842" y="3984217"/>
            <a:ext cx="93899" cy="93899"/>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7" name="Isosceles Triangle 356">
            <a:extLst>
              <a:ext uri="{FF2B5EF4-FFF2-40B4-BE49-F238E27FC236}">
                <a16:creationId xmlns:a16="http://schemas.microsoft.com/office/drawing/2014/main" id="{77798E23-92C2-6915-38F2-41F057898232}"/>
              </a:ext>
            </a:extLst>
          </p:cNvPr>
          <p:cNvSpPr/>
          <p:nvPr/>
        </p:nvSpPr>
        <p:spPr bwMode="auto">
          <a:xfrm rot="10800000">
            <a:off x="8943708" y="3901875"/>
            <a:ext cx="93899" cy="93899"/>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8" name="Isosceles Triangle 357">
            <a:extLst>
              <a:ext uri="{FF2B5EF4-FFF2-40B4-BE49-F238E27FC236}">
                <a16:creationId xmlns:a16="http://schemas.microsoft.com/office/drawing/2014/main" id="{DFDA7A3A-751D-5AC0-9899-30DD2512D196}"/>
              </a:ext>
            </a:extLst>
          </p:cNvPr>
          <p:cNvSpPr/>
          <p:nvPr/>
        </p:nvSpPr>
        <p:spPr bwMode="auto">
          <a:xfrm rot="10800000">
            <a:off x="9279749" y="3799203"/>
            <a:ext cx="93899" cy="93899"/>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9" name="Isosceles Triangle 358">
            <a:extLst>
              <a:ext uri="{FF2B5EF4-FFF2-40B4-BE49-F238E27FC236}">
                <a16:creationId xmlns:a16="http://schemas.microsoft.com/office/drawing/2014/main" id="{129D7C45-9871-BD7C-45BD-898E9283AECD}"/>
              </a:ext>
            </a:extLst>
          </p:cNvPr>
          <p:cNvSpPr/>
          <p:nvPr/>
        </p:nvSpPr>
        <p:spPr bwMode="auto">
          <a:xfrm rot="10800000">
            <a:off x="9619168" y="3772754"/>
            <a:ext cx="93899" cy="93899"/>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0" name="Isosceles Triangle 359">
            <a:extLst>
              <a:ext uri="{FF2B5EF4-FFF2-40B4-BE49-F238E27FC236}">
                <a16:creationId xmlns:a16="http://schemas.microsoft.com/office/drawing/2014/main" id="{9878F957-CDDA-97EE-B279-12A75A787A4E}"/>
              </a:ext>
            </a:extLst>
          </p:cNvPr>
          <p:cNvSpPr/>
          <p:nvPr/>
        </p:nvSpPr>
        <p:spPr bwMode="auto">
          <a:xfrm rot="10800000">
            <a:off x="9961545" y="3762582"/>
            <a:ext cx="93899" cy="93899"/>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1" name="Isosceles Triangle 360">
            <a:extLst>
              <a:ext uri="{FF2B5EF4-FFF2-40B4-BE49-F238E27FC236}">
                <a16:creationId xmlns:a16="http://schemas.microsoft.com/office/drawing/2014/main" id="{7361A9B6-03EF-DAC0-FED4-CA3A27DD22D3}"/>
              </a:ext>
            </a:extLst>
          </p:cNvPr>
          <p:cNvSpPr/>
          <p:nvPr/>
        </p:nvSpPr>
        <p:spPr bwMode="auto">
          <a:xfrm rot="10800000">
            <a:off x="10304288" y="3699434"/>
            <a:ext cx="93899" cy="93899"/>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2" name="Isosceles Triangle 361">
            <a:extLst>
              <a:ext uri="{FF2B5EF4-FFF2-40B4-BE49-F238E27FC236}">
                <a16:creationId xmlns:a16="http://schemas.microsoft.com/office/drawing/2014/main" id="{F7242769-5619-A5AF-F57D-91D6C27C6F2A}"/>
              </a:ext>
            </a:extLst>
          </p:cNvPr>
          <p:cNvSpPr/>
          <p:nvPr/>
        </p:nvSpPr>
        <p:spPr bwMode="auto">
          <a:xfrm rot="10800000">
            <a:off x="10643061" y="3667224"/>
            <a:ext cx="93899" cy="93899"/>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3" name="Isosceles Triangle 362">
            <a:extLst>
              <a:ext uri="{FF2B5EF4-FFF2-40B4-BE49-F238E27FC236}">
                <a16:creationId xmlns:a16="http://schemas.microsoft.com/office/drawing/2014/main" id="{012DDA7D-CB82-C9CF-C548-B3E9E88BF607}"/>
              </a:ext>
            </a:extLst>
          </p:cNvPr>
          <p:cNvSpPr/>
          <p:nvPr/>
        </p:nvSpPr>
        <p:spPr bwMode="auto">
          <a:xfrm rot="10800000">
            <a:off x="10985882" y="3677511"/>
            <a:ext cx="93899" cy="93899"/>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4" name="Isosceles Triangle 363">
            <a:extLst>
              <a:ext uri="{FF2B5EF4-FFF2-40B4-BE49-F238E27FC236}">
                <a16:creationId xmlns:a16="http://schemas.microsoft.com/office/drawing/2014/main" id="{AAFB281F-D863-3C14-A4BE-130079CA80FC}"/>
              </a:ext>
            </a:extLst>
          </p:cNvPr>
          <p:cNvSpPr/>
          <p:nvPr/>
        </p:nvSpPr>
        <p:spPr bwMode="auto">
          <a:xfrm rot="10800000">
            <a:off x="11337651" y="3724460"/>
            <a:ext cx="93899" cy="93899"/>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4" name="Isosceles Triangle 483">
            <a:extLst>
              <a:ext uri="{FF2B5EF4-FFF2-40B4-BE49-F238E27FC236}">
                <a16:creationId xmlns:a16="http://schemas.microsoft.com/office/drawing/2014/main" id="{669D9C18-32FF-D5F6-489B-B41398A61792}"/>
              </a:ext>
            </a:extLst>
          </p:cNvPr>
          <p:cNvSpPr/>
          <p:nvPr/>
        </p:nvSpPr>
        <p:spPr bwMode="auto">
          <a:xfrm rot="10800000">
            <a:off x="6926007" y="3088140"/>
            <a:ext cx="93899" cy="93899"/>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5" name="Isosceles Triangle 484">
            <a:extLst>
              <a:ext uri="{FF2B5EF4-FFF2-40B4-BE49-F238E27FC236}">
                <a16:creationId xmlns:a16="http://schemas.microsoft.com/office/drawing/2014/main" id="{248E3AE5-88F3-3E9D-1B6E-EF21237CDBB4}"/>
              </a:ext>
            </a:extLst>
          </p:cNvPr>
          <p:cNvSpPr/>
          <p:nvPr/>
        </p:nvSpPr>
        <p:spPr bwMode="auto">
          <a:xfrm rot="10800000">
            <a:off x="6811613" y="2888656"/>
            <a:ext cx="93899" cy="93899"/>
          </a:xfrm>
          <a:prstGeom prst="triangl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80" name="Group 479">
            <a:extLst>
              <a:ext uri="{FF2B5EF4-FFF2-40B4-BE49-F238E27FC236}">
                <a16:creationId xmlns:a16="http://schemas.microsoft.com/office/drawing/2014/main" id="{C107B2E2-9092-2F99-26F7-DCA83B2E6AFF}"/>
              </a:ext>
            </a:extLst>
          </p:cNvPr>
          <p:cNvGrpSpPr/>
          <p:nvPr/>
        </p:nvGrpSpPr>
        <p:grpSpPr>
          <a:xfrm>
            <a:off x="6717022" y="2728531"/>
            <a:ext cx="4694315" cy="1225383"/>
            <a:chOff x="6983862" y="2367232"/>
            <a:chExt cx="6002698" cy="1566921"/>
          </a:xfrm>
        </p:grpSpPr>
        <p:sp>
          <p:nvSpPr>
            <p:cNvPr id="313" name="Rectangle 312">
              <a:extLst>
                <a:ext uri="{FF2B5EF4-FFF2-40B4-BE49-F238E27FC236}">
                  <a16:creationId xmlns:a16="http://schemas.microsoft.com/office/drawing/2014/main" id="{6CAB032E-DFEC-8C1A-D75F-DDEEE6D976DC}"/>
                </a:ext>
              </a:extLst>
            </p:cNvPr>
            <p:cNvSpPr/>
            <p:nvPr/>
          </p:nvSpPr>
          <p:spPr bwMode="auto">
            <a:xfrm>
              <a:off x="6983862" y="2367232"/>
              <a:ext cx="104580" cy="1045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4" name="Rectangle 313">
              <a:extLst>
                <a:ext uri="{FF2B5EF4-FFF2-40B4-BE49-F238E27FC236}">
                  <a16:creationId xmlns:a16="http://schemas.microsoft.com/office/drawing/2014/main" id="{E49D79BB-87D2-8914-CD4C-BAB0C79B9297}"/>
                </a:ext>
              </a:extLst>
            </p:cNvPr>
            <p:cNvSpPr/>
            <p:nvPr/>
          </p:nvSpPr>
          <p:spPr bwMode="auto">
            <a:xfrm>
              <a:off x="7115163" y="2522992"/>
              <a:ext cx="104580" cy="1045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5" name="Rectangle 314">
              <a:extLst>
                <a:ext uri="{FF2B5EF4-FFF2-40B4-BE49-F238E27FC236}">
                  <a16:creationId xmlns:a16="http://schemas.microsoft.com/office/drawing/2014/main" id="{1826F7A6-261E-16DB-A298-A2445450E51E}"/>
                </a:ext>
              </a:extLst>
            </p:cNvPr>
            <p:cNvSpPr/>
            <p:nvPr/>
          </p:nvSpPr>
          <p:spPr bwMode="auto">
            <a:xfrm>
              <a:off x="7251208" y="2766639"/>
              <a:ext cx="104580" cy="1045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6" name="Rectangle 315">
              <a:extLst>
                <a:ext uri="{FF2B5EF4-FFF2-40B4-BE49-F238E27FC236}">
                  <a16:creationId xmlns:a16="http://schemas.microsoft.com/office/drawing/2014/main" id="{FE15B455-8BC3-22F3-E49D-905325D31E01}"/>
                </a:ext>
              </a:extLst>
            </p:cNvPr>
            <p:cNvSpPr/>
            <p:nvPr/>
          </p:nvSpPr>
          <p:spPr bwMode="auto">
            <a:xfrm>
              <a:off x="7377596" y="3174126"/>
              <a:ext cx="104580" cy="1045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 name="Rectangle 316">
              <a:extLst>
                <a:ext uri="{FF2B5EF4-FFF2-40B4-BE49-F238E27FC236}">
                  <a16:creationId xmlns:a16="http://schemas.microsoft.com/office/drawing/2014/main" id="{DB2DAC04-B11A-D623-88B8-69471C372D5D}"/>
                </a:ext>
              </a:extLst>
            </p:cNvPr>
            <p:cNvSpPr/>
            <p:nvPr/>
          </p:nvSpPr>
          <p:spPr bwMode="auto">
            <a:xfrm>
              <a:off x="7524551" y="3174126"/>
              <a:ext cx="104580" cy="1045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 name="Rectangle 317">
              <a:extLst>
                <a:ext uri="{FF2B5EF4-FFF2-40B4-BE49-F238E27FC236}">
                  <a16:creationId xmlns:a16="http://schemas.microsoft.com/office/drawing/2014/main" id="{704E0174-1415-B033-ECAE-5096D6F995D2}"/>
                </a:ext>
              </a:extLst>
            </p:cNvPr>
            <p:cNvSpPr/>
            <p:nvPr/>
          </p:nvSpPr>
          <p:spPr bwMode="auto">
            <a:xfrm>
              <a:off x="7656810" y="3201189"/>
              <a:ext cx="104580" cy="1045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 name="Rectangle 318">
              <a:extLst>
                <a:ext uri="{FF2B5EF4-FFF2-40B4-BE49-F238E27FC236}">
                  <a16:creationId xmlns:a16="http://schemas.microsoft.com/office/drawing/2014/main" id="{7F4B7C19-4953-32DF-9A5D-BB5316C426AB}"/>
                </a:ext>
              </a:extLst>
            </p:cNvPr>
            <p:cNvSpPr/>
            <p:nvPr/>
          </p:nvSpPr>
          <p:spPr bwMode="auto">
            <a:xfrm>
              <a:off x="7795349" y="3324488"/>
              <a:ext cx="104580" cy="1045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 name="Rectangle 319">
              <a:extLst>
                <a:ext uri="{FF2B5EF4-FFF2-40B4-BE49-F238E27FC236}">
                  <a16:creationId xmlns:a16="http://schemas.microsoft.com/office/drawing/2014/main" id="{331A445C-DE96-DD7E-4887-A18085DBA92E}"/>
                </a:ext>
              </a:extLst>
            </p:cNvPr>
            <p:cNvSpPr/>
            <p:nvPr/>
          </p:nvSpPr>
          <p:spPr bwMode="auto">
            <a:xfrm>
              <a:off x="8187447" y="3690433"/>
              <a:ext cx="104580" cy="1045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1" name="Rectangle 320">
              <a:extLst>
                <a:ext uri="{FF2B5EF4-FFF2-40B4-BE49-F238E27FC236}">
                  <a16:creationId xmlns:a16="http://schemas.microsoft.com/office/drawing/2014/main" id="{F2254916-6C01-27BA-6239-23A035B4DE90}"/>
                </a:ext>
              </a:extLst>
            </p:cNvPr>
            <p:cNvSpPr/>
            <p:nvPr/>
          </p:nvSpPr>
          <p:spPr bwMode="auto">
            <a:xfrm>
              <a:off x="8592172" y="3730110"/>
              <a:ext cx="104580" cy="1045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2" name="Rectangle 321">
              <a:extLst>
                <a:ext uri="{FF2B5EF4-FFF2-40B4-BE49-F238E27FC236}">
                  <a16:creationId xmlns:a16="http://schemas.microsoft.com/office/drawing/2014/main" id="{24862317-6530-7CF7-0426-D46FD5CA8B90}"/>
                </a:ext>
              </a:extLst>
            </p:cNvPr>
            <p:cNvSpPr/>
            <p:nvPr/>
          </p:nvSpPr>
          <p:spPr bwMode="auto">
            <a:xfrm>
              <a:off x="8991514" y="3829573"/>
              <a:ext cx="104580" cy="1045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3" name="Rectangle 322">
              <a:extLst>
                <a:ext uri="{FF2B5EF4-FFF2-40B4-BE49-F238E27FC236}">
                  <a16:creationId xmlns:a16="http://schemas.microsoft.com/office/drawing/2014/main" id="{22194C93-99A3-BEDE-8D42-F594E51CA254}"/>
                </a:ext>
              </a:extLst>
            </p:cNvPr>
            <p:cNvSpPr/>
            <p:nvPr/>
          </p:nvSpPr>
          <p:spPr bwMode="auto">
            <a:xfrm>
              <a:off x="9834599" y="3591745"/>
              <a:ext cx="104580" cy="1045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4" name="Rectangle 323">
              <a:extLst>
                <a:ext uri="{FF2B5EF4-FFF2-40B4-BE49-F238E27FC236}">
                  <a16:creationId xmlns:a16="http://schemas.microsoft.com/office/drawing/2014/main" id="{174941DE-BAE3-A115-F9A8-92F34E2C4D6C}"/>
                </a:ext>
              </a:extLst>
            </p:cNvPr>
            <p:cNvSpPr/>
            <p:nvPr/>
          </p:nvSpPr>
          <p:spPr bwMode="auto">
            <a:xfrm>
              <a:off x="9401375" y="3603287"/>
              <a:ext cx="104580" cy="1045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5" name="Rectangle 324">
              <a:extLst>
                <a:ext uri="{FF2B5EF4-FFF2-40B4-BE49-F238E27FC236}">
                  <a16:creationId xmlns:a16="http://schemas.microsoft.com/office/drawing/2014/main" id="{6CF083B2-431B-AC0C-173A-201E310533D0}"/>
                </a:ext>
              </a:extLst>
            </p:cNvPr>
            <p:cNvSpPr/>
            <p:nvPr/>
          </p:nvSpPr>
          <p:spPr bwMode="auto">
            <a:xfrm>
              <a:off x="10264989" y="3465157"/>
              <a:ext cx="104580" cy="1045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6" name="Rectangle 325">
              <a:extLst>
                <a:ext uri="{FF2B5EF4-FFF2-40B4-BE49-F238E27FC236}">
                  <a16:creationId xmlns:a16="http://schemas.microsoft.com/office/drawing/2014/main" id="{596A5680-692E-AF80-C7ED-1CD0C6E35965}"/>
                </a:ext>
              </a:extLst>
            </p:cNvPr>
            <p:cNvSpPr/>
            <p:nvPr/>
          </p:nvSpPr>
          <p:spPr bwMode="auto">
            <a:xfrm>
              <a:off x="10702409" y="3386034"/>
              <a:ext cx="104580" cy="1045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7" name="Rectangle 326">
              <a:extLst>
                <a:ext uri="{FF2B5EF4-FFF2-40B4-BE49-F238E27FC236}">
                  <a16:creationId xmlns:a16="http://schemas.microsoft.com/office/drawing/2014/main" id="{E9FD1F7A-AE1B-7CEB-99FC-587979617591}"/>
                </a:ext>
              </a:extLst>
            </p:cNvPr>
            <p:cNvSpPr/>
            <p:nvPr/>
          </p:nvSpPr>
          <p:spPr bwMode="auto">
            <a:xfrm>
              <a:off x="11576376" y="3165584"/>
              <a:ext cx="104580" cy="1045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8" name="Rectangle 327">
              <a:extLst>
                <a:ext uri="{FF2B5EF4-FFF2-40B4-BE49-F238E27FC236}">
                  <a16:creationId xmlns:a16="http://schemas.microsoft.com/office/drawing/2014/main" id="{5EF0EB57-12B1-5F34-291F-274AF28E9683}"/>
                </a:ext>
              </a:extLst>
            </p:cNvPr>
            <p:cNvSpPr/>
            <p:nvPr/>
          </p:nvSpPr>
          <p:spPr bwMode="auto">
            <a:xfrm>
              <a:off x="11140532" y="3242719"/>
              <a:ext cx="104580" cy="1045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9" name="Rectangle 328">
              <a:extLst>
                <a:ext uri="{FF2B5EF4-FFF2-40B4-BE49-F238E27FC236}">
                  <a16:creationId xmlns:a16="http://schemas.microsoft.com/office/drawing/2014/main" id="{F4A5CAC8-4582-5D7F-16A3-219451821169}"/>
                </a:ext>
              </a:extLst>
            </p:cNvPr>
            <p:cNvSpPr/>
            <p:nvPr/>
          </p:nvSpPr>
          <p:spPr bwMode="auto">
            <a:xfrm>
              <a:off x="12009371" y="3254950"/>
              <a:ext cx="104580" cy="1045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0" name="Rectangle 329">
              <a:extLst>
                <a:ext uri="{FF2B5EF4-FFF2-40B4-BE49-F238E27FC236}">
                  <a16:creationId xmlns:a16="http://schemas.microsoft.com/office/drawing/2014/main" id="{7495D4C9-42BF-B68A-A005-501843AF448F}"/>
                </a:ext>
              </a:extLst>
            </p:cNvPr>
            <p:cNvSpPr/>
            <p:nvPr/>
          </p:nvSpPr>
          <p:spPr bwMode="auto">
            <a:xfrm>
              <a:off x="12446314" y="3100239"/>
              <a:ext cx="104580" cy="1045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1" name="Rectangle 330">
              <a:extLst>
                <a:ext uri="{FF2B5EF4-FFF2-40B4-BE49-F238E27FC236}">
                  <a16:creationId xmlns:a16="http://schemas.microsoft.com/office/drawing/2014/main" id="{F3A52091-19FA-5D90-23B9-70A2E2556D96}"/>
                </a:ext>
              </a:extLst>
            </p:cNvPr>
            <p:cNvSpPr/>
            <p:nvPr/>
          </p:nvSpPr>
          <p:spPr bwMode="auto">
            <a:xfrm>
              <a:off x="12881980" y="3037232"/>
              <a:ext cx="104580" cy="10458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676" name="TextBox 675">
            <a:extLst>
              <a:ext uri="{FF2B5EF4-FFF2-40B4-BE49-F238E27FC236}">
                <a16:creationId xmlns:a16="http://schemas.microsoft.com/office/drawing/2014/main" id="{F67BEF9D-1EB4-10CA-CB48-418C73F48FB1}"/>
              </a:ext>
            </a:extLst>
          </p:cNvPr>
          <p:cNvSpPr txBox="1"/>
          <p:nvPr/>
        </p:nvSpPr>
        <p:spPr bwMode="auto">
          <a:xfrm>
            <a:off x="5224906" y="4636765"/>
            <a:ext cx="6158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-10.2%</a:t>
            </a:r>
          </a:p>
        </p:txBody>
      </p:sp>
      <p:sp>
        <p:nvSpPr>
          <p:cNvPr id="677" name="TextBox 676">
            <a:extLst>
              <a:ext uri="{FF2B5EF4-FFF2-40B4-BE49-F238E27FC236}">
                <a16:creationId xmlns:a16="http://schemas.microsoft.com/office/drawing/2014/main" id="{31924919-A416-BA3D-F532-23713D24457B}"/>
              </a:ext>
            </a:extLst>
          </p:cNvPr>
          <p:cNvSpPr txBox="1"/>
          <p:nvPr/>
        </p:nvSpPr>
        <p:spPr bwMode="auto">
          <a:xfrm>
            <a:off x="5298607" y="3194938"/>
            <a:ext cx="53732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678" name="TextBox 677">
            <a:extLst>
              <a:ext uri="{FF2B5EF4-FFF2-40B4-BE49-F238E27FC236}">
                <a16:creationId xmlns:a16="http://schemas.microsoft.com/office/drawing/2014/main" id="{0B138115-5F79-B749-F772-04436AE17FC9}"/>
              </a:ext>
            </a:extLst>
          </p:cNvPr>
          <p:cNvSpPr txBox="1"/>
          <p:nvPr/>
        </p:nvSpPr>
        <p:spPr bwMode="auto">
          <a:xfrm>
            <a:off x="4472674" y="3907825"/>
            <a:ext cx="6944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P&lt;.0001</a:t>
            </a:r>
          </a:p>
        </p:txBody>
      </p:sp>
    </p:spTree>
    <p:extLst>
      <p:ext uri="{BB962C8B-B14F-4D97-AF65-F5344CB8AC3E}">
        <p14:creationId xmlns:p14="http://schemas.microsoft.com/office/powerpoint/2010/main" val="13698347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4ABE3-0F95-4828-4927-2050B9C0BD7A}"/>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8A0A6B36-3CD1-A0AC-6400-AF051C08712A}"/>
              </a:ext>
            </a:extLst>
          </p:cNvPr>
          <p:cNvSpPr>
            <a:spLocks noGrp="1"/>
          </p:cNvSpPr>
          <p:nvPr>
            <p:ph type="title"/>
          </p:nvPr>
        </p:nvSpPr>
        <p:spPr/>
        <p:txBody>
          <a:bodyPr/>
          <a:lstStyle/>
          <a:p>
            <a:r>
              <a:rPr lang="en-US" dirty="0"/>
              <a:t>SURMOUNT-5 Post Hoc Analysis: Tirzepatide vs Semaglutide in Patients With Obesity and Without T2D</a:t>
            </a:r>
          </a:p>
        </p:txBody>
      </p:sp>
      <p:sp>
        <p:nvSpPr>
          <p:cNvPr id="2" name="Content Placeholder 1">
            <a:extLst>
              <a:ext uri="{FF2B5EF4-FFF2-40B4-BE49-F238E27FC236}">
                <a16:creationId xmlns:a16="http://schemas.microsoft.com/office/drawing/2014/main" id="{B3DC2062-6816-0D31-AC45-028367986E2F}"/>
              </a:ext>
            </a:extLst>
          </p:cNvPr>
          <p:cNvSpPr>
            <a:spLocks noGrp="1"/>
          </p:cNvSpPr>
          <p:nvPr>
            <p:ph idx="1"/>
          </p:nvPr>
        </p:nvSpPr>
        <p:spPr>
          <a:xfrm>
            <a:off x="604675" y="1501981"/>
            <a:ext cx="10877529" cy="1161232"/>
          </a:xfrm>
        </p:spPr>
        <p:txBody>
          <a:bodyPr/>
          <a:lstStyle/>
          <a:p>
            <a:pPr>
              <a:spcAft>
                <a:spcPts val="0"/>
              </a:spcAft>
            </a:pPr>
            <a:r>
              <a:rPr lang="en-US" sz="1800" dirty="0"/>
              <a:t>SURMOUNT-5 main analysis showed significantly greater change in body weight with tirzepatide (-20.2%) vs semaglutide (-13.7%) over 72 wk in a head-to-head trial</a:t>
            </a:r>
          </a:p>
          <a:p>
            <a:pPr>
              <a:spcAft>
                <a:spcPts val="0"/>
              </a:spcAft>
            </a:pPr>
            <a:r>
              <a:rPr lang="en-US" sz="1800" dirty="0"/>
              <a:t>Post-hoc analysis examined time to first reach achieved weight loss threshold and proportion of patients with sustained response</a:t>
            </a:r>
          </a:p>
        </p:txBody>
      </p:sp>
      <p:sp>
        <p:nvSpPr>
          <p:cNvPr id="3" name="Text Box 11">
            <a:extLst>
              <a:ext uri="{FF2B5EF4-FFF2-40B4-BE49-F238E27FC236}">
                <a16:creationId xmlns:a16="http://schemas.microsoft.com/office/drawing/2014/main" id="{0AF5C76E-1E14-E20D-1C9B-61A1A2E48BA2}"/>
              </a:ext>
            </a:extLst>
          </p:cNvPr>
          <p:cNvSpPr txBox="1">
            <a:spLocks noChangeArrowheads="1"/>
          </p:cNvSpPr>
          <p:nvPr/>
        </p:nvSpPr>
        <p:spPr bwMode="auto">
          <a:xfrm>
            <a:off x="375011" y="6421763"/>
            <a:ext cx="5221351"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r>
              <a:rPr lang="en-US" sz="1200" b="0" dirty="0">
                <a:solidFill>
                  <a:schemeClr val="bg2"/>
                </a:solidFill>
                <a:latin typeface="Calibri" panose="020F0502020204030204" pitchFamily="34" charset="0"/>
                <a:cs typeface="Calibri" panose="020F0502020204030204" pitchFamily="34" charset="0"/>
              </a:rPr>
              <a:t>Aronne. N Engl J Med. 2025;393:26. Horn. ADA 2025. Abstr 2022-LB. </a:t>
            </a:r>
          </a:p>
        </p:txBody>
      </p:sp>
      <p:sp>
        <p:nvSpPr>
          <p:cNvPr id="14" name="TextBox 13">
            <a:extLst>
              <a:ext uri="{FF2B5EF4-FFF2-40B4-BE49-F238E27FC236}">
                <a16:creationId xmlns:a16="http://schemas.microsoft.com/office/drawing/2014/main" id="{10066C7F-EE93-19C6-FC04-5F87028B2326}"/>
              </a:ext>
            </a:extLst>
          </p:cNvPr>
          <p:cNvSpPr txBox="1"/>
          <p:nvPr/>
        </p:nvSpPr>
        <p:spPr bwMode="auto">
          <a:xfrm>
            <a:off x="1266456" y="6122888"/>
            <a:ext cx="47899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200" b="0" dirty="0">
                <a:solidFill>
                  <a:schemeClr val="bg1"/>
                </a:solidFill>
                <a:latin typeface="Calibri" panose="020F0502020204030204" pitchFamily="34" charset="0"/>
              </a:rPr>
              <a:t>*</a:t>
            </a: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 &lt;.05 vs semaglutide. </a:t>
            </a:r>
            <a:r>
              <a:rPr lang="en-US" sz="1200" b="0" baseline="30000" dirty="0">
                <a:solidFill>
                  <a:schemeClr val="bg1"/>
                </a:solidFill>
                <a:latin typeface="Calibri" panose="020F0502020204030204" pitchFamily="34" charset="0"/>
              </a:rPr>
              <a:t>†</a:t>
            </a: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 &lt;.01 vs semaglutide. </a:t>
            </a:r>
            <a:r>
              <a:rPr lang="en-US" sz="1200" b="0" baseline="30000" dirty="0">
                <a:solidFill>
                  <a:schemeClr val="bg1"/>
                </a:solidFill>
                <a:latin typeface="Calibri" panose="020F0502020204030204" pitchFamily="34" charset="0"/>
              </a:rPr>
              <a:t>‡</a:t>
            </a: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 &lt;.001 vs semaglutide.</a:t>
            </a:r>
          </a:p>
        </p:txBody>
      </p:sp>
      <p:grpSp>
        <p:nvGrpSpPr>
          <p:cNvPr id="30" name="Group 29">
            <a:extLst>
              <a:ext uri="{FF2B5EF4-FFF2-40B4-BE49-F238E27FC236}">
                <a16:creationId xmlns:a16="http://schemas.microsoft.com/office/drawing/2014/main" id="{AD4C76F0-86B8-B3AE-3A0D-310349EEF899}"/>
              </a:ext>
            </a:extLst>
          </p:cNvPr>
          <p:cNvGrpSpPr/>
          <p:nvPr/>
        </p:nvGrpSpPr>
        <p:grpSpPr>
          <a:xfrm>
            <a:off x="3807553" y="4770777"/>
            <a:ext cx="2699698" cy="549451"/>
            <a:chOff x="8873177" y="2915153"/>
            <a:chExt cx="2699698" cy="549451"/>
          </a:xfrm>
        </p:grpSpPr>
        <p:grpSp>
          <p:nvGrpSpPr>
            <p:cNvPr id="29" name="Group 28">
              <a:extLst>
                <a:ext uri="{FF2B5EF4-FFF2-40B4-BE49-F238E27FC236}">
                  <a16:creationId xmlns:a16="http://schemas.microsoft.com/office/drawing/2014/main" id="{918D1FAC-A670-DF0E-7402-5D5D264EC71D}"/>
                </a:ext>
              </a:extLst>
            </p:cNvPr>
            <p:cNvGrpSpPr/>
            <p:nvPr/>
          </p:nvGrpSpPr>
          <p:grpSpPr>
            <a:xfrm>
              <a:off x="8876512" y="2915153"/>
              <a:ext cx="2696363" cy="307777"/>
              <a:chOff x="8876512" y="2915153"/>
              <a:chExt cx="2696363" cy="307777"/>
            </a:xfrm>
          </p:grpSpPr>
          <p:sp>
            <p:nvSpPr>
              <p:cNvPr id="13" name="TextBox 12">
                <a:extLst>
                  <a:ext uri="{FF2B5EF4-FFF2-40B4-BE49-F238E27FC236}">
                    <a16:creationId xmlns:a16="http://schemas.microsoft.com/office/drawing/2014/main" id="{2F941347-DE9D-35F6-EE97-D3240EAEB5F5}"/>
                  </a:ext>
                </a:extLst>
              </p:cNvPr>
              <p:cNvSpPr txBox="1"/>
              <p:nvPr/>
            </p:nvSpPr>
            <p:spPr bwMode="auto">
              <a:xfrm>
                <a:off x="8931621" y="2915153"/>
                <a:ext cx="26412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Semaglutide MTD (1.7 or 2.4 mg)</a:t>
                </a:r>
              </a:p>
            </p:txBody>
          </p:sp>
          <p:sp>
            <p:nvSpPr>
              <p:cNvPr id="10" name="Rectangle 9">
                <a:extLst>
                  <a:ext uri="{FF2B5EF4-FFF2-40B4-BE49-F238E27FC236}">
                    <a16:creationId xmlns:a16="http://schemas.microsoft.com/office/drawing/2014/main" id="{9B6D6A86-8716-8978-B17A-CFDF7EA14A51}"/>
                  </a:ext>
                </a:extLst>
              </p:cNvPr>
              <p:cNvSpPr/>
              <p:nvPr/>
            </p:nvSpPr>
            <p:spPr bwMode="auto">
              <a:xfrm>
                <a:off x="8876512" y="3023457"/>
                <a:ext cx="91168" cy="9116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1" name="Group 20">
              <a:extLst>
                <a:ext uri="{FF2B5EF4-FFF2-40B4-BE49-F238E27FC236}">
                  <a16:creationId xmlns:a16="http://schemas.microsoft.com/office/drawing/2014/main" id="{87A9CAD0-50F2-EC80-E7C0-EA3BC0A51550}"/>
                </a:ext>
              </a:extLst>
            </p:cNvPr>
            <p:cNvGrpSpPr/>
            <p:nvPr/>
          </p:nvGrpSpPr>
          <p:grpSpPr>
            <a:xfrm>
              <a:off x="8873177" y="3156827"/>
              <a:ext cx="2696363" cy="307777"/>
              <a:chOff x="8876512" y="3364429"/>
              <a:chExt cx="2696363" cy="307777"/>
            </a:xfrm>
          </p:grpSpPr>
          <p:sp>
            <p:nvSpPr>
              <p:cNvPr id="5" name="TextBox 4">
                <a:extLst>
                  <a:ext uri="{FF2B5EF4-FFF2-40B4-BE49-F238E27FC236}">
                    <a16:creationId xmlns:a16="http://schemas.microsoft.com/office/drawing/2014/main" id="{F521F534-877E-994F-0FAC-E5667EF3591F}"/>
                  </a:ext>
                </a:extLst>
              </p:cNvPr>
              <p:cNvSpPr txBox="1"/>
              <p:nvPr/>
            </p:nvSpPr>
            <p:spPr bwMode="auto">
              <a:xfrm>
                <a:off x="8931621" y="3364429"/>
                <a:ext cx="26412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Tirzepatide MTD (10 or 15 mg)</a:t>
                </a:r>
              </a:p>
            </p:txBody>
          </p:sp>
          <p:sp>
            <p:nvSpPr>
              <p:cNvPr id="11" name="Rectangle 10">
                <a:extLst>
                  <a:ext uri="{FF2B5EF4-FFF2-40B4-BE49-F238E27FC236}">
                    <a16:creationId xmlns:a16="http://schemas.microsoft.com/office/drawing/2014/main" id="{2253291A-8A40-3C61-710F-958A9B6153D8}"/>
                  </a:ext>
                </a:extLst>
              </p:cNvPr>
              <p:cNvSpPr/>
              <p:nvPr/>
            </p:nvSpPr>
            <p:spPr bwMode="auto">
              <a:xfrm>
                <a:off x="8876512" y="3472733"/>
                <a:ext cx="91168" cy="9116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99" name="Group 98">
            <a:extLst>
              <a:ext uri="{FF2B5EF4-FFF2-40B4-BE49-F238E27FC236}">
                <a16:creationId xmlns:a16="http://schemas.microsoft.com/office/drawing/2014/main" id="{B8B45C63-BFEF-C54B-AA3B-6104EE411CB3}"/>
              </a:ext>
            </a:extLst>
          </p:cNvPr>
          <p:cNvGrpSpPr/>
          <p:nvPr/>
        </p:nvGrpSpPr>
        <p:grpSpPr>
          <a:xfrm>
            <a:off x="813851" y="2777684"/>
            <a:ext cx="5161787" cy="3392909"/>
            <a:chOff x="1159147" y="2836219"/>
            <a:chExt cx="5161787" cy="3392909"/>
          </a:xfrm>
        </p:grpSpPr>
        <p:sp>
          <p:nvSpPr>
            <p:cNvPr id="4" name="TextBox 3">
              <a:extLst>
                <a:ext uri="{FF2B5EF4-FFF2-40B4-BE49-F238E27FC236}">
                  <a16:creationId xmlns:a16="http://schemas.microsoft.com/office/drawing/2014/main" id="{318D454C-AC6E-B109-D0A9-9AE8DDC11E2F}"/>
                </a:ext>
              </a:extLst>
            </p:cNvPr>
            <p:cNvSpPr txBox="1"/>
            <p:nvPr/>
          </p:nvSpPr>
          <p:spPr bwMode="auto">
            <a:xfrm>
              <a:off x="1355233" y="2836219"/>
              <a:ext cx="49657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Time to First Reach Weight Loss Threshold</a:t>
              </a:r>
            </a:p>
          </p:txBody>
        </p:sp>
        <p:sp>
          <p:nvSpPr>
            <p:cNvPr id="6" name="TextBox 5">
              <a:extLst>
                <a:ext uri="{FF2B5EF4-FFF2-40B4-BE49-F238E27FC236}">
                  <a16:creationId xmlns:a16="http://schemas.microsoft.com/office/drawing/2014/main" id="{D09346C2-4DEA-BCC2-5F77-3973BAD498DC}"/>
                </a:ext>
              </a:extLst>
            </p:cNvPr>
            <p:cNvSpPr txBox="1"/>
            <p:nvPr/>
          </p:nvSpPr>
          <p:spPr bwMode="auto">
            <a:xfrm>
              <a:off x="2975684" y="5921351"/>
              <a:ext cx="20620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Wk</a:t>
              </a:r>
            </a:p>
          </p:txBody>
        </p:sp>
        <p:sp>
          <p:nvSpPr>
            <p:cNvPr id="8" name="TextBox 7">
              <a:extLst>
                <a:ext uri="{FF2B5EF4-FFF2-40B4-BE49-F238E27FC236}">
                  <a16:creationId xmlns:a16="http://schemas.microsoft.com/office/drawing/2014/main" id="{B5A12017-34FD-80FB-67C2-53F6C03622E2}"/>
                </a:ext>
              </a:extLst>
            </p:cNvPr>
            <p:cNvSpPr txBox="1"/>
            <p:nvPr/>
          </p:nvSpPr>
          <p:spPr bwMode="auto">
            <a:xfrm rot="16200000">
              <a:off x="-161854" y="4284047"/>
              <a:ext cx="2949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Weight Loss Threshold at Wk 72</a:t>
              </a:r>
            </a:p>
          </p:txBody>
        </p:sp>
        <p:sp>
          <p:nvSpPr>
            <p:cNvPr id="16" name="TextBox 15">
              <a:extLst>
                <a:ext uri="{FF2B5EF4-FFF2-40B4-BE49-F238E27FC236}">
                  <a16:creationId xmlns:a16="http://schemas.microsoft.com/office/drawing/2014/main" id="{B0A056F7-4BE5-EB9A-E499-6099E421BF32}"/>
                </a:ext>
              </a:extLst>
            </p:cNvPr>
            <p:cNvSpPr txBox="1"/>
            <p:nvPr/>
          </p:nvSpPr>
          <p:spPr bwMode="auto">
            <a:xfrm>
              <a:off x="4586320" y="3799220"/>
              <a:ext cx="3351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19" name="TextBox 18">
              <a:extLst>
                <a:ext uri="{FF2B5EF4-FFF2-40B4-BE49-F238E27FC236}">
                  <a16:creationId xmlns:a16="http://schemas.microsoft.com/office/drawing/2014/main" id="{8096F57F-85AC-CD70-2967-999B8A4E0960}"/>
                </a:ext>
              </a:extLst>
            </p:cNvPr>
            <p:cNvSpPr txBox="1"/>
            <p:nvPr/>
          </p:nvSpPr>
          <p:spPr bwMode="auto">
            <a:xfrm>
              <a:off x="3941928" y="4180744"/>
              <a:ext cx="3351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22" name="TextBox 21">
              <a:extLst>
                <a:ext uri="{FF2B5EF4-FFF2-40B4-BE49-F238E27FC236}">
                  <a16:creationId xmlns:a16="http://schemas.microsoft.com/office/drawing/2014/main" id="{B11C86A1-EB04-8EC4-9879-9135C2B40CEB}"/>
                </a:ext>
              </a:extLst>
            </p:cNvPr>
            <p:cNvSpPr txBox="1"/>
            <p:nvPr/>
          </p:nvSpPr>
          <p:spPr bwMode="auto">
            <a:xfrm>
              <a:off x="3313943" y="4568471"/>
              <a:ext cx="3351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23" name="TextBox 22">
              <a:extLst>
                <a:ext uri="{FF2B5EF4-FFF2-40B4-BE49-F238E27FC236}">
                  <a16:creationId xmlns:a16="http://schemas.microsoft.com/office/drawing/2014/main" id="{FA2844D9-C5D6-1842-173B-C5E364B5EC6E}"/>
                </a:ext>
              </a:extLst>
            </p:cNvPr>
            <p:cNvSpPr txBox="1"/>
            <p:nvPr/>
          </p:nvSpPr>
          <p:spPr bwMode="auto">
            <a:xfrm>
              <a:off x="2889149" y="4952481"/>
              <a:ext cx="3351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sp>
          <p:nvSpPr>
            <p:cNvPr id="24" name="TextBox 23">
              <a:extLst>
                <a:ext uri="{FF2B5EF4-FFF2-40B4-BE49-F238E27FC236}">
                  <a16:creationId xmlns:a16="http://schemas.microsoft.com/office/drawing/2014/main" id="{608CAABB-12AE-98FA-AA52-628A04484272}"/>
                </a:ext>
              </a:extLst>
            </p:cNvPr>
            <p:cNvSpPr txBox="1"/>
            <p:nvPr/>
          </p:nvSpPr>
          <p:spPr bwMode="auto">
            <a:xfrm>
              <a:off x="2454214" y="5358990"/>
              <a:ext cx="3351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grpSp>
          <p:nvGrpSpPr>
            <p:cNvPr id="31" name="Group 30">
              <a:extLst>
                <a:ext uri="{FF2B5EF4-FFF2-40B4-BE49-F238E27FC236}">
                  <a16:creationId xmlns:a16="http://schemas.microsoft.com/office/drawing/2014/main" id="{311C4873-EF97-F4E3-C0B8-91E62F5FA4EA}"/>
                </a:ext>
              </a:extLst>
            </p:cNvPr>
            <p:cNvGrpSpPr/>
            <p:nvPr/>
          </p:nvGrpSpPr>
          <p:grpSpPr>
            <a:xfrm>
              <a:off x="1430604" y="3234888"/>
              <a:ext cx="4690434" cy="2705513"/>
              <a:chOff x="792966" y="3047497"/>
              <a:chExt cx="4690434" cy="2705513"/>
            </a:xfrm>
          </p:grpSpPr>
          <p:grpSp>
            <p:nvGrpSpPr>
              <p:cNvPr id="32" name="Group 31">
                <a:extLst>
                  <a:ext uri="{FF2B5EF4-FFF2-40B4-BE49-F238E27FC236}">
                    <a16:creationId xmlns:a16="http://schemas.microsoft.com/office/drawing/2014/main" id="{2B22EBA5-664F-5958-D061-BA1F1469E3D8}"/>
                  </a:ext>
                </a:extLst>
              </p:cNvPr>
              <p:cNvGrpSpPr/>
              <p:nvPr/>
            </p:nvGrpSpPr>
            <p:grpSpPr>
              <a:xfrm>
                <a:off x="1314451" y="3277426"/>
                <a:ext cx="85690" cy="1916983"/>
                <a:chOff x="1314451" y="3277426"/>
                <a:chExt cx="85690" cy="1916983"/>
              </a:xfrm>
            </p:grpSpPr>
            <p:cxnSp>
              <p:nvCxnSpPr>
                <p:cNvPr id="92" name="Straight Connector 91">
                  <a:extLst>
                    <a:ext uri="{FF2B5EF4-FFF2-40B4-BE49-F238E27FC236}">
                      <a16:creationId xmlns:a16="http://schemas.microsoft.com/office/drawing/2014/main" id="{63393C7F-DF7C-FE9C-943D-4125433C7448}"/>
                    </a:ext>
                  </a:extLst>
                </p:cNvPr>
                <p:cNvCxnSpPr>
                  <a:cxnSpLocks/>
                </p:cNvCxnSpPr>
                <p:nvPr/>
              </p:nvCxnSpPr>
              <p:spPr bwMode="auto">
                <a:xfrm>
                  <a:off x="1314451" y="3277426"/>
                  <a:ext cx="85690"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96A2E292-E886-C7A9-20A3-0C432944B4C0}"/>
                    </a:ext>
                  </a:extLst>
                </p:cNvPr>
                <p:cNvCxnSpPr>
                  <a:cxnSpLocks/>
                </p:cNvCxnSpPr>
                <p:nvPr/>
              </p:nvCxnSpPr>
              <p:spPr bwMode="auto">
                <a:xfrm>
                  <a:off x="1314451" y="3660823"/>
                  <a:ext cx="85690"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7EE4267F-D52C-0059-629D-38C0096F782C}"/>
                    </a:ext>
                  </a:extLst>
                </p:cNvPr>
                <p:cNvCxnSpPr>
                  <a:cxnSpLocks/>
                </p:cNvCxnSpPr>
                <p:nvPr/>
              </p:nvCxnSpPr>
              <p:spPr bwMode="auto">
                <a:xfrm>
                  <a:off x="1314451" y="4044220"/>
                  <a:ext cx="85690"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3004E956-6441-5830-8A4A-0450A6A5AAC5}"/>
                    </a:ext>
                  </a:extLst>
                </p:cNvPr>
                <p:cNvCxnSpPr>
                  <a:cxnSpLocks/>
                </p:cNvCxnSpPr>
                <p:nvPr/>
              </p:nvCxnSpPr>
              <p:spPr bwMode="auto">
                <a:xfrm>
                  <a:off x="1314451" y="4427617"/>
                  <a:ext cx="85690"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12D62CDC-2FED-2F9E-03CB-D36CA0B51E49}"/>
                    </a:ext>
                  </a:extLst>
                </p:cNvPr>
                <p:cNvCxnSpPr>
                  <a:cxnSpLocks/>
                </p:cNvCxnSpPr>
                <p:nvPr/>
              </p:nvCxnSpPr>
              <p:spPr bwMode="auto">
                <a:xfrm>
                  <a:off x="1314451" y="4811014"/>
                  <a:ext cx="85690"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8DEC5911-125E-D041-11BF-D1B75479FDD0}"/>
                    </a:ext>
                  </a:extLst>
                </p:cNvPr>
                <p:cNvCxnSpPr>
                  <a:cxnSpLocks/>
                </p:cNvCxnSpPr>
                <p:nvPr/>
              </p:nvCxnSpPr>
              <p:spPr bwMode="auto">
                <a:xfrm>
                  <a:off x="1314451" y="5194409"/>
                  <a:ext cx="85690" cy="0"/>
                </a:xfrm>
                <a:prstGeom prst="line">
                  <a:avLst/>
                </a:prstGeom>
                <a:noFill/>
                <a:ln w="28575" cap="flat" cmpd="sng" algn="ctr">
                  <a:solidFill>
                    <a:schemeClr val="bg1"/>
                  </a:solidFill>
                  <a:prstDash val="solid"/>
                  <a:round/>
                  <a:headEnd type="none" w="med" len="med"/>
                  <a:tailEnd type="none" w="med" len="med"/>
                </a:ln>
                <a:effectLst/>
              </p:spPr>
            </p:cxnSp>
          </p:grpSp>
          <p:sp>
            <p:nvSpPr>
              <p:cNvPr id="33" name="TextBox 32">
                <a:extLst>
                  <a:ext uri="{FF2B5EF4-FFF2-40B4-BE49-F238E27FC236}">
                    <a16:creationId xmlns:a16="http://schemas.microsoft.com/office/drawing/2014/main" id="{F42F9B0F-AA39-C064-B3F5-B7A4D29E7DFC}"/>
                  </a:ext>
                </a:extLst>
              </p:cNvPr>
              <p:cNvSpPr txBox="1"/>
              <p:nvPr/>
            </p:nvSpPr>
            <p:spPr bwMode="auto">
              <a:xfrm>
                <a:off x="792966" y="3121748"/>
                <a:ext cx="585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pPr>
                <a:r>
                  <a:rPr lang="en-US" sz="1400" b="0" dirty="0">
                    <a:solidFill>
                      <a:schemeClr val="bg1"/>
                    </a:solidFill>
                    <a:latin typeface="Calibri" panose="020F0502020204030204" pitchFamily="34" charset="0"/>
                  </a:rPr>
                  <a:t>≥30%</a:t>
                </a:r>
              </a:p>
            </p:txBody>
          </p:sp>
          <p:sp>
            <p:nvSpPr>
              <p:cNvPr id="34" name="TextBox 33">
                <a:extLst>
                  <a:ext uri="{FF2B5EF4-FFF2-40B4-BE49-F238E27FC236}">
                    <a16:creationId xmlns:a16="http://schemas.microsoft.com/office/drawing/2014/main" id="{A22A8A33-E2AB-75D9-9D34-2A4638C0C76B}"/>
                  </a:ext>
                </a:extLst>
              </p:cNvPr>
              <p:cNvSpPr txBox="1"/>
              <p:nvPr/>
            </p:nvSpPr>
            <p:spPr bwMode="auto">
              <a:xfrm>
                <a:off x="792966" y="3500216"/>
                <a:ext cx="585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pPr>
                <a:r>
                  <a:rPr lang="en-US" sz="1400" b="0" dirty="0">
                    <a:solidFill>
                      <a:schemeClr val="bg1"/>
                    </a:solidFill>
                    <a:latin typeface="Calibri" panose="020F0502020204030204" pitchFamily="34" charset="0"/>
                  </a:rPr>
                  <a:t>≥25%</a:t>
                </a:r>
              </a:p>
            </p:txBody>
          </p:sp>
          <p:sp>
            <p:nvSpPr>
              <p:cNvPr id="35" name="TextBox 34">
                <a:extLst>
                  <a:ext uri="{FF2B5EF4-FFF2-40B4-BE49-F238E27FC236}">
                    <a16:creationId xmlns:a16="http://schemas.microsoft.com/office/drawing/2014/main" id="{6F872BAC-8C3F-C845-B619-A3A587706DBE}"/>
                  </a:ext>
                </a:extLst>
              </p:cNvPr>
              <p:cNvSpPr txBox="1"/>
              <p:nvPr/>
            </p:nvSpPr>
            <p:spPr bwMode="auto">
              <a:xfrm>
                <a:off x="792966" y="3888537"/>
                <a:ext cx="585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pPr>
                <a:r>
                  <a:rPr lang="en-US" sz="1400" b="0" dirty="0">
                    <a:solidFill>
                      <a:schemeClr val="bg1"/>
                    </a:solidFill>
                    <a:latin typeface="Calibri" panose="020F0502020204030204" pitchFamily="34" charset="0"/>
                  </a:rPr>
                  <a:t>≥20%</a:t>
                </a:r>
              </a:p>
            </p:txBody>
          </p:sp>
          <p:sp>
            <p:nvSpPr>
              <p:cNvPr id="36" name="TextBox 35">
                <a:extLst>
                  <a:ext uri="{FF2B5EF4-FFF2-40B4-BE49-F238E27FC236}">
                    <a16:creationId xmlns:a16="http://schemas.microsoft.com/office/drawing/2014/main" id="{DC1E3864-88E0-9842-97AB-714CF0A68318}"/>
                  </a:ext>
                </a:extLst>
              </p:cNvPr>
              <p:cNvSpPr txBox="1"/>
              <p:nvPr/>
            </p:nvSpPr>
            <p:spPr bwMode="auto">
              <a:xfrm>
                <a:off x="792966" y="4274574"/>
                <a:ext cx="585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pPr>
                <a:r>
                  <a:rPr lang="en-US" sz="1400" b="0" dirty="0">
                    <a:solidFill>
                      <a:schemeClr val="bg1"/>
                    </a:solidFill>
                    <a:latin typeface="Calibri" panose="020F0502020204030204" pitchFamily="34" charset="0"/>
                  </a:rPr>
                  <a:t>≥15%</a:t>
                </a:r>
              </a:p>
            </p:txBody>
          </p:sp>
          <p:sp>
            <p:nvSpPr>
              <p:cNvPr id="37" name="TextBox 36">
                <a:extLst>
                  <a:ext uri="{FF2B5EF4-FFF2-40B4-BE49-F238E27FC236}">
                    <a16:creationId xmlns:a16="http://schemas.microsoft.com/office/drawing/2014/main" id="{40E9D828-ECFA-B5B6-7CD7-7C9BEF48EF6C}"/>
                  </a:ext>
                </a:extLst>
              </p:cNvPr>
              <p:cNvSpPr txBox="1"/>
              <p:nvPr/>
            </p:nvSpPr>
            <p:spPr bwMode="auto">
              <a:xfrm>
                <a:off x="792966" y="4648880"/>
                <a:ext cx="585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pPr>
                <a:r>
                  <a:rPr lang="en-US" sz="1400" b="0" dirty="0">
                    <a:solidFill>
                      <a:schemeClr val="bg1"/>
                    </a:solidFill>
                    <a:latin typeface="Calibri" panose="020F0502020204030204" pitchFamily="34" charset="0"/>
                  </a:rPr>
                  <a:t>≥10%</a:t>
                </a:r>
              </a:p>
            </p:txBody>
          </p:sp>
          <p:sp>
            <p:nvSpPr>
              <p:cNvPr id="38" name="TextBox 37">
                <a:extLst>
                  <a:ext uri="{FF2B5EF4-FFF2-40B4-BE49-F238E27FC236}">
                    <a16:creationId xmlns:a16="http://schemas.microsoft.com/office/drawing/2014/main" id="{F106DAA0-E256-3949-BBA7-FC5D932AE35A}"/>
                  </a:ext>
                </a:extLst>
              </p:cNvPr>
              <p:cNvSpPr txBox="1"/>
              <p:nvPr/>
            </p:nvSpPr>
            <p:spPr bwMode="auto">
              <a:xfrm>
                <a:off x="884337" y="5024275"/>
                <a:ext cx="4940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grpSp>
            <p:nvGrpSpPr>
              <p:cNvPr id="39" name="Group 38">
                <a:extLst>
                  <a:ext uri="{FF2B5EF4-FFF2-40B4-BE49-F238E27FC236}">
                    <a16:creationId xmlns:a16="http://schemas.microsoft.com/office/drawing/2014/main" id="{65C66CEA-5478-3956-6E3A-B67C068581E8}"/>
                  </a:ext>
                </a:extLst>
              </p:cNvPr>
              <p:cNvGrpSpPr/>
              <p:nvPr/>
            </p:nvGrpSpPr>
            <p:grpSpPr>
              <a:xfrm>
                <a:off x="1255893" y="5440459"/>
                <a:ext cx="4227507" cy="312551"/>
                <a:chOff x="1255893" y="5440459"/>
                <a:chExt cx="4227507" cy="312551"/>
              </a:xfrm>
            </p:grpSpPr>
            <p:sp>
              <p:nvSpPr>
                <p:cNvPr id="79" name="TextBox 78">
                  <a:extLst>
                    <a:ext uri="{FF2B5EF4-FFF2-40B4-BE49-F238E27FC236}">
                      <a16:creationId xmlns:a16="http://schemas.microsoft.com/office/drawing/2014/main" id="{9AF4EEE1-B9D5-F45E-C2D2-F224C9A2D911}"/>
                    </a:ext>
                  </a:extLst>
                </p:cNvPr>
                <p:cNvSpPr txBox="1"/>
                <p:nvPr/>
              </p:nvSpPr>
              <p:spPr bwMode="auto">
                <a:xfrm>
                  <a:off x="1255893" y="5445233"/>
                  <a:ext cx="2900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spc="-100" dirty="0">
                      <a:solidFill>
                        <a:schemeClr val="bg1"/>
                      </a:solidFill>
                      <a:latin typeface="Calibri" panose="020F0502020204030204" pitchFamily="34" charset="0"/>
                    </a:rPr>
                    <a:t>0</a:t>
                  </a:r>
                </a:p>
              </p:txBody>
            </p:sp>
            <p:sp>
              <p:nvSpPr>
                <p:cNvPr id="80" name="TextBox 79">
                  <a:extLst>
                    <a:ext uri="{FF2B5EF4-FFF2-40B4-BE49-F238E27FC236}">
                      <a16:creationId xmlns:a16="http://schemas.microsoft.com/office/drawing/2014/main" id="{2384E0AD-CA41-7867-6488-6D6FC9BDF638}"/>
                    </a:ext>
                  </a:extLst>
                </p:cNvPr>
                <p:cNvSpPr txBox="1"/>
                <p:nvPr/>
              </p:nvSpPr>
              <p:spPr bwMode="auto">
                <a:xfrm>
                  <a:off x="1586421" y="5445233"/>
                  <a:ext cx="2632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spc="-100" dirty="0">
                      <a:solidFill>
                        <a:schemeClr val="bg1"/>
                      </a:solidFill>
                      <a:latin typeface="Calibri" panose="020F0502020204030204" pitchFamily="34" charset="0"/>
                    </a:rPr>
                    <a:t>6</a:t>
                  </a:r>
                </a:p>
              </p:txBody>
            </p:sp>
            <p:sp>
              <p:nvSpPr>
                <p:cNvPr id="81" name="TextBox 80">
                  <a:extLst>
                    <a:ext uri="{FF2B5EF4-FFF2-40B4-BE49-F238E27FC236}">
                      <a16:creationId xmlns:a16="http://schemas.microsoft.com/office/drawing/2014/main" id="{89755B65-DDD9-FF27-7AAC-DBAFCB742019}"/>
                    </a:ext>
                  </a:extLst>
                </p:cNvPr>
                <p:cNvSpPr txBox="1"/>
                <p:nvPr/>
              </p:nvSpPr>
              <p:spPr bwMode="auto">
                <a:xfrm>
                  <a:off x="1877271" y="5445233"/>
                  <a:ext cx="3417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spc="-100" dirty="0">
                      <a:solidFill>
                        <a:schemeClr val="bg1"/>
                      </a:solidFill>
                      <a:latin typeface="Calibri" panose="020F0502020204030204" pitchFamily="34" charset="0"/>
                    </a:rPr>
                    <a:t>12</a:t>
                  </a:r>
                </a:p>
              </p:txBody>
            </p:sp>
            <p:sp>
              <p:nvSpPr>
                <p:cNvPr id="82" name="TextBox 81">
                  <a:extLst>
                    <a:ext uri="{FF2B5EF4-FFF2-40B4-BE49-F238E27FC236}">
                      <a16:creationId xmlns:a16="http://schemas.microsoft.com/office/drawing/2014/main" id="{4D6FE8BB-9FB5-396C-F7D4-06B90CB27F19}"/>
                    </a:ext>
                  </a:extLst>
                </p:cNvPr>
                <p:cNvSpPr txBox="1"/>
                <p:nvPr/>
              </p:nvSpPr>
              <p:spPr bwMode="auto">
                <a:xfrm>
                  <a:off x="2199270" y="5445233"/>
                  <a:ext cx="3417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spc="-100" dirty="0">
                      <a:solidFill>
                        <a:schemeClr val="bg1"/>
                      </a:solidFill>
                      <a:latin typeface="Calibri" panose="020F0502020204030204" pitchFamily="34" charset="0"/>
                    </a:rPr>
                    <a:t>18</a:t>
                  </a:r>
                </a:p>
              </p:txBody>
            </p:sp>
            <p:sp>
              <p:nvSpPr>
                <p:cNvPr id="83" name="TextBox 82">
                  <a:extLst>
                    <a:ext uri="{FF2B5EF4-FFF2-40B4-BE49-F238E27FC236}">
                      <a16:creationId xmlns:a16="http://schemas.microsoft.com/office/drawing/2014/main" id="{7FD2FB59-8636-0C6D-CC25-0F148D4D747F}"/>
                    </a:ext>
                  </a:extLst>
                </p:cNvPr>
                <p:cNvSpPr txBox="1"/>
                <p:nvPr/>
              </p:nvSpPr>
              <p:spPr bwMode="auto">
                <a:xfrm>
                  <a:off x="2531541" y="5445233"/>
                  <a:ext cx="3417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spc="-100" dirty="0">
                      <a:solidFill>
                        <a:schemeClr val="bg1"/>
                      </a:solidFill>
                      <a:latin typeface="Calibri" panose="020F0502020204030204" pitchFamily="34" charset="0"/>
                    </a:rPr>
                    <a:t>24</a:t>
                  </a:r>
                </a:p>
              </p:txBody>
            </p:sp>
            <p:sp>
              <p:nvSpPr>
                <p:cNvPr id="84" name="TextBox 83">
                  <a:extLst>
                    <a:ext uri="{FF2B5EF4-FFF2-40B4-BE49-F238E27FC236}">
                      <a16:creationId xmlns:a16="http://schemas.microsoft.com/office/drawing/2014/main" id="{9F1718AF-EF43-572F-D1B9-2BE60F4E9278}"/>
                    </a:ext>
                  </a:extLst>
                </p:cNvPr>
                <p:cNvSpPr txBox="1"/>
                <p:nvPr/>
              </p:nvSpPr>
              <p:spPr bwMode="auto">
                <a:xfrm>
                  <a:off x="2861492" y="5445233"/>
                  <a:ext cx="3417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spc="-100" dirty="0">
                      <a:solidFill>
                        <a:schemeClr val="bg1"/>
                      </a:solidFill>
                      <a:latin typeface="Calibri" panose="020F0502020204030204" pitchFamily="34" charset="0"/>
                    </a:rPr>
                    <a:t>30</a:t>
                  </a:r>
                </a:p>
              </p:txBody>
            </p:sp>
            <p:sp>
              <p:nvSpPr>
                <p:cNvPr id="85" name="TextBox 84">
                  <a:extLst>
                    <a:ext uri="{FF2B5EF4-FFF2-40B4-BE49-F238E27FC236}">
                      <a16:creationId xmlns:a16="http://schemas.microsoft.com/office/drawing/2014/main" id="{087CDBD0-3AE0-1A5E-6A51-E6112B261564}"/>
                    </a:ext>
                  </a:extLst>
                </p:cNvPr>
                <p:cNvSpPr txBox="1"/>
                <p:nvPr/>
              </p:nvSpPr>
              <p:spPr bwMode="auto">
                <a:xfrm>
                  <a:off x="3177556" y="5445233"/>
                  <a:ext cx="3417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spc="-100" dirty="0">
                      <a:solidFill>
                        <a:schemeClr val="bg1"/>
                      </a:solidFill>
                      <a:latin typeface="Calibri" panose="020F0502020204030204" pitchFamily="34" charset="0"/>
                    </a:rPr>
                    <a:t>36</a:t>
                  </a:r>
                </a:p>
              </p:txBody>
            </p:sp>
            <p:sp>
              <p:nvSpPr>
                <p:cNvPr id="86" name="TextBox 85">
                  <a:extLst>
                    <a:ext uri="{FF2B5EF4-FFF2-40B4-BE49-F238E27FC236}">
                      <a16:creationId xmlns:a16="http://schemas.microsoft.com/office/drawing/2014/main" id="{08D4D78E-836B-4681-05F9-682B5D7DEF73}"/>
                    </a:ext>
                  </a:extLst>
                </p:cNvPr>
                <p:cNvSpPr txBox="1"/>
                <p:nvPr/>
              </p:nvSpPr>
              <p:spPr bwMode="auto">
                <a:xfrm>
                  <a:off x="3509597" y="5445233"/>
                  <a:ext cx="3417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spc="-100" dirty="0">
                      <a:solidFill>
                        <a:schemeClr val="bg1"/>
                      </a:solidFill>
                      <a:latin typeface="Calibri" panose="020F0502020204030204" pitchFamily="34" charset="0"/>
                    </a:rPr>
                    <a:t>42</a:t>
                  </a:r>
                </a:p>
              </p:txBody>
            </p:sp>
            <p:sp>
              <p:nvSpPr>
                <p:cNvPr id="87" name="TextBox 86">
                  <a:extLst>
                    <a:ext uri="{FF2B5EF4-FFF2-40B4-BE49-F238E27FC236}">
                      <a16:creationId xmlns:a16="http://schemas.microsoft.com/office/drawing/2014/main" id="{E641F3DC-5614-7BAF-C57E-4A4CF3221CAB}"/>
                    </a:ext>
                  </a:extLst>
                </p:cNvPr>
                <p:cNvSpPr txBox="1"/>
                <p:nvPr/>
              </p:nvSpPr>
              <p:spPr bwMode="auto">
                <a:xfrm>
                  <a:off x="3840845" y="5445233"/>
                  <a:ext cx="3417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spc="-100" dirty="0">
                      <a:solidFill>
                        <a:schemeClr val="bg1"/>
                      </a:solidFill>
                      <a:latin typeface="Calibri" panose="020F0502020204030204" pitchFamily="34" charset="0"/>
                    </a:rPr>
                    <a:t>48</a:t>
                  </a:r>
                </a:p>
              </p:txBody>
            </p:sp>
            <p:sp>
              <p:nvSpPr>
                <p:cNvPr id="88" name="TextBox 87">
                  <a:extLst>
                    <a:ext uri="{FF2B5EF4-FFF2-40B4-BE49-F238E27FC236}">
                      <a16:creationId xmlns:a16="http://schemas.microsoft.com/office/drawing/2014/main" id="{5CCCBBAB-3656-5113-F1EF-757E7BC036D9}"/>
                    </a:ext>
                  </a:extLst>
                </p:cNvPr>
                <p:cNvSpPr txBox="1"/>
                <p:nvPr/>
              </p:nvSpPr>
              <p:spPr bwMode="auto">
                <a:xfrm>
                  <a:off x="4167187" y="5445233"/>
                  <a:ext cx="3417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spc="-100" dirty="0">
                      <a:solidFill>
                        <a:schemeClr val="bg1"/>
                      </a:solidFill>
                      <a:latin typeface="Calibri" panose="020F0502020204030204" pitchFamily="34" charset="0"/>
                    </a:rPr>
                    <a:t>54</a:t>
                  </a:r>
                </a:p>
              </p:txBody>
            </p:sp>
            <p:sp>
              <p:nvSpPr>
                <p:cNvPr id="89" name="TextBox 88">
                  <a:extLst>
                    <a:ext uri="{FF2B5EF4-FFF2-40B4-BE49-F238E27FC236}">
                      <a16:creationId xmlns:a16="http://schemas.microsoft.com/office/drawing/2014/main" id="{3F9BD144-9B15-3D47-9D10-BBBCB77AD010}"/>
                    </a:ext>
                  </a:extLst>
                </p:cNvPr>
                <p:cNvSpPr txBox="1"/>
                <p:nvPr/>
              </p:nvSpPr>
              <p:spPr bwMode="auto">
                <a:xfrm>
                  <a:off x="4489567" y="5440459"/>
                  <a:ext cx="3417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spc="-100" dirty="0">
                      <a:solidFill>
                        <a:schemeClr val="bg1"/>
                      </a:solidFill>
                      <a:latin typeface="Calibri" panose="020F0502020204030204" pitchFamily="34" charset="0"/>
                    </a:rPr>
                    <a:t>60</a:t>
                  </a:r>
                </a:p>
              </p:txBody>
            </p:sp>
            <p:sp>
              <p:nvSpPr>
                <p:cNvPr id="90" name="TextBox 89">
                  <a:extLst>
                    <a:ext uri="{FF2B5EF4-FFF2-40B4-BE49-F238E27FC236}">
                      <a16:creationId xmlns:a16="http://schemas.microsoft.com/office/drawing/2014/main" id="{5A0BE0CE-96EB-613E-5AEF-250E62711137}"/>
                    </a:ext>
                  </a:extLst>
                </p:cNvPr>
                <p:cNvSpPr txBox="1"/>
                <p:nvPr/>
              </p:nvSpPr>
              <p:spPr bwMode="auto">
                <a:xfrm>
                  <a:off x="4813341" y="5445233"/>
                  <a:ext cx="3417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spc="-100" dirty="0">
                      <a:solidFill>
                        <a:schemeClr val="bg1"/>
                      </a:solidFill>
                      <a:latin typeface="Calibri" panose="020F0502020204030204" pitchFamily="34" charset="0"/>
                    </a:rPr>
                    <a:t>66</a:t>
                  </a:r>
                </a:p>
              </p:txBody>
            </p:sp>
            <p:sp>
              <p:nvSpPr>
                <p:cNvPr id="91" name="TextBox 90">
                  <a:extLst>
                    <a:ext uri="{FF2B5EF4-FFF2-40B4-BE49-F238E27FC236}">
                      <a16:creationId xmlns:a16="http://schemas.microsoft.com/office/drawing/2014/main" id="{EE12F779-B745-34F4-77CB-1FA3F1C9EDAA}"/>
                    </a:ext>
                  </a:extLst>
                </p:cNvPr>
                <p:cNvSpPr txBox="1"/>
                <p:nvPr/>
              </p:nvSpPr>
              <p:spPr bwMode="auto">
                <a:xfrm>
                  <a:off x="5141640" y="5445233"/>
                  <a:ext cx="3417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spc="-100" dirty="0">
                      <a:solidFill>
                        <a:schemeClr val="bg1"/>
                      </a:solidFill>
                      <a:latin typeface="Calibri" panose="020F0502020204030204" pitchFamily="34" charset="0"/>
                    </a:rPr>
                    <a:t>72</a:t>
                  </a:r>
                </a:p>
              </p:txBody>
            </p:sp>
          </p:grpSp>
          <p:grpSp>
            <p:nvGrpSpPr>
              <p:cNvPr id="40" name="Group 39">
                <a:extLst>
                  <a:ext uri="{FF2B5EF4-FFF2-40B4-BE49-F238E27FC236}">
                    <a16:creationId xmlns:a16="http://schemas.microsoft.com/office/drawing/2014/main" id="{C4D906F4-52DB-DFCD-B326-F3BEF6926D12}"/>
                  </a:ext>
                </a:extLst>
              </p:cNvPr>
              <p:cNvGrpSpPr/>
              <p:nvPr/>
            </p:nvGrpSpPr>
            <p:grpSpPr>
              <a:xfrm>
                <a:off x="1396704" y="5402818"/>
                <a:ext cx="3908352" cy="81037"/>
                <a:chOff x="1396704" y="5402818"/>
                <a:chExt cx="3908352" cy="81037"/>
              </a:xfrm>
            </p:grpSpPr>
            <p:cxnSp>
              <p:nvCxnSpPr>
                <p:cNvPr id="66" name="Straight Connector 65">
                  <a:extLst>
                    <a:ext uri="{FF2B5EF4-FFF2-40B4-BE49-F238E27FC236}">
                      <a16:creationId xmlns:a16="http://schemas.microsoft.com/office/drawing/2014/main" id="{FC9B88B5-2D24-790B-C6E6-109F4B1696DC}"/>
                    </a:ext>
                  </a:extLst>
                </p:cNvPr>
                <p:cNvCxnSpPr>
                  <a:cxnSpLocks/>
                </p:cNvCxnSpPr>
                <p:nvPr/>
              </p:nvCxnSpPr>
              <p:spPr bwMode="auto">
                <a:xfrm rot="5400000">
                  <a:off x="3314070" y="5439628"/>
                  <a:ext cx="73620"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BF3ED92D-6253-02AF-AEDD-CAD9FB1524D7}"/>
                    </a:ext>
                  </a:extLst>
                </p:cNvPr>
                <p:cNvCxnSpPr>
                  <a:cxnSpLocks/>
                </p:cNvCxnSpPr>
                <p:nvPr/>
              </p:nvCxnSpPr>
              <p:spPr bwMode="auto">
                <a:xfrm rot="5400000">
                  <a:off x="2988374" y="5439628"/>
                  <a:ext cx="73620"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106C3E0C-D89D-13D9-943D-D637FDC63FFD}"/>
                    </a:ext>
                  </a:extLst>
                </p:cNvPr>
                <p:cNvCxnSpPr>
                  <a:cxnSpLocks/>
                </p:cNvCxnSpPr>
                <p:nvPr/>
              </p:nvCxnSpPr>
              <p:spPr bwMode="auto">
                <a:xfrm rot="5400000">
                  <a:off x="2662678" y="5439628"/>
                  <a:ext cx="73620"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9DB71366-7E3A-C414-EF4B-9E69021112E4}"/>
                    </a:ext>
                  </a:extLst>
                </p:cNvPr>
                <p:cNvCxnSpPr>
                  <a:cxnSpLocks/>
                </p:cNvCxnSpPr>
                <p:nvPr/>
              </p:nvCxnSpPr>
              <p:spPr bwMode="auto">
                <a:xfrm rot="5400000">
                  <a:off x="2336982" y="5439628"/>
                  <a:ext cx="73620"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C8B534CC-E86D-4F6A-20B0-696FD398A862}"/>
                    </a:ext>
                  </a:extLst>
                </p:cNvPr>
                <p:cNvCxnSpPr>
                  <a:cxnSpLocks/>
                </p:cNvCxnSpPr>
                <p:nvPr/>
              </p:nvCxnSpPr>
              <p:spPr bwMode="auto">
                <a:xfrm rot="5400000">
                  <a:off x="2011286" y="5439628"/>
                  <a:ext cx="73620"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98E797BB-A1E3-C1ED-4D22-7EBF024F82C0}"/>
                    </a:ext>
                  </a:extLst>
                </p:cNvPr>
                <p:cNvCxnSpPr>
                  <a:cxnSpLocks/>
                </p:cNvCxnSpPr>
                <p:nvPr/>
              </p:nvCxnSpPr>
              <p:spPr bwMode="auto">
                <a:xfrm rot="5400000">
                  <a:off x="1685590" y="5439628"/>
                  <a:ext cx="73620"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C20E4015-2665-E56D-AA06-3D8866548E41}"/>
                    </a:ext>
                  </a:extLst>
                </p:cNvPr>
                <p:cNvCxnSpPr>
                  <a:cxnSpLocks/>
                </p:cNvCxnSpPr>
                <p:nvPr/>
              </p:nvCxnSpPr>
              <p:spPr bwMode="auto">
                <a:xfrm rot="5400000">
                  <a:off x="1359894" y="5439628"/>
                  <a:ext cx="73620"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D0484962-D498-8AF1-D38A-DB31E6134755}"/>
                    </a:ext>
                  </a:extLst>
                </p:cNvPr>
                <p:cNvCxnSpPr>
                  <a:cxnSpLocks/>
                </p:cNvCxnSpPr>
                <p:nvPr/>
              </p:nvCxnSpPr>
              <p:spPr bwMode="auto">
                <a:xfrm rot="5400000">
                  <a:off x="5268246" y="5447045"/>
                  <a:ext cx="73620"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CFC4789A-E0BF-DA6E-D05C-1C557830A0C8}"/>
                    </a:ext>
                  </a:extLst>
                </p:cNvPr>
                <p:cNvCxnSpPr>
                  <a:cxnSpLocks/>
                </p:cNvCxnSpPr>
                <p:nvPr/>
              </p:nvCxnSpPr>
              <p:spPr bwMode="auto">
                <a:xfrm rot="5400000">
                  <a:off x="4942550" y="5447045"/>
                  <a:ext cx="73620"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E91D042B-569B-DE2D-EE81-9432FC515D0D}"/>
                    </a:ext>
                  </a:extLst>
                </p:cNvPr>
                <p:cNvCxnSpPr>
                  <a:cxnSpLocks/>
                </p:cNvCxnSpPr>
                <p:nvPr/>
              </p:nvCxnSpPr>
              <p:spPr bwMode="auto">
                <a:xfrm rot="5400000">
                  <a:off x="4616854" y="5447045"/>
                  <a:ext cx="73620"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7B46454F-6DE2-A3B7-65DC-97AA35059C6A}"/>
                    </a:ext>
                  </a:extLst>
                </p:cNvPr>
                <p:cNvCxnSpPr>
                  <a:cxnSpLocks/>
                </p:cNvCxnSpPr>
                <p:nvPr/>
              </p:nvCxnSpPr>
              <p:spPr bwMode="auto">
                <a:xfrm rot="5400000">
                  <a:off x="4291158" y="5447045"/>
                  <a:ext cx="73620"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946B7BC2-065E-87B0-3FAC-E824BBA362BB}"/>
                    </a:ext>
                  </a:extLst>
                </p:cNvPr>
                <p:cNvCxnSpPr>
                  <a:cxnSpLocks/>
                </p:cNvCxnSpPr>
                <p:nvPr/>
              </p:nvCxnSpPr>
              <p:spPr bwMode="auto">
                <a:xfrm rot="5400000">
                  <a:off x="3965462" y="5447045"/>
                  <a:ext cx="73620"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D46D2F88-BC5E-B748-C493-ED8861261FAE}"/>
                    </a:ext>
                  </a:extLst>
                </p:cNvPr>
                <p:cNvCxnSpPr>
                  <a:cxnSpLocks/>
                </p:cNvCxnSpPr>
                <p:nvPr/>
              </p:nvCxnSpPr>
              <p:spPr bwMode="auto">
                <a:xfrm rot="5400000">
                  <a:off x="3639766" y="5447045"/>
                  <a:ext cx="73620" cy="0"/>
                </a:xfrm>
                <a:prstGeom prst="line">
                  <a:avLst/>
                </a:prstGeom>
                <a:noFill/>
                <a:ln w="28575" cap="flat" cmpd="sng" algn="ctr">
                  <a:solidFill>
                    <a:schemeClr val="bg1"/>
                  </a:solidFill>
                  <a:prstDash val="solid"/>
                  <a:round/>
                  <a:headEnd type="none" w="med" len="med"/>
                  <a:tailEnd type="none" w="med" len="med"/>
                </a:ln>
                <a:effectLst/>
              </p:spPr>
            </p:cxnSp>
          </p:grpSp>
          <p:sp>
            <p:nvSpPr>
              <p:cNvPr id="41" name="Rectangle 40">
                <a:extLst>
                  <a:ext uri="{FF2B5EF4-FFF2-40B4-BE49-F238E27FC236}">
                    <a16:creationId xmlns:a16="http://schemas.microsoft.com/office/drawing/2014/main" id="{C5FCFB4D-3BAE-2F5F-F5FB-DA2B31577D76}"/>
                  </a:ext>
                </a:extLst>
              </p:cNvPr>
              <p:cNvSpPr/>
              <p:nvPr/>
            </p:nvSpPr>
            <p:spPr bwMode="auto">
              <a:xfrm>
                <a:off x="1384556" y="3116462"/>
                <a:ext cx="2870520" cy="16739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0FABEC79-0F33-9149-556B-C6A3D948CA2F}"/>
                  </a:ext>
                </a:extLst>
              </p:cNvPr>
              <p:cNvSpPr/>
              <p:nvPr/>
            </p:nvSpPr>
            <p:spPr bwMode="auto">
              <a:xfrm>
                <a:off x="1389751" y="3281020"/>
                <a:ext cx="2635119" cy="16739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FE3543BB-D3B8-3D8C-7449-36DCE49EE9C6}"/>
                  </a:ext>
                </a:extLst>
              </p:cNvPr>
              <p:cNvSpPr/>
              <p:nvPr/>
            </p:nvSpPr>
            <p:spPr bwMode="auto">
              <a:xfrm>
                <a:off x="1386471" y="3497983"/>
                <a:ext cx="2633209" cy="16739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7E2468F8-3885-A52B-EEE2-272A4B208582}"/>
                  </a:ext>
                </a:extLst>
              </p:cNvPr>
              <p:cNvSpPr/>
              <p:nvPr/>
            </p:nvSpPr>
            <p:spPr bwMode="auto">
              <a:xfrm>
                <a:off x="1402784" y="3665368"/>
                <a:ext cx="2601726" cy="16739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31F37BD6-3F2F-3A7F-9F15-E9222E7F3CEC}"/>
                  </a:ext>
                </a:extLst>
              </p:cNvPr>
              <p:cNvSpPr/>
              <p:nvPr/>
            </p:nvSpPr>
            <p:spPr bwMode="auto">
              <a:xfrm>
                <a:off x="1403967" y="3871634"/>
                <a:ext cx="2587777" cy="16739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7747D0F4-3E9C-A5F5-B71F-7850F5CFAF46}"/>
                  </a:ext>
                </a:extLst>
              </p:cNvPr>
              <p:cNvSpPr/>
              <p:nvPr/>
            </p:nvSpPr>
            <p:spPr bwMode="auto">
              <a:xfrm>
                <a:off x="1403968" y="4039019"/>
                <a:ext cx="1960486" cy="16739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1907D006-2537-7AF0-BC45-B4E3E9EED4A3}"/>
                  </a:ext>
                </a:extLst>
              </p:cNvPr>
              <p:cNvSpPr/>
              <p:nvPr/>
            </p:nvSpPr>
            <p:spPr bwMode="auto">
              <a:xfrm>
                <a:off x="1401368" y="4262433"/>
                <a:ext cx="1960487" cy="16739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AA5E641A-17E3-DE4E-5709-829999806047}"/>
                  </a:ext>
                </a:extLst>
              </p:cNvPr>
              <p:cNvSpPr/>
              <p:nvPr/>
            </p:nvSpPr>
            <p:spPr bwMode="auto">
              <a:xfrm>
                <a:off x="1401369" y="4429818"/>
                <a:ext cx="1307857" cy="16739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8FEB3AE6-9051-6081-2532-0FC7EEC8EB30}"/>
                  </a:ext>
                </a:extLst>
              </p:cNvPr>
              <p:cNvSpPr/>
              <p:nvPr/>
            </p:nvSpPr>
            <p:spPr bwMode="auto">
              <a:xfrm>
                <a:off x="1401369" y="4642677"/>
                <a:ext cx="1092450" cy="16739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55E746E9-D22D-D720-1CD0-61AA63CDF0A8}"/>
                  </a:ext>
                </a:extLst>
              </p:cNvPr>
              <p:cNvSpPr/>
              <p:nvPr/>
            </p:nvSpPr>
            <p:spPr bwMode="auto">
              <a:xfrm>
                <a:off x="1398772" y="4810062"/>
                <a:ext cx="876837" cy="16739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03FC7009-B064-293D-BB35-38FE493A22CD}"/>
                  </a:ext>
                </a:extLst>
              </p:cNvPr>
              <p:cNvSpPr/>
              <p:nvPr/>
            </p:nvSpPr>
            <p:spPr bwMode="auto">
              <a:xfrm>
                <a:off x="1392348" y="5022897"/>
                <a:ext cx="661651" cy="16739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1BFDDE4E-D38F-CFA9-7FE0-762C2DDB99AC}"/>
                  </a:ext>
                </a:extLst>
              </p:cNvPr>
              <p:cNvSpPr/>
              <p:nvPr/>
            </p:nvSpPr>
            <p:spPr bwMode="auto">
              <a:xfrm>
                <a:off x="1389752" y="5191466"/>
                <a:ext cx="453908" cy="16739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Freeform: Shape 52">
                <a:extLst>
                  <a:ext uri="{FF2B5EF4-FFF2-40B4-BE49-F238E27FC236}">
                    <a16:creationId xmlns:a16="http://schemas.microsoft.com/office/drawing/2014/main" id="{8220F2A0-4535-E87C-C043-BDCA3E451566}"/>
                  </a:ext>
                </a:extLst>
              </p:cNvPr>
              <p:cNvSpPr/>
              <p:nvPr/>
            </p:nvSpPr>
            <p:spPr bwMode="auto">
              <a:xfrm>
                <a:off x="1398773" y="3047497"/>
                <a:ext cx="3922426" cy="2361344"/>
              </a:xfrm>
              <a:custGeom>
                <a:avLst/>
                <a:gdLst>
                  <a:gd name="connsiteX0" fmla="*/ 0 w 4441372"/>
                  <a:gd name="connsiteY0" fmla="*/ 0 h 2793442"/>
                  <a:gd name="connsiteX1" fmla="*/ 0 w 4441372"/>
                  <a:gd name="connsiteY1" fmla="*/ 2793442 h 2793442"/>
                  <a:gd name="connsiteX2" fmla="*/ 4441372 w 4441372"/>
                  <a:gd name="connsiteY2" fmla="*/ 2793442 h 2793442"/>
                </a:gdLst>
                <a:ahLst/>
                <a:cxnLst>
                  <a:cxn ang="0">
                    <a:pos x="connsiteX0" y="connsiteY0"/>
                  </a:cxn>
                  <a:cxn ang="0">
                    <a:pos x="connsiteX1" y="connsiteY1"/>
                  </a:cxn>
                  <a:cxn ang="0">
                    <a:pos x="connsiteX2" y="connsiteY2"/>
                  </a:cxn>
                </a:cxnLst>
                <a:rect l="l" t="t" r="r" b="b"/>
                <a:pathLst>
                  <a:path w="4441372" h="2793442">
                    <a:moveTo>
                      <a:pt x="0" y="0"/>
                    </a:moveTo>
                    <a:lnTo>
                      <a:pt x="0" y="2793442"/>
                    </a:lnTo>
                    <a:lnTo>
                      <a:pt x="4441372" y="2793442"/>
                    </a:lnTo>
                  </a:path>
                </a:pathLst>
              </a:custGeom>
              <a:noFill/>
              <a:ln w="28575">
                <a:solidFill>
                  <a:schemeClr val="bg1"/>
                </a:solidFill>
                <a:miter lim="800000"/>
                <a:headEnd/>
                <a:tailEnd/>
              </a:ln>
            </p:spPr>
            <p:txBody>
              <a:bodyPr rtlCol="0" anchor="ctr"/>
              <a:lstStyle/>
              <a:p>
                <a:pPr algn="ctr"/>
                <a:endParaRPr lang="en-US" dirty="0"/>
              </a:p>
            </p:txBody>
          </p:sp>
          <p:sp>
            <p:nvSpPr>
              <p:cNvPr id="54" name="TextBox 53">
                <a:extLst>
                  <a:ext uri="{FF2B5EF4-FFF2-40B4-BE49-F238E27FC236}">
                    <a16:creationId xmlns:a16="http://schemas.microsoft.com/office/drawing/2014/main" id="{F1C61686-C1D8-8F5A-E2FF-ABDBDB4854F2}"/>
                  </a:ext>
                </a:extLst>
              </p:cNvPr>
              <p:cNvSpPr txBox="1"/>
              <p:nvPr/>
            </p:nvSpPr>
            <p:spPr bwMode="auto">
              <a:xfrm>
                <a:off x="1362513" y="3056358"/>
                <a:ext cx="5180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latin typeface="Calibri" panose="020F0502020204030204" pitchFamily="34" charset="0"/>
                  </a:rPr>
                  <a:t>n=26</a:t>
                </a:r>
              </a:p>
            </p:txBody>
          </p:sp>
          <p:sp>
            <p:nvSpPr>
              <p:cNvPr id="55" name="TextBox 54">
                <a:extLst>
                  <a:ext uri="{FF2B5EF4-FFF2-40B4-BE49-F238E27FC236}">
                    <a16:creationId xmlns:a16="http://schemas.microsoft.com/office/drawing/2014/main" id="{1E06D54E-2BF4-F0AD-35D2-6B9A373C4203}"/>
                  </a:ext>
                </a:extLst>
              </p:cNvPr>
              <p:cNvSpPr txBox="1"/>
              <p:nvPr/>
            </p:nvSpPr>
            <p:spPr bwMode="auto">
              <a:xfrm>
                <a:off x="1367420" y="3223679"/>
                <a:ext cx="4988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latin typeface="Calibri" panose="020F0502020204030204" pitchFamily="34" charset="0"/>
                  </a:rPr>
                  <a:t>n=72</a:t>
                </a:r>
              </a:p>
            </p:txBody>
          </p:sp>
          <p:sp>
            <p:nvSpPr>
              <p:cNvPr id="56" name="TextBox 55">
                <a:extLst>
                  <a:ext uri="{FF2B5EF4-FFF2-40B4-BE49-F238E27FC236}">
                    <a16:creationId xmlns:a16="http://schemas.microsoft.com/office/drawing/2014/main" id="{1225C3F1-71E2-1943-838B-C8DF11F10658}"/>
                  </a:ext>
                </a:extLst>
              </p:cNvPr>
              <p:cNvSpPr txBox="1"/>
              <p:nvPr/>
            </p:nvSpPr>
            <p:spPr bwMode="auto">
              <a:xfrm>
                <a:off x="1362513" y="3437801"/>
                <a:ext cx="4988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latin typeface="Calibri" panose="020F0502020204030204" pitchFamily="34" charset="0"/>
                  </a:rPr>
                  <a:t>n=59</a:t>
                </a:r>
              </a:p>
            </p:txBody>
          </p:sp>
          <p:sp>
            <p:nvSpPr>
              <p:cNvPr id="57" name="TextBox 56">
                <a:extLst>
                  <a:ext uri="{FF2B5EF4-FFF2-40B4-BE49-F238E27FC236}">
                    <a16:creationId xmlns:a16="http://schemas.microsoft.com/office/drawing/2014/main" id="{D14AEF48-DD6C-5568-600D-6F796A0F6CB9}"/>
                  </a:ext>
                </a:extLst>
              </p:cNvPr>
              <p:cNvSpPr txBox="1"/>
              <p:nvPr/>
            </p:nvSpPr>
            <p:spPr bwMode="auto">
              <a:xfrm>
                <a:off x="1367420" y="3605122"/>
                <a:ext cx="5774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latin typeface="Calibri" panose="020F0502020204030204" pitchFamily="34" charset="0"/>
                  </a:rPr>
                  <a:t>n=116</a:t>
                </a:r>
              </a:p>
            </p:txBody>
          </p:sp>
          <p:sp>
            <p:nvSpPr>
              <p:cNvPr id="58" name="TextBox 57">
                <a:extLst>
                  <a:ext uri="{FF2B5EF4-FFF2-40B4-BE49-F238E27FC236}">
                    <a16:creationId xmlns:a16="http://schemas.microsoft.com/office/drawing/2014/main" id="{C09250F9-6D2C-0BA4-04AA-8FF5D9CD76C9}"/>
                  </a:ext>
                </a:extLst>
              </p:cNvPr>
              <p:cNvSpPr txBox="1"/>
              <p:nvPr/>
            </p:nvSpPr>
            <p:spPr bwMode="auto">
              <a:xfrm>
                <a:off x="1356689" y="3814548"/>
                <a:ext cx="4988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latin typeface="Calibri" panose="020F0502020204030204" pitchFamily="34" charset="0"/>
                  </a:rPr>
                  <a:t>n=98</a:t>
                </a:r>
              </a:p>
            </p:txBody>
          </p:sp>
          <p:sp>
            <p:nvSpPr>
              <p:cNvPr id="59" name="TextBox 58">
                <a:extLst>
                  <a:ext uri="{FF2B5EF4-FFF2-40B4-BE49-F238E27FC236}">
                    <a16:creationId xmlns:a16="http://schemas.microsoft.com/office/drawing/2014/main" id="{2074D6D4-3FFD-D4F6-08B3-6F412B129553}"/>
                  </a:ext>
                </a:extLst>
              </p:cNvPr>
              <p:cNvSpPr txBox="1"/>
              <p:nvPr/>
            </p:nvSpPr>
            <p:spPr bwMode="auto">
              <a:xfrm>
                <a:off x="1361596" y="3981869"/>
                <a:ext cx="5774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latin typeface="Calibri" panose="020F0502020204030204" pitchFamily="34" charset="0"/>
                  </a:rPr>
                  <a:t>n=174</a:t>
                </a:r>
              </a:p>
            </p:txBody>
          </p:sp>
          <p:sp>
            <p:nvSpPr>
              <p:cNvPr id="60" name="TextBox 59">
                <a:extLst>
                  <a:ext uri="{FF2B5EF4-FFF2-40B4-BE49-F238E27FC236}">
                    <a16:creationId xmlns:a16="http://schemas.microsoft.com/office/drawing/2014/main" id="{084D3F8C-47DF-86AF-7ECE-30095CFAC41E}"/>
                  </a:ext>
                </a:extLst>
              </p:cNvPr>
              <p:cNvSpPr txBox="1"/>
              <p:nvPr/>
            </p:nvSpPr>
            <p:spPr bwMode="auto">
              <a:xfrm>
                <a:off x="1364495" y="4199819"/>
                <a:ext cx="5774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latin typeface="Calibri" panose="020F0502020204030204" pitchFamily="34" charset="0"/>
                  </a:rPr>
                  <a:t>n=139</a:t>
                </a:r>
              </a:p>
            </p:txBody>
          </p:sp>
          <p:sp>
            <p:nvSpPr>
              <p:cNvPr id="61" name="TextBox 60">
                <a:extLst>
                  <a:ext uri="{FF2B5EF4-FFF2-40B4-BE49-F238E27FC236}">
                    <a16:creationId xmlns:a16="http://schemas.microsoft.com/office/drawing/2014/main" id="{4BA73696-0FF8-4B67-8356-FFF7291EA414}"/>
                  </a:ext>
                </a:extLst>
              </p:cNvPr>
              <p:cNvSpPr txBox="1"/>
              <p:nvPr/>
            </p:nvSpPr>
            <p:spPr bwMode="auto">
              <a:xfrm>
                <a:off x="1369402" y="4367140"/>
                <a:ext cx="5774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latin typeface="Calibri" panose="020F0502020204030204" pitchFamily="34" charset="0"/>
                  </a:rPr>
                  <a:t>n=225</a:t>
                </a:r>
              </a:p>
            </p:txBody>
          </p:sp>
          <p:sp>
            <p:nvSpPr>
              <p:cNvPr id="62" name="TextBox 61">
                <a:extLst>
                  <a:ext uri="{FF2B5EF4-FFF2-40B4-BE49-F238E27FC236}">
                    <a16:creationId xmlns:a16="http://schemas.microsoft.com/office/drawing/2014/main" id="{1AD7FAD5-A422-7DDC-05FA-4CC043BF67F7}"/>
                  </a:ext>
                </a:extLst>
              </p:cNvPr>
              <p:cNvSpPr txBox="1"/>
              <p:nvPr/>
            </p:nvSpPr>
            <p:spPr bwMode="auto">
              <a:xfrm>
                <a:off x="1360524" y="4581516"/>
                <a:ext cx="5774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latin typeface="Calibri" panose="020F0502020204030204" pitchFamily="34" charset="0"/>
                  </a:rPr>
                  <a:t>n=207</a:t>
                </a:r>
              </a:p>
            </p:txBody>
          </p:sp>
          <p:sp>
            <p:nvSpPr>
              <p:cNvPr id="63" name="TextBox 62">
                <a:extLst>
                  <a:ext uri="{FF2B5EF4-FFF2-40B4-BE49-F238E27FC236}">
                    <a16:creationId xmlns:a16="http://schemas.microsoft.com/office/drawing/2014/main" id="{9630AFD4-4255-4CC2-896F-D461E3E5F523}"/>
                  </a:ext>
                </a:extLst>
              </p:cNvPr>
              <p:cNvSpPr txBox="1"/>
              <p:nvPr/>
            </p:nvSpPr>
            <p:spPr bwMode="auto">
              <a:xfrm>
                <a:off x="1365431" y="4748837"/>
                <a:ext cx="5774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latin typeface="Calibri" panose="020F0502020204030204" pitchFamily="34" charset="0"/>
                  </a:rPr>
                  <a:t>n=273</a:t>
                </a:r>
              </a:p>
            </p:txBody>
          </p:sp>
          <p:sp>
            <p:nvSpPr>
              <p:cNvPr id="64" name="TextBox 63">
                <a:extLst>
                  <a:ext uri="{FF2B5EF4-FFF2-40B4-BE49-F238E27FC236}">
                    <a16:creationId xmlns:a16="http://schemas.microsoft.com/office/drawing/2014/main" id="{C9E8E0F2-BAC1-1BAF-4816-28026CA4DA08}"/>
                  </a:ext>
                </a:extLst>
              </p:cNvPr>
              <p:cNvSpPr txBox="1"/>
              <p:nvPr/>
            </p:nvSpPr>
            <p:spPr bwMode="auto">
              <a:xfrm>
                <a:off x="1357694" y="4966182"/>
                <a:ext cx="5774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latin typeface="Calibri" panose="020F0502020204030204" pitchFamily="34" charset="0"/>
                  </a:rPr>
                  <a:t>n=261</a:t>
                </a:r>
              </a:p>
            </p:txBody>
          </p:sp>
          <p:sp>
            <p:nvSpPr>
              <p:cNvPr id="65" name="TextBox 64">
                <a:extLst>
                  <a:ext uri="{FF2B5EF4-FFF2-40B4-BE49-F238E27FC236}">
                    <a16:creationId xmlns:a16="http://schemas.microsoft.com/office/drawing/2014/main" id="{51BD5F1C-8DE2-4E63-E494-034570394158}"/>
                  </a:ext>
                </a:extLst>
              </p:cNvPr>
              <p:cNvSpPr txBox="1"/>
              <p:nvPr/>
            </p:nvSpPr>
            <p:spPr bwMode="auto">
              <a:xfrm>
                <a:off x="1362601" y="5133503"/>
                <a:ext cx="5774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latin typeface="Calibri" panose="020F0502020204030204" pitchFamily="34" charset="0"/>
                  </a:rPr>
                  <a:t>n=294</a:t>
                </a:r>
              </a:p>
            </p:txBody>
          </p:sp>
        </p:grpSp>
        <p:sp>
          <p:nvSpPr>
            <p:cNvPr id="98" name="TextBox 97">
              <a:extLst>
                <a:ext uri="{FF2B5EF4-FFF2-40B4-BE49-F238E27FC236}">
                  <a16:creationId xmlns:a16="http://schemas.microsoft.com/office/drawing/2014/main" id="{D3D7797B-2FA4-3824-C29A-92C0397CA163}"/>
                </a:ext>
              </a:extLst>
            </p:cNvPr>
            <p:cNvSpPr txBox="1"/>
            <p:nvPr/>
          </p:nvSpPr>
          <p:spPr bwMode="auto">
            <a:xfrm>
              <a:off x="4671529" y="3449709"/>
              <a:ext cx="3351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p>
          </p:txBody>
        </p:sp>
      </p:grpSp>
      <p:graphicFrame>
        <p:nvGraphicFramePr>
          <p:cNvPr id="100" name="Content Placeholder 4">
            <a:extLst>
              <a:ext uri="{FF2B5EF4-FFF2-40B4-BE49-F238E27FC236}">
                <a16:creationId xmlns:a16="http://schemas.microsoft.com/office/drawing/2014/main" id="{971954EA-7DC3-ABD9-8187-5F2E3C166547}"/>
              </a:ext>
            </a:extLst>
          </p:cNvPr>
          <p:cNvGraphicFramePr>
            <a:graphicFrameLocks/>
          </p:cNvGraphicFramePr>
          <p:nvPr>
            <p:extLst>
              <p:ext uri="{D42A27DB-BD31-4B8C-83A1-F6EECF244321}">
                <p14:modId xmlns:p14="http://schemas.microsoft.com/office/powerpoint/2010/main" val="2162842064"/>
              </p:ext>
            </p:extLst>
          </p:nvPr>
        </p:nvGraphicFramePr>
        <p:xfrm>
          <a:off x="7069781" y="3205699"/>
          <a:ext cx="3653351" cy="2560320"/>
        </p:xfrm>
        <a:graphic>
          <a:graphicData uri="http://schemas.openxmlformats.org/drawingml/2006/table">
            <a:tbl>
              <a:tblPr firstRow="1" bandRow="1">
                <a:tableStyleId>{EB344D84-9AFB-497E-A393-DC336BA19D2E}</a:tableStyleId>
              </a:tblPr>
              <a:tblGrid>
                <a:gridCol w="1129227">
                  <a:extLst>
                    <a:ext uri="{9D8B030D-6E8A-4147-A177-3AD203B41FA5}">
                      <a16:colId xmlns:a16="http://schemas.microsoft.com/office/drawing/2014/main" val="2037937961"/>
                    </a:ext>
                  </a:extLst>
                </a:gridCol>
                <a:gridCol w="1262062">
                  <a:extLst>
                    <a:ext uri="{9D8B030D-6E8A-4147-A177-3AD203B41FA5}">
                      <a16:colId xmlns:a16="http://schemas.microsoft.com/office/drawing/2014/main" val="2864632163"/>
                    </a:ext>
                  </a:extLst>
                </a:gridCol>
                <a:gridCol w="1262062">
                  <a:extLst>
                    <a:ext uri="{9D8B030D-6E8A-4147-A177-3AD203B41FA5}">
                      <a16:colId xmlns:a16="http://schemas.microsoft.com/office/drawing/2014/main" val="504565259"/>
                    </a:ext>
                  </a:extLst>
                </a:gridCol>
              </a:tblGrid>
              <a:tr h="370840">
                <a:tc>
                  <a:txBody>
                    <a:bodyPr/>
                    <a:lstStyle/>
                    <a:p>
                      <a:r>
                        <a:rPr lang="en-US" sz="1400" dirty="0"/>
                        <a:t>Weight Loss Threshold at Wk 72</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400" dirty="0"/>
                        <a:t>Semaglutide MTD </a:t>
                      </a:r>
                    </a:p>
                    <a:p>
                      <a:pPr algn="ctr"/>
                      <a:r>
                        <a:rPr lang="en-US" sz="1400" dirty="0"/>
                        <a:t>(n = 305)</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400" dirty="0"/>
                        <a:t>Tirzepatide MTD </a:t>
                      </a:r>
                    </a:p>
                    <a:p>
                      <a:pPr algn="ctr"/>
                      <a:r>
                        <a:rPr lang="en-US" sz="1400" dirty="0"/>
                        <a:t>(n = 296)</a:t>
                      </a:r>
                    </a:p>
                  </a:txBody>
                  <a:tcPr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2875825394"/>
                  </a:ext>
                </a:extLst>
              </a:tr>
              <a:tr h="227478">
                <a:tc>
                  <a:txBody>
                    <a:bodyPr/>
                    <a:lstStyle/>
                    <a:p>
                      <a:r>
                        <a:rPr lang="en-US" sz="1400" dirty="0">
                          <a:solidFill>
                            <a:schemeClr val="bg1"/>
                          </a:solidFill>
                        </a:rPr>
                        <a:t>≥30%</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8.8</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23.6</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02882877"/>
                  </a:ext>
                </a:extLst>
              </a:tr>
              <a:tr h="2597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≥25%</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19.9</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38.0</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8466630"/>
                  </a:ext>
                </a:extLst>
              </a:tr>
              <a:tr h="2068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≥20%</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33.1</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57.0</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46477628"/>
                  </a:ext>
                </a:extLst>
              </a:tr>
              <a:tr h="1634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≥15%</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47.0</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73.8</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26086544"/>
                  </a:ext>
                </a:extLst>
              </a:tr>
              <a:tr h="1731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≥10%</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69.9</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89.5</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33290444"/>
                  </a:ext>
                </a:extLst>
              </a:tr>
              <a:tr h="173121">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400" dirty="0">
                          <a:solidFill>
                            <a:schemeClr val="bg1"/>
                          </a:solidFill>
                        </a:rPr>
                        <a:t>≥5%</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88.2</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96.4</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11471768"/>
                  </a:ext>
                </a:extLst>
              </a:tr>
            </a:tbl>
          </a:graphicData>
        </a:graphic>
      </p:graphicFrame>
      <p:sp>
        <p:nvSpPr>
          <p:cNvPr id="101" name="TextBox 100">
            <a:extLst>
              <a:ext uri="{FF2B5EF4-FFF2-40B4-BE49-F238E27FC236}">
                <a16:creationId xmlns:a16="http://schemas.microsoft.com/office/drawing/2014/main" id="{274984C8-9E34-41C4-56E1-1BEE77DD9F0D}"/>
              </a:ext>
            </a:extLst>
          </p:cNvPr>
          <p:cNvSpPr txBox="1"/>
          <p:nvPr/>
        </p:nvSpPr>
        <p:spPr bwMode="auto">
          <a:xfrm>
            <a:off x="6247096" y="2773794"/>
            <a:ext cx="52987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With Sustained Weight Loss at Threshold, %</a:t>
            </a:r>
          </a:p>
        </p:txBody>
      </p:sp>
    </p:spTree>
    <p:extLst>
      <p:ext uri="{BB962C8B-B14F-4D97-AF65-F5344CB8AC3E}">
        <p14:creationId xmlns:p14="http://schemas.microsoft.com/office/powerpoint/2010/main" val="27507990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3CA25-033B-8D7D-5BE5-E6FDEA9AC4B5}"/>
              </a:ext>
            </a:extLst>
          </p:cNvPr>
          <p:cNvSpPr>
            <a:spLocks noGrp="1"/>
          </p:cNvSpPr>
          <p:nvPr>
            <p:ph type="title"/>
          </p:nvPr>
        </p:nvSpPr>
        <p:spPr/>
        <p:txBody>
          <a:bodyPr/>
          <a:lstStyle/>
          <a:p>
            <a:r>
              <a:rPr lang="en-US" dirty="0"/>
              <a:t>SURMOUNT-5: Adverse Events</a:t>
            </a:r>
          </a:p>
        </p:txBody>
      </p:sp>
      <p:graphicFrame>
        <p:nvGraphicFramePr>
          <p:cNvPr id="4" name="Content Placeholder 4">
            <a:extLst>
              <a:ext uri="{FF2B5EF4-FFF2-40B4-BE49-F238E27FC236}">
                <a16:creationId xmlns:a16="http://schemas.microsoft.com/office/drawing/2014/main" id="{D0EDECBC-34C7-84AB-57C6-DA3B42121B29}"/>
              </a:ext>
            </a:extLst>
          </p:cNvPr>
          <p:cNvGraphicFramePr>
            <a:graphicFrameLocks noGrp="1"/>
          </p:cNvGraphicFramePr>
          <p:nvPr>
            <p:ph sz="half" idx="1"/>
            <p:extLst>
              <p:ext uri="{D42A27DB-BD31-4B8C-83A1-F6EECF244321}">
                <p14:modId xmlns:p14="http://schemas.microsoft.com/office/powerpoint/2010/main" val="4256617833"/>
              </p:ext>
            </p:extLst>
          </p:nvPr>
        </p:nvGraphicFramePr>
        <p:xfrm>
          <a:off x="720322" y="1602040"/>
          <a:ext cx="5494337" cy="3200400"/>
        </p:xfrm>
        <a:graphic>
          <a:graphicData uri="http://schemas.openxmlformats.org/drawingml/2006/table">
            <a:tbl>
              <a:tblPr firstRow="1" bandRow="1">
                <a:tableStyleId>{EB344D84-9AFB-497E-A393-DC336BA19D2E}</a:tableStyleId>
              </a:tblPr>
              <a:tblGrid>
                <a:gridCol w="2405489">
                  <a:extLst>
                    <a:ext uri="{9D8B030D-6E8A-4147-A177-3AD203B41FA5}">
                      <a16:colId xmlns:a16="http://schemas.microsoft.com/office/drawing/2014/main" val="2037937961"/>
                    </a:ext>
                  </a:extLst>
                </a:gridCol>
                <a:gridCol w="1029616">
                  <a:extLst>
                    <a:ext uri="{9D8B030D-6E8A-4147-A177-3AD203B41FA5}">
                      <a16:colId xmlns:a16="http://schemas.microsoft.com/office/drawing/2014/main" val="2864632163"/>
                    </a:ext>
                  </a:extLst>
                </a:gridCol>
                <a:gridCol w="1029616">
                  <a:extLst>
                    <a:ext uri="{9D8B030D-6E8A-4147-A177-3AD203B41FA5}">
                      <a16:colId xmlns:a16="http://schemas.microsoft.com/office/drawing/2014/main" val="1783365564"/>
                    </a:ext>
                  </a:extLst>
                </a:gridCol>
                <a:gridCol w="1029616">
                  <a:extLst>
                    <a:ext uri="{9D8B030D-6E8A-4147-A177-3AD203B41FA5}">
                      <a16:colId xmlns:a16="http://schemas.microsoft.com/office/drawing/2014/main" val="3237684943"/>
                    </a:ext>
                  </a:extLst>
                </a:gridCol>
              </a:tblGrid>
              <a:tr h="370840">
                <a:tc>
                  <a:txBody>
                    <a:bodyPr/>
                    <a:lstStyle/>
                    <a:p>
                      <a:r>
                        <a:rPr lang="en-US" sz="1400" dirty="0"/>
                        <a:t>Variable, %</a:t>
                      </a:r>
                    </a:p>
                  </a:txBody>
                  <a:tcPr marL="45720" marR="45720"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400" dirty="0"/>
                        <a:t>Tirzepatide</a:t>
                      </a:r>
                      <a:br>
                        <a:rPr lang="en-US" sz="1400" dirty="0"/>
                      </a:br>
                      <a:r>
                        <a:rPr lang="en-US" sz="1400" dirty="0"/>
                        <a:t>(n = 374)</a:t>
                      </a:r>
                    </a:p>
                  </a:txBody>
                  <a:tcPr marL="45720" marR="45720">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400" dirty="0"/>
                        <a:t>Semaglutide</a:t>
                      </a:r>
                      <a:br>
                        <a:rPr lang="en-US" sz="1400" dirty="0"/>
                      </a:br>
                      <a:r>
                        <a:rPr lang="en-US" sz="1400" dirty="0"/>
                        <a:t>(n = 376) </a:t>
                      </a:r>
                    </a:p>
                  </a:txBody>
                  <a:tcPr marL="45720" marR="45720">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400" dirty="0"/>
                        <a:t>Total</a:t>
                      </a:r>
                      <a:br>
                        <a:rPr lang="en-US" sz="1400" dirty="0"/>
                      </a:br>
                      <a:r>
                        <a:rPr lang="en-US" sz="1400" dirty="0"/>
                        <a:t>(n = 750)</a:t>
                      </a:r>
                    </a:p>
                  </a:txBody>
                  <a:tcPr marL="45720" marR="45720">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2875825394"/>
                  </a:ext>
                </a:extLst>
              </a:tr>
              <a:tr h="370840">
                <a:tc>
                  <a:txBody>
                    <a:bodyPr/>
                    <a:lstStyle/>
                    <a:p>
                      <a:r>
                        <a:rPr lang="en-US" sz="1400" dirty="0">
                          <a:solidFill>
                            <a:schemeClr val="bg1"/>
                          </a:solidFill>
                        </a:rPr>
                        <a:t>AEs that occurred or worsened during treatment period</a:t>
                      </a:r>
                    </a:p>
                  </a:txBody>
                  <a:tcPr marL="45720" marR="45720"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76.7</a:t>
                      </a:r>
                    </a:p>
                  </a:txBody>
                  <a:tcPr marL="45720" marR="45720"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79.0</a:t>
                      </a:r>
                    </a:p>
                  </a:txBody>
                  <a:tcPr marL="45720" marR="45720"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77.9</a:t>
                      </a:r>
                    </a:p>
                  </a:txBody>
                  <a:tcPr marL="45720" marR="45720" anchor="ct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02882877"/>
                  </a:ext>
                </a:extLst>
              </a:tr>
              <a:tr h="259748">
                <a:tc>
                  <a:txBody>
                    <a:bodyPr/>
                    <a:lstStyle/>
                    <a:p>
                      <a:r>
                        <a:rPr lang="en-US" sz="1400" dirty="0">
                          <a:solidFill>
                            <a:schemeClr val="bg1"/>
                          </a:solidFill>
                        </a:rPr>
                        <a:t>Serious AEs</a:t>
                      </a:r>
                    </a:p>
                  </a:txBody>
                  <a:tcPr marL="45720"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4.8</a:t>
                      </a:r>
                    </a:p>
                  </a:txBody>
                  <a:tcPr marL="45720"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3.5</a:t>
                      </a:r>
                    </a:p>
                  </a:txBody>
                  <a:tcPr marL="45720"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4.1</a:t>
                      </a:r>
                    </a:p>
                  </a:txBody>
                  <a:tcPr marL="45720"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8466630"/>
                  </a:ext>
                </a:extLst>
              </a:tr>
              <a:tr h="206809">
                <a:tc>
                  <a:txBody>
                    <a:bodyPr/>
                    <a:lstStyle/>
                    <a:p>
                      <a:r>
                        <a:rPr lang="en-US" sz="1400" dirty="0">
                          <a:solidFill>
                            <a:schemeClr val="bg1"/>
                          </a:solidFill>
                        </a:rPr>
                        <a:t>AEs leading to death</a:t>
                      </a:r>
                    </a:p>
                  </a:txBody>
                  <a:tcPr marL="45720" marR="457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0</a:t>
                      </a:r>
                    </a:p>
                  </a:txBody>
                  <a:tcPr marL="45720" marR="457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0</a:t>
                      </a:r>
                    </a:p>
                  </a:txBody>
                  <a:tcPr marL="45720" marR="457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0</a:t>
                      </a:r>
                    </a:p>
                  </a:txBody>
                  <a:tcPr marL="45720" marR="45720"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46477628"/>
                  </a:ext>
                </a:extLst>
              </a:tr>
              <a:tr h="163496">
                <a:tc>
                  <a:txBody>
                    <a:bodyPr/>
                    <a:lstStyle/>
                    <a:p>
                      <a:r>
                        <a:rPr lang="en-US" sz="1400" dirty="0">
                          <a:solidFill>
                            <a:schemeClr val="bg1"/>
                          </a:solidFill>
                        </a:rPr>
                        <a:t>Trial discontinuation because of AEs</a:t>
                      </a:r>
                    </a:p>
                  </a:txBody>
                  <a:tcPr marL="45720"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1.6</a:t>
                      </a:r>
                    </a:p>
                  </a:txBody>
                  <a:tcPr marL="45720"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1.6</a:t>
                      </a:r>
                    </a:p>
                  </a:txBody>
                  <a:tcPr marL="45720"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1.6</a:t>
                      </a:r>
                    </a:p>
                  </a:txBody>
                  <a:tcPr marL="45720"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26086544"/>
                  </a:ext>
                </a:extLst>
              </a:tr>
              <a:tr h="173121">
                <a:tc>
                  <a:txBody>
                    <a:bodyPr/>
                    <a:lstStyle/>
                    <a:p>
                      <a:r>
                        <a:rPr lang="en-US" sz="1400" dirty="0">
                          <a:solidFill>
                            <a:schemeClr val="bg1"/>
                          </a:solidFill>
                        </a:rPr>
                        <a:t>Trial treatment discontinuation because of AEs</a:t>
                      </a:r>
                    </a:p>
                  </a:txBody>
                  <a:tcPr marL="45720" marR="457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6.1</a:t>
                      </a:r>
                    </a:p>
                  </a:txBody>
                  <a:tcPr marL="45720" marR="457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8.0</a:t>
                      </a:r>
                    </a:p>
                  </a:txBody>
                  <a:tcPr marL="45720" marR="457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7.1</a:t>
                      </a:r>
                    </a:p>
                  </a:txBody>
                  <a:tcPr marL="45720" marR="45720"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33290444"/>
                  </a:ext>
                </a:extLst>
              </a:tr>
              <a:tr h="173121">
                <a:tc gridSpan="4">
                  <a:txBody>
                    <a:bodyPr/>
                    <a:lstStyle/>
                    <a:p>
                      <a:pPr algn="ctr"/>
                      <a:r>
                        <a:rPr lang="en-US" sz="1400" dirty="0">
                          <a:solidFill>
                            <a:schemeClr val="bg1"/>
                          </a:solidFill>
                        </a:rPr>
                        <a:t>No reported major adverse cardiovascular events, deaths, cases of medullary thyroid cancer, or cases of pancreatic cancer</a:t>
                      </a:r>
                    </a:p>
                  </a:txBody>
                  <a:tcPr marL="45720" marR="45720" anchor="ctr">
                    <a:lnL>
                      <a:noFill/>
                    </a:lnL>
                    <a:lnR>
                      <a:noFill/>
                    </a:lnR>
                    <a:lnT>
                      <a:noFill/>
                    </a:lnT>
                    <a:lnB>
                      <a:noFill/>
                    </a:lnB>
                    <a:lnTlToBr w="12700" cmpd="sng">
                      <a:noFill/>
                      <a:prstDash val="solid"/>
                    </a:lnTlToBr>
                    <a:lnBlToTr w="12700" cmpd="sng">
                      <a:noFill/>
                      <a:prstDash val="solid"/>
                    </a:lnBlToTr>
                    <a:noFill/>
                  </a:tcPr>
                </a:tc>
                <a:tc hMerge="1">
                  <a:txBody>
                    <a:bodyPr/>
                    <a:lstStyle/>
                    <a:p>
                      <a:pPr algn="ctr"/>
                      <a:endParaRPr lang="en-US" sz="1400" dirty="0">
                        <a:solidFill>
                          <a:schemeClr val="bg1"/>
                        </a:solidFill>
                      </a:endParaRPr>
                    </a:p>
                  </a:txBody>
                  <a:tcPr marL="45720"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400" dirty="0">
                        <a:solidFill>
                          <a:schemeClr val="bg1"/>
                        </a:solidFill>
                      </a:endParaRPr>
                    </a:p>
                  </a:txBody>
                  <a:tcPr marL="45720"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400" dirty="0">
                        <a:solidFill>
                          <a:schemeClr val="bg1"/>
                        </a:solidFill>
                      </a:endParaRPr>
                    </a:p>
                  </a:txBody>
                  <a:tcPr marL="45720"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58970360"/>
                  </a:ext>
                </a:extLst>
              </a:tr>
            </a:tbl>
          </a:graphicData>
        </a:graphic>
      </p:graphicFrame>
      <p:sp>
        <p:nvSpPr>
          <p:cNvPr id="6" name="Content Placeholder 5">
            <a:extLst>
              <a:ext uri="{FF2B5EF4-FFF2-40B4-BE49-F238E27FC236}">
                <a16:creationId xmlns:a16="http://schemas.microsoft.com/office/drawing/2014/main" id="{047A9D9F-59B4-F850-0D69-7AB3121E633D}"/>
              </a:ext>
            </a:extLst>
          </p:cNvPr>
          <p:cNvSpPr>
            <a:spLocks noGrp="1"/>
          </p:cNvSpPr>
          <p:nvPr>
            <p:ph sz="half" idx="2"/>
          </p:nvPr>
        </p:nvSpPr>
        <p:spPr/>
        <p:txBody>
          <a:bodyPr/>
          <a:lstStyle/>
          <a:p>
            <a:pPr>
              <a:lnSpc>
                <a:spcPct val="100000"/>
              </a:lnSpc>
              <a:spcBef>
                <a:spcPts val="0"/>
              </a:spcBef>
              <a:spcAft>
                <a:spcPts val="600"/>
              </a:spcAft>
            </a:pPr>
            <a:r>
              <a:rPr lang="en-US" sz="1800" b="1" dirty="0"/>
              <a:t>AEs leading treatment discontinuation: </a:t>
            </a:r>
            <a:r>
              <a:rPr lang="en-US" sz="1800" dirty="0"/>
              <a:t>nausea, vomiting, constipation, diarrhea, fatigue, cholelithiasis (semaglutide only)</a:t>
            </a:r>
          </a:p>
          <a:p>
            <a:pPr>
              <a:lnSpc>
                <a:spcPct val="100000"/>
              </a:lnSpc>
              <a:spcBef>
                <a:spcPts val="0"/>
              </a:spcBef>
              <a:spcAft>
                <a:spcPts val="600"/>
              </a:spcAft>
            </a:pPr>
            <a:r>
              <a:rPr lang="en-US" sz="1800" b="1" dirty="0"/>
              <a:t>GI AEs: </a:t>
            </a:r>
            <a:r>
              <a:rPr lang="en-US" sz="1800" dirty="0"/>
              <a:t>most frequently reported AEs, but mostly mild to moderate and during dose escalation</a:t>
            </a:r>
          </a:p>
          <a:p>
            <a:pPr>
              <a:lnSpc>
                <a:spcPct val="100000"/>
              </a:lnSpc>
              <a:spcBef>
                <a:spcPts val="0"/>
              </a:spcBef>
              <a:spcAft>
                <a:spcPts val="600"/>
              </a:spcAft>
            </a:pPr>
            <a:r>
              <a:rPr lang="en-US" sz="1800" b="1" dirty="0"/>
              <a:t>Similar serious AE occurrence</a:t>
            </a:r>
            <a:r>
              <a:rPr lang="en-US" sz="1800" dirty="0"/>
              <a:t> </a:t>
            </a:r>
          </a:p>
          <a:p>
            <a:pPr lvl="1">
              <a:lnSpc>
                <a:spcPct val="100000"/>
              </a:lnSpc>
              <a:spcBef>
                <a:spcPts val="0"/>
              </a:spcBef>
              <a:spcAft>
                <a:spcPts val="600"/>
              </a:spcAft>
            </a:pPr>
            <a:r>
              <a:rPr lang="en-US" sz="1600" dirty="0"/>
              <a:t>Tirzepatide: 4.8%</a:t>
            </a:r>
          </a:p>
          <a:p>
            <a:pPr lvl="1">
              <a:lnSpc>
                <a:spcPct val="100000"/>
              </a:lnSpc>
              <a:spcBef>
                <a:spcPts val="0"/>
              </a:spcBef>
              <a:spcAft>
                <a:spcPts val="600"/>
              </a:spcAft>
            </a:pPr>
            <a:r>
              <a:rPr lang="en-US" sz="1600" dirty="0"/>
              <a:t>Semaglutide: 3.5%</a:t>
            </a:r>
          </a:p>
          <a:p>
            <a:pPr>
              <a:lnSpc>
                <a:spcPct val="100000"/>
              </a:lnSpc>
              <a:spcBef>
                <a:spcPts val="0"/>
              </a:spcBef>
              <a:spcAft>
                <a:spcPts val="600"/>
              </a:spcAft>
            </a:pPr>
            <a:r>
              <a:rPr lang="en-US" sz="1800" b="1" dirty="0"/>
              <a:t>Noted differences</a:t>
            </a:r>
          </a:p>
          <a:p>
            <a:pPr lvl="1">
              <a:lnSpc>
                <a:spcPct val="100000"/>
              </a:lnSpc>
              <a:spcBef>
                <a:spcPts val="0"/>
              </a:spcBef>
              <a:spcAft>
                <a:spcPts val="600"/>
              </a:spcAft>
            </a:pPr>
            <a:r>
              <a:rPr lang="en-US" sz="1800" dirty="0"/>
              <a:t>Injection site reactions </a:t>
            </a:r>
          </a:p>
          <a:p>
            <a:pPr lvl="2">
              <a:lnSpc>
                <a:spcPct val="100000"/>
              </a:lnSpc>
              <a:spcBef>
                <a:spcPts val="0"/>
              </a:spcBef>
              <a:spcAft>
                <a:spcPts val="600"/>
              </a:spcAft>
            </a:pPr>
            <a:r>
              <a:rPr lang="en-US" sz="1600" b="1" dirty="0"/>
              <a:t>Tirzepatide: 8.6%</a:t>
            </a:r>
          </a:p>
          <a:p>
            <a:pPr lvl="2">
              <a:lnSpc>
                <a:spcPct val="100000"/>
              </a:lnSpc>
              <a:spcBef>
                <a:spcPts val="0"/>
              </a:spcBef>
              <a:spcAft>
                <a:spcPts val="600"/>
              </a:spcAft>
            </a:pPr>
            <a:r>
              <a:rPr lang="en-US" sz="1600" dirty="0"/>
              <a:t>Semaglutide: 0.3%</a:t>
            </a:r>
            <a:endParaRPr lang="en-US" sz="1800" dirty="0"/>
          </a:p>
          <a:p>
            <a:pPr lvl="1">
              <a:lnSpc>
                <a:spcPct val="100000"/>
              </a:lnSpc>
              <a:spcBef>
                <a:spcPts val="0"/>
              </a:spcBef>
              <a:spcAft>
                <a:spcPts val="600"/>
              </a:spcAft>
            </a:pPr>
            <a:r>
              <a:rPr lang="en-US" sz="1800" dirty="0"/>
              <a:t>Treatment discontinuation because of GI AEs</a:t>
            </a:r>
          </a:p>
          <a:p>
            <a:pPr lvl="2">
              <a:lnSpc>
                <a:spcPct val="100000"/>
              </a:lnSpc>
              <a:spcBef>
                <a:spcPts val="0"/>
              </a:spcBef>
              <a:spcAft>
                <a:spcPts val="600"/>
              </a:spcAft>
            </a:pPr>
            <a:r>
              <a:rPr lang="en-US" sz="1600" dirty="0"/>
              <a:t>Tirzepatide: 2.7%</a:t>
            </a:r>
          </a:p>
          <a:p>
            <a:pPr lvl="2">
              <a:lnSpc>
                <a:spcPct val="100000"/>
              </a:lnSpc>
              <a:spcBef>
                <a:spcPts val="0"/>
              </a:spcBef>
              <a:spcAft>
                <a:spcPts val="600"/>
              </a:spcAft>
            </a:pPr>
            <a:r>
              <a:rPr lang="en-US" sz="1600" b="1" dirty="0"/>
              <a:t>Semaglutide: 5.6%</a:t>
            </a:r>
          </a:p>
        </p:txBody>
      </p:sp>
      <p:sp>
        <p:nvSpPr>
          <p:cNvPr id="5" name="Text Box 11">
            <a:extLst>
              <a:ext uri="{FF2B5EF4-FFF2-40B4-BE49-F238E27FC236}">
                <a16:creationId xmlns:a16="http://schemas.microsoft.com/office/drawing/2014/main" id="{B62205B0-F0AD-90DF-5BFA-A1F2115B1412}"/>
              </a:ext>
            </a:extLst>
          </p:cNvPr>
          <p:cNvSpPr txBox="1">
            <a:spLocks noChangeArrowheads="1"/>
          </p:cNvSpPr>
          <p:nvPr/>
        </p:nvSpPr>
        <p:spPr bwMode="auto">
          <a:xfrm>
            <a:off x="375011" y="6421763"/>
            <a:ext cx="5221351"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r>
              <a:rPr lang="en-US" sz="1200" b="0" dirty="0">
                <a:solidFill>
                  <a:schemeClr val="bg2"/>
                </a:solidFill>
                <a:latin typeface="Calibri" panose="020F0502020204030204" pitchFamily="34" charset="0"/>
                <a:cs typeface="Calibri" panose="020F0502020204030204" pitchFamily="34" charset="0"/>
              </a:rPr>
              <a:t>Aronne. NEJM. 2025;393;26. </a:t>
            </a:r>
          </a:p>
        </p:txBody>
      </p:sp>
      <p:sp>
        <p:nvSpPr>
          <p:cNvPr id="7" name="Rectangle 6">
            <a:extLst>
              <a:ext uri="{FF2B5EF4-FFF2-40B4-BE49-F238E27FC236}">
                <a16:creationId xmlns:a16="http://schemas.microsoft.com/office/drawing/2014/main" id="{B5DD0C0A-AE97-974E-18D2-71F5BAAB4ABA}"/>
              </a:ext>
            </a:extLst>
          </p:cNvPr>
          <p:cNvSpPr/>
          <p:nvPr/>
        </p:nvSpPr>
        <p:spPr bwMode="auto">
          <a:xfrm>
            <a:off x="720322" y="3250346"/>
            <a:ext cx="5486240" cy="1049427"/>
          </a:xfrm>
          <a:prstGeom prst="rect">
            <a:avLst/>
          </a:prstGeom>
          <a:noFill/>
          <a:ln w="38100">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6201301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199AF7F-55ED-3ACA-546A-2448FACE8B8A}"/>
              </a:ext>
            </a:extLst>
          </p:cNvPr>
          <p:cNvSpPr>
            <a:spLocks noGrp="1"/>
          </p:cNvSpPr>
          <p:nvPr>
            <p:ph type="title"/>
          </p:nvPr>
        </p:nvSpPr>
        <p:spPr/>
        <p:txBody>
          <a:bodyPr/>
          <a:lstStyle/>
          <a:p>
            <a:r>
              <a:rPr lang="en-US" dirty="0"/>
              <a:t>Real-world Weight Loss With Semaglutide and Tirzepatide in Overweight/Obesity Without T2D </a:t>
            </a:r>
          </a:p>
        </p:txBody>
      </p:sp>
      <p:sp>
        <p:nvSpPr>
          <p:cNvPr id="4" name="Content Placeholder 3">
            <a:extLst>
              <a:ext uri="{FF2B5EF4-FFF2-40B4-BE49-F238E27FC236}">
                <a16:creationId xmlns:a16="http://schemas.microsoft.com/office/drawing/2014/main" id="{279FA95D-4871-7744-336B-18A1F28F06D3}"/>
              </a:ext>
            </a:extLst>
          </p:cNvPr>
          <p:cNvSpPr>
            <a:spLocks noGrp="1"/>
          </p:cNvSpPr>
          <p:nvPr>
            <p:ph sz="half" idx="1"/>
          </p:nvPr>
        </p:nvSpPr>
        <p:spPr/>
        <p:txBody>
          <a:bodyPr/>
          <a:lstStyle/>
          <a:p>
            <a:r>
              <a:rPr lang="en-US" sz="2000" dirty="0"/>
              <a:t>Retrospective, noninterventional study using Komodo Health Dataset (US)—June 2021 to December 2023</a:t>
            </a:r>
          </a:p>
          <a:p>
            <a:r>
              <a:rPr lang="en-US" sz="2000" dirty="0"/>
              <a:t>Patients (N = 9916) with pharmacy claims for semaglutide or tirzepatide, treated for 1 yr</a:t>
            </a:r>
          </a:p>
          <a:p>
            <a:r>
              <a:rPr lang="en-US" sz="2000" dirty="0"/>
              <a:t>Maximum doses reached after 1-yr follow-up</a:t>
            </a:r>
          </a:p>
          <a:p>
            <a:pPr lvl="1"/>
            <a:r>
              <a:rPr lang="en-US" sz="1800" dirty="0"/>
              <a:t>Semaglutide: 83.5% of patients reached the maximum recommended dose of 2.4 mg</a:t>
            </a:r>
          </a:p>
          <a:p>
            <a:pPr lvl="1"/>
            <a:r>
              <a:rPr lang="en-US" sz="1800" dirty="0"/>
              <a:t>Tirzepatide:</a:t>
            </a:r>
          </a:p>
          <a:p>
            <a:pPr lvl="2"/>
            <a:r>
              <a:rPr lang="en-US" sz="1600" dirty="0"/>
              <a:t>25.9% of patients reached the maximum recommended dose of 15 mg</a:t>
            </a:r>
          </a:p>
          <a:p>
            <a:pPr lvl="2"/>
            <a:r>
              <a:rPr lang="en-US" sz="1600" dirty="0"/>
              <a:t>39.9% of patients reached maximum doses of 10 or 12.5 mg</a:t>
            </a:r>
          </a:p>
        </p:txBody>
      </p:sp>
      <p:graphicFrame>
        <p:nvGraphicFramePr>
          <p:cNvPr id="10" name="Content Placeholder 4">
            <a:extLst>
              <a:ext uri="{FF2B5EF4-FFF2-40B4-BE49-F238E27FC236}">
                <a16:creationId xmlns:a16="http://schemas.microsoft.com/office/drawing/2014/main" id="{16E457FD-954A-4C1B-756F-92056280F72C}"/>
              </a:ext>
            </a:extLst>
          </p:cNvPr>
          <p:cNvGraphicFramePr>
            <a:graphicFrameLocks noGrp="1"/>
          </p:cNvGraphicFramePr>
          <p:nvPr>
            <p:ph sz="half" idx="2"/>
            <p:extLst>
              <p:ext uri="{D42A27DB-BD31-4B8C-83A1-F6EECF244321}">
                <p14:modId xmlns:p14="http://schemas.microsoft.com/office/powerpoint/2010/main" val="3368014572"/>
              </p:ext>
            </p:extLst>
          </p:nvPr>
        </p:nvGraphicFramePr>
        <p:xfrm>
          <a:off x="6168359" y="1594490"/>
          <a:ext cx="5398647" cy="2560320"/>
        </p:xfrm>
        <a:graphic>
          <a:graphicData uri="http://schemas.openxmlformats.org/drawingml/2006/table">
            <a:tbl>
              <a:tblPr firstRow="1" bandRow="1">
                <a:tableStyleId>{EB344D84-9AFB-497E-A393-DC336BA19D2E}</a:tableStyleId>
              </a:tblPr>
              <a:tblGrid>
                <a:gridCol w="2266148">
                  <a:extLst>
                    <a:ext uri="{9D8B030D-6E8A-4147-A177-3AD203B41FA5}">
                      <a16:colId xmlns:a16="http://schemas.microsoft.com/office/drawing/2014/main" val="2037937961"/>
                    </a:ext>
                  </a:extLst>
                </a:gridCol>
                <a:gridCol w="1620570">
                  <a:extLst>
                    <a:ext uri="{9D8B030D-6E8A-4147-A177-3AD203B41FA5}">
                      <a16:colId xmlns:a16="http://schemas.microsoft.com/office/drawing/2014/main" val="2864632163"/>
                    </a:ext>
                  </a:extLst>
                </a:gridCol>
                <a:gridCol w="1511929">
                  <a:extLst>
                    <a:ext uri="{9D8B030D-6E8A-4147-A177-3AD203B41FA5}">
                      <a16:colId xmlns:a16="http://schemas.microsoft.com/office/drawing/2014/main" val="504565259"/>
                    </a:ext>
                  </a:extLst>
                </a:gridCol>
              </a:tblGrid>
              <a:tr h="370840">
                <a:tc>
                  <a:txBody>
                    <a:bodyPr/>
                    <a:lstStyle/>
                    <a:p>
                      <a:r>
                        <a:rPr lang="en-US" sz="1800" dirty="0"/>
                        <a:t>Outcome at 1 yr</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800" dirty="0"/>
                        <a:t>Semaglutide </a:t>
                      </a:r>
                      <a:br>
                        <a:rPr lang="en-US" sz="1800" dirty="0"/>
                      </a:br>
                      <a:r>
                        <a:rPr lang="en-US" sz="1800" dirty="0"/>
                        <a:t>(n = 6794)</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800" dirty="0"/>
                        <a:t>Tirzepatide</a:t>
                      </a:r>
                    </a:p>
                    <a:p>
                      <a:pPr algn="ctr"/>
                      <a:r>
                        <a:rPr lang="en-US" sz="1800" dirty="0"/>
                        <a:t>(n = 3122)</a:t>
                      </a:r>
                    </a:p>
                  </a:txBody>
                  <a:tcPr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2875825394"/>
                  </a:ext>
                </a:extLst>
              </a:tr>
              <a:tr h="227478">
                <a:tc>
                  <a:txBody>
                    <a:bodyPr/>
                    <a:lstStyle/>
                    <a:p>
                      <a:r>
                        <a:rPr lang="en-US" sz="1800" dirty="0">
                          <a:solidFill>
                            <a:schemeClr val="bg1"/>
                          </a:solidFill>
                        </a:rPr>
                        <a:t>Mean weight loss, </a:t>
                      </a:r>
                      <a:br>
                        <a:rPr lang="en-US" sz="1800" dirty="0">
                          <a:solidFill>
                            <a:schemeClr val="bg1"/>
                          </a:solidFill>
                        </a:rPr>
                      </a:br>
                      <a:r>
                        <a:rPr lang="en-US" sz="1800" dirty="0">
                          <a:solidFill>
                            <a:schemeClr val="bg1"/>
                          </a:solidFill>
                        </a:rPr>
                        <a:t>kg (SD)</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-14.6 (9.9)</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-17.2 (11.7)</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02882877"/>
                  </a:ext>
                </a:extLst>
              </a:tr>
              <a:tr h="2597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rPr>
                        <a:t>Mean weight change, % (SD)</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-14.1 (9.6)</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-16.5 (10.8)</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8466630"/>
                  </a:ext>
                </a:extLst>
              </a:tr>
              <a:tr h="20680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rPr>
                        <a:t>Patients with ≥5% weight loss, %</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84.1</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86.2</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46477628"/>
                  </a:ext>
                </a:extLst>
              </a:tr>
            </a:tbl>
          </a:graphicData>
        </a:graphic>
      </p:graphicFrame>
      <p:sp>
        <p:nvSpPr>
          <p:cNvPr id="2" name="Text Box 11">
            <a:extLst>
              <a:ext uri="{FF2B5EF4-FFF2-40B4-BE49-F238E27FC236}">
                <a16:creationId xmlns:a16="http://schemas.microsoft.com/office/drawing/2014/main" id="{A4D1BA3D-16DE-6578-2D23-8FABDD38FD59}"/>
              </a:ext>
            </a:extLst>
          </p:cNvPr>
          <p:cNvSpPr txBox="1">
            <a:spLocks noChangeArrowheads="1"/>
          </p:cNvSpPr>
          <p:nvPr/>
        </p:nvSpPr>
        <p:spPr bwMode="auto">
          <a:xfrm>
            <a:off x="414339" y="6408562"/>
            <a:ext cx="5221351"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r>
              <a:rPr lang="en-US" sz="1200" b="0" dirty="0">
                <a:solidFill>
                  <a:schemeClr val="bg2"/>
                </a:solidFill>
                <a:latin typeface="Calibri" panose="020F0502020204030204" pitchFamily="34" charset="0"/>
                <a:cs typeface="Calibri" panose="020F0502020204030204" pitchFamily="34" charset="0"/>
              </a:rPr>
              <a:t>Ng. ENDO 2025. Abstr MON-716.</a:t>
            </a:r>
          </a:p>
        </p:txBody>
      </p:sp>
      <p:sp>
        <p:nvSpPr>
          <p:cNvPr id="11" name="TextBox 10">
            <a:extLst>
              <a:ext uri="{FF2B5EF4-FFF2-40B4-BE49-F238E27FC236}">
                <a16:creationId xmlns:a16="http://schemas.microsoft.com/office/drawing/2014/main" id="{907F35F8-6F3C-5AC7-D2C6-DE21FF5C0B43}"/>
              </a:ext>
            </a:extLst>
          </p:cNvPr>
          <p:cNvSpPr txBox="1"/>
          <p:nvPr/>
        </p:nvSpPr>
        <p:spPr bwMode="auto">
          <a:xfrm>
            <a:off x="6168358" y="4241480"/>
            <a:ext cx="5398647"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mn-lt"/>
              </a:rPr>
              <a:t>Semaglutide and tirzepatide were used in similar populations (eg, age, race/ethnicity, sex)</a:t>
            </a:r>
          </a:p>
          <a:p>
            <a:pPr marL="285750" indent="-285750">
              <a:spcBef>
                <a:spcPct val="50000"/>
              </a:spcBef>
              <a:buFont typeface="Wingdings" panose="05000000000000000000" pitchFamily="2" charset="2"/>
              <a:buChar char="§"/>
            </a:pPr>
            <a:r>
              <a:rPr lang="en-US" sz="2000" b="0" dirty="0">
                <a:solidFill>
                  <a:schemeClr val="bg1"/>
                </a:solidFill>
                <a:latin typeface="+mn-lt"/>
              </a:rPr>
              <a:t>Both agents are associated with clinically significant weight loss (≥5%) after 1 yr of treatment</a:t>
            </a:r>
          </a:p>
        </p:txBody>
      </p:sp>
    </p:spTree>
    <p:extLst>
      <p:ext uri="{BB962C8B-B14F-4D97-AF65-F5344CB8AC3E}">
        <p14:creationId xmlns:p14="http://schemas.microsoft.com/office/powerpoint/2010/main" val="18029898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D633C-CBF6-399C-23AA-23E651A8D62E}"/>
              </a:ext>
            </a:extLst>
          </p:cNvPr>
          <p:cNvSpPr>
            <a:spLocks noGrp="1"/>
          </p:cNvSpPr>
          <p:nvPr>
            <p:ph type="title"/>
          </p:nvPr>
        </p:nvSpPr>
        <p:spPr/>
        <p:txBody>
          <a:bodyPr/>
          <a:lstStyle/>
          <a:p>
            <a:r>
              <a:rPr lang="en-US" sz="3200" dirty="0"/>
              <a:t>Real-world Weight Loss With Semaglutide and Tirzepatide in Patients With Overweight or Obesity and Without T2D </a:t>
            </a:r>
          </a:p>
        </p:txBody>
      </p:sp>
      <p:sp>
        <p:nvSpPr>
          <p:cNvPr id="5" name="Content Placeholder 4">
            <a:extLst>
              <a:ext uri="{FF2B5EF4-FFF2-40B4-BE49-F238E27FC236}">
                <a16:creationId xmlns:a16="http://schemas.microsoft.com/office/drawing/2014/main" id="{55721413-1621-1EA2-B114-A56B29FFC34F}"/>
              </a:ext>
            </a:extLst>
          </p:cNvPr>
          <p:cNvSpPr>
            <a:spLocks noGrp="1"/>
          </p:cNvSpPr>
          <p:nvPr>
            <p:ph sz="half" idx="1"/>
          </p:nvPr>
        </p:nvSpPr>
        <p:spPr/>
        <p:txBody>
          <a:bodyPr/>
          <a:lstStyle/>
          <a:p>
            <a:r>
              <a:rPr lang="en-US" sz="2400" dirty="0"/>
              <a:t>Retrospective, observational study—December 2023 to June 2024</a:t>
            </a:r>
          </a:p>
          <a:p>
            <a:r>
              <a:rPr lang="en-US" sz="2400" dirty="0"/>
              <a:t>Patients (N = 2205) treated for 6 mo</a:t>
            </a:r>
          </a:p>
          <a:p>
            <a:r>
              <a:rPr lang="en-US" sz="2400" dirty="0"/>
              <a:t>Patients were identified in the </a:t>
            </a:r>
            <a:br>
              <a:rPr lang="en-US" sz="2400" dirty="0"/>
            </a:br>
            <a:r>
              <a:rPr lang="en-US" sz="2400" dirty="0"/>
              <a:t>Truveta US EHR database according </a:t>
            </a:r>
            <a:br>
              <a:rPr lang="en-US" sz="2400" dirty="0"/>
            </a:br>
            <a:r>
              <a:rPr lang="en-US" sz="2400" dirty="0"/>
              <a:t>to prespecified selection criteria </a:t>
            </a:r>
            <a:br>
              <a:rPr lang="en-US" sz="2400" dirty="0"/>
            </a:br>
            <a:r>
              <a:rPr lang="en-US" sz="2400" dirty="0"/>
              <a:t>(eg, nonmissing weight records)</a:t>
            </a:r>
          </a:p>
          <a:p>
            <a:r>
              <a:rPr lang="en-US" sz="2400" dirty="0"/>
              <a:t>Propensity score weighting and multivariate regression modeling applied to address bias</a:t>
            </a:r>
          </a:p>
        </p:txBody>
      </p:sp>
      <p:graphicFrame>
        <p:nvGraphicFramePr>
          <p:cNvPr id="13" name="Content Placeholder 4">
            <a:extLst>
              <a:ext uri="{FF2B5EF4-FFF2-40B4-BE49-F238E27FC236}">
                <a16:creationId xmlns:a16="http://schemas.microsoft.com/office/drawing/2014/main" id="{F902C747-1C98-97C8-D9F5-897A6E8D49CA}"/>
              </a:ext>
            </a:extLst>
          </p:cNvPr>
          <p:cNvGraphicFramePr>
            <a:graphicFrameLocks noGrp="1"/>
          </p:cNvGraphicFramePr>
          <p:nvPr>
            <p:ph sz="half" idx="2"/>
            <p:extLst>
              <p:ext uri="{D42A27DB-BD31-4B8C-83A1-F6EECF244321}">
                <p14:modId xmlns:p14="http://schemas.microsoft.com/office/powerpoint/2010/main" val="1162377940"/>
              </p:ext>
            </p:extLst>
          </p:nvPr>
        </p:nvGraphicFramePr>
        <p:xfrm>
          <a:off x="6253163" y="1602040"/>
          <a:ext cx="5229224" cy="3108960"/>
        </p:xfrm>
        <a:graphic>
          <a:graphicData uri="http://schemas.openxmlformats.org/drawingml/2006/table">
            <a:tbl>
              <a:tblPr firstRow="1" bandRow="1">
                <a:tableStyleId>{EB344D84-9AFB-497E-A393-DC336BA19D2E}</a:tableStyleId>
              </a:tblPr>
              <a:tblGrid>
                <a:gridCol w="2176462">
                  <a:extLst>
                    <a:ext uri="{9D8B030D-6E8A-4147-A177-3AD203B41FA5}">
                      <a16:colId xmlns:a16="http://schemas.microsoft.com/office/drawing/2014/main" val="2037937961"/>
                    </a:ext>
                  </a:extLst>
                </a:gridCol>
                <a:gridCol w="1526381">
                  <a:extLst>
                    <a:ext uri="{9D8B030D-6E8A-4147-A177-3AD203B41FA5}">
                      <a16:colId xmlns:a16="http://schemas.microsoft.com/office/drawing/2014/main" val="2864632163"/>
                    </a:ext>
                  </a:extLst>
                </a:gridCol>
                <a:gridCol w="1526381">
                  <a:extLst>
                    <a:ext uri="{9D8B030D-6E8A-4147-A177-3AD203B41FA5}">
                      <a16:colId xmlns:a16="http://schemas.microsoft.com/office/drawing/2014/main" val="504565259"/>
                    </a:ext>
                  </a:extLst>
                </a:gridCol>
              </a:tblGrid>
              <a:tr h="370840">
                <a:tc>
                  <a:txBody>
                    <a:bodyPr/>
                    <a:lstStyle/>
                    <a:p>
                      <a:r>
                        <a:rPr lang="en-US" sz="1800" dirty="0"/>
                        <a:t>Outcome</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800" dirty="0"/>
                        <a:t>Tirzepatide</a:t>
                      </a:r>
                    </a:p>
                    <a:p>
                      <a:pPr algn="ctr"/>
                      <a:r>
                        <a:rPr lang="en-US" sz="1800" dirty="0"/>
                        <a:t>(n = 1003)</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800" dirty="0"/>
                        <a:t>Semaglutide</a:t>
                      </a:r>
                    </a:p>
                    <a:p>
                      <a:pPr algn="ctr"/>
                      <a:r>
                        <a:rPr lang="en-US" sz="1800" dirty="0"/>
                        <a:t>(n = 1202)</a:t>
                      </a:r>
                    </a:p>
                  </a:txBody>
                  <a:tcPr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2875825394"/>
                  </a:ext>
                </a:extLst>
              </a:tr>
              <a:tr h="227478">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rPr>
                        <a:t>Mean weight change, % (SD)</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-11.15</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-8.83</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02882877"/>
                  </a:ext>
                </a:extLst>
              </a:tr>
              <a:tr h="227478">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chemeClr val="bg1"/>
                        </a:solidFill>
                      </a:endParaRP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i="1" dirty="0">
                          <a:solidFill>
                            <a:schemeClr val="bg1"/>
                          </a:solidFill>
                        </a:rPr>
                        <a:t>P</a:t>
                      </a:r>
                      <a:r>
                        <a:rPr lang="en-US" sz="1800" dirty="0">
                          <a:solidFill>
                            <a:schemeClr val="bg1"/>
                          </a:solidFill>
                        </a:rPr>
                        <a:t> &lt;.0001</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hMerge="1">
                  <a:txBody>
                    <a:bodyPr/>
                    <a:lstStyle/>
                    <a:p>
                      <a:pPr algn="ctr"/>
                      <a:endParaRPr lang="en-US" sz="1800" dirty="0">
                        <a:solidFill>
                          <a:schemeClr val="bg1"/>
                        </a:solidFill>
                      </a:endParaRP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3081298"/>
                  </a:ext>
                </a:extLst>
              </a:tr>
              <a:tr h="2597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rPr>
                        <a:t>Patients who reached weight loss threshold,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dirty="0">
                          <a:solidFill>
                            <a:schemeClr val="bg1"/>
                          </a:solidFill>
                        </a:rPr>
                        <a:t>≥5</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dirty="0">
                          <a:solidFill>
                            <a:schemeClr val="bg1"/>
                          </a:solidFill>
                        </a:rPr>
                        <a:t>≥10</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dirty="0">
                          <a:solidFill>
                            <a:schemeClr val="bg1"/>
                          </a:solidFill>
                        </a:rPr>
                        <a:t>≥20</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br>
                        <a:rPr lang="en-US" sz="1800" dirty="0">
                          <a:solidFill>
                            <a:schemeClr val="bg1"/>
                          </a:solidFill>
                        </a:rPr>
                      </a:br>
                      <a:br>
                        <a:rPr lang="en-US" sz="1800" dirty="0">
                          <a:solidFill>
                            <a:schemeClr val="bg1"/>
                          </a:solidFill>
                        </a:rPr>
                      </a:br>
                      <a:endParaRPr lang="en-US" sz="1800" dirty="0">
                        <a:solidFill>
                          <a:schemeClr val="bg1"/>
                        </a:solidFill>
                      </a:endParaRPr>
                    </a:p>
                    <a:p>
                      <a:pPr algn="ctr"/>
                      <a:r>
                        <a:rPr lang="en-US" sz="1800" dirty="0">
                          <a:solidFill>
                            <a:schemeClr val="bg1"/>
                          </a:solidFill>
                        </a:rPr>
                        <a:t>86.9</a:t>
                      </a:r>
                      <a:br>
                        <a:rPr lang="en-US" sz="1800" dirty="0">
                          <a:solidFill>
                            <a:schemeClr val="bg1"/>
                          </a:solidFill>
                        </a:rPr>
                      </a:br>
                      <a:r>
                        <a:rPr lang="en-US" sz="1800" dirty="0">
                          <a:solidFill>
                            <a:schemeClr val="bg1"/>
                          </a:solidFill>
                        </a:rPr>
                        <a:t>59.6</a:t>
                      </a:r>
                      <a:br>
                        <a:rPr lang="en-US" sz="1800" dirty="0">
                          <a:solidFill>
                            <a:schemeClr val="bg1"/>
                          </a:solidFill>
                        </a:rPr>
                      </a:br>
                      <a:r>
                        <a:rPr lang="en-US" sz="1800" dirty="0">
                          <a:solidFill>
                            <a:schemeClr val="bg1"/>
                          </a:solidFill>
                        </a:rPr>
                        <a:t>11.3</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br>
                        <a:rPr lang="en-US" sz="1800" dirty="0">
                          <a:solidFill>
                            <a:schemeClr val="bg1"/>
                          </a:solidFill>
                        </a:rPr>
                      </a:br>
                      <a:br>
                        <a:rPr lang="en-US" sz="1800" dirty="0">
                          <a:solidFill>
                            <a:schemeClr val="bg1"/>
                          </a:solidFill>
                        </a:rPr>
                      </a:br>
                      <a:endParaRPr lang="en-US" sz="1800" dirty="0">
                        <a:solidFill>
                          <a:schemeClr val="bg1"/>
                        </a:solidFill>
                      </a:endParaRPr>
                    </a:p>
                    <a:p>
                      <a:pPr algn="ctr"/>
                      <a:r>
                        <a:rPr lang="en-US" sz="1800" dirty="0">
                          <a:solidFill>
                            <a:schemeClr val="bg1"/>
                          </a:solidFill>
                        </a:rPr>
                        <a:t>76.5</a:t>
                      </a:r>
                      <a:br>
                        <a:rPr lang="en-US" sz="1800" dirty="0">
                          <a:solidFill>
                            <a:schemeClr val="bg1"/>
                          </a:solidFill>
                        </a:rPr>
                      </a:br>
                      <a:r>
                        <a:rPr lang="en-US" sz="1800" dirty="0">
                          <a:solidFill>
                            <a:schemeClr val="bg1"/>
                          </a:solidFill>
                        </a:rPr>
                        <a:t>37.5</a:t>
                      </a:r>
                      <a:br>
                        <a:rPr lang="en-US" sz="1800" dirty="0">
                          <a:solidFill>
                            <a:schemeClr val="bg1"/>
                          </a:solidFill>
                        </a:rPr>
                      </a:br>
                      <a:r>
                        <a:rPr lang="en-US" sz="1800" dirty="0">
                          <a:solidFill>
                            <a:schemeClr val="bg1"/>
                          </a:solidFill>
                        </a:rPr>
                        <a:t>3.8</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8466630"/>
                  </a:ext>
                </a:extLst>
              </a:tr>
            </a:tbl>
          </a:graphicData>
        </a:graphic>
      </p:graphicFrame>
      <p:sp>
        <p:nvSpPr>
          <p:cNvPr id="14" name="TextBox 13">
            <a:extLst>
              <a:ext uri="{FF2B5EF4-FFF2-40B4-BE49-F238E27FC236}">
                <a16:creationId xmlns:a16="http://schemas.microsoft.com/office/drawing/2014/main" id="{AB74C33D-8549-5944-2816-3E8854EF7A10}"/>
              </a:ext>
            </a:extLst>
          </p:cNvPr>
          <p:cNvSpPr txBox="1"/>
          <p:nvPr/>
        </p:nvSpPr>
        <p:spPr bwMode="auto">
          <a:xfrm>
            <a:off x="6253164" y="4796338"/>
            <a:ext cx="5229040" cy="1015663"/>
          </a:xfrm>
          <a:prstGeom prst="rect">
            <a:avLst/>
          </a:prstGeom>
          <a:solidFill>
            <a:schemeClr val="accent2">
              <a:lumMod val="20000"/>
              <a:lumOff val="80000"/>
            </a:schemeClr>
          </a:solidFill>
          <a:ln>
            <a:solidFill>
              <a:schemeClr val="bg1"/>
            </a:solidFill>
          </a:ln>
        </p:spPr>
        <p:txBody>
          <a:bodyPr wrap="square" rtlCol="0">
            <a:spAutoFit/>
          </a:bodyPr>
          <a:lstStyle/>
          <a:p>
            <a:pPr algn="ctr">
              <a:lnSpc>
                <a:spcPct val="100000"/>
              </a:lnSpc>
              <a:spcBef>
                <a:spcPct val="50000"/>
              </a:spcBef>
              <a:spcAft>
                <a:spcPct val="0"/>
              </a:spcAft>
              <a:buClrTx/>
            </a:pPr>
            <a:r>
              <a:rPr lang="en-US" sz="2000" b="0" dirty="0">
                <a:solidFill>
                  <a:schemeClr val="bg1"/>
                </a:solidFill>
                <a:latin typeface="Calibri" panose="020F0502020204030204" pitchFamily="34" charset="0"/>
              </a:rPr>
              <a:t>Tirzepatide led to significantly greater weight loss even though more patients taking semaglutide reached its higher doses</a:t>
            </a:r>
            <a:endParaRPr lang="en-US" sz="2000" b="0" dirty="0">
              <a:solidFill>
                <a:schemeClr val="bg1"/>
              </a:solidFill>
              <a:latin typeface="+mn-lt"/>
            </a:endParaRPr>
          </a:p>
        </p:txBody>
      </p:sp>
      <p:sp>
        <p:nvSpPr>
          <p:cNvPr id="15" name="Text Box 11">
            <a:extLst>
              <a:ext uri="{FF2B5EF4-FFF2-40B4-BE49-F238E27FC236}">
                <a16:creationId xmlns:a16="http://schemas.microsoft.com/office/drawing/2014/main" id="{E00B230B-2491-0B64-726A-7F206FF195B1}"/>
              </a:ext>
            </a:extLst>
          </p:cNvPr>
          <p:cNvSpPr txBox="1">
            <a:spLocks noChangeArrowheads="1"/>
          </p:cNvSpPr>
          <p:nvPr/>
        </p:nvSpPr>
        <p:spPr bwMode="auto">
          <a:xfrm>
            <a:off x="414339" y="6408562"/>
            <a:ext cx="5221351"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r>
              <a:rPr lang="en-US" sz="1200" b="0" dirty="0">
                <a:solidFill>
                  <a:schemeClr val="bg2"/>
                </a:solidFill>
                <a:latin typeface="Calibri" panose="020F0502020204030204" pitchFamily="34" charset="0"/>
                <a:cs typeface="Calibri" panose="020F0502020204030204" pitchFamily="34" charset="0"/>
              </a:rPr>
              <a:t>le Roux. ENDO 2025. Abstr SAT-696.</a:t>
            </a:r>
          </a:p>
        </p:txBody>
      </p:sp>
    </p:spTree>
    <p:extLst>
      <p:ext uri="{BB962C8B-B14F-4D97-AF65-F5344CB8AC3E}">
        <p14:creationId xmlns:p14="http://schemas.microsoft.com/office/powerpoint/2010/main" val="7403313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AD68E6-524E-CCE2-9491-8294B7F8D109}"/>
              </a:ext>
            </a:extLst>
          </p:cNvPr>
          <p:cNvSpPr>
            <a:spLocks noGrp="1"/>
          </p:cNvSpPr>
          <p:nvPr>
            <p:ph type="title"/>
          </p:nvPr>
        </p:nvSpPr>
        <p:spPr/>
        <p:txBody>
          <a:bodyPr/>
          <a:lstStyle/>
          <a:p>
            <a:r>
              <a:rPr lang="en-US" dirty="0"/>
              <a:t>STEP UP: Semaglutide 7.2 mg in Obesity</a:t>
            </a:r>
          </a:p>
        </p:txBody>
      </p:sp>
      <p:graphicFrame>
        <p:nvGraphicFramePr>
          <p:cNvPr id="5" name="Content Placeholder 4">
            <a:extLst>
              <a:ext uri="{FF2B5EF4-FFF2-40B4-BE49-F238E27FC236}">
                <a16:creationId xmlns:a16="http://schemas.microsoft.com/office/drawing/2014/main" id="{1AECD808-65B7-3B1E-C284-9D3015D8415B}"/>
              </a:ext>
            </a:extLst>
          </p:cNvPr>
          <p:cNvGraphicFramePr>
            <a:graphicFrameLocks noGrp="1"/>
          </p:cNvGraphicFramePr>
          <p:nvPr>
            <p:ph sz="half" idx="2"/>
            <p:extLst>
              <p:ext uri="{D42A27DB-BD31-4B8C-83A1-F6EECF244321}">
                <p14:modId xmlns:p14="http://schemas.microsoft.com/office/powerpoint/2010/main" val="520769412"/>
              </p:ext>
            </p:extLst>
          </p:nvPr>
        </p:nvGraphicFramePr>
        <p:xfrm>
          <a:off x="6407573" y="1614519"/>
          <a:ext cx="5101674" cy="3810000"/>
        </p:xfrm>
        <a:graphic>
          <a:graphicData uri="http://schemas.openxmlformats.org/drawingml/2006/table">
            <a:tbl>
              <a:tblPr firstRow="1" bandRow="1">
                <a:tableStyleId>{EB344D84-9AFB-497E-A393-DC336BA19D2E}</a:tableStyleId>
              </a:tblPr>
              <a:tblGrid>
                <a:gridCol w="2182446">
                  <a:extLst>
                    <a:ext uri="{9D8B030D-6E8A-4147-A177-3AD203B41FA5}">
                      <a16:colId xmlns:a16="http://schemas.microsoft.com/office/drawing/2014/main" val="2037937961"/>
                    </a:ext>
                  </a:extLst>
                </a:gridCol>
                <a:gridCol w="973076">
                  <a:extLst>
                    <a:ext uri="{9D8B030D-6E8A-4147-A177-3AD203B41FA5}">
                      <a16:colId xmlns:a16="http://schemas.microsoft.com/office/drawing/2014/main" val="2864632163"/>
                    </a:ext>
                  </a:extLst>
                </a:gridCol>
                <a:gridCol w="973076">
                  <a:extLst>
                    <a:ext uri="{9D8B030D-6E8A-4147-A177-3AD203B41FA5}">
                      <a16:colId xmlns:a16="http://schemas.microsoft.com/office/drawing/2014/main" val="1783365564"/>
                    </a:ext>
                  </a:extLst>
                </a:gridCol>
                <a:gridCol w="973076">
                  <a:extLst>
                    <a:ext uri="{9D8B030D-6E8A-4147-A177-3AD203B41FA5}">
                      <a16:colId xmlns:a16="http://schemas.microsoft.com/office/drawing/2014/main" val="3237684943"/>
                    </a:ext>
                  </a:extLst>
                </a:gridCol>
              </a:tblGrid>
              <a:tr h="370840">
                <a:tc>
                  <a:txBody>
                    <a:bodyPr/>
                    <a:lstStyle/>
                    <a:p>
                      <a:r>
                        <a:rPr lang="en-US" sz="1400" dirty="0"/>
                        <a:t>Adverse Events, %</a:t>
                      </a:r>
                    </a:p>
                  </a:txBody>
                  <a:tcPr marL="45720" marR="45720"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400" dirty="0"/>
                        <a:t>SEM 7.2 mg</a:t>
                      </a:r>
                      <a:br>
                        <a:rPr lang="en-US" sz="1400" dirty="0"/>
                      </a:br>
                      <a:r>
                        <a:rPr lang="en-US" sz="1400" dirty="0"/>
                        <a:t>(n = 1004)</a:t>
                      </a:r>
                    </a:p>
                  </a:txBody>
                  <a:tcPr marL="45720" marR="45720">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400" dirty="0"/>
                        <a:t>SEM 2.4 mg</a:t>
                      </a:r>
                      <a:br>
                        <a:rPr lang="en-US" sz="1400" dirty="0"/>
                      </a:br>
                      <a:r>
                        <a:rPr lang="en-US" sz="1400" dirty="0"/>
                        <a:t>(n = 201) </a:t>
                      </a:r>
                    </a:p>
                  </a:txBody>
                  <a:tcPr marL="45720" marR="45720">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400" dirty="0"/>
                        <a:t>Placebo</a:t>
                      </a:r>
                      <a:br>
                        <a:rPr lang="en-US" sz="1400" dirty="0"/>
                      </a:br>
                      <a:r>
                        <a:rPr lang="en-US" sz="1400" dirty="0"/>
                        <a:t>(n = 201)</a:t>
                      </a:r>
                    </a:p>
                  </a:txBody>
                  <a:tcPr marL="45720" marR="45720">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2875825394"/>
                  </a:ext>
                </a:extLst>
              </a:tr>
              <a:tr h="370840">
                <a:tc>
                  <a:txBody>
                    <a:bodyPr/>
                    <a:lstStyle/>
                    <a:p>
                      <a:r>
                        <a:rPr lang="en-US" sz="1400" dirty="0">
                          <a:solidFill>
                            <a:schemeClr val="bg1"/>
                          </a:solidFill>
                        </a:rPr>
                        <a:t>All AEs</a:t>
                      </a:r>
                    </a:p>
                    <a:p>
                      <a:pPr marL="285750" indent="-285750">
                        <a:buFont typeface="Wingdings" panose="05000000000000000000" pitchFamily="2" charset="2"/>
                        <a:buChar char="§"/>
                      </a:pPr>
                      <a:r>
                        <a:rPr lang="en-US" sz="1400" dirty="0">
                          <a:solidFill>
                            <a:schemeClr val="bg1"/>
                          </a:solidFill>
                        </a:rPr>
                        <a:t>Mild</a:t>
                      </a:r>
                    </a:p>
                    <a:p>
                      <a:pPr marL="285750" indent="-285750">
                        <a:buFont typeface="Wingdings" panose="05000000000000000000" pitchFamily="2" charset="2"/>
                        <a:buChar char="§"/>
                      </a:pPr>
                      <a:r>
                        <a:rPr lang="en-US" sz="1400" dirty="0">
                          <a:solidFill>
                            <a:schemeClr val="bg1"/>
                          </a:solidFill>
                        </a:rPr>
                        <a:t>Moderate</a:t>
                      </a:r>
                    </a:p>
                    <a:p>
                      <a:pPr marL="285750" indent="-285750">
                        <a:buFont typeface="Wingdings" panose="05000000000000000000" pitchFamily="2" charset="2"/>
                        <a:buChar char="§"/>
                      </a:pPr>
                      <a:r>
                        <a:rPr lang="en-US" sz="1400" dirty="0">
                          <a:solidFill>
                            <a:schemeClr val="bg1"/>
                          </a:solidFill>
                        </a:rPr>
                        <a:t>Severe</a:t>
                      </a:r>
                    </a:p>
                  </a:txBody>
                  <a:tcPr marL="45720" marR="45720"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87.5</a:t>
                      </a:r>
                      <a:br>
                        <a:rPr lang="en-US" sz="1400" dirty="0">
                          <a:solidFill>
                            <a:schemeClr val="bg1"/>
                          </a:solidFill>
                        </a:rPr>
                      </a:br>
                      <a:r>
                        <a:rPr lang="en-US" sz="1400" dirty="0">
                          <a:solidFill>
                            <a:schemeClr val="bg1"/>
                          </a:solidFill>
                        </a:rPr>
                        <a:t>80.2</a:t>
                      </a:r>
                      <a:br>
                        <a:rPr lang="en-US" sz="1400" dirty="0">
                          <a:solidFill>
                            <a:schemeClr val="bg1"/>
                          </a:solidFill>
                        </a:rPr>
                      </a:br>
                      <a:r>
                        <a:rPr lang="en-US" sz="1400" dirty="0">
                          <a:solidFill>
                            <a:schemeClr val="bg1"/>
                          </a:solidFill>
                        </a:rPr>
                        <a:t>50.4</a:t>
                      </a:r>
                      <a:br>
                        <a:rPr lang="en-US" sz="1400" dirty="0">
                          <a:solidFill>
                            <a:schemeClr val="bg1"/>
                          </a:solidFill>
                        </a:rPr>
                      </a:br>
                      <a:r>
                        <a:rPr lang="en-US" sz="1400" dirty="0">
                          <a:solidFill>
                            <a:schemeClr val="bg1"/>
                          </a:solidFill>
                        </a:rPr>
                        <a:t>8.1</a:t>
                      </a:r>
                    </a:p>
                  </a:txBody>
                  <a:tcPr marL="45720" marR="45720"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84.1</a:t>
                      </a:r>
                      <a:br>
                        <a:rPr lang="en-US" sz="1400" dirty="0">
                          <a:solidFill>
                            <a:schemeClr val="bg1"/>
                          </a:solidFill>
                        </a:rPr>
                      </a:br>
                      <a:r>
                        <a:rPr lang="en-US" sz="1400" dirty="0">
                          <a:solidFill>
                            <a:schemeClr val="bg1"/>
                          </a:solidFill>
                        </a:rPr>
                        <a:t>76.6</a:t>
                      </a:r>
                      <a:br>
                        <a:rPr lang="en-US" sz="1400" dirty="0">
                          <a:solidFill>
                            <a:schemeClr val="bg1"/>
                          </a:solidFill>
                        </a:rPr>
                      </a:br>
                      <a:r>
                        <a:rPr lang="en-US" sz="1400" dirty="0">
                          <a:solidFill>
                            <a:schemeClr val="bg1"/>
                          </a:solidFill>
                        </a:rPr>
                        <a:t>48.3</a:t>
                      </a:r>
                      <a:br>
                        <a:rPr lang="en-US" sz="1400" dirty="0">
                          <a:solidFill>
                            <a:schemeClr val="bg1"/>
                          </a:solidFill>
                        </a:rPr>
                      </a:br>
                      <a:r>
                        <a:rPr lang="en-US" sz="1400" dirty="0">
                          <a:solidFill>
                            <a:schemeClr val="bg1"/>
                          </a:solidFill>
                        </a:rPr>
                        <a:t>10.4</a:t>
                      </a:r>
                    </a:p>
                  </a:txBody>
                  <a:tcPr marL="45720" marR="45720"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77.6</a:t>
                      </a:r>
                      <a:br>
                        <a:rPr lang="en-US" sz="1400" dirty="0">
                          <a:solidFill>
                            <a:schemeClr val="bg1"/>
                          </a:solidFill>
                        </a:rPr>
                      </a:br>
                      <a:r>
                        <a:rPr lang="en-US" sz="1400" dirty="0">
                          <a:solidFill>
                            <a:schemeClr val="bg1"/>
                          </a:solidFill>
                        </a:rPr>
                        <a:t>67.7</a:t>
                      </a:r>
                      <a:br>
                        <a:rPr lang="en-US" sz="1400" dirty="0">
                          <a:solidFill>
                            <a:schemeClr val="bg1"/>
                          </a:solidFill>
                        </a:rPr>
                      </a:br>
                      <a:r>
                        <a:rPr lang="en-US" sz="1400" dirty="0">
                          <a:solidFill>
                            <a:schemeClr val="bg1"/>
                          </a:solidFill>
                        </a:rPr>
                        <a:t>36.3</a:t>
                      </a:r>
                      <a:br>
                        <a:rPr lang="en-US" sz="1400" dirty="0">
                          <a:solidFill>
                            <a:schemeClr val="bg1"/>
                          </a:solidFill>
                        </a:rPr>
                      </a:br>
                      <a:r>
                        <a:rPr lang="en-US" sz="1400" dirty="0">
                          <a:solidFill>
                            <a:schemeClr val="bg1"/>
                          </a:solidFill>
                        </a:rPr>
                        <a:t>4.5</a:t>
                      </a:r>
                    </a:p>
                  </a:txBody>
                  <a:tcPr marL="45720" marR="45720" anchor="ct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02882877"/>
                  </a:ext>
                </a:extLst>
              </a:tr>
              <a:tr h="259748">
                <a:tc>
                  <a:txBody>
                    <a:bodyPr/>
                    <a:lstStyle/>
                    <a:p>
                      <a:r>
                        <a:rPr lang="en-US" sz="1400" dirty="0">
                          <a:solidFill>
                            <a:schemeClr val="bg1"/>
                          </a:solidFill>
                        </a:rPr>
                        <a:t>Serious AEs</a:t>
                      </a:r>
                    </a:p>
                  </a:txBody>
                  <a:tcPr marL="45720"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6.8</a:t>
                      </a:r>
                    </a:p>
                  </a:txBody>
                  <a:tcPr marL="45720"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10.9</a:t>
                      </a:r>
                    </a:p>
                  </a:txBody>
                  <a:tcPr marL="45720"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5.5</a:t>
                      </a:r>
                    </a:p>
                  </a:txBody>
                  <a:tcPr marL="45720"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8466630"/>
                  </a:ext>
                </a:extLst>
              </a:tr>
              <a:tr h="206809">
                <a:tc>
                  <a:txBody>
                    <a:bodyPr/>
                    <a:lstStyle/>
                    <a:p>
                      <a:r>
                        <a:rPr lang="en-US" sz="1400" dirty="0">
                          <a:solidFill>
                            <a:schemeClr val="bg1"/>
                          </a:solidFill>
                        </a:rPr>
                        <a:t>Led to dose reduction </a:t>
                      </a:r>
                    </a:p>
                  </a:txBody>
                  <a:tcPr marL="45720" marR="457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18.5</a:t>
                      </a:r>
                    </a:p>
                  </a:txBody>
                  <a:tcPr marL="45720" marR="457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12.4</a:t>
                      </a:r>
                    </a:p>
                  </a:txBody>
                  <a:tcPr marL="45720" marR="457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0.5</a:t>
                      </a:r>
                    </a:p>
                  </a:txBody>
                  <a:tcPr marL="45720" marR="45720"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46477628"/>
                  </a:ext>
                </a:extLst>
              </a:tr>
              <a:tr h="163496">
                <a:tc>
                  <a:txBody>
                    <a:bodyPr/>
                    <a:lstStyle/>
                    <a:p>
                      <a:r>
                        <a:rPr lang="en-US" sz="1400" dirty="0">
                          <a:solidFill>
                            <a:schemeClr val="bg1"/>
                          </a:solidFill>
                        </a:rPr>
                        <a:t>Led to discontinuation</a:t>
                      </a:r>
                    </a:p>
                  </a:txBody>
                  <a:tcPr marL="45720"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5.4</a:t>
                      </a:r>
                    </a:p>
                  </a:txBody>
                  <a:tcPr marL="45720"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4.0</a:t>
                      </a:r>
                    </a:p>
                  </a:txBody>
                  <a:tcPr marL="45720"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1.0</a:t>
                      </a:r>
                    </a:p>
                  </a:txBody>
                  <a:tcPr marL="45720"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26086544"/>
                  </a:ext>
                </a:extLst>
              </a:tr>
              <a:tr h="173121">
                <a:tc>
                  <a:txBody>
                    <a:bodyPr/>
                    <a:lstStyle/>
                    <a:p>
                      <a:r>
                        <a:rPr lang="en-US" sz="1400" dirty="0">
                          <a:solidFill>
                            <a:schemeClr val="bg1"/>
                          </a:solidFill>
                        </a:rPr>
                        <a:t>Hypoglycemia events</a:t>
                      </a:r>
                    </a:p>
                  </a:txBody>
                  <a:tcPr marL="45720" marR="457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0.3</a:t>
                      </a:r>
                    </a:p>
                  </a:txBody>
                  <a:tcPr marL="45720" marR="457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1.0</a:t>
                      </a:r>
                    </a:p>
                  </a:txBody>
                  <a:tcPr marL="45720" marR="457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0</a:t>
                      </a:r>
                    </a:p>
                  </a:txBody>
                  <a:tcPr marL="45720" marR="45720"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33290444"/>
                  </a:ext>
                </a:extLst>
              </a:tr>
              <a:tr h="168308">
                <a:tc>
                  <a:txBody>
                    <a:bodyPr/>
                    <a:lstStyle/>
                    <a:p>
                      <a:r>
                        <a:rPr lang="en-US" sz="1400" dirty="0">
                          <a:solidFill>
                            <a:schemeClr val="bg1"/>
                          </a:solidFill>
                        </a:rPr>
                        <a:t>Gastrointestinal</a:t>
                      </a:r>
                    </a:p>
                  </a:txBody>
                  <a:tcPr marL="45720"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70.8</a:t>
                      </a:r>
                    </a:p>
                  </a:txBody>
                  <a:tcPr marL="45720"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61.2</a:t>
                      </a:r>
                    </a:p>
                  </a:txBody>
                  <a:tcPr marL="45720"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42.8</a:t>
                      </a:r>
                    </a:p>
                  </a:txBody>
                  <a:tcPr marL="45720"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626572007"/>
                  </a:ext>
                </a:extLst>
              </a:tr>
              <a:tr h="201997">
                <a:tc>
                  <a:txBody>
                    <a:bodyPr/>
                    <a:lstStyle/>
                    <a:p>
                      <a:r>
                        <a:rPr lang="en-US" sz="1400" dirty="0">
                          <a:solidFill>
                            <a:schemeClr val="bg1"/>
                          </a:solidFill>
                        </a:rPr>
                        <a:t>Skin and SC tissue disorders</a:t>
                      </a:r>
                    </a:p>
                  </a:txBody>
                  <a:tcPr marL="45720" marR="457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21.5</a:t>
                      </a:r>
                    </a:p>
                  </a:txBody>
                  <a:tcPr marL="45720" marR="457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15.4</a:t>
                      </a:r>
                    </a:p>
                  </a:txBody>
                  <a:tcPr marL="45720" marR="457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6.5</a:t>
                      </a:r>
                    </a:p>
                  </a:txBody>
                  <a:tcPr marL="45720" marR="45720"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08405475"/>
                  </a:ext>
                </a:extLst>
              </a:tr>
              <a:tr h="370840">
                <a:tc>
                  <a:txBody>
                    <a:bodyPr/>
                    <a:lstStyle/>
                    <a:p>
                      <a:r>
                        <a:rPr lang="en-US" sz="1400" dirty="0">
                          <a:solidFill>
                            <a:schemeClr val="bg1"/>
                          </a:solidFill>
                        </a:rPr>
                        <a:t>Nervous system disorder</a:t>
                      </a:r>
                    </a:p>
                    <a:p>
                      <a:pPr marL="285750" indent="-285750">
                        <a:buFont typeface="Wingdings" panose="05000000000000000000" pitchFamily="2" charset="2"/>
                        <a:buChar char="§"/>
                      </a:pPr>
                      <a:r>
                        <a:rPr lang="en-US" sz="1400" dirty="0">
                          <a:solidFill>
                            <a:schemeClr val="bg1"/>
                          </a:solidFill>
                        </a:rPr>
                        <a:t>Dysesthesia</a:t>
                      </a:r>
                    </a:p>
                  </a:txBody>
                  <a:tcPr marL="45720"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30.8</a:t>
                      </a:r>
                      <a:br>
                        <a:rPr lang="en-US" sz="1400" dirty="0">
                          <a:solidFill>
                            <a:schemeClr val="bg1"/>
                          </a:solidFill>
                        </a:rPr>
                      </a:br>
                      <a:r>
                        <a:rPr lang="en-US" sz="1400" dirty="0">
                          <a:solidFill>
                            <a:schemeClr val="bg1"/>
                          </a:solidFill>
                        </a:rPr>
                        <a:t>22.9</a:t>
                      </a:r>
                    </a:p>
                  </a:txBody>
                  <a:tcPr marL="45720"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19.4</a:t>
                      </a:r>
                      <a:br>
                        <a:rPr lang="en-US" sz="1400" dirty="0">
                          <a:solidFill>
                            <a:schemeClr val="bg1"/>
                          </a:solidFill>
                        </a:rPr>
                      </a:br>
                      <a:r>
                        <a:rPr lang="en-US" sz="1400" dirty="0">
                          <a:solidFill>
                            <a:schemeClr val="bg1"/>
                          </a:solidFill>
                        </a:rPr>
                        <a:t>6.0</a:t>
                      </a:r>
                    </a:p>
                  </a:txBody>
                  <a:tcPr marL="45720"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13.9</a:t>
                      </a:r>
                      <a:br>
                        <a:rPr lang="en-US" sz="1400" dirty="0">
                          <a:solidFill>
                            <a:schemeClr val="bg1"/>
                          </a:solidFill>
                        </a:rPr>
                      </a:br>
                      <a:r>
                        <a:rPr lang="en-US" sz="1400" dirty="0">
                          <a:solidFill>
                            <a:schemeClr val="bg1"/>
                          </a:solidFill>
                        </a:rPr>
                        <a:t>0.5</a:t>
                      </a:r>
                    </a:p>
                  </a:txBody>
                  <a:tcPr marL="45720"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12943069"/>
                  </a:ext>
                </a:extLst>
              </a:tr>
            </a:tbl>
          </a:graphicData>
        </a:graphic>
      </p:graphicFrame>
      <p:sp>
        <p:nvSpPr>
          <p:cNvPr id="6" name="Content Placeholder 3">
            <a:extLst>
              <a:ext uri="{FF2B5EF4-FFF2-40B4-BE49-F238E27FC236}">
                <a16:creationId xmlns:a16="http://schemas.microsoft.com/office/drawing/2014/main" id="{000CB67E-C6A2-6373-7714-4038CE8A4842}"/>
              </a:ext>
            </a:extLst>
          </p:cNvPr>
          <p:cNvSpPr txBox="1">
            <a:spLocks/>
          </p:cNvSpPr>
          <p:nvPr/>
        </p:nvSpPr>
        <p:spPr bwMode="auto">
          <a:xfrm>
            <a:off x="6407572" y="5481611"/>
            <a:ext cx="5101676" cy="591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a:lnSpc>
                <a:spcPct val="100000"/>
              </a:lnSpc>
              <a:spcBef>
                <a:spcPts val="0"/>
              </a:spcBef>
              <a:spcAft>
                <a:spcPts val="0"/>
              </a:spcAft>
            </a:pPr>
            <a:r>
              <a:rPr lang="en-US" sz="1600" b="0" kern="0" dirty="0"/>
              <a:t>No AEs led to death</a:t>
            </a:r>
          </a:p>
          <a:p>
            <a:pPr>
              <a:lnSpc>
                <a:spcPct val="100000"/>
              </a:lnSpc>
              <a:spcBef>
                <a:spcPts val="0"/>
              </a:spcBef>
              <a:spcAft>
                <a:spcPts val="0"/>
              </a:spcAft>
            </a:pPr>
            <a:r>
              <a:rPr lang="en-US" sz="1600" b="0" kern="0" dirty="0"/>
              <a:t>All hypoglycemia events were mild</a:t>
            </a:r>
          </a:p>
        </p:txBody>
      </p:sp>
      <p:sp>
        <p:nvSpPr>
          <p:cNvPr id="23" name="Text Box 11">
            <a:extLst>
              <a:ext uri="{FF2B5EF4-FFF2-40B4-BE49-F238E27FC236}">
                <a16:creationId xmlns:a16="http://schemas.microsoft.com/office/drawing/2014/main" id="{F2A20584-E5CA-6111-52A4-75CE7C3A504F}"/>
              </a:ext>
            </a:extLst>
          </p:cNvPr>
          <p:cNvSpPr txBox="1">
            <a:spLocks noChangeArrowheads="1"/>
          </p:cNvSpPr>
          <p:nvPr/>
        </p:nvSpPr>
        <p:spPr bwMode="auto">
          <a:xfrm>
            <a:off x="414339" y="6408562"/>
            <a:ext cx="5221351"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r>
              <a:rPr lang="en-US" sz="1200" b="0" dirty="0">
                <a:solidFill>
                  <a:schemeClr val="bg2"/>
                </a:solidFill>
                <a:latin typeface="Calibri" panose="020F0502020204030204" pitchFamily="34" charset="0"/>
                <a:cs typeface="Calibri" panose="020F0502020204030204" pitchFamily="34" charset="0"/>
              </a:rPr>
              <a:t>Wharton. ADA 2025. Abstr 1966-LB.</a:t>
            </a:r>
          </a:p>
        </p:txBody>
      </p:sp>
      <p:sp>
        <p:nvSpPr>
          <p:cNvPr id="24" name="Rectangle 23">
            <a:extLst>
              <a:ext uri="{FF2B5EF4-FFF2-40B4-BE49-F238E27FC236}">
                <a16:creationId xmlns:a16="http://schemas.microsoft.com/office/drawing/2014/main" id="{E0DF2552-E3C2-E37D-8B3B-ABE818A222D2}"/>
              </a:ext>
            </a:extLst>
          </p:cNvPr>
          <p:cNvSpPr/>
          <p:nvPr/>
        </p:nvSpPr>
        <p:spPr bwMode="auto">
          <a:xfrm>
            <a:off x="6407572" y="4289426"/>
            <a:ext cx="5066839" cy="1135093"/>
          </a:xfrm>
          <a:prstGeom prst="rect">
            <a:avLst/>
          </a:prstGeom>
          <a:noFill/>
          <a:ln w="38100">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 name="TextBox 6">
            <a:extLst>
              <a:ext uri="{FF2B5EF4-FFF2-40B4-BE49-F238E27FC236}">
                <a16:creationId xmlns:a16="http://schemas.microsoft.com/office/drawing/2014/main" id="{D2803F64-3415-B7DF-6AA8-102D324D4EED}"/>
              </a:ext>
            </a:extLst>
          </p:cNvPr>
          <p:cNvSpPr txBox="1"/>
          <p:nvPr/>
        </p:nvSpPr>
        <p:spPr bwMode="auto">
          <a:xfrm>
            <a:off x="614700" y="1051063"/>
            <a:ext cx="2887688"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500" dirty="0">
                <a:solidFill>
                  <a:schemeClr val="bg1"/>
                </a:solidFill>
                <a:latin typeface="Calibri" panose="020F0502020204030204" pitchFamily="34" charset="0"/>
              </a:rPr>
              <a:t>Change in Mean Body Weight*</a:t>
            </a:r>
          </a:p>
        </p:txBody>
      </p:sp>
      <p:sp>
        <p:nvSpPr>
          <p:cNvPr id="15" name="TextBox 14">
            <a:extLst>
              <a:ext uri="{FF2B5EF4-FFF2-40B4-BE49-F238E27FC236}">
                <a16:creationId xmlns:a16="http://schemas.microsoft.com/office/drawing/2014/main" id="{1139060B-02E5-48DE-59AE-AF040274C12F}"/>
              </a:ext>
            </a:extLst>
          </p:cNvPr>
          <p:cNvSpPr txBox="1"/>
          <p:nvPr/>
        </p:nvSpPr>
        <p:spPr bwMode="auto">
          <a:xfrm rot="16200000">
            <a:off x="-302167" y="2355609"/>
            <a:ext cx="21415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Mean Weight Change (%) </a:t>
            </a:r>
          </a:p>
        </p:txBody>
      </p:sp>
      <p:sp>
        <p:nvSpPr>
          <p:cNvPr id="21" name="TextBox 20">
            <a:extLst>
              <a:ext uri="{FF2B5EF4-FFF2-40B4-BE49-F238E27FC236}">
                <a16:creationId xmlns:a16="http://schemas.microsoft.com/office/drawing/2014/main" id="{93337F99-CF26-1B15-A005-4E120F8921EB}"/>
              </a:ext>
            </a:extLst>
          </p:cNvPr>
          <p:cNvSpPr txBox="1"/>
          <p:nvPr/>
        </p:nvSpPr>
        <p:spPr bwMode="auto">
          <a:xfrm>
            <a:off x="917290" y="3567777"/>
            <a:ext cx="32603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Wk</a:t>
            </a:r>
          </a:p>
        </p:txBody>
      </p:sp>
      <p:grpSp>
        <p:nvGrpSpPr>
          <p:cNvPr id="2" name="Group 1">
            <a:extLst>
              <a:ext uri="{FF2B5EF4-FFF2-40B4-BE49-F238E27FC236}">
                <a16:creationId xmlns:a16="http://schemas.microsoft.com/office/drawing/2014/main" id="{63EED770-6498-53BB-4599-8EAC7D97F4B1}"/>
              </a:ext>
            </a:extLst>
          </p:cNvPr>
          <p:cNvGrpSpPr/>
          <p:nvPr/>
        </p:nvGrpSpPr>
        <p:grpSpPr>
          <a:xfrm>
            <a:off x="786115" y="1445566"/>
            <a:ext cx="5698034" cy="2270087"/>
            <a:chOff x="786115" y="1445566"/>
            <a:chExt cx="5698034" cy="2270087"/>
          </a:xfrm>
        </p:grpSpPr>
        <p:grpSp>
          <p:nvGrpSpPr>
            <p:cNvPr id="18" name="Group 17">
              <a:extLst>
                <a:ext uri="{FF2B5EF4-FFF2-40B4-BE49-F238E27FC236}">
                  <a16:creationId xmlns:a16="http://schemas.microsoft.com/office/drawing/2014/main" id="{68989B56-278C-9993-4F07-1143379EBFCC}"/>
                </a:ext>
              </a:extLst>
            </p:cNvPr>
            <p:cNvGrpSpPr/>
            <p:nvPr/>
          </p:nvGrpSpPr>
          <p:grpSpPr>
            <a:xfrm>
              <a:off x="1317479" y="1645951"/>
              <a:ext cx="2934691" cy="287401"/>
              <a:chOff x="1874845" y="1658742"/>
              <a:chExt cx="2934691" cy="287401"/>
            </a:xfrm>
          </p:grpSpPr>
          <p:grpSp>
            <p:nvGrpSpPr>
              <p:cNvPr id="216" name="Group 215">
                <a:extLst>
                  <a:ext uri="{FF2B5EF4-FFF2-40B4-BE49-F238E27FC236}">
                    <a16:creationId xmlns:a16="http://schemas.microsoft.com/office/drawing/2014/main" id="{EC07359B-763D-DAB0-C01B-4D859B0308BC}"/>
                  </a:ext>
                </a:extLst>
              </p:cNvPr>
              <p:cNvGrpSpPr/>
              <p:nvPr/>
            </p:nvGrpSpPr>
            <p:grpSpPr>
              <a:xfrm>
                <a:off x="1874845" y="1658742"/>
                <a:ext cx="111595" cy="61634"/>
                <a:chOff x="2984109" y="4318465"/>
                <a:chExt cx="111595" cy="146443"/>
              </a:xfrm>
            </p:grpSpPr>
            <p:cxnSp>
              <p:nvCxnSpPr>
                <p:cNvPr id="265" name="Straight Connector 264">
                  <a:extLst>
                    <a:ext uri="{FF2B5EF4-FFF2-40B4-BE49-F238E27FC236}">
                      <a16:creationId xmlns:a16="http://schemas.microsoft.com/office/drawing/2014/main" id="{86028D10-0D57-24C6-0F5B-F0752203E0A2}"/>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F4F41232-F6C5-25E9-6CC2-8E60CF83CFAC}"/>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A1404962-3613-B8F7-303E-A84E6F93090B}"/>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217" name="Group 216">
                <a:extLst>
                  <a:ext uri="{FF2B5EF4-FFF2-40B4-BE49-F238E27FC236}">
                    <a16:creationId xmlns:a16="http://schemas.microsoft.com/office/drawing/2014/main" id="{60244EB8-BB16-5831-9AEE-7A7BD3DA5492}"/>
                  </a:ext>
                </a:extLst>
              </p:cNvPr>
              <p:cNvGrpSpPr/>
              <p:nvPr/>
            </p:nvGrpSpPr>
            <p:grpSpPr>
              <a:xfrm>
                <a:off x="2020206" y="1721360"/>
                <a:ext cx="111595" cy="61634"/>
                <a:chOff x="2984109" y="4318465"/>
                <a:chExt cx="111595" cy="146443"/>
              </a:xfrm>
            </p:grpSpPr>
            <p:cxnSp>
              <p:nvCxnSpPr>
                <p:cNvPr id="262" name="Straight Connector 261">
                  <a:extLst>
                    <a:ext uri="{FF2B5EF4-FFF2-40B4-BE49-F238E27FC236}">
                      <a16:creationId xmlns:a16="http://schemas.microsoft.com/office/drawing/2014/main" id="{05356FF6-AD81-D877-7635-EA0AC2249061}"/>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6A46911F-E8EF-723E-CC57-9B912C32295E}"/>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0D3F0BA8-7ADC-97DA-E1A0-6F20D55DB0BF}"/>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218" name="Group 217">
                <a:extLst>
                  <a:ext uri="{FF2B5EF4-FFF2-40B4-BE49-F238E27FC236}">
                    <a16:creationId xmlns:a16="http://schemas.microsoft.com/office/drawing/2014/main" id="{4440A0D3-B078-6DAE-EC16-7B55A616CDD0}"/>
                  </a:ext>
                </a:extLst>
              </p:cNvPr>
              <p:cNvGrpSpPr/>
              <p:nvPr/>
            </p:nvGrpSpPr>
            <p:grpSpPr>
              <a:xfrm>
                <a:off x="2169215" y="1750003"/>
                <a:ext cx="111595" cy="46936"/>
                <a:chOff x="2984109" y="4318465"/>
                <a:chExt cx="111595" cy="146443"/>
              </a:xfrm>
            </p:grpSpPr>
            <p:cxnSp>
              <p:nvCxnSpPr>
                <p:cNvPr id="259" name="Straight Connector 258">
                  <a:extLst>
                    <a:ext uri="{FF2B5EF4-FFF2-40B4-BE49-F238E27FC236}">
                      <a16:creationId xmlns:a16="http://schemas.microsoft.com/office/drawing/2014/main" id="{26048FB1-3ED0-B081-4395-BF5A6E74A325}"/>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25186015-1CC2-81BE-BE3F-25D63CCEBFA4}"/>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7E65955C-C9C1-2C5F-CDD2-19020EA2760A}"/>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219" name="Group 218">
                <a:extLst>
                  <a:ext uri="{FF2B5EF4-FFF2-40B4-BE49-F238E27FC236}">
                    <a16:creationId xmlns:a16="http://schemas.microsoft.com/office/drawing/2014/main" id="{B146BE0B-280B-EF8D-7A25-0CE80F9E450D}"/>
                  </a:ext>
                </a:extLst>
              </p:cNvPr>
              <p:cNvGrpSpPr/>
              <p:nvPr/>
            </p:nvGrpSpPr>
            <p:grpSpPr>
              <a:xfrm>
                <a:off x="2318624" y="1793462"/>
                <a:ext cx="111595" cy="45719"/>
                <a:chOff x="2984109" y="4318465"/>
                <a:chExt cx="111595" cy="146443"/>
              </a:xfrm>
            </p:grpSpPr>
            <p:cxnSp>
              <p:nvCxnSpPr>
                <p:cNvPr id="256" name="Straight Connector 255">
                  <a:extLst>
                    <a:ext uri="{FF2B5EF4-FFF2-40B4-BE49-F238E27FC236}">
                      <a16:creationId xmlns:a16="http://schemas.microsoft.com/office/drawing/2014/main" id="{7272DA95-87E7-57AC-FF19-92630526B7F4}"/>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FADA92D0-00F3-3DC9-C2E2-EA9CF9932AD0}"/>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D38B970D-577A-B7F3-CCF5-AF00E47071AE}"/>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220" name="Group 219">
                <a:extLst>
                  <a:ext uri="{FF2B5EF4-FFF2-40B4-BE49-F238E27FC236}">
                    <a16:creationId xmlns:a16="http://schemas.microsoft.com/office/drawing/2014/main" id="{DDBF9D0F-B4AD-2812-EC1A-435A9DE45BF3}"/>
                  </a:ext>
                </a:extLst>
              </p:cNvPr>
              <p:cNvGrpSpPr/>
              <p:nvPr/>
            </p:nvGrpSpPr>
            <p:grpSpPr>
              <a:xfrm>
                <a:off x="2468298" y="1828799"/>
                <a:ext cx="111595" cy="58751"/>
                <a:chOff x="2984109" y="4318465"/>
                <a:chExt cx="111595" cy="146443"/>
              </a:xfrm>
            </p:grpSpPr>
            <p:cxnSp>
              <p:nvCxnSpPr>
                <p:cNvPr id="253" name="Straight Connector 252">
                  <a:extLst>
                    <a:ext uri="{FF2B5EF4-FFF2-40B4-BE49-F238E27FC236}">
                      <a16:creationId xmlns:a16="http://schemas.microsoft.com/office/drawing/2014/main" id="{B4AEFCA0-C38C-FB64-C27F-D823AD87B00A}"/>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E0CC989A-F5F1-AA12-BE6A-3A3C7E54CAB2}"/>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C46F7A75-DEFC-4F48-68ED-57FE983C46E3}"/>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221" name="Group 220">
                <a:extLst>
                  <a:ext uri="{FF2B5EF4-FFF2-40B4-BE49-F238E27FC236}">
                    <a16:creationId xmlns:a16="http://schemas.microsoft.com/office/drawing/2014/main" id="{5D8169BF-1164-35B6-E8CE-6B67E5523110}"/>
                  </a:ext>
                </a:extLst>
              </p:cNvPr>
              <p:cNvGrpSpPr/>
              <p:nvPr/>
            </p:nvGrpSpPr>
            <p:grpSpPr>
              <a:xfrm>
                <a:off x="2615984" y="1856734"/>
                <a:ext cx="111595" cy="61634"/>
                <a:chOff x="2984109" y="4318465"/>
                <a:chExt cx="111595" cy="146443"/>
              </a:xfrm>
            </p:grpSpPr>
            <p:cxnSp>
              <p:nvCxnSpPr>
                <p:cNvPr id="250" name="Straight Connector 249">
                  <a:extLst>
                    <a:ext uri="{FF2B5EF4-FFF2-40B4-BE49-F238E27FC236}">
                      <a16:creationId xmlns:a16="http://schemas.microsoft.com/office/drawing/2014/main" id="{98657299-3CD6-3965-3E1E-F4823592CFBA}"/>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7C85F654-028A-49B8-3840-2064088D3AD2}"/>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AA5A957F-5733-BC3D-B732-7B9D7130CC68}"/>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222" name="Group 221">
                <a:extLst>
                  <a:ext uri="{FF2B5EF4-FFF2-40B4-BE49-F238E27FC236}">
                    <a16:creationId xmlns:a16="http://schemas.microsoft.com/office/drawing/2014/main" id="{A9C1EE9B-947A-8B23-7DA2-D311765CE429}"/>
                  </a:ext>
                </a:extLst>
              </p:cNvPr>
              <p:cNvGrpSpPr/>
              <p:nvPr/>
            </p:nvGrpSpPr>
            <p:grpSpPr>
              <a:xfrm>
                <a:off x="2916905" y="1884509"/>
                <a:ext cx="111595" cy="61634"/>
                <a:chOff x="2984109" y="4318465"/>
                <a:chExt cx="111595" cy="146443"/>
              </a:xfrm>
            </p:grpSpPr>
            <p:cxnSp>
              <p:nvCxnSpPr>
                <p:cNvPr id="247" name="Straight Connector 246">
                  <a:extLst>
                    <a:ext uri="{FF2B5EF4-FFF2-40B4-BE49-F238E27FC236}">
                      <a16:creationId xmlns:a16="http://schemas.microsoft.com/office/drawing/2014/main" id="{23B7C028-0EE5-1EB0-847C-4FE0CBF3296A}"/>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48C61482-8C7B-20BE-2088-9FAF5BC57FF9}"/>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303C65E0-D03D-EA80-11D3-0DCF0B464010}"/>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223" name="Group 222">
                <a:extLst>
                  <a:ext uri="{FF2B5EF4-FFF2-40B4-BE49-F238E27FC236}">
                    <a16:creationId xmlns:a16="http://schemas.microsoft.com/office/drawing/2014/main" id="{BA90B46A-926D-D86C-76DE-058A636A7EB4}"/>
                  </a:ext>
                </a:extLst>
              </p:cNvPr>
              <p:cNvGrpSpPr/>
              <p:nvPr/>
            </p:nvGrpSpPr>
            <p:grpSpPr>
              <a:xfrm>
                <a:off x="3213826" y="1874757"/>
                <a:ext cx="111595" cy="61634"/>
                <a:chOff x="2984109" y="4318465"/>
                <a:chExt cx="111595" cy="146443"/>
              </a:xfrm>
            </p:grpSpPr>
            <p:cxnSp>
              <p:nvCxnSpPr>
                <p:cNvPr id="244" name="Straight Connector 243">
                  <a:extLst>
                    <a:ext uri="{FF2B5EF4-FFF2-40B4-BE49-F238E27FC236}">
                      <a16:creationId xmlns:a16="http://schemas.microsoft.com/office/drawing/2014/main" id="{820CF063-5EB4-4E45-1D8D-5EA2D04215C7}"/>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0F17647D-D324-2164-54AC-2B3ED73D8DA6}"/>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948E67B0-9A12-46E4-23B5-C5A635FF1736}"/>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224" name="Group 223">
                <a:extLst>
                  <a:ext uri="{FF2B5EF4-FFF2-40B4-BE49-F238E27FC236}">
                    <a16:creationId xmlns:a16="http://schemas.microsoft.com/office/drawing/2014/main" id="{F8BE9E74-DE23-78FD-100D-A144B58C2E8C}"/>
                  </a:ext>
                </a:extLst>
              </p:cNvPr>
              <p:cNvGrpSpPr/>
              <p:nvPr/>
            </p:nvGrpSpPr>
            <p:grpSpPr>
              <a:xfrm>
                <a:off x="3506803" y="1844172"/>
                <a:ext cx="111595" cy="92409"/>
                <a:chOff x="2984109" y="4318465"/>
                <a:chExt cx="111595" cy="146443"/>
              </a:xfrm>
            </p:grpSpPr>
            <p:cxnSp>
              <p:nvCxnSpPr>
                <p:cNvPr id="241" name="Straight Connector 240">
                  <a:extLst>
                    <a:ext uri="{FF2B5EF4-FFF2-40B4-BE49-F238E27FC236}">
                      <a16:creationId xmlns:a16="http://schemas.microsoft.com/office/drawing/2014/main" id="{14884CEB-60BC-C732-072A-AEDED7245A52}"/>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8E9718B0-E3BB-3D1B-3D56-01DFE070AB51}"/>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E2F3FF31-C38C-29DC-4E20-6BBE074AFD3D}"/>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225" name="Group 224">
                <a:extLst>
                  <a:ext uri="{FF2B5EF4-FFF2-40B4-BE49-F238E27FC236}">
                    <a16:creationId xmlns:a16="http://schemas.microsoft.com/office/drawing/2014/main" id="{978B9667-FB3C-42F7-4F94-1BC2660ACB3B}"/>
                  </a:ext>
                </a:extLst>
              </p:cNvPr>
              <p:cNvGrpSpPr/>
              <p:nvPr/>
            </p:nvGrpSpPr>
            <p:grpSpPr>
              <a:xfrm>
                <a:off x="3811738" y="1843940"/>
                <a:ext cx="111595" cy="75258"/>
                <a:chOff x="2984109" y="4318465"/>
                <a:chExt cx="111595" cy="146443"/>
              </a:xfrm>
            </p:grpSpPr>
            <p:cxnSp>
              <p:nvCxnSpPr>
                <p:cNvPr id="238" name="Straight Connector 237">
                  <a:extLst>
                    <a:ext uri="{FF2B5EF4-FFF2-40B4-BE49-F238E27FC236}">
                      <a16:creationId xmlns:a16="http://schemas.microsoft.com/office/drawing/2014/main" id="{9009C528-AFC5-41CD-55A1-6F5F9BA81EDC}"/>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60C3440D-09F3-8604-B903-15D79665001B}"/>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1B3C5899-2727-C53B-2753-3A9507711AC5}"/>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226" name="Group 225">
                <a:extLst>
                  <a:ext uri="{FF2B5EF4-FFF2-40B4-BE49-F238E27FC236}">
                    <a16:creationId xmlns:a16="http://schemas.microsoft.com/office/drawing/2014/main" id="{56E4BB23-851A-442B-5BA5-3C2C98B423CD}"/>
                  </a:ext>
                </a:extLst>
              </p:cNvPr>
              <p:cNvGrpSpPr/>
              <p:nvPr/>
            </p:nvGrpSpPr>
            <p:grpSpPr>
              <a:xfrm>
                <a:off x="4114988" y="1850162"/>
                <a:ext cx="111595" cy="86420"/>
                <a:chOff x="2984109" y="4318465"/>
                <a:chExt cx="111595" cy="146443"/>
              </a:xfrm>
            </p:grpSpPr>
            <p:cxnSp>
              <p:nvCxnSpPr>
                <p:cNvPr id="235" name="Straight Connector 234">
                  <a:extLst>
                    <a:ext uri="{FF2B5EF4-FFF2-40B4-BE49-F238E27FC236}">
                      <a16:creationId xmlns:a16="http://schemas.microsoft.com/office/drawing/2014/main" id="{326038B4-27BA-AD23-73FB-91284225CBC5}"/>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9E0E86EE-3CE4-CFCA-B82A-57027DEAF586}"/>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AE83B71D-E309-B0B0-8977-661A455BC2FB}"/>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227" name="Group 226">
                <a:extLst>
                  <a:ext uri="{FF2B5EF4-FFF2-40B4-BE49-F238E27FC236}">
                    <a16:creationId xmlns:a16="http://schemas.microsoft.com/office/drawing/2014/main" id="{D515AFCF-C012-8F69-430F-054CF956C623}"/>
                  </a:ext>
                </a:extLst>
              </p:cNvPr>
              <p:cNvGrpSpPr/>
              <p:nvPr/>
            </p:nvGrpSpPr>
            <p:grpSpPr>
              <a:xfrm>
                <a:off x="4409508" y="1843940"/>
                <a:ext cx="111595" cy="92642"/>
                <a:chOff x="2984109" y="4318465"/>
                <a:chExt cx="111595" cy="146443"/>
              </a:xfrm>
            </p:grpSpPr>
            <p:cxnSp>
              <p:nvCxnSpPr>
                <p:cNvPr id="232" name="Straight Connector 231">
                  <a:extLst>
                    <a:ext uri="{FF2B5EF4-FFF2-40B4-BE49-F238E27FC236}">
                      <a16:creationId xmlns:a16="http://schemas.microsoft.com/office/drawing/2014/main" id="{2FED4EFE-92C3-EA36-B36D-975EC57FCA71}"/>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C548C88B-4B77-C429-20A2-7EFDC928B01B}"/>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F13AC963-F579-EBBE-3378-77FD93551516}"/>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228" name="Group 227">
                <a:extLst>
                  <a:ext uri="{FF2B5EF4-FFF2-40B4-BE49-F238E27FC236}">
                    <a16:creationId xmlns:a16="http://schemas.microsoft.com/office/drawing/2014/main" id="{D330863E-BD35-FEE9-B12C-B02CB921A608}"/>
                  </a:ext>
                </a:extLst>
              </p:cNvPr>
              <p:cNvGrpSpPr/>
              <p:nvPr/>
            </p:nvGrpSpPr>
            <p:grpSpPr>
              <a:xfrm>
                <a:off x="4697941" y="1775394"/>
                <a:ext cx="111595" cy="92642"/>
                <a:chOff x="2984109" y="4318465"/>
                <a:chExt cx="111595" cy="146443"/>
              </a:xfrm>
            </p:grpSpPr>
            <p:cxnSp>
              <p:nvCxnSpPr>
                <p:cNvPr id="229" name="Straight Connector 228">
                  <a:extLst>
                    <a:ext uri="{FF2B5EF4-FFF2-40B4-BE49-F238E27FC236}">
                      <a16:creationId xmlns:a16="http://schemas.microsoft.com/office/drawing/2014/main" id="{0FA42857-4654-8051-3215-E2CD7D071653}"/>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5E37777A-FC1D-5C79-155A-13458A86C29E}"/>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B40AC626-EC6A-1291-5204-28BD923B1FC0}"/>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20" name="Group 19">
              <a:extLst>
                <a:ext uri="{FF2B5EF4-FFF2-40B4-BE49-F238E27FC236}">
                  <a16:creationId xmlns:a16="http://schemas.microsoft.com/office/drawing/2014/main" id="{79A64D0E-F1FB-F985-5E32-5F8ABE8E925C}"/>
                </a:ext>
              </a:extLst>
            </p:cNvPr>
            <p:cNvGrpSpPr/>
            <p:nvPr/>
          </p:nvGrpSpPr>
          <p:grpSpPr>
            <a:xfrm>
              <a:off x="1309085" y="1749512"/>
              <a:ext cx="2943589" cy="1087372"/>
              <a:chOff x="1867170" y="1759264"/>
              <a:chExt cx="2943589" cy="1087372"/>
            </a:xfrm>
          </p:grpSpPr>
          <p:grpSp>
            <p:nvGrpSpPr>
              <p:cNvPr id="160" name="Group 159">
                <a:extLst>
                  <a:ext uri="{FF2B5EF4-FFF2-40B4-BE49-F238E27FC236}">
                    <a16:creationId xmlns:a16="http://schemas.microsoft.com/office/drawing/2014/main" id="{ACD1AAB2-27D4-4952-CB1F-291614055CE8}"/>
                  </a:ext>
                </a:extLst>
              </p:cNvPr>
              <p:cNvGrpSpPr/>
              <p:nvPr/>
            </p:nvGrpSpPr>
            <p:grpSpPr>
              <a:xfrm>
                <a:off x="1867170" y="1759264"/>
                <a:ext cx="111595" cy="61634"/>
                <a:chOff x="2984109" y="4318465"/>
                <a:chExt cx="111595" cy="146443"/>
              </a:xfrm>
            </p:grpSpPr>
            <p:cxnSp>
              <p:nvCxnSpPr>
                <p:cNvPr id="213" name="Straight Connector 212">
                  <a:extLst>
                    <a:ext uri="{FF2B5EF4-FFF2-40B4-BE49-F238E27FC236}">
                      <a16:creationId xmlns:a16="http://schemas.microsoft.com/office/drawing/2014/main" id="{4B5213DD-37F5-D0FC-24E0-4DAF0928D81C}"/>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B0E7ADAD-A52B-73E0-E3EC-5B7E7AB39579}"/>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95FBDAE6-28E9-6430-D784-2631628DAFA1}"/>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61" name="Group 160">
                <a:extLst>
                  <a:ext uri="{FF2B5EF4-FFF2-40B4-BE49-F238E27FC236}">
                    <a16:creationId xmlns:a16="http://schemas.microsoft.com/office/drawing/2014/main" id="{989E2FF1-C626-1B34-85E7-679DC69AFE12}"/>
                  </a:ext>
                </a:extLst>
              </p:cNvPr>
              <p:cNvGrpSpPr/>
              <p:nvPr/>
            </p:nvGrpSpPr>
            <p:grpSpPr>
              <a:xfrm>
                <a:off x="2012531" y="1874948"/>
                <a:ext cx="111595" cy="54680"/>
                <a:chOff x="2984109" y="4318465"/>
                <a:chExt cx="111595" cy="146443"/>
              </a:xfrm>
            </p:grpSpPr>
            <p:cxnSp>
              <p:nvCxnSpPr>
                <p:cNvPr id="210" name="Straight Connector 209">
                  <a:extLst>
                    <a:ext uri="{FF2B5EF4-FFF2-40B4-BE49-F238E27FC236}">
                      <a16:creationId xmlns:a16="http://schemas.microsoft.com/office/drawing/2014/main" id="{9271EC1F-A646-70D1-B955-0B7E3E644C01}"/>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847DFE48-B142-5553-C240-2E047D88D3A2}"/>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E1D96ABF-739E-BF5D-3A27-1167D79A166B}"/>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62" name="Group 161">
                <a:extLst>
                  <a:ext uri="{FF2B5EF4-FFF2-40B4-BE49-F238E27FC236}">
                    <a16:creationId xmlns:a16="http://schemas.microsoft.com/office/drawing/2014/main" id="{373C486F-499B-6151-4FF0-85441D747BB8}"/>
                  </a:ext>
                </a:extLst>
              </p:cNvPr>
              <p:cNvGrpSpPr/>
              <p:nvPr/>
            </p:nvGrpSpPr>
            <p:grpSpPr>
              <a:xfrm>
                <a:off x="2161540" y="1959945"/>
                <a:ext cx="111595" cy="70510"/>
                <a:chOff x="2984109" y="4318465"/>
                <a:chExt cx="111595" cy="146443"/>
              </a:xfrm>
            </p:grpSpPr>
            <p:cxnSp>
              <p:nvCxnSpPr>
                <p:cNvPr id="207" name="Straight Connector 206">
                  <a:extLst>
                    <a:ext uri="{FF2B5EF4-FFF2-40B4-BE49-F238E27FC236}">
                      <a16:creationId xmlns:a16="http://schemas.microsoft.com/office/drawing/2014/main" id="{230560A8-4E86-953B-F2DA-8424BA69C07D}"/>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9745719C-7A66-F52E-CECA-565D545112BD}"/>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3EE6F295-5642-48BE-FC16-BA2032729395}"/>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63" name="Group 162">
                <a:extLst>
                  <a:ext uri="{FF2B5EF4-FFF2-40B4-BE49-F238E27FC236}">
                    <a16:creationId xmlns:a16="http://schemas.microsoft.com/office/drawing/2014/main" id="{DDB7C828-70D0-3C25-B261-47E609A5216C}"/>
                  </a:ext>
                </a:extLst>
              </p:cNvPr>
              <p:cNvGrpSpPr/>
              <p:nvPr/>
            </p:nvGrpSpPr>
            <p:grpSpPr>
              <a:xfrm>
                <a:off x="2310949" y="2083695"/>
                <a:ext cx="111595" cy="83832"/>
                <a:chOff x="2984109" y="4318465"/>
                <a:chExt cx="111595" cy="146443"/>
              </a:xfrm>
            </p:grpSpPr>
            <p:cxnSp>
              <p:nvCxnSpPr>
                <p:cNvPr id="204" name="Straight Connector 203">
                  <a:extLst>
                    <a:ext uri="{FF2B5EF4-FFF2-40B4-BE49-F238E27FC236}">
                      <a16:creationId xmlns:a16="http://schemas.microsoft.com/office/drawing/2014/main" id="{8C3AA790-D8B3-4E30-F7A9-AC7CA0971A4A}"/>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DCD5A3CF-A8A9-E0AC-171D-C350C83FCD41}"/>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8F05EFF7-5452-57B9-C96F-A1A930FF6828}"/>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64" name="Group 163">
                <a:extLst>
                  <a:ext uri="{FF2B5EF4-FFF2-40B4-BE49-F238E27FC236}">
                    <a16:creationId xmlns:a16="http://schemas.microsoft.com/office/drawing/2014/main" id="{7335A910-AA56-48BC-C683-2317D29ED6BC}"/>
                  </a:ext>
                </a:extLst>
              </p:cNvPr>
              <p:cNvGrpSpPr/>
              <p:nvPr/>
            </p:nvGrpSpPr>
            <p:grpSpPr>
              <a:xfrm>
                <a:off x="2460623" y="2228633"/>
                <a:ext cx="111595" cy="58751"/>
                <a:chOff x="2984109" y="4318465"/>
                <a:chExt cx="111595" cy="146443"/>
              </a:xfrm>
            </p:grpSpPr>
            <p:cxnSp>
              <p:nvCxnSpPr>
                <p:cNvPr id="201" name="Straight Connector 200">
                  <a:extLst>
                    <a:ext uri="{FF2B5EF4-FFF2-40B4-BE49-F238E27FC236}">
                      <a16:creationId xmlns:a16="http://schemas.microsoft.com/office/drawing/2014/main" id="{A556552A-5ADB-1F1D-2DBC-DA49E1454E1C}"/>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643FA1D7-D7C6-DE0C-7550-263C5EF9CD83}"/>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8C15D847-2E9E-E06B-AF48-F894D912DAA4}"/>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65" name="Group 164">
                <a:extLst>
                  <a:ext uri="{FF2B5EF4-FFF2-40B4-BE49-F238E27FC236}">
                    <a16:creationId xmlns:a16="http://schemas.microsoft.com/office/drawing/2014/main" id="{104A01BE-B59F-3567-1230-8EC2A6D5E47C}"/>
                  </a:ext>
                </a:extLst>
              </p:cNvPr>
              <p:cNvGrpSpPr/>
              <p:nvPr/>
            </p:nvGrpSpPr>
            <p:grpSpPr>
              <a:xfrm>
                <a:off x="2435739" y="2266676"/>
                <a:ext cx="111595" cy="66261"/>
                <a:chOff x="2984109" y="4318465"/>
                <a:chExt cx="111595" cy="146443"/>
              </a:xfrm>
            </p:grpSpPr>
            <p:cxnSp>
              <p:nvCxnSpPr>
                <p:cNvPr id="198" name="Straight Connector 197">
                  <a:extLst>
                    <a:ext uri="{FF2B5EF4-FFF2-40B4-BE49-F238E27FC236}">
                      <a16:creationId xmlns:a16="http://schemas.microsoft.com/office/drawing/2014/main" id="{C9A229E1-37A8-9870-D8C0-3DE119601BC4}"/>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0AB6984A-0E93-83F5-756F-2C1386F9E193}"/>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8ED0352A-F6EC-1F9D-CD99-B0BF3EC883AC}"/>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66" name="Group 165">
                <a:extLst>
                  <a:ext uri="{FF2B5EF4-FFF2-40B4-BE49-F238E27FC236}">
                    <a16:creationId xmlns:a16="http://schemas.microsoft.com/office/drawing/2014/main" id="{98BE3538-CF11-9401-AE23-24FE66D630D1}"/>
                  </a:ext>
                </a:extLst>
              </p:cNvPr>
              <p:cNvGrpSpPr/>
              <p:nvPr/>
            </p:nvGrpSpPr>
            <p:grpSpPr>
              <a:xfrm>
                <a:off x="2603271" y="2351624"/>
                <a:ext cx="111595" cy="61634"/>
                <a:chOff x="2984109" y="4318465"/>
                <a:chExt cx="111595" cy="146443"/>
              </a:xfrm>
            </p:grpSpPr>
            <p:cxnSp>
              <p:nvCxnSpPr>
                <p:cNvPr id="195" name="Straight Connector 194">
                  <a:extLst>
                    <a:ext uri="{FF2B5EF4-FFF2-40B4-BE49-F238E27FC236}">
                      <a16:creationId xmlns:a16="http://schemas.microsoft.com/office/drawing/2014/main" id="{EE4358CD-1433-23EF-A090-3BFA652D5C4A}"/>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CF4E402C-52DD-65E8-34C6-02EF90B8F372}"/>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C1238806-C5B4-1F34-787B-2D9EA378A78E}"/>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67" name="Group 166">
                <a:extLst>
                  <a:ext uri="{FF2B5EF4-FFF2-40B4-BE49-F238E27FC236}">
                    <a16:creationId xmlns:a16="http://schemas.microsoft.com/office/drawing/2014/main" id="{688C7488-0541-144B-C15E-8F52F558C4A7}"/>
                  </a:ext>
                </a:extLst>
              </p:cNvPr>
              <p:cNvGrpSpPr/>
              <p:nvPr/>
            </p:nvGrpSpPr>
            <p:grpSpPr>
              <a:xfrm>
                <a:off x="2900940" y="2492606"/>
                <a:ext cx="111595" cy="69799"/>
                <a:chOff x="2984109" y="4318465"/>
                <a:chExt cx="111595" cy="146443"/>
              </a:xfrm>
            </p:grpSpPr>
            <p:cxnSp>
              <p:nvCxnSpPr>
                <p:cNvPr id="192" name="Straight Connector 191">
                  <a:extLst>
                    <a:ext uri="{FF2B5EF4-FFF2-40B4-BE49-F238E27FC236}">
                      <a16:creationId xmlns:a16="http://schemas.microsoft.com/office/drawing/2014/main" id="{4C9B7B12-325C-E855-C858-E1E057A70E4D}"/>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F37054AC-844B-E798-B3AE-BF9043BF974A}"/>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B43540F5-BA26-96DF-AABA-D21537D03E89}"/>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68" name="Group 167">
                <a:extLst>
                  <a:ext uri="{FF2B5EF4-FFF2-40B4-BE49-F238E27FC236}">
                    <a16:creationId xmlns:a16="http://schemas.microsoft.com/office/drawing/2014/main" id="{43DC5017-47C0-DD58-B4C8-BB686D4FA957}"/>
                  </a:ext>
                </a:extLst>
              </p:cNvPr>
              <p:cNvGrpSpPr/>
              <p:nvPr/>
            </p:nvGrpSpPr>
            <p:grpSpPr>
              <a:xfrm>
                <a:off x="3200123" y="2579818"/>
                <a:ext cx="111595" cy="83415"/>
                <a:chOff x="2984109" y="4318465"/>
                <a:chExt cx="111595" cy="146443"/>
              </a:xfrm>
            </p:grpSpPr>
            <p:cxnSp>
              <p:nvCxnSpPr>
                <p:cNvPr id="189" name="Straight Connector 188">
                  <a:extLst>
                    <a:ext uri="{FF2B5EF4-FFF2-40B4-BE49-F238E27FC236}">
                      <a16:creationId xmlns:a16="http://schemas.microsoft.com/office/drawing/2014/main" id="{0E14D71C-3D11-34EA-CAFF-C9537C8AAB3F}"/>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7DDF74C6-CA0B-7A5A-9161-AE380BAC1141}"/>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D60727A8-8C1A-9C08-BBA6-7CFD438A2B55}"/>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69" name="Group 168">
                <a:extLst>
                  <a:ext uri="{FF2B5EF4-FFF2-40B4-BE49-F238E27FC236}">
                    <a16:creationId xmlns:a16="http://schemas.microsoft.com/office/drawing/2014/main" id="{16CA8280-7DDD-3424-C37F-A53A2999FEAD}"/>
                  </a:ext>
                </a:extLst>
              </p:cNvPr>
              <p:cNvGrpSpPr/>
              <p:nvPr/>
            </p:nvGrpSpPr>
            <p:grpSpPr>
              <a:xfrm>
                <a:off x="3501581" y="2641553"/>
                <a:ext cx="111595" cy="75258"/>
                <a:chOff x="2984109" y="4318465"/>
                <a:chExt cx="111595" cy="146443"/>
              </a:xfrm>
            </p:grpSpPr>
            <p:cxnSp>
              <p:nvCxnSpPr>
                <p:cNvPr id="186" name="Straight Connector 185">
                  <a:extLst>
                    <a:ext uri="{FF2B5EF4-FFF2-40B4-BE49-F238E27FC236}">
                      <a16:creationId xmlns:a16="http://schemas.microsoft.com/office/drawing/2014/main" id="{6024436E-4147-483C-EDED-59A0D3660EA3}"/>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BD724926-D49C-951B-4FC5-BDD128E00B73}"/>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2724BE57-607F-5029-4DF6-7B97B3184CF5}"/>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70" name="Group 169">
                <a:extLst>
                  <a:ext uri="{FF2B5EF4-FFF2-40B4-BE49-F238E27FC236}">
                    <a16:creationId xmlns:a16="http://schemas.microsoft.com/office/drawing/2014/main" id="{6098EB1F-1A50-A88C-AA45-E2A21845242E}"/>
                  </a:ext>
                </a:extLst>
              </p:cNvPr>
              <p:cNvGrpSpPr/>
              <p:nvPr/>
            </p:nvGrpSpPr>
            <p:grpSpPr>
              <a:xfrm>
                <a:off x="3801307" y="2715373"/>
                <a:ext cx="111595" cy="95208"/>
                <a:chOff x="2984109" y="4306927"/>
                <a:chExt cx="111595" cy="157981"/>
              </a:xfrm>
            </p:grpSpPr>
            <p:cxnSp>
              <p:nvCxnSpPr>
                <p:cNvPr id="183" name="Straight Connector 182">
                  <a:extLst>
                    <a:ext uri="{FF2B5EF4-FFF2-40B4-BE49-F238E27FC236}">
                      <a16:creationId xmlns:a16="http://schemas.microsoft.com/office/drawing/2014/main" id="{2FD7651D-73BF-AF4B-4412-7546587D1A18}"/>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88C33FD0-4CA1-4BF7-C15D-F086CCBFD441}"/>
                    </a:ext>
                  </a:extLst>
                </p:cNvPr>
                <p:cNvCxnSpPr>
                  <a:cxnSpLocks/>
                </p:cNvCxnSpPr>
                <p:nvPr/>
              </p:nvCxnSpPr>
              <p:spPr bwMode="auto">
                <a:xfrm flipH="1">
                  <a:off x="2984109" y="4306927"/>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714CB809-BDB2-F055-5177-861EED2A567A}"/>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71" name="Group 170">
                <a:extLst>
                  <a:ext uri="{FF2B5EF4-FFF2-40B4-BE49-F238E27FC236}">
                    <a16:creationId xmlns:a16="http://schemas.microsoft.com/office/drawing/2014/main" id="{4E424332-C660-ADCD-8942-12744B7010FE}"/>
                  </a:ext>
                </a:extLst>
              </p:cNvPr>
              <p:cNvGrpSpPr/>
              <p:nvPr/>
            </p:nvGrpSpPr>
            <p:grpSpPr>
              <a:xfrm>
                <a:off x="4104557" y="2727049"/>
                <a:ext cx="111595" cy="106549"/>
                <a:chOff x="2984109" y="4318465"/>
                <a:chExt cx="111595" cy="146443"/>
              </a:xfrm>
            </p:grpSpPr>
            <p:cxnSp>
              <p:nvCxnSpPr>
                <p:cNvPr id="180" name="Straight Connector 179">
                  <a:extLst>
                    <a:ext uri="{FF2B5EF4-FFF2-40B4-BE49-F238E27FC236}">
                      <a16:creationId xmlns:a16="http://schemas.microsoft.com/office/drawing/2014/main" id="{25D7095D-6A0E-A6F6-A8A9-1464FBA576ED}"/>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ACE032A2-0913-7D8B-D1C8-372E69CBB7F8}"/>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CF7C7483-E06D-2016-3407-8A001B9766AF}"/>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72" name="Group 171">
                <a:extLst>
                  <a:ext uri="{FF2B5EF4-FFF2-40B4-BE49-F238E27FC236}">
                    <a16:creationId xmlns:a16="http://schemas.microsoft.com/office/drawing/2014/main" id="{052D31F6-48B7-3AA7-D6B4-543CACA28E44}"/>
                  </a:ext>
                </a:extLst>
              </p:cNvPr>
              <p:cNvGrpSpPr/>
              <p:nvPr/>
            </p:nvGrpSpPr>
            <p:grpSpPr>
              <a:xfrm>
                <a:off x="4400817" y="2747040"/>
                <a:ext cx="111595" cy="99596"/>
                <a:chOff x="2984109" y="4318465"/>
                <a:chExt cx="111595" cy="146443"/>
              </a:xfrm>
            </p:grpSpPr>
            <p:cxnSp>
              <p:nvCxnSpPr>
                <p:cNvPr id="177" name="Straight Connector 176">
                  <a:extLst>
                    <a:ext uri="{FF2B5EF4-FFF2-40B4-BE49-F238E27FC236}">
                      <a16:creationId xmlns:a16="http://schemas.microsoft.com/office/drawing/2014/main" id="{22C6ACF6-2025-9034-1D4C-CC7C415F304D}"/>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1B770F93-E82C-8D22-90FC-F478101E56B0}"/>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F70E7845-63CC-AA20-735B-11AA07E2C871}"/>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73" name="Group 172">
                <a:extLst>
                  <a:ext uri="{FF2B5EF4-FFF2-40B4-BE49-F238E27FC236}">
                    <a16:creationId xmlns:a16="http://schemas.microsoft.com/office/drawing/2014/main" id="{6579A312-484F-03F6-345A-C54A434C00FD}"/>
                  </a:ext>
                </a:extLst>
              </p:cNvPr>
              <p:cNvGrpSpPr/>
              <p:nvPr/>
            </p:nvGrpSpPr>
            <p:grpSpPr>
              <a:xfrm>
                <a:off x="4699164" y="2666644"/>
                <a:ext cx="111595" cy="111324"/>
                <a:chOff x="2984109" y="4318465"/>
                <a:chExt cx="111595" cy="146443"/>
              </a:xfrm>
            </p:grpSpPr>
            <p:cxnSp>
              <p:nvCxnSpPr>
                <p:cNvPr id="174" name="Straight Connector 173">
                  <a:extLst>
                    <a:ext uri="{FF2B5EF4-FFF2-40B4-BE49-F238E27FC236}">
                      <a16:creationId xmlns:a16="http://schemas.microsoft.com/office/drawing/2014/main" id="{3DF09437-F037-AA9F-BF93-37A13F307EFA}"/>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F05204D2-497F-F8B2-1D86-9200EF2D3CCF}"/>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8BAA6D01-C45E-B2B4-4102-9F765557391F}"/>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22" name="Group 21">
              <a:extLst>
                <a:ext uri="{FF2B5EF4-FFF2-40B4-BE49-F238E27FC236}">
                  <a16:creationId xmlns:a16="http://schemas.microsoft.com/office/drawing/2014/main" id="{566B308F-E86C-B95D-F6C5-68DE440DFE5E}"/>
                </a:ext>
              </a:extLst>
            </p:cNvPr>
            <p:cNvGrpSpPr/>
            <p:nvPr/>
          </p:nvGrpSpPr>
          <p:grpSpPr>
            <a:xfrm>
              <a:off x="2029756" y="2419647"/>
              <a:ext cx="2214071" cy="641721"/>
              <a:chOff x="2597937" y="2430907"/>
              <a:chExt cx="2214071" cy="641721"/>
            </a:xfrm>
          </p:grpSpPr>
          <p:grpSp>
            <p:nvGrpSpPr>
              <p:cNvPr id="128" name="Group 127">
                <a:extLst>
                  <a:ext uri="{FF2B5EF4-FFF2-40B4-BE49-F238E27FC236}">
                    <a16:creationId xmlns:a16="http://schemas.microsoft.com/office/drawing/2014/main" id="{5D1046A7-46D8-A48E-2606-BE4559E0512C}"/>
                  </a:ext>
                </a:extLst>
              </p:cNvPr>
              <p:cNvGrpSpPr/>
              <p:nvPr/>
            </p:nvGrpSpPr>
            <p:grpSpPr>
              <a:xfrm>
                <a:off x="2597937" y="2430907"/>
                <a:ext cx="111595" cy="45719"/>
                <a:chOff x="2984109" y="4318465"/>
                <a:chExt cx="111595" cy="146443"/>
              </a:xfrm>
            </p:grpSpPr>
            <p:cxnSp>
              <p:nvCxnSpPr>
                <p:cNvPr id="157" name="Straight Connector 156">
                  <a:extLst>
                    <a:ext uri="{FF2B5EF4-FFF2-40B4-BE49-F238E27FC236}">
                      <a16:creationId xmlns:a16="http://schemas.microsoft.com/office/drawing/2014/main" id="{A4124F5F-2064-D547-7FFB-BF21F55DFC9A}"/>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FFF88FB2-841A-C170-D979-C9DA8B6D1DA0}"/>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3656F7CE-3A1B-D1E8-281A-42DAE9DFCF8E}"/>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29" name="Group 128">
                <a:extLst>
                  <a:ext uri="{FF2B5EF4-FFF2-40B4-BE49-F238E27FC236}">
                    <a16:creationId xmlns:a16="http://schemas.microsoft.com/office/drawing/2014/main" id="{BA459BCE-5C55-51BD-50D0-2905BCB7DA65}"/>
                  </a:ext>
                </a:extLst>
              </p:cNvPr>
              <p:cNvGrpSpPr/>
              <p:nvPr/>
            </p:nvGrpSpPr>
            <p:grpSpPr>
              <a:xfrm>
                <a:off x="2887032" y="2654713"/>
                <a:ext cx="111595" cy="47821"/>
                <a:chOff x="2984109" y="4318465"/>
                <a:chExt cx="111595" cy="146443"/>
              </a:xfrm>
            </p:grpSpPr>
            <p:cxnSp>
              <p:nvCxnSpPr>
                <p:cNvPr id="154" name="Straight Connector 153">
                  <a:extLst>
                    <a:ext uri="{FF2B5EF4-FFF2-40B4-BE49-F238E27FC236}">
                      <a16:creationId xmlns:a16="http://schemas.microsoft.com/office/drawing/2014/main" id="{A3B602FD-E070-32CA-D475-691C99D45D5D}"/>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2A62FCDE-CFC1-BEAE-4431-997F87C57A5D}"/>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AA7B3424-A9A7-ECF0-5201-9F3D49D2B9AF}"/>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30" name="Group 129">
                <a:extLst>
                  <a:ext uri="{FF2B5EF4-FFF2-40B4-BE49-F238E27FC236}">
                    <a16:creationId xmlns:a16="http://schemas.microsoft.com/office/drawing/2014/main" id="{B7645F60-185E-22AC-732B-579609D1093E}"/>
                  </a:ext>
                </a:extLst>
              </p:cNvPr>
              <p:cNvGrpSpPr/>
              <p:nvPr/>
            </p:nvGrpSpPr>
            <p:grpSpPr>
              <a:xfrm>
                <a:off x="3191313" y="2777983"/>
                <a:ext cx="111595" cy="55616"/>
                <a:chOff x="2984109" y="4318465"/>
                <a:chExt cx="111595" cy="146443"/>
              </a:xfrm>
            </p:grpSpPr>
            <p:cxnSp>
              <p:nvCxnSpPr>
                <p:cNvPr id="151" name="Straight Connector 150">
                  <a:extLst>
                    <a:ext uri="{FF2B5EF4-FFF2-40B4-BE49-F238E27FC236}">
                      <a16:creationId xmlns:a16="http://schemas.microsoft.com/office/drawing/2014/main" id="{4FF63A00-AED4-D61C-6F1B-AA88A93ED3A7}"/>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FD5C4BFE-CA4C-0532-64A9-9A081E8DF13F}"/>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ED6429BB-9633-CC54-244A-FBDC88095709}"/>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31" name="Group 130">
                <a:extLst>
                  <a:ext uri="{FF2B5EF4-FFF2-40B4-BE49-F238E27FC236}">
                    <a16:creationId xmlns:a16="http://schemas.microsoft.com/office/drawing/2014/main" id="{DC6B39AA-94B5-FB3F-EB74-060A163550F3}"/>
                  </a:ext>
                </a:extLst>
              </p:cNvPr>
              <p:cNvGrpSpPr/>
              <p:nvPr/>
            </p:nvGrpSpPr>
            <p:grpSpPr>
              <a:xfrm>
                <a:off x="3499724" y="2862494"/>
                <a:ext cx="111595" cy="61500"/>
                <a:chOff x="2984109" y="4318465"/>
                <a:chExt cx="111595" cy="146443"/>
              </a:xfrm>
            </p:grpSpPr>
            <p:cxnSp>
              <p:nvCxnSpPr>
                <p:cNvPr id="148" name="Straight Connector 147">
                  <a:extLst>
                    <a:ext uri="{FF2B5EF4-FFF2-40B4-BE49-F238E27FC236}">
                      <a16:creationId xmlns:a16="http://schemas.microsoft.com/office/drawing/2014/main" id="{D5A45659-04E4-0627-7C22-AEA23C114F65}"/>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0B3B8626-4057-B8D3-55CD-39654314F38E}"/>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77037DC1-B521-4779-A0D8-4ACEE9B72C13}"/>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32" name="Group 131">
                <a:extLst>
                  <a:ext uri="{FF2B5EF4-FFF2-40B4-BE49-F238E27FC236}">
                    <a16:creationId xmlns:a16="http://schemas.microsoft.com/office/drawing/2014/main" id="{A2CE0A7D-F034-A129-9594-0746EEC48D98}"/>
                  </a:ext>
                </a:extLst>
              </p:cNvPr>
              <p:cNvGrpSpPr/>
              <p:nvPr/>
            </p:nvGrpSpPr>
            <p:grpSpPr>
              <a:xfrm>
                <a:off x="3803878" y="2936056"/>
                <a:ext cx="111595" cy="66668"/>
                <a:chOff x="2984109" y="4306927"/>
                <a:chExt cx="111595" cy="157981"/>
              </a:xfrm>
            </p:grpSpPr>
            <p:cxnSp>
              <p:nvCxnSpPr>
                <p:cNvPr id="145" name="Straight Connector 144">
                  <a:extLst>
                    <a:ext uri="{FF2B5EF4-FFF2-40B4-BE49-F238E27FC236}">
                      <a16:creationId xmlns:a16="http://schemas.microsoft.com/office/drawing/2014/main" id="{5BD5A717-8E3E-44C3-9CCD-33C2E5FDBFC6}"/>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FD2AA82F-374D-AB57-F134-57C0201833F2}"/>
                    </a:ext>
                  </a:extLst>
                </p:cNvPr>
                <p:cNvCxnSpPr>
                  <a:cxnSpLocks/>
                </p:cNvCxnSpPr>
                <p:nvPr/>
              </p:nvCxnSpPr>
              <p:spPr bwMode="auto">
                <a:xfrm flipH="1">
                  <a:off x="2984109" y="4306927"/>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9785C727-8168-DC3F-7805-5FDB1FD1630F}"/>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33" name="Group 132">
                <a:extLst>
                  <a:ext uri="{FF2B5EF4-FFF2-40B4-BE49-F238E27FC236}">
                    <a16:creationId xmlns:a16="http://schemas.microsoft.com/office/drawing/2014/main" id="{5F3C27AE-94F8-FC25-F138-83FA1AB8EB9E}"/>
                  </a:ext>
                </a:extLst>
              </p:cNvPr>
              <p:cNvGrpSpPr/>
              <p:nvPr/>
            </p:nvGrpSpPr>
            <p:grpSpPr>
              <a:xfrm>
                <a:off x="4101094" y="2990904"/>
                <a:ext cx="111595" cy="65209"/>
                <a:chOff x="2984109" y="4318465"/>
                <a:chExt cx="111595" cy="146443"/>
              </a:xfrm>
            </p:grpSpPr>
            <p:cxnSp>
              <p:nvCxnSpPr>
                <p:cNvPr id="142" name="Straight Connector 141">
                  <a:extLst>
                    <a:ext uri="{FF2B5EF4-FFF2-40B4-BE49-F238E27FC236}">
                      <a16:creationId xmlns:a16="http://schemas.microsoft.com/office/drawing/2014/main" id="{5D430BC0-E719-BE55-FBB4-F432CC535A84}"/>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A0292961-A81C-FF56-ABAE-691BB35DB341}"/>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C35F9F10-C54F-E44D-11AC-4644DFC513BC}"/>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34" name="Group 133">
                <a:extLst>
                  <a:ext uri="{FF2B5EF4-FFF2-40B4-BE49-F238E27FC236}">
                    <a16:creationId xmlns:a16="http://schemas.microsoft.com/office/drawing/2014/main" id="{4A8217DE-AF49-6913-5893-7CC2D2AA356B}"/>
                  </a:ext>
                </a:extLst>
              </p:cNvPr>
              <p:cNvGrpSpPr/>
              <p:nvPr/>
            </p:nvGrpSpPr>
            <p:grpSpPr>
              <a:xfrm>
                <a:off x="4389435" y="3004794"/>
                <a:ext cx="111595" cy="67834"/>
                <a:chOff x="2984109" y="4318465"/>
                <a:chExt cx="111595" cy="146443"/>
              </a:xfrm>
            </p:grpSpPr>
            <p:cxnSp>
              <p:nvCxnSpPr>
                <p:cNvPr id="139" name="Straight Connector 138">
                  <a:extLst>
                    <a:ext uri="{FF2B5EF4-FFF2-40B4-BE49-F238E27FC236}">
                      <a16:creationId xmlns:a16="http://schemas.microsoft.com/office/drawing/2014/main" id="{BC33873E-4987-C6BE-6274-E83E56821194}"/>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81F141D2-116F-1B74-BCB9-47B78DB1DCE1}"/>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5238D660-053C-E9E1-E9B8-2245E2308294}"/>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35" name="Group 134">
                <a:extLst>
                  <a:ext uri="{FF2B5EF4-FFF2-40B4-BE49-F238E27FC236}">
                    <a16:creationId xmlns:a16="http://schemas.microsoft.com/office/drawing/2014/main" id="{75AE4E71-783D-84A8-38BF-2BC3678EED81}"/>
                  </a:ext>
                </a:extLst>
              </p:cNvPr>
              <p:cNvGrpSpPr/>
              <p:nvPr/>
            </p:nvGrpSpPr>
            <p:grpSpPr>
              <a:xfrm>
                <a:off x="4700413" y="2915812"/>
                <a:ext cx="111595" cy="74241"/>
                <a:chOff x="2984109" y="4318465"/>
                <a:chExt cx="111595" cy="146443"/>
              </a:xfrm>
            </p:grpSpPr>
            <p:cxnSp>
              <p:nvCxnSpPr>
                <p:cNvPr id="136" name="Straight Connector 135">
                  <a:extLst>
                    <a:ext uri="{FF2B5EF4-FFF2-40B4-BE49-F238E27FC236}">
                      <a16:creationId xmlns:a16="http://schemas.microsoft.com/office/drawing/2014/main" id="{9A953278-C74D-DE91-5E7F-E0E124A74716}"/>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74043309-FB0E-ECB9-EC30-C46E345EBE03}"/>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0F9A3F2D-13A6-E5BF-BF0C-FA513B2346FA}"/>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25" name="Group 24">
              <a:extLst>
                <a:ext uri="{FF2B5EF4-FFF2-40B4-BE49-F238E27FC236}">
                  <a16:creationId xmlns:a16="http://schemas.microsoft.com/office/drawing/2014/main" id="{CD509F69-8A63-1107-C843-4859007FDCAE}"/>
                </a:ext>
              </a:extLst>
            </p:cNvPr>
            <p:cNvGrpSpPr/>
            <p:nvPr/>
          </p:nvGrpSpPr>
          <p:grpSpPr>
            <a:xfrm>
              <a:off x="1105178" y="1604694"/>
              <a:ext cx="114404" cy="1817416"/>
              <a:chOff x="1165595" y="3026507"/>
              <a:chExt cx="75376" cy="2320891"/>
            </a:xfrm>
          </p:grpSpPr>
          <p:cxnSp>
            <p:nvCxnSpPr>
              <p:cNvPr id="122" name="Straight Connector 121">
                <a:extLst>
                  <a:ext uri="{FF2B5EF4-FFF2-40B4-BE49-F238E27FC236}">
                    <a16:creationId xmlns:a16="http://schemas.microsoft.com/office/drawing/2014/main" id="{00BC01C5-B23A-D709-1D9C-1D3561990B7A}"/>
                  </a:ext>
                </a:extLst>
              </p:cNvPr>
              <p:cNvCxnSpPr>
                <a:cxnSpLocks/>
              </p:cNvCxnSpPr>
              <p:nvPr/>
            </p:nvCxnSpPr>
            <p:spPr bwMode="auto">
              <a:xfrm>
                <a:off x="1165595" y="3026507"/>
                <a:ext cx="75376"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467D2184-F2BB-4EE5-58C8-C793E8285495}"/>
                  </a:ext>
                </a:extLst>
              </p:cNvPr>
              <p:cNvCxnSpPr>
                <a:cxnSpLocks/>
              </p:cNvCxnSpPr>
              <p:nvPr/>
            </p:nvCxnSpPr>
            <p:spPr bwMode="auto">
              <a:xfrm>
                <a:off x="1165595" y="3490685"/>
                <a:ext cx="75376"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EF307BC6-F95E-5860-4505-A6D717A06AA0}"/>
                  </a:ext>
                </a:extLst>
              </p:cNvPr>
              <p:cNvCxnSpPr>
                <a:cxnSpLocks/>
              </p:cNvCxnSpPr>
              <p:nvPr/>
            </p:nvCxnSpPr>
            <p:spPr bwMode="auto">
              <a:xfrm>
                <a:off x="1165595" y="3954863"/>
                <a:ext cx="75376"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CD134C34-7A9F-F75F-DE62-ACB4DF204874}"/>
                  </a:ext>
                </a:extLst>
              </p:cNvPr>
              <p:cNvCxnSpPr>
                <a:cxnSpLocks/>
              </p:cNvCxnSpPr>
              <p:nvPr/>
            </p:nvCxnSpPr>
            <p:spPr bwMode="auto">
              <a:xfrm>
                <a:off x="1165595" y="4419041"/>
                <a:ext cx="75376"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6276956B-7B25-9A18-F439-643284C167AB}"/>
                  </a:ext>
                </a:extLst>
              </p:cNvPr>
              <p:cNvCxnSpPr>
                <a:cxnSpLocks/>
              </p:cNvCxnSpPr>
              <p:nvPr/>
            </p:nvCxnSpPr>
            <p:spPr bwMode="auto">
              <a:xfrm>
                <a:off x="1165595" y="4883219"/>
                <a:ext cx="75376"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D1D77FED-0C05-17CE-42C8-119BB858B753}"/>
                  </a:ext>
                </a:extLst>
              </p:cNvPr>
              <p:cNvCxnSpPr>
                <a:cxnSpLocks/>
              </p:cNvCxnSpPr>
              <p:nvPr/>
            </p:nvCxnSpPr>
            <p:spPr bwMode="auto">
              <a:xfrm>
                <a:off x="1165595" y="5347398"/>
                <a:ext cx="75376" cy="0"/>
              </a:xfrm>
              <a:prstGeom prst="line">
                <a:avLst/>
              </a:prstGeom>
              <a:noFill/>
              <a:ln w="28575" cap="flat" cmpd="sng" algn="ctr">
                <a:solidFill>
                  <a:schemeClr val="bg1"/>
                </a:solidFill>
                <a:prstDash val="solid"/>
                <a:round/>
                <a:headEnd type="none" w="med" len="med"/>
                <a:tailEnd type="none" w="med" len="med"/>
              </a:ln>
              <a:effectLst/>
            </p:spPr>
          </p:cxnSp>
        </p:grpSp>
        <p:grpSp>
          <p:nvGrpSpPr>
            <p:cNvPr id="26" name="Group 25">
              <a:extLst>
                <a:ext uri="{FF2B5EF4-FFF2-40B4-BE49-F238E27FC236}">
                  <a16:creationId xmlns:a16="http://schemas.microsoft.com/office/drawing/2014/main" id="{3FA6850E-AEEB-3739-6908-A5B5E09197B7}"/>
                </a:ext>
              </a:extLst>
            </p:cNvPr>
            <p:cNvGrpSpPr/>
            <p:nvPr/>
          </p:nvGrpSpPr>
          <p:grpSpPr>
            <a:xfrm>
              <a:off x="786115" y="1445566"/>
              <a:ext cx="388248" cy="2112704"/>
              <a:chOff x="887214" y="1177857"/>
              <a:chExt cx="388248" cy="2206655"/>
            </a:xfrm>
          </p:grpSpPr>
          <p:sp>
            <p:nvSpPr>
              <p:cNvPr id="116" name="TextBox 115">
                <a:extLst>
                  <a:ext uri="{FF2B5EF4-FFF2-40B4-BE49-F238E27FC236}">
                    <a16:creationId xmlns:a16="http://schemas.microsoft.com/office/drawing/2014/main" id="{A4C03D40-B93D-0ACA-10CC-17847473E61A}"/>
                  </a:ext>
                </a:extLst>
              </p:cNvPr>
              <p:cNvSpPr txBox="1"/>
              <p:nvPr/>
            </p:nvSpPr>
            <p:spPr bwMode="auto">
              <a:xfrm>
                <a:off x="1012249" y="1177857"/>
                <a:ext cx="263213" cy="289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pPr>
                <a:r>
                  <a:rPr lang="en-US" sz="1200" b="0" dirty="0">
                    <a:solidFill>
                      <a:schemeClr val="bg1"/>
                    </a:solidFill>
                    <a:latin typeface="Calibri" panose="020F0502020204030204" pitchFamily="34" charset="0"/>
                  </a:rPr>
                  <a:t>0</a:t>
                </a:r>
              </a:p>
            </p:txBody>
          </p:sp>
          <p:sp>
            <p:nvSpPr>
              <p:cNvPr id="117" name="TextBox 116">
                <a:extLst>
                  <a:ext uri="{FF2B5EF4-FFF2-40B4-BE49-F238E27FC236}">
                    <a16:creationId xmlns:a16="http://schemas.microsoft.com/office/drawing/2014/main" id="{1BA077BE-FA36-0415-81F5-F4E384E0688B}"/>
                  </a:ext>
                </a:extLst>
              </p:cNvPr>
              <p:cNvSpPr txBox="1"/>
              <p:nvPr/>
            </p:nvSpPr>
            <p:spPr bwMode="auto">
              <a:xfrm>
                <a:off x="965762" y="1556325"/>
                <a:ext cx="309700" cy="289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pPr>
                <a:r>
                  <a:rPr lang="en-US" sz="1200" b="0" dirty="0">
                    <a:solidFill>
                      <a:schemeClr val="bg1"/>
                    </a:solidFill>
                    <a:latin typeface="Calibri" panose="020F0502020204030204" pitchFamily="34" charset="0"/>
                  </a:rPr>
                  <a:t>-5</a:t>
                </a:r>
              </a:p>
            </p:txBody>
          </p:sp>
          <p:sp>
            <p:nvSpPr>
              <p:cNvPr id="118" name="TextBox 117">
                <a:extLst>
                  <a:ext uri="{FF2B5EF4-FFF2-40B4-BE49-F238E27FC236}">
                    <a16:creationId xmlns:a16="http://schemas.microsoft.com/office/drawing/2014/main" id="{17D1738F-E069-4AC4-8C77-020DF522E69B}"/>
                  </a:ext>
                </a:extLst>
              </p:cNvPr>
              <p:cNvSpPr txBox="1"/>
              <p:nvPr/>
            </p:nvSpPr>
            <p:spPr bwMode="auto">
              <a:xfrm>
                <a:off x="887214" y="1944646"/>
                <a:ext cx="388248" cy="289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pPr>
                <a:r>
                  <a:rPr lang="en-US" sz="1200" b="0" dirty="0">
                    <a:solidFill>
                      <a:schemeClr val="bg1"/>
                    </a:solidFill>
                    <a:latin typeface="Calibri" panose="020F0502020204030204" pitchFamily="34" charset="0"/>
                  </a:rPr>
                  <a:t>-10</a:t>
                </a:r>
              </a:p>
            </p:txBody>
          </p:sp>
          <p:sp>
            <p:nvSpPr>
              <p:cNvPr id="119" name="TextBox 118">
                <a:extLst>
                  <a:ext uri="{FF2B5EF4-FFF2-40B4-BE49-F238E27FC236}">
                    <a16:creationId xmlns:a16="http://schemas.microsoft.com/office/drawing/2014/main" id="{C0D515EB-EB87-1324-38E1-DE5F9C54D5FD}"/>
                  </a:ext>
                </a:extLst>
              </p:cNvPr>
              <p:cNvSpPr txBox="1"/>
              <p:nvPr/>
            </p:nvSpPr>
            <p:spPr bwMode="auto">
              <a:xfrm>
                <a:off x="887215" y="2336925"/>
                <a:ext cx="388247" cy="289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pPr>
                <a:r>
                  <a:rPr lang="en-US" sz="1200" b="0" dirty="0">
                    <a:solidFill>
                      <a:schemeClr val="bg1"/>
                    </a:solidFill>
                    <a:latin typeface="Calibri" panose="020F0502020204030204" pitchFamily="34" charset="0"/>
                  </a:rPr>
                  <a:t>-15</a:t>
                </a:r>
              </a:p>
            </p:txBody>
          </p:sp>
          <p:sp>
            <p:nvSpPr>
              <p:cNvPr id="120" name="TextBox 119">
                <a:extLst>
                  <a:ext uri="{FF2B5EF4-FFF2-40B4-BE49-F238E27FC236}">
                    <a16:creationId xmlns:a16="http://schemas.microsoft.com/office/drawing/2014/main" id="{62523B98-F665-D4B4-73D3-44745995E6E3}"/>
                  </a:ext>
                </a:extLst>
              </p:cNvPr>
              <p:cNvSpPr txBox="1"/>
              <p:nvPr/>
            </p:nvSpPr>
            <p:spPr bwMode="auto">
              <a:xfrm>
                <a:off x="887214" y="2729958"/>
                <a:ext cx="388248" cy="289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pPr>
                <a:r>
                  <a:rPr lang="en-US" sz="1200" b="0" dirty="0">
                    <a:solidFill>
                      <a:schemeClr val="bg1"/>
                    </a:solidFill>
                    <a:latin typeface="Calibri" panose="020F0502020204030204" pitchFamily="34" charset="0"/>
                  </a:rPr>
                  <a:t>-20</a:t>
                </a:r>
              </a:p>
            </p:txBody>
          </p:sp>
          <p:sp>
            <p:nvSpPr>
              <p:cNvPr id="121" name="TextBox 120">
                <a:extLst>
                  <a:ext uri="{FF2B5EF4-FFF2-40B4-BE49-F238E27FC236}">
                    <a16:creationId xmlns:a16="http://schemas.microsoft.com/office/drawing/2014/main" id="{6EB75231-1C7E-F29B-B21C-047550F25141}"/>
                  </a:ext>
                </a:extLst>
              </p:cNvPr>
              <p:cNvSpPr txBox="1"/>
              <p:nvPr/>
            </p:nvSpPr>
            <p:spPr bwMode="auto">
              <a:xfrm>
                <a:off x="887214" y="3095195"/>
                <a:ext cx="388248" cy="289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-25</a:t>
                </a:r>
              </a:p>
            </p:txBody>
          </p:sp>
        </p:grpSp>
        <p:grpSp>
          <p:nvGrpSpPr>
            <p:cNvPr id="27" name="Group 26">
              <a:extLst>
                <a:ext uri="{FF2B5EF4-FFF2-40B4-BE49-F238E27FC236}">
                  <a16:creationId xmlns:a16="http://schemas.microsoft.com/office/drawing/2014/main" id="{A7403630-1414-A06C-CDB0-F403B243CAB4}"/>
                </a:ext>
              </a:extLst>
            </p:cNvPr>
            <p:cNvGrpSpPr/>
            <p:nvPr/>
          </p:nvGrpSpPr>
          <p:grpSpPr>
            <a:xfrm>
              <a:off x="1149216" y="3435128"/>
              <a:ext cx="1067928" cy="276999"/>
              <a:chOff x="1243491" y="3440196"/>
              <a:chExt cx="1067928" cy="276999"/>
            </a:xfrm>
          </p:grpSpPr>
          <p:sp>
            <p:nvSpPr>
              <p:cNvPr id="109" name="TextBox 108">
                <a:extLst>
                  <a:ext uri="{FF2B5EF4-FFF2-40B4-BE49-F238E27FC236}">
                    <a16:creationId xmlns:a16="http://schemas.microsoft.com/office/drawing/2014/main" id="{1D35FD46-946B-0EF4-37AE-63CBA0E36481}"/>
                  </a:ext>
                </a:extLst>
              </p:cNvPr>
              <p:cNvSpPr txBox="1"/>
              <p:nvPr/>
            </p:nvSpPr>
            <p:spPr bwMode="auto">
              <a:xfrm>
                <a:off x="1243491" y="3440196"/>
                <a:ext cx="11326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0</a:t>
                </a:r>
              </a:p>
            </p:txBody>
          </p:sp>
          <p:sp>
            <p:nvSpPr>
              <p:cNvPr id="110" name="TextBox 109">
                <a:extLst>
                  <a:ext uri="{FF2B5EF4-FFF2-40B4-BE49-F238E27FC236}">
                    <a16:creationId xmlns:a16="http://schemas.microsoft.com/office/drawing/2014/main" id="{FE5F2EB2-3EBC-FA82-5DC8-B94EC5F25284}"/>
                  </a:ext>
                </a:extLst>
              </p:cNvPr>
              <p:cNvSpPr txBox="1"/>
              <p:nvPr/>
            </p:nvSpPr>
            <p:spPr bwMode="auto">
              <a:xfrm>
                <a:off x="1386941" y="3440196"/>
                <a:ext cx="1132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4</a:t>
                </a:r>
              </a:p>
            </p:txBody>
          </p:sp>
          <p:sp>
            <p:nvSpPr>
              <p:cNvPr id="111" name="TextBox 110">
                <a:extLst>
                  <a:ext uri="{FF2B5EF4-FFF2-40B4-BE49-F238E27FC236}">
                    <a16:creationId xmlns:a16="http://schemas.microsoft.com/office/drawing/2014/main" id="{905975CA-6C74-111D-04A8-713510D9ABBC}"/>
                  </a:ext>
                </a:extLst>
              </p:cNvPr>
              <p:cNvSpPr txBox="1"/>
              <p:nvPr/>
            </p:nvSpPr>
            <p:spPr bwMode="auto">
              <a:xfrm>
                <a:off x="1491853" y="3440196"/>
                <a:ext cx="2021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8</a:t>
                </a:r>
              </a:p>
            </p:txBody>
          </p:sp>
          <p:sp>
            <p:nvSpPr>
              <p:cNvPr id="112" name="TextBox 111">
                <a:extLst>
                  <a:ext uri="{FF2B5EF4-FFF2-40B4-BE49-F238E27FC236}">
                    <a16:creationId xmlns:a16="http://schemas.microsoft.com/office/drawing/2014/main" id="{870C31F3-A1EA-EB86-1B5A-39B6EF38ADFD}"/>
                  </a:ext>
                </a:extLst>
              </p:cNvPr>
              <p:cNvSpPr txBox="1"/>
              <p:nvPr/>
            </p:nvSpPr>
            <p:spPr bwMode="auto">
              <a:xfrm>
                <a:off x="1613695" y="3440196"/>
                <a:ext cx="2551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12</a:t>
                </a:r>
              </a:p>
            </p:txBody>
          </p:sp>
          <p:sp>
            <p:nvSpPr>
              <p:cNvPr id="113" name="TextBox 112">
                <a:extLst>
                  <a:ext uri="{FF2B5EF4-FFF2-40B4-BE49-F238E27FC236}">
                    <a16:creationId xmlns:a16="http://schemas.microsoft.com/office/drawing/2014/main" id="{E2538846-48C4-A9E9-F7A2-624FB04D2612}"/>
                  </a:ext>
                </a:extLst>
              </p:cNvPr>
              <p:cNvSpPr txBox="1"/>
              <p:nvPr/>
            </p:nvSpPr>
            <p:spPr bwMode="auto">
              <a:xfrm>
                <a:off x="1764006" y="3440196"/>
                <a:ext cx="2551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16</a:t>
                </a:r>
              </a:p>
            </p:txBody>
          </p:sp>
          <p:sp>
            <p:nvSpPr>
              <p:cNvPr id="114" name="TextBox 113">
                <a:extLst>
                  <a:ext uri="{FF2B5EF4-FFF2-40B4-BE49-F238E27FC236}">
                    <a16:creationId xmlns:a16="http://schemas.microsoft.com/office/drawing/2014/main" id="{36448C53-6814-3A61-7B26-0DB8C4262839}"/>
                  </a:ext>
                </a:extLst>
              </p:cNvPr>
              <p:cNvSpPr txBox="1"/>
              <p:nvPr/>
            </p:nvSpPr>
            <p:spPr bwMode="auto">
              <a:xfrm>
                <a:off x="1913267" y="3440196"/>
                <a:ext cx="2551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20</a:t>
                </a:r>
              </a:p>
            </p:txBody>
          </p:sp>
          <p:sp>
            <p:nvSpPr>
              <p:cNvPr id="115" name="TextBox 114">
                <a:extLst>
                  <a:ext uri="{FF2B5EF4-FFF2-40B4-BE49-F238E27FC236}">
                    <a16:creationId xmlns:a16="http://schemas.microsoft.com/office/drawing/2014/main" id="{411CDF70-DD4E-1208-A9F8-7EE8A8711DB8}"/>
                  </a:ext>
                </a:extLst>
              </p:cNvPr>
              <p:cNvSpPr txBox="1"/>
              <p:nvPr/>
            </p:nvSpPr>
            <p:spPr bwMode="auto">
              <a:xfrm>
                <a:off x="2056245" y="3440196"/>
                <a:ext cx="2551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24</a:t>
                </a:r>
              </a:p>
            </p:txBody>
          </p:sp>
        </p:grpSp>
        <p:grpSp>
          <p:nvGrpSpPr>
            <p:cNvPr id="28" name="Group 27">
              <a:extLst>
                <a:ext uri="{FF2B5EF4-FFF2-40B4-BE49-F238E27FC236}">
                  <a16:creationId xmlns:a16="http://schemas.microsoft.com/office/drawing/2014/main" id="{0EAF79DE-07AC-99A4-681D-9407EF933BE1}"/>
                </a:ext>
              </a:extLst>
            </p:cNvPr>
            <p:cNvGrpSpPr/>
            <p:nvPr/>
          </p:nvGrpSpPr>
          <p:grpSpPr>
            <a:xfrm>
              <a:off x="2261330" y="3430354"/>
              <a:ext cx="1473147" cy="281773"/>
              <a:chOff x="2412386" y="3435422"/>
              <a:chExt cx="739555" cy="281773"/>
            </a:xfrm>
          </p:grpSpPr>
          <p:sp>
            <p:nvSpPr>
              <p:cNvPr id="104" name="TextBox 103">
                <a:extLst>
                  <a:ext uri="{FF2B5EF4-FFF2-40B4-BE49-F238E27FC236}">
                    <a16:creationId xmlns:a16="http://schemas.microsoft.com/office/drawing/2014/main" id="{34E61989-CD63-2F5C-3A8B-27C7DC2C3D03}"/>
                  </a:ext>
                </a:extLst>
              </p:cNvPr>
              <p:cNvSpPr txBox="1"/>
              <p:nvPr/>
            </p:nvSpPr>
            <p:spPr bwMode="auto">
              <a:xfrm>
                <a:off x="2412386" y="3440196"/>
                <a:ext cx="1430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32</a:t>
                </a:r>
              </a:p>
            </p:txBody>
          </p:sp>
          <p:sp>
            <p:nvSpPr>
              <p:cNvPr id="105" name="TextBox 104">
                <a:extLst>
                  <a:ext uri="{FF2B5EF4-FFF2-40B4-BE49-F238E27FC236}">
                    <a16:creationId xmlns:a16="http://schemas.microsoft.com/office/drawing/2014/main" id="{89E0AE1A-4DE1-59F3-F7CC-F3F05670DC56}"/>
                  </a:ext>
                </a:extLst>
              </p:cNvPr>
              <p:cNvSpPr txBox="1"/>
              <p:nvPr/>
            </p:nvSpPr>
            <p:spPr bwMode="auto">
              <a:xfrm>
                <a:off x="2560014" y="3440196"/>
                <a:ext cx="1430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40</a:t>
                </a:r>
              </a:p>
            </p:txBody>
          </p:sp>
          <p:sp>
            <p:nvSpPr>
              <p:cNvPr id="106" name="TextBox 105">
                <a:extLst>
                  <a:ext uri="{FF2B5EF4-FFF2-40B4-BE49-F238E27FC236}">
                    <a16:creationId xmlns:a16="http://schemas.microsoft.com/office/drawing/2014/main" id="{9D209743-090F-CEA3-B543-F25FF144860A}"/>
                  </a:ext>
                </a:extLst>
              </p:cNvPr>
              <p:cNvSpPr txBox="1"/>
              <p:nvPr/>
            </p:nvSpPr>
            <p:spPr bwMode="auto">
              <a:xfrm>
                <a:off x="2705850" y="3435422"/>
                <a:ext cx="1430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48</a:t>
                </a:r>
              </a:p>
            </p:txBody>
          </p:sp>
          <p:sp>
            <p:nvSpPr>
              <p:cNvPr id="107" name="TextBox 106">
                <a:extLst>
                  <a:ext uri="{FF2B5EF4-FFF2-40B4-BE49-F238E27FC236}">
                    <a16:creationId xmlns:a16="http://schemas.microsoft.com/office/drawing/2014/main" id="{B56D24F7-F5BB-338F-1D63-C73D5B2B0C65}"/>
                  </a:ext>
                </a:extLst>
              </p:cNvPr>
              <p:cNvSpPr txBox="1"/>
              <p:nvPr/>
            </p:nvSpPr>
            <p:spPr bwMode="auto">
              <a:xfrm>
                <a:off x="2852317" y="3440196"/>
                <a:ext cx="1430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56</a:t>
                </a:r>
              </a:p>
            </p:txBody>
          </p:sp>
          <p:sp>
            <p:nvSpPr>
              <p:cNvPr id="108" name="TextBox 107">
                <a:extLst>
                  <a:ext uri="{FF2B5EF4-FFF2-40B4-BE49-F238E27FC236}">
                    <a16:creationId xmlns:a16="http://schemas.microsoft.com/office/drawing/2014/main" id="{19881321-230B-2FF5-ABBA-AD4126C1C8AD}"/>
                  </a:ext>
                </a:extLst>
              </p:cNvPr>
              <p:cNvSpPr txBox="1"/>
              <p:nvPr/>
            </p:nvSpPr>
            <p:spPr bwMode="auto">
              <a:xfrm>
                <a:off x="3008940" y="3440196"/>
                <a:ext cx="1430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64</a:t>
                </a:r>
              </a:p>
            </p:txBody>
          </p:sp>
        </p:grpSp>
        <p:sp>
          <p:nvSpPr>
            <p:cNvPr id="29" name="Freeform: Shape 28">
              <a:extLst>
                <a:ext uri="{FF2B5EF4-FFF2-40B4-BE49-F238E27FC236}">
                  <a16:creationId xmlns:a16="http://schemas.microsoft.com/office/drawing/2014/main" id="{46272389-C127-0412-6042-DC2A4CD8F0F9}"/>
                </a:ext>
              </a:extLst>
            </p:cNvPr>
            <p:cNvSpPr/>
            <p:nvPr/>
          </p:nvSpPr>
          <p:spPr bwMode="auto">
            <a:xfrm>
              <a:off x="1205899" y="1595132"/>
              <a:ext cx="3130748" cy="1824994"/>
            </a:xfrm>
            <a:custGeom>
              <a:avLst/>
              <a:gdLst>
                <a:gd name="connsiteX0" fmla="*/ 0 w 4441372"/>
                <a:gd name="connsiteY0" fmla="*/ 0 h 2793442"/>
                <a:gd name="connsiteX1" fmla="*/ 0 w 4441372"/>
                <a:gd name="connsiteY1" fmla="*/ 2793442 h 2793442"/>
                <a:gd name="connsiteX2" fmla="*/ 4441372 w 4441372"/>
                <a:gd name="connsiteY2" fmla="*/ 2793442 h 2793442"/>
              </a:gdLst>
              <a:ahLst/>
              <a:cxnLst>
                <a:cxn ang="0">
                  <a:pos x="connsiteX0" y="connsiteY0"/>
                </a:cxn>
                <a:cxn ang="0">
                  <a:pos x="connsiteX1" y="connsiteY1"/>
                </a:cxn>
                <a:cxn ang="0">
                  <a:pos x="connsiteX2" y="connsiteY2"/>
                </a:cxn>
              </a:cxnLst>
              <a:rect l="l" t="t" r="r" b="b"/>
              <a:pathLst>
                <a:path w="4441372" h="2793442">
                  <a:moveTo>
                    <a:pt x="0" y="0"/>
                  </a:moveTo>
                  <a:lnTo>
                    <a:pt x="0" y="2793442"/>
                  </a:lnTo>
                  <a:lnTo>
                    <a:pt x="4441372" y="2793442"/>
                  </a:lnTo>
                </a:path>
              </a:pathLst>
            </a:custGeom>
            <a:noFill/>
            <a:ln w="28575">
              <a:solidFill>
                <a:schemeClr val="bg1"/>
              </a:solidFill>
              <a:miter lim="800000"/>
              <a:headEnd/>
              <a:tailEnd/>
            </a:ln>
          </p:spPr>
          <p:txBody>
            <a:bodyPr rtlCol="0" anchor="ctr"/>
            <a:lstStyle/>
            <a:p>
              <a:pPr algn="ctr"/>
              <a:endParaRPr lang="en-US" dirty="0"/>
            </a:p>
          </p:txBody>
        </p:sp>
        <p:grpSp>
          <p:nvGrpSpPr>
            <p:cNvPr id="30" name="Group 29">
              <a:extLst>
                <a:ext uri="{FF2B5EF4-FFF2-40B4-BE49-F238E27FC236}">
                  <a16:creationId xmlns:a16="http://schemas.microsoft.com/office/drawing/2014/main" id="{17A073FB-C468-93CE-57E8-C325ACB59E77}"/>
                </a:ext>
              </a:extLst>
            </p:cNvPr>
            <p:cNvGrpSpPr/>
            <p:nvPr/>
          </p:nvGrpSpPr>
          <p:grpSpPr>
            <a:xfrm>
              <a:off x="2064932" y="3410300"/>
              <a:ext cx="1833096" cy="99119"/>
              <a:chOff x="2066209" y="3415368"/>
              <a:chExt cx="1833096" cy="211563"/>
            </a:xfrm>
          </p:grpSpPr>
          <p:cxnSp>
            <p:nvCxnSpPr>
              <p:cNvPr id="97" name="Straight Connector 96">
                <a:extLst>
                  <a:ext uri="{FF2B5EF4-FFF2-40B4-BE49-F238E27FC236}">
                    <a16:creationId xmlns:a16="http://schemas.microsoft.com/office/drawing/2014/main" id="{5FC82995-D193-F5C2-61C9-5C9816B263EC}"/>
                  </a:ext>
                </a:extLst>
              </p:cNvPr>
              <p:cNvCxnSpPr>
                <a:cxnSpLocks/>
              </p:cNvCxnSpPr>
              <p:nvPr/>
            </p:nvCxnSpPr>
            <p:spPr bwMode="auto">
              <a:xfrm rot="5400000">
                <a:off x="3793523" y="3521150"/>
                <a:ext cx="211563"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F12AAFA8-58E0-F3E0-540D-F2311400AD09}"/>
                  </a:ext>
                </a:extLst>
              </p:cNvPr>
              <p:cNvCxnSpPr>
                <a:cxnSpLocks/>
              </p:cNvCxnSpPr>
              <p:nvPr/>
            </p:nvCxnSpPr>
            <p:spPr bwMode="auto">
              <a:xfrm rot="5400000">
                <a:off x="3489968" y="3521150"/>
                <a:ext cx="211563"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3C65B037-621C-E5B0-22C1-3CFE3B4626DC}"/>
                  </a:ext>
                </a:extLst>
              </p:cNvPr>
              <p:cNvCxnSpPr>
                <a:cxnSpLocks/>
              </p:cNvCxnSpPr>
              <p:nvPr/>
            </p:nvCxnSpPr>
            <p:spPr bwMode="auto">
              <a:xfrm rot="5400000">
                <a:off x="3168526" y="3521150"/>
                <a:ext cx="211563"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C755C0F0-CE42-65E1-044A-4AF28BB776F1}"/>
                  </a:ext>
                </a:extLst>
              </p:cNvPr>
              <p:cNvCxnSpPr>
                <a:cxnSpLocks/>
              </p:cNvCxnSpPr>
              <p:nvPr/>
            </p:nvCxnSpPr>
            <p:spPr bwMode="auto">
              <a:xfrm rot="5400000">
                <a:off x="2888908" y="3521150"/>
                <a:ext cx="211563"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6AC4BB6E-301F-A13B-D04D-B49D123CC1C7}"/>
                  </a:ext>
                </a:extLst>
              </p:cNvPr>
              <p:cNvCxnSpPr>
                <a:cxnSpLocks/>
              </p:cNvCxnSpPr>
              <p:nvPr/>
            </p:nvCxnSpPr>
            <p:spPr bwMode="auto">
              <a:xfrm rot="5400000">
                <a:off x="2603314" y="3521150"/>
                <a:ext cx="211563"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CF7D55BF-3CFE-C879-6133-55C2425E0F60}"/>
                  </a:ext>
                </a:extLst>
              </p:cNvPr>
              <p:cNvCxnSpPr>
                <a:cxnSpLocks/>
              </p:cNvCxnSpPr>
              <p:nvPr/>
            </p:nvCxnSpPr>
            <p:spPr bwMode="auto">
              <a:xfrm rot="5400000">
                <a:off x="2299794" y="3521150"/>
                <a:ext cx="211563"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04CB838F-54F4-3169-1EEB-71E3DBEE6B89}"/>
                  </a:ext>
                </a:extLst>
              </p:cNvPr>
              <p:cNvCxnSpPr>
                <a:cxnSpLocks/>
              </p:cNvCxnSpPr>
              <p:nvPr/>
            </p:nvCxnSpPr>
            <p:spPr bwMode="auto">
              <a:xfrm rot="5400000">
                <a:off x="1960427" y="3521150"/>
                <a:ext cx="211563"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 name="Group 30">
              <a:extLst>
                <a:ext uri="{FF2B5EF4-FFF2-40B4-BE49-F238E27FC236}">
                  <a16:creationId xmlns:a16="http://schemas.microsoft.com/office/drawing/2014/main" id="{51498B3A-9B0E-D5D7-CB34-9EA742C1BD94}"/>
                </a:ext>
              </a:extLst>
            </p:cNvPr>
            <p:cNvGrpSpPr/>
            <p:nvPr/>
          </p:nvGrpSpPr>
          <p:grpSpPr>
            <a:xfrm>
              <a:off x="1205899" y="3431613"/>
              <a:ext cx="746638" cy="81003"/>
              <a:chOff x="1207176" y="3436680"/>
              <a:chExt cx="746638" cy="215216"/>
            </a:xfrm>
          </p:grpSpPr>
          <p:cxnSp>
            <p:nvCxnSpPr>
              <p:cNvPr id="91" name="Straight Connector 90">
                <a:extLst>
                  <a:ext uri="{FF2B5EF4-FFF2-40B4-BE49-F238E27FC236}">
                    <a16:creationId xmlns:a16="http://schemas.microsoft.com/office/drawing/2014/main" id="{CBA6E6C6-F69F-974B-B210-28762F2B699D}"/>
                  </a:ext>
                </a:extLst>
              </p:cNvPr>
              <p:cNvCxnSpPr>
                <a:cxnSpLocks/>
              </p:cNvCxnSpPr>
              <p:nvPr/>
            </p:nvCxnSpPr>
            <p:spPr bwMode="auto">
              <a:xfrm rot="5400000">
                <a:off x="1846206" y="3544288"/>
                <a:ext cx="215216"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EFF7DB08-B194-E00C-36D0-43E8D0478B31}"/>
                  </a:ext>
                </a:extLst>
              </p:cNvPr>
              <p:cNvCxnSpPr>
                <a:cxnSpLocks/>
              </p:cNvCxnSpPr>
              <p:nvPr/>
            </p:nvCxnSpPr>
            <p:spPr bwMode="auto">
              <a:xfrm rot="5400000">
                <a:off x="1692097" y="3544288"/>
                <a:ext cx="215216"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201C9FFF-2E62-85B1-ABAD-7A7C74F34376}"/>
                  </a:ext>
                </a:extLst>
              </p:cNvPr>
              <p:cNvCxnSpPr>
                <a:cxnSpLocks/>
              </p:cNvCxnSpPr>
              <p:nvPr/>
            </p:nvCxnSpPr>
            <p:spPr bwMode="auto">
              <a:xfrm rot="5400000">
                <a:off x="1543966" y="3544288"/>
                <a:ext cx="215216"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1879A19A-FC6E-A710-49A0-CEF9BCF10425}"/>
                  </a:ext>
                </a:extLst>
              </p:cNvPr>
              <p:cNvCxnSpPr>
                <a:cxnSpLocks/>
              </p:cNvCxnSpPr>
              <p:nvPr/>
            </p:nvCxnSpPr>
            <p:spPr bwMode="auto">
              <a:xfrm rot="5400000">
                <a:off x="1389853" y="3544288"/>
                <a:ext cx="215216"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7D3D9571-61F6-4A6D-458B-B5D83A5E5E26}"/>
                  </a:ext>
                </a:extLst>
              </p:cNvPr>
              <p:cNvCxnSpPr>
                <a:cxnSpLocks/>
              </p:cNvCxnSpPr>
              <p:nvPr/>
            </p:nvCxnSpPr>
            <p:spPr bwMode="auto">
              <a:xfrm rot="5400000">
                <a:off x="1241722" y="3544288"/>
                <a:ext cx="215216"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483BA14D-B6EB-8CA6-F3FB-D1F4E1C70CB3}"/>
                  </a:ext>
                </a:extLst>
              </p:cNvPr>
              <p:cNvCxnSpPr>
                <a:cxnSpLocks/>
              </p:cNvCxnSpPr>
              <p:nvPr/>
            </p:nvCxnSpPr>
            <p:spPr bwMode="auto">
              <a:xfrm rot="5400000">
                <a:off x="1099568" y="3544288"/>
                <a:ext cx="215216" cy="0"/>
              </a:xfrm>
              <a:prstGeom prst="line">
                <a:avLst/>
              </a:prstGeom>
              <a:noFill/>
              <a:ln w="28575" cap="flat" cmpd="sng" algn="ctr">
                <a:solidFill>
                  <a:schemeClr val="bg1"/>
                </a:solidFill>
                <a:prstDash val="solid"/>
                <a:round/>
                <a:headEnd type="none" w="med" len="med"/>
                <a:tailEnd type="none" w="med" len="med"/>
              </a:ln>
              <a:effectLst/>
            </p:spPr>
          </p:cxnSp>
        </p:grpSp>
        <p:cxnSp>
          <p:nvCxnSpPr>
            <p:cNvPr id="32" name="Straight Connector 31">
              <a:extLst>
                <a:ext uri="{FF2B5EF4-FFF2-40B4-BE49-F238E27FC236}">
                  <a16:creationId xmlns:a16="http://schemas.microsoft.com/office/drawing/2014/main" id="{47141202-0F49-86E4-7397-52C142C51DE2}"/>
                </a:ext>
              </a:extLst>
            </p:cNvPr>
            <p:cNvCxnSpPr>
              <a:cxnSpLocks/>
            </p:cNvCxnSpPr>
            <p:nvPr/>
          </p:nvCxnSpPr>
          <p:spPr bwMode="auto">
            <a:xfrm>
              <a:off x="4197096" y="3430690"/>
              <a:ext cx="0" cy="82839"/>
            </a:xfrm>
            <a:prstGeom prst="line">
              <a:avLst/>
            </a:prstGeom>
            <a:noFill/>
            <a:ln w="28575" cap="flat" cmpd="sng" algn="ctr">
              <a:solidFill>
                <a:schemeClr val="bg1"/>
              </a:solidFill>
              <a:prstDash val="solid"/>
              <a:round/>
              <a:headEnd type="none" w="med" len="med"/>
              <a:tailEnd type="none" w="med" len="med"/>
            </a:ln>
            <a:effectLst/>
          </p:spPr>
        </p:cxnSp>
        <p:sp>
          <p:nvSpPr>
            <p:cNvPr id="33" name="TextBox 32">
              <a:extLst>
                <a:ext uri="{FF2B5EF4-FFF2-40B4-BE49-F238E27FC236}">
                  <a16:creationId xmlns:a16="http://schemas.microsoft.com/office/drawing/2014/main" id="{11C802A3-21CC-FDA7-47EB-00ECCEE27964}"/>
                </a:ext>
              </a:extLst>
            </p:cNvPr>
            <p:cNvSpPr txBox="1"/>
            <p:nvPr/>
          </p:nvSpPr>
          <p:spPr bwMode="auto">
            <a:xfrm>
              <a:off x="3724184" y="3432385"/>
              <a:ext cx="3161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72</a:t>
              </a:r>
            </a:p>
          </p:txBody>
        </p:sp>
        <p:sp>
          <p:nvSpPr>
            <p:cNvPr id="34" name="TextBox 33">
              <a:extLst>
                <a:ext uri="{FF2B5EF4-FFF2-40B4-BE49-F238E27FC236}">
                  <a16:creationId xmlns:a16="http://schemas.microsoft.com/office/drawing/2014/main" id="{0568C54E-3A7C-6999-5D8E-24E8BC57BE48}"/>
                </a:ext>
              </a:extLst>
            </p:cNvPr>
            <p:cNvSpPr txBox="1"/>
            <p:nvPr/>
          </p:nvSpPr>
          <p:spPr bwMode="auto">
            <a:xfrm>
              <a:off x="4027934" y="3438654"/>
              <a:ext cx="3802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spc="-100" dirty="0">
                  <a:solidFill>
                    <a:schemeClr val="bg1"/>
                  </a:solidFill>
                  <a:latin typeface="Calibri" panose="020F0502020204030204" pitchFamily="34" charset="0"/>
                </a:rPr>
                <a:t>72*</a:t>
              </a:r>
            </a:p>
          </p:txBody>
        </p:sp>
        <p:sp>
          <p:nvSpPr>
            <p:cNvPr id="35" name="Freeform: Shape 34">
              <a:extLst>
                <a:ext uri="{FF2B5EF4-FFF2-40B4-BE49-F238E27FC236}">
                  <a16:creationId xmlns:a16="http://schemas.microsoft.com/office/drawing/2014/main" id="{180B2602-0343-3284-47A2-FA8EF2305367}"/>
                </a:ext>
              </a:extLst>
            </p:cNvPr>
            <p:cNvSpPr/>
            <p:nvPr/>
          </p:nvSpPr>
          <p:spPr bwMode="auto">
            <a:xfrm>
              <a:off x="1199097" y="1604693"/>
              <a:ext cx="2701478" cy="299006"/>
            </a:xfrm>
            <a:custGeom>
              <a:avLst/>
              <a:gdLst>
                <a:gd name="connsiteX0" fmla="*/ 0 w 2701478"/>
                <a:gd name="connsiteY0" fmla="*/ 0 h 299006"/>
                <a:gd name="connsiteX1" fmla="*/ 170363 w 2701478"/>
                <a:gd name="connsiteY1" fmla="*/ 76490 h 299006"/>
                <a:gd name="connsiteX2" fmla="*/ 323343 w 2701478"/>
                <a:gd name="connsiteY2" fmla="*/ 139072 h 299006"/>
                <a:gd name="connsiteX3" fmla="*/ 469369 w 2701478"/>
                <a:gd name="connsiteY3" fmla="*/ 159933 h 299006"/>
                <a:gd name="connsiteX4" fmla="*/ 622348 w 2701478"/>
                <a:gd name="connsiteY4" fmla="*/ 194701 h 299006"/>
                <a:gd name="connsiteX5" fmla="*/ 775328 w 2701478"/>
                <a:gd name="connsiteY5" fmla="*/ 250330 h 299006"/>
                <a:gd name="connsiteX6" fmla="*/ 921353 w 2701478"/>
                <a:gd name="connsiteY6" fmla="*/ 278145 h 299006"/>
                <a:gd name="connsiteX7" fmla="*/ 1209928 w 2701478"/>
                <a:gd name="connsiteY7" fmla="*/ 299006 h 299006"/>
                <a:gd name="connsiteX8" fmla="*/ 1529795 w 2701478"/>
                <a:gd name="connsiteY8" fmla="*/ 299006 h 299006"/>
                <a:gd name="connsiteX9" fmla="*/ 1807939 w 2701478"/>
                <a:gd name="connsiteY9" fmla="*/ 274668 h 299006"/>
                <a:gd name="connsiteX10" fmla="*/ 2113898 w 2701478"/>
                <a:gd name="connsiteY10" fmla="*/ 260761 h 299006"/>
                <a:gd name="connsiteX11" fmla="*/ 2402473 w 2701478"/>
                <a:gd name="connsiteY11" fmla="*/ 271191 h 299006"/>
                <a:gd name="connsiteX12" fmla="*/ 2701478 w 2701478"/>
                <a:gd name="connsiteY12" fmla="*/ 288575 h 299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01478" h="299006">
                  <a:moveTo>
                    <a:pt x="0" y="0"/>
                  </a:moveTo>
                  <a:lnTo>
                    <a:pt x="170363" y="76490"/>
                  </a:lnTo>
                  <a:lnTo>
                    <a:pt x="323343" y="139072"/>
                  </a:lnTo>
                  <a:lnTo>
                    <a:pt x="469369" y="159933"/>
                  </a:lnTo>
                  <a:lnTo>
                    <a:pt x="622348" y="194701"/>
                  </a:lnTo>
                  <a:lnTo>
                    <a:pt x="775328" y="250330"/>
                  </a:lnTo>
                  <a:lnTo>
                    <a:pt x="921353" y="278145"/>
                  </a:lnTo>
                  <a:lnTo>
                    <a:pt x="1209928" y="299006"/>
                  </a:lnTo>
                  <a:lnTo>
                    <a:pt x="1529795" y="299006"/>
                  </a:lnTo>
                  <a:lnTo>
                    <a:pt x="1807939" y="274668"/>
                  </a:lnTo>
                  <a:lnTo>
                    <a:pt x="2113898" y="260761"/>
                  </a:lnTo>
                  <a:lnTo>
                    <a:pt x="2402473" y="271191"/>
                  </a:lnTo>
                  <a:lnTo>
                    <a:pt x="2701478" y="288575"/>
                  </a:lnTo>
                </a:path>
              </a:pathLst>
            </a:custGeom>
            <a:noFill/>
            <a:ln w="28575">
              <a:solidFill>
                <a:schemeClr val="tx2">
                  <a:lumMod val="90000"/>
                </a:schemeClr>
              </a:solidFill>
              <a:miter lim="800000"/>
              <a:headEnd/>
              <a:tailEnd/>
            </a:ln>
          </p:spPr>
          <p:txBody>
            <a:bodyPr rtlCol="0" anchor="ctr"/>
            <a:lstStyle/>
            <a:p>
              <a:pPr algn="ctr"/>
              <a:endParaRPr lang="en-US" dirty="0"/>
            </a:p>
          </p:txBody>
        </p:sp>
        <p:sp>
          <p:nvSpPr>
            <p:cNvPr id="36" name="Freeform: Shape 35">
              <a:extLst>
                <a:ext uri="{FF2B5EF4-FFF2-40B4-BE49-F238E27FC236}">
                  <a16:creationId xmlns:a16="http://schemas.microsoft.com/office/drawing/2014/main" id="{F8D0CCBF-391D-FD5F-253B-02AD62F8EDCF}"/>
                </a:ext>
              </a:extLst>
            </p:cNvPr>
            <p:cNvSpPr/>
            <p:nvPr/>
          </p:nvSpPr>
          <p:spPr bwMode="auto">
            <a:xfrm>
              <a:off x="1195620" y="1625554"/>
              <a:ext cx="2698002" cy="1404630"/>
            </a:xfrm>
            <a:custGeom>
              <a:avLst/>
              <a:gdLst>
                <a:gd name="connsiteX0" fmla="*/ 0 w 2698002"/>
                <a:gd name="connsiteY0" fmla="*/ 0 h 1404630"/>
                <a:gd name="connsiteX1" fmla="*/ 170364 w 2698002"/>
                <a:gd name="connsiteY1" fmla="*/ 159933 h 1404630"/>
                <a:gd name="connsiteX2" fmla="*/ 316389 w 2698002"/>
                <a:gd name="connsiteY2" fmla="*/ 271191 h 1404630"/>
                <a:gd name="connsiteX3" fmla="*/ 448508 w 2698002"/>
                <a:gd name="connsiteY3" fmla="*/ 410263 h 1404630"/>
                <a:gd name="connsiteX4" fmla="*/ 594534 w 2698002"/>
                <a:gd name="connsiteY4" fmla="*/ 524998 h 1404630"/>
                <a:gd name="connsiteX5" fmla="*/ 747513 w 2698002"/>
                <a:gd name="connsiteY5" fmla="*/ 684931 h 1404630"/>
                <a:gd name="connsiteX6" fmla="*/ 883109 w 2698002"/>
                <a:gd name="connsiteY6" fmla="*/ 824003 h 1404630"/>
                <a:gd name="connsiteX7" fmla="*/ 1189068 w 2698002"/>
                <a:gd name="connsiteY7" fmla="*/ 1043042 h 1404630"/>
                <a:gd name="connsiteX8" fmla="*/ 1498503 w 2698002"/>
                <a:gd name="connsiteY8" fmla="*/ 1178637 h 1404630"/>
                <a:gd name="connsiteX9" fmla="*/ 1811416 w 2698002"/>
                <a:gd name="connsiteY9" fmla="*/ 1272511 h 1404630"/>
                <a:gd name="connsiteX10" fmla="*/ 2113898 w 2698002"/>
                <a:gd name="connsiteY10" fmla="*/ 1342047 h 1404630"/>
                <a:gd name="connsiteX11" fmla="*/ 2405950 w 2698002"/>
                <a:gd name="connsiteY11" fmla="*/ 1394199 h 1404630"/>
                <a:gd name="connsiteX12" fmla="*/ 2698002 w 2698002"/>
                <a:gd name="connsiteY12" fmla="*/ 1404630 h 1404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8002" h="1404630">
                  <a:moveTo>
                    <a:pt x="0" y="0"/>
                  </a:moveTo>
                  <a:lnTo>
                    <a:pt x="170364" y="159933"/>
                  </a:lnTo>
                  <a:lnTo>
                    <a:pt x="316389" y="271191"/>
                  </a:lnTo>
                  <a:lnTo>
                    <a:pt x="448508" y="410263"/>
                  </a:lnTo>
                  <a:lnTo>
                    <a:pt x="594534" y="524998"/>
                  </a:lnTo>
                  <a:lnTo>
                    <a:pt x="747513" y="684931"/>
                  </a:lnTo>
                  <a:lnTo>
                    <a:pt x="883109" y="824003"/>
                  </a:lnTo>
                  <a:lnTo>
                    <a:pt x="1189068" y="1043042"/>
                  </a:lnTo>
                  <a:lnTo>
                    <a:pt x="1498503" y="1178637"/>
                  </a:lnTo>
                  <a:lnTo>
                    <a:pt x="1811416" y="1272511"/>
                  </a:lnTo>
                  <a:lnTo>
                    <a:pt x="2113898" y="1342047"/>
                  </a:lnTo>
                  <a:lnTo>
                    <a:pt x="2405950" y="1394199"/>
                  </a:lnTo>
                  <a:lnTo>
                    <a:pt x="2698002" y="1404630"/>
                  </a:lnTo>
                </a:path>
              </a:pathLst>
            </a:custGeom>
            <a:noFill/>
            <a:ln w="28575">
              <a:solidFill>
                <a:schemeClr val="accent1"/>
              </a:solidFill>
              <a:miter lim="800000"/>
              <a:headEnd/>
              <a:tailEnd/>
            </a:ln>
          </p:spPr>
          <p:txBody>
            <a:bodyPr rtlCol="0" anchor="ctr"/>
            <a:lstStyle/>
            <a:p>
              <a:pPr algn="ctr"/>
              <a:endParaRPr lang="en-US" dirty="0"/>
            </a:p>
          </p:txBody>
        </p:sp>
        <p:grpSp>
          <p:nvGrpSpPr>
            <p:cNvPr id="37" name="Group 36">
              <a:extLst>
                <a:ext uri="{FF2B5EF4-FFF2-40B4-BE49-F238E27FC236}">
                  <a16:creationId xmlns:a16="http://schemas.microsoft.com/office/drawing/2014/main" id="{A1D0CB86-6B7D-2331-1397-4016A56369A6}"/>
                </a:ext>
              </a:extLst>
            </p:cNvPr>
            <p:cNvGrpSpPr/>
            <p:nvPr/>
          </p:nvGrpSpPr>
          <p:grpSpPr>
            <a:xfrm>
              <a:off x="1178543" y="1580969"/>
              <a:ext cx="3054567" cy="364053"/>
              <a:chOff x="1272818" y="1586037"/>
              <a:chExt cx="3054567" cy="364053"/>
            </a:xfrm>
          </p:grpSpPr>
          <p:sp>
            <p:nvSpPr>
              <p:cNvPr id="77" name="Rectangle 76">
                <a:extLst>
                  <a:ext uri="{FF2B5EF4-FFF2-40B4-BE49-F238E27FC236}">
                    <a16:creationId xmlns:a16="http://schemas.microsoft.com/office/drawing/2014/main" id="{92BA50FE-3042-922B-D782-1E965321B119}"/>
                  </a:ext>
                </a:extLst>
              </p:cNvPr>
              <p:cNvSpPr/>
              <p:nvPr/>
            </p:nvSpPr>
            <p:spPr bwMode="auto">
              <a:xfrm>
                <a:off x="1439555" y="1656595"/>
                <a:ext cx="70735" cy="70735"/>
              </a:xfrm>
              <a:prstGeom prst="rect">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145D478D-D01A-A4B3-6244-CAE67025CF3B}"/>
                  </a:ext>
                </a:extLst>
              </p:cNvPr>
              <p:cNvSpPr/>
              <p:nvPr/>
            </p:nvSpPr>
            <p:spPr bwMode="auto">
              <a:xfrm>
                <a:off x="1272818" y="1586037"/>
                <a:ext cx="70735" cy="70735"/>
              </a:xfrm>
              <a:prstGeom prst="rect">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583EC43C-4B96-CFCB-E5F2-92D86C52C72A}"/>
                  </a:ext>
                </a:extLst>
              </p:cNvPr>
              <p:cNvSpPr/>
              <p:nvPr/>
            </p:nvSpPr>
            <p:spPr bwMode="auto">
              <a:xfrm>
                <a:off x="1578327" y="1713386"/>
                <a:ext cx="70735" cy="70735"/>
              </a:xfrm>
              <a:prstGeom prst="rect">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1325C9D8-334E-1FB9-83F0-33629F4473F8}"/>
                  </a:ext>
                </a:extLst>
              </p:cNvPr>
              <p:cNvSpPr/>
              <p:nvPr/>
            </p:nvSpPr>
            <p:spPr bwMode="auto">
              <a:xfrm>
                <a:off x="1728638" y="1735432"/>
                <a:ext cx="70735" cy="70735"/>
              </a:xfrm>
              <a:prstGeom prst="rect">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F3F18933-1BFF-20A5-99C1-845BED25FEE1}"/>
                  </a:ext>
                </a:extLst>
              </p:cNvPr>
              <p:cNvSpPr/>
              <p:nvPr/>
            </p:nvSpPr>
            <p:spPr bwMode="auto">
              <a:xfrm>
                <a:off x="1876082" y="1781725"/>
                <a:ext cx="70735" cy="70735"/>
              </a:xfrm>
              <a:prstGeom prst="rect">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7E80038A-FEB2-A4DF-C36E-8BEF6281EA62}"/>
                  </a:ext>
                </a:extLst>
              </p:cNvPr>
              <p:cNvSpPr/>
              <p:nvPr/>
            </p:nvSpPr>
            <p:spPr bwMode="auto">
              <a:xfrm>
                <a:off x="2020677" y="1821607"/>
                <a:ext cx="70735" cy="70735"/>
              </a:xfrm>
              <a:prstGeom prst="rect">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7ED4877A-24F9-70DB-E194-C3EB13CA5964}"/>
                  </a:ext>
                </a:extLst>
              </p:cNvPr>
              <p:cNvSpPr/>
              <p:nvPr/>
            </p:nvSpPr>
            <p:spPr bwMode="auto">
              <a:xfrm>
                <a:off x="2177101" y="1851277"/>
                <a:ext cx="70735" cy="70735"/>
              </a:xfrm>
              <a:prstGeom prst="rect">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835D0F5F-10EC-A780-FDA2-93FB714005B0}"/>
                  </a:ext>
                </a:extLst>
              </p:cNvPr>
              <p:cNvSpPr/>
              <p:nvPr/>
            </p:nvSpPr>
            <p:spPr bwMode="auto">
              <a:xfrm>
                <a:off x="2474464" y="1879355"/>
                <a:ext cx="70735" cy="70735"/>
              </a:xfrm>
              <a:prstGeom prst="rect">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98BDC5BB-5622-BAB7-EB95-6BAE9213BA90}"/>
                  </a:ext>
                </a:extLst>
              </p:cNvPr>
              <p:cNvSpPr/>
              <p:nvPr/>
            </p:nvSpPr>
            <p:spPr bwMode="auto">
              <a:xfrm>
                <a:off x="2775481" y="1875055"/>
                <a:ext cx="70735" cy="70735"/>
              </a:xfrm>
              <a:prstGeom prst="rect">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A65095AC-B7D6-6A01-38AE-4ADB1289B794}"/>
                  </a:ext>
                </a:extLst>
              </p:cNvPr>
              <p:cNvSpPr/>
              <p:nvPr/>
            </p:nvSpPr>
            <p:spPr bwMode="auto">
              <a:xfrm>
                <a:off x="3062413" y="1854732"/>
                <a:ext cx="70735" cy="70735"/>
              </a:xfrm>
              <a:prstGeom prst="rect">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95A500A2-87D5-FFB5-4405-3A694C5FC048}"/>
                  </a:ext>
                </a:extLst>
              </p:cNvPr>
              <p:cNvSpPr/>
              <p:nvPr/>
            </p:nvSpPr>
            <p:spPr bwMode="auto">
              <a:xfrm>
                <a:off x="3367213" y="1843638"/>
                <a:ext cx="70735" cy="70735"/>
              </a:xfrm>
              <a:prstGeom prst="rect">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34A09BB7-719C-00BB-C4F5-AE0F7F1B0649}"/>
                  </a:ext>
                </a:extLst>
              </p:cNvPr>
              <p:cNvSpPr/>
              <p:nvPr/>
            </p:nvSpPr>
            <p:spPr bwMode="auto">
              <a:xfrm>
                <a:off x="3669803" y="1854731"/>
                <a:ext cx="70735" cy="70735"/>
              </a:xfrm>
              <a:prstGeom prst="rect">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79F53F56-757A-D744-05DD-68CB55DC3F50}"/>
                  </a:ext>
                </a:extLst>
              </p:cNvPr>
              <p:cNvSpPr/>
              <p:nvPr/>
            </p:nvSpPr>
            <p:spPr bwMode="auto">
              <a:xfrm>
                <a:off x="3967529" y="1855871"/>
                <a:ext cx="70735" cy="70735"/>
              </a:xfrm>
              <a:prstGeom prst="rect">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9C5A386B-29A1-4C7C-B979-2F511B25BA24}"/>
                  </a:ext>
                </a:extLst>
              </p:cNvPr>
              <p:cNvSpPr/>
              <p:nvPr/>
            </p:nvSpPr>
            <p:spPr bwMode="auto">
              <a:xfrm>
                <a:off x="4256650" y="1785202"/>
                <a:ext cx="70735" cy="70735"/>
              </a:xfrm>
              <a:prstGeom prst="rect">
                <a:avLst/>
              </a:prstGeom>
              <a:solidFill>
                <a:schemeClr val="tx2">
                  <a:lumMod val="9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8" name="Group 37">
              <a:extLst>
                <a:ext uri="{FF2B5EF4-FFF2-40B4-BE49-F238E27FC236}">
                  <a16:creationId xmlns:a16="http://schemas.microsoft.com/office/drawing/2014/main" id="{37764EB3-B7A4-B2E0-7D02-770F5758193C}"/>
                </a:ext>
              </a:extLst>
            </p:cNvPr>
            <p:cNvGrpSpPr/>
            <p:nvPr/>
          </p:nvGrpSpPr>
          <p:grpSpPr>
            <a:xfrm>
              <a:off x="1174691" y="1595132"/>
              <a:ext cx="3053884" cy="1474968"/>
              <a:chOff x="1268966" y="1600200"/>
              <a:chExt cx="3053884" cy="1474968"/>
            </a:xfrm>
          </p:grpSpPr>
          <p:grpSp>
            <p:nvGrpSpPr>
              <p:cNvPr id="62" name="Group 61">
                <a:extLst>
                  <a:ext uri="{FF2B5EF4-FFF2-40B4-BE49-F238E27FC236}">
                    <a16:creationId xmlns:a16="http://schemas.microsoft.com/office/drawing/2014/main" id="{962B6704-74A5-3B4C-0B1E-1D91DA99F76F}"/>
                  </a:ext>
                </a:extLst>
              </p:cNvPr>
              <p:cNvGrpSpPr/>
              <p:nvPr/>
            </p:nvGrpSpPr>
            <p:grpSpPr>
              <a:xfrm>
                <a:off x="1268966" y="1600200"/>
                <a:ext cx="2751751" cy="1474968"/>
                <a:chOff x="1268966" y="1600200"/>
                <a:chExt cx="2751751" cy="1474968"/>
              </a:xfrm>
            </p:grpSpPr>
            <p:sp>
              <p:nvSpPr>
                <p:cNvPr id="64" name="Rectangle 63">
                  <a:extLst>
                    <a:ext uri="{FF2B5EF4-FFF2-40B4-BE49-F238E27FC236}">
                      <a16:creationId xmlns:a16="http://schemas.microsoft.com/office/drawing/2014/main" id="{FF1CE75C-2C80-A043-6865-EFDE227954DE}"/>
                    </a:ext>
                  </a:extLst>
                </p:cNvPr>
                <p:cNvSpPr/>
                <p:nvPr/>
              </p:nvSpPr>
              <p:spPr bwMode="auto">
                <a:xfrm>
                  <a:off x="1268966" y="1600200"/>
                  <a:ext cx="75470" cy="7547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257C9B72-F62A-5485-5935-7D9B43E25D94}"/>
                    </a:ext>
                  </a:extLst>
                </p:cNvPr>
                <p:cNvSpPr/>
                <p:nvPr/>
              </p:nvSpPr>
              <p:spPr bwMode="auto">
                <a:xfrm>
                  <a:off x="1421366" y="1752600"/>
                  <a:ext cx="75470" cy="7547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30E8B166-38B2-9F91-78C0-C36377DC7A28}"/>
                    </a:ext>
                  </a:extLst>
                </p:cNvPr>
                <p:cNvSpPr/>
                <p:nvPr/>
              </p:nvSpPr>
              <p:spPr bwMode="auto">
                <a:xfrm>
                  <a:off x="1565752" y="1868036"/>
                  <a:ext cx="75470" cy="7547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B0B6672D-079D-DB7F-0DC0-8F4257E20C79}"/>
                    </a:ext>
                  </a:extLst>
                </p:cNvPr>
                <p:cNvSpPr/>
                <p:nvPr/>
              </p:nvSpPr>
              <p:spPr bwMode="auto">
                <a:xfrm>
                  <a:off x="1716056" y="1968888"/>
                  <a:ext cx="75470" cy="7547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1666E30F-E463-8532-5695-88C6DDAA4437}"/>
                    </a:ext>
                  </a:extLst>
                </p:cNvPr>
                <p:cNvSpPr/>
                <p:nvPr/>
              </p:nvSpPr>
              <p:spPr bwMode="auto">
                <a:xfrm>
                  <a:off x="1860437" y="2095422"/>
                  <a:ext cx="75470" cy="7547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3FF3D315-907D-ED16-32C8-6D9BF0417E62}"/>
                    </a:ext>
                  </a:extLst>
                </p:cNvPr>
                <p:cNvSpPr/>
                <p:nvPr/>
              </p:nvSpPr>
              <p:spPr bwMode="auto">
                <a:xfrm>
                  <a:off x="1999642" y="2256637"/>
                  <a:ext cx="75470" cy="7547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CC263C1E-DB3F-9485-9E5E-0009EBB2DF82}"/>
                    </a:ext>
                  </a:extLst>
                </p:cNvPr>
                <p:cNvSpPr/>
                <p:nvPr/>
              </p:nvSpPr>
              <p:spPr bwMode="auto">
                <a:xfrm>
                  <a:off x="2146097" y="2424097"/>
                  <a:ext cx="75470" cy="7547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3420E3A1-4A50-7995-6A63-56D59254669E}"/>
                    </a:ext>
                  </a:extLst>
                </p:cNvPr>
                <p:cNvSpPr/>
                <p:nvPr/>
              </p:nvSpPr>
              <p:spPr bwMode="auto">
                <a:xfrm>
                  <a:off x="2445540" y="2638131"/>
                  <a:ext cx="75470" cy="7547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E89A0B6E-8605-B58E-E627-3BC62B1A8D13}"/>
                    </a:ext>
                  </a:extLst>
                </p:cNvPr>
                <p:cNvSpPr/>
                <p:nvPr/>
              </p:nvSpPr>
              <p:spPr bwMode="auto">
                <a:xfrm>
                  <a:off x="2750879" y="2768559"/>
                  <a:ext cx="75470" cy="7547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684AA491-90F9-476E-08BF-7D0F4AEA8291}"/>
                    </a:ext>
                  </a:extLst>
                </p:cNvPr>
                <p:cNvSpPr/>
                <p:nvPr/>
              </p:nvSpPr>
              <p:spPr bwMode="auto">
                <a:xfrm>
                  <a:off x="3055096" y="2854180"/>
                  <a:ext cx="75470" cy="7547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9488A069-CA46-EBCB-7D90-C197BD8E5D56}"/>
                    </a:ext>
                  </a:extLst>
                </p:cNvPr>
                <p:cNvSpPr/>
                <p:nvPr/>
              </p:nvSpPr>
              <p:spPr bwMode="auto">
                <a:xfrm>
                  <a:off x="3360259" y="2929548"/>
                  <a:ext cx="75470" cy="7547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FDF3A862-35EE-E611-BF88-B6755C3F1630}"/>
                    </a:ext>
                  </a:extLst>
                </p:cNvPr>
                <p:cNvSpPr/>
                <p:nvPr/>
              </p:nvSpPr>
              <p:spPr bwMode="auto">
                <a:xfrm>
                  <a:off x="3657379" y="2985135"/>
                  <a:ext cx="75470" cy="7547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4F9CD485-288C-EE61-EAED-1B7FD724A3B7}"/>
                    </a:ext>
                  </a:extLst>
                </p:cNvPr>
                <p:cNvSpPr/>
                <p:nvPr/>
              </p:nvSpPr>
              <p:spPr bwMode="auto">
                <a:xfrm>
                  <a:off x="3945247" y="2999698"/>
                  <a:ext cx="75470" cy="7547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63" name="Rectangle 62">
                <a:extLst>
                  <a:ext uri="{FF2B5EF4-FFF2-40B4-BE49-F238E27FC236}">
                    <a16:creationId xmlns:a16="http://schemas.microsoft.com/office/drawing/2014/main" id="{4EAAF396-2A82-A246-BF73-A75130DB0E1A}"/>
                  </a:ext>
                </a:extLst>
              </p:cNvPr>
              <p:cNvSpPr/>
              <p:nvPr/>
            </p:nvSpPr>
            <p:spPr bwMode="auto">
              <a:xfrm>
                <a:off x="4247380" y="2916354"/>
                <a:ext cx="75470" cy="75470"/>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9" name="Freeform: Shape 38">
              <a:extLst>
                <a:ext uri="{FF2B5EF4-FFF2-40B4-BE49-F238E27FC236}">
                  <a16:creationId xmlns:a16="http://schemas.microsoft.com/office/drawing/2014/main" id="{1B99A131-1FCF-67F4-31B5-3584CA6D2F72}"/>
                </a:ext>
              </a:extLst>
            </p:cNvPr>
            <p:cNvSpPr/>
            <p:nvPr/>
          </p:nvSpPr>
          <p:spPr bwMode="auto">
            <a:xfrm>
              <a:off x="1188666" y="1632508"/>
              <a:ext cx="2715386" cy="1168207"/>
            </a:xfrm>
            <a:custGeom>
              <a:avLst/>
              <a:gdLst>
                <a:gd name="connsiteX0" fmla="*/ 0 w 2715386"/>
                <a:gd name="connsiteY0" fmla="*/ 0 h 1168207"/>
                <a:gd name="connsiteX1" fmla="*/ 187748 w 2715386"/>
                <a:gd name="connsiteY1" fmla="*/ 159933 h 1168207"/>
                <a:gd name="connsiteX2" fmla="*/ 333774 w 2715386"/>
                <a:gd name="connsiteY2" fmla="*/ 271191 h 1168207"/>
                <a:gd name="connsiteX3" fmla="*/ 451985 w 2715386"/>
                <a:gd name="connsiteY3" fmla="*/ 399832 h 1168207"/>
                <a:gd name="connsiteX4" fmla="*/ 598011 w 2715386"/>
                <a:gd name="connsiteY4" fmla="*/ 518044 h 1168207"/>
                <a:gd name="connsiteX5" fmla="*/ 754467 w 2715386"/>
                <a:gd name="connsiteY5" fmla="*/ 671023 h 1168207"/>
                <a:gd name="connsiteX6" fmla="*/ 924831 w 2715386"/>
                <a:gd name="connsiteY6" fmla="*/ 771851 h 1168207"/>
                <a:gd name="connsiteX7" fmla="*/ 1216883 w 2715386"/>
                <a:gd name="connsiteY7" fmla="*/ 903969 h 1168207"/>
                <a:gd name="connsiteX8" fmla="*/ 1515888 w 2715386"/>
                <a:gd name="connsiteY8" fmla="*/ 1004797 h 1168207"/>
                <a:gd name="connsiteX9" fmla="*/ 1811416 w 2715386"/>
                <a:gd name="connsiteY9" fmla="*/ 1067379 h 1168207"/>
                <a:gd name="connsiteX10" fmla="*/ 2113899 w 2715386"/>
                <a:gd name="connsiteY10" fmla="*/ 1126485 h 1168207"/>
                <a:gd name="connsiteX11" fmla="*/ 2405950 w 2715386"/>
                <a:gd name="connsiteY11" fmla="*/ 1143869 h 1168207"/>
                <a:gd name="connsiteX12" fmla="*/ 2715386 w 2715386"/>
                <a:gd name="connsiteY12" fmla="*/ 1168207 h 116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15386" h="1168207">
                  <a:moveTo>
                    <a:pt x="0" y="0"/>
                  </a:moveTo>
                  <a:lnTo>
                    <a:pt x="187748" y="159933"/>
                  </a:lnTo>
                  <a:lnTo>
                    <a:pt x="333774" y="271191"/>
                  </a:lnTo>
                  <a:lnTo>
                    <a:pt x="451985" y="399832"/>
                  </a:lnTo>
                  <a:lnTo>
                    <a:pt x="598011" y="518044"/>
                  </a:lnTo>
                  <a:lnTo>
                    <a:pt x="754467" y="671023"/>
                  </a:lnTo>
                  <a:lnTo>
                    <a:pt x="924831" y="771851"/>
                  </a:lnTo>
                  <a:lnTo>
                    <a:pt x="1216883" y="903969"/>
                  </a:lnTo>
                  <a:lnTo>
                    <a:pt x="1515888" y="1004797"/>
                  </a:lnTo>
                  <a:lnTo>
                    <a:pt x="1811416" y="1067379"/>
                  </a:lnTo>
                  <a:lnTo>
                    <a:pt x="2113899" y="1126485"/>
                  </a:lnTo>
                  <a:lnTo>
                    <a:pt x="2405950" y="1143869"/>
                  </a:lnTo>
                  <a:lnTo>
                    <a:pt x="2715386" y="1168207"/>
                  </a:lnTo>
                </a:path>
              </a:pathLst>
            </a:custGeom>
            <a:noFill/>
            <a:ln w="28575">
              <a:solidFill>
                <a:schemeClr val="accent3"/>
              </a:solidFill>
              <a:miter lim="800000"/>
              <a:headEnd/>
              <a:tailEnd/>
            </a:ln>
          </p:spPr>
          <p:txBody>
            <a:bodyPr rtlCol="0" anchor="ctr"/>
            <a:lstStyle/>
            <a:p>
              <a:pPr algn="ctr"/>
              <a:endParaRPr lang="en-US" dirty="0"/>
            </a:p>
          </p:txBody>
        </p:sp>
        <p:grpSp>
          <p:nvGrpSpPr>
            <p:cNvPr id="40" name="Group 39">
              <a:extLst>
                <a:ext uri="{FF2B5EF4-FFF2-40B4-BE49-F238E27FC236}">
                  <a16:creationId xmlns:a16="http://schemas.microsoft.com/office/drawing/2014/main" id="{FEBA36CD-53C6-89B5-0450-EF8266CFA4B2}"/>
                </a:ext>
              </a:extLst>
            </p:cNvPr>
            <p:cNvGrpSpPr/>
            <p:nvPr/>
          </p:nvGrpSpPr>
          <p:grpSpPr>
            <a:xfrm>
              <a:off x="1177660" y="1598083"/>
              <a:ext cx="3055969" cy="1237057"/>
              <a:chOff x="1271935" y="1603151"/>
              <a:chExt cx="3055969" cy="1237057"/>
            </a:xfrm>
          </p:grpSpPr>
          <p:sp>
            <p:nvSpPr>
              <p:cNvPr id="48" name="Rectangle 47">
                <a:extLst>
                  <a:ext uri="{FF2B5EF4-FFF2-40B4-BE49-F238E27FC236}">
                    <a16:creationId xmlns:a16="http://schemas.microsoft.com/office/drawing/2014/main" id="{80326FE7-97F2-9BA1-39F8-18858A4BD78F}"/>
                  </a:ext>
                </a:extLst>
              </p:cNvPr>
              <p:cNvSpPr/>
              <p:nvPr/>
            </p:nvSpPr>
            <p:spPr bwMode="auto">
              <a:xfrm>
                <a:off x="1271935" y="1603151"/>
                <a:ext cx="75470" cy="7547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EC35B875-BADC-B14E-AE7D-48276023BD6B}"/>
                  </a:ext>
                </a:extLst>
              </p:cNvPr>
              <p:cNvSpPr/>
              <p:nvPr/>
            </p:nvSpPr>
            <p:spPr bwMode="auto">
              <a:xfrm>
                <a:off x="1424335" y="1755551"/>
                <a:ext cx="75470" cy="7547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8CAF6B37-1175-74EC-0827-DB77333BD041}"/>
                  </a:ext>
                </a:extLst>
              </p:cNvPr>
              <p:cNvSpPr/>
              <p:nvPr/>
            </p:nvSpPr>
            <p:spPr bwMode="auto">
              <a:xfrm>
                <a:off x="1562731" y="1868036"/>
                <a:ext cx="75470" cy="7547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CEF42924-BFEA-0D7F-9E4D-0DDCCD8E95F5}"/>
                  </a:ext>
                </a:extLst>
              </p:cNvPr>
              <p:cNvSpPr/>
              <p:nvPr/>
            </p:nvSpPr>
            <p:spPr bwMode="auto">
              <a:xfrm>
                <a:off x="1715131" y="1964014"/>
                <a:ext cx="75470" cy="7547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035C0ACF-E5E0-9C67-23BB-31115D52BBE0}"/>
                  </a:ext>
                </a:extLst>
              </p:cNvPr>
              <p:cNvSpPr/>
              <p:nvPr/>
            </p:nvSpPr>
            <p:spPr bwMode="auto">
              <a:xfrm>
                <a:off x="1861015" y="2093448"/>
                <a:ext cx="75470" cy="7547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EEAE7275-FCB4-4F7F-629E-3B4CC43CB723}"/>
                  </a:ext>
                </a:extLst>
              </p:cNvPr>
              <p:cNvSpPr/>
              <p:nvPr/>
            </p:nvSpPr>
            <p:spPr bwMode="auto">
              <a:xfrm>
                <a:off x="1999695" y="2244070"/>
                <a:ext cx="75470" cy="7547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938206D7-6A40-EE2E-7DC3-79B620E1E0FC}"/>
                  </a:ext>
                </a:extLst>
              </p:cNvPr>
              <p:cNvSpPr/>
              <p:nvPr/>
            </p:nvSpPr>
            <p:spPr bwMode="auto">
              <a:xfrm>
                <a:off x="2144954" y="2351711"/>
                <a:ext cx="75470" cy="7547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704BE4CE-4588-D818-1C2A-A629308F7B63}"/>
                  </a:ext>
                </a:extLst>
              </p:cNvPr>
              <p:cNvSpPr/>
              <p:nvPr/>
            </p:nvSpPr>
            <p:spPr bwMode="auto">
              <a:xfrm>
                <a:off x="2456331" y="2499154"/>
                <a:ext cx="75470" cy="7547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D30E6636-C7D7-27F7-DEF7-38133F5AA9BA}"/>
                  </a:ext>
                </a:extLst>
              </p:cNvPr>
              <p:cNvSpPr/>
              <p:nvPr/>
            </p:nvSpPr>
            <p:spPr bwMode="auto">
              <a:xfrm>
                <a:off x="3067472" y="2657845"/>
                <a:ext cx="75470" cy="7547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83FA72DF-E3F6-4173-B17B-66D167D944AB}"/>
                  </a:ext>
                </a:extLst>
              </p:cNvPr>
              <p:cNvSpPr/>
              <p:nvPr/>
            </p:nvSpPr>
            <p:spPr bwMode="auto">
              <a:xfrm>
                <a:off x="2758610" y="2587596"/>
                <a:ext cx="75470" cy="7547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C58144F1-A3EA-5B7A-6466-59CE48EF6738}"/>
                  </a:ext>
                </a:extLst>
              </p:cNvPr>
              <p:cNvSpPr/>
              <p:nvPr/>
            </p:nvSpPr>
            <p:spPr bwMode="auto">
              <a:xfrm>
                <a:off x="3355792" y="2723537"/>
                <a:ext cx="75470" cy="7547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A05E48C3-699B-DCF9-2304-BD9CD875BAC5}"/>
                  </a:ext>
                </a:extLst>
              </p:cNvPr>
              <p:cNvSpPr/>
              <p:nvPr/>
            </p:nvSpPr>
            <p:spPr bwMode="auto">
              <a:xfrm>
                <a:off x="3656639" y="2747223"/>
                <a:ext cx="75470" cy="7547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ABC4E82E-0CEE-12A8-7E61-7802FC8B05F4}"/>
                  </a:ext>
                </a:extLst>
              </p:cNvPr>
              <p:cNvSpPr/>
              <p:nvPr/>
            </p:nvSpPr>
            <p:spPr bwMode="auto">
              <a:xfrm>
                <a:off x="3960592" y="2764738"/>
                <a:ext cx="75470" cy="7547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E7BACC58-988D-0739-8053-30C1B9556331}"/>
                  </a:ext>
                </a:extLst>
              </p:cNvPr>
              <p:cNvSpPr/>
              <p:nvPr/>
            </p:nvSpPr>
            <p:spPr bwMode="auto">
              <a:xfrm>
                <a:off x="4252434" y="2671753"/>
                <a:ext cx="75470" cy="75470"/>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41" name="TextBox 40">
              <a:extLst>
                <a:ext uri="{FF2B5EF4-FFF2-40B4-BE49-F238E27FC236}">
                  <a16:creationId xmlns:a16="http://schemas.microsoft.com/office/drawing/2014/main" id="{8CF3709A-AE23-4815-89EE-CF1174ABAA5E}"/>
                </a:ext>
              </a:extLst>
            </p:cNvPr>
            <p:cNvSpPr txBox="1"/>
            <p:nvPr/>
          </p:nvSpPr>
          <p:spPr bwMode="auto">
            <a:xfrm>
              <a:off x="4176082" y="1672712"/>
              <a:ext cx="53732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dirty="0">
                  <a:solidFill>
                    <a:schemeClr val="tx2">
                      <a:lumMod val="50000"/>
                    </a:schemeClr>
                  </a:solidFill>
                  <a:latin typeface="Calibri" panose="020F0502020204030204" pitchFamily="34" charset="0"/>
                </a:rPr>
                <a:t>-3.9%</a:t>
              </a:r>
            </a:p>
          </p:txBody>
        </p:sp>
        <p:sp>
          <p:nvSpPr>
            <p:cNvPr id="42" name="TextBox 41">
              <a:extLst>
                <a:ext uri="{FF2B5EF4-FFF2-40B4-BE49-F238E27FC236}">
                  <a16:creationId xmlns:a16="http://schemas.microsoft.com/office/drawing/2014/main" id="{A1A74448-27D0-38FA-22A5-465307005E55}"/>
                </a:ext>
              </a:extLst>
            </p:cNvPr>
            <p:cNvSpPr txBox="1"/>
            <p:nvPr/>
          </p:nvSpPr>
          <p:spPr bwMode="auto">
            <a:xfrm>
              <a:off x="4190746" y="2571902"/>
              <a:ext cx="6158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-15.6%</a:t>
              </a:r>
            </a:p>
          </p:txBody>
        </p:sp>
        <p:sp>
          <p:nvSpPr>
            <p:cNvPr id="43" name="TextBox 42">
              <a:extLst>
                <a:ext uri="{FF2B5EF4-FFF2-40B4-BE49-F238E27FC236}">
                  <a16:creationId xmlns:a16="http://schemas.microsoft.com/office/drawing/2014/main" id="{87F67559-053C-CAC0-12FA-058A69424D61}"/>
                </a:ext>
              </a:extLst>
            </p:cNvPr>
            <p:cNvSpPr txBox="1"/>
            <p:nvPr/>
          </p:nvSpPr>
          <p:spPr bwMode="auto">
            <a:xfrm>
              <a:off x="4194223" y="2808872"/>
              <a:ext cx="6158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-18.7%</a:t>
              </a:r>
            </a:p>
          </p:txBody>
        </p:sp>
        <p:sp>
          <p:nvSpPr>
            <p:cNvPr id="44" name="Freeform: Shape 43">
              <a:extLst>
                <a:ext uri="{FF2B5EF4-FFF2-40B4-BE49-F238E27FC236}">
                  <a16:creationId xmlns:a16="http://schemas.microsoft.com/office/drawing/2014/main" id="{E435F4CE-C163-3C86-7575-04BC5B205191}"/>
                </a:ext>
              </a:extLst>
            </p:cNvPr>
            <p:cNvSpPr/>
            <p:nvPr/>
          </p:nvSpPr>
          <p:spPr bwMode="auto">
            <a:xfrm>
              <a:off x="4770231" y="1827209"/>
              <a:ext cx="111258" cy="1161253"/>
            </a:xfrm>
            <a:custGeom>
              <a:avLst/>
              <a:gdLst>
                <a:gd name="connsiteX0" fmla="*/ 0 w 111258"/>
                <a:gd name="connsiteY0" fmla="*/ 0 h 1161253"/>
                <a:gd name="connsiteX1" fmla="*/ 111258 w 111258"/>
                <a:gd name="connsiteY1" fmla="*/ 0 h 1161253"/>
                <a:gd name="connsiteX2" fmla="*/ 111258 w 111258"/>
                <a:gd name="connsiteY2" fmla="*/ 1161253 h 1161253"/>
                <a:gd name="connsiteX3" fmla="*/ 24338 w 111258"/>
                <a:gd name="connsiteY3" fmla="*/ 1161253 h 1161253"/>
              </a:gdLst>
              <a:ahLst/>
              <a:cxnLst>
                <a:cxn ang="0">
                  <a:pos x="connsiteX0" y="connsiteY0"/>
                </a:cxn>
                <a:cxn ang="0">
                  <a:pos x="connsiteX1" y="connsiteY1"/>
                </a:cxn>
                <a:cxn ang="0">
                  <a:pos x="connsiteX2" y="connsiteY2"/>
                </a:cxn>
                <a:cxn ang="0">
                  <a:pos x="connsiteX3" y="connsiteY3"/>
                </a:cxn>
              </a:cxnLst>
              <a:rect l="l" t="t" r="r" b="b"/>
              <a:pathLst>
                <a:path w="111258" h="1161253">
                  <a:moveTo>
                    <a:pt x="0" y="0"/>
                  </a:moveTo>
                  <a:lnTo>
                    <a:pt x="111258" y="0"/>
                  </a:lnTo>
                  <a:lnTo>
                    <a:pt x="111258" y="1161253"/>
                  </a:lnTo>
                  <a:lnTo>
                    <a:pt x="24338" y="1161253"/>
                  </a:lnTo>
                </a:path>
              </a:pathLst>
            </a:custGeom>
            <a:noFill/>
            <a:ln w="28575">
              <a:solidFill>
                <a:schemeClr val="accent6"/>
              </a:solidFill>
              <a:miter lim="800000"/>
              <a:headEnd/>
              <a:tailEnd/>
            </a:ln>
          </p:spPr>
          <p:txBody>
            <a:bodyPr rtlCol="0" anchor="ctr"/>
            <a:lstStyle/>
            <a:p>
              <a:pPr algn="ctr"/>
              <a:endParaRPr lang="en-US" dirty="0"/>
            </a:p>
          </p:txBody>
        </p:sp>
        <p:sp>
          <p:nvSpPr>
            <p:cNvPr id="45" name="TextBox 44">
              <a:extLst>
                <a:ext uri="{FF2B5EF4-FFF2-40B4-BE49-F238E27FC236}">
                  <a16:creationId xmlns:a16="http://schemas.microsoft.com/office/drawing/2014/main" id="{5AC09F12-9ED0-2294-0A29-ABE9AEABDEE0}"/>
                </a:ext>
              </a:extLst>
            </p:cNvPr>
            <p:cNvSpPr txBox="1"/>
            <p:nvPr/>
          </p:nvSpPr>
          <p:spPr bwMode="auto">
            <a:xfrm>
              <a:off x="3936017" y="1961857"/>
              <a:ext cx="1662764" cy="646331"/>
            </a:xfrm>
            <a:prstGeom prst="rect">
              <a:avLst/>
            </a:prstGeom>
            <a:solidFill>
              <a:schemeClr val="tx1"/>
            </a:solidFill>
            <a:ln>
              <a:noFill/>
            </a:ln>
          </p:spPr>
          <p:txBody>
            <a:bodyPr wrap="none" rtlCol="0">
              <a:spAutoFit/>
            </a:bodyPr>
            <a:lstStyle/>
            <a:p>
              <a:pPr algn="ctr">
                <a:lnSpc>
                  <a:spcPct val="100000"/>
                </a:lnSpc>
                <a:spcBef>
                  <a:spcPts val="0"/>
                </a:spcBef>
                <a:spcAft>
                  <a:spcPct val="0"/>
                </a:spcAft>
                <a:buClrTx/>
                <a:buFontTx/>
                <a:buNone/>
              </a:pPr>
              <a:r>
                <a:rPr lang="en-US" sz="1200" dirty="0">
                  <a:solidFill>
                    <a:schemeClr val="accent6"/>
                  </a:solidFill>
                  <a:latin typeface="Calibri" panose="020F0502020204030204" pitchFamily="34" charset="0"/>
                </a:rPr>
                <a:t>ETD: </a:t>
              </a:r>
              <a:r>
                <a:rPr lang="en-US" sz="1200" b="0" dirty="0">
                  <a:solidFill>
                    <a:schemeClr val="accent6"/>
                  </a:solidFill>
                  <a:latin typeface="Calibri" panose="020F0502020204030204" pitchFamily="34" charset="0"/>
                </a:rPr>
                <a:t>-14.8% </a:t>
              </a:r>
              <a:br>
                <a:rPr lang="en-US" sz="1200" b="0" dirty="0">
                  <a:solidFill>
                    <a:schemeClr val="accent6"/>
                  </a:solidFill>
                  <a:latin typeface="Calibri" panose="020F0502020204030204" pitchFamily="34" charset="0"/>
                </a:rPr>
              </a:br>
              <a:r>
                <a:rPr lang="en-US" sz="1200" b="0" dirty="0">
                  <a:solidFill>
                    <a:schemeClr val="accent6"/>
                  </a:solidFill>
                  <a:latin typeface="Calibri" panose="020F0502020204030204" pitchFamily="34" charset="0"/>
                </a:rPr>
                <a:t>(95% CI: -16.2 to -13.4;</a:t>
              </a:r>
              <a:br>
                <a:rPr lang="en-US" sz="1200" b="0" dirty="0">
                  <a:solidFill>
                    <a:schemeClr val="accent6"/>
                  </a:solidFill>
                  <a:latin typeface="Calibri" panose="020F0502020204030204" pitchFamily="34" charset="0"/>
                </a:rPr>
              </a:br>
              <a:r>
                <a:rPr lang="en-US" sz="1200" b="0" i="1" dirty="0">
                  <a:solidFill>
                    <a:schemeClr val="accent6"/>
                  </a:solidFill>
                  <a:latin typeface="Calibri" panose="020F0502020204030204" pitchFamily="34" charset="0"/>
                </a:rPr>
                <a:t>P</a:t>
              </a:r>
              <a:r>
                <a:rPr lang="en-US" sz="1200" b="0" dirty="0">
                  <a:solidFill>
                    <a:schemeClr val="accent6"/>
                  </a:solidFill>
                  <a:latin typeface="Calibri" panose="020F0502020204030204" pitchFamily="34" charset="0"/>
                </a:rPr>
                <a:t> &lt;.001)</a:t>
              </a:r>
            </a:p>
          </p:txBody>
        </p:sp>
        <p:sp>
          <p:nvSpPr>
            <p:cNvPr id="46" name="TextBox 45">
              <a:extLst>
                <a:ext uri="{FF2B5EF4-FFF2-40B4-BE49-F238E27FC236}">
                  <a16:creationId xmlns:a16="http://schemas.microsoft.com/office/drawing/2014/main" id="{5AA665AA-13F4-88C2-9949-5FE2B86125DD}"/>
                </a:ext>
              </a:extLst>
            </p:cNvPr>
            <p:cNvSpPr txBox="1"/>
            <p:nvPr/>
          </p:nvSpPr>
          <p:spPr bwMode="auto">
            <a:xfrm>
              <a:off x="4978479" y="2469373"/>
              <a:ext cx="15056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dirty="0">
                  <a:solidFill>
                    <a:schemeClr val="accent6"/>
                  </a:solidFill>
                  <a:latin typeface="Calibri" panose="020F0502020204030204" pitchFamily="34" charset="0"/>
                </a:rPr>
                <a:t>ETD: </a:t>
              </a:r>
              <a:r>
                <a:rPr lang="en-US" sz="1200" b="0" dirty="0">
                  <a:solidFill>
                    <a:schemeClr val="accent6"/>
                  </a:solidFill>
                  <a:latin typeface="Calibri" panose="020F0502020204030204" pitchFamily="34" charset="0"/>
                </a:rPr>
                <a:t>-3.1% </a:t>
              </a:r>
              <a:br>
                <a:rPr lang="en-US" sz="1200" b="0" dirty="0">
                  <a:solidFill>
                    <a:schemeClr val="accent6"/>
                  </a:solidFill>
                  <a:latin typeface="Calibri" panose="020F0502020204030204" pitchFamily="34" charset="0"/>
                </a:rPr>
              </a:br>
              <a:r>
                <a:rPr lang="en-US" sz="1200" b="0" dirty="0">
                  <a:solidFill>
                    <a:schemeClr val="accent6"/>
                  </a:solidFill>
                  <a:latin typeface="Calibri" panose="020F0502020204030204" pitchFamily="34" charset="0"/>
                </a:rPr>
                <a:t>(95% CI: -4.7 to -1.6;</a:t>
              </a:r>
              <a:br>
                <a:rPr lang="en-US" sz="1200" b="0" dirty="0">
                  <a:solidFill>
                    <a:schemeClr val="accent6"/>
                  </a:solidFill>
                  <a:latin typeface="Calibri" panose="020F0502020204030204" pitchFamily="34" charset="0"/>
                </a:rPr>
              </a:br>
              <a:r>
                <a:rPr lang="en-US" sz="1200" b="0" i="1" dirty="0">
                  <a:solidFill>
                    <a:schemeClr val="accent6"/>
                  </a:solidFill>
                  <a:latin typeface="Calibri" panose="020F0502020204030204" pitchFamily="34" charset="0"/>
                </a:rPr>
                <a:t>P</a:t>
              </a:r>
              <a:r>
                <a:rPr lang="en-US" sz="1200" b="0" dirty="0">
                  <a:solidFill>
                    <a:schemeClr val="accent6"/>
                  </a:solidFill>
                  <a:latin typeface="Calibri" panose="020F0502020204030204" pitchFamily="34" charset="0"/>
                </a:rPr>
                <a:t> &lt;.001)</a:t>
              </a:r>
            </a:p>
          </p:txBody>
        </p:sp>
        <p:sp>
          <p:nvSpPr>
            <p:cNvPr id="47" name="Freeform: Shape 46">
              <a:extLst>
                <a:ext uri="{FF2B5EF4-FFF2-40B4-BE49-F238E27FC236}">
                  <a16:creationId xmlns:a16="http://schemas.microsoft.com/office/drawing/2014/main" id="{42001EA4-6814-88D5-3503-0D6036EDFB56}"/>
                </a:ext>
              </a:extLst>
            </p:cNvPr>
            <p:cNvSpPr/>
            <p:nvPr/>
          </p:nvSpPr>
          <p:spPr bwMode="auto">
            <a:xfrm>
              <a:off x="4971931" y="2699051"/>
              <a:ext cx="111258" cy="289411"/>
            </a:xfrm>
            <a:custGeom>
              <a:avLst/>
              <a:gdLst>
                <a:gd name="connsiteX0" fmla="*/ 0 w 111258"/>
                <a:gd name="connsiteY0" fmla="*/ 0 h 1161253"/>
                <a:gd name="connsiteX1" fmla="*/ 111258 w 111258"/>
                <a:gd name="connsiteY1" fmla="*/ 0 h 1161253"/>
                <a:gd name="connsiteX2" fmla="*/ 111258 w 111258"/>
                <a:gd name="connsiteY2" fmla="*/ 1161253 h 1161253"/>
                <a:gd name="connsiteX3" fmla="*/ 24338 w 111258"/>
                <a:gd name="connsiteY3" fmla="*/ 1161253 h 1161253"/>
              </a:gdLst>
              <a:ahLst/>
              <a:cxnLst>
                <a:cxn ang="0">
                  <a:pos x="connsiteX0" y="connsiteY0"/>
                </a:cxn>
                <a:cxn ang="0">
                  <a:pos x="connsiteX1" y="connsiteY1"/>
                </a:cxn>
                <a:cxn ang="0">
                  <a:pos x="connsiteX2" y="connsiteY2"/>
                </a:cxn>
                <a:cxn ang="0">
                  <a:pos x="connsiteX3" y="connsiteY3"/>
                </a:cxn>
              </a:cxnLst>
              <a:rect l="l" t="t" r="r" b="b"/>
              <a:pathLst>
                <a:path w="111258" h="1161253">
                  <a:moveTo>
                    <a:pt x="0" y="0"/>
                  </a:moveTo>
                  <a:lnTo>
                    <a:pt x="111258" y="0"/>
                  </a:lnTo>
                  <a:lnTo>
                    <a:pt x="111258" y="1161253"/>
                  </a:lnTo>
                  <a:lnTo>
                    <a:pt x="24338" y="1161253"/>
                  </a:lnTo>
                </a:path>
              </a:pathLst>
            </a:custGeom>
            <a:noFill/>
            <a:ln w="28575">
              <a:solidFill>
                <a:schemeClr val="accent6"/>
              </a:solidFill>
              <a:miter lim="800000"/>
              <a:headEnd/>
              <a:tailEnd/>
            </a:ln>
          </p:spPr>
          <p:txBody>
            <a:bodyPr rtlCol="0" anchor="ctr"/>
            <a:lstStyle/>
            <a:p>
              <a:pPr algn="ctr"/>
              <a:endParaRPr lang="en-US" dirty="0"/>
            </a:p>
          </p:txBody>
        </p:sp>
      </p:grpSp>
      <p:sp>
        <p:nvSpPr>
          <p:cNvPr id="269" name="TextBox 268">
            <a:extLst>
              <a:ext uri="{FF2B5EF4-FFF2-40B4-BE49-F238E27FC236}">
                <a16:creationId xmlns:a16="http://schemas.microsoft.com/office/drawing/2014/main" id="{E930F1B4-C979-841D-63B5-12E81FCFA3BE}"/>
              </a:ext>
            </a:extLst>
          </p:cNvPr>
          <p:cNvSpPr txBox="1"/>
          <p:nvPr/>
        </p:nvSpPr>
        <p:spPr bwMode="auto">
          <a:xfrm>
            <a:off x="627971" y="1288126"/>
            <a:ext cx="25945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Mean baseline body weight: 113.0 kg</a:t>
            </a:r>
          </a:p>
        </p:txBody>
      </p:sp>
      <p:sp>
        <p:nvSpPr>
          <p:cNvPr id="8" name="TextBox 7">
            <a:extLst>
              <a:ext uri="{FF2B5EF4-FFF2-40B4-BE49-F238E27FC236}">
                <a16:creationId xmlns:a16="http://schemas.microsoft.com/office/drawing/2014/main" id="{9004E095-A107-8B8E-EF9B-54110ABCF32A}"/>
              </a:ext>
            </a:extLst>
          </p:cNvPr>
          <p:cNvSpPr txBox="1"/>
          <p:nvPr/>
        </p:nvSpPr>
        <p:spPr bwMode="auto">
          <a:xfrm>
            <a:off x="605991" y="3831322"/>
            <a:ext cx="370572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500" dirty="0">
                <a:solidFill>
                  <a:schemeClr val="bg1"/>
                </a:solidFill>
                <a:latin typeface="Calibri" panose="020F0502020204030204" pitchFamily="34" charset="0"/>
              </a:rPr>
              <a:t>Patients Achieving Weight Loss Target</a:t>
            </a:r>
          </a:p>
        </p:txBody>
      </p:sp>
      <p:sp>
        <p:nvSpPr>
          <p:cNvPr id="16" name="TextBox 15">
            <a:extLst>
              <a:ext uri="{FF2B5EF4-FFF2-40B4-BE49-F238E27FC236}">
                <a16:creationId xmlns:a16="http://schemas.microsoft.com/office/drawing/2014/main" id="{3A3E085E-5046-DAA7-C4E8-1A2B3B56EF8F}"/>
              </a:ext>
            </a:extLst>
          </p:cNvPr>
          <p:cNvSpPr txBox="1"/>
          <p:nvPr/>
        </p:nvSpPr>
        <p:spPr bwMode="auto">
          <a:xfrm rot="16200000">
            <a:off x="-365744" y="5084887"/>
            <a:ext cx="22320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a:r>
          </a:p>
        </p:txBody>
      </p:sp>
      <p:sp>
        <p:nvSpPr>
          <p:cNvPr id="19" name="TextBox 18">
            <a:extLst>
              <a:ext uri="{FF2B5EF4-FFF2-40B4-BE49-F238E27FC236}">
                <a16:creationId xmlns:a16="http://schemas.microsoft.com/office/drawing/2014/main" id="{51AD2D1B-6F79-B361-A729-70854AA0017A}"/>
              </a:ext>
            </a:extLst>
          </p:cNvPr>
          <p:cNvSpPr txBox="1"/>
          <p:nvPr/>
        </p:nvSpPr>
        <p:spPr bwMode="auto">
          <a:xfrm>
            <a:off x="1594234" y="6072928"/>
            <a:ext cx="32603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Weight Loss Threshold</a:t>
            </a:r>
          </a:p>
        </p:txBody>
      </p:sp>
      <p:grpSp>
        <p:nvGrpSpPr>
          <p:cNvPr id="4" name="Group 3">
            <a:extLst>
              <a:ext uri="{FF2B5EF4-FFF2-40B4-BE49-F238E27FC236}">
                <a16:creationId xmlns:a16="http://schemas.microsoft.com/office/drawing/2014/main" id="{E4D3391C-F170-3FA6-D6A5-3498912F5619}"/>
              </a:ext>
            </a:extLst>
          </p:cNvPr>
          <p:cNvGrpSpPr/>
          <p:nvPr/>
        </p:nvGrpSpPr>
        <p:grpSpPr>
          <a:xfrm>
            <a:off x="761114" y="4017739"/>
            <a:ext cx="5073562" cy="2359631"/>
            <a:chOff x="761114" y="4017739"/>
            <a:chExt cx="5073562" cy="2359631"/>
          </a:xfrm>
        </p:grpSpPr>
        <p:grpSp>
          <p:nvGrpSpPr>
            <p:cNvPr id="271" name="Group 270">
              <a:extLst>
                <a:ext uri="{FF2B5EF4-FFF2-40B4-BE49-F238E27FC236}">
                  <a16:creationId xmlns:a16="http://schemas.microsoft.com/office/drawing/2014/main" id="{DA8E676C-A871-9C15-24D9-4507AD87D511}"/>
                </a:ext>
              </a:extLst>
            </p:cNvPr>
            <p:cNvGrpSpPr/>
            <p:nvPr/>
          </p:nvGrpSpPr>
          <p:grpSpPr>
            <a:xfrm>
              <a:off x="1112751" y="4588277"/>
              <a:ext cx="105807" cy="1366879"/>
              <a:chOff x="1165595" y="3026507"/>
              <a:chExt cx="75376" cy="2320891"/>
            </a:xfrm>
          </p:grpSpPr>
          <p:cxnSp>
            <p:nvCxnSpPr>
              <p:cNvPr id="335" name="Straight Connector 334">
                <a:extLst>
                  <a:ext uri="{FF2B5EF4-FFF2-40B4-BE49-F238E27FC236}">
                    <a16:creationId xmlns:a16="http://schemas.microsoft.com/office/drawing/2014/main" id="{9D7A9AC6-4E9C-06AB-5FC6-B23EFD4D0A6D}"/>
                  </a:ext>
                </a:extLst>
              </p:cNvPr>
              <p:cNvCxnSpPr>
                <a:cxnSpLocks/>
              </p:cNvCxnSpPr>
              <p:nvPr/>
            </p:nvCxnSpPr>
            <p:spPr bwMode="auto">
              <a:xfrm>
                <a:off x="1165595" y="3026507"/>
                <a:ext cx="75376" cy="0"/>
              </a:xfrm>
              <a:prstGeom prst="line">
                <a:avLst/>
              </a:prstGeom>
              <a:noFill/>
              <a:ln w="28575" cap="flat" cmpd="sng" algn="ctr">
                <a:solidFill>
                  <a:schemeClr val="bg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960FA2D5-591F-790F-BC3E-EC634564834D}"/>
                  </a:ext>
                </a:extLst>
              </p:cNvPr>
              <p:cNvCxnSpPr>
                <a:cxnSpLocks/>
              </p:cNvCxnSpPr>
              <p:nvPr/>
            </p:nvCxnSpPr>
            <p:spPr bwMode="auto">
              <a:xfrm>
                <a:off x="1165595" y="3490685"/>
                <a:ext cx="75376" cy="0"/>
              </a:xfrm>
              <a:prstGeom prst="line">
                <a:avLst/>
              </a:prstGeom>
              <a:noFill/>
              <a:ln w="28575" cap="flat" cmpd="sng" algn="ctr">
                <a:solidFill>
                  <a:schemeClr val="bg1"/>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F4D3FD5F-59D8-7C18-EFBF-05796976EB9B}"/>
                  </a:ext>
                </a:extLst>
              </p:cNvPr>
              <p:cNvCxnSpPr>
                <a:cxnSpLocks/>
              </p:cNvCxnSpPr>
              <p:nvPr/>
            </p:nvCxnSpPr>
            <p:spPr bwMode="auto">
              <a:xfrm>
                <a:off x="1165595" y="3954863"/>
                <a:ext cx="75376" cy="0"/>
              </a:xfrm>
              <a:prstGeom prst="line">
                <a:avLst/>
              </a:prstGeom>
              <a:noFill/>
              <a:ln w="28575" cap="flat" cmpd="sng" algn="ctr">
                <a:solidFill>
                  <a:schemeClr val="bg1"/>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39EBEC77-7B82-1A6A-A3F9-9F3CC8250AFB}"/>
                  </a:ext>
                </a:extLst>
              </p:cNvPr>
              <p:cNvCxnSpPr>
                <a:cxnSpLocks/>
              </p:cNvCxnSpPr>
              <p:nvPr/>
            </p:nvCxnSpPr>
            <p:spPr bwMode="auto">
              <a:xfrm>
                <a:off x="1165595" y="4419041"/>
                <a:ext cx="75376" cy="0"/>
              </a:xfrm>
              <a:prstGeom prst="line">
                <a:avLst/>
              </a:prstGeom>
              <a:noFill/>
              <a:ln w="28575" cap="flat" cmpd="sng" algn="ctr">
                <a:solidFill>
                  <a:schemeClr val="bg1"/>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B00D71DE-2524-B532-B0D7-2F7CBB472E9D}"/>
                  </a:ext>
                </a:extLst>
              </p:cNvPr>
              <p:cNvCxnSpPr>
                <a:cxnSpLocks/>
              </p:cNvCxnSpPr>
              <p:nvPr/>
            </p:nvCxnSpPr>
            <p:spPr bwMode="auto">
              <a:xfrm>
                <a:off x="1165595" y="4883219"/>
                <a:ext cx="75376" cy="0"/>
              </a:xfrm>
              <a:prstGeom prst="line">
                <a:avLst/>
              </a:prstGeom>
              <a:noFill/>
              <a:ln w="28575" cap="flat" cmpd="sng" algn="ctr">
                <a:solidFill>
                  <a:schemeClr val="bg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0A6E1227-50D4-AB9A-D4AF-E3231D35B56C}"/>
                  </a:ext>
                </a:extLst>
              </p:cNvPr>
              <p:cNvCxnSpPr>
                <a:cxnSpLocks/>
              </p:cNvCxnSpPr>
              <p:nvPr/>
            </p:nvCxnSpPr>
            <p:spPr bwMode="auto">
              <a:xfrm>
                <a:off x="1165595" y="5347398"/>
                <a:ext cx="75376" cy="0"/>
              </a:xfrm>
              <a:prstGeom prst="line">
                <a:avLst/>
              </a:prstGeom>
              <a:noFill/>
              <a:ln w="28575" cap="flat" cmpd="sng" algn="ctr">
                <a:solidFill>
                  <a:schemeClr val="bg1"/>
                </a:solidFill>
                <a:prstDash val="solid"/>
                <a:round/>
                <a:headEnd type="none" w="med" len="med"/>
                <a:tailEnd type="none" w="med" len="med"/>
              </a:ln>
              <a:effectLst/>
            </p:spPr>
          </p:cxnSp>
        </p:grpSp>
        <p:grpSp>
          <p:nvGrpSpPr>
            <p:cNvPr id="272" name="Group 271">
              <a:extLst>
                <a:ext uri="{FF2B5EF4-FFF2-40B4-BE49-F238E27FC236}">
                  <a16:creationId xmlns:a16="http://schemas.microsoft.com/office/drawing/2014/main" id="{679F4A91-1ECA-6B82-26C8-33A8398A3694}"/>
                </a:ext>
              </a:extLst>
            </p:cNvPr>
            <p:cNvGrpSpPr/>
            <p:nvPr/>
          </p:nvGrpSpPr>
          <p:grpSpPr>
            <a:xfrm>
              <a:off x="761114" y="4447495"/>
              <a:ext cx="420308" cy="1633393"/>
              <a:chOff x="855154" y="1177857"/>
              <a:chExt cx="420308" cy="2308892"/>
            </a:xfrm>
          </p:grpSpPr>
          <p:sp>
            <p:nvSpPr>
              <p:cNvPr id="329" name="TextBox 328">
                <a:extLst>
                  <a:ext uri="{FF2B5EF4-FFF2-40B4-BE49-F238E27FC236}">
                    <a16:creationId xmlns:a16="http://schemas.microsoft.com/office/drawing/2014/main" id="{22345AE3-EDF6-BF63-D692-B84D1703747B}"/>
                  </a:ext>
                </a:extLst>
              </p:cNvPr>
              <p:cNvSpPr txBox="1"/>
              <p:nvPr/>
            </p:nvSpPr>
            <p:spPr bwMode="auto">
              <a:xfrm>
                <a:off x="855154" y="1177857"/>
                <a:ext cx="420308" cy="391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pPr>
                <a:r>
                  <a:rPr lang="en-US" sz="1200" b="0" dirty="0">
                    <a:solidFill>
                      <a:schemeClr val="bg1"/>
                    </a:solidFill>
                    <a:latin typeface="Calibri" panose="020F0502020204030204" pitchFamily="34" charset="0"/>
                  </a:rPr>
                  <a:t>100</a:t>
                </a:r>
              </a:p>
            </p:txBody>
          </p:sp>
          <p:sp>
            <p:nvSpPr>
              <p:cNvPr id="330" name="TextBox 329">
                <a:extLst>
                  <a:ext uri="{FF2B5EF4-FFF2-40B4-BE49-F238E27FC236}">
                    <a16:creationId xmlns:a16="http://schemas.microsoft.com/office/drawing/2014/main" id="{F772C49C-E7BF-AF92-FE73-EACA07696D1F}"/>
                  </a:ext>
                </a:extLst>
              </p:cNvPr>
              <p:cNvSpPr txBox="1"/>
              <p:nvPr/>
            </p:nvSpPr>
            <p:spPr bwMode="auto">
              <a:xfrm>
                <a:off x="933702" y="1556325"/>
                <a:ext cx="341760" cy="391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pPr>
                <a:r>
                  <a:rPr lang="en-US" sz="1200" b="0" dirty="0">
                    <a:solidFill>
                      <a:schemeClr val="bg1"/>
                    </a:solidFill>
                    <a:latin typeface="Calibri" panose="020F0502020204030204" pitchFamily="34" charset="0"/>
                  </a:rPr>
                  <a:t>80</a:t>
                </a:r>
              </a:p>
            </p:txBody>
          </p:sp>
          <p:sp>
            <p:nvSpPr>
              <p:cNvPr id="331" name="TextBox 330">
                <a:extLst>
                  <a:ext uri="{FF2B5EF4-FFF2-40B4-BE49-F238E27FC236}">
                    <a16:creationId xmlns:a16="http://schemas.microsoft.com/office/drawing/2014/main" id="{C289F193-98FF-0BB6-5C11-0D42C13F6F45}"/>
                  </a:ext>
                </a:extLst>
              </p:cNvPr>
              <p:cNvSpPr txBox="1"/>
              <p:nvPr/>
            </p:nvSpPr>
            <p:spPr bwMode="auto">
              <a:xfrm>
                <a:off x="933702" y="1944646"/>
                <a:ext cx="341760" cy="391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pPr>
                <a:r>
                  <a:rPr lang="en-US" sz="1200" b="0" dirty="0">
                    <a:solidFill>
                      <a:schemeClr val="bg1"/>
                    </a:solidFill>
                    <a:latin typeface="Calibri" panose="020F0502020204030204" pitchFamily="34" charset="0"/>
                  </a:rPr>
                  <a:t>60</a:t>
                </a:r>
              </a:p>
            </p:txBody>
          </p:sp>
          <p:sp>
            <p:nvSpPr>
              <p:cNvPr id="332" name="TextBox 331">
                <a:extLst>
                  <a:ext uri="{FF2B5EF4-FFF2-40B4-BE49-F238E27FC236}">
                    <a16:creationId xmlns:a16="http://schemas.microsoft.com/office/drawing/2014/main" id="{3717CE2E-9E82-AD19-52C8-FA50BBE1DF10}"/>
                  </a:ext>
                </a:extLst>
              </p:cNvPr>
              <p:cNvSpPr txBox="1"/>
              <p:nvPr/>
            </p:nvSpPr>
            <p:spPr bwMode="auto">
              <a:xfrm>
                <a:off x="933702" y="2330682"/>
                <a:ext cx="341760" cy="391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pPr>
                <a:r>
                  <a:rPr lang="en-US" sz="1200" b="0" dirty="0">
                    <a:solidFill>
                      <a:schemeClr val="bg1"/>
                    </a:solidFill>
                    <a:latin typeface="Calibri" panose="020F0502020204030204" pitchFamily="34" charset="0"/>
                  </a:rPr>
                  <a:t>40</a:t>
                </a:r>
              </a:p>
            </p:txBody>
          </p:sp>
          <p:sp>
            <p:nvSpPr>
              <p:cNvPr id="333" name="TextBox 332">
                <a:extLst>
                  <a:ext uri="{FF2B5EF4-FFF2-40B4-BE49-F238E27FC236}">
                    <a16:creationId xmlns:a16="http://schemas.microsoft.com/office/drawing/2014/main" id="{6A951601-82BA-E3BF-DDC6-59CD7DD66B8A}"/>
                  </a:ext>
                </a:extLst>
              </p:cNvPr>
              <p:cNvSpPr txBox="1"/>
              <p:nvPr/>
            </p:nvSpPr>
            <p:spPr bwMode="auto">
              <a:xfrm>
                <a:off x="933702" y="2704989"/>
                <a:ext cx="341760" cy="391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pPr>
                <a:r>
                  <a:rPr lang="en-US" sz="1200" b="0" dirty="0">
                    <a:solidFill>
                      <a:schemeClr val="bg1"/>
                    </a:solidFill>
                    <a:latin typeface="Calibri" panose="020F0502020204030204" pitchFamily="34" charset="0"/>
                  </a:rPr>
                  <a:t>20</a:t>
                </a:r>
              </a:p>
            </p:txBody>
          </p:sp>
          <p:sp>
            <p:nvSpPr>
              <p:cNvPr id="334" name="TextBox 333">
                <a:extLst>
                  <a:ext uri="{FF2B5EF4-FFF2-40B4-BE49-F238E27FC236}">
                    <a16:creationId xmlns:a16="http://schemas.microsoft.com/office/drawing/2014/main" id="{8B721793-9CE7-3AB0-00F0-1C24F08B4C76}"/>
                  </a:ext>
                </a:extLst>
              </p:cNvPr>
              <p:cNvSpPr txBox="1"/>
              <p:nvPr/>
            </p:nvSpPr>
            <p:spPr bwMode="auto">
              <a:xfrm>
                <a:off x="1012248" y="3095195"/>
                <a:ext cx="263214" cy="391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grpSp>
        <p:sp>
          <p:nvSpPr>
            <p:cNvPr id="273" name="TextBox 272">
              <a:extLst>
                <a:ext uri="{FF2B5EF4-FFF2-40B4-BE49-F238E27FC236}">
                  <a16:creationId xmlns:a16="http://schemas.microsoft.com/office/drawing/2014/main" id="{71CE4547-4AAF-752D-7F76-99394330B1EF}"/>
                </a:ext>
              </a:extLst>
            </p:cNvPr>
            <p:cNvSpPr txBox="1"/>
            <p:nvPr/>
          </p:nvSpPr>
          <p:spPr bwMode="auto">
            <a:xfrm>
              <a:off x="5089037" y="5929655"/>
              <a:ext cx="5293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≥25%</a:t>
              </a:r>
            </a:p>
          </p:txBody>
        </p:sp>
        <p:sp>
          <p:nvSpPr>
            <p:cNvPr id="274" name="TextBox 273">
              <a:extLst>
                <a:ext uri="{FF2B5EF4-FFF2-40B4-BE49-F238E27FC236}">
                  <a16:creationId xmlns:a16="http://schemas.microsoft.com/office/drawing/2014/main" id="{D9CEE452-102C-F49B-EC51-6772BC7F2722}"/>
                </a:ext>
              </a:extLst>
            </p:cNvPr>
            <p:cNvSpPr txBox="1"/>
            <p:nvPr/>
          </p:nvSpPr>
          <p:spPr bwMode="auto">
            <a:xfrm>
              <a:off x="4187262" y="5929655"/>
              <a:ext cx="5293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275" name="TextBox 274">
              <a:extLst>
                <a:ext uri="{FF2B5EF4-FFF2-40B4-BE49-F238E27FC236}">
                  <a16:creationId xmlns:a16="http://schemas.microsoft.com/office/drawing/2014/main" id="{9B5D85B2-A7CE-3581-22EB-93B78AD716C7}"/>
                </a:ext>
              </a:extLst>
            </p:cNvPr>
            <p:cNvSpPr txBox="1"/>
            <p:nvPr/>
          </p:nvSpPr>
          <p:spPr bwMode="auto">
            <a:xfrm>
              <a:off x="3199773" y="5924703"/>
              <a:ext cx="5293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276" name="TextBox 275">
              <a:extLst>
                <a:ext uri="{FF2B5EF4-FFF2-40B4-BE49-F238E27FC236}">
                  <a16:creationId xmlns:a16="http://schemas.microsoft.com/office/drawing/2014/main" id="{9A521713-2599-2574-9CEE-16D0D7F20639}"/>
                </a:ext>
              </a:extLst>
            </p:cNvPr>
            <p:cNvSpPr txBox="1"/>
            <p:nvPr/>
          </p:nvSpPr>
          <p:spPr bwMode="auto">
            <a:xfrm>
              <a:off x="2297998" y="5924703"/>
              <a:ext cx="5293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277" name="TextBox 276">
              <a:extLst>
                <a:ext uri="{FF2B5EF4-FFF2-40B4-BE49-F238E27FC236}">
                  <a16:creationId xmlns:a16="http://schemas.microsoft.com/office/drawing/2014/main" id="{9D978B7E-E6D5-B84B-22E6-6496D08729E0}"/>
                </a:ext>
              </a:extLst>
            </p:cNvPr>
            <p:cNvSpPr txBox="1"/>
            <p:nvPr/>
          </p:nvSpPr>
          <p:spPr bwMode="auto">
            <a:xfrm>
              <a:off x="1419649" y="5924704"/>
              <a:ext cx="4507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a:t>
              </a:r>
            </a:p>
          </p:txBody>
        </p:sp>
        <p:sp>
          <p:nvSpPr>
            <p:cNvPr id="278" name="Freeform: Shape 277">
              <a:extLst>
                <a:ext uri="{FF2B5EF4-FFF2-40B4-BE49-F238E27FC236}">
                  <a16:creationId xmlns:a16="http://schemas.microsoft.com/office/drawing/2014/main" id="{1BD982EB-3DD8-0CEE-4702-8E475A8A9F33}"/>
                </a:ext>
              </a:extLst>
            </p:cNvPr>
            <p:cNvSpPr/>
            <p:nvPr/>
          </p:nvSpPr>
          <p:spPr bwMode="auto">
            <a:xfrm rot="5400000">
              <a:off x="1627362" y="5648806"/>
              <a:ext cx="83389" cy="949374"/>
            </a:xfrm>
            <a:custGeom>
              <a:avLst/>
              <a:gdLst>
                <a:gd name="connsiteX0" fmla="*/ 0 w 111258"/>
                <a:gd name="connsiteY0" fmla="*/ 0 h 1161253"/>
                <a:gd name="connsiteX1" fmla="*/ 111258 w 111258"/>
                <a:gd name="connsiteY1" fmla="*/ 0 h 1161253"/>
                <a:gd name="connsiteX2" fmla="*/ 111258 w 111258"/>
                <a:gd name="connsiteY2" fmla="*/ 1161253 h 1161253"/>
                <a:gd name="connsiteX3" fmla="*/ 24338 w 111258"/>
                <a:gd name="connsiteY3" fmla="*/ 1161253 h 1161253"/>
              </a:gdLst>
              <a:ahLst/>
              <a:cxnLst>
                <a:cxn ang="0">
                  <a:pos x="connsiteX0" y="connsiteY0"/>
                </a:cxn>
                <a:cxn ang="0">
                  <a:pos x="connsiteX1" y="connsiteY1"/>
                </a:cxn>
                <a:cxn ang="0">
                  <a:pos x="connsiteX2" y="connsiteY2"/>
                </a:cxn>
                <a:cxn ang="0">
                  <a:pos x="connsiteX3" y="connsiteY3"/>
                </a:cxn>
              </a:cxnLst>
              <a:rect l="l" t="t" r="r" b="b"/>
              <a:pathLst>
                <a:path w="111258" h="1161253">
                  <a:moveTo>
                    <a:pt x="0" y="0"/>
                  </a:moveTo>
                  <a:lnTo>
                    <a:pt x="111258" y="0"/>
                  </a:lnTo>
                  <a:lnTo>
                    <a:pt x="111258" y="1161253"/>
                  </a:lnTo>
                  <a:lnTo>
                    <a:pt x="24338" y="1161253"/>
                  </a:lnTo>
                </a:path>
              </a:pathLst>
            </a:custGeom>
            <a:noFill/>
            <a:ln w="28575">
              <a:solidFill>
                <a:schemeClr val="tx2">
                  <a:lumMod val="75000"/>
                </a:schemeClr>
              </a:solidFill>
              <a:miter lim="800000"/>
              <a:headEnd/>
              <a:tailEnd/>
            </a:ln>
          </p:spPr>
          <p:txBody>
            <a:bodyPr rtlCol="0" anchor="ctr"/>
            <a:lstStyle/>
            <a:p>
              <a:pPr algn="ctr"/>
              <a:endParaRPr lang="en-US" dirty="0"/>
            </a:p>
          </p:txBody>
        </p:sp>
        <p:sp>
          <p:nvSpPr>
            <p:cNvPr id="279" name="TextBox 278">
              <a:extLst>
                <a:ext uri="{FF2B5EF4-FFF2-40B4-BE49-F238E27FC236}">
                  <a16:creationId xmlns:a16="http://schemas.microsoft.com/office/drawing/2014/main" id="{BC8B9072-5B64-8A25-DEBA-D5AB7027EF8E}"/>
                </a:ext>
              </a:extLst>
            </p:cNvPr>
            <p:cNvSpPr txBox="1"/>
            <p:nvPr/>
          </p:nvSpPr>
          <p:spPr bwMode="auto">
            <a:xfrm>
              <a:off x="1068695" y="6131149"/>
              <a:ext cx="12682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Coprimary endpoint</a:t>
              </a:r>
            </a:p>
          </p:txBody>
        </p:sp>
        <p:sp>
          <p:nvSpPr>
            <p:cNvPr id="280" name="Rectangle 279">
              <a:extLst>
                <a:ext uri="{FF2B5EF4-FFF2-40B4-BE49-F238E27FC236}">
                  <a16:creationId xmlns:a16="http://schemas.microsoft.com/office/drawing/2014/main" id="{CC92B8A1-AFB9-A041-9B17-902E0C33FA52}"/>
                </a:ext>
              </a:extLst>
            </p:cNvPr>
            <p:cNvSpPr/>
            <p:nvPr/>
          </p:nvSpPr>
          <p:spPr bwMode="auto">
            <a:xfrm>
              <a:off x="1314328" y="4705230"/>
              <a:ext cx="228903" cy="124992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1" name="Rectangle 280">
              <a:extLst>
                <a:ext uri="{FF2B5EF4-FFF2-40B4-BE49-F238E27FC236}">
                  <a16:creationId xmlns:a16="http://schemas.microsoft.com/office/drawing/2014/main" id="{CC1930F2-0777-61FE-1513-97F190AC7FF7}"/>
                </a:ext>
              </a:extLst>
            </p:cNvPr>
            <p:cNvSpPr/>
            <p:nvPr/>
          </p:nvSpPr>
          <p:spPr bwMode="auto">
            <a:xfrm>
              <a:off x="1543416" y="4720772"/>
              <a:ext cx="228903" cy="123438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2" name="Rectangle 281">
              <a:extLst>
                <a:ext uri="{FF2B5EF4-FFF2-40B4-BE49-F238E27FC236}">
                  <a16:creationId xmlns:a16="http://schemas.microsoft.com/office/drawing/2014/main" id="{23D3CA49-EE0E-B41D-3254-5967ED29B473}"/>
                </a:ext>
              </a:extLst>
            </p:cNvPr>
            <p:cNvSpPr/>
            <p:nvPr/>
          </p:nvSpPr>
          <p:spPr bwMode="auto">
            <a:xfrm>
              <a:off x="1773474" y="5446009"/>
              <a:ext cx="228903" cy="509149"/>
            </a:xfrm>
            <a:prstGeom prst="rect">
              <a:avLst/>
            </a:prstGeom>
            <a:solidFill>
              <a:schemeClr val="tx2">
                <a:lumMod val="9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3" name="Rectangle 282">
              <a:extLst>
                <a:ext uri="{FF2B5EF4-FFF2-40B4-BE49-F238E27FC236}">
                  <a16:creationId xmlns:a16="http://schemas.microsoft.com/office/drawing/2014/main" id="{7A88DA4F-82F7-7FA6-37E9-D8BE4EF08CC4}"/>
                </a:ext>
              </a:extLst>
            </p:cNvPr>
            <p:cNvSpPr/>
            <p:nvPr/>
          </p:nvSpPr>
          <p:spPr bwMode="auto">
            <a:xfrm>
              <a:off x="2234155" y="4821566"/>
              <a:ext cx="228903" cy="113359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4" name="Rectangle 283">
              <a:extLst>
                <a:ext uri="{FF2B5EF4-FFF2-40B4-BE49-F238E27FC236}">
                  <a16:creationId xmlns:a16="http://schemas.microsoft.com/office/drawing/2014/main" id="{11D2D512-125D-42BB-36C1-E8EAB76BB4D5}"/>
                </a:ext>
              </a:extLst>
            </p:cNvPr>
            <p:cNvSpPr/>
            <p:nvPr/>
          </p:nvSpPr>
          <p:spPr bwMode="auto">
            <a:xfrm>
              <a:off x="2463243" y="4922164"/>
              <a:ext cx="228903" cy="103299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5" name="Rectangle 284">
              <a:extLst>
                <a:ext uri="{FF2B5EF4-FFF2-40B4-BE49-F238E27FC236}">
                  <a16:creationId xmlns:a16="http://schemas.microsoft.com/office/drawing/2014/main" id="{C458D8DB-35CF-0190-556A-07EE0822BDF7}"/>
                </a:ext>
              </a:extLst>
            </p:cNvPr>
            <p:cNvSpPr/>
            <p:nvPr/>
          </p:nvSpPr>
          <p:spPr bwMode="auto">
            <a:xfrm>
              <a:off x="2693301" y="5678159"/>
              <a:ext cx="228903" cy="276999"/>
            </a:xfrm>
            <a:prstGeom prst="rect">
              <a:avLst/>
            </a:prstGeom>
            <a:solidFill>
              <a:schemeClr val="tx2">
                <a:lumMod val="9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6" name="Rectangle 285">
              <a:extLst>
                <a:ext uri="{FF2B5EF4-FFF2-40B4-BE49-F238E27FC236}">
                  <a16:creationId xmlns:a16="http://schemas.microsoft.com/office/drawing/2014/main" id="{AEFB9937-63C3-6D5D-BDDF-6A781013E722}"/>
                </a:ext>
              </a:extLst>
            </p:cNvPr>
            <p:cNvSpPr/>
            <p:nvPr/>
          </p:nvSpPr>
          <p:spPr bwMode="auto">
            <a:xfrm>
              <a:off x="3168457" y="5040350"/>
              <a:ext cx="228903" cy="91480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7" name="Rectangle 286">
              <a:extLst>
                <a:ext uri="{FF2B5EF4-FFF2-40B4-BE49-F238E27FC236}">
                  <a16:creationId xmlns:a16="http://schemas.microsoft.com/office/drawing/2014/main" id="{D96A85D1-68EF-57AD-2BB1-B90E640A25F4}"/>
                </a:ext>
              </a:extLst>
            </p:cNvPr>
            <p:cNvSpPr/>
            <p:nvPr/>
          </p:nvSpPr>
          <p:spPr bwMode="auto">
            <a:xfrm>
              <a:off x="3397545" y="5206859"/>
              <a:ext cx="228903" cy="74829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8" name="Rectangle 287">
              <a:extLst>
                <a:ext uri="{FF2B5EF4-FFF2-40B4-BE49-F238E27FC236}">
                  <a16:creationId xmlns:a16="http://schemas.microsoft.com/office/drawing/2014/main" id="{3F4053B8-56DE-5DF7-5A83-42B1532FB815}"/>
                </a:ext>
              </a:extLst>
            </p:cNvPr>
            <p:cNvSpPr/>
            <p:nvPr/>
          </p:nvSpPr>
          <p:spPr bwMode="auto">
            <a:xfrm>
              <a:off x="3627603" y="5857516"/>
              <a:ext cx="228903" cy="81443"/>
            </a:xfrm>
            <a:prstGeom prst="rect">
              <a:avLst/>
            </a:prstGeom>
            <a:solidFill>
              <a:schemeClr val="tx2">
                <a:lumMod val="9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9" name="Rectangle 288">
              <a:extLst>
                <a:ext uri="{FF2B5EF4-FFF2-40B4-BE49-F238E27FC236}">
                  <a16:creationId xmlns:a16="http://schemas.microsoft.com/office/drawing/2014/main" id="{65679CE8-5060-DBB9-1D6B-4F85EAE7DE20}"/>
                </a:ext>
              </a:extLst>
            </p:cNvPr>
            <p:cNvSpPr/>
            <p:nvPr/>
          </p:nvSpPr>
          <p:spPr bwMode="auto">
            <a:xfrm>
              <a:off x="4095619" y="5306543"/>
              <a:ext cx="228903" cy="65644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0" name="Rectangle 289">
              <a:extLst>
                <a:ext uri="{FF2B5EF4-FFF2-40B4-BE49-F238E27FC236}">
                  <a16:creationId xmlns:a16="http://schemas.microsoft.com/office/drawing/2014/main" id="{CADBFED0-C7B0-B7CD-1ACC-2E6B4D3C5071}"/>
                </a:ext>
              </a:extLst>
            </p:cNvPr>
            <p:cNvSpPr/>
            <p:nvPr/>
          </p:nvSpPr>
          <p:spPr bwMode="auto">
            <a:xfrm>
              <a:off x="4324707" y="5496976"/>
              <a:ext cx="228903" cy="45042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1" name="Rectangle 290">
              <a:extLst>
                <a:ext uri="{FF2B5EF4-FFF2-40B4-BE49-F238E27FC236}">
                  <a16:creationId xmlns:a16="http://schemas.microsoft.com/office/drawing/2014/main" id="{151BB603-9B89-E6D7-8C29-E24B251C3054}"/>
                </a:ext>
              </a:extLst>
            </p:cNvPr>
            <p:cNvSpPr/>
            <p:nvPr/>
          </p:nvSpPr>
          <p:spPr bwMode="auto">
            <a:xfrm>
              <a:off x="4554765" y="5916659"/>
              <a:ext cx="228903" cy="45719"/>
            </a:xfrm>
            <a:prstGeom prst="rect">
              <a:avLst/>
            </a:prstGeom>
            <a:solidFill>
              <a:schemeClr val="tx2">
                <a:lumMod val="9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2" name="Rectangle 291">
              <a:extLst>
                <a:ext uri="{FF2B5EF4-FFF2-40B4-BE49-F238E27FC236}">
                  <a16:creationId xmlns:a16="http://schemas.microsoft.com/office/drawing/2014/main" id="{992A5754-7D14-AE85-23F3-312C82546841}"/>
                </a:ext>
              </a:extLst>
            </p:cNvPr>
            <p:cNvSpPr/>
            <p:nvPr/>
          </p:nvSpPr>
          <p:spPr bwMode="auto">
            <a:xfrm>
              <a:off x="5013760" y="5528147"/>
              <a:ext cx="228903" cy="43423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3" name="Rectangle 292">
              <a:extLst>
                <a:ext uri="{FF2B5EF4-FFF2-40B4-BE49-F238E27FC236}">
                  <a16:creationId xmlns:a16="http://schemas.microsoft.com/office/drawing/2014/main" id="{C77A881B-0A9E-2B88-8E28-F4BF1A77D049}"/>
                </a:ext>
              </a:extLst>
            </p:cNvPr>
            <p:cNvSpPr/>
            <p:nvPr/>
          </p:nvSpPr>
          <p:spPr bwMode="auto">
            <a:xfrm>
              <a:off x="5242848" y="5747841"/>
              <a:ext cx="228903" cy="20475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4" name="Freeform: Shape 293">
              <a:extLst>
                <a:ext uri="{FF2B5EF4-FFF2-40B4-BE49-F238E27FC236}">
                  <a16:creationId xmlns:a16="http://schemas.microsoft.com/office/drawing/2014/main" id="{8B069305-0AB5-153F-EFA7-AA2EF344AEAE}"/>
                </a:ext>
              </a:extLst>
            </p:cNvPr>
            <p:cNvSpPr/>
            <p:nvPr/>
          </p:nvSpPr>
          <p:spPr bwMode="auto">
            <a:xfrm>
              <a:off x="1206133" y="4571458"/>
              <a:ext cx="4628543" cy="1383700"/>
            </a:xfrm>
            <a:custGeom>
              <a:avLst/>
              <a:gdLst>
                <a:gd name="connsiteX0" fmla="*/ 0 w 4441372"/>
                <a:gd name="connsiteY0" fmla="*/ 0 h 2793442"/>
                <a:gd name="connsiteX1" fmla="*/ 0 w 4441372"/>
                <a:gd name="connsiteY1" fmla="*/ 2793442 h 2793442"/>
                <a:gd name="connsiteX2" fmla="*/ 4441372 w 4441372"/>
                <a:gd name="connsiteY2" fmla="*/ 2793442 h 2793442"/>
              </a:gdLst>
              <a:ahLst/>
              <a:cxnLst>
                <a:cxn ang="0">
                  <a:pos x="connsiteX0" y="connsiteY0"/>
                </a:cxn>
                <a:cxn ang="0">
                  <a:pos x="connsiteX1" y="connsiteY1"/>
                </a:cxn>
                <a:cxn ang="0">
                  <a:pos x="connsiteX2" y="connsiteY2"/>
                </a:cxn>
              </a:cxnLst>
              <a:rect l="l" t="t" r="r" b="b"/>
              <a:pathLst>
                <a:path w="4441372" h="2793442">
                  <a:moveTo>
                    <a:pt x="0" y="0"/>
                  </a:moveTo>
                  <a:lnTo>
                    <a:pt x="0" y="2793442"/>
                  </a:lnTo>
                  <a:lnTo>
                    <a:pt x="4441372" y="2793442"/>
                  </a:lnTo>
                </a:path>
              </a:pathLst>
            </a:custGeom>
            <a:noFill/>
            <a:ln w="28575">
              <a:solidFill>
                <a:schemeClr val="bg1"/>
              </a:solidFill>
              <a:miter lim="800000"/>
              <a:headEnd/>
              <a:tailEnd/>
            </a:ln>
          </p:spPr>
          <p:txBody>
            <a:bodyPr rtlCol="0" anchor="ctr"/>
            <a:lstStyle/>
            <a:p>
              <a:pPr algn="ctr"/>
              <a:endParaRPr lang="en-US" dirty="0"/>
            </a:p>
          </p:txBody>
        </p:sp>
        <p:sp>
          <p:nvSpPr>
            <p:cNvPr id="295" name="TextBox 294">
              <a:extLst>
                <a:ext uri="{FF2B5EF4-FFF2-40B4-BE49-F238E27FC236}">
                  <a16:creationId xmlns:a16="http://schemas.microsoft.com/office/drawing/2014/main" id="{F32A3CE7-8EC8-F8BD-FF4E-99FBBE6232AA}"/>
                </a:ext>
              </a:extLst>
            </p:cNvPr>
            <p:cNvSpPr txBox="1"/>
            <p:nvPr/>
          </p:nvSpPr>
          <p:spPr bwMode="auto">
            <a:xfrm>
              <a:off x="1186251" y="4478055"/>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90.7</a:t>
              </a:r>
            </a:p>
          </p:txBody>
        </p:sp>
        <p:sp>
          <p:nvSpPr>
            <p:cNvPr id="296" name="TextBox 295">
              <a:extLst>
                <a:ext uri="{FF2B5EF4-FFF2-40B4-BE49-F238E27FC236}">
                  <a16:creationId xmlns:a16="http://schemas.microsoft.com/office/drawing/2014/main" id="{0BC54D3E-C8B8-6FFE-6C0B-DBC815A18D94}"/>
                </a:ext>
              </a:extLst>
            </p:cNvPr>
            <p:cNvSpPr txBox="1"/>
            <p:nvPr/>
          </p:nvSpPr>
          <p:spPr bwMode="auto">
            <a:xfrm>
              <a:off x="1479286" y="4490347"/>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89.9</a:t>
              </a:r>
            </a:p>
          </p:txBody>
        </p:sp>
        <p:sp>
          <p:nvSpPr>
            <p:cNvPr id="297" name="TextBox 296">
              <a:extLst>
                <a:ext uri="{FF2B5EF4-FFF2-40B4-BE49-F238E27FC236}">
                  <a16:creationId xmlns:a16="http://schemas.microsoft.com/office/drawing/2014/main" id="{C3794DD6-48AB-7F7E-F04C-91EA0C3F9436}"/>
                </a:ext>
              </a:extLst>
            </p:cNvPr>
            <p:cNvSpPr txBox="1"/>
            <p:nvPr/>
          </p:nvSpPr>
          <p:spPr bwMode="auto">
            <a:xfrm>
              <a:off x="1693092" y="5217250"/>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36.8</a:t>
              </a:r>
            </a:p>
          </p:txBody>
        </p:sp>
        <p:sp>
          <p:nvSpPr>
            <p:cNvPr id="298" name="TextBox 297">
              <a:extLst>
                <a:ext uri="{FF2B5EF4-FFF2-40B4-BE49-F238E27FC236}">
                  <a16:creationId xmlns:a16="http://schemas.microsoft.com/office/drawing/2014/main" id="{980B09B8-B10A-BE41-5CD7-A63AFCDD0481}"/>
                </a:ext>
              </a:extLst>
            </p:cNvPr>
            <p:cNvSpPr txBox="1"/>
            <p:nvPr/>
          </p:nvSpPr>
          <p:spPr bwMode="auto">
            <a:xfrm>
              <a:off x="2111766" y="4594866"/>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82.4</a:t>
              </a:r>
            </a:p>
          </p:txBody>
        </p:sp>
        <p:sp>
          <p:nvSpPr>
            <p:cNvPr id="299" name="TextBox 298">
              <a:extLst>
                <a:ext uri="{FF2B5EF4-FFF2-40B4-BE49-F238E27FC236}">
                  <a16:creationId xmlns:a16="http://schemas.microsoft.com/office/drawing/2014/main" id="{8C5AAE96-01D2-9D46-0616-95C224E782B6}"/>
                </a:ext>
              </a:extLst>
            </p:cNvPr>
            <p:cNvSpPr txBox="1"/>
            <p:nvPr/>
          </p:nvSpPr>
          <p:spPr bwMode="auto">
            <a:xfrm>
              <a:off x="2402174" y="4702087"/>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75.1</a:t>
              </a:r>
            </a:p>
          </p:txBody>
        </p:sp>
        <p:sp>
          <p:nvSpPr>
            <p:cNvPr id="300" name="TextBox 299">
              <a:extLst>
                <a:ext uri="{FF2B5EF4-FFF2-40B4-BE49-F238E27FC236}">
                  <a16:creationId xmlns:a16="http://schemas.microsoft.com/office/drawing/2014/main" id="{1648FAF0-9C71-B885-9C00-EEADC2DDACA4}"/>
                </a:ext>
              </a:extLst>
            </p:cNvPr>
            <p:cNvSpPr txBox="1"/>
            <p:nvPr/>
          </p:nvSpPr>
          <p:spPr bwMode="auto">
            <a:xfrm>
              <a:off x="2629786" y="5452941"/>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20.5</a:t>
              </a:r>
            </a:p>
          </p:txBody>
        </p:sp>
        <p:sp>
          <p:nvSpPr>
            <p:cNvPr id="301" name="TextBox 300">
              <a:extLst>
                <a:ext uri="{FF2B5EF4-FFF2-40B4-BE49-F238E27FC236}">
                  <a16:creationId xmlns:a16="http://schemas.microsoft.com/office/drawing/2014/main" id="{F517FC7A-689E-D532-E783-161471304B8B}"/>
                </a:ext>
              </a:extLst>
            </p:cNvPr>
            <p:cNvSpPr txBox="1"/>
            <p:nvPr/>
          </p:nvSpPr>
          <p:spPr bwMode="auto">
            <a:xfrm>
              <a:off x="3045749" y="4815658"/>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66.5</a:t>
              </a:r>
            </a:p>
          </p:txBody>
        </p:sp>
        <p:sp>
          <p:nvSpPr>
            <p:cNvPr id="302" name="TextBox 301">
              <a:extLst>
                <a:ext uri="{FF2B5EF4-FFF2-40B4-BE49-F238E27FC236}">
                  <a16:creationId xmlns:a16="http://schemas.microsoft.com/office/drawing/2014/main" id="{0EA5DF6C-D557-3875-D5BF-927EA30BFD87}"/>
                </a:ext>
              </a:extLst>
            </p:cNvPr>
            <p:cNvSpPr txBox="1"/>
            <p:nvPr/>
          </p:nvSpPr>
          <p:spPr bwMode="auto">
            <a:xfrm>
              <a:off x="3329662" y="4985054"/>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54.5</a:t>
              </a:r>
            </a:p>
          </p:txBody>
        </p:sp>
        <p:sp>
          <p:nvSpPr>
            <p:cNvPr id="303" name="TextBox 302">
              <a:extLst>
                <a:ext uri="{FF2B5EF4-FFF2-40B4-BE49-F238E27FC236}">
                  <a16:creationId xmlns:a16="http://schemas.microsoft.com/office/drawing/2014/main" id="{0E4375F9-DC4D-FD25-2D52-EAA58C5B5AD4}"/>
                </a:ext>
              </a:extLst>
            </p:cNvPr>
            <p:cNvSpPr txBox="1"/>
            <p:nvPr/>
          </p:nvSpPr>
          <p:spPr bwMode="auto">
            <a:xfrm>
              <a:off x="3564877" y="5626716"/>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7.6</a:t>
              </a:r>
            </a:p>
          </p:txBody>
        </p:sp>
        <p:sp>
          <p:nvSpPr>
            <p:cNvPr id="304" name="TextBox 303">
              <a:extLst>
                <a:ext uri="{FF2B5EF4-FFF2-40B4-BE49-F238E27FC236}">
                  <a16:creationId xmlns:a16="http://schemas.microsoft.com/office/drawing/2014/main" id="{106A118C-85EF-016A-3F82-6D20E82DE19F}"/>
                </a:ext>
              </a:extLst>
            </p:cNvPr>
            <p:cNvSpPr txBox="1"/>
            <p:nvPr/>
          </p:nvSpPr>
          <p:spPr bwMode="auto">
            <a:xfrm>
              <a:off x="3971777" y="5048707"/>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47.7</a:t>
              </a:r>
            </a:p>
          </p:txBody>
        </p:sp>
        <p:sp>
          <p:nvSpPr>
            <p:cNvPr id="305" name="TextBox 304">
              <a:extLst>
                <a:ext uri="{FF2B5EF4-FFF2-40B4-BE49-F238E27FC236}">
                  <a16:creationId xmlns:a16="http://schemas.microsoft.com/office/drawing/2014/main" id="{CBEA08CE-152F-1029-0A29-F01B86F3FB0C}"/>
                </a:ext>
              </a:extLst>
            </p:cNvPr>
            <p:cNvSpPr txBox="1"/>
            <p:nvPr/>
          </p:nvSpPr>
          <p:spPr bwMode="auto">
            <a:xfrm>
              <a:off x="4257794" y="5278649"/>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33.3</a:t>
              </a:r>
            </a:p>
          </p:txBody>
        </p:sp>
        <p:sp>
          <p:nvSpPr>
            <p:cNvPr id="306" name="TextBox 305">
              <a:extLst>
                <a:ext uri="{FF2B5EF4-FFF2-40B4-BE49-F238E27FC236}">
                  <a16:creationId xmlns:a16="http://schemas.microsoft.com/office/drawing/2014/main" id="{79FE2AF9-CF17-4E94-5B7B-EA038DBA1A2D}"/>
                </a:ext>
              </a:extLst>
            </p:cNvPr>
            <p:cNvSpPr txBox="1"/>
            <p:nvPr/>
          </p:nvSpPr>
          <p:spPr bwMode="auto">
            <a:xfrm>
              <a:off x="4503574" y="5683648"/>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2.9</a:t>
              </a:r>
            </a:p>
          </p:txBody>
        </p:sp>
        <p:sp>
          <p:nvSpPr>
            <p:cNvPr id="307" name="TextBox 306">
              <a:extLst>
                <a:ext uri="{FF2B5EF4-FFF2-40B4-BE49-F238E27FC236}">
                  <a16:creationId xmlns:a16="http://schemas.microsoft.com/office/drawing/2014/main" id="{122F4377-949C-C82E-A633-903192CA83CF}"/>
                </a:ext>
              </a:extLst>
            </p:cNvPr>
            <p:cNvSpPr txBox="1"/>
            <p:nvPr/>
          </p:nvSpPr>
          <p:spPr bwMode="auto">
            <a:xfrm>
              <a:off x="4887523" y="5304008"/>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31.2</a:t>
              </a:r>
            </a:p>
          </p:txBody>
        </p:sp>
        <p:sp>
          <p:nvSpPr>
            <p:cNvPr id="308" name="TextBox 307">
              <a:extLst>
                <a:ext uri="{FF2B5EF4-FFF2-40B4-BE49-F238E27FC236}">
                  <a16:creationId xmlns:a16="http://schemas.microsoft.com/office/drawing/2014/main" id="{3EAFB780-7D44-E3D1-D20A-257914D0432D}"/>
                </a:ext>
              </a:extLst>
            </p:cNvPr>
            <p:cNvSpPr txBox="1"/>
            <p:nvPr/>
          </p:nvSpPr>
          <p:spPr bwMode="auto">
            <a:xfrm>
              <a:off x="5163520" y="5520277"/>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15.3</a:t>
              </a:r>
            </a:p>
          </p:txBody>
        </p:sp>
        <p:sp>
          <p:nvSpPr>
            <p:cNvPr id="309" name="TextBox 308">
              <a:extLst>
                <a:ext uri="{FF2B5EF4-FFF2-40B4-BE49-F238E27FC236}">
                  <a16:creationId xmlns:a16="http://schemas.microsoft.com/office/drawing/2014/main" id="{8AAFD614-039E-924F-574C-1BB20733EF55}"/>
                </a:ext>
              </a:extLst>
            </p:cNvPr>
            <p:cNvSpPr txBox="1"/>
            <p:nvPr/>
          </p:nvSpPr>
          <p:spPr bwMode="auto">
            <a:xfrm>
              <a:off x="5430191" y="5719016"/>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0.0</a:t>
              </a:r>
            </a:p>
          </p:txBody>
        </p:sp>
        <p:sp>
          <p:nvSpPr>
            <p:cNvPr id="310" name="Freeform: Shape 309">
              <a:extLst>
                <a:ext uri="{FF2B5EF4-FFF2-40B4-BE49-F238E27FC236}">
                  <a16:creationId xmlns:a16="http://schemas.microsoft.com/office/drawing/2014/main" id="{CE148F85-2379-5C4D-38B8-FC5C73ADED30}"/>
                </a:ext>
              </a:extLst>
            </p:cNvPr>
            <p:cNvSpPr/>
            <p:nvPr/>
          </p:nvSpPr>
          <p:spPr bwMode="auto">
            <a:xfrm rot="16200000">
              <a:off x="1565337" y="4374943"/>
              <a:ext cx="70857" cy="259661"/>
            </a:xfrm>
            <a:custGeom>
              <a:avLst/>
              <a:gdLst>
                <a:gd name="connsiteX0" fmla="*/ 0 w 111258"/>
                <a:gd name="connsiteY0" fmla="*/ 0 h 1161253"/>
                <a:gd name="connsiteX1" fmla="*/ 111258 w 111258"/>
                <a:gd name="connsiteY1" fmla="*/ 0 h 1161253"/>
                <a:gd name="connsiteX2" fmla="*/ 111258 w 111258"/>
                <a:gd name="connsiteY2" fmla="*/ 1161253 h 1161253"/>
                <a:gd name="connsiteX3" fmla="*/ 24338 w 111258"/>
                <a:gd name="connsiteY3" fmla="*/ 1161253 h 1161253"/>
                <a:gd name="connsiteX0" fmla="*/ 25971 w 137229"/>
                <a:gd name="connsiteY0" fmla="*/ 0 h 1161253"/>
                <a:gd name="connsiteX1" fmla="*/ 137229 w 137229"/>
                <a:gd name="connsiteY1" fmla="*/ 0 h 1161253"/>
                <a:gd name="connsiteX2" fmla="*/ 137229 w 137229"/>
                <a:gd name="connsiteY2" fmla="*/ 1161253 h 1161253"/>
                <a:gd name="connsiteX3" fmla="*/ 0 w 137229"/>
                <a:gd name="connsiteY3" fmla="*/ 1161253 h 1161253"/>
              </a:gdLst>
              <a:ahLst/>
              <a:cxnLst>
                <a:cxn ang="0">
                  <a:pos x="connsiteX0" y="connsiteY0"/>
                </a:cxn>
                <a:cxn ang="0">
                  <a:pos x="connsiteX1" y="connsiteY1"/>
                </a:cxn>
                <a:cxn ang="0">
                  <a:pos x="connsiteX2" y="connsiteY2"/>
                </a:cxn>
                <a:cxn ang="0">
                  <a:pos x="connsiteX3" y="connsiteY3"/>
                </a:cxn>
              </a:cxnLst>
              <a:rect l="l" t="t" r="r" b="b"/>
              <a:pathLst>
                <a:path w="137229" h="1161253">
                  <a:moveTo>
                    <a:pt x="25971" y="0"/>
                  </a:moveTo>
                  <a:lnTo>
                    <a:pt x="137229" y="0"/>
                  </a:lnTo>
                  <a:lnTo>
                    <a:pt x="137229" y="1161253"/>
                  </a:lnTo>
                  <a:lnTo>
                    <a:pt x="0" y="1161253"/>
                  </a:lnTo>
                </a:path>
              </a:pathLst>
            </a:custGeom>
            <a:noFill/>
            <a:ln w="28575">
              <a:solidFill>
                <a:schemeClr val="accent2"/>
              </a:solidFill>
              <a:miter lim="800000"/>
              <a:headEnd/>
              <a:tailEnd/>
            </a:ln>
          </p:spPr>
          <p:txBody>
            <a:bodyPr rtlCol="0" anchor="ctr"/>
            <a:lstStyle/>
            <a:p>
              <a:pPr algn="ctr"/>
              <a:endParaRPr lang="en-US" dirty="0"/>
            </a:p>
          </p:txBody>
        </p:sp>
        <p:sp>
          <p:nvSpPr>
            <p:cNvPr id="311" name="Freeform: Shape 310">
              <a:extLst>
                <a:ext uri="{FF2B5EF4-FFF2-40B4-BE49-F238E27FC236}">
                  <a16:creationId xmlns:a16="http://schemas.microsoft.com/office/drawing/2014/main" id="{0BBA1E74-B6D7-74CB-0688-C7DBAE139B16}"/>
                </a:ext>
              </a:extLst>
            </p:cNvPr>
            <p:cNvSpPr/>
            <p:nvPr/>
          </p:nvSpPr>
          <p:spPr bwMode="auto">
            <a:xfrm rot="16200000">
              <a:off x="1515395" y="4109341"/>
              <a:ext cx="279581" cy="572546"/>
            </a:xfrm>
            <a:custGeom>
              <a:avLst/>
              <a:gdLst>
                <a:gd name="connsiteX0" fmla="*/ 0 w 111258"/>
                <a:gd name="connsiteY0" fmla="*/ 0 h 1161253"/>
                <a:gd name="connsiteX1" fmla="*/ 111258 w 111258"/>
                <a:gd name="connsiteY1" fmla="*/ 0 h 1161253"/>
                <a:gd name="connsiteX2" fmla="*/ 111258 w 111258"/>
                <a:gd name="connsiteY2" fmla="*/ 1161253 h 1161253"/>
                <a:gd name="connsiteX3" fmla="*/ 24338 w 111258"/>
                <a:gd name="connsiteY3" fmla="*/ 1161253 h 1161253"/>
                <a:gd name="connsiteX0" fmla="*/ 9254 w 120512"/>
                <a:gd name="connsiteY0" fmla="*/ 0 h 1171798"/>
                <a:gd name="connsiteX1" fmla="*/ 120512 w 120512"/>
                <a:gd name="connsiteY1" fmla="*/ 0 h 1171798"/>
                <a:gd name="connsiteX2" fmla="*/ 120512 w 120512"/>
                <a:gd name="connsiteY2" fmla="*/ 1161253 h 1171798"/>
                <a:gd name="connsiteX3" fmla="*/ 0 w 120512"/>
                <a:gd name="connsiteY3" fmla="*/ 1171797 h 1171798"/>
                <a:gd name="connsiteX0" fmla="*/ 9254 w 120512"/>
                <a:gd name="connsiteY0" fmla="*/ 0 h 1161263"/>
                <a:gd name="connsiteX1" fmla="*/ 120512 w 120512"/>
                <a:gd name="connsiteY1" fmla="*/ 0 h 1161263"/>
                <a:gd name="connsiteX2" fmla="*/ 120512 w 120512"/>
                <a:gd name="connsiteY2" fmla="*/ 1161253 h 1161263"/>
                <a:gd name="connsiteX3" fmla="*/ 0 w 120512"/>
                <a:gd name="connsiteY3" fmla="*/ 1161264 h 1161263"/>
              </a:gdLst>
              <a:ahLst/>
              <a:cxnLst>
                <a:cxn ang="0">
                  <a:pos x="connsiteX0" y="connsiteY0"/>
                </a:cxn>
                <a:cxn ang="0">
                  <a:pos x="connsiteX1" y="connsiteY1"/>
                </a:cxn>
                <a:cxn ang="0">
                  <a:pos x="connsiteX2" y="connsiteY2"/>
                </a:cxn>
                <a:cxn ang="0">
                  <a:pos x="connsiteX3" y="connsiteY3"/>
                </a:cxn>
              </a:cxnLst>
              <a:rect l="l" t="t" r="r" b="b"/>
              <a:pathLst>
                <a:path w="120512" h="1161263">
                  <a:moveTo>
                    <a:pt x="9254" y="0"/>
                  </a:moveTo>
                  <a:lnTo>
                    <a:pt x="120512" y="0"/>
                  </a:lnTo>
                  <a:lnTo>
                    <a:pt x="120512" y="1161253"/>
                  </a:lnTo>
                  <a:lnTo>
                    <a:pt x="0" y="1161264"/>
                  </a:lnTo>
                </a:path>
              </a:pathLst>
            </a:custGeom>
            <a:noFill/>
            <a:ln w="28575">
              <a:solidFill>
                <a:schemeClr val="accent6"/>
              </a:solidFill>
              <a:miter lim="800000"/>
              <a:headEnd/>
              <a:tailEnd/>
            </a:ln>
          </p:spPr>
          <p:txBody>
            <a:bodyPr rtlCol="0" anchor="ctr"/>
            <a:lstStyle/>
            <a:p>
              <a:pPr algn="ctr"/>
              <a:endParaRPr lang="en-US" dirty="0"/>
            </a:p>
          </p:txBody>
        </p:sp>
        <p:sp>
          <p:nvSpPr>
            <p:cNvPr id="312" name="TextBox 311">
              <a:extLst>
                <a:ext uri="{FF2B5EF4-FFF2-40B4-BE49-F238E27FC236}">
                  <a16:creationId xmlns:a16="http://schemas.microsoft.com/office/drawing/2014/main" id="{352D7E32-9F7D-BC14-6EC9-B3778776F179}"/>
                </a:ext>
              </a:extLst>
            </p:cNvPr>
            <p:cNvSpPr txBox="1"/>
            <p:nvPr/>
          </p:nvSpPr>
          <p:spPr bwMode="auto">
            <a:xfrm>
              <a:off x="1514368" y="4017739"/>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accent6"/>
                  </a:solidFill>
                  <a:latin typeface="Calibri" panose="020F0502020204030204" pitchFamily="34" charset="0"/>
                </a:rPr>
                <a:t>*</a:t>
              </a:r>
            </a:p>
          </p:txBody>
        </p:sp>
        <p:sp>
          <p:nvSpPr>
            <p:cNvPr id="313" name="Freeform: Shape 312">
              <a:extLst>
                <a:ext uri="{FF2B5EF4-FFF2-40B4-BE49-F238E27FC236}">
                  <a16:creationId xmlns:a16="http://schemas.microsoft.com/office/drawing/2014/main" id="{5AFD85FD-61F4-9CE3-0966-CBA3903348B4}"/>
                </a:ext>
              </a:extLst>
            </p:cNvPr>
            <p:cNvSpPr/>
            <p:nvPr/>
          </p:nvSpPr>
          <p:spPr bwMode="auto">
            <a:xfrm rot="16200000">
              <a:off x="2503130" y="4515325"/>
              <a:ext cx="70857" cy="259661"/>
            </a:xfrm>
            <a:custGeom>
              <a:avLst/>
              <a:gdLst>
                <a:gd name="connsiteX0" fmla="*/ 0 w 111258"/>
                <a:gd name="connsiteY0" fmla="*/ 0 h 1161253"/>
                <a:gd name="connsiteX1" fmla="*/ 111258 w 111258"/>
                <a:gd name="connsiteY1" fmla="*/ 0 h 1161253"/>
                <a:gd name="connsiteX2" fmla="*/ 111258 w 111258"/>
                <a:gd name="connsiteY2" fmla="*/ 1161253 h 1161253"/>
                <a:gd name="connsiteX3" fmla="*/ 24338 w 111258"/>
                <a:gd name="connsiteY3" fmla="*/ 1161253 h 1161253"/>
                <a:gd name="connsiteX0" fmla="*/ 25971 w 137229"/>
                <a:gd name="connsiteY0" fmla="*/ 0 h 1161253"/>
                <a:gd name="connsiteX1" fmla="*/ 137229 w 137229"/>
                <a:gd name="connsiteY1" fmla="*/ 0 h 1161253"/>
                <a:gd name="connsiteX2" fmla="*/ 137229 w 137229"/>
                <a:gd name="connsiteY2" fmla="*/ 1161253 h 1161253"/>
                <a:gd name="connsiteX3" fmla="*/ 0 w 137229"/>
                <a:gd name="connsiteY3" fmla="*/ 1161253 h 1161253"/>
              </a:gdLst>
              <a:ahLst/>
              <a:cxnLst>
                <a:cxn ang="0">
                  <a:pos x="connsiteX0" y="connsiteY0"/>
                </a:cxn>
                <a:cxn ang="0">
                  <a:pos x="connsiteX1" y="connsiteY1"/>
                </a:cxn>
                <a:cxn ang="0">
                  <a:pos x="connsiteX2" y="connsiteY2"/>
                </a:cxn>
                <a:cxn ang="0">
                  <a:pos x="connsiteX3" y="connsiteY3"/>
                </a:cxn>
              </a:cxnLst>
              <a:rect l="l" t="t" r="r" b="b"/>
              <a:pathLst>
                <a:path w="137229" h="1161253">
                  <a:moveTo>
                    <a:pt x="25971" y="0"/>
                  </a:moveTo>
                  <a:lnTo>
                    <a:pt x="137229" y="0"/>
                  </a:lnTo>
                  <a:lnTo>
                    <a:pt x="137229" y="1161253"/>
                  </a:lnTo>
                  <a:lnTo>
                    <a:pt x="0" y="1161253"/>
                  </a:lnTo>
                </a:path>
              </a:pathLst>
            </a:custGeom>
            <a:noFill/>
            <a:ln w="28575">
              <a:solidFill>
                <a:schemeClr val="accent2"/>
              </a:solidFill>
              <a:miter lim="800000"/>
              <a:headEnd/>
              <a:tailEnd/>
            </a:ln>
          </p:spPr>
          <p:txBody>
            <a:bodyPr rtlCol="0" anchor="ctr"/>
            <a:lstStyle/>
            <a:p>
              <a:pPr algn="ctr"/>
              <a:endParaRPr lang="en-US" dirty="0"/>
            </a:p>
          </p:txBody>
        </p:sp>
        <p:sp>
          <p:nvSpPr>
            <p:cNvPr id="314" name="Freeform: Shape 313">
              <a:extLst>
                <a:ext uri="{FF2B5EF4-FFF2-40B4-BE49-F238E27FC236}">
                  <a16:creationId xmlns:a16="http://schemas.microsoft.com/office/drawing/2014/main" id="{1F02D855-8275-F68A-8F13-ADD3DD1F69D7}"/>
                </a:ext>
              </a:extLst>
            </p:cNvPr>
            <p:cNvSpPr/>
            <p:nvPr/>
          </p:nvSpPr>
          <p:spPr bwMode="auto">
            <a:xfrm rot="16200000">
              <a:off x="2435770" y="4241014"/>
              <a:ext cx="279581" cy="572546"/>
            </a:xfrm>
            <a:custGeom>
              <a:avLst/>
              <a:gdLst>
                <a:gd name="connsiteX0" fmla="*/ 0 w 111258"/>
                <a:gd name="connsiteY0" fmla="*/ 0 h 1161253"/>
                <a:gd name="connsiteX1" fmla="*/ 111258 w 111258"/>
                <a:gd name="connsiteY1" fmla="*/ 0 h 1161253"/>
                <a:gd name="connsiteX2" fmla="*/ 111258 w 111258"/>
                <a:gd name="connsiteY2" fmla="*/ 1161253 h 1161253"/>
                <a:gd name="connsiteX3" fmla="*/ 24338 w 111258"/>
                <a:gd name="connsiteY3" fmla="*/ 1161253 h 1161253"/>
                <a:gd name="connsiteX0" fmla="*/ 9254 w 120512"/>
                <a:gd name="connsiteY0" fmla="*/ 0 h 1171798"/>
                <a:gd name="connsiteX1" fmla="*/ 120512 w 120512"/>
                <a:gd name="connsiteY1" fmla="*/ 0 h 1171798"/>
                <a:gd name="connsiteX2" fmla="*/ 120512 w 120512"/>
                <a:gd name="connsiteY2" fmla="*/ 1161253 h 1171798"/>
                <a:gd name="connsiteX3" fmla="*/ 0 w 120512"/>
                <a:gd name="connsiteY3" fmla="*/ 1171797 h 1171798"/>
                <a:gd name="connsiteX0" fmla="*/ 9254 w 120512"/>
                <a:gd name="connsiteY0" fmla="*/ 0 h 1161263"/>
                <a:gd name="connsiteX1" fmla="*/ 120512 w 120512"/>
                <a:gd name="connsiteY1" fmla="*/ 0 h 1161263"/>
                <a:gd name="connsiteX2" fmla="*/ 120512 w 120512"/>
                <a:gd name="connsiteY2" fmla="*/ 1161253 h 1161263"/>
                <a:gd name="connsiteX3" fmla="*/ 0 w 120512"/>
                <a:gd name="connsiteY3" fmla="*/ 1161264 h 1161263"/>
              </a:gdLst>
              <a:ahLst/>
              <a:cxnLst>
                <a:cxn ang="0">
                  <a:pos x="connsiteX0" y="connsiteY0"/>
                </a:cxn>
                <a:cxn ang="0">
                  <a:pos x="connsiteX1" y="connsiteY1"/>
                </a:cxn>
                <a:cxn ang="0">
                  <a:pos x="connsiteX2" y="connsiteY2"/>
                </a:cxn>
                <a:cxn ang="0">
                  <a:pos x="connsiteX3" y="connsiteY3"/>
                </a:cxn>
              </a:cxnLst>
              <a:rect l="l" t="t" r="r" b="b"/>
              <a:pathLst>
                <a:path w="120512" h="1161263">
                  <a:moveTo>
                    <a:pt x="9254" y="0"/>
                  </a:moveTo>
                  <a:lnTo>
                    <a:pt x="120512" y="0"/>
                  </a:lnTo>
                  <a:lnTo>
                    <a:pt x="120512" y="1161253"/>
                  </a:lnTo>
                  <a:lnTo>
                    <a:pt x="0" y="1161264"/>
                  </a:lnTo>
                </a:path>
              </a:pathLst>
            </a:custGeom>
            <a:noFill/>
            <a:ln w="28575">
              <a:solidFill>
                <a:schemeClr val="accent6"/>
              </a:solidFill>
              <a:miter lim="800000"/>
              <a:headEnd/>
              <a:tailEnd/>
            </a:ln>
          </p:spPr>
          <p:txBody>
            <a:bodyPr rtlCol="0" anchor="ctr"/>
            <a:lstStyle/>
            <a:p>
              <a:pPr algn="ctr"/>
              <a:endParaRPr lang="en-US" dirty="0"/>
            </a:p>
          </p:txBody>
        </p:sp>
        <p:sp>
          <p:nvSpPr>
            <p:cNvPr id="315" name="TextBox 314">
              <a:extLst>
                <a:ext uri="{FF2B5EF4-FFF2-40B4-BE49-F238E27FC236}">
                  <a16:creationId xmlns:a16="http://schemas.microsoft.com/office/drawing/2014/main" id="{2F12E97D-22C3-0C8D-38F3-D6063C2591F4}"/>
                </a:ext>
              </a:extLst>
            </p:cNvPr>
            <p:cNvSpPr txBox="1"/>
            <p:nvPr/>
          </p:nvSpPr>
          <p:spPr bwMode="auto">
            <a:xfrm>
              <a:off x="2434743" y="4149412"/>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accent6"/>
                  </a:solidFill>
                  <a:latin typeface="Calibri" panose="020F0502020204030204" pitchFamily="34" charset="0"/>
                </a:rPr>
                <a:t>*</a:t>
              </a:r>
            </a:p>
          </p:txBody>
        </p:sp>
        <p:sp>
          <p:nvSpPr>
            <p:cNvPr id="316" name="TextBox 315">
              <a:extLst>
                <a:ext uri="{FF2B5EF4-FFF2-40B4-BE49-F238E27FC236}">
                  <a16:creationId xmlns:a16="http://schemas.microsoft.com/office/drawing/2014/main" id="{6760616C-497B-9310-0D2B-C076B1F2CE23}"/>
                </a:ext>
              </a:extLst>
            </p:cNvPr>
            <p:cNvSpPr txBox="1"/>
            <p:nvPr/>
          </p:nvSpPr>
          <p:spPr bwMode="auto">
            <a:xfrm>
              <a:off x="2409394" y="4398704"/>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accent2"/>
                  </a:solidFill>
                  <a:latin typeface="Calibri" panose="020F0502020204030204" pitchFamily="34" charset="0"/>
                </a:rPr>
                <a:t>†</a:t>
              </a:r>
            </a:p>
          </p:txBody>
        </p:sp>
        <p:sp>
          <p:nvSpPr>
            <p:cNvPr id="317" name="Freeform: Shape 316">
              <a:extLst>
                <a:ext uri="{FF2B5EF4-FFF2-40B4-BE49-F238E27FC236}">
                  <a16:creationId xmlns:a16="http://schemas.microsoft.com/office/drawing/2014/main" id="{E8653262-7098-5CD2-1C5D-7FB6759AB5E2}"/>
                </a:ext>
              </a:extLst>
            </p:cNvPr>
            <p:cNvSpPr/>
            <p:nvPr/>
          </p:nvSpPr>
          <p:spPr bwMode="auto">
            <a:xfrm rot="16200000">
              <a:off x="3447289" y="4735247"/>
              <a:ext cx="70857" cy="259661"/>
            </a:xfrm>
            <a:custGeom>
              <a:avLst/>
              <a:gdLst>
                <a:gd name="connsiteX0" fmla="*/ 0 w 111258"/>
                <a:gd name="connsiteY0" fmla="*/ 0 h 1161253"/>
                <a:gd name="connsiteX1" fmla="*/ 111258 w 111258"/>
                <a:gd name="connsiteY1" fmla="*/ 0 h 1161253"/>
                <a:gd name="connsiteX2" fmla="*/ 111258 w 111258"/>
                <a:gd name="connsiteY2" fmla="*/ 1161253 h 1161253"/>
                <a:gd name="connsiteX3" fmla="*/ 24338 w 111258"/>
                <a:gd name="connsiteY3" fmla="*/ 1161253 h 1161253"/>
                <a:gd name="connsiteX0" fmla="*/ 25971 w 137229"/>
                <a:gd name="connsiteY0" fmla="*/ 0 h 1161253"/>
                <a:gd name="connsiteX1" fmla="*/ 137229 w 137229"/>
                <a:gd name="connsiteY1" fmla="*/ 0 h 1161253"/>
                <a:gd name="connsiteX2" fmla="*/ 137229 w 137229"/>
                <a:gd name="connsiteY2" fmla="*/ 1161253 h 1161253"/>
                <a:gd name="connsiteX3" fmla="*/ 0 w 137229"/>
                <a:gd name="connsiteY3" fmla="*/ 1161253 h 1161253"/>
              </a:gdLst>
              <a:ahLst/>
              <a:cxnLst>
                <a:cxn ang="0">
                  <a:pos x="connsiteX0" y="connsiteY0"/>
                </a:cxn>
                <a:cxn ang="0">
                  <a:pos x="connsiteX1" y="connsiteY1"/>
                </a:cxn>
                <a:cxn ang="0">
                  <a:pos x="connsiteX2" y="connsiteY2"/>
                </a:cxn>
                <a:cxn ang="0">
                  <a:pos x="connsiteX3" y="connsiteY3"/>
                </a:cxn>
              </a:cxnLst>
              <a:rect l="l" t="t" r="r" b="b"/>
              <a:pathLst>
                <a:path w="137229" h="1161253">
                  <a:moveTo>
                    <a:pt x="25971" y="0"/>
                  </a:moveTo>
                  <a:lnTo>
                    <a:pt x="137229" y="0"/>
                  </a:lnTo>
                  <a:lnTo>
                    <a:pt x="137229" y="1161253"/>
                  </a:lnTo>
                  <a:lnTo>
                    <a:pt x="0" y="1161253"/>
                  </a:lnTo>
                </a:path>
              </a:pathLst>
            </a:custGeom>
            <a:noFill/>
            <a:ln w="28575">
              <a:solidFill>
                <a:schemeClr val="accent2"/>
              </a:solidFill>
              <a:miter lim="800000"/>
              <a:headEnd/>
              <a:tailEnd/>
            </a:ln>
          </p:spPr>
          <p:txBody>
            <a:bodyPr rtlCol="0" anchor="ctr"/>
            <a:lstStyle/>
            <a:p>
              <a:pPr algn="ctr"/>
              <a:endParaRPr lang="en-US" dirty="0"/>
            </a:p>
          </p:txBody>
        </p:sp>
        <p:sp>
          <p:nvSpPr>
            <p:cNvPr id="318" name="Freeform: Shape 317">
              <a:extLst>
                <a:ext uri="{FF2B5EF4-FFF2-40B4-BE49-F238E27FC236}">
                  <a16:creationId xmlns:a16="http://schemas.microsoft.com/office/drawing/2014/main" id="{924351CE-AA90-449B-89A9-E3AC3BFB0B82}"/>
                </a:ext>
              </a:extLst>
            </p:cNvPr>
            <p:cNvSpPr/>
            <p:nvPr/>
          </p:nvSpPr>
          <p:spPr bwMode="auto">
            <a:xfrm rot="16200000">
              <a:off x="3379929" y="4460936"/>
              <a:ext cx="279581" cy="572546"/>
            </a:xfrm>
            <a:custGeom>
              <a:avLst/>
              <a:gdLst>
                <a:gd name="connsiteX0" fmla="*/ 0 w 111258"/>
                <a:gd name="connsiteY0" fmla="*/ 0 h 1161253"/>
                <a:gd name="connsiteX1" fmla="*/ 111258 w 111258"/>
                <a:gd name="connsiteY1" fmla="*/ 0 h 1161253"/>
                <a:gd name="connsiteX2" fmla="*/ 111258 w 111258"/>
                <a:gd name="connsiteY2" fmla="*/ 1161253 h 1161253"/>
                <a:gd name="connsiteX3" fmla="*/ 24338 w 111258"/>
                <a:gd name="connsiteY3" fmla="*/ 1161253 h 1161253"/>
                <a:gd name="connsiteX0" fmla="*/ 9254 w 120512"/>
                <a:gd name="connsiteY0" fmla="*/ 0 h 1171798"/>
                <a:gd name="connsiteX1" fmla="*/ 120512 w 120512"/>
                <a:gd name="connsiteY1" fmla="*/ 0 h 1171798"/>
                <a:gd name="connsiteX2" fmla="*/ 120512 w 120512"/>
                <a:gd name="connsiteY2" fmla="*/ 1161253 h 1171798"/>
                <a:gd name="connsiteX3" fmla="*/ 0 w 120512"/>
                <a:gd name="connsiteY3" fmla="*/ 1171797 h 1171798"/>
                <a:gd name="connsiteX0" fmla="*/ 9254 w 120512"/>
                <a:gd name="connsiteY0" fmla="*/ 0 h 1161263"/>
                <a:gd name="connsiteX1" fmla="*/ 120512 w 120512"/>
                <a:gd name="connsiteY1" fmla="*/ 0 h 1161263"/>
                <a:gd name="connsiteX2" fmla="*/ 120512 w 120512"/>
                <a:gd name="connsiteY2" fmla="*/ 1161253 h 1161263"/>
                <a:gd name="connsiteX3" fmla="*/ 0 w 120512"/>
                <a:gd name="connsiteY3" fmla="*/ 1161264 h 1161263"/>
              </a:gdLst>
              <a:ahLst/>
              <a:cxnLst>
                <a:cxn ang="0">
                  <a:pos x="connsiteX0" y="connsiteY0"/>
                </a:cxn>
                <a:cxn ang="0">
                  <a:pos x="connsiteX1" y="connsiteY1"/>
                </a:cxn>
                <a:cxn ang="0">
                  <a:pos x="connsiteX2" y="connsiteY2"/>
                </a:cxn>
                <a:cxn ang="0">
                  <a:pos x="connsiteX3" y="connsiteY3"/>
                </a:cxn>
              </a:cxnLst>
              <a:rect l="l" t="t" r="r" b="b"/>
              <a:pathLst>
                <a:path w="120512" h="1161263">
                  <a:moveTo>
                    <a:pt x="9254" y="0"/>
                  </a:moveTo>
                  <a:lnTo>
                    <a:pt x="120512" y="0"/>
                  </a:lnTo>
                  <a:lnTo>
                    <a:pt x="120512" y="1161253"/>
                  </a:lnTo>
                  <a:lnTo>
                    <a:pt x="0" y="1161264"/>
                  </a:lnTo>
                </a:path>
              </a:pathLst>
            </a:custGeom>
            <a:noFill/>
            <a:ln w="28575">
              <a:solidFill>
                <a:schemeClr val="accent6"/>
              </a:solidFill>
              <a:miter lim="800000"/>
              <a:headEnd/>
              <a:tailEnd/>
            </a:ln>
          </p:spPr>
          <p:txBody>
            <a:bodyPr rtlCol="0" anchor="ctr"/>
            <a:lstStyle/>
            <a:p>
              <a:pPr algn="ctr"/>
              <a:endParaRPr lang="en-US" dirty="0"/>
            </a:p>
          </p:txBody>
        </p:sp>
        <p:sp>
          <p:nvSpPr>
            <p:cNvPr id="319" name="TextBox 318">
              <a:extLst>
                <a:ext uri="{FF2B5EF4-FFF2-40B4-BE49-F238E27FC236}">
                  <a16:creationId xmlns:a16="http://schemas.microsoft.com/office/drawing/2014/main" id="{0910AC71-1193-0976-C851-270B7FA6BF78}"/>
                </a:ext>
              </a:extLst>
            </p:cNvPr>
            <p:cNvSpPr txBox="1"/>
            <p:nvPr/>
          </p:nvSpPr>
          <p:spPr bwMode="auto">
            <a:xfrm>
              <a:off x="3378902" y="4369334"/>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accent6"/>
                  </a:solidFill>
                  <a:latin typeface="Calibri" panose="020F0502020204030204" pitchFamily="34" charset="0"/>
                </a:rPr>
                <a:t>*</a:t>
              </a:r>
            </a:p>
          </p:txBody>
        </p:sp>
        <p:sp>
          <p:nvSpPr>
            <p:cNvPr id="320" name="TextBox 319">
              <a:extLst>
                <a:ext uri="{FF2B5EF4-FFF2-40B4-BE49-F238E27FC236}">
                  <a16:creationId xmlns:a16="http://schemas.microsoft.com/office/drawing/2014/main" id="{58093698-B56F-C52F-1EC7-2E673C2990A9}"/>
                </a:ext>
              </a:extLst>
            </p:cNvPr>
            <p:cNvSpPr txBox="1"/>
            <p:nvPr/>
          </p:nvSpPr>
          <p:spPr bwMode="auto">
            <a:xfrm>
              <a:off x="3353553" y="461862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accent2"/>
                  </a:solidFill>
                  <a:latin typeface="Calibri" panose="020F0502020204030204" pitchFamily="34" charset="0"/>
                </a:rPr>
                <a:t>†</a:t>
              </a:r>
            </a:p>
          </p:txBody>
        </p:sp>
        <p:sp>
          <p:nvSpPr>
            <p:cNvPr id="321" name="Freeform: Shape 320">
              <a:extLst>
                <a:ext uri="{FF2B5EF4-FFF2-40B4-BE49-F238E27FC236}">
                  <a16:creationId xmlns:a16="http://schemas.microsoft.com/office/drawing/2014/main" id="{E8414085-BC19-E14D-FF34-6E73C5898D56}"/>
                </a:ext>
              </a:extLst>
            </p:cNvPr>
            <p:cNvSpPr/>
            <p:nvPr/>
          </p:nvSpPr>
          <p:spPr bwMode="auto">
            <a:xfrm rot="16200000">
              <a:off x="4353130" y="4970474"/>
              <a:ext cx="70857" cy="259661"/>
            </a:xfrm>
            <a:custGeom>
              <a:avLst/>
              <a:gdLst>
                <a:gd name="connsiteX0" fmla="*/ 0 w 111258"/>
                <a:gd name="connsiteY0" fmla="*/ 0 h 1161253"/>
                <a:gd name="connsiteX1" fmla="*/ 111258 w 111258"/>
                <a:gd name="connsiteY1" fmla="*/ 0 h 1161253"/>
                <a:gd name="connsiteX2" fmla="*/ 111258 w 111258"/>
                <a:gd name="connsiteY2" fmla="*/ 1161253 h 1161253"/>
                <a:gd name="connsiteX3" fmla="*/ 24338 w 111258"/>
                <a:gd name="connsiteY3" fmla="*/ 1161253 h 1161253"/>
                <a:gd name="connsiteX0" fmla="*/ 25971 w 137229"/>
                <a:gd name="connsiteY0" fmla="*/ 0 h 1161253"/>
                <a:gd name="connsiteX1" fmla="*/ 137229 w 137229"/>
                <a:gd name="connsiteY1" fmla="*/ 0 h 1161253"/>
                <a:gd name="connsiteX2" fmla="*/ 137229 w 137229"/>
                <a:gd name="connsiteY2" fmla="*/ 1161253 h 1161253"/>
                <a:gd name="connsiteX3" fmla="*/ 0 w 137229"/>
                <a:gd name="connsiteY3" fmla="*/ 1161253 h 1161253"/>
              </a:gdLst>
              <a:ahLst/>
              <a:cxnLst>
                <a:cxn ang="0">
                  <a:pos x="connsiteX0" y="connsiteY0"/>
                </a:cxn>
                <a:cxn ang="0">
                  <a:pos x="connsiteX1" y="connsiteY1"/>
                </a:cxn>
                <a:cxn ang="0">
                  <a:pos x="connsiteX2" y="connsiteY2"/>
                </a:cxn>
                <a:cxn ang="0">
                  <a:pos x="connsiteX3" y="connsiteY3"/>
                </a:cxn>
              </a:cxnLst>
              <a:rect l="l" t="t" r="r" b="b"/>
              <a:pathLst>
                <a:path w="137229" h="1161253">
                  <a:moveTo>
                    <a:pt x="25971" y="0"/>
                  </a:moveTo>
                  <a:lnTo>
                    <a:pt x="137229" y="0"/>
                  </a:lnTo>
                  <a:lnTo>
                    <a:pt x="137229" y="1161253"/>
                  </a:lnTo>
                  <a:lnTo>
                    <a:pt x="0" y="1161253"/>
                  </a:lnTo>
                </a:path>
              </a:pathLst>
            </a:custGeom>
            <a:noFill/>
            <a:ln w="28575">
              <a:solidFill>
                <a:schemeClr val="accent6"/>
              </a:solidFill>
              <a:miter lim="800000"/>
              <a:headEnd/>
              <a:tailEnd/>
            </a:ln>
          </p:spPr>
          <p:txBody>
            <a:bodyPr rtlCol="0" anchor="ctr"/>
            <a:lstStyle/>
            <a:p>
              <a:pPr algn="ctr"/>
              <a:endParaRPr lang="en-US" dirty="0"/>
            </a:p>
          </p:txBody>
        </p:sp>
        <p:sp>
          <p:nvSpPr>
            <p:cNvPr id="322" name="Freeform: Shape 321">
              <a:extLst>
                <a:ext uri="{FF2B5EF4-FFF2-40B4-BE49-F238E27FC236}">
                  <a16:creationId xmlns:a16="http://schemas.microsoft.com/office/drawing/2014/main" id="{B6965DAB-A643-B502-A9E7-7317E6E27C41}"/>
                </a:ext>
              </a:extLst>
            </p:cNvPr>
            <p:cNvSpPr/>
            <p:nvPr/>
          </p:nvSpPr>
          <p:spPr bwMode="auto">
            <a:xfrm rot="16200000">
              <a:off x="4285770" y="4696163"/>
              <a:ext cx="279581" cy="572546"/>
            </a:xfrm>
            <a:custGeom>
              <a:avLst/>
              <a:gdLst>
                <a:gd name="connsiteX0" fmla="*/ 0 w 111258"/>
                <a:gd name="connsiteY0" fmla="*/ 0 h 1161253"/>
                <a:gd name="connsiteX1" fmla="*/ 111258 w 111258"/>
                <a:gd name="connsiteY1" fmla="*/ 0 h 1161253"/>
                <a:gd name="connsiteX2" fmla="*/ 111258 w 111258"/>
                <a:gd name="connsiteY2" fmla="*/ 1161253 h 1161253"/>
                <a:gd name="connsiteX3" fmla="*/ 24338 w 111258"/>
                <a:gd name="connsiteY3" fmla="*/ 1161253 h 1161253"/>
                <a:gd name="connsiteX0" fmla="*/ 9254 w 120512"/>
                <a:gd name="connsiteY0" fmla="*/ 0 h 1171798"/>
                <a:gd name="connsiteX1" fmla="*/ 120512 w 120512"/>
                <a:gd name="connsiteY1" fmla="*/ 0 h 1171798"/>
                <a:gd name="connsiteX2" fmla="*/ 120512 w 120512"/>
                <a:gd name="connsiteY2" fmla="*/ 1161253 h 1171798"/>
                <a:gd name="connsiteX3" fmla="*/ 0 w 120512"/>
                <a:gd name="connsiteY3" fmla="*/ 1171797 h 1171798"/>
                <a:gd name="connsiteX0" fmla="*/ 9254 w 120512"/>
                <a:gd name="connsiteY0" fmla="*/ 0 h 1161263"/>
                <a:gd name="connsiteX1" fmla="*/ 120512 w 120512"/>
                <a:gd name="connsiteY1" fmla="*/ 0 h 1161263"/>
                <a:gd name="connsiteX2" fmla="*/ 120512 w 120512"/>
                <a:gd name="connsiteY2" fmla="*/ 1161253 h 1161263"/>
                <a:gd name="connsiteX3" fmla="*/ 0 w 120512"/>
                <a:gd name="connsiteY3" fmla="*/ 1161264 h 1161263"/>
              </a:gdLst>
              <a:ahLst/>
              <a:cxnLst>
                <a:cxn ang="0">
                  <a:pos x="connsiteX0" y="connsiteY0"/>
                </a:cxn>
                <a:cxn ang="0">
                  <a:pos x="connsiteX1" y="connsiteY1"/>
                </a:cxn>
                <a:cxn ang="0">
                  <a:pos x="connsiteX2" y="connsiteY2"/>
                </a:cxn>
                <a:cxn ang="0">
                  <a:pos x="connsiteX3" y="connsiteY3"/>
                </a:cxn>
              </a:cxnLst>
              <a:rect l="l" t="t" r="r" b="b"/>
              <a:pathLst>
                <a:path w="120512" h="1161263">
                  <a:moveTo>
                    <a:pt x="9254" y="0"/>
                  </a:moveTo>
                  <a:lnTo>
                    <a:pt x="120512" y="0"/>
                  </a:lnTo>
                  <a:lnTo>
                    <a:pt x="120512" y="1161253"/>
                  </a:lnTo>
                  <a:lnTo>
                    <a:pt x="0" y="1161264"/>
                  </a:lnTo>
                </a:path>
              </a:pathLst>
            </a:custGeom>
            <a:noFill/>
            <a:ln w="28575">
              <a:solidFill>
                <a:schemeClr val="accent6"/>
              </a:solidFill>
              <a:miter lim="800000"/>
              <a:headEnd/>
              <a:tailEnd/>
            </a:ln>
          </p:spPr>
          <p:txBody>
            <a:bodyPr rtlCol="0" anchor="ctr"/>
            <a:lstStyle/>
            <a:p>
              <a:pPr algn="ctr"/>
              <a:endParaRPr lang="en-US" dirty="0"/>
            </a:p>
          </p:txBody>
        </p:sp>
        <p:sp>
          <p:nvSpPr>
            <p:cNvPr id="323" name="TextBox 322">
              <a:extLst>
                <a:ext uri="{FF2B5EF4-FFF2-40B4-BE49-F238E27FC236}">
                  <a16:creationId xmlns:a16="http://schemas.microsoft.com/office/drawing/2014/main" id="{26C92012-A057-9BDB-EE8C-DD7157468D30}"/>
                </a:ext>
              </a:extLst>
            </p:cNvPr>
            <p:cNvSpPr txBox="1"/>
            <p:nvPr/>
          </p:nvSpPr>
          <p:spPr bwMode="auto">
            <a:xfrm>
              <a:off x="4284743" y="460456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accent6"/>
                  </a:solidFill>
                  <a:latin typeface="Calibri" panose="020F0502020204030204" pitchFamily="34" charset="0"/>
                </a:rPr>
                <a:t>*</a:t>
              </a:r>
            </a:p>
          </p:txBody>
        </p:sp>
        <p:sp>
          <p:nvSpPr>
            <p:cNvPr id="324" name="TextBox 323">
              <a:extLst>
                <a:ext uri="{FF2B5EF4-FFF2-40B4-BE49-F238E27FC236}">
                  <a16:creationId xmlns:a16="http://schemas.microsoft.com/office/drawing/2014/main" id="{6911C798-E82D-3C1D-0CBE-937C61EAB6D5}"/>
                </a:ext>
              </a:extLst>
            </p:cNvPr>
            <p:cNvSpPr txBox="1"/>
            <p:nvPr/>
          </p:nvSpPr>
          <p:spPr bwMode="auto">
            <a:xfrm>
              <a:off x="4276661" y="487089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accent6"/>
                  </a:solidFill>
                  <a:latin typeface="Calibri" panose="020F0502020204030204" pitchFamily="34" charset="0"/>
                </a:rPr>
                <a:t>*</a:t>
              </a:r>
            </a:p>
          </p:txBody>
        </p:sp>
        <p:sp>
          <p:nvSpPr>
            <p:cNvPr id="325" name="Freeform: Shape 324">
              <a:extLst>
                <a:ext uri="{FF2B5EF4-FFF2-40B4-BE49-F238E27FC236}">
                  <a16:creationId xmlns:a16="http://schemas.microsoft.com/office/drawing/2014/main" id="{7E88439F-75B3-DFF7-DEE5-EC18EE527743}"/>
                </a:ext>
              </a:extLst>
            </p:cNvPr>
            <p:cNvSpPr/>
            <p:nvPr/>
          </p:nvSpPr>
          <p:spPr bwMode="auto">
            <a:xfrm rot="16200000">
              <a:off x="5296612" y="5211270"/>
              <a:ext cx="70857" cy="259661"/>
            </a:xfrm>
            <a:custGeom>
              <a:avLst/>
              <a:gdLst>
                <a:gd name="connsiteX0" fmla="*/ 0 w 111258"/>
                <a:gd name="connsiteY0" fmla="*/ 0 h 1161253"/>
                <a:gd name="connsiteX1" fmla="*/ 111258 w 111258"/>
                <a:gd name="connsiteY1" fmla="*/ 0 h 1161253"/>
                <a:gd name="connsiteX2" fmla="*/ 111258 w 111258"/>
                <a:gd name="connsiteY2" fmla="*/ 1161253 h 1161253"/>
                <a:gd name="connsiteX3" fmla="*/ 24338 w 111258"/>
                <a:gd name="connsiteY3" fmla="*/ 1161253 h 1161253"/>
                <a:gd name="connsiteX0" fmla="*/ 25971 w 137229"/>
                <a:gd name="connsiteY0" fmla="*/ 0 h 1161253"/>
                <a:gd name="connsiteX1" fmla="*/ 137229 w 137229"/>
                <a:gd name="connsiteY1" fmla="*/ 0 h 1161253"/>
                <a:gd name="connsiteX2" fmla="*/ 137229 w 137229"/>
                <a:gd name="connsiteY2" fmla="*/ 1161253 h 1161253"/>
                <a:gd name="connsiteX3" fmla="*/ 0 w 137229"/>
                <a:gd name="connsiteY3" fmla="*/ 1161253 h 1161253"/>
              </a:gdLst>
              <a:ahLst/>
              <a:cxnLst>
                <a:cxn ang="0">
                  <a:pos x="connsiteX0" y="connsiteY0"/>
                </a:cxn>
                <a:cxn ang="0">
                  <a:pos x="connsiteX1" y="connsiteY1"/>
                </a:cxn>
                <a:cxn ang="0">
                  <a:pos x="connsiteX2" y="connsiteY2"/>
                </a:cxn>
                <a:cxn ang="0">
                  <a:pos x="connsiteX3" y="connsiteY3"/>
                </a:cxn>
              </a:cxnLst>
              <a:rect l="l" t="t" r="r" b="b"/>
              <a:pathLst>
                <a:path w="137229" h="1161253">
                  <a:moveTo>
                    <a:pt x="25971" y="0"/>
                  </a:moveTo>
                  <a:lnTo>
                    <a:pt x="137229" y="0"/>
                  </a:lnTo>
                  <a:lnTo>
                    <a:pt x="137229" y="1161253"/>
                  </a:lnTo>
                  <a:lnTo>
                    <a:pt x="0" y="1161253"/>
                  </a:lnTo>
                </a:path>
              </a:pathLst>
            </a:custGeom>
            <a:noFill/>
            <a:ln w="28575">
              <a:solidFill>
                <a:schemeClr val="accent6"/>
              </a:solidFill>
              <a:miter lim="800000"/>
              <a:headEnd/>
              <a:tailEnd/>
            </a:ln>
          </p:spPr>
          <p:txBody>
            <a:bodyPr rtlCol="0" anchor="ctr"/>
            <a:lstStyle/>
            <a:p>
              <a:pPr algn="ctr"/>
              <a:endParaRPr lang="en-US" dirty="0"/>
            </a:p>
          </p:txBody>
        </p:sp>
        <p:sp>
          <p:nvSpPr>
            <p:cNvPr id="326" name="Freeform: Shape 325">
              <a:extLst>
                <a:ext uri="{FF2B5EF4-FFF2-40B4-BE49-F238E27FC236}">
                  <a16:creationId xmlns:a16="http://schemas.microsoft.com/office/drawing/2014/main" id="{53DF3978-1583-1B96-D035-3CB2A39C5E47}"/>
                </a:ext>
              </a:extLst>
            </p:cNvPr>
            <p:cNvSpPr/>
            <p:nvPr/>
          </p:nvSpPr>
          <p:spPr bwMode="auto">
            <a:xfrm rot="16200000">
              <a:off x="5229252" y="4936959"/>
              <a:ext cx="279581" cy="572546"/>
            </a:xfrm>
            <a:custGeom>
              <a:avLst/>
              <a:gdLst>
                <a:gd name="connsiteX0" fmla="*/ 0 w 111258"/>
                <a:gd name="connsiteY0" fmla="*/ 0 h 1161253"/>
                <a:gd name="connsiteX1" fmla="*/ 111258 w 111258"/>
                <a:gd name="connsiteY1" fmla="*/ 0 h 1161253"/>
                <a:gd name="connsiteX2" fmla="*/ 111258 w 111258"/>
                <a:gd name="connsiteY2" fmla="*/ 1161253 h 1161253"/>
                <a:gd name="connsiteX3" fmla="*/ 24338 w 111258"/>
                <a:gd name="connsiteY3" fmla="*/ 1161253 h 1161253"/>
                <a:gd name="connsiteX0" fmla="*/ 9254 w 120512"/>
                <a:gd name="connsiteY0" fmla="*/ 0 h 1171798"/>
                <a:gd name="connsiteX1" fmla="*/ 120512 w 120512"/>
                <a:gd name="connsiteY1" fmla="*/ 0 h 1171798"/>
                <a:gd name="connsiteX2" fmla="*/ 120512 w 120512"/>
                <a:gd name="connsiteY2" fmla="*/ 1161253 h 1171798"/>
                <a:gd name="connsiteX3" fmla="*/ 0 w 120512"/>
                <a:gd name="connsiteY3" fmla="*/ 1171797 h 1171798"/>
                <a:gd name="connsiteX0" fmla="*/ 9254 w 120512"/>
                <a:gd name="connsiteY0" fmla="*/ 0 h 1161263"/>
                <a:gd name="connsiteX1" fmla="*/ 120512 w 120512"/>
                <a:gd name="connsiteY1" fmla="*/ 0 h 1161263"/>
                <a:gd name="connsiteX2" fmla="*/ 120512 w 120512"/>
                <a:gd name="connsiteY2" fmla="*/ 1161253 h 1161263"/>
                <a:gd name="connsiteX3" fmla="*/ 0 w 120512"/>
                <a:gd name="connsiteY3" fmla="*/ 1161264 h 1161263"/>
              </a:gdLst>
              <a:ahLst/>
              <a:cxnLst>
                <a:cxn ang="0">
                  <a:pos x="connsiteX0" y="connsiteY0"/>
                </a:cxn>
                <a:cxn ang="0">
                  <a:pos x="connsiteX1" y="connsiteY1"/>
                </a:cxn>
                <a:cxn ang="0">
                  <a:pos x="connsiteX2" y="connsiteY2"/>
                </a:cxn>
                <a:cxn ang="0">
                  <a:pos x="connsiteX3" y="connsiteY3"/>
                </a:cxn>
              </a:cxnLst>
              <a:rect l="l" t="t" r="r" b="b"/>
              <a:pathLst>
                <a:path w="120512" h="1161263">
                  <a:moveTo>
                    <a:pt x="9254" y="0"/>
                  </a:moveTo>
                  <a:lnTo>
                    <a:pt x="120512" y="0"/>
                  </a:lnTo>
                  <a:lnTo>
                    <a:pt x="120512" y="1161253"/>
                  </a:lnTo>
                  <a:lnTo>
                    <a:pt x="0" y="1161264"/>
                  </a:lnTo>
                </a:path>
              </a:pathLst>
            </a:custGeom>
            <a:noFill/>
            <a:ln w="28575">
              <a:solidFill>
                <a:schemeClr val="accent6"/>
              </a:solidFill>
              <a:miter lim="800000"/>
              <a:headEnd/>
              <a:tailEnd/>
            </a:ln>
          </p:spPr>
          <p:txBody>
            <a:bodyPr rtlCol="0" anchor="ctr"/>
            <a:lstStyle/>
            <a:p>
              <a:pPr algn="ctr"/>
              <a:endParaRPr lang="en-US" dirty="0"/>
            </a:p>
          </p:txBody>
        </p:sp>
        <p:sp>
          <p:nvSpPr>
            <p:cNvPr id="327" name="TextBox 326">
              <a:extLst>
                <a:ext uri="{FF2B5EF4-FFF2-40B4-BE49-F238E27FC236}">
                  <a16:creationId xmlns:a16="http://schemas.microsoft.com/office/drawing/2014/main" id="{B64BB2D0-953E-9FA6-E60B-7FB49F5F45A6}"/>
                </a:ext>
              </a:extLst>
            </p:cNvPr>
            <p:cNvSpPr txBox="1"/>
            <p:nvPr/>
          </p:nvSpPr>
          <p:spPr bwMode="auto">
            <a:xfrm>
              <a:off x="5228225" y="4845357"/>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accent6"/>
                  </a:solidFill>
                  <a:latin typeface="Calibri" panose="020F0502020204030204" pitchFamily="34" charset="0"/>
                </a:rPr>
                <a:t>*</a:t>
              </a:r>
            </a:p>
          </p:txBody>
        </p:sp>
        <p:sp>
          <p:nvSpPr>
            <p:cNvPr id="328" name="TextBox 327">
              <a:extLst>
                <a:ext uri="{FF2B5EF4-FFF2-40B4-BE49-F238E27FC236}">
                  <a16:creationId xmlns:a16="http://schemas.microsoft.com/office/drawing/2014/main" id="{3092AE70-082E-5017-7928-D79C5689AADA}"/>
                </a:ext>
              </a:extLst>
            </p:cNvPr>
            <p:cNvSpPr txBox="1"/>
            <p:nvPr/>
          </p:nvSpPr>
          <p:spPr bwMode="auto">
            <a:xfrm>
              <a:off x="5220143" y="511169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accent6"/>
                  </a:solidFill>
                  <a:latin typeface="Calibri" panose="020F0502020204030204" pitchFamily="34" charset="0"/>
                </a:rPr>
                <a:t>*</a:t>
              </a:r>
            </a:p>
          </p:txBody>
        </p:sp>
      </p:grpSp>
      <p:grpSp>
        <p:nvGrpSpPr>
          <p:cNvPr id="341" name="Group 340">
            <a:extLst>
              <a:ext uri="{FF2B5EF4-FFF2-40B4-BE49-F238E27FC236}">
                <a16:creationId xmlns:a16="http://schemas.microsoft.com/office/drawing/2014/main" id="{E40AE295-6C28-2E34-46C7-B09783410DE8}"/>
              </a:ext>
            </a:extLst>
          </p:cNvPr>
          <p:cNvGrpSpPr/>
          <p:nvPr/>
        </p:nvGrpSpPr>
        <p:grpSpPr>
          <a:xfrm>
            <a:off x="4623016" y="3395645"/>
            <a:ext cx="1509270" cy="1015663"/>
            <a:chOff x="5221805" y="3097082"/>
            <a:chExt cx="1509270" cy="1015663"/>
          </a:xfrm>
        </p:grpSpPr>
        <p:sp>
          <p:nvSpPr>
            <p:cNvPr id="342" name="TextBox 341">
              <a:extLst>
                <a:ext uri="{FF2B5EF4-FFF2-40B4-BE49-F238E27FC236}">
                  <a16:creationId xmlns:a16="http://schemas.microsoft.com/office/drawing/2014/main" id="{7203B3C7-5313-A8A1-3119-93CA6A519A6B}"/>
                </a:ext>
              </a:extLst>
            </p:cNvPr>
            <p:cNvSpPr txBox="1"/>
            <p:nvPr/>
          </p:nvSpPr>
          <p:spPr bwMode="auto">
            <a:xfrm>
              <a:off x="5308891" y="3097082"/>
              <a:ext cx="142218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Semaglutide 7.2 mg</a:t>
              </a:r>
            </a:p>
            <a:p>
              <a:pPr>
                <a:spcBef>
                  <a:spcPts val="0"/>
                </a:spcBef>
              </a:pPr>
              <a:r>
                <a:rPr lang="en-US" sz="1200" b="0" dirty="0">
                  <a:solidFill>
                    <a:schemeClr val="bg1"/>
                  </a:solidFill>
                  <a:latin typeface="Calibri" panose="020F0502020204030204" pitchFamily="34" charset="0"/>
                </a:rPr>
                <a:t>Semaglutide 2.4 mg</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Placebo</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Treatment policy</a:t>
              </a:r>
            </a:p>
            <a:p>
              <a:pPr>
                <a:lnSpc>
                  <a:spcPct val="100000"/>
                </a:lnSpc>
                <a:spcBef>
                  <a:spcPts val="0"/>
                </a:spcBef>
                <a:spcAft>
                  <a:spcPct val="0"/>
                </a:spcAft>
                <a:buClrTx/>
                <a:buFontTx/>
                <a:buNone/>
              </a:pPr>
              <a:r>
                <a:rPr lang="en-US" sz="1200" b="0" dirty="0">
                  <a:solidFill>
                    <a:schemeClr val="bg1"/>
                  </a:solidFill>
                  <a:latin typeface="Calibri" panose="020F0502020204030204" pitchFamily="34" charset="0"/>
                </a:rPr>
                <a:t>Post hoc</a:t>
              </a:r>
            </a:p>
          </p:txBody>
        </p:sp>
        <p:sp>
          <p:nvSpPr>
            <p:cNvPr id="343" name="Rectangle 342">
              <a:extLst>
                <a:ext uri="{FF2B5EF4-FFF2-40B4-BE49-F238E27FC236}">
                  <a16:creationId xmlns:a16="http://schemas.microsoft.com/office/drawing/2014/main" id="{F96E9085-FED0-C8A1-3E78-7FCF812C6985}"/>
                </a:ext>
              </a:extLst>
            </p:cNvPr>
            <p:cNvSpPr/>
            <p:nvPr/>
          </p:nvSpPr>
          <p:spPr bwMode="auto">
            <a:xfrm>
              <a:off x="5241125" y="3196349"/>
              <a:ext cx="87400" cy="874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4" name="Rectangle 343">
              <a:extLst>
                <a:ext uri="{FF2B5EF4-FFF2-40B4-BE49-F238E27FC236}">
                  <a16:creationId xmlns:a16="http://schemas.microsoft.com/office/drawing/2014/main" id="{3292CF45-D6EA-22D8-2A98-2E677356C454}"/>
                </a:ext>
              </a:extLst>
            </p:cNvPr>
            <p:cNvSpPr/>
            <p:nvPr/>
          </p:nvSpPr>
          <p:spPr bwMode="auto">
            <a:xfrm>
              <a:off x="5240607" y="3378152"/>
              <a:ext cx="87400" cy="874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5" name="Rectangle 344">
              <a:extLst>
                <a:ext uri="{FF2B5EF4-FFF2-40B4-BE49-F238E27FC236}">
                  <a16:creationId xmlns:a16="http://schemas.microsoft.com/office/drawing/2014/main" id="{E60275B1-9903-432E-08FB-4CE87D1C8342}"/>
                </a:ext>
              </a:extLst>
            </p:cNvPr>
            <p:cNvSpPr/>
            <p:nvPr/>
          </p:nvSpPr>
          <p:spPr bwMode="auto">
            <a:xfrm>
              <a:off x="5240607" y="3561631"/>
              <a:ext cx="87400" cy="87400"/>
            </a:xfrm>
            <a:prstGeom prst="rect">
              <a:avLst/>
            </a:prstGeom>
            <a:solidFill>
              <a:schemeClr val="tx2">
                <a:lumMod val="9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6" name="Freeform: Shape 345">
              <a:extLst>
                <a:ext uri="{FF2B5EF4-FFF2-40B4-BE49-F238E27FC236}">
                  <a16:creationId xmlns:a16="http://schemas.microsoft.com/office/drawing/2014/main" id="{053719B8-6BA5-3C69-92B7-A97C743883D7}"/>
                </a:ext>
              </a:extLst>
            </p:cNvPr>
            <p:cNvSpPr/>
            <p:nvPr/>
          </p:nvSpPr>
          <p:spPr bwMode="auto">
            <a:xfrm>
              <a:off x="5225909" y="3743433"/>
              <a:ext cx="129769" cy="74646"/>
            </a:xfrm>
            <a:custGeom>
              <a:avLst/>
              <a:gdLst>
                <a:gd name="connsiteX0" fmla="*/ 0 w 248653"/>
                <a:gd name="connsiteY0" fmla="*/ 0 h 88231"/>
                <a:gd name="connsiteX1" fmla="*/ 0 w 248653"/>
                <a:gd name="connsiteY1" fmla="*/ 88231 h 88231"/>
                <a:gd name="connsiteX2" fmla="*/ 248653 w 248653"/>
                <a:gd name="connsiteY2" fmla="*/ 88231 h 88231"/>
                <a:gd name="connsiteX3" fmla="*/ 248653 w 248653"/>
                <a:gd name="connsiteY3" fmla="*/ 8021 h 88231"/>
                <a:gd name="connsiteX0" fmla="*/ 0 w 248653"/>
                <a:gd name="connsiteY0" fmla="*/ 4059 h 92290"/>
                <a:gd name="connsiteX1" fmla="*/ 0 w 248653"/>
                <a:gd name="connsiteY1" fmla="*/ 92290 h 92290"/>
                <a:gd name="connsiteX2" fmla="*/ 248653 w 248653"/>
                <a:gd name="connsiteY2" fmla="*/ 92290 h 92290"/>
                <a:gd name="connsiteX3" fmla="*/ 248653 w 248653"/>
                <a:gd name="connsiteY3" fmla="*/ 0 h 92290"/>
              </a:gdLst>
              <a:ahLst/>
              <a:cxnLst>
                <a:cxn ang="0">
                  <a:pos x="connsiteX0" y="connsiteY0"/>
                </a:cxn>
                <a:cxn ang="0">
                  <a:pos x="connsiteX1" y="connsiteY1"/>
                </a:cxn>
                <a:cxn ang="0">
                  <a:pos x="connsiteX2" y="connsiteY2"/>
                </a:cxn>
                <a:cxn ang="0">
                  <a:pos x="connsiteX3" y="connsiteY3"/>
                </a:cxn>
              </a:cxnLst>
              <a:rect l="l" t="t" r="r" b="b"/>
              <a:pathLst>
                <a:path w="248653" h="92290">
                  <a:moveTo>
                    <a:pt x="0" y="4059"/>
                  </a:moveTo>
                  <a:lnTo>
                    <a:pt x="0" y="92290"/>
                  </a:lnTo>
                  <a:lnTo>
                    <a:pt x="248653" y="92290"/>
                  </a:lnTo>
                  <a:lnTo>
                    <a:pt x="248653" y="0"/>
                  </a:lnTo>
                </a:path>
              </a:pathLst>
            </a:custGeom>
            <a:noFill/>
            <a:ln w="28575">
              <a:solidFill>
                <a:schemeClr val="accent6"/>
              </a:solidFill>
              <a:miter lim="800000"/>
              <a:headEnd/>
              <a:tailEnd/>
            </a:ln>
          </p:spPr>
          <p:txBody>
            <a:bodyPr rtlCol="0" anchor="ctr"/>
            <a:lstStyle/>
            <a:p>
              <a:pPr algn="ctr"/>
              <a:endParaRPr lang="en-US" dirty="0"/>
            </a:p>
          </p:txBody>
        </p:sp>
        <p:sp>
          <p:nvSpPr>
            <p:cNvPr id="347" name="Freeform: Shape 346">
              <a:extLst>
                <a:ext uri="{FF2B5EF4-FFF2-40B4-BE49-F238E27FC236}">
                  <a16:creationId xmlns:a16="http://schemas.microsoft.com/office/drawing/2014/main" id="{E583B786-EECE-F753-7E28-97FBF2D20332}"/>
                </a:ext>
              </a:extLst>
            </p:cNvPr>
            <p:cNvSpPr/>
            <p:nvPr/>
          </p:nvSpPr>
          <p:spPr bwMode="auto">
            <a:xfrm>
              <a:off x="5221805" y="3923286"/>
              <a:ext cx="129769" cy="74646"/>
            </a:xfrm>
            <a:custGeom>
              <a:avLst/>
              <a:gdLst>
                <a:gd name="connsiteX0" fmla="*/ 0 w 248653"/>
                <a:gd name="connsiteY0" fmla="*/ 0 h 88231"/>
                <a:gd name="connsiteX1" fmla="*/ 0 w 248653"/>
                <a:gd name="connsiteY1" fmla="*/ 88231 h 88231"/>
                <a:gd name="connsiteX2" fmla="*/ 248653 w 248653"/>
                <a:gd name="connsiteY2" fmla="*/ 88231 h 88231"/>
                <a:gd name="connsiteX3" fmla="*/ 248653 w 248653"/>
                <a:gd name="connsiteY3" fmla="*/ 8021 h 88231"/>
                <a:gd name="connsiteX0" fmla="*/ 0 w 248653"/>
                <a:gd name="connsiteY0" fmla="*/ 4059 h 92290"/>
                <a:gd name="connsiteX1" fmla="*/ 0 w 248653"/>
                <a:gd name="connsiteY1" fmla="*/ 92290 h 92290"/>
                <a:gd name="connsiteX2" fmla="*/ 248653 w 248653"/>
                <a:gd name="connsiteY2" fmla="*/ 92290 h 92290"/>
                <a:gd name="connsiteX3" fmla="*/ 248653 w 248653"/>
                <a:gd name="connsiteY3" fmla="*/ 0 h 92290"/>
              </a:gdLst>
              <a:ahLst/>
              <a:cxnLst>
                <a:cxn ang="0">
                  <a:pos x="connsiteX0" y="connsiteY0"/>
                </a:cxn>
                <a:cxn ang="0">
                  <a:pos x="connsiteX1" y="connsiteY1"/>
                </a:cxn>
                <a:cxn ang="0">
                  <a:pos x="connsiteX2" y="connsiteY2"/>
                </a:cxn>
                <a:cxn ang="0">
                  <a:pos x="connsiteX3" y="connsiteY3"/>
                </a:cxn>
              </a:cxnLst>
              <a:rect l="l" t="t" r="r" b="b"/>
              <a:pathLst>
                <a:path w="248653" h="92290">
                  <a:moveTo>
                    <a:pt x="0" y="4059"/>
                  </a:moveTo>
                  <a:lnTo>
                    <a:pt x="0" y="92290"/>
                  </a:lnTo>
                  <a:lnTo>
                    <a:pt x="248653" y="92290"/>
                  </a:lnTo>
                  <a:lnTo>
                    <a:pt x="248653" y="0"/>
                  </a:lnTo>
                </a:path>
              </a:pathLst>
            </a:custGeom>
            <a:noFill/>
            <a:ln w="28575">
              <a:solidFill>
                <a:schemeClr val="accent2"/>
              </a:solidFill>
              <a:miter lim="800000"/>
              <a:headEnd/>
              <a:tailEnd/>
            </a:ln>
          </p:spPr>
          <p:txBody>
            <a:bodyPr rtlCol="0" anchor="ctr"/>
            <a:lstStyle/>
            <a:p>
              <a:pPr algn="ctr"/>
              <a:endParaRPr lang="en-US" dirty="0"/>
            </a:p>
          </p:txBody>
        </p:sp>
      </p:grpSp>
      <p:sp>
        <p:nvSpPr>
          <p:cNvPr id="348" name="TextBox 347">
            <a:extLst>
              <a:ext uri="{FF2B5EF4-FFF2-40B4-BE49-F238E27FC236}">
                <a16:creationId xmlns:a16="http://schemas.microsoft.com/office/drawing/2014/main" id="{C9358DBD-40E8-8DD1-46D8-A040012796F3}"/>
              </a:ext>
            </a:extLst>
          </p:cNvPr>
          <p:cNvSpPr txBox="1"/>
          <p:nvPr/>
        </p:nvSpPr>
        <p:spPr bwMode="auto">
          <a:xfrm>
            <a:off x="3008841" y="6368053"/>
            <a:ext cx="31989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1"/>
                </a:solidFill>
                <a:latin typeface="Calibri" panose="020F0502020204030204" pitchFamily="34" charset="0"/>
              </a:rPr>
              <a:t>*</a:t>
            </a: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 &lt;.001 for odds ratio. </a:t>
            </a:r>
            <a:r>
              <a:rPr lang="en-US" sz="1200" b="0" baseline="30000" dirty="0">
                <a:solidFill>
                  <a:schemeClr val="bg1"/>
                </a:solidFill>
                <a:latin typeface="Calibri" panose="020F0502020204030204" pitchFamily="34" charset="0"/>
              </a:rPr>
              <a:t>†</a:t>
            </a: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 &lt;.05 for odds ratio.</a:t>
            </a:r>
          </a:p>
        </p:txBody>
      </p:sp>
    </p:spTree>
    <p:extLst>
      <p:ext uri="{BB962C8B-B14F-4D97-AF65-F5344CB8AC3E}">
        <p14:creationId xmlns:p14="http://schemas.microsoft.com/office/powerpoint/2010/main" val="28092549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D19D4-2152-9C9E-B0AE-A48956D9693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D0F9371-C633-5278-607D-78AEDD0C2485}"/>
              </a:ext>
            </a:extLst>
          </p:cNvPr>
          <p:cNvSpPr>
            <a:spLocks noGrp="1"/>
          </p:cNvSpPr>
          <p:nvPr>
            <p:ph type="title"/>
          </p:nvPr>
        </p:nvSpPr>
        <p:spPr/>
        <p:txBody>
          <a:bodyPr/>
          <a:lstStyle/>
          <a:p>
            <a:r>
              <a:rPr lang="en-US" dirty="0"/>
              <a:t>Key Conference Highlights and Recent Data: </a:t>
            </a:r>
            <a:br>
              <a:rPr lang="en-US" dirty="0"/>
            </a:br>
            <a:r>
              <a:rPr lang="en-US" dirty="0"/>
              <a:t>Emerging Approaches</a:t>
            </a:r>
          </a:p>
        </p:txBody>
      </p:sp>
    </p:spTree>
    <p:extLst>
      <p:ext uri="{BB962C8B-B14F-4D97-AF65-F5344CB8AC3E}">
        <p14:creationId xmlns:p14="http://schemas.microsoft.com/office/powerpoint/2010/main" val="952167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623EF-4330-C14E-6F40-E60E455157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33C33F-A8F0-8988-AC52-0CE546AF6CE5}"/>
              </a:ext>
            </a:extLst>
          </p:cNvPr>
          <p:cNvSpPr>
            <a:spLocks noGrp="1"/>
          </p:cNvSpPr>
          <p:nvPr>
            <p:ph type="title"/>
          </p:nvPr>
        </p:nvSpPr>
        <p:spPr/>
        <p:txBody>
          <a:bodyPr/>
          <a:lstStyle/>
          <a:p>
            <a:r>
              <a:rPr lang="en-US" dirty="0"/>
              <a:t>REDEFINE 1: Coadministered Cagrilintide and Semaglutide in Adults With Overweight/Obesity, No T2D</a:t>
            </a:r>
          </a:p>
        </p:txBody>
      </p:sp>
      <p:sp>
        <p:nvSpPr>
          <p:cNvPr id="12" name="Content Placeholder 2">
            <a:extLst>
              <a:ext uri="{FF2B5EF4-FFF2-40B4-BE49-F238E27FC236}">
                <a16:creationId xmlns:a16="http://schemas.microsoft.com/office/drawing/2014/main" id="{8FA9BF30-4C1E-8EA6-3CCF-23FAAF92F767}"/>
              </a:ext>
            </a:extLst>
          </p:cNvPr>
          <p:cNvSpPr txBox="1">
            <a:spLocks/>
          </p:cNvSpPr>
          <p:nvPr/>
        </p:nvSpPr>
        <p:spPr>
          <a:xfrm>
            <a:off x="604675" y="1485865"/>
            <a:ext cx="4541778" cy="478882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lnSpc>
                <a:spcPct val="100000"/>
              </a:lnSpc>
              <a:spcBef>
                <a:spcPts val="0"/>
              </a:spcBef>
              <a:buNone/>
            </a:pPr>
            <a:r>
              <a:rPr lang="en-US" sz="1800" dirty="0"/>
              <a:t>Study Design</a:t>
            </a:r>
          </a:p>
          <a:p>
            <a:pPr>
              <a:lnSpc>
                <a:spcPct val="100000"/>
              </a:lnSpc>
              <a:spcBef>
                <a:spcPts val="0"/>
              </a:spcBef>
            </a:pPr>
            <a:r>
              <a:rPr lang="en-US" sz="1800" b="0" dirty="0"/>
              <a:t>Multicenter, 68-wk, randomized phase IIIa trial </a:t>
            </a:r>
          </a:p>
          <a:p>
            <a:pPr>
              <a:lnSpc>
                <a:spcPct val="100000"/>
              </a:lnSpc>
              <a:spcBef>
                <a:spcPts val="0"/>
              </a:spcBef>
            </a:pPr>
            <a:r>
              <a:rPr lang="en-US" sz="1800" b="0" dirty="0"/>
              <a:t>Adults (N = 3417)</a:t>
            </a:r>
          </a:p>
          <a:p>
            <a:pPr lvl="1">
              <a:lnSpc>
                <a:spcPct val="100000"/>
              </a:lnSpc>
              <a:spcBef>
                <a:spcPts val="0"/>
              </a:spcBef>
            </a:pPr>
            <a:r>
              <a:rPr lang="en-US" sz="1800" b="0" dirty="0"/>
              <a:t>BMI ≥30 kg/m</a:t>
            </a:r>
            <a:r>
              <a:rPr lang="en-US" sz="1800" b="0" baseline="30000" dirty="0"/>
              <a:t>2</a:t>
            </a:r>
            <a:r>
              <a:rPr lang="en-US" sz="1800" b="0" dirty="0"/>
              <a:t> </a:t>
            </a:r>
            <a:r>
              <a:rPr lang="en-US" sz="1800" b="0" i="1" dirty="0"/>
              <a:t>or</a:t>
            </a:r>
            <a:r>
              <a:rPr lang="en-US" sz="1800" b="0" dirty="0"/>
              <a:t> ≥27 kg/m</a:t>
            </a:r>
            <a:r>
              <a:rPr lang="en-US" sz="1800" b="0" baseline="30000" dirty="0"/>
              <a:t>2</a:t>
            </a:r>
            <a:r>
              <a:rPr lang="en-US" sz="1800" b="0" dirty="0"/>
              <a:t> with ≥1 weight-related complication</a:t>
            </a:r>
          </a:p>
          <a:p>
            <a:pPr lvl="1">
              <a:lnSpc>
                <a:spcPct val="100000"/>
              </a:lnSpc>
              <a:spcBef>
                <a:spcPts val="0"/>
              </a:spcBef>
            </a:pPr>
            <a:r>
              <a:rPr lang="en-US" sz="1800" b="0" dirty="0"/>
              <a:t>No T2D </a:t>
            </a:r>
          </a:p>
          <a:p>
            <a:pPr>
              <a:lnSpc>
                <a:spcPct val="100000"/>
              </a:lnSpc>
              <a:spcBef>
                <a:spcPts val="0"/>
              </a:spcBef>
            </a:pPr>
            <a:r>
              <a:rPr lang="en-US" sz="1800" b="0" dirty="0"/>
              <a:t>Treatment arms</a:t>
            </a:r>
          </a:p>
          <a:p>
            <a:pPr lvl="1">
              <a:lnSpc>
                <a:spcPct val="100000"/>
              </a:lnSpc>
              <a:spcBef>
                <a:spcPts val="0"/>
              </a:spcBef>
            </a:pPr>
            <a:r>
              <a:rPr lang="en-US" sz="1800" b="0" dirty="0"/>
              <a:t>Semaglutide 2.4 mg</a:t>
            </a:r>
          </a:p>
          <a:p>
            <a:pPr lvl="1">
              <a:lnSpc>
                <a:spcPct val="100000"/>
              </a:lnSpc>
              <a:spcBef>
                <a:spcPts val="0"/>
              </a:spcBef>
            </a:pPr>
            <a:r>
              <a:rPr lang="en-US" sz="1800" b="0" dirty="0"/>
              <a:t>Cagrilintide (amylin analogue) 2.4 mg</a:t>
            </a:r>
          </a:p>
          <a:p>
            <a:pPr lvl="1">
              <a:lnSpc>
                <a:spcPct val="100000"/>
              </a:lnSpc>
              <a:spcBef>
                <a:spcPts val="0"/>
              </a:spcBef>
            </a:pPr>
            <a:r>
              <a:rPr lang="en-US" sz="1800" b="0" dirty="0"/>
              <a:t>Combined cagrilintide and semaglutide, 2.4 mg each</a:t>
            </a:r>
          </a:p>
          <a:p>
            <a:pPr lvl="1">
              <a:lnSpc>
                <a:spcPct val="100000"/>
              </a:lnSpc>
              <a:spcBef>
                <a:spcPts val="0"/>
              </a:spcBef>
            </a:pPr>
            <a:r>
              <a:rPr lang="en-US" sz="1800" b="0" dirty="0"/>
              <a:t>Placebo</a:t>
            </a:r>
          </a:p>
        </p:txBody>
      </p:sp>
      <p:sp>
        <p:nvSpPr>
          <p:cNvPr id="5" name="Text Box 11">
            <a:extLst>
              <a:ext uri="{FF2B5EF4-FFF2-40B4-BE49-F238E27FC236}">
                <a16:creationId xmlns:a16="http://schemas.microsoft.com/office/drawing/2014/main" id="{9EAAEED8-1D2D-6EF6-CFB6-591BBF8DF297}"/>
              </a:ext>
            </a:extLst>
          </p:cNvPr>
          <p:cNvSpPr txBox="1">
            <a:spLocks noChangeArrowheads="1"/>
          </p:cNvSpPr>
          <p:nvPr/>
        </p:nvSpPr>
        <p:spPr bwMode="auto">
          <a:xfrm>
            <a:off x="372459" y="6403375"/>
            <a:ext cx="801052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r>
              <a:rPr lang="en-US" sz="1200" b="0" dirty="0">
                <a:solidFill>
                  <a:schemeClr val="bg2"/>
                </a:solidFill>
                <a:latin typeface="Calibri" panose="020F0502020204030204" pitchFamily="34" charset="0"/>
                <a:cs typeface="Calibri" panose="020F0502020204030204" pitchFamily="34" charset="0"/>
              </a:rPr>
              <a:t>Garvey. N Engl J Med. 2025;393:635.</a:t>
            </a:r>
          </a:p>
        </p:txBody>
      </p:sp>
      <p:graphicFrame>
        <p:nvGraphicFramePr>
          <p:cNvPr id="4" name="Content Placeholder 9">
            <a:extLst>
              <a:ext uri="{FF2B5EF4-FFF2-40B4-BE49-F238E27FC236}">
                <a16:creationId xmlns:a16="http://schemas.microsoft.com/office/drawing/2014/main" id="{5F829A0D-8246-B61D-FE43-01344C7E968F}"/>
              </a:ext>
            </a:extLst>
          </p:cNvPr>
          <p:cNvGraphicFramePr>
            <a:graphicFrameLocks/>
          </p:cNvGraphicFramePr>
          <p:nvPr>
            <p:extLst>
              <p:ext uri="{D42A27DB-BD31-4B8C-83A1-F6EECF244321}">
                <p14:modId xmlns:p14="http://schemas.microsoft.com/office/powerpoint/2010/main" val="2409586144"/>
              </p:ext>
            </p:extLst>
          </p:nvPr>
        </p:nvGraphicFramePr>
        <p:xfrm>
          <a:off x="5785479" y="1395240"/>
          <a:ext cx="5229225" cy="2437225"/>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B97765DF-A85E-8D71-8284-68626E3BFA1B}"/>
              </a:ext>
            </a:extLst>
          </p:cNvPr>
          <p:cNvSpPr txBox="1"/>
          <p:nvPr/>
        </p:nvSpPr>
        <p:spPr bwMode="auto">
          <a:xfrm>
            <a:off x="7656009" y="3150183"/>
            <a:ext cx="32784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 &lt;.001 for change in body weight with combined cagrilintide and semaglutide vs placebo</a:t>
            </a:r>
          </a:p>
        </p:txBody>
      </p:sp>
      <p:graphicFrame>
        <p:nvGraphicFramePr>
          <p:cNvPr id="14" name="Content Placeholder 9">
            <a:extLst>
              <a:ext uri="{FF2B5EF4-FFF2-40B4-BE49-F238E27FC236}">
                <a16:creationId xmlns:a16="http://schemas.microsoft.com/office/drawing/2014/main" id="{30A1AF9B-7659-54E6-231B-B25AB2DC8ED1}"/>
              </a:ext>
            </a:extLst>
          </p:cNvPr>
          <p:cNvGraphicFramePr>
            <a:graphicFrameLocks/>
          </p:cNvGraphicFramePr>
          <p:nvPr>
            <p:extLst>
              <p:ext uri="{D42A27DB-BD31-4B8C-83A1-F6EECF244321}">
                <p14:modId xmlns:p14="http://schemas.microsoft.com/office/powerpoint/2010/main" val="4033852414"/>
              </p:ext>
            </p:extLst>
          </p:nvPr>
        </p:nvGraphicFramePr>
        <p:xfrm>
          <a:off x="5524219" y="3852896"/>
          <a:ext cx="5229225" cy="2437225"/>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 Box 11">
            <a:extLst>
              <a:ext uri="{FF2B5EF4-FFF2-40B4-BE49-F238E27FC236}">
                <a16:creationId xmlns:a16="http://schemas.microsoft.com/office/drawing/2014/main" id="{3354661E-CEF1-68C9-3A4E-A63BC9F84EE8}"/>
              </a:ext>
            </a:extLst>
          </p:cNvPr>
          <p:cNvSpPr txBox="1">
            <a:spLocks noChangeArrowheads="1"/>
          </p:cNvSpPr>
          <p:nvPr/>
        </p:nvSpPr>
        <p:spPr bwMode="auto">
          <a:xfrm>
            <a:off x="414339" y="6150344"/>
            <a:ext cx="801052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r>
              <a:rPr lang="en-US" sz="1200" b="0" dirty="0">
                <a:solidFill>
                  <a:schemeClr val="bg1"/>
                </a:solidFill>
                <a:latin typeface="Calibri" panose="020F0502020204030204" pitchFamily="34" charset="0"/>
                <a:cs typeface="Calibri" panose="020F0502020204030204" pitchFamily="34" charset="0"/>
              </a:rPr>
              <a:t>*Treatment-policy estimand. </a:t>
            </a:r>
          </a:p>
        </p:txBody>
      </p:sp>
      <p:sp>
        <p:nvSpPr>
          <p:cNvPr id="18" name="TextBox 17">
            <a:extLst>
              <a:ext uri="{FF2B5EF4-FFF2-40B4-BE49-F238E27FC236}">
                <a16:creationId xmlns:a16="http://schemas.microsoft.com/office/drawing/2014/main" id="{D03CE11D-49AB-E2C7-E8A6-A344A5DD1DE7}"/>
              </a:ext>
            </a:extLst>
          </p:cNvPr>
          <p:cNvSpPr txBox="1"/>
          <p:nvPr/>
        </p:nvSpPr>
        <p:spPr bwMode="auto">
          <a:xfrm>
            <a:off x="7748306" y="3961152"/>
            <a:ext cx="36119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 &lt;.001 for percentage achieving weight-loss target with combined cagrilintide and semaglutide vs placebo</a:t>
            </a:r>
          </a:p>
        </p:txBody>
      </p:sp>
    </p:spTree>
    <p:extLst>
      <p:ext uri="{BB962C8B-B14F-4D97-AF65-F5344CB8AC3E}">
        <p14:creationId xmlns:p14="http://schemas.microsoft.com/office/powerpoint/2010/main" val="40885650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2A15F-3577-589D-054C-7E948F9E2A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DA39E6-0B4B-B32C-8BED-6B8B964A7659}"/>
              </a:ext>
            </a:extLst>
          </p:cNvPr>
          <p:cNvSpPr>
            <a:spLocks noGrp="1"/>
          </p:cNvSpPr>
          <p:nvPr>
            <p:ph type="title"/>
          </p:nvPr>
        </p:nvSpPr>
        <p:spPr/>
        <p:txBody>
          <a:bodyPr/>
          <a:lstStyle/>
          <a:p>
            <a:r>
              <a:rPr lang="en-US" dirty="0"/>
              <a:t>REDEFINE 1: Safety</a:t>
            </a:r>
          </a:p>
        </p:txBody>
      </p:sp>
      <p:graphicFrame>
        <p:nvGraphicFramePr>
          <p:cNvPr id="6" name="Content Placeholder 4">
            <a:extLst>
              <a:ext uri="{FF2B5EF4-FFF2-40B4-BE49-F238E27FC236}">
                <a16:creationId xmlns:a16="http://schemas.microsoft.com/office/drawing/2014/main" id="{5264D3DB-1784-8546-00D8-EF2F58786948}"/>
              </a:ext>
            </a:extLst>
          </p:cNvPr>
          <p:cNvGraphicFramePr>
            <a:graphicFrameLocks noGrp="1"/>
          </p:cNvGraphicFramePr>
          <p:nvPr>
            <p:ph idx="1"/>
            <p:extLst>
              <p:ext uri="{D42A27DB-BD31-4B8C-83A1-F6EECF244321}">
                <p14:modId xmlns:p14="http://schemas.microsoft.com/office/powerpoint/2010/main" val="2375369226"/>
              </p:ext>
            </p:extLst>
          </p:nvPr>
        </p:nvGraphicFramePr>
        <p:xfrm>
          <a:off x="713583" y="1406754"/>
          <a:ext cx="10764833" cy="4693920"/>
        </p:xfrm>
        <a:graphic>
          <a:graphicData uri="http://schemas.openxmlformats.org/drawingml/2006/table">
            <a:tbl>
              <a:tblPr firstRow="1" bandRow="1">
                <a:tableStyleId>{EB344D84-9AFB-497E-A393-DC336BA19D2E}</a:tableStyleId>
              </a:tblPr>
              <a:tblGrid>
                <a:gridCol w="3624413">
                  <a:extLst>
                    <a:ext uri="{9D8B030D-6E8A-4147-A177-3AD203B41FA5}">
                      <a16:colId xmlns:a16="http://schemas.microsoft.com/office/drawing/2014/main" val="2037937961"/>
                    </a:ext>
                  </a:extLst>
                </a:gridCol>
                <a:gridCol w="1785105">
                  <a:extLst>
                    <a:ext uri="{9D8B030D-6E8A-4147-A177-3AD203B41FA5}">
                      <a16:colId xmlns:a16="http://schemas.microsoft.com/office/drawing/2014/main" val="2864632163"/>
                    </a:ext>
                  </a:extLst>
                </a:gridCol>
                <a:gridCol w="1785105">
                  <a:extLst>
                    <a:ext uri="{9D8B030D-6E8A-4147-A177-3AD203B41FA5}">
                      <a16:colId xmlns:a16="http://schemas.microsoft.com/office/drawing/2014/main" val="1783365564"/>
                    </a:ext>
                  </a:extLst>
                </a:gridCol>
                <a:gridCol w="1785105">
                  <a:extLst>
                    <a:ext uri="{9D8B030D-6E8A-4147-A177-3AD203B41FA5}">
                      <a16:colId xmlns:a16="http://schemas.microsoft.com/office/drawing/2014/main" val="3237684943"/>
                    </a:ext>
                  </a:extLst>
                </a:gridCol>
                <a:gridCol w="1785105">
                  <a:extLst>
                    <a:ext uri="{9D8B030D-6E8A-4147-A177-3AD203B41FA5}">
                      <a16:colId xmlns:a16="http://schemas.microsoft.com/office/drawing/2014/main" val="504565259"/>
                    </a:ext>
                  </a:extLst>
                </a:gridCol>
              </a:tblGrid>
              <a:tr h="370840">
                <a:tc>
                  <a:txBody>
                    <a:bodyPr/>
                    <a:lstStyle/>
                    <a:p>
                      <a:r>
                        <a:rPr lang="en-US" sz="1400" dirty="0"/>
                        <a:t>AEs, %</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400" dirty="0"/>
                        <a:t>Cagrilintide + semaglutide </a:t>
                      </a:r>
                      <a:br>
                        <a:rPr lang="en-US" sz="1400" dirty="0"/>
                      </a:br>
                      <a:r>
                        <a:rPr lang="en-US" sz="1400" dirty="0"/>
                        <a:t>(n = 2106)</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400" dirty="0"/>
                        <a:t>Semaglutide</a:t>
                      </a:r>
                      <a:br>
                        <a:rPr lang="en-US" sz="1400" dirty="0"/>
                      </a:br>
                      <a:r>
                        <a:rPr lang="en-US" sz="1400" dirty="0"/>
                        <a:t>(n = 302) </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400" dirty="0"/>
                        <a:t>Cagrilintide</a:t>
                      </a:r>
                      <a:br>
                        <a:rPr lang="en-US" sz="1400" dirty="0"/>
                      </a:br>
                      <a:r>
                        <a:rPr lang="en-US" sz="1400" dirty="0"/>
                        <a:t>(n = 302)</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400" dirty="0"/>
                        <a:t>Placebo</a:t>
                      </a:r>
                      <a:br>
                        <a:rPr lang="en-US" sz="1400" dirty="0"/>
                      </a:br>
                      <a:r>
                        <a:rPr lang="en-US" sz="1400" dirty="0"/>
                        <a:t>(n = 705)</a:t>
                      </a:r>
                    </a:p>
                  </a:txBody>
                  <a:tcPr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2875825394"/>
                  </a:ext>
                </a:extLst>
              </a:tr>
              <a:tr h="161385">
                <a:tc>
                  <a:txBody>
                    <a:bodyPr/>
                    <a:lstStyle/>
                    <a:p>
                      <a:r>
                        <a:rPr lang="en-US" sz="1400" dirty="0">
                          <a:solidFill>
                            <a:schemeClr val="bg1"/>
                          </a:solidFill>
                        </a:rPr>
                        <a:t>Any</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92.3</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89.7</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84.1</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82.3</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02882877"/>
                  </a:ext>
                </a:extLst>
              </a:tr>
              <a:tr h="119862">
                <a:tc>
                  <a:txBody>
                    <a:bodyPr/>
                    <a:lstStyle/>
                    <a:p>
                      <a:r>
                        <a:rPr lang="en-US" sz="1400" dirty="0">
                          <a:solidFill>
                            <a:schemeClr val="bg1"/>
                          </a:solidFill>
                        </a:rPr>
                        <a:t>Serious</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9.8</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5.0</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8.9</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6.1</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8466630"/>
                  </a:ext>
                </a:extLst>
              </a:tr>
              <a:tr h="206809">
                <a:tc>
                  <a:txBody>
                    <a:bodyPr/>
                    <a:lstStyle/>
                    <a:p>
                      <a:r>
                        <a:rPr lang="en-US" sz="1400" dirty="0">
                          <a:solidFill>
                            <a:schemeClr val="bg1"/>
                          </a:solidFill>
                        </a:rPr>
                        <a:t>Leading to trial-product discontinuation</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5.9</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3.6</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2.6</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3.5</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46477628"/>
                  </a:ext>
                </a:extLst>
              </a:tr>
              <a:tr h="0">
                <a:tc>
                  <a:txBody>
                    <a:bodyPr/>
                    <a:lstStyle/>
                    <a:p>
                      <a:r>
                        <a:rPr lang="en-US" sz="1400" dirty="0">
                          <a:solidFill>
                            <a:schemeClr val="bg1"/>
                          </a:solidFill>
                        </a:rPr>
                        <a:t>GI AE leading to trial-product discontinuation</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3.6</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1.3</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1.3</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0.6</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26086544"/>
                  </a:ext>
                </a:extLst>
              </a:tr>
              <a:tr h="173121">
                <a:tc>
                  <a:txBody>
                    <a:bodyPr/>
                    <a:lstStyle/>
                    <a:p>
                      <a:r>
                        <a:rPr lang="en-US" sz="1400" dirty="0">
                          <a:solidFill>
                            <a:schemeClr val="bg1"/>
                          </a:solidFill>
                        </a:rPr>
                        <a:t>Fatal event</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0.1</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0</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0</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0</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33290444"/>
                  </a:ext>
                </a:extLst>
              </a:tr>
              <a:tr h="173121">
                <a:tc gridSpan="5">
                  <a:txBody>
                    <a:bodyPr/>
                    <a:lstStyle/>
                    <a:p>
                      <a:r>
                        <a:rPr lang="en-US" sz="1400" dirty="0">
                          <a:solidFill>
                            <a:schemeClr val="bg1"/>
                          </a:solidFill>
                        </a:rPr>
                        <a:t>Selected safety events</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400" dirty="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400" dirty="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400" dirty="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400" dirty="0">
                        <a:solidFill>
                          <a:schemeClr val="bg1"/>
                        </a:solidFill>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59408953"/>
                  </a:ext>
                </a:extLst>
              </a:tr>
              <a:tr h="173121">
                <a:tc>
                  <a:txBody>
                    <a:bodyPr/>
                    <a:lstStyle/>
                    <a:p>
                      <a:pPr marL="285750" indent="-285750">
                        <a:buFont typeface="Wingdings" panose="05000000000000000000" pitchFamily="2" charset="2"/>
                        <a:buChar char="§"/>
                      </a:pPr>
                      <a:r>
                        <a:rPr lang="en-US" sz="1400" dirty="0">
                          <a:solidFill>
                            <a:schemeClr val="bg1"/>
                          </a:solidFill>
                        </a:rPr>
                        <a:t>Gastrointestinal</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76.9</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73.8</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54.0</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39.9</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721124047"/>
                  </a:ext>
                </a:extLst>
              </a:tr>
              <a:tr h="173121">
                <a:tc>
                  <a:txBody>
                    <a:bodyPr/>
                    <a:lstStyle/>
                    <a:p>
                      <a:pPr marL="285750" indent="-285750">
                        <a:buFont typeface="Wingdings" panose="05000000000000000000" pitchFamily="2" charset="2"/>
                        <a:buChar char="§"/>
                      </a:pPr>
                      <a:r>
                        <a:rPr lang="en-US" sz="1400" dirty="0">
                          <a:solidFill>
                            <a:schemeClr val="bg1"/>
                          </a:solidFill>
                        </a:rPr>
                        <a:t>Injection-site reactions</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12.2</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2.6</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16.9</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3.0</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04071778"/>
                  </a:ext>
                </a:extLst>
              </a:tr>
              <a:tr h="173121">
                <a:tc>
                  <a:txBody>
                    <a:bodyPr/>
                    <a:lstStyle/>
                    <a:p>
                      <a:pPr marL="285750" indent="-285750">
                        <a:buFont typeface="Wingdings" panose="05000000000000000000" pitchFamily="2" charset="2"/>
                        <a:buChar char="§"/>
                      </a:pPr>
                      <a:r>
                        <a:rPr lang="en-US" sz="1400" dirty="0">
                          <a:solidFill>
                            <a:schemeClr val="bg1"/>
                          </a:solidFill>
                        </a:rPr>
                        <a:t>Allergic reactions</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5.2</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5.6</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7.6</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5.5</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48324305"/>
                  </a:ext>
                </a:extLst>
              </a:tr>
              <a:tr h="173121">
                <a:tc>
                  <a:txBody>
                    <a:bodyPr/>
                    <a:lstStyle/>
                    <a:p>
                      <a:pPr marL="285750" indent="-285750">
                        <a:buFont typeface="Wingdings" panose="05000000000000000000" pitchFamily="2" charset="2"/>
                        <a:buChar char="§"/>
                      </a:pPr>
                      <a:r>
                        <a:rPr lang="en-US" sz="1400" dirty="0">
                          <a:solidFill>
                            <a:schemeClr val="bg1"/>
                          </a:solidFill>
                        </a:rPr>
                        <a:t>Neoplasms</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6.4</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6.6</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1.7</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4.4</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74133948"/>
                  </a:ext>
                </a:extLst>
              </a:tr>
              <a:tr h="173121">
                <a:tc>
                  <a:txBody>
                    <a:bodyPr/>
                    <a:lstStyle/>
                    <a:p>
                      <a:pPr marL="285750" indent="-285750">
                        <a:buFont typeface="Wingdings" panose="05000000000000000000" pitchFamily="2" charset="2"/>
                        <a:buChar char="§"/>
                      </a:pPr>
                      <a:r>
                        <a:rPr lang="en-US" sz="1400" dirty="0">
                          <a:solidFill>
                            <a:schemeClr val="bg1"/>
                          </a:solidFill>
                        </a:rPr>
                        <a:t>Gallbladder-related disorders</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4.1</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3.0</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2.3</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1.0</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16134770"/>
                  </a:ext>
                </a:extLst>
              </a:tr>
              <a:tr h="173121">
                <a:tc>
                  <a:txBody>
                    <a:bodyPr/>
                    <a:lstStyle/>
                    <a:p>
                      <a:pPr marL="285750" indent="-285750">
                        <a:buFont typeface="Wingdings" panose="05000000000000000000" pitchFamily="2" charset="2"/>
                        <a:buChar char="§"/>
                      </a:pPr>
                      <a:r>
                        <a:rPr lang="en-US" sz="1400" dirty="0">
                          <a:solidFill>
                            <a:schemeClr val="bg1"/>
                          </a:solidFill>
                        </a:rPr>
                        <a:t>Malignant neoplasms</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0.7</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0.7</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0.7</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0.6</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15036032"/>
                  </a:ext>
                </a:extLst>
              </a:tr>
              <a:tr h="173121">
                <a:tc>
                  <a:txBody>
                    <a:bodyPr/>
                    <a:lstStyle/>
                    <a:p>
                      <a:pPr marL="285750" indent="-285750">
                        <a:buFont typeface="Wingdings" panose="05000000000000000000" pitchFamily="2" charset="2"/>
                        <a:buChar char="§"/>
                      </a:pPr>
                      <a:r>
                        <a:rPr lang="en-US" sz="1400" dirty="0">
                          <a:solidFill>
                            <a:schemeClr val="bg1"/>
                          </a:solidFill>
                        </a:rPr>
                        <a:t>Pancreatitis</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0.2</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0.3</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0</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0</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61917250"/>
                  </a:ext>
                </a:extLst>
              </a:tr>
            </a:tbl>
          </a:graphicData>
        </a:graphic>
      </p:graphicFrame>
      <p:sp>
        <p:nvSpPr>
          <p:cNvPr id="3" name="Text Box 11">
            <a:extLst>
              <a:ext uri="{FF2B5EF4-FFF2-40B4-BE49-F238E27FC236}">
                <a16:creationId xmlns:a16="http://schemas.microsoft.com/office/drawing/2014/main" id="{97159169-3846-1D7C-4C33-621D97B361CF}"/>
              </a:ext>
            </a:extLst>
          </p:cNvPr>
          <p:cNvSpPr txBox="1">
            <a:spLocks noChangeArrowheads="1"/>
          </p:cNvSpPr>
          <p:nvPr/>
        </p:nvSpPr>
        <p:spPr bwMode="auto">
          <a:xfrm>
            <a:off x="358499" y="6410355"/>
            <a:ext cx="801052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r>
              <a:rPr lang="en-US" sz="1200" b="0" dirty="0">
                <a:solidFill>
                  <a:schemeClr val="bg2"/>
                </a:solidFill>
                <a:latin typeface="Calibri" panose="020F0502020204030204" pitchFamily="34" charset="0"/>
                <a:cs typeface="Calibri" panose="020F0502020204030204" pitchFamily="34" charset="0"/>
              </a:rPr>
              <a:t>Garvey. N Engl J Med. 2025;393:635.</a:t>
            </a:r>
          </a:p>
        </p:txBody>
      </p:sp>
    </p:spTree>
    <p:extLst>
      <p:ext uri="{BB962C8B-B14F-4D97-AF65-F5344CB8AC3E}">
        <p14:creationId xmlns:p14="http://schemas.microsoft.com/office/powerpoint/2010/main" val="3731711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AED84-F945-451A-4D84-8E75BD432084}"/>
              </a:ext>
            </a:extLst>
          </p:cNvPr>
          <p:cNvSpPr>
            <a:spLocks noGrp="1"/>
          </p:cNvSpPr>
          <p:nvPr>
            <p:ph type="title"/>
          </p:nvPr>
        </p:nvSpPr>
        <p:spPr/>
        <p:txBody>
          <a:bodyPr/>
          <a:lstStyle/>
          <a:p>
            <a:r>
              <a:rPr lang="en-US" dirty="0"/>
              <a:t>Amycretin: Unimolecular Dual GLP-1 and Amylin Receptor Agonist</a:t>
            </a:r>
          </a:p>
        </p:txBody>
      </p:sp>
      <p:sp>
        <p:nvSpPr>
          <p:cNvPr id="3" name="Content Placeholder 2">
            <a:extLst>
              <a:ext uri="{FF2B5EF4-FFF2-40B4-BE49-F238E27FC236}">
                <a16:creationId xmlns:a16="http://schemas.microsoft.com/office/drawing/2014/main" id="{EF66BD45-91FF-E73C-A76D-374F4AD7C596}"/>
              </a:ext>
            </a:extLst>
          </p:cNvPr>
          <p:cNvSpPr>
            <a:spLocks noGrp="1"/>
          </p:cNvSpPr>
          <p:nvPr>
            <p:ph sz="half" idx="1"/>
          </p:nvPr>
        </p:nvSpPr>
        <p:spPr>
          <a:xfrm>
            <a:off x="601820" y="1510730"/>
            <a:ext cx="4390200" cy="4678738"/>
          </a:xfrm>
        </p:spPr>
        <p:txBody>
          <a:bodyPr/>
          <a:lstStyle/>
          <a:p>
            <a:pPr>
              <a:lnSpc>
                <a:spcPct val="100000"/>
              </a:lnSpc>
              <a:spcAft>
                <a:spcPts val="0"/>
              </a:spcAft>
            </a:pPr>
            <a:r>
              <a:rPr lang="en-US" sz="1600" dirty="0"/>
              <a:t>Single-center, placebo-controlled, double-blind, randomized phase Ib/IIa trial </a:t>
            </a:r>
          </a:p>
          <a:p>
            <a:pPr>
              <a:lnSpc>
                <a:spcPct val="100000"/>
              </a:lnSpc>
              <a:spcAft>
                <a:spcPts val="0"/>
              </a:spcAft>
            </a:pPr>
            <a:r>
              <a:rPr lang="en-US" sz="1600" dirty="0"/>
              <a:t>Adults with BMI 27.0-39.9 kg/m</a:t>
            </a:r>
            <a:r>
              <a:rPr lang="en-US" sz="1600" baseline="30000" dirty="0"/>
              <a:t>2</a:t>
            </a:r>
            <a:r>
              <a:rPr lang="en-US" sz="1600" dirty="0"/>
              <a:t> and A1C &lt;6.5% (N = 125) were treated with once-weekly SC amycretin 1.25-60.00 mg or placebo</a:t>
            </a:r>
          </a:p>
          <a:p>
            <a:pPr>
              <a:lnSpc>
                <a:spcPct val="100000"/>
              </a:lnSpc>
              <a:spcAft>
                <a:spcPts val="0"/>
              </a:spcAft>
            </a:pPr>
            <a:r>
              <a:rPr lang="en-US" sz="1600" b="1" dirty="0"/>
              <a:t>Significant dose-dependent reduction in body weight</a:t>
            </a:r>
          </a:p>
          <a:p>
            <a:pPr>
              <a:lnSpc>
                <a:spcPct val="100000"/>
              </a:lnSpc>
              <a:spcAft>
                <a:spcPts val="0"/>
              </a:spcAft>
            </a:pPr>
            <a:r>
              <a:rPr lang="en-US" sz="1600" dirty="0"/>
              <a:t>Frequent GI-related TEAEs, consistent with drug classes</a:t>
            </a:r>
          </a:p>
          <a:p>
            <a:pPr>
              <a:lnSpc>
                <a:spcPct val="100000"/>
              </a:lnSpc>
              <a:spcAft>
                <a:spcPts val="0"/>
              </a:spcAft>
            </a:pPr>
            <a:r>
              <a:rPr lang="en-US" sz="1600" dirty="0"/>
              <a:t>Safety profile consistent with GLP-1 and amylin receptor agonists</a:t>
            </a:r>
          </a:p>
          <a:p>
            <a:pPr>
              <a:lnSpc>
                <a:spcPct val="100000"/>
              </a:lnSpc>
              <a:spcAft>
                <a:spcPts val="0"/>
              </a:spcAft>
            </a:pPr>
            <a:r>
              <a:rPr lang="en-US" sz="1600" dirty="0"/>
              <a:t>Oral and SC versions progressing to phase III trials</a:t>
            </a:r>
          </a:p>
        </p:txBody>
      </p:sp>
      <p:sp>
        <p:nvSpPr>
          <p:cNvPr id="4" name="Text Box 11">
            <a:extLst>
              <a:ext uri="{FF2B5EF4-FFF2-40B4-BE49-F238E27FC236}">
                <a16:creationId xmlns:a16="http://schemas.microsoft.com/office/drawing/2014/main" id="{B8A3ACE9-C197-0BC1-09B0-EF9E7D66CA64}"/>
              </a:ext>
            </a:extLst>
          </p:cNvPr>
          <p:cNvSpPr txBox="1">
            <a:spLocks noChangeArrowheads="1"/>
          </p:cNvSpPr>
          <p:nvPr/>
        </p:nvSpPr>
        <p:spPr bwMode="auto">
          <a:xfrm>
            <a:off x="365179" y="6406267"/>
            <a:ext cx="8349368"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spcBef>
                <a:spcPts val="0"/>
              </a:spcBef>
              <a:spcAft>
                <a:spcPts val="0"/>
              </a:spcAft>
            </a:pPr>
            <a:r>
              <a:rPr lang="en-US" sz="1200" b="0" dirty="0">
                <a:solidFill>
                  <a:schemeClr val="bg2"/>
                </a:solidFill>
                <a:latin typeface="Calibri" panose="020F0502020204030204" pitchFamily="34" charset="0"/>
                <a:cs typeface="Calibri" panose="020F0502020204030204" pitchFamily="34" charset="0"/>
              </a:rPr>
              <a:t>Dahl. ADA 2025. Abstr 2002-LB. fiercebiotech.com/biotech/novo-nordisk-plots-phase-3-trials-next-gen-obesity-asset-amycretin.</a:t>
            </a:r>
          </a:p>
        </p:txBody>
      </p:sp>
      <p:grpSp>
        <p:nvGrpSpPr>
          <p:cNvPr id="84" name="Group 83">
            <a:extLst>
              <a:ext uri="{FF2B5EF4-FFF2-40B4-BE49-F238E27FC236}">
                <a16:creationId xmlns:a16="http://schemas.microsoft.com/office/drawing/2014/main" id="{5B31C97F-DE6C-2321-E504-F020862CE0E7}"/>
              </a:ext>
            </a:extLst>
          </p:cNvPr>
          <p:cNvGrpSpPr/>
          <p:nvPr/>
        </p:nvGrpSpPr>
        <p:grpSpPr>
          <a:xfrm>
            <a:off x="5385865" y="1482810"/>
            <a:ext cx="6344966" cy="3516143"/>
            <a:chOff x="5397366" y="1286031"/>
            <a:chExt cx="6344966" cy="3516143"/>
          </a:xfrm>
        </p:grpSpPr>
        <p:sp>
          <p:nvSpPr>
            <p:cNvPr id="48" name="Rectangle 47">
              <a:extLst>
                <a:ext uri="{FF2B5EF4-FFF2-40B4-BE49-F238E27FC236}">
                  <a16:creationId xmlns:a16="http://schemas.microsoft.com/office/drawing/2014/main" id="{5BF35A89-D065-ABE3-310E-FA4B4B4B081B}"/>
                </a:ext>
              </a:extLst>
            </p:cNvPr>
            <p:cNvSpPr/>
            <p:nvPr/>
          </p:nvSpPr>
          <p:spPr bwMode="auto">
            <a:xfrm>
              <a:off x="6808163" y="3141071"/>
              <a:ext cx="654381" cy="107810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7E543C66-B6E7-38C0-5E9D-F28FFD5E09CB}"/>
                </a:ext>
              </a:extLst>
            </p:cNvPr>
            <p:cNvSpPr/>
            <p:nvPr/>
          </p:nvSpPr>
          <p:spPr bwMode="auto">
            <a:xfrm>
              <a:off x="8398859" y="3158407"/>
              <a:ext cx="654381" cy="77550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93B2D266-AEE5-22B0-F819-F2D21E518F92}"/>
                </a:ext>
              </a:extLst>
            </p:cNvPr>
            <p:cNvSpPr/>
            <p:nvPr/>
          </p:nvSpPr>
          <p:spPr bwMode="auto">
            <a:xfrm>
              <a:off x="9977032" y="3158406"/>
              <a:ext cx="654381" cy="475051"/>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A5E89F10-4257-3BC1-3AB0-30E5136AAE44}"/>
                </a:ext>
              </a:extLst>
            </p:cNvPr>
            <p:cNvSpPr/>
            <p:nvPr/>
          </p:nvSpPr>
          <p:spPr bwMode="auto">
            <a:xfrm>
              <a:off x="7537910" y="3061494"/>
              <a:ext cx="654381" cy="6224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58D53C09-E911-59AD-4901-37975B86340A}"/>
                </a:ext>
              </a:extLst>
            </p:cNvPr>
            <p:cNvSpPr/>
            <p:nvPr/>
          </p:nvSpPr>
          <p:spPr bwMode="auto">
            <a:xfrm>
              <a:off x="9117999" y="3039877"/>
              <a:ext cx="654381" cy="9252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31B015EB-D868-C425-DA5E-56B987F28CE9}"/>
                </a:ext>
              </a:extLst>
            </p:cNvPr>
            <p:cNvSpPr/>
            <p:nvPr/>
          </p:nvSpPr>
          <p:spPr bwMode="auto">
            <a:xfrm>
              <a:off x="10705248" y="3039877"/>
              <a:ext cx="654381" cy="8385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 name="TextBox 4">
              <a:extLst>
                <a:ext uri="{FF2B5EF4-FFF2-40B4-BE49-F238E27FC236}">
                  <a16:creationId xmlns:a16="http://schemas.microsoft.com/office/drawing/2014/main" id="{60358F2A-60DC-F58B-CFED-E79342A77AAB}"/>
                </a:ext>
              </a:extLst>
            </p:cNvPr>
            <p:cNvSpPr txBox="1"/>
            <p:nvPr/>
          </p:nvSpPr>
          <p:spPr bwMode="auto">
            <a:xfrm>
              <a:off x="6181237" y="1286031"/>
              <a:ext cx="51783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Dose Response in Mean Change in Body Weight (Phases C-E)</a:t>
              </a:r>
            </a:p>
          </p:txBody>
        </p:sp>
        <p:sp>
          <p:nvSpPr>
            <p:cNvPr id="8" name="TextBox 7">
              <a:extLst>
                <a:ext uri="{FF2B5EF4-FFF2-40B4-BE49-F238E27FC236}">
                  <a16:creationId xmlns:a16="http://schemas.microsoft.com/office/drawing/2014/main" id="{22A2DBD9-966C-0BB3-2925-A63958D58AA4}"/>
                </a:ext>
              </a:extLst>
            </p:cNvPr>
            <p:cNvSpPr txBox="1"/>
            <p:nvPr/>
          </p:nvSpPr>
          <p:spPr bwMode="auto">
            <a:xfrm rot="16200000">
              <a:off x="4693097" y="3513129"/>
              <a:ext cx="199331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Estimated Change in Body Weight (%) </a:t>
              </a:r>
            </a:p>
          </p:txBody>
        </p:sp>
        <p:sp>
          <p:nvSpPr>
            <p:cNvPr id="9" name="TextBox 8">
              <a:extLst>
                <a:ext uri="{FF2B5EF4-FFF2-40B4-BE49-F238E27FC236}">
                  <a16:creationId xmlns:a16="http://schemas.microsoft.com/office/drawing/2014/main" id="{F711A84A-CAE6-C233-3D03-C9F31E7EE0DD}"/>
                </a:ext>
              </a:extLst>
            </p:cNvPr>
            <p:cNvSpPr txBox="1"/>
            <p:nvPr/>
          </p:nvSpPr>
          <p:spPr bwMode="auto">
            <a:xfrm>
              <a:off x="6679443" y="1999558"/>
              <a:ext cx="16459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36-Wk Part C</a:t>
              </a:r>
            </a:p>
          </p:txBody>
        </p:sp>
        <p:sp>
          <p:nvSpPr>
            <p:cNvPr id="10" name="TextBox 9">
              <a:extLst>
                <a:ext uri="{FF2B5EF4-FFF2-40B4-BE49-F238E27FC236}">
                  <a16:creationId xmlns:a16="http://schemas.microsoft.com/office/drawing/2014/main" id="{02FDEF82-6FE4-1E37-5D7D-98D475F71A6A}"/>
                </a:ext>
              </a:extLst>
            </p:cNvPr>
            <p:cNvSpPr txBox="1"/>
            <p:nvPr/>
          </p:nvSpPr>
          <p:spPr bwMode="auto">
            <a:xfrm>
              <a:off x="8230280" y="1999558"/>
              <a:ext cx="16459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28-Wk Part D</a:t>
              </a:r>
            </a:p>
          </p:txBody>
        </p:sp>
        <p:sp>
          <p:nvSpPr>
            <p:cNvPr id="11" name="TextBox 10">
              <a:extLst>
                <a:ext uri="{FF2B5EF4-FFF2-40B4-BE49-F238E27FC236}">
                  <a16:creationId xmlns:a16="http://schemas.microsoft.com/office/drawing/2014/main" id="{08635838-6839-558C-4F0D-BB0806B36016}"/>
                </a:ext>
              </a:extLst>
            </p:cNvPr>
            <p:cNvSpPr txBox="1"/>
            <p:nvPr/>
          </p:nvSpPr>
          <p:spPr bwMode="auto">
            <a:xfrm>
              <a:off x="9923425" y="1999558"/>
              <a:ext cx="16459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20-Wk Part E</a:t>
              </a:r>
            </a:p>
          </p:txBody>
        </p:sp>
        <p:sp>
          <p:nvSpPr>
            <p:cNvPr id="12" name="TextBox 11">
              <a:extLst>
                <a:ext uri="{FF2B5EF4-FFF2-40B4-BE49-F238E27FC236}">
                  <a16:creationId xmlns:a16="http://schemas.microsoft.com/office/drawing/2014/main" id="{0188CA67-01B0-A2DD-78A4-D53E4B3D3189}"/>
                </a:ext>
              </a:extLst>
            </p:cNvPr>
            <p:cNvSpPr txBox="1"/>
            <p:nvPr/>
          </p:nvSpPr>
          <p:spPr bwMode="auto">
            <a:xfrm>
              <a:off x="6532968" y="2353752"/>
              <a:ext cx="10218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AMY 20 mg</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(n = 34)</a:t>
              </a:r>
            </a:p>
          </p:txBody>
        </p:sp>
        <p:sp>
          <p:nvSpPr>
            <p:cNvPr id="13" name="TextBox 12">
              <a:extLst>
                <a:ext uri="{FF2B5EF4-FFF2-40B4-BE49-F238E27FC236}">
                  <a16:creationId xmlns:a16="http://schemas.microsoft.com/office/drawing/2014/main" id="{248846E0-EBF6-468F-9ABE-9F70C0F13300}"/>
                </a:ext>
              </a:extLst>
            </p:cNvPr>
            <p:cNvSpPr txBox="1"/>
            <p:nvPr/>
          </p:nvSpPr>
          <p:spPr bwMode="auto">
            <a:xfrm>
              <a:off x="8162068" y="2353752"/>
              <a:ext cx="10218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AMY 5 mg</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(n = 16)</a:t>
              </a:r>
            </a:p>
          </p:txBody>
        </p:sp>
        <p:sp>
          <p:nvSpPr>
            <p:cNvPr id="14" name="TextBox 13">
              <a:extLst>
                <a:ext uri="{FF2B5EF4-FFF2-40B4-BE49-F238E27FC236}">
                  <a16:creationId xmlns:a16="http://schemas.microsoft.com/office/drawing/2014/main" id="{E7AF17AB-A753-A37F-8CB2-589CF6DF86F7}"/>
                </a:ext>
              </a:extLst>
            </p:cNvPr>
            <p:cNvSpPr txBox="1"/>
            <p:nvPr/>
          </p:nvSpPr>
          <p:spPr bwMode="auto">
            <a:xfrm>
              <a:off x="9777242" y="2353752"/>
              <a:ext cx="11534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AMY 1.25 mg</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(n = 15)</a:t>
              </a:r>
            </a:p>
          </p:txBody>
        </p:sp>
        <p:sp>
          <p:nvSpPr>
            <p:cNvPr id="15" name="TextBox 14">
              <a:extLst>
                <a:ext uri="{FF2B5EF4-FFF2-40B4-BE49-F238E27FC236}">
                  <a16:creationId xmlns:a16="http://schemas.microsoft.com/office/drawing/2014/main" id="{632E4E0B-7E2F-B3BC-5A3E-E012DF788C3F}"/>
                </a:ext>
              </a:extLst>
            </p:cNvPr>
            <p:cNvSpPr txBox="1"/>
            <p:nvPr/>
          </p:nvSpPr>
          <p:spPr bwMode="auto">
            <a:xfrm>
              <a:off x="8943318" y="2353752"/>
              <a:ext cx="10218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Placebo</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(n = 4)</a:t>
              </a:r>
            </a:p>
          </p:txBody>
        </p:sp>
        <p:sp>
          <p:nvSpPr>
            <p:cNvPr id="16" name="TextBox 15">
              <a:extLst>
                <a:ext uri="{FF2B5EF4-FFF2-40B4-BE49-F238E27FC236}">
                  <a16:creationId xmlns:a16="http://schemas.microsoft.com/office/drawing/2014/main" id="{0EE7D403-916C-249D-C4F9-001B958FBCB4}"/>
                </a:ext>
              </a:extLst>
            </p:cNvPr>
            <p:cNvSpPr txBox="1"/>
            <p:nvPr/>
          </p:nvSpPr>
          <p:spPr bwMode="auto">
            <a:xfrm>
              <a:off x="7349846" y="2353752"/>
              <a:ext cx="10218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Placebo</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(n = 5)</a:t>
              </a:r>
            </a:p>
          </p:txBody>
        </p:sp>
        <p:sp>
          <p:nvSpPr>
            <p:cNvPr id="17" name="TextBox 16">
              <a:extLst>
                <a:ext uri="{FF2B5EF4-FFF2-40B4-BE49-F238E27FC236}">
                  <a16:creationId xmlns:a16="http://schemas.microsoft.com/office/drawing/2014/main" id="{D488FAF7-63E8-3E39-2EB6-9D9AC7A39386}"/>
                </a:ext>
              </a:extLst>
            </p:cNvPr>
            <p:cNvSpPr txBox="1"/>
            <p:nvPr/>
          </p:nvSpPr>
          <p:spPr bwMode="auto">
            <a:xfrm>
              <a:off x="10720515" y="2353752"/>
              <a:ext cx="102181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Placebo</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(n = 4)</a:t>
              </a:r>
            </a:p>
          </p:txBody>
        </p:sp>
        <p:grpSp>
          <p:nvGrpSpPr>
            <p:cNvPr id="39" name="Group 38">
              <a:extLst>
                <a:ext uri="{FF2B5EF4-FFF2-40B4-BE49-F238E27FC236}">
                  <a16:creationId xmlns:a16="http://schemas.microsoft.com/office/drawing/2014/main" id="{B9AA0F1A-E255-E6C5-13E5-C33A6EEB04A9}"/>
                </a:ext>
              </a:extLst>
            </p:cNvPr>
            <p:cNvGrpSpPr/>
            <p:nvPr/>
          </p:nvGrpSpPr>
          <p:grpSpPr>
            <a:xfrm>
              <a:off x="6410054" y="2894878"/>
              <a:ext cx="5325468" cy="1720458"/>
              <a:chOff x="6410054" y="2894878"/>
              <a:chExt cx="5325468" cy="1720458"/>
            </a:xfrm>
          </p:grpSpPr>
          <p:cxnSp>
            <p:nvCxnSpPr>
              <p:cNvPr id="26" name="Straight Connector 25">
                <a:extLst>
                  <a:ext uri="{FF2B5EF4-FFF2-40B4-BE49-F238E27FC236}">
                    <a16:creationId xmlns:a16="http://schemas.microsoft.com/office/drawing/2014/main" id="{8497B408-C081-DA10-5442-E9F2F0D468B6}"/>
                  </a:ext>
                </a:extLst>
              </p:cNvPr>
              <p:cNvCxnSpPr/>
              <p:nvPr/>
            </p:nvCxnSpPr>
            <p:spPr bwMode="auto">
              <a:xfrm>
                <a:off x="6461471" y="2894878"/>
                <a:ext cx="0" cy="172045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AD52A7C8-70D2-3043-605A-A596BF7E3F4C}"/>
                  </a:ext>
                </a:extLst>
              </p:cNvPr>
              <p:cNvCxnSpPr>
                <a:cxnSpLocks/>
              </p:cNvCxnSpPr>
              <p:nvPr/>
            </p:nvCxnSpPr>
            <p:spPr bwMode="auto">
              <a:xfrm>
                <a:off x="6410054" y="2907880"/>
                <a:ext cx="47083"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686CCABF-1A1D-1A48-101B-5A87F3482F50}"/>
                  </a:ext>
                </a:extLst>
              </p:cNvPr>
              <p:cNvCxnSpPr>
                <a:cxnSpLocks/>
              </p:cNvCxnSpPr>
              <p:nvPr/>
            </p:nvCxnSpPr>
            <p:spPr bwMode="auto">
              <a:xfrm>
                <a:off x="6410054" y="3141071"/>
                <a:ext cx="47083"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7C9544CB-1012-4A98-DE9A-C1C8F77F3AA5}"/>
                  </a:ext>
                </a:extLst>
              </p:cNvPr>
              <p:cNvCxnSpPr>
                <a:cxnSpLocks/>
              </p:cNvCxnSpPr>
              <p:nvPr/>
            </p:nvCxnSpPr>
            <p:spPr bwMode="auto">
              <a:xfrm>
                <a:off x="6410054" y="3391598"/>
                <a:ext cx="47083"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09AB1AF8-8A64-2E3E-E0CC-21405C87D295}"/>
                  </a:ext>
                </a:extLst>
              </p:cNvPr>
              <p:cNvCxnSpPr>
                <a:cxnSpLocks/>
              </p:cNvCxnSpPr>
              <p:nvPr/>
            </p:nvCxnSpPr>
            <p:spPr bwMode="auto">
              <a:xfrm>
                <a:off x="6410054" y="3633457"/>
                <a:ext cx="47083"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ABB9AFEC-A85A-0E53-4C35-9D034B1FDD61}"/>
                  </a:ext>
                </a:extLst>
              </p:cNvPr>
              <p:cNvCxnSpPr>
                <a:cxnSpLocks/>
              </p:cNvCxnSpPr>
              <p:nvPr/>
            </p:nvCxnSpPr>
            <p:spPr bwMode="auto">
              <a:xfrm>
                <a:off x="6410054" y="3875316"/>
                <a:ext cx="47083"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CF3E962C-BB55-7496-5A03-666AAA506D9F}"/>
                  </a:ext>
                </a:extLst>
              </p:cNvPr>
              <p:cNvCxnSpPr>
                <a:cxnSpLocks/>
              </p:cNvCxnSpPr>
              <p:nvPr/>
            </p:nvCxnSpPr>
            <p:spPr bwMode="auto">
              <a:xfrm>
                <a:off x="6410054" y="4117175"/>
                <a:ext cx="47083"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339E2C06-C303-3AFF-4AA4-0C14EEEE4ECE}"/>
                  </a:ext>
                </a:extLst>
              </p:cNvPr>
              <p:cNvCxnSpPr>
                <a:cxnSpLocks/>
              </p:cNvCxnSpPr>
              <p:nvPr/>
            </p:nvCxnSpPr>
            <p:spPr bwMode="auto">
              <a:xfrm>
                <a:off x="6410054" y="4359034"/>
                <a:ext cx="47083"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D8313E30-D0DC-C256-ECE1-9A481979D3CD}"/>
                  </a:ext>
                </a:extLst>
              </p:cNvPr>
              <p:cNvCxnSpPr>
                <a:cxnSpLocks/>
              </p:cNvCxnSpPr>
              <p:nvPr/>
            </p:nvCxnSpPr>
            <p:spPr bwMode="auto">
              <a:xfrm>
                <a:off x="6410054" y="4600890"/>
                <a:ext cx="47083"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ED67F87C-C931-5C22-A0B3-689EDC63FA1D}"/>
                  </a:ext>
                </a:extLst>
              </p:cNvPr>
              <p:cNvCxnSpPr/>
              <p:nvPr/>
            </p:nvCxnSpPr>
            <p:spPr bwMode="auto">
              <a:xfrm>
                <a:off x="6457137" y="3141071"/>
                <a:ext cx="5278385" cy="0"/>
              </a:xfrm>
              <a:prstGeom prst="line">
                <a:avLst/>
              </a:prstGeom>
              <a:noFill/>
              <a:ln w="28575" cap="flat" cmpd="sng" algn="ctr">
                <a:solidFill>
                  <a:schemeClr val="bg1"/>
                </a:solidFill>
                <a:prstDash val="solid"/>
                <a:round/>
                <a:headEnd type="none" w="med" len="med"/>
                <a:tailEnd type="none" w="med" len="med"/>
              </a:ln>
              <a:effectLst/>
            </p:spPr>
          </p:cxnSp>
        </p:grpSp>
        <p:sp>
          <p:nvSpPr>
            <p:cNvPr id="40" name="TextBox 39">
              <a:extLst>
                <a:ext uri="{FF2B5EF4-FFF2-40B4-BE49-F238E27FC236}">
                  <a16:creationId xmlns:a16="http://schemas.microsoft.com/office/drawing/2014/main" id="{EA63E191-BD52-43A3-13FC-CCDBC97E0256}"/>
                </a:ext>
              </a:extLst>
            </p:cNvPr>
            <p:cNvSpPr txBox="1"/>
            <p:nvPr/>
          </p:nvSpPr>
          <p:spPr bwMode="auto">
            <a:xfrm>
              <a:off x="6202288" y="275637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41" name="TextBox 40">
              <a:extLst>
                <a:ext uri="{FF2B5EF4-FFF2-40B4-BE49-F238E27FC236}">
                  <a16:creationId xmlns:a16="http://schemas.microsoft.com/office/drawing/2014/main" id="{E88D0FDE-6F3E-D95C-25D8-9B8380D02429}"/>
                </a:ext>
              </a:extLst>
            </p:cNvPr>
            <p:cNvSpPr txBox="1"/>
            <p:nvPr/>
          </p:nvSpPr>
          <p:spPr bwMode="auto">
            <a:xfrm>
              <a:off x="6147786" y="3222954"/>
              <a:ext cx="3305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42" name="TextBox 41">
              <a:extLst>
                <a:ext uri="{FF2B5EF4-FFF2-40B4-BE49-F238E27FC236}">
                  <a16:creationId xmlns:a16="http://schemas.microsoft.com/office/drawing/2014/main" id="{48C5634A-00A4-9C0A-2A1D-516E7EC486E5}"/>
                </a:ext>
              </a:extLst>
            </p:cNvPr>
            <p:cNvSpPr txBox="1"/>
            <p:nvPr/>
          </p:nvSpPr>
          <p:spPr bwMode="auto">
            <a:xfrm>
              <a:off x="6202288" y="300092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3" name="TextBox 42">
              <a:extLst>
                <a:ext uri="{FF2B5EF4-FFF2-40B4-BE49-F238E27FC236}">
                  <a16:creationId xmlns:a16="http://schemas.microsoft.com/office/drawing/2014/main" id="{A60EC766-85A7-0E67-1C31-70EE3F350D30}"/>
                </a:ext>
              </a:extLst>
            </p:cNvPr>
            <p:cNvSpPr txBox="1"/>
            <p:nvPr/>
          </p:nvSpPr>
          <p:spPr bwMode="auto">
            <a:xfrm>
              <a:off x="6056415" y="3477349"/>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44" name="TextBox 43">
              <a:extLst>
                <a:ext uri="{FF2B5EF4-FFF2-40B4-BE49-F238E27FC236}">
                  <a16:creationId xmlns:a16="http://schemas.microsoft.com/office/drawing/2014/main" id="{5B61A88D-6AE5-6B40-1DB0-511461C8686C}"/>
                </a:ext>
              </a:extLst>
            </p:cNvPr>
            <p:cNvSpPr txBox="1"/>
            <p:nvPr/>
          </p:nvSpPr>
          <p:spPr bwMode="auto">
            <a:xfrm>
              <a:off x="6056415" y="3718074"/>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45" name="TextBox 44">
              <a:extLst>
                <a:ext uri="{FF2B5EF4-FFF2-40B4-BE49-F238E27FC236}">
                  <a16:creationId xmlns:a16="http://schemas.microsoft.com/office/drawing/2014/main" id="{7F008484-D04F-CC3B-90FC-6226599D8CF7}"/>
                </a:ext>
              </a:extLst>
            </p:cNvPr>
            <p:cNvSpPr txBox="1"/>
            <p:nvPr/>
          </p:nvSpPr>
          <p:spPr bwMode="auto">
            <a:xfrm>
              <a:off x="6056415" y="3965807"/>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46" name="TextBox 45">
              <a:extLst>
                <a:ext uri="{FF2B5EF4-FFF2-40B4-BE49-F238E27FC236}">
                  <a16:creationId xmlns:a16="http://schemas.microsoft.com/office/drawing/2014/main" id="{386A3299-8B83-4397-C3FD-626A9D856400}"/>
                </a:ext>
              </a:extLst>
            </p:cNvPr>
            <p:cNvSpPr txBox="1"/>
            <p:nvPr/>
          </p:nvSpPr>
          <p:spPr bwMode="auto">
            <a:xfrm>
              <a:off x="6056415" y="4209134"/>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47" name="TextBox 46">
              <a:extLst>
                <a:ext uri="{FF2B5EF4-FFF2-40B4-BE49-F238E27FC236}">
                  <a16:creationId xmlns:a16="http://schemas.microsoft.com/office/drawing/2014/main" id="{35703AF6-167F-D22A-C995-1F846D9CDD50}"/>
                </a:ext>
              </a:extLst>
            </p:cNvPr>
            <p:cNvSpPr txBox="1"/>
            <p:nvPr/>
          </p:nvSpPr>
          <p:spPr bwMode="auto">
            <a:xfrm>
              <a:off x="6056415" y="4449257"/>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grpSp>
          <p:nvGrpSpPr>
            <p:cNvPr id="54" name="Group 53">
              <a:extLst>
                <a:ext uri="{FF2B5EF4-FFF2-40B4-BE49-F238E27FC236}">
                  <a16:creationId xmlns:a16="http://schemas.microsoft.com/office/drawing/2014/main" id="{3D5F6EDE-9E34-6971-745A-1B28FC8E6D9F}"/>
                </a:ext>
              </a:extLst>
            </p:cNvPr>
            <p:cNvGrpSpPr/>
            <p:nvPr/>
          </p:nvGrpSpPr>
          <p:grpSpPr>
            <a:xfrm>
              <a:off x="7079555" y="4172133"/>
              <a:ext cx="111595" cy="92610"/>
              <a:chOff x="2984109" y="4348546"/>
              <a:chExt cx="111595" cy="49914"/>
            </a:xfrm>
          </p:grpSpPr>
          <p:cxnSp>
            <p:nvCxnSpPr>
              <p:cNvPr id="55" name="Straight Connector 54">
                <a:extLst>
                  <a:ext uri="{FF2B5EF4-FFF2-40B4-BE49-F238E27FC236}">
                    <a16:creationId xmlns:a16="http://schemas.microsoft.com/office/drawing/2014/main" id="{1DDF0F5D-838A-5D99-5BFF-661335B7EC73}"/>
                  </a:ext>
                </a:extLst>
              </p:cNvPr>
              <p:cNvCxnSpPr>
                <a:cxnSpLocks/>
              </p:cNvCxnSpPr>
              <p:nvPr/>
            </p:nvCxnSpPr>
            <p:spPr bwMode="auto">
              <a:xfrm flipH="1">
                <a:off x="3039906" y="4349453"/>
                <a:ext cx="1" cy="42654"/>
              </a:xfrm>
              <a:prstGeom prst="line">
                <a:avLst/>
              </a:prstGeom>
              <a:noFill/>
              <a:ln w="19050"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2E0AEA85-EE0B-756A-6175-6F72DA3A15B1}"/>
                  </a:ext>
                </a:extLst>
              </p:cNvPr>
              <p:cNvCxnSpPr>
                <a:cxnSpLocks/>
              </p:cNvCxnSpPr>
              <p:nvPr/>
            </p:nvCxnSpPr>
            <p:spPr bwMode="auto">
              <a:xfrm flipH="1">
                <a:off x="2984109" y="4348546"/>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42D97CDC-1E2F-3A14-01BC-4E2AA4B07FD6}"/>
                  </a:ext>
                </a:extLst>
              </p:cNvPr>
              <p:cNvCxnSpPr>
                <a:cxnSpLocks/>
              </p:cNvCxnSpPr>
              <p:nvPr/>
            </p:nvCxnSpPr>
            <p:spPr bwMode="auto">
              <a:xfrm flipH="1">
                <a:off x="2984109" y="439846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59" name="Group 58">
              <a:extLst>
                <a:ext uri="{FF2B5EF4-FFF2-40B4-BE49-F238E27FC236}">
                  <a16:creationId xmlns:a16="http://schemas.microsoft.com/office/drawing/2014/main" id="{69E85B59-833E-EEA9-A460-EC6CFD5AF207}"/>
                </a:ext>
              </a:extLst>
            </p:cNvPr>
            <p:cNvGrpSpPr/>
            <p:nvPr/>
          </p:nvGrpSpPr>
          <p:grpSpPr>
            <a:xfrm>
              <a:off x="7809302" y="2931151"/>
              <a:ext cx="111595" cy="251348"/>
              <a:chOff x="2984109" y="4348546"/>
              <a:chExt cx="111595" cy="135469"/>
            </a:xfrm>
          </p:grpSpPr>
          <p:cxnSp>
            <p:nvCxnSpPr>
              <p:cNvPr id="60" name="Straight Connector 59">
                <a:extLst>
                  <a:ext uri="{FF2B5EF4-FFF2-40B4-BE49-F238E27FC236}">
                    <a16:creationId xmlns:a16="http://schemas.microsoft.com/office/drawing/2014/main" id="{15BFD9B5-DA82-1892-B866-7B3DD1C013FE}"/>
                  </a:ext>
                </a:extLst>
              </p:cNvPr>
              <p:cNvCxnSpPr>
                <a:cxnSpLocks/>
              </p:cNvCxnSpPr>
              <p:nvPr/>
            </p:nvCxnSpPr>
            <p:spPr bwMode="auto">
              <a:xfrm flipH="1">
                <a:off x="3035562" y="4349453"/>
                <a:ext cx="4345" cy="134562"/>
              </a:xfrm>
              <a:prstGeom prst="line">
                <a:avLst/>
              </a:prstGeom>
              <a:noFill/>
              <a:ln w="19050"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8E8E20CD-4AFD-63E2-8637-2ADBAEE61B43}"/>
                  </a:ext>
                </a:extLst>
              </p:cNvPr>
              <p:cNvCxnSpPr>
                <a:cxnSpLocks/>
              </p:cNvCxnSpPr>
              <p:nvPr/>
            </p:nvCxnSpPr>
            <p:spPr bwMode="auto">
              <a:xfrm flipH="1">
                <a:off x="2984109" y="4348546"/>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35C27B45-7810-A430-C724-6AD629E6D1E7}"/>
                  </a:ext>
                </a:extLst>
              </p:cNvPr>
              <p:cNvCxnSpPr>
                <a:cxnSpLocks/>
              </p:cNvCxnSpPr>
              <p:nvPr/>
            </p:nvCxnSpPr>
            <p:spPr bwMode="auto">
              <a:xfrm flipH="1">
                <a:off x="2984109" y="4484015"/>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65" name="Group 64">
              <a:extLst>
                <a:ext uri="{FF2B5EF4-FFF2-40B4-BE49-F238E27FC236}">
                  <a16:creationId xmlns:a16="http://schemas.microsoft.com/office/drawing/2014/main" id="{EE555F8C-DE1C-EFF9-C262-8A471CC77D6A}"/>
                </a:ext>
              </a:extLst>
            </p:cNvPr>
            <p:cNvGrpSpPr/>
            <p:nvPr/>
          </p:nvGrpSpPr>
          <p:grpSpPr>
            <a:xfrm>
              <a:off x="8670251" y="3875316"/>
              <a:ext cx="111595" cy="128748"/>
              <a:chOff x="2984109" y="4348546"/>
              <a:chExt cx="111595" cy="71855"/>
            </a:xfrm>
          </p:grpSpPr>
          <p:cxnSp>
            <p:nvCxnSpPr>
              <p:cNvPr id="66" name="Straight Connector 65">
                <a:extLst>
                  <a:ext uri="{FF2B5EF4-FFF2-40B4-BE49-F238E27FC236}">
                    <a16:creationId xmlns:a16="http://schemas.microsoft.com/office/drawing/2014/main" id="{A8549B14-22B5-1CB1-E639-A8425CDBACA9}"/>
                  </a:ext>
                </a:extLst>
              </p:cNvPr>
              <p:cNvCxnSpPr>
                <a:cxnSpLocks/>
              </p:cNvCxnSpPr>
              <p:nvPr/>
            </p:nvCxnSpPr>
            <p:spPr bwMode="auto">
              <a:xfrm>
                <a:off x="3039907" y="4349453"/>
                <a:ext cx="0" cy="70948"/>
              </a:xfrm>
              <a:prstGeom prst="line">
                <a:avLst/>
              </a:prstGeom>
              <a:noFill/>
              <a:ln w="19050"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9CBFA451-4194-4C26-C95A-CDE2205E52A2}"/>
                  </a:ext>
                </a:extLst>
              </p:cNvPr>
              <p:cNvCxnSpPr>
                <a:cxnSpLocks/>
              </p:cNvCxnSpPr>
              <p:nvPr/>
            </p:nvCxnSpPr>
            <p:spPr bwMode="auto">
              <a:xfrm flipH="1">
                <a:off x="2984109" y="4348546"/>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B21048ED-8080-D600-6F74-0D27A544C6D7}"/>
                  </a:ext>
                </a:extLst>
              </p:cNvPr>
              <p:cNvCxnSpPr>
                <a:cxnSpLocks/>
              </p:cNvCxnSpPr>
              <p:nvPr/>
            </p:nvCxnSpPr>
            <p:spPr bwMode="auto">
              <a:xfrm flipH="1">
                <a:off x="2984109" y="441618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70" name="Group 69">
              <a:extLst>
                <a:ext uri="{FF2B5EF4-FFF2-40B4-BE49-F238E27FC236}">
                  <a16:creationId xmlns:a16="http://schemas.microsoft.com/office/drawing/2014/main" id="{25856265-5F5E-53DA-4BE1-3448AF21AA74}"/>
                </a:ext>
              </a:extLst>
            </p:cNvPr>
            <p:cNvGrpSpPr/>
            <p:nvPr/>
          </p:nvGrpSpPr>
          <p:grpSpPr>
            <a:xfrm>
              <a:off x="9389391" y="2946606"/>
              <a:ext cx="111595" cy="173955"/>
              <a:chOff x="2984109" y="4348546"/>
              <a:chExt cx="111595" cy="135469"/>
            </a:xfrm>
          </p:grpSpPr>
          <p:cxnSp>
            <p:nvCxnSpPr>
              <p:cNvPr id="71" name="Straight Connector 70">
                <a:extLst>
                  <a:ext uri="{FF2B5EF4-FFF2-40B4-BE49-F238E27FC236}">
                    <a16:creationId xmlns:a16="http://schemas.microsoft.com/office/drawing/2014/main" id="{4D9FF5A5-575E-0333-6B49-9314BEF2A5A1}"/>
                  </a:ext>
                </a:extLst>
              </p:cNvPr>
              <p:cNvCxnSpPr>
                <a:cxnSpLocks/>
              </p:cNvCxnSpPr>
              <p:nvPr/>
            </p:nvCxnSpPr>
            <p:spPr bwMode="auto">
              <a:xfrm flipH="1">
                <a:off x="3035562" y="4349453"/>
                <a:ext cx="4345" cy="134562"/>
              </a:xfrm>
              <a:prstGeom prst="line">
                <a:avLst/>
              </a:prstGeom>
              <a:noFill/>
              <a:ln w="19050"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E2E5DD91-330B-8287-40E0-173E25DA3B81}"/>
                  </a:ext>
                </a:extLst>
              </p:cNvPr>
              <p:cNvCxnSpPr>
                <a:cxnSpLocks/>
              </p:cNvCxnSpPr>
              <p:nvPr/>
            </p:nvCxnSpPr>
            <p:spPr bwMode="auto">
              <a:xfrm flipH="1">
                <a:off x="2984109" y="4348546"/>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E120FBB4-869C-0FD7-78CB-1B8E4D9094E0}"/>
                  </a:ext>
                </a:extLst>
              </p:cNvPr>
              <p:cNvCxnSpPr>
                <a:cxnSpLocks/>
              </p:cNvCxnSpPr>
              <p:nvPr/>
            </p:nvCxnSpPr>
            <p:spPr bwMode="auto">
              <a:xfrm flipH="1">
                <a:off x="2984109" y="4484015"/>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74" name="Group 73">
              <a:extLst>
                <a:ext uri="{FF2B5EF4-FFF2-40B4-BE49-F238E27FC236}">
                  <a16:creationId xmlns:a16="http://schemas.microsoft.com/office/drawing/2014/main" id="{60DD682C-5BDD-F9FB-E24B-8636FCCDC434}"/>
                </a:ext>
              </a:extLst>
            </p:cNvPr>
            <p:cNvGrpSpPr/>
            <p:nvPr/>
          </p:nvGrpSpPr>
          <p:grpSpPr>
            <a:xfrm>
              <a:off x="10248424" y="3558074"/>
              <a:ext cx="111595" cy="121751"/>
              <a:chOff x="2984109" y="4348546"/>
              <a:chExt cx="111595" cy="135469"/>
            </a:xfrm>
          </p:grpSpPr>
          <p:cxnSp>
            <p:nvCxnSpPr>
              <p:cNvPr id="75" name="Straight Connector 74">
                <a:extLst>
                  <a:ext uri="{FF2B5EF4-FFF2-40B4-BE49-F238E27FC236}">
                    <a16:creationId xmlns:a16="http://schemas.microsoft.com/office/drawing/2014/main" id="{4009B6E2-A502-5A02-2EF9-D8C39DBE7770}"/>
                  </a:ext>
                </a:extLst>
              </p:cNvPr>
              <p:cNvCxnSpPr>
                <a:cxnSpLocks/>
              </p:cNvCxnSpPr>
              <p:nvPr/>
            </p:nvCxnSpPr>
            <p:spPr bwMode="auto">
              <a:xfrm flipH="1">
                <a:off x="3035562" y="4349453"/>
                <a:ext cx="4345" cy="134562"/>
              </a:xfrm>
              <a:prstGeom prst="line">
                <a:avLst/>
              </a:prstGeom>
              <a:noFill/>
              <a:ln w="19050"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FFA497DA-885A-829D-8FC9-674864DF7C27}"/>
                  </a:ext>
                </a:extLst>
              </p:cNvPr>
              <p:cNvCxnSpPr>
                <a:cxnSpLocks/>
              </p:cNvCxnSpPr>
              <p:nvPr/>
            </p:nvCxnSpPr>
            <p:spPr bwMode="auto">
              <a:xfrm flipH="1">
                <a:off x="2984109" y="4348546"/>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28B6145B-0948-FA91-9F7A-77C5ABC17085}"/>
                  </a:ext>
                </a:extLst>
              </p:cNvPr>
              <p:cNvCxnSpPr>
                <a:cxnSpLocks/>
              </p:cNvCxnSpPr>
              <p:nvPr/>
            </p:nvCxnSpPr>
            <p:spPr bwMode="auto">
              <a:xfrm flipH="1">
                <a:off x="2984109" y="4484015"/>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78" name="Group 77">
              <a:extLst>
                <a:ext uri="{FF2B5EF4-FFF2-40B4-BE49-F238E27FC236}">
                  <a16:creationId xmlns:a16="http://schemas.microsoft.com/office/drawing/2014/main" id="{1A3145BF-DD57-D463-EE48-D241597B3FE8}"/>
                </a:ext>
              </a:extLst>
            </p:cNvPr>
            <p:cNvGrpSpPr/>
            <p:nvPr/>
          </p:nvGrpSpPr>
          <p:grpSpPr>
            <a:xfrm>
              <a:off x="10976640" y="2936009"/>
              <a:ext cx="111595" cy="225572"/>
              <a:chOff x="2984109" y="4348546"/>
              <a:chExt cx="111595" cy="135469"/>
            </a:xfrm>
          </p:grpSpPr>
          <p:cxnSp>
            <p:nvCxnSpPr>
              <p:cNvPr id="79" name="Straight Connector 78">
                <a:extLst>
                  <a:ext uri="{FF2B5EF4-FFF2-40B4-BE49-F238E27FC236}">
                    <a16:creationId xmlns:a16="http://schemas.microsoft.com/office/drawing/2014/main" id="{D24BDAD1-934E-B99E-0128-D23AF0A8B4FD}"/>
                  </a:ext>
                </a:extLst>
              </p:cNvPr>
              <p:cNvCxnSpPr>
                <a:cxnSpLocks/>
              </p:cNvCxnSpPr>
              <p:nvPr/>
            </p:nvCxnSpPr>
            <p:spPr bwMode="auto">
              <a:xfrm flipH="1">
                <a:off x="3035562" y="4349453"/>
                <a:ext cx="4345" cy="134562"/>
              </a:xfrm>
              <a:prstGeom prst="line">
                <a:avLst/>
              </a:prstGeom>
              <a:noFill/>
              <a:ln w="19050"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DDB26068-983A-BEE4-46B3-8D44E53C229A}"/>
                  </a:ext>
                </a:extLst>
              </p:cNvPr>
              <p:cNvCxnSpPr>
                <a:cxnSpLocks/>
              </p:cNvCxnSpPr>
              <p:nvPr/>
            </p:nvCxnSpPr>
            <p:spPr bwMode="auto">
              <a:xfrm flipH="1">
                <a:off x="2984109" y="4348546"/>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5DA0F423-56A3-559D-360C-658E209EA831}"/>
                  </a:ext>
                </a:extLst>
              </p:cNvPr>
              <p:cNvCxnSpPr>
                <a:cxnSpLocks/>
              </p:cNvCxnSpPr>
              <p:nvPr/>
            </p:nvCxnSpPr>
            <p:spPr bwMode="auto">
              <a:xfrm flipH="1">
                <a:off x="2984109" y="4484015"/>
                <a:ext cx="111595" cy="0"/>
              </a:xfrm>
              <a:prstGeom prst="line">
                <a:avLst/>
              </a:prstGeom>
              <a:noFill/>
              <a:ln w="19050" cap="flat" cmpd="sng" algn="ctr">
                <a:solidFill>
                  <a:schemeClr val="bg1"/>
                </a:solidFill>
                <a:prstDash val="solid"/>
                <a:round/>
                <a:headEnd type="none" w="med" len="med"/>
                <a:tailEnd type="none" w="med" len="med"/>
              </a:ln>
              <a:effectLst/>
            </p:spPr>
          </p:cxnSp>
        </p:grpSp>
      </p:grpSp>
      <p:sp>
        <p:nvSpPr>
          <p:cNvPr id="83" name="Left Bracket 82">
            <a:extLst>
              <a:ext uri="{FF2B5EF4-FFF2-40B4-BE49-F238E27FC236}">
                <a16:creationId xmlns:a16="http://schemas.microsoft.com/office/drawing/2014/main" id="{275F6D08-AEB8-E4FC-DC0A-83657A2A7648}"/>
              </a:ext>
            </a:extLst>
          </p:cNvPr>
          <p:cNvSpPr/>
          <p:nvPr/>
        </p:nvSpPr>
        <p:spPr bwMode="auto">
          <a:xfrm rot="16200000">
            <a:off x="7519722" y="4233422"/>
            <a:ext cx="55797" cy="774043"/>
          </a:xfrm>
          <a:prstGeom prst="leftBracket">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85" name="Left Bracket 84">
            <a:extLst>
              <a:ext uri="{FF2B5EF4-FFF2-40B4-BE49-F238E27FC236}">
                <a16:creationId xmlns:a16="http://schemas.microsoft.com/office/drawing/2014/main" id="{DB411966-8943-ADFA-D703-19DA3E11C02A}"/>
              </a:ext>
            </a:extLst>
          </p:cNvPr>
          <p:cNvSpPr/>
          <p:nvPr/>
        </p:nvSpPr>
        <p:spPr bwMode="auto">
          <a:xfrm rot="16200000">
            <a:off x="9073670" y="3933589"/>
            <a:ext cx="55797" cy="774043"/>
          </a:xfrm>
          <a:prstGeom prst="leftBracket">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86" name="Left Bracket 85">
            <a:extLst>
              <a:ext uri="{FF2B5EF4-FFF2-40B4-BE49-F238E27FC236}">
                <a16:creationId xmlns:a16="http://schemas.microsoft.com/office/drawing/2014/main" id="{02C64488-234F-17E9-9EB8-E0AB069D9327}"/>
              </a:ext>
            </a:extLst>
          </p:cNvPr>
          <p:cNvSpPr/>
          <p:nvPr/>
        </p:nvSpPr>
        <p:spPr bwMode="auto">
          <a:xfrm rot="16200000">
            <a:off x="10666617" y="3619234"/>
            <a:ext cx="55797" cy="774043"/>
          </a:xfrm>
          <a:prstGeom prst="leftBracket">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89" name="TextBox 88">
            <a:extLst>
              <a:ext uri="{FF2B5EF4-FFF2-40B4-BE49-F238E27FC236}">
                <a16:creationId xmlns:a16="http://schemas.microsoft.com/office/drawing/2014/main" id="{31DF830E-193B-1DC3-E4A8-DE488C3DA71B}"/>
              </a:ext>
            </a:extLst>
          </p:cNvPr>
          <p:cNvSpPr txBox="1"/>
          <p:nvPr/>
        </p:nvSpPr>
        <p:spPr bwMode="auto">
          <a:xfrm>
            <a:off x="6534551" y="4675109"/>
            <a:ext cx="209028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ETD: -23.9</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(95% CI: -29.3 to -18.5)</a:t>
            </a:r>
          </a:p>
        </p:txBody>
      </p:sp>
      <p:sp>
        <p:nvSpPr>
          <p:cNvPr id="90" name="TextBox 89">
            <a:extLst>
              <a:ext uri="{FF2B5EF4-FFF2-40B4-BE49-F238E27FC236}">
                <a16:creationId xmlns:a16="http://schemas.microsoft.com/office/drawing/2014/main" id="{02B68F05-FB6D-1192-EE28-DAD74237B4F6}"/>
              </a:ext>
            </a:extLst>
          </p:cNvPr>
          <p:cNvSpPr txBox="1"/>
          <p:nvPr/>
        </p:nvSpPr>
        <p:spPr bwMode="auto">
          <a:xfrm>
            <a:off x="8060175" y="4379827"/>
            <a:ext cx="209028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ETD: -18.6</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(95% CI: -22.9 to -14.3)</a:t>
            </a:r>
          </a:p>
        </p:txBody>
      </p:sp>
      <p:sp>
        <p:nvSpPr>
          <p:cNvPr id="91" name="TextBox 90">
            <a:extLst>
              <a:ext uri="{FF2B5EF4-FFF2-40B4-BE49-F238E27FC236}">
                <a16:creationId xmlns:a16="http://schemas.microsoft.com/office/drawing/2014/main" id="{3BAC262C-3567-45A7-578D-72898832D21F}"/>
              </a:ext>
            </a:extLst>
          </p:cNvPr>
          <p:cNvSpPr txBox="1"/>
          <p:nvPr/>
        </p:nvSpPr>
        <p:spPr bwMode="auto">
          <a:xfrm>
            <a:off x="9684203" y="4091808"/>
            <a:ext cx="209028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ETD: -11.7</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(95% CI: -17.3 to -6.1)</a:t>
            </a:r>
          </a:p>
        </p:txBody>
      </p:sp>
    </p:spTree>
    <p:extLst>
      <p:ext uri="{BB962C8B-B14F-4D97-AF65-F5344CB8AC3E}">
        <p14:creationId xmlns:p14="http://schemas.microsoft.com/office/powerpoint/2010/main" val="28799168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411B42B-B456-DB4F-3969-5588F417044D}"/>
              </a:ext>
            </a:extLst>
          </p:cNvPr>
          <p:cNvSpPr>
            <a:spLocks noGrp="1"/>
          </p:cNvSpPr>
          <p:nvPr>
            <p:ph type="title"/>
          </p:nvPr>
        </p:nvSpPr>
        <p:spPr/>
        <p:txBody>
          <a:bodyPr/>
          <a:lstStyle/>
          <a:p>
            <a:r>
              <a:rPr lang="en-US" dirty="0"/>
              <a:t>SCALE Kids: Liraglutide for Children 6 to &lt;12 Yr of Age With Obesity</a:t>
            </a:r>
          </a:p>
        </p:txBody>
      </p:sp>
      <p:sp>
        <p:nvSpPr>
          <p:cNvPr id="2" name="Content Placeholder 1">
            <a:extLst>
              <a:ext uri="{FF2B5EF4-FFF2-40B4-BE49-F238E27FC236}">
                <a16:creationId xmlns:a16="http://schemas.microsoft.com/office/drawing/2014/main" id="{9B699A6F-DD50-3A22-7DAA-AC12F0D4371D}"/>
              </a:ext>
            </a:extLst>
          </p:cNvPr>
          <p:cNvSpPr>
            <a:spLocks noGrp="1"/>
          </p:cNvSpPr>
          <p:nvPr>
            <p:ph sz="half" idx="1"/>
          </p:nvPr>
        </p:nvSpPr>
        <p:spPr>
          <a:xfrm>
            <a:off x="601819" y="1510730"/>
            <a:ext cx="5651159" cy="4678738"/>
          </a:xfrm>
        </p:spPr>
        <p:txBody>
          <a:bodyPr/>
          <a:lstStyle/>
          <a:p>
            <a:pPr>
              <a:spcAft>
                <a:spcPts val="0"/>
              </a:spcAft>
            </a:pPr>
            <a:r>
              <a:rPr lang="en-US" sz="1800" dirty="0"/>
              <a:t>56-wk phase III trial with 26-wk follow-up and ongoing extension </a:t>
            </a:r>
          </a:p>
          <a:p>
            <a:pPr>
              <a:spcAft>
                <a:spcPts val="0"/>
              </a:spcAft>
            </a:pPr>
            <a:r>
              <a:rPr lang="en-US" sz="1800" dirty="0"/>
              <a:t>Liraglutide 3.0 mg or maximally tolerated dose (n = 56) vs placebo (n = 26)</a:t>
            </a:r>
          </a:p>
          <a:p>
            <a:pPr>
              <a:spcAft>
                <a:spcPts val="0"/>
              </a:spcAft>
            </a:pPr>
            <a:r>
              <a:rPr lang="en-US" sz="1800" dirty="0"/>
              <a:t>Criteria</a:t>
            </a:r>
          </a:p>
          <a:p>
            <a:pPr lvl="1">
              <a:spcAft>
                <a:spcPts val="0"/>
              </a:spcAft>
            </a:pPr>
            <a:r>
              <a:rPr lang="en-US" sz="1600" dirty="0"/>
              <a:t>BMI ≥95th percentile (age and sex adjusted)</a:t>
            </a:r>
          </a:p>
          <a:p>
            <a:pPr lvl="1">
              <a:spcAft>
                <a:spcPts val="0"/>
              </a:spcAft>
            </a:pPr>
            <a:r>
              <a:rPr lang="en-US" sz="1600" dirty="0"/>
              <a:t>Tanner stage 1-5</a:t>
            </a:r>
          </a:p>
          <a:p>
            <a:pPr lvl="1">
              <a:spcAft>
                <a:spcPts val="0"/>
              </a:spcAft>
            </a:pPr>
            <a:r>
              <a:rPr lang="en-US" sz="1600" dirty="0"/>
              <a:t>No T1D or secondary causes of obesity </a:t>
            </a:r>
            <a:br>
              <a:rPr lang="en-US" sz="1600" dirty="0"/>
            </a:br>
            <a:r>
              <a:rPr lang="en-US" sz="1600" dirty="0"/>
              <a:t>(eg, hypothalamic, monogenic, endocrine)</a:t>
            </a:r>
          </a:p>
          <a:p>
            <a:pPr>
              <a:spcAft>
                <a:spcPts val="0"/>
              </a:spcAft>
            </a:pPr>
            <a:r>
              <a:rPr lang="en-US" sz="1800" dirty="0"/>
              <a:t>Participants</a:t>
            </a:r>
          </a:p>
          <a:p>
            <a:pPr lvl="1">
              <a:spcAft>
                <a:spcPts val="0"/>
              </a:spcAft>
            </a:pPr>
            <a:r>
              <a:rPr lang="en-US" sz="1600" dirty="0"/>
              <a:t>54% male</a:t>
            </a:r>
          </a:p>
          <a:p>
            <a:pPr lvl="1">
              <a:spcAft>
                <a:spcPts val="0"/>
              </a:spcAft>
            </a:pPr>
            <a:r>
              <a:rPr lang="en-US" sz="1600" dirty="0"/>
              <a:t>Mean age: 10 ± 2 yr</a:t>
            </a:r>
          </a:p>
          <a:p>
            <a:pPr lvl="1">
              <a:spcAft>
                <a:spcPts val="0"/>
              </a:spcAft>
            </a:pPr>
            <a:r>
              <a:rPr lang="en-US" sz="1600" dirty="0"/>
              <a:t>Mean BMI: 31.0 ± 5.5 kg/m</a:t>
            </a:r>
            <a:r>
              <a:rPr lang="en-US" sz="1600" baseline="30000" dirty="0"/>
              <a:t>2</a:t>
            </a:r>
            <a:endParaRPr lang="en-US" sz="1600" dirty="0"/>
          </a:p>
          <a:p>
            <a:pPr lvl="1">
              <a:spcAft>
                <a:spcPts val="0"/>
              </a:spcAft>
            </a:pPr>
            <a:r>
              <a:rPr lang="en-US" sz="1600" dirty="0"/>
              <a:t>55% with ≥1 obesity-related complication at screening</a:t>
            </a:r>
          </a:p>
          <a:p>
            <a:pPr>
              <a:spcAft>
                <a:spcPts val="0"/>
              </a:spcAft>
            </a:pPr>
            <a:endParaRPr lang="en-US" sz="1800" dirty="0"/>
          </a:p>
          <a:p>
            <a:pPr>
              <a:spcAft>
                <a:spcPts val="0"/>
              </a:spcAft>
            </a:pPr>
            <a:endParaRPr lang="en-US" sz="1800" dirty="0"/>
          </a:p>
        </p:txBody>
      </p:sp>
      <p:sp>
        <p:nvSpPr>
          <p:cNvPr id="4" name="Text Box 11">
            <a:extLst>
              <a:ext uri="{FF2B5EF4-FFF2-40B4-BE49-F238E27FC236}">
                <a16:creationId xmlns:a16="http://schemas.microsoft.com/office/drawing/2014/main" id="{CE120BD1-2C00-8057-EBA9-A3E6DC4C2DB4}"/>
              </a:ext>
            </a:extLst>
          </p:cNvPr>
          <p:cNvSpPr txBox="1">
            <a:spLocks noChangeArrowheads="1"/>
          </p:cNvSpPr>
          <p:nvPr/>
        </p:nvSpPr>
        <p:spPr bwMode="auto">
          <a:xfrm>
            <a:off x="355347" y="6421763"/>
            <a:ext cx="801052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r>
              <a:rPr lang="en-US" sz="1200" b="0" dirty="0">
                <a:solidFill>
                  <a:schemeClr val="bg2"/>
                </a:solidFill>
                <a:latin typeface="Calibri" panose="020F0502020204030204" pitchFamily="34" charset="0"/>
                <a:cs typeface="Calibri" panose="020F0502020204030204" pitchFamily="34" charset="0"/>
              </a:rPr>
              <a:t>Fox. N Engl J Med. 2025;392:555.</a:t>
            </a:r>
          </a:p>
        </p:txBody>
      </p:sp>
      <p:graphicFrame>
        <p:nvGraphicFramePr>
          <p:cNvPr id="6" name="Content Placeholder 9">
            <a:extLst>
              <a:ext uri="{FF2B5EF4-FFF2-40B4-BE49-F238E27FC236}">
                <a16:creationId xmlns:a16="http://schemas.microsoft.com/office/drawing/2014/main" id="{C243A1F9-D591-1BFD-95A0-5EF04F20B306}"/>
              </a:ext>
            </a:extLst>
          </p:cNvPr>
          <p:cNvGraphicFramePr>
            <a:graphicFrameLocks noGrp="1"/>
          </p:cNvGraphicFramePr>
          <p:nvPr>
            <p:ph sz="half" idx="2"/>
            <p:extLst>
              <p:ext uri="{D42A27DB-BD31-4B8C-83A1-F6EECF244321}">
                <p14:modId xmlns:p14="http://schemas.microsoft.com/office/powerpoint/2010/main" val="710693727"/>
              </p:ext>
            </p:extLst>
          </p:nvPr>
        </p:nvGraphicFramePr>
        <p:xfrm>
          <a:off x="6252979" y="1108197"/>
          <a:ext cx="5229225" cy="2714624"/>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72103FFE-FE67-FDBB-EB6C-00324922A206}"/>
              </a:ext>
            </a:extLst>
          </p:cNvPr>
          <p:cNvSpPr txBox="1"/>
          <p:nvPr/>
        </p:nvSpPr>
        <p:spPr bwMode="auto">
          <a:xfrm>
            <a:off x="7160516" y="1431075"/>
            <a:ext cx="20417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Difference: -7.4 (-11.6 to -3.2)</a:t>
            </a:r>
          </a:p>
          <a:p>
            <a:pPr algn="ctr">
              <a:lnSpc>
                <a:spcPct val="100000"/>
              </a:lnSpc>
              <a:spcBef>
                <a:spcPts val="0"/>
              </a:spcBef>
              <a:spcAft>
                <a:spcPct val="0"/>
              </a:spcAft>
              <a:buClrTx/>
              <a:buFontTx/>
              <a:buNone/>
            </a:pP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 &lt;.001</a:t>
            </a:r>
          </a:p>
        </p:txBody>
      </p:sp>
      <p:sp>
        <p:nvSpPr>
          <p:cNvPr id="11" name="TextBox 10">
            <a:extLst>
              <a:ext uri="{FF2B5EF4-FFF2-40B4-BE49-F238E27FC236}">
                <a16:creationId xmlns:a16="http://schemas.microsoft.com/office/drawing/2014/main" id="{89B64CFA-9AF6-5D69-8D86-202230891F43}"/>
              </a:ext>
            </a:extLst>
          </p:cNvPr>
          <p:cNvSpPr txBox="1"/>
          <p:nvPr/>
        </p:nvSpPr>
        <p:spPr bwMode="auto">
          <a:xfrm>
            <a:off x="9202229" y="1431075"/>
            <a:ext cx="20417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rPr>
              <a:t>Difference: -8.4 (-13.4 to -3.3)</a:t>
            </a:r>
          </a:p>
          <a:p>
            <a:pPr algn="ctr">
              <a:lnSpc>
                <a:spcPct val="100000"/>
              </a:lnSpc>
              <a:spcBef>
                <a:spcPts val="0"/>
              </a:spcBef>
              <a:spcAft>
                <a:spcPct val="0"/>
              </a:spcAft>
              <a:buClrTx/>
              <a:buFontTx/>
              <a:buNone/>
            </a:pP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 = .001</a:t>
            </a:r>
          </a:p>
        </p:txBody>
      </p:sp>
      <p:graphicFrame>
        <p:nvGraphicFramePr>
          <p:cNvPr id="14" name="Content Placeholder 4">
            <a:extLst>
              <a:ext uri="{FF2B5EF4-FFF2-40B4-BE49-F238E27FC236}">
                <a16:creationId xmlns:a16="http://schemas.microsoft.com/office/drawing/2014/main" id="{37F2D209-C7CA-1DB4-B8B2-7D1384C48262}"/>
              </a:ext>
            </a:extLst>
          </p:cNvPr>
          <p:cNvGraphicFramePr>
            <a:graphicFrameLocks/>
          </p:cNvGraphicFramePr>
          <p:nvPr>
            <p:extLst>
              <p:ext uri="{D42A27DB-BD31-4B8C-83A1-F6EECF244321}">
                <p14:modId xmlns:p14="http://schemas.microsoft.com/office/powerpoint/2010/main" val="808693591"/>
              </p:ext>
            </p:extLst>
          </p:nvPr>
        </p:nvGraphicFramePr>
        <p:xfrm>
          <a:off x="6684272" y="4047226"/>
          <a:ext cx="4581165" cy="2133600"/>
        </p:xfrm>
        <a:graphic>
          <a:graphicData uri="http://schemas.openxmlformats.org/drawingml/2006/table">
            <a:tbl>
              <a:tblPr firstRow="1" bandRow="1">
                <a:tableStyleId>{EB344D84-9AFB-497E-A393-DC336BA19D2E}</a:tableStyleId>
              </a:tblPr>
              <a:tblGrid>
                <a:gridCol w="2468227">
                  <a:extLst>
                    <a:ext uri="{9D8B030D-6E8A-4147-A177-3AD203B41FA5}">
                      <a16:colId xmlns:a16="http://schemas.microsoft.com/office/drawing/2014/main" val="2037937961"/>
                    </a:ext>
                  </a:extLst>
                </a:gridCol>
                <a:gridCol w="1056469">
                  <a:extLst>
                    <a:ext uri="{9D8B030D-6E8A-4147-A177-3AD203B41FA5}">
                      <a16:colId xmlns:a16="http://schemas.microsoft.com/office/drawing/2014/main" val="2864632163"/>
                    </a:ext>
                  </a:extLst>
                </a:gridCol>
                <a:gridCol w="1056469">
                  <a:extLst>
                    <a:ext uri="{9D8B030D-6E8A-4147-A177-3AD203B41FA5}">
                      <a16:colId xmlns:a16="http://schemas.microsoft.com/office/drawing/2014/main" val="1783365564"/>
                    </a:ext>
                  </a:extLst>
                </a:gridCol>
              </a:tblGrid>
              <a:tr h="230191">
                <a:tc>
                  <a:txBody>
                    <a:bodyPr/>
                    <a:lstStyle/>
                    <a:p>
                      <a:r>
                        <a:rPr lang="en-US" sz="1400" dirty="0"/>
                        <a:t>Adverse Events, %</a:t>
                      </a:r>
                    </a:p>
                  </a:txBody>
                  <a:tcPr marL="45720" marR="45720"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400" dirty="0"/>
                        <a:t>Liraglutide</a:t>
                      </a:r>
                    </a:p>
                  </a:txBody>
                  <a:tcPr marL="45720" marR="45720">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400" dirty="0"/>
                        <a:t>Placebo</a:t>
                      </a:r>
                    </a:p>
                  </a:txBody>
                  <a:tcPr marL="45720" marR="45720">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2875825394"/>
                  </a:ext>
                </a:extLst>
              </a:tr>
              <a:tr h="0">
                <a:tc>
                  <a:txBody>
                    <a:bodyPr/>
                    <a:lstStyle/>
                    <a:p>
                      <a:r>
                        <a:rPr lang="en-US" sz="1400" dirty="0">
                          <a:solidFill>
                            <a:schemeClr val="bg1"/>
                          </a:solidFill>
                        </a:rPr>
                        <a:t>Any</a:t>
                      </a:r>
                    </a:p>
                  </a:txBody>
                  <a:tcPr marL="45720" marR="45720"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89</a:t>
                      </a:r>
                    </a:p>
                  </a:txBody>
                  <a:tcPr marL="45720" marR="45720"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88</a:t>
                      </a:r>
                    </a:p>
                  </a:txBody>
                  <a:tcPr marL="45720" marR="45720" anchor="ct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02882877"/>
                  </a:ext>
                </a:extLst>
              </a:tr>
              <a:tr h="0">
                <a:tc>
                  <a:txBody>
                    <a:bodyPr/>
                    <a:lstStyle/>
                    <a:p>
                      <a:r>
                        <a:rPr lang="en-US" sz="1400" dirty="0">
                          <a:solidFill>
                            <a:schemeClr val="bg1"/>
                          </a:solidFill>
                        </a:rPr>
                        <a:t>GI</a:t>
                      </a:r>
                    </a:p>
                  </a:txBody>
                  <a:tcPr marL="45720"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80</a:t>
                      </a:r>
                    </a:p>
                  </a:txBody>
                  <a:tcPr marL="45720"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54</a:t>
                      </a:r>
                    </a:p>
                  </a:txBody>
                  <a:tcPr marL="45720"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8466630"/>
                  </a:ext>
                </a:extLst>
              </a:tr>
              <a:tr h="0">
                <a:tc>
                  <a:txBody>
                    <a:bodyPr/>
                    <a:lstStyle/>
                    <a:p>
                      <a:r>
                        <a:rPr lang="en-US" sz="1400" dirty="0">
                          <a:solidFill>
                            <a:schemeClr val="bg1"/>
                          </a:solidFill>
                        </a:rPr>
                        <a:t>Serious</a:t>
                      </a:r>
                    </a:p>
                  </a:txBody>
                  <a:tcPr marL="45720" marR="457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12</a:t>
                      </a:r>
                    </a:p>
                  </a:txBody>
                  <a:tcPr marL="45720" marR="457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8</a:t>
                      </a:r>
                    </a:p>
                  </a:txBody>
                  <a:tcPr marL="45720" marR="45720"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46477628"/>
                  </a:ext>
                </a:extLst>
              </a:tr>
              <a:tr h="0">
                <a:tc>
                  <a:txBody>
                    <a:bodyPr/>
                    <a:lstStyle/>
                    <a:p>
                      <a:r>
                        <a:rPr lang="en-US" sz="1400" dirty="0">
                          <a:solidFill>
                            <a:schemeClr val="bg1"/>
                          </a:solidFill>
                        </a:rPr>
                        <a:t>Serious GI</a:t>
                      </a:r>
                    </a:p>
                  </a:txBody>
                  <a:tcPr marL="45720"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7</a:t>
                      </a:r>
                    </a:p>
                  </a:txBody>
                  <a:tcPr marL="45720"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0</a:t>
                      </a:r>
                    </a:p>
                  </a:txBody>
                  <a:tcPr marL="45720"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26086544"/>
                  </a:ext>
                </a:extLst>
              </a:tr>
              <a:tr h="173121">
                <a:tc>
                  <a:txBody>
                    <a:bodyPr/>
                    <a:lstStyle/>
                    <a:p>
                      <a:r>
                        <a:rPr lang="en-US" sz="1400" dirty="0">
                          <a:solidFill>
                            <a:schemeClr val="bg1"/>
                          </a:solidFill>
                        </a:rPr>
                        <a:t>Leading to discontinuation</a:t>
                      </a:r>
                    </a:p>
                  </a:txBody>
                  <a:tcPr marL="45720" marR="457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11</a:t>
                      </a:r>
                    </a:p>
                  </a:txBody>
                  <a:tcPr marL="45720" marR="45720"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0</a:t>
                      </a:r>
                    </a:p>
                  </a:txBody>
                  <a:tcPr marL="45720" marR="45720"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33290444"/>
                  </a:ext>
                </a:extLst>
              </a:tr>
              <a:tr h="173121">
                <a:tc>
                  <a:txBody>
                    <a:bodyPr/>
                    <a:lstStyle/>
                    <a:p>
                      <a:r>
                        <a:rPr lang="en-US" sz="1400" dirty="0">
                          <a:solidFill>
                            <a:schemeClr val="bg1"/>
                          </a:solidFill>
                        </a:rPr>
                        <a:t>GI leading to discontinuation</a:t>
                      </a:r>
                    </a:p>
                  </a:txBody>
                  <a:tcPr marL="45720"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5</a:t>
                      </a:r>
                    </a:p>
                  </a:txBody>
                  <a:tcPr marL="45720"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0</a:t>
                      </a:r>
                    </a:p>
                  </a:txBody>
                  <a:tcPr marL="45720" marR="4572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58539273"/>
                  </a:ext>
                </a:extLst>
              </a:tr>
            </a:tbl>
          </a:graphicData>
        </a:graphic>
      </p:graphicFrame>
      <p:sp>
        <p:nvSpPr>
          <p:cNvPr id="15" name="TextBox 14">
            <a:extLst>
              <a:ext uri="{FF2B5EF4-FFF2-40B4-BE49-F238E27FC236}">
                <a16:creationId xmlns:a16="http://schemas.microsoft.com/office/drawing/2014/main" id="{0B0F7DE5-A4B8-8325-3575-50EE1E415CDD}"/>
              </a:ext>
            </a:extLst>
          </p:cNvPr>
          <p:cNvSpPr txBox="1"/>
          <p:nvPr/>
        </p:nvSpPr>
        <p:spPr bwMode="auto">
          <a:xfrm>
            <a:off x="9202229" y="3029525"/>
            <a:ext cx="2273880" cy="738664"/>
          </a:xfrm>
          <a:prstGeom prst="rect">
            <a:avLst/>
          </a:prstGeom>
          <a:noFill/>
          <a:ln w="9525" algn="ctr">
            <a:solidFill>
              <a:srgbClr val="E1471D"/>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BMI reduction ≥5%</a:t>
            </a:r>
          </a:p>
          <a:p>
            <a:pPr marL="285750" indent="-285750" algn="l">
              <a:lnSpc>
                <a:spcPct val="100000"/>
              </a:lnSpc>
              <a:spcBef>
                <a:spcPts val="0"/>
              </a:spcBef>
              <a:spcAft>
                <a:spcPct val="0"/>
              </a:spcAft>
              <a:buClrTx/>
              <a:buFont typeface="Arial" panose="020B0604020202020204" pitchFamily="34" charset="0"/>
              <a:buChar char="•"/>
            </a:pPr>
            <a:r>
              <a:rPr lang="en-US" sz="1400" b="0" dirty="0">
                <a:solidFill>
                  <a:schemeClr val="bg1"/>
                </a:solidFill>
                <a:latin typeface="Calibri" panose="020F0502020204030204" pitchFamily="34" charset="0"/>
              </a:rPr>
              <a:t>Liraglutide: 46%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 .02)</a:t>
            </a:r>
          </a:p>
          <a:p>
            <a:pPr marL="285750" indent="-285750" algn="l">
              <a:lnSpc>
                <a:spcPct val="100000"/>
              </a:lnSpc>
              <a:spcBef>
                <a:spcPts val="0"/>
              </a:spcBef>
              <a:spcAft>
                <a:spcPct val="0"/>
              </a:spcAft>
              <a:buClrTx/>
              <a:buFont typeface="Arial" panose="020B0604020202020204" pitchFamily="34" charset="0"/>
              <a:buChar char="•"/>
            </a:pPr>
            <a:r>
              <a:rPr lang="en-US" sz="1400" b="0" dirty="0">
                <a:solidFill>
                  <a:schemeClr val="bg1"/>
                </a:solidFill>
                <a:latin typeface="Calibri" panose="020F0502020204030204" pitchFamily="34" charset="0"/>
              </a:rPr>
              <a:t>Placebo: 9%</a:t>
            </a:r>
          </a:p>
        </p:txBody>
      </p:sp>
    </p:spTree>
    <p:extLst>
      <p:ext uri="{BB962C8B-B14F-4D97-AF65-F5344CB8AC3E}">
        <p14:creationId xmlns:p14="http://schemas.microsoft.com/office/powerpoint/2010/main" val="1443344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94160-207D-0843-EB7D-9E7A47A9AA01}"/>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822D1D79-EAD2-CAFC-63AC-36986C75241A}"/>
              </a:ext>
            </a:extLst>
          </p:cNvPr>
          <p:cNvSpPr>
            <a:spLocks noGrp="1"/>
          </p:cNvSpPr>
          <p:nvPr>
            <p:ph idx="1"/>
          </p:nvPr>
        </p:nvSpPr>
        <p:spPr/>
        <p:txBody>
          <a:bodyPr/>
          <a:lstStyle/>
          <a:p>
            <a:r>
              <a:rPr lang="en-US" dirty="0"/>
              <a:t>New guidance for diagnosing obesity is enhanced by including adiposity measurements in addition to BMI and consideration of complications</a:t>
            </a:r>
          </a:p>
          <a:p>
            <a:r>
              <a:rPr lang="en-US" dirty="0"/>
              <a:t>Patients who receive an obesity diagnosis should be offered a comprehensive, individualized obesity treatment plan</a:t>
            </a:r>
          </a:p>
          <a:p>
            <a:r>
              <a:rPr lang="en-US" dirty="0"/>
              <a:t>Comprehensive, individualized obesity management can include therapeutic lifestyle change with AOM and/or surgery</a:t>
            </a:r>
          </a:p>
        </p:txBody>
      </p:sp>
    </p:spTree>
    <p:extLst>
      <p:ext uri="{BB962C8B-B14F-4D97-AF65-F5344CB8AC3E}">
        <p14:creationId xmlns:p14="http://schemas.microsoft.com/office/powerpoint/2010/main" val="11903990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dirty="0">
              <a:solidFill>
                <a:srgbClr val="00823B"/>
              </a:solidFill>
            </a:endParaRPr>
          </a:p>
          <a:p>
            <a:pPr marL="0" indent="0">
              <a:buNone/>
            </a:pPr>
            <a:r>
              <a:rPr lang="en-US" sz="2400" b="1" u="sng" dirty="0">
                <a:solidFill>
                  <a:srgbClr val="609140"/>
                </a:solidFill>
                <a:hlinkClick r:id="rId4">
                  <a:extLst>
                    <a:ext uri="{A12FA001-AC4F-418D-AE19-62706E023703}">
                      <ahyp:hlinkClr xmlns:ahyp="http://schemas.microsoft.com/office/drawing/2018/hyperlinkcolor" val="tx"/>
                    </a:ext>
                  </a:extLst>
                </a:hlinkClick>
              </a:rPr>
              <a:t>practicingclinicians.com</a:t>
            </a:r>
            <a:endParaRPr lang="en-US" sz="2400" b="1" u="sng" dirty="0">
              <a:solidFill>
                <a:srgbClr val="609140"/>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CCO/PCE </a:t>
            </a:r>
            <a:br>
              <a:rPr lang="en-US" altLang="en-US" sz="4000" dirty="0"/>
            </a:br>
            <a:r>
              <a:rPr lang="en-US" altLang="en-US" sz="4000" dirty="0"/>
              <a:t>Coverage of Obesity!</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a:buClr>
                <a:schemeClr val="tx2">
                  <a:lumMod val="20000"/>
                  <a:lumOff val="80000"/>
                </a:schemeClr>
              </a:buClr>
              <a:defRPr/>
            </a:pPr>
            <a:r>
              <a:rPr lang="en-US" sz="2200" dirty="0">
                <a:solidFill>
                  <a:srgbClr val="E1471D"/>
                </a:solidFill>
              </a:rPr>
              <a:t>ClinicalThought commentaries </a:t>
            </a:r>
            <a:r>
              <a:rPr lang="en-US" sz="2200" b="0" dirty="0"/>
              <a:t>with new perspectives in improving obesity care</a:t>
            </a:r>
          </a:p>
          <a:p>
            <a:pPr marL="0" marR="0" lvl="0" indent="0" algn="l" defTabSz="914400" rtl="0" eaLnBrk="1" fontAlgn="base" latinLnBrk="0" hangingPunct="1">
              <a:lnSpc>
                <a:spcPct val="90000"/>
              </a:lnSpc>
              <a:spcBef>
                <a:spcPts val="1000"/>
              </a:spcBef>
              <a:spcAft>
                <a:spcPts val="700"/>
              </a:spcAft>
              <a:buClr>
                <a:srgbClr val="CDCDCF">
                  <a:lumMod val="20000"/>
                  <a:lumOff val="80000"/>
                </a:srgbClr>
              </a:buClr>
              <a:buSzTx/>
              <a:buFontTx/>
              <a:buNone/>
              <a:tabLst/>
              <a:defRPr/>
            </a:pPr>
            <a:r>
              <a:rPr kumimoji="0" lang="en-US" sz="22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Text modules with downloadable slides </a:t>
            </a:r>
            <a:r>
              <a:rPr kumimoji="0" lang="en-US" sz="22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to help you provide better care to those with obesity</a:t>
            </a:r>
          </a:p>
          <a:p>
            <a:pPr marL="0" marR="0" lvl="0" indent="0" algn="l" defTabSz="914400" rtl="0" eaLnBrk="1" fontAlgn="base" latinLnBrk="0" hangingPunct="1">
              <a:lnSpc>
                <a:spcPct val="90000"/>
              </a:lnSpc>
              <a:spcBef>
                <a:spcPts val="1000"/>
              </a:spcBef>
              <a:spcAft>
                <a:spcPts val="700"/>
              </a:spcAft>
              <a:buClr>
                <a:srgbClr val="CDCDCF">
                  <a:lumMod val="20000"/>
                  <a:lumOff val="80000"/>
                </a:srgbClr>
              </a:buClr>
              <a:buSzTx/>
              <a:buFontTx/>
              <a:buNone/>
              <a:tabLst/>
              <a:defRPr/>
            </a:pPr>
            <a:r>
              <a:rPr kumimoji="0" lang="en-US" sz="22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Podcast </a:t>
            </a:r>
            <a:r>
              <a:rPr kumimoji="0" lang="en-US" sz="22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with expert discussion on the latest advances in obesity management</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AE126C4976CDF4E8847978C564920FE" ma:contentTypeVersion="11" ma:contentTypeDescription="Create a new document." ma:contentTypeScope="" ma:versionID="9c1744e783f436dc27ae735f70c3ad3b">
  <xsd:schema xmlns:xsd="http://www.w3.org/2001/XMLSchema" xmlns:xs="http://www.w3.org/2001/XMLSchema" xmlns:p="http://schemas.microsoft.com/office/2006/metadata/properties" xmlns:ns2="5164c560-d766-49ed-b9cc-272212cca8ca" xmlns:ns3="22fd6914-46d4-4c7e-bbad-46e82841b69d" targetNamespace="http://schemas.microsoft.com/office/2006/metadata/properties" ma:root="true" ma:fieldsID="e6d99882941c510fbbff359b1f320400" ns2:_="" ns3:_="">
    <xsd:import namespace="5164c560-d766-49ed-b9cc-272212cca8ca"/>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64c560-d766-49ed-b9cc-272212cca8c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5164c560-d766-49ed-b9cc-272212cca8ca">
      <Terms xmlns="http://schemas.microsoft.com/office/infopath/2007/PartnerControls"/>
    </lcf76f155ced4ddcb4097134ff3c332f>
    <TaxCatchAll xmlns="22fd6914-46d4-4c7e-bbad-46e82841b69d" xsi:nil="true"/>
  </documentManagement>
</p:properties>
</file>

<file path=customXml/itemProps1.xml><?xml version="1.0" encoding="utf-8"?>
<ds:datastoreItem xmlns:ds="http://schemas.openxmlformats.org/officeDocument/2006/customXml" ds:itemID="{503FB831-624F-4A85-82C3-23191B0265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64c560-d766-49ed-b9cc-272212cca8ca"/>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5BA55BC3-5A03-47C2-8EC3-D964C3B5E779}">
  <ds:schemaRefs>
    <ds:schemaRef ds:uri="http://schemas.microsoft.com/office/2006/documentManagement/types"/>
    <ds:schemaRef ds:uri="http://purl.org/dc/dcmitype/"/>
    <ds:schemaRef ds:uri="22fd6914-46d4-4c7e-bbad-46e82841b69d"/>
    <ds:schemaRef ds:uri="http://www.w3.org/XML/1998/namespace"/>
    <ds:schemaRef ds:uri="http://purl.org/dc/elements/1.1/"/>
    <ds:schemaRef ds:uri="5164c560-d766-49ed-b9cc-272212cca8ca"/>
    <ds:schemaRef ds:uri="http://schemas.microsoft.com/office/infopath/2007/PartnerControls"/>
    <ds:schemaRef ds:uri="http://schemas.openxmlformats.org/package/2006/metadata/core-properties"/>
    <ds:schemaRef ds:uri="http://schemas.microsoft.com/office/2006/metadata/properties"/>
    <ds:schemaRef ds:uri="http://purl.org/dc/terms/"/>
  </ds:schemaRefs>
</ds:datastoreItem>
</file>

<file path=docMetadata/LabelInfo.xml><?xml version="1.0" encoding="utf-8"?>
<clbl:labelList xmlns:clbl="http://schemas.microsoft.com/office/2020/mipLabelMetadata">
  <clbl:label id="{be2fd2f7-a818-4e66-8956-c8223012702a}" enabled="0" method="" siteId="{be2fd2f7-a818-4e66-8956-c8223012702a}" removed="1"/>
</clbl:labelList>
</file>

<file path=docProps/app.xml><?xml version="1.0" encoding="utf-8"?>
<Properties xmlns="http://schemas.openxmlformats.org/officeDocument/2006/extended-properties" xmlns:vt="http://schemas.openxmlformats.org/officeDocument/2006/docPropsVTypes">
  <Template/>
  <TotalTime>27223</TotalTime>
  <Words>6068</Words>
  <Application>Microsoft Office PowerPoint</Application>
  <PresentationFormat>Widescreen</PresentationFormat>
  <Paragraphs>1198</Paragraphs>
  <Slides>41</Slides>
  <Notes>41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41</vt:i4>
      </vt:variant>
    </vt:vector>
  </HeadingPairs>
  <TitlesOfParts>
    <vt:vector size="48" baseType="lpstr">
      <vt:lpstr>Arial</vt:lpstr>
      <vt:lpstr>Calibri</vt:lpstr>
      <vt:lpstr>Noto Sans Symbols</vt:lpstr>
      <vt:lpstr>Times</vt:lpstr>
      <vt:lpstr>Times New Roman</vt:lpstr>
      <vt:lpstr>Wingdings</vt:lpstr>
      <vt:lpstr>2017_HTAA_Diabetes</vt:lpstr>
      <vt:lpstr>The Latest in Obesity Management:  Current Evidence for Primary Care</vt:lpstr>
      <vt:lpstr>About These Slides</vt:lpstr>
      <vt:lpstr>Faculty</vt:lpstr>
      <vt:lpstr>Disclosures</vt:lpstr>
      <vt:lpstr>Learning Objectives</vt:lpstr>
      <vt:lpstr>Redefining Clinical Obesity: Lancet Diabetes &amp; Endocrinology Commission</vt:lpstr>
      <vt:lpstr>Updated Obesity Definitions: Background</vt:lpstr>
      <vt:lpstr>Diagnosing Preclinical and Clinical Obesity</vt:lpstr>
      <vt:lpstr>Edmonton Obesity Staging System: Higher Stage, Generally More Intensive Obesity/Comorbidity Management*</vt:lpstr>
      <vt:lpstr>Confirming Excess Adiposity (Obesity)</vt:lpstr>
      <vt:lpstr>Diagnostic Criteria for Clinical Obesity in Adults*: Reduced Function Due to Excess Adiposity</vt:lpstr>
      <vt:lpstr>Goals of Obesity Treatment</vt:lpstr>
      <vt:lpstr>Key Conference Highlights and Recent Data:  Effects of AOMs on Obesity-Related Diseases</vt:lpstr>
      <vt:lpstr>Recommendations for Clinical Practice</vt:lpstr>
      <vt:lpstr>Additional Indications for Incretin-Based AOM Formulations</vt:lpstr>
      <vt:lpstr>SELECT Secondary Analysis: Reduced CV Risk Within 3 Months With Semaglutide in Patients With Overweight or Obesity</vt:lpstr>
      <vt:lpstr>Real-world Study: Reduction in 10-Yr ASCVD Risk Score With Semaglutide 2.4 mg</vt:lpstr>
      <vt:lpstr>SURMOUNT-1/3/CN Post Hoc Analysis: Reduced 10-Yr ASCVD Risk in Patients Achieving BMI &lt;25 kg/m2</vt:lpstr>
      <vt:lpstr>SURMOUNT-1 Post Hoc Analysis: Kidney Parameters With Tirzepatide Over 176 Wk</vt:lpstr>
      <vt:lpstr>SELECT Long-term Kidney Outcomes: Semaglutide in Patients With Overweight/Obesity and Established CVD</vt:lpstr>
      <vt:lpstr>SMART Kidney Outcomes: Semaglutide in Patients With Overweight/Obesity and CKD and Without T2D</vt:lpstr>
      <vt:lpstr>ESSENCE: Semaglutide in Patients With MASH</vt:lpstr>
      <vt:lpstr>ESSENCE Interim Analysis: Primary Endpoints</vt:lpstr>
      <vt:lpstr>ESSENCE Post Hoc Mediation Analysis</vt:lpstr>
      <vt:lpstr>SYNERGY-NASH: Tirzepatide for Patients With MASH and Moderate to Severe Fibrosis</vt:lpstr>
      <vt:lpstr>SYNERGY-NASH: Tirzepatide vs Placebo in MASH</vt:lpstr>
      <vt:lpstr>Key Conference Highlights and Recent Data:  AOM Efficacy</vt:lpstr>
      <vt:lpstr>Weight Loss to Improve Obesity-Related Conditions</vt:lpstr>
      <vt:lpstr>Weight Loss Is Sustained Over Years With Semaglutide or Tirzepatide</vt:lpstr>
      <vt:lpstr>SURMOUNT-5 Post Hoc Analysis: Tirzepatide vs Semaglutide in Patients With Obesity and Without T2D</vt:lpstr>
      <vt:lpstr>SURMOUNT-5: Adverse Events</vt:lpstr>
      <vt:lpstr>Real-world Weight Loss With Semaglutide and Tirzepatide in Overweight/Obesity Without T2D </vt:lpstr>
      <vt:lpstr>Real-world Weight Loss With Semaglutide and Tirzepatide in Patients With Overweight or Obesity and Without T2D </vt:lpstr>
      <vt:lpstr>STEP UP: Semaglutide 7.2 mg in Obesity</vt:lpstr>
      <vt:lpstr>Key Conference Highlights and Recent Data:  Emerging Approaches</vt:lpstr>
      <vt:lpstr>REDEFINE 1: Coadministered Cagrilintide and Semaglutide in Adults With Overweight/Obesity, No T2D</vt:lpstr>
      <vt:lpstr>REDEFINE 1: Safety</vt:lpstr>
      <vt:lpstr>Amycretin: Unimolecular Dual GLP-1 and Amylin Receptor Agonist</vt:lpstr>
      <vt:lpstr>SCALE Kids: Liraglutide for Children 6 to &lt;12 Yr of Age With Obesity</vt:lpstr>
      <vt:lpstr>Summary</vt:lpstr>
      <vt:lpstr>Go Online for More CCO/PCE  Coverage of Obesity!</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Latest in Obesity Management: Current Evidence for Primary Care</dc:title>
  <dc:creator>Preferred User</dc:creator>
  <cp:lastModifiedBy>Valerie Wenzel</cp:lastModifiedBy>
  <cp:revision>63</cp:revision>
  <cp:lastPrinted>2016-09-26T20:21:49Z</cp:lastPrinted>
  <dcterms:created xsi:type="dcterms:W3CDTF">2005-05-27T15:08:01Z</dcterms:created>
  <dcterms:modified xsi:type="dcterms:W3CDTF">2025-09-22T14:23:49Z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21dbe0da-0687-46ed-abba-29ef1267cc3e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0x010100FAE126C4976CDF4E8847978C564920FE</vt:lpwstr>
  </property>
  <property fmtid="{D5CDD505-2E9C-101B-9397-08002B2CF9AE}" pid="9" name="MediaServiceImageTags">
    <vt:lpwstr/>
  </property>
</Properties>
</file>