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19"/>
  </p:notesMasterIdLst>
  <p:handoutMasterIdLst>
    <p:handoutMasterId r:id="rId20"/>
  </p:handoutMasterIdLst>
  <p:sldIdLst>
    <p:sldId id="321" r:id="rId8"/>
    <p:sldId id="539" r:id="rId9"/>
    <p:sldId id="257" r:id="rId10"/>
    <p:sldId id="263" r:id="rId11"/>
    <p:sldId id="547" r:id="rId12"/>
    <p:sldId id="548" r:id="rId13"/>
    <p:sldId id="549" r:id="rId14"/>
    <p:sldId id="550" r:id="rId15"/>
    <p:sldId id="546" r:id="rId16"/>
    <p:sldId id="541" r:id="rId17"/>
    <p:sldId id="54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3" clrIdx="12">
    <p:extLst>
      <p:ext uri="{19B8F6BF-5375-455C-9EA6-DF929625EA0E}">
        <p15:presenceInfo xmlns:p15="http://schemas.microsoft.com/office/powerpoint/2012/main" userId="S::jconstanzo@clinicaloptions.com::7388c342-66f0-4154-bcdf-657d8197f1ae" providerId="AD"/>
      </p:ext>
    </p:extLst>
  </p:cmAuthor>
  <p:cmAuthor id="14" name="Kiran D. Mir-Hudgeons" initials="KDM" lastIdx="22" clrIdx="13">
    <p:extLst>
      <p:ext uri="{19B8F6BF-5375-455C-9EA6-DF929625EA0E}">
        <p15:presenceInfo xmlns:p15="http://schemas.microsoft.com/office/powerpoint/2012/main" userId="S::kmirhudgeons@clinicaloptions.com::988cb7e1-0640-4c3c-b602-3f8e18ce9544" providerId="AD"/>
      </p:ext>
    </p:extLst>
  </p:cmAuthor>
  <p:cmAuthor id="15" name="Anna Poppa" initials="AP" lastIdx="17" clrIdx="14">
    <p:extLst>
      <p:ext uri="{19B8F6BF-5375-455C-9EA6-DF929625EA0E}">
        <p15:presenceInfo xmlns:p15="http://schemas.microsoft.com/office/powerpoint/2012/main" userId="c33764466cc77507" providerId="Windows Live"/>
      </p:ext>
    </p:extLst>
  </p:cmAuthor>
  <p:cmAuthor id="16" name="aboecler@clinicaloptions.com" initials="a" lastIdx="1" clrIdx="15">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85" autoAdjust="0"/>
    <p:restoredTop sz="81153" autoAdjust="0"/>
  </p:normalViewPr>
  <p:slideViewPr>
    <p:cSldViewPr snapToGrid="0" showGuides="1">
      <p:cViewPr varScale="1">
        <p:scale>
          <a:sx n="105" d="100"/>
          <a:sy n="105" d="100"/>
        </p:scale>
        <p:origin x="180" y="114"/>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66" d="100"/>
        <a:sy n="66"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1" u="none" strike="noStrike" kern="1200" dirty="0">
                <a:solidFill>
                  <a:schemeClr val="tx1"/>
                </a:solidFill>
                <a:effectLst/>
                <a:latin typeface="Arial" charset="0"/>
                <a:ea typeface="+mn-ea"/>
                <a:cs typeface="+mn-cs"/>
              </a:rPr>
              <a:t>ITP, immune thrombocytopenic purpura.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60806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0" dirty="0"/>
              <a:t>1L, first-line; AE, adverse event; </a:t>
            </a:r>
            <a:r>
              <a:rPr lang="en-GB" sz="1200" b="0" i="1" u="none" strike="noStrike" kern="1200" dirty="0">
                <a:solidFill>
                  <a:schemeClr val="tx1"/>
                </a:solidFill>
                <a:effectLst/>
                <a:latin typeface="Arial" charset="0"/>
                <a:ea typeface="+mn-ea"/>
                <a:cs typeface="+mn-cs"/>
              </a:rPr>
              <a:t>ITP, immune thrombocytopenic purpura; </a:t>
            </a:r>
            <a:r>
              <a:rPr lang="en-US" sz="1200" b="0" i="1" kern="0" dirty="0"/>
              <a:t>PROM, patient-reported outcomes measures; R/R, relapsed and refractory; TTF, time to treatment failure.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0490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1" u="none" strike="noStrike" kern="1200" dirty="0">
                <a:solidFill>
                  <a:schemeClr val="tx1"/>
                </a:solidFill>
                <a:effectLst/>
                <a:latin typeface="Arial" charset="0"/>
                <a:ea typeface="+mn-ea"/>
                <a:cs typeface="+mn-cs"/>
              </a:rPr>
              <a:t>BMI, body mass index; ITP, immune thrombocytopenia; MCV, mean corpuscular volume; SD, standard deviation; WBC, white blood cell.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07700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A002C94-91CD-44AA-AA19-A9FEFC4C38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480EBBB-6787-4BAE-8943-DA0D3DE83F2D}" type="slidenum">
              <a:rPr lang="en-US" altLang="en-US" smtClean="0"/>
              <a:pPr>
                <a:spcBef>
                  <a:spcPct val="0"/>
                </a:spcBef>
              </a:pPr>
              <a:t>6</a:t>
            </a:fld>
            <a:endParaRPr lang="en-US" altLang="en-US" dirty="0"/>
          </a:p>
        </p:txBody>
      </p:sp>
      <p:sp>
        <p:nvSpPr>
          <p:cNvPr id="18435" name="Rectangle 2">
            <a:extLst>
              <a:ext uri="{FF2B5EF4-FFF2-40B4-BE49-F238E27FC236}">
                <a16:creationId xmlns:a16="http://schemas.microsoft.com/office/drawing/2014/main" id="{DEB05A38-DBF4-45A9-A667-AEFAEAAE3819}"/>
              </a:ext>
            </a:extLst>
          </p:cNvPr>
          <p:cNvSpPr>
            <a:spLocks noGrp="1" noRot="1" noChangeAspect="1" noChangeArrowheads="1" noTextEdit="1"/>
          </p:cNvSpPr>
          <p:nvPr>
            <p:ph type="sldImg"/>
          </p:nvPr>
        </p:nvSpPr>
        <p:spPr>
          <a:xfrm>
            <a:off x="415925" y="712788"/>
            <a:ext cx="6475413" cy="3643312"/>
          </a:xfrm>
          <a:ln/>
        </p:spPr>
      </p:sp>
      <p:sp>
        <p:nvSpPr>
          <p:cNvPr id="18436" name="Rectangle 3">
            <a:extLst>
              <a:ext uri="{FF2B5EF4-FFF2-40B4-BE49-F238E27FC236}">
                <a16:creationId xmlns:a16="http://schemas.microsoft.com/office/drawing/2014/main" id="{659460BA-40A3-4B38-8AD2-5EF70157D594}"/>
              </a:ext>
            </a:extLst>
          </p:cNvPr>
          <p:cNvSpPr>
            <a:spLocks noGrp="1" noChangeArrowheads="1"/>
          </p:cNvSpPr>
          <p:nvPr>
            <p:ph type="body" idx="1"/>
          </p:nvPr>
        </p:nvSpPr>
        <p:spPr>
          <a:xfrm>
            <a:off x="963613" y="4594225"/>
            <a:ext cx="5372100" cy="42783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kumimoji="0" lang="en-US" sz="1200" b="0" i="0" u="none" strike="noStrike" cap="none" normalizeH="0" baseline="0" dirty="0" err="1">
                <a:ln>
                  <a:noFill/>
                </a:ln>
                <a:solidFill>
                  <a:schemeClr val="bg2">
                    <a:lumMod val="10000"/>
                  </a:schemeClr>
                </a:solidFill>
                <a:effectLst/>
                <a:latin typeface="Calibri" panose="020F0502020204030204" pitchFamily="34" charset="0"/>
              </a:rPr>
              <a:t>Plt</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platelets.</a:t>
            </a:r>
            <a:endParaRPr lang="en-US" altLang="en-US"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987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altLang="en-US" sz="1200" i="1" dirty="0"/>
              <a:t>GI, gastrointestinal.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60970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IVIG, intravenous immunoglobulin.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94424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FACIT-F, Functional Assessment of Chronic Illness Therapy, Fatigue; </a:t>
            </a:r>
            <a:r>
              <a:rPr lang="en-US" sz="1200" b="0" i="1" kern="0" dirty="0"/>
              <a:t>FACT-TH, Functional Assessment of Cancer Therapy, Thrombocytopenia; ICECAP-A v2, </a:t>
            </a:r>
            <a:r>
              <a:rPr lang="en-US" b="0" i="1" dirty="0">
                <a:solidFill>
                  <a:srgbClr val="212121"/>
                </a:solidFill>
                <a:effectLst/>
                <a:latin typeface="BlinkMacSystemFont"/>
              </a:rPr>
              <a:t>Investigating Choice Experiments Capability Measure for Adults, </a:t>
            </a:r>
            <a:r>
              <a:rPr lang="en-US" b="0" i="1" dirty="0">
                <a:solidFill>
                  <a:srgbClr val="4C4C4C"/>
                </a:solidFill>
                <a:effectLst/>
                <a:latin typeface="Georgia" panose="02040502050405020303" pitchFamily="18" charset="0"/>
              </a:rPr>
              <a:t>version 2</a:t>
            </a:r>
            <a:r>
              <a:rPr lang="en-US" sz="1200" b="0" i="1" kern="0" dirty="0"/>
              <a:t>; </a:t>
            </a:r>
            <a:r>
              <a:rPr lang="en-US" i="1" dirty="0"/>
              <a:t>QoL, quality of life; SF-36, Short Form Survey.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02764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1" u="none" strike="noStrike" kern="1200" dirty="0">
                <a:solidFill>
                  <a:schemeClr val="tx1"/>
                </a:solidFill>
                <a:effectLst/>
                <a:latin typeface="Arial" charset="0"/>
                <a:ea typeface="+mn-ea"/>
                <a:cs typeface="+mn-cs"/>
              </a:rPr>
              <a:t>ITP, immune thrombocytopenic purpura; </a:t>
            </a:r>
            <a:r>
              <a:rPr lang="en-US" altLang="en-US" sz="1200" i="1" dirty="0"/>
              <a:t>PROM, </a:t>
            </a:r>
            <a:r>
              <a:rPr lang="en-US" altLang="en-US" sz="1200" i="1" kern="1200" dirty="0">
                <a:solidFill>
                  <a:schemeClr val="tx1"/>
                </a:solidFill>
                <a:latin typeface="Arial" charset="0"/>
                <a:ea typeface="+mn-ea"/>
                <a:cs typeface="+mn-cs"/>
              </a:rPr>
              <a:t>p</a:t>
            </a:r>
            <a:r>
              <a:rPr lang="en-US" sz="1200" i="1" kern="1200" dirty="0">
                <a:solidFill>
                  <a:schemeClr val="tx1"/>
                </a:solidFill>
                <a:latin typeface="Arial" charset="0"/>
                <a:ea typeface="+mn-ea"/>
                <a:cs typeface="+mn-cs"/>
              </a:rPr>
              <a:t>atient-reported outcome measures</a:t>
            </a:r>
            <a:r>
              <a:rPr lang="en-US" altLang="en-US" sz="1200" i="1" kern="1200" dirty="0">
                <a:solidFill>
                  <a:schemeClr val="tx1"/>
                </a:solidFill>
                <a:latin typeface="Arial" charset="0"/>
                <a:ea typeface="+mn-ea"/>
                <a:cs typeface="+mn-cs"/>
              </a:rPr>
              <a:t>; QoL, quality of life.</a:t>
            </a:r>
            <a:endParaRPr lang="en-US" sz="1200" i="1" kern="1200" dirty="0">
              <a:solidFill>
                <a:schemeClr val="tx1"/>
              </a:solidFill>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661065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368743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91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94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557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438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0614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55805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134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66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894959248"/>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FLIGHT: First-line Mycophenolate + Steroids vs Standard Steroid Treatment in Patients With Newly Diagnosed Immune Thrombocytopenia Purpura</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 </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7" name="Text Box 21">
            <a:extLst>
              <a:ext uri="{FF2B5EF4-FFF2-40B4-BE49-F238E27FC236}">
                <a16:creationId xmlns:a16="http://schemas.microsoft.com/office/drawing/2014/main" id="{0C338BDE-48A5-4876-B78D-2C38EFF5F901}"/>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FLIGHT: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14200" y="1513047"/>
            <a:ext cx="10877529" cy="4650686"/>
          </a:xfrm>
        </p:spPr>
        <p:txBody>
          <a:bodyPr/>
          <a:lstStyle/>
          <a:p>
            <a:r>
              <a:rPr lang="en-US" altLang="en-US" sz="2000" dirty="0"/>
              <a:t>The current standard of care in ITP includes high-dose corticosteroids, which are associated with adverse events, short and varied responses, and relapse rates of 70% to 90%</a:t>
            </a:r>
            <a:r>
              <a:rPr lang="en-US" altLang="en-US" sz="2000" baseline="30000" dirty="0"/>
              <a:t>[1-2]</a:t>
            </a:r>
          </a:p>
          <a:p>
            <a:pPr lvl="1"/>
            <a:r>
              <a:rPr lang="en-US" altLang="en-US" sz="1800" dirty="0"/>
              <a:t>Treatment of ITP refractory to first-line therapy remains unsatisfactory with the current standard of care</a:t>
            </a:r>
          </a:p>
          <a:p>
            <a:pPr lvl="1"/>
            <a:r>
              <a:rPr lang="en-US" altLang="en-US" sz="1800" dirty="0"/>
              <a:t>Approximately 50% of adult ITP patients treated with corticosteroids relapse within 6 mos, and another 25% relapse after 1 yr</a:t>
            </a:r>
            <a:r>
              <a:rPr lang="en-US" altLang="en-US" sz="1800" baseline="30000" dirty="0"/>
              <a:t>[3]</a:t>
            </a:r>
            <a:endParaRPr lang="en-US" altLang="en-US" sz="1800" baseline="30000" dirty="0">
              <a:solidFill>
                <a:srgbClr val="FF0000"/>
              </a:solidFill>
              <a:highlight>
                <a:srgbClr val="FFFF00"/>
              </a:highlight>
            </a:endParaRPr>
          </a:p>
          <a:p>
            <a:r>
              <a:rPr lang="en-US" altLang="en-US" sz="2000" dirty="0"/>
              <a:t>Mycophenolate mofetil is an immunosuppressive agent often used as second-line treatment for ITP that has relapsed or is refractory to steroids</a:t>
            </a:r>
            <a:r>
              <a:rPr lang="en-US" altLang="en-US" sz="2000" baseline="30000" dirty="0"/>
              <a:t>[4-6]</a:t>
            </a:r>
          </a:p>
          <a:p>
            <a:pPr lvl="1"/>
            <a:r>
              <a:rPr lang="en-US" altLang="en-US" sz="1800" dirty="0"/>
              <a:t>In steroid-refractory ITP, mycophenolate mofetil results in response rates of 50% to 80% and exhibits an acceptable safety profile</a:t>
            </a:r>
          </a:p>
          <a:p>
            <a:pPr lvl="1"/>
            <a:r>
              <a:rPr lang="en-US" altLang="en-US" sz="1800" dirty="0"/>
              <a:t>In a small sample of patients with ITP, mycophenolate mofetil combined with short-term corticosteroids was proven safe and effective</a:t>
            </a:r>
            <a:r>
              <a:rPr lang="en-US" altLang="en-US" sz="1800" baseline="30000" dirty="0"/>
              <a:t>[2]</a:t>
            </a:r>
          </a:p>
          <a:p>
            <a:r>
              <a:rPr lang="en-US" altLang="en-US" sz="2000" dirty="0"/>
              <a:t>The phase III FLIGHT study was designed to assess whether combining mycophenolate mofetil and corticosteroids as first-line therapy for ITP</a:t>
            </a:r>
            <a:r>
              <a:rPr lang="en-US" altLang="en-US" sz="2000" baseline="30000" dirty="0"/>
              <a:t> </a:t>
            </a:r>
            <a:r>
              <a:rPr lang="en-US" altLang="en-US" sz="2000" dirty="0"/>
              <a:t>is more effective than corticosteroids alone</a:t>
            </a:r>
            <a:r>
              <a:rPr lang="en-US" altLang="en-US" sz="2000" baseline="30000" dirty="0"/>
              <a:t>[7]</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3389" y="6191549"/>
            <a:ext cx="9042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Neunert. Blood Adv. 2019;3:3829. 2. Panigrahi. Pediatr Blood Cancer. 2017;64:287. 3. Neunert. Blood Adv. 2017;1:2295. 4. Colović. Platelets. 2011;22:153. 5. Hou. Eur J Haematol. 2003;70:353.</a:t>
            </a:r>
            <a:r>
              <a:rPr lang="es-ES" altLang="en-US" sz="1200" b="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rPr>
              <a:t>6.</a:t>
            </a:r>
            <a:r>
              <a:rPr lang="es-ES" altLang="en-US" sz="1200" b="0" dirty="0">
                <a:solidFill>
                  <a:schemeClr val="bg2"/>
                </a:solidFill>
                <a:latin typeface="Calibri" panose="020F0502020204030204" pitchFamily="34" charset="0"/>
              </a:rPr>
              <a:t> Zhang. Acta Pharmacol Sin. 2005;26:598.</a:t>
            </a:r>
            <a:r>
              <a:rPr lang="en-US" altLang="en-US" sz="1200" b="0" dirty="0">
                <a:solidFill>
                  <a:schemeClr val="bg2"/>
                </a:solidFill>
                <a:latin typeface="Calibri" panose="020F0502020204030204" pitchFamily="34" charset="0"/>
              </a:rPr>
              <a:t> 7. Bradbury. ASH 2020. Abstr LBA-2.</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sz="3600" dirty="0"/>
              <a:t>FLIGHT: Study Design</a:t>
            </a:r>
            <a:endParaRPr lang="en-US" altLang="en-US" dirty="0"/>
          </a:p>
        </p:txBody>
      </p:sp>
      <p:grpSp>
        <p:nvGrpSpPr>
          <p:cNvPr id="21" name="Group 7">
            <a:extLst>
              <a:ext uri="{FF2B5EF4-FFF2-40B4-BE49-F238E27FC236}">
                <a16:creationId xmlns:a16="http://schemas.microsoft.com/office/drawing/2014/main" id="{B457D855-EFCE-4B3C-9EAB-C662B7C8C672}"/>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0BBD2B14-3A39-4A4F-8B71-64B5D174F3B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8BB84F4-C229-4FF9-8251-66BB2A0148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 Box 11">
            <a:extLst>
              <a:ext uri="{FF2B5EF4-FFF2-40B4-BE49-F238E27FC236}">
                <a16:creationId xmlns:a16="http://schemas.microsoft.com/office/drawing/2014/main" id="{B5829ED9-5EDB-4E7E-B22F-028C14782E25}"/>
              </a:ext>
            </a:extLst>
          </p:cNvPr>
          <p:cNvSpPr txBox="1">
            <a:spLocks noChangeArrowheads="1"/>
          </p:cNvSpPr>
          <p:nvPr/>
        </p:nvSpPr>
        <p:spPr bwMode="auto">
          <a:xfrm>
            <a:off x="423864" y="6366690"/>
            <a:ext cx="9042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NCT03156452.</a:t>
            </a:r>
          </a:p>
        </p:txBody>
      </p:sp>
      <p:sp>
        <p:nvSpPr>
          <p:cNvPr id="20" name="Content Placeholder 12">
            <a:extLst>
              <a:ext uri="{FF2B5EF4-FFF2-40B4-BE49-F238E27FC236}">
                <a16:creationId xmlns:a16="http://schemas.microsoft.com/office/drawing/2014/main" id="{D2C11A31-63DA-409E-96F6-3A3C56D9AA8F}"/>
              </a:ext>
            </a:extLst>
          </p:cNvPr>
          <p:cNvSpPr txBox="1">
            <a:spLocks/>
          </p:cNvSpPr>
          <p:nvPr/>
        </p:nvSpPr>
        <p:spPr bwMode="auto">
          <a:xfrm>
            <a:off x="614200" y="1522572"/>
            <a:ext cx="10877529" cy="463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defRPr/>
            </a:pPr>
            <a:r>
              <a:rPr lang="en-US" sz="2400" b="0" kern="0" dirty="0"/>
              <a:t>Multicenter, open-label, randomized phase III trial</a:t>
            </a:r>
          </a:p>
          <a:p>
            <a:pPr>
              <a:defRPr/>
            </a:pPr>
            <a:endParaRPr lang="en-US" sz="2400" b="0" kern="0" dirty="0"/>
          </a:p>
          <a:p>
            <a:pPr>
              <a:defRPr/>
            </a:pPr>
            <a:endParaRPr lang="en-US" sz="2400" b="0" kern="0" dirty="0"/>
          </a:p>
          <a:p>
            <a:pPr>
              <a:defRPr/>
            </a:pPr>
            <a:endParaRPr lang="en-US" sz="2400" b="0" kern="0" dirty="0"/>
          </a:p>
          <a:p>
            <a:pPr>
              <a:defRPr/>
            </a:pPr>
            <a:endParaRPr lang="en-US" sz="2400" b="0" kern="0" dirty="0"/>
          </a:p>
          <a:p>
            <a:pPr marL="0" indent="0">
              <a:buNone/>
              <a:defRPr/>
            </a:pPr>
            <a:endParaRPr lang="en-US" sz="4000" b="0" kern="0" dirty="0"/>
          </a:p>
          <a:p>
            <a:pPr>
              <a:defRPr/>
            </a:pPr>
            <a:r>
              <a:rPr lang="en-US" sz="2400" b="0" kern="0" dirty="0"/>
              <a:t>Primary endpoint: TTF, defined as platelets &lt; 30 x 109/L and clinical need for second-line treatment (including R/R ITP)</a:t>
            </a:r>
          </a:p>
          <a:p>
            <a:pPr>
              <a:defRPr/>
            </a:pPr>
            <a:r>
              <a:rPr lang="en-US" sz="2400" b="0" kern="0" dirty="0"/>
              <a:t>Secondary endpoint: AEs, bleeding events, PROM</a:t>
            </a:r>
          </a:p>
        </p:txBody>
      </p:sp>
      <p:sp>
        <p:nvSpPr>
          <p:cNvPr id="16" name="Text Box 45">
            <a:extLst>
              <a:ext uri="{FF2B5EF4-FFF2-40B4-BE49-F238E27FC236}">
                <a16:creationId xmlns:a16="http://schemas.microsoft.com/office/drawing/2014/main" id="{E6F33B46-044B-4672-9E86-A138F5DFD2B8}"/>
              </a:ext>
            </a:extLst>
          </p:cNvPr>
          <p:cNvSpPr txBox="1">
            <a:spLocks noChangeArrowheads="1"/>
          </p:cNvSpPr>
          <p:nvPr/>
        </p:nvSpPr>
        <p:spPr bwMode="auto">
          <a:xfrm>
            <a:off x="5332841" y="4103527"/>
            <a:ext cx="53542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*250 mg or 500 mg tablets, with a strategy to taper and stop at 6 months of starting treatment. </a:t>
            </a:r>
            <a:r>
              <a:rPr lang="en-US" altLang="en-US" sz="1600" b="0" baseline="30000" dirty="0">
                <a:solidFill>
                  <a:srgbClr val="000000"/>
                </a:solidFill>
                <a:latin typeface="Calibri" panose="020F0502020204030204" pitchFamily="34" charset="0"/>
                <a:cs typeface="+mn-cs"/>
              </a:rPr>
              <a:t>†</a:t>
            </a:r>
            <a:r>
              <a:rPr lang="en-US" altLang="en-US" sz="1600" b="0" dirty="0">
                <a:solidFill>
                  <a:srgbClr val="000000"/>
                </a:solidFill>
                <a:latin typeface="Calibri" panose="020F0502020204030204" pitchFamily="34" charset="0"/>
                <a:cs typeface="+mn-cs"/>
              </a:rPr>
              <a:t>Dexamethasone pulses or prednisolone; initial dose of 1 mg/kg PO, then taper.</a:t>
            </a:r>
          </a:p>
        </p:txBody>
      </p:sp>
      <p:grpSp>
        <p:nvGrpSpPr>
          <p:cNvPr id="2" name="Group 1">
            <a:extLst>
              <a:ext uri="{FF2B5EF4-FFF2-40B4-BE49-F238E27FC236}">
                <a16:creationId xmlns:a16="http://schemas.microsoft.com/office/drawing/2014/main" id="{29949FB6-5BA2-4450-81F2-374CEB85F1D3}"/>
              </a:ext>
            </a:extLst>
          </p:cNvPr>
          <p:cNvGrpSpPr/>
          <p:nvPr/>
        </p:nvGrpSpPr>
        <p:grpSpPr>
          <a:xfrm>
            <a:off x="1671475" y="1666875"/>
            <a:ext cx="8883998" cy="2436652"/>
            <a:chOff x="604675" y="1498197"/>
            <a:chExt cx="8883998" cy="2436652"/>
          </a:xfrm>
        </p:grpSpPr>
        <p:sp>
          <p:nvSpPr>
            <p:cNvPr id="24" name="Rectangle 24">
              <a:extLst>
                <a:ext uri="{FF2B5EF4-FFF2-40B4-BE49-F238E27FC236}">
                  <a16:creationId xmlns:a16="http://schemas.microsoft.com/office/drawing/2014/main" id="{C076C1ED-0614-43D1-88E6-3B9325043869}"/>
                </a:ext>
              </a:extLst>
            </p:cNvPr>
            <p:cNvSpPr>
              <a:spLocks noChangeArrowheads="1"/>
            </p:cNvSpPr>
            <p:nvPr/>
          </p:nvSpPr>
          <p:spPr bwMode="auto">
            <a:xfrm>
              <a:off x="4359565" y="1996397"/>
              <a:ext cx="4702547" cy="926925"/>
            </a:xfrm>
            <a:prstGeom prst="rect">
              <a:avLst/>
            </a:prstGeom>
            <a:solidFill>
              <a:schemeClr val="accent1"/>
            </a:solidFill>
            <a:ln w="9525">
              <a:noFill/>
              <a:miter lim="800000"/>
              <a:headEnd/>
              <a:tailEnd/>
            </a:ln>
          </p:spPr>
          <p:txBody>
            <a:bodyPr wrap="none" anchor="ctr" anchorCtr="1"/>
            <a:lstStyle/>
            <a:p>
              <a:pPr algn="ctr">
                <a:defRPr/>
              </a:pPr>
              <a:r>
                <a:rPr lang="en-US" altLang="en-US" dirty="0">
                  <a:latin typeface="Calibri" panose="020F0502020204030204" pitchFamily="34" charset="0"/>
                  <a:cs typeface="Calibri" panose="020F0502020204030204" pitchFamily="34" charset="0"/>
                </a:rPr>
                <a:t>Mycophenolate mofetil </a:t>
              </a:r>
              <a:r>
                <a:rPr lang="en-US" b="0" dirty="0">
                  <a:latin typeface="Calibri" panose="020F0502020204030204" pitchFamily="34" charset="0"/>
                  <a:cs typeface="Calibri" panose="020F0502020204030204" pitchFamily="34" charset="0"/>
                </a:rPr>
                <a:t>1 g BID PO</a:t>
              </a:r>
              <a:r>
                <a:rPr lang="en-US" dirty="0">
                  <a:latin typeface="Calibri" panose="020F0502020204030204" pitchFamily="34" charset="0"/>
                  <a:cs typeface="Calibri" panose="020F0502020204030204" pitchFamily="34" charset="0"/>
                </a:rPr>
                <a:t>*</a:t>
              </a:r>
              <a:r>
                <a:rPr lang="en-US" b="0" dirty="0">
                  <a:latin typeface="Calibri" panose="020F0502020204030204" pitchFamily="34" charset="0"/>
                  <a:cs typeface="Calibri" panose="020F0502020204030204" pitchFamily="34" charset="0"/>
                </a:rPr>
                <a:t> </a:t>
              </a:r>
            </a:p>
            <a:p>
              <a:pPr algn="ctr">
                <a:defRPr/>
              </a:pPr>
              <a:r>
                <a:rPr lang="en-US" b="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Corticosteroid</a:t>
              </a:r>
              <a:r>
                <a:rPr lang="en-US" baseline="30000" dirty="0">
                  <a:latin typeface="Calibri" panose="020F0502020204030204" pitchFamily="34" charset="0"/>
                  <a:cs typeface="Calibri" panose="020F0502020204030204" pitchFamily="34" charset="0"/>
                </a:rPr>
                <a:t>†</a:t>
              </a:r>
            </a:p>
            <a:p>
              <a:pPr algn="ctr">
                <a:defRPr/>
              </a:pPr>
              <a:r>
                <a:rPr lang="en-US" dirty="0">
                  <a:latin typeface="Calibri" panose="020F0502020204030204" pitchFamily="34" charset="0"/>
                  <a:cs typeface="Calibri" panose="020F0502020204030204" pitchFamily="34" charset="0"/>
                </a:rPr>
                <a:t>(n = 59)</a:t>
              </a:r>
            </a:p>
          </p:txBody>
        </p:sp>
        <p:sp>
          <p:nvSpPr>
            <p:cNvPr id="25" name="Line 26">
              <a:extLst>
                <a:ext uri="{FF2B5EF4-FFF2-40B4-BE49-F238E27FC236}">
                  <a16:creationId xmlns:a16="http://schemas.microsoft.com/office/drawing/2014/main" id="{FA1F846C-1A07-4DC4-B33C-FAC9D6EC1540}"/>
                </a:ext>
              </a:extLst>
            </p:cNvPr>
            <p:cNvSpPr>
              <a:spLocks noChangeShapeType="1"/>
            </p:cNvSpPr>
            <p:nvPr/>
          </p:nvSpPr>
          <p:spPr bwMode="auto">
            <a:xfrm>
              <a:off x="3546766" y="3220778"/>
              <a:ext cx="812800" cy="2078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Line 27">
              <a:extLst>
                <a:ext uri="{FF2B5EF4-FFF2-40B4-BE49-F238E27FC236}">
                  <a16:creationId xmlns:a16="http://schemas.microsoft.com/office/drawing/2014/main" id="{E1F29506-C0DD-450F-B275-7FE7C1288960}"/>
                </a:ext>
              </a:extLst>
            </p:cNvPr>
            <p:cNvSpPr>
              <a:spLocks noChangeShapeType="1"/>
            </p:cNvSpPr>
            <p:nvPr/>
          </p:nvSpPr>
          <p:spPr bwMode="auto">
            <a:xfrm flipV="1">
              <a:off x="3546766" y="2476819"/>
              <a:ext cx="812800" cy="4287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Rectangle 28">
              <a:extLst>
                <a:ext uri="{FF2B5EF4-FFF2-40B4-BE49-F238E27FC236}">
                  <a16:creationId xmlns:a16="http://schemas.microsoft.com/office/drawing/2014/main" id="{4FCB7053-5E46-4DDA-BD38-A633CC167AC1}"/>
                </a:ext>
              </a:extLst>
            </p:cNvPr>
            <p:cNvSpPr>
              <a:spLocks noChangeArrowheads="1"/>
            </p:cNvSpPr>
            <p:nvPr/>
          </p:nvSpPr>
          <p:spPr bwMode="auto">
            <a:xfrm>
              <a:off x="4359565" y="3007924"/>
              <a:ext cx="4667969" cy="926925"/>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Corticosteroid</a:t>
              </a:r>
              <a:r>
                <a:rPr lang="en-US" baseline="30000" dirty="0">
                  <a:latin typeface="Calibri" panose="020F0502020204030204" pitchFamily="34" charset="0"/>
                  <a:cs typeface="Arial" charset="0"/>
                </a:rPr>
                <a:t>†</a:t>
              </a:r>
            </a:p>
            <a:p>
              <a:pPr algn="ctr">
                <a:defRPr/>
              </a:pPr>
              <a:r>
                <a:rPr lang="en-US" dirty="0">
                  <a:latin typeface="Calibri" panose="020F0502020204030204" pitchFamily="34" charset="0"/>
                  <a:cs typeface="Arial" charset="0"/>
                </a:rPr>
                <a:t>(n = 61) </a:t>
              </a:r>
            </a:p>
          </p:txBody>
        </p:sp>
        <p:sp>
          <p:nvSpPr>
            <p:cNvPr id="28" name="Text Box 45">
              <a:extLst>
                <a:ext uri="{FF2B5EF4-FFF2-40B4-BE49-F238E27FC236}">
                  <a16:creationId xmlns:a16="http://schemas.microsoft.com/office/drawing/2014/main" id="{75D36B84-58AD-496F-B63F-60248BAA7633}"/>
                </a:ext>
              </a:extLst>
            </p:cNvPr>
            <p:cNvSpPr txBox="1">
              <a:spLocks noChangeArrowheads="1"/>
            </p:cNvSpPr>
            <p:nvPr/>
          </p:nvSpPr>
          <p:spPr bwMode="auto">
            <a:xfrm>
              <a:off x="604675" y="2347540"/>
              <a:ext cx="306902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mn-cs"/>
                </a:rPr>
                <a:t>P</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atients &gt; 16 yrs of age </a:t>
              </a:r>
              <a:r>
                <a:rPr lang="en-GB" altLang="en-US" sz="1800" b="0" dirty="0">
                  <a:solidFill>
                    <a:srgbClr val="000000"/>
                  </a:solidFill>
                  <a:latin typeface="Calibri" panose="020F0502020204030204" pitchFamily="34" charset="0"/>
                  <a:cs typeface="+mn-cs"/>
                </a:rPr>
                <a:t>with a diagnosis of ITP</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altLang="en-US" sz="1800" b="0" dirty="0">
                  <a:solidFill>
                    <a:srgbClr val="000000"/>
                  </a:solidFill>
                  <a:latin typeface="Calibri" panose="020F0502020204030204" pitchFamily="34" charset="0"/>
                  <a:cs typeface="+mn-cs"/>
                </a:rPr>
                <a:t>(platelet count &lt; 30 x 10</a:t>
              </a:r>
              <a:r>
                <a:rPr lang="en-US" altLang="en-US" sz="1800" b="0" baseline="30000" dirty="0">
                  <a:solidFill>
                    <a:srgbClr val="000000"/>
                  </a:solidFill>
                  <a:latin typeface="Calibri" panose="020F0502020204030204" pitchFamily="34" charset="0"/>
                  <a:cs typeface="+mn-cs"/>
                </a:rPr>
                <a:t>9</a:t>
              </a:r>
              <a:r>
                <a:rPr lang="en-US" altLang="en-US" sz="1800" b="0" dirty="0">
                  <a:solidFill>
                    <a:srgbClr val="000000"/>
                  </a:solidFill>
                  <a:latin typeface="Calibri" panose="020F0502020204030204" pitchFamily="34" charset="0"/>
                  <a:cs typeface="+mn-cs"/>
                </a:rPr>
                <a:t>/L)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who require 1L treatment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4" name="Group 13">
              <a:extLst>
                <a:ext uri="{FF2B5EF4-FFF2-40B4-BE49-F238E27FC236}">
                  <a16:creationId xmlns:a16="http://schemas.microsoft.com/office/drawing/2014/main" id="{15DFF436-CA8D-486A-99C8-55FC3621337F}"/>
                </a:ext>
              </a:extLst>
            </p:cNvPr>
            <p:cNvGrpSpPr/>
            <p:nvPr/>
          </p:nvGrpSpPr>
          <p:grpSpPr>
            <a:xfrm>
              <a:off x="8635553" y="1498197"/>
              <a:ext cx="853120" cy="513051"/>
              <a:chOff x="7599880" y="1402090"/>
              <a:chExt cx="853120" cy="513051"/>
            </a:xfrm>
          </p:grpSpPr>
          <p:sp>
            <p:nvSpPr>
              <p:cNvPr id="15" name="Rectangle 46">
                <a:extLst>
                  <a:ext uri="{FF2B5EF4-FFF2-40B4-BE49-F238E27FC236}">
                    <a16:creationId xmlns:a16="http://schemas.microsoft.com/office/drawing/2014/main" id="{AFA58413-2A01-4259-85B7-5304FB674D11}"/>
                  </a:ext>
                </a:extLst>
              </p:cNvPr>
              <p:cNvSpPr>
                <a:spLocks noChangeArrowheads="1"/>
              </p:cNvSpPr>
              <p:nvPr/>
            </p:nvSpPr>
            <p:spPr bwMode="auto">
              <a:xfrm>
                <a:off x="7599880" y="1402090"/>
                <a:ext cx="853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Wk 26</a:t>
                </a:r>
              </a:p>
            </p:txBody>
          </p:sp>
          <p:sp>
            <p:nvSpPr>
              <p:cNvPr id="17" name="Line 52">
                <a:extLst>
                  <a:ext uri="{FF2B5EF4-FFF2-40B4-BE49-F238E27FC236}">
                    <a16:creationId xmlns:a16="http://schemas.microsoft.com/office/drawing/2014/main" id="{20317C4A-3CA6-43A4-A3BB-DB44C4162D8D}"/>
                  </a:ext>
                </a:extLst>
              </p:cNvPr>
              <p:cNvSpPr>
                <a:spLocks noChangeShapeType="1"/>
              </p:cNvSpPr>
              <p:nvPr/>
            </p:nvSpPr>
            <p:spPr bwMode="auto">
              <a:xfrm rot="5400000">
                <a:off x="7932153" y="1823701"/>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2">
            <a:extLst>
              <a:ext uri="{FF2B5EF4-FFF2-40B4-BE49-F238E27FC236}">
                <a16:creationId xmlns:a16="http://schemas.microsoft.com/office/drawing/2014/main" id="{25DE1086-549A-4F70-9EF0-998F61C60EC0}"/>
              </a:ext>
            </a:extLst>
          </p:cNvPr>
          <p:cNvSpPr txBox="1">
            <a:spLocks/>
          </p:cNvSpPr>
          <p:nvPr/>
        </p:nvSpPr>
        <p:spPr bwMode="auto">
          <a:xfrm>
            <a:off x="604675" y="1506885"/>
            <a:ext cx="10877529" cy="470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ct val="0"/>
              </a:spcAft>
              <a:defRPr/>
            </a:pPr>
            <a:r>
              <a:rPr lang="en-US" b="0" kern="0" dirty="0"/>
              <a:t>Mean follow-up: 18 mos (maximum: 24 mos)</a:t>
            </a:r>
          </a:p>
        </p:txBody>
      </p:sp>
      <p:sp>
        <p:nvSpPr>
          <p:cNvPr id="14338" name="Rectangle 2">
            <a:extLst>
              <a:ext uri="{FF2B5EF4-FFF2-40B4-BE49-F238E27FC236}">
                <a16:creationId xmlns:a16="http://schemas.microsoft.com/office/drawing/2014/main" id="{5920A807-1726-4A66-BA53-FDED4B12CC3B}"/>
              </a:ext>
            </a:extLst>
          </p:cNvPr>
          <p:cNvSpPr>
            <a:spLocks noGrp="1" noChangeArrowheads="1"/>
          </p:cNvSpPr>
          <p:nvPr>
            <p:ph type="title"/>
          </p:nvPr>
        </p:nvSpPr>
        <p:spPr/>
        <p:txBody>
          <a:bodyPr/>
          <a:lstStyle/>
          <a:p>
            <a:r>
              <a:rPr lang="en-US" altLang="en-US" dirty="0"/>
              <a:t>FLIGHT: Baseline Characteristics</a:t>
            </a:r>
          </a:p>
        </p:txBody>
      </p:sp>
      <p:grpSp>
        <p:nvGrpSpPr>
          <p:cNvPr id="64" name="Group 7">
            <a:extLst>
              <a:ext uri="{FF2B5EF4-FFF2-40B4-BE49-F238E27FC236}">
                <a16:creationId xmlns:a16="http://schemas.microsoft.com/office/drawing/2014/main" id="{786D18B0-88CF-4129-A2B6-EFE8C1033175}"/>
              </a:ext>
            </a:extLst>
          </p:cNvPr>
          <p:cNvGrpSpPr>
            <a:grpSpLocks/>
          </p:cNvGrpSpPr>
          <p:nvPr/>
        </p:nvGrpSpPr>
        <p:grpSpPr bwMode="auto">
          <a:xfrm>
            <a:off x="9389569" y="6216652"/>
            <a:ext cx="2488502" cy="447822"/>
            <a:chOff x="9527309" y="3551529"/>
            <a:chExt cx="2488502" cy="448324"/>
          </a:xfrm>
        </p:grpSpPr>
        <p:pic>
          <p:nvPicPr>
            <p:cNvPr id="65" name="Picture 9">
              <a:extLst>
                <a:ext uri="{FF2B5EF4-FFF2-40B4-BE49-F238E27FC236}">
                  <a16:creationId xmlns:a16="http://schemas.microsoft.com/office/drawing/2014/main" id="{ADEE423C-3C2C-4512-AC22-2F5F5572D5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6" name="Rectangle 8">
              <a:extLst>
                <a:ext uri="{FF2B5EF4-FFF2-40B4-BE49-F238E27FC236}">
                  <a16:creationId xmlns:a16="http://schemas.microsoft.com/office/drawing/2014/main" id="{8AE8E487-05C6-4D69-A872-BCAE862C711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1" name="Text Box 11">
            <a:extLst>
              <a:ext uri="{FF2B5EF4-FFF2-40B4-BE49-F238E27FC236}">
                <a16:creationId xmlns:a16="http://schemas.microsoft.com/office/drawing/2014/main" id="{F88E2D03-DA87-4A68-8877-ADDCA07D5D26}"/>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graphicFrame>
        <p:nvGraphicFramePr>
          <p:cNvPr id="69" name="Group 3">
            <a:extLst>
              <a:ext uri="{FF2B5EF4-FFF2-40B4-BE49-F238E27FC236}">
                <a16:creationId xmlns:a16="http://schemas.microsoft.com/office/drawing/2014/main" id="{D8FCFE07-0665-448E-904A-2F1E0FE4DCFA}"/>
              </a:ext>
            </a:extLst>
          </p:cNvPr>
          <p:cNvGraphicFramePr>
            <a:graphicFrameLocks/>
          </p:cNvGraphicFramePr>
          <p:nvPr/>
        </p:nvGraphicFramePr>
        <p:xfrm>
          <a:off x="719138" y="2189565"/>
          <a:ext cx="5224323" cy="3887385"/>
        </p:xfrm>
        <a:graphic>
          <a:graphicData uri="http://schemas.openxmlformats.org/drawingml/2006/table">
            <a:tbl>
              <a:tblPr/>
              <a:tblGrid>
                <a:gridCol w="1822755">
                  <a:extLst>
                    <a:ext uri="{9D8B030D-6E8A-4147-A177-3AD203B41FA5}">
                      <a16:colId xmlns:a16="http://schemas.microsoft.com/office/drawing/2014/main" val="20000"/>
                    </a:ext>
                  </a:extLst>
                </a:gridCol>
                <a:gridCol w="1728216">
                  <a:extLst>
                    <a:ext uri="{9D8B030D-6E8A-4147-A177-3AD203B41FA5}">
                      <a16:colId xmlns:a16="http://schemas.microsoft.com/office/drawing/2014/main" val="20001"/>
                    </a:ext>
                  </a:extLst>
                </a:gridCol>
                <a:gridCol w="1673352">
                  <a:extLst>
                    <a:ext uri="{9D8B030D-6E8A-4147-A177-3AD203B41FA5}">
                      <a16:colId xmlns:a16="http://schemas.microsoft.com/office/drawing/2014/main" val="20002"/>
                    </a:ext>
                  </a:extLst>
                </a:gridCol>
              </a:tblGrid>
              <a:tr h="290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Mycophenolate Mofetil + 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5348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56.9 (18-86)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53.1 (17-87)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8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(60.7)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8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Secondary ITP,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3730539"/>
                  </a:ext>
                </a:extLst>
              </a:tr>
              <a:tr h="412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BMI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29.7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27.8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9989382"/>
                  </a:ext>
                </a:extLst>
              </a:tr>
              <a:tr h="168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Hemoglobin, g/L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134.9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140.3 (18.0)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493329419"/>
                  </a:ext>
                </a:extLst>
              </a:tr>
            </a:tbl>
          </a:graphicData>
        </a:graphic>
      </p:graphicFrame>
      <p:graphicFrame>
        <p:nvGraphicFramePr>
          <p:cNvPr id="8" name="Group 3">
            <a:extLst>
              <a:ext uri="{FF2B5EF4-FFF2-40B4-BE49-F238E27FC236}">
                <a16:creationId xmlns:a16="http://schemas.microsoft.com/office/drawing/2014/main" id="{C3389BBB-4863-4BDD-8978-FD1FDA1D0FAF}"/>
              </a:ext>
            </a:extLst>
          </p:cNvPr>
          <p:cNvGraphicFramePr>
            <a:graphicFrameLocks/>
          </p:cNvGraphicFramePr>
          <p:nvPr/>
        </p:nvGraphicFramePr>
        <p:xfrm>
          <a:off x="6105686" y="2189565"/>
          <a:ext cx="5385816" cy="2834704"/>
        </p:xfrm>
        <a:graphic>
          <a:graphicData uri="http://schemas.openxmlformats.org/drawingml/2006/table">
            <a:tbl>
              <a:tblPr/>
              <a:tblGrid>
                <a:gridCol w="1984248">
                  <a:extLst>
                    <a:ext uri="{9D8B030D-6E8A-4147-A177-3AD203B41FA5}">
                      <a16:colId xmlns:a16="http://schemas.microsoft.com/office/drawing/2014/main" val="20000"/>
                    </a:ext>
                  </a:extLst>
                </a:gridCol>
                <a:gridCol w="1728216">
                  <a:extLst>
                    <a:ext uri="{9D8B030D-6E8A-4147-A177-3AD203B41FA5}">
                      <a16:colId xmlns:a16="http://schemas.microsoft.com/office/drawing/2014/main" val="20001"/>
                    </a:ext>
                  </a:extLst>
                </a:gridCol>
                <a:gridCol w="1673352">
                  <a:extLst>
                    <a:ext uri="{9D8B030D-6E8A-4147-A177-3AD203B41FA5}">
                      <a16:colId xmlns:a16="http://schemas.microsoft.com/office/drawing/2014/main" val="20002"/>
                    </a:ext>
                  </a:extLst>
                </a:gridCol>
              </a:tblGrid>
              <a:tr h="290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Mycophenolate Mofetil + 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68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Platelet count,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(SD)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8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WBC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(SD)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1435746"/>
                  </a:ext>
                </a:extLst>
              </a:tr>
              <a:tr h="304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Neutrophil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(SD)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5814409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4" name="Rectangle 16">
            <a:extLst>
              <a:ext uri="{FF2B5EF4-FFF2-40B4-BE49-F238E27FC236}">
                <a16:creationId xmlns:a16="http://schemas.microsoft.com/office/drawing/2014/main" id="{4E70A179-455D-4E43-B688-FDA1505E15E5}"/>
              </a:ext>
            </a:extLst>
          </p:cNvPr>
          <p:cNvSpPr>
            <a:spLocks noGrp="1" noChangeArrowheads="1"/>
          </p:cNvSpPr>
          <p:nvPr>
            <p:ph type="title"/>
          </p:nvPr>
        </p:nvSpPr>
        <p:spPr/>
        <p:txBody>
          <a:bodyPr/>
          <a:lstStyle/>
          <a:p>
            <a:pPr eaLnBrk="1" hangingPunct="1"/>
            <a:r>
              <a:rPr lang="en-US" altLang="en-US" dirty="0"/>
              <a:t>FLIGHT: Efficacy</a:t>
            </a:r>
          </a:p>
        </p:txBody>
      </p:sp>
      <p:sp>
        <p:nvSpPr>
          <p:cNvPr id="2" name="Content Placeholder 1">
            <a:extLst>
              <a:ext uri="{FF2B5EF4-FFF2-40B4-BE49-F238E27FC236}">
                <a16:creationId xmlns:a16="http://schemas.microsoft.com/office/drawing/2014/main" id="{21F722B8-98B9-44E3-A655-92A34362A5E6}"/>
              </a:ext>
            </a:extLst>
          </p:cNvPr>
          <p:cNvSpPr>
            <a:spLocks noGrp="1"/>
          </p:cNvSpPr>
          <p:nvPr>
            <p:ph sz="half" idx="1"/>
          </p:nvPr>
        </p:nvSpPr>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a:p>
            <a:endParaRPr lang="en-US" dirty="0"/>
          </a:p>
        </p:txBody>
      </p:sp>
      <p:sp>
        <p:nvSpPr>
          <p:cNvPr id="4" name="Content Placeholder 3">
            <a:extLst>
              <a:ext uri="{FF2B5EF4-FFF2-40B4-BE49-F238E27FC236}">
                <a16:creationId xmlns:a16="http://schemas.microsoft.com/office/drawing/2014/main" id="{ABBB6507-1A25-E445-82F5-C5003D98C589}"/>
              </a:ext>
            </a:extLst>
          </p:cNvPr>
          <p:cNvSpPr>
            <a:spLocks noGrp="1"/>
          </p:cNvSpPr>
          <p:nvPr>
            <p:ph sz="half" idx="2"/>
          </p:nvPr>
        </p:nvSpPr>
        <p:spPr>
          <a:xfrm>
            <a:off x="609759" y="1510730"/>
            <a:ext cx="11131627" cy="4679462"/>
          </a:xfrm>
        </p:spPr>
        <p:txBody>
          <a:bodyPr/>
          <a:lstStyle/>
          <a:p>
            <a:r>
              <a:rPr lang="en-US" sz="2400" dirty="0"/>
              <a:t>Fewer treatment failures occurred in patients receiving mycophenolate mofetil vs corticosteroids alone (22% vs 44%; HR: 0.41; </a:t>
            </a:r>
            <a:r>
              <a:rPr lang="en-US" sz="2400" i="1" dirty="0"/>
              <a:t>P </a:t>
            </a:r>
            <a:r>
              <a:rPr lang="en-US" sz="2400" dirty="0"/>
              <a:t>= .0064)</a:t>
            </a:r>
          </a:p>
          <a:p>
            <a:r>
              <a:rPr lang="en-US" sz="2400" dirty="0"/>
              <a:t>Patients receiving mycophenolate mofetil were more likely to respond and fewer were refractory</a:t>
            </a:r>
          </a:p>
          <a:p>
            <a:r>
              <a:rPr lang="en-US" sz="2400" dirty="0"/>
              <a:t>2-wk responses similar between arms</a:t>
            </a:r>
          </a:p>
          <a:p>
            <a:endParaRPr lang="en-US" sz="2000" dirty="0"/>
          </a:p>
          <a:p>
            <a:endParaRPr lang="en-US" sz="2400" dirty="0"/>
          </a:p>
        </p:txBody>
      </p:sp>
      <p:grpSp>
        <p:nvGrpSpPr>
          <p:cNvPr id="60" name="Group 7">
            <a:extLst>
              <a:ext uri="{FF2B5EF4-FFF2-40B4-BE49-F238E27FC236}">
                <a16:creationId xmlns:a16="http://schemas.microsoft.com/office/drawing/2014/main" id="{FBD52B40-3A00-4FC4-8876-C6B05409EC75}"/>
              </a:ext>
            </a:extLst>
          </p:cNvPr>
          <p:cNvGrpSpPr>
            <a:grpSpLocks/>
          </p:cNvGrpSpPr>
          <p:nvPr/>
        </p:nvGrpSpPr>
        <p:grpSpPr bwMode="auto">
          <a:xfrm>
            <a:off x="9389569" y="6216652"/>
            <a:ext cx="2488502" cy="447822"/>
            <a:chOff x="9527309" y="3551529"/>
            <a:chExt cx="2488502" cy="448324"/>
          </a:xfrm>
        </p:grpSpPr>
        <p:pic>
          <p:nvPicPr>
            <p:cNvPr id="61" name="Picture 9">
              <a:extLst>
                <a:ext uri="{FF2B5EF4-FFF2-40B4-BE49-F238E27FC236}">
                  <a16:creationId xmlns:a16="http://schemas.microsoft.com/office/drawing/2014/main" id="{46CF93A0-D981-4724-9FF9-34DDBCB4EF1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2" name="Rectangle 8">
              <a:extLst>
                <a:ext uri="{FF2B5EF4-FFF2-40B4-BE49-F238E27FC236}">
                  <a16:creationId xmlns:a16="http://schemas.microsoft.com/office/drawing/2014/main" id="{C76CD5C0-92C4-4BC3-8402-49E94749A70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8" name="Text Box 11">
            <a:extLst>
              <a:ext uri="{FF2B5EF4-FFF2-40B4-BE49-F238E27FC236}">
                <a16:creationId xmlns:a16="http://schemas.microsoft.com/office/drawing/2014/main" id="{5018919C-8716-40B0-8F75-A489303240C1}"/>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graphicFrame>
        <p:nvGraphicFramePr>
          <p:cNvPr id="12" name="Group 3">
            <a:extLst>
              <a:ext uri="{FF2B5EF4-FFF2-40B4-BE49-F238E27FC236}">
                <a16:creationId xmlns:a16="http://schemas.microsoft.com/office/drawing/2014/main" id="{06926009-CD42-F74B-BDCB-99CFC4F62F31}"/>
              </a:ext>
            </a:extLst>
          </p:cNvPr>
          <p:cNvGraphicFramePr>
            <a:graphicFrameLocks/>
          </p:cNvGraphicFramePr>
          <p:nvPr/>
        </p:nvGraphicFramePr>
        <p:xfrm>
          <a:off x="719137" y="3692524"/>
          <a:ext cx="10763252" cy="2468976"/>
        </p:xfrm>
        <a:graphic>
          <a:graphicData uri="http://schemas.openxmlformats.org/drawingml/2006/table">
            <a:tbl>
              <a:tblPr/>
              <a:tblGrid>
                <a:gridCol w="3718273">
                  <a:extLst>
                    <a:ext uri="{9D8B030D-6E8A-4147-A177-3AD203B41FA5}">
                      <a16:colId xmlns:a16="http://schemas.microsoft.com/office/drawing/2014/main" val="20000"/>
                    </a:ext>
                  </a:extLst>
                </a:gridCol>
                <a:gridCol w="2808037">
                  <a:extLst>
                    <a:ext uri="{9D8B030D-6E8A-4147-A177-3AD203B41FA5}">
                      <a16:colId xmlns:a16="http://schemas.microsoft.com/office/drawing/2014/main" val="20001"/>
                    </a:ext>
                  </a:extLst>
                </a:gridCol>
                <a:gridCol w="2751876">
                  <a:extLst>
                    <a:ext uri="{9D8B030D-6E8A-4147-A177-3AD203B41FA5}">
                      <a16:colId xmlns:a16="http://schemas.microsoft.com/office/drawing/2014/main" val="20002"/>
                    </a:ext>
                  </a:extLst>
                </a:gridCol>
                <a:gridCol w="1485066">
                  <a:extLst>
                    <a:ext uri="{9D8B030D-6E8A-4147-A177-3AD203B41FA5}">
                      <a16:colId xmlns:a16="http://schemas.microsoft.com/office/drawing/2014/main" val="971915994"/>
                    </a:ext>
                  </a:extLst>
                </a:gridCol>
              </a:tblGrid>
              <a:tr h="446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First-line Treatment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Mycophenolate Mofetil + 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Corticosteroids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552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PIt &gt; 30* within 2 wks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 (50.9)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29 (47.5)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52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PIt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&gt; 100 within 2 wks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52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PIt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&gt; 30* before second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55 (93.2)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46 (75.4)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3730539"/>
                  </a:ext>
                </a:extLst>
              </a:tr>
              <a:tr h="25523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PIt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&gt; 100 before second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54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39 (63.9)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9989382"/>
                  </a:ext>
                </a:extLst>
              </a:tr>
              <a:tr h="2552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Refractory before </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second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1435746"/>
                  </a:ext>
                </a:extLst>
              </a:tr>
            </a:tbl>
          </a:graphicData>
        </a:graphic>
      </p:graphicFrame>
      <p:sp>
        <p:nvSpPr>
          <p:cNvPr id="10" name="Text Box 45">
            <a:extLst>
              <a:ext uri="{FF2B5EF4-FFF2-40B4-BE49-F238E27FC236}">
                <a16:creationId xmlns:a16="http://schemas.microsoft.com/office/drawing/2014/main" id="{F7EF837A-C4A3-4BF0-80F4-1F7DB3F781A6}"/>
              </a:ext>
            </a:extLst>
          </p:cNvPr>
          <p:cNvSpPr txBox="1">
            <a:spLocks noChangeArrowheads="1"/>
          </p:cNvSpPr>
          <p:nvPr/>
        </p:nvSpPr>
        <p:spPr bwMode="auto">
          <a:xfrm>
            <a:off x="723307" y="6109894"/>
            <a:ext cx="109724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*At least double baseline.</a:t>
            </a:r>
          </a:p>
        </p:txBody>
      </p:sp>
    </p:spTree>
    <p:extLst>
      <p:ext uri="{BB962C8B-B14F-4D97-AF65-F5344CB8AC3E}">
        <p14:creationId xmlns:p14="http://schemas.microsoft.com/office/powerpoint/2010/main" val="207175374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FLIGHT: Safety</a:t>
            </a:r>
          </a:p>
        </p:txBody>
      </p:sp>
      <p:grpSp>
        <p:nvGrpSpPr>
          <p:cNvPr id="11" name="Group 7">
            <a:extLst>
              <a:ext uri="{FF2B5EF4-FFF2-40B4-BE49-F238E27FC236}">
                <a16:creationId xmlns:a16="http://schemas.microsoft.com/office/drawing/2014/main" id="{02600C71-E8A4-4E80-8398-BA88CBDB578D}"/>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532B9723-333C-4F61-BDB6-F7E1773700D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69071A31-0D1E-43CE-9B75-E908A863CD4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33B0F2FA-0086-4CD4-8CD3-52345D16691B}"/>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graphicFrame>
        <p:nvGraphicFramePr>
          <p:cNvPr id="9" name="Group 3">
            <a:extLst>
              <a:ext uri="{FF2B5EF4-FFF2-40B4-BE49-F238E27FC236}">
                <a16:creationId xmlns:a16="http://schemas.microsoft.com/office/drawing/2014/main" id="{5BF7C5AA-0553-4EEB-AED6-1568B37DBE1E}"/>
              </a:ext>
            </a:extLst>
          </p:cNvPr>
          <p:cNvGraphicFramePr>
            <a:graphicFrameLocks/>
          </p:cNvGraphicFramePr>
          <p:nvPr/>
        </p:nvGraphicFramePr>
        <p:xfrm>
          <a:off x="719138" y="1599621"/>
          <a:ext cx="10763250" cy="4297808"/>
        </p:xfrm>
        <a:graphic>
          <a:graphicData uri="http://schemas.openxmlformats.org/drawingml/2006/table">
            <a:tbl>
              <a:tblPr/>
              <a:tblGrid>
                <a:gridCol w="3775469">
                  <a:extLst>
                    <a:ext uri="{9D8B030D-6E8A-4147-A177-3AD203B41FA5}">
                      <a16:colId xmlns:a16="http://schemas.microsoft.com/office/drawing/2014/main" val="20000"/>
                    </a:ext>
                  </a:extLst>
                </a:gridCol>
                <a:gridCol w="2420945">
                  <a:extLst>
                    <a:ext uri="{9D8B030D-6E8A-4147-A177-3AD203B41FA5}">
                      <a16:colId xmlns:a16="http://schemas.microsoft.com/office/drawing/2014/main" val="20001"/>
                    </a:ext>
                  </a:extLst>
                </a:gridCol>
                <a:gridCol w="2283418">
                  <a:extLst>
                    <a:ext uri="{9D8B030D-6E8A-4147-A177-3AD203B41FA5}">
                      <a16:colId xmlns:a16="http://schemas.microsoft.com/office/drawing/2014/main" val="20002"/>
                    </a:ext>
                  </a:extLst>
                </a:gridCol>
                <a:gridCol w="2283418">
                  <a:extLst>
                    <a:ext uri="{9D8B030D-6E8A-4147-A177-3AD203B41FA5}">
                      <a16:colId xmlns:a16="http://schemas.microsoft.com/office/drawing/2014/main" val="2048308001"/>
                    </a:ext>
                  </a:extLst>
                </a:gridCol>
              </a:tblGrid>
              <a:tr h="1165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Mycophenolate Mofetil + 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58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14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14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8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Weight gain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08149134"/>
                  </a:ext>
                </a:extLst>
              </a:tr>
              <a:tr h="358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58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Difficulty sleeping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3730539"/>
                  </a:ext>
                </a:extLst>
              </a:tr>
              <a:tr h="358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Mood change or psychiatric disorder</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18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21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9989382"/>
                  </a:ext>
                </a:extLst>
              </a:tr>
              <a:tr h="896453">
                <a:tc>
                  <a:txBody>
                    <a:bodyPr/>
                    <a:lstStyle/>
                    <a:p>
                      <a:pPr marL="1587"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Steroid-induced comorbid conditions</a:t>
                      </a:r>
                    </a:p>
                    <a:p>
                      <a:pPr marL="341313" marR="0" lvl="0" indent="-23177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Diabetes</a:t>
                      </a:r>
                    </a:p>
                    <a:p>
                      <a:pPr marL="341313" marR="0" lvl="0" indent="-23177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(3.3)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58591">
                <a:tc>
                  <a:txBody>
                    <a:bodyPr/>
                    <a:lstStyle/>
                    <a:p>
                      <a:pPr marL="1587"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or other GI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20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41275932"/>
                  </a:ext>
                </a:extLst>
              </a:tr>
            </a:tbl>
          </a:graphicData>
        </a:graphic>
      </p:graphicFrame>
      <p:sp>
        <p:nvSpPr>
          <p:cNvPr id="10" name="Text Box 45">
            <a:extLst>
              <a:ext uri="{FF2B5EF4-FFF2-40B4-BE49-F238E27FC236}">
                <a16:creationId xmlns:a16="http://schemas.microsoft.com/office/drawing/2014/main" id="{0C8FEFE2-0E4B-4C61-A360-96D2124B882F}"/>
              </a:ext>
            </a:extLst>
          </p:cNvPr>
          <p:cNvSpPr txBox="1">
            <a:spLocks noChangeArrowheads="1"/>
          </p:cNvSpPr>
          <p:nvPr/>
        </p:nvSpPr>
        <p:spPr bwMode="auto">
          <a:xfrm>
            <a:off x="719137" y="5846986"/>
            <a:ext cx="108259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*Indicates combined infections and infestations.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CF41-818C-40EE-95A7-B22F93B71E70}"/>
              </a:ext>
            </a:extLst>
          </p:cNvPr>
          <p:cNvSpPr>
            <a:spLocks noGrp="1"/>
          </p:cNvSpPr>
          <p:nvPr>
            <p:ph type="title"/>
          </p:nvPr>
        </p:nvSpPr>
        <p:spPr/>
        <p:txBody>
          <a:bodyPr/>
          <a:lstStyle/>
          <a:p>
            <a:r>
              <a:rPr lang="en-US" altLang="en-US" dirty="0"/>
              <a:t>FLIGHT: Bleeding</a:t>
            </a:r>
            <a:endParaRPr lang="en-US" dirty="0"/>
          </a:p>
        </p:txBody>
      </p:sp>
      <p:graphicFrame>
        <p:nvGraphicFramePr>
          <p:cNvPr id="4" name="Group 3">
            <a:extLst>
              <a:ext uri="{FF2B5EF4-FFF2-40B4-BE49-F238E27FC236}">
                <a16:creationId xmlns:a16="http://schemas.microsoft.com/office/drawing/2014/main" id="{D7230417-8D68-4918-B9D6-9D8556DAB549}"/>
              </a:ext>
            </a:extLst>
          </p:cNvPr>
          <p:cNvGraphicFramePr>
            <a:graphicFrameLocks/>
          </p:cNvGraphicFramePr>
          <p:nvPr/>
        </p:nvGraphicFramePr>
        <p:xfrm>
          <a:off x="719138" y="1592776"/>
          <a:ext cx="10763250" cy="3580266"/>
        </p:xfrm>
        <a:graphic>
          <a:graphicData uri="http://schemas.openxmlformats.org/drawingml/2006/table">
            <a:tbl>
              <a:tblPr/>
              <a:tblGrid>
                <a:gridCol w="3775469">
                  <a:extLst>
                    <a:ext uri="{9D8B030D-6E8A-4147-A177-3AD203B41FA5}">
                      <a16:colId xmlns:a16="http://schemas.microsoft.com/office/drawing/2014/main" val="20000"/>
                    </a:ext>
                  </a:extLst>
                </a:gridCol>
                <a:gridCol w="2420945">
                  <a:extLst>
                    <a:ext uri="{9D8B030D-6E8A-4147-A177-3AD203B41FA5}">
                      <a16:colId xmlns:a16="http://schemas.microsoft.com/office/drawing/2014/main" val="20001"/>
                    </a:ext>
                  </a:extLst>
                </a:gridCol>
                <a:gridCol w="2283418">
                  <a:extLst>
                    <a:ext uri="{9D8B030D-6E8A-4147-A177-3AD203B41FA5}">
                      <a16:colId xmlns:a16="http://schemas.microsoft.com/office/drawing/2014/main" val="20002"/>
                    </a:ext>
                  </a:extLst>
                </a:gridCol>
                <a:gridCol w="2283418">
                  <a:extLst>
                    <a:ext uri="{9D8B030D-6E8A-4147-A177-3AD203B41FA5}">
                      <a16:colId xmlns:a16="http://schemas.microsoft.com/office/drawing/2014/main" val="2048308001"/>
                    </a:ext>
                  </a:extLst>
                </a:gridCol>
              </a:tblGrid>
              <a:tr h="1180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Bleeding-Related 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Mycophenolate Mofetil + 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Corticosteroids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93579">
                <a:tc>
                  <a:txBody>
                    <a:bodyPr/>
                    <a:lstStyle/>
                    <a:p>
                      <a:pPr marL="1587"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Bleeding episode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587" marR="0" lvl="0" indent="0" algn="ctr"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9989382"/>
                  </a:ext>
                </a:extLst>
              </a:tr>
              <a:tr h="4102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Given blood transfusion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3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Given platelets transfusion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41275932"/>
                  </a:ext>
                </a:extLst>
              </a:tr>
              <a:tr h="393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Given tranexamic acid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751465"/>
                  </a:ext>
                </a:extLst>
              </a:tr>
              <a:tr h="393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Given IVIG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967684"/>
                  </a:ext>
                </a:extLst>
              </a:tr>
              <a:tr h="3935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Admitted to hospital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11 (18.6)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5629906"/>
                  </a:ext>
                </a:extLst>
              </a:tr>
            </a:tbl>
          </a:graphicData>
        </a:graphic>
      </p:graphicFrame>
      <p:sp>
        <p:nvSpPr>
          <p:cNvPr id="5" name="Content Placeholder 2">
            <a:extLst>
              <a:ext uri="{FF2B5EF4-FFF2-40B4-BE49-F238E27FC236}">
                <a16:creationId xmlns:a16="http://schemas.microsoft.com/office/drawing/2014/main" id="{799C3463-EC4C-4D32-A38C-2135639E9A40}"/>
              </a:ext>
            </a:extLst>
          </p:cNvPr>
          <p:cNvSpPr txBox="1">
            <a:spLocks/>
          </p:cNvSpPr>
          <p:nvPr/>
        </p:nvSpPr>
        <p:spPr>
          <a:xfrm>
            <a:off x="611952" y="5348557"/>
            <a:ext cx="10832151" cy="89794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Bleeding events, rescue treatments, and hospital admissions were comparable between groups </a:t>
            </a:r>
          </a:p>
        </p:txBody>
      </p:sp>
      <p:grpSp>
        <p:nvGrpSpPr>
          <p:cNvPr id="7" name="Group 7">
            <a:extLst>
              <a:ext uri="{FF2B5EF4-FFF2-40B4-BE49-F238E27FC236}">
                <a16:creationId xmlns:a16="http://schemas.microsoft.com/office/drawing/2014/main" id="{A742950F-34C6-4AE6-90F9-991EAD886863}"/>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970A2A11-8F73-4007-B772-E96617B46DF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646E132-B6BE-40AB-BB11-4A4EF1DD64E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58960D96-3843-430D-B170-AF90DE7CC5B7}"/>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spTree>
    <p:extLst>
      <p:ext uri="{BB962C8B-B14F-4D97-AF65-F5344CB8AC3E}">
        <p14:creationId xmlns:p14="http://schemas.microsoft.com/office/powerpoint/2010/main" val="199645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70CBF-3688-4A1B-BD64-617D22742EC1}"/>
              </a:ext>
            </a:extLst>
          </p:cNvPr>
          <p:cNvSpPr>
            <a:spLocks noGrp="1"/>
          </p:cNvSpPr>
          <p:nvPr>
            <p:ph type="title"/>
          </p:nvPr>
        </p:nvSpPr>
        <p:spPr/>
        <p:txBody>
          <a:bodyPr/>
          <a:lstStyle/>
          <a:p>
            <a:r>
              <a:rPr lang="en-US" altLang="en-US" dirty="0"/>
              <a:t>FLIGHT: Patient-Reported Outcomes</a:t>
            </a:r>
            <a:endParaRPr lang="en-US" dirty="0"/>
          </a:p>
        </p:txBody>
      </p:sp>
      <p:sp>
        <p:nvSpPr>
          <p:cNvPr id="10" name="Content Placeholder 9">
            <a:extLst>
              <a:ext uri="{FF2B5EF4-FFF2-40B4-BE49-F238E27FC236}">
                <a16:creationId xmlns:a16="http://schemas.microsoft.com/office/drawing/2014/main" id="{32E3F57B-C741-40BF-BC3F-3289444BC30D}"/>
              </a:ext>
            </a:extLst>
          </p:cNvPr>
          <p:cNvSpPr>
            <a:spLocks noGrp="1"/>
          </p:cNvSpPr>
          <p:nvPr>
            <p:ph idx="1"/>
          </p:nvPr>
        </p:nvSpPr>
        <p:spPr>
          <a:xfrm>
            <a:off x="604676" y="1513047"/>
            <a:ext cx="10872444" cy="4650686"/>
          </a:xfrm>
        </p:spPr>
        <p:txBody>
          <a:bodyPr/>
          <a:lstStyle/>
          <a:p>
            <a:r>
              <a:rPr lang="en-US" dirty="0"/>
              <a:t>QoL questionnaires for ≥ 3 </a:t>
            </a:r>
            <a:r>
              <a:rPr lang="en-US" b="0" kern="0" dirty="0"/>
              <a:t>time points obtained form 111 patients (92.5%)</a:t>
            </a:r>
          </a:p>
          <a:p>
            <a:r>
              <a:rPr lang="en-US" b="0" kern="0" dirty="0"/>
              <a:t>FACT-TH6 and ICECAP-A v2 results were comparable between groups</a:t>
            </a:r>
          </a:p>
          <a:p>
            <a:r>
              <a:rPr lang="en-US" dirty="0"/>
              <a:t>Compared with population norm, s</a:t>
            </a:r>
            <a:r>
              <a:rPr lang="en-US" b="0" kern="0" dirty="0"/>
              <a:t>ome of the QoL outcomes with mycophenolate mofetil </a:t>
            </a:r>
            <a:r>
              <a:rPr lang="en-US" dirty="0"/>
              <a:t>group </a:t>
            </a:r>
            <a:r>
              <a:rPr lang="en-US" b="0" kern="0" dirty="0"/>
              <a:t>appear lower</a:t>
            </a:r>
          </a:p>
          <a:p>
            <a:pPr lvl="1"/>
            <a:r>
              <a:rPr lang="en-US" dirty="0"/>
              <a:t>SF36 and FACIT-F were numerically worse with mycophenolate mofetil vs steroids alone (</a:t>
            </a:r>
            <a:r>
              <a:rPr lang="en-US" i="1" dirty="0"/>
              <a:t>P </a:t>
            </a:r>
            <a:r>
              <a:rPr lang="en-US" dirty="0"/>
              <a:t>= .012 and </a:t>
            </a:r>
            <a:r>
              <a:rPr lang="en-US" i="1" dirty="0"/>
              <a:t>P </a:t>
            </a:r>
            <a:r>
              <a:rPr lang="en-US" dirty="0"/>
              <a:t>= .05, respectively) </a:t>
            </a:r>
          </a:p>
          <a:p>
            <a:pPr lvl="1"/>
            <a:r>
              <a:rPr lang="en-US" dirty="0"/>
              <a:t>QoL differences were not significant per Bonferroni correction for multiple testing (</a:t>
            </a:r>
            <a:r>
              <a:rPr lang="en-US" i="1" dirty="0"/>
              <a:t>P</a:t>
            </a:r>
            <a:r>
              <a:rPr lang="en-US" dirty="0"/>
              <a:t> = .0033)</a:t>
            </a:r>
            <a:endParaRPr lang="en-US" b="0" i="1" kern="0" dirty="0"/>
          </a:p>
          <a:p>
            <a:endParaRPr lang="en-US" dirty="0"/>
          </a:p>
        </p:txBody>
      </p:sp>
      <p:grpSp>
        <p:nvGrpSpPr>
          <p:cNvPr id="6" name="Group 7">
            <a:extLst>
              <a:ext uri="{FF2B5EF4-FFF2-40B4-BE49-F238E27FC236}">
                <a16:creationId xmlns:a16="http://schemas.microsoft.com/office/drawing/2014/main" id="{EF4C1FBF-A943-4511-AF4F-14314EB2BFFF}"/>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6644D2C1-F456-4AB1-93B3-83083C196C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FC4E0779-B944-48FB-B51F-B49A54AE894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780C8375-A103-4784-AFD0-1DBDA8AE31DD}"/>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spTree>
    <p:extLst>
      <p:ext uri="{BB962C8B-B14F-4D97-AF65-F5344CB8AC3E}">
        <p14:creationId xmlns:p14="http://schemas.microsoft.com/office/powerpoint/2010/main" val="426722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FLIGHT: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FLIGHT is the first randomized phase III trial of mycophenolate mofetil in the treatment </a:t>
            </a:r>
            <a:br>
              <a:rPr lang="en-US" altLang="en-US" sz="2200" dirty="0"/>
            </a:br>
            <a:r>
              <a:rPr lang="en-US" altLang="en-US" sz="2200" dirty="0"/>
              <a:t>for ITP</a:t>
            </a:r>
          </a:p>
          <a:p>
            <a:pPr lvl="1"/>
            <a:r>
              <a:rPr lang="en-US" altLang="en-US" sz="2000" dirty="0"/>
              <a:t>Mycophenolate mofetil plus corticosteroids appears safe and effective in this population, including in patients aged &gt; 70 (28%) or &gt; 75 (16%) yrs </a:t>
            </a:r>
          </a:p>
          <a:p>
            <a:r>
              <a:rPr lang="en-US" altLang="en-US" sz="2200" dirty="0"/>
              <a:t>Use of mycophenolate mofetil plus short-course steroids may be an effective and well tolerated first-line therapy for some patients with ITP</a:t>
            </a:r>
          </a:p>
          <a:p>
            <a:pPr lvl="1"/>
            <a:r>
              <a:rPr lang="en-US" altLang="en-US" sz="2000" dirty="0"/>
              <a:t>Treatment failure was significantly lower in the combination arm (HR: 0.41; </a:t>
            </a:r>
            <a:r>
              <a:rPr lang="en-US" altLang="en-US" sz="2000" i="1" dirty="0"/>
              <a:t>P </a:t>
            </a:r>
            <a:r>
              <a:rPr lang="en-US" altLang="en-US" sz="2000" dirty="0"/>
              <a:t>= .0064)</a:t>
            </a:r>
            <a:endParaRPr lang="en-US" altLang="en-US" sz="2000" dirty="0">
              <a:solidFill>
                <a:srgbClr val="FF0000"/>
              </a:solidFill>
            </a:endParaRPr>
          </a:p>
          <a:p>
            <a:r>
              <a:rPr lang="en-US" altLang="en-US" sz="2200" dirty="0"/>
              <a:t>At final 24-mo follow-up, response among patients receiving corticosteroids only was higher than anticipated; 56% of this group did not require second-line therapy</a:t>
            </a:r>
          </a:p>
          <a:p>
            <a:r>
              <a:rPr lang="en-US" altLang="en-US" sz="2200" dirty="0"/>
              <a:t>Some QoL measures were worse in the mycophenolate mofetil arm; this is unexplained but illustrates that disease response may not match patient experience</a:t>
            </a:r>
          </a:p>
          <a:p>
            <a:pPr lvl="1"/>
            <a:r>
              <a:rPr lang="en-US" altLang="en-US" sz="2200" dirty="0"/>
              <a:t>Including PROM outcomes in randomized trials remains important</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04F40D4D-9614-4B25-85E2-54E7BC8494B5}"/>
              </a:ext>
            </a:extLst>
          </p:cNvPr>
          <p:cNvSpPr txBox="1">
            <a:spLocks noChangeArrowheads="1"/>
          </p:cNvSpPr>
          <p:nvPr/>
        </p:nvSpPr>
        <p:spPr bwMode="auto">
          <a:xfrm>
            <a:off x="423864" y="6366690"/>
            <a:ext cx="8921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Bradbury. ASH 2020. Abstr LBA-2. </a:t>
            </a:r>
          </a:p>
        </p:txBody>
      </p:sp>
    </p:spTree>
    <p:extLst>
      <p:ext uri="{BB962C8B-B14F-4D97-AF65-F5344CB8AC3E}">
        <p14:creationId xmlns:p14="http://schemas.microsoft.com/office/powerpoint/2010/main" val="16746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7159094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10D0C4D98BE2844BAB58480BD3A90C6" ma:contentTypeVersion="1" ma:contentTypeDescription="Create a new document." ma:contentTypeScope="" ma:versionID="897bf0060121895b8bf425aaf0b993ec">
  <xsd:schema xmlns:xsd="http://www.w3.org/2001/XMLSchema" xmlns:xs="http://www.w3.org/2001/XMLSchema" xmlns:p="http://schemas.microsoft.com/office/2006/metadata/properties" xmlns:ns2="d54cbe69-32bd-412a-b004-9152f949605e" xmlns:ns3="fc348765-fd74-4d99-b75b-f8e27c7c20ec" targetNamespace="http://schemas.microsoft.com/office/2006/metadata/properties" ma:root="true" ma:fieldsID="a2f2bc85b18384f36fbd4c3390add855" ns2:_="" ns3:_="">
    <xsd:import namespace="d54cbe69-32bd-412a-b004-9152f949605e"/>
    <xsd:import namespace="fc348765-fd74-4d99-b75b-f8e27c7c20e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348765-fd74-4d99-b75b-f8e27c7c20e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56M7VY3CDVN5-145446879-7</_dlc_DocId>
    <_dlc_DocIdUrl xmlns="d54cbe69-32bd-412a-b004-9152f949605e">
      <Url>https://intranet.clinicaloptions.com/mews/oncology/ONC_2020_ASH_CF_(PRP3815)/NonMalig_Bradbury_LBA-2/_layouts/15/DocIdRedir.aspx?ID=56M7VY3CDVN5-145446879-7</Url>
      <Description>56M7VY3CDVN5-145446879-7</Description>
    </_dlc_DocIdUrl>
    <Document_x0020_Category xmlns="fc348765-fd74-4d99-b75b-f8e27c7c20ec">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9DEF8F6D-E0E0-41AA-A899-C5E7FE13F7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c348765-fd74-4d99-b75b-f8e27c7c20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purl.org/dc/terms/"/>
    <ds:schemaRef ds:uri="d54cbe69-32bd-412a-b004-9152f949605e"/>
    <ds:schemaRef ds:uri="http://www.w3.org/XML/1998/namespace"/>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fc348765-fd74-4d99-b75b-f8e27c7c20ec"/>
    <ds:schemaRef ds:uri="http://purl.org/dc/elements/1.1/"/>
  </ds:schemaRefs>
</ds:datastoreItem>
</file>

<file path=customXml/itemProps4.xml><?xml version="1.0" encoding="utf-8"?>
<ds:datastoreItem xmlns:ds="http://schemas.openxmlformats.org/officeDocument/2006/customXml" ds:itemID="{572618E6-47F4-44BD-931C-18EA16D49D96}">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5421</TotalTime>
  <Words>1764</Words>
  <Application>Microsoft Office PowerPoint</Application>
  <PresentationFormat>Widescreen</PresentationFormat>
  <Paragraphs>240</Paragraphs>
  <Slides>11</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BlinkMacSystemFont</vt:lpstr>
      <vt:lpstr>Calibri</vt:lpstr>
      <vt:lpstr>Georgia</vt:lpstr>
      <vt:lpstr>Times</vt:lpstr>
      <vt:lpstr>Wingdings</vt:lpstr>
      <vt:lpstr>2017_HTAA_Diabetes</vt:lpstr>
      <vt:lpstr>1_2017_HTAA_Diabetes</vt:lpstr>
      <vt:lpstr>FLIGHT: First-line Mycophenolate + Steroids vs Standard Steroid Treatment in Patients With Newly Diagnosed Immune Thrombocytopenia Purpura</vt:lpstr>
      <vt:lpstr>About These Slides</vt:lpstr>
      <vt:lpstr>FLIGHT: Background</vt:lpstr>
      <vt:lpstr>FLIGHT: Study Design</vt:lpstr>
      <vt:lpstr>FLIGHT: Baseline Characteristics</vt:lpstr>
      <vt:lpstr>FLIGHT: Efficacy</vt:lpstr>
      <vt:lpstr>FLIGHT: Safety</vt:lpstr>
      <vt:lpstr>FLIGHT: Bleeding</vt:lpstr>
      <vt:lpstr>FLIGHT: Patient-Reported Outcomes</vt:lpstr>
      <vt:lpstr>FLIGHT: Investigators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First-line Mycophenolate + Steroids vs Standard Steroid Treatment in Patients With Newly Diagnosed Immune Thrombocytopenia Purpura</dc:title>
  <dc:creator>Preferred User</dc:creator>
  <cp:lastModifiedBy>nkolenko@clinicaloptions.com</cp:lastModifiedBy>
  <cp:revision>588</cp:revision>
  <cp:lastPrinted>2016-09-26T20:21:49Z</cp:lastPrinted>
  <dcterms:created xsi:type="dcterms:W3CDTF">2005-05-27T15:08:01Z</dcterms:created>
  <dcterms:modified xsi:type="dcterms:W3CDTF">2021-02-12T21:30:47Z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957dc8ca-c80d-46cb-8335-fde16a6bf192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0x010100210D0C4D98BE2844BAB58480BD3A90C6</vt:lpwstr>
  </property>
</Properties>
</file>