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50"/>
  </p:notesMasterIdLst>
  <p:handoutMasterIdLst>
    <p:handoutMasterId r:id="rId51"/>
  </p:handoutMasterIdLst>
  <p:sldIdLst>
    <p:sldId id="321" r:id="rId7"/>
    <p:sldId id="308" r:id="rId8"/>
    <p:sldId id="296" r:id="rId9"/>
    <p:sldId id="504" r:id="rId10"/>
    <p:sldId id="508" r:id="rId11"/>
    <p:sldId id="627" r:id="rId12"/>
    <p:sldId id="628" r:id="rId13"/>
    <p:sldId id="721" r:id="rId14"/>
    <p:sldId id="692" r:id="rId15"/>
    <p:sldId id="693" r:id="rId16"/>
    <p:sldId id="694" r:id="rId17"/>
    <p:sldId id="725" r:id="rId18"/>
    <p:sldId id="695" r:id="rId19"/>
    <p:sldId id="696" r:id="rId20"/>
    <p:sldId id="730" r:id="rId21"/>
    <p:sldId id="699" r:id="rId22"/>
    <p:sldId id="698" r:id="rId23"/>
    <p:sldId id="710" r:id="rId24"/>
    <p:sldId id="714" r:id="rId25"/>
    <p:sldId id="715" r:id="rId26"/>
    <p:sldId id="648" r:id="rId27"/>
    <p:sldId id="649" r:id="rId28"/>
    <p:sldId id="720" r:id="rId29"/>
    <p:sldId id="3373" r:id="rId30"/>
    <p:sldId id="701" r:id="rId31"/>
    <p:sldId id="702" r:id="rId32"/>
    <p:sldId id="704" r:id="rId33"/>
    <p:sldId id="723" r:id="rId34"/>
    <p:sldId id="669" r:id="rId35"/>
    <p:sldId id="671" r:id="rId36"/>
    <p:sldId id="672" r:id="rId37"/>
    <p:sldId id="674" r:id="rId38"/>
    <p:sldId id="664" r:id="rId39"/>
    <p:sldId id="666" r:id="rId40"/>
    <p:sldId id="716" r:id="rId41"/>
    <p:sldId id="724" r:id="rId42"/>
    <p:sldId id="717" r:id="rId43"/>
    <p:sldId id="712" r:id="rId44"/>
    <p:sldId id="713" r:id="rId45"/>
    <p:sldId id="3374" r:id="rId46"/>
    <p:sldId id="687" r:id="rId47"/>
    <p:sldId id="543" r:id="rId48"/>
    <p:sldId id="318" r:id="rId49"/>
  </p:sldIdLst>
  <p:sldSz cx="12192000" cy="6858000"/>
  <p:notesSz cx="7315200" cy="9601200"/>
  <p:custDataLst>
    <p:tags r:id="rId5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aboecler@clinicaloptions.com" initials="a" lastIdx="2" clrIdx="28">
    <p:extLst>
      <p:ext uri="{19B8F6BF-5375-455C-9EA6-DF929625EA0E}">
        <p15:presenceInfo xmlns:p15="http://schemas.microsoft.com/office/powerpoint/2012/main" userId="aboecler@clinicaloptions.com" providerId="None"/>
      </p:ext>
    </p:extLst>
  </p:cmAuthor>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Elaine Seeskin" initials="ES" lastIdx="2" clrIdx="10"/>
  <p:cmAuthor id="12" name="Gordon Kelley" initials="GK" lastIdx="6" clrIdx="11"/>
  <p:cmAuthor id="13" name="Terrence Fagan" initials="TF" lastIdx="8" clrIdx="12"/>
  <p:cmAuthor id="14" name="Timothy Quill" initials="TQ" lastIdx="18" clrIdx="13"/>
  <p:cmAuthor id="15" name="Andrea Boecler" initials="AB" lastIdx="27" clrIdx="14"/>
  <p:cmAuthor id="16" name="Jennifer Eimers" initials="JE" lastIdx="28" clrIdx="15"/>
  <p:cmAuthor id="17" name="Tanja Link" initials="TL" lastIdx="2" clrIdx="16"/>
  <p:cmAuthor id="18" name="Tanja Link" initials="TL [2]" lastIdx="1" clrIdx="17"/>
  <p:cmAuthor id="19" name="Tanja Link" initials="TL [3]" lastIdx="1" clrIdx="18"/>
  <p:cmAuthor id="20" name="Tanja Link" initials="TL [4]" lastIdx="1" clrIdx="19"/>
  <p:cmAuthor id="21" name="Kristen Rosenthal" initials="KR" lastIdx="56" clrIdx="20">
    <p:extLst>
      <p:ext uri="{19B8F6BF-5375-455C-9EA6-DF929625EA0E}">
        <p15:presenceInfo xmlns:p15="http://schemas.microsoft.com/office/powerpoint/2012/main" userId="S-1-5-21-1816575679-3740301505-2482652554-1529" providerId="AD"/>
      </p:ext>
    </p:extLst>
  </p:cmAuthor>
  <p:cmAuthor id="22" name="John Burke" initials="JB" lastIdx="27" clrIdx="21">
    <p:extLst>
      <p:ext uri="{19B8F6BF-5375-455C-9EA6-DF929625EA0E}">
        <p15:presenceInfo xmlns:p15="http://schemas.microsoft.com/office/powerpoint/2012/main" userId="300feaf6-62f8-47bd-8cc6-89d0fc104e4b" providerId="Windows Live"/>
      </p:ext>
    </p:extLst>
  </p:cmAuthor>
  <p:cmAuthor id="23" name="Ashley Bohn" initials="AB" lastIdx="1" clrIdx="22">
    <p:extLst>
      <p:ext uri="{19B8F6BF-5375-455C-9EA6-DF929625EA0E}">
        <p15:presenceInfo xmlns:p15="http://schemas.microsoft.com/office/powerpoint/2012/main" userId="S-1-5-21-1816575679-3740301505-2482652554-2956" providerId="AD"/>
      </p:ext>
    </p:extLst>
  </p:cmAuthor>
  <p:cmAuthor id="24" name="Kevin Obholz" initials="KO" lastIdx="3" clrIdx="23">
    <p:extLst>
      <p:ext uri="{19B8F6BF-5375-455C-9EA6-DF929625EA0E}">
        <p15:presenceInfo xmlns:p15="http://schemas.microsoft.com/office/powerpoint/2012/main" userId="S-1-5-21-1816575679-3740301505-2482652554-1179" providerId="AD"/>
      </p:ext>
    </p:extLst>
  </p:cmAuthor>
  <p:cmAuthor id="25" name="C Flowers" initials="CF" lastIdx="7" clrIdx="24">
    <p:extLst>
      <p:ext uri="{19B8F6BF-5375-455C-9EA6-DF929625EA0E}">
        <p15:presenceInfo xmlns:p15="http://schemas.microsoft.com/office/powerpoint/2012/main" userId="1d505ea94d87a11c" providerId="Windows Live"/>
      </p:ext>
    </p:extLst>
  </p:cmAuthor>
  <p:cmAuthor id="26" name="Megan Cartwright" initials="MC" lastIdx="8" clrIdx="25">
    <p:extLst>
      <p:ext uri="{19B8F6BF-5375-455C-9EA6-DF929625EA0E}">
        <p15:presenceInfo xmlns:p15="http://schemas.microsoft.com/office/powerpoint/2012/main" userId="S::mcartwright@clinicaloptions.com::aaeaf566-570c-41b1-9c90-11c8d9ac162b" providerId="AD"/>
      </p:ext>
    </p:extLst>
  </p:cmAuthor>
  <p:cmAuthor id="27" name="mcartwright@clinicaloptions.com" initials="m" lastIdx="51" clrIdx="26">
    <p:extLst>
      <p:ext uri="{19B8F6BF-5375-455C-9EA6-DF929625EA0E}">
        <p15:presenceInfo xmlns:p15="http://schemas.microsoft.com/office/powerpoint/2012/main" userId="mcartwright@clinicaloptions.com" providerId="None"/>
      </p:ext>
    </p:extLst>
  </p:cmAuthor>
  <p:cmAuthor id="28" name="CLINICALOPTIONS\tquill" initials="C" lastIdx="11" clrIdx="27">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7F7F7F"/>
    <a:srgbClr val="B8B8BB"/>
    <a:srgbClr val="15C6FD"/>
    <a:srgbClr val="015873"/>
    <a:srgbClr val="E1471D"/>
    <a:srgbClr val="00823B"/>
    <a:srgbClr val="046376"/>
    <a:srgbClr val="0137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5EE4C7-EF42-4FCE-A907-9182A1739208}" v="10" dt="2021-09-15T17:34:24.06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09" autoAdjust="0"/>
    <p:restoredTop sz="74048" autoAdjust="0"/>
  </p:normalViewPr>
  <p:slideViewPr>
    <p:cSldViewPr snapToGrid="0" showGuides="1">
      <p:cViewPr varScale="1">
        <p:scale>
          <a:sx n="56" d="100"/>
          <a:sy n="56" d="100"/>
        </p:scale>
        <p:origin x="936" y="44"/>
      </p:cViewPr>
      <p:guideLst>
        <p:guide orient="horz" pos="4128"/>
        <p:guide orient="horz" pos="1008"/>
        <p:guide orient="horz" pos="4032"/>
        <p:guide orient="horz" pos="151"/>
        <p:guide orient="horz" pos="258"/>
        <p:guide orient="horz" pos="3912"/>
        <p:guide orient="horz"/>
        <p:guide pos="329"/>
        <p:guide pos="7407"/>
        <p:guide pos="3840"/>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70" d="100"/>
        <a:sy n="17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Eimers" userId="e496f3f7-6a48-4339-9b0c-9f426a43f948" providerId="ADAL" clId="{405EE4C7-EF42-4FCE-A907-9182A1739208}"/>
    <pc:docChg chg="custSel modSld modMainMaster">
      <pc:chgData name="Jennifer Eimers" userId="e496f3f7-6a48-4339-9b0c-9f426a43f948" providerId="ADAL" clId="{405EE4C7-EF42-4FCE-A907-9182A1739208}" dt="2021-09-15T17:34:24.069" v="16" actId="478"/>
      <pc:docMkLst>
        <pc:docMk/>
      </pc:docMkLst>
      <pc:sldChg chg="modSp">
        <pc:chgData name="Jennifer Eimers" userId="e496f3f7-6a48-4339-9b0c-9f426a43f948" providerId="ADAL" clId="{405EE4C7-EF42-4FCE-A907-9182A1739208}" dt="2021-09-15T17:33:33.830" v="6" actId="404"/>
        <pc:sldMkLst>
          <pc:docMk/>
          <pc:sldMk cId="2143478089" sldId="648"/>
        </pc:sldMkLst>
        <pc:spChg chg="mod">
          <ac:chgData name="Jennifer Eimers" userId="e496f3f7-6a48-4339-9b0c-9f426a43f948" providerId="ADAL" clId="{405EE4C7-EF42-4FCE-A907-9182A1739208}" dt="2021-09-15T17:33:33.830" v="6" actId="404"/>
          <ac:spMkLst>
            <pc:docMk/>
            <pc:sldMk cId="2143478089" sldId="648"/>
            <ac:spMk id="15" creationId="{264E0379-5177-4A39-99B8-5DFAB818C581}"/>
          </ac:spMkLst>
        </pc:spChg>
      </pc:sldChg>
      <pc:sldChg chg="modSp">
        <pc:chgData name="Jennifer Eimers" userId="e496f3f7-6a48-4339-9b0c-9f426a43f948" providerId="ADAL" clId="{405EE4C7-EF42-4FCE-A907-9182A1739208}" dt="2021-09-15T17:33:36.574" v="7" actId="404"/>
        <pc:sldMkLst>
          <pc:docMk/>
          <pc:sldMk cId="1444307611" sldId="649"/>
        </pc:sldMkLst>
        <pc:spChg chg="mod">
          <ac:chgData name="Jennifer Eimers" userId="e496f3f7-6a48-4339-9b0c-9f426a43f948" providerId="ADAL" clId="{405EE4C7-EF42-4FCE-A907-9182A1739208}" dt="2021-09-15T17:33:36.574" v="7" actId="404"/>
          <ac:spMkLst>
            <pc:docMk/>
            <pc:sldMk cId="1444307611" sldId="649"/>
            <ac:spMk id="13" creationId="{9D9BA535-2BF6-4066-A324-07DA95E915F2}"/>
          </ac:spMkLst>
        </pc:spChg>
      </pc:sldChg>
      <pc:sldChg chg="modSp mod">
        <pc:chgData name="Jennifer Eimers" userId="e496f3f7-6a48-4339-9b0c-9f426a43f948" providerId="ADAL" clId="{405EE4C7-EF42-4FCE-A907-9182A1739208}" dt="2021-09-15T17:32:42.261" v="4" actId="14100"/>
        <pc:sldMkLst>
          <pc:docMk/>
          <pc:sldMk cId="426176635" sldId="664"/>
        </pc:sldMkLst>
        <pc:spChg chg="mod">
          <ac:chgData name="Jennifer Eimers" userId="e496f3f7-6a48-4339-9b0c-9f426a43f948" providerId="ADAL" clId="{405EE4C7-EF42-4FCE-A907-9182A1739208}" dt="2021-09-15T17:32:38.920" v="3" actId="1036"/>
          <ac:spMkLst>
            <pc:docMk/>
            <pc:sldMk cId="426176635" sldId="664"/>
            <ac:spMk id="3" creationId="{2D898CDB-2D84-4312-95C5-4B608482039D}"/>
          </ac:spMkLst>
        </pc:spChg>
        <pc:graphicFrameChg chg="mod modGraphic">
          <ac:chgData name="Jennifer Eimers" userId="e496f3f7-6a48-4339-9b0c-9f426a43f948" providerId="ADAL" clId="{405EE4C7-EF42-4FCE-A907-9182A1739208}" dt="2021-09-15T17:32:42.261" v="4" actId="14100"/>
          <ac:graphicFrameMkLst>
            <pc:docMk/>
            <pc:sldMk cId="426176635" sldId="664"/>
            <ac:graphicFrameMk id="8" creationId="{A4430375-4362-4C45-A113-17A30D6141D1}"/>
          </ac:graphicFrameMkLst>
        </pc:graphicFrameChg>
      </pc:sldChg>
      <pc:sldChg chg="modSp mod">
        <pc:chgData name="Jennifer Eimers" userId="e496f3f7-6a48-4339-9b0c-9f426a43f948" providerId="ADAL" clId="{405EE4C7-EF42-4FCE-A907-9182A1739208}" dt="2021-09-15T17:33:46.599" v="14" actId="404"/>
        <pc:sldMkLst>
          <pc:docMk/>
          <pc:sldMk cId="4062834924" sldId="720"/>
        </pc:sldMkLst>
        <pc:spChg chg="mod">
          <ac:chgData name="Jennifer Eimers" userId="e496f3f7-6a48-4339-9b0c-9f426a43f948" providerId="ADAL" clId="{405EE4C7-EF42-4FCE-A907-9182A1739208}" dt="2021-09-15T17:33:43.288" v="13" actId="20577"/>
          <ac:spMkLst>
            <pc:docMk/>
            <pc:sldMk cId="4062834924" sldId="720"/>
            <ac:spMk id="6" creationId="{CF927A4F-8D37-4C03-B5E2-B16D75E33931}"/>
          </ac:spMkLst>
        </pc:spChg>
        <pc:spChg chg="mod">
          <ac:chgData name="Jennifer Eimers" userId="e496f3f7-6a48-4339-9b0c-9f426a43f948" providerId="ADAL" clId="{405EE4C7-EF42-4FCE-A907-9182A1739208}" dt="2021-09-15T17:33:46.599" v="14" actId="404"/>
          <ac:spMkLst>
            <pc:docMk/>
            <pc:sldMk cId="4062834924" sldId="720"/>
            <ac:spMk id="13" creationId="{9D9BA535-2BF6-4066-A324-07DA95E915F2}"/>
          </ac:spMkLst>
        </pc:spChg>
      </pc:sldChg>
      <pc:sldChg chg="modSp">
        <pc:chgData name="Jennifer Eimers" userId="e496f3f7-6a48-4339-9b0c-9f426a43f948" providerId="ADAL" clId="{405EE4C7-EF42-4FCE-A907-9182A1739208}" dt="2021-09-15T17:33:25.605" v="5" actId="2711"/>
        <pc:sldMkLst>
          <pc:docMk/>
          <pc:sldMk cId="283213392" sldId="730"/>
        </pc:sldMkLst>
        <pc:spChg chg="mod">
          <ac:chgData name="Jennifer Eimers" userId="e496f3f7-6a48-4339-9b0c-9f426a43f948" providerId="ADAL" clId="{405EE4C7-EF42-4FCE-A907-9182A1739208}" dt="2021-09-15T17:33:25.605" v="5" actId="2711"/>
          <ac:spMkLst>
            <pc:docMk/>
            <pc:sldMk cId="283213392" sldId="730"/>
            <ac:spMk id="6" creationId="{22E5267D-21DA-4863-A477-E23290FFFDA5}"/>
          </ac:spMkLst>
        </pc:spChg>
      </pc:sldChg>
      <pc:sldMasterChg chg="modSldLayout">
        <pc:chgData name="Jennifer Eimers" userId="e496f3f7-6a48-4339-9b0c-9f426a43f948" providerId="ADAL" clId="{405EE4C7-EF42-4FCE-A907-9182A1739208}" dt="2021-09-15T17:34:24.069" v="16" actId="478"/>
        <pc:sldMasterMkLst>
          <pc:docMk/>
          <pc:sldMasterMk cId="445712330" sldId="2147484654"/>
        </pc:sldMasterMkLst>
        <pc:sldLayoutChg chg="delSp mod">
          <pc:chgData name="Jennifer Eimers" userId="e496f3f7-6a48-4339-9b0c-9f426a43f948" providerId="ADAL" clId="{405EE4C7-EF42-4FCE-A907-9182A1739208}" dt="2021-09-15T17:34:24.069" v="16" actId="478"/>
          <pc:sldLayoutMkLst>
            <pc:docMk/>
            <pc:sldMasterMk cId="445712330" sldId="2147484654"/>
            <pc:sldLayoutMk cId="186102373" sldId="2147485011"/>
          </pc:sldLayoutMkLst>
          <pc:picChg chg="del">
            <ac:chgData name="Jennifer Eimers" userId="e496f3f7-6a48-4339-9b0c-9f426a43f948" providerId="ADAL" clId="{405EE4C7-EF42-4FCE-A907-9182A1739208}" dt="2021-09-15T17:34:22.480" v="15" actId="478"/>
            <ac:picMkLst>
              <pc:docMk/>
              <pc:sldMasterMk cId="445712330" sldId="2147484654"/>
              <pc:sldLayoutMk cId="186102373" sldId="2147485011"/>
              <ac:picMk id="3" creationId="{63DCDBA1-49FF-4FF5-810C-F72726428483}"/>
            </ac:picMkLst>
          </pc:picChg>
          <pc:picChg chg="del">
            <ac:chgData name="Jennifer Eimers" userId="e496f3f7-6a48-4339-9b0c-9f426a43f948" providerId="ADAL" clId="{405EE4C7-EF42-4FCE-A907-9182A1739208}" dt="2021-09-15T17:34:24.069" v="16" actId="478"/>
            <ac:picMkLst>
              <pc:docMk/>
              <pc:sldMasterMk cId="445712330" sldId="2147484654"/>
              <pc:sldLayoutMk cId="186102373" sldId="2147485011"/>
              <ac:picMk id="22" creationId="{3811F168-5851-4164-A476-942919F07F41}"/>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solidFill>
                <a:schemeClr val="bg1"/>
              </a:solidFill>
            </a:ln>
          </c:spPr>
          <c:dPt>
            <c:idx val="0"/>
            <c:bubble3D val="0"/>
            <c:spPr>
              <a:solidFill>
                <a:schemeClr val="accent1"/>
              </a:solidFill>
              <a:ln w="19050">
                <a:solidFill>
                  <a:schemeClr val="bg1"/>
                </a:solidFill>
              </a:ln>
              <a:effectLst/>
            </c:spPr>
            <c:extLst>
              <c:ext xmlns:c16="http://schemas.microsoft.com/office/drawing/2014/chart" uri="{C3380CC4-5D6E-409C-BE32-E72D297353CC}">
                <c16:uniqueId val="{00000001-C1BB-40FE-B1E1-7BB43DAB8994}"/>
              </c:ext>
            </c:extLst>
          </c:dPt>
          <c:dPt>
            <c:idx val="1"/>
            <c:bubble3D val="0"/>
            <c:spPr>
              <a:solidFill>
                <a:schemeClr val="accent3"/>
              </a:solidFill>
              <a:ln w="19050">
                <a:solidFill>
                  <a:schemeClr val="bg1"/>
                </a:solidFill>
              </a:ln>
              <a:effectLst/>
            </c:spPr>
            <c:extLst>
              <c:ext xmlns:c16="http://schemas.microsoft.com/office/drawing/2014/chart" uri="{C3380CC4-5D6E-409C-BE32-E72D297353CC}">
                <c16:uniqueId val="{00000002-7664-004E-99D9-A5DFE13F9F80}"/>
              </c:ext>
            </c:extLst>
          </c:dPt>
          <c:dPt>
            <c:idx val="2"/>
            <c:bubble3D val="0"/>
            <c:spPr>
              <a:solidFill>
                <a:schemeClr val="accent4"/>
              </a:solidFill>
              <a:ln w="19050">
                <a:solidFill>
                  <a:schemeClr val="bg1"/>
                </a:solidFill>
              </a:ln>
              <a:effectLst/>
            </c:spPr>
            <c:extLst>
              <c:ext xmlns:c16="http://schemas.microsoft.com/office/drawing/2014/chart" uri="{C3380CC4-5D6E-409C-BE32-E72D297353CC}">
                <c16:uniqueId val="{00000003-7664-004E-99D9-A5DFE13F9F80}"/>
              </c:ext>
            </c:extLst>
          </c:dPt>
          <c:dPt>
            <c:idx val="3"/>
            <c:bubble3D val="0"/>
            <c:spPr>
              <a:solidFill>
                <a:schemeClr val="accent5"/>
              </a:solidFill>
              <a:ln w="19050">
                <a:solidFill>
                  <a:schemeClr val="bg1"/>
                </a:solidFill>
              </a:ln>
              <a:effectLst/>
            </c:spPr>
            <c:extLst>
              <c:ext xmlns:c16="http://schemas.microsoft.com/office/drawing/2014/chart" uri="{C3380CC4-5D6E-409C-BE32-E72D297353CC}">
                <c16:uniqueId val="{00000004-7664-004E-99D9-A5DFE13F9F80}"/>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72</c:v>
                </c:pt>
                <c:pt idx="1">
                  <c:v>3</c:v>
                </c:pt>
                <c:pt idx="2">
                  <c:v>11</c:v>
                </c:pt>
                <c:pt idx="3">
                  <c:v>13</c:v>
                </c:pt>
              </c:numCache>
            </c:numRef>
          </c:val>
          <c:extLst>
            <c:ext xmlns:c16="http://schemas.microsoft.com/office/drawing/2014/chart" uri="{C3380CC4-5D6E-409C-BE32-E72D297353CC}">
              <c16:uniqueId val="{00000000-7664-004E-99D9-A5DFE13F9F80}"/>
            </c:ext>
          </c:extLst>
        </c:ser>
        <c:dLbls>
          <c:showLegendKey val="0"/>
          <c:showVal val="0"/>
          <c:showCatName val="0"/>
          <c:showSerName val="0"/>
          <c:showPercent val="0"/>
          <c:showBubbleSize val="0"/>
          <c:showLeaderLines val="1"/>
        </c:dLbls>
        <c:firstSliceAng val="96"/>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454080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MCL, mantle cell lymphoma; MZL, marginal zone lymphoma; WM, </a:t>
            </a:r>
            <a:r>
              <a:rPr lang="en-US" b="0" i="1" dirty="0">
                <a:solidFill>
                  <a:srgbClr val="4D5156"/>
                </a:solidFill>
                <a:effectLst/>
                <a:latin typeface="Roboto" panose="02000000000000000000" pitchFamily="2" charset="0"/>
              </a:rPr>
              <a:t>Waldenström macroglobulinemia.</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392423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DLBCL, diffuse large B-cell lymphoma.</a:t>
            </a:r>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8657394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67342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GVHD, graft-vs-host disease; MCL, mantle cell lymphoma; MZL, marginal zone lymphoma; SLL,</a:t>
            </a:r>
            <a:r>
              <a:rPr lang="en-US" b="0" i="1" dirty="0">
                <a:solidFill>
                  <a:srgbClr val="4D5156"/>
                </a:solidFill>
                <a:effectLst/>
                <a:latin typeface="Roboto" panose="02000000000000000000" pitchFamily="2" charset="0"/>
              </a:rPr>
              <a:t> small lymphocytic lymphoma; tx, treatment.</a:t>
            </a:r>
            <a:endParaRPr lang="en-US" i="1"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646902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Tree>
    <p:extLst>
      <p:ext uri="{BB962C8B-B14F-4D97-AF65-F5344CB8AC3E}">
        <p14:creationId xmlns:p14="http://schemas.microsoft.com/office/powerpoint/2010/main" val="2581762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fld id="{02E1C7F2-FAC2-4ADC-A009-0AEE9FA70944}" type="slidenum">
              <a:rPr lang="en-US" smtClean="0"/>
              <a:t>10</a:t>
            </a:fld>
            <a:endParaRPr lang="en-US" dirty="0"/>
          </a:p>
        </p:txBody>
      </p:sp>
    </p:spTree>
    <p:extLst>
      <p:ext uri="{BB962C8B-B14F-4D97-AF65-F5344CB8AC3E}">
        <p14:creationId xmlns:p14="http://schemas.microsoft.com/office/powerpoint/2010/main" val="1733425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646503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40821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676059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GI, gastrointestinal; NR, not reported.</a:t>
            </a:r>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506574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i="1" dirty="0"/>
              <a:t>CLL, chronic lymphocytic leukemia; MCL, mantle cell lymphoma; WM, Waldenström macroglobulinemia.</a:t>
            </a:r>
          </a:p>
        </p:txBody>
      </p:sp>
      <p:sp>
        <p:nvSpPr>
          <p:cNvPr id="4" name="Slide Number Placeholder 3"/>
          <p:cNvSpPr>
            <a:spLocks noGrp="1"/>
          </p:cNvSpPr>
          <p:nvPr>
            <p:ph type="sldNum" sz="quarter" idx="10"/>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106729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fld id="{751D3658-505D-8147-AF5E-3032D04F79F0}" type="slidenum">
              <a:rPr lang="en-US" smtClean="0"/>
              <a:t>16</a:t>
            </a:fld>
            <a:endParaRPr lang="en-US" dirty="0"/>
          </a:p>
        </p:txBody>
      </p:sp>
    </p:spTree>
    <p:extLst>
      <p:ext uri="{BB962C8B-B14F-4D97-AF65-F5344CB8AC3E}">
        <p14:creationId xmlns:p14="http://schemas.microsoft.com/office/powerpoint/2010/main" val="27416048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NSAIDs, nonsteroidal anti-inflammatory drugs.</a:t>
            </a:r>
          </a:p>
        </p:txBody>
      </p:sp>
      <p:sp>
        <p:nvSpPr>
          <p:cNvPr id="4" name="Slide Number Placeholder 3"/>
          <p:cNvSpPr>
            <a:spLocks noGrp="1"/>
          </p:cNvSpPr>
          <p:nvPr>
            <p:ph type="sldNum" sz="quarter" idx="5"/>
          </p:nvPr>
        </p:nvSpPr>
        <p:spPr/>
        <p:txBody>
          <a:bodyPr/>
          <a:lstStyle/>
          <a:p>
            <a:fld id="{751D3658-505D-8147-AF5E-3032D04F79F0}" type="slidenum">
              <a:rPr lang="en-US" smtClean="0"/>
              <a:t>17</a:t>
            </a:fld>
            <a:endParaRPr lang="en-US" dirty="0"/>
          </a:p>
        </p:txBody>
      </p:sp>
    </p:spTree>
    <p:extLst>
      <p:ext uri="{BB962C8B-B14F-4D97-AF65-F5344CB8AC3E}">
        <p14:creationId xmlns:p14="http://schemas.microsoft.com/office/powerpoint/2010/main" val="40496138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COPD, chronic obstructive pulmonary disease.</a:t>
            </a:r>
          </a:p>
        </p:txBody>
      </p:sp>
      <p:sp>
        <p:nvSpPr>
          <p:cNvPr id="4" name="Slide Number Placeholder 3"/>
          <p:cNvSpPr>
            <a:spLocks noGrp="1"/>
          </p:cNvSpPr>
          <p:nvPr>
            <p:ph type="sldNum" sz="quarter" idx="5"/>
          </p:nvPr>
        </p:nvSpPr>
        <p:spPr/>
        <p:txBody>
          <a:bodyPr/>
          <a:lstStyle/>
          <a:p>
            <a:fld id="{751D3658-505D-8147-AF5E-3032D04F79F0}" type="slidenum">
              <a:rPr lang="en-US" smtClean="0"/>
              <a:t>18</a:t>
            </a:fld>
            <a:endParaRPr lang="en-US" dirty="0"/>
          </a:p>
        </p:txBody>
      </p:sp>
    </p:spTree>
    <p:extLst>
      <p:ext uri="{BB962C8B-B14F-4D97-AF65-F5344CB8AC3E}">
        <p14:creationId xmlns:p14="http://schemas.microsoft.com/office/powerpoint/2010/main" val="31634421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3756345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fld id="{751D3658-505D-8147-AF5E-3032D04F79F0}" type="slidenum">
              <a:rPr lang="en-US" smtClean="0"/>
              <a:t>20</a:t>
            </a:fld>
            <a:endParaRPr lang="en-US" dirty="0"/>
          </a:p>
        </p:txBody>
      </p:sp>
    </p:spTree>
    <p:extLst>
      <p:ext uri="{BB962C8B-B14F-4D97-AF65-F5344CB8AC3E}">
        <p14:creationId xmlns:p14="http://schemas.microsoft.com/office/powerpoint/2010/main" val="1467680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CLL, chronic lymphocytic leukemia; MCL, mantle cell lymphoma; MZL, marginal zone lymphoma; SLL, small lymphocytic lymphoma; WM, </a:t>
            </a:r>
            <a:r>
              <a:rPr lang="en-US" b="0" i="1" dirty="0">
                <a:solidFill>
                  <a:srgbClr val="4D5156"/>
                </a:solidFill>
                <a:effectLst/>
                <a:latin typeface="Roboto" panose="02000000000000000000" pitchFamily="2" charset="0"/>
              </a:rPr>
              <a:t>Waldenström macroglobulinemia.</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4188025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28760257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2179835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10"/>
          </p:nvPr>
        </p:nvSpPr>
        <p:spPr/>
        <p:txBody>
          <a:bodyPr/>
          <a:lstStyle/>
          <a:p>
            <a:pPr marL="0" marR="0" lvl="0" indent="0" algn="r" defTabSz="931774" rtl="0" eaLnBrk="1" fontAlgn="base" latinLnBrk="0" hangingPunct="1">
              <a:lnSpc>
                <a:spcPct val="100000"/>
              </a:lnSpc>
              <a:spcBef>
                <a:spcPct val="0"/>
              </a:spcBef>
              <a:spcAft>
                <a:spcPct val="0"/>
              </a:spcAft>
              <a:buClrTx/>
              <a:buSzTx/>
              <a:buFontTx/>
              <a:buNone/>
              <a:tabLst/>
              <a:defRPr/>
            </a:pPr>
            <a:fld id="{8266FB2B-8416-4209-A779-32F6F4DDB777}" type="slidenum">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112725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the curve; C</a:t>
            </a:r>
            <a:r>
              <a:rPr lang="en-US" i="1" baseline="-25000" dirty="0"/>
              <a:t>max</a:t>
            </a:r>
            <a:r>
              <a:rPr lang="en-US" i="1" dirty="0"/>
              <a:t>, maximum serum concentration.</a:t>
            </a:r>
          </a:p>
        </p:txBody>
      </p:sp>
      <p:sp>
        <p:nvSpPr>
          <p:cNvPr id="4" name="Slide Number Placeholder 3"/>
          <p:cNvSpPr>
            <a:spLocks noGrp="1"/>
          </p:cNvSpPr>
          <p:nvPr>
            <p:ph type="sldNum" sz="quarter" idx="5"/>
          </p:nvPr>
        </p:nvSpPr>
        <p:spPr/>
        <p:txBody>
          <a:bodyPr/>
          <a:lstStyle/>
          <a:p>
            <a:fld id="{CD5BE2D9-EA67-4F7C-9B0C-B330AC0F07B0}" type="slidenum">
              <a:rPr lang="en-US" smtClean="0"/>
              <a:t>25</a:t>
            </a:fld>
            <a:endParaRPr lang="en-US" dirty="0"/>
          </a:p>
        </p:txBody>
      </p:sp>
    </p:spTree>
    <p:extLst>
      <p:ext uri="{BB962C8B-B14F-4D97-AF65-F5344CB8AC3E}">
        <p14:creationId xmlns:p14="http://schemas.microsoft.com/office/powerpoint/2010/main" val="3913948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4572628"/>
          </a:xfrm>
        </p:spPr>
        <p:txBody>
          <a:bodyPr>
            <a:normAutofit/>
          </a:bodyPr>
          <a:lstStyle/>
          <a:p>
            <a:r>
              <a:rPr lang="en-US" i="1" dirty="0"/>
              <a:t>AUC, area under the curve.</a:t>
            </a:r>
          </a:p>
        </p:txBody>
      </p:sp>
      <p:sp>
        <p:nvSpPr>
          <p:cNvPr id="4" name="Slide Number Placeholder 3"/>
          <p:cNvSpPr>
            <a:spLocks noGrp="1"/>
          </p:cNvSpPr>
          <p:nvPr>
            <p:ph type="sldNum" sz="quarter" idx="5"/>
          </p:nvPr>
        </p:nvSpPr>
        <p:spPr/>
        <p:txBody>
          <a:bodyPr/>
          <a:lstStyle/>
          <a:p>
            <a:fld id="{CD5BE2D9-EA67-4F7C-9B0C-B330AC0F07B0}" type="slidenum">
              <a:rPr lang="en-US" smtClean="0"/>
              <a:t>26</a:t>
            </a:fld>
            <a:endParaRPr lang="en-US" dirty="0"/>
          </a:p>
        </p:txBody>
      </p:sp>
    </p:spTree>
    <p:extLst>
      <p:ext uri="{BB962C8B-B14F-4D97-AF65-F5344CB8AC3E}">
        <p14:creationId xmlns:p14="http://schemas.microsoft.com/office/powerpoint/2010/main" val="37257208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N/A, not applicable.</a:t>
            </a:r>
          </a:p>
        </p:txBody>
      </p:sp>
      <p:sp>
        <p:nvSpPr>
          <p:cNvPr id="4" name="Slide Number Placeholder 3"/>
          <p:cNvSpPr>
            <a:spLocks noGrp="1"/>
          </p:cNvSpPr>
          <p:nvPr>
            <p:ph type="sldNum" sz="quarter" idx="5"/>
          </p:nvPr>
        </p:nvSpPr>
        <p:spPr/>
        <p:txBody>
          <a:bodyPr/>
          <a:lstStyle/>
          <a:p>
            <a:fld id="{CD5BE2D9-EA67-4F7C-9B0C-B330AC0F07B0}" type="slidenum">
              <a:rPr lang="en-US" smtClean="0"/>
              <a:t>27</a:t>
            </a:fld>
            <a:endParaRPr lang="en-US" dirty="0"/>
          </a:p>
        </p:txBody>
      </p:sp>
    </p:spTree>
    <p:extLst>
      <p:ext uri="{BB962C8B-B14F-4D97-AF65-F5344CB8AC3E}">
        <p14:creationId xmlns:p14="http://schemas.microsoft.com/office/powerpoint/2010/main" val="421568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CLL, chronic lymphocytic leukemia; ITT, intention-to-treat; R/R, relapsed/refractory; SLL, small lymphocytic lymphoma.</a:t>
            </a:r>
          </a:p>
        </p:txBody>
      </p:sp>
      <p:sp>
        <p:nvSpPr>
          <p:cNvPr id="4" name="Slide Number Placeholder 3"/>
          <p:cNvSpPr>
            <a:spLocks noGrp="1"/>
          </p:cNvSpPr>
          <p:nvPr>
            <p:ph type="sldNum" sz="quarter" idx="5"/>
          </p:nvPr>
        </p:nvSpPr>
        <p:spPr/>
        <p:txBody>
          <a:bodyPr/>
          <a:lstStyle/>
          <a:p>
            <a:fld id="{02E1C7F2-FAC2-4ADC-A009-0AEE9FA70944}" type="slidenum">
              <a:rPr lang="en-US" smtClean="0"/>
              <a:t>28</a:t>
            </a:fld>
            <a:endParaRPr lang="en-US" dirty="0"/>
          </a:p>
        </p:txBody>
      </p:sp>
    </p:spTree>
    <p:extLst>
      <p:ext uri="{BB962C8B-B14F-4D97-AF65-F5344CB8AC3E}">
        <p14:creationId xmlns:p14="http://schemas.microsoft.com/office/powerpoint/2010/main" val="3988635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CLL, chronic lymphocytic leukemia; f/u, follow up; PFS, progression-free survival.</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A1A003-1107-4F3B-8DB4-4A5D6FF6637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76323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AF, atrial fibrillation; AF, atrial fibrillation; HTN, hypertension.</a:t>
            </a:r>
          </a:p>
        </p:txBody>
      </p:sp>
      <p:sp>
        <p:nvSpPr>
          <p:cNvPr id="4" name="Slide Number Placeholder 3"/>
          <p:cNvSpPr>
            <a:spLocks noGrp="1"/>
          </p:cNvSpPr>
          <p:nvPr>
            <p:ph type="sldNum" sz="quarter" idx="5"/>
          </p:nvPr>
        </p:nvSpPr>
        <p:spPr/>
        <p:txBody>
          <a:bodyPr/>
          <a:lstStyle/>
          <a:p>
            <a:fld id="{02E1C7F2-FAC2-4ADC-A009-0AEE9FA70944}" type="slidenum">
              <a:rPr lang="en-US" smtClean="0"/>
              <a:t>30</a:t>
            </a:fld>
            <a:endParaRPr lang="en-US" dirty="0"/>
          </a:p>
        </p:txBody>
      </p:sp>
    </p:spTree>
    <p:extLst>
      <p:ext uri="{BB962C8B-B14F-4D97-AF65-F5344CB8AC3E}">
        <p14:creationId xmlns:p14="http://schemas.microsoft.com/office/powerpoint/2010/main" val="1034768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HTN, hypertension; MACE, major adverse cardiovascular event.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60172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AC/AP, anticoagulants/antiplatelet agents; CLL, chronic lymphocytic leukemia; MCL, mantle cell lymphoma; MH, major hemorrhage.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CA1A003-1107-4F3B-8DB4-4A5D6FF6637C}"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981467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AE, adverse event; AF, atrial fibrillation; CLL, chronic lymphocytic leukemia; FCR, fludarabine/cyclophosphamide/rituximab; HTN, hypertension; R, rituximab; TRAE, treatment-related adverse event.</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72747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BR, bendamustine/rituximab; </a:t>
            </a:r>
            <a:r>
              <a:rPr lang="en-US" sz="1200" i="1" dirty="0"/>
              <a:t>CLL, chronic lymphocytic leukemia; </a:t>
            </a:r>
            <a:r>
              <a:rPr lang="en-US" i="1" dirty="0"/>
              <a:t>R, rituximab.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786800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CLL, chronic lymphocytic leukemia; HTN, hypertension; URTI, upper respiratory tract infection.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960509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AE, adverse event; CLL, chronic lymphocytic leukemia; ORR, overall response rate; PFS, progression-free survival; Tx, treatment.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C5199B7-38D7-465B-97CC-76ED82415DAA}"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42838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GI, gastrointestinal; TLS, tumor lysis syndrome; URTI, upper respiratory tract infection; UTI, urinary tract infection.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32620468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ILD, interstitial lung disease; NMSC, nonmelanoma skin cancer; SPMs, second primary malignancies.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19078927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CLL, chronic lymphocytic leukemia;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36293518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MCL, mantle-cell lymphoma; R/R, relapsed/refractory; TEAE, treatment-emergent adverse event.</a:t>
            </a:r>
          </a:p>
          <a:p>
            <a:endParaRPr lang="en-US" i="1" dirty="0"/>
          </a:p>
        </p:txBody>
      </p:sp>
      <p:sp>
        <p:nvSpPr>
          <p:cNvPr id="4" name="Slide Number Placeholder 3"/>
          <p:cNvSpPr>
            <a:spLocks noGrp="1"/>
          </p:cNvSpPr>
          <p:nvPr>
            <p:ph type="sldNum" sz="quarter" idx="5"/>
          </p:nvPr>
        </p:nvSpPr>
        <p:spPr/>
        <p:txBody>
          <a:bodyPr/>
          <a:lstStyle/>
          <a:p>
            <a:fld id="{02E1C7F2-FAC2-4ADC-A009-0AEE9FA70944}" type="slidenum">
              <a:rPr lang="en-US" smtClean="0"/>
              <a:t>41</a:t>
            </a:fld>
            <a:endParaRPr lang="en-US" dirty="0"/>
          </a:p>
        </p:txBody>
      </p:sp>
    </p:spTree>
    <p:extLst>
      <p:ext uri="{BB962C8B-B14F-4D97-AF65-F5344CB8AC3E}">
        <p14:creationId xmlns:p14="http://schemas.microsoft.com/office/powerpoint/2010/main" val="582509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CLL, chronic lymphocytic leukemia; MCL, mantle cell lymphoma; MZL, marginal zone lymphoma; WM, </a:t>
            </a:r>
            <a:r>
              <a:rPr lang="en-US" b="0" i="1" dirty="0">
                <a:solidFill>
                  <a:srgbClr val="4D5156"/>
                </a:solidFill>
                <a:effectLst/>
                <a:latin typeface="Roboto" panose="02000000000000000000" pitchFamily="2" charset="0"/>
              </a:rPr>
              <a:t>Waldenström macroglobulinemia.</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40362575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43</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980EB246-0392-4BB5-B5BD-C999CA9A71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86102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29658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672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52534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6480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197445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2277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557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7" name="Rectangle 6"/>
          <p:cNvSpPr/>
          <p:nvPr userDrawn="1"/>
        </p:nvSpPr>
        <p:spPr>
          <a:xfrm>
            <a:off x="0" y="1"/>
            <a:ext cx="12192000" cy="68580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b="0" dirty="0">
              <a:solidFill>
                <a:prstClr val="white"/>
              </a:solidFill>
            </a:endParaRPr>
          </a:p>
        </p:txBody>
      </p:sp>
      <p:sp>
        <p:nvSpPr>
          <p:cNvPr id="2" name="Title 1"/>
          <p:cNvSpPr>
            <a:spLocks noGrp="1"/>
          </p:cNvSpPr>
          <p:nvPr>
            <p:ph type="ctrTitle"/>
          </p:nvPr>
        </p:nvSpPr>
        <p:spPr>
          <a:xfrm>
            <a:off x="570233" y="2223346"/>
            <a:ext cx="10363200" cy="1470025"/>
          </a:xfrm>
        </p:spPr>
        <p:txBody>
          <a:bodyPr>
            <a:normAutofit/>
          </a:bodyPr>
          <a:lstStyle>
            <a:lvl1pPr>
              <a:defRPr sz="400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70233" y="4691832"/>
            <a:ext cx="8534400" cy="1306986"/>
          </a:xfrm>
        </p:spPr>
        <p:txBody>
          <a:bodyPr>
            <a:normAutofit/>
          </a:bodyPr>
          <a:lstStyle>
            <a:lvl1pPr marL="0" indent="0" algn="l">
              <a:buNone/>
              <a:defRPr sz="18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Footer Placeholder 9"/>
          <p:cNvSpPr>
            <a:spLocks noGrp="1"/>
          </p:cNvSpPr>
          <p:nvPr>
            <p:ph type="ftr" sz="quarter" idx="10"/>
          </p:nvPr>
        </p:nvSpPr>
        <p:spPr>
          <a:xfrm>
            <a:off x="471932" y="6356351"/>
            <a:ext cx="3860800" cy="365125"/>
          </a:xfrm>
          <a:prstGeom prst="rect">
            <a:avLst/>
          </a:prstGeom>
        </p:spPr>
        <p:txBody>
          <a:bodyPr/>
          <a:lstStyle>
            <a:lvl1pPr>
              <a:defRPr>
                <a:solidFill>
                  <a:srgbClr val="FFFFFF"/>
                </a:solidFill>
              </a:defRPr>
            </a:lvl1pPr>
          </a:lstStyle>
          <a:p>
            <a:r>
              <a:rPr lang="en-US" dirty="0"/>
              <a:t>Date or Reference</a:t>
            </a:r>
          </a:p>
        </p:txBody>
      </p:sp>
      <p:sp>
        <p:nvSpPr>
          <p:cNvPr id="11" name="Slide Number Placeholder 10"/>
          <p:cNvSpPr>
            <a:spLocks noGrp="1"/>
          </p:cNvSpPr>
          <p:nvPr>
            <p:ph type="sldNum" sz="quarter" idx="11"/>
          </p:nvPr>
        </p:nvSpPr>
        <p:spPr>
          <a:xfrm>
            <a:off x="4900084" y="6356351"/>
            <a:ext cx="2844800" cy="365125"/>
          </a:xfrm>
          <a:prstGeom prst="rect">
            <a:avLst/>
          </a:prstGeom>
        </p:spPr>
        <p:txBody>
          <a:bodyPr/>
          <a:lstStyle>
            <a:lvl1pPr algn="ctr">
              <a:defRPr>
                <a:solidFill>
                  <a:srgbClr val="FFFFFF"/>
                </a:solidFill>
              </a:defRPr>
            </a:lvl1pPr>
          </a:lstStyle>
          <a:p>
            <a:fld id="{D9DADDD7-F6DB-DE43-84D3-BDE65D6DBA61}" type="slidenum">
              <a:rPr lang="en-US" smtClean="0"/>
              <a:pPr/>
              <a:t>‹#›</a:t>
            </a:fld>
            <a:endParaRPr lang="en-US" dirty="0"/>
          </a:p>
        </p:txBody>
      </p:sp>
      <p:pic>
        <p:nvPicPr>
          <p:cNvPr id="12" name="Picture 11" descr="MSKCC_logo_hor_s_rev_rgb_150.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485775" y="402166"/>
            <a:ext cx="2158312" cy="664760"/>
          </a:xfrm>
          <a:prstGeom prst="rect">
            <a:avLst/>
          </a:prstGeom>
        </p:spPr>
      </p:pic>
      <p:pic>
        <p:nvPicPr>
          <p:cNvPr id="13" name="Picture 12"/>
          <p:cNvPicPr>
            <a:picLocks noChangeAspect="1"/>
          </p:cNvPicPr>
          <p:nvPr userDrawn="1"/>
        </p:nvPicPr>
        <p:blipFill rotWithShape="1">
          <a:blip r:embed="rId3">
            <a:extLst>
              <a:ext uri="{28A0092B-C50C-407E-A947-70E740481C1C}">
                <a14:useLocalDpi xmlns:a14="http://schemas.microsoft.com/office/drawing/2010/main" val="0"/>
              </a:ext>
            </a:extLst>
          </a:blip>
          <a:srcRect r="28825" b="23828"/>
          <a:stretch/>
        </p:blipFill>
        <p:spPr>
          <a:xfrm>
            <a:off x="5878833" y="1630036"/>
            <a:ext cx="6321778" cy="5227964"/>
          </a:xfrm>
          <a:prstGeom prst="rect">
            <a:avLst/>
          </a:prstGeom>
        </p:spPr>
      </p:pic>
    </p:spTree>
    <p:extLst>
      <p:ext uri="{BB962C8B-B14F-4D97-AF65-F5344CB8AC3E}">
        <p14:creationId xmlns:p14="http://schemas.microsoft.com/office/powerpoint/2010/main" val="190959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571500" y="6583851"/>
            <a:ext cx="1328890" cy="166199"/>
          </a:xfrm>
        </p:spPr>
        <p:txBody>
          <a:bodyPr wrap="none" lIns="0" tIns="0" rIns="0" bIns="0" anchor="b">
            <a:spAutoFit/>
          </a:bodyPr>
          <a:lstStyle>
            <a:lvl1pPr marL="0" indent="0">
              <a:lnSpc>
                <a:spcPct val="90000"/>
              </a:lnSpc>
              <a:spcBef>
                <a:spcPts val="0"/>
              </a:spcBef>
              <a:buNone/>
              <a:defRPr sz="1200"/>
            </a:lvl1pPr>
          </a:lstStyle>
          <a:p>
            <a:pPr lvl="0"/>
            <a:r>
              <a:rPr lang="en-US" dirty="0"/>
              <a:t>Click to add footnote</a:t>
            </a:r>
            <a:endParaRPr lang="en-GB" dirty="0"/>
          </a:p>
        </p:txBody>
      </p:sp>
      <p:sp>
        <p:nvSpPr>
          <p:cNvPr id="3" name="Title 2"/>
          <p:cNvSpPr>
            <a:spLocks noGrp="1"/>
          </p:cNvSpPr>
          <p:nvPr>
            <p:ph type="title"/>
          </p:nvPr>
        </p:nvSpPr>
        <p:spPr/>
        <p:txBody>
          <a:bodyPr/>
          <a:lstStyle/>
          <a:p>
            <a:r>
              <a:rPr lang="en-US"/>
              <a:t>Click to edit Master title style</a:t>
            </a:r>
            <a:endParaRPr lang="en-GB"/>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10443688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1324104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804285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8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13612822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3420953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
        <p:nvSpPr>
          <p:cNvPr id="7" name="Rectangle 6"/>
          <p:cNvSpPr/>
          <p:nvPr userDrawn="1"/>
        </p:nvSpPr>
        <p:spPr>
          <a:xfrm>
            <a:off x="0" y="1"/>
            <a:ext cx="12192000" cy="68580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b="0" dirty="0">
              <a:solidFill>
                <a:prstClr val="white"/>
              </a:solidFill>
            </a:endParaRPr>
          </a:p>
        </p:txBody>
      </p:sp>
      <p:pic>
        <p:nvPicPr>
          <p:cNvPr id="9" name="Picture 8" descr="MSKCC_logo_hor_s_rev_rgb_150.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47700" y="402166"/>
            <a:ext cx="2877749" cy="664760"/>
          </a:xfrm>
          <a:prstGeom prst="rect">
            <a:avLst/>
          </a:prstGeom>
        </p:spPr>
      </p:pic>
      <p:sp>
        <p:nvSpPr>
          <p:cNvPr id="2" name="Title 1"/>
          <p:cNvSpPr>
            <a:spLocks noGrp="1"/>
          </p:cNvSpPr>
          <p:nvPr>
            <p:ph type="ctrTitle"/>
          </p:nvPr>
        </p:nvSpPr>
        <p:spPr>
          <a:xfrm>
            <a:off x="969048" y="2084801"/>
            <a:ext cx="10363200" cy="1470025"/>
          </a:xfrm>
        </p:spPr>
        <p:txBody>
          <a:bodyPr>
            <a:noAutofit/>
          </a:bodyPr>
          <a:lstStyle>
            <a:lvl1pPr>
              <a:defRPr sz="4800">
                <a:solidFill>
                  <a:srgbClr val="FFFFFF"/>
                </a:solidFill>
              </a:defRPr>
            </a:lvl1pPr>
          </a:lstStyle>
          <a:p>
            <a:r>
              <a:rPr lang="en-US" dirty="0"/>
              <a:t>Click to edit Master title style</a:t>
            </a:r>
          </a:p>
        </p:txBody>
      </p:sp>
      <p:sp>
        <p:nvSpPr>
          <p:cNvPr id="11" name="Slide Number Placeholder 10"/>
          <p:cNvSpPr>
            <a:spLocks noGrp="1"/>
          </p:cNvSpPr>
          <p:nvPr>
            <p:ph type="sldNum" sz="quarter" idx="11"/>
          </p:nvPr>
        </p:nvSpPr>
        <p:spPr>
          <a:xfrm>
            <a:off x="4900084" y="6356351"/>
            <a:ext cx="2844800" cy="365125"/>
          </a:xfrm>
          <a:prstGeom prst="rect">
            <a:avLst/>
          </a:prstGeom>
        </p:spPr>
        <p:txBody>
          <a:bodyPr/>
          <a:lstStyle>
            <a:lvl1pPr algn="ctr">
              <a:defRPr>
                <a:solidFill>
                  <a:srgbClr val="FFFFFF"/>
                </a:solidFill>
              </a:defRPr>
            </a:lvl1pPr>
          </a:lstStyle>
          <a:p>
            <a:fld id="{D9DADDD7-F6DB-DE43-84D3-BDE65D6DBA61}" type="slidenum">
              <a:rPr lang="en-US" smtClean="0"/>
              <a:pPr/>
              <a:t>‹#›</a:t>
            </a:fld>
            <a:endParaRPr lang="en-US" dirty="0"/>
          </a:p>
        </p:txBody>
      </p: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r="28825" b="23828"/>
          <a:stretch/>
        </p:blipFill>
        <p:spPr>
          <a:xfrm>
            <a:off x="5878833" y="1630036"/>
            <a:ext cx="6321778" cy="5227964"/>
          </a:xfrm>
          <a:prstGeom prst="rect">
            <a:avLst/>
          </a:prstGeom>
        </p:spPr>
      </p:pic>
    </p:spTree>
    <p:extLst>
      <p:ext uri="{BB962C8B-B14F-4D97-AF65-F5344CB8AC3E}">
        <p14:creationId xmlns:p14="http://schemas.microsoft.com/office/powerpoint/2010/main" val="15700131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4210088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3276074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0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2098076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69855441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3110051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
        <p:nvSpPr>
          <p:cNvPr id="7" name="Rectangle 6"/>
          <p:cNvSpPr/>
          <p:nvPr userDrawn="1"/>
        </p:nvSpPr>
        <p:spPr>
          <a:xfrm>
            <a:off x="0" y="1"/>
            <a:ext cx="12192000" cy="6858000"/>
          </a:xfrm>
          <a:prstGeom prst="rect">
            <a:avLst/>
          </a:prstGeom>
          <a:solidFill>
            <a:srgbClr val="2986E2"/>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eaLnBrk="1" fontAlgn="auto" hangingPunct="1">
              <a:spcBef>
                <a:spcPts val="0"/>
              </a:spcBef>
              <a:spcAft>
                <a:spcPts val="0"/>
              </a:spcAft>
            </a:pPr>
            <a:endParaRPr lang="en-US" b="0" dirty="0">
              <a:solidFill>
                <a:prstClr val="white"/>
              </a:solidFill>
            </a:endParaRPr>
          </a:p>
        </p:txBody>
      </p:sp>
      <p:pic>
        <p:nvPicPr>
          <p:cNvPr id="9" name="Picture 8" descr="MSKCC_logo_hor_s_rev_rgb_150.png"/>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47700" y="402166"/>
            <a:ext cx="2877749" cy="664760"/>
          </a:xfrm>
          <a:prstGeom prst="rect">
            <a:avLst/>
          </a:prstGeom>
        </p:spPr>
      </p:pic>
      <p:sp>
        <p:nvSpPr>
          <p:cNvPr id="2" name="Title 1"/>
          <p:cNvSpPr>
            <a:spLocks noGrp="1"/>
          </p:cNvSpPr>
          <p:nvPr>
            <p:ph type="ctrTitle"/>
          </p:nvPr>
        </p:nvSpPr>
        <p:spPr>
          <a:xfrm>
            <a:off x="969048" y="2084801"/>
            <a:ext cx="10363200" cy="1470025"/>
          </a:xfrm>
        </p:spPr>
        <p:txBody>
          <a:bodyPr>
            <a:noAutofit/>
          </a:bodyPr>
          <a:lstStyle>
            <a:lvl1pPr>
              <a:defRPr sz="4800">
                <a:solidFill>
                  <a:srgbClr val="FFFFFF"/>
                </a:solidFill>
              </a:defRPr>
            </a:lvl1pPr>
          </a:lstStyle>
          <a:p>
            <a:r>
              <a:rPr lang="en-US" dirty="0"/>
              <a:t>Click to edit Master title style</a:t>
            </a:r>
          </a:p>
        </p:txBody>
      </p:sp>
      <p:sp>
        <p:nvSpPr>
          <p:cNvPr id="11" name="Slide Number Placeholder 10"/>
          <p:cNvSpPr>
            <a:spLocks noGrp="1"/>
          </p:cNvSpPr>
          <p:nvPr>
            <p:ph type="sldNum" sz="quarter" idx="11"/>
          </p:nvPr>
        </p:nvSpPr>
        <p:spPr>
          <a:xfrm>
            <a:off x="4900084" y="6356351"/>
            <a:ext cx="2844800" cy="365125"/>
          </a:xfrm>
          <a:prstGeom prst="rect">
            <a:avLst/>
          </a:prstGeom>
        </p:spPr>
        <p:txBody>
          <a:bodyPr/>
          <a:lstStyle>
            <a:lvl1pPr algn="ctr">
              <a:defRPr>
                <a:solidFill>
                  <a:srgbClr val="FFFFFF"/>
                </a:solidFill>
              </a:defRPr>
            </a:lvl1pPr>
          </a:lstStyle>
          <a:p>
            <a:fld id="{D9DADDD7-F6DB-DE43-84D3-BDE65D6DBA61}" type="slidenum">
              <a:rPr lang="en-US" smtClean="0"/>
              <a:pPr/>
              <a:t>‹#›</a:t>
            </a:fld>
            <a:endParaRPr lang="en-US" dirty="0"/>
          </a:p>
        </p:txBody>
      </p:sp>
      <p:pic>
        <p:nvPicPr>
          <p:cNvPr id="8" name="Picture 7"/>
          <p:cNvPicPr>
            <a:picLocks noChangeAspect="1"/>
          </p:cNvPicPr>
          <p:nvPr userDrawn="1"/>
        </p:nvPicPr>
        <p:blipFill rotWithShape="1">
          <a:blip r:embed="rId3">
            <a:extLst>
              <a:ext uri="{28A0092B-C50C-407E-A947-70E740481C1C}">
                <a14:useLocalDpi xmlns:a14="http://schemas.microsoft.com/office/drawing/2010/main" val="0"/>
              </a:ext>
            </a:extLst>
          </a:blip>
          <a:srcRect r="28825" b="23828"/>
          <a:stretch/>
        </p:blipFill>
        <p:spPr>
          <a:xfrm>
            <a:off x="5878833" y="1630036"/>
            <a:ext cx="6321778" cy="5227964"/>
          </a:xfrm>
          <a:prstGeom prst="rect">
            <a:avLst/>
          </a:prstGeom>
        </p:spPr>
      </p:pic>
    </p:spTree>
    <p:extLst>
      <p:ext uri="{BB962C8B-B14F-4D97-AF65-F5344CB8AC3E}">
        <p14:creationId xmlns:p14="http://schemas.microsoft.com/office/powerpoint/2010/main" val="2085577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8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579244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0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21225378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16432048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32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7035076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3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71932" y="6356351"/>
            <a:ext cx="3860800" cy="365125"/>
          </a:xfrm>
          <a:prstGeom prst="rect">
            <a:avLst/>
          </a:prstGeom>
        </p:spPr>
        <p:txBody>
          <a:bodyPr/>
          <a:lstStyle>
            <a:lvl1pPr>
              <a:defRPr>
                <a:solidFill>
                  <a:srgbClr val="000000"/>
                </a:solidFill>
              </a:defRPr>
            </a:lvl1pPr>
          </a:lstStyle>
          <a:p>
            <a:endParaRPr lang="en-US" dirty="0"/>
          </a:p>
        </p:txBody>
      </p:sp>
      <p:sp>
        <p:nvSpPr>
          <p:cNvPr id="4" name="Slide Number Placeholder 3"/>
          <p:cNvSpPr>
            <a:spLocks noGrp="1"/>
          </p:cNvSpPr>
          <p:nvPr>
            <p:ph type="sldNum" sz="quarter" idx="12"/>
          </p:nvPr>
        </p:nvSpPr>
        <p:spPr>
          <a:xfrm>
            <a:off x="4900084" y="6356351"/>
            <a:ext cx="2844800" cy="365125"/>
          </a:xfrm>
          <a:prstGeom prst="rect">
            <a:avLst/>
          </a:prstGeom>
        </p:spPr>
        <p:txBody>
          <a:bodyPr/>
          <a:lstStyle>
            <a:lvl1pPr algn="ctr">
              <a:defRPr>
                <a:solidFill>
                  <a:srgbClr val="000000"/>
                </a:solidFill>
              </a:defRPr>
            </a:lvl1pPr>
          </a:lstStyle>
          <a:p>
            <a:fld id="{D9DADDD7-F6DB-DE43-84D3-BDE65D6DBA61}" type="slidenum">
              <a:rPr lang="en-US" smtClean="0"/>
              <a:pPr/>
              <a:t>‹#›</a:t>
            </a:fld>
            <a:endParaRPr lang="en-US" dirty="0"/>
          </a:p>
        </p:txBody>
      </p:sp>
      <p:sp>
        <p:nvSpPr>
          <p:cNvPr id="6" name="Title 1"/>
          <p:cNvSpPr>
            <a:spLocks noGrp="1"/>
          </p:cNvSpPr>
          <p:nvPr>
            <p:ph type="title"/>
          </p:nvPr>
        </p:nvSpPr>
        <p:spPr>
          <a:xfrm>
            <a:off x="471933" y="161668"/>
            <a:ext cx="11394276" cy="685234"/>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19553615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cSld name="2_Title Slide">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811F168-5851-4164-A476-942919F07F4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463" y="3662363"/>
            <a:ext cx="6078537"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hasCustomPrompt="1"/>
          </p:nvPr>
        </p:nvSpPr>
        <p:spPr bwMode="invGray">
          <a:xfrm>
            <a:off x="609600" y="1600200"/>
            <a:ext cx="11264901" cy="2057400"/>
          </a:xfrm>
          <a:prstGeom prst="rect">
            <a:avLst/>
          </a:prstGeom>
        </p:spPr>
        <p:txBody>
          <a:bodyPr/>
          <a:lstStyle>
            <a:lvl1pPr>
              <a:defRPr sz="3900">
                <a:solidFill>
                  <a:srgbClr val="455560"/>
                </a:solidFill>
              </a:defRPr>
            </a:lvl1pPr>
          </a:lstStyle>
          <a:p>
            <a:r>
              <a:rPr lang="en-US" dirty="0"/>
              <a:t>Optimizing the Use of BTK Inhibitors in B-Cell Malignancies: Insights for the Multidisciplinary Team</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6" name="Picture 15">
            <a:extLst>
              <a:ext uri="{FF2B5EF4-FFF2-40B4-BE49-F238E27FC236}">
                <a16:creationId xmlns:a16="http://schemas.microsoft.com/office/drawing/2014/main" id="{835F0621-7B43-4CD3-95F3-A77F042F71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auto">
          <a:xfrm>
            <a:off x="9053513" y="328761"/>
            <a:ext cx="2673350"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39432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609600" y="406373"/>
            <a:ext cx="10972800" cy="713539"/>
          </a:xfrm>
          <a:prstGeom prst="rect">
            <a:avLst/>
          </a:prstGeom>
        </p:spPr>
        <p:txBody>
          <a:bodyPr/>
          <a:lstStyle>
            <a:lvl1pPr>
              <a:defRPr sz="3400">
                <a:solidFill>
                  <a:srgbClr val="CD113B"/>
                </a:solidFill>
              </a:defRPr>
            </a:lvl1pPr>
          </a:lstStyle>
          <a:p>
            <a:r>
              <a:rPr lang="en-US" dirty="0"/>
              <a:t>Click to edit Master title style</a:t>
            </a:r>
          </a:p>
        </p:txBody>
      </p:sp>
      <p:sp>
        <p:nvSpPr>
          <p:cNvPr id="8" name="Content Placeholder 2"/>
          <p:cNvSpPr>
            <a:spLocks noGrp="1"/>
          </p:cNvSpPr>
          <p:nvPr>
            <p:ph idx="1"/>
          </p:nvPr>
        </p:nvSpPr>
        <p:spPr>
          <a:xfrm>
            <a:off x="609600" y="1232293"/>
            <a:ext cx="10972800" cy="4548402"/>
          </a:xfrm>
          <a:prstGeom prst="rect">
            <a:avLst/>
          </a:prstGeom>
        </p:spPr>
        <p:txBody>
          <a:bodyPr/>
          <a:lstStyle>
            <a:lvl1pPr>
              <a:defRPr sz="2200">
                <a:solidFill>
                  <a:schemeClr val="tx1"/>
                </a:solidFill>
              </a:defRPr>
            </a:lvl1pPr>
            <a:lvl2pPr>
              <a:defRPr sz="2000">
                <a:solidFill>
                  <a:schemeClr val="tx1"/>
                </a:solidFill>
              </a:defRPr>
            </a:lvl2pPr>
            <a:lvl3pPr>
              <a:defRPr sz="1800">
                <a:solidFill>
                  <a:schemeClr val="tx1"/>
                </a:solidFill>
              </a:defRPr>
            </a:lvl3pPr>
            <a:lvl4pPr>
              <a:defRPr sz="1800">
                <a:solidFill>
                  <a:schemeClr val="tx1"/>
                </a:solidFill>
              </a:defRPr>
            </a:lvl4pPr>
            <a:lvl5pPr>
              <a:defRPr sz="18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a:extLst>
              <a:ext uri="{FF2B5EF4-FFF2-40B4-BE49-F238E27FC236}">
                <a16:creationId xmlns:a16="http://schemas.microsoft.com/office/drawing/2014/main" id="{4629A556-BE5C-4EA5-801A-ACB2B4876147}"/>
              </a:ext>
            </a:extLst>
          </p:cNvPr>
          <p:cNvSpPr>
            <a:spLocks noGrp="1"/>
          </p:cNvSpPr>
          <p:nvPr>
            <p:ph type="body" sz="quarter" idx="13"/>
          </p:nvPr>
        </p:nvSpPr>
        <p:spPr>
          <a:xfrm>
            <a:off x="609600" y="5906265"/>
            <a:ext cx="10972800" cy="431800"/>
          </a:xfrm>
          <a:prstGeom prst="rect">
            <a:avLst/>
          </a:prstGeom>
        </p:spPr>
        <p:txBody>
          <a:bodyPr anchor="b"/>
          <a:lstStyle>
            <a:lvl1pPr marL="0" indent="0">
              <a:lnSpc>
                <a:spcPts val="1200"/>
              </a:lnSpc>
              <a:spcBef>
                <a:spcPts val="0"/>
              </a:spcBef>
              <a:buNone/>
              <a:defRPr sz="1100"/>
            </a:lvl1pPr>
            <a:lvl2pPr marL="609585" indent="0">
              <a:buNone/>
              <a:defRPr sz="1000"/>
            </a:lvl2pPr>
            <a:lvl3pPr marL="1219170" indent="0">
              <a:buNone/>
              <a:defRPr sz="1000"/>
            </a:lvl3pPr>
            <a:lvl4pPr marL="1828755" indent="0">
              <a:buNone/>
              <a:defRPr sz="1000"/>
            </a:lvl4pPr>
            <a:lvl5pPr marL="2438339" indent="0">
              <a:buNone/>
              <a:defRPr sz="1000"/>
            </a:lvl5pPr>
          </a:lstStyle>
          <a:p>
            <a:pPr lvl="0"/>
            <a:r>
              <a:rPr lang="en-US" dirty="0"/>
              <a:t>Edit Master text styles</a:t>
            </a:r>
          </a:p>
        </p:txBody>
      </p:sp>
      <p:sp>
        <p:nvSpPr>
          <p:cNvPr id="9" name="TextBox 8">
            <a:extLst>
              <a:ext uri="{FF2B5EF4-FFF2-40B4-BE49-F238E27FC236}">
                <a16:creationId xmlns:a16="http://schemas.microsoft.com/office/drawing/2014/main" id="{415EDCE2-24BC-564B-940A-5728FC679968}"/>
              </a:ext>
            </a:extLst>
          </p:cNvPr>
          <p:cNvSpPr txBox="1"/>
          <p:nvPr userDrawn="1"/>
        </p:nvSpPr>
        <p:spPr>
          <a:xfrm>
            <a:off x="9382244" y="6581001"/>
            <a:ext cx="2845920" cy="276999"/>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Byrd, J et al. ASH 2017, Abstract #498</a:t>
            </a:r>
          </a:p>
        </p:txBody>
      </p:sp>
    </p:spTree>
    <p:extLst>
      <p:ext uri="{BB962C8B-B14F-4D97-AF65-F5344CB8AC3E}">
        <p14:creationId xmlns:p14="http://schemas.microsoft.com/office/powerpoint/2010/main" val="140641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5011" r:id="rId1"/>
    <p:sldLayoutId id="2147485012" r:id="rId2"/>
    <p:sldLayoutId id="2147485013" r:id="rId3"/>
    <p:sldLayoutId id="2147485014" r:id="rId4"/>
    <p:sldLayoutId id="2147485015" r:id="rId5"/>
    <p:sldLayoutId id="2147485016" r:id="rId6"/>
    <p:sldLayoutId id="2147485017" r:id="rId7"/>
    <p:sldLayoutId id="2147485018" r:id="rId8"/>
    <p:sldLayoutId id="2147484655" r:id="rId9"/>
    <p:sldLayoutId id="2147484656" r:id="rId10"/>
    <p:sldLayoutId id="2147484657" r:id="rId11"/>
    <p:sldLayoutId id="2147484658" r:id="rId12"/>
    <p:sldLayoutId id="2147484659" r:id="rId13"/>
    <p:sldLayoutId id="2147484660" r:id="rId14"/>
    <p:sldLayoutId id="2147484661" r:id="rId15"/>
    <p:sldLayoutId id="2147484662" r:id="rId16"/>
    <p:sldLayoutId id="2147484969" r:id="rId17"/>
    <p:sldLayoutId id="2147484757" r:id="rId18"/>
    <p:sldLayoutId id="2147484971" r:id="rId19"/>
    <p:sldLayoutId id="2147484972" r:id="rId20"/>
    <p:sldLayoutId id="2147484974" r:id="rId21"/>
    <p:sldLayoutId id="2147484975" r:id="rId22"/>
    <p:sldLayoutId id="2147484977" r:id="rId23"/>
    <p:sldLayoutId id="2147484979" r:id="rId24"/>
    <p:sldLayoutId id="2147484981" r:id="rId25"/>
    <p:sldLayoutId id="2147484982" r:id="rId26"/>
    <p:sldLayoutId id="2147484983" r:id="rId27"/>
    <p:sldLayoutId id="2147484984" r:id="rId28"/>
    <p:sldLayoutId id="2147484985" r:id="rId29"/>
    <p:sldLayoutId id="2147484986" r:id="rId30"/>
    <p:sldLayoutId id="2147484988" r:id="rId31"/>
    <p:sldLayoutId id="2147484990" r:id="rId32"/>
    <p:sldLayoutId id="2147484991" r:id="rId33"/>
    <p:sldLayoutId id="2147484992" r:id="rId34"/>
    <p:sldLayoutId id="2147484993" r:id="rId35"/>
    <p:sldLayoutId id="2147485009" r:id="rId36"/>
    <p:sldLayoutId id="2147485010" r:id="rId3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8.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hyperlink" Target="https://jhoonline.biomedcentral.com/articles/10.1186/s13045-021-01049-7" TargetMode="External"/><Relationship Id="rId5" Type="http://schemas.openxmlformats.org/officeDocument/2006/relationships/hyperlink" Target="https://creativecommons.org/licenses/by/4.0/" TargetMode="Externa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hyperlink" Target="http://www.clinicaloptions.com/" TargetMode="External"/><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hyperlink" Target="http://www.clinicaloptions.com/" TargetMode="External"/><Relationship Id="rId4" Type="http://schemas.openxmlformats.org/officeDocument/2006/relationships/image" Target="../media/image16.jpeg"/></Relationships>
</file>

<file path=ppt/slides/_rels/slide2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2.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5.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19.jpeg"/></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7.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hyperlink" Target="http://www.clinicaloptions.com/"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41.xml"/><Relationship Id="rId1" Type="http://schemas.openxmlformats.org/officeDocument/2006/relationships/slideLayout" Target="../slideLayouts/slideLayout16.xml"/><Relationship Id="rId4" Type="http://schemas.openxmlformats.org/officeDocument/2006/relationships/hyperlink" Target="https://www.clinicaloptions.com/BTKi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9FF307C1-EE1F-4B1C-A980-11C2C80ECEE3}"/>
              </a:ext>
            </a:extLst>
          </p:cNvPr>
          <p:cNvSpPr>
            <a:spLocks noGrp="1"/>
          </p:cNvSpPr>
          <p:nvPr>
            <p:ph type="subTitle" idx="1"/>
          </p:nvPr>
        </p:nvSpPr>
        <p:spPr/>
        <p:txBody>
          <a:bodyPr/>
          <a:lstStyle/>
          <a:p>
            <a:pPr>
              <a:spcBef>
                <a:spcPct val="0"/>
              </a:spcBef>
              <a:spcAft>
                <a:spcPct val="0"/>
              </a:spcAft>
            </a:pPr>
            <a:r>
              <a:rPr lang="en-US" altLang="en-US" dirty="0"/>
              <a:t>Christopher R. Flowers, MD, MS</a:t>
            </a:r>
          </a:p>
          <a:p>
            <a:pPr>
              <a:spcBef>
                <a:spcPct val="0"/>
              </a:spcBef>
              <a:spcAft>
                <a:spcPct val="0"/>
              </a:spcAft>
            </a:pPr>
            <a:r>
              <a:rPr lang="en-US" altLang="en-US" sz="1600" b="0" i="1" dirty="0"/>
              <a:t>Department Chair</a:t>
            </a:r>
            <a:r>
              <a:rPr lang="en-US" altLang="en-US" sz="1600" b="0" dirty="0"/>
              <a:t>, Department of Lymphoma/Myeloma</a:t>
            </a:r>
          </a:p>
          <a:p>
            <a:pPr>
              <a:spcBef>
                <a:spcPct val="0"/>
              </a:spcBef>
              <a:spcAft>
                <a:spcPct val="0"/>
              </a:spcAft>
            </a:pPr>
            <a:r>
              <a:rPr lang="en-US" altLang="en-US" sz="1600" b="0" dirty="0"/>
              <a:t>Division of Cancer Medicine</a:t>
            </a:r>
          </a:p>
          <a:p>
            <a:pPr>
              <a:spcBef>
                <a:spcPct val="0"/>
              </a:spcBef>
              <a:spcAft>
                <a:spcPct val="0"/>
              </a:spcAft>
            </a:pPr>
            <a:r>
              <a:rPr lang="en-US" altLang="en-US" sz="1600" b="0" dirty="0"/>
              <a:t>University of Texas MD Anderson Cancer Center</a:t>
            </a:r>
          </a:p>
          <a:p>
            <a:pPr>
              <a:spcBef>
                <a:spcPct val="0"/>
              </a:spcBef>
              <a:spcAft>
                <a:spcPct val="0"/>
              </a:spcAft>
            </a:pPr>
            <a:r>
              <a:rPr lang="en-US" altLang="en-US" sz="1600" b="0" dirty="0"/>
              <a:t>Houston, Texas</a:t>
            </a:r>
            <a:endParaRPr lang="en-US" sz="1600" dirty="0"/>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Optimizing the Use of BTK Inhibitors in B-Cell Malignancies: Addressing BTK Inhibitor Toxicities</a:t>
            </a:r>
          </a:p>
        </p:txBody>
      </p:sp>
      <p:sp>
        <p:nvSpPr>
          <p:cNvPr id="5" name="Text Box 21">
            <a:extLst>
              <a:ext uri="{FF2B5EF4-FFF2-40B4-BE49-F238E27FC236}">
                <a16:creationId xmlns:a16="http://schemas.microsoft.com/office/drawing/2014/main" id="{33B9722F-834B-4DBD-B7E2-5991ED3D5795}"/>
              </a:ext>
            </a:extLst>
          </p:cNvPr>
          <p:cNvSpPr txBox="1">
            <a:spLocks noChangeArrowheads="1"/>
          </p:cNvSpPr>
          <p:nvPr/>
        </p:nvSpPr>
        <p:spPr bwMode="auto">
          <a:xfrm>
            <a:off x="423864" y="6396105"/>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and Beigene, Ltd.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rgbClr val="E1471D"/>
                  </a:solidFill>
                  <a:latin typeface="Calibri" panose="020F0502020204030204" pitchFamily="34" charset="0"/>
                  <a:hlinkClick r:id="rId4"/>
                </a:rPr>
                <a:t>clinicaloptions.com</a:t>
              </a:r>
              <a:endParaRPr lang="en-US" altLang="en-US" sz="2000" b="0" dirty="0">
                <a:solidFill>
                  <a:srgbClr val="E1471D"/>
                </a:solidFill>
                <a:latin typeface="Calibri" panose="020F050202020403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600" b="1" dirty="0">
                <a:solidFill>
                  <a:srgbClr val="E1471D"/>
                </a:solidFill>
              </a:rPr>
              <a:t>Christopher R. Flowers, MD, MS, </a:t>
            </a:r>
            <a:r>
              <a:rPr lang="en-US" sz="2600" dirty="0"/>
              <a:t>has disclosed that he has received consulting fees from AbbVie, Bayer, BeiGene, Celgene, Denovo Biopharma, Genentech/ Roche, Genmab, Gilead Sciences, Janssen, Karyopharm, Pharmacyclics, Seattle Genetics, and Spectrum and funds for research support from 4D, AbbVie, Acerta, Adaptimmune, Allogene, Amgen, Bayer, Burroughs Wellcome Fund, Cancer Prevention and Research Institute of Texas: CPRIT Scholar in Cancer Research, Celgene, Cellectis, Eastern Cooperative Oncology Group, EMD, Genentech/Roche, Gilead Sciences, Guardant, Iovance, Janssen, Kite, Morphosys, National Cancer Institute, Nektar, Novartis, Pfizer, Pharmacyclics, Sanofi, Takeda Pharmaceuticals, TG Therapeutics, V Foundation, Xencor, and Ziopharm.</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0A9B7A5-7E18-4AC1-803F-BFFACE80F3ED}"/>
              </a:ext>
            </a:extLst>
          </p:cNvPr>
          <p:cNvSpPr>
            <a:spLocks noGrp="1"/>
          </p:cNvSpPr>
          <p:nvPr>
            <p:ph type="title"/>
          </p:nvPr>
        </p:nvSpPr>
        <p:spPr/>
        <p:txBody>
          <a:bodyPr/>
          <a:lstStyle/>
          <a:p>
            <a:r>
              <a:rPr lang="en-US" dirty="0"/>
              <a:t>Outline</a:t>
            </a:r>
          </a:p>
        </p:txBody>
      </p:sp>
      <p:sp>
        <p:nvSpPr>
          <p:cNvPr id="5" name="Content Placeholder 4">
            <a:extLst>
              <a:ext uri="{FF2B5EF4-FFF2-40B4-BE49-F238E27FC236}">
                <a16:creationId xmlns:a16="http://schemas.microsoft.com/office/drawing/2014/main" id="{FD751C93-E216-4C27-BE23-A5511035E580}"/>
              </a:ext>
            </a:extLst>
          </p:cNvPr>
          <p:cNvSpPr>
            <a:spLocks noGrp="1"/>
          </p:cNvSpPr>
          <p:nvPr>
            <p:ph idx="1"/>
          </p:nvPr>
        </p:nvSpPr>
        <p:spPr>
          <a:xfrm>
            <a:off x="604675" y="1495291"/>
            <a:ext cx="10877529" cy="4650686"/>
          </a:xfrm>
        </p:spPr>
        <p:txBody>
          <a:bodyPr/>
          <a:lstStyle/>
          <a:p>
            <a:r>
              <a:rPr lang="en-US" dirty="0"/>
              <a:t>Overview and rationale for the role of BTK inhibitors in hematologic malignancies</a:t>
            </a:r>
          </a:p>
          <a:p>
            <a:r>
              <a:rPr lang="en-US" dirty="0"/>
              <a:t>The current clinical landscape for BTK inhibitors: MCL, CLL, WM, and MZL</a:t>
            </a:r>
          </a:p>
          <a:p>
            <a:r>
              <a:rPr lang="en-US" dirty="0"/>
              <a:t>Practical strategies to identify and manage treatment-related adverse events from BTK inhibitor therapy</a:t>
            </a:r>
          </a:p>
          <a:p>
            <a:endParaRPr lang="en-US" dirty="0"/>
          </a:p>
        </p:txBody>
      </p:sp>
    </p:spTree>
    <p:extLst>
      <p:ext uri="{BB962C8B-B14F-4D97-AF65-F5344CB8AC3E}">
        <p14:creationId xmlns:p14="http://schemas.microsoft.com/office/powerpoint/2010/main" val="2480187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57AFE5-D501-4549-8952-FAB5C1B906F6}"/>
              </a:ext>
            </a:extLst>
          </p:cNvPr>
          <p:cNvSpPr>
            <a:spLocks noGrp="1"/>
          </p:cNvSpPr>
          <p:nvPr>
            <p:ph type="title"/>
          </p:nvPr>
        </p:nvSpPr>
        <p:spPr/>
        <p:txBody>
          <a:bodyPr/>
          <a:lstStyle/>
          <a:p>
            <a:r>
              <a:rPr lang="en-US" dirty="0"/>
              <a:t>Overview and Rationale: The Role of </a:t>
            </a:r>
            <a:br>
              <a:rPr lang="en-US" dirty="0"/>
            </a:br>
            <a:r>
              <a:rPr lang="en-US" dirty="0"/>
              <a:t>BTK Inhibitors in B-Cell Malignancies</a:t>
            </a:r>
          </a:p>
        </p:txBody>
      </p:sp>
    </p:spTree>
    <p:extLst>
      <p:ext uri="{BB962C8B-B14F-4D97-AF65-F5344CB8AC3E}">
        <p14:creationId xmlns:p14="http://schemas.microsoft.com/office/powerpoint/2010/main" val="29479631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96FD3-7636-4A8B-9C19-0772059DBECB}"/>
              </a:ext>
            </a:extLst>
          </p:cNvPr>
          <p:cNvSpPr>
            <a:spLocks noGrp="1"/>
          </p:cNvSpPr>
          <p:nvPr>
            <p:ph type="title"/>
          </p:nvPr>
        </p:nvSpPr>
        <p:spPr/>
        <p:txBody>
          <a:bodyPr/>
          <a:lstStyle/>
          <a:p>
            <a:r>
              <a:rPr lang="en-US" dirty="0"/>
              <a:t>B-Cell Malignancies: Cell Types and Associated Diseases</a:t>
            </a:r>
          </a:p>
        </p:txBody>
      </p:sp>
      <p:sp>
        <p:nvSpPr>
          <p:cNvPr id="4" name="Rectangle 3">
            <a:extLst>
              <a:ext uri="{FF2B5EF4-FFF2-40B4-BE49-F238E27FC236}">
                <a16:creationId xmlns:a16="http://schemas.microsoft.com/office/drawing/2014/main" id="{05519E88-FF84-43C5-A2A2-2A0D790BD8B1}"/>
              </a:ext>
            </a:extLst>
          </p:cNvPr>
          <p:cNvSpPr>
            <a:spLocks noChangeArrowheads="1"/>
          </p:cNvSpPr>
          <p:nvPr/>
        </p:nvSpPr>
        <p:spPr bwMode="auto">
          <a:xfrm>
            <a:off x="946498" y="1436322"/>
            <a:ext cx="10098159" cy="982820"/>
          </a:xfrm>
          <a:prstGeom prst="rect">
            <a:avLst/>
          </a:prstGeom>
          <a:solidFill>
            <a:schemeClr val="accent1">
              <a:alpha val="25098"/>
            </a:schemeClr>
          </a:solidFill>
          <a:ln>
            <a:noFill/>
          </a:ln>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panose="020B0604020202020204" pitchFamily="34" charset="0"/>
              <a:buChar char="•"/>
            </a:pPr>
            <a:endParaRPr lang="en-US" altLang="en-US" dirty="0">
              <a:latin typeface="Calibri" panose="020F0502020204030204" pitchFamily="34" charset="0"/>
            </a:endParaRPr>
          </a:p>
        </p:txBody>
      </p:sp>
      <p:sp>
        <p:nvSpPr>
          <p:cNvPr id="5" name="Rectangle 4">
            <a:extLst>
              <a:ext uri="{FF2B5EF4-FFF2-40B4-BE49-F238E27FC236}">
                <a16:creationId xmlns:a16="http://schemas.microsoft.com/office/drawing/2014/main" id="{5940E1A5-9D87-45CE-BBB7-2D665AFA5586}"/>
              </a:ext>
            </a:extLst>
          </p:cNvPr>
          <p:cNvSpPr/>
          <p:nvPr/>
        </p:nvSpPr>
        <p:spPr bwMode="auto">
          <a:xfrm>
            <a:off x="946498" y="2419510"/>
            <a:ext cx="10098157" cy="2544119"/>
          </a:xfrm>
          <a:prstGeom prst="rect">
            <a:avLst/>
          </a:prstGeom>
          <a:solidFill>
            <a:schemeClr val="accent3">
              <a:alpha val="25000"/>
            </a:schemeClr>
          </a:solid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6" name="Rectangle 5">
            <a:extLst>
              <a:ext uri="{FF2B5EF4-FFF2-40B4-BE49-F238E27FC236}">
                <a16:creationId xmlns:a16="http://schemas.microsoft.com/office/drawing/2014/main" id="{79680B33-C5BA-433C-905B-0C1161EDCA52}"/>
              </a:ext>
            </a:extLst>
          </p:cNvPr>
          <p:cNvSpPr>
            <a:spLocks noChangeArrowheads="1"/>
          </p:cNvSpPr>
          <p:nvPr/>
        </p:nvSpPr>
        <p:spPr bwMode="auto">
          <a:xfrm>
            <a:off x="946498" y="4964510"/>
            <a:ext cx="10098155" cy="1242790"/>
          </a:xfrm>
          <a:prstGeom prst="rect">
            <a:avLst/>
          </a:prstGeom>
          <a:solidFill>
            <a:schemeClr val="accent2">
              <a:alpha val="25098"/>
            </a:schemeClr>
          </a:solidFill>
          <a:ln>
            <a:noFill/>
          </a:ln>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panose="020B0604020202020204" pitchFamily="34" charset="0"/>
              <a:buChar char="•"/>
            </a:pPr>
            <a:endParaRPr lang="en-US" altLang="en-US" dirty="0">
              <a:latin typeface="Calibri" panose="020F0502020204030204" pitchFamily="34" charset="0"/>
            </a:endParaRPr>
          </a:p>
        </p:txBody>
      </p:sp>
      <p:grpSp>
        <p:nvGrpSpPr>
          <p:cNvPr id="7" name="Group 6">
            <a:extLst>
              <a:ext uri="{FF2B5EF4-FFF2-40B4-BE49-F238E27FC236}">
                <a16:creationId xmlns:a16="http://schemas.microsoft.com/office/drawing/2014/main" id="{F097FA04-DF05-48DD-A50E-984E284C02FD}"/>
              </a:ext>
            </a:extLst>
          </p:cNvPr>
          <p:cNvGrpSpPr/>
          <p:nvPr/>
        </p:nvGrpSpPr>
        <p:grpSpPr>
          <a:xfrm>
            <a:off x="1042337" y="1513817"/>
            <a:ext cx="1705987" cy="827787"/>
            <a:chOff x="487363" y="1914525"/>
            <a:chExt cx="1097504" cy="933452"/>
          </a:xfrm>
          <a:solidFill>
            <a:schemeClr val="accent1"/>
          </a:solidFill>
        </p:grpSpPr>
        <p:sp>
          <p:nvSpPr>
            <p:cNvPr id="117" name="Rectangle 116">
              <a:extLst>
                <a:ext uri="{FF2B5EF4-FFF2-40B4-BE49-F238E27FC236}">
                  <a16:creationId xmlns:a16="http://schemas.microsoft.com/office/drawing/2014/main" id="{66F63F1B-4B76-4AD2-8557-3FCFC30444CD}"/>
                </a:ext>
              </a:extLst>
            </p:cNvPr>
            <p:cNvSpPr/>
            <p:nvPr/>
          </p:nvSpPr>
          <p:spPr bwMode="auto">
            <a:xfrm>
              <a:off x="487363" y="1914525"/>
              <a:ext cx="846137" cy="933450"/>
            </a:xfrm>
            <a:prstGeom prst="rect">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118" name="Isosceles Triangle 117">
              <a:extLst>
                <a:ext uri="{FF2B5EF4-FFF2-40B4-BE49-F238E27FC236}">
                  <a16:creationId xmlns:a16="http://schemas.microsoft.com/office/drawing/2014/main" id="{DA6B06C4-3062-4E95-A6C2-7B289AB737BA}"/>
                </a:ext>
              </a:extLst>
            </p:cNvPr>
            <p:cNvSpPr/>
            <p:nvPr/>
          </p:nvSpPr>
          <p:spPr bwMode="auto">
            <a:xfrm rot="5400000">
              <a:off x="992085" y="2255196"/>
              <a:ext cx="933451" cy="252112"/>
            </a:xfrm>
            <a:prstGeom prst="triangle">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nvGrpSpPr>
          <p:cNvPr id="8" name="Group 7">
            <a:extLst>
              <a:ext uri="{FF2B5EF4-FFF2-40B4-BE49-F238E27FC236}">
                <a16:creationId xmlns:a16="http://schemas.microsoft.com/office/drawing/2014/main" id="{1C77DC60-45D1-4722-B98D-4BA003D0E2CE}"/>
              </a:ext>
            </a:extLst>
          </p:cNvPr>
          <p:cNvGrpSpPr/>
          <p:nvPr/>
        </p:nvGrpSpPr>
        <p:grpSpPr>
          <a:xfrm>
            <a:off x="1042337" y="2489769"/>
            <a:ext cx="1699742" cy="2403601"/>
            <a:chOff x="487363" y="1914525"/>
            <a:chExt cx="1093487" cy="933452"/>
          </a:xfrm>
          <a:solidFill>
            <a:schemeClr val="accent3"/>
          </a:solidFill>
        </p:grpSpPr>
        <p:sp>
          <p:nvSpPr>
            <p:cNvPr id="115" name="Rectangle 114">
              <a:extLst>
                <a:ext uri="{FF2B5EF4-FFF2-40B4-BE49-F238E27FC236}">
                  <a16:creationId xmlns:a16="http://schemas.microsoft.com/office/drawing/2014/main" id="{ECCDF177-BA32-4E5D-90A1-E929DBFAC8BD}"/>
                </a:ext>
              </a:extLst>
            </p:cNvPr>
            <p:cNvSpPr/>
            <p:nvPr/>
          </p:nvSpPr>
          <p:spPr bwMode="auto">
            <a:xfrm>
              <a:off x="487363" y="1914525"/>
              <a:ext cx="846137" cy="933450"/>
            </a:xfrm>
            <a:prstGeom prst="rect">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116" name="Isosceles Triangle 115">
              <a:extLst>
                <a:ext uri="{FF2B5EF4-FFF2-40B4-BE49-F238E27FC236}">
                  <a16:creationId xmlns:a16="http://schemas.microsoft.com/office/drawing/2014/main" id="{8B698BAC-8E02-422B-9528-FBB748D84E36}"/>
                </a:ext>
              </a:extLst>
            </p:cNvPr>
            <p:cNvSpPr/>
            <p:nvPr/>
          </p:nvSpPr>
          <p:spPr bwMode="auto">
            <a:xfrm rot="5400000">
              <a:off x="988068" y="2255196"/>
              <a:ext cx="933451" cy="252112"/>
            </a:xfrm>
            <a:prstGeom prst="triangle">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nvGrpSpPr>
          <p:cNvPr id="9" name="Group 8">
            <a:extLst>
              <a:ext uri="{FF2B5EF4-FFF2-40B4-BE49-F238E27FC236}">
                <a16:creationId xmlns:a16="http://schemas.microsoft.com/office/drawing/2014/main" id="{A377A12B-B85D-4D4B-841A-17032E97EB55}"/>
              </a:ext>
            </a:extLst>
          </p:cNvPr>
          <p:cNvGrpSpPr/>
          <p:nvPr/>
        </p:nvGrpSpPr>
        <p:grpSpPr>
          <a:xfrm>
            <a:off x="1042337" y="5024180"/>
            <a:ext cx="1694807" cy="1123447"/>
            <a:chOff x="487363" y="1914525"/>
            <a:chExt cx="1090312" cy="933452"/>
          </a:xfrm>
          <a:solidFill>
            <a:schemeClr val="accent2"/>
          </a:solidFill>
        </p:grpSpPr>
        <p:sp>
          <p:nvSpPr>
            <p:cNvPr id="113" name="Rectangle 112">
              <a:extLst>
                <a:ext uri="{FF2B5EF4-FFF2-40B4-BE49-F238E27FC236}">
                  <a16:creationId xmlns:a16="http://schemas.microsoft.com/office/drawing/2014/main" id="{DB00E5B7-C1E0-43C2-952B-42CF8E6EE285}"/>
                </a:ext>
              </a:extLst>
            </p:cNvPr>
            <p:cNvSpPr/>
            <p:nvPr/>
          </p:nvSpPr>
          <p:spPr bwMode="auto">
            <a:xfrm>
              <a:off x="487363" y="1914525"/>
              <a:ext cx="846137" cy="933450"/>
            </a:xfrm>
            <a:prstGeom prst="rect">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114" name="Isosceles Triangle 113">
              <a:extLst>
                <a:ext uri="{FF2B5EF4-FFF2-40B4-BE49-F238E27FC236}">
                  <a16:creationId xmlns:a16="http://schemas.microsoft.com/office/drawing/2014/main" id="{CD8E571A-95F3-4007-9EDB-02A9E1282B0B}"/>
                </a:ext>
              </a:extLst>
            </p:cNvPr>
            <p:cNvSpPr/>
            <p:nvPr/>
          </p:nvSpPr>
          <p:spPr bwMode="auto">
            <a:xfrm rot="5400000">
              <a:off x="984893" y="2255196"/>
              <a:ext cx="933451" cy="252112"/>
            </a:xfrm>
            <a:prstGeom prst="triangle">
              <a:avLst/>
            </a:prstGeom>
            <a:grpFill/>
            <a:ln w="9525" cap="flat" cmpd="sng" algn="ctr">
              <a:no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sp>
        <p:nvSpPr>
          <p:cNvPr id="10" name="TextBox 17">
            <a:extLst>
              <a:ext uri="{FF2B5EF4-FFF2-40B4-BE49-F238E27FC236}">
                <a16:creationId xmlns:a16="http://schemas.microsoft.com/office/drawing/2014/main" id="{83A96EA2-8095-42EA-AA63-3C1E7BA8ED1F}"/>
              </a:ext>
            </a:extLst>
          </p:cNvPr>
          <p:cNvSpPr txBox="1">
            <a:spLocks noChangeArrowheads="1"/>
          </p:cNvSpPr>
          <p:nvPr/>
        </p:nvSpPr>
        <p:spPr bwMode="auto">
          <a:xfrm>
            <a:off x="3643495" y="1968379"/>
            <a:ext cx="1764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Pre B-cell</a:t>
            </a:r>
          </a:p>
        </p:txBody>
      </p:sp>
      <p:sp>
        <p:nvSpPr>
          <p:cNvPr id="11" name="TextBox 18">
            <a:extLst>
              <a:ext uri="{FF2B5EF4-FFF2-40B4-BE49-F238E27FC236}">
                <a16:creationId xmlns:a16="http://schemas.microsoft.com/office/drawing/2014/main" id="{E7D98E0C-EF7F-46A3-9EB6-62DCE51C507F}"/>
              </a:ext>
            </a:extLst>
          </p:cNvPr>
          <p:cNvSpPr txBox="1">
            <a:spLocks noChangeArrowheads="1"/>
          </p:cNvSpPr>
          <p:nvPr/>
        </p:nvSpPr>
        <p:spPr bwMode="auto">
          <a:xfrm>
            <a:off x="3643495" y="2549384"/>
            <a:ext cx="1764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Naive B-cell</a:t>
            </a:r>
          </a:p>
        </p:txBody>
      </p:sp>
      <p:sp>
        <p:nvSpPr>
          <p:cNvPr id="12" name="TextBox 19">
            <a:extLst>
              <a:ext uri="{FF2B5EF4-FFF2-40B4-BE49-F238E27FC236}">
                <a16:creationId xmlns:a16="http://schemas.microsoft.com/office/drawing/2014/main" id="{02BBB4A5-70D1-4F78-A2C3-B6EFDC2C4D93}"/>
              </a:ext>
            </a:extLst>
          </p:cNvPr>
          <p:cNvSpPr txBox="1">
            <a:spLocks noChangeArrowheads="1"/>
          </p:cNvSpPr>
          <p:nvPr/>
        </p:nvSpPr>
        <p:spPr bwMode="auto">
          <a:xfrm>
            <a:off x="3643495" y="3291301"/>
            <a:ext cx="1764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Activated B-cell</a:t>
            </a:r>
          </a:p>
        </p:txBody>
      </p:sp>
      <p:sp>
        <p:nvSpPr>
          <p:cNvPr id="13" name="TextBox 22">
            <a:extLst>
              <a:ext uri="{FF2B5EF4-FFF2-40B4-BE49-F238E27FC236}">
                <a16:creationId xmlns:a16="http://schemas.microsoft.com/office/drawing/2014/main" id="{8DB7F57F-D599-4952-8230-73A81647619C}"/>
              </a:ext>
            </a:extLst>
          </p:cNvPr>
          <p:cNvSpPr txBox="1">
            <a:spLocks noChangeArrowheads="1"/>
          </p:cNvSpPr>
          <p:nvPr/>
        </p:nvSpPr>
        <p:spPr bwMode="auto">
          <a:xfrm>
            <a:off x="3264184" y="3875578"/>
            <a:ext cx="25235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Germinal-center B-cell</a:t>
            </a:r>
          </a:p>
        </p:txBody>
      </p:sp>
      <p:sp>
        <p:nvSpPr>
          <p:cNvPr id="14" name="TextBox 23">
            <a:extLst>
              <a:ext uri="{FF2B5EF4-FFF2-40B4-BE49-F238E27FC236}">
                <a16:creationId xmlns:a16="http://schemas.microsoft.com/office/drawing/2014/main" id="{9F7090CC-AE7C-44EE-8DFD-BBFBD782A4B1}"/>
              </a:ext>
            </a:extLst>
          </p:cNvPr>
          <p:cNvSpPr txBox="1">
            <a:spLocks noChangeArrowheads="1"/>
          </p:cNvSpPr>
          <p:nvPr/>
        </p:nvSpPr>
        <p:spPr bwMode="auto">
          <a:xfrm>
            <a:off x="3643495" y="4497873"/>
            <a:ext cx="17649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Memory B-cell</a:t>
            </a:r>
          </a:p>
        </p:txBody>
      </p:sp>
      <p:sp>
        <p:nvSpPr>
          <p:cNvPr id="15" name="TextBox 25">
            <a:extLst>
              <a:ext uri="{FF2B5EF4-FFF2-40B4-BE49-F238E27FC236}">
                <a16:creationId xmlns:a16="http://schemas.microsoft.com/office/drawing/2014/main" id="{57086001-EC31-43D1-A75D-FDA439B5A1FC}"/>
              </a:ext>
            </a:extLst>
          </p:cNvPr>
          <p:cNvSpPr txBox="1">
            <a:spLocks noChangeArrowheads="1"/>
          </p:cNvSpPr>
          <p:nvPr/>
        </p:nvSpPr>
        <p:spPr bwMode="auto">
          <a:xfrm>
            <a:off x="3398247" y="5047538"/>
            <a:ext cx="2255406" cy="34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Lymphoplasmacytoid</a:t>
            </a:r>
          </a:p>
        </p:txBody>
      </p:sp>
      <p:sp>
        <p:nvSpPr>
          <p:cNvPr id="16" name="TextBox 26">
            <a:extLst>
              <a:ext uri="{FF2B5EF4-FFF2-40B4-BE49-F238E27FC236}">
                <a16:creationId xmlns:a16="http://schemas.microsoft.com/office/drawing/2014/main" id="{C9BE04B8-19A5-462A-A731-830FB4AA91E4}"/>
              </a:ext>
            </a:extLst>
          </p:cNvPr>
          <p:cNvSpPr txBox="1">
            <a:spLocks noChangeArrowheads="1"/>
          </p:cNvSpPr>
          <p:nvPr/>
        </p:nvSpPr>
        <p:spPr bwMode="auto">
          <a:xfrm>
            <a:off x="3643495" y="5747138"/>
            <a:ext cx="1764912" cy="34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Plasma cells</a:t>
            </a:r>
          </a:p>
        </p:txBody>
      </p:sp>
      <p:grpSp>
        <p:nvGrpSpPr>
          <p:cNvPr id="123" name="Group 122">
            <a:extLst>
              <a:ext uri="{FF2B5EF4-FFF2-40B4-BE49-F238E27FC236}">
                <a16:creationId xmlns:a16="http://schemas.microsoft.com/office/drawing/2014/main" id="{3994119D-8E53-4794-9913-9D8D6E6BF37D}"/>
              </a:ext>
            </a:extLst>
          </p:cNvPr>
          <p:cNvGrpSpPr/>
          <p:nvPr/>
        </p:nvGrpSpPr>
        <p:grpSpPr>
          <a:xfrm>
            <a:off x="6422969" y="1432308"/>
            <a:ext cx="688093" cy="424093"/>
            <a:chOff x="6348899" y="1600360"/>
            <a:chExt cx="527050" cy="322262"/>
          </a:xfrm>
        </p:grpSpPr>
        <p:sp>
          <p:nvSpPr>
            <p:cNvPr id="17" name="Oval 16">
              <a:extLst>
                <a:ext uri="{FF2B5EF4-FFF2-40B4-BE49-F238E27FC236}">
                  <a16:creationId xmlns:a16="http://schemas.microsoft.com/office/drawing/2014/main" id="{122FC6D0-E4F5-40E0-9555-6ACA638E06E7}"/>
                </a:ext>
              </a:extLst>
            </p:cNvPr>
            <p:cNvSpPr/>
            <p:nvPr/>
          </p:nvSpPr>
          <p:spPr bwMode="auto">
            <a:xfrm>
              <a:off x="6348899" y="1600360"/>
              <a:ext cx="527050" cy="322262"/>
            </a:xfrm>
            <a:prstGeom prst="ellipse">
              <a:avLst/>
            </a:prstGeom>
            <a:solidFill>
              <a:schemeClr val="tx2">
                <a:lumMod val="60000"/>
                <a:lumOff val="40000"/>
              </a:schemeClr>
            </a:soli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18" name="Oval 17">
              <a:extLst>
                <a:ext uri="{FF2B5EF4-FFF2-40B4-BE49-F238E27FC236}">
                  <a16:creationId xmlns:a16="http://schemas.microsoft.com/office/drawing/2014/main" id="{9E25F4CB-249C-4482-AF6F-FBE00CD7FFC0}"/>
                </a:ext>
              </a:extLst>
            </p:cNvPr>
            <p:cNvSpPr/>
            <p:nvPr/>
          </p:nvSpPr>
          <p:spPr bwMode="auto">
            <a:xfrm>
              <a:off x="6432104" y="1643904"/>
              <a:ext cx="357187" cy="216694"/>
            </a:xfrm>
            <a:prstGeom prst="ellipse">
              <a:avLst/>
            </a:prstGeom>
            <a:gradFill>
              <a:gsLst>
                <a:gs pos="59000">
                  <a:schemeClr val="tx2">
                    <a:lumMod val="75000"/>
                  </a:schemeClr>
                </a:gs>
                <a:gs pos="0">
                  <a:schemeClr val="tx1"/>
                </a:gs>
              </a:gsLst>
              <a:path path="circle">
                <a:fillToRect l="50000" t="50000" r="50000" b="50000"/>
              </a:path>
            </a:gra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nvGrpSpPr>
          <p:cNvPr id="129" name="Group 128">
            <a:extLst>
              <a:ext uri="{FF2B5EF4-FFF2-40B4-BE49-F238E27FC236}">
                <a16:creationId xmlns:a16="http://schemas.microsoft.com/office/drawing/2014/main" id="{B3948D0B-2D0D-453E-AD41-FB6CF6B1B990}"/>
              </a:ext>
            </a:extLst>
          </p:cNvPr>
          <p:cNvGrpSpPr/>
          <p:nvPr/>
        </p:nvGrpSpPr>
        <p:grpSpPr>
          <a:xfrm>
            <a:off x="6365545" y="5609406"/>
            <a:ext cx="919280" cy="525423"/>
            <a:chOff x="6350487" y="5574661"/>
            <a:chExt cx="704129" cy="399261"/>
          </a:xfrm>
        </p:grpSpPr>
        <p:sp>
          <p:nvSpPr>
            <p:cNvPr id="33" name="Oval 32">
              <a:extLst>
                <a:ext uri="{FF2B5EF4-FFF2-40B4-BE49-F238E27FC236}">
                  <a16:creationId xmlns:a16="http://schemas.microsoft.com/office/drawing/2014/main" id="{54050A92-3046-4F61-89E0-2C0E6E7BB9A5}"/>
                </a:ext>
              </a:extLst>
            </p:cNvPr>
            <p:cNvSpPr/>
            <p:nvPr/>
          </p:nvSpPr>
          <p:spPr bwMode="auto">
            <a:xfrm>
              <a:off x="6350487" y="5618322"/>
              <a:ext cx="565150" cy="355600"/>
            </a:xfrm>
            <a:prstGeom prst="ellipse">
              <a:avLst/>
            </a:prstGeom>
            <a:solidFill>
              <a:schemeClr val="tx2"/>
            </a:soli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34" name="Freeform 53">
              <a:extLst>
                <a:ext uri="{FF2B5EF4-FFF2-40B4-BE49-F238E27FC236}">
                  <a16:creationId xmlns:a16="http://schemas.microsoft.com/office/drawing/2014/main" id="{C31672E2-CCE7-490A-872B-B2D03CEB1122}"/>
                </a:ext>
              </a:extLst>
            </p:cNvPr>
            <p:cNvSpPr/>
            <p:nvPr/>
          </p:nvSpPr>
          <p:spPr bwMode="auto">
            <a:xfrm>
              <a:off x="6369537" y="5637372"/>
              <a:ext cx="547687" cy="171450"/>
            </a:xfrm>
            <a:custGeom>
              <a:avLst/>
              <a:gdLst>
                <a:gd name="connsiteX0" fmla="*/ 0 w 523567"/>
                <a:gd name="connsiteY0" fmla="*/ 161003 h 322006"/>
                <a:gd name="connsiteX1" fmla="*/ 124643 w 523567"/>
                <a:gd name="connsiteY1" fmla="*/ 23861 h 322006"/>
                <a:gd name="connsiteX2" fmla="*/ 261785 w 523567"/>
                <a:gd name="connsiteY2" fmla="*/ 0 h 322006"/>
                <a:gd name="connsiteX3" fmla="*/ 398927 w 523567"/>
                <a:gd name="connsiteY3" fmla="*/ 23861 h 322006"/>
                <a:gd name="connsiteX4" fmla="*/ 523569 w 523567"/>
                <a:gd name="connsiteY4" fmla="*/ 161003 h 322006"/>
                <a:gd name="connsiteX5" fmla="*/ 398927 w 523567"/>
                <a:gd name="connsiteY5" fmla="*/ 298145 h 322006"/>
                <a:gd name="connsiteX6" fmla="*/ 261785 w 523567"/>
                <a:gd name="connsiteY6" fmla="*/ 322006 h 322006"/>
                <a:gd name="connsiteX7" fmla="*/ 124643 w 523567"/>
                <a:gd name="connsiteY7" fmla="*/ 298145 h 322006"/>
                <a:gd name="connsiteX8" fmla="*/ 1 w 523567"/>
                <a:gd name="connsiteY8" fmla="*/ 161003 h 322006"/>
                <a:gd name="connsiteX9" fmla="*/ 0 w 523567"/>
                <a:gd name="connsiteY9" fmla="*/ 161003 h 322006"/>
                <a:gd name="connsiteX0" fmla="*/ 0 w 523569"/>
                <a:gd name="connsiteY0" fmla="*/ 161003 h 313746"/>
                <a:gd name="connsiteX1" fmla="*/ 124643 w 523569"/>
                <a:gd name="connsiteY1" fmla="*/ 23861 h 313746"/>
                <a:gd name="connsiteX2" fmla="*/ 261785 w 523569"/>
                <a:gd name="connsiteY2" fmla="*/ 0 h 313746"/>
                <a:gd name="connsiteX3" fmla="*/ 398927 w 523569"/>
                <a:gd name="connsiteY3" fmla="*/ 23861 h 313746"/>
                <a:gd name="connsiteX4" fmla="*/ 523569 w 523569"/>
                <a:gd name="connsiteY4" fmla="*/ 161003 h 313746"/>
                <a:gd name="connsiteX5" fmla="*/ 398927 w 523569"/>
                <a:gd name="connsiteY5" fmla="*/ 298145 h 313746"/>
                <a:gd name="connsiteX6" fmla="*/ 264507 w 523569"/>
                <a:gd name="connsiteY6" fmla="*/ 47141 h 313746"/>
                <a:gd name="connsiteX7" fmla="*/ 124643 w 523569"/>
                <a:gd name="connsiteY7" fmla="*/ 298145 h 313746"/>
                <a:gd name="connsiteX8" fmla="*/ 1 w 523569"/>
                <a:gd name="connsiteY8" fmla="*/ 161003 h 313746"/>
                <a:gd name="connsiteX9" fmla="*/ 0 w 523569"/>
                <a:gd name="connsiteY9" fmla="*/ 161003 h 313746"/>
                <a:gd name="connsiteX0" fmla="*/ 0 w 527651"/>
                <a:gd name="connsiteY0" fmla="*/ 161003 h 313746"/>
                <a:gd name="connsiteX1" fmla="*/ 124643 w 527651"/>
                <a:gd name="connsiteY1" fmla="*/ 23861 h 313746"/>
                <a:gd name="connsiteX2" fmla="*/ 261785 w 527651"/>
                <a:gd name="connsiteY2" fmla="*/ 0 h 313746"/>
                <a:gd name="connsiteX3" fmla="*/ 398927 w 527651"/>
                <a:gd name="connsiteY3" fmla="*/ 23861 h 313746"/>
                <a:gd name="connsiteX4" fmla="*/ 523569 w 527651"/>
                <a:gd name="connsiteY4" fmla="*/ 161003 h 313746"/>
                <a:gd name="connsiteX5" fmla="*/ 374435 w 527651"/>
                <a:gd name="connsiteY5" fmla="*/ 55938 h 313746"/>
                <a:gd name="connsiteX6" fmla="*/ 264507 w 527651"/>
                <a:gd name="connsiteY6" fmla="*/ 47141 h 313746"/>
                <a:gd name="connsiteX7" fmla="*/ 124643 w 527651"/>
                <a:gd name="connsiteY7" fmla="*/ 298145 h 313746"/>
                <a:gd name="connsiteX8" fmla="*/ 1 w 527651"/>
                <a:gd name="connsiteY8" fmla="*/ 161003 h 313746"/>
                <a:gd name="connsiteX9" fmla="*/ 0 w 527651"/>
                <a:gd name="connsiteY9" fmla="*/ 161003 h 313746"/>
                <a:gd name="connsiteX0" fmla="*/ 0 w 527651"/>
                <a:gd name="connsiteY0" fmla="*/ 161003 h 216928"/>
                <a:gd name="connsiteX1" fmla="*/ 124643 w 527651"/>
                <a:gd name="connsiteY1" fmla="*/ 23861 h 216928"/>
                <a:gd name="connsiteX2" fmla="*/ 261785 w 527651"/>
                <a:gd name="connsiteY2" fmla="*/ 0 h 216928"/>
                <a:gd name="connsiteX3" fmla="*/ 398927 w 527651"/>
                <a:gd name="connsiteY3" fmla="*/ 23861 h 216928"/>
                <a:gd name="connsiteX4" fmla="*/ 523569 w 527651"/>
                <a:gd name="connsiteY4" fmla="*/ 161003 h 216928"/>
                <a:gd name="connsiteX5" fmla="*/ 374435 w 527651"/>
                <a:gd name="connsiteY5" fmla="*/ 55938 h 216928"/>
                <a:gd name="connsiteX6" fmla="*/ 264507 w 527651"/>
                <a:gd name="connsiteY6" fmla="*/ 47141 h 216928"/>
                <a:gd name="connsiteX7" fmla="*/ 138250 w 527651"/>
                <a:gd name="connsiteY7" fmla="*/ 69545 h 216928"/>
                <a:gd name="connsiteX8" fmla="*/ 1 w 527651"/>
                <a:gd name="connsiteY8" fmla="*/ 161003 h 216928"/>
                <a:gd name="connsiteX9" fmla="*/ 0 w 527651"/>
                <a:gd name="connsiteY9" fmla="*/ 161003 h 216928"/>
                <a:gd name="connsiteX0" fmla="*/ 0 w 527651"/>
                <a:gd name="connsiteY0" fmla="*/ 161003 h 216928"/>
                <a:gd name="connsiteX1" fmla="*/ 124643 w 527651"/>
                <a:gd name="connsiteY1" fmla="*/ 23861 h 216928"/>
                <a:gd name="connsiteX2" fmla="*/ 261785 w 527651"/>
                <a:gd name="connsiteY2" fmla="*/ 0 h 216928"/>
                <a:gd name="connsiteX3" fmla="*/ 398927 w 527651"/>
                <a:gd name="connsiteY3" fmla="*/ 23861 h 216928"/>
                <a:gd name="connsiteX4" fmla="*/ 523569 w 527651"/>
                <a:gd name="connsiteY4" fmla="*/ 161003 h 216928"/>
                <a:gd name="connsiteX5" fmla="*/ 374435 w 527651"/>
                <a:gd name="connsiteY5" fmla="*/ 55938 h 216928"/>
                <a:gd name="connsiteX6" fmla="*/ 262126 w 527651"/>
                <a:gd name="connsiteY6" fmla="*/ 23329 h 216928"/>
                <a:gd name="connsiteX7" fmla="*/ 138250 w 527651"/>
                <a:gd name="connsiteY7" fmla="*/ 69545 h 216928"/>
                <a:gd name="connsiteX8" fmla="*/ 1 w 527651"/>
                <a:gd name="connsiteY8" fmla="*/ 161003 h 216928"/>
                <a:gd name="connsiteX9" fmla="*/ 0 w 527651"/>
                <a:gd name="connsiteY9" fmla="*/ 161003 h 216928"/>
                <a:gd name="connsiteX0" fmla="*/ 0 w 535191"/>
                <a:gd name="connsiteY0" fmla="*/ 161003 h 216928"/>
                <a:gd name="connsiteX1" fmla="*/ 124643 w 535191"/>
                <a:gd name="connsiteY1" fmla="*/ 23861 h 216928"/>
                <a:gd name="connsiteX2" fmla="*/ 261785 w 535191"/>
                <a:gd name="connsiteY2" fmla="*/ 0 h 216928"/>
                <a:gd name="connsiteX3" fmla="*/ 398927 w 535191"/>
                <a:gd name="connsiteY3" fmla="*/ 23861 h 216928"/>
                <a:gd name="connsiteX4" fmla="*/ 523569 w 535191"/>
                <a:gd name="connsiteY4" fmla="*/ 161003 h 216928"/>
                <a:gd name="connsiteX5" fmla="*/ 329192 w 535191"/>
                <a:gd name="connsiteY5" fmla="*/ 41650 h 216928"/>
                <a:gd name="connsiteX6" fmla="*/ 262126 w 535191"/>
                <a:gd name="connsiteY6" fmla="*/ 23329 h 216928"/>
                <a:gd name="connsiteX7" fmla="*/ 138250 w 535191"/>
                <a:gd name="connsiteY7" fmla="*/ 69545 h 216928"/>
                <a:gd name="connsiteX8" fmla="*/ 1 w 535191"/>
                <a:gd name="connsiteY8" fmla="*/ 161003 h 216928"/>
                <a:gd name="connsiteX9" fmla="*/ 0 w 535191"/>
                <a:gd name="connsiteY9" fmla="*/ 161003 h 216928"/>
                <a:gd name="connsiteX0" fmla="*/ 0 w 546369"/>
                <a:gd name="connsiteY0" fmla="*/ 161003 h 216928"/>
                <a:gd name="connsiteX1" fmla="*/ 124643 w 546369"/>
                <a:gd name="connsiteY1" fmla="*/ 23861 h 216928"/>
                <a:gd name="connsiteX2" fmla="*/ 261785 w 546369"/>
                <a:gd name="connsiteY2" fmla="*/ 0 h 216928"/>
                <a:gd name="connsiteX3" fmla="*/ 398927 w 546369"/>
                <a:gd name="connsiteY3" fmla="*/ 23861 h 216928"/>
                <a:gd name="connsiteX4" fmla="*/ 523569 w 546369"/>
                <a:gd name="connsiteY4" fmla="*/ 161003 h 216928"/>
                <a:gd name="connsiteX5" fmla="*/ 262126 w 546369"/>
                <a:gd name="connsiteY5" fmla="*/ 23329 h 216928"/>
                <a:gd name="connsiteX6" fmla="*/ 138250 w 546369"/>
                <a:gd name="connsiteY6" fmla="*/ 69545 h 216928"/>
                <a:gd name="connsiteX7" fmla="*/ 1 w 546369"/>
                <a:gd name="connsiteY7" fmla="*/ 161003 h 216928"/>
                <a:gd name="connsiteX8" fmla="*/ 0 w 546369"/>
                <a:gd name="connsiteY8" fmla="*/ 161003 h 216928"/>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1 w 546369"/>
                <a:gd name="connsiteY6" fmla="*/ 161003 h 161092"/>
                <a:gd name="connsiteX7" fmla="*/ 0 w 546369"/>
                <a:gd name="connsiteY7"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1 w 546369"/>
                <a:gd name="connsiteY6" fmla="*/ 161003 h 161092"/>
                <a:gd name="connsiteX7" fmla="*/ 0 w 546369"/>
                <a:gd name="connsiteY7"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61934 w 546369"/>
                <a:gd name="connsiteY6" fmla="*/ 99912 h 161092"/>
                <a:gd name="connsiteX7" fmla="*/ 1 w 546369"/>
                <a:gd name="connsiteY7" fmla="*/ 161003 h 161092"/>
                <a:gd name="connsiteX8" fmla="*/ 0 w 546369"/>
                <a:gd name="connsiteY8"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61934 w 546369"/>
                <a:gd name="connsiteY6" fmla="*/ 99912 h 161092"/>
                <a:gd name="connsiteX7" fmla="*/ 1 w 546369"/>
                <a:gd name="connsiteY7" fmla="*/ 161003 h 161092"/>
                <a:gd name="connsiteX8" fmla="*/ 0 w 546369"/>
                <a:gd name="connsiteY8" fmla="*/ 161003 h 161092"/>
                <a:gd name="connsiteX0" fmla="*/ 0 w 546369"/>
                <a:gd name="connsiteY0" fmla="*/ 161003 h 171297"/>
                <a:gd name="connsiteX1" fmla="*/ 124643 w 546369"/>
                <a:gd name="connsiteY1" fmla="*/ 23861 h 171297"/>
                <a:gd name="connsiteX2" fmla="*/ 261785 w 546369"/>
                <a:gd name="connsiteY2" fmla="*/ 0 h 171297"/>
                <a:gd name="connsiteX3" fmla="*/ 398927 w 546369"/>
                <a:gd name="connsiteY3" fmla="*/ 23861 h 171297"/>
                <a:gd name="connsiteX4" fmla="*/ 523569 w 546369"/>
                <a:gd name="connsiteY4" fmla="*/ 161003 h 171297"/>
                <a:gd name="connsiteX5" fmla="*/ 431028 w 546369"/>
                <a:gd name="connsiteY5" fmla="*/ 61812 h 171297"/>
                <a:gd name="connsiteX6" fmla="*/ 262126 w 546369"/>
                <a:gd name="connsiteY6" fmla="*/ 23329 h 171297"/>
                <a:gd name="connsiteX7" fmla="*/ 61934 w 546369"/>
                <a:gd name="connsiteY7" fmla="*/ 99912 h 171297"/>
                <a:gd name="connsiteX8" fmla="*/ 1 w 546369"/>
                <a:gd name="connsiteY8" fmla="*/ 161003 h 171297"/>
                <a:gd name="connsiteX9" fmla="*/ 0 w 546369"/>
                <a:gd name="connsiteY9" fmla="*/ 161003 h 171297"/>
                <a:gd name="connsiteX0" fmla="*/ 0 w 546369"/>
                <a:gd name="connsiteY0" fmla="*/ 161003 h 171297"/>
                <a:gd name="connsiteX1" fmla="*/ 124643 w 546369"/>
                <a:gd name="connsiteY1" fmla="*/ 23861 h 171297"/>
                <a:gd name="connsiteX2" fmla="*/ 261785 w 546369"/>
                <a:gd name="connsiteY2" fmla="*/ 0 h 171297"/>
                <a:gd name="connsiteX3" fmla="*/ 398927 w 546369"/>
                <a:gd name="connsiteY3" fmla="*/ 23861 h 171297"/>
                <a:gd name="connsiteX4" fmla="*/ 523569 w 546369"/>
                <a:gd name="connsiteY4" fmla="*/ 161003 h 171297"/>
                <a:gd name="connsiteX5" fmla="*/ 431028 w 546369"/>
                <a:gd name="connsiteY5" fmla="*/ 61812 h 171297"/>
                <a:gd name="connsiteX6" fmla="*/ 262126 w 546369"/>
                <a:gd name="connsiteY6" fmla="*/ 23329 h 171297"/>
                <a:gd name="connsiteX7" fmla="*/ 80984 w 546369"/>
                <a:gd name="connsiteY7" fmla="*/ 78481 h 171297"/>
                <a:gd name="connsiteX8" fmla="*/ 1 w 546369"/>
                <a:gd name="connsiteY8" fmla="*/ 161003 h 171297"/>
                <a:gd name="connsiteX9" fmla="*/ 0 w 546369"/>
                <a:gd name="connsiteY9" fmla="*/ 161003 h 17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6369" h="171297">
                  <a:moveTo>
                    <a:pt x="0" y="161003"/>
                  </a:moveTo>
                  <a:cubicBezTo>
                    <a:pt x="0" y="105078"/>
                    <a:pt x="47187" y="53159"/>
                    <a:pt x="124643" y="23861"/>
                  </a:cubicBezTo>
                  <a:cubicBezTo>
                    <a:pt x="165889" y="8260"/>
                    <a:pt x="213362" y="0"/>
                    <a:pt x="261785" y="0"/>
                  </a:cubicBezTo>
                  <a:cubicBezTo>
                    <a:pt x="310207" y="0"/>
                    <a:pt x="357681" y="8260"/>
                    <a:pt x="398927" y="23861"/>
                  </a:cubicBezTo>
                  <a:cubicBezTo>
                    <a:pt x="476382" y="53159"/>
                    <a:pt x="546369" y="161092"/>
                    <a:pt x="523569" y="161003"/>
                  </a:cubicBezTo>
                  <a:cubicBezTo>
                    <a:pt x="523363" y="171297"/>
                    <a:pt x="474602" y="84758"/>
                    <a:pt x="431028" y="61812"/>
                  </a:cubicBezTo>
                  <a:cubicBezTo>
                    <a:pt x="387454" y="38866"/>
                    <a:pt x="320466" y="20551"/>
                    <a:pt x="262126" y="23329"/>
                  </a:cubicBezTo>
                  <a:cubicBezTo>
                    <a:pt x="203786" y="26107"/>
                    <a:pt x="131815" y="41247"/>
                    <a:pt x="80984" y="78481"/>
                  </a:cubicBezTo>
                  <a:cubicBezTo>
                    <a:pt x="37297" y="101427"/>
                    <a:pt x="17864" y="149631"/>
                    <a:pt x="1" y="161003"/>
                  </a:cubicBezTo>
                  <a:lnTo>
                    <a:pt x="0" y="161003"/>
                  </a:lnTo>
                  <a:close/>
                </a:path>
              </a:pathLst>
            </a:custGeom>
            <a:no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35" name="Freeform 54">
              <a:extLst>
                <a:ext uri="{FF2B5EF4-FFF2-40B4-BE49-F238E27FC236}">
                  <a16:creationId xmlns:a16="http://schemas.microsoft.com/office/drawing/2014/main" id="{03F83EF7-316C-4093-B0C7-EAD34F71011D}"/>
                </a:ext>
              </a:extLst>
            </p:cNvPr>
            <p:cNvSpPr/>
            <p:nvPr/>
          </p:nvSpPr>
          <p:spPr bwMode="auto">
            <a:xfrm>
              <a:off x="6415574" y="5684997"/>
              <a:ext cx="444500" cy="127000"/>
            </a:xfrm>
            <a:custGeom>
              <a:avLst/>
              <a:gdLst>
                <a:gd name="connsiteX0" fmla="*/ 0 w 523567"/>
                <a:gd name="connsiteY0" fmla="*/ 161003 h 322006"/>
                <a:gd name="connsiteX1" fmla="*/ 124643 w 523567"/>
                <a:gd name="connsiteY1" fmla="*/ 23861 h 322006"/>
                <a:gd name="connsiteX2" fmla="*/ 261785 w 523567"/>
                <a:gd name="connsiteY2" fmla="*/ 0 h 322006"/>
                <a:gd name="connsiteX3" fmla="*/ 398927 w 523567"/>
                <a:gd name="connsiteY3" fmla="*/ 23861 h 322006"/>
                <a:gd name="connsiteX4" fmla="*/ 523569 w 523567"/>
                <a:gd name="connsiteY4" fmla="*/ 161003 h 322006"/>
                <a:gd name="connsiteX5" fmla="*/ 398927 w 523567"/>
                <a:gd name="connsiteY5" fmla="*/ 298145 h 322006"/>
                <a:gd name="connsiteX6" fmla="*/ 261785 w 523567"/>
                <a:gd name="connsiteY6" fmla="*/ 322006 h 322006"/>
                <a:gd name="connsiteX7" fmla="*/ 124643 w 523567"/>
                <a:gd name="connsiteY7" fmla="*/ 298145 h 322006"/>
                <a:gd name="connsiteX8" fmla="*/ 1 w 523567"/>
                <a:gd name="connsiteY8" fmla="*/ 161003 h 322006"/>
                <a:gd name="connsiteX9" fmla="*/ 0 w 523567"/>
                <a:gd name="connsiteY9" fmla="*/ 161003 h 322006"/>
                <a:gd name="connsiteX0" fmla="*/ 0 w 523569"/>
                <a:gd name="connsiteY0" fmla="*/ 161003 h 313746"/>
                <a:gd name="connsiteX1" fmla="*/ 124643 w 523569"/>
                <a:gd name="connsiteY1" fmla="*/ 23861 h 313746"/>
                <a:gd name="connsiteX2" fmla="*/ 261785 w 523569"/>
                <a:gd name="connsiteY2" fmla="*/ 0 h 313746"/>
                <a:gd name="connsiteX3" fmla="*/ 398927 w 523569"/>
                <a:gd name="connsiteY3" fmla="*/ 23861 h 313746"/>
                <a:gd name="connsiteX4" fmla="*/ 523569 w 523569"/>
                <a:gd name="connsiteY4" fmla="*/ 161003 h 313746"/>
                <a:gd name="connsiteX5" fmla="*/ 398927 w 523569"/>
                <a:gd name="connsiteY5" fmla="*/ 298145 h 313746"/>
                <a:gd name="connsiteX6" fmla="*/ 264507 w 523569"/>
                <a:gd name="connsiteY6" fmla="*/ 47141 h 313746"/>
                <a:gd name="connsiteX7" fmla="*/ 124643 w 523569"/>
                <a:gd name="connsiteY7" fmla="*/ 298145 h 313746"/>
                <a:gd name="connsiteX8" fmla="*/ 1 w 523569"/>
                <a:gd name="connsiteY8" fmla="*/ 161003 h 313746"/>
                <a:gd name="connsiteX9" fmla="*/ 0 w 523569"/>
                <a:gd name="connsiteY9" fmla="*/ 161003 h 313746"/>
                <a:gd name="connsiteX0" fmla="*/ 0 w 527651"/>
                <a:gd name="connsiteY0" fmla="*/ 161003 h 313746"/>
                <a:gd name="connsiteX1" fmla="*/ 124643 w 527651"/>
                <a:gd name="connsiteY1" fmla="*/ 23861 h 313746"/>
                <a:gd name="connsiteX2" fmla="*/ 261785 w 527651"/>
                <a:gd name="connsiteY2" fmla="*/ 0 h 313746"/>
                <a:gd name="connsiteX3" fmla="*/ 398927 w 527651"/>
                <a:gd name="connsiteY3" fmla="*/ 23861 h 313746"/>
                <a:gd name="connsiteX4" fmla="*/ 523569 w 527651"/>
                <a:gd name="connsiteY4" fmla="*/ 161003 h 313746"/>
                <a:gd name="connsiteX5" fmla="*/ 374435 w 527651"/>
                <a:gd name="connsiteY5" fmla="*/ 55938 h 313746"/>
                <a:gd name="connsiteX6" fmla="*/ 264507 w 527651"/>
                <a:gd name="connsiteY6" fmla="*/ 47141 h 313746"/>
                <a:gd name="connsiteX7" fmla="*/ 124643 w 527651"/>
                <a:gd name="connsiteY7" fmla="*/ 298145 h 313746"/>
                <a:gd name="connsiteX8" fmla="*/ 1 w 527651"/>
                <a:gd name="connsiteY8" fmla="*/ 161003 h 313746"/>
                <a:gd name="connsiteX9" fmla="*/ 0 w 527651"/>
                <a:gd name="connsiteY9" fmla="*/ 161003 h 313746"/>
                <a:gd name="connsiteX0" fmla="*/ 0 w 527651"/>
                <a:gd name="connsiteY0" fmla="*/ 161003 h 216928"/>
                <a:gd name="connsiteX1" fmla="*/ 124643 w 527651"/>
                <a:gd name="connsiteY1" fmla="*/ 23861 h 216928"/>
                <a:gd name="connsiteX2" fmla="*/ 261785 w 527651"/>
                <a:gd name="connsiteY2" fmla="*/ 0 h 216928"/>
                <a:gd name="connsiteX3" fmla="*/ 398927 w 527651"/>
                <a:gd name="connsiteY3" fmla="*/ 23861 h 216928"/>
                <a:gd name="connsiteX4" fmla="*/ 523569 w 527651"/>
                <a:gd name="connsiteY4" fmla="*/ 161003 h 216928"/>
                <a:gd name="connsiteX5" fmla="*/ 374435 w 527651"/>
                <a:gd name="connsiteY5" fmla="*/ 55938 h 216928"/>
                <a:gd name="connsiteX6" fmla="*/ 264507 w 527651"/>
                <a:gd name="connsiteY6" fmla="*/ 47141 h 216928"/>
                <a:gd name="connsiteX7" fmla="*/ 138250 w 527651"/>
                <a:gd name="connsiteY7" fmla="*/ 69545 h 216928"/>
                <a:gd name="connsiteX8" fmla="*/ 1 w 527651"/>
                <a:gd name="connsiteY8" fmla="*/ 161003 h 216928"/>
                <a:gd name="connsiteX9" fmla="*/ 0 w 527651"/>
                <a:gd name="connsiteY9" fmla="*/ 161003 h 216928"/>
                <a:gd name="connsiteX0" fmla="*/ 0 w 527651"/>
                <a:gd name="connsiteY0" fmla="*/ 161003 h 216928"/>
                <a:gd name="connsiteX1" fmla="*/ 124643 w 527651"/>
                <a:gd name="connsiteY1" fmla="*/ 23861 h 216928"/>
                <a:gd name="connsiteX2" fmla="*/ 261785 w 527651"/>
                <a:gd name="connsiteY2" fmla="*/ 0 h 216928"/>
                <a:gd name="connsiteX3" fmla="*/ 398927 w 527651"/>
                <a:gd name="connsiteY3" fmla="*/ 23861 h 216928"/>
                <a:gd name="connsiteX4" fmla="*/ 523569 w 527651"/>
                <a:gd name="connsiteY4" fmla="*/ 161003 h 216928"/>
                <a:gd name="connsiteX5" fmla="*/ 374435 w 527651"/>
                <a:gd name="connsiteY5" fmla="*/ 55938 h 216928"/>
                <a:gd name="connsiteX6" fmla="*/ 262126 w 527651"/>
                <a:gd name="connsiteY6" fmla="*/ 23329 h 216928"/>
                <a:gd name="connsiteX7" fmla="*/ 138250 w 527651"/>
                <a:gd name="connsiteY7" fmla="*/ 69545 h 216928"/>
                <a:gd name="connsiteX8" fmla="*/ 1 w 527651"/>
                <a:gd name="connsiteY8" fmla="*/ 161003 h 216928"/>
                <a:gd name="connsiteX9" fmla="*/ 0 w 527651"/>
                <a:gd name="connsiteY9" fmla="*/ 161003 h 216928"/>
                <a:gd name="connsiteX0" fmla="*/ 0 w 535191"/>
                <a:gd name="connsiteY0" fmla="*/ 161003 h 216928"/>
                <a:gd name="connsiteX1" fmla="*/ 124643 w 535191"/>
                <a:gd name="connsiteY1" fmla="*/ 23861 h 216928"/>
                <a:gd name="connsiteX2" fmla="*/ 261785 w 535191"/>
                <a:gd name="connsiteY2" fmla="*/ 0 h 216928"/>
                <a:gd name="connsiteX3" fmla="*/ 398927 w 535191"/>
                <a:gd name="connsiteY3" fmla="*/ 23861 h 216928"/>
                <a:gd name="connsiteX4" fmla="*/ 523569 w 535191"/>
                <a:gd name="connsiteY4" fmla="*/ 161003 h 216928"/>
                <a:gd name="connsiteX5" fmla="*/ 329192 w 535191"/>
                <a:gd name="connsiteY5" fmla="*/ 41650 h 216928"/>
                <a:gd name="connsiteX6" fmla="*/ 262126 w 535191"/>
                <a:gd name="connsiteY6" fmla="*/ 23329 h 216928"/>
                <a:gd name="connsiteX7" fmla="*/ 138250 w 535191"/>
                <a:gd name="connsiteY7" fmla="*/ 69545 h 216928"/>
                <a:gd name="connsiteX8" fmla="*/ 1 w 535191"/>
                <a:gd name="connsiteY8" fmla="*/ 161003 h 216928"/>
                <a:gd name="connsiteX9" fmla="*/ 0 w 535191"/>
                <a:gd name="connsiteY9" fmla="*/ 161003 h 216928"/>
                <a:gd name="connsiteX0" fmla="*/ 0 w 546369"/>
                <a:gd name="connsiteY0" fmla="*/ 161003 h 216928"/>
                <a:gd name="connsiteX1" fmla="*/ 124643 w 546369"/>
                <a:gd name="connsiteY1" fmla="*/ 23861 h 216928"/>
                <a:gd name="connsiteX2" fmla="*/ 261785 w 546369"/>
                <a:gd name="connsiteY2" fmla="*/ 0 h 216928"/>
                <a:gd name="connsiteX3" fmla="*/ 398927 w 546369"/>
                <a:gd name="connsiteY3" fmla="*/ 23861 h 216928"/>
                <a:gd name="connsiteX4" fmla="*/ 523569 w 546369"/>
                <a:gd name="connsiteY4" fmla="*/ 161003 h 216928"/>
                <a:gd name="connsiteX5" fmla="*/ 262126 w 546369"/>
                <a:gd name="connsiteY5" fmla="*/ 23329 h 216928"/>
                <a:gd name="connsiteX6" fmla="*/ 138250 w 546369"/>
                <a:gd name="connsiteY6" fmla="*/ 69545 h 216928"/>
                <a:gd name="connsiteX7" fmla="*/ 1 w 546369"/>
                <a:gd name="connsiteY7" fmla="*/ 161003 h 216928"/>
                <a:gd name="connsiteX8" fmla="*/ 0 w 546369"/>
                <a:gd name="connsiteY8" fmla="*/ 161003 h 216928"/>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1 w 546369"/>
                <a:gd name="connsiteY6" fmla="*/ 161003 h 161092"/>
                <a:gd name="connsiteX7" fmla="*/ 0 w 546369"/>
                <a:gd name="connsiteY7"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1 w 546369"/>
                <a:gd name="connsiteY6" fmla="*/ 161003 h 161092"/>
                <a:gd name="connsiteX7" fmla="*/ 0 w 546369"/>
                <a:gd name="connsiteY7"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61934 w 546369"/>
                <a:gd name="connsiteY6" fmla="*/ 99912 h 161092"/>
                <a:gd name="connsiteX7" fmla="*/ 1 w 546369"/>
                <a:gd name="connsiteY7" fmla="*/ 161003 h 161092"/>
                <a:gd name="connsiteX8" fmla="*/ 0 w 546369"/>
                <a:gd name="connsiteY8"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61934 w 546369"/>
                <a:gd name="connsiteY6" fmla="*/ 99912 h 161092"/>
                <a:gd name="connsiteX7" fmla="*/ 1 w 546369"/>
                <a:gd name="connsiteY7" fmla="*/ 161003 h 161092"/>
                <a:gd name="connsiteX8" fmla="*/ 0 w 546369"/>
                <a:gd name="connsiteY8" fmla="*/ 161003 h 161092"/>
                <a:gd name="connsiteX0" fmla="*/ 0 w 546369"/>
                <a:gd name="connsiteY0" fmla="*/ 161003 h 171297"/>
                <a:gd name="connsiteX1" fmla="*/ 124643 w 546369"/>
                <a:gd name="connsiteY1" fmla="*/ 23861 h 171297"/>
                <a:gd name="connsiteX2" fmla="*/ 261785 w 546369"/>
                <a:gd name="connsiteY2" fmla="*/ 0 h 171297"/>
                <a:gd name="connsiteX3" fmla="*/ 398927 w 546369"/>
                <a:gd name="connsiteY3" fmla="*/ 23861 h 171297"/>
                <a:gd name="connsiteX4" fmla="*/ 523569 w 546369"/>
                <a:gd name="connsiteY4" fmla="*/ 161003 h 171297"/>
                <a:gd name="connsiteX5" fmla="*/ 431028 w 546369"/>
                <a:gd name="connsiteY5" fmla="*/ 61812 h 171297"/>
                <a:gd name="connsiteX6" fmla="*/ 262126 w 546369"/>
                <a:gd name="connsiteY6" fmla="*/ 23329 h 171297"/>
                <a:gd name="connsiteX7" fmla="*/ 61934 w 546369"/>
                <a:gd name="connsiteY7" fmla="*/ 99912 h 171297"/>
                <a:gd name="connsiteX8" fmla="*/ 1 w 546369"/>
                <a:gd name="connsiteY8" fmla="*/ 161003 h 171297"/>
                <a:gd name="connsiteX9" fmla="*/ 0 w 546369"/>
                <a:gd name="connsiteY9" fmla="*/ 161003 h 171297"/>
                <a:gd name="connsiteX0" fmla="*/ 0 w 546369"/>
                <a:gd name="connsiteY0" fmla="*/ 161003 h 171297"/>
                <a:gd name="connsiteX1" fmla="*/ 124643 w 546369"/>
                <a:gd name="connsiteY1" fmla="*/ 23861 h 171297"/>
                <a:gd name="connsiteX2" fmla="*/ 261785 w 546369"/>
                <a:gd name="connsiteY2" fmla="*/ 0 h 171297"/>
                <a:gd name="connsiteX3" fmla="*/ 398927 w 546369"/>
                <a:gd name="connsiteY3" fmla="*/ 23861 h 171297"/>
                <a:gd name="connsiteX4" fmla="*/ 523569 w 546369"/>
                <a:gd name="connsiteY4" fmla="*/ 161003 h 171297"/>
                <a:gd name="connsiteX5" fmla="*/ 431028 w 546369"/>
                <a:gd name="connsiteY5" fmla="*/ 61812 h 171297"/>
                <a:gd name="connsiteX6" fmla="*/ 262126 w 546369"/>
                <a:gd name="connsiteY6" fmla="*/ 23329 h 171297"/>
                <a:gd name="connsiteX7" fmla="*/ 80984 w 546369"/>
                <a:gd name="connsiteY7" fmla="*/ 78481 h 171297"/>
                <a:gd name="connsiteX8" fmla="*/ 1 w 546369"/>
                <a:gd name="connsiteY8" fmla="*/ 161003 h 171297"/>
                <a:gd name="connsiteX9" fmla="*/ 0 w 546369"/>
                <a:gd name="connsiteY9" fmla="*/ 161003 h 17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6369" h="171297">
                  <a:moveTo>
                    <a:pt x="0" y="161003"/>
                  </a:moveTo>
                  <a:cubicBezTo>
                    <a:pt x="0" y="105078"/>
                    <a:pt x="47187" y="53159"/>
                    <a:pt x="124643" y="23861"/>
                  </a:cubicBezTo>
                  <a:cubicBezTo>
                    <a:pt x="165889" y="8260"/>
                    <a:pt x="213362" y="0"/>
                    <a:pt x="261785" y="0"/>
                  </a:cubicBezTo>
                  <a:cubicBezTo>
                    <a:pt x="310207" y="0"/>
                    <a:pt x="357681" y="8260"/>
                    <a:pt x="398927" y="23861"/>
                  </a:cubicBezTo>
                  <a:cubicBezTo>
                    <a:pt x="476382" y="53159"/>
                    <a:pt x="546369" y="161092"/>
                    <a:pt x="523569" y="161003"/>
                  </a:cubicBezTo>
                  <a:cubicBezTo>
                    <a:pt x="523363" y="171297"/>
                    <a:pt x="474602" y="84758"/>
                    <a:pt x="431028" y="61812"/>
                  </a:cubicBezTo>
                  <a:cubicBezTo>
                    <a:pt x="387454" y="38866"/>
                    <a:pt x="320466" y="20551"/>
                    <a:pt x="262126" y="23329"/>
                  </a:cubicBezTo>
                  <a:cubicBezTo>
                    <a:pt x="203786" y="26107"/>
                    <a:pt x="131815" y="41247"/>
                    <a:pt x="80984" y="78481"/>
                  </a:cubicBezTo>
                  <a:cubicBezTo>
                    <a:pt x="37297" y="101427"/>
                    <a:pt x="17864" y="149631"/>
                    <a:pt x="1" y="161003"/>
                  </a:cubicBezTo>
                  <a:lnTo>
                    <a:pt x="0" y="161003"/>
                  </a:lnTo>
                  <a:close/>
                </a:path>
              </a:pathLst>
            </a:custGeom>
            <a:no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36" name="Oval 35">
              <a:extLst>
                <a:ext uri="{FF2B5EF4-FFF2-40B4-BE49-F238E27FC236}">
                  <a16:creationId xmlns:a16="http://schemas.microsoft.com/office/drawing/2014/main" id="{2F12C2CA-5FFC-4607-82B3-712C373A3B0F}"/>
                </a:ext>
              </a:extLst>
            </p:cNvPr>
            <p:cNvSpPr/>
            <p:nvPr/>
          </p:nvSpPr>
          <p:spPr bwMode="auto">
            <a:xfrm>
              <a:off x="6448381" y="5727859"/>
              <a:ext cx="357187" cy="216694"/>
            </a:xfrm>
            <a:prstGeom prst="ellipse">
              <a:avLst/>
            </a:prstGeom>
            <a:gradFill>
              <a:gsLst>
                <a:gs pos="59000">
                  <a:schemeClr val="tx2"/>
                </a:gs>
                <a:gs pos="0">
                  <a:schemeClr val="tx1"/>
                </a:gs>
              </a:gsLst>
              <a:path path="circle">
                <a:fillToRect l="50000" t="50000" r="50000" b="50000"/>
              </a:path>
            </a:gra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37" name="Group 36">
              <a:extLst>
                <a:ext uri="{FF2B5EF4-FFF2-40B4-BE49-F238E27FC236}">
                  <a16:creationId xmlns:a16="http://schemas.microsoft.com/office/drawing/2014/main" id="{63ACC4C4-AEF3-4221-823B-72B54FDFF17F}"/>
                </a:ext>
              </a:extLst>
            </p:cNvPr>
            <p:cNvGrpSpPr/>
            <p:nvPr/>
          </p:nvGrpSpPr>
          <p:grpSpPr>
            <a:xfrm rot="24300000">
              <a:off x="6876580" y="5562074"/>
              <a:ext cx="165450" cy="190623"/>
              <a:chOff x="4216971" y="4448036"/>
              <a:chExt cx="174737" cy="172780"/>
            </a:xfrm>
            <a:solidFill>
              <a:schemeClr val="accent2"/>
            </a:solidFill>
          </p:grpSpPr>
          <p:sp>
            <p:nvSpPr>
              <p:cNvPr id="109" name="Rectangle 108">
                <a:extLst>
                  <a:ext uri="{FF2B5EF4-FFF2-40B4-BE49-F238E27FC236}">
                    <a16:creationId xmlns:a16="http://schemas.microsoft.com/office/drawing/2014/main" id="{73DEC26B-364E-4008-B09A-6B93BB63E732}"/>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110" name="Group 109">
                <a:extLst>
                  <a:ext uri="{FF2B5EF4-FFF2-40B4-BE49-F238E27FC236}">
                    <a16:creationId xmlns:a16="http://schemas.microsoft.com/office/drawing/2014/main" id="{ACA31212-FA4B-485E-8E72-714CA1EB9741}"/>
                  </a:ext>
                </a:extLst>
              </p:cNvPr>
              <p:cNvGrpSpPr/>
              <p:nvPr/>
            </p:nvGrpSpPr>
            <p:grpSpPr>
              <a:xfrm>
                <a:off x="4216971" y="4448036"/>
                <a:ext cx="174737" cy="86707"/>
                <a:chOff x="4216971" y="4448036"/>
                <a:chExt cx="174737" cy="86707"/>
              </a:xfrm>
              <a:grpFill/>
            </p:grpSpPr>
            <p:sp>
              <p:nvSpPr>
                <p:cNvPr id="111" name="Freeform 59">
                  <a:extLst>
                    <a:ext uri="{FF2B5EF4-FFF2-40B4-BE49-F238E27FC236}">
                      <a16:creationId xmlns:a16="http://schemas.microsoft.com/office/drawing/2014/main" id="{252092F9-B66A-4134-9EEE-B8DB7BD1F408}"/>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112" name="Freeform 60">
                  <a:extLst>
                    <a:ext uri="{FF2B5EF4-FFF2-40B4-BE49-F238E27FC236}">
                      <a16:creationId xmlns:a16="http://schemas.microsoft.com/office/drawing/2014/main" id="{40DDE02C-9E31-47BA-ABE1-918ECB0EA9D4}"/>
                    </a:ext>
                  </a:extLst>
                </p:cNvPr>
                <p:cNvSpPr/>
                <p:nvPr/>
              </p:nvSpPr>
              <p:spPr bwMode="auto">
                <a:xfrm rot="19560000" flipH="1">
                  <a:off x="4216971" y="4448036"/>
                  <a:ext cx="53271" cy="86707"/>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grpSp>
        <p:nvGrpSpPr>
          <p:cNvPr id="128" name="Group 127">
            <a:extLst>
              <a:ext uri="{FF2B5EF4-FFF2-40B4-BE49-F238E27FC236}">
                <a16:creationId xmlns:a16="http://schemas.microsoft.com/office/drawing/2014/main" id="{C64416D3-95BF-4150-905C-DBBDE002615E}"/>
              </a:ext>
            </a:extLst>
          </p:cNvPr>
          <p:cNvGrpSpPr/>
          <p:nvPr/>
        </p:nvGrpSpPr>
        <p:grpSpPr>
          <a:xfrm>
            <a:off x="5778336" y="4998921"/>
            <a:ext cx="1325858" cy="527569"/>
            <a:chOff x="5901673" y="4745410"/>
            <a:chExt cx="1015551" cy="400892"/>
          </a:xfrm>
        </p:grpSpPr>
        <p:sp>
          <p:nvSpPr>
            <p:cNvPr id="29" name="Oval 28">
              <a:extLst>
                <a:ext uri="{FF2B5EF4-FFF2-40B4-BE49-F238E27FC236}">
                  <a16:creationId xmlns:a16="http://schemas.microsoft.com/office/drawing/2014/main" id="{9DFF4C2A-EFCB-432F-A8BA-237FC39CCBC3}"/>
                </a:ext>
              </a:extLst>
            </p:cNvPr>
            <p:cNvSpPr/>
            <p:nvPr/>
          </p:nvSpPr>
          <p:spPr bwMode="auto">
            <a:xfrm>
              <a:off x="6350487" y="4781710"/>
              <a:ext cx="565150" cy="355600"/>
            </a:xfrm>
            <a:prstGeom prst="ellipse">
              <a:avLst/>
            </a:prstGeom>
            <a:solidFill>
              <a:schemeClr val="tx2"/>
            </a:soli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30" name="Freeform 44">
              <a:extLst>
                <a:ext uri="{FF2B5EF4-FFF2-40B4-BE49-F238E27FC236}">
                  <a16:creationId xmlns:a16="http://schemas.microsoft.com/office/drawing/2014/main" id="{049B0313-2CD0-480E-88C8-C8DEBC3D9AAF}"/>
                </a:ext>
              </a:extLst>
            </p:cNvPr>
            <p:cNvSpPr/>
            <p:nvPr/>
          </p:nvSpPr>
          <p:spPr bwMode="auto">
            <a:xfrm>
              <a:off x="6369537" y="4800760"/>
              <a:ext cx="547687" cy="171450"/>
            </a:xfrm>
            <a:custGeom>
              <a:avLst/>
              <a:gdLst>
                <a:gd name="connsiteX0" fmla="*/ 0 w 523567"/>
                <a:gd name="connsiteY0" fmla="*/ 161003 h 322006"/>
                <a:gd name="connsiteX1" fmla="*/ 124643 w 523567"/>
                <a:gd name="connsiteY1" fmla="*/ 23861 h 322006"/>
                <a:gd name="connsiteX2" fmla="*/ 261785 w 523567"/>
                <a:gd name="connsiteY2" fmla="*/ 0 h 322006"/>
                <a:gd name="connsiteX3" fmla="*/ 398927 w 523567"/>
                <a:gd name="connsiteY3" fmla="*/ 23861 h 322006"/>
                <a:gd name="connsiteX4" fmla="*/ 523569 w 523567"/>
                <a:gd name="connsiteY4" fmla="*/ 161003 h 322006"/>
                <a:gd name="connsiteX5" fmla="*/ 398927 w 523567"/>
                <a:gd name="connsiteY5" fmla="*/ 298145 h 322006"/>
                <a:gd name="connsiteX6" fmla="*/ 261785 w 523567"/>
                <a:gd name="connsiteY6" fmla="*/ 322006 h 322006"/>
                <a:gd name="connsiteX7" fmla="*/ 124643 w 523567"/>
                <a:gd name="connsiteY7" fmla="*/ 298145 h 322006"/>
                <a:gd name="connsiteX8" fmla="*/ 1 w 523567"/>
                <a:gd name="connsiteY8" fmla="*/ 161003 h 322006"/>
                <a:gd name="connsiteX9" fmla="*/ 0 w 523567"/>
                <a:gd name="connsiteY9" fmla="*/ 161003 h 322006"/>
                <a:gd name="connsiteX0" fmla="*/ 0 w 523569"/>
                <a:gd name="connsiteY0" fmla="*/ 161003 h 313746"/>
                <a:gd name="connsiteX1" fmla="*/ 124643 w 523569"/>
                <a:gd name="connsiteY1" fmla="*/ 23861 h 313746"/>
                <a:gd name="connsiteX2" fmla="*/ 261785 w 523569"/>
                <a:gd name="connsiteY2" fmla="*/ 0 h 313746"/>
                <a:gd name="connsiteX3" fmla="*/ 398927 w 523569"/>
                <a:gd name="connsiteY3" fmla="*/ 23861 h 313746"/>
                <a:gd name="connsiteX4" fmla="*/ 523569 w 523569"/>
                <a:gd name="connsiteY4" fmla="*/ 161003 h 313746"/>
                <a:gd name="connsiteX5" fmla="*/ 398927 w 523569"/>
                <a:gd name="connsiteY5" fmla="*/ 298145 h 313746"/>
                <a:gd name="connsiteX6" fmla="*/ 264507 w 523569"/>
                <a:gd name="connsiteY6" fmla="*/ 47141 h 313746"/>
                <a:gd name="connsiteX7" fmla="*/ 124643 w 523569"/>
                <a:gd name="connsiteY7" fmla="*/ 298145 h 313746"/>
                <a:gd name="connsiteX8" fmla="*/ 1 w 523569"/>
                <a:gd name="connsiteY8" fmla="*/ 161003 h 313746"/>
                <a:gd name="connsiteX9" fmla="*/ 0 w 523569"/>
                <a:gd name="connsiteY9" fmla="*/ 161003 h 313746"/>
                <a:gd name="connsiteX0" fmla="*/ 0 w 527651"/>
                <a:gd name="connsiteY0" fmla="*/ 161003 h 313746"/>
                <a:gd name="connsiteX1" fmla="*/ 124643 w 527651"/>
                <a:gd name="connsiteY1" fmla="*/ 23861 h 313746"/>
                <a:gd name="connsiteX2" fmla="*/ 261785 w 527651"/>
                <a:gd name="connsiteY2" fmla="*/ 0 h 313746"/>
                <a:gd name="connsiteX3" fmla="*/ 398927 w 527651"/>
                <a:gd name="connsiteY3" fmla="*/ 23861 h 313746"/>
                <a:gd name="connsiteX4" fmla="*/ 523569 w 527651"/>
                <a:gd name="connsiteY4" fmla="*/ 161003 h 313746"/>
                <a:gd name="connsiteX5" fmla="*/ 374435 w 527651"/>
                <a:gd name="connsiteY5" fmla="*/ 55938 h 313746"/>
                <a:gd name="connsiteX6" fmla="*/ 264507 w 527651"/>
                <a:gd name="connsiteY6" fmla="*/ 47141 h 313746"/>
                <a:gd name="connsiteX7" fmla="*/ 124643 w 527651"/>
                <a:gd name="connsiteY7" fmla="*/ 298145 h 313746"/>
                <a:gd name="connsiteX8" fmla="*/ 1 w 527651"/>
                <a:gd name="connsiteY8" fmla="*/ 161003 h 313746"/>
                <a:gd name="connsiteX9" fmla="*/ 0 w 527651"/>
                <a:gd name="connsiteY9" fmla="*/ 161003 h 313746"/>
                <a:gd name="connsiteX0" fmla="*/ 0 w 527651"/>
                <a:gd name="connsiteY0" fmla="*/ 161003 h 216928"/>
                <a:gd name="connsiteX1" fmla="*/ 124643 w 527651"/>
                <a:gd name="connsiteY1" fmla="*/ 23861 h 216928"/>
                <a:gd name="connsiteX2" fmla="*/ 261785 w 527651"/>
                <a:gd name="connsiteY2" fmla="*/ 0 h 216928"/>
                <a:gd name="connsiteX3" fmla="*/ 398927 w 527651"/>
                <a:gd name="connsiteY3" fmla="*/ 23861 h 216928"/>
                <a:gd name="connsiteX4" fmla="*/ 523569 w 527651"/>
                <a:gd name="connsiteY4" fmla="*/ 161003 h 216928"/>
                <a:gd name="connsiteX5" fmla="*/ 374435 w 527651"/>
                <a:gd name="connsiteY5" fmla="*/ 55938 h 216928"/>
                <a:gd name="connsiteX6" fmla="*/ 264507 w 527651"/>
                <a:gd name="connsiteY6" fmla="*/ 47141 h 216928"/>
                <a:gd name="connsiteX7" fmla="*/ 138250 w 527651"/>
                <a:gd name="connsiteY7" fmla="*/ 69545 h 216928"/>
                <a:gd name="connsiteX8" fmla="*/ 1 w 527651"/>
                <a:gd name="connsiteY8" fmla="*/ 161003 h 216928"/>
                <a:gd name="connsiteX9" fmla="*/ 0 w 527651"/>
                <a:gd name="connsiteY9" fmla="*/ 161003 h 216928"/>
                <a:gd name="connsiteX0" fmla="*/ 0 w 527651"/>
                <a:gd name="connsiteY0" fmla="*/ 161003 h 216928"/>
                <a:gd name="connsiteX1" fmla="*/ 124643 w 527651"/>
                <a:gd name="connsiteY1" fmla="*/ 23861 h 216928"/>
                <a:gd name="connsiteX2" fmla="*/ 261785 w 527651"/>
                <a:gd name="connsiteY2" fmla="*/ 0 h 216928"/>
                <a:gd name="connsiteX3" fmla="*/ 398927 w 527651"/>
                <a:gd name="connsiteY3" fmla="*/ 23861 h 216928"/>
                <a:gd name="connsiteX4" fmla="*/ 523569 w 527651"/>
                <a:gd name="connsiteY4" fmla="*/ 161003 h 216928"/>
                <a:gd name="connsiteX5" fmla="*/ 374435 w 527651"/>
                <a:gd name="connsiteY5" fmla="*/ 55938 h 216928"/>
                <a:gd name="connsiteX6" fmla="*/ 262126 w 527651"/>
                <a:gd name="connsiteY6" fmla="*/ 23329 h 216928"/>
                <a:gd name="connsiteX7" fmla="*/ 138250 w 527651"/>
                <a:gd name="connsiteY7" fmla="*/ 69545 h 216928"/>
                <a:gd name="connsiteX8" fmla="*/ 1 w 527651"/>
                <a:gd name="connsiteY8" fmla="*/ 161003 h 216928"/>
                <a:gd name="connsiteX9" fmla="*/ 0 w 527651"/>
                <a:gd name="connsiteY9" fmla="*/ 161003 h 216928"/>
                <a:gd name="connsiteX0" fmla="*/ 0 w 535191"/>
                <a:gd name="connsiteY0" fmla="*/ 161003 h 216928"/>
                <a:gd name="connsiteX1" fmla="*/ 124643 w 535191"/>
                <a:gd name="connsiteY1" fmla="*/ 23861 h 216928"/>
                <a:gd name="connsiteX2" fmla="*/ 261785 w 535191"/>
                <a:gd name="connsiteY2" fmla="*/ 0 h 216928"/>
                <a:gd name="connsiteX3" fmla="*/ 398927 w 535191"/>
                <a:gd name="connsiteY3" fmla="*/ 23861 h 216928"/>
                <a:gd name="connsiteX4" fmla="*/ 523569 w 535191"/>
                <a:gd name="connsiteY4" fmla="*/ 161003 h 216928"/>
                <a:gd name="connsiteX5" fmla="*/ 329192 w 535191"/>
                <a:gd name="connsiteY5" fmla="*/ 41650 h 216928"/>
                <a:gd name="connsiteX6" fmla="*/ 262126 w 535191"/>
                <a:gd name="connsiteY6" fmla="*/ 23329 h 216928"/>
                <a:gd name="connsiteX7" fmla="*/ 138250 w 535191"/>
                <a:gd name="connsiteY7" fmla="*/ 69545 h 216928"/>
                <a:gd name="connsiteX8" fmla="*/ 1 w 535191"/>
                <a:gd name="connsiteY8" fmla="*/ 161003 h 216928"/>
                <a:gd name="connsiteX9" fmla="*/ 0 w 535191"/>
                <a:gd name="connsiteY9" fmla="*/ 161003 h 216928"/>
                <a:gd name="connsiteX0" fmla="*/ 0 w 546369"/>
                <a:gd name="connsiteY0" fmla="*/ 161003 h 216928"/>
                <a:gd name="connsiteX1" fmla="*/ 124643 w 546369"/>
                <a:gd name="connsiteY1" fmla="*/ 23861 h 216928"/>
                <a:gd name="connsiteX2" fmla="*/ 261785 w 546369"/>
                <a:gd name="connsiteY2" fmla="*/ 0 h 216928"/>
                <a:gd name="connsiteX3" fmla="*/ 398927 w 546369"/>
                <a:gd name="connsiteY3" fmla="*/ 23861 h 216928"/>
                <a:gd name="connsiteX4" fmla="*/ 523569 w 546369"/>
                <a:gd name="connsiteY4" fmla="*/ 161003 h 216928"/>
                <a:gd name="connsiteX5" fmla="*/ 262126 w 546369"/>
                <a:gd name="connsiteY5" fmla="*/ 23329 h 216928"/>
                <a:gd name="connsiteX6" fmla="*/ 138250 w 546369"/>
                <a:gd name="connsiteY6" fmla="*/ 69545 h 216928"/>
                <a:gd name="connsiteX7" fmla="*/ 1 w 546369"/>
                <a:gd name="connsiteY7" fmla="*/ 161003 h 216928"/>
                <a:gd name="connsiteX8" fmla="*/ 0 w 546369"/>
                <a:gd name="connsiteY8" fmla="*/ 161003 h 216928"/>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1 w 546369"/>
                <a:gd name="connsiteY6" fmla="*/ 161003 h 161092"/>
                <a:gd name="connsiteX7" fmla="*/ 0 w 546369"/>
                <a:gd name="connsiteY7"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1 w 546369"/>
                <a:gd name="connsiteY6" fmla="*/ 161003 h 161092"/>
                <a:gd name="connsiteX7" fmla="*/ 0 w 546369"/>
                <a:gd name="connsiteY7"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61934 w 546369"/>
                <a:gd name="connsiteY6" fmla="*/ 99912 h 161092"/>
                <a:gd name="connsiteX7" fmla="*/ 1 w 546369"/>
                <a:gd name="connsiteY7" fmla="*/ 161003 h 161092"/>
                <a:gd name="connsiteX8" fmla="*/ 0 w 546369"/>
                <a:gd name="connsiteY8"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61934 w 546369"/>
                <a:gd name="connsiteY6" fmla="*/ 99912 h 161092"/>
                <a:gd name="connsiteX7" fmla="*/ 1 w 546369"/>
                <a:gd name="connsiteY7" fmla="*/ 161003 h 161092"/>
                <a:gd name="connsiteX8" fmla="*/ 0 w 546369"/>
                <a:gd name="connsiteY8" fmla="*/ 161003 h 161092"/>
                <a:gd name="connsiteX0" fmla="*/ 0 w 546369"/>
                <a:gd name="connsiteY0" fmla="*/ 161003 h 171297"/>
                <a:gd name="connsiteX1" fmla="*/ 124643 w 546369"/>
                <a:gd name="connsiteY1" fmla="*/ 23861 h 171297"/>
                <a:gd name="connsiteX2" fmla="*/ 261785 w 546369"/>
                <a:gd name="connsiteY2" fmla="*/ 0 h 171297"/>
                <a:gd name="connsiteX3" fmla="*/ 398927 w 546369"/>
                <a:gd name="connsiteY3" fmla="*/ 23861 h 171297"/>
                <a:gd name="connsiteX4" fmla="*/ 523569 w 546369"/>
                <a:gd name="connsiteY4" fmla="*/ 161003 h 171297"/>
                <a:gd name="connsiteX5" fmla="*/ 431028 w 546369"/>
                <a:gd name="connsiteY5" fmla="*/ 61812 h 171297"/>
                <a:gd name="connsiteX6" fmla="*/ 262126 w 546369"/>
                <a:gd name="connsiteY6" fmla="*/ 23329 h 171297"/>
                <a:gd name="connsiteX7" fmla="*/ 61934 w 546369"/>
                <a:gd name="connsiteY7" fmla="*/ 99912 h 171297"/>
                <a:gd name="connsiteX8" fmla="*/ 1 w 546369"/>
                <a:gd name="connsiteY8" fmla="*/ 161003 h 171297"/>
                <a:gd name="connsiteX9" fmla="*/ 0 w 546369"/>
                <a:gd name="connsiteY9" fmla="*/ 161003 h 171297"/>
                <a:gd name="connsiteX0" fmla="*/ 0 w 546369"/>
                <a:gd name="connsiteY0" fmla="*/ 161003 h 171297"/>
                <a:gd name="connsiteX1" fmla="*/ 124643 w 546369"/>
                <a:gd name="connsiteY1" fmla="*/ 23861 h 171297"/>
                <a:gd name="connsiteX2" fmla="*/ 261785 w 546369"/>
                <a:gd name="connsiteY2" fmla="*/ 0 h 171297"/>
                <a:gd name="connsiteX3" fmla="*/ 398927 w 546369"/>
                <a:gd name="connsiteY3" fmla="*/ 23861 h 171297"/>
                <a:gd name="connsiteX4" fmla="*/ 523569 w 546369"/>
                <a:gd name="connsiteY4" fmla="*/ 161003 h 171297"/>
                <a:gd name="connsiteX5" fmla="*/ 431028 w 546369"/>
                <a:gd name="connsiteY5" fmla="*/ 61812 h 171297"/>
                <a:gd name="connsiteX6" fmla="*/ 262126 w 546369"/>
                <a:gd name="connsiteY6" fmla="*/ 23329 h 171297"/>
                <a:gd name="connsiteX7" fmla="*/ 80984 w 546369"/>
                <a:gd name="connsiteY7" fmla="*/ 78481 h 171297"/>
                <a:gd name="connsiteX8" fmla="*/ 1 w 546369"/>
                <a:gd name="connsiteY8" fmla="*/ 161003 h 171297"/>
                <a:gd name="connsiteX9" fmla="*/ 0 w 546369"/>
                <a:gd name="connsiteY9" fmla="*/ 161003 h 17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6369" h="171297">
                  <a:moveTo>
                    <a:pt x="0" y="161003"/>
                  </a:moveTo>
                  <a:cubicBezTo>
                    <a:pt x="0" y="105078"/>
                    <a:pt x="47187" y="53159"/>
                    <a:pt x="124643" y="23861"/>
                  </a:cubicBezTo>
                  <a:cubicBezTo>
                    <a:pt x="165889" y="8260"/>
                    <a:pt x="213362" y="0"/>
                    <a:pt x="261785" y="0"/>
                  </a:cubicBezTo>
                  <a:cubicBezTo>
                    <a:pt x="310207" y="0"/>
                    <a:pt x="357681" y="8260"/>
                    <a:pt x="398927" y="23861"/>
                  </a:cubicBezTo>
                  <a:cubicBezTo>
                    <a:pt x="476382" y="53159"/>
                    <a:pt x="546369" y="161092"/>
                    <a:pt x="523569" y="161003"/>
                  </a:cubicBezTo>
                  <a:cubicBezTo>
                    <a:pt x="523363" y="171297"/>
                    <a:pt x="474602" y="84758"/>
                    <a:pt x="431028" y="61812"/>
                  </a:cubicBezTo>
                  <a:cubicBezTo>
                    <a:pt x="387454" y="38866"/>
                    <a:pt x="320466" y="20551"/>
                    <a:pt x="262126" y="23329"/>
                  </a:cubicBezTo>
                  <a:cubicBezTo>
                    <a:pt x="203786" y="26107"/>
                    <a:pt x="131815" y="41247"/>
                    <a:pt x="80984" y="78481"/>
                  </a:cubicBezTo>
                  <a:cubicBezTo>
                    <a:pt x="37297" y="101427"/>
                    <a:pt x="17864" y="149631"/>
                    <a:pt x="1" y="161003"/>
                  </a:cubicBezTo>
                  <a:lnTo>
                    <a:pt x="0" y="161003"/>
                  </a:lnTo>
                  <a:close/>
                </a:path>
              </a:pathLst>
            </a:custGeom>
            <a:no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31" name="Freeform 45">
              <a:extLst>
                <a:ext uri="{FF2B5EF4-FFF2-40B4-BE49-F238E27FC236}">
                  <a16:creationId xmlns:a16="http://schemas.microsoft.com/office/drawing/2014/main" id="{3B6D89AE-95EC-4229-8696-0AC1C8EC42DE}"/>
                </a:ext>
              </a:extLst>
            </p:cNvPr>
            <p:cNvSpPr/>
            <p:nvPr/>
          </p:nvSpPr>
          <p:spPr bwMode="auto">
            <a:xfrm>
              <a:off x="6415574" y="4848385"/>
              <a:ext cx="444500" cy="127000"/>
            </a:xfrm>
            <a:custGeom>
              <a:avLst/>
              <a:gdLst>
                <a:gd name="connsiteX0" fmla="*/ 0 w 523567"/>
                <a:gd name="connsiteY0" fmla="*/ 161003 h 322006"/>
                <a:gd name="connsiteX1" fmla="*/ 124643 w 523567"/>
                <a:gd name="connsiteY1" fmla="*/ 23861 h 322006"/>
                <a:gd name="connsiteX2" fmla="*/ 261785 w 523567"/>
                <a:gd name="connsiteY2" fmla="*/ 0 h 322006"/>
                <a:gd name="connsiteX3" fmla="*/ 398927 w 523567"/>
                <a:gd name="connsiteY3" fmla="*/ 23861 h 322006"/>
                <a:gd name="connsiteX4" fmla="*/ 523569 w 523567"/>
                <a:gd name="connsiteY4" fmla="*/ 161003 h 322006"/>
                <a:gd name="connsiteX5" fmla="*/ 398927 w 523567"/>
                <a:gd name="connsiteY5" fmla="*/ 298145 h 322006"/>
                <a:gd name="connsiteX6" fmla="*/ 261785 w 523567"/>
                <a:gd name="connsiteY6" fmla="*/ 322006 h 322006"/>
                <a:gd name="connsiteX7" fmla="*/ 124643 w 523567"/>
                <a:gd name="connsiteY7" fmla="*/ 298145 h 322006"/>
                <a:gd name="connsiteX8" fmla="*/ 1 w 523567"/>
                <a:gd name="connsiteY8" fmla="*/ 161003 h 322006"/>
                <a:gd name="connsiteX9" fmla="*/ 0 w 523567"/>
                <a:gd name="connsiteY9" fmla="*/ 161003 h 322006"/>
                <a:gd name="connsiteX0" fmla="*/ 0 w 523569"/>
                <a:gd name="connsiteY0" fmla="*/ 161003 h 313746"/>
                <a:gd name="connsiteX1" fmla="*/ 124643 w 523569"/>
                <a:gd name="connsiteY1" fmla="*/ 23861 h 313746"/>
                <a:gd name="connsiteX2" fmla="*/ 261785 w 523569"/>
                <a:gd name="connsiteY2" fmla="*/ 0 h 313746"/>
                <a:gd name="connsiteX3" fmla="*/ 398927 w 523569"/>
                <a:gd name="connsiteY3" fmla="*/ 23861 h 313746"/>
                <a:gd name="connsiteX4" fmla="*/ 523569 w 523569"/>
                <a:gd name="connsiteY4" fmla="*/ 161003 h 313746"/>
                <a:gd name="connsiteX5" fmla="*/ 398927 w 523569"/>
                <a:gd name="connsiteY5" fmla="*/ 298145 h 313746"/>
                <a:gd name="connsiteX6" fmla="*/ 264507 w 523569"/>
                <a:gd name="connsiteY6" fmla="*/ 47141 h 313746"/>
                <a:gd name="connsiteX7" fmla="*/ 124643 w 523569"/>
                <a:gd name="connsiteY7" fmla="*/ 298145 h 313746"/>
                <a:gd name="connsiteX8" fmla="*/ 1 w 523569"/>
                <a:gd name="connsiteY8" fmla="*/ 161003 h 313746"/>
                <a:gd name="connsiteX9" fmla="*/ 0 w 523569"/>
                <a:gd name="connsiteY9" fmla="*/ 161003 h 313746"/>
                <a:gd name="connsiteX0" fmla="*/ 0 w 527651"/>
                <a:gd name="connsiteY0" fmla="*/ 161003 h 313746"/>
                <a:gd name="connsiteX1" fmla="*/ 124643 w 527651"/>
                <a:gd name="connsiteY1" fmla="*/ 23861 h 313746"/>
                <a:gd name="connsiteX2" fmla="*/ 261785 w 527651"/>
                <a:gd name="connsiteY2" fmla="*/ 0 h 313746"/>
                <a:gd name="connsiteX3" fmla="*/ 398927 w 527651"/>
                <a:gd name="connsiteY3" fmla="*/ 23861 h 313746"/>
                <a:gd name="connsiteX4" fmla="*/ 523569 w 527651"/>
                <a:gd name="connsiteY4" fmla="*/ 161003 h 313746"/>
                <a:gd name="connsiteX5" fmla="*/ 374435 w 527651"/>
                <a:gd name="connsiteY5" fmla="*/ 55938 h 313746"/>
                <a:gd name="connsiteX6" fmla="*/ 264507 w 527651"/>
                <a:gd name="connsiteY6" fmla="*/ 47141 h 313746"/>
                <a:gd name="connsiteX7" fmla="*/ 124643 w 527651"/>
                <a:gd name="connsiteY7" fmla="*/ 298145 h 313746"/>
                <a:gd name="connsiteX8" fmla="*/ 1 w 527651"/>
                <a:gd name="connsiteY8" fmla="*/ 161003 h 313746"/>
                <a:gd name="connsiteX9" fmla="*/ 0 w 527651"/>
                <a:gd name="connsiteY9" fmla="*/ 161003 h 313746"/>
                <a:gd name="connsiteX0" fmla="*/ 0 w 527651"/>
                <a:gd name="connsiteY0" fmla="*/ 161003 h 216928"/>
                <a:gd name="connsiteX1" fmla="*/ 124643 w 527651"/>
                <a:gd name="connsiteY1" fmla="*/ 23861 h 216928"/>
                <a:gd name="connsiteX2" fmla="*/ 261785 w 527651"/>
                <a:gd name="connsiteY2" fmla="*/ 0 h 216928"/>
                <a:gd name="connsiteX3" fmla="*/ 398927 w 527651"/>
                <a:gd name="connsiteY3" fmla="*/ 23861 h 216928"/>
                <a:gd name="connsiteX4" fmla="*/ 523569 w 527651"/>
                <a:gd name="connsiteY4" fmla="*/ 161003 h 216928"/>
                <a:gd name="connsiteX5" fmla="*/ 374435 w 527651"/>
                <a:gd name="connsiteY5" fmla="*/ 55938 h 216928"/>
                <a:gd name="connsiteX6" fmla="*/ 264507 w 527651"/>
                <a:gd name="connsiteY6" fmla="*/ 47141 h 216928"/>
                <a:gd name="connsiteX7" fmla="*/ 138250 w 527651"/>
                <a:gd name="connsiteY7" fmla="*/ 69545 h 216928"/>
                <a:gd name="connsiteX8" fmla="*/ 1 w 527651"/>
                <a:gd name="connsiteY8" fmla="*/ 161003 h 216928"/>
                <a:gd name="connsiteX9" fmla="*/ 0 w 527651"/>
                <a:gd name="connsiteY9" fmla="*/ 161003 h 216928"/>
                <a:gd name="connsiteX0" fmla="*/ 0 w 527651"/>
                <a:gd name="connsiteY0" fmla="*/ 161003 h 216928"/>
                <a:gd name="connsiteX1" fmla="*/ 124643 w 527651"/>
                <a:gd name="connsiteY1" fmla="*/ 23861 h 216928"/>
                <a:gd name="connsiteX2" fmla="*/ 261785 w 527651"/>
                <a:gd name="connsiteY2" fmla="*/ 0 h 216928"/>
                <a:gd name="connsiteX3" fmla="*/ 398927 w 527651"/>
                <a:gd name="connsiteY3" fmla="*/ 23861 h 216928"/>
                <a:gd name="connsiteX4" fmla="*/ 523569 w 527651"/>
                <a:gd name="connsiteY4" fmla="*/ 161003 h 216928"/>
                <a:gd name="connsiteX5" fmla="*/ 374435 w 527651"/>
                <a:gd name="connsiteY5" fmla="*/ 55938 h 216928"/>
                <a:gd name="connsiteX6" fmla="*/ 262126 w 527651"/>
                <a:gd name="connsiteY6" fmla="*/ 23329 h 216928"/>
                <a:gd name="connsiteX7" fmla="*/ 138250 w 527651"/>
                <a:gd name="connsiteY7" fmla="*/ 69545 h 216928"/>
                <a:gd name="connsiteX8" fmla="*/ 1 w 527651"/>
                <a:gd name="connsiteY8" fmla="*/ 161003 h 216928"/>
                <a:gd name="connsiteX9" fmla="*/ 0 w 527651"/>
                <a:gd name="connsiteY9" fmla="*/ 161003 h 216928"/>
                <a:gd name="connsiteX0" fmla="*/ 0 w 535191"/>
                <a:gd name="connsiteY0" fmla="*/ 161003 h 216928"/>
                <a:gd name="connsiteX1" fmla="*/ 124643 w 535191"/>
                <a:gd name="connsiteY1" fmla="*/ 23861 h 216928"/>
                <a:gd name="connsiteX2" fmla="*/ 261785 w 535191"/>
                <a:gd name="connsiteY2" fmla="*/ 0 h 216928"/>
                <a:gd name="connsiteX3" fmla="*/ 398927 w 535191"/>
                <a:gd name="connsiteY3" fmla="*/ 23861 h 216928"/>
                <a:gd name="connsiteX4" fmla="*/ 523569 w 535191"/>
                <a:gd name="connsiteY4" fmla="*/ 161003 h 216928"/>
                <a:gd name="connsiteX5" fmla="*/ 329192 w 535191"/>
                <a:gd name="connsiteY5" fmla="*/ 41650 h 216928"/>
                <a:gd name="connsiteX6" fmla="*/ 262126 w 535191"/>
                <a:gd name="connsiteY6" fmla="*/ 23329 h 216928"/>
                <a:gd name="connsiteX7" fmla="*/ 138250 w 535191"/>
                <a:gd name="connsiteY7" fmla="*/ 69545 h 216928"/>
                <a:gd name="connsiteX8" fmla="*/ 1 w 535191"/>
                <a:gd name="connsiteY8" fmla="*/ 161003 h 216928"/>
                <a:gd name="connsiteX9" fmla="*/ 0 w 535191"/>
                <a:gd name="connsiteY9" fmla="*/ 161003 h 216928"/>
                <a:gd name="connsiteX0" fmla="*/ 0 w 546369"/>
                <a:gd name="connsiteY0" fmla="*/ 161003 h 216928"/>
                <a:gd name="connsiteX1" fmla="*/ 124643 w 546369"/>
                <a:gd name="connsiteY1" fmla="*/ 23861 h 216928"/>
                <a:gd name="connsiteX2" fmla="*/ 261785 w 546369"/>
                <a:gd name="connsiteY2" fmla="*/ 0 h 216928"/>
                <a:gd name="connsiteX3" fmla="*/ 398927 w 546369"/>
                <a:gd name="connsiteY3" fmla="*/ 23861 h 216928"/>
                <a:gd name="connsiteX4" fmla="*/ 523569 w 546369"/>
                <a:gd name="connsiteY4" fmla="*/ 161003 h 216928"/>
                <a:gd name="connsiteX5" fmla="*/ 262126 w 546369"/>
                <a:gd name="connsiteY5" fmla="*/ 23329 h 216928"/>
                <a:gd name="connsiteX6" fmla="*/ 138250 w 546369"/>
                <a:gd name="connsiteY6" fmla="*/ 69545 h 216928"/>
                <a:gd name="connsiteX7" fmla="*/ 1 w 546369"/>
                <a:gd name="connsiteY7" fmla="*/ 161003 h 216928"/>
                <a:gd name="connsiteX8" fmla="*/ 0 w 546369"/>
                <a:gd name="connsiteY8" fmla="*/ 161003 h 216928"/>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1 w 546369"/>
                <a:gd name="connsiteY6" fmla="*/ 161003 h 161092"/>
                <a:gd name="connsiteX7" fmla="*/ 0 w 546369"/>
                <a:gd name="connsiteY7"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1 w 546369"/>
                <a:gd name="connsiteY6" fmla="*/ 161003 h 161092"/>
                <a:gd name="connsiteX7" fmla="*/ 0 w 546369"/>
                <a:gd name="connsiteY7"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61934 w 546369"/>
                <a:gd name="connsiteY6" fmla="*/ 99912 h 161092"/>
                <a:gd name="connsiteX7" fmla="*/ 1 w 546369"/>
                <a:gd name="connsiteY7" fmla="*/ 161003 h 161092"/>
                <a:gd name="connsiteX8" fmla="*/ 0 w 546369"/>
                <a:gd name="connsiteY8" fmla="*/ 161003 h 161092"/>
                <a:gd name="connsiteX0" fmla="*/ 0 w 546369"/>
                <a:gd name="connsiteY0" fmla="*/ 161003 h 161092"/>
                <a:gd name="connsiteX1" fmla="*/ 124643 w 546369"/>
                <a:gd name="connsiteY1" fmla="*/ 23861 h 161092"/>
                <a:gd name="connsiteX2" fmla="*/ 261785 w 546369"/>
                <a:gd name="connsiteY2" fmla="*/ 0 h 161092"/>
                <a:gd name="connsiteX3" fmla="*/ 398927 w 546369"/>
                <a:gd name="connsiteY3" fmla="*/ 23861 h 161092"/>
                <a:gd name="connsiteX4" fmla="*/ 523569 w 546369"/>
                <a:gd name="connsiteY4" fmla="*/ 161003 h 161092"/>
                <a:gd name="connsiteX5" fmla="*/ 262126 w 546369"/>
                <a:gd name="connsiteY5" fmla="*/ 23329 h 161092"/>
                <a:gd name="connsiteX6" fmla="*/ 61934 w 546369"/>
                <a:gd name="connsiteY6" fmla="*/ 99912 h 161092"/>
                <a:gd name="connsiteX7" fmla="*/ 1 w 546369"/>
                <a:gd name="connsiteY7" fmla="*/ 161003 h 161092"/>
                <a:gd name="connsiteX8" fmla="*/ 0 w 546369"/>
                <a:gd name="connsiteY8" fmla="*/ 161003 h 161092"/>
                <a:gd name="connsiteX0" fmla="*/ 0 w 546369"/>
                <a:gd name="connsiteY0" fmla="*/ 161003 h 171297"/>
                <a:gd name="connsiteX1" fmla="*/ 124643 w 546369"/>
                <a:gd name="connsiteY1" fmla="*/ 23861 h 171297"/>
                <a:gd name="connsiteX2" fmla="*/ 261785 w 546369"/>
                <a:gd name="connsiteY2" fmla="*/ 0 h 171297"/>
                <a:gd name="connsiteX3" fmla="*/ 398927 w 546369"/>
                <a:gd name="connsiteY3" fmla="*/ 23861 h 171297"/>
                <a:gd name="connsiteX4" fmla="*/ 523569 w 546369"/>
                <a:gd name="connsiteY4" fmla="*/ 161003 h 171297"/>
                <a:gd name="connsiteX5" fmla="*/ 431028 w 546369"/>
                <a:gd name="connsiteY5" fmla="*/ 61812 h 171297"/>
                <a:gd name="connsiteX6" fmla="*/ 262126 w 546369"/>
                <a:gd name="connsiteY6" fmla="*/ 23329 h 171297"/>
                <a:gd name="connsiteX7" fmla="*/ 61934 w 546369"/>
                <a:gd name="connsiteY7" fmla="*/ 99912 h 171297"/>
                <a:gd name="connsiteX8" fmla="*/ 1 w 546369"/>
                <a:gd name="connsiteY8" fmla="*/ 161003 h 171297"/>
                <a:gd name="connsiteX9" fmla="*/ 0 w 546369"/>
                <a:gd name="connsiteY9" fmla="*/ 161003 h 171297"/>
                <a:gd name="connsiteX0" fmla="*/ 0 w 546369"/>
                <a:gd name="connsiteY0" fmla="*/ 161003 h 171297"/>
                <a:gd name="connsiteX1" fmla="*/ 124643 w 546369"/>
                <a:gd name="connsiteY1" fmla="*/ 23861 h 171297"/>
                <a:gd name="connsiteX2" fmla="*/ 261785 w 546369"/>
                <a:gd name="connsiteY2" fmla="*/ 0 h 171297"/>
                <a:gd name="connsiteX3" fmla="*/ 398927 w 546369"/>
                <a:gd name="connsiteY3" fmla="*/ 23861 h 171297"/>
                <a:gd name="connsiteX4" fmla="*/ 523569 w 546369"/>
                <a:gd name="connsiteY4" fmla="*/ 161003 h 171297"/>
                <a:gd name="connsiteX5" fmla="*/ 431028 w 546369"/>
                <a:gd name="connsiteY5" fmla="*/ 61812 h 171297"/>
                <a:gd name="connsiteX6" fmla="*/ 262126 w 546369"/>
                <a:gd name="connsiteY6" fmla="*/ 23329 h 171297"/>
                <a:gd name="connsiteX7" fmla="*/ 80984 w 546369"/>
                <a:gd name="connsiteY7" fmla="*/ 78481 h 171297"/>
                <a:gd name="connsiteX8" fmla="*/ 1 w 546369"/>
                <a:gd name="connsiteY8" fmla="*/ 161003 h 171297"/>
                <a:gd name="connsiteX9" fmla="*/ 0 w 546369"/>
                <a:gd name="connsiteY9" fmla="*/ 161003 h 171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6369" h="171297">
                  <a:moveTo>
                    <a:pt x="0" y="161003"/>
                  </a:moveTo>
                  <a:cubicBezTo>
                    <a:pt x="0" y="105078"/>
                    <a:pt x="47187" y="53159"/>
                    <a:pt x="124643" y="23861"/>
                  </a:cubicBezTo>
                  <a:cubicBezTo>
                    <a:pt x="165889" y="8260"/>
                    <a:pt x="213362" y="0"/>
                    <a:pt x="261785" y="0"/>
                  </a:cubicBezTo>
                  <a:cubicBezTo>
                    <a:pt x="310207" y="0"/>
                    <a:pt x="357681" y="8260"/>
                    <a:pt x="398927" y="23861"/>
                  </a:cubicBezTo>
                  <a:cubicBezTo>
                    <a:pt x="476382" y="53159"/>
                    <a:pt x="546369" y="161092"/>
                    <a:pt x="523569" y="161003"/>
                  </a:cubicBezTo>
                  <a:cubicBezTo>
                    <a:pt x="523363" y="171297"/>
                    <a:pt x="474602" y="84758"/>
                    <a:pt x="431028" y="61812"/>
                  </a:cubicBezTo>
                  <a:cubicBezTo>
                    <a:pt x="387454" y="38866"/>
                    <a:pt x="320466" y="20551"/>
                    <a:pt x="262126" y="23329"/>
                  </a:cubicBezTo>
                  <a:cubicBezTo>
                    <a:pt x="203786" y="26107"/>
                    <a:pt x="131815" y="41247"/>
                    <a:pt x="80984" y="78481"/>
                  </a:cubicBezTo>
                  <a:cubicBezTo>
                    <a:pt x="37297" y="101427"/>
                    <a:pt x="17864" y="149631"/>
                    <a:pt x="1" y="161003"/>
                  </a:cubicBezTo>
                  <a:lnTo>
                    <a:pt x="0" y="161003"/>
                  </a:lnTo>
                  <a:close/>
                </a:path>
              </a:pathLst>
            </a:custGeom>
            <a:no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32" name="Oval 31">
              <a:extLst>
                <a:ext uri="{FF2B5EF4-FFF2-40B4-BE49-F238E27FC236}">
                  <a16:creationId xmlns:a16="http://schemas.microsoft.com/office/drawing/2014/main" id="{A9BBD81B-A168-4E1F-91EE-DC3FBFDA59D6}"/>
                </a:ext>
              </a:extLst>
            </p:cNvPr>
            <p:cNvSpPr/>
            <p:nvPr/>
          </p:nvSpPr>
          <p:spPr bwMode="auto">
            <a:xfrm>
              <a:off x="6448381" y="4891275"/>
              <a:ext cx="357187" cy="216694"/>
            </a:xfrm>
            <a:prstGeom prst="ellipse">
              <a:avLst/>
            </a:prstGeom>
            <a:gradFill>
              <a:gsLst>
                <a:gs pos="59000">
                  <a:schemeClr val="tx2"/>
                </a:gs>
                <a:gs pos="0">
                  <a:schemeClr val="tx1"/>
                </a:gs>
              </a:gsLst>
              <a:path path="circle">
                <a:fillToRect l="50000" t="50000" r="50000" b="50000"/>
              </a:path>
            </a:gra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38" name="Group 37">
              <a:extLst>
                <a:ext uri="{FF2B5EF4-FFF2-40B4-BE49-F238E27FC236}">
                  <a16:creationId xmlns:a16="http://schemas.microsoft.com/office/drawing/2014/main" id="{66D1661F-431F-4194-BDD3-9A55B04CEFB5}"/>
                </a:ext>
              </a:extLst>
            </p:cNvPr>
            <p:cNvGrpSpPr/>
            <p:nvPr/>
          </p:nvGrpSpPr>
          <p:grpSpPr>
            <a:xfrm rot="20184746">
              <a:off x="5901673" y="4745410"/>
              <a:ext cx="382958" cy="400892"/>
              <a:chOff x="5648190" y="4331625"/>
              <a:chExt cx="152299" cy="159431"/>
            </a:xfrm>
            <a:solidFill>
              <a:schemeClr val="accent2"/>
            </a:solidFill>
          </p:grpSpPr>
          <p:grpSp>
            <p:nvGrpSpPr>
              <p:cNvPr id="84" name="Group 83">
                <a:extLst>
                  <a:ext uri="{FF2B5EF4-FFF2-40B4-BE49-F238E27FC236}">
                    <a16:creationId xmlns:a16="http://schemas.microsoft.com/office/drawing/2014/main" id="{2A6B6E43-DEF5-4BB7-A0D0-186942FA7901}"/>
                  </a:ext>
                </a:extLst>
              </p:cNvPr>
              <p:cNvGrpSpPr/>
              <p:nvPr/>
            </p:nvGrpSpPr>
            <p:grpSpPr>
              <a:xfrm rot="18995457">
                <a:off x="5665781" y="4338721"/>
                <a:ext cx="62439" cy="68972"/>
                <a:chOff x="4193041" y="4468519"/>
                <a:chExt cx="198667" cy="152297"/>
              </a:xfrm>
              <a:grpFill/>
            </p:grpSpPr>
            <p:sp>
              <p:nvSpPr>
                <p:cNvPr id="105" name="Rectangle 104">
                  <a:extLst>
                    <a:ext uri="{FF2B5EF4-FFF2-40B4-BE49-F238E27FC236}">
                      <a16:creationId xmlns:a16="http://schemas.microsoft.com/office/drawing/2014/main" id="{EF2A0024-B81D-40DF-85B1-D70AFAF1D620}"/>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106" name="Group 105">
                  <a:extLst>
                    <a:ext uri="{FF2B5EF4-FFF2-40B4-BE49-F238E27FC236}">
                      <a16:creationId xmlns:a16="http://schemas.microsoft.com/office/drawing/2014/main" id="{8AED3751-5E9E-4888-A3EA-F3E5EF8E11A4}"/>
                    </a:ext>
                  </a:extLst>
                </p:cNvPr>
                <p:cNvGrpSpPr/>
                <p:nvPr/>
              </p:nvGrpSpPr>
              <p:grpSpPr>
                <a:xfrm>
                  <a:off x="4193041" y="4468519"/>
                  <a:ext cx="198667" cy="47023"/>
                  <a:chOff x="4193041" y="4468519"/>
                  <a:chExt cx="198667" cy="47023"/>
                </a:xfrm>
                <a:grpFill/>
              </p:grpSpPr>
              <p:sp>
                <p:nvSpPr>
                  <p:cNvPr id="107" name="Freeform 85">
                    <a:extLst>
                      <a:ext uri="{FF2B5EF4-FFF2-40B4-BE49-F238E27FC236}">
                        <a16:creationId xmlns:a16="http://schemas.microsoft.com/office/drawing/2014/main" id="{BC1654DC-BDFA-4D16-B595-F1E019C89E1F}"/>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108" name="Freeform 86">
                    <a:extLst>
                      <a:ext uri="{FF2B5EF4-FFF2-40B4-BE49-F238E27FC236}">
                        <a16:creationId xmlns:a16="http://schemas.microsoft.com/office/drawing/2014/main" id="{B5789110-5A61-44C8-A61A-4CE5C54694A6}"/>
                      </a:ext>
                    </a:extLst>
                  </p:cNvPr>
                  <p:cNvSpPr/>
                  <p:nvPr/>
                </p:nvSpPr>
                <p:spPr bwMode="auto">
                  <a:xfrm rot="18840000" flipH="1">
                    <a:off x="4220696" y="4440864"/>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nvGrpSpPr>
              <p:cNvPr id="85" name="Group 84">
                <a:extLst>
                  <a:ext uri="{FF2B5EF4-FFF2-40B4-BE49-F238E27FC236}">
                    <a16:creationId xmlns:a16="http://schemas.microsoft.com/office/drawing/2014/main" id="{0D75A6C8-48C9-46C8-8AD7-7BE5C7DED3E9}"/>
                  </a:ext>
                </a:extLst>
              </p:cNvPr>
              <p:cNvGrpSpPr/>
              <p:nvPr/>
            </p:nvGrpSpPr>
            <p:grpSpPr>
              <a:xfrm rot="1287561">
                <a:off x="5718176" y="4331625"/>
                <a:ext cx="62439" cy="68972"/>
                <a:chOff x="4193041" y="4468519"/>
                <a:chExt cx="198667" cy="152297"/>
              </a:xfrm>
              <a:grpFill/>
            </p:grpSpPr>
            <p:sp>
              <p:nvSpPr>
                <p:cNvPr id="101" name="Rectangle 100">
                  <a:extLst>
                    <a:ext uri="{FF2B5EF4-FFF2-40B4-BE49-F238E27FC236}">
                      <a16:creationId xmlns:a16="http://schemas.microsoft.com/office/drawing/2014/main" id="{AF741C38-AA0B-4B71-8A56-0BBE6A6C1DE0}"/>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102" name="Group 101">
                  <a:extLst>
                    <a:ext uri="{FF2B5EF4-FFF2-40B4-BE49-F238E27FC236}">
                      <a16:creationId xmlns:a16="http://schemas.microsoft.com/office/drawing/2014/main" id="{263E0264-12F5-40E5-8837-DCB7D563D4AE}"/>
                    </a:ext>
                  </a:extLst>
                </p:cNvPr>
                <p:cNvGrpSpPr/>
                <p:nvPr/>
              </p:nvGrpSpPr>
              <p:grpSpPr>
                <a:xfrm>
                  <a:off x="4193041" y="4468519"/>
                  <a:ext cx="198667" cy="47023"/>
                  <a:chOff x="4193041" y="4468519"/>
                  <a:chExt cx="198667" cy="47023"/>
                </a:xfrm>
                <a:grpFill/>
              </p:grpSpPr>
              <p:sp>
                <p:nvSpPr>
                  <p:cNvPr id="103" name="Freeform 81">
                    <a:extLst>
                      <a:ext uri="{FF2B5EF4-FFF2-40B4-BE49-F238E27FC236}">
                        <a16:creationId xmlns:a16="http://schemas.microsoft.com/office/drawing/2014/main" id="{94DC9F84-225B-4D22-938E-5FD09185CC78}"/>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104" name="Freeform 82">
                    <a:extLst>
                      <a:ext uri="{FF2B5EF4-FFF2-40B4-BE49-F238E27FC236}">
                        <a16:creationId xmlns:a16="http://schemas.microsoft.com/office/drawing/2014/main" id="{61E4593A-C8C0-4B1B-A386-C6990F67D54E}"/>
                      </a:ext>
                    </a:extLst>
                  </p:cNvPr>
                  <p:cNvSpPr/>
                  <p:nvPr/>
                </p:nvSpPr>
                <p:spPr bwMode="auto">
                  <a:xfrm rot="18840000" flipH="1">
                    <a:off x="4220696" y="4440864"/>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nvGrpSpPr>
              <p:cNvPr id="86" name="Group 85">
                <a:extLst>
                  <a:ext uri="{FF2B5EF4-FFF2-40B4-BE49-F238E27FC236}">
                    <a16:creationId xmlns:a16="http://schemas.microsoft.com/office/drawing/2014/main" id="{A46D345D-FB02-4DAB-95A9-9336C68158B9}"/>
                  </a:ext>
                </a:extLst>
              </p:cNvPr>
              <p:cNvGrpSpPr/>
              <p:nvPr/>
            </p:nvGrpSpPr>
            <p:grpSpPr>
              <a:xfrm rot="15743698">
                <a:off x="5651456" y="4381568"/>
                <a:ext cx="62439" cy="68972"/>
                <a:chOff x="4193041" y="4468519"/>
                <a:chExt cx="198667" cy="152297"/>
              </a:xfrm>
              <a:grpFill/>
            </p:grpSpPr>
            <p:sp>
              <p:nvSpPr>
                <p:cNvPr id="97" name="Rectangle 96">
                  <a:extLst>
                    <a:ext uri="{FF2B5EF4-FFF2-40B4-BE49-F238E27FC236}">
                      <a16:creationId xmlns:a16="http://schemas.microsoft.com/office/drawing/2014/main" id="{83F20F80-67E8-407E-B311-5468A9BDD325}"/>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98" name="Group 97">
                  <a:extLst>
                    <a:ext uri="{FF2B5EF4-FFF2-40B4-BE49-F238E27FC236}">
                      <a16:creationId xmlns:a16="http://schemas.microsoft.com/office/drawing/2014/main" id="{E85865CE-6AEF-42FB-9585-F722D6BF62AA}"/>
                    </a:ext>
                  </a:extLst>
                </p:cNvPr>
                <p:cNvGrpSpPr/>
                <p:nvPr/>
              </p:nvGrpSpPr>
              <p:grpSpPr>
                <a:xfrm>
                  <a:off x="4193041" y="4468519"/>
                  <a:ext cx="198667" cy="47023"/>
                  <a:chOff x="4193041" y="4468519"/>
                  <a:chExt cx="198667" cy="47023"/>
                </a:xfrm>
                <a:grpFill/>
              </p:grpSpPr>
              <p:sp>
                <p:nvSpPr>
                  <p:cNvPr id="99" name="Freeform 77">
                    <a:extLst>
                      <a:ext uri="{FF2B5EF4-FFF2-40B4-BE49-F238E27FC236}">
                        <a16:creationId xmlns:a16="http://schemas.microsoft.com/office/drawing/2014/main" id="{8F3215F5-0344-47E0-B26C-85D3AF1A293E}"/>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100" name="Freeform 78">
                    <a:extLst>
                      <a:ext uri="{FF2B5EF4-FFF2-40B4-BE49-F238E27FC236}">
                        <a16:creationId xmlns:a16="http://schemas.microsoft.com/office/drawing/2014/main" id="{C464562A-6AB1-43E1-A559-82870BDFC49C}"/>
                      </a:ext>
                    </a:extLst>
                  </p:cNvPr>
                  <p:cNvSpPr/>
                  <p:nvPr/>
                </p:nvSpPr>
                <p:spPr bwMode="auto">
                  <a:xfrm rot="18840000" flipH="1">
                    <a:off x="4220696" y="4440864"/>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nvGrpSpPr>
              <p:cNvPr id="87" name="Group 86">
                <a:extLst>
                  <a:ext uri="{FF2B5EF4-FFF2-40B4-BE49-F238E27FC236}">
                    <a16:creationId xmlns:a16="http://schemas.microsoft.com/office/drawing/2014/main" id="{3C0F8FD7-C0D0-4520-8E14-939BD8C7883C}"/>
                  </a:ext>
                </a:extLst>
              </p:cNvPr>
              <p:cNvGrpSpPr/>
              <p:nvPr/>
            </p:nvGrpSpPr>
            <p:grpSpPr>
              <a:xfrm rot="11420572">
                <a:off x="5687139" y="4422084"/>
                <a:ext cx="62439" cy="68972"/>
                <a:chOff x="4193041" y="4468519"/>
                <a:chExt cx="198667" cy="152297"/>
              </a:xfrm>
              <a:grpFill/>
            </p:grpSpPr>
            <p:sp>
              <p:nvSpPr>
                <p:cNvPr id="93" name="Rectangle 92">
                  <a:extLst>
                    <a:ext uri="{FF2B5EF4-FFF2-40B4-BE49-F238E27FC236}">
                      <a16:creationId xmlns:a16="http://schemas.microsoft.com/office/drawing/2014/main" id="{BEB3574B-A598-4FED-B371-F42410066135}"/>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94" name="Group 93">
                  <a:extLst>
                    <a:ext uri="{FF2B5EF4-FFF2-40B4-BE49-F238E27FC236}">
                      <a16:creationId xmlns:a16="http://schemas.microsoft.com/office/drawing/2014/main" id="{E97344F9-8991-4D4C-A206-58F1387AB623}"/>
                    </a:ext>
                  </a:extLst>
                </p:cNvPr>
                <p:cNvGrpSpPr/>
                <p:nvPr/>
              </p:nvGrpSpPr>
              <p:grpSpPr>
                <a:xfrm>
                  <a:off x="4193041" y="4468519"/>
                  <a:ext cx="198667" cy="47023"/>
                  <a:chOff x="4193041" y="4468519"/>
                  <a:chExt cx="198667" cy="47023"/>
                </a:xfrm>
                <a:grpFill/>
              </p:grpSpPr>
              <p:sp>
                <p:nvSpPr>
                  <p:cNvPr id="95" name="Freeform 73">
                    <a:extLst>
                      <a:ext uri="{FF2B5EF4-FFF2-40B4-BE49-F238E27FC236}">
                        <a16:creationId xmlns:a16="http://schemas.microsoft.com/office/drawing/2014/main" id="{C976DC35-5673-42CC-9B19-6574A661545C}"/>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96" name="Freeform 74">
                    <a:extLst>
                      <a:ext uri="{FF2B5EF4-FFF2-40B4-BE49-F238E27FC236}">
                        <a16:creationId xmlns:a16="http://schemas.microsoft.com/office/drawing/2014/main" id="{DA732082-9132-44D9-AAA2-44ADAF196564}"/>
                      </a:ext>
                    </a:extLst>
                  </p:cNvPr>
                  <p:cNvSpPr/>
                  <p:nvPr/>
                </p:nvSpPr>
                <p:spPr bwMode="auto">
                  <a:xfrm rot="18840000" flipH="1">
                    <a:off x="4220696" y="4440864"/>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nvGrpSpPr>
              <p:cNvPr id="88" name="Group 87">
                <a:extLst>
                  <a:ext uri="{FF2B5EF4-FFF2-40B4-BE49-F238E27FC236}">
                    <a16:creationId xmlns:a16="http://schemas.microsoft.com/office/drawing/2014/main" id="{130257E9-E2DC-4BCA-AA9C-809DA66D3FB1}"/>
                  </a:ext>
                </a:extLst>
              </p:cNvPr>
              <p:cNvGrpSpPr/>
              <p:nvPr/>
            </p:nvGrpSpPr>
            <p:grpSpPr>
              <a:xfrm rot="7416091">
                <a:off x="5734783" y="4395937"/>
                <a:ext cx="62439" cy="68972"/>
                <a:chOff x="4193041" y="4468519"/>
                <a:chExt cx="198667" cy="152297"/>
              </a:xfrm>
              <a:grpFill/>
            </p:grpSpPr>
            <p:sp>
              <p:nvSpPr>
                <p:cNvPr id="89" name="Rectangle 88">
                  <a:extLst>
                    <a:ext uri="{FF2B5EF4-FFF2-40B4-BE49-F238E27FC236}">
                      <a16:creationId xmlns:a16="http://schemas.microsoft.com/office/drawing/2014/main" id="{44F2E45C-0800-42BD-8032-8DEC055FA518}"/>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90" name="Group 89">
                  <a:extLst>
                    <a:ext uri="{FF2B5EF4-FFF2-40B4-BE49-F238E27FC236}">
                      <a16:creationId xmlns:a16="http://schemas.microsoft.com/office/drawing/2014/main" id="{54A9E2D9-9C78-479C-8EDF-ABFF60AFAB01}"/>
                    </a:ext>
                  </a:extLst>
                </p:cNvPr>
                <p:cNvGrpSpPr/>
                <p:nvPr/>
              </p:nvGrpSpPr>
              <p:grpSpPr>
                <a:xfrm>
                  <a:off x="4193041" y="4468519"/>
                  <a:ext cx="198667" cy="47023"/>
                  <a:chOff x="4193041" y="4468519"/>
                  <a:chExt cx="198667" cy="47023"/>
                </a:xfrm>
                <a:grpFill/>
              </p:grpSpPr>
              <p:sp>
                <p:nvSpPr>
                  <p:cNvPr id="91" name="Freeform 69">
                    <a:extLst>
                      <a:ext uri="{FF2B5EF4-FFF2-40B4-BE49-F238E27FC236}">
                        <a16:creationId xmlns:a16="http://schemas.microsoft.com/office/drawing/2014/main" id="{659C71F7-49E2-4BCB-87CD-80650396B338}"/>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92" name="Freeform 70">
                    <a:extLst>
                      <a:ext uri="{FF2B5EF4-FFF2-40B4-BE49-F238E27FC236}">
                        <a16:creationId xmlns:a16="http://schemas.microsoft.com/office/drawing/2014/main" id="{FE298265-E0C2-4E14-AAC7-77292C04E234}"/>
                      </a:ext>
                    </a:extLst>
                  </p:cNvPr>
                  <p:cNvSpPr/>
                  <p:nvPr/>
                </p:nvSpPr>
                <p:spPr bwMode="auto">
                  <a:xfrm rot="18840000" flipH="1">
                    <a:off x="4220696" y="4440864"/>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grpSp>
      <p:grpSp>
        <p:nvGrpSpPr>
          <p:cNvPr id="124" name="Group 123">
            <a:extLst>
              <a:ext uri="{FF2B5EF4-FFF2-40B4-BE49-F238E27FC236}">
                <a16:creationId xmlns:a16="http://schemas.microsoft.com/office/drawing/2014/main" id="{C7C245AE-A7D2-4BDC-95D9-3565641DA40E}"/>
              </a:ext>
            </a:extLst>
          </p:cNvPr>
          <p:cNvGrpSpPr/>
          <p:nvPr/>
        </p:nvGrpSpPr>
        <p:grpSpPr>
          <a:xfrm>
            <a:off x="6422969" y="1940884"/>
            <a:ext cx="688093" cy="424093"/>
            <a:chOff x="6348899" y="2022635"/>
            <a:chExt cx="527050" cy="322262"/>
          </a:xfrm>
        </p:grpSpPr>
        <p:sp>
          <p:nvSpPr>
            <p:cNvPr id="19" name="Oval 18">
              <a:extLst>
                <a:ext uri="{FF2B5EF4-FFF2-40B4-BE49-F238E27FC236}">
                  <a16:creationId xmlns:a16="http://schemas.microsoft.com/office/drawing/2014/main" id="{A788BCC1-3721-45AC-8816-0FDD21D47519}"/>
                </a:ext>
              </a:extLst>
            </p:cNvPr>
            <p:cNvSpPr/>
            <p:nvPr/>
          </p:nvSpPr>
          <p:spPr bwMode="auto">
            <a:xfrm>
              <a:off x="6348899" y="2022635"/>
              <a:ext cx="527050" cy="322262"/>
            </a:xfrm>
            <a:prstGeom prst="ellipse">
              <a:avLst/>
            </a:prstGeom>
            <a:solidFill>
              <a:schemeClr val="tx2">
                <a:lumMod val="60000"/>
                <a:lumOff val="40000"/>
              </a:schemeClr>
            </a:soli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20" name="Oval 19">
              <a:extLst>
                <a:ext uri="{FF2B5EF4-FFF2-40B4-BE49-F238E27FC236}">
                  <a16:creationId xmlns:a16="http://schemas.microsoft.com/office/drawing/2014/main" id="{CC9BB58F-71CD-4D55-A7DD-911E3A716BE4}"/>
                </a:ext>
              </a:extLst>
            </p:cNvPr>
            <p:cNvSpPr/>
            <p:nvPr/>
          </p:nvSpPr>
          <p:spPr bwMode="auto">
            <a:xfrm>
              <a:off x="6432104" y="2065325"/>
              <a:ext cx="357187" cy="216694"/>
            </a:xfrm>
            <a:prstGeom prst="ellipse">
              <a:avLst/>
            </a:prstGeom>
            <a:gradFill>
              <a:gsLst>
                <a:gs pos="59000">
                  <a:schemeClr val="tx2">
                    <a:lumMod val="75000"/>
                  </a:schemeClr>
                </a:gs>
                <a:gs pos="0">
                  <a:schemeClr val="tx1"/>
                </a:gs>
              </a:gsLst>
              <a:path path="circle">
                <a:fillToRect l="50000" t="50000" r="50000" b="50000"/>
              </a:path>
            </a:gra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39" name="Group 38">
              <a:extLst>
                <a:ext uri="{FF2B5EF4-FFF2-40B4-BE49-F238E27FC236}">
                  <a16:creationId xmlns:a16="http://schemas.microsoft.com/office/drawing/2014/main" id="{FF2D70AE-4C66-4710-910E-EBF4FC9676B8}"/>
                </a:ext>
              </a:extLst>
            </p:cNvPr>
            <p:cNvGrpSpPr/>
            <p:nvPr/>
          </p:nvGrpSpPr>
          <p:grpSpPr>
            <a:xfrm rot="21900000">
              <a:off x="6550569" y="2071468"/>
              <a:ext cx="165450" cy="190623"/>
              <a:chOff x="4216971" y="4448036"/>
              <a:chExt cx="174737" cy="172780"/>
            </a:xfrm>
            <a:solidFill>
              <a:schemeClr val="accent2"/>
            </a:solidFill>
          </p:grpSpPr>
          <p:sp>
            <p:nvSpPr>
              <p:cNvPr id="80" name="Rectangle 79">
                <a:extLst>
                  <a:ext uri="{FF2B5EF4-FFF2-40B4-BE49-F238E27FC236}">
                    <a16:creationId xmlns:a16="http://schemas.microsoft.com/office/drawing/2014/main" id="{5E14BCB3-0BF4-4D45-9404-18FF61D71740}"/>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81" name="Group 80">
                <a:extLst>
                  <a:ext uri="{FF2B5EF4-FFF2-40B4-BE49-F238E27FC236}">
                    <a16:creationId xmlns:a16="http://schemas.microsoft.com/office/drawing/2014/main" id="{C188BADF-EFC4-4748-A797-C411AC8710B3}"/>
                  </a:ext>
                </a:extLst>
              </p:cNvPr>
              <p:cNvGrpSpPr/>
              <p:nvPr/>
            </p:nvGrpSpPr>
            <p:grpSpPr>
              <a:xfrm>
                <a:off x="4216971" y="4448036"/>
                <a:ext cx="174737" cy="86707"/>
                <a:chOff x="4216971" y="4448036"/>
                <a:chExt cx="174737" cy="86707"/>
              </a:xfrm>
              <a:grpFill/>
            </p:grpSpPr>
            <p:sp>
              <p:nvSpPr>
                <p:cNvPr id="82" name="Freeform 90">
                  <a:extLst>
                    <a:ext uri="{FF2B5EF4-FFF2-40B4-BE49-F238E27FC236}">
                      <a16:creationId xmlns:a16="http://schemas.microsoft.com/office/drawing/2014/main" id="{FEA020AE-86B8-4CDB-9A63-784687CCEA5B}"/>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83" name="Freeform 91">
                  <a:extLst>
                    <a:ext uri="{FF2B5EF4-FFF2-40B4-BE49-F238E27FC236}">
                      <a16:creationId xmlns:a16="http://schemas.microsoft.com/office/drawing/2014/main" id="{FB0D55DA-3A3C-446F-A684-FCAAA5BBAC1A}"/>
                    </a:ext>
                  </a:extLst>
                </p:cNvPr>
                <p:cNvSpPr/>
                <p:nvPr/>
              </p:nvSpPr>
              <p:spPr bwMode="auto">
                <a:xfrm rot="19344543" flipH="1">
                  <a:off x="4216971" y="4448036"/>
                  <a:ext cx="53271" cy="86707"/>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grpSp>
        <p:nvGrpSpPr>
          <p:cNvPr id="127" name="Group 126">
            <a:extLst>
              <a:ext uri="{FF2B5EF4-FFF2-40B4-BE49-F238E27FC236}">
                <a16:creationId xmlns:a16="http://schemas.microsoft.com/office/drawing/2014/main" id="{6058A9B3-63C8-40A9-ADF2-B1C6AD99EF20}"/>
              </a:ext>
            </a:extLst>
          </p:cNvPr>
          <p:cNvGrpSpPr/>
          <p:nvPr/>
        </p:nvGrpSpPr>
        <p:grpSpPr>
          <a:xfrm>
            <a:off x="6402095" y="4382301"/>
            <a:ext cx="869449" cy="497265"/>
            <a:chOff x="6348899" y="4183183"/>
            <a:chExt cx="665960" cy="377864"/>
          </a:xfrm>
        </p:grpSpPr>
        <p:sp>
          <p:nvSpPr>
            <p:cNvPr id="27" name="Oval 26">
              <a:extLst>
                <a:ext uri="{FF2B5EF4-FFF2-40B4-BE49-F238E27FC236}">
                  <a16:creationId xmlns:a16="http://schemas.microsoft.com/office/drawing/2014/main" id="{77B4B908-2215-4EDF-91D8-916C29D60AA4}"/>
                </a:ext>
              </a:extLst>
            </p:cNvPr>
            <p:cNvSpPr/>
            <p:nvPr/>
          </p:nvSpPr>
          <p:spPr bwMode="auto">
            <a:xfrm>
              <a:off x="6348899" y="4238785"/>
              <a:ext cx="527050" cy="322262"/>
            </a:xfrm>
            <a:prstGeom prst="ellipse">
              <a:avLst/>
            </a:prstGeom>
            <a:solidFill>
              <a:schemeClr val="tx2">
                <a:lumMod val="60000"/>
                <a:lumOff val="40000"/>
              </a:schemeClr>
            </a:soli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28" name="Oval 27">
              <a:extLst>
                <a:ext uri="{FF2B5EF4-FFF2-40B4-BE49-F238E27FC236}">
                  <a16:creationId xmlns:a16="http://schemas.microsoft.com/office/drawing/2014/main" id="{D4995640-5BAF-462A-B15E-2C439626DBC1}"/>
                </a:ext>
              </a:extLst>
            </p:cNvPr>
            <p:cNvSpPr/>
            <p:nvPr/>
          </p:nvSpPr>
          <p:spPr bwMode="auto">
            <a:xfrm>
              <a:off x="6432104" y="4282180"/>
              <a:ext cx="357187" cy="216694"/>
            </a:xfrm>
            <a:prstGeom prst="ellipse">
              <a:avLst/>
            </a:prstGeom>
            <a:gradFill>
              <a:gsLst>
                <a:gs pos="59000">
                  <a:schemeClr val="tx2">
                    <a:lumMod val="75000"/>
                  </a:schemeClr>
                </a:gs>
                <a:gs pos="0">
                  <a:schemeClr val="tx1"/>
                </a:gs>
              </a:gsLst>
              <a:path path="circle">
                <a:fillToRect l="50000" t="50000" r="50000" b="50000"/>
              </a:path>
            </a:gra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40" name="Group 39">
              <a:extLst>
                <a:ext uri="{FF2B5EF4-FFF2-40B4-BE49-F238E27FC236}">
                  <a16:creationId xmlns:a16="http://schemas.microsoft.com/office/drawing/2014/main" id="{DB6A2968-AA0A-4315-9656-CFEECFE9E4E6}"/>
                </a:ext>
              </a:extLst>
            </p:cNvPr>
            <p:cNvGrpSpPr/>
            <p:nvPr/>
          </p:nvGrpSpPr>
          <p:grpSpPr>
            <a:xfrm rot="24300000">
              <a:off x="6836823" y="4170596"/>
              <a:ext cx="165450" cy="190623"/>
              <a:chOff x="4216971" y="4448036"/>
              <a:chExt cx="174737" cy="172780"/>
            </a:xfrm>
            <a:solidFill>
              <a:schemeClr val="accent2"/>
            </a:solidFill>
          </p:grpSpPr>
          <p:sp>
            <p:nvSpPr>
              <p:cNvPr id="76" name="Rectangle 75">
                <a:extLst>
                  <a:ext uri="{FF2B5EF4-FFF2-40B4-BE49-F238E27FC236}">
                    <a16:creationId xmlns:a16="http://schemas.microsoft.com/office/drawing/2014/main" id="{4B06F609-E2E6-4B8E-B6F1-A48475BCB878}"/>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77" name="Group 76">
                <a:extLst>
                  <a:ext uri="{FF2B5EF4-FFF2-40B4-BE49-F238E27FC236}">
                    <a16:creationId xmlns:a16="http://schemas.microsoft.com/office/drawing/2014/main" id="{212DB863-AAA7-4B35-B035-9B44EB9B1D37}"/>
                  </a:ext>
                </a:extLst>
              </p:cNvPr>
              <p:cNvGrpSpPr/>
              <p:nvPr/>
            </p:nvGrpSpPr>
            <p:grpSpPr>
              <a:xfrm>
                <a:off x="4216971" y="4448036"/>
                <a:ext cx="174737" cy="86707"/>
                <a:chOff x="4216971" y="4448036"/>
                <a:chExt cx="174737" cy="86707"/>
              </a:xfrm>
              <a:grpFill/>
            </p:grpSpPr>
            <p:sp>
              <p:nvSpPr>
                <p:cNvPr id="78" name="Freeform 100">
                  <a:extLst>
                    <a:ext uri="{FF2B5EF4-FFF2-40B4-BE49-F238E27FC236}">
                      <a16:creationId xmlns:a16="http://schemas.microsoft.com/office/drawing/2014/main" id="{4869DBC4-8372-47C4-8B58-990362041FB8}"/>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79" name="Freeform 101">
                  <a:extLst>
                    <a:ext uri="{FF2B5EF4-FFF2-40B4-BE49-F238E27FC236}">
                      <a16:creationId xmlns:a16="http://schemas.microsoft.com/office/drawing/2014/main" id="{0645D275-C10E-4C01-B268-D8F0EA69815F}"/>
                    </a:ext>
                  </a:extLst>
                </p:cNvPr>
                <p:cNvSpPr/>
                <p:nvPr/>
              </p:nvSpPr>
              <p:spPr bwMode="auto">
                <a:xfrm rot="19560000" flipH="1">
                  <a:off x="4216971" y="4448036"/>
                  <a:ext cx="53271" cy="86707"/>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grpSp>
        <p:nvGrpSpPr>
          <p:cNvPr id="125" name="Group 124">
            <a:extLst>
              <a:ext uri="{FF2B5EF4-FFF2-40B4-BE49-F238E27FC236}">
                <a16:creationId xmlns:a16="http://schemas.microsoft.com/office/drawing/2014/main" id="{9D2389FE-94BD-4833-846B-02894280910E}"/>
              </a:ext>
            </a:extLst>
          </p:cNvPr>
          <p:cNvGrpSpPr/>
          <p:nvPr/>
        </p:nvGrpSpPr>
        <p:grpSpPr>
          <a:xfrm>
            <a:off x="6418920" y="2401463"/>
            <a:ext cx="859067" cy="522533"/>
            <a:chOff x="6348899" y="2363757"/>
            <a:chExt cx="658009" cy="397065"/>
          </a:xfrm>
        </p:grpSpPr>
        <p:sp>
          <p:nvSpPr>
            <p:cNvPr id="21" name="Oval 20">
              <a:extLst>
                <a:ext uri="{FF2B5EF4-FFF2-40B4-BE49-F238E27FC236}">
                  <a16:creationId xmlns:a16="http://schemas.microsoft.com/office/drawing/2014/main" id="{81DEFAF0-5730-42CD-8B9A-C0954651C825}"/>
                </a:ext>
              </a:extLst>
            </p:cNvPr>
            <p:cNvSpPr/>
            <p:nvPr/>
          </p:nvSpPr>
          <p:spPr bwMode="auto">
            <a:xfrm>
              <a:off x="6348899" y="2438560"/>
              <a:ext cx="527050" cy="322262"/>
            </a:xfrm>
            <a:prstGeom prst="ellipse">
              <a:avLst/>
            </a:prstGeom>
            <a:solidFill>
              <a:schemeClr val="tx2">
                <a:lumMod val="60000"/>
                <a:lumOff val="40000"/>
              </a:schemeClr>
            </a:soli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22" name="Oval 21">
              <a:extLst>
                <a:ext uri="{FF2B5EF4-FFF2-40B4-BE49-F238E27FC236}">
                  <a16:creationId xmlns:a16="http://schemas.microsoft.com/office/drawing/2014/main" id="{D3991F81-03A8-4FD4-8775-86737794FF95}"/>
                </a:ext>
              </a:extLst>
            </p:cNvPr>
            <p:cNvSpPr/>
            <p:nvPr/>
          </p:nvSpPr>
          <p:spPr bwMode="auto">
            <a:xfrm>
              <a:off x="6432104" y="2481942"/>
              <a:ext cx="357187" cy="216694"/>
            </a:xfrm>
            <a:prstGeom prst="ellipse">
              <a:avLst/>
            </a:prstGeom>
            <a:gradFill>
              <a:gsLst>
                <a:gs pos="59000">
                  <a:schemeClr val="tx2">
                    <a:lumMod val="75000"/>
                  </a:schemeClr>
                </a:gs>
                <a:gs pos="0">
                  <a:schemeClr val="tx1"/>
                </a:gs>
              </a:gsLst>
              <a:path path="circle">
                <a:fillToRect l="50000" t="50000" r="50000" b="50000"/>
              </a:path>
            </a:gra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41" name="Group 40">
              <a:extLst>
                <a:ext uri="{FF2B5EF4-FFF2-40B4-BE49-F238E27FC236}">
                  <a16:creationId xmlns:a16="http://schemas.microsoft.com/office/drawing/2014/main" id="{83FE19D5-ED48-4C88-B365-16D7903146A5}"/>
                </a:ext>
              </a:extLst>
            </p:cNvPr>
            <p:cNvGrpSpPr/>
            <p:nvPr/>
          </p:nvGrpSpPr>
          <p:grpSpPr>
            <a:xfrm rot="24300000">
              <a:off x="6828872" y="2351170"/>
              <a:ext cx="165450" cy="190623"/>
              <a:chOff x="4216971" y="4448036"/>
              <a:chExt cx="174737" cy="172780"/>
            </a:xfrm>
            <a:solidFill>
              <a:schemeClr val="accent2"/>
            </a:solidFill>
          </p:grpSpPr>
          <p:sp>
            <p:nvSpPr>
              <p:cNvPr id="72" name="Rectangle 71">
                <a:extLst>
                  <a:ext uri="{FF2B5EF4-FFF2-40B4-BE49-F238E27FC236}">
                    <a16:creationId xmlns:a16="http://schemas.microsoft.com/office/drawing/2014/main" id="{22FEDA83-AB85-4A25-8149-6E40529F8000}"/>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73" name="Group 72">
                <a:extLst>
                  <a:ext uri="{FF2B5EF4-FFF2-40B4-BE49-F238E27FC236}">
                    <a16:creationId xmlns:a16="http://schemas.microsoft.com/office/drawing/2014/main" id="{2627A03F-0EC6-48C5-B818-D0BF55B4B2A7}"/>
                  </a:ext>
                </a:extLst>
              </p:cNvPr>
              <p:cNvGrpSpPr/>
              <p:nvPr/>
            </p:nvGrpSpPr>
            <p:grpSpPr>
              <a:xfrm>
                <a:off x="4216971" y="4448036"/>
                <a:ext cx="174737" cy="86707"/>
                <a:chOff x="4216971" y="4448036"/>
                <a:chExt cx="174737" cy="86707"/>
              </a:xfrm>
              <a:grpFill/>
            </p:grpSpPr>
            <p:sp>
              <p:nvSpPr>
                <p:cNvPr id="74" name="Freeform 105">
                  <a:extLst>
                    <a:ext uri="{FF2B5EF4-FFF2-40B4-BE49-F238E27FC236}">
                      <a16:creationId xmlns:a16="http://schemas.microsoft.com/office/drawing/2014/main" id="{A0C82EA7-BCA4-4C1E-BF92-691A15E099DD}"/>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75" name="Freeform 106">
                  <a:extLst>
                    <a:ext uri="{FF2B5EF4-FFF2-40B4-BE49-F238E27FC236}">
                      <a16:creationId xmlns:a16="http://schemas.microsoft.com/office/drawing/2014/main" id="{04B3339A-43F2-4E15-AB86-CBAEA246FEE8}"/>
                    </a:ext>
                  </a:extLst>
                </p:cNvPr>
                <p:cNvSpPr/>
                <p:nvPr/>
              </p:nvSpPr>
              <p:spPr bwMode="auto">
                <a:xfrm rot="19560000" flipH="1">
                  <a:off x="4216971" y="4448036"/>
                  <a:ext cx="53271" cy="86707"/>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grpSp>
        <p:nvGrpSpPr>
          <p:cNvPr id="126" name="Group 125">
            <a:extLst>
              <a:ext uri="{FF2B5EF4-FFF2-40B4-BE49-F238E27FC236}">
                <a16:creationId xmlns:a16="http://schemas.microsoft.com/office/drawing/2014/main" id="{C045BF24-E348-4DB4-9BBE-AA38F64AD03A}"/>
              </a:ext>
            </a:extLst>
          </p:cNvPr>
          <p:cNvGrpSpPr/>
          <p:nvPr/>
        </p:nvGrpSpPr>
        <p:grpSpPr>
          <a:xfrm>
            <a:off x="6299153" y="3714558"/>
            <a:ext cx="796118" cy="571754"/>
            <a:chOff x="6266156" y="3486818"/>
            <a:chExt cx="609793" cy="434467"/>
          </a:xfrm>
        </p:grpSpPr>
        <p:sp>
          <p:nvSpPr>
            <p:cNvPr id="25" name="Oval 24">
              <a:extLst>
                <a:ext uri="{FF2B5EF4-FFF2-40B4-BE49-F238E27FC236}">
                  <a16:creationId xmlns:a16="http://schemas.microsoft.com/office/drawing/2014/main" id="{9C751B30-E259-4A05-91B8-B30BA2168453}"/>
                </a:ext>
              </a:extLst>
            </p:cNvPr>
            <p:cNvSpPr/>
            <p:nvPr/>
          </p:nvSpPr>
          <p:spPr bwMode="auto">
            <a:xfrm>
              <a:off x="6348899" y="3599022"/>
              <a:ext cx="527050" cy="322263"/>
            </a:xfrm>
            <a:prstGeom prst="ellipse">
              <a:avLst/>
            </a:prstGeom>
            <a:solidFill>
              <a:schemeClr val="tx2">
                <a:lumMod val="60000"/>
                <a:lumOff val="40000"/>
              </a:schemeClr>
            </a:soli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26" name="Oval 25">
              <a:extLst>
                <a:ext uri="{FF2B5EF4-FFF2-40B4-BE49-F238E27FC236}">
                  <a16:creationId xmlns:a16="http://schemas.microsoft.com/office/drawing/2014/main" id="{A0A28F08-17B7-4412-820A-5F3CE941F5D6}"/>
                </a:ext>
              </a:extLst>
            </p:cNvPr>
            <p:cNvSpPr/>
            <p:nvPr/>
          </p:nvSpPr>
          <p:spPr bwMode="auto">
            <a:xfrm>
              <a:off x="6432104" y="3642830"/>
              <a:ext cx="357187" cy="216694"/>
            </a:xfrm>
            <a:prstGeom prst="ellipse">
              <a:avLst/>
            </a:prstGeom>
            <a:gradFill>
              <a:gsLst>
                <a:gs pos="59000">
                  <a:schemeClr val="tx2">
                    <a:lumMod val="75000"/>
                  </a:schemeClr>
                </a:gs>
                <a:gs pos="0">
                  <a:schemeClr val="tx1"/>
                </a:gs>
              </a:gsLst>
              <a:path path="circle">
                <a:fillToRect l="50000" t="50000" r="50000" b="50000"/>
              </a:path>
            </a:gra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43" name="Group 42">
              <a:extLst>
                <a:ext uri="{FF2B5EF4-FFF2-40B4-BE49-F238E27FC236}">
                  <a16:creationId xmlns:a16="http://schemas.microsoft.com/office/drawing/2014/main" id="{58BE54F9-582E-4C6A-80CE-57E6939866BE}"/>
                </a:ext>
              </a:extLst>
            </p:cNvPr>
            <p:cNvGrpSpPr/>
            <p:nvPr/>
          </p:nvGrpSpPr>
          <p:grpSpPr>
            <a:xfrm rot="19140000">
              <a:off x="6266156" y="3486818"/>
              <a:ext cx="165450" cy="190623"/>
              <a:chOff x="4216971" y="4448036"/>
              <a:chExt cx="174737" cy="172780"/>
            </a:xfrm>
            <a:solidFill>
              <a:schemeClr val="accent2"/>
            </a:solidFill>
          </p:grpSpPr>
          <p:sp>
            <p:nvSpPr>
              <p:cNvPr id="64" name="Rectangle 63">
                <a:extLst>
                  <a:ext uri="{FF2B5EF4-FFF2-40B4-BE49-F238E27FC236}">
                    <a16:creationId xmlns:a16="http://schemas.microsoft.com/office/drawing/2014/main" id="{E6E7220F-2195-49E5-BA98-EC28CFB5B721}"/>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65" name="Group 64">
                <a:extLst>
                  <a:ext uri="{FF2B5EF4-FFF2-40B4-BE49-F238E27FC236}">
                    <a16:creationId xmlns:a16="http://schemas.microsoft.com/office/drawing/2014/main" id="{CF798511-18AB-4890-9E95-D21261807076}"/>
                  </a:ext>
                </a:extLst>
              </p:cNvPr>
              <p:cNvGrpSpPr/>
              <p:nvPr/>
            </p:nvGrpSpPr>
            <p:grpSpPr>
              <a:xfrm>
                <a:off x="4216971" y="4448036"/>
                <a:ext cx="174737" cy="86707"/>
                <a:chOff x="4216971" y="4448036"/>
                <a:chExt cx="174737" cy="86707"/>
              </a:xfrm>
              <a:grpFill/>
            </p:grpSpPr>
            <p:sp>
              <p:nvSpPr>
                <p:cNvPr id="66" name="Freeform 115">
                  <a:extLst>
                    <a:ext uri="{FF2B5EF4-FFF2-40B4-BE49-F238E27FC236}">
                      <a16:creationId xmlns:a16="http://schemas.microsoft.com/office/drawing/2014/main" id="{D47017AE-3C0D-4EEB-B563-F6CD417EF96D}"/>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67" name="Freeform 116">
                  <a:extLst>
                    <a:ext uri="{FF2B5EF4-FFF2-40B4-BE49-F238E27FC236}">
                      <a16:creationId xmlns:a16="http://schemas.microsoft.com/office/drawing/2014/main" id="{7CCC2093-9429-4E79-A950-F9EEFAE62CF1}"/>
                    </a:ext>
                  </a:extLst>
                </p:cNvPr>
                <p:cNvSpPr/>
                <p:nvPr/>
              </p:nvSpPr>
              <p:spPr bwMode="auto">
                <a:xfrm rot="19560000" flipH="1">
                  <a:off x="4216971" y="4448036"/>
                  <a:ext cx="53271" cy="86707"/>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sp>
        <p:nvSpPr>
          <p:cNvPr id="44" name="TextBox 118">
            <a:extLst>
              <a:ext uri="{FF2B5EF4-FFF2-40B4-BE49-F238E27FC236}">
                <a16:creationId xmlns:a16="http://schemas.microsoft.com/office/drawing/2014/main" id="{6CA22BEE-4B26-44E7-83F2-9D49ADA4F82A}"/>
              </a:ext>
            </a:extLst>
          </p:cNvPr>
          <p:cNvSpPr txBox="1">
            <a:spLocks noChangeArrowheads="1"/>
          </p:cNvSpPr>
          <p:nvPr/>
        </p:nvSpPr>
        <p:spPr bwMode="auto">
          <a:xfrm>
            <a:off x="7477903" y="2433865"/>
            <a:ext cx="3425192" cy="1105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lnSpc>
                <a:spcPct val="125000"/>
              </a:lnSpc>
            </a:pPr>
            <a:r>
              <a:rPr lang="en-US" altLang="en-US" b="0" dirty="0">
                <a:solidFill>
                  <a:schemeClr val="bg1"/>
                </a:solidFill>
                <a:latin typeface="Calibri" panose="020F0502020204030204" pitchFamily="34" charset="0"/>
              </a:rPr>
              <a:t>Mantle cell lymphoma,</a:t>
            </a:r>
          </a:p>
          <a:p>
            <a:pPr algn="ctr">
              <a:lnSpc>
                <a:spcPct val="125000"/>
              </a:lnSpc>
            </a:pPr>
            <a:r>
              <a:rPr lang="en-US" altLang="en-US" b="0" dirty="0">
                <a:solidFill>
                  <a:schemeClr val="bg1"/>
                </a:solidFill>
                <a:latin typeface="Calibri" panose="020F0502020204030204" pitchFamily="34" charset="0"/>
              </a:rPr>
              <a:t>marginal zone lymphoma, CLL</a:t>
            </a:r>
            <a:r>
              <a:rPr lang="en-US" altLang="en-US" b="0" baseline="30000" dirty="0">
                <a:solidFill>
                  <a:schemeClr val="bg1"/>
                </a:solidFill>
                <a:latin typeface="Calibri" panose="020F0502020204030204" pitchFamily="34" charset="0"/>
              </a:rPr>
              <a:t>3-5</a:t>
            </a:r>
            <a:endParaRPr lang="en-US" altLang="en-US" b="0" dirty="0">
              <a:solidFill>
                <a:schemeClr val="bg1"/>
              </a:solidFill>
              <a:latin typeface="Calibri" panose="020F0502020204030204" pitchFamily="34" charset="0"/>
            </a:endParaRPr>
          </a:p>
          <a:p>
            <a:pPr algn="ctr">
              <a:lnSpc>
                <a:spcPct val="125000"/>
              </a:lnSpc>
            </a:pPr>
            <a:endParaRPr lang="en-US" altLang="en-US" b="0" dirty="0">
              <a:solidFill>
                <a:schemeClr val="bg1"/>
              </a:solidFill>
              <a:latin typeface="Calibri" panose="020F0502020204030204" pitchFamily="34" charset="0"/>
            </a:endParaRPr>
          </a:p>
        </p:txBody>
      </p:sp>
      <p:sp>
        <p:nvSpPr>
          <p:cNvPr id="45" name="TextBox 120">
            <a:extLst>
              <a:ext uri="{FF2B5EF4-FFF2-40B4-BE49-F238E27FC236}">
                <a16:creationId xmlns:a16="http://schemas.microsoft.com/office/drawing/2014/main" id="{2E16432E-1A65-45B8-B60A-B07363B416BB}"/>
              </a:ext>
            </a:extLst>
          </p:cNvPr>
          <p:cNvSpPr txBox="1">
            <a:spLocks noChangeArrowheads="1"/>
          </p:cNvSpPr>
          <p:nvPr/>
        </p:nvSpPr>
        <p:spPr bwMode="auto">
          <a:xfrm>
            <a:off x="7688775" y="3291301"/>
            <a:ext cx="3003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DLBCL</a:t>
            </a:r>
            <a:r>
              <a:rPr lang="en-US" altLang="en-US" b="0" baseline="30000" dirty="0">
                <a:solidFill>
                  <a:schemeClr val="bg1"/>
                </a:solidFill>
                <a:latin typeface="Calibri" panose="020F0502020204030204" pitchFamily="34" charset="0"/>
              </a:rPr>
              <a:t>6</a:t>
            </a:r>
            <a:endParaRPr lang="en-US" altLang="en-US" b="0" dirty="0">
              <a:solidFill>
                <a:schemeClr val="bg1"/>
              </a:solidFill>
              <a:latin typeface="Calibri" panose="020F0502020204030204" pitchFamily="34" charset="0"/>
            </a:endParaRPr>
          </a:p>
        </p:txBody>
      </p:sp>
      <p:sp>
        <p:nvSpPr>
          <p:cNvPr id="46" name="TextBox 121">
            <a:extLst>
              <a:ext uri="{FF2B5EF4-FFF2-40B4-BE49-F238E27FC236}">
                <a16:creationId xmlns:a16="http://schemas.microsoft.com/office/drawing/2014/main" id="{FE8089F5-02D3-4B3D-A4AA-2DB018774149}"/>
              </a:ext>
            </a:extLst>
          </p:cNvPr>
          <p:cNvSpPr txBox="1">
            <a:spLocks noChangeArrowheads="1"/>
          </p:cNvSpPr>
          <p:nvPr/>
        </p:nvSpPr>
        <p:spPr bwMode="auto">
          <a:xfrm>
            <a:off x="7688775" y="3735308"/>
            <a:ext cx="3003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Follicular lymphoma, DLBCL,</a:t>
            </a:r>
          </a:p>
          <a:p>
            <a:pPr algn="ctr"/>
            <a:r>
              <a:rPr lang="en-US" altLang="en-US" b="0" dirty="0">
                <a:solidFill>
                  <a:schemeClr val="bg1"/>
                </a:solidFill>
                <a:latin typeface="Calibri" panose="020F0502020204030204" pitchFamily="34" charset="0"/>
              </a:rPr>
              <a:t>Hodgkin’s lymphoma</a:t>
            </a:r>
            <a:r>
              <a:rPr lang="en-US" altLang="en-US" b="0" baseline="30000" dirty="0">
                <a:solidFill>
                  <a:schemeClr val="bg1"/>
                </a:solidFill>
                <a:latin typeface="Calibri" panose="020F0502020204030204" pitchFamily="34" charset="0"/>
              </a:rPr>
              <a:t>6,7</a:t>
            </a:r>
            <a:endParaRPr lang="en-US" altLang="en-US" b="0" dirty="0">
              <a:solidFill>
                <a:schemeClr val="bg1"/>
              </a:solidFill>
              <a:latin typeface="Calibri" panose="020F0502020204030204" pitchFamily="34" charset="0"/>
            </a:endParaRPr>
          </a:p>
        </p:txBody>
      </p:sp>
      <p:sp>
        <p:nvSpPr>
          <p:cNvPr id="47" name="TextBox 122">
            <a:extLst>
              <a:ext uri="{FF2B5EF4-FFF2-40B4-BE49-F238E27FC236}">
                <a16:creationId xmlns:a16="http://schemas.microsoft.com/office/drawing/2014/main" id="{531EACF3-ECAD-462D-A11D-C1BFCC5F341C}"/>
              </a:ext>
            </a:extLst>
          </p:cNvPr>
          <p:cNvSpPr txBox="1">
            <a:spLocks noChangeArrowheads="1"/>
          </p:cNvSpPr>
          <p:nvPr/>
        </p:nvSpPr>
        <p:spPr bwMode="auto">
          <a:xfrm>
            <a:off x="7688775" y="4497873"/>
            <a:ext cx="30034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Burkitt lymphoma, CLL</a:t>
            </a:r>
            <a:r>
              <a:rPr lang="en-US" altLang="en-US" b="0" baseline="30000" dirty="0">
                <a:solidFill>
                  <a:schemeClr val="bg1"/>
                </a:solidFill>
                <a:latin typeface="Calibri" panose="020F0502020204030204" pitchFamily="34" charset="0"/>
              </a:rPr>
              <a:t>8</a:t>
            </a:r>
            <a:endParaRPr lang="en-US" altLang="en-US" b="0" dirty="0">
              <a:solidFill>
                <a:schemeClr val="bg1"/>
              </a:solidFill>
              <a:latin typeface="Calibri" panose="020F0502020204030204" pitchFamily="34" charset="0"/>
            </a:endParaRPr>
          </a:p>
        </p:txBody>
      </p:sp>
      <p:cxnSp>
        <p:nvCxnSpPr>
          <p:cNvPr id="48" name="Straight Connector 47">
            <a:extLst>
              <a:ext uri="{FF2B5EF4-FFF2-40B4-BE49-F238E27FC236}">
                <a16:creationId xmlns:a16="http://schemas.microsoft.com/office/drawing/2014/main" id="{464C2C8C-2CD7-4BA4-8BBA-0C96BEB46F9C}"/>
              </a:ext>
            </a:extLst>
          </p:cNvPr>
          <p:cNvCxnSpPr>
            <a:cxnSpLocks noChangeShapeType="1"/>
          </p:cNvCxnSpPr>
          <p:nvPr/>
        </p:nvCxnSpPr>
        <p:spPr bwMode="auto">
          <a:xfrm>
            <a:off x="7688775" y="4401892"/>
            <a:ext cx="3003447"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49" name="Straight Connector 48">
            <a:extLst>
              <a:ext uri="{FF2B5EF4-FFF2-40B4-BE49-F238E27FC236}">
                <a16:creationId xmlns:a16="http://schemas.microsoft.com/office/drawing/2014/main" id="{C3429B4D-4801-4663-995D-2A47DC1F641C}"/>
              </a:ext>
            </a:extLst>
          </p:cNvPr>
          <p:cNvCxnSpPr>
            <a:cxnSpLocks noChangeShapeType="1"/>
          </p:cNvCxnSpPr>
          <p:nvPr/>
        </p:nvCxnSpPr>
        <p:spPr bwMode="auto">
          <a:xfrm>
            <a:off x="7688775" y="3675979"/>
            <a:ext cx="3003447"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grpSp>
        <p:nvGrpSpPr>
          <p:cNvPr id="122" name="Group 121">
            <a:extLst>
              <a:ext uri="{FF2B5EF4-FFF2-40B4-BE49-F238E27FC236}">
                <a16:creationId xmlns:a16="http://schemas.microsoft.com/office/drawing/2014/main" id="{27AD8ECD-E734-4A1C-A383-AFACB8DF1541}"/>
              </a:ext>
            </a:extLst>
          </p:cNvPr>
          <p:cNvGrpSpPr/>
          <p:nvPr/>
        </p:nvGrpSpPr>
        <p:grpSpPr>
          <a:xfrm>
            <a:off x="6411335" y="3008995"/>
            <a:ext cx="688093" cy="656853"/>
            <a:chOff x="6348899" y="2818902"/>
            <a:chExt cx="527050" cy="499133"/>
          </a:xfrm>
        </p:grpSpPr>
        <p:sp>
          <p:nvSpPr>
            <p:cNvPr id="23" name="Oval 22">
              <a:extLst>
                <a:ext uri="{FF2B5EF4-FFF2-40B4-BE49-F238E27FC236}">
                  <a16:creationId xmlns:a16="http://schemas.microsoft.com/office/drawing/2014/main" id="{48FFF287-58B7-4003-BEEA-9CFA964993AD}"/>
                </a:ext>
              </a:extLst>
            </p:cNvPr>
            <p:cNvSpPr/>
            <p:nvPr/>
          </p:nvSpPr>
          <p:spPr bwMode="auto">
            <a:xfrm>
              <a:off x="6348899" y="2995772"/>
              <a:ext cx="527050" cy="322263"/>
            </a:xfrm>
            <a:prstGeom prst="ellipse">
              <a:avLst/>
            </a:prstGeom>
            <a:solidFill>
              <a:schemeClr val="tx2">
                <a:lumMod val="60000"/>
                <a:lumOff val="40000"/>
              </a:schemeClr>
            </a:soli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24" name="Oval 23">
              <a:extLst>
                <a:ext uri="{FF2B5EF4-FFF2-40B4-BE49-F238E27FC236}">
                  <a16:creationId xmlns:a16="http://schemas.microsoft.com/office/drawing/2014/main" id="{6864B949-781A-4AC2-905D-0578367D1788}"/>
                </a:ext>
              </a:extLst>
            </p:cNvPr>
            <p:cNvSpPr/>
            <p:nvPr/>
          </p:nvSpPr>
          <p:spPr bwMode="auto">
            <a:xfrm>
              <a:off x="6432104" y="3038530"/>
              <a:ext cx="357187" cy="216694"/>
            </a:xfrm>
            <a:prstGeom prst="ellipse">
              <a:avLst/>
            </a:prstGeom>
            <a:gradFill>
              <a:gsLst>
                <a:gs pos="59000">
                  <a:schemeClr val="tx2">
                    <a:lumMod val="75000"/>
                  </a:schemeClr>
                </a:gs>
                <a:gs pos="0">
                  <a:schemeClr val="tx1"/>
                </a:gs>
              </a:gsLst>
              <a:path path="circle">
                <a:fillToRect l="50000" t="50000" r="50000" b="50000"/>
              </a:path>
            </a:gradFill>
            <a:ln w="9525" cap="flat" cmpd="sng" algn="ctr">
              <a:solidFill>
                <a:schemeClr val="bg2">
                  <a:lumMod val="10000"/>
                </a:schemeClr>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42" name="Group 41">
              <a:extLst>
                <a:ext uri="{FF2B5EF4-FFF2-40B4-BE49-F238E27FC236}">
                  <a16:creationId xmlns:a16="http://schemas.microsoft.com/office/drawing/2014/main" id="{80B0DBBC-36AD-4255-A19B-D6C3791F59FB}"/>
                </a:ext>
              </a:extLst>
            </p:cNvPr>
            <p:cNvGrpSpPr/>
            <p:nvPr/>
          </p:nvGrpSpPr>
          <p:grpSpPr>
            <a:xfrm rot="720000">
              <a:off x="6606229" y="2818902"/>
              <a:ext cx="165450" cy="190623"/>
              <a:chOff x="4216971" y="4448036"/>
              <a:chExt cx="174737" cy="172780"/>
            </a:xfrm>
            <a:solidFill>
              <a:schemeClr val="accent2"/>
            </a:solidFill>
          </p:grpSpPr>
          <p:sp>
            <p:nvSpPr>
              <p:cNvPr id="68" name="Rectangle 67">
                <a:extLst>
                  <a:ext uri="{FF2B5EF4-FFF2-40B4-BE49-F238E27FC236}">
                    <a16:creationId xmlns:a16="http://schemas.microsoft.com/office/drawing/2014/main" id="{8638B34E-BBA5-4FD1-86CC-BB186D3FC609}"/>
                  </a:ext>
                </a:extLst>
              </p:cNvPr>
              <p:cNvSpPr/>
              <p:nvPr/>
            </p:nvSpPr>
            <p:spPr bwMode="auto">
              <a:xfrm rot="5400000">
                <a:off x="4244934" y="4549737"/>
                <a:ext cx="96439" cy="45720"/>
              </a:xfrm>
              <a:prstGeom prst="rect">
                <a:avLst/>
              </a:pr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nvGrpSpPr>
              <p:cNvPr id="69" name="Group 68">
                <a:extLst>
                  <a:ext uri="{FF2B5EF4-FFF2-40B4-BE49-F238E27FC236}">
                    <a16:creationId xmlns:a16="http://schemas.microsoft.com/office/drawing/2014/main" id="{7D8EE40F-3D8B-4AEE-8708-07D88845E1C4}"/>
                  </a:ext>
                </a:extLst>
              </p:cNvPr>
              <p:cNvGrpSpPr/>
              <p:nvPr/>
            </p:nvGrpSpPr>
            <p:grpSpPr>
              <a:xfrm>
                <a:off x="4216971" y="4448036"/>
                <a:ext cx="174737" cy="86707"/>
                <a:chOff x="4216971" y="4448036"/>
                <a:chExt cx="174737" cy="86707"/>
              </a:xfrm>
              <a:grpFill/>
            </p:grpSpPr>
            <p:sp>
              <p:nvSpPr>
                <p:cNvPr id="70" name="Freeform 110">
                  <a:extLst>
                    <a:ext uri="{FF2B5EF4-FFF2-40B4-BE49-F238E27FC236}">
                      <a16:creationId xmlns:a16="http://schemas.microsoft.com/office/drawing/2014/main" id="{2BD3AFC5-8F41-47A1-A3CB-1F8AB7DC386B}"/>
                    </a:ext>
                  </a:extLst>
                </p:cNvPr>
                <p:cNvSpPr/>
                <p:nvPr/>
              </p:nvSpPr>
              <p:spPr bwMode="auto">
                <a:xfrm rot="2760000">
                  <a:off x="4318334" y="4442167"/>
                  <a:ext cx="45720" cy="101029"/>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sp>
              <p:nvSpPr>
                <p:cNvPr id="71" name="Freeform 111">
                  <a:extLst>
                    <a:ext uri="{FF2B5EF4-FFF2-40B4-BE49-F238E27FC236}">
                      <a16:creationId xmlns:a16="http://schemas.microsoft.com/office/drawing/2014/main" id="{7AEF59C0-B009-44AF-8BDB-54721FB628B1}"/>
                    </a:ext>
                  </a:extLst>
                </p:cNvPr>
                <p:cNvSpPr/>
                <p:nvPr/>
              </p:nvSpPr>
              <p:spPr bwMode="auto">
                <a:xfrm rot="19560000" flipH="1">
                  <a:off x="4216971" y="4448036"/>
                  <a:ext cx="53271" cy="86707"/>
                </a:xfrm>
                <a:custGeom>
                  <a:avLst/>
                  <a:gdLst>
                    <a:gd name="connsiteX0" fmla="*/ 0 w 57150"/>
                    <a:gd name="connsiteY0" fmla="*/ 0 h 59531"/>
                    <a:gd name="connsiteX1" fmla="*/ 57150 w 57150"/>
                    <a:gd name="connsiteY1" fmla="*/ 0 h 59531"/>
                    <a:gd name="connsiteX2" fmla="*/ 57150 w 57150"/>
                    <a:gd name="connsiteY2" fmla="*/ 59531 h 59531"/>
                    <a:gd name="connsiteX3" fmla="*/ 0 w 57150"/>
                    <a:gd name="connsiteY3" fmla="*/ 59531 h 59531"/>
                    <a:gd name="connsiteX4" fmla="*/ 0 w 57150"/>
                    <a:gd name="connsiteY4" fmla="*/ 0 h 59531"/>
                    <a:gd name="connsiteX0" fmla="*/ 0 w 57150"/>
                    <a:gd name="connsiteY0" fmla="*/ 0 h 59531"/>
                    <a:gd name="connsiteX1" fmla="*/ 26194 w 57150"/>
                    <a:gd name="connsiteY1" fmla="*/ 21432 h 59531"/>
                    <a:gd name="connsiteX2" fmla="*/ 57150 w 57150"/>
                    <a:gd name="connsiteY2" fmla="*/ 0 h 59531"/>
                    <a:gd name="connsiteX3" fmla="*/ 57150 w 57150"/>
                    <a:gd name="connsiteY3" fmla="*/ 59531 h 59531"/>
                    <a:gd name="connsiteX4" fmla="*/ 0 w 57150"/>
                    <a:gd name="connsiteY4" fmla="*/ 59531 h 59531"/>
                    <a:gd name="connsiteX5" fmla="*/ 0 w 57150"/>
                    <a:gd name="connsiteY5" fmla="*/ 0 h 59531"/>
                    <a:gd name="connsiteX0" fmla="*/ 0 w 57150"/>
                    <a:gd name="connsiteY0" fmla="*/ 6350 h 65881"/>
                    <a:gd name="connsiteX1" fmla="*/ 26194 w 57150"/>
                    <a:gd name="connsiteY1" fmla="*/ 27782 h 65881"/>
                    <a:gd name="connsiteX2" fmla="*/ 57150 w 57150"/>
                    <a:gd name="connsiteY2" fmla="*/ 6350 h 65881"/>
                    <a:gd name="connsiteX3" fmla="*/ 57150 w 57150"/>
                    <a:gd name="connsiteY3" fmla="*/ 65881 h 65881"/>
                    <a:gd name="connsiteX4" fmla="*/ 0 w 57150"/>
                    <a:gd name="connsiteY4" fmla="*/ 65881 h 65881"/>
                    <a:gd name="connsiteX5" fmla="*/ 0 w 57150"/>
                    <a:gd name="connsiteY5" fmla="*/ 6350 h 65881"/>
                    <a:gd name="connsiteX0" fmla="*/ 0 w 57150"/>
                    <a:gd name="connsiteY0" fmla="*/ 6350 h 80827"/>
                    <a:gd name="connsiteX1" fmla="*/ 26194 w 57150"/>
                    <a:gd name="connsiteY1" fmla="*/ 27782 h 80827"/>
                    <a:gd name="connsiteX2" fmla="*/ 57150 w 57150"/>
                    <a:gd name="connsiteY2" fmla="*/ 6350 h 80827"/>
                    <a:gd name="connsiteX3" fmla="*/ 57150 w 57150"/>
                    <a:gd name="connsiteY3" fmla="*/ 65881 h 80827"/>
                    <a:gd name="connsiteX4" fmla="*/ 12048 w 57150"/>
                    <a:gd name="connsiteY4" fmla="*/ 80827 h 80827"/>
                    <a:gd name="connsiteX5" fmla="*/ 0 w 57150"/>
                    <a:gd name="connsiteY5" fmla="*/ 6350 h 80827"/>
                    <a:gd name="connsiteX0" fmla="*/ 0 w 57150"/>
                    <a:gd name="connsiteY0" fmla="*/ 23068 h 97545"/>
                    <a:gd name="connsiteX1" fmla="*/ 26194 w 57150"/>
                    <a:gd name="connsiteY1" fmla="*/ 44500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97545"/>
                    <a:gd name="connsiteX1" fmla="*/ 27613 w 57150"/>
                    <a:gd name="connsiteY1" fmla="*/ 29319 h 97545"/>
                    <a:gd name="connsiteX2" fmla="*/ 50121 w 57150"/>
                    <a:gd name="connsiteY2" fmla="*/ 6350 h 97545"/>
                    <a:gd name="connsiteX3" fmla="*/ 57150 w 57150"/>
                    <a:gd name="connsiteY3" fmla="*/ 82599 h 97545"/>
                    <a:gd name="connsiteX4" fmla="*/ 12048 w 57150"/>
                    <a:gd name="connsiteY4" fmla="*/ 97545 h 97545"/>
                    <a:gd name="connsiteX5" fmla="*/ 0 w 57150"/>
                    <a:gd name="connsiteY5" fmla="*/ 23068 h 97545"/>
                    <a:gd name="connsiteX0" fmla="*/ 0 w 57150"/>
                    <a:gd name="connsiteY0" fmla="*/ 23068 h 101029"/>
                    <a:gd name="connsiteX1" fmla="*/ 27613 w 57150"/>
                    <a:gd name="connsiteY1" fmla="*/ 29319 h 101029"/>
                    <a:gd name="connsiteX2" fmla="*/ 50121 w 57150"/>
                    <a:gd name="connsiteY2" fmla="*/ 6350 h 101029"/>
                    <a:gd name="connsiteX3" fmla="*/ 57150 w 57150"/>
                    <a:gd name="connsiteY3" fmla="*/ 82599 h 101029"/>
                    <a:gd name="connsiteX4" fmla="*/ 5373 w 57150"/>
                    <a:gd name="connsiteY4" fmla="*/ 101029 h 101029"/>
                    <a:gd name="connsiteX5" fmla="*/ 0 w 57150"/>
                    <a:gd name="connsiteY5" fmla="*/ 23068 h 101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150" h="101029">
                      <a:moveTo>
                        <a:pt x="0" y="23068"/>
                      </a:moveTo>
                      <a:cubicBezTo>
                        <a:pt x="4366" y="16718"/>
                        <a:pt x="19260" y="32105"/>
                        <a:pt x="27613" y="29319"/>
                      </a:cubicBezTo>
                      <a:cubicBezTo>
                        <a:pt x="35966" y="26533"/>
                        <a:pt x="44962" y="0"/>
                        <a:pt x="50121" y="6350"/>
                      </a:cubicBezTo>
                      <a:lnTo>
                        <a:pt x="57150" y="82599"/>
                      </a:lnTo>
                      <a:lnTo>
                        <a:pt x="5373" y="101029"/>
                      </a:lnTo>
                      <a:lnTo>
                        <a:pt x="0" y="23068"/>
                      </a:lnTo>
                      <a:close/>
                    </a:path>
                  </a:pathLst>
                </a:custGeom>
                <a:solidFill>
                  <a:schemeClr val="accent6">
                    <a:lumMod val="60000"/>
                    <a:lumOff val="40000"/>
                  </a:schemeClr>
                </a:solidFill>
                <a:ln w="9525" cap="flat" cmpd="sng" algn="ctr">
                  <a:solidFill>
                    <a:schemeClr val="accent6"/>
                  </a:solidFill>
                  <a:prstDash val="solid"/>
                  <a:round/>
                  <a:headEnd type="none" w="med" len="med"/>
                  <a:tailEnd type="none" w="med" len="med"/>
                </a:ln>
                <a:effectLst/>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eaLnBrk="1" hangingPunct="1">
                    <a:lnSpc>
                      <a:spcPct val="90000"/>
                    </a:lnSpc>
                    <a:spcBef>
                      <a:spcPct val="35000"/>
                    </a:spcBef>
                    <a:spcAft>
                      <a:spcPct val="25000"/>
                    </a:spcAft>
                    <a:buClr>
                      <a:schemeClr val="folHlink"/>
                    </a:buClr>
                    <a:buFont typeface="Arial" charset="0"/>
                    <a:buChar char="•"/>
                    <a:defRPr/>
                  </a:pPr>
                  <a:endParaRPr lang="en-US" dirty="0">
                    <a:latin typeface="Calibri" panose="020F0502020204030204" pitchFamily="34" charset="0"/>
                  </a:endParaRPr>
                </a:p>
              </p:txBody>
            </p:sp>
          </p:grpSp>
        </p:grpSp>
      </p:grpSp>
      <p:cxnSp>
        <p:nvCxnSpPr>
          <p:cNvPr id="50" name="Straight Connector 49">
            <a:extLst>
              <a:ext uri="{FF2B5EF4-FFF2-40B4-BE49-F238E27FC236}">
                <a16:creationId xmlns:a16="http://schemas.microsoft.com/office/drawing/2014/main" id="{C0B3FD9D-B35C-4653-A986-97B11E38BD29}"/>
              </a:ext>
            </a:extLst>
          </p:cNvPr>
          <p:cNvCxnSpPr>
            <a:cxnSpLocks noChangeShapeType="1"/>
          </p:cNvCxnSpPr>
          <p:nvPr/>
        </p:nvCxnSpPr>
        <p:spPr bwMode="auto">
          <a:xfrm>
            <a:off x="7688775" y="3257883"/>
            <a:ext cx="3003447"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sp>
        <p:nvSpPr>
          <p:cNvPr id="51" name="TextBox 127">
            <a:extLst>
              <a:ext uri="{FF2B5EF4-FFF2-40B4-BE49-F238E27FC236}">
                <a16:creationId xmlns:a16="http://schemas.microsoft.com/office/drawing/2014/main" id="{37B02F17-E9DC-4D79-BDE5-802A98A51E69}"/>
              </a:ext>
            </a:extLst>
          </p:cNvPr>
          <p:cNvSpPr txBox="1">
            <a:spLocks noChangeArrowheads="1"/>
          </p:cNvSpPr>
          <p:nvPr/>
        </p:nvSpPr>
        <p:spPr bwMode="auto">
          <a:xfrm>
            <a:off x="7688775" y="4953011"/>
            <a:ext cx="3003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Waldenström macroglobulinemia</a:t>
            </a:r>
            <a:r>
              <a:rPr lang="en-US" altLang="en-US" b="0" baseline="30000" dirty="0">
                <a:solidFill>
                  <a:schemeClr val="bg1"/>
                </a:solidFill>
                <a:latin typeface="Calibri" panose="020F0502020204030204" pitchFamily="34" charset="0"/>
              </a:rPr>
              <a:t>9</a:t>
            </a:r>
            <a:endParaRPr lang="en-US" altLang="en-US" b="0" dirty="0">
              <a:solidFill>
                <a:schemeClr val="bg1"/>
              </a:solidFill>
              <a:latin typeface="Calibri" panose="020F0502020204030204" pitchFamily="34" charset="0"/>
            </a:endParaRPr>
          </a:p>
        </p:txBody>
      </p:sp>
      <p:sp>
        <p:nvSpPr>
          <p:cNvPr id="52" name="TextBox 128">
            <a:extLst>
              <a:ext uri="{FF2B5EF4-FFF2-40B4-BE49-F238E27FC236}">
                <a16:creationId xmlns:a16="http://schemas.microsoft.com/office/drawing/2014/main" id="{72F7AFBB-9B31-43B8-9EB3-F4539576B287}"/>
              </a:ext>
            </a:extLst>
          </p:cNvPr>
          <p:cNvSpPr txBox="1">
            <a:spLocks noChangeArrowheads="1"/>
          </p:cNvSpPr>
          <p:nvPr/>
        </p:nvSpPr>
        <p:spPr bwMode="auto">
          <a:xfrm>
            <a:off x="7700409" y="5571967"/>
            <a:ext cx="300344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b="0" dirty="0">
                <a:solidFill>
                  <a:schemeClr val="bg1"/>
                </a:solidFill>
                <a:latin typeface="Calibri" panose="020F0502020204030204" pitchFamily="34" charset="0"/>
              </a:rPr>
              <a:t>Multiple myeloma,</a:t>
            </a:r>
            <a:br>
              <a:rPr lang="en-US" altLang="en-US" b="0" dirty="0">
                <a:solidFill>
                  <a:schemeClr val="bg1"/>
                </a:solidFill>
                <a:latin typeface="Calibri" panose="020F0502020204030204" pitchFamily="34" charset="0"/>
              </a:rPr>
            </a:br>
            <a:r>
              <a:rPr lang="en-US" altLang="en-US" b="0" dirty="0">
                <a:solidFill>
                  <a:schemeClr val="bg1"/>
                </a:solidFill>
                <a:latin typeface="Calibri" panose="020F0502020204030204" pitchFamily="34" charset="0"/>
              </a:rPr>
              <a:t>amyloidosis</a:t>
            </a:r>
            <a:r>
              <a:rPr lang="en-US" altLang="en-US" b="0" baseline="30000" dirty="0">
                <a:solidFill>
                  <a:schemeClr val="bg1"/>
                </a:solidFill>
                <a:latin typeface="Calibri" panose="020F0502020204030204" pitchFamily="34" charset="0"/>
              </a:rPr>
              <a:t>10</a:t>
            </a:r>
            <a:endParaRPr lang="en-US" altLang="en-US" b="0" dirty="0">
              <a:solidFill>
                <a:schemeClr val="bg1"/>
              </a:solidFill>
              <a:latin typeface="Calibri" panose="020F0502020204030204" pitchFamily="34" charset="0"/>
            </a:endParaRPr>
          </a:p>
        </p:txBody>
      </p:sp>
      <p:cxnSp>
        <p:nvCxnSpPr>
          <p:cNvPr id="53" name="Straight Connector 52">
            <a:extLst>
              <a:ext uri="{FF2B5EF4-FFF2-40B4-BE49-F238E27FC236}">
                <a16:creationId xmlns:a16="http://schemas.microsoft.com/office/drawing/2014/main" id="{2752E69D-00EF-4D5A-B5E4-0E3F4C52BCC6}"/>
              </a:ext>
            </a:extLst>
          </p:cNvPr>
          <p:cNvCxnSpPr>
            <a:cxnSpLocks noChangeShapeType="1"/>
          </p:cNvCxnSpPr>
          <p:nvPr/>
        </p:nvCxnSpPr>
        <p:spPr bwMode="auto">
          <a:xfrm>
            <a:off x="7700409" y="5582620"/>
            <a:ext cx="3003447"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54" name="Straight Connector 53">
            <a:extLst>
              <a:ext uri="{FF2B5EF4-FFF2-40B4-BE49-F238E27FC236}">
                <a16:creationId xmlns:a16="http://schemas.microsoft.com/office/drawing/2014/main" id="{2D4A14EB-BAFC-489B-81BC-743BE6972B3A}"/>
              </a:ext>
            </a:extLst>
          </p:cNvPr>
          <p:cNvCxnSpPr>
            <a:cxnSpLocks noChangeShapeType="1"/>
          </p:cNvCxnSpPr>
          <p:nvPr/>
        </p:nvCxnSpPr>
        <p:spPr bwMode="auto">
          <a:xfrm flipH="1">
            <a:off x="4525950" y="1777832"/>
            <a:ext cx="0" cy="212320"/>
          </a:xfrm>
          <a:prstGeom prst="line">
            <a:avLst/>
          </a:prstGeom>
          <a:noFill/>
          <a:ln w="28575" algn="ctr">
            <a:solidFill>
              <a:schemeClr val="accent1"/>
            </a:solidFill>
            <a:round/>
            <a:headEnd/>
            <a:tailEnd type="triangle" w="med" len="med"/>
          </a:ln>
          <a:extLst>
            <a:ext uri="{909E8E84-426E-40DD-AFC4-6F175D3DCCD1}">
              <a14:hiddenFill xmlns:a14="http://schemas.microsoft.com/office/drawing/2010/main">
                <a:noFill/>
              </a14:hiddenFill>
            </a:ext>
          </a:extLst>
        </p:spPr>
      </p:cxnSp>
      <p:cxnSp>
        <p:nvCxnSpPr>
          <p:cNvPr id="55" name="Straight Connector 54">
            <a:extLst>
              <a:ext uri="{FF2B5EF4-FFF2-40B4-BE49-F238E27FC236}">
                <a16:creationId xmlns:a16="http://schemas.microsoft.com/office/drawing/2014/main" id="{49C0713C-0967-4E4E-B22B-7EFF84CFBDD3}"/>
              </a:ext>
            </a:extLst>
          </p:cNvPr>
          <p:cNvCxnSpPr>
            <a:cxnSpLocks noChangeShapeType="1"/>
          </p:cNvCxnSpPr>
          <p:nvPr/>
        </p:nvCxnSpPr>
        <p:spPr bwMode="auto">
          <a:xfrm flipH="1">
            <a:off x="4525950" y="2892685"/>
            <a:ext cx="0" cy="424641"/>
          </a:xfrm>
          <a:prstGeom prst="line">
            <a:avLst/>
          </a:prstGeom>
          <a:noFill/>
          <a:ln w="28575" algn="ctr">
            <a:solidFill>
              <a:schemeClr val="accent1"/>
            </a:solidFill>
            <a:round/>
            <a:headEnd/>
            <a:tailEnd type="triangle" w="med" len="med"/>
          </a:ln>
          <a:extLst>
            <a:ext uri="{909E8E84-426E-40DD-AFC4-6F175D3DCCD1}">
              <a14:hiddenFill xmlns:a14="http://schemas.microsoft.com/office/drawing/2010/main">
                <a:noFill/>
              </a14:hiddenFill>
            </a:ext>
          </a:extLst>
        </p:spPr>
      </p:cxnSp>
      <p:cxnSp>
        <p:nvCxnSpPr>
          <p:cNvPr id="56" name="Straight Connector 55">
            <a:extLst>
              <a:ext uri="{FF2B5EF4-FFF2-40B4-BE49-F238E27FC236}">
                <a16:creationId xmlns:a16="http://schemas.microsoft.com/office/drawing/2014/main" id="{41412885-8ACC-44F2-A238-69B296516CFA}"/>
              </a:ext>
            </a:extLst>
          </p:cNvPr>
          <p:cNvCxnSpPr>
            <a:cxnSpLocks noChangeShapeType="1"/>
          </p:cNvCxnSpPr>
          <p:nvPr/>
        </p:nvCxnSpPr>
        <p:spPr bwMode="auto">
          <a:xfrm flipH="1">
            <a:off x="4525950" y="3599470"/>
            <a:ext cx="0" cy="297248"/>
          </a:xfrm>
          <a:prstGeom prst="line">
            <a:avLst/>
          </a:prstGeom>
          <a:noFill/>
          <a:ln w="28575" algn="ctr">
            <a:solidFill>
              <a:schemeClr val="accent1"/>
            </a:solidFill>
            <a:round/>
            <a:headEnd/>
            <a:tailEnd type="triangle" w="med" len="med"/>
          </a:ln>
          <a:extLst>
            <a:ext uri="{909E8E84-426E-40DD-AFC4-6F175D3DCCD1}">
              <a14:hiddenFill xmlns:a14="http://schemas.microsoft.com/office/drawing/2010/main">
                <a:noFill/>
              </a14:hiddenFill>
            </a:ext>
          </a:extLst>
        </p:spPr>
      </p:cxnSp>
      <p:cxnSp>
        <p:nvCxnSpPr>
          <p:cNvPr id="57" name="Straight Connector 56">
            <a:extLst>
              <a:ext uri="{FF2B5EF4-FFF2-40B4-BE49-F238E27FC236}">
                <a16:creationId xmlns:a16="http://schemas.microsoft.com/office/drawing/2014/main" id="{7A56C7DC-8C51-4656-82D7-80EA4F72BF49}"/>
              </a:ext>
            </a:extLst>
          </p:cNvPr>
          <p:cNvCxnSpPr>
            <a:cxnSpLocks noChangeShapeType="1"/>
          </p:cNvCxnSpPr>
          <p:nvPr/>
        </p:nvCxnSpPr>
        <p:spPr bwMode="auto">
          <a:xfrm flipH="1">
            <a:off x="4525950" y="4183816"/>
            <a:ext cx="0" cy="339712"/>
          </a:xfrm>
          <a:prstGeom prst="line">
            <a:avLst/>
          </a:prstGeom>
          <a:noFill/>
          <a:ln w="28575" algn="ctr">
            <a:solidFill>
              <a:schemeClr val="accent1"/>
            </a:solidFill>
            <a:round/>
            <a:headEnd/>
            <a:tailEnd type="triangle" w="med" len="med"/>
          </a:ln>
          <a:extLst>
            <a:ext uri="{909E8E84-426E-40DD-AFC4-6F175D3DCCD1}">
              <a14:hiddenFill xmlns:a14="http://schemas.microsoft.com/office/drawing/2010/main">
                <a:noFill/>
              </a14:hiddenFill>
            </a:ext>
          </a:extLst>
        </p:spPr>
      </p:cxnSp>
      <p:cxnSp>
        <p:nvCxnSpPr>
          <p:cNvPr id="58" name="Straight Connector 57">
            <a:extLst>
              <a:ext uri="{FF2B5EF4-FFF2-40B4-BE49-F238E27FC236}">
                <a16:creationId xmlns:a16="http://schemas.microsoft.com/office/drawing/2014/main" id="{D384DE0A-CBFC-4944-9FF5-A76AB7262206}"/>
              </a:ext>
            </a:extLst>
          </p:cNvPr>
          <p:cNvCxnSpPr>
            <a:cxnSpLocks noChangeShapeType="1"/>
          </p:cNvCxnSpPr>
          <p:nvPr/>
        </p:nvCxnSpPr>
        <p:spPr bwMode="auto">
          <a:xfrm flipH="1">
            <a:off x="4525950" y="4850467"/>
            <a:ext cx="0" cy="254784"/>
          </a:xfrm>
          <a:prstGeom prst="line">
            <a:avLst/>
          </a:prstGeom>
          <a:noFill/>
          <a:ln w="28575" algn="ctr">
            <a:solidFill>
              <a:schemeClr val="accent1"/>
            </a:solidFill>
            <a:round/>
            <a:headEnd/>
            <a:tailEnd type="triangle" w="med" len="med"/>
          </a:ln>
          <a:extLst>
            <a:ext uri="{909E8E84-426E-40DD-AFC4-6F175D3DCCD1}">
              <a14:hiddenFill xmlns:a14="http://schemas.microsoft.com/office/drawing/2010/main">
                <a:noFill/>
              </a14:hiddenFill>
            </a:ext>
          </a:extLst>
        </p:spPr>
      </p:cxnSp>
      <p:cxnSp>
        <p:nvCxnSpPr>
          <p:cNvPr id="59" name="Straight Connector 58">
            <a:extLst>
              <a:ext uri="{FF2B5EF4-FFF2-40B4-BE49-F238E27FC236}">
                <a16:creationId xmlns:a16="http://schemas.microsoft.com/office/drawing/2014/main" id="{2ABACFEE-150A-4166-9A83-E9E32F0036AE}"/>
              </a:ext>
            </a:extLst>
          </p:cNvPr>
          <p:cNvCxnSpPr>
            <a:cxnSpLocks noChangeShapeType="1"/>
          </p:cNvCxnSpPr>
          <p:nvPr/>
        </p:nvCxnSpPr>
        <p:spPr bwMode="auto">
          <a:xfrm flipH="1">
            <a:off x="4525950" y="5434690"/>
            <a:ext cx="0" cy="339712"/>
          </a:xfrm>
          <a:prstGeom prst="line">
            <a:avLst/>
          </a:prstGeom>
          <a:noFill/>
          <a:ln w="28575" algn="ctr">
            <a:solidFill>
              <a:schemeClr val="accent1"/>
            </a:solidFill>
            <a:round/>
            <a:headEnd/>
            <a:tailEnd type="triangle" w="med" len="med"/>
          </a:ln>
          <a:extLst>
            <a:ext uri="{909E8E84-426E-40DD-AFC4-6F175D3DCCD1}">
              <a14:hiddenFill xmlns:a14="http://schemas.microsoft.com/office/drawing/2010/main">
                <a:noFill/>
              </a14:hiddenFill>
            </a:ext>
          </a:extLst>
        </p:spPr>
      </p:cxnSp>
      <p:cxnSp>
        <p:nvCxnSpPr>
          <p:cNvPr id="60" name="Straight Connector 59">
            <a:extLst>
              <a:ext uri="{FF2B5EF4-FFF2-40B4-BE49-F238E27FC236}">
                <a16:creationId xmlns:a16="http://schemas.microsoft.com/office/drawing/2014/main" id="{0D6ED32F-1FCB-4C5C-AB71-BCB5219E391D}"/>
              </a:ext>
            </a:extLst>
          </p:cNvPr>
          <p:cNvCxnSpPr>
            <a:cxnSpLocks noChangeShapeType="1"/>
          </p:cNvCxnSpPr>
          <p:nvPr/>
        </p:nvCxnSpPr>
        <p:spPr bwMode="auto">
          <a:xfrm flipH="1">
            <a:off x="4525950" y="2269995"/>
            <a:ext cx="0" cy="339712"/>
          </a:xfrm>
          <a:prstGeom prst="line">
            <a:avLst/>
          </a:prstGeom>
          <a:noFill/>
          <a:ln w="28575" algn="ctr">
            <a:solidFill>
              <a:schemeClr val="accent1"/>
            </a:solidFill>
            <a:round/>
            <a:headEnd/>
            <a:tailEnd type="triangle" w="med" len="med"/>
          </a:ln>
          <a:extLst>
            <a:ext uri="{909E8E84-426E-40DD-AFC4-6F175D3DCCD1}">
              <a14:hiddenFill xmlns:a14="http://schemas.microsoft.com/office/drawing/2010/main">
                <a:noFill/>
              </a14:hiddenFill>
            </a:ext>
          </a:extLst>
        </p:spPr>
      </p:cxnSp>
      <p:sp>
        <p:nvSpPr>
          <p:cNvPr id="61" name="TextBox 140">
            <a:extLst>
              <a:ext uri="{FF2B5EF4-FFF2-40B4-BE49-F238E27FC236}">
                <a16:creationId xmlns:a16="http://schemas.microsoft.com/office/drawing/2014/main" id="{CC3D1A49-B359-4D4E-9A53-6CC720FF5942}"/>
              </a:ext>
            </a:extLst>
          </p:cNvPr>
          <p:cNvSpPr txBox="1">
            <a:spLocks noChangeArrowheads="1"/>
          </p:cNvSpPr>
          <p:nvPr/>
        </p:nvSpPr>
        <p:spPr bwMode="auto">
          <a:xfrm>
            <a:off x="975987" y="1627560"/>
            <a:ext cx="1338505" cy="60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dirty="0">
                <a:latin typeface="Calibri" panose="020F0502020204030204" pitchFamily="34" charset="0"/>
              </a:rPr>
              <a:t>Blood and Marrow</a:t>
            </a:r>
          </a:p>
        </p:txBody>
      </p:sp>
      <p:sp>
        <p:nvSpPr>
          <p:cNvPr id="62" name="TextBox 141">
            <a:extLst>
              <a:ext uri="{FF2B5EF4-FFF2-40B4-BE49-F238E27FC236}">
                <a16:creationId xmlns:a16="http://schemas.microsoft.com/office/drawing/2014/main" id="{6E4D3C70-AFB6-4B82-AE63-42601F8FBC27}"/>
              </a:ext>
            </a:extLst>
          </p:cNvPr>
          <p:cNvSpPr txBox="1">
            <a:spLocks noChangeArrowheads="1"/>
          </p:cNvSpPr>
          <p:nvPr/>
        </p:nvSpPr>
        <p:spPr bwMode="auto">
          <a:xfrm>
            <a:off x="975986" y="3262781"/>
            <a:ext cx="1482814" cy="8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dirty="0">
                <a:latin typeface="Calibri" panose="020F0502020204030204" pitchFamily="34" charset="0"/>
              </a:rPr>
              <a:t>Secondary Lymphoid Tissues</a:t>
            </a:r>
          </a:p>
        </p:txBody>
      </p:sp>
      <p:sp>
        <p:nvSpPr>
          <p:cNvPr id="63" name="TextBox 142">
            <a:extLst>
              <a:ext uri="{FF2B5EF4-FFF2-40B4-BE49-F238E27FC236}">
                <a16:creationId xmlns:a16="http://schemas.microsoft.com/office/drawing/2014/main" id="{BCB5C8D6-11D6-421E-8F0C-1522A9F4C88C}"/>
              </a:ext>
            </a:extLst>
          </p:cNvPr>
          <p:cNvSpPr txBox="1">
            <a:spLocks noChangeArrowheads="1"/>
          </p:cNvSpPr>
          <p:nvPr/>
        </p:nvSpPr>
        <p:spPr bwMode="auto">
          <a:xfrm>
            <a:off x="975986" y="5285753"/>
            <a:ext cx="1482814" cy="343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dirty="0">
                <a:latin typeface="Calibri" panose="020F0502020204030204" pitchFamily="34" charset="0"/>
              </a:rPr>
              <a:t>Bone Marrow</a:t>
            </a:r>
          </a:p>
        </p:txBody>
      </p:sp>
      <p:sp>
        <p:nvSpPr>
          <p:cNvPr id="119" name="TextBox 117">
            <a:extLst>
              <a:ext uri="{FF2B5EF4-FFF2-40B4-BE49-F238E27FC236}">
                <a16:creationId xmlns:a16="http://schemas.microsoft.com/office/drawing/2014/main" id="{BE228984-7C32-4D57-9BD0-2C7315E1E4A3}"/>
              </a:ext>
            </a:extLst>
          </p:cNvPr>
          <p:cNvSpPr txBox="1">
            <a:spLocks noChangeArrowheads="1"/>
          </p:cNvSpPr>
          <p:nvPr/>
        </p:nvSpPr>
        <p:spPr bwMode="auto">
          <a:xfrm>
            <a:off x="7688775" y="1030286"/>
            <a:ext cx="3003447"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a:lstStyle>
          <a:p>
            <a:pPr algn="ctr"/>
            <a:r>
              <a:rPr lang="en-US" altLang="en-US" sz="2000" dirty="0">
                <a:solidFill>
                  <a:schemeClr val="bg1"/>
                </a:solidFill>
                <a:latin typeface="Calibri" panose="020F0502020204030204" pitchFamily="34" charset="0"/>
              </a:rPr>
              <a:t>Associated Diseases</a:t>
            </a:r>
          </a:p>
          <a:p>
            <a:pPr algn="ctr"/>
            <a:endParaRPr lang="en-US" altLang="en-US" sz="700" dirty="0">
              <a:solidFill>
                <a:schemeClr val="bg1"/>
              </a:solidFill>
              <a:latin typeface="Calibri" panose="020F0502020204030204" pitchFamily="34" charset="0"/>
            </a:endParaRPr>
          </a:p>
          <a:p>
            <a:pPr algn="ctr"/>
            <a:r>
              <a:rPr lang="en-US" altLang="en-US" b="0" dirty="0">
                <a:solidFill>
                  <a:schemeClr val="bg1"/>
                </a:solidFill>
                <a:latin typeface="Calibri" panose="020F0502020204030204" pitchFamily="34" charset="0"/>
              </a:rPr>
              <a:t>Acute lymphoblastic leukemia</a:t>
            </a:r>
            <a:r>
              <a:rPr lang="en-US" altLang="en-US" b="0" baseline="30000" dirty="0">
                <a:solidFill>
                  <a:schemeClr val="bg1"/>
                </a:solidFill>
                <a:latin typeface="Calibri" panose="020F0502020204030204" pitchFamily="34" charset="0"/>
              </a:rPr>
              <a:t>2</a:t>
            </a:r>
            <a:endParaRPr lang="en-US" altLang="en-US" b="0" dirty="0">
              <a:solidFill>
                <a:schemeClr val="bg1"/>
              </a:solidFill>
              <a:latin typeface="Calibri" panose="020F0502020204030204" pitchFamily="34" charset="0"/>
            </a:endParaRPr>
          </a:p>
        </p:txBody>
      </p:sp>
      <p:sp>
        <p:nvSpPr>
          <p:cNvPr id="120" name="TextBox 16">
            <a:extLst>
              <a:ext uri="{FF2B5EF4-FFF2-40B4-BE49-F238E27FC236}">
                <a16:creationId xmlns:a16="http://schemas.microsoft.com/office/drawing/2014/main" id="{78AA49E6-FEC0-4C86-A263-0DAA943681F7}"/>
              </a:ext>
            </a:extLst>
          </p:cNvPr>
          <p:cNvSpPr txBox="1">
            <a:spLocks noChangeArrowheads="1"/>
          </p:cNvSpPr>
          <p:nvPr/>
        </p:nvSpPr>
        <p:spPr bwMode="auto">
          <a:xfrm>
            <a:off x="3355475" y="1030286"/>
            <a:ext cx="2340951"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a:r>
              <a:rPr lang="en-US" altLang="en-US" sz="2000" dirty="0">
                <a:solidFill>
                  <a:schemeClr val="bg1"/>
                </a:solidFill>
                <a:latin typeface="Calibri" panose="020F0502020204030204" pitchFamily="34" charset="0"/>
              </a:rPr>
              <a:t>Cell Types</a:t>
            </a:r>
            <a:r>
              <a:rPr lang="en-US" altLang="en-US" sz="2000" baseline="30000" dirty="0">
                <a:solidFill>
                  <a:schemeClr val="bg1"/>
                </a:solidFill>
                <a:latin typeface="Calibri" panose="020F0502020204030204" pitchFamily="34" charset="0"/>
              </a:rPr>
              <a:t>1</a:t>
            </a:r>
            <a:endParaRPr lang="en-US" altLang="en-US" sz="2000" dirty="0">
              <a:solidFill>
                <a:schemeClr val="bg1"/>
              </a:solidFill>
              <a:latin typeface="Calibri" panose="020F0502020204030204" pitchFamily="34" charset="0"/>
            </a:endParaRPr>
          </a:p>
          <a:p>
            <a:pPr algn="ctr"/>
            <a:endParaRPr lang="en-US" altLang="en-US" sz="700" dirty="0">
              <a:solidFill>
                <a:schemeClr val="bg1"/>
              </a:solidFill>
              <a:latin typeface="Calibri" panose="020F0502020204030204" pitchFamily="34" charset="0"/>
            </a:endParaRPr>
          </a:p>
          <a:p>
            <a:pPr algn="ctr"/>
            <a:r>
              <a:rPr lang="en-US" altLang="en-US" b="0" dirty="0">
                <a:solidFill>
                  <a:schemeClr val="bg1"/>
                </a:solidFill>
                <a:latin typeface="Calibri" panose="020F0502020204030204" pitchFamily="34" charset="0"/>
              </a:rPr>
              <a:t>Lymphoid progenitor</a:t>
            </a:r>
          </a:p>
        </p:txBody>
      </p:sp>
      <p:sp>
        <p:nvSpPr>
          <p:cNvPr id="121" name="Oval 120">
            <a:extLst>
              <a:ext uri="{FF2B5EF4-FFF2-40B4-BE49-F238E27FC236}">
                <a16:creationId xmlns:a16="http://schemas.microsoft.com/office/drawing/2014/main" id="{11BBB2D0-7613-4C22-9EF7-8F18CB080688}"/>
              </a:ext>
            </a:extLst>
          </p:cNvPr>
          <p:cNvSpPr/>
          <p:nvPr/>
        </p:nvSpPr>
        <p:spPr bwMode="auto">
          <a:xfrm>
            <a:off x="7891413" y="2429796"/>
            <a:ext cx="2628623" cy="437487"/>
          </a:xfrm>
          <a:prstGeom prst="ellipse">
            <a:avLst/>
          </a:prstGeom>
          <a:noFill/>
          <a:ln w="57150">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
        <p:nvSpPr>
          <p:cNvPr id="130" name="Oval 129">
            <a:extLst>
              <a:ext uri="{FF2B5EF4-FFF2-40B4-BE49-F238E27FC236}">
                <a16:creationId xmlns:a16="http://schemas.microsoft.com/office/drawing/2014/main" id="{2BE2D437-F13A-408A-A121-02DDAA28036C}"/>
              </a:ext>
            </a:extLst>
          </p:cNvPr>
          <p:cNvSpPr/>
          <p:nvPr/>
        </p:nvSpPr>
        <p:spPr bwMode="auto">
          <a:xfrm>
            <a:off x="9792571" y="4497873"/>
            <a:ext cx="556421" cy="351133"/>
          </a:xfrm>
          <a:prstGeom prst="ellipse">
            <a:avLst/>
          </a:prstGeom>
          <a:noFill/>
          <a:ln w="57150">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
        <p:nvSpPr>
          <p:cNvPr id="131" name="Oval 130">
            <a:extLst>
              <a:ext uri="{FF2B5EF4-FFF2-40B4-BE49-F238E27FC236}">
                <a16:creationId xmlns:a16="http://schemas.microsoft.com/office/drawing/2014/main" id="{0284BFA6-C6F5-454D-84EC-A1B2295727E1}"/>
              </a:ext>
            </a:extLst>
          </p:cNvPr>
          <p:cNvSpPr/>
          <p:nvPr/>
        </p:nvSpPr>
        <p:spPr bwMode="auto">
          <a:xfrm>
            <a:off x="7949452" y="4938220"/>
            <a:ext cx="2499563" cy="692462"/>
          </a:xfrm>
          <a:prstGeom prst="ellipse">
            <a:avLst/>
          </a:prstGeom>
          <a:noFill/>
          <a:ln w="57150">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
        <p:nvSpPr>
          <p:cNvPr id="132" name="Oval 131">
            <a:extLst>
              <a:ext uri="{FF2B5EF4-FFF2-40B4-BE49-F238E27FC236}">
                <a16:creationId xmlns:a16="http://schemas.microsoft.com/office/drawing/2014/main" id="{8EAF5454-3D4F-47D6-9831-2A1C3D6EE420}"/>
              </a:ext>
            </a:extLst>
          </p:cNvPr>
          <p:cNvSpPr/>
          <p:nvPr/>
        </p:nvSpPr>
        <p:spPr bwMode="auto">
          <a:xfrm>
            <a:off x="10069671" y="2800730"/>
            <a:ext cx="529918" cy="369374"/>
          </a:xfrm>
          <a:prstGeom prst="ellipse">
            <a:avLst/>
          </a:prstGeom>
          <a:noFill/>
          <a:ln w="57150">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grpSp>
        <p:nvGrpSpPr>
          <p:cNvPr id="133" name="Group 7">
            <a:extLst>
              <a:ext uri="{FF2B5EF4-FFF2-40B4-BE49-F238E27FC236}">
                <a16:creationId xmlns:a16="http://schemas.microsoft.com/office/drawing/2014/main" id="{8064F72B-CB8A-4774-8040-7121E21C4539}"/>
              </a:ext>
            </a:extLst>
          </p:cNvPr>
          <p:cNvGrpSpPr>
            <a:grpSpLocks/>
          </p:cNvGrpSpPr>
          <p:nvPr/>
        </p:nvGrpSpPr>
        <p:grpSpPr bwMode="auto">
          <a:xfrm>
            <a:off x="9389569" y="6216652"/>
            <a:ext cx="2488502" cy="447822"/>
            <a:chOff x="9527309" y="3551529"/>
            <a:chExt cx="2488502" cy="448324"/>
          </a:xfrm>
        </p:grpSpPr>
        <p:pic>
          <p:nvPicPr>
            <p:cNvPr id="134" name="Picture 9">
              <a:extLst>
                <a:ext uri="{FF2B5EF4-FFF2-40B4-BE49-F238E27FC236}">
                  <a16:creationId xmlns:a16="http://schemas.microsoft.com/office/drawing/2014/main" id="{87FA7E50-506D-488D-86D5-ED47DA0B30FD}"/>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5" name="Rectangle 8">
              <a:extLst>
                <a:ext uri="{FF2B5EF4-FFF2-40B4-BE49-F238E27FC236}">
                  <a16:creationId xmlns:a16="http://schemas.microsoft.com/office/drawing/2014/main" id="{D59623AD-90CF-4B9D-8D67-B653AC9DB97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6" name="Text Box 15">
            <a:extLst>
              <a:ext uri="{FF2B5EF4-FFF2-40B4-BE49-F238E27FC236}">
                <a16:creationId xmlns:a16="http://schemas.microsoft.com/office/drawing/2014/main" id="{F5FAA2A8-9918-4E44-8B77-ABC045A7CE48}"/>
              </a:ext>
            </a:extLst>
          </p:cNvPr>
          <p:cNvSpPr txBox="1">
            <a:spLocks noChangeArrowheads="1"/>
          </p:cNvSpPr>
          <p:nvPr/>
        </p:nvSpPr>
        <p:spPr bwMode="auto">
          <a:xfrm>
            <a:off x="412751" y="6204249"/>
            <a:ext cx="785336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800" b="0" spc="-10" dirty="0">
                <a:solidFill>
                  <a:schemeClr val="bg2"/>
                </a:solidFill>
                <a:latin typeface="Calibri" panose="020F0502020204030204" pitchFamily="34" charset="0"/>
                <a:cs typeface="+mn-cs"/>
              </a:rPr>
              <a:t>1. Melchers. J Clin Invest. 2015;125:2203. 2. Purizaca. Clin Dev Immunol. 2013;2013:349067. 3. Pileri. Haematologica. 2009;94:1488. 4. Bahler. Am J Pathol. 2002;161:81. 5. Darwiche. Front Immunol. 2018;9:683. 6. Sagaert. Leukemia. 2007;21:1378. 7. Jaffe. Haematologica. 2013;98:1163. 8. Gemenetzi. Front Oncol. 2020;10:67. 9. MedlinePlus. Waldenström macroglobulinemia. Updated August 18, 2020. 10. NCI. Plasma cell neoplasms (including multiple myeloma) treatment (PDQ®)–health professional version. Updated May 14, 2021.</a:t>
            </a:r>
          </a:p>
        </p:txBody>
      </p:sp>
      <p:sp>
        <p:nvSpPr>
          <p:cNvPr id="139" name="Oval 138">
            <a:extLst>
              <a:ext uri="{FF2B5EF4-FFF2-40B4-BE49-F238E27FC236}">
                <a16:creationId xmlns:a16="http://schemas.microsoft.com/office/drawing/2014/main" id="{24EDB265-A5E8-48EF-AA2C-3DCCA336B35A}"/>
              </a:ext>
            </a:extLst>
          </p:cNvPr>
          <p:cNvSpPr/>
          <p:nvPr/>
        </p:nvSpPr>
        <p:spPr bwMode="auto">
          <a:xfrm>
            <a:off x="7510685" y="2782629"/>
            <a:ext cx="2628623" cy="437487"/>
          </a:xfrm>
          <a:prstGeom prst="ellipse">
            <a:avLst/>
          </a:prstGeom>
          <a:noFill/>
          <a:ln w="57150">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2174148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p:spPr>
        <p:txBody>
          <a:bodyPr/>
          <a:lstStyle/>
          <a:p>
            <a:r>
              <a:rPr lang="en-US" dirty="0"/>
              <a:t>BTK Signaling Pathway</a:t>
            </a:r>
          </a:p>
        </p:txBody>
      </p:sp>
      <p:sp>
        <p:nvSpPr>
          <p:cNvPr id="14" name="Content Placeholder 13">
            <a:extLst>
              <a:ext uri="{FF2B5EF4-FFF2-40B4-BE49-F238E27FC236}">
                <a16:creationId xmlns:a16="http://schemas.microsoft.com/office/drawing/2014/main" id="{1C718D4C-4E72-4FEB-924A-9B5FB813DC0F}"/>
              </a:ext>
            </a:extLst>
          </p:cNvPr>
          <p:cNvSpPr>
            <a:spLocks noGrp="1"/>
          </p:cNvSpPr>
          <p:nvPr>
            <p:ph sz="half" idx="2"/>
          </p:nvPr>
        </p:nvSpPr>
        <p:spPr>
          <a:xfrm>
            <a:off x="7219644" y="1511300"/>
            <a:ext cx="4262744" cy="4678363"/>
          </a:xfrm>
        </p:spPr>
        <p:txBody>
          <a:bodyPr/>
          <a:lstStyle/>
          <a:p>
            <a:r>
              <a:rPr lang="en-US" sz="2400" dirty="0"/>
              <a:t>Survival of resting mature </a:t>
            </a:r>
            <a:br>
              <a:rPr lang="en-US" sz="2400" dirty="0"/>
            </a:br>
            <a:r>
              <a:rPr lang="en-US" sz="2400" dirty="0"/>
              <a:t>B-cells depend on BCR signaling</a:t>
            </a:r>
            <a:r>
              <a:rPr lang="en-US" sz="2400" baseline="30000" dirty="0"/>
              <a:t>1</a:t>
            </a:r>
          </a:p>
          <a:p>
            <a:r>
              <a:rPr lang="en-US" sz="2400" dirty="0"/>
              <a:t>Some B-cell malignancies depend on tonic BCR signaling for tumor expansion and proliferation</a:t>
            </a:r>
            <a:r>
              <a:rPr lang="en-US" sz="2400" baseline="30000" dirty="0"/>
              <a:t>2</a:t>
            </a:r>
          </a:p>
          <a:p>
            <a:r>
              <a:rPr lang="en-US" sz="2400" dirty="0"/>
              <a:t>BTK inhibitors block BCR signaling, induce apoptosis, and inhibit adhesion of malignant B-cells to </a:t>
            </a:r>
            <a:br>
              <a:rPr lang="en-US" sz="2400" dirty="0"/>
            </a:br>
            <a:r>
              <a:rPr lang="en-US" sz="2400" dirty="0"/>
              <a:t>microenvironment cells</a:t>
            </a:r>
            <a:r>
              <a:rPr lang="en-US" sz="2400" baseline="30000" dirty="0"/>
              <a:t>3</a:t>
            </a:r>
          </a:p>
          <a:p>
            <a:endParaRPr lang="en-US" sz="2400" dirty="0"/>
          </a:p>
          <a:p>
            <a:endParaRPr lang="en-US" sz="2400" dirty="0"/>
          </a:p>
          <a:p>
            <a:endParaRPr lang="en-US" sz="2400" dirty="0"/>
          </a:p>
        </p:txBody>
      </p:sp>
      <p:grpSp>
        <p:nvGrpSpPr>
          <p:cNvPr id="15" name="Group 7">
            <a:extLst>
              <a:ext uri="{FF2B5EF4-FFF2-40B4-BE49-F238E27FC236}">
                <a16:creationId xmlns:a16="http://schemas.microsoft.com/office/drawing/2014/main" id="{34F36AB1-A854-4089-8EE4-422B0B9E52EC}"/>
              </a:ext>
            </a:extLst>
          </p:cNvPr>
          <p:cNvGrpSpPr>
            <a:grpSpLocks/>
          </p:cNvGrpSpPr>
          <p:nvPr/>
        </p:nvGrpSpPr>
        <p:grpSpPr bwMode="auto">
          <a:xfrm>
            <a:off x="9389569" y="6216652"/>
            <a:ext cx="2488502" cy="447822"/>
            <a:chOff x="9527309" y="3551529"/>
            <a:chExt cx="2488502" cy="448324"/>
          </a:xfrm>
        </p:grpSpPr>
        <p:pic>
          <p:nvPicPr>
            <p:cNvPr id="16" name="Picture 9">
              <a:extLst>
                <a:ext uri="{FF2B5EF4-FFF2-40B4-BE49-F238E27FC236}">
                  <a16:creationId xmlns:a16="http://schemas.microsoft.com/office/drawing/2014/main" id="{54798A9F-8E46-4586-B314-092DAFE827D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0108F3A3-651E-4133-A858-46838D29F7BD}"/>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5">
            <a:extLst>
              <a:ext uri="{FF2B5EF4-FFF2-40B4-BE49-F238E27FC236}">
                <a16:creationId xmlns:a16="http://schemas.microsoft.com/office/drawing/2014/main" id="{0F645B11-B84A-451E-9D4E-563DD1037F0E}"/>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Kraus. Cell. 2004;117:787. 2. Buchner. Curr Opin Hematol. 2014;21:341. 3. Seda. Eur J Haematol. 2015;94:193.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Figure used under terms and conditions of the Creative Commons Attribution 4.0 International license (</a:t>
            </a:r>
            <a:r>
              <a:rPr lang="en-US" altLang="en-US" sz="1200" b="0" spc="-10" dirty="0">
                <a:solidFill>
                  <a:schemeClr val="bg2"/>
                </a:solidFill>
                <a:latin typeface="Calibri" panose="020F0502020204030204" pitchFamily="34" charset="0"/>
                <a:cs typeface="+mn-cs"/>
                <a:hlinkClick r:id="rId5"/>
              </a:rPr>
              <a:t>CC BY 4.0</a:t>
            </a:r>
            <a:r>
              <a:rPr lang="en-US" altLang="en-US" sz="1200" b="0" spc="-10" dirty="0">
                <a:solidFill>
                  <a:schemeClr val="bg2"/>
                </a:solidFill>
                <a:latin typeface="Calibri" panose="020F0502020204030204" pitchFamily="34" charset="0"/>
                <a:cs typeface="+mn-cs"/>
              </a:rPr>
              <a:t>) from </a:t>
            </a:r>
            <a:r>
              <a:rPr lang="en-US" altLang="en-US" sz="1200" b="0" spc="-10" dirty="0">
                <a:solidFill>
                  <a:schemeClr val="bg2"/>
                </a:solidFill>
                <a:latin typeface="Calibri" panose="020F0502020204030204" pitchFamily="34" charset="0"/>
                <a:cs typeface="+mn-cs"/>
                <a:hlinkClick r:id="rId6"/>
              </a:rPr>
              <a:t>Gu. J Hematol Oncol. 2021;14:40</a:t>
            </a:r>
            <a:r>
              <a:rPr lang="en-US" altLang="en-US" sz="1200" b="0" spc="-10" dirty="0">
                <a:solidFill>
                  <a:schemeClr val="bg2"/>
                </a:solidFill>
                <a:latin typeface="Calibri" panose="020F0502020204030204" pitchFamily="34" charset="0"/>
                <a:cs typeface="+mn-cs"/>
              </a:rPr>
              <a:t>.</a:t>
            </a:r>
            <a:endParaRPr lang="en-US" altLang="en-US" sz="1200" b="0" dirty="0">
              <a:solidFill>
                <a:schemeClr val="bg2"/>
              </a:solidFill>
              <a:latin typeface="Calibri" panose="020F0502020204030204" pitchFamily="34" charset="0"/>
              <a:cs typeface="+mn-cs"/>
            </a:endParaRPr>
          </a:p>
        </p:txBody>
      </p:sp>
      <p:pic>
        <p:nvPicPr>
          <p:cNvPr id="1026" name="Picture 2" descr="Fig. 1">
            <a:extLst>
              <a:ext uri="{FF2B5EF4-FFF2-40B4-BE49-F238E27FC236}">
                <a16:creationId xmlns:a16="http://schemas.microsoft.com/office/drawing/2014/main" id="{AE7AD323-1480-42AA-BEB1-6F6354584FD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5676" b="19192"/>
          <a:stretch/>
        </p:blipFill>
        <p:spPr bwMode="auto">
          <a:xfrm>
            <a:off x="719139" y="1600200"/>
            <a:ext cx="6383186" cy="4346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260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p:spPr>
        <p:txBody>
          <a:bodyPr/>
          <a:lstStyle/>
          <a:p>
            <a:r>
              <a:rPr lang="en-US" dirty="0"/>
              <a:t>Indications for Available BTK Inhibitors</a:t>
            </a:r>
          </a:p>
        </p:txBody>
      </p:sp>
      <p:sp>
        <p:nvSpPr>
          <p:cNvPr id="6" name="Text Box 11">
            <a:extLst>
              <a:ext uri="{FF2B5EF4-FFF2-40B4-BE49-F238E27FC236}">
                <a16:creationId xmlns:a16="http://schemas.microsoft.com/office/drawing/2014/main" id="{22E5267D-21DA-4863-A477-E23290FFFDA5}"/>
              </a:ext>
            </a:extLst>
          </p:cNvPr>
          <p:cNvSpPr txBox="1">
            <a:spLocks noChangeArrowheads="1"/>
          </p:cNvSpPr>
          <p:nvPr/>
        </p:nvSpPr>
        <p:spPr bwMode="auto">
          <a:xfrm>
            <a:off x="414339" y="636607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cs typeface="Calibri" panose="020F0502020204030204" pitchFamily="34" charset="0"/>
              </a:rPr>
              <a:t>Ibrutinib PI. Acalabrutinib PI. Zanubrutinib PI.</a:t>
            </a:r>
          </a:p>
        </p:txBody>
      </p:sp>
      <p:grpSp>
        <p:nvGrpSpPr>
          <p:cNvPr id="9" name="Group 7">
            <a:extLst>
              <a:ext uri="{FF2B5EF4-FFF2-40B4-BE49-F238E27FC236}">
                <a16:creationId xmlns:a16="http://schemas.microsoft.com/office/drawing/2014/main" id="{3BD82640-A201-4ED3-B692-2E9428A36855}"/>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5EA7D7F8-0C6B-4F7D-BCF5-B580661B9A9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5128B7A-DB9B-4975-8B38-A6E29A09A8F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21" name="Group 3">
            <a:extLst>
              <a:ext uri="{FF2B5EF4-FFF2-40B4-BE49-F238E27FC236}">
                <a16:creationId xmlns:a16="http://schemas.microsoft.com/office/drawing/2014/main" id="{765A4391-4C1E-43C3-9E56-A9F89599F08C}"/>
              </a:ext>
            </a:extLst>
          </p:cNvPr>
          <p:cNvGraphicFramePr>
            <a:graphicFrameLocks/>
          </p:cNvGraphicFramePr>
          <p:nvPr>
            <p:extLst>
              <p:ext uri="{D42A27DB-BD31-4B8C-83A1-F6EECF244321}">
                <p14:modId xmlns:p14="http://schemas.microsoft.com/office/powerpoint/2010/main" val="51326104"/>
              </p:ext>
            </p:extLst>
          </p:nvPr>
        </p:nvGraphicFramePr>
        <p:xfrm>
          <a:off x="522288" y="1610437"/>
          <a:ext cx="3566160" cy="4206336"/>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Ibrutinib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Adults with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MCL</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treated with ≥1 prior tx</a:t>
                      </a: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Adults with </a:t>
                      </a:r>
                      <a:r>
                        <a:rPr kumimoji="0" lang="en-US" sz="20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CLL/SLL</a:t>
                      </a: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with or without 17p deletion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Adults with </a:t>
                      </a:r>
                      <a:r>
                        <a:rPr kumimoji="0" lang="en-US" sz="20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Waldenström macroglobulinemia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Adults with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MZL</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requiring systemic tx and treated with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≥1 prior anti–CD20-based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0681080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Adults with </a:t>
                      </a:r>
                      <a:r>
                        <a:rPr kumimoji="0" lang="en-US" sz="20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chronic GVHD</a:t>
                      </a: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after failure of ≥1 lines of 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80717931"/>
                  </a:ext>
                </a:extLst>
              </a:tr>
            </a:tbl>
          </a:graphicData>
        </a:graphic>
      </p:graphicFrame>
      <p:graphicFrame>
        <p:nvGraphicFramePr>
          <p:cNvPr id="23" name="Group 3">
            <a:extLst>
              <a:ext uri="{FF2B5EF4-FFF2-40B4-BE49-F238E27FC236}">
                <a16:creationId xmlns:a16="http://schemas.microsoft.com/office/drawing/2014/main" id="{E9F78445-29DA-4532-A2C6-C63E35F7818B}"/>
              </a:ext>
            </a:extLst>
          </p:cNvPr>
          <p:cNvGraphicFramePr>
            <a:graphicFrameLocks/>
          </p:cNvGraphicFramePr>
          <p:nvPr>
            <p:extLst>
              <p:ext uri="{D42A27DB-BD31-4B8C-83A1-F6EECF244321}">
                <p14:modId xmlns:p14="http://schemas.microsoft.com/office/powerpoint/2010/main" val="4137756057"/>
              </p:ext>
            </p:extLst>
          </p:nvPr>
        </p:nvGraphicFramePr>
        <p:xfrm>
          <a:off x="4357370" y="1610437"/>
          <a:ext cx="3566160" cy="1493568"/>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Acalabrutinib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Adults with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MCL</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treated with ≥1 prior tx</a:t>
                      </a:r>
                      <a:endParaRPr kumimoji="0" lang="en-US" sz="20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Adults with </a:t>
                      </a:r>
                      <a:r>
                        <a:rPr kumimoji="0" lang="en-US" sz="20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CLL/SLL</a:t>
                      </a:r>
                      <a:endPar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graphicFrame>
        <p:nvGraphicFramePr>
          <p:cNvPr id="25" name="Group 3">
            <a:extLst>
              <a:ext uri="{FF2B5EF4-FFF2-40B4-BE49-F238E27FC236}">
                <a16:creationId xmlns:a16="http://schemas.microsoft.com/office/drawing/2014/main" id="{E1654866-17DF-41EC-A74C-24391A63DE8E}"/>
              </a:ext>
            </a:extLst>
          </p:cNvPr>
          <p:cNvGraphicFramePr>
            <a:graphicFrameLocks/>
          </p:cNvGraphicFramePr>
          <p:nvPr>
            <p:extLst>
              <p:ext uri="{D42A27DB-BD31-4B8C-83A1-F6EECF244321}">
                <p14:modId xmlns:p14="http://schemas.microsoft.com/office/powerpoint/2010/main" val="376800518"/>
              </p:ext>
            </p:extLst>
          </p:nvPr>
        </p:nvGraphicFramePr>
        <p:xfrm>
          <a:off x="8192453" y="1610437"/>
          <a:ext cx="3566160" cy="2804224"/>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Zanubrutinib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Adults with </a:t>
                      </a:r>
                      <a:r>
                        <a:rPr kumimoji="0" lang="en-US" sz="2000" b="1" i="0" u="none" strike="noStrike" cap="none" normalizeH="0" baseline="0" dirty="0">
                          <a:ln>
                            <a:noFill/>
                          </a:ln>
                          <a:solidFill>
                            <a:schemeClr val="bg2">
                              <a:lumMod val="10000"/>
                            </a:schemeClr>
                          </a:solidFill>
                          <a:effectLst/>
                          <a:latin typeface="Calibri" panose="020F0502020204030204" pitchFamily="34" charset="0"/>
                        </a:rPr>
                        <a:t>MCL</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treated with ≥1 prior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Adults with </a:t>
                      </a:r>
                      <a:r>
                        <a:rPr kumimoji="0" lang="en-US" sz="20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Waldenström macroglobulinemia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231762237"/>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Adults with R/R </a:t>
                      </a:r>
                      <a:r>
                        <a:rPr kumimoji="0" lang="en-US" sz="20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MZL </a:t>
                      </a: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treated with ≥1 prior anti–CD20-based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28800914"/>
                  </a:ext>
                </a:extLst>
              </a:tr>
            </a:tbl>
          </a:graphicData>
        </a:graphic>
      </p:graphicFrame>
    </p:spTree>
    <p:extLst>
      <p:ext uri="{BB962C8B-B14F-4D97-AF65-F5344CB8AC3E}">
        <p14:creationId xmlns:p14="http://schemas.microsoft.com/office/powerpoint/2010/main" val="2015299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E6D3E68-6583-3941-A68D-2A86FFA3398A}"/>
              </a:ext>
            </a:extLst>
          </p:cNvPr>
          <p:cNvPicPr>
            <a:picLocks noChangeAspect="1"/>
          </p:cNvPicPr>
          <p:nvPr/>
        </p:nvPicPr>
        <p:blipFill>
          <a:blip r:embed="rId3"/>
          <a:stretch>
            <a:fillRect/>
          </a:stretch>
        </p:blipFill>
        <p:spPr>
          <a:xfrm>
            <a:off x="7268418" y="3868345"/>
            <a:ext cx="2924266" cy="2743200"/>
          </a:xfrm>
          <a:prstGeom prst="rect">
            <a:avLst/>
          </a:prstGeom>
        </p:spPr>
      </p:pic>
      <p:sp>
        <p:nvSpPr>
          <p:cNvPr id="2" name="Title 1"/>
          <p:cNvSpPr>
            <a:spLocks noGrp="1"/>
          </p:cNvSpPr>
          <p:nvPr>
            <p:ph type="title"/>
          </p:nvPr>
        </p:nvSpPr>
        <p:spPr/>
        <p:txBody>
          <a:bodyPr/>
          <a:lstStyle/>
          <a:p>
            <a:r>
              <a:rPr lang="en-US" dirty="0"/>
              <a:t>Kinase Selectivity of BTK Inhibitors</a:t>
            </a:r>
          </a:p>
        </p:txBody>
      </p:sp>
      <p:graphicFrame>
        <p:nvGraphicFramePr>
          <p:cNvPr id="7" name="Content Placeholder 11"/>
          <p:cNvGraphicFramePr>
            <a:graphicFrameLocks/>
          </p:cNvGraphicFramePr>
          <p:nvPr>
            <p:extLst>
              <p:ext uri="{D42A27DB-BD31-4B8C-83A1-F6EECF244321}">
                <p14:modId xmlns:p14="http://schemas.microsoft.com/office/powerpoint/2010/main" val="4093982478"/>
              </p:ext>
            </p:extLst>
          </p:nvPr>
        </p:nvGraphicFramePr>
        <p:xfrm>
          <a:off x="116114" y="1505368"/>
          <a:ext cx="5413144" cy="4148704"/>
        </p:xfrm>
        <a:graphic>
          <a:graphicData uri="http://schemas.openxmlformats.org/drawingml/2006/table">
            <a:tbl>
              <a:tblPr firstRow="1" firstCol="1" bandRow="1">
                <a:tableStyleId>{7E9639D4-E3E2-4D34-9284-5A2195B3D0D7}</a:tableStyleId>
              </a:tblPr>
              <a:tblGrid>
                <a:gridCol w="1353286">
                  <a:extLst>
                    <a:ext uri="{9D8B030D-6E8A-4147-A177-3AD203B41FA5}">
                      <a16:colId xmlns:a16="http://schemas.microsoft.com/office/drawing/2014/main" val="20000"/>
                    </a:ext>
                  </a:extLst>
                </a:gridCol>
                <a:gridCol w="1353286">
                  <a:extLst>
                    <a:ext uri="{9D8B030D-6E8A-4147-A177-3AD203B41FA5}">
                      <a16:colId xmlns:a16="http://schemas.microsoft.com/office/drawing/2014/main" val="20001"/>
                    </a:ext>
                  </a:extLst>
                </a:gridCol>
                <a:gridCol w="1353286">
                  <a:extLst>
                    <a:ext uri="{9D8B030D-6E8A-4147-A177-3AD203B41FA5}">
                      <a16:colId xmlns:a16="http://schemas.microsoft.com/office/drawing/2014/main" val="20002"/>
                    </a:ext>
                  </a:extLst>
                </a:gridCol>
                <a:gridCol w="1353286">
                  <a:extLst>
                    <a:ext uri="{9D8B030D-6E8A-4147-A177-3AD203B41FA5}">
                      <a16:colId xmlns:a16="http://schemas.microsoft.com/office/drawing/2014/main" val="2817343549"/>
                    </a:ext>
                  </a:extLst>
                </a:gridCol>
              </a:tblGrid>
              <a:tr h="545043">
                <a:tc>
                  <a:txBody>
                    <a:bodyPr/>
                    <a:lstStyle/>
                    <a:p>
                      <a:pPr algn="ctr"/>
                      <a:endParaRPr lang="en-US" sz="1800" b="1"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marL="0" marR="0" marT="108373" marB="108373" anchor="b">
                    <a:lnL w="12700" cap="flat" cmpd="sng" algn="ctr">
                      <a:no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a:r>
                        <a:rPr lang="en-US" sz="1800" b="1" dirty="0">
                          <a:solidFill>
                            <a:schemeClr val="bg1"/>
                          </a:solidFill>
                          <a:latin typeface="Calibri" panose="020F0502020204030204" pitchFamily="34" charset="0"/>
                          <a:cs typeface="Calibri" panose="020F0502020204030204" pitchFamily="34" charset="0"/>
                        </a:rPr>
                        <a:t>IC</a:t>
                      </a:r>
                      <a:r>
                        <a:rPr lang="en-US" sz="1800" b="1" baseline="-25000" dirty="0">
                          <a:solidFill>
                            <a:schemeClr val="bg1"/>
                          </a:solidFill>
                          <a:latin typeface="Calibri" panose="020F0502020204030204" pitchFamily="34" charset="0"/>
                          <a:cs typeface="Calibri" panose="020F0502020204030204" pitchFamily="34" charset="0"/>
                        </a:rPr>
                        <a:t>50</a:t>
                      </a:r>
                      <a:r>
                        <a:rPr lang="en-US" sz="1800" b="1" dirty="0">
                          <a:solidFill>
                            <a:schemeClr val="bg1"/>
                          </a:solidFill>
                          <a:latin typeface="Calibri" panose="020F0502020204030204" pitchFamily="34" charset="0"/>
                          <a:cs typeface="Calibri" panose="020F0502020204030204" pitchFamily="34" charset="0"/>
                        </a:rPr>
                        <a:t>/EC</a:t>
                      </a:r>
                      <a:r>
                        <a:rPr lang="en-US" sz="1800" b="1" baseline="-25000" dirty="0">
                          <a:solidFill>
                            <a:schemeClr val="bg1"/>
                          </a:solidFill>
                          <a:latin typeface="Calibri" panose="020F0502020204030204" pitchFamily="34" charset="0"/>
                          <a:cs typeface="Calibri" panose="020F0502020204030204" pitchFamily="34" charset="0"/>
                        </a:rPr>
                        <a:t>50</a:t>
                      </a:r>
                      <a:r>
                        <a:rPr lang="en-US" sz="1800" b="1" dirty="0">
                          <a:solidFill>
                            <a:schemeClr val="bg1"/>
                          </a:solidFill>
                          <a:latin typeface="Calibri" panose="020F0502020204030204" pitchFamily="34" charset="0"/>
                          <a:cs typeface="Calibri" panose="020F0502020204030204" pitchFamily="34" charset="0"/>
                        </a:rPr>
                        <a:t> (nM)</a:t>
                      </a:r>
                    </a:p>
                  </a:txBody>
                  <a:tcPr marL="0" marR="0" marT="108373" marB="108373" anchor="b">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800" b="1" dirty="0">
                        <a:solidFill>
                          <a:schemeClr val="bg1"/>
                        </a:solidFill>
                        <a:latin typeface="Calibri" panose="020F0502020204030204" pitchFamily="34" charset="0"/>
                        <a:cs typeface="Calibri" panose="020F0502020204030204" pitchFamily="34" charset="0"/>
                      </a:endParaRPr>
                    </a:p>
                  </a:txBody>
                  <a:tcPr marL="0" marR="0" marT="108373" marB="108373" anchor="b">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lang="en-US" sz="1800" b="1" dirty="0">
                        <a:solidFill>
                          <a:schemeClr val="bg1"/>
                        </a:solidFill>
                        <a:latin typeface="Calibri" panose="020F0502020204030204" pitchFamily="34" charset="0"/>
                        <a:cs typeface="Calibri" panose="020F0502020204030204" pitchFamily="34" charset="0"/>
                      </a:endParaRPr>
                    </a:p>
                  </a:txBody>
                  <a:tcPr marL="0" marR="0" marT="108373" marB="108373" anchor="b">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3350218"/>
                  </a:ext>
                </a:extLst>
              </a:tr>
              <a:tr h="545043">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bg1"/>
                          </a:solidFill>
                          <a:latin typeface="Calibri" panose="020F0502020204030204" pitchFamily="34" charset="0"/>
                          <a:cs typeface="Calibri" panose="020F0502020204030204" pitchFamily="34" charset="0"/>
                        </a:rPr>
                        <a:t>Kinase</a:t>
                      </a:r>
                      <a:endParaRPr lang="en-US" sz="1800" b="1"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marL="0" marR="0" marT="108373" marB="108373" anchor="b">
                    <a:lnL w="12700" cap="flat" cmpd="sng" algn="ctr">
                      <a:no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bg1"/>
                          </a:solidFill>
                          <a:latin typeface="Calibri" panose="020F0502020204030204" pitchFamily="34" charset="0"/>
                          <a:cs typeface="Calibri" panose="020F0502020204030204" pitchFamily="34" charset="0"/>
                        </a:rPr>
                        <a:t>Ibrutinib</a:t>
                      </a:r>
                    </a:p>
                  </a:txBody>
                  <a:tcPr marL="0" marR="0" marT="108373" marB="108373" anchor="b">
                    <a:lnT w="12700" cap="flat" cmpd="sng" algn="ctr">
                      <a:solidFill>
                        <a:schemeClr val="tx1"/>
                      </a:solidFill>
                      <a:prstDash val="solid"/>
                      <a:round/>
                      <a:headEnd type="none" w="med" len="med"/>
                      <a:tailEnd type="none" w="med" len="med"/>
                    </a:lnT>
                    <a:lnB w="76200" cap="flat" cmpd="sng" algn="ctr">
                      <a:solidFill>
                        <a:schemeClr val="accent1"/>
                      </a:solidFill>
                      <a:prstDash val="solid"/>
                      <a:round/>
                      <a:headEnd type="none" w="med" len="med"/>
                      <a:tailEnd type="none" w="med" len="med"/>
                    </a:lnB>
                    <a:noFill/>
                  </a:tcPr>
                </a:tc>
                <a:tc>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a:solidFill>
                            <a:schemeClr val="bg1"/>
                          </a:solidFill>
                          <a:latin typeface="Calibri" panose="020F0502020204030204" pitchFamily="34" charset="0"/>
                          <a:cs typeface="Calibri" panose="020F0502020204030204" pitchFamily="34" charset="0"/>
                        </a:rPr>
                        <a:t>Acalabrutinib</a:t>
                      </a:r>
                    </a:p>
                  </a:txBody>
                  <a:tcPr marL="0" marR="0" marT="108373" marB="108373" anchor="b">
                    <a:lnT w="12700" cap="flat" cmpd="sng" algn="ctr">
                      <a:solidFill>
                        <a:schemeClr val="tx1"/>
                      </a:solidFill>
                      <a:prstDash val="solid"/>
                      <a:round/>
                      <a:headEnd type="none" w="med" len="med"/>
                      <a:tailEnd type="none" w="med" len="med"/>
                    </a:lnT>
                    <a:lnB w="76200" cap="flat" cmpd="sng" algn="ctr">
                      <a:solidFill>
                        <a:srgbClr val="E2471D"/>
                      </a:solidFill>
                      <a:prstDash val="solid"/>
                      <a:round/>
                      <a:headEnd type="none" w="med" len="med"/>
                      <a:tailEnd type="none" w="med" len="med"/>
                    </a:lnB>
                    <a:noFill/>
                  </a:tcPr>
                </a:tc>
                <a:tc>
                  <a:txBody>
                    <a:bodyPr/>
                    <a:lstStyle/>
                    <a:p>
                      <a:pPr algn="ctr"/>
                      <a:r>
                        <a:rPr lang="en-US" sz="1800" b="1" dirty="0">
                          <a:solidFill>
                            <a:schemeClr val="bg1"/>
                          </a:solidFill>
                          <a:latin typeface="Calibri" panose="020F0502020204030204" pitchFamily="34" charset="0"/>
                          <a:cs typeface="Calibri" panose="020F0502020204030204" pitchFamily="34" charset="0"/>
                        </a:rPr>
                        <a:t>Zanubrutinib</a:t>
                      </a:r>
                    </a:p>
                  </a:txBody>
                  <a:tcPr marL="0" marR="0" marT="108373" marB="108373" anchor="b">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accent6"/>
                      </a:solidFill>
                      <a:prstDash val="solid"/>
                      <a:round/>
                      <a:headEnd type="none" w="med" len="med"/>
                      <a:tailEnd type="none" w="med" len="med"/>
                    </a:lnB>
                    <a:noFill/>
                  </a:tcPr>
                </a:tc>
                <a:extLst>
                  <a:ext uri="{0D108BD9-81ED-4DB2-BD59-A6C34878D82A}">
                    <a16:rowId xmlns:a16="http://schemas.microsoft.com/office/drawing/2014/main" val="10000"/>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BTK</a:t>
                      </a:r>
                    </a:p>
                  </a:txBody>
                  <a:tcPr marL="121920" marR="121920" marT="32512" marB="32512" anchor="ctr">
                    <a:lnL w="12700" cap="flat" cmpd="sng" algn="ctr">
                      <a:no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1.5</a:t>
                      </a:r>
                    </a:p>
                  </a:txBody>
                  <a:tcPr marL="121920" marR="121920" marT="32512" marB="32512" anchor="ctr">
                    <a:lnT w="76200" cap="flat" cmpd="sng" algn="ctr">
                      <a:solidFill>
                        <a:schemeClr val="accent1"/>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5.1</a:t>
                      </a:r>
                    </a:p>
                  </a:txBody>
                  <a:tcPr marL="121920" marR="121920" marT="32512" marB="32512" anchor="ctr">
                    <a:lnT w="76200" cap="flat" cmpd="sng" algn="ctr">
                      <a:solidFill>
                        <a:srgbClr val="E2471D"/>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0.5</a:t>
                      </a:r>
                    </a:p>
                  </a:txBody>
                  <a:tcPr marL="121920" marR="121920" marT="32512" marB="32512" anchor="ctr">
                    <a:lnR w="12700" cap="flat" cmpd="sng" algn="ctr">
                      <a:noFill/>
                      <a:prstDash val="solid"/>
                      <a:round/>
                      <a:headEnd type="none" w="med" len="med"/>
                      <a:tailEnd type="none" w="med" len="med"/>
                    </a:lnR>
                    <a:lnT w="76200" cap="flat" cmpd="sng" algn="ctr">
                      <a:solidFill>
                        <a:schemeClr val="accent6"/>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0001"/>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TEC</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126</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44</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0002"/>
                  </a:ext>
                </a:extLst>
              </a:tr>
              <a:tr h="384238">
                <a:tc>
                  <a:txBody>
                    <a:body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ITK</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4.9</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50</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extLst>
                  <a:ext uri="{0D108BD9-81ED-4DB2-BD59-A6C34878D82A}">
                    <a16:rowId xmlns:a16="http://schemas.microsoft.com/office/drawing/2014/main" val="10003"/>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BMX</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0.8</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46</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1.4</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4"/>
                  </a:ext>
                </a:extLst>
              </a:tr>
              <a:tr h="384238">
                <a:tc>
                  <a:txBody>
                    <a:body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EGFR</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5.3</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21</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4243764518"/>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ERBB4</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indent="0" algn="ctr">
                        <a:lnSpc>
                          <a:spcPct val="115000"/>
                        </a:lnSpc>
                        <a:spcAft>
                          <a:spcPts val="0"/>
                        </a:spcAft>
                        <a:buFont typeface="Wingdings" panose="05000000000000000000" pitchFamily="2" charset="2"/>
                        <a:buNone/>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3.4</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16</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6.9</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5"/>
                  </a:ext>
                </a:extLst>
              </a:tr>
              <a:tr h="384238">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JAK3</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baseline="0" dirty="0">
                          <a:solidFill>
                            <a:schemeClr val="bg1"/>
                          </a:solidFill>
                          <a:effectLst/>
                          <a:latin typeface="Calibri" panose="020F0502020204030204" pitchFamily="34" charset="0"/>
                          <a:ea typeface="Tahoma" pitchFamily="34" charset="0"/>
                          <a:cs typeface="Calibri" panose="020F0502020204030204" pitchFamily="34" charset="0"/>
                        </a:rPr>
                        <a:t>32</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lnSpc>
                          <a:spcPct val="115000"/>
                        </a:lnSpc>
                        <a:spcAft>
                          <a:spcPts val="0"/>
                        </a:spcAft>
                      </a:pPr>
                      <a:r>
                        <a:rPr lang="nl-NL" sz="1800" b="0" u="none" baseline="0" dirty="0">
                          <a:solidFill>
                            <a:schemeClr val="bg1"/>
                          </a:solidFill>
                          <a:effectLst/>
                          <a:latin typeface="Calibri" panose="020F0502020204030204" pitchFamily="34" charset="0"/>
                          <a:ea typeface="Tahoma" pitchFamily="34" charset="0"/>
                          <a:cs typeface="Calibri" panose="020F0502020204030204" pitchFamily="34" charset="0"/>
                        </a:rPr>
                        <a:t>1377</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6"/>
                  </a:ext>
                </a:extLst>
              </a:tr>
              <a:tr h="368952">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BLK</a:t>
                      </a:r>
                    </a:p>
                  </a:txBody>
                  <a:tcPr marL="121920" marR="121920" marT="32512" marB="32512" anchor="ctr">
                    <a:lnL w="12700" cap="flat" cmpd="sng" algn="ctr">
                      <a:noFill/>
                      <a:prstDash val="solid"/>
                      <a:round/>
                      <a:headEnd type="none" w="med" len="med"/>
                      <a:tailEnd type="none" w="med" len="med"/>
                    </a:lnL>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baseline="0" dirty="0">
                          <a:solidFill>
                            <a:schemeClr val="bg1"/>
                          </a:solidFill>
                          <a:latin typeface="Calibri" panose="020F0502020204030204" pitchFamily="34" charset="0"/>
                          <a:ea typeface="Tahoma" panose="020B0604030504040204" pitchFamily="34" charset="0"/>
                          <a:cs typeface="Calibri" panose="020F0502020204030204" pitchFamily="34" charset="0"/>
                        </a:rPr>
                        <a:t>0.1</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r>
                        <a:rPr lang="en-US" sz="1800" b="0" u="none" baseline="0" dirty="0">
                          <a:solidFill>
                            <a:schemeClr val="bg1"/>
                          </a:solidFill>
                          <a:latin typeface="Calibri" panose="020F0502020204030204" pitchFamily="34" charset="0"/>
                          <a:ea typeface="Tahoma" panose="020B0604030504040204" pitchFamily="34" charset="0"/>
                          <a:cs typeface="Calibri" panose="020F0502020204030204" pitchFamily="34" charset="0"/>
                        </a:rPr>
                        <a:t>&gt;1000</a:t>
                      </a:r>
                    </a:p>
                  </a:txBody>
                  <a:tcPr marL="121920" marR="121920" marT="32512" marB="32512" anchor="ct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tc>
                  <a:txBody>
                    <a:bodyPr/>
                    <a:lstStyle/>
                    <a:p>
                      <a:pPr algn="ctr"/>
                      <a:r>
                        <a:rPr lang="en-US" sz="1800" b="0" u="none" baseline="0" dirty="0">
                          <a:solidFill>
                            <a:schemeClr val="bg1"/>
                          </a:solidFill>
                          <a:latin typeface="Calibri" panose="020F0502020204030204" pitchFamily="34" charset="0"/>
                          <a:ea typeface="Tahoma" panose="020B0604030504040204" pitchFamily="34" charset="0"/>
                          <a:cs typeface="Calibri" panose="020F0502020204030204" pitchFamily="34" charset="0"/>
                        </a:rPr>
                        <a:t>2.5</a:t>
                      </a:r>
                    </a:p>
                  </a:txBody>
                  <a:tcPr marL="121920" marR="121920" marT="32512" marB="32512" anchor="ctr">
                    <a:lnR w="12700" cap="flat" cmpd="sng" algn="ctr">
                      <a:noFill/>
                      <a:prstDash val="solid"/>
                      <a:round/>
                      <a:headEnd type="none" w="med" len="med"/>
                      <a:tailEnd type="none" w="med" len="med"/>
                    </a:lnR>
                    <a:lnT w="12700" cap="flat" cmpd="sng" algn="ctr">
                      <a:solidFill>
                        <a:schemeClr val="tx1">
                          <a:lumMod val="60000"/>
                          <a:lumOff val="40000"/>
                        </a:schemeClr>
                      </a:solidFill>
                      <a:prstDash val="solid"/>
                      <a:round/>
                      <a:headEnd type="none" w="med" len="med"/>
                      <a:tailEnd type="none" w="med" len="med"/>
                    </a:lnT>
                    <a:lnB w="12700" cap="flat" cmpd="sng" algn="ctr">
                      <a:solidFill>
                        <a:schemeClr val="tx1">
                          <a:lumMod val="60000"/>
                          <a:lumOff val="40000"/>
                        </a:schemeClr>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
        <p:nvSpPr>
          <p:cNvPr id="9" name="Text Box 11">
            <a:extLst>
              <a:ext uri="{FF2B5EF4-FFF2-40B4-BE49-F238E27FC236}">
                <a16:creationId xmlns:a16="http://schemas.microsoft.com/office/drawing/2014/main" id="{69314923-00F4-43EB-B3EC-4C2E1B883B6B}"/>
              </a:ext>
            </a:extLst>
          </p:cNvPr>
          <p:cNvSpPr txBox="1">
            <a:spLocks noChangeArrowheads="1"/>
          </p:cNvSpPr>
          <p:nvPr/>
        </p:nvSpPr>
        <p:spPr bwMode="auto">
          <a:xfrm>
            <a:off x="410570" y="6391108"/>
            <a:ext cx="26754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b="0" dirty="0">
                <a:solidFill>
                  <a:srgbClr val="455560"/>
                </a:solidFill>
                <a:latin typeface="Calibri" panose="020F0502020204030204" pitchFamily="34" charset="0"/>
                <a:cs typeface="Arial" panose="020B0604020202020204" pitchFamily="34" charset="0"/>
              </a:rPr>
              <a:t>Kaptein. ASH 2018. Abstr 1871.</a:t>
            </a:r>
          </a:p>
        </p:txBody>
      </p:sp>
      <p:sp>
        <p:nvSpPr>
          <p:cNvPr id="15" name="TextBox 14"/>
          <p:cNvSpPr txBox="1"/>
          <p:nvPr/>
        </p:nvSpPr>
        <p:spPr>
          <a:xfrm>
            <a:off x="6590747" y="1190490"/>
            <a:ext cx="4521704" cy="338554"/>
          </a:xfrm>
          <a:prstGeom prst="rect">
            <a:avLst/>
          </a:prstGeom>
          <a:noFill/>
        </p:spPr>
        <p:txBody>
          <a:bodyPr wrap="square" lIns="0" rIns="0"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ＭＳ Ｐゴシック" pitchFamily="-72" charset="-128"/>
                <a:cs typeface="Calibri" panose="020F0502020204030204" pitchFamily="34" charset="0"/>
              </a:rPr>
              <a:t>Kinase Selectivity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rPr>
              <a:t>Profiling at 1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sym typeface="Symbol" panose="05050102010706020507" pitchFamily="18" charset="2"/>
              </a:rPr>
              <a:t>mol/L (</a:t>
            </a:r>
            <a:r>
              <a:rPr kumimoji="0" lang="en-US" sz="1600" b="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sym typeface="Symbol" panose="05050102010706020507" pitchFamily="18" charset="2"/>
              </a:rPr>
              <a:t>in vitro</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sym typeface="Symbol" panose="05050102010706020507" pitchFamily="18" charset="2"/>
              </a:rPr>
              <a:t>)</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72" charset="-128"/>
              <a:cs typeface="Calibri" panose="020F0502020204030204" pitchFamily="34" charset="0"/>
            </a:endParaRPr>
          </a:p>
        </p:txBody>
      </p:sp>
      <p:sp>
        <p:nvSpPr>
          <p:cNvPr id="17" name="TextBox 16"/>
          <p:cNvSpPr txBox="1"/>
          <p:nvPr/>
        </p:nvSpPr>
        <p:spPr>
          <a:xfrm>
            <a:off x="7069316" y="1410502"/>
            <a:ext cx="3564566" cy="307777"/>
          </a:xfrm>
          <a:prstGeom prst="rect">
            <a:avLst/>
          </a:prstGeom>
          <a:noFill/>
        </p:spPr>
        <p:txBody>
          <a:bodyPr wrap="non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10203"/>
                </a:solidFill>
                <a:effectLst/>
                <a:uLnTx/>
                <a:uFillTx/>
                <a:latin typeface="Calibri" panose="020F0502020204030204" pitchFamily="34" charset="0"/>
                <a:ea typeface="ＭＳ Ｐゴシック" pitchFamily="-72" charset="-128"/>
                <a:cs typeface="Calibri" panose="020F0502020204030204" pitchFamily="34" charset="0"/>
              </a:rPr>
              <a:t>Larger red circles represent stronger inhibition</a:t>
            </a:r>
          </a:p>
        </p:txBody>
      </p:sp>
      <p:sp>
        <p:nvSpPr>
          <p:cNvPr id="19" name="Rectangle 18"/>
          <p:cNvSpPr/>
          <p:nvPr/>
        </p:nvSpPr>
        <p:spPr>
          <a:xfrm>
            <a:off x="5625203" y="4345473"/>
            <a:ext cx="925253" cy="338554"/>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Century Gothic" charset="0"/>
                <a:cs typeface="Calibri" panose="020F0502020204030204" pitchFamily="34" charset="0"/>
              </a:rPr>
              <a:t>Ibrutinib</a:t>
            </a:r>
          </a:p>
        </p:txBody>
      </p:sp>
      <p:sp>
        <p:nvSpPr>
          <p:cNvPr id="20" name="Rectangle 19"/>
          <p:cNvSpPr/>
          <p:nvPr/>
        </p:nvSpPr>
        <p:spPr>
          <a:xfrm>
            <a:off x="10446050" y="4345473"/>
            <a:ext cx="1332801" cy="338554"/>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ＭＳ Ｐゴシック" pitchFamily="-72" charset="-128"/>
                <a:cs typeface="Calibri" panose="020F0502020204030204" pitchFamily="34" charset="0"/>
              </a:rPr>
              <a:t>Acalabrutinib</a:t>
            </a:r>
            <a:endPar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Century Gothic" charset="0"/>
              <a:cs typeface="Calibri" panose="020F0502020204030204" pitchFamily="34" charset="0"/>
            </a:endParaRPr>
          </a:p>
        </p:txBody>
      </p:sp>
      <p:grpSp>
        <p:nvGrpSpPr>
          <p:cNvPr id="3" name="Group 2">
            <a:extLst>
              <a:ext uri="{FF2B5EF4-FFF2-40B4-BE49-F238E27FC236}">
                <a16:creationId xmlns:a16="http://schemas.microsoft.com/office/drawing/2014/main" id="{509AF0BB-FF8C-804B-921E-6DC7D1E51931}"/>
              </a:ext>
            </a:extLst>
          </p:cNvPr>
          <p:cNvGrpSpPr/>
          <p:nvPr/>
        </p:nvGrpSpPr>
        <p:grpSpPr>
          <a:xfrm>
            <a:off x="5586615" y="1660598"/>
            <a:ext cx="6529969" cy="2854152"/>
            <a:chOff x="5662031" y="1717160"/>
            <a:chExt cx="6529969" cy="2854152"/>
          </a:xfrm>
        </p:grpSpPr>
        <p:pic>
          <p:nvPicPr>
            <p:cNvPr id="18" name="Picture 17"/>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6377" r="52237"/>
            <a:stretch/>
          </p:blipFill>
          <p:spPr>
            <a:xfrm>
              <a:off x="5662031" y="1750934"/>
              <a:ext cx="3004712" cy="2820378"/>
            </a:xfrm>
            <a:prstGeom prst="rect">
              <a:avLst/>
            </a:prstGeom>
          </p:spPr>
        </p:pic>
        <p:pic>
          <p:nvPicPr>
            <p:cNvPr id="21" name="Picture 20"/>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52080" t="16377"/>
            <a:stretch/>
          </p:blipFill>
          <p:spPr>
            <a:xfrm>
              <a:off x="9177415" y="1717160"/>
              <a:ext cx="3014585" cy="2820378"/>
            </a:xfrm>
            <a:prstGeom prst="rect">
              <a:avLst/>
            </a:prstGeom>
          </p:spPr>
        </p:pic>
      </p:grpSp>
      <p:sp>
        <p:nvSpPr>
          <p:cNvPr id="22" name="Rectangle 21">
            <a:extLst>
              <a:ext uri="{FF2B5EF4-FFF2-40B4-BE49-F238E27FC236}">
                <a16:creationId xmlns:a16="http://schemas.microsoft.com/office/drawing/2014/main" id="{433F6EB0-68B3-E84C-AB07-A91250A3AEAD}"/>
              </a:ext>
            </a:extLst>
          </p:cNvPr>
          <p:cNvSpPr/>
          <p:nvPr/>
        </p:nvSpPr>
        <p:spPr>
          <a:xfrm>
            <a:off x="6264581" y="5748449"/>
            <a:ext cx="1289713" cy="338554"/>
          </a:xfrm>
          <a:prstGeom prst="rect">
            <a:avLst/>
          </a:prstGeom>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sz="1600" b="1" dirty="0">
                <a:solidFill>
                  <a:srgbClr val="010203"/>
                </a:solidFill>
                <a:latin typeface="Calibri" panose="020F0502020204030204" pitchFamily="34" charset="0"/>
                <a:ea typeface="Century Gothic" charset="0"/>
                <a:cs typeface="Calibri" panose="020F0502020204030204" pitchFamily="34" charset="0"/>
              </a:rPr>
              <a:t>Zan</a:t>
            </a:r>
            <a:r>
              <a:rPr kumimoji="0" lang="en-US" sz="1600" b="1" i="0" u="none" strike="noStrike" kern="1200" cap="none" spc="0" normalizeH="0" baseline="0" noProof="0" dirty="0">
                <a:ln>
                  <a:noFill/>
                </a:ln>
                <a:solidFill>
                  <a:srgbClr val="010203"/>
                </a:solidFill>
                <a:effectLst/>
                <a:uLnTx/>
                <a:uFillTx/>
                <a:latin typeface="Calibri" panose="020F0502020204030204" pitchFamily="34" charset="0"/>
                <a:ea typeface="Century Gothic" charset="0"/>
                <a:cs typeface="Calibri" panose="020F0502020204030204" pitchFamily="34" charset="0"/>
              </a:rPr>
              <a:t>ubrutinib</a:t>
            </a:r>
          </a:p>
        </p:txBody>
      </p:sp>
      <p:grpSp>
        <p:nvGrpSpPr>
          <p:cNvPr id="23" name="Group 7">
            <a:extLst>
              <a:ext uri="{FF2B5EF4-FFF2-40B4-BE49-F238E27FC236}">
                <a16:creationId xmlns:a16="http://schemas.microsoft.com/office/drawing/2014/main" id="{AC50D843-FD6D-4980-BD56-951739DF5ADD}"/>
              </a:ext>
            </a:extLst>
          </p:cNvPr>
          <p:cNvGrpSpPr>
            <a:grpSpLocks/>
          </p:cNvGrpSpPr>
          <p:nvPr/>
        </p:nvGrpSpPr>
        <p:grpSpPr bwMode="auto">
          <a:xfrm>
            <a:off x="9389569" y="6216652"/>
            <a:ext cx="2488502" cy="447822"/>
            <a:chOff x="9527309" y="3551529"/>
            <a:chExt cx="2488502" cy="448324"/>
          </a:xfrm>
        </p:grpSpPr>
        <p:pic>
          <p:nvPicPr>
            <p:cNvPr id="24" name="Picture 9">
              <a:extLst>
                <a:ext uri="{FF2B5EF4-FFF2-40B4-BE49-F238E27FC236}">
                  <a16:creationId xmlns:a16="http://schemas.microsoft.com/office/drawing/2014/main" id="{4431B62F-5952-4204-A976-67D3CE803F3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5" name="Rectangle 8">
              <a:extLst>
                <a:ext uri="{FF2B5EF4-FFF2-40B4-BE49-F238E27FC236}">
                  <a16:creationId xmlns:a16="http://schemas.microsoft.com/office/drawing/2014/main" id="{B2F3983C-9BE3-40D3-8A60-337B01A65D5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6"/>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499401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225347A-0A9D-441D-8219-C0C7B24D5E07}"/>
              </a:ext>
            </a:extLst>
          </p:cNvPr>
          <p:cNvSpPr>
            <a:spLocks noGrp="1"/>
          </p:cNvSpPr>
          <p:nvPr>
            <p:ph sz="half" idx="2"/>
          </p:nvPr>
        </p:nvSpPr>
        <p:spPr/>
        <p:txBody>
          <a:bodyPr/>
          <a:lstStyle/>
          <a:p>
            <a:r>
              <a:rPr lang="en-US" sz="2800" dirty="0"/>
              <a:t>ITK</a:t>
            </a:r>
          </a:p>
          <a:p>
            <a:pPr lvl="1"/>
            <a:r>
              <a:rPr lang="en-US" sz="2600" dirty="0"/>
              <a:t>Antibody-dependent cellular cytotoxicity (antibody therapy efficacy)</a:t>
            </a:r>
          </a:p>
          <a:p>
            <a:r>
              <a:rPr lang="en-US" sz="2800" dirty="0"/>
              <a:t>TEC</a:t>
            </a:r>
          </a:p>
          <a:p>
            <a:pPr lvl="1"/>
            <a:r>
              <a:rPr lang="en-US" sz="2600" dirty="0"/>
              <a:t>Platelet effects</a:t>
            </a:r>
          </a:p>
          <a:p>
            <a:r>
              <a:rPr lang="en-US" sz="2800" dirty="0"/>
              <a:t>JAK3</a:t>
            </a:r>
          </a:p>
          <a:p>
            <a:pPr lvl="1"/>
            <a:r>
              <a:rPr lang="en-US" sz="2600" dirty="0"/>
              <a:t>Immune effects</a:t>
            </a:r>
          </a:p>
          <a:p>
            <a:endParaRPr lang="en-US" dirty="0"/>
          </a:p>
        </p:txBody>
      </p:sp>
      <p:sp>
        <p:nvSpPr>
          <p:cNvPr id="2" name="Title 1"/>
          <p:cNvSpPr>
            <a:spLocks noGrp="1"/>
          </p:cNvSpPr>
          <p:nvPr>
            <p:ph type="title"/>
          </p:nvPr>
        </p:nvSpPr>
        <p:spPr/>
        <p:txBody>
          <a:bodyPr/>
          <a:lstStyle/>
          <a:p>
            <a:r>
              <a:rPr lang="en-US" dirty="0"/>
              <a:t>Alternative Targets of Ibrutinib: Potential AEs</a:t>
            </a:r>
          </a:p>
        </p:txBody>
      </p:sp>
      <p:sp>
        <p:nvSpPr>
          <p:cNvPr id="3" name="Content Placeholder 2"/>
          <p:cNvSpPr>
            <a:spLocks noGrp="1"/>
          </p:cNvSpPr>
          <p:nvPr>
            <p:ph sz="half" idx="1"/>
          </p:nvPr>
        </p:nvSpPr>
        <p:spPr/>
        <p:txBody>
          <a:bodyPr/>
          <a:lstStyle/>
          <a:p>
            <a:r>
              <a:rPr lang="en-US" sz="2800" dirty="0"/>
              <a:t>EGFR </a:t>
            </a:r>
          </a:p>
          <a:p>
            <a:pPr lvl="1"/>
            <a:r>
              <a:rPr lang="en-US" sz="2600" dirty="0"/>
              <a:t>Rash </a:t>
            </a:r>
          </a:p>
          <a:p>
            <a:pPr lvl="1"/>
            <a:r>
              <a:rPr lang="en-US" sz="2600" dirty="0"/>
              <a:t>Cardiac toxicity </a:t>
            </a:r>
          </a:p>
          <a:p>
            <a:pPr lvl="1"/>
            <a:r>
              <a:rPr lang="en-US" sz="2600" dirty="0"/>
              <a:t>Diarrhea</a:t>
            </a:r>
          </a:p>
          <a:p>
            <a:r>
              <a:rPr lang="en-US" sz="2800" dirty="0"/>
              <a:t>ERBB4</a:t>
            </a:r>
          </a:p>
          <a:p>
            <a:pPr lvl="1"/>
            <a:r>
              <a:rPr lang="en-US" sz="2600" dirty="0"/>
              <a:t>Cardiac toxicity</a:t>
            </a:r>
          </a:p>
          <a:p>
            <a:r>
              <a:rPr lang="en-US" sz="2800" dirty="0"/>
              <a:t>BMX</a:t>
            </a:r>
          </a:p>
          <a:p>
            <a:pPr lvl="1"/>
            <a:r>
              <a:rPr lang="en-US" sz="2600" dirty="0"/>
              <a:t>Cardiac toxicity </a:t>
            </a:r>
          </a:p>
        </p:txBody>
      </p:sp>
      <p:sp>
        <p:nvSpPr>
          <p:cNvPr id="5" name="Text Box 15">
            <a:extLst>
              <a:ext uri="{FF2B5EF4-FFF2-40B4-BE49-F238E27FC236}">
                <a16:creationId xmlns:a16="http://schemas.microsoft.com/office/drawing/2014/main" id="{A78164F1-2391-4DA1-AE2E-4BF480DF12F8}"/>
              </a:ext>
            </a:extLst>
          </p:cNvPr>
          <p:cNvSpPr txBox="1">
            <a:spLocks noChangeArrowheads="1"/>
          </p:cNvSpPr>
          <p:nvPr/>
        </p:nvSpPr>
        <p:spPr bwMode="auto">
          <a:xfrm>
            <a:off x="450614" y="635669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Bergl</a:t>
            </a:r>
            <a:r>
              <a:rPr kumimoji="0" lang="az-Cyrl-AZ"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ӧ</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 Scand J Immunol. 2015;82:208. </a:t>
            </a:r>
            <a:endPar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6" name="Group 7">
            <a:extLst>
              <a:ext uri="{FF2B5EF4-FFF2-40B4-BE49-F238E27FC236}">
                <a16:creationId xmlns:a16="http://schemas.microsoft.com/office/drawing/2014/main" id="{6132D879-D863-40A2-8228-D935DD1D2240}"/>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F8BE3256-9599-4FF2-B8E4-3132E720CA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2A8C4EE4-ED74-4E8E-9BB5-EF333833D84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0208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EB8FE-C691-4DE0-A1C6-CEB523DEB45A}"/>
              </a:ext>
            </a:extLst>
          </p:cNvPr>
          <p:cNvSpPr>
            <a:spLocks noGrp="1"/>
          </p:cNvSpPr>
          <p:nvPr>
            <p:ph type="title"/>
          </p:nvPr>
        </p:nvSpPr>
        <p:spPr/>
        <p:txBody>
          <a:bodyPr/>
          <a:lstStyle/>
          <a:p>
            <a:r>
              <a:rPr lang="en-US" dirty="0"/>
              <a:t>Potential Mechanisms of Off-Target Inhibition</a:t>
            </a:r>
          </a:p>
        </p:txBody>
      </p:sp>
      <p:grpSp>
        <p:nvGrpSpPr>
          <p:cNvPr id="4" name="Group 7">
            <a:extLst>
              <a:ext uri="{FF2B5EF4-FFF2-40B4-BE49-F238E27FC236}">
                <a16:creationId xmlns:a16="http://schemas.microsoft.com/office/drawing/2014/main" id="{203B2871-AA2B-481A-9DFF-12AE3D0A45D8}"/>
              </a:ext>
            </a:extLst>
          </p:cNvPr>
          <p:cNvGrpSpPr>
            <a:grpSpLocks/>
          </p:cNvGrpSpPr>
          <p:nvPr/>
        </p:nvGrpSpPr>
        <p:grpSpPr bwMode="auto">
          <a:xfrm>
            <a:off x="9389569" y="6216652"/>
            <a:ext cx="2488502" cy="447822"/>
            <a:chOff x="9527309" y="3551529"/>
            <a:chExt cx="2488502" cy="448324"/>
          </a:xfrm>
        </p:grpSpPr>
        <p:pic>
          <p:nvPicPr>
            <p:cNvPr id="5" name="Picture 9">
              <a:extLst>
                <a:ext uri="{FF2B5EF4-FFF2-40B4-BE49-F238E27FC236}">
                  <a16:creationId xmlns:a16="http://schemas.microsoft.com/office/drawing/2014/main" id="{2F9220EE-8AE9-4E5B-A8DA-1924476145E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6" name="Rectangle 8">
              <a:extLst>
                <a:ext uri="{FF2B5EF4-FFF2-40B4-BE49-F238E27FC236}">
                  <a16:creationId xmlns:a16="http://schemas.microsoft.com/office/drawing/2014/main" id="{5BA362C1-5D24-4F18-AB36-B8CEFE7595B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7" name="Text Box 11">
            <a:extLst>
              <a:ext uri="{FF2B5EF4-FFF2-40B4-BE49-F238E27FC236}">
                <a16:creationId xmlns:a16="http://schemas.microsoft.com/office/drawing/2014/main" id="{3132B8C8-4405-45B3-937D-2021333AF99D}"/>
              </a:ext>
            </a:extLst>
          </p:cNvPr>
          <p:cNvSpPr txBox="1">
            <a:spLocks noChangeArrowheads="1"/>
          </p:cNvSpPr>
          <p:nvPr/>
        </p:nvSpPr>
        <p:spPr bwMode="auto">
          <a:xfrm>
            <a:off x="443203" y="637978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Stephens. Blood. 2019;133:1298.</a:t>
            </a:r>
          </a:p>
        </p:txBody>
      </p:sp>
      <p:grpSp>
        <p:nvGrpSpPr>
          <p:cNvPr id="19" name="Group 18">
            <a:extLst>
              <a:ext uri="{FF2B5EF4-FFF2-40B4-BE49-F238E27FC236}">
                <a16:creationId xmlns:a16="http://schemas.microsoft.com/office/drawing/2014/main" id="{30A3F01F-279A-8B40-BE49-6CD1A0DB9F7A}"/>
              </a:ext>
            </a:extLst>
          </p:cNvPr>
          <p:cNvGrpSpPr/>
          <p:nvPr/>
        </p:nvGrpSpPr>
        <p:grpSpPr>
          <a:xfrm>
            <a:off x="3333902" y="1609362"/>
            <a:ext cx="5920395" cy="4810835"/>
            <a:chOff x="3745858" y="1461548"/>
            <a:chExt cx="5920395" cy="4810835"/>
          </a:xfrm>
        </p:grpSpPr>
        <p:sp>
          <p:nvSpPr>
            <p:cNvPr id="14" name="Freeform 13">
              <a:extLst>
                <a:ext uri="{FF2B5EF4-FFF2-40B4-BE49-F238E27FC236}">
                  <a16:creationId xmlns:a16="http://schemas.microsoft.com/office/drawing/2014/main" id="{FE1B7048-D425-BD48-8F02-4A3586E6BCEF}"/>
                </a:ext>
              </a:extLst>
            </p:cNvPr>
            <p:cNvSpPr/>
            <p:nvPr/>
          </p:nvSpPr>
          <p:spPr bwMode="auto">
            <a:xfrm>
              <a:off x="4969765" y="1736088"/>
              <a:ext cx="1905104" cy="4168276"/>
            </a:xfrm>
            <a:custGeom>
              <a:avLst/>
              <a:gdLst>
                <a:gd name="connsiteX0" fmla="*/ 0 w 1961149"/>
                <a:gd name="connsiteY0" fmla="*/ 0 h 4290899"/>
                <a:gd name="connsiteX1" fmla="*/ 198617 w 1961149"/>
                <a:gd name="connsiteY1" fmla="*/ 29657 h 4290899"/>
                <a:gd name="connsiteX2" fmla="*/ 1961149 w 1961149"/>
                <a:gd name="connsiteY2" fmla="*/ 2145449 h 4290899"/>
                <a:gd name="connsiteX3" fmla="*/ 198617 w 1961149"/>
                <a:gd name="connsiteY3" fmla="*/ 4261241 h 4290899"/>
                <a:gd name="connsiteX4" fmla="*/ 0 w 1961149"/>
                <a:gd name="connsiteY4" fmla="*/ 4290899 h 4290899"/>
                <a:gd name="connsiteX5" fmla="*/ 0 w 1961149"/>
                <a:gd name="connsiteY5" fmla="*/ 4203220 h 4290899"/>
                <a:gd name="connsiteX6" fmla="*/ 190500 w 1961149"/>
                <a:gd name="connsiteY6" fmla="*/ 4174774 h 4290899"/>
                <a:gd name="connsiteX7" fmla="*/ 1881002 w 1961149"/>
                <a:gd name="connsiteY7" fmla="*/ 2145449 h 4290899"/>
                <a:gd name="connsiteX8" fmla="*/ 190500 w 1961149"/>
                <a:gd name="connsiteY8" fmla="*/ 116123 h 4290899"/>
                <a:gd name="connsiteX9" fmla="*/ 0 w 1961149"/>
                <a:gd name="connsiteY9" fmla="*/ 87678 h 4290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1149" h="4290899">
                  <a:moveTo>
                    <a:pt x="0" y="0"/>
                  </a:moveTo>
                  <a:lnTo>
                    <a:pt x="198617" y="29657"/>
                  </a:lnTo>
                  <a:cubicBezTo>
                    <a:pt x="1204492" y="231038"/>
                    <a:pt x="1961149" y="1101791"/>
                    <a:pt x="1961149" y="2145449"/>
                  </a:cubicBezTo>
                  <a:cubicBezTo>
                    <a:pt x="1961149" y="3189107"/>
                    <a:pt x="1204492" y="4059860"/>
                    <a:pt x="198617" y="4261241"/>
                  </a:cubicBezTo>
                  <a:lnTo>
                    <a:pt x="0" y="4290899"/>
                  </a:lnTo>
                  <a:lnTo>
                    <a:pt x="0" y="4203220"/>
                  </a:lnTo>
                  <a:lnTo>
                    <a:pt x="190500" y="4174774"/>
                  </a:lnTo>
                  <a:cubicBezTo>
                    <a:pt x="1155268" y="3981623"/>
                    <a:pt x="1881002" y="3146455"/>
                    <a:pt x="1881002" y="2145449"/>
                  </a:cubicBezTo>
                  <a:cubicBezTo>
                    <a:pt x="1881002" y="1144442"/>
                    <a:pt x="1155268" y="309274"/>
                    <a:pt x="190500" y="116123"/>
                  </a:cubicBezTo>
                  <a:lnTo>
                    <a:pt x="0" y="87678"/>
                  </a:lnTo>
                  <a:close/>
                </a:path>
              </a:pathLst>
            </a:custGeom>
            <a:solidFill>
              <a:schemeClr val="bg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Oval 2">
              <a:extLst>
                <a:ext uri="{FF2B5EF4-FFF2-40B4-BE49-F238E27FC236}">
                  <a16:creationId xmlns:a16="http://schemas.microsoft.com/office/drawing/2014/main" id="{7E8D9FDD-CB11-344E-BC96-B5D1F8E593E1}"/>
                </a:ext>
              </a:extLst>
            </p:cNvPr>
            <p:cNvSpPr/>
            <p:nvPr/>
          </p:nvSpPr>
          <p:spPr bwMode="auto">
            <a:xfrm>
              <a:off x="3745858" y="2780543"/>
              <a:ext cx="2155208" cy="2155208"/>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Oval 17">
              <a:extLst>
                <a:ext uri="{FF2B5EF4-FFF2-40B4-BE49-F238E27FC236}">
                  <a16:creationId xmlns:a16="http://schemas.microsoft.com/office/drawing/2014/main" id="{AA55E5DA-A04A-764D-86A4-AC214AE2AC81}"/>
                </a:ext>
              </a:extLst>
            </p:cNvPr>
            <p:cNvSpPr/>
            <p:nvPr/>
          </p:nvSpPr>
          <p:spPr bwMode="auto">
            <a:xfrm>
              <a:off x="5178516" y="1461548"/>
              <a:ext cx="1165701" cy="1165701"/>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Oval 19">
              <a:extLst>
                <a:ext uri="{FF2B5EF4-FFF2-40B4-BE49-F238E27FC236}">
                  <a16:creationId xmlns:a16="http://schemas.microsoft.com/office/drawing/2014/main" id="{C2A634ED-E921-D244-9E67-98A2C4E167B6}"/>
                </a:ext>
              </a:extLst>
            </p:cNvPr>
            <p:cNvSpPr/>
            <p:nvPr/>
          </p:nvSpPr>
          <p:spPr bwMode="auto">
            <a:xfrm>
              <a:off x="6130241" y="2591848"/>
              <a:ext cx="1165701" cy="1165701"/>
            </a:xfrm>
            <a:prstGeom prst="ellips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Oval 20">
              <a:extLst>
                <a:ext uri="{FF2B5EF4-FFF2-40B4-BE49-F238E27FC236}">
                  <a16:creationId xmlns:a16="http://schemas.microsoft.com/office/drawing/2014/main" id="{23FE7F21-DC21-DE4E-BD4A-9F36D65A28CF}"/>
                </a:ext>
              </a:extLst>
            </p:cNvPr>
            <p:cNvSpPr/>
            <p:nvPr/>
          </p:nvSpPr>
          <p:spPr bwMode="auto">
            <a:xfrm>
              <a:off x="6130241" y="3925348"/>
              <a:ext cx="1165701" cy="1165701"/>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Oval 21">
              <a:extLst>
                <a:ext uri="{FF2B5EF4-FFF2-40B4-BE49-F238E27FC236}">
                  <a16:creationId xmlns:a16="http://schemas.microsoft.com/office/drawing/2014/main" id="{418DDDD2-74A1-2F43-8C5E-BFD0C85BA47C}"/>
                </a:ext>
              </a:extLst>
            </p:cNvPr>
            <p:cNvSpPr/>
            <p:nvPr/>
          </p:nvSpPr>
          <p:spPr bwMode="auto">
            <a:xfrm>
              <a:off x="5178516" y="5081048"/>
              <a:ext cx="1165701" cy="1165701"/>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297B6D08-452A-1347-825E-54DB81CFBC84}"/>
                </a:ext>
              </a:extLst>
            </p:cNvPr>
            <p:cNvSpPr txBox="1"/>
            <p:nvPr/>
          </p:nvSpPr>
          <p:spPr bwMode="auto">
            <a:xfrm>
              <a:off x="4345671" y="3396482"/>
              <a:ext cx="95558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BTKi</a:t>
              </a:r>
            </a:p>
            <a:p>
              <a:pPr algn="ctr">
                <a:lnSpc>
                  <a:spcPct val="100000"/>
                </a:lnSpc>
                <a:spcBef>
                  <a:spcPts val="0"/>
                </a:spcBef>
                <a:spcAft>
                  <a:spcPct val="0"/>
                </a:spcAft>
                <a:buClrTx/>
                <a:buFontTx/>
                <a:buNone/>
              </a:pPr>
              <a:r>
                <a:rPr lang="en-US" dirty="0">
                  <a:latin typeface="Calibri" panose="020F0502020204030204" pitchFamily="34" charset="0"/>
                </a:rPr>
                <a:t>Adverse</a:t>
              </a:r>
            </a:p>
            <a:p>
              <a:pPr algn="ctr">
                <a:spcBef>
                  <a:spcPts val="0"/>
                </a:spcBef>
              </a:pPr>
              <a:r>
                <a:rPr lang="en-US" dirty="0">
                  <a:latin typeface="Calibri" panose="020F0502020204030204" pitchFamily="34" charset="0"/>
                </a:rPr>
                <a:t>Events</a:t>
              </a:r>
            </a:p>
          </p:txBody>
        </p:sp>
        <p:sp>
          <p:nvSpPr>
            <p:cNvPr id="9" name="TextBox 8">
              <a:extLst>
                <a:ext uri="{FF2B5EF4-FFF2-40B4-BE49-F238E27FC236}">
                  <a16:creationId xmlns:a16="http://schemas.microsoft.com/office/drawing/2014/main" id="{C9D9AAAB-798A-5C46-B2EB-5C30DCBFF07D}"/>
                </a:ext>
              </a:extLst>
            </p:cNvPr>
            <p:cNvSpPr txBox="1"/>
            <p:nvPr/>
          </p:nvSpPr>
          <p:spPr bwMode="auto">
            <a:xfrm>
              <a:off x="5153924" y="1705103"/>
              <a:ext cx="12148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Atrial</a:t>
              </a:r>
            </a:p>
            <a:p>
              <a:pPr algn="ctr">
                <a:lnSpc>
                  <a:spcPct val="100000"/>
                </a:lnSpc>
                <a:spcBef>
                  <a:spcPts val="0"/>
                </a:spcBef>
                <a:spcAft>
                  <a:spcPct val="0"/>
                </a:spcAft>
                <a:buClrTx/>
                <a:buFontTx/>
                <a:buNone/>
              </a:pPr>
              <a:r>
                <a:rPr lang="en-US" dirty="0">
                  <a:latin typeface="Calibri" panose="020F0502020204030204" pitchFamily="34" charset="0"/>
                </a:rPr>
                <a:t>Fibrillation</a:t>
              </a:r>
            </a:p>
          </p:txBody>
        </p:sp>
        <p:sp>
          <p:nvSpPr>
            <p:cNvPr id="10" name="TextBox 9">
              <a:extLst>
                <a:ext uri="{FF2B5EF4-FFF2-40B4-BE49-F238E27FC236}">
                  <a16:creationId xmlns:a16="http://schemas.microsoft.com/office/drawing/2014/main" id="{9D2C3884-701C-0340-BE1D-B679247539AA}"/>
                </a:ext>
              </a:extLst>
            </p:cNvPr>
            <p:cNvSpPr txBox="1"/>
            <p:nvPr/>
          </p:nvSpPr>
          <p:spPr bwMode="auto">
            <a:xfrm>
              <a:off x="6206382" y="2990032"/>
              <a:ext cx="1013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Bleeding</a:t>
              </a:r>
            </a:p>
          </p:txBody>
        </p:sp>
        <p:sp>
          <p:nvSpPr>
            <p:cNvPr id="11" name="TextBox 10">
              <a:extLst>
                <a:ext uri="{FF2B5EF4-FFF2-40B4-BE49-F238E27FC236}">
                  <a16:creationId xmlns:a16="http://schemas.microsoft.com/office/drawing/2014/main" id="{96E35938-80B0-8345-A10F-2FCE8C4ED102}"/>
                </a:ext>
              </a:extLst>
            </p:cNvPr>
            <p:cNvSpPr txBox="1"/>
            <p:nvPr/>
          </p:nvSpPr>
          <p:spPr bwMode="auto">
            <a:xfrm>
              <a:off x="6196988" y="4323532"/>
              <a:ext cx="1032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latin typeface="Calibri" panose="020F0502020204030204" pitchFamily="34" charset="0"/>
                </a:rPr>
                <a:t>Infection</a:t>
              </a:r>
            </a:p>
          </p:txBody>
        </p:sp>
        <p:sp>
          <p:nvSpPr>
            <p:cNvPr id="12" name="TextBox 11">
              <a:extLst>
                <a:ext uri="{FF2B5EF4-FFF2-40B4-BE49-F238E27FC236}">
                  <a16:creationId xmlns:a16="http://schemas.microsoft.com/office/drawing/2014/main" id="{2EC57757-FB9B-8741-BA55-80744999BD63}"/>
                </a:ext>
              </a:extLst>
            </p:cNvPr>
            <p:cNvSpPr txBox="1"/>
            <p:nvPr/>
          </p:nvSpPr>
          <p:spPr bwMode="auto">
            <a:xfrm>
              <a:off x="5193871" y="5479081"/>
              <a:ext cx="11349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Arthralgia</a:t>
              </a:r>
            </a:p>
          </p:txBody>
        </p:sp>
        <p:sp>
          <p:nvSpPr>
            <p:cNvPr id="13" name="TextBox 12">
              <a:extLst>
                <a:ext uri="{FF2B5EF4-FFF2-40B4-BE49-F238E27FC236}">
                  <a16:creationId xmlns:a16="http://schemas.microsoft.com/office/drawing/2014/main" id="{51B1676D-812A-1045-9E2A-810E44E6F895}"/>
                </a:ext>
              </a:extLst>
            </p:cNvPr>
            <p:cNvSpPr txBox="1"/>
            <p:nvPr/>
          </p:nvSpPr>
          <p:spPr bwMode="auto">
            <a:xfrm>
              <a:off x="6360072" y="1633840"/>
              <a:ext cx="173870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Inhibition of </a:t>
              </a:r>
            </a:p>
            <a:p>
              <a:pPr>
                <a:spcBef>
                  <a:spcPts val="0"/>
                </a:spcBef>
              </a:pPr>
              <a:r>
                <a:rPr lang="en-US" sz="1600" b="0" dirty="0">
                  <a:solidFill>
                    <a:schemeClr val="bg1"/>
                  </a:solidFill>
                  <a:latin typeface="Calibri" panose="020F0502020204030204" pitchFamily="34" charset="0"/>
                </a:rPr>
                <a:t>phosphoinositol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3-kinase</a:t>
              </a:r>
            </a:p>
          </p:txBody>
        </p:sp>
        <p:sp>
          <p:nvSpPr>
            <p:cNvPr id="15" name="TextBox 14">
              <a:extLst>
                <a:ext uri="{FF2B5EF4-FFF2-40B4-BE49-F238E27FC236}">
                  <a16:creationId xmlns:a16="http://schemas.microsoft.com/office/drawing/2014/main" id="{8FA75EBB-DB6F-1F45-8BE8-D1AED4AC4FC8}"/>
                </a:ext>
              </a:extLst>
            </p:cNvPr>
            <p:cNvSpPr txBox="1"/>
            <p:nvPr/>
          </p:nvSpPr>
          <p:spPr bwMode="auto">
            <a:xfrm>
              <a:off x="7307915" y="2725080"/>
              <a:ext cx="18834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Inhibition of platelet</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aggregation via </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glycoprotein VI</a:t>
              </a:r>
            </a:p>
          </p:txBody>
        </p:sp>
        <p:sp>
          <p:nvSpPr>
            <p:cNvPr id="16" name="TextBox 15">
              <a:extLst>
                <a:ext uri="{FF2B5EF4-FFF2-40B4-BE49-F238E27FC236}">
                  <a16:creationId xmlns:a16="http://schemas.microsoft.com/office/drawing/2014/main" id="{03B94829-B66A-7A47-8F15-31912D06CFB3}"/>
                </a:ext>
              </a:extLst>
            </p:cNvPr>
            <p:cNvSpPr txBox="1"/>
            <p:nvPr/>
          </p:nvSpPr>
          <p:spPr bwMode="auto">
            <a:xfrm>
              <a:off x="7307915" y="3816498"/>
              <a:ext cx="235833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Inhibition of</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interleukin-2–inducible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T-cell kinase, inhibition of </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macrophage function</a:t>
              </a:r>
            </a:p>
          </p:txBody>
        </p:sp>
        <p:sp>
          <p:nvSpPr>
            <p:cNvPr id="17" name="TextBox 16">
              <a:extLst>
                <a:ext uri="{FF2B5EF4-FFF2-40B4-BE49-F238E27FC236}">
                  <a16:creationId xmlns:a16="http://schemas.microsoft.com/office/drawing/2014/main" id="{6B6895EA-85A8-0147-8BA5-15027D3BD72C}"/>
                </a:ext>
              </a:extLst>
            </p:cNvPr>
            <p:cNvSpPr txBox="1"/>
            <p:nvPr/>
          </p:nvSpPr>
          <p:spPr bwMode="auto">
            <a:xfrm>
              <a:off x="6360072" y="5164387"/>
              <a:ext cx="192232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Unknown, but</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possible inhibition of</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an alternative target</a:t>
              </a:r>
            </a:p>
            <a:p>
              <a:pPr>
                <a:lnSpc>
                  <a:spcPct val="100000"/>
                </a:lnSpc>
                <a:spcBef>
                  <a:spcPts val="0"/>
                </a:spcBef>
                <a:spcAft>
                  <a:spcPct val="0"/>
                </a:spcAft>
                <a:buClrTx/>
                <a:buFontTx/>
                <a:buNone/>
              </a:pPr>
              <a:r>
                <a:rPr lang="en-US" sz="1600" b="0" dirty="0">
                  <a:solidFill>
                    <a:schemeClr val="bg1"/>
                  </a:solidFill>
                  <a:latin typeface="Calibri" panose="020F0502020204030204" pitchFamily="34" charset="0"/>
                </a:rPr>
                <a:t>of ibrutinib</a:t>
              </a:r>
            </a:p>
          </p:txBody>
        </p:sp>
      </p:grpSp>
    </p:spTree>
    <p:extLst>
      <p:ext uri="{BB962C8B-B14F-4D97-AF65-F5344CB8AC3E}">
        <p14:creationId xmlns:p14="http://schemas.microsoft.com/office/powerpoint/2010/main" val="1629483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D7BAC-05C9-46E7-82C8-E760A0D37F7E}"/>
              </a:ext>
            </a:extLst>
          </p:cNvPr>
          <p:cNvSpPr>
            <a:spLocks noGrp="1"/>
          </p:cNvSpPr>
          <p:nvPr>
            <p:ph type="title"/>
          </p:nvPr>
        </p:nvSpPr>
        <p:spPr/>
        <p:txBody>
          <a:bodyPr/>
          <a:lstStyle/>
          <a:p>
            <a:r>
              <a:rPr lang="en-US" dirty="0"/>
              <a:t>Identification and Management of AEs </a:t>
            </a:r>
            <a:br>
              <a:rPr lang="en-US" dirty="0"/>
            </a:br>
            <a:r>
              <a:rPr lang="en-US" dirty="0"/>
              <a:t>Associated With BTK Inhibitor Therapy</a:t>
            </a:r>
          </a:p>
        </p:txBody>
      </p:sp>
    </p:spTree>
    <p:extLst>
      <p:ext uri="{BB962C8B-B14F-4D97-AF65-F5344CB8AC3E}">
        <p14:creationId xmlns:p14="http://schemas.microsoft.com/office/powerpoint/2010/main" val="3221890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Adverse Events of Available BTK Inhibitors: Cytopenias, Infection, Bruising and Hemorrhage, Lymphocytosis</a:t>
            </a:r>
          </a:p>
        </p:txBody>
      </p:sp>
      <p:sp>
        <p:nvSpPr>
          <p:cNvPr id="6" name="Text Box 11">
            <a:extLst>
              <a:ext uri="{FF2B5EF4-FFF2-40B4-BE49-F238E27FC236}">
                <a16:creationId xmlns:a16="http://schemas.microsoft.com/office/drawing/2014/main" id="{22E5267D-21DA-4863-A477-E23290FFFDA5}"/>
              </a:ext>
            </a:extLst>
          </p:cNvPr>
          <p:cNvSpPr txBox="1">
            <a:spLocks noChangeArrowheads="1"/>
          </p:cNvSpPr>
          <p:nvPr/>
        </p:nvSpPr>
        <p:spPr bwMode="auto">
          <a:xfrm>
            <a:off x="414339" y="636607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cs typeface="Calibri" panose="020F0502020204030204" pitchFamily="34" charset="0"/>
              </a:rPr>
              <a:t>Ibrutinib PI. Acalabrutinib PI. Zanubrutinib PI.</a:t>
            </a:r>
          </a:p>
        </p:txBody>
      </p:sp>
      <p:grpSp>
        <p:nvGrpSpPr>
          <p:cNvPr id="9" name="Group 7">
            <a:extLst>
              <a:ext uri="{FF2B5EF4-FFF2-40B4-BE49-F238E27FC236}">
                <a16:creationId xmlns:a16="http://schemas.microsoft.com/office/drawing/2014/main" id="{3BD82640-A201-4ED3-B692-2E9428A36855}"/>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5EA7D7F8-0C6B-4F7D-BCF5-B580661B9A9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5128B7A-DB9B-4975-8B38-A6E29A09A8F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50" name="Group 3">
            <a:extLst>
              <a:ext uri="{FF2B5EF4-FFF2-40B4-BE49-F238E27FC236}">
                <a16:creationId xmlns:a16="http://schemas.microsoft.com/office/drawing/2014/main" id="{E03BAD65-07ED-42E1-8F70-3B56236B9C97}"/>
              </a:ext>
            </a:extLst>
          </p:cNvPr>
          <p:cNvGraphicFramePr>
            <a:graphicFrameLocks/>
          </p:cNvGraphicFramePr>
          <p:nvPr>
            <p:extLst>
              <p:ext uri="{D42A27DB-BD31-4B8C-83A1-F6EECF244321}">
                <p14:modId xmlns:p14="http://schemas.microsoft.com/office/powerpoint/2010/main" val="4237371554"/>
              </p:ext>
            </p:extLst>
          </p:nvPr>
        </p:nvGraphicFramePr>
        <p:xfrm>
          <a:off x="522288" y="1610437"/>
          <a:ext cx="3566160" cy="4541664"/>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Ibrutinib</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Cytopenias (Grade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 13% to 29%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 5% to 17%</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 0% to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Infection (Grade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to 29%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301066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Bruising and Hemorrhage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621716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Bleeding consistent with “hemostatic failure” with bruising and subcutaneous bleeding with minor trauma in up to 50%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hemorrhage: up to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1363317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Lymphocytosis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389919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Up to 77%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91418725"/>
                  </a:ext>
                </a:extLst>
              </a:tr>
            </a:tbl>
          </a:graphicData>
        </a:graphic>
      </p:graphicFrame>
      <p:graphicFrame>
        <p:nvGraphicFramePr>
          <p:cNvPr id="51" name="Group 3">
            <a:extLst>
              <a:ext uri="{FF2B5EF4-FFF2-40B4-BE49-F238E27FC236}">
                <a16:creationId xmlns:a16="http://schemas.microsoft.com/office/drawing/2014/main" id="{A9407FB8-BB4B-4392-B52A-976CF1E6C1E9}"/>
              </a:ext>
            </a:extLst>
          </p:cNvPr>
          <p:cNvGraphicFramePr>
            <a:graphicFrameLocks/>
          </p:cNvGraphicFramePr>
          <p:nvPr>
            <p:extLst>
              <p:ext uri="{D42A27DB-BD31-4B8C-83A1-F6EECF244321}">
                <p14:modId xmlns:p14="http://schemas.microsoft.com/office/powerpoint/2010/main" val="4269913976"/>
              </p:ext>
            </p:extLst>
          </p:nvPr>
        </p:nvGraphicFramePr>
        <p:xfrm>
          <a:off x="4357371" y="1610437"/>
          <a:ext cx="3566160" cy="4541664"/>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Acalabrutinib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Cytopenias (Grade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 10% to 23%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 5% to 8%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 5% to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Infection (Grade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to 18%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301066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Bruising and Hemorrhage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621716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Overall, bleeding events including bruising and petechiae of any grade occurred in approximately 30% of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hemorrhage: up to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1363317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Lymphocytosis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389919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91418725"/>
                  </a:ext>
                </a:extLst>
              </a:tr>
            </a:tbl>
          </a:graphicData>
        </a:graphic>
      </p:graphicFrame>
      <p:graphicFrame>
        <p:nvGraphicFramePr>
          <p:cNvPr id="52" name="Group 3">
            <a:extLst>
              <a:ext uri="{FF2B5EF4-FFF2-40B4-BE49-F238E27FC236}">
                <a16:creationId xmlns:a16="http://schemas.microsoft.com/office/drawing/2014/main" id="{B92D205B-5FA4-487D-AD2F-779A9BE25E6D}"/>
              </a:ext>
            </a:extLst>
          </p:cNvPr>
          <p:cNvGraphicFramePr>
            <a:graphicFrameLocks/>
          </p:cNvGraphicFramePr>
          <p:nvPr>
            <p:extLst>
              <p:ext uri="{D42A27DB-BD31-4B8C-83A1-F6EECF244321}">
                <p14:modId xmlns:p14="http://schemas.microsoft.com/office/powerpoint/2010/main" val="3691311974"/>
              </p:ext>
            </p:extLst>
          </p:nvPr>
        </p:nvGraphicFramePr>
        <p:xfrm>
          <a:off x="8192453" y="1610437"/>
          <a:ext cx="3566160" cy="4541664"/>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Zanubrutinib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Cytopenias (Grade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a:t>
                      </a:r>
                      <a:endPar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a:t>
                      </a:r>
                      <a:endPar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Infection (Grade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301066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Bruising and Hemorrhage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621716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Any-grade hemorrhage: 35%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hemorrhage: 3.4%</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1363317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Lymphocytosis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389919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591418725"/>
                  </a:ext>
                </a:extLst>
              </a:tr>
            </a:tbl>
          </a:graphicData>
        </a:graphic>
      </p:graphicFrame>
    </p:spTree>
    <p:extLst>
      <p:ext uri="{BB962C8B-B14F-4D97-AF65-F5344CB8AC3E}">
        <p14:creationId xmlns:p14="http://schemas.microsoft.com/office/powerpoint/2010/main" val="3517878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Adverse Events of Available BTK Inhibitors: </a:t>
            </a:r>
            <a:br>
              <a:rPr lang="en-US" dirty="0"/>
            </a:br>
            <a:r>
              <a:rPr lang="en-US" dirty="0"/>
              <a:t>GI, Musculoskeletal, and Other Common AEs</a:t>
            </a:r>
          </a:p>
        </p:txBody>
      </p:sp>
      <p:sp>
        <p:nvSpPr>
          <p:cNvPr id="6" name="Text Box 11">
            <a:extLst>
              <a:ext uri="{FF2B5EF4-FFF2-40B4-BE49-F238E27FC236}">
                <a16:creationId xmlns:a16="http://schemas.microsoft.com/office/drawing/2014/main" id="{22E5267D-21DA-4863-A477-E23290FFFDA5}"/>
              </a:ext>
            </a:extLst>
          </p:cNvPr>
          <p:cNvSpPr txBox="1">
            <a:spLocks noChangeArrowheads="1"/>
          </p:cNvSpPr>
          <p:nvPr/>
        </p:nvSpPr>
        <p:spPr bwMode="auto">
          <a:xfrm>
            <a:off x="414339" y="636607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cs typeface="Calibri" panose="020F0502020204030204" pitchFamily="34" charset="0"/>
              </a:rPr>
              <a:t>Ibrutinib PI. Acalabrutinib PI. Zanubrutinib PI.</a:t>
            </a:r>
          </a:p>
        </p:txBody>
      </p:sp>
      <p:grpSp>
        <p:nvGrpSpPr>
          <p:cNvPr id="9" name="Group 7">
            <a:extLst>
              <a:ext uri="{FF2B5EF4-FFF2-40B4-BE49-F238E27FC236}">
                <a16:creationId xmlns:a16="http://schemas.microsoft.com/office/drawing/2014/main" id="{3BD82640-A201-4ED3-B692-2E9428A36855}"/>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5EA7D7F8-0C6B-4F7D-BCF5-B580661B9A9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5128B7A-DB9B-4975-8B38-A6E29A09A8F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36" name="Group 3">
            <a:extLst>
              <a:ext uri="{FF2B5EF4-FFF2-40B4-BE49-F238E27FC236}">
                <a16:creationId xmlns:a16="http://schemas.microsoft.com/office/drawing/2014/main" id="{A0D9DD34-537A-4669-ABC0-A8674EF8CB9B}"/>
              </a:ext>
            </a:extLst>
          </p:cNvPr>
          <p:cNvGraphicFramePr>
            <a:graphicFrameLocks/>
          </p:cNvGraphicFramePr>
          <p:nvPr>
            <p:extLst>
              <p:ext uri="{D42A27DB-BD31-4B8C-83A1-F6EECF244321}">
                <p14:modId xmlns:p14="http://schemas.microsoft.com/office/powerpoint/2010/main" val="668963403"/>
              </p:ext>
            </p:extLst>
          </p:nvPr>
        </p:nvGraphicFramePr>
        <p:xfrm>
          <a:off x="522288" y="1610437"/>
          <a:ext cx="3566160" cy="4602592"/>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Ibrutinib</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Gastrointestinal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 34%</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to </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 (up to 5% gr</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 21%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to </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(2% gr</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Musculoskeletal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Includes pain, arthralgias, myalgias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to 37% of patients (up to 6% 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301066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Other Common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621716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Rash 22% to 27% (up to 3% 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 21% to 41% (up to 5% 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Headache 13% to 19% (up to 2% 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13633179"/>
                  </a:ext>
                </a:extLst>
              </a:tr>
            </a:tbl>
          </a:graphicData>
        </a:graphic>
      </p:graphicFrame>
      <p:graphicFrame>
        <p:nvGraphicFramePr>
          <p:cNvPr id="39" name="Group 3">
            <a:extLst>
              <a:ext uri="{FF2B5EF4-FFF2-40B4-BE49-F238E27FC236}">
                <a16:creationId xmlns:a16="http://schemas.microsoft.com/office/drawing/2014/main" id="{CC2BC2A1-4C22-4237-806A-35E67DBC7FBB}"/>
              </a:ext>
            </a:extLst>
          </p:cNvPr>
          <p:cNvGraphicFramePr>
            <a:graphicFrameLocks/>
          </p:cNvGraphicFramePr>
          <p:nvPr>
            <p:extLst>
              <p:ext uri="{D42A27DB-BD31-4B8C-83A1-F6EECF244321}">
                <p14:modId xmlns:p14="http://schemas.microsoft.com/office/powerpoint/2010/main" val="3676709674"/>
              </p:ext>
            </p:extLst>
          </p:nvPr>
        </p:nvGraphicFramePr>
        <p:xfrm>
          <a:off x="4357371" y="1610437"/>
          <a:ext cx="3566160" cy="4602592"/>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Acalabrutinib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Gastrointestinal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 18%</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to </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(up to 1.3% gr</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 22% (0% gr</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Musculoskeletal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Includes pain, arthralgias, myalgias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to 23% of patients (1.1% 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301066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Other Common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621716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Rash 25% (&lt;1% 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 15% to 23% (up to 1.9% 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Headache 22% to 39% (up to 1.1% grade ≥3)</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13633179"/>
                  </a:ext>
                </a:extLst>
              </a:tr>
            </a:tbl>
          </a:graphicData>
        </a:graphic>
      </p:graphicFrame>
      <p:graphicFrame>
        <p:nvGraphicFramePr>
          <p:cNvPr id="42" name="Group 3">
            <a:extLst>
              <a:ext uri="{FF2B5EF4-FFF2-40B4-BE49-F238E27FC236}">
                <a16:creationId xmlns:a16="http://schemas.microsoft.com/office/drawing/2014/main" id="{1B277D79-C63C-480D-A16F-E6293E22C16C}"/>
              </a:ext>
            </a:extLst>
          </p:cNvPr>
          <p:cNvGraphicFramePr>
            <a:graphicFrameLocks/>
          </p:cNvGraphicFramePr>
          <p:nvPr>
            <p:extLst>
              <p:ext uri="{D42A27DB-BD31-4B8C-83A1-F6EECF244321}">
                <p14:modId xmlns:p14="http://schemas.microsoft.com/office/powerpoint/2010/main" val="878720191"/>
              </p:ext>
            </p:extLst>
          </p:nvPr>
        </p:nvGraphicFramePr>
        <p:xfrm>
          <a:off x="8192453" y="1610437"/>
          <a:ext cx="3566160" cy="4602592"/>
        </p:xfrm>
        <a:graphic>
          <a:graphicData uri="http://schemas.openxmlformats.org/drawingml/2006/table">
            <a:tbl>
              <a:tblPr/>
              <a:tblGrid>
                <a:gridCol w="3566160">
                  <a:extLst>
                    <a:ext uri="{9D8B030D-6E8A-4147-A177-3AD203B41FA5}">
                      <a16:colId xmlns:a16="http://schemas.microsoft.com/office/drawing/2014/main" val="20000"/>
                    </a:ext>
                  </a:extLst>
                </a:gridCol>
              </a:tblGrid>
              <a:tr h="14792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Zanubrutinib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Gastrointestinal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to </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0.8%</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 3% </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ade</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to 18</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gr</a:t>
                      </a:r>
                      <a:r>
                        <a:rPr kumimoji="0" lang="en-US" sz="16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ade</a:t>
                      </a:r>
                      <a:r>
                        <a:rPr kumimoji="0" lang="pl-PL"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Musculoskeletal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Includes pain, arthralgias, myalgias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to 45% of patients (1.1% to 9% 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301066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Other Common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7621716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Rash 21% to 36% (0% 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 21% to 31% (1% to 2.3% 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Headache 4.2% to 18% (1% grade ≥3)</a:t>
                      </a:r>
                      <a:b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013633179"/>
                  </a:ext>
                </a:extLst>
              </a:tr>
            </a:tbl>
          </a:graphicData>
        </a:graphic>
      </p:graphicFrame>
    </p:spTree>
    <p:extLst>
      <p:ext uri="{BB962C8B-B14F-4D97-AF65-F5344CB8AC3E}">
        <p14:creationId xmlns:p14="http://schemas.microsoft.com/office/powerpoint/2010/main" val="1140893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392944" cy="1103313"/>
          </a:xfrm>
        </p:spPr>
        <p:txBody>
          <a:bodyPr/>
          <a:lstStyle/>
          <a:p>
            <a:r>
              <a:rPr lang="en-US" dirty="0"/>
              <a:t>Adverse Events of Available BTK Inhibitors: </a:t>
            </a:r>
            <a:br>
              <a:rPr lang="en-US" dirty="0"/>
            </a:br>
            <a:r>
              <a:rPr lang="en-US" dirty="0"/>
              <a:t>Hypertension, Atrial Fibrillation, and Cardiac Arrhythmias</a:t>
            </a:r>
          </a:p>
        </p:txBody>
      </p:sp>
      <p:sp>
        <p:nvSpPr>
          <p:cNvPr id="6" name="Text Box 11">
            <a:extLst>
              <a:ext uri="{FF2B5EF4-FFF2-40B4-BE49-F238E27FC236}">
                <a16:creationId xmlns:a16="http://schemas.microsoft.com/office/drawing/2014/main" id="{22E5267D-21DA-4863-A477-E23290FFFDA5}"/>
              </a:ext>
            </a:extLst>
          </p:cNvPr>
          <p:cNvSpPr txBox="1">
            <a:spLocks noChangeArrowheads="1"/>
          </p:cNvSpPr>
          <p:nvPr/>
        </p:nvSpPr>
        <p:spPr bwMode="auto">
          <a:xfrm>
            <a:off x="41433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cs typeface="Calibri" panose="020F0502020204030204" pitchFamily="34" charset="0"/>
              </a:rPr>
              <a:t>Ibrutinib PI. Acalabrutinib PI. Zanubrutinib PI.</a:t>
            </a:r>
          </a:p>
        </p:txBody>
      </p:sp>
      <p:grpSp>
        <p:nvGrpSpPr>
          <p:cNvPr id="9" name="Group 7">
            <a:extLst>
              <a:ext uri="{FF2B5EF4-FFF2-40B4-BE49-F238E27FC236}">
                <a16:creationId xmlns:a16="http://schemas.microsoft.com/office/drawing/2014/main" id="{3BD82640-A201-4ED3-B692-2E9428A36855}"/>
              </a:ext>
            </a:extLst>
          </p:cNvPr>
          <p:cNvGrpSpPr>
            <a:grpSpLocks/>
          </p:cNvGrpSpPr>
          <p:nvPr/>
        </p:nvGrpSpPr>
        <p:grpSpPr bwMode="auto">
          <a:xfrm>
            <a:off x="9389569" y="6216652"/>
            <a:ext cx="2488502" cy="447822"/>
            <a:chOff x="9527309" y="3551529"/>
            <a:chExt cx="2488502" cy="448324"/>
          </a:xfrm>
        </p:grpSpPr>
        <p:pic>
          <p:nvPicPr>
            <p:cNvPr id="10" name="Picture 9">
              <a:extLst>
                <a:ext uri="{FF2B5EF4-FFF2-40B4-BE49-F238E27FC236}">
                  <a16:creationId xmlns:a16="http://schemas.microsoft.com/office/drawing/2014/main" id="{5EA7D7F8-0C6B-4F7D-BCF5-B580661B9A9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1" name="Rectangle 8">
              <a:extLst>
                <a:ext uri="{FF2B5EF4-FFF2-40B4-BE49-F238E27FC236}">
                  <a16:creationId xmlns:a16="http://schemas.microsoft.com/office/drawing/2014/main" id="{B5128B7A-DB9B-4975-8B38-A6E29A09A8F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5" name="Group 3">
            <a:extLst>
              <a:ext uri="{FF2B5EF4-FFF2-40B4-BE49-F238E27FC236}">
                <a16:creationId xmlns:a16="http://schemas.microsoft.com/office/drawing/2014/main" id="{FC0BD98F-24E7-4BCC-9703-B302F09B0BA8}"/>
              </a:ext>
            </a:extLst>
          </p:cNvPr>
          <p:cNvGraphicFramePr>
            <a:graphicFrameLocks/>
          </p:cNvGraphicFramePr>
          <p:nvPr/>
        </p:nvGraphicFramePr>
        <p:xfrm>
          <a:off x="522288" y="1610437"/>
          <a:ext cx="3566160" cy="2926112"/>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Ibrutinib</a:t>
                      </a: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Hypertension up to 19%</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Incidence of atrial fibrillation:</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MCL: 11%</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CLL: 5% (8% all cardiac dysfunction)</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WM: 2% (7% all cardiac dysfunction)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bl>
          </a:graphicData>
        </a:graphic>
      </p:graphicFrame>
      <p:graphicFrame>
        <p:nvGraphicFramePr>
          <p:cNvPr id="16" name="Group 3">
            <a:extLst>
              <a:ext uri="{FF2B5EF4-FFF2-40B4-BE49-F238E27FC236}">
                <a16:creationId xmlns:a16="http://schemas.microsoft.com/office/drawing/2014/main" id="{4B5C3CAB-7B57-41FC-B5A4-A446D27723FD}"/>
              </a:ext>
            </a:extLst>
          </p:cNvPr>
          <p:cNvGraphicFramePr>
            <a:graphicFrameLocks/>
          </p:cNvGraphicFramePr>
          <p:nvPr/>
        </p:nvGraphicFramePr>
        <p:xfrm>
          <a:off x="4357371" y="1610437"/>
          <a:ext cx="3566160" cy="2926112"/>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Acalabrutinib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Hypertension up to 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Incidence of atrial fibrillation:</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MCL: 0% (8% other cardiac dysfunction)</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CLL: 3%</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WM: 5%</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3"/>
                  </a:ext>
                </a:extLst>
              </a:tr>
            </a:tbl>
          </a:graphicData>
        </a:graphic>
      </p:graphicFrame>
      <p:graphicFrame>
        <p:nvGraphicFramePr>
          <p:cNvPr id="25" name="Group 3">
            <a:extLst>
              <a:ext uri="{FF2B5EF4-FFF2-40B4-BE49-F238E27FC236}">
                <a16:creationId xmlns:a16="http://schemas.microsoft.com/office/drawing/2014/main" id="{3FA3A527-83AE-4C86-B281-4F48EB64164D}"/>
              </a:ext>
            </a:extLst>
          </p:cNvPr>
          <p:cNvGraphicFramePr>
            <a:graphicFrameLocks/>
          </p:cNvGraphicFramePr>
          <p:nvPr>
            <p:extLst>
              <p:ext uri="{D42A27DB-BD31-4B8C-83A1-F6EECF244321}">
                <p14:modId xmlns:p14="http://schemas.microsoft.com/office/powerpoint/2010/main" val="2354818468"/>
              </p:ext>
            </p:extLst>
          </p:nvPr>
        </p:nvGraphicFramePr>
        <p:xfrm>
          <a:off x="8192453" y="1610437"/>
          <a:ext cx="3566160" cy="2926112"/>
        </p:xfrm>
        <a:graphic>
          <a:graphicData uri="http://schemas.openxmlformats.org/drawingml/2006/table">
            <a:tbl>
              <a:tblPr/>
              <a:tblGrid>
                <a:gridCol w="3566160">
                  <a:extLst>
                    <a:ext uri="{9D8B030D-6E8A-4147-A177-3AD203B41FA5}">
                      <a16:colId xmlns:a16="http://schemas.microsoft.com/office/drawing/2014/main" val="20000"/>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Zanubrutinib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Hypertension 12% to 14%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Atrial fibrillation and atrial flutter have occurred in 2.8% (grade ≥3: 0.8%)</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br>
                        <a:rPr kumimoji="0" lang="en-US" sz="2000" b="0" i="0" u="none" strike="noStrike" cap="none" normalizeH="0" baseline="0" dirty="0">
                          <a:ln>
                            <a:noFill/>
                          </a:ln>
                          <a:solidFill>
                            <a:schemeClr val="bg2">
                              <a:lumMod val="10000"/>
                            </a:schemeClr>
                          </a:solidFill>
                          <a:effectLst/>
                          <a:latin typeface="Calibri" panose="020F0502020204030204" pitchFamily="34" charset="0"/>
                        </a:rPr>
                      </a:br>
                      <a:br>
                        <a:rPr kumimoji="0" lang="en-US" sz="2000" b="0" i="0" u="none" strike="noStrike" cap="none" normalizeH="0" baseline="0" dirty="0">
                          <a:ln>
                            <a:noFill/>
                          </a:ln>
                          <a:solidFill>
                            <a:schemeClr val="bg2">
                              <a:lumMod val="10000"/>
                            </a:schemeClr>
                          </a:solidFill>
                          <a:effectLst/>
                          <a:latin typeface="Calibri" panose="020F0502020204030204" pitchFamily="34" charset="0"/>
                        </a:rPr>
                      </a:br>
                      <a:br>
                        <a:rPr kumimoji="0" lang="en-US" sz="2000" b="0" i="0" u="none" strike="noStrike" cap="none" normalizeH="0" baseline="0" dirty="0">
                          <a:ln>
                            <a:noFill/>
                          </a:ln>
                          <a:solidFill>
                            <a:schemeClr val="bg2">
                              <a:lumMod val="10000"/>
                            </a:schemeClr>
                          </a:solidFill>
                          <a:effectLst/>
                          <a:latin typeface="Calibri" panose="020F0502020204030204" pitchFamily="34" charset="0"/>
                        </a:rPr>
                      </a:b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3213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5FAAC9-CAFC-4E1A-B7AF-349516E5A6CE}"/>
              </a:ext>
            </a:extLst>
          </p:cNvPr>
          <p:cNvSpPr>
            <a:spLocks noGrp="1"/>
          </p:cNvSpPr>
          <p:nvPr>
            <p:ph type="title"/>
          </p:nvPr>
        </p:nvSpPr>
        <p:spPr>
          <a:xfrm>
            <a:off x="609759" y="238127"/>
            <a:ext cx="10872445" cy="1103313"/>
          </a:xfrm>
        </p:spPr>
        <p:txBody>
          <a:bodyPr/>
          <a:lstStyle/>
          <a:p>
            <a:r>
              <a:rPr lang="en-US" dirty="0"/>
              <a:t>BTK Inhibitor AE Management: </a:t>
            </a:r>
            <a:br>
              <a:rPr lang="en-US" dirty="0"/>
            </a:br>
            <a:r>
              <a:rPr lang="en-US" dirty="0"/>
              <a:t>Bleeding and Infections</a:t>
            </a:r>
          </a:p>
        </p:txBody>
      </p:sp>
      <p:sp>
        <p:nvSpPr>
          <p:cNvPr id="2" name="Content Placeholder 1">
            <a:extLst>
              <a:ext uri="{FF2B5EF4-FFF2-40B4-BE49-F238E27FC236}">
                <a16:creationId xmlns:a16="http://schemas.microsoft.com/office/drawing/2014/main" id="{025731B4-BD77-4D77-8FC7-5515088849D0}"/>
              </a:ext>
            </a:extLst>
          </p:cNvPr>
          <p:cNvSpPr>
            <a:spLocks noGrp="1"/>
          </p:cNvSpPr>
          <p:nvPr>
            <p:ph sz="half" idx="1"/>
          </p:nvPr>
        </p:nvSpPr>
        <p:spPr>
          <a:xfrm>
            <a:off x="601820" y="1510730"/>
            <a:ext cx="5309278" cy="4678738"/>
          </a:xfrm>
        </p:spPr>
        <p:txBody>
          <a:bodyPr/>
          <a:lstStyle/>
          <a:p>
            <a:r>
              <a:rPr lang="en-US" sz="2200" b="1" dirty="0"/>
              <a:t>Hemorrhage/Bleeding</a:t>
            </a:r>
          </a:p>
          <a:p>
            <a:pPr lvl="1"/>
            <a:r>
              <a:rPr lang="en-US" sz="2000" dirty="0"/>
              <a:t>Increased risk of bleeding on concomitant anticoagulant or antiplatelet therapy</a:t>
            </a:r>
          </a:p>
          <a:p>
            <a:pPr lvl="1"/>
            <a:r>
              <a:rPr lang="en-US" sz="2000" dirty="0"/>
              <a:t>Manage low-grade bleeding with supportive care</a:t>
            </a:r>
          </a:p>
          <a:p>
            <a:pPr lvl="1"/>
            <a:r>
              <a:rPr lang="en-US" sz="2000" dirty="0"/>
              <a:t>Manage significant bleeding by holding BTK inhibitor, consider platelet transfusion</a:t>
            </a:r>
          </a:p>
          <a:p>
            <a:pPr lvl="1"/>
            <a:r>
              <a:rPr lang="en-US" sz="2000" dirty="0"/>
              <a:t>Consider risks and benefits of withholding for 3-7 days before and after surgery</a:t>
            </a:r>
          </a:p>
          <a:p>
            <a:pPr lvl="1"/>
            <a:r>
              <a:rPr lang="en-US" sz="2000" dirty="0"/>
              <a:t>Requires initial and ongoing patient education</a:t>
            </a:r>
          </a:p>
          <a:p>
            <a:endParaRPr lang="en-US" sz="2000" dirty="0"/>
          </a:p>
        </p:txBody>
      </p:sp>
      <p:sp>
        <p:nvSpPr>
          <p:cNvPr id="4" name="Content Placeholder 3">
            <a:extLst>
              <a:ext uri="{FF2B5EF4-FFF2-40B4-BE49-F238E27FC236}">
                <a16:creationId xmlns:a16="http://schemas.microsoft.com/office/drawing/2014/main" id="{7F6B013F-EE4D-4B77-BC35-B4E0199B001D}"/>
              </a:ext>
            </a:extLst>
          </p:cNvPr>
          <p:cNvSpPr>
            <a:spLocks noGrp="1"/>
          </p:cNvSpPr>
          <p:nvPr>
            <p:ph sz="half" idx="2"/>
          </p:nvPr>
        </p:nvSpPr>
        <p:spPr>
          <a:xfrm>
            <a:off x="6252634" y="1510730"/>
            <a:ext cx="5229570" cy="4679462"/>
          </a:xfrm>
        </p:spPr>
        <p:txBody>
          <a:bodyPr/>
          <a:lstStyle/>
          <a:p>
            <a:r>
              <a:rPr lang="en-US" sz="2200" b="1" dirty="0"/>
              <a:t>Infections</a:t>
            </a:r>
          </a:p>
          <a:p>
            <a:pPr lvl="1"/>
            <a:r>
              <a:rPr lang="en-US" sz="2000" dirty="0"/>
              <a:t>Cases of progressive multifocal leukoencephalopathy, </a:t>
            </a:r>
            <a:r>
              <a:rPr lang="en-US" sz="2000" i="1" dirty="0"/>
              <a:t>P jirovecii </a:t>
            </a:r>
            <a:r>
              <a:rPr lang="en-US" sz="2000" dirty="0"/>
              <a:t>pneumonia, herpes simplex virus, hepatitis B reactivation have occurred</a:t>
            </a:r>
          </a:p>
          <a:p>
            <a:pPr lvl="1"/>
            <a:r>
              <a:rPr lang="en-US" sz="2000" dirty="0"/>
              <a:t>Immunocompromise or long-term corticosteroid use increases risk; </a:t>
            </a:r>
            <a:br>
              <a:rPr lang="en-US" sz="2000" dirty="0"/>
            </a:br>
            <a:r>
              <a:rPr lang="en-US" sz="2000" dirty="0"/>
              <a:t>consider prophylaxis</a:t>
            </a:r>
          </a:p>
          <a:p>
            <a:pPr lvl="1"/>
            <a:r>
              <a:rPr lang="en-US" sz="2000" dirty="0"/>
              <a:t>Monitor and evaluate patients for fever and infections; treat appropriately </a:t>
            </a:r>
          </a:p>
          <a:p>
            <a:pPr lvl="1"/>
            <a:r>
              <a:rPr lang="en-US" sz="2000" dirty="0"/>
              <a:t>No standard guidelines/ recommendations for antimicrobial prophylaxis</a:t>
            </a:r>
          </a:p>
          <a:p>
            <a:endParaRPr lang="en-US" sz="2000" dirty="0"/>
          </a:p>
        </p:txBody>
      </p:sp>
      <p:sp>
        <p:nvSpPr>
          <p:cNvPr id="6" name="Text Box 11">
            <a:extLst>
              <a:ext uri="{FF2B5EF4-FFF2-40B4-BE49-F238E27FC236}">
                <a16:creationId xmlns:a16="http://schemas.microsoft.com/office/drawing/2014/main" id="{2768478C-A7F6-42BA-9B25-3851BAEDD4D0}"/>
              </a:ext>
            </a:extLst>
          </p:cNvPr>
          <p:cNvSpPr txBox="1">
            <a:spLocks noChangeArrowheads="1"/>
          </p:cNvSpPr>
          <p:nvPr/>
        </p:nvSpPr>
        <p:spPr bwMode="auto">
          <a:xfrm>
            <a:off x="414339" y="5996744"/>
            <a:ext cx="79234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cs typeface="Calibri" panose="020F0502020204030204" pitchFamily="34" charset="0"/>
              </a:rPr>
              <a:t>Ibrutinib PI. Acalabrutinib PI. Zanubrutinib PI. Moore. J Adv Pract Oncol. 2021;12:439. Stephens. Blood. 2019;133:1298. Rogers. J Adv Pract Oncol. 2017;8:97. National Comprehensive Cancer Network. Clinical practice guidelines in oncology: chronic lymphocytic leukemia/small lymphocytic lymphoma. v.4.2021. nccn.org. Accessed August 4, 2021.</a:t>
            </a:r>
          </a:p>
        </p:txBody>
      </p:sp>
      <p:grpSp>
        <p:nvGrpSpPr>
          <p:cNvPr id="8" name="Group 7">
            <a:extLst>
              <a:ext uri="{FF2B5EF4-FFF2-40B4-BE49-F238E27FC236}">
                <a16:creationId xmlns:a16="http://schemas.microsoft.com/office/drawing/2014/main" id="{18AE5DE6-87EC-4FFD-8837-D3061D872BBB}"/>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ECAC7796-E7EF-4DA4-BF40-94F9A3A0452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75CAA866-2857-4D8D-9515-B0B405464F0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0584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7">
            <a:extLst>
              <a:ext uri="{FF2B5EF4-FFF2-40B4-BE49-F238E27FC236}">
                <a16:creationId xmlns:a16="http://schemas.microsoft.com/office/drawing/2014/main" id="{E16A0126-5127-4605-BD2B-19FD9BB534B3}"/>
              </a:ext>
            </a:extLst>
          </p:cNvPr>
          <p:cNvGrpSpPr>
            <a:grpSpLocks/>
          </p:cNvGrpSpPr>
          <p:nvPr/>
        </p:nvGrpSpPr>
        <p:grpSpPr bwMode="auto">
          <a:xfrm>
            <a:off x="9389569" y="6216652"/>
            <a:ext cx="2488502" cy="447822"/>
            <a:chOff x="9527309" y="3551529"/>
            <a:chExt cx="2488502" cy="448324"/>
          </a:xfrm>
        </p:grpSpPr>
        <p:pic>
          <p:nvPicPr>
            <p:cNvPr id="13" name="Picture 12">
              <a:extLst>
                <a:ext uri="{FF2B5EF4-FFF2-40B4-BE49-F238E27FC236}">
                  <a16:creationId xmlns:a16="http://schemas.microsoft.com/office/drawing/2014/main" id="{B729634E-C094-4497-A757-AB1E7EA29199}"/>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78B879F7-CD0E-4623-B42B-A8AC9892D80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 name="Title 2">
            <a:extLst>
              <a:ext uri="{FF2B5EF4-FFF2-40B4-BE49-F238E27FC236}">
                <a16:creationId xmlns:a16="http://schemas.microsoft.com/office/drawing/2014/main" id="{3B45389D-1DBE-45CB-9D1A-2123E0C3BE71}"/>
              </a:ext>
            </a:extLst>
          </p:cNvPr>
          <p:cNvSpPr>
            <a:spLocks noGrp="1"/>
          </p:cNvSpPr>
          <p:nvPr>
            <p:ph type="title"/>
          </p:nvPr>
        </p:nvSpPr>
        <p:spPr>
          <a:xfrm>
            <a:off x="609759" y="238127"/>
            <a:ext cx="10872445" cy="1103313"/>
          </a:xfrm>
        </p:spPr>
        <p:txBody>
          <a:bodyPr/>
          <a:lstStyle/>
          <a:p>
            <a:r>
              <a:rPr lang="en-US" dirty="0"/>
              <a:t>BTK Inhibitor AE Management: Lymphocytosis, Headache, Rash, and Second Primary Malignancies</a:t>
            </a:r>
          </a:p>
        </p:txBody>
      </p:sp>
      <p:sp>
        <p:nvSpPr>
          <p:cNvPr id="4" name="Content Placeholder 3">
            <a:extLst>
              <a:ext uri="{FF2B5EF4-FFF2-40B4-BE49-F238E27FC236}">
                <a16:creationId xmlns:a16="http://schemas.microsoft.com/office/drawing/2014/main" id="{BADCC0A0-33A0-4C7C-838F-454FA1CABE7F}"/>
              </a:ext>
            </a:extLst>
          </p:cNvPr>
          <p:cNvSpPr>
            <a:spLocks noGrp="1"/>
          </p:cNvSpPr>
          <p:nvPr>
            <p:ph sz="half" idx="1"/>
          </p:nvPr>
        </p:nvSpPr>
        <p:spPr>
          <a:xfrm>
            <a:off x="601820" y="1510730"/>
            <a:ext cx="5309278" cy="4678738"/>
          </a:xfrm>
        </p:spPr>
        <p:txBody>
          <a:bodyPr/>
          <a:lstStyle/>
          <a:p>
            <a:r>
              <a:rPr lang="en-US" sz="2000" b="1" dirty="0"/>
              <a:t>Lymphocytosis</a:t>
            </a:r>
          </a:p>
          <a:p>
            <a:pPr lvl="1"/>
            <a:r>
              <a:rPr lang="en-US" sz="1800" dirty="0"/>
              <a:t>Presents in initial few weeks of therapy, typically resolves within 2 mo</a:t>
            </a:r>
          </a:p>
          <a:p>
            <a:r>
              <a:rPr lang="en-US" sz="2000" b="1" dirty="0"/>
              <a:t>Headache </a:t>
            </a:r>
          </a:p>
          <a:p>
            <a:pPr lvl="1"/>
            <a:r>
              <a:rPr lang="en-US" sz="1800" dirty="0"/>
              <a:t>Typically low grade, observed early in therapy, and resolves over 1-2 mo</a:t>
            </a:r>
          </a:p>
          <a:p>
            <a:pPr lvl="1"/>
            <a:r>
              <a:rPr lang="en-US" sz="1800" dirty="0"/>
              <a:t>Generally well managed with analgesics (eg, acetaminophen, caffeine supplements)</a:t>
            </a:r>
          </a:p>
          <a:p>
            <a:pPr lvl="1"/>
            <a:r>
              <a:rPr lang="en-US" sz="1800" dirty="0"/>
              <a:t>More frequent with acalabrutinib</a:t>
            </a:r>
          </a:p>
          <a:p>
            <a:pPr lvl="1"/>
            <a:r>
              <a:rPr lang="en-US" sz="1800" dirty="0"/>
              <a:t>Avoid NSAIDs due to increased risk of bleeding</a:t>
            </a:r>
          </a:p>
          <a:p>
            <a:pPr lvl="1"/>
            <a:endParaRPr lang="en-US" sz="1800" dirty="0"/>
          </a:p>
          <a:p>
            <a:endParaRPr lang="en-US" sz="1800" dirty="0"/>
          </a:p>
        </p:txBody>
      </p:sp>
      <p:sp>
        <p:nvSpPr>
          <p:cNvPr id="5" name="Content Placeholder 4">
            <a:extLst>
              <a:ext uri="{FF2B5EF4-FFF2-40B4-BE49-F238E27FC236}">
                <a16:creationId xmlns:a16="http://schemas.microsoft.com/office/drawing/2014/main" id="{E1C85508-1D7D-4CB4-B643-7ABA599580EF}"/>
              </a:ext>
            </a:extLst>
          </p:cNvPr>
          <p:cNvSpPr>
            <a:spLocks noGrp="1"/>
          </p:cNvSpPr>
          <p:nvPr>
            <p:ph sz="half" idx="2"/>
          </p:nvPr>
        </p:nvSpPr>
        <p:spPr>
          <a:xfrm>
            <a:off x="6252634" y="1510730"/>
            <a:ext cx="5229570" cy="4679462"/>
          </a:xfrm>
        </p:spPr>
        <p:txBody>
          <a:bodyPr/>
          <a:lstStyle/>
          <a:p>
            <a:r>
              <a:rPr lang="en-US" sz="2000" b="1" dirty="0"/>
              <a:t>Rash</a:t>
            </a:r>
          </a:p>
          <a:p>
            <a:pPr lvl="1"/>
            <a:r>
              <a:rPr lang="en-US" sz="1800" dirty="0"/>
              <a:t>May be asymptomatic petechial, or palpable, eruptive pruritic rash with pustules</a:t>
            </a:r>
          </a:p>
          <a:p>
            <a:pPr lvl="1"/>
            <a:r>
              <a:rPr lang="en-US" sz="1800" dirty="0"/>
              <a:t>Eruptive rash management: topical antihistamines, corticosteroids</a:t>
            </a:r>
          </a:p>
          <a:p>
            <a:pPr lvl="1"/>
            <a:r>
              <a:rPr lang="en-US" sz="1800" dirty="0"/>
              <a:t>Severe cases may require oral antihistamines or corticosteroids, plus dose interruption or reduction</a:t>
            </a:r>
          </a:p>
          <a:p>
            <a:r>
              <a:rPr lang="en-US" sz="2000" b="1" dirty="0"/>
              <a:t>Second primary malignancies	</a:t>
            </a:r>
          </a:p>
          <a:p>
            <a:pPr lvl="1"/>
            <a:r>
              <a:rPr lang="en-US" sz="1800" dirty="0"/>
              <a:t>Most common: skin cancer</a:t>
            </a:r>
          </a:p>
          <a:p>
            <a:pPr lvl="1"/>
            <a:r>
              <a:rPr lang="en-US" sz="1800" dirty="0"/>
              <a:t>Advise protection from sun exposure, and encourage regular cancer screening</a:t>
            </a:r>
          </a:p>
          <a:p>
            <a:pPr lvl="1"/>
            <a:endParaRPr lang="en-US" sz="1800" dirty="0"/>
          </a:p>
          <a:p>
            <a:endParaRPr lang="en-US" sz="1800" dirty="0"/>
          </a:p>
        </p:txBody>
      </p:sp>
      <p:sp>
        <p:nvSpPr>
          <p:cNvPr id="10" name="Text Box 11">
            <a:extLst>
              <a:ext uri="{FF2B5EF4-FFF2-40B4-BE49-F238E27FC236}">
                <a16:creationId xmlns:a16="http://schemas.microsoft.com/office/drawing/2014/main" id="{447A097F-C57E-4692-9DAD-D601A9DD1AF6}"/>
              </a:ext>
            </a:extLst>
          </p:cNvPr>
          <p:cNvSpPr txBox="1">
            <a:spLocks noChangeArrowheads="1"/>
          </p:cNvSpPr>
          <p:nvPr/>
        </p:nvSpPr>
        <p:spPr bwMode="auto">
          <a:xfrm>
            <a:off x="414339" y="5996744"/>
            <a:ext cx="79234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cs typeface="Calibri" panose="020F0502020204030204" pitchFamily="34" charset="0"/>
              </a:rPr>
              <a:t>Ibrutinib PI. Acalabrutinib PI. Zanubrutinib PI. Moore. J Adv Pract Oncol. 2021;12:439. Stephens. Blood. 2019;133:1298. Rogers. J Adv Pract Oncol. 2017;8:97. National Comprehensive Cancer Network. Clinical practice guidelines in oncology: chronic lymphocytic leukemia/small lymphocytic lymphoma. v.4.2021. nccn.org. Accessed August 4, 2021.</a:t>
            </a:r>
          </a:p>
        </p:txBody>
      </p:sp>
    </p:spTree>
    <p:extLst>
      <p:ext uri="{BB962C8B-B14F-4D97-AF65-F5344CB8AC3E}">
        <p14:creationId xmlns:p14="http://schemas.microsoft.com/office/powerpoint/2010/main" val="3047530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p:spPr>
        <p:txBody>
          <a:bodyPr anchor="ctr">
            <a:noAutofit/>
          </a:bodyPr>
          <a:lstStyle/>
          <a:p>
            <a:r>
              <a:rPr lang="en-US" dirty="0"/>
              <a:t>Risk Factors for Developing Atrial Fibrillation</a:t>
            </a:r>
          </a:p>
        </p:txBody>
      </p:sp>
      <p:sp>
        <p:nvSpPr>
          <p:cNvPr id="3" name="Content Placeholder 2"/>
          <p:cNvSpPr>
            <a:spLocks noGrp="1"/>
          </p:cNvSpPr>
          <p:nvPr>
            <p:ph idx="1"/>
          </p:nvPr>
        </p:nvSpPr>
        <p:spPr>
          <a:xfrm>
            <a:off x="606640" y="1467278"/>
            <a:ext cx="3459857" cy="5232817"/>
          </a:xfrm>
        </p:spPr>
        <p:txBody>
          <a:bodyPr>
            <a:normAutofit/>
          </a:bodyPr>
          <a:lstStyle/>
          <a:p>
            <a:r>
              <a:rPr lang="en-US" sz="2400" dirty="0"/>
              <a:t>Hypertension</a:t>
            </a:r>
          </a:p>
          <a:p>
            <a:r>
              <a:rPr lang="en-US" sz="2400" dirty="0"/>
              <a:t>Heart failure</a:t>
            </a:r>
          </a:p>
          <a:p>
            <a:r>
              <a:rPr lang="en-US" sz="2400" dirty="0"/>
              <a:t>Diabetes mellitus</a:t>
            </a:r>
          </a:p>
          <a:p>
            <a:r>
              <a:rPr lang="en-US" sz="2400" dirty="0"/>
              <a:t>Age</a:t>
            </a:r>
          </a:p>
          <a:p>
            <a:r>
              <a:rPr lang="en-US" sz="2400" dirty="0"/>
              <a:t>Obesity</a:t>
            </a:r>
          </a:p>
          <a:p>
            <a:r>
              <a:rPr lang="en-US" sz="2400" dirty="0"/>
              <a:t>Excess alcohol consumption</a:t>
            </a:r>
          </a:p>
          <a:p>
            <a:r>
              <a:rPr lang="en-US" sz="2400" dirty="0"/>
              <a:t>Valvular heart disease, murmur</a:t>
            </a:r>
          </a:p>
        </p:txBody>
      </p:sp>
      <p:sp>
        <p:nvSpPr>
          <p:cNvPr id="5" name="TextBox 4"/>
          <p:cNvSpPr txBox="1"/>
          <p:nvPr/>
        </p:nvSpPr>
        <p:spPr>
          <a:xfrm>
            <a:off x="7048663" y="1498909"/>
            <a:ext cx="4866531" cy="2868478"/>
          </a:xfrm>
          <a:prstGeom prst="rect">
            <a:avLst/>
          </a:prstGeom>
          <a:noFill/>
          <a:ln w="28575">
            <a:solidFill>
              <a:srgbClr val="F25724"/>
            </a:solidFill>
          </a:ln>
        </p:spPr>
        <p:txBody>
          <a:bodyPr wrap="square" rtlCol="0">
            <a:spAutoFit/>
          </a:bodyPr>
          <a:lstStyle/>
          <a:p>
            <a:pPr marL="487668" indent="-487668" defTabSz="609585" eaLnBrk="1" fontAlgn="auto" hangingPunct="1">
              <a:lnSpc>
                <a:spcPct val="90000"/>
              </a:lnSpc>
              <a:spcBef>
                <a:spcPts val="800"/>
              </a:spcBef>
              <a:spcAft>
                <a:spcPts val="800"/>
              </a:spcAft>
              <a:buClr>
                <a:srgbClr val="F25724"/>
              </a:buClr>
              <a:buFontTx/>
              <a:buAutoNum type="arabicPeriod"/>
              <a:defRPr/>
            </a:pPr>
            <a:r>
              <a:rPr lang="en-US" sz="2600" b="0" dirty="0">
                <a:solidFill>
                  <a:schemeClr val="bg1"/>
                </a:solidFill>
                <a:latin typeface="Calibri"/>
                <a:cs typeface="+mn-cs"/>
              </a:rPr>
              <a:t>Careful history and assessment—numerous risk score calculators </a:t>
            </a:r>
          </a:p>
          <a:p>
            <a:pPr marL="487668" indent="-487668" defTabSz="609585" eaLnBrk="1" fontAlgn="auto" hangingPunct="1">
              <a:lnSpc>
                <a:spcPct val="90000"/>
              </a:lnSpc>
              <a:spcBef>
                <a:spcPts val="800"/>
              </a:spcBef>
              <a:spcAft>
                <a:spcPts val="800"/>
              </a:spcAft>
              <a:buClr>
                <a:srgbClr val="F25724"/>
              </a:buClr>
              <a:buFontTx/>
              <a:buAutoNum type="arabicPeriod"/>
              <a:defRPr/>
            </a:pPr>
            <a:r>
              <a:rPr lang="en-US" sz="2600" b="0" dirty="0">
                <a:solidFill>
                  <a:schemeClr val="bg1"/>
                </a:solidFill>
                <a:latin typeface="Calibri"/>
                <a:cs typeface="+mn-cs"/>
              </a:rPr>
              <a:t>Optimize modifiable factors</a:t>
            </a:r>
          </a:p>
          <a:p>
            <a:pPr marL="487668" indent="-487668" defTabSz="609585" eaLnBrk="1" fontAlgn="auto" hangingPunct="1">
              <a:lnSpc>
                <a:spcPct val="90000"/>
              </a:lnSpc>
              <a:spcBef>
                <a:spcPts val="800"/>
              </a:spcBef>
              <a:spcAft>
                <a:spcPts val="800"/>
              </a:spcAft>
              <a:buClr>
                <a:srgbClr val="F25724"/>
              </a:buClr>
              <a:buFontTx/>
              <a:buAutoNum type="arabicPeriod"/>
              <a:defRPr/>
            </a:pPr>
            <a:r>
              <a:rPr lang="en-US" sz="2600" b="0" dirty="0">
                <a:solidFill>
                  <a:schemeClr val="bg1"/>
                </a:solidFill>
                <a:latin typeface="Calibri"/>
                <a:cs typeface="+mn-cs"/>
              </a:rPr>
              <a:t>Reassess on regular basis</a:t>
            </a:r>
          </a:p>
          <a:p>
            <a:pPr marL="487668" indent="-487668" defTabSz="609585" eaLnBrk="1" fontAlgn="auto" hangingPunct="1">
              <a:lnSpc>
                <a:spcPct val="90000"/>
              </a:lnSpc>
              <a:spcBef>
                <a:spcPts val="800"/>
              </a:spcBef>
              <a:spcAft>
                <a:spcPts val="800"/>
              </a:spcAft>
              <a:buClr>
                <a:srgbClr val="F25724"/>
              </a:buClr>
              <a:buFontTx/>
              <a:buAutoNum type="arabicPeriod"/>
              <a:defRPr/>
            </a:pPr>
            <a:r>
              <a:rPr lang="en-US" sz="2600" b="0" dirty="0">
                <a:solidFill>
                  <a:schemeClr val="bg1"/>
                </a:solidFill>
                <a:latin typeface="Calibri"/>
                <a:cs typeface="+mn-cs"/>
              </a:rPr>
              <a:t>Educate patient and caregivers</a:t>
            </a:r>
          </a:p>
        </p:txBody>
      </p:sp>
      <p:sp>
        <p:nvSpPr>
          <p:cNvPr id="7" name="Text Box 11">
            <a:extLst>
              <a:ext uri="{FF2B5EF4-FFF2-40B4-BE49-F238E27FC236}">
                <a16:creationId xmlns:a16="http://schemas.microsoft.com/office/drawing/2014/main" id="{B9B80ADC-9206-410B-8369-7A52B94FF6FD}"/>
              </a:ext>
            </a:extLst>
          </p:cNvPr>
          <p:cNvSpPr txBox="1">
            <a:spLocks noChangeArrowheads="1"/>
          </p:cNvSpPr>
          <p:nvPr/>
        </p:nvSpPr>
        <p:spPr bwMode="auto">
          <a:xfrm>
            <a:off x="414339" y="6172499"/>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Stuhlinger. Wien Klin Wochenschr. 2019;132:97. Wiczer. Blood Adv. 2017;1:1739.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www.framinghamheartstudy.org/fhs-risk-functions/atrial-fibrillation-10-year-risk/</a:t>
            </a:r>
          </a:p>
        </p:txBody>
      </p:sp>
      <p:grpSp>
        <p:nvGrpSpPr>
          <p:cNvPr id="8" name="Group 7">
            <a:extLst>
              <a:ext uri="{FF2B5EF4-FFF2-40B4-BE49-F238E27FC236}">
                <a16:creationId xmlns:a16="http://schemas.microsoft.com/office/drawing/2014/main" id="{336230D7-3E87-45FB-9285-9132936565A4}"/>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1F2B754F-44A8-43C9-968D-AF1CEBA828F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1C113C8A-F28A-4018-8EB1-5B65F2E21AE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Content Placeholder 2">
            <a:extLst>
              <a:ext uri="{FF2B5EF4-FFF2-40B4-BE49-F238E27FC236}">
                <a16:creationId xmlns:a16="http://schemas.microsoft.com/office/drawing/2014/main" id="{2BFF2BCB-5251-40B2-A9A6-70A4DCF230C5}"/>
              </a:ext>
            </a:extLst>
          </p:cNvPr>
          <p:cNvSpPr txBox="1">
            <a:spLocks/>
          </p:cNvSpPr>
          <p:nvPr/>
        </p:nvSpPr>
        <p:spPr bwMode="auto">
          <a:xfrm>
            <a:off x="3545474" y="1467732"/>
            <a:ext cx="3377540" cy="5232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COPD</a:t>
            </a:r>
          </a:p>
          <a:p>
            <a:r>
              <a:rPr lang="en-US" sz="2400" b="0" kern="0" dirty="0"/>
              <a:t>Hyperthyroidism</a:t>
            </a:r>
          </a:p>
          <a:p>
            <a:r>
              <a:rPr lang="en-US" sz="2400" b="0" kern="0" dirty="0"/>
              <a:t>Obstructive sleep apnea</a:t>
            </a:r>
          </a:p>
          <a:p>
            <a:r>
              <a:rPr lang="en-US" sz="2400" b="0" kern="0" dirty="0"/>
              <a:t>Chronic kidney disease</a:t>
            </a:r>
          </a:p>
          <a:p>
            <a:r>
              <a:rPr lang="en-US" sz="2400" b="0" kern="0" dirty="0"/>
              <a:t>Acute infections</a:t>
            </a:r>
          </a:p>
        </p:txBody>
      </p:sp>
    </p:spTree>
    <p:extLst>
      <p:ext uri="{BB962C8B-B14F-4D97-AF65-F5344CB8AC3E}">
        <p14:creationId xmlns:p14="http://schemas.microsoft.com/office/powerpoint/2010/main" val="3707683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C91FD9-9D32-4FDA-BADB-15D714DC4EBB}"/>
              </a:ext>
            </a:extLst>
          </p:cNvPr>
          <p:cNvSpPr>
            <a:spLocks noGrp="1"/>
          </p:cNvSpPr>
          <p:nvPr>
            <p:ph type="title"/>
          </p:nvPr>
        </p:nvSpPr>
        <p:spPr>
          <a:xfrm>
            <a:off x="609759" y="238127"/>
            <a:ext cx="10872445" cy="1103313"/>
          </a:xfrm>
        </p:spPr>
        <p:txBody>
          <a:bodyPr/>
          <a:lstStyle/>
          <a:p>
            <a:r>
              <a:rPr lang="en-US" dirty="0"/>
              <a:t>BTK Inhibitor AE Management: Cardiovascular</a:t>
            </a:r>
          </a:p>
        </p:txBody>
      </p:sp>
      <p:sp>
        <p:nvSpPr>
          <p:cNvPr id="5" name="Content Placeholder 4">
            <a:extLst>
              <a:ext uri="{FF2B5EF4-FFF2-40B4-BE49-F238E27FC236}">
                <a16:creationId xmlns:a16="http://schemas.microsoft.com/office/drawing/2014/main" id="{55DBB57E-8A20-47AC-9CEE-75CA8E3CE860}"/>
              </a:ext>
            </a:extLst>
          </p:cNvPr>
          <p:cNvSpPr>
            <a:spLocks noGrp="1"/>
          </p:cNvSpPr>
          <p:nvPr>
            <p:ph sz="half" idx="1"/>
          </p:nvPr>
        </p:nvSpPr>
        <p:spPr>
          <a:xfrm>
            <a:off x="601820" y="1510730"/>
            <a:ext cx="5309278" cy="4678738"/>
          </a:xfrm>
        </p:spPr>
        <p:txBody>
          <a:bodyPr>
            <a:normAutofit fontScale="77500" lnSpcReduction="20000"/>
          </a:bodyPr>
          <a:lstStyle/>
          <a:p>
            <a:r>
              <a:rPr lang="en-US" b="1" dirty="0"/>
              <a:t>Atrial fibrillation/flutter</a:t>
            </a:r>
          </a:p>
          <a:p>
            <a:pPr lvl="1"/>
            <a:r>
              <a:rPr lang="en-US" dirty="0"/>
              <a:t>Regularly monitor for cardiac arrythmias; ECG if symptoms develop (eg, palpitations, lightheadedness, syncope, chest pain) or new-onset dyspnea</a:t>
            </a:r>
          </a:p>
          <a:p>
            <a:pPr lvl="1"/>
            <a:r>
              <a:rPr lang="en-US" dirty="0"/>
              <a:t>Cardiology comanagement recommended</a:t>
            </a:r>
          </a:p>
          <a:p>
            <a:pPr lvl="1"/>
            <a:r>
              <a:rPr lang="en-US" b="1" dirty="0"/>
              <a:t>Not an absolute indication to discontinue BTK inhibitors</a:t>
            </a:r>
          </a:p>
          <a:p>
            <a:pPr lvl="1"/>
            <a:r>
              <a:rPr lang="en-US" dirty="0"/>
              <a:t>Use anticoagulation with caution</a:t>
            </a:r>
          </a:p>
          <a:p>
            <a:pPr lvl="1"/>
            <a:r>
              <a:rPr lang="en-US" dirty="0"/>
              <a:t>Manage cardiac arrythmias as appropriate</a:t>
            </a:r>
          </a:p>
          <a:p>
            <a:pPr lvl="1"/>
            <a:r>
              <a:rPr lang="en-US" dirty="0"/>
              <a:t>For persistent atrial fibrillation, consider dose modification</a:t>
            </a:r>
          </a:p>
          <a:p>
            <a:endParaRPr lang="en-US" dirty="0"/>
          </a:p>
        </p:txBody>
      </p:sp>
      <p:sp>
        <p:nvSpPr>
          <p:cNvPr id="6" name="Content Placeholder 5">
            <a:extLst>
              <a:ext uri="{FF2B5EF4-FFF2-40B4-BE49-F238E27FC236}">
                <a16:creationId xmlns:a16="http://schemas.microsoft.com/office/drawing/2014/main" id="{09B8BE16-4D35-4462-AC3B-71D3016EEAEA}"/>
              </a:ext>
            </a:extLst>
          </p:cNvPr>
          <p:cNvSpPr>
            <a:spLocks noGrp="1"/>
          </p:cNvSpPr>
          <p:nvPr>
            <p:ph sz="half" idx="2"/>
          </p:nvPr>
        </p:nvSpPr>
        <p:spPr>
          <a:xfrm>
            <a:off x="6252634" y="1510730"/>
            <a:ext cx="5229570" cy="4679462"/>
          </a:xfrm>
        </p:spPr>
        <p:txBody>
          <a:bodyPr/>
          <a:lstStyle/>
          <a:p>
            <a:r>
              <a:rPr lang="en-US" sz="2000" b="1" dirty="0"/>
              <a:t>Hypertension</a:t>
            </a:r>
          </a:p>
          <a:p>
            <a:pPr lvl="1"/>
            <a:r>
              <a:rPr lang="en-US" sz="2000" dirty="0"/>
              <a:t>Document baseline blood pressure</a:t>
            </a:r>
          </a:p>
          <a:p>
            <a:pPr lvl="1"/>
            <a:r>
              <a:rPr lang="en-US" sz="2000" dirty="0"/>
              <a:t>Monitor for new/</a:t>
            </a:r>
            <a:br>
              <a:rPr lang="en-US" sz="2000" dirty="0"/>
            </a:br>
            <a:r>
              <a:rPr lang="en-US" sz="2000" dirty="0"/>
              <a:t>uncontrolled hypertension</a:t>
            </a:r>
          </a:p>
          <a:p>
            <a:pPr lvl="1"/>
            <a:r>
              <a:rPr lang="en-US" sz="2000" dirty="0"/>
              <a:t>Initiate hypertensives as needed</a:t>
            </a:r>
          </a:p>
          <a:p>
            <a:pPr lvl="1"/>
            <a:r>
              <a:rPr lang="en-US" sz="2000" dirty="0"/>
              <a:t>New or worsening hypertension increases risk of major cardiovascular events</a:t>
            </a:r>
          </a:p>
        </p:txBody>
      </p:sp>
      <p:sp>
        <p:nvSpPr>
          <p:cNvPr id="7" name="Text Box 11">
            <a:extLst>
              <a:ext uri="{FF2B5EF4-FFF2-40B4-BE49-F238E27FC236}">
                <a16:creationId xmlns:a16="http://schemas.microsoft.com/office/drawing/2014/main" id="{CBC6676E-2B5C-489F-B6F1-C5E8D5FAF24C}"/>
              </a:ext>
            </a:extLst>
          </p:cNvPr>
          <p:cNvSpPr txBox="1">
            <a:spLocks noChangeArrowheads="1"/>
          </p:cNvSpPr>
          <p:nvPr/>
        </p:nvSpPr>
        <p:spPr bwMode="auto">
          <a:xfrm>
            <a:off x="424256" y="6008833"/>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cs typeface="Calibri" panose="020F0502020204030204" pitchFamily="34" charset="0"/>
              </a:rPr>
              <a:t>Ibrutinib PI. Acalabrutinib PI. Zanubrutinib PI. </a:t>
            </a:r>
            <a:r>
              <a:rPr lang="da-DK" altLang="en-US" sz="1200" b="0" dirty="0">
                <a:solidFill>
                  <a:schemeClr val="bg2"/>
                </a:solidFill>
                <a:latin typeface="Calibri" panose="020F0502020204030204" pitchFamily="34" charset="0"/>
                <a:cs typeface="Calibri" panose="020F0502020204030204" pitchFamily="34" charset="0"/>
              </a:rPr>
              <a:t>Rogers. J Adv Pract Oncol. 2017;8:97. </a:t>
            </a: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cs typeface="Calibri" panose="020F0502020204030204" pitchFamily="34" charset="0"/>
              </a:rPr>
              <a:t>Dickerson. Blood. 2019;134:1919.</a:t>
            </a:r>
          </a:p>
          <a:p>
            <a:pPr eaLnBrk="1" hangingPunct="1">
              <a:lnSpc>
                <a:spcPct val="100000"/>
              </a:lnSpc>
              <a:spcBef>
                <a:spcPct val="0"/>
              </a:spcBef>
              <a:spcAft>
                <a:spcPct val="0"/>
              </a:spcAft>
              <a:buClrTx/>
              <a:buNone/>
              <a:defRPr/>
            </a:pPr>
            <a:r>
              <a:rPr lang="da-DK" altLang="en-US" sz="1200" b="0" dirty="0">
                <a:solidFill>
                  <a:schemeClr val="bg2"/>
                </a:solidFill>
                <a:latin typeface="Calibri" panose="020F0502020204030204" pitchFamily="34" charset="0"/>
                <a:cs typeface="Calibri" panose="020F0502020204030204" pitchFamily="34" charset="0"/>
              </a:rPr>
              <a:t>National Comprehensive Cancer Network. Clinical practice guidelines in oncology: chronic lymphocytic leukemia/small lymphocytic lymphoma. v.4.2021. nccn.org. Accessed August 4, 2021. </a:t>
            </a:r>
            <a:endPar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cs typeface="Calibri" panose="020F0502020204030204" pitchFamily="34" charset="0"/>
            </a:endParaRPr>
          </a:p>
        </p:txBody>
      </p:sp>
      <p:grpSp>
        <p:nvGrpSpPr>
          <p:cNvPr id="8" name="Group 7">
            <a:extLst>
              <a:ext uri="{FF2B5EF4-FFF2-40B4-BE49-F238E27FC236}">
                <a16:creationId xmlns:a16="http://schemas.microsoft.com/office/drawing/2014/main" id="{B6EB0AA3-FDFB-441B-B140-4C5C86F6AB41}"/>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960E96AD-9952-4BD8-AB79-687731DCA08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CBFE6C3E-99BE-4013-8376-EE37F4D2DBF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496164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
            <a:extLst>
              <a:ext uri="{FF2B5EF4-FFF2-40B4-BE49-F238E27FC236}">
                <a16:creationId xmlns:a16="http://schemas.microsoft.com/office/drawing/2014/main" id="{A6AEF7A5-F02A-4AFC-B11D-1B441B40E1F2}"/>
              </a:ext>
            </a:extLst>
          </p:cNvPr>
          <p:cNvSpPr txBox="1">
            <a:spLocks/>
          </p:cNvSpPr>
          <p:nvPr/>
        </p:nvSpPr>
        <p:spPr>
          <a:xfrm>
            <a:off x="298620" y="1"/>
            <a:ext cx="11594761" cy="1483441"/>
          </a:xfrm>
          <a:prstGeom prst="rect">
            <a:avLst/>
          </a:prstGeom>
        </p:spPr>
        <p:txBody>
          <a:bodyPr vert="horz" lIns="121920" tIns="60960" rIns="121920" bIns="60960" rtlCol="0" anchor="ctr">
            <a:noAutofit/>
          </a:bodyPr>
          <a:lstStyle>
            <a:lvl1pPr algn="ctr" defTabSz="457200" rtl="0" eaLnBrk="1" latinLnBrk="0" hangingPunct="1">
              <a:spcBef>
                <a:spcPct val="0"/>
              </a:spcBef>
              <a:buNone/>
              <a:defRPr sz="4400" kern="1200">
                <a:solidFill>
                  <a:srgbClr val="FFFFFF"/>
                </a:solidFill>
                <a:latin typeface="Calibri" charset="0"/>
                <a:ea typeface="Calibri" charset="0"/>
                <a:cs typeface="Calibri" charset="0"/>
              </a:defRPr>
            </a:lvl1pPr>
          </a:lstStyle>
          <a:p>
            <a:pPr algn="l" defTabSz="609585">
              <a:lnSpc>
                <a:spcPct val="90000"/>
              </a:lnSpc>
              <a:defRPr/>
            </a:pPr>
            <a:endParaRPr lang="en-US" sz="3600" dirty="0">
              <a:solidFill>
                <a:schemeClr val="bg2"/>
              </a:solidFill>
              <a:latin typeface="Calibri" panose="020F0502020204030204" pitchFamily="34" charset="0"/>
              <a:ea typeface="+mj-ea"/>
              <a:cs typeface="+mj-cs"/>
            </a:endParaRPr>
          </a:p>
        </p:txBody>
      </p:sp>
      <p:sp>
        <p:nvSpPr>
          <p:cNvPr id="3" name="Title 2">
            <a:extLst>
              <a:ext uri="{FF2B5EF4-FFF2-40B4-BE49-F238E27FC236}">
                <a16:creationId xmlns:a16="http://schemas.microsoft.com/office/drawing/2014/main" id="{8F9CBAFC-6BD0-4CB7-9CE4-AC5B20305594}"/>
              </a:ext>
            </a:extLst>
          </p:cNvPr>
          <p:cNvSpPr>
            <a:spLocks noGrp="1"/>
          </p:cNvSpPr>
          <p:nvPr>
            <p:ph type="title"/>
          </p:nvPr>
        </p:nvSpPr>
        <p:spPr>
          <a:xfrm>
            <a:off x="609759" y="238127"/>
            <a:ext cx="10872445" cy="1103313"/>
          </a:xfrm>
        </p:spPr>
        <p:txBody>
          <a:bodyPr/>
          <a:lstStyle/>
          <a:p>
            <a:r>
              <a:rPr lang="en-US" dirty="0"/>
              <a:t>BTK Inhibitor AE Management: Musculoskeletal</a:t>
            </a:r>
          </a:p>
        </p:txBody>
      </p:sp>
      <p:sp>
        <p:nvSpPr>
          <p:cNvPr id="5" name="Content Placeholder 4">
            <a:extLst>
              <a:ext uri="{FF2B5EF4-FFF2-40B4-BE49-F238E27FC236}">
                <a16:creationId xmlns:a16="http://schemas.microsoft.com/office/drawing/2014/main" id="{8D2460C0-A4A4-4A6E-A3FA-E2745C014E93}"/>
              </a:ext>
            </a:extLst>
          </p:cNvPr>
          <p:cNvSpPr>
            <a:spLocks noGrp="1"/>
          </p:cNvSpPr>
          <p:nvPr>
            <p:ph sz="half" idx="1"/>
          </p:nvPr>
        </p:nvSpPr>
        <p:spPr>
          <a:xfrm>
            <a:off x="601820" y="1510730"/>
            <a:ext cx="5309278" cy="4678738"/>
          </a:xfrm>
        </p:spPr>
        <p:txBody>
          <a:bodyPr/>
          <a:lstStyle/>
          <a:p>
            <a:r>
              <a:rPr lang="en-US" sz="2600" b="1" dirty="0"/>
              <a:t>Arthralgias/Myalgias</a:t>
            </a:r>
          </a:p>
          <a:p>
            <a:pPr lvl="1"/>
            <a:r>
              <a:rPr lang="en-US" sz="2400" dirty="0"/>
              <a:t>Usually occur early in treatment course</a:t>
            </a:r>
          </a:p>
          <a:p>
            <a:pPr lvl="1"/>
            <a:r>
              <a:rPr lang="en-US" sz="2400" dirty="0"/>
              <a:t>Consider acetaminophen or short course of prednisone</a:t>
            </a:r>
          </a:p>
          <a:p>
            <a:pPr lvl="1"/>
            <a:r>
              <a:rPr lang="en-US" sz="2400" dirty="0"/>
              <a:t>Anti-inflammatory agents (eg, ibuprofen) should be avoided to minimize bleeding</a:t>
            </a:r>
          </a:p>
          <a:p>
            <a:pPr lvl="1"/>
            <a:r>
              <a:rPr lang="en-US" sz="2400" dirty="0"/>
              <a:t>Transition to selective BTK inhibitor can diminish or resolve arthralgias and myalgias</a:t>
            </a:r>
          </a:p>
          <a:p>
            <a:endParaRPr lang="en-US" sz="2400" dirty="0"/>
          </a:p>
        </p:txBody>
      </p:sp>
      <p:sp>
        <p:nvSpPr>
          <p:cNvPr id="6" name="Content Placeholder 5">
            <a:extLst>
              <a:ext uri="{FF2B5EF4-FFF2-40B4-BE49-F238E27FC236}">
                <a16:creationId xmlns:a16="http://schemas.microsoft.com/office/drawing/2014/main" id="{A4D3E22B-50FB-4438-9B67-14C3A0DA597A}"/>
              </a:ext>
            </a:extLst>
          </p:cNvPr>
          <p:cNvSpPr>
            <a:spLocks noGrp="1"/>
          </p:cNvSpPr>
          <p:nvPr>
            <p:ph sz="half" idx="2"/>
          </p:nvPr>
        </p:nvSpPr>
        <p:spPr>
          <a:xfrm>
            <a:off x="6252634" y="1510730"/>
            <a:ext cx="5229570" cy="4679462"/>
          </a:xfrm>
        </p:spPr>
        <p:txBody>
          <a:bodyPr/>
          <a:lstStyle/>
          <a:p>
            <a:r>
              <a:rPr lang="en-US" sz="2600" b="1" dirty="0"/>
              <a:t>Other Musculoskeletal AEs</a:t>
            </a:r>
          </a:p>
          <a:p>
            <a:pPr lvl="1"/>
            <a:r>
              <a:rPr lang="en-US" sz="2400" dirty="0"/>
              <a:t>Musculoskeletal pain</a:t>
            </a:r>
          </a:p>
          <a:p>
            <a:pPr lvl="1"/>
            <a:r>
              <a:rPr lang="en-US" sz="2400" dirty="0"/>
              <a:t>Muscle spasms</a:t>
            </a:r>
          </a:p>
          <a:p>
            <a:pPr lvl="1"/>
            <a:r>
              <a:rPr lang="en-US" sz="2400" dirty="0"/>
              <a:t>Treat like arthralgias and myalgias</a:t>
            </a:r>
          </a:p>
          <a:p>
            <a:endParaRPr lang="en-US" sz="2400" dirty="0"/>
          </a:p>
        </p:txBody>
      </p:sp>
      <p:sp>
        <p:nvSpPr>
          <p:cNvPr id="14" name="Text Box 11">
            <a:extLst>
              <a:ext uri="{FF2B5EF4-FFF2-40B4-BE49-F238E27FC236}">
                <a16:creationId xmlns:a16="http://schemas.microsoft.com/office/drawing/2014/main" id="{D1EF448A-B5A5-45A6-BE78-C8461DBE6978}"/>
              </a:ext>
            </a:extLst>
          </p:cNvPr>
          <p:cNvSpPr txBox="1">
            <a:spLocks noChangeArrowheads="1"/>
          </p:cNvSpPr>
          <p:nvPr/>
        </p:nvSpPr>
        <p:spPr bwMode="auto">
          <a:xfrm>
            <a:off x="422906" y="6193573"/>
            <a:ext cx="82473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cs typeface="Calibri" panose="020F0502020204030204" pitchFamily="34" charset="0"/>
              </a:rPr>
              <a:t>Ibrutinib PI. Acalabrutinib PI. Zanubrutinib PI. </a:t>
            </a:r>
            <a:r>
              <a:rPr lang="da-DK" altLang="en-US" sz="1200" b="0" dirty="0">
                <a:solidFill>
                  <a:schemeClr val="bg2"/>
                </a:solidFill>
                <a:latin typeface="Calibri" panose="020F0502020204030204" pitchFamily="34" charset="0"/>
                <a:cs typeface="Calibri" panose="020F0502020204030204" pitchFamily="34" charset="0"/>
              </a:rPr>
              <a:t>Rogers. J Adv Pract Oncol. 2017;8:97. National Comprehensive Cancer Network. Clinical practice guidelines in oncology: chronic lymphocytic leukemia/small lymphocytic lymphoma. v.4.2021. nccn.org. </a:t>
            </a:r>
            <a:endPar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cs typeface="Calibri" panose="020F0502020204030204" pitchFamily="34" charset="0"/>
            </a:endParaRPr>
          </a:p>
        </p:txBody>
      </p:sp>
      <p:grpSp>
        <p:nvGrpSpPr>
          <p:cNvPr id="15" name="Group 7">
            <a:extLst>
              <a:ext uri="{FF2B5EF4-FFF2-40B4-BE49-F238E27FC236}">
                <a16:creationId xmlns:a16="http://schemas.microsoft.com/office/drawing/2014/main" id="{760AD9D6-E42E-466D-93E0-DB72E6B9044A}"/>
              </a:ext>
            </a:extLst>
          </p:cNvPr>
          <p:cNvGrpSpPr>
            <a:grpSpLocks/>
          </p:cNvGrpSpPr>
          <p:nvPr/>
        </p:nvGrpSpPr>
        <p:grpSpPr bwMode="auto">
          <a:xfrm>
            <a:off x="9389569" y="6216652"/>
            <a:ext cx="2488502" cy="447822"/>
            <a:chOff x="9527309" y="3551529"/>
            <a:chExt cx="2488502" cy="448324"/>
          </a:xfrm>
        </p:grpSpPr>
        <p:pic>
          <p:nvPicPr>
            <p:cNvPr id="16" name="Picture 15">
              <a:extLst>
                <a:ext uri="{FF2B5EF4-FFF2-40B4-BE49-F238E27FC236}">
                  <a16:creationId xmlns:a16="http://schemas.microsoft.com/office/drawing/2014/main" id="{ACA801AC-EA68-4CE5-85D7-0B8C5D6AF3E1}"/>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7" name="Rectangle 8">
              <a:extLst>
                <a:ext uri="{FF2B5EF4-FFF2-40B4-BE49-F238E27FC236}">
                  <a16:creationId xmlns:a16="http://schemas.microsoft.com/office/drawing/2014/main" id="{F282B3F4-0448-49E4-A44F-82CAAEA6517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689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CED0E-831F-484F-8B7E-70B74182EC7C}"/>
              </a:ext>
            </a:extLst>
          </p:cNvPr>
          <p:cNvSpPr>
            <a:spLocks noGrp="1"/>
          </p:cNvSpPr>
          <p:nvPr>
            <p:ph type="title"/>
          </p:nvPr>
        </p:nvSpPr>
        <p:spPr>
          <a:xfrm>
            <a:off x="609759" y="217807"/>
            <a:ext cx="10872444" cy="1103313"/>
          </a:xfrm>
        </p:spPr>
        <p:txBody>
          <a:bodyPr/>
          <a:lstStyle/>
          <a:p>
            <a:r>
              <a:rPr lang="en-US" dirty="0"/>
              <a:t>Dosing Guidance for </a:t>
            </a:r>
            <a:r>
              <a:rPr lang="en-US" sz="4000" dirty="0">
                <a:solidFill>
                  <a:schemeClr val="accent2"/>
                </a:solidFill>
              </a:rPr>
              <a:t>Ibrutinib</a:t>
            </a:r>
            <a:endParaRPr lang="en-US" dirty="0">
              <a:solidFill>
                <a:schemeClr val="accent2"/>
              </a:solidFill>
            </a:endParaRPr>
          </a:p>
        </p:txBody>
      </p:sp>
      <p:sp>
        <p:nvSpPr>
          <p:cNvPr id="3" name="Content Placeholder 2">
            <a:extLst>
              <a:ext uri="{FF2B5EF4-FFF2-40B4-BE49-F238E27FC236}">
                <a16:creationId xmlns:a16="http://schemas.microsoft.com/office/drawing/2014/main" id="{7BE86C3E-2AD0-4CEF-B138-A6D4750CC981}"/>
              </a:ext>
            </a:extLst>
          </p:cNvPr>
          <p:cNvSpPr>
            <a:spLocks noGrp="1"/>
          </p:cNvSpPr>
          <p:nvPr>
            <p:ph sz="half" idx="1"/>
          </p:nvPr>
        </p:nvSpPr>
        <p:spPr>
          <a:xfrm>
            <a:off x="647466" y="1510730"/>
            <a:ext cx="5453297" cy="4678738"/>
          </a:xfrm>
        </p:spPr>
        <p:txBody>
          <a:bodyPr/>
          <a:lstStyle/>
          <a:p>
            <a:r>
              <a:rPr lang="en-US" sz="2400" dirty="0"/>
              <a:t>420 mg once daily for CLL/SLL and WM</a:t>
            </a:r>
          </a:p>
          <a:p>
            <a:r>
              <a:rPr lang="en-US" sz="2400" dirty="0"/>
              <a:t>560 mg once daily for MCL and MZL</a:t>
            </a:r>
          </a:p>
          <a:p>
            <a:r>
              <a:rPr lang="en-US" sz="2400" dirty="0"/>
              <a:t>If dose is missed, take it as soon as possible on the </a:t>
            </a:r>
            <a:r>
              <a:rPr lang="en-US" sz="2400" b="1" dirty="0"/>
              <a:t>same day</a:t>
            </a:r>
          </a:p>
          <a:p>
            <a:pPr lvl="1"/>
            <a:r>
              <a:rPr lang="en-US" sz="2200" dirty="0"/>
              <a:t>Next dose should be taken at regular time on the next day</a:t>
            </a:r>
          </a:p>
          <a:p>
            <a:pPr lvl="1"/>
            <a:r>
              <a:rPr lang="en-US" sz="2200" dirty="0"/>
              <a:t>Do not take 2 doses in 1 day to make up for a missed dose</a:t>
            </a:r>
          </a:p>
          <a:p>
            <a:r>
              <a:rPr lang="en-US" sz="2400" dirty="0"/>
              <a:t>Drug–drug interactions with CYP3A inhibitors/inducers</a:t>
            </a:r>
          </a:p>
          <a:p>
            <a:endParaRPr lang="en-US" sz="2400" dirty="0"/>
          </a:p>
        </p:txBody>
      </p:sp>
      <p:sp>
        <p:nvSpPr>
          <p:cNvPr id="5" name="Content Placeholder 3">
            <a:extLst>
              <a:ext uri="{FF2B5EF4-FFF2-40B4-BE49-F238E27FC236}">
                <a16:creationId xmlns:a16="http://schemas.microsoft.com/office/drawing/2014/main" id="{F3FCAD81-517C-4EF2-A9D7-A11BFA843925}"/>
              </a:ext>
            </a:extLst>
          </p:cNvPr>
          <p:cNvSpPr txBox="1">
            <a:spLocks/>
          </p:cNvSpPr>
          <p:nvPr/>
        </p:nvSpPr>
        <p:spPr bwMode="auto">
          <a:xfrm>
            <a:off x="6173108" y="1226663"/>
            <a:ext cx="5309279" cy="370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Font typeface="Wingdings" panose="05000000000000000000" pitchFamily="2" charset="2"/>
              <a:buNone/>
            </a:pPr>
            <a:r>
              <a:rPr lang="en-US" sz="2400" kern="0" dirty="0"/>
              <a:t>Dose Modifications</a:t>
            </a:r>
          </a:p>
        </p:txBody>
      </p:sp>
      <p:sp>
        <p:nvSpPr>
          <p:cNvPr id="6" name="TextBox 5">
            <a:extLst>
              <a:ext uri="{FF2B5EF4-FFF2-40B4-BE49-F238E27FC236}">
                <a16:creationId xmlns:a16="http://schemas.microsoft.com/office/drawing/2014/main" id="{3713DBE3-F8B8-482C-A7E5-B25BD1E8F677}"/>
              </a:ext>
            </a:extLst>
          </p:cNvPr>
          <p:cNvSpPr txBox="1"/>
          <p:nvPr/>
        </p:nvSpPr>
        <p:spPr bwMode="auto">
          <a:xfrm>
            <a:off x="6173108" y="1605811"/>
            <a:ext cx="5309279" cy="646331"/>
          </a:xfrm>
          <a:prstGeom prst="rect">
            <a:avLst/>
          </a:prstGeom>
          <a:noFill/>
          <a:ln w="952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Bef>
                <a:spcPct val="50000"/>
              </a:spcBef>
            </a:pPr>
            <a:r>
              <a:rPr lang="en-US" b="0" dirty="0">
                <a:solidFill>
                  <a:schemeClr val="bg1"/>
                </a:solidFill>
                <a:latin typeface="Calibri" panose="020F0502020204030204" pitchFamily="34" charset="0"/>
              </a:rPr>
              <a:t>Any grade ≥3 nonheme AEs, grade 3 neutropenia + fever or infection, grade 4 heme AEs</a:t>
            </a:r>
          </a:p>
        </p:txBody>
      </p:sp>
      <p:cxnSp>
        <p:nvCxnSpPr>
          <p:cNvPr id="7" name="Straight Arrow Connector 6">
            <a:extLst>
              <a:ext uri="{FF2B5EF4-FFF2-40B4-BE49-F238E27FC236}">
                <a16:creationId xmlns:a16="http://schemas.microsoft.com/office/drawing/2014/main" id="{59E24BEE-3B66-4F22-9100-08EC9117A045}"/>
              </a:ext>
            </a:extLst>
          </p:cNvPr>
          <p:cNvCxnSpPr>
            <a:cxnSpLocks/>
          </p:cNvCxnSpPr>
          <p:nvPr/>
        </p:nvCxnSpPr>
        <p:spPr bwMode="auto">
          <a:xfrm>
            <a:off x="8835904" y="2257884"/>
            <a:ext cx="0" cy="27432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052E86D4-E6BE-41F8-A168-29E2BF549643}"/>
              </a:ext>
            </a:extLst>
          </p:cNvPr>
          <p:cNvSpPr txBox="1"/>
          <p:nvPr/>
        </p:nvSpPr>
        <p:spPr bwMode="auto">
          <a:xfrm>
            <a:off x="6173108" y="2533073"/>
            <a:ext cx="5309279" cy="923330"/>
          </a:xfrm>
          <a:prstGeom prst="rect">
            <a:avLst/>
          </a:prstGeom>
          <a:noFill/>
          <a:ln w="28575" algn="ctr">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Bef>
                <a:spcPts val="0"/>
              </a:spcBef>
            </a:pPr>
            <a:r>
              <a:rPr lang="en-US" b="0" dirty="0">
                <a:solidFill>
                  <a:schemeClr val="bg1"/>
                </a:solidFill>
                <a:latin typeface="Calibri" panose="020F0502020204030204" pitchFamily="34" charset="0"/>
              </a:rPr>
              <a:t>First Occurrence: </a:t>
            </a:r>
          </a:p>
          <a:p>
            <a:pPr algn="ctr">
              <a:spcBef>
                <a:spcPts val="0"/>
              </a:spcBef>
            </a:pPr>
            <a:r>
              <a:rPr lang="en-US" b="0" dirty="0">
                <a:solidFill>
                  <a:schemeClr val="bg1"/>
                </a:solidFill>
                <a:latin typeface="Calibri" panose="020F0502020204030204" pitchFamily="34" charset="0"/>
              </a:rPr>
              <a:t>Stop ibrutinib until resolves to grade 1 or better</a:t>
            </a:r>
          </a:p>
          <a:p>
            <a:pPr algn="ctr">
              <a:spcBef>
                <a:spcPts val="0"/>
              </a:spcBef>
            </a:pPr>
            <a:r>
              <a:rPr lang="en-US" b="0" dirty="0">
                <a:solidFill>
                  <a:schemeClr val="bg1"/>
                </a:solidFill>
                <a:latin typeface="Calibri" panose="020F0502020204030204" pitchFamily="34" charset="0"/>
              </a:rPr>
              <a:t>Resume ibrutinib at starting dose</a:t>
            </a:r>
          </a:p>
        </p:txBody>
      </p:sp>
      <p:sp>
        <p:nvSpPr>
          <p:cNvPr id="9" name="TextBox 8">
            <a:extLst>
              <a:ext uri="{FF2B5EF4-FFF2-40B4-BE49-F238E27FC236}">
                <a16:creationId xmlns:a16="http://schemas.microsoft.com/office/drawing/2014/main" id="{DBBC4BE9-2A7C-467E-B813-289F66F54BFD}"/>
              </a:ext>
            </a:extLst>
          </p:cNvPr>
          <p:cNvSpPr txBox="1"/>
          <p:nvPr/>
        </p:nvSpPr>
        <p:spPr bwMode="auto">
          <a:xfrm>
            <a:off x="6173108" y="3503462"/>
            <a:ext cx="5309279" cy="923330"/>
          </a:xfrm>
          <a:prstGeom prst="rect">
            <a:avLst/>
          </a:prstGeom>
          <a:solidFill>
            <a:schemeClr val="accent2">
              <a:lumMod val="20000"/>
              <a:lumOff val="80000"/>
            </a:schemeClr>
          </a:solidFill>
          <a:ln w="28575" algn="ctr">
            <a:solidFill>
              <a:schemeClr val="accent1"/>
            </a:solidFill>
            <a:miter lim="800000"/>
            <a:headEnd/>
            <a:tailEnd/>
          </a:ln>
        </p:spPr>
        <p:txBody>
          <a:bodyPr wrap="square" rtlCol="0">
            <a:spAutoFit/>
          </a:bodyPr>
          <a:lstStyle/>
          <a:p>
            <a:pPr algn="ctr">
              <a:spcBef>
                <a:spcPts val="0"/>
              </a:spcBef>
            </a:pPr>
            <a:r>
              <a:rPr lang="en-US" b="0" dirty="0">
                <a:solidFill>
                  <a:schemeClr val="bg1"/>
                </a:solidFill>
                <a:latin typeface="Calibri" panose="020F0502020204030204" pitchFamily="34" charset="0"/>
              </a:rPr>
              <a:t>Second Occurrence: </a:t>
            </a:r>
          </a:p>
          <a:p>
            <a:pPr algn="ctr">
              <a:spcBef>
                <a:spcPts val="0"/>
              </a:spcBef>
            </a:pPr>
            <a:r>
              <a:rPr lang="en-US" b="0" dirty="0">
                <a:solidFill>
                  <a:schemeClr val="bg1"/>
                </a:solidFill>
                <a:latin typeface="Calibri" panose="020F0502020204030204" pitchFamily="34" charset="0"/>
              </a:rPr>
              <a:t>Stop ibrutinib until resolves to grade 1 or better</a:t>
            </a:r>
          </a:p>
          <a:p>
            <a:pPr algn="ctr">
              <a:spcBef>
                <a:spcPts val="0"/>
              </a:spcBef>
            </a:pPr>
            <a:r>
              <a:rPr lang="en-US" b="0" dirty="0">
                <a:solidFill>
                  <a:schemeClr val="bg1"/>
                </a:solidFill>
                <a:latin typeface="Calibri" panose="020F0502020204030204" pitchFamily="34" charset="0"/>
              </a:rPr>
              <a:t>Resume ibrutinib, reduce dose by 140 mg</a:t>
            </a:r>
          </a:p>
        </p:txBody>
      </p:sp>
      <p:sp>
        <p:nvSpPr>
          <p:cNvPr id="10" name="TextBox 9">
            <a:extLst>
              <a:ext uri="{FF2B5EF4-FFF2-40B4-BE49-F238E27FC236}">
                <a16:creationId xmlns:a16="http://schemas.microsoft.com/office/drawing/2014/main" id="{6D3BC096-D584-45FF-B733-793ADE215920}"/>
              </a:ext>
            </a:extLst>
          </p:cNvPr>
          <p:cNvSpPr txBox="1"/>
          <p:nvPr/>
        </p:nvSpPr>
        <p:spPr bwMode="auto">
          <a:xfrm>
            <a:off x="6173108" y="5435615"/>
            <a:ext cx="5309279" cy="646331"/>
          </a:xfrm>
          <a:prstGeom prst="rect">
            <a:avLst/>
          </a:prstGeom>
          <a:solidFill>
            <a:schemeClr val="accent1"/>
          </a:solidFill>
          <a:ln w="28575" algn="ctr">
            <a:solidFill>
              <a:schemeClr val="accent1"/>
            </a:solidFill>
            <a:miter lim="800000"/>
            <a:headEnd/>
            <a:tailEnd/>
          </a:ln>
        </p:spPr>
        <p:txBody>
          <a:bodyPr wrap="square" rtlCol="0">
            <a:spAutoFit/>
          </a:bodyPr>
          <a:lstStyle/>
          <a:p>
            <a:pPr algn="ctr">
              <a:spcBef>
                <a:spcPts val="0"/>
              </a:spcBef>
            </a:pPr>
            <a:r>
              <a:rPr lang="en-US" dirty="0">
                <a:latin typeface="Calibri" panose="020F0502020204030204" pitchFamily="34" charset="0"/>
              </a:rPr>
              <a:t>Fourth Occurrence: </a:t>
            </a:r>
          </a:p>
          <a:p>
            <a:pPr algn="ctr">
              <a:spcBef>
                <a:spcPts val="0"/>
              </a:spcBef>
            </a:pPr>
            <a:r>
              <a:rPr lang="en-US" dirty="0">
                <a:latin typeface="Calibri" panose="020F0502020204030204" pitchFamily="34" charset="0"/>
              </a:rPr>
              <a:t>Stop ibrutinib permanently</a:t>
            </a:r>
          </a:p>
        </p:txBody>
      </p:sp>
      <p:sp>
        <p:nvSpPr>
          <p:cNvPr id="11" name="TextBox 10">
            <a:extLst>
              <a:ext uri="{FF2B5EF4-FFF2-40B4-BE49-F238E27FC236}">
                <a16:creationId xmlns:a16="http://schemas.microsoft.com/office/drawing/2014/main" id="{717CC086-08DA-47D2-8877-AAE6509B8F7E}"/>
              </a:ext>
            </a:extLst>
          </p:cNvPr>
          <p:cNvSpPr txBox="1"/>
          <p:nvPr/>
        </p:nvSpPr>
        <p:spPr bwMode="auto">
          <a:xfrm>
            <a:off x="6174781" y="4465225"/>
            <a:ext cx="5309279" cy="923330"/>
          </a:xfrm>
          <a:prstGeom prst="rect">
            <a:avLst/>
          </a:prstGeom>
          <a:solidFill>
            <a:schemeClr val="accent2">
              <a:lumMod val="40000"/>
              <a:lumOff val="60000"/>
            </a:schemeClr>
          </a:solidFill>
          <a:ln w="28575" algn="ctr">
            <a:solidFill>
              <a:schemeClr val="accent1"/>
            </a:solidFill>
            <a:miter lim="800000"/>
            <a:headEnd/>
            <a:tailEnd/>
          </a:ln>
        </p:spPr>
        <p:txBody>
          <a:bodyPr wrap="square" rtlCol="0">
            <a:spAutoFit/>
          </a:bodyPr>
          <a:lstStyle/>
          <a:p>
            <a:pPr algn="ctr">
              <a:spcBef>
                <a:spcPts val="0"/>
              </a:spcBef>
            </a:pPr>
            <a:r>
              <a:rPr lang="en-US" b="0" dirty="0">
                <a:solidFill>
                  <a:schemeClr val="bg1"/>
                </a:solidFill>
                <a:latin typeface="Calibri" panose="020F0502020204030204" pitchFamily="34" charset="0"/>
              </a:rPr>
              <a:t>Third Occurrence: </a:t>
            </a:r>
          </a:p>
          <a:p>
            <a:pPr algn="ctr">
              <a:spcBef>
                <a:spcPts val="0"/>
              </a:spcBef>
            </a:pPr>
            <a:r>
              <a:rPr lang="en-US" b="0" dirty="0">
                <a:solidFill>
                  <a:schemeClr val="bg1"/>
                </a:solidFill>
                <a:latin typeface="Calibri" panose="020F0502020204030204" pitchFamily="34" charset="0"/>
              </a:rPr>
              <a:t>Stop ibrutinib until resolves to grade 1 or better</a:t>
            </a:r>
          </a:p>
          <a:p>
            <a:pPr algn="ctr">
              <a:spcBef>
                <a:spcPts val="0"/>
              </a:spcBef>
            </a:pPr>
            <a:r>
              <a:rPr lang="en-US" b="0" dirty="0">
                <a:solidFill>
                  <a:schemeClr val="bg1"/>
                </a:solidFill>
                <a:latin typeface="Calibri" panose="020F0502020204030204" pitchFamily="34" charset="0"/>
              </a:rPr>
              <a:t>Resume ibrutinib, reduce dose by additional 140 mg</a:t>
            </a:r>
          </a:p>
        </p:txBody>
      </p:sp>
      <p:grpSp>
        <p:nvGrpSpPr>
          <p:cNvPr id="12" name="Group 7">
            <a:extLst>
              <a:ext uri="{FF2B5EF4-FFF2-40B4-BE49-F238E27FC236}">
                <a16:creationId xmlns:a16="http://schemas.microsoft.com/office/drawing/2014/main" id="{8D8CEEE2-DE35-4446-8D8A-6949D9B2C0EE}"/>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57F0AFFC-0243-43D1-B4FE-4EC0AC924B26}"/>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D9B35940-026C-4A5C-9A89-235288ECF5A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5" name="Text Box 11">
            <a:extLst>
              <a:ext uri="{FF2B5EF4-FFF2-40B4-BE49-F238E27FC236}">
                <a16:creationId xmlns:a16="http://schemas.microsoft.com/office/drawing/2014/main" id="{264E0379-5177-4A39-99B8-5DFAB818C581}"/>
              </a:ext>
            </a:extLst>
          </p:cNvPr>
          <p:cNvSpPr txBox="1">
            <a:spLocks noChangeArrowheads="1"/>
          </p:cNvSpPr>
          <p:nvPr/>
        </p:nvSpPr>
        <p:spPr bwMode="auto">
          <a:xfrm>
            <a:off x="41433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rPr>
              <a:t>Ibrutinib PI.</a:t>
            </a:r>
          </a:p>
        </p:txBody>
      </p:sp>
    </p:spTree>
    <p:extLst>
      <p:ext uri="{BB962C8B-B14F-4D97-AF65-F5344CB8AC3E}">
        <p14:creationId xmlns:p14="http://schemas.microsoft.com/office/powerpoint/2010/main" val="21434780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578E460-5D47-4435-8FBB-099E7C854BB3}"/>
              </a:ext>
            </a:extLst>
          </p:cNvPr>
          <p:cNvSpPr>
            <a:spLocks noGrp="1"/>
          </p:cNvSpPr>
          <p:nvPr>
            <p:ph sz="half" idx="2"/>
          </p:nvPr>
        </p:nvSpPr>
        <p:spPr>
          <a:xfrm>
            <a:off x="6172927" y="1510730"/>
            <a:ext cx="5309278" cy="496148"/>
          </a:xfrm>
        </p:spPr>
        <p:txBody>
          <a:bodyPr/>
          <a:lstStyle/>
          <a:p>
            <a:pPr marL="0" indent="0" algn="ctr">
              <a:buNone/>
            </a:pPr>
            <a:r>
              <a:rPr lang="en-US" b="1" dirty="0"/>
              <a:t>Dose Modifications</a:t>
            </a:r>
          </a:p>
        </p:txBody>
      </p:sp>
      <p:sp>
        <p:nvSpPr>
          <p:cNvPr id="2" name="Title 1">
            <a:extLst>
              <a:ext uri="{FF2B5EF4-FFF2-40B4-BE49-F238E27FC236}">
                <a16:creationId xmlns:a16="http://schemas.microsoft.com/office/drawing/2014/main" id="{68610533-3BF9-4230-AD3F-76326B44609F}"/>
              </a:ext>
            </a:extLst>
          </p:cNvPr>
          <p:cNvSpPr>
            <a:spLocks noGrp="1"/>
          </p:cNvSpPr>
          <p:nvPr>
            <p:ph type="title"/>
          </p:nvPr>
        </p:nvSpPr>
        <p:spPr/>
        <p:txBody>
          <a:bodyPr/>
          <a:lstStyle/>
          <a:p>
            <a:r>
              <a:rPr lang="en-US" dirty="0"/>
              <a:t>Dosing Guidance for </a:t>
            </a:r>
            <a:r>
              <a:rPr lang="en-US" dirty="0">
                <a:solidFill>
                  <a:schemeClr val="accent3"/>
                </a:solidFill>
              </a:rPr>
              <a:t>Acalabrutinib</a:t>
            </a:r>
          </a:p>
        </p:txBody>
      </p:sp>
      <p:sp>
        <p:nvSpPr>
          <p:cNvPr id="3" name="Content Placeholder 2">
            <a:extLst>
              <a:ext uri="{FF2B5EF4-FFF2-40B4-BE49-F238E27FC236}">
                <a16:creationId xmlns:a16="http://schemas.microsoft.com/office/drawing/2014/main" id="{0BEC8F67-82F0-456A-B81D-BCF80D26A4B7}"/>
              </a:ext>
            </a:extLst>
          </p:cNvPr>
          <p:cNvSpPr>
            <a:spLocks noGrp="1"/>
          </p:cNvSpPr>
          <p:nvPr>
            <p:ph sz="half" idx="1"/>
          </p:nvPr>
        </p:nvSpPr>
        <p:spPr>
          <a:xfrm>
            <a:off x="648943" y="1508733"/>
            <a:ext cx="5309278" cy="4678738"/>
          </a:xfrm>
        </p:spPr>
        <p:txBody>
          <a:bodyPr/>
          <a:lstStyle/>
          <a:p>
            <a:r>
              <a:rPr lang="en-US" sz="2400" dirty="0"/>
              <a:t>100 mg twice daily (every 12 hr)</a:t>
            </a:r>
          </a:p>
          <a:p>
            <a:r>
              <a:rPr lang="en-US" sz="2400" dirty="0"/>
              <a:t>Can be taken with or without food</a:t>
            </a:r>
          </a:p>
          <a:p>
            <a:r>
              <a:rPr lang="en-US" sz="2400" dirty="0"/>
              <a:t>If dose is missed by </a:t>
            </a:r>
            <a:r>
              <a:rPr lang="en-US" sz="2400" b="1" dirty="0"/>
              <a:t>more than 3 hr</a:t>
            </a:r>
            <a:r>
              <a:rPr lang="en-US" sz="2400" dirty="0"/>
              <a:t>, skip that dose and take the next one at the regularly scheduled time</a:t>
            </a:r>
          </a:p>
          <a:p>
            <a:pPr lvl="1"/>
            <a:r>
              <a:rPr lang="en-US" sz="2200" dirty="0"/>
              <a:t>Do not take extra dose to make up for a missed dose</a:t>
            </a:r>
          </a:p>
          <a:p>
            <a:r>
              <a:rPr lang="en-US" sz="2400" dirty="0"/>
              <a:t>Drug–drug interactions with CYP3A inhibitors/inducers AND gastric acid reducing agents/proton pump inhibitors</a:t>
            </a:r>
          </a:p>
          <a:p>
            <a:endParaRPr lang="en-US" sz="2400" dirty="0"/>
          </a:p>
        </p:txBody>
      </p:sp>
      <p:sp>
        <p:nvSpPr>
          <p:cNvPr id="5" name="TextBox 4">
            <a:extLst>
              <a:ext uri="{FF2B5EF4-FFF2-40B4-BE49-F238E27FC236}">
                <a16:creationId xmlns:a16="http://schemas.microsoft.com/office/drawing/2014/main" id="{A81644D8-7A54-4998-A6BF-CDCCB42BB811}"/>
              </a:ext>
            </a:extLst>
          </p:cNvPr>
          <p:cNvSpPr txBox="1"/>
          <p:nvPr/>
        </p:nvSpPr>
        <p:spPr bwMode="auto">
          <a:xfrm>
            <a:off x="6173110" y="1975691"/>
            <a:ext cx="5309278" cy="923330"/>
          </a:xfrm>
          <a:prstGeom prst="rect">
            <a:avLst/>
          </a:prstGeom>
          <a:noFill/>
          <a:ln w="9525"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Bef>
                <a:spcPct val="50000"/>
              </a:spcBef>
            </a:pPr>
            <a:r>
              <a:rPr lang="en-US" b="0" dirty="0">
                <a:solidFill>
                  <a:schemeClr val="bg1"/>
                </a:solidFill>
                <a:latin typeface="Calibri" panose="020F0502020204030204" pitchFamily="34" charset="0"/>
              </a:rPr>
              <a:t>Any grade ≥3 nonheme AEs, grade 3 thrombocytopenia + bleeding, grade 4 thrombocytopenia, grade 4 neutropenia &gt;7 days</a:t>
            </a:r>
          </a:p>
        </p:txBody>
      </p:sp>
      <p:cxnSp>
        <p:nvCxnSpPr>
          <p:cNvPr id="7" name="Straight Arrow Connector 6">
            <a:extLst>
              <a:ext uri="{FF2B5EF4-FFF2-40B4-BE49-F238E27FC236}">
                <a16:creationId xmlns:a16="http://schemas.microsoft.com/office/drawing/2014/main" id="{A7302B98-1CE2-44E8-BB81-2F6FFB034BA2}"/>
              </a:ext>
            </a:extLst>
          </p:cNvPr>
          <p:cNvCxnSpPr>
            <a:cxnSpLocks/>
          </p:cNvCxnSpPr>
          <p:nvPr/>
        </p:nvCxnSpPr>
        <p:spPr bwMode="auto">
          <a:xfrm>
            <a:off x="8971214" y="2900145"/>
            <a:ext cx="0" cy="36576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C5509A0A-71BD-412B-A108-09C2192527F1}"/>
              </a:ext>
            </a:extLst>
          </p:cNvPr>
          <p:cNvSpPr txBox="1"/>
          <p:nvPr/>
        </p:nvSpPr>
        <p:spPr bwMode="auto">
          <a:xfrm>
            <a:off x="6173110" y="3274737"/>
            <a:ext cx="5309278" cy="923330"/>
          </a:xfrm>
          <a:prstGeom prst="rect">
            <a:avLst/>
          </a:prstGeom>
          <a:noFill/>
          <a:ln w="28575" algn="ctr">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Bef>
                <a:spcPts val="0"/>
              </a:spcBef>
            </a:pPr>
            <a:r>
              <a:rPr lang="en-US" b="0" dirty="0">
                <a:solidFill>
                  <a:schemeClr val="bg1"/>
                </a:solidFill>
                <a:latin typeface="Calibri" panose="020F0502020204030204" pitchFamily="34" charset="0"/>
              </a:rPr>
              <a:t>First or Second Occurrence: </a:t>
            </a:r>
          </a:p>
          <a:p>
            <a:pPr algn="ctr">
              <a:spcBef>
                <a:spcPts val="0"/>
              </a:spcBef>
            </a:pPr>
            <a:r>
              <a:rPr lang="en-US" b="0" dirty="0">
                <a:solidFill>
                  <a:schemeClr val="bg1"/>
                </a:solidFill>
                <a:latin typeface="Calibri" panose="020F0502020204030204" pitchFamily="34" charset="0"/>
              </a:rPr>
              <a:t>Stop acalabrutinib until resolves to grade 1 or better</a:t>
            </a:r>
          </a:p>
          <a:p>
            <a:pPr algn="ctr">
              <a:spcBef>
                <a:spcPts val="0"/>
              </a:spcBef>
            </a:pPr>
            <a:r>
              <a:rPr lang="en-US" b="0" dirty="0">
                <a:solidFill>
                  <a:schemeClr val="bg1"/>
                </a:solidFill>
                <a:latin typeface="Calibri" panose="020F0502020204030204" pitchFamily="34" charset="0"/>
              </a:rPr>
              <a:t>Resume acalabrutinib at 100 mg </a:t>
            </a:r>
            <a:r>
              <a:rPr lang="en-US" dirty="0">
                <a:solidFill>
                  <a:schemeClr val="bg1"/>
                </a:solidFill>
                <a:latin typeface="Calibri" panose="020F0502020204030204" pitchFamily="34" charset="0"/>
              </a:rPr>
              <a:t>twice</a:t>
            </a:r>
            <a:r>
              <a:rPr lang="en-US" b="0" dirty="0">
                <a:solidFill>
                  <a:schemeClr val="bg1"/>
                </a:solidFill>
                <a:latin typeface="Calibri" panose="020F0502020204030204" pitchFamily="34" charset="0"/>
              </a:rPr>
              <a:t> daily</a:t>
            </a:r>
          </a:p>
        </p:txBody>
      </p:sp>
      <p:sp>
        <p:nvSpPr>
          <p:cNvPr id="10" name="TextBox 9">
            <a:extLst>
              <a:ext uri="{FF2B5EF4-FFF2-40B4-BE49-F238E27FC236}">
                <a16:creationId xmlns:a16="http://schemas.microsoft.com/office/drawing/2014/main" id="{7ECFB766-BA64-4635-B250-7F72E08E96E2}"/>
              </a:ext>
            </a:extLst>
          </p:cNvPr>
          <p:cNvSpPr txBox="1"/>
          <p:nvPr/>
        </p:nvSpPr>
        <p:spPr bwMode="auto">
          <a:xfrm>
            <a:off x="6173110" y="4257124"/>
            <a:ext cx="5309278" cy="923330"/>
          </a:xfrm>
          <a:prstGeom prst="rect">
            <a:avLst/>
          </a:prstGeom>
          <a:solidFill>
            <a:schemeClr val="accent3">
              <a:lumMod val="20000"/>
              <a:lumOff val="80000"/>
            </a:schemeClr>
          </a:solidFill>
          <a:ln w="28575" algn="ctr">
            <a:solidFill>
              <a:schemeClr val="accent3"/>
            </a:solidFill>
            <a:miter lim="800000"/>
            <a:headEnd/>
            <a:tailEnd/>
          </a:ln>
        </p:spPr>
        <p:txBody>
          <a:bodyPr wrap="square" rtlCol="0">
            <a:spAutoFit/>
          </a:bodyPr>
          <a:lstStyle/>
          <a:p>
            <a:pPr algn="ctr">
              <a:spcBef>
                <a:spcPts val="0"/>
              </a:spcBef>
            </a:pPr>
            <a:r>
              <a:rPr lang="en-US" b="0" dirty="0">
                <a:solidFill>
                  <a:schemeClr val="bg1"/>
                </a:solidFill>
                <a:latin typeface="Calibri" panose="020F0502020204030204" pitchFamily="34" charset="0"/>
              </a:rPr>
              <a:t>Third Occurrence: </a:t>
            </a:r>
          </a:p>
          <a:p>
            <a:pPr algn="ctr">
              <a:spcBef>
                <a:spcPts val="0"/>
              </a:spcBef>
            </a:pPr>
            <a:r>
              <a:rPr lang="en-US" b="0" dirty="0">
                <a:solidFill>
                  <a:schemeClr val="bg1"/>
                </a:solidFill>
                <a:latin typeface="Calibri" panose="020F0502020204030204" pitchFamily="34" charset="0"/>
              </a:rPr>
              <a:t>Stop acalabrutinib until resolves to grade 1 or better</a:t>
            </a:r>
          </a:p>
          <a:p>
            <a:pPr algn="ctr">
              <a:spcBef>
                <a:spcPts val="0"/>
              </a:spcBef>
            </a:pPr>
            <a:r>
              <a:rPr lang="en-US" b="0" dirty="0">
                <a:solidFill>
                  <a:schemeClr val="bg1"/>
                </a:solidFill>
                <a:latin typeface="Calibri" panose="020F0502020204030204" pitchFamily="34" charset="0"/>
              </a:rPr>
              <a:t>Resume acalabrutinib at 100 mg </a:t>
            </a:r>
            <a:r>
              <a:rPr lang="en-US" dirty="0">
                <a:solidFill>
                  <a:schemeClr val="bg1"/>
                </a:solidFill>
                <a:latin typeface="Calibri" panose="020F0502020204030204" pitchFamily="34" charset="0"/>
              </a:rPr>
              <a:t>once</a:t>
            </a:r>
            <a:r>
              <a:rPr lang="en-US" b="0" dirty="0">
                <a:solidFill>
                  <a:schemeClr val="bg1"/>
                </a:solidFill>
                <a:latin typeface="Calibri" panose="020F0502020204030204" pitchFamily="34" charset="0"/>
              </a:rPr>
              <a:t> daily</a:t>
            </a:r>
          </a:p>
        </p:txBody>
      </p:sp>
      <p:sp>
        <p:nvSpPr>
          <p:cNvPr id="12" name="TextBox 11">
            <a:extLst>
              <a:ext uri="{FF2B5EF4-FFF2-40B4-BE49-F238E27FC236}">
                <a16:creationId xmlns:a16="http://schemas.microsoft.com/office/drawing/2014/main" id="{6B302031-3529-438A-9DE6-C6B8D9A1EBE5}"/>
              </a:ext>
            </a:extLst>
          </p:cNvPr>
          <p:cNvSpPr txBox="1"/>
          <p:nvPr/>
        </p:nvSpPr>
        <p:spPr bwMode="auto">
          <a:xfrm>
            <a:off x="6173110" y="5234911"/>
            <a:ext cx="5309278" cy="646331"/>
          </a:xfrm>
          <a:prstGeom prst="rect">
            <a:avLst/>
          </a:prstGeom>
          <a:solidFill>
            <a:schemeClr val="accent3"/>
          </a:solidFill>
          <a:ln w="28575" algn="ctr">
            <a:solidFill>
              <a:schemeClr val="accent3"/>
            </a:solidFill>
            <a:miter lim="800000"/>
            <a:headEnd/>
            <a:tailEnd/>
          </a:ln>
        </p:spPr>
        <p:txBody>
          <a:bodyPr wrap="square" rtlCol="0">
            <a:spAutoFit/>
          </a:bodyPr>
          <a:lstStyle/>
          <a:p>
            <a:pPr algn="ctr">
              <a:spcBef>
                <a:spcPts val="0"/>
              </a:spcBef>
            </a:pPr>
            <a:r>
              <a:rPr lang="en-US" dirty="0">
                <a:latin typeface="Calibri" panose="020F0502020204030204" pitchFamily="34" charset="0"/>
              </a:rPr>
              <a:t>Fourth Occurrence: </a:t>
            </a:r>
          </a:p>
          <a:p>
            <a:pPr algn="ctr">
              <a:spcBef>
                <a:spcPts val="0"/>
              </a:spcBef>
            </a:pPr>
            <a:r>
              <a:rPr lang="en-US" dirty="0">
                <a:latin typeface="Calibri" panose="020F0502020204030204" pitchFamily="34" charset="0"/>
              </a:rPr>
              <a:t>Stop acalabrutinib permanently</a:t>
            </a:r>
          </a:p>
        </p:txBody>
      </p:sp>
      <p:sp>
        <p:nvSpPr>
          <p:cNvPr id="13" name="Text Box 11">
            <a:extLst>
              <a:ext uri="{FF2B5EF4-FFF2-40B4-BE49-F238E27FC236}">
                <a16:creationId xmlns:a16="http://schemas.microsoft.com/office/drawing/2014/main" id="{9D9BA535-2BF6-4066-A324-07DA95E915F2}"/>
              </a:ext>
            </a:extLst>
          </p:cNvPr>
          <p:cNvSpPr txBox="1">
            <a:spLocks noChangeArrowheads="1"/>
          </p:cNvSpPr>
          <p:nvPr/>
        </p:nvSpPr>
        <p:spPr bwMode="auto">
          <a:xfrm>
            <a:off x="41433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eaLnBrk="1" hangingPunct="1">
              <a:lnSpc>
                <a:spcPct val="100000"/>
              </a:lnSpc>
              <a:buClrTx/>
              <a:buFontTx/>
              <a:buNone/>
              <a:defRPr sz="14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en-US" altLang="en-US" sz="1200" dirty="0"/>
              <a:t>Acalabrutinib PI.</a:t>
            </a:r>
          </a:p>
        </p:txBody>
      </p:sp>
      <p:grpSp>
        <p:nvGrpSpPr>
          <p:cNvPr id="14" name="Group 7">
            <a:extLst>
              <a:ext uri="{FF2B5EF4-FFF2-40B4-BE49-F238E27FC236}">
                <a16:creationId xmlns:a16="http://schemas.microsoft.com/office/drawing/2014/main" id="{E44D0CAD-56B8-4C9B-8BF4-5D264CD0F73C}"/>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E98A5020-DA0C-4C99-A3F3-BC7C38AB1D63}"/>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E2DCCA3D-9374-47C3-8993-F6DAC8AD99E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44307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0533-3BF9-4230-AD3F-76326B44609F}"/>
              </a:ext>
            </a:extLst>
          </p:cNvPr>
          <p:cNvSpPr>
            <a:spLocks noGrp="1"/>
          </p:cNvSpPr>
          <p:nvPr>
            <p:ph type="title"/>
          </p:nvPr>
        </p:nvSpPr>
        <p:spPr/>
        <p:txBody>
          <a:bodyPr/>
          <a:lstStyle/>
          <a:p>
            <a:r>
              <a:rPr lang="en-US" dirty="0"/>
              <a:t>Dosing Guidance for </a:t>
            </a:r>
            <a:r>
              <a:rPr lang="en-US" dirty="0">
                <a:solidFill>
                  <a:schemeClr val="accent6"/>
                </a:solidFill>
              </a:rPr>
              <a:t>Zanubrutinib</a:t>
            </a:r>
          </a:p>
        </p:txBody>
      </p:sp>
      <p:sp>
        <p:nvSpPr>
          <p:cNvPr id="13" name="Text Box 11">
            <a:extLst>
              <a:ext uri="{FF2B5EF4-FFF2-40B4-BE49-F238E27FC236}">
                <a16:creationId xmlns:a16="http://schemas.microsoft.com/office/drawing/2014/main" id="{9D9BA535-2BF6-4066-A324-07DA95E915F2}"/>
              </a:ext>
            </a:extLst>
          </p:cNvPr>
          <p:cNvSpPr txBox="1">
            <a:spLocks noChangeArrowheads="1"/>
          </p:cNvSpPr>
          <p:nvPr/>
        </p:nvSpPr>
        <p:spPr bwMode="auto">
          <a:xfrm>
            <a:off x="41433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eaLnBrk="1" hangingPunct="1">
              <a:lnSpc>
                <a:spcPct val="100000"/>
              </a:lnSpc>
              <a:buClrTx/>
              <a:buFontTx/>
              <a:buNone/>
              <a:defRPr sz="14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en-US" altLang="en-US" sz="1200" dirty="0"/>
              <a:t>Zanubrutinib PI.</a:t>
            </a:r>
          </a:p>
        </p:txBody>
      </p:sp>
      <p:grpSp>
        <p:nvGrpSpPr>
          <p:cNvPr id="14" name="Group 7">
            <a:extLst>
              <a:ext uri="{FF2B5EF4-FFF2-40B4-BE49-F238E27FC236}">
                <a16:creationId xmlns:a16="http://schemas.microsoft.com/office/drawing/2014/main" id="{E44D0CAD-56B8-4C9B-8BF4-5D264CD0F73C}"/>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E98A5020-DA0C-4C99-A3F3-BC7C38AB1D63}"/>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E2DCCA3D-9374-47C3-8993-F6DAC8AD99E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Content Placeholder 5">
            <a:extLst>
              <a:ext uri="{FF2B5EF4-FFF2-40B4-BE49-F238E27FC236}">
                <a16:creationId xmlns:a16="http://schemas.microsoft.com/office/drawing/2014/main" id="{CF927A4F-8D37-4C03-B5E2-B16D75E33931}"/>
              </a:ext>
            </a:extLst>
          </p:cNvPr>
          <p:cNvSpPr>
            <a:spLocks noGrp="1"/>
          </p:cNvSpPr>
          <p:nvPr>
            <p:ph sz="half" idx="1"/>
          </p:nvPr>
        </p:nvSpPr>
        <p:spPr/>
        <p:txBody>
          <a:bodyPr/>
          <a:lstStyle/>
          <a:p>
            <a:r>
              <a:rPr lang="en-US" sz="2400" dirty="0"/>
              <a:t>160 mg </a:t>
            </a:r>
            <a:r>
              <a:rPr lang="en-US" sz="2400" b="1" dirty="0"/>
              <a:t>twice </a:t>
            </a:r>
            <a:r>
              <a:rPr lang="en-US" sz="2400" dirty="0"/>
              <a:t>daily </a:t>
            </a:r>
            <a:r>
              <a:rPr lang="en-US" sz="2400" i="1" dirty="0"/>
              <a:t>or</a:t>
            </a:r>
            <a:r>
              <a:rPr lang="en-US" sz="2400" dirty="0"/>
              <a:t> </a:t>
            </a:r>
            <a:br>
              <a:rPr lang="en-US" sz="2400" dirty="0"/>
            </a:br>
            <a:r>
              <a:rPr lang="en-US" sz="2400" dirty="0"/>
              <a:t>320 mg </a:t>
            </a:r>
            <a:r>
              <a:rPr lang="en-US" sz="2400" b="1" dirty="0"/>
              <a:t>once</a:t>
            </a:r>
            <a:r>
              <a:rPr lang="en-US" sz="2400" dirty="0"/>
              <a:t> daily</a:t>
            </a:r>
          </a:p>
          <a:p>
            <a:r>
              <a:rPr lang="en-US" sz="2400" dirty="0"/>
              <a:t>Can be taken with or without food</a:t>
            </a:r>
          </a:p>
          <a:p>
            <a:r>
              <a:rPr lang="en-US" sz="2400" dirty="0"/>
              <a:t>If dose is missed, take it as soon as possible on the </a:t>
            </a:r>
            <a:r>
              <a:rPr lang="en-US" sz="2400" b="1" dirty="0"/>
              <a:t>same day</a:t>
            </a:r>
          </a:p>
          <a:p>
            <a:pPr lvl="1"/>
            <a:r>
              <a:rPr lang="en-US" sz="2200" dirty="0"/>
              <a:t>Next dose should be taken at regular time on the next day</a:t>
            </a:r>
          </a:p>
          <a:p>
            <a:r>
              <a:rPr lang="en-US" sz="2400" dirty="0"/>
              <a:t>Drug–drug interactions with CYP3A inhibitors/inducers</a:t>
            </a:r>
          </a:p>
        </p:txBody>
      </p:sp>
      <p:sp>
        <p:nvSpPr>
          <p:cNvPr id="11" name="Content Placeholder 3">
            <a:extLst>
              <a:ext uri="{FF2B5EF4-FFF2-40B4-BE49-F238E27FC236}">
                <a16:creationId xmlns:a16="http://schemas.microsoft.com/office/drawing/2014/main" id="{63F476DA-D618-463F-B0DF-914CCB2D8B0B}"/>
              </a:ext>
            </a:extLst>
          </p:cNvPr>
          <p:cNvSpPr txBox="1">
            <a:spLocks/>
          </p:cNvSpPr>
          <p:nvPr/>
        </p:nvSpPr>
        <p:spPr bwMode="auto">
          <a:xfrm>
            <a:off x="6173108" y="1226663"/>
            <a:ext cx="5309279" cy="370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Font typeface="Wingdings" panose="05000000000000000000" pitchFamily="2" charset="2"/>
              <a:buNone/>
            </a:pPr>
            <a:r>
              <a:rPr lang="en-US" sz="2400" kern="0" dirty="0"/>
              <a:t>Dose Modifications</a:t>
            </a:r>
          </a:p>
        </p:txBody>
      </p:sp>
      <p:sp>
        <p:nvSpPr>
          <p:cNvPr id="12" name="TextBox 11">
            <a:extLst>
              <a:ext uri="{FF2B5EF4-FFF2-40B4-BE49-F238E27FC236}">
                <a16:creationId xmlns:a16="http://schemas.microsoft.com/office/drawing/2014/main" id="{76B68A0F-D8ED-4F78-9FC0-573B8DF8C298}"/>
              </a:ext>
            </a:extLst>
          </p:cNvPr>
          <p:cNvSpPr txBox="1"/>
          <p:nvPr/>
        </p:nvSpPr>
        <p:spPr bwMode="auto">
          <a:xfrm>
            <a:off x="6173108" y="1605811"/>
            <a:ext cx="5309279" cy="738664"/>
          </a:xfrm>
          <a:prstGeom prst="rect">
            <a:avLst/>
          </a:prstGeom>
          <a:noFill/>
          <a:ln w="9525" algn="ctr">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Any grade ≥3 nonheme AEs, grade 3 febrile neutropenia, grade 3 thrombocytopenia with significant bleeding, grade 4 neutropenia or thrombocytopenia lasting ≥10 days</a:t>
            </a:r>
          </a:p>
        </p:txBody>
      </p:sp>
      <p:cxnSp>
        <p:nvCxnSpPr>
          <p:cNvPr id="17" name="Straight Arrow Connector 16">
            <a:extLst>
              <a:ext uri="{FF2B5EF4-FFF2-40B4-BE49-F238E27FC236}">
                <a16:creationId xmlns:a16="http://schemas.microsoft.com/office/drawing/2014/main" id="{99B84FA1-B0A8-4F1E-B78F-05D2A94A7B9A}"/>
              </a:ext>
            </a:extLst>
          </p:cNvPr>
          <p:cNvCxnSpPr>
            <a:cxnSpLocks/>
          </p:cNvCxnSpPr>
          <p:nvPr/>
        </p:nvCxnSpPr>
        <p:spPr bwMode="auto">
          <a:xfrm>
            <a:off x="8835904" y="2353134"/>
            <a:ext cx="0" cy="274320"/>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33D8E3ED-9B91-4C45-9711-197B458EBF57}"/>
              </a:ext>
            </a:extLst>
          </p:cNvPr>
          <p:cNvSpPr txBox="1"/>
          <p:nvPr/>
        </p:nvSpPr>
        <p:spPr bwMode="auto">
          <a:xfrm>
            <a:off x="6173108" y="2628323"/>
            <a:ext cx="5309279" cy="738664"/>
          </a:xfrm>
          <a:prstGeom prst="rect">
            <a:avLst/>
          </a:prstGeom>
          <a:noFill/>
          <a:ln w="28575" algn="ctr">
            <a:solidFill>
              <a:schemeClr val="accent6"/>
            </a:solid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spcBef>
                <a:spcPts val="0"/>
              </a:spcBef>
            </a:pPr>
            <a:r>
              <a:rPr lang="en-US" sz="1400" b="0" dirty="0">
                <a:solidFill>
                  <a:schemeClr val="bg1"/>
                </a:solidFill>
                <a:latin typeface="Calibri" panose="020F0502020204030204" pitchFamily="34" charset="0"/>
              </a:rPr>
              <a:t>First Occurrence: </a:t>
            </a:r>
          </a:p>
          <a:p>
            <a:pPr algn="ctr">
              <a:spcBef>
                <a:spcPts val="0"/>
              </a:spcBef>
            </a:pPr>
            <a:r>
              <a:rPr lang="en-US" sz="1400" b="0" dirty="0">
                <a:solidFill>
                  <a:schemeClr val="bg1"/>
                </a:solidFill>
                <a:latin typeface="Calibri" panose="020F0502020204030204" pitchFamily="34" charset="0"/>
              </a:rPr>
              <a:t>Stop zanubrutinib until resolves to grade 1 or better</a:t>
            </a:r>
          </a:p>
          <a:p>
            <a:pPr algn="ctr">
              <a:spcBef>
                <a:spcPts val="0"/>
              </a:spcBef>
            </a:pPr>
            <a:r>
              <a:rPr lang="en-US" sz="1400" b="0" dirty="0">
                <a:solidFill>
                  <a:schemeClr val="bg1"/>
                </a:solidFill>
                <a:latin typeface="Calibri" panose="020F0502020204030204" pitchFamily="34" charset="0"/>
              </a:rPr>
              <a:t>Resume zanubrutinib at starting dose</a:t>
            </a:r>
          </a:p>
        </p:txBody>
      </p:sp>
      <p:sp>
        <p:nvSpPr>
          <p:cNvPr id="19" name="TextBox 18">
            <a:extLst>
              <a:ext uri="{FF2B5EF4-FFF2-40B4-BE49-F238E27FC236}">
                <a16:creationId xmlns:a16="http://schemas.microsoft.com/office/drawing/2014/main" id="{1DD47183-FEEE-4B3B-89FB-69DCF6798F9C}"/>
              </a:ext>
            </a:extLst>
          </p:cNvPr>
          <p:cNvSpPr txBox="1"/>
          <p:nvPr/>
        </p:nvSpPr>
        <p:spPr bwMode="auto">
          <a:xfrm>
            <a:off x="6173108" y="3564087"/>
            <a:ext cx="5309279" cy="738664"/>
          </a:xfrm>
          <a:prstGeom prst="rect">
            <a:avLst/>
          </a:prstGeom>
          <a:solidFill>
            <a:schemeClr val="accent6">
              <a:lumMod val="20000"/>
              <a:lumOff val="80000"/>
            </a:schemeClr>
          </a:solidFill>
          <a:ln w="28575" algn="ctr">
            <a:solidFill>
              <a:schemeClr val="accent6"/>
            </a:solidFill>
            <a:miter lim="800000"/>
            <a:headEnd/>
            <a:tailEnd/>
          </a:ln>
        </p:spPr>
        <p:txBody>
          <a:bodyPr wrap="square" rtlCol="0">
            <a:spAutoFit/>
          </a:bodyPr>
          <a:lstStyle/>
          <a:p>
            <a:pPr algn="ctr">
              <a:spcBef>
                <a:spcPts val="0"/>
              </a:spcBef>
            </a:pPr>
            <a:r>
              <a:rPr lang="en-US" sz="1400" b="0" dirty="0">
                <a:solidFill>
                  <a:schemeClr val="bg1"/>
                </a:solidFill>
                <a:latin typeface="Calibri" panose="020F0502020204030204" pitchFamily="34" charset="0"/>
              </a:rPr>
              <a:t>Second Occurrence: </a:t>
            </a:r>
          </a:p>
          <a:p>
            <a:pPr algn="ctr">
              <a:spcBef>
                <a:spcPts val="0"/>
              </a:spcBef>
            </a:pPr>
            <a:r>
              <a:rPr lang="en-US" sz="1400" b="0" dirty="0">
                <a:solidFill>
                  <a:schemeClr val="bg1"/>
                </a:solidFill>
                <a:latin typeface="Calibri" panose="020F0502020204030204" pitchFamily="34" charset="0"/>
              </a:rPr>
              <a:t>Stop zanubrutinib until resolves to grade 1 or better</a:t>
            </a:r>
          </a:p>
          <a:p>
            <a:pPr algn="ctr">
              <a:spcBef>
                <a:spcPts val="0"/>
              </a:spcBef>
            </a:pPr>
            <a:r>
              <a:rPr lang="en-US" sz="1400" b="0" dirty="0">
                <a:solidFill>
                  <a:schemeClr val="bg1"/>
                </a:solidFill>
                <a:latin typeface="Calibri" panose="020F0502020204030204" pitchFamily="34" charset="0"/>
              </a:rPr>
              <a:t>Resume zanubrutinib at 80 mg </a:t>
            </a:r>
            <a:r>
              <a:rPr lang="en-US" sz="1400" dirty="0">
                <a:solidFill>
                  <a:schemeClr val="bg1"/>
                </a:solidFill>
                <a:latin typeface="Calibri" panose="020F0502020204030204" pitchFamily="34" charset="0"/>
              </a:rPr>
              <a:t>twice</a:t>
            </a:r>
            <a:r>
              <a:rPr lang="en-US" sz="1400" b="0" dirty="0">
                <a:solidFill>
                  <a:schemeClr val="bg1"/>
                </a:solidFill>
                <a:latin typeface="Calibri" panose="020F0502020204030204" pitchFamily="34" charset="0"/>
              </a:rPr>
              <a:t> daily </a:t>
            </a:r>
            <a:r>
              <a:rPr lang="en-US" sz="1400" b="0" i="1" dirty="0">
                <a:solidFill>
                  <a:schemeClr val="bg1"/>
                </a:solidFill>
                <a:latin typeface="Calibri" panose="020F0502020204030204" pitchFamily="34" charset="0"/>
              </a:rPr>
              <a:t>or</a:t>
            </a:r>
            <a:r>
              <a:rPr lang="en-US" sz="1400" b="0" dirty="0">
                <a:solidFill>
                  <a:schemeClr val="bg1"/>
                </a:solidFill>
                <a:latin typeface="Calibri" panose="020F0502020204030204" pitchFamily="34" charset="0"/>
              </a:rPr>
              <a:t> 160 mg </a:t>
            </a:r>
            <a:r>
              <a:rPr lang="en-US" sz="1400" dirty="0">
                <a:solidFill>
                  <a:schemeClr val="bg1"/>
                </a:solidFill>
                <a:latin typeface="Calibri" panose="020F0502020204030204" pitchFamily="34" charset="0"/>
              </a:rPr>
              <a:t>once </a:t>
            </a:r>
            <a:r>
              <a:rPr lang="en-US" sz="1400" b="0" dirty="0">
                <a:solidFill>
                  <a:schemeClr val="bg1"/>
                </a:solidFill>
                <a:latin typeface="Calibri" panose="020F0502020204030204" pitchFamily="34" charset="0"/>
              </a:rPr>
              <a:t>daily</a:t>
            </a:r>
          </a:p>
        </p:txBody>
      </p:sp>
      <p:sp>
        <p:nvSpPr>
          <p:cNvPr id="20" name="TextBox 19">
            <a:extLst>
              <a:ext uri="{FF2B5EF4-FFF2-40B4-BE49-F238E27FC236}">
                <a16:creationId xmlns:a16="http://schemas.microsoft.com/office/drawing/2014/main" id="{58FEA506-238D-4E7F-BDF6-708BBCAD5D1F}"/>
              </a:ext>
            </a:extLst>
          </p:cNvPr>
          <p:cNvSpPr txBox="1"/>
          <p:nvPr/>
        </p:nvSpPr>
        <p:spPr bwMode="auto">
          <a:xfrm>
            <a:off x="6173108" y="5435615"/>
            <a:ext cx="5309279" cy="523220"/>
          </a:xfrm>
          <a:prstGeom prst="rect">
            <a:avLst/>
          </a:prstGeom>
          <a:solidFill>
            <a:schemeClr val="accent6"/>
          </a:solidFill>
          <a:ln w="28575" algn="ctr">
            <a:solidFill>
              <a:schemeClr val="accent6"/>
            </a:solidFill>
            <a:miter lim="800000"/>
            <a:headEnd/>
            <a:tailEnd/>
          </a:ln>
        </p:spPr>
        <p:txBody>
          <a:bodyPr wrap="square" rtlCol="0">
            <a:spAutoFit/>
          </a:bodyPr>
          <a:lstStyle/>
          <a:p>
            <a:pPr algn="ctr">
              <a:spcBef>
                <a:spcPts val="0"/>
              </a:spcBef>
            </a:pPr>
            <a:r>
              <a:rPr lang="en-US" sz="1400" dirty="0">
                <a:latin typeface="Calibri" panose="020F0502020204030204" pitchFamily="34" charset="0"/>
              </a:rPr>
              <a:t>Fourth Occurrence: </a:t>
            </a:r>
          </a:p>
          <a:p>
            <a:pPr algn="ctr">
              <a:spcBef>
                <a:spcPts val="0"/>
              </a:spcBef>
            </a:pPr>
            <a:r>
              <a:rPr lang="en-US" sz="1400" dirty="0">
                <a:latin typeface="Calibri" panose="020F0502020204030204" pitchFamily="34" charset="0"/>
              </a:rPr>
              <a:t>Stop zanubrutinib permanently</a:t>
            </a:r>
          </a:p>
        </p:txBody>
      </p:sp>
      <p:sp>
        <p:nvSpPr>
          <p:cNvPr id="21" name="TextBox 20">
            <a:extLst>
              <a:ext uri="{FF2B5EF4-FFF2-40B4-BE49-F238E27FC236}">
                <a16:creationId xmlns:a16="http://schemas.microsoft.com/office/drawing/2014/main" id="{493F27E1-F791-4914-9C66-9E9899603441}"/>
              </a:ext>
            </a:extLst>
          </p:cNvPr>
          <p:cNvSpPr txBox="1"/>
          <p:nvPr/>
        </p:nvSpPr>
        <p:spPr bwMode="auto">
          <a:xfrm>
            <a:off x="6174781" y="4499851"/>
            <a:ext cx="5309279" cy="738664"/>
          </a:xfrm>
          <a:prstGeom prst="rect">
            <a:avLst/>
          </a:prstGeom>
          <a:solidFill>
            <a:schemeClr val="accent6">
              <a:lumMod val="40000"/>
              <a:lumOff val="60000"/>
            </a:schemeClr>
          </a:solidFill>
          <a:ln w="28575" algn="ctr">
            <a:solidFill>
              <a:schemeClr val="accent6"/>
            </a:solidFill>
            <a:miter lim="800000"/>
            <a:headEnd/>
            <a:tailEnd/>
          </a:ln>
        </p:spPr>
        <p:txBody>
          <a:bodyPr wrap="square" rtlCol="0">
            <a:spAutoFit/>
          </a:bodyPr>
          <a:lstStyle/>
          <a:p>
            <a:pPr algn="ctr">
              <a:spcBef>
                <a:spcPts val="0"/>
              </a:spcBef>
            </a:pPr>
            <a:r>
              <a:rPr lang="en-US" sz="1400" b="0" dirty="0">
                <a:solidFill>
                  <a:schemeClr val="bg1"/>
                </a:solidFill>
                <a:latin typeface="Calibri" panose="020F0502020204030204" pitchFamily="34" charset="0"/>
              </a:rPr>
              <a:t>Third Occurrence: </a:t>
            </a:r>
          </a:p>
          <a:p>
            <a:pPr algn="ctr">
              <a:spcBef>
                <a:spcPts val="0"/>
              </a:spcBef>
            </a:pPr>
            <a:r>
              <a:rPr lang="en-US" sz="1400" b="0" dirty="0">
                <a:solidFill>
                  <a:schemeClr val="bg1"/>
                </a:solidFill>
                <a:latin typeface="Calibri" panose="020F0502020204030204" pitchFamily="34" charset="0"/>
              </a:rPr>
              <a:t>Stop zanubrutinib until resolves to grade 1 or better</a:t>
            </a:r>
          </a:p>
          <a:p>
            <a:pPr algn="ctr">
              <a:spcBef>
                <a:spcPts val="0"/>
              </a:spcBef>
            </a:pPr>
            <a:r>
              <a:rPr lang="en-US" sz="1400" b="0" dirty="0">
                <a:solidFill>
                  <a:schemeClr val="bg1"/>
                </a:solidFill>
                <a:latin typeface="Calibri" panose="020F0502020204030204" pitchFamily="34" charset="0"/>
              </a:rPr>
              <a:t>Resume zanubrutinib at 80 mg </a:t>
            </a:r>
            <a:r>
              <a:rPr lang="en-US" sz="1400" dirty="0">
                <a:solidFill>
                  <a:schemeClr val="bg1"/>
                </a:solidFill>
                <a:latin typeface="Calibri" panose="020F0502020204030204" pitchFamily="34" charset="0"/>
              </a:rPr>
              <a:t>once</a:t>
            </a:r>
            <a:r>
              <a:rPr lang="en-US" sz="1400" b="0" dirty="0">
                <a:solidFill>
                  <a:schemeClr val="bg1"/>
                </a:solidFill>
                <a:latin typeface="Calibri" panose="020F0502020204030204" pitchFamily="34" charset="0"/>
              </a:rPr>
              <a:t> daily</a:t>
            </a:r>
          </a:p>
        </p:txBody>
      </p:sp>
    </p:spTree>
    <p:extLst>
      <p:ext uri="{BB962C8B-B14F-4D97-AF65-F5344CB8AC3E}">
        <p14:creationId xmlns:p14="http://schemas.microsoft.com/office/powerpoint/2010/main" val="4062834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D59ABE4-57B9-4404-AB33-B7355345833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062845" y="1305656"/>
            <a:ext cx="5085538" cy="4691106"/>
          </a:xfrm>
          <a:prstGeom prst="rect">
            <a:avLst/>
          </a:prstGeom>
        </p:spPr>
      </p:pic>
      <p:sp>
        <p:nvSpPr>
          <p:cNvPr id="3" name="Title 2">
            <a:extLst>
              <a:ext uri="{FF2B5EF4-FFF2-40B4-BE49-F238E27FC236}">
                <a16:creationId xmlns:a16="http://schemas.microsoft.com/office/drawing/2014/main" id="{E908E80A-2D0E-46F3-B498-A8A37E9775BC}"/>
              </a:ext>
            </a:extLst>
          </p:cNvPr>
          <p:cNvSpPr>
            <a:spLocks noGrp="1"/>
          </p:cNvSpPr>
          <p:nvPr>
            <p:ph type="title"/>
          </p:nvPr>
        </p:nvSpPr>
        <p:spPr/>
        <p:txBody>
          <a:bodyPr/>
          <a:lstStyle/>
          <a:p>
            <a:r>
              <a:rPr lang="en-US" dirty="0"/>
              <a:t>An Interactive Algorithm Tool: Assessment and Management of BTK Inhibitor Adverse Events</a:t>
            </a:r>
          </a:p>
        </p:txBody>
      </p:sp>
      <p:sp>
        <p:nvSpPr>
          <p:cNvPr id="4" name="Content Placeholder 3">
            <a:extLst>
              <a:ext uri="{FF2B5EF4-FFF2-40B4-BE49-F238E27FC236}">
                <a16:creationId xmlns:a16="http://schemas.microsoft.com/office/drawing/2014/main" id="{7E9A6C07-E1AF-4E0D-87AF-DAC3A604BD36}"/>
              </a:ext>
            </a:extLst>
          </p:cNvPr>
          <p:cNvSpPr>
            <a:spLocks noGrp="1"/>
          </p:cNvSpPr>
          <p:nvPr>
            <p:ph idx="1"/>
          </p:nvPr>
        </p:nvSpPr>
        <p:spPr>
          <a:xfrm>
            <a:off x="606108" y="1513547"/>
            <a:ext cx="3164398" cy="4649475"/>
          </a:xfrm>
        </p:spPr>
        <p:txBody>
          <a:bodyPr/>
          <a:lstStyle/>
          <a:p>
            <a:r>
              <a:rPr lang="en-US" sz="2399" dirty="0"/>
              <a:t>To see management recommendations, enter specific type of AE and severity by answering a series of multiple-choice questions</a:t>
            </a:r>
          </a:p>
        </p:txBody>
      </p:sp>
      <p:sp>
        <p:nvSpPr>
          <p:cNvPr id="5" name="Rectangle 7">
            <a:extLst>
              <a:ext uri="{FF2B5EF4-FFF2-40B4-BE49-F238E27FC236}">
                <a16:creationId xmlns:a16="http://schemas.microsoft.com/office/drawing/2014/main" id="{4AB7383C-685D-481B-93BB-BEF9BE8F0F39}"/>
              </a:ext>
            </a:extLst>
          </p:cNvPr>
          <p:cNvSpPr>
            <a:spLocks noChangeArrowheads="1"/>
          </p:cNvSpPr>
          <p:nvPr/>
        </p:nvSpPr>
        <p:spPr bwMode="auto">
          <a:xfrm>
            <a:off x="2507599" y="6212590"/>
            <a:ext cx="6998928" cy="461545"/>
          </a:xfrm>
          <a:prstGeom prst="rect">
            <a:avLst/>
          </a:prstGeom>
          <a:noFill/>
          <a:ln>
            <a:noFill/>
          </a:ln>
          <a:extLst>
            <a:ext uri="{909E8E84-426E-40dd-AFC4-6F175D3DCCD1}"/>
            <a:ext uri="{91240B29-F687-4f45-9708-019B960494DF}"/>
          </a:extLst>
        </p:spPr>
        <p:txBody>
          <a:bodyPr wrap="square">
            <a:spAutoFit/>
          </a:bodyPr>
          <a:lstStyle>
            <a:lvl1pPr defTabSz="457200">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06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Available at: </a:t>
            </a:r>
            <a:r>
              <a:rPr kumimoji="0" lang="en-US" altLang="en-US" sz="2399"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clinicaloptions.com/BTKiTool</a:t>
            </a:r>
          </a:p>
        </p:txBody>
      </p:sp>
      <p:grpSp>
        <p:nvGrpSpPr>
          <p:cNvPr id="6" name="Group 7">
            <a:extLst>
              <a:ext uri="{FF2B5EF4-FFF2-40B4-BE49-F238E27FC236}">
                <a16:creationId xmlns:a16="http://schemas.microsoft.com/office/drawing/2014/main" id="{63825A24-DDE8-411F-982E-2753D8A36C7C}"/>
              </a:ext>
            </a:extLst>
          </p:cNvPr>
          <p:cNvGrpSpPr>
            <a:grpSpLocks/>
          </p:cNvGrpSpPr>
          <p:nvPr/>
        </p:nvGrpSpPr>
        <p:grpSpPr bwMode="auto">
          <a:xfrm>
            <a:off x="9388711" y="6215927"/>
            <a:ext cx="2487854" cy="447705"/>
            <a:chOff x="9527309" y="3551529"/>
            <a:chExt cx="2488502" cy="448324"/>
          </a:xfrm>
        </p:grpSpPr>
        <p:pic>
          <p:nvPicPr>
            <p:cNvPr id="7" name="Picture 9">
              <a:extLst>
                <a:ext uri="{FF2B5EF4-FFF2-40B4-BE49-F238E27FC236}">
                  <a16:creationId xmlns:a16="http://schemas.microsoft.com/office/drawing/2014/main" id="{522FEEDD-7ECF-4983-B48A-82AB74E642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85D71E70-D06C-455F-9807-94183D53233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126"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pic>
        <p:nvPicPr>
          <p:cNvPr id="11" name="Picture 10">
            <a:extLst>
              <a:ext uri="{FF2B5EF4-FFF2-40B4-BE49-F238E27FC236}">
                <a16:creationId xmlns:a16="http://schemas.microsoft.com/office/drawing/2014/main" id="{4A6FD369-1C4E-4FB5-8191-555AAF8FAAA6}"/>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014500" y="2187874"/>
            <a:ext cx="4174224" cy="4060147"/>
          </a:xfrm>
          <a:prstGeom prst="rect">
            <a:avLst/>
          </a:prstGeom>
        </p:spPr>
      </p:pic>
    </p:spTree>
    <p:extLst>
      <p:ext uri="{BB962C8B-B14F-4D97-AF65-F5344CB8AC3E}">
        <p14:creationId xmlns:p14="http://schemas.microsoft.com/office/powerpoint/2010/main" val="32501356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6C8FA-686C-4800-A7CB-5A8EB47EF8C4}"/>
              </a:ext>
            </a:extLst>
          </p:cNvPr>
          <p:cNvSpPr>
            <a:spLocks noGrp="1"/>
          </p:cNvSpPr>
          <p:nvPr>
            <p:ph type="title"/>
          </p:nvPr>
        </p:nvSpPr>
        <p:spPr/>
        <p:txBody>
          <a:bodyPr/>
          <a:lstStyle/>
          <a:p>
            <a:r>
              <a:rPr lang="en-US" dirty="0"/>
              <a:t>Recommendations to Reduce Drug–Food Interactions With BTK Inhibitors</a:t>
            </a:r>
          </a:p>
        </p:txBody>
      </p:sp>
      <p:graphicFrame>
        <p:nvGraphicFramePr>
          <p:cNvPr id="4" name="Table 4">
            <a:extLst>
              <a:ext uri="{FF2B5EF4-FFF2-40B4-BE49-F238E27FC236}">
                <a16:creationId xmlns:a16="http://schemas.microsoft.com/office/drawing/2014/main" id="{316856B5-6AB8-4CFE-B8BB-A880FF739059}"/>
              </a:ext>
            </a:extLst>
          </p:cNvPr>
          <p:cNvGraphicFramePr>
            <a:graphicFrameLocks noGrp="1"/>
          </p:cNvGraphicFramePr>
          <p:nvPr>
            <p:ph idx="1"/>
          </p:nvPr>
        </p:nvGraphicFramePr>
        <p:xfrm>
          <a:off x="723900" y="1599498"/>
          <a:ext cx="10735055" cy="3662680"/>
        </p:xfrm>
        <a:graphic>
          <a:graphicData uri="http://schemas.openxmlformats.org/drawingml/2006/table">
            <a:tbl>
              <a:tblPr firstRow="1" bandRow="1">
                <a:tableStyleId>{5C22544A-7EE6-4342-B048-85BDC9FD1C3A}</a:tableStyleId>
              </a:tblPr>
              <a:tblGrid>
                <a:gridCol w="1637858">
                  <a:extLst>
                    <a:ext uri="{9D8B030D-6E8A-4147-A177-3AD203B41FA5}">
                      <a16:colId xmlns:a16="http://schemas.microsoft.com/office/drawing/2014/main" val="419754404"/>
                    </a:ext>
                  </a:extLst>
                </a:gridCol>
                <a:gridCol w="1930904">
                  <a:extLst>
                    <a:ext uri="{9D8B030D-6E8A-4147-A177-3AD203B41FA5}">
                      <a16:colId xmlns:a16="http://schemas.microsoft.com/office/drawing/2014/main" val="4136139033"/>
                    </a:ext>
                  </a:extLst>
                </a:gridCol>
                <a:gridCol w="7166293">
                  <a:extLst>
                    <a:ext uri="{9D8B030D-6E8A-4147-A177-3AD203B41FA5}">
                      <a16:colId xmlns:a16="http://schemas.microsoft.com/office/drawing/2014/main" val="3279520877"/>
                    </a:ext>
                  </a:extLst>
                </a:gridCol>
              </a:tblGrid>
              <a:tr h="370840">
                <a:tc>
                  <a:txBody>
                    <a:bodyPr/>
                    <a:lstStyle/>
                    <a:p>
                      <a:r>
                        <a:rPr lang="en-US" sz="1800" dirty="0">
                          <a:latin typeface="Calibri" panose="020F0502020204030204" pitchFamily="34" charset="0"/>
                          <a:cs typeface="Calibri" panose="020F0502020204030204" pitchFamily="34" charset="0"/>
                        </a:rPr>
                        <a:t>BTK Inhibitor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800" dirty="0">
                          <a:latin typeface="Calibri" panose="020F0502020204030204" pitchFamily="34" charset="0"/>
                          <a:cs typeface="Calibri" panose="020F0502020204030204" pitchFamily="34" charset="0"/>
                        </a:rPr>
                        <a:t>How Supplied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800" dirty="0">
                          <a:latin typeface="Calibri" panose="020F0502020204030204" pitchFamily="34" charset="0"/>
                          <a:cs typeface="Calibri" panose="020F0502020204030204" pitchFamily="34" charset="0"/>
                        </a:rPr>
                        <a:t>Recommended Dosage and Administration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969225795"/>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Acalabrutinib</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l"/>
                      <a:r>
                        <a:rPr lang="en-US" sz="1800" dirty="0">
                          <a:solidFill>
                            <a:schemeClr val="bg1"/>
                          </a:solidFill>
                          <a:latin typeface="Calibri" panose="020F0502020204030204" pitchFamily="34" charset="0"/>
                          <a:cs typeface="Calibri" panose="020F0502020204030204" pitchFamily="34" charset="0"/>
                        </a:rPr>
                        <a:t>100-mg capsules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mg orally twice daily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Can be taken with or without food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Advise patients to swallow capsules whole with water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90276447"/>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Ibrutinib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l"/>
                      <a:r>
                        <a:rPr lang="en-US" sz="1800" b="1" dirty="0">
                          <a:solidFill>
                            <a:schemeClr val="bg1"/>
                          </a:solidFill>
                          <a:latin typeface="Calibri" panose="020F0502020204030204" pitchFamily="34" charset="0"/>
                          <a:cs typeface="Calibri" panose="020F0502020204030204" pitchFamily="34" charset="0"/>
                        </a:rPr>
                        <a:t>Capsules:</a:t>
                      </a:r>
                      <a:r>
                        <a:rPr lang="en-US" sz="1800" dirty="0">
                          <a:solidFill>
                            <a:schemeClr val="bg1"/>
                          </a:solidFill>
                          <a:latin typeface="Calibri" panose="020F0502020204030204" pitchFamily="34" charset="0"/>
                          <a:cs typeface="Calibri" panose="020F0502020204030204" pitchFamily="34" charset="0"/>
                        </a:rPr>
                        <a:t> </a:t>
                      </a:r>
                    </a:p>
                    <a:p>
                      <a:pPr algn="l"/>
                      <a:r>
                        <a:rPr lang="en-US" sz="1800" dirty="0">
                          <a:solidFill>
                            <a:schemeClr val="bg1"/>
                          </a:solidFill>
                          <a:latin typeface="Calibri" panose="020F0502020204030204" pitchFamily="34" charset="0"/>
                          <a:cs typeface="Calibri" panose="020F0502020204030204" pitchFamily="34" charset="0"/>
                        </a:rPr>
                        <a:t>70 mg, 140 mg</a:t>
                      </a:r>
                    </a:p>
                    <a:p>
                      <a:pPr algn="l"/>
                      <a:endParaRPr lang="en-US" sz="1800" b="1" dirty="0">
                        <a:solidFill>
                          <a:schemeClr val="bg1"/>
                        </a:solidFill>
                        <a:latin typeface="Calibri" panose="020F0502020204030204" pitchFamily="34" charset="0"/>
                        <a:cs typeface="Calibri" panose="020F0502020204030204" pitchFamily="34" charset="0"/>
                      </a:endParaRPr>
                    </a:p>
                    <a:p>
                      <a:pPr algn="l"/>
                      <a:r>
                        <a:rPr lang="en-US" sz="1800" b="1" dirty="0">
                          <a:solidFill>
                            <a:schemeClr val="bg1"/>
                          </a:solidFill>
                          <a:latin typeface="Calibri" panose="020F0502020204030204" pitchFamily="34" charset="0"/>
                          <a:cs typeface="Calibri" panose="020F0502020204030204" pitchFamily="34" charset="0"/>
                        </a:rPr>
                        <a:t>Tablets:</a:t>
                      </a:r>
                      <a:r>
                        <a:rPr lang="en-US" sz="1800" dirty="0">
                          <a:solidFill>
                            <a:schemeClr val="bg1"/>
                          </a:solidFill>
                          <a:latin typeface="Calibri" panose="020F0502020204030204" pitchFamily="34" charset="0"/>
                          <a:cs typeface="Calibri" panose="020F0502020204030204" pitchFamily="34" charset="0"/>
                        </a:rPr>
                        <a:t> 140 mg, 280 mg, 420 mg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Advise patients to swallow capsules whole with water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 not cut, crush, or chew the tablets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The administration of ibrutinib with a high-fat and high-calorie meal increased ibrutinib C</a:t>
                      </a:r>
                      <a:r>
                        <a:rPr kumimoji="0" lang="en-US" sz="1800" b="0" i="0" u="none" strike="noStrike" kern="1200" cap="none" normalizeH="0" baseline="-25000" dirty="0">
                          <a:ln>
                            <a:noFill/>
                          </a:ln>
                          <a:solidFill>
                            <a:schemeClr val="bg2">
                              <a:lumMod val="10000"/>
                            </a:schemeClr>
                          </a:solidFill>
                          <a:effectLst/>
                          <a:latin typeface="Calibri" panose="020F0502020204030204" pitchFamily="34" charset="0"/>
                          <a:ea typeface="+mn-ea"/>
                          <a:cs typeface="+mn-cs"/>
                        </a:rPr>
                        <a:t>max</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by 2- to 4-fold and AUC by approximately </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2-fold, compared with administration of ibrutinib after overnight fasting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62269749"/>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Zanubrutinib</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l"/>
                      <a:r>
                        <a:rPr lang="en-US" sz="1800" dirty="0">
                          <a:solidFill>
                            <a:schemeClr val="bg1"/>
                          </a:solidFill>
                          <a:latin typeface="Calibri" panose="020F0502020204030204" pitchFamily="34" charset="0"/>
                          <a:cs typeface="Calibri" panose="020F0502020204030204" pitchFamily="34" charset="0"/>
                        </a:rPr>
                        <a:t>80-mg capsules</a:t>
                      </a:r>
                    </a:p>
                    <a:p>
                      <a:pPr algn="l"/>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160 mg twice daily or 320 mg once daily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Can be taken with or without food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Advise patients to swallow capsules whole with water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31871990"/>
                  </a:ext>
                </a:extLst>
              </a:tr>
            </a:tbl>
          </a:graphicData>
        </a:graphic>
      </p:graphicFrame>
      <p:sp>
        <p:nvSpPr>
          <p:cNvPr id="5" name="Text Box 11">
            <a:extLst>
              <a:ext uri="{FF2B5EF4-FFF2-40B4-BE49-F238E27FC236}">
                <a16:creationId xmlns:a16="http://schemas.microsoft.com/office/drawing/2014/main" id="{FD6DEF65-6726-452E-AA1D-C7835B8765C9}"/>
              </a:ext>
            </a:extLst>
          </p:cNvPr>
          <p:cNvSpPr txBox="1">
            <a:spLocks noChangeArrowheads="1"/>
          </p:cNvSpPr>
          <p:nvPr/>
        </p:nvSpPr>
        <p:spPr bwMode="auto">
          <a:xfrm>
            <a:off x="414339" y="636607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tx1"/>
                </a:solidFill>
              </a:rPr>
              <a:t>Ibrutinib PI. Acalabrutinib PI. Zanubrutinib PI.</a:t>
            </a:r>
          </a:p>
        </p:txBody>
      </p:sp>
      <p:grpSp>
        <p:nvGrpSpPr>
          <p:cNvPr id="6" name="Group 7">
            <a:extLst>
              <a:ext uri="{FF2B5EF4-FFF2-40B4-BE49-F238E27FC236}">
                <a16:creationId xmlns:a16="http://schemas.microsoft.com/office/drawing/2014/main" id="{849A831E-1CAE-4924-B632-5C976C134215}"/>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EB0E0707-DA2E-4327-B289-9736568940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647E85DF-B2D1-4F75-BA82-B160DFD258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1">
            <a:extLst>
              <a:ext uri="{FF2B5EF4-FFF2-40B4-BE49-F238E27FC236}">
                <a16:creationId xmlns:a16="http://schemas.microsoft.com/office/drawing/2014/main" id="{89596702-D3CF-483D-9831-28B93AC15093}"/>
              </a:ext>
            </a:extLst>
          </p:cNvPr>
          <p:cNvSpPr txBox="1">
            <a:spLocks noChangeArrowheads="1"/>
          </p:cNvSpPr>
          <p:nvPr/>
        </p:nvSpPr>
        <p:spPr bwMode="auto">
          <a:xfrm>
            <a:off x="419387" y="6369508"/>
            <a:ext cx="8561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eaLnBrk="1" hangingPunct="1">
              <a:defRPr sz="1400" b="0">
                <a:solidFill>
                  <a:schemeClr val="bg2"/>
                </a:solidFill>
                <a:latin typeface="Calibri" panose="020F0502020204030204" pitchFamily="34" charset="0"/>
                <a:ea typeface="Arial" charset="0"/>
                <a:cs typeface="Arial" charset="0"/>
              </a:defRPr>
            </a:lvl1pPr>
            <a:lvl2pPr marL="742950" indent="-285750">
              <a:defRPr>
                <a:latin typeface="Arial" charset="0"/>
                <a:ea typeface="Arial" charset="0"/>
                <a:cs typeface="Arial" charset="0"/>
              </a:defRPr>
            </a:lvl2pPr>
            <a:lvl3pPr marL="1143000" indent="-228600">
              <a:defRPr>
                <a:latin typeface="Arial" charset="0"/>
                <a:ea typeface="Arial" charset="0"/>
                <a:cs typeface="Arial" charset="0"/>
              </a:defRPr>
            </a:lvl3pPr>
            <a:lvl4pPr marL="1600200" indent="-228600">
              <a:defRPr>
                <a:latin typeface="Arial" charset="0"/>
                <a:ea typeface="Arial" charset="0"/>
                <a:cs typeface="Arial" charset="0"/>
              </a:defRPr>
            </a:lvl4pPr>
            <a:lvl5pPr marL="2057400" indent="-22860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r>
              <a:rPr lang="en-US" altLang="en-US" sz="1200" dirty="0"/>
              <a:t>Acalabrutinib PI. Ibrutinib PI. Zanubrutinib PI.</a:t>
            </a:r>
            <a:endParaRPr lang="en-US" sz="1200" dirty="0"/>
          </a:p>
        </p:txBody>
      </p:sp>
    </p:spTree>
    <p:extLst>
      <p:ext uri="{BB962C8B-B14F-4D97-AF65-F5344CB8AC3E}">
        <p14:creationId xmlns:p14="http://schemas.microsoft.com/office/powerpoint/2010/main" val="1107257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0BA43-A486-45FB-AB93-91274ADDE306}"/>
              </a:ext>
            </a:extLst>
          </p:cNvPr>
          <p:cNvSpPr>
            <a:spLocks noGrp="1"/>
          </p:cNvSpPr>
          <p:nvPr>
            <p:ph type="title"/>
          </p:nvPr>
        </p:nvSpPr>
        <p:spPr/>
        <p:txBody>
          <a:bodyPr>
            <a:normAutofit/>
          </a:bodyPr>
          <a:lstStyle/>
          <a:p>
            <a:r>
              <a:rPr lang="en-US" b="1" dirty="0"/>
              <a:t>Drug–Drug Interactions: CYP450</a:t>
            </a:r>
          </a:p>
        </p:txBody>
      </p:sp>
      <p:sp>
        <p:nvSpPr>
          <p:cNvPr id="3" name="Content Placeholder 2">
            <a:extLst>
              <a:ext uri="{FF2B5EF4-FFF2-40B4-BE49-F238E27FC236}">
                <a16:creationId xmlns:a16="http://schemas.microsoft.com/office/drawing/2014/main" id="{3FFB3F53-2B98-4A9A-A654-C21B10BC84F6}"/>
              </a:ext>
            </a:extLst>
          </p:cNvPr>
          <p:cNvSpPr>
            <a:spLocks noGrp="1"/>
          </p:cNvSpPr>
          <p:nvPr>
            <p:ph idx="1"/>
          </p:nvPr>
        </p:nvSpPr>
        <p:spPr>
          <a:xfrm>
            <a:off x="604675" y="1513046"/>
            <a:ext cx="7009463" cy="4887753"/>
          </a:xfrm>
        </p:spPr>
        <p:txBody>
          <a:bodyPr>
            <a:noAutofit/>
          </a:bodyPr>
          <a:lstStyle/>
          <a:p>
            <a:r>
              <a:rPr lang="en-US" sz="1800" dirty="0"/>
              <a:t>The CYP450 enzymes are essential for the detoxification of foreign chemicals and the metabolism of drugs</a:t>
            </a:r>
          </a:p>
          <a:p>
            <a:pPr lvl="1"/>
            <a:r>
              <a:rPr lang="en-US" sz="1600" dirty="0"/>
              <a:t>Most drugs are (largely) metabolized by CYP3A4</a:t>
            </a:r>
          </a:p>
          <a:p>
            <a:r>
              <a:rPr lang="en-US" sz="1800" dirty="0"/>
              <a:t>Substrate: a biologic enzyme for which a medication has an affinity</a:t>
            </a:r>
          </a:p>
          <a:p>
            <a:r>
              <a:rPr lang="en-US" sz="1800" dirty="0"/>
              <a:t>Inducer: raises the plasma concentration of another medication that is metabolized by an enzyme</a:t>
            </a:r>
          </a:p>
          <a:p>
            <a:pPr lvl="1"/>
            <a:r>
              <a:rPr lang="en-US" sz="1600" dirty="0"/>
              <a:t>St John’s wort is a strong inducer of CYP3A</a:t>
            </a:r>
          </a:p>
          <a:p>
            <a:r>
              <a:rPr lang="en-US" sz="1800" dirty="0"/>
              <a:t>Inhibitor: lowers the plasma concentration of another medication that is metabolized by an enzyme</a:t>
            </a:r>
          </a:p>
          <a:p>
            <a:pPr lvl="1"/>
            <a:r>
              <a:rPr lang="en-US" sz="1600" dirty="0"/>
              <a:t>Grapefruit juice is a widely known strong inhibitor of hepatic CYP3A </a:t>
            </a:r>
          </a:p>
          <a:p>
            <a:pPr lvl="1"/>
            <a:r>
              <a:rPr lang="en-US" sz="1600" dirty="0"/>
              <a:t>In general, 1 single grapefruit or 200 mL or more of grapefruit juice can cause relevant escalation of drug concentrations</a:t>
            </a:r>
          </a:p>
          <a:p>
            <a:pPr lvl="1"/>
            <a:r>
              <a:rPr lang="en-US" sz="1600" dirty="0"/>
              <a:t>Seville oranges have a similar effect; often used in marmalades</a:t>
            </a:r>
          </a:p>
        </p:txBody>
      </p:sp>
      <p:graphicFrame>
        <p:nvGraphicFramePr>
          <p:cNvPr id="4" name="Table 4">
            <a:extLst>
              <a:ext uri="{FF2B5EF4-FFF2-40B4-BE49-F238E27FC236}">
                <a16:creationId xmlns:a16="http://schemas.microsoft.com/office/drawing/2014/main" id="{2AD64410-F8D2-46D0-B213-C41B111D1099}"/>
              </a:ext>
            </a:extLst>
          </p:cNvPr>
          <p:cNvGraphicFramePr>
            <a:graphicFrameLocks noGrp="1"/>
          </p:cNvGraphicFramePr>
          <p:nvPr/>
        </p:nvGraphicFramePr>
        <p:xfrm>
          <a:off x="7703507" y="2805830"/>
          <a:ext cx="3980492" cy="1899920"/>
        </p:xfrm>
        <a:graphic>
          <a:graphicData uri="http://schemas.openxmlformats.org/drawingml/2006/table">
            <a:tbl>
              <a:tblPr firstRow="1" bandRow="1">
                <a:tableStyleId>{5C22544A-7EE6-4342-B048-85BDC9FD1C3A}</a:tableStyleId>
              </a:tblPr>
              <a:tblGrid>
                <a:gridCol w="1139868">
                  <a:extLst>
                    <a:ext uri="{9D8B030D-6E8A-4147-A177-3AD203B41FA5}">
                      <a16:colId xmlns:a16="http://schemas.microsoft.com/office/drawing/2014/main" val="471194328"/>
                    </a:ext>
                  </a:extLst>
                </a:gridCol>
                <a:gridCol w="1265129">
                  <a:extLst>
                    <a:ext uri="{9D8B030D-6E8A-4147-A177-3AD203B41FA5}">
                      <a16:colId xmlns:a16="http://schemas.microsoft.com/office/drawing/2014/main" val="2463784433"/>
                    </a:ext>
                  </a:extLst>
                </a:gridCol>
                <a:gridCol w="1575495">
                  <a:extLst>
                    <a:ext uri="{9D8B030D-6E8A-4147-A177-3AD203B41FA5}">
                      <a16:colId xmlns:a16="http://schemas.microsoft.com/office/drawing/2014/main" val="829852471"/>
                    </a:ext>
                  </a:extLst>
                </a:gridCol>
              </a:tblGrid>
              <a:tr h="370840">
                <a:tc>
                  <a:txBody>
                    <a:bodyPr/>
                    <a:lstStyle/>
                    <a:p>
                      <a:r>
                        <a:rPr lang="en-US" sz="1600" dirty="0">
                          <a:latin typeface="Calibri" panose="020F0502020204030204" pitchFamily="34" charset="0"/>
                          <a:cs typeface="Calibri" panose="020F0502020204030204" pitchFamily="34" charset="0"/>
                        </a:rPr>
                        <a:t>Inhibitor/</a:t>
                      </a:r>
                      <a:br>
                        <a:rPr lang="en-US" sz="1600" dirty="0">
                          <a:latin typeface="Calibri" panose="020F0502020204030204" pitchFamily="34" charset="0"/>
                          <a:cs typeface="Calibri" panose="020F0502020204030204" pitchFamily="34" charset="0"/>
                        </a:rPr>
                      </a:br>
                      <a:r>
                        <a:rPr lang="en-US" sz="1600" dirty="0">
                          <a:latin typeface="Calibri" panose="020F0502020204030204" pitchFamily="34" charset="0"/>
                          <a:cs typeface="Calibri" panose="020F0502020204030204" pitchFamily="34" charset="0"/>
                        </a:rPr>
                        <a:t>Inducer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600" dirty="0">
                          <a:latin typeface="Calibri" panose="020F0502020204030204" pitchFamily="34" charset="0"/>
                          <a:cs typeface="Calibri" panose="020F0502020204030204" pitchFamily="34" charset="0"/>
                        </a:rPr>
                        <a:t>Change in AUC</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600" dirty="0">
                          <a:latin typeface="Calibri" panose="020F0502020204030204" pitchFamily="34" charset="0"/>
                          <a:cs typeface="Calibri" panose="020F0502020204030204" pitchFamily="34" charset="0"/>
                        </a:rPr>
                        <a:t>Clearance of Medication,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5878389"/>
                  </a:ext>
                </a:extLst>
              </a:tr>
              <a:tr h="370840">
                <a:tc>
                  <a:txBody>
                    <a:bodyPr/>
                    <a:lstStyle/>
                    <a:p>
                      <a:r>
                        <a:rPr lang="en-US" sz="1600" dirty="0">
                          <a:solidFill>
                            <a:schemeClr val="bg1"/>
                          </a:solidFill>
                          <a:latin typeface="Calibri" panose="020F0502020204030204" pitchFamily="34" charset="0"/>
                          <a:cs typeface="Calibri" panose="020F0502020204030204" pitchFamily="34" charset="0"/>
                        </a:rPr>
                        <a:t>Strong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&gt;5-fold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&gt;80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21412066"/>
                  </a:ext>
                </a:extLst>
              </a:tr>
              <a:tr h="370840">
                <a:tc>
                  <a:txBody>
                    <a:bodyPr/>
                    <a:lstStyle/>
                    <a:p>
                      <a:r>
                        <a:rPr lang="en-US" sz="1600" dirty="0">
                          <a:solidFill>
                            <a:schemeClr val="bg1"/>
                          </a:solidFill>
                          <a:latin typeface="Calibri" panose="020F0502020204030204" pitchFamily="34" charset="0"/>
                          <a:cs typeface="Calibri" panose="020F0502020204030204" pitchFamily="34" charset="0"/>
                        </a:rPr>
                        <a:t>Moderate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 to 5-fold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50-80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43347013"/>
                  </a:ext>
                </a:extLst>
              </a:tr>
              <a:tr h="370840">
                <a:tc>
                  <a:txBody>
                    <a:bodyPr/>
                    <a:lstStyle/>
                    <a:p>
                      <a:r>
                        <a:rPr lang="en-US" sz="1600" dirty="0">
                          <a:solidFill>
                            <a:schemeClr val="bg1"/>
                          </a:solidFill>
                          <a:latin typeface="Calibri" panose="020F0502020204030204" pitchFamily="34" charset="0"/>
                          <a:cs typeface="Calibri" panose="020F0502020204030204" pitchFamily="34" charset="0"/>
                        </a:rPr>
                        <a:t>Weak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1.25- to </a:t>
                      </a:r>
                      <a:br>
                        <a:rPr lang="en-US" sz="1600" dirty="0">
                          <a:solidFill>
                            <a:schemeClr val="bg1"/>
                          </a:solidFill>
                          <a:latin typeface="Calibri" panose="020F0502020204030204" pitchFamily="34" charset="0"/>
                          <a:cs typeface="Calibri" panose="020F0502020204030204" pitchFamily="34" charset="0"/>
                        </a:rPr>
                      </a:br>
                      <a:r>
                        <a:rPr lang="en-US" sz="1600" dirty="0">
                          <a:solidFill>
                            <a:schemeClr val="bg1"/>
                          </a:solidFill>
                          <a:latin typeface="Calibri" panose="020F0502020204030204" pitchFamily="34" charset="0"/>
                          <a:cs typeface="Calibri" panose="020F0502020204030204" pitchFamily="34" charset="0"/>
                        </a:rPr>
                        <a:t>2-fold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20-50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7798762"/>
                  </a:ext>
                </a:extLst>
              </a:tr>
            </a:tbl>
          </a:graphicData>
        </a:graphic>
      </p:graphicFrame>
      <p:sp>
        <p:nvSpPr>
          <p:cNvPr id="6" name="TextBox 5">
            <a:extLst>
              <a:ext uri="{FF2B5EF4-FFF2-40B4-BE49-F238E27FC236}">
                <a16:creationId xmlns:a16="http://schemas.microsoft.com/office/drawing/2014/main" id="{36674617-B201-443E-A4D9-6FE5232B6880}"/>
              </a:ext>
            </a:extLst>
          </p:cNvPr>
          <p:cNvSpPr txBox="1"/>
          <p:nvPr/>
        </p:nvSpPr>
        <p:spPr>
          <a:xfrm>
            <a:off x="7703507" y="5423837"/>
            <a:ext cx="2872984" cy="276999"/>
          </a:xfrm>
          <a:prstGeom prst="rect">
            <a:avLst/>
          </a:prstGeom>
          <a:noFill/>
        </p:spPr>
        <p:txBody>
          <a:bodyPr wrap="square">
            <a:spAutoFit/>
          </a:bodyPr>
          <a:lstStyle/>
          <a:p>
            <a:r>
              <a:rPr lang="en-US" sz="1200" dirty="0"/>
              <a:t>Abbreviation: AUC, area under the curve.</a:t>
            </a:r>
          </a:p>
        </p:txBody>
      </p:sp>
      <p:sp>
        <p:nvSpPr>
          <p:cNvPr id="7" name="TextBox 6">
            <a:extLst>
              <a:ext uri="{FF2B5EF4-FFF2-40B4-BE49-F238E27FC236}">
                <a16:creationId xmlns:a16="http://schemas.microsoft.com/office/drawing/2014/main" id="{D55A6C01-FCC8-4203-B232-822C411D73FE}"/>
              </a:ext>
            </a:extLst>
          </p:cNvPr>
          <p:cNvSpPr txBox="1"/>
          <p:nvPr/>
        </p:nvSpPr>
        <p:spPr>
          <a:xfrm>
            <a:off x="7703507" y="2206011"/>
            <a:ext cx="3980492" cy="646331"/>
          </a:xfrm>
          <a:prstGeom prst="rect">
            <a:avLst/>
          </a:prstGeom>
          <a:noFill/>
        </p:spPr>
        <p:txBody>
          <a:bodyPr wrap="square" rtlCol="0">
            <a:spAutoFit/>
          </a:bodyPr>
          <a:lstStyle/>
          <a:p>
            <a:pPr algn="ctr"/>
            <a:r>
              <a:rPr lang="en-US" b="1" dirty="0">
                <a:solidFill>
                  <a:schemeClr val="bg1"/>
                </a:solidFill>
                <a:latin typeface="Calibri" panose="020F0502020204030204" pitchFamily="34" charset="0"/>
                <a:cs typeface="Calibri" panose="020F0502020204030204" pitchFamily="34" charset="0"/>
              </a:rPr>
              <a:t>Characterization of </a:t>
            </a:r>
            <a:br>
              <a:rPr lang="en-US" b="1" dirty="0">
                <a:solidFill>
                  <a:schemeClr val="bg1"/>
                </a:solidFill>
                <a:latin typeface="Calibri" panose="020F0502020204030204" pitchFamily="34" charset="0"/>
                <a:cs typeface="Calibri" panose="020F0502020204030204" pitchFamily="34" charset="0"/>
              </a:rPr>
            </a:br>
            <a:r>
              <a:rPr lang="en-US" b="1" dirty="0">
                <a:solidFill>
                  <a:schemeClr val="bg1"/>
                </a:solidFill>
                <a:latin typeface="Calibri" panose="020F0502020204030204" pitchFamily="34" charset="0"/>
                <a:cs typeface="Calibri" panose="020F0502020204030204" pitchFamily="34" charset="0"/>
              </a:rPr>
              <a:t>Inhibitors and Inducers</a:t>
            </a:r>
          </a:p>
        </p:txBody>
      </p:sp>
      <p:grpSp>
        <p:nvGrpSpPr>
          <p:cNvPr id="8" name="Group 7">
            <a:extLst>
              <a:ext uri="{FF2B5EF4-FFF2-40B4-BE49-F238E27FC236}">
                <a16:creationId xmlns:a16="http://schemas.microsoft.com/office/drawing/2014/main" id="{0D811E36-4119-43E0-A607-A5C15C0A1023}"/>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1516A594-639B-447D-BE0D-44814D5A21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3E1E7043-F114-4B9B-B453-8CE5A4205CCB}"/>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1">
            <a:extLst>
              <a:ext uri="{FF2B5EF4-FFF2-40B4-BE49-F238E27FC236}">
                <a16:creationId xmlns:a16="http://schemas.microsoft.com/office/drawing/2014/main" id="{B9249D09-0C35-4D1E-89AC-BCE73E3C9649}"/>
              </a:ext>
            </a:extLst>
          </p:cNvPr>
          <p:cNvSpPr txBox="1">
            <a:spLocks noChangeArrowheads="1"/>
          </p:cNvSpPr>
          <p:nvPr/>
        </p:nvSpPr>
        <p:spPr bwMode="auto">
          <a:xfrm>
            <a:off x="419387" y="6369508"/>
            <a:ext cx="8561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eaLnBrk="1" hangingPunct="1">
              <a:defRPr sz="1400" b="0">
                <a:solidFill>
                  <a:schemeClr val="bg2"/>
                </a:solidFill>
                <a:latin typeface="Calibri" panose="020F0502020204030204" pitchFamily="34" charset="0"/>
                <a:ea typeface="Arial" charset="0"/>
                <a:cs typeface="Arial" charset="0"/>
              </a:defRPr>
            </a:lvl1pPr>
            <a:lvl2pPr marL="742950" indent="-285750">
              <a:defRPr>
                <a:latin typeface="Arial" charset="0"/>
                <a:ea typeface="Arial" charset="0"/>
                <a:cs typeface="Arial" charset="0"/>
              </a:defRPr>
            </a:lvl2pPr>
            <a:lvl3pPr marL="1143000" indent="-228600">
              <a:defRPr>
                <a:latin typeface="Arial" charset="0"/>
                <a:ea typeface="Arial" charset="0"/>
                <a:cs typeface="Arial" charset="0"/>
              </a:defRPr>
            </a:lvl3pPr>
            <a:lvl4pPr marL="1600200" indent="-228600">
              <a:defRPr>
                <a:latin typeface="Arial" charset="0"/>
                <a:ea typeface="Arial" charset="0"/>
                <a:cs typeface="Arial" charset="0"/>
              </a:defRPr>
            </a:lvl4pPr>
            <a:lvl5pPr marL="2057400" indent="-22860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r>
              <a:rPr lang="en-US" altLang="en-US" sz="1200" dirty="0"/>
              <a:t>Segal. J Oncol Pract. 2014;10:e255. Veerman. Lancet Oncol. 2020;21:e265. </a:t>
            </a:r>
            <a:endParaRPr lang="en-US" sz="1200" dirty="0"/>
          </a:p>
        </p:txBody>
      </p:sp>
    </p:spTree>
    <p:extLst>
      <p:ext uri="{BB962C8B-B14F-4D97-AF65-F5344CB8AC3E}">
        <p14:creationId xmlns:p14="http://schemas.microsoft.com/office/powerpoint/2010/main" val="4202237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E3C3-E8A4-47BE-8A9C-25BEAC4AAB36}"/>
              </a:ext>
            </a:extLst>
          </p:cNvPr>
          <p:cNvSpPr>
            <a:spLocks noGrp="1"/>
          </p:cNvSpPr>
          <p:nvPr>
            <p:ph type="title"/>
          </p:nvPr>
        </p:nvSpPr>
        <p:spPr/>
        <p:txBody>
          <a:bodyPr>
            <a:normAutofit/>
          </a:bodyPr>
          <a:lstStyle/>
          <a:p>
            <a:r>
              <a:rPr lang="en-US" dirty="0"/>
              <a:t>BTK Inhibitor Drug–Drug Interactions</a:t>
            </a:r>
          </a:p>
        </p:txBody>
      </p:sp>
      <p:graphicFrame>
        <p:nvGraphicFramePr>
          <p:cNvPr id="4" name="Table 4">
            <a:extLst>
              <a:ext uri="{FF2B5EF4-FFF2-40B4-BE49-F238E27FC236}">
                <a16:creationId xmlns:a16="http://schemas.microsoft.com/office/drawing/2014/main" id="{F763211B-BC0C-413C-A951-2DC6F0E2600E}"/>
              </a:ext>
            </a:extLst>
          </p:cNvPr>
          <p:cNvGraphicFramePr>
            <a:graphicFrameLocks noGrp="1"/>
          </p:cNvGraphicFramePr>
          <p:nvPr>
            <p:ph idx="1"/>
            <p:extLst>
              <p:ext uri="{D42A27DB-BD31-4B8C-83A1-F6EECF244321}">
                <p14:modId xmlns:p14="http://schemas.microsoft.com/office/powerpoint/2010/main" val="4044656882"/>
              </p:ext>
            </p:extLst>
          </p:nvPr>
        </p:nvGraphicFramePr>
        <p:xfrm>
          <a:off x="723899" y="1202103"/>
          <a:ext cx="10758488" cy="5151120"/>
        </p:xfrm>
        <a:graphic>
          <a:graphicData uri="http://schemas.openxmlformats.org/drawingml/2006/table">
            <a:tbl>
              <a:tblPr firstRow="1" bandRow="1">
                <a:tableStyleId>{5C22544A-7EE6-4342-B048-85BDC9FD1C3A}</a:tableStyleId>
              </a:tblPr>
              <a:tblGrid>
                <a:gridCol w="2689622">
                  <a:extLst>
                    <a:ext uri="{9D8B030D-6E8A-4147-A177-3AD203B41FA5}">
                      <a16:colId xmlns:a16="http://schemas.microsoft.com/office/drawing/2014/main" val="1534270493"/>
                    </a:ext>
                  </a:extLst>
                </a:gridCol>
                <a:gridCol w="2689622">
                  <a:extLst>
                    <a:ext uri="{9D8B030D-6E8A-4147-A177-3AD203B41FA5}">
                      <a16:colId xmlns:a16="http://schemas.microsoft.com/office/drawing/2014/main" val="1054154833"/>
                    </a:ext>
                  </a:extLst>
                </a:gridCol>
                <a:gridCol w="2689622">
                  <a:extLst>
                    <a:ext uri="{9D8B030D-6E8A-4147-A177-3AD203B41FA5}">
                      <a16:colId xmlns:a16="http://schemas.microsoft.com/office/drawing/2014/main" val="3593656699"/>
                    </a:ext>
                  </a:extLst>
                </a:gridCol>
                <a:gridCol w="2689622">
                  <a:extLst>
                    <a:ext uri="{9D8B030D-6E8A-4147-A177-3AD203B41FA5}">
                      <a16:colId xmlns:a16="http://schemas.microsoft.com/office/drawing/2014/main" val="1612963547"/>
                    </a:ext>
                  </a:extLst>
                </a:gridCol>
              </a:tblGrid>
              <a:tr h="370840">
                <a:tc>
                  <a:txBody>
                    <a:bodyPr/>
                    <a:lstStyle/>
                    <a:p>
                      <a:r>
                        <a:rPr lang="en-US" sz="1400" dirty="0">
                          <a:latin typeface="Calibri" panose="020F0502020204030204" pitchFamily="34" charset="0"/>
                          <a:cs typeface="Calibri" panose="020F0502020204030204" pitchFamily="34" charset="0"/>
                        </a:rPr>
                        <a:t>Dosing Recommendation by Inhibitors/Inducers</a:t>
                      </a: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cs typeface="Calibri" panose="020F0502020204030204" pitchFamily="34" charset="0"/>
                        </a:rPr>
                        <a:t>Ibrutinib</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400" dirty="0">
                          <a:latin typeface="Calibri" panose="020F0502020204030204" pitchFamily="34" charset="0"/>
                          <a:cs typeface="Calibri" panose="020F0502020204030204" pitchFamily="34" charset="0"/>
                        </a:rPr>
                        <a:t>Acalabrutinib</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cs typeface="Calibri" panose="020F0502020204030204" pitchFamily="34" charset="0"/>
                        </a:rPr>
                        <a:t>Zanubrutinib</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774742349"/>
                  </a:ext>
                </a:extLst>
              </a:tr>
              <a:tr h="600872">
                <a:tc>
                  <a:txBody>
                    <a:bodyPr/>
                    <a:lstStyle/>
                    <a:p>
                      <a:r>
                        <a:rPr lang="en-US" sz="1400" b="0" dirty="0">
                          <a:solidFill>
                            <a:schemeClr val="bg1"/>
                          </a:solidFill>
                          <a:latin typeface="Calibri" panose="020F0502020204030204" pitchFamily="34" charset="0"/>
                          <a:cs typeface="Calibri" panose="020F0502020204030204" pitchFamily="34" charset="0"/>
                        </a:rPr>
                        <a:t>Strong CYP3A inhibitor</a:t>
                      </a:r>
                    </a:p>
                  </a:txBody>
                  <a:tcPr>
                    <a:lnL w="12700" cmpd="sng">
                      <a:noFill/>
                    </a:lnL>
                    <a:lnR w="12700" cap="flat" cmpd="sng" algn="ctr">
                      <a:no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Avoid concomitant 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modification is recommended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strong inhibitor intended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for short-term use (eg, up to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days as anti-infectives), hold ibrutinib </a:t>
                      </a:r>
                    </a:p>
                  </a:txBody>
                  <a:tcPr>
                    <a:lnL w="12700" cap="flat" cmpd="sng" algn="ctr">
                      <a:noFill/>
                      <a:prstDash val="solid"/>
                      <a:round/>
                      <a:headEnd type="none" w="med" len="med"/>
                      <a:tailEnd type="none" w="med" len="med"/>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Avoid concomitant 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Dose modification is recommended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strong inhibitor intended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for short-term use (eg, up to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days as anti-infectives), hold acalabrutinib </a:t>
                      </a:r>
                    </a:p>
                  </a:txBody>
                  <a:tcPr>
                    <a:lnL w="12700" cap="flat" cmpd="sng" algn="ctr">
                      <a:noFill/>
                      <a:prstDash val="solid"/>
                      <a:round/>
                      <a:headEnd type="none" w="med" len="med"/>
                      <a:tailEnd type="none" w="med" len="med"/>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 mg once daily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Interrupt dose as recommended for adverse reactions</a:t>
                      </a:r>
                    </a:p>
                  </a:txBody>
                  <a:tcPr>
                    <a:lnL w="12700" cap="flat" cmpd="sng" algn="ctr">
                      <a:noFill/>
                      <a:prstDash val="solid"/>
                      <a:round/>
                      <a:headEnd type="none" w="med" len="med"/>
                      <a:tailEnd type="none" w="med" len="med"/>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92084802"/>
                  </a:ext>
                </a:extLst>
              </a:tr>
              <a:tr h="350351">
                <a:tc>
                  <a:txBody>
                    <a:bodyPr/>
                    <a:lstStyle/>
                    <a:p>
                      <a:r>
                        <a:rPr lang="en-US" sz="1400" b="0" dirty="0">
                          <a:solidFill>
                            <a:schemeClr val="bg1"/>
                          </a:solidFill>
                          <a:latin typeface="Calibri" panose="020F0502020204030204" pitchFamily="34" charset="0"/>
                          <a:cs typeface="Calibri" panose="020F0502020204030204" pitchFamily="34" charset="0"/>
                        </a:rPr>
                        <a:t>Moderate CYP3A inhibitor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280 mg once daily</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100 mg once daily</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80 mg twice daily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Modify dose as recommended for adverse reactions</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485255782"/>
                  </a:ext>
                </a:extLst>
              </a:tr>
              <a:tr h="285216">
                <a:tc>
                  <a:txBody>
                    <a:bodyPr/>
                    <a:lstStyle/>
                    <a:p>
                      <a:r>
                        <a:rPr lang="en-US" sz="1400" b="0" dirty="0">
                          <a:solidFill>
                            <a:schemeClr val="bg1"/>
                          </a:solidFill>
                          <a:latin typeface="Calibri" panose="020F0502020204030204" pitchFamily="34" charset="0"/>
                          <a:cs typeface="Calibri" panose="020F0502020204030204" pitchFamily="34" charset="0"/>
                        </a:rPr>
                        <a:t>Strong CYP3A inducer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Avoid concomitant use</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Avoid concomitant 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If inducers can not be avoided,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increase acalabrutinib dose to 200 mg every 12 hr</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Avoid concomitant use</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13330319"/>
                  </a:ext>
                </a:extLst>
              </a:tr>
              <a:tr h="2852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Gastric acid–reducing agents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Avoid coadministration with proton pump inhibitors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Take acalabrutinib 2 hr before an H2 receptor antagonist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Separate dosing by at least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hr before and after antacids</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37791990"/>
                  </a:ext>
                </a:extLst>
              </a:tr>
            </a:tbl>
          </a:graphicData>
        </a:graphic>
      </p:graphicFrame>
      <p:sp>
        <p:nvSpPr>
          <p:cNvPr id="5" name="Text Box 11">
            <a:extLst>
              <a:ext uri="{FF2B5EF4-FFF2-40B4-BE49-F238E27FC236}">
                <a16:creationId xmlns:a16="http://schemas.microsoft.com/office/drawing/2014/main" id="{174BD54D-40A5-4E1F-B6D3-CEE8D0F43627}"/>
              </a:ext>
            </a:extLst>
          </p:cNvPr>
          <p:cNvSpPr txBox="1">
            <a:spLocks noChangeArrowheads="1"/>
          </p:cNvSpPr>
          <p:nvPr/>
        </p:nvSpPr>
        <p:spPr bwMode="auto">
          <a:xfrm>
            <a:off x="414339" y="636607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tx1"/>
                </a:solidFill>
              </a:rPr>
              <a:t>Ibrutinib PI. </a:t>
            </a:r>
          </a:p>
        </p:txBody>
      </p:sp>
      <p:sp>
        <p:nvSpPr>
          <p:cNvPr id="6" name="Text Box 11">
            <a:extLst>
              <a:ext uri="{FF2B5EF4-FFF2-40B4-BE49-F238E27FC236}">
                <a16:creationId xmlns:a16="http://schemas.microsoft.com/office/drawing/2014/main" id="{0D7C3EAE-1E97-467D-9EDD-7B5BD9044726}"/>
              </a:ext>
            </a:extLst>
          </p:cNvPr>
          <p:cNvSpPr txBox="1">
            <a:spLocks noChangeArrowheads="1"/>
          </p:cNvSpPr>
          <p:nvPr/>
        </p:nvSpPr>
        <p:spPr bwMode="auto">
          <a:xfrm>
            <a:off x="414339" y="636607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da-DK" altLang="en-US" sz="1200" b="0" dirty="0">
                <a:solidFill>
                  <a:schemeClr val="bg2"/>
                </a:solidFill>
                <a:latin typeface="Calibri" panose="020F0502020204030204" pitchFamily="34" charset="0"/>
                <a:cs typeface="Calibri" panose="020F0502020204030204" pitchFamily="34" charset="0"/>
              </a:rPr>
              <a:t>Ibrutinib PI. Acalabrutinib PI. Zanubrutinib PI.</a:t>
            </a:r>
          </a:p>
        </p:txBody>
      </p:sp>
      <p:grpSp>
        <p:nvGrpSpPr>
          <p:cNvPr id="7" name="Group 6">
            <a:extLst>
              <a:ext uri="{FF2B5EF4-FFF2-40B4-BE49-F238E27FC236}">
                <a16:creationId xmlns:a16="http://schemas.microsoft.com/office/drawing/2014/main" id="{556C04CB-AF21-42D6-A1BE-31EDB713B528}"/>
              </a:ext>
            </a:extLst>
          </p:cNvPr>
          <p:cNvGrpSpPr>
            <a:grpSpLocks/>
          </p:cNvGrpSpPr>
          <p:nvPr/>
        </p:nvGrpSpPr>
        <p:grpSpPr bwMode="auto">
          <a:xfrm>
            <a:off x="9389569" y="6216652"/>
            <a:ext cx="2488502" cy="447822"/>
            <a:chOff x="9527309" y="3551529"/>
            <a:chExt cx="2488502" cy="448324"/>
          </a:xfrm>
        </p:grpSpPr>
        <p:pic>
          <p:nvPicPr>
            <p:cNvPr id="8" name="Picture 9">
              <a:extLst>
                <a:ext uri="{FF2B5EF4-FFF2-40B4-BE49-F238E27FC236}">
                  <a16:creationId xmlns:a16="http://schemas.microsoft.com/office/drawing/2014/main" id="{6306F183-546C-4EE3-852F-803E12781DB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9" name="Rectangle 8">
              <a:extLst>
                <a:ext uri="{FF2B5EF4-FFF2-40B4-BE49-F238E27FC236}">
                  <a16:creationId xmlns:a16="http://schemas.microsoft.com/office/drawing/2014/main" id="{2DD2572E-19DF-4587-84BF-1ADFF7C1512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988425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EDB6-91FB-4C8F-9053-747FF511DF96}"/>
              </a:ext>
            </a:extLst>
          </p:cNvPr>
          <p:cNvSpPr>
            <a:spLocks noGrp="1"/>
          </p:cNvSpPr>
          <p:nvPr>
            <p:ph type="title"/>
          </p:nvPr>
        </p:nvSpPr>
        <p:spPr>
          <a:xfrm>
            <a:off x="609759" y="238127"/>
            <a:ext cx="10872445" cy="1103313"/>
          </a:xfrm>
        </p:spPr>
        <p:txBody>
          <a:bodyPr/>
          <a:lstStyle/>
          <a:p>
            <a:r>
              <a:rPr lang="en-US" dirty="0"/>
              <a:t>RESONATE: Prevalence of Most Grade ≥3 AEs of Clinical Interest With Ibrutinib Decreased Over Time </a:t>
            </a:r>
          </a:p>
        </p:txBody>
      </p:sp>
      <p:sp>
        <p:nvSpPr>
          <p:cNvPr id="61" name="Content Placeholder 60">
            <a:extLst>
              <a:ext uri="{FF2B5EF4-FFF2-40B4-BE49-F238E27FC236}">
                <a16:creationId xmlns:a16="http://schemas.microsoft.com/office/drawing/2014/main" id="{F5033760-03F0-419E-B826-8D475E54351D}"/>
              </a:ext>
            </a:extLst>
          </p:cNvPr>
          <p:cNvSpPr>
            <a:spLocks noGrp="1"/>
          </p:cNvSpPr>
          <p:nvPr>
            <p:ph sz="half" idx="2"/>
          </p:nvPr>
        </p:nvSpPr>
        <p:spPr>
          <a:xfrm>
            <a:off x="6529388" y="1511300"/>
            <a:ext cx="5229225" cy="4678363"/>
          </a:xfrm>
        </p:spPr>
        <p:txBody>
          <a:bodyPr/>
          <a:lstStyle/>
          <a:p>
            <a:r>
              <a:rPr lang="en-US" sz="2600" dirty="0"/>
              <a:t>At a median follow-up of up to </a:t>
            </a:r>
            <a:br>
              <a:rPr lang="en-US" sz="2600" dirty="0"/>
            </a:br>
            <a:r>
              <a:rPr lang="en-US" sz="2600" dirty="0"/>
              <a:t>6 yr, extended ibrutinib tx was efficacious in R/R CLL/SLL</a:t>
            </a:r>
          </a:p>
          <a:p>
            <a:pPr lvl="1"/>
            <a:r>
              <a:rPr lang="en-US" sz="2400" dirty="0"/>
              <a:t>Comparable efficacy in those with high-risk genetic features</a:t>
            </a:r>
          </a:p>
          <a:p>
            <a:r>
              <a:rPr lang="en-US" sz="2600" dirty="0"/>
              <a:t>Tolerable safety profile with low rate of discontinuation due to AEs</a:t>
            </a:r>
          </a:p>
          <a:p>
            <a:pPr lvl="1"/>
            <a:r>
              <a:rPr lang="en-US" sz="2400" dirty="0"/>
              <a:t>No new long-term safety signals</a:t>
            </a:r>
          </a:p>
          <a:p>
            <a:r>
              <a:rPr lang="en-US" sz="2600" dirty="0"/>
              <a:t>Data support long-term benefit, tolerability of continuous ibrutinib for R/R CLL/SLL</a:t>
            </a:r>
          </a:p>
        </p:txBody>
      </p:sp>
      <p:grpSp>
        <p:nvGrpSpPr>
          <p:cNvPr id="3" name="Group 7">
            <a:extLst>
              <a:ext uri="{FF2B5EF4-FFF2-40B4-BE49-F238E27FC236}">
                <a16:creationId xmlns:a16="http://schemas.microsoft.com/office/drawing/2014/main" id="{28BA9AFE-8EDE-413B-BF62-A5AAA65AF88B}"/>
              </a:ext>
            </a:extLst>
          </p:cNvPr>
          <p:cNvGrpSpPr>
            <a:grpSpLocks/>
          </p:cNvGrpSpPr>
          <p:nvPr/>
        </p:nvGrpSpPr>
        <p:grpSpPr bwMode="auto">
          <a:xfrm>
            <a:off x="9389569" y="6216652"/>
            <a:ext cx="2488502" cy="447822"/>
            <a:chOff x="9527309" y="3551529"/>
            <a:chExt cx="2488502" cy="448324"/>
          </a:xfrm>
        </p:grpSpPr>
        <p:pic>
          <p:nvPicPr>
            <p:cNvPr id="4" name="Picture 9">
              <a:extLst>
                <a:ext uri="{FF2B5EF4-FFF2-40B4-BE49-F238E27FC236}">
                  <a16:creationId xmlns:a16="http://schemas.microsoft.com/office/drawing/2014/main" id="{93DEC9D0-B8B3-4369-A31E-34EF16C032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 name="Rectangle 8">
              <a:extLst>
                <a:ext uri="{FF2B5EF4-FFF2-40B4-BE49-F238E27FC236}">
                  <a16:creationId xmlns:a16="http://schemas.microsoft.com/office/drawing/2014/main" id="{5DA966CF-9A15-40B9-B995-C2CDED492233}"/>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2" name="TextBox 61">
            <a:extLst>
              <a:ext uri="{FF2B5EF4-FFF2-40B4-BE49-F238E27FC236}">
                <a16:creationId xmlns:a16="http://schemas.microsoft.com/office/drawing/2014/main" id="{5B7F6579-D8AE-4B82-B0F0-9D4D66CDA4B0}"/>
              </a:ext>
            </a:extLst>
          </p:cNvPr>
          <p:cNvSpPr txBox="1"/>
          <p:nvPr/>
        </p:nvSpPr>
        <p:spPr bwMode="auto">
          <a:xfrm>
            <a:off x="893314" y="1299644"/>
            <a:ext cx="53768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Prevalence of Grade ≥3 AEs of Clinical Interest Over Time in Ibrutinib Arm (ITT Population)</a:t>
            </a:r>
          </a:p>
        </p:txBody>
      </p:sp>
      <p:sp>
        <p:nvSpPr>
          <p:cNvPr id="63" name="Text Box 15">
            <a:extLst>
              <a:ext uri="{FF2B5EF4-FFF2-40B4-BE49-F238E27FC236}">
                <a16:creationId xmlns:a16="http://schemas.microsoft.com/office/drawing/2014/main" id="{D3C2F8D4-DD6B-45EF-A0A0-83B4DDC903DB}"/>
              </a:ext>
            </a:extLst>
          </p:cNvPr>
          <p:cNvSpPr txBox="1">
            <a:spLocks noChangeArrowheads="1"/>
          </p:cNvSpPr>
          <p:nvPr/>
        </p:nvSpPr>
        <p:spPr bwMode="auto">
          <a:xfrm>
            <a:off x="431413" y="636092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Munir. Am J Hematol. 2019;94:1353.</a:t>
            </a:r>
          </a:p>
        </p:txBody>
      </p:sp>
      <p:cxnSp>
        <p:nvCxnSpPr>
          <p:cNvPr id="13" name="Straight Connector 12">
            <a:extLst>
              <a:ext uri="{FF2B5EF4-FFF2-40B4-BE49-F238E27FC236}">
                <a16:creationId xmlns:a16="http://schemas.microsoft.com/office/drawing/2014/main" id="{42C44391-4976-6E4D-8864-3129702A8DB6}"/>
              </a:ext>
            </a:extLst>
          </p:cNvPr>
          <p:cNvCxnSpPr/>
          <p:nvPr/>
        </p:nvCxnSpPr>
        <p:spPr bwMode="auto">
          <a:xfrm>
            <a:off x="3094658" y="6102220"/>
            <a:ext cx="265922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07CEF5B-D883-DF41-A3F1-2AF434CE6266}"/>
              </a:ext>
            </a:extLst>
          </p:cNvPr>
          <p:cNvCxnSpPr>
            <a:cxnSpLocks/>
          </p:cNvCxnSpPr>
          <p:nvPr/>
        </p:nvCxnSpPr>
        <p:spPr bwMode="auto">
          <a:xfrm>
            <a:off x="3103988"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E13BDA9-BE2D-6D48-BBFA-6362B59B10E7}"/>
              </a:ext>
            </a:extLst>
          </p:cNvPr>
          <p:cNvCxnSpPr>
            <a:cxnSpLocks/>
          </p:cNvCxnSpPr>
          <p:nvPr/>
        </p:nvCxnSpPr>
        <p:spPr bwMode="auto">
          <a:xfrm>
            <a:off x="3367422"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79F3701-FC8E-F64E-8ACF-AFDAF40F01A7}"/>
              </a:ext>
            </a:extLst>
          </p:cNvPr>
          <p:cNvCxnSpPr>
            <a:cxnSpLocks/>
          </p:cNvCxnSpPr>
          <p:nvPr/>
        </p:nvCxnSpPr>
        <p:spPr bwMode="auto">
          <a:xfrm>
            <a:off x="3630856"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CC64D74-1315-4F4E-9C20-AFA6052CAC8D}"/>
              </a:ext>
            </a:extLst>
          </p:cNvPr>
          <p:cNvCxnSpPr>
            <a:cxnSpLocks/>
          </p:cNvCxnSpPr>
          <p:nvPr/>
        </p:nvCxnSpPr>
        <p:spPr bwMode="auto">
          <a:xfrm>
            <a:off x="3894290"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113FE72-C060-EA45-ACC0-5666C4DC1EFE}"/>
              </a:ext>
            </a:extLst>
          </p:cNvPr>
          <p:cNvCxnSpPr>
            <a:cxnSpLocks/>
          </p:cNvCxnSpPr>
          <p:nvPr/>
        </p:nvCxnSpPr>
        <p:spPr bwMode="auto">
          <a:xfrm>
            <a:off x="4157724"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982BE71-999F-CA49-B8F8-8BE9D1684642}"/>
              </a:ext>
            </a:extLst>
          </p:cNvPr>
          <p:cNvCxnSpPr>
            <a:cxnSpLocks/>
          </p:cNvCxnSpPr>
          <p:nvPr/>
        </p:nvCxnSpPr>
        <p:spPr bwMode="auto">
          <a:xfrm>
            <a:off x="4421158"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ABE2EE6-A3C5-D441-A829-EE6379050FF4}"/>
              </a:ext>
            </a:extLst>
          </p:cNvPr>
          <p:cNvCxnSpPr>
            <a:cxnSpLocks/>
          </p:cNvCxnSpPr>
          <p:nvPr/>
        </p:nvCxnSpPr>
        <p:spPr bwMode="auto">
          <a:xfrm>
            <a:off x="4684592"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C1DE6E4-56F8-A745-8B05-A3A3855F440A}"/>
              </a:ext>
            </a:extLst>
          </p:cNvPr>
          <p:cNvCxnSpPr>
            <a:cxnSpLocks/>
          </p:cNvCxnSpPr>
          <p:nvPr/>
        </p:nvCxnSpPr>
        <p:spPr bwMode="auto">
          <a:xfrm>
            <a:off x="4948026"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DE89A54-63EB-BA4E-B483-506B490264BF}"/>
              </a:ext>
            </a:extLst>
          </p:cNvPr>
          <p:cNvCxnSpPr>
            <a:cxnSpLocks/>
          </p:cNvCxnSpPr>
          <p:nvPr/>
        </p:nvCxnSpPr>
        <p:spPr bwMode="auto">
          <a:xfrm>
            <a:off x="5211460"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476327D-16FA-F94F-A865-9D236B6E8D74}"/>
              </a:ext>
            </a:extLst>
          </p:cNvPr>
          <p:cNvCxnSpPr>
            <a:cxnSpLocks/>
          </p:cNvCxnSpPr>
          <p:nvPr/>
        </p:nvCxnSpPr>
        <p:spPr bwMode="auto">
          <a:xfrm>
            <a:off x="5474894" y="61022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E5AA05C-F521-1D4F-9962-674F718529B1}"/>
              </a:ext>
            </a:extLst>
          </p:cNvPr>
          <p:cNvCxnSpPr>
            <a:cxnSpLocks/>
          </p:cNvCxnSpPr>
          <p:nvPr/>
        </p:nvCxnSpPr>
        <p:spPr bwMode="auto">
          <a:xfrm>
            <a:off x="5738331" y="610222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75937112-C936-D749-9412-6723EA4FAA0A}"/>
              </a:ext>
            </a:extLst>
          </p:cNvPr>
          <p:cNvSpPr txBox="1"/>
          <p:nvPr/>
        </p:nvSpPr>
        <p:spPr bwMode="auto">
          <a:xfrm>
            <a:off x="3094658" y="6273479"/>
            <a:ext cx="27991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17" name="TextBox 16">
            <a:extLst>
              <a:ext uri="{FF2B5EF4-FFF2-40B4-BE49-F238E27FC236}">
                <a16:creationId xmlns:a16="http://schemas.microsoft.com/office/drawing/2014/main" id="{8616D892-8691-BC4B-B27F-DBB5526124A5}"/>
              </a:ext>
            </a:extLst>
          </p:cNvPr>
          <p:cNvSpPr txBox="1"/>
          <p:nvPr/>
        </p:nvSpPr>
        <p:spPr bwMode="auto">
          <a:xfrm>
            <a:off x="5401337"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2" name="TextBox 31">
            <a:extLst>
              <a:ext uri="{FF2B5EF4-FFF2-40B4-BE49-F238E27FC236}">
                <a16:creationId xmlns:a16="http://schemas.microsoft.com/office/drawing/2014/main" id="{9713EE0E-8D5B-DE4E-90DF-9D65FC02B1A3}"/>
              </a:ext>
            </a:extLst>
          </p:cNvPr>
          <p:cNvSpPr txBox="1"/>
          <p:nvPr/>
        </p:nvSpPr>
        <p:spPr bwMode="auto">
          <a:xfrm>
            <a:off x="2763986"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A0A77228-F881-D445-90AA-B9C7B417767C}"/>
              </a:ext>
            </a:extLst>
          </p:cNvPr>
          <p:cNvSpPr txBox="1"/>
          <p:nvPr/>
        </p:nvSpPr>
        <p:spPr bwMode="auto">
          <a:xfrm>
            <a:off x="3027721"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2B14372C-D79D-E24A-8EFD-E8DEDA58937F}"/>
              </a:ext>
            </a:extLst>
          </p:cNvPr>
          <p:cNvSpPr txBox="1"/>
          <p:nvPr/>
        </p:nvSpPr>
        <p:spPr bwMode="auto">
          <a:xfrm>
            <a:off x="3291456"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11333C07-DBA1-BD40-B246-DD75FDBED2D7}"/>
              </a:ext>
            </a:extLst>
          </p:cNvPr>
          <p:cNvSpPr txBox="1"/>
          <p:nvPr/>
        </p:nvSpPr>
        <p:spPr bwMode="auto">
          <a:xfrm>
            <a:off x="3555191"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6" name="TextBox 35">
            <a:extLst>
              <a:ext uri="{FF2B5EF4-FFF2-40B4-BE49-F238E27FC236}">
                <a16:creationId xmlns:a16="http://schemas.microsoft.com/office/drawing/2014/main" id="{9DA57ADC-3BD3-B44A-9ECE-AED5A91460FD}"/>
              </a:ext>
            </a:extLst>
          </p:cNvPr>
          <p:cNvSpPr txBox="1"/>
          <p:nvPr/>
        </p:nvSpPr>
        <p:spPr bwMode="auto">
          <a:xfrm>
            <a:off x="3818926"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7" name="TextBox 36">
            <a:extLst>
              <a:ext uri="{FF2B5EF4-FFF2-40B4-BE49-F238E27FC236}">
                <a16:creationId xmlns:a16="http://schemas.microsoft.com/office/drawing/2014/main" id="{E1B7BA59-E963-1340-B1AB-C353A02B3817}"/>
              </a:ext>
            </a:extLst>
          </p:cNvPr>
          <p:cNvSpPr txBox="1"/>
          <p:nvPr/>
        </p:nvSpPr>
        <p:spPr bwMode="auto">
          <a:xfrm>
            <a:off x="4082661"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38" name="TextBox 37">
            <a:extLst>
              <a:ext uri="{FF2B5EF4-FFF2-40B4-BE49-F238E27FC236}">
                <a16:creationId xmlns:a16="http://schemas.microsoft.com/office/drawing/2014/main" id="{A1729D46-DE38-594A-94D2-2EC6031F3D02}"/>
              </a:ext>
            </a:extLst>
          </p:cNvPr>
          <p:cNvSpPr txBox="1"/>
          <p:nvPr/>
        </p:nvSpPr>
        <p:spPr bwMode="auto">
          <a:xfrm>
            <a:off x="4346396"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9" name="TextBox 38">
            <a:extLst>
              <a:ext uri="{FF2B5EF4-FFF2-40B4-BE49-F238E27FC236}">
                <a16:creationId xmlns:a16="http://schemas.microsoft.com/office/drawing/2014/main" id="{EDBCFF5B-377A-5641-9974-72A6792FEA2B}"/>
              </a:ext>
            </a:extLst>
          </p:cNvPr>
          <p:cNvSpPr txBox="1"/>
          <p:nvPr/>
        </p:nvSpPr>
        <p:spPr bwMode="auto">
          <a:xfrm>
            <a:off x="4610131"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70</a:t>
            </a:r>
          </a:p>
        </p:txBody>
      </p:sp>
      <p:sp>
        <p:nvSpPr>
          <p:cNvPr id="40" name="TextBox 39">
            <a:extLst>
              <a:ext uri="{FF2B5EF4-FFF2-40B4-BE49-F238E27FC236}">
                <a16:creationId xmlns:a16="http://schemas.microsoft.com/office/drawing/2014/main" id="{256EEDFD-A58B-0A43-90BF-DEFE806B4A69}"/>
              </a:ext>
            </a:extLst>
          </p:cNvPr>
          <p:cNvSpPr txBox="1"/>
          <p:nvPr/>
        </p:nvSpPr>
        <p:spPr bwMode="auto">
          <a:xfrm>
            <a:off x="4873866"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41" name="TextBox 40">
            <a:extLst>
              <a:ext uri="{FF2B5EF4-FFF2-40B4-BE49-F238E27FC236}">
                <a16:creationId xmlns:a16="http://schemas.microsoft.com/office/drawing/2014/main" id="{49A14772-C1D2-9941-95E9-490352A6137C}"/>
              </a:ext>
            </a:extLst>
          </p:cNvPr>
          <p:cNvSpPr txBox="1"/>
          <p:nvPr/>
        </p:nvSpPr>
        <p:spPr bwMode="auto">
          <a:xfrm>
            <a:off x="5137601" y="6093898"/>
            <a:ext cx="6795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p>
        </p:txBody>
      </p:sp>
      <p:sp>
        <p:nvSpPr>
          <p:cNvPr id="42" name="TextBox 41">
            <a:extLst>
              <a:ext uri="{FF2B5EF4-FFF2-40B4-BE49-F238E27FC236}">
                <a16:creationId xmlns:a16="http://schemas.microsoft.com/office/drawing/2014/main" id="{24A90D10-8B16-1F45-9626-EFB7C7378D26}"/>
              </a:ext>
            </a:extLst>
          </p:cNvPr>
          <p:cNvSpPr txBox="1"/>
          <p:nvPr/>
        </p:nvSpPr>
        <p:spPr bwMode="auto">
          <a:xfrm>
            <a:off x="595162" y="2003962"/>
            <a:ext cx="24769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Neutropenia</a:t>
            </a:r>
          </a:p>
        </p:txBody>
      </p:sp>
      <p:sp>
        <p:nvSpPr>
          <p:cNvPr id="43" name="TextBox 42">
            <a:extLst>
              <a:ext uri="{FF2B5EF4-FFF2-40B4-BE49-F238E27FC236}">
                <a16:creationId xmlns:a16="http://schemas.microsoft.com/office/drawing/2014/main" id="{02D356C3-6B40-3B44-9D39-B392CC8E8A55}"/>
              </a:ext>
            </a:extLst>
          </p:cNvPr>
          <p:cNvSpPr txBox="1"/>
          <p:nvPr/>
        </p:nvSpPr>
        <p:spPr bwMode="auto">
          <a:xfrm>
            <a:off x="595162" y="2320099"/>
            <a:ext cx="24769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Anemia</a:t>
            </a:r>
          </a:p>
        </p:txBody>
      </p:sp>
      <p:sp>
        <p:nvSpPr>
          <p:cNvPr id="44" name="TextBox 43">
            <a:extLst>
              <a:ext uri="{FF2B5EF4-FFF2-40B4-BE49-F238E27FC236}">
                <a16:creationId xmlns:a16="http://schemas.microsoft.com/office/drawing/2014/main" id="{9BD93984-6E01-7D4A-95B8-16D51980F055}"/>
              </a:ext>
            </a:extLst>
          </p:cNvPr>
          <p:cNvSpPr txBox="1"/>
          <p:nvPr/>
        </p:nvSpPr>
        <p:spPr bwMode="auto">
          <a:xfrm>
            <a:off x="595162" y="2636236"/>
            <a:ext cx="24769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Thrombocytopenia</a:t>
            </a:r>
          </a:p>
        </p:txBody>
      </p:sp>
      <p:sp>
        <p:nvSpPr>
          <p:cNvPr id="45" name="TextBox 44">
            <a:extLst>
              <a:ext uri="{FF2B5EF4-FFF2-40B4-BE49-F238E27FC236}">
                <a16:creationId xmlns:a16="http://schemas.microsoft.com/office/drawing/2014/main" id="{A7DBCB0B-83CE-E44A-A792-A81365E75413}"/>
              </a:ext>
            </a:extLst>
          </p:cNvPr>
          <p:cNvSpPr txBox="1"/>
          <p:nvPr/>
        </p:nvSpPr>
        <p:spPr bwMode="auto">
          <a:xfrm>
            <a:off x="595162" y="2952373"/>
            <a:ext cx="24769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Pneumonia</a:t>
            </a:r>
          </a:p>
        </p:txBody>
      </p:sp>
      <p:sp>
        <p:nvSpPr>
          <p:cNvPr id="46" name="TextBox 45">
            <a:extLst>
              <a:ext uri="{FF2B5EF4-FFF2-40B4-BE49-F238E27FC236}">
                <a16:creationId xmlns:a16="http://schemas.microsoft.com/office/drawing/2014/main" id="{46468D3F-5195-0246-A5E7-A97824211891}"/>
              </a:ext>
            </a:extLst>
          </p:cNvPr>
          <p:cNvSpPr txBox="1"/>
          <p:nvPr/>
        </p:nvSpPr>
        <p:spPr bwMode="auto">
          <a:xfrm>
            <a:off x="595162" y="3268510"/>
            <a:ext cx="24769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Diarrhea</a:t>
            </a:r>
          </a:p>
        </p:txBody>
      </p:sp>
      <p:sp>
        <p:nvSpPr>
          <p:cNvPr id="47" name="TextBox 46">
            <a:extLst>
              <a:ext uri="{FF2B5EF4-FFF2-40B4-BE49-F238E27FC236}">
                <a16:creationId xmlns:a16="http://schemas.microsoft.com/office/drawing/2014/main" id="{544E7364-D6A1-3F47-B751-B81E5F0F5B77}"/>
              </a:ext>
            </a:extLst>
          </p:cNvPr>
          <p:cNvSpPr txBox="1"/>
          <p:nvPr/>
        </p:nvSpPr>
        <p:spPr bwMode="auto">
          <a:xfrm>
            <a:off x="595162" y="3584647"/>
            <a:ext cx="24769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Hypertension</a:t>
            </a:r>
          </a:p>
        </p:txBody>
      </p:sp>
      <p:sp>
        <p:nvSpPr>
          <p:cNvPr id="48" name="TextBox 47">
            <a:extLst>
              <a:ext uri="{FF2B5EF4-FFF2-40B4-BE49-F238E27FC236}">
                <a16:creationId xmlns:a16="http://schemas.microsoft.com/office/drawing/2014/main" id="{B9518F6A-59BD-7B46-8F4E-2A9E0E0D5799}"/>
              </a:ext>
            </a:extLst>
          </p:cNvPr>
          <p:cNvSpPr txBox="1"/>
          <p:nvPr/>
        </p:nvSpPr>
        <p:spPr bwMode="auto">
          <a:xfrm>
            <a:off x="595162" y="3900784"/>
            <a:ext cx="24769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Atrial Fibrillation</a:t>
            </a:r>
          </a:p>
        </p:txBody>
      </p:sp>
      <p:sp>
        <p:nvSpPr>
          <p:cNvPr id="49" name="TextBox 48">
            <a:extLst>
              <a:ext uri="{FF2B5EF4-FFF2-40B4-BE49-F238E27FC236}">
                <a16:creationId xmlns:a16="http://schemas.microsoft.com/office/drawing/2014/main" id="{9772B166-81A5-C943-B305-A2DE1C57ED78}"/>
              </a:ext>
            </a:extLst>
          </p:cNvPr>
          <p:cNvSpPr txBox="1"/>
          <p:nvPr/>
        </p:nvSpPr>
        <p:spPr bwMode="auto">
          <a:xfrm>
            <a:off x="595162" y="4216921"/>
            <a:ext cx="24769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Fatigue</a:t>
            </a:r>
          </a:p>
        </p:txBody>
      </p:sp>
      <p:sp>
        <p:nvSpPr>
          <p:cNvPr id="50" name="TextBox 49">
            <a:extLst>
              <a:ext uri="{FF2B5EF4-FFF2-40B4-BE49-F238E27FC236}">
                <a16:creationId xmlns:a16="http://schemas.microsoft.com/office/drawing/2014/main" id="{2E58AC11-FA57-C543-B073-181E95073E51}"/>
              </a:ext>
            </a:extLst>
          </p:cNvPr>
          <p:cNvSpPr txBox="1"/>
          <p:nvPr/>
        </p:nvSpPr>
        <p:spPr bwMode="auto">
          <a:xfrm>
            <a:off x="595162" y="4533058"/>
            <a:ext cx="24769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Arthralgia</a:t>
            </a:r>
          </a:p>
        </p:txBody>
      </p:sp>
      <p:sp>
        <p:nvSpPr>
          <p:cNvPr id="51" name="TextBox 50">
            <a:extLst>
              <a:ext uri="{FF2B5EF4-FFF2-40B4-BE49-F238E27FC236}">
                <a16:creationId xmlns:a16="http://schemas.microsoft.com/office/drawing/2014/main" id="{B9611191-76B9-994B-8C61-8574E2045613}"/>
              </a:ext>
            </a:extLst>
          </p:cNvPr>
          <p:cNvSpPr txBox="1"/>
          <p:nvPr/>
        </p:nvSpPr>
        <p:spPr bwMode="auto">
          <a:xfrm>
            <a:off x="136792" y="4849195"/>
            <a:ext cx="29352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Congestive Heart Failure (Combined Terms)</a:t>
            </a:r>
          </a:p>
        </p:txBody>
      </p:sp>
      <p:sp>
        <p:nvSpPr>
          <p:cNvPr id="52" name="TextBox 51">
            <a:extLst>
              <a:ext uri="{FF2B5EF4-FFF2-40B4-BE49-F238E27FC236}">
                <a16:creationId xmlns:a16="http://schemas.microsoft.com/office/drawing/2014/main" id="{7DDC2B12-41D8-3F4A-8633-356F810AA1F2}"/>
              </a:ext>
            </a:extLst>
          </p:cNvPr>
          <p:cNvSpPr txBox="1"/>
          <p:nvPr/>
        </p:nvSpPr>
        <p:spPr bwMode="auto">
          <a:xfrm>
            <a:off x="217599" y="5165332"/>
            <a:ext cx="28544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200" dirty="0">
                <a:solidFill>
                  <a:schemeClr val="bg1"/>
                </a:solidFill>
                <a:latin typeface="Calibri" panose="020F0502020204030204" pitchFamily="34" charset="0"/>
              </a:rPr>
              <a:t>Peripheral Neuropathy (Combined Terms)</a:t>
            </a:r>
          </a:p>
        </p:txBody>
      </p:sp>
      <p:sp>
        <p:nvSpPr>
          <p:cNvPr id="53" name="TextBox 52">
            <a:extLst>
              <a:ext uri="{FF2B5EF4-FFF2-40B4-BE49-F238E27FC236}">
                <a16:creationId xmlns:a16="http://schemas.microsoft.com/office/drawing/2014/main" id="{4F13A49F-531C-E84F-B426-7A0426E45E64}"/>
              </a:ext>
            </a:extLst>
          </p:cNvPr>
          <p:cNvSpPr txBox="1"/>
          <p:nvPr/>
        </p:nvSpPr>
        <p:spPr bwMode="auto">
          <a:xfrm>
            <a:off x="359621" y="5481469"/>
            <a:ext cx="27124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200" dirty="0">
                <a:solidFill>
                  <a:schemeClr val="bg1"/>
                </a:solidFill>
                <a:latin typeface="Calibri" panose="020F0502020204030204" pitchFamily="34" charset="0"/>
              </a:rPr>
              <a:t>Major Hemorrhage (Combined Terms)</a:t>
            </a:r>
          </a:p>
        </p:txBody>
      </p:sp>
      <p:sp>
        <p:nvSpPr>
          <p:cNvPr id="54" name="TextBox 53">
            <a:extLst>
              <a:ext uri="{FF2B5EF4-FFF2-40B4-BE49-F238E27FC236}">
                <a16:creationId xmlns:a16="http://schemas.microsoft.com/office/drawing/2014/main" id="{F1C44BE9-20B9-0A42-9A69-DE671393BFBA}"/>
              </a:ext>
            </a:extLst>
          </p:cNvPr>
          <p:cNvSpPr txBox="1"/>
          <p:nvPr/>
        </p:nvSpPr>
        <p:spPr bwMode="auto">
          <a:xfrm>
            <a:off x="479604" y="5797611"/>
            <a:ext cx="25924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spcBef>
                <a:spcPct val="50000"/>
              </a:spcBef>
            </a:pPr>
            <a:r>
              <a:rPr lang="en-US" sz="1200" dirty="0">
                <a:solidFill>
                  <a:schemeClr val="bg1"/>
                </a:solidFill>
                <a:latin typeface="Calibri" panose="020F0502020204030204" pitchFamily="34" charset="0"/>
              </a:rPr>
              <a:t>Infections (Combined Terms)</a:t>
            </a:r>
          </a:p>
        </p:txBody>
      </p:sp>
      <p:sp>
        <p:nvSpPr>
          <p:cNvPr id="55" name="TextBox 54">
            <a:extLst>
              <a:ext uri="{FF2B5EF4-FFF2-40B4-BE49-F238E27FC236}">
                <a16:creationId xmlns:a16="http://schemas.microsoft.com/office/drawing/2014/main" id="{A0DF2BEE-A416-4B44-91BC-BF094D288691}"/>
              </a:ext>
            </a:extLst>
          </p:cNvPr>
          <p:cNvSpPr txBox="1"/>
          <p:nvPr/>
        </p:nvSpPr>
        <p:spPr bwMode="auto">
          <a:xfrm>
            <a:off x="4570772" y="1988513"/>
            <a:ext cx="177519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&gt;0-1 yr (n = 195)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&gt;1-2 yr (n = 160)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&gt;2-3 yr (n = 137)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&gt;3-4 yr (n = 103)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&gt;4-5 yr (n = 79)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&gt;5 yr (n = 57)</a:t>
            </a:r>
          </a:p>
        </p:txBody>
      </p:sp>
      <p:sp>
        <p:nvSpPr>
          <p:cNvPr id="18" name="Rectangle 17">
            <a:extLst>
              <a:ext uri="{FF2B5EF4-FFF2-40B4-BE49-F238E27FC236}">
                <a16:creationId xmlns:a16="http://schemas.microsoft.com/office/drawing/2014/main" id="{C00EFCE9-C8F7-3A4C-98BD-395BBABE834B}"/>
              </a:ext>
            </a:extLst>
          </p:cNvPr>
          <p:cNvSpPr/>
          <p:nvPr/>
        </p:nvSpPr>
        <p:spPr bwMode="auto">
          <a:xfrm>
            <a:off x="4446345" y="2080249"/>
            <a:ext cx="124427" cy="124427"/>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57" name="Rectangle 56">
            <a:extLst>
              <a:ext uri="{FF2B5EF4-FFF2-40B4-BE49-F238E27FC236}">
                <a16:creationId xmlns:a16="http://schemas.microsoft.com/office/drawing/2014/main" id="{CB703B1B-B6B8-4D4F-A1BE-8CF79655C666}"/>
              </a:ext>
            </a:extLst>
          </p:cNvPr>
          <p:cNvSpPr/>
          <p:nvPr/>
        </p:nvSpPr>
        <p:spPr bwMode="auto">
          <a:xfrm>
            <a:off x="4446345" y="2291608"/>
            <a:ext cx="124427" cy="124427"/>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58" name="Rectangle 57">
            <a:extLst>
              <a:ext uri="{FF2B5EF4-FFF2-40B4-BE49-F238E27FC236}">
                <a16:creationId xmlns:a16="http://schemas.microsoft.com/office/drawing/2014/main" id="{FEE07DBB-2EE0-7A48-AB3E-061074100A9B}"/>
              </a:ext>
            </a:extLst>
          </p:cNvPr>
          <p:cNvSpPr/>
          <p:nvPr/>
        </p:nvSpPr>
        <p:spPr bwMode="auto">
          <a:xfrm>
            <a:off x="4446345" y="2502967"/>
            <a:ext cx="124427" cy="124427"/>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0" name="Rectangle 59">
            <a:extLst>
              <a:ext uri="{FF2B5EF4-FFF2-40B4-BE49-F238E27FC236}">
                <a16:creationId xmlns:a16="http://schemas.microsoft.com/office/drawing/2014/main" id="{FFDFD6D6-A1F2-3445-BF29-8BF28520560F}"/>
              </a:ext>
            </a:extLst>
          </p:cNvPr>
          <p:cNvSpPr/>
          <p:nvPr/>
        </p:nvSpPr>
        <p:spPr bwMode="auto">
          <a:xfrm>
            <a:off x="4446345" y="3137046"/>
            <a:ext cx="124427" cy="124427"/>
          </a:xfrm>
          <a:prstGeom prst="rect">
            <a:avLst/>
          </a:prstGeom>
          <a:solidFill>
            <a:schemeClr val="tx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4" name="Rectangle 63">
            <a:extLst>
              <a:ext uri="{FF2B5EF4-FFF2-40B4-BE49-F238E27FC236}">
                <a16:creationId xmlns:a16="http://schemas.microsoft.com/office/drawing/2014/main" id="{FFC308B2-A0A1-2148-8508-E7499F20691C}"/>
              </a:ext>
            </a:extLst>
          </p:cNvPr>
          <p:cNvSpPr/>
          <p:nvPr/>
        </p:nvSpPr>
        <p:spPr bwMode="auto">
          <a:xfrm>
            <a:off x="4446345" y="2714326"/>
            <a:ext cx="124427" cy="124427"/>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5" name="Rectangle 64">
            <a:extLst>
              <a:ext uri="{FF2B5EF4-FFF2-40B4-BE49-F238E27FC236}">
                <a16:creationId xmlns:a16="http://schemas.microsoft.com/office/drawing/2014/main" id="{312BEF59-6736-8247-9C44-D92149E37212}"/>
              </a:ext>
            </a:extLst>
          </p:cNvPr>
          <p:cNvSpPr/>
          <p:nvPr/>
        </p:nvSpPr>
        <p:spPr bwMode="auto">
          <a:xfrm>
            <a:off x="4446345" y="2925685"/>
            <a:ext cx="124427" cy="124427"/>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nvGrpSpPr>
          <p:cNvPr id="19" name="Group 18">
            <a:extLst>
              <a:ext uri="{FF2B5EF4-FFF2-40B4-BE49-F238E27FC236}">
                <a16:creationId xmlns:a16="http://schemas.microsoft.com/office/drawing/2014/main" id="{C8646A49-5110-464B-8DB5-04100D870316}"/>
              </a:ext>
            </a:extLst>
          </p:cNvPr>
          <p:cNvGrpSpPr/>
          <p:nvPr/>
        </p:nvGrpSpPr>
        <p:grpSpPr>
          <a:xfrm>
            <a:off x="3094657" y="2033418"/>
            <a:ext cx="483289" cy="274917"/>
            <a:chOff x="3318754" y="2014212"/>
            <a:chExt cx="483289" cy="274917"/>
          </a:xfrm>
        </p:grpSpPr>
        <p:sp>
          <p:nvSpPr>
            <p:cNvPr id="66" name="Rectangle 65">
              <a:extLst>
                <a:ext uri="{FF2B5EF4-FFF2-40B4-BE49-F238E27FC236}">
                  <a16:creationId xmlns:a16="http://schemas.microsoft.com/office/drawing/2014/main" id="{EBE0DBFF-9B2A-B743-88CE-4546A891D184}"/>
                </a:ext>
              </a:extLst>
            </p:cNvPr>
            <p:cNvSpPr/>
            <p:nvPr/>
          </p:nvSpPr>
          <p:spPr bwMode="auto">
            <a:xfrm>
              <a:off x="3336621" y="2014212"/>
              <a:ext cx="465422"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7" name="Rectangle 66">
              <a:extLst>
                <a:ext uri="{FF2B5EF4-FFF2-40B4-BE49-F238E27FC236}">
                  <a16:creationId xmlns:a16="http://schemas.microsoft.com/office/drawing/2014/main" id="{851ED963-D1F3-DD4F-8755-C49F62159AFB}"/>
                </a:ext>
              </a:extLst>
            </p:cNvPr>
            <p:cNvSpPr/>
            <p:nvPr/>
          </p:nvSpPr>
          <p:spPr bwMode="auto">
            <a:xfrm>
              <a:off x="3328084" y="2060051"/>
              <a:ext cx="229643"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8" name="Rectangle 67">
              <a:extLst>
                <a:ext uri="{FF2B5EF4-FFF2-40B4-BE49-F238E27FC236}">
                  <a16:creationId xmlns:a16="http://schemas.microsoft.com/office/drawing/2014/main" id="{568A7970-14E5-BD4E-A6AF-FEC82B033165}"/>
                </a:ext>
              </a:extLst>
            </p:cNvPr>
            <p:cNvSpPr/>
            <p:nvPr/>
          </p:nvSpPr>
          <p:spPr bwMode="auto">
            <a:xfrm>
              <a:off x="3328084" y="2105890"/>
              <a:ext cx="205797"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69" name="Rectangle 68">
              <a:extLst>
                <a:ext uri="{FF2B5EF4-FFF2-40B4-BE49-F238E27FC236}">
                  <a16:creationId xmlns:a16="http://schemas.microsoft.com/office/drawing/2014/main" id="{EFA6EA8B-A7B2-8A4B-84BB-E459B379155B}"/>
                </a:ext>
              </a:extLst>
            </p:cNvPr>
            <p:cNvSpPr/>
            <p:nvPr/>
          </p:nvSpPr>
          <p:spPr bwMode="auto">
            <a:xfrm>
              <a:off x="3328085" y="2151729"/>
              <a:ext cx="125244" cy="45720"/>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0" name="Rectangle 69">
              <a:extLst>
                <a:ext uri="{FF2B5EF4-FFF2-40B4-BE49-F238E27FC236}">
                  <a16:creationId xmlns:a16="http://schemas.microsoft.com/office/drawing/2014/main" id="{3CCB6B56-D9A3-EB44-A91C-98E79826AB7A}"/>
                </a:ext>
              </a:extLst>
            </p:cNvPr>
            <p:cNvSpPr/>
            <p:nvPr/>
          </p:nvSpPr>
          <p:spPr bwMode="auto">
            <a:xfrm>
              <a:off x="3318755" y="2243409"/>
              <a:ext cx="51312" cy="45720"/>
            </a:xfrm>
            <a:prstGeom prst="rect">
              <a:avLst/>
            </a:prstGeom>
            <a:solidFill>
              <a:schemeClr val="tx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71" name="Rectangle 70">
              <a:extLst>
                <a:ext uri="{FF2B5EF4-FFF2-40B4-BE49-F238E27FC236}">
                  <a16:creationId xmlns:a16="http://schemas.microsoft.com/office/drawing/2014/main" id="{E0BD3B5E-C0DD-2948-B65C-56917FF80BB4}"/>
                </a:ext>
              </a:extLst>
            </p:cNvPr>
            <p:cNvSpPr/>
            <p:nvPr/>
          </p:nvSpPr>
          <p:spPr bwMode="auto">
            <a:xfrm>
              <a:off x="3318754" y="2197568"/>
              <a:ext cx="217771" cy="4572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35" name="Group 134">
            <a:extLst>
              <a:ext uri="{FF2B5EF4-FFF2-40B4-BE49-F238E27FC236}">
                <a16:creationId xmlns:a16="http://schemas.microsoft.com/office/drawing/2014/main" id="{1B062877-357E-2F43-A153-BA022C83D195}"/>
              </a:ext>
            </a:extLst>
          </p:cNvPr>
          <p:cNvGrpSpPr/>
          <p:nvPr/>
        </p:nvGrpSpPr>
        <p:grpSpPr>
          <a:xfrm>
            <a:off x="3094657" y="2353819"/>
            <a:ext cx="147521" cy="229076"/>
            <a:chOff x="3654345" y="2014212"/>
            <a:chExt cx="147521" cy="229076"/>
          </a:xfrm>
        </p:grpSpPr>
        <p:sp>
          <p:nvSpPr>
            <p:cNvPr id="136" name="Rectangle 135">
              <a:extLst>
                <a:ext uri="{FF2B5EF4-FFF2-40B4-BE49-F238E27FC236}">
                  <a16:creationId xmlns:a16="http://schemas.microsoft.com/office/drawing/2014/main" id="{03ACE4AB-3BD6-634D-BCC1-5D3F80943511}"/>
                </a:ext>
              </a:extLst>
            </p:cNvPr>
            <p:cNvSpPr/>
            <p:nvPr/>
          </p:nvSpPr>
          <p:spPr bwMode="auto">
            <a:xfrm>
              <a:off x="3654345" y="2014212"/>
              <a:ext cx="147521"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37" name="Rectangle 136">
              <a:extLst>
                <a:ext uri="{FF2B5EF4-FFF2-40B4-BE49-F238E27FC236}">
                  <a16:creationId xmlns:a16="http://schemas.microsoft.com/office/drawing/2014/main" id="{5769DBDA-50E0-C745-8EAD-8B495365CE00}"/>
                </a:ext>
              </a:extLst>
            </p:cNvPr>
            <p:cNvSpPr/>
            <p:nvPr/>
          </p:nvSpPr>
          <p:spPr bwMode="auto">
            <a:xfrm>
              <a:off x="3654345" y="2060051"/>
              <a:ext cx="74739"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38" name="Rectangle 137">
              <a:extLst>
                <a:ext uri="{FF2B5EF4-FFF2-40B4-BE49-F238E27FC236}">
                  <a16:creationId xmlns:a16="http://schemas.microsoft.com/office/drawing/2014/main" id="{F01D0271-1366-E447-BAFD-63F3F8F5E394}"/>
                </a:ext>
              </a:extLst>
            </p:cNvPr>
            <p:cNvSpPr/>
            <p:nvPr/>
          </p:nvSpPr>
          <p:spPr bwMode="auto">
            <a:xfrm>
              <a:off x="3663675" y="2105890"/>
              <a:ext cx="99583"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39" name="Rectangle 138">
              <a:extLst>
                <a:ext uri="{FF2B5EF4-FFF2-40B4-BE49-F238E27FC236}">
                  <a16:creationId xmlns:a16="http://schemas.microsoft.com/office/drawing/2014/main" id="{84A380A6-5639-3545-93E6-947273503BFB}"/>
                </a:ext>
              </a:extLst>
            </p:cNvPr>
            <p:cNvSpPr/>
            <p:nvPr/>
          </p:nvSpPr>
          <p:spPr bwMode="auto">
            <a:xfrm>
              <a:off x="3654346" y="2151729"/>
              <a:ext cx="74164" cy="45720"/>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41" name="Rectangle 140">
              <a:extLst>
                <a:ext uri="{FF2B5EF4-FFF2-40B4-BE49-F238E27FC236}">
                  <a16:creationId xmlns:a16="http://schemas.microsoft.com/office/drawing/2014/main" id="{25B6B229-30C2-E742-B662-A0D5447D1808}"/>
                </a:ext>
              </a:extLst>
            </p:cNvPr>
            <p:cNvSpPr/>
            <p:nvPr/>
          </p:nvSpPr>
          <p:spPr bwMode="auto">
            <a:xfrm>
              <a:off x="3654346" y="2197568"/>
              <a:ext cx="48850" cy="4572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142" name="Group 141">
            <a:extLst>
              <a:ext uri="{FF2B5EF4-FFF2-40B4-BE49-F238E27FC236}">
                <a16:creationId xmlns:a16="http://schemas.microsoft.com/office/drawing/2014/main" id="{4D0784D6-FB02-DE46-9FBF-3FFA49A5FFD6}"/>
              </a:ext>
            </a:extLst>
          </p:cNvPr>
          <p:cNvGrpSpPr/>
          <p:nvPr/>
        </p:nvGrpSpPr>
        <p:grpSpPr>
          <a:xfrm>
            <a:off x="3100635" y="2666746"/>
            <a:ext cx="183150" cy="229076"/>
            <a:chOff x="3618717" y="2014212"/>
            <a:chExt cx="183150" cy="229076"/>
          </a:xfrm>
        </p:grpSpPr>
        <p:sp>
          <p:nvSpPr>
            <p:cNvPr id="143" name="Rectangle 142">
              <a:extLst>
                <a:ext uri="{FF2B5EF4-FFF2-40B4-BE49-F238E27FC236}">
                  <a16:creationId xmlns:a16="http://schemas.microsoft.com/office/drawing/2014/main" id="{78D8213C-37FE-2449-A859-4B3D50D59875}"/>
                </a:ext>
              </a:extLst>
            </p:cNvPr>
            <p:cNvSpPr/>
            <p:nvPr/>
          </p:nvSpPr>
          <p:spPr bwMode="auto">
            <a:xfrm>
              <a:off x="3619421" y="2014212"/>
              <a:ext cx="182446"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44" name="Rectangle 143">
              <a:extLst>
                <a:ext uri="{FF2B5EF4-FFF2-40B4-BE49-F238E27FC236}">
                  <a16:creationId xmlns:a16="http://schemas.microsoft.com/office/drawing/2014/main" id="{09D5D69F-E06D-C54C-87EE-382BF4ED4594}"/>
                </a:ext>
              </a:extLst>
            </p:cNvPr>
            <p:cNvSpPr/>
            <p:nvPr/>
          </p:nvSpPr>
          <p:spPr bwMode="auto">
            <a:xfrm>
              <a:off x="3619420" y="2060051"/>
              <a:ext cx="93789"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45" name="Rectangle 144">
              <a:extLst>
                <a:ext uri="{FF2B5EF4-FFF2-40B4-BE49-F238E27FC236}">
                  <a16:creationId xmlns:a16="http://schemas.microsoft.com/office/drawing/2014/main" id="{94D3280A-F570-5C4E-94BF-2B73ED335ABC}"/>
                </a:ext>
              </a:extLst>
            </p:cNvPr>
            <p:cNvSpPr/>
            <p:nvPr/>
          </p:nvSpPr>
          <p:spPr bwMode="auto">
            <a:xfrm>
              <a:off x="3619420" y="2105890"/>
              <a:ext cx="109089"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46" name="Rectangle 145">
              <a:extLst>
                <a:ext uri="{FF2B5EF4-FFF2-40B4-BE49-F238E27FC236}">
                  <a16:creationId xmlns:a16="http://schemas.microsoft.com/office/drawing/2014/main" id="{7047C583-1866-5B46-9033-46C64590D293}"/>
                </a:ext>
              </a:extLst>
            </p:cNvPr>
            <p:cNvSpPr/>
            <p:nvPr/>
          </p:nvSpPr>
          <p:spPr bwMode="auto">
            <a:xfrm>
              <a:off x="3618717" y="2151729"/>
              <a:ext cx="36576" cy="45720"/>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48" name="Rectangle 147">
              <a:extLst>
                <a:ext uri="{FF2B5EF4-FFF2-40B4-BE49-F238E27FC236}">
                  <a16:creationId xmlns:a16="http://schemas.microsoft.com/office/drawing/2014/main" id="{0D28F5CE-2421-9245-A8C9-6FE7E83A0B2A}"/>
                </a:ext>
              </a:extLst>
            </p:cNvPr>
            <p:cNvSpPr/>
            <p:nvPr/>
          </p:nvSpPr>
          <p:spPr bwMode="auto">
            <a:xfrm>
              <a:off x="3622601" y="2197568"/>
              <a:ext cx="45719" cy="4572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cxnSp>
        <p:nvCxnSpPr>
          <p:cNvPr id="31" name="Straight Connector 30">
            <a:extLst>
              <a:ext uri="{FF2B5EF4-FFF2-40B4-BE49-F238E27FC236}">
                <a16:creationId xmlns:a16="http://schemas.microsoft.com/office/drawing/2014/main" id="{C66CEAAC-89D7-2549-9C26-8D74FA9A3148}"/>
              </a:ext>
            </a:extLst>
          </p:cNvPr>
          <p:cNvCxnSpPr>
            <a:cxnSpLocks/>
          </p:cNvCxnSpPr>
          <p:nvPr/>
        </p:nvCxnSpPr>
        <p:spPr bwMode="auto">
          <a:xfrm flipH="1">
            <a:off x="3031014" y="21488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C142700-3DFE-B44B-BEBA-A8028E8ABA06}"/>
              </a:ext>
            </a:extLst>
          </p:cNvPr>
          <p:cNvCxnSpPr>
            <a:cxnSpLocks/>
          </p:cNvCxnSpPr>
          <p:nvPr/>
        </p:nvCxnSpPr>
        <p:spPr bwMode="auto">
          <a:xfrm flipH="1">
            <a:off x="3031014" y="24644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EB7F682F-C190-7549-BD83-1A8BE24AE5CE}"/>
              </a:ext>
            </a:extLst>
          </p:cNvPr>
          <p:cNvCxnSpPr>
            <a:cxnSpLocks/>
          </p:cNvCxnSpPr>
          <p:nvPr/>
        </p:nvCxnSpPr>
        <p:spPr bwMode="auto">
          <a:xfrm flipH="1">
            <a:off x="3031014" y="27800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D812DBB2-056C-5245-B645-72A096B0AB55}"/>
              </a:ext>
            </a:extLst>
          </p:cNvPr>
          <p:cNvCxnSpPr>
            <a:cxnSpLocks/>
          </p:cNvCxnSpPr>
          <p:nvPr/>
        </p:nvCxnSpPr>
        <p:spPr bwMode="auto">
          <a:xfrm flipH="1">
            <a:off x="3031014" y="30956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2C0A42D1-F1D9-C545-B097-09FD38E3CA6C}"/>
              </a:ext>
            </a:extLst>
          </p:cNvPr>
          <p:cNvCxnSpPr>
            <a:cxnSpLocks/>
          </p:cNvCxnSpPr>
          <p:nvPr/>
        </p:nvCxnSpPr>
        <p:spPr bwMode="auto">
          <a:xfrm flipH="1">
            <a:off x="3031014" y="34112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5964D53-34BB-DE43-8163-998EDDBFCECD}"/>
              </a:ext>
            </a:extLst>
          </p:cNvPr>
          <p:cNvCxnSpPr>
            <a:cxnSpLocks/>
          </p:cNvCxnSpPr>
          <p:nvPr/>
        </p:nvCxnSpPr>
        <p:spPr bwMode="auto">
          <a:xfrm flipH="1">
            <a:off x="3031014" y="37269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8AD714E-1006-1B4E-B372-E0E60711E2EE}"/>
              </a:ext>
            </a:extLst>
          </p:cNvPr>
          <p:cNvCxnSpPr>
            <a:cxnSpLocks/>
          </p:cNvCxnSpPr>
          <p:nvPr/>
        </p:nvCxnSpPr>
        <p:spPr bwMode="auto">
          <a:xfrm flipH="1">
            <a:off x="3031014" y="40425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6E939B1-6884-1F43-AF55-9765A686C086}"/>
              </a:ext>
            </a:extLst>
          </p:cNvPr>
          <p:cNvCxnSpPr>
            <a:cxnSpLocks/>
          </p:cNvCxnSpPr>
          <p:nvPr/>
        </p:nvCxnSpPr>
        <p:spPr bwMode="auto">
          <a:xfrm flipH="1">
            <a:off x="3031014" y="43581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5DEDF8C-9C2B-9D42-AF16-D9CE6A492D76}"/>
              </a:ext>
            </a:extLst>
          </p:cNvPr>
          <p:cNvCxnSpPr>
            <a:cxnSpLocks/>
          </p:cNvCxnSpPr>
          <p:nvPr/>
        </p:nvCxnSpPr>
        <p:spPr bwMode="auto">
          <a:xfrm flipH="1">
            <a:off x="3031014" y="467370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34C329A-EADE-C64E-9073-E8FE7AE1FC60}"/>
              </a:ext>
            </a:extLst>
          </p:cNvPr>
          <p:cNvCxnSpPr>
            <a:cxnSpLocks/>
          </p:cNvCxnSpPr>
          <p:nvPr/>
        </p:nvCxnSpPr>
        <p:spPr bwMode="auto">
          <a:xfrm flipH="1">
            <a:off x="3031014" y="49893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9A9C14AD-503D-6740-9FA5-AC2765E1270B}"/>
              </a:ext>
            </a:extLst>
          </p:cNvPr>
          <p:cNvCxnSpPr>
            <a:cxnSpLocks/>
          </p:cNvCxnSpPr>
          <p:nvPr/>
        </p:nvCxnSpPr>
        <p:spPr bwMode="auto">
          <a:xfrm flipH="1">
            <a:off x="3031014" y="59361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88A4DC0C-8906-9441-89B4-5F4180985938}"/>
              </a:ext>
            </a:extLst>
          </p:cNvPr>
          <p:cNvCxnSpPr>
            <a:cxnSpLocks/>
          </p:cNvCxnSpPr>
          <p:nvPr/>
        </p:nvCxnSpPr>
        <p:spPr bwMode="auto">
          <a:xfrm flipH="1">
            <a:off x="3031014" y="53049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E040335-C3FB-8C4D-9B61-09C4B07F9F81}"/>
              </a:ext>
            </a:extLst>
          </p:cNvPr>
          <p:cNvCxnSpPr>
            <a:cxnSpLocks/>
          </p:cNvCxnSpPr>
          <p:nvPr/>
        </p:nvCxnSpPr>
        <p:spPr bwMode="auto">
          <a:xfrm flipH="1">
            <a:off x="3031014" y="5620506"/>
            <a:ext cx="64008" cy="0"/>
          </a:xfrm>
          <a:prstGeom prst="line">
            <a:avLst/>
          </a:prstGeom>
          <a:noFill/>
          <a:ln w="28575" cap="flat" cmpd="sng" algn="ctr">
            <a:solidFill>
              <a:schemeClr val="bg1"/>
            </a:solidFill>
            <a:prstDash val="solid"/>
            <a:round/>
            <a:headEnd type="none" w="med" len="med"/>
            <a:tailEnd type="none" w="med" len="med"/>
          </a:ln>
          <a:effectLst/>
        </p:spPr>
      </p:cxnSp>
      <p:grpSp>
        <p:nvGrpSpPr>
          <p:cNvPr id="238" name="Group 237">
            <a:extLst>
              <a:ext uri="{FF2B5EF4-FFF2-40B4-BE49-F238E27FC236}">
                <a16:creationId xmlns:a16="http://schemas.microsoft.com/office/drawing/2014/main" id="{17976D56-F25C-5944-B582-34D8BE06790B}"/>
              </a:ext>
            </a:extLst>
          </p:cNvPr>
          <p:cNvGrpSpPr/>
          <p:nvPr/>
        </p:nvGrpSpPr>
        <p:grpSpPr>
          <a:xfrm>
            <a:off x="3094656" y="2987145"/>
            <a:ext cx="307728" cy="274917"/>
            <a:chOff x="3494138" y="2014212"/>
            <a:chExt cx="307728" cy="274917"/>
          </a:xfrm>
        </p:grpSpPr>
        <p:sp>
          <p:nvSpPr>
            <p:cNvPr id="239" name="Rectangle 238">
              <a:extLst>
                <a:ext uri="{FF2B5EF4-FFF2-40B4-BE49-F238E27FC236}">
                  <a16:creationId xmlns:a16="http://schemas.microsoft.com/office/drawing/2014/main" id="{67CF91D0-4671-BE49-977F-D853DE706821}"/>
                </a:ext>
              </a:extLst>
            </p:cNvPr>
            <p:cNvSpPr/>
            <p:nvPr/>
          </p:nvSpPr>
          <p:spPr bwMode="auto">
            <a:xfrm>
              <a:off x="3506823" y="2014212"/>
              <a:ext cx="295043"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40" name="Rectangle 239">
              <a:extLst>
                <a:ext uri="{FF2B5EF4-FFF2-40B4-BE49-F238E27FC236}">
                  <a16:creationId xmlns:a16="http://schemas.microsoft.com/office/drawing/2014/main" id="{A5FB69FD-EF94-E44E-B313-9AA948FAF421}"/>
                </a:ext>
              </a:extLst>
            </p:cNvPr>
            <p:cNvSpPr/>
            <p:nvPr/>
          </p:nvSpPr>
          <p:spPr bwMode="auto">
            <a:xfrm>
              <a:off x="3500819" y="2060051"/>
              <a:ext cx="176310"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41" name="Rectangle 240">
              <a:extLst>
                <a:ext uri="{FF2B5EF4-FFF2-40B4-BE49-F238E27FC236}">
                  <a16:creationId xmlns:a16="http://schemas.microsoft.com/office/drawing/2014/main" id="{E9A21C21-314B-5043-BE4C-AEC9CE93A25D}"/>
                </a:ext>
              </a:extLst>
            </p:cNvPr>
            <p:cNvSpPr/>
            <p:nvPr/>
          </p:nvSpPr>
          <p:spPr bwMode="auto">
            <a:xfrm>
              <a:off x="3494138" y="2105890"/>
              <a:ext cx="130185"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42" name="Rectangle 241">
              <a:extLst>
                <a:ext uri="{FF2B5EF4-FFF2-40B4-BE49-F238E27FC236}">
                  <a16:creationId xmlns:a16="http://schemas.microsoft.com/office/drawing/2014/main" id="{67483F80-499E-9B45-B469-31452349612A}"/>
                </a:ext>
              </a:extLst>
            </p:cNvPr>
            <p:cNvSpPr/>
            <p:nvPr/>
          </p:nvSpPr>
          <p:spPr bwMode="auto">
            <a:xfrm>
              <a:off x="3500819" y="2151729"/>
              <a:ext cx="211092" cy="45720"/>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43" name="Rectangle 242">
              <a:extLst>
                <a:ext uri="{FF2B5EF4-FFF2-40B4-BE49-F238E27FC236}">
                  <a16:creationId xmlns:a16="http://schemas.microsoft.com/office/drawing/2014/main" id="{3C6BD900-7797-9146-A07C-AAE86660E4FA}"/>
                </a:ext>
              </a:extLst>
            </p:cNvPr>
            <p:cNvSpPr/>
            <p:nvPr/>
          </p:nvSpPr>
          <p:spPr bwMode="auto">
            <a:xfrm>
              <a:off x="3494139" y="2243409"/>
              <a:ext cx="147522" cy="45720"/>
            </a:xfrm>
            <a:prstGeom prst="rect">
              <a:avLst/>
            </a:prstGeom>
            <a:solidFill>
              <a:schemeClr val="tx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44" name="Rectangle 243">
              <a:extLst>
                <a:ext uri="{FF2B5EF4-FFF2-40B4-BE49-F238E27FC236}">
                  <a16:creationId xmlns:a16="http://schemas.microsoft.com/office/drawing/2014/main" id="{BE7CAF8F-C609-9C45-BD48-3B06680B810A}"/>
                </a:ext>
              </a:extLst>
            </p:cNvPr>
            <p:cNvSpPr/>
            <p:nvPr/>
          </p:nvSpPr>
          <p:spPr bwMode="auto">
            <a:xfrm>
              <a:off x="3500819" y="2197568"/>
              <a:ext cx="94399" cy="4572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245" name="Group 244">
            <a:extLst>
              <a:ext uri="{FF2B5EF4-FFF2-40B4-BE49-F238E27FC236}">
                <a16:creationId xmlns:a16="http://schemas.microsoft.com/office/drawing/2014/main" id="{AB034D3F-B4EB-D742-BE3C-EA9BB9C0D972}"/>
              </a:ext>
            </a:extLst>
          </p:cNvPr>
          <p:cNvGrpSpPr/>
          <p:nvPr/>
        </p:nvGrpSpPr>
        <p:grpSpPr>
          <a:xfrm>
            <a:off x="3094656" y="3302671"/>
            <a:ext cx="130340" cy="274918"/>
            <a:chOff x="3671527" y="2014212"/>
            <a:chExt cx="130340" cy="274918"/>
          </a:xfrm>
        </p:grpSpPr>
        <p:sp>
          <p:nvSpPr>
            <p:cNvPr id="246" name="Rectangle 245">
              <a:extLst>
                <a:ext uri="{FF2B5EF4-FFF2-40B4-BE49-F238E27FC236}">
                  <a16:creationId xmlns:a16="http://schemas.microsoft.com/office/drawing/2014/main" id="{85F04611-FDBF-6242-92F3-789BF2CC284F}"/>
                </a:ext>
              </a:extLst>
            </p:cNvPr>
            <p:cNvSpPr/>
            <p:nvPr/>
          </p:nvSpPr>
          <p:spPr bwMode="auto">
            <a:xfrm>
              <a:off x="3671527" y="2014212"/>
              <a:ext cx="130340"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47" name="Rectangle 246">
              <a:extLst>
                <a:ext uri="{FF2B5EF4-FFF2-40B4-BE49-F238E27FC236}">
                  <a16:creationId xmlns:a16="http://schemas.microsoft.com/office/drawing/2014/main" id="{2D493191-32B2-E74F-BE6F-517E6CF11D5A}"/>
                </a:ext>
              </a:extLst>
            </p:cNvPr>
            <p:cNvSpPr/>
            <p:nvPr/>
          </p:nvSpPr>
          <p:spPr bwMode="auto">
            <a:xfrm>
              <a:off x="3674576" y="2060052"/>
              <a:ext cx="27432"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48" name="Rectangle 247">
              <a:extLst>
                <a:ext uri="{FF2B5EF4-FFF2-40B4-BE49-F238E27FC236}">
                  <a16:creationId xmlns:a16="http://schemas.microsoft.com/office/drawing/2014/main" id="{0C583FD4-8977-5344-97C8-6ECF7CE63E48}"/>
                </a:ext>
              </a:extLst>
            </p:cNvPr>
            <p:cNvSpPr/>
            <p:nvPr/>
          </p:nvSpPr>
          <p:spPr bwMode="auto">
            <a:xfrm>
              <a:off x="3677121" y="2105892"/>
              <a:ext cx="45719"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49" name="Rectangle 248">
              <a:extLst>
                <a:ext uri="{FF2B5EF4-FFF2-40B4-BE49-F238E27FC236}">
                  <a16:creationId xmlns:a16="http://schemas.microsoft.com/office/drawing/2014/main" id="{6CB40350-2836-6A43-B765-554CCF3DB7F0}"/>
                </a:ext>
              </a:extLst>
            </p:cNvPr>
            <p:cNvSpPr/>
            <p:nvPr/>
          </p:nvSpPr>
          <p:spPr bwMode="auto">
            <a:xfrm>
              <a:off x="3674576" y="2151732"/>
              <a:ext cx="64524" cy="45720"/>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50" name="Rectangle 249">
              <a:extLst>
                <a:ext uri="{FF2B5EF4-FFF2-40B4-BE49-F238E27FC236}">
                  <a16:creationId xmlns:a16="http://schemas.microsoft.com/office/drawing/2014/main" id="{13EA9987-5DE0-7C46-9DD8-6F47D83766D6}"/>
                </a:ext>
              </a:extLst>
            </p:cNvPr>
            <p:cNvSpPr/>
            <p:nvPr/>
          </p:nvSpPr>
          <p:spPr bwMode="auto">
            <a:xfrm>
              <a:off x="3677120" y="2243410"/>
              <a:ext cx="56703" cy="45720"/>
            </a:xfrm>
            <a:prstGeom prst="rect">
              <a:avLst/>
            </a:prstGeom>
            <a:solidFill>
              <a:schemeClr val="tx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51" name="Rectangle 250">
              <a:extLst>
                <a:ext uri="{FF2B5EF4-FFF2-40B4-BE49-F238E27FC236}">
                  <a16:creationId xmlns:a16="http://schemas.microsoft.com/office/drawing/2014/main" id="{8E237B23-6021-B645-BBDD-2E46D9CFD9DB}"/>
                </a:ext>
              </a:extLst>
            </p:cNvPr>
            <p:cNvSpPr/>
            <p:nvPr/>
          </p:nvSpPr>
          <p:spPr bwMode="auto">
            <a:xfrm>
              <a:off x="3674576" y="2197572"/>
              <a:ext cx="75222" cy="4572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252" name="Group 251">
            <a:extLst>
              <a:ext uri="{FF2B5EF4-FFF2-40B4-BE49-F238E27FC236}">
                <a16:creationId xmlns:a16="http://schemas.microsoft.com/office/drawing/2014/main" id="{8273B74F-5A27-4E4B-9B46-5F638680CBD1}"/>
              </a:ext>
            </a:extLst>
          </p:cNvPr>
          <p:cNvGrpSpPr/>
          <p:nvPr/>
        </p:nvGrpSpPr>
        <p:grpSpPr>
          <a:xfrm>
            <a:off x="3100250" y="3610275"/>
            <a:ext cx="272519" cy="280575"/>
            <a:chOff x="3492773" y="2014211"/>
            <a:chExt cx="272519" cy="280575"/>
          </a:xfrm>
        </p:grpSpPr>
        <p:sp>
          <p:nvSpPr>
            <p:cNvPr id="253" name="Rectangle 252">
              <a:extLst>
                <a:ext uri="{FF2B5EF4-FFF2-40B4-BE49-F238E27FC236}">
                  <a16:creationId xmlns:a16="http://schemas.microsoft.com/office/drawing/2014/main" id="{B3A88AC3-C359-6046-AE97-D0EB04D823C3}"/>
                </a:ext>
              </a:extLst>
            </p:cNvPr>
            <p:cNvSpPr/>
            <p:nvPr/>
          </p:nvSpPr>
          <p:spPr bwMode="auto">
            <a:xfrm>
              <a:off x="3506823" y="2014211"/>
              <a:ext cx="96127"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54" name="Rectangle 253">
              <a:extLst>
                <a:ext uri="{FF2B5EF4-FFF2-40B4-BE49-F238E27FC236}">
                  <a16:creationId xmlns:a16="http://schemas.microsoft.com/office/drawing/2014/main" id="{71BBBEDF-A8E8-2B4B-B10C-FD28223EF4BD}"/>
                </a:ext>
              </a:extLst>
            </p:cNvPr>
            <p:cNvSpPr/>
            <p:nvPr/>
          </p:nvSpPr>
          <p:spPr bwMode="auto">
            <a:xfrm>
              <a:off x="3497042" y="2061182"/>
              <a:ext cx="212971"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55" name="Rectangle 254">
              <a:extLst>
                <a:ext uri="{FF2B5EF4-FFF2-40B4-BE49-F238E27FC236}">
                  <a16:creationId xmlns:a16="http://schemas.microsoft.com/office/drawing/2014/main" id="{1F6825DF-81E2-7B4D-8F8B-7EB105854295}"/>
                </a:ext>
              </a:extLst>
            </p:cNvPr>
            <p:cNvSpPr/>
            <p:nvPr/>
          </p:nvSpPr>
          <p:spPr bwMode="auto">
            <a:xfrm>
              <a:off x="3492773" y="2108153"/>
              <a:ext cx="198758"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56" name="Rectangle 255">
              <a:extLst>
                <a:ext uri="{FF2B5EF4-FFF2-40B4-BE49-F238E27FC236}">
                  <a16:creationId xmlns:a16="http://schemas.microsoft.com/office/drawing/2014/main" id="{7494C407-C99F-2943-857F-403E435438E6}"/>
                </a:ext>
              </a:extLst>
            </p:cNvPr>
            <p:cNvSpPr/>
            <p:nvPr/>
          </p:nvSpPr>
          <p:spPr bwMode="auto">
            <a:xfrm>
              <a:off x="3494138" y="2155124"/>
              <a:ext cx="185805" cy="45720"/>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57" name="Rectangle 256">
              <a:extLst>
                <a:ext uri="{FF2B5EF4-FFF2-40B4-BE49-F238E27FC236}">
                  <a16:creationId xmlns:a16="http://schemas.microsoft.com/office/drawing/2014/main" id="{B9460872-4E2C-504B-B07F-ADA0A54D4812}"/>
                </a:ext>
              </a:extLst>
            </p:cNvPr>
            <p:cNvSpPr/>
            <p:nvPr/>
          </p:nvSpPr>
          <p:spPr bwMode="auto">
            <a:xfrm>
              <a:off x="3493860" y="2249066"/>
              <a:ext cx="271432" cy="45720"/>
            </a:xfrm>
            <a:prstGeom prst="rect">
              <a:avLst/>
            </a:prstGeom>
            <a:solidFill>
              <a:schemeClr val="tx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58" name="Rectangle 257">
              <a:extLst>
                <a:ext uri="{FF2B5EF4-FFF2-40B4-BE49-F238E27FC236}">
                  <a16:creationId xmlns:a16="http://schemas.microsoft.com/office/drawing/2014/main" id="{E18929C3-6FA6-FB48-A37C-C146A8C43FE0}"/>
                </a:ext>
              </a:extLst>
            </p:cNvPr>
            <p:cNvSpPr/>
            <p:nvPr/>
          </p:nvSpPr>
          <p:spPr bwMode="auto">
            <a:xfrm>
              <a:off x="3497043" y="2202095"/>
              <a:ext cx="199512" cy="4572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259" name="Group 258">
            <a:extLst>
              <a:ext uri="{FF2B5EF4-FFF2-40B4-BE49-F238E27FC236}">
                <a16:creationId xmlns:a16="http://schemas.microsoft.com/office/drawing/2014/main" id="{1F97548A-419C-EB43-88E3-EFEB6DF0B2D7}"/>
              </a:ext>
            </a:extLst>
          </p:cNvPr>
          <p:cNvGrpSpPr/>
          <p:nvPr/>
        </p:nvGrpSpPr>
        <p:grpSpPr>
          <a:xfrm>
            <a:off x="3093971" y="3923547"/>
            <a:ext cx="114368" cy="233603"/>
            <a:chOff x="3485407" y="2014211"/>
            <a:chExt cx="114368" cy="233603"/>
          </a:xfrm>
        </p:grpSpPr>
        <p:sp>
          <p:nvSpPr>
            <p:cNvPr id="260" name="Rectangle 259">
              <a:extLst>
                <a:ext uri="{FF2B5EF4-FFF2-40B4-BE49-F238E27FC236}">
                  <a16:creationId xmlns:a16="http://schemas.microsoft.com/office/drawing/2014/main" id="{C00267E2-D891-524A-B154-80C5630F578D}"/>
                </a:ext>
              </a:extLst>
            </p:cNvPr>
            <p:cNvSpPr/>
            <p:nvPr/>
          </p:nvSpPr>
          <p:spPr bwMode="auto">
            <a:xfrm>
              <a:off x="3503648" y="2014211"/>
              <a:ext cx="96127"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62" name="Rectangle 261">
              <a:extLst>
                <a:ext uri="{FF2B5EF4-FFF2-40B4-BE49-F238E27FC236}">
                  <a16:creationId xmlns:a16="http://schemas.microsoft.com/office/drawing/2014/main" id="{1A1EA43B-8040-FB4D-8E7C-F5C81D61496D}"/>
                </a:ext>
              </a:extLst>
            </p:cNvPr>
            <p:cNvSpPr/>
            <p:nvPr/>
          </p:nvSpPr>
          <p:spPr bwMode="auto">
            <a:xfrm>
              <a:off x="3492070" y="2108153"/>
              <a:ext cx="65975" cy="45719"/>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63" name="Rectangle 262">
              <a:extLst>
                <a:ext uri="{FF2B5EF4-FFF2-40B4-BE49-F238E27FC236}">
                  <a16:creationId xmlns:a16="http://schemas.microsoft.com/office/drawing/2014/main" id="{4F78EDC1-7F7D-1145-A87D-47AB39EF9F45}"/>
                </a:ext>
              </a:extLst>
            </p:cNvPr>
            <p:cNvSpPr/>
            <p:nvPr/>
          </p:nvSpPr>
          <p:spPr bwMode="auto">
            <a:xfrm>
              <a:off x="3491685" y="2155123"/>
              <a:ext cx="55671" cy="50773"/>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65" name="Rectangle 264">
              <a:extLst>
                <a:ext uri="{FF2B5EF4-FFF2-40B4-BE49-F238E27FC236}">
                  <a16:creationId xmlns:a16="http://schemas.microsoft.com/office/drawing/2014/main" id="{3F72821F-02F5-3542-88BF-09858C8BEFF6}"/>
                </a:ext>
              </a:extLst>
            </p:cNvPr>
            <p:cNvSpPr/>
            <p:nvPr/>
          </p:nvSpPr>
          <p:spPr bwMode="auto">
            <a:xfrm>
              <a:off x="3485407" y="2202095"/>
              <a:ext cx="45719" cy="45719"/>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266" name="Group 265">
            <a:extLst>
              <a:ext uri="{FF2B5EF4-FFF2-40B4-BE49-F238E27FC236}">
                <a16:creationId xmlns:a16="http://schemas.microsoft.com/office/drawing/2014/main" id="{55F7D776-9A48-9749-A296-CCFDFCB2E72C}"/>
              </a:ext>
            </a:extLst>
          </p:cNvPr>
          <p:cNvGrpSpPr/>
          <p:nvPr/>
        </p:nvGrpSpPr>
        <p:grpSpPr>
          <a:xfrm>
            <a:off x="3093971" y="5816209"/>
            <a:ext cx="773018" cy="280575"/>
            <a:chOff x="3489039" y="2014210"/>
            <a:chExt cx="773018" cy="280575"/>
          </a:xfrm>
        </p:grpSpPr>
        <p:sp>
          <p:nvSpPr>
            <p:cNvPr id="267" name="Rectangle 266">
              <a:extLst>
                <a:ext uri="{FF2B5EF4-FFF2-40B4-BE49-F238E27FC236}">
                  <a16:creationId xmlns:a16="http://schemas.microsoft.com/office/drawing/2014/main" id="{D77B9B43-700F-9343-9041-B77EA7763BB1}"/>
                </a:ext>
              </a:extLst>
            </p:cNvPr>
            <p:cNvSpPr/>
            <p:nvPr/>
          </p:nvSpPr>
          <p:spPr bwMode="auto">
            <a:xfrm>
              <a:off x="3507592" y="2014210"/>
              <a:ext cx="754465"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68" name="Rectangle 267">
              <a:extLst>
                <a:ext uri="{FF2B5EF4-FFF2-40B4-BE49-F238E27FC236}">
                  <a16:creationId xmlns:a16="http://schemas.microsoft.com/office/drawing/2014/main" id="{110D5FD2-710D-9744-BD28-64BEC5480188}"/>
                </a:ext>
              </a:extLst>
            </p:cNvPr>
            <p:cNvSpPr/>
            <p:nvPr/>
          </p:nvSpPr>
          <p:spPr bwMode="auto">
            <a:xfrm>
              <a:off x="3507280" y="2061181"/>
              <a:ext cx="437559"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69" name="Rectangle 268">
              <a:extLst>
                <a:ext uri="{FF2B5EF4-FFF2-40B4-BE49-F238E27FC236}">
                  <a16:creationId xmlns:a16="http://schemas.microsoft.com/office/drawing/2014/main" id="{29175FF8-CFF2-E243-9FCD-A62D89ADD8DD}"/>
                </a:ext>
              </a:extLst>
            </p:cNvPr>
            <p:cNvSpPr/>
            <p:nvPr/>
          </p:nvSpPr>
          <p:spPr bwMode="auto">
            <a:xfrm>
              <a:off x="3497043" y="2108152"/>
              <a:ext cx="407213"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70" name="Rectangle 269">
              <a:extLst>
                <a:ext uri="{FF2B5EF4-FFF2-40B4-BE49-F238E27FC236}">
                  <a16:creationId xmlns:a16="http://schemas.microsoft.com/office/drawing/2014/main" id="{8AA24AFC-29D1-404A-85AF-C7E63B8642D4}"/>
                </a:ext>
              </a:extLst>
            </p:cNvPr>
            <p:cNvSpPr/>
            <p:nvPr/>
          </p:nvSpPr>
          <p:spPr bwMode="auto">
            <a:xfrm>
              <a:off x="3489039" y="2155123"/>
              <a:ext cx="548765" cy="45720"/>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71" name="Rectangle 270">
              <a:extLst>
                <a:ext uri="{FF2B5EF4-FFF2-40B4-BE49-F238E27FC236}">
                  <a16:creationId xmlns:a16="http://schemas.microsoft.com/office/drawing/2014/main" id="{C668E3E6-CF43-D44D-A7CC-777E321A06B0}"/>
                </a:ext>
              </a:extLst>
            </p:cNvPr>
            <p:cNvSpPr/>
            <p:nvPr/>
          </p:nvSpPr>
          <p:spPr bwMode="auto">
            <a:xfrm>
              <a:off x="3492772" y="2249065"/>
              <a:ext cx="237585" cy="45720"/>
            </a:xfrm>
            <a:prstGeom prst="rect">
              <a:avLst/>
            </a:prstGeom>
            <a:solidFill>
              <a:schemeClr val="tx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72" name="Rectangle 271">
              <a:extLst>
                <a:ext uri="{FF2B5EF4-FFF2-40B4-BE49-F238E27FC236}">
                  <a16:creationId xmlns:a16="http://schemas.microsoft.com/office/drawing/2014/main" id="{47C2FF62-3F3A-5046-975A-E1F6D70C9955}"/>
                </a:ext>
              </a:extLst>
            </p:cNvPr>
            <p:cNvSpPr/>
            <p:nvPr/>
          </p:nvSpPr>
          <p:spPr bwMode="auto">
            <a:xfrm>
              <a:off x="3489039" y="2202094"/>
              <a:ext cx="276817" cy="4572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273" name="Group 272">
            <a:extLst>
              <a:ext uri="{FF2B5EF4-FFF2-40B4-BE49-F238E27FC236}">
                <a16:creationId xmlns:a16="http://schemas.microsoft.com/office/drawing/2014/main" id="{12B95F70-3675-8049-86A0-2836DC388D3D}"/>
              </a:ext>
            </a:extLst>
          </p:cNvPr>
          <p:cNvGrpSpPr/>
          <p:nvPr/>
        </p:nvGrpSpPr>
        <p:grpSpPr>
          <a:xfrm>
            <a:off x="3093970" y="5497311"/>
            <a:ext cx="172394" cy="280575"/>
            <a:chOff x="3498162" y="2014210"/>
            <a:chExt cx="172394" cy="280575"/>
          </a:xfrm>
        </p:grpSpPr>
        <p:sp>
          <p:nvSpPr>
            <p:cNvPr id="274" name="Rectangle 273">
              <a:extLst>
                <a:ext uri="{FF2B5EF4-FFF2-40B4-BE49-F238E27FC236}">
                  <a16:creationId xmlns:a16="http://schemas.microsoft.com/office/drawing/2014/main" id="{F9AA9A6A-5A32-304E-8CB0-7CEB4FC61761}"/>
                </a:ext>
              </a:extLst>
            </p:cNvPr>
            <p:cNvSpPr/>
            <p:nvPr/>
          </p:nvSpPr>
          <p:spPr bwMode="auto">
            <a:xfrm>
              <a:off x="3504441" y="2014210"/>
              <a:ext cx="46877"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75" name="Rectangle 274">
              <a:extLst>
                <a:ext uri="{FF2B5EF4-FFF2-40B4-BE49-F238E27FC236}">
                  <a16:creationId xmlns:a16="http://schemas.microsoft.com/office/drawing/2014/main" id="{32C37065-7FAD-8D47-B113-240D64FAFE9A}"/>
                </a:ext>
              </a:extLst>
            </p:cNvPr>
            <p:cNvSpPr/>
            <p:nvPr/>
          </p:nvSpPr>
          <p:spPr bwMode="auto">
            <a:xfrm>
              <a:off x="3498848" y="2061181"/>
              <a:ext cx="89475"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76" name="Rectangle 275">
              <a:extLst>
                <a:ext uri="{FF2B5EF4-FFF2-40B4-BE49-F238E27FC236}">
                  <a16:creationId xmlns:a16="http://schemas.microsoft.com/office/drawing/2014/main" id="{61A4123B-CAC4-9C47-BF22-D7D45D085FA7}"/>
                </a:ext>
              </a:extLst>
            </p:cNvPr>
            <p:cNvSpPr/>
            <p:nvPr/>
          </p:nvSpPr>
          <p:spPr bwMode="auto">
            <a:xfrm>
              <a:off x="3498163" y="2108152"/>
              <a:ext cx="112912"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77" name="Rectangle 276">
              <a:extLst>
                <a:ext uri="{FF2B5EF4-FFF2-40B4-BE49-F238E27FC236}">
                  <a16:creationId xmlns:a16="http://schemas.microsoft.com/office/drawing/2014/main" id="{984FCAF7-CE8B-7942-AD40-CF2D403B668A}"/>
                </a:ext>
              </a:extLst>
            </p:cNvPr>
            <p:cNvSpPr/>
            <p:nvPr/>
          </p:nvSpPr>
          <p:spPr bwMode="auto">
            <a:xfrm>
              <a:off x="3498163" y="2155123"/>
              <a:ext cx="89236" cy="45720"/>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78" name="Rectangle 277">
              <a:extLst>
                <a:ext uri="{FF2B5EF4-FFF2-40B4-BE49-F238E27FC236}">
                  <a16:creationId xmlns:a16="http://schemas.microsoft.com/office/drawing/2014/main" id="{51945D9B-AD8C-2646-9C0D-9770B5E2B4A1}"/>
                </a:ext>
              </a:extLst>
            </p:cNvPr>
            <p:cNvSpPr/>
            <p:nvPr/>
          </p:nvSpPr>
          <p:spPr bwMode="auto">
            <a:xfrm>
              <a:off x="3498162" y="2249065"/>
              <a:ext cx="104763" cy="45720"/>
            </a:xfrm>
            <a:prstGeom prst="rect">
              <a:avLst/>
            </a:prstGeom>
            <a:solidFill>
              <a:schemeClr val="tx2"/>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79" name="Rectangle 278">
              <a:extLst>
                <a:ext uri="{FF2B5EF4-FFF2-40B4-BE49-F238E27FC236}">
                  <a16:creationId xmlns:a16="http://schemas.microsoft.com/office/drawing/2014/main" id="{7C3B1156-A7AD-A74D-8055-BDA911E702F0}"/>
                </a:ext>
              </a:extLst>
            </p:cNvPr>
            <p:cNvSpPr/>
            <p:nvPr/>
          </p:nvSpPr>
          <p:spPr bwMode="auto">
            <a:xfrm>
              <a:off x="3504825" y="2202094"/>
              <a:ext cx="165731" cy="45720"/>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sp>
        <p:nvSpPr>
          <p:cNvPr id="280" name="Rectangle 279">
            <a:extLst>
              <a:ext uri="{FF2B5EF4-FFF2-40B4-BE49-F238E27FC236}">
                <a16:creationId xmlns:a16="http://schemas.microsoft.com/office/drawing/2014/main" id="{D4862057-8192-1A4F-B568-FB17903B999D}"/>
              </a:ext>
            </a:extLst>
          </p:cNvPr>
          <p:cNvSpPr/>
          <p:nvPr/>
        </p:nvSpPr>
        <p:spPr bwMode="auto">
          <a:xfrm>
            <a:off x="3103298" y="5245411"/>
            <a:ext cx="27432" cy="45719"/>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nvGrpSpPr>
          <p:cNvPr id="281" name="Group 280">
            <a:extLst>
              <a:ext uri="{FF2B5EF4-FFF2-40B4-BE49-F238E27FC236}">
                <a16:creationId xmlns:a16="http://schemas.microsoft.com/office/drawing/2014/main" id="{51607213-E39D-314B-A16B-41581112094B}"/>
              </a:ext>
            </a:extLst>
          </p:cNvPr>
          <p:cNvGrpSpPr/>
          <p:nvPr/>
        </p:nvGrpSpPr>
        <p:grpSpPr>
          <a:xfrm>
            <a:off x="3094434" y="4891549"/>
            <a:ext cx="62650" cy="233603"/>
            <a:chOff x="3488668" y="2014210"/>
            <a:chExt cx="62650" cy="233603"/>
          </a:xfrm>
        </p:grpSpPr>
        <p:sp>
          <p:nvSpPr>
            <p:cNvPr id="282" name="Rectangle 281">
              <a:extLst>
                <a:ext uri="{FF2B5EF4-FFF2-40B4-BE49-F238E27FC236}">
                  <a16:creationId xmlns:a16="http://schemas.microsoft.com/office/drawing/2014/main" id="{5CA19737-BA6A-5A48-B77C-1DF9EE831745}"/>
                </a:ext>
              </a:extLst>
            </p:cNvPr>
            <p:cNvSpPr/>
            <p:nvPr/>
          </p:nvSpPr>
          <p:spPr bwMode="auto">
            <a:xfrm>
              <a:off x="3504441" y="2014210"/>
              <a:ext cx="46877"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83" name="Rectangle 282">
              <a:extLst>
                <a:ext uri="{FF2B5EF4-FFF2-40B4-BE49-F238E27FC236}">
                  <a16:creationId xmlns:a16="http://schemas.microsoft.com/office/drawing/2014/main" id="{72880BBB-5C8C-FD42-9EF1-941253F7B233}"/>
                </a:ext>
              </a:extLst>
            </p:cNvPr>
            <p:cNvSpPr/>
            <p:nvPr/>
          </p:nvSpPr>
          <p:spPr bwMode="auto">
            <a:xfrm>
              <a:off x="3488668" y="2061180"/>
              <a:ext cx="45719" cy="55619"/>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87" name="Rectangle 286">
              <a:extLst>
                <a:ext uri="{FF2B5EF4-FFF2-40B4-BE49-F238E27FC236}">
                  <a16:creationId xmlns:a16="http://schemas.microsoft.com/office/drawing/2014/main" id="{385F19EF-5816-7742-BC08-85BDAD189DC5}"/>
                </a:ext>
              </a:extLst>
            </p:cNvPr>
            <p:cNvSpPr/>
            <p:nvPr/>
          </p:nvSpPr>
          <p:spPr bwMode="auto">
            <a:xfrm>
              <a:off x="3501601" y="2202094"/>
              <a:ext cx="36576" cy="45719"/>
            </a:xfrm>
            <a:prstGeom prst="rect">
              <a:avLst/>
            </a:prstGeom>
            <a:solidFill>
              <a:schemeClr val="accent6"/>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288" name="Group 287">
            <a:extLst>
              <a:ext uri="{FF2B5EF4-FFF2-40B4-BE49-F238E27FC236}">
                <a16:creationId xmlns:a16="http://schemas.microsoft.com/office/drawing/2014/main" id="{64E66E99-EBC7-CD43-BB72-35113A1A7E85}"/>
              </a:ext>
            </a:extLst>
          </p:cNvPr>
          <p:cNvGrpSpPr/>
          <p:nvPr/>
        </p:nvGrpSpPr>
        <p:grpSpPr>
          <a:xfrm>
            <a:off x="3093773" y="4248443"/>
            <a:ext cx="89475" cy="186632"/>
            <a:chOff x="3478769" y="2014211"/>
            <a:chExt cx="89475" cy="186632"/>
          </a:xfrm>
        </p:grpSpPr>
        <p:sp>
          <p:nvSpPr>
            <p:cNvPr id="289" name="Rectangle 288">
              <a:extLst>
                <a:ext uri="{FF2B5EF4-FFF2-40B4-BE49-F238E27FC236}">
                  <a16:creationId xmlns:a16="http://schemas.microsoft.com/office/drawing/2014/main" id="{DE3F5DCD-FE97-8443-9E16-906104956646}"/>
                </a:ext>
              </a:extLst>
            </p:cNvPr>
            <p:cNvSpPr/>
            <p:nvPr/>
          </p:nvSpPr>
          <p:spPr bwMode="auto">
            <a:xfrm>
              <a:off x="3486611" y="2014211"/>
              <a:ext cx="76415" cy="45720"/>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90" name="Rectangle 289">
              <a:extLst>
                <a:ext uri="{FF2B5EF4-FFF2-40B4-BE49-F238E27FC236}">
                  <a16:creationId xmlns:a16="http://schemas.microsoft.com/office/drawing/2014/main" id="{C4524592-A213-0C46-878A-EEBD6EB95547}"/>
                </a:ext>
              </a:extLst>
            </p:cNvPr>
            <p:cNvSpPr/>
            <p:nvPr/>
          </p:nvSpPr>
          <p:spPr bwMode="auto">
            <a:xfrm>
              <a:off x="3478769" y="2061182"/>
              <a:ext cx="64020"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91" name="Rectangle 290">
              <a:extLst>
                <a:ext uri="{FF2B5EF4-FFF2-40B4-BE49-F238E27FC236}">
                  <a16:creationId xmlns:a16="http://schemas.microsoft.com/office/drawing/2014/main" id="{950B67F5-A5D0-1B4A-B6A5-37956951384A}"/>
                </a:ext>
              </a:extLst>
            </p:cNvPr>
            <p:cNvSpPr/>
            <p:nvPr/>
          </p:nvSpPr>
          <p:spPr bwMode="auto">
            <a:xfrm>
              <a:off x="3478769" y="2108153"/>
              <a:ext cx="89475"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92" name="Rectangle 291">
              <a:extLst>
                <a:ext uri="{FF2B5EF4-FFF2-40B4-BE49-F238E27FC236}">
                  <a16:creationId xmlns:a16="http://schemas.microsoft.com/office/drawing/2014/main" id="{DD26AE50-67FF-E14F-8645-91784344A93D}"/>
                </a:ext>
              </a:extLst>
            </p:cNvPr>
            <p:cNvSpPr/>
            <p:nvPr/>
          </p:nvSpPr>
          <p:spPr bwMode="auto">
            <a:xfrm>
              <a:off x="3478966" y="2155123"/>
              <a:ext cx="64126" cy="45720"/>
            </a:xfrm>
            <a:prstGeom prst="rect">
              <a:avLst/>
            </a:prstGeom>
            <a:solidFill>
              <a:schemeClr val="accent5"/>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grpSp>
        <p:nvGrpSpPr>
          <p:cNvPr id="295" name="Group 294">
            <a:extLst>
              <a:ext uri="{FF2B5EF4-FFF2-40B4-BE49-F238E27FC236}">
                <a16:creationId xmlns:a16="http://schemas.microsoft.com/office/drawing/2014/main" id="{4A371C5C-AF58-1B48-A739-2C624C098E30}"/>
              </a:ext>
            </a:extLst>
          </p:cNvPr>
          <p:cNvGrpSpPr/>
          <p:nvPr/>
        </p:nvGrpSpPr>
        <p:grpSpPr>
          <a:xfrm>
            <a:off x="3094648" y="4571043"/>
            <a:ext cx="42817" cy="139662"/>
            <a:chOff x="3527321" y="2014211"/>
            <a:chExt cx="42817" cy="139662"/>
          </a:xfrm>
        </p:grpSpPr>
        <p:sp>
          <p:nvSpPr>
            <p:cNvPr id="296" name="Rectangle 295">
              <a:extLst>
                <a:ext uri="{FF2B5EF4-FFF2-40B4-BE49-F238E27FC236}">
                  <a16:creationId xmlns:a16="http://schemas.microsoft.com/office/drawing/2014/main" id="{3BD8B87D-073C-5444-94FE-438EA7FE09C2}"/>
                </a:ext>
              </a:extLst>
            </p:cNvPr>
            <p:cNvSpPr/>
            <p:nvPr/>
          </p:nvSpPr>
          <p:spPr bwMode="auto">
            <a:xfrm>
              <a:off x="3542706" y="2014211"/>
              <a:ext cx="27432" cy="45719"/>
            </a:xfrm>
            <a:prstGeom prst="rect">
              <a:avLst/>
            </a:prstGeom>
            <a:solidFill>
              <a:schemeClr val="accent1"/>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97" name="Rectangle 296">
              <a:extLst>
                <a:ext uri="{FF2B5EF4-FFF2-40B4-BE49-F238E27FC236}">
                  <a16:creationId xmlns:a16="http://schemas.microsoft.com/office/drawing/2014/main" id="{272E9525-3C3A-AA42-86BE-A53FB51C08B9}"/>
                </a:ext>
              </a:extLst>
            </p:cNvPr>
            <p:cNvSpPr/>
            <p:nvPr/>
          </p:nvSpPr>
          <p:spPr bwMode="auto">
            <a:xfrm>
              <a:off x="3537901" y="2061182"/>
              <a:ext cx="18288" cy="45720"/>
            </a:xfrm>
            <a:prstGeom prst="rect">
              <a:avLst/>
            </a:prstGeom>
            <a:solidFill>
              <a:schemeClr val="accent3"/>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298" name="Rectangle 297">
              <a:extLst>
                <a:ext uri="{FF2B5EF4-FFF2-40B4-BE49-F238E27FC236}">
                  <a16:creationId xmlns:a16="http://schemas.microsoft.com/office/drawing/2014/main" id="{9ED4ED12-06A7-1143-BCE0-FECD6C74F69C}"/>
                </a:ext>
              </a:extLst>
            </p:cNvPr>
            <p:cNvSpPr/>
            <p:nvPr/>
          </p:nvSpPr>
          <p:spPr bwMode="auto">
            <a:xfrm>
              <a:off x="3527321" y="2108153"/>
              <a:ext cx="27432" cy="45720"/>
            </a:xfrm>
            <a:prstGeom prst="rect">
              <a:avLst/>
            </a:prstGeom>
            <a:solidFill>
              <a:schemeClr val="accent4"/>
            </a:solidFill>
            <a:ln w="9525">
              <a:solidFill>
                <a:schemeClr val="bg1"/>
              </a:solidFill>
              <a:round/>
              <a:headEnd/>
              <a:tailEnd/>
            </a:ln>
          </p:spPr>
          <p:txBody>
            <a:bodyPr rtlCol="0" anchor="ctr"/>
            <a:lstStyle/>
            <a:p>
              <a:pPr algn="l"/>
              <a:endParaRPr lang="en-US" dirty="0">
                <a:solidFill>
                  <a:schemeClr val="bg1"/>
                </a:solidFill>
                <a:latin typeface="Calibri" panose="020F0502020204030204" pitchFamily="34" charset="0"/>
              </a:endParaRPr>
            </a:p>
          </p:txBody>
        </p:sp>
      </p:grpSp>
      <p:cxnSp>
        <p:nvCxnSpPr>
          <p:cNvPr id="11" name="Straight Connector 10">
            <a:extLst>
              <a:ext uri="{FF2B5EF4-FFF2-40B4-BE49-F238E27FC236}">
                <a16:creationId xmlns:a16="http://schemas.microsoft.com/office/drawing/2014/main" id="{EABADF1B-DD24-4D4D-9DB5-645BA5E0E5E9}"/>
              </a:ext>
            </a:extLst>
          </p:cNvPr>
          <p:cNvCxnSpPr/>
          <p:nvPr/>
        </p:nvCxnSpPr>
        <p:spPr bwMode="auto">
          <a:xfrm flipV="1">
            <a:off x="3103988" y="1945975"/>
            <a:ext cx="0" cy="4156245"/>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546958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6" name="Title 1"/>
          <p:cNvSpPr>
            <a:spLocks noGrp="1"/>
          </p:cNvSpPr>
          <p:nvPr>
            <p:ph type="title"/>
          </p:nvPr>
        </p:nvSpPr>
        <p:spPr/>
        <p:txBody>
          <a:bodyPr/>
          <a:lstStyle/>
          <a:p>
            <a:r>
              <a:rPr lang="en-US" altLang="en-US" dirty="0"/>
              <a:t>Ibrutinib Intolerance in the “Real World”</a:t>
            </a:r>
          </a:p>
        </p:txBody>
      </p:sp>
      <p:sp>
        <p:nvSpPr>
          <p:cNvPr id="4" name="Content Placeholder 3">
            <a:extLst>
              <a:ext uri="{FF2B5EF4-FFF2-40B4-BE49-F238E27FC236}">
                <a16:creationId xmlns:a16="http://schemas.microsoft.com/office/drawing/2014/main" id="{92977D8A-AD72-4B65-BBD7-9BC0C5DB7398}"/>
              </a:ext>
            </a:extLst>
          </p:cNvPr>
          <p:cNvSpPr>
            <a:spLocks noGrp="1"/>
          </p:cNvSpPr>
          <p:nvPr>
            <p:ph idx="1"/>
          </p:nvPr>
        </p:nvSpPr>
        <p:spPr>
          <a:xfrm>
            <a:off x="604675" y="1513047"/>
            <a:ext cx="10877529" cy="369332"/>
          </a:xfrm>
        </p:spPr>
        <p:txBody>
          <a:bodyPr/>
          <a:lstStyle/>
          <a:p>
            <a:r>
              <a:rPr lang="en-US" sz="2000" dirty="0"/>
              <a:t>Multicenter, retrospective analysis of patients with CLL treated in clinics and clinical trials (N = 616)</a:t>
            </a:r>
          </a:p>
        </p:txBody>
      </p:sp>
      <p:sp>
        <p:nvSpPr>
          <p:cNvPr id="8" name="Title 1"/>
          <p:cNvSpPr txBox="1">
            <a:spLocks/>
          </p:cNvSpPr>
          <p:nvPr/>
        </p:nvSpPr>
        <p:spPr>
          <a:xfrm>
            <a:off x="2073274" y="1840400"/>
            <a:ext cx="8823325" cy="1245706"/>
          </a:xfrm>
          <a:prstGeom prst="rect">
            <a:avLst/>
          </a:prstGeom>
        </p:spPr>
        <p:txBody>
          <a:bodyPr vert="horz" lIns="91440" tIns="45720" rIns="91440" bIns="45720" rtlCol="0" anchor="b">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E1471D"/>
                </a:solidFill>
                <a:effectLst/>
                <a:uLnTx/>
                <a:uFillTx/>
                <a:latin typeface="Calibri" panose="020F0502020204030204" pitchFamily="34" charset="0"/>
                <a:ea typeface="ヒラギノ角ゴ Pro W3" charset="-128"/>
                <a:cs typeface="Calibri" pitchFamily="34" charset="0"/>
              </a:rPr>
              <a:t>Discontinuation rate: 42% after median f/u of 17 mo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Calibri" pitchFamily="34" charset="0"/>
              </a:rPr>
              <a:t>Toxicity: 50%</a:t>
            </a:r>
            <a:br>
              <a:rPr kumimoji="0" lang="en-US" altLang="en-US" sz="28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Calibri" pitchFamily="34" charset="0"/>
              </a:rPr>
            </a:br>
            <a:r>
              <a:rPr kumimoji="0" lang="en-US" altLang="en-US" sz="28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128"/>
                <a:cs typeface="Calibri" pitchFamily="34" charset="0"/>
              </a:rPr>
              <a:t>Disease progression: 10-20%</a:t>
            </a:r>
          </a:p>
        </p:txBody>
      </p:sp>
      <p:grpSp>
        <p:nvGrpSpPr>
          <p:cNvPr id="12" name="Group 7">
            <a:extLst>
              <a:ext uri="{FF2B5EF4-FFF2-40B4-BE49-F238E27FC236}">
                <a16:creationId xmlns:a16="http://schemas.microsoft.com/office/drawing/2014/main" id="{25A6B5C1-1C9C-496F-A994-68DCABD412B6}"/>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92D9F631-75E2-4D56-9F52-682D1D816D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8EE2D38E-E920-490D-AC1F-09D6F548697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5" name="Text Box 4">
            <a:extLst>
              <a:ext uri="{FF2B5EF4-FFF2-40B4-BE49-F238E27FC236}">
                <a16:creationId xmlns:a16="http://schemas.microsoft.com/office/drawing/2014/main" id="{0330DC70-854C-4931-9D26-BDCC2B677571}"/>
              </a:ext>
            </a:extLst>
          </p:cNvPr>
          <p:cNvSpPr txBox="1">
            <a:spLocks noChangeArrowheads="1"/>
          </p:cNvSpPr>
          <p:nvPr/>
        </p:nvSpPr>
        <p:spPr bwMode="auto">
          <a:xfrm>
            <a:off x="526994" y="6414733"/>
            <a:ext cx="8725889" cy="2458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 pos="3619500" algn="l"/>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rPr>
              <a:t>Mato. Haematologica. 2018;103:874.</a:t>
            </a:r>
          </a:p>
        </p:txBody>
      </p:sp>
      <p:sp>
        <p:nvSpPr>
          <p:cNvPr id="6" name="Freeform 5">
            <a:extLst>
              <a:ext uri="{FF2B5EF4-FFF2-40B4-BE49-F238E27FC236}">
                <a16:creationId xmlns:a16="http://schemas.microsoft.com/office/drawing/2014/main" id="{B4A38610-62FA-7540-B503-633A59E22969}"/>
              </a:ext>
            </a:extLst>
          </p:cNvPr>
          <p:cNvSpPr/>
          <p:nvPr/>
        </p:nvSpPr>
        <p:spPr bwMode="auto">
          <a:xfrm>
            <a:off x="1478799" y="2800350"/>
            <a:ext cx="0" cy="0"/>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Freeform 6">
            <a:extLst>
              <a:ext uri="{FF2B5EF4-FFF2-40B4-BE49-F238E27FC236}">
                <a16:creationId xmlns:a16="http://schemas.microsoft.com/office/drawing/2014/main" id="{1A76B6BD-66A5-264D-819D-74E9A2D241E7}"/>
              </a:ext>
            </a:extLst>
          </p:cNvPr>
          <p:cNvSpPr/>
          <p:nvPr/>
        </p:nvSpPr>
        <p:spPr bwMode="auto">
          <a:xfrm>
            <a:off x="1485149" y="2800350"/>
            <a:ext cx="4213225" cy="1768475"/>
          </a:xfrm>
          <a:custGeom>
            <a:avLst/>
            <a:gdLst>
              <a:gd name="connsiteX0" fmla="*/ 0 w 3022600"/>
              <a:gd name="connsiteY0" fmla="*/ 0 h 1628775"/>
              <a:gd name="connsiteX1" fmla="*/ 38100 w 3022600"/>
              <a:gd name="connsiteY1" fmla="*/ 38100 h 1628775"/>
              <a:gd name="connsiteX2" fmla="*/ 73025 w 3022600"/>
              <a:gd name="connsiteY2" fmla="*/ 34925 h 1628775"/>
              <a:gd name="connsiteX3" fmla="*/ 63500 w 3022600"/>
              <a:gd name="connsiteY3" fmla="*/ 85725 h 1628775"/>
              <a:gd name="connsiteX4" fmla="*/ 98425 w 3022600"/>
              <a:gd name="connsiteY4" fmla="*/ 82550 h 1628775"/>
              <a:gd name="connsiteX5" fmla="*/ 98425 w 3022600"/>
              <a:gd name="connsiteY5" fmla="*/ 82550 h 1628775"/>
              <a:gd name="connsiteX6" fmla="*/ 114300 w 3022600"/>
              <a:gd name="connsiteY6" fmla="*/ 107950 h 1628775"/>
              <a:gd name="connsiteX7" fmla="*/ 114300 w 3022600"/>
              <a:gd name="connsiteY7" fmla="*/ 107950 h 1628775"/>
              <a:gd name="connsiteX8" fmla="*/ 146050 w 3022600"/>
              <a:gd name="connsiteY8" fmla="*/ 107950 h 1628775"/>
              <a:gd name="connsiteX9" fmla="*/ 146050 w 3022600"/>
              <a:gd name="connsiteY9" fmla="*/ 149225 h 1628775"/>
              <a:gd name="connsiteX10" fmla="*/ 146050 w 3022600"/>
              <a:gd name="connsiteY10" fmla="*/ 149225 h 1628775"/>
              <a:gd name="connsiteX11" fmla="*/ 161925 w 3022600"/>
              <a:gd name="connsiteY11" fmla="*/ 165100 h 1628775"/>
              <a:gd name="connsiteX12" fmla="*/ 212725 w 3022600"/>
              <a:gd name="connsiteY12" fmla="*/ 165100 h 1628775"/>
              <a:gd name="connsiteX13" fmla="*/ 212725 w 3022600"/>
              <a:gd name="connsiteY13" fmla="*/ 206375 h 1628775"/>
              <a:gd name="connsiteX14" fmla="*/ 212725 w 3022600"/>
              <a:gd name="connsiteY14" fmla="*/ 206375 h 1628775"/>
              <a:gd name="connsiteX15" fmla="*/ 234950 w 3022600"/>
              <a:gd name="connsiteY15" fmla="*/ 206375 h 1628775"/>
              <a:gd name="connsiteX16" fmla="*/ 234950 w 3022600"/>
              <a:gd name="connsiteY16" fmla="*/ 206375 h 1628775"/>
              <a:gd name="connsiteX17" fmla="*/ 254000 w 3022600"/>
              <a:gd name="connsiteY17" fmla="*/ 225425 h 1628775"/>
              <a:gd name="connsiteX18" fmla="*/ 254000 w 3022600"/>
              <a:gd name="connsiteY18" fmla="*/ 225425 h 1628775"/>
              <a:gd name="connsiteX19" fmla="*/ 285750 w 3022600"/>
              <a:gd name="connsiteY19" fmla="*/ 225425 h 1628775"/>
              <a:gd name="connsiteX20" fmla="*/ 285750 w 3022600"/>
              <a:gd name="connsiteY20" fmla="*/ 273050 h 1628775"/>
              <a:gd name="connsiteX21" fmla="*/ 314325 w 3022600"/>
              <a:gd name="connsiteY21" fmla="*/ 273050 h 1628775"/>
              <a:gd name="connsiteX22" fmla="*/ 314325 w 3022600"/>
              <a:gd name="connsiteY22" fmla="*/ 292100 h 1628775"/>
              <a:gd name="connsiteX23" fmla="*/ 336550 w 3022600"/>
              <a:gd name="connsiteY23" fmla="*/ 292100 h 1628775"/>
              <a:gd name="connsiteX24" fmla="*/ 342900 w 3022600"/>
              <a:gd name="connsiteY24" fmla="*/ 298450 h 1628775"/>
              <a:gd name="connsiteX25" fmla="*/ 355600 w 3022600"/>
              <a:gd name="connsiteY25" fmla="*/ 298450 h 1628775"/>
              <a:gd name="connsiteX26" fmla="*/ 355600 w 3022600"/>
              <a:gd name="connsiteY26" fmla="*/ 298450 h 1628775"/>
              <a:gd name="connsiteX27" fmla="*/ 355600 w 3022600"/>
              <a:gd name="connsiteY27" fmla="*/ 298450 h 1628775"/>
              <a:gd name="connsiteX28" fmla="*/ 355600 w 3022600"/>
              <a:gd name="connsiteY28" fmla="*/ 333375 h 1628775"/>
              <a:gd name="connsiteX29" fmla="*/ 415925 w 3022600"/>
              <a:gd name="connsiteY29" fmla="*/ 333375 h 1628775"/>
              <a:gd name="connsiteX30" fmla="*/ 415925 w 3022600"/>
              <a:gd name="connsiteY30" fmla="*/ 371475 h 1628775"/>
              <a:gd name="connsiteX31" fmla="*/ 457200 w 3022600"/>
              <a:gd name="connsiteY31" fmla="*/ 371475 h 1628775"/>
              <a:gd name="connsiteX32" fmla="*/ 495300 w 3022600"/>
              <a:gd name="connsiteY32" fmla="*/ 371475 h 1628775"/>
              <a:gd name="connsiteX33" fmla="*/ 495300 w 3022600"/>
              <a:gd name="connsiteY33" fmla="*/ 400050 h 1628775"/>
              <a:gd name="connsiteX34" fmla="*/ 527050 w 3022600"/>
              <a:gd name="connsiteY34" fmla="*/ 400050 h 1628775"/>
              <a:gd name="connsiteX35" fmla="*/ 527050 w 3022600"/>
              <a:gd name="connsiteY35" fmla="*/ 415925 h 1628775"/>
              <a:gd name="connsiteX36" fmla="*/ 558800 w 3022600"/>
              <a:gd name="connsiteY36" fmla="*/ 415925 h 1628775"/>
              <a:gd name="connsiteX37" fmla="*/ 558800 w 3022600"/>
              <a:gd name="connsiteY37" fmla="*/ 415925 h 1628775"/>
              <a:gd name="connsiteX38" fmla="*/ 603250 w 3022600"/>
              <a:gd name="connsiteY38" fmla="*/ 415925 h 1628775"/>
              <a:gd name="connsiteX39" fmla="*/ 603250 w 3022600"/>
              <a:gd name="connsiteY39" fmla="*/ 450850 h 1628775"/>
              <a:gd name="connsiteX40" fmla="*/ 631825 w 3022600"/>
              <a:gd name="connsiteY40" fmla="*/ 450850 h 1628775"/>
              <a:gd name="connsiteX41" fmla="*/ 631825 w 3022600"/>
              <a:gd name="connsiteY41" fmla="*/ 485775 h 1628775"/>
              <a:gd name="connsiteX42" fmla="*/ 666750 w 3022600"/>
              <a:gd name="connsiteY42" fmla="*/ 485775 h 1628775"/>
              <a:gd name="connsiteX43" fmla="*/ 666750 w 3022600"/>
              <a:gd name="connsiteY43" fmla="*/ 498475 h 1628775"/>
              <a:gd name="connsiteX44" fmla="*/ 695325 w 3022600"/>
              <a:gd name="connsiteY44" fmla="*/ 498475 h 1628775"/>
              <a:gd name="connsiteX45" fmla="*/ 695325 w 3022600"/>
              <a:gd name="connsiteY45" fmla="*/ 536575 h 1628775"/>
              <a:gd name="connsiteX46" fmla="*/ 733425 w 3022600"/>
              <a:gd name="connsiteY46" fmla="*/ 536575 h 1628775"/>
              <a:gd name="connsiteX47" fmla="*/ 733425 w 3022600"/>
              <a:gd name="connsiteY47" fmla="*/ 536575 h 1628775"/>
              <a:gd name="connsiteX48" fmla="*/ 771525 w 3022600"/>
              <a:gd name="connsiteY48" fmla="*/ 536575 h 1628775"/>
              <a:gd name="connsiteX49" fmla="*/ 771525 w 3022600"/>
              <a:gd name="connsiteY49" fmla="*/ 574675 h 1628775"/>
              <a:gd name="connsiteX50" fmla="*/ 800100 w 3022600"/>
              <a:gd name="connsiteY50" fmla="*/ 574675 h 1628775"/>
              <a:gd name="connsiteX51" fmla="*/ 800100 w 3022600"/>
              <a:gd name="connsiteY51" fmla="*/ 593725 h 1628775"/>
              <a:gd name="connsiteX52" fmla="*/ 838200 w 3022600"/>
              <a:gd name="connsiteY52" fmla="*/ 593725 h 1628775"/>
              <a:gd name="connsiteX53" fmla="*/ 838200 w 3022600"/>
              <a:gd name="connsiteY53" fmla="*/ 631825 h 1628775"/>
              <a:gd name="connsiteX54" fmla="*/ 911225 w 3022600"/>
              <a:gd name="connsiteY54" fmla="*/ 631825 h 1628775"/>
              <a:gd name="connsiteX55" fmla="*/ 911225 w 3022600"/>
              <a:gd name="connsiteY55" fmla="*/ 631825 h 1628775"/>
              <a:gd name="connsiteX56" fmla="*/ 946150 w 3022600"/>
              <a:gd name="connsiteY56" fmla="*/ 631825 h 1628775"/>
              <a:gd name="connsiteX57" fmla="*/ 946150 w 3022600"/>
              <a:gd name="connsiteY57" fmla="*/ 660400 h 1628775"/>
              <a:gd name="connsiteX58" fmla="*/ 977900 w 3022600"/>
              <a:gd name="connsiteY58" fmla="*/ 660400 h 1628775"/>
              <a:gd name="connsiteX59" fmla="*/ 977900 w 3022600"/>
              <a:gd name="connsiteY59" fmla="*/ 660400 h 1628775"/>
              <a:gd name="connsiteX60" fmla="*/ 977900 w 3022600"/>
              <a:gd name="connsiteY60" fmla="*/ 688975 h 1628775"/>
              <a:gd name="connsiteX61" fmla="*/ 1050925 w 3022600"/>
              <a:gd name="connsiteY61" fmla="*/ 688975 h 1628775"/>
              <a:gd name="connsiteX62" fmla="*/ 1050925 w 3022600"/>
              <a:gd name="connsiteY62" fmla="*/ 688975 h 1628775"/>
              <a:gd name="connsiteX63" fmla="*/ 1050925 w 3022600"/>
              <a:gd name="connsiteY63" fmla="*/ 730250 h 1628775"/>
              <a:gd name="connsiteX64" fmla="*/ 1130300 w 3022600"/>
              <a:gd name="connsiteY64" fmla="*/ 730250 h 1628775"/>
              <a:gd name="connsiteX65" fmla="*/ 1130300 w 3022600"/>
              <a:gd name="connsiteY65" fmla="*/ 765175 h 1628775"/>
              <a:gd name="connsiteX66" fmla="*/ 1184275 w 3022600"/>
              <a:gd name="connsiteY66" fmla="*/ 765175 h 1628775"/>
              <a:gd name="connsiteX67" fmla="*/ 1184275 w 3022600"/>
              <a:gd name="connsiteY67" fmla="*/ 765175 h 1628775"/>
              <a:gd name="connsiteX68" fmla="*/ 1206500 w 3022600"/>
              <a:gd name="connsiteY68" fmla="*/ 787400 h 1628775"/>
              <a:gd name="connsiteX69" fmla="*/ 1219200 w 3022600"/>
              <a:gd name="connsiteY69" fmla="*/ 800100 h 1628775"/>
              <a:gd name="connsiteX70" fmla="*/ 1247775 w 3022600"/>
              <a:gd name="connsiteY70" fmla="*/ 800100 h 1628775"/>
              <a:gd name="connsiteX71" fmla="*/ 1247775 w 3022600"/>
              <a:gd name="connsiteY71" fmla="*/ 815975 h 1628775"/>
              <a:gd name="connsiteX72" fmla="*/ 1289050 w 3022600"/>
              <a:gd name="connsiteY72" fmla="*/ 815975 h 1628775"/>
              <a:gd name="connsiteX73" fmla="*/ 1289050 w 3022600"/>
              <a:gd name="connsiteY73" fmla="*/ 828675 h 1628775"/>
              <a:gd name="connsiteX74" fmla="*/ 1352550 w 3022600"/>
              <a:gd name="connsiteY74" fmla="*/ 828675 h 1628775"/>
              <a:gd name="connsiteX75" fmla="*/ 1352550 w 3022600"/>
              <a:gd name="connsiteY75" fmla="*/ 841375 h 1628775"/>
              <a:gd name="connsiteX76" fmla="*/ 1390650 w 3022600"/>
              <a:gd name="connsiteY76" fmla="*/ 841375 h 1628775"/>
              <a:gd name="connsiteX77" fmla="*/ 1390650 w 3022600"/>
              <a:gd name="connsiteY77" fmla="*/ 860425 h 1628775"/>
              <a:gd name="connsiteX78" fmla="*/ 1485900 w 3022600"/>
              <a:gd name="connsiteY78" fmla="*/ 860425 h 1628775"/>
              <a:gd name="connsiteX79" fmla="*/ 1485900 w 3022600"/>
              <a:gd name="connsiteY79" fmla="*/ 895350 h 1628775"/>
              <a:gd name="connsiteX80" fmla="*/ 1555750 w 3022600"/>
              <a:gd name="connsiteY80" fmla="*/ 895350 h 1628775"/>
              <a:gd name="connsiteX81" fmla="*/ 1555750 w 3022600"/>
              <a:gd name="connsiteY81" fmla="*/ 930275 h 1628775"/>
              <a:gd name="connsiteX82" fmla="*/ 1625600 w 3022600"/>
              <a:gd name="connsiteY82" fmla="*/ 930275 h 1628775"/>
              <a:gd name="connsiteX83" fmla="*/ 1625600 w 3022600"/>
              <a:gd name="connsiteY83" fmla="*/ 962025 h 1628775"/>
              <a:gd name="connsiteX84" fmla="*/ 1736725 w 3022600"/>
              <a:gd name="connsiteY84" fmla="*/ 962025 h 1628775"/>
              <a:gd name="connsiteX85" fmla="*/ 1736725 w 3022600"/>
              <a:gd name="connsiteY85" fmla="*/ 993775 h 1628775"/>
              <a:gd name="connsiteX86" fmla="*/ 1765300 w 3022600"/>
              <a:gd name="connsiteY86" fmla="*/ 993775 h 1628775"/>
              <a:gd name="connsiteX87" fmla="*/ 1765300 w 3022600"/>
              <a:gd name="connsiteY87" fmla="*/ 993775 h 1628775"/>
              <a:gd name="connsiteX88" fmla="*/ 1765300 w 3022600"/>
              <a:gd name="connsiteY88" fmla="*/ 1028700 h 1628775"/>
              <a:gd name="connsiteX89" fmla="*/ 1895475 w 3022600"/>
              <a:gd name="connsiteY89" fmla="*/ 1028700 h 1628775"/>
              <a:gd name="connsiteX90" fmla="*/ 1895475 w 3022600"/>
              <a:gd name="connsiteY90" fmla="*/ 1028700 h 1628775"/>
              <a:gd name="connsiteX91" fmla="*/ 2041525 w 3022600"/>
              <a:gd name="connsiteY91" fmla="*/ 1028700 h 1628775"/>
              <a:gd name="connsiteX92" fmla="*/ 2041525 w 3022600"/>
              <a:gd name="connsiteY92" fmla="*/ 1139825 h 1628775"/>
              <a:gd name="connsiteX93" fmla="*/ 2460625 w 3022600"/>
              <a:gd name="connsiteY93" fmla="*/ 1139825 h 1628775"/>
              <a:gd name="connsiteX94" fmla="*/ 2460625 w 3022600"/>
              <a:gd name="connsiteY94" fmla="*/ 1231900 h 1628775"/>
              <a:gd name="connsiteX95" fmla="*/ 2530475 w 3022600"/>
              <a:gd name="connsiteY95" fmla="*/ 1231900 h 1628775"/>
              <a:gd name="connsiteX96" fmla="*/ 2530475 w 3022600"/>
              <a:gd name="connsiteY96" fmla="*/ 1419225 h 1628775"/>
              <a:gd name="connsiteX97" fmla="*/ 2679700 w 3022600"/>
              <a:gd name="connsiteY97" fmla="*/ 1419225 h 1628775"/>
              <a:gd name="connsiteX98" fmla="*/ 2679700 w 3022600"/>
              <a:gd name="connsiteY98" fmla="*/ 1524000 h 1628775"/>
              <a:gd name="connsiteX99" fmla="*/ 2733675 w 3022600"/>
              <a:gd name="connsiteY99" fmla="*/ 1524000 h 1628775"/>
              <a:gd name="connsiteX100" fmla="*/ 2733675 w 3022600"/>
              <a:gd name="connsiteY100" fmla="*/ 1628775 h 1628775"/>
              <a:gd name="connsiteX101" fmla="*/ 2863850 w 3022600"/>
              <a:gd name="connsiteY101" fmla="*/ 1628775 h 1628775"/>
              <a:gd name="connsiteX102" fmla="*/ 2930525 w 3022600"/>
              <a:gd name="connsiteY102" fmla="*/ 1628775 h 1628775"/>
              <a:gd name="connsiteX103" fmla="*/ 2997200 w 3022600"/>
              <a:gd name="connsiteY103" fmla="*/ 1628775 h 1628775"/>
              <a:gd name="connsiteX104" fmla="*/ 3022600 w 3022600"/>
              <a:gd name="connsiteY104" fmla="*/ 1628775 h 1628775"/>
              <a:gd name="connsiteX105" fmla="*/ 3019425 w 3022600"/>
              <a:gd name="connsiteY105" fmla="*/ 1625600 h 1628775"/>
              <a:gd name="connsiteX0" fmla="*/ 0 w 4181475"/>
              <a:gd name="connsiteY0" fmla="*/ 0 h 1768475"/>
              <a:gd name="connsiteX1" fmla="*/ 38100 w 4181475"/>
              <a:gd name="connsiteY1" fmla="*/ 38100 h 1768475"/>
              <a:gd name="connsiteX2" fmla="*/ 73025 w 4181475"/>
              <a:gd name="connsiteY2" fmla="*/ 34925 h 1768475"/>
              <a:gd name="connsiteX3" fmla="*/ 63500 w 4181475"/>
              <a:gd name="connsiteY3" fmla="*/ 85725 h 1768475"/>
              <a:gd name="connsiteX4" fmla="*/ 98425 w 4181475"/>
              <a:gd name="connsiteY4" fmla="*/ 82550 h 1768475"/>
              <a:gd name="connsiteX5" fmla="*/ 98425 w 4181475"/>
              <a:gd name="connsiteY5" fmla="*/ 82550 h 1768475"/>
              <a:gd name="connsiteX6" fmla="*/ 114300 w 4181475"/>
              <a:gd name="connsiteY6" fmla="*/ 107950 h 1768475"/>
              <a:gd name="connsiteX7" fmla="*/ 114300 w 4181475"/>
              <a:gd name="connsiteY7" fmla="*/ 107950 h 1768475"/>
              <a:gd name="connsiteX8" fmla="*/ 146050 w 4181475"/>
              <a:gd name="connsiteY8" fmla="*/ 107950 h 1768475"/>
              <a:gd name="connsiteX9" fmla="*/ 146050 w 4181475"/>
              <a:gd name="connsiteY9" fmla="*/ 149225 h 1768475"/>
              <a:gd name="connsiteX10" fmla="*/ 146050 w 4181475"/>
              <a:gd name="connsiteY10" fmla="*/ 149225 h 1768475"/>
              <a:gd name="connsiteX11" fmla="*/ 161925 w 4181475"/>
              <a:gd name="connsiteY11" fmla="*/ 165100 h 1768475"/>
              <a:gd name="connsiteX12" fmla="*/ 212725 w 4181475"/>
              <a:gd name="connsiteY12" fmla="*/ 165100 h 1768475"/>
              <a:gd name="connsiteX13" fmla="*/ 212725 w 4181475"/>
              <a:gd name="connsiteY13" fmla="*/ 206375 h 1768475"/>
              <a:gd name="connsiteX14" fmla="*/ 212725 w 4181475"/>
              <a:gd name="connsiteY14" fmla="*/ 206375 h 1768475"/>
              <a:gd name="connsiteX15" fmla="*/ 234950 w 4181475"/>
              <a:gd name="connsiteY15" fmla="*/ 206375 h 1768475"/>
              <a:gd name="connsiteX16" fmla="*/ 234950 w 4181475"/>
              <a:gd name="connsiteY16" fmla="*/ 206375 h 1768475"/>
              <a:gd name="connsiteX17" fmla="*/ 254000 w 4181475"/>
              <a:gd name="connsiteY17" fmla="*/ 225425 h 1768475"/>
              <a:gd name="connsiteX18" fmla="*/ 254000 w 4181475"/>
              <a:gd name="connsiteY18" fmla="*/ 225425 h 1768475"/>
              <a:gd name="connsiteX19" fmla="*/ 285750 w 4181475"/>
              <a:gd name="connsiteY19" fmla="*/ 225425 h 1768475"/>
              <a:gd name="connsiteX20" fmla="*/ 285750 w 4181475"/>
              <a:gd name="connsiteY20" fmla="*/ 273050 h 1768475"/>
              <a:gd name="connsiteX21" fmla="*/ 314325 w 4181475"/>
              <a:gd name="connsiteY21" fmla="*/ 273050 h 1768475"/>
              <a:gd name="connsiteX22" fmla="*/ 314325 w 4181475"/>
              <a:gd name="connsiteY22" fmla="*/ 292100 h 1768475"/>
              <a:gd name="connsiteX23" fmla="*/ 336550 w 4181475"/>
              <a:gd name="connsiteY23" fmla="*/ 292100 h 1768475"/>
              <a:gd name="connsiteX24" fmla="*/ 342900 w 4181475"/>
              <a:gd name="connsiteY24" fmla="*/ 298450 h 1768475"/>
              <a:gd name="connsiteX25" fmla="*/ 355600 w 4181475"/>
              <a:gd name="connsiteY25" fmla="*/ 298450 h 1768475"/>
              <a:gd name="connsiteX26" fmla="*/ 355600 w 4181475"/>
              <a:gd name="connsiteY26" fmla="*/ 298450 h 1768475"/>
              <a:gd name="connsiteX27" fmla="*/ 355600 w 4181475"/>
              <a:gd name="connsiteY27" fmla="*/ 298450 h 1768475"/>
              <a:gd name="connsiteX28" fmla="*/ 355600 w 4181475"/>
              <a:gd name="connsiteY28" fmla="*/ 333375 h 1768475"/>
              <a:gd name="connsiteX29" fmla="*/ 415925 w 4181475"/>
              <a:gd name="connsiteY29" fmla="*/ 333375 h 1768475"/>
              <a:gd name="connsiteX30" fmla="*/ 415925 w 4181475"/>
              <a:gd name="connsiteY30" fmla="*/ 371475 h 1768475"/>
              <a:gd name="connsiteX31" fmla="*/ 457200 w 4181475"/>
              <a:gd name="connsiteY31" fmla="*/ 371475 h 1768475"/>
              <a:gd name="connsiteX32" fmla="*/ 495300 w 4181475"/>
              <a:gd name="connsiteY32" fmla="*/ 371475 h 1768475"/>
              <a:gd name="connsiteX33" fmla="*/ 495300 w 4181475"/>
              <a:gd name="connsiteY33" fmla="*/ 400050 h 1768475"/>
              <a:gd name="connsiteX34" fmla="*/ 527050 w 4181475"/>
              <a:gd name="connsiteY34" fmla="*/ 400050 h 1768475"/>
              <a:gd name="connsiteX35" fmla="*/ 527050 w 4181475"/>
              <a:gd name="connsiteY35" fmla="*/ 415925 h 1768475"/>
              <a:gd name="connsiteX36" fmla="*/ 558800 w 4181475"/>
              <a:gd name="connsiteY36" fmla="*/ 415925 h 1768475"/>
              <a:gd name="connsiteX37" fmla="*/ 558800 w 4181475"/>
              <a:gd name="connsiteY37" fmla="*/ 415925 h 1768475"/>
              <a:gd name="connsiteX38" fmla="*/ 603250 w 4181475"/>
              <a:gd name="connsiteY38" fmla="*/ 415925 h 1768475"/>
              <a:gd name="connsiteX39" fmla="*/ 603250 w 4181475"/>
              <a:gd name="connsiteY39" fmla="*/ 450850 h 1768475"/>
              <a:gd name="connsiteX40" fmla="*/ 631825 w 4181475"/>
              <a:gd name="connsiteY40" fmla="*/ 450850 h 1768475"/>
              <a:gd name="connsiteX41" fmla="*/ 631825 w 4181475"/>
              <a:gd name="connsiteY41" fmla="*/ 485775 h 1768475"/>
              <a:gd name="connsiteX42" fmla="*/ 666750 w 4181475"/>
              <a:gd name="connsiteY42" fmla="*/ 485775 h 1768475"/>
              <a:gd name="connsiteX43" fmla="*/ 666750 w 4181475"/>
              <a:gd name="connsiteY43" fmla="*/ 498475 h 1768475"/>
              <a:gd name="connsiteX44" fmla="*/ 695325 w 4181475"/>
              <a:gd name="connsiteY44" fmla="*/ 498475 h 1768475"/>
              <a:gd name="connsiteX45" fmla="*/ 695325 w 4181475"/>
              <a:gd name="connsiteY45" fmla="*/ 536575 h 1768475"/>
              <a:gd name="connsiteX46" fmla="*/ 733425 w 4181475"/>
              <a:gd name="connsiteY46" fmla="*/ 536575 h 1768475"/>
              <a:gd name="connsiteX47" fmla="*/ 733425 w 4181475"/>
              <a:gd name="connsiteY47" fmla="*/ 536575 h 1768475"/>
              <a:gd name="connsiteX48" fmla="*/ 771525 w 4181475"/>
              <a:gd name="connsiteY48" fmla="*/ 536575 h 1768475"/>
              <a:gd name="connsiteX49" fmla="*/ 771525 w 4181475"/>
              <a:gd name="connsiteY49" fmla="*/ 574675 h 1768475"/>
              <a:gd name="connsiteX50" fmla="*/ 800100 w 4181475"/>
              <a:gd name="connsiteY50" fmla="*/ 574675 h 1768475"/>
              <a:gd name="connsiteX51" fmla="*/ 800100 w 4181475"/>
              <a:gd name="connsiteY51" fmla="*/ 593725 h 1768475"/>
              <a:gd name="connsiteX52" fmla="*/ 838200 w 4181475"/>
              <a:gd name="connsiteY52" fmla="*/ 593725 h 1768475"/>
              <a:gd name="connsiteX53" fmla="*/ 838200 w 4181475"/>
              <a:gd name="connsiteY53" fmla="*/ 631825 h 1768475"/>
              <a:gd name="connsiteX54" fmla="*/ 911225 w 4181475"/>
              <a:gd name="connsiteY54" fmla="*/ 631825 h 1768475"/>
              <a:gd name="connsiteX55" fmla="*/ 911225 w 4181475"/>
              <a:gd name="connsiteY55" fmla="*/ 631825 h 1768475"/>
              <a:gd name="connsiteX56" fmla="*/ 946150 w 4181475"/>
              <a:gd name="connsiteY56" fmla="*/ 631825 h 1768475"/>
              <a:gd name="connsiteX57" fmla="*/ 946150 w 4181475"/>
              <a:gd name="connsiteY57" fmla="*/ 660400 h 1768475"/>
              <a:gd name="connsiteX58" fmla="*/ 977900 w 4181475"/>
              <a:gd name="connsiteY58" fmla="*/ 660400 h 1768475"/>
              <a:gd name="connsiteX59" fmla="*/ 977900 w 4181475"/>
              <a:gd name="connsiteY59" fmla="*/ 660400 h 1768475"/>
              <a:gd name="connsiteX60" fmla="*/ 977900 w 4181475"/>
              <a:gd name="connsiteY60" fmla="*/ 688975 h 1768475"/>
              <a:gd name="connsiteX61" fmla="*/ 1050925 w 4181475"/>
              <a:gd name="connsiteY61" fmla="*/ 688975 h 1768475"/>
              <a:gd name="connsiteX62" fmla="*/ 1050925 w 4181475"/>
              <a:gd name="connsiteY62" fmla="*/ 688975 h 1768475"/>
              <a:gd name="connsiteX63" fmla="*/ 1050925 w 4181475"/>
              <a:gd name="connsiteY63" fmla="*/ 730250 h 1768475"/>
              <a:gd name="connsiteX64" fmla="*/ 1130300 w 4181475"/>
              <a:gd name="connsiteY64" fmla="*/ 730250 h 1768475"/>
              <a:gd name="connsiteX65" fmla="*/ 1130300 w 4181475"/>
              <a:gd name="connsiteY65" fmla="*/ 765175 h 1768475"/>
              <a:gd name="connsiteX66" fmla="*/ 1184275 w 4181475"/>
              <a:gd name="connsiteY66" fmla="*/ 765175 h 1768475"/>
              <a:gd name="connsiteX67" fmla="*/ 1184275 w 4181475"/>
              <a:gd name="connsiteY67" fmla="*/ 765175 h 1768475"/>
              <a:gd name="connsiteX68" fmla="*/ 1206500 w 4181475"/>
              <a:gd name="connsiteY68" fmla="*/ 787400 h 1768475"/>
              <a:gd name="connsiteX69" fmla="*/ 1219200 w 4181475"/>
              <a:gd name="connsiteY69" fmla="*/ 800100 h 1768475"/>
              <a:gd name="connsiteX70" fmla="*/ 1247775 w 4181475"/>
              <a:gd name="connsiteY70" fmla="*/ 800100 h 1768475"/>
              <a:gd name="connsiteX71" fmla="*/ 1247775 w 4181475"/>
              <a:gd name="connsiteY71" fmla="*/ 815975 h 1768475"/>
              <a:gd name="connsiteX72" fmla="*/ 1289050 w 4181475"/>
              <a:gd name="connsiteY72" fmla="*/ 815975 h 1768475"/>
              <a:gd name="connsiteX73" fmla="*/ 1289050 w 4181475"/>
              <a:gd name="connsiteY73" fmla="*/ 828675 h 1768475"/>
              <a:gd name="connsiteX74" fmla="*/ 1352550 w 4181475"/>
              <a:gd name="connsiteY74" fmla="*/ 828675 h 1768475"/>
              <a:gd name="connsiteX75" fmla="*/ 1352550 w 4181475"/>
              <a:gd name="connsiteY75" fmla="*/ 841375 h 1768475"/>
              <a:gd name="connsiteX76" fmla="*/ 1390650 w 4181475"/>
              <a:gd name="connsiteY76" fmla="*/ 841375 h 1768475"/>
              <a:gd name="connsiteX77" fmla="*/ 1390650 w 4181475"/>
              <a:gd name="connsiteY77" fmla="*/ 860425 h 1768475"/>
              <a:gd name="connsiteX78" fmla="*/ 1485900 w 4181475"/>
              <a:gd name="connsiteY78" fmla="*/ 860425 h 1768475"/>
              <a:gd name="connsiteX79" fmla="*/ 1485900 w 4181475"/>
              <a:gd name="connsiteY79" fmla="*/ 895350 h 1768475"/>
              <a:gd name="connsiteX80" fmla="*/ 1555750 w 4181475"/>
              <a:gd name="connsiteY80" fmla="*/ 895350 h 1768475"/>
              <a:gd name="connsiteX81" fmla="*/ 1555750 w 4181475"/>
              <a:gd name="connsiteY81" fmla="*/ 930275 h 1768475"/>
              <a:gd name="connsiteX82" fmla="*/ 1625600 w 4181475"/>
              <a:gd name="connsiteY82" fmla="*/ 930275 h 1768475"/>
              <a:gd name="connsiteX83" fmla="*/ 1625600 w 4181475"/>
              <a:gd name="connsiteY83" fmla="*/ 962025 h 1768475"/>
              <a:gd name="connsiteX84" fmla="*/ 1736725 w 4181475"/>
              <a:gd name="connsiteY84" fmla="*/ 962025 h 1768475"/>
              <a:gd name="connsiteX85" fmla="*/ 1736725 w 4181475"/>
              <a:gd name="connsiteY85" fmla="*/ 993775 h 1768475"/>
              <a:gd name="connsiteX86" fmla="*/ 1765300 w 4181475"/>
              <a:gd name="connsiteY86" fmla="*/ 993775 h 1768475"/>
              <a:gd name="connsiteX87" fmla="*/ 1765300 w 4181475"/>
              <a:gd name="connsiteY87" fmla="*/ 993775 h 1768475"/>
              <a:gd name="connsiteX88" fmla="*/ 1765300 w 4181475"/>
              <a:gd name="connsiteY88" fmla="*/ 1028700 h 1768475"/>
              <a:gd name="connsiteX89" fmla="*/ 1895475 w 4181475"/>
              <a:gd name="connsiteY89" fmla="*/ 1028700 h 1768475"/>
              <a:gd name="connsiteX90" fmla="*/ 1895475 w 4181475"/>
              <a:gd name="connsiteY90" fmla="*/ 1028700 h 1768475"/>
              <a:gd name="connsiteX91" fmla="*/ 2041525 w 4181475"/>
              <a:gd name="connsiteY91" fmla="*/ 1028700 h 1768475"/>
              <a:gd name="connsiteX92" fmla="*/ 2041525 w 4181475"/>
              <a:gd name="connsiteY92" fmla="*/ 1139825 h 1768475"/>
              <a:gd name="connsiteX93" fmla="*/ 2460625 w 4181475"/>
              <a:gd name="connsiteY93" fmla="*/ 1139825 h 1768475"/>
              <a:gd name="connsiteX94" fmla="*/ 2460625 w 4181475"/>
              <a:gd name="connsiteY94" fmla="*/ 1231900 h 1768475"/>
              <a:gd name="connsiteX95" fmla="*/ 2530475 w 4181475"/>
              <a:gd name="connsiteY95" fmla="*/ 1231900 h 1768475"/>
              <a:gd name="connsiteX96" fmla="*/ 2530475 w 4181475"/>
              <a:gd name="connsiteY96" fmla="*/ 1419225 h 1768475"/>
              <a:gd name="connsiteX97" fmla="*/ 2679700 w 4181475"/>
              <a:gd name="connsiteY97" fmla="*/ 1419225 h 1768475"/>
              <a:gd name="connsiteX98" fmla="*/ 2679700 w 4181475"/>
              <a:gd name="connsiteY98" fmla="*/ 1524000 h 1768475"/>
              <a:gd name="connsiteX99" fmla="*/ 2733675 w 4181475"/>
              <a:gd name="connsiteY99" fmla="*/ 1524000 h 1768475"/>
              <a:gd name="connsiteX100" fmla="*/ 2733675 w 4181475"/>
              <a:gd name="connsiteY100" fmla="*/ 1628775 h 1768475"/>
              <a:gd name="connsiteX101" fmla="*/ 2863850 w 4181475"/>
              <a:gd name="connsiteY101" fmla="*/ 1628775 h 1768475"/>
              <a:gd name="connsiteX102" fmla="*/ 2930525 w 4181475"/>
              <a:gd name="connsiteY102" fmla="*/ 1628775 h 1768475"/>
              <a:gd name="connsiteX103" fmla="*/ 2997200 w 4181475"/>
              <a:gd name="connsiteY103" fmla="*/ 1628775 h 1768475"/>
              <a:gd name="connsiteX104" fmla="*/ 3022600 w 4181475"/>
              <a:gd name="connsiteY104" fmla="*/ 1628775 h 1768475"/>
              <a:gd name="connsiteX105" fmla="*/ 4181475 w 4181475"/>
              <a:gd name="connsiteY105" fmla="*/ 1768475 h 1768475"/>
              <a:gd name="connsiteX0" fmla="*/ 0 w 4213225"/>
              <a:gd name="connsiteY0" fmla="*/ 0 h 1768475"/>
              <a:gd name="connsiteX1" fmla="*/ 38100 w 4213225"/>
              <a:gd name="connsiteY1" fmla="*/ 38100 h 1768475"/>
              <a:gd name="connsiteX2" fmla="*/ 7302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63850 w 4213225"/>
              <a:gd name="connsiteY101" fmla="*/ 1628775 h 1768475"/>
              <a:gd name="connsiteX102" fmla="*/ 2930525 w 4213225"/>
              <a:gd name="connsiteY102" fmla="*/ 1628775 h 1768475"/>
              <a:gd name="connsiteX103" fmla="*/ 2997200 w 4213225"/>
              <a:gd name="connsiteY103" fmla="*/ 1628775 h 1768475"/>
              <a:gd name="connsiteX104" fmla="*/ 3022600 w 4213225"/>
              <a:gd name="connsiteY104" fmla="*/ 1628775 h 1768475"/>
              <a:gd name="connsiteX105" fmla="*/ 4213225 w 4213225"/>
              <a:gd name="connsiteY105" fmla="*/ 1768475 h 1768475"/>
              <a:gd name="connsiteX0" fmla="*/ 0 w 4213225"/>
              <a:gd name="connsiteY0" fmla="*/ 0 h 1768475"/>
              <a:gd name="connsiteX1" fmla="*/ 38100 w 4213225"/>
              <a:gd name="connsiteY1" fmla="*/ 38100 h 1768475"/>
              <a:gd name="connsiteX2" fmla="*/ 7302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63850 w 4213225"/>
              <a:gd name="connsiteY101" fmla="*/ 1628775 h 1768475"/>
              <a:gd name="connsiteX102" fmla="*/ 2930525 w 4213225"/>
              <a:gd name="connsiteY102" fmla="*/ 1628775 h 1768475"/>
              <a:gd name="connsiteX103" fmla="*/ 2997200 w 4213225"/>
              <a:gd name="connsiteY103" fmla="*/ 1628775 h 1768475"/>
              <a:gd name="connsiteX104" fmla="*/ 2847975 w 4213225"/>
              <a:gd name="connsiteY104" fmla="*/ 1765300 h 1768475"/>
              <a:gd name="connsiteX105" fmla="*/ 4213225 w 4213225"/>
              <a:gd name="connsiteY105" fmla="*/ 1768475 h 1768475"/>
              <a:gd name="connsiteX0" fmla="*/ 0 w 4213225"/>
              <a:gd name="connsiteY0" fmla="*/ 0 h 1768475"/>
              <a:gd name="connsiteX1" fmla="*/ 38100 w 4213225"/>
              <a:gd name="connsiteY1" fmla="*/ 38100 h 1768475"/>
              <a:gd name="connsiteX2" fmla="*/ 7302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63850 w 4213225"/>
              <a:gd name="connsiteY101" fmla="*/ 1628775 h 1768475"/>
              <a:gd name="connsiteX102" fmla="*/ 2930525 w 4213225"/>
              <a:gd name="connsiteY102" fmla="*/ 1628775 h 1768475"/>
              <a:gd name="connsiteX103" fmla="*/ 2854325 w 4213225"/>
              <a:gd name="connsiteY103" fmla="*/ 1701800 h 1768475"/>
              <a:gd name="connsiteX104" fmla="*/ 2847975 w 4213225"/>
              <a:gd name="connsiteY104" fmla="*/ 1765300 h 1768475"/>
              <a:gd name="connsiteX105" fmla="*/ 4213225 w 4213225"/>
              <a:gd name="connsiteY105" fmla="*/ 1768475 h 1768475"/>
              <a:gd name="connsiteX0" fmla="*/ 0 w 4213225"/>
              <a:gd name="connsiteY0" fmla="*/ 0 h 1768475"/>
              <a:gd name="connsiteX1" fmla="*/ 38100 w 4213225"/>
              <a:gd name="connsiteY1" fmla="*/ 38100 h 1768475"/>
              <a:gd name="connsiteX2" fmla="*/ 7302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63850 w 4213225"/>
              <a:gd name="connsiteY101" fmla="*/ 1628775 h 1768475"/>
              <a:gd name="connsiteX102" fmla="*/ 2930525 w 4213225"/>
              <a:gd name="connsiteY102" fmla="*/ 1628775 h 1768475"/>
              <a:gd name="connsiteX103" fmla="*/ 2847975 w 4213225"/>
              <a:gd name="connsiteY103" fmla="*/ 1765300 h 1768475"/>
              <a:gd name="connsiteX104" fmla="*/ 4213225 w 4213225"/>
              <a:gd name="connsiteY104" fmla="*/ 1768475 h 1768475"/>
              <a:gd name="connsiteX0" fmla="*/ 0 w 4213225"/>
              <a:gd name="connsiteY0" fmla="*/ 0 h 1768475"/>
              <a:gd name="connsiteX1" fmla="*/ 38100 w 4213225"/>
              <a:gd name="connsiteY1" fmla="*/ 38100 h 1768475"/>
              <a:gd name="connsiteX2" fmla="*/ 7302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63850 w 4213225"/>
              <a:gd name="connsiteY101" fmla="*/ 162877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38100 w 4213225"/>
              <a:gd name="connsiteY1" fmla="*/ 38100 h 1768475"/>
              <a:gd name="connsiteX2" fmla="*/ 7302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63850 w 4213225"/>
              <a:gd name="connsiteY101" fmla="*/ 162877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38100 w 4213225"/>
              <a:gd name="connsiteY1" fmla="*/ 38100 h 1768475"/>
              <a:gd name="connsiteX2" fmla="*/ 7302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63850 w 4213225"/>
              <a:gd name="connsiteY101" fmla="*/ 162877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38100 w 4213225"/>
              <a:gd name="connsiteY1" fmla="*/ 38100 h 1768475"/>
              <a:gd name="connsiteX2" fmla="*/ 7302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7302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46150 w 4213225"/>
              <a:gd name="connsiteY56" fmla="*/ 631825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603250 w 4213225"/>
              <a:gd name="connsiteY38" fmla="*/ 415925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71525 w 4213225"/>
              <a:gd name="connsiteY48" fmla="*/ 5365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911225 w 4213225"/>
              <a:gd name="connsiteY55" fmla="*/ 63182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892175 w 4213225"/>
              <a:gd name="connsiteY55" fmla="*/ 63817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892175 w 4213225"/>
              <a:gd name="connsiteY55" fmla="*/ 63817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892175 w 4213225"/>
              <a:gd name="connsiteY55" fmla="*/ 63817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2870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892175 w 4213225"/>
              <a:gd name="connsiteY55" fmla="*/ 63817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2041525 w 4213225"/>
              <a:gd name="connsiteY91" fmla="*/ 104775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892175 w 4213225"/>
              <a:gd name="connsiteY55" fmla="*/ 63817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1943100 w 4213225"/>
              <a:gd name="connsiteY91" fmla="*/ 1031875 h 1768475"/>
              <a:gd name="connsiteX92" fmla="*/ 2041525 w 4213225"/>
              <a:gd name="connsiteY92" fmla="*/ 1047750 h 1768475"/>
              <a:gd name="connsiteX93" fmla="*/ 2041525 w 4213225"/>
              <a:gd name="connsiteY93" fmla="*/ 1139825 h 1768475"/>
              <a:gd name="connsiteX94" fmla="*/ 2460625 w 4213225"/>
              <a:gd name="connsiteY94" fmla="*/ 1139825 h 1768475"/>
              <a:gd name="connsiteX95" fmla="*/ 2460625 w 4213225"/>
              <a:gd name="connsiteY95" fmla="*/ 1231900 h 1768475"/>
              <a:gd name="connsiteX96" fmla="*/ 2530475 w 4213225"/>
              <a:gd name="connsiteY96" fmla="*/ 1231900 h 1768475"/>
              <a:gd name="connsiteX97" fmla="*/ 2530475 w 4213225"/>
              <a:gd name="connsiteY97" fmla="*/ 1419225 h 1768475"/>
              <a:gd name="connsiteX98" fmla="*/ 2679700 w 4213225"/>
              <a:gd name="connsiteY98" fmla="*/ 1419225 h 1768475"/>
              <a:gd name="connsiteX99" fmla="*/ 2679700 w 4213225"/>
              <a:gd name="connsiteY99" fmla="*/ 1524000 h 1768475"/>
              <a:gd name="connsiteX100" fmla="*/ 2733675 w 4213225"/>
              <a:gd name="connsiteY100" fmla="*/ 1524000 h 1768475"/>
              <a:gd name="connsiteX101" fmla="*/ 2733675 w 4213225"/>
              <a:gd name="connsiteY101" fmla="*/ 1628775 h 1768475"/>
              <a:gd name="connsiteX102" fmla="*/ 2847975 w 4213225"/>
              <a:gd name="connsiteY102" fmla="*/ 1635125 h 1768475"/>
              <a:gd name="connsiteX103" fmla="*/ 2847975 w 4213225"/>
              <a:gd name="connsiteY103" fmla="*/ 1765300 h 1768475"/>
              <a:gd name="connsiteX104" fmla="*/ 4213225 w 4213225"/>
              <a:gd name="connsiteY104"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11225 w 4213225"/>
              <a:gd name="connsiteY54" fmla="*/ 631825 h 1768475"/>
              <a:gd name="connsiteX55" fmla="*/ 892175 w 4213225"/>
              <a:gd name="connsiteY55" fmla="*/ 63817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1898650 w 4213225"/>
              <a:gd name="connsiteY91" fmla="*/ 1054100 h 1768475"/>
              <a:gd name="connsiteX92" fmla="*/ 2041525 w 4213225"/>
              <a:gd name="connsiteY92" fmla="*/ 1047750 h 1768475"/>
              <a:gd name="connsiteX93" fmla="*/ 2041525 w 4213225"/>
              <a:gd name="connsiteY93" fmla="*/ 1139825 h 1768475"/>
              <a:gd name="connsiteX94" fmla="*/ 2460625 w 4213225"/>
              <a:gd name="connsiteY94" fmla="*/ 1139825 h 1768475"/>
              <a:gd name="connsiteX95" fmla="*/ 2460625 w 4213225"/>
              <a:gd name="connsiteY95" fmla="*/ 1231900 h 1768475"/>
              <a:gd name="connsiteX96" fmla="*/ 2530475 w 4213225"/>
              <a:gd name="connsiteY96" fmla="*/ 1231900 h 1768475"/>
              <a:gd name="connsiteX97" fmla="*/ 2530475 w 4213225"/>
              <a:gd name="connsiteY97" fmla="*/ 1419225 h 1768475"/>
              <a:gd name="connsiteX98" fmla="*/ 2679700 w 4213225"/>
              <a:gd name="connsiteY98" fmla="*/ 1419225 h 1768475"/>
              <a:gd name="connsiteX99" fmla="*/ 2679700 w 4213225"/>
              <a:gd name="connsiteY99" fmla="*/ 1524000 h 1768475"/>
              <a:gd name="connsiteX100" fmla="*/ 2733675 w 4213225"/>
              <a:gd name="connsiteY100" fmla="*/ 1524000 h 1768475"/>
              <a:gd name="connsiteX101" fmla="*/ 2733675 w 4213225"/>
              <a:gd name="connsiteY101" fmla="*/ 1628775 h 1768475"/>
              <a:gd name="connsiteX102" fmla="*/ 2847975 w 4213225"/>
              <a:gd name="connsiteY102" fmla="*/ 1635125 h 1768475"/>
              <a:gd name="connsiteX103" fmla="*/ 2847975 w 4213225"/>
              <a:gd name="connsiteY103" fmla="*/ 1765300 h 1768475"/>
              <a:gd name="connsiteX104" fmla="*/ 4213225 w 4213225"/>
              <a:gd name="connsiteY104"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1700 w 4213225"/>
              <a:gd name="connsiteY54" fmla="*/ 638175 h 1768475"/>
              <a:gd name="connsiteX55" fmla="*/ 892175 w 4213225"/>
              <a:gd name="connsiteY55" fmla="*/ 638175 h 1768475"/>
              <a:gd name="connsiteX56" fmla="*/ 908050 w 4213225"/>
              <a:gd name="connsiteY56" fmla="*/ 666750 h 1768475"/>
              <a:gd name="connsiteX57" fmla="*/ 946150 w 4213225"/>
              <a:gd name="connsiteY57" fmla="*/ 660400 h 1768475"/>
              <a:gd name="connsiteX58" fmla="*/ 977900 w 4213225"/>
              <a:gd name="connsiteY58" fmla="*/ 660400 h 1768475"/>
              <a:gd name="connsiteX59" fmla="*/ 977900 w 4213225"/>
              <a:gd name="connsiteY59" fmla="*/ 660400 h 1768475"/>
              <a:gd name="connsiteX60" fmla="*/ 977900 w 4213225"/>
              <a:gd name="connsiteY60" fmla="*/ 688975 h 1768475"/>
              <a:gd name="connsiteX61" fmla="*/ 1050925 w 4213225"/>
              <a:gd name="connsiteY61" fmla="*/ 688975 h 1768475"/>
              <a:gd name="connsiteX62" fmla="*/ 1050925 w 4213225"/>
              <a:gd name="connsiteY62" fmla="*/ 688975 h 1768475"/>
              <a:gd name="connsiteX63" fmla="*/ 1050925 w 4213225"/>
              <a:gd name="connsiteY63" fmla="*/ 730250 h 1768475"/>
              <a:gd name="connsiteX64" fmla="*/ 1130300 w 4213225"/>
              <a:gd name="connsiteY64" fmla="*/ 730250 h 1768475"/>
              <a:gd name="connsiteX65" fmla="*/ 1130300 w 4213225"/>
              <a:gd name="connsiteY65" fmla="*/ 765175 h 1768475"/>
              <a:gd name="connsiteX66" fmla="*/ 1184275 w 4213225"/>
              <a:gd name="connsiteY66" fmla="*/ 765175 h 1768475"/>
              <a:gd name="connsiteX67" fmla="*/ 1184275 w 4213225"/>
              <a:gd name="connsiteY67" fmla="*/ 765175 h 1768475"/>
              <a:gd name="connsiteX68" fmla="*/ 1206500 w 4213225"/>
              <a:gd name="connsiteY68" fmla="*/ 787400 h 1768475"/>
              <a:gd name="connsiteX69" fmla="*/ 1219200 w 4213225"/>
              <a:gd name="connsiteY69" fmla="*/ 800100 h 1768475"/>
              <a:gd name="connsiteX70" fmla="*/ 1247775 w 4213225"/>
              <a:gd name="connsiteY70" fmla="*/ 800100 h 1768475"/>
              <a:gd name="connsiteX71" fmla="*/ 1247775 w 4213225"/>
              <a:gd name="connsiteY71" fmla="*/ 815975 h 1768475"/>
              <a:gd name="connsiteX72" fmla="*/ 1289050 w 4213225"/>
              <a:gd name="connsiteY72" fmla="*/ 815975 h 1768475"/>
              <a:gd name="connsiteX73" fmla="*/ 1289050 w 4213225"/>
              <a:gd name="connsiteY73" fmla="*/ 828675 h 1768475"/>
              <a:gd name="connsiteX74" fmla="*/ 1352550 w 4213225"/>
              <a:gd name="connsiteY74" fmla="*/ 828675 h 1768475"/>
              <a:gd name="connsiteX75" fmla="*/ 1352550 w 4213225"/>
              <a:gd name="connsiteY75" fmla="*/ 841375 h 1768475"/>
              <a:gd name="connsiteX76" fmla="*/ 1390650 w 4213225"/>
              <a:gd name="connsiteY76" fmla="*/ 841375 h 1768475"/>
              <a:gd name="connsiteX77" fmla="*/ 1390650 w 4213225"/>
              <a:gd name="connsiteY77" fmla="*/ 860425 h 1768475"/>
              <a:gd name="connsiteX78" fmla="*/ 1485900 w 4213225"/>
              <a:gd name="connsiteY78" fmla="*/ 860425 h 1768475"/>
              <a:gd name="connsiteX79" fmla="*/ 1485900 w 4213225"/>
              <a:gd name="connsiteY79" fmla="*/ 895350 h 1768475"/>
              <a:gd name="connsiteX80" fmla="*/ 1555750 w 4213225"/>
              <a:gd name="connsiteY80" fmla="*/ 895350 h 1768475"/>
              <a:gd name="connsiteX81" fmla="*/ 1555750 w 4213225"/>
              <a:gd name="connsiteY81" fmla="*/ 930275 h 1768475"/>
              <a:gd name="connsiteX82" fmla="*/ 1625600 w 4213225"/>
              <a:gd name="connsiteY82" fmla="*/ 930275 h 1768475"/>
              <a:gd name="connsiteX83" fmla="*/ 1625600 w 4213225"/>
              <a:gd name="connsiteY83" fmla="*/ 962025 h 1768475"/>
              <a:gd name="connsiteX84" fmla="*/ 1736725 w 4213225"/>
              <a:gd name="connsiteY84" fmla="*/ 962025 h 1768475"/>
              <a:gd name="connsiteX85" fmla="*/ 1736725 w 4213225"/>
              <a:gd name="connsiteY85" fmla="*/ 993775 h 1768475"/>
              <a:gd name="connsiteX86" fmla="*/ 1765300 w 4213225"/>
              <a:gd name="connsiteY86" fmla="*/ 993775 h 1768475"/>
              <a:gd name="connsiteX87" fmla="*/ 1765300 w 4213225"/>
              <a:gd name="connsiteY87" fmla="*/ 993775 h 1768475"/>
              <a:gd name="connsiteX88" fmla="*/ 1765300 w 4213225"/>
              <a:gd name="connsiteY88" fmla="*/ 1028700 h 1768475"/>
              <a:gd name="connsiteX89" fmla="*/ 1895475 w 4213225"/>
              <a:gd name="connsiteY89" fmla="*/ 1028700 h 1768475"/>
              <a:gd name="connsiteX90" fmla="*/ 1895475 w 4213225"/>
              <a:gd name="connsiteY90" fmla="*/ 1028700 h 1768475"/>
              <a:gd name="connsiteX91" fmla="*/ 1898650 w 4213225"/>
              <a:gd name="connsiteY91" fmla="*/ 1054100 h 1768475"/>
              <a:gd name="connsiteX92" fmla="*/ 2041525 w 4213225"/>
              <a:gd name="connsiteY92" fmla="*/ 1047750 h 1768475"/>
              <a:gd name="connsiteX93" fmla="*/ 2041525 w 4213225"/>
              <a:gd name="connsiteY93" fmla="*/ 1139825 h 1768475"/>
              <a:gd name="connsiteX94" fmla="*/ 2460625 w 4213225"/>
              <a:gd name="connsiteY94" fmla="*/ 1139825 h 1768475"/>
              <a:gd name="connsiteX95" fmla="*/ 2460625 w 4213225"/>
              <a:gd name="connsiteY95" fmla="*/ 1231900 h 1768475"/>
              <a:gd name="connsiteX96" fmla="*/ 2530475 w 4213225"/>
              <a:gd name="connsiteY96" fmla="*/ 1231900 h 1768475"/>
              <a:gd name="connsiteX97" fmla="*/ 2530475 w 4213225"/>
              <a:gd name="connsiteY97" fmla="*/ 1419225 h 1768475"/>
              <a:gd name="connsiteX98" fmla="*/ 2679700 w 4213225"/>
              <a:gd name="connsiteY98" fmla="*/ 1419225 h 1768475"/>
              <a:gd name="connsiteX99" fmla="*/ 2679700 w 4213225"/>
              <a:gd name="connsiteY99" fmla="*/ 1524000 h 1768475"/>
              <a:gd name="connsiteX100" fmla="*/ 2733675 w 4213225"/>
              <a:gd name="connsiteY100" fmla="*/ 1524000 h 1768475"/>
              <a:gd name="connsiteX101" fmla="*/ 2733675 w 4213225"/>
              <a:gd name="connsiteY101" fmla="*/ 1628775 h 1768475"/>
              <a:gd name="connsiteX102" fmla="*/ 2847975 w 4213225"/>
              <a:gd name="connsiteY102" fmla="*/ 1635125 h 1768475"/>
              <a:gd name="connsiteX103" fmla="*/ 2847975 w 4213225"/>
              <a:gd name="connsiteY103" fmla="*/ 1765300 h 1768475"/>
              <a:gd name="connsiteX104" fmla="*/ 4213225 w 4213225"/>
              <a:gd name="connsiteY104"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1700 w 4213225"/>
              <a:gd name="connsiteY54" fmla="*/ 638175 h 1768475"/>
              <a:gd name="connsiteX55" fmla="*/ 908050 w 4213225"/>
              <a:gd name="connsiteY55" fmla="*/ 666750 h 1768475"/>
              <a:gd name="connsiteX56" fmla="*/ 946150 w 4213225"/>
              <a:gd name="connsiteY56" fmla="*/ 660400 h 1768475"/>
              <a:gd name="connsiteX57" fmla="*/ 977900 w 4213225"/>
              <a:gd name="connsiteY57" fmla="*/ 660400 h 1768475"/>
              <a:gd name="connsiteX58" fmla="*/ 977900 w 4213225"/>
              <a:gd name="connsiteY58" fmla="*/ 660400 h 1768475"/>
              <a:gd name="connsiteX59" fmla="*/ 977900 w 4213225"/>
              <a:gd name="connsiteY59" fmla="*/ 688975 h 1768475"/>
              <a:gd name="connsiteX60" fmla="*/ 1050925 w 4213225"/>
              <a:gd name="connsiteY60" fmla="*/ 688975 h 1768475"/>
              <a:gd name="connsiteX61" fmla="*/ 1050925 w 4213225"/>
              <a:gd name="connsiteY61" fmla="*/ 688975 h 1768475"/>
              <a:gd name="connsiteX62" fmla="*/ 1050925 w 4213225"/>
              <a:gd name="connsiteY62" fmla="*/ 730250 h 1768475"/>
              <a:gd name="connsiteX63" fmla="*/ 1130300 w 4213225"/>
              <a:gd name="connsiteY63" fmla="*/ 730250 h 1768475"/>
              <a:gd name="connsiteX64" fmla="*/ 1130300 w 4213225"/>
              <a:gd name="connsiteY64" fmla="*/ 765175 h 1768475"/>
              <a:gd name="connsiteX65" fmla="*/ 1184275 w 4213225"/>
              <a:gd name="connsiteY65" fmla="*/ 765175 h 1768475"/>
              <a:gd name="connsiteX66" fmla="*/ 1184275 w 4213225"/>
              <a:gd name="connsiteY66" fmla="*/ 765175 h 1768475"/>
              <a:gd name="connsiteX67" fmla="*/ 1206500 w 4213225"/>
              <a:gd name="connsiteY67" fmla="*/ 787400 h 1768475"/>
              <a:gd name="connsiteX68" fmla="*/ 1219200 w 4213225"/>
              <a:gd name="connsiteY68" fmla="*/ 800100 h 1768475"/>
              <a:gd name="connsiteX69" fmla="*/ 1247775 w 4213225"/>
              <a:gd name="connsiteY69" fmla="*/ 800100 h 1768475"/>
              <a:gd name="connsiteX70" fmla="*/ 1247775 w 4213225"/>
              <a:gd name="connsiteY70" fmla="*/ 815975 h 1768475"/>
              <a:gd name="connsiteX71" fmla="*/ 1289050 w 4213225"/>
              <a:gd name="connsiteY71" fmla="*/ 815975 h 1768475"/>
              <a:gd name="connsiteX72" fmla="*/ 1289050 w 4213225"/>
              <a:gd name="connsiteY72" fmla="*/ 828675 h 1768475"/>
              <a:gd name="connsiteX73" fmla="*/ 1352550 w 4213225"/>
              <a:gd name="connsiteY73" fmla="*/ 828675 h 1768475"/>
              <a:gd name="connsiteX74" fmla="*/ 1352550 w 4213225"/>
              <a:gd name="connsiteY74" fmla="*/ 841375 h 1768475"/>
              <a:gd name="connsiteX75" fmla="*/ 1390650 w 4213225"/>
              <a:gd name="connsiteY75" fmla="*/ 841375 h 1768475"/>
              <a:gd name="connsiteX76" fmla="*/ 1390650 w 4213225"/>
              <a:gd name="connsiteY76" fmla="*/ 860425 h 1768475"/>
              <a:gd name="connsiteX77" fmla="*/ 1485900 w 4213225"/>
              <a:gd name="connsiteY77" fmla="*/ 860425 h 1768475"/>
              <a:gd name="connsiteX78" fmla="*/ 1485900 w 4213225"/>
              <a:gd name="connsiteY78" fmla="*/ 895350 h 1768475"/>
              <a:gd name="connsiteX79" fmla="*/ 1555750 w 4213225"/>
              <a:gd name="connsiteY79" fmla="*/ 895350 h 1768475"/>
              <a:gd name="connsiteX80" fmla="*/ 1555750 w 4213225"/>
              <a:gd name="connsiteY80" fmla="*/ 930275 h 1768475"/>
              <a:gd name="connsiteX81" fmla="*/ 1625600 w 4213225"/>
              <a:gd name="connsiteY81" fmla="*/ 930275 h 1768475"/>
              <a:gd name="connsiteX82" fmla="*/ 1625600 w 4213225"/>
              <a:gd name="connsiteY82" fmla="*/ 962025 h 1768475"/>
              <a:gd name="connsiteX83" fmla="*/ 1736725 w 4213225"/>
              <a:gd name="connsiteY83" fmla="*/ 962025 h 1768475"/>
              <a:gd name="connsiteX84" fmla="*/ 1736725 w 4213225"/>
              <a:gd name="connsiteY84" fmla="*/ 993775 h 1768475"/>
              <a:gd name="connsiteX85" fmla="*/ 1765300 w 4213225"/>
              <a:gd name="connsiteY85" fmla="*/ 993775 h 1768475"/>
              <a:gd name="connsiteX86" fmla="*/ 1765300 w 4213225"/>
              <a:gd name="connsiteY86" fmla="*/ 993775 h 1768475"/>
              <a:gd name="connsiteX87" fmla="*/ 1765300 w 4213225"/>
              <a:gd name="connsiteY87" fmla="*/ 1028700 h 1768475"/>
              <a:gd name="connsiteX88" fmla="*/ 1895475 w 4213225"/>
              <a:gd name="connsiteY88" fmla="*/ 1028700 h 1768475"/>
              <a:gd name="connsiteX89" fmla="*/ 1895475 w 4213225"/>
              <a:gd name="connsiteY89" fmla="*/ 1028700 h 1768475"/>
              <a:gd name="connsiteX90" fmla="*/ 1898650 w 4213225"/>
              <a:gd name="connsiteY90" fmla="*/ 1054100 h 1768475"/>
              <a:gd name="connsiteX91" fmla="*/ 2041525 w 4213225"/>
              <a:gd name="connsiteY91" fmla="*/ 1047750 h 1768475"/>
              <a:gd name="connsiteX92" fmla="*/ 2041525 w 4213225"/>
              <a:gd name="connsiteY92" fmla="*/ 1139825 h 1768475"/>
              <a:gd name="connsiteX93" fmla="*/ 2460625 w 4213225"/>
              <a:gd name="connsiteY93" fmla="*/ 1139825 h 1768475"/>
              <a:gd name="connsiteX94" fmla="*/ 2460625 w 4213225"/>
              <a:gd name="connsiteY94" fmla="*/ 1231900 h 1768475"/>
              <a:gd name="connsiteX95" fmla="*/ 2530475 w 4213225"/>
              <a:gd name="connsiteY95" fmla="*/ 1231900 h 1768475"/>
              <a:gd name="connsiteX96" fmla="*/ 2530475 w 4213225"/>
              <a:gd name="connsiteY96" fmla="*/ 1419225 h 1768475"/>
              <a:gd name="connsiteX97" fmla="*/ 2679700 w 4213225"/>
              <a:gd name="connsiteY97" fmla="*/ 1419225 h 1768475"/>
              <a:gd name="connsiteX98" fmla="*/ 2679700 w 4213225"/>
              <a:gd name="connsiteY98" fmla="*/ 1524000 h 1768475"/>
              <a:gd name="connsiteX99" fmla="*/ 2733675 w 4213225"/>
              <a:gd name="connsiteY99" fmla="*/ 1524000 h 1768475"/>
              <a:gd name="connsiteX100" fmla="*/ 2733675 w 4213225"/>
              <a:gd name="connsiteY100" fmla="*/ 1628775 h 1768475"/>
              <a:gd name="connsiteX101" fmla="*/ 2847975 w 4213225"/>
              <a:gd name="connsiteY101" fmla="*/ 1635125 h 1768475"/>
              <a:gd name="connsiteX102" fmla="*/ 2847975 w 4213225"/>
              <a:gd name="connsiteY102" fmla="*/ 1765300 h 1768475"/>
              <a:gd name="connsiteX103" fmla="*/ 4213225 w 4213225"/>
              <a:gd name="connsiteY103"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1700 w 4213225"/>
              <a:gd name="connsiteY54" fmla="*/ 638175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4875 w 4213225"/>
              <a:gd name="connsiteY54" fmla="*/ 628650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4875 w 4213225"/>
              <a:gd name="connsiteY54" fmla="*/ 628650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4875 w 4213225"/>
              <a:gd name="connsiteY54" fmla="*/ 628650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8050 w 4213225"/>
              <a:gd name="connsiteY54" fmla="*/ 666750 h 1768475"/>
              <a:gd name="connsiteX55" fmla="*/ 977900 w 4213225"/>
              <a:gd name="connsiteY55" fmla="*/ 660400 h 1768475"/>
              <a:gd name="connsiteX56" fmla="*/ 977900 w 4213225"/>
              <a:gd name="connsiteY56" fmla="*/ 660400 h 1768475"/>
              <a:gd name="connsiteX57" fmla="*/ 977900 w 4213225"/>
              <a:gd name="connsiteY57" fmla="*/ 688975 h 1768475"/>
              <a:gd name="connsiteX58" fmla="*/ 1050925 w 4213225"/>
              <a:gd name="connsiteY58" fmla="*/ 688975 h 1768475"/>
              <a:gd name="connsiteX59" fmla="*/ 1050925 w 4213225"/>
              <a:gd name="connsiteY59" fmla="*/ 688975 h 1768475"/>
              <a:gd name="connsiteX60" fmla="*/ 1050925 w 4213225"/>
              <a:gd name="connsiteY60" fmla="*/ 730250 h 1768475"/>
              <a:gd name="connsiteX61" fmla="*/ 1130300 w 4213225"/>
              <a:gd name="connsiteY61" fmla="*/ 730250 h 1768475"/>
              <a:gd name="connsiteX62" fmla="*/ 1130300 w 4213225"/>
              <a:gd name="connsiteY62" fmla="*/ 765175 h 1768475"/>
              <a:gd name="connsiteX63" fmla="*/ 1184275 w 4213225"/>
              <a:gd name="connsiteY63" fmla="*/ 765175 h 1768475"/>
              <a:gd name="connsiteX64" fmla="*/ 1184275 w 4213225"/>
              <a:gd name="connsiteY64" fmla="*/ 765175 h 1768475"/>
              <a:gd name="connsiteX65" fmla="*/ 1206500 w 4213225"/>
              <a:gd name="connsiteY65" fmla="*/ 787400 h 1768475"/>
              <a:gd name="connsiteX66" fmla="*/ 1219200 w 4213225"/>
              <a:gd name="connsiteY66" fmla="*/ 800100 h 1768475"/>
              <a:gd name="connsiteX67" fmla="*/ 1247775 w 4213225"/>
              <a:gd name="connsiteY67" fmla="*/ 800100 h 1768475"/>
              <a:gd name="connsiteX68" fmla="*/ 1247775 w 4213225"/>
              <a:gd name="connsiteY68" fmla="*/ 815975 h 1768475"/>
              <a:gd name="connsiteX69" fmla="*/ 1289050 w 4213225"/>
              <a:gd name="connsiteY69" fmla="*/ 815975 h 1768475"/>
              <a:gd name="connsiteX70" fmla="*/ 1289050 w 4213225"/>
              <a:gd name="connsiteY70" fmla="*/ 828675 h 1768475"/>
              <a:gd name="connsiteX71" fmla="*/ 1352550 w 4213225"/>
              <a:gd name="connsiteY71" fmla="*/ 828675 h 1768475"/>
              <a:gd name="connsiteX72" fmla="*/ 1352550 w 4213225"/>
              <a:gd name="connsiteY72" fmla="*/ 841375 h 1768475"/>
              <a:gd name="connsiteX73" fmla="*/ 1390650 w 4213225"/>
              <a:gd name="connsiteY73" fmla="*/ 841375 h 1768475"/>
              <a:gd name="connsiteX74" fmla="*/ 1390650 w 4213225"/>
              <a:gd name="connsiteY74" fmla="*/ 860425 h 1768475"/>
              <a:gd name="connsiteX75" fmla="*/ 1485900 w 4213225"/>
              <a:gd name="connsiteY75" fmla="*/ 860425 h 1768475"/>
              <a:gd name="connsiteX76" fmla="*/ 1485900 w 4213225"/>
              <a:gd name="connsiteY76" fmla="*/ 895350 h 1768475"/>
              <a:gd name="connsiteX77" fmla="*/ 1555750 w 4213225"/>
              <a:gd name="connsiteY77" fmla="*/ 895350 h 1768475"/>
              <a:gd name="connsiteX78" fmla="*/ 1555750 w 4213225"/>
              <a:gd name="connsiteY78" fmla="*/ 930275 h 1768475"/>
              <a:gd name="connsiteX79" fmla="*/ 1625600 w 4213225"/>
              <a:gd name="connsiteY79" fmla="*/ 930275 h 1768475"/>
              <a:gd name="connsiteX80" fmla="*/ 1625600 w 4213225"/>
              <a:gd name="connsiteY80" fmla="*/ 962025 h 1768475"/>
              <a:gd name="connsiteX81" fmla="*/ 1736725 w 4213225"/>
              <a:gd name="connsiteY81" fmla="*/ 962025 h 1768475"/>
              <a:gd name="connsiteX82" fmla="*/ 1736725 w 4213225"/>
              <a:gd name="connsiteY82" fmla="*/ 993775 h 1768475"/>
              <a:gd name="connsiteX83" fmla="*/ 1765300 w 4213225"/>
              <a:gd name="connsiteY83" fmla="*/ 993775 h 1768475"/>
              <a:gd name="connsiteX84" fmla="*/ 1765300 w 4213225"/>
              <a:gd name="connsiteY84" fmla="*/ 993775 h 1768475"/>
              <a:gd name="connsiteX85" fmla="*/ 1765300 w 4213225"/>
              <a:gd name="connsiteY85" fmla="*/ 1028700 h 1768475"/>
              <a:gd name="connsiteX86" fmla="*/ 1895475 w 4213225"/>
              <a:gd name="connsiteY86" fmla="*/ 1028700 h 1768475"/>
              <a:gd name="connsiteX87" fmla="*/ 1895475 w 4213225"/>
              <a:gd name="connsiteY87" fmla="*/ 1028700 h 1768475"/>
              <a:gd name="connsiteX88" fmla="*/ 1898650 w 4213225"/>
              <a:gd name="connsiteY88" fmla="*/ 1054100 h 1768475"/>
              <a:gd name="connsiteX89" fmla="*/ 2041525 w 4213225"/>
              <a:gd name="connsiteY89" fmla="*/ 1047750 h 1768475"/>
              <a:gd name="connsiteX90" fmla="*/ 2041525 w 4213225"/>
              <a:gd name="connsiteY90" fmla="*/ 1139825 h 1768475"/>
              <a:gd name="connsiteX91" fmla="*/ 2460625 w 4213225"/>
              <a:gd name="connsiteY91" fmla="*/ 1139825 h 1768475"/>
              <a:gd name="connsiteX92" fmla="*/ 2460625 w 4213225"/>
              <a:gd name="connsiteY92" fmla="*/ 1231900 h 1768475"/>
              <a:gd name="connsiteX93" fmla="*/ 2530475 w 4213225"/>
              <a:gd name="connsiteY93" fmla="*/ 1231900 h 1768475"/>
              <a:gd name="connsiteX94" fmla="*/ 2530475 w 4213225"/>
              <a:gd name="connsiteY94" fmla="*/ 1419225 h 1768475"/>
              <a:gd name="connsiteX95" fmla="*/ 2679700 w 4213225"/>
              <a:gd name="connsiteY95" fmla="*/ 1419225 h 1768475"/>
              <a:gd name="connsiteX96" fmla="*/ 2679700 w 4213225"/>
              <a:gd name="connsiteY96" fmla="*/ 1524000 h 1768475"/>
              <a:gd name="connsiteX97" fmla="*/ 2733675 w 4213225"/>
              <a:gd name="connsiteY97" fmla="*/ 1524000 h 1768475"/>
              <a:gd name="connsiteX98" fmla="*/ 2733675 w 4213225"/>
              <a:gd name="connsiteY98" fmla="*/ 1628775 h 1768475"/>
              <a:gd name="connsiteX99" fmla="*/ 2847975 w 4213225"/>
              <a:gd name="connsiteY99" fmla="*/ 1635125 h 1768475"/>
              <a:gd name="connsiteX100" fmla="*/ 2847975 w 4213225"/>
              <a:gd name="connsiteY100" fmla="*/ 1765300 h 1768475"/>
              <a:gd name="connsiteX101" fmla="*/ 4213225 w 4213225"/>
              <a:gd name="connsiteY101"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877950 w 4213225"/>
              <a:gd name="connsiteY54" fmla="*/ 657225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28650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28650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28650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28650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28650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040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08050 w 4213225"/>
              <a:gd name="connsiteY55" fmla="*/ 666750 h 1768475"/>
              <a:gd name="connsiteX56" fmla="*/ 977900 w 4213225"/>
              <a:gd name="connsiteY56" fmla="*/ 660400 h 1768475"/>
              <a:gd name="connsiteX57" fmla="*/ 977900 w 4213225"/>
              <a:gd name="connsiteY57" fmla="*/ 666750 h 1768475"/>
              <a:gd name="connsiteX58" fmla="*/ 977900 w 4213225"/>
              <a:gd name="connsiteY58" fmla="*/ 688975 h 1768475"/>
              <a:gd name="connsiteX59" fmla="*/ 1050925 w 4213225"/>
              <a:gd name="connsiteY59" fmla="*/ 688975 h 1768475"/>
              <a:gd name="connsiteX60" fmla="*/ 1050925 w 4213225"/>
              <a:gd name="connsiteY60" fmla="*/ 688975 h 1768475"/>
              <a:gd name="connsiteX61" fmla="*/ 1050925 w 4213225"/>
              <a:gd name="connsiteY61" fmla="*/ 730250 h 1768475"/>
              <a:gd name="connsiteX62" fmla="*/ 1130300 w 4213225"/>
              <a:gd name="connsiteY62" fmla="*/ 730250 h 1768475"/>
              <a:gd name="connsiteX63" fmla="*/ 1130300 w 4213225"/>
              <a:gd name="connsiteY63" fmla="*/ 765175 h 1768475"/>
              <a:gd name="connsiteX64" fmla="*/ 1184275 w 4213225"/>
              <a:gd name="connsiteY64" fmla="*/ 765175 h 1768475"/>
              <a:gd name="connsiteX65" fmla="*/ 1184275 w 4213225"/>
              <a:gd name="connsiteY65" fmla="*/ 765175 h 1768475"/>
              <a:gd name="connsiteX66" fmla="*/ 1206500 w 4213225"/>
              <a:gd name="connsiteY66" fmla="*/ 787400 h 1768475"/>
              <a:gd name="connsiteX67" fmla="*/ 1219200 w 4213225"/>
              <a:gd name="connsiteY67" fmla="*/ 800100 h 1768475"/>
              <a:gd name="connsiteX68" fmla="*/ 1247775 w 4213225"/>
              <a:gd name="connsiteY68" fmla="*/ 800100 h 1768475"/>
              <a:gd name="connsiteX69" fmla="*/ 1247775 w 4213225"/>
              <a:gd name="connsiteY69" fmla="*/ 815975 h 1768475"/>
              <a:gd name="connsiteX70" fmla="*/ 1289050 w 4213225"/>
              <a:gd name="connsiteY70" fmla="*/ 815975 h 1768475"/>
              <a:gd name="connsiteX71" fmla="*/ 1289050 w 4213225"/>
              <a:gd name="connsiteY71" fmla="*/ 828675 h 1768475"/>
              <a:gd name="connsiteX72" fmla="*/ 1352550 w 4213225"/>
              <a:gd name="connsiteY72" fmla="*/ 828675 h 1768475"/>
              <a:gd name="connsiteX73" fmla="*/ 1352550 w 4213225"/>
              <a:gd name="connsiteY73" fmla="*/ 841375 h 1768475"/>
              <a:gd name="connsiteX74" fmla="*/ 1390650 w 4213225"/>
              <a:gd name="connsiteY74" fmla="*/ 841375 h 1768475"/>
              <a:gd name="connsiteX75" fmla="*/ 1390650 w 4213225"/>
              <a:gd name="connsiteY75" fmla="*/ 860425 h 1768475"/>
              <a:gd name="connsiteX76" fmla="*/ 1485900 w 4213225"/>
              <a:gd name="connsiteY76" fmla="*/ 860425 h 1768475"/>
              <a:gd name="connsiteX77" fmla="*/ 1485900 w 4213225"/>
              <a:gd name="connsiteY77" fmla="*/ 895350 h 1768475"/>
              <a:gd name="connsiteX78" fmla="*/ 1555750 w 4213225"/>
              <a:gd name="connsiteY78" fmla="*/ 895350 h 1768475"/>
              <a:gd name="connsiteX79" fmla="*/ 1555750 w 4213225"/>
              <a:gd name="connsiteY79" fmla="*/ 930275 h 1768475"/>
              <a:gd name="connsiteX80" fmla="*/ 1625600 w 4213225"/>
              <a:gd name="connsiteY80" fmla="*/ 930275 h 1768475"/>
              <a:gd name="connsiteX81" fmla="*/ 1625600 w 4213225"/>
              <a:gd name="connsiteY81" fmla="*/ 962025 h 1768475"/>
              <a:gd name="connsiteX82" fmla="*/ 1736725 w 4213225"/>
              <a:gd name="connsiteY82" fmla="*/ 962025 h 1768475"/>
              <a:gd name="connsiteX83" fmla="*/ 1736725 w 4213225"/>
              <a:gd name="connsiteY83" fmla="*/ 993775 h 1768475"/>
              <a:gd name="connsiteX84" fmla="*/ 1765300 w 4213225"/>
              <a:gd name="connsiteY84" fmla="*/ 993775 h 1768475"/>
              <a:gd name="connsiteX85" fmla="*/ 1765300 w 4213225"/>
              <a:gd name="connsiteY85" fmla="*/ 993775 h 1768475"/>
              <a:gd name="connsiteX86" fmla="*/ 1765300 w 4213225"/>
              <a:gd name="connsiteY86" fmla="*/ 1028700 h 1768475"/>
              <a:gd name="connsiteX87" fmla="*/ 1895475 w 4213225"/>
              <a:gd name="connsiteY87" fmla="*/ 1028700 h 1768475"/>
              <a:gd name="connsiteX88" fmla="*/ 1895475 w 4213225"/>
              <a:gd name="connsiteY88" fmla="*/ 1028700 h 1768475"/>
              <a:gd name="connsiteX89" fmla="*/ 1898650 w 4213225"/>
              <a:gd name="connsiteY89" fmla="*/ 1054100 h 1768475"/>
              <a:gd name="connsiteX90" fmla="*/ 2041525 w 4213225"/>
              <a:gd name="connsiteY90" fmla="*/ 1047750 h 1768475"/>
              <a:gd name="connsiteX91" fmla="*/ 2041525 w 4213225"/>
              <a:gd name="connsiteY91" fmla="*/ 1139825 h 1768475"/>
              <a:gd name="connsiteX92" fmla="*/ 2460625 w 4213225"/>
              <a:gd name="connsiteY92" fmla="*/ 1139825 h 1768475"/>
              <a:gd name="connsiteX93" fmla="*/ 2460625 w 4213225"/>
              <a:gd name="connsiteY93" fmla="*/ 1231900 h 1768475"/>
              <a:gd name="connsiteX94" fmla="*/ 2530475 w 4213225"/>
              <a:gd name="connsiteY94" fmla="*/ 1231900 h 1768475"/>
              <a:gd name="connsiteX95" fmla="*/ 2530475 w 4213225"/>
              <a:gd name="connsiteY95" fmla="*/ 1419225 h 1768475"/>
              <a:gd name="connsiteX96" fmla="*/ 2679700 w 4213225"/>
              <a:gd name="connsiteY96" fmla="*/ 1419225 h 1768475"/>
              <a:gd name="connsiteX97" fmla="*/ 2679700 w 4213225"/>
              <a:gd name="connsiteY97" fmla="*/ 1524000 h 1768475"/>
              <a:gd name="connsiteX98" fmla="*/ 2733675 w 4213225"/>
              <a:gd name="connsiteY98" fmla="*/ 1524000 h 1768475"/>
              <a:gd name="connsiteX99" fmla="*/ 2733675 w 4213225"/>
              <a:gd name="connsiteY99" fmla="*/ 1628775 h 1768475"/>
              <a:gd name="connsiteX100" fmla="*/ 2847975 w 4213225"/>
              <a:gd name="connsiteY100" fmla="*/ 1635125 h 1768475"/>
              <a:gd name="connsiteX101" fmla="*/ 2847975 w 4213225"/>
              <a:gd name="connsiteY101" fmla="*/ 1765300 h 1768475"/>
              <a:gd name="connsiteX102" fmla="*/ 4213225 w 4213225"/>
              <a:gd name="connsiteY102"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77900 w 4213225"/>
              <a:gd name="connsiteY55" fmla="*/ 660400 h 1768475"/>
              <a:gd name="connsiteX56" fmla="*/ 977900 w 4213225"/>
              <a:gd name="connsiteY56" fmla="*/ 666750 h 1768475"/>
              <a:gd name="connsiteX57" fmla="*/ 977900 w 4213225"/>
              <a:gd name="connsiteY57" fmla="*/ 688975 h 1768475"/>
              <a:gd name="connsiteX58" fmla="*/ 1050925 w 4213225"/>
              <a:gd name="connsiteY58" fmla="*/ 688975 h 1768475"/>
              <a:gd name="connsiteX59" fmla="*/ 1050925 w 4213225"/>
              <a:gd name="connsiteY59" fmla="*/ 688975 h 1768475"/>
              <a:gd name="connsiteX60" fmla="*/ 1050925 w 4213225"/>
              <a:gd name="connsiteY60" fmla="*/ 730250 h 1768475"/>
              <a:gd name="connsiteX61" fmla="*/ 1130300 w 4213225"/>
              <a:gd name="connsiteY61" fmla="*/ 730250 h 1768475"/>
              <a:gd name="connsiteX62" fmla="*/ 1130300 w 4213225"/>
              <a:gd name="connsiteY62" fmla="*/ 765175 h 1768475"/>
              <a:gd name="connsiteX63" fmla="*/ 1184275 w 4213225"/>
              <a:gd name="connsiteY63" fmla="*/ 765175 h 1768475"/>
              <a:gd name="connsiteX64" fmla="*/ 1184275 w 4213225"/>
              <a:gd name="connsiteY64" fmla="*/ 765175 h 1768475"/>
              <a:gd name="connsiteX65" fmla="*/ 1206500 w 4213225"/>
              <a:gd name="connsiteY65" fmla="*/ 787400 h 1768475"/>
              <a:gd name="connsiteX66" fmla="*/ 1219200 w 4213225"/>
              <a:gd name="connsiteY66" fmla="*/ 800100 h 1768475"/>
              <a:gd name="connsiteX67" fmla="*/ 1247775 w 4213225"/>
              <a:gd name="connsiteY67" fmla="*/ 800100 h 1768475"/>
              <a:gd name="connsiteX68" fmla="*/ 1247775 w 4213225"/>
              <a:gd name="connsiteY68" fmla="*/ 815975 h 1768475"/>
              <a:gd name="connsiteX69" fmla="*/ 1289050 w 4213225"/>
              <a:gd name="connsiteY69" fmla="*/ 815975 h 1768475"/>
              <a:gd name="connsiteX70" fmla="*/ 1289050 w 4213225"/>
              <a:gd name="connsiteY70" fmla="*/ 828675 h 1768475"/>
              <a:gd name="connsiteX71" fmla="*/ 1352550 w 4213225"/>
              <a:gd name="connsiteY71" fmla="*/ 828675 h 1768475"/>
              <a:gd name="connsiteX72" fmla="*/ 1352550 w 4213225"/>
              <a:gd name="connsiteY72" fmla="*/ 841375 h 1768475"/>
              <a:gd name="connsiteX73" fmla="*/ 1390650 w 4213225"/>
              <a:gd name="connsiteY73" fmla="*/ 841375 h 1768475"/>
              <a:gd name="connsiteX74" fmla="*/ 1390650 w 4213225"/>
              <a:gd name="connsiteY74" fmla="*/ 860425 h 1768475"/>
              <a:gd name="connsiteX75" fmla="*/ 1485900 w 4213225"/>
              <a:gd name="connsiteY75" fmla="*/ 860425 h 1768475"/>
              <a:gd name="connsiteX76" fmla="*/ 1485900 w 4213225"/>
              <a:gd name="connsiteY76" fmla="*/ 895350 h 1768475"/>
              <a:gd name="connsiteX77" fmla="*/ 1555750 w 4213225"/>
              <a:gd name="connsiteY77" fmla="*/ 895350 h 1768475"/>
              <a:gd name="connsiteX78" fmla="*/ 1555750 w 4213225"/>
              <a:gd name="connsiteY78" fmla="*/ 930275 h 1768475"/>
              <a:gd name="connsiteX79" fmla="*/ 1625600 w 4213225"/>
              <a:gd name="connsiteY79" fmla="*/ 930275 h 1768475"/>
              <a:gd name="connsiteX80" fmla="*/ 1625600 w 4213225"/>
              <a:gd name="connsiteY80" fmla="*/ 962025 h 1768475"/>
              <a:gd name="connsiteX81" fmla="*/ 1736725 w 4213225"/>
              <a:gd name="connsiteY81" fmla="*/ 962025 h 1768475"/>
              <a:gd name="connsiteX82" fmla="*/ 1736725 w 4213225"/>
              <a:gd name="connsiteY82" fmla="*/ 993775 h 1768475"/>
              <a:gd name="connsiteX83" fmla="*/ 1765300 w 4213225"/>
              <a:gd name="connsiteY83" fmla="*/ 993775 h 1768475"/>
              <a:gd name="connsiteX84" fmla="*/ 1765300 w 4213225"/>
              <a:gd name="connsiteY84" fmla="*/ 993775 h 1768475"/>
              <a:gd name="connsiteX85" fmla="*/ 1765300 w 4213225"/>
              <a:gd name="connsiteY85" fmla="*/ 1028700 h 1768475"/>
              <a:gd name="connsiteX86" fmla="*/ 1895475 w 4213225"/>
              <a:gd name="connsiteY86" fmla="*/ 1028700 h 1768475"/>
              <a:gd name="connsiteX87" fmla="*/ 1895475 w 4213225"/>
              <a:gd name="connsiteY87" fmla="*/ 1028700 h 1768475"/>
              <a:gd name="connsiteX88" fmla="*/ 1898650 w 4213225"/>
              <a:gd name="connsiteY88" fmla="*/ 1054100 h 1768475"/>
              <a:gd name="connsiteX89" fmla="*/ 2041525 w 4213225"/>
              <a:gd name="connsiteY89" fmla="*/ 1047750 h 1768475"/>
              <a:gd name="connsiteX90" fmla="*/ 2041525 w 4213225"/>
              <a:gd name="connsiteY90" fmla="*/ 1139825 h 1768475"/>
              <a:gd name="connsiteX91" fmla="*/ 2460625 w 4213225"/>
              <a:gd name="connsiteY91" fmla="*/ 1139825 h 1768475"/>
              <a:gd name="connsiteX92" fmla="*/ 2460625 w 4213225"/>
              <a:gd name="connsiteY92" fmla="*/ 1231900 h 1768475"/>
              <a:gd name="connsiteX93" fmla="*/ 2530475 w 4213225"/>
              <a:gd name="connsiteY93" fmla="*/ 1231900 h 1768475"/>
              <a:gd name="connsiteX94" fmla="*/ 2530475 w 4213225"/>
              <a:gd name="connsiteY94" fmla="*/ 1419225 h 1768475"/>
              <a:gd name="connsiteX95" fmla="*/ 2679700 w 4213225"/>
              <a:gd name="connsiteY95" fmla="*/ 1419225 h 1768475"/>
              <a:gd name="connsiteX96" fmla="*/ 2679700 w 4213225"/>
              <a:gd name="connsiteY96" fmla="*/ 1524000 h 1768475"/>
              <a:gd name="connsiteX97" fmla="*/ 2733675 w 4213225"/>
              <a:gd name="connsiteY97" fmla="*/ 1524000 h 1768475"/>
              <a:gd name="connsiteX98" fmla="*/ 2733675 w 4213225"/>
              <a:gd name="connsiteY98" fmla="*/ 1628775 h 1768475"/>
              <a:gd name="connsiteX99" fmla="*/ 2847975 w 4213225"/>
              <a:gd name="connsiteY99" fmla="*/ 1635125 h 1768475"/>
              <a:gd name="connsiteX100" fmla="*/ 2847975 w 4213225"/>
              <a:gd name="connsiteY100" fmla="*/ 1765300 h 1768475"/>
              <a:gd name="connsiteX101" fmla="*/ 4213225 w 4213225"/>
              <a:gd name="connsiteY101"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77900 w 4213225"/>
              <a:gd name="connsiteY55" fmla="*/ 660400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4775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77900 w 4213225"/>
              <a:gd name="connsiteY55" fmla="*/ 638175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4775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09700 w 4213225"/>
              <a:gd name="connsiteY54" fmla="*/ 635000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66850 w 4213225"/>
              <a:gd name="connsiteY54" fmla="*/ 635000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66850 w 4213225"/>
              <a:gd name="connsiteY54" fmla="*/ 635000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66850 w 4213225"/>
              <a:gd name="connsiteY54" fmla="*/ 635000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66850 w 4213225"/>
              <a:gd name="connsiteY54" fmla="*/ 635000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82725 w 4213225"/>
              <a:gd name="connsiteY54" fmla="*/ 635000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82725 w 4213225"/>
              <a:gd name="connsiteY54" fmla="*/ 635000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2700 w 4213225"/>
              <a:gd name="connsiteY1" fmla="*/ 38100 h 1768475"/>
              <a:gd name="connsiteX2" fmla="*/ 53975 w 4213225"/>
              <a:gd name="connsiteY2" fmla="*/ 3492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79550 w 4213225"/>
              <a:gd name="connsiteY54" fmla="*/ 638175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2700 w 4213225"/>
              <a:gd name="connsiteY1" fmla="*/ 38100 h 1768475"/>
              <a:gd name="connsiteX2" fmla="*/ 48895 w 4213225"/>
              <a:gd name="connsiteY2" fmla="*/ 4508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79550 w 4213225"/>
              <a:gd name="connsiteY54" fmla="*/ 638175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857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79550 w 4213225"/>
              <a:gd name="connsiteY54" fmla="*/ 638175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0795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79550 w 4213225"/>
              <a:gd name="connsiteY54" fmla="*/ 638175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6510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79550 w 4213225"/>
              <a:gd name="connsiteY54" fmla="*/ 638175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5925 w 4213225"/>
              <a:gd name="connsiteY29" fmla="*/ 33337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79550 w 4213225"/>
              <a:gd name="connsiteY54" fmla="*/ 638175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79550 w 4213225"/>
              <a:gd name="connsiteY54" fmla="*/ 638175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943990 w 4213225"/>
              <a:gd name="connsiteY54" fmla="*/ 653415 h 1768475"/>
              <a:gd name="connsiteX55" fmla="*/ 977900 w 4213225"/>
              <a:gd name="connsiteY55" fmla="*/ 688975 h 1768475"/>
              <a:gd name="connsiteX56" fmla="*/ 1050925 w 4213225"/>
              <a:gd name="connsiteY56" fmla="*/ 688975 h 1768475"/>
              <a:gd name="connsiteX57" fmla="*/ 1050925 w 4213225"/>
              <a:gd name="connsiteY57" fmla="*/ 688975 h 1768475"/>
              <a:gd name="connsiteX58" fmla="*/ 1050925 w 4213225"/>
              <a:gd name="connsiteY58" fmla="*/ 730250 h 1768475"/>
              <a:gd name="connsiteX59" fmla="*/ 1130300 w 4213225"/>
              <a:gd name="connsiteY59" fmla="*/ 730250 h 1768475"/>
              <a:gd name="connsiteX60" fmla="*/ 1130300 w 4213225"/>
              <a:gd name="connsiteY60" fmla="*/ 765175 h 1768475"/>
              <a:gd name="connsiteX61" fmla="*/ 1184275 w 4213225"/>
              <a:gd name="connsiteY61" fmla="*/ 765175 h 1768475"/>
              <a:gd name="connsiteX62" fmla="*/ 1184275 w 4213225"/>
              <a:gd name="connsiteY62" fmla="*/ 765175 h 1768475"/>
              <a:gd name="connsiteX63" fmla="*/ 1206500 w 4213225"/>
              <a:gd name="connsiteY63" fmla="*/ 787400 h 1768475"/>
              <a:gd name="connsiteX64" fmla="*/ 1219200 w 4213225"/>
              <a:gd name="connsiteY64" fmla="*/ 800100 h 1768475"/>
              <a:gd name="connsiteX65" fmla="*/ 1247775 w 4213225"/>
              <a:gd name="connsiteY65" fmla="*/ 800100 h 1768475"/>
              <a:gd name="connsiteX66" fmla="*/ 1247775 w 4213225"/>
              <a:gd name="connsiteY66" fmla="*/ 815975 h 1768475"/>
              <a:gd name="connsiteX67" fmla="*/ 1289050 w 4213225"/>
              <a:gd name="connsiteY67" fmla="*/ 815975 h 1768475"/>
              <a:gd name="connsiteX68" fmla="*/ 1289050 w 4213225"/>
              <a:gd name="connsiteY68" fmla="*/ 828675 h 1768475"/>
              <a:gd name="connsiteX69" fmla="*/ 1352550 w 4213225"/>
              <a:gd name="connsiteY69" fmla="*/ 828675 h 1768475"/>
              <a:gd name="connsiteX70" fmla="*/ 1352550 w 4213225"/>
              <a:gd name="connsiteY70" fmla="*/ 841375 h 1768475"/>
              <a:gd name="connsiteX71" fmla="*/ 1390650 w 4213225"/>
              <a:gd name="connsiteY71" fmla="*/ 841375 h 1768475"/>
              <a:gd name="connsiteX72" fmla="*/ 1390650 w 4213225"/>
              <a:gd name="connsiteY72" fmla="*/ 860425 h 1768475"/>
              <a:gd name="connsiteX73" fmla="*/ 1485900 w 4213225"/>
              <a:gd name="connsiteY73" fmla="*/ 860425 h 1768475"/>
              <a:gd name="connsiteX74" fmla="*/ 1485900 w 4213225"/>
              <a:gd name="connsiteY74" fmla="*/ 895350 h 1768475"/>
              <a:gd name="connsiteX75" fmla="*/ 1555750 w 4213225"/>
              <a:gd name="connsiteY75" fmla="*/ 895350 h 1768475"/>
              <a:gd name="connsiteX76" fmla="*/ 1555750 w 4213225"/>
              <a:gd name="connsiteY76" fmla="*/ 930275 h 1768475"/>
              <a:gd name="connsiteX77" fmla="*/ 1625600 w 4213225"/>
              <a:gd name="connsiteY77" fmla="*/ 930275 h 1768475"/>
              <a:gd name="connsiteX78" fmla="*/ 1625600 w 4213225"/>
              <a:gd name="connsiteY78" fmla="*/ 962025 h 1768475"/>
              <a:gd name="connsiteX79" fmla="*/ 1736725 w 4213225"/>
              <a:gd name="connsiteY79" fmla="*/ 962025 h 1768475"/>
              <a:gd name="connsiteX80" fmla="*/ 1736725 w 4213225"/>
              <a:gd name="connsiteY80" fmla="*/ 993775 h 1768475"/>
              <a:gd name="connsiteX81" fmla="*/ 1765300 w 4213225"/>
              <a:gd name="connsiteY81" fmla="*/ 993775 h 1768475"/>
              <a:gd name="connsiteX82" fmla="*/ 1765300 w 4213225"/>
              <a:gd name="connsiteY82" fmla="*/ 993775 h 1768475"/>
              <a:gd name="connsiteX83" fmla="*/ 1765300 w 4213225"/>
              <a:gd name="connsiteY83" fmla="*/ 1028700 h 1768475"/>
              <a:gd name="connsiteX84" fmla="*/ 1895475 w 4213225"/>
              <a:gd name="connsiteY84" fmla="*/ 1028700 h 1768475"/>
              <a:gd name="connsiteX85" fmla="*/ 1895475 w 4213225"/>
              <a:gd name="connsiteY85" fmla="*/ 1028700 h 1768475"/>
              <a:gd name="connsiteX86" fmla="*/ 1898650 w 4213225"/>
              <a:gd name="connsiteY86" fmla="*/ 1054100 h 1768475"/>
              <a:gd name="connsiteX87" fmla="*/ 2041525 w 4213225"/>
              <a:gd name="connsiteY87" fmla="*/ 1047750 h 1768475"/>
              <a:gd name="connsiteX88" fmla="*/ 2041525 w 4213225"/>
              <a:gd name="connsiteY88" fmla="*/ 1139825 h 1768475"/>
              <a:gd name="connsiteX89" fmla="*/ 2460625 w 4213225"/>
              <a:gd name="connsiteY89" fmla="*/ 1139825 h 1768475"/>
              <a:gd name="connsiteX90" fmla="*/ 2460625 w 4213225"/>
              <a:gd name="connsiteY90" fmla="*/ 1231900 h 1768475"/>
              <a:gd name="connsiteX91" fmla="*/ 2530475 w 4213225"/>
              <a:gd name="connsiteY91" fmla="*/ 1231900 h 1768475"/>
              <a:gd name="connsiteX92" fmla="*/ 2530475 w 4213225"/>
              <a:gd name="connsiteY92" fmla="*/ 1419225 h 1768475"/>
              <a:gd name="connsiteX93" fmla="*/ 2679700 w 4213225"/>
              <a:gd name="connsiteY93" fmla="*/ 1419225 h 1768475"/>
              <a:gd name="connsiteX94" fmla="*/ 2679700 w 4213225"/>
              <a:gd name="connsiteY94" fmla="*/ 1524000 h 1768475"/>
              <a:gd name="connsiteX95" fmla="*/ 2733675 w 4213225"/>
              <a:gd name="connsiteY95" fmla="*/ 1524000 h 1768475"/>
              <a:gd name="connsiteX96" fmla="*/ 2733675 w 4213225"/>
              <a:gd name="connsiteY96" fmla="*/ 1628775 h 1768475"/>
              <a:gd name="connsiteX97" fmla="*/ 2847975 w 4213225"/>
              <a:gd name="connsiteY97" fmla="*/ 1635125 h 1768475"/>
              <a:gd name="connsiteX98" fmla="*/ 2847975 w 4213225"/>
              <a:gd name="connsiteY98" fmla="*/ 1765300 h 1768475"/>
              <a:gd name="connsiteX99" fmla="*/ 4213225 w 4213225"/>
              <a:gd name="connsiteY99"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38200 w 4213225"/>
              <a:gd name="connsiteY53" fmla="*/ 631825 h 1768475"/>
              <a:gd name="connsiteX54" fmla="*/ 877950 w 4213225"/>
              <a:gd name="connsiteY54" fmla="*/ 638810 h 1768475"/>
              <a:gd name="connsiteX55" fmla="*/ 943990 w 4213225"/>
              <a:gd name="connsiteY55" fmla="*/ 653415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4775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45820 w 4213225"/>
              <a:gd name="connsiteY53" fmla="*/ 631825 h 1768475"/>
              <a:gd name="connsiteX54" fmla="*/ 877950 w 4213225"/>
              <a:gd name="connsiteY54" fmla="*/ 638810 h 1768475"/>
              <a:gd name="connsiteX55" fmla="*/ 943990 w 4213225"/>
              <a:gd name="connsiteY55" fmla="*/ 653415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4775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0250 w 4213225"/>
              <a:gd name="connsiteY48" fmla="*/ 57467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45820 w 4213225"/>
              <a:gd name="connsiteY53" fmla="*/ 631825 h 1768475"/>
              <a:gd name="connsiteX54" fmla="*/ 888110 w 4213225"/>
              <a:gd name="connsiteY54" fmla="*/ 638810 h 1768475"/>
              <a:gd name="connsiteX55" fmla="*/ 943990 w 4213225"/>
              <a:gd name="connsiteY55" fmla="*/ 653415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4775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695325 w 4213225"/>
              <a:gd name="connsiteY45" fmla="*/ 536575 h 1768475"/>
              <a:gd name="connsiteX46" fmla="*/ 733425 w 4213225"/>
              <a:gd name="connsiteY46" fmla="*/ 536575 h 1768475"/>
              <a:gd name="connsiteX47" fmla="*/ 733425 w 4213225"/>
              <a:gd name="connsiteY47" fmla="*/ 536575 h 1768475"/>
              <a:gd name="connsiteX48" fmla="*/ 735330 w 4213225"/>
              <a:gd name="connsiteY48" fmla="*/ 56959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45820 w 4213225"/>
              <a:gd name="connsiteY53" fmla="*/ 631825 h 1768475"/>
              <a:gd name="connsiteX54" fmla="*/ 888110 w 4213225"/>
              <a:gd name="connsiteY54" fmla="*/ 638810 h 1768475"/>
              <a:gd name="connsiteX55" fmla="*/ 943990 w 4213225"/>
              <a:gd name="connsiteY55" fmla="*/ 653415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4775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5562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700405 w 4213225"/>
              <a:gd name="connsiteY45" fmla="*/ 534035 h 1768475"/>
              <a:gd name="connsiteX46" fmla="*/ 733425 w 4213225"/>
              <a:gd name="connsiteY46" fmla="*/ 536575 h 1768475"/>
              <a:gd name="connsiteX47" fmla="*/ 733425 w 4213225"/>
              <a:gd name="connsiteY47" fmla="*/ 536575 h 1768475"/>
              <a:gd name="connsiteX48" fmla="*/ 735330 w 4213225"/>
              <a:gd name="connsiteY48" fmla="*/ 56959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45820 w 4213225"/>
              <a:gd name="connsiteY53" fmla="*/ 631825 h 1768475"/>
              <a:gd name="connsiteX54" fmla="*/ 888110 w 4213225"/>
              <a:gd name="connsiteY54" fmla="*/ 638810 h 1768475"/>
              <a:gd name="connsiteX55" fmla="*/ 943990 w 4213225"/>
              <a:gd name="connsiteY55" fmla="*/ 653415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4775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6578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700405 w 4213225"/>
              <a:gd name="connsiteY45" fmla="*/ 534035 h 1768475"/>
              <a:gd name="connsiteX46" fmla="*/ 733425 w 4213225"/>
              <a:gd name="connsiteY46" fmla="*/ 536575 h 1768475"/>
              <a:gd name="connsiteX47" fmla="*/ 733425 w 4213225"/>
              <a:gd name="connsiteY47" fmla="*/ 536575 h 1768475"/>
              <a:gd name="connsiteX48" fmla="*/ 735330 w 4213225"/>
              <a:gd name="connsiteY48" fmla="*/ 56959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45820 w 4213225"/>
              <a:gd name="connsiteY53" fmla="*/ 631825 h 1768475"/>
              <a:gd name="connsiteX54" fmla="*/ 888110 w 4213225"/>
              <a:gd name="connsiteY54" fmla="*/ 638810 h 1768475"/>
              <a:gd name="connsiteX55" fmla="*/ 943990 w 4213225"/>
              <a:gd name="connsiteY55" fmla="*/ 653415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4775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6578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700405 w 4213225"/>
              <a:gd name="connsiteY45" fmla="*/ 534035 h 1768475"/>
              <a:gd name="connsiteX46" fmla="*/ 733425 w 4213225"/>
              <a:gd name="connsiteY46" fmla="*/ 536575 h 1768475"/>
              <a:gd name="connsiteX47" fmla="*/ 733425 w 4213225"/>
              <a:gd name="connsiteY47" fmla="*/ 536575 h 1768475"/>
              <a:gd name="connsiteX48" fmla="*/ 735330 w 4213225"/>
              <a:gd name="connsiteY48" fmla="*/ 56959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45820 w 4213225"/>
              <a:gd name="connsiteY53" fmla="*/ 631825 h 1768475"/>
              <a:gd name="connsiteX54" fmla="*/ 888110 w 4213225"/>
              <a:gd name="connsiteY54" fmla="*/ 638810 h 1768475"/>
              <a:gd name="connsiteX55" fmla="*/ 943990 w 4213225"/>
              <a:gd name="connsiteY55" fmla="*/ 653415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5029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 name="connsiteX0" fmla="*/ 0 w 4213225"/>
              <a:gd name="connsiteY0" fmla="*/ 0 h 1768475"/>
              <a:gd name="connsiteX1" fmla="*/ 17780 w 4213225"/>
              <a:gd name="connsiteY1" fmla="*/ 33020 h 1768475"/>
              <a:gd name="connsiteX2" fmla="*/ 48895 w 4213225"/>
              <a:gd name="connsiteY2" fmla="*/ 45085 h 1768475"/>
              <a:gd name="connsiteX3" fmla="*/ 63500 w 4213225"/>
              <a:gd name="connsiteY3" fmla="*/ 73025 h 1768475"/>
              <a:gd name="connsiteX4" fmla="*/ 98425 w 4213225"/>
              <a:gd name="connsiteY4" fmla="*/ 82550 h 1768475"/>
              <a:gd name="connsiteX5" fmla="*/ 98425 w 4213225"/>
              <a:gd name="connsiteY5" fmla="*/ 82550 h 1768475"/>
              <a:gd name="connsiteX6" fmla="*/ 114300 w 4213225"/>
              <a:gd name="connsiteY6" fmla="*/ 107950 h 1768475"/>
              <a:gd name="connsiteX7" fmla="*/ 114300 w 4213225"/>
              <a:gd name="connsiteY7" fmla="*/ 107950 h 1768475"/>
              <a:gd name="connsiteX8" fmla="*/ 146050 w 4213225"/>
              <a:gd name="connsiteY8" fmla="*/ 115570 h 1768475"/>
              <a:gd name="connsiteX9" fmla="*/ 146050 w 4213225"/>
              <a:gd name="connsiteY9" fmla="*/ 149225 h 1768475"/>
              <a:gd name="connsiteX10" fmla="*/ 146050 w 4213225"/>
              <a:gd name="connsiteY10" fmla="*/ 149225 h 1768475"/>
              <a:gd name="connsiteX11" fmla="*/ 161925 w 4213225"/>
              <a:gd name="connsiteY11" fmla="*/ 165100 h 1768475"/>
              <a:gd name="connsiteX12" fmla="*/ 212725 w 4213225"/>
              <a:gd name="connsiteY12" fmla="*/ 170180 h 1768475"/>
              <a:gd name="connsiteX13" fmla="*/ 212725 w 4213225"/>
              <a:gd name="connsiteY13" fmla="*/ 206375 h 1768475"/>
              <a:gd name="connsiteX14" fmla="*/ 212725 w 4213225"/>
              <a:gd name="connsiteY14" fmla="*/ 206375 h 1768475"/>
              <a:gd name="connsiteX15" fmla="*/ 234950 w 4213225"/>
              <a:gd name="connsiteY15" fmla="*/ 206375 h 1768475"/>
              <a:gd name="connsiteX16" fmla="*/ 234950 w 4213225"/>
              <a:gd name="connsiteY16" fmla="*/ 206375 h 1768475"/>
              <a:gd name="connsiteX17" fmla="*/ 254000 w 4213225"/>
              <a:gd name="connsiteY17" fmla="*/ 225425 h 1768475"/>
              <a:gd name="connsiteX18" fmla="*/ 254000 w 4213225"/>
              <a:gd name="connsiteY18" fmla="*/ 225425 h 1768475"/>
              <a:gd name="connsiteX19" fmla="*/ 285750 w 4213225"/>
              <a:gd name="connsiteY19" fmla="*/ 225425 h 1768475"/>
              <a:gd name="connsiteX20" fmla="*/ 285750 w 4213225"/>
              <a:gd name="connsiteY20" fmla="*/ 273050 h 1768475"/>
              <a:gd name="connsiteX21" fmla="*/ 314325 w 4213225"/>
              <a:gd name="connsiteY21" fmla="*/ 273050 h 1768475"/>
              <a:gd name="connsiteX22" fmla="*/ 314325 w 4213225"/>
              <a:gd name="connsiteY22" fmla="*/ 292100 h 1768475"/>
              <a:gd name="connsiteX23" fmla="*/ 336550 w 4213225"/>
              <a:gd name="connsiteY23" fmla="*/ 292100 h 1768475"/>
              <a:gd name="connsiteX24" fmla="*/ 342900 w 4213225"/>
              <a:gd name="connsiteY24" fmla="*/ 298450 h 1768475"/>
              <a:gd name="connsiteX25" fmla="*/ 355600 w 4213225"/>
              <a:gd name="connsiteY25" fmla="*/ 298450 h 1768475"/>
              <a:gd name="connsiteX26" fmla="*/ 355600 w 4213225"/>
              <a:gd name="connsiteY26" fmla="*/ 298450 h 1768475"/>
              <a:gd name="connsiteX27" fmla="*/ 355600 w 4213225"/>
              <a:gd name="connsiteY27" fmla="*/ 298450 h 1768475"/>
              <a:gd name="connsiteX28" fmla="*/ 355600 w 4213225"/>
              <a:gd name="connsiteY28" fmla="*/ 333375 h 1768475"/>
              <a:gd name="connsiteX29" fmla="*/ 413385 w 4213225"/>
              <a:gd name="connsiteY29" fmla="*/ 338455 h 1768475"/>
              <a:gd name="connsiteX30" fmla="*/ 415925 w 4213225"/>
              <a:gd name="connsiteY30" fmla="*/ 371475 h 1768475"/>
              <a:gd name="connsiteX31" fmla="*/ 457200 w 4213225"/>
              <a:gd name="connsiteY31" fmla="*/ 371475 h 1768475"/>
              <a:gd name="connsiteX32" fmla="*/ 495300 w 4213225"/>
              <a:gd name="connsiteY32" fmla="*/ 371475 h 1768475"/>
              <a:gd name="connsiteX33" fmla="*/ 495300 w 4213225"/>
              <a:gd name="connsiteY33" fmla="*/ 400050 h 1768475"/>
              <a:gd name="connsiteX34" fmla="*/ 527050 w 4213225"/>
              <a:gd name="connsiteY34" fmla="*/ 400050 h 1768475"/>
              <a:gd name="connsiteX35" fmla="*/ 527050 w 4213225"/>
              <a:gd name="connsiteY35" fmla="*/ 415925 h 1768475"/>
              <a:gd name="connsiteX36" fmla="*/ 558800 w 4213225"/>
              <a:gd name="connsiteY36" fmla="*/ 415925 h 1768475"/>
              <a:gd name="connsiteX37" fmla="*/ 558800 w 4213225"/>
              <a:gd name="connsiteY37" fmla="*/ 415925 h 1768475"/>
              <a:gd name="connsiteX38" fmla="*/ 565785 w 4213225"/>
              <a:gd name="connsiteY38" fmla="*/ 438150 h 1768475"/>
              <a:gd name="connsiteX39" fmla="*/ 603250 w 4213225"/>
              <a:gd name="connsiteY39" fmla="*/ 450850 h 1768475"/>
              <a:gd name="connsiteX40" fmla="*/ 631825 w 4213225"/>
              <a:gd name="connsiteY40" fmla="*/ 450850 h 1768475"/>
              <a:gd name="connsiteX41" fmla="*/ 631825 w 4213225"/>
              <a:gd name="connsiteY41" fmla="*/ 485775 h 1768475"/>
              <a:gd name="connsiteX42" fmla="*/ 666750 w 4213225"/>
              <a:gd name="connsiteY42" fmla="*/ 485775 h 1768475"/>
              <a:gd name="connsiteX43" fmla="*/ 666750 w 4213225"/>
              <a:gd name="connsiteY43" fmla="*/ 498475 h 1768475"/>
              <a:gd name="connsiteX44" fmla="*/ 695325 w 4213225"/>
              <a:gd name="connsiteY44" fmla="*/ 498475 h 1768475"/>
              <a:gd name="connsiteX45" fmla="*/ 700405 w 4213225"/>
              <a:gd name="connsiteY45" fmla="*/ 534035 h 1768475"/>
              <a:gd name="connsiteX46" fmla="*/ 733425 w 4213225"/>
              <a:gd name="connsiteY46" fmla="*/ 536575 h 1768475"/>
              <a:gd name="connsiteX47" fmla="*/ 733425 w 4213225"/>
              <a:gd name="connsiteY47" fmla="*/ 536575 h 1768475"/>
              <a:gd name="connsiteX48" fmla="*/ 735330 w 4213225"/>
              <a:gd name="connsiteY48" fmla="*/ 569595 h 1768475"/>
              <a:gd name="connsiteX49" fmla="*/ 771525 w 4213225"/>
              <a:gd name="connsiteY49" fmla="*/ 574675 h 1768475"/>
              <a:gd name="connsiteX50" fmla="*/ 800100 w 4213225"/>
              <a:gd name="connsiteY50" fmla="*/ 574675 h 1768475"/>
              <a:gd name="connsiteX51" fmla="*/ 800100 w 4213225"/>
              <a:gd name="connsiteY51" fmla="*/ 593725 h 1768475"/>
              <a:gd name="connsiteX52" fmla="*/ 838200 w 4213225"/>
              <a:gd name="connsiteY52" fmla="*/ 593725 h 1768475"/>
              <a:gd name="connsiteX53" fmla="*/ 845820 w 4213225"/>
              <a:gd name="connsiteY53" fmla="*/ 631825 h 1768475"/>
              <a:gd name="connsiteX54" fmla="*/ 888110 w 4213225"/>
              <a:gd name="connsiteY54" fmla="*/ 638810 h 1768475"/>
              <a:gd name="connsiteX55" fmla="*/ 943990 w 4213225"/>
              <a:gd name="connsiteY55" fmla="*/ 653415 h 1768475"/>
              <a:gd name="connsiteX56" fmla="*/ 977900 w 4213225"/>
              <a:gd name="connsiteY56" fmla="*/ 688975 h 1768475"/>
              <a:gd name="connsiteX57" fmla="*/ 1050925 w 4213225"/>
              <a:gd name="connsiteY57" fmla="*/ 688975 h 1768475"/>
              <a:gd name="connsiteX58" fmla="*/ 1050925 w 4213225"/>
              <a:gd name="connsiteY58" fmla="*/ 688975 h 1768475"/>
              <a:gd name="connsiteX59" fmla="*/ 1050925 w 4213225"/>
              <a:gd name="connsiteY59" fmla="*/ 730250 h 1768475"/>
              <a:gd name="connsiteX60" fmla="*/ 1130300 w 4213225"/>
              <a:gd name="connsiteY60" fmla="*/ 730250 h 1768475"/>
              <a:gd name="connsiteX61" fmla="*/ 1130300 w 4213225"/>
              <a:gd name="connsiteY61" fmla="*/ 765175 h 1768475"/>
              <a:gd name="connsiteX62" fmla="*/ 1184275 w 4213225"/>
              <a:gd name="connsiteY62" fmla="*/ 765175 h 1768475"/>
              <a:gd name="connsiteX63" fmla="*/ 1184275 w 4213225"/>
              <a:gd name="connsiteY63" fmla="*/ 765175 h 1768475"/>
              <a:gd name="connsiteX64" fmla="*/ 1206500 w 4213225"/>
              <a:gd name="connsiteY64" fmla="*/ 787400 h 1768475"/>
              <a:gd name="connsiteX65" fmla="*/ 1219200 w 4213225"/>
              <a:gd name="connsiteY65" fmla="*/ 800100 h 1768475"/>
              <a:gd name="connsiteX66" fmla="*/ 1247775 w 4213225"/>
              <a:gd name="connsiteY66" fmla="*/ 800100 h 1768475"/>
              <a:gd name="connsiteX67" fmla="*/ 1247775 w 4213225"/>
              <a:gd name="connsiteY67" fmla="*/ 815975 h 1768475"/>
              <a:gd name="connsiteX68" fmla="*/ 1289050 w 4213225"/>
              <a:gd name="connsiteY68" fmla="*/ 815975 h 1768475"/>
              <a:gd name="connsiteX69" fmla="*/ 1289050 w 4213225"/>
              <a:gd name="connsiteY69" fmla="*/ 828675 h 1768475"/>
              <a:gd name="connsiteX70" fmla="*/ 1352550 w 4213225"/>
              <a:gd name="connsiteY70" fmla="*/ 828675 h 1768475"/>
              <a:gd name="connsiteX71" fmla="*/ 1352550 w 4213225"/>
              <a:gd name="connsiteY71" fmla="*/ 841375 h 1768475"/>
              <a:gd name="connsiteX72" fmla="*/ 1390650 w 4213225"/>
              <a:gd name="connsiteY72" fmla="*/ 841375 h 1768475"/>
              <a:gd name="connsiteX73" fmla="*/ 1390650 w 4213225"/>
              <a:gd name="connsiteY73" fmla="*/ 860425 h 1768475"/>
              <a:gd name="connsiteX74" fmla="*/ 1485900 w 4213225"/>
              <a:gd name="connsiteY74" fmla="*/ 860425 h 1768475"/>
              <a:gd name="connsiteX75" fmla="*/ 1485900 w 4213225"/>
              <a:gd name="connsiteY75" fmla="*/ 895350 h 1768475"/>
              <a:gd name="connsiteX76" fmla="*/ 1555750 w 4213225"/>
              <a:gd name="connsiteY76" fmla="*/ 895350 h 1768475"/>
              <a:gd name="connsiteX77" fmla="*/ 1555750 w 4213225"/>
              <a:gd name="connsiteY77" fmla="*/ 930275 h 1768475"/>
              <a:gd name="connsiteX78" fmla="*/ 1625600 w 4213225"/>
              <a:gd name="connsiteY78" fmla="*/ 930275 h 1768475"/>
              <a:gd name="connsiteX79" fmla="*/ 1625600 w 4213225"/>
              <a:gd name="connsiteY79" fmla="*/ 962025 h 1768475"/>
              <a:gd name="connsiteX80" fmla="*/ 1736725 w 4213225"/>
              <a:gd name="connsiteY80" fmla="*/ 962025 h 1768475"/>
              <a:gd name="connsiteX81" fmla="*/ 1736725 w 4213225"/>
              <a:gd name="connsiteY81" fmla="*/ 993775 h 1768475"/>
              <a:gd name="connsiteX82" fmla="*/ 1765300 w 4213225"/>
              <a:gd name="connsiteY82" fmla="*/ 993775 h 1768475"/>
              <a:gd name="connsiteX83" fmla="*/ 1765300 w 4213225"/>
              <a:gd name="connsiteY83" fmla="*/ 993775 h 1768475"/>
              <a:gd name="connsiteX84" fmla="*/ 1765300 w 4213225"/>
              <a:gd name="connsiteY84" fmla="*/ 1028700 h 1768475"/>
              <a:gd name="connsiteX85" fmla="*/ 1895475 w 4213225"/>
              <a:gd name="connsiteY85" fmla="*/ 1028700 h 1768475"/>
              <a:gd name="connsiteX86" fmla="*/ 1895475 w 4213225"/>
              <a:gd name="connsiteY86" fmla="*/ 1028700 h 1768475"/>
              <a:gd name="connsiteX87" fmla="*/ 1898650 w 4213225"/>
              <a:gd name="connsiteY87" fmla="*/ 1054100 h 1768475"/>
              <a:gd name="connsiteX88" fmla="*/ 2041525 w 4213225"/>
              <a:gd name="connsiteY88" fmla="*/ 1052830 h 1768475"/>
              <a:gd name="connsiteX89" fmla="*/ 2041525 w 4213225"/>
              <a:gd name="connsiteY89" fmla="*/ 1139825 h 1768475"/>
              <a:gd name="connsiteX90" fmla="*/ 2460625 w 4213225"/>
              <a:gd name="connsiteY90" fmla="*/ 1139825 h 1768475"/>
              <a:gd name="connsiteX91" fmla="*/ 2460625 w 4213225"/>
              <a:gd name="connsiteY91" fmla="*/ 1231900 h 1768475"/>
              <a:gd name="connsiteX92" fmla="*/ 2530475 w 4213225"/>
              <a:gd name="connsiteY92" fmla="*/ 1231900 h 1768475"/>
              <a:gd name="connsiteX93" fmla="*/ 2530475 w 4213225"/>
              <a:gd name="connsiteY93" fmla="*/ 1419225 h 1768475"/>
              <a:gd name="connsiteX94" fmla="*/ 2679700 w 4213225"/>
              <a:gd name="connsiteY94" fmla="*/ 1419225 h 1768475"/>
              <a:gd name="connsiteX95" fmla="*/ 2679700 w 4213225"/>
              <a:gd name="connsiteY95" fmla="*/ 1524000 h 1768475"/>
              <a:gd name="connsiteX96" fmla="*/ 2733675 w 4213225"/>
              <a:gd name="connsiteY96" fmla="*/ 1524000 h 1768475"/>
              <a:gd name="connsiteX97" fmla="*/ 2733675 w 4213225"/>
              <a:gd name="connsiteY97" fmla="*/ 1628775 h 1768475"/>
              <a:gd name="connsiteX98" fmla="*/ 2847975 w 4213225"/>
              <a:gd name="connsiteY98" fmla="*/ 1635125 h 1768475"/>
              <a:gd name="connsiteX99" fmla="*/ 2847975 w 4213225"/>
              <a:gd name="connsiteY99" fmla="*/ 1765300 h 1768475"/>
              <a:gd name="connsiteX100" fmla="*/ 4213225 w 4213225"/>
              <a:gd name="connsiteY100" fmla="*/ 1768475 h 176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4213225" h="1768475">
                <a:moveTo>
                  <a:pt x="0" y="0"/>
                </a:moveTo>
                <a:lnTo>
                  <a:pt x="17780" y="33020"/>
                </a:lnTo>
                <a:lnTo>
                  <a:pt x="48895" y="45085"/>
                </a:lnTo>
                <a:lnTo>
                  <a:pt x="63500" y="73025"/>
                </a:lnTo>
                <a:lnTo>
                  <a:pt x="98425" y="82550"/>
                </a:lnTo>
                <a:lnTo>
                  <a:pt x="98425" y="82550"/>
                </a:lnTo>
                <a:lnTo>
                  <a:pt x="114300" y="107950"/>
                </a:lnTo>
                <a:lnTo>
                  <a:pt x="114300" y="107950"/>
                </a:lnTo>
                <a:lnTo>
                  <a:pt x="146050" y="115570"/>
                </a:lnTo>
                <a:lnTo>
                  <a:pt x="146050" y="149225"/>
                </a:lnTo>
                <a:lnTo>
                  <a:pt x="146050" y="149225"/>
                </a:lnTo>
                <a:lnTo>
                  <a:pt x="161925" y="165100"/>
                </a:lnTo>
                <a:lnTo>
                  <a:pt x="212725" y="170180"/>
                </a:lnTo>
                <a:lnTo>
                  <a:pt x="212725" y="206375"/>
                </a:lnTo>
                <a:lnTo>
                  <a:pt x="212725" y="206375"/>
                </a:lnTo>
                <a:lnTo>
                  <a:pt x="234950" y="206375"/>
                </a:lnTo>
                <a:lnTo>
                  <a:pt x="234950" y="206375"/>
                </a:lnTo>
                <a:lnTo>
                  <a:pt x="254000" y="225425"/>
                </a:lnTo>
                <a:lnTo>
                  <a:pt x="254000" y="225425"/>
                </a:lnTo>
                <a:lnTo>
                  <a:pt x="285750" y="225425"/>
                </a:lnTo>
                <a:lnTo>
                  <a:pt x="285750" y="273050"/>
                </a:lnTo>
                <a:lnTo>
                  <a:pt x="314325" y="273050"/>
                </a:lnTo>
                <a:lnTo>
                  <a:pt x="314325" y="292100"/>
                </a:lnTo>
                <a:lnTo>
                  <a:pt x="336550" y="292100"/>
                </a:lnTo>
                <a:lnTo>
                  <a:pt x="342900" y="298450"/>
                </a:lnTo>
                <a:lnTo>
                  <a:pt x="355600" y="298450"/>
                </a:lnTo>
                <a:lnTo>
                  <a:pt x="355600" y="298450"/>
                </a:lnTo>
                <a:lnTo>
                  <a:pt x="355600" y="298450"/>
                </a:lnTo>
                <a:lnTo>
                  <a:pt x="355600" y="333375"/>
                </a:lnTo>
                <a:lnTo>
                  <a:pt x="413385" y="338455"/>
                </a:lnTo>
                <a:lnTo>
                  <a:pt x="415925" y="371475"/>
                </a:lnTo>
                <a:lnTo>
                  <a:pt x="457200" y="371475"/>
                </a:lnTo>
                <a:lnTo>
                  <a:pt x="495300" y="371475"/>
                </a:lnTo>
                <a:lnTo>
                  <a:pt x="495300" y="400050"/>
                </a:lnTo>
                <a:lnTo>
                  <a:pt x="527050" y="400050"/>
                </a:lnTo>
                <a:lnTo>
                  <a:pt x="527050" y="415925"/>
                </a:lnTo>
                <a:lnTo>
                  <a:pt x="558800" y="415925"/>
                </a:lnTo>
                <a:lnTo>
                  <a:pt x="558800" y="415925"/>
                </a:lnTo>
                <a:lnTo>
                  <a:pt x="565785" y="438150"/>
                </a:lnTo>
                <a:lnTo>
                  <a:pt x="603250" y="450850"/>
                </a:lnTo>
                <a:lnTo>
                  <a:pt x="631825" y="450850"/>
                </a:lnTo>
                <a:lnTo>
                  <a:pt x="631825" y="485775"/>
                </a:lnTo>
                <a:lnTo>
                  <a:pt x="666750" y="485775"/>
                </a:lnTo>
                <a:lnTo>
                  <a:pt x="666750" y="498475"/>
                </a:lnTo>
                <a:lnTo>
                  <a:pt x="695325" y="498475"/>
                </a:lnTo>
                <a:lnTo>
                  <a:pt x="700405" y="534035"/>
                </a:lnTo>
                <a:lnTo>
                  <a:pt x="733425" y="536575"/>
                </a:lnTo>
                <a:lnTo>
                  <a:pt x="733425" y="536575"/>
                </a:lnTo>
                <a:lnTo>
                  <a:pt x="735330" y="569595"/>
                </a:lnTo>
                <a:lnTo>
                  <a:pt x="771525" y="574675"/>
                </a:lnTo>
                <a:lnTo>
                  <a:pt x="800100" y="574675"/>
                </a:lnTo>
                <a:lnTo>
                  <a:pt x="800100" y="593725"/>
                </a:lnTo>
                <a:lnTo>
                  <a:pt x="838200" y="593725"/>
                </a:lnTo>
                <a:lnTo>
                  <a:pt x="845820" y="631825"/>
                </a:lnTo>
                <a:lnTo>
                  <a:pt x="888110" y="638810"/>
                </a:lnTo>
                <a:lnTo>
                  <a:pt x="943990" y="653415"/>
                </a:lnTo>
                <a:lnTo>
                  <a:pt x="977900" y="688975"/>
                </a:lnTo>
                <a:lnTo>
                  <a:pt x="1050925" y="688975"/>
                </a:lnTo>
                <a:lnTo>
                  <a:pt x="1050925" y="688975"/>
                </a:lnTo>
                <a:lnTo>
                  <a:pt x="1050925" y="730250"/>
                </a:lnTo>
                <a:lnTo>
                  <a:pt x="1130300" y="730250"/>
                </a:lnTo>
                <a:lnTo>
                  <a:pt x="1130300" y="765175"/>
                </a:lnTo>
                <a:lnTo>
                  <a:pt x="1184275" y="765175"/>
                </a:lnTo>
                <a:lnTo>
                  <a:pt x="1184275" y="765175"/>
                </a:lnTo>
                <a:lnTo>
                  <a:pt x="1206500" y="787400"/>
                </a:lnTo>
                <a:lnTo>
                  <a:pt x="1219200" y="800100"/>
                </a:lnTo>
                <a:lnTo>
                  <a:pt x="1247775" y="800100"/>
                </a:lnTo>
                <a:lnTo>
                  <a:pt x="1247775" y="815975"/>
                </a:lnTo>
                <a:lnTo>
                  <a:pt x="1289050" y="815975"/>
                </a:lnTo>
                <a:lnTo>
                  <a:pt x="1289050" y="828675"/>
                </a:lnTo>
                <a:lnTo>
                  <a:pt x="1352550" y="828675"/>
                </a:lnTo>
                <a:lnTo>
                  <a:pt x="1352550" y="841375"/>
                </a:lnTo>
                <a:lnTo>
                  <a:pt x="1390650" y="841375"/>
                </a:lnTo>
                <a:lnTo>
                  <a:pt x="1390650" y="860425"/>
                </a:lnTo>
                <a:lnTo>
                  <a:pt x="1485900" y="860425"/>
                </a:lnTo>
                <a:lnTo>
                  <a:pt x="1485900" y="895350"/>
                </a:lnTo>
                <a:lnTo>
                  <a:pt x="1555750" y="895350"/>
                </a:lnTo>
                <a:lnTo>
                  <a:pt x="1555750" y="930275"/>
                </a:lnTo>
                <a:lnTo>
                  <a:pt x="1625600" y="930275"/>
                </a:lnTo>
                <a:lnTo>
                  <a:pt x="1625600" y="962025"/>
                </a:lnTo>
                <a:lnTo>
                  <a:pt x="1736725" y="962025"/>
                </a:lnTo>
                <a:lnTo>
                  <a:pt x="1736725" y="993775"/>
                </a:lnTo>
                <a:lnTo>
                  <a:pt x="1765300" y="993775"/>
                </a:lnTo>
                <a:lnTo>
                  <a:pt x="1765300" y="993775"/>
                </a:lnTo>
                <a:lnTo>
                  <a:pt x="1765300" y="1028700"/>
                </a:lnTo>
                <a:lnTo>
                  <a:pt x="1895475" y="1028700"/>
                </a:lnTo>
                <a:lnTo>
                  <a:pt x="1895475" y="1028700"/>
                </a:lnTo>
                <a:lnTo>
                  <a:pt x="1898650" y="1054100"/>
                </a:lnTo>
                <a:lnTo>
                  <a:pt x="2041525" y="1052830"/>
                </a:lnTo>
                <a:lnTo>
                  <a:pt x="2041525" y="1139825"/>
                </a:lnTo>
                <a:lnTo>
                  <a:pt x="2460625" y="1139825"/>
                </a:lnTo>
                <a:lnTo>
                  <a:pt x="2460625" y="1231900"/>
                </a:lnTo>
                <a:lnTo>
                  <a:pt x="2530475" y="1231900"/>
                </a:lnTo>
                <a:lnTo>
                  <a:pt x="2530475" y="1419225"/>
                </a:lnTo>
                <a:lnTo>
                  <a:pt x="2679700" y="1419225"/>
                </a:lnTo>
                <a:lnTo>
                  <a:pt x="2679700" y="1524000"/>
                </a:lnTo>
                <a:lnTo>
                  <a:pt x="2733675" y="1524000"/>
                </a:lnTo>
                <a:lnTo>
                  <a:pt x="2733675" y="1628775"/>
                </a:lnTo>
                <a:lnTo>
                  <a:pt x="2847975" y="1635125"/>
                </a:lnTo>
                <a:lnTo>
                  <a:pt x="2847975" y="1765300"/>
                </a:lnTo>
                <a:lnTo>
                  <a:pt x="4213225" y="1768475"/>
                </a:lnTo>
              </a:path>
            </a:pathLst>
          </a:custGeom>
          <a:noFill/>
          <a:ln w="2540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EF1AA4C6-EDF8-A440-93A4-B69180368A98}"/>
              </a:ext>
            </a:extLst>
          </p:cNvPr>
          <p:cNvSpPr txBox="1"/>
          <p:nvPr/>
        </p:nvSpPr>
        <p:spPr bwMode="auto">
          <a:xfrm>
            <a:off x="1993149" y="4035425"/>
            <a:ext cx="2003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36 mo</a:t>
            </a:r>
          </a:p>
        </p:txBody>
      </p:sp>
      <p:sp>
        <p:nvSpPr>
          <p:cNvPr id="17" name="TextBox 16">
            <a:extLst>
              <a:ext uri="{FF2B5EF4-FFF2-40B4-BE49-F238E27FC236}">
                <a16:creationId xmlns:a16="http://schemas.microsoft.com/office/drawing/2014/main" id="{660D72E5-5A97-6D44-A541-F5A280574026}"/>
              </a:ext>
            </a:extLst>
          </p:cNvPr>
          <p:cNvSpPr txBox="1"/>
          <p:nvPr/>
        </p:nvSpPr>
        <p:spPr bwMode="auto">
          <a:xfrm>
            <a:off x="1396249" y="5184774"/>
            <a:ext cx="4044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592, 168 PFS events, 8649 total mo at risk</a:t>
            </a:r>
          </a:p>
        </p:txBody>
      </p:sp>
      <p:sp>
        <p:nvSpPr>
          <p:cNvPr id="18" name="TextBox 17">
            <a:extLst>
              <a:ext uri="{FF2B5EF4-FFF2-40B4-BE49-F238E27FC236}">
                <a16:creationId xmlns:a16="http://schemas.microsoft.com/office/drawing/2014/main" id="{C7BE14CE-C276-F747-9A7F-7D502E9F2201}"/>
              </a:ext>
            </a:extLst>
          </p:cNvPr>
          <p:cNvSpPr txBox="1"/>
          <p:nvPr/>
        </p:nvSpPr>
        <p:spPr bwMode="auto">
          <a:xfrm>
            <a:off x="1342273" y="5614601"/>
            <a:ext cx="396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9" name="TextBox 18">
            <a:extLst>
              <a:ext uri="{FF2B5EF4-FFF2-40B4-BE49-F238E27FC236}">
                <a16:creationId xmlns:a16="http://schemas.microsoft.com/office/drawing/2014/main" id="{07AD050B-5763-BF4F-92DB-A291FD76C72D}"/>
              </a:ext>
            </a:extLst>
          </p:cNvPr>
          <p:cNvSpPr txBox="1"/>
          <p:nvPr/>
        </p:nvSpPr>
        <p:spPr bwMode="auto">
          <a:xfrm>
            <a:off x="2704348" y="5614601"/>
            <a:ext cx="396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0" name="TextBox 19">
            <a:extLst>
              <a:ext uri="{FF2B5EF4-FFF2-40B4-BE49-F238E27FC236}">
                <a16:creationId xmlns:a16="http://schemas.microsoft.com/office/drawing/2014/main" id="{C59A360E-3446-B04B-B276-46EEECD76502}"/>
              </a:ext>
            </a:extLst>
          </p:cNvPr>
          <p:cNvSpPr txBox="1"/>
          <p:nvPr/>
        </p:nvSpPr>
        <p:spPr bwMode="auto">
          <a:xfrm>
            <a:off x="4085473" y="5614601"/>
            <a:ext cx="396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1" name="TextBox 20">
            <a:extLst>
              <a:ext uri="{FF2B5EF4-FFF2-40B4-BE49-F238E27FC236}">
                <a16:creationId xmlns:a16="http://schemas.microsoft.com/office/drawing/2014/main" id="{8DFED381-33BF-D449-8ABC-0D11AFD2F1C0}"/>
              </a:ext>
            </a:extLst>
          </p:cNvPr>
          <p:cNvSpPr txBox="1"/>
          <p:nvPr/>
        </p:nvSpPr>
        <p:spPr bwMode="auto">
          <a:xfrm>
            <a:off x="5514223" y="5614601"/>
            <a:ext cx="396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2" name="TextBox 21">
            <a:extLst>
              <a:ext uri="{FF2B5EF4-FFF2-40B4-BE49-F238E27FC236}">
                <a16:creationId xmlns:a16="http://schemas.microsoft.com/office/drawing/2014/main" id="{F72A02C0-2A8D-6F49-8BCE-805EACE341F5}"/>
              </a:ext>
            </a:extLst>
          </p:cNvPr>
          <p:cNvSpPr txBox="1"/>
          <p:nvPr/>
        </p:nvSpPr>
        <p:spPr bwMode="auto">
          <a:xfrm>
            <a:off x="3123449" y="5727699"/>
            <a:ext cx="939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3" name="TextBox 22">
            <a:extLst>
              <a:ext uri="{FF2B5EF4-FFF2-40B4-BE49-F238E27FC236}">
                <a16:creationId xmlns:a16="http://schemas.microsoft.com/office/drawing/2014/main" id="{6D01F664-9491-1846-BF2A-A2493FE77C4D}"/>
              </a:ext>
            </a:extLst>
          </p:cNvPr>
          <p:cNvSpPr txBox="1"/>
          <p:nvPr/>
        </p:nvSpPr>
        <p:spPr bwMode="auto">
          <a:xfrm>
            <a:off x="709560" y="5346699"/>
            <a:ext cx="662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 name="TextBox 23">
            <a:extLst>
              <a:ext uri="{FF2B5EF4-FFF2-40B4-BE49-F238E27FC236}">
                <a16:creationId xmlns:a16="http://schemas.microsoft.com/office/drawing/2014/main" id="{47A8276B-BE5D-0549-812E-631C0A4E6CE1}"/>
              </a:ext>
            </a:extLst>
          </p:cNvPr>
          <p:cNvSpPr txBox="1"/>
          <p:nvPr/>
        </p:nvSpPr>
        <p:spPr bwMode="auto">
          <a:xfrm>
            <a:off x="709560" y="4689574"/>
            <a:ext cx="662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25" name="TextBox 24">
            <a:extLst>
              <a:ext uri="{FF2B5EF4-FFF2-40B4-BE49-F238E27FC236}">
                <a16:creationId xmlns:a16="http://schemas.microsoft.com/office/drawing/2014/main" id="{70532E25-3961-A041-AE77-BA8AD729FCD9}"/>
              </a:ext>
            </a:extLst>
          </p:cNvPr>
          <p:cNvSpPr txBox="1"/>
          <p:nvPr/>
        </p:nvSpPr>
        <p:spPr bwMode="auto">
          <a:xfrm>
            <a:off x="709560" y="4003774"/>
            <a:ext cx="662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26" name="TextBox 25">
            <a:extLst>
              <a:ext uri="{FF2B5EF4-FFF2-40B4-BE49-F238E27FC236}">
                <a16:creationId xmlns:a16="http://schemas.microsoft.com/office/drawing/2014/main" id="{217FB450-FAE6-0C46-99FD-05A196B99137}"/>
              </a:ext>
            </a:extLst>
          </p:cNvPr>
          <p:cNvSpPr txBox="1"/>
          <p:nvPr/>
        </p:nvSpPr>
        <p:spPr bwMode="auto">
          <a:xfrm>
            <a:off x="709560" y="3317974"/>
            <a:ext cx="662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27" name="TextBox 26">
            <a:extLst>
              <a:ext uri="{FF2B5EF4-FFF2-40B4-BE49-F238E27FC236}">
                <a16:creationId xmlns:a16="http://schemas.microsoft.com/office/drawing/2014/main" id="{EC14046C-A929-3849-ABE5-6AF3508B603F}"/>
              </a:ext>
            </a:extLst>
          </p:cNvPr>
          <p:cNvSpPr txBox="1"/>
          <p:nvPr/>
        </p:nvSpPr>
        <p:spPr bwMode="auto">
          <a:xfrm>
            <a:off x="709560" y="2632174"/>
            <a:ext cx="6625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cxnSp>
        <p:nvCxnSpPr>
          <p:cNvPr id="30" name="Straight Connector 29">
            <a:extLst>
              <a:ext uri="{FF2B5EF4-FFF2-40B4-BE49-F238E27FC236}">
                <a16:creationId xmlns:a16="http://schemas.microsoft.com/office/drawing/2014/main" id="{0D80FCEA-848D-954E-9087-A2E9A84A69E5}"/>
              </a:ext>
            </a:extLst>
          </p:cNvPr>
          <p:cNvCxnSpPr>
            <a:cxnSpLocks/>
          </p:cNvCxnSpPr>
          <p:nvPr/>
        </p:nvCxnSpPr>
        <p:spPr bwMode="auto">
          <a:xfrm>
            <a:off x="1411952" y="2760963"/>
            <a:ext cx="0" cy="284205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59B68CF-BD8E-F240-B01C-36C55CB2427D}"/>
              </a:ext>
            </a:extLst>
          </p:cNvPr>
          <p:cNvCxnSpPr>
            <a:cxnSpLocks/>
          </p:cNvCxnSpPr>
          <p:nvPr/>
        </p:nvCxnSpPr>
        <p:spPr bwMode="auto">
          <a:xfrm flipH="1">
            <a:off x="1420190" y="5594779"/>
            <a:ext cx="4407244" cy="0"/>
          </a:xfrm>
          <a:prstGeom prst="line">
            <a:avLst/>
          </a:prstGeom>
          <a:noFill/>
          <a:ln w="28575" cap="flat" cmpd="sng" algn="ctr">
            <a:solidFill>
              <a:schemeClr val="bg1"/>
            </a:solidFill>
            <a:prstDash val="solid"/>
            <a:round/>
            <a:headEnd type="none" w="med" len="med"/>
            <a:tailEnd type="none" w="med" len="med"/>
          </a:ln>
          <a:effectLst/>
        </p:spPr>
      </p:cxnSp>
      <p:grpSp>
        <p:nvGrpSpPr>
          <p:cNvPr id="37" name="Group 36">
            <a:extLst>
              <a:ext uri="{FF2B5EF4-FFF2-40B4-BE49-F238E27FC236}">
                <a16:creationId xmlns:a16="http://schemas.microsoft.com/office/drawing/2014/main" id="{55BF8C73-CF90-204E-B962-40D4236A1107}"/>
              </a:ext>
            </a:extLst>
          </p:cNvPr>
          <p:cNvGrpSpPr/>
          <p:nvPr/>
        </p:nvGrpSpPr>
        <p:grpSpPr>
          <a:xfrm>
            <a:off x="1313098" y="2825578"/>
            <a:ext cx="107092" cy="2685536"/>
            <a:chOff x="897924" y="5502876"/>
            <a:chExt cx="115330" cy="609600"/>
          </a:xfrm>
        </p:grpSpPr>
        <p:cxnSp>
          <p:nvCxnSpPr>
            <p:cNvPr id="36" name="Straight Connector 35">
              <a:extLst>
                <a:ext uri="{FF2B5EF4-FFF2-40B4-BE49-F238E27FC236}">
                  <a16:creationId xmlns:a16="http://schemas.microsoft.com/office/drawing/2014/main" id="{9F644CD0-1F03-C643-A12E-8F2BEBE1C61D}"/>
                </a:ext>
              </a:extLst>
            </p:cNvPr>
            <p:cNvCxnSpPr>
              <a:cxnSpLocks/>
            </p:cNvCxnSpPr>
            <p:nvPr/>
          </p:nvCxnSpPr>
          <p:spPr bwMode="auto">
            <a:xfrm flipH="1">
              <a:off x="897924" y="5502876"/>
              <a:ext cx="11533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F1BF720-BC7C-8640-8D07-945AB5475F20}"/>
                </a:ext>
              </a:extLst>
            </p:cNvPr>
            <p:cNvCxnSpPr>
              <a:cxnSpLocks/>
            </p:cNvCxnSpPr>
            <p:nvPr/>
          </p:nvCxnSpPr>
          <p:spPr bwMode="auto">
            <a:xfrm flipH="1">
              <a:off x="897924" y="5655276"/>
              <a:ext cx="11533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DA28D63-94CE-6547-BA03-1AB3D7B292FE}"/>
                </a:ext>
              </a:extLst>
            </p:cNvPr>
            <p:cNvCxnSpPr>
              <a:cxnSpLocks/>
            </p:cNvCxnSpPr>
            <p:nvPr/>
          </p:nvCxnSpPr>
          <p:spPr bwMode="auto">
            <a:xfrm flipH="1">
              <a:off x="897924" y="5807676"/>
              <a:ext cx="11533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918BB71-F5A6-114D-8895-6086F816E555}"/>
                </a:ext>
              </a:extLst>
            </p:cNvPr>
            <p:cNvCxnSpPr>
              <a:cxnSpLocks/>
            </p:cNvCxnSpPr>
            <p:nvPr/>
          </p:nvCxnSpPr>
          <p:spPr bwMode="auto">
            <a:xfrm flipH="1">
              <a:off x="897924" y="5960076"/>
              <a:ext cx="11533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8B92209-2A12-5F40-AE33-719174D6EB55}"/>
                </a:ext>
              </a:extLst>
            </p:cNvPr>
            <p:cNvCxnSpPr>
              <a:cxnSpLocks/>
            </p:cNvCxnSpPr>
            <p:nvPr/>
          </p:nvCxnSpPr>
          <p:spPr bwMode="auto">
            <a:xfrm flipH="1">
              <a:off x="897924" y="6112476"/>
              <a:ext cx="11533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ECB62017-7B50-E142-B7E5-AA94547D71DF}"/>
              </a:ext>
            </a:extLst>
          </p:cNvPr>
          <p:cNvGrpSpPr/>
          <p:nvPr/>
        </p:nvGrpSpPr>
        <p:grpSpPr>
          <a:xfrm>
            <a:off x="1477856" y="5596839"/>
            <a:ext cx="4217773" cy="74141"/>
            <a:chOff x="2067698" y="6181725"/>
            <a:chExt cx="4217773" cy="74141"/>
          </a:xfrm>
        </p:grpSpPr>
        <p:cxnSp>
          <p:nvCxnSpPr>
            <p:cNvPr id="44" name="Straight Connector 43">
              <a:extLst>
                <a:ext uri="{FF2B5EF4-FFF2-40B4-BE49-F238E27FC236}">
                  <a16:creationId xmlns:a16="http://schemas.microsoft.com/office/drawing/2014/main" id="{DBD8797A-E571-A44C-B4C7-A5BE1346E33D}"/>
                </a:ext>
              </a:extLst>
            </p:cNvPr>
            <p:cNvCxnSpPr>
              <a:cxnSpLocks/>
            </p:cNvCxnSpPr>
            <p:nvPr/>
          </p:nvCxnSpPr>
          <p:spPr bwMode="auto">
            <a:xfrm rot="5400000" flipH="1">
              <a:off x="6248400" y="6218796"/>
              <a:ext cx="7414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7CDBE798-B42C-A04D-BDEF-B75408BD3029}"/>
                </a:ext>
              </a:extLst>
            </p:cNvPr>
            <p:cNvCxnSpPr>
              <a:cxnSpLocks/>
            </p:cNvCxnSpPr>
            <p:nvPr/>
          </p:nvCxnSpPr>
          <p:spPr bwMode="auto">
            <a:xfrm rot="5400000" flipH="1">
              <a:off x="4842475" y="6218796"/>
              <a:ext cx="7414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5BA6172-66B7-9341-AC0C-6BB40E1D5C41}"/>
                </a:ext>
              </a:extLst>
            </p:cNvPr>
            <p:cNvCxnSpPr>
              <a:cxnSpLocks/>
            </p:cNvCxnSpPr>
            <p:nvPr/>
          </p:nvCxnSpPr>
          <p:spPr bwMode="auto">
            <a:xfrm rot="5400000" flipH="1">
              <a:off x="3436551" y="6218796"/>
              <a:ext cx="7414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885EF20-BD71-904E-918A-B2739E3B808F}"/>
                </a:ext>
              </a:extLst>
            </p:cNvPr>
            <p:cNvCxnSpPr>
              <a:cxnSpLocks/>
            </p:cNvCxnSpPr>
            <p:nvPr/>
          </p:nvCxnSpPr>
          <p:spPr bwMode="auto">
            <a:xfrm rot="5400000" flipH="1">
              <a:off x="2030627" y="6218796"/>
              <a:ext cx="74141" cy="0"/>
            </a:xfrm>
            <a:prstGeom prst="line">
              <a:avLst/>
            </a:prstGeom>
            <a:noFill/>
            <a:ln w="28575" cap="flat" cmpd="sng" algn="ctr">
              <a:solidFill>
                <a:schemeClr val="bg1"/>
              </a:solidFill>
              <a:prstDash val="solid"/>
              <a:round/>
              <a:headEnd type="none" w="med" len="med"/>
              <a:tailEnd type="none" w="med" len="med"/>
            </a:ln>
            <a:effectLst/>
          </p:spPr>
        </p:cxnSp>
      </p:grpSp>
      <p:sp>
        <p:nvSpPr>
          <p:cNvPr id="51" name="TextBox 50">
            <a:extLst>
              <a:ext uri="{FF2B5EF4-FFF2-40B4-BE49-F238E27FC236}">
                <a16:creationId xmlns:a16="http://schemas.microsoft.com/office/drawing/2014/main" id="{F7D17293-3E8C-BE45-907F-466F9183B8CA}"/>
              </a:ext>
            </a:extLst>
          </p:cNvPr>
          <p:cNvSpPr txBox="1"/>
          <p:nvPr/>
        </p:nvSpPr>
        <p:spPr bwMode="auto">
          <a:xfrm>
            <a:off x="1519044" y="2473411"/>
            <a:ext cx="41765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PFS From Start of Ibrutinib (Entire Cohort)</a:t>
            </a:r>
          </a:p>
        </p:txBody>
      </p:sp>
      <p:graphicFrame>
        <p:nvGraphicFramePr>
          <p:cNvPr id="42" name="Group 3">
            <a:extLst>
              <a:ext uri="{FF2B5EF4-FFF2-40B4-BE49-F238E27FC236}">
                <a16:creationId xmlns:a16="http://schemas.microsoft.com/office/drawing/2014/main" id="{5AF743B2-FA86-4F18-81A8-1847BB8B2CB2}"/>
              </a:ext>
            </a:extLst>
          </p:cNvPr>
          <p:cNvGraphicFramePr>
            <a:graphicFrameLocks/>
          </p:cNvGraphicFramePr>
          <p:nvPr>
            <p:extLst>
              <p:ext uri="{D42A27DB-BD31-4B8C-83A1-F6EECF244321}">
                <p14:modId xmlns:p14="http://schemas.microsoft.com/office/powerpoint/2010/main" val="4214824244"/>
              </p:ext>
            </p:extLst>
          </p:nvPr>
        </p:nvGraphicFramePr>
        <p:xfrm>
          <a:off x="6384926" y="2473411"/>
          <a:ext cx="5376672" cy="3078512"/>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Reasons for Discontinuation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17266083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Frontline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Relapsed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Arthralgias (42)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Atrial fibrillation (12.3)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Atrial fibrillation (25)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Infection (11)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Rash (16)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Pneumonitis (10)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Bleeding (9)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498899040"/>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Diarrhea (7)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22946870"/>
                  </a:ext>
                </a:extLst>
              </a:tr>
            </a:tbl>
          </a:graphicData>
        </a:graphic>
      </p:graphicFrame>
    </p:spTree>
    <p:extLst>
      <p:ext uri="{BB962C8B-B14F-4D97-AF65-F5344CB8AC3E}">
        <p14:creationId xmlns:p14="http://schemas.microsoft.com/office/powerpoint/2010/main" val="8907242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E6A2A9D-1285-6F4F-8989-18BF0B3A7539}"/>
              </a:ext>
            </a:extLst>
          </p:cNvPr>
          <p:cNvSpPr/>
          <p:nvPr/>
        </p:nvSpPr>
        <p:spPr>
          <a:xfrm>
            <a:off x="3835400" y="6031468"/>
            <a:ext cx="6172200" cy="738664"/>
          </a:xfrm>
          <a:prstGeom prst="rect">
            <a:avLst/>
          </a:prstGeom>
        </p:spPr>
        <p:txBody>
          <a:bodyPr wrap="square">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History of AF     34              10             5               1               1                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history of AF    548            333         238           122            50             15</a:t>
            </a:r>
          </a:p>
        </p:txBody>
      </p:sp>
      <p:sp>
        <p:nvSpPr>
          <p:cNvPr id="2" name="Title 1"/>
          <p:cNvSpPr>
            <a:spLocks noGrp="1"/>
          </p:cNvSpPr>
          <p:nvPr>
            <p:ph type="title"/>
          </p:nvPr>
        </p:nvSpPr>
        <p:spPr/>
        <p:txBody>
          <a:bodyPr/>
          <a:lstStyle/>
          <a:p>
            <a:r>
              <a:rPr lang="en-US" dirty="0"/>
              <a:t>Risk of Atrial Fibrillation on Ibrutinib</a:t>
            </a:r>
          </a:p>
        </p:txBody>
      </p:sp>
      <p:graphicFrame>
        <p:nvGraphicFramePr>
          <p:cNvPr id="7" name="Table 6"/>
          <p:cNvGraphicFramePr>
            <a:graphicFrameLocks noGrp="1"/>
          </p:cNvGraphicFramePr>
          <p:nvPr>
            <p:extLst>
              <p:ext uri="{D42A27DB-BD31-4B8C-83A1-F6EECF244321}">
                <p14:modId xmlns:p14="http://schemas.microsoft.com/office/powerpoint/2010/main" val="3847093851"/>
              </p:ext>
            </p:extLst>
          </p:nvPr>
        </p:nvGraphicFramePr>
        <p:xfrm>
          <a:off x="727076" y="3907118"/>
          <a:ext cx="2951429" cy="1950720"/>
        </p:xfrm>
        <a:graphic>
          <a:graphicData uri="http://schemas.openxmlformats.org/drawingml/2006/table">
            <a:tbl>
              <a:tblPr firstRow="1" bandRow="1">
                <a:tableStyleId>{5C22544A-7EE6-4342-B048-85BDC9FD1C3A}</a:tableStyleId>
              </a:tblPr>
              <a:tblGrid>
                <a:gridCol w="1721168">
                  <a:extLst>
                    <a:ext uri="{9D8B030D-6E8A-4147-A177-3AD203B41FA5}">
                      <a16:colId xmlns:a16="http://schemas.microsoft.com/office/drawing/2014/main" val="2882901663"/>
                    </a:ext>
                  </a:extLst>
                </a:gridCol>
                <a:gridCol w="1230261">
                  <a:extLst>
                    <a:ext uri="{9D8B030D-6E8A-4147-A177-3AD203B41FA5}">
                      <a16:colId xmlns:a16="http://schemas.microsoft.com/office/drawing/2014/main" val="1327761633"/>
                    </a:ext>
                  </a:extLst>
                </a:gridCol>
              </a:tblGrid>
              <a:tr h="221775">
                <a:tc>
                  <a:txBody>
                    <a:bodyPr/>
                    <a:lstStyle/>
                    <a:p>
                      <a:r>
                        <a:rPr lang="en-US" sz="1400" dirty="0">
                          <a:latin typeface="Calibri" panose="020F0502020204030204" pitchFamily="34" charset="0"/>
                        </a:rPr>
                        <a:t>Factor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a:txBody>
                    <a:bodyPr/>
                    <a:lstStyle/>
                    <a:p>
                      <a:pPr algn="ctr"/>
                      <a:r>
                        <a:rPr lang="en-US" sz="1400" dirty="0">
                          <a:latin typeface="Calibri" panose="020F0502020204030204" pitchFamily="34" charset="0"/>
                        </a:rPr>
                        <a:t>Points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56383840"/>
                  </a:ext>
                </a:extLst>
              </a:tr>
              <a:tr h="492158">
                <a:tc>
                  <a:txBody>
                    <a:bodyPr/>
                    <a:lstStyle/>
                    <a:p>
                      <a:r>
                        <a:rPr lang="en-US" sz="1400" dirty="0">
                          <a:solidFill>
                            <a:schemeClr val="bg1"/>
                          </a:solidFill>
                          <a:latin typeface="Calibri" panose="020F0502020204030204" pitchFamily="34" charset="0"/>
                        </a:rPr>
                        <a:t>Age, yr</a:t>
                      </a:r>
                    </a:p>
                    <a:p>
                      <a:pPr marL="285750" indent="-171450">
                        <a:buFont typeface="Wingdings" panose="05000000000000000000" pitchFamily="2" charset="2"/>
                        <a:buChar char="§"/>
                      </a:pPr>
                      <a:r>
                        <a:rPr lang="en-US" sz="1400" dirty="0">
                          <a:solidFill>
                            <a:schemeClr val="bg1"/>
                          </a:solidFill>
                          <a:latin typeface="Calibri" panose="020F0502020204030204" pitchFamily="34" charset="0"/>
                        </a:rPr>
                        <a:t>65-74</a:t>
                      </a:r>
                    </a:p>
                    <a:p>
                      <a:pPr marL="285750" indent="-171450">
                        <a:buFont typeface="Wingdings" panose="05000000000000000000" pitchFamily="2" charset="2"/>
                        <a:buChar char="§"/>
                      </a:pPr>
                      <a:r>
                        <a:rPr lang="en-US" sz="1400" dirty="0">
                          <a:solidFill>
                            <a:schemeClr val="bg1"/>
                          </a:solidFill>
                          <a:latin typeface="Calibri" panose="020F0502020204030204" pitchFamily="34" charset="0"/>
                        </a:rPr>
                        <a:t>≥75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latin typeface="Calibri" panose="020F0502020204030204" pitchFamily="34" charset="0"/>
                      </a:endParaRPr>
                    </a:p>
                    <a:p>
                      <a:pPr algn="ctr"/>
                      <a:r>
                        <a:rPr lang="en-US" sz="1400" dirty="0">
                          <a:solidFill>
                            <a:schemeClr val="bg1"/>
                          </a:solidFill>
                          <a:latin typeface="Calibri" panose="020F0502020204030204" pitchFamily="34" charset="0"/>
                        </a:rPr>
                        <a:t>2</a:t>
                      </a:r>
                    </a:p>
                    <a:p>
                      <a:pPr algn="ctr"/>
                      <a:r>
                        <a:rPr lang="en-US" sz="1400" dirty="0">
                          <a:solidFill>
                            <a:schemeClr val="bg1"/>
                          </a:solidFill>
                          <a:latin typeface="Calibri" panose="020F0502020204030204" pitchFamily="34" charset="0"/>
                        </a:rPr>
                        <a:t>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08082635"/>
                  </a:ext>
                </a:extLst>
              </a:tr>
              <a:tr h="221775">
                <a:tc>
                  <a:txBody>
                    <a:bodyPr/>
                    <a:lstStyle/>
                    <a:p>
                      <a:r>
                        <a:rPr lang="en-US" sz="1400" dirty="0">
                          <a:solidFill>
                            <a:schemeClr val="bg1"/>
                          </a:solidFill>
                          <a:latin typeface="Calibri" panose="020F0502020204030204" pitchFamily="34" charset="0"/>
                        </a:rPr>
                        <a:t>Male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15175542"/>
                  </a:ext>
                </a:extLst>
              </a:tr>
              <a:tr h="221775">
                <a:tc>
                  <a:txBody>
                    <a:bodyPr/>
                    <a:lstStyle/>
                    <a:p>
                      <a:r>
                        <a:rPr lang="en-US" sz="1400" dirty="0">
                          <a:solidFill>
                            <a:schemeClr val="bg1"/>
                          </a:solidFill>
                          <a:latin typeface="Calibri" panose="020F0502020204030204" pitchFamily="34" charset="0"/>
                        </a:rPr>
                        <a:t>Valvular disease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18697293"/>
                  </a:ext>
                </a:extLst>
              </a:tr>
              <a:tr h="221775">
                <a:tc>
                  <a:txBody>
                    <a:bodyPr/>
                    <a:lstStyle/>
                    <a:p>
                      <a:r>
                        <a:rPr lang="en-US" sz="1400" dirty="0">
                          <a:solidFill>
                            <a:schemeClr val="bg1"/>
                          </a:solidFill>
                          <a:latin typeface="Calibri" panose="020F0502020204030204" pitchFamily="34" charset="0"/>
                        </a:rPr>
                        <a:t>HTN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36458026"/>
                  </a:ext>
                </a:extLst>
              </a:tr>
            </a:tbl>
          </a:graphicData>
        </a:graphic>
      </p:graphicFrame>
      <p:sp>
        <p:nvSpPr>
          <p:cNvPr id="11" name="TextBox 10"/>
          <p:cNvSpPr txBox="1"/>
          <p:nvPr/>
        </p:nvSpPr>
        <p:spPr>
          <a:xfrm>
            <a:off x="9278644" y="4139725"/>
            <a:ext cx="2522831" cy="707886"/>
          </a:xfrm>
          <a:prstGeom prst="rect">
            <a:avLst/>
          </a:prstGeom>
          <a:noFill/>
        </p:spPr>
        <p:txBody>
          <a:bodyPr wrap="square" rtlCol="0">
            <a:spAutoFit/>
          </a:bodyPr>
          <a:lstStyle/>
          <a:p>
            <a:pPr marL="0" marR="0" lvl="0" indent="0" algn="l" defTabSz="767789"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Framingham Health Study AF</a:t>
            </a:r>
            <a:r>
              <a:rPr kumimoji="0" lang="en-US" sz="2000" b="1" i="0" u="none" strike="noStrike" kern="1200" cap="none" spc="0" normalizeH="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risk score</a:t>
            </a:r>
          </a:p>
        </p:txBody>
      </p:sp>
      <p:graphicFrame>
        <p:nvGraphicFramePr>
          <p:cNvPr id="12" name="Table 11">
            <a:extLst>
              <a:ext uri="{FF2B5EF4-FFF2-40B4-BE49-F238E27FC236}">
                <a16:creationId xmlns:a16="http://schemas.microsoft.com/office/drawing/2014/main" id="{2F624529-3485-4E9F-ACE9-B6B4828C13E0}"/>
              </a:ext>
            </a:extLst>
          </p:cNvPr>
          <p:cNvGraphicFramePr>
            <a:graphicFrameLocks noGrp="1"/>
          </p:cNvGraphicFramePr>
          <p:nvPr>
            <p:extLst>
              <p:ext uri="{D42A27DB-BD31-4B8C-83A1-F6EECF244321}">
                <p14:modId xmlns:p14="http://schemas.microsoft.com/office/powerpoint/2010/main" val="3361891680"/>
              </p:ext>
            </p:extLst>
          </p:nvPr>
        </p:nvGraphicFramePr>
        <p:xfrm>
          <a:off x="727076" y="1465263"/>
          <a:ext cx="10735056" cy="1828800"/>
        </p:xfrm>
        <a:graphic>
          <a:graphicData uri="http://schemas.openxmlformats.org/drawingml/2006/table">
            <a:tbl>
              <a:tblPr firstRow="1" bandRow="1">
                <a:tableStyleId>{5C22544A-7EE6-4342-B048-85BDC9FD1C3A}</a:tableStyleId>
              </a:tblPr>
              <a:tblGrid>
                <a:gridCol w="1546223">
                  <a:extLst>
                    <a:ext uri="{9D8B030D-6E8A-4147-A177-3AD203B41FA5}">
                      <a16:colId xmlns:a16="http://schemas.microsoft.com/office/drawing/2014/main" val="20000"/>
                    </a:ext>
                  </a:extLst>
                </a:gridCol>
                <a:gridCol w="1688123">
                  <a:extLst>
                    <a:ext uri="{9D8B030D-6E8A-4147-A177-3AD203B41FA5}">
                      <a16:colId xmlns:a16="http://schemas.microsoft.com/office/drawing/2014/main" val="20001"/>
                    </a:ext>
                  </a:extLst>
                </a:gridCol>
                <a:gridCol w="1569603">
                  <a:extLst>
                    <a:ext uri="{9D8B030D-6E8A-4147-A177-3AD203B41FA5}">
                      <a16:colId xmlns:a16="http://schemas.microsoft.com/office/drawing/2014/main" val="3068291132"/>
                    </a:ext>
                  </a:extLst>
                </a:gridCol>
                <a:gridCol w="2224615">
                  <a:extLst>
                    <a:ext uri="{9D8B030D-6E8A-4147-A177-3AD203B41FA5}">
                      <a16:colId xmlns:a16="http://schemas.microsoft.com/office/drawing/2014/main" val="4235260551"/>
                    </a:ext>
                  </a:extLst>
                </a:gridCol>
                <a:gridCol w="1853246">
                  <a:extLst>
                    <a:ext uri="{9D8B030D-6E8A-4147-A177-3AD203B41FA5}">
                      <a16:colId xmlns:a16="http://schemas.microsoft.com/office/drawing/2014/main" val="2382922986"/>
                    </a:ext>
                  </a:extLst>
                </a:gridCol>
                <a:gridCol w="1853246">
                  <a:extLst>
                    <a:ext uri="{9D8B030D-6E8A-4147-A177-3AD203B41FA5}">
                      <a16:colId xmlns:a16="http://schemas.microsoft.com/office/drawing/2014/main" val="863838406"/>
                    </a:ext>
                  </a:extLst>
                </a:gridCol>
              </a:tblGrid>
              <a:tr h="289560">
                <a:tc rowSpan="2">
                  <a:txBody>
                    <a:bodyPr/>
                    <a:lstStyle/>
                    <a:p>
                      <a:r>
                        <a:rPr lang="en-US" sz="1400" dirty="0">
                          <a:latin typeface="Calibri" panose="020F0502020204030204" pitchFamily="34" charset="0"/>
                        </a:rPr>
                        <a:t>Risk Category</a:t>
                      </a:r>
                    </a:p>
                    <a:p>
                      <a:r>
                        <a:rPr lang="en-US" sz="1400" dirty="0">
                          <a:latin typeface="Calibri" panose="020F0502020204030204" pitchFamily="34" charset="0"/>
                        </a:rPr>
                        <a:t>Score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rowSpan="2">
                  <a:txBody>
                    <a:bodyPr/>
                    <a:lstStyle/>
                    <a:p>
                      <a:pPr algn="ctr"/>
                      <a:r>
                        <a:rPr lang="en-US" sz="1400" dirty="0">
                          <a:latin typeface="Calibri" panose="020F0502020204030204" pitchFamily="34" charset="0"/>
                        </a:rPr>
                        <a:t> Patients, n (%)</a:t>
                      </a:r>
                    </a:p>
                    <a:p>
                      <a:pPr algn="ctr"/>
                      <a:r>
                        <a:rPr lang="en-US" sz="1400" dirty="0">
                          <a:latin typeface="Calibri" panose="020F0502020204030204" pitchFamily="34" charset="0"/>
                        </a:rPr>
                        <a:t>(N = 588)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rowSpan="2">
                  <a:txBody>
                    <a:bodyPr/>
                    <a:lstStyle/>
                    <a:p>
                      <a:pPr algn="ctr"/>
                      <a:r>
                        <a:rPr lang="en-US" sz="1400" dirty="0">
                          <a:latin typeface="Calibri" panose="020F0502020204030204" pitchFamily="34" charset="0"/>
                        </a:rPr>
                        <a:t>Patients With </a:t>
                      </a:r>
                    </a:p>
                    <a:p>
                      <a:pPr algn="ctr"/>
                      <a:r>
                        <a:rPr lang="en-US" sz="1400" dirty="0">
                          <a:latin typeface="Calibri" panose="020F0502020204030204" pitchFamily="34" charset="0"/>
                        </a:rPr>
                        <a:t>AF,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rowSpan="2">
                  <a:txBody>
                    <a:bodyPr/>
                    <a:lstStyle/>
                    <a:p>
                      <a:pPr algn="ctr"/>
                      <a:r>
                        <a:rPr lang="en-US" sz="1400" dirty="0">
                          <a:latin typeface="Calibri" panose="020F0502020204030204" pitchFamily="34" charset="0"/>
                        </a:rPr>
                        <a:t>HR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tc gridSpan="2">
                  <a:txBody>
                    <a:bodyPr/>
                    <a:lstStyle/>
                    <a:p>
                      <a:pPr algn="ctr"/>
                      <a:r>
                        <a:rPr lang="en-US" sz="1400" dirty="0">
                          <a:latin typeface="Calibri" panose="020F0502020204030204" pitchFamily="34" charset="0"/>
                        </a:rPr>
                        <a:t>Estimated 5-Yr AF Rate, %</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28956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algn="ctr" defTabSz="914400" rtl="0" eaLnBrk="1" latinLnBrk="0" hangingPunct="1"/>
                      <a:r>
                        <a:rPr lang="en-US" sz="1400" b="1" kern="1200" dirty="0">
                          <a:solidFill>
                            <a:schemeClr val="lt1"/>
                          </a:solidFill>
                          <a:latin typeface="Calibri" panose="020F0502020204030204" pitchFamily="34" charset="0"/>
                          <a:ea typeface="+mn-ea"/>
                          <a:cs typeface="+mn-cs"/>
                        </a:rPr>
                        <a:t>Median F/u: 15.4 Mo</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kern="1200" dirty="0">
                          <a:solidFill>
                            <a:schemeClr val="lt1"/>
                          </a:solidFill>
                          <a:latin typeface="Calibri" panose="020F0502020204030204" pitchFamily="34" charset="0"/>
                          <a:ea typeface="+mn-ea"/>
                          <a:cs typeface="+mn-cs"/>
                        </a:rPr>
                        <a:t>Median F/u: 7.3 Yr</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129915179"/>
                  </a:ext>
                </a:extLst>
              </a:tr>
              <a:tr h="0">
                <a:tc>
                  <a:txBody>
                    <a:bodyPr/>
                    <a:lstStyle/>
                    <a:p>
                      <a:r>
                        <a:rPr lang="en-US" sz="1400" dirty="0">
                          <a:solidFill>
                            <a:schemeClr val="bg1"/>
                          </a:solidFill>
                          <a:latin typeface="Calibri" panose="020F0502020204030204" pitchFamily="34" charset="0"/>
                        </a:rPr>
                        <a:t>0-1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282 (48.0)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10 (3.5)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Ref</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0.40 (0.1-2.8)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1.8 (0.8-2.8)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0">
                <a:tc>
                  <a:txBody>
                    <a:bodyPr/>
                    <a:lstStyle/>
                    <a:p>
                      <a:r>
                        <a:rPr lang="en-US" sz="1400" dirty="0">
                          <a:solidFill>
                            <a:schemeClr val="bg1"/>
                          </a:solidFill>
                          <a:latin typeface="Calibri" panose="020F0502020204030204" pitchFamily="34" charset="0"/>
                        </a:rPr>
                        <a:t>2-3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209 (35.5)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16 (7.7)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2.294 (1.016-5.183)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2.8 (1.2-6.5)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4.1 (2.5-5.6)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0">
                <a:tc>
                  <a:txBody>
                    <a:bodyPr/>
                    <a:lstStyle/>
                    <a:p>
                      <a:r>
                        <a:rPr lang="en-US" sz="1400" dirty="0">
                          <a:solidFill>
                            <a:schemeClr val="bg1"/>
                          </a:solidFill>
                          <a:latin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71 (12.1)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6 (8.5)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2.997 (1.089-8.250)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7.6 (2.9-19.2)</a:t>
                      </a:r>
                    </a:p>
                  </a:txBody>
                  <a:tcPr anchor="ctr">
                    <a:lnL w="12700" cmpd="sng">
                      <a:noFill/>
                    </a:lnL>
                    <a:lnR w="12700" cmpd="sng">
                      <a:noFill/>
                    </a:lnR>
                    <a:lnT w="12700" cmpd="sng">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rPr>
                        <a:t>8.0 (4.8-11.0)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0">
                <a:tc>
                  <a:txBody>
                    <a:bodyPr/>
                    <a:lstStyle/>
                    <a:p>
                      <a:r>
                        <a:rPr lang="en-US" sz="1400" dirty="0">
                          <a:solidFill>
                            <a:schemeClr val="bg1"/>
                          </a:solidFill>
                          <a:latin typeface="Calibri" panose="020F0502020204030204" pitchFamily="34" charset="0"/>
                        </a:rPr>
                        <a:t>≥ 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26 (4.4)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4 (15.4)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3.289 (0.868-12.467)</a:t>
                      </a:r>
                    </a:p>
                  </a:txBody>
                  <a:tcPr anchor="ctr">
                    <a:lnL w="12700" cmpd="sng">
                      <a:noFill/>
                    </a:lnL>
                    <a:lnR w="38100"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17.9 (6.8-42.1)</a:t>
                      </a:r>
                    </a:p>
                  </a:txBody>
                  <a:tcPr anchor="ctr">
                    <a:lnL w="38100" cap="flat" cmpd="sng" algn="ctr">
                      <a:solidFill>
                        <a:schemeClr val="accent3"/>
                      </a:solidFill>
                      <a:prstDash val="solid"/>
                      <a:round/>
                      <a:headEnd type="none" w="med" len="med"/>
                      <a:tailEnd type="none" w="med" len="med"/>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rPr>
                        <a:t>17.2 (10.3-23.5)</a:t>
                      </a:r>
                    </a:p>
                  </a:txBody>
                  <a:tcPr anchor="ctr">
                    <a:lnL w="38100"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grpSp>
        <p:nvGrpSpPr>
          <p:cNvPr id="13" name="Group 7">
            <a:extLst>
              <a:ext uri="{FF2B5EF4-FFF2-40B4-BE49-F238E27FC236}">
                <a16:creationId xmlns:a16="http://schemas.microsoft.com/office/drawing/2014/main" id="{B164403E-1579-4967-8CF4-2CC3768EB853}"/>
              </a:ext>
            </a:extLst>
          </p:cNvPr>
          <p:cNvGrpSpPr>
            <a:grpSpLocks/>
          </p:cNvGrpSpPr>
          <p:nvPr/>
        </p:nvGrpSpPr>
        <p:grpSpPr bwMode="auto">
          <a:xfrm>
            <a:off x="9389569" y="6216652"/>
            <a:ext cx="2488502" cy="447822"/>
            <a:chOff x="9527309" y="3551529"/>
            <a:chExt cx="2488502" cy="448324"/>
          </a:xfrm>
        </p:grpSpPr>
        <p:pic>
          <p:nvPicPr>
            <p:cNvPr id="14" name="Picture 9">
              <a:extLst>
                <a:ext uri="{FF2B5EF4-FFF2-40B4-BE49-F238E27FC236}">
                  <a16:creationId xmlns:a16="http://schemas.microsoft.com/office/drawing/2014/main" id="{69C71534-440B-4C51-8DCF-815EF70AA77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5C1F4754-2D2A-49E2-A636-A5FA6DD233B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6" name="Text Box 4">
            <a:extLst>
              <a:ext uri="{FF2B5EF4-FFF2-40B4-BE49-F238E27FC236}">
                <a16:creationId xmlns:a16="http://schemas.microsoft.com/office/drawing/2014/main" id="{9CE2546F-1760-4C14-9F44-E199CC313650}"/>
              </a:ext>
            </a:extLst>
          </p:cNvPr>
          <p:cNvSpPr txBox="1">
            <a:spLocks noChangeArrowheads="1"/>
          </p:cNvSpPr>
          <p:nvPr/>
        </p:nvSpPr>
        <p:spPr bwMode="auto">
          <a:xfrm>
            <a:off x="539895" y="6243041"/>
            <a:ext cx="8725889" cy="377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ea typeface="msgothic" charset="0"/>
                <a:cs typeface="msgothic"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 pos="3619500" algn="l"/>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rPr>
              <a:t>Brown. Haematologica. 2017;102:1796. </a:t>
            </a:r>
          </a:p>
          <a:p>
            <a:pPr marL="0" marR="0" lvl="0" indent="0" algn="l" defTabSz="914400" rtl="0" eaLnBrk="0" fontAlgn="base" latinLnBrk="0" hangingPunct="0">
              <a:lnSpc>
                <a:spcPct val="100000"/>
              </a:lnSpc>
              <a:spcBef>
                <a:spcPct val="0"/>
              </a:spcBef>
              <a:spcAft>
                <a:spcPct val="0"/>
              </a:spcAft>
              <a:buClrTx/>
              <a:buSzTx/>
              <a:buFontTx/>
              <a:buNone/>
              <a:tabLst>
                <a:tab pos="723900" algn="l"/>
                <a:tab pos="1447800" algn="l"/>
                <a:tab pos="2171700" algn="l"/>
                <a:tab pos="2895600" algn="l"/>
                <a:tab pos="3619500" algn="l"/>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rPr>
              <a:t>Wiczer.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rPr>
              <a:t> Blood Adv. 2017;1:1739.</a:t>
            </a:r>
            <a:endPar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ndParaRPr>
          </a:p>
        </p:txBody>
      </p:sp>
      <p:sp>
        <p:nvSpPr>
          <p:cNvPr id="3" name="Rectangle 2">
            <a:extLst>
              <a:ext uri="{FF2B5EF4-FFF2-40B4-BE49-F238E27FC236}">
                <a16:creationId xmlns:a16="http://schemas.microsoft.com/office/drawing/2014/main" id="{60CB8581-68BD-4654-BA41-7753407DE4D3}"/>
              </a:ext>
            </a:extLst>
          </p:cNvPr>
          <p:cNvSpPr/>
          <p:nvPr/>
        </p:nvSpPr>
        <p:spPr>
          <a:xfrm>
            <a:off x="727076" y="3536850"/>
            <a:ext cx="2941505"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Shanafelt Risk Score Category</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880257FD-7188-E142-A8F0-F05FAC4FBB21}"/>
              </a:ext>
            </a:extLst>
          </p:cNvPr>
          <p:cNvSpPr txBox="1"/>
          <p:nvPr/>
        </p:nvSpPr>
        <p:spPr bwMode="auto">
          <a:xfrm>
            <a:off x="4839195" y="3307277"/>
            <a:ext cx="412292" cy="2536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a:t>
            </a: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a:t>
            </a: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a:p>
            <a:pPr marL="0" marR="0" lvl="0" indent="0" algn="l" defTabSz="914400" rtl="0" eaLnBrk="0" fontAlgn="base" latinLnBrk="0" hangingPunct="0">
              <a:lnSpc>
                <a:spcPct val="15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a:p>
            <a:pPr marL="0" marR="0" lvl="0" indent="0" algn="r" defTabSz="914400" rtl="0" eaLnBrk="0" fontAlgn="base" latinLnBrk="0" hangingPunct="0">
              <a:lnSpc>
                <a:spcPct val="15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41" name="Group 40">
            <a:extLst>
              <a:ext uri="{FF2B5EF4-FFF2-40B4-BE49-F238E27FC236}">
                <a16:creationId xmlns:a16="http://schemas.microsoft.com/office/drawing/2014/main" id="{BA5195A9-158A-604D-9719-6D022A1943E8}"/>
              </a:ext>
            </a:extLst>
          </p:cNvPr>
          <p:cNvGrpSpPr/>
          <p:nvPr/>
        </p:nvGrpSpPr>
        <p:grpSpPr>
          <a:xfrm>
            <a:off x="4313144" y="3484252"/>
            <a:ext cx="4988913" cy="2916548"/>
            <a:chOff x="4313144" y="3484252"/>
            <a:chExt cx="4988913" cy="2916548"/>
          </a:xfrm>
        </p:grpSpPr>
        <p:sp>
          <p:nvSpPr>
            <p:cNvPr id="4" name="TextBox 3">
              <a:extLst>
                <a:ext uri="{FF2B5EF4-FFF2-40B4-BE49-F238E27FC236}">
                  <a16:creationId xmlns:a16="http://schemas.microsoft.com/office/drawing/2014/main" id="{13F55D65-F9E4-8849-BBFE-1F8DC48824C5}"/>
                </a:ext>
              </a:extLst>
            </p:cNvPr>
            <p:cNvSpPr txBox="1"/>
            <p:nvPr/>
          </p:nvSpPr>
          <p:spPr bwMode="auto">
            <a:xfrm rot="16200000">
              <a:off x="3494523" y="4302873"/>
              <a:ext cx="22835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a:t>
              </a:r>
              <a:br>
                <a:rPr lang="en-US" dirty="0">
                  <a:solidFill>
                    <a:srgbClr val="000000"/>
                  </a:solidFill>
                  <a:latin typeface="Calibri" panose="020F050202020403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of AF</a:t>
              </a:r>
            </a:p>
          </p:txBody>
        </p:sp>
        <p:sp>
          <p:nvSpPr>
            <p:cNvPr id="5" name="TextBox 4">
              <a:extLst>
                <a:ext uri="{FF2B5EF4-FFF2-40B4-BE49-F238E27FC236}">
                  <a16:creationId xmlns:a16="http://schemas.microsoft.com/office/drawing/2014/main" id="{CC5ED57A-773F-AE4F-B1E7-79355FE29EDE}"/>
                </a:ext>
              </a:extLst>
            </p:cNvPr>
            <p:cNvSpPr txBox="1"/>
            <p:nvPr/>
          </p:nvSpPr>
          <p:spPr bwMode="auto">
            <a:xfrm>
              <a:off x="5787289" y="6031468"/>
              <a:ext cx="26395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 From Start of Ibrutinib</a:t>
              </a:r>
            </a:p>
          </p:txBody>
        </p:sp>
        <p:sp>
          <p:nvSpPr>
            <p:cNvPr id="8" name="TextBox 7">
              <a:extLst>
                <a:ext uri="{FF2B5EF4-FFF2-40B4-BE49-F238E27FC236}">
                  <a16:creationId xmlns:a16="http://schemas.microsoft.com/office/drawing/2014/main" id="{B3E56370-0D60-684F-AFB0-C241A15E9776}"/>
                </a:ext>
              </a:extLst>
            </p:cNvPr>
            <p:cNvSpPr txBox="1"/>
            <p:nvPr/>
          </p:nvSpPr>
          <p:spPr bwMode="auto">
            <a:xfrm>
              <a:off x="5237018" y="5884224"/>
              <a:ext cx="38186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0                1               2               3               4                5</a:t>
              </a:r>
            </a:p>
          </p:txBody>
        </p:sp>
        <p:sp>
          <p:nvSpPr>
            <p:cNvPr id="9" name="TextBox 8">
              <a:extLst>
                <a:ext uri="{FF2B5EF4-FFF2-40B4-BE49-F238E27FC236}">
                  <a16:creationId xmlns:a16="http://schemas.microsoft.com/office/drawing/2014/main" id="{3A58DA6F-7A56-0548-8779-82C5BDC9720E}"/>
                </a:ext>
              </a:extLst>
            </p:cNvPr>
            <p:cNvSpPr txBox="1"/>
            <p:nvPr/>
          </p:nvSpPr>
          <p:spPr bwMode="auto">
            <a:xfrm>
              <a:off x="7409389" y="3525735"/>
              <a:ext cx="1257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History of AF</a:t>
              </a:r>
            </a:p>
          </p:txBody>
        </p:sp>
        <p:sp>
          <p:nvSpPr>
            <p:cNvPr id="20" name="TextBox 19">
              <a:extLst>
                <a:ext uri="{FF2B5EF4-FFF2-40B4-BE49-F238E27FC236}">
                  <a16:creationId xmlns:a16="http://schemas.microsoft.com/office/drawing/2014/main" id="{B50ACBA5-05C4-FF41-B024-0E3D22D50EAE}"/>
                </a:ext>
              </a:extLst>
            </p:cNvPr>
            <p:cNvSpPr txBox="1"/>
            <p:nvPr/>
          </p:nvSpPr>
          <p:spPr bwMode="auto">
            <a:xfrm>
              <a:off x="7777344" y="4693474"/>
              <a:ext cx="15247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history of AF</a:t>
              </a:r>
            </a:p>
          </p:txBody>
        </p:sp>
        <p:cxnSp>
          <p:nvCxnSpPr>
            <p:cNvPr id="21" name="Straight Connector 20">
              <a:extLst>
                <a:ext uri="{FF2B5EF4-FFF2-40B4-BE49-F238E27FC236}">
                  <a16:creationId xmlns:a16="http://schemas.microsoft.com/office/drawing/2014/main" id="{F57ACA4C-41DF-7E46-AF02-F90279099941}"/>
                </a:ext>
              </a:extLst>
            </p:cNvPr>
            <p:cNvCxnSpPr>
              <a:cxnSpLocks/>
            </p:cNvCxnSpPr>
            <p:nvPr/>
          </p:nvCxnSpPr>
          <p:spPr bwMode="auto">
            <a:xfrm>
              <a:off x="5241351" y="3503221"/>
              <a:ext cx="0" cy="2378467"/>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5D56B5D-94FA-3243-AF40-2F2C9374B614}"/>
                </a:ext>
              </a:extLst>
            </p:cNvPr>
            <p:cNvCxnSpPr>
              <a:cxnSpLocks/>
            </p:cNvCxnSpPr>
            <p:nvPr/>
          </p:nvCxnSpPr>
          <p:spPr bwMode="auto">
            <a:xfrm flipH="1">
              <a:off x="5229225" y="5868978"/>
              <a:ext cx="3778209" cy="0"/>
            </a:xfrm>
            <a:prstGeom prst="line">
              <a:avLst/>
            </a:prstGeom>
            <a:noFill/>
            <a:ln w="28575" cap="flat" cmpd="sng" algn="ctr">
              <a:solidFill>
                <a:schemeClr val="bg1"/>
              </a:solidFill>
              <a:prstDash val="solid"/>
              <a:round/>
              <a:headEnd type="none" w="med" len="med"/>
              <a:tailEnd type="none" w="med" len="med"/>
            </a:ln>
            <a:effectLst/>
          </p:spPr>
        </p:cxnSp>
        <p:grpSp>
          <p:nvGrpSpPr>
            <p:cNvPr id="23" name="Group 22">
              <a:extLst>
                <a:ext uri="{FF2B5EF4-FFF2-40B4-BE49-F238E27FC236}">
                  <a16:creationId xmlns:a16="http://schemas.microsoft.com/office/drawing/2014/main" id="{F081333E-9BBB-3542-96C4-0922F5C86943}"/>
                </a:ext>
              </a:extLst>
            </p:cNvPr>
            <p:cNvGrpSpPr/>
            <p:nvPr/>
          </p:nvGrpSpPr>
          <p:grpSpPr>
            <a:xfrm>
              <a:off x="5168548" y="3503003"/>
              <a:ext cx="68471" cy="2167465"/>
              <a:chOff x="6853882" y="5078627"/>
              <a:chExt cx="119448" cy="609600"/>
            </a:xfrm>
          </p:grpSpPr>
          <p:cxnSp>
            <p:nvCxnSpPr>
              <p:cNvPr id="24" name="Straight Connector 23">
                <a:extLst>
                  <a:ext uri="{FF2B5EF4-FFF2-40B4-BE49-F238E27FC236}">
                    <a16:creationId xmlns:a16="http://schemas.microsoft.com/office/drawing/2014/main" id="{40C0E044-ECB1-C845-8099-CCE8D2DC49AC}"/>
                  </a:ext>
                </a:extLst>
              </p:cNvPr>
              <p:cNvCxnSpPr>
                <a:cxnSpLocks/>
              </p:cNvCxnSpPr>
              <p:nvPr/>
            </p:nvCxnSpPr>
            <p:spPr bwMode="auto">
              <a:xfrm flipH="1">
                <a:off x="6853882" y="544438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589992B-4A5F-974D-97C7-52A80AF67C2C}"/>
                  </a:ext>
                </a:extLst>
              </p:cNvPr>
              <p:cNvCxnSpPr>
                <a:cxnSpLocks/>
              </p:cNvCxnSpPr>
              <p:nvPr/>
            </p:nvCxnSpPr>
            <p:spPr bwMode="auto">
              <a:xfrm flipH="1">
                <a:off x="6853882" y="507862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7C2A85A-394A-E542-8EF1-DA0DDA3ED1F0}"/>
                  </a:ext>
                </a:extLst>
              </p:cNvPr>
              <p:cNvCxnSpPr>
                <a:cxnSpLocks/>
              </p:cNvCxnSpPr>
              <p:nvPr/>
            </p:nvCxnSpPr>
            <p:spPr bwMode="auto">
              <a:xfrm flipH="1">
                <a:off x="6853882" y="520054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0B171C4-508F-5F41-867D-1E5CDBA12648}"/>
                  </a:ext>
                </a:extLst>
              </p:cNvPr>
              <p:cNvCxnSpPr>
                <a:cxnSpLocks/>
              </p:cNvCxnSpPr>
              <p:nvPr/>
            </p:nvCxnSpPr>
            <p:spPr bwMode="auto">
              <a:xfrm flipH="1">
                <a:off x="6853882" y="532246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79D8D26-6390-134C-9786-A4D5E51CFD43}"/>
                  </a:ext>
                </a:extLst>
              </p:cNvPr>
              <p:cNvCxnSpPr>
                <a:cxnSpLocks/>
              </p:cNvCxnSpPr>
              <p:nvPr/>
            </p:nvCxnSpPr>
            <p:spPr bwMode="auto">
              <a:xfrm flipH="1">
                <a:off x="6853882" y="556630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7A9CF24-FABF-5441-9A9E-6B89DD962210}"/>
                  </a:ext>
                </a:extLst>
              </p:cNvPr>
              <p:cNvCxnSpPr>
                <a:cxnSpLocks/>
              </p:cNvCxnSpPr>
              <p:nvPr/>
            </p:nvCxnSpPr>
            <p:spPr bwMode="auto">
              <a:xfrm flipH="1">
                <a:off x="6853882" y="5688227"/>
                <a:ext cx="11944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53ECBE60-961B-8249-B199-B850440A2B42}"/>
                </a:ext>
              </a:extLst>
            </p:cNvPr>
            <p:cNvGrpSpPr/>
            <p:nvPr/>
          </p:nvGrpSpPr>
          <p:grpSpPr>
            <a:xfrm rot="5400000">
              <a:off x="7090958" y="4157244"/>
              <a:ext cx="76679" cy="3483138"/>
              <a:chOff x="6853882" y="5078627"/>
              <a:chExt cx="119448" cy="609600"/>
            </a:xfrm>
          </p:grpSpPr>
          <p:cxnSp>
            <p:nvCxnSpPr>
              <p:cNvPr id="32" name="Straight Connector 31">
                <a:extLst>
                  <a:ext uri="{FF2B5EF4-FFF2-40B4-BE49-F238E27FC236}">
                    <a16:creationId xmlns:a16="http://schemas.microsoft.com/office/drawing/2014/main" id="{2DF2D6C3-7356-BD4C-8248-612FD3B8396B}"/>
                  </a:ext>
                </a:extLst>
              </p:cNvPr>
              <p:cNvCxnSpPr>
                <a:cxnSpLocks/>
              </p:cNvCxnSpPr>
              <p:nvPr/>
            </p:nvCxnSpPr>
            <p:spPr bwMode="auto">
              <a:xfrm flipH="1">
                <a:off x="6853882" y="544438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F1AEE87-11F0-8944-9CE1-657E0957B46C}"/>
                  </a:ext>
                </a:extLst>
              </p:cNvPr>
              <p:cNvCxnSpPr>
                <a:cxnSpLocks/>
              </p:cNvCxnSpPr>
              <p:nvPr/>
            </p:nvCxnSpPr>
            <p:spPr bwMode="auto">
              <a:xfrm flipH="1">
                <a:off x="6853882" y="507862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C297243-EEEB-044C-87C5-B0332E505E7B}"/>
                  </a:ext>
                </a:extLst>
              </p:cNvPr>
              <p:cNvCxnSpPr>
                <a:cxnSpLocks/>
              </p:cNvCxnSpPr>
              <p:nvPr/>
            </p:nvCxnSpPr>
            <p:spPr bwMode="auto">
              <a:xfrm flipH="1">
                <a:off x="6853882" y="520054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E6F556A-3586-044F-9251-24A6799C0F00}"/>
                  </a:ext>
                </a:extLst>
              </p:cNvPr>
              <p:cNvCxnSpPr>
                <a:cxnSpLocks/>
              </p:cNvCxnSpPr>
              <p:nvPr/>
            </p:nvCxnSpPr>
            <p:spPr bwMode="auto">
              <a:xfrm flipH="1">
                <a:off x="6853882" y="532246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CFF3C20-148A-0F41-B301-2F52D9A51703}"/>
                  </a:ext>
                </a:extLst>
              </p:cNvPr>
              <p:cNvCxnSpPr>
                <a:cxnSpLocks/>
              </p:cNvCxnSpPr>
              <p:nvPr/>
            </p:nvCxnSpPr>
            <p:spPr bwMode="auto">
              <a:xfrm flipH="1">
                <a:off x="6853882" y="5566307"/>
                <a:ext cx="11944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918EA08-C7FF-B84D-9F03-1BE0D1C71EAF}"/>
                  </a:ext>
                </a:extLst>
              </p:cNvPr>
              <p:cNvCxnSpPr>
                <a:cxnSpLocks/>
              </p:cNvCxnSpPr>
              <p:nvPr/>
            </p:nvCxnSpPr>
            <p:spPr bwMode="auto">
              <a:xfrm flipH="1">
                <a:off x="6853882" y="5688227"/>
                <a:ext cx="119448" cy="0"/>
              </a:xfrm>
              <a:prstGeom prst="line">
                <a:avLst/>
              </a:prstGeom>
              <a:noFill/>
              <a:ln w="28575" cap="flat" cmpd="sng" algn="ctr">
                <a:solidFill>
                  <a:schemeClr val="bg1"/>
                </a:solidFill>
                <a:prstDash val="solid"/>
                <a:round/>
                <a:headEnd type="none" w="med" len="med"/>
                <a:tailEnd type="none" w="med" len="med"/>
              </a:ln>
              <a:effectLst/>
            </p:spPr>
          </p:cxnSp>
        </p:grpSp>
        <p:sp>
          <p:nvSpPr>
            <p:cNvPr id="38" name="Freeform 37">
              <a:extLst>
                <a:ext uri="{FF2B5EF4-FFF2-40B4-BE49-F238E27FC236}">
                  <a16:creationId xmlns:a16="http://schemas.microsoft.com/office/drawing/2014/main" id="{1416373D-58C2-3140-B614-7E63FA054FF8}"/>
                </a:ext>
              </a:extLst>
            </p:cNvPr>
            <p:cNvSpPr/>
            <p:nvPr/>
          </p:nvSpPr>
          <p:spPr bwMode="auto">
            <a:xfrm>
              <a:off x="5408717" y="3859481"/>
              <a:ext cx="2945081" cy="1822862"/>
            </a:xfrm>
            <a:custGeom>
              <a:avLst/>
              <a:gdLst>
                <a:gd name="connsiteX0" fmla="*/ 0 w 2945081"/>
                <a:gd name="connsiteY0" fmla="*/ 1822862 h 1822862"/>
                <a:gd name="connsiteX1" fmla="*/ 0 w 2945081"/>
                <a:gd name="connsiteY1" fmla="*/ 1585355 h 1822862"/>
                <a:gd name="connsiteX2" fmla="*/ 77190 w 2945081"/>
                <a:gd name="connsiteY2" fmla="*/ 1585355 h 1822862"/>
                <a:gd name="connsiteX3" fmla="*/ 77190 w 2945081"/>
                <a:gd name="connsiteY3" fmla="*/ 1300348 h 1822862"/>
                <a:gd name="connsiteX4" fmla="*/ 130629 w 2945081"/>
                <a:gd name="connsiteY4" fmla="*/ 1300348 h 1822862"/>
                <a:gd name="connsiteX5" fmla="*/ 130629 w 2945081"/>
                <a:gd name="connsiteY5" fmla="*/ 944088 h 1822862"/>
                <a:gd name="connsiteX6" fmla="*/ 184068 w 2945081"/>
                <a:gd name="connsiteY6" fmla="*/ 944088 h 1822862"/>
                <a:gd name="connsiteX7" fmla="*/ 184068 w 2945081"/>
                <a:gd name="connsiteY7" fmla="*/ 807522 h 1822862"/>
                <a:gd name="connsiteX8" fmla="*/ 237507 w 2945081"/>
                <a:gd name="connsiteY8" fmla="*/ 807522 h 1822862"/>
                <a:gd name="connsiteX9" fmla="*/ 237507 w 2945081"/>
                <a:gd name="connsiteY9" fmla="*/ 670955 h 1822862"/>
                <a:gd name="connsiteX10" fmla="*/ 237507 w 2945081"/>
                <a:gd name="connsiteY10" fmla="*/ 670955 h 1822862"/>
                <a:gd name="connsiteX11" fmla="*/ 296884 w 2945081"/>
                <a:gd name="connsiteY11" fmla="*/ 670955 h 1822862"/>
                <a:gd name="connsiteX12" fmla="*/ 296884 w 2945081"/>
                <a:gd name="connsiteY12" fmla="*/ 546264 h 1822862"/>
                <a:gd name="connsiteX13" fmla="*/ 1080655 w 2945081"/>
                <a:gd name="connsiteY13" fmla="*/ 546264 h 1822862"/>
                <a:gd name="connsiteX14" fmla="*/ 1080655 w 2945081"/>
                <a:gd name="connsiteY14" fmla="*/ 385948 h 1822862"/>
                <a:gd name="connsiteX15" fmla="*/ 1419102 w 2945081"/>
                <a:gd name="connsiteY15" fmla="*/ 385948 h 1822862"/>
                <a:gd name="connsiteX16" fmla="*/ 1419102 w 2945081"/>
                <a:gd name="connsiteY16" fmla="*/ 243444 h 1822862"/>
                <a:gd name="connsiteX17" fmla="*/ 2036619 w 2945081"/>
                <a:gd name="connsiteY17" fmla="*/ 243444 h 1822862"/>
                <a:gd name="connsiteX18" fmla="*/ 2036619 w 2945081"/>
                <a:gd name="connsiteY18" fmla="*/ 5937 h 1822862"/>
                <a:gd name="connsiteX19" fmla="*/ 2945081 w 2945081"/>
                <a:gd name="connsiteY19" fmla="*/ 5937 h 1822862"/>
                <a:gd name="connsiteX20" fmla="*/ 2945081 w 2945081"/>
                <a:gd name="connsiteY20" fmla="*/ 5937 h 1822862"/>
                <a:gd name="connsiteX21" fmla="*/ 2933206 w 2945081"/>
                <a:gd name="connsiteY21"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77190 w 2945081"/>
                <a:gd name="connsiteY3" fmla="*/ 1300348 h 1822862"/>
                <a:gd name="connsiteX4" fmla="*/ 130629 w 2945081"/>
                <a:gd name="connsiteY4" fmla="*/ 1300348 h 1822862"/>
                <a:gd name="connsiteX5" fmla="*/ 130629 w 2945081"/>
                <a:gd name="connsiteY5" fmla="*/ 944088 h 1822862"/>
                <a:gd name="connsiteX6" fmla="*/ 184068 w 2945081"/>
                <a:gd name="connsiteY6" fmla="*/ 944088 h 1822862"/>
                <a:gd name="connsiteX7" fmla="*/ 184068 w 2945081"/>
                <a:gd name="connsiteY7" fmla="*/ 807522 h 1822862"/>
                <a:gd name="connsiteX8" fmla="*/ 237507 w 2945081"/>
                <a:gd name="connsiteY8" fmla="*/ 807522 h 1822862"/>
                <a:gd name="connsiteX9" fmla="*/ 237507 w 2945081"/>
                <a:gd name="connsiteY9" fmla="*/ 670955 h 1822862"/>
                <a:gd name="connsiteX10" fmla="*/ 237507 w 2945081"/>
                <a:gd name="connsiteY10" fmla="*/ 670955 h 1822862"/>
                <a:gd name="connsiteX11" fmla="*/ 296884 w 2945081"/>
                <a:gd name="connsiteY11" fmla="*/ 670955 h 1822862"/>
                <a:gd name="connsiteX12" fmla="*/ 296884 w 2945081"/>
                <a:gd name="connsiteY12" fmla="*/ 546264 h 1822862"/>
                <a:gd name="connsiteX13" fmla="*/ 1080655 w 2945081"/>
                <a:gd name="connsiteY13" fmla="*/ 546264 h 1822862"/>
                <a:gd name="connsiteX14" fmla="*/ 1080655 w 2945081"/>
                <a:gd name="connsiteY14" fmla="*/ 385948 h 1822862"/>
                <a:gd name="connsiteX15" fmla="*/ 1419102 w 2945081"/>
                <a:gd name="connsiteY15" fmla="*/ 385948 h 1822862"/>
                <a:gd name="connsiteX16" fmla="*/ 1419102 w 2945081"/>
                <a:gd name="connsiteY16" fmla="*/ 243444 h 1822862"/>
                <a:gd name="connsiteX17" fmla="*/ 2036619 w 2945081"/>
                <a:gd name="connsiteY17" fmla="*/ 243444 h 1822862"/>
                <a:gd name="connsiteX18" fmla="*/ 2036619 w 2945081"/>
                <a:gd name="connsiteY18" fmla="*/ 5937 h 1822862"/>
                <a:gd name="connsiteX19" fmla="*/ 2945081 w 2945081"/>
                <a:gd name="connsiteY19" fmla="*/ 5937 h 1822862"/>
                <a:gd name="connsiteX20" fmla="*/ 2945081 w 2945081"/>
                <a:gd name="connsiteY20" fmla="*/ 5937 h 1822862"/>
                <a:gd name="connsiteX21" fmla="*/ 2933206 w 2945081"/>
                <a:gd name="connsiteY21"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130629 w 2945081"/>
                <a:gd name="connsiteY4" fmla="*/ 1300348 h 1822862"/>
                <a:gd name="connsiteX5" fmla="*/ 130629 w 2945081"/>
                <a:gd name="connsiteY5" fmla="*/ 944088 h 1822862"/>
                <a:gd name="connsiteX6" fmla="*/ 184068 w 2945081"/>
                <a:gd name="connsiteY6" fmla="*/ 944088 h 1822862"/>
                <a:gd name="connsiteX7" fmla="*/ 184068 w 2945081"/>
                <a:gd name="connsiteY7" fmla="*/ 807522 h 1822862"/>
                <a:gd name="connsiteX8" fmla="*/ 237507 w 2945081"/>
                <a:gd name="connsiteY8" fmla="*/ 807522 h 1822862"/>
                <a:gd name="connsiteX9" fmla="*/ 237507 w 2945081"/>
                <a:gd name="connsiteY9" fmla="*/ 670955 h 1822862"/>
                <a:gd name="connsiteX10" fmla="*/ 237507 w 2945081"/>
                <a:gd name="connsiteY10" fmla="*/ 670955 h 1822862"/>
                <a:gd name="connsiteX11" fmla="*/ 296884 w 2945081"/>
                <a:gd name="connsiteY11" fmla="*/ 670955 h 1822862"/>
                <a:gd name="connsiteX12" fmla="*/ 296884 w 2945081"/>
                <a:gd name="connsiteY12" fmla="*/ 546264 h 1822862"/>
                <a:gd name="connsiteX13" fmla="*/ 1080655 w 2945081"/>
                <a:gd name="connsiteY13" fmla="*/ 546264 h 1822862"/>
                <a:gd name="connsiteX14" fmla="*/ 1080655 w 2945081"/>
                <a:gd name="connsiteY14" fmla="*/ 385948 h 1822862"/>
                <a:gd name="connsiteX15" fmla="*/ 1419102 w 2945081"/>
                <a:gd name="connsiteY15" fmla="*/ 385948 h 1822862"/>
                <a:gd name="connsiteX16" fmla="*/ 1419102 w 2945081"/>
                <a:gd name="connsiteY16" fmla="*/ 243444 h 1822862"/>
                <a:gd name="connsiteX17" fmla="*/ 2036619 w 2945081"/>
                <a:gd name="connsiteY17" fmla="*/ 243444 h 1822862"/>
                <a:gd name="connsiteX18" fmla="*/ 2036619 w 2945081"/>
                <a:gd name="connsiteY18" fmla="*/ 5937 h 1822862"/>
                <a:gd name="connsiteX19" fmla="*/ 2945081 w 2945081"/>
                <a:gd name="connsiteY19" fmla="*/ 5937 h 1822862"/>
                <a:gd name="connsiteX20" fmla="*/ 2945081 w 2945081"/>
                <a:gd name="connsiteY20" fmla="*/ 5937 h 1822862"/>
                <a:gd name="connsiteX21" fmla="*/ 2933206 w 2945081"/>
                <a:gd name="connsiteY21"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30629 w 2945081"/>
                <a:gd name="connsiteY5" fmla="*/ 944088 h 1822862"/>
                <a:gd name="connsiteX6" fmla="*/ 184068 w 2945081"/>
                <a:gd name="connsiteY6" fmla="*/ 944088 h 1822862"/>
                <a:gd name="connsiteX7" fmla="*/ 184068 w 2945081"/>
                <a:gd name="connsiteY7" fmla="*/ 807522 h 1822862"/>
                <a:gd name="connsiteX8" fmla="*/ 237507 w 2945081"/>
                <a:gd name="connsiteY8" fmla="*/ 807522 h 1822862"/>
                <a:gd name="connsiteX9" fmla="*/ 237507 w 2945081"/>
                <a:gd name="connsiteY9" fmla="*/ 670955 h 1822862"/>
                <a:gd name="connsiteX10" fmla="*/ 237507 w 2945081"/>
                <a:gd name="connsiteY10" fmla="*/ 670955 h 1822862"/>
                <a:gd name="connsiteX11" fmla="*/ 296884 w 2945081"/>
                <a:gd name="connsiteY11" fmla="*/ 670955 h 1822862"/>
                <a:gd name="connsiteX12" fmla="*/ 296884 w 2945081"/>
                <a:gd name="connsiteY12" fmla="*/ 546264 h 1822862"/>
                <a:gd name="connsiteX13" fmla="*/ 1080655 w 2945081"/>
                <a:gd name="connsiteY13" fmla="*/ 546264 h 1822862"/>
                <a:gd name="connsiteX14" fmla="*/ 1080655 w 2945081"/>
                <a:gd name="connsiteY14" fmla="*/ 385948 h 1822862"/>
                <a:gd name="connsiteX15" fmla="*/ 1419102 w 2945081"/>
                <a:gd name="connsiteY15" fmla="*/ 385948 h 1822862"/>
                <a:gd name="connsiteX16" fmla="*/ 1419102 w 2945081"/>
                <a:gd name="connsiteY16" fmla="*/ 243444 h 1822862"/>
                <a:gd name="connsiteX17" fmla="*/ 2036619 w 2945081"/>
                <a:gd name="connsiteY17" fmla="*/ 243444 h 1822862"/>
                <a:gd name="connsiteX18" fmla="*/ 2036619 w 2945081"/>
                <a:gd name="connsiteY18" fmla="*/ 5937 h 1822862"/>
                <a:gd name="connsiteX19" fmla="*/ 2945081 w 2945081"/>
                <a:gd name="connsiteY19" fmla="*/ 5937 h 1822862"/>
                <a:gd name="connsiteX20" fmla="*/ 2945081 w 2945081"/>
                <a:gd name="connsiteY20" fmla="*/ 5937 h 1822862"/>
                <a:gd name="connsiteX21" fmla="*/ 2933206 w 2945081"/>
                <a:gd name="connsiteY21"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30629 w 2945081"/>
                <a:gd name="connsiteY5" fmla="*/ 944088 h 1822862"/>
                <a:gd name="connsiteX6" fmla="*/ 184068 w 2945081"/>
                <a:gd name="connsiteY6" fmla="*/ 944088 h 1822862"/>
                <a:gd name="connsiteX7" fmla="*/ 184068 w 2945081"/>
                <a:gd name="connsiteY7" fmla="*/ 807522 h 1822862"/>
                <a:gd name="connsiteX8" fmla="*/ 237507 w 2945081"/>
                <a:gd name="connsiteY8" fmla="*/ 807522 h 1822862"/>
                <a:gd name="connsiteX9" fmla="*/ 237507 w 2945081"/>
                <a:gd name="connsiteY9" fmla="*/ 670955 h 1822862"/>
                <a:gd name="connsiteX10" fmla="*/ 237507 w 2945081"/>
                <a:gd name="connsiteY10" fmla="*/ 670955 h 1822862"/>
                <a:gd name="connsiteX11" fmla="*/ 296884 w 2945081"/>
                <a:gd name="connsiteY11" fmla="*/ 670955 h 1822862"/>
                <a:gd name="connsiteX12" fmla="*/ 296884 w 2945081"/>
                <a:gd name="connsiteY12" fmla="*/ 546264 h 1822862"/>
                <a:gd name="connsiteX13" fmla="*/ 1080655 w 2945081"/>
                <a:gd name="connsiteY13" fmla="*/ 546264 h 1822862"/>
                <a:gd name="connsiteX14" fmla="*/ 1080655 w 2945081"/>
                <a:gd name="connsiteY14" fmla="*/ 385948 h 1822862"/>
                <a:gd name="connsiteX15" fmla="*/ 1419102 w 2945081"/>
                <a:gd name="connsiteY15" fmla="*/ 385948 h 1822862"/>
                <a:gd name="connsiteX16" fmla="*/ 1419102 w 2945081"/>
                <a:gd name="connsiteY16" fmla="*/ 243444 h 1822862"/>
                <a:gd name="connsiteX17" fmla="*/ 2036619 w 2945081"/>
                <a:gd name="connsiteY17" fmla="*/ 243444 h 1822862"/>
                <a:gd name="connsiteX18" fmla="*/ 2036619 w 2945081"/>
                <a:gd name="connsiteY18" fmla="*/ 5937 h 1822862"/>
                <a:gd name="connsiteX19" fmla="*/ 2945081 w 2945081"/>
                <a:gd name="connsiteY19" fmla="*/ 5937 h 1822862"/>
                <a:gd name="connsiteX20" fmla="*/ 2945081 w 2945081"/>
                <a:gd name="connsiteY20" fmla="*/ 5937 h 1822862"/>
                <a:gd name="connsiteX21" fmla="*/ 2933206 w 2945081"/>
                <a:gd name="connsiteY21"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84068 w 2945081"/>
                <a:gd name="connsiteY6" fmla="*/ 944088 h 1822862"/>
                <a:gd name="connsiteX7" fmla="*/ 184068 w 2945081"/>
                <a:gd name="connsiteY7" fmla="*/ 807522 h 1822862"/>
                <a:gd name="connsiteX8" fmla="*/ 237507 w 2945081"/>
                <a:gd name="connsiteY8" fmla="*/ 807522 h 1822862"/>
                <a:gd name="connsiteX9" fmla="*/ 237507 w 2945081"/>
                <a:gd name="connsiteY9" fmla="*/ 670955 h 1822862"/>
                <a:gd name="connsiteX10" fmla="*/ 237507 w 2945081"/>
                <a:gd name="connsiteY10" fmla="*/ 670955 h 1822862"/>
                <a:gd name="connsiteX11" fmla="*/ 296884 w 2945081"/>
                <a:gd name="connsiteY11" fmla="*/ 670955 h 1822862"/>
                <a:gd name="connsiteX12" fmla="*/ 296884 w 2945081"/>
                <a:gd name="connsiteY12" fmla="*/ 546264 h 1822862"/>
                <a:gd name="connsiteX13" fmla="*/ 1080655 w 2945081"/>
                <a:gd name="connsiteY13" fmla="*/ 546264 h 1822862"/>
                <a:gd name="connsiteX14" fmla="*/ 1080655 w 2945081"/>
                <a:gd name="connsiteY14" fmla="*/ 385948 h 1822862"/>
                <a:gd name="connsiteX15" fmla="*/ 1419102 w 2945081"/>
                <a:gd name="connsiteY15" fmla="*/ 385948 h 1822862"/>
                <a:gd name="connsiteX16" fmla="*/ 1419102 w 2945081"/>
                <a:gd name="connsiteY16" fmla="*/ 243444 h 1822862"/>
                <a:gd name="connsiteX17" fmla="*/ 2036619 w 2945081"/>
                <a:gd name="connsiteY17" fmla="*/ 243444 h 1822862"/>
                <a:gd name="connsiteX18" fmla="*/ 2036619 w 2945081"/>
                <a:gd name="connsiteY18" fmla="*/ 5937 h 1822862"/>
                <a:gd name="connsiteX19" fmla="*/ 2945081 w 2945081"/>
                <a:gd name="connsiteY19" fmla="*/ 5937 h 1822862"/>
                <a:gd name="connsiteX20" fmla="*/ 2945081 w 2945081"/>
                <a:gd name="connsiteY20" fmla="*/ 5937 h 1822862"/>
                <a:gd name="connsiteX21" fmla="*/ 2933206 w 2945081"/>
                <a:gd name="connsiteY21"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84068 w 2945081"/>
                <a:gd name="connsiteY7" fmla="*/ 807522 h 1822862"/>
                <a:gd name="connsiteX8" fmla="*/ 237507 w 2945081"/>
                <a:gd name="connsiteY8" fmla="*/ 807522 h 1822862"/>
                <a:gd name="connsiteX9" fmla="*/ 237507 w 2945081"/>
                <a:gd name="connsiteY9" fmla="*/ 670955 h 1822862"/>
                <a:gd name="connsiteX10" fmla="*/ 237507 w 2945081"/>
                <a:gd name="connsiteY10" fmla="*/ 670955 h 1822862"/>
                <a:gd name="connsiteX11" fmla="*/ 296884 w 2945081"/>
                <a:gd name="connsiteY11" fmla="*/ 670955 h 1822862"/>
                <a:gd name="connsiteX12" fmla="*/ 296884 w 2945081"/>
                <a:gd name="connsiteY12" fmla="*/ 546264 h 1822862"/>
                <a:gd name="connsiteX13" fmla="*/ 1080655 w 2945081"/>
                <a:gd name="connsiteY13" fmla="*/ 546264 h 1822862"/>
                <a:gd name="connsiteX14" fmla="*/ 1080655 w 2945081"/>
                <a:gd name="connsiteY14" fmla="*/ 385948 h 1822862"/>
                <a:gd name="connsiteX15" fmla="*/ 1419102 w 2945081"/>
                <a:gd name="connsiteY15" fmla="*/ 385948 h 1822862"/>
                <a:gd name="connsiteX16" fmla="*/ 1419102 w 2945081"/>
                <a:gd name="connsiteY16" fmla="*/ 243444 h 1822862"/>
                <a:gd name="connsiteX17" fmla="*/ 2036619 w 2945081"/>
                <a:gd name="connsiteY17" fmla="*/ 243444 h 1822862"/>
                <a:gd name="connsiteX18" fmla="*/ 2036619 w 2945081"/>
                <a:gd name="connsiteY18" fmla="*/ 5937 h 1822862"/>
                <a:gd name="connsiteX19" fmla="*/ 2945081 w 2945081"/>
                <a:gd name="connsiteY19" fmla="*/ 5937 h 1822862"/>
                <a:gd name="connsiteX20" fmla="*/ 2945081 w 2945081"/>
                <a:gd name="connsiteY20" fmla="*/ 5937 h 1822862"/>
                <a:gd name="connsiteX21" fmla="*/ 2933206 w 2945081"/>
                <a:gd name="connsiteY21"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37507 w 2945081"/>
                <a:gd name="connsiteY8" fmla="*/ 807522 h 1822862"/>
                <a:gd name="connsiteX9" fmla="*/ 237507 w 2945081"/>
                <a:gd name="connsiteY9" fmla="*/ 670955 h 1822862"/>
                <a:gd name="connsiteX10" fmla="*/ 237507 w 2945081"/>
                <a:gd name="connsiteY10" fmla="*/ 670955 h 1822862"/>
                <a:gd name="connsiteX11" fmla="*/ 296884 w 2945081"/>
                <a:gd name="connsiteY11" fmla="*/ 670955 h 1822862"/>
                <a:gd name="connsiteX12" fmla="*/ 296884 w 2945081"/>
                <a:gd name="connsiteY12" fmla="*/ 546264 h 1822862"/>
                <a:gd name="connsiteX13" fmla="*/ 1080655 w 2945081"/>
                <a:gd name="connsiteY13" fmla="*/ 546264 h 1822862"/>
                <a:gd name="connsiteX14" fmla="*/ 1080655 w 2945081"/>
                <a:gd name="connsiteY14" fmla="*/ 385948 h 1822862"/>
                <a:gd name="connsiteX15" fmla="*/ 1419102 w 2945081"/>
                <a:gd name="connsiteY15" fmla="*/ 385948 h 1822862"/>
                <a:gd name="connsiteX16" fmla="*/ 1419102 w 2945081"/>
                <a:gd name="connsiteY16" fmla="*/ 243444 h 1822862"/>
                <a:gd name="connsiteX17" fmla="*/ 2036619 w 2945081"/>
                <a:gd name="connsiteY17" fmla="*/ 243444 h 1822862"/>
                <a:gd name="connsiteX18" fmla="*/ 2036619 w 2945081"/>
                <a:gd name="connsiteY18" fmla="*/ 5937 h 1822862"/>
                <a:gd name="connsiteX19" fmla="*/ 2945081 w 2945081"/>
                <a:gd name="connsiteY19" fmla="*/ 5937 h 1822862"/>
                <a:gd name="connsiteX20" fmla="*/ 2945081 w 2945081"/>
                <a:gd name="connsiteY20" fmla="*/ 5937 h 1822862"/>
                <a:gd name="connsiteX21" fmla="*/ 2933206 w 2945081"/>
                <a:gd name="connsiteY21"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37507 w 2945081"/>
                <a:gd name="connsiteY9" fmla="*/ 670955 h 1822862"/>
                <a:gd name="connsiteX10" fmla="*/ 237507 w 2945081"/>
                <a:gd name="connsiteY10" fmla="*/ 670955 h 1822862"/>
                <a:gd name="connsiteX11" fmla="*/ 296884 w 2945081"/>
                <a:gd name="connsiteY11" fmla="*/ 670955 h 1822862"/>
                <a:gd name="connsiteX12" fmla="*/ 296884 w 2945081"/>
                <a:gd name="connsiteY12" fmla="*/ 546264 h 1822862"/>
                <a:gd name="connsiteX13" fmla="*/ 1080655 w 2945081"/>
                <a:gd name="connsiteY13" fmla="*/ 546264 h 1822862"/>
                <a:gd name="connsiteX14" fmla="*/ 1080655 w 2945081"/>
                <a:gd name="connsiteY14" fmla="*/ 385948 h 1822862"/>
                <a:gd name="connsiteX15" fmla="*/ 1419102 w 2945081"/>
                <a:gd name="connsiteY15" fmla="*/ 385948 h 1822862"/>
                <a:gd name="connsiteX16" fmla="*/ 1419102 w 2945081"/>
                <a:gd name="connsiteY16" fmla="*/ 243444 h 1822862"/>
                <a:gd name="connsiteX17" fmla="*/ 2036619 w 2945081"/>
                <a:gd name="connsiteY17" fmla="*/ 243444 h 1822862"/>
                <a:gd name="connsiteX18" fmla="*/ 2036619 w 2945081"/>
                <a:gd name="connsiteY18" fmla="*/ 5937 h 1822862"/>
                <a:gd name="connsiteX19" fmla="*/ 2945081 w 2945081"/>
                <a:gd name="connsiteY19" fmla="*/ 5937 h 1822862"/>
                <a:gd name="connsiteX20" fmla="*/ 2945081 w 2945081"/>
                <a:gd name="connsiteY20" fmla="*/ 5937 h 1822862"/>
                <a:gd name="connsiteX21" fmla="*/ 2933206 w 2945081"/>
                <a:gd name="connsiteY21"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37507 w 2945081"/>
                <a:gd name="connsiteY9" fmla="*/ 670955 h 1822862"/>
                <a:gd name="connsiteX10" fmla="*/ 296884 w 2945081"/>
                <a:gd name="connsiteY10" fmla="*/ 670955 h 1822862"/>
                <a:gd name="connsiteX11" fmla="*/ 296884 w 2945081"/>
                <a:gd name="connsiteY11" fmla="*/ 546264 h 1822862"/>
                <a:gd name="connsiteX12" fmla="*/ 1080655 w 2945081"/>
                <a:gd name="connsiteY12" fmla="*/ 546264 h 1822862"/>
                <a:gd name="connsiteX13" fmla="*/ 1080655 w 2945081"/>
                <a:gd name="connsiteY13" fmla="*/ 385948 h 1822862"/>
                <a:gd name="connsiteX14" fmla="*/ 1419102 w 2945081"/>
                <a:gd name="connsiteY14" fmla="*/ 385948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96884 w 2945081"/>
                <a:gd name="connsiteY10" fmla="*/ 670955 h 1822862"/>
                <a:gd name="connsiteX11" fmla="*/ 296884 w 2945081"/>
                <a:gd name="connsiteY11" fmla="*/ 546264 h 1822862"/>
                <a:gd name="connsiteX12" fmla="*/ 1080655 w 2945081"/>
                <a:gd name="connsiteY12" fmla="*/ 546264 h 1822862"/>
                <a:gd name="connsiteX13" fmla="*/ 1080655 w 2945081"/>
                <a:gd name="connsiteY13" fmla="*/ 385948 h 1822862"/>
                <a:gd name="connsiteX14" fmla="*/ 1419102 w 2945081"/>
                <a:gd name="connsiteY14" fmla="*/ 385948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96884 w 2945081"/>
                <a:gd name="connsiteY11" fmla="*/ 546264 h 1822862"/>
                <a:gd name="connsiteX12" fmla="*/ 1080655 w 2945081"/>
                <a:gd name="connsiteY12" fmla="*/ 546264 h 1822862"/>
                <a:gd name="connsiteX13" fmla="*/ 1080655 w 2945081"/>
                <a:gd name="connsiteY13" fmla="*/ 385948 h 1822862"/>
                <a:gd name="connsiteX14" fmla="*/ 1419102 w 2945081"/>
                <a:gd name="connsiteY14" fmla="*/ 385948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44929 w 2945081"/>
                <a:gd name="connsiteY11" fmla="*/ 546264 h 1822862"/>
                <a:gd name="connsiteX12" fmla="*/ 1080655 w 2945081"/>
                <a:gd name="connsiteY12" fmla="*/ 546264 h 1822862"/>
                <a:gd name="connsiteX13" fmla="*/ 1080655 w 2945081"/>
                <a:gd name="connsiteY13" fmla="*/ 385948 h 1822862"/>
                <a:gd name="connsiteX14" fmla="*/ 1419102 w 2945081"/>
                <a:gd name="connsiteY14" fmla="*/ 385948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51856 w 2945081"/>
                <a:gd name="connsiteY11" fmla="*/ 546264 h 1822862"/>
                <a:gd name="connsiteX12" fmla="*/ 1080655 w 2945081"/>
                <a:gd name="connsiteY12" fmla="*/ 546264 h 1822862"/>
                <a:gd name="connsiteX13" fmla="*/ 1080655 w 2945081"/>
                <a:gd name="connsiteY13" fmla="*/ 385948 h 1822862"/>
                <a:gd name="connsiteX14" fmla="*/ 1419102 w 2945081"/>
                <a:gd name="connsiteY14" fmla="*/ 385948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51856 w 2945081"/>
                <a:gd name="connsiteY11" fmla="*/ 546264 h 1822862"/>
                <a:gd name="connsiteX12" fmla="*/ 1059873 w 2945081"/>
                <a:gd name="connsiteY12" fmla="*/ 546264 h 1822862"/>
                <a:gd name="connsiteX13" fmla="*/ 1080655 w 2945081"/>
                <a:gd name="connsiteY13" fmla="*/ 385948 h 1822862"/>
                <a:gd name="connsiteX14" fmla="*/ 1419102 w 2945081"/>
                <a:gd name="connsiteY14" fmla="*/ 385948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51856 w 2945081"/>
                <a:gd name="connsiteY11" fmla="*/ 546264 h 1822862"/>
                <a:gd name="connsiteX12" fmla="*/ 1059873 w 2945081"/>
                <a:gd name="connsiteY12" fmla="*/ 546264 h 1822862"/>
                <a:gd name="connsiteX13" fmla="*/ 1059873 w 2945081"/>
                <a:gd name="connsiteY13" fmla="*/ 406730 h 1822862"/>
                <a:gd name="connsiteX14" fmla="*/ 1419102 w 2945081"/>
                <a:gd name="connsiteY14" fmla="*/ 385948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51856 w 2945081"/>
                <a:gd name="connsiteY11" fmla="*/ 546264 h 1822862"/>
                <a:gd name="connsiteX12" fmla="*/ 1059873 w 2945081"/>
                <a:gd name="connsiteY12" fmla="*/ 546264 h 1822862"/>
                <a:gd name="connsiteX13" fmla="*/ 1059873 w 2945081"/>
                <a:gd name="connsiteY13" fmla="*/ 406730 h 1822862"/>
                <a:gd name="connsiteX14" fmla="*/ 1419102 w 2945081"/>
                <a:gd name="connsiteY14" fmla="*/ 406730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0348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51856 w 2945081"/>
                <a:gd name="connsiteY11" fmla="*/ 546264 h 1822862"/>
                <a:gd name="connsiteX12" fmla="*/ 1059873 w 2945081"/>
                <a:gd name="connsiteY12" fmla="*/ 546264 h 1822862"/>
                <a:gd name="connsiteX13" fmla="*/ 1059873 w 2945081"/>
                <a:gd name="connsiteY13" fmla="*/ 406730 h 1822862"/>
                <a:gd name="connsiteX14" fmla="*/ 1419102 w 2945081"/>
                <a:gd name="connsiteY14" fmla="*/ 410193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6880 h 1822862"/>
                <a:gd name="connsiteX5" fmla="*/ 106383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51856 w 2945081"/>
                <a:gd name="connsiteY11" fmla="*/ 546264 h 1822862"/>
                <a:gd name="connsiteX12" fmla="*/ 1059873 w 2945081"/>
                <a:gd name="connsiteY12" fmla="*/ 546264 h 1822862"/>
                <a:gd name="connsiteX13" fmla="*/ 1059873 w 2945081"/>
                <a:gd name="connsiteY13" fmla="*/ 406730 h 1822862"/>
                <a:gd name="connsiteX14" fmla="*/ 1419102 w 2945081"/>
                <a:gd name="connsiteY14" fmla="*/ 410193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6880 h 1822862"/>
                <a:gd name="connsiteX5" fmla="*/ 104206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51856 w 2945081"/>
                <a:gd name="connsiteY11" fmla="*/ 546264 h 1822862"/>
                <a:gd name="connsiteX12" fmla="*/ 1059873 w 2945081"/>
                <a:gd name="connsiteY12" fmla="*/ 546264 h 1822862"/>
                <a:gd name="connsiteX13" fmla="*/ 1059873 w 2945081"/>
                <a:gd name="connsiteY13" fmla="*/ 406730 h 1822862"/>
                <a:gd name="connsiteX14" fmla="*/ 1419102 w 2945081"/>
                <a:gd name="connsiteY14" fmla="*/ 410193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6880 h 1822862"/>
                <a:gd name="connsiteX5" fmla="*/ 102029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04058 h 1822862"/>
                <a:gd name="connsiteX9" fmla="*/ 206334 w 2945081"/>
                <a:gd name="connsiteY9" fmla="*/ 670955 h 1822862"/>
                <a:gd name="connsiteX10" fmla="*/ 258784 w 2945081"/>
                <a:gd name="connsiteY10" fmla="*/ 670955 h 1822862"/>
                <a:gd name="connsiteX11" fmla="*/ 251856 w 2945081"/>
                <a:gd name="connsiteY11" fmla="*/ 546264 h 1822862"/>
                <a:gd name="connsiteX12" fmla="*/ 1059873 w 2945081"/>
                <a:gd name="connsiteY12" fmla="*/ 546264 h 1822862"/>
                <a:gd name="connsiteX13" fmla="*/ 1059873 w 2945081"/>
                <a:gd name="connsiteY13" fmla="*/ 406730 h 1822862"/>
                <a:gd name="connsiteX14" fmla="*/ 1419102 w 2945081"/>
                <a:gd name="connsiteY14" fmla="*/ 410193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6880 h 1822862"/>
                <a:gd name="connsiteX5" fmla="*/ 102029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12766 h 1822862"/>
                <a:gd name="connsiteX9" fmla="*/ 206334 w 2945081"/>
                <a:gd name="connsiteY9" fmla="*/ 670955 h 1822862"/>
                <a:gd name="connsiteX10" fmla="*/ 258784 w 2945081"/>
                <a:gd name="connsiteY10" fmla="*/ 670955 h 1822862"/>
                <a:gd name="connsiteX11" fmla="*/ 251856 w 2945081"/>
                <a:gd name="connsiteY11" fmla="*/ 546264 h 1822862"/>
                <a:gd name="connsiteX12" fmla="*/ 1059873 w 2945081"/>
                <a:gd name="connsiteY12" fmla="*/ 546264 h 1822862"/>
                <a:gd name="connsiteX13" fmla="*/ 1059873 w 2945081"/>
                <a:gd name="connsiteY13" fmla="*/ 406730 h 1822862"/>
                <a:gd name="connsiteX14" fmla="*/ 1419102 w 2945081"/>
                <a:gd name="connsiteY14" fmla="*/ 410193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 name="connsiteX0" fmla="*/ 0 w 2945081"/>
                <a:gd name="connsiteY0" fmla="*/ 1822862 h 1822862"/>
                <a:gd name="connsiteX1" fmla="*/ 0 w 2945081"/>
                <a:gd name="connsiteY1" fmla="*/ 1585355 h 1822862"/>
                <a:gd name="connsiteX2" fmla="*/ 52945 w 2945081"/>
                <a:gd name="connsiteY2" fmla="*/ 1585355 h 1822862"/>
                <a:gd name="connsiteX3" fmla="*/ 49481 w 2945081"/>
                <a:gd name="connsiteY3" fmla="*/ 1307276 h 1822862"/>
                <a:gd name="connsiteX4" fmla="*/ 99456 w 2945081"/>
                <a:gd name="connsiteY4" fmla="*/ 1306880 h 1822862"/>
                <a:gd name="connsiteX5" fmla="*/ 102029 w 2945081"/>
                <a:gd name="connsiteY5" fmla="*/ 944088 h 1822862"/>
                <a:gd name="connsiteX6" fmla="*/ 145968 w 2945081"/>
                <a:gd name="connsiteY6" fmla="*/ 944088 h 1822862"/>
                <a:gd name="connsiteX7" fmla="*/ 145968 w 2945081"/>
                <a:gd name="connsiteY7" fmla="*/ 814450 h 1822862"/>
                <a:gd name="connsiteX8" fmla="*/ 206334 w 2945081"/>
                <a:gd name="connsiteY8" fmla="*/ 812766 h 1822862"/>
                <a:gd name="connsiteX9" fmla="*/ 206334 w 2945081"/>
                <a:gd name="connsiteY9" fmla="*/ 670955 h 1822862"/>
                <a:gd name="connsiteX10" fmla="*/ 258784 w 2945081"/>
                <a:gd name="connsiteY10" fmla="*/ 670955 h 1822862"/>
                <a:gd name="connsiteX11" fmla="*/ 258388 w 2945081"/>
                <a:gd name="connsiteY11" fmla="*/ 546264 h 1822862"/>
                <a:gd name="connsiteX12" fmla="*/ 1059873 w 2945081"/>
                <a:gd name="connsiteY12" fmla="*/ 546264 h 1822862"/>
                <a:gd name="connsiteX13" fmla="*/ 1059873 w 2945081"/>
                <a:gd name="connsiteY13" fmla="*/ 406730 h 1822862"/>
                <a:gd name="connsiteX14" fmla="*/ 1419102 w 2945081"/>
                <a:gd name="connsiteY14" fmla="*/ 410193 h 1822862"/>
                <a:gd name="connsiteX15" fmla="*/ 1419102 w 2945081"/>
                <a:gd name="connsiteY15" fmla="*/ 243444 h 1822862"/>
                <a:gd name="connsiteX16" fmla="*/ 2036619 w 2945081"/>
                <a:gd name="connsiteY16" fmla="*/ 243444 h 1822862"/>
                <a:gd name="connsiteX17" fmla="*/ 2036619 w 2945081"/>
                <a:gd name="connsiteY17" fmla="*/ 5937 h 1822862"/>
                <a:gd name="connsiteX18" fmla="*/ 2945081 w 2945081"/>
                <a:gd name="connsiteY18" fmla="*/ 5937 h 1822862"/>
                <a:gd name="connsiteX19" fmla="*/ 2945081 w 2945081"/>
                <a:gd name="connsiteY19" fmla="*/ 5937 h 1822862"/>
                <a:gd name="connsiteX20" fmla="*/ 2933206 w 2945081"/>
                <a:gd name="connsiteY20" fmla="*/ 0 h 182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45081" h="1822862">
                  <a:moveTo>
                    <a:pt x="0" y="1822862"/>
                  </a:moveTo>
                  <a:lnTo>
                    <a:pt x="0" y="1585355"/>
                  </a:lnTo>
                  <a:lnTo>
                    <a:pt x="52945" y="1585355"/>
                  </a:lnTo>
                  <a:cubicBezTo>
                    <a:pt x="51790" y="1492662"/>
                    <a:pt x="50636" y="1399969"/>
                    <a:pt x="49481" y="1307276"/>
                  </a:cubicBezTo>
                  <a:lnTo>
                    <a:pt x="99456" y="1306880"/>
                  </a:lnTo>
                  <a:cubicBezTo>
                    <a:pt x="101039" y="1185949"/>
                    <a:pt x="100446" y="1065019"/>
                    <a:pt x="102029" y="944088"/>
                  </a:cubicBezTo>
                  <a:lnTo>
                    <a:pt x="145968" y="944088"/>
                  </a:lnTo>
                  <a:lnTo>
                    <a:pt x="145968" y="814450"/>
                  </a:lnTo>
                  <a:lnTo>
                    <a:pt x="206334" y="812766"/>
                  </a:lnTo>
                  <a:lnTo>
                    <a:pt x="206334" y="670955"/>
                  </a:lnTo>
                  <a:lnTo>
                    <a:pt x="258784" y="670955"/>
                  </a:lnTo>
                  <a:lnTo>
                    <a:pt x="258388" y="546264"/>
                  </a:lnTo>
                  <a:lnTo>
                    <a:pt x="1059873" y="546264"/>
                  </a:lnTo>
                  <a:lnTo>
                    <a:pt x="1059873" y="406730"/>
                  </a:lnTo>
                  <a:lnTo>
                    <a:pt x="1419102" y="410193"/>
                  </a:lnTo>
                  <a:lnTo>
                    <a:pt x="1419102" y="243444"/>
                  </a:lnTo>
                  <a:lnTo>
                    <a:pt x="2036619" y="243444"/>
                  </a:lnTo>
                  <a:lnTo>
                    <a:pt x="2036619" y="5937"/>
                  </a:lnTo>
                  <a:lnTo>
                    <a:pt x="2945081" y="5937"/>
                  </a:lnTo>
                  <a:lnTo>
                    <a:pt x="2945081" y="5937"/>
                  </a:lnTo>
                  <a:lnTo>
                    <a:pt x="2933206" y="0"/>
                  </a:lnTo>
                </a:path>
              </a:pathLst>
            </a:custGeom>
            <a:noFill/>
            <a:ln w="28575">
              <a:solidFill>
                <a:schemeClr val="accent1"/>
              </a:solidFill>
              <a:prstDash val="sysDash"/>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9" name="Freeform 38">
              <a:extLst>
                <a:ext uri="{FF2B5EF4-FFF2-40B4-BE49-F238E27FC236}">
                  <a16:creationId xmlns:a16="http://schemas.microsoft.com/office/drawing/2014/main" id="{10810561-2D81-334E-8BFD-EA90A5D86FC5}"/>
                </a:ext>
              </a:extLst>
            </p:cNvPr>
            <p:cNvSpPr/>
            <p:nvPr/>
          </p:nvSpPr>
          <p:spPr bwMode="auto">
            <a:xfrm>
              <a:off x="5397335" y="4999512"/>
              <a:ext cx="3491346" cy="706582"/>
            </a:xfrm>
            <a:custGeom>
              <a:avLst/>
              <a:gdLst>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118753 h 706582"/>
                <a:gd name="connsiteX7" fmla="*/ 2755075 w 3491346"/>
                <a:gd name="connsiteY7" fmla="*/ 118753 h 706582"/>
                <a:gd name="connsiteX8" fmla="*/ 2517569 w 3491346"/>
                <a:gd name="connsiteY8" fmla="*/ 118753 h 706582"/>
                <a:gd name="connsiteX9" fmla="*/ 2517569 w 3491346"/>
                <a:gd name="connsiteY9" fmla="*/ 118753 h 706582"/>
                <a:gd name="connsiteX10" fmla="*/ 2410691 w 3491346"/>
                <a:gd name="connsiteY10" fmla="*/ 118753 h 706582"/>
                <a:gd name="connsiteX11" fmla="*/ 2410691 w 3491346"/>
                <a:gd name="connsiteY11" fmla="*/ 118753 h 706582"/>
                <a:gd name="connsiteX12" fmla="*/ 2369127 w 3491346"/>
                <a:gd name="connsiteY12" fmla="*/ 160317 h 706582"/>
                <a:gd name="connsiteX13" fmla="*/ 2369127 w 3491346"/>
                <a:gd name="connsiteY13" fmla="*/ 160317 h 706582"/>
                <a:gd name="connsiteX14" fmla="*/ 2297875 w 3491346"/>
                <a:gd name="connsiteY14" fmla="*/ 160317 h 706582"/>
                <a:gd name="connsiteX15" fmla="*/ 2297875 w 3491346"/>
                <a:gd name="connsiteY15" fmla="*/ 213756 h 706582"/>
                <a:gd name="connsiteX16" fmla="*/ 2262249 w 3491346"/>
                <a:gd name="connsiteY16" fmla="*/ 213756 h 706582"/>
                <a:gd name="connsiteX17" fmla="*/ 2262249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118753 h 706582"/>
                <a:gd name="connsiteX7" fmla="*/ 2861953 w 3491346"/>
                <a:gd name="connsiteY7" fmla="*/ 118753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10691 w 3491346"/>
                <a:gd name="connsiteY11" fmla="*/ 118753 h 706582"/>
                <a:gd name="connsiteX12" fmla="*/ 2410691 w 3491346"/>
                <a:gd name="connsiteY12" fmla="*/ 118753 h 706582"/>
                <a:gd name="connsiteX13" fmla="*/ 2369127 w 3491346"/>
                <a:gd name="connsiteY13" fmla="*/ 160317 h 706582"/>
                <a:gd name="connsiteX14" fmla="*/ 2369127 w 3491346"/>
                <a:gd name="connsiteY14" fmla="*/ 160317 h 706582"/>
                <a:gd name="connsiteX15" fmla="*/ 2297875 w 3491346"/>
                <a:gd name="connsiteY15" fmla="*/ 160317 h 706582"/>
                <a:gd name="connsiteX16" fmla="*/ 2297875 w 3491346"/>
                <a:gd name="connsiteY16" fmla="*/ 213756 h 706582"/>
                <a:gd name="connsiteX17" fmla="*/ 2262249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118753 h 706582"/>
                <a:gd name="connsiteX7" fmla="*/ 2743199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10691 w 3491346"/>
                <a:gd name="connsiteY11" fmla="*/ 118753 h 706582"/>
                <a:gd name="connsiteX12" fmla="*/ 2410691 w 3491346"/>
                <a:gd name="connsiteY12" fmla="*/ 118753 h 706582"/>
                <a:gd name="connsiteX13" fmla="*/ 2369127 w 3491346"/>
                <a:gd name="connsiteY13" fmla="*/ 160317 h 706582"/>
                <a:gd name="connsiteX14" fmla="*/ 2369127 w 3491346"/>
                <a:gd name="connsiteY14" fmla="*/ 160317 h 706582"/>
                <a:gd name="connsiteX15" fmla="*/ 2297875 w 3491346"/>
                <a:gd name="connsiteY15" fmla="*/ 160317 h 706582"/>
                <a:gd name="connsiteX16" fmla="*/ 2297875 w 3491346"/>
                <a:gd name="connsiteY16" fmla="*/ 213756 h 706582"/>
                <a:gd name="connsiteX17" fmla="*/ 2262249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43199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10691 w 3491346"/>
                <a:gd name="connsiteY11" fmla="*/ 118753 h 706582"/>
                <a:gd name="connsiteX12" fmla="*/ 2410691 w 3491346"/>
                <a:gd name="connsiteY12" fmla="*/ 118753 h 706582"/>
                <a:gd name="connsiteX13" fmla="*/ 2369127 w 3491346"/>
                <a:gd name="connsiteY13" fmla="*/ 160317 h 706582"/>
                <a:gd name="connsiteX14" fmla="*/ 2369127 w 3491346"/>
                <a:gd name="connsiteY14" fmla="*/ 160317 h 706582"/>
                <a:gd name="connsiteX15" fmla="*/ 2297875 w 3491346"/>
                <a:gd name="connsiteY15" fmla="*/ 160317 h 706582"/>
                <a:gd name="connsiteX16" fmla="*/ 2297875 w 3491346"/>
                <a:gd name="connsiteY16" fmla="*/ 213756 h 706582"/>
                <a:gd name="connsiteX17" fmla="*/ 2262249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72888 w 3491346"/>
                <a:gd name="connsiteY7" fmla="*/ 83128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10691 w 3491346"/>
                <a:gd name="connsiteY11" fmla="*/ 118753 h 706582"/>
                <a:gd name="connsiteX12" fmla="*/ 2410691 w 3491346"/>
                <a:gd name="connsiteY12" fmla="*/ 118753 h 706582"/>
                <a:gd name="connsiteX13" fmla="*/ 2369127 w 3491346"/>
                <a:gd name="connsiteY13" fmla="*/ 160317 h 706582"/>
                <a:gd name="connsiteX14" fmla="*/ 2369127 w 3491346"/>
                <a:gd name="connsiteY14" fmla="*/ 160317 h 706582"/>
                <a:gd name="connsiteX15" fmla="*/ 2297875 w 3491346"/>
                <a:gd name="connsiteY15" fmla="*/ 160317 h 706582"/>
                <a:gd name="connsiteX16" fmla="*/ 2297875 w 3491346"/>
                <a:gd name="connsiteY16" fmla="*/ 213756 h 706582"/>
                <a:gd name="connsiteX17" fmla="*/ 2262249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10691 w 3491346"/>
                <a:gd name="connsiteY11" fmla="*/ 118753 h 706582"/>
                <a:gd name="connsiteX12" fmla="*/ 2410691 w 3491346"/>
                <a:gd name="connsiteY12" fmla="*/ 118753 h 706582"/>
                <a:gd name="connsiteX13" fmla="*/ 2369127 w 3491346"/>
                <a:gd name="connsiteY13" fmla="*/ 160317 h 706582"/>
                <a:gd name="connsiteX14" fmla="*/ 2369127 w 3491346"/>
                <a:gd name="connsiteY14" fmla="*/ 160317 h 706582"/>
                <a:gd name="connsiteX15" fmla="*/ 2297875 w 3491346"/>
                <a:gd name="connsiteY15" fmla="*/ 160317 h 706582"/>
                <a:gd name="connsiteX16" fmla="*/ 2297875 w 3491346"/>
                <a:gd name="connsiteY16" fmla="*/ 213756 h 706582"/>
                <a:gd name="connsiteX17" fmla="*/ 2262249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10691 w 3491346"/>
                <a:gd name="connsiteY11" fmla="*/ 118753 h 706582"/>
                <a:gd name="connsiteX12" fmla="*/ 2410691 w 3491346"/>
                <a:gd name="connsiteY12" fmla="*/ 118753 h 706582"/>
                <a:gd name="connsiteX13" fmla="*/ 2369127 w 3491346"/>
                <a:gd name="connsiteY13" fmla="*/ 160317 h 706582"/>
                <a:gd name="connsiteX14" fmla="*/ 2369127 w 3491346"/>
                <a:gd name="connsiteY14" fmla="*/ 160317 h 706582"/>
                <a:gd name="connsiteX15" fmla="*/ 2297875 w 3491346"/>
                <a:gd name="connsiteY15" fmla="*/ 160317 h 706582"/>
                <a:gd name="connsiteX16" fmla="*/ 2297875 w 3491346"/>
                <a:gd name="connsiteY16" fmla="*/ 213756 h 706582"/>
                <a:gd name="connsiteX17" fmla="*/ 2262249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10691 w 3491346"/>
                <a:gd name="connsiteY11" fmla="*/ 118753 h 706582"/>
                <a:gd name="connsiteX12" fmla="*/ 2375065 w 3491346"/>
                <a:gd name="connsiteY12" fmla="*/ 130628 h 706582"/>
                <a:gd name="connsiteX13" fmla="*/ 2369127 w 3491346"/>
                <a:gd name="connsiteY13" fmla="*/ 160317 h 706582"/>
                <a:gd name="connsiteX14" fmla="*/ 2369127 w 3491346"/>
                <a:gd name="connsiteY14" fmla="*/ 160317 h 706582"/>
                <a:gd name="connsiteX15" fmla="*/ 2297875 w 3491346"/>
                <a:gd name="connsiteY15" fmla="*/ 160317 h 706582"/>
                <a:gd name="connsiteX16" fmla="*/ 2297875 w 3491346"/>
                <a:gd name="connsiteY16" fmla="*/ 213756 h 706582"/>
                <a:gd name="connsiteX17" fmla="*/ 2262249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10691 w 3491346"/>
                <a:gd name="connsiteY11" fmla="*/ 118753 h 706582"/>
                <a:gd name="connsiteX12" fmla="*/ 2375065 w 3491346"/>
                <a:gd name="connsiteY12" fmla="*/ 130628 h 706582"/>
                <a:gd name="connsiteX13" fmla="*/ 2369127 w 3491346"/>
                <a:gd name="connsiteY13" fmla="*/ 160317 h 706582"/>
                <a:gd name="connsiteX14" fmla="*/ 2369127 w 3491346"/>
                <a:gd name="connsiteY14" fmla="*/ 160317 h 706582"/>
                <a:gd name="connsiteX15" fmla="*/ 2297875 w 3491346"/>
                <a:gd name="connsiteY15" fmla="*/ 160317 h 706582"/>
                <a:gd name="connsiteX16" fmla="*/ 2297875 w 3491346"/>
                <a:gd name="connsiteY16" fmla="*/ 213756 h 706582"/>
                <a:gd name="connsiteX17" fmla="*/ 2262249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10691 w 3491346"/>
                <a:gd name="connsiteY11" fmla="*/ 118753 h 706582"/>
                <a:gd name="connsiteX12" fmla="*/ 2375065 w 3491346"/>
                <a:gd name="connsiteY12" fmla="*/ 130628 h 706582"/>
                <a:gd name="connsiteX13" fmla="*/ 2369127 w 3491346"/>
                <a:gd name="connsiteY13" fmla="*/ 160317 h 706582"/>
                <a:gd name="connsiteX14" fmla="*/ 2369127 w 3491346"/>
                <a:gd name="connsiteY14" fmla="*/ 160317 h 706582"/>
                <a:gd name="connsiteX15" fmla="*/ 2297875 w 3491346"/>
                <a:gd name="connsiteY15" fmla="*/ 160317 h 706582"/>
                <a:gd name="connsiteX16" fmla="*/ 2297875 w 3491346"/>
                <a:gd name="connsiteY16" fmla="*/ 213756 h 706582"/>
                <a:gd name="connsiteX17" fmla="*/ 2262249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64130 w 3491346"/>
                <a:gd name="connsiteY11" fmla="*/ 118753 h 706582"/>
                <a:gd name="connsiteX12" fmla="*/ 2410691 w 3491346"/>
                <a:gd name="connsiteY12" fmla="*/ 118753 h 706582"/>
                <a:gd name="connsiteX13" fmla="*/ 2375065 w 3491346"/>
                <a:gd name="connsiteY13" fmla="*/ 130628 h 706582"/>
                <a:gd name="connsiteX14" fmla="*/ 2369127 w 3491346"/>
                <a:gd name="connsiteY14" fmla="*/ 160317 h 706582"/>
                <a:gd name="connsiteX15" fmla="*/ 2369127 w 3491346"/>
                <a:gd name="connsiteY15" fmla="*/ 160317 h 706582"/>
                <a:gd name="connsiteX16" fmla="*/ 2297875 w 3491346"/>
                <a:gd name="connsiteY16" fmla="*/ 160317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64130 w 3491346"/>
                <a:gd name="connsiteY11" fmla="*/ 118753 h 706582"/>
                <a:gd name="connsiteX12" fmla="*/ 2458192 w 3491346"/>
                <a:gd name="connsiteY12" fmla="*/ 130629 h 706582"/>
                <a:gd name="connsiteX13" fmla="*/ 2375065 w 3491346"/>
                <a:gd name="connsiteY13" fmla="*/ 130628 h 706582"/>
                <a:gd name="connsiteX14" fmla="*/ 2369127 w 3491346"/>
                <a:gd name="connsiteY14" fmla="*/ 160317 h 706582"/>
                <a:gd name="connsiteX15" fmla="*/ 2369127 w 3491346"/>
                <a:gd name="connsiteY15" fmla="*/ 160317 h 706582"/>
                <a:gd name="connsiteX16" fmla="*/ 2297875 w 3491346"/>
                <a:gd name="connsiteY16" fmla="*/ 160317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64130 w 3491346"/>
                <a:gd name="connsiteY11" fmla="*/ 118753 h 706582"/>
                <a:gd name="connsiteX12" fmla="*/ 2458192 w 3491346"/>
                <a:gd name="connsiteY12" fmla="*/ 130629 h 706582"/>
                <a:gd name="connsiteX13" fmla="*/ 2375065 w 3491346"/>
                <a:gd name="connsiteY13" fmla="*/ 130628 h 706582"/>
                <a:gd name="connsiteX14" fmla="*/ 2369127 w 3491346"/>
                <a:gd name="connsiteY14" fmla="*/ 160317 h 706582"/>
                <a:gd name="connsiteX15" fmla="*/ 2369127 w 3491346"/>
                <a:gd name="connsiteY15" fmla="*/ 160317 h 706582"/>
                <a:gd name="connsiteX16" fmla="*/ 2297875 w 3491346"/>
                <a:gd name="connsiteY16" fmla="*/ 160317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64130 w 3491346"/>
                <a:gd name="connsiteY11" fmla="*/ 118753 h 706582"/>
                <a:gd name="connsiteX12" fmla="*/ 2458192 w 3491346"/>
                <a:gd name="connsiteY12" fmla="*/ 130629 h 706582"/>
                <a:gd name="connsiteX13" fmla="*/ 2375065 w 3491346"/>
                <a:gd name="connsiteY13" fmla="*/ 130628 h 706582"/>
                <a:gd name="connsiteX14" fmla="*/ 2369127 w 3491346"/>
                <a:gd name="connsiteY14" fmla="*/ 160317 h 706582"/>
                <a:gd name="connsiteX15" fmla="*/ 2369127 w 3491346"/>
                <a:gd name="connsiteY15" fmla="*/ 160317 h 706582"/>
                <a:gd name="connsiteX16" fmla="*/ 2297875 w 3491346"/>
                <a:gd name="connsiteY16" fmla="*/ 160317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17569 w 3491346"/>
                <a:gd name="connsiteY10" fmla="*/ 118753 h 706582"/>
                <a:gd name="connsiteX11" fmla="*/ 2464130 w 3491346"/>
                <a:gd name="connsiteY11" fmla="*/ 118753 h 706582"/>
                <a:gd name="connsiteX12" fmla="*/ 2458192 w 3491346"/>
                <a:gd name="connsiteY12" fmla="*/ 130629 h 706582"/>
                <a:gd name="connsiteX13" fmla="*/ 2375065 w 3491346"/>
                <a:gd name="connsiteY13" fmla="*/ 130628 h 706582"/>
                <a:gd name="connsiteX14" fmla="*/ 2369127 w 3491346"/>
                <a:gd name="connsiteY14" fmla="*/ 160317 h 706582"/>
                <a:gd name="connsiteX15" fmla="*/ 2369127 w 3491346"/>
                <a:gd name="connsiteY15" fmla="*/ 160317 h 706582"/>
                <a:gd name="connsiteX16" fmla="*/ 2297875 w 3491346"/>
                <a:gd name="connsiteY16" fmla="*/ 160317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17569 w 3491346"/>
                <a:gd name="connsiteY9" fmla="*/ 118753 h 706582"/>
                <a:gd name="connsiteX10" fmla="*/ 2550580 w 3491346"/>
                <a:gd name="connsiteY10" fmla="*/ 118753 h 706582"/>
                <a:gd name="connsiteX11" fmla="*/ 2464130 w 3491346"/>
                <a:gd name="connsiteY11" fmla="*/ 118753 h 706582"/>
                <a:gd name="connsiteX12" fmla="*/ 2458192 w 3491346"/>
                <a:gd name="connsiteY12" fmla="*/ 130629 h 706582"/>
                <a:gd name="connsiteX13" fmla="*/ 2375065 w 3491346"/>
                <a:gd name="connsiteY13" fmla="*/ 130628 h 706582"/>
                <a:gd name="connsiteX14" fmla="*/ 2369127 w 3491346"/>
                <a:gd name="connsiteY14" fmla="*/ 160317 h 706582"/>
                <a:gd name="connsiteX15" fmla="*/ 2369127 w 3491346"/>
                <a:gd name="connsiteY15" fmla="*/ 160317 h 706582"/>
                <a:gd name="connsiteX16" fmla="*/ 2297875 w 3491346"/>
                <a:gd name="connsiteY16" fmla="*/ 160317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550580 w 3491346"/>
                <a:gd name="connsiteY9" fmla="*/ 122054 h 706582"/>
                <a:gd name="connsiteX10" fmla="*/ 2550580 w 3491346"/>
                <a:gd name="connsiteY10" fmla="*/ 118753 h 706582"/>
                <a:gd name="connsiteX11" fmla="*/ 2464130 w 3491346"/>
                <a:gd name="connsiteY11" fmla="*/ 118753 h 706582"/>
                <a:gd name="connsiteX12" fmla="*/ 2458192 w 3491346"/>
                <a:gd name="connsiteY12" fmla="*/ 130629 h 706582"/>
                <a:gd name="connsiteX13" fmla="*/ 2375065 w 3491346"/>
                <a:gd name="connsiteY13" fmla="*/ 130628 h 706582"/>
                <a:gd name="connsiteX14" fmla="*/ 2369127 w 3491346"/>
                <a:gd name="connsiteY14" fmla="*/ 160317 h 706582"/>
                <a:gd name="connsiteX15" fmla="*/ 2369127 w 3491346"/>
                <a:gd name="connsiteY15" fmla="*/ 160317 h 706582"/>
                <a:gd name="connsiteX16" fmla="*/ 2297875 w 3491346"/>
                <a:gd name="connsiteY16" fmla="*/ 160317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18753 h 706582"/>
                <a:gd name="connsiteX9" fmla="*/ 2677114 w 3491346"/>
                <a:gd name="connsiteY9" fmla="*/ 120468 h 706582"/>
                <a:gd name="connsiteX10" fmla="*/ 2550580 w 3491346"/>
                <a:gd name="connsiteY10" fmla="*/ 122054 h 706582"/>
                <a:gd name="connsiteX11" fmla="*/ 2550580 w 3491346"/>
                <a:gd name="connsiteY11" fmla="*/ 118753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20468 h 706582"/>
                <a:gd name="connsiteX10" fmla="*/ 2550580 w 3491346"/>
                <a:gd name="connsiteY10" fmla="*/ 122054 h 706582"/>
                <a:gd name="connsiteX11" fmla="*/ 2550580 w 3491346"/>
                <a:gd name="connsiteY11" fmla="*/ 118753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550580 w 3491346"/>
                <a:gd name="connsiteY10" fmla="*/ 122054 h 706582"/>
                <a:gd name="connsiteX11" fmla="*/ 2550580 w 3491346"/>
                <a:gd name="connsiteY11" fmla="*/ 118753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550580 w 3491346"/>
                <a:gd name="connsiteY10" fmla="*/ 122054 h 706582"/>
                <a:gd name="connsiteX11" fmla="*/ 2514268 w 3491346"/>
                <a:gd name="connsiteY11" fmla="*/ 92344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14268 w 3491346"/>
                <a:gd name="connsiteY11" fmla="*/ 92344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14268 w 3491346"/>
                <a:gd name="connsiteY11" fmla="*/ 92344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14268 w 3491346"/>
                <a:gd name="connsiteY11" fmla="*/ 92344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464130 w 3491346"/>
                <a:gd name="connsiteY12" fmla="*/ 118753 h 706582"/>
                <a:gd name="connsiteX13" fmla="*/ 2458192 w 3491346"/>
                <a:gd name="connsiteY13" fmla="*/ 130629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464130 w 3491346"/>
                <a:gd name="connsiteY12" fmla="*/ 118753 h 706582"/>
                <a:gd name="connsiteX13" fmla="*/ 2458192 w 3491346"/>
                <a:gd name="connsiteY13" fmla="*/ 140532 h 706582"/>
                <a:gd name="connsiteX14" fmla="*/ 2375065 w 3491346"/>
                <a:gd name="connsiteY14" fmla="*/ 130628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464130 w 3491346"/>
                <a:gd name="connsiteY12" fmla="*/ 118753 h 706582"/>
                <a:gd name="connsiteX13" fmla="*/ 2458192 w 3491346"/>
                <a:gd name="connsiteY13" fmla="*/ 140532 h 706582"/>
                <a:gd name="connsiteX14" fmla="*/ 2365161 w 3491346"/>
                <a:gd name="connsiteY14" fmla="*/ 140531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82623 w 3491346"/>
                <a:gd name="connsiteY10" fmla="*/ 125355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9127 w 3491346"/>
                <a:gd name="connsiteY15" fmla="*/ 160317 h 706582"/>
                <a:gd name="connsiteX16" fmla="*/ 2369127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82623 w 3491346"/>
                <a:gd name="connsiteY10" fmla="*/ 125355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9127 w 3491346"/>
                <a:gd name="connsiteY15" fmla="*/ 160317 h 706582"/>
                <a:gd name="connsiteX16" fmla="*/ 2359224 w 3491346"/>
                <a:gd name="connsiteY16" fmla="*/ 160317 h 706582"/>
                <a:gd name="connsiteX17" fmla="*/ 2297875 w 3491346"/>
                <a:gd name="connsiteY17" fmla="*/ 160317 h 706582"/>
                <a:gd name="connsiteX18" fmla="*/ 2297875 w 3491346"/>
                <a:gd name="connsiteY18" fmla="*/ 213756 h 706582"/>
                <a:gd name="connsiteX19" fmla="*/ 2262249 w 3491346"/>
                <a:gd name="connsiteY19" fmla="*/ 213756 h 706582"/>
                <a:gd name="connsiteX20" fmla="*/ 2262249 w 3491346"/>
                <a:gd name="connsiteY20" fmla="*/ 213756 h 706582"/>
                <a:gd name="connsiteX21" fmla="*/ 2185060 w 3491346"/>
                <a:gd name="connsiteY21" fmla="*/ 213756 h 706582"/>
                <a:gd name="connsiteX22" fmla="*/ 2185060 w 3491346"/>
                <a:gd name="connsiteY22" fmla="*/ 255319 h 706582"/>
                <a:gd name="connsiteX23" fmla="*/ 1650670 w 3491346"/>
                <a:gd name="connsiteY23" fmla="*/ 255319 h 706582"/>
                <a:gd name="connsiteX24" fmla="*/ 1650670 w 3491346"/>
                <a:gd name="connsiteY24" fmla="*/ 279070 h 706582"/>
                <a:gd name="connsiteX25" fmla="*/ 1573481 w 3491346"/>
                <a:gd name="connsiteY25" fmla="*/ 279070 h 706582"/>
                <a:gd name="connsiteX26" fmla="*/ 1573481 w 3491346"/>
                <a:gd name="connsiteY26" fmla="*/ 290945 h 706582"/>
                <a:gd name="connsiteX27" fmla="*/ 1466603 w 3491346"/>
                <a:gd name="connsiteY27" fmla="*/ 290945 h 706582"/>
                <a:gd name="connsiteX28" fmla="*/ 1466603 w 3491346"/>
                <a:gd name="connsiteY28" fmla="*/ 296883 h 706582"/>
                <a:gd name="connsiteX29" fmla="*/ 1347849 w 3491346"/>
                <a:gd name="connsiteY29" fmla="*/ 296883 h 706582"/>
                <a:gd name="connsiteX30" fmla="*/ 1347849 w 3491346"/>
                <a:gd name="connsiteY30" fmla="*/ 326571 h 706582"/>
                <a:gd name="connsiteX31" fmla="*/ 1252847 w 3491346"/>
                <a:gd name="connsiteY31" fmla="*/ 326571 h 706582"/>
                <a:gd name="connsiteX32" fmla="*/ 1252847 w 3491346"/>
                <a:gd name="connsiteY32" fmla="*/ 356259 h 706582"/>
                <a:gd name="connsiteX33" fmla="*/ 1086592 w 3491346"/>
                <a:gd name="connsiteY33" fmla="*/ 356259 h 706582"/>
                <a:gd name="connsiteX34" fmla="*/ 1086592 w 3491346"/>
                <a:gd name="connsiteY34" fmla="*/ 368135 h 706582"/>
                <a:gd name="connsiteX35" fmla="*/ 967839 w 3491346"/>
                <a:gd name="connsiteY35" fmla="*/ 368135 h 706582"/>
                <a:gd name="connsiteX36" fmla="*/ 967839 w 3491346"/>
                <a:gd name="connsiteY36" fmla="*/ 368135 h 706582"/>
                <a:gd name="connsiteX37" fmla="*/ 884712 w 3491346"/>
                <a:gd name="connsiteY37" fmla="*/ 368135 h 706582"/>
                <a:gd name="connsiteX38" fmla="*/ 884712 w 3491346"/>
                <a:gd name="connsiteY38" fmla="*/ 385948 h 706582"/>
                <a:gd name="connsiteX39" fmla="*/ 825335 w 3491346"/>
                <a:gd name="connsiteY39" fmla="*/ 385948 h 706582"/>
                <a:gd name="connsiteX40" fmla="*/ 825335 w 3491346"/>
                <a:gd name="connsiteY40" fmla="*/ 409698 h 706582"/>
                <a:gd name="connsiteX41" fmla="*/ 742208 w 3491346"/>
                <a:gd name="connsiteY41" fmla="*/ 409698 h 706582"/>
                <a:gd name="connsiteX42" fmla="*/ 742208 w 3491346"/>
                <a:gd name="connsiteY42" fmla="*/ 427511 h 706582"/>
                <a:gd name="connsiteX43" fmla="*/ 665018 w 3491346"/>
                <a:gd name="connsiteY43" fmla="*/ 427511 h 706582"/>
                <a:gd name="connsiteX44" fmla="*/ 665018 w 3491346"/>
                <a:gd name="connsiteY44" fmla="*/ 445324 h 706582"/>
                <a:gd name="connsiteX45" fmla="*/ 570016 w 3491346"/>
                <a:gd name="connsiteY45" fmla="*/ 445324 h 706582"/>
                <a:gd name="connsiteX46" fmla="*/ 570016 w 3491346"/>
                <a:gd name="connsiteY46" fmla="*/ 445324 h 706582"/>
                <a:gd name="connsiteX47" fmla="*/ 439387 w 3491346"/>
                <a:gd name="connsiteY47" fmla="*/ 445324 h 706582"/>
                <a:gd name="connsiteX48" fmla="*/ 439387 w 3491346"/>
                <a:gd name="connsiteY48" fmla="*/ 475013 h 706582"/>
                <a:gd name="connsiteX49" fmla="*/ 380010 w 3491346"/>
                <a:gd name="connsiteY49" fmla="*/ 475013 h 706582"/>
                <a:gd name="connsiteX50" fmla="*/ 380010 w 3491346"/>
                <a:gd name="connsiteY50" fmla="*/ 504701 h 706582"/>
                <a:gd name="connsiteX51" fmla="*/ 273133 w 3491346"/>
                <a:gd name="connsiteY51" fmla="*/ 504701 h 706582"/>
                <a:gd name="connsiteX52" fmla="*/ 273133 w 3491346"/>
                <a:gd name="connsiteY52" fmla="*/ 534389 h 706582"/>
                <a:gd name="connsiteX53" fmla="*/ 219694 w 3491346"/>
                <a:gd name="connsiteY53" fmla="*/ 534389 h 706582"/>
                <a:gd name="connsiteX54" fmla="*/ 219694 w 3491346"/>
                <a:gd name="connsiteY54" fmla="*/ 540327 h 706582"/>
                <a:gd name="connsiteX55" fmla="*/ 219694 w 3491346"/>
                <a:gd name="connsiteY55" fmla="*/ 540327 h 706582"/>
                <a:gd name="connsiteX56" fmla="*/ 195943 w 3491346"/>
                <a:gd name="connsiteY56" fmla="*/ 564078 h 706582"/>
                <a:gd name="connsiteX57" fmla="*/ 124691 w 3491346"/>
                <a:gd name="connsiteY57" fmla="*/ 564078 h 706582"/>
                <a:gd name="connsiteX58" fmla="*/ 124691 w 3491346"/>
                <a:gd name="connsiteY58" fmla="*/ 593766 h 706582"/>
                <a:gd name="connsiteX59" fmla="*/ 100940 w 3491346"/>
                <a:gd name="connsiteY59" fmla="*/ 593766 h 706582"/>
                <a:gd name="connsiteX60" fmla="*/ 100940 w 3491346"/>
                <a:gd name="connsiteY60" fmla="*/ 593766 h 706582"/>
                <a:gd name="connsiteX61" fmla="*/ 59376 w 3491346"/>
                <a:gd name="connsiteY61" fmla="*/ 635330 h 706582"/>
                <a:gd name="connsiteX62" fmla="*/ 59376 w 3491346"/>
                <a:gd name="connsiteY62" fmla="*/ 635330 h 706582"/>
                <a:gd name="connsiteX63" fmla="*/ 17813 w 3491346"/>
                <a:gd name="connsiteY63" fmla="*/ 676893 h 706582"/>
                <a:gd name="connsiteX64" fmla="*/ 0 w 3491346"/>
                <a:gd name="connsiteY64" fmla="*/ 694706 h 706582"/>
                <a:gd name="connsiteX65" fmla="*/ 0 w 3491346"/>
                <a:gd name="connsiteY65"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82623 w 3491346"/>
                <a:gd name="connsiteY10" fmla="*/ 125355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9127 w 3491346"/>
                <a:gd name="connsiteY15" fmla="*/ 160317 h 706582"/>
                <a:gd name="connsiteX16" fmla="*/ 2297875 w 3491346"/>
                <a:gd name="connsiteY16" fmla="*/ 160317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82623 w 3491346"/>
                <a:gd name="connsiteY10" fmla="*/ 125355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9127 w 3491346"/>
                <a:gd name="connsiteY15" fmla="*/ 160317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82623 w 3491346"/>
                <a:gd name="connsiteY10" fmla="*/ 125355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9127 w 3491346"/>
                <a:gd name="connsiteY15" fmla="*/ 160317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82623 w 3491346"/>
                <a:gd name="connsiteY10" fmla="*/ 125355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5161 w 3491346"/>
                <a:gd name="connsiteY14" fmla="*/ 140531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48656 w 3491346"/>
                <a:gd name="connsiteY14" fmla="*/ 137230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48656 w 3491346"/>
                <a:gd name="connsiteY14" fmla="*/ 137230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4531 w 3491346"/>
                <a:gd name="connsiteY14" fmla="*/ 140405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4531 w 3491346"/>
                <a:gd name="connsiteY14" fmla="*/ 140405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4531 w 3491346"/>
                <a:gd name="connsiteY14" fmla="*/ 140405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45481 w 3491346"/>
                <a:gd name="connsiteY14" fmla="*/ 137230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67380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434381 w 3491346"/>
                <a:gd name="connsiteY14" fmla="*/ 70555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434381 w 3491346"/>
                <a:gd name="connsiteY14" fmla="*/ 70555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434381 w 3491346"/>
                <a:gd name="connsiteY14" fmla="*/ 70555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1356 w 3491346"/>
                <a:gd name="connsiteY14" fmla="*/ 134055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61356 w 3491346"/>
                <a:gd name="connsiteY14" fmla="*/ 134055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5006 w 3491346"/>
                <a:gd name="connsiteY14" fmla="*/ 156280 h 706582"/>
                <a:gd name="connsiteX15" fmla="*/ 2362525 w 3491346"/>
                <a:gd name="connsiteY15" fmla="*/ 166919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5006 w 3491346"/>
                <a:gd name="connsiteY14" fmla="*/ 156280 h 706582"/>
                <a:gd name="connsiteX15" fmla="*/ 2375225 w 3491346"/>
                <a:gd name="connsiteY15" fmla="*/ 208194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75225 w 3491346"/>
                <a:gd name="connsiteY15" fmla="*/ 208194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262249 w 3491346"/>
                <a:gd name="connsiteY19" fmla="*/ 213756 h 706582"/>
                <a:gd name="connsiteX20" fmla="*/ 2185060 w 3491346"/>
                <a:gd name="connsiteY20" fmla="*/ 213756 h 706582"/>
                <a:gd name="connsiteX21" fmla="*/ 2185060 w 3491346"/>
                <a:gd name="connsiteY21" fmla="*/ 255319 h 706582"/>
                <a:gd name="connsiteX22" fmla="*/ 1650670 w 3491346"/>
                <a:gd name="connsiteY22" fmla="*/ 255319 h 706582"/>
                <a:gd name="connsiteX23" fmla="*/ 1650670 w 3491346"/>
                <a:gd name="connsiteY23" fmla="*/ 279070 h 706582"/>
                <a:gd name="connsiteX24" fmla="*/ 1573481 w 3491346"/>
                <a:gd name="connsiteY24" fmla="*/ 279070 h 706582"/>
                <a:gd name="connsiteX25" fmla="*/ 1573481 w 3491346"/>
                <a:gd name="connsiteY25" fmla="*/ 290945 h 706582"/>
                <a:gd name="connsiteX26" fmla="*/ 1466603 w 3491346"/>
                <a:gd name="connsiteY26" fmla="*/ 290945 h 706582"/>
                <a:gd name="connsiteX27" fmla="*/ 1466603 w 3491346"/>
                <a:gd name="connsiteY27" fmla="*/ 296883 h 706582"/>
                <a:gd name="connsiteX28" fmla="*/ 1347849 w 3491346"/>
                <a:gd name="connsiteY28" fmla="*/ 296883 h 706582"/>
                <a:gd name="connsiteX29" fmla="*/ 1347849 w 3491346"/>
                <a:gd name="connsiteY29" fmla="*/ 326571 h 706582"/>
                <a:gd name="connsiteX30" fmla="*/ 1252847 w 3491346"/>
                <a:gd name="connsiteY30" fmla="*/ 326571 h 706582"/>
                <a:gd name="connsiteX31" fmla="*/ 1252847 w 3491346"/>
                <a:gd name="connsiteY31" fmla="*/ 356259 h 706582"/>
                <a:gd name="connsiteX32" fmla="*/ 1086592 w 3491346"/>
                <a:gd name="connsiteY32" fmla="*/ 356259 h 706582"/>
                <a:gd name="connsiteX33" fmla="*/ 1086592 w 3491346"/>
                <a:gd name="connsiteY33" fmla="*/ 368135 h 706582"/>
                <a:gd name="connsiteX34" fmla="*/ 967839 w 3491346"/>
                <a:gd name="connsiteY34" fmla="*/ 368135 h 706582"/>
                <a:gd name="connsiteX35" fmla="*/ 967839 w 3491346"/>
                <a:gd name="connsiteY35" fmla="*/ 368135 h 706582"/>
                <a:gd name="connsiteX36" fmla="*/ 884712 w 3491346"/>
                <a:gd name="connsiteY36" fmla="*/ 368135 h 706582"/>
                <a:gd name="connsiteX37" fmla="*/ 884712 w 3491346"/>
                <a:gd name="connsiteY37" fmla="*/ 385948 h 706582"/>
                <a:gd name="connsiteX38" fmla="*/ 825335 w 3491346"/>
                <a:gd name="connsiteY38" fmla="*/ 385948 h 706582"/>
                <a:gd name="connsiteX39" fmla="*/ 825335 w 3491346"/>
                <a:gd name="connsiteY39" fmla="*/ 409698 h 706582"/>
                <a:gd name="connsiteX40" fmla="*/ 742208 w 3491346"/>
                <a:gd name="connsiteY40" fmla="*/ 409698 h 706582"/>
                <a:gd name="connsiteX41" fmla="*/ 742208 w 3491346"/>
                <a:gd name="connsiteY41" fmla="*/ 427511 h 706582"/>
                <a:gd name="connsiteX42" fmla="*/ 665018 w 3491346"/>
                <a:gd name="connsiteY42" fmla="*/ 427511 h 706582"/>
                <a:gd name="connsiteX43" fmla="*/ 665018 w 3491346"/>
                <a:gd name="connsiteY43" fmla="*/ 445324 h 706582"/>
                <a:gd name="connsiteX44" fmla="*/ 570016 w 3491346"/>
                <a:gd name="connsiteY44" fmla="*/ 445324 h 706582"/>
                <a:gd name="connsiteX45" fmla="*/ 570016 w 3491346"/>
                <a:gd name="connsiteY45" fmla="*/ 445324 h 706582"/>
                <a:gd name="connsiteX46" fmla="*/ 439387 w 3491346"/>
                <a:gd name="connsiteY46" fmla="*/ 445324 h 706582"/>
                <a:gd name="connsiteX47" fmla="*/ 439387 w 3491346"/>
                <a:gd name="connsiteY47" fmla="*/ 475013 h 706582"/>
                <a:gd name="connsiteX48" fmla="*/ 380010 w 3491346"/>
                <a:gd name="connsiteY48" fmla="*/ 475013 h 706582"/>
                <a:gd name="connsiteX49" fmla="*/ 380010 w 3491346"/>
                <a:gd name="connsiteY49" fmla="*/ 504701 h 706582"/>
                <a:gd name="connsiteX50" fmla="*/ 273133 w 3491346"/>
                <a:gd name="connsiteY50" fmla="*/ 504701 h 706582"/>
                <a:gd name="connsiteX51" fmla="*/ 273133 w 3491346"/>
                <a:gd name="connsiteY51" fmla="*/ 534389 h 706582"/>
                <a:gd name="connsiteX52" fmla="*/ 219694 w 3491346"/>
                <a:gd name="connsiteY52" fmla="*/ 534389 h 706582"/>
                <a:gd name="connsiteX53" fmla="*/ 219694 w 3491346"/>
                <a:gd name="connsiteY53" fmla="*/ 540327 h 706582"/>
                <a:gd name="connsiteX54" fmla="*/ 219694 w 3491346"/>
                <a:gd name="connsiteY54" fmla="*/ 540327 h 706582"/>
                <a:gd name="connsiteX55" fmla="*/ 195943 w 3491346"/>
                <a:gd name="connsiteY55" fmla="*/ 564078 h 706582"/>
                <a:gd name="connsiteX56" fmla="*/ 124691 w 3491346"/>
                <a:gd name="connsiteY56" fmla="*/ 564078 h 706582"/>
                <a:gd name="connsiteX57" fmla="*/ 124691 w 3491346"/>
                <a:gd name="connsiteY57" fmla="*/ 593766 h 706582"/>
                <a:gd name="connsiteX58" fmla="*/ 100940 w 3491346"/>
                <a:gd name="connsiteY58" fmla="*/ 593766 h 706582"/>
                <a:gd name="connsiteX59" fmla="*/ 100940 w 3491346"/>
                <a:gd name="connsiteY59" fmla="*/ 593766 h 706582"/>
                <a:gd name="connsiteX60" fmla="*/ 59376 w 3491346"/>
                <a:gd name="connsiteY60" fmla="*/ 635330 h 706582"/>
                <a:gd name="connsiteX61" fmla="*/ 59376 w 3491346"/>
                <a:gd name="connsiteY61" fmla="*/ 635330 h 706582"/>
                <a:gd name="connsiteX62" fmla="*/ 17813 w 3491346"/>
                <a:gd name="connsiteY62" fmla="*/ 676893 h 706582"/>
                <a:gd name="connsiteX63" fmla="*/ 0 w 3491346"/>
                <a:gd name="connsiteY63" fmla="*/ 694706 h 706582"/>
                <a:gd name="connsiteX64" fmla="*/ 0 w 3491346"/>
                <a:gd name="connsiteY64"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262249 w 3491346"/>
                <a:gd name="connsiteY18" fmla="*/ 213756 h 706582"/>
                <a:gd name="connsiteX19" fmla="*/ 2185060 w 3491346"/>
                <a:gd name="connsiteY19" fmla="*/ 213756 h 706582"/>
                <a:gd name="connsiteX20" fmla="*/ 2185060 w 3491346"/>
                <a:gd name="connsiteY20" fmla="*/ 255319 h 706582"/>
                <a:gd name="connsiteX21" fmla="*/ 1650670 w 3491346"/>
                <a:gd name="connsiteY21" fmla="*/ 255319 h 706582"/>
                <a:gd name="connsiteX22" fmla="*/ 1650670 w 3491346"/>
                <a:gd name="connsiteY22" fmla="*/ 279070 h 706582"/>
                <a:gd name="connsiteX23" fmla="*/ 1573481 w 3491346"/>
                <a:gd name="connsiteY23" fmla="*/ 279070 h 706582"/>
                <a:gd name="connsiteX24" fmla="*/ 1573481 w 3491346"/>
                <a:gd name="connsiteY24" fmla="*/ 290945 h 706582"/>
                <a:gd name="connsiteX25" fmla="*/ 1466603 w 3491346"/>
                <a:gd name="connsiteY25" fmla="*/ 290945 h 706582"/>
                <a:gd name="connsiteX26" fmla="*/ 1466603 w 3491346"/>
                <a:gd name="connsiteY26" fmla="*/ 296883 h 706582"/>
                <a:gd name="connsiteX27" fmla="*/ 1347849 w 3491346"/>
                <a:gd name="connsiteY27" fmla="*/ 296883 h 706582"/>
                <a:gd name="connsiteX28" fmla="*/ 1347849 w 3491346"/>
                <a:gd name="connsiteY28" fmla="*/ 326571 h 706582"/>
                <a:gd name="connsiteX29" fmla="*/ 1252847 w 3491346"/>
                <a:gd name="connsiteY29" fmla="*/ 326571 h 706582"/>
                <a:gd name="connsiteX30" fmla="*/ 1252847 w 3491346"/>
                <a:gd name="connsiteY30" fmla="*/ 356259 h 706582"/>
                <a:gd name="connsiteX31" fmla="*/ 1086592 w 3491346"/>
                <a:gd name="connsiteY31" fmla="*/ 356259 h 706582"/>
                <a:gd name="connsiteX32" fmla="*/ 1086592 w 3491346"/>
                <a:gd name="connsiteY32" fmla="*/ 368135 h 706582"/>
                <a:gd name="connsiteX33" fmla="*/ 967839 w 3491346"/>
                <a:gd name="connsiteY33" fmla="*/ 368135 h 706582"/>
                <a:gd name="connsiteX34" fmla="*/ 967839 w 3491346"/>
                <a:gd name="connsiteY34" fmla="*/ 368135 h 706582"/>
                <a:gd name="connsiteX35" fmla="*/ 884712 w 3491346"/>
                <a:gd name="connsiteY35" fmla="*/ 368135 h 706582"/>
                <a:gd name="connsiteX36" fmla="*/ 884712 w 3491346"/>
                <a:gd name="connsiteY36" fmla="*/ 385948 h 706582"/>
                <a:gd name="connsiteX37" fmla="*/ 825335 w 3491346"/>
                <a:gd name="connsiteY37" fmla="*/ 385948 h 706582"/>
                <a:gd name="connsiteX38" fmla="*/ 825335 w 3491346"/>
                <a:gd name="connsiteY38" fmla="*/ 409698 h 706582"/>
                <a:gd name="connsiteX39" fmla="*/ 742208 w 3491346"/>
                <a:gd name="connsiteY39" fmla="*/ 409698 h 706582"/>
                <a:gd name="connsiteX40" fmla="*/ 742208 w 3491346"/>
                <a:gd name="connsiteY40" fmla="*/ 427511 h 706582"/>
                <a:gd name="connsiteX41" fmla="*/ 665018 w 3491346"/>
                <a:gd name="connsiteY41" fmla="*/ 427511 h 706582"/>
                <a:gd name="connsiteX42" fmla="*/ 665018 w 3491346"/>
                <a:gd name="connsiteY42" fmla="*/ 445324 h 706582"/>
                <a:gd name="connsiteX43" fmla="*/ 570016 w 3491346"/>
                <a:gd name="connsiteY43" fmla="*/ 445324 h 706582"/>
                <a:gd name="connsiteX44" fmla="*/ 570016 w 3491346"/>
                <a:gd name="connsiteY44" fmla="*/ 445324 h 706582"/>
                <a:gd name="connsiteX45" fmla="*/ 439387 w 3491346"/>
                <a:gd name="connsiteY45" fmla="*/ 445324 h 706582"/>
                <a:gd name="connsiteX46" fmla="*/ 439387 w 3491346"/>
                <a:gd name="connsiteY46" fmla="*/ 475013 h 706582"/>
                <a:gd name="connsiteX47" fmla="*/ 380010 w 3491346"/>
                <a:gd name="connsiteY47" fmla="*/ 475013 h 706582"/>
                <a:gd name="connsiteX48" fmla="*/ 380010 w 3491346"/>
                <a:gd name="connsiteY48" fmla="*/ 504701 h 706582"/>
                <a:gd name="connsiteX49" fmla="*/ 273133 w 3491346"/>
                <a:gd name="connsiteY49" fmla="*/ 504701 h 706582"/>
                <a:gd name="connsiteX50" fmla="*/ 273133 w 3491346"/>
                <a:gd name="connsiteY50" fmla="*/ 534389 h 706582"/>
                <a:gd name="connsiteX51" fmla="*/ 219694 w 3491346"/>
                <a:gd name="connsiteY51" fmla="*/ 534389 h 706582"/>
                <a:gd name="connsiteX52" fmla="*/ 219694 w 3491346"/>
                <a:gd name="connsiteY52" fmla="*/ 540327 h 706582"/>
                <a:gd name="connsiteX53" fmla="*/ 219694 w 3491346"/>
                <a:gd name="connsiteY53" fmla="*/ 540327 h 706582"/>
                <a:gd name="connsiteX54" fmla="*/ 195943 w 3491346"/>
                <a:gd name="connsiteY54" fmla="*/ 564078 h 706582"/>
                <a:gd name="connsiteX55" fmla="*/ 124691 w 3491346"/>
                <a:gd name="connsiteY55" fmla="*/ 564078 h 706582"/>
                <a:gd name="connsiteX56" fmla="*/ 124691 w 3491346"/>
                <a:gd name="connsiteY56" fmla="*/ 593766 h 706582"/>
                <a:gd name="connsiteX57" fmla="*/ 100940 w 3491346"/>
                <a:gd name="connsiteY57" fmla="*/ 593766 h 706582"/>
                <a:gd name="connsiteX58" fmla="*/ 100940 w 3491346"/>
                <a:gd name="connsiteY58" fmla="*/ 593766 h 706582"/>
                <a:gd name="connsiteX59" fmla="*/ 59376 w 3491346"/>
                <a:gd name="connsiteY59" fmla="*/ 635330 h 706582"/>
                <a:gd name="connsiteX60" fmla="*/ 59376 w 3491346"/>
                <a:gd name="connsiteY60" fmla="*/ 635330 h 706582"/>
                <a:gd name="connsiteX61" fmla="*/ 17813 w 3491346"/>
                <a:gd name="connsiteY61" fmla="*/ 676893 h 706582"/>
                <a:gd name="connsiteX62" fmla="*/ 0 w 3491346"/>
                <a:gd name="connsiteY62" fmla="*/ 694706 h 706582"/>
                <a:gd name="connsiteX63" fmla="*/ 0 w 3491346"/>
                <a:gd name="connsiteY63"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458192 w 3491346"/>
                <a:gd name="connsiteY13" fmla="*/ 140532 h 706582"/>
                <a:gd name="connsiteX14" fmla="*/ 2358181 w 3491346"/>
                <a:gd name="connsiteY14" fmla="*/ 140405 h 706582"/>
                <a:gd name="connsiteX15" fmla="*/ 2356175 w 3491346"/>
                <a:gd name="connsiteY15" fmla="*/ 170094 h 706582"/>
                <a:gd name="connsiteX16" fmla="*/ 2294574 w 3491346"/>
                <a:gd name="connsiteY16" fmla="*/ 170220 h 706582"/>
                <a:gd name="connsiteX17" fmla="*/ 2297875 w 3491346"/>
                <a:gd name="connsiteY17" fmla="*/ 213756 h 706582"/>
                <a:gd name="connsiteX18" fmla="*/ 2185060 w 3491346"/>
                <a:gd name="connsiteY18" fmla="*/ 213756 h 706582"/>
                <a:gd name="connsiteX19" fmla="*/ 2185060 w 3491346"/>
                <a:gd name="connsiteY19" fmla="*/ 255319 h 706582"/>
                <a:gd name="connsiteX20" fmla="*/ 1650670 w 3491346"/>
                <a:gd name="connsiteY20" fmla="*/ 255319 h 706582"/>
                <a:gd name="connsiteX21" fmla="*/ 1650670 w 3491346"/>
                <a:gd name="connsiteY21" fmla="*/ 279070 h 706582"/>
                <a:gd name="connsiteX22" fmla="*/ 1573481 w 3491346"/>
                <a:gd name="connsiteY22" fmla="*/ 279070 h 706582"/>
                <a:gd name="connsiteX23" fmla="*/ 1573481 w 3491346"/>
                <a:gd name="connsiteY23" fmla="*/ 290945 h 706582"/>
                <a:gd name="connsiteX24" fmla="*/ 1466603 w 3491346"/>
                <a:gd name="connsiteY24" fmla="*/ 290945 h 706582"/>
                <a:gd name="connsiteX25" fmla="*/ 1466603 w 3491346"/>
                <a:gd name="connsiteY25" fmla="*/ 296883 h 706582"/>
                <a:gd name="connsiteX26" fmla="*/ 1347849 w 3491346"/>
                <a:gd name="connsiteY26" fmla="*/ 296883 h 706582"/>
                <a:gd name="connsiteX27" fmla="*/ 1347849 w 3491346"/>
                <a:gd name="connsiteY27" fmla="*/ 326571 h 706582"/>
                <a:gd name="connsiteX28" fmla="*/ 1252847 w 3491346"/>
                <a:gd name="connsiteY28" fmla="*/ 326571 h 706582"/>
                <a:gd name="connsiteX29" fmla="*/ 1252847 w 3491346"/>
                <a:gd name="connsiteY29" fmla="*/ 356259 h 706582"/>
                <a:gd name="connsiteX30" fmla="*/ 1086592 w 3491346"/>
                <a:gd name="connsiteY30" fmla="*/ 356259 h 706582"/>
                <a:gd name="connsiteX31" fmla="*/ 1086592 w 3491346"/>
                <a:gd name="connsiteY31" fmla="*/ 368135 h 706582"/>
                <a:gd name="connsiteX32" fmla="*/ 967839 w 3491346"/>
                <a:gd name="connsiteY32" fmla="*/ 368135 h 706582"/>
                <a:gd name="connsiteX33" fmla="*/ 967839 w 3491346"/>
                <a:gd name="connsiteY33" fmla="*/ 368135 h 706582"/>
                <a:gd name="connsiteX34" fmla="*/ 884712 w 3491346"/>
                <a:gd name="connsiteY34" fmla="*/ 368135 h 706582"/>
                <a:gd name="connsiteX35" fmla="*/ 884712 w 3491346"/>
                <a:gd name="connsiteY35" fmla="*/ 385948 h 706582"/>
                <a:gd name="connsiteX36" fmla="*/ 825335 w 3491346"/>
                <a:gd name="connsiteY36" fmla="*/ 385948 h 706582"/>
                <a:gd name="connsiteX37" fmla="*/ 825335 w 3491346"/>
                <a:gd name="connsiteY37" fmla="*/ 409698 h 706582"/>
                <a:gd name="connsiteX38" fmla="*/ 742208 w 3491346"/>
                <a:gd name="connsiteY38" fmla="*/ 409698 h 706582"/>
                <a:gd name="connsiteX39" fmla="*/ 742208 w 3491346"/>
                <a:gd name="connsiteY39" fmla="*/ 427511 h 706582"/>
                <a:gd name="connsiteX40" fmla="*/ 665018 w 3491346"/>
                <a:gd name="connsiteY40" fmla="*/ 427511 h 706582"/>
                <a:gd name="connsiteX41" fmla="*/ 665018 w 3491346"/>
                <a:gd name="connsiteY41" fmla="*/ 445324 h 706582"/>
                <a:gd name="connsiteX42" fmla="*/ 570016 w 3491346"/>
                <a:gd name="connsiteY42" fmla="*/ 445324 h 706582"/>
                <a:gd name="connsiteX43" fmla="*/ 570016 w 3491346"/>
                <a:gd name="connsiteY43" fmla="*/ 445324 h 706582"/>
                <a:gd name="connsiteX44" fmla="*/ 439387 w 3491346"/>
                <a:gd name="connsiteY44" fmla="*/ 445324 h 706582"/>
                <a:gd name="connsiteX45" fmla="*/ 439387 w 3491346"/>
                <a:gd name="connsiteY45" fmla="*/ 475013 h 706582"/>
                <a:gd name="connsiteX46" fmla="*/ 380010 w 3491346"/>
                <a:gd name="connsiteY46" fmla="*/ 475013 h 706582"/>
                <a:gd name="connsiteX47" fmla="*/ 380010 w 3491346"/>
                <a:gd name="connsiteY47" fmla="*/ 504701 h 706582"/>
                <a:gd name="connsiteX48" fmla="*/ 273133 w 3491346"/>
                <a:gd name="connsiteY48" fmla="*/ 504701 h 706582"/>
                <a:gd name="connsiteX49" fmla="*/ 273133 w 3491346"/>
                <a:gd name="connsiteY49" fmla="*/ 534389 h 706582"/>
                <a:gd name="connsiteX50" fmla="*/ 219694 w 3491346"/>
                <a:gd name="connsiteY50" fmla="*/ 534389 h 706582"/>
                <a:gd name="connsiteX51" fmla="*/ 219694 w 3491346"/>
                <a:gd name="connsiteY51" fmla="*/ 540327 h 706582"/>
                <a:gd name="connsiteX52" fmla="*/ 219694 w 3491346"/>
                <a:gd name="connsiteY52" fmla="*/ 540327 h 706582"/>
                <a:gd name="connsiteX53" fmla="*/ 195943 w 3491346"/>
                <a:gd name="connsiteY53" fmla="*/ 564078 h 706582"/>
                <a:gd name="connsiteX54" fmla="*/ 124691 w 3491346"/>
                <a:gd name="connsiteY54" fmla="*/ 564078 h 706582"/>
                <a:gd name="connsiteX55" fmla="*/ 124691 w 3491346"/>
                <a:gd name="connsiteY55" fmla="*/ 593766 h 706582"/>
                <a:gd name="connsiteX56" fmla="*/ 100940 w 3491346"/>
                <a:gd name="connsiteY56" fmla="*/ 593766 h 706582"/>
                <a:gd name="connsiteX57" fmla="*/ 100940 w 3491346"/>
                <a:gd name="connsiteY57" fmla="*/ 593766 h 706582"/>
                <a:gd name="connsiteX58" fmla="*/ 59376 w 3491346"/>
                <a:gd name="connsiteY58" fmla="*/ 635330 h 706582"/>
                <a:gd name="connsiteX59" fmla="*/ 59376 w 3491346"/>
                <a:gd name="connsiteY59" fmla="*/ 635330 h 706582"/>
                <a:gd name="connsiteX60" fmla="*/ 17813 w 3491346"/>
                <a:gd name="connsiteY60" fmla="*/ 676893 h 706582"/>
                <a:gd name="connsiteX61" fmla="*/ 0 w 3491346"/>
                <a:gd name="connsiteY61" fmla="*/ 694706 h 706582"/>
                <a:gd name="connsiteX62" fmla="*/ 0 w 3491346"/>
                <a:gd name="connsiteY62"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2720 w 3491346"/>
                <a:gd name="connsiteY10" fmla="*/ 128656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9251 w 3491346"/>
                <a:gd name="connsiteY10" fmla="*/ 122124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294574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9251 w 3491346"/>
                <a:gd name="connsiteY10" fmla="*/ 122124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301106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9251 w 3491346"/>
                <a:gd name="connsiteY10" fmla="*/ 122124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301106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9251 w 3491346"/>
                <a:gd name="connsiteY10" fmla="*/ 122124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56175 w 3491346"/>
                <a:gd name="connsiteY14" fmla="*/ 170094 h 706582"/>
                <a:gd name="connsiteX15" fmla="*/ 2301106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9251 w 3491346"/>
                <a:gd name="connsiteY10" fmla="*/ 122124 h 706582"/>
                <a:gd name="connsiteX11" fmla="*/ 2543978 w 3491346"/>
                <a:gd name="connsiteY11" fmla="*/ 122054 h 706582"/>
                <a:gd name="connsiteX12" fmla="*/ 2540055 w 3491346"/>
                <a:gd name="connsiteY12" fmla="*/ 141860 h 706582"/>
                <a:gd name="connsiteX13" fmla="*/ 2358181 w 3491346"/>
                <a:gd name="connsiteY13" fmla="*/ 140405 h 706582"/>
                <a:gd name="connsiteX14" fmla="*/ 2375770 w 3491346"/>
                <a:gd name="connsiteY14" fmla="*/ 170094 h 706582"/>
                <a:gd name="connsiteX15" fmla="*/ 2301106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9251 w 3491346"/>
                <a:gd name="connsiteY10" fmla="*/ 122124 h 706582"/>
                <a:gd name="connsiteX11" fmla="*/ 2543978 w 3491346"/>
                <a:gd name="connsiteY11" fmla="*/ 122054 h 706582"/>
                <a:gd name="connsiteX12" fmla="*/ 2540055 w 3491346"/>
                <a:gd name="connsiteY12" fmla="*/ 141860 h 706582"/>
                <a:gd name="connsiteX13" fmla="*/ 2374510 w 3491346"/>
                <a:gd name="connsiteY13" fmla="*/ 143670 h 706582"/>
                <a:gd name="connsiteX14" fmla="*/ 2375770 w 3491346"/>
                <a:gd name="connsiteY14" fmla="*/ 170094 h 706582"/>
                <a:gd name="connsiteX15" fmla="*/ 2301106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9251 w 3491346"/>
                <a:gd name="connsiteY10" fmla="*/ 122124 h 706582"/>
                <a:gd name="connsiteX11" fmla="*/ 2543978 w 3491346"/>
                <a:gd name="connsiteY11" fmla="*/ 122054 h 706582"/>
                <a:gd name="connsiteX12" fmla="*/ 2540055 w 3491346"/>
                <a:gd name="connsiteY12" fmla="*/ 141860 h 706582"/>
                <a:gd name="connsiteX13" fmla="*/ 2374510 w 3491346"/>
                <a:gd name="connsiteY13" fmla="*/ 143670 h 706582"/>
                <a:gd name="connsiteX14" fmla="*/ 2375770 w 3491346"/>
                <a:gd name="connsiteY14" fmla="*/ 170094 h 706582"/>
                <a:gd name="connsiteX15" fmla="*/ 2301106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679251 w 3491346"/>
                <a:gd name="connsiteY10" fmla="*/ 122124 h 706582"/>
                <a:gd name="connsiteX11" fmla="*/ 2537447 w 3491346"/>
                <a:gd name="connsiteY11" fmla="*/ 112257 h 706582"/>
                <a:gd name="connsiteX12" fmla="*/ 2540055 w 3491346"/>
                <a:gd name="connsiteY12" fmla="*/ 141860 h 706582"/>
                <a:gd name="connsiteX13" fmla="*/ 2374510 w 3491346"/>
                <a:gd name="connsiteY13" fmla="*/ 143670 h 706582"/>
                <a:gd name="connsiteX14" fmla="*/ 2375770 w 3491346"/>
                <a:gd name="connsiteY14" fmla="*/ 170094 h 706582"/>
                <a:gd name="connsiteX15" fmla="*/ 2301106 w 3491346"/>
                <a:gd name="connsiteY15" fmla="*/ 170220 h 706582"/>
                <a:gd name="connsiteX16" fmla="*/ 2297875 w 3491346"/>
                <a:gd name="connsiteY16" fmla="*/ 213756 h 706582"/>
                <a:gd name="connsiteX17" fmla="*/ 2185060 w 3491346"/>
                <a:gd name="connsiteY17" fmla="*/ 213756 h 706582"/>
                <a:gd name="connsiteX18" fmla="*/ 2185060 w 3491346"/>
                <a:gd name="connsiteY18" fmla="*/ 255319 h 706582"/>
                <a:gd name="connsiteX19" fmla="*/ 1650670 w 3491346"/>
                <a:gd name="connsiteY19" fmla="*/ 255319 h 706582"/>
                <a:gd name="connsiteX20" fmla="*/ 1650670 w 3491346"/>
                <a:gd name="connsiteY20" fmla="*/ 279070 h 706582"/>
                <a:gd name="connsiteX21" fmla="*/ 1573481 w 3491346"/>
                <a:gd name="connsiteY21" fmla="*/ 279070 h 706582"/>
                <a:gd name="connsiteX22" fmla="*/ 1573481 w 3491346"/>
                <a:gd name="connsiteY22" fmla="*/ 290945 h 706582"/>
                <a:gd name="connsiteX23" fmla="*/ 1466603 w 3491346"/>
                <a:gd name="connsiteY23" fmla="*/ 290945 h 706582"/>
                <a:gd name="connsiteX24" fmla="*/ 1466603 w 3491346"/>
                <a:gd name="connsiteY24" fmla="*/ 296883 h 706582"/>
                <a:gd name="connsiteX25" fmla="*/ 1347849 w 3491346"/>
                <a:gd name="connsiteY25" fmla="*/ 296883 h 706582"/>
                <a:gd name="connsiteX26" fmla="*/ 1347849 w 3491346"/>
                <a:gd name="connsiteY26" fmla="*/ 326571 h 706582"/>
                <a:gd name="connsiteX27" fmla="*/ 1252847 w 3491346"/>
                <a:gd name="connsiteY27" fmla="*/ 326571 h 706582"/>
                <a:gd name="connsiteX28" fmla="*/ 1252847 w 3491346"/>
                <a:gd name="connsiteY28" fmla="*/ 356259 h 706582"/>
                <a:gd name="connsiteX29" fmla="*/ 1086592 w 3491346"/>
                <a:gd name="connsiteY29" fmla="*/ 356259 h 706582"/>
                <a:gd name="connsiteX30" fmla="*/ 1086592 w 3491346"/>
                <a:gd name="connsiteY30" fmla="*/ 368135 h 706582"/>
                <a:gd name="connsiteX31" fmla="*/ 967839 w 3491346"/>
                <a:gd name="connsiteY31" fmla="*/ 368135 h 706582"/>
                <a:gd name="connsiteX32" fmla="*/ 967839 w 3491346"/>
                <a:gd name="connsiteY32" fmla="*/ 368135 h 706582"/>
                <a:gd name="connsiteX33" fmla="*/ 884712 w 3491346"/>
                <a:gd name="connsiteY33" fmla="*/ 368135 h 706582"/>
                <a:gd name="connsiteX34" fmla="*/ 884712 w 3491346"/>
                <a:gd name="connsiteY34" fmla="*/ 385948 h 706582"/>
                <a:gd name="connsiteX35" fmla="*/ 825335 w 3491346"/>
                <a:gd name="connsiteY35" fmla="*/ 385948 h 706582"/>
                <a:gd name="connsiteX36" fmla="*/ 825335 w 3491346"/>
                <a:gd name="connsiteY36" fmla="*/ 409698 h 706582"/>
                <a:gd name="connsiteX37" fmla="*/ 742208 w 3491346"/>
                <a:gd name="connsiteY37" fmla="*/ 409698 h 706582"/>
                <a:gd name="connsiteX38" fmla="*/ 742208 w 3491346"/>
                <a:gd name="connsiteY38" fmla="*/ 427511 h 706582"/>
                <a:gd name="connsiteX39" fmla="*/ 665018 w 3491346"/>
                <a:gd name="connsiteY39" fmla="*/ 427511 h 706582"/>
                <a:gd name="connsiteX40" fmla="*/ 665018 w 3491346"/>
                <a:gd name="connsiteY40" fmla="*/ 445324 h 706582"/>
                <a:gd name="connsiteX41" fmla="*/ 570016 w 3491346"/>
                <a:gd name="connsiteY41" fmla="*/ 445324 h 706582"/>
                <a:gd name="connsiteX42" fmla="*/ 570016 w 3491346"/>
                <a:gd name="connsiteY42" fmla="*/ 445324 h 706582"/>
                <a:gd name="connsiteX43" fmla="*/ 439387 w 3491346"/>
                <a:gd name="connsiteY43" fmla="*/ 445324 h 706582"/>
                <a:gd name="connsiteX44" fmla="*/ 439387 w 3491346"/>
                <a:gd name="connsiteY44" fmla="*/ 475013 h 706582"/>
                <a:gd name="connsiteX45" fmla="*/ 380010 w 3491346"/>
                <a:gd name="connsiteY45" fmla="*/ 475013 h 706582"/>
                <a:gd name="connsiteX46" fmla="*/ 380010 w 3491346"/>
                <a:gd name="connsiteY46" fmla="*/ 504701 h 706582"/>
                <a:gd name="connsiteX47" fmla="*/ 273133 w 3491346"/>
                <a:gd name="connsiteY47" fmla="*/ 504701 h 706582"/>
                <a:gd name="connsiteX48" fmla="*/ 273133 w 3491346"/>
                <a:gd name="connsiteY48" fmla="*/ 534389 h 706582"/>
                <a:gd name="connsiteX49" fmla="*/ 219694 w 3491346"/>
                <a:gd name="connsiteY49" fmla="*/ 534389 h 706582"/>
                <a:gd name="connsiteX50" fmla="*/ 219694 w 3491346"/>
                <a:gd name="connsiteY50" fmla="*/ 540327 h 706582"/>
                <a:gd name="connsiteX51" fmla="*/ 219694 w 3491346"/>
                <a:gd name="connsiteY51" fmla="*/ 540327 h 706582"/>
                <a:gd name="connsiteX52" fmla="*/ 195943 w 3491346"/>
                <a:gd name="connsiteY52" fmla="*/ 564078 h 706582"/>
                <a:gd name="connsiteX53" fmla="*/ 124691 w 3491346"/>
                <a:gd name="connsiteY53" fmla="*/ 564078 h 706582"/>
                <a:gd name="connsiteX54" fmla="*/ 124691 w 3491346"/>
                <a:gd name="connsiteY54" fmla="*/ 593766 h 706582"/>
                <a:gd name="connsiteX55" fmla="*/ 100940 w 3491346"/>
                <a:gd name="connsiteY55" fmla="*/ 593766 h 706582"/>
                <a:gd name="connsiteX56" fmla="*/ 100940 w 3491346"/>
                <a:gd name="connsiteY56" fmla="*/ 593766 h 706582"/>
                <a:gd name="connsiteX57" fmla="*/ 59376 w 3491346"/>
                <a:gd name="connsiteY57" fmla="*/ 635330 h 706582"/>
                <a:gd name="connsiteX58" fmla="*/ 59376 w 3491346"/>
                <a:gd name="connsiteY58" fmla="*/ 635330 h 706582"/>
                <a:gd name="connsiteX59" fmla="*/ 17813 w 3491346"/>
                <a:gd name="connsiteY59" fmla="*/ 676893 h 706582"/>
                <a:gd name="connsiteX60" fmla="*/ 0 w 3491346"/>
                <a:gd name="connsiteY60" fmla="*/ 694706 h 706582"/>
                <a:gd name="connsiteX61" fmla="*/ 0 w 3491346"/>
                <a:gd name="connsiteY61"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677114 w 3491346"/>
                <a:gd name="connsiteY9" fmla="*/ 103962 h 706582"/>
                <a:gd name="connsiteX10" fmla="*/ 2537447 w 3491346"/>
                <a:gd name="connsiteY10" fmla="*/ 112257 h 706582"/>
                <a:gd name="connsiteX11" fmla="*/ 2540055 w 3491346"/>
                <a:gd name="connsiteY11" fmla="*/ 141860 h 706582"/>
                <a:gd name="connsiteX12" fmla="*/ 2374510 w 3491346"/>
                <a:gd name="connsiteY12" fmla="*/ 143670 h 706582"/>
                <a:gd name="connsiteX13" fmla="*/ 2375770 w 3491346"/>
                <a:gd name="connsiteY13" fmla="*/ 170094 h 706582"/>
                <a:gd name="connsiteX14" fmla="*/ 2301106 w 3491346"/>
                <a:gd name="connsiteY14" fmla="*/ 170220 h 706582"/>
                <a:gd name="connsiteX15" fmla="*/ 2297875 w 3491346"/>
                <a:gd name="connsiteY15" fmla="*/ 213756 h 706582"/>
                <a:gd name="connsiteX16" fmla="*/ 2185060 w 3491346"/>
                <a:gd name="connsiteY16" fmla="*/ 213756 h 706582"/>
                <a:gd name="connsiteX17" fmla="*/ 2185060 w 3491346"/>
                <a:gd name="connsiteY17" fmla="*/ 255319 h 706582"/>
                <a:gd name="connsiteX18" fmla="*/ 1650670 w 3491346"/>
                <a:gd name="connsiteY18" fmla="*/ 255319 h 706582"/>
                <a:gd name="connsiteX19" fmla="*/ 1650670 w 3491346"/>
                <a:gd name="connsiteY19" fmla="*/ 279070 h 706582"/>
                <a:gd name="connsiteX20" fmla="*/ 1573481 w 3491346"/>
                <a:gd name="connsiteY20" fmla="*/ 279070 h 706582"/>
                <a:gd name="connsiteX21" fmla="*/ 1573481 w 3491346"/>
                <a:gd name="connsiteY21" fmla="*/ 290945 h 706582"/>
                <a:gd name="connsiteX22" fmla="*/ 1466603 w 3491346"/>
                <a:gd name="connsiteY22" fmla="*/ 290945 h 706582"/>
                <a:gd name="connsiteX23" fmla="*/ 1466603 w 3491346"/>
                <a:gd name="connsiteY23" fmla="*/ 296883 h 706582"/>
                <a:gd name="connsiteX24" fmla="*/ 1347849 w 3491346"/>
                <a:gd name="connsiteY24" fmla="*/ 296883 h 706582"/>
                <a:gd name="connsiteX25" fmla="*/ 1347849 w 3491346"/>
                <a:gd name="connsiteY25" fmla="*/ 326571 h 706582"/>
                <a:gd name="connsiteX26" fmla="*/ 1252847 w 3491346"/>
                <a:gd name="connsiteY26" fmla="*/ 326571 h 706582"/>
                <a:gd name="connsiteX27" fmla="*/ 1252847 w 3491346"/>
                <a:gd name="connsiteY27" fmla="*/ 356259 h 706582"/>
                <a:gd name="connsiteX28" fmla="*/ 1086592 w 3491346"/>
                <a:gd name="connsiteY28" fmla="*/ 356259 h 706582"/>
                <a:gd name="connsiteX29" fmla="*/ 1086592 w 3491346"/>
                <a:gd name="connsiteY29" fmla="*/ 368135 h 706582"/>
                <a:gd name="connsiteX30" fmla="*/ 967839 w 3491346"/>
                <a:gd name="connsiteY30" fmla="*/ 368135 h 706582"/>
                <a:gd name="connsiteX31" fmla="*/ 967839 w 3491346"/>
                <a:gd name="connsiteY31" fmla="*/ 368135 h 706582"/>
                <a:gd name="connsiteX32" fmla="*/ 884712 w 3491346"/>
                <a:gd name="connsiteY32" fmla="*/ 368135 h 706582"/>
                <a:gd name="connsiteX33" fmla="*/ 884712 w 3491346"/>
                <a:gd name="connsiteY33" fmla="*/ 385948 h 706582"/>
                <a:gd name="connsiteX34" fmla="*/ 825335 w 3491346"/>
                <a:gd name="connsiteY34" fmla="*/ 385948 h 706582"/>
                <a:gd name="connsiteX35" fmla="*/ 825335 w 3491346"/>
                <a:gd name="connsiteY35" fmla="*/ 409698 h 706582"/>
                <a:gd name="connsiteX36" fmla="*/ 742208 w 3491346"/>
                <a:gd name="connsiteY36" fmla="*/ 409698 h 706582"/>
                <a:gd name="connsiteX37" fmla="*/ 742208 w 3491346"/>
                <a:gd name="connsiteY37" fmla="*/ 427511 h 706582"/>
                <a:gd name="connsiteX38" fmla="*/ 665018 w 3491346"/>
                <a:gd name="connsiteY38" fmla="*/ 427511 h 706582"/>
                <a:gd name="connsiteX39" fmla="*/ 665018 w 3491346"/>
                <a:gd name="connsiteY39" fmla="*/ 445324 h 706582"/>
                <a:gd name="connsiteX40" fmla="*/ 570016 w 3491346"/>
                <a:gd name="connsiteY40" fmla="*/ 445324 h 706582"/>
                <a:gd name="connsiteX41" fmla="*/ 570016 w 3491346"/>
                <a:gd name="connsiteY41" fmla="*/ 445324 h 706582"/>
                <a:gd name="connsiteX42" fmla="*/ 439387 w 3491346"/>
                <a:gd name="connsiteY42" fmla="*/ 445324 h 706582"/>
                <a:gd name="connsiteX43" fmla="*/ 439387 w 3491346"/>
                <a:gd name="connsiteY43" fmla="*/ 475013 h 706582"/>
                <a:gd name="connsiteX44" fmla="*/ 380010 w 3491346"/>
                <a:gd name="connsiteY44" fmla="*/ 475013 h 706582"/>
                <a:gd name="connsiteX45" fmla="*/ 380010 w 3491346"/>
                <a:gd name="connsiteY45" fmla="*/ 504701 h 706582"/>
                <a:gd name="connsiteX46" fmla="*/ 273133 w 3491346"/>
                <a:gd name="connsiteY46" fmla="*/ 504701 h 706582"/>
                <a:gd name="connsiteX47" fmla="*/ 273133 w 3491346"/>
                <a:gd name="connsiteY47" fmla="*/ 534389 h 706582"/>
                <a:gd name="connsiteX48" fmla="*/ 219694 w 3491346"/>
                <a:gd name="connsiteY48" fmla="*/ 534389 h 706582"/>
                <a:gd name="connsiteX49" fmla="*/ 219694 w 3491346"/>
                <a:gd name="connsiteY49" fmla="*/ 540327 h 706582"/>
                <a:gd name="connsiteX50" fmla="*/ 219694 w 3491346"/>
                <a:gd name="connsiteY50" fmla="*/ 540327 h 706582"/>
                <a:gd name="connsiteX51" fmla="*/ 195943 w 3491346"/>
                <a:gd name="connsiteY51" fmla="*/ 564078 h 706582"/>
                <a:gd name="connsiteX52" fmla="*/ 124691 w 3491346"/>
                <a:gd name="connsiteY52" fmla="*/ 564078 h 706582"/>
                <a:gd name="connsiteX53" fmla="*/ 124691 w 3491346"/>
                <a:gd name="connsiteY53" fmla="*/ 593766 h 706582"/>
                <a:gd name="connsiteX54" fmla="*/ 100940 w 3491346"/>
                <a:gd name="connsiteY54" fmla="*/ 593766 h 706582"/>
                <a:gd name="connsiteX55" fmla="*/ 100940 w 3491346"/>
                <a:gd name="connsiteY55" fmla="*/ 593766 h 706582"/>
                <a:gd name="connsiteX56" fmla="*/ 59376 w 3491346"/>
                <a:gd name="connsiteY56" fmla="*/ 635330 h 706582"/>
                <a:gd name="connsiteX57" fmla="*/ 59376 w 3491346"/>
                <a:gd name="connsiteY57" fmla="*/ 635330 h 706582"/>
                <a:gd name="connsiteX58" fmla="*/ 17813 w 3491346"/>
                <a:gd name="connsiteY58" fmla="*/ 676893 h 706582"/>
                <a:gd name="connsiteX59" fmla="*/ 0 w 3491346"/>
                <a:gd name="connsiteY59" fmla="*/ 694706 h 706582"/>
                <a:gd name="connsiteX60" fmla="*/ 0 w 3491346"/>
                <a:gd name="connsiteY60"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537447 w 3491346"/>
                <a:gd name="connsiteY9" fmla="*/ 112257 h 706582"/>
                <a:gd name="connsiteX10" fmla="*/ 2540055 w 3491346"/>
                <a:gd name="connsiteY10" fmla="*/ 141860 h 706582"/>
                <a:gd name="connsiteX11" fmla="*/ 2374510 w 3491346"/>
                <a:gd name="connsiteY11" fmla="*/ 143670 h 706582"/>
                <a:gd name="connsiteX12" fmla="*/ 2375770 w 3491346"/>
                <a:gd name="connsiteY12" fmla="*/ 170094 h 706582"/>
                <a:gd name="connsiteX13" fmla="*/ 2301106 w 3491346"/>
                <a:gd name="connsiteY13" fmla="*/ 170220 h 706582"/>
                <a:gd name="connsiteX14" fmla="*/ 2297875 w 3491346"/>
                <a:gd name="connsiteY14" fmla="*/ 213756 h 706582"/>
                <a:gd name="connsiteX15" fmla="*/ 2185060 w 3491346"/>
                <a:gd name="connsiteY15" fmla="*/ 213756 h 706582"/>
                <a:gd name="connsiteX16" fmla="*/ 2185060 w 3491346"/>
                <a:gd name="connsiteY16" fmla="*/ 255319 h 706582"/>
                <a:gd name="connsiteX17" fmla="*/ 1650670 w 3491346"/>
                <a:gd name="connsiteY17" fmla="*/ 255319 h 706582"/>
                <a:gd name="connsiteX18" fmla="*/ 1650670 w 3491346"/>
                <a:gd name="connsiteY18" fmla="*/ 279070 h 706582"/>
                <a:gd name="connsiteX19" fmla="*/ 1573481 w 3491346"/>
                <a:gd name="connsiteY19" fmla="*/ 279070 h 706582"/>
                <a:gd name="connsiteX20" fmla="*/ 1573481 w 3491346"/>
                <a:gd name="connsiteY20" fmla="*/ 290945 h 706582"/>
                <a:gd name="connsiteX21" fmla="*/ 1466603 w 3491346"/>
                <a:gd name="connsiteY21" fmla="*/ 290945 h 706582"/>
                <a:gd name="connsiteX22" fmla="*/ 1466603 w 3491346"/>
                <a:gd name="connsiteY22" fmla="*/ 296883 h 706582"/>
                <a:gd name="connsiteX23" fmla="*/ 1347849 w 3491346"/>
                <a:gd name="connsiteY23" fmla="*/ 296883 h 706582"/>
                <a:gd name="connsiteX24" fmla="*/ 1347849 w 3491346"/>
                <a:gd name="connsiteY24" fmla="*/ 326571 h 706582"/>
                <a:gd name="connsiteX25" fmla="*/ 1252847 w 3491346"/>
                <a:gd name="connsiteY25" fmla="*/ 326571 h 706582"/>
                <a:gd name="connsiteX26" fmla="*/ 1252847 w 3491346"/>
                <a:gd name="connsiteY26" fmla="*/ 356259 h 706582"/>
                <a:gd name="connsiteX27" fmla="*/ 1086592 w 3491346"/>
                <a:gd name="connsiteY27" fmla="*/ 356259 h 706582"/>
                <a:gd name="connsiteX28" fmla="*/ 1086592 w 3491346"/>
                <a:gd name="connsiteY28" fmla="*/ 368135 h 706582"/>
                <a:gd name="connsiteX29" fmla="*/ 967839 w 3491346"/>
                <a:gd name="connsiteY29" fmla="*/ 368135 h 706582"/>
                <a:gd name="connsiteX30" fmla="*/ 967839 w 3491346"/>
                <a:gd name="connsiteY30" fmla="*/ 368135 h 706582"/>
                <a:gd name="connsiteX31" fmla="*/ 884712 w 3491346"/>
                <a:gd name="connsiteY31" fmla="*/ 368135 h 706582"/>
                <a:gd name="connsiteX32" fmla="*/ 884712 w 3491346"/>
                <a:gd name="connsiteY32" fmla="*/ 385948 h 706582"/>
                <a:gd name="connsiteX33" fmla="*/ 825335 w 3491346"/>
                <a:gd name="connsiteY33" fmla="*/ 385948 h 706582"/>
                <a:gd name="connsiteX34" fmla="*/ 825335 w 3491346"/>
                <a:gd name="connsiteY34" fmla="*/ 409698 h 706582"/>
                <a:gd name="connsiteX35" fmla="*/ 742208 w 3491346"/>
                <a:gd name="connsiteY35" fmla="*/ 409698 h 706582"/>
                <a:gd name="connsiteX36" fmla="*/ 742208 w 3491346"/>
                <a:gd name="connsiteY36" fmla="*/ 427511 h 706582"/>
                <a:gd name="connsiteX37" fmla="*/ 665018 w 3491346"/>
                <a:gd name="connsiteY37" fmla="*/ 427511 h 706582"/>
                <a:gd name="connsiteX38" fmla="*/ 665018 w 3491346"/>
                <a:gd name="connsiteY38" fmla="*/ 445324 h 706582"/>
                <a:gd name="connsiteX39" fmla="*/ 570016 w 3491346"/>
                <a:gd name="connsiteY39" fmla="*/ 445324 h 706582"/>
                <a:gd name="connsiteX40" fmla="*/ 570016 w 3491346"/>
                <a:gd name="connsiteY40" fmla="*/ 445324 h 706582"/>
                <a:gd name="connsiteX41" fmla="*/ 439387 w 3491346"/>
                <a:gd name="connsiteY41" fmla="*/ 445324 h 706582"/>
                <a:gd name="connsiteX42" fmla="*/ 439387 w 3491346"/>
                <a:gd name="connsiteY42" fmla="*/ 475013 h 706582"/>
                <a:gd name="connsiteX43" fmla="*/ 380010 w 3491346"/>
                <a:gd name="connsiteY43" fmla="*/ 475013 h 706582"/>
                <a:gd name="connsiteX44" fmla="*/ 380010 w 3491346"/>
                <a:gd name="connsiteY44" fmla="*/ 504701 h 706582"/>
                <a:gd name="connsiteX45" fmla="*/ 273133 w 3491346"/>
                <a:gd name="connsiteY45" fmla="*/ 504701 h 706582"/>
                <a:gd name="connsiteX46" fmla="*/ 273133 w 3491346"/>
                <a:gd name="connsiteY46" fmla="*/ 534389 h 706582"/>
                <a:gd name="connsiteX47" fmla="*/ 219694 w 3491346"/>
                <a:gd name="connsiteY47" fmla="*/ 534389 h 706582"/>
                <a:gd name="connsiteX48" fmla="*/ 219694 w 3491346"/>
                <a:gd name="connsiteY48" fmla="*/ 540327 h 706582"/>
                <a:gd name="connsiteX49" fmla="*/ 219694 w 3491346"/>
                <a:gd name="connsiteY49" fmla="*/ 540327 h 706582"/>
                <a:gd name="connsiteX50" fmla="*/ 195943 w 3491346"/>
                <a:gd name="connsiteY50" fmla="*/ 564078 h 706582"/>
                <a:gd name="connsiteX51" fmla="*/ 124691 w 3491346"/>
                <a:gd name="connsiteY51" fmla="*/ 564078 h 706582"/>
                <a:gd name="connsiteX52" fmla="*/ 124691 w 3491346"/>
                <a:gd name="connsiteY52" fmla="*/ 593766 h 706582"/>
                <a:gd name="connsiteX53" fmla="*/ 100940 w 3491346"/>
                <a:gd name="connsiteY53" fmla="*/ 593766 h 706582"/>
                <a:gd name="connsiteX54" fmla="*/ 100940 w 3491346"/>
                <a:gd name="connsiteY54" fmla="*/ 593766 h 706582"/>
                <a:gd name="connsiteX55" fmla="*/ 59376 w 3491346"/>
                <a:gd name="connsiteY55" fmla="*/ 635330 h 706582"/>
                <a:gd name="connsiteX56" fmla="*/ 59376 w 3491346"/>
                <a:gd name="connsiteY56" fmla="*/ 635330 h 706582"/>
                <a:gd name="connsiteX57" fmla="*/ 17813 w 3491346"/>
                <a:gd name="connsiteY57" fmla="*/ 676893 h 706582"/>
                <a:gd name="connsiteX58" fmla="*/ 0 w 3491346"/>
                <a:gd name="connsiteY58" fmla="*/ 694706 h 706582"/>
                <a:gd name="connsiteX59" fmla="*/ 0 w 3491346"/>
                <a:gd name="connsiteY59"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540713 w 3491346"/>
                <a:gd name="connsiteY9" fmla="*/ 99194 h 706582"/>
                <a:gd name="connsiteX10" fmla="*/ 2540055 w 3491346"/>
                <a:gd name="connsiteY10" fmla="*/ 141860 h 706582"/>
                <a:gd name="connsiteX11" fmla="*/ 2374510 w 3491346"/>
                <a:gd name="connsiteY11" fmla="*/ 143670 h 706582"/>
                <a:gd name="connsiteX12" fmla="*/ 2375770 w 3491346"/>
                <a:gd name="connsiteY12" fmla="*/ 170094 h 706582"/>
                <a:gd name="connsiteX13" fmla="*/ 2301106 w 3491346"/>
                <a:gd name="connsiteY13" fmla="*/ 170220 h 706582"/>
                <a:gd name="connsiteX14" fmla="*/ 2297875 w 3491346"/>
                <a:gd name="connsiteY14" fmla="*/ 213756 h 706582"/>
                <a:gd name="connsiteX15" fmla="*/ 2185060 w 3491346"/>
                <a:gd name="connsiteY15" fmla="*/ 213756 h 706582"/>
                <a:gd name="connsiteX16" fmla="*/ 2185060 w 3491346"/>
                <a:gd name="connsiteY16" fmla="*/ 255319 h 706582"/>
                <a:gd name="connsiteX17" fmla="*/ 1650670 w 3491346"/>
                <a:gd name="connsiteY17" fmla="*/ 255319 h 706582"/>
                <a:gd name="connsiteX18" fmla="*/ 1650670 w 3491346"/>
                <a:gd name="connsiteY18" fmla="*/ 279070 h 706582"/>
                <a:gd name="connsiteX19" fmla="*/ 1573481 w 3491346"/>
                <a:gd name="connsiteY19" fmla="*/ 279070 h 706582"/>
                <a:gd name="connsiteX20" fmla="*/ 1573481 w 3491346"/>
                <a:gd name="connsiteY20" fmla="*/ 290945 h 706582"/>
                <a:gd name="connsiteX21" fmla="*/ 1466603 w 3491346"/>
                <a:gd name="connsiteY21" fmla="*/ 290945 h 706582"/>
                <a:gd name="connsiteX22" fmla="*/ 1466603 w 3491346"/>
                <a:gd name="connsiteY22" fmla="*/ 296883 h 706582"/>
                <a:gd name="connsiteX23" fmla="*/ 1347849 w 3491346"/>
                <a:gd name="connsiteY23" fmla="*/ 296883 h 706582"/>
                <a:gd name="connsiteX24" fmla="*/ 1347849 w 3491346"/>
                <a:gd name="connsiteY24" fmla="*/ 326571 h 706582"/>
                <a:gd name="connsiteX25" fmla="*/ 1252847 w 3491346"/>
                <a:gd name="connsiteY25" fmla="*/ 326571 h 706582"/>
                <a:gd name="connsiteX26" fmla="*/ 1252847 w 3491346"/>
                <a:gd name="connsiteY26" fmla="*/ 356259 h 706582"/>
                <a:gd name="connsiteX27" fmla="*/ 1086592 w 3491346"/>
                <a:gd name="connsiteY27" fmla="*/ 356259 h 706582"/>
                <a:gd name="connsiteX28" fmla="*/ 1086592 w 3491346"/>
                <a:gd name="connsiteY28" fmla="*/ 368135 h 706582"/>
                <a:gd name="connsiteX29" fmla="*/ 967839 w 3491346"/>
                <a:gd name="connsiteY29" fmla="*/ 368135 h 706582"/>
                <a:gd name="connsiteX30" fmla="*/ 967839 w 3491346"/>
                <a:gd name="connsiteY30" fmla="*/ 368135 h 706582"/>
                <a:gd name="connsiteX31" fmla="*/ 884712 w 3491346"/>
                <a:gd name="connsiteY31" fmla="*/ 368135 h 706582"/>
                <a:gd name="connsiteX32" fmla="*/ 884712 w 3491346"/>
                <a:gd name="connsiteY32" fmla="*/ 385948 h 706582"/>
                <a:gd name="connsiteX33" fmla="*/ 825335 w 3491346"/>
                <a:gd name="connsiteY33" fmla="*/ 385948 h 706582"/>
                <a:gd name="connsiteX34" fmla="*/ 825335 w 3491346"/>
                <a:gd name="connsiteY34" fmla="*/ 409698 h 706582"/>
                <a:gd name="connsiteX35" fmla="*/ 742208 w 3491346"/>
                <a:gd name="connsiteY35" fmla="*/ 409698 h 706582"/>
                <a:gd name="connsiteX36" fmla="*/ 742208 w 3491346"/>
                <a:gd name="connsiteY36" fmla="*/ 427511 h 706582"/>
                <a:gd name="connsiteX37" fmla="*/ 665018 w 3491346"/>
                <a:gd name="connsiteY37" fmla="*/ 427511 h 706582"/>
                <a:gd name="connsiteX38" fmla="*/ 665018 w 3491346"/>
                <a:gd name="connsiteY38" fmla="*/ 445324 h 706582"/>
                <a:gd name="connsiteX39" fmla="*/ 570016 w 3491346"/>
                <a:gd name="connsiteY39" fmla="*/ 445324 h 706582"/>
                <a:gd name="connsiteX40" fmla="*/ 570016 w 3491346"/>
                <a:gd name="connsiteY40" fmla="*/ 445324 h 706582"/>
                <a:gd name="connsiteX41" fmla="*/ 439387 w 3491346"/>
                <a:gd name="connsiteY41" fmla="*/ 445324 h 706582"/>
                <a:gd name="connsiteX42" fmla="*/ 439387 w 3491346"/>
                <a:gd name="connsiteY42" fmla="*/ 475013 h 706582"/>
                <a:gd name="connsiteX43" fmla="*/ 380010 w 3491346"/>
                <a:gd name="connsiteY43" fmla="*/ 475013 h 706582"/>
                <a:gd name="connsiteX44" fmla="*/ 380010 w 3491346"/>
                <a:gd name="connsiteY44" fmla="*/ 504701 h 706582"/>
                <a:gd name="connsiteX45" fmla="*/ 273133 w 3491346"/>
                <a:gd name="connsiteY45" fmla="*/ 504701 h 706582"/>
                <a:gd name="connsiteX46" fmla="*/ 273133 w 3491346"/>
                <a:gd name="connsiteY46" fmla="*/ 534389 h 706582"/>
                <a:gd name="connsiteX47" fmla="*/ 219694 w 3491346"/>
                <a:gd name="connsiteY47" fmla="*/ 534389 h 706582"/>
                <a:gd name="connsiteX48" fmla="*/ 219694 w 3491346"/>
                <a:gd name="connsiteY48" fmla="*/ 540327 h 706582"/>
                <a:gd name="connsiteX49" fmla="*/ 219694 w 3491346"/>
                <a:gd name="connsiteY49" fmla="*/ 540327 h 706582"/>
                <a:gd name="connsiteX50" fmla="*/ 195943 w 3491346"/>
                <a:gd name="connsiteY50" fmla="*/ 564078 h 706582"/>
                <a:gd name="connsiteX51" fmla="*/ 124691 w 3491346"/>
                <a:gd name="connsiteY51" fmla="*/ 564078 h 706582"/>
                <a:gd name="connsiteX52" fmla="*/ 124691 w 3491346"/>
                <a:gd name="connsiteY52" fmla="*/ 593766 h 706582"/>
                <a:gd name="connsiteX53" fmla="*/ 100940 w 3491346"/>
                <a:gd name="connsiteY53" fmla="*/ 593766 h 706582"/>
                <a:gd name="connsiteX54" fmla="*/ 100940 w 3491346"/>
                <a:gd name="connsiteY54" fmla="*/ 593766 h 706582"/>
                <a:gd name="connsiteX55" fmla="*/ 59376 w 3491346"/>
                <a:gd name="connsiteY55" fmla="*/ 635330 h 706582"/>
                <a:gd name="connsiteX56" fmla="*/ 59376 w 3491346"/>
                <a:gd name="connsiteY56" fmla="*/ 635330 h 706582"/>
                <a:gd name="connsiteX57" fmla="*/ 17813 w 3491346"/>
                <a:gd name="connsiteY57" fmla="*/ 676893 h 706582"/>
                <a:gd name="connsiteX58" fmla="*/ 0 w 3491346"/>
                <a:gd name="connsiteY58" fmla="*/ 694706 h 706582"/>
                <a:gd name="connsiteX59" fmla="*/ 0 w 3491346"/>
                <a:gd name="connsiteY59"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537448 w 3491346"/>
                <a:gd name="connsiteY9" fmla="*/ 102460 h 706582"/>
                <a:gd name="connsiteX10" fmla="*/ 2540055 w 3491346"/>
                <a:gd name="connsiteY10" fmla="*/ 141860 h 706582"/>
                <a:gd name="connsiteX11" fmla="*/ 2374510 w 3491346"/>
                <a:gd name="connsiteY11" fmla="*/ 143670 h 706582"/>
                <a:gd name="connsiteX12" fmla="*/ 2375770 w 3491346"/>
                <a:gd name="connsiteY12" fmla="*/ 170094 h 706582"/>
                <a:gd name="connsiteX13" fmla="*/ 2301106 w 3491346"/>
                <a:gd name="connsiteY13" fmla="*/ 170220 h 706582"/>
                <a:gd name="connsiteX14" fmla="*/ 2297875 w 3491346"/>
                <a:gd name="connsiteY14" fmla="*/ 213756 h 706582"/>
                <a:gd name="connsiteX15" fmla="*/ 2185060 w 3491346"/>
                <a:gd name="connsiteY15" fmla="*/ 213756 h 706582"/>
                <a:gd name="connsiteX16" fmla="*/ 2185060 w 3491346"/>
                <a:gd name="connsiteY16" fmla="*/ 255319 h 706582"/>
                <a:gd name="connsiteX17" fmla="*/ 1650670 w 3491346"/>
                <a:gd name="connsiteY17" fmla="*/ 255319 h 706582"/>
                <a:gd name="connsiteX18" fmla="*/ 1650670 w 3491346"/>
                <a:gd name="connsiteY18" fmla="*/ 279070 h 706582"/>
                <a:gd name="connsiteX19" fmla="*/ 1573481 w 3491346"/>
                <a:gd name="connsiteY19" fmla="*/ 279070 h 706582"/>
                <a:gd name="connsiteX20" fmla="*/ 1573481 w 3491346"/>
                <a:gd name="connsiteY20" fmla="*/ 290945 h 706582"/>
                <a:gd name="connsiteX21" fmla="*/ 1466603 w 3491346"/>
                <a:gd name="connsiteY21" fmla="*/ 290945 h 706582"/>
                <a:gd name="connsiteX22" fmla="*/ 1466603 w 3491346"/>
                <a:gd name="connsiteY22" fmla="*/ 296883 h 706582"/>
                <a:gd name="connsiteX23" fmla="*/ 1347849 w 3491346"/>
                <a:gd name="connsiteY23" fmla="*/ 296883 h 706582"/>
                <a:gd name="connsiteX24" fmla="*/ 1347849 w 3491346"/>
                <a:gd name="connsiteY24" fmla="*/ 326571 h 706582"/>
                <a:gd name="connsiteX25" fmla="*/ 1252847 w 3491346"/>
                <a:gd name="connsiteY25" fmla="*/ 326571 h 706582"/>
                <a:gd name="connsiteX26" fmla="*/ 1252847 w 3491346"/>
                <a:gd name="connsiteY26" fmla="*/ 356259 h 706582"/>
                <a:gd name="connsiteX27" fmla="*/ 1086592 w 3491346"/>
                <a:gd name="connsiteY27" fmla="*/ 356259 h 706582"/>
                <a:gd name="connsiteX28" fmla="*/ 1086592 w 3491346"/>
                <a:gd name="connsiteY28" fmla="*/ 368135 h 706582"/>
                <a:gd name="connsiteX29" fmla="*/ 967839 w 3491346"/>
                <a:gd name="connsiteY29" fmla="*/ 368135 h 706582"/>
                <a:gd name="connsiteX30" fmla="*/ 967839 w 3491346"/>
                <a:gd name="connsiteY30" fmla="*/ 368135 h 706582"/>
                <a:gd name="connsiteX31" fmla="*/ 884712 w 3491346"/>
                <a:gd name="connsiteY31" fmla="*/ 368135 h 706582"/>
                <a:gd name="connsiteX32" fmla="*/ 884712 w 3491346"/>
                <a:gd name="connsiteY32" fmla="*/ 385948 h 706582"/>
                <a:gd name="connsiteX33" fmla="*/ 825335 w 3491346"/>
                <a:gd name="connsiteY33" fmla="*/ 385948 h 706582"/>
                <a:gd name="connsiteX34" fmla="*/ 825335 w 3491346"/>
                <a:gd name="connsiteY34" fmla="*/ 409698 h 706582"/>
                <a:gd name="connsiteX35" fmla="*/ 742208 w 3491346"/>
                <a:gd name="connsiteY35" fmla="*/ 409698 h 706582"/>
                <a:gd name="connsiteX36" fmla="*/ 742208 w 3491346"/>
                <a:gd name="connsiteY36" fmla="*/ 427511 h 706582"/>
                <a:gd name="connsiteX37" fmla="*/ 665018 w 3491346"/>
                <a:gd name="connsiteY37" fmla="*/ 427511 h 706582"/>
                <a:gd name="connsiteX38" fmla="*/ 665018 w 3491346"/>
                <a:gd name="connsiteY38" fmla="*/ 445324 h 706582"/>
                <a:gd name="connsiteX39" fmla="*/ 570016 w 3491346"/>
                <a:gd name="connsiteY39" fmla="*/ 445324 h 706582"/>
                <a:gd name="connsiteX40" fmla="*/ 570016 w 3491346"/>
                <a:gd name="connsiteY40" fmla="*/ 445324 h 706582"/>
                <a:gd name="connsiteX41" fmla="*/ 439387 w 3491346"/>
                <a:gd name="connsiteY41" fmla="*/ 445324 h 706582"/>
                <a:gd name="connsiteX42" fmla="*/ 439387 w 3491346"/>
                <a:gd name="connsiteY42" fmla="*/ 475013 h 706582"/>
                <a:gd name="connsiteX43" fmla="*/ 380010 w 3491346"/>
                <a:gd name="connsiteY43" fmla="*/ 475013 h 706582"/>
                <a:gd name="connsiteX44" fmla="*/ 380010 w 3491346"/>
                <a:gd name="connsiteY44" fmla="*/ 504701 h 706582"/>
                <a:gd name="connsiteX45" fmla="*/ 273133 w 3491346"/>
                <a:gd name="connsiteY45" fmla="*/ 504701 h 706582"/>
                <a:gd name="connsiteX46" fmla="*/ 273133 w 3491346"/>
                <a:gd name="connsiteY46" fmla="*/ 534389 h 706582"/>
                <a:gd name="connsiteX47" fmla="*/ 219694 w 3491346"/>
                <a:gd name="connsiteY47" fmla="*/ 534389 h 706582"/>
                <a:gd name="connsiteX48" fmla="*/ 219694 w 3491346"/>
                <a:gd name="connsiteY48" fmla="*/ 540327 h 706582"/>
                <a:gd name="connsiteX49" fmla="*/ 219694 w 3491346"/>
                <a:gd name="connsiteY49" fmla="*/ 540327 h 706582"/>
                <a:gd name="connsiteX50" fmla="*/ 195943 w 3491346"/>
                <a:gd name="connsiteY50" fmla="*/ 564078 h 706582"/>
                <a:gd name="connsiteX51" fmla="*/ 124691 w 3491346"/>
                <a:gd name="connsiteY51" fmla="*/ 564078 h 706582"/>
                <a:gd name="connsiteX52" fmla="*/ 124691 w 3491346"/>
                <a:gd name="connsiteY52" fmla="*/ 593766 h 706582"/>
                <a:gd name="connsiteX53" fmla="*/ 100940 w 3491346"/>
                <a:gd name="connsiteY53" fmla="*/ 593766 h 706582"/>
                <a:gd name="connsiteX54" fmla="*/ 100940 w 3491346"/>
                <a:gd name="connsiteY54" fmla="*/ 593766 h 706582"/>
                <a:gd name="connsiteX55" fmla="*/ 59376 w 3491346"/>
                <a:gd name="connsiteY55" fmla="*/ 635330 h 706582"/>
                <a:gd name="connsiteX56" fmla="*/ 59376 w 3491346"/>
                <a:gd name="connsiteY56" fmla="*/ 635330 h 706582"/>
                <a:gd name="connsiteX57" fmla="*/ 17813 w 3491346"/>
                <a:gd name="connsiteY57" fmla="*/ 676893 h 706582"/>
                <a:gd name="connsiteX58" fmla="*/ 0 w 3491346"/>
                <a:gd name="connsiteY58" fmla="*/ 694706 h 706582"/>
                <a:gd name="connsiteX59" fmla="*/ 0 w 3491346"/>
                <a:gd name="connsiteY59"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537448 w 3491346"/>
                <a:gd name="connsiteY9" fmla="*/ 102460 h 706582"/>
                <a:gd name="connsiteX10" fmla="*/ 2540055 w 3491346"/>
                <a:gd name="connsiteY10" fmla="*/ 141860 h 706582"/>
                <a:gd name="connsiteX11" fmla="*/ 2374510 w 3491346"/>
                <a:gd name="connsiteY11" fmla="*/ 143670 h 706582"/>
                <a:gd name="connsiteX12" fmla="*/ 2375770 w 3491346"/>
                <a:gd name="connsiteY12" fmla="*/ 170094 h 706582"/>
                <a:gd name="connsiteX13" fmla="*/ 2301106 w 3491346"/>
                <a:gd name="connsiteY13" fmla="*/ 170220 h 706582"/>
                <a:gd name="connsiteX14" fmla="*/ 2297875 w 3491346"/>
                <a:gd name="connsiteY14" fmla="*/ 213756 h 706582"/>
                <a:gd name="connsiteX15" fmla="*/ 2185060 w 3491346"/>
                <a:gd name="connsiteY15" fmla="*/ 213756 h 706582"/>
                <a:gd name="connsiteX16" fmla="*/ 2185060 w 3491346"/>
                <a:gd name="connsiteY16" fmla="*/ 255319 h 706582"/>
                <a:gd name="connsiteX17" fmla="*/ 1650670 w 3491346"/>
                <a:gd name="connsiteY17" fmla="*/ 255319 h 706582"/>
                <a:gd name="connsiteX18" fmla="*/ 1650670 w 3491346"/>
                <a:gd name="connsiteY18" fmla="*/ 279070 h 706582"/>
                <a:gd name="connsiteX19" fmla="*/ 1573481 w 3491346"/>
                <a:gd name="connsiteY19" fmla="*/ 279070 h 706582"/>
                <a:gd name="connsiteX20" fmla="*/ 1573481 w 3491346"/>
                <a:gd name="connsiteY20" fmla="*/ 290945 h 706582"/>
                <a:gd name="connsiteX21" fmla="*/ 1466603 w 3491346"/>
                <a:gd name="connsiteY21" fmla="*/ 290945 h 706582"/>
                <a:gd name="connsiteX22" fmla="*/ 1466603 w 3491346"/>
                <a:gd name="connsiteY22" fmla="*/ 296883 h 706582"/>
                <a:gd name="connsiteX23" fmla="*/ 1347849 w 3491346"/>
                <a:gd name="connsiteY23" fmla="*/ 296883 h 706582"/>
                <a:gd name="connsiteX24" fmla="*/ 1347849 w 3491346"/>
                <a:gd name="connsiteY24" fmla="*/ 326571 h 706582"/>
                <a:gd name="connsiteX25" fmla="*/ 1252847 w 3491346"/>
                <a:gd name="connsiteY25" fmla="*/ 326571 h 706582"/>
                <a:gd name="connsiteX26" fmla="*/ 1252847 w 3491346"/>
                <a:gd name="connsiteY26" fmla="*/ 356259 h 706582"/>
                <a:gd name="connsiteX27" fmla="*/ 1086592 w 3491346"/>
                <a:gd name="connsiteY27" fmla="*/ 356259 h 706582"/>
                <a:gd name="connsiteX28" fmla="*/ 1086592 w 3491346"/>
                <a:gd name="connsiteY28" fmla="*/ 368135 h 706582"/>
                <a:gd name="connsiteX29" fmla="*/ 967839 w 3491346"/>
                <a:gd name="connsiteY29" fmla="*/ 368135 h 706582"/>
                <a:gd name="connsiteX30" fmla="*/ 967839 w 3491346"/>
                <a:gd name="connsiteY30" fmla="*/ 368135 h 706582"/>
                <a:gd name="connsiteX31" fmla="*/ 884712 w 3491346"/>
                <a:gd name="connsiteY31" fmla="*/ 368135 h 706582"/>
                <a:gd name="connsiteX32" fmla="*/ 884712 w 3491346"/>
                <a:gd name="connsiteY32" fmla="*/ 385948 h 706582"/>
                <a:gd name="connsiteX33" fmla="*/ 825335 w 3491346"/>
                <a:gd name="connsiteY33" fmla="*/ 385948 h 706582"/>
                <a:gd name="connsiteX34" fmla="*/ 825335 w 3491346"/>
                <a:gd name="connsiteY34" fmla="*/ 409698 h 706582"/>
                <a:gd name="connsiteX35" fmla="*/ 742208 w 3491346"/>
                <a:gd name="connsiteY35" fmla="*/ 409698 h 706582"/>
                <a:gd name="connsiteX36" fmla="*/ 742208 w 3491346"/>
                <a:gd name="connsiteY36" fmla="*/ 427511 h 706582"/>
                <a:gd name="connsiteX37" fmla="*/ 665018 w 3491346"/>
                <a:gd name="connsiteY37" fmla="*/ 427511 h 706582"/>
                <a:gd name="connsiteX38" fmla="*/ 665018 w 3491346"/>
                <a:gd name="connsiteY38" fmla="*/ 445324 h 706582"/>
                <a:gd name="connsiteX39" fmla="*/ 570016 w 3491346"/>
                <a:gd name="connsiteY39" fmla="*/ 445324 h 706582"/>
                <a:gd name="connsiteX40" fmla="*/ 570016 w 3491346"/>
                <a:gd name="connsiteY40" fmla="*/ 445324 h 706582"/>
                <a:gd name="connsiteX41" fmla="*/ 439387 w 3491346"/>
                <a:gd name="connsiteY41" fmla="*/ 445324 h 706582"/>
                <a:gd name="connsiteX42" fmla="*/ 439387 w 3491346"/>
                <a:gd name="connsiteY42" fmla="*/ 475013 h 706582"/>
                <a:gd name="connsiteX43" fmla="*/ 380010 w 3491346"/>
                <a:gd name="connsiteY43" fmla="*/ 475013 h 706582"/>
                <a:gd name="connsiteX44" fmla="*/ 380010 w 3491346"/>
                <a:gd name="connsiteY44" fmla="*/ 504701 h 706582"/>
                <a:gd name="connsiteX45" fmla="*/ 273133 w 3491346"/>
                <a:gd name="connsiteY45" fmla="*/ 504701 h 706582"/>
                <a:gd name="connsiteX46" fmla="*/ 273133 w 3491346"/>
                <a:gd name="connsiteY46" fmla="*/ 534389 h 706582"/>
                <a:gd name="connsiteX47" fmla="*/ 219694 w 3491346"/>
                <a:gd name="connsiteY47" fmla="*/ 534389 h 706582"/>
                <a:gd name="connsiteX48" fmla="*/ 219694 w 3491346"/>
                <a:gd name="connsiteY48" fmla="*/ 540327 h 706582"/>
                <a:gd name="connsiteX49" fmla="*/ 219694 w 3491346"/>
                <a:gd name="connsiteY49" fmla="*/ 540327 h 706582"/>
                <a:gd name="connsiteX50" fmla="*/ 195943 w 3491346"/>
                <a:gd name="connsiteY50" fmla="*/ 564078 h 706582"/>
                <a:gd name="connsiteX51" fmla="*/ 124691 w 3491346"/>
                <a:gd name="connsiteY51" fmla="*/ 564078 h 706582"/>
                <a:gd name="connsiteX52" fmla="*/ 124691 w 3491346"/>
                <a:gd name="connsiteY52" fmla="*/ 593766 h 706582"/>
                <a:gd name="connsiteX53" fmla="*/ 100940 w 3491346"/>
                <a:gd name="connsiteY53" fmla="*/ 593766 h 706582"/>
                <a:gd name="connsiteX54" fmla="*/ 100940 w 3491346"/>
                <a:gd name="connsiteY54" fmla="*/ 593766 h 706582"/>
                <a:gd name="connsiteX55" fmla="*/ 59376 w 3491346"/>
                <a:gd name="connsiteY55" fmla="*/ 635330 h 706582"/>
                <a:gd name="connsiteX56" fmla="*/ 59376 w 3491346"/>
                <a:gd name="connsiteY56" fmla="*/ 635330 h 706582"/>
                <a:gd name="connsiteX57" fmla="*/ 17813 w 3491346"/>
                <a:gd name="connsiteY57" fmla="*/ 676893 h 706582"/>
                <a:gd name="connsiteX58" fmla="*/ 0 w 3491346"/>
                <a:gd name="connsiteY58" fmla="*/ 694706 h 706582"/>
                <a:gd name="connsiteX59" fmla="*/ 0 w 3491346"/>
                <a:gd name="connsiteY59" fmla="*/ 706582 h 706582"/>
                <a:gd name="connsiteX0" fmla="*/ 3491346 w 3491346"/>
                <a:gd name="connsiteY0" fmla="*/ 0 h 706582"/>
                <a:gd name="connsiteX1" fmla="*/ 3200400 w 3491346"/>
                <a:gd name="connsiteY1" fmla="*/ 0 h 706582"/>
                <a:gd name="connsiteX2" fmla="*/ 3200400 w 3491346"/>
                <a:gd name="connsiteY2" fmla="*/ 53439 h 706582"/>
                <a:gd name="connsiteX3" fmla="*/ 3099460 w 3491346"/>
                <a:gd name="connsiteY3" fmla="*/ 53439 h 706582"/>
                <a:gd name="connsiteX4" fmla="*/ 3099460 w 3491346"/>
                <a:gd name="connsiteY4" fmla="*/ 53439 h 706582"/>
                <a:gd name="connsiteX5" fmla="*/ 3099460 w 3491346"/>
                <a:gd name="connsiteY5" fmla="*/ 53439 h 706582"/>
                <a:gd name="connsiteX6" fmla="*/ 3099460 w 3491346"/>
                <a:gd name="connsiteY6" fmla="*/ 83127 h 706582"/>
                <a:gd name="connsiteX7" fmla="*/ 2755075 w 3491346"/>
                <a:gd name="connsiteY7" fmla="*/ 77190 h 706582"/>
                <a:gd name="connsiteX8" fmla="*/ 2755075 w 3491346"/>
                <a:gd name="connsiteY8" fmla="*/ 102247 h 706582"/>
                <a:gd name="connsiteX9" fmla="*/ 2537448 w 3491346"/>
                <a:gd name="connsiteY9" fmla="*/ 102460 h 706582"/>
                <a:gd name="connsiteX10" fmla="*/ 2540055 w 3491346"/>
                <a:gd name="connsiteY10" fmla="*/ 141860 h 706582"/>
                <a:gd name="connsiteX11" fmla="*/ 2374510 w 3491346"/>
                <a:gd name="connsiteY11" fmla="*/ 143670 h 706582"/>
                <a:gd name="connsiteX12" fmla="*/ 2375770 w 3491346"/>
                <a:gd name="connsiteY12" fmla="*/ 170094 h 706582"/>
                <a:gd name="connsiteX13" fmla="*/ 2301106 w 3491346"/>
                <a:gd name="connsiteY13" fmla="*/ 170220 h 706582"/>
                <a:gd name="connsiteX14" fmla="*/ 2297875 w 3491346"/>
                <a:gd name="connsiteY14" fmla="*/ 213756 h 706582"/>
                <a:gd name="connsiteX15" fmla="*/ 2185060 w 3491346"/>
                <a:gd name="connsiteY15" fmla="*/ 213756 h 706582"/>
                <a:gd name="connsiteX16" fmla="*/ 2185060 w 3491346"/>
                <a:gd name="connsiteY16" fmla="*/ 255319 h 706582"/>
                <a:gd name="connsiteX17" fmla="*/ 1650670 w 3491346"/>
                <a:gd name="connsiteY17" fmla="*/ 255319 h 706582"/>
                <a:gd name="connsiteX18" fmla="*/ 1650670 w 3491346"/>
                <a:gd name="connsiteY18" fmla="*/ 279070 h 706582"/>
                <a:gd name="connsiteX19" fmla="*/ 1573481 w 3491346"/>
                <a:gd name="connsiteY19" fmla="*/ 279070 h 706582"/>
                <a:gd name="connsiteX20" fmla="*/ 1573481 w 3491346"/>
                <a:gd name="connsiteY20" fmla="*/ 290945 h 706582"/>
                <a:gd name="connsiteX21" fmla="*/ 1466603 w 3491346"/>
                <a:gd name="connsiteY21" fmla="*/ 290945 h 706582"/>
                <a:gd name="connsiteX22" fmla="*/ 1466603 w 3491346"/>
                <a:gd name="connsiteY22" fmla="*/ 296883 h 706582"/>
                <a:gd name="connsiteX23" fmla="*/ 1347849 w 3491346"/>
                <a:gd name="connsiteY23" fmla="*/ 296883 h 706582"/>
                <a:gd name="connsiteX24" fmla="*/ 1347849 w 3491346"/>
                <a:gd name="connsiteY24" fmla="*/ 326571 h 706582"/>
                <a:gd name="connsiteX25" fmla="*/ 1252847 w 3491346"/>
                <a:gd name="connsiteY25" fmla="*/ 326571 h 706582"/>
                <a:gd name="connsiteX26" fmla="*/ 1252847 w 3491346"/>
                <a:gd name="connsiteY26" fmla="*/ 356259 h 706582"/>
                <a:gd name="connsiteX27" fmla="*/ 1086592 w 3491346"/>
                <a:gd name="connsiteY27" fmla="*/ 356259 h 706582"/>
                <a:gd name="connsiteX28" fmla="*/ 1086592 w 3491346"/>
                <a:gd name="connsiteY28" fmla="*/ 368135 h 706582"/>
                <a:gd name="connsiteX29" fmla="*/ 967839 w 3491346"/>
                <a:gd name="connsiteY29" fmla="*/ 368135 h 706582"/>
                <a:gd name="connsiteX30" fmla="*/ 967839 w 3491346"/>
                <a:gd name="connsiteY30" fmla="*/ 368135 h 706582"/>
                <a:gd name="connsiteX31" fmla="*/ 884712 w 3491346"/>
                <a:gd name="connsiteY31" fmla="*/ 368135 h 706582"/>
                <a:gd name="connsiteX32" fmla="*/ 884712 w 3491346"/>
                <a:gd name="connsiteY32" fmla="*/ 385948 h 706582"/>
                <a:gd name="connsiteX33" fmla="*/ 825335 w 3491346"/>
                <a:gd name="connsiteY33" fmla="*/ 385948 h 706582"/>
                <a:gd name="connsiteX34" fmla="*/ 825335 w 3491346"/>
                <a:gd name="connsiteY34" fmla="*/ 409698 h 706582"/>
                <a:gd name="connsiteX35" fmla="*/ 742208 w 3491346"/>
                <a:gd name="connsiteY35" fmla="*/ 409698 h 706582"/>
                <a:gd name="connsiteX36" fmla="*/ 742208 w 3491346"/>
                <a:gd name="connsiteY36" fmla="*/ 427511 h 706582"/>
                <a:gd name="connsiteX37" fmla="*/ 665018 w 3491346"/>
                <a:gd name="connsiteY37" fmla="*/ 427511 h 706582"/>
                <a:gd name="connsiteX38" fmla="*/ 665018 w 3491346"/>
                <a:gd name="connsiteY38" fmla="*/ 445324 h 706582"/>
                <a:gd name="connsiteX39" fmla="*/ 570016 w 3491346"/>
                <a:gd name="connsiteY39" fmla="*/ 445324 h 706582"/>
                <a:gd name="connsiteX40" fmla="*/ 570016 w 3491346"/>
                <a:gd name="connsiteY40" fmla="*/ 445324 h 706582"/>
                <a:gd name="connsiteX41" fmla="*/ 439387 w 3491346"/>
                <a:gd name="connsiteY41" fmla="*/ 445324 h 706582"/>
                <a:gd name="connsiteX42" fmla="*/ 439387 w 3491346"/>
                <a:gd name="connsiteY42" fmla="*/ 475013 h 706582"/>
                <a:gd name="connsiteX43" fmla="*/ 380010 w 3491346"/>
                <a:gd name="connsiteY43" fmla="*/ 475013 h 706582"/>
                <a:gd name="connsiteX44" fmla="*/ 380010 w 3491346"/>
                <a:gd name="connsiteY44" fmla="*/ 504701 h 706582"/>
                <a:gd name="connsiteX45" fmla="*/ 273133 w 3491346"/>
                <a:gd name="connsiteY45" fmla="*/ 504701 h 706582"/>
                <a:gd name="connsiteX46" fmla="*/ 273133 w 3491346"/>
                <a:gd name="connsiteY46" fmla="*/ 534389 h 706582"/>
                <a:gd name="connsiteX47" fmla="*/ 219694 w 3491346"/>
                <a:gd name="connsiteY47" fmla="*/ 534389 h 706582"/>
                <a:gd name="connsiteX48" fmla="*/ 219694 w 3491346"/>
                <a:gd name="connsiteY48" fmla="*/ 540327 h 706582"/>
                <a:gd name="connsiteX49" fmla="*/ 219694 w 3491346"/>
                <a:gd name="connsiteY49" fmla="*/ 540327 h 706582"/>
                <a:gd name="connsiteX50" fmla="*/ 195943 w 3491346"/>
                <a:gd name="connsiteY50" fmla="*/ 564078 h 706582"/>
                <a:gd name="connsiteX51" fmla="*/ 124691 w 3491346"/>
                <a:gd name="connsiteY51" fmla="*/ 564078 h 706582"/>
                <a:gd name="connsiteX52" fmla="*/ 124691 w 3491346"/>
                <a:gd name="connsiteY52" fmla="*/ 593766 h 706582"/>
                <a:gd name="connsiteX53" fmla="*/ 100940 w 3491346"/>
                <a:gd name="connsiteY53" fmla="*/ 593766 h 706582"/>
                <a:gd name="connsiteX54" fmla="*/ 100940 w 3491346"/>
                <a:gd name="connsiteY54" fmla="*/ 593766 h 706582"/>
                <a:gd name="connsiteX55" fmla="*/ 59376 w 3491346"/>
                <a:gd name="connsiteY55" fmla="*/ 635330 h 706582"/>
                <a:gd name="connsiteX56" fmla="*/ 59376 w 3491346"/>
                <a:gd name="connsiteY56" fmla="*/ 635330 h 706582"/>
                <a:gd name="connsiteX57" fmla="*/ 17813 w 3491346"/>
                <a:gd name="connsiteY57" fmla="*/ 676893 h 706582"/>
                <a:gd name="connsiteX58" fmla="*/ 0 w 3491346"/>
                <a:gd name="connsiteY58" fmla="*/ 694706 h 706582"/>
                <a:gd name="connsiteX59" fmla="*/ 0 w 3491346"/>
                <a:gd name="connsiteY59" fmla="*/ 706582 h 706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491346" h="706582">
                  <a:moveTo>
                    <a:pt x="3491346" y="0"/>
                  </a:moveTo>
                  <a:lnTo>
                    <a:pt x="3200400" y="0"/>
                  </a:lnTo>
                  <a:lnTo>
                    <a:pt x="3200400" y="53439"/>
                  </a:lnTo>
                  <a:lnTo>
                    <a:pt x="3099460" y="53439"/>
                  </a:lnTo>
                  <a:lnTo>
                    <a:pt x="3099460" y="53439"/>
                  </a:lnTo>
                  <a:lnTo>
                    <a:pt x="3099460" y="53439"/>
                  </a:lnTo>
                  <a:lnTo>
                    <a:pt x="3099460" y="83127"/>
                  </a:lnTo>
                  <a:lnTo>
                    <a:pt x="2755075" y="77190"/>
                  </a:lnTo>
                  <a:lnTo>
                    <a:pt x="2755075" y="102247"/>
                  </a:lnTo>
                  <a:lnTo>
                    <a:pt x="2537448" y="102460"/>
                  </a:lnTo>
                  <a:lnTo>
                    <a:pt x="2540055" y="141860"/>
                  </a:lnTo>
                  <a:lnTo>
                    <a:pt x="2374510" y="143670"/>
                  </a:lnTo>
                  <a:lnTo>
                    <a:pt x="2375770" y="170094"/>
                  </a:lnTo>
                  <a:lnTo>
                    <a:pt x="2301106" y="170220"/>
                  </a:lnTo>
                  <a:lnTo>
                    <a:pt x="2297875" y="213756"/>
                  </a:lnTo>
                  <a:lnTo>
                    <a:pt x="2185060" y="213756"/>
                  </a:lnTo>
                  <a:lnTo>
                    <a:pt x="2185060" y="255319"/>
                  </a:lnTo>
                  <a:lnTo>
                    <a:pt x="1650670" y="255319"/>
                  </a:lnTo>
                  <a:lnTo>
                    <a:pt x="1650670" y="279070"/>
                  </a:lnTo>
                  <a:lnTo>
                    <a:pt x="1573481" y="279070"/>
                  </a:lnTo>
                  <a:lnTo>
                    <a:pt x="1573481" y="290945"/>
                  </a:lnTo>
                  <a:lnTo>
                    <a:pt x="1466603" y="290945"/>
                  </a:lnTo>
                  <a:lnTo>
                    <a:pt x="1466603" y="296883"/>
                  </a:lnTo>
                  <a:lnTo>
                    <a:pt x="1347849" y="296883"/>
                  </a:lnTo>
                  <a:lnTo>
                    <a:pt x="1347849" y="326571"/>
                  </a:lnTo>
                  <a:lnTo>
                    <a:pt x="1252847" y="326571"/>
                  </a:lnTo>
                  <a:lnTo>
                    <a:pt x="1252847" y="356259"/>
                  </a:lnTo>
                  <a:lnTo>
                    <a:pt x="1086592" y="356259"/>
                  </a:lnTo>
                  <a:lnTo>
                    <a:pt x="1086592" y="368135"/>
                  </a:lnTo>
                  <a:lnTo>
                    <a:pt x="967839" y="368135"/>
                  </a:lnTo>
                  <a:lnTo>
                    <a:pt x="967839" y="368135"/>
                  </a:lnTo>
                  <a:lnTo>
                    <a:pt x="884712" y="368135"/>
                  </a:lnTo>
                  <a:lnTo>
                    <a:pt x="884712" y="385948"/>
                  </a:lnTo>
                  <a:lnTo>
                    <a:pt x="825335" y="385948"/>
                  </a:lnTo>
                  <a:lnTo>
                    <a:pt x="825335" y="409698"/>
                  </a:lnTo>
                  <a:lnTo>
                    <a:pt x="742208" y="409698"/>
                  </a:lnTo>
                  <a:lnTo>
                    <a:pt x="742208" y="427511"/>
                  </a:lnTo>
                  <a:lnTo>
                    <a:pt x="665018" y="427511"/>
                  </a:lnTo>
                  <a:lnTo>
                    <a:pt x="665018" y="445324"/>
                  </a:lnTo>
                  <a:lnTo>
                    <a:pt x="570016" y="445324"/>
                  </a:lnTo>
                  <a:lnTo>
                    <a:pt x="570016" y="445324"/>
                  </a:lnTo>
                  <a:lnTo>
                    <a:pt x="439387" y="445324"/>
                  </a:lnTo>
                  <a:lnTo>
                    <a:pt x="439387" y="475013"/>
                  </a:lnTo>
                  <a:lnTo>
                    <a:pt x="380010" y="475013"/>
                  </a:lnTo>
                  <a:lnTo>
                    <a:pt x="380010" y="504701"/>
                  </a:lnTo>
                  <a:lnTo>
                    <a:pt x="273133" y="504701"/>
                  </a:lnTo>
                  <a:lnTo>
                    <a:pt x="273133" y="534389"/>
                  </a:lnTo>
                  <a:lnTo>
                    <a:pt x="219694" y="534389"/>
                  </a:lnTo>
                  <a:lnTo>
                    <a:pt x="219694" y="540327"/>
                  </a:lnTo>
                  <a:lnTo>
                    <a:pt x="219694" y="540327"/>
                  </a:lnTo>
                  <a:lnTo>
                    <a:pt x="195943" y="564078"/>
                  </a:lnTo>
                  <a:lnTo>
                    <a:pt x="124691" y="564078"/>
                  </a:lnTo>
                  <a:lnTo>
                    <a:pt x="124691" y="593766"/>
                  </a:lnTo>
                  <a:lnTo>
                    <a:pt x="100940" y="593766"/>
                  </a:lnTo>
                  <a:lnTo>
                    <a:pt x="100940" y="593766"/>
                  </a:lnTo>
                  <a:lnTo>
                    <a:pt x="59376" y="635330"/>
                  </a:lnTo>
                  <a:lnTo>
                    <a:pt x="59376" y="635330"/>
                  </a:lnTo>
                  <a:lnTo>
                    <a:pt x="17813" y="676893"/>
                  </a:lnTo>
                  <a:lnTo>
                    <a:pt x="0" y="694706"/>
                  </a:lnTo>
                  <a:lnTo>
                    <a:pt x="0" y="70658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8BBF085C-8E6B-FF41-94AB-973428FB10C7}"/>
                </a:ext>
              </a:extLst>
            </p:cNvPr>
            <p:cNvSpPr txBox="1"/>
            <p:nvPr/>
          </p:nvSpPr>
          <p:spPr bwMode="auto">
            <a:xfrm>
              <a:off x="8265225" y="4190753"/>
              <a:ext cx="6992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&lt;.01</a:t>
              </a:r>
            </a:p>
          </p:txBody>
        </p:sp>
      </p:grpSp>
    </p:spTree>
    <p:extLst>
      <p:ext uri="{BB962C8B-B14F-4D97-AF65-F5344CB8AC3E}">
        <p14:creationId xmlns:p14="http://schemas.microsoft.com/office/powerpoint/2010/main" val="272007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a:extLst>
              <a:ext uri="{FF2B5EF4-FFF2-40B4-BE49-F238E27FC236}">
                <a16:creationId xmlns:a16="http://schemas.microsoft.com/office/drawing/2014/main" id="{B1B68912-0DAA-5A4D-BAF8-49EBA43D5C2A}"/>
              </a:ext>
            </a:extLst>
          </p:cNvPr>
          <p:cNvSpPr txBox="1"/>
          <p:nvPr/>
        </p:nvSpPr>
        <p:spPr bwMode="auto">
          <a:xfrm>
            <a:off x="7595047" y="4704432"/>
            <a:ext cx="452075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New/worse HTN </a:t>
            </a:r>
            <a:b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400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360             317            281             242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No/stable HTN </a:t>
            </a:r>
            <a:b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122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59               46               41               32</a:t>
            </a:r>
          </a:p>
        </p:txBody>
      </p:sp>
      <p:sp>
        <p:nvSpPr>
          <p:cNvPr id="2" name="Title 1"/>
          <p:cNvSpPr>
            <a:spLocks noGrp="1"/>
          </p:cNvSpPr>
          <p:nvPr>
            <p:ph type="title"/>
          </p:nvPr>
        </p:nvSpPr>
        <p:spPr/>
        <p:txBody>
          <a:bodyPr/>
          <a:lstStyle/>
          <a:p>
            <a:r>
              <a:rPr lang="en-US" dirty="0"/>
              <a:t>Hypertension and MACE on Ibrutinib</a:t>
            </a:r>
          </a:p>
        </p:txBody>
      </p:sp>
      <p:sp>
        <p:nvSpPr>
          <p:cNvPr id="7" name="TextBox 6"/>
          <p:cNvSpPr txBox="1"/>
          <p:nvPr/>
        </p:nvSpPr>
        <p:spPr>
          <a:xfrm>
            <a:off x="10524556" y="6356693"/>
            <a:ext cx="184731" cy="323165"/>
          </a:xfrm>
          <a:prstGeom prst="rect">
            <a:avLst/>
          </a:prstGeom>
          <a:noFill/>
        </p:spPr>
        <p:txBody>
          <a:bodyPr wrap="none" rtlCol="0">
            <a:spAutoFit/>
          </a:bodyPr>
          <a:lstStyle/>
          <a:p>
            <a:pPr marL="0" marR="0" lvl="0" indent="0" algn="l" defTabSz="767789"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black"/>
              </a:solidFill>
              <a:effectLst/>
              <a:uLnTx/>
              <a:uFillTx/>
              <a:latin typeface="Arial Narrow" panose="020B060602020203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BA8BFC62-17E4-42AA-A9C0-B2AAF389B898}"/>
              </a:ext>
            </a:extLst>
          </p:cNvPr>
          <p:cNvGrpSpPr>
            <a:grpSpLocks/>
          </p:cNvGrpSpPr>
          <p:nvPr/>
        </p:nvGrpSpPr>
        <p:grpSpPr bwMode="auto">
          <a:xfrm>
            <a:off x="9389569" y="6216652"/>
            <a:ext cx="2488502" cy="447822"/>
            <a:chOff x="9527309" y="3551529"/>
            <a:chExt cx="2488502" cy="448324"/>
          </a:xfrm>
        </p:grpSpPr>
        <p:pic>
          <p:nvPicPr>
            <p:cNvPr id="9" name="Picture 9">
              <a:extLst>
                <a:ext uri="{FF2B5EF4-FFF2-40B4-BE49-F238E27FC236}">
                  <a16:creationId xmlns:a16="http://schemas.microsoft.com/office/drawing/2014/main" id="{78444EEC-7DF7-442A-8352-CBF5ABAC08E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8">
              <a:extLst>
                <a:ext uri="{FF2B5EF4-FFF2-40B4-BE49-F238E27FC236}">
                  <a16:creationId xmlns:a16="http://schemas.microsoft.com/office/drawing/2014/main" id="{56E9462D-750B-4112-A603-9F3DF3E0082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Box 11">
            <a:extLst>
              <a:ext uri="{FF2B5EF4-FFF2-40B4-BE49-F238E27FC236}">
                <a16:creationId xmlns:a16="http://schemas.microsoft.com/office/drawing/2014/main" id="{75C9C4FE-0EEC-4642-92F0-7E3B6D3D3204}"/>
              </a:ext>
            </a:extLst>
          </p:cNvPr>
          <p:cNvSpPr txBox="1"/>
          <p:nvPr/>
        </p:nvSpPr>
        <p:spPr bwMode="auto">
          <a:xfrm>
            <a:off x="456658" y="1510272"/>
            <a:ext cx="37664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of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New Hypertension</a:t>
            </a:r>
          </a:p>
        </p:txBody>
      </p:sp>
      <p:sp>
        <p:nvSpPr>
          <p:cNvPr id="13" name="TextBox 12">
            <a:extLst>
              <a:ext uri="{FF2B5EF4-FFF2-40B4-BE49-F238E27FC236}">
                <a16:creationId xmlns:a16="http://schemas.microsoft.com/office/drawing/2014/main" id="{A7199A85-7C33-4C68-84AA-69DE65A0A478}"/>
              </a:ext>
            </a:extLst>
          </p:cNvPr>
          <p:cNvSpPr txBox="1"/>
          <p:nvPr/>
        </p:nvSpPr>
        <p:spPr bwMode="auto">
          <a:xfrm>
            <a:off x="4673838" y="1510272"/>
            <a:ext cx="31080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of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Hypertension During Ibrutinib</a:t>
            </a:r>
          </a:p>
        </p:txBody>
      </p:sp>
      <p:sp>
        <p:nvSpPr>
          <p:cNvPr id="14" name="TextBox 13">
            <a:extLst>
              <a:ext uri="{FF2B5EF4-FFF2-40B4-BE49-F238E27FC236}">
                <a16:creationId xmlns:a16="http://schemas.microsoft.com/office/drawing/2014/main" id="{30E49BAE-EA56-4228-B008-185B89734EE8}"/>
              </a:ext>
            </a:extLst>
          </p:cNvPr>
          <p:cNvSpPr txBox="1"/>
          <p:nvPr/>
        </p:nvSpPr>
        <p:spPr bwMode="auto">
          <a:xfrm>
            <a:off x="8242247" y="1510272"/>
            <a:ext cx="37664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of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MACE Over Time</a:t>
            </a:r>
          </a:p>
        </p:txBody>
      </p:sp>
      <p:sp>
        <p:nvSpPr>
          <p:cNvPr id="16" name="TextBox 15">
            <a:extLst>
              <a:ext uri="{FF2B5EF4-FFF2-40B4-BE49-F238E27FC236}">
                <a16:creationId xmlns:a16="http://schemas.microsoft.com/office/drawing/2014/main" id="{2974EA1D-C83C-AC41-8AFF-710C293B5A69}"/>
              </a:ext>
            </a:extLst>
          </p:cNvPr>
          <p:cNvSpPr txBox="1"/>
          <p:nvPr/>
        </p:nvSpPr>
        <p:spPr bwMode="auto">
          <a:xfrm rot="16200000">
            <a:off x="2893717" y="2931911"/>
            <a:ext cx="22791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0" marR="0" lvl="0" indent="0" algn="ctr" defTabSz="914400" latinLnBrk="0">
              <a:lnSpc>
                <a:spcPct val="100000"/>
              </a:lnSpc>
              <a:spcBef>
                <a:spcPct val="50000"/>
              </a:spcBef>
              <a:buClrTx/>
              <a:buSzTx/>
              <a:buFontTx/>
              <a:buNone/>
              <a:tabLst/>
              <a:defRPr kumimoji="0" sz="1600" i="0" u="none" strike="noStrike" cap="none" spc="0" normalizeH="0" baseline="0">
                <a:ln>
                  <a:noFill/>
                </a:ln>
                <a:solidFill>
                  <a:srgbClr val="000000"/>
                </a:solidFill>
                <a:effectLst/>
                <a:uLnTx/>
                <a:uFillTx/>
                <a:latin typeface="Calibri" panose="020F0502020204030204" pitchFamily="34" charset="0"/>
              </a:defRPr>
            </a:lvl1pPr>
          </a:lstStyle>
          <a:p>
            <a:r>
              <a:rPr lang="en-US" dirty="0"/>
              <a:t>Cumulative Incidence of Worsened HTN (%)</a:t>
            </a:r>
          </a:p>
        </p:txBody>
      </p:sp>
      <p:sp>
        <p:nvSpPr>
          <p:cNvPr id="17" name="TextBox 16">
            <a:extLst>
              <a:ext uri="{FF2B5EF4-FFF2-40B4-BE49-F238E27FC236}">
                <a16:creationId xmlns:a16="http://schemas.microsoft.com/office/drawing/2014/main" id="{935E2091-CFB7-1147-A086-6895F2130F05}"/>
              </a:ext>
            </a:extLst>
          </p:cNvPr>
          <p:cNvSpPr txBox="1"/>
          <p:nvPr/>
        </p:nvSpPr>
        <p:spPr bwMode="auto">
          <a:xfrm>
            <a:off x="4728884" y="4596438"/>
            <a:ext cx="27988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Ibrutinib Start</a:t>
            </a:r>
          </a:p>
        </p:txBody>
      </p:sp>
      <p:sp>
        <p:nvSpPr>
          <p:cNvPr id="18" name="TextBox 17">
            <a:extLst>
              <a:ext uri="{FF2B5EF4-FFF2-40B4-BE49-F238E27FC236}">
                <a16:creationId xmlns:a16="http://schemas.microsoft.com/office/drawing/2014/main" id="{E97B98C8-C642-5C4E-8962-B2599F58ACA0}"/>
              </a:ext>
            </a:extLst>
          </p:cNvPr>
          <p:cNvSpPr txBox="1"/>
          <p:nvPr/>
        </p:nvSpPr>
        <p:spPr bwMode="auto">
          <a:xfrm>
            <a:off x="4654212" y="4306633"/>
            <a:ext cx="30155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0       6       12     18     24     30     36</a:t>
            </a:r>
          </a:p>
        </p:txBody>
      </p:sp>
      <p:cxnSp>
        <p:nvCxnSpPr>
          <p:cNvPr id="22" name="Straight Connector 21">
            <a:extLst>
              <a:ext uri="{FF2B5EF4-FFF2-40B4-BE49-F238E27FC236}">
                <a16:creationId xmlns:a16="http://schemas.microsoft.com/office/drawing/2014/main" id="{AAE91CFE-7DA2-0D4E-BF4D-7B6521C7A206}"/>
              </a:ext>
            </a:extLst>
          </p:cNvPr>
          <p:cNvCxnSpPr>
            <a:cxnSpLocks/>
          </p:cNvCxnSpPr>
          <p:nvPr/>
        </p:nvCxnSpPr>
        <p:spPr bwMode="auto">
          <a:xfrm flipH="1">
            <a:off x="4718655" y="4321531"/>
            <a:ext cx="2797510" cy="0"/>
          </a:xfrm>
          <a:prstGeom prst="line">
            <a:avLst/>
          </a:prstGeom>
          <a:noFill/>
          <a:ln w="28575" cap="flat" cmpd="sng" algn="ctr">
            <a:solidFill>
              <a:schemeClr val="bg1"/>
            </a:solidFill>
            <a:prstDash val="solid"/>
            <a:round/>
            <a:headEnd type="none" w="med" len="med"/>
            <a:tailEnd type="none" w="med" len="med"/>
          </a:ln>
          <a:effectLst/>
        </p:spPr>
      </p:cxnSp>
      <p:grpSp>
        <p:nvGrpSpPr>
          <p:cNvPr id="40" name="Group 39">
            <a:extLst>
              <a:ext uri="{FF2B5EF4-FFF2-40B4-BE49-F238E27FC236}">
                <a16:creationId xmlns:a16="http://schemas.microsoft.com/office/drawing/2014/main" id="{B77A7A64-2A80-C640-B201-FB1761E204A7}"/>
              </a:ext>
            </a:extLst>
          </p:cNvPr>
          <p:cNvGrpSpPr/>
          <p:nvPr/>
        </p:nvGrpSpPr>
        <p:grpSpPr>
          <a:xfrm>
            <a:off x="4666128" y="2267273"/>
            <a:ext cx="66644" cy="2058542"/>
            <a:chOff x="4384776" y="2267273"/>
            <a:chExt cx="66644" cy="2058542"/>
          </a:xfrm>
        </p:grpSpPr>
        <p:cxnSp>
          <p:nvCxnSpPr>
            <p:cNvPr id="21" name="Straight Connector 20">
              <a:extLst>
                <a:ext uri="{FF2B5EF4-FFF2-40B4-BE49-F238E27FC236}">
                  <a16:creationId xmlns:a16="http://schemas.microsoft.com/office/drawing/2014/main" id="{A4AE524C-3B6E-694B-9CE8-DD5EECF58848}"/>
                </a:ext>
              </a:extLst>
            </p:cNvPr>
            <p:cNvCxnSpPr>
              <a:cxnSpLocks/>
            </p:cNvCxnSpPr>
            <p:nvPr/>
          </p:nvCxnSpPr>
          <p:spPr bwMode="auto">
            <a:xfrm>
              <a:off x="4447531" y="2267273"/>
              <a:ext cx="0" cy="2058542"/>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0189571-8C8F-5D4D-8B5A-CF2CD1D0763A}"/>
                </a:ext>
              </a:extLst>
            </p:cNvPr>
            <p:cNvCxnSpPr>
              <a:cxnSpLocks/>
            </p:cNvCxnSpPr>
            <p:nvPr/>
          </p:nvCxnSpPr>
          <p:spPr bwMode="auto">
            <a:xfrm flipH="1">
              <a:off x="4384776" y="3295768"/>
              <a:ext cx="6664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5CBA2E0-5C1F-BE44-AC16-79C099F0668C}"/>
                </a:ext>
              </a:extLst>
            </p:cNvPr>
            <p:cNvCxnSpPr>
              <a:cxnSpLocks/>
            </p:cNvCxnSpPr>
            <p:nvPr/>
          </p:nvCxnSpPr>
          <p:spPr bwMode="auto">
            <a:xfrm flipH="1">
              <a:off x="4384776" y="2337886"/>
              <a:ext cx="6664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FC3651B-90C3-DE46-9F64-C1C7622A2E14}"/>
                </a:ext>
              </a:extLst>
            </p:cNvPr>
            <p:cNvCxnSpPr>
              <a:cxnSpLocks/>
            </p:cNvCxnSpPr>
            <p:nvPr/>
          </p:nvCxnSpPr>
          <p:spPr bwMode="auto">
            <a:xfrm flipH="1">
              <a:off x="4384776" y="2816827"/>
              <a:ext cx="6664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1F176AA-6572-8243-9736-6D296AF67ADC}"/>
                </a:ext>
              </a:extLst>
            </p:cNvPr>
            <p:cNvCxnSpPr>
              <a:cxnSpLocks/>
            </p:cNvCxnSpPr>
            <p:nvPr/>
          </p:nvCxnSpPr>
          <p:spPr bwMode="auto">
            <a:xfrm flipH="1">
              <a:off x="4384776" y="3774709"/>
              <a:ext cx="6664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680E8E3-FA49-7B42-947E-3457972F76D0}"/>
                </a:ext>
              </a:extLst>
            </p:cNvPr>
            <p:cNvCxnSpPr>
              <a:cxnSpLocks/>
            </p:cNvCxnSpPr>
            <p:nvPr/>
          </p:nvCxnSpPr>
          <p:spPr bwMode="auto">
            <a:xfrm flipH="1">
              <a:off x="4384776" y="4253650"/>
              <a:ext cx="66644" cy="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EC6398F2-0AAD-E540-81CA-E89B9A1A9848}"/>
              </a:ext>
            </a:extLst>
          </p:cNvPr>
          <p:cNvSpPr txBox="1"/>
          <p:nvPr/>
        </p:nvSpPr>
        <p:spPr bwMode="auto">
          <a:xfrm>
            <a:off x="4221664" y="2160986"/>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nvGrpSpPr>
          <p:cNvPr id="42" name="Group 41">
            <a:extLst>
              <a:ext uri="{FF2B5EF4-FFF2-40B4-BE49-F238E27FC236}">
                <a16:creationId xmlns:a16="http://schemas.microsoft.com/office/drawing/2014/main" id="{C1D69D53-F7F8-F34F-9F7F-A39CE8D34F55}"/>
              </a:ext>
            </a:extLst>
          </p:cNvPr>
          <p:cNvGrpSpPr/>
          <p:nvPr/>
        </p:nvGrpSpPr>
        <p:grpSpPr>
          <a:xfrm>
            <a:off x="4794874" y="4324749"/>
            <a:ext cx="2657651" cy="45719"/>
            <a:chOff x="4513522" y="4324749"/>
            <a:chExt cx="2657651" cy="45719"/>
          </a:xfrm>
        </p:grpSpPr>
        <p:cxnSp>
          <p:nvCxnSpPr>
            <p:cNvPr id="28" name="Straight Connector 27">
              <a:extLst>
                <a:ext uri="{FF2B5EF4-FFF2-40B4-BE49-F238E27FC236}">
                  <a16:creationId xmlns:a16="http://schemas.microsoft.com/office/drawing/2014/main" id="{996B6B18-3189-2F4B-97CD-CF0E234C43CB}"/>
                </a:ext>
              </a:extLst>
            </p:cNvPr>
            <p:cNvCxnSpPr>
              <a:cxnSpLocks/>
            </p:cNvCxnSpPr>
            <p:nvPr/>
          </p:nvCxnSpPr>
          <p:spPr bwMode="auto">
            <a:xfrm rot="5400000" flipH="1">
              <a:off x="5376546"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B781996-00A6-8C45-8822-56C3DDBE1653}"/>
                </a:ext>
              </a:extLst>
            </p:cNvPr>
            <p:cNvCxnSpPr>
              <a:cxnSpLocks/>
            </p:cNvCxnSpPr>
            <p:nvPr/>
          </p:nvCxnSpPr>
          <p:spPr bwMode="auto">
            <a:xfrm rot="5400000" flipH="1">
              <a:off x="6705372"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269172C-9DAE-C444-8C99-3B25574E4CBE}"/>
                </a:ext>
              </a:extLst>
            </p:cNvPr>
            <p:cNvCxnSpPr>
              <a:cxnSpLocks/>
            </p:cNvCxnSpPr>
            <p:nvPr/>
          </p:nvCxnSpPr>
          <p:spPr bwMode="auto">
            <a:xfrm rot="5400000" flipH="1">
              <a:off x="6262430"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7491EF3-C41C-9449-B608-B7E021930095}"/>
                </a:ext>
              </a:extLst>
            </p:cNvPr>
            <p:cNvCxnSpPr>
              <a:cxnSpLocks/>
            </p:cNvCxnSpPr>
            <p:nvPr/>
          </p:nvCxnSpPr>
          <p:spPr bwMode="auto">
            <a:xfrm rot="5400000" flipH="1">
              <a:off x="5819488"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3516F4A-4407-8A47-884C-D4875D188E5B}"/>
                </a:ext>
              </a:extLst>
            </p:cNvPr>
            <p:cNvCxnSpPr>
              <a:cxnSpLocks/>
            </p:cNvCxnSpPr>
            <p:nvPr/>
          </p:nvCxnSpPr>
          <p:spPr bwMode="auto">
            <a:xfrm rot="5400000" flipH="1">
              <a:off x="4933604"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EAD2C2F-4622-9B41-B430-0FBBA1A5092A}"/>
                </a:ext>
              </a:extLst>
            </p:cNvPr>
            <p:cNvCxnSpPr>
              <a:cxnSpLocks/>
            </p:cNvCxnSpPr>
            <p:nvPr/>
          </p:nvCxnSpPr>
          <p:spPr bwMode="auto">
            <a:xfrm rot="5400000" flipH="1">
              <a:off x="4490662"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4B33A36-2BE6-D340-8D55-5D89FCD5956B}"/>
                </a:ext>
              </a:extLst>
            </p:cNvPr>
            <p:cNvCxnSpPr>
              <a:cxnSpLocks/>
            </p:cNvCxnSpPr>
            <p:nvPr/>
          </p:nvCxnSpPr>
          <p:spPr bwMode="auto">
            <a:xfrm rot="5400000" flipH="1">
              <a:off x="7148313" y="4347609"/>
              <a:ext cx="45719" cy="0"/>
            </a:xfrm>
            <a:prstGeom prst="line">
              <a:avLst/>
            </a:prstGeom>
            <a:noFill/>
            <a:ln w="28575" cap="flat" cmpd="sng" algn="ctr">
              <a:solidFill>
                <a:schemeClr val="bg1"/>
              </a:solidFill>
              <a:prstDash val="solid"/>
              <a:round/>
              <a:headEnd type="none" w="med" len="med"/>
              <a:tailEnd type="none" w="med" len="med"/>
            </a:ln>
            <a:effectLst/>
          </p:spPr>
        </p:cxnSp>
      </p:grpSp>
      <p:sp>
        <p:nvSpPr>
          <p:cNvPr id="44" name="TextBox 43">
            <a:extLst>
              <a:ext uri="{FF2B5EF4-FFF2-40B4-BE49-F238E27FC236}">
                <a16:creationId xmlns:a16="http://schemas.microsoft.com/office/drawing/2014/main" id="{14644418-E306-E34E-A9CC-89AF57F164CD}"/>
              </a:ext>
            </a:extLst>
          </p:cNvPr>
          <p:cNvSpPr txBox="1"/>
          <p:nvPr/>
        </p:nvSpPr>
        <p:spPr bwMode="auto">
          <a:xfrm>
            <a:off x="4181555" y="4947139"/>
            <a:ext cx="33390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to 50% cumulative incidence: 1.1 mo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29.3 mo</a:t>
            </a:r>
          </a:p>
        </p:txBody>
      </p:sp>
      <p:sp>
        <p:nvSpPr>
          <p:cNvPr id="45" name="TextBox 44">
            <a:extLst>
              <a:ext uri="{FF2B5EF4-FFF2-40B4-BE49-F238E27FC236}">
                <a16:creationId xmlns:a16="http://schemas.microsoft.com/office/drawing/2014/main" id="{CD3079CE-22AF-984F-A0BD-46F66CEB8D24}"/>
              </a:ext>
            </a:extLst>
          </p:cNvPr>
          <p:cNvSpPr txBox="1"/>
          <p:nvPr/>
        </p:nvSpPr>
        <p:spPr bwMode="auto">
          <a:xfrm>
            <a:off x="4325860" y="26574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46" name="TextBox 45">
            <a:extLst>
              <a:ext uri="{FF2B5EF4-FFF2-40B4-BE49-F238E27FC236}">
                <a16:creationId xmlns:a16="http://schemas.microsoft.com/office/drawing/2014/main" id="{551BE2A5-4671-5345-A2FA-461C9F14E6EE}"/>
              </a:ext>
            </a:extLst>
          </p:cNvPr>
          <p:cNvSpPr txBox="1"/>
          <p:nvPr/>
        </p:nvSpPr>
        <p:spPr bwMode="auto">
          <a:xfrm>
            <a:off x="4325860" y="31146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7" name="TextBox 46">
            <a:extLst>
              <a:ext uri="{FF2B5EF4-FFF2-40B4-BE49-F238E27FC236}">
                <a16:creationId xmlns:a16="http://schemas.microsoft.com/office/drawing/2014/main" id="{736666D5-E3CE-9844-9D9B-D766E5BC5560}"/>
              </a:ext>
            </a:extLst>
          </p:cNvPr>
          <p:cNvSpPr txBox="1"/>
          <p:nvPr/>
        </p:nvSpPr>
        <p:spPr bwMode="auto">
          <a:xfrm>
            <a:off x="4325860" y="361950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48" name="Freeform 47">
            <a:extLst>
              <a:ext uri="{FF2B5EF4-FFF2-40B4-BE49-F238E27FC236}">
                <a16:creationId xmlns:a16="http://schemas.microsoft.com/office/drawing/2014/main" id="{4FFE1092-A12F-E54A-AFFA-3A6D34EC3155}"/>
              </a:ext>
            </a:extLst>
          </p:cNvPr>
          <p:cNvSpPr/>
          <p:nvPr/>
        </p:nvSpPr>
        <p:spPr bwMode="auto">
          <a:xfrm>
            <a:off x="4786677" y="2663825"/>
            <a:ext cx="2660650" cy="1597025"/>
          </a:xfrm>
          <a:custGeom>
            <a:avLst/>
            <a:gdLst>
              <a:gd name="connsiteX0" fmla="*/ 0 w 2660650"/>
              <a:gd name="connsiteY0" fmla="*/ 1597025 h 1597025"/>
              <a:gd name="connsiteX1" fmla="*/ 0 w 2660650"/>
              <a:gd name="connsiteY1" fmla="*/ 1422400 h 1597025"/>
              <a:gd name="connsiteX2" fmla="*/ 15875 w 2660650"/>
              <a:gd name="connsiteY2" fmla="*/ 1422400 h 1597025"/>
              <a:gd name="connsiteX3" fmla="*/ 15875 w 2660650"/>
              <a:gd name="connsiteY3" fmla="*/ 1352550 h 1597025"/>
              <a:gd name="connsiteX4" fmla="*/ 22225 w 2660650"/>
              <a:gd name="connsiteY4" fmla="*/ 1352550 h 1597025"/>
              <a:gd name="connsiteX5" fmla="*/ 22225 w 2660650"/>
              <a:gd name="connsiteY5" fmla="*/ 1177925 h 1597025"/>
              <a:gd name="connsiteX6" fmla="*/ 22225 w 2660650"/>
              <a:gd name="connsiteY6" fmla="*/ 1108075 h 1597025"/>
              <a:gd name="connsiteX7" fmla="*/ 22225 w 2660650"/>
              <a:gd name="connsiteY7" fmla="*/ 1076325 h 1597025"/>
              <a:gd name="connsiteX8" fmla="*/ 22225 w 2660650"/>
              <a:gd name="connsiteY8" fmla="*/ 1076325 h 1597025"/>
              <a:gd name="connsiteX9" fmla="*/ 22225 w 2660650"/>
              <a:gd name="connsiteY9" fmla="*/ 965200 h 1597025"/>
              <a:gd name="connsiteX10" fmla="*/ 34925 w 2660650"/>
              <a:gd name="connsiteY10" fmla="*/ 952500 h 1597025"/>
              <a:gd name="connsiteX11" fmla="*/ 47625 w 2660650"/>
              <a:gd name="connsiteY11" fmla="*/ 914400 h 1597025"/>
              <a:gd name="connsiteX12" fmla="*/ 47625 w 2660650"/>
              <a:gd name="connsiteY12" fmla="*/ 866775 h 1597025"/>
              <a:gd name="connsiteX13" fmla="*/ 66675 w 2660650"/>
              <a:gd name="connsiteY13" fmla="*/ 822325 h 1597025"/>
              <a:gd name="connsiteX14" fmla="*/ 66675 w 2660650"/>
              <a:gd name="connsiteY14" fmla="*/ 730250 h 1597025"/>
              <a:gd name="connsiteX15" fmla="*/ 69850 w 2660650"/>
              <a:gd name="connsiteY15" fmla="*/ 730250 h 1597025"/>
              <a:gd name="connsiteX16" fmla="*/ 69850 w 2660650"/>
              <a:gd name="connsiteY16" fmla="*/ 698500 h 1597025"/>
              <a:gd name="connsiteX17" fmla="*/ 85725 w 2660650"/>
              <a:gd name="connsiteY17" fmla="*/ 666750 h 1597025"/>
              <a:gd name="connsiteX18" fmla="*/ 85725 w 2660650"/>
              <a:gd name="connsiteY18" fmla="*/ 612775 h 1597025"/>
              <a:gd name="connsiteX19" fmla="*/ 85725 w 2660650"/>
              <a:gd name="connsiteY19" fmla="*/ 612775 h 1597025"/>
              <a:gd name="connsiteX20" fmla="*/ 85725 w 2660650"/>
              <a:gd name="connsiteY20" fmla="*/ 612775 h 1597025"/>
              <a:gd name="connsiteX21" fmla="*/ 85725 w 2660650"/>
              <a:gd name="connsiteY21" fmla="*/ 612775 h 1597025"/>
              <a:gd name="connsiteX22" fmla="*/ 85725 w 2660650"/>
              <a:gd name="connsiteY22" fmla="*/ 612775 h 1597025"/>
              <a:gd name="connsiteX23" fmla="*/ 85725 w 2660650"/>
              <a:gd name="connsiteY23" fmla="*/ 561975 h 1597025"/>
              <a:gd name="connsiteX24" fmla="*/ 133350 w 2660650"/>
              <a:gd name="connsiteY24" fmla="*/ 508000 h 1597025"/>
              <a:gd name="connsiteX25" fmla="*/ 133350 w 2660650"/>
              <a:gd name="connsiteY25" fmla="*/ 438150 h 1597025"/>
              <a:gd name="connsiteX26" fmla="*/ 206375 w 2660650"/>
              <a:gd name="connsiteY26" fmla="*/ 365125 h 1597025"/>
              <a:gd name="connsiteX27" fmla="*/ 206375 w 2660650"/>
              <a:gd name="connsiteY27" fmla="*/ 330200 h 1597025"/>
              <a:gd name="connsiteX28" fmla="*/ 285750 w 2660650"/>
              <a:gd name="connsiteY28" fmla="*/ 295275 h 1597025"/>
              <a:gd name="connsiteX29" fmla="*/ 327025 w 2660650"/>
              <a:gd name="connsiteY29" fmla="*/ 295275 h 1597025"/>
              <a:gd name="connsiteX30" fmla="*/ 349250 w 2660650"/>
              <a:gd name="connsiteY30" fmla="*/ 263525 h 1597025"/>
              <a:gd name="connsiteX31" fmla="*/ 368300 w 2660650"/>
              <a:gd name="connsiteY31" fmla="*/ 263525 h 1597025"/>
              <a:gd name="connsiteX32" fmla="*/ 409575 w 2660650"/>
              <a:gd name="connsiteY32" fmla="*/ 241300 h 1597025"/>
              <a:gd name="connsiteX33" fmla="*/ 476250 w 2660650"/>
              <a:gd name="connsiteY33" fmla="*/ 241300 h 1597025"/>
              <a:gd name="connsiteX34" fmla="*/ 501650 w 2660650"/>
              <a:gd name="connsiteY34" fmla="*/ 215900 h 1597025"/>
              <a:gd name="connsiteX35" fmla="*/ 546100 w 2660650"/>
              <a:gd name="connsiteY35" fmla="*/ 212725 h 1597025"/>
              <a:gd name="connsiteX36" fmla="*/ 546100 w 2660650"/>
              <a:gd name="connsiteY36" fmla="*/ 193675 h 1597025"/>
              <a:gd name="connsiteX37" fmla="*/ 584200 w 2660650"/>
              <a:gd name="connsiteY37" fmla="*/ 193675 h 1597025"/>
              <a:gd name="connsiteX38" fmla="*/ 584200 w 2660650"/>
              <a:gd name="connsiteY38" fmla="*/ 177800 h 1597025"/>
              <a:gd name="connsiteX39" fmla="*/ 619125 w 2660650"/>
              <a:gd name="connsiteY39" fmla="*/ 177800 h 1597025"/>
              <a:gd name="connsiteX40" fmla="*/ 657225 w 2660650"/>
              <a:gd name="connsiteY40" fmla="*/ 165100 h 1597025"/>
              <a:gd name="connsiteX41" fmla="*/ 727075 w 2660650"/>
              <a:gd name="connsiteY41" fmla="*/ 165100 h 1597025"/>
              <a:gd name="connsiteX42" fmla="*/ 758825 w 2660650"/>
              <a:gd name="connsiteY42" fmla="*/ 142875 h 1597025"/>
              <a:gd name="connsiteX43" fmla="*/ 793750 w 2660650"/>
              <a:gd name="connsiteY43" fmla="*/ 142875 h 1597025"/>
              <a:gd name="connsiteX44" fmla="*/ 854075 w 2660650"/>
              <a:gd name="connsiteY44" fmla="*/ 117475 h 1597025"/>
              <a:gd name="connsiteX45" fmla="*/ 895350 w 2660650"/>
              <a:gd name="connsiteY45" fmla="*/ 117475 h 1597025"/>
              <a:gd name="connsiteX46" fmla="*/ 895350 w 2660650"/>
              <a:gd name="connsiteY46" fmla="*/ 107950 h 1597025"/>
              <a:gd name="connsiteX47" fmla="*/ 974725 w 2660650"/>
              <a:gd name="connsiteY47" fmla="*/ 107950 h 1597025"/>
              <a:gd name="connsiteX48" fmla="*/ 981075 w 2660650"/>
              <a:gd name="connsiteY48" fmla="*/ 101600 h 1597025"/>
              <a:gd name="connsiteX49" fmla="*/ 1190625 w 2660650"/>
              <a:gd name="connsiteY49" fmla="*/ 101600 h 1597025"/>
              <a:gd name="connsiteX50" fmla="*/ 1190625 w 2660650"/>
              <a:gd name="connsiteY50" fmla="*/ 95250 h 1597025"/>
              <a:gd name="connsiteX51" fmla="*/ 1323975 w 2660650"/>
              <a:gd name="connsiteY51" fmla="*/ 95250 h 1597025"/>
              <a:gd name="connsiteX52" fmla="*/ 1323975 w 2660650"/>
              <a:gd name="connsiteY52" fmla="*/ 85725 h 1597025"/>
              <a:gd name="connsiteX53" fmla="*/ 1524000 w 2660650"/>
              <a:gd name="connsiteY53" fmla="*/ 85725 h 1597025"/>
              <a:gd name="connsiteX54" fmla="*/ 1524000 w 2660650"/>
              <a:gd name="connsiteY54" fmla="*/ 79375 h 1597025"/>
              <a:gd name="connsiteX55" fmla="*/ 1571625 w 2660650"/>
              <a:gd name="connsiteY55" fmla="*/ 79375 h 1597025"/>
              <a:gd name="connsiteX56" fmla="*/ 1571625 w 2660650"/>
              <a:gd name="connsiteY56" fmla="*/ 73025 h 1597025"/>
              <a:gd name="connsiteX57" fmla="*/ 1752600 w 2660650"/>
              <a:gd name="connsiteY57" fmla="*/ 73025 h 1597025"/>
              <a:gd name="connsiteX58" fmla="*/ 1752600 w 2660650"/>
              <a:gd name="connsiteY58" fmla="*/ 66675 h 1597025"/>
              <a:gd name="connsiteX59" fmla="*/ 1752600 w 2660650"/>
              <a:gd name="connsiteY59" fmla="*/ 66675 h 1597025"/>
              <a:gd name="connsiteX60" fmla="*/ 1774825 w 2660650"/>
              <a:gd name="connsiteY60" fmla="*/ 66675 h 1597025"/>
              <a:gd name="connsiteX61" fmla="*/ 1812925 w 2660650"/>
              <a:gd name="connsiteY61" fmla="*/ 66675 h 1597025"/>
              <a:gd name="connsiteX62" fmla="*/ 1812925 w 2660650"/>
              <a:gd name="connsiteY62" fmla="*/ 44450 h 1597025"/>
              <a:gd name="connsiteX63" fmla="*/ 1892300 w 2660650"/>
              <a:gd name="connsiteY63" fmla="*/ 44450 h 1597025"/>
              <a:gd name="connsiteX64" fmla="*/ 1892300 w 2660650"/>
              <a:gd name="connsiteY64" fmla="*/ 41275 h 1597025"/>
              <a:gd name="connsiteX65" fmla="*/ 1920875 w 2660650"/>
              <a:gd name="connsiteY65" fmla="*/ 41275 h 1597025"/>
              <a:gd name="connsiteX66" fmla="*/ 1920875 w 2660650"/>
              <a:gd name="connsiteY66" fmla="*/ 34925 h 1597025"/>
              <a:gd name="connsiteX67" fmla="*/ 1984375 w 2660650"/>
              <a:gd name="connsiteY67" fmla="*/ 34925 h 1597025"/>
              <a:gd name="connsiteX68" fmla="*/ 1984375 w 2660650"/>
              <a:gd name="connsiteY68" fmla="*/ 25400 h 1597025"/>
              <a:gd name="connsiteX69" fmla="*/ 2038350 w 2660650"/>
              <a:gd name="connsiteY69" fmla="*/ 25400 h 1597025"/>
              <a:gd name="connsiteX70" fmla="*/ 2038350 w 2660650"/>
              <a:gd name="connsiteY70" fmla="*/ 15875 h 1597025"/>
              <a:gd name="connsiteX71" fmla="*/ 2212975 w 2660650"/>
              <a:gd name="connsiteY71" fmla="*/ 15875 h 1597025"/>
              <a:gd name="connsiteX72" fmla="*/ 2212975 w 2660650"/>
              <a:gd name="connsiteY72" fmla="*/ 9525 h 1597025"/>
              <a:gd name="connsiteX73" fmla="*/ 2352675 w 2660650"/>
              <a:gd name="connsiteY73" fmla="*/ 9525 h 1597025"/>
              <a:gd name="connsiteX74" fmla="*/ 2352675 w 2660650"/>
              <a:gd name="connsiteY74" fmla="*/ 6350 h 1597025"/>
              <a:gd name="connsiteX75" fmla="*/ 2384425 w 2660650"/>
              <a:gd name="connsiteY75" fmla="*/ 6350 h 1597025"/>
              <a:gd name="connsiteX76" fmla="*/ 2384425 w 2660650"/>
              <a:gd name="connsiteY76" fmla="*/ 0 h 1597025"/>
              <a:gd name="connsiteX77" fmla="*/ 2660650 w 2660650"/>
              <a:gd name="connsiteY77" fmla="*/ 0 h 1597025"/>
              <a:gd name="connsiteX78" fmla="*/ 2660650 w 2660650"/>
              <a:gd name="connsiteY78" fmla="*/ 0 h 159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660650" h="1597025">
                <a:moveTo>
                  <a:pt x="0" y="1597025"/>
                </a:moveTo>
                <a:lnTo>
                  <a:pt x="0" y="1422400"/>
                </a:lnTo>
                <a:lnTo>
                  <a:pt x="15875" y="1422400"/>
                </a:lnTo>
                <a:lnTo>
                  <a:pt x="15875" y="1352550"/>
                </a:lnTo>
                <a:lnTo>
                  <a:pt x="22225" y="1352550"/>
                </a:lnTo>
                <a:lnTo>
                  <a:pt x="22225" y="1177925"/>
                </a:lnTo>
                <a:lnTo>
                  <a:pt x="22225" y="1108075"/>
                </a:lnTo>
                <a:lnTo>
                  <a:pt x="22225" y="1076325"/>
                </a:lnTo>
                <a:lnTo>
                  <a:pt x="22225" y="1076325"/>
                </a:lnTo>
                <a:lnTo>
                  <a:pt x="22225" y="965200"/>
                </a:lnTo>
                <a:lnTo>
                  <a:pt x="34925" y="952500"/>
                </a:lnTo>
                <a:lnTo>
                  <a:pt x="47625" y="914400"/>
                </a:lnTo>
                <a:lnTo>
                  <a:pt x="47625" y="866775"/>
                </a:lnTo>
                <a:lnTo>
                  <a:pt x="66675" y="822325"/>
                </a:lnTo>
                <a:lnTo>
                  <a:pt x="66675" y="730250"/>
                </a:lnTo>
                <a:lnTo>
                  <a:pt x="69850" y="730250"/>
                </a:lnTo>
                <a:lnTo>
                  <a:pt x="69850" y="698500"/>
                </a:lnTo>
                <a:lnTo>
                  <a:pt x="85725" y="666750"/>
                </a:lnTo>
                <a:lnTo>
                  <a:pt x="85725" y="612775"/>
                </a:lnTo>
                <a:lnTo>
                  <a:pt x="85725" y="612775"/>
                </a:lnTo>
                <a:lnTo>
                  <a:pt x="85725" y="612775"/>
                </a:lnTo>
                <a:lnTo>
                  <a:pt x="85725" y="612775"/>
                </a:lnTo>
                <a:lnTo>
                  <a:pt x="85725" y="612775"/>
                </a:lnTo>
                <a:lnTo>
                  <a:pt x="85725" y="561975"/>
                </a:lnTo>
                <a:lnTo>
                  <a:pt x="133350" y="508000"/>
                </a:lnTo>
                <a:lnTo>
                  <a:pt x="133350" y="438150"/>
                </a:lnTo>
                <a:lnTo>
                  <a:pt x="206375" y="365125"/>
                </a:lnTo>
                <a:lnTo>
                  <a:pt x="206375" y="330200"/>
                </a:lnTo>
                <a:lnTo>
                  <a:pt x="285750" y="295275"/>
                </a:lnTo>
                <a:lnTo>
                  <a:pt x="327025" y="295275"/>
                </a:lnTo>
                <a:lnTo>
                  <a:pt x="349250" y="263525"/>
                </a:lnTo>
                <a:lnTo>
                  <a:pt x="368300" y="263525"/>
                </a:lnTo>
                <a:lnTo>
                  <a:pt x="409575" y="241300"/>
                </a:lnTo>
                <a:lnTo>
                  <a:pt x="476250" y="241300"/>
                </a:lnTo>
                <a:lnTo>
                  <a:pt x="501650" y="215900"/>
                </a:lnTo>
                <a:lnTo>
                  <a:pt x="546100" y="212725"/>
                </a:lnTo>
                <a:lnTo>
                  <a:pt x="546100" y="193675"/>
                </a:lnTo>
                <a:lnTo>
                  <a:pt x="584200" y="193675"/>
                </a:lnTo>
                <a:lnTo>
                  <a:pt x="584200" y="177800"/>
                </a:lnTo>
                <a:lnTo>
                  <a:pt x="619125" y="177800"/>
                </a:lnTo>
                <a:lnTo>
                  <a:pt x="657225" y="165100"/>
                </a:lnTo>
                <a:lnTo>
                  <a:pt x="727075" y="165100"/>
                </a:lnTo>
                <a:lnTo>
                  <a:pt x="758825" y="142875"/>
                </a:lnTo>
                <a:lnTo>
                  <a:pt x="793750" y="142875"/>
                </a:lnTo>
                <a:lnTo>
                  <a:pt x="854075" y="117475"/>
                </a:lnTo>
                <a:lnTo>
                  <a:pt x="895350" y="117475"/>
                </a:lnTo>
                <a:lnTo>
                  <a:pt x="895350" y="107950"/>
                </a:lnTo>
                <a:lnTo>
                  <a:pt x="974725" y="107950"/>
                </a:lnTo>
                <a:lnTo>
                  <a:pt x="981075" y="101600"/>
                </a:lnTo>
                <a:lnTo>
                  <a:pt x="1190625" y="101600"/>
                </a:lnTo>
                <a:lnTo>
                  <a:pt x="1190625" y="95250"/>
                </a:lnTo>
                <a:lnTo>
                  <a:pt x="1323975" y="95250"/>
                </a:lnTo>
                <a:lnTo>
                  <a:pt x="1323975" y="85725"/>
                </a:lnTo>
                <a:lnTo>
                  <a:pt x="1524000" y="85725"/>
                </a:lnTo>
                <a:lnTo>
                  <a:pt x="1524000" y="79375"/>
                </a:lnTo>
                <a:lnTo>
                  <a:pt x="1571625" y="79375"/>
                </a:lnTo>
                <a:lnTo>
                  <a:pt x="1571625" y="73025"/>
                </a:lnTo>
                <a:lnTo>
                  <a:pt x="1752600" y="73025"/>
                </a:lnTo>
                <a:lnTo>
                  <a:pt x="1752600" y="66675"/>
                </a:lnTo>
                <a:lnTo>
                  <a:pt x="1752600" y="66675"/>
                </a:lnTo>
                <a:lnTo>
                  <a:pt x="1774825" y="66675"/>
                </a:lnTo>
                <a:lnTo>
                  <a:pt x="1812925" y="66675"/>
                </a:lnTo>
                <a:lnTo>
                  <a:pt x="1812925" y="44450"/>
                </a:lnTo>
                <a:lnTo>
                  <a:pt x="1892300" y="44450"/>
                </a:lnTo>
                <a:lnTo>
                  <a:pt x="1892300" y="41275"/>
                </a:lnTo>
                <a:lnTo>
                  <a:pt x="1920875" y="41275"/>
                </a:lnTo>
                <a:lnTo>
                  <a:pt x="1920875" y="34925"/>
                </a:lnTo>
                <a:lnTo>
                  <a:pt x="1984375" y="34925"/>
                </a:lnTo>
                <a:lnTo>
                  <a:pt x="1984375" y="25400"/>
                </a:lnTo>
                <a:lnTo>
                  <a:pt x="2038350" y="25400"/>
                </a:lnTo>
                <a:lnTo>
                  <a:pt x="2038350" y="15875"/>
                </a:lnTo>
                <a:lnTo>
                  <a:pt x="2212975" y="15875"/>
                </a:lnTo>
                <a:lnTo>
                  <a:pt x="2212975" y="9525"/>
                </a:lnTo>
                <a:lnTo>
                  <a:pt x="2352675" y="9525"/>
                </a:lnTo>
                <a:lnTo>
                  <a:pt x="2352675" y="6350"/>
                </a:lnTo>
                <a:lnTo>
                  <a:pt x="2384425" y="6350"/>
                </a:lnTo>
                <a:lnTo>
                  <a:pt x="2384425" y="0"/>
                </a:lnTo>
                <a:lnTo>
                  <a:pt x="2660650" y="0"/>
                </a:lnTo>
                <a:lnTo>
                  <a:pt x="266065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0" name="TextBox 79">
            <a:extLst>
              <a:ext uri="{FF2B5EF4-FFF2-40B4-BE49-F238E27FC236}">
                <a16:creationId xmlns:a16="http://schemas.microsoft.com/office/drawing/2014/main" id="{1E6120A9-CBBA-994A-8CA1-EC8A548C78C1}"/>
              </a:ext>
            </a:extLst>
          </p:cNvPr>
          <p:cNvSpPr txBox="1"/>
          <p:nvPr/>
        </p:nvSpPr>
        <p:spPr bwMode="auto">
          <a:xfrm>
            <a:off x="4430054" y="407670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1" name="TextBox 80">
            <a:extLst>
              <a:ext uri="{FF2B5EF4-FFF2-40B4-BE49-F238E27FC236}">
                <a16:creationId xmlns:a16="http://schemas.microsoft.com/office/drawing/2014/main" id="{E4DF30D0-89AE-9A47-99A6-B7FFCAB106A9}"/>
              </a:ext>
            </a:extLst>
          </p:cNvPr>
          <p:cNvSpPr txBox="1"/>
          <p:nvPr/>
        </p:nvSpPr>
        <p:spPr bwMode="auto">
          <a:xfrm>
            <a:off x="729215" y="411480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1" name="TextBox 50">
            <a:extLst>
              <a:ext uri="{FF2B5EF4-FFF2-40B4-BE49-F238E27FC236}">
                <a16:creationId xmlns:a16="http://schemas.microsoft.com/office/drawing/2014/main" id="{88D6467B-117A-D548-908C-6496AF901274}"/>
              </a:ext>
            </a:extLst>
          </p:cNvPr>
          <p:cNvSpPr txBox="1"/>
          <p:nvPr/>
        </p:nvSpPr>
        <p:spPr bwMode="auto">
          <a:xfrm rot="16200000">
            <a:off x="-806555" y="2991873"/>
            <a:ext cx="22791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0" marR="0" lvl="0" indent="0" algn="ctr" defTabSz="914400" latinLnBrk="0">
              <a:lnSpc>
                <a:spcPct val="100000"/>
              </a:lnSpc>
              <a:spcBef>
                <a:spcPct val="50000"/>
              </a:spcBef>
              <a:buClrTx/>
              <a:buSzTx/>
              <a:buFontTx/>
              <a:buNone/>
              <a:tabLst/>
              <a:defRPr kumimoji="0" sz="1600" i="0" u="none" strike="noStrike" cap="none" spc="0" normalizeH="0" baseline="0">
                <a:ln>
                  <a:noFill/>
                </a:ln>
                <a:solidFill>
                  <a:srgbClr val="000000"/>
                </a:solidFill>
                <a:effectLst/>
                <a:uLnTx/>
                <a:uFillTx/>
                <a:latin typeface="Calibri" panose="020F0502020204030204" pitchFamily="34" charset="0"/>
              </a:defRPr>
            </a:lvl1pPr>
          </a:lstStyle>
          <a:p>
            <a:r>
              <a:rPr lang="en-US" dirty="0"/>
              <a:t>Cumulative Incidence of New HTN (%)</a:t>
            </a:r>
          </a:p>
        </p:txBody>
      </p:sp>
      <p:sp>
        <p:nvSpPr>
          <p:cNvPr id="52" name="TextBox 51">
            <a:extLst>
              <a:ext uri="{FF2B5EF4-FFF2-40B4-BE49-F238E27FC236}">
                <a16:creationId xmlns:a16="http://schemas.microsoft.com/office/drawing/2014/main" id="{EBFC196C-FAE2-6048-B893-548F4A7D68F8}"/>
              </a:ext>
            </a:extLst>
          </p:cNvPr>
          <p:cNvSpPr txBox="1"/>
          <p:nvPr/>
        </p:nvSpPr>
        <p:spPr bwMode="auto">
          <a:xfrm>
            <a:off x="1018077" y="4596438"/>
            <a:ext cx="23910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Ibrutinib Start</a:t>
            </a:r>
          </a:p>
        </p:txBody>
      </p:sp>
      <p:sp>
        <p:nvSpPr>
          <p:cNvPr id="53" name="TextBox 52">
            <a:extLst>
              <a:ext uri="{FF2B5EF4-FFF2-40B4-BE49-F238E27FC236}">
                <a16:creationId xmlns:a16="http://schemas.microsoft.com/office/drawing/2014/main" id="{15CF3CDA-FD5E-7B47-A234-7A2337F38F7F}"/>
              </a:ext>
            </a:extLst>
          </p:cNvPr>
          <p:cNvSpPr txBox="1"/>
          <p:nvPr/>
        </p:nvSpPr>
        <p:spPr bwMode="auto">
          <a:xfrm>
            <a:off x="965080" y="4306633"/>
            <a:ext cx="25971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0     6     12   18    24   30   36</a:t>
            </a:r>
          </a:p>
        </p:txBody>
      </p:sp>
      <p:cxnSp>
        <p:nvCxnSpPr>
          <p:cNvPr id="54" name="Straight Connector 53">
            <a:extLst>
              <a:ext uri="{FF2B5EF4-FFF2-40B4-BE49-F238E27FC236}">
                <a16:creationId xmlns:a16="http://schemas.microsoft.com/office/drawing/2014/main" id="{2AFCBAEB-8092-0048-B5BB-4041E019FAC7}"/>
              </a:ext>
            </a:extLst>
          </p:cNvPr>
          <p:cNvCxnSpPr>
            <a:cxnSpLocks/>
          </p:cNvCxnSpPr>
          <p:nvPr/>
        </p:nvCxnSpPr>
        <p:spPr bwMode="auto">
          <a:xfrm flipH="1">
            <a:off x="1029524" y="4321531"/>
            <a:ext cx="2460441" cy="0"/>
          </a:xfrm>
          <a:prstGeom prst="line">
            <a:avLst/>
          </a:prstGeom>
          <a:noFill/>
          <a:ln w="28575" cap="flat" cmpd="sng" algn="ctr">
            <a:solidFill>
              <a:schemeClr val="bg1"/>
            </a:solidFill>
            <a:prstDash val="solid"/>
            <a:round/>
            <a:headEnd type="none" w="med" len="med"/>
            <a:tailEnd type="none" w="med" len="med"/>
          </a:ln>
          <a:effectLst/>
        </p:spPr>
      </p:cxnSp>
      <p:grpSp>
        <p:nvGrpSpPr>
          <p:cNvPr id="55" name="Group 54">
            <a:extLst>
              <a:ext uri="{FF2B5EF4-FFF2-40B4-BE49-F238E27FC236}">
                <a16:creationId xmlns:a16="http://schemas.microsoft.com/office/drawing/2014/main" id="{4D5D4650-E591-6948-ABB6-7E94290DC3AB}"/>
              </a:ext>
            </a:extLst>
          </p:cNvPr>
          <p:cNvGrpSpPr/>
          <p:nvPr/>
        </p:nvGrpSpPr>
        <p:grpSpPr>
          <a:xfrm>
            <a:off x="976996" y="2390931"/>
            <a:ext cx="54583" cy="1934884"/>
            <a:chOff x="4384776" y="2267273"/>
            <a:chExt cx="66644" cy="2058542"/>
          </a:xfrm>
        </p:grpSpPr>
        <p:cxnSp>
          <p:nvCxnSpPr>
            <p:cNvPr id="70" name="Straight Connector 69">
              <a:extLst>
                <a:ext uri="{FF2B5EF4-FFF2-40B4-BE49-F238E27FC236}">
                  <a16:creationId xmlns:a16="http://schemas.microsoft.com/office/drawing/2014/main" id="{A9C733B6-C0A6-E548-A453-238F36DBFB50}"/>
                </a:ext>
              </a:extLst>
            </p:cNvPr>
            <p:cNvCxnSpPr>
              <a:cxnSpLocks/>
            </p:cNvCxnSpPr>
            <p:nvPr/>
          </p:nvCxnSpPr>
          <p:spPr bwMode="auto">
            <a:xfrm>
              <a:off x="4447531" y="2267273"/>
              <a:ext cx="0" cy="2058542"/>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A905FBD-6B12-1549-A56E-F52BB5A95E90}"/>
                </a:ext>
              </a:extLst>
            </p:cNvPr>
            <p:cNvCxnSpPr>
              <a:cxnSpLocks/>
            </p:cNvCxnSpPr>
            <p:nvPr/>
          </p:nvCxnSpPr>
          <p:spPr bwMode="auto">
            <a:xfrm flipH="1">
              <a:off x="4384776" y="3295768"/>
              <a:ext cx="66644"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24B9030-4064-564B-9B19-AD3DFEB36656}"/>
                </a:ext>
              </a:extLst>
            </p:cNvPr>
            <p:cNvCxnSpPr>
              <a:cxnSpLocks/>
            </p:cNvCxnSpPr>
            <p:nvPr/>
          </p:nvCxnSpPr>
          <p:spPr bwMode="auto">
            <a:xfrm flipH="1">
              <a:off x="4384776" y="2337886"/>
              <a:ext cx="66644"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32BFE53B-D8CF-224F-B79E-48AE5A1D70BF}"/>
                </a:ext>
              </a:extLst>
            </p:cNvPr>
            <p:cNvCxnSpPr>
              <a:cxnSpLocks/>
            </p:cNvCxnSpPr>
            <p:nvPr/>
          </p:nvCxnSpPr>
          <p:spPr bwMode="auto">
            <a:xfrm flipH="1">
              <a:off x="4384776" y="2816827"/>
              <a:ext cx="66644"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5363653-C0D8-E248-BB38-341F6950A09A}"/>
                </a:ext>
              </a:extLst>
            </p:cNvPr>
            <p:cNvCxnSpPr>
              <a:cxnSpLocks/>
            </p:cNvCxnSpPr>
            <p:nvPr/>
          </p:nvCxnSpPr>
          <p:spPr bwMode="auto">
            <a:xfrm flipH="1">
              <a:off x="4384776" y="3774709"/>
              <a:ext cx="66644"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F339052-A40B-6A41-9ED9-1B52E985C1DE}"/>
                </a:ext>
              </a:extLst>
            </p:cNvPr>
            <p:cNvCxnSpPr>
              <a:cxnSpLocks/>
            </p:cNvCxnSpPr>
            <p:nvPr/>
          </p:nvCxnSpPr>
          <p:spPr bwMode="auto">
            <a:xfrm flipH="1">
              <a:off x="4384776" y="4253650"/>
              <a:ext cx="66644" cy="0"/>
            </a:xfrm>
            <a:prstGeom prst="line">
              <a:avLst/>
            </a:prstGeom>
            <a:noFill/>
            <a:ln w="28575" cap="flat" cmpd="sng" algn="ctr">
              <a:solidFill>
                <a:schemeClr val="bg1"/>
              </a:solidFill>
              <a:prstDash val="solid"/>
              <a:round/>
              <a:headEnd type="none" w="med" len="med"/>
              <a:tailEnd type="none" w="med" len="med"/>
            </a:ln>
            <a:effectLst/>
          </p:spPr>
        </p:cxnSp>
      </p:grpSp>
      <p:grpSp>
        <p:nvGrpSpPr>
          <p:cNvPr id="57" name="Group 56">
            <a:extLst>
              <a:ext uri="{FF2B5EF4-FFF2-40B4-BE49-F238E27FC236}">
                <a16:creationId xmlns:a16="http://schemas.microsoft.com/office/drawing/2014/main" id="{669B4106-80BF-0947-AAED-B5F6968ED2C8}"/>
              </a:ext>
            </a:extLst>
          </p:cNvPr>
          <p:cNvGrpSpPr/>
          <p:nvPr/>
        </p:nvGrpSpPr>
        <p:grpSpPr>
          <a:xfrm>
            <a:off x="1105742" y="4324749"/>
            <a:ext cx="2159371" cy="45719"/>
            <a:chOff x="4513522" y="4324749"/>
            <a:chExt cx="2657651" cy="45719"/>
          </a:xfrm>
        </p:grpSpPr>
        <p:cxnSp>
          <p:nvCxnSpPr>
            <p:cNvPr id="63" name="Straight Connector 62">
              <a:extLst>
                <a:ext uri="{FF2B5EF4-FFF2-40B4-BE49-F238E27FC236}">
                  <a16:creationId xmlns:a16="http://schemas.microsoft.com/office/drawing/2014/main" id="{AFBB61C0-038C-C84E-A643-CF72C0C3545B}"/>
                </a:ext>
              </a:extLst>
            </p:cNvPr>
            <p:cNvCxnSpPr>
              <a:cxnSpLocks/>
            </p:cNvCxnSpPr>
            <p:nvPr/>
          </p:nvCxnSpPr>
          <p:spPr bwMode="auto">
            <a:xfrm rot="5400000" flipH="1">
              <a:off x="5376546"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ABF011B-5B64-F544-944C-F25A1BCAE070}"/>
                </a:ext>
              </a:extLst>
            </p:cNvPr>
            <p:cNvCxnSpPr>
              <a:cxnSpLocks/>
            </p:cNvCxnSpPr>
            <p:nvPr/>
          </p:nvCxnSpPr>
          <p:spPr bwMode="auto">
            <a:xfrm rot="5400000" flipH="1">
              <a:off x="6705372"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EDC9195-3009-3848-9292-194F4168AD9C}"/>
                </a:ext>
              </a:extLst>
            </p:cNvPr>
            <p:cNvCxnSpPr>
              <a:cxnSpLocks/>
            </p:cNvCxnSpPr>
            <p:nvPr/>
          </p:nvCxnSpPr>
          <p:spPr bwMode="auto">
            <a:xfrm rot="5400000" flipH="1">
              <a:off x="6262430"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C620DF4D-9E5F-5C4B-8378-3FCA2826C70D}"/>
                </a:ext>
              </a:extLst>
            </p:cNvPr>
            <p:cNvCxnSpPr>
              <a:cxnSpLocks/>
            </p:cNvCxnSpPr>
            <p:nvPr/>
          </p:nvCxnSpPr>
          <p:spPr bwMode="auto">
            <a:xfrm rot="5400000" flipH="1">
              <a:off x="5819488"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607E446-2714-B64A-9901-84903D1AA875}"/>
                </a:ext>
              </a:extLst>
            </p:cNvPr>
            <p:cNvCxnSpPr>
              <a:cxnSpLocks/>
            </p:cNvCxnSpPr>
            <p:nvPr/>
          </p:nvCxnSpPr>
          <p:spPr bwMode="auto">
            <a:xfrm rot="5400000" flipH="1">
              <a:off x="4933604"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0220BEA-875B-0A43-A1F8-F0EBC6ECF20F}"/>
                </a:ext>
              </a:extLst>
            </p:cNvPr>
            <p:cNvCxnSpPr>
              <a:cxnSpLocks/>
            </p:cNvCxnSpPr>
            <p:nvPr/>
          </p:nvCxnSpPr>
          <p:spPr bwMode="auto">
            <a:xfrm rot="5400000" flipH="1">
              <a:off x="4490662"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82DB0B58-18F3-7548-A907-2C1F86C405CA}"/>
                </a:ext>
              </a:extLst>
            </p:cNvPr>
            <p:cNvCxnSpPr>
              <a:cxnSpLocks/>
            </p:cNvCxnSpPr>
            <p:nvPr/>
          </p:nvCxnSpPr>
          <p:spPr bwMode="auto">
            <a:xfrm rot="5400000" flipH="1">
              <a:off x="7148313" y="4347609"/>
              <a:ext cx="45719" cy="0"/>
            </a:xfrm>
            <a:prstGeom prst="line">
              <a:avLst/>
            </a:prstGeom>
            <a:noFill/>
            <a:ln w="28575" cap="flat" cmpd="sng" algn="ctr">
              <a:solidFill>
                <a:schemeClr val="bg1"/>
              </a:solidFill>
              <a:prstDash val="solid"/>
              <a:round/>
              <a:headEnd type="none" w="med" len="med"/>
              <a:tailEnd type="none" w="med" len="med"/>
            </a:ln>
            <a:effectLst/>
          </p:spPr>
        </p:cxnSp>
      </p:grpSp>
      <p:sp>
        <p:nvSpPr>
          <p:cNvPr id="58" name="TextBox 57">
            <a:extLst>
              <a:ext uri="{FF2B5EF4-FFF2-40B4-BE49-F238E27FC236}">
                <a16:creationId xmlns:a16="http://schemas.microsoft.com/office/drawing/2014/main" id="{736E20F0-B449-5A45-9EE6-50A2C526E06A}"/>
              </a:ext>
            </a:extLst>
          </p:cNvPr>
          <p:cNvSpPr txBox="1"/>
          <p:nvPr/>
        </p:nvSpPr>
        <p:spPr bwMode="auto">
          <a:xfrm>
            <a:off x="385757" y="4947139"/>
            <a:ext cx="33390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Time to 50% cumulative incidence: 4.2 mo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follow-up: 31.0 mo</a:t>
            </a:r>
          </a:p>
        </p:txBody>
      </p:sp>
      <p:grpSp>
        <p:nvGrpSpPr>
          <p:cNvPr id="78" name="Group 77">
            <a:extLst>
              <a:ext uri="{FF2B5EF4-FFF2-40B4-BE49-F238E27FC236}">
                <a16:creationId xmlns:a16="http://schemas.microsoft.com/office/drawing/2014/main" id="{58651D48-0300-B544-AB8B-7A8DAB1D96FE}"/>
              </a:ext>
            </a:extLst>
          </p:cNvPr>
          <p:cNvGrpSpPr/>
          <p:nvPr/>
        </p:nvGrpSpPr>
        <p:grpSpPr>
          <a:xfrm>
            <a:off x="520825" y="2300989"/>
            <a:ext cx="497252" cy="1722218"/>
            <a:chOff x="492178" y="2180036"/>
            <a:chExt cx="497252" cy="1839093"/>
          </a:xfrm>
        </p:grpSpPr>
        <p:sp>
          <p:nvSpPr>
            <p:cNvPr id="56" name="TextBox 55">
              <a:extLst>
                <a:ext uri="{FF2B5EF4-FFF2-40B4-BE49-F238E27FC236}">
                  <a16:creationId xmlns:a16="http://schemas.microsoft.com/office/drawing/2014/main" id="{93E8101C-73FA-D842-90C3-AE2E0D2FC864}"/>
                </a:ext>
              </a:extLst>
            </p:cNvPr>
            <p:cNvSpPr txBox="1"/>
            <p:nvPr/>
          </p:nvSpPr>
          <p:spPr bwMode="auto">
            <a:xfrm>
              <a:off x="492178" y="2180036"/>
              <a:ext cx="497252" cy="3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9" name="TextBox 58">
              <a:extLst>
                <a:ext uri="{FF2B5EF4-FFF2-40B4-BE49-F238E27FC236}">
                  <a16:creationId xmlns:a16="http://schemas.microsoft.com/office/drawing/2014/main" id="{326FEDAD-2B34-CF49-8AD7-1378E2BAA711}"/>
                </a:ext>
              </a:extLst>
            </p:cNvPr>
            <p:cNvSpPr txBox="1"/>
            <p:nvPr/>
          </p:nvSpPr>
          <p:spPr bwMode="auto">
            <a:xfrm>
              <a:off x="596374" y="2667000"/>
              <a:ext cx="393056" cy="3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60" name="TextBox 59">
              <a:extLst>
                <a:ext uri="{FF2B5EF4-FFF2-40B4-BE49-F238E27FC236}">
                  <a16:creationId xmlns:a16="http://schemas.microsoft.com/office/drawing/2014/main" id="{9820703C-7A42-D946-B5FF-8245C2CACD4C}"/>
                </a:ext>
              </a:extLst>
            </p:cNvPr>
            <p:cNvSpPr txBox="1"/>
            <p:nvPr/>
          </p:nvSpPr>
          <p:spPr bwMode="auto">
            <a:xfrm>
              <a:off x="596374" y="3124200"/>
              <a:ext cx="393056" cy="3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61" name="TextBox 60">
              <a:extLst>
                <a:ext uri="{FF2B5EF4-FFF2-40B4-BE49-F238E27FC236}">
                  <a16:creationId xmlns:a16="http://schemas.microsoft.com/office/drawing/2014/main" id="{188D1537-6E54-1343-BAE3-4E03D0D440D5}"/>
                </a:ext>
              </a:extLst>
            </p:cNvPr>
            <p:cNvSpPr txBox="1"/>
            <p:nvPr/>
          </p:nvSpPr>
          <p:spPr bwMode="auto">
            <a:xfrm>
              <a:off x="596374" y="3657600"/>
              <a:ext cx="393056" cy="36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grpSp>
      <p:sp>
        <p:nvSpPr>
          <p:cNvPr id="79" name="Freeform 78">
            <a:extLst>
              <a:ext uri="{FF2B5EF4-FFF2-40B4-BE49-F238E27FC236}">
                <a16:creationId xmlns:a16="http://schemas.microsoft.com/office/drawing/2014/main" id="{0122D533-A815-CD43-B00F-3D76169842B0}"/>
              </a:ext>
            </a:extLst>
          </p:cNvPr>
          <p:cNvSpPr/>
          <p:nvPr/>
        </p:nvSpPr>
        <p:spPr bwMode="auto">
          <a:xfrm>
            <a:off x="1075769" y="2952750"/>
            <a:ext cx="2352675" cy="1308100"/>
          </a:xfrm>
          <a:custGeom>
            <a:avLst/>
            <a:gdLst>
              <a:gd name="connsiteX0" fmla="*/ 0 w 2352675"/>
              <a:gd name="connsiteY0" fmla="*/ 1308100 h 1308100"/>
              <a:gd name="connsiteX1" fmla="*/ 0 w 2352675"/>
              <a:gd name="connsiteY1" fmla="*/ 1244600 h 1308100"/>
              <a:gd name="connsiteX2" fmla="*/ 15875 w 2352675"/>
              <a:gd name="connsiteY2" fmla="*/ 1244600 h 1308100"/>
              <a:gd name="connsiteX3" fmla="*/ 15875 w 2352675"/>
              <a:gd name="connsiteY3" fmla="*/ 1168400 h 1308100"/>
              <a:gd name="connsiteX4" fmla="*/ 15875 w 2352675"/>
              <a:gd name="connsiteY4" fmla="*/ 1089025 h 1308100"/>
              <a:gd name="connsiteX5" fmla="*/ 15875 w 2352675"/>
              <a:gd name="connsiteY5" fmla="*/ 1089025 h 1308100"/>
              <a:gd name="connsiteX6" fmla="*/ 15875 w 2352675"/>
              <a:gd name="connsiteY6" fmla="*/ 1006475 h 1308100"/>
              <a:gd name="connsiteX7" fmla="*/ 38100 w 2352675"/>
              <a:gd name="connsiteY7" fmla="*/ 1006475 h 1308100"/>
              <a:gd name="connsiteX8" fmla="*/ 38100 w 2352675"/>
              <a:gd name="connsiteY8" fmla="*/ 933450 h 1308100"/>
              <a:gd name="connsiteX9" fmla="*/ 38100 w 2352675"/>
              <a:gd name="connsiteY9" fmla="*/ 933450 h 1308100"/>
              <a:gd name="connsiteX10" fmla="*/ 38100 w 2352675"/>
              <a:gd name="connsiteY10" fmla="*/ 898525 h 1308100"/>
              <a:gd name="connsiteX11" fmla="*/ 53975 w 2352675"/>
              <a:gd name="connsiteY11" fmla="*/ 898525 h 1308100"/>
              <a:gd name="connsiteX12" fmla="*/ 53975 w 2352675"/>
              <a:gd name="connsiteY12" fmla="*/ 806450 h 1308100"/>
              <a:gd name="connsiteX13" fmla="*/ 53975 w 2352675"/>
              <a:gd name="connsiteY13" fmla="*/ 800100 h 1308100"/>
              <a:gd name="connsiteX14" fmla="*/ 53975 w 2352675"/>
              <a:gd name="connsiteY14" fmla="*/ 800100 h 1308100"/>
              <a:gd name="connsiteX15" fmla="*/ 53975 w 2352675"/>
              <a:gd name="connsiteY15" fmla="*/ 749300 h 1308100"/>
              <a:gd name="connsiteX16" fmla="*/ 73025 w 2352675"/>
              <a:gd name="connsiteY16" fmla="*/ 730250 h 1308100"/>
              <a:gd name="connsiteX17" fmla="*/ 104775 w 2352675"/>
              <a:gd name="connsiteY17" fmla="*/ 673100 h 1308100"/>
              <a:gd name="connsiteX18" fmla="*/ 104775 w 2352675"/>
              <a:gd name="connsiteY18" fmla="*/ 615950 h 1308100"/>
              <a:gd name="connsiteX19" fmla="*/ 114300 w 2352675"/>
              <a:gd name="connsiteY19" fmla="*/ 615950 h 1308100"/>
              <a:gd name="connsiteX20" fmla="*/ 114300 w 2352675"/>
              <a:gd name="connsiteY20" fmla="*/ 581025 h 1308100"/>
              <a:gd name="connsiteX21" fmla="*/ 158750 w 2352675"/>
              <a:gd name="connsiteY21" fmla="*/ 549275 h 1308100"/>
              <a:gd name="connsiteX22" fmla="*/ 158750 w 2352675"/>
              <a:gd name="connsiteY22" fmla="*/ 476250 h 1308100"/>
              <a:gd name="connsiteX23" fmla="*/ 193675 w 2352675"/>
              <a:gd name="connsiteY23" fmla="*/ 476250 h 1308100"/>
              <a:gd name="connsiteX24" fmla="*/ 228600 w 2352675"/>
              <a:gd name="connsiteY24" fmla="*/ 403225 h 1308100"/>
              <a:gd name="connsiteX25" fmla="*/ 228600 w 2352675"/>
              <a:gd name="connsiteY25" fmla="*/ 403225 h 1308100"/>
              <a:gd name="connsiteX26" fmla="*/ 250825 w 2352675"/>
              <a:gd name="connsiteY26" fmla="*/ 381000 h 1308100"/>
              <a:gd name="connsiteX27" fmla="*/ 250825 w 2352675"/>
              <a:gd name="connsiteY27" fmla="*/ 381000 h 1308100"/>
              <a:gd name="connsiteX28" fmla="*/ 279400 w 2352675"/>
              <a:gd name="connsiteY28" fmla="*/ 381000 h 1308100"/>
              <a:gd name="connsiteX29" fmla="*/ 279400 w 2352675"/>
              <a:gd name="connsiteY29" fmla="*/ 349250 h 1308100"/>
              <a:gd name="connsiteX30" fmla="*/ 327025 w 2352675"/>
              <a:gd name="connsiteY30" fmla="*/ 349250 h 1308100"/>
              <a:gd name="connsiteX31" fmla="*/ 327025 w 2352675"/>
              <a:gd name="connsiteY31" fmla="*/ 330200 h 1308100"/>
              <a:gd name="connsiteX32" fmla="*/ 333375 w 2352675"/>
              <a:gd name="connsiteY32" fmla="*/ 330200 h 1308100"/>
              <a:gd name="connsiteX33" fmla="*/ 333375 w 2352675"/>
              <a:gd name="connsiteY33" fmla="*/ 320675 h 1308100"/>
              <a:gd name="connsiteX34" fmla="*/ 371475 w 2352675"/>
              <a:gd name="connsiteY34" fmla="*/ 320675 h 1308100"/>
              <a:gd name="connsiteX35" fmla="*/ 371475 w 2352675"/>
              <a:gd name="connsiteY35" fmla="*/ 307975 h 1308100"/>
              <a:gd name="connsiteX36" fmla="*/ 469900 w 2352675"/>
              <a:gd name="connsiteY36" fmla="*/ 257175 h 1308100"/>
              <a:gd name="connsiteX37" fmla="*/ 517525 w 2352675"/>
              <a:gd name="connsiteY37" fmla="*/ 257175 h 1308100"/>
              <a:gd name="connsiteX38" fmla="*/ 517525 w 2352675"/>
              <a:gd name="connsiteY38" fmla="*/ 257175 h 1308100"/>
              <a:gd name="connsiteX39" fmla="*/ 517525 w 2352675"/>
              <a:gd name="connsiteY39" fmla="*/ 257175 h 1308100"/>
              <a:gd name="connsiteX40" fmla="*/ 517525 w 2352675"/>
              <a:gd name="connsiteY40" fmla="*/ 225425 h 1308100"/>
              <a:gd name="connsiteX41" fmla="*/ 612775 w 2352675"/>
              <a:gd name="connsiteY41" fmla="*/ 225425 h 1308100"/>
              <a:gd name="connsiteX42" fmla="*/ 612775 w 2352675"/>
              <a:gd name="connsiteY42" fmla="*/ 215900 h 1308100"/>
              <a:gd name="connsiteX43" fmla="*/ 657225 w 2352675"/>
              <a:gd name="connsiteY43" fmla="*/ 215900 h 1308100"/>
              <a:gd name="connsiteX44" fmla="*/ 657225 w 2352675"/>
              <a:gd name="connsiteY44" fmla="*/ 209550 h 1308100"/>
              <a:gd name="connsiteX45" fmla="*/ 698500 w 2352675"/>
              <a:gd name="connsiteY45" fmla="*/ 209550 h 1308100"/>
              <a:gd name="connsiteX46" fmla="*/ 711200 w 2352675"/>
              <a:gd name="connsiteY46" fmla="*/ 193675 h 1308100"/>
              <a:gd name="connsiteX47" fmla="*/ 777875 w 2352675"/>
              <a:gd name="connsiteY47" fmla="*/ 193675 h 1308100"/>
              <a:gd name="connsiteX48" fmla="*/ 777875 w 2352675"/>
              <a:gd name="connsiteY48" fmla="*/ 180975 h 1308100"/>
              <a:gd name="connsiteX49" fmla="*/ 831850 w 2352675"/>
              <a:gd name="connsiteY49" fmla="*/ 180975 h 1308100"/>
              <a:gd name="connsiteX50" fmla="*/ 831850 w 2352675"/>
              <a:gd name="connsiteY50" fmla="*/ 165100 h 1308100"/>
              <a:gd name="connsiteX51" fmla="*/ 831850 w 2352675"/>
              <a:gd name="connsiteY51" fmla="*/ 165100 h 1308100"/>
              <a:gd name="connsiteX52" fmla="*/ 854075 w 2352675"/>
              <a:gd name="connsiteY52" fmla="*/ 165100 h 1308100"/>
              <a:gd name="connsiteX53" fmla="*/ 949325 w 2352675"/>
              <a:gd name="connsiteY53" fmla="*/ 165100 h 1308100"/>
              <a:gd name="connsiteX54" fmla="*/ 949325 w 2352675"/>
              <a:gd name="connsiteY54" fmla="*/ 146050 h 1308100"/>
              <a:gd name="connsiteX55" fmla="*/ 987425 w 2352675"/>
              <a:gd name="connsiteY55" fmla="*/ 146050 h 1308100"/>
              <a:gd name="connsiteX56" fmla="*/ 987425 w 2352675"/>
              <a:gd name="connsiteY56" fmla="*/ 139700 h 1308100"/>
              <a:gd name="connsiteX57" fmla="*/ 1044575 w 2352675"/>
              <a:gd name="connsiteY57" fmla="*/ 139700 h 1308100"/>
              <a:gd name="connsiteX58" fmla="*/ 1044575 w 2352675"/>
              <a:gd name="connsiteY58" fmla="*/ 127000 h 1308100"/>
              <a:gd name="connsiteX59" fmla="*/ 1111250 w 2352675"/>
              <a:gd name="connsiteY59" fmla="*/ 127000 h 1308100"/>
              <a:gd name="connsiteX60" fmla="*/ 1111250 w 2352675"/>
              <a:gd name="connsiteY60" fmla="*/ 117475 h 1308100"/>
              <a:gd name="connsiteX61" fmla="*/ 1263650 w 2352675"/>
              <a:gd name="connsiteY61" fmla="*/ 117475 h 1308100"/>
              <a:gd name="connsiteX62" fmla="*/ 1263650 w 2352675"/>
              <a:gd name="connsiteY62" fmla="*/ 104775 h 1308100"/>
              <a:gd name="connsiteX63" fmla="*/ 1298575 w 2352675"/>
              <a:gd name="connsiteY63" fmla="*/ 104775 h 1308100"/>
              <a:gd name="connsiteX64" fmla="*/ 1298575 w 2352675"/>
              <a:gd name="connsiteY64" fmla="*/ 95250 h 1308100"/>
              <a:gd name="connsiteX65" fmla="*/ 1403350 w 2352675"/>
              <a:gd name="connsiteY65" fmla="*/ 95250 h 1308100"/>
              <a:gd name="connsiteX66" fmla="*/ 1403350 w 2352675"/>
              <a:gd name="connsiteY66" fmla="*/ 79375 h 1308100"/>
              <a:gd name="connsiteX67" fmla="*/ 1454150 w 2352675"/>
              <a:gd name="connsiteY67" fmla="*/ 79375 h 1308100"/>
              <a:gd name="connsiteX68" fmla="*/ 1454150 w 2352675"/>
              <a:gd name="connsiteY68" fmla="*/ 73025 h 1308100"/>
              <a:gd name="connsiteX69" fmla="*/ 1463675 w 2352675"/>
              <a:gd name="connsiteY69" fmla="*/ 73025 h 1308100"/>
              <a:gd name="connsiteX70" fmla="*/ 1463675 w 2352675"/>
              <a:gd name="connsiteY70" fmla="*/ 57150 h 1308100"/>
              <a:gd name="connsiteX71" fmla="*/ 1631950 w 2352675"/>
              <a:gd name="connsiteY71" fmla="*/ 57150 h 1308100"/>
              <a:gd name="connsiteX72" fmla="*/ 1631950 w 2352675"/>
              <a:gd name="connsiteY72" fmla="*/ 47625 h 1308100"/>
              <a:gd name="connsiteX73" fmla="*/ 1666875 w 2352675"/>
              <a:gd name="connsiteY73" fmla="*/ 47625 h 1308100"/>
              <a:gd name="connsiteX74" fmla="*/ 1666875 w 2352675"/>
              <a:gd name="connsiteY74" fmla="*/ 34925 h 1308100"/>
              <a:gd name="connsiteX75" fmla="*/ 1803400 w 2352675"/>
              <a:gd name="connsiteY75" fmla="*/ 34925 h 1308100"/>
              <a:gd name="connsiteX76" fmla="*/ 1803400 w 2352675"/>
              <a:gd name="connsiteY76" fmla="*/ 22225 h 1308100"/>
              <a:gd name="connsiteX77" fmla="*/ 1984375 w 2352675"/>
              <a:gd name="connsiteY77" fmla="*/ 22225 h 1308100"/>
              <a:gd name="connsiteX78" fmla="*/ 1984375 w 2352675"/>
              <a:gd name="connsiteY78" fmla="*/ 12700 h 1308100"/>
              <a:gd name="connsiteX79" fmla="*/ 2149475 w 2352675"/>
              <a:gd name="connsiteY79" fmla="*/ 12700 h 1308100"/>
              <a:gd name="connsiteX80" fmla="*/ 2149475 w 2352675"/>
              <a:gd name="connsiteY80" fmla="*/ 0 h 1308100"/>
              <a:gd name="connsiteX81" fmla="*/ 2352675 w 2352675"/>
              <a:gd name="connsiteY81" fmla="*/ 0 h 1308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2352675" h="1308100">
                <a:moveTo>
                  <a:pt x="0" y="1308100"/>
                </a:moveTo>
                <a:lnTo>
                  <a:pt x="0" y="1244600"/>
                </a:lnTo>
                <a:lnTo>
                  <a:pt x="15875" y="1244600"/>
                </a:lnTo>
                <a:lnTo>
                  <a:pt x="15875" y="1168400"/>
                </a:lnTo>
                <a:lnTo>
                  <a:pt x="15875" y="1089025"/>
                </a:lnTo>
                <a:lnTo>
                  <a:pt x="15875" y="1089025"/>
                </a:lnTo>
                <a:lnTo>
                  <a:pt x="15875" y="1006475"/>
                </a:lnTo>
                <a:lnTo>
                  <a:pt x="38100" y="1006475"/>
                </a:lnTo>
                <a:lnTo>
                  <a:pt x="38100" y="933450"/>
                </a:lnTo>
                <a:lnTo>
                  <a:pt x="38100" y="933450"/>
                </a:lnTo>
                <a:lnTo>
                  <a:pt x="38100" y="898525"/>
                </a:lnTo>
                <a:lnTo>
                  <a:pt x="53975" y="898525"/>
                </a:lnTo>
                <a:lnTo>
                  <a:pt x="53975" y="806450"/>
                </a:lnTo>
                <a:lnTo>
                  <a:pt x="53975" y="800100"/>
                </a:lnTo>
                <a:lnTo>
                  <a:pt x="53975" y="800100"/>
                </a:lnTo>
                <a:lnTo>
                  <a:pt x="53975" y="749300"/>
                </a:lnTo>
                <a:lnTo>
                  <a:pt x="73025" y="730250"/>
                </a:lnTo>
                <a:lnTo>
                  <a:pt x="104775" y="673100"/>
                </a:lnTo>
                <a:lnTo>
                  <a:pt x="104775" y="615950"/>
                </a:lnTo>
                <a:lnTo>
                  <a:pt x="114300" y="615950"/>
                </a:lnTo>
                <a:lnTo>
                  <a:pt x="114300" y="581025"/>
                </a:lnTo>
                <a:lnTo>
                  <a:pt x="158750" y="549275"/>
                </a:lnTo>
                <a:lnTo>
                  <a:pt x="158750" y="476250"/>
                </a:lnTo>
                <a:lnTo>
                  <a:pt x="193675" y="476250"/>
                </a:lnTo>
                <a:lnTo>
                  <a:pt x="228600" y="403225"/>
                </a:lnTo>
                <a:lnTo>
                  <a:pt x="228600" y="403225"/>
                </a:lnTo>
                <a:lnTo>
                  <a:pt x="250825" y="381000"/>
                </a:lnTo>
                <a:lnTo>
                  <a:pt x="250825" y="381000"/>
                </a:lnTo>
                <a:lnTo>
                  <a:pt x="279400" y="381000"/>
                </a:lnTo>
                <a:lnTo>
                  <a:pt x="279400" y="349250"/>
                </a:lnTo>
                <a:lnTo>
                  <a:pt x="327025" y="349250"/>
                </a:lnTo>
                <a:lnTo>
                  <a:pt x="327025" y="330200"/>
                </a:lnTo>
                <a:lnTo>
                  <a:pt x="333375" y="330200"/>
                </a:lnTo>
                <a:lnTo>
                  <a:pt x="333375" y="320675"/>
                </a:lnTo>
                <a:lnTo>
                  <a:pt x="371475" y="320675"/>
                </a:lnTo>
                <a:lnTo>
                  <a:pt x="371475" y="307975"/>
                </a:lnTo>
                <a:lnTo>
                  <a:pt x="469900" y="257175"/>
                </a:lnTo>
                <a:lnTo>
                  <a:pt x="517525" y="257175"/>
                </a:lnTo>
                <a:lnTo>
                  <a:pt x="517525" y="257175"/>
                </a:lnTo>
                <a:lnTo>
                  <a:pt x="517525" y="257175"/>
                </a:lnTo>
                <a:lnTo>
                  <a:pt x="517525" y="225425"/>
                </a:lnTo>
                <a:lnTo>
                  <a:pt x="612775" y="225425"/>
                </a:lnTo>
                <a:lnTo>
                  <a:pt x="612775" y="215900"/>
                </a:lnTo>
                <a:lnTo>
                  <a:pt x="657225" y="215900"/>
                </a:lnTo>
                <a:lnTo>
                  <a:pt x="657225" y="209550"/>
                </a:lnTo>
                <a:lnTo>
                  <a:pt x="698500" y="209550"/>
                </a:lnTo>
                <a:lnTo>
                  <a:pt x="711200" y="193675"/>
                </a:lnTo>
                <a:lnTo>
                  <a:pt x="777875" y="193675"/>
                </a:lnTo>
                <a:lnTo>
                  <a:pt x="777875" y="180975"/>
                </a:lnTo>
                <a:lnTo>
                  <a:pt x="831850" y="180975"/>
                </a:lnTo>
                <a:lnTo>
                  <a:pt x="831850" y="165100"/>
                </a:lnTo>
                <a:lnTo>
                  <a:pt x="831850" y="165100"/>
                </a:lnTo>
                <a:lnTo>
                  <a:pt x="854075" y="165100"/>
                </a:lnTo>
                <a:lnTo>
                  <a:pt x="949325" y="165100"/>
                </a:lnTo>
                <a:lnTo>
                  <a:pt x="949325" y="146050"/>
                </a:lnTo>
                <a:lnTo>
                  <a:pt x="987425" y="146050"/>
                </a:lnTo>
                <a:lnTo>
                  <a:pt x="987425" y="139700"/>
                </a:lnTo>
                <a:lnTo>
                  <a:pt x="1044575" y="139700"/>
                </a:lnTo>
                <a:lnTo>
                  <a:pt x="1044575" y="127000"/>
                </a:lnTo>
                <a:lnTo>
                  <a:pt x="1111250" y="127000"/>
                </a:lnTo>
                <a:lnTo>
                  <a:pt x="1111250" y="117475"/>
                </a:lnTo>
                <a:lnTo>
                  <a:pt x="1263650" y="117475"/>
                </a:lnTo>
                <a:lnTo>
                  <a:pt x="1263650" y="104775"/>
                </a:lnTo>
                <a:lnTo>
                  <a:pt x="1298575" y="104775"/>
                </a:lnTo>
                <a:lnTo>
                  <a:pt x="1298575" y="95250"/>
                </a:lnTo>
                <a:lnTo>
                  <a:pt x="1403350" y="95250"/>
                </a:lnTo>
                <a:lnTo>
                  <a:pt x="1403350" y="79375"/>
                </a:lnTo>
                <a:lnTo>
                  <a:pt x="1454150" y="79375"/>
                </a:lnTo>
                <a:lnTo>
                  <a:pt x="1454150" y="73025"/>
                </a:lnTo>
                <a:lnTo>
                  <a:pt x="1463675" y="73025"/>
                </a:lnTo>
                <a:lnTo>
                  <a:pt x="1463675" y="57150"/>
                </a:lnTo>
                <a:lnTo>
                  <a:pt x="1631950" y="57150"/>
                </a:lnTo>
                <a:lnTo>
                  <a:pt x="1631950" y="47625"/>
                </a:lnTo>
                <a:lnTo>
                  <a:pt x="1666875" y="47625"/>
                </a:lnTo>
                <a:lnTo>
                  <a:pt x="1666875" y="34925"/>
                </a:lnTo>
                <a:lnTo>
                  <a:pt x="1803400" y="34925"/>
                </a:lnTo>
                <a:lnTo>
                  <a:pt x="1803400" y="22225"/>
                </a:lnTo>
                <a:lnTo>
                  <a:pt x="1984375" y="22225"/>
                </a:lnTo>
                <a:lnTo>
                  <a:pt x="1984375" y="12700"/>
                </a:lnTo>
                <a:lnTo>
                  <a:pt x="2149475" y="12700"/>
                </a:lnTo>
                <a:lnTo>
                  <a:pt x="2149475" y="0"/>
                </a:lnTo>
                <a:lnTo>
                  <a:pt x="2352675"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7" name="TextBox 86">
            <a:extLst>
              <a:ext uri="{FF2B5EF4-FFF2-40B4-BE49-F238E27FC236}">
                <a16:creationId xmlns:a16="http://schemas.microsoft.com/office/drawing/2014/main" id="{DB68C6B5-1974-0841-9D84-122288CABF62}"/>
              </a:ext>
            </a:extLst>
          </p:cNvPr>
          <p:cNvSpPr txBox="1"/>
          <p:nvPr/>
        </p:nvSpPr>
        <p:spPr bwMode="auto">
          <a:xfrm rot="16200000">
            <a:off x="7736429" y="3083747"/>
            <a:ext cx="1018998" cy="281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ts val="14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MACE (%)</a:t>
            </a:r>
          </a:p>
        </p:txBody>
      </p:sp>
      <p:sp>
        <p:nvSpPr>
          <p:cNvPr id="88" name="TextBox 87">
            <a:extLst>
              <a:ext uri="{FF2B5EF4-FFF2-40B4-BE49-F238E27FC236}">
                <a16:creationId xmlns:a16="http://schemas.microsoft.com/office/drawing/2014/main" id="{C6322FDE-06AF-2F4E-B5E5-2EA1D50A4DF2}"/>
              </a:ext>
            </a:extLst>
          </p:cNvPr>
          <p:cNvSpPr txBox="1"/>
          <p:nvPr/>
        </p:nvSpPr>
        <p:spPr bwMode="auto">
          <a:xfrm>
            <a:off x="9217867" y="4596438"/>
            <a:ext cx="22913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Ibrutinib Start</a:t>
            </a:r>
          </a:p>
        </p:txBody>
      </p:sp>
      <p:sp>
        <p:nvSpPr>
          <p:cNvPr id="89" name="TextBox 88">
            <a:extLst>
              <a:ext uri="{FF2B5EF4-FFF2-40B4-BE49-F238E27FC236}">
                <a16:creationId xmlns:a16="http://schemas.microsoft.com/office/drawing/2014/main" id="{1BFF990D-CEB4-0B47-8201-46A7E5DE39F6}"/>
              </a:ext>
            </a:extLst>
          </p:cNvPr>
          <p:cNvSpPr txBox="1"/>
          <p:nvPr/>
        </p:nvSpPr>
        <p:spPr bwMode="auto">
          <a:xfrm>
            <a:off x="8599049" y="4347383"/>
            <a:ext cx="35262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0               6             12            18            24</a:t>
            </a:r>
          </a:p>
        </p:txBody>
      </p:sp>
      <p:cxnSp>
        <p:nvCxnSpPr>
          <p:cNvPr id="90" name="Straight Connector 89">
            <a:extLst>
              <a:ext uri="{FF2B5EF4-FFF2-40B4-BE49-F238E27FC236}">
                <a16:creationId xmlns:a16="http://schemas.microsoft.com/office/drawing/2014/main" id="{4C888BBE-F2F6-A542-8313-3DA691750F64}"/>
              </a:ext>
            </a:extLst>
          </p:cNvPr>
          <p:cNvCxnSpPr>
            <a:cxnSpLocks/>
          </p:cNvCxnSpPr>
          <p:nvPr/>
        </p:nvCxnSpPr>
        <p:spPr bwMode="auto">
          <a:xfrm flipH="1">
            <a:off x="8734451" y="4318414"/>
            <a:ext cx="3154790"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F7D9CF8-ADF2-EF42-BC33-F9DF8249C39A}"/>
              </a:ext>
            </a:extLst>
          </p:cNvPr>
          <p:cNvCxnSpPr>
            <a:cxnSpLocks/>
          </p:cNvCxnSpPr>
          <p:nvPr/>
        </p:nvCxnSpPr>
        <p:spPr bwMode="auto">
          <a:xfrm>
            <a:off x="8714845" y="2385689"/>
            <a:ext cx="0" cy="1974501"/>
          </a:xfrm>
          <a:prstGeom prst="line">
            <a:avLst/>
          </a:prstGeom>
          <a:noFill/>
          <a:ln w="28575" cap="flat" cmpd="sng" algn="ctr">
            <a:solidFill>
              <a:schemeClr val="bg1"/>
            </a:solidFill>
            <a:prstDash val="solid"/>
            <a:round/>
            <a:headEnd type="none" w="med" len="med"/>
            <a:tailEnd type="none" w="med" len="med"/>
          </a:ln>
          <a:effectLst/>
        </p:spPr>
      </p:cxnSp>
      <p:grpSp>
        <p:nvGrpSpPr>
          <p:cNvPr id="114" name="Group 113">
            <a:extLst>
              <a:ext uri="{FF2B5EF4-FFF2-40B4-BE49-F238E27FC236}">
                <a16:creationId xmlns:a16="http://schemas.microsoft.com/office/drawing/2014/main" id="{9C88CA8E-E31F-4B49-833F-0EBD5C34A88C}"/>
              </a:ext>
            </a:extLst>
          </p:cNvPr>
          <p:cNvGrpSpPr/>
          <p:nvPr/>
        </p:nvGrpSpPr>
        <p:grpSpPr>
          <a:xfrm>
            <a:off x="8654422" y="2509443"/>
            <a:ext cx="70191" cy="1754027"/>
            <a:chOff x="8523794" y="2413191"/>
            <a:chExt cx="159567" cy="1877780"/>
          </a:xfrm>
        </p:grpSpPr>
        <p:cxnSp>
          <p:nvCxnSpPr>
            <p:cNvPr id="108" name="Straight Connector 107">
              <a:extLst>
                <a:ext uri="{FF2B5EF4-FFF2-40B4-BE49-F238E27FC236}">
                  <a16:creationId xmlns:a16="http://schemas.microsoft.com/office/drawing/2014/main" id="{1384E2F0-94FC-174C-A50C-80760D30863B}"/>
                </a:ext>
              </a:extLst>
            </p:cNvPr>
            <p:cNvCxnSpPr>
              <a:cxnSpLocks/>
            </p:cNvCxnSpPr>
            <p:nvPr/>
          </p:nvCxnSpPr>
          <p:spPr bwMode="auto">
            <a:xfrm flipH="1">
              <a:off x="8523794" y="3039118"/>
              <a:ext cx="159567"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2561C12-0B07-384B-BCA6-E1ADFB857C2B}"/>
                </a:ext>
              </a:extLst>
            </p:cNvPr>
            <p:cNvCxnSpPr>
              <a:cxnSpLocks/>
            </p:cNvCxnSpPr>
            <p:nvPr/>
          </p:nvCxnSpPr>
          <p:spPr bwMode="auto">
            <a:xfrm flipH="1">
              <a:off x="8523794" y="2413191"/>
              <a:ext cx="159567"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4D778FF-1C82-564D-AA02-2A37171172F2}"/>
                </a:ext>
              </a:extLst>
            </p:cNvPr>
            <p:cNvCxnSpPr>
              <a:cxnSpLocks/>
            </p:cNvCxnSpPr>
            <p:nvPr/>
          </p:nvCxnSpPr>
          <p:spPr bwMode="auto">
            <a:xfrm flipH="1">
              <a:off x="8523794" y="3665045"/>
              <a:ext cx="159567"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397D7146-6572-1E4D-BDEC-88C6D87AADD2}"/>
                </a:ext>
              </a:extLst>
            </p:cNvPr>
            <p:cNvCxnSpPr>
              <a:cxnSpLocks/>
            </p:cNvCxnSpPr>
            <p:nvPr/>
          </p:nvCxnSpPr>
          <p:spPr bwMode="auto">
            <a:xfrm flipH="1">
              <a:off x="8523794" y="4290971"/>
              <a:ext cx="159567" cy="0"/>
            </a:xfrm>
            <a:prstGeom prst="line">
              <a:avLst/>
            </a:prstGeom>
            <a:noFill/>
            <a:ln w="28575" cap="flat" cmpd="sng" algn="ctr">
              <a:solidFill>
                <a:schemeClr val="bg1"/>
              </a:solidFill>
              <a:prstDash val="solid"/>
              <a:round/>
              <a:headEnd type="none" w="med" len="med"/>
              <a:tailEnd type="none" w="med" len="med"/>
            </a:ln>
            <a:effectLst/>
          </p:spPr>
        </p:cxnSp>
      </p:grpSp>
      <p:sp>
        <p:nvSpPr>
          <p:cNvPr id="92" name="TextBox 91">
            <a:extLst>
              <a:ext uri="{FF2B5EF4-FFF2-40B4-BE49-F238E27FC236}">
                <a16:creationId xmlns:a16="http://schemas.microsoft.com/office/drawing/2014/main" id="{1A2F20E6-20AA-6A43-B605-A28669A03875}"/>
              </a:ext>
            </a:extLst>
          </p:cNvPr>
          <p:cNvSpPr txBox="1"/>
          <p:nvPr/>
        </p:nvSpPr>
        <p:spPr bwMode="auto">
          <a:xfrm>
            <a:off x="8310422" y="233286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grpSp>
        <p:nvGrpSpPr>
          <p:cNvPr id="117" name="Group 116">
            <a:extLst>
              <a:ext uri="{FF2B5EF4-FFF2-40B4-BE49-F238E27FC236}">
                <a16:creationId xmlns:a16="http://schemas.microsoft.com/office/drawing/2014/main" id="{534CC76E-0957-3A4C-9359-9D16B98B5CB5}"/>
              </a:ext>
            </a:extLst>
          </p:cNvPr>
          <p:cNvGrpSpPr/>
          <p:nvPr/>
        </p:nvGrpSpPr>
        <p:grpSpPr>
          <a:xfrm>
            <a:off x="9511936" y="4324749"/>
            <a:ext cx="2320262" cy="47871"/>
            <a:chOff x="9381308" y="4324749"/>
            <a:chExt cx="1920670" cy="45719"/>
          </a:xfrm>
        </p:grpSpPr>
        <p:cxnSp>
          <p:nvCxnSpPr>
            <p:cNvPr id="100" name="Straight Connector 99">
              <a:extLst>
                <a:ext uri="{FF2B5EF4-FFF2-40B4-BE49-F238E27FC236}">
                  <a16:creationId xmlns:a16="http://schemas.microsoft.com/office/drawing/2014/main" id="{F65AFAFA-1021-174C-948C-6BD935B0E669}"/>
                </a:ext>
              </a:extLst>
            </p:cNvPr>
            <p:cNvCxnSpPr>
              <a:cxnSpLocks/>
            </p:cNvCxnSpPr>
            <p:nvPr/>
          </p:nvCxnSpPr>
          <p:spPr bwMode="auto">
            <a:xfrm rot="5400000" flipH="1">
              <a:off x="10638894"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239F577D-DA7C-B241-9D93-86962EBF913F}"/>
                </a:ext>
              </a:extLst>
            </p:cNvPr>
            <p:cNvCxnSpPr>
              <a:cxnSpLocks/>
            </p:cNvCxnSpPr>
            <p:nvPr/>
          </p:nvCxnSpPr>
          <p:spPr bwMode="auto">
            <a:xfrm rot="5400000" flipH="1">
              <a:off x="11279118"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5644E0A4-F22F-0748-A38D-3433A1ABCBE5}"/>
                </a:ext>
              </a:extLst>
            </p:cNvPr>
            <p:cNvCxnSpPr>
              <a:cxnSpLocks/>
            </p:cNvCxnSpPr>
            <p:nvPr/>
          </p:nvCxnSpPr>
          <p:spPr bwMode="auto">
            <a:xfrm rot="5400000" flipH="1">
              <a:off x="9998671" y="4347609"/>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C5CC38D-6B79-1D4E-9CAC-4959FDAC4EA0}"/>
                </a:ext>
              </a:extLst>
            </p:cNvPr>
            <p:cNvCxnSpPr>
              <a:cxnSpLocks/>
            </p:cNvCxnSpPr>
            <p:nvPr/>
          </p:nvCxnSpPr>
          <p:spPr bwMode="auto">
            <a:xfrm rot="5400000" flipH="1">
              <a:off x="9358448" y="4347609"/>
              <a:ext cx="45719" cy="0"/>
            </a:xfrm>
            <a:prstGeom prst="line">
              <a:avLst/>
            </a:prstGeom>
            <a:noFill/>
            <a:ln w="28575" cap="flat" cmpd="sng" algn="ctr">
              <a:solidFill>
                <a:schemeClr val="bg1"/>
              </a:solidFill>
              <a:prstDash val="solid"/>
              <a:round/>
              <a:headEnd type="none" w="med" len="med"/>
              <a:tailEnd type="none" w="med" len="med"/>
            </a:ln>
            <a:effectLst/>
          </p:spPr>
        </p:cxnSp>
      </p:grpSp>
      <p:sp>
        <p:nvSpPr>
          <p:cNvPr id="95" name="TextBox 94">
            <a:extLst>
              <a:ext uri="{FF2B5EF4-FFF2-40B4-BE49-F238E27FC236}">
                <a16:creationId xmlns:a16="http://schemas.microsoft.com/office/drawing/2014/main" id="{7EA95F56-4C64-C441-9102-D5646B424BC4}"/>
              </a:ext>
            </a:extLst>
          </p:cNvPr>
          <p:cNvSpPr txBox="1"/>
          <p:nvPr/>
        </p:nvSpPr>
        <p:spPr bwMode="auto">
          <a:xfrm>
            <a:off x="8310422" y="291608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96" name="TextBox 95">
            <a:extLst>
              <a:ext uri="{FF2B5EF4-FFF2-40B4-BE49-F238E27FC236}">
                <a16:creationId xmlns:a16="http://schemas.microsoft.com/office/drawing/2014/main" id="{DF53628F-2590-134E-AEB6-DC1896D2776B}"/>
              </a:ext>
            </a:extLst>
          </p:cNvPr>
          <p:cNvSpPr txBox="1"/>
          <p:nvPr/>
        </p:nvSpPr>
        <p:spPr bwMode="auto">
          <a:xfrm>
            <a:off x="8414616" y="349968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99" name="TextBox 98">
            <a:extLst>
              <a:ext uri="{FF2B5EF4-FFF2-40B4-BE49-F238E27FC236}">
                <a16:creationId xmlns:a16="http://schemas.microsoft.com/office/drawing/2014/main" id="{FA80DBEC-DDBF-ED4E-9508-C6CD2A56AEFE}"/>
              </a:ext>
            </a:extLst>
          </p:cNvPr>
          <p:cNvSpPr txBox="1"/>
          <p:nvPr/>
        </p:nvSpPr>
        <p:spPr bwMode="auto">
          <a:xfrm>
            <a:off x="8414616" y="407670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18" name="TextBox 117">
            <a:extLst>
              <a:ext uri="{FF2B5EF4-FFF2-40B4-BE49-F238E27FC236}">
                <a16:creationId xmlns:a16="http://schemas.microsoft.com/office/drawing/2014/main" id="{C1F7AABE-381E-0948-B967-8CD140325F6B}"/>
              </a:ext>
            </a:extLst>
          </p:cNvPr>
          <p:cNvSpPr txBox="1"/>
          <p:nvPr/>
        </p:nvSpPr>
        <p:spPr bwMode="auto">
          <a:xfrm>
            <a:off x="10057827" y="2319994"/>
            <a:ext cx="183011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New or worsened HTN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or stable HTN</a:t>
            </a:r>
          </a:p>
        </p:txBody>
      </p:sp>
      <p:sp>
        <p:nvSpPr>
          <p:cNvPr id="119" name="Freeform 118">
            <a:extLst>
              <a:ext uri="{FF2B5EF4-FFF2-40B4-BE49-F238E27FC236}">
                <a16:creationId xmlns:a16="http://schemas.microsoft.com/office/drawing/2014/main" id="{31468969-5E37-A141-A6A8-09A7B91BB40A}"/>
              </a:ext>
            </a:extLst>
          </p:cNvPr>
          <p:cNvSpPr/>
          <p:nvPr/>
        </p:nvSpPr>
        <p:spPr bwMode="auto">
          <a:xfrm>
            <a:off x="8755814" y="3468795"/>
            <a:ext cx="3066334" cy="776896"/>
          </a:xfrm>
          <a:custGeom>
            <a:avLst/>
            <a:gdLst>
              <a:gd name="connsiteX0" fmla="*/ 0 w 3066334"/>
              <a:gd name="connsiteY0" fmla="*/ 776896 h 776896"/>
              <a:gd name="connsiteX1" fmla="*/ 68752 w 3066334"/>
              <a:gd name="connsiteY1" fmla="*/ 776896 h 776896"/>
              <a:gd name="connsiteX2" fmla="*/ 68752 w 3066334"/>
              <a:gd name="connsiteY2" fmla="*/ 598141 h 776896"/>
              <a:gd name="connsiteX3" fmla="*/ 171880 w 3066334"/>
              <a:gd name="connsiteY3" fmla="*/ 598141 h 776896"/>
              <a:gd name="connsiteX4" fmla="*/ 171880 w 3066334"/>
              <a:gd name="connsiteY4" fmla="*/ 501889 h 776896"/>
              <a:gd name="connsiteX5" fmla="*/ 254382 w 3066334"/>
              <a:gd name="connsiteY5" fmla="*/ 501889 h 776896"/>
              <a:gd name="connsiteX6" fmla="*/ 254382 w 3066334"/>
              <a:gd name="connsiteY6" fmla="*/ 323134 h 776896"/>
              <a:gd name="connsiteX7" fmla="*/ 543140 w 3066334"/>
              <a:gd name="connsiteY7" fmla="*/ 323134 h 776896"/>
              <a:gd name="connsiteX8" fmla="*/ 543140 w 3066334"/>
              <a:gd name="connsiteY8" fmla="*/ 206256 h 776896"/>
              <a:gd name="connsiteX9" fmla="*/ 611892 w 3066334"/>
              <a:gd name="connsiteY9" fmla="*/ 206256 h 776896"/>
              <a:gd name="connsiteX10" fmla="*/ 611892 w 3066334"/>
              <a:gd name="connsiteY10" fmla="*/ 110003 h 776896"/>
              <a:gd name="connsiteX11" fmla="*/ 2756951 w 3066334"/>
              <a:gd name="connsiteY11" fmla="*/ 110003 h 776896"/>
              <a:gd name="connsiteX12" fmla="*/ 2756951 w 3066334"/>
              <a:gd name="connsiteY12" fmla="*/ 0 h 776896"/>
              <a:gd name="connsiteX13" fmla="*/ 3066334 w 3066334"/>
              <a:gd name="connsiteY13" fmla="*/ 0 h 77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66334" h="776896">
                <a:moveTo>
                  <a:pt x="0" y="776896"/>
                </a:moveTo>
                <a:lnTo>
                  <a:pt x="68752" y="776896"/>
                </a:lnTo>
                <a:lnTo>
                  <a:pt x="68752" y="598141"/>
                </a:lnTo>
                <a:lnTo>
                  <a:pt x="171880" y="598141"/>
                </a:lnTo>
                <a:lnTo>
                  <a:pt x="171880" y="501889"/>
                </a:lnTo>
                <a:lnTo>
                  <a:pt x="254382" y="501889"/>
                </a:lnTo>
                <a:lnTo>
                  <a:pt x="254382" y="323134"/>
                </a:lnTo>
                <a:lnTo>
                  <a:pt x="543140" y="323134"/>
                </a:lnTo>
                <a:lnTo>
                  <a:pt x="543140" y="206256"/>
                </a:lnTo>
                <a:lnTo>
                  <a:pt x="611892" y="206256"/>
                </a:lnTo>
                <a:lnTo>
                  <a:pt x="611892" y="110003"/>
                </a:lnTo>
                <a:lnTo>
                  <a:pt x="2756951" y="110003"/>
                </a:lnTo>
                <a:lnTo>
                  <a:pt x="2756951" y="0"/>
                </a:lnTo>
                <a:lnTo>
                  <a:pt x="3066334"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21" name="Straight Connector 120">
            <a:extLst>
              <a:ext uri="{FF2B5EF4-FFF2-40B4-BE49-F238E27FC236}">
                <a16:creationId xmlns:a16="http://schemas.microsoft.com/office/drawing/2014/main" id="{3B12FC63-3C3D-1243-A483-893404DF597D}"/>
              </a:ext>
            </a:extLst>
          </p:cNvPr>
          <p:cNvCxnSpPr/>
          <p:nvPr/>
        </p:nvCxnSpPr>
        <p:spPr bwMode="auto">
          <a:xfrm>
            <a:off x="9673580" y="2688389"/>
            <a:ext cx="385011" cy="0"/>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847811E6-0FFE-B04C-B198-B2BCFD7257F1}"/>
              </a:ext>
            </a:extLst>
          </p:cNvPr>
          <p:cNvCxnSpPr/>
          <p:nvPr/>
        </p:nvCxnSpPr>
        <p:spPr bwMode="auto">
          <a:xfrm>
            <a:off x="9673580" y="2489200"/>
            <a:ext cx="385011" cy="0"/>
          </a:xfrm>
          <a:prstGeom prst="line">
            <a:avLst/>
          </a:prstGeom>
          <a:noFill/>
          <a:ln w="28575" cap="flat" cmpd="sng" algn="ctr">
            <a:solidFill>
              <a:schemeClr val="accent1"/>
            </a:solidFill>
            <a:prstDash val="solid"/>
            <a:round/>
            <a:headEnd type="none" w="med" len="med"/>
            <a:tailEnd type="none" w="med" len="med"/>
          </a:ln>
          <a:effectLst/>
        </p:spPr>
      </p:cxnSp>
      <p:sp>
        <p:nvSpPr>
          <p:cNvPr id="124" name="Freeform 123">
            <a:extLst>
              <a:ext uri="{FF2B5EF4-FFF2-40B4-BE49-F238E27FC236}">
                <a16:creationId xmlns:a16="http://schemas.microsoft.com/office/drawing/2014/main" id="{0D7ED48B-0387-8443-95F2-1A1596884A7F}"/>
              </a:ext>
            </a:extLst>
          </p:cNvPr>
          <p:cNvSpPr/>
          <p:nvPr/>
        </p:nvSpPr>
        <p:spPr bwMode="auto">
          <a:xfrm>
            <a:off x="8756650" y="2838450"/>
            <a:ext cx="3060700" cy="1412875"/>
          </a:xfrm>
          <a:custGeom>
            <a:avLst/>
            <a:gdLst>
              <a:gd name="connsiteX0" fmla="*/ 0 w 3060700"/>
              <a:gd name="connsiteY0" fmla="*/ 1412875 h 1412875"/>
              <a:gd name="connsiteX1" fmla="*/ 41275 w 3060700"/>
              <a:gd name="connsiteY1" fmla="*/ 1412875 h 1412875"/>
              <a:gd name="connsiteX2" fmla="*/ 41275 w 3060700"/>
              <a:gd name="connsiteY2" fmla="*/ 1374775 h 1412875"/>
              <a:gd name="connsiteX3" fmla="*/ 41275 w 3060700"/>
              <a:gd name="connsiteY3" fmla="*/ 1374775 h 1412875"/>
              <a:gd name="connsiteX4" fmla="*/ 41275 w 3060700"/>
              <a:gd name="connsiteY4" fmla="*/ 1330325 h 1412875"/>
              <a:gd name="connsiteX5" fmla="*/ 73025 w 3060700"/>
              <a:gd name="connsiteY5" fmla="*/ 1330325 h 1412875"/>
              <a:gd name="connsiteX6" fmla="*/ 73025 w 3060700"/>
              <a:gd name="connsiteY6" fmla="*/ 1330325 h 1412875"/>
              <a:gd name="connsiteX7" fmla="*/ 73025 w 3060700"/>
              <a:gd name="connsiteY7" fmla="*/ 1298575 h 1412875"/>
              <a:gd name="connsiteX8" fmla="*/ 120650 w 3060700"/>
              <a:gd name="connsiteY8" fmla="*/ 1298575 h 1412875"/>
              <a:gd name="connsiteX9" fmla="*/ 120650 w 3060700"/>
              <a:gd name="connsiteY9" fmla="*/ 1250950 h 1412875"/>
              <a:gd name="connsiteX10" fmla="*/ 152400 w 3060700"/>
              <a:gd name="connsiteY10" fmla="*/ 1250950 h 1412875"/>
              <a:gd name="connsiteX11" fmla="*/ 152400 w 3060700"/>
              <a:gd name="connsiteY11" fmla="*/ 1177925 h 1412875"/>
              <a:gd name="connsiteX12" fmla="*/ 187325 w 3060700"/>
              <a:gd name="connsiteY12" fmla="*/ 1177925 h 1412875"/>
              <a:gd name="connsiteX13" fmla="*/ 187325 w 3060700"/>
              <a:gd name="connsiteY13" fmla="*/ 1146175 h 1412875"/>
              <a:gd name="connsiteX14" fmla="*/ 222250 w 3060700"/>
              <a:gd name="connsiteY14" fmla="*/ 1146175 h 1412875"/>
              <a:gd name="connsiteX15" fmla="*/ 222250 w 3060700"/>
              <a:gd name="connsiteY15" fmla="*/ 1073150 h 1412875"/>
              <a:gd name="connsiteX16" fmla="*/ 222250 w 3060700"/>
              <a:gd name="connsiteY16" fmla="*/ 1073150 h 1412875"/>
              <a:gd name="connsiteX17" fmla="*/ 222250 w 3060700"/>
              <a:gd name="connsiteY17" fmla="*/ 1041400 h 1412875"/>
              <a:gd name="connsiteX18" fmla="*/ 269875 w 3060700"/>
              <a:gd name="connsiteY18" fmla="*/ 1041400 h 1412875"/>
              <a:gd name="connsiteX19" fmla="*/ 269875 w 3060700"/>
              <a:gd name="connsiteY19" fmla="*/ 993775 h 1412875"/>
              <a:gd name="connsiteX20" fmla="*/ 269875 w 3060700"/>
              <a:gd name="connsiteY20" fmla="*/ 993775 h 1412875"/>
              <a:gd name="connsiteX21" fmla="*/ 292100 w 3060700"/>
              <a:gd name="connsiteY21" fmla="*/ 971550 h 1412875"/>
              <a:gd name="connsiteX22" fmla="*/ 346075 w 3060700"/>
              <a:gd name="connsiteY22" fmla="*/ 971550 h 1412875"/>
              <a:gd name="connsiteX23" fmla="*/ 346075 w 3060700"/>
              <a:gd name="connsiteY23" fmla="*/ 908050 h 1412875"/>
              <a:gd name="connsiteX24" fmla="*/ 365125 w 3060700"/>
              <a:gd name="connsiteY24" fmla="*/ 908050 h 1412875"/>
              <a:gd name="connsiteX25" fmla="*/ 365125 w 3060700"/>
              <a:gd name="connsiteY25" fmla="*/ 908050 h 1412875"/>
              <a:gd name="connsiteX26" fmla="*/ 365125 w 3060700"/>
              <a:gd name="connsiteY26" fmla="*/ 879475 h 1412875"/>
              <a:gd name="connsiteX27" fmla="*/ 365125 w 3060700"/>
              <a:gd name="connsiteY27" fmla="*/ 879475 h 1412875"/>
              <a:gd name="connsiteX28" fmla="*/ 390525 w 3060700"/>
              <a:gd name="connsiteY28" fmla="*/ 879475 h 1412875"/>
              <a:gd name="connsiteX29" fmla="*/ 390525 w 3060700"/>
              <a:gd name="connsiteY29" fmla="*/ 828675 h 1412875"/>
              <a:gd name="connsiteX30" fmla="*/ 473075 w 3060700"/>
              <a:gd name="connsiteY30" fmla="*/ 828675 h 1412875"/>
              <a:gd name="connsiteX31" fmla="*/ 473075 w 3060700"/>
              <a:gd name="connsiteY31" fmla="*/ 796925 h 1412875"/>
              <a:gd name="connsiteX32" fmla="*/ 473075 w 3060700"/>
              <a:gd name="connsiteY32" fmla="*/ 796925 h 1412875"/>
              <a:gd name="connsiteX33" fmla="*/ 473075 w 3060700"/>
              <a:gd name="connsiteY33" fmla="*/ 796925 h 1412875"/>
              <a:gd name="connsiteX34" fmla="*/ 473075 w 3060700"/>
              <a:gd name="connsiteY34" fmla="*/ 796925 h 1412875"/>
              <a:gd name="connsiteX35" fmla="*/ 473075 w 3060700"/>
              <a:gd name="connsiteY35" fmla="*/ 796925 h 1412875"/>
              <a:gd name="connsiteX36" fmla="*/ 473075 w 3060700"/>
              <a:gd name="connsiteY36" fmla="*/ 796925 h 1412875"/>
              <a:gd name="connsiteX37" fmla="*/ 473075 w 3060700"/>
              <a:gd name="connsiteY37" fmla="*/ 796925 h 1412875"/>
              <a:gd name="connsiteX38" fmla="*/ 473075 w 3060700"/>
              <a:gd name="connsiteY38" fmla="*/ 771525 h 1412875"/>
              <a:gd name="connsiteX39" fmla="*/ 546100 w 3060700"/>
              <a:gd name="connsiteY39" fmla="*/ 771525 h 1412875"/>
              <a:gd name="connsiteX40" fmla="*/ 546100 w 3060700"/>
              <a:gd name="connsiteY40" fmla="*/ 723900 h 1412875"/>
              <a:gd name="connsiteX41" fmla="*/ 600075 w 3060700"/>
              <a:gd name="connsiteY41" fmla="*/ 723900 h 1412875"/>
              <a:gd name="connsiteX42" fmla="*/ 600075 w 3060700"/>
              <a:gd name="connsiteY42" fmla="*/ 673100 h 1412875"/>
              <a:gd name="connsiteX43" fmla="*/ 844550 w 3060700"/>
              <a:gd name="connsiteY43" fmla="*/ 673100 h 1412875"/>
              <a:gd name="connsiteX44" fmla="*/ 844550 w 3060700"/>
              <a:gd name="connsiteY44" fmla="*/ 622300 h 1412875"/>
              <a:gd name="connsiteX45" fmla="*/ 895350 w 3060700"/>
              <a:gd name="connsiteY45" fmla="*/ 622300 h 1412875"/>
              <a:gd name="connsiteX46" fmla="*/ 895350 w 3060700"/>
              <a:gd name="connsiteY46" fmla="*/ 593725 h 1412875"/>
              <a:gd name="connsiteX47" fmla="*/ 1000125 w 3060700"/>
              <a:gd name="connsiteY47" fmla="*/ 593725 h 1412875"/>
              <a:gd name="connsiteX48" fmla="*/ 1000125 w 3060700"/>
              <a:gd name="connsiteY48" fmla="*/ 565150 h 1412875"/>
              <a:gd name="connsiteX49" fmla="*/ 1368425 w 3060700"/>
              <a:gd name="connsiteY49" fmla="*/ 565150 h 1412875"/>
              <a:gd name="connsiteX50" fmla="*/ 1368425 w 3060700"/>
              <a:gd name="connsiteY50" fmla="*/ 565150 h 1412875"/>
              <a:gd name="connsiteX51" fmla="*/ 1368425 w 3060700"/>
              <a:gd name="connsiteY51" fmla="*/ 530225 h 1412875"/>
              <a:gd name="connsiteX52" fmla="*/ 1397000 w 3060700"/>
              <a:gd name="connsiteY52" fmla="*/ 530225 h 1412875"/>
              <a:gd name="connsiteX53" fmla="*/ 1397000 w 3060700"/>
              <a:gd name="connsiteY53" fmla="*/ 530225 h 1412875"/>
              <a:gd name="connsiteX54" fmla="*/ 1397000 w 3060700"/>
              <a:gd name="connsiteY54" fmla="*/ 530225 h 1412875"/>
              <a:gd name="connsiteX55" fmla="*/ 1397000 w 3060700"/>
              <a:gd name="connsiteY55" fmla="*/ 501650 h 1412875"/>
              <a:gd name="connsiteX56" fmla="*/ 1454150 w 3060700"/>
              <a:gd name="connsiteY56" fmla="*/ 501650 h 1412875"/>
              <a:gd name="connsiteX57" fmla="*/ 1454150 w 3060700"/>
              <a:gd name="connsiteY57" fmla="*/ 501650 h 1412875"/>
              <a:gd name="connsiteX58" fmla="*/ 1454150 w 3060700"/>
              <a:gd name="connsiteY58" fmla="*/ 501650 h 1412875"/>
              <a:gd name="connsiteX59" fmla="*/ 1454150 w 3060700"/>
              <a:gd name="connsiteY59" fmla="*/ 469900 h 1412875"/>
              <a:gd name="connsiteX60" fmla="*/ 1539875 w 3060700"/>
              <a:gd name="connsiteY60" fmla="*/ 469900 h 1412875"/>
              <a:gd name="connsiteX61" fmla="*/ 1539875 w 3060700"/>
              <a:gd name="connsiteY61" fmla="*/ 428625 h 1412875"/>
              <a:gd name="connsiteX62" fmla="*/ 1574800 w 3060700"/>
              <a:gd name="connsiteY62" fmla="*/ 428625 h 1412875"/>
              <a:gd name="connsiteX63" fmla="*/ 1574800 w 3060700"/>
              <a:gd name="connsiteY63" fmla="*/ 381000 h 1412875"/>
              <a:gd name="connsiteX64" fmla="*/ 1679575 w 3060700"/>
              <a:gd name="connsiteY64" fmla="*/ 381000 h 1412875"/>
              <a:gd name="connsiteX65" fmla="*/ 1679575 w 3060700"/>
              <a:gd name="connsiteY65" fmla="*/ 352425 h 1412875"/>
              <a:gd name="connsiteX66" fmla="*/ 1838325 w 3060700"/>
              <a:gd name="connsiteY66" fmla="*/ 352425 h 1412875"/>
              <a:gd name="connsiteX67" fmla="*/ 1838325 w 3060700"/>
              <a:gd name="connsiteY67" fmla="*/ 323850 h 1412875"/>
              <a:gd name="connsiteX68" fmla="*/ 1882775 w 3060700"/>
              <a:gd name="connsiteY68" fmla="*/ 323850 h 1412875"/>
              <a:gd name="connsiteX69" fmla="*/ 1882775 w 3060700"/>
              <a:gd name="connsiteY69" fmla="*/ 288925 h 1412875"/>
              <a:gd name="connsiteX70" fmla="*/ 1882775 w 3060700"/>
              <a:gd name="connsiteY70" fmla="*/ 288925 h 1412875"/>
              <a:gd name="connsiteX71" fmla="*/ 1882775 w 3060700"/>
              <a:gd name="connsiteY71" fmla="*/ 288925 h 1412875"/>
              <a:gd name="connsiteX72" fmla="*/ 1911350 w 3060700"/>
              <a:gd name="connsiteY72" fmla="*/ 288925 h 1412875"/>
              <a:gd name="connsiteX73" fmla="*/ 1911350 w 3060700"/>
              <a:gd name="connsiteY73" fmla="*/ 288925 h 1412875"/>
              <a:gd name="connsiteX74" fmla="*/ 1952625 w 3060700"/>
              <a:gd name="connsiteY74" fmla="*/ 288925 h 1412875"/>
              <a:gd name="connsiteX75" fmla="*/ 1952625 w 3060700"/>
              <a:gd name="connsiteY75" fmla="*/ 238125 h 1412875"/>
              <a:gd name="connsiteX76" fmla="*/ 2028825 w 3060700"/>
              <a:gd name="connsiteY76" fmla="*/ 238125 h 1412875"/>
              <a:gd name="connsiteX77" fmla="*/ 2028825 w 3060700"/>
              <a:gd name="connsiteY77" fmla="*/ 238125 h 1412875"/>
              <a:gd name="connsiteX78" fmla="*/ 2028825 w 3060700"/>
              <a:gd name="connsiteY78" fmla="*/ 203200 h 1412875"/>
              <a:gd name="connsiteX79" fmla="*/ 2387600 w 3060700"/>
              <a:gd name="connsiteY79" fmla="*/ 203200 h 1412875"/>
              <a:gd name="connsiteX80" fmla="*/ 2387600 w 3060700"/>
              <a:gd name="connsiteY80" fmla="*/ 174625 h 1412875"/>
              <a:gd name="connsiteX81" fmla="*/ 2565400 w 3060700"/>
              <a:gd name="connsiteY81" fmla="*/ 174625 h 1412875"/>
              <a:gd name="connsiteX82" fmla="*/ 2565400 w 3060700"/>
              <a:gd name="connsiteY82" fmla="*/ 174625 h 1412875"/>
              <a:gd name="connsiteX83" fmla="*/ 2660650 w 3060700"/>
              <a:gd name="connsiteY83" fmla="*/ 174625 h 1412875"/>
              <a:gd name="connsiteX84" fmla="*/ 2660650 w 3060700"/>
              <a:gd name="connsiteY84" fmla="*/ 130175 h 1412875"/>
              <a:gd name="connsiteX85" fmla="*/ 2727325 w 3060700"/>
              <a:gd name="connsiteY85" fmla="*/ 130175 h 1412875"/>
              <a:gd name="connsiteX86" fmla="*/ 2727325 w 3060700"/>
              <a:gd name="connsiteY86" fmla="*/ 130175 h 1412875"/>
              <a:gd name="connsiteX87" fmla="*/ 2727325 w 3060700"/>
              <a:gd name="connsiteY87" fmla="*/ 101600 h 1412875"/>
              <a:gd name="connsiteX88" fmla="*/ 2778125 w 3060700"/>
              <a:gd name="connsiteY88" fmla="*/ 101600 h 1412875"/>
              <a:gd name="connsiteX89" fmla="*/ 2778125 w 3060700"/>
              <a:gd name="connsiteY89" fmla="*/ 101600 h 1412875"/>
              <a:gd name="connsiteX90" fmla="*/ 2778125 w 3060700"/>
              <a:gd name="connsiteY90" fmla="*/ 73025 h 1412875"/>
              <a:gd name="connsiteX91" fmla="*/ 2813050 w 3060700"/>
              <a:gd name="connsiteY91" fmla="*/ 73025 h 1412875"/>
              <a:gd name="connsiteX92" fmla="*/ 2813050 w 3060700"/>
              <a:gd name="connsiteY92" fmla="*/ 73025 h 1412875"/>
              <a:gd name="connsiteX93" fmla="*/ 2813050 w 3060700"/>
              <a:gd name="connsiteY93" fmla="*/ 38100 h 1412875"/>
              <a:gd name="connsiteX94" fmla="*/ 2981325 w 3060700"/>
              <a:gd name="connsiteY94" fmla="*/ 38100 h 1412875"/>
              <a:gd name="connsiteX95" fmla="*/ 2981325 w 3060700"/>
              <a:gd name="connsiteY95" fmla="*/ 3175 h 1412875"/>
              <a:gd name="connsiteX96" fmla="*/ 3060700 w 3060700"/>
              <a:gd name="connsiteY96" fmla="*/ 0 h 1412875"/>
              <a:gd name="connsiteX0" fmla="*/ 0 w 3060700"/>
              <a:gd name="connsiteY0" fmla="*/ 1412875 h 1412875"/>
              <a:gd name="connsiteX1" fmla="*/ 41275 w 3060700"/>
              <a:gd name="connsiteY1" fmla="*/ 1412875 h 1412875"/>
              <a:gd name="connsiteX2" fmla="*/ 41275 w 3060700"/>
              <a:gd name="connsiteY2" fmla="*/ 1374775 h 1412875"/>
              <a:gd name="connsiteX3" fmla="*/ 41275 w 3060700"/>
              <a:gd name="connsiteY3" fmla="*/ 1374775 h 1412875"/>
              <a:gd name="connsiteX4" fmla="*/ 41275 w 3060700"/>
              <a:gd name="connsiteY4" fmla="*/ 1330325 h 1412875"/>
              <a:gd name="connsiteX5" fmla="*/ 73025 w 3060700"/>
              <a:gd name="connsiteY5" fmla="*/ 1330325 h 1412875"/>
              <a:gd name="connsiteX6" fmla="*/ 73025 w 3060700"/>
              <a:gd name="connsiteY6" fmla="*/ 1330325 h 1412875"/>
              <a:gd name="connsiteX7" fmla="*/ 73025 w 3060700"/>
              <a:gd name="connsiteY7" fmla="*/ 1298575 h 1412875"/>
              <a:gd name="connsiteX8" fmla="*/ 120650 w 3060700"/>
              <a:gd name="connsiteY8" fmla="*/ 1298575 h 1412875"/>
              <a:gd name="connsiteX9" fmla="*/ 120650 w 3060700"/>
              <a:gd name="connsiteY9" fmla="*/ 1250950 h 1412875"/>
              <a:gd name="connsiteX10" fmla="*/ 152400 w 3060700"/>
              <a:gd name="connsiteY10" fmla="*/ 1250950 h 1412875"/>
              <a:gd name="connsiteX11" fmla="*/ 152400 w 3060700"/>
              <a:gd name="connsiteY11" fmla="*/ 1177925 h 1412875"/>
              <a:gd name="connsiteX12" fmla="*/ 187325 w 3060700"/>
              <a:gd name="connsiteY12" fmla="*/ 1177925 h 1412875"/>
              <a:gd name="connsiteX13" fmla="*/ 187325 w 3060700"/>
              <a:gd name="connsiteY13" fmla="*/ 1146175 h 1412875"/>
              <a:gd name="connsiteX14" fmla="*/ 222250 w 3060700"/>
              <a:gd name="connsiteY14" fmla="*/ 1146175 h 1412875"/>
              <a:gd name="connsiteX15" fmla="*/ 222250 w 3060700"/>
              <a:gd name="connsiteY15" fmla="*/ 1073150 h 1412875"/>
              <a:gd name="connsiteX16" fmla="*/ 222250 w 3060700"/>
              <a:gd name="connsiteY16" fmla="*/ 1073150 h 1412875"/>
              <a:gd name="connsiteX17" fmla="*/ 222250 w 3060700"/>
              <a:gd name="connsiteY17" fmla="*/ 1041400 h 1412875"/>
              <a:gd name="connsiteX18" fmla="*/ 269875 w 3060700"/>
              <a:gd name="connsiteY18" fmla="*/ 1041400 h 1412875"/>
              <a:gd name="connsiteX19" fmla="*/ 269875 w 3060700"/>
              <a:gd name="connsiteY19" fmla="*/ 993775 h 1412875"/>
              <a:gd name="connsiteX20" fmla="*/ 269875 w 3060700"/>
              <a:gd name="connsiteY20" fmla="*/ 993775 h 1412875"/>
              <a:gd name="connsiteX21" fmla="*/ 292100 w 3060700"/>
              <a:gd name="connsiteY21" fmla="*/ 971550 h 1412875"/>
              <a:gd name="connsiteX22" fmla="*/ 311150 w 3060700"/>
              <a:gd name="connsiteY22" fmla="*/ 971550 h 1412875"/>
              <a:gd name="connsiteX23" fmla="*/ 346075 w 3060700"/>
              <a:gd name="connsiteY23" fmla="*/ 971550 h 1412875"/>
              <a:gd name="connsiteX24" fmla="*/ 346075 w 3060700"/>
              <a:gd name="connsiteY24" fmla="*/ 908050 h 1412875"/>
              <a:gd name="connsiteX25" fmla="*/ 365125 w 3060700"/>
              <a:gd name="connsiteY25" fmla="*/ 908050 h 1412875"/>
              <a:gd name="connsiteX26" fmla="*/ 365125 w 3060700"/>
              <a:gd name="connsiteY26" fmla="*/ 908050 h 1412875"/>
              <a:gd name="connsiteX27" fmla="*/ 365125 w 3060700"/>
              <a:gd name="connsiteY27" fmla="*/ 879475 h 1412875"/>
              <a:gd name="connsiteX28" fmla="*/ 365125 w 3060700"/>
              <a:gd name="connsiteY28" fmla="*/ 879475 h 1412875"/>
              <a:gd name="connsiteX29" fmla="*/ 390525 w 3060700"/>
              <a:gd name="connsiteY29" fmla="*/ 879475 h 1412875"/>
              <a:gd name="connsiteX30" fmla="*/ 390525 w 3060700"/>
              <a:gd name="connsiteY30" fmla="*/ 828675 h 1412875"/>
              <a:gd name="connsiteX31" fmla="*/ 473075 w 3060700"/>
              <a:gd name="connsiteY31" fmla="*/ 828675 h 1412875"/>
              <a:gd name="connsiteX32" fmla="*/ 473075 w 3060700"/>
              <a:gd name="connsiteY32" fmla="*/ 796925 h 1412875"/>
              <a:gd name="connsiteX33" fmla="*/ 473075 w 3060700"/>
              <a:gd name="connsiteY33" fmla="*/ 796925 h 1412875"/>
              <a:gd name="connsiteX34" fmla="*/ 473075 w 3060700"/>
              <a:gd name="connsiteY34" fmla="*/ 796925 h 1412875"/>
              <a:gd name="connsiteX35" fmla="*/ 473075 w 3060700"/>
              <a:gd name="connsiteY35" fmla="*/ 796925 h 1412875"/>
              <a:gd name="connsiteX36" fmla="*/ 473075 w 3060700"/>
              <a:gd name="connsiteY36" fmla="*/ 796925 h 1412875"/>
              <a:gd name="connsiteX37" fmla="*/ 473075 w 3060700"/>
              <a:gd name="connsiteY37" fmla="*/ 796925 h 1412875"/>
              <a:gd name="connsiteX38" fmla="*/ 473075 w 3060700"/>
              <a:gd name="connsiteY38" fmla="*/ 796925 h 1412875"/>
              <a:gd name="connsiteX39" fmla="*/ 473075 w 3060700"/>
              <a:gd name="connsiteY39" fmla="*/ 771525 h 1412875"/>
              <a:gd name="connsiteX40" fmla="*/ 546100 w 3060700"/>
              <a:gd name="connsiteY40" fmla="*/ 771525 h 1412875"/>
              <a:gd name="connsiteX41" fmla="*/ 546100 w 3060700"/>
              <a:gd name="connsiteY41" fmla="*/ 723900 h 1412875"/>
              <a:gd name="connsiteX42" fmla="*/ 600075 w 3060700"/>
              <a:gd name="connsiteY42" fmla="*/ 723900 h 1412875"/>
              <a:gd name="connsiteX43" fmla="*/ 600075 w 3060700"/>
              <a:gd name="connsiteY43" fmla="*/ 673100 h 1412875"/>
              <a:gd name="connsiteX44" fmla="*/ 844550 w 3060700"/>
              <a:gd name="connsiteY44" fmla="*/ 673100 h 1412875"/>
              <a:gd name="connsiteX45" fmla="*/ 844550 w 3060700"/>
              <a:gd name="connsiteY45" fmla="*/ 622300 h 1412875"/>
              <a:gd name="connsiteX46" fmla="*/ 895350 w 3060700"/>
              <a:gd name="connsiteY46" fmla="*/ 622300 h 1412875"/>
              <a:gd name="connsiteX47" fmla="*/ 895350 w 3060700"/>
              <a:gd name="connsiteY47" fmla="*/ 593725 h 1412875"/>
              <a:gd name="connsiteX48" fmla="*/ 1000125 w 3060700"/>
              <a:gd name="connsiteY48" fmla="*/ 593725 h 1412875"/>
              <a:gd name="connsiteX49" fmla="*/ 1000125 w 3060700"/>
              <a:gd name="connsiteY49" fmla="*/ 565150 h 1412875"/>
              <a:gd name="connsiteX50" fmla="*/ 1368425 w 3060700"/>
              <a:gd name="connsiteY50" fmla="*/ 565150 h 1412875"/>
              <a:gd name="connsiteX51" fmla="*/ 1368425 w 3060700"/>
              <a:gd name="connsiteY51" fmla="*/ 565150 h 1412875"/>
              <a:gd name="connsiteX52" fmla="*/ 1368425 w 3060700"/>
              <a:gd name="connsiteY52" fmla="*/ 530225 h 1412875"/>
              <a:gd name="connsiteX53" fmla="*/ 1397000 w 3060700"/>
              <a:gd name="connsiteY53" fmla="*/ 530225 h 1412875"/>
              <a:gd name="connsiteX54" fmla="*/ 1397000 w 3060700"/>
              <a:gd name="connsiteY54" fmla="*/ 530225 h 1412875"/>
              <a:gd name="connsiteX55" fmla="*/ 1397000 w 3060700"/>
              <a:gd name="connsiteY55" fmla="*/ 530225 h 1412875"/>
              <a:gd name="connsiteX56" fmla="*/ 1397000 w 3060700"/>
              <a:gd name="connsiteY56" fmla="*/ 501650 h 1412875"/>
              <a:gd name="connsiteX57" fmla="*/ 1454150 w 3060700"/>
              <a:gd name="connsiteY57" fmla="*/ 501650 h 1412875"/>
              <a:gd name="connsiteX58" fmla="*/ 1454150 w 3060700"/>
              <a:gd name="connsiteY58" fmla="*/ 501650 h 1412875"/>
              <a:gd name="connsiteX59" fmla="*/ 1454150 w 3060700"/>
              <a:gd name="connsiteY59" fmla="*/ 501650 h 1412875"/>
              <a:gd name="connsiteX60" fmla="*/ 1454150 w 3060700"/>
              <a:gd name="connsiteY60" fmla="*/ 469900 h 1412875"/>
              <a:gd name="connsiteX61" fmla="*/ 1539875 w 3060700"/>
              <a:gd name="connsiteY61" fmla="*/ 469900 h 1412875"/>
              <a:gd name="connsiteX62" fmla="*/ 1539875 w 3060700"/>
              <a:gd name="connsiteY62" fmla="*/ 428625 h 1412875"/>
              <a:gd name="connsiteX63" fmla="*/ 1574800 w 3060700"/>
              <a:gd name="connsiteY63" fmla="*/ 428625 h 1412875"/>
              <a:gd name="connsiteX64" fmla="*/ 1574800 w 3060700"/>
              <a:gd name="connsiteY64" fmla="*/ 381000 h 1412875"/>
              <a:gd name="connsiteX65" fmla="*/ 1679575 w 3060700"/>
              <a:gd name="connsiteY65" fmla="*/ 381000 h 1412875"/>
              <a:gd name="connsiteX66" fmla="*/ 1679575 w 3060700"/>
              <a:gd name="connsiteY66" fmla="*/ 352425 h 1412875"/>
              <a:gd name="connsiteX67" fmla="*/ 1838325 w 3060700"/>
              <a:gd name="connsiteY67" fmla="*/ 352425 h 1412875"/>
              <a:gd name="connsiteX68" fmla="*/ 1838325 w 3060700"/>
              <a:gd name="connsiteY68" fmla="*/ 323850 h 1412875"/>
              <a:gd name="connsiteX69" fmla="*/ 1882775 w 3060700"/>
              <a:gd name="connsiteY69" fmla="*/ 323850 h 1412875"/>
              <a:gd name="connsiteX70" fmla="*/ 1882775 w 3060700"/>
              <a:gd name="connsiteY70" fmla="*/ 288925 h 1412875"/>
              <a:gd name="connsiteX71" fmla="*/ 1882775 w 3060700"/>
              <a:gd name="connsiteY71" fmla="*/ 288925 h 1412875"/>
              <a:gd name="connsiteX72" fmla="*/ 1882775 w 3060700"/>
              <a:gd name="connsiteY72" fmla="*/ 288925 h 1412875"/>
              <a:gd name="connsiteX73" fmla="*/ 1911350 w 3060700"/>
              <a:gd name="connsiteY73" fmla="*/ 288925 h 1412875"/>
              <a:gd name="connsiteX74" fmla="*/ 1911350 w 3060700"/>
              <a:gd name="connsiteY74" fmla="*/ 288925 h 1412875"/>
              <a:gd name="connsiteX75" fmla="*/ 1952625 w 3060700"/>
              <a:gd name="connsiteY75" fmla="*/ 288925 h 1412875"/>
              <a:gd name="connsiteX76" fmla="*/ 1952625 w 3060700"/>
              <a:gd name="connsiteY76" fmla="*/ 238125 h 1412875"/>
              <a:gd name="connsiteX77" fmla="*/ 2028825 w 3060700"/>
              <a:gd name="connsiteY77" fmla="*/ 238125 h 1412875"/>
              <a:gd name="connsiteX78" fmla="*/ 2028825 w 3060700"/>
              <a:gd name="connsiteY78" fmla="*/ 238125 h 1412875"/>
              <a:gd name="connsiteX79" fmla="*/ 2028825 w 3060700"/>
              <a:gd name="connsiteY79" fmla="*/ 203200 h 1412875"/>
              <a:gd name="connsiteX80" fmla="*/ 2387600 w 3060700"/>
              <a:gd name="connsiteY80" fmla="*/ 203200 h 1412875"/>
              <a:gd name="connsiteX81" fmla="*/ 2387600 w 3060700"/>
              <a:gd name="connsiteY81" fmla="*/ 174625 h 1412875"/>
              <a:gd name="connsiteX82" fmla="*/ 2565400 w 3060700"/>
              <a:gd name="connsiteY82" fmla="*/ 174625 h 1412875"/>
              <a:gd name="connsiteX83" fmla="*/ 2565400 w 3060700"/>
              <a:gd name="connsiteY83" fmla="*/ 174625 h 1412875"/>
              <a:gd name="connsiteX84" fmla="*/ 2660650 w 3060700"/>
              <a:gd name="connsiteY84" fmla="*/ 174625 h 1412875"/>
              <a:gd name="connsiteX85" fmla="*/ 2660650 w 3060700"/>
              <a:gd name="connsiteY85" fmla="*/ 130175 h 1412875"/>
              <a:gd name="connsiteX86" fmla="*/ 2727325 w 3060700"/>
              <a:gd name="connsiteY86" fmla="*/ 130175 h 1412875"/>
              <a:gd name="connsiteX87" fmla="*/ 2727325 w 3060700"/>
              <a:gd name="connsiteY87" fmla="*/ 130175 h 1412875"/>
              <a:gd name="connsiteX88" fmla="*/ 2727325 w 3060700"/>
              <a:gd name="connsiteY88" fmla="*/ 101600 h 1412875"/>
              <a:gd name="connsiteX89" fmla="*/ 2778125 w 3060700"/>
              <a:gd name="connsiteY89" fmla="*/ 101600 h 1412875"/>
              <a:gd name="connsiteX90" fmla="*/ 2778125 w 3060700"/>
              <a:gd name="connsiteY90" fmla="*/ 101600 h 1412875"/>
              <a:gd name="connsiteX91" fmla="*/ 2778125 w 3060700"/>
              <a:gd name="connsiteY91" fmla="*/ 73025 h 1412875"/>
              <a:gd name="connsiteX92" fmla="*/ 2813050 w 3060700"/>
              <a:gd name="connsiteY92" fmla="*/ 73025 h 1412875"/>
              <a:gd name="connsiteX93" fmla="*/ 2813050 w 3060700"/>
              <a:gd name="connsiteY93" fmla="*/ 73025 h 1412875"/>
              <a:gd name="connsiteX94" fmla="*/ 2813050 w 3060700"/>
              <a:gd name="connsiteY94" fmla="*/ 38100 h 1412875"/>
              <a:gd name="connsiteX95" fmla="*/ 2981325 w 3060700"/>
              <a:gd name="connsiteY95" fmla="*/ 38100 h 1412875"/>
              <a:gd name="connsiteX96" fmla="*/ 2981325 w 3060700"/>
              <a:gd name="connsiteY96" fmla="*/ 3175 h 1412875"/>
              <a:gd name="connsiteX97" fmla="*/ 3060700 w 3060700"/>
              <a:gd name="connsiteY97" fmla="*/ 0 h 1412875"/>
              <a:gd name="connsiteX0" fmla="*/ 0 w 3060700"/>
              <a:gd name="connsiteY0" fmla="*/ 1412875 h 1412875"/>
              <a:gd name="connsiteX1" fmla="*/ 41275 w 3060700"/>
              <a:gd name="connsiteY1" fmla="*/ 1412875 h 1412875"/>
              <a:gd name="connsiteX2" fmla="*/ 41275 w 3060700"/>
              <a:gd name="connsiteY2" fmla="*/ 1374775 h 1412875"/>
              <a:gd name="connsiteX3" fmla="*/ 41275 w 3060700"/>
              <a:gd name="connsiteY3" fmla="*/ 1374775 h 1412875"/>
              <a:gd name="connsiteX4" fmla="*/ 41275 w 3060700"/>
              <a:gd name="connsiteY4" fmla="*/ 1330325 h 1412875"/>
              <a:gd name="connsiteX5" fmla="*/ 73025 w 3060700"/>
              <a:gd name="connsiteY5" fmla="*/ 1330325 h 1412875"/>
              <a:gd name="connsiteX6" fmla="*/ 73025 w 3060700"/>
              <a:gd name="connsiteY6" fmla="*/ 1330325 h 1412875"/>
              <a:gd name="connsiteX7" fmla="*/ 73025 w 3060700"/>
              <a:gd name="connsiteY7" fmla="*/ 1298575 h 1412875"/>
              <a:gd name="connsiteX8" fmla="*/ 120650 w 3060700"/>
              <a:gd name="connsiteY8" fmla="*/ 1298575 h 1412875"/>
              <a:gd name="connsiteX9" fmla="*/ 120650 w 3060700"/>
              <a:gd name="connsiteY9" fmla="*/ 1250950 h 1412875"/>
              <a:gd name="connsiteX10" fmla="*/ 152400 w 3060700"/>
              <a:gd name="connsiteY10" fmla="*/ 1250950 h 1412875"/>
              <a:gd name="connsiteX11" fmla="*/ 152400 w 3060700"/>
              <a:gd name="connsiteY11" fmla="*/ 1177925 h 1412875"/>
              <a:gd name="connsiteX12" fmla="*/ 187325 w 3060700"/>
              <a:gd name="connsiteY12" fmla="*/ 1177925 h 1412875"/>
              <a:gd name="connsiteX13" fmla="*/ 187325 w 3060700"/>
              <a:gd name="connsiteY13" fmla="*/ 1146175 h 1412875"/>
              <a:gd name="connsiteX14" fmla="*/ 222250 w 3060700"/>
              <a:gd name="connsiteY14" fmla="*/ 1146175 h 1412875"/>
              <a:gd name="connsiteX15" fmla="*/ 222250 w 3060700"/>
              <a:gd name="connsiteY15" fmla="*/ 1073150 h 1412875"/>
              <a:gd name="connsiteX16" fmla="*/ 222250 w 3060700"/>
              <a:gd name="connsiteY16" fmla="*/ 1073150 h 1412875"/>
              <a:gd name="connsiteX17" fmla="*/ 222250 w 3060700"/>
              <a:gd name="connsiteY17" fmla="*/ 1041400 h 1412875"/>
              <a:gd name="connsiteX18" fmla="*/ 269875 w 3060700"/>
              <a:gd name="connsiteY18" fmla="*/ 1041400 h 1412875"/>
              <a:gd name="connsiteX19" fmla="*/ 269875 w 3060700"/>
              <a:gd name="connsiteY19" fmla="*/ 993775 h 1412875"/>
              <a:gd name="connsiteX20" fmla="*/ 269875 w 3060700"/>
              <a:gd name="connsiteY20" fmla="*/ 993775 h 1412875"/>
              <a:gd name="connsiteX21" fmla="*/ 311150 w 3060700"/>
              <a:gd name="connsiteY21" fmla="*/ 1000125 h 1412875"/>
              <a:gd name="connsiteX22" fmla="*/ 311150 w 3060700"/>
              <a:gd name="connsiteY22" fmla="*/ 971550 h 1412875"/>
              <a:gd name="connsiteX23" fmla="*/ 346075 w 3060700"/>
              <a:gd name="connsiteY23" fmla="*/ 971550 h 1412875"/>
              <a:gd name="connsiteX24" fmla="*/ 346075 w 3060700"/>
              <a:gd name="connsiteY24" fmla="*/ 908050 h 1412875"/>
              <a:gd name="connsiteX25" fmla="*/ 365125 w 3060700"/>
              <a:gd name="connsiteY25" fmla="*/ 908050 h 1412875"/>
              <a:gd name="connsiteX26" fmla="*/ 365125 w 3060700"/>
              <a:gd name="connsiteY26" fmla="*/ 908050 h 1412875"/>
              <a:gd name="connsiteX27" fmla="*/ 365125 w 3060700"/>
              <a:gd name="connsiteY27" fmla="*/ 879475 h 1412875"/>
              <a:gd name="connsiteX28" fmla="*/ 365125 w 3060700"/>
              <a:gd name="connsiteY28" fmla="*/ 879475 h 1412875"/>
              <a:gd name="connsiteX29" fmla="*/ 390525 w 3060700"/>
              <a:gd name="connsiteY29" fmla="*/ 879475 h 1412875"/>
              <a:gd name="connsiteX30" fmla="*/ 390525 w 3060700"/>
              <a:gd name="connsiteY30" fmla="*/ 828675 h 1412875"/>
              <a:gd name="connsiteX31" fmla="*/ 473075 w 3060700"/>
              <a:gd name="connsiteY31" fmla="*/ 828675 h 1412875"/>
              <a:gd name="connsiteX32" fmla="*/ 473075 w 3060700"/>
              <a:gd name="connsiteY32" fmla="*/ 796925 h 1412875"/>
              <a:gd name="connsiteX33" fmla="*/ 473075 w 3060700"/>
              <a:gd name="connsiteY33" fmla="*/ 796925 h 1412875"/>
              <a:gd name="connsiteX34" fmla="*/ 473075 w 3060700"/>
              <a:gd name="connsiteY34" fmla="*/ 796925 h 1412875"/>
              <a:gd name="connsiteX35" fmla="*/ 473075 w 3060700"/>
              <a:gd name="connsiteY35" fmla="*/ 796925 h 1412875"/>
              <a:gd name="connsiteX36" fmla="*/ 473075 w 3060700"/>
              <a:gd name="connsiteY36" fmla="*/ 796925 h 1412875"/>
              <a:gd name="connsiteX37" fmla="*/ 473075 w 3060700"/>
              <a:gd name="connsiteY37" fmla="*/ 796925 h 1412875"/>
              <a:gd name="connsiteX38" fmla="*/ 473075 w 3060700"/>
              <a:gd name="connsiteY38" fmla="*/ 796925 h 1412875"/>
              <a:gd name="connsiteX39" fmla="*/ 473075 w 3060700"/>
              <a:gd name="connsiteY39" fmla="*/ 771525 h 1412875"/>
              <a:gd name="connsiteX40" fmla="*/ 546100 w 3060700"/>
              <a:gd name="connsiteY40" fmla="*/ 771525 h 1412875"/>
              <a:gd name="connsiteX41" fmla="*/ 546100 w 3060700"/>
              <a:gd name="connsiteY41" fmla="*/ 723900 h 1412875"/>
              <a:gd name="connsiteX42" fmla="*/ 600075 w 3060700"/>
              <a:gd name="connsiteY42" fmla="*/ 723900 h 1412875"/>
              <a:gd name="connsiteX43" fmla="*/ 600075 w 3060700"/>
              <a:gd name="connsiteY43" fmla="*/ 673100 h 1412875"/>
              <a:gd name="connsiteX44" fmla="*/ 844550 w 3060700"/>
              <a:gd name="connsiteY44" fmla="*/ 673100 h 1412875"/>
              <a:gd name="connsiteX45" fmla="*/ 844550 w 3060700"/>
              <a:gd name="connsiteY45" fmla="*/ 622300 h 1412875"/>
              <a:gd name="connsiteX46" fmla="*/ 895350 w 3060700"/>
              <a:gd name="connsiteY46" fmla="*/ 622300 h 1412875"/>
              <a:gd name="connsiteX47" fmla="*/ 895350 w 3060700"/>
              <a:gd name="connsiteY47" fmla="*/ 593725 h 1412875"/>
              <a:gd name="connsiteX48" fmla="*/ 1000125 w 3060700"/>
              <a:gd name="connsiteY48" fmla="*/ 593725 h 1412875"/>
              <a:gd name="connsiteX49" fmla="*/ 1000125 w 3060700"/>
              <a:gd name="connsiteY49" fmla="*/ 565150 h 1412875"/>
              <a:gd name="connsiteX50" fmla="*/ 1368425 w 3060700"/>
              <a:gd name="connsiteY50" fmla="*/ 565150 h 1412875"/>
              <a:gd name="connsiteX51" fmla="*/ 1368425 w 3060700"/>
              <a:gd name="connsiteY51" fmla="*/ 565150 h 1412875"/>
              <a:gd name="connsiteX52" fmla="*/ 1368425 w 3060700"/>
              <a:gd name="connsiteY52" fmla="*/ 530225 h 1412875"/>
              <a:gd name="connsiteX53" fmla="*/ 1397000 w 3060700"/>
              <a:gd name="connsiteY53" fmla="*/ 530225 h 1412875"/>
              <a:gd name="connsiteX54" fmla="*/ 1397000 w 3060700"/>
              <a:gd name="connsiteY54" fmla="*/ 530225 h 1412875"/>
              <a:gd name="connsiteX55" fmla="*/ 1397000 w 3060700"/>
              <a:gd name="connsiteY55" fmla="*/ 530225 h 1412875"/>
              <a:gd name="connsiteX56" fmla="*/ 1397000 w 3060700"/>
              <a:gd name="connsiteY56" fmla="*/ 501650 h 1412875"/>
              <a:gd name="connsiteX57" fmla="*/ 1454150 w 3060700"/>
              <a:gd name="connsiteY57" fmla="*/ 501650 h 1412875"/>
              <a:gd name="connsiteX58" fmla="*/ 1454150 w 3060700"/>
              <a:gd name="connsiteY58" fmla="*/ 501650 h 1412875"/>
              <a:gd name="connsiteX59" fmla="*/ 1454150 w 3060700"/>
              <a:gd name="connsiteY59" fmla="*/ 501650 h 1412875"/>
              <a:gd name="connsiteX60" fmla="*/ 1454150 w 3060700"/>
              <a:gd name="connsiteY60" fmla="*/ 469900 h 1412875"/>
              <a:gd name="connsiteX61" fmla="*/ 1539875 w 3060700"/>
              <a:gd name="connsiteY61" fmla="*/ 469900 h 1412875"/>
              <a:gd name="connsiteX62" fmla="*/ 1539875 w 3060700"/>
              <a:gd name="connsiteY62" fmla="*/ 428625 h 1412875"/>
              <a:gd name="connsiteX63" fmla="*/ 1574800 w 3060700"/>
              <a:gd name="connsiteY63" fmla="*/ 428625 h 1412875"/>
              <a:gd name="connsiteX64" fmla="*/ 1574800 w 3060700"/>
              <a:gd name="connsiteY64" fmla="*/ 381000 h 1412875"/>
              <a:gd name="connsiteX65" fmla="*/ 1679575 w 3060700"/>
              <a:gd name="connsiteY65" fmla="*/ 381000 h 1412875"/>
              <a:gd name="connsiteX66" fmla="*/ 1679575 w 3060700"/>
              <a:gd name="connsiteY66" fmla="*/ 352425 h 1412875"/>
              <a:gd name="connsiteX67" fmla="*/ 1838325 w 3060700"/>
              <a:gd name="connsiteY67" fmla="*/ 352425 h 1412875"/>
              <a:gd name="connsiteX68" fmla="*/ 1838325 w 3060700"/>
              <a:gd name="connsiteY68" fmla="*/ 323850 h 1412875"/>
              <a:gd name="connsiteX69" fmla="*/ 1882775 w 3060700"/>
              <a:gd name="connsiteY69" fmla="*/ 323850 h 1412875"/>
              <a:gd name="connsiteX70" fmla="*/ 1882775 w 3060700"/>
              <a:gd name="connsiteY70" fmla="*/ 288925 h 1412875"/>
              <a:gd name="connsiteX71" fmla="*/ 1882775 w 3060700"/>
              <a:gd name="connsiteY71" fmla="*/ 288925 h 1412875"/>
              <a:gd name="connsiteX72" fmla="*/ 1882775 w 3060700"/>
              <a:gd name="connsiteY72" fmla="*/ 288925 h 1412875"/>
              <a:gd name="connsiteX73" fmla="*/ 1911350 w 3060700"/>
              <a:gd name="connsiteY73" fmla="*/ 288925 h 1412875"/>
              <a:gd name="connsiteX74" fmla="*/ 1911350 w 3060700"/>
              <a:gd name="connsiteY74" fmla="*/ 288925 h 1412875"/>
              <a:gd name="connsiteX75" fmla="*/ 1952625 w 3060700"/>
              <a:gd name="connsiteY75" fmla="*/ 288925 h 1412875"/>
              <a:gd name="connsiteX76" fmla="*/ 1952625 w 3060700"/>
              <a:gd name="connsiteY76" fmla="*/ 238125 h 1412875"/>
              <a:gd name="connsiteX77" fmla="*/ 2028825 w 3060700"/>
              <a:gd name="connsiteY77" fmla="*/ 238125 h 1412875"/>
              <a:gd name="connsiteX78" fmla="*/ 2028825 w 3060700"/>
              <a:gd name="connsiteY78" fmla="*/ 238125 h 1412875"/>
              <a:gd name="connsiteX79" fmla="*/ 2028825 w 3060700"/>
              <a:gd name="connsiteY79" fmla="*/ 203200 h 1412875"/>
              <a:gd name="connsiteX80" fmla="*/ 2387600 w 3060700"/>
              <a:gd name="connsiteY80" fmla="*/ 203200 h 1412875"/>
              <a:gd name="connsiteX81" fmla="*/ 2387600 w 3060700"/>
              <a:gd name="connsiteY81" fmla="*/ 174625 h 1412875"/>
              <a:gd name="connsiteX82" fmla="*/ 2565400 w 3060700"/>
              <a:gd name="connsiteY82" fmla="*/ 174625 h 1412875"/>
              <a:gd name="connsiteX83" fmla="*/ 2565400 w 3060700"/>
              <a:gd name="connsiteY83" fmla="*/ 174625 h 1412875"/>
              <a:gd name="connsiteX84" fmla="*/ 2660650 w 3060700"/>
              <a:gd name="connsiteY84" fmla="*/ 174625 h 1412875"/>
              <a:gd name="connsiteX85" fmla="*/ 2660650 w 3060700"/>
              <a:gd name="connsiteY85" fmla="*/ 130175 h 1412875"/>
              <a:gd name="connsiteX86" fmla="*/ 2727325 w 3060700"/>
              <a:gd name="connsiteY86" fmla="*/ 130175 h 1412875"/>
              <a:gd name="connsiteX87" fmla="*/ 2727325 w 3060700"/>
              <a:gd name="connsiteY87" fmla="*/ 130175 h 1412875"/>
              <a:gd name="connsiteX88" fmla="*/ 2727325 w 3060700"/>
              <a:gd name="connsiteY88" fmla="*/ 101600 h 1412875"/>
              <a:gd name="connsiteX89" fmla="*/ 2778125 w 3060700"/>
              <a:gd name="connsiteY89" fmla="*/ 101600 h 1412875"/>
              <a:gd name="connsiteX90" fmla="*/ 2778125 w 3060700"/>
              <a:gd name="connsiteY90" fmla="*/ 101600 h 1412875"/>
              <a:gd name="connsiteX91" fmla="*/ 2778125 w 3060700"/>
              <a:gd name="connsiteY91" fmla="*/ 73025 h 1412875"/>
              <a:gd name="connsiteX92" fmla="*/ 2813050 w 3060700"/>
              <a:gd name="connsiteY92" fmla="*/ 73025 h 1412875"/>
              <a:gd name="connsiteX93" fmla="*/ 2813050 w 3060700"/>
              <a:gd name="connsiteY93" fmla="*/ 73025 h 1412875"/>
              <a:gd name="connsiteX94" fmla="*/ 2813050 w 3060700"/>
              <a:gd name="connsiteY94" fmla="*/ 38100 h 1412875"/>
              <a:gd name="connsiteX95" fmla="*/ 2981325 w 3060700"/>
              <a:gd name="connsiteY95" fmla="*/ 38100 h 1412875"/>
              <a:gd name="connsiteX96" fmla="*/ 2981325 w 3060700"/>
              <a:gd name="connsiteY96" fmla="*/ 3175 h 1412875"/>
              <a:gd name="connsiteX97" fmla="*/ 3060700 w 3060700"/>
              <a:gd name="connsiteY97" fmla="*/ 0 h 141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60700" h="1412875">
                <a:moveTo>
                  <a:pt x="0" y="1412875"/>
                </a:moveTo>
                <a:lnTo>
                  <a:pt x="41275" y="1412875"/>
                </a:lnTo>
                <a:lnTo>
                  <a:pt x="41275" y="1374775"/>
                </a:lnTo>
                <a:lnTo>
                  <a:pt x="41275" y="1374775"/>
                </a:lnTo>
                <a:lnTo>
                  <a:pt x="41275" y="1330325"/>
                </a:lnTo>
                <a:lnTo>
                  <a:pt x="73025" y="1330325"/>
                </a:lnTo>
                <a:lnTo>
                  <a:pt x="73025" y="1330325"/>
                </a:lnTo>
                <a:lnTo>
                  <a:pt x="73025" y="1298575"/>
                </a:lnTo>
                <a:lnTo>
                  <a:pt x="120650" y="1298575"/>
                </a:lnTo>
                <a:lnTo>
                  <a:pt x="120650" y="1250950"/>
                </a:lnTo>
                <a:lnTo>
                  <a:pt x="152400" y="1250950"/>
                </a:lnTo>
                <a:lnTo>
                  <a:pt x="152400" y="1177925"/>
                </a:lnTo>
                <a:lnTo>
                  <a:pt x="187325" y="1177925"/>
                </a:lnTo>
                <a:lnTo>
                  <a:pt x="187325" y="1146175"/>
                </a:lnTo>
                <a:lnTo>
                  <a:pt x="222250" y="1146175"/>
                </a:lnTo>
                <a:lnTo>
                  <a:pt x="222250" y="1073150"/>
                </a:lnTo>
                <a:lnTo>
                  <a:pt x="222250" y="1073150"/>
                </a:lnTo>
                <a:lnTo>
                  <a:pt x="222250" y="1041400"/>
                </a:lnTo>
                <a:lnTo>
                  <a:pt x="269875" y="1041400"/>
                </a:lnTo>
                <a:lnTo>
                  <a:pt x="269875" y="993775"/>
                </a:lnTo>
                <a:lnTo>
                  <a:pt x="269875" y="993775"/>
                </a:lnTo>
                <a:lnTo>
                  <a:pt x="311150" y="1000125"/>
                </a:lnTo>
                <a:lnTo>
                  <a:pt x="311150" y="971550"/>
                </a:lnTo>
                <a:lnTo>
                  <a:pt x="346075" y="971550"/>
                </a:lnTo>
                <a:lnTo>
                  <a:pt x="346075" y="908050"/>
                </a:lnTo>
                <a:lnTo>
                  <a:pt x="365125" y="908050"/>
                </a:lnTo>
                <a:lnTo>
                  <a:pt x="365125" y="908050"/>
                </a:lnTo>
                <a:lnTo>
                  <a:pt x="365125" y="879475"/>
                </a:lnTo>
                <a:lnTo>
                  <a:pt x="365125" y="879475"/>
                </a:lnTo>
                <a:lnTo>
                  <a:pt x="390525" y="879475"/>
                </a:lnTo>
                <a:lnTo>
                  <a:pt x="390525" y="828675"/>
                </a:lnTo>
                <a:lnTo>
                  <a:pt x="473075" y="828675"/>
                </a:lnTo>
                <a:lnTo>
                  <a:pt x="473075" y="796925"/>
                </a:lnTo>
                <a:lnTo>
                  <a:pt x="473075" y="796925"/>
                </a:lnTo>
                <a:lnTo>
                  <a:pt x="473075" y="796925"/>
                </a:lnTo>
                <a:lnTo>
                  <a:pt x="473075" y="796925"/>
                </a:lnTo>
                <a:lnTo>
                  <a:pt x="473075" y="796925"/>
                </a:lnTo>
                <a:lnTo>
                  <a:pt x="473075" y="796925"/>
                </a:lnTo>
                <a:lnTo>
                  <a:pt x="473075" y="796925"/>
                </a:lnTo>
                <a:lnTo>
                  <a:pt x="473075" y="771525"/>
                </a:lnTo>
                <a:lnTo>
                  <a:pt x="546100" y="771525"/>
                </a:lnTo>
                <a:lnTo>
                  <a:pt x="546100" y="723900"/>
                </a:lnTo>
                <a:lnTo>
                  <a:pt x="600075" y="723900"/>
                </a:lnTo>
                <a:lnTo>
                  <a:pt x="600075" y="673100"/>
                </a:lnTo>
                <a:lnTo>
                  <a:pt x="844550" y="673100"/>
                </a:lnTo>
                <a:lnTo>
                  <a:pt x="844550" y="622300"/>
                </a:lnTo>
                <a:lnTo>
                  <a:pt x="895350" y="622300"/>
                </a:lnTo>
                <a:lnTo>
                  <a:pt x="895350" y="593725"/>
                </a:lnTo>
                <a:lnTo>
                  <a:pt x="1000125" y="593725"/>
                </a:lnTo>
                <a:lnTo>
                  <a:pt x="1000125" y="565150"/>
                </a:lnTo>
                <a:lnTo>
                  <a:pt x="1368425" y="565150"/>
                </a:lnTo>
                <a:lnTo>
                  <a:pt x="1368425" y="565150"/>
                </a:lnTo>
                <a:lnTo>
                  <a:pt x="1368425" y="530225"/>
                </a:lnTo>
                <a:lnTo>
                  <a:pt x="1397000" y="530225"/>
                </a:lnTo>
                <a:lnTo>
                  <a:pt x="1397000" y="530225"/>
                </a:lnTo>
                <a:lnTo>
                  <a:pt x="1397000" y="530225"/>
                </a:lnTo>
                <a:lnTo>
                  <a:pt x="1397000" y="501650"/>
                </a:lnTo>
                <a:lnTo>
                  <a:pt x="1454150" y="501650"/>
                </a:lnTo>
                <a:lnTo>
                  <a:pt x="1454150" y="501650"/>
                </a:lnTo>
                <a:lnTo>
                  <a:pt x="1454150" y="501650"/>
                </a:lnTo>
                <a:lnTo>
                  <a:pt x="1454150" y="469900"/>
                </a:lnTo>
                <a:lnTo>
                  <a:pt x="1539875" y="469900"/>
                </a:lnTo>
                <a:lnTo>
                  <a:pt x="1539875" y="428625"/>
                </a:lnTo>
                <a:lnTo>
                  <a:pt x="1574800" y="428625"/>
                </a:lnTo>
                <a:lnTo>
                  <a:pt x="1574800" y="381000"/>
                </a:lnTo>
                <a:lnTo>
                  <a:pt x="1679575" y="381000"/>
                </a:lnTo>
                <a:lnTo>
                  <a:pt x="1679575" y="352425"/>
                </a:lnTo>
                <a:lnTo>
                  <a:pt x="1838325" y="352425"/>
                </a:lnTo>
                <a:lnTo>
                  <a:pt x="1838325" y="323850"/>
                </a:lnTo>
                <a:lnTo>
                  <a:pt x="1882775" y="323850"/>
                </a:lnTo>
                <a:lnTo>
                  <a:pt x="1882775" y="288925"/>
                </a:lnTo>
                <a:lnTo>
                  <a:pt x="1882775" y="288925"/>
                </a:lnTo>
                <a:lnTo>
                  <a:pt x="1882775" y="288925"/>
                </a:lnTo>
                <a:lnTo>
                  <a:pt x="1911350" y="288925"/>
                </a:lnTo>
                <a:lnTo>
                  <a:pt x="1911350" y="288925"/>
                </a:lnTo>
                <a:lnTo>
                  <a:pt x="1952625" y="288925"/>
                </a:lnTo>
                <a:lnTo>
                  <a:pt x="1952625" y="238125"/>
                </a:lnTo>
                <a:lnTo>
                  <a:pt x="2028825" y="238125"/>
                </a:lnTo>
                <a:lnTo>
                  <a:pt x="2028825" y="238125"/>
                </a:lnTo>
                <a:lnTo>
                  <a:pt x="2028825" y="203200"/>
                </a:lnTo>
                <a:lnTo>
                  <a:pt x="2387600" y="203200"/>
                </a:lnTo>
                <a:lnTo>
                  <a:pt x="2387600" y="174625"/>
                </a:lnTo>
                <a:lnTo>
                  <a:pt x="2565400" y="174625"/>
                </a:lnTo>
                <a:lnTo>
                  <a:pt x="2565400" y="174625"/>
                </a:lnTo>
                <a:lnTo>
                  <a:pt x="2660650" y="174625"/>
                </a:lnTo>
                <a:lnTo>
                  <a:pt x="2660650" y="130175"/>
                </a:lnTo>
                <a:lnTo>
                  <a:pt x="2727325" y="130175"/>
                </a:lnTo>
                <a:lnTo>
                  <a:pt x="2727325" y="130175"/>
                </a:lnTo>
                <a:lnTo>
                  <a:pt x="2727325" y="101600"/>
                </a:lnTo>
                <a:lnTo>
                  <a:pt x="2778125" y="101600"/>
                </a:lnTo>
                <a:lnTo>
                  <a:pt x="2778125" y="101600"/>
                </a:lnTo>
                <a:lnTo>
                  <a:pt x="2778125" y="73025"/>
                </a:lnTo>
                <a:lnTo>
                  <a:pt x="2813050" y="73025"/>
                </a:lnTo>
                <a:lnTo>
                  <a:pt x="2813050" y="73025"/>
                </a:lnTo>
                <a:lnTo>
                  <a:pt x="2813050" y="38100"/>
                </a:lnTo>
                <a:lnTo>
                  <a:pt x="2981325" y="38100"/>
                </a:lnTo>
                <a:lnTo>
                  <a:pt x="2981325" y="3175"/>
                </a:lnTo>
                <a:lnTo>
                  <a:pt x="306070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1" name="Text Box 15">
            <a:extLst>
              <a:ext uri="{FF2B5EF4-FFF2-40B4-BE49-F238E27FC236}">
                <a16:creationId xmlns:a16="http://schemas.microsoft.com/office/drawing/2014/main" id="{27DD00A1-6FF5-4D53-A4B5-EC1C5DD8C64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Dickerson. Blood. 2019;134:1919.</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8562183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Ibrutinib: Risk of Bleeding on Clinical Trials</a:t>
            </a:r>
          </a:p>
        </p:txBody>
      </p:sp>
      <p:graphicFrame>
        <p:nvGraphicFramePr>
          <p:cNvPr id="11" name="Table 10"/>
          <p:cNvGraphicFramePr>
            <a:graphicFrameLocks noGrp="1"/>
          </p:cNvGraphicFramePr>
          <p:nvPr>
            <p:extLst>
              <p:ext uri="{D42A27DB-BD31-4B8C-83A1-F6EECF244321}">
                <p14:modId xmlns:p14="http://schemas.microsoft.com/office/powerpoint/2010/main" val="270182137"/>
              </p:ext>
            </p:extLst>
          </p:nvPr>
        </p:nvGraphicFramePr>
        <p:xfrm>
          <a:off x="727076" y="1324961"/>
          <a:ext cx="5291422" cy="2072640"/>
        </p:xfrm>
        <a:graphic>
          <a:graphicData uri="http://schemas.openxmlformats.org/drawingml/2006/table">
            <a:tbl>
              <a:tblPr firstRow="1" bandRow="1">
                <a:tableStyleId>{93296810-A885-4BE3-A3E7-6D5BEEA58F35}</a:tableStyleId>
              </a:tblPr>
              <a:tblGrid>
                <a:gridCol w="2608262">
                  <a:extLst>
                    <a:ext uri="{9D8B030D-6E8A-4147-A177-3AD203B41FA5}">
                      <a16:colId xmlns:a16="http://schemas.microsoft.com/office/drawing/2014/main" val="2880183257"/>
                    </a:ext>
                  </a:extLst>
                </a:gridCol>
                <a:gridCol w="1341580">
                  <a:extLst>
                    <a:ext uri="{9D8B030D-6E8A-4147-A177-3AD203B41FA5}">
                      <a16:colId xmlns:a16="http://schemas.microsoft.com/office/drawing/2014/main" val="3274382395"/>
                    </a:ext>
                  </a:extLst>
                </a:gridCol>
                <a:gridCol w="1341580">
                  <a:extLst>
                    <a:ext uri="{9D8B030D-6E8A-4147-A177-3AD203B41FA5}">
                      <a16:colId xmlns:a16="http://schemas.microsoft.com/office/drawing/2014/main" val="1290156635"/>
                    </a:ext>
                  </a:extLst>
                </a:gridCol>
              </a:tblGrid>
              <a:tr h="0">
                <a:tc>
                  <a:txBody>
                    <a:bodyPr/>
                    <a:lstStyle/>
                    <a:p>
                      <a:r>
                        <a:rPr lang="en-US" sz="1600" dirty="0">
                          <a:latin typeface="Calibri" panose="020F0502020204030204" pitchFamily="34" charset="0"/>
                        </a:rPr>
                        <a:t>Bleeding Characteristic, % per 1000 Patient-Mo</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600" dirty="0">
                          <a:latin typeface="Calibri" panose="020F0502020204030204" pitchFamily="34" charset="0"/>
                        </a:rPr>
                        <a:t>Ibrutinib</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rPr>
                        <a:t>Comparator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906420500"/>
                  </a:ext>
                </a:extLst>
              </a:tr>
              <a:tr h="0">
                <a:tc>
                  <a:txBody>
                    <a:bodyPr/>
                    <a:lstStyle/>
                    <a:p>
                      <a:r>
                        <a:rPr lang="en-US" sz="1600" dirty="0">
                          <a:solidFill>
                            <a:schemeClr val="bg1"/>
                          </a:solidFill>
                          <a:latin typeface="Calibri" panose="020F0502020204030204" pitchFamily="34" charset="0"/>
                        </a:rPr>
                        <a:t>Any bleeding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53.4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rPr>
                        <a:t>24.0</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13929519"/>
                  </a:ext>
                </a:extLst>
              </a:tr>
              <a:tr h="0">
                <a:tc>
                  <a:txBody>
                    <a:bodyPr/>
                    <a:lstStyle/>
                    <a:p>
                      <a:r>
                        <a:rPr lang="en-US" sz="1600" dirty="0">
                          <a:solidFill>
                            <a:schemeClr val="bg1"/>
                          </a:solidFill>
                          <a:latin typeface="Calibri" panose="020F0502020204030204" pitchFamily="34" charset="0"/>
                        </a:rPr>
                        <a:t>Grade 3 (in CLL)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2.2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22096440"/>
                  </a:ext>
                </a:extLst>
              </a:tr>
              <a:tr h="0">
                <a:tc>
                  <a:txBody>
                    <a:bodyPr/>
                    <a:lstStyle/>
                    <a:p>
                      <a:r>
                        <a:rPr lang="en-US" sz="1600" dirty="0">
                          <a:solidFill>
                            <a:schemeClr val="bg1"/>
                          </a:solidFill>
                          <a:latin typeface="Calibri" panose="020F0502020204030204" pitchFamily="34" charset="0"/>
                        </a:rPr>
                        <a:t>Major</a:t>
                      </a:r>
                      <a:r>
                        <a:rPr lang="en-US" sz="1600" baseline="0" dirty="0">
                          <a:solidFill>
                            <a:schemeClr val="bg1"/>
                          </a:solidFill>
                          <a:latin typeface="Calibri" panose="020F0502020204030204" pitchFamily="34" charset="0"/>
                        </a:rPr>
                        <a:t> hemorrhage (MH):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anticoag/antiplatelet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anticoag/antiplatelet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endParaRPr>
                    </a:p>
                    <a:p>
                      <a:pPr algn="ctr"/>
                      <a:r>
                        <a:rPr lang="en-US" sz="1600" dirty="0">
                          <a:solidFill>
                            <a:schemeClr val="bg1"/>
                          </a:solidFill>
                          <a:latin typeface="Calibri" panose="020F0502020204030204" pitchFamily="34" charset="0"/>
                        </a:rPr>
                        <a:t>3</a:t>
                      </a:r>
                    </a:p>
                    <a:p>
                      <a:pPr algn="ctr"/>
                      <a:r>
                        <a:rPr lang="en-US" sz="1600" dirty="0">
                          <a:solidFill>
                            <a:schemeClr val="bg1"/>
                          </a:solidFill>
                          <a:latin typeface="Calibri" panose="020F0502020204030204" pitchFamily="34" charset="0"/>
                        </a:rPr>
                        <a:t>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endParaRPr>
                    </a:p>
                    <a:p>
                      <a:pPr algn="ctr"/>
                      <a:r>
                        <a:rPr lang="en-US" sz="1600" dirty="0">
                          <a:solidFill>
                            <a:schemeClr val="bg1"/>
                          </a:solidFill>
                          <a:latin typeface="Calibri" panose="020F0502020204030204" pitchFamily="34" charset="0"/>
                        </a:rPr>
                        <a:t>2.2</a:t>
                      </a:r>
                    </a:p>
                    <a:p>
                      <a:pPr algn="ctr"/>
                      <a:r>
                        <a:rPr lang="en-US" sz="1600" dirty="0">
                          <a:solidFill>
                            <a:schemeClr val="bg1"/>
                          </a:solidFill>
                          <a:latin typeface="Calibri" panose="020F0502020204030204" pitchFamily="34" charset="0"/>
                        </a:rPr>
                        <a:t>5.3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17217814"/>
                  </a:ext>
                </a:extLst>
              </a:tr>
            </a:tbl>
          </a:graphicData>
        </a:graphic>
      </p:graphicFrame>
      <p:sp>
        <p:nvSpPr>
          <p:cNvPr id="12" name="TextBox 11"/>
          <p:cNvSpPr txBox="1"/>
          <p:nvPr/>
        </p:nvSpPr>
        <p:spPr bwMode="auto">
          <a:xfrm>
            <a:off x="727076" y="3438245"/>
            <a:ext cx="5291420"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Use of AC/AP (50% of patients) increased risk of major bleeding in both ibrutinib and comparator arms</a:t>
            </a:r>
          </a:p>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MCL had higher bleeding risks (HR: 1.8)</a:t>
            </a:r>
          </a:p>
        </p:txBody>
      </p:sp>
      <p:grpSp>
        <p:nvGrpSpPr>
          <p:cNvPr id="16" name="Group 15">
            <a:extLst>
              <a:ext uri="{FF2B5EF4-FFF2-40B4-BE49-F238E27FC236}">
                <a16:creationId xmlns:a16="http://schemas.microsoft.com/office/drawing/2014/main" id="{FBB04D27-B70D-4D59-8E8C-B4D8A0C19A21}"/>
              </a:ext>
            </a:extLst>
          </p:cNvPr>
          <p:cNvGrpSpPr>
            <a:grpSpLocks/>
          </p:cNvGrpSpPr>
          <p:nvPr/>
        </p:nvGrpSpPr>
        <p:grpSpPr bwMode="auto">
          <a:xfrm>
            <a:off x="9389569" y="6216652"/>
            <a:ext cx="2488502" cy="447822"/>
            <a:chOff x="9527309" y="3551529"/>
            <a:chExt cx="2488502" cy="448324"/>
          </a:xfrm>
        </p:grpSpPr>
        <p:pic>
          <p:nvPicPr>
            <p:cNvPr id="17" name="Picture 9">
              <a:extLst>
                <a:ext uri="{FF2B5EF4-FFF2-40B4-BE49-F238E27FC236}">
                  <a16:creationId xmlns:a16="http://schemas.microsoft.com/office/drawing/2014/main" id="{30A21796-FBCA-4512-BEDE-FA3B39C270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D3D6EBC6-886D-4579-8F14-A00868E45D2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47" name="TextBox 46">
            <a:extLst>
              <a:ext uri="{FF2B5EF4-FFF2-40B4-BE49-F238E27FC236}">
                <a16:creationId xmlns:a16="http://schemas.microsoft.com/office/drawing/2014/main" id="{2C6A538C-64D6-AB43-ADE3-DF3381DDF90E}"/>
              </a:ext>
            </a:extLst>
          </p:cNvPr>
          <p:cNvSpPr txBox="1"/>
          <p:nvPr/>
        </p:nvSpPr>
        <p:spPr bwMode="auto">
          <a:xfrm rot="16200000">
            <a:off x="4485702" y="2630976"/>
            <a:ext cx="3444735" cy="30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6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of First MH (%)</a:t>
            </a:r>
          </a:p>
        </p:txBody>
      </p:sp>
      <p:sp>
        <p:nvSpPr>
          <p:cNvPr id="48" name="TextBox 47">
            <a:extLst>
              <a:ext uri="{FF2B5EF4-FFF2-40B4-BE49-F238E27FC236}">
                <a16:creationId xmlns:a16="http://schemas.microsoft.com/office/drawing/2014/main" id="{79E237E5-319E-2B4C-9263-8128C6772A98}"/>
              </a:ext>
            </a:extLst>
          </p:cNvPr>
          <p:cNvSpPr txBox="1"/>
          <p:nvPr/>
        </p:nvSpPr>
        <p:spPr bwMode="auto">
          <a:xfrm>
            <a:off x="8809141" y="4188654"/>
            <a:ext cx="4683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a:t>
            </a:r>
          </a:p>
        </p:txBody>
      </p:sp>
      <p:sp>
        <p:nvSpPr>
          <p:cNvPr id="49" name="TextBox 48">
            <a:extLst>
              <a:ext uri="{FF2B5EF4-FFF2-40B4-BE49-F238E27FC236}">
                <a16:creationId xmlns:a16="http://schemas.microsoft.com/office/drawing/2014/main" id="{0971599A-B46B-174B-971C-091E0C81F424}"/>
              </a:ext>
            </a:extLst>
          </p:cNvPr>
          <p:cNvSpPr txBox="1"/>
          <p:nvPr/>
        </p:nvSpPr>
        <p:spPr bwMode="auto">
          <a:xfrm>
            <a:off x="6655421" y="399037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50" name="Straight Connector 49">
            <a:extLst>
              <a:ext uri="{FF2B5EF4-FFF2-40B4-BE49-F238E27FC236}">
                <a16:creationId xmlns:a16="http://schemas.microsoft.com/office/drawing/2014/main" id="{19E8731E-BECE-034C-A354-2BC76D326EF7}"/>
              </a:ext>
            </a:extLst>
          </p:cNvPr>
          <p:cNvCxnSpPr>
            <a:cxnSpLocks/>
          </p:cNvCxnSpPr>
          <p:nvPr/>
        </p:nvCxnSpPr>
        <p:spPr bwMode="auto">
          <a:xfrm flipH="1">
            <a:off x="6719864" y="3970898"/>
            <a:ext cx="4713574"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B6B182A-4E65-FB44-BC94-8CFA80A16D74}"/>
              </a:ext>
            </a:extLst>
          </p:cNvPr>
          <p:cNvCxnSpPr>
            <a:cxnSpLocks/>
          </p:cNvCxnSpPr>
          <p:nvPr/>
        </p:nvCxnSpPr>
        <p:spPr bwMode="auto">
          <a:xfrm>
            <a:off x="6727105" y="1705047"/>
            <a:ext cx="0" cy="2338885"/>
          </a:xfrm>
          <a:prstGeom prst="line">
            <a:avLst/>
          </a:prstGeom>
          <a:noFill/>
          <a:ln w="28575" cap="flat" cmpd="sng" algn="ctr">
            <a:solidFill>
              <a:schemeClr val="bg1"/>
            </a:solidFill>
            <a:prstDash val="solid"/>
            <a:round/>
            <a:headEnd type="none" w="med" len="med"/>
            <a:tailEnd type="none" w="med" len="med"/>
          </a:ln>
          <a:effectLst/>
        </p:spPr>
      </p:cxnSp>
      <p:grpSp>
        <p:nvGrpSpPr>
          <p:cNvPr id="5" name="Group 4">
            <a:extLst>
              <a:ext uri="{FF2B5EF4-FFF2-40B4-BE49-F238E27FC236}">
                <a16:creationId xmlns:a16="http://schemas.microsoft.com/office/drawing/2014/main" id="{E4C6F74D-1474-D34F-BE0B-02FD6CEF0F00}"/>
              </a:ext>
            </a:extLst>
          </p:cNvPr>
          <p:cNvGrpSpPr/>
          <p:nvPr/>
        </p:nvGrpSpPr>
        <p:grpSpPr>
          <a:xfrm>
            <a:off x="7036714" y="3968134"/>
            <a:ext cx="4384117" cy="80351"/>
            <a:chOff x="7036714" y="3968134"/>
            <a:chExt cx="4384117" cy="80351"/>
          </a:xfrm>
        </p:grpSpPr>
        <p:cxnSp>
          <p:nvCxnSpPr>
            <p:cNvPr id="60" name="Straight Connector 59">
              <a:extLst>
                <a:ext uri="{FF2B5EF4-FFF2-40B4-BE49-F238E27FC236}">
                  <a16:creationId xmlns:a16="http://schemas.microsoft.com/office/drawing/2014/main" id="{37B66641-B8E1-CA48-A321-DDB9688F9396}"/>
                </a:ext>
              </a:extLst>
            </p:cNvPr>
            <p:cNvCxnSpPr>
              <a:cxnSpLocks/>
            </p:cNvCxnSpPr>
            <p:nvPr/>
          </p:nvCxnSpPr>
          <p:spPr bwMode="auto">
            <a:xfrm rot="5400000" flipH="1">
              <a:off x="7622840"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223011C-840C-AF42-9432-BA470E627B74}"/>
                </a:ext>
              </a:extLst>
            </p:cNvPr>
            <p:cNvCxnSpPr>
              <a:cxnSpLocks/>
            </p:cNvCxnSpPr>
            <p:nvPr/>
          </p:nvCxnSpPr>
          <p:spPr bwMode="auto">
            <a:xfrm rot="5400000" flipH="1">
              <a:off x="8562293"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55B57B1-027E-C741-8153-AB42B7FA7FF9}"/>
                </a:ext>
              </a:extLst>
            </p:cNvPr>
            <p:cNvCxnSpPr>
              <a:cxnSpLocks/>
            </p:cNvCxnSpPr>
            <p:nvPr/>
          </p:nvCxnSpPr>
          <p:spPr bwMode="auto">
            <a:xfrm rot="5400000" flipH="1">
              <a:off x="8249142"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B960F61-2309-F34B-B8BD-8E00D16CC6E1}"/>
                </a:ext>
              </a:extLst>
            </p:cNvPr>
            <p:cNvCxnSpPr>
              <a:cxnSpLocks/>
            </p:cNvCxnSpPr>
            <p:nvPr/>
          </p:nvCxnSpPr>
          <p:spPr bwMode="auto">
            <a:xfrm rot="5400000" flipH="1">
              <a:off x="7935991"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3268E65-8703-6A4D-970D-34DF84B2E7BB}"/>
                </a:ext>
              </a:extLst>
            </p:cNvPr>
            <p:cNvCxnSpPr>
              <a:cxnSpLocks/>
            </p:cNvCxnSpPr>
            <p:nvPr/>
          </p:nvCxnSpPr>
          <p:spPr bwMode="auto">
            <a:xfrm rot="5400000" flipH="1">
              <a:off x="7309689"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1E55C1D-6C0E-F648-AD2F-3896DEA3C518}"/>
                </a:ext>
              </a:extLst>
            </p:cNvPr>
            <p:cNvCxnSpPr>
              <a:cxnSpLocks/>
            </p:cNvCxnSpPr>
            <p:nvPr/>
          </p:nvCxnSpPr>
          <p:spPr bwMode="auto">
            <a:xfrm rot="5400000" flipH="1">
              <a:off x="6996538"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CB48FF8-9D85-0A4B-B0CD-5B7A985772F3}"/>
                </a:ext>
              </a:extLst>
            </p:cNvPr>
            <p:cNvCxnSpPr>
              <a:cxnSpLocks/>
            </p:cNvCxnSpPr>
            <p:nvPr/>
          </p:nvCxnSpPr>
          <p:spPr bwMode="auto">
            <a:xfrm rot="5400000" flipH="1">
              <a:off x="8875444"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D12102A-FD7B-2148-B3FA-ABE7350B7612}"/>
                </a:ext>
              </a:extLst>
            </p:cNvPr>
            <p:cNvCxnSpPr>
              <a:cxnSpLocks/>
            </p:cNvCxnSpPr>
            <p:nvPr/>
          </p:nvCxnSpPr>
          <p:spPr bwMode="auto">
            <a:xfrm rot="5400000" flipH="1">
              <a:off x="9814897"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9500E1F-E328-3341-82EA-F43AAFC44724}"/>
                </a:ext>
              </a:extLst>
            </p:cNvPr>
            <p:cNvCxnSpPr>
              <a:cxnSpLocks/>
            </p:cNvCxnSpPr>
            <p:nvPr/>
          </p:nvCxnSpPr>
          <p:spPr bwMode="auto">
            <a:xfrm rot="5400000" flipH="1">
              <a:off x="10754350"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E97D4F8D-513F-284B-B853-0D7DB2650278}"/>
                </a:ext>
              </a:extLst>
            </p:cNvPr>
            <p:cNvCxnSpPr>
              <a:cxnSpLocks/>
            </p:cNvCxnSpPr>
            <p:nvPr/>
          </p:nvCxnSpPr>
          <p:spPr bwMode="auto">
            <a:xfrm rot="5400000" flipH="1">
              <a:off x="10441199"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5ABF7C1-C5CF-334B-98FA-EB780B431270}"/>
                </a:ext>
              </a:extLst>
            </p:cNvPr>
            <p:cNvCxnSpPr>
              <a:cxnSpLocks/>
            </p:cNvCxnSpPr>
            <p:nvPr/>
          </p:nvCxnSpPr>
          <p:spPr bwMode="auto">
            <a:xfrm rot="5400000" flipH="1">
              <a:off x="10128048"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9DC8FAD-6A32-9748-AFC1-587BB22DDDC7}"/>
                </a:ext>
              </a:extLst>
            </p:cNvPr>
            <p:cNvCxnSpPr>
              <a:cxnSpLocks/>
            </p:cNvCxnSpPr>
            <p:nvPr/>
          </p:nvCxnSpPr>
          <p:spPr bwMode="auto">
            <a:xfrm rot="5400000" flipH="1">
              <a:off x="9501746"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5CCEB5A-C15F-5046-BDD8-E82BBA586CF7}"/>
                </a:ext>
              </a:extLst>
            </p:cNvPr>
            <p:cNvCxnSpPr>
              <a:cxnSpLocks/>
            </p:cNvCxnSpPr>
            <p:nvPr/>
          </p:nvCxnSpPr>
          <p:spPr bwMode="auto">
            <a:xfrm rot="5400000" flipH="1">
              <a:off x="9188595"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2534350-D6AB-724F-84C7-1B5E24FBAABB}"/>
                </a:ext>
              </a:extLst>
            </p:cNvPr>
            <p:cNvCxnSpPr>
              <a:cxnSpLocks/>
            </p:cNvCxnSpPr>
            <p:nvPr/>
          </p:nvCxnSpPr>
          <p:spPr bwMode="auto">
            <a:xfrm rot="5400000" flipH="1">
              <a:off x="11067501" y="4008310"/>
              <a:ext cx="80351"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012F79A-CF0F-F646-B6E3-54EC14528404}"/>
                </a:ext>
              </a:extLst>
            </p:cNvPr>
            <p:cNvCxnSpPr>
              <a:cxnSpLocks/>
            </p:cNvCxnSpPr>
            <p:nvPr/>
          </p:nvCxnSpPr>
          <p:spPr bwMode="auto">
            <a:xfrm rot="5400000" flipH="1">
              <a:off x="11380655" y="4008310"/>
              <a:ext cx="80351" cy="0"/>
            </a:xfrm>
            <a:prstGeom prst="line">
              <a:avLst/>
            </a:prstGeom>
            <a:noFill/>
            <a:ln w="28575" cap="flat" cmpd="sng" algn="ctr">
              <a:solidFill>
                <a:schemeClr val="bg1"/>
              </a:solidFill>
              <a:prstDash val="solid"/>
              <a:round/>
              <a:headEnd type="none" w="med" len="med"/>
              <a:tailEnd type="none" w="med" len="med"/>
            </a:ln>
            <a:effectLst/>
          </p:spPr>
        </p:cxnSp>
      </p:grpSp>
      <p:grpSp>
        <p:nvGrpSpPr>
          <p:cNvPr id="6" name="Group 5">
            <a:extLst>
              <a:ext uri="{FF2B5EF4-FFF2-40B4-BE49-F238E27FC236}">
                <a16:creationId xmlns:a16="http://schemas.microsoft.com/office/drawing/2014/main" id="{2F40FF3C-EB45-BF4D-8023-547BD0448827}"/>
              </a:ext>
            </a:extLst>
          </p:cNvPr>
          <p:cNvGrpSpPr/>
          <p:nvPr/>
        </p:nvGrpSpPr>
        <p:grpSpPr>
          <a:xfrm>
            <a:off x="6317544" y="1565825"/>
            <a:ext cx="393056" cy="2571271"/>
            <a:chOff x="6355644" y="1565825"/>
            <a:chExt cx="393056" cy="2571271"/>
          </a:xfrm>
        </p:grpSpPr>
        <p:sp>
          <p:nvSpPr>
            <p:cNvPr id="52" name="TextBox 51">
              <a:extLst>
                <a:ext uri="{FF2B5EF4-FFF2-40B4-BE49-F238E27FC236}">
                  <a16:creationId xmlns:a16="http://schemas.microsoft.com/office/drawing/2014/main" id="{4B4D1465-8A2D-734E-9C05-96DDD0741B1C}"/>
                </a:ext>
              </a:extLst>
            </p:cNvPr>
            <p:cNvSpPr txBox="1"/>
            <p:nvPr/>
          </p:nvSpPr>
          <p:spPr bwMode="auto">
            <a:xfrm>
              <a:off x="6355644" y="201236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5" name="TextBox 54">
              <a:extLst>
                <a:ext uri="{FF2B5EF4-FFF2-40B4-BE49-F238E27FC236}">
                  <a16:creationId xmlns:a16="http://schemas.microsoft.com/office/drawing/2014/main" id="{2513D46C-82F9-A548-B89F-F2AE419FBDE4}"/>
                </a:ext>
              </a:extLst>
            </p:cNvPr>
            <p:cNvSpPr txBox="1"/>
            <p:nvPr/>
          </p:nvSpPr>
          <p:spPr bwMode="auto">
            <a:xfrm>
              <a:off x="6355644" y="245891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6" name="TextBox 55">
              <a:extLst>
                <a:ext uri="{FF2B5EF4-FFF2-40B4-BE49-F238E27FC236}">
                  <a16:creationId xmlns:a16="http://schemas.microsoft.com/office/drawing/2014/main" id="{BF1F9E39-26F7-8941-B49B-53F0E582584E}"/>
                </a:ext>
              </a:extLst>
            </p:cNvPr>
            <p:cNvSpPr txBox="1"/>
            <p:nvPr/>
          </p:nvSpPr>
          <p:spPr bwMode="auto">
            <a:xfrm>
              <a:off x="6355644" y="29054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7" name="TextBox 56">
              <a:extLst>
                <a:ext uri="{FF2B5EF4-FFF2-40B4-BE49-F238E27FC236}">
                  <a16:creationId xmlns:a16="http://schemas.microsoft.com/office/drawing/2014/main" id="{F85809F4-8AC6-D04B-B063-0E66787EB187}"/>
                </a:ext>
              </a:extLst>
            </p:cNvPr>
            <p:cNvSpPr txBox="1"/>
            <p:nvPr/>
          </p:nvSpPr>
          <p:spPr bwMode="auto">
            <a:xfrm>
              <a:off x="6355644" y="335199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9" name="TextBox 58">
              <a:extLst>
                <a:ext uri="{FF2B5EF4-FFF2-40B4-BE49-F238E27FC236}">
                  <a16:creationId xmlns:a16="http://schemas.microsoft.com/office/drawing/2014/main" id="{CD87C600-F19E-134D-86C7-2A45A5C45621}"/>
                </a:ext>
              </a:extLst>
            </p:cNvPr>
            <p:cNvSpPr txBox="1"/>
            <p:nvPr/>
          </p:nvSpPr>
          <p:spPr bwMode="auto">
            <a:xfrm>
              <a:off x="6459838" y="379854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2" name="TextBox 81">
              <a:extLst>
                <a:ext uri="{FF2B5EF4-FFF2-40B4-BE49-F238E27FC236}">
                  <a16:creationId xmlns:a16="http://schemas.microsoft.com/office/drawing/2014/main" id="{19C9FC76-BA68-B441-B8A2-2AC64D2EBC16}"/>
                </a:ext>
              </a:extLst>
            </p:cNvPr>
            <p:cNvSpPr txBox="1"/>
            <p:nvPr/>
          </p:nvSpPr>
          <p:spPr bwMode="auto">
            <a:xfrm>
              <a:off x="6355644" y="15658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grpSp>
      <p:grpSp>
        <p:nvGrpSpPr>
          <p:cNvPr id="8" name="Group 7">
            <a:extLst>
              <a:ext uri="{FF2B5EF4-FFF2-40B4-BE49-F238E27FC236}">
                <a16:creationId xmlns:a16="http://schemas.microsoft.com/office/drawing/2014/main" id="{4FCD9A92-B16F-4B4A-827B-F01F57BB0F5F}"/>
              </a:ext>
            </a:extLst>
          </p:cNvPr>
          <p:cNvGrpSpPr/>
          <p:nvPr/>
        </p:nvGrpSpPr>
        <p:grpSpPr>
          <a:xfrm>
            <a:off x="6654732" y="1711105"/>
            <a:ext cx="63472" cy="2264572"/>
            <a:chOff x="6654732" y="1711105"/>
            <a:chExt cx="63472" cy="2264572"/>
          </a:xfrm>
        </p:grpSpPr>
        <p:cxnSp>
          <p:nvCxnSpPr>
            <p:cNvPr id="68" name="Straight Connector 67">
              <a:extLst>
                <a:ext uri="{FF2B5EF4-FFF2-40B4-BE49-F238E27FC236}">
                  <a16:creationId xmlns:a16="http://schemas.microsoft.com/office/drawing/2014/main" id="{2BBBBF4C-741D-F943-AA16-FEDB47039762}"/>
                </a:ext>
              </a:extLst>
            </p:cNvPr>
            <p:cNvCxnSpPr>
              <a:cxnSpLocks/>
            </p:cNvCxnSpPr>
            <p:nvPr/>
          </p:nvCxnSpPr>
          <p:spPr bwMode="auto">
            <a:xfrm flipH="1">
              <a:off x="6654732" y="3069847"/>
              <a:ext cx="63472"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51E23A6-07CA-8848-9CA4-45F64B26F1E5}"/>
                </a:ext>
              </a:extLst>
            </p:cNvPr>
            <p:cNvCxnSpPr>
              <a:cxnSpLocks/>
            </p:cNvCxnSpPr>
            <p:nvPr/>
          </p:nvCxnSpPr>
          <p:spPr bwMode="auto">
            <a:xfrm flipH="1">
              <a:off x="6654732" y="2164019"/>
              <a:ext cx="63472"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D4CD64A-6D58-D546-AF90-2C979D65521F}"/>
                </a:ext>
              </a:extLst>
            </p:cNvPr>
            <p:cNvCxnSpPr>
              <a:cxnSpLocks/>
            </p:cNvCxnSpPr>
            <p:nvPr/>
          </p:nvCxnSpPr>
          <p:spPr bwMode="auto">
            <a:xfrm flipH="1">
              <a:off x="6654732" y="2616933"/>
              <a:ext cx="63472"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3B0FF0D-CD53-C74E-94E4-208AA8B91579}"/>
                </a:ext>
              </a:extLst>
            </p:cNvPr>
            <p:cNvCxnSpPr>
              <a:cxnSpLocks/>
            </p:cNvCxnSpPr>
            <p:nvPr/>
          </p:nvCxnSpPr>
          <p:spPr bwMode="auto">
            <a:xfrm flipH="1">
              <a:off x="6654732" y="3522761"/>
              <a:ext cx="63472"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88C434E-75F3-F74D-B2F8-E882B2FEC3EF}"/>
                </a:ext>
              </a:extLst>
            </p:cNvPr>
            <p:cNvCxnSpPr>
              <a:cxnSpLocks/>
            </p:cNvCxnSpPr>
            <p:nvPr/>
          </p:nvCxnSpPr>
          <p:spPr bwMode="auto">
            <a:xfrm flipH="1">
              <a:off x="6654732" y="3975677"/>
              <a:ext cx="63472"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87CFF94-FA2A-CF40-9C09-29A1FBED0052}"/>
                </a:ext>
              </a:extLst>
            </p:cNvPr>
            <p:cNvCxnSpPr>
              <a:cxnSpLocks/>
            </p:cNvCxnSpPr>
            <p:nvPr/>
          </p:nvCxnSpPr>
          <p:spPr bwMode="auto">
            <a:xfrm flipH="1">
              <a:off x="6654732" y="1711105"/>
              <a:ext cx="63472" cy="0"/>
            </a:xfrm>
            <a:prstGeom prst="line">
              <a:avLst/>
            </a:prstGeom>
            <a:noFill/>
            <a:ln w="28575" cap="flat" cmpd="sng" algn="ctr">
              <a:solidFill>
                <a:schemeClr val="bg1"/>
              </a:solidFill>
              <a:prstDash val="solid"/>
              <a:round/>
              <a:headEnd type="none" w="med" len="med"/>
              <a:tailEnd type="none" w="med" len="med"/>
            </a:ln>
            <a:effectLst/>
          </p:spPr>
        </p:cxnSp>
      </p:grpSp>
      <p:sp>
        <p:nvSpPr>
          <p:cNvPr id="85" name="TextBox 84">
            <a:extLst>
              <a:ext uri="{FF2B5EF4-FFF2-40B4-BE49-F238E27FC236}">
                <a16:creationId xmlns:a16="http://schemas.microsoft.com/office/drawing/2014/main" id="{40C15712-E4F4-EC43-9CC0-A0D69D271B6A}"/>
              </a:ext>
            </a:extLst>
          </p:cNvPr>
          <p:cNvSpPr txBox="1"/>
          <p:nvPr/>
        </p:nvSpPr>
        <p:spPr bwMode="auto">
          <a:xfrm>
            <a:off x="9761750" y="1466080"/>
            <a:ext cx="8996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2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a:t>
            </a:r>
          </a:p>
        </p:txBody>
      </p:sp>
      <p:cxnSp>
        <p:nvCxnSpPr>
          <p:cNvPr id="87" name="Straight Connector 86">
            <a:extLst>
              <a:ext uri="{FF2B5EF4-FFF2-40B4-BE49-F238E27FC236}">
                <a16:creationId xmlns:a16="http://schemas.microsoft.com/office/drawing/2014/main" id="{059259CD-0EC2-7B45-AC72-81817ADC6E18}"/>
              </a:ext>
            </a:extLst>
          </p:cNvPr>
          <p:cNvCxnSpPr/>
          <p:nvPr/>
        </p:nvCxnSpPr>
        <p:spPr bwMode="auto">
          <a:xfrm>
            <a:off x="9508385" y="1670671"/>
            <a:ext cx="268132" cy="0"/>
          </a:xfrm>
          <a:prstGeom prst="line">
            <a:avLst/>
          </a:prstGeom>
          <a:noFill/>
          <a:ln w="28575" cap="flat" cmpd="sng" algn="ctr">
            <a:solidFill>
              <a:schemeClr val="accent1"/>
            </a:solidFill>
            <a:prstDash val="solid"/>
            <a:round/>
            <a:headEnd type="none" w="med" len="med"/>
            <a:tailEnd type="none" w="med" len="med"/>
          </a:ln>
          <a:effectLst/>
        </p:spPr>
      </p:cxnSp>
      <p:sp>
        <p:nvSpPr>
          <p:cNvPr id="89" name="Freeform 88">
            <a:extLst>
              <a:ext uri="{FF2B5EF4-FFF2-40B4-BE49-F238E27FC236}">
                <a16:creationId xmlns:a16="http://schemas.microsoft.com/office/drawing/2014/main" id="{00CD92DF-080F-C64A-8B45-2495E754567D}"/>
              </a:ext>
            </a:extLst>
          </p:cNvPr>
          <p:cNvSpPr/>
          <p:nvPr/>
        </p:nvSpPr>
        <p:spPr bwMode="auto">
          <a:xfrm>
            <a:off x="6788460" y="3682451"/>
            <a:ext cx="4551375" cy="261257"/>
          </a:xfrm>
          <a:custGeom>
            <a:avLst/>
            <a:gdLst>
              <a:gd name="connsiteX0" fmla="*/ 4551375 w 4551375"/>
              <a:gd name="connsiteY0" fmla="*/ 0 h 261257"/>
              <a:gd name="connsiteX1" fmla="*/ 2983832 w 4551375"/>
              <a:gd name="connsiteY1" fmla="*/ 0 h 261257"/>
              <a:gd name="connsiteX2" fmla="*/ 2983832 w 4551375"/>
              <a:gd name="connsiteY2" fmla="*/ 48126 h 261257"/>
              <a:gd name="connsiteX3" fmla="*/ 2619447 w 4551375"/>
              <a:gd name="connsiteY3" fmla="*/ 48126 h 261257"/>
              <a:gd name="connsiteX4" fmla="*/ 2619447 w 4551375"/>
              <a:gd name="connsiteY4" fmla="*/ 68752 h 261257"/>
              <a:gd name="connsiteX5" fmla="*/ 2186310 w 4551375"/>
              <a:gd name="connsiteY5" fmla="*/ 68752 h 261257"/>
              <a:gd name="connsiteX6" fmla="*/ 1931928 w 4551375"/>
              <a:gd name="connsiteY6" fmla="*/ 68752 h 261257"/>
              <a:gd name="connsiteX7" fmla="*/ 1553793 w 4551375"/>
              <a:gd name="connsiteY7" fmla="*/ 68752 h 261257"/>
              <a:gd name="connsiteX8" fmla="*/ 1553793 w 4551375"/>
              <a:gd name="connsiteY8" fmla="*/ 110003 h 261257"/>
              <a:gd name="connsiteX9" fmla="*/ 1436915 w 4551375"/>
              <a:gd name="connsiteY9" fmla="*/ 110003 h 261257"/>
              <a:gd name="connsiteX10" fmla="*/ 1161907 w 4551375"/>
              <a:gd name="connsiteY10" fmla="*/ 137504 h 261257"/>
              <a:gd name="connsiteX11" fmla="*/ 1161907 w 4551375"/>
              <a:gd name="connsiteY11" fmla="*/ 137504 h 261257"/>
              <a:gd name="connsiteX12" fmla="*/ 859399 w 4551375"/>
              <a:gd name="connsiteY12" fmla="*/ 137504 h 261257"/>
              <a:gd name="connsiteX13" fmla="*/ 859399 w 4551375"/>
              <a:gd name="connsiteY13" fmla="*/ 171880 h 261257"/>
              <a:gd name="connsiteX14" fmla="*/ 639393 w 4551375"/>
              <a:gd name="connsiteY14" fmla="*/ 171880 h 261257"/>
              <a:gd name="connsiteX15" fmla="*/ 639393 w 4551375"/>
              <a:gd name="connsiteY15" fmla="*/ 192505 h 261257"/>
              <a:gd name="connsiteX16" fmla="*/ 371260 w 4551375"/>
              <a:gd name="connsiteY16" fmla="*/ 192505 h 261257"/>
              <a:gd name="connsiteX17" fmla="*/ 371260 w 4551375"/>
              <a:gd name="connsiteY17" fmla="*/ 213131 h 261257"/>
              <a:gd name="connsiteX18" fmla="*/ 206256 w 4551375"/>
              <a:gd name="connsiteY18" fmla="*/ 213131 h 261257"/>
              <a:gd name="connsiteX19" fmla="*/ 206256 w 4551375"/>
              <a:gd name="connsiteY19" fmla="*/ 261257 h 261257"/>
              <a:gd name="connsiteX20" fmla="*/ 0 w 4551375"/>
              <a:gd name="connsiteY20" fmla="*/ 261257 h 261257"/>
              <a:gd name="connsiteX21" fmla="*/ 6876 w 4551375"/>
              <a:gd name="connsiteY21" fmla="*/ 254382 h 26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551375" h="261257">
                <a:moveTo>
                  <a:pt x="4551375" y="0"/>
                </a:moveTo>
                <a:lnTo>
                  <a:pt x="2983832" y="0"/>
                </a:lnTo>
                <a:lnTo>
                  <a:pt x="2983832" y="48126"/>
                </a:lnTo>
                <a:lnTo>
                  <a:pt x="2619447" y="48126"/>
                </a:lnTo>
                <a:lnTo>
                  <a:pt x="2619447" y="68752"/>
                </a:lnTo>
                <a:lnTo>
                  <a:pt x="2186310" y="68752"/>
                </a:lnTo>
                <a:lnTo>
                  <a:pt x="1931928" y="68752"/>
                </a:lnTo>
                <a:lnTo>
                  <a:pt x="1553793" y="68752"/>
                </a:lnTo>
                <a:lnTo>
                  <a:pt x="1553793" y="110003"/>
                </a:lnTo>
                <a:lnTo>
                  <a:pt x="1436915" y="110003"/>
                </a:lnTo>
                <a:lnTo>
                  <a:pt x="1161907" y="137504"/>
                </a:lnTo>
                <a:lnTo>
                  <a:pt x="1161907" y="137504"/>
                </a:lnTo>
                <a:lnTo>
                  <a:pt x="859399" y="137504"/>
                </a:lnTo>
                <a:lnTo>
                  <a:pt x="859399" y="171880"/>
                </a:lnTo>
                <a:lnTo>
                  <a:pt x="639393" y="171880"/>
                </a:lnTo>
                <a:lnTo>
                  <a:pt x="639393" y="192505"/>
                </a:lnTo>
                <a:lnTo>
                  <a:pt x="371260" y="192505"/>
                </a:lnTo>
                <a:lnTo>
                  <a:pt x="371260" y="213131"/>
                </a:lnTo>
                <a:lnTo>
                  <a:pt x="206256" y="213131"/>
                </a:lnTo>
                <a:lnTo>
                  <a:pt x="206256" y="261257"/>
                </a:lnTo>
                <a:lnTo>
                  <a:pt x="0" y="261257"/>
                </a:lnTo>
                <a:lnTo>
                  <a:pt x="6876" y="25438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91" name="Straight Connector 90">
            <a:extLst>
              <a:ext uri="{FF2B5EF4-FFF2-40B4-BE49-F238E27FC236}">
                <a16:creationId xmlns:a16="http://schemas.microsoft.com/office/drawing/2014/main" id="{4299B083-A830-CF4B-A117-03260252E95F}"/>
              </a:ext>
            </a:extLst>
          </p:cNvPr>
          <p:cNvCxnSpPr/>
          <p:nvPr/>
        </p:nvCxnSpPr>
        <p:spPr bwMode="auto">
          <a:xfrm>
            <a:off x="6762750" y="392430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AF95AFE-F3E8-704A-AC02-F3D9A37234D3}"/>
              </a:ext>
            </a:extLst>
          </p:cNvPr>
          <p:cNvCxnSpPr/>
          <p:nvPr/>
        </p:nvCxnSpPr>
        <p:spPr bwMode="auto">
          <a:xfrm>
            <a:off x="6791325" y="3914775"/>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DC3E70D-DFD9-B84D-8F39-3278C421CB75}"/>
              </a:ext>
            </a:extLst>
          </p:cNvPr>
          <p:cNvCxnSpPr/>
          <p:nvPr/>
        </p:nvCxnSpPr>
        <p:spPr bwMode="auto">
          <a:xfrm>
            <a:off x="6819900" y="390525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5DAFCEDD-9FDC-EC47-A895-78C3E54AF434}"/>
              </a:ext>
            </a:extLst>
          </p:cNvPr>
          <p:cNvCxnSpPr/>
          <p:nvPr/>
        </p:nvCxnSpPr>
        <p:spPr bwMode="auto">
          <a:xfrm>
            <a:off x="6845300" y="389890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C1F7F4D-4811-7140-95A4-5E43BC43CFDF}"/>
              </a:ext>
            </a:extLst>
          </p:cNvPr>
          <p:cNvCxnSpPr/>
          <p:nvPr/>
        </p:nvCxnSpPr>
        <p:spPr bwMode="auto">
          <a:xfrm>
            <a:off x="6877050" y="389255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E44C3B9-D663-C44F-A1C9-628EE519FA43}"/>
              </a:ext>
            </a:extLst>
          </p:cNvPr>
          <p:cNvCxnSpPr/>
          <p:nvPr/>
        </p:nvCxnSpPr>
        <p:spPr bwMode="auto">
          <a:xfrm>
            <a:off x="6908800" y="388620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FDC233C-5561-5D46-9F86-CC892CFD8121}"/>
              </a:ext>
            </a:extLst>
          </p:cNvPr>
          <p:cNvCxnSpPr/>
          <p:nvPr/>
        </p:nvCxnSpPr>
        <p:spPr bwMode="auto">
          <a:xfrm>
            <a:off x="6931025" y="387985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9A50C45-8662-B44A-9B23-74B67A321339}"/>
              </a:ext>
            </a:extLst>
          </p:cNvPr>
          <p:cNvCxnSpPr/>
          <p:nvPr/>
        </p:nvCxnSpPr>
        <p:spPr bwMode="auto">
          <a:xfrm>
            <a:off x="6956425" y="387350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5D67FF8-2178-E04A-85B5-9F3E61B79E4A}"/>
              </a:ext>
            </a:extLst>
          </p:cNvPr>
          <p:cNvCxnSpPr/>
          <p:nvPr/>
        </p:nvCxnSpPr>
        <p:spPr bwMode="auto">
          <a:xfrm>
            <a:off x="6991350" y="386715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0CF7DDA-374B-9545-A8E3-00F52DD7B7AB}"/>
              </a:ext>
            </a:extLst>
          </p:cNvPr>
          <p:cNvCxnSpPr/>
          <p:nvPr/>
        </p:nvCxnSpPr>
        <p:spPr bwMode="auto">
          <a:xfrm>
            <a:off x="7026275" y="386080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2DE83C4B-FD95-0441-ABA1-F7118154E0CC}"/>
              </a:ext>
            </a:extLst>
          </p:cNvPr>
          <p:cNvCxnSpPr/>
          <p:nvPr/>
        </p:nvCxnSpPr>
        <p:spPr bwMode="auto">
          <a:xfrm>
            <a:off x="7051675" y="3857625"/>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6D9CC936-3A07-444D-A74B-B4772E078977}"/>
              </a:ext>
            </a:extLst>
          </p:cNvPr>
          <p:cNvCxnSpPr/>
          <p:nvPr/>
        </p:nvCxnSpPr>
        <p:spPr bwMode="auto">
          <a:xfrm>
            <a:off x="7086600" y="385445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633DCD6-66C4-6F4F-A0A7-90F95839F77A}"/>
              </a:ext>
            </a:extLst>
          </p:cNvPr>
          <p:cNvCxnSpPr/>
          <p:nvPr/>
        </p:nvCxnSpPr>
        <p:spPr bwMode="auto">
          <a:xfrm>
            <a:off x="7108825" y="3851275"/>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AA5F5535-0E79-2C49-A0AE-9C50FFC49406}"/>
              </a:ext>
            </a:extLst>
          </p:cNvPr>
          <p:cNvCxnSpPr/>
          <p:nvPr/>
        </p:nvCxnSpPr>
        <p:spPr bwMode="auto">
          <a:xfrm>
            <a:off x="7134225" y="384175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3583CEA-1A3F-7148-BD14-3A8ACB86704D}"/>
              </a:ext>
            </a:extLst>
          </p:cNvPr>
          <p:cNvCxnSpPr/>
          <p:nvPr/>
        </p:nvCxnSpPr>
        <p:spPr bwMode="auto">
          <a:xfrm>
            <a:off x="7153275" y="3838575"/>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E25029F-0AFF-9644-9303-66F8A1ED093F}"/>
              </a:ext>
            </a:extLst>
          </p:cNvPr>
          <p:cNvCxnSpPr/>
          <p:nvPr/>
        </p:nvCxnSpPr>
        <p:spPr bwMode="auto">
          <a:xfrm>
            <a:off x="7207250" y="3835400"/>
            <a:ext cx="0" cy="76200"/>
          </a:xfrm>
          <a:prstGeom prst="line">
            <a:avLst/>
          </a:prstGeom>
          <a:noFill/>
          <a:ln w="7302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0EC9FDE-1780-4143-908C-0EC8EE44059B}"/>
              </a:ext>
            </a:extLst>
          </p:cNvPr>
          <p:cNvCxnSpPr/>
          <p:nvPr/>
        </p:nvCxnSpPr>
        <p:spPr bwMode="auto">
          <a:xfrm>
            <a:off x="7264400" y="3832225"/>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2AC9A86-B865-AE4E-8E1C-0316C2B039DC}"/>
              </a:ext>
            </a:extLst>
          </p:cNvPr>
          <p:cNvCxnSpPr/>
          <p:nvPr/>
        </p:nvCxnSpPr>
        <p:spPr bwMode="auto">
          <a:xfrm>
            <a:off x="7289800" y="384175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9FD093A-A7F8-A647-AD3C-ED07C5F78653}"/>
              </a:ext>
            </a:extLst>
          </p:cNvPr>
          <p:cNvCxnSpPr/>
          <p:nvPr/>
        </p:nvCxnSpPr>
        <p:spPr bwMode="auto">
          <a:xfrm>
            <a:off x="7334250" y="3829050"/>
            <a:ext cx="0" cy="76200"/>
          </a:xfrm>
          <a:prstGeom prst="line">
            <a:avLst/>
          </a:prstGeom>
          <a:noFill/>
          <a:ln w="539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FF22F60-DBC5-A549-8BC4-9147C780F780}"/>
              </a:ext>
            </a:extLst>
          </p:cNvPr>
          <p:cNvCxnSpPr/>
          <p:nvPr/>
        </p:nvCxnSpPr>
        <p:spPr bwMode="auto">
          <a:xfrm>
            <a:off x="7381875" y="3835400"/>
            <a:ext cx="0" cy="76200"/>
          </a:xfrm>
          <a:prstGeom prst="line">
            <a:avLst/>
          </a:prstGeom>
          <a:noFill/>
          <a:ln w="254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08EAF51-FC01-094D-AC5B-FEF57AFD17E4}"/>
              </a:ext>
            </a:extLst>
          </p:cNvPr>
          <p:cNvCxnSpPr/>
          <p:nvPr/>
        </p:nvCxnSpPr>
        <p:spPr bwMode="auto">
          <a:xfrm>
            <a:off x="7413625" y="3835400"/>
            <a:ext cx="0" cy="76200"/>
          </a:xfrm>
          <a:prstGeom prst="line">
            <a:avLst/>
          </a:prstGeom>
          <a:noFill/>
          <a:ln w="254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0E1C9A09-6D1D-AF49-B517-1F7808E813E4}"/>
              </a:ext>
            </a:extLst>
          </p:cNvPr>
          <p:cNvCxnSpPr/>
          <p:nvPr/>
        </p:nvCxnSpPr>
        <p:spPr bwMode="auto">
          <a:xfrm>
            <a:off x="7483475" y="3825875"/>
            <a:ext cx="0" cy="76200"/>
          </a:xfrm>
          <a:prstGeom prst="line">
            <a:avLst/>
          </a:prstGeom>
          <a:noFill/>
          <a:ln w="1206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52D4CF8-FCA5-8145-BAAB-5F7C312800CE}"/>
              </a:ext>
            </a:extLst>
          </p:cNvPr>
          <p:cNvCxnSpPr/>
          <p:nvPr/>
        </p:nvCxnSpPr>
        <p:spPr bwMode="auto">
          <a:xfrm>
            <a:off x="7569200" y="3822700"/>
            <a:ext cx="0" cy="76200"/>
          </a:xfrm>
          <a:prstGeom prst="line">
            <a:avLst/>
          </a:prstGeom>
          <a:noFill/>
          <a:ln w="254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2DACBB7-E7D4-4446-BB84-6D489BE060D2}"/>
              </a:ext>
            </a:extLst>
          </p:cNvPr>
          <p:cNvCxnSpPr/>
          <p:nvPr/>
        </p:nvCxnSpPr>
        <p:spPr bwMode="auto">
          <a:xfrm>
            <a:off x="7620000" y="3813175"/>
            <a:ext cx="0" cy="76200"/>
          </a:xfrm>
          <a:prstGeom prst="line">
            <a:avLst/>
          </a:prstGeom>
          <a:noFill/>
          <a:ln w="7302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C9AA81F-23DE-1A4D-908B-F893AEE73F26}"/>
              </a:ext>
            </a:extLst>
          </p:cNvPr>
          <p:cNvCxnSpPr/>
          <p:nvPr/>
        </p:nvCxnSpPr>
        <p:spPr bwMode="auto">
          <a:xfrm>
            <a:off x="7756525" y="3810000"/>
            <a:ext cx="0" cy="76200"/>
          </a:xfrm>
          <a:prstGeom prst="line">
            <a:avLst/>
          </a:prstGeom>
          <a:noFill/>
          <a:ln w="1841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0DC49C9-8384-BF4C-BD03-D3E3066406E1}"/>
              </a:ext>
            </a:extLst>
          </p:cNvPr>
          <p:cNvCxnSpPr/>
          <p:nvPr/>
        </p:nvCxnSpPr>
        <p:spPr bwMode="auto">
          <a:xfrm>
            <a:off x="7899400" y="3794125"/>
            <a:ext cx="0" cy="76200"/>
          </a:xfrm>
          <a:prstGeom prst="line">
            <a:avLst/>
          </a:prstGeom>
          <a:noFill/>
          <a:ln w="698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74CF0626-4DA2-CC40-9B83-C64C156EAD8F}"/>
              </a:ext>
            </a:extLst>
          </p:cNvPr>
          <p:cNvCxnSpPr/>
          <p:nvPr/>
        </p:nvCxnSpPr>
        <p:spPr bwMode="auto">
          <a:xfrm>
            <a:off x="7962900" y="3800475"/>
            <a:ext cx="0" cy="76200"/>
          </a:xfrm>
          <a:prstGeom prst="line">
            <a:avLst/>
          </a:prstGeom>
          <a:noFill/>
          <a:ln w="317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6B9D38F4-6CE2-D14B-8908-401BDB6C3833}"/>
              </a:ext>
            </a:extLst>
          </p:cNvPr>
          <p:cNvCxnSpPr/>
          <p:nvPr/>
        </p:nvCxnSpPr>
        <p:spPr bwMode="auto">
          <a:xfrm>
            <a:off x="8004175" y="3784600"/>
            <a:ext cx="0" cy="76200"/>
          </a:xfrm>
          <a:prstGeom prst="line">
            <a:avLst/>
          </a:prstGeom>
          <a:noFill/>
          <a:ln w="444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0952439-3DA3-424E-BCB1-EEFF0437D40A}"/>
              </a:ext>
            </a:extLst>
          </p:cNvPr>
          <p:cNvCxnSpPr/>
          <p:nvPr/>
        </p:nvCxnSpPr>
        <p:spPr bwMode="auto">
          <a:xfrm>
            <a:off x="8051800" y="3778250"/>
            <a:ext cx="0" cy="76200"/>
          </a:xfrm>
          <a:prstGeom prst="line">
            <a:avLst/>
          </a:prstGeom>
          <a:noFill/>
          <a:ln w="317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BA64A32-8126-3843-A4A6-A547B4B871B2}"/>
              </a:ext>
            </a:extLst>
          </p:cNvPr>
          <p:cNvCxnSpPr/>
          <p:nvPr/>
        </p:nvCxnSpPr>
        <p:spPr bwMode="auto">
          <a:xfrm>
            <a:off x="8089900" y="3771900"/>
            <a:ext cx="0" cy="76200"/>
          </a:xfrm>
          <a:prstGeom prst="line">
            <a:avLst/>
          </a:prstGeom>
          <a:noFill/>
          <a:ln w="317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B9CBE9C-FAC4-C941-AE00-3D8333804E4F}"/>
              </a:ext>
            </a:extLst>
          </p:cNvPr>
          <p:cNvCxnSpPr/>
          <p:nvPr/>
        </p:nvCxnSpPr>
        <p:spPr bwMode="auto">
          <a:xfrm>
            <a:off x="8121650" y="3759200"/>
            <a:ext cx="0" cy="76200"/>
          </a:xfrm>
          <a:prstGeom prst="line">
            <a:avLst/>
          </a:prstGeom>
          <a:noFill/>
          <a:ln w="317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4498AD1-20EE-5B45-B34E-DEF88BF0B32D}"/>
              </a:ext>
            </a:extLst>
          </p:cNvPr>
          <p:cNvCxnSpPr/>
          <p:nvPr/>
        </p:nvCxnSpPr>
        <p:spPr bwMode="auto">
          <a:xfrm>
            <a:off x="8156575" y="3756025"/>
            <a:ext cx="0" cy="76200"/>
          </a:xfrm>
          <a:prstGeom prst="line">
            <a:avLst/>
          </a:prstGeom>
          <a:noFill/>
          <a:ln w="317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FA09A95-CB83-794C-9D9D-6495CBE7BAC2}"/>
              </a:ext>
            </a:extLst>
          </p:cNvPr>
          <p:cNvCxnSpPr/>
          <p:nvPr/>
        </p:nvCxnSpPr>
        <p:spPr bwMode="auto">
          <a:xfrm>
            <a:off x="8191500" y="3749675"/>
            <a:ext cx="0" cy="76200"/>
          </a:xfrm>
          <a:prstGeom prst="line">
            <a:avLst/>
          </a:prstGeom>
          <a:noFill/>
          <a:ln w="317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B6DF9FB6-1322-C440-8E85-F6D75D2B2851}"/>
              </a:ext>
            </a:extLst>
          </p:cNvPr>
          <p:cNvCxnSpPr/>
          <p:nvPr/>
        </p:nvCxnSpPr>
        <p:spPr bwMode="auto">
          <a:xfrm>
            <a:off x="8226425" y="3743325"/>
            <a:ext cx="0" cy="76200"/>
          </a:xfrm>
          <a:prstGeom prst="line">
            <a:avLst/>
          </a:prstGeom>
          <a:noFill/>
          <a:ln w="317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5CAA89B-C7E7-DE41-B10E-2CE3354B9382}"/>
              </a:ext>
            </a:extLst>
          </p:cNvPr>
          <p:cNvCxnSpPr/>
          <p:nvPr/>
        </p:nvCxnSpPr>
        <p:spPr bwMode="auto">
          <a:xfrm>
            <a:off x="8289925" y="3736975"/>
            <a:ext cx="0" cy="76200"/>
          </a:xfrm>
          <a:prstGeom prst="line">
            <a:avLst/>
          </a:prstGeom>
          <a:noFill/>
          <a:ln w="8572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6C2485CF-66F3-2649-98A3-DE62B3C4BCE5}"/>
              </a:ext>
            </a:extLst>
          </p:cNvPr>
          <p:cNvCxnSpPr/>
          <p:nvPr/>
        </p:nvCxnSpPr>
        <p:spPr bwMode="auto">
          <a:xfrm>
            <a:off x="8353425" y="3730625"/>
            <a:ext cx="0" cy="76200"/>
          </a:xfrm>
          <a:prstGeom prst="line">
            <a:avLst/>
          </a:prstGeom>
          <a:noFill/>
          <a:ln w="381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09A88D6-3763-1445-A9C9-C3E681894996}"/>
              </a:ext>
            </a:extLst>
          </p:cNvPr>
          <p:cNvCxnSpPr/>
          <p:nvPr/>
        </p:nvCxnSpPr>
        <p:spPr bwMode="auto">
          <a:xfrm>
            <a:off x="8461375" y="3727450"/>
            <a:ext cx="0" cy="76200"/>
          </a:xfrm>
          <a:prstGeom prst="line">
            <a:avLst/>
          </a:prstGeom>
          <a:noFill/>
          <a:ln w="1397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7A55209-C453-E444-BF6B-4F479162AB5D}"/>
              </a:ext>
            </a:extLst>
          </p:cNvPr>
          <p:cNvCxnSpPr/>
          <p:nvPr/>
        </p:nvCxnSpPr>
        <p:spPr bwMode="auto">
          <a:xfrm>
            <a:off x="8556625" y="3724275"/>
            <a:ext cx="0" cy="76200"/>
          </a:xfrm>
          <a:prstGeom prst="line">
            <a:avLst/>
          </a:prstGeom>
          <a:noFill/>
          <a:ln w="317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39DF510-2DD2-F54E-A1BC-E319B0378B4F}"/>
              </a:ext>
            </a:extLst>
          </p:cNvPr>
          <p:cNvCxnSpPr/>
          <p:nvPr/>
        </p:nvCxnSpPr>
        <p:spPr bwMode="auto">
          <a:xfrm>
            <a:off x="8686800" y="3727450"/>
            <a:ext cx="0" cy="76200"/>
          </a:xfrm>
          <a:prstGeom prst="line">
            <a:avLst/>
          </a:prstGeom>
          <a:noFill/>
          <a:ln w="22542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AE7011B-37FD-224E-BDB7-013B3FC01333}"/>
              </a:ext>
            </a:extLst>
          </p:cNvPr>
          <p:cNvCxnSpPr/>
          <p:nvPr/>
        </p:nvCxnSpPr>
        <p:spPr bwMode="auto">
          <a:xfrm>
            <a:off x="8890000" y="3724275"/>
            <a:ext cx="0" cy="76200"/>
          </a:xfrm>
          <a:prstGeom prst="line">
            <a:avLst/>
          </a:prstGeom>
          <a:noFill/>
          <a:ln w="1397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6099635-4ED3-3948-8015-1D7A67A40017}"/>
              </a:ext>
            </a:extLst>
          </p:cNvPr>
          <p:cNvCxnSpPr/>
          <p:nvPr/>
        </p:nvCxnSpPr>
        <p:spPr bwMode="auto">
          <a:xfrm>
            <a:off x="9017000" y="3711575"/>
            <a:ext cx="0" cy="76200"/>
          </a:xfrm>
          <a:prstGeom prst="line">
            <a:avLst/>
          </a:prstGeom>
          <a:noFill/>
          <a:ln w="1079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244429F7-F50A-A44F-B978-CB707D365107}"/>
              </a:ext>
            </a:extLst>
          </p:cNvPr>
          <p:cNvCxnSpPr/>
          <p:nvPr/>
        </p:nvCxnSpPr>
        <p:spPr bwMode="auto">
          <a:xfrm>
            <a:off x="9118600" y="3711575"/>
            <a:ext cx="0" cy="76200"/>
          </a:xfrm>
          <a:prstGeom prst="line">
            <a:avLst/>
          </a:prstGeom>
          <a:noFill/>
          <a:ln w="920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67C57C9-582C-B940-A304-9294CD6840EF}"/>
              </a:ext>
            </a:extLst>
          </p:cNvPr>
          <p:cNvCxnSpPr/>
          <p:nvPr/>
        </p:nvCxnSpPr>
        <p:spPr bwMode="auto">
          <a:xfrm>
            <a:off x="9213850" y="3711575"/>
            <a:ext cx="0" cy="76200"/>
          </a:xfrm>
          <a:prstGeom prst="line">
            <a:avLst/>
          </a:prstGeom>
          <a:noFill/>
          <a:ln w="920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B7411E2-FCCC-0F47-93F7-9AD0CB08075F}"/>
              </a:ext>
            </a:extLst>
          </p:cNvPr>
          <p:cNvCxnSpPr/>
          <p:nvPr/>
        </p:nvCxnSpPr>
        <p:spPr bwMode="auto">
          <a:xfrm>
            <a:off x="9337675" y="3695700"/>
            <a:ext cx="0" cy="76200"/>
          </a:xfrm>
          <a:prstGeom prst="line">
            <a:avLst/>
          </a:prstGeom>
          <a:noFill/>
          <a:ln w="920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693C1B94-0ED4-B641-8B63-1042B3298D21}"/>
              </a:ext>
            </a:extLst>
          </p:cNvPr>
          <p:cNvCxnSpPr/>
          <p:nvPr/>
        </p:nvCxnSpPr>
        <p:spPr bwMode="auto">
          <a:xfrm>
            <a:off x="9429750" y="3683000"/>
            <a:ext cx="0" cy="76200"/>
          </a:xfrm>
          <a:prstGeom prst="line">
            <a:avLst/>
          </a:prstGeom>
          <a:noFill/>
          <a:ln w="920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251A694-83AD-514A-9322-054E88323E2D}"/>
              </a:ext>
            </a:extLst>
          </p:cNvPr>
          <p:cNvCxnSpPr/>
          <p:nvPr/>
        </p:nvCxnSpPr>
        <p:spPr bwMode="auto">
          <a:xfrm>
            <a:off x="9629775" y="3679825"/>
            <a:ext cx="0" cy="76200"/>
          </a:xfrm>
          <a:prstGeom prst="line">
            <a:avLst/>
          </a:prstGeom>
          <a:noFill/>
          <a:ln w="1174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3A512BA-9249-BD45-A426-A2E81F081E64}"/>
              </a:ext>
            </a:extLst>
          </p:cNvPr>
          <p:cNvCxnSpPr/>
          <p:nvPr/>
        </p:nvCxnSpPr>
        <p:spPr bwMode="auto">
          <a:xfrm>
            <a:off x="9531350" y="3683000"/>
            <a:ext cx="0" cy="76200"/>
          </a:xfrm>
          <a:prstGeom prst="line">
            <a:avLst/>
          </a:prstGeom>
          <a:noFill/>
          <a:ln w="4762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DAE983D-6FF3-BB4F-949E-0AD1D595F13E}"/>
              </a:ext>
            </a:extLst>
          </p:cNvPr>
          <p:cNvCxnSpPr/>
          <p:nvPr/>
        </p:nvCxnSpPr>
        <p:spPr bwMode="auto">
          <a:xfrm>
            <a:off x="9490075" y="3686175"/>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662FA86-06FD-8247-82A4-562F6132FC79}"/>
              </a:ext>
            </a:extLst>
          </p:cNvPr>
          <p:cNvCxnSpPr/>
          <p:nvPr/>
        </p:nvCxnSpPr>
        <p:spPr bwMode="auto">
          <a:xfrm>
            <a:off x="9709150" y="3679825"/>
            <a:ext cx="0" cy="76200"/>
          </a:xfrm>
          <a:prstGeom prst="line">
            <a:avLst/>
          </a:prstGeom>
          <a:noFill/>
          <a:ln w="158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67BC1C42-2049-8844-A0B6-8C87EB1323ED}"/>
              </a:ext>
            </a:extLst>
          </p:cNvPr>
          <p:cNvCxnSpPr/>
          <p:nvPr/>
        </p:nvCxnSpPr>
        <p:spPr bwMode="auto">
          <a:xfrm>
            <a:off x="9744075" y="3679825"/>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2F52422-42E9-B144-AF87-B52C9614E836}"/>
              </a:ext>
            </a:extLst>
          </p:cNvPr>
          <p:cNvCxnSpPr/>
          <p:nvPr/>
        </p:nvCxnSpPr>
        <p:spPr bwMode="auto">
          <a:xfrm>
            <a:off x="9836150" y="3657600"/>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77737C7-4B19-F146-8B7E-4A23C0E7F8A3}"/>
              </a:ext>
            </a:extLst>
          </p:cNvPr>
          <p:cNvCxnSpPr/>
          <p:nvPr/>
        </p:nvCxnSpPr>
        <p:spPr bwMode="auto">
          <a:xfrm>
            <a:off x="9950450" y="3654425"/>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D7753C2-F223-084F-8F4E-13617D338A79}"/>
              </a:ext>
            </a:extLst>
          </p:cNvPr>
          <p:cNvCxnSpPr/>
          <p:nvPr/>
        </p:nvCxnSpPr>
        <p:spPr bwMode="auto">
          <a:xfrm>
            <a:off x="10020300" y="3651250"/>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8738B77-AF0D-4043-A4EA-52505014B2D3}"/>
              </a:ext>
            </a:extLst>
          </p:cNvPr>
          <p:cNvCxnSpPr/>
          <p:nvPr/>
        </p:nvCxnSpPr>
        <p:spPr bwMode="auto">
          <a:xfrm>
            <a:off x="10055225" y="3651250"/>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C91FE87-8DFE-8045-9089-9CBC7AB92C06}"/>
              </a:ext>
            </a:extLst>
          </p:cNvPr>
          <p:cNvCxnSpPr/>
          <p:nvPr/>
        </p:nvCxnSpPr>
        <p:spPr bwMode="auto">
          <a:xfrm>
            <a:off x="10175875" y="3651250"/>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DB648DB-7411-9149-B173-EED04161378B}"/>
              </a:ext>
            </a:extLst>
          </p:cNvPr>
          <p:cNvCxnSpPr/>
          <p:nvPr/>
        </p:nvCxnSpPr>
        <p:spPr bwMode="auto">
          <a:xfrm>
            <a:off x="10242550" y="3651250"/>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0D371FD4-9F96-0341-BDC5-5D21306938F3}"/>
              </a:ext>
            </a:extLst>
          </p:cNvPr>
          <p:cNvCxnSpPr/>
          <p:nvPr/>
        </p:nvCxnSpPr>
        <p:spPr bwMode="auto">
          <a:xfrm>
            <a:off x="10267950" y="3651250"/>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27565EB-DE7E-8941-9B26-14A64D9CA4F4}"/>
              </a:ext>
            </a:extLst>
          </p:cNvPr>
          <p:cNvCxnSpPr/>
          <p:nvPr/>
        </p:nvCxnSpPr>
        <p:spPr bwMode="auto">
          <a:xfrm>
            <a:off x="10461625" y="3651250"/>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263FA42-42D4-E54C-A209-1A4B894E130F}"/>
              </a:ext>
            </a:extLst>
          </p:cNvPr>
          <p:cNvCxnSpPr/>
          <p:nvPr/>
        </p:nvCxnSpPr>
        <p:spPr bwMode="auto">
          <a:xfrm>
            <a:off x="10572750" y="3651250"/>
            <a:ext cx="0" cy="76200"/>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85D3CD5-2EDF-4C46-BF59-EEE2E53AEC17}"/>
              </a:ext>
            </a:extLst>
          </p:cNvPr>
          <p:cNvCxnSpPr/>
          <p:nvPr/>
        </p:nvCxnSpPr>
        <p:spPr bwMode="auto">
          <a:xfrm>
            <a:off x="10363200" y="365125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43ACAC8-FFA8-3F4B-8DE3-5CC66F71B87C}"/>
              </a:ext>
            </a:extLst>
          </p:cNvPr>
          <p:cNvCxnSpPr/>
          <p:nvPr/>
        </p:nvCxnSpPr>
        <p:spPr bwMode="auto">
          <a:xfrm>
            <a:off x="9985375" y="3651250"/>
            <a:ext cx="0" cy="76200"/>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7ED7553-9ABC-4444-9F28-4C027D6E6E8D}"/>
              </a:ext>
            </a:extLst>
          </p:cNvPr>
          <p:cNvCxnSpPr/>
          <p:nvPr/>
        </p:nvCxnSpPr>
        <p:spPr bwMode="auto">
          <a:xfrm>
            <a:off x="9785350" y="3651250"/>
            <a:ext cx="0" cy="76200"/>
          </a:xfrm>
          <a:prstGeom prst="line">
            <a:avLst/>
          </a:prstGeom>
          <a:noFill/>
          <a:ln w="539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5F4D904-12DA-3F40-9289-363611E76A0C}"/>
              </a:ext>
            </a:extLst>
          </p:cNvPr>
          <p:cNvCxnSpPr/>
          <p:nvPr/>
        </p:nvCxnSpPr>
        <p:spPr bwMode="auto">
          <a:xfrm>
            <a:off x="9893300" y="3651250"/>
            <a:ext cx="0" cy="76200"/>
          </a:xfrm>
          <a:prstGeom prst="line">
            <a:avLst/>
          </a:prstGeom>
          <a:noFill/>
          <a:ln w="698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28CD7CCB-6D4C-3A48-BA5C-62ADC81BF4FB}"/>
              </a:ext>
            </a:extLst>
          </p:cNvPr>
          <p:cNvCxnSpPr/>
          <p:nvPr/>
        </p:nvCxnSpPr>
        <p:spPr bwMode="auto">
          <a:xfrm>
            <a:off x="1007745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EF2BE80-9671-B840-A884-871C8D009D29}"/>
              </a:ext>
            </a:extLst>
          </p:cNvPr>
          <p:cNvCxnSpPr/>
          <p:nvPr/>
        </p:nvCxnSpPr>
        <p:spPr bwMode="auto">
          <a:xfrm>
            <a:off x="1009650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C981707-12B1-424E-B855-A633A3E848AF}"/>
              </a:ext>
            </a:extLst>
          </p:cNvPr>
          <p:cNvCxnSpPr/>
          <p:nvPr/>
        </p:nvCxnSpPr>
        <p:spPr bwMode="auto">
          <a:xfrm>
            <a:off x="1011555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B985E11-0D14-C64F-9376-9AB1CE4D5B2F}"/>
              </a:ext>
            </a:extLst>
          </p:cNvPr>
          <p:cNvCxnSpPr/>
          <p:nvPr/>
        </p:nvCxnSpPr>
        <p:spPr bwMode="auto">
          <a:xfrm>
            <a:off x="1020445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7EE1DCE5-A63C-D24F-A459-1D78D4D9D257}"/>
              </a:ext>
            </a:extLst>
          </p:cNvPr>
          <p:cNvCxnSpPr/>
          <p:nvPr/>
        </p:nvCxnSpPr>
        <p:spPr bwMode="auto">
          <a:xfrm>
            <a:off x="1022350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EFFF9ED-F61A-7047-97CF-16ECFA10B4FB}"/>
              </a:ext>
            </a:extLst>
          </p:cNvPr>
          <p:cNvCxnSpPr/>
          <p:nvPr/>
        </p:nvCxnSpPr>
        <p:spPr bwMode="auto">
          <a:xfrm>
            <a:off x="10302875"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E576E72-D1ED-6849-8068-B4567FC0BFA8}"/>
              </a:ext>
            </a:extLst>
          </p:cNvPr>
          <p:cNvCxnSpPr/>
          <p:nvPr/>
        </p:nvCxnSpPr>
        <p:spPr bwMode="auto">
          <a:xfrm>
            <a:off x="1042670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ACE72D4-935E-E244-9E7E-1CB574FB25D5}"/>
              </a:ext>
            </a:extLst>
          </p:cNvPr>
          <p:cNvCxnSpPr/>
          <p:nvPr/>
        </p:nvCxnSpPr>
        <p:spPr bwMode="auto">
          <a:xfrm>
            <a:off x="10550525"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8A678423-D638-4E4D-974C-A6236C26E95C}"/>
              </a:ext>
            </a:extLst>
          </p:cNvPr>
          <p:cNvCxnSpPr/>
          <p:nvPr/>
        </p:nvCxnSpPr>
        <p:spPr bwMode="auto">
          <a:xfrm>
            <a:off x="1067435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6BC44240-4509-3A4F-913F-8921F68842BB}"/>
              </a:ext>
            </a:extLst>
          </p:cNvPr>
          <p:cNvCxnSpPr/>
          <p:nvPr/>
        </p:nvCxnSpPr>
        <p:spPr bwMode="auto">
          <a:xfrm>
            <a:off x="10639425"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E802EFBC-6B2F-8E48-9A32-498603BD18D1}"/>
              </a:ext>
            </a:extLst>
          </p:cNvPr>
          <p:cNvCxnSpPr/>
          <p:nvPr/>
        </p:nvCxnSpPr>
        <p:spPr bwMode="auto">
          <a:xfrm>
            <a:off x="10658475"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539C3FCC-950E-664F-B74D-D3B76D478CD6}"/>
              </a:ext>
            </a:extLst>
          </p:cNvPr>
          <p:cNvCxnSpPr/>
          <p:nvPr/>
        </p:nvCxnSpPr>
        <p:spPr bwMode="auto">
          <a:xfrm>
            <a:off x="1079500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1224036F-DB53-1A45-97D4-92FFA6E420A0}"/>
              </a:ext>
            </a:extLst>
          </p:cNvPr>
          <p:cNvCxnSpPr/>
          <p:nvPr/>
        </p:nvCxnSpPr>
        <p:spPr bwMode="auto">
          <a:xfrm>
            <a:off x="1082040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FC40D65-9CEF-4145-B72B-F3471A681CC6}"/>
              </a:ext>
            </a:extLst>
          </p:cNvPr>
          <p:cNvCxnSpPr/>
          <p:nvPr/>
        </p:nvCxnSpPr>
        <p:spPr bwMode="auto">
          <a:xfrm>
            <a:off x="1087120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E72048EC-D817-D048-86CB-9296F10EA55B}"/>
              </a:ext>
            </a:extLst>
          </p:cNvPr>
          <p:cNvCxnSpPr/>
          <p:nvPr/>
        </p:nvCxnSpPr>
        <p:spPr bwMode="auto">
          <a:xfrm>
            <a:off x="1099185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999C7F62-3B59-194C-A5DC-7DA3FD536C76}"/>
              </a:ext>
            </a:extLst>
          </p:cNvPr>
          <p:cNvCxnSpPr/>
          <p:nvPr/>
        </p:nvCxnSpPr>
        <p:spPr bwMode="auto">
          <a:xfrm>
            <a:off x="11090275"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E8E91962-6455-AB44-9FE7-D818131D7AD4}"/>
              </a:ext>
            </a:extLst>
          </p:cNvPr>
          <p:cNvCxnSpPr/>
          <p:nvPr/>
        </p:nvCxnSpPr>
        <p:spPr bwMode="auto">
          <a:xfrm>
            <a:off x="11131550" y="3651250"/>
            <a:ext cx="0" cy="76200"/>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982999BC-1E7E-9F42-8810-570BC1E52D0C}"/>
              </a:ext>
            </a:extLst>
          </p:cNvPr>
          <p:cNvCxnSpPr/>
          <p:nvPr/>
        </p:nvCxnSpPr>
        <p:spPr bwMode="auto">
          <a:xfrm>
            <a:off x="11299825" y="3651250"/>
            <a:ext cx="0" cy="76200"/>
          </a:xfrm>
          <a:prstGeom prst="line">
            <a:avLst/>
          </a:prstGeom>
          <a:noFill/>
          <a:ln w="12700" cap="flat" cmpd="sng" algn="ctr">
            <a:solidFill>
              <a:schemeClr val="accent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37DB3C1A-9158-5944-8934-C910FFB1E398}"/>
              </a:ext>
            </a:extLst>
          </p:cNvPr>
          <p:cNvSpPr txBox="1"/>
          <p:nvPr/>
        </p:nvSpPr>
        <p:spPr bwMode="auto">
          <a:xfrm>
            <a:off x="6825263" y="4000500"/>
            <a:ext cx="4074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10</a:t>
            </a:r>
          </a:p>
        </p:txBody>
      </p:sp>
      <p:sp>
        <p:nvSpPr>
          <p:cNvPr id="172" name="TextBox 171">
            <a:extLst>
              <a:ext uri="{FF2B5EF4-FFF2-40B4-BE49-F238E27FC236}">
                <a16:creationId xmlns:a16="http://schemas.microsoft.com/office/drawing/2014/main" id="{3D922855-9387-B24A-869D-C3D4A07AF229}"/>
              </a:ext>
            </a:extLst>
          </p:cNvPr>
          <p:cNvSpPr txBox="1"/>
          <p:nvPr/>
        </p:nvSpPr>
        <p:spPr bwMode="auto">
          <a:xfrm>
            <a:off x="7175500" y="4000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73" name="TextBox 172">
            <a:extLst>
              <a:ext uri="{FF2B5EF4-FFF2-40B4-BE49-F238E27FC236}">
                <a16:creationId xmlns:a16="http://schemas.microsoft.com/office/drawing/2014/main" id="{FA16918E-C87E-6546-A15B-6CA565032D2A}"/>
              </a:ext>
            </a:extLst>
          </p:cNvPr>
          <p:cNvSpPr txBox="1"/>
          <p:nvPr/>
        </p:nvSpPr>
        <p:spPr bwMode="auto">
          <a:xfrm>
            <a:off x="7477125" y="4000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74" name="TextBox 173">
            <a:extLst>
              <a:ext uri="{FF2B5EF4-FFF2-40B4-BE49-F238E27FC236}">
                <a16:creationId xmlns:a16="http://schemas.microsoft.com/office/drawing/2014/main" id="{52C7D725-65A0-2943-871D-5D5A6D282F3F}"/>
              </a:ext>
            </a:extLst>
          </p:cNvPr>
          <p:cNvSpPr txBox="1"/>
          <p:nvPr/>
        </p:nvSpPr>
        <p:spPr bwMode="auto">
          <a:xfrm>
            <a:off x="7773292" y="4000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75" name="TextBox 174">
            <a:extLst>
              <a:ext uri="{FF2B5EF4-FFF2-40B4-BE49-F238E27FC236}">
                <a16:creationId xmlns:a16="http://schemas.microsoft.com/office/drawing/2014/main" id="{368E3850-2206-B04D-97D7-582B9B1F90BD}"/>
              </a:ext>
            </a:extLst>
          </p:cNvPr>
          <p:cNvSpPr txBox="1"/>
          <p:nvPr/>
        </p:nvSpPr>
        <p:spPr bwMode="auto">
          <a:xfrm>
            <a:off x="8091684" y="4000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76" name="TextBox 175">
            <a:extLst>
              <a:ext uri="{FF2B5EF4-FFF2-40B4-BE49-F238E27FC236}">
                <a16:creationId xmlns:a16="http://schemas.microsoft.com/office/drawing/2014/main" id="{2FEC2B98-676E-A34A-9AC9-12C7B3B47835}"/>
              </a:ext>
            </a:extLst>
          </p:cNvPr>
          <p:cNvSpPr txBox="1"/>
          <p:nvPr/>
        </p:nvSpPr>
        <p:spPr bwMode="auto">
          <a:xfrm>
            <a:off x="8397376" y="4000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77" name="TextBox 176">
            <a:extLst>
              <a:ext uri="{FF2B5EF4-FFF2-40B4-BE49-F238E27FC236}">
                <a16:creationId xmlns:a16="http://schemas.microsoft.com/office/drawing/2014/main" id="{E1C57D79-3C51-CC41-B327-794F1F41570D}"/>
              </a:ext>
            </a:extLst>
          </p:cNvPr>
          <p:cNvSpPr txBox="1"/>
          <p:nvPr/>
        </p:nvSpPr>
        <p:spPr bwMode="auto">
          <a:xfrm>
            <a:off x="8715768" y="4000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78" name="TextBox 177">
            <a:extLst>
              <a:ext uri="{FF2B5EF4-FFF2-40B4-BE49-F238E27FC236}">
                <a16:creationId xmlns:a16="http://schemas.microsoft.com/office/drawing/2014/main" id="{05439CA3-A44A-8948-BC46-AE596502B713}"/>
              </a:ext>
            </a:extLst>
          </p:cNvPr>
          <p:cNvSpPr txBox="1"/>
          <p:nvPr/>
        </p:nvSpPr>
        <p:spPr bwMode="auto">
          <a:xfrm>
            <a:off x="9046860" y="4000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79" name="TextBox 178">
            <a:extLst>
              <a:ext uri="{FF2B5EF4-FFF2-40B4-BE49-F238E27FC236}">
                <a16:creationId xmlns:a16="http://schemas.microsoft.com/office/drawing/2014/main" id="{45F44171-4D71-754A-9EA4-6241231A85EB}"/>
              </a:ext>
            </a:extLst>
          </p:cNvPr>
          <p:cNvSpPr txBox="1"/>
          <p:nvPr/>
        </p:nvSpPr>
        <p:spPr bwMode="auto">
          <a:xfrm>
            <a:off x="9352552" y="400050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180" name="TextBox 179">
            <a:extLst>
              <a:ext uri="{FF2B5EF4-FFF2-40B4-BE49-F238E27FC236}">
                <a16:creationId xmlns:a16="http://schemas.microsoft.com/office/drawing/2014/main" id="{4C7F19FC-8123-234D-A282-BAEB35E63D69}"/>
              </a:ext>
            </a:extLst>
          </p:cNvPr>
          <p:cNvSpPr txBox="1"/>
          <p:nvPr/>
        </p:nvSpPr>
        <p:spPr bwMode="auto">
          <a:xfrm>
            <a:off x="9612558" y="400050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81" name="TextBox 180">
            <a:extLst>
              <a:ext uri="{FF2B5EF4-FFF2-40B4-BE49-F238E27FC236}">
                <a16:creationId xmlns:a16="http://schemas.microsoft.com/office/drawing/2014/main" id="{7976CE11-90FF-704B-9127-0F46F0A41302}"/>
              </a:ext>
            </a:extLst>
          </p:cNvPr>
          <p:cNvSpPr txBox="1"/>
          <p:nvPr/>
        </p:nvSpPr>
        <p:spPr bwMode="auto">
          <a:xfrm>
            <a:off x="9930950" y="400050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110</a:t>
            </a:r>
          </a:p>
        </p:txBody>
      </p:sp>
      <p:sp>
        <p:nvSpPr>
          <p:cNvPr id="182" name="TextBox 181">
            <a:extLst>
              <a:ext uri="{FF2B5EF4-FFF2-40B4-BE49-F238E27FC236}">
                <a16:creationId xmlns:a16="http://schemas.microsoft.com/office/drawing/2014/main" id="{8CEF390C-611D-A140-AF7B-E2E1D82CCB8F}"/>
              </a:ext>
            </a:extLst>
          </p:cNvPr>
          <p:cNvSpPr txBox="1"/>
          <p:nvPr/>
        </p:nvSpPr>
        <p:spPr bwMode="auto">
          <a:xfrm>
            <a:off x="10236642" y="400050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183" name="TextBox 182">
            <a:extLst>
              <a:ext uri="{FF2B5EF4-FFF2-40B4-BE49-F238E27FC236}">
                <a16:creationId xmlns:a16="http://schemas.microsoft.com/office/drawing/2014/main" id="{A5AACD46-3C26-E048-8AEF-4D2324279B47}"/>
              </a:ext>
            </a:extLst>
          </p:cNvPr>
          <p:cNvSpPr txBox="1"/>
          <p:nvPr/>
        </p:nvSpPr>
        <p:spPr bwMode="auto">
          <a:xfrm>
            <a:off x="10567734" y="400050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a:t>
            </a:r>
          </a:p>
        </p:txBody>
      </p:sp>
      <p:sp>
        <p:nvSpPr>
          <p:cNvPr id="184" name="TextBox 183">
            <a:extLst>
              <a:ext uri="{FF2B5EF4-FFF2-40B4-BE49-F238E27FC236}">
                <a16:creationId xmlns:a16="http://schemas.microsoft.com/office/drawing/2014/main" id="{8B8DC1FF-4BDD-9148-BCC5-555621E34502}"/>
              </a:ext>
            </a:extLst>
          </p:cNvPr>
          <p:cNvSpPr txBox="1"/>
          <p:nvPr/>
        </p:nvSpPr>
        <p:spPr bwMode="auto">
          <a:xfrm>
            <a:off x="10873426" y="400050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140</a:t>
            </a:r>
          </a:p>
        </p:txBody>
      </p:sp>
      <p:sp>
        <p:nvSpPr>
          <p:cNvPr id="185" name="TextBox 184">
            <a:extLst>
              <a:ext uri="{FF2B5EF4-FFF2-40B4-BE49-F238E27FC236}">
                <a16:creationId xmlns:a16="http://schemas.microsoft.com/office/drawing/2014/main" id="{54F2507C-3C6B-BD4C-8F9D-43468A5C1E55}"/>
              </a:ext>
            </a:extLst>
          </p:cNvPr>
          <p:cNvSpPr txBox="1"/>
          <p:nvPr/>
        </p:nvSpPr>
        <p:spPr bwMode="auto">
          <a:xfrm>
            <a:off x="11188643" y="4000500"/>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graphicFrame>
        <p:nvGraphicFramePr>
          <p:cNvPr id="186" name="Group 3">
            <a:extLst>
              <a:ext uri="{FF2B5EF4-FFF2-40B4-BE49-F238E27FC236}">
                <a16:creationId xmlns:a16="http://schemas.microsoft.com/office/drawing/2014/main" id="{787A949F-C5A8-4C2A-8158-4A5A522FEFAF}"/>
              </a:ext>
            </a:extLst>
          </p:cNvPr>
          <p:cNvGraphicFramePr>
            <a:graphicFrameLocks/>
          </p:cNvGraphicFramePr>
          <p:nvPr>
            <p:extLst>
              <p:ext uri="{D42A27DB-BD31-4B8C-83A1-F6EECF244321}">
                <p14:modId xmlns:p14="http://schemas.microsoft.com/office/powerpoint/2010/main" val="377851369"/>
              </p:ext>
            </p:extLst>
          </p:nvPr>
        </p:nvGraphicFramePr>
        <p:xfrm>
          <a:off x="727076" y="4729163"/>
          <a:ext cx="10735056" cy="1402066"/>
        </p:xfrm>
        <a:graphic>
          <a:graphicData uri="http://schemas.openxmlformats.org/drawingml/2006/table">
            <a:tbl>
              <a:tblPr/>
              <a:tblGrid>
                <a:gridCol w="10735056">
                  <a:extLst>
                    <a:ext uri="{9D8B030D-6E8A-4147-A177-3AD203B41FA5}">
                      <a16:colId xmlns:a16="http://schemas.microsoft.com/office/drawing/2014/main" val="20000"/>
                    </a:ext>
                  </a:extLst>
                </a:gridCol>
              </a:tblGrid>
              <a:tr h="39624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Clinical Management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1005821">
                <a:tc>
                  <a:txBody>
                    <a:bodyPr/>
                    <a:lstStyle/>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Impact of platelet aggregation is reversible within 1 wk of discontinuation</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Recommend holding BTK inhibitor prior to and after invasive procedures for 3 (minor) to 7 days (major)</a:t>
                      </a:r>
                    </a:p>
                    <a:p>
                      <a:pPr marL="182880" marR="0" lvl="0" indent="-182880" algn="l" defTabSz="914400" rtl="0" eaLnBrk="1" fontAlgn="base" latinLnBrk="0" hangingPunct="1">
                        <a:lnSpc>
                          <a:spcPct val="90000"/>
                        </a:lnSpc>
                        <a:spcBef>
                          <a:spcPts val="600"/>
                        </a:spcBef>
                        <a:spcAft>
                          <a:spcPts val="0"/>
                        </a:spcAft>
                        <a:buClr>
                          <a:srgbClr val="000000"/>
                        </a:buClr>
                        <a:buSzPct val="100000"/>
                        <a:buFont typeface="Wingdings" panose="05000000000000000000" pitchFamily="2" charset="2"/>
                        <a:buChar char="§"/>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Anticoagulants and antiplatelet agents (aspirin, clopidogrel, prasugrel, ticagrelor) may increase bleeding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187" name="Text Box 15">
            <a:extLst>
              <a:ext uri="{FF2B5EF4-FFF2-40B4-BE49-F238E27FC236}">
                <a16:creationId xmlns:a16="http://schemas.microsoft.com/office/drawing/2014/main" id="{5CAD8E0D-CB4F-47DB-ACBF-65AC67323B2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Brown. Br J Haematol. 2019;184:558.</a:t>
            </a:r>
          </a:p>
        </p:txBody>
      </p:sp>
    </p:spTree>
    <p:extLst>
      <p:ext uri="{BB962C8B-B14F-4D97-AF65-F5344CB8AC3E}">
        <p14:creationId xmlns:p14="http://schemas.microsoft.com/office/powerpoint/2010/main" val="12540005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3">
            <a:extLst>
              <a:ext uri="{FF2B5EF4-FFF2-40B4-BE49-F238E27FC236}">
                <a16:creationId xmlns:a16="http://schemas.microsoft.com/office/drawing/2014/main" id="{A4430375-4362-4C45-A113-17A30D6141D1}"/>
              </a:ext>
            </a:extLst>
          </p:cNvPr>
          <p:cNvGraphicFramePr>
            <a:graphicFrameLocks/>
          </p:cNvGraphicFramePr>
          <p:nvPr>
            <p:extLst>
              <p:ext uri="{D42A27DB-BD31-4B8C-83A1-F6EECF244321}">
                <p14:modId xmlns:p14="http://schemas.microsoft.com/office/powerpoint/2010/main" val="1399161983"/>
              </p:ext>
            </p:extLst>
          </p:nvPr>
        </p:nvGraphicFramePr>
        <p:xfrm>
          <a:off x="727075" y="1595803"/>
          <a:ext cx="10755126" cy="4084480"/>
        </p:xfrm>
        <a:graphic>
          <a:graphicData uri="http://schemas.openxmlformats.org/drawingml/2006/table">
            <a:tbl>
              <a:tblPr/>
              <a:tblGrid>
                <a:gridCol w="3394059">
                  <a:extLst>
                    <a:ext uri="{9D8B030D-6E8A-4147-A177-3AD203B41FA5}">
                      <a16:colId xmlns:a16="http://schemas.microsoft.com/office/drawing/2014/main" val="20000"/>
                    </a:ext>
                  </a:extLst>
                </a:gridCol>
                <a:gridCol w="2453689">
                  <a:extLst>
                    <a:ext uri="{9D8B030D-6E8A-4147-A177-3AD203B41FA5}">
                      <a16:colId xmlns:a16="http://schemas.microsoft.com/office/drawing/2014/main" val="20001"/>
                    </a:ext>
                  </a:extLst>
                </a:gridCol>
                <a:gridCol w="2453689">
                  <a:extLst>
                    <a:ext uri="{9D8B030D-6E8A-4147-A177-3AD203B41FA5}">
                      <a16:colId xmlns:a16="http://schemas.microsoft.com/office/drawing/2014/main" val="20002"/>
                    </a:ext>
                  </a:extLst>
                </a:gridCol>
                <a:gridCol w="2453689">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Grade 3-5 Treatment-Related AE Throughout Observation,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FCR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 </a:t>
                      </a:r>
                      <a:r>
                        <a:rPr kumimoji="0" lang="en-US" sz="1600" b="1" i="0" u="none" strike="noStrike" cap="none" normalizeH="0" baseline="0" dirty="0">
                          <a:ln>
                            <a:noFill/>
                          </a:ln>
                          <a:solidFill>
                            <a:schemeClr val="tx1"/>
                          </a:solidFill>
                          <a:effectLst/>
                          <a:latin typeface="Calibri" panose="020F0502020204030204" pitchFamily="34" charset="0"/>
                        </a:rPr>
                        <a:t>Value</a:t>
                      </a:r>
                      <a:endParaRPr kumimoji="0" lang="en-US" sz="16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≥3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63945561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Neutropenic fever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762119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a:t>
                      </a:r>
                    </a:p>
                  </a:txBody>
                  <a:tcPr marL="121699" marR="121699" marT="45728" marB="45728" anchor="ctr" horzOverflow="overflow">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a:t>
                      </a:r>
                    </a:p>
                  </a:txBody>
                  <a:tcPr marL="121699" marR="121699" marT="45728" marB="45728" anchor="ctr"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89345564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Bleeding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016927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txBody>
                  <a:tcPr marL="121699" marR="121699" marT="45728" marB="45728" anchor="ctr" horzOverflow="overflow">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5352742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4929081"/>
                  </a:ext>
                </a:extLst>
              </a:tr>
            </a:tbl>
          </a:graphicData>
        </a:graphic>
      </p:graphicFrame>
      <p:sp>
        <p:nvSpPr>
          <p:cNvPr id="2" name="Title 1">
            <a:extLst>
              <a:ext uri="{FF2B5EF4-FFF2-40B4-BE49-F238E27FC236}">
                <a16:creationId xmlns:a16="http://schemas.microsoft.com/office/drawing/2014/main" id="{F11D168E-5508-4B82-A0DE-2E3859950344}"/>
              </a:ext>
            </a:extLst>
          </p:cNvPr>
          <p:cNvSpPr>
            <a:spLocks noGrp="1"/>
          </p:cNvSpPr>
          <p:nvPr>
            <p:ph type="title"/>
          </p:nvPr>
        </p:nvSpPr>
        <p:spPr/>
        <p:txBody>
          <a:bodyPr/>
          <a:lstStyle/>
          <a:p>
            <a:r>
              <a:rPr lang="en-US" dirty="0"/>
              <a:t>Phase III E1912 Trial of First-line Ibrutinib + R in Younger Patients With CLL: Grade 3-5 TRAEs</a:t>
            </a:r>
          </a:p>
        </p:txBody>
      </p:sp>
      <p:sp>
        <p:nvSpPr>
          <p:cNvPr id="3" name="Content Placeholder 2">
            <a:extLst>
              <a:ext uri="{FF2B5EF4-FFF2-40B4-BE49-F238E27FC236}">
                <a16:creationId xmlns:a16="http://schemas.microsoft.com/office/drawing/2014/main" id="{2D898CDB-2D84-4312-95C5-4B608482039D}"/>
              </a:ext>
            </a:extLst>
          </p:cNvPr>
          <p:cNvSpPr>
            <a:spLocks noGrp="1"/>
          </p:cNvSpPr>
          <p:nvPr>
            <p:ph idx="1"/>
          </p:nvPr>
        </p:nvSpPr>
        <p:spPr>
          <a:xfrm>
            <a:off x="604675" y="5680283"/>
            <a:ext cx="10877529" cy="516402"/>
          </a:xfrm>
        </p:spPr>
        <p:txBody>
          <a:bodyPr/>
          <a:lstStyle/>
          <a:p>
            <a:r>
              <a:rPr lang="en-US" sz="2000" dirty="0"/>
              <a:t>With ibrutinib + R vs FCR, significantly higher rates of AF, HTN (both </a:t>
            </a:r>
            <a:r>
              <a:rPr lang="en-US" sz="2000" i="1" dirty="0"/>
              <a:t>P </a:t>
            </a:r>
            <a:r>
              <a:rPr lang="en-US" sz="2000" dirty="0"/>
              <a:t>&lt;.05); significantly lower rates of grade ≥3 AEs, myelosuppression, any infection, neutropenic fever (all </a:t>
            </a:r>
            <a:r>
              <a:rPr lang="en-US" sz="2000" i="1" dirty="0"/>
              <a:t>P </a:t>
            </a:r>
            <a:r>
              <a:rPr lang="en-US" sz="2000" dirty="0"/>
              <a:t>≤.004)</a:t>
            </a:r>
          </a:p>
        </p:txBody>
      </p:sp>
      <p:sp>
        <p:nvSpPr>
          <p:cNvPr id="4" name="Text Box 15">
            <a:extLst>
              <a:ext uri="{FF2B5EF4-FFF2-40B4-BE49-F238E27FC236}">
                <a16:creationId xmlns:a16="http://schemas.microsoft.com/office/drawing/2014/main" id="{9A6E8B56-6D3C-4E25-928E-09FAE02BC3BE}"/>
              </a:ext>
            </a:extLst>
          </p:cNvPr>
          <p:cNvSpPr txBox="1">
            <a:spLocks noChangeArrowheads="1"/>
          </p:cNvSpPr>
          <p:nvPr/>
        </p:nvSpPr>
        <p:spPr bwMode="auto">
          <a:xfrm>
            <a:off x="4381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Shanafelt. NEJM. 2019;381:432.</a:t>
            </a:r>
          </a:p>
        </p:txBody>
      </p:sp>
      <p:grpSp>
        <p:nvGrpSpPr>
          <p:cNvPr id="5" name="Group 7">
            <a:extLst>
              <a:ext uri="{FF2B5EF4-FFF2-40B4-BE49-F238E27FC236}">
                <a16:creationId xmlns:a16="http://schemas.microsoft.com/office/drawing/2014/main" id="{218CA294-9ACD-4BC6-A3A1-49112517A7B4}"/>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19941D85-67B2-4E3C-BC02-17B12555F2D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FA84FBCA-3114-44FE-9A87-F48642698C27}"/>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26176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US" altLang="en-US" dirty="0"/>
              <a:t>Phase III Alliance A041202 Trial of First-line Ibrutinib ± R vs BR in Older Patients With CLL: Safety</a:t>
            </a:r>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117391002"/>
              </p:ext>
            </p:extLst>
          </p:nvPr>
        </p:nvGraphicFramePr>
        <p:xfrm>
          <a:off x="727075" y="1604963"/>
          <a:ext cx="10735058" cy="4267264"/>
        </p:xfrm>
        <a:graphic>
          <a:graphicData uri="http://schemas.openxmlformats.org/drawingml/2006/table">
            <a:tbl>
              <a:tblPr/>
              <a:tblGrid>
                <a:gridCol w="4798654">
                  <a:extLst>
                    <a:ext uri="{9D8B030D-6E8A-4147-A177-3AD203B41FA5}">
                      <a16:colId xmlns:a16="http://schemas.microsoft.com/office/drawing/2014/main" val="20000"/>
                    </a:ext>
                  </a:extLst>
                </a:gridCol>
                <a:gridCol w="1484101">
                  <a:extLst>
                    <a:ext uri="{9D8B030D-6E8A-4147-A177-3AD203B41FA5}">
                      <a16:colId xmlns:a16="http://schemas.microsoft.com/office/drawing/2014/main" val="2031363062"/>
                    </a:ext>
                  </a:extLst>
                </a:gridCol>
                <a:gridCol w="1484101">
                  <a:extLst>
                    <a:ext uri="{9D8B030D-6E8A-4147-A177-3AD203B41FA5}">
                      <a16:colId xmlns:a16="http://schemas.microsoft.com/office/drawing/2014/main" val="4191603787"/>
                    </a:ext>
                  </a:extLst>
                </a:gridCol>
                <a:gridCol w="1484101">
                  <a:extLst>
                    <a:ext uri="{9D8B030D-6E8A-4147-A177-3AD203B41FA5}">
                      <a16:colId xmlns:a16="http://schemas.microsoft.com/office/drawing/2014/main" val="20001"/>
                    </a:ext>
                  </a:extLst>
                </a:gridCol>
                <a:gridCol w="1484101">
                  <a:extLst>
                    <a:ext uri="{9D8B030D-6E8A-4147-A177-3AD203B41FA5}">
                      <a16:colId xmlns:a16="http://schemas.microsoft.com/office/drawing/2014/main" val="529597380"/>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3-5 AEs During Treatment or Follow-up,*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BR</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176)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hematologic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Bleeding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Atrial fibrillation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133 (74)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(29)</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(63)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Unexplained/unwitnessed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During active treatment + 30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During active treatment + 30 days, up to 6 cycles</a:t>
                      </a:r>
                    </a:p>
                  </a:txBody>
                  <a:tcPr marL="121881" marR="121881" marT="45728" marB="45728"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txBody>
                  <a:tcPr marL="121881" marR="121881"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pSp>
        <p:nvGrpSpPr>
          <p:cNvPr id="12" name="Group 7">
            <a:extLst>
              <a:ext uri="{FF2B5EF4-FFF2-40B4-BE49-F238E27FC236}">
                <a16:creationId xmlns:a16="http://schemas.microsoft.com/office/drawing/2014/main" id="{B0F50BD7-A5AC-4E19-9C3E-32918B2FE146}"/>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A60372B6-2613-48C8-84CE-4A581971D12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EE7E8FBC-F255-4854-9895-61917067394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Text Box 11">
            <a:extLst>
              <a:ext uri="{FF2B5EF4-FFF2-40B4-BE49-F238E27FC236}">
                <a16:creationId xmlns:a16="http://schemas.microsoft.com/office/drawing/2014/main" id="{531171C0-08B9-6042-A71F-B00E1EE1D6B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Woyach. ASH 2018. Abstr 6. Woyach. NEJM. 2018;379:2517.</a:t>
            </a:r>
          </a:p>
        </p:txBody>
      </p:sp>
      <p:sp>
        <p:nvSpPr>
          <p:cNvPr id="9" name="Text Box 30">
            <a:extLst>
              <a:ext uri="{FF2B5EF4-FFF2-40B4-BE49-F238E27FC236}">
                <a16:creationId xmlns:a16="http://schemas.microsoft.com/office/drawing/2014/main" id="{4D976FA0-E1BA-466D-A9B2-46C7C75DC621}"/>
              </a:ext>
            </a:extLst>
          </p:cNvPr>
          <p:cNvSpPr txBox="1">
            <a:spLocks noChangeArrowheads="1"/>
          </p:cNvSpPr>
          <p:nvPr/>
        </p:nvSpPr>
        <p:spPr bwMode="auto">
          <a:xfrm>
            <a:off x="727077" y="5897907"/>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*Excludes crossover.</a:t>
            </a:r>
          </a:p>
        </p:txBody>
      </p:sp>
      <p:sp>
        <p:nvSpPr>
          <p:cNvPr id="3" name="Rectangle 2">
            <a:extLst>
              <a:ext uri="{FF2B5EF4-FFF2-40B4-BE49-F238E27FC236}">
                <a16:creationId xmlns:a16="http://schemas.microsoft.com/office/drawing/2014/main" id="{1DE516D6-26B2-4BC2-9BB5-B8886BB0CC45}"/>
              </a:ext>
            </a:extLst>
          </p:cNvPr>
          <p:cNvSpPr/>
          <p:nvPr/>
        </p:nvSpPr>
        <p:spPr bwMode="auto">
          <a:xfrm>
            <a:off x="5519358" y="4248613"/>
            <a:ext cx="2962656" cy="539496"/>
          </a:xfrm>
          <a:prstGeom prst="rect">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
        <p:nvSpPr>
          <p:cNvPr id="16" name="Rectangle 15">
            <a:extLst>
              <a:ext uri="{FF2B5EF4-FFF2-40B4-BE49-F238E27FC236}">
                <a16:creationId xmlns:a16="http://schemas.microsoft.com/office/drawing/2014/main" id="{D026C3FB-BCC8-417B-A2B5-B422FD71FDBE}"/>
              </a:ext>
            </a:extLst>
          </p:cNvPr>
          <p:cNvSpPr/>
          <p:nvPr/>
        </p:nvSpPr>
        <p:spPr bwMode="auto">
          <a:xfrm>
            <a:off x="5519358" y="5063584"/>
            <a:ext cx="2962656" cy="539496"/>
          </a:xfrm>
          <a:prstGeom prst="rect">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Tree>
    <p:extLst>
      <p:ext uri="{BB962C8B-B14F-4D97-AF65-F5344CB8AC3E}">
        <p14:creationId xmlns:p14="http://schemas.microsoft.com/office/powerpoint/2010/main" val="17156549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ACE-CL-001: Select AEs Over Time With Acalabrutinib in CLL</a:t>
            </a:r>
          </a:p>
        </p:txBody>
      </p:sp>
      <p:sp>
        <p:nvSpPr>
          <p:cNvPr id="3" name="Content Placeholder 2">
            <a:extLst>
              <a:ext uri="{FF2B5EF4-FFF2-40B4-BE49-F238E27FC236}">
                <a16:creationId xmlns:a16="http://schemas.microsoft.com/office/drawing/2014/main" id="{418C5A9A-14DC-417E-A459-067CC87195DD}"/>
              </a:ext>
            </a:extLst>
          </p:cNvPr>
          <p:cNvSpPr>
            <a:spLocks noGrp="1"/>
          </p:cNvSpPr>
          <p:nvPr>
            <p:ph idx="1"/>
          </p:nvPr>
        </p:nvSpPr>
        <p:spPr>
          <a:xfrm>
            <a:off x="604675" y="5855955"/>
            <a:ext cx="10877529" cy="307778"/>
          </a:xfrm>
        </p:spPr>
        <p:txBody>
          <a:bodyPr/>
          <a:lstStyle/>
          <a:p>
            <a:r>
              <a:rPr lang="en-US" sz="2400" dirty="0"/>
              <a:t>In general, AEs more common in first yr of acalabrutinib treatment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5716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Byrd. Blood. 2021;[Epub]. Byrd. ASH 2018. Abstr 692.</a:t>
            </a:r>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pSp>
        <p:nvGrpSpPr>
          <p:cNvPr id="2" name="Group 1">
            <a:extLst>
              <a:ext uri="{FF2B5EF4-FFF2-40B4-BE49-F238E27FC236}">
                <a16:creationId xmlns:a16="http://schemas.microsoft.com/office/drawing/2014/main" id="{66AB1D7C-6688-48FF-B80B-D43F579D0E2F}"/>
              </a:ext>
            </a:extLst>
          </p:cNvPr>
          <p:cNvGrpSpPr/>
          <p:nvPr/>
        </p:nvGrpSpPr>
        <p:grpSpPr>
          <a:xfrm rot="5400000">
            <a:off x="318766" y="4284548"/>
            <a:ext cx="2344695" cy="76192"/>
            <a:chOff x="1110773" y="5687955"/>
            <a:chExt cx="4863900" cy="91440"/>
          </a:xfrm>
        </p:grpSpPr>
        <p:cxnSp>
          <p:nvCxnSpPr>
            <p:cNvPr id="9" name="Straight Connector 8">
              <a:extLst>
                <a:ext uri="{FF2B5EF4-FFF2-40B4-BE49-F238E27FC236}">
                  <a16:creationId xmlns:a16="http://schemas.microsoft.com/office/drawing/2014/main" id="{9A01CE95-1248-4FF2-AAFB-4FA4ACCB22FA}"/>
                </a:ext>
              </a:extLst>
            </p:cNvPr>
            <p:cNvCxnSpPr/>
            <p:nvPr/>
          </p:nvCxnSpPr>
          <p:spPr bwMode="auto">
            <a:xfrm>
              <a:off x="27320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7825D25-17FF-4EAC-BA89-36A6FBB7CA13}"/>
                </a:ext>
              </a:extLst>
            </p:cNvPr>
            <p:cNvCxnSpPr/>
            <p:nvPr/>
          </p:nvCxnSpPr>
          <p:spPr bwMode="auto">
            <a:xfrm>
              <a:off x="354272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9E764EC-0E0B-4EBB-8F58-CC08B13FED74}"/>
                </a:ext>
              </a:extLst>
            </p:cNvPr>
            <p:cNvCxnSpPr/>
            <p:nvPr/>
          </p:nvCxnSpPr>
          <p:spPr bwMode="auto">
            <a:xfrm>
              <a:off x="11107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A02F3BC-8127-4BE9-B4B5-20653B9C2ACF}"/>
                </a:ext>
              </a:extLst>
            </p:cNvPr>
            <p:cNvCxnSpPr/>
            <p:nvPr/>
          </p:nvCxnSpPr>
          <p:spPr bwMode="auto">
            <a:xfrm>
              <a:off x="192142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4F1C6DE-C112-4090-B06E-0E796680D9C2}"/>
                </a:ext>
              </a:extLst>
            </p:cNvPr>
            <p:cNvCxnSpPr/>
            <p:nvPr/>
          </p:nvCxnSpPr>
          <p:spPr bwMode="auto">
            <a:xfrm>
              <a:off x="59746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D2E2708-F140-4434-B30C-F9EFF82D7480}"/>
                </a:ext>
              </a:extLst>
            </p:cNvPr>
            <p:cNvCxnSpPr/>
            <p:nvPr/>
          </p:nvCxnSpPr>
          <p:spPr bwMode="auto">
            <a:xfrm>
              <a:off x="43533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86A41A6-255D-454B-A444-65CF92BE17E5}"/>
                </a:ext>
              </a:extLst>
            </p:cNvPr>
            <p:cNvCxnSpPr/>
            <p:nvPr/>
          </p:nvCxnSpPr>
          <p:spPr bwMode="auto">
            <a:xfrm>
              <a:off x="5164023" y="5687955"/>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
            <a:extLst>
              <a:ext uri="{FF2B5EF4-FFF2-40B4-BE49-F238E27FC236}">
                <a16:creationId xmlns:a16="http://schemas.microsoft.com/office/drawing/2014/main" id="{0D068E92-006D-4461-851E-6BE3AB3EB049}"/>
              </a:ext>
            </a:extLst>
          </p:cNvPr>
          <p:cNvSpPr txBox="1"/>
          <p:nvPr/>
        </p:nvSpPr>
        <p:spPr bwMode="auto">
          <a:xfrm>
            <a:off x="1072410" y="45225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1" name="TextBox 1">
            <a:extLst>
              <a:ext uri="{FF2B5EF4-FFF2-40B4-BE49-F238E27FC236}">
                <a16:creationId xmlns:a16="http://schemas.microsoft.com/office/drawing/2014/main" id="{0147F2EC-6E06-4A63-8563-F0156DDEA071}"/>
              </a:ext>
            </a:extLst>
          </p:cNvPr>
          <p:cNvSpPr txBox="1"/>
          <p:nvPr/>
        </p:nvSpPr>
        <p:spPr bwMode="auto">
          <a:xfrm>
            <a:off x="1154829" y="529816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2" name="TextBox 1">
            <a:extLst>
              <a:ext uri="{FF2B5EF4-FFF2-40B4-BE49-F238E27FC236}">
                <a16:creationId xmlns:a16="http://schemas.microsoft.com/office/drawing/2014/main" id="{54E173D6-7E88-413D-AEDE-7388A90BE92A}"/>
              </a:ext>
            </a:extLst>
          </p:cNvPr>
          <p:cNvSpPr txBox="1"/>
          <p:nvPr/>
        </p:nvSpPr>
        <p:spPr bwMode="auto">
          <a:xfrm>
            <a:off x="1072410" y="29644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3" name="TextBox 1">
            <a:extLst>
              <a:ext uri="{FF2B5EF4-FFF2-40B4-BE49-F238E27FC236}">
                <a16:creationId xmlns:a16="http://schemas.microsoft.com/office/drawing/2014/main" id="{B451F081-C4D2-4A27-A91C-186E6E1E5714}"/>
              </a:ext>
            </a:extLst>
          </p:cNvPr>
          <p:cNvSpPr txBox="1"/>
          <p:nvPr/>
        </p:nvSpPr>
        <p:spPr bwMode="auto">
          <a:xfrm>
            <a:off x="1072410" y="375345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4" name="TextBox 1">
            <a:extLst>
              <a:ext uri="{FF2B5EF4-FFF2-40B4-BE49-F238E27FC236}">
                <a16:creationId xmlns:a16="http://schemas.microsoft.com/office/drawing/2014/main" id="{E1122997-BEF9-4298-9A95-E9C387C15F1C}"/>
              </a:ext>
            </a:extLst>
          </p:cNvPr>
          <p:cNvSpPr txBox="1"/>
          <p:nvPr/>
        </p:nvSpPr>
        <p:spPr bwMode="auto">
          <a:xfrm>
            <a:off x="1059719" y="14155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25" name="TextBox 1">
            <a:extLst>
              <a:ext uri="{FF2B5EF4-FFF2-40B4-BE49-F238E27FC236}">
                <a16:creationId xmlns:a16="http://schemas.microsoft.com/office/drawing/2014/main" id="{8F882225-18EA-492C-A0C9-ADF794473623}"/>
              </a:ext>
            </a:extLst>
          </p:cNvPr>
          <p:cNvSpPr txBox="1"/>
          <p:nvPr/>
        </p:nvSpPr>
        <p:spPr bwMode="auto">
          <a:xfrm>
            <a:off x="1059719" y="21984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grpSp>
        <p:nvGrpSpPr>
          <p:cNvPr id="28" name="Group 27">
            <a:extLst>
              <a:ext uri="{FF2B5EF4-FFF2-40B4-BE49-F238E27FC236}">
                <a16:creationId xmlns:a16="http://schemas.microsoft.com/office/drawing/2014/main" id="{B5F3CB8F-4B03-4D0C-8A76-BBF44FED7181}"/>
              </a:ext>
            </a:extLst>
          </p:cNvPr>
          <p:cNvGrpSpPr/>
          <p:nvPr/>
        </p:nvGrpSpPr>
        <p:grpSpPr>
          <a:xfrm>
            <a:off x="7051933" y="1791957"/>
            <a:ext cx="1637179" cy="1200329"/>
            <a:chOff x="4993249" y="3344275"/>
            <a:chExt cx="1637179" cy="1200329"/>
          </a:xfrm>
        </p:grpSpPr>
        <p:sp>
          <p:nvSpPr>
            <p:cNvPr id="29" name="Rectangle 28">
              <a:extLst>
                <a:ext uri="{FF2B5EF4-FFF2-40B4-BE49-F238E27FC236}">
                  <a16:creationId xmlns:a16="http://schemas.microsoft.com/office/drawing/2014/main" id="{A17B2AA3-72EB-4C9B-9A12-752A8BD8175C}"/>
                </a:ext>
              </a:extLst>
            </p:cNvPr>
            <p:cNvSpPr/>
            <p:nvPr/>
          </p:nvSpPr>
          <p:spPr bwMode="auto">
            <a:xfrm>
              <a:off x="4993822" y="3472497"/>
              <a:ext cx="125997" cy="125997"/>
            </a:xfrm>
            <a:prstGeom prst="rect">
              <a:avLst/>
            </a:prstGeom>
            <a:solidFill>
              <a:schemeClr val="accent1"/>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Box 1">
              <a:extLst>
                <a:ext uri="{FF2B5EF4-FFF2-40B4-BE49-F238E27FC236}">
                  <a16:creationId xmlns:a16="http://schemas.microsoft.com/office/drawing/2014/main" id="{B11B8EB4-8D5E-4BC4-A9CD-62B1199C82D1}"/>
                </a:ext>
              </a:extLst>
            </p:cNvPr>
            <p:cNvSpPr txBox="1"/>
            <p:nvPr/>
          </p:nvSpPr>
          <p:spPr bwMode="auto">
            <a:xfrm>
              <a:off x="5132902" y="3344275"/>
              <a:ext cx="149752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 yr (n = 99)</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 yr (n = 96)</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 yr (n = 93)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 yr (n = 87)</a:t>
              </a:r>
            </a:p>
          </p:txBody>
        </p:sp>
        <p:sp>
          <p:nvSpPr>
            <p:cNvPr id="31" name="Rectangle 30">
              <a:extLst>
                <a:ext uri="{FF2B5EF4-FFF2-40B4-BE49-F238E27FC236}">
                  <a16:creationId xmlns:a16="http://schemas.microsoft.com/office/drawing/2014/main" id="{BB46B1D2-EBA3-43C6-9B10-3C669999E4A4}"/>
                </a:ext>
              </a:extLst>
            </p:cNvPr>
            <p:cNvSpPr/>
            <p:nvPr/>
          </p:nvSpPr>
          <p:spPr bwMode="auto">
            <a:xfrm>
              <a:off x="4993822" y="3747056"/>
              <a:ext cx="125997" cy="125997"/>
            </a:xfrm>
            <a:prstGeom prst="rect">
              <a:avLst/>
            </a:prstGeom>
            <a:solidFill>
              <a:schemeClr val="accent3"/>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Rectangle 31">
              <a:extLst>
                <a:ext uri="{FF2B5EF4-FFF2-40B4-BE49-F238E27FC236}">
                  <a16:creationId xmlns:a16="http://schemas.microsoft.com/office/drawing/2014/main" id="{35024685-69E6-45F4-8869-5341E06F6380}"/>
                </a:ext>
              </a:extLst>
            </p:cNvPr>
            <p:cNvSpPr/>
            <p:nvPr/>
          </p:nvSpPr>
          <p:spPr bwMode="auto">
            <a:xfrm>
              <a:off x="4993822" y="4021615"/>
              <a:ext cx="125997" cy="125997"/>
            </a:xfrm>
            <a:prstGeom prst="rect">
              <a:avLst/>
            </a:prstGeom>
            <a:solidFill>
              <a:schemeClr val="accent4"/>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9D468438-849A-4E3B-B59D-1629350879AD}"/>
                </a:ext>
              </a:extLst>
            </p:cNvPr>
            <p:cNvSpPr/>
            <p:nvPr/>
          </p:nvSpPr>
          <p:spPr bwMode="auto">
            <a:xfrm>
              <a:off x="4993249" y="4302270"/>
              <a:ext cx="125997" cy="125997"/>
            </a:xfrm>
            <a:prstGeom prst="rect">
              <a:avLst/>
            </a:prstGeom>
            <a:solidFill>
              <a:schemeClr val="accent6"/>
            </a:solidFill>
            <a:ln w="28575">
              <a:noFill/>
              <a:round/>
              <a:headEnd/>
              <a:tailE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5" name="Group 34">
            <a:extLst>
              <a:ext uri="{FF2B5EF4-FFF2-40B4-BE49-F238E27FC236}">
                <a16:creationId xmlns:a16="http://schemas.microsoft.com/office/drawing/2014/main" id="{E8981B5A-0FA4-40D9-919C-40EB5D654743}"/>
              </a:ext>
            </a:extLst>
          </p:cNvPr>
          <p:cNvGrpSpPr/>
          <p:nvPr/>
        </p:nvGrpSpPr>
        <p:grpSpPr>
          <a:xfrm rot="5400000">
            <a:off x="904940" y="2158580"/>
            <a:ext cx="1172348" cy="76192"/>
            <a:chOff x="3542723" y="5687955"/>
            <a:chExt cx="2431950" cy="91440"/>
          </a:xfrm>
        </p:grpSpPr>
        <p:cxnSp>
          <p:nvCxnSpPr>
            <p:cNvPr id="37" name="Straight Connector 36">
              <a:extLst>
                <a:ext uri="{FF2B5EF4-FFF2-40B4-BE49-F238E27FC236}">
                  <a16:creationId xmlns:a16="http://schemas.microsoft.com/office/drawing/2014/main" id="{3A74AC47-C3FD-4082-8EA7-9C59FAB364A0}"/>
                </a:ext>
              </a:extLst>
            </p:cNvPr>
            <p:cNvCxnSpPr/>
            <p:nvPr/>
          </p:nvCxnSpPr>
          <p:spPr bwMode="auto">
            <a:xfrm>
              <a:off x="354272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8CF02FD-40AA-42A1-872F-B9007C2E663E}"/>
                </a:ext>
              </a:extLst>
            </p:cNvPr>
            <p:cNvCxnSpPr/>
            <p:nvPr/>
          </p:nvCxnSpPr>
          <p:spPr bwMode="auto">
            <a:xfrm>
              <a:off x="59746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E298860-2871-4BF8-9318-EDE31A0B7735}"/>
                </a:ext>
              </a:extLst>
            </p:cNvPr>
            <p:cNvCxnSpPr/>
            <p:nvPr/>
          </p:nvCxnSpPr>
          <p:spPr bwMode="auto">
            <a:xfrm>
              <a:off x="43533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84A4AD9-5FC9-452B-B0AE-74B6EB55E40E}"/>
                </a:ext>
              </a:extLst>
            </p:cNvPr>
            <p:cNvCxnSpPr/>
            <p:nvPr/>
          </p:nvCxnSpPr>
          <p:spPr bwMode="auto">
            <a:xfrm>
              <a:off x="5164023" y="5687955"/>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43" name="TextBox 1">
            <a:extLst>
              <a:ext uri="{FF2B5EF4-FFF2-40B4-BE49-F238E27FC236}">
                <a16:creationId xmlns:a16="http://schemas.microsoft.com/office/drawing/2014/main" id="{B13C0612-CF84-4D2A-9E8B-E9526C56930B}"/>
              </a:ext>
            </a:extLst>
          </p:cNvPr>
          <p:cNvSpPr txBox="1"/>
          <p:nvPr/>
        </p:nvSpPr>
        <p:spPr bwMode="auto">
          <a:xfrm>
            <a:off x="1072410" y="4128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4" name="TextBox 1">
            <a:extLst>
              <a:ext uri="{FF2B5EF4-FFF2-40B4-BE49-F238E27FC236}">
                <a16:creationId xmlns:a16="http://schemas.microsoft.com/office/drawing/2014/main" id="{7E4AAB30-F95D-4B17-86A5-F5F5F3914B3B}"/>
              </a:ext>
            </a:extLst>
          </p:cNvPr>
          <p:cNvSpPr txBox="1"/>
          <p:nvPr/>
        </p:nvSpPr>
        <p:spPr bwMode="auto">
          <a:xfrm>
            <a:off x="1154829" y="490365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45" name="TextBox 1">
            <a:extLst>
              <a:ext uri="{FF2B5EF4-FFF2-40B4-BE49-F238E27FC236}">
                <a16:creationId xmlns:a16="http://schemas.microsoft.com/office/drawing/2014/main" id="{E943111F-74E2-4F1C-B101-35265AE6406D}"/>
              </a:ext>
            </a:extLst>
          </p:cNvPr>
          <p:cNvSpPr txBox="1"/>
          <p:nvPr/>
        </p:nvSpPr>
        <p:spPr bwMode="auto">
          <a:xfrm>
            <a:off x="1072410" y="256995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46" name="TextBox 1">
            <a:extLst>
              <a:ext uri="{FF2B5EF4-FFF2-40B4-BE49-F238E27FC236}">
                <a16:creationId xmlns:a16="http://schemas.microsoft.com/office/drawing/2014/main" id="{3F5941F9-4F02-4EE4-90A2-334EE3D0BECF}"/>
              </a:ext>
            </a:extLst>
          </p:cNvPr>
          <p:cNvSpPr txBox="1"/>
          <p:nvPr/>
        </p:nvSpPr>
        <p:spPr bwMode="auto">
          <a:xfrm>
            <a:off x="1072410" y="33589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7" name="TextBox 1">
            <a:extLst>
              <a:ext uri="{FF2B5EF4-FFF2-40B4-BE49-F238E27FC236}">
                <a16:creationId xmlns:a16="http://schemas.microsoft.com/office/drawing/2014/main" id="{51B755A0-83A1-472C-8362-45BCDA55A701}"/>
              </a:ext>
            </a:extLst>
          </p:cNvPr>
          <p:cNvSpPr txBox="1"/>
          <p:nvPr/>
        </p:nvSpPr>
        <p:spPr bwMode="auto">
          <a:xfrm>
            <a:off x="1059719" y="18039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54" name="TextBox 1">
            <a:extLst>
              <a:ext uri="{FF2B5EF4-FFF2-40B4-BE49-F238E27FC236}">
                <a16:creationId xmlns:a16="http://schemas.microsoft.com/office/drawing/2014/main" id="{404A8FC1-CC5E-4C3F-A092-2A92C6E54326}"/>
              </a:ext>
            </a:extLst>
          </p:cNvPr>
          <p:cNvSpPr txBox="1"/>
          <p:nvPr/>
        </p:nvSpPr>
        <p:spPr bwMode="auto">
          <a:xfrm rot="16200000">
            <a:off x="241154" y="3364948"/>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sp>
        <p:nvSpPr>
          <p:cNvPr id="55" name="TextBox 1">
            <a:extLst>
              <a:ext uri="{FF2B5EF4-FFF2-40B4-BE49-F238E27FC236}">
                <a16:creationId xmlns:a16="http://schemas.microsoft.com/office/drawing/2014/main" id="{DC5CD8D2-769E-4748-9A75-582BC49E8163}"/>
              </a:ext>
            </a:extLst>
          </p:cNvPr>
          <p:cNvSpPr txBox="1"/>
          <p:nvPr/>
        </p:nvSpPr>
        <p:spPr bwMode="auto">
          <a:xfrm>
            <a:off x="1596359" y="5518691"/>
            <a:ext cx="1016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Diarrhea</a:t>
            </a:r>
          </a:p>
        </p:txBody>
      </p:sp>
      <p:sp>
        <p:nvSpPr>
          <p:cNvPr id="56" name="TextBox 1">
            <a:extLst>
              <a:ext uri="{FF2B5EF4-FFF2-40B4-BE49-F238E27FC236}">
                <a16:creationId xmlns:a16="http://schemas.microsoft.com/office/drawing/2014/main" id="{A0001F98-4BC5-4B5D-B60C-D3863ED20DA0}"/>
              </a:ext>
            </a:extLst>
          </p:cNvPr>
          <p:cNvSpPr txBox="1"/>
          <p:nvPr/>
        </p:nvSpPr>
        <p:spPr bwMode="auto">
          <a:xfrm>
            <a:off x="4087609" y="5518691"/>
            <a:ext cx="6376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URTI</a:t>
            </a:r>
          </a:p>
        </p:txBody>
      </p:sp>
      <p:sp>
        <p:nvSpPr>
          <p:cNvPr id="57" name="TextBox 1">
            <a:extLst>
              <a:ext uri="{FF2B5EF4-FFF2-40B4-BE49-F238E27FC236}">
                <a16:creationId xmlns:a16="http://schemas.microsoft.com/office/drawing/2014/main" id="{29EE3597-8826-4941-8E50-70BFAD1C5696}"/>
              </a:ext>
            </a:extLst>
          </p:cNvPr>
          <p:cNvSpPr txBox="1"/>
          <p:nvPr/>
        </p:nvSpPr>
        <p:spPr bwMode="auto">
          <a:xfrm>
            <a:off x="6178513" y="5518691"/>
            <a:ext cx="11476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Arthralgia</a:t>
            </a:r>
          </a:p>
        </p:txBody>
      </p:sp>
      <p:sp>
        <p:nvSpPr>
          <p:cNvPr id="58" name="TextBox 1">
            <a:extLst>
              <a:ext uri="{FF2B5EF4-FFF2-40B4-BE49-F238E27FC236}">
                <a16:creationId xmlns:a16="http://schemas.microsoft.com/office/drawing/2014/main" id="{6FFFFB96-AB45-4EEC-BBBE-8B19D0C301CB}"/>
              </a:ext>
            </a:extLst>
          </p:cNvPr>
          <p:cNvSpPr txBox="1"/>
          <p:nvPr/>
        </p:nvSpPr>
        <p:spPr bwMode="auto">
          <a:xfrm>
            <a:off x="2706861" y="5518691"/>
            <a:ext cx="1122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Headache</a:t>
            </a:r>
          </a:p>
        </p:txBody>
      </p:sp>
      <p:sp>
        <p:nvSpPr>
          <p:cNvPr id="59" name="TextBox 1">
            <a:extLst>
              <a:ext uri="{FF2B5EF4-FFF2-40B4-BE49-F238E27FC236}">
                <a16:creationId xmlns:a16="http://schemas.microsoft.com/office/drawing/2014/main" id="{EF144305-71FD-4D8F-82CE-A6964078EDF7}"/>
              </a:ext>
            </a:extLst>
          </p:cNvPr>
          <p:cNvSpPr txBox="1"/>
          <p:nvPr/>
        </p:nvSpPr>
        <p:spPr bwMode="auto">
          <a:xfrm>
            <a:off x="7359107" y="5518691"/>
            <a:ext cx="1115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Petechiae</a:t>
            </a:r>
          </a:p>
        </p:txBody>
      </p:sp>
      <p:sp>
        <p:nvSpPr>
          <p:cNvPr id="60" name="TextBox 1">
            <a:extLst>
              <a:ext uri="{FF2B5EF4-FFF2-40B4-BE49-F238E27FC236}">
                <a16:creationId xmlns:a16="http://schemas.microsoft.com/office/drawing/2014/main" id="{9DF7AAE2-C0C9-4EA7-A129-0154A46778BC}"/>
              </a:ext>
            </a:extLst>
          </p:cNvPr>
          <p:cNvSpPr txBox="1"/>
          <p:nvPr/>
        </p:nvSpPr>
        <p:spPr bwMode="auto">
          <a:xfrm>
            <a:off x="5031424" y="5518691"/>
            <a:ext cx="11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Contusion</a:t>
            </a:r>
          </a:p>
        </p:txBody>
      </p:sp>
      <p:sp>
        <p:nvSpPr>
          <p:cNvPr id="61" name="TextBox 1">
            <a:extLst>
              <a:ext uri="{FF2B5EF4-FFF2-40B4-BE49-F238E27FC236}">
                <a16:creationId xmlns:a16="http://schemas.microsoft.com/office/drawing/2014/main" id="{118CA081-A323-4067-80D2-D07E2FA72CE5}"/>
              </a:ext>
            </a:extLst>
          </p:cNvPr>
          <p:cNvSpPr txBox="1"/>
          <p:nvPr/>
        </p:nvSpPr>
        <p:spPr bwMode="auto">
          <a:xfrm>
            <a:off x="8425748" y="5518691"/>
            <a:ext cx="12645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Ecchymosis</a:t>
            </a:r>
          </a:p>
        </p:txBody>
      </p:sp>
      <p:sp>
        <p:nvSpPr>
          <p:cNvPr id="62" name="TextBox 1">
            <a:extLst>
              <a:ext uri="{FF2B5EF4-FFF2-40B4-BE49-F238E27FC236}">
                <a16:creationId xmlns:a16="http://schemas.microsoft.com/office/drawing/2014/main" id="{4ED71533-333B-4CD6-99D4-DE90B91F23A6}"/>
              </a:ext>
            </a:extLst>
          </p:cNvPr>
          <p:cNvSpPr txBox="1"/>
          <p:nvPr/>
        </p:nvSpPr>
        <p:spPr bwMode="auto">
          <a:xfrm>
            <a:off x="9986147" y="5518691"/>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HTN</a:t>
            </a:r>
          </a:p>
        </p:txBody>
      </p:sp>
      <p:grpSp>
        <p:nvGrpSpPr>
          <p:cNvPr id="65" name="Group 64">
            <a:extLst>
              <a:ext uri="{FF2B5EF4-FFF2-40B4-BE49-F238E27FC236}">
                <a16:creationId xmlns:a16="http://schemas.microsoft.com/office/drawing/2014/main" id="{CD9BE62D-6539-431D-B5FF-F9A6DBCB4348}"/>
              </a:ext>
            </a:extLst>
          </p:cNvPr>
          <p:cNvGrpSpPr/>
          <p:nvPr/>
        </p:nvGrpSpPr>
        <p:grpSpPr>
          <a:xfrm>
            <a:off x="1536604" y="5502267"/>
            <a:ext cx="6947438" cy="66749"/>
            <a:chOff x="1110773" y="5687955"/>
            <a:chExt cx="4863900" cy="91440"/>
          </a:xfrm>
        </p:grpSpPr>
        <p:cxnSp>
          <p:nvCxnSpPr>
            <p:cNvPr id="66" name="Straight Connector 65">
              <a:extLst>
                <a:ext uri="{FF2B5EF4-FFF2-40B4-BE49-F238E27FC236}">
                  <a16:creationId xmlns:a16="http://schemas.microsoft.com/office/drawing/2014/main" id="{EC4AF924-CD75-420E-AEF2-A64545277115}"/>
                </a:ext>
              </a:extLst>
            </p:cNvPr>
            <p:cNvCxnSpPr/>
            <p:nvPr/>
          </p:nvCxnSpPr>
          <p:spPr bwMode="auto">
            <a:xfrm>
              <a:off x="27320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2B862AA-A27A-4202-9C50-411D3206B612}"/>
                </a:ext>
              </a:extLst>
            </p:cNvPr>
            <p:cNvCxnSpPr/>
            <p:nvPr/>
          </p:nvCxnSpPr>
          <p:spPr bwMode="auto">
            <a:xfrm>
              <a:off x="354272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559B064-90CC-477F-BA58-7C34069AF94F}"/>
                </a:ext>
              </a:extLst>
            </p:cNvPr>
            <p:cNvCxnSpPr/>
            <p:nvPr/>
          </p:nvCxnSpPr>
          <p:spPr bwMode="auto">
            <a:xfrm>
              <a:off x="11107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1AFA705-A5A4-43D9-962E-6E7D6A252CD9}"/>
                </a:ext>
              </a:extLst>
            </p:cNvPr>
            <p:cNvCxnSpPr/>
            <p:nvPr/>
          </p:nvCxnSpPr>
          <p:spPr bwMode="auto">
            <a:xfrm>
              <a:off x="192142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3EF808C-D487-473F-BA87-8C5B1EF35533}"/>
                </a:ext>
              </a:extLst>
            </p:cNvPr>
            <p:cNvCxnSpPr/>
            <p:nvPr/>
          </p:nvCxnSpPr>
          <p:spPr bwMode="auto">
            <a:xfrm>
              <a:off x="59746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080F250-C579-471D-B9BC-45A6D7211883}"/>
                </a:ext>
              </a:extLst>
            </p:cNvPr>
            <p:cNvCxnSpPr/>
            <p:nvPr/>
          </p:nvCxnSpPr>
          <p:spPr bwMode="auto">
            <a:xfrm>
              <a:off x="4353373" y="5687955"/>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1FF19F0-6F15-4600-A68D-43DF84ECEFAA}"/>
                </a:ext>
              </a:extLst>
            </p:cNvPr>
            <p:cNvCxnSpPr/>
            <p:nvPr/>
          </p:nvCxnSpPr>
          <p:spPr bwMode="auto">
            <a:xfrm>
              <a:off x="5164023" y="5687955"/>
              <a:ext cx="0" cy="91440"/>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9C4C102F-E2C0-43B0-BD15-279CD01A9C86}"/>
              </a:ext>
            </a:extLst>
          </p:cNvPr>
          <p:cNvGrpSpPr/>
          <p:nvPr/>
        </p:nvGrpSpPr>
        <p:grpSpPr>
          <a:xfrm>
            <a:off x="9641948" y="5497517"/>
            <a:ext cx="1157906" cy="66749"/>
            <a:chOff x="7478536" y="5654667"/>
            <a:chExt cx="1157906" cy="66749"/>
          </a:xfrm>
        </p:grpSpPr>
        <p:cxnSp>
          <p:nvCxnSpPr>
            <p:cNvPr id="73" name="Straight Connector 72">
              <a:extLst>
                <a:ext uri="{FF2B5EF4-FFF2-40B4-BE49-F238E27FC236}">
                  <a16:creationId xmlns:a16="http://schemas.microsoft.com/office/drawing/2014/main" id="{D676C304-954C-480A-B4CE-0CA5C8199E90}"/>
                </a:ext>
              </a:extLst>
            </p:cNvPr>
            <p:cNvCxnSpPr/>
            <p:nvPr/>
          </p:nvCxnSpPr>
          <p:spPr bwMode="auto">
            <a:xfrm>
              <a:off x="8636442" y="5654667"/>
              <a:ext cx="0" cy="66749"/>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65C7993-0B79-4DBE-AADA-72D6D472F1DD}"/>
                </a:ext>
              </a:extLst>
            </p:cNvPr>
            <p:cNvCxnSpPr/>
            <p:nvPr/>
          </p:nvCxnSpPr>
          <p:spPr bwMode="auto">
            <a:xfrm>
              <a:off x="7478536" y="5654667"/>
              <a:ext cx="0" cy="66749"/>
            </a:xfrm>
            <a:prstGeom prst="line">
              <a:avLst/>
            </a:prstGeom>
            <a:noFill/>
            <a:ln w="28575" cap="flat" cmpd="sng" algn="ctr">
              <a:solidFill>
                <a:schemeClr val="bg1"/>
              </a:solidFill>
              <a:prstDash val="solid"/>
              <a:round/>
              <a:headEnd type="none" w="med" len="med"/>
              <a:tailEnd type="none" w="med" len="med"/>
            </a:ln>
            <a:effectLst/>
          </p:spPr>
        </p:cxnSp>
      </p:grpSp>
      <p:sp>
        <p:nvSpPr>
          <p:cNvPr id="76" name="Rectangle 75">
            <a:extLst>
              <a:ext uri="{FF2B5EF4-FFF2-40B4-BE49-F238E27FC236}">
                <a16:creationId xmlns:a16="http://schemas.microsoft.com/office/drawing/2014/main" id="{0A5B261A-D90D-40E9-A837-12DCE3B2B7B7}"/>
              </a:ext>
            </a:extLst>
          </p:cNvPr>
          <p:cNvSpPr/>
          <p:nvPr/>
        </p:nvSpPr>
        <p:spPr bwMode="auto">
          <a:xfrm>
            <a:off x="1607861" y="2935585"/>
            <a:ext cx="252699" cy="2569555"/>
          </a:xfrm>
          <a:prstGeom prst="rect">
            <a:avLst/>
          </a:prstGeom>
          <a:solidFill>
            <a:schemeClr val="accent1"/>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77" name="Rectangle 76">
            <a:extLst>
              <a:ext uri="{FF2B5EF4-FFF2-40B4-BE49-F238E27FC236}">
                <a16:creationId xmlns:a16="http://schemas.microsoft.com/office/drawing/2014/main" id="{3892CDA2-28C5-4068-AFB2-86713F2D2342}"/>
              </a:ext>
            </a:extLst>
          </p:cNvPr>
          <p:cNvSpPr/>
          <p:nvPr/>
        </p:nvSpPr>
        <p:spPr bwMode="auto">
          <a:xfrm>
            <a:off x="1859600" y="4173794"/>
            <a:ext cx="252699" cy="1318684"/>
          </a:xfrm>
          <a:prstGeom prst="rect">
            <a:avLst/>
          </a:prstGeom>
          <a:solidFill>
            <a:schemeClr val="accent3"/>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78" name="Rectangle 77">
            <a:extLst>
              <a:ext uri="{FF2B5EF4-FFF2-40B4-BE49-F238E27FC236}">
                <a16:creationId xmlns:a16="http://schemas.microsoft.com/office/drawing/2014/main" id="{8FE21F83-7A0B-473D-8B00-849CFC6EBF73}"/>
              </a:ext>
            </a:extLst>
          </p:cNvPr>
          <p:cNvSpPr/>
          <p:nvPr/>
        </p:nvSpPr>
        <p:spPr bwMode="auto">
          <a:xfrm>
            <a:off x="2112299" y="4016477"/>
            <a:ext cx="252699" cy="1477610"/>
          </a:xfrm>
          <a:prstGeom prst="rect">
            <a:avLst/>
          </a:prstGeom>
          <a:solidFill>
            <a:schemeClr val="accent4"/>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79" name="Rectangle 78">
            <a:extLst>
              <a:ext uri="{FF2B5EF4-FFF2-40B4-BE49-F238E27FC236}">
                <a16:creationId xmlns:a16="http://schemas.microsoft.com/office/drawing/2014/main" id="{848799BB-2E59-43AB-A7D3-48142C93405D}"/>
              </a:ext>
            </a:extLst>
          </p:cNvPr>
          <p:cNvSpPr/>
          <p:nvPr/>
        </p:nvSpPr>
        <p:spPr bwMode="auto">
          <a:xfrm>
            <a:off x="2364998" y="5258677"/>
            <a:ext cx="252699" cy="225367"/>
          </a:xfrm>
          <a:prstGeom prst="rect">
            <a:avLst/>
          </a:prstGeom>
          <a:solidFill>
            <a:schemeClr val="accent6"/>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76C11821-5450-4478-9229-AF6434E9CA49}"/>
              </a:ext>
            </a:extLst>
          </p:cNvPr>
          <p:cNvSpPr/>
          <p:nvPr/>
        </p:nvSpPr>
        <p:spPr bwMode="auto">
          <a:xfrm>
            <a:off x="2764819" y="2075671"/>
            <a:ext cx="252699" cy="3419319"/>
          </a:xfrm>
          <a:prstGeom prst="rect">
            <a:avLst/>
          </a:prstGeom>
          <a:solidFill>
            <a:schemeClr val="accent1"/>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81" name="Rectangle 80">
            <a:extLst>
              <a:ext uri="{FF2B5EF4-FFF2-40B4-BE49-F238E27FC236}">
                <a16:creationId xmlns:a16="http://schemas.microsoft.com/office/drawing/2014/main" id="{0F333B54-4FDD-42A6-AA57-9290709A3CA9}"/>
              </a:ext>
            </a:extLst>
          </p:cNvPr>
          <p:cNvSpPr/>
          <p:nvPr/>
        </p:nvSpPr>
        <p:spPr bwMode="auto">
          <a:xfrm>
            <a:off x="3016558" y="5024284"/>
            <a:ext cx="252699" cy="458690"/>
          </a:xfrm>
          <a:prstGeom prst="rect">
            <a:avLst/>
          </a:prstGeom>
          <a:solidFill>
            <a:schemeClr val="accent3"/>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82" name="Rectangle 81">
            <a:extLst>
              <a:ext uri="{FF2B5EF4-FFF2-40B4-BE49-F238E27FC236}">
                <a16:creationId xmlns:a16="http://schemas.microsoft.com/office/drawing/2014/main" id="{C0691EE6-E6A3-4D23-9D0C-0E975CEEAD53}"/>
              </a:ext>
            </a:extLst>
          </p:cNvPr>
          <p:cNvSpPr/>
          <p:nvPr/>
        </p:nvSpPr>
        <p:spPr bwMode="auto">
          <a:xfrm>
            <a:off x="3269257" y="5186516"/>
            <a:ext cx="252699" cy="311206"/>
          </a:xfrm>
          <a:prstGeom prst="rect">
            <a:avLst/>
          </a:prstGeom>
          <a:solidFill>
            <a:schemeClr val="accent4"/>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84" name="Rectangle 83">
            <a:extLst>
              <a:ext uri="{FF2B5EF4-FFF2-40B4-BE49-F238E27FC236}">
                <a16:creationId xmlns:a16="http://schemas.microsoft.com/office/drawing/2014/main" id="{F4164396-988D-4B89-9B2C-2F157A64968E}"/>
              </a:ext>
            </a:extLst>
          </p:cNvPr>
          <p:cNvSpPr/>
          <p:nvPr/>
        </p:nvSpPr>
        <p:spPr bwMode="auto">
          <a:xfrm>
            <a:off x="3914285" y="3931862"/>
            <a:ext cx="252699" cy="1556484"/>
          </a:xfrm>
          <a:prstGeom prst="rect">
            <a:avLst/>
          </a:prstGeom>
          <a:solidFill>
            <a:schemeClr val="accent1"/>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85" name="Rectangle 84">
            <a:extLst>
              <a:ext uri="{FF2B5EF4-FFF2-40B4-BE49-F238E27FC236}">
                <a16:creationId xmlns:a16="http://schemas.microsoft.com/office/drawing/2014/main" id="{D8341068-77C8-4845-A23D-09172156AD46}"/>
              </a:ext>
            </a:extLst>
          </p:cNvPr>
          <p:cNvSpPr/>
          <p:nvPr/>
        </p:nvSpPr>
        <p:spPr bwMode="auto">
          <a:xfrm>
            <a:off x="4166024" y="4876802"/>
            <a:ext cx="252699" cy="625464"/>
          </a:xfrm>
          <a:prstGeom prst="rect">
            <a:avLst/>
          </a:prstGeom>
          <a:solidFill>
            <a:schemeClr val="accent3"/>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86" name="Rectangle 85">
            <a:extLst>
              <a:ext uri="{FF2B5EF4-FFF2-40B4-BE49-F238E27FC236}">
                <a16:creationId xmlns:a16="http://schemas.microsoft.com/office/drawing/2014/main" id="{00C4CFF1-0FFA-43D8-AA1D-B104846301FF}"/>
              </a:ext>
            </a:extLst>
          </p:cNvPr>
          <p:cNvSpPr/>
          <p:nvPr/>
        </p:nvSpPr>
        <p:spPr bwMode="auto">
          <a:xfrm>
            <a:off x="4418723" y="3629025"/>
            <a:ext cx="252699" cy="1859321"/>
          </a:xfrm>
          <a:prstGeom prst="rect">
            <a:avLst/>
          </a:prstGeom>
          <a:solidFill>
            <a:schemeClr val="accent4"/>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87" name="Rectangle 86">
            <a:extLst>
              <a:ext uri="{FF2B5EF4-FFF2-40B4-BE49-F238E27FC236}">
                <a16:creationId xmlns:a16="http://schemas.microsoft.com/office/drawing/2014/main" id="{D4952466-DC4A-49AA-BA28-5555C8B06457}"/>
              </a:ext>
            </a:extLst>
          </p:cNvPr>
          <p:cNvSpPr/>
          <p:nvPr/>
        </p:nvSpPr>
        <p:spPr bwMode="auto">
          <a:xfrm>
            <a:off x="4671422" y="5024285"/>
            <a:ext cx="252699" cy="468978"/>
          </a:xfrm>
          <a:prstGeom prst="rect">
            <a:avLst/>
          </a:prstGeom>
          <a:solidFill>
            <a:schemeClr val="accent6"/>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88" name="Rectangle 87">
            <a:extLst>
              <a:ext uri="{FF2B5EF4-FFF2-40B4-BE49-F238E27FC236}">
                <a16:creationId xmlns:a16="http://schemas.microsoft.com/office/drawing/2014/main" id="{614F22A8-2257-4286-9724-F16143B04F71}"/>
              </a:ext>
            </a:extLst>
          </p:cNvPr>
          <p:cNvSpPr/>
          <p:nvPr/>
        </p:nvSpPr>
        <p:spPr bwMode="auto">
          <a:xfrm>
            <a:off x="5080353" y="3709991"/>
            <a:ext cx="252699" cy="1792276"/>
          </a:xfrm>
          <a:prstGeom prst="rect">
            <a:avLst/>
          </a:prstGeom>
          <a:solidFill>
            <a:schemeClr val="accent1"/>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89" name="Rectangle 88">
            <a:extLst>
              <a:ext uri="{FF2B5EF4-FFF2-40B4-BE49-F238E27FC236}">
                <a16:creationId xmlns:a16="http://schemas.microsoft.com/office/drawing/2014/main" id="{EE68A9A6-0094-440A-B51F-8E70D55E7E1B}"/>
              </a:ext>
            </a:extLst>
          </p:cNvPr>
          <p:cNvSpPr/>
          <p:nvPr/>
        </p:nvSpPr>
        <p:spPr bwMode="auto">
          <a:xfrm>
            <a:off x="5332092" y="4952999"/>
            <a:ext cx="252699" cy="541991"/>
          </a:xfrm>
          <a:prstGeom prst="rect">
            <a:avLst/>
          </a:prstGeom>
          <a:solidFill>
            <a:schemeClr val="accent3"/>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0" name="Rectangle 89">
            <a:extLst>
              <a:ext uri="{FF2B5EF4-FFF2-40B4-BE49-F238E27FC236}">
                <a16:creationId xmlns:a16="http://schemas.microsoft.com/office/drawing/2014/main" id="{DD8DD243-3D64-49B6-8EBD-DCD4CBF65E3D}"/>
              </a:ext>
            </a:extLst>
          </p:cNvPr>
          <p:cNvSpPr/>
          <p:nvPr/>
        </p:nvSpPr>
        <p:spPr bwMode="auto">
          <a:xfrm>
            <a:off x="5584791" y="4721466"/>
            <a:ext cx="252699" cy="766880"/>
          </a:xfrm>
          <a:prstGeom prst="rect">
            <a:avLst/>
          </a:prstGeom>
          <a:solidFill>
            <a:schemeClr val="accent4"/>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1" name="Rectangle 90">
            <a:extLst>
              <a:ext uri="{FF2B5EF4-FFF2-40B4-BE49-F238E27FC236}">
                <a16:creationId xmlns:a16="http://schemas.microsoft.com/office/drawing/2014/main" id="{8ACEC3A5-E5E5-413F-BB3D-5FD2FF0668E2}"/>
              </a:ext>
            </a:extLst>
          </p:cNvPr>
          <p:cNvSpPr/>
          <p:nvPr/>
        </p:nvSpPr>
        <p:spPr bwMode="auto">
          <a:xfrm>
            <a:off x="5837490" y="5253760"/>
            <a:ext cx="252699" cy="241511"/>
          </a:xfrm>
          <a:prstGeom prst="rect">
            <a:avLst/>
          </a:prstGeom>
          <a:solidFill>
            <a:schemeClr val="accent6"/>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2" name="Rectangle 91">
            <a:extLst>
              <a:ext uri="{FF2B5EF4-FFF2-40B4-BE49-F238E27FC236}">
                <a16:creationId xmlns:a16="http://schemas.microsoft.com/office/drawing/2014/main" id="{4E1B9E47-318C-4D29-84D9-2EE5017BC8D2}"/>
              </a:ext>
            </a:extLst>
          </p:cNvPr>
          <p:cNvSpPr/>
          <p:nvPr/>
        </p:nvSpPr>
        <p:spPr bwMode="auto">
          <a:xfrm>
            <a:off x="6247406" y="3790950"/>
            <a:ext cx="252699" cy="1701898"/>
          </a:xfrm>
          <a:prstGeom prst="rect">
            <a:avLst/>
          </a:prstGeom>
          <a:solidFill>
            <a:schemeClr val="accent1"/>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3" name="Rectangle 92">
            <a:extLst>
              <a:ext uri="{FF2B5EF4-FFF2-40B4-BE49-F238E27FC236}">
                <a16:creationId xmlns:a16="http://schemas.microsoft.com/office/drawing/2014/main" id="{24799A5D-572C-4E14-9780-04C24F6A8E82}"/>
              </a:ext>
            </a:extLst>
          </p:cNvPr>
          <p:cNvSpPr/>
          <p:nvPr/>
        </p:nvSpPr>
        <p:spPr bwMode="auto">
          <a:xfrm>
            <a:off x="6499145" y="5024283"/>
            <a:ext cx="252699" cy="468195"/>
          </a:xfrm>
          <a:prstGeom prst="rect">
            <a:avLst/>
          </a:prstGeom>
          <a:solidFill>
            <a:schemeClr val="accent3"/>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4" name="Rectangle 93">
            <a:extLst>
              <a:ext uri="{FF2B5EF4-FFF2-40B4-BE49-F238E27FC236}">
                <a16:creationId xmlns:a16="http://schemas.microsoft.com/office/drawing/2014/main" id="{B3FAAE88-24D9-49AD-B6B1-082AB08A0D69}"/>
              </a:ext>
            </a:extLst>
          </p:cNvPr>
          <p:cNvSpPr/>
          <p:nvPr/>
        </p:nvSpPr>
        <p:spPr bwMode="auto">
          <a:xfrm>
            <a:off x="6751844" y="5023870"/>
            <a:ext cx="252699" cy="468978"/>
          </a:xfrm>
          <a:prstGeom prst="rect">
            <a:avLst/>
          </a:prstGeom>
          <a:solidFill>
            <a:schemeClr val="accent4"/>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5" name="Rectangle 94">
            <a:extLst>
              <a:ext uri="{FF2B5EF4-FFF2-40B4-BE49-F238E27FC236}">
                <a16:creationId xmlns:a16="http://schemas.microsoft.com/office/drawing/2014/main" id="{C61D3405-9D7E-46CE-95D8-AD19C2FD0D4C}"/>
              </a:ext>
            </a:extLst>
          </p:cNvPr>
          <p:cNvSpPr/>
          <p:nvPr/>
        </p:nvSpPr>
        <p:spPr bwMode="auto">
          <a:xfrm>
            <a:off x="7004543" y="5344779"/>
            <a:ext cx="252699" cy="157487"/>
          </a:xfrm>
          <a:prstGeom prst="rect">
            <a:avLst/>
          </a:prstGeom>
          <a:solidFill>
            <a:schemeClr val="accent6"/>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6" name="Rectangle 95">
            <a:extLst>
              <a:ext uri="{FF2B5EF4-FFF2-40B4-BE49-F238E27FC236}">
                <a16:creationId xmlns:a16="http://schemas.microsoft.com/office/drawing/2014/main" id="{05023C12-3B6C-4DF4-A1E9-7F0DFCACF303}"/>
              </a:ext>
            </a:extLst>
          </p:cNvPr>
          <p:cNvSpPr/>
          <p:nvPr/>
        </p:nvSpPr>
        <p:spPr bwMode="auto">
          <a:xfrm>
            <a:off x="7393336" y="4248150"/>
            <a:ext cx="252699" cy="1244698"/>
          </a:xfrm>
          <a:prstGeom prst="rect">
            <a:avLst/>
          </a:prstGeom>
          <a:solidFill>
            <a:schemeClr val="accent1"/>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7" name="Rectangle 96">
            <a:extLst>
              <a:ext uri="{FF2B5EF4-FFF2-40B4-BE49-F238E27FC236}">
                <a16:creationId xmlns:a16="http://schemas.microsoft.com/office/drawing/2014/main" id="{461BD3C6-BCF2-4BC0-94BD-D7E542C562D8}"/>
              </a:ext>
            </a:extLst>
          </p:cNvPr>
          <p:cNvSpPr/>
          <p:nvPr/>
        </p:nvSpPr>
        <p:spPr bwMode="auto">
          <a:xfrm>
            <a:off x="7645075" y="5414963"/>
            <a:ext cx="252699" cy="77515"/>
          </a:xfrm>
          <a:prstGeom prst="rect">
            <a:avLst/>
          </a:prstGeom>
          <a:solidFill>
            <a:schemeClr val="accent3"/>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8" name="Rectangle 97">
            <a:extLst>
              <a:ext uri="{FF2B5EF4-FFF2-40B4-BE49-F238E27FC236}">
                <a16:creationId xmlns:a16="http://schemas.microsoft.com/office/drawing/2014/main" id="{551F5729-A657-497F-BEC5-FF83E25656F2}"/>
              </a:ext>
            </a:extLst>
          </p:cNvPr>
          <p:cNvSpPr/>
          <p:nvPr/>
        </p:nvSpPr>
        <p:spPr bwMode="auto">
          <a:xfrm>
            <a:off x="7897774" y="5253760"/>
            <a:ext cx="252699" cy="239088"/>
          </a:xfrm>
          <a:prstGeom prst="rect">
            <a:avLst/>
          </a:prstGeom>
          <a:solidFill>
            <a:schemeClr val="accent4"/>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99" name="Rectangle 98">
            <a:extLst>
              <a:ext uri="{FF2B5EF4-FFF2-40B4-BE49-F238E27FC236}">
                <a16:creationId xmlns:a16="http://schemas.microsoft.com/office/drawing/2014/main" id="{6C797652-B2BF-4997-96F8-6C5A4C7D4B58}"/>
              </a:ext>
            </a:extLst>
          </p:cNvPr>
          <p:cNvSpPr/>
          <p:nvPr/>
        </p:nvSpPr>
        <p:spPr bwMode="auto">
          <a:xfrm>
            <a:off x="8553555" y="4247878"/>
            <a:ext cx="252699" cy="1244698"/>
          </a:xfrm>
          <a:prstGeom prst="rect">
            <a:avLst/>
          </a:prstGeom>
          <a:solidFill>
            <a:schemeClr val="accent1"/>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100" name="Rectangle 99">
            <a:extLst>
              <a:ext uri="{FF2B5EF4-FFF2-40B4-BE49-F238E27FC236}">
                <a16:creationId xmlns:a16="http://schemas.microsoft.com/office/drawing/2014/main" id="{971F773B-822E-451D-BB5F-1DA75B298516}"/>
              </a:ext>
            </a:extLst>
          </p:cNvPr>
          <p:cNvSpPr/>
          <p:nvPr/>
        </p:nvSpPr>
        <p:spPr bwMode="auto">
          <a:xfrm>
            <a:off x="9716282" y="4562475"/>
            <a:ext cx="252699" cy="923838"/>
          </a:xfrm>
          <a:prstGeom prst="rect">
            <a:avLst/>
          </a:prstGeom>
          <a:solidFill>
            <a:schemeClr val="accent1"/>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101" name="Rectangle 100">
            <a:extLst>
              <a:ext uri="{FF2B5EF4-FFF2-40B4-BE49-F238E27FC236}">
                <a16:creationId xmlns:a16="http://schemas.microsoft.com/office/drawing/2014/main" id="{C0B59C9D-F1C8-48AB-8774-92A638A74A87}"/>
              </a:ext>
            </a:extLst>
          </p:cNvPr>
          <p:cNvSpPr/>
          <p:nvPr/>
        </p:nvSpPr>
        <p:spPr bwMode="auto">
          <a:xfrm>
            <a:off x="9968021" y="5414963"/>
            <a:ext cx="252699" cy="70980"/>
          </a:xfrm>
          <a:prstGeom prst="rect">
            <a:avLst/>
          </a:prstGeom>
          <a:solidFill>
            <a:schemeClr val="accent3"/>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102" name="Rectangle 101">
            <a:extLst>
              <a:ext uri="{FF2B5EF4-FFF2-40B4-BE49-F238E27FC236}">
                <a16:creationId xmlns:a16="http://schemas.microsoft.com/office/drawing/2014/main" id="{23D7A863-DC2D-427B-A8A5-99586FE7ADB5}"/>
              </a:ext>
            </a:extLst>
          </p:cNvPr>
          <p:cNvSpPr/>
          <p:nvPr/>
        </p:nvSpPr>
        <p:spPr bwMode="auto">
          <a:xfrm>
            <a:off x="10220720" y="5338243"/>
            <a:ext cx="252699" cy="148069"/>
          </a:xfrm>
          <a:prstGeom prst="rect">
            <a:avLst/>
          </a:prstGeom>
          <a:solidFill>
            <a:schemeClr val="accent4"/>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103" name="Rectangle 102">
            <a:extLst>
              <a:ext uri="{FF2B5EF4-FFF2-40B4-BE49-F238E27FC236}">
                <a16:creationId xmlns:a16="http://schemas.microsoft.com/office/drawing/2014/main" id="{E90BA52A-E6F9-4131-8F6A-0C2104775FF0}"/>
              </a:ext>
            </a:extLst>
          </p:cNvPr>
          <p:cNvSpPr/>
          <p:nvPr/>
        </p:nvSpPr>
        <p:spPr bwMode="auto">
          <a:xfrm>
            <a:off x="10473419" y="5104210"/>
            <a:ext cx="252699" cy="391522"/>
          </a:xfrm>
          <a:prstGeom prst="rect">
            <a:avLst/>
          </a:prstGeom>
          <a:solidFill>
            <a:schemeClr val="accent6"/>
          </a:solidFill>
          <a:ln w="9525">
            <a:solidFill>
              <a:schemeClr val="bg1"/>
            </a:solidFill>
            <a:round/>
            <a:headEnd/>
            <a:tailEnd/>
          </a:ln>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
        <p:nvSpPr>
          <p:cNvPr id="104" name="TextBox 1">
            <a:extLst>
              <a:ext uri="{FF2B5EF4-FFF2-40B4-BE49-F238E27FC236}">
                <a16:creationId xmlns:a16="http://schemas.microsoft.com/office/drawing/2014/main" id="{B550CD3E-02FC-46DF-873F-7E763D822463}"/>
              </a:ext>
            </a:extLst>
          </p:cNvPr>
          <p:cNvSpPr txBox="1"/>
          <p:nvPr/>
        </p:nvSpPr>
        <p:spPr bwMode="auto">
          <a:xfrm>
            <a:off x="2035909" y="369197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105" name="TextBox 1">
            <a:extLst>
              <a:ext uri="{FF2B5EF4-FFF2-40B4-BE49-F238E27FC236}">
                <a16:creationId xmlns:a16="http://schemas.microsoft.com/office/drawing/2014/main" id="{ECCDE399-90E8-42C0-845D-1B4517257935}"/>
              </a:ext>
            </a:extLst>
          </p:cNvPr>
          <p:cNvSpPr txBox="1"/>
          <p:nvPr/>
        </p:nvSpPr>
        <p:spPr bwMode="auto">
          <a:xfrm>
            <a:off x="1529422" y="261219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106" name="TextBox 1">
            <a:extLst>
              <a:ext uri="{FF2B5EF4-FFF2-40B4-BE49-F238E27FC236}">
                <a16:creationId xmlns:a16="http://schemas.microsoft.com/office/drawing/2014/main" id="{3A2A207B-9366-4684-9B60-A2C4B8D5B7C6}"/>
              </a:ext>
            </a:extLst>
          </p:cNvPr>
          <p:cNvSpPr txBox="1"/>
          <p:nvPr/>
        </p:nvSpPr>
        <p:spPr bwMode="auto">
          <a:xfrm>
            <a:off x="1771904" y="38421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107" name="TextBox 1">
            <a:extLst>
              <a:ext uri="{FF2B5EF4-FFF2-40B4-BE49-F238E27FC236}">
                <a16:creationId xmlns:a16="http://schemas.microsoft.com/office/drawing/2014/main" id="{BB7CEF11-816C-43B2-A331-244104868A37}"/>
              </a:ext>
            </a:extLst>
          </p:cNvPr>
          <p:cNvSpPr txBox="1"/>
          <p:nvPr/>
        </p:nvSpPr>
        <p:spPr bwMode="auto">
          <a:xfrm>
            <a:off x="2354691" y="493462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08" name="TextBox 1">
            <a:extLst>
              <a:ext uri="{FF2B5EF4-FFF2-40B4-BE49-F238E27FC236}">
                <a16:creationId xmlns:a16="http://schemas.microsoft.com/office/drawing/2014/main" id="{E4BAC489-420C-48A9-BB0F-0EE52A643AD0}"/>
              </a:ext>
            </a:extLst>
          </p:cNvPr>
          <p:cNvSpPr txBox="1"/>
          <p:nvPr/>
        </p:nvSpPr>
        <p:spPr bwMode="auto">
          <a:xfrm>
            <a:off x="2683010" y="176747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p>
        </p:txBody>
      </p:sp>
      <p:sp>
        <p:nvSpPr>
          <p:cNvPr id="109" name="TextBox 1">
            <a:extLst>
              <a:ext uri="{FF2B5EF4-FFF2-40B4-BE49-F238E27FC236}">
                <a16:creationId xmlns:a16="http://schemas.microsoft.com/office/drawing/2014/main" id="{17A7FE84-BBE2-4A48-B423-78D45430DD34}"/>
              </a:ext>
            </a:extLst>
          </p:cNvPr>
          <p:cNvSpPr txBox="1"/>
          <p:nvPr/>
        </p:nvSpPr>
        <p:spPr bwMode="auto">
          <a:xfrm>
            <a:off x="2994076" y="46997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10" name="TextBox 1">
            <a:extLst>
              <a:ext uri="{FF2B5EF4-FFF2-40B4-BE49-F238E27FC236}">
                <a16:creationId xmlns:a16="http://schemas.microsoft.com/office/drawing/2014/main" id="{8A831272-94E9-4F33-821B-032C241CF5D6}"/>
              </a:ext>
            </a:extLst>
          </p:cNvPr>
          <p:cNvSpPr txBox="1"/>
          <p:nvPr/>
        </p:nvSpPr>
        <p:spPr bwMode="auto">
          <a:xfrm>
            <a:off x="3245815" y="486861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11" name="TextBox 1">
            <a:extLst>
              <a:ext uri="{FF2B5EF4-FFF2-40B4-BE49-F238E27FC236}">
                <a16:creationId xmlns:a16="http://schemas.microsoft.com/office/drawing/2014/main" id="{48E6730F-9EF7-4FFA-BE43-DB02F0195F8D}"/>
              </a:ext>
            </a:extLst>
          </p:cNvPr>
          <p:cNvSpPr txBox="1"/>
          <p:nvPr/>
        </p:nvSpPr>
        <p:spPr bwMode="auto">
          <a:xfrm>
            <a:off x="3824908" y="36184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12" name="TextBox 1">
            <a:extLst>
              <a:ext uri="{FF2B5EF4-FFF2-40B4-BE49-F238E27FC236}">
                <a16:creationId xmlns:a16="http://schemas.microsoft.com/office/drawing/2014/main" id="{25DE71C3-27C8-46D9-9719-CF979A2A3951}"/>
              </a:ext>
            </a:extLst>
          </p:cNvPr>
          <p:cNvSpPr txBox="1"/>
          <p:nvPr/>
        </p:nvSpPr>
        <p:spPr bwMode="auto">
          <a:xfrm>
            <a:off x="4335720" y="32979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13" name="TextBox 1">
            <a:extLst>
              <a:ext uri="{FF2B5EF4-FFF2-40B4-BE49-F238E27FC236}">
                <a16:creationId xmlns:a16="http://schemas.microsoft.com/office/drawing/2014/main" id="{B4FE3BDF-05FF-475A-B84E-1DA0563CD37F}"/>
              </a:ext>
            </a:extLst>
          </p:cNvPr>
          <p:cNvSpPr txBox="1"/>
          <p:nvPr/>
        </p:nvSpPr>
        <p:spPr bwMode="auto">
          <a:xfrm>
            <a:off x="4126148" y="454413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114" name="TextBox 1">
            <a:extLst>
              <a:ext uri="{FF2B5EF4-FFF2-40B4-BE49-F238E27FC236}">
                <a16:creationId xmlns:a16="http://schemas.microsoft.com/office/drawing/2014/main" id="{73A66E91-D548-4706-8625-E1869AE481B0}"/>
              </a:ext>
            </a:extLst>
          </p:cNvPr>
          <p:cNvSpPr txBox="1"/>
          <p:nvPr/>
        </p:nvSpPr>
        <p:spPr bwMode="auto">
          <a:xfrm>
            <a:off x="4642225" y="469989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15" name="TextBox 1">
            <a:extLst>
              <a:ext uri="{FF2B5EF4-FFF2-40B4-BE49-F238E27FC236}">
                <a16:creationId xmlns:a16="http://schemas.microsoft.com/office/drawing/2014/main" id="{182AED49-A058-4AAD-891A-AAC8EB85B17D}"/>
              </a:ext>
            </a:extLst>
          </p:cNvPr>
          <p:cNvSpPr txBox="1"/>
          <p:nvPr/>
        </p:nvSpPr>
        <p:spPr bwMode="auto">
          <a:xfrm>
            <a:off x="4993206" y="33814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116" name="TextBox 1">
            <a:extLst>
              <a:ext uri="{FF2B5EF4-FFF2-40B4-BE49-F238E27FC236}">
                <a16:creationId xmlns:a16="http://schemas.microsoft.com/office/drawing/2014/main" id="{8D640F80-7D9A-450B-B028-001D5ACD6817}"/>
              </a:ext>
            </a:extLst>
          </p:cNvPr>
          <p:cNvSpPr txBox="1"/>
          <p:nvPr/>
        </p:nvSpPr>
        <p:spPr bwMode="auto">
          <a:xfrm>
            <a:off x="5300896" y="463871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117" name="TextBox 1">
            <a:extLst>
              <a:ext uri="{FF2B5EF4-FFF2-40B4-BE49-F238E27FC236}">
                <a16:creationId xmlns:a16="http://schemas.microsoft.com/office/drawing/2014/main" id="{68AC1620-C473-4EA9-B46E-46DCE3CCBB2E}"/>
              </a:ext>
            </a:extLst>
          </p:cNvPr>
          <p:cNvSpPr txBox="1"/>
          <p:nvPr/>
        </p:nvSpPr>
        <p:spPr bwMode="auto">
          <a:xfrm>
            <a:off x="5491444" y="43962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18" name="TextBox 1">
            <a:extLst>
              <a:ext uri="{FF2B5EF4-FFF2-40B4-BE49-F238E27FC236}">
                <a16:creationId xmlns:a16="http://schemas.microsoft.com/office/drawing/2014/main" id="{C482DF56-4B47-4EA7-A097-E701E2C37090}"/>
              </a:ext>
            </a:extLst>
          </p:cNvPr>
          <p:cNvSpPr txBox="1"/>
          <p:nvPr/>
        </p:nvSpPr>
        <p:spPr bwMode="auto">
          <a:xfrm>
            <a:off x="5817367" y="49273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19" name="TextBox 1">
            <a:extLst>
              <a:ext uri="{FF2B5EF4-FFF2-40B4-BE49-F238E27FC236}">
                <a16:creationId xmlns:a16="http://schemas.microsoft.com/office/drawing/2014/main" id="{EA2682C2-DC81-4256-8767-2A2671D94316}"/>
              </a:ext>
            </a:extLst>
          </p:cNvPr>
          <p:cNvSpPr txBox="1"/>
          <p:nvPr/>
        </p:nvSpPr>
        <p:spPr bwMode="auto">
          <a:xfrm>
            <a:off x="6157745" y="346712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120" name="TextBox 1">
            <a:extLst>
              <a:ext uri="{FF2B5EF4-FFF2-40B4-BE49-F238E27FC236}">
                <a16:creationId xmlns:a16="http://schemas.microsoft.com/office/drawing/2014/main" id="{1AE99D8A-D103-40CC-A576-ECFFC287688E}"/>
              </a:ext>
            </a:extLst>
          </p:cNvPr>
          <p:cNvSpPr txBox="1"/>
          <p:nvPr/>
        </p:nvSpPr>
        <p:spPr bwMode="auto">
          <a:xfrm>
            <a:off x="6466538" y="470720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22" name="TextBox 1">
            <a:extLst>
              <a:ext uri="{FF2B5EF4-FFF2-40B4-BE49-F238E27FC236}">
                <a16:creationId xmlns:a16="http://schemas.microsoft.com/office/drawing/2014/main" id="{C53FBF01-5CBF-4533-8E3C-7631ABC4F417}"/>
              </a:ext>
            </a:extLst>
          </p:cNvPr>
          <p:cNvSpPr txBox="1"/>
          <p:nvPr/>
        </p:nvSpPr>
        <p:spPr bwMode="auto">
          <a:xfrm>
            <a:off x="6725494" y="469973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23" name="TextBox 1">
            <a:extLst>
              <a:ext uri="{FF2B5EF4-FFF2-40B4-BE49-F238E27FC236}">
                <a16:creationId xmlns:a16="http://schemas.microsoft.com/office/drawing/2014/main" id="{5C4A1D82-4581-42C6-968D-B4B5CC40F06F}"/>
              </a:ext>
            </a:extLst>
          </p:cNvPr>
          <p:cNvSpPr txBox="1"/>
          <p:nvPr/>
        </p:nvSpPr>
        <p:spPr bwMode="auto">
          <a:xfrm>
            <a:off x="6975811" y="501179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24" name="TextBox 1">
            <a:extLst>
              <a:ext uri="{FF2B5EF4-FFF2-40B4-BE49-F238E27FC236}">
                <a16:creationId xmlns:a16="http://schemas.microsoft.com/office/drawing/2014/main" id="{A312E71F-3770-459F-A9C4-4FEC1A87824C}"/>
              </a:ext>
            </a:extLst>
          </p:cNvPr>
          <p:cNvSpPr txBox="1"/>
          <p:nvPr/>
        </p:nvSpPr>
        <p:spPr bwMode="auto">
          <a:xfrm>
            <a:off x="7310333" y="39397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25" name="TextBox 1">
            <a:extLst>
              <a:ext uri="{FF2B5EF4-FFF2-40B4-BE49-F238E27FC236}">
                <a16:creationId xmlns:a16="http://schemas.microsoft.com/office/drawing/2014/main" id="{DB3A135D-44E5-4B46-86C8-9262FB2AF89D}"/>
              </a:ext>
            </a:extLst>
          </p:cNvPr>
          <p:cNvSpPr txBox="1"/>
          <p:nvPr/>
        </p:nvSpPr>
        <p:spPr bwMode="auto">
          <a:xfrm>
            <a:off x="7610837" y="508569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26" name="TextBox 1">
            <a:extLst>
              <a:ext uri="{FF2B5EF4-FFF2-40B4-BE49-F238E27FC236}">
                <a16:creationId xmlns:a16="http://schemas.microsoft.com/office/drawing/2014/main" id="{F8BF5F28-23F7-43BF-B69B-352009343049}"/>
              </a:ext>
            </a:extLst>
          </p:cNvPr>
          <p:cNvSpPr txBox="1"/>
          <p:nvPr/>
        </p:nvSpPr>
        <p:spPr bwMode="auto">
          <a:xfrm>
            <a:off x="7887549" y="492735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27" name="TextBox 1">
            <a:extLst>
              <a:ext uri="{FF2B5EF4-FFF2-40B4-BE49-F238E27FC236}">
                <a16:creationId xmlns:a16="http://schemas.microsoft.com/office/drawing/2014/main" id="{C407BA35-064B-4DB2-A8C9-06BE3F391CEE}"/>
              </a:ext>
            </a:extLst>
          </p:cNvPr>
          <p:cNvSpPr txBox="1"/>
          <p:nvPr/>
        </p:nvSpPr>
        <p:spPr bwMode="auto">
          <a:xfrm>
            <a:off x="8450868" y="39308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129" name="TextBox 1">
            <a:extLst>
              <a:ext uri="{FF2B5EF4-FFF2-40B4-BE49-F238E27FC236}">
                <a16:creationId xmlns:a16="http://schemas.microsoft.com/office/drawing/2014/main" id="{8CF61B8C-D322-480F-8E2E-AAF74EE325BB}"/>
              </a:ext>
            </a:extLst>
          </p:cNvPr>
          <p:cNvSpPr txBox="1"/>
          <p:nvPr/>
        </p:nvSpPr>
        <p:spPr bwMode="auto">
          <a:xfrm>
            <a:off x="9625930" y="423325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30" name="TextBox 1">
            <a:extLst>
              <a:ext uri="{FF2B5EF4-FFF2-40B4-BE49-F238E27FC236}">
                <a16:creationId xmlns:a16="http://schemas.microsoft.com/office/drawing/2014/main" id="{C629D12F-DA13-4723-984B-B6FD3B4ED903}"/>
              </a:ext>
            </a:extLst>
          </p:cNvPr>
          <p:cNvSpPr txBox="1"/>
          <p:nvPr/>
        </p:nvSpPr>
        <p:spPr bwMode="auto">
          <a:xfrm>
            <a:off x="9933783" y="508829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31" name="TextBox 1">
            <a:extLst>
              <a:ext uri="{FF2B5EF4-FFF2-40B4-BE49-F238E27FC236}">
                <a16:creationId xmlns:a16="http://schemas.microsoft.com/office/drawing/2014/main" id="{79305ED0-EE18-4858-AA77-59FBC71555C7}"/>
              </a:ext>
            </a:extLst>
          </p:cNvPr>
          <p:cNvSpPr txBox="1"/>
          <p:nvPr/>
        </p:nvSpPr>
        <p:spPr bwMode="auto">
          <a:xfrm>
            <a:off x="10184513" y="501851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32" name="TextBox 1">
            <a:extLst>
              <a:ext uri="{FF2B5EF4-FFF2-40B4-BE49-F238E27FC236}">
                <a16:creationId xmlns:a16="http://schemas.microsoft.com/office/drawing/2014/main" id="{51D37133-C0DC-48EF-BC31-B24C80D977DC}"/>
              </a:ext>
            </a:extLst>
          </p:cNvPr>
          <p:cNvSpPr txBox="1"/>
          <p:nvPr/>
        </p:nvSpPr>
        <p:spPr bwMode="auto">
          <a:xfrm>
            <a:off x="10451364" y="47808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27" name="Freeform: Shape 26">
            <a:extLst>
              <a:ext uri="{FF2B5EF4-FFF2-40B4-BE49-F238E27FC236}">
                <a16:creationId xmlns:a16="http://schemas.microsoft.com/office/drawing/2014/main" id="{4FCDFDB9-46EA-4D3B-8587-325D2EC4DD32}"/>
              </a:ext>
            </a:extLst>
          </p:cNvPr>
          <p:cNvSpPr/>
          <p:nvPr/>
        </p:nvSpPr>
        <p:spPr bwMode="auto">
          <a:xfrm>
            <a:off x="1536604" y="1604239"/>
            <a:ext cx="9279613" cy="3890752"/>
          </a:xfrm>
          <a:custGeom>
            <a:avLst/>
            <a:gdLst>
              <a:gd name="connsiteX0" fmla="*/ 0 w 8119872"/>
              <a:gd name="connsiteY0" fmla="*/ 0 h 3956304"/>
              <a:gd name="connsiteX1" fmla="*/ 0 w 8119872"/>
              <a:gd name="connsiteY1" fmla="*/ 3956304 h 3956304"/>
              <a:gd name="connsiteX2" fmla="*/ 8119872 w 8119872"/>
              <a:gd name="connsiteY2" fmla="*/ 3956304 h 3956304"/>
            </a:gdLst>
            <a:ahLst/>
            <a:cxnLst>
              <a:cxn ang="0">
                <a:pos x="connsiteX0" y="connsiteY0"/>
              </a:cxn>
              <a:cxn ang="0">
                <a:pos x="connsiteX1" y="connsiteY1"/>
              </a:cxn>
              <a:cxn ang="0">
                <a:pos x="connsiteX2" y="connsiteY2"/>
              </a:cxn>
            </a:cxnLst>
            <a:rect l="l" t="t" r="r" b="b"/>
            <a:pathLst>
              <a:path w="8119872" h="3956304">
                <a:moveTo>
                  <a:pt x="0" y="0"/>
                </a:moveTo>
                <a:lnTo>
                  <a:pt x="0" y="3956304"/>
                </a:lnTo>
                <a:lnTo>
                  <a:pt x="8119872" y="3956304"/>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18889203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56EEAE4B-BF03-D14A-920A-58E8DDA12DCB}"/>
              </a:ext>
            </a:extLst>
          </p:cNvPr>
          <p:cNvGraphicFramePr/>
          <p:nvPr/>
        </p:nvGraphicFramePr>
        <p:xfrm>
          <a:off x="5655881" y="2528077"/>
          <a:ext cx="6011829" cy="400788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A1AC471-31E4-4D87-B19E-B1EA73536A96}"/>
              </a:ext>
            </a:extLst>
          </p:cNvPr>
          <p:cNvSpPr>
            <a:spLocks noGrp="1"/>
          </p:cNvSpPr>
          <p:nvPr>
            <p:ph type="title"/>
          </p:nvPr>
        </p:nvSpPr>
        <p:spPr>
          <a:xfrm>
            <a:off x="609759" y="238127"/>
            <a:ext cx="10872445" cy="1103313"/>
          </a:xfrm>
        </p:spPr>
        <p:txBody>
          <a:bodyPr/>
          <a:lstStyle/>
          <a:p>
            <a:r>
              <a:rPr lang="en-US" altLang="en-US" dirty="0"/>
              <a:t>ACE-CL-001: </a:t>
            </a:r>
            <a:r>
              <a:rPr lang="en-US" dirty="0"/>
              <a:t>Results in Ibrutinib-Intolerant Cohort</a:t>
            </a:r>
          </a:p>
        </p:txBody>
      </p:sp>
      <p:sp>
        <p:nvSpPr>
          <p:cNvPr id="3" name="Content Placeholder 2">
            <a:extLst>
              <a:ext uri="{FF2B5EF4-FFF2-40B4-BE49-F238E27FC236}">
                <a16:creationId xmlns:a16="http://schemas.microsoft.com/office/drawing/2014/main" id="{B7B6576B-4F18-4AC0-AEC2-C46E1AEC7DE1}"/>
              </a:ext>
            </a:extLst>
          </p:cNvPr>
          <p:cNvSpPr>
            <a:spLocks noGrp="1"/>
          </p:cNvSpPr>
          <p:nvPr>
            <p:ph sz="half" idx="1"/>
          </p:nvPr>
        </p:nvSpPr>
        <p:spPr>
          <a:xfrm>
            <a:off x="601663" y="1511300"/>
            <a:ext cx="5567877" cy="4678363"/>
          </a:xfrm>
        </p:spPr>
        <p:txBody>
          <a:bodyPr/>
          <a:lstStyle/>
          <a:p>
            <a:pPr>
              <a:spcAft>
                <a:spcPts val="0"/>
              </a:spcAft>
            </a:pPr>
            <a:r>
              <a:rPr lang="en-US" sz="2200" dirty="0"/>
              <a:t>N = 33 heavily pretreated patients with CLL treated with acalabrutinib</a:t>
            </a:r>
          </a:p>
          <a:p>
            <a:pPr lvl="1">
              <a:spcAft>
                <a:spcPts val="0"/>
              </a:spcAft>
            </a:pPr>
            <a:r>
              <a:rPr lang="en-US" sz="2000" dirty="0"/>
              <a:t>23 remained on acalabrutinib at median of </a:t>
            </a:r>
            <a:br>
              <a:rPr lang="en-US" sz="2000" dirty="0"/>
            </a:br>
            <a:r>
              <a:rPr lang="en-US" sz="2000" dirty="0"/>
              <a:t>19 mo on treatment</a:t>
            </a:r>
          </a:p>
          <a:p>
            <a:pPr lvl="1">
              <a:spcAft>
                <a:spcPts val="0"/>
              </a:spcAft>
            </a:pPr>
            <a:r>
              <a:rPr lang="en-US" sz="2000" dirty="0"/>
              <a:t>No acalabrutinib dose reductions</a:t>
            </a:r>
          </a:p>
          <a:p>
            <a:pPr>
              <a:spcAft>
                <a:spcPts val="0"/>
              </a:spcAft>
            </a:pPr>
            <a:r>
              <a:rPr lang="en-US" sz="2200" dirty="0"/>
              <a:t>61 ibrutinib-related AEs associated with intolerance at study entry</a:t>
            </a:r>
          </a:p>
          <a:p>
            <a:pPr lvl="1">
              <a:spcAft>
                <a:spcPts val="0"/>
              </a:spcAft>
            </a:pPr>
            <a:r>
              <a:rPr lang="en-US" sz="2000" dirty="0"/>
              <a:t>No recurrence: 72%</a:t>
            </a:r>
          </a:p>
          <a:p>
            <a:pPr lvl="1">
              <a:spcAft>
                <a:spcPts val="0"/>
              </a:spcAft>
            </a:pPr>
            <a:r>
              <a:rPr lang="en-US" sz="2000" dirty="0"/>
              <a:t>Recurrence at lower grade than with acalabrutinib: 13%</a:t>
            </a:r>
          </a:p>
          <a:p>
            <a:pPr>
              <a:spcAft>
                <a:spcPts val="0"/>
              </a:spcAft>
            </a:pPr>
            <a:r>
              <a:rPr lang="en-US" sz="2200" dirty="0"/>
              <a:t>ORR: 76%</a:t>
            </a:r>
          </a:p>
          <a:p>
            <a:pPr>
              <a:spcAft>
                <a:spcPts val="0"/>
              </a:spcAft>
            </a:pPr>
            <a:r>
              <a:rPr lang="en-US" sz="2200" dirty="0"/>
              <a:t>Median PFS: not reached</a:t>
            </a:r>
          </a:p>
          <a:p>
            <a:pPr lvl="1">
              <a:spcAft>
                <a:spcPts val="0"/>
              </a:spcAft>
            </a:pPr>
            <a:r>
              <a:rPr lang="en-US" sz="2000" dirty="0"/>
              <a:t>1-yr PFS rate: 83.4%</a:t>
            </a:r>
          </a:p>
        </p:txBody>
      </p:sp>
      <p:sp>
        <p:nvSpPr>
          <p:cNvPr id="11" name="Text Box 15">
            <a:extLst>
              <a:ext uri="{FF2B5EF4-FFF2-40B4-BE49-F238E27FC236}">
                <a16:creationId xmlns:a16="http://schemas.microsoft.com/office/drawing/2014/main" id="{86B1DF12-9E44-4605-9A4F-4885E0FE433D}"/>
              </a:ext>
            </a:extLst>
          </p:cNvPr>
          <p:cNvSpPr txBox="1">
            <a:spLocks noChangeArrowheads="1"/>
          </p:cNvSpPr>
          <p:nvPr/>
        </p:nvSpPr>
        <p:spPr bwMode="auto">
          <a:xfrm>
            <a:off x="412750" y="6369864"/>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Awan. Blood Adv. 2019;3:1553.</a:t>
            </a:r>
          </a:p>
        </p:txBody>
      </p:sp>
      <p:sp>
        <p:nvSpPr>
          <p:cNvPr id="5" name="TextBox 4">
            <a:extLst>
              <a:ext uri="{FF2B5EF4-FFF2-40B4-BE49-F238E27FC236}">
                <a16:creationId xmlns:a16="http://schemas.microsoft.com/office/drawing/2014/main" id="{AE070EEA-3233-443E-8D31-A16D6FEE05D3}"/>
              </a:ext>
            </a:extLst>
          </p:cNvPr>
          <p:cNvSpPr txBox="1"/>
          <p:nvPr/>
        </p:nvSpPr>
        <p:spPr bwMode="auto">
          <a:xfrm>
            <a:off x="6096000" y="1510730"/>
            <a:ext cx="53863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Recurrence of Ibrutinib-Related AEs During Acalabrutinib Tx (n = 61 Ibrutinib-Related AEs)</a:t>
            </a:r>
          </a:p>
        </p:txBody>
      </p:sp>
      <p:grpSp>
        <p:nvGrpSpPr>
          <p:cNvPr id="14" name="Group 7">
            <a:extLst>
              <a:ext uri="{FF2B5EF4-FFF2-40B4-BE49-F238E27FC236}">
                <a16:creationId xmlns:a16="http://schemas.microsoft.com/office/drawing/2014/main" id="{8547F3A9-9B2F-4EBF-AA46-F1558448BF13}"/>
              </a:ext>
            </a:extLst>
          </p:cNvPr>
          <p:cNvGrpSpPr>
            <a:grpSpLocks/>
          </p:cNvGrpSpPr>
          <p:nvPr/>
        </p:nvGrpSpPr>
        <p:grpSpPr bwMode="auto">
          <a:xfrm>
            <a:off x="9389569" y="6216652"/>
            <a:ext cx="2488502" cy="447822"/>
            <a:chOff x="9527309" y="3551529"/>
            <a:chExt cx="2488502" cy="448324"/>
          </a:xfrm>
        </p:grpSpPr>
        <p:pic>
          <p:nvPicPr>
            <p:cNvPr id="15" name="Picture 9">
              <a:extLst>
                <a:ext uri="{FF2B5EF4-FFF2-40B4-BE49-F238E27FC236}">
                  <a16:creationId xmlns:a16="http://schemas.microsoft.com/office/drawing/2014/main" id="{483F252E-A3EE-4ACD-9012-64E5D48A34E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6" name="Rectangle 8">
              <a:extLst>
                <a:ext uri="{FF2B5EF4-FFF2-40B4-BE49-F238E27FC236}">
                  <a16:creationId xmlns:a16="http://schemas.microsoft.com/office/drawing/2014/main" id="{578D0021-0F45-4B46-97D0-53CED599FB7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Box 11">
            <a:extLst>
              <a:ext uri="{FF2B5EF4-FFF2-40B4-BE49-F238E27FC236}">
                <a16:creationId xmlns:a16="http://schemas.microsoft.com/office/drawing/2014/main" id="{FF167FCA-E037-C148-81C3-297BCEB19D4F}"/>
              </a:ext>
            </a:extLst>
          </p:cNvPr>
          <p:cNvSpPr txBox="1"/>
          <p:nvPr/>
        </p:nvSpPr>
        <p:spPr bwMode="auto">
          <a:xfrm>
            <a:off x="10087098" y="2721433"/>
            <a:ext cx="13043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Recurred</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28%</a:t>
            </a:r>
          </a:p>
        </p:txBody>
      </p:sp>
      <p:sp>
        <p:nvSpPr>
          <p:cNvPr id="17" name="TextBox 16">
            <a:extLst>
              <a:ext uri="{FF2B5EF4-FFF2-40B4-BE49-F238E27FC236}">
                <a16:creationId xmlns:a16="http://schemas.microsoft.com/office/drawing/2014/main" id="{3C441BDE-414B-2549-851A-54E407F636A2}"/>
              </a:ext>
            </a:extLst>
          </p:cNvPr>
          <p:cNvSpPr txBox="1"/>
          <p:nvPr/>
        </p:nvSpPr>
        <p:spPr bwMode="auto">
          <a:xfrm>
            <a:off x="7431570" y="4833288"/>
            <a:ext cx="17064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Did not recur</a:t>
            </a:r>
            <a:br>
              <a:rPr lang="en-US" b="0" dirty="0">
                <a:latin typeface="Calibri" panose="020F0502020204030204" pitchFamily="34" charset="0"/>
              </a:rPr>
            </a:br>
            <a:r>
              <a:rPr lang="en-US" b="0" dirty="0">
                <a:latin typeface="Calibri" panose="020F0502020204030204" pitchFamily="34" charset="0"/>
              </a:rPr>
              <a:t>72%</a:t>
            </a:r>
          </a:p>
        </p:txBody>
      </p:sp>
      <p:sp>
        <p:nvSpPr>
          <p:cNvPr id="18" name="TextBox 17">
            <a:extLst>
              <a:ext uri="{FF2B5EF4-FFF2-40B4-BE49-F238E27FC236}">
                <a16:creationId xmlns:a16="http://schemas.microsoft.com/office/drawing/2014/main" id="{97FDD3E7-FF76-F646-B29D-69BB48FAF3C4}"/>
              </a:ext>
            </a:extLst>
          </p:cNvPr>
          <p:cNvSpPr txBox="1"/>
          <p:nvPr/>
        </p:nvSpPr>
        <p:spPr bwMode="auto">
          <a:xfrm>
            <a:off x="9298666" y="3750599"/>
            <a:ext cx="119674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0" dirty="0">
                <a:solidFill>
                  <a:schemeClr val="bg1"/>
                </a:solidFill>
                <a:latin typeface="Calibri" panose="020F0502020204030204" pitchFamily="34" charset="0"/>
              </a:rPr>
              <a:t>Lower grade</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13%</a:t>
            </a:r>
          </a:p>
        </p:txBody>
      </p:sp>
      <p:sp>
        <p:nvSpPr>
          <p:cNvPr id="19" name="TextBox 18">
            <a:extLst>
              <a:ext uri="{FF2B5EF4-FFF2-40B4-BE49-F238E27FC236}">
                <a16:creationId xmlns:a16="http://schemas.microsoft.com/office/drawing/2014/main" id="{5DFB40C0-E2BC-9B4E-9173-D1B05C3EEAB8}"/>
              </a:ext>
            </a:extLst>
          </p:cNvPr>
          <p:cNvSpPr txBox="1"/>
          <p:nvPr/>
        </p:nvSpPr>
        <p:spPr bwMode="auto">
          <a:xfrm>
            <a:off x="8700293" y="2964432"/>
            <a:ext cx="1196746"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0" dirty="0">
                <a:latin typeface="Calibri" panose="020F0502020204030204" pitchFamily="34" charset="0"/>
              </a:rPr>
              <a:t>Same</a:t>
            </a:r>
            <a:br>
              <a:rPr lang="en-US" b="0" dirty="0">
                <a:latin typeface="Calibri" panose="020F0502020204030204" pitchFamily="34" charset="0"/>
              </a:rPr>
            </a:br>
            <a:r>
              <a:rPr lang="en-US" b="0" dirty="0">
                <a:latin typeface="Calibri" panose="020F0502020204030204" pitchFamily="34" charset="0"/>
              </a:rPr>
              <a:t>grade</a:t>
            </a:r>
            <a:br>
              <a:rPr lang="en-US" b="0" dirty="0">
                <a:latin typeface="Calibri" panose="020F0502020204030204" pitchFamily="34" charset="0"/>
              </a:rPr>
            </a:br>
            <a:r>
              <a:rPr lang="en-US" b="0" dirty="0">
                <a:latin typeface="Calibri" panose="020F0502020204030204" pitchFamily="34" charset="0"/>
              </a:rPr>
              <a:t>11%</a:t>
            </a:r>
          </a:p>
        </p:txBody>
      </p:sp>
      <p:sp>
        <p:nvSpPr>
          <p:cNvPr id="20" name="TextBox 19">
            <a:extLst>
              <a:ext uri="{FF2B5EF4-FFF2-40B4-BE49-F238E27FC236}">
                <a16:creationId xmlns:a16="http://schemas.microsoft.com/office/drawing/2014/main" id="{4EB0BF8F-DDA8-A449-900E-DD98F0F51929}"/>
              </a:ext>
            </a:extLst>
          </p:cNvPr>
          <p:cNvSpPr txBox="1"/>
          <p:nvPr/>
        </p:nvSpPr>
        <p:spPr bwMode="auto">
          <a:xfrm>
            <a:off x="7677770" y="2167774"/>
            <a:ext cx="2184771"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0" dirty="0">
                <a:solidFill>
                  <a:schemeClr val="bg1"/>
                </a:solidFill>
                <a:latin typeface="Calibri" panose="020F0502020204030204" pitchFamily="34" charset="0"/>
              </a:rPr>
              <a:t>Higher grade 3%</a:t>
            </a:r>
          </a:p>
        </p:txBody>
      </p:sp>
      <p:cxnSp>
        <p:nvCxnSpPr>
          <p:cNvPr id="21" name="Straight Connector 20">
            <a:extLst>
              <a:ext uri="{FF2B5EF4-FFF2-40B4-BE49-F238E27FC236}">
                <a16:creationId xmlns:a16="http://schemas.microsoft.com/office/drawing/2014/main" id="{19CCDA05-BD2E-B94A-8DB4-61D12496CA03}"/>
              </a:ext>
            </a:extLst>
          </p:cNvPr>
          <p:cNvCxnSpPr>
            <a:cxnSpLocks/>
          </p:cNvCxnSpPr>
          <p:nvPr/>
        </p:nvCxnSpPr>
        <p:spPr bwMode="auto">
          <a:xfrm flipV="1">
            <a:off x="8770155" y="2521438"/>
            <a:ext cx="1" cy="283832"/>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4041219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ELEVATE-RR: Most Common AEs With Acalabrutinib vs Ibrutinib in Previously Treated CLL</a:t>
            </a:r>
          </a:p>
        </p:txBody>
      </p:sp>
      <p:sp>
        <p:nvSpPr>
          <p:cNvPr id="17" name="Content Placeholder 16">
            <a:extLst>
              <a:ext uri="{FF2B5EF4-FFF2-40B4-BE49-F238E27FC236}">
                <a16:creationId xmlns:a16="http://schemas.microsoft.com/office/drawing/2014/main" id="{EDA9CC16-537A-4566-96C2-EFD687C71DD2}"/>
              </a:ext>
            </a:extLst>
          </p:cNvPr>
          <p:cNvSpPr>
            <a:spLocks noGrp="1"/>
          </p:cNvSpPr>
          <p:nvPr>
            <p:ph idx="1"/>
          </p:nvPr>
        </p:nvSpPr>
        <p:spPr>
          <a:xfrm>
            <a:off x="604675" y="5591007"/>
            <a:ext cx="10877529" cy="572725"/>
          </a:xfrm>
        </p:spPr>
        <p:txBody>
          <a:bodyPr/>
          <a:lstStyle/>
          <a:p>
            <a:r>
              <a:rPr lang="en-US" sz="1600" b="0" dirty="0">
                <a:solidFill>
                  <a:schemeClr val="bg1"/>
                </a:solidFill>
              </a:rPr>
              <a:t>Deaths due to AEs occurred in 28 (10.5%) patients with acalabrutinib vs 33 (12.5%) with ibrutinib: infections and infestations, 4.5% vs 5.7%; cardiac disorders, 0.4% vs 0.8%; renal failure, 0.4% vs 0.4%; 0.4% vs 0% each for pyrexia, cerebrovascular accident, dyspnea; 0% vs 0.4% each for sudden cardiac death, respiratory failure, GI disorders, cachexia, TLS, lung adenocarcinoma, circulatory collapse</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Byrd. JCO. 2021;[Epub].</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5D14C3BE-7BF8-4C62-B5BD-5D018EC49A6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8628410-61F2-4C3B-BE58-44D5E66A008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C8EA8C2-4F08-4F9C-8D3D-E476F270AC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3">
            <a:extLst>
              <a:ext uri="{FF2B5EF4-FFF2-40B4-BE49-F238E27FC236}">
                <a16:creationId xmlns:a16="http://schemas.microsoft.com/office/drawing/2014/main" id="{C1D43439-5C0B-6647-9B0B-E4B9D2FF5DB5}"/>
              </a:ext>
            </a:extLst>
          </p:cNvPr>
          <p:cNvGraphicFramePr>
            <a:graphicFrameLocks/>
          </p:cNvGraphicFramePr>
          <p:nvPr>
            <p:extLst>
              <p:ext uri="{D42A27DB-BD31-4B8C-83A1-F6EECF244321}">
                <p14:modId xmlns:p14="http://schemas.microsoft.com/office/powerpoint/2010/main" val="1628396499"/>
              </p:ext>
            </p:extLst>
          </p:nvPr>
        </p:nvGraphicFramePr>
        <p:xfrm>
          <a:off x="522288" y="1324734"/>
          <a:ext cx="5376676" cy="4145552"/>
        </p:xfrm>
        <a:graphic>
          <a:graphicData uri="http://schemas.openxmlformats.org/drawingml/2006/table">
            <a:tbl>
              <a:tblPr/>
              <a:tblGrid>
                <a:gridCol w="1497012">
                  <a:extLst>
                    <a:ext uri="{9D8B030D-6E8A-4147-A177-3AD203B41FA5}">
                      <a16:colId xmlns:a16="http://schemas.microsoft.com/office/drawing/2014/main" val="20000"/>
                    </a:ext>
                  </a:extLst>
                </a:gridCol>
                <a:gridCol w="969916">
                  <a:extLst>
                    <a:ext uri="{9D8B030D-6E8A-4147-A177-3AD203B41FA5}">
                      <a16:colId xmlns:a16="http://schemas.microsoft.com/office/drawing/2014/main" val="20001"/>
                    </a:ext>
                  </a:extLst>
                </a:gridCol>
                <a:gridCol w="969916">
                  <a:extLst>
                    <a:ext uri="{9D8B030D-6E8A-4147-A177-3AD203B41FA5}">
                      <a16:colId xmlns:a16="http://schemas.microsoft.com/office/drawing/2014/main" val="20002"/>
                    </a:ext>
                  </a:extLst>
                </a:gridCol>
                <a:gridCol w="969916">
                  <a:extLst>
                    <a:ext uri="{9D8B030D-6E8A-4147-A177-3AD203B41FA5}">
                      <a16:colId xmlns:a16="http://schemas.microsoft.com/office/drawing/2014/main" val="3246720300"/>
                    </a:ext>
                  </a:extLst>
                </a:gridCol>
                <a:gridCol w="969916">
                  <a:extLst>
                    <a:ext uri="{9D8B030D-6E8A-4147-A177-3AD203B41FA5}">
                      <a16:colId xmlns:a16="http://schemas.microsoft.com/office/drawing/2014/main" val="154360393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000" b="1" i="0" u="none" strike="noStrike" cap="none" normalizeH="0" baseline="0" dirty="0">
                          <a:ln>
                            <a:noFill/>
                          </a:ln>
                          <a:solidFill>
                            <a:schemeClr val="tx1"/>
                          </a:solidFill>
                          <a:effectLst/>
                          <a:latin typeface="Calibri" panose="020F0502020204030204" pitchFamily="34" charset="0"/>
                        </a:rPr>
                        <a:t>Most Common AEs,*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000" b="1" i="0" u="none" strike="noStrike" cap="none" normalizeH="0" baseline="0" dirty="0">
                          <a:ln>
                            <a:noFill/>
                          </a:ln>
                          <a:solidFill>
                            <a:schemeClr val="tx1"/>
                          </a:solidFill>
                          <a:effectLst/>
                          <a:latin typeface="Calibri" panose="020F0502020204030204" pitchFamily="34" charset="0"/>
                        </a:rPr>
                        <a:t>Acalabrutinib (n = 266)</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000" b="1" i="0" u="none" strike="noStrike" cap="none" normalizeH="0" baseline="0" dirty="0">
                          <a:ln>
                            <a:noFill/>
                          </a:ln>
                          <a:solidFill>
                            <a:schemeClr val="tx1"/>
                          </a:solidFill>
                          <a:effectLst/>
                          <a:latin typeface="Calibri" panose="020F0502020204030204" pitchFamily="34" charset="0"/>
                        </a:rPr>
                        <a:t>Ibrutinib (n = 263)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143722068"/>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92 (34.6)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121 (46.0)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13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92 (34.6)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4 (1.5)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53 (20.2)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77 (28.9)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56 (21.3)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URTI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71 (26.7)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5 (1.9)</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65 (24.7)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593799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62 (23.3)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8 (3.0)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50 (19.0)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837549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58 (21.8)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31 (11.7)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49 (18.6)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34 (12.9)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728782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56 (21.1)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52 (19.5)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65 (24.7)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60 (22.8)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034487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54 (20.3)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9 (3.4)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44 (16.7)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2594445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Arthralgia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42 (15.8)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60 (22.8)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74295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23 (8.6)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11 (4.1)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60 (22.8)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23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478352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41 (17.7)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49 (18.6)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827694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47 (17.7)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28 (10.5)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43 (16.3)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23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122515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40 (15.0)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26 (9.8)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35 (13.3)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18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795301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Dyspnea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37 (13.9)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6 (2.3)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23 (8.7)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42706529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Bronchitis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34 (12.8)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23 (8.7)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0880612"/>
                  </a:ext>
                </a:extLst>
              </a:tr>
            </a:tbl>
          </a:graphicData>
        </a:graphic>
      </p:graphicFrame>
      <p:sp>
        <p:nvSpPr>
          <p:cNvPr id="13" name="Text Box 30">
            <a:extLst>
              <a:ext uri="{FF2B5EF4-FFF2-40B4-BE49-F238E27FC236}">
                <a16:creationId xmlns:a16="http://schemas.microsoft.com/office/drawing/2014/main" id="{879B8A9B-BAA2-451A-A5CC-4393FC1D8820}"/>
              </a:ext>
            </a:extLst>
          </p:cNvPr>
          <p:cNvSpPr txBox="1">
            <a:spLocks noChangeArrowheads="1"/>
          </p:cNvSpPr>
          <p:nvPr/>
        </p:nvSpPr>
        <p:spPr bwMode="auto">
          <a:xfrm>
            <a:off x="6381937" y="5182754"/>
            <a:ext cx="537667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Bolded numbers significantly higher vs the comparator (</a:t>
            </a:r>
            <a:r>
              <a:rPr lang="en-US" altLang="en-US" sz="1200" b="0" i="1" dirty="0">
                <a:solidFill>
                  <a:schemeClr val="bg1"/>
                </a:solidFill>
                <a:latin typeface="Calibri" panose="020F0502020204030204" pitchFamily="34" charset="0"/>
              </a:rPr>
              <a:t>P</a:t>
            </a:r>
            <a:r>
              <a:rPr lang="en-US" altLang="en-US" sz="1200" b="0" dirty="0">
                <a:solidFill>
                  <a:schemeClr val="bg1"/>
                </a:solidFill>
                <a:latin typeface="Calibri" panose="020F0502020204030204" pitchFamily="34" charset="0"/>
              </a:rPr>
              <a:t> &lt;.05).</a:t>
            </a:r>
            <a:br>
              <a:rPr lang="en-US" altLang="en-US" sz="1200" b="0" dirty="0">
                <a:solidFill>
                  <a:schemeClr val="bg1"/>
                </a:solidFill>
                <a:latin typeface="Calibri" panose="020F0502020204030204" pitchFamily="34" charset="0"/>
              </a:rPr>
            </a:br>
            <a:r>
              <a:rPr lang="en-US" altLang="en-US" sz="1200" b="0" dirty="0">
                <a:solidFill>
                  <a:schemeClr val="bg1"/>
                </a:solidFill>
                <a:latin typeface="Calibri" panose="020F0502020204030204" pitchFamily="34" charset="0"/>
              </a:rPr>
              <a:t>*Of any grade in ≥10% of grade ≥3 in ≥5% of patients in either arm.</a:t>
            </a:r>
            <a:endParaRPr lang="en-US" altLang="en-US" sz="1200" dirty="0">
              <a:solidFill>
                <a:schemeClr val="bg1"/>
              </a:solidFill>
              <a:latin typeface="Calibri" panose="020F0502020204030204" pitchFamily="34" charset="0"/>
            </a:endParaRPr>
          </a:p>
        </p:txBody>
      </p:sp>
      <p:graphicFrame>
        <p:nvGraphicFramePr>
          <p:cNvPr id="12" name="Group 3">
            <a:extLst>
              <a:ext uri="{FF2B5EF4-FFF2-40B4-BE49-F238E27FC236}">
                <a16:creationId xmlns:a16="http://schemas.microsoft.com/office/drawing/2014/main" id="{72F9F611-16BF-4C37-B490-8285C4262A67}"/>
              </a:ext>
            </a:extLst>
          </p:cNvPr>
          <p:cNvGraphicFramePr>
            <a:graphicFrameLocks/>
          </p:cNvGraphicFramePr>
          <p:nvPr>
            <p:extLst>
              <p:ext uri="{D42A27DB-BD31-4B8C-83A1-F6EECF244321}">
                <p14:modId xmlns:p14="http://schemas.microsoft.com/office/powerpoint/2010/main" val="529819202"/>
              </p:ext>
            </p:extLst>
          </p:nvPr>
        </p:nvGraphicFramePr>
        <p:xfrm>
          <a:off x="6381937" y="1324734"/>
          <a:ext cx="5376676" cy="3901696"/>
        </p:xfrm>
        <a:graphic>
          <a:graphicData uri="http://schemas.openxmlformats.org/drawingml/2006/table">
            <a:tbl>
              <a:tblPr/>
              <a:tblGrid>
                <a:gridCol w="1497012">
                  <a:extLst>
                    <a:ext uri="{9D8B030D-6E8A-4147-A177-3AD203B41FA5}">
                      <a16:colId xmlns:a16="http://schemas.microsoft.com/office/drawing/2014/main" val="20000"/>
                    </a:ext>
                  </a:extLst>
                </a:gridCol>
                <a:gridCol w="969916">
                  <a:extLst>
                    <a:ext uri="{9D8B030D-6E8A-4147-A177-3AD203B41FA5}">
                      <a16:colId xmlns:a16="http://schemas.microsoft.com/office/drawing/2014/main" val="20001"/>
                    </a:ext>
                  </a:extLst>
                </a:gridCol>
                <a:gridCol w="969916">
                  <a:extLst>
                    <a:ext uri="{9D8B030D-6E8A-4147-A177-3AD203B41FA5}">
                      <a16:colId xmlns:a16="http://schemas.microsoft.com/office/drawing/2014/main" val="20002"/>
                    </a:ext>
                  </a:extLst>
                </a:gridCol>
                <a:gridCol w="969916">
                  <a:extLst>
                    <a:ext uri="{9D8B030D-6E8A-4147-A177-3AD203B41FA5}">
                      <a16:colId xmlns:a16="http://schemas.microsoft.com/office/drawing/2014/main" val="3246720300"/>
                    </a:ext>
                  </a:extLst>
                </a:gridCol>
                <a:gridCol w="969916">
                  <a:extLst>
                    <a:ext uri="{9D8B030D-6E8A-4147-A177-3AD203B41FA5}">
                      <a16:colId xmlns:a16="http://schemas.microsoft.com/office/drawing/2014/main" val="154360393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000" b="1" i="0" u="none" strike="noStrike" cap="none" normalizeH="0" baseline="0" dirty="0">
                          <a:ln>
                            <a:noFill/>
                          </a:ln>
                          <a:solidFill>
                            <a:schemeClr val="tx1"/>
                          </a:solidFill>
                          <a:effectLst/>
                          <a:latin typeface="Calibri" panose="020F0502020204030204" pitchFamily="34" charset="0"/>
                        </a:rPr>
                        <a:t>Most Common AEs,*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000" b="1" i="0" u="none" strike="noStrike" cap="none" normalizeH="0" baseline="0" dirty="0">
                          <a:ln>
                            <a:noFill/>
                          </a:ln>
                          <a:solidFill>
                            <a:schemeClr val="tx1"/>
                          </a:solidFill>
                          <a:effectLst/>
                          <a:latin typeface="Calibri" panose="020F0502020204030204" pitchFamily="34" charset="0"/>
                        </a:rPr>
                        <a:t>Acalabrutinib (n = 266)</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000" b="1" i="0" u="none" strike="noStrike" cap="none" normalizeH="0" baseline="0" dirty="0">
                          <a:ln>
                            <a:noFill/>
                          </a:ln>
                          <a:solidFill>
                            <a:schemeClr val="tx1"/>
                          </a:solidFill>
                          <a:effectLst/>
                          <a:latin typeface="Calibri" panose="020F0502020204030204" pitchFamily="34" charset="0"/>
                        </a:rPr>
                        <a:t>Ibrutinib (n = 263)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143722068"/>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31 (11.7)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37 (14.1)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1088061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Contusion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31 (11.7)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48 (18.3)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478885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Nasopharyngitis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29 (10.9)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27 (10.3)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4786542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Dizziness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28 (10.5)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26 (9.9)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7984201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28 (10.5)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36 (13.7)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214628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26 (9.8)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38 (14.4)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15965886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26 (9.8)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33 (12.5)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411734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Myalgia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25 (9.4)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27 (10.3)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6525145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24 (9.0)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12 (4.5)</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41 (15.6)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9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74872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UTI</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22 (8.3)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36 (13.7)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90108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Back pain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20 (7.5)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34 (12.9)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11937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Epistaxis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19 (7.1)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28 (10.6)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6517658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Muscle spasms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16 (6.0)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35 (13.3)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688544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Dyspepsia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10 (3.8)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1" i="0" u="none" strike="noStrike" cap="none" normalizeH="0" baseline="0" dirty="0">
                          <a:ln>
                            <a:noFill/>
                          </a:ln>
                          <a:solidFill>
                            <a:schemeClr val="bg2">
                              <a:lumMod val="10000"/>
                            </a:schemeClr>
                          </a:solidFill>
                          <a:effectLst/>
                          <a:latin typeface="Calibri" panose="020F0502020204030204" pitchFamily="34" charset="0"/>
                        </a:rPr>
                        <a:t>32 (12.2)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870102556"/>
                  </a:ext>
                </a:extLst>
              </a:tr>
            </a:tbl>
          </a:graphicData>
        </a:graphic>
      </p:graphicFrame>
    </p:spTree>
    <p:extLst>
      <p:ext uri="{BB962C8B-B14F-4D97-AF65-F5344CB8AC3E}">
        <p14:creationId xmlns:p14="http://schemas.microsoft.com/office/powerpoint/2010/main" val="2743960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a:xfrm>
            <a:off x="609759" y="238127"/>
            <a:ext cx="10872444" cy="1103313"/>
          </a:xfrm>
        </p:spPr>
        <p:txBody>
          <a:bodyPr/>
          <a:lstStyle/>
          <a:p>
            <a:r>
              <a:rPr lang="en-US" dirty="0"/>
              <a:t>ELEVATE-RR: Select AEs of Clinical Interest</a:t>
            </a:r>
          </a:p>
        </p:txBody>
      </p:sp>
      <p:sp>
        <p:nvSpPr>
          <p:cNvPr id="13" name="Content Placeholder 12">
            <a:extLst>
              <a:ext uri="{FF2B5EF4-FFF2-40B4-BE49-F238E27FC236}">
                <a16:creationId xmlns:a16="http://schemas.microsoft.com/office/drawing/2014/main" id="{9741492E-633F-4D02-A63C-CA27639DAEE1}"/>
              </a:ext>
            </a:extLst>
          </p:cNvPr>
          <p:cNvSpPr>
            <a:spLocks noGrp="1"/>
          </p:cNvSpPr>
          <p:nvPr>
            <p:ph idx="1"/>
          </p:nvPr>
        </p:nvSpPr>
        <p:spPr>
          <a:xfrm>
            <a:off x="604675" y="5346947"/>
            <a:ext cx="10877529" cy="816785"/>
          </a:xfrm>
        </p:spPr>
        <p:txBody>
          <a:bodyPr/>
          <a:lstStyle/>
          <a:p>
            <a:r>
              <a:rPr lang="en-US" sz="2400" b="0" dirty="0">
                <a:solidFill>
                  <a:schemeClr val="bg1"/>
                </a:solidFill>
                <a:latin typeface="Calibri" panose="020F0502020204030204" pitchFamily="34" charset="0"/>
                <a:cs typeface="+mn-cs"/>
              </a:rPr>
              <a:t>Most common grade ≥3 infections: pneumonia (acalabrutinib vs ibrutinib, 10.5% vs 8.7%), sepsis (1.5% vs 2.7%), and urinary tract infections (1.1% vs 2.3%)</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Byrd. JCO. 2021;[Epub].</a:t>
            </a:r>
            <a:endParaRPr lang="en-US" altLang="en-US" sz="1200" b="0" dirty="0">
              <a:solidFill>
                <a:schemeClr val="bg2"/>
              </a:solidFill>
              <a:latin typeface="Calibri" panose="020F0502020204030204" pitchFamily="34" charset="0"/>
            </a:endParaRPr>
          </a:p>
        </p:txBody>
      </p:sp>
      <p:grpSp>
        <p:nvGrpSpPr>
          <p:cNvPr id="5" name="Group 7">
            <a:extLst>
              <a:ext uri="{FF2B5EF4-FFF2-40B4-BE49-F238E27FC236}">
                <a16:creationId xmlns:a16="http://schemas.microsoft.com/office/drawing/2014/main" id="{5D14C3BE-7BF8-4C62-B5BD-5D018EC49A6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8628410-61F2-4C3B-BE58-44D5E66A008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C8EA8C2-4F08-4F9C-8D3D-E476F270AC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Group 3">
            <a:extLst>
              <a:ext uri="{FF2B5EF4-FFF2-40B4-BE49-F238E27FC236}">
                <a16:creationId xmlns:a16="http://schemas.microsoft.com/office/drawing/2014/main" id="{C1D43439-5C0B-6647-9B0B-E4B9D2FF5DB5}"/>
              </a:ext>
            </a:extLst>
          </p:cNvPr>
          <p:cNvGraphicFramePr>
            <a:graphicFrameLocks/>
          </p:cNvGraphicFramePr>
          <p:nvPr>
            <p:extLst>
              <p:ext uri="{D42A27DB-BD31-4B8C-83A1-F6EECF244321}">
                <p14:modId xmlns:p14="http://schemas.microsoft.com/office/powerpoint/2010/main" val="1349402968"/>
              </p:ext>
            </p:extLst>
          </p:nvPr>
        </p:nvGraphicFramePr>
        <p:xfrm>
          <a:off x="728290" y="1604963"/>
          <a:ext cx="10735056" cy="3413888"/>
        </p:xfrm>
        <a:graphic>
          <a:graphicData uri="http://schemas.openxmlformats.org/drawingml/2006/table">
            <a:tbl>
              <a:tblPr/>
              <a:tblGrid>
                <a:gridCol w="3447940">
                  <a:extLst>
                    <a:ext uri="{9D8B030D-6E8A-4147-A177-3AD203B41FA5}">
                      <a16:colId xmlns:a16="http://schemas.microsoft.com/office/drawing/2014/main" val="20000"/>
                    </a:ext>
                  </a:extLst>
                </a:gridCol>
                <a:gridCol w="1821779">
                  <a:extLst>
                    <a:ext uri="{9D8B030D-6E8A-4147-A177-3AD203B41FA5}">
                      <a16:colId xmlns:a16="http://schemas.microsoft.com/office/drawing/2014/main" val="20001"/>
                    </a:ext>
                  </a:extLst>
                </a:gridCol>
                <a:gridCol w="1821779">
                  <a:extLst>
                    <a:ext uri="{9D8B030D-6E8A-4147-A177-3AD203B41FA5}">
                      <a16:colId xmlns:a16="http://schemas.microsoft.com/office/drawing/2014/main" val="20002"/>
                    </a:ext>
                  </a:extLst>
                </a:gridCol>
                <a:gridCol w="1821779">
                  <a:extLst>
                    <a:ext uri="{9D8B030D-6E8A-4147-A177-3AD203B41FA5}">
                      <a16:colId xmlns:a16="http://schemas.microsoft.com/office/drawing/2014/main" val="3246720300"/>
                    </a:ext>
                  </a:extLst>
                </a:gridCol>
                <a:gridCol w="1821779">
                  <a:extLst>
                    <a:ext uri="{9D8B030D-6E8A-4147-A177-3AD203B41FA5}">
                      <a16:colId xmlns:a16="http://schemas.microsoft.com/office/drawing/2014/main" val="154360393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Acalabrutinib (n = 266)</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Ibrutinib (n = 263)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143722068"/>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lumMod val="60000"/>
                        <a:lumOff val="4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Cardiac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Atrial fibrillation/flutter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Ventricular arrhythmia</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 (24.1)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42 (16.0)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Bleeding events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bleeding events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 (38.0)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135 (51.3)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(5.3)</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 (9.4)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(4.1)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(23.2)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208 (78.2)</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(30.8)</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214 (81.4)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5937997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ILD/pneumonitis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(2.6)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lumMod val="10000"/>
                            </a:schemeClr>
                          </a:solidFill>
                          <a:effectLst/>
                          <a:latin typeface="Calibri" panose="020F0502020204030204" pitchFamily="34" charset="0"/>
                        </a:rPr>
                        <a:t>17 (6.5)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837549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SPMs, excluding NMSC</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(9.0)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(6.0)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(7.6)</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72878252"/>
                  </a:ext>
                </a:extLst>
              </a:tr>
            </a:tbl>
          </a:graphicData>
        </a:graphic>
      </p:graphicFrame>
      <p:sp>
        <p:nvSpPr>
          <p:cNvPr id="3" name="TextBox 2">
            <a:extLst>
              <a:ext uri="{FF2B5EF4-FFF2-40B4-BE49-F238E27FC236}">
                <a16:creationId xmlns:a16="http://schemas.microsoft.com/office/drawing/2014/main" id="{1C50E8CF-A150-144D-BA3D-41A2B05A6803}"/>
              </a:ext>
            </a:extLst>
          </p:cNvPr>
          <p:cNvSpPr txBox="1"/>
          <p:nvPr/>
        </p:nvSpPr>
        <p:spPr bwMode="auto">
          <a:xfrm>
            <a:off x="709798" y="5039171"/>
            <a:ext cx="490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400" b="0" dirty="0">
                <a:solidFill>
                  <a:schemeClr val="bg1"/>
                </a:solidFill>
                <a:latin typeface="Calibri" panose="020F0502020204030204" pitchFamily="34" charset="0"/>
              </a:rPr>
              <a:t>Bolded numbers significantly higher vs the comparator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&lt;.05).</a:t>
            </a:r>
          </a:p>
        </p:txBody>
      </p:sp>
    </p:spTree>
    <p:extLst>
      <p:ext uri="{BB962C8B-B14F-4D97-AF65-F5344CB8AC3E}">
        <p14:creationId xmlns:p14="http://schemas.microsoft.com/office/powerpoint/2010/main" val="14082604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C49AF0-E987-444D-8D00-1AFE3F5AE18C}"/>
              </a:ext>
            </a:extLst>
          </p:cNvPr>
          <p:cNvSpPr>
            <a:spLocks noGrp="1"/>
          </p:cNvSpPr>
          <p:nvPr>
            <p:ph type="title"/>
          </p:nvPr>
        </p:nvSpPr>
        <p:spPr/>
        <p:txBody>
          <a:bodyPr/>
          <a:lstStyle/>
          <a:p>
            <a:r>
              <a:rPr lang="en-US" dirty="0"/>
              <a:t>ALPINE: AEs of Clinical Interest With Zanubrutinib vs Ibrutinib in Relapsed/Refractory CLL</a:t>
            </a:r>
          </a:p>
        </p:txBody>
      </p:sp>
      <p:graphicFrame>
        <p:nvGraphicFramePr>
          <p:cNvPr id="9" name="Table 9">
            <a:extLst>
              <a:ext uri="{FF2B5EF4-FFF2-40B4-BE49-F238E27FC236}">
                <a16:creationId xmlns:a16="http://schemas.microsoft.com/office/drawing/2014/main" id="{51C56121-1329-450C-9AC0-B09044736623}"/>
              </a:ext>
            </a:extLst>
          </p:cNvPr>
          <p:cNvGraphicFramePr>
            <a:graphicFrameLocks noGrp="1"/>
          </p:cNvGraphicFramePr>
          <p:nvPr>
            <p:ph idx="1"/>
            <p:extLst>
              <p:ext uri="{D42A27DB-BD31-4B8C-83A1-F6EECF244321}">
                <p14:modId xmlns:p14="http://schemas.microsoft.com/office/powerpoint/2010/main" val="4046958974"/>
              </p:ext>
            </p:extLst>
          </p:nvPr>
        </p:nvGraphicFramePr>
        <p:xfrm>
          <a:off x="719138" y="1601119"/>
          <a:ext cx="10735056" cy="3931920"/>
        </p:xfrm>
        <a:graphic>
          <a:graphicData uri="http://schemas.openxmlformats.org/drawingml/2006/table">
            <a:tbl>
              <a:tblPr firstRow="1" bandRow="1">
                <a:tableStyleId>{93296810-A885-4BE3-A3E7-6D5BEEA58F35}</a:tableStyleId>
              </a:tblPr>
              <a:tblGrid>
                <a:gridCol w="3578352">
                  <a:extLst>
                    <a:ext uri="{9D8B030D-6E8A-4147-A177-3AD203B41FA5}">
                      <a16:colId xmlns:a16="http://schemas.microsoft.com/office/drawing/2014/main" val="2286315020"/>
                    </a:ext>
                  </a:extLst>
                </a:gridCol>
                <a:gridCol w="3578352">
                  <a:extLst>
                    <a:ext uri="{9D8B030D-6E8A-4147-A177-3AD203B41FA5}">
                      <a16:colId xmlns:a16="http://schemas.microsoft.com/office/drawing/2014/main" val="238198170"/>
                    </a:ext>
                  </a:extLst>
                </a:gridCol>
                <a:gridCol w="3578352">
                  <a:extLst>
                    <a:ext uri="{9D8B030D-6E8A-4147-A177-3AD203B41FA5}">
                      <a16:colId xmlns:a16="http://schemas.microsoft.com/office/drawing/2014/main" val="858766268"/>
                    </a:ext>
                  </a:extLst>
                </a:gridCol>
              </a:tblGrid>
              <a:tr h="269223">
                <a:tc>
                  <a:txBody>
                    <a:bodyPr/>
                    <a:lstStyle/>
                    <a:p>
                      <a:r>
                        <a:rPr lang="en-US" sz="1600" dirty="0">
                          <a:latin typeface="Calibri" panose="020F0502020204030204" pitchFamily="34" charset="0"/>
                          <a:cs typeface="Calibri" panose="020F0502020204030204" pitchFamily="34" charset="0"/>
                        </a:rPr>
                        <a:t>Select AEs of Any Grade,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Zanubrutinib</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207)</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Ibrutinib</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208)</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2441112060"/>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Atrial fibrillation or flutter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10.1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49240264"/>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Cardiac disorders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25.1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83565063"/>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Hemorrhage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35.8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36.2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2521979"/>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Major hemorrhage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77501335"/>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Hypertension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16.4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9221336"/>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Infections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59.8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63.3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79409906"/>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Neutropenia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28.4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21.7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36521278"/>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Secondary primary malignancies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2112199"/>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Skin cancers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30106331"/>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Thrombocytopenia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12.6</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91966370"/>
                  </a:ext>
                </a:extLst>
              </a:tr>
            </a:tbl>
          </a:graphicData>
        </a:graphic>
      </p:graphicFrame>
      <p:sp>
        <p:nvSpPr>
          <p:cNvPr id="10" name="Text Box 15">
            <a:extLst>
              <a:ext uri="{FF2B5EF4-FFF2-40B4-BE49-F238E27FC236}">
                <a16:creationId xmlns:a16="http://schemas.microsoft.com/office/drawing/2014/main" id="{2CB72567-8D5C-42BD-A82F-70BA9DE4702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Hillmen. EHA 2021. Abstr 1900.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1" name="Group 7">
            <a:extLst>
              <a:ext uri="{FF2B5EF4-FFF2-40B4-BE49-F238E27FC236}">
                <a16:creationId xmlns:a16="http://schemas.microsoft.com/office/drawing/2014/main" id="{53753BC5-3224-4BB2-89E8-83FE0609D933}"/>
              </a:ext>
            </a:extLst>
          </p:cNvPr>
          <p:cNvGrpSpPr>
            <a:grpSpLocks/>
          </p:cNvGrpSpPr>
          <p:nvPr/>
        </p:nvGrpSpPr>
        <p:grpSpPr bwMode="auto">
          <a:xfrm>
            <a:off x="9389569" y="6216652"/>
            <a:ext cx="2488502" cy="447822"/>
            <a:chOff x="9527309" y="3551529"/>
            <a:chExt cx="2488502" cy="448324"/>
          </a:xfrm>
        </p:grpSpPr>
        <p:pic>
          <p:nvPicPr>
            <p:cNvPr id="12" name="Picture 9">
              <a:extLst>
                <a:ext uri="{FF2B5EF4-FFF2-40B4-BE49-F238E27FC236}">
                  <a16:creationId xmlns:a16="http://schemas.microsoft.com/office/drawing/2014/main" id="{F7DF8EF8-F47B-4E41-8059-5A9769BCBA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3" name="Rectangle 8">
              <a:extLst>
                <a:ext uri="{FF2B5EF4-FFF2-40B4-BE49-F238E27FC236}">
                  <a16:creationId xmlns:a16="http://schemas.microsoft.com/office/drawing/2014/main" id="{D437A8D4-FF4D-498D-8EBA-4A63743A4D9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76052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7DB05-8626-4495-8126-3A9985DFF13D}"/>
              </a:ext>
            </a:extLst>
          </p:cNvPr>
          <p:cNvSpPr>
            <a:spLocks noGrp="1"/>
          </p:cNvSpPr>
          <p:nvPr>
            <p:ph type="title"/>
          </p:nvPr>
        </p:nvSpPr>
        <p:spPr/>
        <p:txBody>
          <a:bodyPr/>
          <a:lstStyle/>
          <a:p>
            <a:r>
              <a:rPr lang="en-US" dirty="0"/>
              <a:t>ASPEN: AEs of Interest With Zanubrutinib vs Ibrutinib in Waldenström Macroglobulinemia</a:t>
            </a:r>
          </a:p>
        </p:txBody>
      </p:sp>
      <p:sp>
        <p:nvSpPr>
          <p:cNvPr id="4" name="Text Box 15">
            <a:extLst>
              <a:ext uri="{FF2B5EF4-FFF2-40B4-BE49-F238E27FC236}">
                <a16:creationId xmlns:a16="http://schemas.microsoft.com/office/drawing/2014/main" id="{9BCBFFDC-BF29-4762-840F-4610E07D790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Tam. Blood. 2020;136:2038.</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BC3D1CF8-02B4-4DB3-B02D-41EDBC4D4FF0}"/>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35B615C-AB70-4F70-8978-EC149B54DF3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8D51B51-5E34-4A2B-8589-07E3EDB9C988}"/>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graphicFrame>
        <p:nvGraphicFramePr>
          <p:cNvPr id="8" name="Table 9">
            <a:extLst>
              <a:ext uri="{FF2B5EF4-FFF2-40B4-BE49-F238E27FC236}">
                <a16:creationId xmlns:a16="http://schemas.microsoft.com/office/drawing/2014/main" id="{16E9341D-F19F-4627-91BD-1439D42B1CA0}"/>
              </a:ext>
            </a:extLst>
          </p:cNvPr>
          <p:cNvGraphicFramePr>
            <a:graphicFrameLocks noGrp="1"/>
          </p:cNvGraphicFramePr>
          <p:nvPr>
            <p:ph idx="1"/>
            <p:extLst>
              <p:ext uri="{D42A27DB-BD31-4B8C-83A1-F6EECF244321}">
                <p14:modId xmlns:p14="http://schemas.microsoft.com/office/powerpoint/2010/main" val="3209121805"/>
              </p:ext>
            </p:extLst>
          </p:nvPr>
        </p:nvGraphicFramePr>
        <p:xfrm>
          <a:off x="719138" y="1604963"/>
          <a:ext cx="10735056" cy="4419664"/>
        </p:xfrm>
        <a:graphic>
          <a:graphicData uri="http://schemas.openxmlformats.org/drawingml/2006/table">
            <a:tbl>
              <a:tblPr firstRow="1" bandRow="1">
                <a:tableStyleId>{93296810-A885-4BE3-A3E7-6D5BEEA58F35}</a:tableStyleId>
              </a:tblPr>
              <a:tblGrid>
                <a:gridCol w="3578352">
                  <a:extLst>
                    <a:ext uri="{9D8B030D-6E8A-4147-A177-3AD203B41FA5}">
                      <a16:colId xmlns:a16="http://schemas.microsoft.com/office/drawing/2014/main" val="2286315020"/>
                    </a:ext>
                  </a:extLst>
                </a:gridCol>
                <a:gridCol w="1789176">
                  <a:extLst>
                    <a:ext uri="{9D8B030D-6E8A-4147-A177-3AD203B41FA5}">
                      <a16:colId xmlns:a16="http://schemas.microsoft.com/office/drawing/2014/main" val="238198170"/>
                    </a:ext>
                  </a:extLst>
                </a:gridCol>
                <a:gridCol w="1789176">
                  <a:extLst>
                    <a:ext uri="{9D8B030D-6E8A-4147-A177-3AD203B41FA5}">
                      <a16:colId xmlns:a16="http://schemas.microsoft.com/office/drawing/2014/main" val="2890082115"/>
                    </a:ext>
                  </a:extLst>
                </a:gridCol>
                <a:gridCol w="1789176">
                  <a:extLst>
                    <a:ext uri="{9D8B030D-6E8A-4147-A177-3AD203B41FA5}">
                      <a16:colId xmlns:a16="http://schemas.microsoft.com/office/drawing/2014/main" val="858766268"/>
                    </a:ext>
                  </a:extLst>
                </a:gridCol>
                <a:gridCol w="1789176">
                  <a:extLst>
                    <a:ext uri="{9D8B030D-6E8A-4147-A177-3AD203B41FA5}">
                      <a16:colId xmlns:a16="http://schemas.microsoft.com/office/drawing/2014/main" val="1515971015"/>
                    </a:ext>
                  </a:extLst>
                </a:gridCol>
              </a:tblGrid>
              <a:tr h="269223">
                <a:tc rowSpan="2">
                  <a:txBody>
                    <a:bodyPr/>
                    <a:lstStyle/>
                    <a:p>
                      <a:r>
                        <a:rPr lang="en-US" sz="1600" dirty="0">
                          <a:latin typeface="Calibri" panose="020F0502020204030204" pitchFamily="34" charset="0"/>
                          <a:cs typeface="Calibri" panose="020F0502020204030204" pitchFamily="34" charset="0"/>
                        </a:rPr>
                        <a:t>AE of Interest, Events/100 Person-Mo</a:t>
                      </a:r>
                    </a:p>
                  </a:txBody>
                  <a:tcPr anchor="ctr">
                    <a:lnL w="12700" cmpd="sng">
                      <a:noFill/>
                    </a:lnL>
                    <a:lnR w="28575"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Zanubrutinib (n = 101)</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Ibrutinib (n = 98)</a:t>
                      </a:r>
                    </a:p>
                  </a:txBody>
                  <a:tcPr anchor="ctr">
                    <a:lnL w="28575"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endParaRPr lang="en-US"/>
                    </a:p>
                  </a:txBody>
                  <a:tcPr/>
                </a:tc>
                <a:extLst>
                  <a:ext uri="{0D108BD9-81ED-4DB2-BD59-A6C34878D82A}">
                    <a16:rowId xmlns:a16="http://schemas.microsoft.com/office/drawing/2014/main" val="2441112060"/>
                  </a:ext>
                </a:extLst>
              </a:tr>
              <a:tr h="269223">
                <a:tc vMerge="1">
                  <a:txBody>
                    <a:bodyPr/>
                    <a:lstStyle/>
                    <a:p>
                      <a:endParaRPr lang="en-US" sz="1600" dirty="0">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All Grade</a:t>
                      </a:r>
                    </a:p>
                  </a:txBody>
                  <a:tcPr anchor="ctr">
                    <a:lnL w="28575"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≥3</a:t>
                      </a:r>
                    </a:p>
                  </a:txBody>
                  <a:tcPr anchor="ctr">
                    <a:lnL w="12700" cmpd="sng">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All Grade</a:t>
                      </a:r>
                    </a:p>
                  </a:txBody>
                  <a:tcPr anchor="ctr">
                    <a:lnL w="28575"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lumMod val="60000"/>
                        <a:lumOff val="4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Grade ≥3</a:t>
                      </a:r>
                    </a:p>
                  </a:txBody>
                  <a:tcPr anchor="ctr">
                    <a:lnL w="12700" cmpd="sng">
                      <a:noFill/>
                    </a:lnL>
                    <a:lnR w="12700" cmpd="sng">
                      <a:noFill/>
                    </a:lnR>
                    <a:lnT w="12700" cap="flat" cmpd="sng" algn="ctr">
                      <a:solidFill>
                        <a:schemeClr val="tx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6">
                        <a:lumMod val="60000"/>
                        <a:lumOff val="40000"/>
                      </a:schemeClr>
                    </a:solidFill>
                  </a:tcPr>
                </a:tc>
                <a:extLst>
                  <a:ext uri="{0D108BD9-81ED-4DB2-BD59-A6C34878D82A}">
                    <a16:rowId xmlns:a16="http://schemas.microsoft.com/office/drawing/2014/main" val="184235528"/>
                  </a:ext>
                </a:extLst>
              </a:tr>
              <a:tr h="1558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Opportunistic infections</a:t>
                      </a:r>
                    </a:p>
                  </a:txBody>
                  <a:tcPr marL="121699" marR="121699" marT="45728" marB="45728" anchor="ctr" horzOverflow="overflow">
                    <a:lnL w="12700" cmpd="sng">
                      <a:noFill/>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28575"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mpd="sng">
                      <a:noFill/>
                    </a:lnL>
                    <a:lnR w="28575"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28575"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49240264"/>
                  </a:ext>
                </a:extLst>
              </a:tr>
              <a:tr h="1558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Bleeding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Major hemorrhage</a:t>
                      </a:r>
                    </a:p>
                  </a:txBody>
                  <a:tcPr marL="121699" marR="121699" marT="45728" marB="45728" anchor="ctr" horzOverflow="overflow">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83565063"/>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Hypertension</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0.8</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0.7</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2521979"/>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Atrial fibrillation/flutter</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1.0*</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0.2*</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0.1</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77501335"/>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Neutropenia</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0.9*</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0.5*</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2.1</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19221336"/>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Thrombocytopenia</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0.2</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0.6</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79409906"/>
                  </a:ext>
                </a:extLst>
              </a:tr>
              <a:tr h="1558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Second primary malignancies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Skin cancers</a:t>
                      </a:r>
                    </a:p>
                  </a:txBody>
                  <a:tcPr marL="121699" marR="121699" marT="45728" marB="45728" anchor="ctr" horzOverflow="overflow">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a:t>
                      </a:r>
                    </a:p>
                  </a:txBody>
                  <a:tcPr marL="121699" marR="121699" marT="45728" marB="45728" anchor="ctr" horzOverflow="overflow">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36521278"/>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Anemia</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0.6</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0.3</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0.7</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2112199"/>
                  </a:ext>
                </a:extLst>
              </a:tr>
              <a:tr h="155866">
                <a:tc>
                  <a:txBody>
                    <a:bodyPr/>
                    <a:lstStyle/>
                    <a:p>
                      <a:r>
                        <a:rPr lang="en-US" sz="1600" dirty="0">
                          <a:solidFill>
                            <a:schemeClr val="bg1"/>
                          </a:solidFill>
                          <a:latin typeface="Calibri" panose="020F0502020204030204" pitchFamily="34" charset="0"/>
                          <a:cs typeface="Calibri" panose="020F0502020204030204" pitchFamily="34" charset="0"/>
                        </a:rPr>
                        <a:t>Tumor lysis syndrome</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30106331"/>
                  </a:ext>
                </a:extLst>
              </a:tr>
            </a:tbl>
          </a:graphicData>
        </a:graphic>
      </p:graphicFrame>
      <p:sp>
        <p:nvSpPr>
          <p:cNvPr id="11" name="Text Box 30">
            <a:extLst>
              <a:ext uri="{FF2B5EF4-FFF2-40B4-BE49-F238E27FC236}">
                <a16:creationId xmlns:a16="http://schemas.microsoft.com/office/drawing/2014/main" id="{07C8A8A5-4C3A-4E14-A5D9-34EC9094F1DB}"/>
              </a:ext>
            </a:extLst>
          </p:cNvPr>
          <p:cNvSpPr txBox="1">
            <a:spLocks noChangeArrowheads="1"/>
          </p:cNvSpPr>
          <p:nvPr/>
        </p:nvSpPr>
        <p:spPr bwMode="auto">
          <a:xfrm>
            <a:off x="727077" y="6030911"/>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*2-sided </a:t>
            </a:r>
            <a:r>
              <a:rPr lang="en-US" altLang="en-US" sz="1400" b="0" i="1" dirty="0">
                <a:solidFill>
                  <a:schemeClr val="bg1"/>
                </a:solidFill>
                <a:latin typeface="Calibri" panose="020F0502020204030204" pitchFamily="34" charset="0"/>
              </a:rPr>
              <a:t>P </a:t>
            </a:r>
            <a:r>
              <a:rPr lang="en-US" altLang="en-US" sz="1400" b="0" dirty="0">
                <a:solidFill>
                  <a:schemeClr val="bg1"/>
                </a:solidFill>
                <a:latin typeface="Calibri" panose="020F0502020204030204" pitchFamily="34" charset="0"/>
              </a:rPr>
              <a:t>≤.05 vs ibrutinib without multiplicity adjustment.</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0868151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546110-BE62-4B89-B74B-41D6B9931875}"/>
              </a:ext>
            </a:extLst>
          </p:cNvPr>
          <p:cNvSpPr>
            <a:spLocks noGrp="1"/>
          </p:cNvSpPr>
          <p:nvPr>
            <p:ph type="title"/>
          </p:nvPr>
        </p:nvSpPr>
        <p:spPr/>
        <p:txBody>
          <a:bodyPr/>
          <a:lstStyle/>
          <a:p>
            <a:r>
              <a:rPr lang="en-US" dirty="0"/>
              <a:t>BGB-3111-206 Trial: Safety of Zanubrutinib in R/R MCL</a:t>
            </a:r>
          </a:p>
        </p:txBody>
      </p:sp>
      <p:grpSp>
        <p:nvGrpSpPr>
          <p:cNvPr id="8" name="Group 7">
            <a:extLst>
              <a:ext uri="{FF2B5EF4-FFF2-40B4-BE49-F238E27FC236}">
                <a16:creationId xmlns:a16="http://schemas.microsoft.com/office/drawing/2014/main" id="{957F1745-8F70-46A0-8A1E-21C10D1FA662}"/>
              </a:ext>
            </a:extLst>
          </p:cNvPr>
          <p:cNvGrpSpPr>
            <a:grpSpLocks/>
          </p:cNvGrpSpPr>
          <p:nvPr/>
        </p:nvGrpSpPr>
        <p:grpSpPr bwMode="auto">
          <a:xfrm>
            <a:off x="9389569" y="6216652"/>
            <a:ext cx="2488502" cy="447822"/>
            <a:chOff x="9527309" y="3551529"/>
            <a:chExt cx="2488502" cy="448324"/>
          </a:xfrm>
        </p:grpSpPr>
        <p:pic>
          <p:nvPicPr>
            <p:cNvPr id="9" name="Picture 8">
              <a:extLst>
                <a:ext uri="{FF2B5EF4-FFF2-40B4-BE49-F238E27FC236}">
                  <a16:creationId xmlns:a16="http://schemas.microsoft.com/office/drawing/2014/main" id="{58384373-96AA-4342-BC68-5D2029D994E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0" name="Rectangle 9">
              <a:extLst>
                <a:ext uri="{FF2B5EF4-FFF2-40B4-BE49-F238E27FC236}">
                  <a16:creationId xmlns:a16="http://schemas.microsoft.com/office/drawing/2014/main" id="{B7C06FD5-AFBC-4A98-A288-6F017296BA1F}"/>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1">
            <a:extLst>
              <a:ext uri="{FF2B5EF4-FFF2-40B4-BE49-F238E27FC236}">
                <a16:creationId xmlns:a16="http://schemas.microsoft.com/office/drawing/2014/main" id="{630360A7-7EE2-4CE0-9287-731D442647B6}"/>
              </a:ext>
            </a:extLst>
          </p:cNvPr>
          <p:cNvSpPr txBox="1">
            <a:spLocks noChangeArrowheads="1"/>
          </p:cNvSpPr>
          <p:nvPr/>
        </p:nvSpPr>
        <p:spPr bwMode="auto">
          <a:xfrm>
            <a:off x="419387" y="6363194"/>
            <a:ext cx="8561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eaLnBrk="1" hangingPunct="1">
              <a:defRPr sz="1400" b="0">
                <a:solidFill>
                  <a:schemeClr val="bg2"/>
                </a:solidFill>
                <a:latin typeface="Calibri" panose="020F0502020204030204" pitchFamily="34" charset="0"/>
                <a:ea typeface="Arial" charset="0"/>
                <a:cs typeface="Arial" charset="0"/>
              </a:defRPr>
            </a:lvl1pPr>
            <a:lvl2pPr marL="742950" indent="-285750">
              <a:defRPr>
                <a:latin typeface="Arial" charset="0"/>
                <a:ea typeface="Arial" charset="0"/>
                <a:cs typeface="Arial" charset="0"/>
              </a:defRPr>
            </a:lvl2pPr>
            <a:lvl3pPr marL="1143000" indent="-228600">
              <a:defRPr>
                <a:latin typeface="Arial" charset="0"/>
                <a:ea typeface="Arial" charset="0"/>
                <a:cs typeface="Arial" charset="0"/>
              </a:defRPr>
            </a:lvl3pPr>
            <a:lvl4pPr marL="1600200" indent="-228600">
              <a:defRPr>
                <a:latin typeface="Arial" charset="0"/>
                <a:ea typeface="Arial" charset="0"/>
                <a:cs typeface="Arial" charset="0"/>
              </a:defRPr>
            </a:lvl4pPr>
            <a:lvl5pPr marL="2057400" indent="-228600">
              <a:defRPr>
                <a:latin typeface="Arial" charset="0"/>
                <a:ea typeface="Arial" charset="0"/>
                <a:cs typeface="Arial" charset="0"/>
              </a:defRPr>
            </a:lvl5pPr>
            <a:lvl6pPr marL="2514600" indent="-228600" eaLnBrk="0" fontAlgn="base" hangingPunct="0">
              <a:spcBef>
                <a:spcPct val="0"/>
              </a:spcBef>
              <a:spcAft>
                <a:spcPct val="0"/>
              </a:spcAft>
              <a:defRPr>
                <a:latin typeface="Arial" charset="0"/>
                <a:ea typeface="Arial" charset="0"/>
                <a:cs typeface="Arial" charset="0"/>
              </a:defRPr>
            </a:lvl6pPr>
            <a:lvl7pPr marL="2971800" indent="-228600" eaLnBrk="0" fontAlgn="base" hangingPunct="0">
              <a:spcBef>
                <a:spcPct val="0"/>
              </a:spcBef>
              <a:spcAft>
                <a:spcPct val="0"/>
              </a:spcAft>
              <a:defRPr>
                <a:latin typeface="Arial" charset="0"/>
                <a:ea typeface="Arial" charset="0"/>
                <a:cs typeface="Arial" charset="0"/>
              </a:defRPr>
            </a:lvl7pPr>
            <a:lvl8pPr marL="3429000" indent="-228600" eaLnBrk="0" fontAlgn="base" hangingPunct="0">
              <a:spcBef>
                <a:spcPct val="0"/>
              </a:spcBef>
              <a:spcAft>
                <a:spcPct val="0"/>
              </a:spcAft>
              <a:defRPr>
                <a:latin typeface="Arial" charset="0"/>
                <a:ea typeface="Arial" charset="0"/>
                <a:cs typeface="Arial" charset="0"/>
              </a:defRPr>
            </a:lvl8pPr>
            <a:lvl9pPr marL="3886200" indent="-228600" eaLnBrk="0" fontAlgn="base" hangingPunct="0">
              <a:spcBef>
                <a:spcPct val="0"/>
              </a:spcBef>
              <a:spcAft>
                <a:spcPct val="0"/>
              </a:spcAft>
              <a:defRPr>
                <a:latin typeface="Arial" charset="0"/>
                <a:ea typeface="Arial"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cs typeface="Arial" charset="0"/>
              </a:rPr>
              <a:t>1. Song. ASH 2018. Abstr 148. 2. Song. Clin Cancer Res. 2020;26:4216.</a:t>
            </a:r>
          </a:p>
        </p:txBody>
      </p:sp>
      <p:graphicFrame>
        <p:nvGraphicFramePr>
          <p:cNvPr id="13" name="Content Placeholder 3">
            <a:extLst>
              <a:ext uri="{FF2B5EF4-FFF2-40B4-BE49-F238E27FC236}">
                <a16:creationId xmlns:a16="http://schemas.microsoft.com/office/drawing/2014/main" id="{BFB4F2DC-41F4-4DE0-8C15-92DFFAC9DED0}"/>
              </a:ext>
            </a:extLst>
          </p:cNvPr>
          <p:cNvGraphicFramePr>
            <a:graphicFrameLocks/>
          </p:cNvGraphicFramePr>
          <p:nvPr>
            <p:extLst>
              <p:ext uri="{D42A27DB-BD31-4B8C-83A1-F6EECF244321}">
                <p14:modId xmlns:p14="http://schemas.microsoft.com/office/powerpoint/2010/main" val="1587687447"/>
              </p:ext>
            </p:extLst>
          </p:nvPr>
        </p:nvGraphicFramePr>
        <p:xfrm>
          <a:off x="6381941" y="1610437"/>
          <a:ext cx="5376672" cy="3200400"/>
        </p:xfrm>
        <a:graphic>
          <a:graphicData uri="http://schemas.openxmlformats.org/drawingml/2006/table">
            <a:tbl>
              <a:tblPr firstRow="1" bandRow="1">
                <a:tableStyleId>{10A1B5D5-9B99-4C35-A422-299274C87663}</a:tableStyleId>
              </a:tblPr>
              <a:tblGrid>
                <a:gridCol w="3930459">
                  <a:extLst>
                    <a:ext uri="{9D8B030D-6E8A-4147-A177-3AD203B41FA5}">
                      <a16:colId xmlns:a16="http://schemas.microsoft.com/office/drawing/2014/main" val="20000"/>
                    </a:ext>
                  </a:extLst>
                </a:gridCol>
                <a:gridCol w="1446213">
                  <a:extLst>
                    <a:ext uri="{9D8B030D-6E8A-4147-A177-3AD203B41FA5}">
                      <a16:colId xmlns:a16="http://schemas.microsoft.com/office/drawing/2014/main" val="20001"/>
                    </a:ext>
                  </a:extLst>
                </a:gridCol>
              </a:tblGrid>
              <a:tr h="226142">
                <a:tc>
                  <a:txBody>
                    <a:bodyPr/>
                    <a:lstStyle/>
                    <a:p>
                      <a:r>
                        <a:rPr lang="en-US" dirty="0">
                          <a:latin typeface="Calibri" panose="020F0502020204030204" pitchFamily="34" charset="0"/>
                        </a:rPr>
                        <a:t>Safety Outcomes</a:t>
                      </a:r>
                      <a:r>
                        <a:rPr lang="en-US" baseline="30000" dirty="0">
                          <a:latin typeface="Calibri" panose="020F0502020204030204" pitchFamily="34" charset="0"/>
                        </a:rPr>
                        <a:t>2</a:t>
                      </a:r>
                      <a:endParaRPr lang="en-US" dirty="0">
                        <a:latin typeface="Calibri" panose="020F0502020204030204" pitchFamily="34" charset="0"/>
                      </a:endParaRPr>
                    </a:p>
                  </a:txBody>
                  <a:tcPr marL="118872" marR="118872"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latin typeface="Calibri" panose="020F0502020204030204" pitchFamily="34" charset="0"/>
                        </a:rPr>
                        <a:t>Patients</a:t>
                      </a:r>
                    </a:p>
                    <a:p>
                      <a:pPr algn="ctr"/>
                      <a:r>
                        <a:rPr lang="en-US" dirty="0">
                          <a:latin typeface="Calibri" panose="020F0502020204030204" pitchFamily="34" charset="0"/>
                        </a:rPr>
                        <a:t>(N = 86)</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129224">
                <a:tc>
                  <a:txBody>
                    <a:bodyPr/>
                    <a:lstStyle/>
                    <a:p>
                      <a:pPr marL="0" indent="0">
                        <a:buFont typeface="Arial" panose="020B0604020202020204" pitchFamily="34" charset="0"/>
                        <a:buNone/>
                      </a:pPr>
                      <a:r>
                        <a:rPr lang="en-US" dirty="0">
                          <a:solidFill>
                            <a:schemeClr val="bg1"/>
                          </a:solidFill>
                          <a:latin typeface="Calibri" panose="020F0502020204030204" pitchFamily="34" charset="0"/>
                        </a:rPr>
                        <a:t>Grade ≥3 AEs, %</a:t>
                      </a:r>
                    </a:p>
                  </a:txBody>
                  <a:tcPr marL="118872" marR="118872"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41.9</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0847812"/>
                  </a:ext>
                </a:extLst>
              </a:tr>
              <a:tr h="129224">
                <a:tc>
                  <a:txBody>
                    <a:bodyPr/>
                    <a:lstStyle/>
                    <a:p>
                      <a:pPr marL="0" indent="0">
                        <a:buFont typeface="Arial" panose="020B0604020202020204" pitchFamily="34" charset="0"/>
                        <a:buNone/>
                      </a:pPr>
                      <a:r>
                        <a:rPr lang="en-US" dirty="0">
                          <a:solidFill>
                            <a:schemeClr val="bg1"/>
                          </a:solidFill>
                          <a:latin typeface="Calibri" panose="020F0502020204030204" pitchFamily="34" charset="0"/>
                        </a:rPr>
                        <a:t>AEs leading to tx discontinuation, n (%)</a:t>
                      </a:r>
                    </a:p>
                  </a:txBody>
                  <a:tcPr marL="118872" marR="118872"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latin typeface="Calibri" panose="020F0502020204030204" pitchFamily="34" charset="0"/>
                        </a:rPr>
                        <a:t>8 (9.3)</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15857557"/>
                  </a:ext>
                </a:extLst>
              </a:tr>
              <a:tr h="129224">
                <a:tc>
                  <a:txBody>
                    <a:bodyPr/>
                    <a:lstStyle/>
                    <a:p>
                      <a:pPr marL="0" indent="0">
                        <a:buFont typeface="Arial" panose="020B0604020202020204" pitchFamily="34" charset="0"/>
                        <a:buNone/>
                      </a:pPr>
                      <a:r>
                        <a:rPr lang="en-US" dirty="0">
                          <a:solidFill>
                            <a:schemeClr val="bg1"/>
                          </a:solidFill>
                          <a:latin typeface="Calibri" panose="020F0502020204030204" pitchFamily="34" charset="0"/>
                        </a:rPr>
                        <a:t>AEs leading to death, n (%)</a:t>
                      </a:r>
                    </a:p>
                  </a:txBody>
                  <a:tcPr marL="118872" marR="118872"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latin typeface="Calibri" panose="020F0502020204030204" pitchFamily="34" charset="0"/>
                        </a:rPr>
                        <a:t>6 (7.0)*</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75730491"/>
                  </a:ext>
                </a:extLst>
              </a:tr>
              <a:tr h="129224">
                <a:tc>
                  <a:txBody>
                    <a:bodyPr/>
                    <a:lstStyle/>
                    <a:p>
                      <a:pPr marL="0" indent="0">
                        <a:buFont typeface="Arial" panose="020B0604020202020204" pitchFamily="34" charset="0"/>
                        <a:buNone/>
                      </a:pPr>
                      <a:r>
                        <a:rPr lang="en-US" dirty="0">
                          <a:solidFill>
                            <a:schemeClr val="bg1"/>
                          </a:solidFill>
                          <a:latin typeface="Calibri" panose="020F0502020204030204" pitchFamily="34" charset="0"/>
                        </a:rPr>
                        <a:t>Grade ≥3 AEs of special interest, n (%)</a:t>
                      </a:r>
                    </a:p>
                    <a:p>
                      <a:pPr marL="346075" indent="-230188">
                        <a:buFont typeface="Wingdings" panose="05000000000000000000" pitchFamily="2" charset="2"/>
                        <a:buChar char="§"/>
                      </a:pPr>
                      <a:r>
                        <a:rPr lang="en-US" dirty="0">
                          <a:solidFill>
                            <a:schemeClr val="bg1"/>
                          </a:solidFill>
                          <a:latin typeface="Calibri" panose="020F0502020204030204" pitchFamily="34" charset="0"/>
                        </a:rPr>
                        <a:t>Infections</a:t>
                      </a:r>
                    </a:p>
                    <a:p>
                      <a:pPr marL="346075" indent="-230188" algn="l" defTabSz="914400" rtl="0" eaLnBrk="1" latinLnBrk="0" hangingPunct="1">
                        <a:buFont typeface="Wingdings" panose="05000000000000000000" pitchFamily="2" charset="2"/>
                        <a:buChar char="§"/>
                      </a:pPr>
                      <a:r>
                        <a:rPr lang="en-US" sz="1800" kern="1200" dirty="0">
                          <a:solidFill>
                            <a:schemeClr val="bg1"/>
                          </a:solidFill>
                          <a:latin typeface="Calibri" panose="020F0502020204030204" pitchFamily="34" charset="0"/>
                          <a:ea typeface="+mn-ea"/>
                          <a:cs typeface="+mn-cs"/>
                        </a:rPr>
                        <a:t>Hypertension</a:t>
                      </a:r>
                    </a:p>
                    <a:p>
                      <a:pPr marL="346075" indent="-230188" algn="l" defTabSz="914400" rtl="0" eaLnBrk="1" latinLnBrk="0" hangingPunct="1">
                        <a:buFont typeface="Wingdings" panose="05000000000000000000" pitchFamily="2" charset="2"/>
                        <a:buChar char="§"/>
                      </a:pPr>
                      <a:r>
                        <a:rPr lang="en-US" sz="1800" kern="1200" dirty="0">
                          <a:solidFill>
                            <a:schemeClr val="bg1"/>
                          </a:solidFill>
                          <a:latin typeface="Calibri" panose="020F0502020204030204" pitchFamily="34" charset="0"/>
                          <a:ea typeface="+mn-ea"/>
                          <a:cs typeface="+mn-cs"/>
                        </a:rPr>
                        <a:t>Major hemorrhage</a:t>
                      </a:r>
                    </a:p>
                    <a:p>
                      <a:pPr marL="346075" indent="-230188" algn="l" defTabSz="914400" rtl="0" eaLnBrk="1" latinLnBrk="0" hangingPunct="1">
                        <a:buFont typeface="Wingdings" panose="05000000000000000000" pitchFamily="2" charset="2"/>
                        <a:buChar char="§"/>
                      </a:pPr>
                      <a:r>
                        <a:rPr lang="en-US" sz="1800" kern="1200" dirty="0">
                          <a:solidFill>
                            <a:schemeClr val="bg1"/>
                          </a:solidFill>
                          <a:latin typeface="Calibri" panose="020F0502020204030204" pitchFamily="34" charset="0"/>
                          <a:ea typeface="+mn-ea"/>
                          <a:cs typeface="+mn-cs"/>
                        </a:rPr>
                        <a:t>Atrial fibrillation/flutter</a:t>
                      </a:r>
                    </a:p>
                  </a:txBody>
                  <a:tcPr marL="118872" marR="118872"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dirty="0">
                        <a:solidFill>
                          <a:schemeClr val="bg1"/>
                        </a:solidFill>
                        <a:latin typeface="Calibri" panose="020F0502020204030204" pitchFamily="34" charset="0"/>
                      </a:endParaRPr>
                    </a:p>
                    <a:p>
                      <a:pPr algn="ctr"/>
                      <a:r>
                        <a:rPr lang="en-US" dirty="0">
                          <a:solidFill>
                            <a:schemeClr val="bg1"/>
                          </a:solidFill>
                          <a:latin typeface="Calibri" panose="020F0502020204030204" pitchFamily="34" charset="0"/>
                        </a:rPr>
                        <a:t>12 (14.0)</a:t>
                      </a:r>
                    </a:p>
                    <a:p>
                      <a:pPr algn="ctr"/>
                      <a:r>
                        <a:rPr lang="en-US" dirty="0">
                          <a:solidFill>
                            <a:schemeClr val="bg1"/>
                          </a:solidFill>
                          <a:latin typeface="Calibri" panose="020F0502020204030204" pitchFamily="34" charset="0"/>
                        </a:rPr>
                        <a:t>3 (3.5)</a:t>
                      </a:r>
                    </a:p>
                    <a:p>
                      <a:pPr algn="ctr"/>
                      <a:r>
                        <a:rPr lang="en-US" dirty="0">
                          <a:solidFill>
                            <a:schemeClr val="bg1"/>
                          </a:solidFill>
                          <a:latin typeface="Calibri" panose="020F0502020204030204" pitchFamily="34" charset="0"/>
                        </a:rPr>
                        <a:t>1 (1.2)</a:t>
                      </a:r>
                    </a:p>
                    <a:p>
                      <a:pPr algn="ctr"/>
                      <a:r>
                        <a:rPr lang="en-US" dirty="0">
                          <a:solidFill>
                            <a:schemeClr val="bg1"/>
                          </a:solidFill>
                          <a:latin typeface="Calibri" panose="020F0502020204030204" pitchFamily="34" charset="0"/>
                        </a:rPr>
                        <a:t>0</a:t>
                      </a: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33190164"/>
                  </a:ext>
                </a:extLst>
              </a:tr>
            </a:tbl>
          </a:graphicData>
        </a:graphic>
      </p:graphicFrame>
      <p:sp>
        <p:nvSpPr>
          <p:cNvPr id="14" name="TextBox 13">
            <a:extLst>
              <a:ext uri="{FF2B5EF4-FFF2-40B4-BE49-F238E27FC236}">
                <a16:creationId xmlns:a16="http://schemas.microsoft.com/office/drawing/2014/main" id="{0DCE39E3-66EE-403F-AAF1-814E25977294}"/>
              </a:ext>
            </a:extLst>
          </p:cNvPr>
          <p:cNvSpPr txBox="1"/>
          <p:nvPr/>
        </p:nvSpPr>
        <p:spPr bwMode="auto">
          <a:xfrm>
            <a:off x="522288" y="1341478"/>
            <a:ext cx="57491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Any-Grade TEAEs in ≥5% of Patients or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≥3 TEAEs in ≥2 Patients</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3B1D670C-F423-45C6-89A1-027FCC67678E}"/>
              </a:ext>
            </a:extLst>
          </p:cNvPr>
          <p:cNvSpPr txBox="1"/>
          <p:nvPr/>
        </p:nvSpPr>
        <p:spPr bwMode="auto">
          <a:xfrm>
            <a:off x="6381941" y="4836859"/>
            <a:ext cx="53766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 each for left occipital lobe hemorrhage, pneumonia, traffic accident; unknown causes, n = 3.</a:t>
            </a:r>
          </a:p>
        </p:txBody>
      </p:sp>
      <p:cxnSp>
        <p:nvCxnSpPr>
          <p:cNvPr id="15" name="Straight Connector 14">
            <a:extLst>
              <a:ext uri="{FF2B5EF4-FFF2-40B4-BE49-F238E27FC236}">
                <a16:creationId xmlns:a16="http://schemas.microsoft.com/office/drawing/2014/main" id="{A3178507-E4F1-4899-9C78-375C8BD76FE8}"/>
              </a:ext>
            </a:extLst>
          </p:cNvPr>
          <p:cNvCxnSpPr>
            <a:cxnSpLocks/>
          </p:cNvCxnSpPr>
          <p:nvPr/>
        </p:nvCxnSpPr>
        <p:spPr bwMode="auto">
          <a:xfrm>
            <a:off x="2656936" y="5658928"/>
            <a:ext cx="358283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A81AA05-A384-4E88-8571-0E22024C068B}"/>
              </a:ext>
            </a:extLst>
          </p:cNvPr>
          <p:cNvCxnSpPr/>
          <p:nvPr/>
        </p:nvCxnSpPr>
        <p:spPr bwMode="auto">
          <a:xfrm>
            <a:off x="2656936" y="5656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0047075-2196-4CE4-B298-01E300275156}"/>
              </a:ext>
            </a:extLst>
          </p:cNvPr>
          <p:cNvCxnSpPr/>
          <p:nvPr/>
        </p:nvCxnSpPr>
        <p:spPr bwMode="auto">
          <a:xfrm>
            <a:off x="3373503" y="5656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9A7DAB6-CD65-4B51-985A-4E67857771BA}"/>
              </a:ext>
            </a:extLst>
          </p:cNvPr>
          <p:cNvCxnSpPr/>
          <p:nvPr/>
        </p:nvCxnSpPr>
        <p:spPr bwMode="auto">
          <a:xfrm>
            <a:off x="4090070" y="5656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283E0A8-A0CF-4723-AD49-31B73908F380}"/>
              </a:ext>
            </a:extLst>
          </p:cNvPr>
          <p:cNvCxnSpPr/>
          <p:nvPr/>
        </p:nvCxnSpPr>
        <p:spPr bwMode="auto">
          <a:xfrm>
            <a:off x="4806637" y="5656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727D018-87D0-4336-9CE6-9FB57FBDCDC2}"/>
              </a:ext>
            </a:extLst>
          </p:cNvPr>
          <p:cNvCxnSpPr/>
          <p:nvPr/>
        </p:nvCxnSpPr>
        <p:spPr bwMode="auto">
          <a:xfrm>
            <a:off x="5523204" y="565657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3644592-1E0F-4EE7-A0E9-B1E1B732CB0A}"/>
              </a:ext>
            </a:extLst>
          </p:cNvPr>
          <p:cNvCxnSpPr/>
          <p:nvPr/>
        </p:nvCxnSpPr>
        <p:spPr bwMode="auto">
          <a:xfrm>
            <a:off x="6239771" y="5656576"/>
            <a:ext cx="0" cy="64008"/>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172DE620-4CF8-47D5-8C54-5539F81F558F}"/>
              </a:ext>
            </a:extLst>
          </p:cNvPr>
          <p:cNvSpPr txBox="1"/>
          <p:nvPr/>
        </p:nvSpPr>
        <p:spPr bwMode="auto">
          <a:xfrm>
            <a:off x="2656936" y="5946861"/>
            <a:ext cx="36144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sp>
        <p:nvSpPr>
          <p:cNvPr id="25" name="TextBox 24">
            <a:extLst>
              <a:ext uri="{FF2B5EF4-FFF2-40B4-BE49-F238E27FC236}">
                <a16:creationId xmlns:a16="http://schemas.microsoft.com/office/drawing/2014/main" id="{06399EE2-F8D7-4CF1-B884-D55ED9C58ACD}"/>
              </a:ext>
            </a:extLst>
          </p:cNvPr>
          <p:cNvSpPr txBox="1"/>
          <p:nvPr/>
        </p:nvSpPr>
        <p:spPr bwMode="auto">
          <a:xfrm>
            <a:off x="5952230" y="5667727"/>
            <a:ext cx="632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26" name="TextBox 25">
            <a:extLst>
              <a:ext uri="{FF2B5EF4-FFF2-40B4-BE49-F238E27FC236}">
                <a16:creationId xmlns:a16="http://schemas.microsoft.com/office/drawing/2014/main" id="{1AFF936B-25A2-4647-97D0-C68C2BDF971A}"/>
              </a:ext>
            </a:extLst>
          </p:cNvPr>
          <p:cNvSpPr txBox="1"/>
          <p:nvPr/>
        </p:nvSpPr>
        <p:spPr bwMode="auto">
          <a:xfrm>
            <a:off x="2382618" y="5667727"/>
            <a:ext cx="632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 name="TextBox 26">
            <a:extLst>
              <a:ext uri="{FF2B5EF4-FFF2-40B4-BE49-F238E27FC236}">
                <a16:creationId xmlns:a16="http://schemas.microsoft.com/office/drawing/2014/main" id="{5A9D79E9-D33E-4031-B706-9C6137EC2344}"/>
              </a:ext>
            </a:extLst>
          </p:cNvPr>
          <p:cNvSpPr txBox="1"/>
          <p:nvPr/>
        </p:nvSpPr>
        <p:spPr bwMode="auto">
          <a:xfrm>
            <a:off x="3096540" y="5667727"/>
            <a:ext cx="632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8" name="TextBox 27">
            <a:extLst>
              <a:ext uri="{FF2B5EF4-FFF2-40B4-BE49-F238E27FC236}">
                <a16:creationId xmlns:a16="http://schemas.microsoft.com/office/drawing/2014/main" id="{379C34DD-1697-4AB4-9E2F-A73625F24082}"/>
              </a:ext>
            </a:extLst>
          </p:cNvPr>
          <p:cNvSpPr txBox="1"/>
          <p:nvPr/>
        </p:nvSpPr>
        <p:spPr bwMode="auto">
          <a:xfrm>
            <a:off x="3810462" y="5667727"/>
            <a:ext cx="632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9" name="TextBox 28">
            <a:extLst>
              <a:ext uri="{FF2B5EF4-FFF2-40B4-BE49-F238E27FC236}">
                <a16:creationId xmlns:a16="http://schemas.microsoft.com/office/drawing/2014/main" id="{9E4A5B72-3DCF-43A0-AF50-C41E50AC4736}"/>
              </a:ext>
            </a:extLst>
          </p:cNvPr>
          <p:cNvSpPr txBox="1"/>
          <p:nvPr/>
        </p:nvSpPr>
        <p:spPr bwMode="auto">
          <a:xfrm>
            <a:off x="4524384" y="5667727"/>
            <a:ext cx="632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30" name="TextBox 29">
            <a:extLst>
              <a:ext uri="{FF2B5EF4-FFF2-40B4-BE49-F238E27FC236}">
                <a16:creationId xmlns:a16="http://schemas.microsoft.com/office/drawing/2014/main" id="{435C5191-2052-4C56-BD0E-837CF5424BA3}"/>
              </a:ext>
            </a:extLst>
          </p:cNvPr>
          <p:cNvSpPr txBox="1"/>
          <p:nvPr/>
        </p:nvSpPr>
        <p:spPr bwMode="auto">
          <a:xfrm>
            <a:off x="5238306" y="5667727"/>
            <a:ext cx="63260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grpSp>
        <p:nvGrpSpPr>
          <p:cNvPr id="34" name="Group 33">
            <a:extLst>
              <a:ext uri="{FF2B5EF4-FFF2-40B4-BE49-F238E27FC236}">
                <a16:creationId xmlns:a16="http://schemas.microsoft.com/office/drawing/2014/main" id="{19880094-8D6A-441B-A175-1DC369A31384}"/>
              </a:ext>
            </a:extLst>
          </p:cNvPr>
          <p:cNvGrpSpPr/>
          <p:nvPr/>
        </p:nvGrpSpPr>
        <p:grpSpPr>
          <a:xfrm>
            <a:off x="4688356" y="4737847"/>
            <a:ext cx="1514353" cy="646331"/>
            <a:chOff x="5026898" y="3564373"/>
            <a:chExt cx="1069093" cy="646331"/>
          </a:xfrm>
        </p:grpSpPr>
        <p:sp>
          <p:nvSpPr>
            <p:cNvPr id="31" name="TextBox 30">
              <a:extLst>
                <a:ext uri="{FF2B5EF4-FFF2-40B4-BE49-F238E27FC236}">
                  <a16:creationId xmlns:a16="http://schemas.microsoft.com/office/drawing/2014/main" id="{2B95D8FF-5AD2-4B2C-BE59-A5F219B7A262}"/>
                </a:ext>
              </a:extLst>
            </p:cNvPr>
            <p:cNvSpPr txBox="1"/>
            <p:nvPr/>
          </p:nvSpPr>
          <p:spPr bwMode="auto">
            <a:xfrm>
              <a:off x="5156986" y="3564373"/>
              <a:ext cx="93900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1/2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Grade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2" name="Rectangle 31">
              <a:extLst>
                <a:ext uri="{FF2B5EF4-FFF2-40B4-BE49-F238E27FC236}">
                  <a16:creationId xmlns:a16="http://schemas.microsoft.com/office/drawing/2014/main" id="{F31657DC-15D4-4B75-A50B-092022FE64F4}"/>
                </a:ext>
              </a:extLst>
            </p:cNvPr>
            <p:cNvSpPr/>
            <p:nvPr/>
          </p:nvSpPr>
          <p:spPr bwMode="auto">
            <a:xfrm>
              <a:off x="5026898" y="3675370"/>
              <a:ext cx="146304" cy="1463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56B4F6B3-6A9B-4C27-8169-B134AA6B5BF5}"/>
                </a:ext>
              </a:extLst>
            </p:cNvPr>
            <p:cNvSpPr/>
            <p:nvPr/>
          </p:nvSpPr>
          <p:spPr bwMode="auto">
            <a:xfrm>
              <a:off x="5026898" y="3950403"/>
              <a:ext cx="146304" cy="1463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35" name="TextBox 34">
            <a:extLst>
              <a:ext uri="{FF2B5EF4-FFF2-40B4-BE49-F238E27FC236}">
                <a16:creationId xmlns:a16="http://schemas.microsoft.com/office/drawing/2014/main" id="{62E8396D-E962-4B1C-9310-8137941E8061}"/>
              </a:ext>
            </a:extLst>
          </p:cNvPr>
          <p:cNvSpPr txBox="1"/>
          <p:nvPr/>
        </p:nvSpPr>
        <p:spPr bwMode="auto">
          <a:xfrm>
            <a:off x="3381282" y="3111743"/>
            <a:ext cx="1514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0%</a:t>
            </a:r>
          </a:p>
        </p:txBody>
      </p:sp>
      <p:sp>
        <p:nvSpPr>
          <p:cNvPr id="36" name="TextBox 35">
            <a:extLst>
              <a:ext uri="{FF2B5EF4-FFF2-40B4-BE49-F238E27FC236}">
                <a16:creationId xmlns:a16="http://schemas.microsoft.com/office/drawing/2014/main" id="{2106DC34-6526-4CBE-945F-D518B8A88E6A}"/>
              </a:ext>
            </a:extLst>
          </p:cNvPr>
          <p:cNvSpPr txBox="1"/>
          <p:nvPr/>
        </p:nvSpPr>
        <p:spPr bwMode="auto">
          <a:xfrm>
            <a:off x="3216345" y="3435849"/>
            <a:ext cx="15143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Gr </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2.3%</a:t>
            </a:r>
          </a:p>
        </p:txBody>
      </p:sp>
      <p:sp>
        <p:nvSpPr>
          <p:cNvPr id="37" name="TextBox 36">
            <a:extLst>
              <a:ext uri="{FF2B5EF4-FFF2-40B4-BE49-F238E27FC236}">
                <a16:creationId xmlns:a16="http://schemas.microsoft.com/office/drawing/2014/main" id="{F8946637-C3E2-4458-93B6-35AE87DD11B2}"/>
              </a:ext>
            </a:extLst>
          </p:cNvPr>
          <p:cNvSpPr txBox="1"/>
          <p:nvPr/>
        </p:nvSpPr>
        <p:spPr bwMode="auto">
          <a:xfrm>
            <a:off x="151008" y="2067624"/>
            <a:ext cx="2492905" cy="370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88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Neutrophil count decreased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Rash</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Upper respiratory tract infection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Platelet count decreased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White blood cell decreased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Anemia</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Hypokalemia</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Diarrhea</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Alanine aminotransferase increased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Hypertension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increased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Neutropenia</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Hyperuricemia</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Lung infection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Cough</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Toothache</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Constipation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Hyperglycemia</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Urinary tract infection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Blood creatinine increased</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Pneumonia</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Peripheral swelling</a:t>
            </a:r>
          </a:p>
        </p:txBody>
      </p:sp>
      <p:grpSp>
        <p:nvGrpSpPr>
          <p:cNvPr id="41" name="Group 40">
            <a:extLst>
              <a:ext uri="{FF2B5EF4-FFF2-40B4-BE49-F238E27FC236}">
                <a16:creationId xmlns:a16="http://schemas.microsoft.com/office/drawing/2014/main" id="{B7CA3418-A140-4C0B-A4EE-D69C8C326886}"/>
              </a:ext>
            </a:extLst>
          </p:cNvPr>
          <p:cNvGrpSpPr/>
          <p:nvPr/>
        </p:nvGrpSpPr>
        <p:grpSpPr>
          <a:xfrm>
            <a:off x="2643914" y="2132010"/>
            <a:ext cx="2299547" cy="94509"/>
            <a:chOff x="2643914" y="2132010"/>
            <a:chExt cx="2299547" cy="94509"/>
          </a:xfrm>
        </p:grpSpPr>
        <p:sp>
          <p:nvSpPr>
            <p:cNvPr id="40" name="Rectangle 39">
              <a:extLst>
                <a:ext uri="{FF2B5EF4-FFF2-40B4-BE49-F238E27FC236}">
                  <a16:creationId xmlns:a16="http://schemas.microsoft.com/office/drawing/2014/main" id="{AF1D51B9-5CC8-40F9-A27A-BCDDB1CF620E}"/>
                </a:ext>
              </a:extLst>
            </p:cNvPr>
            <p:cNvSpPr/>
            <p:nvPr/>
          </p:nvSpPr>
          <p:spPr bwMode="auto">
            <a:xfrm>
              <a:off x="2643914" y="2132010"/>
              <a:ext cx="2299547"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Rectangle 37">
              <a:extLst>
                <a:ext uri="{FF2B5EF4-FFF2-40B4-BE49-F238E27FC236}">
                  <a16:creationId xmlns:a16="http://schemas.microsoft.com/office/drawing/2014/main" id="{BAF43A0B-9DFB-474B-8FCD-3D95D76C4ADE}"/>
                </a:ext>
              </a:extLst>
            </p:cNvPr>
            <p:cNvSpPr/>
            <p:nvPr/>
          </p:nvSpPr>
          <p:spPr bwMode="auto">
            <a:xfrm>
              <a:off x="2658204" y="2132010"/>
              <a:ext cx="1446156"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4" name="Rectangle 43">
            <a:extLst>
              <a:ext uri="{FF2B5EF4-FFF2-40B4-BE49-F238E27FC236}">
                <a16:creationId xmlns:a16="http://schemas.microsoft.com/office/drawing/2014/main" id="{5777814B-375E-4C8C-9AB4-04766D6D7814}"/>
              </a:ext>
            </a:extLst>
          </p:cNvPr>
          <p:cNvSpPr/>
          <p:nvPr/>
        </p:nvSpPr>
        <p:spPr bwMode="auto">
          <a:xfrm>
            <a:off x="2653442" y="2293114"/>
            <a:ext cx="2120353"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BF7AB3D9-D519-4B80-BF91-DEC34D744392}"/>
              </a:ext>
            </a:extLst>
          </p:cNvPr>
          <p:cNvSpPr/>
          <p:nvPr/>
        </p:nvSpPr>
        <p:spPr bwMode="auto">
          <a:xfrm>
            <a:off x="2651060" y="2454218"/>
            <a:ext cx="2120345"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8" name="Group 47">
            <a:extLst>
              <a:ext uri="{FF2B5EF4-FFF2-40B4-BE49-F238E27FC236}">
                <a16:creationId xmlns:a16="http://schemas.microsoft.com/office/drawing/2014/main" id="{765FD2FD-0891-4373-9055-9404276E61BE}"/>
              </a:ext>
            </a:extLst>
          </p:cNvPr>
          <p:cNvGrpSpPr/>
          <p:nvPr/>
        </p:nvGrpSpPr>
        <p:grpSpPr>
          <a:xfrm>
            <a:off x="2643915" y="2615322"/>
            <a:ext cx="1618524" cy="94509"/>
            <a:chOff x="2643915" y="2132010"/>
            <a:chExt cx="1618524" cy="94509"/>
          </a:xfrm>
        </p:grpSpPr>
        <p:sp>
          <p:nvSpPr>
            <p:cNvPr id="49" name="Rectangle 48">
              <a:extLst>
                <a:ext uri="{FF2B5EF4-FFF2-40B4-BE49-F238E27FC236}">
                  <a16:creationId xmlns:a16="http://schemas.microsoft.com/office/drawing/2014/main" id="{F23EDF1E-8A81-4E2D-ADBA-663FADF75700}"/>
                </a:ext>
              </a:extLst>
            </p:cNvPr>
            <p:cNvSpPr/>
            <p:nvPr/>
          </p:nvSpPr>
          <p:spPr bwMode="auto">
            <a:xfrm>
              <a:off x="2643915" y="2132010"/>
              <a:ext cx="1618524"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4DAAF1C6-0B49-4460-864A-1D1196A5D2A8}"/>
                </a:ext>
              </a:extLst>
            </p:cNvPr>
            <p:cNvSpPr/>
            <p:nvPr/>
          </p:nvSpPr>
          <p:spPr bwMode="auto">
            <a:xfrm>
              <a:off x="2653442" y="2132010"/>
              <a:ext cx="1446156"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1" name="Group 50">
            <a:extLst>
              <a:ext uri="{FF2B5EF4-FFF2-40B4-BE49-F238E27FC236}">
                <a16:creationId xmlns:a16="http://schemas.microsoft.com/office/drawing/2014/main" id="{BA9C7BF9-6996-47BF-9240-6E2B091AD1B6}"/>
              </a:ext>
            </a:extLst>
          </p:cNvPr>
          <p:cNvGrpSpPr/>
          <p:nvPr/>
        </p:nvGrpSpPr>
        <p:grpSpPr>
          <a:xfrm>
            <a:off x="2643915" y="2776426"/>
            <a:ext cx="1280386" cy="94509"/>
            <a:chOff x="2643915" y="2132010"/>
            <a:chExt cx="1280386" cy="94509"/>
          </a:xfrm>
        </p:grpSpPr>
        <p:sp>
          <p:nvSpPr>
            <p:cNvPr id="52" name="Rectangle 51">
              <a:extLst>
                <a:ext uri="{FF2B5EF4-FFF2-40B4-BE49-F238E27FC236}">
                  <a16:creationId xmlns:a16="http://schemas.microsoft.com/office/drawing/2014/main" id="{C39E1BE7-B264-4561-BD51-F46EDA354507}"/>
                </a:ext>
              </a:extLst>
            </p:cNvPr>
            <p:cNvSpPr/>
            <p:nvPr/>
          </p:nvSpPr>
          <p:spPr bwMode="auto">
            <a:xfrm>
              <a:off x="2643915" y="2132010"/>
              <a:ext cx="1280386"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B8A09047-720E-4DD8-BF9D-6210C2CDD3C5}"/>
                </a:ext>
              </a:extLst>
            </p:cNvPr>
            <p:cNvSpPr/>
            <p:nvPr/>
          </p:nvSpPr>
          <p:spPr bwMode="auto">
            <a:xfrm>
              <a:off x="2658204" y="2132010"/>
              <a:ext cx="1013679"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4" name="Group 53">
            <a:extLst>
              <a:ext uri="{FF2B5EF4-FFF2-40B4-BE49-F238E27FC236}">
                <a16:creationId xmlns:a16="http://schemas.microsoft.com/office/drawing/2014/main" id="{E3C77CA7-9C0C-41AE-A32A-E03E1C81345D}"/>
              </a:ext>
            </a:extLst>
          </p:cNvPr>
          <p:cNvGrpSpPr/>
          <p:nvPr/>
        </p:nvGrpSpPr>
        <p:grpSpPr>
          <a:xfrm>
            <a:off x="2643914" y="2937530"/>
            <a:ext cx="858905" cy="94509"/>
            <a:chOff x="2643914" y="2132010"/>
            <a:chExt cx="858905" cy="94509"/>
          </a:xfrm>
        </p:grpSpPr>
        <p:sp>
          <p:nvSpPr>
            <p:cNvPr id="55" name="Rectangle 54">
              <a:extLst>
                <a:ext uri="{FF2B5EF4-FFF2-40B4-BE49-F238E27FC236}">
                  <a16:creationId xmlns:a16="http://schemas.microsoft.com/office/drawing/2014/main" id="{5C55E302-3258-4768-915A-D388202EB407}"/>
                </a:ext>
              </a:extLst>
            </p:cNvPr>
            <p:cNvSpPr/>
            <p:nvPr/>
          </p:nvSpPr>
          <p:spPr bwMode="auto">
            <a:xfrm>
              <a:off x="2643914" y="2132010"/>
              <a:ext cx="858905"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3168DEE4-FB7D-4D0E-91B2-EACF9DDC56D9}"/>
                </a:ext>
              </a:extLst>
            </p:cNvPr>
            <p:cNvSpPr/>
            <p:nvPr/>
          </p:nvSpPr>
          <p:spPr bwMode="auto">
            <a:xfrm>
              <a:off x="2658204" y="2132010"/>
              <a:ext cx="504093"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59" name="Rectangle 58">
            <a:extLst>
              <a:ext uri="{FF2B5EF4-FFF2-40B4-BE49-F238E27FC236}">
                <a16:creationId xmlns:a16="http://schemas.microsoft.com/office/drawing/2014/main" id="{0AF4935B-72BB-46F3-BE0C-ED396A618502}"/>
              </a:ext>
            </a:extLst>
          </p:cNvPr>
          <p:cNvSpPr/>
          <p:nvPr/>
        </p:nvSpPr>
        <p:spPr bwMode="auto">
          <a:xfrm>
            <a:off x="2658204" y="3098634"/>
            <a:ext cx="844608"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54267A01-C7EF-40EA-A9DA-A52F5BCF8840}"/>
              </a:ext>
            </a:extLst>
          </p:cNvPr>
          <p:cNvSpPr/>
          <p:nvPr/>
        </p:nvSpPr>
        <p:spPr bwMode="auto">
          <a:xfrm>
            <a:off x="2665347" y="3259738"/>
            <a:ext cx="756506"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688D8AE2-0569-40A5-B1B2-FFFB4CACA5E4}"/>
              </a:ext>
            </a:extLst>
          </p:cNvPr>
          <p:cNvSpPr/>
          <p:nvPr/>
        </p:nvSpPr>
        <p:spPr bwMode="auto">
          <a:xfrm>
            <a:off x="2658204" y="3420842"/>
            <a:ext cx="677926"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66" name="Group 65">
            <a:extLst>
              <a:ext uri="{FF2B5EF4-FFF2-40B4-BE49-F238E27FC236}">
                <a16:creationId xmlns:a16="http://schemas.microsoft.com/office/drawing/2014/main" id="{B22BF457-0C89-45AE-9513-E629D24E2773}"/>
              </a:ext>
            </a:extLst>
          </p:cNvPr>
          <p:cNvGrpSpPr/>
          <p:nvPr/>
        </p:nvGrpSpPr>
        <p:grpSpPr>
          <a:xfrm>
            <a:off x="2648680" y="3581946"/>
            <a:ext cx="601764" cy="94509"/>
            <a:chOff x="2648680" y="2132010"/>
            <a:chExt cx="601764" cy="94509"/>
          </a:xfrm>
        </p:grpSpPr>
        <p:sp>
          <p:nvSpPr>
            <p:cNvPr id="67" name="Rectangle 66">
              <a:extLst>
                <a:ext uri="{FF2B5EF4-FFF2-40B4-BE49-F238E27FC236}">
                  <a16:creationId xmlns:a16="http://schemas.microsoft.com/office/drawing/2014/main" id="{2805F58E-7B7B-413A-9A4B-BF9F95FBACE3}"/>
                </a:ext>
              </a:extLst>
            </p:cNvPr>
            <p:cNvSpPr/>
            <p:nvPr/>
          </p:nvSpPr>
          <p:spPr bwMode="auto">
            <a:xfrm>
              <a:off x="2658201" y="2132010"/>
              <a:ext cx="592243"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1D580CD6-A4AA-4036-9340-6014AF9EB759}"/>
                </a:ext>
              </a:extLst>
            </p:cNvPr>
            <p:cNvSpPr/>
            <p:nvPr/>
          </p:nvSpPr>
          <p:spPr bwMode="auto">
            <a:xfrm>
              <a:off x="2648680" y="2132010"/>
              <a:ext cx="438332"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69" name="Group 68">
            <a:extLst>
              <a:ext uri="{FF2B5EF4-FFF2-40B4-BE49-F238E27FC236}">
                <a16:creationId xmlns:a16="http://schemas.microsoft.com/office/drawing/2014/main" id="{EE32EBA6-724D-4CFA-9AF2-8D7C178283FB}"/>
              </a:ext>
            </a:extLst>
          </p:cNvPr>
          <p:cNvGrpSpPr/>
          <p:nvPr/>
        </p:nvGrpSpPr>
        <p:grpSpPr>
          <a:xfrm>
            <a:off x="2643915" y="3743050"/>
            <a:ext cx="606530" cy="94509"/>
            <a:chOff x="2643915" y="2132010"/>
            <a:chExt cx="606530" cy="94509"/>
          </a:xfrm>
        </p:grpSpPr>
        <p:sp>
          <p:nvSpPr>
            <p:cNvPr id="70" name="Rectangle 69">
              <a:extLst>
                <a:ext uri="{FF2B5EF4-FFF2-40B4-BE49-F238E27FC236}">
                  <a16:creationId xmlns:a16="http://schemas.microsoft.com/office/drawing/2014/main" id="{F05C955B-2A95-400E-AE01-D9D5C1F2D660}"/>
                </a:ext>
              </a:extLst>
            </p:cNvPr>
            <p:cNvSpPr/>
            <p:nvPr/>
          </p:nvSpPr>
          <p:spPr bwMode="auto">
            <a:xfrm>
              <a:off x="2643915" y="2132010"/>
              <a:ext cx="606530"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1B1F405A-8067-4A29-A9A5-F03DF32C9A1A}"/>
                </a:ext>
              </a:extLst>
            </p:cNvPr>
            <p:cNvSpPr/>
            <p:nvPr/>
          </p:nvSpPr>
          <p:spPr bwMode="auto">
            <a:xfrm>
              <a:off x="2658204" y="2132010"/>
              <a:ext cx="504090"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2" name="Group 71">
            <a:extLst>
              <a:ext uri="{FF2B5EF4-FFF2-40B4-BE49-F238E27FC236}">
                <a16:creationId xmlns:a16="http://schemas.microsoft.com/office/drawing/2014/main" id="{58826D14-B8B4-4BB2-B0AE-AE976BA828E7}"/>
              </a:ext>
            </a:extLst>
          </p:cNvPr>
          <p:cNvGrpSpPr/>
          <p:nvPr/>
        </p:nvGrpSpPr>
        <p:grpSpPr>
          <a:xfrm>
            <a:off x="2651058" y="3904154"/>
            <a:ext cx="518380" cy="94509"/>
            <a:chOff x="2651058" y="2132010"/>
            <a:chExt cx="518380" cy="94509"/>
          </a:xfrm>
        </p:grpSpPr>
        <p:sp>
          <p:nvSpPr>
            <p:cNvPr id="73" name="Rectangle 72">
              <a:extLst>
                <a:ext uri="{FF2B5EF4-FFF2-40B4-BE49-F238E27FC236}">
                  <a16:creationId xmlns:a16="http://schemas.microsoft.com/office/drawing/2014/main" id="{91AFB200-2DBB-4038-AA55-49281470C894}"/>
                </a:ext>
              </a:extLst>
            </p:cNvPr>
            <p:cNvSpPr/>
            <p:nvPr/>
          </p:nvSpPr>
          <p:spPr bwMode="auto">
            <a:xfrm>
              <a:off x="2651058" y="2132010"/>
              <a:ext cx="518380"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Rectangle 73">
              <a:extLst>
                <a:ext uri="{FF2B5EF4-FFF2-40B4-BE49-F238E27FC236}">
                  <a16:creationId xmlns:a16="http://schemas.microsoft.com/office/drawing/2014/main" id="{82781214-88A6-450D-8478-B28F1A63F7F3}"/>
                </a:ext>
              </a:extLst>
            </p:cNvPr>
            <p:cNvSpPr/>
            <p:nvPr/>
          </p:nvSpPr>
          <p:spPr bwMode="auto">
            <a:xfrm>
              <a:off x="2658204" y="2132010"/>
              <a:ext cx="428804"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5" name="Group 74">
            <a:extLst>
              <a:ext uri="{FF2B5EF4-FFF2-40B4-BE49-F238E27FC236}">
                <a16:creationId xmlns:a16="http://schemas.microsoft.com/office/drawing/2014/main" id="{3EA71DD1-C771-4922-B6C9-4C8AE64A21B1}"/>
              </a:ext>
            </a:extLst>
          </p:cNvPr>
          <p:cNvGrpSpPr/>
          <p:nvPr/>
        </p:nvGrpSpPr>
        <p:grpSpPr>
          <a:xfrm>
            <a:off x="2643915" y="4065258"/>
            <a:ext cx="525524" cy="94509"/>
            <a:chOff x="2643915" y="2132010"/>
            <a:chExt cx="525524" cy="94509"/>
          </a:xfrm>
        </p:grpSpPr>
        <p:sp>
          <p:nvSpPr>
            <p:cNvPr id="76" name="Rectangle 75">
              <a:extLst>
                <a:ext uri="{FF2B5EF4-FFF2-40B4-BE49-F238E27FC236}">
                  <a16:creationId xmlns:a16="http://schemas.microsoft.com/office/drawing/2014/main" id="{3ABE4B31-B53E-400F-9608-1DE68D8095FE}"/>
                </a:ext>
              </a:extLst>
            </p:cNvPr>
            <p:cNvSpPr/>
            <p:nvPr/>
          </p:nvSpPr>
          <p:spPr bwMode="auto">
            <a:xfrm>
              <a:off x="2643915" y="2132010"/>
              <a:ext cx="525524"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630E8BF2-F76B-4357-B05B-2DEA55A8442C}"/>
                </a:ext>
              </a:extLst>
            </p:cNvPr>
            <p:cNvSpPr/>
            <p:nvPr/>
          </p:nvSpPr>
          <p:spPr bwMode="auto">
            <a:xfrm>
              <a:off x="2665347" y="2132010"/>
              <a:ext cx="339790"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8" name="Group 77">
            <a:extLst>
              <a:ext uri="{FF2B5EF4-FFF2-40B4-BE49-F238E27FC236}">
                <a16:creationId xmlns:a16="http://schemas.microsoft.com/office/drawing/2014/main" id="{62EEC8A8-C185-4993-B03A-2768E7B7E229}"/>
              </a:ext>
            </a:extLst>
          </p:cNvPr>
          <p:cNvGrpSpPr/>
          <p:nvPr/>
        </p:nvGrpSpPr>
        <p:grpSpPr>
          <a:xfrm>
            <a:off x="2643915" y="4226362"/>
            <a:ext cx="525524" cy="94509"/>
            <a:chOff x="2643915" y="2132010"/>
            <a:chExt cx="525524" cy="94509"/>
          </a:xfrm>
        </p:grpSpPr>
        <p:sp>
          <p:nvSpPr>
            <p:cNvPr id="79" name="Rectangle 78">
              <a:extLst>
                <a:ext uri="{FF2B5EF4-FFF2-40B4-BE49-F238E27FC236}">
                  <a16:creationId xmlns:a16="http://schemas.microsoft.com/office/drawing/2014/main" id="{387E3C3A-C8B4-415B-B39C-E9BAC2BD3C19}"/>
                </a:ext>
              </a:extLst>
            </p:cNvPr>
            <p:cNvSpPr/>
            <p:nvPr/>
          </p:nvSpPr>
          <p:spPr bwMode="auto">
            <a:xfrm>
              <a:off x="2643915" y="2132010"/>
              <a:ext cx="525524"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05FCB98A-3502-40E7-9C68-392F04195B30}"/>
                </a:ext>
              </a:extLst>
            </p:cNvPr>
            <p:cNvSpPr/>
            <p:nvPr/>
          </p:nvSpPr>
          <p:spPr bwMode="auto">
            <a:xfrm>
              <a:off x="2653442" y="2132010"/>
              <a:ext cx="97404"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83" name="Rectangle 82">
            <a:extLst>
              <a:ext uri="{FF2B5EF4-FFF2-40B4-BE49-F238E27FC236}">
                <a16:creationId xmlns:a16="http://schemas.microsoft.com/office/drawing/2014/main" id="{2E74C9CB-708E-4791-B73C-DC2F2E385EEE}"/>
              </a:ext>
            </a:extLst>
          </p:cNvPr>
          <p:cNvSpPr/>
          <p:nvPr/>
        </p:nvSpPr>
        <p:spPr bwMode="auto">
          <a:xfrm>
            <a:off x="2658204" y="4387466"/>
            <a:ext cx="428799"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DAAEBD38-09B1-4D98-A805-95EF86D71147}"/>
              </a:ext>
            </a:extLst>
          </p:cNvPr>
          <p:cNvSpPr/>
          <p:nvPr/>
        </p:nvSpPr>
        <p:spPr bwMode="auto">
          <a:xfrm>
            <a:off x="2651061" y="4548570"/>
            <a:ext cx="428793"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4B297B11-C17B-4CCC-B018-01CCE1CED68A}"/>
              </a:ext>
            </a:extLst>
          </p:cNvPr>
          <p:cNvSpPr/>
          <p:nvPr/>
        </p:nvSpPr>
        <p:spPr bwMode="auto">
          <a:xfrm>
            <a:off x="2658204" y="4709674"/>
            <a:ext cx="421649"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0" name="Group 89">
            <a:extLst>
              <a:ext uri="{FF2B5EF4-FFF2-40B4-BE49-F238E27FC236}">
                <a16:creationId xmlns:a16="http://schemas.microsoft.com/office/drawing/2014/main" id="{B3594BF8-DB71-4A09-8936-4A93524BE448}"/>
              </a:ext>
            </a:extLst>
          </p:cNvPr>
          <p:cNvGrpSpPr/>
          <p:nvPr/>
        </p:nvGrpSpPr>
        <p:grpSpPr>
          <a:xfrm>
            <a:off x="2643914" y="4870778"/>
            <a:ext cx="435939" cy="94509"/>
            <a:chOff x="2643914" y="2132010"/>
            <a:chExt cx="435939" cy="94509"/>
          </a:xfrm>
        </p:grpSpPr>
        <p:sp>
          <p:nvSpPr>
            <p:cNvPr id="91" name="Rectangle 90">
              <a:extLst>
                <a:ext uri="{FF2B5EF4-FFF2-40B4-BE49-F238E27FC236}">
                  <a16:creationId xmlns:a16="http://schemas.microsoft.com/office/drawing/2014/main" id="{C3DE408E-C8FE-4CF2-93EC-E393071FFE96}"/>
                </a:ext>
              </a:extLst>
            </p:cNvPr>
            <p:cNvSpPr/>
            <p:nvPr/>
          </p:nvSpPr>
          <p:spPr bwMode="auto">
            <a:xfrm>
              <a:off x="2643914" y="2132010"/>
              <a:ext cx="435939"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5E8C37F1-70EC-4877-AB12-8A9C298904F8}"/>
                </a:ext>
              </a:extLst>
            </p:cNvPr>
            <p:cNvSpPr/>
            <p:nvPr/>
          </p:nvSpPr>
          <p:spPr bwMode="auto">
            <a:xfrm>
              <a:off x="2651061" y="2132010"/>
              <a:ext cx="346928"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3" name="Group 92">
            <a:extLst>
              <a:ext uri="{FF2B5EF4-FFF2-40B4-BE49-F238E27FC236}">
                <a16:creationId xmlns:a16="http://schemas.microsoft.com/office/drawing/2014/main" id="{9E2CA258-DCD4-4784-85D4-91BB72E6D60B}"/>
              </a:ext>
            </a:extLst>
          </p:cNvPr>
          <p:cNvGrpSpPr/>
          <p:nvPr/>
        </p:nvGrpSpPr>
        <p:grpSpPr>
          <a:xfrm>
            <a:off x="2643914" y="5031882"/>
            <a:ext cx="435939" cy="94509"/>
            <a:chOff x="2643914" y="2132010"/>
            <a:chExt cx="435939" cy="94509"/>
          </a:xfrm>
        </p:grpSpPr>
        <p:sp>
          <p:nvSpPr>
            <p:cNvPr id="94" name="Rectangle 93">
              <a:extLst>
                <a:ext uri="{FF2B5EF4-FFF2-40B4-BE49-F238E27FC236}">
                  <a16:creationId xmlns:a16="http://schemas.microsoft.com/office/drawing/2014/main" id="{93492BA0-B52C-426A-8646-B8F67BAB523D}"/>
                </a:ext>
              </a:extLst>
            </p:cNvPr>
            <p:cNvSpPr/>
            <p:nvPr/>
          </p:nvSpPr>
          <p:spPr bwMode="auto">
            <a:xfrm>
              <a:off x="2643914" y="2132010"/>
              <a:ext cx="435939"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FDBD49A8-131E-408F-8EC3-955FAFD6995F}"/>
                </a:ext>
              </a:extLst>
            </p:cNvPr>
            <p:cNvSpPr/>
            <p:nvPr/>
          </p:nvSpPr>
          <p:spPr bwMode="auto">
            <a:xfrm>
              <a:off x="2658204" y="2132010"/>
              <a:ext cx="339782"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98" name="Rectangle 97">
            <a:extLst>
              <a:ext uri="{FF2B5EF4-FFF2-40B4-BE49-F238E27FC236}">
                <a16:creationId xmlns:a16="http://schemas.microsoft.com/office/drawing/2014/main" id="{760653B5-5A0E-4695-92A4-BA6A4CE0D335}"/>
              </a:ext>
            </a:extLst>
          </p:cNvPr>
          <p:cNvSpPr/>
          <p:nvPr/>
        </p:nvSpPr>
        <p:spPr bwMode="auto">
          <a:xfrm>
            <a:off x="2658204" y="5192986"/>
            <a:ext cx="428793"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9" name="Group 98">
            <a:extLst>
              <a:ext uri="{FF2B5EF4-FFF2-40B4-BE49-F238E27FC236}">
                <a16:creationId xmlns:a16="http://schemas.microsoft.com/office/drawing/2014/main" id="{318A49A6-1A57-430E-A771-0DAAFB5CC23D}"/>
              </a:ext>
            </a:extLst>
          </p:cNvPr>
          <p:cNvGrpSpPr/>
          <p:nvPr/>
        </p:nvGrpSpPr>
        <p:grpSpPr>
          <a:xfrm>
            <a:off x="2643915" y="5354090"/>
            <a:ext cx="270736" cy="94509"/>
            <a:chOff x="2643915" y="2132010"/>
            <a:chExt cx="270736" cy="94509"/>
          </a:xfrm>
        </p:grpSpPr>
        <p:sp>
          <p:nvSpPr>
            <p:cNvPr id="100" name="Rectangle 99">
              <a:extLst>
                <a:ext uri="{FF2B5EF4-FFF2-40B4-BE49-F238E27FC236}">
                  <a16:creationId xmlns:a16="http://schemas.microsoft.com/office/drawing/2014/main" id="{8D839737-61EC-4E44-B6E6-25CE972A7CF0}"/>
                </a:ext>
              </a:extLst>
            </p:cNvPr>
            <p:cNvSpPr/>
            <p:nvPr/>
          </p:nvSpPr>
          <p:spPr bwMode="auto">
            <a:xfrm>
              <a:off x="2643915" y="2132010"/>
              <a:ext cx="270736"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Rectangle 100">
              <a:extLst>
                <a:ext uri="{FF2B5EF4-FFF2-40B4-BE49-F238E27FC236}">
                  <a16:creationId xmlns:a16="http://schemas.microsoft.com/office/drawing/2014/main" id="{8DBCF509-276A-4979-84F4-F15043E8A136}"/>
                </a:ext>
              </a:extLst>
            </p:cNvPr>
            <p:cNvSpPr/>
            <p:nvPr/>
          </p:nvSpPr>
          <p:spPr bwMode="auto">
            <a:xfrm>
              <a:off x="2658204" y="2132010"/>
              <a:ext cx="92637" cy="9450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3" name="Rectangle 102">
            <a:extLst>
              <a:ext uri="{FF2B5EF4-FFF2-40B4-BE49-F238E27FC236}">
                <a16:creationId xmlns:a16="http://schemas.microsoft.com/office/drawing/2014/main" id="{A4EA732D-8D68-4899-B5D2-805994D69A44}"/>
              </a:ext>
            </a:extLst>
          </p:cNvPr>
          <p:cNvSpPr/>
          <p:nvPr/>
        </p:nvSpPr>
        <p:spPr bwMode="auto">
          <a:xfrm>
            <a:off x="2643915" y="5515203"/>
            <a:ext cx="177866" cy="9450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6" name="Straight Connector 5">
            <a:extLst>
              <a:ext uri="{FF2B5EF4-FFF2-40B4-BE49-F238E27FC236}">
                <a16:creationId xmlns:a16="http://schemas.microsoft.com/office/drawing/2014/main" id="{5B8C35AE-FC32-4488-87C2-6F15B3DF1E2A}"/>
              </a:ext>
            </a:extLst>
          </p:cNvPr>
          <p:cNvCxnSpPr>
            <a:cxnSpLocks/>
          </p:cNvCxnSpPr>
          <p:nvPr/>
        </p:nvCxnSpPr>
        <p:spPr bwMode="auto">
          <a:xfrm>
            <a:off x="2656936" y="2049364"/>
            <a:ext cx="0" cy="3607046"/>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805829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A8D1F0-3A28-48EC-A85A-21B52A2B5835}"/>
              </a:ext>
            </a:extLst>
          </p:cNvPr>
          <p:cNvSpPr>
            <a:spLocks noGrp="1"/>
          </p:cNvSpPr>
          <p:nvPr>
            <p:ph type="title"/>
          </p:nvPr>
        </p:nvSpPr>
        <p:spPr/>
        <p:txBody>
          <a:bodyPr/>
          <a:lstStyle/>
          <a:p>
            <a:r>
              <a:rPr lang="en-US" dirty="0"/>
              <a:t>Conclusions</a:t>
            </a:r>
          </a:p>
        </p:txBody>
      </p:sp>
      <p:sp>
        <p:nvSpPr>
          <p:cNvPr id="5" name="Content Placeholder 4">
            <a:extLst>
              <a:ext uri="{FF2B5EF4-FFF2-40B4-BE49-F238E27FC236}">
                <a16:creationId xmlns:a16="http://schemas.microsoft.com/office/drawing/2014/main" id="{9CCB2EB6-DB83-4D29-B197-89A8C059C72A}"/>
              </a:ext>
            </a:extLst>
          </p:cNvPr>
          <p:cNvSpPr>
            <a:spLocks noGrp="1"/>
          </p:cNvSpPr>
          <p:nvPr>
            <p:ph idx="1"/>
          </p:nvPr>
        </p:nvSpPr>
        <p:spPr>
          <a:xfrm>
            <a:off x="604675" y="1513047"/>
            <a:ext cx="11233364" cy="4650686"/>
          </a:xfrm>
        </p:spPr>
        <p:txBody>
          <a:bodyPr/>
          <a:lstStyle/>
          <a:p>
            <a:r>
              <a:rPr lang="en-US" sz="2400" dirty="0"/>
              <a:t>BTK inhibitors have shown potent efficacy for treatment of CLL, MCL, MZL, and WM</a:t>
            </a:r>
          </a:p>
          <a:p>
            <a:pPr lvl="1"/>
            <a:r>
              <a:rPr lang="en-US" sz="2200" dirty="0"/>
              <a:t>Ibrutinib (first-generation BTK inhibitor) indicated in CLL, MCL, MZL, and WM</a:t>
            </a:r>
          </a:p>
          <a:p>
            <a:pPr lvl="1"/>
            <a:r>
              <a:rPr lang="en-US" sz="2200" dirty="0"/>
              <a:t>Acalabrutinib (second-generation BTK inhibitor) indicated in MCL and CLL</a:t>
            </a:r>
          </a:p>
          <a:p>
            <a:pPr lvl="1"/>
            <a:r>
              <a:rPr lang="en-US" sz="2200" dirty="0"/>
              <a:t>Zanubrutinib (third-generation BTK inhibitor) indicated in MCL and WM</a:t>
            </a:r>
          </a:p>
          <a:p>
            <a:r>
              <a:rPr lang="en-US" sz="2400" dirty="0"/>
              <a:t>BTK inhibitors are generally well tolerated but can be associated with treatment-related AEs such as diarrhea, bleeding, rash, and atrial fibrillation</a:t>
            </a:r>
            <a:endParaRPr lang="en-US" sz="2000" dirty="0"/>
          </a:p>
          <a:p>
            <a:r>
              <a:rPr lang="en-US" sz="2400" dirty="0"/>
              <a:t>Open-ended treatment requires ongoing diligent management of AEs to ensure best outcomes</a:t>
            </a:r>
          </a:p>
          <a:p>
            <a:r>
              <a:rPr lang="en-US" sz="2400" dirty="0"/>
              <a:t>Selecting optimal BTK inhibitor therapy for patients with CLL, MCL, MZL, and WM should be based on efficacy, safety profiles as well as patient preferences and comorbidities</a:t>
            </a:r>
            <a:endParaRPr lang="en-US" dirty="0"/>
          </a:p>
        </p:txBody>
      </p:sp>
      <p:grpSp>
        <p:nvGrpSpPr>
          <p:cNvPr id="6" name="Group 7">
            <a:extLst>
              <a:ext uri="{FF2B5EF4-FFF2-40B4-BE49-F238E27FC236}">
                <a16:creationId xmlns:a16="http://schemas.microsoft.com/office/drawing/2014/main" id="{ABC746F5-BCB0-41DF-964F-FB23672BD586}"/>
              </a:ext>
            </a:extLst>
          </p:cNvPr>
          <p:cNvGrpSpPr>
            <a:grpSpLocks/>
          </p:cNvGrpSpPr>
          <p:nvPr/>
        </p:nvGrpSpPr>
        <p:grpSpPr bwMode="auto">
          <a:xfrm>
            <a:off x="9389569" y="6216652"/>
            <a:ext cx="2488502" cy="447822"/>
            <a:chOff x="9527309" y="3551529"/>
            <a:chExt cx="2488502" cy="448324"/>
          </a:xfrm>
        </p:grpSpPr>
        <p:pic>
          <p:nvPicPr>
            <p:cNvPr id="7" name="Picture 9">
              <a:extLst>
                <a:ext uri="{FF2B5EF4-FFF2-40B4-BE49-F238E27FC236}">
                  <a16:creationId xmlns:a16="http://schemas.microsoft.com/office/drawing/2014/main" id="{5A535A68-AD33-49F8-BB0A-1959ED6A90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8" name="Rectangle 8">
              <a:extLst>
                <a:ext uri="{FF2B5EF4-FFF2-40B4-BE49-F238E27FC236}">
                  <a16:creationId xmlns:a16="http://schemas.microsoft.com/office/drawing/2014/main" id="{868A89EC-FB69-41AB-9F4E-EA6200B5F6C0}"/>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45075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r>
              <a:rPr lang="en-US" dirty="0">
                <a:solidFill>
                  <a:srgbClr val="E1471D"/>
                </a:solidFill>
                <a:hlinkClick r:id="rId4"/>
              </a:rPr>
              <a:t>clinicaloptions.com/BTKitool</a:t>
            </a:r>
            <a:r>
              <a:rPr lang="en-US" dirty="0">
                <a:solidFill>
                  <a:srgbClr val="E1471D"/>
                </a:solidFill>
              </a:rPr>
              <a:t> </a:t>
            </a: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BTK Inhibitor Therapy!</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92500" lnSpcReduction="10000"/>
          </a:bodyPr>
          <a:lstStyle/>
          <a:p>
            <a:pPr eaLnBrk="1" hangingPunct="1">
              <a:buClr>
                <a:schemeClr val="accent6"/>
              </a:buClr>
              <a:defRPr/>
            </a:pPr>
            <a:r>
              <a:rPr lang="en-US" sz="2200" dirty="0">
                <a:solidFill>
                  <a:srgbClr val="E1471D"/>
                </a:solidFill>
              </a:rPr>
              <a:t>CME/CE/CPE-certified text module </a:t>
            </a:r>
            <a:r>
              <a:rPr lang="en-US" sz="2200" b="0" dirty="0"/>
              <a:t>on identification and management of adverse events</a:t>
            </a:r>
          </a:p>
          <a:p>
            <a:pPr>
              <a:buClr>
                <a:schemeClr val="tx2">
                  <a:lumMod val="20000"/>
                  <a:lumOff val="80000"/>
                </a:schemeClr>
              </a:buClr>
              <a:defRPr/>
            </a:pPr>
            <a:r>
              <a:rPr lang="en-US" sz="2200" dirty="0">
                <a:solidFill>
                  <a:srgbClr val="E1471D"/>
                </a:solidFill>
              </a:rPr>
              <a:t>ClinicalThought™</a:t>
            </a:r>
            <a:r>
              <a:rPr lang="en-US" sz="2200" b="0" dirty="0">
                <a:solidFill>
                  <a:srgbClr val="E1471D"/>
                </a:solidFill>
              </a:rPr>
              <a:t> </a:t>
            </a:r>
            <a:r>
              <a:rPr lang="en-US" sz="2200" b="0" dirty="0"/>
              <a:t>with expert faculty commentary on the nurse’s role in counseling patients</a:t>
            </a:r>
          </a:p>
          <a:p>
            <a:pPr>
              <a:buClr>
                <a:schemeClr val="tx2">
                  <a:lumMod val="20000"/>
                  <a:lumOff val="80000"/>
                </a:schemeClr>
              </a:buClr>
              <a:defRPr/>
            </a:pPr>
            <a:r>
              <a:rPr lang="en-US" sz="2200" dirty="0">
                <a:solidFill>
                  <a:srgbClr val="E1471D"/>
                </a:solidFill>
              </a:rPr>
              <a:t>Downloadable resource for patients and caregivers </a:t>
            </a:r>
            <a:r>
              <a:rPr lang="en-US" sz="2200" b="0" dirty="0"/>
              <a:t>on monitoring for </a:t>
            </a:r>
            <a:r>
              <a:rPr lang="en-US" sz="2200" b="0"/>
              <a:t>adverse events when </a:t>
            </a:r>
            <a:r>
              <a:rPr lang="en-US" sz="2200" b="0" dirty="0"/>
              <a:t>receiving BTK inhibitor therapy</a:t>
            </a:r>
          </a:p>
          <a:p>
            <a:pPr>
              <a:buClr>
                <a:schemeClr val="tx2">
                  <a:lumMod val="20000"/>
                  <a:lumOff val="80000"/>
                </a:schemeClr>
              </a:buClr>
              <a:defRPr/>
            </a:pPr>
            <a:r>
              <a:rPr lang="en-US" sz="2200" dirty="0">
                <a:solidFill>
                  <a:srgbClr val="E1471D"/>
                </a:solidFill>
              </a:rPr>
              <a:t>Interactive Decision Support Tool </a:t>
            </a:r>
            <a:r>
              <a:rPr lang="en-US" sz="2200" b="0" dirty="0"/>
              <a:t>featuring recommendations from </a:t>
            </a:r>
            <a:br>
              <a:rPr lang="en-US" sz="2200" b="0" dirty="0"/>
            </a:br>
            <a:r>
              <a:rPr lang="en-US" sz="2200" b="0" dirty="0"/>
              <a:t>5 experts on managing adverse events customized to individual </a:t>
            </a:r>
            <a:br>
              <a:rPr lang="en-US" sz="2200" b="0" dirty="0"/>
            </a:br>
            <a:r>
              <a:rPr lang="en-US" sz="2200" b="0" dirty="0"/>
              <a:t>patient scenarios</a:t>
            </a:r>
            <a:endParaRPr lang="en-US" sz="220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56M7VY3CDVN5-776927937-9</_dlc_DocId>
    <_dlc_DocIdUrl xmlns="d54cbe69-32bd-412a-b004-9152f949605e">
      <Url>https://intranet.clinicaloptions.com/mews/oncology/ONC_2020_BTK_AE_Tool_2020_DT_(PRP4072)/CME_CE_CPE-certified_text_module_with_embedded_slides/_layouts/15/DocIdRedir.aspx?ID=56M7VY3CDVN5-776927937-9</Url>
      <Description>56M7VY3CDVN5-776927937-9</Description>
    </_dlc_DocIdUrl>
    <Document_x0020_Category xmlns="1004a5f6-63b5-4301-bba6-a089d109c626">Slides - Downloadable</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8AFEB3E85D4A184E9EED72ECC431B6A9" ma:contentTypeVersion="1" ma:contentTypeDescription="Create a new document." ma:contentTypeScope="" ma:versionID="e5338f0c2b8b1e2f4024061dc08ac3ff">
  <xsd:schema xmlns:xsd="http://www.w3.org/2001/XMLSchema" xmlns:xs="http://www.w3.org/2001/XMLSchema" xmlns:p="http://schemas.microsoft.com/office/2006/metadata/properties" xmlns:ns2="d54cbe69-32bd-412a-b004-9152f949605e" xmlns:ns3="1004a5f6-63b5-4301-bba6-a089d109c626" targetNamespace="http://schemas.microsoft.com/office/2006/metadata/properties" ma:root="true" ma:fieldsID="12108e58693ef28b2f9f4bbe8f175f46" ns2:_="" ns3:_="">
    <xsd:import namespace="d54cbe69-32bd-412a-b004-9152f949605e"/>
    <xsd:import namespace="1004a5f6-63b5-4301-bba6-a089d109c626"/>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004a5f6-63b5-4301-bba6-a089d109c626"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Clin Focus"/>
          <xsd:enumeration value="Slides - Clin Focus Mod"/>
          <xsd:enumeration value="Slides - Downloadable"/>
          <xsd:enumeration value="Permissions"/>
          <xsd:enumeration value="Online Figures/Table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schemas.microsoft.com/office/2006/metadata/properties"/>
    <ds:schemaRef ds:uri="http://schemas.openxmlformats.org/package/2006/metadata/core-properties"/>
    <ds:schemaRef ds:uri="http://schemas.microsoft.com/office/infopath/2007/PartnerControls"/>
    <ds:schemaRef ds:uri="http://purl.org/dc/dcmitype/"/>
    <ds:schemaRef ds:uri="http://schemas.microsoft.com/office/2006/documentManagement/types"/>
    <ds:schemaRef ds:uri="http://www.w3.org/XML/1998/namespace"/>
    <ds:schemaRef ds:uri="http://purl.org/dc/elements/1.1/"/>
    <ds:schemaRef ds:uri="1004a5f6-63b5-4301-bba6-a089d109c626"/>
    <ds:schemaRef ds:uri="d54cbe69-32bd-412a-b004-9152f949605e"/>
    <ds:schemaRef ds:uri="http://purl.org/dc/terms/"/>
  </ds:schemaRefs>
</ds:datastoreItem>
</file>

<file path=customXml/itemProps3.xml><?xml version="1.0" encoding="utf-8"?>
<ds:datastoreItem xmlns:ds="http://schemas.openxmlformats.org/officeDocument/2006/customXml" ds:itemID="{53F9B4C6-46CB-42A9-A900-DA308D2A24D5}">
  <ds:schemaRefs>
    <ds:schemaRef ds:uri="http://schemas.microsoft.com/sharepoint/events"/>
  </ds:schemaRefs>
</ds:datastoreItem>
</file>

<file path=customXml/itemProps4.xml><?xml version="1.0" encoding="utf-8"?>
<ds:datastoreItem xmlns:ds="http://schemas.openxmlformats.org/officeDocument/2006/customXml" ds:itemID="{BD0B24EC-C3BD-476A-8D98-88D294038F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004a5f6-63b5-4301-bba6-a089d109c6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17824</TotalTime>
  <Words>7318</Words>
  <Application>Microsoft Office PowerPoint</Application>
  <PresentationFormat>Widescreen</PresentationFormat>
  <Paragraphs>1358</Paragraphs>
  <Slides>43</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Arial Narrow</vt:lpstr>
      <vt:lpstr>Calibri</vt:lpstr>
      <vt:lpstr>Roboto</vt:lpstr>
      <vt:lpstr>Times</vt:lpstr>
      <vt:lpstr>Wingdings</vt:lpstr>
      <vt:lpstr>2017_HTAA_Diabetes</vt:lpstr>
      <vt:lpstr>Optimizing the Use of BTK Inhibitors in B-Cell Malignancies: Addressing BTK Inhibitor Toxicities</vt:lpstr>
      <vt:lpstr>About These Slides</vt:lpstr>
      <vt:lpstr>Faculty Disclosures</vt:lpstr>
      <vt:lpstr>Outline</vt:lpstr>
      <vt:lpstr>Overview and Rationale: The Role of  BTK Inhibitors in B-Cell Malignancies</vt:lpstr>
      <vt:lpstr>B-Cell Malignancies: Cell Types and Associated Diseases</vt:lpstr>
      <vt:lpstr>BTK Signaling Pathway</vt:lpstr>
      <vt:lpstr>Indications for Available BTK Inhibitors</vt:lpstr>
      <vt:lpstr>Kinase Selectivity of BTK Inhibitors</vt:lpstr>
      <vt:lpstr>Alternative Targets of Ibrutinib: Potential AEs</vt:lpstr>
      <vt:lpstr>Potential Mechanisms of Off-Target Inhibition</vt:lpstr>
      <vt:lpstr>Identification and Management of AEs  Associated With BTK Inhibitor Therapy</vt:lpstr>
      <vt:lpstr>Adverse Events of Available BTK Inhibitors: Cytopenias, Infection, Bruising and Hemorrhage, Lymphocytosis</vt:lpstr>
      <vt:lpstr>Adverse Events of Available BTK Inhibitors:  GI, Musculoskeletal, and Other Common AEs</vt:lpstr>
      <vt:lpstr>Adverse Events of Available BTK Inhibitors:  Hypertension, Atrial Fibrillation, and Cardiac Arrhythmias</vt:lpstr>
      <vt:lpstr>BTK Inhibitor AE Management:  Bleeding and Infections</vt:lpstr>
      <vt:lpstr>BTK Inhibitor AE Management: Lymphocytosis, Headache, Rash, and Second Primary Malignancies</vt:lpstr>
      <vt:lpstr>Risk Factors for Developing Atrial Fibrillation</vt:lpstr>
      <vt:lpstr>BTK Inhibitor AE Management: Cardiovascular</vt:lpstr>
      <vt:lpstr>BTK Inhibitor AE Management: Musculoskeletal</vt:lpstr>
      <vt:lpstr>Dosing Guidance for Ibrutinib</vt:lpstr>
      <vt:lpstr>Dosing Guidance for Acalabrutinib</vt:lpstr>
      <vt:lpstr>Dosing Guidance for Zanubrutinib</vt:lpstr>
      <vt:lpstr>An Interactive Algorithm Tool: Assessment and Management of BTK Inhibitor Adverse Events</vt:lpstr>
      <vt:lpstr>Recommendations to Reduce Drug–Food Interactions With BTK Inhibitors</vt:lpstr>
      <vt:lpstr>Drug–Drug Interactions: CYP450</vt:lpstr>
      <vt:lpstr>BTK Inhibitor Drug–Drug Interactions</vt:lpstr>
      <vt:lpstr>RESONATE: Prevalence of Most Grade ≥3 AEs of Clinical Interest With Ibrutinib Decreased Over Time </vt:lpstr>
      <vt:lpstr>Ibrutinib Intolerance in the “Real World”</vt:lpstr>
      <vt:lpstr>Risk of Atrial Fibrillation on Ibrutinib</vt:lpstr>
      <vt:lpstr>Hypertension and MACE on Ibrutinib</vt:lpstr>
      <vt:lpstr>Ibrutinib: Risk of Bleeding on Clinical Trials</vt:lpstr>
      <vt:lpstr>Phase III E1912 Trial of First-line Ibrutinib + R in Younger Patients With CLL: Grade 3-5 TRAEs</vt:lpstr>
      <vt:lpstr>Phase III Alliance A041202 Trial of First-line Ibrutinib ± R vs BR in Older Patients With CLL: Safety</vt:lpstr>
      <vt:lpstr>ACE-CL-001: Select AEs Over Time With Acalabrutinib in CLL</vt:lpstr>
      <vt:lpstr>ACE-CL-001: Results in Ibrutinib-Intolerant Cohort</vt:lpstr>
      <vt:lpstr>ELEVATE-RR: Most Common AEs With Acalabrutinib vs Ibrutinib in Previously Treated CLL</vt:lpstr>
      <vt:lpstr>ELEVATE-RR: Select AEs of Clinical Interest</vt:lpstr>
      <vt:lpstr>ALPINE: AEs of Clinical Interest With Zanubrutinib vs Ibrutinib in Relapsed/Refractory CLL</vt:lpstr>
      <vt:lpstr>ASPEN: AEs of Interest With Zanubrutinib vs Ibrutinib in Waldenström Macroglobulinemia</vt:lpstr>
      <vt:lpstr>BGB-3111-206 Trial: Safety of Zanubrutinib in R/R MCL</vt:lpstr>
      <vt:lpstr>Conclusions</vt:lpstr>
      <vt:lpstr>Go Online for More CCO  Coverage of BTK Inhibitor Therapy!</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Optimizing the Use of BTK Inhibitors in B-Cell Malignancies: Addressing BTK Inhibitor Toxicities</dc:title>
  <dc:creator>Preferred User</dc:creator>
  <cp:lastModifiedBy>Jessica Buckley</cp:lastModifiedBy>
  <cp:revision>924</cp:revision>
  <cp:lastPrinted>2018-09-07T20:20:41Z</cp:lastPrinted>
  <dcterms:created xsi:type="dcterms:W3CDTF">2005-05-27T15:08:01Z</dcterms:created>
  <dcterms:modified xsi:type="dcterms:W3CDTF">2021-09-23T16:35:28Z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167fad29-e54e-4d51-add6-c5e864f58e92</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0x0101008AFEB3E85D4A184E9EED72ECC431B6A9</vt:lpwstr>
  </property>
</Properties>
</file>