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slideLayouts/slideLayout3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 id="2147483680" r:id="rId6"/>
    <p:sldMasterId id="2147483692" r:id="rId7"/>
  </p:sldMasterIdLst>
  <p:notesMasterIdLst>
    <p:notesMasterId r:id="rId21"/>
  </p:notesMasterIdLst>
  <p:sldIdLst>
    <p:sldId id="2147473663" r:id="rId8"/>
    <p:sldId id="308" r:id="rId9"/>
    <p:sldId id="267" r:id="rId10"/>
    <p:sldId id="538" r:id="rId11"/>
    <p:sldId id="2147473664" r:id="rId12"/>
    <p:sldId id="2147473665" r:id="rId13"/>
    <p:sldId id="2147473700" r:id="rId14"/>
    <p:sldId id="2147473666" r:id="rId15"/>
    <p:sldId id="2147473667" r:id="rId16"/>
    <p:sldId id="2147473701" r:id="rId17"/>
    <p:sldId id="2147473668" r:id="rId18"/>
    <p:sldId id="2147473702" r:id="rId19"/>
    <p:sldId id="214747369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462370C-062B-997E-0B23-2E8B5198E5BF}" name="Jerfiz Constanzo" initials="JC" userId="S::jconstanzo@clinicaloptions.com::7388c342-66f0-4154-bcdf-657d8197f1ae" providerId="AD"/>
  <p188:author id="{F3A9440F-B7C5-42F6-6D06-73163063AE8E}" name="Timothy Quill" initials="TQ" userId="S::tquill@clinicaloptions.com::b1dc6efb-2995-45e7-a306-57a2c67aa886" providerId="AD"/>
  <p188:author id="{1931278B-F88C-B647-E238-E070D7BE622A}" name="Anna Poppa" initials="AP" userId="Anna Poppa" providerId="None"/>
  <p188:author id="{0EBCD6F8-AC49-2A8D-2FDA-B88E20BDFD46}" name="Allison Weckerle" initials="AW" userId="Allison Weckerle"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3D9"/>
    <a:srgbClr val="FB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B4FA28-1FA0-4C30-8090-EA750CA62E7E}" v="31" dt="2025-12-11T21:55:08.633"/>
    <p1510:client id="{2D3D011D-4A30-43E7-959F-A01DEC1168F1}" v="4" dt="2025-12-12T18:32:49.984"/>
    <p1510:client id="{568A456A-929E-4144-9E45-04EE9336797D}" v="2" dt="2025-12-12T18:14:08.2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97" autoAdjust="0"/>
    <p:restoredTop sz="82360" autoAdjust="0"/>
  </p:normalViewPr>
  <p:slideViewPr>
    <p:cSldViewPr snapToGrid="0">
      <p:cViewPr varScale="1">
        <p:scale>
          <a:sx n="61" d="100"/>
          <a:sy n="61" d="100"/>
        </p:scale>
        <p:origin x="704" y="48"/>
      </p:cViewPr>
      <p:guideLst/>
    </p:cSldViewPr>
  </p:slideViewPr>
  <p:notesTextViewPr>
    <p:cViewPr>
      <p:scale>
        <a:sx n="1" d="1"/>
        <a:sy n="1" d="1"/>
      </p:scale>
      <p:origin x="0" y="0"/>
    </p:cViewPr>
  </p:notesTextViewPr>
  <p:sorterViewPr>
    <p:cViewPr>
      <p:scale>
        <a:sx n="100" d="100"/>
        <a:sy n="100" d="100"/>
      </p:scale>
      <p:origin x="0" y="-32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12/12/2025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dirty="0"/>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4049921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5031-6E6E-ACF9-5B3C-7EEA2B75EF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ECA94-29CA-3D8A-FD6F-9C73C84D385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36F7D61-FEF7-3EDE-FE73-7F0DF9E271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B8CFF1-F973-365D-D9A5-C0F5D04D60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138223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6F97C-7316-659B-0002-5866DB2E4A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028EA2-5C94-4F32-BBA9-FFAF6B06418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E89279B-DBDC-BC00-8678-2B79140310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CCD8AE-5654-E9C5-22A6-4C9CCFF984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175193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D49A2-BD45-172B-359B-CA1655106D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8BECC9-4DCE-0DF2-8EF4-A68A3F6C39A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02D09F7-4D80-FF2D-6936-11A37A90DD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EC580EB-9ACA-5045-E295-BAADF01568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476275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F9D59-13D0-8F0A-0E61-6F81EB175C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A99585-A9FB-451F-37D4-4AE9C82317D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66AB9D8-5507-1873-3B0C-A47B7059E7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E6BE94-780C-91FD-381D-F4F2316690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6432083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87A7D-9127-D138-7102-9A76DCE481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710580-F6EC-B14F-8CD4-C9B3D43542D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FDA6B3D-C14F-6912-07A3-189C85C0B60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5F00BB-4E53-3318-D8DD-93A0DC3879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170351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11288-A335-2350-468E-B98C619E9D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7562F8-7464-E6D6-7051-274AA2318E5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D7B0DB5-3EDA-4332-004F-A5AA1D57B4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1FA3EBA-6140-FEC9-0F6A-EF0EFF7D78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164327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89921-53DD-CC4D-8B31-F7B3F811F9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ED61A3-FDF2-BD69-231B-5EBA7889ADB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24A0239-A811-60F3-DD37-40A077DD97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30B7B1B-A569-624F-FE03-F6B32823C1E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9669646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13</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59144465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26582768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4216612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966744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44718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3740460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387885342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827160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003980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3726046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dirty="0"/>
              <a:t>Click to edit Master text styles</a:t>
            </a:r>
          </a:p>
          <a:p>
            <a:pPr marL="457200" lvl="1"/>
            <a:r>
              <a:rPr lang="en-US" dirty="0"/>
              <a:t>Second level</a:t>
            </a:r>
          </a:p>
          <a:p>
            <a:pPr marL="914400" lvl="2"/>
            <a:r>
              <a:rPr lang="en-US" dirty="0"/>
              <a:t>Third level</a:t>
            </a:r>
          </a:p>
          <a:p>
            <a:pPr marL="1371600" lvl="3"/>
            <a:r>
              <a:rPr lang="en-US" dirty="0"/>
              <a:t>Fourth level</a:t>
            </a:r>
          </a:p>
          <a:p>
            <a:pPr marL="1828800" lvl="4"/>
            <a:r>
              <a:rPr lang="en-US" dirty="0"/>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4140325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448970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dirty="0"/>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6922998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524988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clinicaloptions.com/"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hyperlink" Target="http://www.clinicaloptions.com/" TargetMode="Externa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2.svg"/><Relationship Id="rId5" Type="http://schemas.openxmlformats.org/officeDocument/2006/relationships/slideLayout" Target="../slideLayouts/slideLayout15.xml"/><Relationship Id="rId10" Type="http://schemas.openxmlformats.org/officeDocument/2006/relationships/image" Target="../media/image1.png"/><Relationship Id="rId4" Type="http://schemas.openxmlformats.org/officeDocument/2006/relationships/slideLayout" Target="../slideLayouts/slideLayout14.xml"/><Relationship Id="rId9" Type="http://schemas.openxmlformats.org/officeDocument/2006/relationships/theme" Target="../theme/theme2.xml"/><Relationship Id="rId14" Type="http://schemas.openxmlformats.org/officeDocument/2006/relationships/image" Target="../media/image6.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6" Type="http://schemas.openxmlformats.org/officeDocument/2006/relationships/hyperlink" Target="http://www.clinicaloptions.com/" TargetMode="Externa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image" Target="../media/image2.svg"/><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dirty="0"/>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4">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1754318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dirty="0"/>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2">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4">
            <a:extLst>
              <a:ext uri="{96DAC541-7B7A-43D3-8B79-37D633B846F1}">
                <asvg:svgBlip xmlns:asvg="http://schemas.microsoft.com/office/drawing/2016/SVG/main" r:embed="rId15"/>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6">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6" r:id="rId12"/>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599" y="1408551"/>
            <a:ext cx="11679622" cy="2387600"/>
          </a:xfrm>
          <a:solidFill>
            <a:schemeClr val="accent2"/>
          </a:solidFill>
        </p:spPr>
        <p:txBody>
          <a:bodyPr>
            <a:normAutofit/>
          </a:bodyPr>
          <a:lstStyle/>
          <a:p>
            <a:r>
              <a:rPr lang="en-US" altLang="en-US" sz="4000" dirty="0"/>
              <a:t>MANIFEST-2 96-Wk Update: Ruxolitinib + Pelabresib or Placebo in Patients With JAK Inhibitor–Naive MF</a:t>
            </a:r>
          </a:p>
        </p:txBody>
      </p:sp>
      <p:sp>
        <p:nvSpPr>
          <p:cNvPr id="2" name="Subtitle 1">
            <a:extLst>
              <a:ext uri="{FF2B5EF4-FFF2-40B4-BE49-F238E27FC236}">
                <a16:creationId xmlns:a16="http://schemas.microsoft.com/office/drawing/2014/main" id="{A0051D80-7AC1-54A7-03F6-44B6AB75581D}"/>
              </a:ext>
            </a:extLst>
          </p:cNvPr>
          <p:cNvSpPr>
            <a:spLocks noGrp="1"/>
          </p:cNvSpPr>
          <p:nvPr>
            <p:ph type="subTitle" idx="1"/>
          </p:nvPr>
        </p:nvSpPr>
        <p:spPr>
          <a:xfrm>
            <a:off x="149085" y="4104609"/>
            <a:ext cx="11241157" cy="599913"/>
          </a:xfrm>
        </p:spPr>
        <p:txBody>
          <a:bodyPr/>
          <a:lstStyle/>
          <a:p>
            <a:r>
              <a:rPr lang="en-US" dirty="0"/>
              <a:t>Bridging Discoveries to Practice: CCO’s Conference to Clinic Highlights* From the 2025 ASH Annual Meeting</a:t>
            </a:r>
          </a:p>
        </p:txBody>
      </p:sp>
      <p:sp>
        <p:nvSpPr>
          <p:cNvPr id="11" name="Text Placeholder 5">
            <a:extLst>
              <a:ext uri="{FF2B5EF4-FFF2-40B4-BE49-F238E27FC236}">
                <a16:creationId xmlns:a16="http://schemas.microsoft.com/office/drawing/2014/main" id="{AB7AD7B7-781A-DD86-7E3B-F0AF54E84000}"/>
              </a:ext>
            </a:extLst>
          </p:cNvPr>
          <p:cNvSpPr txBox="1">
            <a:spLocks/>
          </p:cNvSpPr>
          <p:nvPr/>
        </p:nvSpPr>
        <p:spPr>
          <a:xfrm>
            <a:off x="228600" y="6053328"/>
            <a:ext cx="8484704"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Provided by Clinical Care Options, LLC dba Decera Clinical Education in partnership with Smart Patients.</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a:rPr>
              <a:t>Supported by educational grants from AstraZeneca, BeOne Medicines, Genentech, Geron Corporation, Incyte, Johnson &amp; Johnson, Lilly, and Novartis Pharmaceuticals Corporation.</a:t>
            </a:r>
          </a:p>
        </p:txBody>
      </p:sp>
      <p:sp>
        <p:nvSpPr>
          <p:cNvPr id="3" name="Subtitle 1">
            <a:extLst>
              <a:ext uri="{FF2B5EF4-FFF2-40B4-BE49-F238E27FC236}">
                <a16:creationId xmlns:a16="http://schemas.microsoft.com/office/drawing/2014/main" id="{7B072C24-784A-C0D7-F60C-E3D36200CB2C}"/>
              </a:ext>
            </a:extLst>
          </p:cNvPr>
          <p:cNvSpPr txBox="1">
            <a:spLocks/>
          </p:cNvSpPr>
          <p:nvPr/>
        </p:nvSpPr>
        <p:spPr>
          <a:xfrm>
            <a:off x="155711" y="5229512"/>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br>
              <a:rPr lang="en-US" altLang="en-US" sz="2200" dirty="0"/>
            </a:br>
            <a:br>
              <a:rPr lang="en-US" altLang="en-US" sz="2200" dirty="0"/>
            </a:br>
            <a:endParaRPr lang="en-US" altLang="en-US" sz="2200" dirty="0"/>
          </a:p>
          <a:p>
            <a:pPr eaLnBrk="1" hangingPunct="1">
              <a:spcBef>
                <a:spcPts val="1600"/>
              </a:spcBef>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895AD81-D23D-4BD6-9CE3-C6ABB44855EB}"/>
              </a:ext>
            </a:extLst>
          </p:cNvPr>
          <p:cNvSpPr>
            <a:spLocks noGrp="1"/>
          </p:cNvSpPr>
          <p:nvPr>
            <p:ph idx="1"/>
          </p:nvPr>
        </p:nvSpPr>
        <p:spPr/>
        <p:txBody>
          <a:bodyPr/>
          <a:lstStyle/>
          <a:p>
            <a:pPr marL="342900" indent="-342900">
              <a:buFont typeface="Arial" panose="020B0604020202020204" pitchFamily="34" charset="0"/>
              <a:buChar char="•"/>
            </a:pPr>
            <a:r>
              <a:rPr lang="en-US" altLang="en-US" sz="2000" dirty="0"/>
              <a:t>Myelofibrosis is debilitating, progressive; comprises key hallmarks: splenomegaly, disease-associated symptoms, cytopenias, bone marrow fibrosis</a:t>
            </a:r>
            <a:r>
              <a:rPr lang="en-US" altLang="en-US" sz="2000" baseline="30000" dirty="0"/>
              <a:t>1</a:t>
            </a:r>
          </a:p>
          <a:p>
            <a:pPr marL="574675" lvl="1" indent="-342900">
              <a:buFont typeface="Poppins" panose="00000500000000000000" pitchFamily="2" charset="0"/>
              <a:buChar char="−"/>
            </a:pPr>
            <a:r>
              <a:rPr lang="en-US" altLang="en-US" sz="1800" dirty="0"/>
              <a:t>Reduced spleen size (</a:t>
            </a:r>
            <a:r>
              <a:rPr lang="en-US" dirty="0"/>
              <a:t>≥10% SVR</a:t>
            </a:r>
            <a:r>
              <a:rPr lang="en-US" altLang="en-US" sz="1800" dirty="0"/>
              <a:t>) is associated with significantly improved OS</a:t>
            </a:r>
            <a:r>
              <a:rPr lang="en-US" altLang="en-US" sz="1800" baseline="30000" dirty="0"/>
              <a:t>2</a:t>
            </a:r>
          </a:p>
          <a:p>
            <a:pPr marL="574675" lvl="1" indent="-342900">
              <a:buFont typeface="Poppins" panose="00000500000000000000" pitchFamily="2" charset="0"/>
              <a:buChar char="−"/>
            </a:pPr>
            <a:r>
              <a:rPr lang="en-US" altLang="en-US" sz="1800" dirty="0"/>
              <a:t>JAK/STAT pathway dysregulation, BET-mediated gene regulation contribute to MF pathogenesis</a:t>
            </a:r>
            <a:r>
              <a:rPr lang="en-US" altLang="en-US" sz="1800" baseline="30000" dirty="0"/>
              <a:t>3,4</a:t>
            </a:r>
          </a:p>
          <a:p>
            <a:pPr marL="342900" indent="-342900">
              <a:buFont typeface="Arial" panose="020B0604020202020204" pitchFamily="34" charset="0"/>
              <a:buChar char="•"/>
            </a:pPr>
            <a:r>
              <a:rPr lang="en-US" altLang="en-US" sz="2000" dirty="0"/>
              <a:t>Standard-of-care treatment for intermediate-risk and high-risk MF is JAK inhibition</a:t>
            </a:r>
            <a:r>
              <a:rPr lang="en-US" altLang="en-US" sz="2000" baseline="30000" dirty="0"/>
              <a:t>1</a:t>
            </a:r>
          </a:p>
          <a:p>
            <a:pPr marL="574675" lvl="1" indent="-342900">
              <a:buFont typeface="Poppins" panose="00000500000000000000" pitchFamily="2" charset="0"/>
              <a:buChar char="−"/>
            </a:pPr>
            <a:r>
              <a:rPr lang="en-US" altLang="en-US" sz="1800" dirty="0"/>
              <a:t>Current treatments have limited durability and depth of response, and treatment-related AEs are a concern; therefore, unmet need for more effective therapies persists</a:t>
            </a:r>
            <a:r>
              <a:rPr lang="en-US" altLang="en-US" sz="1800" baseline="30000" dirty="0"/>
              <a:t>1,5</a:t>
            </a:r>
          </a:p>
          <a:p>
            <a:pPr marL="342900" indent="-342900">
              <a:buFont typeface="Arial" panose="020B0604020202020204" pitchFamily="34" charset="0"/>
              <a:buChar char="•"/>
            </a:pPr>
            <a:r>
              <a:rPr lang="en-US" altLang="en-US" sz="2000" dirty="0"/>
              <a:t>Pelabresib is an oral small-molecule BET inhibitor that potentially modifies MF pathobiology</a:t>
            </a:r>
            <a:r>
              <a:rPr lang="en-US" altLang="en-US" sz="2000" baseline="30000" dirty="0"/>
              <a:t>6</a:t>
            </a:r>
          </a:p>
          <a:p>
            <a:pPr marL="342900" indent="-342900">
              <a:buFont typeface="Arial" panose="020B0604020202020204" pitchFamily="34" charset="0"/>
              <a:buChar char="•"/>
            </a:pPr>
            <a:r>
              <a:rPr lang="en-US" altLang="en-US" sz="2000" dirty="0"/>
              <a:t>Current study reports efficacy and safety of pelabresib + ruxolitinib in patients with MF not previously treated with a JAK inhibitor through Wk 96</a:t>
            </a:r>
            <a:r>
              <a:rPr lang="en-US" altLang="en-US" sz="2000" baseline="30000" dirty="0"/>
              <a:t>7</a:t>
            </a:r>
          </a:p>
          <a:p>
            <a:pPr marL="574675" lvl="1" indent="-342900">
              <a:buFont typeface="Arial" panose="020B0604020202020204" pitchFamily="34" charset="0"/>
              <a:buChar char="•"/>
            </a:pPr>
            <a:endParaRPr lang="en-US" altLang="en-US" sz="1600" baseline="30000" dirty="0"/>
          </a:p>
        </p:txBody>
      </p:sp>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a:xfrm>
            <a:off x="231078" y="534083"/>
            <a:ext cx="11740260" cy="496290"/>
          </a:xfrm>
        </p:spPr>
        <p:txBody>
          <a:bodyPr/>
          <a:lstStyle/>
          <a:p>
            <a:r>
              <a:rPr lang="en-US" dirty="0"/>
              <a:t>MANIFEST-2 96-Wk Update: Background</a:t>
            </a:r>
            <a:endParaRPr lang="en-US" altLang="en-US" dirty="0"/>
          </a:p>
        </p:txBody>
      </p:sp>
      <p:sp>
        <p:nvSpPr>
          <p:cNvPr id="2" name="Text Box 15">
            <a:extLst>
              <a:ext uri="{FF2B5EF4-FFF2-40B4-BE49-F238E27FC236}">
                <a16:creationId xmlns:a16="http://schemas.microsoft.com/office/drawing/2014/main" id="{F8CCA79B-3919-A41D-55D5-081CD0F5E680}"/>
              </a:ext>
            </a:extLst>
          </p:cNvPr>
          <p:cNvSpPr txBox="1">
            <a:spLocks noChangeArrowheads="1"/>
          </p:cNvSpPr>
          <p:nvPr/>
        </p:nvSpPr>
        <p:spPr bwMode="auto">
          <a:xfrm>
            <a:off x="3273552" y="6347736"/>
            <a:ext cx="5644122" cy="369332"/>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defRPr/>
            </a:pPr>
            <a:r>
              <a:rPr lang="en-US" altLang="en-US" sz="800" b="0" spc="-10" dirty="0">
                <a:solidFill>
                  <a:srgbClr val="161616"/>
                </a:solidFill>
                <a:latin typeface="Poppins" pitchFamily="2" charset="77"/>
                <a:cs typeface="Poppins" pitchFamily="2" charset="77"/>
              </a:rPr>
              <a:t>1. Tefferi. Am J Hematol. 2023;98:801. 2. Bewersdorf. HemaSphere. 2023;7:e44640da. 3. Kleppe. Cancer Cell. 2018;33:29. 4. Mascarenhas. Leukemia. 2021;35:3361. 5. Harrison. Future Oncol. 2022;18:2987. 6. Mascarenhas. JCO. 2023;41:4993. 7. Rampal. ASH 2025. Abstr 910.</a:t>
            </a:r>
            <a:endParaRPr lang="en-US" altLang="en-US" sz="800" b="0" dirty="0">
              <a:solidFill>
                <a:srgbClr val="161616"/>
              </a:solidFill>
              <a:latin typeface="Poppins" pitchFamily="2" charset="77"/>
              <a:cs typeface="Poppins" pitchFamily="2" charset="77"/>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DA865C6-494F-437E-B2A5-99071CB0AAF9}"/>
              </a:ext>
            </a:extLst>
          </p:cNvPr>
          <p:cNvSpPr>
            <a:spLocks noGrp="1"/>
          </p:cNvSpPr>
          <p:nvPr>
            <p:ph idx="1"/>
          </p:nvPr>
        </p:nvSpPr>
        <p:spPr>
          <a:ln>
            <a:noFill/>
          </a:ln>
        </p:spPr>
        <p:txBody>
          <a:bodyPr/>
          <a:lstStyle/>
          <a:p>
            <a:pPr marL="342900" indent="-342900">
              <a:buFont typeface="Arial" panose="020B0604020202020204" pitchFamily="34" charset="0"/>
              <a:buChar char="•"/>
            </a:pPr>
            <a:r>
              <a:rPr lang="en-US" sz="1800" dirty="0"/>
              <a:t>International, double-blind, randomized phase III trial; data cutoff March 2025</a:t>
            </a:r>
          </a:p>
          <a:p>
            <a:pPr marL="342900" indent="-342900">
              <a:buFont typeface="Arial" panose="020B0604020202020204" pitchFamily="34" charset="0"/>
              <a:buChar char="•"/>
            </a:pPr>
            <a:endParaRPr lang="en-US" sz="1800" dirty="0"/>
          </a:p>
          <a:p>
            <a:pPr marL="342900" indent="-342900">
              <a:buFont typeface="Arial" panose="020B0604020202020204" pitchFamily="34" charset="0"/>
              <a:buChar char="•"/>
            </a:pPr>
            <a:endParaRPr lang="en-US" sz="1800" dirty="0"/>
          </a:p>
          <a:p>
            <a:pPr marL="342900" indent="-342900">
              <a:buFont typeface="Arial" panose="020B0604020202020204" pitchFamily="34" charset="0"/>
              <a:buChar char="•"/>
            </a:pPr>
            <a:endParaRPr lang="en-US" sz="1800" dirty="0"/>
          </a:p>
          <a:p>
            <a:pPr marL="342900" indent="-342900">
              <a:buFont typeface="Arial" panose="020B0604020202020204" pitchFamily="34" charset="0"/>
              <a:buChar char="•"/>
            </a:pPr>
            <a:endParaRPr lang="en-US" sz="1800" dirty="0"/>
          </a:p>
          <a:p>
            <a:endParaRPr lang="en-US" sz="1800" kern="0" dirty="0"/>
          </a:p>
          <a:p>
            <a:pPr marL="342900" indent="-342900">
              <a:buFont typeface="Arial" panose="020B0604020202020204" pitchFamily="34" charset="0"/>
              <a:buChar char="•"/>
            </a:pPr>
            <a:endParaRPr lang="en-US" sz="1800" b="1" kern="0" dirty="0"/>
          </a:p>
          <a:p>
            <a:pPr marL="342900" indent="-342900">
              <a:buFont typeface="Arial" panose="020B0604020202020204" pitchFamily="34" charset="0"/>
              <a:buChar char="•"/>
            </a:pPr>
            <a:r>
              <a:rPr lang="en-US" sz="1800" b="1" kern="0" dirty="0"/>
              <a:t>Primary endpoint: </a:t>
            </a:r>
            <a:r>
              <a:rPr lang="en-US" sz="1800" kern="0" dirty="0"/>
              <a:t>SVR35 at Wk 24</a:t>
            </a:r>
          </a:p>
          <a:p>
            <a:pPr marL="342900" indent="-342900">
              <a:buFont typeface="Arial" panose="020B0604020202020204" pitchFamily="34" charset="0"/>
              <a:buChar char="•"/>
            </a:pPr>
            <a:r>
              <a:rPr lang="en-US" sz="1800" b="1" kern="0" dirty="0"/>
              <a:t>Key secondary endpoints: </a:t>
            </a:r>
            <a:r>
              <a:rPr lang="en-US" sz="1800" kern="0" dirty="0"/>
              <a:t>absolute change in TSS from baseline at Wk 24, TSS50 response at Wk 24</a:t>
            </a:r>
          </a:p>
          <a:p>
            <a:pPr marL="342900" indent="-342900">
              <a:buFont typeface="Arial" panose="020B0604020202020204" pitchFamily="34" charset="0"/>
              <a:buChar char="•"/>
            </a:pPr>
            <a:r>
              <a:rPr lang="en-US" sz="1800" b="1" kern="0" dirty="0"/>
              <a:t>Exploratory endpoints: </a:t>
            </a:r>
            <a:r>
              <a:rPr lang="en-US" sz="1800" kern="0" dirty="0"/>
              <a:t>safety and efficacy outcomes at 96 wk</a:t>
            </a:r>
          </a:p>
        </p:txBody>
      </p:sp>
      <p:sp>
        <p:nvSpPr>
          <p:cNvPr id="2" name="Title 1">
            <a:extLst>
              <a:ext uri="{FF2B5EF4-FFF2-40B4-BE49-F238E27FC236}">
                <a16:creationId xmlns:a16="http://schemas.microsoft.com/office/drawing/2014/main" id="{CED901E4-689F-46F0-95E8-84D50B50B310}"/>
              </a:ext>
            </a:extLst>
          </p:cNvPr>
          <p:cNvSpPr>
            <a:spLocks noGrp="1"/>
          </p:cNvSpPr>
          <p:nvPr>
            <p:ph type="title"/>
          </p:nvPr>
        </p:nvSpPr>
        <p:spPr/>
        <p:txBody>
          <a:bodyPr/>
          <a:lstStyle/>
          <a:p>
            <a:r>
              <a:rPr lang="en-US" dirty="0"/>
              <a:t>MANIFEST-2 96-Wk Update: Study Design</a:t>
            </a:r>
          </a:p>
        </p:txBody>
      </p:sp>
      <p:sp>
        <p:nvSpPr>
          <p:cNvPr id="5" name="Text Box 45">
            <a:extLst>
              <a:ext uri="{FF2B5EF4-FFF2-40B4-BE49-F238E27FC236}">
                <a16:creationId xmlns:a16="http://schemas.microsoft.com/office/drawing/2014/main" id="{5326B6B3-286A-D732-A6EB-D57A973DF6E0}"/>
              </a:ext>
            </a:extLst>
          </p:cNvPr>
          <p:cNvSpPr txBox="1">
            <a:spLocks noChangeArrowheads="1"/>
          </p:cNvSpPr>
          <p:nvPr/>
        </p:nvSpPr>
        <p:spPr bwMode="auto">
          <a:xfrm>
            <a:off x="475488" y="2481324"/>
            <a:ext cx="366565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tx1"/>
                </a:solidFill>
                <a:latin typeface="+mn-lt"/>
              </a:rPr>
              <a:t>Adults with JAK inhibitor</a:t>
            </a:r>
            <a:r>
              <a:rPr lang="en-GB" altLang="en-US" sz="1600" b="0" dirty="0">
                <a:solidFill>
                  <a:schemeClr val="tx1"/>
                </a:solidFill>
                <a:latin typeface="+mn-lt"/>
                <a:cs typeface="Calibri" panose="020F0502020204030204" pitchFamily="34" charset="0"/>
              </a:rPr>
              <a:t>–</a:t>
            </a:r>
            <a:r>
              <a:rPr lang="en-GB" altLang="en-US" sz="1600" b="0" dirty="0">
                <a:solidFill>
                  <a:schemeClr val="tx1"/>
                </a:solidFill>
                <a:latin typeface="+mn-lt"/>
              </a:rPr>
              <a:t>naive MF (primary or post-ET/PV) with TSS ≥10 (or ≥3 for 2 symptoms) by MFSAF v4.0; DIPSS score ≥ </a:t>
            </a:r>
            <a:r>
              <a:rPr lang="en-GB" altLang="en-US" sz="1600" dirty="0">
                <a:solidFill>
                  <a:schemeClr val="tx1"/>
                </a:solidFill>
                <a:latin typeface="+mn-lt"/>
              </a:rPr>
              <a:t>i</a:t>
            </a:r>
            <a:r>
              <a:rPr lang="en-GB" altLang="en-US" sz="1600" b="0" dirty="0">
                <a:solidFill>
                  <a:schemeClr val="tx1"/>
                </a:solidFill>
                <a:latin typeface="+mn-lt"/>
              </a:rPr>
              <a:t>nt-1; spleen volume ≥450 cm</a:t>
            </a:r>
            <a:r>
              <a:rPr lang="en-GB" altLang="en-US" sz="1600" b="0" baseline="30000" dirty="0">
                <a:solidFill>
                  <a:schemeClr val="tx1"/>
                </a:solidFill>
                <a:latin typeface="+mn-lt"/>
              </a:rPr>
              <a:t>3</a:t>
            </a:r>
            <a:r>
              <a:rPr lang="en-GB" altLang="en-US" sz="1600" b="0" dirty="0">
                <a:solidFill>
                  <a:schemeClr val="tx1"/>
                </a:solidFill>
                <a:latin typeface="+mn-lt"/>
              </a:rPr>
              <a:t>; platelets </a:t>
            </a:r>
            <a:r>
              <a:rPr lang="en-GB" altLang="en-US" sz="1600" dirty="0">
                <a:solidFill>
                  <a:schemeClr val="tx1"/>
                </a:solidFill>
              </a:rPr>
              <a:t>≥100 x 10</a:t>
            </a:r>
            <a:r>
              <a:rPr lang="en-GB" altLang="en-US" sz="1600" baseline="30000" dirty="0">
                <a:solidFill>
                  <a:schemeClr val="tx1"/>
                </a:solidFill>
              </a:rPr>
              <a:t>9</a:t>
            </a:r>
            <a:r>
              <a:rPr lang="en-GB" altLang="en-US" sz="1600" dirty="0">
                <a:solidFill>
                  <a:schemeClr val="tx1"/>
                </a:solidFill>
              </a:rPr>
              <a:t>/L; peripheral blasts &lt;5%; </a:t>
            </a:r>
            <a:r>
              <a:rPr lang="en-GB" altLang="en-US" sz="1600" b="0" dirty="0">
                <a:solidFill>
                  <a:schemeClr val="tx1"/>
                </a:solidFill>
                <a:latin typeface="+mn-lt"/>
              </a:rPr>
              <a:t>ECOG PS </a:t>
            </a:r>
            <a:r>
              <a:rPr lang="en-GB" altLang="en-US" sz="1600" dirty="0">
                <a:solidFill>
                  <a:schemeClr val="tx1"/>
                </a:solidFill>
                <a:latin typeface="+mn-lt"/>
              </a:rPr>
              <a:t>≤</a:t>
            </a:r>
            <a:r>
              <a:rPr lang="en-GB" altLang="en-US" sz="1600" b="0" dirty="0">
                <a:solidFill>
                  <a:schemeClr val="tx1"/>
                </a:solidFill>
                <a:latin typeface="+mn-lt"/>
              </a:rPr>
              <a:t>2</a:t>
            </a:r>
          </a:p>
          <a:p>
            <a:pPr algn="ctr">
              <a:lnSpc>
                <a:spcPct val="100000"/>
              </a:lnSpc>
              <a:spcBef>
                <a:spcPct val="0"/>
              </a:spcBef>
              <a:spcAft>
                <a:spcPct val="0"/>
              </a:spcAft>
              <a:buClrTx/>
              <a:buFontTx/>
              <a:buNone/>
            </a:pPr>
            <a:r>
              <a:rPr lang="en-GB" altLang="en-US" sz="1600" b="0" dirty="0">
                <a:solidFill>
                  <a:schemeClr val="tx1"/>
                </a:solidFill>
                <a:latin typeface="+mn-lt"/>
              </a:rPr>
              <a:t>(N = 430)</a:t>
            </a:r>
            <a:endParaRPr lang="en-US" altLang="en-US" sz="1600" b="0" dirty="0">
              <a:solidFill>
                <a:schemeClr val="tx1"/>
              </a:solidFill>
              <a:latin typeface="+mn-lt"/>
            </a:endParaRPr>
          </a:p>
        </p:txBody>
      </p:sp>
      <p:sp>
        <p:nvSpPr>
          <p:cNvPr id="6" name="Rectangle 49">
            <a:extLst>
              <a:ext uri="{FF2B5EF4-FFF2-40B4-BE49-F238E27FC236}">
                <a16:creationId xmlns:a16="http://schemas.microsoft.com/office/drawing/2014/main" id="{166581BD-5320-A934-2AC6-4236E7BB15B0}"/>
              </a:ext>
            </a:extLst>
          </p:cNvPr>
          <p:cNvSpPr>
            <a:spLocks noChangeArrowheads="1"/>
          </p:cNvSpPr>
          <p:nvPr/>
        </p:nvSpPr>
        <p:spPr bwMode="auto">
          <a:xfrm>
            <a:off x="5007680" y="2172919"/>
            <a:ext cx="4465501" cy="92560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400" b="1" dirty="0">
                <a:solidFill>
                  <a:srgbClr val="F9F3D9"/>
                </a:solidFill>
                <a:latin typeface="+mn-lt"/>
                <a:cs typeface="+mn-cs"/>
              </a:rPr>
              <a:t>Pelabresib</a:t>
            </a:r>
            <a:r>
              <a:rPr lang="en-US" altLang="en-US" sz="1400" b="0" dirty="0">
                <a:solidFill>
                  <a:srgbClr val="F9F3D9"/>
                </a:solidFill>
                <a:latin typeface="+mn-lt"/>
                <a:cs typeface="+mn-cs"/>
              </a:rPr>
              <a:t> 125 mg* PO QD D1-14 </a:t>
            </a:r>
          </a:p>
          <a:p>
            <a:pPr lvl="0" algn="ctr" eaLnBrk="1" fontAlgn="auto" hangingPunct="1">
              <a:lnSpc>
                <a:spcPct val="100000"/>
              </a:lnSpc>
              <a:spcBef>
                <a:spcPct val="0"/>
              </a:spcBef>
              <a:spcAft>
                <a:spcPct val="0"/>
              </a:spcAft>
              <a:buClrTx/>
              <a:buNone/>
              <a:defRPr/>
            </a:pPr>
            <a:r>
              <a:rPr lang="en-US" altLang="en-US" sz="1400" b="1" dirty="0">
                <a:solidFill>
                  <a:srgbClr val="F9F3D9"/>
                </a:solidFill>
                <a:latin typeface="+mn-lt"/>
                <a:cs typeface="+mn-cs"/>
              </a:rPr>
              <a:t>+ Ruxolitinib </a:t>
            </a:r>
            <a:r>
              <a:rPr lang="en-US" altLang="en-US" sz="1400" b="0" dirty="0">
                <a:solidFill>
                  <a:srgbClr val="F9F3D9"/>
                </a:solidFill>
                <a:latin typeface="+mn-lt"/>
                <a:cs typeface="+mn-cs"/>
              </a:rPr>
              <a:t>per label</a:t>
            </a:r>
            <a:r>
              <a:rPr kumimoji="0" lang="en-US" altLang="en-US" sz="1400" b="0" u="none" strike="noStrike" kern="1200" cap="none" spc="0" normalizeH="0" baseline="30000" noProof="0" dirty="0">
                <a:ln>
                  <a:noFill/>
                </a:ln>
                <a:solidFill>
                  <a:srgbClr val="F9F3D9"/>
                </a:solidFill>
                <a:effectLst/>
                <a:uLnTx/>
                <a:uFillTx/>
                <a:latin typeface="+mn-lt"/>
                <a:cs typeface="+mn-cs"/>
              </a:rPr>
              <a:t>†</a:t>
            </a:r>
            <a:r>
              <a:rPr lang="en-US" altLang="en-US" sz="1400" b="0" dirty="0">
                <a:solidFill>
                  <a:srgbClr val="F9F3D9"/>
                </a:solidFill>
                <a:latin typeface="+mn-lt"/>
                <a:cs typeface="+mn-cs"/>
              </a:rPr>
              <a:t> </a:t>
            </a:r>
          </a:p>
          <a:p>
            <a:pPr lvl="0" algn="ctr" eaLnBrk="1" fontAlgn="auto" hangingPunct="1">
              <a:lnSpc>
                <a:spcPct val="100000"/>
              </a:lnSpc>
              <a:spcBef>
                <a:spcPct val="0"/>
              </a:spcBef>
              <a:spcAft>
                <a:spcPct val="0"/>
              </a:spcAft>
              <a:buClrTx/>
              <a:buNone/>
              <a:defRPr/>
            </a:pPr>
            <a:r>
              <a:rPr lang="en-US" altLang="en-US" sz="1400" b="0" dirty="0">
                <a:solidFill>
                  <a:srgbClr val="F9F3D9"/>
                </a:solidFill>
                <a:latin typeface="+mn-lt"/>
                <a:cs typeface="+mn-cs"/>
              </a:rPr>
              <a:t>(lowered by 5 mg BID at start) D1-21</a:t>
            </a:r>
          </a:p>
          <a:p>
            <a:pPr lvl="0" algn="ctr" eaLnBrk="1" fontAlgn="auto" hangingPunct="1">
              <a:lnSpc>
                <a:spcPct val="100000"/>
              </a:lnSpc>
              <a:spcBef>
                <a:spcPct val="0"/>
              </a:spcBef>
              <a:spcAft>
                <a:spcPct val="0"/>
              </a:spcAft>
              <a:buClrTx/>
              <a:buNone/>
              <a:defRPr/>
            </a:pPr>
            <a:r>
              <a:rPr lang="en-US" altLang="en-US" sz="1400" b="0" dirty="0">
                <a:solidFill>
                  <a:srgbClr val="F9F3D9"/>
                </a:solidFill>
                <a:latin typeface="+mn-lt"/>
                <a:cs typeface="+mn-cs"/>
              </a:rPr>
              <a:t>(n = 214)</a:t>
            </a:r>
          </a:p>
        </p:txBody>
      </p:sp>
      <p:sp>
        <p:nvSpPr>
          <p:cNvPr id="7" name="Rectangle 6">
            <a:extLst>
              <a:ext uri="{FF2B5EF4-FFF2-40B4-BE49-F238E27FC236}">
                <a16:creationId xmlns:a16="http://schemas.microsoft.com/office/drawing/2014/main" id="{4AB05A31-C8EB-1AA5-76D4-DE69181EC2FF}"/>
              </a:ext>
            </a:extLst>
          </p:cNvPr>
          <p:cNvSpPr/>
          <p:nvPr/>
        </p:nvSpPr>
        <p:spPr>
          <a:xfrm>
            <a:off x="852565" y="1635763"/>
            <a:ext cx="7106210" cy="461665"/>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200" b="0" i="1" u="none" strike="noStrike" kern="1200" cap="none" spc="0" normalizeH="0" baseline="0" noProof="0" dirty="0">
                <a:ln>
                  <a:noFill/>
                </a:ln>
                <a:solidFill>
                  <a:srgbClr val="000000"/>
                </a:solidFill>
                <a:effectLst/>
                <a:uLnTx/>
                <a:uFillTx/>
                <a:ea typeface="+mn-ea"/>
                <a:cs typeface="+mn-cs"/>
              </a:rPr>
              <a:t>Stratified by </a:t>
            </a:r>
            <a:r>
              <a:rPr lang="en-US" altLang="en-US" sz="1200" b="0" i="1" dirty="0">
                <a:solidFill>
                  <a:srgbClr val="000000"/>
                </a:solidFill>
                <a:cs typeface="+mn-cs"/>
              </a:rPr>
              <a:t>DIPSS category (int-1 vs int-2 vs high), platelet count </a:t>
            </a:r>
            <a:br>
              <a:rPr lang="en-US" altLang="en-US" sz="1200" b="0" i="1" dirty="0">
                <a:solidFill>
                  <a:srgbClr val="000000"/>
                </a:solidFill>
                <a:cs typeface="+mn-cs"/>
              </a:rPr>
            </a:br>
            <a:r>
              <a:rPr lang="en-US" altLang="en-US" sz="1200" b="0" i="1" dirty="0">
                <a:solidFill>
                  <a:srgbClr val="000000"/>
                </a:solidFill>
                <a:cs typeface="+mn-cs"/>
              </a:rPr>
              <a:t>(100-200 vs &gt;200 x 10</a:t>
            </a:r>
            <a:r>
              <a:rPr lang="en-US" altLang="en-US" sz="1200" b="0" i="1" baseline="30000" dirty="0">
                <a:solidFill>
                  <a:srgbClr val="000000"/>
                </a:solidFill>
                <a:cs typeface="+mn-cs"/>
              </a:rPr>
              <a:t>9</a:t>
            </a:r>
            <a:r>
              <a:rPr lang="en-US" altLang="en-US" sz="1200" b="0" i="1" dirty="0">
                <a:solidFill>
                  <a:srgbClr val="000000"/>
                </a:solidFill>
                <a:cs typeface="+mn-cs"/>
              </a:rPr>
              <a:t>/L), spleen vol</a:t>
            </a:r>
            <a:r>
              <a:rPr lang="en-US" altLang="en-US" sz="1200" b="0" i="1" dirty="0">
                <a:cs typeface="+mn-cs"/>
              </a:rPr>
              <a:t>ume (&lt;1800 vs </a:t>
            </a:r>
            <a:r>
              <a:rPr lang="en-GB" altLang="en-US" sz="1200" b="0" i="1" dirty="0"/>
              <a:t>≥1800 cm</a:t>
            </a:r>
            <a:r>
              <a:rPr lang="en-GB" altLang="en-US" sz="1200" b="0" i="1" baseline="30000" dirty="0"/>
              <a:t>3</a:t>
            </a:r>
            <a:r>
              <a:rPr lang="en-GB" altLang="en-US" sz="1200" b="0" i="1" dirty="0"/>
              <a:t>)</a:t>
            </a:r>
            <a:endParaRPr kumimoji="0" lang="en-US" altLang="en-US" sz="1200" b="0" i="1" u="none" strike="noStrike" kern="1200" cap="none" spc="0" normalizeH="0" baseline="0" noProof="0" dirty="0">
              <a:ln>
                <a:noFill/>
              </a:ln>
              <a:effectLst/>
              <a:uLnTx/>
              <a:uFillTx/>
              <a:ea typeface="+mn-ea"/>
              <a:cs typeface="+mn-cs"/>
            </a:endParaRPr>
          </a:p>
        </p:txBody>
      </p:sp>
      <p:cxnSp>
        <p:nvCxnSpPr>
          <p:cNvPr id="8" name="Straight Arrow Connector 7">
            <a:extLst>
              <a:ext uri="{FF2B5EF4-FFF2-40B4-BE49-F238E27FC236}">
                <a16:creationId xmlns:a16="http://schemas.microsoft.com/office/drawing/2014/main" id="{A2709993-6882-4479-E95D-ECBC28C30F7A}"/>
              </a:ext>
            </a:extLst>
          </p:cNvPr>
          <p:cNvCxnSpPr>
            <a:cxnSpLocks/>
          </p:cNvCxnSpPr>
          <p:nvPr/>
        </p:nvCxnSpPr>
        <p:spPr bwMode="auto">
          <a:xfrm>
            <a:off x="4405670" y="2178732"/>
            <a:ext cx="0" cy="605184"/>
          </a:xfrm>
          <a:prstGeom prst="straightConnector1">
            <a:avLst/>
          </a:prstGeom>
          <a:noFill/>
          <a:ln w="28575" cap="flat" cmpd="sng" algn="ctr">
            <a:solidFill>
              <a:schemeClr val="tx1"/>
            </a:solidFill>
            <a:prstDash val="dash"/>
            <a:round/>
            <a:headEnd type="none" w="med" len="med"/>
            <a:tailEnd type="triangle"/>
          </a:ln>
          <a:effectLst/>
        </p:spPr>
      </p:cxnSp>
      <p:sp>
        <p:nvSpPr>
          <p:cNvPr id="9" name="Line 53">
            <a:extLst>
              <a:ext uri="{FF2B5EF4-FFF2-40B4-BE49-F238E27FC236}">
                <a16:creationId xmlns:a16="http://schemas.microsoft.com/office/drawing/2014/main" id="{023334A2-AC99-733C-8B33-E9E5834F757E}"/>
              </a:ext>
            </a:extLst>
          </p:cNvPr>
          <p:cNvSpPr>
            <a:spLocks noChangeShapeType="1"/>
          </p:cNvSpPr>
          <p:nvPr/>
        </p:nvSpPr>
        <p:spPr bwMode="auto">
          <a:xfrm>
            <a:off x="4222554" y="3372563"/>
            <a:ext cx="622300" cy="350837"/>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sz="1600" dirty="0">
              <a:latin typeface="Calibri" panose="020F0502020204030204" pitchFamily="34" charset="0"/>
            </a:endParaRPr>
          </a:p>
        </p:txBody>
      </p:sp>
      <p:sp>
        <p:nvSpPr>
          <p:cNvPr id="10" name="Line 54">
            <a:extLst>
              <a:ext uri="{FF2B5EF4-FFF2-40B4-BE49-F238E27FC236}">
                <a16:creationId xmlns:a16="http://schemas.microsoft.com/office/drawing/2014/main" id="{65A12CF3-2879-EA7C-5E1A-3CD537415234}"/>
              </a:ext>
            </a:extLst>
          </p:cNvPr>
          <p:cNvSpPr>
            <a:spLocks noChangeShapeType="1"/>
          </p:cNvSpPr>
          <p:nvPr/>
        </p:nvSpPr>
        <p:spPr bwMode="auto">
          <a:xfrm flipV="1">
            <a:off x="4222554" y="2710709"/>
            <a:ext cx="622300" cy="347662"/>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sz="1600" dirty="0">
              <a:solidFill>
                <a:schemeClr val="bg1"/>
              </a:solidFill>
              <a:latin typeface="Calibri" panose="020F0502020204030204" pitchFamily="34" charset="0"/>
            </a:endParaRPr>
          </a:p>
        </p:txBody>
      </p:sp>
      <p:sp>
        <p:nvSpPr>
          <p:cNvPr id="13" name="Rectangle 49">
            <a:extLst>
              <a:ext uri="{FF2B5EF4-FFF2-40B4-BE49-F238E27FC236}">
                <a16:creationId xmlns:a16="http://schemas.microsoft.com/office/drawing/2014/main" id="{54981026-4CE7-83BC-957B-36D2D38A7A99}"/>
              </a:ext>
            </a:extLst>
          </p:cNvPr>
          <p:cNvSpPr>
            <a:spLocks noChangeArrowheads="1"/>
          </p:cNvSpPr>
          <p:nvPr/>
        </p:nvSpPr>
        <p:spPr bwMode="auto">
          <a:xfrm>
            <a:off x="5007680" y="3198690"/>
            <a:ext cx="4465502" cy="925605"/>
          </a:xfrm>
          <a:prstGeom prst="rect">
            <a:avLst/>
          </a:prstGeom>
          <a:solidFill>
            <a:schemeClr val="bg1">
              <a:lumMod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400" b="1" dirty="0">
                <a:solidFill>
                  <a:srgbClr val="F9F3D9"/>
                </a:solidFill>
                <a:latin typeface="+mn-lt"/>
                <a:cs typeface="+mn-cs"/>
              </a:rPr>
              <a:t>Placebo</a:t>
            </a:r>
            <a:r>
              <a:rPr lang="en-US" altLang="en-US" sz="1400" b="0" dirty="0">
                <a:solidFill>
                  <a:srgbClr val="F9F3D9"/>
                </a:solidFill>
                <a:latin typeface="+mn-lt"/>
                <a:cs typeface="+mn-cs"/>
              </a:rPr>
              <a:t> PO QD D1-14</a:t>
            </a:r>
          </a:p>
          <a:p>
            <a:pPr lvl="0" algn="ctr" eaLnBrk="1" fontAlgn="auto" hangingPunct="1">
              <a:lnSpc>
                <a:spcPct val="100000"/>
              </a:lnSpc>
              <a:spcBef>
                <a:spcPct val="0"/>
              </a:spcBef>
              <a:spcAft>
                <a:spcPct val="0"/>
              </a:spcAft>
              <a:buClrTx/>
              <a:buNone/>
              <a:defRPr/>
            </a:pPr>
            <a:r>
              <a:rPr lang="en-US" altLang="en-US" sz="1400" b="1" dirty="0">
                <a:solidFill>
                  <a:srgbClr val="F9F3D9"/>
                </a:solidFill>
                <a:latin typeface="+mn-lt"/>
                <a:cs typeface="+mn-cs"/>
              </a:rPr>
              <a:t>+ Ruxolitinib </a:t>
            </a:r>
            <a:r>
              <a:rPr lang="en-US" altLang="en-US" sz="1400" b="0" dirty="0">
                <a:solidFill>
                  <a:srgbClr val="F9F3D9"/>
                </a:solidFill>
                <a:latin typeface="+mn-lt"/>
                <a:cs typeface="+mn-cs"/>
              </a:rPr>
              <a:t>per label</a:t>
            </a:r>
            <a:r>
              <a:rPr kumimoji="0" lang="en-US" altLang="en-US" sz="1400" b="0" u="none" strike="noStrike" kern="1200" cap="none" spc="0" normalizeH="0" baseline="30000" noProof="0" dirty="0">
                <a:ln>
                  <a:noFill/>
                </a:ln>
                <a:solidFill>
                  <a:srgbClr val="F9F3D9"/>
                </a:solidFill>
                <a:effectLst/>
                <a:uLnTx/>
                <a:uFillTx/>
                <a:latin typeface="+mn-lt"/>
                <a:cs typeface="+mn-cs"/>
              </a:rPr>
              <a:t>†</a:t>
            </a:r>
            <a:r>
              <a:rPr lang="en-US" altLang="en-US" sz="1400" b="0" dirty="0">
                <a:solidFill>
                  <a:srgbClr val="F9F3D9"/>
                </a:solidFill>
                <a:latin typeface="+mn-lt"/>
                <a:cs typeface="+mn-cs"/>
              </a:rPr>
              <a:t> </a:t>
            </a:r>
          </a:p>
          <a:p>
            <a:pPr lvl="0" algn="ctr" eaLnBrk="1" fontAlgn="auto" hangingPunct="1">
              <a:lnSpc>
                <a:spcPct val="100000"/>
              </a:lnSpc>
              <a:spcBef>
                <a:spcPct val="0"/>
              </a:spcBef>
              <a:spcAft>
                <a:spcPct val="0"/>
              </a:spcAft>
              <a:buClrTx/>
              <a:buNone/>
              <a:defRPr/>
            </a:pPr>
            <a:r>
              <a:rPr lang="en-US" altLang="en-US" sz="1400" b="0" dirty="0">
                <a:solidFill>
                  <a:srgbClr val="F9F3D9"/>
                </a:solidFill>
                <a:latin typeface="+mn-lt"/>
                <a:cs typeface="+mn-cs"/>
              </a:rPr>
              <a:t>(lowered by 5 mg BID at start) </a:t>
            </a:r>
            <a:r>
              <a:rPr lang="en-US" altLang="en-US" sz="1400" dirty="0">
                <a:solidFill>
                  <a:srgbClr val="F9F3D9"/>
                </a:solidFill>
                <a:latin typeface="+mn-lt"/>
              </a:rPr>
              <a:t>D1-21</a:t>
            </a:r>
            <a:endParaRPr lang="en-US" altLang="en-US" sz="1400" b="0" dirty="0">
              <a:solidFill>
                <a:srgbClr val="F9F3D9"/>
              </a:solidFill>
              <a:latin typeface="+mn-lt"/>
              <a:cs typeface="+mn-cs"/>
            </a:endParaRPr>
          </a:p>
          <a:p>
            <a:pPr lvl="0" algn="ctr" eaLnBrk="1" fontAlgn="auto" hangingPunct="1">
              <a:lnSpc>
                <a:spcPct val="100000"/>
              </a:lnSpc>
              <a:spcBef>
                <a:spcPct val="0"/>
              </a:spcBef>
              <a:spcAft>
                <a:spcPct val="0"/>
              </a:spcAft>
              <a:buClrTx/>
              <a:buNone/>
              <a:defRPr/>
            </a:pPr>
            <a:r>
              <a:rPr lang="en-US" altLang="en-US" sz="1400" b="0" dirty="0">
                <a:solidFill>
                  <a:srgbClr val="F9F3D9"/>
                </a:solidFill>
                <a:latin typeface="+mn-lt"/>
                <a:cs typeface="+mn-cs"/>
              </a:rPr>
              <a:t>(n = 216)</a:t>
            </a:r>
          </a:p>
        </p:txBody>
      </p:sp>
      <p:sp>
        <p:nvSpPr>
          <p:cNvPr id="15" name="Rectangle 14">
            <a:extLst>
              <a:ext uri="{FF2B5EF4-FFF2-40B4-BE49-F238E27FC236}">
                <a16:creationId xmlns:a16="http://schemas.microsoft.com/office/drawing/2014/main" id="{881632E0-BF69-EEEB-A984-B06DCDBEB4E8}"/>
              </a:ext>
            </a:extLst>
          </p:cNvPr>
          <p:cNvSpPr/>
          <p:nvPr/>
        </p:nvSpPr>
        <p:spPr>
          <a:xfrm>
            <a:off x="5007679" y="4124295"/>
            <a:ext cx="5614927" cy="553998"/>
          </a:xfrm>
          <a:prstGeom prst="rect">
            <a:avLst/>
          </a:prstGeom>
        </p:spPr>
        <p:txBody>
          <a:bodyPr wrap="square">
            <a:spAutoFit/>
          </a:bodyPr>
          <a:lstStyle/>
          <a:p>
            <a:pPr marL="0" marR="0" lvl="0" indent="0" defTabSz="914400" rtl="0" eaLnBrk="1" fontAlgn="auto" latinLnBrk="0" hangingPunct="1">
              <a:lnSpc>
                <a:spcPct val="100000"/>
              </a:lnSpc>
              <a:spcBef>
                <a:spcPct val="0"/>
              </a:spcBef>
              <a:spcAft>
                <a:spcPct val="0"/>
              </a:spcAft>
              <a:buClrTx/>
              <a:buSzTx/>
              <a:buFontTx/>
              <a:buNone/>
              <a:tabLst/>
              <a:defRPr/>
            </a:pPr>
            <a:r>
              <a:rPr kumimoji="0" lang="en-US" altLang="en-US" sz="1000" b="0" u="none" strike="noStrike" kern="1200" cap="none" spc="0" normalizeH="0" baseline="0" noProof="0" dirty="0">
                <a:ln>
                  <a:noFill/>
                </a:ln>
                <a:solidFill>
                  <a:srgbClr val="000000"/>
                </a:solidFill>
                <a:effectLst/>
                <a:uLnTx/>
                <a:uFillTx/>
                <a:ea typeface="+mn-ea"/>
                <a:cs typeface="+mn-cs"/>
              </a:rPr>
              <a:t>*125 mg start with protocol-defined dose modifications due to AEs and/or treatment response allowed (50-175 mg). </a:t>
            </a:r>
            <a:r>
              <a:rPr kumimoji="0" lang="en-US" altLang="en-US" sz="1000" b="0" u="none" strike="noStrike" kern="1200" cap="none" spc="0" normalizeH="0" baseline="30000" noProof="0" dirty="0">
                <a:ln>
                  <a:noFill/>
                </a:ln>
                <a:solidFill>
                  <a:srgbClr val="000000"/>
                </a:solidFill>
                <a:effectLst/>
                <a:uLnTx/>
                <a:uFillTx/>
                <a:ea typeface="+mn-ea"/>
                <a:cs typeface="+mn-cs"/>
              </a:rPr>
              <a:t>†</a:t>
            </a:r>
            <a:r>
              <a:rPr kumimoji="0" lang="en-US" altLang="en-US" sz="1000" b="0" u="none" strike="noStrike" kern="1200" cap="none" spc="0" normalizeH="0" baseline="0" noProof="0" dirty="0">
                <a:ln>
                  <a:noFill/>
                </a:ln>
                <a:solidFill>
                  <a:srgbClr val="000000"/>
                </a:solidFill>
                <a:effectLst/>
                <a:uLnTx/>
                <a:uFillTx/>
                <a:ea typeface="+mn-ea"/>
                <a:cs typeface="+mn-cs"/>
              </a:rPr>
              <a:t>10-15 mg BID starting dose based on platelet count with mandatory dosage increase of 5 mg after 1 cycle, with maximum dose of 25 mg.</a:t>
            </a:r>
          </a:p>
        </p:txBody>
      </p:sp>
      <p:sp>
        <p:nvSpPr>
          <p:cNvPr id="16" name="Text Box 15">
            <a:extLst>
              <a:ext uri="{FF2B5EF4-FFF2-40B4-BE49-F238E27FC236}">
                <a16:creationId xmlns:a16="http://schemas.microsoft.com/office/drawing/2014/main" id="{A431C141-2CE2-B38C-192D-7426EABD7D5E}"/>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sz="800" b="0" dirty="0">
                <a:latin typeface="+mn-lt"/>
              </a:rPr>
              <a:t>NCT04603495. </a:t>
            </a:r>
            <a:r>
              <a:rPr lang="en-US" altLang="en-US" sz="800" b="0" spc="-10" dirty="0">
                <a:solidFill>
                  <a:srgbClr val="161616"/>
                </a:solidFill>
                <a:latin typeface="+mn-lt"/>
              </a:rPr>
              <a:t>Rampal. ASH 2025. Abstr 910.</a:t>
            </a:r>
            <a:endParaRPr lang="en-US" altLang="en-US" sz="800" b="0" dirty="0">
              <a:solidFill>
                <a:srgbClr val="161616"/>
              </a:solidFill>
              <a:latin typeface="+mn-lt"/>
            </a:endParaRPr>
          </a:p>
        </p:txBody>
      </p:sp>
      <p:sp>
        <p:nvSpPr>
          <p:cNvPr id="17" name="Rectangle 16">
            <a:extLst>
              <a:ext uri="{FF2B5EF4-FFF2-40B4-BE49-F238E27FC236}">
                <a16:creationId xmlns:a16="http://schemas.microsoft.com/office/drawing/2014/main" id="{63CD65E4-1979-4AD0-3495-BC86D5EE6594}"/>
              </a:ext>
            </a:extLst>
          </p:cNvPr>
          <p:cNvSpPr/>
          <p:nvPr/>
        </p:nvSpPr>
        <p:spPr>
          <a:xfrm>
            <a:off x="475488" y="5468112"/>
            <a:ext cx="11365992" cy="621791"/>
          </a:xfrm>
          <a:prstGeom prst="rect">
            <a:avLst/>
          </a:prstGeom>
          <a:noFill/>
          <a:ln w="28575">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45755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95CA5-4273-AF46-C994-5FAF3212CE5C}"/>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6819085-1B83-F4C3-2AC3-75546B71DF8E}"/>
              </a:ext>
            </a:extLst>
          </p:cNvPr>
          <p:cNvSpPr>
            <a:spLocks noGrp="1" noChangeArrowheads="1"/>
          </p:cNvSpPr>
          <p:nvPr>
            <p:ph type="title"/>
          </p:nvPr>
        </p:nvSpPr>
        <p:spPr/>
        <p:txBody>
          <a:bodyPr/>
          <a:lstStyle/>
          <a:p>
            <a:r>
              <a:rPr lang="en-US" dirty="0"/>
              <a:t>MANIFEST-2 96-Wk Update: </a:t>
            </a:r>
            <a:r>
              <a:rPr lang="en-US" altLang="en-US" dirty="0"/>
              <a:t>Baseline Characteristics</a:t>
            </a:r>
          </a:p>
        </p:txBody>
      </p:sp>
      <p:graphicFrame>
        <p:nvGraphicFramePr>
          <p:cNvPr id="4" name="Group 3">
            <a:extLst>
              <a:ext uri="{FF2B5EF4-FFF2-40B4-BE49-F238E27FC236}">
                <a16:creationId xmlns:a16="http://schemas.microsoft.com/office/drawing/2014/main" id="{C0C27DF5-5C81-611A-5B8D-5CA72E173590}"/>
              </a:ext>
            </a:extLst>
          </p:cNvPr>
          <p:cNvGraphicFramePr>
            <a:graphicFrameLocks/>
          </p:cNvGraphicFramePr>
          <p:nvPr>
            <p:extLst>
              <p:ext uri="{D42A27DB-BD31-4B8C-83A1-F6EECF244321}">
                <p14:modId xmlns:p14="http://schemas.microsoft.com/office/powerpoint/2010/main" val="462876644"/>
              </p:ext>
            </p:extLst>
          </p:nvPr>
        </p:nvGraphicFramePr>
        <p:xfrm>
          <a:off x="220662" y="1091092"/>
          <a:ext cx="5870590" cy="5215816"/>
        </p:xfrm>
        <a:graphic>
          <a:graphicData uri="http://schemas.openxmlformats.org/drawingml/2006/table">
            <a:tbl>
              <a:tblPr/>
              <a:tblGrid>
                <a:gridCol w="2822451">
                  <a:extLst>
                    <a:ext uri="{9D8B030D-6E8A-4147-A177-3AD203B41FA5}">
                      <a16:colId xmlns:a16="http://schemas.microsoft.com/office/drawing/2014/main" val="20000"/>
                    </a:ext>
                  </a:extLst>
                </a:gridCol>
                <a:gridCol w="1478770">
                  <a:extLst>
                    <a:ext uri="{9D8B030D-6E8A-4147-A177-3AD203B41FA5}">
                      <a16:colId xmlns:a16="http://schemas.microsoft.com/office/drawing/2014/main" val="20001"/>
                    </a:ext>
                  </a:extLst>
                </a:gridCol>
                <a:gridCol w="1569369">
                  <a:extLst>
                    <a:ext uri="{9D8B030D-6E8A-4147-A177-3AD203B41FA5}">
                      <a16:colId xmlns:a16="http://schemas.microsoft.com/office/drawing/2014/main" val="20002"/>
                    </a:ext>
                  </a:extLst>
                </a:gridCol>
              </a:tblGrid>
              <a:tr h="3496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bg1"/>
                          </a:solidFill>
                          <a:effectLst/>
                          <a:latin typeface="+mn-lt"/>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Pelabresib + Ruxolitinib </a:t>
                      </a:r>
                      <a:br>
                        <a:rPr kumimoji="0" lang="en-US" sz="1200" b="1" i="0" u="none" strike="noStrike" cap="none" normalizeH="0" baseline="0" dirty="0">
                          <a:ln>
                            <a:noFill/>
                          </a:ln>
                          <a:solidFill>
                            <a:schemeClr val="bg1"/>
                          </a:solidFill>
                          <a:effectLst/>
                          <a:latin typeface="+mn-lt"/>
                        </a:rPr>
                      </a:br>
                      <a:r>
                        <a:rPr kumimoji="0" lang="en-US" sz="1200" b="1" i="0" u="none" strike="noStrike" cap="none" normalizeH="0" baseline="0" dirty="0">
                          <a:ln>
                            <a:noFill/>
                          </a:ln>
                          <a:solidFill>
                            <a:schemeClr val="bg1"/>
                          </a:solidFill>
                          <a:effectLst/>
                          <a:latin typeface="+mn-lt"/>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Placebo + </a:t>
                      </a:r>
                      <a:br>
                        <a:rPr kumimoji="0" lang="en-US" sz="1200" b="1" i="0" u="none" strike="noStrike" cap="none" normalizeH="0" baseline="0" dirty="0">
                          <a:ln>
                            <a:noFill/>
                          </a:ln>
                          <a:solidFill>
                            <a:schemeClr val="bg1"/>
                          </a:solidFill>
                          <a:effectLst/>
                          <a:latin typeface="+mn-lt"/>
                        </a:rPr>
                      </a:br>
                      <a:r>
                        <a:rPr kumimoji="0" lang="en-US" sz="1200" b="1" i="0" u="none" strike="noStrike" cap="none" normalizeH="0" baseline="0" dirty="0">
                          <a:ln>
                            <a:noFill/>
                          </a:ln>
                          <a:solidFill>
                            <a:schemeClr val="bg1"/>
                          </a:solidFill>
                          <a:effectLst/>
                          <a:latin typeface="+mn-lt"/>
                        </a:rPr>
                        <a:t>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2779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66 (19-84)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66 (26-88)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1498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129 (60.3)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122 (56.5)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64933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Race, n (%)</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White</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Asian</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Black</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American Indian/Alaska Native</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Not reported/unknown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160 (74.8)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35 (16.4)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 (0.5)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16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163 (75.5)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42 (19.4)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11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4495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Disease subtype, n (%)</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Primary MF</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Post-PV MF</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Post-ET MF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107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45 (21.0)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62 (29.0)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110 (50.9)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53 (24.5)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53 (24.5)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696941445"/>
                  </a:ext>
                </a:extLst>
              </a:tr>
              <a:tr h="4495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DIPSS risk category, n (%)</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Int-1</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Int-2</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High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128 (59.8)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75 (35.0)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11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127 (58.8)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74 (34.3)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15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5924969"/>
                  </a:ext>
                </a:extLst>
              </a:tr>
              <a:tr h="2576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Median Hb, g/dL (range)</a:t>
                      </a:r>
                    </a:p>
                    <a:p>
                      <a:pPr marL="171450" marR="0" lvl="0" indent="-1714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10.90 (5.8-18.0)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70 (32.7)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11.00 (6.7-17.9)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76 (35.2)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437714197"/>
                  </a:ext>
                </a:extLst>
              </a:tr>
              <a:tr h="2667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Median platelets, x 10</a:t>
                      </a:r>
                      <a:r>
                        <a:rPr kumimoji="0" lang="en-US" sz="1200" b="0" i="0" u="none" strike="noStrike" cap="none" normalizeH="0" baseline="30000" dirty="0">
                          <a:ln>
                            <a:noFill/>
                          </a:ln>
                          <a:solidFill>
                            <a:schemeClr val="bg2">
                              <a:lumMod val="10000"/>
                            </a:schemeClr>
                          </a:solidFill>
                          <a:effectLst/>
                          <a:latin typeface="+mn-lt"/>
                        </a:rPr>
                        <a:t>9</a:t>
                      </a:r>
                      <a:r>
                        <a:rPr kumimoji="0" lang="en-US" sz="1200" b="0" i="0" u="none" strike="noStrike" cap="none" normalizeH="0" baseline="0" dirty="0">
                          <a:ln>
                            <a:noFill/>
                          </a:ln>
                          <a:solidFill>
                            <a:schemeClr val="bg2">
                              <a:lumMod val="10000"/>
                            </a:schemeClr>
                          </a:solidFill>
                          <a:effectLst/>
                          <a:latin typeface="+mn-lt"/>
                        </a:rPr>
                        <a:t>/L (range)</a:t>
                      </a:r>
                    </a:p>
                    <a:p>
                      <a:pPr marL="171450" marR="0" lvl="0" indent="-171450" algn="l" defTabSz="914400" rtl="0" eaLnBrk="1" fontAlgn="base" latinLnBrk="0" hangingPunct="1">
                        <a:lnSpc>
                          <a:spcPct val="100000"/>
                        </a:lnSpc>
                        <a:spcBef>
                          <a:spcPct val="0"/>
                        </a:spcBef>
                        <a:spcAft>
                          <a:spcPct val="0"/>
                        </a:spcAft>
                        <a:buClr>
                          <a:schemeClr val="accent2"/>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&gt;200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285 (99-1303)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154 (72.0)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287 (66-1084)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157 (72.7)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197094016"/>
                  </a:ext>
                </a:extLst>
              </a:tr>
              <a:tr h="2667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Median spleen volume, cc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1308.885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1382.970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241413943"/>
                  </a:ext>
                </a:extLst>
              </a:tr>
            </a:tbl>
          </a:graphicData>
        </a:graphic>
      </p:graphicFrame>
      <p:graphicFrame>
        <p:nvGraphicFramePr>
          <p:cNvPr id="6" name="Group 3">
            <a:extLst>
              <a:ext uri="{FF2B5EF4-FFF2-40B4-BE49-F238E27FC236}">
                <a16:creationId xmlns:a16="http://schemas.microsoft.com/office/drawing/2014/main" id="{2D09F251-1F87-3C5B-0530-8A21EE436375}"/>
              </a:ext>
            </a:extLst>
          </p:cNvPr>
          <p:cNvGraphicFramePr>
            <a:graphicFrameLocks/>
          </p:cNvGraphicFramePr>
          <p:nvPr>
            <p:extLst>
              <p:ext uri="{D42A27DB-BD31-4B8C-83A1-F6EECF244321}">
                <p14:modId xmlns:p14="http://schemas.microsoft.com/office/powerpoint/2010/main" val="3131267027"/>
              </p:ext>
            </p:extLst>
          </p:nvPr>
        </p:nvGraphicFramePr>
        <p:xfrm>
          <a:off x="6204032" y="1091092"/>
          <a:ext cx="5904805" cy="5120768"/>
        </p:xfrm>
        <a:graphic>
          <a:graphicData uri="http://schemas.openxmlformats.org/drawingml/2006/table">
            <a:tbl>
              <a:tblPr/>
              <a:tblGrid>
                <a:gridCol w="2858011">
                  <a:extLst>
                    <a:ext uri="{9D8B030D-6E8A-4147-A177-3AD203B41FA5}">
                      <a16:colId xmlns:a16="http://schemas.microsoft.com/office/drawing/2014/main" val="20000"/>
                    </a:ext>
                  </a:extLst>
                </a:gridCol>
                <a:gridCol w="1508760">
                  <a:extLst>
                    <a:ext uri="{9D8B030D-6E8A-4147-A177-3AD203B41FA5}">
                      <a16:colId xmlns:a16="http://schemas.microsoft.com/office/drawing/2014/main" val="20001"/>
                    </a:ext>
                  </a:extLst>
                </a:gridCol>
                <a:gridCol w="1538034">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bg1"/>
                          </a:solidFill>
                          <a:effectLst/>
                          <a:latin typeface="+mn-lt"/>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Pelabresib + Ruxolitinib </a:t>
                      </a:r>
                      <a:br>
                        <a:rPr kumimoji="0" lang="en-US" sz="1200" b="1" i="0" u="none" strike="noStrike" cap="none" normalizeH="0" baseline="0" dirty="0">
                          <a:ln>
                            <a:noFill/>
                          </a:ln>
                          <a:solidFill>
                            <a:schemeClr val="bg1"/>
                          </a:solidFill>
                          <a:effectLst/>
                          <a:latin typeface="+mn-lt"/>
                        </a:rPr>
                      </a:br>
                      <a:r>
                        <a:rPr kumimoji="0" lang="en-US" sz="1200" b="1" i="0" u="none" strike="noStrike" cap="none" normalizeH="0" baseline="0" dirty="0">
                          <a:ln>
                            <a:noFill/>
                          </a:ln>
                          <a:solidFill>
                            <a:schemeClr val="bg1"/>
                          </a:solidFill>
                          <a:effectLst/>
                          <a:latin typeface="+mn-lt"/>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Placebo + Ruxolitinib </a:t>
                      </a:r>
                      <a:br>
                        <a:rPr kumimoji="0" lang="en-US" sz="1200" b="1" i="0" u="none" strike="noStrike" cap="none" normalizeH="0" baseline="0" dirty="0">
                          <a:ln>
                            <a:noFill/>
                          </a:ln>
                          <a:solidFill>
                            <a:schemeClr val="bg1"/>
                          </a:solidFill>
                          <a:effectLst/>
                          <a:latin typeface="+mn-lt"/>
                        </a:rPr>
                      </a:br>
                      <a:r>
                        <a:rPr kumimoji="0" lang="en-US" sz="1200" b="1" i="0" u="none" strike="noStrike" cap="none" normalizeH="0" baseline="0" dirty="0">
                          <a:ln>
                            <a:noFill/>
                          </a:ln>
                          <a:solidFill>
                            <a:schemeClr val="bg1"/>
                          </a:solidFill>
                          <a:effectLst/>
                          <a:latin typeface="+mn-lt"/>
                        </a:rPr>
                        <a:t>(n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27233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Mutations, n (%)</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1" u="none" strike="noStrike" cap="none" normalizeH="0" baseline="0" dirty="0">
                          <a:ln>
                            <a:noFill/>
                          </a:ln>
                          <a:solidFill>
                            <a:schemeClr val="bg2">
                              <a:lumMod val="10000"/>
                            </a:schemeClr>
                          </a:solidFill>
                          <a:effectLst/>
                          <a:latin typeface="+mn-lt"/>
                        </a:rPr>
                        <a:t>JAK2 </a:t>
                      </a:r>
                      <a:r>
                        <a:rPr kumimoji="0" lang="en-US" sz="1200" b="0" i="0" u="none" strike="noStrike" cap="none" normalizeH="0" baseline="0" dirty="0">
                          <a:ln>
                            <a:noFill/>
                          </a:ln>
                          <a:solidFill>
                            <a:schemeClr val="bg2">
                              <a:lumMod val="10000"/>
                            </a:schemeClr>
                          </a:solidFill>
                          <a:effectLst/>
                          <a:latin typeface="+mn-lt"/>
                        </a:rPr>
                        <a:t>V617F</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1" u="none" strike="noStrike" cap="none" normalizeH="0" baseline="0" dirty="0">
                          <a:ln>
                            <a:noFill/>
                          </a:ln>
                          <a:solidFill>
                            <a:schemeClr val="bg2">
                              <a:lumMod val="10000"/>
                            </a:schemeClr>
                          </a:solidFill>
                          <a:effectLst/>
                          <a:latin typeface="+mn-lt"/>
                        </a:rPr>
                        <a:t>CALR</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1" u="none" strike="noStrike" cap="none" normalizeH="0" baseline="0" dirty="0">
                          <a:ln>
                            <a:noFill/>
                          </a:ln>
                          <a:solidFill>
                            <a:schemeClr val="bg2">
                              <a:lumMod val="10000"/>
                            </a:schemeClr>
                          </a:solidFill>
                          <a:effectLst/>
                          <a:latin typeface="+mn-lt"/>
                        </a:rPr>
                        <a:t>MPL</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Triple negative*</a:t>
                      </a:r>
                    </a:p>
                    <a:p>
                      <a:pPr marL="173736"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High molecular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124 (57.9)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45 (21.0)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11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8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79 (36.9)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122 (56.5)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50 (23.1)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13 (6.0)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8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91 (42.1)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37088853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Mean peripheral blasts (SD)</a:t>
                      </a:r>
                      <a:endParaRPr kumimoji="0" lang="en-US" sz="1200" b="0" i="0" u="none" strike="noStrike" cap="none" normalizeH="0" baseline="3000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0.8 (1.18)</a:t>
                      </a:r>
                      <a:r>
                        <a:rPr kumimoji="0" lang="en-US" sz="1200" b="0" i="0" u="none" strike="noStrike" cap="none" normalizeH="0" baseline="30000" dirty="0">
                          <a:ln>
                            <a:noFill/>
                          </a:ln>
                          <a:solidFill>
                            <a:schemeClr val="bg2">
                              <a:lumMod val="10000"/>
                            </a:schemeClr>
                          </a:solidFill>
                          <a:effectLst/>
                          <a:latin typeface="+mn-lt"/>
                        </a:rPr>
                        <a:t>†</a:t>
                      </a:r>
                      <a:endParaRPr kumimoji="0" lang="en-US" sz="12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0.8 (1.25)</a:t>
                      </a:r>
                      <a:r>
                        <a:rPr kumimoji="0" lang="en-US" sz="1200" b="0" i="0" u="none" strike="noStrike" cap="none" normalizeH="0" baseline="3000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Requiring RBC transfusions,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22 (11.3)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21 (10.4)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69694144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Transfusion dependent,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8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27979346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Median TSS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26.60 (7.3-66.4)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24.70 (9.0-68.4)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561941203"/>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ECOG PS, n (%)</a:t>
                      </a:r>
                    </a:p>
                    <a:p>
                      <a:pPr marL="171450"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0</a:t>
                      </a:r>
                    </a:p>
                    <a:p>
                      <a:pPr marL="171450"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1</a:t>
                      </a:r>
                    </a:p>
                    <a:p>
                      <a:pPr marL="171450"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2</a:t>
                      </a:r>
                    </a:p>
                    <a:p>
                      <a:pPr marL="171450"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107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97 (45.3)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10 (4.7)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109 (50.5)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95 (44.0)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10 (4.6)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 (0.9)</a:t>
                      </a:r>
                    </a:p>
                  </a:txBody>
                  <a:tcPr marL="121699" marR="121699"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838518334"/>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200" b="0" i="0" u="none" strike="noStrike" cap="none" normalizeH="0" baseline="0" dirty="0">
                          <a:ln>
                            <a:noFill/>
                          </a:ln>
                          <a:solidFill>
                            <a:schemeClr val="bg2">
                              <a:lumMod val="10000"/>
                            </a:schemeClr>
                          </a:solidFill>
                          <a:effectLst/>
                          <a:latin typeface="+mn-lt"/>
                        </a:rPr>
                        <a:t>Bone marrow fibrosis grade, n (%)</a:t>
                      </a:r>
                    </a:p>
                    <a:p>
                      <a:pPr marL="171450"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cap="none" normalizeH="0" baseline="0" dirty="0">
                          <a:ln>
                            <a:noFill/>
                          </a:ln>
                          <a:solidFill>
                            <a:schemeClr val="bg2">
                              <a:lumMod val="10000"/>
                            </a:schemeClr>
                          </a:solidFill>
                          <a:effectLst/>
                          <a:latin typeface="+mn-lt"/>
                        </a:rPr>
                        <a:t>0</a:t>
                      </a:r>
                    </a:p>
                    <a:p>
                      <a:pPr marL="171450"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cap="none" normalizeH="0" baseline="0" dirty="0">
                          <a:ln>
                            <a:noFill/>
                          </a:ln>
                          <a:solidFill>
                            <a:schemeClr val="bg2">
                              <a:lumMod val="10000"/>
                            </a:schemeClr>
                          </a:solidFill>
                          <a:effectLst/>
                          <a:latin typeface="+mn-lt"/>
                        </a:rPr>
                        <a:t>1</a:t>
                      </a:r>
                    </a:p>
                    <a:p>
                      <a:pPr marL="171450"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cap="none" normalizeH="0" baseline="0" dirty="0">
                          <a:ln>
                            <a:noFill/>
                          </a:ln>
                          <a:solidFill>
                            <a:schemeClr val="bg2">
                              <a:lumMod val="10000"/>
                            </a:schemeClr>
                          </a:solidFill>
                          <a:effectLst/>
                          <a:latin typeface="+mn-lt"/>
                        </a:rPr>
                        <a:t>2</a:t>
                      </a:r>
                    </a:p>
                    <a:p>
                      <a:pPr marL="171450"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cap="none" normalizeH="0" baseline="0" dirty="0">
                          <a:ln>
                            <a:noFill/>
                          </a:ln>
                          <a:solidFill>
                            <a:schemeClr val="bg2">
                              <a:lumMod val="10000"/>
                            </a:schemeClr>
                          </a:solidFill>
                          <a:effectLst/>
                          <a:latin typeface="+mn-lt"/>
                        </a:rPr>
                        <a:t>3</a:t>
                      </a:r>
                    </a:p>
                    <a:p>
                      <a:pPr marL="171450" marR="0" lvl="0" indent="-1714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200" b="0" i="0" u="none" strike="noStrike" cap="none" normalizeH="0" baseline="0" dirty="0">
                          <a:ln>
                            <a:noFill/>
                          </a:ln>
                          <a:solidFill>
                            <a:schemeClr val="bg2">
                              <a:lumMod val="10000"/>
                            </a:schemeClr>
                          </a:solidFill>
                          <a:effectLst/>
                          <a:latin typeface="+mn-lt"/>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7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32 (15.0)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59 (27.6)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82 (38.3)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34 (15.9)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bg2">
                            <a:lumMod val="10000"/>
                          </a:schemeClr>
                        </a:solidFill>
                        <a:effectLst/>
                        <a:latin typeface="+mn-l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3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36 (16.7)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67 (31.0)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82 (38.0)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28 (13.0)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579040996"/>
                  </a:ext>
                </a:extLst>
              </a:tr>
            </a:tbl>
          </a:graphicData>
        </a:graphic>
      </p:graphicFrame>
      <p:sp>
        <p:nvSpPr>
          <p:cNvPr id="7" name="TextBox 6">
            <a:extLst>
              <a:ext uri="{FF2B5EF4-FFF2-40B4-BE49-F238E27FC236}">
                <a16:creationId xmlns:a16="http://schemas.microsoft.com/office/drawing/2014/main" id="{8DEB9226-BABA-EA6C-92CF-673AF3FED471}"/>
              </a:ext>
            </a:extLst>
          </p:cNvPr>
          <p:cNvSpPr txBox="1"/>
          <p:nvPr/>
        </p:nvSpPr>
        <p:spPr bwMode="auto">
          <a:xfrm>
            <a:off x="6204032" y="6211860"/>
            <a:ext cx="526254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100" dirty="0"/>
              <a:t>*Missing data for n = 28 in pelabresib arm and n  = 27 in placebo arm.</a:t>
            </a:r>
          </a:p>
          <a:p>
            <a:pPr>
              <a:spcAft>
                <a:spcPct val="0"/>
              </a:spcAft>
            </a:pPr>
            <a:r>
              <a:rPr lang="en-US" sz="1100" baseline="30000" dirty="0">
                <a:solidFill>
                  <a:schemeClr val="bg2">
                    <a:lumMod val="10000"/>
                  </a:schemeClr>
                </a:solidFill>
              </a:rPr>
              <a:t>†</a:t>
            </a:r>
            <a:r>
              <a:rPr lang="en-US" sz="1100" b="0" dirty="0"/>
              <a:t>n = 208. </a:t>
            </a:r>
            <a:r>
              <a:rPr lang="en-US" sz="1100" baseline="30000" dirty="0">
                <a:solidFill>
                  <a:schemeClr val="bg2">
                    <a:lumMod val="10000"/>
                  </a:schemeClr>
                </a:solidFill>
              </a:rPr>
              <a:t>‡</a:t>
            </a:r>
            <a:r>
              <a:rPr lang="en-US" sz="1100" b="0" dirty="0"/>
              <a:t>n = 207.</a:t>
            </a:r>
          </a:p>
        </p:txBody>
      </p:sp>
      <p:sp>
        <p:nvSpPr>
          <p:cNvPr id="9" name="Text Box 15">
            <a:extLst>
              <a:ext uri="{FF2B5EF4-FFF2-40B4-BE49-F238E27FC236}">
                <a16:creationId xmlns:a16="http://schemas.microsoft.com/office/drawing/2014/main" id="{82FF97FC-ABA2-B6CC-BFC2-29F9F460A092}"/>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mn-lt"/>
              </a:rPr>
              <a:t>Rampal. ASH 2025. Abstr 910.</a:t>
            </a:r>
            <a:endParaRPr lang="en-US" altLang="en-US" sz="800" b="0" dirty="0">
              <a:solidFill>
                <a:srgbClr val="161616"/>
              </a:solidFill>
              <a:latin typeface="+mn-lt"/>
            </a:endParaRPr>
          </a:p>
        </p:txBody>
      </p:sp>
    </p:spTree>
    <p:extLst>
      <p:ext uri="{BB962C8B-B14F-4D97-AF65-F5344CB8AC3E}">
        <p14:creationId xmlns:p14="http://schemas.microsoft.com/office/powerpoint/2010/main" val="344922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F0F54-4C1F-8977-66B4-F3CF55D12E55}"/>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ACBC1158-2D7F-9840-F3B5-A8991CFFA0AD}"/>
              </a:ext>
            </a:extLst>
          </p:cNvPr>
          <p:cNvSpPr>
            <a:spLocks noGrp="1"/>
          </p:cNvSpPr>
          <p:nvPr>
            <p:ph idx="1"/>
          </p:nvPr>
        </p:nvSpPr>
        <p:spPr>
          <a:xfrm>
            <a:off x="231078" y="4862163"/>
            <a:ext cx="11740260" cy="883957"/>
          </a:xfrm>
        </p:spPr>
        <p:txBody>
          <a:bodyPr/>
          <a:lstStyle/>
          <a:p>
            <a:pPr marL="342900" indent="-342900">
              <a:buFont typeface="Arial" panose="020B0604020202020204" pitchFamily="34" charset="0"/>
              <a:buChar char="•"/>
            </a:pPr>
            <a:r>
              <a:rPr lang="en-US" altLang="en-US" sz="2000" dirty="0"/>
              <a:t>Pelabresib + ruxolitinib resulted in deep spleen volume reductions vs placebo + ruxolitinib at Wk 24 and maintained through Wk 96</a:t>
            </a:r>
            <a:endParaRPr lang="en-US" altLang="en-US" sz="1600" dirty="0"/>
          </a:p>
        </p:txBody>
      </p:sp>
      <p:sp>
        <p:nvSpPr>
          <p:cNvPr id="10243" name="Rectangle 4">
            <a:extLst>
              <a:ext uri="{FF2B5EF4-FFF2-40B4-BE49-F238E27FC236}">
                <a16:creationId xmlns:a16="http://schemas.microsoft.com/office/drawing/2014/main" id="{498A3993-5211-E82E-E547-676278519716}"/>
              </a:ext>
            </a:extLst>
          </p:cNvPr>
          <p:cNvSpPr>
            <a:spLocks noGrp="1" noChangeArrowheads="1"/>
          </p:cNvSpPr>
          <p:nvPr>
            <p:ph type="title"/>
          </p:nvPr>
        </p:nvSpPr>
        <p:spPr>
          <a:xfrm>
            <a:off x="231078" y="534083"/>
            <a:ext cx="11740260" cy="496290"/>
          </a:xfrm>
        </p:spPr>
        <p:txBody>
          <a:bodyPr/>
          <a:lstStyle/>
          <a:p>
            <a:r>
              <a:rPr lang="en-US" dirty="0"/>
              <a:t>MANIFEST-2 96-Wk Update: Spleen Volume Reduction</a:t>
            </a:r>
            <a:endParaRPr lang="en-US" altLang="en-US" dirty="0"/>
          </a:p>
        </p:txBody>
      </p:sp>
      <p:graphicFrame>
        <p:nvGraphicFramePr>
          <p:cNvPr id="3" name="Group 3">
            <a:extLst>
              <a:ext uri="{FF2B5EF4-FFF2-40B4-BE49-F238E27FC236}">
                <a16:creationId xmlns:a16="http://schemas.microsoft.com/office/drawing/2014/main" id="{F6E313DD-973F-7680-08C1-70A4C9F57B01}"/>
              </a:ext>
            </a:extLst>
          </p:cNvPr>
          <p:cNvGraphicFramePr>
            <a:graphicFrameLocks/>
          </p:cNvGraphicFramePr>
          <p:nvPr>
            <p:extLst>
              <p:ext uri="{D42A27DB-BD31-4B8C-83A1-F6EECF244321}">
                <p14:modId xmlns:p14="http://schemas.microsoft.com/office/powerpoint/2010/main" val="882571169"/>
              </p:ext>
            </p:extLst>
          </p:nvPr>
        </p:nvGraphicFramePr>
        <p:xfrm>
          <a:off x="231080" y="1335023"/>
          <a:ext cx="11567220" cy="2987152"/>
        </p:xfrm>
        <a:graphic>
          <a:graphicData uri="http://schemas.openxmlformats.org/drawingml/2006/table">
            <a:tbl>
              <a:tblPr/>
              <a:tblGrid>
                <a:gridCol w="4772846">
                  <a:extLst>
                    <a:ext uri="{9D8B030D-6E8A-4147-A177-3AD203B41FA5}">
                      <a16:colId xmlns:a16="http://schemas.microsoft.com/office/drawing/2014/main" val="20000"/>
                    </a:ext>
                  </a:extLst>
                </a:gridCol>
                <a:gridCol w="1991466">
                  <a:extLst>
                    <a:ext uri="{9D8B030D-6E8A-4147-A177-3AD203B41FA5}">
                      <a16:colId xmlns:a16="http://schemas.microsoft.com/office/drawing/2014/main" val="20001"/>
                    </a:ext>
                  </a:extLst>
                </a:gridCol>
                <a:gridCol w="160977">
                  <a:extLst>
                    <a:ext uri="{9D8B030D-6E8A-4147-A177-3AD203B41FA5}">
                      <a16:colId xmlns:a16="http://schemas.microsoft.com/office/drawing/2014/main" val="368295542"/>
                    </a:ext>
                  </a:extLst>
                </a:gridCol>
                <a:gridCol w="1555417">
                  <a:extLst>
                    <a:ext uri="{9D8B030D-6E8A-4147-A177-3AD203B41FA5}">
                      <a16:colId xmlns:a16="http://schemas.microsoft.com/office/drawing/2014/main" val="3848821553"/>
                    </a:ext>
                  </a:extLst>
                </a:gridCol>
                <a:gridCol w="1564104">
                  <a:extLst>
                    <a:ext uri="{9D8B030D-6E8A-4147-A177-3AD203B41FA5}">
                      <a16:colId xmlns:a16="http://schemas.microsoft.com/office/drawing/2014/main" val="412307442"/>
                    </a:ext>
                  </a:extLst>
                </a:gridCol>
                <a:gridCol w="1522410">
                  <a:extLst>
                    <a:ext uri="{9D8B030D-6E8A-4147-A177-3AD203B41FA5}">
                      <a16:colId xmlns:a16="http://schemas.microsoft.com/office/drawing/2014/main" val="3980296972"/>
                    </a:ext>
                  </a:extLst>
                </a:gridCol>
              </a:tblGrid>
              <a:tr h="29379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bg1"/>
                          </a:solidFill>
                          <a:effectLst/>
                          <a:latin typeface="+mn-lt"/>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Wk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endParaRPr lang="en-GB"/>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Wk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447961716"/>
                  </a:ext>
                </a:extLst>
              </a:tr>
              <a:tr h="705096">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Pelabresib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Placebo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(n = 216)</a:t>
                      </a:r>
                      <a:endParaRPr lang="en-GB" sz="14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Pelabresib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293799">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SVR35 in evaluable patients,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141/170 (82.9)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76/182 (41.8)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r>
                        <a:rPr kumimoji="0" lang="en-US" sz="1400" b="0" i="0" u="none" strike="noStrike" kern="1200" cap="none" normalizeH="0" baseline="0" dirty="0">
                          <a:ln>
                            <a:noFill/>
                          </a:ln>
                          <a:solidFill>
                            <a:schemeClr val="bg2">
                              <a:lumMod val="10000"/>
                            </a:schemeClr>
                          </a:solidFill>
                          <a:effectLst/>
                          <a:latin typeface="+mn-lt"/>
                          <a:ea typeface="+mn-ea"/>
                          <a:cs typeface="+mn-cs"/>
                        </a:rPr>
                        <a:t>76/182 (41.8)</a:t>
                      </a:r>
                      <a:endParaRPr lang="en-GB" sz="14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97/106 (91.5)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65/113 (57.5)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6937590"/>
                  </a:ext>
                </a:extLst>
              </a:tr>
              <a:tr h="293799">
                <a:tc>
                  <a:txBody>
                    <a:bodyPr/>
                    <a:lstStyle/>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kern="1200" cap="none" normalizeH="0" baseline="0" dirty="0">
                          <a:ln>
                            <a:noFill/>
                          </a:ln>
                          <a:solidFill>
                            <a:schemeClr val="bg2">
                              <a:lumMod val="10000"/>
                            </a:schemeClr>
                          </a:solidFill>
                          <a:effectLst/>
                          <a:latin typeface="+mn-lt"/>
                          <a:ea typeface="+mn-ea"/>
                          <a:cs typeface="+mn-cs"/>
                        </a:rPr>
                        <a:t>Difference,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41.1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GB"/>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34.0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245339294"/>
                  </a:ext>
                </a:extLst>
              </a:tr>
              <a:tr h="293799">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SVR35 in ITT population,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141/214 (65.9)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GB"/>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76/216 (35.2)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97/214 (45.3)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65/216 (30.1)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956144763"/>
                  </a:ext>
                </a:extLst>
              </a:tr>
              <a:tr h="293799">
                <a:tc>
                  <a:txBody>
                    <a:bodyPr/>
                    <a:lstStyle/>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kern="1200" cap="none" normalizeH="0" baseline="0" dirty="0">
                          <a:ln>
                            <a:noFill/>
                          </a:ln>
                          <a:solidFill>
                            <a:schemeClr val="bg2">
                              <a:lumMod val="10000"/>
                            </a:schemeClr>
                          </a:solidFill>
                          <a:effectLst/>
                          <a:latin typeface="+mn-lt"/>
                          <a:ea typeface="+mn-ea"/>
                          <a:cs typeface="+mn-cs"/>
                        </a:rPr>
                        <a:t>Difference,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30.4 (21.6-39.3)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GB"/>
                    </a:p>
                  </a:txBody>
                  <a:tcPr/>
                </a:tc>
                <a:tc hMerge="1">
                  <a:txBody>
                    <a:bodyPr/>
                    <a:lstStyle/>
                    <a:p>
                      <a:endParaRPr lang="en-GB"/>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14.9 (6.1-23.8)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66115263"/>
                  </a:ext>
                </a:extLst>
              </a:tr>
              <a:tr h="705096">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Median duration of splenic response (ITT), wk </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kern="1200" cap="none" normalizeH="0" baseline="0" dirty="0">
                          <a:ln>
                            <a:noFill/>
                          </a:ln>
                          <a:solidFill>
                            <a:schemeClr val="bg2">
                              <a:lumMod val="10000"/>
                            </a:schemeClr>
                          </a:solidFill>
                          <a:effectLst/>
                          <a:latin typeface="+mn-lt"/>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GB"/>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Not reached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138.3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7163530"/>
                  </a:ext>
                </a:extLst>
              </a:tr>
            </a:tbl>
          </a:graphicData>
        </a:graphic>
      </p:graphicFrame>
      <p:sp>
        <p:nvSpPr>
          <p:cNvPr id="4" name="TextBox 3">
            <a:extLst>
              <a:ext uri="{FF2B5EF4-FFF2-40B4-BE49-F238E27FC236}">
                <a16:creationId xmlns:a16="http://schemas.microsoft.com/office/drawing/2014/main" id="{A461E415-5E11-0FEF-E4FE-8131E1395EE4}"/>
              </a:ext>
            </a:extLst>
          </p:cNvPr>
          <p:cNvSpPr txBox="1"/>
          <p:nvPr/>
        </p:nvSpPr>
        <p:spPr>
          <a:xfrm>
            <a:off x="8858249" y="4401423"/>
            <a:ext cx="2200275" cy="228600"/>
          </a:xfrm>
          <a:prstGeom prst="rect">
            <a:avLst/>
          </a:prstGeom>
          <a:noFill/>
        </p:spPr>
        <p:txBody>
          <a:bodyPr vert="horz" wrap="square" lIns="0" tIns="0" rIns="0" bIns="0" rtlCol="0">
            <a:noAutofit/>
          </a:bodyPr>
          <a:lstStyle/>
          <a:p>
            <a:pPr algn="ctr"/>
            <a:r>
              <a:rPr lang="en-GB" sz="1600" dirty="0"/>
              <a:t>0.692 (0.454-1.056)</a:t>
            </a:r>
          </a:p>
        </p:txBody>
      </p:sp>
      <p:sp>
        <p:nvSpPr>
          <p:cNvPr id="7" name="Text Box 15">
            <a:extLst>
              <a:ext uri="{FF2B5EF4-FFF2-40B4-BE49-F238E27FC236}">
                <a16:creationId xmlns:a16="http://schemas.microsoft.com/office/drawing/2014/main" id="{91D239CC-1099-FBB3-3344-EABF51686B96}"/>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mn-lt"/>
              </a:rPr>
              <a:t>Rampal. ASH 2025. Abstr 910.</a:t>
            </a:r>
            <a:endParaRPr lang="en-US" altLang="en-US" sz="800" b="0" dirty="0">
              <a:solidFill>
                <a:srgbClr val="161616"/>
              </a:solidFill>
              <a:latin typeface="+mn-lt"/>
            </a:endParaRPr>
          </a:p>
        </p:txBody>
      </p:sp>
    </p:spTree>
    <p:extLst>
      <p:ext uri="{BB962C8B-B14F-4D97-AF65-F5344CB8AC3E}">
        <p14:creationId xmlns:p14="http://schemas.microsoft.com/office/powerpoint/2010/main" val="476564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EC35E-FEEA-9F57-96EF-A3A026E3BC21}"/>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C8B7026E-0F0F-3918-D676-22128F76676A}"/>
              </a:ext>
            </a:extLst>
          </p:cNvPr>
          <p:cNvSpPr>
            <a:spLocks noGrp="1" noChangeArrowheads="1"/>
          </p:cNvSpPr>
          <p:nvPr>
            <p:ph type="title"/>
          </p:nvPr>
        </p:nvSpPr>
        <p:spPr>
          <a:xfrm>
            <a:off x="231078" y="534083"/>
            <a:ext cx="11740260" cy="496290"/>
          </a:xfrm>
        </p:spPr>
        <p:txBody>
          <a:bodyPr/>
          <a:lstStyle/>
          <a:p>
            <a:r>
              <a:rPr lang="en-US" dirty="0"/>
              <a:t>MANIFEST-2 96-Wk Update: Total Symptom Score</a:t>
            </a:r>
            <a:endParaRPr lang="en-US" altLang="en-US" dirty="0"/>
          </a:p>
        </p:txBody>
      </p:sp>
      <p:graphicFrame>
        <p:nvGraphicFramePr>
          <p:cNvPr id="3" name="Group 3">
            <a:extLst>
              <a:ext uri="{FF2B5EF4-FFF2-40B4-BE49-F238E27FC236}">
                <a16:creationId xmlns:a16="http://schemas.microsoft.com/office/drawing/2014/main" id="{3F921BFF-8C57-2EBF-AB10-F31FEF7AB44C}"/>
              </a:ext>
            </a:extLst>
          </p:cNvPr>
          <p:cNvGraphicFramePr>
            <a:graphicFrameLocks/>
          </p:cNvGraphicFramePr>
          <p:nvPr>
            <p:extLst>
              <p:ext uri="{D42A27DB-BD31-4B8C-83A1-F6EECF244321}">
                <p14:modId xmlns:p14="http://schemas.microsoft.com/office/powerpoint/2010/main" val="2508242132"/>
              </p:ext>
            </p:extLst>
          </p:nvPr>
        </p:nvGraphicFramePr>
        <p:xfrm>
          <a:off x="231080" y="1316735"/>
          <a:ext cx="11772917" cy="2499456"/>
        </p:xfrm>
        <a:graphic>
          <a:graphicData uri="http://schemas.openxmlformats.org/drawingml/2006/table">
            <a:tbl>
              <a:tblPr/>
              <a:tblGrid>
                <a:gridCol w="3728272">
                  <a:extLst>
                    <a:ext uri="{9D8B030D-6E8A-4147-A177-3AD203B41FA5}">
                      <a16:colId xmlns:a16="http://schemas.microsoft.com/office/drawing/2014/main" val="20000"/>
                    </a:ext>
                  </a:extLst>
                </a:gridCol>
                <a:gridCol w="1850864">
                  <a:extLst>
                    <a:ext uri="{9D8B030D-6E8A-4147-A177-3AD203B41FA5}">
                      <a16:colId xmlns:a16="http://schemas.microsoft.com/office/drawing/2014/main" val="20001"/>
                    </a:ext>
                  </a:extLst>
                </a:gridCol>
                <a:gridCol w="270544">
                  <a:extLst>
                    <a:ext uri="{9D8B030D-6E8A-4147-A177-3AD203B41FA5}">
                      <a16:colId xmlns:a16="http://schemas.microsoft.com/office/drawing/2014/main" val="3848821553"/>
                    </a:ext>
                  </a:extLst>
                </a:gridCol>
                <a:gridCol w="1956816">
                  <a:extLst>
                    <a:ext uri="{9D8B030D-6E8A-4147-A177-3AD203B41FA5}">
                      <a16:colId xmlns:a16="http://schemas.microsoft.com/office/drawing/2014/main" val="1375695870"/>
                    </a:ext>
                  </a:extLst>
                </a:gridCol>
                <a:gridCol w="1867152">
                  <a:extLst>
                    <a:ext uri="{9D8B030D-6E8A-4147-A177-3AD203B41FA5}">
                      <a16:colId xmlns:a16="http://schemas.microsoft.com/office/drawing/2014/main" val="412307442"/>
                    </a:ext>
                  </a:extLst>
                </a:gridCol>
                <a:gridCol w="245112">
                  <a:extLst>
                    <a:ext uri="{9D8B030D-6E8A-4147-A177-3AD203B41FA5}">
                      <a16:colId xmlns:a16="http://schemas.microsoft.com/office/drawing/2014/main" val="3980296972"/>
                    </a:ext>
                  </a:extLst>
                </a:gridCol>
                <a:gridCol w="1854157">
                  <a:extLst>
                    <a:ext uri="{9D8B030D-6E8A-4147-A177-3AD203B41FA5}">
                      <a16:colId xmlns:a16="http://schemas.microsoft.com/office/drawing/2014/main" val="2853901428"/>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bg1"/>
                          </a:solidFill>
                          <a:effectLst/>
                          <a:latin typeface="+mn-lt"/>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Wk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GB"/>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Wk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447961716"/>
                  </a:ext>
                </a:extLst>
              </a:tr>
              <a:tr h="0">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Pelabresib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mn-lt"/>
                        </a:rPr>
                        <a:t>Placebo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1"/>
                          </a:solidFill>
                          <a:effectLst/>
                          <a:latin typeface="+mn-lt"/>
                        </a:rPr>
                        <a:t>(n = 216)</a:t>
                      </a:r>
                      <a:endParaRPr lang="en-GB" sz="160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Placebo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(n = 216)</a:t>
                      </a:r>
                      <a:endParaRPr lang="en-GB" sz="16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Pelabresib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Placebo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Placebo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Change in TSS from baseline, LSM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-15.08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algn="ctr"/>
                      <a:r>
                        <a:rPr lang="en-GB" sz="1600" dirty="0"/>
                        <a:t>-13.12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r>
                        <a:rPr lang="en-GB" sz="1600" dirty="0"/>
                        <a:t>-13.12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-15.07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-12.48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-12.48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6937590"/>
                  </a:ext>
                </a:extLst>
              </a:tr>
              <a:tr h="0">
                <a:tc>
                  <a:txBody>
                    <a:bodyPr/>
                    <a:lstStyle/>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600" b="0" i="0" u="none" strike="noStrike" kern="1200" cap="none" normalizeH="0" baseline="0" dirty="0">
                          <a:ln>
                            <a:noFill/>
                          </a:ln>
                          <a:solidFill>
                            <a:schemeClr val="bg2">
                              <a:lumMod val="10000"/>
                            </a:schemeClr>
                          </a:solidFill>
                          <a:effectLst/>
                          <a:latin typeface="+mn-lt"/>
                          <a:ea typeface="+mn-ea"/>
                          <a:cs typeface="+mn-cs"/>
                        </a:rPr>
                        <a:t>Difference,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-1.96 (-4.11 to 0.18)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GB"/>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mn-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-2.59 (-5.23 to 0.05)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mn-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245339294"/>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TSS50 in ITT population,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112/214 (52.3)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100/216 (46.3)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mn-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79/214 (36.9)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61/216 (28.2)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mn-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956144763"/>
                  </a:ext>
                </a:extLst>
              </a:tr>
              <a:tr h="0">
                <a:tc>
                  <a:txBody>
                    <a:bodyPr/>
                    <a:lstStyle/>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600" b="0" i="0" u="none" strike="noStrike" kern="1200" cap="none" normalizeH="0" baseline="0" dirty="0">
                          <a:ln>
                            <a:noFill/>
                          </a:ln>
                          <a:solidFill>
                            <a:schemeClr val="bg2">
                              <a:lumMod val="10000"/>
                            </a:schemeClr>
                          </a:solidFill>
                          <a:effectLst/>
                          <a:latin typeface="+mn-lt"/>
                          <a:ea typeface="+mn-ea"/>
                          <a:cs typeface="+mn-cs"/>
                        </a:rPr>
                        <a:t>Difference,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6.0 (-3.5 to 15.5)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GB"/>
                    </a:p>
                  </a:txBody>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mn-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8.3 (-0.4 to 16.9)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mn-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kern="1200" cap="none" normalizeH="0" baseline="0" dirty="0">
                        <a:ln>
                          <a:noFill/>
                        </a:ln>
                        <a:solidFill>
                          <a:schemeClr val="bg2">
                            <a:lumMod val="10000"/>
                          </a:schemeClr>
                        </a:solidFill>
                        <a:effectLst/>
                        <a:latin typeface="+mn-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66115263"/>
                  </a:ext>
                </a:extLst>
              </a:tr>
            </a:tbl>
          </a:graphicData>
        </a:graphic>
      </p:graphicFrame>
      <p:sp>
        <p:nvSpPr>
          <p:cNvPr id="6" name="TextBox 5">
            <a:extLst>
              <a:ext uri="{FF2B5EF4-FFF2-40B4-BE49-F238E27FC236}">
                <a16:creationId xmlns:a16="http://schemas.microsoft.com/office/drawing/2014/main" id="{AAD73883-BF49-4F53-CEC6-1BA3F7347035}"/>
              </a:ext>
            </a:extLst>
          </p:cNvPr>
          <p:cNvSpPr txBox="1"/>
          <p:nvPr/>
        </p:nvSpPr>
        <p:spPr>
          <a:xfrm>
            <a:off x="1785938" y="4572000"/>
            <a:ext cx="0" cy="0"/>
          </a:xfrm>
          <a:prstGeom prst="rect">
            <a:avLst/>
          </a:prstGeom>
        </p:spPr>
        <p:txBody>
          <a:bodyPr vert="horz" wrap="none" lIns="0" tIns="0" rIns="0" bIns="0" rtlCol="0">
            <a:noAutofit/>
          </a:bodyPr>
          <a:lstStyle/>
          <a:p>
            <a:pPr algn="l"/>
            <a:endParaRPr lang="en-GB" sz="1200" dirty="0"/>
          </a:p>
        </p:txBody>
      </p:sp>
      <p:sp>
        <p:nvSpPr>
          <p:cNvPr id="7" name="Content Placeholder 12">
            <a:extLst>
              <a:ext uri="{FF2B5EF4-FFF2-40B4-BE49-F238E27FC236}">
                <a16:creationId xmlns:a16="http://schemas.microsoft.com/office/drawing/2014/main" id="{D5245A2B-3CD9-330D-FA47-0B22D94262E8}"/>
              </a:ext>
            </a:extLst>
          </p:cNvPr>
          <p:cNvSpPr txBox="1">
            <a:spLocks/>
          </p:cNvSpPr>
          <p:nvPr/>
        </p:nvSpPr>
        <p:spPr>
          <a:xfrm>
            <a:off x="231078" y="4346393"/>
            <a:ext cx="11740260" cy="1743509"/>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altLang="en-US" sz="2200" dirty="0"/>
              <a:t>Pelabresib + ruxolitinib resulted in a larger decrease in TSS  through Wk 96 and TSS50 at Wk 24 and Wk 96 vs placebo + ruxolitinib</a:t>
            </a:r>
          </a:p>
          <a:p>
            <a:pPr marL="342900" indent="-342900">
              <a:buFont typeface="Arial" panose="020B0604020202020204" pitchFamily="34" charset="0"/>
              <a:buChar char="•"/>
            </a:pPr>
            <a:endParaRPr lang="en-GB" altLang="en-US" sz="2200" dirty="0"/>
          </a:p>
        </p:txBody>
      </p:sp>
      <p:sp>
        <p:nvSpPr>
          <p:cNvPr id="8" name="Text Box 15">
            <a:extLst>
              <a:ext uri="{FF2B5EF4-FFF2-40B4-BE49-F238E27FC236}">
                <a16:creationId xmlns:a16="http://schemas.microsoft.com/office/drawing/2014/main" id="{B9613C46-3AAE-04BD-8A44-35FDE41D8CE5}"/>
              </a:ext>
            </a:extLst>
          </p:cNvPr>
          <p:cNvSpPr txBox="1">
            <a:spLocks noChangeArrowheads="1"/>
          </p:cNvSpPr>
          <p:nvPr/>
        </p:nvSpPr>
        <p:spPr bwMode="auto">
          <a:xfrm>
            <a:off x="3273552" y="6593957"/>
            <a:ext cx="5644122"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mn-lt"/>
              </a:rPr>
              <a:t>Rampal. ASH 2025. Abstr 910.</a:t>
            </a:r>
            <a:endParaRPr lang="en-US" altLang="en-US" sz="800" b="0" dirty="0">
              <a:solidFill>
                <a:srgbClr val="161616"/>
              </a:solidFill>
              <a:latin typeface="+mn-lt"/>
            </a:endParaRPr>
          </a:p>
        </p:txBody>
      </p:sp>
    </p:spTree>
    <p:extLst>
      <p:ext uri="{BB962C8B-B14F-4D97-AF65-F5344CB8AC3E}">
        <p14:creationId xmlns:p14="http://schemas.microsoft.com/office/powerpoint/2010/main" val="136474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3B3EA-278C-E453-5024-F4F39E418408}"/>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F0AE32B-9FE2-E31D-EA70-236C0B314419}"/>
              </a:ext>
            </a:extLst>
          </p:cNvPr>
          <p:cNvSpPr>
            <a:spLocks noGrp="1"/>
          </p:cNvSpPr>
          <p:nvPr>
            <p:ph idx="1"/>
          </p:nvPr>
        </p:nvSpPr>
        <p:spPr>
          <a:xfrm>
            <a:off x="231078" y="3914775"/>
            <a:ext cx="11740260" cy="2175128"/>
          </a:xfrm>
        </p:spPr>
        <p:txBody>
          <a:bodyPr/>
          <a:lstStyle/>
          <a:p>
            <a:pPr marL="342900" indent="-342900">
              <a:buFont typeface="Arial" panose="020B0604020202020204" pitchFamily="34" charset="0"/>
              <a:buChar char="•"/>
            </a:pPr>
            <a:r>
              <a:rPr lang="en-GB" altLang="en-US" dirty="0"/>
              <a:t>Pelabresib + ruxolitinib resulted in a higher frequency of dual SVR35 and TSS50 vs placebo + ruxolitinib at Wk 24 and Wk 96</a:t>
            </a:r>
          </a:p>
          <a:p>
            <a:pPr marL="342900" indent="-342900">
              <a:buFont typeface="Arial" panose="020B0604020202020204" pitchFamily="34" charset="0"/>
              <a:buChar char="•"/>
            </a:pPr>
            <a:r>
              <a:rPr lang="en-GB" altLang="en-US" dirty="0"/>
              <a:t>At Wk 96, twice as many patients achieved dual SVR35 and TSS50 with pelabresib + ruxolitinib vs placebo + ruxolitinib </a:t>
            </a:r>
          </a:p>
        </p:txBody>
      </p:sp>
      <p:sp>
        <p:nvSpPr>
          <p:cNvPr id="10243" name="Rectangle 4">
            <a:extLst>
              <a:ext uri="{FF2B5EF4-FFF2-40B4-BE49-F238E27FC236}">
                <a16:creationId xmlns:a16="http://schemas.microsoft.com/office/drawing/2014/main" id="{11D2F904-7571-90BF-0876-9CDA672D4C15}"/>
              </a:ext>
            </a:extLst>
          </p:cNvPr>
          <p:cNvSpPr>
            <a:spLocks noGrp="1" noChangeArrowheads="1"/>
          </p:cNvSpPr>
          <p:nvPr>
            <p:ph type="title"/>
          </p:nvPr>
        </p:nvSpPr>
        <p:spPr>
          <a:xfrm>
            <a:off x="231078" y="534083"/>
            <a:ext cx="11740260" cy="496290"/>
          </a:xfrm>
        </p:spPr>
        <p:txBody>
          <a:bodyPr/>
          <a:lstStyle/>
          <a:p>
            <a:r>
              <a:rPr lang="en-US" dirty="0"/>
              <a:t>MANIFEST-2 96-Wk Update: Dual SVR35 and TSS50 Responders</a:t>
            </a:r>
            <a:endParaRPr lang="en-US" altLang="en-US" dirty="0"/>
          </a:p>
        </p:txBody>
      </p:sp>
      <p:sp>
        <p:nvSpPr>
          <p:cNvPr id="5" name="Text Box 15">
            <a:extLst>
              <a:ext uri="{FF2B5EF4-FFF2-40B4-BE49-F238E27FC236}">
                <a16:creationId xmlns:a16="http://schemas.microsoft.com/office/drawing/2014/main" id="{8BDC8F6B-54F1-49DD-3183-A0C6F1591007}"/>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1. Rampal. Nat Med. 2025;31:1531. 2. Rampal. ASH 2025. Abstr 910.</a:t>
            </a:r>
            <a:endParaRPr lang="en-US" altLang="en-US" sz="800" b="0" dirty="0">
              <a:solidFill>
                <a:srgbClr val="161616"/>
              </a:solidFill>
              <a:latin typeface="Poppins" pitchFamily="2" charset="77"/>
            </a:endParaRPr>
          </a:p>
        </p:txBody>
      </p:sp>
      <p:graphicFrame>
        <p:nvGraphicFramePr>
          <p:cNvPr id="2" name="Group 3">
            <a:extLst>
              <a:ext uri="{FF2B5EF4-FFF2-40B4-BE49-F238E27FC236}">
                <a16:creationId xmlns:a16="http://schemas.microsoft.com/office/drawing/2014/main" id="{B2377B5E-BBAE-0DB1-1E0A-F75FC1E4F45A}"/>
              </a:ext>
            </a:extLst>
          </p:cNvPr>
          <p:cNvGraphicFramePr>
            <a:graphicFrameLocks/>
          </p:cNvGraphicFramePr>
          <p:nvPr>
            <p:extLst>
              <p:ext uri="{D42A27DB-BD31-4B8C-83A1-F6EECF244321}">
                <p14:modId xmlns:p14="http://schemas.microsoft.com/office/powerpoint/2010/main" val="25115112"/>
              </p:ext>
            </p:extLst>
          </p:nvPr>
        </p:nvGraphicFramePr>
        <p:xfrm>
          <a:off x="231078" y="1335023"/>
          <a:ext cx="11729845" cy="2164160"/>
        </p:xfrm>
        <a:graphic>
          <a:graphicData uri="http://schemas.openxmlformats.org/drawingml/2006/table">
            <a:tbl>
              <a:tblPr/>
              <a:tblGrid>
                <a:gridCol w="2045889">
                  <a:extLst>
                    <a:ext uri="{9D8B030D-6E8A-4147-A177-3AD203B41FA5}">
                      <a16:colId xmlns:a16="http://schemas.microsoft.com/office/drawing/2014/main" val="20000"/>
                    </a:ext>
                  </a:extLst>
                </a:gridCol>
                <a:gridCol w="2420989">
                  <a:extLst>
                    <a:ext uri="{9D8B030D-6E8A-4147-A177-3AD203B41FA5}">
                      <a16:colId xmlns:a16="http://schemas.microsoft.com/office/drawing/2014/main" val="20001"/>
                    </a:ext>
                  </a:extLst>
                </a:gridCol>
                <a:gridCol w="2420989">
                  <a:extLst>
                    <a:ext uri="{9D8B030D-6E8A-4147-A177-3AD203B41FA5}">
                      <a16:colId xmlns:a16="http://schemas.microsoft.com/office/drawing/2014/main" val="20002"/>
                    </a:ext>
                  </a:extLst>
                </a:gridCol>
                <a:gridCol w="2420989">
                  <a:extLst>
                    <a:ext uri="{9D8B030D-6E8A-4147-A177-3AD203B41FA5}">
                      <a16:colId xmlns:a16="http://schemas.microsoft.com/office/drawing/2014/main" val="1773562369"/>
                    </a:ext>
                  </a:extLst>
                </a:gridCol>
                <a:gridCol w="2420989">
                  <a:extLst>
                    <a:ext uri="{9D8B030D-6E8A-4147-A177-3AD203B41FA5}">
                      <a16:colId xmlns:a16="http://schemas.microsoft.com/office/drawing/2014/main" val="4121849574"/>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bg1"/>
                          </a:solidFill>
                          <a:effectLst/>
                          <a:latin typeface="+mn-lt"/>
                        </a:rPr>
                        <a:t>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Wk 24</a:t>
                      </a:r>
                      <a:r>
                        <a:rPr kumimoji="0" lang="en-US" sz="1600" b="1" i="0" u="none" strike="noStrike" cap="none" normalizeH="0" baseline="30000" dirty="0">
                          <a:ln>
                            <a:noFill/>
                          </a:ln>
                          <a:solidFill>
                            <a:schemeClr val="bg1"/>
                          </a:solidFill>
                          <a:effectLst/>
                          <a:latin typeface="+mn-lt"/>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Wk 96</a:t>
                      </a:r>
                      <a:r>
                        <a:rPr kumimoji="0" lang="en-US" sz="1600" b="1" i="0" u="none" strike="noStrike" cap="none" normalizeH="0" baseline="30000" dirty="0">
                          <a:ln>
                            <a:noFill/>
                          </a:ln>
                          <a:solidFill>
                            <a:schemeClr val="bg1"/>
                          </a:solidFill>
                          <a:effectLst/>
                          <a:latin typeface="+mn-lt"/>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943536981"/>
                  </a:ext>
                </a:extLst>
              </a:tr>
              <a:tr h="0">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Pelabresib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Placebo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Pelabresib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Placebo +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SVR35 only</a:t>
                      </a:r>
                      <a:endParaRPr kumimoji="0" lang="en-US" sz="16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55 (25.7)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36 (16.7)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29 (13.6)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31 (14.4)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6937590"/>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TSS50 only</a:t>
                      </a:r>
                      <a:endParaRPr kumimoji="0" lang="en-US" sz="16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26 (12.1)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60 (27.8)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11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27 (12.5)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7163530"/>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mn-lt"/>
                        </a:rPr>
                        <a:t>SVR35 and TSS50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mn-lt"/>
                          <a:ea typeface="+mn-ea"/>
                          <a:cs typeface="+mn-cs"/>
                        </a:rPr>
                        <a:t>86 (40.2)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mn-lt"/>
                          <a:ea typeface="+mn-ea"/>
                          <a:cs typeface="+mn-cs"/>
                        </a:rPr>
                        <a:t>40 (18.5)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mn-lt"/>
                          <a:ea typeface="+mn-ea"/>
                          <a:cs typeface="+mn-cs"/>
                        </a:rPr>
                        <a:t>68 (31.8)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mn-lt"/>
                          <a:ea typeface="+mn-ea"/>
                          <a:cs typeface="+mn-cs"/>
                        </a:rPr>
                        <a:t>34 (15.7)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552991406"/>
                  </a:ext>
                </a:extLst>
              </a:tr>
            </a:tbl>
          </a:graphicData>
        </a:graphic>
      </p:graphicFrame>
    </p:spTree>
    <p:extLst>
      <p:ext uri="{BB962C8B-B14F-4D97-AF65-F5344CB8AC3E}">
        <p14:creationId xmlns:p14="http://schemas.microsoft.com/office/powerpoint/2010/main" val="2961045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70367-7D99-4088-44AE-F05D6D913B13}"/>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684B4B4-D7C5-90AF-2F31-F8B0241AB93B}"/>
              </a:ext>
            </a:extLst>
          </p:cNvPr>
          <p:cNvSpPr>
            <a:spLocks noGrp="1"/>
          </p:cNvSpPr>
          <p:nvPr>
            <p:ph idx="1"/>
          </p:nvPr>
        </p:nvSpPr>
        <p:spPr>
          <a:xfrm>
            <a:off x="225870" y="5076605"/>
            <a:ext cx="11740260" cy="1127142"/>
          </a:xfrm>
        </p:spPr>
        <p:txBody>
          <a:bodyPr/>
          <a:lstStyle/>
          <a:p>
            <a:pPr marL="342900" lvl="0" indent="-342900">
              <a:buFont typeface="Arial" panose="020B0604020202020204" pitchFamily="34" charset="0"/>
              <a:buChar char="•"/>
              <a:defRPr/>
            </a:pPr>
            <a:r>
              <a:rPr kumimoji="0" lang="en-GB" altLang="en-US" sz="20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Pelabresib + ruxolitinib was associated with larger decreases in reticulin fiber and MK densities and greater increase in CD71+ erythrocyte progenitor cells vs placebo</a:t>
            </a:r>
            <a:r>
              <a:rPr lang="en-GB" altLang="en-US" sz="2000" dirty="0">
                <a:solidFill>
                  <a:srgbClr val="161616"/>
                </a:solidFill>
              </a:rPr>
              <a:t> + ruxolitinib; consistent reductions in </a:t>
            </a:r>
            <a:r>
              <a:rPr lang="en-GB" altLang="en-US" sz="2000" i="1" dirty="0">
                <a:solidFill>
                  <a:srgbClr val="161616"/>
                </a:solidFill>
              </a:rPr>
              <a:t>JAK2</a:t>
            </a:r>
            <a:r>
              <a:rPr lang="en-GB" altLang="en-US" sz="2000" dirty="0">
                <a:solidFill>
                  <a:srgbClr val="161616"/>
                </a:solidFill>
              </a:rPr>
              <a:t> V617F, </a:t>
            </a:r>
            <a:r>
              <a:rPr lang="en-GB" altLang="en-US" sz="2000" i="1" dirty="0">
                <a:solidFill>
                  <a:srgbClr val="161616"/>
                </a:solidFill>
              </a:rPr>
              <a:t>CALR</a:t>
            </a:r>
            <a:r>
              <a:rPr lang="en-GB" altLang="en-US" sz="2000" dirty="0">
                <a:solidFill>
                  <a:srgbClr val="161616"/>
                </a:solidFill>
              </a:rPr>
              <a:t>, and </a:t>
            </a:r>
            <a:r>
              <a:rPr lang="en-GB" altLang="en-US" sz="2000" i="1" dirty="0">
                <a:solidFill>
                  <a:srgbClr val="161616"/>
                </a:solidFill>
              </a:rPr>
              <a:t>MPL</a:t>
            </a:r>
            <a:r>
              <a:rPr lang="en-GB" altLang="en-US" sz="2000" dirty="0">
                <a:solidFill>
                  <a:srgbClr val="161616"/>
                </a:solidFill>
              </a:rPr>
              <a:t> VAFs</a:t>
            </a:r>
            <a:endParaRPr lang="en-GB" sz="2000" dirty="0"/>
          </a:p>
        </p:txBody>
      </p:sp>
      <p:sp>
        <p:nvSpPr>
          <p:cNvPr id="10243" name="Rectangle 4">
            <a:extLst>
              <a:ext uri="{FF2B5EF4-FFF2-40B4-BE49-F238E27FC236}">
                <a16:creationId xmlns:a16="http://schemas.microsoft.com/office/drawing/2014/main" id="{2E1F7175-2B53-7D39-97FB-ACFB1695EB3D}"/>
              </a:ext>
            </a:extLst>
          </p:cNvPr>
          <p:cNvSpPr>
            <a:spLocks noGrp="1" noChangeArrowheads="1"/>
          </p:cNvSpPr>
          <p:nvPr>
            <p:ph type="title"/>
          </p:nvPr>
        </p:nvSpPr>
        <p:spPr>
          <a:xfrm>
            <a:off x="231078" y="534083"/>
            <a:ext cx="11740260" cy="496290"/>
          </a:xfrm>
        </p:spPr>
        <p:txBody>
          <a:bodyPr/>
          <a:lstStyle/>
          <a:p>
            <a:r>
              <a:rPr lang="en-US" dirty="0"/>
              <a:t>MANIFEST-2 96-Wk Update: Additional Outcomes</a:t>
            </a:r>
            <a:endParaRPr lang="en-US" altLang="en-US" dirty="0"/>
          </a:p>
        </p:txBody>
      </p:sp>
      <p:sp>
        <p:nvSpPr>
          <p:cNvPr id="5" name="Text Box 15">
            <a:extLst>
              <a:ext uri="{FF2B5EF4-FFF2-40B4-BE49-F238E27FC236}">
                <a16:creationId xmlns:a16="http://schemas.microsoft.com/office/drawing/2014/main" id="{9DF13664-5195-4787-6048-F8698BCA3EA7}"/>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Rampal. ASH 2025. Abstr 910.</a:t>
            </a:r>
            <a:endParaRPr lang="en-US" altLang="en-US" sz="800" b="0" dirty="0">
              <a:solidFill>
                <a:srgbClr val="161616"/>
              </a:solidFill>
              <a:latin typeface="Poppins" pitchFamily="2" charset="77"/>
            </a:endParaRPr>
          </a:p>
        </p:txBody>
      </p:sp>
      <p:graphicFrame>
        <p:nvGraphicFramePr>
          <p:cNvPr id="2" name="Group 3">
            <a:extLst>
              <a:ext uri="{FF2B5EF4-FFF2-40B4-BE49-F238E27FC236}">
                <a16:creationId xmlns:a16="http://schemas.microsoft.com/office/drawing/2014/main" id="{89307332-3030-BA21-2EC7-F1B0EB585543}"/>
              </a:ext>
            </a:extLst>
          </p:cNvPr>
          <p:cNvGraphicFramePr>
            <a:graphicFrameLocks/>
          </p:cNvGraphicFramePr>
          <p:nvPr>
            <p:extLst>
              <p:ext uri="{D42A27DB-BD31-4B8C-83A1-F6EECF244321}">
                <p14:modId xmlns:p14="http://schemas.microsoft.com/office/powerpoint/2010/main" val="3133206839"/>
              </p:ext>
            </p:extLst>
          </p:nvPr>
        </p:nvGraphicFramePr>
        <p:xfrm>
          <a:off x="225870" y="1208298"/>
          <a:ext cx="11740260" cy="3383392"/>
        </p:xfrm>
        <a:graphic>
          <a:graphicData uri="http://schemas.openxmlformats.org/drawingml/2006/table">
            <a:tbl>
              <a:tblPr/>
              <a:tblGrid>
                <a:gridCol w="5529642">
                  <a:extLst>
                    <a:ext uri="{9D8B030D-6E8A-4147-A177-3AD203B41FA5}">
                      <a16:colId xmlns:a16="http://schemas.microsoft.com/office/drawing/2014/main" val="20000"/>
                    </a:ext>
                  </a:extLst>
                </a:gridCol>
                <a:gridCol w="3105309">
                  <a:extLst>
                    <a:ext uri="{9D8B030D-6E8A-4147-A177-3AD203B41FA5}">
                      <a16:colId xmlns:a16="http://schemas.microsoft.com/office/drawing/2014/main" val="20001"/>
                    </a:ext>
                  </a:extLst>
                </a:gridCol>
                <a:gridCol w="310530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bg1"/>
                          </a:solidFill>
                          <a:effectLst/>
                          <a:latin typeface="+mn-lt"/>
                        </a:rPr>
                        <a:t>Wk 96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Pelabresib + Ruxolitinib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Placebo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mn-lt"/>
                          <a:ea typeface="+mn-ea"/>
                          <a:cs typeface="+mn-cs"/>
                        </a:rPr>
                        <a:t>Hemoglobin response,* n/N (%)</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kern="1200" cap="none" normalizeH="0" baseline="0" dirty="0">
                          <a:ln>
                            <a:noFill/>
                          </a:ln>
                          <a:solidFill>
                            <a:schemeClr val="bg2">
                              <a:lumMod val="10000"/>
                            </a:schemeClr>
                          </a:solidFill>
                          <a:effectLst/>
                          <a:latin typeface="+mn-lt"/>
                          <a:ea typeface="+mn-ea"/>
                          <a:cs typeface="+mn-cs"/>
                        </a:rPr>
                        <a:t>95% CI</a:t>
                      </a:r>
                      <a:endParaRPr kumimoji="0" lang="en-US" sz="12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mn-lt"/>
                          <a:ea typeface="+mn-ea"/>
                          <a:cs typeface="+mn-cs"/>
                        </a:rPr>
                        <a:t>38/214 (17.8)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mn-lt"/>
                          <a:ea typeface="+mn-ea"/>
                          <a:cs typeface="+mn-cs"/>
                        </a:rPr>
                        <a:t>12.64-22.88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mn-lt"/>
                          <a:ea typeface="+mn-ea"/>
                          <a:cs typeface="+mn-cs"/>
                        </a:rPr>
                        <a:t>25/216 (11.6)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mn-lt"/>
                          <a:ea typeface="+mn-ea"/>
                          <a:cs typeface="+mn-cs"/>
                        </a:rPr>
                        <a:t>7.31-15.84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6937590"/>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mn-lt"/>
                          <a:ea typeface="+mn-ea"/>
                          <a:cs typeface="+mn-cs"/>
                        </a:rPr>
                        <a:t>Hb response* in patients with baseline Hb &lt;10 g/dL (anemia), n/N (%)</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kern="1200" cap="none" normalizeH="0" baseline="0" dirty="0">
                          <a:ln>
                            <a:noFill/>
                          </a:ln>
                          <a:solidFill>
                            <a:schemeClr val="bg2">
                              <a:lumMod val="10000"/>
                            </a:schemeClr>
                          </a:solidFill>
                          <a:effectLst/>
                          <a:latin typeface="+mn-lt"/>
                          <a:ea typeface="+mn-ea"/>
                          <a:cs typeface="+mn-cs"/>
                        </a:rPr>
                        <a:t>95% CI</a:t>
                      </a:r>
                      <a:endParaRPr kumimoji="0" lang="en-US" sz="12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mn-lt"/>
                          <a:ea typeface="+mn-ea"/>
                          <a:cs typeface="+mn-cs"/>
                        </a:rPr>
                        <a:t>16/67 (23.9)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mn-lt"/>
                          <a:ea typeface="+mn-ea"/>
                          <a:cs typeface="+mn-cs"/>
                        </a:rPr>
                        <a:t>13.67-34.09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mn-lt"/>
                          <a:ea typeface="+mn-ea"/>
                          <a:cs typeface="+mn-cs"/>
                        </a:rPr>
                        <a:t>14/71 (19.7)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mn-lt"/>
                          <a:ea typeface="+mn-ea"/>
                          <a:cs typeface="+mn-cs"/>
                        </a:rPr>
                        <a:t>10.46-28.97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7163530"/>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Patients receiving RBC transfusion up to Wk 96</a:t>
                      </a:r>
                      <a:r>
                        <a:rPr kumimoji="0" lang="en-US" sz="1200" b="0" i="0" u="none" strike="noStrike" kern="1200" cap="none" normalizeH="0" baseline="0" dirty="0">
                          <a:ln>
                            <a:noFill/>
                          </a:ln>
                          <a:solidFill>
                            <a:schemeClr val="bg2">
                              <a:lumMod val="10000"/>
                            </a:schemeClr>
                          </a:solidFill>
                          <a:effectLst/>
                          <a:latin typeface="+mn-lt"/>
                          <a:ea typeface="+mn-ea"/>
                          <a:cs typeface="+mn-cs"/>
                        </a:rPr>
                        <a:t>), n/N (%)</a:t>
                      </a:r>
                      <a:endParaRPr kumimoji="0" lang="en-US" sz="12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mn-lt"/>
                          <a:ea typeface="+mn-ea"/>
                          <a:cs typeface="+mn-cs"/>
                        </a:rPr>
                        <a:t>44/133 (33.1)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mn-lt"/>
                          <a:ea typeface="+mn-ea"/>
                          <a:cs typeface="+mn-cs"/>
                        </a:rPr>
                        <a:t>57/143 (39.9)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457236528"/>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Leukemic transformation</a:t>
                      </a:r>
                      <a:r>
                        <a:rPr kumimoji="0" lang="en-US" sz="1200" b="0" i="0" u="none" strike="noStrike" kern="1200" cap="none" normalizeH="0" baseline="0" dirty="0">
                          <a:ln>
                            <a:noFill/>
                          </a:ln>
                          <a:solidFill>
                            <a:schemeClr val="bg2">
                              <a:lumMod val="10000"/>
                            </a:schemeClr>
                          </a:solidFill>
                          <a:effectLst/>
                          <a:latin typeface="+mn-lt"/>
                          <a:ea typeface="+mn-ea"/>
                          <a:cs typeface="+mn-cs"/>
                        </a:rPr>
                        <a:t>), n/N (%)</a:t>
                      </a:r>
                      <a:endParaRPr kumimoji="0" lang="en-US" sz="1200" b="0" i="0" u="none" strike="noStrike" cap="none" normalizeH="0" baseline="0" dirty="0">
                        <a:ln>
                          <a:noFill/>
                        </a:ln>
                        <a:solidFill>
                          <a:schemeClr val="bg2">
                            <a:lumMod val="10000"/>
                          </a:schemeClr>
                        </a:solidFill>
                        <a:effectLst/>
                        <a:latin typeface="+mn-lt"/>
                      </a:endParaRP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Accelerated phase</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Blast phase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kern="1200" cap="none" normalizeH="0" baseline="0" dirty="0">
                        <a:ln>
                          <a:noFill/>
                        </a:ln>
                        <a:solidFill>
                          <a:schemeClr val="bg2">
                            <a:lumMod val="10000"/>
                          </a:schemeClr>
                        </a:solidFill>
                        <a:effectLst/>
                        <a:latin typeface="+mn-lt"/>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mn-lt"/>
                          <a:ea typeface="+mn-ea"/>
                          <a:cs typeface="+mn-cs"/>
                        </a:rPr>
                        <a:t>5/216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mn-lt"/>
                          <a:ea typeface="+mn-ea"/>
                          <a:cs typeface="+mn-cs"/>
                        </a:rPr>
                        <a:t>11/216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kern="1200" cap="none" normalizeH="0" baseline="0" dirty="0">
                        <a:ln>
                          <a:noFill/>
                        </a:ln>
                        <a:solidFill>
                          <a:schemeClr val="bg2">
                            <a:lumMod val="10000"/>
                          </a:schemeClr>
                        </a:solidFill>
                        <a:effectLst/>
                        <a:latin typeface="+mn-lt"/>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mn-lt"/>
                          <a:ea typeface="+mn-ea"/>
                          <a:cs typeface="+mn-cs"/>
                        </a:rPr>
                        <a:t>4/214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mn-lt"/>
                          <a:ea typeface="+mn-ea"/>
                          <a:cs typeface="+mn-cs"/>
                        </a:rPr>
                        <a:t>8/214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937874343"/>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None/>
                        <a:tabLst/>
                        <a:defRPr/>
                      </a:pPr>
                      <a:r>
                        <a:rPr kumimoji="0" lang="en-GB" sz="1200" b="1" i="0" u="none" strike="noStrike" cap="none" normalizeH="0" baseline="0" dirty="0">
                          <a:ln>
                            <a:noFill/>
                          </a:ln>
                          <a:solidFill>
                            <a:schemeClr val="bg1"/>
                          </a:solidFill>
                          <a:effectLst/>
                          <a:latin typeface="+mn-lt"/>
                        </a:rPr>
                        <a:t>Wk 96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Pelabresib + Ruxolitinib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(n =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Placebo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(n =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3177309220"/>
                  </a:ext>
                </a:extLst>
              </a:tr>
              <a:tr h="0">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Change in bone marrow fibrosis grade</a:t>
                      </a:r>
                      <a:r>
                        <a:rPr kumimoji="0" lang="en-US" sz="1200" b="0" i="0" u="none" strike="noStrike" kern="1200" cap="none" normalizeH="0" baseline="0" dirty="0">
                          <a:ln>
                            <a:noFill/>
                          </a:ln>
                          <a:solidFill>
                            <a:schemeClr val="bg2">
                              <a:lumMod val="10000"/>
                            </a:schemeClr>
                          </a:solidFill>
                          <a:effectLst/>
                          <a:latin typeface="+mn-lt"/>
                          <a:ea typeface="+mn-ea"/>
                          <a:cs typeface="+mn-cs"/>
                        </a:rPr>
                        <a:t>, %</a:t>
                      </a:r>
                      <a:endParaRPr kumimoji="0" lang="en-US" sz="1200" b="0" i="0" u="none" strike="noStrike" cap="none" normalizeH="0" baseline="0" dirty="0">
                        <a:ln>
                          <a:noFill/>
                        </a:ln>
                        <a:solidFill>
                          <a:schemeClr val="bg2">
                            <a:lumMod val="10000"/>
                          </a:schemeClr>
                        </a:solidFill>
                        <a:effectLst/>
                        <a:latin typeface="+mn-lt"/>
                      </a:endParaRP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Improved ≥1 grade</a:t>
                      </a:r>
                    </a:p>
                    <a:p>
                      <a:pPr marL="173736" marR="0" lvl="0" indent="-173736"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200" b="0" i="0" u="none" strike="noStrike" cap="none" normalizeH="0" baseline="0" dirty="0">
                          <a:ln>
                            <a:noFill/>
                          </a:ln>
                          <a:solidFill>
                            <a:schemeClr val="bg2">
                              <a:lumMod val="10000"/>
                            </a:schemeClr>
                          </a:solidFill>
                          <a:effectLst/>
                          <a:latin typeface="+mn-lt"/>
                        </a:rPr>
                        <a:t>Worsened ≥1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kern="1200" cap="none" normalizeH="0" baseline="0" dirty="0">
                        <a:ln>
                          <a:noFill/>
                        </a:ln>
                        <a:solidFill>
                          <a:schemeClr val="bg2">
                            <a:lumMod val="10000"/>
                          </a:schemeClr>
                        </a:solidFill>
                        <a:effectLst/>
                        <a:latin typeface="+mn-lt"/>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mn-lt"/>
                          <a:ea typeface="+mn-ea"/>
                          <a:cs typeface="+mn-cs"/>
                        </a:rPr>
                        <a:t>52.5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mn-lt"/>
                          <a:ea typeface="+mn-ea"/>
                          <a:cs typeface="+mn-cs"/>
                        </a:rPr>
                        <a:t>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kern="1200" cap="none" normalizeH="0" baseline="0" dirty="0">
                        <a:ln>
                          <a:noFill/>
                        </a:ln>
                        <a:solidFill>
                          <a:schemeClr val="bg2">
                            <a:lumMod val="10000"/>
                          </a:schemeClr>
                        </a:solidFill>
                        <a:effectLst/>
                        <a:latin typeface="+mn-lt"/>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mn-lt"/>
                          <a:ea typeface="+mn-ea"/>
                          <a:cs typeface="+mn-cs"/>
                        </a:rPr>
                        <a:t>27.5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kern="1200" cap="none" normalizeH="0" baseline="0" dirty="0">
                          <a:ln>
                            <a:noFill/>
                          </a:ln>
                          <a:solidFill>
                            <a:schemeClr val="bg2">
                              <a:lumMod val="10000"/>
                            </a:schemeClr>
                          </a:solidFill>
                          <a:effectLst/>
                          <a:latin typeface="+mn-lt"/>
                          <a:ea typeface="+mn-ea"/>
                          <a:cs typeface="+mn-cs"/>
                        </a:rPr>
                        <a:t>32.5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889276344"/>
                  </a:ext>
                </a:extLst>
              </a:tr>
            </a:tbl>
          </a:graphicData>
        </a:graphic>
      </p:graphicFrame>
      <p:sp>
        <p:nvSpPr>
          <p:cNvPr id="6" name="TextBox 5">
            <a:extLst>
              <a:ext uri="{FF2B5EF4-FFF2-40B4-BE49-F238E27FC236}">
                <a16:creationId xmlns:a16="http://schemas.microsoft.com/office/drawing/2014/main" id="{1FB122C4-8DDA-BC2C-59DC-37414C4F1455}"/>
              </a:ext>
            </a:extLst>
          </p:cNvPr>
          <p:cNvSpPr txBox="1"/>
          <p:nvPr/>
        </p:nvSpPr>
        <p:spPr>
          <a:xfrm>
            <a:off x="225870" y="4665632"/>
            <a:ext cx="10343706" cy="228600"/>
          </a:xfrm>
          <a:prstGeom prst="rect">
            <a:avLst/>
          </a:prstGeom>
        </p:spPr>
        <p:txBody>
          <a:bodyPr vert="horz" wrap="square" lIns="0" tIns="0" rIns="0" bIns="0" rtlCol="0">
            <a:noAutofit/>
          </a:bodyPr>
          <a:lstStyle/>
          <a:p>
            <a:r>
              <a:rPr lang="en-GB" sz="1200" dirty="0"/>
              <a:t>*</a:t>
            </a:r>
            <a:r>
              <a:rPr lang="en-US" sz="1200" dirty="0">
                <a:solidFill>
                  <a:schemeClr val="bg2">
                    <a:lumMod val="10000"/>
                  </a:schemeClr>
                </a:solidFill>
              </a:rPr>
              <a:t>Defined as avg increase in hemoglobin ≥1.5 g/dL vs baseline without use of transfusion in prior 12 wk.</a:t>
            </a:r>
            <a:endParaRPr lang="en-GB" sz="1200" dirty="0"/>
          </a:p>
        </p:txBody>
      </p:sp>
    </p:spTree>
    <p:extLst>
      <p:ext uri="{BB962C8B-B14F-4D97-AF65-F5344CB8AC3E}">
        <p14:creationId xmlns:p14="http://schemas.microsoft.com/office/powerpoint/2010/main" val="1818457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04B07-EBBA-A133-9C69-5572EB52EBD5}"/>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D9024220-36D7-0955-28CF-CB59EDCC4C67}"/>
              </a:ext>
            </a:extLst>
          </p:cNvPr>
          <p:cNvSpPr>
            <a:spLocks noGrp="1" noChangeArrowheads="1"/>
          </p:cNvSpPr>
          <p:nvPr>
            <p:ph type="title"/>
          </p:nvPr>
        </p:nvSpPr>
        <p:spPr>
          <a:xfrm>
            <a:off x="231078" y="534083"/>
            <a:ext cx="11740260" cy="496290"/>
          </a:xfrm>
        </p:spPr>
        <p:txBody>
          <a:bodyPr/>
          <a:lstStyle/>
          <a:p>
            <a:r>
              <a:rPr lang="en-US" dirty="0"/>
              <a:t>MANIFEST-2 96-Wk Update: Survival Analyses</a:t>
            </a:r>
            <a:endParaRPr lang="en-US" altLang="en-US" dirty="0"/>
          </a:p>
        </p:txBody>
      </p:sp>
      <p:sp>
        <p:nvSpPr>
          <p:cNvPr id="5" name="Text Box 15">
            <a:extLst>
              <a:ext uri="{FF2B5EF4-FFF2-40B4-BE49-F238E27FC236}">
                <a16:creationId xmlns:a16="http://schemas.microsoft.com/office/drawing/2014/main" id="{72176606-1DCA-7A07-CBC8-9277C10D41C2}"/>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Rampal. ASH 2025. Abstr 910.</a:t>
            </a:r>
            <a:endParaRPr lang="en-US" altLang="en-US" sz="800" b="0" dirty="0">
              <a:solidFill>
                <a:srgbClr val="161616"/>
              </a:solidFill>
              <a:latin typeface="Poppins" pitchFamily="2" charset="77"/>
            </a:endParaRPr>
          </a:p>
        </p:txBody>
      </p:sp>
      <p:graphicFrame>
        <p:nvGraphicFramePr>
          <p:cNvPr id="2" name="Group 3">
            <a:extLst>
              <a:ext uri="{FF2B5EF4-FFF2-40B4-BE49-F238E27FC236}">
                <a16:creationId xmlns:a16="http://schemas.microsoft.com/office/drawing/2014/main" id="{70CF7334-33AD-4869-F51E-F9FCFE515DFC}"/>
              </a:ext>
            </a:extLst>
          </p:cNvPr>
          <p:cNvGraphicFramePr>
            <a:graphicFrameLocks/>
          </p:cNvGraphicFramePr>
          <p:nvPr>
            <p:extLst>
              <p:ext uri="{D42A27DB-BD31-4B8C-83A1-F6EECF244321}">
                <p14:modId xmlns:p14="http://schemas.microsoft.com/office/powerpoint/2010/main" val="3124322178"/>
              </p:ext>
            </p:extLst>
          </p:nvPr>
        </p:nvGraphicFramePr>
        <p:xfrm>
          <a:off x="231078" y="1353311"/>
          <a:ext cx="11740260" cy="2468928"/>
        </p:xfrm>
        <a:graphic>
          <a:graphicData uri="http://schemas.openxmlformats.org/drawingml/2006/table">
            <a:tbl>
              <a:tblPr/>
              <a:tblGrid>
                <a:gridCol w="5529642">
                  <a:extLst>
                    <a:ext uri="{9D8B030D-6E8A-4147-A177-3AD203B41FA5}">
                      <a16:colId xmlns:a16="http://schemas.microsoft.com/office/drawing/2014/main" val="20000"/>
                    </a:ext>
                  </a:extLst>
                </a:gridCol>
                <a:gridCol w="3105309">
                  <a:extLst>
                    <a:ext uri="{9D8B030D-6E8A-4147-A177-3AD203B41FA5}">
                      <a16:colId xmlns:a16="http://schemas.microsoft.com/office/drawing/2014/main" val="20001"/>
                    </a:ext>
                  </a:extLst>
                </a:gridCol>
                <a:gridCol w="3105309">
                  <a:extLst>
                    <a:ext uri="{9D8B030D-6E8A-4147-A177-3AD203B41FA5}">
                      <a16:colId xmlns:a16="http://schemas.microsoft.com/office/drawing/2014/main" val="20002"/>
                    </a:ext>
                  </a:extLst>
                </a:gridCol>
              </a:tblGrid>
              <a:tr h="6092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bg1"/>
                          </a:solidFill>
                          <a:effectLst/>
                          <a:latin typeface="+mn-lt"/>
                        </a:rPr>
                        <a:t>Wk 96 Survival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mn-lt"/>
                        </a:rPr>
                        <a:t>Pelabresib + Ruxolitinib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mn-lt"/>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mn-lt"/>
                        </a:rPr>
                        <a:t>Placebo + Ruxolitinib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mn-lt"/>
                        </a:rPr>
                        <a:t>(n = 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413446">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Total PFS events, n (%)</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F9F3D9">
                              <a:lumMod val="10000"/>
                            </a:srgbClr>
                          </a:solidFill>
                          <a:effectLst/>
                          <a:uLnTx/>
                          <a:uFillTx/>
                          <a:latin typeface="+mn-lt"/>
                          <a:ea typeface="+mn-ea"/>
                          <a:cs typeface="+mn-cs"/>
                        </a:rPr>
                        <a:t>Progression*</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F9F3D9">
                              <a:lumMod val="10000"/>
                            </a:srgbClr>
                          </a:solidFill>
                          <a:effectLst/>
                          <a:uLnTx/>
                          <a:uFillTx/>
                          <a:latin typeface="+mn-lt"/>
                          <a:ea typeface="+mn-ea"/>
                          <a:cs typeface="+mn-cs"/>
                        </a:rPr>
                        <a:t>Death without progression</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800" b="0" i="0" u="none" strike="noStrike" cap="none" normalizeH="0" baseline="0" dirty="0">
                          <a:ln>
                            <a:noFill/>
                          </a:ln>
                          <a:solidFill>
                            <a:schemeClr val="bg2">
                              <a:lumMod val="10000"/>
                            </a:schemeClr>
                          </a:solidFill>
                          <a:effectLst/>
                          <a:latin typeface="+mn-lt"/>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22 (10.3)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11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11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mn-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34 (15.7)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18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16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mn-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6937590"/>
                  </a:ext>
                </a:extLst>
              </a:tr>
              <a:tr h="413446">
                <a:tc>
                  <a:txBody>
                    <a:bodyPr/>
                    <a:lstStyle/>
                    <a:p>
                      <a:pPr marL="15875"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800" b="0" i="0" u="none" strike="noStrike" kern="1200" cap="none" spc="0" normalizeH="0" baseline="0" noProof="0" dirty="0">
                          <a:ln>
                            <a:noFill/>
                          </a:ln>
                          <a:solidFill>
                            <a:srgbClr val="F9F3D9">
                              <a:lumMod val="10000"/>
                            </a:srgbClr>
                          </a:solidFill>
                          <a:effectLst/>
                          <a:uLnTx/>
                          <a:uFillTx/>
                          <a:latin typeface="+mn-lt"/>
                          <a:ea typeface="+mn-ea"/>
                          <a:cs typeface="+mn-cs"/>
                        </a:rPr>
                        <a:t>Deaths, n (%)</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F9F3D9">
                              <a:lumMod val="10000"/>
                            </a:srgbClr>
                          </a:solidFill>
                          <a:effectLst/>
                          <a:uLnTx/>
                          <a:uFillTx/>
                          <a:latin typeface="+mn-lt"/>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28 (13.1)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mn-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mn-lt"/>
                          <a:ea typeface="+mn-ea"/>
                          <a:cs typeface="+mn-cs"/>
                        </a:rPr>
                        <a:t>32 (14.8)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mn-lt"/>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823168478"/>
                  </a:ext>
                </a:extLst>
              </a:tr>
            </a:tbl>
          </a:graphicData>
        </a:graphic>
      </p:graphicFrame>
      <p:sp>
        <p:nvSpPr>
          <p:cNvPr id="6" name="TextBox 5">
            <a:extLst>
              <a:ext uri="{FF2B5EF4-FFF2-40B4-BE49-F238E27FC236}">
                <a16:creationId xmlns:a16="http://schemas.microsoft.com/office/drawing/2014/main" id="{A3F98873-C1A5-4AC7-87E7-D547AA33984D}"/>
              </a:ext>
            </a:extLst>
          </p:cNvPr>
          <p:cNvSpPr txBox="1"/>
          <p:nvPr/>
        </p:nvSpPr>
        <p:spPr>
          <a:xfrm>
            <a:off x="231078" y="3945488"/>
            <a:ext cx="11740260" cy="399377"/>
          </a:xfrm>
          <a:prstGeom prst="rect">
            <a:avLst/>
          </a:prstGeom>
        </p:spPr>
        <p:txBody>
          <a:bodyPr vert="horz" wrap="square" lIns="0" tIns="0" rIns="0" bIns="0" rtlCol="0">
            <a:noAutofit/>
          </a:bodyPr>
          <a:lstStyle/>
          <a:p>
            <a:r>
              <a:rPr lang="en-GB" sz="1200" dirty="0"/>
              <a:t>*D</a:t>
            </a:r>
            <a:r>
              <a:rPr lang="en-US" sz="1200" dirty="0">
                <a:solidFill>
                  <a:schemeClr val="bg2">
                    <a:lumMod val="10000"/>
                  </a:schemeClr>
                </a:solidFill>
              </a:rPr>
              <a:t>efined as spleen volume enlargement ≥25% vs baseline by MRI or CT or leukemic transformation (denoted by blasts ≥20%), whichever comes first .</a:t>
            </a:r>
            <a:endParaRPr lang="en-GB" sz="1200" dirty="0"/>
          </a:p>
        </p:txBody>
      </p:sp>
      <p:sp>
        <p:nvSpPr>
          <p:cNvPr id="3" name="TextBox 2">
            <a:extLst>
              <a:ext uri="{FF2B5EF4-FFF2-40B4-BE49-F238E27FC236}">
                <a16:creationId xmlns:a16="http://schemas.microsoft.com/office/drawing/2014/main" id="{9EC6B11E-1101-AC57-46EF-FA89B440132B}"/>
              </a:ext>
            </a:extLst>
          </p:cNvPr>
          <p:cNvSpPr txBox="1"/>
          <p:nvPr/>
        </p:nvSpPr>
        <p:spPr>
          <a:xfrm>
            <a:off x="7077456" y="2887851"/>
            <a:ext cx="3680208" cy="228600"/>
          </a:xfrm>
          <a:prstGeom prst="rect">
            <a:avLst/>
          </a:prstGeom>
        </p:spPr>
        <p:txBody>
          <a:bodyPr vert="horz" wrap="square" lIns="0" tIns="0" rIns="0" bIns="0" rtlCol="0">
            <a:noAutofit/>
          </a:bodyPr>
          <a:lstStyle/>
          <a:p>
            <a:pPr algn="ctr"/>
            <a:r>
              <a:rPr lang="en-GB" dirty="0"/>
              <a:t>0.746 (0.432-1.291)</a:t>
            </a:r>
          </a:p>
        </p:txBody>
      </p:sp>
      <p:sp>
        <p:nvSpPr>
          <p:cNvPr id="9" name="TextBox 8">
            <a:extLst>
              <a:ext uri="{FF2B5EF4-FFF2-40B4-BE49-F238E27FC236}">
                <a16:creationId xmlns:a16="http://schemas.microsoft.com/office/drawing/2014/main" id="{8735C9C7-E82E-555D-C07F-2A2ED6165D10}"/>
              </a:ext>
            </a:extLst>
          </p:cNvPr>
          <p:cNvSpPr txBox="1"/>
          <p:nvPr/>
        </p:nvSpPr>
        <p:spPr>
          <a:xfrm>
            <a:off x="7077456" y="3540964"/>
            <a:ext cx="3680208" cy="228600"/>
          </a:xfrm>
          <a:prstGeom prst="rect">
            <a:avLst/>
          </a:prstGeom>
        </p:spPr>
        <p:txBody>
          <a:bodyPr vert="horz" wrap="square" lIns="0" tIns="0" rIns="0" bIns="0" rtlCol="0">
            <a:noAutofit/>
          </a:bodyPr>
          <a:lstStyle/>
          <a:p>
            <a:pPr algn="ctr"/>
            <a:r>
              <a:rPr lang="en-GB" dirty="0"/>
              <a:t>0.986 (0.590-1.647)</a:t>
            </a:r>
          </a:p>
        </p:txBody>
      </p:sp>
      <p:sp>
        <p:nvSpPr>
          <p:cNvPr id="4" name="TextBox 3">
            <a:extLst>
              <a:ext uri="{FF2B5EF4-FFF2-40B4-BE49-F238E27FC236}">
                <a16:creationId xmlns:a16="http://schemas.microsoft.com/office/drawing/2014/main" id="{7F9239C0-4FC4-57B1-D46B-2D23538E28D1}"/>
              </a:ext>
            </a:extLst>
          </p:cNvPr>
          <p:cNvSpPr txBox="1"/>
          <p:nvPr/>
        </p:nvSpPr>
        <p:spPr>
          <a:xfrm>
            <a:off x="228600" y="4645152"/>
            <a:ext cx="11307618" cy="1285836"/>
          </a:xfrm>
          <a:prstGeom prst="rect">
            <a:avLst/>
          </a:prstGeom>
        </p:spPr>
        <p:txBody>
          <a:bodyPr vert="horz" wrap="square" lIns="0" tIns="0" rIns="0" bIns="0" rtlCol="0">
            <a:noAutofit/>
          </a:bodyPr>
          <a:lstStyle/>
          <a:p>
            <a:pPr marL="171450" indent="-171450">
              <a:buFont typeface="Arial" panose="020B0604020202020204" pitchFamily="34" charset="0"/>
              <a:buChar char="•"/>
            </a:pPr>
            <a:r>
              <a:rPr lang="en-US" sz="2400" dirty="0"/>
              <a:t>Fewer PFS events and deaths were reported with </a:t>
            </a:r>
            <a:r>
              <a:rPr lang="en-GB" altLang="en-US" sz="2400" dirty="0">
                <a:solidFill>
                  <a:srgbClr val="161616"/>
                </a:solidFill>
                <a:cs typeface="Poppins" pitchFamily="2" charset="77"/>
              </a:rPr>
              <a:t>pelabresib + ruxolitinib vs placebo + ruxolitinib</a:t>
            </a:r>
            <a:r>
              <a:rPr lang="en-US" sz="2400" dirty="0"/>
              <a:t> </a:t>
            </a:r>
          </a:p>
        </p:txBody>
      </p:sp>
    </p:spTree>
    <p:extLst>
      <p:ext uri="{BB962C8B-B14F-4D97-AF65-F5344CB8AC3E}">
        <p14:creationId xmlns:p14="http://schemas.microsoft.com/office/powerpoint/2010/main" val="3213174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DB475B4E-0A9A-B301-CDBD-15C0FF465F04}"/>
              </a:ext>
            </a:extLst>
          </p:cNvPr>
          <p:cNvSpPr>
            <a:spLocks noGrp="1"/>
          </p:cNvSpPr>
          <p:nvPr>
            <p:ph idx="1"/>
          </p:nvPr>
        </p:nvSpPr>
        <p:spPr/>
        <p:txBody>
          <a:bodyPr/>
          <a:lstStyle/>
          <a:p>
            <a:r>
              <a:rPr lang="en-US" altLang="en-US" dirty="0"/>
              <a:t>Poppins 24-UnBold-DC Black</a:t>
            </a:r>
          </a:p>
          <a:p>
            <a:r>
              <a:rPr lang="en-US" altLang="en-US" sz="2000" dirty="0"/>
              <a:t>or</a:t>
            </a:r>
          </a:p>
          <a:p>
            <a:r>
              <a:rPr lang="en-US" altLang="en-US" sz="2000" dirty="0"/>
              <a:t>Poppins 20-UnBold-DC Black</a:t>
            </a:r>
          </a:p>
          <a:p>
            <a:r>
              <a:rPr lang="en-US" altLang="en-US" sz="1800" dirty="0"/>
              <a:t>or</a:t>
            </a:r>
          </a:p>
          <a:p>
            <a:r>
              <a:rPr lang="en-US" altLang="en-US" sz="1800" dirty="0"/>
              <a:t>Poppins 18-Unbold-DC Black</a:t>
            </a:r>
          </a:p>
        </p:txBody>
      </p:sp>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p:txBody>
          <a:bodyPr/>
          <a:lstStyle/>
          <a:p>
            <a:r>
              <a:rPr lang="en-US" dirty="0"/>
              <a:t>MANIFEST-2 96-Wk Update: Safety</a:t>
            </a:r>
            <a:endParaRPr lang="en-US" altLang="en-US" dirty="0"/>
          </a:p>
        </p:txBody>
      </p:sp>
      <p:graphicFrame>
        <p:nvGraphicFramePr>
          <p:cNvPr id="2" name="Group 3">
            <a:extLst>
              <a:ext uri="{FF2B5EF4-FFF2-40B4-BE49-F238E27FC236}">
                <a16:creationId xmlns:a16="http://schemas.microsoft.com/office/drawing/2014/main" id="{52C69025-5E05-15F2-3128-2057C3D70E9D}"/>
              </a:ext>
            </a:extLst>
          </p:cNvPr>
          <p:cNvGraphicFramePr>
            <a:graphicFrameLocks/>
          </p:cNvGraphicFramePr>
          <p:nvPr>
            <p:extLst>
              <p:ext uri="{D42A27DB-BD31-4B8C-83A1-F6EECF244321}">
                <p14:modId xmlns:p14="http://schemas.microsoft.com/office/powerpoint/2010/main" val="4152232886"/>
              </p:ext>
            </p:extLst>
          </p:nvPr>
        </p:nvGraphicFramePr>
        <p:xfrm>
          <a:off x="231077" y="1078808"/>
          <a:ext cx="5732465" cy="5120928"/>
        </p:xfrm>
        <a:graphic>
          <a:graphicData uri="http://schemas.openxmlformats.org/drawingml/2006/table">
            <a:tbl>
              <a:tblPr/>
              <a:tblGrid>
                <a:gridCol w="1838355">
                  <a:extLst>
                    <a:ext uri="{9D8B030D-6E8A-4147-A177-3AD203B41FA5}">
                      <a16:colId xmlns:a16="http://schemas.microsoft.com/office/drawing/2014/main" val="20000"/>
                    </a:ext>
                  </a:extLst>
                </a:gridCol>
                <a:gridCol w="988728">
                  <a:extLst>
                    <a:ext uri="{9D8B030D-6E8A-4147-A177-3AD203B41FA5}">
                      <a16:colId xmlns:a16="http://schemas.microsoft.com/office/drawing/2014/main" val="20001"/>
                    </a:ext>
                  </a:extLst>
                </a:gridCol>
                <a:gridCol w="1081366">
                  <a:extLst>
                    <a:ext uri="{9D8B030D-6E8A-4147-A177-3AD203B41FA5}">
                      <a16:colId xmlns:a16="http://schemas.microsoft.com/office/drawing/2014/main" val="20002"/>
                    </a:ext>
                  </a:extLst>
                </a:gridCol>
                <a:gridCol w="912008">
                  <a:extLst>
                    <a:ext uri="{9D8B030D-6E8A-4147-A177-3AD203B41FA5}">
                      <a16:colId xmlns:a16="http://schemas.microsoft.com/office/drawing/2014/main" val="2500688851"/>
                    </a:ext>
                  </a:extLst>
                </a:gridCol>
                <a:gridCol w="912008">
                  <a:extLst>
                    <a:ext uri="{9D8B030D-6E8A-4147-A177-3AD203B41FA5}">
                      <a16:colId xmlns:a16="http://schemas.microsoft.com/office/drawing/2014/main" val="3530571805"/>
                    </a:ext>
                  </a:extLst>
                </a:gridCol>
              </a:tblGrid>
              <a:tr h="435244">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bg1"/>
                          </a:solidFill>
                          <a:effectLst/>
                          <a:latin typeface="+mn-lt"/>
                        </a:rPr>
                        <a:t>TEAEs in ≥10% </a:t>
                      </a:r>
                      <a:br>
                        <a:rPr kumimoji="0" lang="en-GB" sz="1200" b="1" i="0" u="none" strike="noStrike" cap="none" normalizeH="0" baseline="0" dirty="0">
                          <a:ln>
                            <a:noFill/>
                          </a:ln>
                          <a:solidFill>
                            <a:schemeClr val="bg1"/>
                          </a:solidFill>
                          <a:effectLst/>
                          <a:latin typeface="+mn-lt"/>
                        </a:rPr>
                      </a:br>
                      <a:r>
                        <a:rPr kumimoji="0" lang="en-GB" sz="1200" b="1" i="0" u="none" strike="noStrike" cap="none" normalizeH="0" baseline="0" dirty="0">
                          <a:ln>
                            <a:noFill/>
                          </a:ln>
                          <a:solidFill>
                            <a:schemeClr val="bg1"/>
                          </a:solidFill>
                          <a:effectLst/>
                          <a:latin typeface="+mn-lt"/>
                        </a:rPr>
                        <a:t>of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bg1"/>
                          </a:solidFill>
                          <a:effectLst/>
                          <a:latin typeface="+mn-lt"/>
                        </a:rPr>
                        <a:t>Pelabresib + Ruxolitinib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bg1"/>
                          </a:solidFill>
                          <a:effectLst/>
                          <a:latin typeface="+mn-lt"/>
                        </a:rPr>
                        <a:t>(n = 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Pbo + Ruxolitinib </a:t>
                      </a:r>
                      <a:br>
                        <a:rPr kumimoji="0" lang="en-US" sz="1200" b="1" i="0" u="none" strike="noStrike" cap="none" normalizeH="0" baseline="0" dirty="0">
                          <a:ln>
                            <a:noFill/>
                          </a:ln>
                          <a:solidFill>
                            <a:schemeClr val="bg1"/>
                          </a:solidFill>
                          <a:effectLst/>
                          <a:latin typeface="+mn-lt"/>
                        </a:rPr>
                      </a:br>
                      <a:r>
                        <a:rPr kumimoji="0" lang="en-US" sz="1200" b="1" i="0" u="none" strike="noStrike" cap="none" normalizeH="0" baseline="0" dirty="0">
                          <a:ln>
                            <a:noFill/>
                          </a:ln>
                          <a:solidFill>
                            <a:schemeClr val="bg1"/>
                          </a:solidFill>
                          <a:effectLst/>
                          <a:latin typeface="+mn-lt"/>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6060290"/>
                  </a:ext>
                </a:extLst>
              </a:tr>
              <a:tr h="26115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TEAEs in ≥10% of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2611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53.3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58.9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41.6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2611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59.0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47.2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2611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696941445"/>
                  </a:ext>
                </a:extLst>
              </a:tr>
              <a:tr h="2611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5924969"/>
                  </a:ext>
                </a:extLst>
              </a:tr>
              <a:tr h="2611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COVID-19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382954701"/>
                  </a:ext>
                </a:extLst>
              </a:tr>
              <a:tr h="2611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594277507"/>
                  </a:ext>
                </a:extLst>
              </a:tr>
              <a:tr h="2611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772529783"/>
                  </a:ext>
                </a:extLst>
              </a:tr>
              <a:tr h="2611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Cough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292405764"/>
                  </a:ext>
                </a:extLst>
              </a:tr>
              <a:tr h="2611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Arthralgia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027424838"/>
                  </a:ext>
                </a:extLst>
              </a:tr>
              <a:tr h="2611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Asthenia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25078683"/>
                  </a:ext>
                </a:extLst>
              </a:tr>
              <a:tr h="2611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Back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457113967"/>
                  </a:ext>
                </a:extLst>
              </a:tr>
              <a:tr h="2611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Dyspnea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136781"/>
                  </a:ext>
                </a:extLst>
              </a:tr>
              <a:tr h="2611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Upper RTI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209967750"/>
                  </a:ext>
                </a:extLst>
              </a:tr>
              <a:tr h="2611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Dizziness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905353666"/>
                  </a:ext>
                </a:extLst>
              </a:tr>
              <a:tr h="2611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Pyrexia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022694056"/>
                  </a:ext>
                </a:extLst>
              </a:tr>
              <a:tr h="2611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Headache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452634279"/>
                  </a:ext>
                </a:extLst>
              </a:tr>
            </a:tbl>
          </a:graphicData>
        </a:graphic>
      </p:graphicFrame>
      <p:graphicFrame>
        <p:nvGraphicFramePr>
          <p:cNvPr id="3" name="Group 3">
            <a:extLst>
              <a:ext uri="{FF2B5EF4-FFF2-40B4-BE49-F238E27FC236}">
                <a16:creationId xmlns:a16="http://schemas.microsoft.com/office/drawing/2014/main" id="{7B4B4CB7-2BB7-D7DA-FB4E-8E8163AB1D6F}"/>
              </a:ext>
            </a:extLst>
          </p:cNvPr>
          <p:cNvGraphicFramePr>
            <a:graphicFrameLocks/>
          </p:cNvGraphicFramePr>
          <p:nvPr>
            <p:extLst>
              <p:ext uri="{D42A27DB-BD31-4B8C-83A1-F6EECF244321}">
                <p14:modId xmlns:p14="http://schemas.microsoft.com/office/powerpoint/2010/main" val="1443155120"/>
              </p:ext>
            </p:extLst>
          </p:nvPr>
        </p:nvGraphicFramePr>
        <p:xfrm>
          <a:off x="6228459" y="1107051"/>
          <a:ext cx="5732465" cy="4846592"/>
        </p:xfrm>
        <a:graphic>
          <a:graphicData uri="http://schemas.openxmlformats.org/drawingml/2006/table">
            <a:tbl>
              <a:tblPr/>
              <a:tblGrid>
                <a:gridCol w="1975325">
                  <a:extLst>
                    <a:ext uri="{9D8B030D-6E8A-4147-A177-3AD203B41FA5}">
                      <a16:colId xmlns:a16="http://schemas.microsoft.com/office/drawing/2014/main" val="20000"/>
                    </a:ext>
                  </a:extLst>
                </a:gridCol>
                <a:gridCol w="1098863">
                  <a:extLst>
                    <a:ext uri="{9D8B030D-6E8A-4147-A177-3AD203B41FA5}">
                      <a16:colId xmlns:a16="http://schemas.microsoft.com/office/drawing/2014/main" val="20001"/>
                    </a:ext>
                  </a:extLst>
                </a:gridCol>
                <a:gridCol w="884090">
                  <a:extLst>
                    <a:ext uri="{9D8B030D-6E8A-4147-A177-3AD203B41FA5}">
                      <a16:colId xmlns:a16="http://schemas.microsoft.com/office/drawing/2014/main" val="20002"/>
                    </a:ext>
                  </a:extLst>
                </a:gridCol>
                <a:gridCol w="862179">
                  <a:extLst>
                    <a:ext uri="{9D8B030D-6E8A-4147-A177-3AD203B41FA5}">
                      <a16:colId xmlns:a16="http://schemas.microsoft.com/office/drawing/2014/main" val="2500688851"/>
                    </a:ext>
                  </a:extLst>
                </a:gridCol>
                <a:gridCol w="912008">
                  <a:extLst>
                    <a:ext uri="{9D8B030D-6E8A-4147-A177-3AD203B41FA5}">
                      <a16:colId xmlns:a16="http://schemas.microsoft.com/office/drawing/2014/main" val="3530571805"/>
                    </a:ext>
                  </a:extLst>
                </a:gridCol>
              </a:tblGrid>
              <a:tr h="27325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bg1"/>
                          </a:solidFill>
                          <a:effectLst/>
                          <a:latin typeface="+mn-lt"/>
                        </a:rPr>
                        <a:t>TEAEs in ≥10% </a:t>
                      </a:r>
                      <a:br>
                        <a:rPr kumimoji="0" lang="en-GB" sz="1200" b="1" i="0" u="none" strike="noStrike" cap="none" normalizeH="0" baseline="0" dirty="0">
                          <a:ln>
                            <a:noFill/>
                          </a:ln>
                          <a:solidFill>
                            <a:schemeClr val="bg1"/>
                          </a:solidFill>
                          <a:effectLst/>
                          <a:latin typeface="+mn-lt"/>
                        </a:rPr>
                      </a:br>
                      <a:r>
                        <a:rPr kumimoji="0" lang="en-GB" sz="1200" b="1" i="0" u="none" strike="noStrike" cap="none" normalizeH="0" baseline="0" dirty="0">
                          <a:ln>
                            <a:noFill/>
                          </a:ln>
                          <a:solidFill>
                            <a:schemeClr val="bg1"/>
                          </a:solidFill>
                          <a:effectLst/>
                          <a:latin typeface="+mn-lt"/>
                        </a:rPr>
                        <a:t>of Patients,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1" i="0" u="none" strike="noStrike" cap="none" normalizeH="0" baseline="0" dirty="0">
                          <a:ln>
                            <a:noFill/>
                          </a:ln>
                          <a:solidFill>
                            <a:schemeClr val="bg1"/>
                          </a:solidFill>
                          <a:effectLst/>
                          <a:latin typeface="+mn-lt"/>
                        </a:rPr>
                        <a:t>Pelabresib + Ruxolitinib (n = 212)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Pbo + Ruxolitinib </a:t>
                      </a:r>
                      <a:br>
                        <a:rPr kumimoji="0" lang="en-US" sz="1200" b="1" i="0" u="none" strike="noStrike" cap="none" normalizeH="0" baseline="0" dirty="0">
                          <a:ln>
                            <a:noFill/>
                          </a:ln>
                          <a:solidFill>
                            <a:schemeClr val="bg1"/>
                          </a:solidFill>
                          <a:effectLst/>
                          <a:latin typeface="+mn-lt"/>
                        </a:rPr>
                      </a:br>
                      <a:r>
                        <a:rPr kumimoji="0" lang="en-US" sz="1200" b="1" i="0" u="none" strike="noStrike" cap="none" normalizeH="0" baseline="0" dirty="0">
                          <a:ln>
                            <a:noFill/>
                          </a:ln>
                          <a:solidFill>
                            <a:schemeClr val="bg1"/>
                          </a:solidFill>
                          <a:effectLst/>
                          <a:latin typeface="+mn-lt"/>
                        </a:rPr>
                        <a:t>(n = 214)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6060290"/>
                  </a:ext>
                </a:extLst>
              </a:tr>
              <a:tr h="160742">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TEAEs in ≥10% of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Any Gr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1"/>
                          </a:solidFill>
                          <a:effectLst/>
                          <a:latin typeface="+mn-lt"/>
                        </a:rPr>
                        <a:t>Gr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1828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ALT increase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35241109"/>
                  </a:ext>
                </a:extLst>
              </a:tr>
              <a:tr h="1607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AST increase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236183181"/>
                  </a:ext>
                </a:extLst>
              </a:tr>
              <a:tr h="1607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Dysgeusia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264336274"/>
                  </a:ext>
                </a:extLst>
              </a:tr>
              <a:tr h="1607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Pruritus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291819813"/>
                  </a:ext>
                </a:extLst>
              </a:tr>
              <a:tr h="1607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UTI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098272332"/>
                  </a:ext>
                </a:extLst>
              </a:tr>
              <a:tr h="1607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Upper abdominal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128504030"/>
                  </a:ext>
                </a:extLst>
              </a:tr>
              <a:tr h="1607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Herpes zoster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762033263"/>
                  </a:ext>
                </a:extLst>
              </a:tr>
              <a:tr h="1607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Muscle spasms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240939873"/>
                  </a:ext>
                </a:extLst>
              </a:tr>
              <a:tr h="1607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Weight increase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360400974"/>
                  </a:ext>
                </a:extLst>
              </a:tr>
              <a:tr h="1607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Pneumonia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528974267"/>
                  </a:ext>
                </a:extLst>
              </a:tr>
              <a:tr h="1607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Peripheral edema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47108976"/>
                  </a:ext>
                </a:extLst>
              </a:tr>
              <a:tr h="1607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Pain in extremity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767566903"/>
                  </a:ext>
                </a:extLst>
              </a:tr>
              <a:tr h="1607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Abdominal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470201421"/>
                  </a:ext>
                </a:extLst>
              </a:tr>
              <a:tr h="1607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Bone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1767729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Epistaxis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10.8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bg2">
                              <a:lumMod val="10000"/>
                            </a:schemeClr>
                          </a:solidFill>
                          <a:effectLst/>
                          <a:latin typeface="+mn-lt"/>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129217745"/>
                  </a:ext>
                </a:extLst>
              </a:tr>
            </a:tbl>
          </a:graphicData>
        </a:graphic>
      </p:graphicFrame>
      <p:sp>
        <p:nvSpPr>
          <p:cNvPr id="7" name="Text Box 15">
            <a:extLst>
              <a:ext uri="{FF2B5EF4-FFF2-40B4-BE49-F238E27FC236}">
                <a16:creationId xmlns:a16="http://schemas.microsoft.com/office/drawing/2014/main" id="{CF6A372F-5BA3-E5C2-5EAD-01F17070153E}"/>
              </a:ext>
            </a:extLst>
          </p:cNvPr>
          <p:cNvSpPr txBox="1">
            <a:spLocks noChangeArrowheads="1"/>
          </p:cNvSpPr>
          <p:nvPr/>
        </p:nvSpPr>
        <p:spPr bwMode="auto">
          <a:xfrm>
            <a:off x="3559175" y="6506289"/>
            <a:ext cx="5732463" cy="123111"/>
          </a:xfrm>
          <a:prstGeom prst="rect">
            <a:avLst/>
          </a:prstGeom>
          <a:noFill/>
          <a:ln>
            <a:noFill/>
          </a:ln>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b="1" kern="1200">
                <a:solidFill>
                  <a:schemeClr val="tx1"/>
                </a:solidFill>
                <a:latin typeface="Arial" charset="0"/>
                <a:ea typeface="+mn-ea"/>
                <a:cs typeface="Poppins" pitchFamily="2" charset="77"/>
              </a:defRPr>
            </a:lvl1pPr>
            <a:lvl2pPr marL="742950" indent="-28575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2pPr>
            <a:lvl3pPr marL="11430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3pPr>
            <a:lvl4pPr marL="1600200" indent="-228600" algn="l" defTabSz="914400" rtl="0" eaLnBrk="1" latinLnBrk="0" hangingPunct="1">
              <a:lnSpc>
                <a:spcPct val="110000"/>
              </a:lnSpc>
              <a:spcBef>
                <a:spcPts val="500"/>
              </a:spcBef>
              <a:buFont typeface="Arial" panose="020B0604020202020204" pitchFamily="34" charset="0"/>
              <a:buChar char="•"/>
              <a:defRPr lang="en-US" sz="1000" b="1" kern="1200">
                <a:solidFill>
                  <a:schemeClr val="tx1"/>
                </a:solidFill>
                <a:latin typeface="Arial" charset="0"/>
                <a:ea typeface="+mn-ea"/>
                <a:cs typeface="Poppins" pitchFamily="2" charset="77"/>
              </a:defRPr>
            </a:lvl4pPr>
            <a:lvl5pPr marL="20574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9pPr>
          </a:lstStyle>
          <a:p>
            <a:pPr>
              <a:spcBef>
                <a:spcPts val="0"/>
              </a:spcBef>
              <a:defRPr/>
            </a:pPr>
            <a:r>
              <a:rPr lang="en-US" altLang="en-US" sz="800" b="0" spc="-10" dirty="0">
                <a:solidFill>
                  <a:srgbClr val="161616"/>
                </a:solidFill>
                <a:latin typeface="Poppins" pitchFamily="2" charset="77"/>
              </a:rPr>
              <a:t>Rampal. ASH 2025. Abstr 910.</a:t>
            </a:r>
            <a:endParaRPr lang="en-US" altLang="en-US" sz="800" b="0" dirty="0">
              <a:solidFill>
                <a:srgbClr val="161616"/>
              </a:solidFill>
              <a:latin typeface="Poppins" pitchFamily="2" charset="77"/>
            </a:endParaRPr>
          </a:p>
        </p:txBody>
      </p:sp>
    </p:spTree>
    <p:extLst>
      <p:ext uri="{BB962C8B-B14F-4D97-AF65-F5344CB8AC3E}">
        <p14:creationId xmlns:p14="http://schemas.microsoft.com/office/powerpoint/2010/main" val="2733978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1E9FF-CD44-8EB8-2B15-DB70C5BEB75B}"/>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75B493B4-7D06-80C6-9344-8B514298A4AB}"/>
              </a:ext>
            </a:extLst>
          </p:cNvPr>
          <p:cNvSpPr>
            <a:spLocks noGrp="1"/>
          </p:cNvSpPr>
          <p:nvPr>
            <p:ph idx="1"/>
          </p:nvPr>
        </p:nvSpPr>
        <p:spPr/>
        <p:txBody>
          <a:bodyPr/>
          <a:lstStyle/>
          <a:p>
            <a:pPr marL="342900" indent="-342900">
              <a:lnSpc>
                <a:spcPct val="90000"/>
              </a:lnSpc>
              <a:buFont typeface="Arial" panose="020B0604020202020204" pitchFamily="34" charset="0"/>
              <a:buChar char="•"/>
            </a:pPr>
            <a:r>
              <a:rPr lang="en-US" altLang="en-US" sz="2000" dirty="0"/>
              <a:t>In the 96-wk update from phase III MANIFEST-02 trial, addition of pelabresib to ruxolitinib compared with placebo with ruxolitinib in patients with MF led to improved clinical and disease parameters including:</a:t>
            </a:r>
          </a:p>
          <a:p>
            <a:pPr marL="574675" lvl="1" indent="-342900">
              <a:lnSpc>
                <a:spcPct val="90000"/>
              </a:lnSpc>
              <a:spcBef>
                <a:spcPts val="1200"/>
              </a:spcBef>
              <a:buFont typeface="Poppins" panose="00000500000000000000" pitchFamily="2" charset="0"/>
              <a:buChar char="−"/>
            </a:pPr>
            <a:r>
              <a:rPr lang="en-US" altLang="en-US" sz="1800" dirty="0"/>
              <a:t>Significantly greater spleen volume reduction (SVR35: 91.5% vs 57.5%)</a:t>
            </a:r>
          </a:p>
          <a:p>
            <a:pPr marL="574675" lvl="1" indent="-342900">
              <a:lnSpc>
                <a:spcPct val="90000"/>
              </a:lnSpc>
              <a:spcBef>
                <a:spcPts val="1200"/>
              </a:spcBef>
              <a:buFont typeface="Poppins" panose="00000500000000000000" pitchFamily="2" charset="0"/>
              <a:buChar char="−"/>
            </a:pPr>
            <a:r>
              <a:rPr lang="en-US" altLang="en-US" sz="1800" dirty="0"/>
              <a:t>Maintained improvement in MF symptoms and anemia</a:t>
            </a:r>
          </a:p>
          <a:p>
            <a:pPr marL="574675" lvl="1" indent="-342900">
              <a:lnSpc>
                <a:spcPct val="90000"/>
              </a:lnSpc>
              <a:spcBef>
                <a:spcPts val="1200"/>
              </a:spcBef>
              <a:buFont typeface="Poppins" panose="00000500000000000000" pitchFamily="2" charset="0"/>
              <a:buChar char="−"/>
            </a:pPr>
            <a:r>
              <a:rPr lang="en-US" altLang="en-US" sz="1800" dirty="0"/>
              <a:t>Improvements in bone marrow fibrosis markers, decrease in MK cell density, erythroid progenitor recovery based on CD71+ biomarker </a:t>
            </a:r>
          </a:p>
          <a:p>
            <a:pPr marL="574675" lvl="1" indent="-342900">
              <a:lnSpc>
                <a:spcPct val="90000"/>
              </a:lnSpc>
              <a:spcBef>
                <a:spcPts val="1200"/>
              </a:spcBef>
              <a:buFont typeface="Poppins" panose="00000500000000000000" pitchFamily="2" charset="0"/>
              <a:buChar char="−"/>
            </a:pPr>
            <a:r>
              <a:rPr lang="en-US" altLang="en-US" sz="1800" dirty="0"/>
              <a:t>Decrease in driver mutation VAFs</a:t>
            </a:r>
          </a:p>
          <a:p>
            <a:pPr marL="342900" indent="-342900">
              <a:lnSpc>
                <a:spcPct val="90000"/>
              </a:lnSpc>
              <a:buFont typeface="Arial" panose="020B0604020202020204" pitchFamily="34" charset="0"/>
              <a:buChar char="•"/>
            </a:pPr>
            <a:r>
              <a:rPr lang="en-US" altLang="en-US" sz="2000" dirty="0"/>
              <a:t>Addition of pelabresib to ruxolitinib compared with adding placebo to ruxolitinib continue to show fewer progression events, including fewer deaths</a:t>
            </a:r>
          </a:p>
          <a:p>
            <a:pPr marL="342900" indent="-342900">
              <a:lnSpc>
                <a:spcPct val="90000"/>
              </a:lnSpc>
              <a:buFont typeface="Arial" panose="020B0604020202020204" pitchFamily="34" charset="0"/>
              <a:buChar char="•"/>
            </a:pPr>
            <a:r>
              <a:rPr lang="en-US" altLang="en-US" sz="2000" dirty="0"/>
              <a:t>Investigators conclude that adding pelabresib to ruxolitinib offers clinical benefit over ruxolitinib alone and signifies a novel approach for management underlying disease pathology in JAKi-naive MF </a:t>
            </a:r>
          </a:p>
          <a:p>
            <a:pPr marL="342900" indent="-342900">
              <a:lnSpc>
                <a:spcPct val="90000"/>
              </a:lnSpc>
              <a:buFont typeface="Arial" panose="020B0604020202020204" pitchFamily="34" charset="0"/>
              <a:buChar char="•"/>
            </a:pPr>
            <a:endParaRPr lang="en-US" altLang="en-US" sz="2000" dirty="0"/>
          </a:p>
        </p:txBody>
      </p:sp>
      <p:sp>
        <p:nvSpPr>
          <p:cNvPr id="10243" name="Rectangle 4">
            <a:extLst>
              <a:ext uri="{FF2B5EF4-FFF2-40B4-BE49-F238E27FC236}">
                <a16:creationId xmlns:a16="http://schemas.microsoft.com/office/drawing/2014/main" id="{FEEC21C8-20D3-5D1C-FFAB-64D4CFE83DFC}"/>
              </a:ext>
            </a:extLst>
          </p:cNvPr>
          <p:cNvSpPr>
            <a:spLocks noGrp="1" noChangeArrowheads="1"/>
          </p:cNvSpPr>
          <p:nvPr>
            <p:ph type="title"/>
          </p:nvPr>
        </p:nvSpPr>
        <p:spPr>
          <a:xfrm>
            <a:off x="231078" y="534083"/>
            <a:ext cx="11740260" cy="496290"/>
          </a:xfrm>
        </p:spPr>
        <p:txBody>
          <a:bodyPr/>
          <a:lstStyle/>
          <a:p>
            <a:r>
              <a:rPr lang="en-US" dirty="0"/>
              <a:t>MANIFEST-2 96-Wk Update: Investigator’s Conclusions</a:t>
            </a:r>
            <a:endParaRPr lang="en-US" altLang="en-US" dirty="0"/>
          </a:p>
        </p:txBody>
      </p:sp>
      <p:sp>
        <p:nvSpPr>
          <p:cNvPr id="5" name="Text Box 15">
            <a:extLst>
              <a:ext uri="{FF2B5EF4-FFF2-40B4-BE49-F238E27FC236}">
                <a16:creationId xmlns:a16="http://schemas.microsoft.com/office/drawing/2014/main" id="{2D3BA277-9EE7-0B72-3F88-7A1E47D0C3D1}"/>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Rampal. ASH 2025. Abstr 910.</a:t>
            </a:r>
            <a:endParaRPr lang="en-US" altLang="en-US" sz="800" b="0" dirty="0">
              <a:solidFill>
                <a:srgbClr val="161616"/>
              </a:solidFill>
              <a:latin typeface="Poppins" pitchFamily="2" charset="77"/>
            </a:endParaRPr>
          </a:p>
        </p:txBody>
      </p:sp>
    </p:spTree>
    <p:extLst>
      <p:ext uri="{BB962C8B-B14F-4D97-AF65-F5344CB8AC3E}">
        <p14:creationId xmlns:p14="http://schemas.microsoft.com/office/powerpoint/2010/main" val="4027886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62386"/>
            <a:ext cx="11740260" cy="759182"/>
          </a:xfrm>
        </p:spPr>
        <p:txBody>
          <a:bodyPr/>
          <a:lstStyle/>
          <a:p>
            <a:pPr algn="l"/>
            <a:r>
              <a:rPr lang="en-US" sz="1800" dirty="0"/>
              <a:t>Capsule Summaries of all the key data</a:t>
            </a:r>
          </a:p>
          <a:p>
            <a:pPr algn="l"/>
            <a:r>
              <a:rPr lang="en-US" sz="1800" dirty="0"/>
              <a:t>Additional CME/CE-certified slidesets with expert faculty commentary on all the key studies in:</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6155"/>
            <a:ext cx="11740260" cy="492944"/>
          </a:xfrm>
        </p:spPr>
        <p:txBody>
          <a:bodyPr/>
          <a:lstStyle/>
          <a:p>
            <a:r>
              <a:rPr lang="en-US" altLang="en-US" dirty="0"/>
              <a:t>Go Online for More Coverage of ASH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92477"/>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
        <p:nvSpPr>
          <p:cNvPr id="2" name="Rectangle 2">
            <a:extLst>
              <a:ext uri="{FF2B5EF4-FFF2-40B4-BE49-F238E27FC236}">
                <a16:creationId xmlns:a16="http://schemas.microsoft.com/office/drawing/2014/main" id="{61E4FA1D-BB97-6CFF-0282-9E17F043BAB6}"/>
              </a:ext>
            </a:extLst>
          </p:cNvPr>
          <p:cNvSpPr txBox="1">
            <a:spLocks noChangeArrowheads="1"/>
          </p:cNvSpPr>
          <p:nvPr/>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pPr>
            <a:r>
              <a:rPr lang="en-US" sz="1800" dirty="0">
                <a:solidFill>
                  <a:srgbClr val="161616"/>
                </a:solidFill>
              </a:rPr>
              <a:t>Leukemias</a:t>
            </a:r>
          </a:p>
          <a:p>
            <a:pPr marL="285750" indent="-285750" algn="l">
              <a:buFont typeface="Arial" panose="020B0604020202020204" pitchFamily="34" charset="0"/>
              <a:buChar char="•"/>
            </a:pPr>
            <a:r>
              <a:rPr lang="en-US" sz="1800" dirty="0">
                <a:solidFill>
                  <a:srgbClr val="161616"/>
                </a:solidFill>
              </a:rPr>
              <a:t>Lymphomas</a:t>
            </a:r>
          </a:p>
          <a:p>
            <a:pPr marL="285750" lvl="0" indent="-285750" algn="l">
              <a:buFont typeface="Arial" panose="020B0604020202020204" pitchFamily="34" charset="0"/>
              <a:buChar cha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MDS/MPN</a:t>
            </a:r>
          </a:p>
        </p:txBody>
      </p:sp>
      <p:sp>
        <p:nvSpPr>
          <p:cNvPr id="3" name="Rectangle 2">
            <a:extLst>
              <a:ext uri="{FF2B5EF4-FFF2-40B4-BE49-F238E27FC236}">
                <a16:creationId xmlns:a16="http://schemas.microsoft.com/office/drawing/2014/main" id="{75DE32AA-948B-24E0-7B24-D0D9F64AAFA1}"/>
              </a:ext>
            </a:extLst>
          </p:cNvPr>
          <p:cNvSpPr txBox="1">
            <a:spLocks noChangeArrowheads="1"/>
          </p:cNvSpPr>
          <p:nvPr/>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US" sz="1800" dirty="0">
                <a:solidFill>
                  <a:srgbClr val="161616"/>
                </a:solidFill>
              </a:rPr>
              <a:t>Multiple myeloma</a:t>
            </a:r>
          </a:p>
          <a:p>
            <a:pPr marL="285750" marR="0" lvl="0" indent="-285750"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Nonmalignant blood diseases</a:t>
            </a:r>
          </a:p>
        </p:txBody>
      </p:sp>
    </p:spTree>
  </p:cSld>
  <p:clrMapOvr>
    <a:masterClrMapping/>
  </p:clrMapOvr>
</p:sld>
</file>

<file path=ppt/theme/theme1.xml><?xml version="1.0" encoding="utf-8"?>
<a:theme xmlns:a="http://schemas.openxmlformats.org/drawingml/2006/main" name="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CB1DC591611645837747EA43C517FC" ma:contentTypeVersion="11" ma:contentTypeDescription="Create a new document." ma:contentTypeScope="" ma:versionID="fbd8ab19b1a61ffb13b6fa070e1960e4">
  <xsd:schema xmlns:xsd="http://www.w3.org/2001/XMLSchema" xmlns:xs="http://www.w3.org/2001/XMLSchema" xmlns:p="http://schemas.microsoft.com/office/2006/metadata/properties" xmlns:ns2="b47fbc76-1bba-4b69-b54f-3a49590c7890" xmlns:ns3="22fd6914-46d4-4c7e-bbad-46e82841b69d" targetNamespace="http://schemas.microsoft.com/office/2006/metadata/properties" ma:root="true" ma:fieldsID="1f542a2d26714ab1ada2bd79b9eba71c" ns2:_="" ns3:_="">
    <xsd:import namespace="b47fbc76-1bba-4b69-b54f-3a49590c7890"/>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fbc76-1bba-4b69-b54f-3a49590c78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47fbc76-1bba-4b69-b54f-3a49590c7890">
      <Terms xmlns="http://schemas.microsoft.com/office/infopath/2007/PartnerControls"/>
    </lcf76f155ced4ddcb4097134ff3c332f>
    <TaxCatchAll xmlns="22fd6914-46d4-4c7e-bbad-46e82841b6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0DE3DA-8D5A-4983-8C13-A16E5C5DB9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7fbc76-1bba-4b69-b54f-3a49590c7890"/>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7B8F632-ADB4-4FF3-85C1-12060FD0887F}">
  <ds:schemaRefs>
    <ds:schemaRef ds:uri="http://schemas.microsoft.com/office/2006/metadata/properties"/>
    <ds:schemaRef ds:uri="http://schemas.microsoft.com/office/2006/documentManagement/types"/>
    <ds:schemaRef ds:uri="http://purl.org/dc/dcmitype/"/>
    <ds:schemaRef ds:uri="http://purl.org/dc/terms/"/>
    <ds:schemaRef ds:uri="http://purl.org/dc/elements/1.1/"/>
    <ds:schemaRef ds:uri="b47fbc76-1bba-4b69-b54f-3a49590c7890"/>
    <ds:schemaRef ds:uri="http://schemas.microsoft.com/office/infopath/2007/PartnerControls"/>
    <ds:schemaRef ds:uri="http://schemas.openxmlformats.org/package/2006/metadata/core-properties"/>
    <ds:schemaRef ds:uri="22fd6914-46d4-4c7e-bbad-46e82841b69d"/>
    <ds:schemaRef ds:uri="http://www.w3.org/XML/1998/namespace"/>
  </ds:schemaRefs>
</ds:datastoreItem>
</file>

<file path=customXml/itemProps3.xml><?xml version="1.0" encoding="utf-8"?>
<ds:datastoreItem xmlns:ds="http://schemas.openxmlformats.org/officeDocument/2006/customXml" ds:itemID="{761B19CB-425E-4C74-B350-643D7209C8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1499</TotalTime>
  <Words>2560</Words>
  <Application>Microsoft Office PowerPoint</Application>
  <PresentationFormat>Widescreen</PresentationFormat>
  <Paragraphs>566</Paragraphs>
  <Slides>13</Slides>
  <Notes>13</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13</vt:i4>
      </vt:variant>
    </vt:vector>
  </HeadingPairs>
  <TitlesOfParts>
    <vt:vector size="26" baseType="lpstr">
      <vt:lpstr>Aptos</vt:lpstr>
      <vt:lpstr>Arial</vt:lpstr>
      <vt:lpstr>Calibri</vt:lpstr>
      <vt:lpstr>Newsreader ExtraBold</vt:lpstr>
      <vt:lpstr>Newsreader SemiBold</vt:lpstr>
      <vt:lpstr>Poppins</vt:lpstr>
      <vt:lpstr>Poppins Light</vt:lpstr>
      <vt:lpstr>Times</vt:lpstr>
      <vt:lpstr>Wingdings</vt:lpstr>
      <vt:lpstr>Office</vt:lpstr>
      <vt:lpstr>4_Office</vt:lpstr>
      <vt:lpstr>3_Office</vt:lpstr>
      <vt:lpstr>2_Office</vt:lpstr>
      <vt:lpstr>MANIFEST-2 96-Wk Update: Ruxolitinib + Pelabresib or Placebo in Patients With JAK Inhibitor–Naive MF</vt:lpstr>
      <vt:lpstr>About These Slides</vt:lpstr>
      <vt:lpstr>MANIFEST-2 96-Wk Update: Background</vt:lpstr>
      <vt:lpstr>MANIFEST-2 96-Wk Update: Study Design</vt:lpstr>
      <vt:lpstr>MANIFEST-2 96-Wk Update: Baseline Characteristics</vt:lpstr>
      <vt:lpstr>MANIFEST-2 96-Wk Update: Spleen Volume Reduction</vt:lpstr>
      <vt:lpstr>MANIFEST-2 96-Wk Update: Total Symptom Score</vt:lpstr>
      <vt:lpstr>MANIFEST-2 96-Wk Update: Dual SVR35 and TSS50 Responders</vt:lpstr>
      <vt:lpstr>MANIFEST-2 96-Wk Update: Additional Outcomes</vt:lpstr>
      <vt:lpstr>MANIFEST-2 96-Wk Update: Survival Analyses</vt:lpstr>
      <vt:lpstr>MANIFEST-2 96-Wk Update: Safety</vt:lpstr>
      <vt:lpstr>MANIFEST-2 96-Wk Update: Investigator’s Conclusions</vt:lpstr>
      <vt:lpstr>Go Online for More Coverage of ASH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MANIFEST-2 96-Wk Update: Ruxolitinib + Pelabresib or Placebo in Patients With JAK Inhibitor–Naive MF</dc:title>
  <dc:creator>Timothy Quill</dc:creator>
  <cp:lastModifiedBy>Valerie Wenzel</cp:lastModifiedBy>
  <cp:revision>32</cp:revision>
  <dcterms:created xsi:type="dcterms:W3CDTF">2025-12-04T13:55:49Z</dcterms:created>
  <dcterms:modified xsi:type="dcterms:W3CDTF">2025-12-12T19:06:03Z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0x01010036CB1DC591611645837747EA43C517FC</vt:lpwstr>
  </property>
  <property fmtid="{D5CDD505-2E9C-101B-9397-08002B2CF9AE}" pid="3" name="MediaServiceImageTags">
    <vt:lpwstr/>
  </property>
</Properties>
</file>