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321" r:id="rId8"/>
    <p:sldId id="308" r:id="rId9"/>
    <p:sldId id="544" r:id="rId10"/>
    <p:sldId id="545" r:id="rId11"/>
    <p:sldId id="552" r:id="rId12"/>
    <p:sldId id="546" r:id="rId13"/>
    <p:sldId id="548" r:id="rId14"/>
    <p:sldId id="547" r:id="rId15"/>
    <p:sldId id="554" r:id="rId16"/>
    <p:sldId id="555" r:id="rId17"/>
    <p:sldId id="556" r:id="rId18"/>
    <p:sldId id="558" r:id="rId19"/>
    <p:sldId id="549" r:id="rId20"/>
    <p:sldId id="553"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D1DEB059-BF63-E75B-3DF1-CD9B1166B984}" name="Kara Nyberg" initials="KN" userId="63b453b522a604bf" providerId="Windows Live"/>
  <p188:author id="{44045570-6CCC-EB6A-29FB-B2E29A9D40EA}" name="CLINICALOPTIONS\jconstanzo" initials="C" userId="CLINICALOPTIONS\jconstanzo" providerId="None"/>
  <p188:author id="{3CB1E8BA-9204-E1AA-A488-9864D6FB7E39}" name="Christy Seals" initials="CS" userId="S::cseals@clinicaloptions.com::0852e532-1f9e-4bbf-9b56-be19a9543a31" providerId="AD"/>
  <p188:author id="{20EC60DB-C612-4F48-FBDA-992B22B09EC8}" name="Gordon Kelley" initials="GK" userId="S::gkelley@clinicaloptions.com::7e3d11cf-7436-4611-80d7-51121a6367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78690" autoAdjust="0"/>
  </p:normalViewPr>
  <p:slideViewPr>
    <p:cSldViewPr snapToGrid="0">
      <p:cViewPr varScale="1">
        <p:scale>
          <a:sx n="52" d="100"/>
          <a:sy n="52" d="100"/>
        </p:scale>
        <p:origin x="1072" y="56"/>
      </p:cViewPr>
      <p:guideLst>
        <p:guide orient="horz" pos="4128"/>
        <p:guide orient="horz" pos="1008"/>
        <p:guide orient="horz" pos="4032"/>
        <p:guide orient="horz" pos="151"/>
        <p:guide orient="horz" pos="264"/>
        <p:guide orient="horz" pos="3912"/>
        <p:guide orient="horz"/>
        <p:guide pos="329"/>
        <p:guide pos="7416"/>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ASCT, autologous stem cell transplant</a:t>
            </a:r>
            <a:r>
              <a:rPr lang="en-US" sz="1200" i="1" dirty="0">
                <a:latin typeface="Arial" panose="020B0604020202020204" pitchFamily="34" charset="0"/>
                <a:cs typeface="Arial" panose="020B0604020202020204" pitchFamily="34" charset="0"/>
              </a:rPr>
              <a:t>; KRd, carfilzomib/lenalidomide/dexamethasone; MM, multiple myeloma; uMRD, undetectable measurable residual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44106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ASCT, autologous stem cell transplant</a:t>
            </a:r>
            <a:r>
              <a:rPr lang="en-US" sz="1200" b="0" i="1" dirty="0">
                <a:latin typeface="Arial" panose="020B0604020202020204" pitchFamily="34" charset="0"/>
                <a:cs typeface="Arial" panose="020B0604020202020204" pitchFamily="34" charset="0"/>
              </a:rPr>
              <a:t>; </a:t>
            </a:r>
            <a:r>
              <a:rPr lang="en-US" sz="1200" b="0" i="1" dirty="0"/>
              <a:t>BM, bone marrow;</a:t>
            </a:r>
            <a:r>
              <a:rPr lang="en-US" sz="1200" b="0" i="1" dirty="0">
                <a:latin typeface="Arial" panose="020B0604020202020204" pitchFamily="34" charset="0"/>
                <a:cs typeface="Arial" panose="020B0604020202020204" pitchFamily="34" charset="0"/>
              </a:rPr>
              <a:t> KRd, carfilzomib/lenalidomide/dexamethasone; MM, multiple myeloma; MRD, measurable residual disease; OS, overall survival; PC, plasma cell; Rd, lenalidomide/dexamethasone; TTP, time to progression.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39511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BM, bone marrow; HDT-ASCT, high-dose therapy with autologous stem cell transplant; MM, multiple myeloma; MRD, measurable residual disease; OS, overall survival; PC, plasma cell; PFS, progression-free survival; TTP, time to progression.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63700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Arial" charset="0"/>
                <a:ea typeface="+mn-ea"/>
                <a:cs typeface="+mn-cs"/>
              </a:rPr>
              <a:t>FLC, free light chain; </a:t>
            </a:r>
            <a:r>
              <a:rPr lang="en-US" i="1" dirty="0"/>
              <a:t>PC, </a:t>
            </a:r>
            <a:r>
              <a:rPr lang="en-US" sz="1200" b="0" i="1" kern="1200" dirty="0">
                <a:solidFill>
                  <a:schemeClr val="tx1"/>
                </a:solidFill>
                <a:effectLst/>
                <a:latin typeface="Arial" charset="0"/>
                <a:ea typeface="+mn-ea"/>
                <a:cs typeface="+mn-cs"/>
              </a:rPr>
              <a:t>plasma cell</a:t>
            </a:r>
            <a:r>
              <a:rPr lang="en-US" i="1" dirty="0"/>
              <a: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54013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latin typeface="Arial" panose="020B0604020202020204" pitchFamily="34" charset="0"/>
                <a:cs typeface="Arial" panose="020B0604020202020204" pitchFamily="34" charset="0"/>
              </a:rPr>
              <a:t>CR, complete response; ITT, intention-to-treat; MRD, measurable residual disease; ORR, overall response rate; PR, partial response; VGPR, very good partial response.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75214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ASCT, autologous stem cell transplant; MRD, measurable residual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810971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DaraPd, daratumumab/pomalidomide/dexamethasone; MM, multiple myeloma; MRD, measurable residual disease; PD, progressive disease; PR, partial response; VGPR, very good partial response.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850729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75692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MM, multiple myeloma;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50238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HR, high-risk; MM, multiple myeloma; MRD, measurable residual disease; SMM, smoldering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064011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DaraPd, daratumumab/pomalidomide/dexamethasone; </a:t>
            </a:r>
            <a:r>
              <a:rPr lang="en-US" i="1" dirty="0"/>
              <a:t>MDS, myelodysplastic syndromes; PD, progressive disease;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180646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ASCT, autologous stem cell transplant</a:t>
            </a:r>
            <a:r>
              <a:rPr lang="en-US" sz="1200" b="0" i="1" dirty="0">
                <a:latin typeface="Arial" panose="020B0604020202020204" pitchFamily="34" charset="0"/>
                <a:cs typeface="Arial" panose="020B0604020202020204" pitchFamily="34" charset="0"/>
              </a:rPr>
              <a:t>; </a:t>
            </a:r>
            <a:r>
              <a:rPr lang="en-US" b="0" i="1" dirty="0"/>
              <a:t>DaraPd, daratumumab/pomalidomide/dexamethasone; </a:t>
            </a:r>
            <a:r>
              <a:rPr lang="en-US" sz="1200" b="0" i="1" dirty="0">
                <a:latin typeface="Arial" panose="020B0604020202020204" pitchFamily="34" charset="0"/>
                <a:cs typeface="Arial" panose="020B0604020202020204" pitchFamily="34" charset="0"/>
              </a:rPr>
              <a:t>KRd, carfilzomib/lenalidomide/dexamethasone; MM, multiple myeloma; MRD, measurable residual disease.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255763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GEM-CESAR: Post Hoc Analyses of Sustained uMRD at 4 Yr After KRd + ASCT for </a:t>
            </a:r>
            <a:br>
              <a:rPr lang="en-US" altLang="en-US" sz="4000" dirty="0"/>
            </a:br>
            <a:r>
              <a:rPr lang="en-US" altLang="en-US" sz="4000" dirty="0"/>
              <a:t>High-Risk Smoldering 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GEM-CESAR: Background</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200" dirty="0"/>
              <a:t>Smoldering MM: classically defined as no end-organ damage due to PC proliferation (asymptomatic) and ≥3 g/dL serum M-protein or 10% to 59% PCs in BM</a:t>
            </a:r>
            <a:r>
              <a:rPr lang="en-US" sz="2200" baseline="30000" dirty="0"/>
              <a:t>1,2 </a:t>
            </a:r>
          </a:p>
          <a:p>
            <a:pPr lvl="1"/>
            <a:r>
              <a:rPr lang="en-US" sz="2000" dirty="0"/>
              <a:t>Models can identify patients at high risk of progression to active MM (&gt;50% risk within 2 yr) </a:t>
            </a:r>
          </a:p>
          <a:p>
            <a:pPr lvl="2"/>
            <a:r>
              <a:rPr lang="en-US" sz="1800" dirty="0"/>
              <a:t>Mayo model includes presence of both ≥3 g/dL serum M-protein and ≥10% PCs in BM</a:t>
            </a:r>
            <a:r>
              <a:rPr lang="en-US" sz="1800" baseline="30000" dirty="0"/>
              <a:t>1</a:t>
            </a:r>
          </a:p>
          <a:p>
            <a:pPr lvl="2"/>
            <a:r>
              <a:rPr lang="en-US" sz="1800" dirty="0"/>
              <a:t>Spanish model includes ≥3 g/dL serum M-protein or ≥10% PCs in BM </a:t>
            </a:r>
            <a:r>
              <a:rPr lang="en-US" sz="1800" i="1" dirty="0"/>
              <a:t>and</a:t>
            </a:r>
            <a:r>
              <a:rPr lang="en-US" sz="1800" dirty="0"/>
              <a:t> ≥95% aberrant PCs within BM PC compartment by immunophenotyping and immunoparesis</a:t>
            </a:r>
            <a:r>
              <a:rPr lang="en-US" sz="1800" baseline="30000" dirty="0"/>
              <a:t>3</a:t>
            </a:r>
          </a:p>
          <a:p>
            <a:r>
              <a:rPr lang="en-US" sz="2200" dirty="0"/>
              <a:t>Patients with high-risk smoldering MM may benefit from early intervention therapy</a:t>
            </a:r>
          </a:p>
          <a:p>
            <a:pPr lvl="1"/>
            <a:r>
              <a:rPr lang="en-US" sz="2000" dirty="0"/>
              <a:t>Early Rd has been shown to delay TTP to active MM and yield OS benefit</a:t>
            </a:r>
            <a:r>
              <a:rPr lang="en-US" sz="2000" baseline="30000" dirty="0"/>
              <a:t>4-6 </a:t>
            </a:r>
            <a:endParaRPr lang="en-US" sz="2000" dirty="0"/>
          </a:p>
          <a:p>
            <a:r>
              <a:rPr lang="en-US" sz="2200" dirty="0"/>
              <a:t>GEM-CESAR is a phase II trial evaluating KRd followed by ASCT, KRd consolidation, and </a:t>
            </a:r>
            <a:br>
              <a:rPr lang="en-US" sz="2200" dirty="0"/>
            </a:br>
            <a:r>
              <a:rPr lang="en-US" sz="2200" dirty="0"/>
              <a:t>Rd maintenance as curative therapy in high-risk smoldering MM</a:t>
            </a:r>
            <a:r>
              <a:rPr lang="en-US" sz="2200" baseline="30000" dirty="0"/>
              <a:t>7</a:t>
            </a:r>
            <a:endParaRPr lang="en-US" baseline="30000" dirty="0"/>
          </a:p>
          <a:p>
            <a:pPr lvl="1"/>
            <a:r>
              <a:rPr lang="en-US" altLang="en-US" sz="2000" dirty="0"/>
              <a:t>Current post hoc analysis assessed sustained MRD negativity at 4 yr following-ASCT</a:t>
            </a:r>
            <a:r>
              <a:rPr lang="en-US" altLang="en-US" sz="2000" baseline="30000" dirty="0"/>
              <a:t>7</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08606" y="6204249"/>
            <a:ext cx="903959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Kyle. NEJM. 2007;356:2582. 2. Kyle. Oncology (Williston Park). 2011;25:578. 3. Pérez-Persona. Blood. 2007;110:2586.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Mateos. NEJM. 2013;369:438. 5. Mateos. Lancet Oncol. 2016;17:1127. 6. Mateos. Eur J Cancer. 2022;174:243. 7. Mateos. ASH 2022. Abstr 118.</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GEM-CESAR: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a:t>
            </a:r>
            <a:endParaRPr lang="en-US" altLang="en-US" sz="1200" b="0" dirty="0">
              <a:solidFill>
                <a:schemeClr val="bg2"/>
              </a:solidFill>
              <a:latin typeface="Calibri" panose="020F0502020204030204" pitchFamily="34" charset="0"/>
            </a:endParaRPr>
          </a:p>
        </p:txBody>
      </p:sp>
      <p:sp>
        <p:nvSpPr>
          <p:cNvPr id="20" name="Content Placeholder 2">
            <a:extLst>
              <a:ext uri="{FF2B5EF4-FFF2-40B4-BE49-F238E27FC236}">
                <a16:creationId xmlns:a16="http://schemas.microsoft.com/office/drawing/2014/main" id="{456A6C81-E1D8-B250-A7BB-93DB0295AC85}"/>
              </a:ext>
            </a:extLst>
          </p:cNvPr>
          <p:cNvSpPr>
            <a:spLocks noGrp="1"/>
          </p:cNvSpPr>
          <p:nvPr>
            <p:ph idx="1"/>
          </p:nvPr>
        </p:nvSpPr>
        <p:spPr>
          <a:xfrm>
            <a:off x="604675" y="1284449"/>
            <a:ext cx="10877529" cy="487340"/>
          </a:xfrm>
        </p:spPr>
        <p:txBody>
          <a:bodyPr/>
          <a:lstStyle/>
          <a:p>
            <a:r>
              <a:rPr lang="en-US" sz="2000" dirty="0"/>
              <a:t>Multicenter, open-label phase II trial</a:t>
            </a:r>
          </a:p>
        </p:txBody>
      </p:sp>
      <p:sp>
        <p:nvSpPr>
          <p:cNvPr id="21" name="Line 54">
            <a:extLst>
              <a:ext uri="{FF2B5EF4-FFF2-40B4-BE49-F238E27FC236}">
                <a16:creationId xmlns:a16="http://schemas.microsoft.com/office/drawing/2014/main" id="{594C80D6-2007-AD95-6B33-4044936FC000}"/>
              </a:ext>
            </a:extLst>
          </p:cNvPr>
          <p:cNvSpPr>
            <a:spLocks noChangeShapeType="1"/>
          </p:cNvSpPr>
          <p:nvPr/>
        </p:nvSpPr>
        <p:spPr bwMode="auto">
          <a:xfrm flipV="1">
            <a:off x="2082984" y="3184846"/>
            <a:ext cx="369804" cy="0"/>
          </a:xfrm>
          <a:prstGeom prst="line">
            <a:avLst/>
          </a:prstGeom>
          <a:noFill/>
          <a:ln w="28575">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22" name="Text Box 45">
            <a:extLst>
              <a:ext uri="{FF2B5EF4-FFF2-40B4-BE49-F238E27FC236}">
                <a16:creationId xmlns:a16="http://schemas.microsoft.com/office/drawing/2014/main" id="{D4211482-258B-8753-AB05-3F3490FC823C}"/>
              </a:ext>
            </a:extLst>
          </p:cNvPr>
          <p:cNvSpPr txBox="1">
            <a:spLocks noChangeArrowheads="1"/>
          </p:cNvSpPr>
          <p:nvPr/>
        </p:nvSpPr>
        <p:spPr bwMode="auto">
          <a:xfrm>
            <a:off x="2692791" y="1605373"/>
            <a:ext cx="1897608" cy="615553"/>
          </a:xfrm>
          <a:prstGeom prst="rect">
            <a:avLst/>
          </a:prstGeom>
          <a:noFill/>
          <a:ln w="9525">
            <a:noFill/>
            <a:miter lim="800000"/>
            <a:headEnd/>
            <a:tailEnd/>
          </a:ln>
        </p:spPr>
        <p:txBody>
          <a:bodyPr wrap="square">
            <a:spAutoFit/>
          </a:bodyPr>
          <a:lstStyle/>
          <a:p>
            <a:pPr algn="ctr" eaLnBrk="0" hangingPunct="0">
              <a:lnSpc>
                <a:spcPct val="100000"/>
              </a:lnSpc>
              <a:spcBef>
                <a:spcPct val="0"/>
              </a:spcBef>
              <a:spcAft>
                <a:spcPct val="0"/>
              </a:spcAft>
              <a:buClrTx/>
              <a:buFontTx/>
              <a:buNone/>
            </a:pPr>
            <a:r>
              <a:rPr lang="en-GB" b="1" i="1" dirty="0">
                <a:solidFill>
                  <a:schemeClr val="bg1"/>
                </a:solidFill>
                <a:latin typeface="Calibri" panose="020F0502020204030204" pitchFamily="34" charset="0"/>
                <a:cs typeface="Calibri" panose="020F0502020204030204" pitchFamily="34" charset="0"/>
              </a:rPr>
              <a:t>Induction</a:t>
            </a:r>
            <a:br>
              <a:rPr lang="en-GB" sz="1600" b="1" dirty="0">
                <a:solidFill>
                  <a:schemeClr val="bg1"/>
                </a:solidFill>
                <a:latin typeface="Calibri" panose="020F0502020204030204" pitchFamily="34" charset="0"/>
                <a:cs typeface="Calibri" panose="020F0502020204030204" pitchFamily="34" charset="0"/>
              </a:rPr>
            </a:br>
            <a:r>
              <a:rPr lang="en-GB" sz="1600" b="1" dirty="0">
                <a:solidFill>
                  <a:schemeClr val="bg1"/>
                </a:solidFill>
                <a:latin typeface="Calibri" panose="020F0502020204030204" pitchFamily="34" charset="0"/>
                <a:cs typeface="Calibri" panose="020F0502020204030204" pitchFamily="34" charset="0"/>
              </a:rPr>
              <a:t>6 x 28-Day Cycles</a:t>
            </a:r>
            <a:endParaRPr lang="en-US" sz="1600" b="1" dirty="0">
              <a:solidFill>
                <a:schemeClr val="bg1"/>
              </a:solidFill>
              <a:latin typeface="Calibri" panose="020F0502020204030204" pitchFamily="34" charset="0"/>
              <a:cs typeface="Calibri" panose="020F0502020204030204" pitchFamily="34" charset="0"/>
            </a:endParaRPr>
          </a:p>
        </p:txBody>
      </p:sp>
      <p:sp>
        <p:nvSpPr>
          <p:cNvPr id="23" name="Rounded Rectangle 28">
            <a:extLst>
              <a:ext uri="{FF2B5EF4-FFF2-40B4-BE49-F238E27FC236}">
                <a16:creationId xmlns:a16="http://schemas.microsoft.com/office/drawing/2014/main" id="{A5054A26-1628-38C1-21FE-D793D773E74C}"/>
              </a:ext>
            </a:extLst>
          </p:cNvPr>
          <p:cNvSpPr/>
          <p:nvPr/>
        </p:nvSpPr>
        <p:spPr>
          <a:xfrm>
            <a:off x="214862" y="2308839"/>
            <a:ext cx="1970468" cy="1752015"/>
          </a:xfrm>
          <a:prstGeom prst="roundRect">
            <a:avLst>
              <a:gd name="adj" fmla="val 15303"/>
            </a:avLst>
          </a:prstGeom>
          <a:noFill/>
          <a:ln w="25400" cap="flat" cmpd="sng" algn="ctr">
            <a:noFill/>
            <a:prstDash val="solid"/>
          </a:ln>
          <a:effectLst/>
        </p:spPr>
        <p:txBody>
          <a:bodyPr lIns="0" rIns="0" rtlCol="0" anchor="ctr"/>
          <a:lstStyle/>
          <a:p>
            <a:pPr algn="ctr">
              <a:spcAft>
                <a:spcPts val="338"/>
              </a:spcAft>
              <a:defRPr/>
            </a:pPr>
            <a:r>
              <a:rPr lang="en-GB" b="0" dirty="0">
                <a:solidFill>
                  <a:schemeClr val="bg1"/>
                </a:solidFill>
                <a:latin typeface="Calibri" panose="020F0502020204030204" pitchFamily="34" charset="0"/>
                <a:cs typeface="Calibri" panose="020F0502020204030204" pitchFamily="34" charset="0"/>
              </a:rPr>
              <a:t>Patients newly diagnosed with high-risk* smoldering MM</a:t>
            </a:r>
          </a:p>
          <a:p>
            <a:pPr algn="ctr">
              <a:spcAft>
                <a:spcPts val="338"/>
              </a:spcAft>
              <a:defRPr/>
            </a:pPr>
            <a:r>
              <a:rPr lang="en-GB" b="0" dirty="0">
                <a:solidFill>
                  <a:schemeClr val="bg1"/>
                </a:solidFill>
                <a:latin typeface="Calibri" panose="020F0502020204030204" pitchFamily="34" charset="0"/>
                <a:cs typeface="Calibri" panose="020F0502020204030204" pitchFamily="34" charset="0"/>
              </a:rPr>
              <a:t>(N = 90)</a:t>
            </a:r>
          </a:p>
        </p:txBody>
      </p:sp>
      <p:sp>
        <p:nvSpPr>
          <p:cNvPr id="24" name="Rounded Rectangle 29">
            <a:extLst>
              <a:ext uri="{FF2B5EF4-FFF2-40B4-BE49-F238E27FC236}">
                <a16:creationId xmlns:a16="http://schemas.microsoft.com/office/drawing/2014/main" id="{A5BBA9EF-3CA8-F6D9-4B27-DB2EA4C562EC}"/>
              </a:ext>
            </a:extLst>
          </p:cNvPr>
          <p:cNvSpPr/>
          <p:nvPr/>
        </p:nvSpPr>
        <p:spPr>
          <a:xfrm>
            <a:off x="2494401" y="2198451"/>
            <a:ext cx="2276805" cy="1972791"/>
          </a:xfrm>
          <a:prstGeom prst="rect">
            <a:avLst/>
          </a:prstGeom>
          <a:solidFill>
            <a:schemeClr val="accent2">
              <a:lumMod val="75000"/>
            </a:schemeClr>
          </a:solidFill>
          <a:ln w="9525" cap="flat" cmpd="sng" algn="ctr">
            <a:noFill/>
            <a:prstDash val="solid"/>
          </a:ln>
          <a:effectLst/>
        </p:spPr>
        <p:txBody>
          <a:bodyPr lIns="40500" tIns="20250" rIns="40500" bIns="20250" rtlCol="0" anchor="ctr"/>
          <a:lstStyle/>
          <a:p>
            <a:pPr algn="ctr">
              <a:lnSpc>
                <a:spcPct val="90000"/>
              </a:lnSpc>
              <a:spcBef>
                <a:spcPts val="1000"/>
              </a:spcBef>
              <a:spcAft>
                <a:spcPts val="0"/>
              </a:spcAft>
            </a:pPr>
            <a:r>
              <a:rPr lang="en-GB" sz="1600" b="1" dirty="0">
                <a:latin typeface="Calibri" panose="020F0502020204030204" pitchFamily="34" charset="0"/>
                <a:cs typeface="Calibri" panose="020F0502020204030204" pitchFamily="34" charset="0"/>
              </a:rPr>
              <a:t>Carfilzomib</a:t>
            </a:r>
            <a:r>
              <a:rPr lang="en-GB" sz="1600" dirty="0">
                <a:latin typeface="Calibri" panose="020F0502020204030204" pitchFamily="34" charset="0"/>
                <a:cs typeface="Calibri" panose="020F0502020204030204" pitchFamily="34" charset="0"/>
              </a:rPr>
              <a:t> IV </a:t>
            </a:r>
            <a:r>
              <a:rPr lang="en-GB" sz="1600" b="0" dirty="0">
                <a:latin typeface="Calibri" panose="020F0502020204030204" pitchFamily="34" charset="0"/>
                <a:cs typeface="Calibri" panose="020F0502020204030204" pitchFamily="34" charset="0"/>
              </a:rPr>
              <a:t>20/36 mg/m</a:t>
            </a:r>
            <a:r>
              <a:rPr lang="en-GB" sz="1600" b="0" baseline="30000" dirty="0">
                <a:latin typeface="Calibri" panose="020F0502020204030204" pitchFamily="34" charset="0"/>
                <a:cs typeface="Calibri" panose="020F0502020204030204" pitchFamily="34" charset="0"/>
              </a:rPr>
              <a:t>2</a:t>
            </a:r>
            <a:r>
              <a:rPr lang="en-GB" sz="1600" baseline="30000" dirty="0">
                <a:latin typeface="Calibri" panose="020F0502020204030204" pitchFamily="34" charset="0"/>
                <a:cs typeface="Calibri" panose="020F0502020204030204" pitchFamily="34" charset="0"/>
              </a:rPr>
              <a:t> </a:t>
            </a:r>
            <a:r>
              <a:rPr lang="en-GB" sz="1600" b="0" dirty="0">
                <a:latin typeface="Calibri" panose="020F0502020204030204" pitchFamily="34" charset="0"/>
                <a:cs typeface="Calibri" panose="020F0502020204030204" pitchFamily="34" charset="0"/>
              </a:rPr>
              <a:t>D1, 2, 8, 9, 15, 16 </a:t>
            </a:r>
          </a:p>
          <a:p>
            <a:pPr algn="ctr">
              <a:lnSpc>
                <a:spcPct val="90000"/>
              </a:lnSpc>
              <a:spcBef>
                <a:spcPts val="1000"/>
              </a:spcBef>
              <a:spcAft>
                <a:spcPts val="0"/>
              </a:spcAft>
            </a:pPr>
            <a:r>
              <a:rPr lang="en-GB" sz="1600" b="1" dirty="0">
                <a:latin typeface="Calibri" panose="020F0502020204030204" pitchFamily="34" charset="0"/>
                <a:cs typeface="Calibri" panose="020F0502020204030204" pitchFamily="34" charset="0"/>
              </a:rPr>
              <a:t>Lenalidomide</a:t>
            </a:r>
            <a:br>
              <a:rPr lang="en-GB" sz="1600" b="0" dirty="0">
                <a:latin typeface="Calibri" panose="020F0502020204030204" pitchFamily="34" charset="0"/>
                <a:cs typeface="Calibri" panose="020F0502020204030204" pitchFamily="34" charset="0"/>
              </a:rPr>
            </a:br>
            <a:r>
              <a:rPr lang="en-GB" sz="1600" b="0" dirty="0">
                <a:latin typeface="Calibri" panose="020F0502020204030204" pitchFamily="34" charset="0"/>
                <a:cs typeface="Calibri" panose="020F0502020204030204" pitchFamily="34" charset="0"/>
              </a:rPr>
              <a:t> 25 mg D1-21</a:t>
            </a:r>
          </a:p>
          <a:p>
            <a:pPr algn="ctr">
              <a:lnSpc>
                <a:spcPct val="90000"/>
              </a:lnSpc>
              <a:spcBef>
                <a:spcPts val="1000"/>
              </a:spcBef>
              <a:spcAft>
                <a:spcPts val="0"/>
              </a:spcAft>
              <a:defRPr/>
            </a:pPr>
            <a:r>
              <a:rPr lang="en-GB" sz="1600" b="1" dirty="0">
                <a:latin typeface="Calibri" panose="020F0502020204030204" pitchFamily="34" charset="0"/>
                <a:cs typeface="Calibri" panose="020F0502020204030204" pitchFamily="34" charset="0"/>
              </a:rPr>
              <a:t>Dexamethasone</a:t>
            </a:r>
            <a:r>
              <a:rPr lang="en-GB" sz="1600" dirty="0">
                <a:latin typeface="Calibri" panose="020F0502020204030204" pitchFamily="34" charset="0"/>
                <a:cs typeface="Calibri" panose="020F0502020204030204" pitchFamily="34" charset="0"/>
              </a:rPr>
              <a:t> </a:t>
            </a:r>
            <a:br>
              <a:rPr lang="en-GB" sz="1600" dirty="0">
                <a:latin typeface="Calibri" panose="020F0502020204030204" pitchFamily="34" charset="0"/>
                <a:cs typeface="Calibri" panose="020F0502020204030204" pitchFamily="34" charset="0"/>
              </a:rPr>
            </a:br>
            <a:r>
              <a:rPr lang="en-GB" sz="1600" b="0" dirty="0">
                <a:latin typeface="Calibri" panose="020F0502020204030204" pitchFamily="34" charset="0"/>
                <a:cs typeface="Calibri" panose="020F0502020204030204" pitchFamily="34" charset="0"/>
              </a:rPr>
              <a:t>40 mg D1, 8, 15, 22</a:t>
            </a:r>
          </a:p>
        </p:txBody>
      </p:sp>
      <p:sp>
        <p:nvSpPr>
          <p:cNvPr id="25" name="Rounded Rectangle 15">
            <a:extLst>
              <a:ext uri="{FF2B5EF4-FFF2-40B4-BE49-F238E27FC236}">
                <a16:creationId xmlns:a16="http://schemas.microsoft.com/office/drawing/2014/main" id="{595AAA7C-7A57-727D-5F8A-5FBF15A7012A}"/>
              </a:ext>
            </a:extLst>
          </p:cNvPr>
          <p:cNvSpPr/>
          <p:nvPr/>
        </p:nvSpPr>
        <p:spPr>
          <a:xfrm>
            <a:off x="5225400" y="2509999"/>
            <a:ext cx="1371151" cy="1353131"/>
          </a:xfrm>
          <a:prstGeom prst="rect">
            <a:avLst/>
          </a:prstGeom>
          <a:solidFill>
            <a:schemeClr val="accent2"/>
          </a:solidFill>
          <a:ln w="9525" cap="flat" cmpd="sng" algn="ctr">
            <a:noFill/>
            <a:prstDash val="solid"/>
          </a:ln>
          <a:effectLst/>
        </p:spPr>
        <p:txBody>
          <a:bodyPr vert="horz" lIns="40500" tIns="20250" rIns="40500" bIns="20250" rtlCol="0" anchor="ctr"/>
          <a:lstStyle/>
          <a:p>
            <a:pPr algn="ctr">
              <a:lnSpc>
                <a:spcPct val="90000"/>
              </a:lnSpc>
              <a:spcBef>
                <a:spcPts val="1000"/>
              </a:spcBef>
              <a:spcAft>
                <a:spcPts val="0"/>
              </a:spcAft>
            </a:pPr>
            <a:r>
              <a:rPr lang="en-US" sz="1600" dirty="0">
                <a:latin typeface="Calibri" panose="020F0502020204030204" pitchFamily="34" charset="0"/>
                <a:cs typeface="Calibri" panose="020F0502020204030204" pitchFamily="34" charset="0"/>
              </a:rPr>
              <a:t>High-dose melphalan</a:t>
            </a:r>
            <a:br>
              <a:rPr lang="en-US" sz="160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200 mg/m</a:t>
            </a:r>
            <a:r>
              <a:rPr lang="en-US" sz="1600" b="0" baseline="30000" dirty="0">
                <a:latin typeface="Calibri" panose="020F0502020204030204" pitchFamily="34" charset="0"/>
                <a:cs typeface="Calibri" panose="020F0502020204030204" pitchFamily="34" charset="0"/>
              </a:rPr>
              <a:t>2</a:t>
            </a:r>
            <a:br>
              <a:rPr lang="en-US" sz="1600" b="0" baseline="3000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f</a:t>
            </a:r>
            <a:r>
              <a:rPr lang="en-GB" sz="1600" b="0" dirty="0">
                <a:latin typeface="Calibri" panose="020F0502020204030204" pitchFamily="34" charset="0"/>
                <a:cs typeface="Calibri" panose="020F0502020204030204" pitchFamily="34" charset="0"/>
              </a:rPr>
              <a:t>ollowed by </a:t>
            </a:r>
            <a:r>
              <a:rPr lang="en-GB" sz="1600" dirty="0">
                <a:latin typeface="Calibri" panose="020F0502020204030204" pitchFamily="34" charset="0"/>
                <a:cs typeface="Calibri" panose="020F0502020204030204" pitchFamily="34" charset="0"/>
              </a:rPr>
              <a:t>ASCT</a:t>
            </a:r>
            <a:endParaRPr lang="en-GB" sz="1600" i="1" dirty="0">
              <a:latin typeface="Calibri" panose="020F0502020204030204" pitchFamily="34" charset="0"/>
              <a:cs typeface="Calibri" panose="020F0502020204030204" pitchFamily="34" charset="0"/>
            </a:endParaRPr>
          </a:p>
        </p:txBody>
      </p:sp>
      <p:sp>
        <p:nvSpPr>
          <p:cNvPr id="26" name="Rounded Rectangle 29">
            <a:extLst>
              <a:ext uri="{FF2B5EF4-FFF2-40B4-BE49-F238E27FC236}">
                <a16:creationId xmlns:a16="http://schemas.microsoft.com/office/drawing/2014/main" id="{84DE2B3A-F468-5553-7115-59C120B8DC5D}"/>
              </a:ext>
            </a:extLst>
          </p:cNvPr>
          <p:cNvSpPr/>
          <p:nvPr/>
        </p:nvSpPr>
        <p:spPr>
          <a:xfrm>
            <a:off x="7050745" y="2198451"/>
            <a:ext cx="2260492" cy="1972791"/>
          </a:xfrm>
          <a:prstGeom prst="rect">
            <a:avLst/>
          </a:prstGeom>
          <a:solidFill>
            <a:schemeClr val="accent2">
              <a:lumMod val="60000"/>
              <a:lumOff val="40000"/>
            </a:schemeClr>
          </a:solidFill>
          <a:ln w="9525" cap="flat" cmpd="sng" algn="ctr">
            <a:noFill/>
            <a:prstDash val="solid"/>
          </a:ln>
          <a:effectLst/>
        </p:spPr>
        <p:txBody>
          <a:bodyPr lIns="40500" tIns="20250" rIns="40500" bIns="20250" rtlCol="0" anchor="ctr"/>
          <a:lstStyle/>
          <a:p>
            <a:pPr algn="ctr">
              <a:lnSpc>
                <a:spcPct val="90000"/>
              </a:lnSpc>
              <a:spcBef>
                <a:spcPts val="1000"/>
              </a:spcBef>
              <a:spcAft>
                <a:spcPts val="0"/>
              </a:spcAft>
            </a:pPr>
            <a:r>
              <a:rPr lang="en-GB" sz="1600" b="1" dirty="0">
                <a:solidFill>
                  <a:schemeClr val="bg2">
                    <a:lumMod val="10000"/>
                  </a:schemeClr>
                </a:solidFill>
                <a:latin typeface="Calibri" panose="020F0502020204030204" pitchFamily="34" charset="0"/>
                <a:cs typeface="Calibri" panose="020F0502020204030204" pitchFamily="34" charset="0"/>
              </a:rPr>
              <a:t>Carfilzomib</a:t>
            </a:r>
            <a:r>
              <a:rPr lang="en-GB" sz="1600" dirty="0">
                <a:solidFill>
                  <a:schemeClr val="bg2">
                    <a:lumMod val="10000"/>
                  </a:schemeClr>
                </a:solidFill>
                <a:latin typeface="Calibri" panose="020F0502020204030204" pitchFamily="34" charset="0"/>
                <a:cs typeface="Calibri" panose="020F0502020204030204" pitchFamily="34" charset="0"/>
              </a:rPr>
              <a:t> IV </a:t>
            </a:r>
            <a:r>
              <a:rPr lang="en-GB" sz="1600" b="0" dirty="0">
                <a:solidFill>
                  <a:schemeClr val="bg2">
                    <a:lumMod val="10000"/>
                  </a:schemeClr>
                </a:solidFill>
                <a:latin typeface="Calibri" panose="020F0502020204030204" pitchFamily="34" charset="0"/>
                <a:cs typeface="Calibri" panose="020F0502020204030204" pitchFamily="34" charset="0"/>
              </a:rPr>
              <a:t>20/36 mg/m</a:t>
            </a:r>
            <a:r>
              <a:rPr lang="en-GB" sz="1600" b="0" baseline="30000" dirty="0">
                <a:solidFill>
                  <a:schemeClr val="bg2">
                    <a:lumMod val="10000"/>
                  </a:schemeClr>
                </a:solidFill>
                <a:latin typeface="Calibri" panose="020F0502020204030204" pitchFamily="34" charset="0"/>
                <a:cs typeface="Calibri" panose="020F0502020204030204" pitchFamily="34" charset="0"/>
              </a:rPr>
              <a:t>2</a:t>
            </a:r>
            <a:r>
              <a:rPr lang="en-GB" sz="1600" b="0" dirty="0">
                <a:solidFill>
                  <a:schemeClr val="bg2">
                    <a:lumMod val="10000"/>
                  </a:schemeClr>
                </a:solidFill>
                <a:latin typeface="Calibri" panose="020F0502020204030204" pitchFamily="34" charset="0"/>
                <a:cs typeface="Calibri" panose="020F0502020204030204" pitchFamily="34" charset="0"/>
              </a:rPr>
              <a:t> D1, 2, 8, 9, 15, 16</a:t>
            </a:r>
          </a:p>
          <a:p>
            <a:pPr algn="ctr">
              <a:lnSpc>
                <a:spcPct val="90000"/>
              </a:lnSpc>
              <a:spcBef>
                <a:spcPts val="1000"/>
              </a:spcBef>
              <a:spcAft>
                <a:spcPts val="0"/>
              </a:spcAft>
            </a:pPr>
            <a:r>
              <a:rPr lang="en-GB" sz="1600" b="1" dirty="0">
                <a:solidFill>
                  <a:schemeClr val="bg2">
                    <a:lumMod val="10000"/>
                  </a:schemeClr>
                </a:solidFill>
                <a:latin typeface="Calibri" panose="020F0502020204030204" pitchFamily="34" charset="0"/>
                <a:cs typeface="Calibri" panose="020F0502020204030204" pitchFamily="34" charset="0"/>
              </a:rPr>
              <a:t>Lenalidomide</a:t>
            </a:r>
            <a:br>
              <a:rPr lang="en-GB" sz="1600" b="0" dirty="0">
                <a:solidFill>
                  <a:schemeClr val="bg2">
                    <a:lumMod val="10000"/>
                  </a:schemeClr>
                </a:solidFill>
                <a:latin typeface="Calibri" panose="020F0502020204030204" pitchFamily="34" charset="0"/>
                <a:cs typeface="Calibri" panose="020F0502020204030204" pitchFamily="34" charset="0"/>
              </a:rPr>
            </a:br>
            <a:r>
              <a:rPr lang="en-GB" sz="1600" b="0" dirty="0">
                <a:solidFill>
                  <a:schemeClr val="bg2">
                    <a:lumMod val="10000"/>
                  </a:schemeClr>
                </a:solidFill>
                <a:latin typeface="Calibri" panose="020F0502020204030204" pitchFamily="34" charset="0"/>
                <a:cs typeface="Calibri" panose="020F0502020204030204" pitchFamily="34" charset="0"/>
              </a:rPr>
              <a:t> 25 mg D1-21</a:t>
            </a:r>
          </a:p>
          <a:p>
            <a:pPr algn="ctr">
              <a:lnSpc>
                <a:spcPct val="90000"/>
              </a:lnSpc>
              <a:spcBef>
                <a:spcPts val="1000"/>
              </a:spcBef>
              <a:spcAft>
                <a:spcPts val="0"/>
              </a:spcAft>
              <a:defRPr/>
            </a:pPr>
            <a:r>
              <a:rPr lang="en-GB" sz="1600" b="1" dirty="0">
                <a:solidFill>
                  <a:schemeClr val="bg2">
                    <a:lumMod val="10000"/>
                  </a:schemeClr>
                </a:solidFill>
                <a:latin typeface="Calibri" panose="020F0502020204030204" pitchFamily="34" charset="0"/>
                <a:cs typeface="Calibri" panose="020F0502020204030204" pitchFamily="34" charset="0"/>
              </a:rPr>
              <a:t>Dexamethasone</a:t>
            </a:r>
            <a:r>
              <a:rPr lang="en-GB" sz="1600" b="0" dirty="0">
                <a:solidFill>
                  <a:schemeClr val="bg2">
                    <a:lumMod val="10000"/>
                  </a:schemeClr>
                </a:solidFill>
                <a:latin typeface="Calibri" panose="020F0502020204030204" pitchFamily="34" charset="0"/>
                <a:cs typeface="Calibri" panose="020F0502020204030204" pitchFamily="34" charset="0"/>
              </a:rPr>
              <a:t> </a:t>
            </a:r>
            <a:br>
              <a:rPr lang="en-GB" sz="1600" b="0" dirty="0">
                <a:solidFill>
                  <a:schemeClr val="bg2">
                    <a:lumMod val="10000"/>
                  </a:schemeClr>
                </a:solidFill>
                <a:latin typeface="Calibri" panose="020F0502020204030204" pitchFamily="34" charset="0"/>
                <a:cs typeface="Calibri" panose="020F0502020204030204" pitchFamily="34" charset="0"/>
              </a:rPr>
            </a:br>
            <a:r>
              <a:rPr lang="en-GB" sz="1600" b="0" dirty="0">
                <a:solidFill>
                  <a:schemeClr val="bg2">
                    <a:lumMod val="10000"/>
                  </a:schemeClr>
                </a:solidFill>
                <a:latin typeface="Calibri" panose="020F0502020204030204" pitchFamily="34" charset="0"/>
                <a:cs typeface="Calibri" panose="020F0502020204030204" pitchFamily="34" charset="0"/>
              </a:rPr>
              <a:t>40 mg D1, 8, 15, 22</a:t>
            </a:r>
          </a:p>
        </p:txBody>
      </p:sp>
      <p:sp>
        <p:nvSpPr>
          <p:cNvPr id="27" name="Text Box 45">
            <a:extLst>
              <a:ext uri="{FF2B5EF4-FFF2-40B4-BE49-F238E27FC236}">
                <a16:creationId xmlns:a16="http://schemas.microsoft.com/office/drawing/2014/main" id="{DB970CD2-F63C-CDA6-A596-EF55580C9684}"/>
              </a:ext>
            </a:extLst>
          </p:cNvPr>
          <p:cNvSpPr txBox="1">
            <a:spLocks noChangeArrowheads="1"/>
          </p:cNvSpPr>
          <p:nvPr/>
        </p:nvSpPr>
        <p:spPr bwMode="auto">
          <a:xfrm>
            <a:off x="7267310" y="1602560"/>
            <a:ext cx="1844724" cy="615553"/>
          </a:xfrm>
          <a:prstGeom prst="rect">
            <a:avLst/>
          </a:prstGeom>
          <a:noFill/>
          <a:ln w="9525">
            <a:noFill/>
            <a:miter lim="800000"/>
            <a:headEnd/>
            <a:tailEnd/>
          </a:ln>
        </p:spPr>
        <p:txBody>
          <a:bodyPr wrap="square">
            <a:spAutoFit/>
          </a:bodyPr>
          <a:lstStyle/>
          <a:p>
            <a:pPr algn="ctr" eaLnBrk="0" hangingPunct="0">
              <a:lnSpc>
                <a:spcPct val="100000"/>
              </a:lnSpc>
              <a:spcBef>
                <a:spcPct val="0"/>
              </a:spcBef>
              <a:spcAft>
                <a:spcPct val="0"/>
              </a:spcAft>
              <a:buClrTx/>
              <a:buFontTx/>
              <a:buNone/>
            </a:pPr>
            <a:r>
              <a:rPr lang="en-GB" b="1" i="1" dirty="0">
                <a:solidFill>
                  <a:schemeClr val="bg1"/>
                </a:solidFill>
                <a:latin typeface="Calibri" panose="020F0502020204030204" pitchFamily="34" charset="0"/>
                <a:cs typeface="Calibri" panose="020F0502020204030204" pitchFamily="34" charset="0"/>
              </a:rPr>
              <a:t>Consolidation</a:t>
            </a:r>
            <a:br>
              <a:rPr lang="en-GB" sz="1600" b="1" dirty="0">
                <a:solidFill>
                  <a:schemeClr val="bg1"/>
                </a:solidFill>
                <a:latin typeface="Calibri" panose="020F0502020204030204" pitchFamily="34" charset="0"/>
                <a:cs typeface="Calibri" panose="020F0502020204030204" pitchFamily="34" charset="0"/>
              </a:rPr>
            </a:br>
            <a:r>
              <a:rPr lang="en-GB" sz="1600" b="1" dirty="0">
                <a:solidFill>
                  <a:schemeClr val="bg1"/>
                </a:solidFill>
                <a:latin typeface="Calibri" panose="020F0502020204030204" pitchFamily="34" charset="0"/>
                <a:cs typeface="Calibri" panose="020F0502020204030204" pitchFamily="34" charset="0"/>
              </a:rPr>
              <a:t>2 x 28-Day Cycles</a:t>
            </a:r>
            <a:endParaRPr lang="en-US" sz="1600" b="1" dirty="0">
              <a:solidFill>
                <a:schemeClr val="bg1"/>
              </a:solidFill>
              <a:latin typeface="Calibri" panose="020F0502020204030204" pitchFamily="34" charset="0"/>
              <a:cs typeface="Calibri" panose="020F0502020204030204" pitchFamily="34" charset="0"/>
            </a:endParaRPr>
          </a:p>
        </p:txBody>
      </p:sp>
      <p:sp>
        <p:nvSpPr>
          <p:cNvPr id="28" name="Rounded Rectangle 15">
            <a:extLst>
              <a:ext uri="{FF2B5EF4-FFF2-40B4-BE49-F238E27FC236}">
                <a16:creationId xmlns:a16="http://schemas.microsoft.com/office/drawing/2014/main" id="{EF7C7C07-3D90-78B8-E546-66EF2FBD99DD}"/>
              </a:ext>
            </a:extLst>
          </p:cNvPr>
          <p:cNvSpPr/>
          <p:nvPr/>
        </p:nvSpPr>
        <p:spPr>
          <a:xfrm>
            <a:off x="9765431" y="2198449"/>
            <a:ext cx="1990979" cy="1972792"/>
          </a:xfrm>
          <a:prstGeom prst="rect">
            <a:avLst/>
          </a:prstGeom>
          <a:solidFill>
            <a:schemeClr val="accent2">
              <a:lumMod val="40000"/>
              <a:lumOff val="60000"/>
            </a:schemeClr>
          </a:solidFill>
          <a:ln w="9525" cap="flat" cmpd="sng" algn="ctr">
            <a:noFill/>
            <a:prstDash val="solid"/>
          </a:ln>
          <a:effectLst/>
        </p:spPr>
        <p:txBody>
          <a:bodyPr vert="horz" lIns="40500" tIns="20250" rIns="40500" bIns="20250" rtlCol="0" anchor="ctr"/>
          <a:lstStyle/>
          <a:p>
            <a:pPr algn="ctr">
              <a:lnSpc>
                <a:spcPct val="90000"/>
              </a:lnSpc>
              <a:spcBef>
                <a:spcPts val="1000"/>
              </a:spcBef>
              <a:spcAft>
                <a:spcPts val="0"/>
              </a:spcAft>
            </a:pPr>
            <a:r>
              <a:rPr lang="en-GB" sz="1600" b="1" dirty="0">
                <a:solidFill>
                  <a:schemeClr val="bg2">
                    <a:lumMod val="10000"/>
                  </a:schemeClr>
                </a:solidFill>
                <a:latin typeface="Calibri" panose="020F0502020204030204" pitchFamily="34" charset="0"/>
                <a:cs typeface="Calibri" panose="020F0502020204030204" pitchFamily="34" charset="0"/>
              </a:rPr>
              <a:t>Lenalidomide</a:t>
            </a:r>
            <a:br>
              <a:rPr lang="en-GB" sz="1600" b="0" dirty="0">
                <a:solidFill>
                  <a:schemeClr val="bg2">
                    <a:lumMod val="10000"/>
                  </a:schemeClr>
                </a:solidFill>
                <a:latin typeface="Calibri" panose="020F0502020204030204" pitchFamily="34" charset="0"/>
                <a:cs typeface="Calibri" panose="020F0502020204030204" pitchFamily="34" charset="0"/>
              </a:rPr>
            </a:br>
            <a:r>
              <a:rPr lang="en-GB" sz="1600" b="0" dirty="0">
                <a:solidFill>
                  <a:schemeClr val="bg2">
                    <a:lumMod val="10000"/>
                  </a:schemeClr>
                </a:solidFill>
                <a:latin typeface="Calibri" panose="020F0502020204030204" pitchFamily="34" charset="0"/>
                <a:cs typeface="Calibri" panose="020F0502020204030204" pitchFamily="34" charset="0"/>
              </a:rPr>
              <a:t> 10 mg D1-21</a:t>
            </a:r>
          </a:p>
          <a:p>
            <a:pPr algn="ctr">
              <a:lnSpc>
                <a:spcPct val="90000"/>
              </a:lnSpc>
              <a:spcBef>
                <a:spcPts val="1000"/>
              </a:spcBef>
              <a:spcAft>
                <a:spcPts val="0"/>
              </a:spcAft>
              <a:defRPr/>
            </a:pPr>
            <a:r>
              <a:rPr lang="en-GB" sz="1600" b="1" dirty="0">
                <a:solidFill>
                  <a:schemeClr val="bg2">
                    <a:lumMod val="10000"/>
                  </a:schemeClr>
                </a:solidFill>
                <a:latin typeface="Calibri" panose="020F0502020204030204" pitchFamily="34" charset="0"/>
                <a:cs typeface="Calibri" panose="020F0502020204030204" pitchFamily="34" charset="0"/>
              </a:rPr>
              <a:t>Dexamethasone</a:t>
            </a:r>
            <a:r>
              <a:rPr lang="en-GB" sz="1600" b="0" dirty="0">
                <a:solidFill>
                  <a:schemeClr val="bg2">
                    <a:lumMod val="10000"/>
                  </a:schemeClr>
                </a:solidFill>
                <a:latin typeface="Calibri" panose="020F0502020204030204" pitchFamily="34" charset="0"/>
                <a:cs typeface="Calibri" panose="020F0502020204030204" pitchFamily="34" charset="0"/>
              </a:rPr>
              <a:t> </a:t>
            </a:r>
            <a:br>
              <a:rPr lang="en-GB" sz="1600" b="0" dirty="0">
                <a:solidFill>
                  <a:schemeClr val="bg2">
                    <a:lumMod val="10000"/>
                  </a:schemeClr>
                </a:solidFill>
                <a:latin typeface="Calibri" panose="020F0502020204030204" pitchFamily="34" charset="0"/>
                <a:cs typeface="Calibri" panose="020F0502020204030204" pitchFamily="34" charset="0"/>
              </a:rPr>
            </a:br>
            <a:r>
              <a:rPr lang="en-GB" sz="1600" b="0" dirty="0">
                <a:solidFill>
                  <a:schemeClr val="bg2">
                    <a:lumMod val="10000"/>
                  </a:schemeClr>
                </a:solidFill>
                <a:latin typeface="Calibri" panose="020F0502020204030204" pitchFamily="34" charset="0"/>
                <a:cs typeface="Calibri" panose="020F0502020204030204" pitchFamily="34" charset="0"/>
              </a:rPr>
              <a:t>20 mg D1, 8, 15, 22</a:t>
            </a:r>
          </a:p>
        </p:txBody>
      </p:sp>
      <p:sp>
        <p:nvSpPr>
          <p:cNvPr id="29" name="Text Box 45">
            <a:extLst>
              <a:ext uri="{FF2B5EF4-FFF2-40B4-BE49-F238E27FC236}">
                <a16:creationId xmlns:a16="http://schemas.microsoft.com/office/drawing/2014/main" id="{1EC4CE5C-77F7-A0D9-C52C-E429C216FEB2}"/>
              </a:ext>
            </a:extLst>
          </p:cNvPr>
          <p:cNvSpPr txBox="1">
            <a:spLocks noChangeArrowheads="1"/>
          </p:cNvSpPr>
          <p:nvPr/>
        </p:nvSpPr>
        <p:spPr bwMode="auto">
          <a:xfrm>
            <a:off x="9765431" y="1603107"/>
            <a:ext cx="1990980" cy="615553"/>
          </a:xfrm>
          <a:prstGeom prst="rect">
            <a:avLst/>
          </a:prstGeom>
          <a:noFill/>
          <a:ln w="9525">
            <a:noFill/>
            <a:miter lim="800000"/>
            <a:headEnd/>
            <a:tailEnd/>
          </a:ln>
        </p:spPr>
        <p:txBody>
          <a:bodyPr wrap="square">
            <a:spAutoFit/>
          </a:bodyPr>
          <a:lstStyle/>
          <a:p>
            <a:pPr algn="ctr" eaLnBrk="0" hangingPunct="0">
              <a:lnSpc>
                <a:spcPct val="100000"/>
              </a:lnSpc>
              <a:spcBef>
                <a:spcPct val="0"/>
              </a:spcBef>
              <a:spcAft>
                <a:spcPct val="0"/>
              </a:spcAft>
              <a:buClrTx/>
              <a:buFontTx/>
              <a:buNone/>
            </a:pPr>
            <a:r>
              <a:rPr lang="en-GB" b="1" i="1" dirty="0">
                <a:solidFill>
                  <a:schemeClr val="bg1"/>
                </a:solidFill>
                <a:latin typeface="Calibri" panose="020F0502020204030204" pitchFamily="34" charset="0"/>
                <a:cs typeface="Calibri" panose="020F0502020204030204" pitchFamily="34" charset="0"/>
              </a:rPr>
              <a:t>Maintenance</a:t>
            </a:r>
            <a:br>
              <a:rPr lang="en-GB" sz="1600" b="1" dirty="0">
                <a:solidFill>
                  <a:schemeClr val="bg1"/>
                </a:solidFill>
                <a:latin typeface="Calibri" panose="020F0502020204030204" pitchFamily="34" charset="0"/>
                <a:cs typeface="Calibri" panose="020F0502020204030204" pitchFamily="34" charset="0"/>
              </a:rPr>
            </a:br>
            <a:r>
              <a:rPr lang="en-GB" sz="1600" b="1" dirty="0">
                <a:solidFill>
                  <a:schemeClr val="bg1"/>
                </a:solidFill>
                <a:latin typeface="Calibri" panose="020F0502020204030204" pitchFamily="34" charset="0"/>
                <a:cs typeface="Calibri" panose="020F0502020204030204" pitchFamily="34" charset="0"/>
              </a:rPr>
              <a:t>24 x 28-Day Cycles</a:t>
            </a:r>
            <a:endParaRPr lang="en-US" sz="1600" b="1" dirty="0">
              <a:solidFill>
                <a:schemeClr val="bg1"/>
              </a:solidFill>
              <a:latin typeface="Calibri" panose="020F0502020204030204" pitchFamily="34" charset="0"/>
              <a:cs typeface="Calibri" panose="020F0502020204030204" pitchFamily="34" charset="0"/>
            </a:endParaRPr>
          </a:p>
        </p:txBody>
      </p:sp>
      <p:sp>
        <p:nvSpPr>
          <p:cNvPr id="30" name="Line 54">
            <a:extLst>
              <a:ext uri="{FF2B5EF4-FFF2-40B4-BE49-F238E27FC236}">
                <a16:creationId xmlns:a16="http://schemas.microsoft.com/office/drawing/2014/main" id="{A04C1954-6044-01EC-53BC-46640D6978AB}"/>
              </a:ext>
            </a:extLst>
          </p:cNvPr>
          <p:cNvSpPr>
            <a:spLocks noChangeShapeType="1"/>
          </p:cNvSpPr>
          <p:nvPr/>
        </p:nvSpPr>
        <p:spPr bwMode="auto">
          <a:xfrm flipV="1">
            <a:off x="4806374" y="3184846"/>
            <a:ext cx="369804" cy="0"/>
          </a:xfrm>
          <a:prstGeom prst="line">
            <a:avLst/>
          </a:prstGeom>
          <a:noFill/>
          <a:ln w="28575">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1" name="Line 54">
            <a:extLst>
              <a:ext uri="{FF2B5EF4-FFF2-40B4-BE49-F238E27FC236}">
                <a16:creationId xmlns:a16="http://schemas.microsoft.com/office/drawing/2014/main" id="{FE364EBF-46A6-976A-3C0E-2AC3869DC195}"/>
              </a:ext>
            </a:extLst>
          </p:cNvPr>
          <p:cNvSpPr>
            <a:spLocks noChangeShapeType="1"/>
          </p:cNvSpPr>
          <p:nvPr/>
        </p:nvSpPr>
        <p:spPr bwMode="auto">
          <a:xfrm flipV="1">
            <a:off x="6636247" y="3184846"/>
            <a:ext cx="369804" cy="0"/>
          </a:xfrm>
          <a:prstGeom prst="line">
            <a:avLst/>
          </a:prstGeom>
          <a:noFill/>
          <a:ln w="28575">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2" name="Line 54">
            <a:extLst>
              <a:ext uri="{FF2B5EF4-FFF2-40B4-BE49-F238E27FC236}">
                <a16:creationId xmlns:a16="http://schemas.microsoft.com/office/drawing/2014/main" id="{9DA9A182-B0E9-915F-275A-F672A983F4D5}"/>
              </a:ext>
            </a:extLst>
          </p:cNvPr>
          <p:cNvSpPr>
            <a:spLocks noChangeShapeType="1"/>
          </p:cNvSpPr>
          <p:nvPr/>
        </p:nvSpPr>
        <p:spPr bwMode="auto">
          <a:xfrm flipV="1">
            <a:off x="9352199" y="3184846"/>
            <a:ext cx="369804" cy="0"/>
          </a:xfrm>
          <a:prstGeom prst="line">
            <a:avLst/>
          </a:prstGeom>
          <a:noFill/>
          <a:ln w="28575">
            <a:solidFill>
              <a:schemeClr val="bg1"/>
            </a:solidFill>
            <a:round/>
            <a:headEnd/>
            <a:tailEnd type="triangle" w="med" len="med"/>
          </a:ln>
        </p:spPr>
        <p:txBody>
          <a:bodyPr/>
          <a:lstStyle/>
          <a:p>
            <a:endParaRPr lang="en-US" dirty="0">
              <a:latin typeface="Arial" pitchFamily="34" charset="0"/>
              <a:cs typeface="Arial" pitchFamily="34" charset="0"/>
            </a:endParaRPr>
          </a:p>
        </p:txBody>
      </p:sp>
      <p:sp>
        <p:nvSpPr>
          <p:cNvPr id="33" name="TextBox 32">
            <a:extLst>
              <a:ext uri="{FF2B5EF4-FFF2-40B4-BE49-F238E27FC236}">
                <a16:creationId xmlns:a16="http://schemas.microsoft.com/office/drawing/2014/main" id="{DECCE0D1-40F0-4CFE-4869-6AA258A4BBF6}"/>
              </a:ext>
            </a:extLst>
          </p:cNvPr>
          <p:cNvSpPr txBox="1"/>
          <p:nvPr/>
        </p:nvSpPr>
        <p:spPr>
          <a:xfrm>
            <a:off x="6990474" y="4246051"/>
            <a:ext cx="4491302" cy="2471446"/>
          </a:xfrm>
          <a:prstGeom prst="rect">
            <a:avLst/>
          </a:prstGeom>
          <a:noFill/>
        </p:spPr>
        <p:txBody>
          <a:bodyPr wrap="square" rtlCol="0">
            <a:spAutoFit/>
          </a:bodyPr>
          <a:lstStyle/>
          <a:p>
            <a:pPr marL="285750" indent="-285750">
              <a:lnSpc>
                <a:spcPct val="90000"/>
              </a:lnSpc>
              <a:spcBef>
                <a:spcPts val="1000"/>
              </a:spcBef>
              <a:spcAft>
                <a:spcPts val="0"/>
              </a:spcAft>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Primary endpoint: </a:t>
            </a:r>
            <a:r>
              <a:rPr lang="en-US" b="0" dirty="0">
                <a:solidFill>
                  <a:schemeClr val="bg1"/>
                </a:solidFill>
                <a:latin typeface="Calibri" panose="020F0502020204030204" pitchFamily="34" charset="0"/>
                <a:cs typeface="Calibri" panose="020F0502020204030204" pitchFamily="34" charset="0"/>
              </a:rPr>
              <a:t>MRD negativity </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(by flow cytometry) after HDT-ASCT and </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at 3 yr and 5 yr after HDT-ASCT</a:t>
            </a:r>
          </a:p>
          <a:p>
            <a:pPr marL="742950" lvl="1" indent="-285750">
              <a:lnSpc>
                <a:spcPct val="90000"/>
              </a:lnSpc>
              <a:spcBef>
                <a:spcPts val="1000"/>
              </a:spcBef>
              <a:spcAft>
                <a:spcPts val="0"/>
              </a:spcAft>
              <a:buFont typeface="Arial" panose="020B0604020202020204" pitchFamily="34" charset="0"/>
              <a:buChar char="‒"/>
            </a:pPr>
            <a:r>
              <a:rPr lang="en-US" sz="1600" b="0" dirty="0">
                <a:solidFill>
                  <a:schemeClr val="bg1"/>
                </a:solidFill>
                <a:latin typeface="Calibri" panose="020F0502020204030204" pitchFamily="34" charset="0"/>
                <a:cs typeface="Calibri" panose="020F0502020204030204" pitchFamily="34" charset="0"/>
              </a:rPr>
              <a:t>MRD assessment at 3 yr amended to 4 yr due to COVID-19 pandemic</a:t>
            </a:r>
          </a:p>
          <a:p>
            <a:pPr marL="285750" indent="-285750">
              <a:lnSpc>
                <a:spcPct val="90000"/>
              </a:lnSpc>
              <a:spcBef>
                <a:spcPts val="1000"/>
              </a:spcBef>
              <a:spcAft>
                <a:spcPts val="0"/>
              </a:spcAft>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Secondary endpoints: </a:t>
            </a:r>
            <a:r>
              <a:rPr lang="en-US" b="0" dirty="0">
                <a:solidFill>
                  <a:schemeClr val="bg1"/>
                </a:solidFill>
                <a:latin typeface="Calibri" panose="020F0502020204030204" pitchFamily="34" charset="0"/>
                <a:cs typeface="Calibri" panose="020F0502020204030204" pitchFamily="34" charset="0"/>
              </a:rPr>
              <a:t>response, TTP, PFS, OS, biochemical progression, safety</a:t>
            </a:r>
          </a:p>
          <a:p>
            <a:pPr marL="285750" indent="-285750">
              <a:lnSpc>
                <a:spcPct val="90000"/>
              </a:lnSpc>
              <a:spcBef>
                <a:spcPts val="1000"/>
              </a:spcBef>
              <a:spcAft>
                <a:spcPts val="0"/>
              </a:spcAft>
              <a:buFont typeface="Wingdings" panose="05000000000000000000" pitchFamily="2" charset="2"/>
              <a:buChar char="§"/>
            </a:pPr>
            <a:endParaRPr lang="en-US" b="0" dirty="0">
              <a:solidFill>
                <a:schemeClr val="bg1"/>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7DC617CD-4FEF-7A80-0503-5004A256F620}"/>
              </a:ext>
            </a:extLst>
          </p:cNvPr>
          <p:cNvSpPr txBox="1"/>
          <p:nvPr/>
        </p:nvSpPr>
        <p:spPr>
          <a:xfrm>
            <a:off x="613064" y="4279194"/>
            <a:ext cx="5645387" cy="2121606"/>
          </a:xfrm>
          <a:prstGeom prst="rect">
            <a:avLst/>
          </a:prstGeom>
          <a:noFill/>
        </p:spPr>
        <p:txBody>
          <a:bodyPr wrap="square" rtlCol="0">
            <a:spAutoFit/>
          </a:bodyPr>
          <a:lstStyle/>
          <a:p>
            <a:pPr>
              <a:lnSpc>
                <a:spcPct val="90000"/>
              </a:lnSpc>
              <a:spcAft>
                <a:spcPts val="0"/>
              </a:spcAft>
              <a:buNone/>
            </a:pPr>
            <a:r>
              <a:rPr lang="en-US" sz="1400" b="0" dirty="0">
                <a:solidFill>
                  <a:schemeClr val="bg1"/>
                </a:solidFill>
                <a:latin typeface="Calibri" panose="020F0502020204030204" pitchFamily="34" charset="0"/>
              </a:rPr>
              <a:t>*Using </a:t>
            </a:r>
            <a:r>
              <a:rPr lang="en-US" sz="1400" b="0" dirty="0">
                <a:solidFill>
                  <a:schemeClr val="bg1"/>
                </a:solidFill>
                <a:latin typeface="Calibri" panose="020F0502020204030204" pitchFamily="34" charset="0"/>
                <a:cs typeface="Calibri" panose="020F0502020204030204" pitchFamily="34" charset="0"/>
              </a:rPr>
              <a:t>Mayo and/or Spanish models (pre-2014 diagnostic criteria):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≥3 g/dL serum M-protein and ≥10% PCs in BM or either ≥3 g/dL serum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M-protein or ≥10% PCs in BM and &gt;95% of aberrant PCs within PCs in BM by immunophenotyping and immunoparesis. </a:t>
            </a:r>
          </a:p>
          <a:p>
            <a:pPr marL="285750" indent="-285750">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Patients included with ≥1 biomarker predictive for imminent risk of progression</a:t>
            </a:r>
          </a:p>
          <a:p>
            <a:pPr marL="285750" indent="-285750">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Patients with bone disease on CT or PET/CT at screening excluded</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GEM-CESAR: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ECABBBA9-58B5-2DCB-597C-3DA879A38E11}"/>
              </a:ext>
            </a:extLst>
          </p:cNvPr>
          <p:cNvGraphicFramePr>
            <a:graphicFrameLocks noGrp="1"/>
          </p:cNvGraphicFramePr>
          <p:nvPr>
            <p:extLst>
              <p:ext uri="{D42A27DB-BD31-4B8C-83A1-F6EECF244321}">
                <p14:modId xmlns:p14="http://schemas.microsoft.com/office/powerpoint/2010/main" val="470652577"/>
              </p:ext>
            </p:extLst>
          </p:nvPr>
        </p:nvGraphicFramePr>
        <p:xfrm>
          <a:off x="719138" y="1336706"/>
          <a:ext cx="10787062" cy="4838828"/>
        </p:xfrm>
        <a:graphic>
          <a:graphicData uri="http://schemas.openxmlformats.org/drawingml/2006/table">
            <a:tbl>
              <a:tblPr/>
              <a:tblGrid>
                <a:gridCol w="7363219">
                  <a:extLst>
                    <a:ext uri="{9D8B030D-6E8A-4147-A177-3AD203B41FA5}">
                      <a16:colId xmlns:a16="http://schemas.microsoft.com/office/drawing/2014/main" val="20000"/>
                    </a:ext>
                  </a:extLst>
                </a:gridCol>
                <a:gridCol w="3423843">
                  <a:extLst>
                    <a:ext uri="{9D8B030D-6E8A-4147-A177-3AD203B41FA5}">
                      <a16:colId xmlns:a16="http://schemas.microsoft.com/office/drawing/2014/main" val="20002"/>
                    </a:ext>
                  </a:extLst>
                </a:gridCol>
              </a:tblGrid>
              <a:tr h="21096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Patients (N =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09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(33-70)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09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serum / urine M-protein, g/dL (range) / g/24 hr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2.77 (0-8.6) / 0.43 (0-7.2)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09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PCs in bone marrow, %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(10-80)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6472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definition, n (%)</a:t>
                      </a:r>
                    </a:p>
                    <a:p>
                      <a:pPr marL="283464"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Mayo Clinic model only</a:t>
                      </a:r>
                    </a:p>
                    <a:p>
                      <a:pPr marL="283464"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Spanish model only</a:t>
                      </a:r>
                    </a:p>
                    <a:p>
                      <a:pPr marL="283464"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(52)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6472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Ultra high risk (≥1 biomarker), n (%)</a:t>
                      </a:r>
                    </a:p>
                    <a:p>
                      <a:pPr marL="283464" marR="0" lvl="0" indent="-283464"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FLC ratio &gt;100</a:t>
                      </a:r>
                    </a:p>
                    <a:p>
                      <a:pPr marL="283464" marR="0" lvl="0" indent="-283464"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 focal lesion on MRI</a:t>
                      </a:r>
                    </a:p>
                    <a:p>
                      <a:pPr marL="283464" marR="0" lvl="0" indent="-283464"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PCs in bone marrow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(33)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3291178"/>
                  </a:ext>
                </a:extLst>
              </a:tr>
              <a:tr h="2109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PET positive with no lytic lesions,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1504876"/>
                  </a:ext>
                </a:extLst>
              </a:tr>
              <a:tr h="76472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Cytogenetic abnormalities, n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Standard risk</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risk: t(4;14), t(14;16), del17, del1p</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 risk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(60)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9599571"/>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2">
            <a:extLst>
              <a:ext uri="{FF2B5EF4-FFF2-40B4-BE49-F238E27FC236}">
                <a16:creationId xmlns:a16="http://schemas.microsoft.com/office/drawing/2014/main" id="{7B87B2FE-B994-6244-43E7-A82AA48077AF}"/>
              </a:ext>
            </a:extLst>
          </p:cNvPr>
          <p:cNvSpPr txBox="1">
            <a:spLocks/>
          </p:cNvSpPr>
          <p:nvPr/>
        </p:nvSpPr>
        <p:spPr bwMode="auto">
          <a:xfrm>
            <a:off x="604675" y="1513047"/>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Median follow-up: 70.1 mo (range: 6.2-88.8)</a:t>
            </a:r>
          </a:p>
          <a:p>
            <a:r>
              <a:rPr lang="en-US" sz="2400" b="0" kern="0" dirty="0"/>
              <a:t>70 patients completed all treatment, including 2 yr of maintenance therapy</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Response Over Time (ITT)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a:t>
            </a:r>
            <a:endParaRPr lang="en-US" altLang="en-US" sz="1200" b="0" dirty="0">
              <a:solidFill>
                <a:schemeClr val="bg2"/>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8102B31C-3D1A-D0CB-06CF-EC08E9D8675E}"/>
              </a:ext>
            </a:extLst>
          </p:cNvPr>
          <p:cNvGraphicFramePr>
            <a:graphicFrameLocks noGrp="1"/>
          </p:cNvGraphicFramePr>
          <p:nvPr>
            <p:extLst>
              <p:ext uri="{D42A27DB-BD31-4B8C-83A1-F6EECF244321}">
                <p14:modId xmlns:p14="http://schemas.microsoft.com/office/powerpoint/2010/main" val="670529040"/>
              </p:ext>
            </p:extLst>
          </p:nvPr>
        </p:nvGraphicFramePr>
        <p:xfrm>
          <a:off x="522288" y="2544438"/>
          <a:ext cx="11236324" cy="3154824"/>
        </p:xfrm>
        <a:graphic>
          <a:graphicData uri="http://schemas.openxmlformats.org/drawingml/2006/table">
            <a:tbl>
              <a:tblPr/>
              <a:tblGrid>
                <a:gridCol w="2558192">
                  <a:extLst>
                    <a:ext uri="{9D8B030D-6E8A-4147-A177-3AD203B41FA5}">
                      <a16:colId xmlns:a16="http://schemas.microsoft.com/office/drawing/2014/main" val="20000"/>
                    </a:ext>
                  </a:extLst>
                </a:gridCol>
                <a:gridCol w="2169533">
                  <a:extLst>
                    <a:ext uri="{9D8B030D-6E8A-4147-A177-3AD203B41FA5}">
                      <a16:colId xmlns:a16="http://schemas.microsoft.com/office/drawing/2014/main" val="20001"/>
                    </a:ext>
                  </a:extLst>
                </a:gridCol>
                <a:gridCol w="2169533">
                  <a:extLst>
                    <a:ext uri="{9D8B030D-6E8A-4147-A177-3AD203B41FA5}">
                      <a16:colId xmlns:a16="http://schemas.microsoft.com/office/drawing/2014/main" val="1059647259"/>
                    </a:ext>
                  </a:extLst>
                </a:gridCol>
                <a:gridCol w="2169533">
                  <a:extLst>
                    <a:ext uri="{9D8B030D-6E8A-4147-A177-3AD203B41FA5}">
                      <a16:colId xmlns:a16="http://schemas.microsoft.com/office/drawing/2014/main" val="20002"/>
                    </a:ext>
                  </a:extLst>
                </a:gridCol>
                <a:gridCol w="2169533">
                  <a:extLst>
                    <a:ext uri="{9D8B030D-6E8A-4147-A177-3AD203B41FA5}">
                      <a16:colId xmlns:a16="http://schemas.microsoft.com/office/drawing/2014/main" val="3669066081"/>
                    </a:ext>
                  </a:extLst>
                </a:gridCol>
              </a:tblGrid>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1" i="0" u="none" strike="noStrike" cap="none" normalizeH="0" baseline="0" noProof="0" dirty="0">
                          <a:ln>
                            <a:noFill/>
                          </a:ln>
                          <a:solidFill>
                            <a:schemeClr val="tx1"/>
                          </a:solidFill>
                          <a:effectLst/>
                          <a:latin typeface="Calibri" panose="020F0502020204030204" pitchFamily="34" charset="0"/>
                          <a:cs typeface="Calibri" panose="020F0502020204030204" pitchFamily="34" charset="0"/>
                        </a:rPr>
                        <a:t>Response Category,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1" i="0" noProof="0" dirty="0">
                          <a:solidFill>
                            <a:schemeClr val="tx1"/>
                          </a:solidFill>
                          <a:latin typeface="Calibri" panose="020F0502020204030204" pitchFamily="34" charset="0"/>
                          <a:ea typeface="Arial" charset="0"/>
                          <a:cs typeface="Calibri" panose="020F0502020204030204" pitchFamily="34" charset="0"/>
                        </a:rPr>
                        <a:t>Induction (N = 90)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1" i="0" noProof="0" dirty="0">
                          <a:solidFill>
                            <a:schemeClr val="tx1"/>
                          </a:solidFill>
                          <a:latin typeface="Calibri" panose="020F0502020204030204" pitchFamily="34" charset="0"/>
                          <a:ea typeface="Arial" charset="0"/>
                          <a:cs typeface="Calibri" panose="020F0502020204030204" pitchFamily="34" charset="0"/>
                        </a:rPr>
                        <a:t>HDT-ASCT (N = 90)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1" i="0" noProof="0" dirty="0">
                          <a:solidFill>
                            <a:schemeClr val="tx1"/>
                          </a:solidFill>
                          <a:latin typeface="Calibri" panose="020F0502020204030204" pitchFamily="34" charset="0"/>
                          <a:ea typeface="Arial" charset="0"/>
                          <a:cs typeface="Calibri" panose="020F0502020204030204" pitchFamily="34" charset="0"/>
                        </a:rPr>
                        <a:t>Consolidation (N = 90)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1" i="0" noProof="0" dirty="0">
                          <a:solidFill>
                            <a:schemeClr val="tx1"/>
                          </a:solidFill>
                          <a:latin typeface="Calibri" panose="020F0502020204030204" pitchFamily="34" charset="0"/>
                          <a:ea typeface="Arial" charset="0"/>
                          <a:cs typeface="Calibri" panose="020F0502020204030204" pitchFamily="34" charset="0"/>
                        </a:rPr>
                        <a:t>Maintenance (N = 90)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ORR,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85 (94)</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82 (91)</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indent="0" algn="ctr" defTabSz="406395" rtl="0" eaLnBrk="1" fontAlgn="auto" latinLnBrk="0" hangingPunct="1">
                        <a:lnSpc>
                          <a:spcPct val="100000"/>
                        </a:lnSpc>
                        <a:spcBef>
                          <a:spcPts val="0"/>
                        </a:spcBef>
                        <a:spcAft>
                          <a:spcPts val="0"/>
                        </a:spcAft>
                        <a:buClrTx/>
                        <a:buSzTx/>
                        <a:buFontTx/>
                        <a:buNone/>
                        <a:tabLst/>
                        <a:defRPr/>
                      </a:pP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85 (94)</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indent="0" algn="ctr" defTabSz="406395" rtl="0" eaLnBrk="1" fontAlgn="auto" latinLnBrk="0" hangingPunct="1">
                        <a:lnSpc>
                          <a:spcPct val="100000"/>
                        </a:lnSpc>
                        <a:spcBef>
                          <a:spcPts val="0"/>
                        </a:spcBef>
                        <a:spcAft>
                          <a:spcPts val="0"/>
                        </a:spcAft>
                        <a:buClrTx/>
                        <a:buSzTx/>
                        <a:buFontTx/>
                        <a:buNone/>
                        <a:tabLst/>
                        <a:defRPr/>
                      </a:pP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80 (95)</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Char char="§"/>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 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37 (41)</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54 (60)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 64 (70)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indent="0" algn="ctr" defTabSz="304796" rtl="0" eaLnBrk="1" fontAlgn="auto" latinLnBrk="0" hangingPunct="1">
                        <a:lnSpc>
                          <a:spcPct val="100000"/>
                        </a:lnSpc>
                        <a:spcBef>
                          <a:spcPts val="0"/>
                        </a:spcBef>
                        <a:spcAft>
                          <a:spcPts val="0"/>
                        </a:spcAft>
                        <a:buClrTx/>
                        <a:buSzTx/>
                        <a:buFontTx/>
                        <a:buNone/>
                        <a:tabLst/>
                        <a:defRPr/>
                      </a:pP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58 (64)</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VGPR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35 (39)</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17</a:t>
                      </a:r>
                      <a:r>
                        <a:rPr lang="en-US" sz="1700" b="0" i="0" baseline="0" noProof="0" dirty="0">
                          <a:solidFill>
                            <a:schemeClr val="bg2">
                              <a:lumMod val="10000"/>
                            </a:schemeClr>
                          </a:solidFill>
                          <a:latin typeface="Calibri" panose="020F0502020204030204" pitchFamily="34" charset="0"/>
                          <a:ea typeface="Arial" charset="0"/>
                          <a:cs typeface="Calibri" panose="020F0502020204030204" pitchFamily="34" charset="0"/>
                        </a:rPr>
                        <a:t> (</a:t>
                      </a: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19</a:t>
                      </a:r>
                      <a:r>
                        <a:rPr lang="en-US" sz="1700" b="0" i="0" baseline="0" noProof="0" dirty="0">
                          <a:solidFill>
                            <a:schemeClr val="bg2">
                              <a:lumMod val="10000"/>
                            </a:schemeClr>
                          </a:solidFill>
                          <a:latin typeface="Calibri" panose="020F0502020204030204" pitchFamily="34" charset="0"/>
                          <a:ea typeface="Arial" charset="0"/>
                          <a:cs typeface="Calibri" panose="020F0502020204030204" pitchFamily="34" charset="0"/>
                        </a:rPr>
                        <a:t>)</a:t>
                      </a:r>
                      <a:endPar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14 (16)</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indent="0" algn="ctr" defTabSz="304796" rtl="0" eaLnBrk="1" fontAlgn="auto" latinLnBrk="0" hangingPunct="1">
                        <a:lnSpc>
                          <a:spcPct val="100000"/>
                        </a:lnSpc>
                        <a:spcBef>
                          <a:spcPts val="0"/>
                        </a:spcBef>
                        <a:spcAft>
                          <a:spcPts val="0"/>
                        </a:spcAft>
                        <a:buClrTx/>
                        <a:buSzTx/>
                        <a:buFontTx/>
                        <a:buNone/>
                        <a:tabLst/>
                        <a:defRPr/>
                      </a:pP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9 (10)</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 13 (14)</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11 (12)</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7</a:t>
                      </a:r>
                      <a:r>
                        <a:rPr lang="en-US" sz="1700" b="0" i="0" baseline="0" noProof="0" dirty="0">
                          <a:solidFill>
                            <a:schemeClr val="bg2">
                              <a:lumMod val="10000"/>
                            </a:schemeClr>
                          </a:solidFill>
                          <a:latin typeface="Calibri" panose="020F0502020204030204" pitchFamily="34" charset="0"/>
                          <a:ea typeface="Arial" charset="0"/>
                          <a:cs typeface="Calibri" panose="020F0502020204030204" pitchFamily="34" charset="0"/>
                        </a:rPr>
                        <a:t> (</a:t>
                      </a: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8</a:t>
                      </a:r>
                      <a:r>
                        <a:rPr lang="en-US" sz="1700" b="0" i="0" baseline="0" noProof="0" dirty="0">
                          <a:solidFill>
                            <a:schemeClr val="bg2">
                              <a:lumMod val="10000"/>
                            </a:schemeClr>
                          </a:solidFill>
                          <a:latin typeface="Calibri" panose="020F0502020204030204" pitchFamily="34" charset="0"/>
                          <a:ea typeface="Arial" charset="0"/>
                          <a:cs typeface="Calibri" panose="020F0502020204030204" pitchFamily="34" charset="0"/>
                        </a:rPr>
                        <a:t>)</a:t>
                      </a:r>
                      <a:endPar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indent="0" algn="ctr" defTabSz="304796" rtl="0" eaLnBrk="1" fontAlgn="auto" latinLnBrk="0" hangingPunct="1">
                        <a:lnSpc>
                          <a:spcPct val="100000"/>
                        </a:lnSpc>
                        <a:spcBef>
                          <a:spcPts val="0"/>
                        </a:spcBef>
                        <a:spcAft>
                          <a:spcPts val="0"/>
                        </a:spcAft>
                        <a:buClrTx/>
                        <a:buSzTx/>
                        <a:buFontTx/>
                        <a:buNone/>
                        <a:tabLst/>
                        <a:defRPr/>
                      </a:pP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3 (3)</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Stable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1 (1)</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baseline="0" noProof="0" dirty="0">
                          <a:solidFill>
                            <a:schemeClr val="bg2">
                              <a:lumMod val="10000"/>
                            </a:schemeClr>
                          </a:solidFill>
                          <a:latin typeface="Calibri" panose="020F0502020204030204" pitchFamily="34" charset="0"/>
                          <a:ea typeface="Arial" charset="0"/>
                          <a:cs typeface="Calibri" panose="020F0502020204030204" pitchFamily="34" charset="0"/>
                        </a:rPr>
                        <a:t>1 (</a:t>
                      </a: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1</a:t>
                      </a:r>
                      <a:r>
                        <a:rPr lang="en-US" sz="1700" b="0" i="0" baseline="0" noProof="0" dirty="0">
                          <a:solidFill>
                            <a:schemeClr val="bg2">
                              <a:lumMod val="10000"/>
                            </a:schemeClr>
                          </a:solidFill>
                          <a:latin typeface="Calibri" panose="020F0502020204030204" pitchFamily="34" charset="0"/>
                          <a:ea typeface="Arial" charset="0"/>
                          <a:cs typeface="Calibri" panose="020F0502020204030204" pitchFamily="34" charset="0"/>
                        </a:rPr>
                        <a:t>)</a:t>
                      </a:r>
                      <a:endPar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700" b="0" i="0" noProof="0" dirty="0">
                          <a:solidFill>
                            <a:schemeClr val="bg2">
                              <a:lumMod val="10000"/>
                            </a:schemeClr>
                          </a:solidFill>
                          <a:latin typeface="Calibri" panose="020F0502020204030204" pitchFamily="34" charset="0"/>
                          <a:ea typeface="Arial" charset="0"/>
                          <a:cs typeface="Calibri" panose="020F0502020204030204" pitchFamily="34" charset="0"/>
                        </a:rPr>
                        <a:t>--</a:t>
                      </a: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69804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Progressive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7 (7)</a:t>
                      </a:r>
                      <a:r>
                        <a:rPr kumimoji="0" lang="en-US" sz="1700" b="0" i="0" u="none" strike="noStrike" cap="none" normalizeH="0" baseline="30000" noProof="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752864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Not evaluable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7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5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13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046500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MRD negative at 10</a:t>
                      </a:r>
                      <a:r>
                        <a:rPr kumimoji="0" lang="en-US" sz="1700" b="0" i="0" u="none" strike="noStrike" cap="none" normalizeH="0" baseline="30000" noProof="0" dirty="0">
                          <a:ln>
                            <a:noFill/>
                          </a:ln>
                          <a:solidFill>
                            <a:schemeClr val="bg2">
                              <a:lumMod val="10000"/>
                            </a:schemeClr>
                          </a:solidFill>
                          <a:effectLst/>
                          <a:latin typeface="Calibri" panose="020F0502020204030204" pitchFamily="34" charset="0"/>
                          <a:cs typeface="Calibri" panose="020F0502020204030204" pitchFamily="34" charset="0"/>
                        </a:rPr>
                        <a:t>-5</a:t>
                      </a:r>
                      <a:endPar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36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56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51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700" b="0" i="0" u="none" strike="noStrike" cap="none" normalizeH="0" baseline="0" noProof="0" dirty="0">
                          <a:ln>
                            <a:noFill/>
                          </a:ln>
                          <a:solidFill>
                            <a:schemeClr val="bg2">
                              <a:lumMod val="10000"/>
                            </a:schemeClr>
                          </a:solidFill>
                          <a:effectLst/>
                          <a:latin typeface="Calibri" panose="020F0502020204030204" pitchFamily="34" charset="0"/>
                          <a:cs typeface="Calibri" panose="020F0502020204030204" pitchFamily="34" charset="0"/>
                        </a:rPr>
                        <a:t>47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0099767"/>
                  </a:ext>
                </a:extLst>
              </a:tr>
            </a:tbl>
          </a:graphicData>
        </a:graphic>
      </p:graphicFrame>
      <p:sp>
        <p:nvSpPr>
          <p:cNvPr id="9" name="Text Box 30">
            <a:extLst>
              <a:ext uri="{FF2B5EF4-FFF2-40B4-BE49-F238E27FC236}">
                <a16:creationId xmlns:a16="http://schemas.microsoft.com/office/drawing/2014/main" id="{1A446822-B8A6-33DD-26F2-3039E0F0485D}"/>
              </a:ext>
            </a:extLst>
          </p:cNvPr>
          <p:cNvSpPr txBox="1">
            <a:spLocks noChangeArrowheads="1"/>
          </p:cNvSpPr>
          <p:nvPr/>
        </p:nvSpPr>
        <p:spPr bwMode="auto">
          <a:xfrm>
            <a:off x="565313" y="585852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*Both biochemical progression.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All biochemical progression, with 1 patient progressing to active disease during maintenance.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Undetectable MRD 3 Mo and </a:t>
            </a:r>
            <a:br>
              <a:rPr lang="en-US" dirty="0"/>
            </a:br>
            <a:r>
              <a:rPr lang="en-US" dirty="0"/>
              <a:t>4 Yr After ASCT (Primary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73D878D9-401E-AACA-5BBC-184E708CEBF9}"/>
              </a:ext>
            </a:extLst>
          </p:cNvPr>
          <p:cNvGraphicFramePr>
            <a:graphicFrameLocks/>
          </p:cNvGraphicFramePr>
          <p:nvPr>
            <p:extLst>
              <p:ext uri="{D42A27DB-BD31-4B8C-83A1-F6EECF244321}">
                <p14:modId xmlns:p14="http://schemas.microsoft.com/office/powerpoint/2010/main" val="2503271597"/>
              </p:ext>
            </p:extLst>
          </p:nvPr>
        </p:nvGraphicFramePr>
        <p:xfrm>
          <a:off x="727076" y="1604963"/>
          <a:ext cx="10755127" cy="1580988"/>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Undetectable MRD,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3 Mo After ASCT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4 Yr After ASCT</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99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at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99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at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Content Placeholder 8">
            <a:extLst>
              <a:ext uri="{FF2B5EF4-FFF2-40B4-BE49-F238E27FC236}">
                <a16:creationId xmlns:a16="http://schemas.microsoft.com/office/drawing/2014/main" id="{7B0ED41B-6D9C-8BF7-2FB0-E1BCD826CE97}"/>
              </a:ext>
            </a:extLst>
          </p:cNvPr>
          <p:cNvSpPr txBox="1">
            <a:spLocks/>
          </p:cNvSpPr>
          <p:nvPr/>
        </p:nvSpPr>
        <p:spPr bwMode="auto">
          <a:xfrm>
            <a:off x="727076" y="3264696"/>
            <a:ext cx="10755128" cy="181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ts val="0"/>
              </a:spcAft>
              <a:buClr>
                <a:schemeClr val="tx2">
                  <a:lumMod val="20000"/>
                  <a:lumOff val="80000"/>
                </a:schemeClr>
              </a:buClr>
              <a:buFont typeface="Wingdings" panose="05000000000000000000" pitchFamily="2" charset="2"/>
              <a:buNone/>
              <a:defRPr/>
            </a:pPr>
            <a:r>
              <a:rPr lang="en-US" sz="1400" b="0" kern="0" dirty="0"/>
              <a:t>Evaluable patients included those discontinued earlier than the specific time point due to progressive or biochemical progressive disease.</a:t>
            </a:r>
          </a:p>
        </p:txBody>
      </p:sp>
    </p:spTree>
    <p:extLst>
      <p:ext uri="{BB962C8B-B14F-4D97-AF65-F5344CB8AC3E}">
        <p14:creationId xmlns:p14="http://schemas.microsoft.com/office/powerpoint/2010/main" val="2898103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ctangle 3">
            <a:extLst>
              <a:ext uri="{FF2B5EF4-FFF2-40B4-BE49-F238E27FC236}">
                <a16:creationId xmlns:a16="http://schemas.microsoft.com/office/drawing/2014/main" id="{17F94EBC-50AF-8559-431D-51951518980D}"/>
              </a:ext>
            </a:extLst>
          </p:cNvPr>
          <p:cNvSpPr txBox="1">
            <a:spLocks noChangeArrowheads="1"/>
          </p:cNvSpPr>
          <p:nvPr/>
        </p:nvSpPr>
        <p:spPr bwMode="auto">
          <a:xfrm>
            <a:off x="604676" y="1513047"/>
            <a:ext cx="4992274"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34 patients progressed biochemically</a:t>
            </a:r>
          </a:p>
          <a:p>
            <a:pPr lvl="1"/>
            <a:r>
              <a:rPr lang="en-US" altLang="en-US" sz="1600" b="0" kern="0" dirty="0"/>
              <a:t>9 (26%) during treatment phase</a:t>
            </a:r>
          </a:p>
          <a:p>
            <a:pPr lvl="1"/>
            <a:r>
              <a:rPr lang="en-US" altLang="en-US" sz="1600" b="0" kern="0" dirty="0"/>
              <a:t>8 (24%) during first 4 yr after treatment</a:t>
            </a:r>
          </a:p>
          <a:p>
            <a:pPr lvl="1"/>
            <a:r>
              <a:rPr lang="en-US" altLang="en-US" sz="1600" b="0" kern="0" dirty="0"/>
              <a:t>17 (50%) between fourth and fifth yr </a:t>
            </a:r>
            <a:br>
              <a:rPr lang="en-US" altLang="en-US" sz="1600" b="0" kern="0" dirty="0"/>
            </a:br>
            <a:r>
              <a:rPr lang="en-US" altLang="en-US" sz="1600" b="0" kern="0" dirty="0"/>
              <a:t>post transplant </a:t>
            </a:r>
          </a:p>
          <a:p>
            <a:r>
              <a:rPr lang="en-US" altLang="en-US" sz="1800" b="0" kern="0" dirty="0"/>
              <a:t>Type of biochemical progression</a:t>
            </a:r>
          </a:p>
          <a:p>
            <a:pPr lvl="1"/>
            <a:r>
              <a:rPr lang="en-US" altLang="en-US" sz="1600" b="0" kern="0" dirty="0"/>
              <a:t>Progressive disease: 8 (24%)</a:t>
            </a:r>
          </a:p>
          <a:p>
            <a:pPr lvl="1"/>
            <a:r>
              <a:rPr lang="en-US" altLang="en-US" sz="1600" b="0" kern="0" dirty="0"/>
              <a:t>Relapse from CR: 19 (56%)</a:t>
            </a:r>
          </a:p>
          <a:p>
            <a:pPr lvl="1"/>
            <a:r>
              <a:rPr lang="en-US" altLang="en-US" sz="1600" b="0" kern="0" dirty="0"/>
              <a:t>Ultrasensitive MRD relapse: 7 (21%)</a:t>
            </a:r>
          </a:p>
          <a:p>
            <a:pPr lvl="2">
              <a:buFont typeface="Wingdings" panose="05000000000000000000" pitchFamily="2" charset="2"/>
              <a:buChar char="§"/>
            </a:pPr>
            <a:r>
              <a:rPr lang="en-US" altLang="en-US" sz="1400" b="0" kern="0" dirty="0"/>
              <a:t>Defined as confirmed conversion from MRD positive to negative with sensitivity ≥10</a:t>
            </a:r>
            <a:r>
              <a:rPr lang="en-US" altLang="en-US" sz="1400" b="0" kern="0" baseline="30000" dirty="0"/>
              <a:t>-5</a:t>
            </a:r>
            <a:r>
              <a:rPr lang="en-US" altLang="en-US" sz="1400" b="0" kern="0" dirty="0"/>
              <a:t> or &gt;1-log increase between first and second determination (if sensitivity 10</a:t>
            </a:r>
            <a:r>
              <a:rPr lang="en-US" altLang="en-US" sz="1400" b="0" kern="0" baseline="30000" dirty="0"/>
              <a:t>-6</a:t>
            </a:r>
            <a:r>
              <a:rPr lang="en-US" altLang="en-US" sz="1400" b="0" kern="0" dirty="0"/>
              <a:t>)</a:t>
            </a:r>
          </a:p>
          <a:p>
            <a:endParaRPr lang="en-US" altLang="en-US" sz="1800" b="0" kern="0"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Biochemical Progression to MM</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 Reproduced with permission.</a:t>
            </a:r>
            <a:endParaRPr lang="en-US" altLang="en-US" sz="1200" b="0" dirty="0">
              <a:solidFill>
                <a:schemeClr val="bg2"/>
              </a:solidFill>
              <a:latin typeface="Calibri" panose="020F0502020204030204" pitchFamily="34" charset="0"/>
            </a:endParaRPr>
          </a:p>
        </p:txBody>
      </p:sp>
      <p:graphicFrame>
        <p:nvGraphicFramePr>
          <p:cNvPr id="173" name="Tabla 7">
            <a:extLst>
              <a:ext uri="{FF2B5EF4-FFF2-40B4-BE49-F238E27FC236}">
                <a16:creationId xmlns:a16="http://schemas.microsoft.com/office/drawing/2014/main" id="{B90D9B33-B429-F7BB-0DAE-11D57357B0CD}"/>
              </a:ext>
            </a:extLst>
          </p:cNvPr>
          <p:cNvGraphicFramePr>
            <a:graphicFrameLocks noGrp="1"/>
          </p:cNvGraphicFramePr>
          <p:nvPr>
            <p:extLst>
              <p:ext uri="{D42A27DB-BD31-4B8C-83A1-F6EECF244321}">
                <p14:modId xmlns:p14="http://schemas.microsoft.com/office/powerpoint/2010/main" val="3030339049"/>
              </p:ext>
            </p:extLst>
          </p:nvPr>
        </p:nvGraphicFramePr>
        <p:xfrm>
          <a:off x="6909457" y="3364491"/>
          <a:ext cx="3948844" cy="304800"/>
        </p:xfrm>
        <a:graphic>
          <a:graphicData uri="http://schemas.openxmlformats.org/drawingml/2006/table">
            <a:tbl>
              <a:tblPr firstRow="1" bandRow="1">
                <a:tableStyleId>{2D5ABB26-0587-4C30-8999-92F81FD0307C}</a:tableStyleId>
              </a:tblPr>
              <a:tblGrid>
                <a:gridCol w="3948844">
                  <a:extLst>
                    <a:ext uri="{9D8B030D-6E8A-4147-A177-3AD203B41FA5}">
                      <a16:colId xmlns:a16="http://schemas.microsoft.com/office/drawing/2014/main" val="297597758"/>
                    </a:ext>
                  </a:extLst>
                </a:gridCol>
              </a:tblGrid>
              <a:tr h="0">
                <a:tc>
                  <a:txBody>
                    <a:bodyPr/>
                    <a:lstStyle/>
                    <a:p>
                      <a:r>
                        <a:rPr lang="es-ES" sz="1400" dirty="0">
                          <a:solidFill>
                            <a:schemeClr val="bg1"/>
                          </a:solidFill>
                        </a:rPr>
                        <a:t>Time to biochemical progression: 62% at 70 mo</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3082651"/>
                  </a:ext>
                </a:extLst>
              </a:tr>
            </a:tbl>
          </a:graphicData>
        </a:graphic>
      </p:graphicFrame>
      <p:sp>
        <p:nvSpPr>
          <p:cNvPr id="174" name="Rectangle 3">
            <a:extLst>
              <a:ext uri="{FF2B5EF4-FFF2-40B4-BE49-F238E27FC236}">
                <a16:creationId xmlns:a16="http://schemas.microsoft.com/office/drawing/2014/main" id="{E12346DF-DC72-3460-75D0-6EE94E6A6034}"/>
              </a:ext>
            </a:extLst>
          </p:cNvPr>
          <p:cNvSpPr txBox="1">
            <a:spLocks noChangeArrowheads="1"/>
          </p:cNvSpPr>
          <p:nvPr/>
        </p:nvSpPr>
        <p:spPr bwMode="auto">
          <a:xfrm>
            <a:off x="6045981" y="4542404"/>
            <a:ext cx="5121140" cy="130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1800" b="0" kern="0" dirty="0"/>
              <a:t>21 of 34 (62%) patients with biochemical PD received continuous DaraPd rescue therapy</a:t>
            </a:r>
          </a:p>
          <a:p>
            <a:pPr lvl="1">
              <a:spcAft>
                <a:spcPts val="0"/>
              </a:spcAft>
            </a:pPr>
            <a:r>
              <a:rPr lang="en-US" altLang="en-US" sz="1600" b="0" kern="0" dirty="0"/>
              <a:t>After a median of 14 cycles, 72% achieved response (29% ≥ CR, 19% VGPR, 24% PR)</a:t>
            </a:r>
          </a:p>
          <a:p>
            <a:pPr>
              <a:spcAft>
                <a:spcPts val="0"/>
              </a:spcAft>
            </a:pPr>
            <a:r>
              <a:rPr lang="en-US" altLang="en-US" sz="1800" b="0" kern="0" dirty="0"/>
              <a:t>Progressed to MM: 2 (6%)</a:t>
            </a:r>
          </a:p>
          <a:p>
            <a:pPr lvl="2">
              <a:spcAft>
                <a:spcPts val="0"/>
              </a:spcAft>
            </a:pPr>
            <a:r>
              <a:rPr lang="en-US" altLang="en-US" sz="1400" b="0" kern="0" dirty="0"/>
              <a:t>1 death due to MM progression</a:t>
            </a:r>
          </a:p>
          <a:p>
            <a:pPr lvl="1"/>
            <a:endParaRPr lang="en-US" altLang="en-US" sz="1600" b="0" kern="0" dirty="0"/>
          </a:p>
        </p:txBody>
      </p:sp>
      <p:sp>
        <p:nvSpPr>
          <p:cNvPr id="3" name="TextBox 2">
            <a:extLst>
              <a:ext uri="{FF2B5EF4-FFF2-40B4-BE49-F238E27FC236}">
                <a16:creationId xmlns:a16="http://schemas.microsoft.com/office/drawing/2014/main" id="{3E5641CD-A50C-3D55-A467-BEE6B988AD50}"/>
              </a:ext>
            </a:extLst>
          </p:cNvPr>
          <p:cNvSpPr txBox="1"/>
          <p:nvPr/>
        </p:nvSpPr>
        <p:spPr bwMode="auto">
          <a:xfrm rot="16200000">
            <a:off x="4910561" y="2526556"/>
            <a:ext cx="2385917" cy="52322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Biochemical Progression-Free Proportion</a:t>
            </a:r>
          </a:p>
        </p:txBody>
      </p:sp>
      <p:sp>
        <p:nvSpPr>
          <p:cNvPr id="170" name="CuadroTexto 13">
            <a:extLst>
              <a:ext uri="{FF2B5EF4-FFF2-40B4-BE49-F238E27FC236}">
                <a16:creationId xmlns:a16="http://schemas.microsoft.com/office/drawing/2014/main" id="{DFEC6CEF-C7EA-EF81-EA92-F1B9AA4079EC}"/>
              </a:ext>
            </a:extLst>
          </p:cNvPr>
          <p:cNvSpPr txBox="1"/>
          <p:nvPr/>
        </p:nvSpPr>
        <p:spPr>
          <a:xfrm>
            <a:off x="7452133" y="1383956"/>
            <a:ext cx="2599879" cy="307777"/>
          </a:xfrm>
          <a:prstGeom prst="rect">
            <a:avLst/>
          </a:prstGeom>
          <a:noFill/>
        </p:spPr>
        <p:txBody>
          <a:bodyPr wrap="none" rtlCol="0">
            <a:spAutoFit/>
          </a:bodyPr>
          <a:lstStyle/>
          <a:p>
            <a:r>
              <a:rPr lang="es-ES_tradnl" sz="1400" b="1" dirty="0">
                <a:solidFill>
                  <a:schemeClr val="bg1"/>
                </a:solidFill>
                <a:latin typeface="+mj-lt"/>
              </a:rPr>
              <a:t>Time to Biochemical Progression</a:t>
            </a:r>
          </a:p>
        </p:txBody>
      </p:sp>
      <p:graphicFrame>
        <p:nvGraphicFramePr>
          <p:cNvPr id="171" name="Tabla 12">
            <a:extLst>
              <a:ext uri="{FF2B5EF4-FFF2-40B4-BE49-F238E27FC236}">
                <a16:creationId xmlns:a16="http://schemas.microsoft.com/office/drawing/2014/main" id="{C36A1CD3-D5C8-1A42-A22E-B0D59F881BA8}"/>
              </a:ext>
            </a:extLst>
          </p:cNvPr>
          <p:cNvGraphicFramePr>
            <a:graphicFrameLocks noGrp="1"/>
          </p:cNvGraphicFramePr>
          <p:nvPr>
            <p:extLst>
              <p:ext uri="{D42A27DB-BD31-4B8C-83A1-F6EECF244321}">
                <p14:modId xmlns:p14="http://schemas.microsoft.com/office/powerpoint/2010/main" val="3469475487"/>
              </p:ext>
            </p:extLst>
          </p:nvPr>
        </p:nvGraphicFramePr>
        <p:xfrm>
          <a:off x="6626474" y="4251991"/>
          <a:ext cx="4326006" cy="274320"/>
        </p:xfrm>
        <a:graphic>
          <a:graphicData uri="http://schemas.openxmlformats.org/drawingml/2006/table">
            <a:tbl>
              <a:tblPr firstRow="1" bandRow="1">
                <a:tableStyleId>{5C22544A-7EE6-4342-B048-85BDC9FD1C3A}</a:tableStyleId>
              </a:tblPr>
              <a:tblGrid>
                <a:gridCol w="4326006">
                  <a:extLst>
                    <a:ext uri="{9D8B030D-6E8A-4147-A177-3AD203B41FA5}">
                      <a16:colId xmlns:a16="http://schemas.microsoft.com/office/drawing/2014/main" val="660610009"/>
                    </a:ext>
                  </a:extLst>
                </a:gridCol>
              </a:tblGrid>
              <a:tr h="153889">
                <a:tc>
                  <a:txBody>
                    <a:bodyPr/>
                    <a:lstStyle/>
                    <a:p>
                      <a:r>
                        <a:rPr lang="es-ES" sz="1200" b="0" i="0" dirty="0">
                          <a:solidFill>
                            <a:sysClr val="windowText" lastClr="000000"/>
                          </a:solidFill>
                          <a:latin typeface="+mn-lt"/>
                          <a:cs typeface="Arial" panose="020B0604020202020204" pitchFamily="34" charset="0"/>
                        </a:rPr>
                        <a:t>90       86        84        81        76        68        59        27         4          0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3793449"/>
                  </a:ext>
                </a:extLst>
              </a:tr>
            </a:tbl>
          </a:graphicData>
        </a:graphic>
      </p:graphicFrame>
      <p:sp>
        <p:nvSpPr>
          <p:cNvPr id="2" name="TextBox 1">
            <a:extLst>
              <a:ext uri="{FF2B5EF4-FFF2-40B4-BE49-F238E27FC236}">
                <a16:creationId xmlns:a16="http://schemas.microsoft.com/office/drawing/2014/main" id="{F461B2DE-E675-0645-E85B-60A647BC4405}"/>
              </a:ext>
            </a:extLst>
          </p:cNvPr>
          <p:cNvSpPr txBox="1"/>
          <p:nvPr/>
        </p:nvSpPr>
        <p:spPr bwMode="auto">
          <a:xfrm>
            <a:off x="7712581" y="4048350"/>
            <a:ext cx="2053789"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Mo</a:t>
            </a:r>
          </a:p>
        </p:txBody>
      </p:sp>
      <p:sp>
        <p:nvSpPr>
          <p:cNvPr id="5" name="Freeform: Shape 4">
            <a:extLst>
              <a:ext uri="{FF2B5EF4-FFF2-40B4-BE49-F238E27FC236}">
                <a16:creationId xmlns:a16="http://schemas.microsoft.com/office/drawing/2014/main" id="{173CB8FF-5420-2512-4525-FAAA868ADA8D}"/>
              </a:ext>
            </a:extLst>
          </p:cNvPr>
          <p:cNvSpPr/>
          <p:nvPr/>
        </p:nvSpPr>
        <p:spPr bwMode="auto">
          <a:xfrm>
            <a:off x="6794269" y="1688761"/>
            <a:ext cx="3890356" cy="2111433"/>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14" name="Group 13">
            <a:extLst>
              <a:ext uri="{FF2B5EF4-FFF2-40B4-BE49-F238E27FC236}">
                <a16:creationId xmlns:a16="http://schemas.microsoft.com/office/drawing/2014/main" id="{2015B7C9-9EB0-5DBE-B593-BCA19AF42884}"/>
              </a:ext>
            </a:extLst>
          </p:cNvPr>
          <p:cNvGrpSpPr/>
          <p:nvPr/>
        </p:nvGrpSpPr>
        <p:grpSpPr>
          <a:xfrm>
            <a:off x="6739252" y="1701273"/>
            <a:ext cx="59556" cy="2098964"/>
            <a:chOff x="6745646" y="1752643"/>
            <a:chExt cx="59556" cy="2098964"/>
          </a:xfrm>
        </p:grpSpPr>
        <p:cxnSp>
          <p:nvCxnSpPr>
            <p:cNvPr id="7" name="Straight Connector 6">
              <a:extLst>
                <a:ext uri="{FF2B5EF4-FFF2-40B4-BE49-F238E27FC236}">
                  <a16:creationId xmlns:a16="http://schemas.microsoft.com/office/drawing/2014/main" id="{9A193258-DEC6-D550-1D64-30FFCA7836B7}"/>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F311DF2-0C9C-D4D5-103A-E28BA41DA6EF}"/>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03B82BF-8E75-3649-A13D-61369E6BEB43}"/>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9F551A8-49D1-DD2B-E3EB-BA7C69CA42C9}"/>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F5B0D8C-F32B-04AC-38B8-5B7E75A24099}"/>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AC8C4BF-3651-5EFA-2141-675870F8649C}"/>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6BFE36C8-4C5F-0E32-654E-57B313323D2A}"/>
              </a:ext>
            </a:extLst>
          </p:cNvPr>
          <p:cNvGrpSpPr/>
          <p:nvPr/>
        </p:nvGrpSpPr>
        <p:grpSpPr>
          <a:xfrm>
            <a:off x="6794268" y="3812707"/>
            <a:ext cx="3879234" cy="48577"/>
            <a:chOff x="6794268" y="3864077"/>
            <a:chExt cx="3879234" cy="48577"/>
          </a:xfrm>
        </p:grpSpPr>
        <p:grpSp>
          <p:nvGrpSpPr>
            <p:cNvPr id="15" name="Group 14">
              <a:extLst>
                <a:ext uri="{FF2B5EF4-FFF2-40B4-BE49-F238E27FC236}">
                  <a16:creationId xmlns:a16="http://schemas.microsoft.com/office/drawing/2014/main" id="{48B97F2C-52F8-D4E0-4B87-A833A5E3CE97}"/>
                </a:ext>
              </a:extLst>
            </p:cNvPr>
            <p:cNvGrpSpPr/>
            <p:nvPr/>
          </p:nvGrpSpPr>
          <p:grpSpPr>
            <a:xfrm rot="5400000">
              <a:off x="7845777" y="2812568"/>
              <a:ext cx="46784" cy="2149801"/>
              <a:chOff x="6745646" y="1752643"/>
              <a:chExt cx="59556" cy="2098964"/>
            </a:xfrm>
          </p:grpSpPr>
          <p:cxnSp>
            <p:nvCxnSpPr>
              <p:cNvPr id="16" name="Straight Connector 15">
                <a:extLst>
                  <a:ext uri="{FF2B5EF4-FFF2-40B4-BE49-F238E27FC236}">
                    <a16:creationId xmlns:a16="http://schemas.microsoft.com/office/drawing/2014/main" id="{A12EE94E-D5D5-8CB6-BB8D-757853954D02}"/>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E32284D-7DF3-9EC2-6775-C51324BA8AAE}"/>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6E37892-167E-E967-8DF2-7107DE497763}"/>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D217AAF-F763-2F62-68E0-D0E8BDBF4FE3}"/>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8BF4A86-1456-FD51-A0ED-2DB55E00E559}"/>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6F9BBF1-F867-D0BE-88FD-724D390C7C05}"/>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266BA99D-0AB5-1837-84C6-7471F085E80F}"/>
                </a:ext>
              </a:extLst>
            </p:cNvPr>
            <p:cNvGrpSpPr/>
            <p:nvPr/>
          </p:nvGrpSpPr>
          <p:grpSpPr>
            <a:xfrm rot="5400000">
              <a:off x="10005170" y="3244322"/>
              <a:ext cx="46784" cy="1289880"/>
              <a:chOff x="6745646" y="2592229"/>
              <a:chExt cx="59556" cy="1259378"/>
            </a:xfrm>
          </p:grpSpPr>
          <p:cxnSp>
            <p:nvCxnSpPr>
              <p:cNvPr id="25" name="Straight Connector 24">
                <a:extLst>
                  <a:ext uri="{FF2B5EF4-FFF2-40B4-BE49-F238E27FC236}">
                    <a16:creationId xmlns:a16="http://schemas.microsoft.com/office/drawing/2014/main" id="{474D37F0-8186-B17F-2AD1-4897FD541DBD}"/>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82F4089-5DED-C7AA-BC72-350A16662C5D}"/>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D439533-4FEE-089C-51D8-25225249F0E1}"/>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4FCE6DC-F3C5-5681-DFC7-83A0B3523679}"/>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0" name="TextBox 29">
            <a:extLst>
              <a:ext uri="{FF2B5EF4-FFF2-40B4-BE49-F238E27FC236}">
                <a16:creationId xmlns:a16="http://schemas.microsoft.com/office/drawing/2014/main" id="{8A276EA1-9E94-2A66-7ED9-59428C673541}"/>
              </a:ext>
            </a:extLst>
          </p:cNvPr>
          <p:cNvSpPr txBox="1"/>
          <p:nvPr/>
        </p:nvSpPr>
        <p:spPr bwMode="auto">
          <a:xfrm>
            <a:off x="6371615" y="154175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0D3A3A92-6C53-FCE3-6437-ACE196845D20}"/>
              </a:ext>
            </a:extLst>
          </p:cNvPr>
          <p:cNvSpPr txBox="1"/>
          <p:nvPr/>
        </p:nvSpPr>
        <p:spPr bwMode="auto">
          <a:xfrm>
            <a:off x="6372450" y="196717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2" name="TextBox 31">
            <a:extLst>
              <a:ext uri="{FF2B5EF4-FFF2-40B4-BE49-F238E27FC236}">
                <a16:creationId xmlns:a16="http://schemas.microsoft.com/office/drawing/2014/main" id="{36822AFD-EC55-9903-D0D9-D2C29E5192C1}"/>
              </a:ext>
            </a:extLst>
          </p:cNvPr>
          <p:cNvSpPr txBox="1"/>
          <p:nvPr/>
        </p:nvSpPr>
        <p:spPr bwMode="auto">
          <a:xfrm>
            <a:off x="6371061" y="237571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33" name="TextBox 32">
            <a:extLst>
              <a:ext uri="{FF2B5EF4-FFF2-40B4-BE49-F238E27FC236}">
                <a16:creationId xmlns:a16="http://schemas.microsoft.com/office/drawing/2014/main" id="{F92BE7E2-01E2-973D-29CC-F55B200D8BBC}"/>
              </a:ext>
            </a:extLst>
          </p:cNvPr>
          <p:cNvSpPr txBox="1"/>
          <p:nvPr/>
        </p:nvSpPr>
        <p:spPr bwMode="auto">
          <a:xfrm>
            <a:off x="6371896" y="280113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4" name="TextBox 33">
            <a:extLst>
              <a:ext uri="{FF2B5EF4-FFF2-40B4-BE49-F238E27FC236}">
                <a16:creationId xmlns:a16="http://schemas.microsoft.com/office/drawing/2014/main" id="{379D3D71-CA20-8375-2444-A50F5D8A6491}"/>
              </a:ext>
            </a:extLst>
          </p:cNvPr>
          <p:cNvSpPr txBox="1"/>
          <p:nvPr/>
        </p:nvSpPr>
        <p:spPr bwMode="auto">
          <a:xfrm>
            <a:off x="6375267" y="321530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5" name="TextBox 34">
            <a:extLst>
              <a:ext uri="{FF2B5EF4-FFF2-40B4-BE49-F238E27FC236}">
                <a16:creationId xmlns:a16="http://schemas.microsoft.com/office/drawing/2014/main" id="{572355F8-9794-8461-0F83-A610BA4F4275}"/>
              </a:ext>
            </a:extLst>
          </p:cNvPr>
          <p:cNvSpPr txBox="1"/>
          <p:nvPr/>
        </p:nvSpPr>
        <p:spPr bwMode="auto">
          <a:xfrm>
            <a:off x="6512357" y="36407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701A6D08-5766-6EF9-E811-96755EDF8653}"/>
              </a:ext>
            </a:extLst>
          </p:cNvPr>
          <p:cNvSpPr txBox="1"/>
          <p:nvPr/>
        </p:nvSpPr>
        <p:spPr bwMode="auto">
          <a:xfrm>
            <a:off x="6654886" y="381744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DEAB11AE-A363-B8AA-ECDA-EBE75F23A68A}"/>
              </a:ext>
            </a:extLst>
          </p:cNvPr>
          <p:cNvSpPr txBox="1"/>
          <p:nvPr/>
        </p:nvSpPr>
        <p:spPr bwMode="auto">
          <a:xfrm>
            <a:off x="7045321" y="38174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8" name="TextBox 37">
            <a:extLst>
              <a:ext uri="{FF2B5EF4-FFF2-40B4-BE49-F238E27FC236}">
                <a16:creationId xmlns:a16="http://schemas.microsoft.com/office/drawing/2014/main" id="{20A0260F-7FE2-8618-2BF2-B7AD26E8E259}"/>
              </a:ext>
            </a:extLst>
          </p:cNvPr>
          <p:cNvSpPr txBox="1"/>
          <p:nvPr/>
        </p:nvSpPr>
        <p:spPr bwMode="auto">
          <a:xfrm>
            <a:off x="7467323" y="3814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F13F4BD2-74C5-CF66-F71B-43DBF5F31686}"/>
              </a:ext>
            </a:extLst>
          </p:cNvPr>
          <p:cNvSpPr txBox="1"/>
          <p:nvPr/>
        </p:nvSpPr>
        <p:spPr bwMode="auto">
          <a:xfrm>
            <a:off x="7903443" y="3814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B339C227-4199-41E3-021D-1C85E3AD418D}"/>
              </a:ext>
            </a:extLst>
          </p:cNvPr>
          <p:cNvSpPr txBox="1"/>
          <p:nvPr/>
        </p:nvSpPr>
        <p:spPr bwMode="auto">
          <a:xfrm>
            <a:off x="8335635" y="38188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D07039D1-2059-BBBD-A6FC-F0A41AFA0749}"/>
              </a:ext>
            </a:extLst>
          </p:cNvPr>
          <p:cNvSpPr txBox="1"/>
          <p:nvPr/>
        </p:nvSpPr>
        <p:spPr bwMode="auto">
          <a:xfrm>
            <a:off x="8771755" y="38188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42" name="TextBox 41">
            <a:extLst>
              <a:ext uri="{FF2B5EF4-FFF2-40B4-BE49-F238E27FC236}">
                <a16:creationId xmlns:a16="http://schemas.microsoft.com/office/drawing/2014/main" id="{EF37C3A5-33E1-5A3E-B304-84419775E76C}"/>
              </a:ext>
            </a:extLst>
          </p:cNvPr>
          <p:cNvSpPr txBox="1"/>
          <p:nvPr/>
        </p:nvSpPr>
        <p:spPr bwMode="auto">
          <a:xfrm>
            <a:off x="9193757" y="38159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D0FD3389-9EDB-0888-5201-8D1E4CE16928}"/>
              </a:ext>
            </a:extLst>
          </p:cNvPr>
          <p:cNvSpPr txBox="1"/>
          <p:nvPr/>
        </p:nvSpPr>
        <p:spPr bwMode="auto">
          <a:xfrm>
            <a:off x="9629877" y="38159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44" name="TextBox 43">
            <a:extLst>
              <a:ext uri="{FF2B5EF4-FFF2-40B4-BE49-F238E27FC236}">
                <a16:creationId xmlns:a16="http://schemas.microsoft.com/office/drawing/2014/main" id="{7885F37F-B19A-66DD-B0EA-AD41D94CA21E}"/>
              </a:ext>
            </a:extLst>
          </p:cNvPr>
          <p:cNvSpPr txBox="1"/>
          <p:nvPr/>
        </p:nvSpPr>
        <p:spPr bwMode="auto">
          <a:xfrm>
            <a:off x="10052012" y="3814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3A1BCCF5-94E2-B3E4-9AA4-3EECB05CF843}"/>
              </a:ext>
            </a:extLst>
          </p:cNvPr>
          <p:cNvSpPr txBox="1"/>
          <p:nvPr/>
        </p:nvSpPr>
        <p:spPr bwMode="auto">
          <a:xfrm>
            <a:off x="10488132" y="3814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46" name="Freeform: Shape 45">
            <a:extLst>
              <a:ext uri="{FF2B5EF4-FFF2-40B4-BE49-F238E27FC236}">
                <a16:creationId xmlns:a16="http://schemas.microsoft.com/office/drawing/2014/main" id="{19DECBC7-C880-C600-B09E-A37D41D09943}"/>
              </a:ext>
            </a:extLst>
          </p:cNvPr>
          <p:cNvSpPr/>
          <p:nvPr/>
        </p:nvSpPr>
        <p:spPr bwMode="auto">
          <a:xfrm>
            <a:off x="6775088" y="1696887"/>
            <a:ext cx="3866064" cy="999681"/>
          </a:xfrm>
          <a:custGeom>
            <a:avLst/>
            <a:gdLst>
              <a:gd name="connsiteX0" fmla="*/ 0 w 3866064"/>
              <a:gd name="connsiteY0" fmla="*/ 0 h 999681"/>
              <a:gd name="connsiteX1" fmla="*/ 222678 w 3866064"/>
              <a:gd name="connsiteY1" fmla="*/ 0 h 999681"/>
              <a:gd name="connsiteX2" fmla="*/ 208464 w 3866064"/>
              <a:gd name="connsiteY2" fmla="*/ 14214 h 999681"/>
              <a:gd name="connsiteX3" fmla="*/ 355337 w 3866064"/>
              <a:gd name="connsiteY3" fmla="*/ 14214 h 999681"/>
              <a:gd name="connsiteX4" fmla="*/ 355337 w 3866064"/>
              <a:gd name="connsiteY4" fmla="*/ 47378 h 999681"/>
              <a:gd name="connsiteX5" fmla="*/ 710674 w 3866064"/>
              <a:gd name="connsiteY5" fmla="*/ 47378 h 999681"/>
              <a:gd name="connsiteX6" fmla="*/ 710674 w 3866064"/>
              <a:gd name="connsiteY6" fmla="*/ 75805 h 999681"/>
              <a:gd name="connsiteX7" fmla="*/ 900187 w 3866064"/>
              <a:gd name="connsiteY7" fmla="*/ 75805 h 999681"/>
              <a:gd name="connsiteX8" fmla="*/ 900187 w 3866064"/>
              <a:gd name="connsiteY8" fmla="*/ 90019 h 999681"/>
              <a:gd name="connsiteX9" fmla="*/ 990205 w 3866064"/>
              <a:gd name="connsiteY9" fmla="*/ 90019 h 999681"/>
              <a:gd name="connsiteX10" fmla="*/ 990205 w 3866064"/>
              <a:gd name="connsiteY10" fmla="*/ 113708 h 999681"/>
              <a:gd name="connsiteX11" fmla="*/ 1084962 w 3866064"/>
              <a:gd name="connsiteY11" fmla="*/ 113708 h 999681"/>
              <a:gd name="connsiteX12" fmla="*/ 1084962 w 3866064"/>
              <a:gd name="connsiteY12" fmla="*/ 142135 h 999681"/>
              <a:gd name="connsiteX13" fmla="*/ 1373969 w 3866064"/>
              <a:gd name="connsiteY13" fmla="*/ 142135 h 999681"/>
              <a:gd name="connsiteX14" fmla="*/ 1373969 w 3866064"/>
              <a:gd name="connsiteY14" fmla="*/ 170562 h 999681"/>
              <a:gd name="connsiteX15" fmla="*/ 1473463 w 3866064"/>
              <a:gd name="connsiteY15" fmla="*/ 170562 h 999681"/>
              <a:gd name="connsiteX16" fmla="*/ 1473463 w 3866064"/>
              <a:gd name="connsiteY16" fmla="*/ 184775 h 999681"/>
              <a:gd name="connsiteX17" fmla="*/ 1544531 w 3866064"/>
              <a:gd name="connsiteY17" fmla="*/ 184775 h 999681"/>
              <a:gd name="connsiteX18" fmla="*/ 1544531 w 3866064"/>
              <a:gd name="connsiteY18" fmla="*/ 213202 h 999681"/>
              <a:gd name="connsiteX19" fmla="*/ 1681928 w 3866064"/>
              <a:gd name="connsiteY19" fmla="*/ 213202 h 999681"/>
              <a:gd name="connsiteX20" fmla="*/ 1681928 w 3866064"/>
              <a:gd name="connsiteY20" fmla="*/ 241629 h 999681"/>
              <a:gd name="connsiteX21" fmla="*/ 1852489 w 3866064"/>
              <a:gd name="connsiteY21" fmla="*/ 241629 h 999681"/>
              <a:gd name="connsiteX22" fmla="*/ 1876178 w 3866064"/>
              <a:gd name="connsiteY22" fmla="*/ 241629 h 999681"/>
              <a:gd name="connsiteX23" fmla="*/ 1876178 w 3866064"/>
              <a:gd name="connsiteY23" fmla="*/ 260580 h 999681"/>
              <a:gd name="connsiteX24" fmla="*/ 1914081 w 3866064"/>
              <a:gd name="connsiteY24" fmla="*/ 260580 h 999681"/>
              <a:gd name="connsiteX25" fmla="*/ 1914081 w 3866064"/>
              <a:gd name="connsiteY25" fmla="*/ 303221 h 999681"/>
              <a:gd name="connsiteX26" fmla="*/ 1975673 w 3866064"/>
              <a:gd name="connsiteY26" fmla="*/ 303221 h 999681"/>
              <a:gd name="connsiteX27" fmla="*/ 1975673 w 3866064"/>
              <a:gd name="connsiteY27" fmla="*/ 331648 h 999681"/>
              <a:gd name="connsiteX28" fmla="*/ 2037264 w 3866064"/>
              <a:gd name="connsiteY28" fmla="*/ 331648 h 999681"/>
              <a:gd name="connsiteX29" fmla="*/ 2037264 w 3866064"/>
              <a:gd name="connsiteY29" fmla="*/ 355337 h 999681"/>
              <a:gd name="connsiteX30" fmla="*/ 2079905 w 3866064"/>
              <a:gd name="connsiteY30" fmla="*/ 355337 h 999681"/>
              <a:gd name="connsiteX31" fmla="*/ 2079905 w 3866064"/>
              <a:gd name="connsiteY31" fmla="*/ 383764 h 999681"/>
              <a:gd name="connsiteX32" fmla="*/ 2117807 w 3866064"/>
              <a:gd name="connsiteY32" fmla="*/ 383764 h 999681"/>
              <a:gd name="connsiteX33" fmla="*/ 2117807 w 3866064"/>
              <a:gd name="connsiteY33" fmla="*/ 397977 h 999681"/>
              <a:gd name="connsiteX34" fmla="*/ 2217302 w 3866064"/>
              <a:gd name="connsiteY34" fmla="*/ 397977 h 999681"/>
              <a:gd name="connsiteX35" fmla="*/ 2217302 w 3866064"/>
              <a:gd name="connsiteY35" fmla="*/ 445355 h 999681"/>
              <a:gd name="connsiteX36" fmla="*/ 2250466 w 3866064"/>
              <a:gd name="connsiteY36" fmla="*/ 445355 h 999681"/>
              <a:gd name="connsiteX37" fmla="*/ 2250466 w 3866064"/>
              <a:gd name="connsiteY37" fmla="*/ 483258 h 999681"/>
              <a:gd name="connsiteX38" fmla="*/ 2316796 w 3866064"/>
              <a:gd name="connsiteY38" fmla="*/ 483258 h 999681"/>
              <a:gd name="connsiteX39" fmla="*/ 2316796 w 3866064"/>
              <a:gd name="connsiteY39" fmla="*/ 516423 h 999681"/>
              <a:gd name="connsiteX40" fmla="*/ 2406815 w 3866064"/>
              <a:gd name="connsiteY40" fmla="*/ 516423 h 999681"/>
              <a:gd name="connsiteX41" fmla="*/ 2406815 w 3866064"/>
              <a:gd name="connsiteY41" fmla="*/ 530636 h 999681"/>
              <a:gd name="connsiteX42" fmla="*/ 2539474 w 3866064"/>
              <a:gd name="connsiteY42" fmla="*/ 530636 h 999681"/>
              <a:gd name="connsiteX43" fmla="*/ 2539474 w 3866064"/>
              <a:gd name="connsiteY43" fmla="*/ 559063 h 999681"/>
              <a:gd name="connsiteX44" fmla="*/ 2563163 w 3866064"/>
              <a:gd name="connsiteY44" fmla="*/ 559063 h 999681"/>
              <a:gd name="connsiteX45" fmla="*/ 2563163 w 3866064"/>
              <a:gd name="connsiteY45" fmla="*/ 592228 h 999681"/>
              <a:gd name="connsiteX46" fmla="*/ 2615279 w 3866064"/>
              <a:gd name="connsiteY46" fmla="*/ 592228 h 999681"/>
              <a:gd name="connsiteX47" fmla="*/ 2615279 w 3866064"/>
              <a:gd name="connsiteY47" fmla="*/ 644344 h 999681"/>
              <a:gd name="connsiteX48" fmla="*/ 2653181 w 3866064"/>
              <a:gd name="connsiteY48" fmla="*/ 644344 h 999681"/>
              <a:gd name="connsiteX49" fmla="*/ 2653181 w 3866064"/>
              <a:gd name="connsiteY49" fmla="*/ 686984 h 999681"/>
              <a:gd name="connsiteX50" fmla="*/ 2719511 w 3866064"/>
              <a:gd name="connsiteY50" fmla="*/ 686984 h 999681"/>
              <a:gd name="connsiteX51" fmla="*/ 2719511 w 3866064"/>
              <a:gd name="connsiteY51" fmla="*/ 724887 h 999681"/>
              <a:gd name="connsiteX52" fmla="*/ 2776365 w 3866064"/>
              <a:gd name="connsiteY52" fmla="*/ 724887 h 999681"/>
              <a:gd name="connsiteX53" fmla="*/ 2776365 w 3866064"/>
              <a:gd name="connsiteY53" fmla="*/ 762790 h 999681"/>
              <a:gd name="connsiteX54" fmla="*/ 2894810 w 3866064"/>
              <a:gd name="connsiteY54" fmla="*/ 762790 h 999681"/>
              <a:gd name="connsiteX55" fmla="*/ 2894810 w 3866064"/>
              <a:gd name="connsiteY55" fmla="*/ 795954 h 999681"/>
              <a:gd name="connsiteX56" fmla="*/ 3292788 w 3866064"/>
              <a:gd name="connsiteY56" fmla="*/ 795954 h 999681"/>
              <a:gd name="connsiteX57" fmla="*/ 3292788 w 3866064"/>
              <a:gd name="connsiteY57" fmla="*/ 867022 h 999681"/>
              <a:gd name="connsiteX58" fmla="*/ 3430185 w 3866064"/>
              <a:gd name="connsiteY58" fmla="*/ 867022 h 999681"/>
              <a:gd name="connsiteX59" fmla="*/ 3430185 w 3866064"/>
              <a:gd name="connsiteY59" fmla="*/ 999681 h 999681"/>
              <a:gd name="connsiteX60" fmla="*/ 3866064 w 3866064"/>
              <a:gd name="connsiteY60" fmla="*/ 999681 h 999681"/>
              <a:gd name="connsiteX0" fmla="*/ 0 w 3866064"/>
              <a:gd name="connsiteY0" fmla="*/ 0 h 999681"/>
              <a:gd name="connsiteX1" fmla="*/ 222678 w 3866064"/>
              <a:gd name="connsiteY1" fmla="*/ 0 h 999681"/>
              <a:gd name="connsiteX2" fmla="*/ 222678 w 3866064"/>
              <a:gd name="connsiteY2" fmla="*/ 18952 h 999681"/>
              <a:gd name="connsiteX3" fmla="*/ 355337 w 3866064"/>
              <a:gd name="connsiteY3" fmla="*/ 14214 h 999681"/>
              <a:gd name="connsiteX4" fmla="*/ 355337 w 3866064"/>
              <a:gd name="connsiteY4" fmla="*/ 47378 h 999681"/>
              <a:gd name="connsiteX5" fmla="*/ 710674 w 3866064"/>
              <a:gd name="connsiteY5" fmla="*/ 47378 h 999681"/>
              <a:gd name="connsiteX6" fmla="*/ 710674 w 3866064"/>
              <a:gd name="connsiteY6" fmla="*/ 75805 h 999681"/>
              <a:gd name="connsiteX7" fmla="*/ 900187 w 3866064"/>
              <a:gd name="connsiteY7" fmla="*/ 75805 h 999681"/>
              <a:gd name="connsiteX8" fmla="*/ 900187 w 3866064"/>
              <a:gd name="connsiteY8" fmla="*/ 90019 h 999681"/>
              <a:gd name="connsiteX9" fmla="*/ 990205 w 3866064"/>
              <a:gd name="connsiteY9" fmla="*/ 90019 h 999681"/>
              <a:gd name="connsiteX10" fmla="*/ 990205 w 3866064"/>
              <a:gd name="connsiteY10" fmla="*/ 113708 h 999681"/>
              <a:gd name="connsiteX11" fmla="*/ 1084962 w 3866064"/>
              <a:gd name="connsiteY11" fmla="*/ 113708 h 999681"/>
              <a:gd name="connsiteX12" fmla="*/ 1084962 w 3866064"/>
              <a:gd name="connsiteY12" fmla="*/ 142135 h 999681"/>
              <a:gd name="connsiteX13" fmla="*/ 1373969 w 3866064"/>
              <a:gd name="connsiteY13" fmla="*/ 142135 h 999681"/>
              <a:gd name="connsiteX14" fmla="*/ 1373969 w 3866064"/>
              <a:gd name="connsiteY14" fmla="*/ 170562 h 999681"/>
              <a:gd name="connsiteX15" fmla="*/ 1473463 w 3866064"/>
              <a:gd name="connsiteY15" fmla="*/ 170562 h 999681"/>
              <a:gd name="connsiteX16" fmla="*/ 1473463 w 3866064"/>
              <a:gd name="connsiteY16" fmla="*/ 184775 h 999681"/>
              <a:gd name="connsiteX17" fmla="*/ 1544531 w 3866064"/>
              <a:gd name="connsiteY17" fmla="*/ 184775 h 999681"/>
              <a:gd name="connsiteX18" fmla="*/ 1544531 w 3866064"/>
              <a:gd name="connsiteY18" fmla="*/ 213202 h 999681"/>
              <a:gd name="connsiteX19" fmla="*/ 1681928 w 3866064"/>
              <a:gd name="connsiteY19" fmla="*/ 213202 h 999681"/>
              <a:gd name="connsiteX20" fmla="*/ 1681928 w 3866064"/>
              <a:gd name="connsiteY20" fmla="*/ 241629 h 999681"/>
              <a:gd name="connsiteX21" fmla="*/ 1852489 w 3866064"/>
              <a:gd name="connsiteY21" fmla="*/ 241629 h 999681"/>
              <a:gd name="connsiteX22" fmla="*/ 1876178 w 3866064"/>
              <a:gd name="connsiteY22" fmla="*/ 241629 h 999681"/>
              <a:gd name="connsiteX23" fmla="*/ 1876178 w 3866064"/>
              <a:gd name="connsiteY23" fmla="*/ 260580 h 999681"/>
              <a:gd name="connsiteX24" fmla="*/ 1914081 w 3866064"/>
              <a:gd name="connsiteY24" fmla="*/ 260580 h 999681"/>
              <a:gd name="connsiteX25" fmla="*/ 1914081 w 3866064"/>
              <a:gd name="connsiteY25" fmla="*/ 303221 h 999681"/>
              <a:gd name="connsiteX26" fmla="*/ 1975673 w 3866064"/>
              <a:gd name="connsiteY26" fmla="*/ 303221 h 999681"/>
              <a:gd name="connsiteX27" fmla="*/ 1975673 w 3866064"/>
              <a:gd name="connsiteY27" fmla="*/ 331648 h 999681"/>
              <a:gd name="connsiteX28" fmla="*/ 2037264 w 3866064"/>
              <a:gd name="connsiteY28" fmla="*/ 331648 h 999681"/>
              <a:gd name="connsiteX29" fmla="*/ 2037264 w 3866064"/>
              <a:gd name="connsiteY29" fmla="*/ 355337 h 999681"/>
              <a:gd name="connsiteX30" fmla="*/ 2079905 w 3866064"/>
              <a:gd name="connsiteY30" fmla="*/ 355337 h 999681"/>
              <a:gd name="connsiteX31" fmla="*/ 2079905 w 3866064"/>
              <a:gd name="connsiteY31" fmla="*/ 383764 h 999681"/>
              <a:gd name="connsiteX32" fmla="*/ 2117807 w 3866064"/>
              <a:gd name="connsiteY32" fmla="*/ 383764 h 999681"/>
              <a:gd name="connsiteX33" fmla="*/ 2117807 w 3866064"/>
              <a:gd name="connsiteY33" fmla="*/ 397977 h 999681"/>
              <a:gd name="connsiteX34" fmla="*/ 2217302 w 3866064"/>
              <a:gd name="connsiteY34" fmla="*/ 397977 h 999681"/>
              <a:gd name="connsiteX35" fmla="*/ 2217302 w 3866064"/>
              <a:gd name="connsiteY35" fmla="*/ 445355 h 999681"/>
              <a:gd name="connsiteX36" fmla="*/ 2250466 w 3866064"/>
              <a:gd name="connsiteY36" fmla="*/ 445355 h 999681"/>
              <a:gd name="connsiteX37" fmla="*/ 2250466 w 3866064"/>
              <a:gd name="connsiteY37" fmla="*/ 483258 h 999681"/>
              <a:gd name="connsiteX38" fmla="*/ 2316796 w 3866064"/>
              <a:gd name="connsiteY38" fmla="*/ 483258 h 999681"/>
              <a:gd name="connsiteX39" fmla="*/ 2316796 w 3866064"/>
              <a:gd name="connsiteY39" fmla="*/ 516423 h 999681"/>
              <a:gd name="connsiteX40" fmla="*/ 2406815 w 3866064"/>
              <a:gd name="connsiteY40" fmla="*/ 516423 h 999681"/>
              <a:gd name="connsiteX41" fmla="*/ 2406815 w 3866064"/>
              <a:gd name="connsiteY41" fmla="*/ 530636 h 999681"/>
              <a:gd name="connsiteX42" fmla="*/ 2539474 w 3866064"/>
              <a:gd name="connsiteY42" fmla="*/ 530636 h 999681"/>
              <a:gd name="connsiteX43" fmla="*/ 2539474 w 3866064"/>
              <a:gd name="connsiteY43" fmla="*/ 559063 h 999681"/>
              <a:gd name="connsiteX44" fmla="*/ 2563163 w 3866064"/>
              <a:gd name="connsiteY44" fmla="*/ 559063 h 999681"/>
              <a:gd name="connsiteX45" fmla="*/ 2563163 w 3866064"/>
              <a:gd name="connsiteY45" fmla="*/ 592228 h 999681"/>
              <a:gd name="connsiteX46" fmla="*/ 2615279 w 3866064"/>
              <a:gd name="connsiteY46" fmla="*/ 592228 h 999681"/>
              <a:gd name="connsiteX47" fmla="*/ 2615279 w 3866064"/>
              <a:gd name="connsiteY47" fmla="*/ 644344 h 999681"/>
              <a:gd name="connsiteX48" fmla="*/ 2653181 w 3866064"/>
              <a:gd name="connsiteY48" fmla="*/ 644344 h 999681"/>
              <a:gd name="connsiteX49" fmla="*/ 2653181 w 3866064"/>
              <a:gd name="connsiteY49" fmla="*/ 686984 h 999681"/>
              <a:gd name="connsiteX50" fmla="*/ 2719511 w 3866064"/>
              <a:gd name="connsiteY50" fmla="*/ 686984 h 999681"/>
              <a:gd name="connsiteX51" fmla="*/ 2719511 w 3866064"/>
              <a:gd name="connsiteY51" fmla="*/ 724887 h 999681"/>
              <a:gd name="connsiteX52" fmla="*/ 2776365 w 3866064"/>
              <a:gd name="connsiteY52" fmla="*/ 724887 h 999681"/>
              <a:gd name="connsiteX53" fmla="*/ 2776365 w 3866064"/>
              <a:gd name="connsiteY53" fmla="*/ 762790 h 999681"/>
              <a:gd name="connsiteX54" fmla="*/ 2894810 w 3866064"/>
              <a:gd name="connsiteY54" fmla="*/ 762790 h 999681"/>
              <a:gd name="connsiteX55" fmla="*/ 2894810 w 3866064"/>
              <a:gd name="connsiteY55" fmla="*/ 795954 h 999681"/>
              <a:gd name="connsiteX56" fmla="*/ 3292788 w 3866064"/>
              <a:gd name="connsiteY56" fmla="*/ 795954 h 999681"/>
              <a:gd name="connsiteX57" fmla="*/ 3292788 w 3866064"/>
              <a:gd name="connsiteY57" fmla="*/ 867022 h 999681"/>
              <a:gd name="connsiteX58" fmla="*/ 3430185 w 3866064"/>
              <a:gd name="connsiteY58" fmla="*/ 867022 h 999681"/>
              <a:gd name="connsiteX59" fmla="*/ 3430185 w 3866064"/>
              <a:gd name="connsiteY59" fmla="*/ 999681 h 999681"/>
              <a:gd name="connsiteX60" fmla="*/ 3866064 w 3866064"/>
              <a:gd name="connsiteY60" fmla="*/ 999681 h 999681"/>
              <a:gd name="connsiteX0" fmla="*/ 0 w 3866064"/>
              <a:gd name="connsiteY0" fmla="*/ 0 h 999681"/>
              <a:gd name="connsiteX1" fmla="*/ 222678 w 3866064"/>
              <a:gd name="connsiteY1" fmla="*/ 0 h 999681"/>
              <a:gd name="connsiteX2" fmla="*/ 227415 w 3866064"/>
              <a:gd name="connsiteY2" fmla="*/ 18952 h 999681"/>
              <a:gd name="connsiteX3" fmla="*/ 355337 w 3866064"/>
              <a:gd name="connsiteY3" fmla="*/ 14214 h 999681"/>
              <a:gd name="connsiteX4" fmla="*/ 355337 w 3866064"/>
              <a:gd name="connsiteY4" fmla="*/ 47378 h 999681"/>
              <a:gd name="connsiteX5" fmla="*/ 710674 w 3866064"/>
              <a:gd name="connsiteY5" fmla="*/ 47378 h 999681"/>
              <a:gd name="connsiteX6" fmla="*/ 710674 w 3866064"/>
              <a:gd name="connsiteY6" fmla="*/ 75805 h 999681"/>
              <a:gd name="connsiteX7" fmla="*/ 900187 w 3866064"/>
              <a:gd name="connsiteY7" fmla="*/ 75805 h 999681"/>
              <a:gd name="connsiteX8" fmla="*/ 900187 w 3866064"/>
              <a:gd name="connsiteY8" fmla="*/ 90019 h 999681"/>
              <a:gd name="connsiteX9" fmla="*/ 990205 w 3866064"/>
              <a:gd name="connsiteY9" fmla="*/ 90019 h 999681"/>
              <a:gd name="connsiteX10" fmla="*/ 990205 w 3866064"/>
              <a:gd name="connsiteY10" fmla="*/ 113708 h 999681"/>
              <a:gd name="connsiteX11" fmla="*/ 1084962 w 3866064"/>
              <a:gd name="connsiteY11" fmla="*/ 113708 h 999681"/>
              <a:gd name="connsiteX12" fmla="*/ 1084962 w 3866064"/>
              <a:gd name="connsiteY12" fmla="*/ 142135 h 999681"/>
              <a:gd name="connsiteX13" fmla="*/ 1373969 w 3866064"/>
              <a:gd name="connsiteY13" fmla="*/ 142135 h 999681"/>
              <a:gd name="connsiteX14" fmla="*/ 1373969 w 3866064"/>
              <a:gd name="connsiteY14" fmla="*/ 170562 h 999681"/>
              <a:gd name="connsiteX15" fmla="*/ 1473463 w 3866064"/>
              <a:gd name="connsiteY15" fmla="*/ 170562 h 999681"/>
              <a:gd name="connsiteX16" fmla="*/ 1473463 w 3866064"/>
              <a:gd name="connsiteY16" fmla="*/ 184775 h 999681"/>
              <a:gd name="connsiteX17" fmla="*/ 1544531 w 3866064"/>
              <a:gd name="connsiteY17" fmla="*/ 184775 h 999681"/>
              <a:gd name="connsiteX18" fmla="*/ 1544531 w 3866064"/>
              <a:gd name="connsiteY18" fmla="*/ 213202 h 999681"/>
              <a:gd name="connsiteX19" fmla="*/ 1681928 w 3866064"/>
              <a:gd name="connsiteY19" fmla="*/ 213202 h 999681"/>
              <a:gd name="connsiteX20" fmla="*/ 1681928 w 3866064"/>
              <a:gd name="connsiteY20" fmla="*/ 241629 h 999681"/>
              <a:gd name="connsiteX21" fmla="*/ 1852489 w 3866064"/>
              <a:gd name="connsiteY21" fmla="*/ 241629 h 999681"/>
              <a:gd name="connsiteX22" fmla="*/ 1876178 w 3866064"/>
              <a:gd name="connsiteY22" fmla="*/ 241629 h 999681"/>
              <a:gd name="connsiteX23" fmla="*/ 1876178 w 3866064"/>
              <a:gd name="connsiteY23" fmla="*/ 260580 h 999681"/>
              <a:gd name="connsiteX24" fmla="*/ 1914081 w 3866064"/>
              <a:gd name="connsiteY24" fmla="*/ 260580 h 999681"/>
              <a:gd name="connsiteX25" fmla="*/ 1914081 w 3866064"/>
              <a:gd name="connsiteY25" fmla="*/ 303221 h 999681"/>
              <a:gd name="connsiteX26" fmla="*/ 1975673 w 3866064"/>
              <a:gd name="connsiteY26" fmla="*/ 303221 h 999681"/>
              <a:gd name="connsiteX27" fmla="*/ 1975673 w 3866064"/>
              <a:gd name="connsiteY27" fmla="*/ 331648 h 999681"/>
              <a:gd name="connsiteX28" fmla="*/ 2037264 w 3866064"/>
              <a:gd name="connsiteY28" fmla="*/ 331648 h 999681"/>
              <a:gd name="connsiteX29" fmla="*/ 2037264 w 3866064"/>
              <a:gd name="connsiteY29" fmla="*/ 355337 h 999681"/>
              <a:gd name="connsiteX30" fmla="*/ 2079905 w 3866064"/>
              <a:gd name="connsiteY30" fmla="*/ 355337 h 999681"/>
              <a:gd name="connsiteX31" fmla="*/ 2079905 w 3866064"/>
              <a:gd name="connsiteY31" fmla="*/ 383764 h 999681"/>
              <a:gd name="connsiteX32" fmla="*/ 2117807 w 3866064"/>
              <a:gd name="connsiteY32" fmla="*/ 383764 h 999681"/>
              <a:gd name="connsiteX33" fmla="*/ 2117807 w 3866064"/>
              <a:gd name="connsiteY33" fmla="*/ 397977 h 999681"/>
              <a:gd name="connsiteX34" fmla="*/ 2217302 w 3866064"/>
              <a:gd name="connsiteY34" fmla="*/ 397977 h 999681"/>
              <a:gd name="connsiteX35" fmla="*/ 2217302 w 3866064"/>
              <a:gd name="connsiteY35" fmla="*/ 445355 h 999681"/>
              <a:gd name="connsiteX36" fmla="*/ 2250466 w 3866064"/>
              <a:gd name="connsiteY36" fmla="*/ 445355 h 999681"/>
              <a:gd name="connsiteX37" fmla="*/ 2250466 w 3866064"/>
              <a:gd name="connsiteY37" fmla="*/ 483258 h 999681"/>
              <a:gd name="connsiteX38" fmla="*/ 2316796 w 3866064"/>
              <a:gd name="connsiteY38" fmla="*/ 483258 h 999681"/>
              <a:gd name="connsiteX39" fmla="*/ 2316796 w 3866064"/>
              <a:gd name="connsiteY39" fmla="*/ 516423 h 999681"/>
              <a:gd name="connsiteX40" fmla="*/ 2406815 w 3866064"/>
              <a:gd name="connsiteY40" fmla="*/ 516423 h 999681"/>
              <a:gd name="connsiteX41" fmla="*/ 2406815 w 3866064"/>
              <a:gd name="connsiteY41" fmla="*/ 530636 h 999681"/>
              <a:gd name="connsiteX42" fmla="*/ 2539474 w 3866064"/>
              <a:gd name="connsiteY42" fmla="*/ 530636 h 999681"/>
              <a:gd name="connsiteX43" fmla="*/ 2539474 w 3866064"/>
              <a:gd name="connsiteY43" fmla="*/ 559063 h 999681"/>
              <a:gd name="connsiteX44" fmla="*/ 2563163 w 3866064"/>
              <a:gd name="connsiteY44" fmla="*/ 559063 h 999681"/>
              <a:gd name="connsiteX45" fmla="*/ 2563163 w 3866064"/>
              <a:gd name="connsiteY45" fmla="*/ 592228 h 999681"/>
              <a:gd name="connsiteX46" fmla="*/ 2615279 w 3866064"/>
              <a:gd name="connsiteY46" fmla="*/ 592228 h 999681"/>
              <a:gd name="connsiteX47" fmla="*/ 2615279 w 3866064"/>
              <a:gd name="connsiteY47" fmla="*/ 644344 h 999681"/>
              <a:gd name="connsiteX48" fmla="*/ 2653181 w 3866064"/>
              <a:gd name="connsiteY48" fmla="*/ 644344 h 999681"/>
              <a:gd name="connsiteX49" fmla="*/ 2653181 w 3866064"/>
              <a:gd name="connsiteY49" fmla="*/ 686984 h 999681"/>
              <a:gd name="connsiteX50" fmla="*/ 2719511 w 3866064"/>
              <a:gd name="connsiteY50" fmla="*/ 686984 h 999681"/>
              <a:gd name="connsiteX51" fmla="*/ 2719511 w 3866064"/>
              <a:gd name="connsiteY51" fmla="*/ 724887 h 999681"/>
              <a:gd name="connsiteX52" fmla="*/ 2776365 w 3866064"/>
              <a:gd name="connsiteY52" fmla="*/ 724887 h 999681"/>
              <a:gd name="connsiteX53" fmla="*/ 2776365 w 3866064"/>
              <a:gd name="connsiteY53" fmla="*/ 762790 h 999681"/>
              <a:gd name="connsiteX54" fmla="*/ 2894810 w 3866064"/>
              <a:gd name="connsiteY54" fmla="*/ 762790 h 999681"/>
              <a:gd name="connsiteX55" fmla="*/ 2894810 w 3866064"/>
              <a:gd name="connsiteY55" fmla="*/ 795954 h 999681"/>
              <a:gd name="connsiteX56" fmla="*/ 3292788 w 3866064"/>
              <a:gd name="connsiteY56" fmla="*/ 795954 h 999681"/>
              <a:gd name="connsiteX57" fmla="*/ 3292788 w 3866064"/>
              <a:gd name="connsiteY57" fmla="*/ 867022 h 999681"/>
              <a:gd name="connsiteX58" fmla="*/ 3430185 w 3866064"/>
              <a:gd name="connsiteY58" fmla="*/ 867022 h 999681"/>
              <a:gd name="connsiteX59" fmla="*/ 3430185 w 3866064"/>
              <a:gd name="connsiteY59" fmla="*/ 999681 h 999681"/>
              <a:gd name="connsiteX60" fmla="*/ 3866064 w 3866064"/>
              <a:gd name="connsiteY60" fmla="*/ 999681 h 99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866064" h="999681">
                <a:moveTo>
                  <a:pt x="0" y="0"/>
                </a:moveTo>
                <a:lnTo>
                  <a:pt x="222678" y="0"/>
                </a:lnTo>
                <a:lnTo>
                  <a:pt x="227415" y="18952"/>
                </a:lnTo>
                <a:lnTo>
                  <a:pt x="355337" y="14214"/>
                </a:lnTo>
                <a:lnTo>
                  <a:pt x="355337" y="47378"/>
                </a:lnTo>
                <a:lnTo>
                  <a:pt x="710674" y="47378"/>
                </a:lnTo>
                <a:lnTo>
                  <a:pt x="710674" y="75805"/>
                </a:lnTo>
                <a:lnTo>
                  <a:pt x="900187" y="75805"/>
                </a:lnTo>
                <a:lnTo>
                  <a:pt x="900187" y="90019"/>
                </a:lnTo>
                <a:lnTo>
                  <a:pt x="990205" y="90019"/>
                </a:lnTo>
                <a:lnTo>
                  <a:pt x="990205" y="113708"/>
                </a:lnTo>
                <a:lnTo>
                  <a:pt x="1084962" y="113708"/>
                </a:lnTo>
                <a:lnTo>
                  <a:pt x="1084962" y="142135"/>
                </a:lnTo>
                <a:lnTo>
                  <a:pt x="1373969" y="142135"/>
                </a:lnTo>
                <a:lnTo>
                  <a:pt x="1373969" y="170562"/>
                </a:lnTo>
                <a:lnTo>
                  <a:pt x="1473463" y="170562"/>
                </a:lnTo>
                <a:lnTo>
                  <a:pt x="1473463" y="184775"/>
                </a:lnTo>
                <a:lnTo>
                  <a:pt x="1544531" y="184775"/>
                </a:lnTo>
                <a:lnTo>
                  <a:pt x="1544531" y="213202"/>
                </a:lnTo>
                <a:lnTo>
                  <a:pt x="1681928" y="213202"/>
                </a:lnTo>
                <a:lnTo>
                  <a:pt x="1681928" y="241629"/>
                </a:lnTo>
                <a:lnTo>
                  <a:pt x="1852489" y="241629"/>
                </a:lnTo>
                <a:lnTo>
                  <a:pt x="1876178" y="241629"/>
                </a:lnTo>
                <a:lnTo>
                  <a:pt x="1876178" y="260580"/>
                </a:lnTo>
                <a:lnTo>
                  <a:pt x="1914081" y="260580"/>
                </a:lnTo>
                <a:lnTo>
                  <a:pt x="1914081" y="303221"/>
                </a:lnTo>
                <a:lnTo>
                  <a:pt x="1975673" y="303221"/>
                </a:lnTo>
                <a:lnTo>
                  <a:pt x="1975673" y="331648"/>
                </a:lnTo>
                <a:lnTo>
                  <a:pt x="2037264" y="331648"/>
                </a:lnTo>
                <a:lnTo>
                  <a:pt x="2037264" y="355337"/>
                </a:lnTo>
                <a:lnTo>
                  <a:pt x="2079905" y="355337"/>
                </a:lnTo>
                <a:lnTo>
                  <a:pt x="2079905" y="383764"/>
                </a:lnTo>
                <a:lnTo>
                  <a:pt x="2117807" y="383764"/>
                </a:lnTo>
                <a:lnTo>
                  <a:pt x="2117807" y="397977"/>
                </a:lnTo>
                <a:lnTo>
                  <a:pt x="2217302" y="397977"/>
                </a:lnTo>
                <a:lnTo>
                  <a:pt x="2217302" y="445355"/>
                </a:lnTo>
                <a:lnTo>
                  <a:pt x="2250466" y="445355"/>
                </a:lnTo>
                <a:lnTo>
                  <a:pt x="2250466" y="483258"/>
                </a:lnTo>
                <a:lnTo>
                  <a:pt x="2316796" y="483258"/>
                </a:lnTo>
                <a:lnTo>
                  <a:pt x="2316796" y="516423"/>
                </a:lnTo>
                <a:lnTo>
                  <a:pt x="2406815" y="516423"/>
                </a:lnTo>
                <a:lnTo>
                  <a:pt x="2406815" y="530636"/>
                </a:lnTo>
                <a:lnTo>
                  <a:pt x="2539474" y="530636"/>
                </a:lnTo>
                <a:lnTo>
                  <a:pt x="2539474" y="559063"/>
                </a:lnTo>
                <a:lnTo>
                  <a:pt x="2563163" y="559063"/>
                </a:lnTo>
                <a:lnTo>
                  <a:pt x="2563163" y="592228"/>
                </a:lnTo>
                <a:lnTo>
                  <a:pt x="2615279" y="592228"/>
                </a:lnTo>
                <a:lnTo>
                  <a:pt x="2615279" y="644344"/>
                </a:lnTo>
                <a:lnTo>
                  <a:pt x="2653181" y="644344"/>
                </a:lnTo>
                <a:lnTo>
                  <a:pt x="2653181" y="686984"/>
                </a:lnTo>
                <a:lnTo>
                  <a:pt x="2719511" y="686984"/>
                </a:lnTo>
                <a:lnTo>
                  <a:pt x="2719511" y="724887"/>
                </a:lnTo>
                <a:lnTo>
                  <a:pt x="2776365" y="724887"/>
                </a:lnTo>
                <a:lnTo>
                  <a:pt x="2776365" y="762790"/>
                </a:lnTo>
                <a:lnTo>
                  <a:pt x="2894810" y="762790"/>
                </a:lnTo>
                <a:lnTo>
                  <a:pt x="2894810" y="795954"/>
                </a:lnTo>
                <a:lnTo>
                  <a:pt x="3292788" y="795954"/>
                </a:lnTo>
                <a:lnTo>
                  <a:pt x="3292788" y="867022"/>
                </a:lnTo>
                <a:lnTo>
                  <a:pt x="3430185" y="867022"/>
                </a:lnTo>
                <a:lnTo>
                  <a:pt x="3430185" y="999681"/>
                </a:lnTo>
                <a:lnTo>
                  <a:pt x="3866064" y="999681"/>
                </a:lnTo>
              </a:path>
            </a:pathLst>
          </a:custGeom>
          <a:noFill/>
          <a:ln w="28575">
            <a:solidFill>
              <a:schemeClr val="accent1"/>
            </a:solidFill>
            <a:miter lim="800000"/>
            <a:headEnd/>
            <a:tailEnd/>
          </a:ln>
        </p:spPr>
        <p:txBody>
          <a:bodyPr rtlCol="0" anchor="ctr"/>
          <a:lstStyle/>
          <a:p>
            <a:pPr algn="ctr"/>
            <a:endParaRPr lang="en-US"/>
          </a:p>
        </p:txBody>
      </p:sp>
      <p:grpSp>
        <p:nvGrpSpPr>
          <p:cNvPr id="136" name="Group 135">
            <a:extLst>
              <a:ext uri="{FF2B5EF4-FFF2-40B4-BE49-F238E27FC236}">
                <a16:creationId xmlns:a16="http://schemas.microsoft.com/office/drawing/2014/main" id="{5177B053-8FE9-E6D6-3334-D8F06BDDB653}"/>
              </a:ext>
            </a:extLst>
          </p:cNvPr>
          <p:cNvGrpSpPr/>
          <p:nvPr/>
        </p:nvGrpSpPr>
        <p:grpSpPr>
          <a:xfrm>
            <a:off x="6897662" y="1630869"/>
            <a:ext cx="3705355" cy="1142743"/>
            <a:chOff x="6897662" y="1630869"/>
            <a:chExt cx="3705355" cy="1142743"/>
          </a:xfrm>
        </p:grpSpPr>
        <p:cxnSp>
          <p:nvCxnSpPr>
            <p:cNvPr id="48" name="Straight Connector 47">
              <a:extLst>
                <a:ext uri="{FF2B5EF4-FFF2-40B4-BE49-F238E27FC236}">
                  <a16:creationId xmlns:a16="http://schemas.microsoft.com/office/drawing/2014/main" id="{2BDEF214-9EED-A471-CEAB-698EB9E1E8C8}"/>
                </a:ext>
              </a:extLst>
            </p:cNvPr>
            <p:cNvCxnSpPr/>
            <p:nvPr/>
          </p:nvCxnSpPr>
          <p:spPr bwMode="auto">
            <a:xfrm>
              <a:off x="6897662" y="1630869"/>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F83840B-083A-32EA-B94A-49E37780AEAF}"/>
                </a:ext>
              </a:extLst>
            </p:cNvPr>
            <p:cNvCxnSpPr/>
            <p:nvPr/>
          </p:nvCxnSpPr>
          <p:spPr bwMode="auto">
            <a:xfrm>
              <a:off x="7064452" y="1637746"/>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4CF323B-F6F3-C914-6199-ED19612D73E6}"/>
                </a:ext>
              </a:extLst>
            </p:cNvPr>
            <p:cNvCxnSpPr/>
            <p:nvPr/>
          </p:nvCxnSpPr>
          <p:spPr bwMode="auto">
            <a:xfrm>
              <a:off x="8017368" y="1771360"/>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BA88F9A-3152-EDD4-E2F2-ACAF92505061}"/>
                </a:ext>
              </a:extLst>
            </p:cNvPr>
            <p:cNvCxnSpPr/>
            <p:nvPr/>
          </p:nvCxnSpPr>
          <p:spPr bwMode="auto">
            <a:xfrm>
              <a:off x="8188719" y="1797729"/>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640955B-BE4F-7C70-8D43-A7161B7A06FD}"/>
                </a:ext>
              </a:extLst>
            </p:cNvPr>
            <p:cNvCxnSpPr/>
            <p:nvPr/>
          </p:nvCxnSpPr>
          <p:spPr bwMode="auto">
            <a:xfrm>
              <a:off x="8833853" y="1983669"/>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9827246-25FD-B233-5854-E72FC057CE02}"/>
                </a:ext>
              </a:extLst>
            </p:cNvPr>
            <p:cNvCxnSpPr/>
            <p:nvPr/>
          </p:nvCxnSpPr>
          <p:spPr bwMode="auto">
            <a:xfrm>
              <a:off x="9187620" y="2137556"/>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42CF3AB-5F05-653D-A9D2-4B6EA469F1C1}"/>
                </a:ext>
              </a:extLst>
            </p:cNvPr>
            <p:cNvCxnSpPr/>
            <p:nvPr/>
          </p:nvCxnSpPr>
          <p:spPr bwMode="auto">
            <a:xfrm>
              <a:off x="9446611" y="2311755"/>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04B6A15-63E4-A7D0-1C70-BAFD595EAB84}"/>
                </a:ext>
              </a:extLst>
            </p:cNvPr>
            <p:cNvCxnSpPr/>
            <p:nvPr/>
          </p:nvCxnSpPr>
          <p:spPr bwMode="auto">
            <a:xfrm>
              <a:off x="9499516" y="2328078"/>
              <a:ext cx="0" cy="137397"/>
            </a:xfrm>
            <a:prstGeom prst="line">
              <a:avLst/>
            </a:prstGeom>
            <a:noFill/>
            <a:ln w="7620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6853AF5-DE4B-54D1-1418-CA20E67A7485}"/>
                </a:ext>
              </a:extLst>
            </p:cNvPr>
            <p:cNvCxnSpPr/>
            <p:nvPr/>
          </p:nvCxnSpPr>
          <p:spPr bwMode="auto">
            <a:xfrm>
              <a:off x="9551689" y="2387469"/>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C599AE2-A4F5-73DD-0FB7-3C5432DECB27}"/>
                </a:ext>
              </a:extLst>
            </p:cNvPr>
            <p:cNvCxnSpPr/>
            <p:nvPr/>
          </p:nvCxnSpPr>
          <p:spPr bwMode="auto">
            <a:xfrm>
              <a:off x="9690609" y="2388880"/>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95C2601-D8A2-FCA8-BB15-D68D4C0E17F1}"/>
                </a:ext>
              </a:extLst>
            </p:cNvPr>
            <p:cNvCxnSpPr/>
            <p:nvPr/>
          </p:nvCxnSpPr>
          <p:spPr bwMode="auto">
            <a:xfrm>
              <a:off x="9909338" y="2429680"/>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E39D515-7E4C-FE45-79E6-D16F005621E3}"/>
                </a:ext>
              </a:extLst>
            </p:cNvPr>
            <p:cNvCxnSpPr/>
            <p:nvPr/>
          </p:nvCxnSpPr>
          <p:spPr bwMode="auto">
            <a:xfrm>
              <a:off x="9950531" y="2429679"/>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22D0F10-E222-861E-FE67-18B3F4AC5BED}"/>
                </a:ext>
              </a:extLst>
            </p:cNvPr>
            <p:cNvCxnSpPr/>
            <p:nvPr/>
          </p:nvCxnSpPr>
          <p:spPr bwMode="auto">
            <a:xfrm>
              <a:off x="9601449" y="2387300"/>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4C2B134-E580-8E7F-FED5-F4FA1582A19B}"/>
                </a:ext>
              </a:extLst>
            </p:cNvPr>
            <p:cNvCxnSpPr/>
            <p:nvPr/>
          </p:nvCxnSpPr>
          <p:spPr bwMode="auto">
            <a:xfrm>
              <a:off x="9648024" y="2387300"/>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D8BC529-9AAE-C0E4-0947-9382625403FA}"/>
                </a:ext>
              </a:extLst>
            </p:cNvPr>
            <p:cNvCxnSpPr/>
            <p:nvPr/>
          </p:nvCxnSpPr>
          <p:spPr bwMode="auto">
            <a:xfrm>
              <a:off x="9847803" y="2431790"/>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5C22095-95D2-A7F7-5D9A-D2707951103A}"/>
                </a:ext>
              </a:extLst>
            </p:cNvPr>
            <p:cNvCxnSpPr/>
            <p:nvPr/>
          </p:nvCxnSpPr>
          <p:spPr bwMode="auto">
            <a:xfrm>
              <a:off x="9789891" y="2431791"/>
              <a:ext cx="0" cy="137397"/>
            </a:xfrm>
            <a:prstGeom prst="line">
              <a:avLst/>
            </a:prstGeom>
            <a:noFill/>
            <a:ln w="762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AFA95AD-A005-9BA8-AF64-7FCD341CD670}"/>
                </a:ext>
              </a:extLst>
            </p:cNvPr>
            <p:cNvCxnSpPr/>
            <p:nvPr/>
          </p:nvCxnSpPr>
          <p:spPr bwMode="auto">
            <a:xfrm>
              <a:off x="10005418" y="2434417"/>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ED41A9F-AA71-A6A1-F0AE-8879CAA724FE}"/>
                </a:ext>
              </a:extLst>
            </p:cNvPr>
            <p:cNvCxnSpPr/>
            <p:nvPr/>
          </p:nvCxnSpPr>
          <p:spPr bwMode="auto">
            <a:xfrm>
              <a:off x="10075148" y="2503115"/>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DF67746-2418-7F9B-BC18-C014425122D5}"/>
                </a:ext>
              </a:extLst>
            </p:cNvPr>
            <p:cNvCxnSpPr/>
            <p:nvPr/>
          </p:nvCxnSpPr>
          <p:spPr bwMode="auto">
            <a:xfrm>
              <a:off x="10167606" y="2503115"/>
              <a:ext cx="0" cy="137397"/>
            </a:xfrm>
            <a:prstGeom prst="line">
              <a:avLst/>
            </a:prstGeom>
            <a:noFill/>
            <a:ln w="381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5DA42F1-EBAB-9203-2054-C83458BE1E56}"/>
                </a:ext>
              </a:extLst>
            </p:cNvPr>
            <p:cNvCxnSpPr/>
            <p:nvPr/>
          </p:nvCxnSpPr>
          <p:spPr bwMode="auto">
            <a:xfrm>
              <a:off x="10126499" y="2503115"/>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41792DC-AB13-6596-CEF4-EBD36ED48ED4}"/>
                </a:ext>
              </a:extLst>
            </p:cNvPr>
            <p:cNvCxnSpPr/>
            <p:nvPr/>
          </p:nvCxnSpPr>
          <p:spPr bwMode="auto">
            <a:xfrm>
              <a:off x="10284004" y="2635425"/>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AF6787C-703D-2687-EA6F-30F50F0AD547}"/>
                </a:ext>
              </a:extLst>
            </p:cNvPr>
            <p:cNvCxnSpPr/>
            <p:nvPr/>
          </p:nvCxnSpPr>
          <p:spPr bwMode="auto">
            <a:xfrm>
              <a:off x="10351123" y="2636215"/>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60C21B2-9658-9948-600C-DE32D9671BD6}"/>
                </a:ext>
              </a:extLst>
            </p:cNvPr>
            <p:cNvCxnSpPr/>
            <p:nvPr/>
          </p:nvCxnSpPr>
          <p:spPr bwMode="auto">
            <a:xfrm>
              <a:off x="10603017" y="2635083"/>
              <a:ext cx="0" cy="137397"/>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5964801-1A93-AFD9-87DF-38E6458E8352}"/>
                </a:ext>
              </a:extLst>
            </p:cNvPr>
            <p:cNvCxnSpPr/>
            <p:nvPr/>
          </p:nvCxnSpPr>
          <p:spPr bwMode="auto">
            <a:xfrm>
              <a:off x="10228577" y="2635083"/>
              <a:ext cx="0" cy="137397"/>
            </a:xfrm>
            <a:prstGeom prst="line">
              <a:avLst/>
            </a:prstGeom>
            <a:noFill/>
            <a:ln w="7620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Factors Predicting </a:t>
            </a:r>
            <a:br>
              <a:rPr lang="en-US" dirty="0"/>
            </a:br>
            <a:r>
              <a:rPr lang="en-US" dirty="0"/>
              <a:t>Biochemical Progression to MM</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 Reproduced with permission.</a:t>
            </a:r>
            <a:endParaRPr lang="en-US" altLang="en-US" sz="1200" b="0" dirty="0">
              <a:solidFill>
                <a:schemeClr val="bg2"/>
              </a:solidFill>
              <a:latin typeface="Calibri" panose="020F0502020204030204" pitchFamily="34" charset="0"/>
            </a:endParaRPr>
          </a:p>
        </p:txBody>
      </p:sp>
      <p:sp>
        <p:nvSpPr>
          <p:cNvPr id="6" name="CuadroTexto 13">
            <a:extLst>
              <a:ext uri="{FF2B5EF4-FFF2-40B4-BE49-F238E27FC236}">
                <a16:creationId xmlns:a16="http://schemas.microsoft.com/office/drawing/2014/main" id="{2633FEED-7B33-06F3-3890-ADEE03B9C74B}"/>
              </a:ext>
            </a:extLst>
          </p:cNvPr>
          <p:cNvSpPr txBox="1"/>
          <p:nvPr/>
        </p:nvSpPr>
        <p:spPr>
          <a:xfrm>
            <a:off x="1751831" y="1495959"/>
            <a:ext cx="3889206" cy="584775"/>
          </a:xfrm>
          <a:prstGeom prst="rect">
            <a:avLst/>
          </a:prstGeom>
          <a:noFill/>
        </p:spPr>
        <p:txBody>
          <a:bodyPr wrap="none" rtlCol="0">
            <a:spAutoFit/>
          </a:bodyPr>
          <a:lstStyle/>
          <a:p>
            <a:pPr algn="ctr"/>
            <a:r>
              <a:rPr lang="es-ES_tradnl" sz="1600" b="1" dirty="0">
                <a:solidFill>
                  <a:schemeClr val="bg1"/>
                </a:solidFill>
                <a:latin typeface="+mj-lt"/>
              </a:rPr>
              <a:t>Landmark Time to Biochemical Progression </a:t>
            </a:r>
          </a:p>
          <a:p>
            <a:pPr algn="ctr"/>
            <a:r>
              <a:rPr lang="es-ES_tradnl" sz="1600" b="1" dirty="0">
                <a:solidFill>
                  <a:schemeClr val="bg1"/>
                </a:solidFill>
                <a:latin typeface="+mj-lt"/>
              </a:rPr>
              <a:t>by MRD at End of Maintenance</a:t>
            </a:r>
          </a:p>
        </p:txBody>
      </p:sp>
      <p:sp>
        <p:nvSpPr>
          <p:cNvPr id="7" name="CuadroTexto 9">
            <a:extLst>
              <a:ext uri="{FF2B5EF4-FFF2-40B4-BE49-F238E27FC236}">
                <a16:creationId xmlns:a16="http://schemas.microsoft.com/office/drawing/2014/main" id="{1D542455-9281-0620-1706-B2DB2928F3F0}"/>
              </a:ext>
            </a:extLst>
          </p:cNvPr>
          <p:cNvSpPr txBox="1"/>
          <p:nvPr/>
        </p:nvSpPr>
        <p:spPr>
          <a:xfrm>
            <a:off x="1837459" y="4227486"/>
            <a:ext cx="2802370" cy="307777"/>
          </a:xfrm>
          <a:prstGeom prst="rect">
            <a:avLst/>
          </a:prstGeom>
          <a:noFill/>
        </p:spPr>
        <p:txBody>
          <a:bodyPr wrap="none" rtlCol="0">
            <a:spAutoFit/>
          </a:bodyPr>
          <a:lstStyle/>
          <a:p>
            <a:r>
              <a:rPr lang="es-ES" sz="1400" b="0" dirty="0">
                <a:solidFill>
                  <a:schemeClr val="bg1"/>
                </a:solidFill>
                <a:latin typeface="+mn-lt"/>
              </a:rPr>
              <a:t>HR: 0.22 (95% CI: 0.09-0.5; </a:t>
            </a:r>
            <a:r>
              <a:rPr lang="es-ES" sz="1400" b="0" i="1" dirty="0">
                <a:solidFill>
                  <a:schemeClr val="bg1"/>
                </a:solidFill>
                <a:latin typeface="+mn-lt"/>
              </a:rPr>
              <a:t>P </a:t>
            </a:r>
            <a:r>
              <a:rPr lang="es-ES" sz="1400" b="0" dirty="0">
                <a:solidFill>
                  <a:schemeClr val="bg1"/>
                </a:solidFill>
                <a:latin typeface="+mn-lt"/>
              </a:rPr>
              <a:t>= .001)</a:t>
            </a:r>
          </a:p>
        </p:txBody>
      </p:sp>
      <p:sp>
        <p:nvSpPr>
          <p:cNvPr id="8" name="CuadroTexto 3">
            <a:extLst>
              <a:ext uri="{FF2B5EF4-FFF2-40B4-BE49-F238E27FC236}">
                <a16:creationId xmlns:a16="http://schemas.microsoft.com/office/drawing/2014/main" id="{397D84AB-C650-947B-A908-1819F4BEBA1C}"/>
              </a:ext>
            </a:extLst>
          </p:cNvPr>
          <p:cNvSpPr txBox="1"/>
          <p:nvPr/>
        </p:nvSpPr>
        <p:spPr>
          <a:xfrm>
            <a:off x="7038767" y="1500389"/>
            <a:ext cx="4153296" cy="584775"/>
          </a:xfrm>
          <a:prstGeom prst="rect">
            <a:avLst/>
          </a:prstGeom>
          <a:noFill/>
        </p:spPr>
        <p:txBody>
          <a:bodyPr wrap="square" rtlCol="0">
            <a:spAutoFit/>
          </a:bodyPr>
          <a:lstStyle/>
          <a:p>
            <a:pPr algn="ctr"/>
            <a:r>
              <a:rPr lang="es-ES_tradnl" sz="1600" b="1" dirty="0">
                <a:solidFill>
                  <a:schemeClr val="bg1"/>
                </a:solidFill>
                <a:latin typeface="+mj-lt"/>
              </a:rPr>
              <a:t>Landmark Time to Biochemical Progression </a:t>
            </a:r>
          </a:p>
          <a:p>
            <a:pPr algn="ctr"/>
            <a:r>
              <a:rPr lang="es-ES_tradnl" sz="1600" b="1" dirty="0">
                <a:solidFill>
                  <a:schemeClr val="bg1"/>
                </a:solidFill>
                <a:latin typeface="+mj-lt"/>
              </a:rPr>
              <a:t>by MRD 4 Yr After Treatment</a:t>
            </a:r>
          </a:p>
        </p:txBody>
      </p:sp>
      <p:sp>
        <p:nvSpPr>
          <p:cNvPr id="11" name="CuadroTexto 14">
            <a:extLst>
              <a:ext uri="{FF2B5EF4-FFF2-40B4-BE49-F238E27FC236}">
                <a16:creationId xmlns:a16="http://schemas.microsoft.com/office/drawing/2014/main" id="{E2CB2287-1350-CD01-FED7-4CCC29981BB4}"/>
              </a:ext>
            </a:extLst>
          </p:cNvPr>
          <p:cNvSpPr txBox="1"/>
          <p:nvPr/>
        </p:nvSpPr>
        <p:spPr>
          <a:xfrm>
            <a:off x="7389776" y="4279573"/>
            <a:ext cx="2802370" cy="307777"/>
          </a:xfrm>
          <a:prstGeom prst="rect">
            <a:avLst/>
          </a:prstGeom>
          <a:noFill/>
        </p:spPr>
        <p:txBody>
          <a:bodyPr wrap="none" rtlCol="0">
            <a:spAutoFit/>
          </a:bodyPr>
          <a:lstStyle/>
          <a:p>
            <a:r>
              <a:rPr lang="es-ES" sz="1400" b="0" dirty="0">
                <a:solidFill>
                  <a:schemeClr val="bg1"/>
                </a:solidFill>
                <a:latin typeface="+mn-lt"/>
              </a:rPr>
              <a:t>HR: 0.11 (95% CI: 0.02-0.5; </a:t>
            </a:r>
            <a:r>
              <a:rPr lang="es-ES" sz="1400" b="0" i="1" dirty="0">
                <a:solidFill>
                  <a:schemeClr val="bg1"/>
                </a:solidFill>
                <a:latin typeface="+mn-lt"/>
              </a:rPr>
              <a:t>P </a:t>
            </a:r>
            <a:r>
              <a:rPr lang="es-ES" sz="1400" b="0" dirty="0">
                <a:solidFill>
                  <a:schemeClr val="bg1"/>
                </a:solidFill>
                <a:latin typeface="+mn-lt"/>
              </a:rPr>
              <a:t>= .001)</a:t>
            </a:r>
          </a:p>
        </p:txBody>
      </p:sp>
      <p:graphicFrame>
        <p:nvGraphicFramePr>
          <p:cNvPr id="13" name="Tabla 12">
            <a:extLst>
              <a:ext uri="{FF2B5EF4-FFF2-40B4-BE49-F238E27FC236}">
                <a16:creationId xmlns:a16="http://schemas.microsoft.com/office/drawing/2014/main" id="{6A0BBE4B-E39D-DF4C-A80C-01C8F0E6E9BE}"/>
              </a:ext>
            </a:extLst>
          </p:cNvPr>
          <p:cNvGraphicFramePr>
            <a:graphicFrameLocks noGrp="1"/>
          </p:cNvGraphicFramePr>
          <p:nvPr>
            <p:extLst>
              <p:ext uri="{D42A27DB-BD31-4B8C-83A1-F6EECF244321}">
                <p14:modId xmlns:p14="http://schemas.microsoft.com/office/powerpoint/2010/main" val="3571643180"/>
              </p:ext>
            </p:extLst>
          </p:nvPr>
        </p:nvGraphicFramePr>
        <p:xfrm>
          <a:off x="886442" y="5068512"/>
          <a:ext cx="5228721" cy="822960"/>
        </p:xfrm>
        <a:graphic>
          <a:graphicData uri="http://schemas.openxmlformats.org/drawingml/2006/table">
            <a:tbl>
              <a:tblPr firstRow="1" bandRow="1">
                <a:tableStyleId>{5C22544A-7EE6-4342-B048-85BDC9FD1C3A}</a:tableStyleId>
              </a:tblPr>
              <a:tblGrid>
                <a:gridCol w="5228721">
                  <a:extLst>
                    <a:ext uri="{9D8B030D-6E8A-4147-A177-3AD203B41FA5}">
                      <a16:colId xmlns:a16="http://schemas.microsoft.com/office/drawing/2014/main" val="660610009"/>
                    </a:ext>
                  </a:extLst>
                </a:gridCol>
              </a:tblGrid>
              <a:tr h="183333">
                <a:tc>
                  <a:txBody>
                    <a:bodyPr/>
                    <a:lstStyle/>
                    <a:p>
                      <a:r>
                        <a:rPr lang="es-ES" sz="1400" b="1" i="0" dirty="0">
                          <a:solidFill>
                            <a:schemeClr val="bg1"/>
                          </a:solidFill>
                          <a:latin typeface="+mn-lt"/>
                          <a:cs typeface="Arial" panose="020B0604020202020204" pitchFamily="34" charset="0"/>
                        </a:rPr>
                        <a:t>Patients at Risk, n</a:t>
                      </a:r>
                    </a:p>
                  </a:txBody>
                  <a:tcPr>
                    <a:noFill/>
                  </a:tcPr>
                </a:tc>
                <a:extLst>
                  <a:ext uri="{0D108BD9-81ED-4DB2-BD59-A6C34878D82A}">
                    <a16:rowId xmlns:a16="http://schemas.microsoft.com/office/drawing/2014/main" val="458790721"/>
                  </a:ext>
                </a:extLst>
              </a:tr>
              <a:tr h="183333">
                <a:tc>
                  <a:txBody>
                    <a:bodyPr/>
                    <a:lstStyle/>
                    <a:p>
                      <a:r>
                        <a:rPr lang="es-ES" sz="1400" b="0" i="0" dirty="0">
                          <a:solidFill>
                            <a:schemeClr val="bg1"/>
                          </a:solidFill>
                          <a:latin typeface="+mn-lt"/>
                          <a:cs typeface="Arial" panose="020B0604020202020204" pitchFamily="34" charset="0"/>
                        </a:rPr>
                        <a:t> MRD-      46            45            42            28            14             1               0</a:t>
                      </a:r>
                    </a:p>
                    <a:p>
                      <a:r>
                        <a:rPr lang="es-ES" sz="1400" b="0" i="0" dirty="0">
                          <a:solidFill>
                            <a:schemeClr val="bg1"/>
                          </a:solidFill>
                          <a:latin typeface="+mn-lt"/>
                          <a:cs typeface="Arial" panose="020B0604020202020204" pitchFamily="34" charset="0"/>
                        </a:rPr>
                        <a:t> MRD+     22            16            12             7               0</a:t>
                      </a:r>
                    </a:p>
                  </a:txBody>
                  <a:tcPr>
                    <a:noFill/>
                  </a:tcPr>
                </a:tc>
                <a:extLst>
                  <a:ext uri="{0D108BD9-81ED-4DB2-BD59-A6C34878D82A}">
                    <a16:rowId xmlns:a16="http://schemas.microsoft.com/office/drawing/2014/main" val="4163793449"/>
                  </a:ext>
                </a:extLst>
              </a:tr>
            </a:tbl>
          </a:graphicData>
        </a:graphic>
      </p:graphicFrame>
      <p:graphicFrame>
        <p:nvGraphicFramePr>
          <p:cNvPr id="14" name="Tabla 12">
            <a:extLst>
              <a:ext uri="{FF2B5EF4-FFF2-40B4-BE49-F238E27FC236}">
                <a16:creationId xmlns:a16="http://schemas.microsoft.com/office/drawing/2014/main" id="{539D6232-60D1-7890-8FDD-046CACF65223}"/>
              </a:ext>
            </a:extLst>
          </p:cNvPr>
          <p:cNvGraphicFramePr>
            <a:graphicFrameLocks noGrp="1"/>
          </p:cNvGraphicFramePr>
          <p:nvPr>
            <p:extLst>
              <p:ext uri="{D42A27DB-BD31-4B8C-83A1-F6EECF244321}">
                <p14:modId xmlns:p14="http://schemas.microsoft.com/office/powerpoint/2010/main" val="2976878739"/>
              </p:ext>
            </p:extLst>
          </p:nvPr>
        </p:nvGraphicFramePr>
        <p:xfrm>
          <a:off x="6391521" y="5042505"/>
          <a:ext cx="5228720" cy="822960"/>
        </p:xfrm>
        <a:graphic>
          <a:graphicData uri="http://schemas.openxmlformats.org/drawingml/2006/table">
            <a:tbl>
              <a:tblPr firstRow="1" bandRow="1">
                <a:tableStyleId>{5C22544A-7EE6-4342-B048-85BDC9FD1C3A}</a:tableStyleId>
              </a:tblPr>
              <a:tblGrid>
                <a:gridCol w="5228720">
                  <a:extLst>
                    <a:ext uri="{9D8B030D-6E8A-4147-A177-3AD203B41FA5}">
                      <a16:colId xmlns:a16="http://schemas.microsoft.com/office/drawing/2014/main" val="660610009"/>
                    </a:ext>
                  </a:extLst>
                </a:gridCol>
              </a:tblGrid>
              <a:tr h="183333">
                <a:tc>
                  <a:txBody>
                    <a:bodyPr/>
                    <a:lstStyle/>
                    <a:p>
                      <a:r>
                        <a:rPr lang="es-ES" sz="1400" b="1" i="0" dirty="0">
                          <a:solidFill>
                            <a:schemeClr val="bg1"/>
                          </a:solidFill>
                          <a:latin typeface="+mn-lt"/>
                          <a:cs typeface="Arial" panose="020B0604020202020204" pitchFamily="34" charset="0"/>
                        </a:rPr>
                        <a:t>Patients at Risk, n</a:t>
                      </a:r>
                    </a:p>
                  </a:txBody>
                  <a:tcPr>
                    <a:noFill/>
                  </a:tcPr>
                </a:tc>
                <a:extLst>
                  <a:ext uri="{0D108BD9-81ED-4DB2-BD59-A6C34878D82A}">
                    <a16:rowId xmlns:a16="http://schemas.microsoft.com/office/drawing/2014/main" val="458790721"/>
                  </a:ext>
                </a:extLst>
              </a:tr>
              <a:tr h="183333">
                <a:tc>
                  <a:txBody>
                    <a:bodyPr/>
                    <a:lstStyle/>
                    <a:p>
                      <a:r>
                        <a:rPr lang="es-ES" sz="1400" b="0" i="0" dirty="0">
                          <a:solidFill>
                            <a:schemeClr val="bg1"/>
                          </a:solidFill>
                          <a:latin typeface="+mn-lt"/>
                          <a:cs typeface="Arial" panose="020B0604020202020204" pitchFamily="34" charset="0"/>
                        </a:rPr>
                        <a:t> MRD-       27                  27                   27                  18                    0</a:t>
                      </a:r>
                    </a:p>
                    <a:p>
                      <a:r>
                        <a:rPr lang="es-ES" sz="1400" b="0" i="0" dirty="0">
                          <a:solidFill>
                            <a:schemeClr val="bg1"/>
                          </a:solidFill>
                          <a:latin typeface="+mn-lt"/>
                          <a:cs typeface="Arial" panose="020B0604020202020204" pitchFamily="34" charset="0"/>
                        </a:rPr>
                        <a:t> MRD+      12                  12                   11                   6                      1</a:t>
                      </a:r>
                    </a:p>
                  </a:txBody>
                  <a:tcPr>
                    <a:noFill/>
                  </a:tcPr>
                </a:tc>
                <a:extLst>
                  <a:ext uri="{0D108BD9-81ED-4DB2-BD59-A6C34878D82A}">
                    <a16:rowId xmlns:a16="http://schemas.microsoft.com/office/drawing/2014/main" val="4163793449"/>
                  </a:ext>
                </a:extLst>
              </a:tr>
            </a:tbl>
          </a:graphicData>
        </a:graphic>
      </p:graphicFrame>
      <p:sp>
        <p:nvSpPr>
          <p:cNvPr id="2" name="TextBox 1">
            <a:extLst>
              <a:ext uri="{FF2B5EF4-FFF2-40B4-BE49-F238E27FC236}">
                <a16:creationId xmlns:a16="http://schemas.microsoft.com/office/drawing/2014/main" id="{44EC911F-F29A-F64B-3A00-0B74D2A82068}"/>
              </a:ext>
            </a:extLst>
          </p:cNvPr>
          <p:cNvSpPr txBox="1"/>
          <p:nvPr/>
        </p:nvSpPr>
        <p:spPr bwMode="auto">
          <a:xfrm>
            <a:off x="2740452" y="4783083"/>
            <a:ext cx="2053789"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5" name="TextBox 14">
            <a:extLst>
              <a:ext uri="{FF2B5EF4-FFF2-40B4-BE49-F238E27FC236}">
                <a16:creationId xmlns:a16="http://schemas.microsoft.com/office/drawing/2014/main" id="{7265F7B9-8793-1685-5F54-4B7B27E1C8F6}"/>
              </a:ext>
            </a:extLst>
          </p:cNvPr>
          <p:cNvSpPr txBox="1"/>
          <p:nvPr/>
        </p:nvSpPr>
        <p:spPr bwMode="auto">
          <a:xfrm rot="16200000">
            <a:off x="-451413" y="3175650"/>
            <a:ext cx="2773574"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Biochemical Progression-Free Proportion</a:t>
            </a:r>
          </a:p>
        </p:txBody>
      </p:sp>
      <p:sp>
        <p:nvSpPr>
          <p:cNvPr id="16" name="TextBox 15">
            <a:extLst>
              <a:ext uri="{FF2B5EF4-FFF2-40B4-BE49-F238E27FC236}">
                <a16:creationId xmlns:a16="http://schemas.microsoft.com/office/drawing/2014/main" id="{89C793A9-BFB4-0559-DB6D-2E95B54E3D64}"/>
              </a:ext>
            </a:extLst>
          </p:cNvPr>
          <p:cNvSpPr txBox="1"/>
          <p:nvPr/>
        </p:nvSpPr>
        <p:spPr bwMode="auto">
          <a:xfrm rot="16200000">
            <a:off x="5065310" y="3164998"/>
            <a:ext cx="2948948"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Biochemical Progression-Free Proportion</a:t>
            </a:r>
          </a:p>
        </p:txBody>
      </p:sp>
      <p:sp>
        <p:nvSpPr>
          <p:cNvPr id="18" name="Freeform: Shape 17">
            <a:extLst>
              <a:ext uri="{FF2B5EF4-FFF2-40B4-BE49-F238E27FC236}">
                <a16:creationId xmlns:a16="http://schemas.microsoft.com/office/drawing/2014/main" id="{886C6957-916C-8436-C644-1A84AF25161A}"/>
              </a:ext>
            </a:extLst>
          </p:cNvPr>
          <p:cNvSpPr/>
          <p:nvPr/>
        </p:nvSpPr>
        <p:spPr bwMode="auto">
          <a:xfrm>
            <a:off x="1773373" y="2340477"/>
            <a:ext cx="3930884" cy="2196849"/>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19" name="Group 18">
            <a:extLst>
              <a:ext uri="{FF2B5EF4-FFF2-40B4-BE49-F238E27FC236}">
                <a16:creationId xmlns:a16="http://schemas.microsoft.com/office/drawing/2014/main" id="{BBF99170-DBA8-CE85-6C0A-8E1C11D97BDE}"/>
              </a:ext>
            </a:extLst>
          </p:cNvPr>
          <p:cNvGrpSpPr/>
          <p:nvPr/>
        </p:nvGrpSpPr>
        <p:grpSpPr>
          <a:xfrm>
            <a:off x="1717260" y="2353495"/>
            <a:ext cx="60741" cy="2183876"/>
            <a:chOff x="6745646" y="1752643"/>
            <a:chExt cx="59556" cy="2098964"/>
          </a:xfrm>
        </p:grpSpPr>
        <p:cxnSp>
          <p:nvCxnSpPr>
            <p:cNvPr id="20" name="Straight Connector 19">
              <a:extLst>
                <a:ext uri="{FF2B5EF4-FFF2-40B4-BE49-F238E27FC236}">
                  <a16:creationId xmlns:a16="http://schemas.microsoft.com/office/drawing/2014/main" id="{109FEF7D-91C7-DA69-DA1C-2E55BA21A92D}"/>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019AFDE-9A68-0B93-976D-ABAA89A18049}"/>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418C44C-95FF-F502-B749-091A0992790A}"/>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AE896B4-F93C-1042-0035-9185E622EFFF}"/>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76ACE1D-AA3D-F3AF-3C6D-4A5C90FFD819}"/>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645360F-E19B-670F-F713-E9595184C4F7}"/>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9C81B1E0-847F-EC25-6427-A3DB8E259175}"/>
              </a:ext>
            </a:extLst>
          </p:cNvPr>
          <p:cNvGrpSpPr/>
          <p:nvPr/>
        </p:nvGrpSpPr>
        <p:grpSpPr>
          <a:xfrm>
            <a:off x="1773372" y="4532007"/>
            <a:ext cx="3930885" cy="68841"/>
            <a:chOff x="6794270" y="3864114"/>
            <a:chExt cx="2589355" cy="48540"/>
          </a:xfrm>
        </p:grpSpPr>
        <p:grpSp>
          <p:nvGrpSpPr>
            <p:cNvPr id="27" name="Group 26">
              <a:extLst>
                <a:ext uri="{FF2B5EF4-FFF2-40B4-BE49-F238E27FC236}">
                  <a16:creationId xmlns:a16="http://schemas.microsoft.com/office/drawing/2014/main" id="{1ED97037-8696-5D08-6D86-821E54A6A538}"/>
                </a:ext>
              </a:extLst>
            </p:cNvPr>
            <p:cNvGrpSpPr/>
            <p:nvPr/>
          </p:nvGrpSpPr>
          <p:grpSpPr>
            <a:xfrm rot="5400000">
              <a:off x="7845779" y="2812605"/>
              <a:ext cx="46784" cy="2149801"/>
              <a:chOff x="6745646" y="1752643"/>
              <a:chExt cx="59556" cy="2098964"/>
            </a:xfrm>
          </p:grpSpPr>
          <p:cxnSp>
            <p:nvCxnSpPr>
              <p:cNvPr id="33" name="Straight Connector 32">
                <a:extLst>
                  <a:ext uri="{FF2B5EF4-FFF2-40B4-BE49-F238E27FC236}">
                    <a16:creationId xmlns:a16="http://schemas.microsoft.com/office/drawing/2014/main" id="{66C18133-AF10-EBF7-FCBC-6B9B7CD7CD21}"/>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193E724-5242-59EB-ABC6-87EE474E5A2C}"/>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0B67962-FF75-16BE-BE5A-711CBE2D74DF}"/>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88F768C-6E50-3966-E5AE-6E313813C9B9}"/>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C72EEC-427F-DF0E-BEC6-BF4750FDC5EB}"/>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BE93326-30D8-2412-6AAE-9FC1459DD5D8}"/>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A432A1A6-2A37-A780-290B-3E30392942F7}"/>
                </a:ext>
              </a:extLst>
            </p:cNvPr>
            <p:cNvCxnSpPr>
              <a:cxnSpLocks/>
            </p:cNvCxnSpPr>
            <p:nvPr/>
          </p:nvCxnSpPr>
          <p:spPr bwMode="auto">
            <a:xfrm rot="5400000" flipH="1">
              <a:off x="9360233" y="3889262"/>
              <a:ext cx="46784" cy="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D7A6BEFB-855A-90E8-C04B-3C8C3D7B7865}"/>
              </a:ext>
            </a:extLst>
          </p:cNvPr>
          <p:cNvSpPr txBox="1"/>
          <p:nvPr/>
        </p:nvSpPr>
        <p:spPr bwMode="auto">
          <a:xfrm>
            <a:off x="1318451" y="218752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A01E2D03-5967-07D5-6CAF-2CC4822393AF}"/>
              </a:ext>
            </a:extLst>
          </p:cNvPr>
          <p:cNvSpPr txBox="1"/>
          <p:nvPr/>
        </p:nvSpPr>
        <p:spPr bwMode="auto">
          <a:xfrm>
            <a:off x="1319303" y="263015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41" name="TextBox 40">
            <a:extLst>
              <a:ext uri="{FF2B5EF4-FFF2-40B4-BE49-F238E27FC236}">
                <a16:creationId xmlns:a16="http://schemas.microsoft.com/office/drawing/2014/main" id="{D3F2B4DA-AF3C-F2C1-2F5B-C8C56F2A4746}"/>
              </a:ext>
            </a:extLst>
          </p:cNvPr>
          <p:cNvSpPr txBox="1"/>
          <p:nvPr/>
        </p:nvSpPr>
        <p:spPr bwMode="auto">
          <a:xfrm>
            <a:off x="1317886" y="305522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42" name="TextBox 41">
            <a:extLst>
              <a:ext uri="{FF2B5EF4-FFF2-40B4-BE49-F238E27FC236}">
                <a16:creationId xmlns:a16="http://schemas.microsoft.com/office/drawing/2014/main" id="{2B68C879-90EF-49A7-52AD-E538FAFEC779}"/>
              </a:ext>
            </a:extLst>
          </p:cNvPr>
          <p:cNvSpPr txBox="1"/>
          <p:nvPr/>
        </p:nvSpPr>
        <p:spPr bwMode="auto">
          <a:xfrm>
            <a:off x="1318738" y="349785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43" name="TextBox 42">
            <a:extLst>
              <a:ext uri="{FF2B5EF4-FFF2-40B4-BE49-F238E27FC236}">
                <a16:creationId xmlns:a16="http://schemas.microsoft.com/office/drawing/2014/main" id="{02574B09-A464-BAA3-8436-AEA7ABC47680}"/>
              </a:ext>
            </a:extLst>
          </p:cNvPr>
          <p:cNvSpPr txBox="1"/>
          <p:nvPr/>
        </p:nvSpPr>
        <p:spPr bwMode="auto">
          <a:xfrm>
            <a:off x="1322176" y="392877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44" name="TextBox 43">
            <a:extLst>
              <a:ext uri="{FF2B5EF4-FFF2-40B4-BE49-F238E27FC236}">
                <a16:creationId xmlns:a16="http://schemas.microsoft.com/office/drawing/2014/main" id="{1FA59240-FF51-6DE7-0CAA-A104E76E8C2E}"/>
              </a:ext>
            </a:extLst>
          </p:cNvPr>
          <p:cNvSpPr txBox="1"/>
          <p:nvPr/>
        </p:nvSpPr>
        <p:spPr bwMode="auto">
          <a:xfrm>
            <a:off x="1478518" y="437140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0BA71139-227C-1BF9-EF5B-B3AC39DC4041}"/>
              </a:ext>
            </a:extLst>
          </p:cNvPr>
          <p:cNvSpPr txBox="1"/>
          <p:nvPr/>
        </p:nvSpPr>
        <p:spPr bwMode="auto">
          <a:xfrm>
            <a:off x="1627549" y="455527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B925EB00-141D-CF69-1B25-85D793B9BB74}"/>
              </a:ext>
            </a:extLst>
          </p:cNvPr>
          <p:cNvSpPr txBox="1"/>
          <p:nvPr/>
        </p:nvSpPr>
        <p:spPr bwMode="auto">
          <a:xfrm>
            <a:off x="2231762" y="4555274"/>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7" name="TextBox 46">
            <a:extLst>
              <a:ext uri="{FF2B5EF4-FFF2-40B4-BE49-F238E27FC236}">
                <a16:creationId xmlns:a16="http://schemas.microsoft.com/office/drawing/2014/main" id="{7ABB62CC-E3A0-122C-12F0-1225E1112038}"/>
              </a:ext>
            </a:extLst>
          </p:cNvPr>
          <p:cNvSpPr txBox="1"/>
          <p:nvPr/>
        </p:nvSpPr>
        <p:spPr bwMode="auto">
          <a:xfrm>
            <a:off x="2887522" y="455221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450BF16B-C6E7-EB37-30BE-E6223E0DBAD2}"/>
              </a:ext>
            </a:extLst>
          </p:cNvPr>
          <p:cNvSpPr txBox="1"/>
          <p:nvPr/>
        </p:nvSpPr>
        <p:spPr bwMode="auto">
          <a:xfrm>
            <a:off x="3535003" y="455221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9" name="TextBox 48">
            <a:extLst>
              <a:ext uri="{FF2B5EF4-FFF2-40B4-BE49-F238E27FC236}">
                <a16:creationId xmlns:a16="http://schemas.microsoft.com/office/drawing/2014/main" id="{C255DE80-417F-B40A-03FD-338DC9150EBC}"/>
              </a:ext>
            </a:extLst>
          </p:cNvPr>
          <p:cNvSpPr txBox="1"/>
          <p:nvPr/>
        </p:nvSpPr>
        <p:spPr bwMode="auto">
          <a:xfrm>
            <a:off x="4187724" y="4556737"/>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8E0394E5-84E7-EDC2-0F9B-CD84C932378D}"/>
              </a:ext>
            </a:extLst>
          </p:cNvPr>
          <p:cNvSpPr txBox="1"/>
          <p:nvPr/>
        </p:nvSpPr>
        <p:spPr bwMode="auto">
          <a:xfrm>
            <a:off x="4845308" y="4556737"/>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BB7DAC1F-E4E4-283C-9898-06C4DFC94947}"/>
              </a:ext>
            </a:extLst>
          </p:cNvPr>
          <p:cNvSpPr txBox="1"/>
          <p:nvPr/>
        </p:nvSpPr>
        <p:spPr bwMode="auto">
          <a:xfrm>
            <a:off x="5507729" y="4553674"/>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63" name="TextBox 31762">
            <a:extLst>
              <a:ext uri="{FF2B5EF4-FFF2-40B4-BE49-F238E27FC236}">
                <a16:creationId xmlns:a16="http://schemas.microsoft.com/office/drawing/2014/main" id="{8A522121-A8F5-2402-A199-71CD11E10ED9}"/>
              </a:ext>
            </a:extLst>
          </p:cNvPr>
          <p:cNvSpPr txBox="1"/>
          <p:nvPr/>
        </p:nvSpPr>
        <p:spPr bwMode="auto">
          <a:xfrm>
            <a:off x="2158175" y="3716844"/>
            <a:ext cx="19351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s-ES" sz="1400" b="0" dirty="0">
                <a:solidFill>
                  <a:schemeClr val="bg1"/>
                </a:solidFill>
                <a:latin typeface="Calibri" panose="020F0502020204030204" pitchFamily="34" charset="0"/>
                <a:cs typeface="Calibri" panose="020F0502020204030204" pitchFamily="34" charset="0"/>
              </a:rPr>
              <a:t>MRD-: 80% at 36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a:p>
            <a:r>
              <a:rPr lang="es-ES" sz="1400" b="0" dirty="0">
                <a:solidFill>
                  <a:schemeClr val="bg1"/>
                </a:solidFill>
                <a:latin typeface="Calibri" panose="020F0502020204030204" pitchFamily="34" charset="0"/>
                <a:cs typeface="Calibri" panose="020F0502020204030204" pitchFamily="34" charset="0"/>
              </a:rPr>
              <a:t>MRD+: 42% at 36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p:txBody>
      </p:sp>
      <p:cxnSp>
        <p:nvCxnSpPr>
          <p:cNvPr id="31765" name="Straight Connector 31764">
            <a:extLst>
              <a:ext uri="{FF2B5EF4-FFF2-40B4-BE49-F238E27FC236}">
                <a16:creationId xmlns:a16="http://schemas.microsoft.com/office/drawing/2014/main" id="{F100F0CC-B586-3526-BF32-7BABA635BC3B}"/>
              </a:ext>
            </a:extLst>
          </p:cNvPr>
          <p:cNvCxnSpPr/>
          <p:nvPr/>
        </p:nvCxnSpPr>
        <p:spPr bwMode="auto">
          <a:xfrm>
            <a:off x="1951963" y="3865511"/>
            <a:ext cx="237595" cy="0"/>
          </a:xfrm>
          <a:prstGeom prst="line">
            <a:avLst/>
          </a:prstGeom>
          <a:noFill/>
          <a:ln w="28575" cap="flat" cmpd="sng" algn="ctr">
            <a:solidFill>
              <a:schemeClr val="accent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2AF0A038-37F0-1B41-EBAE-FF80850E1F29}"/>
              </a:ext>
            </a:extLst>
          </p:cNvPr>
          <p:cNvCxnSpPr/>
          <p:nvPr/>
        </p:nvCxnSpPr>
        <p:spPr bwMode="auto">
          <a:xfrm>
            <a:off x="1951963" y="4088057"/>
            <a:ext cx="237595" cy="0"/>
          </a:xfrm>
          <a:prstGeom prst="line">
            <a:avLst/>
          </a:prstGeom>
          <a:noFill/>
          <a:ln w="28575" cap="flat" cmpd="sng" algn="ctr">
            <a:solidFill>
              <a:schemeClr val="accent3"/>
            </a:solidFill>
            <a:prstDash val="solid"/>
            <a:round/>
            <a:headEnd type="none" w="med" len="med"/>
            <a:tailEnd type="none" w="med" len="med"/>
          </a:ln>
          <a:effectLst/>
        </p:spPr>
      </p:cxnSp>
      <p:sp>
        <p:nvSpPr>
          <p:cNvPr id="31768" name="Freeform: Shape 31767">
            <a:extLst>
              <a:ext uri="{FF2B5EF4-FFF2-40B4-BE49-F238E27FC236}">
                <a16:creationId xmlns:a16="http://schemas.microsoft.com/office/drawing/2014/main" id="{8A26542B-E8CE-2F6B-9044-118F13A2F745}"/>
              </a:ext>
            </a:extLst>
          </p:cNvPr>
          <p:cNvSpPr/>
          <p:nvPr/>
        </p:nvSpPr>
        <p:spPr bwMode="auto">
          <a:xfrm>
            <a:off x="1783080" y="2351723"/>
            <a:ext cx="3446145" cy="628650"/>
          </a:xfrm>
          <a:custGeom>
            <a:avLst/>
            <a:gdLst>
              <a:gd name="connsiteX0" fmla="*/ 0 w 3446145"/>
              <a:gd name="connsiteY0" fmla="*/ 0 h 628650"/>
              <a:gd name="connsiteX1" fmla="*/ 765810 w 3446145"/>
              <a:gd name="connsiteY1" fmla="*/ 0 h 628650"/>
              <a:gd name="connsiteX2" fmla="*/ 765810 w 3446145"/>
              <a:gd name="connsiteY2" fmla="*/ 45720 h 628650"/>
              <a:gd name="connsiteX3" fmla="*/ 834390 w 3446145"/>
              <a:gd name="connsiteY3" fmla="*/ 45720 h 628650"/>
              <a:gd name="connsiteX4" fmla="*/ 834390 w 3446145"/>
              <a:gd name="connsiteY4" fmla="*/ 88582 h 628650"/>
              <a:gd name="connsiteX5" fmla="*/ 994410 w 3446145"/>
              <a:gd name="connsiteY5" fmla="*/ 88582 h 628650"/>
              <a:gd name="connsiteX6" fmla="*/ 994410 w 3446145"/>
              <a:gd name="connsiteY6" fmla="*/ 140017 h 628650"/>
              <a:gd name="connsiteX7" fmla="*/ 1448753 w 3446145"/>
              <a:gd name="connsiteY7" fmla="*/ 140017 h 628650"/>
              <a:gd name="connsiteX8" fmla="*/ 1448753 w 3446145"/>
              <a:gd name="connsiteY8" fmla="*/ 194310 h 628650"/>
              <a:gd name="connsiteX9" fmla="*/ 1494473 w 3446145"/>
              <a:gd name="connsiteY9" fmla="*/ 194310 h 628650"/>
              <a:gd name="connsiteX10" fmla="*/ 1494473 w 3446145"/>
              <a:gd name="connsiteY10" fmla="*/ 234315 h 628650"/>
              <a:gd name="connsiteX11" fmla="*/ 1574483 w 3446145"/>
              <a:gd name="connsiteY11" fmla="*/ 234315 h 628650"/>
              <a:gd name="connsiteX12" fmla="*/ 1574483 w 3446145"/>
              <a:gd name="connsiteY12" fmla="*/ 285750 h 628650"/>
              <a:gd name="connsiteX13" fmla="*/ 1588770 w 3446145"/>
              <a:gd name="connsiteY13" fmla="*/ 285750 h 628650"/>
              <a:gd name="connsiteX14" fmla="*/ 1588770 w 3446145"/>
              <a:gd name="connsiteY14" fmla="*/ 334327 h 628650"/>
              <a:gd name="connsiteX15" fmla="*/ 1688783 w 3446145"/>
              <a:gd name="connsiteY15" fmla="*/ 334327 h 628650"/>
              <a:gd name="connsiteX16" fmla="*/ 1688783 w 3446145"/>
              <a:gd name="connsiteY16" fmla="*/ 374332 h 628650"/>
              <a:gd name="connsiteX17" fmla="*/ 1805940 w 3446145"/>
              <a:gd name="connsiteY17" fmla="*/ 374332 h 628650"/>
              <a:gd name="connsiteX18" fmla="*/ 1805940 w 3446145"/>
              <a:gd name="connsiteY18" fmla="*/ 428625 h 628650"/>
              <a:gd name="connsiteX19" fmla="*/ 2797493 w 3446145"/>
              <a:gd name="connsiteY19" fmla="*/ 428625 h 628650"/>
              <a:gd name="connsiteX20" fmla="*/ 2797493 w 3446145"/>
              <a:gd name="connsiteY20" fmla="*/ 628650 h 628650"/>
              <a:gd name="connsiteX21" fmla="*/ 3446145 w 3446145"/>
              <a:gd name="connsiteY21" fmla="*/ 628650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46145" h="628650">
                <a:moveTo>
                  <a:pt x="0" y="0"/>
                </a:moveTo>
                <a:lnTo>
                  <a:pt x="765810" y="0"/>
                </a:lnTo>
                <a:lnTo>
                  <a:pt x="765810" y="45720"/>
                </a:lnTo>
                <a:lnTo>
                  <a:pt x="834390" y="45720"/>
                </a:lnTo>
                <a:lnTo>
                  <a:pt x="834390" y="88582"/>
                </a:lnTo>
                <a:lnTo>
                  <a:pt x="994410" y="88582"/>
                </a:lnTo>
                <a:lnTo>
                  <a:pt x="994410" y="140017"/>
                </a:lnTo>
                <a:lnTo>
                  <a:pt x="1448753" y="140017"/>
                </a:lnTo>
                <a:lnTo>
                  <a:pt x="1448753" y="194310"/>
                </a:lnTo>
                <a:lnTo>
                  <a:pt x="1494473" y="194310"/>
                </a:lnTo>
                <a:lnTo>
                  <a:pt x="1494473" y="234315"/>
                </a:lnTo>
                <a:lnTo>
                  <a:pt x="1574483" y="234315"/>
                </a:lnTo>
                <a:lnTo>
                  <a:pt x="1574483" y="285750"/>
                </a:lnTo>
                <a:lnTo>
                  <a:pt x="1588770" y="285750"/>
                </a:lnTo>
                <a:lnTo>
                  <a:pt x="1588770" y="334327"/>
                </a:lnTo>
                <a:lnTo>
                  <a:pt x="1688783" y="334327"/>
                </a:lnTo>
                <a:lnTo>
                  <a:pt x="1688783" y="374332"/>
                </a:lnTo>
                <a:lnTo>
                  <a:pt x="1805940" y="374332"/>
                </a:lnTo>
                <a:lnTo>
                  <a:pt x="1805940" y="428625"/>
                </a:lnTo>
                <a:lnTo>
                  <a:pt x="2797493" y="428625"/>
                </a:lnTo>
                <a:lnTo>
                  <a:pt x="2797493" y="628650"/>
                </a:lnTo>
                <a:lnTo>
                  <a:pt x="3446145" y="628650"/>
                </a:lnTo>
              </a:path>
            </a:pathLst>
          </a:custGeom>
          <a:noFill/>
          <a:ln w="28575">
            <a:solidFill>
              <a:schemeClr val="accent1"/>
            </a:solidFill>
            <a:miter lim="800000"/>
            <a:headEnd/>
            <a:tailEnd/>
          </a:ln>
        </p:spPr>
        <p:txBody>
          <a:bodyPr rtlCol="0" anchor="ctr"/>
          <a:lstStyle/>
          <a:p>
            <a:pPr algn="ctr"/>
            <a:endParaRPr lang="en-US"/>
          </a:p>
        </p:txBody>
      </p:sp>
      <p:sp>
        <p:nvSpPr>
          <p:cNvPr id="31769" name="Freeform: Shape 31768">
            <a:extLst>
              <a:ext uri="{FF2B5EF4-FFF2-40B4-BE49-F238E27FC236}">
                <a16:creationId xmlns:a16="http://schemas.microsoft.com/office/drawing/2014/main" id="{F83C0209-B558-2324-85C1-2E0323C88F3E}"/>
              </a:ext>
            </a:extLst>
          </p:cNvPr>
          <p:cNvSpPr/>
          <p:nvPr/>
        </p:nvSpPr>
        <p:spPr bwMode="auto">
          <a:xfrm>
            <a:off x="1785938" y="2354580"/>
            <a:ext cx="2646045" cy="1714500"/>
          </a:xfrm>
          <a:custGeom>
            <a:avLst/>
            <a:gdLst>
              <a:gd name="connsiteX0" fmla="*/ 0 w 2646045"/>
              <a:gd name="connsiteY0" fmla="*/ 0 h 1714500"/>
              <a:gd name="connsiteX1" fmla="*/ 168592 w 2646045"/>
              <a:gd name="connsiteY1" fmla="*/ 0 h 1714500"/>
              <a:gd name="connsiteX2" fmla="*/ 168592 w 2646045"/>
              <a:gd name="connsiteY2" fmla="*/ 94298 h 1714500"/>
              <a:gd name="connsiteX3" fmla="*/ 451485 w 2646045"/>
              <a:gd name="connsiteY3" fmla="*/ 94298 h 1714500"/>
              <a:gd name="connsiteX4" fmla="*/ 451485 w 2646045"/>
              <a:gd name="connsiteY4" fmla="*/ 200025 h 1714500"/>
              <a:gd name="connsiteX5" fmla="*/ 488632 w 2646045"/>
              <a:gd name="connsiteY5" fmla="*/ 200025 h 1714500"/>
              <a:gd name="connsiteX6" fmla="*/ 488632 w 2646045"/>
              <a:gd name="connsiteY6" fmla="*/ 288608 h 1714500"/>
              <a:gd name="connsiteX7" fmla="*/ 500062 w 2646045"/>
              <a:gd name="connsiteY7" fmla="*/ 288608 h 1714500"/>
              <a:gd name="connsiteX8" fmla="*/ 500062 w 2646045"/>
              <a:gd name="connsiteY8" fmla="*/ 394335 h 1714500"/>
              <a:gd name="connsiteX9" fmla="*/ 594360 w 2646045"/>
              <a:gd name="connsiteY9" fmla="*/ 394335 h 1714500"/>
              <a:gd name="connsiteX10" fmla="*/ 594360 w 2646045"/>
              <a:gd name="connsiteY10" fmla="*/ 497205 h 1714500"/>
              <a:gd name="connsiteX11" fmla="*/ 708660 w 2646045"/>
              <a:gd name="connsiteY11" fmla="*/ 497205 h 1714500"/>
              <a:gd name="connsiteX12" fmla="*/ 708660 w 2646045"/>
              <a:gd name="connsiteY12" fmla="*/ 585788 h 1714500"/>
              <a:gd name="connsiteX13" fmla="*/ 994410 w 2646045"/>
              <a:gd name="connsiteY13" fmla="*/ 585788 h 1714500"/>
              <a:gd name="connsiteX14" fmla="*/ 994410 w 2646045"/>
              <a:gd name="connsiteY14" fmla="*/ 688658 h 1714500"/>
              <a:gd name="connsiteX15" fmla="*/ 1268730 w 2646045"/>
              <a:gd name="connsiteY15" fmla="*/ 688658 h 1714500"/>
              <a:gd name="connsiteX16" fmla="*/ 1268730 w 2646045"/>
              <a:gd name="connsiteY16" fmla="*/ 797243 h 1714500"/>
              <a:gd name="connsiteX17" fmla="*/ 1577340 w 2646045"/>
              <a:gd name="connsiteY17" fmla="*/ 797243 h 1714500"/>
              <a:gd name="connsiteX18" fmla="*/ 1577340 w 2646045"/>
              <a:gd name="connsiteY18" fmla="*/ 900113 h 1714500"/>
              <a:gd name="connsiteX19" fmla="*/ 1631632 w 2646045"/>
              <a:gd name="connsiteY19" fmla="*/ 900113 h 1714500"/>
              <a:gd name="connsiteX20" fmla="*/ 1631632 w 2646045"/>
              <a:gd name="connsiteY20" fmla="*/ 1017270 h 1714500"/>
              <a:gd name="connsiteX21" fmla="*/ 1780222 w 2646045"/>
              <a:gd name="connsiteY21" fmla="*/ 1017270 h 1714500"/>
              <a:gd name="connsiteX22" fmla="*/ 1788795 w 2646045"/>
              <a:gd name="connsiteY22" fmla="*/ 1025843 h 1714500"/>
              <a:gd name="connsiteX23" fmla="*/ 1788795 w 2646045"/>
              <a:gd name="connsiteY23" fmla="*/ 1125855 h 1714500"/>
              <a:gd name="connsiteX24" fmla="*/ 2028825 w 2646045"/>
              <a:gd name="connsiteY24" fmla="*/ 1125855 h 1714500"/>
              <a:gd name="connsiteX25" fmla="*/ 2028825 w 2646045"/>
              <a:gd name="connsiteY25" fmla="*/ 1265873 h 1714500"/>
              <a:gd name="connsiteX26" fmla="*/ 2603182 w 2646045"/>
              <a:gd name="connsiteY26" fmla="*/ 1265873 h 1714500"/>
              <a:gd name="connsiteX27" fmla="*/ 2603182 w 2646045"/>
              <a:gd name="connsiteY27" fmla="*/ 1714500 h 1714500"/>
              <a:gd name="connsiteX28" fmla="*/ 2646045 w 2646045"/>
              <a:gd name="connsiteY28" fmla="*/ 171450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46045" h="1714500">
                <a:moveTo>
                  <a:pt x="0" y="0"/>
                </a:moveTo>
                <a:lnTo>
                  <a:pt x="168592" y="0"/>
                </a:lnTo>
                <a:lnTo>
                  <a:pt x="168592" y="94298"/>
                </a:lnTo>
                <a:lnTo>
                  <a:pt x="451485" y="94298"/>
                </a:lnTo>
                <a:lnTo>
                  <a:pt x="451485" y="200025"/>
                </a:lnTo>
                <a:lnTo>
                  <a:pt x="488632" y="200025"/>
                </a:lnTo>
                <a:lnTo>
                  <a:pt x="488632" y="288608"/>
                </a:lnTo>
                <a:lnTo>
                  <a:pt x="500062" y="288608"/>
                </a:lnTo>
                <a:lnTo>
                  <a:pt x="500062" y="394335"/>
                </a:lnTo>
                <a:lnTo>
                  <a:pt x="594360" y="394335"/>
                </a:lnTo>
                <a:lnTo>
                  <a:pt x="594360" y="497205"/>
                </a:lnTo>
                <a:lnTo>
                  <a:pt x="708660" y="497205"/>
                </a:lnTo>
                <a:lnTo>
                  <a:pt x="708660" y="585788"/>
                </a:lnTo>
                <a:lnTo>
                  <a:pt x="994410" y="585788"/>
                </a:lnTo>
                <a:lnTo>
                  <a:pt x="994410" y="688658"/>
                </a:lnTo>
                <a:lnTo>
                  <a:pt x="1268730" y="688658"/>
                </a:lnTo>
                <a:lnTo>
                  <a:pt x="1268730" y="797243"/>
                </a:lnTo>
                <a:lnTo>
                  <a:pt x="1577340" y="797243"/>
                </a:lnTo>
                <a:lnTo>
                  <a:pt x="1577340" y="900113"/>
                </a:lnTo>
                <a:lnTo>
                  <a:pt x="1631632" y="900113"/>
                </a:lnTo>
                <a:lnTo>
                  <a:pt x="1631632" y="1017270"/>
                </a:lnTo>
                <a:lnTo>
                  <a:pt x="1780222" y="1017270"/>
                </a:lnTo>
                <a:lnTo>
                  <a:pt x="1788795" y="1025843"/>
                </a:lnTo>
                <a:lnTo>
                  <a:pt x="1788795" y="1125855"/>
                </a:lnTo>
                <a:lnTo>
                  <a:pt x="2028825" y="1125855"/>
                </a:lnTo>
                <a:lnTo>
                  <a:pt x="2028825" y="1265873"/>
                </a:lnTo>
                <a:lnTo>
                  <a:pt x="2603182" y="1265873"/>
                </a:lnTo>
                <a:lnTo>
                  <a:pt x="2603182" y="1714500"/>
                </a:lnTo>
                <a:lnTo>
                  <a:pt x="2646045" y="1714500"/>
                </a:lnTo>
              </a:path>
            </a:pathLst>
          </a:custGeom>
          <a:noFill/>
          <a:ln w="28575">
            <a:solidFill>
              <a:schemeClr val="accent3"/>
            </a:solidFill>
            <a:miter lim="800000"/>
            <a:headEnd/>
            <a:tailEnd/>
          </a:ln>
        </p:spPr>
        <p:txBody>
          <a:bodyPr rtlCol="0" anchor="ctr"/>
          <a:lstStyle/>
          <a:p>
            <a:pPr algn="ctr"/>
            <a:endParaRPr lang="en-US"/>
          </a:p>
        </p:txBody>
      </p:sp>
      <p:grpSp>
        <p:nvGrpSpPr>
          <p:cNvPr id="31771" name="Group 31770">
            <a:extLst>
              <a:ext uri="{FF2B5EF4-FFF2-40B4-BE49-F238E27FC236}">
                <a16:creationId xmlns:a16="http://schemas.microsoft.com/office/drawing/2014/main" id="{60D07A29-83C6-01A9-61C2-4BA13C11C08B}"/>
              </a:ext>
            </a:extLst>
          </p:cNvPr>
          <p:cNvGrpSpPr/>
          <p:nvPr/>
        </p:nvGrpSpPr>
        <p:grpSpPr>
          <a:xfrm>
            <a:off x="3486172" y="2654615"/>
            <a:ext cx="1729075" cy="403903"/>
            <a:chOff x="3486172" y="2654615"/>
            <a:chExt cx="1729075" cy="403903"/>
          </a:xfrm>
        </p:grpSpPr>
        <p:cxnSp>
          <p:nvCxnSpPr>
            <p:cNvPr id="55" name="Straight Connector 54">
              <a:extLst>
                <a:ext uri="{FF2B5EF4-FFF2-40B4-BE49-F238E27FC236}">
                  <a16:creationId xmlns:a16="http://schemas.microsoft.com/office/drawing/2014/main" id="{765AF98E-6BC2-8164-B85B-AB889389B39F}"/>
                </a:ext>
              </a:extLst>
            </p:cNvPr>
            <p:cNvCxnSpPr/>
            <p:nvPr/>
          </p:nvCxnSpPr>
          <p:spPr bwMode="auto">
            <a:xfrm>
              <a:off x="3486172" y="2654616"/>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E917A49-A6C8-9C03-D43E-C83AB91DB28A}"/>
                </a:ext>
              </a:extLst>
            </p:cNvPr>
            <p:cNvCxnSpPr/>
            <p:nvPr/>
          </p:nvCxnSpPr>
          <p:spPr bwMode="auto">
            <a:xfrm>
              <a:off x="3520713"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CFA0800-9034-D610-198A-985FD929D770}"/>
                </a:ext>
              </a:extLst>
            </p:cNvPr>
            <p:cNvCxnSpPr/>
            <p:nvPr/>
          </p:nvCxnSpPr>
          <p:spPr bwMode="auto">
            <a:xfrm>
              <a:off x="3573959"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A7232F8-9179-B784-6AAC-9A25E5806FAA}"/>
                </a:ext>
              </a:extLst>
            </p:cNvPr>
            <p:cNvCxnSpPr/>
            <p:nvPr/>
          </p:nvCxnSpPr>
          <p:spPr bwMode="auto">
            <a:xfrm>
              <a:off x="3680141" y="2717309"/>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2C45429-058F-A2D5-D379-8852AEAA9173}"/>
                </a:ext>
              </a:extLst>
            </p:cNvPr>
            <p:cNvCxnSpPr/>
            <p:nvPr/>
          </p:nvCxnSpPr>
          <p:spPr bwMode="auto">
            <a:xfrm>
              <a:off x="3746245" y="2717004"/>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2024145-59B9-61A1-1513-57832DB7E1A4}"/>
                </a:ext>
              </a:extLst>
            </p:cNvPr>
            <p:cNvCxnSpPr/>
            <p:nvPr/>
          </p:nvCxnSpPr>
          <p:spPr bwMode="auto">
            <a:xfrm>
              <a:off x="3784519" y="2717004"/>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5FF8EAA-350E-7AD9-CCC3-E4EA2419870E}"/>
                </a:ext>
              </a:extLst>
            </p:cNvPr>
            <p:cNvCxnSpPr/>
            <p:nvPr/>
          </p:nvCxnSpPr>
          <p:spPr bwMode="auto">
            <a:xfrm>
              <a:off x="3965798" y="2720376"/>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08EC661-E73E-106E-71C4-716C892FD028}"/>
                </a:ext>
              </a:extLst>
            </p:cNvPr>
            <p:cNvCxnSpPr/>
            <p:nvPr/>
          </p:nvCxnSpPr>
          <p:spPr bwMode="auto">
            <a:xfrm>
              <a:off x="4639829" y="2912267"/>
              <a:ext cx="0" cy="142955"/>
            </a:xfrm>
            <a:prstGeom prst="line">
              <a:avLst/>
            </a:prstGeom>
            <a:noFill/>
            <a:ln w="762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CB70A30-2734-FB88-353C-15F99FE9009B}"/>
                </a:ext>
              </a:extLst>
            </p:cNvPr>
            <p:cNvCxnSpPr/>
            <p:nvPr/>
          </p:nvCxnSpPr>
          <p:spPr bwMode="auto">
            <a:xfrm>
              <a:off x="3827223" y="2717518"/>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644A327E-444D-D740-9AA2-43D835CD4BD6}"/>
                </a:ext>
              </a:extLst>
            </p:cNvPr>
            <p:cNvCxnSpPr/>
            <p:nvPr/>
          </p:nvCxnSpPr>
          <p:spPr bwMode="auto">
            <a:xfrm>
              <a:off x="4000340" y="2719862"/>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3E872860-683A-5DD9-E6AD-42C52330B9D0}"/>
                </a:ext>
              </a:extLst>
            </p:cNvPr>
            <p:cNvCxnSpPr/>
            <p:nvPr/>
          </p:nvCxnSpPr>
          <p:spPr bwMode="auto">
            <a:xfrm>
              <a:off x="4286286" y="2722720"/>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82D40015-D4DD-B34E-2741-CFC40E90FD56}"/>
                </a:ext>
              </a:extLst>
            </p:cNvPr>
            <p:cNvCxnSpPr/>
            <p:nvPr/>
          </p:nvCxnSpPr>
          <p:spPr bwMode="auto">
            <a:xfrm>
              <a:off x="4156850" y="2722720"/>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140AB877-9363-17DD-F5D1-FE730D179850}"/>
                </a:ext>
              </a:extLst>
            </p:cNvPr>
            <p:cNvCxnSpPr/>
            <p:nvPr/>
          </p:nvCxnSpPr>
          <p:spPr bwMode="auto">
            <a:xfrm>
              <a:off x="3609368" y="2714146"/>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F1971AD9-72FF-6140-AA2F-CD286B6E82BC}"/>
                </a:ext>
              </a:extLst>
            </p:cNvPr>
            <p:cNvCxnSpPr/>
            <p:nvPr/>
          </p:nvCxnSpPr>
          <p:spPr bwMode="auto">
            <a:xfrm>
              <a:off x="3928060" y="2717004"/>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32C91A2D-64C0-D47A-2E84-4872F0A682CF}"/>
                </a:ext>
              </a:extLst>
            </p:cNvPr>
            <p:cNvCxnSpPr/>
            <p:nvPr/>
          </p:nvCxnSpPr>
          <p:spPr bwMode="auto">
            <a:xfrm>
              <a:off x="4046360" y="2720376"/>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3D0DD6A2-8934-04BB-029C-24BA2B9C2018}"/>
                </a:ext>
              </a:extLst>
            </p:cNvPr>
            <p:cNvCxnSpPr/>
            <p:nvPr/>
          </p:nvCxnSpPr>
          <p:spPr bwMode="auto">
            <a:xfrm>
              <a:off x="4399412" y="2722720"/>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6D0056CE-FD45-0A86-14AE-74335DDE3A4C}"/>
                </a:ext>
              </a:extLst>
            </p:cNvPr>
            <p:cNvCxnSpPr/>
            <p:nvPr/>
          </p:nvCxnSpPr>
          <p:spPr bwMode="auto">
            <a:xfrm>
              <a:off x="4712573" y="2912267"/>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E51F717-2AD6-6004-F42D-FC245B51497C}"/>
                </a:ext>
              </a:extLst>
            </p:cNvPr>
            <p:cNvCxnSpPr/>
            <p:nvPr/>
          </p:nvCxnSpPr>
          <p:spPr bwMode="auto">
            <a:xfrm>
              <a:off x="4499197" y="2722720"/>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F9D1502F-588A-33FA-E510-635C4DEA1436}"/>
                </a:ext>
              </a:extLst>
            </p:cNvPr>
            <p:cNvCxnSpPr/>
            <p:nvPr/>
          </p:nvCxnSpPr>
          <p:spPr bwMode="auto">
            <a:xfrm>
              <a:off x="4531249" y="2722720"/>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524EB14D-5293-6EE0-359B-700C09D52F0B}"/>
                </a:ext>
              </a:extLst>
            </p:cNvPr>
            <p:cNvCxnSpPr/>
            <p:nvPr/>
          </p:nvCxnSpPr>
          <p:spPr bwMode="auto">
            <a:xfrm>
              <a:off x="4563633" y="2722720"/>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E28716AC-7A18-20EF-4DB7-2C4ABC0C3079}"/>
                </a:ext>
              </a:extLst>
            </p:cNvPr>
            <p:cNvCxnSpPr/>
            <p:nvPr/>
          </p:nvCxnSpPr>
          <p:spPr bwMode="auto">
            <a:xfrm>
              <a:off x="4814247" y="2911753"/>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A10373CF-2673-CC07-756B-FFC17166DDC5}"/>
                </a:ext>
              </a:extLst>
            </p:cNvPr>
            <p:cNvCxnSpPr/>
            <p:nvPr/>
          </p:nvCxnSpPr>
          <p:spPr bwMode="auto">
            <a:xfrm>
              <a:off x="5215247" y="2915563"/>
              <a:ext cx="0" cy="14295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5" name="Group 31794">
            <a:extLst>
              <a:ext uri="{FF2B5EF4-FFF2-40B4-BE49-F238E27FC236}">
                <a16:creationId xmlns:a16="http://schemas.microsoft.com/office/drawing/2014/main" id="{D1FCD849-75B1-4132-5023-C3021487BE57}"/>
              </a:ext>
            </a:extLst>
          </p:cNvPr>
          <p:cNvGrpSpPr/>
          <p:nvPr/>
        </p:nvGrpSpPr>
        <p:grpSpPr>
          <a:xfrm>
            <a:off x="3054691" y="2974657"/>
            <a:ext cx="1371576" cy="1168026"/>
            <a:chOff x="3054691" y="2974657"/>
            <a:chExt cx="1371576" cy="1168026"/>
          </a:xfrm>
        </p:grpSpPr>
        <p:cxnSp>
          <p:nvCxnSpPr>
            <p:cNvPr id="31773" name="Straight Connector 31772">
              <a:extLst>
                <a:ext uri="{FF2B5EF4-FFF2-40B4-BE49-F238E27FC236}">
                  <a16:creationId xmlns:a16="http://schemas.microsoft.com/office/drawing/2014/main" id="{7E4D4FA2-DAB5-F3A2-5487-FB9B8E6AD7AC}"/>
                </a:ext>
              </a:extLst>
            </p:cNvPr>
            <p:cNvCxnSpPr/>
            <p:nvPr/>
          </p:nvCxnSpPr>
          <p:spPr bwMode="auto">
            <a:xfrm>
              <a:off x="3054691" y="2974657"/>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CAA92EAA-03E0-CF40-4C70-3B83E30FCE62}"/>
                </a:ext>
              </a:extLst>
            </p:cNvPr>
            <p:cNvCxnSpPr/>
            <p:nvPr/>
          </p:nvCxnSpPr>
          <p:spPr bwMode="auto">
            <a:xfrm>
              <a:off x="3540719" y="3302692"/>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609C1316-3C0B-F691-45FF-E055D5586057}"/>
                </a:ext>
              </a:extLst>
            </p:cNvPr>
            <p:cNvCxnSpPr/>
            <p:nvPr/>
          </p:nvCxnSpPr>
          <p:spPr bwMode="auto">
            <a:xfrm>
              <a:off x="3680141" y="3416408"/>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CEBB1100-65DD-E1FA-6AA5-F0C97C8134E1}"/>
                </a:ext>
              </a:extLst>
            </p:cNvPr>
            <p:cNvCxnSpPr/>
            <p:nvPr/>
          </p:nvCxnSpPr>
          <p:spPr bwMode="auto">
            <a:xfrm>
              <a:off x="3845873" y="3552455"/>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98CA7792-3A3F-B700-7A28-DBE08991AE62}"/>
                </a:ext>
              </a:extLst>
            </p:cNvPr>
            <p:cNvCxnSpPr/>
            <p:nvPr/>
          </p:nvCxnSpPr>
          <p:spPr bwMode="auto">
            <a:xfrm>
              <a:off x="4014689" y="3549401"/>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96262240-A9ED-C69E-731B-D4C2F33A5B0C}"/>
                </a:ext>
              </a:extLst>
            </p:cNvPr>
            <p:cNvCxnSpPr/>
            <p:nvPr/>
          </p:nvCxnSpPr>
          <p:spPr bwMode="auto">
            <a:xfrm>
              <a:off x="4206058" y="3549401"/>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E3C78A1F-5847-C06E-2B92-ACA2C888222A}"/>
                </a:ext>
              </a:extLst>
            </p:cNvPr>
            <p:cNvCxnSpPr/>
            <p:nvPr/>
          </p:nvCxnSpPr>
          <p:spPr bwMode="auto">
            <a:xfrm>
              <a:off x="4426267" y="3999728"/>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EE5FA1C6-CF6D-74C6-7062-60428DD5D262}"/>
                </a:ext>
              </a:extLst>
            </p:cNvPr>
            <p:cNvCxnSpPr/>
            <p:nvPr/>
          </p:nvCxnSpPr>
          <p:spPr bwMode="auto">
            <a:xfrm>
              <a:off x="4311845" y="3549400"/>
              <a:ext cx="0" cy="142955"/>
            </a:xfrm>
            <a:prstGeom prst="line">
              <a:avLst/>
            </a:prstGeom>
            <a:noFill/>
            <a:ln w="28575" cap="flat" cmpd="sng" algn="ctr">
              <a:solidFill>
                <a:schemeClr val="accent3"/>
              </a:solidFill>
              <a:prstDash val="solid"/>
              <a:round/>
              <a:headEnd type="none" w="med" len="med"/>
              <a:tailEnd type="none" w="med" len="med"/>
            </a:ln>
            <a:effectLst/>
          </p:spPr>
        </p:cxnSp>
      </p:grpSp>
      <p:sp>
        <p:nvSpPr>
          <p:cNvPr id="31797" name="Freeform: Shape 31796">
            <a:extLst>
              <a:ext uri="{FF2B5EF4-FFF2-40B4-BE49-F238E27FC236}">
                <a16:creationId xmlns:a16="http://schemas.microsoft.com/office/drawing/2014/main" id="{4E7F70B1-68C3-664D-F2BA-40B48957E44C}"/>
              </a:ext>
            </a:extLst>
          </p:cNvPr>
          <p:cNvSpPr/>
          <p:nvPr/>
        </p:nvSpPr>
        <p:spPr bwMode="auto">
          <a:xfrm>
            <a:off x="7312779" y="2380341"/>
            <a:ext cx="3672378" cy="2196849"/>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31798" name="Group 31797">
            <a:extLst>
              <a:ext uri="{FF2B5EF4-FFF2-40B4-BE49-F238E27FC236}">
                <a16:creationId xmlns:a16="http://schemas.microsoft.com/office/drawing/2014/main" id="{047DAEB7-7431-BD8F-221C-27B8F16F9EB0}"/>
              </a:ext>
            </a:extLst>
          </p:cNvPr>
          <p:cNvGrpSpPr/>
          <p:nvPr/>
        </p:nvGrpSpPr>
        <p:grpSpPr>
          <a:xfrm>
            <a:off x="7256666" y="2393359"/>
            <a:ext cx="60741" cy="2183876"/>
            <a:chOff x="6745646" y="1752643"/>
            <a:chExt cx="59556" cy="2098964"/>
          </a:xfrm>
        </p:grpSpPr>
        <p:cxnSp>
          <p:nvCxnSpPr>
            <p:cNvPr id="31799" name="Straight Connector 31798">
              <a:extLst>
                <a:ext uri="{FF2B5EF4-FFF2-40B4-BE49-F238E27FC236}">
                  <a16:creationId xmlns:a16="http://schemas.microsoft.com/office/drawing/2014/main" id="{84CE04ED-6BD4-7E36-3199-3F4E9A3BFE1F}"/>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2422FFFC-4FDE-4EFE-4C3C-F18F05AE2E5B}"/>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8FAEABFE-A892-9D21-E911-4A8AB5021B5D}"/>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A777905B-833E-77B1-267B-5635018810DD}"/>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CF5B7D0E-47A3-F932-D6CD-EF5F1505ABED}"/>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05FF6899-3051-3F87-CA95-E83033C57EC3}"/>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26143E73-BC82-D491-13D5-9496741FCEFF}"/>
              </a:ext>
            </a:extLst>
          </p:cNvPr>
          <p:cNvGrpSpPr/>
          <p:nvPr/>
        </p:nvGrpSpPr>
        <p:grpSpPr>
          <a:xfrm rot="5400000">
            <a:off x="9103004" y="2773063"/>
            <a:ext cx="79084" cy="3659533"/>
            <a:chOff x="6745646" y="2172436"/>
            <a:chExt cx="59556" cy="1679171"/>
          </a:xfrm>
        </p:grpSpPr>
        <p:cxnSp>
          <p:nvCxnSpPr>
            <p:cNvPr id="31809" name="Straight Connector 31808">
              <a:extLst>
                <a:ext uri="{FF2B5EF4-FFF2-40B4-BE49-F238E27FC236}">
                  <a16:creationId xmlns:a16="http://schemas.microsoft.com/office/drawing/2014/main" id="{6441EA9B-1712-79E0-B97B-B4EEA23B2A92}"/>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317D0221-BB17-58B4-EF48-D085D83A5297}"/>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9AAFAB3F-8F15-43EE-1224-BE0874DEEC15}"/>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3C23D94C-1FA2-0DFA-602D-12121EDAC30E}"/>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69CDE91C-AB0F-14EE-6770-85FA95DC8A1A}"/>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31814" name="TextBox 31813">
            <a:extLst>
              <a:ext uri="{FF2B5EF4-FFF2-40B4-BE49-F238E27FC236}">
                <a16:creationId xmlns:a16="http://schemas.microsoft.com/office/drawing/2014/main" id="{7ABCC6C7-244A-2D77-6AB5-049107C4D05D}"/>
              </a:ext>
            </a:extLst>
          </p:cNvPr>
          <p:cNvSpPr txBox="1"/>
          <p:nvPr/>
        </p:nvSpPr>
        <p:spPr bwMode="auto">
          <a:xfrm>
            <a:off x="6857857" y="222739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815" name="TextBox 31814">
            <a:extLst>
              <a:ext uri="{FF2B5EF4-FFF2-40B4-BE49-F238E27FC236}">
                <a16:creationId xmlns:a16="http://schemas.microsoft.com/office/drawing/2014/main" id="{D5A42BDA-C5C3-3C1E-BB16-5FE48A49FF06}"/>
              </a:ext>
            </a:extLst>
          </p:cNvPr>
          <p:cNvSpPr txBox="1"/>
          <p:nvPr/>
        </p:nvSpPr>
        <p:spPr bwMode="auto">
          <a:xfrm>
            <a:off x="6858709" y="2670019"/>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816" name="TextBox 31815">
            <a:extLst>
              <a:ext uri="{FF2B5EF4-FFF2-40B4-BE49-F238E27FC236}">
                <a16:creationId xmlns:a16="http://schemas.microsoft.com/office/drawing/2014/main" id="{0B6CB299-2AC6-8284-7FF0-615CDF1D9AE8}"/>
              </a:ext>
            </a:extLst>
          </p:cNvPr>
          <p:cNvSpPr txBox="1"/>
          <p:nvPr/>
        </p:nvSpPr>
        <p:spPr bwMode="auto">
          <a:xfrm>
            <a:off x="6857292" y="309508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817" name="TextBox 31816">
            <a:extLst>
              <a:ext uri="{FF2B5EF4-FFF2-40B4-BE49-F238E27FC236}">
                <a16:creationId xmlns:a16="http://schemas.microsoft.com/office/drawing/2014/main" id="{40128BEF-308D-E1C7-1F7D-D60BB17DA998}"/>
              </a:ext>
            </a:extLst>
          </p:cNvPr>
          <p:cNvSpPr txBox="1"/>
          <p:nvPr/>
        </p:nvSpPr>
        <p:spPr bwMode="auto">
          <a:xfrm>
            <a:off x="6858144" y="353771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818" name="TextBox 31817">
            <a:extLst>
              <a:ext uri="{FF2B5EF4-FFF2-40B4-BE49-F238E27FC236}">
                <a16:creationId xmlns:a16="http://schemas.microsoft.com/office/drawing/2014/main" id="{28B00EE8-9F2B-B81A-C2E3-15148D740CBE}"/>
              </a:ext>
            </a:extLst>
          </p:cNvPr>
          <p:cNvSpPr txBox="1"/>
          <p:nvPr/>
        </p:nvSpPr>
        <p:spPr bwMode="auto">
          <a:xfrm>
            <a:off x="6861582" y="396863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819" name="TextBox 31818">
            <a:extLst>
              <a:ext uri="{FF2B5EF4-FFF2-40B4-BE49-F238E27FC236}">
                <a16:creationId xmlns:a16="http://schemas.microsoft.com/office/drawing/2014/main" id="{7514BA89-C3DB-29F9-82A0-6346909D3D62}"/>
              </a:ext>
            </a:extLst>
          </p:cNvPr>
          <p:cNvSpPr txBox="1"/>
          <p:nvPr/>
        </p:nvSpPr>
        <p:spPr bwMode="auto">
          <a:xfrm>
            <a:off x="7017924" y="441126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20" name="TextBox 31819">
            <a:extLst>
              <a:ext uri="{FF2B5EF4-FFF2-40B4-BE49-F238E27FC236}">
                <a16:creationId xmlns:a16="http://schemas.microsoft.com/office/drawing/2014/main" id="{C902B3BD-61DB-23D0-F2A0-A16D26AD0B77}"/>
              </a:ext>
            </a:extLst>
          </p:cNvPr>
          <p:cNvSpPr txBox="1"/>
          <p:nvPr/>
        </p:nvSpPr>
        <p:spPr bwMode="auto">
          <a:xfrm>
            <a:off x="7166955" y="459513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21" name="TextBox 31820">
            <a:extLst>
              <a:ext uri="{FF2B5EF4-FFF2-40B4-BE49-F238E27FC236}">
                <a16:creationId xmlns:a16="http://schemas.microsoft.com/office/drawing/2014/main" id="{2B2AA93B-EDBF-4083-8A8D-DEC9BC8E1461}"/>
              </a:ext>
            </a:extLst>
          </p:cNvPr>
          <p:cNvSpPr txBox="1"/>
          <p:nvPr/>
        </p:nvSpPr>
        <p:spPr bwMode="auto">
          <a:xfrm>
            <a:off x="8039782" y="459513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822" name="TextBox 31821">
            <a:extLst>
              <a:ext uri="{FF2B5EF4-FFF2-40B4-BE49-F238E27FC236}">
                <a16:creationId xmlns:a16="http://schemas.microsoft.com/office/drawing/2014/main" id="{EBA90DA2-436B-FAAD-3609-994E0B31516A}"/>
              </a:ext>
            </a:extLst>
          </p:cNvPr>
          <p:cNvSpPr txBox="1"/>
          <p:nvPr/>
        </p:nvSpPr>
        <p:spPr bwMode="auto">
          <a:xfrm>
            <a:off x="8963059" y="4592075"/>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823" name="TextBox 31822">
            <a:extLst>
              <a:ext uri="{FF2B5EF4-FFF2-40B4-BE49-F238E27FC236}">
                <a16:creationId xmlns:a16="http://schemas.microsoft.com/office/drawing/2014/main" id="{FC728BFD-7C7D-E234-E216-6B7E20987258}"/>
              </a:ext>
            </a:extLst>
          </p:cNvPr>
          <p:cNvSpPr txBox="1"/>
          <p:nvPr/>
        </p:nvSpPr>
        <p:spPr bwMode="auto">
          <a:xfrm>
            <a:off x="9856520" y="4592075"/>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824" name="TextBox 31823">
            <a:extLst>
              <a:ext uri="{FF2B5EF4-FFF2-40B4-BE49-F238E27FC236}">
                <a16:creationId xmlns:a16="http://schemas.microsoft.com/office/drawing/2014/main" id="{CF29A2CD-CD8D-D2B2-68F6-FF018A8701F4}"/>
              </a:ext>
            </a:extLst>
          </p:cNvPr>
          <p:cNvSpPr txBox="1"/>
          <p:nvPr/>
        </p:nvSpPr>
        <p:spPr bwMode="auto">
          <a:xfrm>
            <a:off x="10784178" y="45966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827" name="TextBox 31826">
            <a:extLst>
              <a:ext uri="{FF2B5EF4-FFF2-40B4-BE49-F238E27FC236}">
                <a16:creationId xmlns:a16="http://schemas.microsoft.com/office/drawing/2014/main" id="{F86DC0D2-5EB7-9852-F0E2-B269BEC76F2C}"/>
              </a:ext>
            </a:extLst>
          </p:cNvPr>
          <p:cNvSpPr txBox="1"/>
          <p:nvPr/>
        </p:nvSpPr>
        <p:spPr bwMode="auto">
          <a:xfrm>
            <a:off x="7697581" y="3756708"/>
            <a:ext cx="19351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s-ES" sz="1400" b="0" dirty="0">
                <a:solidFill>
                  <a:schemeClr val="bg1"/>
                </a:solidFill>
                <a:latin typeface="Calibri" panose="020F0502020204030204" pitchFamily="34" charset="0"/>
                <a:cs typeface="Calibri" panose="020F0502020204030204" pitchFamily="34" charset="0"/>
              </a:rPr>
              <a:t>MRD-: 93% at 30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a:p>
            <a:r>
              <a:rPr lang="es-ES" sz="1400" b="0" dirty="0">
                <a:solidFill>
                  <a:schemeClr val="bg1"/>
                </a:solidFill>
                <a:latin typeface="Calibri" panose="020F0502020204030204" pitchFamily="34" charset="0"/>
                <a:cs typeface="Calibri" panose="020F0502020204030204" pitchFamily="34" charset="0"/>
              </a:rPr>
              <a:t>MRD+: 49% at 30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p:txBody>
      </p:sp>
      <p:cxnSp>
        <p:nvCxnSpPr>
          <p:cNvPr id="31828" name="Straight Connector 31827">
            <a:extLst>
              <a:ext uri="{FF2B5EF4-FFF2-40B4-BE49-F238E27FC236}">
                <a16:creationId xmlns:a16="http://schemas.microsoft.com/office/drawing/2014/main" id="{AF3C18FA-61F2-E391-7E2E-E3A4ACF8A036}"/>
              </a:ext>
            </a:extLst>
          </p:cNvPr>
          <p:cNvCxnSpPr/>
          <p:nvPr/>
        </p:nvCxnSpPr>
        <p:spPr bwMode="auto">
          <a:xfrm>
            <a:off x="7491369" y="3905375"/>
            <a:ext cx="237595" cy="0"/>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EF30D551-2CAB-AE60-A7CC-E6ACAC60DA55}"/>
              </a:ext>
            </a:extLst>
          </p:cNvPr>
          <p:cNvCxnSpPr/>
          <p:nvPr/>
        </p:nvCxnSpPr>
        <p:spPr bwMode="auto">
          <a:xfrm>
            <a:off x="7491369" y="4127921"/>
            <a:ext cx="237595" cy="0"/>
          </a:xfrm>
          <a:prstGeom prst="line">
            <a:avLst/>
          </a:prstGeom>
          <a:noFill/>
          <a:ln w="28575" cap="flat" cmpd="sng" algn="ctr">
            <a:solidFill>
              <a:schemeClr val="accent3"/>
            </a:solidFill>
            <a:prstDash val="solid"/>
            <a:round/>
            <a:headEnd type="none" w="med" len="med"/>
            <a:tailEnd type="none" w="med" len="med"/>
          </a:ln>
          <a:effectLst/>
        </p:spPr>
      </p:cxnSp>
      <p:grpSp>
        <p:nvGrpSpPr>
          <p:cNvPr id="31832" name="Group 31831">
            <a:extLst>
              <a:ext uri="{FF2B5EF4-FFF2-40B4-BE49-F238E27FC236}">
                <a16:creationId xmlns:a16="http://schemas.microsoft.com/office/drawing/2014/main" id="{B7382628-39AE-82A5-1DF4-03CBC43C4C07}"/>
              </a:ext>
            </a:extLst>
          </p:cNvPr>
          <p:cNvGrpSpPr/>
          <p:nvPr/>
        </p:nvGrpSpPr>
        <p:grpSpPr>
          <a:xfrm>
            <a:off x="8622076" y="2483560"/>
            <a:ext cx="1578962" cy="153861"/>
            <a:chOff x="3486172" y="2654615"/>
            <a:chExt cx="1578962" cy="153861"/>
          </a:xfrm>
        </p:grpSpPr>
        <p:cxnSp>
          <p:nvCxnSpPr>
            <p:cNvPr id="31833" name="Straight Connector 31832">
              <a:extLst>
                <a:ext uri="{FF2B5EF4-FFF2-40B4-BE49-F238E27FC236}">
                  <a16:creationId xmlns:a16="http://schemas.microsoft.com/office/drawing/2014/main" id="{0BC789F6-AB8F-3ADF-40A8-5E5F94154852}"/>
                </a:ext>
              </a:extLst>
            </p:cNvPr>
            <p:cNvCxnSpPr/>
            <p:nvPr/>
          </p:nvCxnSpPr>
          <p:spPr bwMode="auto">
            <a:xfrm>
              <a:off x="3486172" y="2654616"/>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4F8D3062-C393-69AA-068E-D571A800D6A6}"/>
                </a:ext>
              </a:extLst>
            </p:cNvPr>
            <p:cNvCxnSpPr/>
            <p:nvPr/>
          </p:nvCxnSpPr>
          <p:spPr bwMode="auto">
            <a:xfrm>
              <a:off x="3520713"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31BA3F24-A910-6808-D021-48B69E6D5F37}"/>
                </a:ext>
              </a:extLst>
            </p:cNvPr>
            <p:cNvCxnSpPr/>
            <p:nvPr/>
          </p:nvCxnSpPr>
          <p:spPr bwMode="auto">
            <a:xfrm>
              <a:off x="3595615"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B499ECFB-9AED-EBC7-2CED-94354341518C}"/>
                </a:ext>
              </a:extLst>
            </p:cNvPr>
            <p:cNvCxnSpPr/>
            <p:nvPr/>
          </p:nvCxnSpPr>
          <p:spPr bwMode="auto">
            <a:xfrm>
              <a:off x="4076187"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0B902FDE-9C10-8C28-4724-8C0BD8A5273B}"/>
                </a:ext>
              </a:extLst>
            </p:cNvPr>
            <p:cNvCxnSpPr/>
            <p:nvPr/>
          </p:nvCxnSpPr>
          <p:spPr bwMode="auto">
            <a:xfrm>
              <a:off x="3746245" y="265825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26FE9E0A-1C5C-2C90-4233-5FF8CA2642B7}"/>
                </a:ext>
              </a:extLst>
            </p:cNvPr>
            <p:cNvCxnSpPr/>
            <p:nvPr/>
          </p:nvCxnSpPr>
          <p:spPr bwMode="auto">
            <a:xfrm>
              <a:off x="4113171"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62177901-ECBB-BF87-C39C-6287C5FCE5A3}"/>
                </a:ext>
              </a:extLst>
            </p:cNvPr>
            <p:cNvCxnSpPr/>
            <p:nvPr/>
          </p:nvCxnSpPr>
          <p:spPr bwMode="auto">
            <a:xfrm>
              <a:off x="3953848" y="2655342"/>
              <a:ext cx="0" cy="142955"/>
            </a:xfrm>
            <a:prstGeom prst="line">
              <a:avLst/>
            </a:prstGeom>
            <a:noFill/>
            <a:ln w="57150"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D539ED9D-F681-953C-A008-75C91ADB962D}"/>
                </a:ext>
              </a:extLst>
            </p:cNvPr>
            <p:cNvCxnSpPr/>
            <p:nvPr/>
          </p:nvCxnSpPr>
          <p:spPr bwMode="auto">
            <a:xfrm>
              <a:off x="3870904" y="2655810"/>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B76C01FF-D453-D1EB-FA2C-963066777FFC}"/>
                </a:ext>
              </a:extLst>
            </p:cNvPr>
            <p:cNvCxnSpPr/>
            <p:nvPr/>
          </p:nvCxnSpPr>
          <p:spPr bwMode="auto">
            <a:xfrm>
              <a:off x="3830067"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A975A222-F309-EE99-EA15-E4CA0D156AA2}"/>
                </a:ext>
              </a:extLst>
            </p:cNvPr>
            <p:cNvCxnSpPr/>
            <p:nvPr/>
          </p:nvCxnSpPr>
          <p:spPr bwMode="auto">
            <a:xfrm>
              <a:off x="4237684" y="265825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4E28DB40-88D7-D33C-589A-D10C435F1C3C}"/>
                </a:ext>
              </a:extLst>
            </p:cNvPr>
            <p:cNvCxnSpPr/>
            <p:nvPr/>
          </p:nvCxnSpPr>
          <p:spPr bwMode="auto">
            <a:xfrm>
              <a:off x="3653057" y="265461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7C0C4DED-063E-DE80-CC5C-A9469799AFBC}"/>
                </a:ext>
              </a:extLst>
            </p:cNvPr>
            <p:cNvCxnSpPr/>
            <p:nvPr/>
          </p:nvCxnSpPr>
          <p:spPr bwMode="auto">
            <a:xfrm>
              <a:off x="4925024" y="2662609"/>
              <a:ext cx="0" cy="142955"/>
            </a:xfrm>
            <a:prstGeom prst="line">
              <a:avLst/>
            </a:prstGeom>
            <a:noFill/>
            <a:ln w="38100"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670201E8-01C8-A028-54E4-A7D18D30AD8A}"/>
                </a:ext>
              </a:extLst>
            </p:cNvPr>
            <p:cNvCxnSpPr/>
            <p:nvPr/>
          </p:nvCxnSpPr>
          <p:spPr bwMode="auto">
            <a:xfrm>
              <a:off x="5065134" y="2662609"/>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3680A9A5-1DF4-C241-C046-A0BE6BEE8803}"/>
                </a:ext>
              </a:extLst>
            </p:cNvPr>
            <p:cNvCxnSpPr/>
            <p:nvPr/>
          </p:nvCxnSpPr>
          <p:spPr bwMode="auto">
            <a:xfrm>
              <a:off x="4968839" y="2665521"/>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EC678BEF-D590-652C-B074-12DC39F17BBC}"/>
                </a:ext>
              </a:extLst>
            </p:cNvPr>
            <p:cNvCxnSpPr/>
            <p:nvPr/>
          </p:nvCxnSpPr>
          <p:spPr bwMode="auto">
            <a:xfrm>
              <a:off x="4272053" y="2658255"/>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8B0BD687-EF11-0CEA-023D-E8428ABC2375}"/>
                </a:ext>
              </a:extLst>
            </p:cNvPr>
            <p:cNvCxnSpPr/>
            <p:nvPr/>
          </p:nvCxnSpPr>
          <p:spPr bwMode="auto">
            <a:xfrm>
              <a:off x="4417677" y="2662610"/>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1EA34F55-00E6-ED79-0D48-D719C92AC416}"/>
                </a:ext>
              </a:extLst>
            </p:cNvPr>
            <p:cNvCxnSpPr/>
            <p:nvPr/>
          </p:nvCxnSpPr>
          <p:spPr bwMode="auto">
            <a:xfrm>
              <a:off x="4584017" y="2665521"/>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D400ADBA-335A-D9F0-CF11-B8906332D58D}"/>
                </a:ext>
              </a:extLst>
            </p:cNvPr>
            <p:cNvCxnSpPr/>
            <p:nvPr/>
          </p:nvCxnSpPr>
          <p:spPr bwMode="auto">
            <a:xfrm>
              <a:off x="4182321" y="2658783"/>
              <a:ext cx="0" cy="142955"/>
            </a:xfrm>
            <a:prstGeom prst="line">
              <a:avLst/>
            </a:prstGeom>
            <a:noFill/>
            <a:ln w="28575"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20156E4A-4426-F474-8224-4D11ED893329}"/>
                </a:ext>
              </a:extLst>
            </p:cNvPr>
            <p:cNvCxnSpPr/>
            <p:nvPr/>
          </p:nvCxnSpPr>
          <p:spPr bwMode="auto">
            <a:xfrm>
              <a:off x="4871619" y="2662609"/>
              <a:ext cx="0" cy="142955"/>
            </a:xfrm>
            <a:prstGeom prst="line">
              <a:avLst/>
            </a:prstGeom>
            <a:noFill/>
            <a:ln w="28575" cap="flat" cmpd="sng" algn="ctr">
              <a:solidFill>
                <a:schemeClr val="accent1"/>
              </a:solidFill>
              <a:prstDash val="solid"/>
              <a:round/>
              <a:headEnd type="none" w="med" len="med"/>
              <a:tailEnd type="none" w="med" len="med"/>
            </a:ln>
            <a:effectLst/>
          </p:spPr>
        </p:cxnSp>
      </p:grpSp>
      <p:sp>
        <p:nvSpPr>
          <p:cNvPr id="31864" name="Freeform: Shape 31863">
            <a:extLst>
              <a:ext uri="{FF2B5EF4-FFF2-40B4-BE49-F238E27FC236}">
                <a16:creationId xmlns:a16="http://schemas.microsoft.com/office/drawing/2014/main" id="{1A37BCB6-B4AA-F887-888B-E9A2E3F0FD9E}"/>
              </a:ext>
            </a:extLst>
          </p:cNvPr>
          <p:cNvSpPr/>
          <p:nvPr/>
        </p:nvSpPr>
        <p:spPr bwMode="auto">
          <a:xfrm>
            <a:off x="7311081" y="2393092"/>
            <a:ext cx="2899719" cy="164757"/>
          </a:xfrm>
          <a:custGeom>
            <a:avLst/>
            <a:gdLst>
              <a:gd name="connsiteX0" fmla="*/ 0 w 2899719"/>
              <a:gd name="connsiteY0" fmla="*/ 0 h 164757"/>
              <a:gd name="connsiteX1" fmla="*/ 1120346 w 2899719"/>
              <a:gd name="connsiteY1" fmla="*/ 0 h 164757"/>
              <a:gd name="connsiteX2" fmla="*/ 1120346 w 2899719"/>
              <a:gd name="connsiteY2" fmla="*/ 86497 h 164757"/>
              <a:gd name="connsiteX3" fmla="*/ 1145060 w 2899719"/>
              <a:gd name="connsiteY3" fmla="*/ 86497 h 164757"/>
              <a:gd name="connsiteX4" fmla="*/ 1145060 w 2899719"/>
              <a:gd name="connsiteY4" fmla="*/ 164757 h 164757"/>
              <a:gd name="connsiteX5" fmla="*/ 2899719 w 2899719"/>
              <a:gd name="connsiteY5" fmla="*/ 164757 h 16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719" h="164757">
                <a:moveTo>
                  <a:pt x="0" y="0"/>
                </a:moveTo>
                <a:lnTo>
                  <a:pt x="1120346" y="0"/>
                </a:lnTo>
                <a:lnTo>
                  <a:pt x="1120346" y="86497"/>
                </a:lnTo>
                <a:lnTo>
                  <a:pt x="1145060" y="86497"/>
                </a:lnTo>
                <a:lnTo>
                  <a:pt x="1145060" y="164757"/>
                </a:lnTo>
                <a:lnTo>
                  <a:pt x="2899719" y="164757"/>
                </a:lnTo>
              </a:path>
            </a:pathLst>
          </a:custGeom>
          <a:noFill/>
          <a:ln w="28575">
            <a:solidFill>
              <a:schemeClr val="accent1"/>
            </a:solidFill>
            <a:miter lim="800000"/>
            <a:headEnd/>
            <a:tailEnd/>
          </a:ln>
        </p:spPr>
        <p:txBody>
          <a:bodyPr rtlCol="0" anchor="ctr"/>
          <a:lstStyle/>
          <a:p>
            <a:pPr algn="ctr"/>
            <a:endParaRPr lang="en-US"/>
          </a:p>
        </p:txBody>
      </p:sp>
      <p:sp>
        <p:nvSpPr>
          <p:cNvPr id="31865" name="Freeform: Shape 31864">
            <a:extLst>
              <a:ext uri="{FF2B5EF4-FFF2-40B4-BE49-F238E27FC236}">
                <a16:creationId xmlns:a16="http://schemas.microsoft.com/office/drawing/2014/main" id="{325D4FD6-0B3B-F2D2-CC7F-2379BC9EAA96}"/>
              </a:ext>
            </a:extLst>
          </p:cNvPr>
          <p:cNvSpPr/>
          <p:nvPr/>
        </p:nvSpPr>
        <p:spPr bwMode="auto">
          <a:xfrm>
            <a:off x="7306962" y="2393092"/>
            <a:ext cx="2837935" cy="2191265"/>
          </a:xfrm>
          <a:custGeom>
            <a:avLst/>
            <a:gdLst>
              <a:gd name="connsiteX0" fmla="*/ 0 w 2837935"/>
              <a:gd name="connsiteY0" fmla="*/ 0 h 2191265"/>
              <a:gd name="connsiteX1" fmla="*/ 712573 w 2837935"/>
              <a:gd name="connsiteY1" fmla="*/ 0 h 2191265"/>
              <a:gd name="connsiteX2" fmla="*/ 712573 w 2837935"/>
              <a:gd name="connsiteY2" fmla="*/ 181232 h 2191265"/>
              <a:gd name="connsiteX3" fmla="*/ 955589 w 2837935"/>
              <a:gd name="connsiteY3" fmla="*/ 181232 h 2191265"/>
              <a:gd name="connsiteX4" fmla="*/ 955589 w 2837935"/>
              <a:gd name="connsiteY4" fmla="*/ 362465 h 2191265"/>
              <a:gd name="connsiteX5" fmla="*/ 1017373 w 2837935"/>
              <a:gd name="connsiteY5" fmla="*/ 362465 h 2191265"/>
              <a:gd name="connsiteX6" fmla="*/ 1017373 w 2837935"/>
              <a:gd name="connsiteY6" fmla="*/ 543697 h 2191265"/>
              <a:gd name="connsiteX7" fmla="*/ 1132703 w 2837935"/>
              <a:gd name="connsiteY7" fmla="*/ 543697 h 2191265"/>
              <a:gd name="connsiteX8" fmla="*/ 1132703 w 2837935"/>
              <a:gd name="connsiteY8" fmla="*/ 724930 h 2191265"/>
              <a:gd name="connsiteX9" fmla="*/ 1441622 w 2837935"/>
              <a:gd name="connsiteY9" fmla="*/ 724930 h 2191265"/>
              <a:gd name="connsiteX10" fmla="*/ 1441622 w 2837935"/>
              <a:gd name="connsiteY10" fmla="*/ 902043 h 2191265"/>
              <a:gd name="connsiteX11" fmla="*/ 1771135 w 2837935"/>
              <a:gd name="connsiteY11" fmla="*/ 902043 h 2191265"/>
              <a:gd name="connsiteX12" fmla="*/ 1771135 w 2837935"/>
              <a:gd name="connsiteY12" fmla="*/ 1120346 h 2191265"/>
              <a:gd name="connsiteX13" fmla="*/ 2837935 w 2837935"/>
              <a:gd name="connsiteY13" fmla="*/ 1120346 h 2191265"/>
              <a:gd name="connsiteX14" fmla="*/ 2837935 w 2837935"/>
              <a:gd name="connsiteY14" fmla="*/ 2191265 h 219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7935" h="2191265">
                <a:moveTo>
                  <a:pt x="0" y="0"/>
                </a:moveTo>
                <a:lnTo>
                  <a:pt x="712573" y="0"/>
                </a:lnTo>
                <a:lnTo>
                  <a:pt x="712573" y="181232"/>
                </a:lnTo>
                <a:lnTo>
                  <a:pt x="955589" y="181232"/>
                </a:lnTo>
                <a:lnTo>
                  <a:pt x="955589" y="362465"/>
                </a:lnTo>
                <a:lnTo>
                  <a:pt x="1017373" y="362465"/>
                </a:lnTo>
                <a:lnTo>
                  <a:pt x="1017373" y="543697"/>
                </a:lnTo>
                <a:lnTo>
                  <a:pt x="1132703" y="543697"/>
                </a:lnTo>
                <a:lnTo>
                  <a:pt x="1132703" y="724930"/>
                </a:lnTo>
                <a:lnTo>
                  <a:pt x="1441622" y="724930"/>
                </a:lnTo>
                <a:lnTo>
                  <a:pt x="1441622" y="902043"/>
                </a:lnTo>
                <a:lnTo>
                  <a:pt x="1771135" y="902043"/>
                </a:lnTo>
                <a:lnTo>
                  <a:pt x="1771135" y="1120346"/>
                </a:lnTo>
                <a:lnTo>
                  <a:pt x="2837935" y="1120346"/>
                </a:lnTo>
                <a:lnTo>
                  <a:pt x="2837935" y="2191265"/>
                </a:lnTo>
              </a:path>
            </a:pathLst>
          </a:custGeom>
          <a:noFill/>
          <a:ln w="28575">
            <a:solidFill>
              <a:schemeClr val="accent3"/>
            </a:solidFill>
            <a:miter lim="800000"/>
            <a:headEnd/>
            <a:tailEnd/>
          </a:ln>
        </p:spPr>
        <p:txBody>
          <a:bodyPr rtlCol="0" anchor="ctr"/>
          <a:lstStyle/>
          <a:p>
            <a:pPr algn="ctr"/>
            <a:endParaRPr lang="en-US"/>
          </a:p>
        </p:txBody>
      </p:sp>
      <p:grpSp>
        <p:nvGrpSpPr>
          <p:cNvPr id="31855" name="Group 31854">
            <a:extLst>
              <a:ext uri="{FF2B5EF4-FFF2-40B4-BE49-F238E27FC236}">
                <a16:creationId xmlns:a16="http://schemas.microsoft.com/office/drawing/2014/main" id="{8D3CCE95-B725-146F-B84F-60DC7548B10C}"/>
              </a:ext>
            </a:extLst>
          </p:cNvPr>
          <p:cNvGrpSpPr/>
          <p:nvPr/>
        </p:nvGrpSpPr>
        <p:grpSpPr>
          <a:xfrm>
            <a:off x="8894973" y="3230182"/>
            <a:ext cx="975155" cy="354862"/>
            <a:chOff x="3054691" y="2974657"/>
            <a:chExt cx="975155" cy="354862"/>
          </a:xfrm>
        </p:grpSpPr>
        <p:cxnSp>
          <p:nvCxnSpPr>
            <p:cNvPr id="31856" name="Straight Connector 31855">
              <a:extLst>
                <a:ext uri="{FF2B5EF4-FFF2-40B4-BE49-F238E27FC236}">
                  <a16:creationId xmlns:a16="http://schemas.microsoft.com/office/drawing/2014/main" id="{A06671C9-AD45-7541-B829-15D30AAF5112}"/>
                </a:ext>
              </a:extLst>
            </p:cNvPr>
            <p:cNvCxnSpPr/>
            <p:nvPr/>
          </p:nvCxnSpPr>
          <p:spPr bwMode="auto">
            <a:xfrm>
              <a:off x="3054691" y="2974657"/>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7EBACAD6-C784-A287-85BA-157FAAA57749}"/>
                </a:ext>
              </a:extLst>
            </p:cNvPr>
            <p:cNvCxnSpPr/>
            <p:nvPr/>
          </p:nvCxnSpPr>
          <p:spPr bwMode="auto">
            <a:xfrm>
              <a:off x="3227385" y="3181548"/>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6585F3D7-2E69-DA09-3242-9F216C862BC2}"/>
                </a:ext>
              </a:extLst>
            </p:cNvPr>
            <p:cNvCxnSpPr/>
            <p:nvPr/>
          </p:nvCxnSpPr>
          <p:spPr bwMode="auto">
            <a:xfrm>
              <a:off x="3267246" y="3183006"/>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B5A83733-3E6E-05F4-72E3-1DF4C8CF6A30}"/>
                </a:ext>
              </a:extLst>
            </p:cNvPr>
            <p:cNvCxnSpPr/>
            <p:nvPr/>
          </p:nvCxnSpPr>
          <p:spPr bwMode="auto">
            <a:xfrm>
              <a:off x="3441933" y="3186564"/>
              <a:ext cx="0" cy="142955"/>
            </a:xfrm>
            <a:prstGeom prst="line">
              <a:avLst/>
            </a:prstGeom>
            <a:noFill/>
            <a:ln w="28575"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D5816134-E4B2-7CF1-8D34-7EBC974DC312}"/>
                </a:ext>
              </a:extLst>
            </p:cNvPr>
            <p:cNvCxnSpPr/>
            <p:nvPr/>
          </p:nvCxnSpPr>
          <p:spPr bwMode="auto">
            <a:xfrm>
              <a:off x="4029846" y="3186564"/>
              <a:ext cx="0" cy="142955"/>
            </a:xfrm>
            <a:prstGeom prst="line">
              <a:avLst/>
            </a:prstGeom>
            <a:noFill/>
            <a:ln w="28575" cap="flat" cmpd="sng" algn="ctr">
              <a:solidFill>
                <a:schemeClr val="accent3"/>
              </a:solidFill>
              <a:prstDash val="solid"/>
              <a:round/>
              <a:headEnd type="none" w="med" len="med"/>
              <a:tailEnd type="none" w="med" len="med"/>
            </a:ln>
            <a:effectLst/>
          </p:spPr>
        </p:cxnSp>
      </p:grpSp>
      <p:sp>
        <p:nvSpPr>
          <p:cNvPr id="31866" name="TextBox 31865">
            <a:extLst>
              <a:ext uri="{FF2B5EF4-FFF2-40B4-BE49-F238E27FC236}">
                <a16:creationId xmlns:a16="http://schemas.microsoft.com/office/drawing/2014/main" id="{F1C8F0E2-1C6F-62E2-544F-84B2A374E6C7}"/>
              </a:ext>
            </a:extLst>
          </p:cNvPr>
          <p:cNvSpPr txBox="1"/>
          <p:nvPr/>
        </p:nvSpPr>
        <p:spPr bwMode="auto">
          <a:xfrm>
            <a:off x="8156616" y="4893815"/>
            <a:ext cx="2053789"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Tree>
    <p:extLst>
      <p:ext uri="{BB962C8B-B14F-4D97-AF65-F5344CB8AC3E}">
        <p14:creationId xmlns:p14="http://schemas.microsoft.com/office/powerpoint/2010/main" val="3106722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Time to Progression to Active MM and OS</a:t>
            </a:r>
            <a:endParaRPr lang="en-US" altLang="en-US" dirty="0"/>
          </a:p>
        </p:txBody>
      </p:sp>
      <p:sp>
        <p:nvSpPr>
          <p:cNvPr id="5" name="Content Placeholder 4">
            <a:extLst>
              <a:ext uri="{FF2B5EF4-FFF2-40B4-BE49-F238E27FC236}">
                <a16:creationId xmlns:a16="http://schemas.microsoft.com/office/drawing/2014/main" id="{A7580405-5861-8E08-8202-8D24965A0347}"/>
              </a:ext>
            </a:extLst>
          </p:cNvPr>
          <p:cNvSpPr>
            <a:spLocks noGrp="1"/>
          </p:cNvSpPr>
          <p:nvPr>
            <p:ph sz="half" idx="1"/>
          </p:nvPr>
        </p:nvSpPr>
        <p:spPr/>
        <p:txBody>
          <a:bodyPr/>
          <a:lstStyle/>
          <a:p>
            <a:r>
              <a:rPr lang="en-US" dirty="0"/>
              <a:t>5 patients progressed to active, symptomatic MM</a:t>
            </a:r>
          </a:p>
          <a:p>
            <a:pPr lvl="1"/>
            <a:r>
              <a:rPr lang="en-US" dirty="0"/>
              <a:t>Progression was initially asymptomatic in 4 patients</a:t>
            </a:r>
          </a:p>
          <a:p>
            <a:endParaRPr lang="en-US" dirty="0"/>
          </a:p>
          <a:p>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 Reproduced with permission.</a:t>
            </a:r>
            <a:endParaRPr lang="en-US" altLang="en-US" sz="1200" b="0" dirty="0">
              <a:solidFill>
                <a:schemeClr val="bg2"/>
              </a:solidFill>
              <a:latin typeface="Calibri" panose="020F0502020204030204" pitchFamily="34" charset="0"/>
            </a:endParaRPr>
          </a:p>
        </p:txBody>
      </p:sp>
      <p:sp>
        <p:nvSpPr>
          <p:cNvPr id="13" name="CuadroTexto 13">
            <a:extLst>
              <a:ext uri="{FF2B5EF4-FFF2-40B4-BE49-F238E27FC236}">
                <a16:creationId xmlns:a16="http://schemas.microsoft.com/office/drawing/2014/main" id="{566DCFE9-356E-B65C-23E8-E10DB76A35B5}"/>
              </a:ext>
            </a:extLst>
          </p:cNvPr>
          <p:cNvSpPr txBox="1"/>
          <p:nvPr/>
        </p:nvSpPr>
        <p:spPr>
          <a:xfrm>
            <a:off x="7795513" y="1498684"/>
            <a:ext cx="2259258" cy="369332"/>
          </a:xfrm>
          <a:prstGeom prst="rect">
            <a:avLst/>
          </a:prstGeom>
          <a:noFill/>
        </p:spPr>
        <p:txBody>
          <a:bodyPr wrap="square" rtlCol="0">
            <a:spAutoFit/>
          </a:bodyPr>
          <a:lstStyle>
            <a:defPPr>
              <a:defRPr lang="en-US"/>
            </a:defPPr>
            <a:lvl1pPr algn="ctr">
              <a:defRPr sz="1600">
                <a:solidFill>
                  <a:schemeClr val="bg1"/>
                </a:solidFill>
                <a:latin typeface="+mj-lt"/>
              </a:defRPr>
            </a:lvl1pPr>
          </a:lstStyle>
          <a:p>
            <a:r>
              <a:rPr lang="es-ES_tradnl" sz="1800" dirty="0"/>
              <a:t>Time to Active MM</a:t>
            </a:r>
          </a:p>
        </p:txBody>
      </p:sp>
      <p:graphicFrame>
        <p:nvGraphicFramePr>
          <p:cNvPr id="14" name="Tabla 12">
            <a:extLst>
              <a:ext uri="{FF2B5EF4-FFF2-40B4-BE49-F238E27FC236}">
                <a16:creationId xmlns:a16="http://schemas.microsoft.com/office/drawing/2014/main" id="{B3FE864B-6241-7029-EAB7-52E45B812B43}"/>
              </a:ext>
            </a:extLst>
          </p:cNvPr>
          <p:cNvGraphicFramePr>
            <a:graphicFrameLocks noGrp="1"/>
          </p:cNvGraphicFramePr>
          <p:nvPr>
            <p:extLst>
              <p:ext uri="{D42A27DB-BD31-4B8C-83A1-F6EECF244321}">
                <p14:modId xmlns:p14="http://schemas.microsoft.com/office/powerpoint/2010/main" val="2686338005"/>
              </p:ext>
            </p:extLst>
          </p:nvPr>
        </p:nvGraphicFramePr>
        <p:xfrm>
          <a:off x="6493792" y="4974406"/>
          <a:ext cx="5096388" cy="670560"/>
        </p:xfrm>
        <a:graphic>
          <a:graphicData uri="http://schemas.openxmlformats.org/drawingml/2006/table">
            <a:tbl>
              <a:tblPr firstRow="1" bandRow="1">
                <a:tableStyleId>{5C22544A-7EE6-4342-B048-85BDC9FD1C3A}</a:tableStyleId>
              </a:tblPr>
              <a:tblGrid>
                <a:gridCol w="5096388">
                  <a:extLst>
                    <a:ext uri="{9D8B030D-6E8A-4147-A177-3AD203B41FA5}">
                      <a16:colId xmlns:a16="http://schemas.microsoft.com/office/drawing/2014/main" val="660610009"/>
                    </a:ext>
                  </a:extLst>
                </a:gridCol>
              </a:tblGrid>
              <a:tr h="152637">
                <a:tc>
                  <a:txBody>
                    <a:bodyPr/>
                    <a:lstStyle/>
                    <a:p>
                      <a:r>
                        <a:rPr lang="es-ES" sz="1600" b="1" i="0" dirty="0">
                          <a:solidFill>
                            <a:schemeClr val="bg1"/>
                          </a:solidFill>
                          <a:latin typeface="+mn-lt"/>
                          <a:cs typeface="Arial" panose="020B0604020202020204" pitchFamily="34" charset="0"/>
                        </a:rPr>
                        <a:t>Patients at Risk, n</a:t>
                      </a:r>
                    </a:p>
                  </a:txBody>
                  <a:tcPr>
                    <a:noFill/>
                  </a:tcPr>
                </a:tc>
                <a:extLst>
                  <a:ext uri="{0D108BD9-81ED-4DB2-BD59-A6C34878D82A}">
                    <a16:rowId xmlns:a16="http://schemas.microsoft.com/office/drawing/2014/main" val="458790721"/>
                  </a:ext>
                </a:extLst>
              </a:tr>
              <a:tr h="152637">
                <a:tc>
                  <a:txBody>
                    <a:bodyPr/>
                    <a:lstStyle/>
                    <a:p>
                      <a:r>
                        <a:rPr lang="es-ES" sz="1600" b="0" i="0" dirty="0">
                          <a:solidFill>
                            <a:schemeClr val="bg1"/>
                          </a:solidFill>
                          <a:latin typeface="+mn-lt"/>
                          <a:cs typeface="Arial" panose="020B0604020202020204" pitchFamily="34" charset="0"/>
                        </a:rPr>
                        <a:t>  90      88      86       85      83       82      80       41     10        0</a:t>
                      </a:r>
                    </a:p>
                  </a:txBody>
                  <a:tcPr>
                    <a:noFill/>
                  </a:tcPr>
                </a:tc>
                <a:extLst>
                  <a:ext uri="{0D108BD9-81ED-4DB2-BD59-A6C34878D82A}">
                    <a16:rowId xmlns:a16="http://schemas.microsoft.com/office/drawing/2014/main" val="4163793449"/>
                  </a:ext>
                </a:extLst>
              </a:tr>
            </a:tbl>
          </a:graphicData>
        </a:graphic>
      </p:graphicFrame>
      <p:sp>
        <p:nvSpPr>
          <p:cNvPr id="16" name="CuadroTexto 7">
            <a:extLst>
              <a:ext uri="{FF2B5EF4-FFF2-40B4-BE49-F238E27FC236}">
                <a16:creationId xmlns:a16="http://schemas.microsoft.com/office/drawing/2014/main" id="{9BF2DC7A-0CFC-E88C-4553-2CB218E57D3B}"/>
              </a:ext>
            </a:extLst>
          </p:cNvPr>
          <p:cNvSpPr txBox="1"/>
          <p:nvPr/>
        </p:nvSpPr>
        <p:spPr>
          <a:xfrm>
            <a:off x="6866341" y="4047621"/>
            <a:ext cx="2996846" cy="338554"/>
          </a:xfrm>
          <a:prstGeom prst="rect">
            <a:avLst/>
          </a:prstGeom>
          <a:noFill/>
        </p:spPr>
        <p:txBody>
          <a:bodyPr wrap="none" rtlCol="0">
            <a:spAutoFit/>
          </a:bodyPr>
          <a:lstStyle/>
          <a:p>
            <a:r>
              <a:rPr lang="es-ES" sz="1600" b="0" dirty="0">
                <a:solidFill>
                  <a:schemeClr val="bg1"/>
                </a:solidFill>
                <a:latin typeface="+mn-lt"/>
              </a:rPr>
              <a:t>Time to active MM at 70 mo: 94%</a:t>
            </a:r>
          </a:p>
        </p:txBody>
      </p:sp>
      <p:sp>
        <p:nvSpPr>
          <p:cNvPr id="2" name="TextBox 1">
            <a:extLst>
              <a:ext uri="{FF2B5EF4-FFF2-40B4-BE49-F238E27FC236}">
                <a16:creationId xmlns:a16="http://schemas.microsoft.com/office/drawing/2014/main" id="{B43BFE89-BCB8-0B40-1B54-99D865BF0503}"/>
              </a:ext>
            </a:extLst>
          </p:cNvPr>
          <p:cNvSpPr txBox="1"/>
          <p:nvPr/>
        </p:nvSpPr>
        <p:spPr bwMode="auto">
          <a:xfrm rot="16200000">
            <a:off x="5035948" y="3174614"/>
            <a:ext cx="205378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Proportion</a:t>
            </a:r>
          </a:p>
        </p:txBody>
      </p:sp>
      <p:sp>
        <p:nvSpPr>
          <p:cNvPr id="31748" name="Freeform: Shape 31747">
            <a:extLst>
              <a:ext uri="{FF2B5EF4-FFF2-40B4-BE49-F238E27FC236}">
                <a16:creationId xmlns:a16="http://schemas.microsoft.com/office/drawing/2014/main" id="{740E1EA7-63F3-E8A3-A8EF-89344CBB0FAA}"/>
              </a:ext>
            </a:extLst>
          </p:cNvPr>
          <p:cNvSpPr/>
          <p:nvPr/>
        </p:nvSpPr>
        <p:spPr bwMode="auto">
          <a:xfrm>
            <a:off x="6754054" y="2132163"/>
            <a:ext cx="4516641" cy="2369882"/>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31749" name="Group 31748">
            <a:extLst>
              <a:ext uri="{FF2B5EF4-FFF2-40B4-BE49-F238E27FC236}">
                <a16:creationId xmlns:a16="http://schemas.microsoft.com/office/drawing/2014/main" id="{392434DA-8D1E-3027-9314-50F51DD0849E}"/>
              </a:ext>
            </a:extLst>
          </p:cNvPr>
          <p:cNvGrpSpPr/>
          <p:nvPr/>
        </p:nvGrpSpPr>
        <p:grpSpPr>
          <a:xfrm>
            <a:off x="6693522" y="2146206"/>
            <a:ext cx="65525" cy="2355887"/>
            <a:chOff x="6745646" y="1752643"/>
            <a:chExt cx="59556" cy="2098964"/>
          </a:xfrm>
        </p:grpSpPr>
        <p:cxnSp>
          <p:nvCxnSpPr>
            <p:cNvPr id="31750" name="Straight Connector 31749">
              <a:extLst>
                <a:ext uri="{FF2B5EF4-FFF2-40B4-BE49-F238E27FC236}">
                  <a16:creationId xmlns:a16="http://schemas.microsoft.com/office/drawing/2014/main" id="{A36F0AED-1635-7966-122B-D87FA83B5CE7}"/>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B792697D-22B4-338A-DD38-E34847C010F4}"/>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B2609ED5-8D98-8772-8BFF-FCF96B7ACFB4}"/>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12D0F9B5-ED7C-8D36-5ADF-AE6D301D8C9F}"/>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9F30EAB4-484E-3E29-CAAC-7C1139931EA8}"/>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E1B695AD-CDDA-B277-D530-2437E1307333}"/>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6" name="Group 31755">
            <a:extLst>
              <a:ext uri="{FF2B5EF4-FFF2-40B4-BE49-F238E27FC236}">
                <a16:creationId xmlns:a16="http://schemas.microsoft.com/office/drawing/2014/main" id="{266C32DC-5485-43BE-F371-63D7D5F09CD5}"/>
              </a:ext>
            </a:extLst>
          </p:cNvPr>
          <p:cNvGrpSpPr/>
          <p:nvPr/>
        </p:nvGrpSpPr>
        <p:grpSpPr>
          <a:xfrm rot="5400000">
            <a:off x="7715997" y="3545203"/>
            <a:ext cx="65217" cy="1989100"/>
            <a:chOff x="6745646" y="2172436"/>
            <a:chExt cx="59556" cy="1679171"/>
          </a:xfrm>
        </p:grpSpPr>
        <p:cxnSp>
          <p:nvCxnSpPr>
            <p:cNvPr id="31757" name="Straight Connector 31756">
              <a:extLst>
                <a:ext uri="{FF2B5EF4-FFF2-40B4-BE49-F238E27FC236}">
                  <a16:creationId xmlns:a16="http://schemas.microsoft.com/office/drawing/2014/main" id="{061185F0-9091-EE27-6072-D3CCCAC47AB5}"/>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16178386-9ECD-B096-7A3F-5D3C9BF82C00}"/>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FBCA7EBF-06C3-E231-E154-AC8F86DFCB4A}"/>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FD88AC4B-6571-8BF3-8FEC-CB9D1D4683FA}"/>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D48B7245-56AF-7C2E-5B94-12FB7A565931}"/>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31762" name="TextBox 31761">
            <a:extLst>
              <a:ext uri="{FF2B5EF4-FFF2-40B4-BE49-F238E27FC236}">
                <a16:creationId xmlns:a16="http://schemas.microsoft.com/office/drawing/2014/main" id="{B17285A5-433C-4AC0-64DB-5D764B70059F}"/>
              </a:ext>
            </a:extLst>
          </p:cNvPr>
          <p:cNvSpPr txBox="1"/>
          <p:nvPr/>
        </p:nvSpPr>
        <p:spPr bwMode="auto">
          <a:xfrm>
            <a:off x="6266242" y="196716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63" name="TextBox 31762">
            <a:extLst>
              <a:ext uri="{FF2B5EF4-FFF2-40B4-BE49-F238E27FC236}">
                <a16:creationId xmlns:a16="http://schemas.microsoft.com/office/drawing/2014/main" id="{FC8C0A5F-E968-184A-5859-9040BEC26A83}"/>
              </a:ext>
            </a:extLst>
          </p:cNvPr>
          <p:cNvSpPr txBox="1"/>
          <p:nvPr/>
        </p:nvSpPr>
        <p:spPr bwMode="auto">
          <a:xfrm>
            <a:off x="6267161" y="244465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764" name="TextBox 31763">
            <a:extLst>
              <a:ext uri="{FF2B5EF4-FFF2-40B4-BE49-F238E27FC236}">
                <a16:creationId xmlns:a16="http://schemas.microsoft.com/office/drawing/2014/main" id="{5C2E451B-D9D7-86D1-7A67-B84568E71A10}"/>
              </a:ext>
            </a:extLst>
          </p:cNvPr>
          <p:cNvSpPr txBox="1"/>
          <p:nvPr/>
        </p:nvSpPr>
        <p:spPr bwMode="auto">
          <a:xfrm>
            <a:off x="6265632" y="290320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765" name="TextBox 31764">
            <a:extLst>
              <a:ext uri="{FF2B5EF4-FFF2-40B4-BE49-F238E27FC236}">
                <a16:creationId xmlns:a16="http://schemas.microsoft.com/office/drawing/2014/main" id="{42A7536F-41BA-D780-41D1-6533690EA1CF}"/>
              </a:ext>
            </a:extLst>
          </p:cNvPr>
          <p:cNvSpPr txBox="1"/>
          <p:nvPr/>
        </p:nvSpPr>
        <p:spPr bwMode="auto">
          <a:xfrm>
            <a:off x="6266551" y="338069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766" name="TextBox 31765">
            <a:extLst>
              <a:ext uri="{FF2B5EF4-FFF2-40B4-BE49-F238E27FC236}">
                <a16:creationId xmlns:a16="http://schemas.microsoft.com/office/drawing/2014/main" id="{00BB9DF7-3A0A-573F-44BC-401E89B54082}"/>
              </a:ext>
            </a:extLst>
          </p:cNvPr>
          <p:cNvSpPr txBox="1"/>
          <p:nvPr/>
        </p:nvSpPr>
        <p:spPr bwMode="auto">
          <a:xfrm>
            <a:off x="6270260" y="384555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767" name="TextBox 31766">
            <a:extLst>
              <a:ext uri="{FF2B5EF4-FFF2-40B4-BE49-F238E27FC236}">
                <a16:creationId xmlns:a16="http://schemas.microsoft.com/office/drawing/2014/main" id="{1585A8A4-0CF8-40EC-A274-ED656A8EE71F}"/>
              </a:ext>
            </a:extLst>
          </p:cNvPr>
          <p:cNvSpPr txBox="1"/>
          <p:nvPr/>
        </p:nvSpPr>
        <p:spPr bwMode="auto">
          <a:xfrm>
            <a:off x="6445905" y="432305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68" name="TextBox 31767">
            <a:extLst>
              <a:ext uri="{FF2B5EF4-FFF2-40B4-BE49-F238E27FC236}">
                <a16:creationId xmlns:a16="http://schemas.microsoft.com/office/drawing/2014/main" id="{A89EC708-3C1B-8DED-6CBA-ECC9E39218DD}"/>
              </a:ext>
            </a:extLst>
          </p:cNvPr>
          <p:cNvSpPr txBox="1"/>
          <p:nvPr/>
        </p:nvSpPr>
        <p:spPr bwMode="auto">
          <a:xfrm>
            <a:off x="6601709" y="45214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69" name="TextBox 31768">
            <a:extLst>
              <a:ext uri="{FF2B5EF4-FFF2-40B4-BE49-F238E27FC236}">
                <a16:creationId xmlns:a16="http://schemas.microsoft.com/office/drawing/2014/main" id="{06469E95-F47B-8D56-4C0E-2B743C6F9F3E}"/>
              </a:ext>
            </a:extLst>
          </p:cNvPr>
          <p:cNvSpPr txBox="1"/>
          <p:nvPr/>
        </p:nvSpPr>
        <p:spPr bwMode="auto">
          <a:xfrm>
            <a:off x="7038808" y="45214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70" name="TextBox 31769">
            <a:extLst>
              <a:ext uri="{FF2B5EF4-FFF2-40B4-BE49-F238E27FC236}">
                <a16:creationId xmlns:a16="http://schemas.microsoft.com/office/drawing/2014/main" id="{924BF9B9-796C-C022-2DC9-94C00E1A03AB}"/>
              </a:ext>
            </a:extLst>
          </p:cNvPr>
          <p:cNvSpPr txBox="1"/>
          <p:nvPr/>
        </p:nvSpPr>
        <p:spPr bwMode="auto">
          <a:xfrm>
            <a:off x="7544195" y="451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71" name="TextBox 31770">
            <a:extLst>
              <a:ext uri="{FF2B5EF4-FFF2-40B4-BE49-F238E27FC236}">
                <a16:creationId xmlns:a16="http://schemas.microsoft.com/office/drawing/2014/main" id="{8E425FBD-F548-67E5-C95D-ACBDF9A4027A}"/>
              </a:ext>
            </a:extLst>
          </p:cNvPr>
          <p:cNvSpPr txBox="1"/>
          <p:nvPr/>
        </p:nvSpPr>
        <p:spPr bwMode="auto">
          <a:xfrm>
            <a:off x="8042002" y="451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72" name="TextBox 31771">
            <a:extLst>
              <a:ext uri="{FF2B5EF4-FFF2-40B4-BE49-F238E27FC236}">
                <a16:creationId xmlns:a16="http://schemas.microsoft.com/office/drawing/2014/main" id="{D1ACD293-22A9-5854-2A82-4C266969534F}"/>
              </a:ext>
            </a:extLst>
          </p:cNvPr>
          <p:cNvSpPr txBox="1"/>
          <p:nvPr/>
        </p:nvSpPr>
        <p:spPr bwMode="auto">
          <a:xfrm>
            <a:off x="8528487" y="45229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804" name="TextBox 31803">
            <a:extLst>
              <a:ext uri="{FF2B5EF4-FFF2-40B4-BE49-F238E27FC236}">
                <a16:creationId xmlns:a16="http://schemas.microsoft.com/office/drawing/2014/main" id="{1BBDA89F-5A1A-FBEB-AC05-2428417E0299}"/>
              </a:ext>
            </a:extLst>
          </p:cNvPr>
          <p:cNvSpPr txBox="1"/>
          <p:nvPr/>
        </p:nvSpPr>
        <p:spPr bwMode="auto">
          <a:xfrm>
            <a:off x="7916515" y="4787373"/>
            <a:ext cx="221555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806" name="Group 31805">
            <a:extLst>
              <a:ext uri="{FF2B5EF4-FFF2-40B4-BE49-F238E27FC236}">
                <a16:creationId xmlns:a16="http://schemas.microsoft.com/office/drawing/2014/main" id="{BE4299B9-9FBC-08B7-85D2-0E31C2EA0E5B}"/>
              </a:ext>
            </a:extLst>
          </p:cNvPr>
          <p:cNvGrpSpPr/>
          <p:nvPr/>
        </p:nvGrpSpPr>
        <p:grpSpPr>
          <a:xfrm rot="5400000">
            <a:off x="10238048" y="3540896"/>
            <a:ext cx="65217" cy="1989100"/>
            <a:chOff x="6745646" y="2172436"/>
            <a:chExt cx="59556" cy="1679171"/>
          </a:xfrm>
        </p:grpSpPr>
        <p:cxnSp>
          <p:nvCxnSpPr>
            <p:cNvPr id="31807" name="Straight Connector 31806">
              <a:extLst>
                <a:ext uri="{FF2B5EF4-FFF2-40B4-BE49-F238E27FC236}">
                  <a16:creationId xmlns:a16="http://schemas.microsoft.com/office/drawing/2014/main" id="{ADC4E91A-B301-407E-46EE-94DD34E9E195}"/>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667054B5-4AC9-6B1F-F2CA-D3E28497EEB6}"/>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2CC4C2A9-6401-6096-D9FD-5EE19A84B4E1}"/>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8DD7C418-FFF5-B375-AA48-708A6A8DA24B}"/>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8FB5861A-F975-B8EB-8F1C-3B6D2330226B}"/>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31812" name="TextBox 31811">
            <a:extLst>
              <a:ext uri="{FF2B5EF4-FFF2-40B4-BE49-F238E27FC236}">
                <a16:creationId xmlns:a16="http://schemas.microsoft.com/office/drawing/2014/main" id="{C7D47B04-A00A-1B4B-A406-96836BABCB00}"/>
              </a:ext>
            </a:extLst>
          </p:cNvPr>
          <p:cNvSpPr txBox="1"/>
          <p:nvPr/>
        </p:nvSpPr>
        <p:spPr bwMode="auto">
          <a:xfrm>
            <a:off x="9069208" y="451919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813" name="TextBox 31812">
            <a:extLst>
              <a:ext uri="{FF2B5EF4-FFF2-40B4-BE49-F238E27FC236}">
                <a16:creationId xmlns:a16="http://schemas.microsoft.com/office/drawing/2014/main" id="{B870C076-0AD4-767A-61A2-ACB31A9D0225}"/>
              </a:ext>
            </a:extLst>
          </p:cNvPr>
          <p:cNvSpPr txBox="1"/>
          <p:nvPr/>
        </p:nvSpPr>
        <p:spPr bwMode="auto">
          <a:xfrm>
            <a:off x="9564816" y="451919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814" name="TextBox 31813">
            <a:extLst>
              <a:ext uri="{FF2B5EF4-FFF2-40B4-BE49-F238E27FC236}">
                <a16:creationId xmlns:a16="http://schemas.microsoft.com/office/drawing/2014/main" id="{0EBCFBDF-9959-ECC7-DFF5-08A22BB719A5}"/>
              </a:ext>
            </a:extLst>
          </p:cNvPr>
          <p:cNvSpPr txBox="1"/>
          <p:nvPr/>
        </p:nvSpPr>
        <p:spPr bwMode="auto">
          <a:xfrm>
            <a:off x="10070203" y="451588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31815" name="TextBox 31814">
            <a:extLst>
              <a:ext uri="{FF2B5EF4-FFF2-40B4-BE49-F238E27FC236}">
                <a16:creationId xmlns:a16="http://schemas.microsoft.com/office/drawing/2014/main" id="{42707530-492B-8827-4452-6405DBCB8831}"/>
              </a:ext>
            </a:extLst>
          </p:cNvPr>
          <p:cNvSpPr txBox="1"/>
          <p:nvPr/>
        </p:nvSpPr>
        <p:spPr bwMode="auto">
          <a:xfrm>
            <a:off x="10568010" y="451588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816" name="TextBox 31815">
            <a:extLst>
              <a:ext uri="{FF2B5EF4-FFF2-40B4-BE49-F238E27FC236}">
                <a16:creationId xmlns:a16="http://schemas.microsoft.com/office/drawing/2014/main" id="{025C87DC-783F-B57E-D736-F3F468B2622A}"/>
              </a:ext>
            </a:extLst>
          </p:cNvPr>
          <p:cNvSpPr txBox="1"/>
          <p:nvPr/>
        </p:nvSpPr>
        <p:spPr bwMode="auto">
          <a:xfrm>
            <a:off x="11054495" y="452077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31817" name="Freeform: Shape 31816">
            <a:extLst>
              <a:ext uri="{FF2B5EF4-FFF2-40B4-BE49-F238E27FC236}">
                <a16:creationId xmlns:a16="http://schemas.microsoft.com/office/drawing/2014/main" id="{F5B1298F-6A91-05CC-27D7-FDE6EBABF88B}"/>
              </a:ext>
            </a:extLst>
          </p:cNvPr>
          <p:cNvSpPr/>
          <p:nvPr/>
        </p:nvSpPr>
        <p:spPr bwMode="auto">
          <a:xfrm>
            <a:off x="6762084" y="2148520"/>
            <a:ext cx="4479281" cy="140677"/>
          </a:xfrm>
          <a:custGeom>
            <a:avLst/>
            <a:gdLst>
              <a:gd name="connsiteX0" fmla="*/ 0 w 4479281"/>
              <a:gd name="connsiteY0" fmla="*/ 0 h 140677"/>
              <a:gd name="connsiteX1" fmla="*/ 783315 w 4479281"/>
              <a:gd name="connsiteY1" fmla="*/ 0 h 140677"/>
              <a:gd name="connsiteX2" fmla="*/ 783315 w 4479281"/>
              <a:gd name="connsiteY2" fmla="*/ 28775 h 140677"/>
              <a:gd name="connsiteX3" fmla="*/ 1441938 w 4479281"/>
              <a:gd name="connsiteY3" fmla="*/ 28775 h 140677"/>
              <a:gd name="connsiteX4" fmla="*/ 1441938 w 4479281"/>
              <a:gd name="connsiteY4" fmla="*/ 57550 h 140677"/>
              <a:gd name="connsiteX5" fmla="*/ 2030224 w 4479281"/>
              <a:gd name="connsiteY5" fmla="*/ 57550 h 140677"/>
              <a:gd name="connsiteX6" fmla="*/ 2030224 w 4479281"/>
              <a:gd name="connsiteY6" fmla="*/ 79930 h 140677"/>
              <a:gd name="connsiteX7" fmla="*/ 2586537 w 4479281"/>
              <a:gd name="connsiteY7" fmla="*/ 79930 h 140677"/>
              <a:gd name="connsiteX8" fmla="*/ 2586537 w 4479281"/>
              <a:gd name="connsiteY8" fmla="*/ 115100 h 140677"/>
              <a:gd name="connsiteX9" fmla="*/ 2628101 w 4479281"/>
              <a:gd name="connsiteY9" fmla="*/ 115100 h 140677"/>
              <a:gd name="connsiteX10" fmla="*/ 2628101 w 4479281"/>
              <a:gd name="connsiteY10" fmla="*/ 140677 h 140677"/>
              <a:gd name="connsiteX11" fmla="*/ 4479281 w 4479281"/>
              <a:gd name="connsiteY11" fmla="*/ 140677 h 1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79281" h="140677">
                <a:moveTo>
                  <a:pt x="0" y="0"/>
                </a:moveTo>
                <a:lnTo>
                  <a:pt x="783315" y="0"/>
                </a:lnTo>
                <a:lnTo>
                  <a:pt x="783315" y="28775"/>
                </a:lnTo>
                <a:lnTo>
                  <a:pt x="1441938" y="28775"/>
                </a:lnTo>
                <a:lnTo>
                  <a:pt x="1441938" y="57550"/>
                </a:lnTo>
                <a:lnTo>
                  <a:pt x="2030224" y="57550"/>
                </a:lnTo>
                <a:lnTo>
                  <a:pt x="2030224" y="79930"/>
                </a:lnTo>
                <a:lnTo>
                  <a:pt x="2586537" y="79930"/>
                </a:lnTo>
                <a:lnTo>
                  <a:pt x="2586537" y="115100"/>
                </a:lnTo>
                <a:lnTo>
                  <a:pt x="2628101" y="115100"/>
                </a:lnTo>
                <a:lnTo>
                  <a:pt x="2628101" y="140677"/>
                </a:lnTo>
                <a:lnTo>
                  <a:pt x="4479281" y="140677"/>
                </a:lnTo>
              </a:path>
            </a:pathLst>
          </a:custGeom>
          <a:noFill/>
          <a:ln w="28575">
            <a:solidFill>
              <a:schemeClr val="accent1"/>
            </a:solidFill>
            <a:miter lim="800000"/>
            <a:headEnd/>
            <a:tailEnd/>
          </a:ln>
        </p:spPr>
        <p:txBody>
          <a:bodyPr rtlCol="0" anchor="ctr"/>
          <a:lstStyle/>
          <a:p>
            <a:pPr algn="ctr"/>
            <a:endParaRPr lang="en-US"/>
          </a:p>
        </p:txBody>
      </p:sp>
      <p:grpSp>
        <p:nvGrpSpPr>
          <p:cNvPr id="31826" name="Group 31825">
            <a:extLst>
              <a:ext uri="{FF2B5EF4-FFF2-40B4-BE49-F238E27FC236}">
                <a16:creationId xmlns:a16="http://schemas.microsoft.com/office/drawing/2014/main" id="{2DEBF457-25D1-6456-EFD7-43F9B29DEF90}"/>
              </a:ext>
            </a:extLst>
          </p:cNvPr>
          <p:cNvGrpSpPr/>
          <p:nvPr/>
        </p:nvGrpSpPr>
        <p:grpSpPr>
          <a:xfrm>
            <a:off x="6885338" y="2069098"/>
            <a:ext cx="4322656" cy="295764"/>
            <a:chOff x="6885338" y="2069098"/>
            <a:chExt cx="4322656" cy="295764"/>
          </a:xfrm>
        </p:grpSpPr>
        <p:cxnSp>
          <p:nvCxnSpPr>
            <p:cNvPr id="31777" name="Straight Connector 31776">
              <a:extLst>
                <a:ext uri="{FF2B5EF4-FFF2-40B4-BE49-F238E27FC236}">
                  <a16:creationId xmlns:a16="http://schemas.microsoft.com/office/drawing/2014/main" id="{23192AE6-07D3-C49B-1DFD-507D0A049F15}"/>
                </a:ext>
              </a:extLst>
            </p:cNvPr>
            <p:cNvCxnSpPr/>
            <p:nvPr/>
          </p:nvCxnSpPr>
          <p:spPr bwMode="auto">
            <a:xfrm>
              <a:off x="6885338" y="206909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B0400AB9-6E86-84BB-E11B-63AEADD286DE}"/>
                </a:ext>
              </a:extLst>
            </p:cNvPr>
            <p:cNvCxnSpPr/>
            <p:nvPr/>
          </p:nvCxnSpPr>
          <p:spPr bwMode="auto">
            <a:xfrm>
              <a:off x="7072868" y="2072295"/>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79886025-043D-014D-29DF-FD7C2E7FA935}"/>
                </a:ext>
              </a:extLst>
            </p:cNvPr>
            <p:cNvCxnSpPr/>
            <p:nvPr/>
          </p:nvCxnSpPr>
          <p:spPr bwMode="auto">
            <a:xfrm>
              <a:off x="8189563" y="2103649"/>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F2FF2052-AB80-287F-715F-A535031F9876}"/>
                </a:ext>
              </a:extLst>
            </p:cNvPr>
            <p:cNvCxnSpPr/>
            <p:nvPr/>
          </p:nvCxnSpPr>
          <p:spPr bwMode="auto">
            <a:xfrm>
              <a:off x="11207994" y="2208889"/>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D3983D61-924C-F599-E8F3-47469E7E66CD}"/>
                </a:ext>
              </a:extLst>
            </p:cNvPr>
            <p:cNvCxnSpPr/>
            <p:nvPr/>
          </p:nvCxnSpPr>
          <p:spPr bwMode="auto">
            <a:xfrm>
              <a:off x="9138568" y="2153594"/>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53434FAA-AA7B-3898-F276-A43E96C58534}"/>
                </a:ext>
              </a:extLst>
            </p:cNvPr>
            <p:cNvCxnSpPr/>
            <p:nvPr/>
          </p:nvCxnSpPr>
          <p:spPr bwMode="auto">
            <a:xfrm>
              <a:off x="9996610" y="2208891"/>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B6E60310-C638-6754-6FE8-A378952F88D4}"/>
                </a:ext>
              </a:extLst>
            </p:cNvPr>
            <p:cNvCxnSpPr/>
            <p:nvPr/>
          </p:nvCxnSpPr>
          <p:spPr bwMode="auto">
            <a:xfrm>
              <a:off x="9954711" y="2208892"/>
              <a:ext cx="0" cy="154215"/>
            </a:xfrm>
            <a:prstGeom prst="line">
              <a:avLst/>
            </a:prstGeom>
            <a:noFill/>
            <a:ln w="76200"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6AF21C3C-A556-EA72-5717-5B5D37D7F9A6}"/>
                </a:ext>
              </a:extLst>
            </p:cNvPr>
            <p:cNvCxnSpPr/>
            <p:nvPr/>
          </p:nvCxnSpPr>
          <p:spPr bwMode="auto">
            <a:xfrm>
              <a:off x="9893305" y="2208892"/>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E12AA24F-7795-7299-0010-BFF685F32785}"/>
                </a:ext>
              </a:extLst>
            </p:cNvPr>
            <p:cNvCxnSpPr/>
            <p:nvPr/>
          </p:nvCxnSpPr>
          <p:spPr bwMode="auto">
            <a:xfrm>
              <a:off x="9847423" y="220889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329ACF84-FF8E-9D3A-1B14-CCC944A1EF18}"/>
                </a:ext>
              </a:extLst>
            </p:cNvPr>
            <p:cNvCxnSpPr/>
            <p:nvPr/>
          </p:nvCxnSpPr>
          <p:spPr bwMode="auto">
            <a:xfrm>
              <a:off x="10190474" y="220569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76FBC0F8-E03F-380B-CE07-53E2B4F0FE49}"/>
                </a:ext>
              </a:extLst>
            </p:cNvPr>
            <p:cNvCxnSpPr/>
            <p:nvPr/>
          </p:nvCxnSpPr>
          <p:spPr bwMode="auto">
            <a:xfrm>
              <a:off x="8377183" y="2131785"/>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8BAB5E00-1A99-3F2A-5A3A-3BD26A233460}"/>
                </a:ext>
              </a:extLst>
            </p:cNvPr>
            <p:cNvCxnSpPr/>
            <p:nvPr/>
          </p:nvCxnSpPr>
          <p:spPr bwMode="auto">
            <a:xfrm>
              <a:off x="10646786" y="2208892"/>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1FF7A628-C2CF-B451-13AE-1AC4BCA8CF7D}"/>
                </a:ext>
              </a:extLst>
            </p:cNvPr>
            <p:cNvCxnSpPr/>
            <p:nvPr/>
          </p:nvCxnSpPr>
          <p:spPr bwMode="auto">
            <a:xfrm>
              <a:off x="10978808" y="2210647"/>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F7B8E320-FDDE-6042-51DD-8332B9C1CC7D}"/>
                </a:ext>
              </a:extLst>
            </p:cNvPr>
            <p:cNvCxnSpPr/>
            <p:nvPr/>
          </p:nvCxnSpPr>
          <p:spPr bwMode="auto">
            <a:xfrm>
              <a:off x="10895475" y="220888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4AF778C8-62B9-6909-8084-BC555B8A59BA}"/>
                </a:ext>
              </a:extLst>
            </p:cNvPr>
            <p:cNvCxnSpPr/>
            <p:nvPr/>
          </p:nvCxnSpPr>
          <p:spPr bwMode="auto">
            <a:xfrm>
              <a:off x="10389993" y="220889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65EF7FB5-02F5-CB37-8D9E-941642854681}"/>
                </a:ext>
              </a:extLst>
            </p:cNvPr>
            <p:cNvCxnSpPr/>
            <p:nvPr/>
          </p:nvCxnSpPr>
          <p:spPr bwMode="auto">
            <a:xfrm>
              <a:off x="10488387" y="220889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886DCAA-FC54-B261-D973-55A71F99461C}"/>
                </a:ext>
              </a:extLst>
            </p:cNvPr>
            <p:cNvCxnSpPr/>
            <p:nvPr/>
          </p:nvCxnSpPr>
          <p:spPr bwMode="auto">
            <a:xfrm>
              <a:off x="10518710" y="220889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A345C998-6993-471F-2F3A-D7CD3B93DB09}"/>
                </a:ext>
              </a:extLst>
            </p:cNvPr>
            <p:cNvCxnSpPr/>
            <p:nvPr/>
          </p:nvCxnSpPr>
          <p:spPr bwMode="auto">
            <a:xfrm>
              <a:off x="10031023" y="2208891"/>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8B94A8F3-A041-61C6-94F9-FA77E1FA59F3}"/>
                </a:ext>
              </a:extLst>
            </p:cNvPr>
            <p:cNvCxnSpPr/>
            <p:nvPr/>
          </p:nvCxnSpPr>
          <p:spPr bwMode="auto">
            <a:xfrm>
              <a:off x="10437990" y="2208892"/>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CC521F0D-E705-60DF-7762-208F84BA4841}"/>
                </a:ext>
              </a:extLst>
            </p:cNvPr>
            <p:cNvCxnSpPr/>
            <p:nvPr/>
          </p:nvCxnSpPr>
          <p:spPr bwMode="auto">
            <a:xfrm>
              <a:off x="10083780" y="2208890"/>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05FB7968-02D9-C58F-52AF-E1292FA91016}"/>
                </a:ext>
              </a:extLst>
            </p:cNvPr>
            <p:cNvCxnSpPr/>
            <p:nvPr/>
          </p:nvCxnSpPr>
          <p:spPr bwMode="auto">
            <a:xfrm>
              <a:off x="10145340" y="2210450"/>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A83F75DC-64EB-16BA-1A6E-5872E8A5381B}"/>
                </a:ext>
              </a:extLst>
            </p:cNvPr>
            <p:cNvCxnSpPr/>
            <p:nvPr/>
          </p:nvCxnSpPr>
          <p:spPr bwMode="auto">
            <a:xfrm>
              <a:off x="10247788" y="2208889"/>
              <a:ext cx="0" cy="154215"/>
            </a:xfrm>
            <a:prstGeom prst="line">
              <a:avLst/>
            </a:prstGeom>
            <a:noFill/>
            <a:ln w="76200"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4BAE69FA-1BB2-518E-2126-F9AFD41ED70C}"/>
                </a:ext>
              </a:extLst>
            </p:cNvPr>
            <p:cNvCxnSpPr/>
            <p:nvPr/>
          </p:nvCxnSpPr>
          <p:spPr bwMode="auto">
            <a:xfrm>
              <a:off x="10319308" y="2208892"/>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ED960B97-15D7-C07B-CD85-D469DDC7A950}"/>
                </a:ext>
              </a:extLst>
            </p:cNvPr>
            <p:cNvCxnSpPr/>
            <p:nvPr/>
          </p:nvCxnSpPr>
          <p:spPr bwMode="auto">
            <a:xfrm>
              <a:off x="10590425" y="2209267"/>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430C689B-9517-D9AB-D5EC-5B59E62067DF}"/>
                </a:ext>
              </a:extLst>
            </p:cNvPr>
            <p:cNvCxnSpPr/>
            <p:nvPr/>
          </p:nvCxnSpPr>
          <p:spPr bwMode="auto">
            <a:xfrm>
              <a:off x="10699095" y="2208892"/>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8EA627AB-BB13-C4C4-54D7-9CD3A4917740}"/>
                </a:ext>
              </a:extLst>
            </p:cNvPr>
            <p:cNvCxnSpPr/>
            <p:nvPr/>
          </p:nvCxnSpPr>
          <p:spPr bwMode="auto">
            <a:xfrm>
              <a:off x="10767931" y="2208892"/>
              <a:ext cx="0" cy="154215"/>
            </a:xfrm>
            <a:prstGeom prst="line">
              <a:avLst/>
            </a:prstGeom>
            <a:noFill/>
            <a:ln w="76200"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C5231797-8D48-127E-5B2D-A3F0D088E93D}"/>
                </a:ext>
              </a:extLst>
            </p:cNvPr>
            <p:cNvCxnSpPr/>
            <p:nvPr/>
          </p:nvCxnSpPr>
          <p:spPr bwMode="auto">
            <a:xfrm>
              <a:off x="10837205" y="2208892"/>
              <a:ext cx="0" cy="154215"/>
            </a:xfrm>
            <a:prstGeom prst="line">
              <a:avLst/>
            </a:prstGeom>
            <a:noFill/>
            <a:ln w="5715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955944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Factors Predicting </a:t>
            </a:r>
            <a:br>
              <a:rPr lang="en-US" dirty="0"/>
            </a:br>
            <a:r>
              <a:rPr lang="en-US" dirty="0"/>
              <a:t>Progression to Active MM</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 Reproduced with permission.</a:t>
            </a:r>
            <a:endParaRPr lang="en-US" altLang="en-US" sz="1200" b="0" dirty="0">
              <a:solidFill>
                <a:schemeClr val="bg2"/>
              </a:solidFill>
              <a:latin typeface="Calibri" panose="020F0502020204030204" pitchFamily="34" charset="0"/>
            </a:endParaRPr>
          </a:p>
        </p:txBody>
      </p:sp>
      <p:sp>
        <p:nvSpPr>
          <p:cNvPr id="16" name="CuadroTexto 13">
            <a:extLst>
              <a:ext uri="{FF2B5EF4-FFF2-40B4-BE49-F238E27FC236}">
                <a16:creationId xmlns:a16="http://schemas.microsoft.com/office/drawing/2014/main" id="{A9582760-EEB0-FCBA-332E-452AC93E1472}"/>
              </a:ext>
            </a:extLst>
          </p:cNvPr>
          <p:cNvSpPr txBox="1"/>
          <p:nvPr/>
        </p:nvSpPr>
        <p:spPr>
          <a:xfrm>
            <a:off x="1461694" y="1500166"/>
            <a:ext cx="4249896" cy="369332"/>
          </a:xfrm>
          <a:prstGeom prst="rect">
            <a:avLst/>
          </a:prstGeom>
          <a:noFill/>
        </p:spPr>
        <p:txBody>
          <a:bodyPr wrap="square" rtlCol="0">
            <a:spAutoFit/>
          </a:bodyPr>
          <a:lstStyle>
            <a:defPPr>
              <a:defRPr lang="en-US"/>
            </a:defPPr>
            <a:lvl1pPr algn="ctr">
              <a:defRPr sz="1600">
                <a:solidFill>
                  <a:schemeClr val="bg1"/>
                </a:solidFill>
                <a:latin typeface="+mj-lt"/>
              </a:defRPr>
            </a:lvl1pPr>
          </a:lstStyle>
          <a:p>
            <a:r>
              <a:rPr lang="es-ES_tradnl" sz="1800" dirty="0"/>
              <a:t>Time to Progression to Active MM by Risk</a:t>
            </a:r>
          </a:p>
        </p:txBody>
      </p:sp>
      <p:sp>
        <p:nvSpPr>
          <p:cNvPr id="20" name="CuadroTexto 7">
            <a:extLst>
              <a:ext uri="{FF2B5EF4-FFF2-40B4-BE49-F238E27FC236}">
                <a16:creationId xmlns:a16="http://schemas.microsoft.com/office/drawing/2014/main" id="{111457A8-8A03-0AEF-4694-F4A9D6C891A8}"/>
              </a:ext>
            </a:extLst>
          </p:cNvPr>
          <p:cNvSpPr txBox="1"/>
          <p:nvPr/>
        </p:nvSpPr>
        <p:spPr>
          <a:xfrm>
            <a:off x="6925152" y="1490222"/>
            <a:ext cx="4432441" cy="646331"/>
          </a:xfrm>
          <a:prstGeom prst="rect">
            <a:avLst/>
          </a:prstGeom>
          <a:noFill/>
        </p:spPr>
        <p:txBody>
          <a:bodyPr wrap="square" rtlCol="0">
            <a:spAutoFit/>
          </a:bodyPr>
          <a:lstStyle/>
          <a:p>
            <a:pPr algn="ctr"/>
            <a:r>
              <a:rPr lang="es-ES_tradnl" b="1" dirty="0">
                <a:solidFill>
                  <a:schemeClr val="bg1"/>
                </a:solidFill>
                <a:latin typeface="+mj-lt"/>
              </a:rPr>
              <a:t>Landmark Time to Progression to Active MM by MRD After Maintenance</a:t>
            </a:r>
          </a:p>
        </p:txBody>
      </p:sp>
      <p:sp>
        <p:nvSpPr>
          <p:cNvPr id="21" name="CuadroTexto 9">
            <a:extLst>
              <a:ext uri="{FF2B5EF4-FFF2-40B4-BE49-F238E27FC236}">
                <a16:creationId xmlns:a16="http://schemas.microsoft.com/office/drawing/2014/main" id="{6FEF3251-9388-A137-4AA9-B000C6E090F8}"/>
              </a:ext>
            </a:extLst>
          </p:cNvPr>
          <p:cNvSpPr txBox="1"/>
          <p:nvPr/>
        </p:nvSpPr>
        <p:spPr>
          <a:xfrm>
            <a:off x="7222428" y="4145477"/>
            <a:ext cx="745717" cy="338554"/>
          </a:xfrm>
          <a:prstGeom prst="rect">
            <a:avLst/>
          </a:prstGeom>
          <a:noFill/>
        </p:spPr>
        <p:txBody>
          <a:bodyPr wrap="none" rtlCol="0">
            <a:spAutoFit/>
          </a:bodyPr>
          <a:lstStyle/>
          <a:p>
            <a:r>
              <a:rPr lang="es-ES" sz="1600" b="0" i="1" dirty="0">
                <a:solidFill>
                  <a:schemeClr val="bg1"/>
                </a:solidFill>
                <a:latin typeface="+mn-lt"/>
              </a:rPr>
              <a:t>P </a:t>
            </a:r>
            <a:r>
              <a:rPr lang="es-ES" sz="1600" b="0" dirty="0">
                <a:solidFill>
                  <a:schemeClr val="bg1"/>
                </a:solidFill>
                <a:latin typeface="+mn-lt"/>
              </a:rPr>
              <a:t>= .01</a:t>
            </a:r>
          </a:p>
        </p:txBody>
      </p:sp>
      <p:graphicFrame>
        <p:nvGraphicFramePr>
          <p:cNvPr id="23" name="Tabla 12">
            <a:extLst>
              <a:ext uri="{FF2B5EF4-FFF2-40B4-BE49-F238E27FC236}">
                <a16:creationId xmlns:a16="http://schemas.microsoft.com/office/drawing/2014/main" id="{D599EFCD-D7C0-2D25-4FF1-FF017D500A8E}"/>
              </a:ext>
            </a:extLst>
          </p:cNvPr>
          <p:cNvGraphicFramePr>
            <a:graphicFrameLocks noGrp="1"/>
          </p:cNvGraphicFramePr>
          <p:nvPr>
            <p:extLst>
              <p:ext uri="{D42A27DB-BD31-4B8C-83A1-F6EECF244321}">
                <p14:modId xmlns:p14="http://schemas.microsoft.com/office/powerpoint/2010/main" val="1924133539"/>
              </p:ext>
            </p:extLst>
          </p:nvPr>
        </p:nvGraphicFramePr>
        <p:xfrm>
          <a:off x="284065" y="5280875"/>
          <a:ext cx="5688313" cy="822960"/>
        </p:xfrm>
        <a:graphic>
          <a:graphicData uri="http://schemas.openxmlformats.org/drawingml/2006/table">
            <a:tbl>
              <a:tblPr firstRow="1" bandRow="1">
                <a:tableStyleId>{5C22544A-7EE6-4342-B048-85BDC9FD1C3A}</a:tableStyleId>
              </a:tblPr>
              <a:tblGrid>
                <a:gridCol w="5688313">
                  <a:extLst>
                    <a:ext uri="{9D8B030D-6E8A-4147-A177-3AD203B41FA5}">
                      <a16:colId xmlns:a16="http://schemas.microsoft.com/office/drawing/2014/main" val="660610009"/>
                    </a:ext>
                  </a:extLst>
                </a:gridCol>
              </a:tblGrid>
              <a:tr h="183333">
                <a:tc>
                  <a:txBody>
                    <a:bodyPr/>
                    <a:lstStyle/>
                    <a:p>
                      <a:r>
                        <a:rPr lang="es-ES" sz="1400" b="1" i="0" dirty="0">
                          <a:solidFill>
                            <a:schemeClr val="bg1"/>
                          </a:solidFill>
                          <a:latin typeface="+mn-lt"/>
                          <a:cs typeface="Arial" panose="020B0604020202020204" pitchFamily="34" charset="0"/>
                        </a:rPr>
                        <a:t>Patients at Risk, n</a:t>
                      </a:r>
                    </a:p>
                  </a:txBody>
                  <a:tcPr>
                    <a:noFill/>
                  </a:tcPr>
                </a:tc>
                <a:extLst>
                  <a:ext uri="{0D108BD9-81ED-4DB2-BD59-A6C34878D82A}">
                    <a16:rowId xmlns:a16="http://schemas.microsoft.com/office/drawing/2014/main" val="458790721"/>
                  </a:ext>
                </a:extLst>
              </a:tr>
              <a:tr h="183333">
                <a:tc>
                  <a:txBody>
                    <a:bodyPr/>
                    <a:lstStyle/>
                    <a:p>
                      <a:r>
                        <a:rPr lang="es-ES" sz="1400" b="0" i="0" dirty="0">
                          <a:solidFill>
                            <a:schemeClr val="bg1"/>
                          </a:solidFill>
                          <a:latin typeface="+mn-lt"/>
                          <a:cs typeface="Arial" panose="020B0604020202020204" pitchFamily="34" charset="0"/>
                        </a:rPr>
                        <a:t> Truly HR SMM   59       58      57      57      55       54       53      27       4</a:t>
                      </a:r>
                    </a:p>
                    <a:p>
                      <a:r>
                        <a:rPr lang="es-ES" sz="1400" b="0" i="0" dirty="0">
                          <a:solidFill>
                            <a:schemeClr val="bg1"/>
                          </a:solidFill>
                          <a:latin typeface="+mn-lt"/>
                          <a:cs typeface="Arial" panose="020B0604020202020204" pitchFamily="34" charset="0"/>
                        </a:rPr>
                        <a:t> Ultra HR SMM   31       30      30      29      28       27       26      13       4</a:t>
                      </a:r>
                    </a:p>
                  </a:txBody>
                  <a:tcPr>
                    <a:noFill/>
                  </a:tcPr>
                </a:tc>
                <a:extLst>
                  <a:ext uri="{0D108BD9-81ED-4DB2-BD59-A6C34878D82A}">
                    <a16:rowId xmlns:a16="http://schemas.microsoft.com/office/drawing/2014/main" val="4163793449"/>
                  </a:ext>
                </a:extLst>
              </a:tr>
            </a:tbl>
          </a:graphicData>
        </a:graphic>
      </p:graphicFrame>
      <p:graphicFrame>
        <p:nvGraphicFramePr>
          <p:cNvPr id="24" name="Tabla 12">
            <a:extLst>
              <a:ext uri="{FF2B5EF4-FFF2-40B4-BE49-F238E27FC236}">
                <a16:creationId xmlns:a16="http://schemas.microsoft.com/office/drawing/2014/main" id="{AA421030-9580-F0F6-16DF-B00820D563D9}"/>
              </a:ext>
            </a:extLst>
          </p:cNvPr>
          <p:cNvGraphicFramePr>
            <a:graphicFrameLocks noGrp="1"/>
          </p:cNvGraphicFramePr>
          <p:nvPr>
            <p:extLst>
              <p:ext uri="{D42A27DB-BD31-4B8C-83A1-F6EECF244321}">
                <p14:modId xmlns:p14="http://schemas.microsoft.com/office/powerpoint/2010/main" val="1788293377"/>
              </p:ext>
            </p:extLst>
          </p:nvPr>
        </p:nvGraphicFramePr>
        <p:xfrm>
          <a:off x="6390849" y="5341481"/>
          <a:ext cx="5196379" cy="822960"/>
        </p:xfrm>
        <a:graphic>
          <a:graphicData uri="http://schemas.openxmlformats.org/drawingml/2006/table">
            <a:tbl>
              <a:tblPr firstRow="1" bandRow="1">
                <a:tableStyleId>{5C22544A-7EE6-4342-B048-85BDC9FD1C3A}</a:tableStyleId>
              </a:tblPr>
              <a:tblGrid>
                <a:gridCol w="5196379">
                  <a:extLst>
                    <a:ext uri="{9D8B030D-6E8A-4147-A177-3AD203B41FA5}">
                      <a16:colId xmlns:a16="http://schemas.microsoft.com/office/drawing/2014/main" val="660610009"/>
                    </a:ext>
                  </a:extLst>
                </a:gridCol>
              </a:tblGrid>
              <a:tr h="183333">
                <a:tc>
                  <a:txBody>
                    <a:bodyPr/>
                    <a:lstStyle/>
                    <a:p>
                      <a:r>
                        <a:rPr lang="es-ES" sz="1400" b="1" i="0" dirty="0">
                          <a:solidFill>
                            <a:schemeClr val="bg1"/>
                          </a:solidFill>
                          <a:latin typeface="+mn-lt"/>
                          <a:cs typeface="Arial" panose="020B0604020202020204" pitchFamily="34" charset="0"/>
                        </a:rPr>
                        <a:t>Patients at Risk, n</a:t>
                      </a:r>
                    </a:p>
                  </a:txBody>
                  <a:tcPr>
                    <a:noFill/>
                  </a:tcPr>
                </a:tc>
                <a:extLst>
                  <a:ext uri="{0D108BD9-81ED-4DB2-BD59-A6C34878D82A}">
                    <a16:rowId xmlns:a16="http://schemas.microsoft.com/office/drawing/2014/main" val="458790721"/>
                  </a:ext>
                </a:extLst>
              </a:tr>
              <a:tr h="183333">
                <a:tc>
                  <a:txBody>
                    <a:bodyPr/>
                    <a:lstStyle/>
                    <a:p>
                      <a:r>
                        <a:rPr lang="es-ES" sz="1400" b="0" i="0" dirty="0">
                          <a:solidFill>
                            <a:schemeClr val="bg1"/>
                          </a:solidFill>
                          <a:latin typeface="+mn-lt"/>
                          <a:cs typeface="Arial" panose="020B0604020202020204" pitchFamily="34" charset="0"/>
                        </a:rPr>
                        <a:t>  MRD-   46            45            42              28            14              0             </a:t>
                      </a:r>
                    </a:p>
                    <a:p>
                      <a:r>
                        <a:rPr lang="es-ES" sz="1400" b="0" i="0" dirty="0">
                          <a:solidFill>
                            <a:schemeClr val="bg1"/>
                          </a:solidFill>
                          <a:latin typeface="+mn-lt"/>
                          <a:cs typeface="Arial" panose="020B0604020202020204" pitchFamily="34" charset="0"/>
                        </a:rPr>
                        <a:t> MRD+   22            16            12               7              0                0</a:t>
                      </a:r>
                    </a:p>
                  </a:txBody>
                  <a:tcPr>
                    <a:noFill/>
                  </a:tcPr>
                </a:tc>
                <a:extLst>
                  <a:ext uri="{0D108BD9-81ED-4DB2-BD59-A6C34878D82A}">
                    <a16:rowId xmlns:a16="http://schemas.microsoft.com/office/drawing/2014/main" val="4163793449"/>
                  </a:ext>
                </a:extLst>
              </a:tr>
            </a:tbl>
          </a:graphicData>
        </a:graphic>
      </p:graphicFrame>
      <p:sp>
        <p:nvSpPr>
          <p:cNvPr id="2" name="TextBox 1">
            <a:extLst>
              <a:ext uri="{FF2B5EF4-FFF2-40B4-BE49-F238E27FC236}">
                <a16:creationId xmlns:a16="http://schemas.microsoft.com/office/drawing/2014/main" id="{2F683D2B-7332-28D2-498C-4F7F6D8F2749}"/>
              </a:ext>
            </a:extLst>
          </p:cNvPr>
          <p:cNvSpPr txBox="1"/>
          <p:nvPr/>
        </p:nvSpPr>
        <p:spPr bwMode="auto">
          <a:xfrm rot="16200000">
            <a:off x="-50366" y="3246203"/>
            <a:ext cx="2053789" cy="369332"/>
          </a:xfrm>
          <a:prstGeom prst="rect">
            <a:avLst/>
          </a:prstGeom>
          <a:noFill/>
          <a:ln>
            <a:noFill/>
          </a:ln>
        </p:spPr>
        <p:txBody>
          <a:bodyPr wrap="square" rtlCol="0">
            <a:spAutoFit/>
          </a:bodyPr>
          <a:lstStyle>
            <a:defPPr>
              <a:defRPr lang="en-US"/>
            </a:defPPr>
            <a:lvl1pPr algn="ctr">
              <a:lnSpc>
                <a:spcPct val="100000"/>
              </a:lnSpc>
              <a:spcBef>
                <a:spcPct val="50000"/>
              </a:spcBef>
              <a:buClrTx/>
              <a:buFontTx/>
              <a:buNone/>
              <a:defRPr sz="1400">
                <a:solidFill>
                  <a:schemeClr val="bg1"/>
                </a:solidFill>
                <a:latin typeface="Calibri" panose="020F0502020204030204" pitchFamily="34" charset="0"/>
              </a:defRPr>
            </a:lvl1pPr>
          </a:lstStyle>
          <a:p>
            <a:r>
              <a:rPr lang="en-US" sz="1800" dirty="0"/>
              <a:t>PFS Proportion</a:t>
            </a:r>
          </a:p>
        </p:txBody>
      </p:sp>
      <p:sp>
        <p:nvSpPr>
          <p:cNvPr id="7" name="CuadroTexto 7">
            <a:extLst>
              <a:ext uri="{FF2B5EF4-FFF2-40B4-BE49-F238E27FC236}">
                <a16:creationId xmlns:a16="http://schemas.microsoft.com/office/drawing/2014/main" id="{158A4B8A-3A3E-5BFD-E739-42C8F09C2466}"/>
              </a:ext>
            </a:extLst>
          </p:cNvPr>
          <p:cNvSpPr txBox="1"/>
          <p:nvPr/>
        </p:nvSpPr>
        <p:spPr>
          <a:xfrm>
            <a:off x="1710071" y="4315058"/>
            <a:ext cx="2996846" cy="338554"/>
          </a:xfrm>
          <a:prstGeom prst="rect">
            <a:avLst/>
          </a:prstGeom>
          <a:noFill/>
        </p:spPr>
        <p:txBody>
          <a:bodyPr wrap="none" rtlCol="0">
            <a:spAutoFit/>
          </a:bodyPr>
          <a:lstStyle/>
          <a:p>
            <a:r>
              <a:rPr lang="es-ES" sz="1600" b="0" dirty="0">
                <a:solidFill>
                  <a:schemeClr val="bg1"/>
                </a:solidFill>
                <a:latin typeface="+mn-lt"/>
              </a:rPr>
              <a:t>Time to active MM at 70 mo: 94%</a:t>
            </a:r>
          </a:p>
        </p:txBody>
      </p:sp>
      <p:sp>
        <p:nvSpPr>
          <p:cNvPr id="43" name="TextBox 42">
            <a:extLst>
              <a:ext uri="{FF2B5EF4-FFF2-40B4-BE49-F238E27FC236}">
                <a16:creationId xmlns:a16="http://schemas.microsoft.com/office/drawing/2014/main" id="{ECBA254A-2AD1-DB96-756C-E0E3AD6FC53F}"/>
              </a:ext>
            </a:extLst>
          </p:cNvPr>
          <p:cNvSpPr txBox="1"/>
          <p:nvPr/>
        </p:nvSpPr>
        <p:spPr bwMode="auto">
          <a:xfrm>
            <a:off x="2517308" y="5065138"/>
            <a:ext cx="221555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788" name="Group 31787">
            <a:extLst>
              <a:ext uri="{FF2B5EF4-FFF2-40B4-BE49-F238E27FC236}">
                <a16:creationId xmlns:a16="http://schemas.microsoft.com/office/drawing/2014/main" id="{846320DA-2E5D-73B3-AE64-4DAF35030A60}"/>
              </a:ext>
            </a:extLst>
          </p:cNvPr>
          <p:cNvGrpSpPr/>
          <p:nvPr/>
        </p:nvGrpSpPr>
        <p:grpSpPr>
          <a:xfrm>
            <a:off x="1251455" y="2029784"/>
            <a:ext cx="4483034" cy="3142005"/>
            <a:chOff x="813575" y="2071102"/>
            <a:chExt cx="5207568" cy="2925150"/>
          </a:xfrm>
        </p:grpSpPr>
        <p:sp>
          <p:nvSpPr>
            <p:cNvPr id="18" name="CuadroTexto 4">
              <a:extLst>
                <a:ext uri="{FF2B5EF4-FFF2-40B4-BE49-F238E27FC236}">
                  <a16:creationId xmlns:a16="http://schemas.microsoft.com/office/drawing/2014/main" id="{72319D70-85BE-D3FA-50AA-0D4E606B36B5}"/>
                </a:ext>
              </a:extLst>
            </p:cNvPr>
            <p:cNvSpPr txBox="1"/>
            <p:nvPr/>
          </p:nvSpPr>
          <p:spPr>
            <a:xfrm>
              <a:off x="1414639" y="3949494"/>
              <a:ext cx="745717" cy="338554"/>
            </a:xfrm>
            <a:prstGeom prst="rect">
              <a:avLst/>
            </a:prstGeom>
            <a:noFill/>
          </p:spPr>
          <p:txBody>
            <a:bodyPr wrap="none" rtlCol="0">
              <a:spAutoFit/>
            </a:bodyPr>
            <a:lstStyle/>
            <a:p>
              <a:r>
                <a:rPr lang="es-ES" sz="1600" b="0" i="1" dirty="0">
                  <a:solidFill>
                    <a:schemeClr val="bg1"/>
                  </a:solidFill>
                  <a:latin typeface="+mn-lt"/>
                </a:rPr>
                <a:t>P </a:t>
              </a:r>
              <a:r>
                <a:rPr lang="es-ES" sz="1600" b="0" dirty="0">
                  <a:solidFill>
                    <a:schemeClr val="bg1"/>
                  </a:solidFill>
                  <a:latin typeface="+mn-lt"/>
                </a:rPr>
                <a:t>= .03</a:t>
              </a:r>
            </a:p>
          </p:txBody>
        </p:sp>
        <p:sp>
          <p:nvSpPr>
            <p:cNvPr id="8" name="Freeform: Shape 7">
              <a:extLst>
                <a:ext uri="{FF2B5EF4-FFF2-40B4-BE49-F238E27FC236}">
                  <a16:creationId xmlns:a16="http://schemas.microsoft.com/office/drawing/2014/main" id="{50C18497-836E-E9E6-4F89-7561DB3231DE}"/>
                </a:ext>
              </a:extLst>
            </p:cNvPr>
            <p:cNvSpPr/>
            <p:nvPr/>
          </p:nvSpPr>
          <p:spPr bwMode="auto">
            <a:xfrm>
              <a:off x="1301997" y="2236099"/>
              <a:ext cx="4516641" cy="2369882"/>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9" name="Group 8">
              <a:extLst>
                <a:ext uri="{FF2B5EF4-FFF2-40B4-BE49-F238E27FC236}">
                  <a16:creationId xmlns:a16="http://schemas.microsoft.com/office/drawing/2014/main" id="{79325197-05FB-D07A-1CE7-38295511607E}"/>
                </a:ext>
              </a:extLst>
            </p:cNvPr>
            <p:cNvGrpSpPr/>
            <p:nvPr/>
          </p:nvGrpSpPr>
          <p:grpSpPr>
            <a:xfrm>
              <a:off x="1241465" y="2250142"/>
              <a:ext cx="65525" cy="2355887"/>
              <a:chOff x="6745646" y="1752643"/>
              <a:chExt cx="59556" cy="2098964"/>
            </a:xfrm>
          </p:grpSpPr>
          <p:cxnSp>
            <p:nvCxnSpPr>
              <p:cNvPr id="10" name="Straight Connector 9">
                <a:extLst>
                  <a:ext uri="{FF2B5EF4-FFF2-40B4-BE49-F238E27FC236}">
                    <a16:creationId xmlns:a16="http://schemas.microsoft.com/office/drawing/2014/main" id="{DCBE064E-65AB-8F74-F39E-D88325DD45C1}"/>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5813F53-29EF-27C9-CADC-0E5171AE4A8C}"/>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6FB3CD5-1CB9-1B31-7283-1762EABDF2A4}"/>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3F4AE3C-AC8A-CF51-95E1-C4E387A2DF07}"/>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5612964-4862-565D-C5ED-B81B2AFE13AF}"/>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945A537-93F1-8FD1-7DDA-A057BD1C6D23}"/>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76E33DC3-51DE-C6F5-B34A-CD7C4F4E668E}"/>
                </a:ext>
              </a:extLst>
            </p:cNvPr>
            <p:cNvGrpSpPr/>
            <p:nvPr/>
          </p:nvGrpSpPr>
          <p:grpSpPr>
            <a:xfrm rot="5400000">
              <a:off x="2263940" y="3649139"/>
              <a:ext cx="65217" cy="1989100"/>
              <a:chOff x="6745646" y="2172436"/>
              <a:chExt cx="59556" cy="1679171"/>
            </a:xfrm>
          </p:grpSpPr>
          <p:cxnSp>
            <p:nvCxnSpPr>
              <p:cNvPr id="27" name="Straight Connector 26">
                <a:extLst>
                  <a:ext uri="{FF2B5EF4-FFF2-40B4-BE49-F238E27FC236}">
                    <a16:creationId xmlns:a16="http://schemas.microsoft.com/office/drawing/2014/main" id="{1EC69649-D819-7628-29E4-7CA81238723B}"/>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5E7C496-3530-E48C-DF8C-FC7840C2E764}"/>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82CB8B6-C55D-E501-FB34-2F0E515E2869}"/>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2E19E9C-6EBD-9D82-780D-721FAD8A1B59}"/>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7EF3BD9-EB88-5EF8-3755-4C46B362ABB5}"/>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6CBBDC03-5132-A694-34E0-2B2F0D5C4F31}"/>
                </a:ext>
              </a:extLst>
            </p:cNvPr>
            <p:cNvSpPr txBox="1"/>
            <p:nvPr/>
          </p:nvSpPr>
          <p:spPr bwMode="auto">
            <a:xfrm>
              <a:off x="814185" y="207110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FF7604CF-9DD2-CF68-8F1F-6CEADBAD3364}"/>
                </a:ext>
              </a:extLst>
            </p:cNvPr>
            <p:cNvSpPr txBox="1"/>
            <p:nvPr/>
          </p:nvSpPr>
          <p:spPr bwMode="auto">
            <a:xfrm>
              <a:off x="815104" y="254859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4" name="TextBox 33">
              <a:extLst>
                <a:ext uri="{FF2B5EF4-FFF2-40B4-BE49-F238E27FC236}">
                  <a16:creationId xmlns:a16="http://schemas.microsoft.com/office/drawing/2014/main" id="{5777E987-DD15-8959-3F98-7D1B80E5D28E}"/>
                </a:ext>
              </a:extLst>
            </p:cNvPr>
            <p:cNvSpPr txBox="1"/>
            <p:nvPr/>
          </p:nvSpPr>
          <p:spPr bwMode="auto">
            <a:xfrm>
              <a:off x="813575" y="300714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5" name="TextBox 34">
              <a:extLst>
                <a:ext uri="{FF2B5EF4-FFF2-40B4-BE49-F238E27FC236}">
                  <a16:creationId xmlns:a16="http://schemas.microsoft.com/office/drawing/2014/main" id="{E5A5A328-5FB6-1086-7A16-C73B75452722}"/>
                </a:ext>
              </a:extLst>
            </p:cNvPr>
            <p:cNvSpPr txBox="1"/>
            <p:nvPr/>
          </p:nvSpPr>
          <p:spPr bwMode="auto">
            <a:xfrm>
              <a:off x="814494" y="348463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6" name="TextBox 35">
              <a:extLst>
                <a:ext uri="{FF2B5EF4-FFF2-40B4-BE49-F238E27FC236}">
                  <a16:creationId xmlns:a16="http://schemas.microsoft.com/office/drawing/2014/main" id="{B9399B99-51BB-34C1-335C-0171A3C89FBF}"/>
                </a:ext>
              </a:extLst>
            </p:cNvPr>
            <p:cNvSpPr txBox="1"/>
            <p:nvPr/>
          </p:nvSpPr>
          <p:spPr bwMode="auto">
            <a:xfrm>
              <a:off x="818203" y="394949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7" name="TextBox 36">
              <a:extLst>
                <a:ext uri="{FF2B5EF4-FFF2-40B4-BE49-F238E27FC236}">
                  <a16:creationId xmlns:a16="http://schemas.microsoft.com/office/drawing/2014/main" id="{189DAB5B-0723-E644-BAC8-E200FBB587B7}"/>
                </a:ext>
              </a:extLst>
            </p:cNvPr>
            <p:cNvSpPr txBox="1"/>
            <p:nvPr/>
          </p:nvSpPr>
          <p:spPr bwMode="auto">
            <a:xfrm>
              <a:off x="993848" y="44269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C4A87D9F-4DF9-1B38-9C86-3B140023BC8E}"/>
                </a:ext>
              </a:extLst>
            </p:cNvPr>
            <p:cNvSpPr txBox="1"/>
            <p:nvPr/>
          </p:nvSpPr>
          <p:spPr bwMode="auto">
            <a:xfrm>
              <a:off x="1149652" y="462534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137AF64F-9F4C-38DD-0D23-051F1334AED5}"/>
                </a:ext>
              </a:extLst>
            </p:cNvPr>
            <p:cNvSpPr txBox="1"/>
            <p:nvPr/>
          </p:nvSpPr>
          <p:spPr bwMode="auto">
            <a:xfrm>
              <a:off x="1586751" y="46253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E170CA64-791B-77E2-3F0B-2B58B4345F03}"/>
                </a:ext>
              </a:extLst>
            </p:cNvPr>
            <p:cNvSpPr txBox="1"/>
            <p:nvPr/>
          </p:nvSpPr>
          <p:spPr bwMode="auto">
            <a:xfrm>
              <a:off x="2092138" y="46220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15DFFBF4-B8AF-6458-3A0D-517742CE7813}"/>
                </a:ext>
              </a:extLst>
            </p:cNvPr>
            <p:cNvSpPr txBox="1"/>
            <p:nvPr/>
          </p:nvSpPr>
          <p:spPr bwMode="auto">
            <a:xfrm>
              <a:off x="2589945" y="46220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2" name="TextBox 41">
              <a:extLst>
                <a:ext uri="{FF2B5EF4-FFF2-40B4-BE49-F238E27FC236}">
                  <a16:creationId xmlns:a16="http://schemas.microsoft.com/office/drawing/2014/main" id="{4684D1FF-6C0E-82A8-5898-701063C2C86B}"/>
                </a:ext>
              </a:extLst>
            </p:cNvPr>
            <p:cNvSpPr txBox="1"/>
            <p:nvPr/>
          </p:nvSpPr>
          <p:spPr bwMode="auto">
            <a:xfrm>
              <a:off x="3076430" y="46269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nvGrpSpPr>
            <p:cNvPr id="44" name="Group 43">
              <a:extLst>
                <a:ext uri="{FF2B5EF4-FFF2-40B4-BE49-F238E27FC236}">
                  <a16:creationId xmlns:a16="http://schemas.microsoft.com/office/drawing/2014/main" id="{3763C2D1-94E6-F5E8-B3E3-834D519E92A2}"/>
                </a:ext>
              </a:extLst>
            </p:cNvPr>
            <p:cNvGrpSpPr/>
            <p:nvPr/>
          </p:nvGrpSpPr>
          <p:grpSpPr>
            <a:xfrm rot="5400000">
              <a:off x="4785991" y="3644832"/>
              <a:ext cx="65217" cy="1989100"/>
              <a:chOff x="6745646" y="2172436"/>
              <a:chExt cx="59556" cy="1679171"/>
            </a:xfrm>
          </p:grpSpPr>
          <p:cxnSp>
            <p:nvCxnSpPr>
              <p:cNvPr id="45" name="Straight Connector 44">
                <a:extLst>
                  <a:ext uri="{FF2B5EF4-FFF2-40B4-BE49-F238E27FC236}">
                    <a16:creationId xmlns:a16="http://schemas.microsoft.com/office/drawing/2014/main" id="{ACB9137A-F65B-2D1A-34B0-7EB3FB787320}"/>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0240EBE-C52A-8BF0-A020-A16FA1ED8F02}"/>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9E3C22B-C887-9273-F5BE-DF1203726142}"/>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44B1F1C-D196-AFBB-5715-7526BE09BC0E}"/>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917D7D2-0935-AFF1-1085-6C50CAE173A0}"/>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31C0B5FD-38E0-CA47-C233-71593D6BA15C}"/>
                </a:ext>
              </a:extLst>
            </p:cNvPr>
            <p:cNvSpPr txBox="1"/>
            <p:nvPr/>
          </p:nvSpPr>
          <p:spPr bwMode="auto">
            <a:xfrm>
              <a:off x="3617151" y="462312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BDBA8757-3176-E2C9-B57E-537B41E82785}"/>
                </a:ext>
              </a:extLst>
            </p:cNvPr>
            <p:cNvSpPr txBox="1"/>
            <p:nvPr/>
          </p:nvSpPr>
          <p:spPr bwMode="auto">
            <a:xfrm>
              <a:off x="4112759" y="462312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DB0EB028-71B3-A976-86A5-9E032DDBED71}"/>
                </a:ext>
              </a:extLst>
            </p:cNvPr>
            <p:cNvSpPr txBox="1"/>
            <p:nvPr/>
          </p:nvSpPr>
          <p:spPr bwMode="auto">
            <a:xfrm>
              <a:off x="4618146" y="46198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53" name="TextBox 52">
              <a:extLst>
                <a:ext uri="{FF2B5EF4-FFF2-40B4-BE49-F238E27FC236}">
                  <a16:creationId xmlns:a16="http://schemas.microsoft.com/office/drawing/2014/main" id="{331EDA8F-8A76-9C2A-FE3D-F0A47C78DCBE}"/>
                </a:ext>
              </a:extLst>
            </p:cNvPr>
            <p:cNvSpPr txBox="1"/>
            <p:nvPr/>
          </p:nvSpPr>
          <p:spPr bwMode="auto">
            <a:xfrm>
              <a:off x="5115953" y="46198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4" name="TextBox 53">
              <a:extLst>
                <a:ext uri="{FF2B5EF4-FFF2-40B4-BE49-F238E27FC236}">
                  <a16:creationId xmlns:a16="http://schemas.microsoft.com/office/drawing/2014/main" id="{7A6B44DD-5C79-3E56-314D-52F56B11BD7F}"/>
                </a:ext>
              </a:extLst>
            </p:cNvPr>
            <p:cNvSpPr txBox="1"/>
            <p:nvPr/>
          </p:nvSpPr>
          <p:spPr bwMode="auto">
            <a:xfrm>
              <a:off x="5602438" y="462470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grpSp>
      <p:grpSp>
        <p:nvGrpSpPr>
          <p:cNvPr id="31795" name="Group 31794">
            <a:extLst>
              <a:ext uri="{FF2B5EF4-FFF2-40B4-BE49-F238E27FC236}">
                <a16:creationId xmlns:a16="http://schemas.microsoft.com/office/drawing/2014/main" id="{C39EB777-7793-E2CE-E10C-115F45962438}"/>
              </a:ext>
            </a:extLst>
          </p:cNvPr>
          <p:cNvGrpSpPr/>
          <p:nvPr/>
        </p:nvGrpSpPr>
        <p:grpSpPr>
          <a:xfrm>
            <a:off x="3208494" y="2887353"/>
            <a:ext cx="2534610" cy="523220"/>
            <a:chOff x="3211049" y="3240744"/>
            <a:chExt cx="2534610" cy="523220"/>
          </a:xfrm>
        </p:grpSpPr>
        <p:sp>
          <p:nvSpPr>
            <p:cNvPr id="31792" name="TextBox 31791">
              <a:extLst>
                <a:ext uri="{FF2B5EF4-FFF2-40B4-BE49-F238E27FC236}">
                  <a16:creationId xmlns:a16="http://schemas.microsoft.com/office/drawing/2014/main" id="{42C696B0-2B95-2C21-854E-5A8D39620735}"/>
                </a:ext>
              </a:extLst>
            </p:cNvPr>
            <p:cNvSpPr txBox="1"/>
            <p:nvPr/>
          </p:nvSpPr>
          <p:spPr bwMode="auto">
            <a:xfrm>
              <a:off x="3437142" y="3240744"/>
              <a:ext cx="23085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s-ES" sz="1400" b="0" dirty="0" err="1">
                  <a:solidFill>
                    <a:schemeClr val="bg1"/>
                  </a:solidFill>
                  <a:latin typeface="Calibri" panose="020F0502020204030204" pitchFamily="34" charset="0"/>
                  <a:cs typeface="Calibri" panose="020F0502020204030204" pitchFamily="34" charset="0"/>
                </a:rPr>
                <a:t>Truly</a:t>
              </a:r>
              <a:r>
                <a:rPr lang="es-ES" sz="1400" b="0" dirty="0">
                  <a:solidFill>
                    <a:schemeClr val="bg1"/>
                  </a:solidFill>
                  <a:latin typeface="Calibri" panose="020F0502020204030204" pitchFamily="34" charset="0"/>
                  <a:cs typeface="Calibri" panose="020F0502020204030204" pitchFamily="34" charset="0"/>
                </a:rPr>
                <a:t> HR SMM: 98% at 70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a:p>
              <a:r>
                <a:rPr lang="es-ES" sz="1400" b="0" dirty="0">
                  <a:solidFill>
                    <a:schemeClr val="bg1"/>
                  </a:solidFill>
                  <a:latin typeface="Calibri" panose="020F0502020204030204" pitchFamily="34" charset="0"/>
                  <a:cs typeface="Calibri" panose="020F0502020204030204" pitchFamily="34" charset="0"/>
                </a:rPr>
                <a:t>Ultra HR SMM: 86% at 70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p:txBody>
        </p:sp>
        <p:cxnSp>
          <p:nvCxnSpPr>
            <p:cNvPr id="31793" name="Straight Connector 31792">
              <a:extLst>
                <a:ext uri="{FF2B5EF4-FFF2-40B4-BE49-F238E27FC236}">
                  <a16:creationId xmlns:a16="http://schemas.microsoft.com/office/drawing/2014/main" id="{A763E124-2FB1-ABC5-EA43-43319FB29A5F}"/>
                </a:ext>
              </a:extLst>
            </p:cNvPr>
            <p:cNvCxnSpPr/>
            <p:nvPr/>
          </p:nvCxnSpPr>
          <p:spPr bwMode="auto">
            <a:xfrm>
              <a:off x="3211049" y="3383660"/>
              <a:ext cx="237595" cy="0"/>
            </a:xfrm>
            <a:prstGeom prst="line">
              <a:avLst/>
            </a:prstGeom>
            <a:noFill/>
            <a:ln w="28575"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CFC2CBFE-65E1-DE8E-44B4-A3A2EDBBE870}"/>
                </a:ext>
              </a:extLst>
            </p:cNvPr>
            <p:cNvCxnSpPr/>
            <p:nvPr/>
          </p:nvCxnSpPr>
          <p:spPr bwMode="auto">
            <a:xfrm>
              <a:off x="3211049" y="3606206"/>
              <a:ext cx="237595" cy="0"/>
            </a:xfrm>
            <a:prstGeom prst="line">
              <a:avLst/>
            </a:prstGeom>
            <a:noFill/>
            <a:ln w="28575" cap="flat" cmpd="sng" algn="ctr">
              <a:solidFill>
                <a:schemeClr val="accent3"/>
              </a:solidFill>
              <a:prstDash val="solid"/>
              <a:round/>
              <a:headEnd type="none" w="med" len="med"/>
              <a:tailEnd type="none" w="med" len="med"/>
            </a:ln>
            <a:effectLst/>
          </p:spPr>
        </p:cxnSp>
      </p:grpSp>
      <p:sp>
        <p:nvSpPr>
          <p:cNvPr id="31796" name="Freeform: Shape 31795">
            <a:extLst>
              <a:ext uri="{FF2B5EF4-FFF2-40B4-BE49-F238E27FC236}">
                <a16:creationId xmlns:a16="http://schemas.microsoft.com/office/drawing/2014/main" id="{50A8F760-B773-4FF4-985A-4AA18DFA31AE}"/>
              </a:ext>
            </a:extLst>
          </p:cNvPr>
          <p:cNvSpPr/>
          <p:nvPr/>
        </p:nvSpPr>
        <p:spPr bwMode="auto">
          <a:xfrm>
            <a:off x="1674167" y="2211919"/>
            <a:ext cx="3876431" cy="50800"/>
          </a:xfrm>
          <a:custGeom>
            <a:avLst/>
            <a:gdLst>
              <a:gd name="connsiteX0" fmla="*/ 0 w 3876431"/>
              <a:gd name="connsiteY0" fmla="*/ 0 h 50800"/>
              <a:gd name="connsiteX1" fmla="*/ 683846 w 3876431"/>
              <a:gd name="connsiteY1" fmla="*/ 0 h 50800"/>
              <a:gd name="connsiteX2" fmla="*/ 683846 w 3876431"/>
              <a:gd name="connsiteY2" fmla="*/ 50800 h 50800"/>
              <a:gd name="connsiteX3" fmla="*/ 3876431 w 3876431"/>
              <a:gd name="connsiteY3" fmla="*/ 50800 h 50800"/>
            </a:gdLst>
            <a:ahLst/>
            <a:cxnLst>
              <a:cxn ang="0">
                <a:pos x="connsiteX0" y="connsiteY0"/>
              </a:cxn>
              <a:cxn ang="0">
                <a:pos x="connsiteX1" y="connsiteY1"/>
              </a:cxn>
              <a:cxn ang="0">
                <a:pos x="connsiteX2" y="connsiteY2"/>
              </a:cxn>
              <a:cxn ang="0">
                <a:pos x="connsiteX3" y="connsiteY3"/>
              </a:cxn>
            </a:cxnLst>
            <a:rect l="l" t="t" r="r" b="b"/>
            <a:pathLst>
              <a:path w="3876431" h="50800">
                <a:moveTo>
                  <a:pt x="0" y="0"/>
                </a:moveTo>
                <a:lnTo>
                  <a:pt x="683846" y="0"/>
                </a:lnTo>
                <a:lnTo>
                  <a:pt x="683846" y="50800"/>
                </a:lnTo>
                <a:lnTo>
                  <a:pt x="3876431" y="50800"/>
                </a:lnTo>
              </a:path>
            </a:pathLst>
          </a:custGeom>
          <a:noFill/>
          <a:ln w="28575">
            <a:solidFill>
              <a:schemeClr val="accent1"/>
            </a:solidFill>
            <a:miter lim="800000"/>
            <a:headEnd/>
            <a:tailEnd/>
          </a:ln>
        </p:spPr>
        <p:txBody>
          <a:bodyPr rtlCol="0" anchor="ctr"/>
          <a:lstStyle/>
          <a:p>
            <a:pPr algn="ctr"/>
            <a:endParaRPr lang="en-US"/>
          </a:p>
        </p:txBody>
      </p:sp>
      <p:grpSp>
        <p:nvGrpSpPr>
          <p:cNvPr id="31935" name="Group 31934">
            <a:extLst>
              <a:ext uri="{FF2B5EF4-FFF2-40B4-BE49-F238E27FC236}">
                <a16:creationId xmlns:a16="http://schemas.microsoft.com/office/drawing/2014/main" id="{981114F2-ED9E-174E-2E82-E1B0F2D6EF19}"/>
              </a:ext>
            </a:extLst>
          </p:cNvPr>
          <p:cNvGrpSpPr/>
          <p:nvPr/>
        </p:nvGrpSpPr>
        <p:grpSpPr>
          <a:xfrm>
            <a:off x="1960008" y="2143253"/>
            <a:ext cx="3546259" cy="196562"/>
            <a:chOff x="1960008" y="2143253"/>
            <a:chExt cx="3546259" cy="196562"/>
          </a:xfrm>
        </p:grpSpPr>
        <p:cxnSp>
          <p:nvCxnSpPr>
            <p:cNvPr id="57" name="Straight Connector 56">
              <a:extLst>
                <a:ext uri="{FF2B5EF4-FFF2-40B4-BE49-F238E27FC236}">
                  <a16:creationId xmlns:a16="http://schemas.microsoft.com/office/drawing/2014/main" id="{F7C4371A-6E1B-1D1D-8CE8-5F2AA03D0091}"/>
                </a:ext>
              </a:extLst>
            </p:cNvPr>
            <p:cNvCxnSpPr>
              <a:cxnSpLocks/>
            </p:cNvCxnSpPr>
            <p:nvPr/>
          </p:nvCxnSpPr>
          <p:spPr bwMode="auto">
            <a:xfrm>
              <a:off x="1960008" y="2143253"/>
              <a:ext cx="0" cy="154215"/>
            </a:xfrm>
            <a:prstGeom prst="line">
              <a:avLst/>
            </a:prstGeom>
            <a:noFill/>
            <a:ln w="28575" cap="flat" cmpd="sng" algn="ctr">
              <a:solidFill>
                <a:schemeClr val="accent1"/>
              </a:solidFill>
              <a:prstDash val="solid"/>
              <a:round/>
              <a:headEnd type="none" w="med" len="med"/>
              <a:tailEnd type="none" w="med" len="med"/>
            </a:ln>
            <a:effectLst/>
          </p:spPr>
        </p:cxnSp>
        <p:grpSp>
          <p:nvGrpSpPr>
            <p:cNvPr id="31934" name="Group 31933">
              <a:extLst>
                <a:ext uri="{FF2B5EF4-FFF2-40B4-BE49-F238E27FC236}">
                  <a16:creationId xmlns:a16="http://schemas.microsoft.com/office/drawing/2014/main" id="{A9AF45A9-987E-3DD1-4027-7CCDB302D12A}"/>
                </a:ext>
              </a:extLst>
            </p:cNvPr>
            <p:cNvGrpSpPr/>
            <p:nvPr/>
          </p:nvGrpSpPr>
          <p:grpSpPr>
            <a:xfrm>
              <a:off x="2909540" y="2185600"/>
              <a:ext cx="2596727" cy="154215"/>
              <a:chOff x="2909540" y="2185600"/>
              <a:chExt cx="2596727" cy="154215"/>
            </a:xfrm>
          </p:grpSpPr>
          <p:cxnSp>
            <p:nvCxnSpPr>
              <p:cNvPr id="58" name="Straight Connector 57">
                <a:extLst>
                  <a:ext uri="{FF2B5EF4-FFF2-40B4-BE49-F238E27FC236}">
                    <a16:creationId xmlns:a16="http://schemas.microsoft.com/office/drawing/2014/main" id="{2BD8E2F2-8009-1B0C-B3C8-092FE958418E}"/>
                  </a:ext>
                </a:extLst>
              </p:cNvPr>
              <p:cNvCxnSpPr>
                <a:cxnSpLocks/>
              </p:cNvCxnSpPr>
              <p:nvPr/>
            </p:nvCxnSpPr>
            <p:spPr bwMode="auto">
              <a:xfrm>
                <a:off x="2909540"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257C4F5-E3A9-157F-C541-43CB97F56BAE}"/>
                  </a:ext>
                </a:extLst>
              </p:cNvPr>
              <p:cNvCxnSpPr>
                <a:cxnSpLocks/>
              </p:cNvCxnSpPr>
              <p:nvPr/>
            </p:nvCxnSpPr>
            <p:spPr bwMode="auto">
              <a:xfrm>
                <a:off x="3068850"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48D8B53-6044-9935-5AB7-36659CBAEDE0}"/>
                  </a:ext>
                </a:extLst>
              </p:cNvPr>
              <p:cNvCxnSpPr>
                <a:cxnSpLocks/>
              </p:cNvCxnSpPr>
              <p:nvPr/>
            </p:nvCxnSpPr>
            <p:spPr bwMode="auto">
              <a:xfrm>
                <a:off x="5111762" y="2185600"/>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AB76853-2EFE-1B99-22C9-EC6068047774}"/>
                  </a:ext>
                </a:extLst>
              </p:cNvPr>
              <p:cNvCxnSpPr>
                <a:cxnSpLocks/>
              </p:cNvCxnSpPr>
              <p:nvPr/>
            </p:nvCxnSpPr>
            <p:spPr bwMode="auto">
              <a:xfrm>
                <a:off x="4336527"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444A0F6-5581-596A-205E-745C2782C744}"/>
                  </a:ext>
                </a:extLst>
              </p:cNvPr>
              <p:cNvCxnSpPr>
                <a:cxnSpLocks/>
              </p:cNvCxnSpPr>
              <p:nvPr/>
            </p:nvCxnSpPr>
            <p:spPr bwMode="auto">
              <a:xfrm>
                <a:off x="4491306"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8803C13F-620E-DD2B-46FB-3AEFBCA22FD4}"/>
                  </a:ext>
                </a:extLst>
              </p:cNvPr>
              <p:cNvCxnSpPr>
                <a:cxnSpLocks/>
              </p:cNvCxnSpPr>
              <p:nvPr/>
            </p:nvCxnSpPr>
            <p:spPr bwMode="auto">
              <a:xfrm>
                <a:off x="4771620"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FD8B6DF0-E828-D4E3-43E2-CCC29B4CCCAD}"/>
                  </a:ext>
                </a:extLst>
              </p:cNvPr>
              <p:cNvCxnSpPr>
                <a:cxnSpLocks/>
              </p:cNvCxnSpPr>
              <p:nvPr/>
            </p:nvCxnSpPr>
            <p:spPr bwMode="auto">
              <a:xfrm>
                <a:off x="4376889"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FF47B06B-3204-E6CA-5E11-8D3EE45A5968}"/>
                  </a:ext>
                </a:extLst>
              </p:cNvPr>
              <p:cNvCxnSpPr>
                <a:cxnSpLocks/>
              </p:cNvCxnSpPr>
              <p:nvPr/>
            </p:nvCxnSpPr>
            <p:spPr bwMode="auto">
              <a:xfrm>
                <a:off x="4521456"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2F34F535-77AD-C5BD-82F9-3E5BD176F1B7}"/>
                  </a:ext>
                </a:extLst>
              </p:cNvPr>
              <p:cNvCxnSpPr>
                <a:cxnSpLocks/>
              </p:cNvCxnSpPr>
              <p:nvPr/>
            </p:nvCxnSpPr>
            <p:spPr bwMode="auto">
              <a:xfrm>
                <a:off x="3729301"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A1261339-5047-C795-15E1-B254D8136B31}"/>
                  </a:ext>
                </a:extLst>
              </p:cNvPr>
              <p:cNvCxnSpPr>
                <a:cxnSpLocks/>
              </p:cNvCxnSpPr>
              <p:nvPr/>
            </p:nvCxnSpPr>
            <p:spPr bwMode="auto">
              <a:xfrm>
                <a:off x="4735242" y="2185600"/>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15F67889-7621-23A4-E40B-5F51C4C85F34}"/>
                  </a:ext>
                </a:extLst>
              </p:cNvPr>
              <p:cNvCxnSpPr>
                <a:cxnSpLocks/>
              </p:cNvCxnSpPr>
              <p:nvPr/>
            </p:nvCxnSpPr>
            <p:spPr bwMode="auto">
              <a:xfrm>
                <a:off x="4448576" y="2185600"/>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4BB4499C-8E4A-BB5A-5359-90E57A5DE512}"/>
                  </a:ext>
                </a:extLst>
              </p:cNvPr>
              <p:cNvCxnSpPr>
                <a:cxnSpLocks/>
              </p:cNvCxnSpPr>
              <p:nvPr/>
            </p:nvCxnSpPr>
            <p:spPr bwMode="auto">
              <a:xfrm>
                <a:off x="4699256"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4CD697EA-58A0-0E41-75E3-F08E8083C76B}"/>
                  </a:ext>
                </a:extLst>
              </p:cNvPr>
              <p:cNvCxnSpPr>
                <a:cxnSpLocks/>
              </p:cNvCxnSpPr>
              <p:nvPr/>
            </p:nvCxnSpPr>
            <p:spPr bwMode="auto">
              <a:xfrm>
                <a:off x="4552375"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CE40AE40-A3AD-64AF-6821-163834BB5087}"/>
                  </a:ext>
                </a:extLst>
              </p:cNvPr>
              <p:cNvCxnSpPr>
                <a:cxnSpLocks/>
              </p:cNvCxnSpPr>
              <p:nvPr/>
            </p:nvCxnSpPr>
            <p:spPr bwMode="auto">
              <a:xfrm>
                <a:off x="4646374"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E22137B4-CC74-0EFC-4843-7FC3B0B0658E}"/>
                  </a:ext>
                </a:extLst>
              </p:cNvPr>
              <p:cNvCxnSpPr>
                <a:cxnSpLocks/>
              </p:cNvCxnSpPr>
              <p:nvPr/>
            </p:nvCxnSpPr>
            <p:spPr bwMode="auto">
              <a:xfrm>
                <a:off x="4679488"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C89CFE6B-B789-D544-FD17-5A90AF048CA4}"/>
                  </a:ext>
                </a:extLst>
              </p:cNvPr>
              <p:cNvCxnSpPr>
                <a:cxnSpLocks/>
              </p:cNvCxnSpPr>
              <p:nvPr/>
            </p:nvCxnSpPr>
            <p:spPr bwMode="auto">
              <a:xfrm>
                <a:off x="4409400"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3CC06D71-8D03-A0A2-EAE5-5CE722B24131}"/>
                  </a:ext>
                </a:extLst>
              </p:cNvPr>
              <p:cNvCxnSpPr>
                <a:cxnSpLocks/>
              </p:cNvCxnSpPr>
              <p:nvPr/>
            </p:nvCxnSpPr>
            <p:spPr bwMode="auto">
              <a:xfrm>
                <a:off x="4971766" y="2185600"/>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C1796632-5A36-5BA3-A157-C8B1BA92C7C2}"/>
                  </a:ext>
                </a:extLst>
              </p:cNvPr>
              <p:cNvCxnSpPr>
                <a:cxnSpLocks/>
              </p:cNvCxnSpPr>
              <p:nvPr/>
            </p:nvCxnSpPr>
            <p:spPr bwMode="auto">
              <a:xfrm>
                <a:off x="5304883" y="2185600"/>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8A16A784-9568-71BB-E5DE-2F3682EDA70F}"/>
                  </a:ext>
                </a:extLst>
              </p:cNvPr>
              <p:cNvCxnSpPr>
                <a:cxnSpLocks/>
              </p:cNvCxnSpPr>
              <p:nvPr/>
            </p:nvCxnSpPr>
            <p:spPr bwMode="auto">
              <a:xfrm>
                <a:off x="4599800" y="2185600"/>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2F208B6E-9A6B-F1B5-E6A6-75EE998830CD}"/>
                  </a:ext>
                </a:extLst>
              </p:cNvPr>
              <p:cNvCxnSpPr>
                <a:cxnSpLocks/>
              </p:cNvCxnSpPr>
              <p:nvPr/>
            </p:nvCxnSpPr>
            <p:spPr bwMode="auto">
              <a:xfrm>
                <a:off x="4887142"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C58D74C6-13BE-77CB-122D-843D9563F5D4}"/>
                  </a:ext>
                </a:extLst>
              </p:cNvPr>
              <p:cNvCxnSpPr>
                <a:cxnSpLocks/>
              </p:cNvCxnSpPr>
              <p:nvPr/>
            </p:nvCxnSpPr>
            <p:spPr bwMode="auto">
              <a:xfrm>
                <a:off x="5059404"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D43B525F-FC45-D431-503D-E2A7A9040E5C}"/>
                  </a:ext>
                </a:extLst>
              </p:cNvPr>
              <p:cNvCxnSpPr>
                <a:cxnSpLocks/>
              </p:cNvCxnSpPr>
              <p:nvPr/>
            </p:nvCxnSpPr>
            <p:spPr bwMode="auto">
              <a:xfrm>
                <a:off x="5018054"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16918690-8DED-10C7-828C-2BA2BF073D43}"/>
                  </a:ext>
                </a:extLst>
              </p:cNvPr>
              <p:cNvCxnSpPr>
                <a:cxnSpLocks/>
              </p:cNvCxnSpPr>
              <p:nvPr/>
            </p:nvCxnSpPr>
            <p:spPr bwMode="auto">
              <a:xfrm>
                <a:off x="4819001" y="2185600"/>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3E17A323-7A59-57D1-6896-8F5D6730BE95}"/>
                  </a:ext>
                </a:extLst>
              </p:cNvPr>
              <p:cNvCxnSpPr>
                <a:cxnSpLocks/>
              </p:cNvCxnSpPr>
              <p:nvPr/>
            </p:nvCxnSpPr>
            <p:spPr bwMode="auto">
              <a:xfrm>
                <a:off x="5163367"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85E73C9B-8A16-38AE-CF6C-2E10ED09AE32}"/>
                  </a:ext>
                </a:extLst>
              </p:cNvPr>
              <p:cNvCxnSpPr>
                <a:cxnSpLocks/>
              </p:cNvCxnSpPr>
              <p:nvPr/>
            </p:nvCxnSpPr>
            <p:spPr bwMode="auto">
              <a:xfrm>
                <a:off x="5203849" y="218560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196BC7A0-9951-CCCA-4D75-4BD64CCEDFEE}"/>
                  </a:ext>
                </a:extLst>
              </p:cNvPr>
              <p:cNvCxnSpPr>
                <a:cxnSpLocks/>
              </p:cNvCxnSpPr>
              <p:nvPr/>
            </p:nvCxnSpPr>
            <p:spPr bwMode="auto">
              <a:xfrm>
                <a:off x="5506267" y="2185600"/>
                <a:ext cx="0" cy="15421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831" name="TextBox 31830">
            <a:extLst>
              <a:ext uri="{FF2B5EF4-FFF2-40B4-BE49-F238E27FC236}">
                <a16:creationId xmlns:a16="http://schemas.microsoft.com/office/drawing/2014/main" id="{12D61592-B89B-8B9A-488D-39D224E7CAA8}"/>
              </a:ext>
            </a:extLst>
          </p:cNvPr>
          <p:cNvSpPr txBox="1"/>
          <p:nvPr/>
        </p:nvSpPr>
        <p:spPr bwMode="auto">
          <a:xfrm rot="16200000">
            <a:off x="5442446" y="3277169"/>
            <a:ext cx="2053789" cy="369332"/>
          </a:xfrm>
          <a:prstGeom prst="rect">
            <a:avLst/>
          </a:prstGeom>
          <a:noFill/>
          <a:ln>
            <a:noFill/>
          </a:ln>
        </p:spPr>
        <p:txBody>
          <a:bodyPr wrap="square" rtlCol="0">
            <a:spAutoFit/>
          </a:bodyPr>
          <a:lstStyle>
            <a:defPPr>
              <a:defRPr lang="en-US"/>
            </a:defPPr>
            <a:lvl1pPr algn="ctr">
              <a:lnSpc>
                <a:spcPct val="100000"/>
              </a:lnSpc>
              <a:spcBef>
                <a:spcPct val="50000"/>
              </a:spcBef>
              <a:buClrTx/>
              <a:buFontTx/>
              <a:buNone/>
              <a:defRPr sz="1400">
                <a:solidFill>
                  <a:schemeClr val="bg1"/>
                </a:solidFill>
                <a:latin typeface="Calibri" panose="020F0502020204030204" pitchFamily="34" charset="0"/>
              </a:defRPr>
            </a:lvl1pPr>
          </a:lstStyle>
          <a:p>
            <a:r>
              <a:rPr lang="en-US" sz="1800" dirty="0"/>
              <a:t>PFS Proportion</a:t>
            </a:r>
          </a:p>
        </p:txBody>
      </p:sp>
      <p:sp>
        <p:nvSpPr>
          <p:cNvPr id="31832" name="CuadroTexto 7">
            <a:extLst>
              <a:ext uri="{FF2B5EF4-FFF2-40B4-BE49-F238E27FC236}">
                <a16:creationId xmlns:a16="http://schemas.microsoft.com/office/drawing/2014/main" id="{925CC105-86C6-11A1-2DCB-BC1DB6711FE6}"/>
              </a:ext>
            </a:extLst>
          </p:cNvPr>
          <p:cNvSpPr txBox="1"/>
          <p:nvPr/>
        </p:nvSpPr>
        <p:spPr>
          <a:xfrm>
            <a:off x="7202883" y="4394270"/>
            <a:ext cx="2996846" cy="338554"/>
          </a:xfrm>
          <a:prstGeom prst="rect">
            <a:avLst/>
          </a:prstGeom>
          <a:noFill/>
        </p:spPr>
        <p:txBody>
          <a:bodyPr wrap="none" rtlCol="0">
            <a:spAutoFit/>
          </a:bodyPr>
          <a:lstStyle/>
          <a:p>
            <a:r>
              <a:rPr lang="es-ES" sz="1600" b="0" dirty="0">
                <a:solidFill>
                  <a:schemeClr val="bg1"/>
                </a:solidFill>
                <a:latin typeface="+mn-lt"/>
              </a:rPr>
              <a:t>Time to active MM at 70 mo: 94%</a:t>
            </a:r>
          </a:p>
        </p:txBody>
      </p:sp>
      <p:sp>
        <p:nvSpPr>
          <p:cNvPr id="31833" name="TextBox 31832">
            <a:extLst>
              <a:ext uri="{FF2B5EF4-FFF2-40B4-BE49-F238E27FC236}">
                <a16:creationId xmlns:a16="http://schemas.microsoft.com/office/drawing/2014/main" id="{C3C02A6F-F1ED-6E81-5622-3AEB60833377}"/>
              </a:ext>
            </a:extLst>
          </p:cNvPr>
          <p:cNvSpPr txBox="1"/>
          <p:nvPr/>
        </p:nvSpPr>
        <p:spPr bwMode="auto">
          <a:xfrm>
            <a:off x="8165269" y="5096104"/>
            <a:ext cx="221555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836" name="Freeform: Shape 31835">
            <a:extLst>
              <a:ext uri="{FF2B5EF4-FFF2-40B4-BE49-F238E27FC236}">
                <a16:creationId xmlns:a16="http://schemas.microsoft.com/office/drawing/2014/main" id="{B8829853-BE9D-D6E9-48AB-3019C04688F4}"/>
              </a:ext>
            </a:extLst>
          </p:cNvPr>
          <p:cNvSpPr/>
          <p:nvPr/>
        </p:nvSpPr>
        <p:spPr bwMode="auto">
          <a:xfrm>
            <a:off x="7172187" y="2237979"/>
            <a:ext cx="4165678" cy="2545572"/>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31837" name="Group 31836">
            <a:extLst>
              <a:ext uri="{FF2B5EF4-FFF2-40B4-BE49-F238E27FC236}">
                <a16:creationId xmlns:a16="http://schemas.microsoft.com/office/drawing/2014/main" id="{04E309A2-8A31-BF3B-3C4D-C77AE2B32C48}"/>
              </a:ext>
            </a:extLst>
          </p:cNvPr>
          <p:cNvGrpSpPr/>
          <p:nvPr/>
        </p:nvGrpSpPr>
        <p:grpSpPr>
          <a:xfrm>
            <a:off x="7116054" y="2253063"/>
            <a:ext cx="60762" cy="2530540"/>
            <a:chOff x="6745646" y="1752643"/>
            <a:chExt cx="59556" cy="2098964"/>
          </a:xfrm>
        </p:grpSpPr>
        <p:cxnSp>
          <p:nvCxnSpPr>
            <p:cNvPr id="31866" name="Straight Connector 31865">
              <a:extLst>
                <a:ext uri="{FF2B5EF4-FFF2-40B4-BE49-F238E27FC236}">
                  <a16:creationId xmlns:a16="http://schemas.microsoft.com/office/drawing/2014/main" id="{0964DF8B-4133-FD4F-CC3D-2FCE7704C148}"/>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2A4B6612-B412-D3FB-7334-B9E1E309F249}"/>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08BBFAE3-D2F6-7499-CD8F-1C86F61E134D}"/>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DA9A57D1-59B4-056F-AF0E-FE15C48A97AB}"/>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60B9EE34-1300-49A1-F0F9-FD7437C05B0B}"/>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B5DD98CF-BC77-FE56-35C0-B7201D87BF8F}"/>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31839" name="TextBox 31838">
            <a:extLst>
              <a:ext uri="{FF2B5EF4-FFF2-40B4-BE49-F238E27FC236}">
                <a16:creationId xmlns:a16="http://schemas.microsoft.com/office/drawing/2014/main" id="{2B963EB4-013F-7108-3E67-C30D4C168832}"/>
              </a:ext>
            </a:extLst>
          </p:cNvPr>
          <p:cNvSpPr txBox="1"/>
          <p:nvPr/>
        </p:nvSpPr>
        <p:spPr bwMode="auto">
          <a:xfrm>
            <a:off x="6719830" y="2060750"/>
            <a:ext cx="441785"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840" name="TextBox 31839">
            <a:extLst>
              <a:ext uri="{FF2B5EF4-FFF2-40B4-BE49-F238E27FC236}">
                <a16:creationId xmlns:a16="http://schemas.microsoft.com/office/drawing/2014/main" id="{D20C6E18-2927-F665-80DB-5AA3CBA24A22}"/>
              </a:ext>
            </a:extLst>
          </p:cNvPr>
          <p:cNvSpPr txBox="1"/>
          <p:nvPr/>
        </p:nvSpPr>
        <p:spPr bwMode="auto">
          <a:xfrm>
            <a:off x="6720682" y="2573640"/>
            <a:ext cx="441785"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841" name="TextBox 31840">
            <a:extLst>
              <a:ext uri="{FF2B5EF4-FFF2-40B4-BE49-F238E27FC236}">
                <a16:creationId xmlns:a16="http://schemas.microsoft.com/office/drawing/2014/main" id="{D393702C-C0BE-60A8-7A38-3CF08B758D8B}"/>
              </a:ext>
            </a:extLst>
          </p:cNvPr>
          <p:cNvSpPr txBox="1"/>
          <p:nvPr/>
        </p:nvSpPr>
        <p:spPr bwMode="auto">
          <a:xfrm>
            <a:off x="6719264" y="3066181"/>
            <a:ext cx="441785"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842" name="TextBox 31841">
            <a:extLst>
              <a:ext uri="{FF2B5EF4-FFF2-40B4-BE49-F238E27FC236}">
                <a16:creationId xmlns:a16="http://schemas.microsoft.com/office/drawing/2014/main" id="{47D2BC44-4652-281C-E485-70CA99E9FCCA}"/>
              </a:ext>
            </a:extLst>
          </p:cNvPr>
          <p:cNvSpPr txBox="1"/>
          <p:nvPr/>
        </p:nvSpPr>
        <p:spPr bwMode="auto">
          <a:xfrm>
            <a:off x="6720116" y="3579070"/>
            <a:ext cx="441785"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843" name="TextBox 31842">
            <a:extLst>
              <a:ext uri="{FF2B5EF4-FFF2-40B4-BE49-F238E27FC236}">
                <a16:creationId xmlns:a16="http://schemas.microsoft.com/office/drawing/2014/main" id="{763C181F-E9CD-80A6-5BAE-69120D645235}"/>
              </a:ext>
            </a:extLst>
          </p:cNvPr>
          <p:cNvSpPr txBox="1"/>
          <p:nvPr/>
        </p:nvSpPr>
        <p:spPr bwMode="auto">
          <a:xfrm>
            <a:off x="6723556" y="4078396"/>
            <a:ext cx="441785"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844" name="TextBox 31843">
            <a:extLst>
              <a:ext uri="{FF2B5EF4-FFF2-40B4-BE49-F238E27FC236}">
                <a16:creationId xmlns:a16="http://schemas.microsoft.com/office/drawing/2014/main" id="{91A8702A-71BC-269A-FB19-507C019F7530}"/>
              </a:ext>
            </a:extLst>
          </p:cNvPr>
          <p:cNvSpPr txBox="1"/>
          <p:nvPr/>
        </p:nvSpPr>
        <p:spPr bwMode="auto">
          <a:xfrm>
            <a:off x="6886434" y="4591287"/>
            <a:ext cx="279758"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845" name="TextBox 31844">
            <a:extLst>
              <a:ext uri="{FF2B5EF4-FFF2-40B4-BE49-F238E27FC236}">
                <a16:creationId xmlns:a16="http://schemas.microsoft.com/office/drawing/2014/main" id="{D99ACAAE-7F93-60CE-8375-8CB6EEEDFE08}"/>
              </a:ext>
            </a:extLst>
          </p:cNvPr>
          <p:cNvSpPr txBox="1"/>
          <p:nvPr/>
        </p:nvSpPr>
        <p:spPr bwMode="auto">
          <a:xfrm>
            <a:off x="7030914" y="4804348"/>
            <a:ext cx="279759"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846" name="TextBox 31845">
            <a:extLst>
              <a:ext uri="{FF2B5EF4-FFF2-40B4-BE49-F238E27FC236}">
                <a16:creationId xmlns:a16="http://schemas.microsoft.com/office/drawing/2014/main" id="{41091B12-3AFE-28EA-A1EF-50393202BF3E}"/>
              </a:ext>
            </a:extLst>
          </p:cNvPr>
          <p:cNvSpPr txBox="1"/>
          <p:nvPr/>
        </p:nvSpPr>
        <p:spPr bwMode="auto">
          <a:xfrm>
            <a:off x="7655588" y="4804348"/>
            <a:ext cx="388272"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847" name="TextBox 31846">
            <a:extLst>
              <a:ext uri="{FF2B5EF4-FFF2-40B4-BE49-F238E27FC236}">
                <a16:creationId xmlns:a16="http://schemas.microsoft.com/office/drawing/2014/main" id="{968BB71A-28EB-B76D-A340-E4A490FE0291}"/>
              </a:ext>
            </a:extLst>
          </p:cNvPr>
          <p:cNvSpPr txBox="1"/>
          <p:nvPr/>
        </p:nvSpPr>
        <p:spPr bwMode="auto">
          <a:xfrm>
            <a:off x="8350837" y="4800799"/>
            <a:ext cx="388272"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848" name="TextBox 31847">
            <a:extLst>
              <a:ext uri="{FF2B5EF4-FFF2-40B4-BE49-F238E27FC236}">
                <a16:creationId xmlns:a16="http://schemas.microsoft.com/office/drawing/2014/main" id="{A0295C6B-57D7-265E-F2A4-2A6DBC518E76}"/>
              </a:ext>
            </a:extLst>
          </p:cNvPr>
          <p:cNvSpPr txBox="1"/>
          <p:nvPr/>
        </p:nvSpPr>
        <p:spPr bwMode="auto">
          <a:xfrm>
            <a:off x="9039953" y="4800799"/>
            <a:ext cx="388272"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849" name="TextBox 31848">
            <a:extLst>
              <a:ext uri="{FF2B5EF4-FFF2-40B4-BE49-F238E27FC236}">
                <a16:creationId xmlns:a16="http://schemas.microsoft.com/office/drawing/2014/main" id="{0F99BD72-95E2-AE43-ACB7-040C98C19D1E}"/>
              </a:ext>
            </a:extLst>
          </p:cNvPr>
          <p:cNvSpPr txBox="1"/>
          <p:nvPr/>
        </p:nvSpPr>
        <p:spPr bwMode="auto">
          <a:xfrm>
            <a:off x="9705437" y="4806043"/>
            <a:ext cx="388272"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nvGrpSpPr>
          <p:cNvPr id="31927" name="Group 31926">
            <a:extLst>
              <a:ext uri="{FF2B5EF4-FFF2-40B4-BE49-F238E27FC236}">
                <a16:creationId xmlns:a16="http://schemas.microsoft.com/office/drawing/2014/main" id="{9D085941-CCCC-EA07-BD27-2058E788E9D6}"/>
              </a:ext>
            </a:extLst>
          </p:cNvPr>
          <p:cNvGrpSpPr/>
          <p:nvPr/>
        </p:nvGrpSpPr>
        <p:grpSpPr>
          <a:xfrm>
            <a:off x="7172188" y="4784405"/>
            <a:ext cx="4150236" cy="61170"/>
            <a:chOff x="7172188" y="4784404"/>
            <a:chExt cx="2799874" cy="74677"/>
          </a:xfrm>
        </p:grpSpPr>
        <p:grpSp>
          <p:nvGrpSpPr>
            <p:cNvPr id="31838" name="Group 31837">
              <a:extLst>
                <a:ext uri="{FF2B5EF4-FFF2-40B4-BE49-F238E27FC236}">
                  <a16:creationId xmlns:a16="http://schemas.microsoft.com/office/drawing/2014/main" id="{F06F06E6-45FA-E9BD-21C4-539618C7105D}"/>
                </a:ext>
              </a:extLst>
            </p:cNvPr>
            <p:cNvGrpSpPr/>
            <p:nvPr/>
          </p:nvGrpSpPr>
          <p:grpSpPr>
            <a:xfrm rot="5400000">
              <a:off x="8059426" y="3901791"/>
              <a:ext cx="70052" cy="1844528"/>
              <a:chOff x="6745646" y="2172436"/>
              <a:chExt cx="59556" cy="1679171"/>
            </a:xfrm>
          </p:grpSpPr>
          <p:cxnSp>
            <p:nvCxnSpPr>
              <p:cNvPr id="31861" name="Straight Connector 31860">
                <a:extLst>
                  <a:ext uri="{FF2B5EF4-FFF2-40B4-BE49-F238E27FC236}">
                    <a16:creationId xmlns:a16="http://schemas.microsoft.com/office/drawing/2014/main" id="{41A69774-B563-D157-2F00-37827EE321F3}"/>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4D331F53-B125-4C93-EA80-C8D828CFB0D5}"/>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4A68CC59-A9DB-6EDB-42A5-D9DC6BCB5205}"/>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A3A2B81F-9FDD-6F9F-C2D7-F67DD73EB68F}"/>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CEF99C6A-2251-EC59-23AF-3B5402E6B7BC}"/>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97381D20-79ED-86D3-EA9A-11509A62EBC7}"/>
                </a:ext>
              </a:extLst>
            </p:cNvPr>
            <p:cNvGrpSpPr/>
            <p:nvPr/>
          </p:nvGrpSpPr>
          <p:grpSpPr>
            <a:xfrm rot="5400000">
              <a:off x="9706471" y="4588864"/>
              <a:ext cx="70052" cy="461131"/>
              <a:chOff x="6745646" y="3431815"/>
              <a:chExt cx="59556" cy="419792"/>
            </a:xfrm>
          </p:grpSpPr>
          <p:cxnSp>
            <p:nvCxnSpPr>
              <p:cNvPr id="31859" name="Straight Connector 31858">
                <a:extLst>
                  <a:ext uri="{FF2B5EF4-FFF2-40B4-BE49-F238E27FC236}">
                    <a16:creationId xmlns:a16="http://schemas.microsoft.com/office/drawing/2014/main" id="{E22EC7A8-FC4D-BE2B-6B60-195DE47799B1}"/>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58EB3239-E4E4-D1AA-CE5B-8B31A4B58849}"/>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851" name="TextBox 31850">
            <a:extLst>
              <a:ext uri="{FF2B5EF4-FFF2-40B4-BE49-F238E27FC236}">
                <a16:creationId xmlns:a16="http://schemas.microsoft.com/office/drawing/2014/main" id="{C303F1B6-5810-16F2-187D-A146D3805F80}"/>
              </a:ext>
            </a:extLst>
          </p:cNvPr>
          <p:cNvSpPr txBox="1"/>
          <p:nvPr/>
        </p:nvSpPr>
        <p:spPr bwMode="auto">
          <a:xfrm>
            <a:off x="10451326" y="4801970"/>
            <a:ext cx="388273"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852" name="TextBox 31851">
            <a:extLst>
              <a:ext uri="{FF2B5EF4-FFF2-40B4-BE49-F238E27FC236}">
                <a16:creationId xmlns:a16="http://schemas.microsoft.com/office/drawing/2014/main" id="{867706E3-B778-7CFF-5871-755F3B99A636}"/>
              </a:ext>
            </a:extLst>
          </p:cNvPr>
          <p:cNvSpPr txBox="1"/>
          <p:nvPr/>
        </p:nvSpPr>
        <p:spPr bwMode="auto">
          <a:xfrm>
            <a:off x="11128316" y="4801970"/>
            <a:ext cx="388273" cy="39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31872" name="Group 31871">
            <a:extLst>
              <a:ext uri="{FF2B5EF4-FFF2-40B4-BE49-F238E27FC236}">
                <a16:creationId xmlns:a16="http://schemas.microsoft.com/office/drawing/2014/main" id="{19AE5A8D-5B46-D53B-639D-3FEB473817D5}"/>
              </a:ext>
            </a:extLst>
          </p:cNvPr>
          <p:cNvGrpSpPr/>
          <p:nvPr/>
        </p:nvGrpSpPr>
        <p:grpSpPr>
          <a:xfrm>
            <a:off x="9358395" y="2927167"/>
            <a:ext cx="2039376" cy="523220"/>
            <a:chOff x="3211049" y="3240744"/>
            <a:chExt cx="2039376" cy="523220"/>
          </a:xfrm>
        </p:grpSpPr>
        <p:sp>
          <p:nvSpPr>
            <p:cNvPr id="31873" name="TextBox 31872">
              <a:extLst>
                <a:ext uri="{FF2B5EF4-FFF2-40B4-BE49-F238E27FC236}">
                  <a16:creationId xmlns:a16="http://schemas.microsoft.com/office/drawing/2014/main" id="{2E742CC2-D648-8561-9429-6207A0EAAB0D}"/>
                </a:ext>
              </a:extLst>
            </p:cNvPr>
            <p:cNvSpPr txBox="1"/>
            <p:nvPr/>
          </p:nvSpPr>
          <p:spPr bwMode="auto">
            <a:xfrm>
              <a:off x="3437142" y="3240744"/>
              <a:ext cx="1813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s-ES" sz="1400" b="0" dirty="0">
                  <a:solidFill>
                    <a:schemeClr val="bg1"/>
                  </a:solidFill>
                  <a:latin typeface="Calibri" panose="020F0502020204030204" pitchFamily="34" charset="0"/>
                  <a:cs typeface="Calibri" panose="020F0502020204030204" pitchFamily="34" charset="0"/>
                </a:rPr>
                <a:t>MRD-: 100% at 36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a:p>
              <a:r>
                <a:rPr lang="es-ES" sz="1400" b="0" dirty="0">
                  <a:solidFill>
                    <a:schemeClr val="bg1"/>
                  </a:solidFill>
                  <a:latin typeface="Calibri" panose="020F0502020204030204" pitchFamily="34" charset="0"/>
                  <a:cs typeface="Calibri" panose="020F0502020204030204" pitchFamily="34" charset="0"/>
                </a:rPr>
                <a:t>MRD+: 88% at 36 </a:t>
              </a:r>
              <a:r>
                <a:rPr lang="es-ES" sz="1400" b="0" dirty="0" err="1">
                  <a:solidFill>
                    <a:schemeClr val="bg1"/>
                  </a:solidFill>
                  <a:latin typeface="Calibri" panose="020F0502020204030204" pitchFamily="34" charset="0"/>
                  <a:cs typeface="Calibri" panose="020F0502020204030204" pitchFamily="34" charset="0"/>
                </a:rPr>
                <a:t>mo</a:t>
              </a:r>
              <a:endParaRPr lang="es-ES" sz="1400" b="0" dirty="0">
                <a:solidFill>
                  <a:schemeClr val="bg1"/>
                </a:solidFill>
                <a:latin typeface="Calibri" panose="020F0502020204030204" pitchFamily="34" charset="0"/>
                <a:cs typeface="Calibri" panose="020F0502020204030204" pitchFamily="34" charset="0"/>
              </a:endParaRPr>
            </a:p>
          </p:txBody>
        </p:sp>
        <p:cxnSp>
          <p:nvCxnSpPr>
            <p:cNvPr id="31874" name="Straight Connector 31873">
              <a:extLst>
                <a:ext uri="{FF2B5EF4-FFF2-40B4-BE49-F238E27FC236}">
                  <a16:creationId xmlns:a16="http://schemas.microsoft.com/office/drawing/2014/main" id="{8AC7024B-EAF1-F9D9-3F42-D2145B12E3CA}"/>
                </a:ext>
              </a:extLst>
            </p:cNvPr>
            <p:cNvCxnSpPr/>
            <p:nvPr/>
          </p:nvCxnSpPr>
          <p:spPr bwMode="auto">
            <a:xfrm>
              <a:off x="3211049" y="3383660"/>
              <a:ext cx="237595" cy="0"/>
            </a:xfrm>
            <a:prstGeom prst="line">
              <a:avLst/>
            </a:prstGeom>
            <a:noFill/>
            <a:ln w="28575" cap="flat" cmpd="sng" algn="ctr">
              <a:solidFill>
                <a:schemeClr val="accent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EA02C650-7AF4-F28C-7B10-9E38F9776211}"/>
                </a:ext>
              </a:extLst>
            </p:cNvPr>
            <p:cNvCxnSpPr/>
            <p:nvPr/>
          </p:nvCxnSpPr>
          <p:spPr bwMode="auto">
            <a:xfrm>
              <a:off x="3211049" y="3606206"/>
              <a:ext cx="2375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F0E5F01C-A4E9-B9AA-E5F7-F835C538DCAC}"/>
              </a:ext>
            </a:extLst>
          </p:cNvPr>
          <p:cNvGrpSpPr/>
          <p:nvPr/>
        </p:nvGrpSpPr>
        <p:grpSpPr>
          <a:xfrm>
            <a:off x="8992117" y="2479112"/>
            <a:ext cx="1836945" cy="154215"/>
            <a:chOff x="8992117" y="2479112"/>
            <a:chExt cx="1836945" cy="154215"/>
          </a:xfrm>
        </p:grpSpPr>
        <p:cxnSp>
          <p:nvCxnSpPr>
            <p:cNvPr id="31907" name="Straight Connector 31906">
              <a:extLst>
                <a:ext uri="{FF2B5EF4-FFF2-40B4-BE49-F238E27FC236}">
                  <a16:creationId xmlns:a16="http://schemas.microsoft.com/office/drawing/2014/main" id="{8A19CB80-B407-1440-A28B-CE87D985E208}"/>
                </a:ext>
              </a:extLst>
            </p:cNvPr>
            <p:cNvCxnSpPr>
              <a:cxnSpLocks/>
            </p:cNvCxnSpPr>
            <p:nvPr/>
          </p:nvCxnSpPr>
          <p:spPr bwMode="auto">
            <a:xfrm>
              <a:off x="8992117"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9B1757A9-3A29-1472-661D-119B205E2202}"/>
                </a:ext>
              </a:extLst>
            </p:cNvPr>
            <p:cNvCxnSpPr>
              <a:cxnSpLocks/>
            </p:cNvCxnSpPr>
            <p:nvPr/>
          </p:nvCxnSpPr>
          <p:spPr bwMode="auto">
            <a:xfrm>
              <a:off x="9044211"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6D80B0FD-0E23-4C81-81C0-23ECEBD717BF}"/>
                </a:ext>
              </a:extLst>
            </p:cNvPr>
            <p:cNvCxnSpPr>
              <a:cxnSpLocks/>
            </p:cNvCxnSpPr>
            <p:nvPr/>
          </p:nvCxnSpPr>
          <p:spPr bwMode="auto">
            <a:xfrm>
              <a:off x="9096343"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D89AAC21-D236-C725-3390-D97411E4CB7C}"/>
                </a:ext>
              </a:extLst>
            </p:cNvPr>
            <p:cNvCxnSpPr>
              <a:cxnSpLocks/>
            </p:cNvCxnSpPr>
            <p:nvPr/>
          </p:nvCxnSpPr>
          <p:spPr bwMode="auto">
            <a:xfrm>
              <a:off x="9855247" y="2479112"/>
              <a:ext cx="0" cy="154215"/>
            </a:xfrm>
            <a:prstGeom prst="line">
              <a:avLst/>
            </a:prstGeom>
            <a:noFill/>
            <a:ln w="38100"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3742B09D-3026-6CAE-3E80-03E457A8B0BB}"/>
                </a:ext>
              </a:extLst>
            </p:cNvPr>
            <p:cNvCxnSpPr>
              <a:cxnSpLocks/>
            </p:cNvCxnSpPr>
            <p:nvPr/>
          </p:nvCxnSpPr>
          <p:spPr bwMode="auto">
            <a:xfrm>
              <a:off x="9187389"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9ADA0227-6B22-E7E8-C8EB-ADA94630864D}"/>
                </a:ext>
              </a:extLst>
            </p:cNvPr>
            <p:cNvCxnSpPr>
              <a:cxnSpLocks/>
            </p:cNvCxnSpPr>
            <p:nvPr/>
          </p:nvCxnSpPr>
          <p:spPr bwMode="auto">
            <a:xfrm>
              <a:off x="9610691"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DB4033A6-A291-F723-B788-06DAFE2E82A3}"/>
                </a:ext>
              </a:extLst>
            </p:cNvPr>
            <p:cNvCxnSpPr>
              <a:cxnSpLocks/>
            </p:cNvCxnSpPr>
            <p:nvPr/>
          </p:nvCxnSpPr>
          <p:spPr bwMode="auto">
            <a:xfrm>
              <a:off x="10484971"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68727446-A392-22B2-B68A-1218300E45E6}"/>
                </a:ext>
              </a:extLst>
            </p:cNvPr>
            <p:cNvCxnSpPr>
              <a:cxnSpLocks/>
            </p:cNvCxnSpPr>
            <p:nvPr/>
          </p:nvCxnSpPr>
          <p:spPr bwMode="auto">
            <a:xfrm>
              <a:off x="9326219"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21C2740D-ADBA-65FE-0194-00975F0BCB6D}"/>
                </a:ext>
              </a:extLst>
            </p:cNvPr>
            <p:cNvCxnSpPr>
              <a:cxnSpLocks/>
            </p:cNvCxnSpPr>
            <p:nvPr/>
          </p:nvCxnSpPr>
          <p:spPr bwMode="auto">
            <a:xfrm>
              <a:off x="9567135"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C426F51B-1F08-F37A-9F9A-14CC32337E5B}"/>
                </a:ext>
              </a:extLst>
            </p:cNvPr>
            <p:cNvCxnSpPr>
              <a:cxnSpLocks/>
            </p:cNvCxnSpPr>
            <p:nvPr/>
          </p:nvCxnSpPr>
          <p:spPr bwMode="auto">
            <a:xfrm>
              <a:off x="9493031"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35BA5341-5876-0781-A112-1BDC9A144FFE}"/>
                </a:ext>
              </a:extLst>
            </p:cNvPr>
            <p:cNvCxnSpPr>
              <a:cxnSpLocks/>
            </p:cNvCxnSpPr>
            <p:nvPr/>
          </p:nvCxnSpPr>
          <p:spPr bwMode="auto">
            <a:xfrm>
              <a:off x="9734255" y="2479112"/>
              <a:ext cx="0" cy="154215"/>
            </a:xfrm>
            <a:prstGeom prst="line">
              <a:avLst/>
            </a:prstGeom>
            <a:noFill/>
            <a:ln w="38100"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7F895AE7-9873-681A-835A-3FEAF08180D5}"/>
                </a:ext>
              </a:extLst>
            </p:cNvPr>
            <p:cNvCxnSpPr>
              <a:cxnSpLocks/>
            </p:cNvCxnSpPr>
            <p:nvPr/>
          </p:nvCxnSpPr>
          <p:spPr bwMode="auto">
            <a:xfrm>
              <a:off x="9361474" y="2479112"/>
              <a:ext cx="0" cy="154215"/>
            </a:xfrm>
            <a:prstGeom prst="line">
              <a:avLst/>
            </a:prstGeom>
            <a:noFill/>
            <a:ln w="38100"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EB9C1F71-F2A3-80D2-D7C3-5F3DFF0D5A39}"/>
                </a:ext>
              </a:extLst>
            </p:cNvPr>
            <p:cNvCxnSpPr>
              <a:cxnSpLocks/>
            </p:cNvCxnSpPr>
            <p:nvPr/>
          </p:nvCxnSpPr>
          <p:spPr bwMode="auto">
            <a:xfrm>
              <a:off x="10297809"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527A395E-B80C-E694-D1DC-C1353A58C984}"/>
                </a:ext>
              </a:extLst>
            </p:cNvPr>
            <p:cNvCxnSpPr>
              <a:cxnSpLocks/>
            </p:cNvCxnSpPr>
            <p:nvPr/>
          </p:nvCxnSpPr>
          <p:spPr bwMode="auto">
            <a:xfrm>
              <a:off x="9936547"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D0816896-77BE-39B2-453B-C1649F6B2E6C}"/>
                </a:ext>
              </a:extLst>
            </p:cNvPr>
            <p:cNvCxnSpPr>
              <a:cxnSpLocks/>
            </p:cNvCxnSpPr>
            <p:nvPr/>
          </p:nvCxnSpPr>
          <p:spPr bwMode="auto">
            <a:xfrm>
              <a:off x="10022220"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0E613D51-778D-1315-3D64-8FB8E6927A1C}"/>
                </a:ext>
              </a:extLst>
            </p:cNvPr>
            <p:cNvCxnSpPr>
              <a:cxnSpLocks/>
            </p:cNvCxnSpPr>
            <p:nvPr/>
          </p:nvCxnSpPr>
          <p:spPr bwMode="auto">
            <a:xfrm>
              <a:off x="10123939"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62C0AFB1-E82C-87DC-9963-6D0B28F2F203}"/>
                </a:ext>
              </a:extLst>
            </p:cNvPr>
            <p:cNvCxnSpPr>
              <a:cxnSpLocks/>
            </p:cNvCxnSpPr>
            <p:nvPr/>
          </p:nvCxnSpPr>
          <p:spPr bwMode="auto">
            <a:xfrm>
              <a:off x="9529539"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7D1B2BE4-971E-2A98-A252-67C77C0378C0}"/>
                </a:ext>
              </a:extLst>
            </p:cNvPr>
            <p:cNvCxnSpPr>
              <a:cxnSpLocks/>
            </p:cNvCxnSpPr>
            <p:nvPr/>
          </p:nvCxnSpPr>
          <p:spPr bwMode="auto">
            <a:xfrm>
              <a:off x="10332067" y="24791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F482809F-7EDE-CF15-CD30-B4569BB6CBA0}"/>
                </a:ext>
              </a:extLst>
            </p:cNvPr>
            <p:cNvCxnSpPr>
              <a:cxnSpLocks/>
            </p:cNvCxnSpPr>
            <p:nvPr/>
          </p:nvCxnSpPr>
          <p:spPr bwMode="auto">
            <a:xfrm>
              <a:off x="10829062" y="2479112"/>
              <a:ext cx="0" cy="154215"/>
            </a:xfrm>
            <a:prstGeom prst="line">
              <a:avLst/>
            </a:prstGeom>
            <a:noFill/>
            <a:ln w="28575" cap="flat" cmpd="sng" algn="ctr">
              <a:solidFill>
                <a:schemeClr val="accent3"/>
              </a:solidFill>
              <a:prstDash val="solid"/>
              <a:round/>
              <a:headEnd type="none" w="med" len="med"/>
              <a:tailEnd type="none" w="med" len="med"/>
            </a:ln>
            <a:effectLst/>
          </p:spPr>
        </p:cxnSp>
      </p:grpSp>
      <p:cxnSp>
        <p:nvCxnSpPr>
          <p:cNvPr id="31929" name="Straight Connector 31928">
            <a:extLst>
              <a:ext uri="{FF2B5EF4-FFF2-40B4-BE49-F238E27FC236}">
                <a16:creationId xmlns:a16="http://schemas.microsoft.com/office/drawing/2014/main" id="{63C48F8D-A92D-4C8F-A07E-E785E8CC1A77}"/>
              </a:ext>
            </a:extLst>
          </p:cNvPr>
          <p:cNvCxnSpPr>
            <a:cxnSpLocks/>
          </p:cNvCxnSpPr>
          <p:nvPr/>
        </p:nvCxnSpPr>
        <p:spPr bwMode="auto">
          <a:xfrm>
            <a:off x="7172187" y="2247216"/>
            <a:ext cx="3384977" cy="15084"/>
          </a:xfrm>
          <a:prstGeom prst="line">
            <a:avLst/>
          </a:prstGeom>
          <a:noFill/>
          <a:ln w="28575" cap="flat" cmpd="sng" algn="ctr">
            <a:solidFill>
              <a:schemeClr val="accent1"/>
            </a:solidFill>
            <a:prstDash val="solid"/>
            <a:round/>
            <a:headEnd type="none" w="med" len="med"/>
            <a:tailEnd type="none" w="med" len="med"/>
          </a:ln>
          <a:effectLst/>
        </p:spPr>
      </p:cxnSp>
      <p:sp>
        <p:nvSpPr>
          <p:cNvPr id="31930" name="Freeform: Shape 31929">
            <a:extLst>
              <a:ext uri="{FF2B5EF4-FFF2-40B4-BE49-F238E27FC236}">
                <a16:creationId xmlns:a16="http://schemas.microsoft.com/office/drawing/2014/main" id="{C35131BD-5F64-BA6C-ACBD-552CCF4A33BF}"/>
              </a:ext>
            </a:extLst>
          </p:cNvPr>
          <p:cNvSpPr/>
          <p:nvPr/>
        </p:nvSpPr>
        <p:spPr bwMode="auto">
          <a:xfrm>
            <a:off x="7179733" y="2256751"/>
            <a:ext cx="3700703" cy="295564"/>
          </a:xfrm>
          <a:custGeom>
            <a:avLst/>
            <a:gdLst>
              <a:gd name="connsiteX0" fmla="*/ 0 w 3700703"/>
              <a:gd name="connsiteY0" fmla="*/ 0 h 295564"/>
              <a:gd name="connsiteX1" fmla="*/ 301722 w 3700703"/>
              <a:gd name="connsiteY1" fmla="*/ 0 h 295564"/>
              <a:gd name="connsiteX2" fmla="*/ 301722 w 3700703"/>
              <a:gd name="connsiteY2" fmla="*/ 92364 h 295564"/>
              <a:gd name="connsiteX3" fmla="*/ 1074497 w 3700703"/>
              <a:gd name="connsiteY3" fmla="*/ 92364 h 295564"/>
              <a:gd name="connsiteX4" fmla="*/ 1074497 w 3700703"/>
              <a:gd name="connsiteY4" fmla="*/ 187806 h 295564"/>
              <a:gd name="connsiteX5" fmla="*/ 1123758 w 3700703"/>
              <a:gd name="connsiteY5" fmla="*/ 187806 h 295564"/>
              <a:gd name="connsiteX6" fmla="*/ 1123758 w 3700703"/>
              <a:gd name="connsiteY6" fmla="*/ 295564 h 295564"/>
              <a:gd name="connsiteX7" fmla="*/ 3700703 w 3700703"/>
              <a:gd name="connsiteY7" fmla="*/ 295564 h 295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0703" h="295564">
                <a:moveTo>
                  <a:pt x="0" y="0"/>
                </a:moveTo>
                <a:lnTo>
                  <a:pt x="301722" y="0"/>
                </a:lnTo>
                <a:lnTo>
                  <a:pt x="301722" y="92364"/>
                </a:lnTo>
                <a:lnTo>
                  <a:pt x="1074497" y="92364"/>
                </a:lnTo>
                <a:lnTo>
                  <a:pt x="1074497" y="187806"/>
                </a:lnTo>
                <a:lnTo>
                  <a:pt x="1123758" y="187806"/>
                </a:lnTo>
                <a:lnTo>
                  <a:pt x="1123758" y="295564"/>
                </a:lnTo>
                <a:lnTo>
                  <a:pt x="3700703" y="295564"/>
                </a:lnTo>
              </a:path>
            </a:pathLst>
          </a:custGeom>
          <a:noFill/>
          <a:ln w="28575">
            <a:solidFill>
              <a:schemeClr val="accent3"/>
            </a:solidFill>
            <a:miter lim="800000"/>
            <a:headEnd/>
            <a:tailEnd/>
          </a:ln>
        </p:spPr>
        <p:txBody>
          <a:bodyPr rtlCol="0" anchor="ctr"/>
          <a:lstStyle/>
          <a:p>
            <a:pPr algn="ctr"/>
            <a:endParaRPr lang="en-US"/>
          </a:p>
        </p:txBody>
      </p:sp>
      <p:grpSp>
        <p:nvGrpSpPr>
          <p:cNvPr id="31933" name="Group 31932">
            <a:extLst>
              <a:ext uri="{FF2B5EF4-FFF2-40B4-BE49-F238E27FC236}">
                <a16:creationId xmlns:a16="http://schemas.microsoft.com/office/drawing/2014/main" id="{B4443D36-FAD8-59A5-65F6-1908A6F5FE3C}"/>
              </a:ext>
            </a:extLst>
          </p:cNvPr>
          <p:cNvGrpSpPr/>
          <p:nvPr/>
        </p:nvGrpSpPr>
        <p:grpSpPr>
          <a:xfrm>
            <a:off x="7959612" y="2175542"/>
            <a:ext cx="2543334" cy="154215"/>
            <a:chOff x="7959612" y="2175542"/>
            <a:chExt cx="2543334" cy="154215"/>
          </a:xfrm>
        </p:grpSpPr>
        <p:cxnSp>
          <p:nvCxnSpPr>
            <p:cNvPr id="31879" name="Straight Connector 31878">
              <a:extLst>
                <a:ext uri="{FF2B5EF4-FFF2-40B4-BE49-F238E27FC236}">
                  <a16:creationId xmlns:a16="http://schemas.microsoft.com/office/drawing/2014/main" id="{6BE0BB09-7C9B-8B88-7C3F-89FFBCDACCA8}"/>
                </a:ext>
              </a:extLst>
            </p:cNvPr>
            <p:cNvCxnSpPr>
              <a:cxnSpLocks/>
            </p:cNvCxnSpPr>
            <p:nvPr/>
          </p:nvCxnSpPr>
          <p:spPr bwMode="auto">
            <a:xfrm>
              <a:off x="7959612"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0D076B3E-D299-1C3F-5628-BBD38FC190EE}"/>
                </a:ext>
              </a:extLst>
            </p:cNvPr>
            <p:cNvCxnSpPr>
              <a:cxnSpLocks/>
            </p:cNvCxnSpPr>
            <p:nvPr/>
          </p:nvCxnSpPr>
          <p:spPr bwMode="auto">
            <a:xfrm>
              <a:off x="8979801"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0074E8A2-7C2D-BBEE-D233-6DB950109EE4}"/>
                </a:ext>
              </a:extLst>
            </p:cNvPr>
            <p:cNvCxnSpPr>
              <a:cxnSpLocks/>
            </p:cNvCxnSpPr>
            <p:nvPr/>
          </p:nvCxnSpPr>
          <p:spPr bwMode="auto">
            <a:xfrm>
              <a:off x="8938902"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F8B2E2C0-0688-AFE3-5C50-78DDBD6F610C}"/>
                </a:ext>
              </a:extLst>
            </p:cNvPr>
            <p:cNvCxnSpPr>
              <a:cxnSpLocks/>
            </p:cNvCxnSpPr>
            <p:nvPr/>
          </p:nvCxnSpPr>
          <p:spPr bwMode="auto">
            <a:xfrm>
              <a:off x="10282414" y="2175542"/>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D7A85440-6A6E-68B2-E8FC-405D0146D45B}"/>
                </a:ext>
              </a:extLst>
            </p:cNvPr>
            <p:cNvCxnSpPr>
              <a:cxnSpLocks/>
            </p:cNvCxnSpPr>
            <p:nvPr/>
          </p:nvCxnSpPr>
          <p:spPr bwMode="auto">
            <a:xfrm>
              <a:off x="9109055"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F0466FE-54A8-D60D-7EE8-421DD13518B7}"/>
                </a:ext>
              </a:extLst>
            </p:cNvPr>
            <p:cNvCxnSpPr>
              <a:cxnSpLocks/>
            </p:cNvCxnSpPr>
            <p:nvPr/>
          </p:nvCxnSpPr>
          <p:spPr bwMode="auto">
            <a:xfrm>
              <a:off x="9409751"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849BE533-6E12-5228-1FCA-73DA2F0F53EB}"/>
                </a:ext>
              </a:extLst>
            </p:cNvPr>
            <p:cNvCxnSpPr>
              <a:cxnSpLocks/>
            </p:cNvCxnSpPr>
            <p:nvPr/>
          </p:nvCxnSpPr>
          <p:spPr bwMode="auto">
            <a:xfrm>
              <a:off x="9688346"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63885E1E-E950-AA10-2960-6FDCA0DBB0AC}"/>
                </a:ext>
              </a:extLst>
            </p:cNvPr>
            <p:cNvCxnSpPr>
              <a:cxnSpLocks/>
            </p:cNvCxnSpPr>
            <p:nvPr/>
          </p:nvCxnSpPr>
          <p:spPr bwMode="auto">
            <a:xfrm>
              <a:off x="9248868"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09EA1201-FE24-E64B-2789-1230BDC5C819}"/>
                </a:ext>
              </a:extLst>
            </p:cNvPr>
            <p:cNvCxnSpPr>
              <a:cxnSpLocks/>
            </p:cNvCxnSpPr>
            <p:nvPr/>
          </p:nvCxnSpPr>
          <p:spPr bwMode="auto">
            <a:xfrm>
              <a:off x="9283334"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01A150CE-4D37-D4DE-716A-D904F82E86C2}"/>
                </a:ext>
              </a:extLst>
            </p:cNvPr>
            <p:cNvCxnSpPr>
              <a:cxnSpLocks/>
            </p:cNvCxnSpPr>
            <p:nvPr/>
          </p:nvCxnSpPr>
          <p:spPr bwMode="auto">
            <a:xfrm>
              <a:off x="9017462"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C562E7A0-949F-14CC-2572-741AB7D5DB4F}"/>
                </a:ext>
              </a:extLst>
            </p:cNvPr>
            <p:cNvCxnSpPr>
              <a:cxnSpLocks/>
            </p:cNvCxnSpPr>
            <p:nvPr/>
          </p:nvCxnSpPr>
          <p:spPr bwMode="auto">
            <a:xfrm>
              <a:off x="9335456" y="2175542"/>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7117DDDF-7D06-5958-4730-E30C7762841D}"/>
                </a:ext>
              </a:extLst>
            </p:cNvPr>
            <p:cNvCxnSpPr>
              <a:cxnSpLocks/>
            </p:cNvCxnSpPr>
            <p:nvPr/>
          </p:nvCxnSpPr>
          <p:spPr bwMode="auto">
            <a:xfrm>
              <a:off x="9190468" y="2175542"/>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5A9F7FD2-8912-46F1-A710-477581ECD068}"/>
                </a:ext>
              </a:extLst>
            </p:cNvPr>
            <p:cNvCxnSpPr>
              <a:cxnSpLocks/>
            </p:cNvCxnSpPr>
            <p:nvPr/>
          </p:nvCxnSpPr>
          <p:spPr bwMode="auto">
            <a:xfrm>
              <a:off x="9368152"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2B99715C-AD99-C761-E056-5B0C1D441FD0}"/>
                </a:ext>
              </a:extLst>
            </p:cNvPr>
            <p:cNvCxnSpPr>
              <a:cxnSpLocks/>
            </p:cNvCxnSpPr>
            <p:nvPr/>
          </p:nvCxnSpPr>
          <p:spPr bwMode="auto">
            <a:xfrm>
              <a:off x="9523381"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C466C07C-9568-1A41-4BD7-642499DF26D3}"/>
                </a:ext>
              </a:extLst>
            </p:cNvPr>
            <p:cNvCxnSpPr>
              <a:cxnSpLocks/>
            </p:cNvCxnSpPr>
            <p:nvPr/>
          </p:nvCxnSpPr>
          <p:spPr bwMode="auto">
            <a:xfrm>
              <a:off x="9625372"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BD2EFFAB-0E78-2F6D-A232-E57F4236B799}"/>
                </a:ext>
              </a:extLst>
            </p:cNvPr>
            <p:cNvCxnSpPr>
              <a:cxnSpLocks/>
            </p:cNvCxnSpPr>
            <p:nvPr/>
          </p:nvCxnSpPr>
          <p:spPr bwMode="auto">
            <a:xfrm>
              <a:off x="9586753"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2FC13D09-0635-40D0-5289-DA976F2CAB5A}"/>
                </a:ext>
              </a:extLst>
            </p:cNvPr>
            <p:cNvCxnSpPr>
              <a:cxnSpLocks/>
            </p:cNvCxnSpPr>
            <p:nvPr/>
          </p:nvCxnSpPr>
          <p:spPr bwMode="auto">
            <a:xfrm>
              <a:off x="9148063"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608488EB-091C-C354-3621-DCC2C1DBDF4A}"/>
                </a:ext>
              </a:extLst>
            </p:cNvPr>
            <p:cNvCxnSpPr>
              <a:cxnSpLocks/>
            </p:cNvCxnSpPr>
            <p:nvPr/>
          </p:nvCxnSpPr>
          <p:spPr bwMode="auto">
            <a:xfrm>
              <a:off x="10107431" y="2175542"/>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C41ABFBF-86E6-02D3-94D0-ED6BCAE8AC49}"/>
                </a:ext>
              </a:extLst>
            </p:cNvPr>
            <p:cNvCxnSpPr>
              <a:cxnSpLocks/>
            </p:cNvCxnSpPr>
            <p:nvPr/>
          </p:nvCxnSpPr>
          <p:spPr bwMode="auto">
            <a:xfrm>
              <a:off x="10226374" y="2175542"/>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E996875C-5760-FC12-90D3-809E2ABC2817}"/>
                </a:ext>
              </a:extLst>
            </p:cNvPr>
            <p:cNvCxnSpPr>
              <a:cxnSpLocks/>
            </p:cNvCxnSpPr>
            <p:nvPr/>
          </p:nvCxnSpPr>
          <p:spPr bwMode="auto">
            <a:xfrm>
              <a:off x="9464876" y="2175542"/>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54521732-2965-E495-37BE-F699DEEFA114}"/>
                </a:ext>
              </a:extLst>
            </p:cNvPr>
            <p:cNvCxnSpPr>
              <a:cxnSpLocks/>
            </p:cNvCxnSpPr>
            <p:nvPr/>
          </p:nvCxnSpPr>
          <p:spPr bwMode="auto">
            <a:xfrm>
              <a:off x="9765825"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39537B44-179C-D713-D40B-F0AE9E14E370}"/>
                </a:ext>
              </a:extLst>
            </p:cNvPr>
            <p:cNvCxnSpPr>
              <a:cxnSpLocks/>
            </p:cNvCxnSpPr>
            <p:nvPr/>
          </p:nvCxnSpPr>
          <p:spPr bwMode="auto">
            <a:xfrm>
              <a:off x="10048924"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EDDA8390-A672-117A-0E9F-8BE1753B3F40}"/>
                </a:ext>
              </a:extLst>
            </p:cNvPr>
            <p:cNvCxnSpPr>
              <a:cxnSpLocks/>
            </p:cNvCxnSpPr>
            <p:nvPr/>
          </p:nvCxnSpPr>
          <p:spPr bwMode="auto">
            <a:xfrm>
              <a:off x="9822845"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8A9BA131-2C25-76FD-D657-DCECD02896DD}"/>
                </a:ext>
              </a:extLst>
            </p:cNvPr>
            <p:cNvCxnSpPr>
              <a:cxnSpLocks/>
            </p:cNvCxnSpPr>
            <p:nvPr/>
          </p:nvCxnSpPr>
          <p:spPr bwMode="auto">
            <a:xfrm>
              <a:off x="9966836" y="2175542"/>
              <a:ext cx="0" cy="154215"/>
            </a:xfrm>
            <a:prstGeom prst="line">
              <a:avLst/>
            </a:prstGeom>
            <a:noFill/>
            <a:ln w="57150" cap="flat" cmpd="sng" algn="ctr">
              <a:solidFill>
                <a:schemeClr val="accent1"/>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4935ECF0-4808-1330-5764-7BD2F7C65C60}"/>
                </a:ext>
              </a:extLst>
            </p:cNvPr>
            <p:cNvCxnSpPr>
              <a:cxnSpLocks/>
            </p:cNvCxnSpPr>
            <p:nvPr/>
          </p:nvCxnSpPr>
          <p:spPr bwMode="auto">
            <a:xfrm>
              <a:off x="10383796"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F0A35EF3-DC08-FB08-2346-E38EC8B6C9C4}"/>
                </a:ext>
              </a:extLst>
            </p:cNvPr>
            <p:cNvCxnSpPr>
              <a:cxnSpLocks/>
            </p:cNvCxnSpPr>
            <p:nvPr/>
          </p:nvCxnSpPr>
          <p:spPr bwMode="auto">
            <a:xfrm>
              <a:off x="10502946"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C2BFE287-15DA-5A66-18A5-87C7E9B05A9E}"/>
                </a:ext>
              </a:extLst>
            </p:cNvPr>
            <p:cNvCxnSpPr>
              <a:cxnSpLocks/>
            </p:cNvCxnSpPr>
            <p:nvPr/>
          </p:nvCxnSpPr>
          <p:spPr bwMode="auto">
            <a:xfrm>
              <a:off x="10160199" y="217554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559D3284-CDD5-9BF3-0E8F-56AD6A5FAC34}"/>
                </a:ext>
              </a:extLst>
            </p:cNvPr>
            <p:cNvCxnSpPr>
              <a:cxnSpLocks/>
            </p:cNvCxnSpPr>
            <p:nvPr/>
          </p:nvCxnSpPr>
          <p:spPr bwMode="auto">
            <a:xfrm>
              <a:off x="10192232" y="2175542"/>
              <a:ext cx="0" cy="154215"/>
            </a:xfrm>
            <a:prstGeom prst="line">
              <a:avLst/>
            </a:prstGeom>
            <a:noFill/>
            <a:ln w="28575" cap="flat" cmpd="sng" algn="ctr">
              <a:solidFill>
                <a:schemeClr val="accent1"/>
              </a:solidFill>
              <a:prstDash val="solid"/>
              <a:round/>
              <a:headEnd type="none" w="med" len="med"/>
              <a:tailEnd type="none" w="med" len="med"/>
            </a:ln>
            <a:effectLst/>
          </p:spPr>
        </p:cxnSp>
      </p:grpSp>
      <p:sp>
        <p:nvSpPr>
          <p:cNvPr id="31797" name="Freeform: Shape 31796">
            <a:extLst>
              <a:ext uri="{FF2B5EF4-FFF2-40B4-BE49-F238E27FC236}">
                <a16:creationId xmlns:a16="http://schemas.microsoft.com/office/drawing/2014/main" id="{ECBB76EF-EAF9-252A-6633-F3A20BEAA714}"/>
              </a:ext>
            </a:extLst>
          </p:cNvPr>
          <p:cNvSpPr/>
          <p:nvPr/>
        </p:nvSpPr>
        <p:spPr bwMode="auto">
          <a:xfrm>
            <a:off x="1678075" y="2223642"/>
            <a:ext cx="3860800" cy="332154"/>
          </a:xfrm>
          <a:custGeom>
            <a:avLst/>
            <a:gdLst>
              <a:gd name="connsiteX0" fmla="*/ 0 w 3860800"/>
              <a:gd name="connsiteY0" fmla="*/ 0 h 332154"/>
              <a:gd name="connsiteX1" fmla="*/ 1250461 w 3860800"/>
              <a:gd name="connsiteY1" fmla="*/ 0 h 332154"/>
              <a:gd name="connsiteX2" fmla="*/ 1250461 w 3860800"/>
              <a:gd name="connsiteY2" fmla="*/ 78154 h 332154"/>
              <a:gd name="connsiteX3" fmla="*/ 1750646 w 3860800"/>
              <a:gd name="connsiteY3" fmla="*/ 78154 h 332154"/>
              <a:gd name="connsiteX4" fmla="*/ 1750646 w 3860800"/>
              <a:gd name="connsiteY4" fmla="*/ 160215 h 332154"/>
              <a:gd name="connsiteX5" fmla="*/ 2231292 w 3860800"/>
              <a:gd name="connsiteY5" fmla="*/ 160215 h 332154"/>
              <a:gd name="connsiteX6" fmla="*/ 2231292 w 3860800"/>
              <a:gd name="connsiteY6" fmla="*/ 246184 h 332154"/>
              <a:gd name="connsiteX7" fmla="*/ 2262554 w 3860800"/>
              <a:gd name="connsiteY7" fmla="*/ 246184 h 332154"/>
              <a:gd name="connsiteX8" fmla="*/ 2262554 w 3860800"/>
              <a:gd name="connsiteY8" fmla="*/ 332154 h 332154"/>
              <a:gd name="connsiteX9" fmla="*/ 3860800 w 3860800"/>
              <a:gd name="connsiteY9" fmla="*/ 332154 h 332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0800" h="332154">
                <a:moveTo>
                  <a:pt x="0" y="0"/>
                </a:moveTo>
                <a:lnTo>
                  <a:pt x="1250461" y="0"/>
                </a:lnTo>
                <a:lnTo>
                  <a:pt x="1250461" y="78154"/>
                </a:lnTo>
                <a:lnTo>
                  <a:pt x="1750646" y="78154"/>
                </a:lnTo>
                <a:lnTo>
                  <a:pt x="1750646" y="160215"/>
                </a:lnTo>
                <a:lnTo>
                  <a:pt x="2231292" y="160215"/>
                </a:lnTo>
                <a:lnTo>
                  <a:pt x="2231292" y="246184"/>
                </a:lnTo>
                <a:lnTo>
                  <a:pt x="2262554" y="246184"/>
                </a:lnTo>
                <a:lnTo>
                  <a:pt x="2262554" y="332154"/>
                </a:lnTo>
                <a:lnTo>
                  <a:pt x="3860800" y="332154"/>
                </a:lnTo>
              </a:path>
            </a:pathLst>
          </a:custGeom>
          <a:noFill/>
          <a:ln w="28575">
            <a:solidFill>
              <a:schemeClr val="accent3"/>
            </a:solidFill>
            <a:miter lim="800000"/>
            <a:headEnd/>
            <a:tailEnd/>
          </a:ln>
        </p:spPr>
        <p:txBody>
          <a:bodyPr rtlCol="0" anchor="ctr"/>
          <a:lstStyle/>
          <a:p>
            <a:pPr algn="ctr"/>
            <a:endParaRPr lang="en-US"/>
          </a:p>
        </p:txBody>
      </p:sp>
      <p:grpSp>
        <p:nvGrpSpPr>
          <p:cNvPr id="31830" name="Group 31829">
            <a:extLst>
              <a:ext uri="{FF2B5EF4-FFF2-40B4-BE49-F238E27FC236}">
                <a16:creationId xmlns:a16="http://schemas.microsoft.com/office/drawing/2014/main" id="{21701F2E-A647-743F-1779-BCC6AF7C4EE1}"/>
              </a:ext>
            </a:extLst>
          </p:cNvPr>
          <p:cNvGrpSpPr/>
          <p:nvPr/>
        </p:nvGrpSpPr>
        <p:grpSpPr>
          <a:xfrm>
            <a:off x="1797413" y="2144989"/>
            <a:ext cx="3690819" cy="492243"/>
            <a:chOff x="1393246" y="2183901"/>
            <a:chExt cx="3690819" cy="492243"/>
          </a:xfrm>
        </p:grpSpPr>
        <p:cxnSp>
          <p:nvCxnSpPr>
            <p:cNvPr id="31803" name="Straight Connector 31802">
              <a:extLst>
                <a:ext uri="{FF2B5EF4-FFF2-40B4-BE49-F238E27FC236}">
                  <a16:creationId xmlns:a16="http://schemas.microsoft.com/office/drawing/2014/main" id="{7B0C8AA1-A753-04E9-A54F-15D07F6212A6}"/>
                </a:ext>
              </a:extLst>
            </p:cNvPr>
            <p:cNvCxnSpPr/>
            <p:nvPr/>
          </p:nvCxnSpPr>
          <p:spPr bwMode="auto">
            <a:xfrm>
              <a:off x="1393246" y="2183901"/>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B9819D8C-896D-DF71-5034-49FBDC963005}"/>
                </a:ext>
              </a:extLst>
            </p:cNvPr>
            <p:cNvCxnSpPr/>
            <p:nvPr/>
          </p:nvCxnSpPr>
          <p:spPr bwMode="auto">
            <a:xfrm>
              <a:off x="3927208" y="2517600"/>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2439FD67-8D8B-3B19-1AA3-BFFAEF51CE72}"/>
                </a:ext>
              </a:extLst>
            </p:cNvPr>
            <p:cNvCxnSpPr/>
            <p:nvPr/>
          </p:nvCxnSpPr>
          <p:spPr bwMode="auto">
            <a:xfrm>
              <a:off x="4016051" y="2517599"/>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FDD0AD16-D128-D05B-414C-5F4787844D7A}"/>
                </a:ext>
              </a:extLst>
            </p:cNvPr>
            <p:cNvCxnSpPr/>
            <p:nvPr/>
          </p:nvCxnSpPr>
          <p:spPr bwMode="auto">
            <a:xfrm>
              <a:off x="4778900" y="2516777"/>
              <a:ext cx="0" cy="154215"/>
            </a:xfrm>
            <a:prstGeom prst="line">
              <a:avLst/>
            </a:prstGeom>
            <a:noFill/>
            <a:ln w="3810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2533A02E-88BA-9A76-62CE-0C81B5B46899}"/>
                </a:ext>
              </a:extLst>
            </p:cNvPr>
            <p:cNvCxnSpPr/>
            <p:nvPr/>
          </p:nvCxnSpPr>
          <p:spPr bwMode="auto">
            <a:xfrm>
              <a:off x="4055624" y="2517598"/>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58D208BC-85EA-1C34-330A-1D03AF4FE3D0}"/>
                </a:ext>
              </a:extLst>
            </p:cNvPr>
            <p:cNvCxnSpPr/>
            <p:nvPr/>
          </p:nvCxnSpPr>
          <p:spPr bwMode="auto">
            <a:xfrm>
              <a:off x="4282476" y="2516363"/>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FDB73458-EF8A-BFE3-19BC-FB0F50FEC8C1}"/>
                </a:ext>
              </a:extLst>
            </p:cNvPr>
            <p:cNvCxnSpPr/>
            <p:nvPr/>
          </p:nvCxnSpPr>
          <p:spPr bwMode="auto">
            <a:xfrm>
              <a:off x="4642357" y="251636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3167C795-1767-0B24-6C82-8F0EBA1026FA}"/>
                </a:ext>
              </a:extLst>
            </p:cNvPr>
            <p:cNvCxnSpPr/>
            <p:nvPr/>
          </p:nvCxnSpPr>
          <p:spPr bwMode="auto">
            <a:xfrm>
              <a:off x="4089776" y="2516366"/>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FC2377D8-09C1-710D-31A8-984ACDCF8AA5}"/>
                </a:ext>
              </a:extLst>
            </p:cNvPr>
            <p:cNvCxnSpPr/>
            <p:nvPr/>
          </p:nvCxnSpPr>
          <p:spPr bwMode="auto">
            <a:xfrm>
              <a:off x="4250422" y="2516364"/>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863F0D93-FAF5-7148-F539-6EB995EAA579}"/>
                </a:ext>
              </a:extLst>
            </p:cNvPr>
            <p:cNvCxnSpPr/>
            <p:nvPr/>
          </p:nvCxnSpPr>
          <p:spPr bwMode="auto">
            <a:xfrm>
              <a:off x="4132752" y="2516366"/>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31D587C2-45DD-DEA6-D018-3077C1EB5610}"/>
                </a:ext>
              </a:extLst>
            </p:cNvPr>
            <p:cNvCxnSpPr/>
            <p:nvPr/>
          </p:nvCxnSpPr>
          <p:spPr bwMode="auto">
            <a:xfrm>
              <a:off x="4728721" y="2515637"/>
              <a:ext cx="0" cy="154215"/>
            </a:xfrm>
            <a:prstGeom prst="line">
              <a:avLst/>
            </a:prstGeom>
            <a:noFill/>
            <a:ln w="3810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3A7B81B7-3458-166F-667A-DE7F5AEF16FA}"/>
                </a:ext>
              </a:extLst>
            </p:cNvPr>
            <p:cNvCxnSpPr/>
            <p:nvPr/>
          </p:nvCxnSpPr>
          <p:spPr bwMode="auto">
            <a:xfrm>
              <a:off x="3972722" y="2517598"/>
              <a:ext cx="0" cy="154215"/>
            </a:xfrm>
            <a:prstGeom prst="line">
              <a:avLst/>
            </a:prstGeom>
            <a:noFill/>
            <a:ln w="38100"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74617F61-73DD-11CC-D828-254C6B4745B3}"/>
                </a:ext>
              </a:extLst>
            </p:cNvPr>
            <p:cNvCxnSpPr/>
            <p:nvPr/>
          </p:nvCxnSpPr>
          <p:spPr bwMode="auto">
            <a:xfrm>
              <a:off x="4565023" y="251636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5F186AFF-640A-C885-9A6A-7096F974F029}"/>
                </a:ext>
              </a:extLst>
            </p:cNvPr>
            <p:cNvCxnSpPr/>
            <p:nvPr/>
          </p:nvCxnSpPr>
          <p:spPr bwMode="auto">
            <a:xfrm>
              <a:off x="4355280" y="2516363"/>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51585663-1E1F-48BC-F55E-4895D352FF9A}"/>
                </a:ext>
              </a:extLst>
            </p:cNvPr>
            <p:cNvCxnSpPr/>
            <p:nvPr/>
          </p:nvCxnSpPr>
          <p:spPr bwMode="auto">
            <a:xfrm>
              <a:off x="4437607" y="2516363"/>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D979FE64-B56E-16D0-E832-80BF67347F0A}"/>
                </a:ext>
              </a:extLst>
            </p:cNvPr>
            <p:cNvCxnSpPr/>
            <p:nvPr/>
          </p:nvCxnSpPr>
          <p:spPr bwMode="auto">
            <a:xfrm>
              <a:off x="4503748" y="251636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F0C2EA4B-6F43-BD1A-5EF3-CCBE3266BCA0}"/>
                </a:ext>
              </a:extLst>
            </p:cNvPr>
            <p:cNvCxnSpPr/>
            <p:nvPr/>
          </p:nvCxnSpPr>
          <p:spPr bwMode="auto">
            <a:xfrm>
              <a:off x="4176102" y="2516365"/>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9189BF69-1C42-1808-226C-06D849724451}"/>
                </a:ext>
              </a:extLst>
            </p:cNvPr>
            <p:cNvCxnSpPr/>
            <p:nvPr/>
          </p:nvCxnSpPr>
          <p:spPr bwMode="auto">
            <a:xfrm>
              <a:off x="4672700" y="2515512"/>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3A9D60AD-E7D0-792B-C744-11660CB577C0}"/>
                </a:ext>
              </a:extLst>
            </p:cNvPr>
            <p:cNvCxnSpPr/>
            <p:nvPr/>
          </p:nvCxnSpPr>
          <p:spPr bwMode="auto">
            <a:xfrm>
              <a:off x="5084065" y="2521929"/>
              <a:ext cx="0" cy="154215"/>
            </a:xfrm>
            <a:prstGeom prst="line">
              <a:avLst/>
            </a:prstGeom>
            <a:noFill/>
            <a:ln w="28575"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9986976A-B943-DEA2-86DB-7007641DC24F}"/>
                </a:ext>
              </a:extLst>
            </p:cNvPr>
            <p:cNvCxnSpPr/>
            <p:nvPr/>
          </p:nvCxnSpPr>
          <p:spPr bwMode="auto">
            <a:xfrm>
              <a:off x="4832012" y="2516362"/>
              <a:ext cx="0" cy="154215"/>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238376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4" name="Freeform: Shape 2063">
            <a:extLst>
              <a:ext uri="{FF2B5EF4-FFF2-40B4-BE49-F238E27FC236}">
                <a16:creationId xmlns:a16="http://schemas.microsoft.com/office/drawing/2014/main" id="{02B7D239-A479-A5AA-2E83-7239119827D5}"/>
              </a:ext>
            </a:extLst>
          </p:cNvPr>
          <p:cNvSpPr/>
          <p:nvPr/>
        </p:nvSpPr>
        <p:spPr bwMode="auto">
          <a:xfrm>
            <a:off x="6249143" y="2091969"/>
            <a:ext cx="5125101" cy="218564"/>
          </a:xfrm>
          <a:custGeom>
            <a:avLst/>
            <a:gdLst>
              <a:gd name="connsiteX0" fmla="*/ 0 w 5125101"/>
              <a:gd name="connsiteY0" fmla="*/ 0 h 218564"/>
              <a:gd name="connsiteX1" fmla="*/ 156117 w 5125101"/>
              <a:gd name="connsiteY1" fmla="*/ 0 h 218564"/>
              <a:gd name="connsiteX2" fmla="*/ 156117 w 5125101"/>
              <a:gd name="connsiteY2" fmla="*/ 0 h 218564"/>
              <a:gd name="connsiteX3" fmla="*/ 156117 w 5125101"/>
              <a:gd name="connsiteY3" fmla="*/ 35684 h 218564"/>
              <a:gd name="connsiteX4" fmla="*/ 901019 w 5125101"/>
              <a:gd name="connsiteY4" fmla="*/ 35684 h 218564"/>
              <a:gd name="connsiteX5" fmla="*/ 887637 w 5125101"/>
              <a:gd name="connsiteY5" fmla="*/ 49066 h 218564"/>
              <a:gd name="connsiteX6" fmla="*/ 1851103 w 5125101"/>
              <a:gd name="connsiteY6" fmla="*/ 49066 h 218564"/>
              <a:gd name="connsiteX7" fmla="*/ 1851103 w 5125101"/>
              <a:gd name="connsiteY7" fmla="*/ 89210 h 218564"/>
              <a:gd name="connsiteX8" fmla="*/ 2841331 w 5125101"/>
              <a:gd name="connsiteY8" fmla="*/ 89210 h 218564"/>
              <a:gd name="connsiteX9" fmla="*/ 2841331 w 5125101"/>
              <a:gd name="connsiteY9" fmla="*/ 115972 h 218564"/>
              <a:gd name="connsiteX10" fmla="*/ 3189249 w 5125101"/>
              <a:gd name="connsiteY10" fmla="*/ 115972 h 218564"/>
              <a:gd name="connsiteX11" fmla="*/ 3189249 w 5125101"/>
              <a:gd name="connsiteY11" fmla="*/ 147196 h 218564"/>
              <a:gd name="connsiteX12" fmla="*/ 3532707 w 5125101"/>
              <a:gd name="connsiteY12" fmla="*/ 147196 h 218564"/>
              <a:gd name="connsiteX13" fmla="*/ 3532707 w 5125101"/>
              <a:gd name="connsiteY13" fmla="*/ 187340 h 218564"/>
              <a:gd name="connsiteX14" fmla="*/ 3840480 w 5125101"/>
              <a:gd name="connsiteY14" fmla="*/ 187340 h 218564"/>
              <a:gd name="connsiteX15" fmla="*/ 3840480 w 5125101"/>
              <a:gd name="connsiteY15" fmla="*/ 218564 h 218564"/>
              <a:gd name="connsiteX16" fmla="*/ 5125101 w 5125101"/>
              <a:gd name="connsiteY16" fmla="*/ 218564 h 218564"/>
              <a:gd name="connsiteX0" fmla="*/ 0 w 5125101"/>
              <a:gd name="connsiteY0" fmla="*/ 0 h 218564"/>
              <a:gd name="connsiteX1" fmla="*/ 156117 w 5125101"/>
              <a:gd name="connsiteY1" fmla="*/ 0 h 218564"/>
              <a:gd name="connsiteX2" fmla="*/ 156117 w 5125101"/>
              <a:gd name="connsiteY2" fmla="*/ 0 h 218564"/>
              <a:gd name="connsiteX3" fmla="*/ 156117 w 5125101"/>
              <a:gd name="connsiteY3" fmla="*/ 35684 h 218564"/>
              <a:gd name="connsiteX4" fmla="*/ 901019 w 5125101"/>
              <a:gd name="connsiteY4" fmla="*/ 35684 h 218564"/>
              <a:gd name="connsiteX5" fmla="*/ 905479 w 5125101"/>
              <a:gd name="connsiteY5" fmla="*/ 49066 h 218564"/>
              <a:gd name="connsiteX6" fmla="*/ 1851103 w 5125101"/>
              <a:gd name="connsiteY6" fmla="*/ 49066 h 218564"/>
              <a:gd name="connsiteX7" fmla="*/ 1851103 w 5125101"/>
              <a:gd name="connsiteY7" fmla="*/ 89210 h 218564"/>
              <a:gd name="connsiteX8" fmla="*/ 2841331 w 5125101"/>
              <a:gd name="connsiteY8" fmla="*/ 89210 h 218564"/>
              <a:gd name="connsiteX9" fmla="*/ 2841331 w 5125101"/>
              <a:gd name="connsiteY9" fmla="*/ 115972 h 218564"/>
              <a:gd name="connsiteX10" fmla="*/ 3189249 w 5125101"/>
              <a:gd name="connsiteY10" fmla="*/ 115972 h 218564"/>
              <a:gd name="connsiteX11" fmla="*/ 3189249 w 5125101"/>
              <a:gd name="connsiteY11" fmla="*/ 147196 h 218564"/>
              <a:gd name="connsiteX12" fmla="*/ 3532707 w 5125101"/>
              <a:gd name="connsiteY12" fmla="*/ 147196 h 218564"/>
              <a:gd name="connsiteX13" fmla="*/ 3532707 w 5125101"/>
              <a:gd name="connsiteY13" fmla="*/ 187340 h 218564"/>
              <a:gd name="connsiteX14" fmla="*/ 3840480 w 5125101"/>
              <a:gd name="connsiteY14" fmla="*/ 187340 h 218564"/>
              <a:gd name="connsiteX15" fmla="*/ 3840480 w 5125101"/>
              <a:gd name="connsiteY15" fmla="*/ 218564 h 218564"/>
              <a:gd name="connsiteX16" fmla="*/ 5125101 w 5125101"/>
              <a:gd name="connsiteY16" fmla="*/ 218564 h 21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25101" h="218564">
                <a:moveTo>
                  <a:pt x="0" y="0"/>
                </a:moveTo>
                <a:lnTo>
                  <a:pt x="156117" y="0"/>
                </a:lnTo>
                <a:lnTo>
                  <a:pt x="156117" y="0"/>
                </a:lnTo>
                <a:lnTo>
                  <a:pt x="156117" y="35684"/>
                </a:lnTo>
                <a:lnTo>
                  <a:pt x="901019" y="35684"/>
                </a:lnTo>
                <a:lnTo>
                  <a:pt x="905479" y="49066"/>
                </a:lnTo>
                <a:lnTo>
                  <a:pt x="1851103" y="49066"/>
                </a:lnTo>
                <a:lnTo>
                  <a:pt x="1851103" y="89210"/>
                </a:lnTo>
                <a:lnTo>
                  <a:pt x="2841331" y="89210"/>
                </a:lnTo>
                <a:lnTo>
                  <a:pt x="2841331" y="115972"/>
                </a:lnTo>
                <a:lnTo>
                  <a:pt x="3189249" y="115972"/>
                </a:lnTo>
                <a:lnTo>
                  <a:pt x="3189249" y="147196"/>
                </a:lnTo>
                <a:lnTo>
                  <a:pt x="3532707" y="147196"/>
                </a:lnTo>
                <a:lnTo>
                  <a:pt x="3532707" y="187340"/>
                </a:lnTo>
                <a:lnTo>
                  <a:pt x="3840480" y="187340"/>
                </a:lnTo>
                <a:lnTo>
                  <a:pt x="3840480" y="218564"/>
                </a:lnTo>
                <a:lnTo>
                  <a:pt x="5125101" y="218564"/>
                </a:lnTo>
              </a:path>
            </a:pathLst>
          </a:custGeom>
          <a:noFill/>
          <a:ln w="28575">
            <a:solidFill>
              <a:schemeClr val="accent1"/>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742D4EDD-D617-F43F-84F3-E036CA4B64C7}"/>
              </a:ext>
            </a:extLst>
          </p:cNvPr>
          <p:cNvSpPr>
            <a:spLocks noGrp="1"/>
          </p:cNvSpPr>
          <p:nvPr>
            <p:ph type="title"/>
          </p:nvPr>
        </p:nvSpPr>
        <p:spPr/>
        <p:txBody>
          <a:bodyPr/>
          <a:lstStyle/>
          <a:p>
            <a:r>
              <a:rPr lang="en-US" dirty="0"/>
              <a:t>GEM-CESAR: OS</a:t>
            </a:r>
          </a:p>
        </p:txBody>
      </p:sp>
      <p:sp>
        <p:nvSpPr>
          <p:cNvPr id="4" name="Rectangle 3">
            <a:extLst>
              <a:ext uri="{FF2B5EF4-FFF2-40B4-BE49-F238E27FC236}">
                <a16:creationId xmlns:a16="http://schemas.microsoft.com/office/drawing/2014/main" id="{635C374C-5D5B-F9F1-2A60-ADF54D0681F7}"/>
              </a:ext>
            </a:extLst>
          </p:cNvPr>
          <p:cNvSpPr txBox="1">
            <a:spLocks noChangeArrowheads="1"/>
          </p:cNvSpPr>
          <p:nvPr/>
        </p:nvSpPr>
        <p:spPr bwMode="auto">
          <a:xfrm>
            <a:off x="609759" y="1510730"/>
            <a:ext cx="4489855" cy="4878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600" b="0" kern="0" dirty="0"/>
              <a:t>7 patients have died </a:t>
            </a:r>
            <a:br>
              <a:rPr lang="en-US" altLang="en-US" sz="2600" b="0" kern="0" dirty="0"/>
            </a:br>
            <a:r>
              <a:rPr lang="en-US" altLang="en-US" sz="2600" b="0" kern="0" dirty="0"/>
              <a:t>(OS at 70 mo: 92%)</a:t>
            </a:r>
          </a:p>
          <a:p>
            <a:pPr lvl="1"/>
            <a:r>
              <a:rPr lang="en-US" altLang="en-US" sz="2400" b="0" kern="0" dirty="0"/>
              <a:t>3 related to PD (1 after rescue therapy with DaraPd) </a:t>
            </a:r>
          </a:p>
          <a:p>
            <a:pPr lvl="1"/>
            <a:r>
              <a:rPr lang="en-US" altLang="en-US" sz="2400" b="0" kern="0" dirty="0"/>
              <a:t>1 cardiac arrest, not related to treatment</a:t>
            </a:r>
          </a:p>
          <a:p>
            <a:pPr lvl="1"/>
            <a:r>
              <a:rPr lang="en-US" altLang="en-US" sz="2400" b="0" kern="0" dirty="0"/>
              <a:t>1 massive ischemic stroke during induction</a:t>
            </a:r>
          </a:p>
          <a:p>
            <a:pPr lvl="1"/>
            <a:r>
              <a:rPr lang="en-US" altLang="en-US" sz="2400" b="0" kern="0" dirty="0"/>
              <a:t>1 related to lung cancer</a:t>
            </a:r>
          </a:p>
          <a:p>
            <a:pPr lvl="1"/>
            <a:r>
              <a:rPr lang="en-US" altLang="en-US" sz="2400" b="0" kern="0" dirty="0"/>
              <a:t>1 related to MDS</a:t>
            </a:r>
          </a:p>
          <a:p>
            <a:endParaRPr lang="en-US" altLang="en-US" sz="2400" b="0" kern="0" dirty="0"/>
          </a:p>
          <a:p>
            <a:endParaRPr lang="en-US" altLang="en-US" sz="2400" b="0" kern="0" dirty="0"/>
          </a:p>
        </p:txBody>
      </p:sp>
      <p:sp>
        <p:nvSpPr>
          <p:cNvPr id="3" name="Text Box 15">
            <a:extLst>
              <a:ext uri="{FF2B5EF4-FFF2-40B4-BE49-F238E27FC236}">
                <a16:creationId xmlns:a16="http://schemas.microsoft.com/office/drawing/2014/main" id="{35F1BCCD-3DA4-FA58-3D51-8DE49CB6CBB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 Reproduced with permission.</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02919D76-A899-F7E9-2FD0-1C86CB05178B}"/>
              </a:ext>
            </a:extLst>
          </p:cNvPr>
          <p:cNvGrpSpPr/>
          <p:nvPr/>
        </p:nvGrpSpPr>
        <p:grpSpPr>
          <a:xfrm>
            <a:off x="9392911" y="6212702"/>
            <a:ext cx="2488502" cy="450134"/>
            <a:chOff x="9392911" y="6212702"/>
            <a:chExt cx="2488502" cy="450134"/>
          </a:xfrm>
        </p:grpSpPr>
        <p:pic>
          <p:nvPicPr>
            <p:cNvPr id="8" name="Picture 7" descr="Icon&#10;&#10;Description automatically generated">
              <a:extLst>
                <a:ext uri="{FF2B5EF4-FFF2-40B4-BE49-F238E27FC236}">
                  <a16:creationId xmlns:a16="http://schemas.microsoft.com/office/drawing/2014/main" id="{DD397C1B-D3A4-4A70-2B54-485DD27F1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9" name="Rectangle 8">
              <a:extLst>
                <a:ext uri="{FF2B5EF4-FFF2-40B4-BE49-F238E27FC236}">
                  <a16:creationId xmlns:a16="http://schemas.microsoft.com/office/drawing/2014/main" id="{05462908-7F92-4403-AB1E-4FDCD0E67DC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uadroTexto 7">
            <a:extLst>
              <a:ext uri="{FF2B5EF4-FFF2-40B4-BE49-F238E27FC236}">
                <a16:creationId xmlns:a16="http://schemas.microsoft.com/office/drawing/2014/main" id="{F098A7DE-F5F4-79F8-45DB-96051F3D310F}"/>
              </a:ext>
            </a:extLst>
          </p:cNvPr>
          <p:cNvSpPr txBox="1"/>
          <p:nvPr/>
        </p:nvSpPr>
        <p:spPr>
          <a:xfrm>
            <a:off x="7062130" y="1527609"/>
            <a:ext cx="3670311" cy="369332"/>
          </a:xfrm>
          <a:prstGeom prst="rect">
            <a:avLst/>
          </a:prstGeom>
          <a:noFill/>
        </p:spPr>
        <p:txBody>
          <a:bodyPr wrap="square" rtlCol="0">
            <a:spAutoFit/>
          </a:bodyPr>
          <a:lstStyle/>
          <a:p>
            <a:pPr algn="ctr"/>
            <a:r>
              <a:rPr lang="es-ES_tradnl" b="1" dirty="0">
                <a:solidFill>
                  <a:schemeClr val="bg1"/>
                </a:solidFill>
                <a:latin typeface="+mj-lt"/>
              </a:rPr>
              <a:t>OS</a:t>
            </a:r>
          </a:p>
        </p:txBody>
      </p:sp>
      <p:sp>
        <p:nvSpPr>
          <p:cNvPr id="12" name="TextBox 11">
            <a:extLst>
              <a:ext uri="{FF2B5EF4-FFF2-40B4-BE49-F238E27FC236}">
                <a16:creationId xmlns:a16="http://schemas.microsoft.com/office/drawing/2014/main" id="{5FE4CD59-D9B2-899B-E66E-54F18D52EC66}"/>
              </a:ext>
            </a:extLst>
          </p:cNvPr>
          <p:cNvSpPr txBox="1"/>
          <p:nvPr/>
        </p:nvSpPr>
        <p:spPr bwMode="auto">
          <a:xfrm rot="16200000">
            <a:off x="4532107" y="3255382"/>
            <a:ext cx="2053789" cy="369332"/>
          </a:xfrm>
          <a:prstGeom prst="rect">
            <a:avLst/>
          </a:prstGeom>
          <a:solidFill>
            <a:schemeClr val="tx1"/>
          </a:solidFill>
          <a:ln>
            <a:noFill/>
          </a:ln>
        </p:spPr>
        <p:txBody>
          <a:bodyPr wrap="square" rtlCol="0">
            <a:spAutoFit/>
          </a:bodyPr>
          <a:lstStyle>
            <a:defPPr>
              <a:defRPr lang="en-US"/>
            </a:defPPr>
            <a:lvl1pPr algn="ctr">
              <a:lnSpc>
                <a:spcPct val="100000"/>
              </a:lnSpc>
              <a:spcBef>
                <a:spcPct val="50000"/>
              </a:spcBef>
              <a:buClrTx/>
              <a:buFontTx/>
              <a:buNone/>
              <a:defRPr sz="1400">
                <a:solidFill>
                  <a:schemeClr val="bg1"/>
                </a:solidFill>
                <a:latin typeface="Calibri" panose="020F0502020204030204" pitchFamily="34" charset="0"/>
              </a:defRPr>
            </a:lvl1pPr>
          </a:lstStyle>
          <a:p>
            <a:r>
              <a:rPr lang="en-US" sz="1800" dirty="0"/>
              <a:t>Proportion Alive</a:t>
            </a:r>
          </a:p>
        </p:txBody>
      </p:sp>
      <p:sp>
        <p:nvSpPr>
          <p:cNvPr id="13" name="CuadroTexto 4">
            <a:extLst>
              <a:ext uri="{FF2B5EF4-FFF2-40B4-BE49-F238E27FC236}">
                <a16:creationId xmlns:a16="http://schemas.microsoft.com/office/drawing/2014/main" id="{25737645-A483-A35E-8012-13E2DF6C8984}"/>
              </a:ext>
            </a:extLst>
          </p:cNvPr>
          <p:cNvSpPr txBox="1"/>
          <p:nvPr/>
        </p:nvSpPr>
        <p:spPr>
          <a:xfrm>
            <a:off x="6340761" y="4369774"/>
            <a:ext cx="1864100" cy="369332"/>
          </a:xfrm>
          <a:prstGeom prst="rect">
            <a:avLst/>
          </a:prstGeom>
          <a:noFill/>
        </p:spPr>
        <p:txBody>
          <a:bodyPr wrap="none" rtlCol="0">
            <a:spAutoFit/>
          </a:bodyPr>
          <a:lstStyle>
            <a:defPPr>
              <a:defRPr lang="en-US"/>
            </a:defPPr>
            <a:lvl1pPr algn="l" rtl="0" eaLnBrk="0" fontAlgn="base" hangingPunct="0">
              <a:spcBef>
                <a:spcPct val="20000"/>
              </a:spcBef>
              <a:spcAft>
                <a:spcPct val="0"/>
              </a:spcAft>
              <a:defRPr sz="2000" kern="1200">
                <a:solidFill>
                  <a:schemeClr val="tx1"/>
                </a:solidFill>
                <a:latin typeface="Arial" charset="0"/>
                <a:ea typeface="ＭＳ Ｐゴシック" charset="0"/>
                <a:cs typeface="ＭＳ Ｐゴシック" charset="0"/>
              </a:defRPr>
            </a:lvl1pPr>
            <a:lvl2pPr marL="457200" algn="l" rtl="0" eaLnBrk="0" fontAlgn="base" hangingPunct="0">
              <a:spcBef>
                <a:spcPct val="20000"/>
              </a:spcBef>
              <a:spcAft>
                <a:spcPct val="0"/>
              </a:spcAft>
              <a:defRPr sz="2000" kern="1200">
                <a:solidFill>
                  <a:schemeClr val="tx1"/>
                </a:solidFill>
                <a:latin typeface="Arial" charset="0"/>
                <a:ea typeface="ＭＳ Ｐゴシック" charset="0"/>
                <a:cs typeface="ＭＳ Ｐゴシック" charset="0"/>
              </a:defRPr>
            </a:lvl2pPr>
            <a:lvl3pPr marL="914400" algn="l" rtl="0" eaLnBrk="0" fontAlgn="base" hangingPunct="0">
              <a:spcBef>
                <a:spcPct val="20000"/>
              </a:spcBef>
              <a:spcAft>
                <a:spcPct val="0"/>
              </a:spcAft>
              <a:defRPr sz="2000" kern="1200">
                <a:solidFill>
                  <a:schemeClr val="tx1"/>
                </a:solidFill>
                <a:latin typeface="Arial" charset="0"/>
                <a:ea typeface="ＭＳ Ｐゴシック" charset="0"/>
                <a:cs typeface="ＭＳ Ｐゴシック" charset="0"/>
              </a:defRPr>
            </a:lvl3pPr>
            <a:lvl4pPr marL="1371600" algn="l" rtl="0" eaLnBrk="0" fontAlgn="base" hangingPunct="0">
              <a:spcBef>
                <a:spcPct val="20000"/>
              </a:spcBef>
              <a:spcAft>
                <a:spcPct val="0"/>
              </a:spcAft>
              <a:defRPr sz="2000" kern="1200">
                <a:solidFill>
                  <a:schemeClr val="tx1"/>
                </a:solidFill>
                <a:latin typeface="Arial" charset="0"/>
                <a:ea typeface="ＭＳ Ｐゴシック" charset="0"/>
                <a:cs typeface="ＭＳ Ｐゴシック" charset="0"/>
              </a:defRPr>
            </a:lvl4pPr>
            <a:lvl5pPr marL="1828800" algn="l" rtl="0" eaLnBrk="0" fontAlgn="base" hangingPunct="0">
              <a:spcBef>
                <a:spcPct val="20000"/>
              </a:spcBef>
              <a:spcAft>
                <a:spcPct val="0"/>
              </a:spcAft>
              <a:defRPr sz="20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0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0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0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000" kern="1200">
                <a:solidFill>
                  <a:schemeClr val="tx1"/>
                </a:solidFill>
                <a:latin typeface="Arial" charset="0"/>
                <a:ea typeface="ＭＳ Ｐゴシック" charset="0"/>
                <a:cs typeface="ＭＳ Ｐゴシック" charset="0"/>
              </a:defRPr>
            </a:lvl9pPr>
          </a:lstStyle>
          <a:p>
            <a:r>
              <a:rPr lang="es-ES" sz="1800" b="0" dirty="0">
                <a:solidFill>
                  <a:schemeClr val="bg1"/>
                </a:solidFill>
                <a:latin typeface="+mn-lt"/>
              </a:rPr>
              <a:t>OS at 70 mo: 92%</a:t>
            </a:r>
          </a:p>
        </p:txBody>
      </p:sp>
      <p:sp>
        <p:nvSpPr>
          <p:cNvPr id="5" name="Freeform: Shape 4">
            <a:extLst>
              <a:ext uri="{FF2B5EF4-FFF2-40B4-BE49-F238E27FC236}">
                <a16:creationId xmlns:a16="http://schemas.microsoft.com/office/drawing/2014/main" id="{A311655A-9266-6472-446B-74388925F979}"/>
              </a:ext>
            </a:extLst>
          </p:cNvPr>
          <p:cNvSpPr/>
          <p:nvPr/>
        </p:nvSpPr>
        <p:spPr bwMode="auto">
          <a:xfrm>
            <a:off x="6242744" y="2085943"/>
            <a:ext cx="5173779" cy="2714682"/>
          </a:xfrm>
          <a:custGeom>
            <a:avLst/>
            <a:gdLst>
              <a:gd name="connsiteX0" fmla="*/ 0 w 4112029"/>
              <a:gd name="connsiteY0" fmla="*/ 0 h 2111433"/>
              <a:gd name="connsiteX1" fmla="*/ 0 w 4112029"/>
              <a:gd name="connsiteY1" fmla="*/ 2111433 h 2111433"/>
              <a:gd name="connsiteX2" fmla="*/ 4112029 w 4112029"/>
              <a:gd name="connsiteY2" fmla="*/ 2111433 h 2111433"/>
            </a:gdLst>
            <a:ahLst/>
            <a:cxnLst>
              <a:cxn ang="0">
                <a:pos x="connsiteX0" y="connsiteY0"/>
              </a:cxn>
              <a:cxn ang="0">
                <a:pos x="connsiteX1" y="connsiteY1"/>
              </a:cxn>
              <a:cxn ang="0">
                <a:pos x="connsiteX2" y="connsiteY2"/>
              </a:cxn>
            </a:cxnLst>
            <a:rect l="l" t="t" r="r" b="b"/>
            <a:pathLst>
              <a:path w="4112029" h="2111433">
                <a:moveTo>
                  <a:pt x="0" y="0"/>
                </a:moveTo>
                <a:lnTo>
                  <a:pt x="0" y="2111433"/>
                </a:lnTo>
                <a:lnTo>
                  <a:pt x="4112029" y="2111433"/>
                </a:lnTo>
              </a:path>
            </a:pathLst>
          </a:custGeom>
          <a:noFill/>
          <a:ln w="28575">
            <a:solidFill>
              <a:schemeClr val="bg1"/>
            </a:solidFill>
            <a:miter lim="800000"/>
            <a:headEnd/>
            <a:tailEnd/>
          </a:ln>
        </p:spPr>
        <p:txBody>
          <a:bodyPr rtlCol="0" anchor="ctr"/>
          <a:lstStyle/>
          <a:p>
            <a:pPr algn="ctr"/>
            <a:endParaRPr lang="en-US"/>
          </a:p>
        </p:txBody>
      </p:sp>
      <p:grpSp>
        <p:nvGrpSpPr>
          <p:cNvPr id="6" name="Group 5">
            <a:extLst>
              <a:ext uri="{FF2B5EF4-FFF2-40B4-BE49-F238E27FC236}">
                <a16:creationId xmlns:a16="http://schemas.microsoft.com/office/drawing/2014/main" id="{C45E51D2-9F3A-3414-5FD9-BC86FE195212}"/>
              </a:ext>
            </a:extLst>
          </p:cNvPr>
          <p:cNvGrpSpPr/>
          <p:nvPr/>
        </p:nvGrpSpPr>
        <p:grpSpPr>
          <a:xfrm>
            <a:off x="6173405" y="2102029"/>
            <a:ext cx="75058" cy="2698651"/>
            <a:chOff x="6745646" y="1752643"/>
            <a:chExt cx="59556" cy="2098964"/>
          </a:xfrm>
        </p:grpSpPr>
        <p:cxnSp>
          <p:nvCxnSpPr>
            <p:cNvPr id="14" name="Straight Connector 13">
              <a:extLst>
                <a:ext uri="{FF2B5EF4-FFF2-40B4-BE49-F238E27FC236}">
                  <a16:creationId xmlns:a16="http://schemas.microsoft.com/office/drawing/2014/main" id="{F0756DCE-0AD9-B5EF-FC85-02F9A3DFE137}"/>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95F8ADB-9A2F-E3A2-0D3C-28D268AD796C}"/>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97DD27E-48F6-5A69-6668-E96953FEB6B3}"/>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B494C5F-30EC-3639-9873-75C1B6EAD3E9}"/>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F80A300-4E48-D4FE-AC51-E3410A69D80D}"/>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FC5B45B-1213-CE69-7617-1E7044ACFB70}"/>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97C9918F-B455-899D-3CB7-5B4B0017E31A}"/>
              </a:ext>
            </a:extLst>
          </p:cNvPr>
          <p:cNvGrpSpPr/>
          <p:nvPr/>
        </p:nvGrpSpPr>
        <p:grpSpPr>
          <a:xfrm rot="5400000">
            <a:off x="7344642" y="3704569"/>
            <a:ext cx="74706" cy="2278499"/>
            <a:chOff x="6745646" y="2172436"/>
            <a:chExt cx="59556" cy="1679171"/>
          </a:xfrm>
        </p:grpSpPr>
        <p:cxnSp>
          <p:nvCxnSpPr>
            <p:cNvPr id="21" name="Straight Connector 20">
              <a:extLst>
                <a:ext uri="{FF2B5EF4-FFF2-40B4-BE49-F238E27FC236}">
                  <a16:creationId xmlns:a16="http://schemas.microsoft.com/office/drawing/2014/main" id="{FBAB3E23-E2F5-65E2-D369-E8E6EAD0E37B}"/>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2D8C229-6E2E-6855-3E81-D6E19C5EE029}"/>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57CA76A-F0EC-C7EB-2429-319E38AB8F73}"/>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B896C82-C8F7-AA25-E5F8-AF0BDAB3354D}"/>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9105762-1602-8D52-9807-17DC12A7315B}"/>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23C6C009-A74A-665F-ADF8-E021B39F1FA3}"/>
              </a:ext>
            </a:extLst>
          </p:cNvPr>
          <p:cNvSpPr txBox="1"/>
          <p:nvPr/>
        </p:nvSpPr>
        <p:spPr bwMode="auto">
          <a:xfrm>
            <a:off x="5683959" y="1896940"/>
            <a:ext cx="545726"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7" name="TextBox 26">
            <a:extLst>
              <a:ext uri="{FF2B5EF4-FFF2-40B4-BE49-F238E27FC236}">
                <a16:creationId xmlns:a16="http://schemas.microsoft.com/office/drawing/2014/main" id="{D41F9FAE-A5D3-A2C9-29C2-C059F9C3F4C3}"/>
              </a:ext>
            </a:extLst>
          </p:cNvPr>
          <p:cNvSpPr txBox="1"/>
          <p:nvPr/>
        </p:nvSpPr>
        <p:spPr bwMode="auto">
          <a:xfrm>
            <a:off x="5685011" y="2443902"/>
            <a:ext cx="545726"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28" name="TextBox 27">
            <a:extLst>
              <a:ext uri="{FF2B5EF4-FFF2-40B4-BE49-F238E27FC236}">
                <a16:creationId xmlns:a16="http://schemas.microsoft.com/office/drawing/2014/main" id="{32FFA936-F6E4-C5B2-3870-591B2BC45512}"/>
              </a:ext>
            </a:extLst>
          </p:cNvPr>
          <p:cNvSpPr txBox="1"/>
          <p:nvPr/>
        </p:nvSpPr>
        <p:spPr bwMode="auto">
          <a:xfrm>
            <a:off x="5683260" y="2969165"/>
            <a:ext cx="545726"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29" name="TextBox 28">
            <a:extLst>
              <a:ext uri="{FF2B5EF4-FFF2-40B4-BE49-F238E27FC236}">
                <a16:creationId xmlns:a16="http://schemas.microsoft.com/office/drawing/2014/main" id="{7B7544B5-B946-0933-DE9B-D50456430D24}"/>
              </a:ext>
            </a:extLst>
          </p:cNvPr>
          <p:cNvSpPr txBox="1"/>
          <p:nvPr/>
        </p:nvSpPr>
        <p:spPr bwMode="auto">
          <a:xfrm>
            <a:off x="5684313" y="3516127"/>
            <a:ext cx="545726"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0" name="TextBox 29">
            <a:extLst>
              <a:ext uri="{FF2B5EF4-FFF2-40B4-BE49-F238E27FC236}">
                <a16:creationId xmlns:a16="http://schemas.microsoft.com/office/drawing/2014/main" id="{7E95B556-3F97-37B0-DA1C-7AFEF692E9C8}"/>
              </a:ext>
            </a:extLst>
          </p:cNvPr>
          <p:cNvSpPr txBox="1"/>
          <p:nvPr/>
        </p:nvSpPr>
        <p:spPr bwMode="auto">
          <a:xfrm>
            <a:off x="5688561" y="4048624"/>
            <a:ext cx="545726"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 name="TextBox 30">
            <a:extLst>
              <a:ext uri="{FF2B5EF4-FFF2-40B4-BE49-F238E27FC236}">
                <a16:creationId xmlns:a16="http://schemas.microsoft.com/office/drawing/2014/main" id="{126373F0-E175-D45C-862A-F85D6F1D4AD3}"/>
              </a:ext>
            </a:extLst>
          </p:cNvPr>
          <p:cNvSpPr txBox="1"/>
          <p:nvPr/>
        </p:nvSpPr>
        <p:spPr bwMode="auto">
          <a:xfrm>
            <a:off x="5889761" y="4595587"/>
            <a:ext cx="345578"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E6908B81-43CF-5C3E-ABAB-668208096FB7}"/>
              </a:ext>
            </a:extLst>
          </p:cNvPr>
          <p:cNvSpPr txBox="1"/>
          <p:nvPr/>
        </p:nvSpPr>
        <p:spPr bwMode="auto">
          <a:xfrm>
            <a:off x="6068234" y="4822803"/>
            <a:ext cx="345579"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87974BA1-1D43-8FF6-3BE7-6FC732A772CD}"/>
              </a:ext>
            </a:extLst>
          </p:cNvPr>
          <p:cNvSpPr txBox="1"/>
          <p:nvPr/>
        </p:nvSpPr>
        <p:spPr bwMode="auto">
          <a:xfrm>
            <a:off x="6568927" y="4822803"/>
            <a:ext cx="479622"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99A18085-EF03-B65F-C408-D1F6157AFEBC}"/>
              </a:ext>
            </a:extLst>
          </p:cNvPr>
          <p:cNvSpPr txBox="1"/>
          <p:nvPr/>
        </p:nvSpPr>
        <p:spPr bwMode="auto">
          <a:xfrm>
            <a:off x="7147845" y="4819018"/>
            <a:ext cx="479622"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34EB6452-6DD5-E905-14D0-0B8F4884C8E9}"/>
              </a:ext>
            </a:extLst>
          </p:cNvPr>
          <p:cNvSpPr txBox="1"/>
          <p:nvPr/>
        </p:nvSpPr>
        <p:spPr bwMode="auto">
          <a:xfrm>
            <a:off x="7718079" y="4819018"/>
            <a:ext cx="479622"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5367E2AF-002F-AB70-E811-2D58FF6FA894}"/>
              </a:ext>
            </a:extLst>
          </p:cNvPr>
          <p:cNvSpPr txBox="1"/>
          <p:nvPr/>
        </p:nvSpPr>
        <p:spPr bwMode="auto">
          <a:xfrm>
            <a:off x="8275344" y="4824610"/>
            <a:ext cx="479622"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BAE4E31B-31FC-7F7D-1DAF-8E8EE0395DFB}"/>
              </a:ext>
            </a:extLst>
          </p:cNvPr>
          <p:cNvSpPr txBox="1"/>
          <p:nvPr/>
        </p:nvSpPr>
        <p:spPr bwMode="auto">
          <a:xfrm>
            <a:off x="7574334" y="5127466"/>
            <a:ext cx="2537900" cy="42306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8" name="Group 37">
            <a:extLst>
              <a:ext uri="{FF2B5EF4-FFF2-40B4-BE49-F238E27FC236}">
                <a16:creationId xmlns:a16="http://schemas.microsoft.com/office/drawing/2014/main" id="{55D9319A-824B-BB85-94DA-6EB95206BBEF}"/>
              </a:ext>
            </a:extLst>
          </p:cNvPr>
          <p:cNvGrpSpPr/>
          <p:nvPr/>
        </p:nvGrpSpPr>
        <p:grpSpPr>
          <a:xfrm rot="5400000">
            <a:off x="10233633" y="3699636"/>
            <a:ext cx="74706" cy="2278499"/>
            <a:chOff x="6745646" y="2172436"/>
            <a:chExt cx="59556" cy="1679171"/>
          </a:xfrm>
        </p:grpSpPr>
        <p:cxnSp>
          <p:nvCxnSpPr>
            <p:cNvPr id="39" name="Straight Connector 38">
              <a:extLst>
                <a:ext uri="{FF2B5EF4-FFF2-40B4-BE49-F238E27FC236}">
                  <a16:creationId xmlns:a16="http://schemas.microsoft.com/office/drawing/2014/main" id="{8E4A7112-8BDC-510B-5DEA-8AD8302A64A8}"/>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DB55163-5620-5D42-AA1D-88B4A2CC6D3E}"/>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64207E4-E69E-30FE-3AB8-EEA754D72454}"/>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FCBA198-DDB2-5C54-927E-3E163887D9DC}"/>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29A6C49-0DB1-CF34-E569-DF70DF3A4590}"/>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A8ECE74D-329F-2D99-735D-7187AFAED1C1}"/>
              </a:ext>
            </a:extLst>
          </p:cNvPr>
          <p:cNvSpPr txBox="1"/>
          <p:nvPr/>
        </p:nvSpPr>
        <p:spPr bwMode="auto">
          <a:xfrm>
            <a:off x="8894736" y="4820267"/>
            <a:ext cx="479624"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45" name="TextBox 44">
            <a:extLst>
              <a:ext uri="{FF2B5EF4-FFF2-40B4-BE49-F238E27FC236}">
                <a16:creationId xmlns:a16="http://schemas.microsoft.com/office/drawing/2014/main" id="{1CE6946B-25C3-8A97-2C75-4AC812F62F57}"/>
              </a:ext>
            </a:extLst>
          </p:cNvPr>
          <p:cNvSpPr txBox="1"/>
          <p:nvPr/>
        </p:nvSpPr>
        <p:spPr bwMode="auto">
          <a:xfrm>
            <a:off x="9462451" y="4820267"/>
            <a:ext cx="479624"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1E2C800D-2A2A-C121-4322-5F32714C9819}"/>
              </a:ext>
            </a:extLst>
          </p:cNvPr>
          <p:cNvSpPr txBox="1"/>
          <p:nvPr/>
        </p:nvSpPr>
        <p:spPr bwMode="auto">
          <a:xfrm>
            <a:off x="10041368" y="4816482"/>
            <a:ext cx="479624"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47" name="TextBox 46">
            <a:extLst>
              <a:ext uri="{FF2B5EF4-FFF2-40B4-BE49-F238E27FC236}">
                <a16:creationId xmlns:a16="http://schemas.microsoft.com/office/drawing/2014/main" id="{287F810E-10AF-389D-2445-EE0EB7514447}"/>
              </a:ext>
            </a:extLst>
          </p:cNvPr>
          <p:cNvSpPr txBox="1"/>
          <p:nvPr/>
        </p:nvSpPr>
        <p:spPr bwMode="auto">
          <a:xfrm>
            <a:off x="10611602" y="4816482"/>
            <a:ext cx="479624"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D72F5C89-40AF-F8B7-E6E5-539428976992}"/>
              </a:ext>
            </a:extLst>
          </p:cNvPr>
          <p:cNvSpPr txBox="1"/>
          <p:nvPr/>
        </p:nvSpPr>
        <p:spPr bwMode="auto">
          <a:xfrm>
            <a:off x="11168867" y="4822074"/>
            <a:ext cx="479624" cy="42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grpSp>
        <p:nvGrpSpPr>
          <p:cNvPr id="2065" name="Group 2064">
            <a:extLst>
              <a:ext uri="{FF2B5EF4-FFF2-40B4-BE49-F238E27FC236}">
                <a16:creationId xmlns:a16="http://schemas.microsoft.com/office/drawing/2014/main" id="{15926D15-0BE7-7302-B9B1-606FFAAB4FD5}"/>
              </a:ext>
            </a:extLst>
          </p:cNvPr>
          <p:cNvGrpSpPr/>
          <p:nvPr/>
        </p:nvGrpSpPr>
        <p:grpSpPr>
          <a:xfrm>
            <a:off x="6622423" y="2037491"/>
            <a:ext cx="4702756" cy="363542"/>
            <a:chOff x="6622423" y="2037491"/>
            <a:chExt cx="4702756" cy="363542"/>
          </a:xfrm>
        </p:grpSpPr>
        <p:cxnSp>
          <p:nvCxnSpPr>
            <p:cNvPr id="52" name="Straight Connector 51">
              <a:extLst>
                <a:ext uri="{FF2B5EF4-FFF2-40B4-BE49-F238E27FC236}">
                  <a16:creationId xmlns:a16="http://schemas.microsoft.com/office/drawing/2014/main" id="{66D144F8-F427-C467-FE8C-FA1CA0015BBD}"/>
                </a:ext>
              </a:extLst>
            </p:cNvPr>
            <p:cNvCxnSpPr/>
            <p:nvPr/>
          </p:nvCxnSpPr>
          <p:spPr bwMode="auto">
            <a:xfrm>
              <a:off x="6622423" y="2037491"/>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A4B84D8-BEFD-55AD-D3E6-3ADD56AB607E}"/>
                </a:ext>
              </a:extLst>
            </p:cNvPr>
            <p:cNvCxnSpPr/>
            <p:nvPr/>
          </p:nvCxnSpPr>
          <p:spPr bwMode="auto">
            <a:xfrm>
              <a:off x="7895663" y="2046240"/>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F3B2DF6-AF0F-81C0-898D-D9A38630BC8D}"/>
                </a:ext>
              </a:extLst>
            </p:cNvPr>
            <p:cNvCxnSpPr/>
            <p:nvPr/>
          </p:nvCxnSpPr>
          <p:spPr bwMode="auto">
            <a:xfrm>
              <a:off x="11325179" y="2222629"/>
              <a:ext cx="0" cy="176393"/>
            </a:xfrm>
            <a:prstGeom prst="line">
              <a:avLst/>
            </a:prstGeom>
            <a:noFill/>
            <a:ln w="381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0A48108-5A31-BDA3-B9E2-3C3E5046506D}"/>
                </a:ext>
              </a:extLst>
            </p:cNvPr>
            <p:cNvCxnSpPr/>
            <p:nvPr/>
          </p:nvCxnSpPr>
          <p:spPr bwMode="auto">
            <a:xfrm>
              <a:off x="8969454" y="2098239"/>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1643DE4-6AB5-EA7A-CF96-F6E97DF1B68C}"/>
                </a:ext>
              </a:extLst>
            </p:cNvPr>
            <p:cNvCxnSpPr/>
            <p:nvPr/>
          </p:nvCxnSpPr>
          <p:spPr bwMode="auto">
            <a:xfrm>
              <a:off x="9948815" y="2186436"/>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12DB1D1-647C-CE9F-AAF1-8476B2E350E8}"/>
                </a:ext>
              </a:extLst>
            </p:cNvPr>
            <p:cNvCxnSpPr/>
            <p:nvPr/>
          </p:nvCxnSpPr>
          <p:spPr bwMode="auto">
            <a:xfrm>
              <a:off x="9901209" y="2186437"/>
              <a:ext cx="0" cy="176393"/>
            </a:xfrm>
            <a:prstGeom prst="line">
              <a:avLst/>
            </a:prstGeom>
            <a:noFill/>
            <a:ln w="7620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2865515-0AFA-FF76-D7F2-ED8E9468285F}"/>
                </a:ext>
              </a:extLst>
            </p:cNvPr>
            <p:cNvCxnSpPr/>
            <p:nvPr/>
          </p:nvCxnSpPr>
          <p:spPr bwMode="auto">
            <a:xfrm>
              <a:off x="9831440" y="2186437"/>
              <a:ext cx="0" cy="176393"/>
            </a:xfrm>
            <a:prstGeom prst="line">
              <a:avLst/>
            </a:prstGeom>
            <a:noFill/>
            <a:ln w="381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F7EB9E9-EEDF-51AE-8135-34B449ABB5B1}"/>
                </a:ext>
              </a:extLst>
            </p:cNvPr>
            <p:cNvCxnSpPr/>
            <p:nvPr/>
          </p:nvCxnSpPr>
          <p:spPr bwMode="auto">
            <a:xfrm>
              <a:off x="9770389" y="2152534"/>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8F63A0A-EE84-C43B-C2B5-74BF454A21DD}"/>
                </a:ext>
              </a:extLst>
            </p:cNvPr>
            <p:cNvCxnSpPr/>
            <p:nvPr/>
          </p:nvCxnSpPr>
          <p:spPr bwMode="auto">
            <a:xfrm>
              <a:off x="10169081" y="2218973"/>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C88792C-010A-C1A9-FE20-74672E64B83F}"/>
                </a:ext>
              </a:extLst>
            </p:cNvPr>
            <p:cNvCxnSpPr/>
            <p:nvPr/>
          </p:nvCxnSpPr>
          <p:spPr bwMode="auto">
            <a:xfrm>
              <a:off x="10687539" y="2222633"/>
              <a:ext cx="0" cy="176393"/>
            </a:xfrm>
            <a:prstGeom prst="line">
              <a:avLst/>
            </a:prstGeom>
            <a:noFill/>
            <a:ln w="381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FFEC022-F90D-5722-6EF2-100164F8834E}"/>
                </a:ext>
              </a:extLst>
            </p:cNvPr>
            <p:cNvCxnSpPr/>
            <p:nvPr/>
          </p:nvCxnSpPr>
          <p:spPr bwMode="auto">
            <a:xfrm>
              <a:off x="11064780" y="2224640"/>
              <a:ext cx="0" cy="176393"/>
            </a:xfrm>
            <a:prstGeom prst="line">
              <a:avLst/>
            </a:prstGeom>
            <a:noFill/>
            <a:ln w="38100" cap="flat" cmpd="sng" algn="ctr">
              <a:solidFill>
                <a:schemeClr val="accent1"/>
              </a:solidFill>
              <a:prstDash val="solid"/>
              <a:round/>
              <a:headEnd type="none" w="med" len="med"/>
              <a:tailEnd type="none" w="med" len="med"/>
            </a:ln>
            <a:effectLst/>
          </p:spPr>
        </p:cxnSp>
        <p:cxnSp>
          <p:nvCxnSpPr>
            <p:cNvPr id="2048" name="Straight Connector 2047">
              <a:extLst>
                <a:ext uri="{FF2B5EF4-FFF2-40B4-BE49-F238E27FC236}">
                  <a16:creationId xmlns:a16="http://schemas.microsoft.com/office/drawing/2014/main" id="{F3F48FB4-2202-2062-8B8D-5CA3826CBDCE}"/>
                </a:ext>
              </a:extLst>
            </p:cNvPr>
            <p:cNvCxnSpPr/>
            <p:nvPr/>
          </p:nvCxnSpPr>
          <p:spPr bwMode="auto">
            <a:xfrm>
              <a:off x="10970097" y="2222628"/>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2049" name="Straight Connector 2048">
              <a:extLst>
                <a:ext uri="{FF2B5EF4-FFF2-40B4-BE49-F238E27FC236}">
                  <a16:creationId xmlns:a16="http://schemas.microsoft.com/office/drawing/2014/main" id="{2FC35CA7-236E-E28F-28EF-E7DD3B8E315A}"/>
                </a:ext>
              </a:extLst>
            </p:cNvPr>
            <p:cNvCxnSpPr/>
            <p:nvPr/>
          </p:nvCxnSpPr>
          <p:spPr bwMode="auto">
            <a:xfrm>
              <a:off x="10395773" y="2222633"/>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2051" name="Straight Connector 2050">
              <a:extLst>
                <a:ext uri="{FF2B5EF4-FFF2-40B4-BE49-F238E27FC236}">
                  <a16:creationId xmlns:a16="http://schemas.microsoft.com/office/drawing/2014/main" id="{E854C623-4F66-3C3B-3376-3C5E964C5599}"/>
                </a:ext>
              </a:extLst>
            </p:cNvPr>
            <p:cNvCxnSpPr/>
            <p:nvPr/>
          </p:nvCxnSpPr>
          <p:spPr bwMode="auto">
            <a:xfrm>
              <a:off x="10507567" y="2222633"/>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2052" name="Straight Connector 2051">
              <a:extLst>
                <a:ext uri="{FF2B5EF4-FFF2-40B4-BE49-F238E27FC236}">
                  <a16:creationId xmlns:a16="http://schemas.microsoft.com/office/drawing/2014/main" id="{D1DFCA55-CC19-6D3C-CC94-1FE5D39F73B4}"/>
                </a:ext>
              </a:extLst>
            </p:cNvPr>
            <p:cNvCxnSpPr/>
            <p:nvPr/>
          </p:nvCxnSpPr>
          <p:spPr bwMode="auto">
            <a:xfrm>
              <a:off x="10542020" y="2222633"/>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2053" name="Straight Connector 2052">
              <a:extLst>
                <a:ext uri="{FF2B5EF4-FFF2-40B4-BE49-F238E27FC236}">
                  <a16:creationId xmlns:a16="http://schemas.microsoft.com/office/drawing/2014/main" id="{48470351-0B82-9B3E-414F-7B2DA00CCF18}"/>
                </a:ext>
              </a:extLst>
            </p:cNvPr>
            <p:cNvCxnSpPr/>
            <p:nvPr/>
          </p:nvCxnSpPr>
          <p:spPr bwMode="auto">
            <a:xfrm>
              <a:off x="9987914" y="2186436"/>
              <a:ext cx="0" cy="176393"/>
            </a:xfrm>
            <a:prstGeom prst="line">
              <a:avLst/>
            </a:prstGeom>
            <a:noFill/>
            <a:ln w="28575" cap="flat" cmpd="sng" algn="ctr">
              <a:solidFill>
                <a:schemeClr val="accent1"/>
              </a:solidFill>
              <a:prstDash val="solid"/>
              <a:round/>
              <a:headEnd type="none" w="med" len="med"/>
              <a:tailEnd type="none" w="med" len="med"/>
            </a:ln>
            <a:effectLst/>
          </p:spPr>
        </p:cxnSp>
        <p:cxnSp>
          <p:nvCxnSpPr>
            <p:cNvPr id="2054" name="Straight Connector 2053">
              <a:extLst>
                <a:ext uri="{FF2B5EF4-FFF2-40B4-BE49-F238E27FC236}">
                  <a16:creationId xmlns:a16="http://schemas.microsoft.com/office/drawing/2014/main" id="{5578C6A8-0BD3-FA6E-4BD0-3BF030D93335}"/>
                </a:ext>
              </a:extLst>
            </p:cNvPr>
            <p:cNvCxnSpPr/>
            <p:nvPr/>
          </p:nvCxnSpPr>
          <p:spPr bwMode="auto">
            <a:xfrm>
              <a:off x="10450307" y="2222633"/>
              <a:ext cx="0" cy="176393"/>
            </a:xfrm>
            <a:prstGeom prst="line">
              <a:avLst/>
            </a:prstGeom>
            <a:noFill/>
            <a:ln w="57150" cap="flat" cmpd="sng" algn="ctr">
              <a:solidFill>
                <a:schemeClr val="accent1"/>
              </a:solidFill>
              <a:prstDash val="solid"/>
              <a:round/>
              <a:headEnd type="none" w="med" len="med"/>
              <a:tailEnd type="none" w="med" len="med"/>
            </a:ln>
            <a:effectLst/>
          </p:spPr>
        </p:cxnSp>
        <p:cxnSp>
          <p:nvCxnSpPr>
            <p:cNvPr id="2055" name="Straight Connector 2054">
              <a:extLst>
                <a:ext uri="{FF2B5EF4-FFF2-40B4-BE49-F238E27FC236}">
                  <a16:creationId xmlns:a16="http://schemas.microsoft.com/office/drawing/2014/main" id="{5A772A3B-5380-CE59-FFA4-EAF0FC45AD93}"/>
                </a:ext>
              </a:extLst>
            </p:cNvPr>
            <p:cNvCxnSpPr/>
            <p:nvPr/>
          </p:nvCxnSpPr>
          <p:spPr bwMode="auto">
            <a:xfrm>
              <a:off x="10047856" y="2186435"/>
              <a:ext cx="0" cy="176393"/>
            </a:xfrm>
            <a:prstGeom prst="line">
              <a:avLst/>
            </a:prstGeom>
            <a:noFill/>
            <a:ln w="57150" cap="flat" cmpd="sng" algn="ctr">
              <a:solidFill>
                <a:schemeClr val="accent1"/>
              </a:solidFill>
              <a:prstDash val="solid"/>
              <a:round/>
              <a:headEnd type="none" w="med" len="med"/>
              <a:tailEnd type="none" w="med" len="med"/>
            </a:ln>
            <a:effectLst/>
          </p:spPr>
        </p:cxnSp>
        <p:cxnSp>
          <p:nvCxnSpPr>
            <p:cNvPr id="2056" name="Straight Connector 2055">
              <a:extLst>
                <a:ext uri="{FF2B5EF4-FFF2-40B4-BE49-F238E27FC236}">
                  <a16:creationId xmlns:a16="http://schemas.microsoft.com/office/drawing/2014/main" id="{A1A8994F-763F-A6D2-483C-5DE38267128E}"/>
                </a:ext>
              </a:extLst>
            </p:cNvPr>
            <p:cNvCxnSpPr/>
            <p:nvPr/>
          </p:nvCxnSpPr>
          <p:spPr bwMode="auto">
            <a:xfrm>
              <a:off x="10113647" y="2219955"/>
              <a:ext cx="0" cy="176393"/>
            </a:xfrm>
            <a:prstGeom prst="line">
              <a:avLst/>
            </a:prstGeom>
            <a:noFill/>
            <a:ln w="57150" cap="flat" cmpd="sng" algn="ctr">
              <a:solidFill>
                <a:schemeClr val="accent1"/>
              </a:solidFill>
              <a:prstDash val="solid"/>
              <a:round/>
              <a:headEnd type="none" w="med" len="med"/>
              <a:tailEnd type="none" w="med" len="med"/>
            </a:ln>
            <a:effectLst/>
          </p:spPr>
        </p:cxnSp>
        <p:cxnSp>
          <p:nvCxnSpPr>
            <p:cNvPr id="2057" name="Straight Connector 2056">
              <a:extLst>
                <a:ext uri="{FF2B5EF4-FFF2-40B4-BE49-F238E27FC236}">
                  <a16:creationId xmlns:a16="http://schemas.microsoft.com/office/drawing/2014/main" id="{13F241D7-8A51-0C59-7209-EF9018CF6DD6}"/>
                </a:ext>
              </a:extLst>
            </p:cNvPr>
            <p:cNvCxnSpPr/>
            <p:nvPr/>
          </p:nvCxnSpPr>
          <p:spPr bwMode="auto">
            <a:xfrm>
              <a:off x="10234201" y="2222629"/>
              <a:ext cx="0" cy="176393"/>
            </a:xfrm>
            <a:prstGeom prst="line">
              <a:avLst/>
            </a:prstGeom>
            <a:noFill/>
            <a:ln w="76200" cap="flat" cmpd="sng" algn="ctr">
              <a:solidFill>
                <a:schemeClr val="accent1"/>
              </a:solidFill>
              <a:prstDash val="solid"/>
              <a:round/>
              <a:headEnd type="none" w="med" len="med"/>
              <a:tailEnd type="none" w="med" len="med"/>
            </a:ln>
            <a:effectLst/>
          </p:spPr>
        </p:cxnSp>
        <p:cxnSp>
          <p:nvCxnSpPr>
            <p:cNvPr id="2058" name="Straight Connector 2057">
              <a:extLst>
                <a:ext uri="{FF2B5EF4-FFF2-40B4-BE49-F238E27FC236}">
                  <a16:creationId xmlns:a16="http://schemas.microsoft.com/office/drawing/2014/main" id="{484FAA33-0BF0-9C2F-54C1-AE29912565E0}"/>
                </a:ext>
              </a:extLst>
            </p:cNvPr>
            <p:cNvCxnSpPr/>
            <p:nvPr/>
          </p:nvCxnSpPr>
          <p:spPr bwMode="auto">
            <a:xfrm>
              <a:off x="10315461" y="2222633"/>
              <a:ext cx="0" cy="176393"/>
            </a:xfrm>
            <a:prstGeom prst="line">
              <a:avLst/>
            </a:prstGeom>
            <a:noFill/>
            <a:ln w="57150" cap="flat" cmpd="sng" algn="ctr">
              <a:solidFill>
                <a:schemeClr val="accent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CBD39CCA-424D-7E32-7D61-553DA87A8912}"/>
                </a:ext>
              </a:extLst>
            </p:cNvPr>
            <p:cNvCxnSpPr/>
            <p:nvPr/>
          </p:nvCxnSpPr>
          <p:spPr bwMode="auto">
            <a:xfrm>
              <a:off x="10623502" y="2223062"/>
              <a:ext cx="0" cy="176393"/>
            </a:xfrm>
            <a:prstGeom prst="line">
              <a:avLst/>
            </a:prstGeom>
            <a:noFill/>
            <a:ln w="57150" cap="flat" cmpd="sng" algn="ctr">
              <a:solidFill>
                <a:schemeClr val="accent1"/>
              </a:solidFill>
              <a:prstDash val="solid"/>
              <a:round/>
              <a:headEnd type="none" w="med" len="med"/>
              <a:tailEnd type="none" w="med" len="med"/>
            </a:ln>
            <a:effectLst/>
          </p:spPr>
        </p:cxnSp>
        <p:cxnSp>
          <p:nvCxnSpPr>
            <p:cNvPr id="2060" name="Straight Connector 2059">
              <a:extLst>
                <a:ext uri="{FF2B5EF4-FFF2-40B4-BE49-F238E27FC236}">
                  <a16:creationId xmlns:a16="http://schemas.microsoft.com/office/drawing/2014/main" id="{E90B9054-6D84-E8FC-96F0-4ECCD484E9DD}"/>
                </a:ext>
              </a:extLst>
            </p:cNvPr>
            <p:cNvCxnSpPr/>
            <p:nvPr/>
          </p:nvCxnSpPr>
          <p:spPr bwMode="auto">
            <a:xfrm>
              <a:off x="10746972" y="2222633"/>
              <a:ext cx="0" cy="176393"/>
            </a:xfrm>
            <a:prstGeom prst="line">
              <a:avLst/>
            </a:prstGeom>
            <a:noFill/>
            <a:ln w="57150" cap="flat" cmpd="sng" algn="ctr">
              <a:solidFill>
                <a:schemeClr val="accent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8E45CF8A-D1BC-4A10-B8C2-8CA89E50A3BD}"/>
                </a:ext>
              </a:extLst>
            </p:cNvPr>
            <p:cNvCxnSpPr/>
            <p:nvPr/>
          </p:nvCxnSpPr>
          <p:spPr bwMode="auto">
            <a:xfrm>
              <a:off x="10825183" y="2222633"/>
              <a:ext cx="0" cy="176393"/>
            </a:xfrm>
            <a:prstGeom prst="line">
              <a:avLst/>
            </a:prstGeom>
            <a:noFill/>
            <a:ln w="76200" cap="flat" cmpd="sng" algn="ctr">
              <a:solidFill>
                <a:schemeClr val="accent1"/>
              </a:solidFill>
              <a:prstDash val="solid"/>
              <a:round/>
              <a:headEnd type="none" w="med" len="med"/>
              <a:tailEnd type="none" w="med" len="med"/>
            </a:ln>
            <a:effectLst/>
          </p:spPr>
        </p:cxnSp>
        <p:cxnSp>
          <p:nvCxnSpPr>
            <p:cNvPr id="2062" name="Straight Connector 2061">
              <a:extLst>
                <a:ext uri="{FF2B5EF4-FFF2-40B4-BE49-F238E27FC236}">
                  <a16:creationId xmlns:a16="http://schemas.microsoft.com/office/drawing/2014/main" id="{99578F7E-4BBC-A5DD-BB62-E4E3A590FE49}"/>
                </a:ext>
              </a:extLst>
            </p:cNvPr>
            <p:cNvCxnSpPr/>
            <p:nvPr/>
          </p:nvCxnSpPr>
          <p:spPr bwMode="auto">
            <a:xfrm>
              <a:off x="10903892" y="2222633"/>
              <a:ext cx="0" cy="176393"/>
            </a:xfrm>
            <a:prstGeom prst="line">
              <a:avLst/>
            </a:prstGeom>
            <a:noFill/>
            <a:ln w="5715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775997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GEM-CESAR: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200" dirty="0"/>
              <a:t>In phase II GEM-CESAR trial, curative therapy with KRd followed by ASCT, KRd consolidation, and lenalidomide maintenance in high-risk smoldering MM appears feasible</a:t>
            </a:r>
          </a:p>
          <a:p>
            <a:pPr lvl="1"/>
            <a:r>
              <a:rPr lang="es-ES" sz="2000" dirty="0"/>
              <a:t>68% of evaluable patients were MRD negative at 3 mo after ASCT, and 43% remained negative at 4 yr post ASCT</a:t>
            </a:r>
          </a:p>
          <a:p>
            <a:pPr lvl="1"/>
            <a:r>
              <a:rPr lang="es-ES" sz="2000" dirty="0"/>
              <a:t>94% of patients had not progressed to active MM at 70 mo</a:t>
            </a:r>
          </a:p>
          <a:p>
            <a:pPr lvl="2"/>
            <a:r>
              <a:rPr lang="es-ES" sz="1800" dirty="0"/>
              <a:t>Presence of SLiM criteria and presence of MRD at end of maintenance predicted for progression </a:t>
            </a:r>
            <a:br>
              <a:rPr lang="es-ES" sz="1800" dirty="0"/>
            </a:br>
            <a:r>
              <a:rPr lang="es-ES" sz="1800" dirty="0"/>
              <a:t>to MM</a:t>
            </a:r>
          </a:p>
          <a:p>
            <a:pPr lvl="1"/>
            <a:r>
              <a:rPr lang="es-ES" sz="2000" dirty="0"/>
              <a:t>Although 48% of patients had progressed biochemically at 70 mo, rescue therapy with </a:t>
            </a:r>
            <a:br>
              <a:rPr lang="es-ES" sz="2000" dirty="0"/>
            </a:br>
            <a:r>
              <a:rPr lang="es-ES" sz="2000" dirty="0"/>
              <a:t>DaraPd led to response in 79% of evaluable patients, allowing majority to continue with </a:t>
            </a:r>
            <a:br>
              <a:rPr lang="es-ES" sz="2000" dirty="0"/>
            </a:br>
            <a:r>
              <a:rPr lang="es-ES" sz="2000" dirty="0"/>
              <a:t>no myeloma-defining events</a:t>
            </a:r>
          </a:p>
          <a:p>
            <a:r>
              <a:rPr lang="es-ES" sz="2200" dirty="0"/>
              <a:t>MRD negativity after maintenance and sustained MRD negativity at 4 yr after ASCT was predictive for lack of biochemical progression</a:t>
            </a:r>
          </a:p>
          <a:p>
            <a:endParaRPr lang="es-ES" sz="2200" dirty="0"/>
          </a:p>
          <a:p>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Mateos. ASH 2022. Abstr 118.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56M7VY3CDVN5-671749824-2</_dlc_DocId>
    <_dlc_DocIdUrl xmlns="d54cbe69-32bd-412a-b004-9152f949605e">
      <Url>https://intranet.clinicaloptions.com/mews/oncology/ONC_2022_ASH_CF_(5667)/MM_118_Mateos/_layouts/15/DocIdRedir.aspx?ID=56M7VY3CDVN5-671749824-2</Url>
      <Description>56M7VY3CDVN5-671749824-2</Description>
    </_dlc_DocIdUrl>
    <Document_x0020_Category xmlns="703c3a94-04a1-4ffd-8a36-cc8edac4d98e">Conference Capsule Slides</Document_x0020_Category>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6C95CA326F804A8B8227083B5DA7D5" ma:contentTypeVersion="1" ma:contentTypeDescription="Create a new document." ma:contentTypeScope="" ma:versionID="992d0bcc80b929cacefcd4793caff0f0">
  <xsd:schema xmlns:xsd="http://www.w3.org/2001/XMLSchema" xmlns:xs="http://www.w3.org/2001/XMLSchema" xmlns:p="http://schemas.microsoft.com/office/2006/metadata/properties" xmlns:ns2="d54cbe69-32bd-412a-b004-9152f949605e" xmlns:ns3="703c3a94-04a1-4ffd-8a36-cc8edac4d98e" targetNamespace="http://schemas.microsoft.com/office/2006/metadata/properties" ma:root="true" ma:fieldsID="0f17ddcf234d8fc10254fa1e2c492b2e" ns2:_="" ns3:_="">
    <xsd:import namespace="d54cbe69-32bd-412a-b004-9152f949605e"/>
    <xsd:import namespace="703c3a94-04a1-4ffd-8a36-cc8edac4d98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03c3a94-04a1-4ffd-8a36-cc8edac4d98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d54cbe69-32bd-412a-b004-9152f949605e"/>
    <ds:schemaRef ds:uri="703c3a94-04a1-4ffd-8a36-cc8edac4d98e"/>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4B14210-43E3-490F-A47D-DA27B2C5F3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03c3a94-04a1-4ffd-8a36-cc8edac4d9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906</TotalTime>
  <Words>2583</Words>
  <Application>Microsoft Office PowerPoint</Application>
  <PresentationFormat>Widescreen</PresentationFormat>
  <Paragraphs>373</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Times</vt:lpstr>
      <vt:lpstr>Wingdings</vt:lpstr>
      <vt:lpstr>2022_CCO_Template</vt:lpstr>
      <vt:lpstr>4_2017_HTAA_Diabetes</vt:lpstr>
      <vt:lpstr>Phase II GEM-CESAR: Post Hoc Analyses of Sustained uMRD at 4 Yr After KRd + ASCT for  High-Risk Smoldering MM</vt:lpstr>
      <vt:lpstr>About These Slides</vt:lpstr>
      <vt:lpstr>GEM-CESAR: Background</vt:lpstr>
      <vt:lpstr>Phase II GEM-CESAR: Study Design</vt:lpstr>
      <vt:lpstr>GEM-CESAR: Baseline Characteristics</vt:lpstr>
      <vt:lpstr>GEM-CESAR: Response Over Time (ITT)</vt:lpstr>
      <vt:lpstr>GEM-CESAR: Undetectable MRD 3 Mo and  4 Yr After ASCT (Primary Endpoint)</vt:lpstr>
      <vt:lpstr>GEM-CESAR: Biochemical Progression to MM</vt:lpstr>
      <vt:lpstr>GEM-CESAR: Factors Predicting  Biochemical Progression to MM</vt:lpstr>
      <vt:lpstr>GEM-CESAR: Time to Progression to Active MM and OS</vt:lpstr>
      <vt:lpstr>GEM-CESAR: Factors Predicting  Progression to Active MM</vt:lpstr>
      <vt:lpstr>GEM-CESAR: OS</vt:lpstr>
      <vt:lpstr>GEM-CESAR: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GEM-CESAR: Post Hoc Analyses of Sustained uMRD at 4 Yr After KRd + ASCT for High-Risk Smoldering MM</dc:title>
  <dc:creator>Preferred User</dc:creator>
  <cp:lastModifiedBy>Jessica Buckley</cp:lastModifiedBy>
  <cp:revision>21</cp:revision>
  <cp:lastPrinted>2016-09-26T20:21:49Z</cp:lastPrinted>
  <dcterms:created xsi:type="dcterms:W3CDTF">2005-05-27T15:08:01Z</dcterms:created>
  <dcterms:modified xsi:type="dcterms:W3CDTF">2022-12-13T18:17:35Z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175f52f0-e7a6-4f13-8494-18a74ea66cf5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0x010100716C95CA326F804A8B8227083B5DA7D5</vt:lpwstr>
  </property>
  <property fmtid="{D5CDD505-2E9C-101B-9397-08002B2CF9AE}" pid="9" name="MediaServiceImageTags">
    <vt:lpwstr/>
  </property>
</Properties>
</file>