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0"/>
  </p:notesMasterIdLst>
  <p:handoutMasterIdLst>
    <p:handoutMasterId r:id="rId21"/>
  </p:handoutMasterIdLst>
  <p:sldIdLst>
    <p:sldId id="321" r:id="rId8"/>
    <p:sldId id="308" r:id="rId9"/>
    <p:sldId id="566" r:id="rId10"/>
    <p:sldId id="556" r:id="rId11"/>
    <p:sldId id="558" r:id="rId12"/>
    <p:sldId id="559" r:id="rId13"/>
    <p:sldId id="560" r:id="rId14"/>
    <p:sldId id="564" r:id="rId15"/>
    <p:sldId id="561" r:id="rId16"/>
    <p:sldId id="565" r:id="rId17"/>
    <p:sldId id="549" r:id="rId18"/>
    <p:sldId id="55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nhanson" initials="n" lastIdx="6" clrIdx="15">
    <p:extLst>
      <p:ext uri="{19B8F6BF-5375-455C-9EA6-DF929625EA0E}">
        <p15:presenceInfo xmlns:p15="http://schemas.microsoft.com/office/powerpoint/2012/main" userId="nhanson" providerId="None"/>
      </p:ext>
    </p:extLst>
  </p:cmAuthor>
  <p:cmAuthor id="17" name="Jerfiz Constanzo" initials="JC" lastIdx="5" clrIdx="16">
    <p:extLst>
      <p:ext uri="{19B8F6BF-5375-455C-9EA6-DF929625EA0E}">
        <p15:presenceInfo xmlns:p15="http://schemas.microsoft.com/office/powerpoint/2012/main" userId="S::jconstanzo@clinicaloptions.com::7388c342-66f0-4154-bcdf-657d8197f1ae" providerId="AD"/>
      </p:ext>
    </p:extLst>
  </p:cmAuthor>
  <p:cmAuthor id="18" name="CLINICALOPTIONS\tquill" initials="C" lastIdx="2" clrIdx="17">
    <p:extLst>
      <p:ext uri="{19B8F6BF-5375-455C-9EA6-DF929625EA0E}">
        <p15:presenceInfo xmlns:p15="http://schemas.microsoft.com/office/powerpoint/2012/main" userId="CLINICALOPTIONS\tquill" providerId="None"/>
      </p:ext>
    </p:extLst>
  </p:cmAuthor>
  <p:cmAuthor id="19" name="Christy Seals" initials="CS" lastIdx="2"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80595" autoAdjust="0"/>
  </p:normalViewPr>
  <p:slideViewPr>
    <p:cSldViewPr snapToGrid="0">
      <p:cViewPr varScale="1">
        <p:scale>
          <a:sx n="54" d="100"/>
          <a:sy n="54" d="100"/>
        </p:scale>
        <p:origin x="1160" y="40"/>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myelofibrosis.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961862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DIPSS, Dynamic International Prognostic Scoring System; MF, myelofibrosis; MPN, myeloproliferative neoplasm; peg-IFN, pegylated interferon; PMF, primary myelofibrosis; SMF, secondary myelofibrosis.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26944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bg1"/>
                </a:solidFill>
                <a:latin typeface="Calibri" panose="020F0502020204030204" pitchFamily="34" charset="0"/>
                <a:ea typeface="+mn-ea"/>
                <a:cs typeface="+mn-cs"/>
              </a:rPr>
              <a:t>ANC, absolute neutrophil count; </a:t>
            </a:r>
            <a:r>
              <a:rPr lang="en-US" altLang="en-US" sz="1200" b="0" i="1" kern="1200" dirty="0">
                <a:solidFill>
                  <a:schemeClr val="bg1"/>
                </a:solidFill>
                <a:latin typeface="Calibri" panose="020F0502020204030204" pitchFamily="34" charset="0"/>
                <a:ea typeface="+mn-ea"/>
                <a:cs typeface="+mn-cs"/>
              </a:rPr>
              <a:t>EORTC QLQ-Q30, </a:t>
            </a:r>
            <a:r>
              <a:rPr lang="en-US" sz="1200" b="0" i="1" kern="1200" dirty="0">
                <a:solidFill>
                  <a:schemeClr val="bg1"/>
                </a:solidFill>
                <a:latin typeface="Calibri" panose="020F0502020204030204" pitchFamily="34" charset="0"/>
                <a:ea typeface="+mn-ea"/>
                <a:cs typeface="+mn-cs"/>
              </a:rPr>
              <a:t>European Organization for the Research and Treatment of Cancer Quality of Life Questionnaire</a:t>
            </a:r>
            <a:r>
              <a:rPr lang="en-US" altLang="en-US" sz="1200" b="0" i="1" kern="1200" dirty="0">
                <a:solidFill>
                  <a:schemeClr val="bg1"/>
                </a:solidFill>
                <a:latin typeface="Calibri" panose="020F0502020204030204" pitchFamily="34" charset="0"/>
                <a:ea typeface="+mn-ea"/>
                <a:cs typeface="+mn-cs"/>
              </a:rPr>
              <a:t>; </a:t>
            </a:r>
            <a:r>
              <a:rPr lang="en-US" sz="1200" b="0" i="1" kern="1200" dirty="0">
                <a:solidFill>
                  <a:schemeClr val="bg1"/>
                </a:solidFill>
                <a:latin typeface="Calibri" panose="020F0502020204030204" pitchFamily="34" charset="0"/>
                <a:ea typeface="+mn-ea"/>
                <a:cs typeface="+mn-cs"/>
              </a:rPr>
              <a:t>Hb, hemoglobin; IFN, interferon; </a:t>
            </a:r>
            <a:r>
              <a:rPr lang="en-US" sz="1200" b="0" i="1" dirty="0">
                <a:solidFill>
                  <a:schemeClr val="bg1"/>
                </a:solidFill>
                <a:latin typeface="Calibri" panose="020F0502020204030204" pitchFamily="34" charset="0"/>
              </a:rPr>
              <a:t>MF, myelofibrosis; </a:t>
            </a:r>
            <a:r>
              <a:rPr lang="en-US" b="0" i="1" dirty="0"/>
              <a:t>MPN-SAF, Myeloproliferative Neoplasms Symptom Assessment Form; </a:t>
            </a:r>
            <a:r>
              <a:rPr lang="en-US" sz="1200" b="0" i="1" kern="1200" dirty="0">
                <a:solidFill>
                  <a:schemeClr val="bg1"/>
                </a:solidFill>
                <a:latin typeface="Calibri" panose="020F0502020204030204" pitchFamily="34" charset="0"/>
                <a:ea typeface="+mn-ea"/>
                <a:cs typeface="+mn-cs"/>
              </a:rPr>
              <a:t>PD, progressive disease; PET-MF, post-essential thrombocythemia myelofibrosis; PMF, primary myelofibrosis; PPV-MF, post-polycythemia vera myelofibrosis; QoL, quality of life;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519478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Calibri" panose="020F0502020204030204" pitchFamily="34" charset="0"/>
              </a:rPr>
              <a:t>ANC, absolute neutrophil count; Hb, hemoglobin; LDH, lactate dehydrogenase; MF, myelofibrosis; PET-MF, post-essential thrombocythemia myelofibrosis; PMF, primary myelofibrosis; PPV-MF, post-polycythemia vera myelofibrosis; WBC, white blood cell.</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75129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Calibri" panose="020F0502020204030204" pitchFamily="34" charset="0"/>
              </a:rPr>
              <a:t>BL, baseline; MF, myelofibrosis; HMR, high molecular risk.</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947693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solidFill>
                  <a:schemeClr val="bg1"/>
                </a:solidFill>
                <a:latin typeface="Calibri" panose="020F0502020204030204" pitchFamily="34" charset="0"/>
              </a:rPr>
              <a:t>MF, myelofibrosis; PET-MF, </a:t>
            </a:r>
            <a:r>
              <a:rPr lang="en-US" b="0" i="1" dirty="0">
                <a:solidFill>
                  <a:srgbClr val="4F4F4F"/>
                </a:solidFill>
                <a:effectLst/>
                <a:latin typeface="Roboto" panose="02000000000000000000" pitchFamily="2" charset="0"/>
              </a:rPr>
              <a:t>post-essential thrombocythemia myelofibrosis; </a:t>
            </a:r>
            <a:r>
              <a:rPr lang="en-US" sz="1200" b="0" i="1" dirty="0">
                <a:solidFill>
                  <a:schemeClr val="bg1"/>
                </a:solidFill>
                <a:latin typeface="Calibri" panose="020F0502020204030204" pitchFamily="34" charset="0"/>
              </a:rPr>
              <a:t>PMF, primary myelofibrosis; tx, </a:t>
            </a:r>
            <a:r>
              <a:rPr lang="en-US" i="1" dirty="0"/>
              <a:t>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128347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ddPCR, droplet digital polymerase chain reaction; LDH, lactate dehydrogenase; </a:t>
            </a:r>
            <a:r>
              <a:rPr lang="en-US" sz="1200" b="0" i="1" dirty="0">
                <a:solidFill>
                  <a:schemeClr val="bg1"/>
                </a:solidFill>
                <a:latin typeface="Calibri" panose="020F0502020204030204" pitchFamily="34" charset="0"/>
              </a:rPr>
              <a:t>MF, myelofibrosis; </a:t>
            </a:r>
            <a:r>
              <a:rPr lang="en-US" i="1" dirty="0"/>
              <a:t>tx, treatment; MPN-SAF, Myeloproliferative Neoplasms Symptom Assessment Form; </a:t>
            </a:r>
            <a:r>
              <a:rPr lang="en-US" b="0" i="1" dirty="0"/>
              <a:t>TSS, total symptom </a:t>
            </a:r>
            <a:r>
              <a:rPr lang="en-US" b="0" i="1"/>
              <a:t>score; </a:t>
            </a:r>
            <a:r>
              <a:rPr lang="en-US" i="1"/>
              <a:t>WBC</a:t>
            </a:r>
            <a:r>
              <a:rPr lang="en-US" i="1" dirty="0"/>
              <a:t>, white blood cell.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819368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Calibri" panose="020F0502020204030204" pitchFamily="34" charset="0"/>
              </a:rPr>
              <a:t>Hb, hemoglobin; MF, myelofibrosis; pre-PMF, prefibrotic primary myelofibrosis, PMF, primary myelofibrosis; SMF, secondary myelofibrosis; WBC, white blood cell.</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277392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aspartase aminotransferase; MF, myelofibrosis.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248394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myelofibrosis.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807571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Study of Ropeginterferon Alfa-2b for Patients With Dynamic International Prognostic Scoring System Low/Intermediate-1–Risk, Prefibrotic Primary MF</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JAK inhibition is standard treatment for eligible patients with overt PMF and SMF with DIPSS intermediate-2/high risk</a:t>
            </a:r>
            <a:r>
              <a:rPr lang="en-US" altLang="en-US" sz="2400" baseline="30000" dirty="0"/>
              <a:t>1</a:t>
            </a:r>
          </a:p>
          <a:p>
            <a:r>
              <a:rPr lang="en-US" altLang="en-US" sz="2400" dirty="0"/>
              <a:t>Early/prefibrotic PMF has risks of thromboembolism and long-term risk of progression and is commonly treated with hydroxyurea</a:t>
            </a:r>
            <a:r>
              <a:rPr lang="en-US" altLang="en-US" sz="2400" baseline="30000" dirty="0"/>
              <a:t>2</a:t>
            </a:r>
          </a:p>
          <a:p>
            <a:r>
              <a:rPr lang="en-US" altLang="en-US" sz="2400" dirty="0"/>
              <a:t>Peg-IFN alfa as treatment option seldom achieves satisfactory responses in </a:t>
            </a:r>
            <a:br>
              <a:rPr lang="en-US" altLang="en-US" sz="2400" dirty="0"/>
            </a:br>
            <a:r>
              <a:rPr lang="en-US" altLang="en-US" sz="2400" dirty="0"/>
              <a:t>real-world patients with MPNs</a:t>
            </a:r>
            <a:r>
              <a:rPr lang="en-US" altLang="en-US" sz="2400" baseline="30000" dirty="0"/>
              <a:t>3</a:t>
            </a:r>
          </a:p>
          <a:p>
            <a:r>
              <a:rPr lang="en-US" altLang="en-US" sz="2400" dirty="0"/>
              <a:t>Ropeginterferon alfa-2b (P1101) was specifically designed and is under study for treatment of various MPNs</a:t>
            </a:r>
            <a:r>
              <a:rPr lang="en-US" altLang="en-US" sz="2400" baseline="30000" dirty="0"/>
              <a:t>4</a:t>
            </a:r>
          </a:p>
          <a:p>
            <a:r>
              <a:rPr lang="en-US" altLang="en-US" sz="2400" dirty="0"/>
              <a:t>P1101MF is phase II study evaluating efficacy and safety of ropeginterferon alfa-2b in patients with early/prefibrotic and DIPSS low/intermediate-1 MF</a:t>
            </a:r>
            <a:r>
              <a:rPr lang="en-US" altLang="en-US" sz="2400" baseline="30000" dirty="0"/>
              <a:t>5</a:t>
            </a:r>
          </a:p>
          <a:p>
            <a:endParaRPr lang="en-US" altLang="en-US" sz="2400" dirty="0"/>
          </a:p>
          <a:p>
            <a:endParaRPr lang="en-US" altLang="en-US" sz="2400" dirty="0"/>
          </a:p>
          <a:p>
            <a:pPr marL="0" indent="0">
              <a:buNone/>
            </a:pP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904034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NCCN. Clinical practice guidelines in oncology: myeloproliferative neoplasms. v.3.2022. nccn.org. 2. Finazzi. Blood Cancer J. 2018;8:104.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Gill. Hematology. 2020;25:247. 4. Gisslinger. Lancet Haematol. 2020;7:e196. 5. </a:t>
            </a:r>
            <a:r>
              <a:rPr lang="da-DK" altLang="en-US" sz="1200" b="0" spc="-10" dirty="0">
                <a:solidFill>
                  <a:schemeClr val="bg2"/>
                </a:solidFill>
                <a:latin typeface="Calibri" panose="020F0502020204030204" pitchFamily="34" charset="0"/>
              </a:rPr>
              <a:t>Gill. ASH 2022. Abstr 629.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609580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 </a:t>
            </a:r>
            <a:br>
              <a:rPr lang="en-US" dirty="0"/>
            </a:br>
            <a:r>
              <a:rPr lang="en-US" dirty="0"/>
              <a:t>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4" y="1455226"/>
            <a:ext cx="10877529" cy="461666"/>
          </a:xfrm>
        </p:spPr>
        <p:txBody>
          <a:bodyPr/>
          <a:lstStyle/>
          <a:p>
            <a:r>
              <a:rPr lang="en-US" altLang="en-US" sz="2400" dirty="0"/>
              <a:t>Open label, single-arm, multicenter phase II study</a:t>
            </a:r>
          </a:p>
          <a:p>
            <a:endParaRPr lang="en-US" altLang="en-US" sz="2400" dirty="0"/>
          </a:p>
          <a:p>
            <a:endParaRPr lang="en-US" altLang="en-US" sz="2400" dirty="0"/>
          </a:p>
          <a:p>
            <a:endParaRPr lang="en-US" altLang="en-US" sz="2400" dirty="0"/>
          </a:p>
          <a:p>
            <a:endParaRPr lang="en-US" altLang="en-US" sz="2400" dirty="0"/>
          </a:p>
          <a:p>
            <a:endParaRPr lang="en-US" altLang="en-US" sz="2400" dirty="0"/>
          </a:p>
          <a:p>
            <a:pPr marL="0" indent="0">
              <a:buNone/>
            </a:pP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NCT04988815. Gill. ASH 2022. Abstr 629. </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D8448E0B-82A6-5A5B-0363-FF74D821E2CB}"/>
              </a:ext>
            </a:extLst>
          </p:cNvPr>
          <p:cNvSpPr txBox="1"/>
          <p:nvPr/>
        </p:nvSpPr>
        <p:spPr bwMode="auto">
          <a:xfrm>
            <a:off x="641386" y="2361941"/>
            <a:ext cx="3807215"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2000" b="0" dirty="0">
                <a:solidFill>
                  <a:schemeClr val="bg1"/>
                </a:solidFill>
                <a:latin typeface="Calibri" panose="020F0502020204030204" pitchFamily="34" charset="0"/>
              </a:rPr>
              <a:t>Patients with morphologically confirmed early/pre-PMF, overt PMF, PPV-MF, or PET-MF; </a:t>
            </a:r>
            <a:br>
              <a:rPr lang="en-US" sz="2000" b="0" dirty="0">
                <a:solidFill>
                  <a:schemeClr val="bg1"/>
                </a:solidFill>
                <a:latin typeface="Calibri" panose="020F0502020204030204" pitchFamily="34" charset="0"/>
              </a:rPr>
            </a:br>
            <a:r>
              <a:rPr lang="en-US" sz="2000" b="0" dirty="0">
                <a:solidFill>
                  <a:schemeClr val="bg1"/>
                </a:solidFill>
                <a:latin typeface="Calibri" panose="020F0502020204030204" pitchFamily="34" charset="0"/>
              </a:rPr>
              <a:t>DIPSS low/intermediate-1 risk; need for cytoreduction; </a:t>
            </a:r>
            <a:br>
              <a:rPr lang="en-US" sz="2000" b="0" dirty="0">
                <a:solidFill>
                  <a:schemeClr val="bg1"/>
                </a:solidFill>
                <a:latin typeface="Calibri" panose="020F0502020204030204" pitchFamily="34" charset="0"/>
              </a:rPr>
            </a:br>
            <a:r>
              <a:rPr lang="en-US" sz="2000" b="0" dirty="0">
                <a:solidFill>
                  <a:schemeClr val="bg1"/>
                </a:solidFill>
                <a:latin typeface="Calibri" panose="020F0502020204030204" pitchFamily="34" charset="0"/>
              </a:rPr>
              <a:t>no prior IFN alfa</a:t>
            </a:r>
          </a:p>
          <a:p>
            <a:pPr algn="ctr">
              <a:spcBef>
                <a:spcPts val="0"/>
              </a:spcBef>
            </a:pPr>
            <a:r>
              <a:rPr lang="en-US" sz="2000" b="0" dirty="0">
                <a:solidFill>
                  <a:schemeClr val="bg1"/>
                </a:solidFill>
                <a:latin typeface="Calibri" panose="020F0502020204030204" pitchFamily="34" charset="0"/>
              </a:rPr>
              <a:t> (N = 60)</a:t>
            </a:r>
          </a:p>
          <a:p>
            <a:pPr algn="ctr">
              <a:spcBef>
                <a:spcPts val="0"/>
              </a:spcBef>
            </a:pPr>
            <a:endParaRPr lang="en-US" sz="1600"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71DA5152-8E77-4EFC-4F01-B1E88F7A810D}"/>
              </a:ext>
            </a:extLst>
          </p:cNvPr>
          <p:cNvSpPr txBox="1"/>
          <p:nvPr/>
        </p:nvSpPr>
        <p:spPr bwMode="auto">
          <a:xfrm>
            <a:off x="4974464" y="3896005"/>
            <a:ext cx="36686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a:solidFill>
                  <a:schemeClr val="bg1"/>
                </a:solidFill>
                <a:latin typeface="Calibri" panose="020F0502020204030204" pitchFamily="34" charset="0"/>
              </a:rPr>
              <a:t>*Dose reductions based on Hb, ANC, platelet count, and grade ≥3 nonhematologic AEs.</a:t>
            </a:r>
          </a:p>
        </p:txBody>
      </p:sp>
      <p:cxnSp>
        <p:nvCxnSpPr>
          <p:cNvPr id="5" name="Straight Arrow Connector 4">
            <a:extLst>
              <a:ext uri="{FF2B5EF4-FFF2-40B4-BE49-F238E27FC236}">
                <a16:creationId xmlns:a16="http://schemas.microsoft.com/office/drawing/2014/main" id="{04EB357A-4E81-FC2B-D717-5926303346BB}"/>
              </a:ext>
            </a:extLst>
          </p:cNvPr>
          <p:cNvCxnSpPr/>
          <p:nvPr/>
        </p:nvCxnSpPr>
        <p:spPr bwMode="auto">
          <a:xfrm>
            <a:off x="4475722" y="3316631"/>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F3B118A2-59CD-4C49-ADA8-1ED3C929F517}"/>
              </a:ext>
            </a:extLst>
          </p:cNvPr>
          <p:cNvSpPr txBox="1"/>
          <p:nvPr/>
        </p:nvSpPr>
        <p:spPr bwMode="auto">
          <a:xfrm>
            <a:off x="4987164" y="2820405"/>
            <a:ext cx="3668690" cy="1015663"/>
          </a:xfrm>
          <a:prstGeom prst="rect">
            <a:avLst/>
          </a:prstGeom>
          <a:solidFill>
            <a:schemeClr val="accent1"/>
          </a:solidFill>
          <a:ln>
            <a:noFill/>
          </a:ln>
        </p:spPr>
        <p:txBody>
          <a:bodyPr wrap="square" rtlCol="0">
            <a:spAutoFit/>
          </a:bodyPr>
          <a:lstStyle/>
          <a:p>
            <a:pPr>
              <a:spcBef>
                <a:spcPts val="0"/>
              </a:spcBef>
            </a:pPr>
            <a:r>
              <a:rPr lang="en-US" sz="2000" dirty="0">
                <a:latin typeface="Calibri" panose="020F0502020204030204" pitchFamily="34" charset="0"/>
              </a:rPr>
              <a:t>Ropeginterferon alfa-2b</a:t>
            </a:r>
          </a:p>
          <a:p>
            <a:pPr marL="342900" indent="-342900">
              <a:spcBef>
                <a:spcPts val="0"/>
              </a:spcBef>
              <a:buFont typeface="Wingdings" panose="05000000000000000000" pitchFamily="2" charset="2"/>
              <a:buChar char="§"/>
            </a:pPr>
            <a:r>
              <a:rPr lang="en-US" sz="2000" b="0" dirty="0">
                <a:latin typeface="Calibri" panose="020F0502020204030204" pitchFamily="34" charset="0"/>
              </a:rPr>
              <a:t>250 µg Wk 1, 350 µg Wk 2, </a:t>
            </a:r>
            <a:br>
              <a:rPr lang="en-US" sz="2000" b="0" dirty="0">
                <a:latin typeface="Calibri" panose="020F0502020204030204" pitchFamily="34" charset="0"/>
              </a:rPr>
            </a:br>
            <a:r>
              <a:rPr lang="en-US" sz="2000" b="0" dirty="0">
                <a:latin typeface="Calibri" panose="020F0502020204030204" pitchFamily="34" charset="0"/>
              </a:rPr>
              <a:t>500 µg thereafter, Q2W SC*</a:t>
            </a:r>
          </a:p>
        </p:txBody>
      </p:sp>
      <p:cxnSp>
        <p:nvCxnSpPr>
          <p:cNvPr id="6" name="Straight Arrow Connector 5">
            <a:extLst>
              <a:ext uri="{FF2B5EF4-FFF2-40B4-BE49-F238E27FC236}">
                <a16:creationId xmlns:a16="http://schemas.microsoft.com/office/drawing/2014/main" id="{B752CA07-9354-44C3-CFF3-61492578122B}"/>
              </a:ext>
            </a:extLst>
          </p:cNvPr>
          <p:cNvCxnSpPr/>
          <p:nvPr/>
        </p:nvCxnSpPr>
        <p:spPr bwMode="auto">
          <a:xfrm>
            <a:off x="8706654" y="3333232"/>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7" name="Rectangle 3">
            <a:extLst>
              <a:ext uri="{FF2B5EF4-FFF2-40B4-BE49-F238E27FC236}">
                <a16:creationId xmlns:a16="http://schemas.microsoft.com/office/drawing/2014/main" id="{3C568448-36EB-5AF5-9B7F-5E923A36D959}"/>
              </a:ext>
            </a:extLst>
          </p:cNvPr>
          <p:cNvSpPr txBox="1">
            <a:spLocks noChangeArrowheads="1"/>
          </p:cNvSpPr>
          <p:nvPr/>
        </p:nvSpPr>
        <p:spPr bwMode="auto">
          <a:xfrm>
            <a:off x="604674" y="5092055"/>
            <a:ext cx="4726187" cy="9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endpoint: </a:t>
            </a:r>
            <a:r>
              <a:rPr lang="en-US" altLang="en-US" sz="2000" b="0" kern="0" dirty="0"/>
              <a:t>hematologic response (at 24 wk) and safety</a:t>
            </a:r>
          </a:p>
        </p:txBody>
      </p:sp>
      <p:sp>
        <p:nvSpPr>
          <p:cNvPr id="8" name="Rectangle 3">
            <a:extLst>
              <a:ext uri="{FF2B5EF4-FFF2-40B4-BE49-F238E27FC236}">
                <a16:creationId xmlns:a16="http://schemas.microsoft.com/office/drawing/2014/main" id="{C2D96A91-55BE-EBCA-83A5-4E1CCA54A727}"/>
              </a:ext>
            </a:extLst>
          </p:cNvPr>
          <p:cNvSpPr txBox="1">
            <a:spLocks noChangeArrowheads="1"/>
          </p:cNvSpPr>
          <p:nvPr/>
        </p:nvSpPr>
        <p:spPr bwMode="auto">
          <a:xfrm>
            <a:off x="5080000" y="5074998"/>
            <a:ext cx="6699249" cy="1198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Secondary endpoints: </a:t>
            </a:r>
            <a:r>
              <a:rPr lang="en-US" altLang="en-US" sz="2000" b="0" kern="0" dirty="0"/>
              <a:t>change in allele burden of driver genes and nondriver mutations, change in QoL (MPN-SAF and EORTC QLQ-Q30), changes in cytokine profiles, and changes in bone marrow morphology</a:t>
            </a:r>
          </a:p>
        </p:txBody>
      </p:sp>
      <p:sp>
        <p:nvSpPr>
          <p:cNvPr id="9" name="TextBox 8">
            <a:extLst>
              <a:ext uri="{FF2B5EF4-FFF2-40B4-BE49-F238E27FC236}">
                <a16:creationId xmlns:a16="http://schemas.microsoft.com/office/drawing/2014/main" id="{18255532-CE2B-B5EE-9754-F6C9F4D92B57}"/>
              </a:ext>
            </a:extLst>
          </p:cNvPr>
          <p:cNvSpPr txBox="1"/>
          <p:nvPr/>
        </p:nvSpPr>
        <p:spPr bwMode="auto">
          <a:xfrm>
            <a:off x="9163854" y="2999225"/>
            <a:ext cx="14533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rgbClr val="000000"/>
                </a:solidFill>
                <a:effectLst/>
                <a:latin typeface="+mn-lt"/>
              </a:rPr>
              <a:t>For up to 2 yr or until PD </a:t>
            </a:r>
            <a:endParaRPr lang="en-US" sz="1600" b="0" i="1" dirty="0">
              <a:solidFill>
                <a:schemeClr val="bg1"/>
              </a:solidFill>
              <a:latin typeface="+mn-lt"/>
            </a:endParaRPr>
          </a:p>
        </p:txBody>
      </p:sp>
    </p:spTree>
    <p:extLst>
      <p:ext uri="{BB962C8B-B14F-4D97-AF65-F5344CB8AC3E}">
        <p14:creationId xmlns:p14="http://schemas.microsoft.com/office/powerpoint/2010/main" val="2622294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05824" y="6361056"/>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Gill. ASH 2022. Abstr 629. </a:t>
            </a:r>
            <a:endParaRPr lang="en-US" altLang="en-US" sz="1200" b="0" dirty="0">
              <a:solidFill>
                <a:schemeClr val="bg2"/>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A4E58B71-31B7-36F5-21CE-F7AF57BE33AE}"/>
              </a:ext>
            </a:extLst>
          </p:cNvPr>
          <p:cNvGraphicFramePr>
            <a:graphicFrameLocks noGrp="1"/>
          </p:cNvGraphicFramePr>
          <p:nvPr>
            <p:extLst>
              <p:ext uri="{D42A27DB-BD31-4B8C-83A1-F6EECF244321}">
                <p14:modId xmlns:p14="http://schemas.microsoft.com/office/powerpoint/2010/main" val="1332265288"/>
              </p:ext>
            </p:extLst>
          </p:nvPr>
        </p:nvGraphicFramePr>
        <p:xfrm>
          <a:off x="522288" y="1600060"/>
          <a:ext cx="5611812" cy="4694016"/>
        </p:xfrm>
        <a:graphic>
          <a:graphicData uri="http://schemas.openxmlformats.org/drawingml/2006/table">
            <a:tbl>
              <a:tblPr/>
              <a:tblGrid>
                <a:gridCol w="3135312">
                  <a:extLst>
                    <a:ext uri="{9D8B030D-6E8A-4147-A177-3AD203B41FA5}">
                      <a16:colId xmlns:a16="http://schemas.microsoft.com/office/drawing/2014/main" val="20000"/>
                    </a:ext>
                  </a:extLst>
                </a:gridCol>
                <a:gridCol w="2476500">
                  <a:extLst>
                    <a:ext uri="{9D8B030D-6E8A-4147-A177-3AD203B41FA5}">
                      <a16:colId xmlns:a16="http://schemas.microsoft.com/office/drawing/2014/main" val="129657357"/>
                    </a:ext>
                  </a:extLst>
                </a:gridCol>
              </a:tblGrid>
              <a:tr h="54798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Ropeginterferon Alfa</a:t>
                      </a:r>
                      <a:r>
                        <a:rPr kumimoji="0" lang="el-GR" sz="1600" b="1" i="0" u="none" strike="noStrike" cap="none" normalizeH="0" baseline="0" dirty="0">
                          <a:ln>
                            <a:noFill/>
                          </a:ln>
                          <a:solidFill>
                            <a:schemeClr val="tx1"/>
                          </a:solidFill>
                          <a:effectLst/>
                          <a:latin typeface="+mn-lt"/>
                        </a:rPr>
                        <a:t>-2</a:t>
                      </a:r>
                      <a:r>
                        <a:rPr kumimoji="0" lang="en-US" sz="1600" b="1" i="0" u="none" strike="noStrike" cap="none" normalizeH="0" baseline="0" dirty="0">
                          <a:ln>
                            <a:noFill/>
                          </a:ln>
                          <a:solidFill>
                            <a:schemeClr val="tx1"/>
                          </a:solidFill>
                          <a:effectLst/>
                          <a:latin typeface="+mn-lt"/>
                        </a:rPr>
                        <a:t>b </a:t>
                      </a:r>
                      <a:br>
                        <a:rPr kumimoji="0" lang="en-US" sz="1600" b="1" i="0" u="none" strike="noStrike" cap="none" normalizeH="0" baseline="0" dirty="0">
                          <a:ln>
                            <a:noFill/>
                          </a:ln>
                          <a:solidFill>
                            <a:schemeClr val="tx1"/>
                          </a:solidFill>
                          <a:effectLst/>
                          <a:latin typeface="+mn-lt"/>
                        </a:rPr>
                      </a:br>
                      <a:r>
                        <a:rPr kumimoji="0" lang="en-US" sz="1600" b="1" i="0" u="none" strike="noStrike" cap="none" normalizeH="0" baseline="0" dirty="0">
                          <a:ln>
                            <a:noFill/>
                          </a:ln>
                          <a:solidFill>
                            <a:schemeClr val="tx1"/>
                          </a:solidFill>
                          <a:effectLst/>
                          <a:latin typeface="+mn-lt"/>
                        </a:rPr>
                        <a:t> (N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40152">
                <a:tc>
                  <a:txBody>
                    <a:bodyPr/>
                    <a:lstStyle/>
                    <a:p>
                      <a:pPr marL="0" indent="0">
                        <a:buFont typeface="Wingdings" panose="05000000000000000000" pitchFamily="2" charset="2"/>
                        <a:buNone/>
                      </a:pPr>
                      <a:r>
                        <a:rPr lang="en-US" sz="1600" b="0" i="0" u="none" strike="noStrike" kern="1200" baseline="0" dirty="0">
                          <a:solidFill>
                            <a:schemeClr val="bg1"/>
                          </a:solidFill>
                          <a:latin typeface="+mn-lt"/>
                          <a:ea typeface="+mn-ea"/>
                          <a:cs typeface="+mn-cs"/>
                        </a:rPr>
                        <a:t>MF classification, n (%)</a:t>
                      </a:r>
                    </a:p>
                    <a:p>
                      <a:pPr marL="285750" indent="-285750">
                        <a:buFont typeface="Wingdings" panose="05000000000000000000" pitchFamily="2" charset="2"/>
                        <a:buChar char="§"/>
                      </a:pPr>
                      <a:r>
                        <a:rPr lang="en-US" sz="1600" b="0" i="0" u="none" strike="noStrike" kern="1200" baseline="0" dirty="0">
                          <a:solidFill>
                            <a:schemeClr val="bg1"/>
                          </a:solidFill>
                          <a:latin typeface="+mn-lt"/>
                          <a:ea typeface="+mn-ea"/>
                          <a:cs typeface="+mn-cs"/>
                        </a:rPr>
                        <a:t>Early/prefibrotic PMF</a:t>
                      </a:r>
                    </a:p>
                    <a:p>
                      <a:pPr marL="285750" indent="-285750">
                        <a:buFont typeface="Wingdings" panose="05000000000000000000" pitchFamily="2" charset="2"/>
                        <a:buChar char="§"/>
                      </a:pPr>
                      <a:r>
                        <a:rPr lang="en-US" sz="1600" b="0" i="0" u="none" strike="noStrike" kern="1200" baseline="0" dirty="0">
                          <a:solidFill>
                            <a:schemeClr val="bg1"/>
                          </a:solidFill>
                          <a:latin typeface="+mn-lt"/>
                          <a:ea typeface="+mn-ea"/>
                          <a:cs typeface="+mn-cs"/>
                        </a:rPr>
                        <a:t>Overt PMF	</a:t>
                      </a:r>
                    </a:p>
                    <a:p>
                      <a:pPr marL="285750" indent="-285750">
                        <a:buFont typeface="Wingdings" panose="05000000000000000000" pitchFamily="2" charset="2"/>
                        <a:buChar char="§"/>
                      </a:pPr>
                      <a:r>
                        <a:rPr lang="en-US" sz="1600" b="0" i="0" u="none" strike="noStrike" kern="1200" baseline="0" dirty="0">
                          <a:solidFill>
                            <a:schemeClr val="bg1"/>
                          </a:solidFill>
                          <a:latin typeface="+mn-lt"/>
                          <a:ea typeface="+mn-ea"/>
                          <a:cs typeface="+mn-cs"/>
                        </a:rPr>
                        <a:t>PPV-MF	</a:t>
                      </a:r>
                    </a:p>
                    <a:p>
                      <a:pPr marL="285750" indent="-285750">
                        <a:buFont typeface="Wingdings" panose="05000000000000000000" pitchFamily="2" charset="2"/>
                        <a:buChar char="§"/>
                      </a:pPr>
                      <a:r>
                        <a:rPr lang="en-US" sz="1600" b="0" i="0" u="none" strike="noStrike" kern="1200" baseline="0" dirty="0">
                          <a:solidFill>
                            <a:schemeClr val="bg1"/>
                          </a:solidFill>
                          <a:latin typeface="+mn-lt"/>
                          <a:ea typeface="+mn-ea"/>
                          <a:cs typeface="+mn-cs"/>
                        </a:rPr>
                        <a:t>PET-MF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lang="en-US" sz="1600" b="0" i="0" u="none" strike="noStrike" kern="1200" baseline="0" dirty="0">
                        <a:solidFill>
                          <a:schemeClr val="bg1"/>
                        </a:solidFill>
                        <a:latin typeface="+mn-lt"/>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u="none" strike="noStrike" kern="1200" baseline="0" dirty="0">
                          <a:solidFill>
                            <a:schemeClr val="bg1"/>
                          </a:solidFill>
                          <a:latin typeface="+mn-lt"/>
                          <a:ea typeface="+mn-ea"/>
                          <a:cs typeface="+mn-cs"/>
                        </a:rPr>
                        <a:t>40 (66.7)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u="none" strike="noStrike" kern="1200" baseline="0" dirty="0">
                          <a:solidFill>
                            <a:schemeClr val="bg1"/>
                          </a:solidFill>
                          <a:latin typeface="+mn-lt"/>
                          <a:ea typeface="+mn-ea"/>
                          <a:cs typeface="+mn-cs"/>
                        </a:rPr>
                        <a:t>6 (10)</a:t>
                      </a: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u="none" strike="noStrike" kern="1200" baseline="0" dirty="0">
                          <a:solidFill>
                            <a:schemeClr val="bg1"/>
                          </a:solidFill>
                          <a:latin typeface="+mn-lt"/>
                          <a:ea typeface="+mn-ea"/>
                          <a:cs typeface="+mn-cs"/>
                        </a:rPr>
                        <a:t>4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600" b="0" i="0" u="none" strike="noStrike" kern="1200" baseline="0" dirty="0">
                          <a:solidFill>
                            <a:schemeClr val="bg1"/>
                          </a:solidFill>
                          <a:latin typeface="+mn-lt"/>
                          <a:ea typeface="+mn-ea"/>
                          <a:cs typeface="+mn-cs"/>
                        </a:rPr>
                        <a:t>10 (1.6)</a:t>
                      </a:r>
                      <a:endParaRPr kumimoji="0" lang="en-US" sz="16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1991095"/>
                  </a:ext>
                </a:extLst>
              </a:tr>
              <a:tr h="778706">
                <a:tc>
                  <a:txBody>
                    <a:bodyPr/>
                    <a:lstStyle/>
                    <a:p>
                      <a:r>
                        <a:rPr lang="en-US" sz="1600" b="0" i="0" u="none" strike="noStrike" baseline="0" dirty="0">
                          <a:solidFill>
                            <a:srgbClr val="000000"/>
                          </a:solidFill>
                          <a:latin typeface="+mn-lt"/>
                        </a:rPr>
                        <a:t>Gender, n (%)</a:t>
                      </a:r>
                    </a:p>
                    <a:p>
                      <a:pPr marL="285750" indent="-285750">
                        <a:buFont typeface="Wingdings" panose="05000000000000000000" pitchFamily="2" charset="2"/>
                        <a:buChar char="§"/>
                      </a:pPr>
                      <a:r>
                        <a:rPr lang="en-US" sz="1600" b="0" i="0" u="none" strike="noStrike" baseline="0" dirty="0">
                          <a:solidFill>
                            <a:srgbClr val="000000"/>
                          </a:solidFill>
                          <a:latin typeface="+mn-lt"/>
                        </a:rPr>
                        <a:t>Male</a:t>
                      </a:r>
                    </a:p>
                    <a:p>
                      <a:pPr marL="285750" indent="-285750">
                        <a:buFont typeface="Wingdings" panose="05000000000000000000" pitchFamily="2" charset="2"/>
                        <a:buChar char="§"/>
                      </a:pPr>
                      <a:r>
                        <a:rPr lang="en-US" sz="1600" b="0" i="0" u="none" strike="noStrike" baseline="0" dirty="0">
                          <a:solidFill>
                            <a:srgbClr val="000000"/>
                          </a:solidFill>
                          <a:latin typeface="+mn-lt"/>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600" b="0" i="0" u="none" strike="noStrike" baseline="0" dirty="0">
                        <a:solidFill>
                          <a:srgbClr val="000000"/>
                        </a:solidFill>
                        <a:latin typeface="+mn-lt"/>
                      </a:endParaRPr>
                    </a:p>
                    <a:p>
                      <a:pPr algn="ctr"/>
                      <a:r>
                        <a:rPr lang="en-US" sz="1600" b="0" i="0" u="none" strike="noStrike" baseline="0" dirty="0">
                          <a:solidFill>
                            <a:srgbClr val="000000"/>
                          </a:solidFill>
                          <a:latin typeface="+mn-lt"/>
                        </a:rPr>
                        <a:t>34 (56.7)</a:t>
                      </a:r>
                    </a:p>
                    <a:p>
                      <a:pPr algn="ctr"/>
                      <a:r>
                        <a:rPr lang="en-US" sz="1600" b="0" i="0" u="none" strike="noStrike" baseline="0" dirty="0">
                          <a:solidFill>
                            <a:srgbClr val="000000"/>
                          </a:solidFill>
                          <a:latin typeface="+mn-lt"/>
                        </a:rPr>
                        <a:t>26 (43.3)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2730240"/>
                  </a:ext>
                </a:extLst>
              </a:tr>
              <a:tr h="317259">
                <a:tc>
                  <a:txBody>
                    <a:bodyPr/>
                    <a:lstStyle/>
                    <a:p>
                      <a:pPr marL="0" indent="0">
                        <a:buFont typeface="Wingdings" panose="05000000000000000000" pitchFamily="2" charset="2"/>
                        <a:buNone/>
                      </a:pPr>
                      <a:r>
                        <a:rPr lang="en-US" sz="1600" b="0" i="0" u="none" strike="noStrike" baseline="0" dirty="0">
                          <a:solidFill>
                            <a:srgbClr val="000000"/>
                          </a:solidFill>
                          <a:latin typeface="+mn-lt"/>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mn-lt"/>
                        </a:rPr>
                        <a:t>58.2 (30.6-87.0)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6245157"/>
                  </a:ext>
                </a:extLst>
              </a:tr>
              <a:tr h="12401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baseline="0" dirty="0">
                          <a:solidFill>
                            <a:srgbClr val="000000"/>
                          </a:solidFill>
                          <a:latin typeface="+mn-lt"/>
                        </a:rPr>
                        <a:t>Hematologic parameters (range)</a:t>
                      </a:r>
                      <a:endParaRPr lang="en-US" sz="1600" b="0" i="0" u="none" strike="noStrike" kern="1200" baseline="0" dirty="0">
                        <a:solidFill>
                          <a:schemeClr val="bg1"/>
                        </a:solidFill>
                        <a:latin typeface="+mn-lt"/>
                        <a:ea typeface="+mn-ea"/>
                        <a:cs typeface="+mn-cs"/>
                      </a:endParaRPr>
                    </a:p>
                    <a:p>
                      <a:pPr marL="285750" indent="-285750">
                        <a:buFont typeface="Wingdings" panose="05000000000000000000" pitchFamily="2" charset="2"/>
                        <a:buChar char="§"/>
                      </a:pPr>
                      <a:r>
                        <a:rPr lang="en-US" sz="1600" b="0" i="0" u="none" strike="noStrike" baseline="0" dirty="0">
                          <a:solidFill>
                            <a:srgbClr val="000000"/>
                          </a:solidFill>
                          <a:latin typeface="+mn-lt"/>
                        </a:rPr>
                        <a:t>Median Hb, g/dL</a:t>
                      </a:r>
                    </a:p>
                    <a:p>
                      <a:pPr marL="285750" indent="-285750">
                        <a:buFont typeface="Wingdings" panose="05000000000000000000" pitchFamily="2" charset="2"/>
                        <a:buChar char="§"/>
                      </a:pPr>
                      <a:r>
                        <a:rPr lang="en-US" sz="1600" b="0" i="0" u="none" strike="noStrike" baseline="0" dirty="0">
                          <a:solidFill>
                            <a:srgbClr val="000000"/>
                          </a:solidFill>
                          <a:latin typeface="+mn-lt"/>
                        </a:rPr>
                        <a:t>Median WBC count, x 10</a:t>
                      </a:r>
                      <a:r>
                        <a:rPr lang="en-US" sz="1600" b="0" i="0" u="none" strike="noStrike" baseline="30000" dirty="0">
                          <a:solidFill>
                            <a:srgbClr val="000000"/>
                          </a:solidFill>
                          <a:latin typeface="+mn-lt"/>
                        </a:rPr>
                        <a:t>9</a:t>
                      </a:r>
                      <a:r>
                        <a:rPr lang="en-US" sz="1600" b="0" i="0" u="none" strike="noStrike" baseline="0" dirty="0">
                          <a:solidFill>
                            <a:srgbClr val="000000"/>
                          </a:solidFill>
                          <a:latin typeface="+mn-lt"/>
                        </a:rPr>
                        <a:t>/L</a:t>
                      </a:r>
                    </a:p>
                    <a:p>
                      <a:pPr marL="285750" indent="-285750">
                        <a:buFont typeface="Wingdings" panose="05000000000000000000" pitchFamily="2" charset="2"/>
                        <a:buChar char="§"/>
                      </a:pPr>
                      <a:r>
                        <a:rPr lang="en-US" sz="1600" b="0" i="0" u="none" strike="noStrike" baseline="0" dirty="0">
                          <a:solidFill>
                            <a:srgbClr val="000000"/>
                          </a:solidFill>
                          <a:latin typeface="+mn-lt"/>
                        </a:rPr>
                        <a:t>Median ANC,  x 10</a:t>
                      </a:r>
                      <a:r>
                        <a:rPr lang="en-US" sz="1600" b="0" i="0" u="none" strike="noStrike" baseline="30000" dirty="0">
                          <a:solidFill>
                            <a:srgbClr val="000000"/>
                          </a:solidFill>
                          <a:latin typeface="+mn-lt"/>
                        </a:rPr>
                        <a:t>9</a:t>
                      </a:r>
                      <a:r>
                        <a:rPr lang="en-US" sz="1600" b="0" i="0" u="none" strike="noStrike" baseline="0" dirty="0">
                          <a:solidFill>
                            <a:srgbClr val="000000"/>
                          </a:solidFill>
                          <a:latin typeface="+mn-lt"/>
                        </a:rPr>
                        <a:t>/L</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u="none" strike="noStrike" baseline="0" dirty="0">
                          <a:solidFill>
                            <a:srgbClr val="000000"/>
                          </a:solidFill>
                          <a:latin typeface="+mn-lt"/>
                        </a:rPr>
                        <a:t>Median platelet count, x 10</a:t>
                      </a:r>
                      <a:r>
                        <a:rPr lang="en-US" sz="1600" b="0" i="0" u="none" strike="noStrike" baseline="30000" dirty="0">
                          <a:solidFill>
                            <a:srgbClr val="000000"/>
                          </a:solidFill>
                          <a:latin typeface="+mn-lt"/>
                        </a:rPr>
                        <a:t>9</a:t>
                      </a:r>
                      <a:r>
                        <a:rPr lang="en-US" sz="1600" b="0" i="0" u="none" strike="noStrike" baseline="0" dirty="0">
                          <a:solidFill>
                            <a:srgbClr val="000000"/>
                          </a:solidFill>
                          <a:latin typeface="+mn-lt"/>
                        </a:rPr>
                        <a: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12.4 (7.1-15.9)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9.25 (3.3-34.0)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6.43 (2.01-30.10)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512 (113-1038)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31043488"/>
                  </a:ext>
                </a:extLst>
              </a:tr>
              <a:tr h="31725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Median LDH (range), </a:t>
                      </a:r>
                      <a:r>
                        <a:rPr lang="en-US" sz="1600" b="0" i="0" u="none" strike="noStrike" baseline="0" dirty="0">
                          <a:solidFill>
                            <a:srgbClr val="000000"/>
                          </a:solidFill>
                          <a:latin typeface="+mn-lt"/>
                        </a:rPr>
                        <a:t>IU/L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274 (136-1146)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2029722"/>
                  </a:ext>
                </a:extLst>
              </a:tr>
            </a:tbl>
          </a:graphicData>
        </a:graphic>
      </p:graphicFrame>
      <p:graphicFrame>
        <p:nvGraphicFramePr>
          <p:cNvPr id="16" name="Group 32">
            <a:extLst>
              <a:ext uri="{FF2B5EF4-FFF2-40B4-BE49-F238E27FC236}">
                <a16:creationId xmlns:a16="http://schemas.microsoft.com/office/drawing/2014/main" id="{061EF4B3-7182-8581-174D-02175D8D282E}"/>
              </a:ext>
            </a:extLst>
          </p:cNvPr>
          <p:cNvGraphicFramePr>
            <a:graphicFrameLocks noGrp="1"/>
          </p:cNvGraphicFramePr>
          <p:nvPr>
            <p:extLst>
              <p:ext uri="{D42A27DB-BD31-4B8C-83A1-F6EECF244321}">
                <p14:modId xmlns:p14="http://schemas.microsoft.com/office/powerpoint/2010/main" val="2309717143"/>
              </p:ext>
            </p:extLst>
          </p:nvPr>
        </p:nvGraphicFramePr>
        <p:xfrm>
          <a:off x="6414654" y="1600060"/>
          <a:ext cx="5343959" cy="2651840"/>
        </p:xfrm>
        <a:graphic>
          <a:graphicData uri="http://schemas.openxmlformats.org/drawingml/2006/table">
            <a:tbl>
              <a:tblPr/>
              <a:tblGrid>
                <a:gridCol w="2897512">
                  <a:extLst>
                    <a:ext uri="{9D8B030D-6E8A-4147-A177-3AD203B41FA5}">
                      <a16:colId xmlns:a16="http://schemas.microsoft.com/office/drawing/2014/main" val="20000"/>
                    </a:ext>
                  </a:extLst>
                </a:gridCol>
                <a:gridCol w="2446447">
                  <a:extLst>
                    <a:ext uri="{9D8B030D-6E8A-4147-A177-3AD203B41FA5}">
                      <a16:colId xmlns:a16="http://schemas.microsoft.com/office/drawing/2014/main" val="129657357"/>
                    </a:ext>
                  </a:extLst>
                </a:gridCol>
              </a:tblGrid>
              <a:tr h="5230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Driver Gene Mutation,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Ropeginterferon Alfa</a:t>
                      </a:r>
                      <a:r>
                        <a:rPr kumimoji="0" lang="el-GR" sz="1600" b="1" i="0" u="none" strike="noStrike" cap="none" normalizeH="0" baseline="0" dirty="0">
                          <a:ln>
                            <a:noFill/>
                          </a:ln>
                          <a:solidFill>
                            <a:schemeClr val="tx1"/>
                          </a:solidFill>
                          <a:effectLst/>
                          <a:latin typeface="+mn-lt"/>
                        </a:rPr>
                        <a:t>-2</a:t>
                      </a:r>
                      <a:r>
                        <a:rPr kumimoji="0" lang="en-US" sz="1600" b="1" i="0" u="none" strike="noStrike" cap="none" normalizeH="0" baseline="0" dirty="0">
                          <a:ln>
                            <a:noFill/>
                          </a:ln>
                          <a:solidFill>
                            <a:schemeClr val="tx1"/>
                          </a:solidFill>
                          <a:effectLst/>
                          <a:latin typeface="+mn-lt"/>
                        </a:rPr>
                        <a:t>b </a:t>
                      </a:r>
                      <a:br>
                        <a:rPr kumimoji="0" lang="en-US" sz="1600" b="1" i="0" u="none" strike="noStrike" cap="none" normalizeH="0" baseline="0" dirty="0">
                          <a:ln>
                            <a:noFill/>
                          </a:ln>
                          <a:solidFill>
                            <a:schemeClr val="tx1"/>
                          </a:solidFill>
                          <a:effectLst/>
                          <a:latin typeface="+mn-lt"/>
                        </a:rPr>
                      </a:br>
                      <a:r>
                        <a:rPr kumimoji="0" lang="en-US" sz="1600" b="1" i="0" u="none" strike="noStrike" cap="none" normalizeH="0" baseline="0" dirty="0">
                          <a:ln>
                            <a:noFill/>
                          </a:ln>
                          <a:solidFill>
                            <a:schemeClr val="tx1"/>
                          </a:solidFill>
                          <a:effectLst/>
                          <a:latin typeface="+mn-lt"/>
                        </a:rPr>
                        <a:t> (N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2821">
                <a:tc>
                  <a:txBody>
                    <a:bodyPr/>
                    <a:lstStyle/>
                    <a:p>
                      <a:pPr marL="0" indent="0">
                        <a:buFont typeface="Wingdings" panose="05000000000000000000" pitchFamily="2" charset="2"/>
                        <a:buNone/>
                      </a:pPr>
                      <a:r>
                        <a:rPr lang="en-US" sz="1600" b="0" i="1" u="none" strike="noStrike" kern="1200" baseline="0" dirty="0">
                          <a:solidFill>
                            <a:schemeClr val="bg1"/>
                          </a:solidFill>
                          <a:latin typeface="+mn-lt"/>
                          <a:ea typeface="+mn-ea"/>
                          <a:cs typeface="+mn-cs"/>
                        </a:rPr>
                        <a:t>JAK2</a:t>
                      </a:r>
                      <a:r>
                        <a:rPr lang="en-US" sz="1600" b="0" i="0" u="none" strike="noStrike" kern="1200" baseline="0" dirty="0">
                          <a:solidFill>
                            <a:schemeClr val="bg1"/>
                          </a:solidFill>
                          <a:latin typeface="+mn-lt"/>
                          <a:ea typeface="+mn-ea"/>
                          <a:cs typeface="+mn-cs"/>
                        </a:rPr>
                        <a:t>V617F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40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1991095"/>
                  </a:ext>
                </a:extLst>
              </a:tr>
              <a:tr h="963490">
                <a:tc>
                  <a:txBody>
                    <a:bodyPr/>
                    <a:lstStyle/>
                    <a:p>
                      <a:r>
                        <a:rPr lang="en-US" sz="1600" b="0" i="1" u="none" strike="noStrike" baseline="0" dirty="0">
                          <a:solidFill>
                            <a:srgbClr val="000000"/>
                          </a:solidFill>
                          <a:latin typeface="+mn-lt"/>
                        </a:rPr>
                        <a:t>CALR</a:t>
                      </a:r>
                      <a:endParaRPr lang="en-US" sz="1600" b="0" i="0" u="none" strike="noStrike" baseline="0" dirty="0">
                        <a:solidFill>
                          <a:srgbClr val="000000"/>
                        </a:solidFill>
                        <a:latin typeface="+mn-lt"/>
                      </a:endParaRPr>
                    </a:p>
                    <a:p>
                      <a:pPr marL="285750" indent="-285750">
                        <a:buFont typeface="Wingdings" panose="05000000000000000000" pitchFamily="2" charset="2"/>
                        <a:buChar char="§"/>
                      </a:pPr>
                      <a:r>
                        <a:rPr lang="en-US" sz="1600" b="0" i="0" u="none" strike="noStrike" baseline="0" dirty="0">
                          <a:solidFill>
                            <a:srgbClr val="000000"/>
                          </a:solidFill>
                          <a:latin typeface="+mn-lt"/>
                        </a:rPr>
                        <a:t>Type 1</a:t>
                      </a:r>
                    </a:p>
                    <a:p>
                      <a:pPr marL="285750" indent="-285750">
                        <a:buFont typeface="Wingdings" panose="05000000000000000000" pitchFamily="2" charset="2"/>
                        <a:buChar char="§"/>
                      </a:pPr>
                      <a:r>
                        <a:rPr lang="en-US" sz="1600" b="0" i="0" u="none" strike="noStrike" baseline="0" dirty="0">
                          <a:solidFill>
                            <a:srgbClr val="000000"/>
                          </a:solidFill>
                          <a:latin typeface="+mn-lt"/>
                        </a:rPr>
                        <a:t>Type 2</a:t>
                      </a:r>
                    </a:p>
                    <a:p>
                      <a:pPr marL="285750" indent="-285750">
                        <a:buFont typeface="Wingdings" panose="05000000000000000000" pitchFamily="2" charset="2"/>
                        <a:buChar char="§"/>
                      </a:pPr>
                      <a:r>
                        <a:rPr lang="en-US" sz="1600" b="0" i="0" u="none" strike="noStrike" baseline="0" dirty="0">
                          <a:solidFill>
                            <a:srgbClr val="000000"/>
                          </a:solidFill>
                          <a:latin typeface="+mn-lt"/>
                        </a:rPr>
                        <a:t>Others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i="0" u="none" strike="noStrike" baseline="0" dirty="0">
                          <a:solidFill>
                            <a:srgbClr val="000000"/>
                          </a:solidFill>
                          <a:latin typeface="+mn-lt"/>
                        </a:rPr>
                        <a:t>16 (27.6)</a:t>
                      </a:r>
                    </a:p>
                    <a:p>
                      <a:pPr algn="ctr"/>
                      <a:r>
                        <a:rPr lang="en-US" sz="1600" b="0" i="0" u="none" strike="noStrike" baseline="0" dirty="0">
                          <a:solidFill>
                            <a:srgbClr val="000000"/>
                          </a:solidFill>
                          <a:latin typeface="+mn-lt"/>
                        </a:rPr>
                        <a:t>12 (20.7)</a:t>
                      </a:r>
                    </a:p>
                    <a:p>
                      <a:pPr algn="ctr"/>
                      <a:r>
                        <a:rPr lang="en-US" sz="1600" b="0" i="0" u="none" strike="noStrike" baseline="0" dirty="0">
                          <a:solidFill>
                            <a:srgbClr val="000000"/>
                          </a:solidFill>
                          <a:latin typeface="+mn-lt"/>
                        </a:rPr>
                        <a:t>3 (5.2)</a:t>
                      </a:r>
                    </a:p>
                    <a:p>
                      <a:pPr algn="ctr"/>
                      <a:r>
                        <a:rPr lang="en-US" sz="1600" b="0" i="0" u="none" strike="noStrike" baseline="0" dirty="0">
                          <a:solidFill>
                            <a:srgbClr val="000000"/>
                          </a:solidFill>
                          <a:latin typeface="+mn-lt"/>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2730240"/>
                  </a:ext>
                </a:extLst>
              </a:tr>
              <a:tr h="3028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1" u="none" strike="noStrike" baseline="0" dirty="0">
                          <a:solidFill>
                            <a:srgbClr val="000000"/>
                          </a:solidFill>
                          <a:latin typeface="+mn-lt"/>
                        </a:rPr>
                        <a:t>MPL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1043488"/>
                  </a:ext>
                </a:extLst>
              </a:tr>
              <a:tr h="3028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baseline="0" dirty="0">
                          <a:solidFill>
                            <a:srgbClr val="000000"/>
                          </a:solidFill>
                          <a:latin typeface="+mn-lt"/>
                        </a:rPr>
                        <a:t>Triple 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4376705"/>
                  </a:ext>
                </a:extLst>
              </a:tr>
            </a:tbl>
          </a:graphicData>
        </a:graphic>
      </p:graphicFrame>
    </p:spTree>
    <p:extLst>
      <p:ext uri="{BB962C8B-B14F-4D97-AF65-F5344CB8AC3E}">
        <p14:creationId xmlns:p14="http://schemas.microsoft.com/office/powerpoint/2010/main" val="1749428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 Genomic Characteristics</a:t>
            </a:r>
            <a:endParaRPr lang="en-US" altLang="en-US" dirty="0"/>
          </a:p>
        </p:txBody>
      </p:sp>
      <p:graphicFrame>
        <p:nvGraphicFramePr>
          <p:cNvPr id="2" name="Group 32">
            <a:extLst>
              <a:ext uri="{FF2B5EF4-FFF2-40B4-BE49-F238E27FC236}">
                <a16:creationId xmlns:a16="http://schemas.microsoft.com/office/drawing/2014/main" id="{9AC4195A-FF2E-5217-4FB2-84FD58FBDE42}"/>
              </a:ext>
            </a:extLst>
          </p:cNvPr>
          <p:cNvGraphicFramePr>
            <a:graphicFrameLocks noGrp="1"/>
          </p:cNvGraphicFramePr>
          <p:nvPr>
            <p:extLst>
              <p:ext uri="{D42A27DB-BD31-4B8C-83A1-F6EECF244321}">
                <p14:modId xmlns:p14="http://schemas.microsoft.com/office/powerpoint/2010/main" val="1272230973"/>
              </p:ext>
            </p:extLst>
          </p:nvPr>
        </p:nvGraphicFramePr>
        <p:xfrm>
          <a:off x="6589638" y="1600200"/>
          <a:ext cx="4491862" cy="3474848"/>
        </p:xfrm>
        <a:graphic>
          <a:graphicData uri="http://schemas.openxmlformats.org/drawingml/2006/table">
            <a:tbl>
              <a:tblPr/>
              <a:tblGrid>
                <a:gridCol w="2992233">
                  <a:extLst>
                    <a:ext uri="{9D8B030D-6E8A-4147-A177-3AD203B41FA5}">
                      <a16:colId xmlns:a16="http://schemas.microsoft.com/office/drawing/2014/main" val="20000"/>
                    </a:ext>
                  </a:extLst>
                </a:gridCol>
                <a:gridCol w="1499629">
                  <a:extLst>
                    <a:ext uri="{9D8B030D-6E8A-4147-A177-3AD203B41FA5}">
                      <a16:colId xmlns:a16="http://schemas.microsoft.com/office/drawing/2014/main" val="129657357"/>
                    </a:ext>
                  </a:extLst>
                </a:gridCol>
              </a:tblGrid>
              <a:tr h="57912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HMR Mutation,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Patients </a:t>
                      </a:r>
                      <a:br>
                        <a:rPr kumimoji="0" lang="en-US" sz="2000" b="1" i="0" u="none" strike="noStrike" cap="none" normalizeH="0" baseline="0" dirty="0">
                          <a:ln>
                            <a:noFill/>
                          </a:ln>
                          <a:solidFill>
                            <a:schemeClr val="tx1"/>
                          </a:solidFill>
                          <a:effectLst/>
                          <a:latin typeface="+mn-lt"/>
                        </a:rPr>
                      </a:br>
                      <a:r>
                        <a:rPr kumimoji="0" lang="en-US" sz="2000" b="1" i="0" u="none" strike="noStrike" cap="none" normalizeH="0" baseline="0" dirty="0">
                          <a:ln>
                            <a:noFill/>
                          </a:ln>
                          <a:solidFill>
                            <a:schemeClr val="tx1"/>
                          </a:solidFill>
                          <a:effectLst/>
                          <a:latin typeface="+mn-lt"/>
                        </a:rPr>
                        <a:t>(N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7339">
                <a:tc>
                  <a:txBody>
                    <a:bodyPr/>
                    <a:lstStyle/>
                    <a:p>
                      <a:pPr marL="0" indent="0">
                        <a:buFont typeface="Wingdings" panose="05000000000000000000" pitchFamily="2" charset="2"/>
                        <a:buNone/>
                      </a:pPr>
                      <a:r>
                        <a:rPr lang="en-US" sz="2000" b="0" i="1" u="none" strike="noStrike" kern="1200" baseline="0" dirty="0">
                          <a:solidFill>
                            <a:schemeClr val="bg1"/>
                          </a:solidFill>
                          <a:latin typeface="+mn-lt"/>
                          <a:ea typeface="+mn-ea"/>
                          <a:cs typeface="+mn-cs"/>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2000" b="0" i="0" u="none" strike="noStrike" kern="1200" baseline="0" dirty="0">
                          <a:solidFill>
                            <a:schemeClr val="bg1"/>
                          </a:solidFill>
                          <a:latin typeface="+mn-lt"/>
                          <a:ea typeface="+mn-ea"/>
                          <a:cs typeface="+mn-cs"/>
                        </a:rPr>
                        <a:t>8 (19.5)</a:t>
                      </a:r>
                      <a:endParaRPr kumimoji="0" lang="en-US" sz="20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1991095"/>
                  </a:ext>
                </a:extLst>
              </a:tr>
              <a:tr h="327339">
                <a:tc>
                  <a:txBody>
                    <a:bodyPr/>
                    <a:lstStyle/>
                    <a:p>
                      <a:r>
                        <a:rPr lang="en-US" sz="2000" b="0" i="1" u="none" strike="noStrike" baseline="0" dirty="0">
                          <a:solidFill>
                            <a:srgbClr val="000000"/>
                          </a:solidFill>
                          <a:latin typeface="+mn-lt"/>
                        </a:rPr>
                        <a:t>ASXL1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2000" b="0" i="0" u="none" strike="noStrike" baseline="0" dirty="0">
                          <a:solidFill>
                            <a:srgbClr val="000000"/>
                          </a:solidFill>
                          <a:latin typeface="+mn-lt"/>
                        </a:rPr>
                        <a:t>3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2730240"/>
                  </a:ext>
                </a:extLst>
              </a:tr>
              <a:tr h="327339">
                <a:tc>
                  <a:txBody>
                    <a:bodyPr/>
                    <a:lstStyle/>
                    <a:p>
                      <a:pPr marL="0" indent="0">
                        <a:buFont typeface="Wingdings" panose="05000000000000000000" pitchFamily="2" charset="2"/>
                        <a:buNone/>
                      </a:pPr>
                      <a:r>
                        <a:rPr lang="en-US" sz="2000" b="0" i="1" u="none" strike="noStrike" baseline="0" dirty="0">
                          <a:solidFill>
                            <a:srgbClr val="000000"/>
                          </a:solidFill>
                          <a:latin typeface="+mn-lt"/>
                        </a:rPr>
                        <a:t>EZH2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a:ln>
                            <a:noFill/>
                          </a:ln>
                          <a:solidFill>
                            <a:schemeClr val="bg2">
                              <a:lumMod val="10000"/>
                            </a:schemeClr>
                          </a:solidFill>
                          <a:effectLst/>
                          <a:latin typeface="+mn-lt"/>
                        </a:rPr>
                        <a:t>2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26245157"/>
                  </a:ext>
                </a:extLst>
              </a:tr>
              <a:tr h="3273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1" u="none" strike="noStrike" baseline="0" dirty="0">
                          <a:solidFill>
                            <a:srgbClr val="000000"/>
                          </a:solidFill>
                          <a:latin typeface="+mn-lt"/>
                        </a:rPr>
                        <a:t>IDH1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31043488"/>
                  </a:ext>
                </a:extLst>
              </a:tr>
              <a:tr h="3273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1" u="none" strike="noStrike" baseline="0" dirty="0">
                          <a:solidFill>
                            <a:srgbClr val="000000"/>
                          </a:solidFill>
                          <a:latin typeface="+mn-lt"/>
                        </a:rPr>
                        <a:t>IDH2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a:ln>
                            <a:noFill/>
                          </a:ln>
                          <a:solidFill>
                            <a:schemeClr val="bg2">
                              <a:lumMod val="10000"/>
                            </a:schemeClr>
                          </a:solidFill>
                          <a:effectLst/>
                          <a:latin typeface="+mn-lt"/>
                        </a:rPr>
                        <a:t>2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8413813"/>
                  </a:ext>
                </a:extLst>
              </a:tr>
              <a:tr h="3273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1" u="none" strike="noStrike" baseline="0" dirty="0">
                          <a:solidFill>
                            <a:srgbClr val="000000"/>
                          </a:solidFill>
                          <a:latin typeface="+mn-lt"/>
                        </a:rPr>
                        <a:t>SRSF2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1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06173200"/>
                  </a:ext>
                </a:extLst>
              </a:tr>
              <a:tr h="3273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1" u="none" strike="noStrike" baseline="0" dirty="0">
                          <a:solidFill>
                            <a:srgbClr val="000000"/>
                          </a:solidFill>
                          <a:latin typeface="+mn-lt"/>
                        </a:rPr>
                        <a:t>U2AF1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62600657"/>
                  </a:ext>
                </a:extLst>
              </a:tr>
            </a:tbl>
          </a:graphicData>
        </a:graphic>
      </p:graphicFrame>
      <p:sp>
        <p:nvSpPr>
          <p:cNvPr id="5" name="Text Box 15">
            <a:extLst>
              <a:ext uri="{FF2B5EF4-FFF2-40B4-BE49-F238E27FC236}">
                <a16:creationId xmlns:a16="http://schemas.microsoft.com/office/drawing/2014/main" id="{4BBF75A5-A14A-4F86-8365-BB19C2F214AC}"/>
              </a:ext>
            </a:extLst>
          </p:cNvPr>
          <p:cNvSpPr txBox="1">
            <a:spLocks noChangeArrowheads="1"/>
          </p:cNvSpPr>
          <p:nvPr/>
        </p:nvSpPr>
        <p:spPr bwMode="auto">
          <a:xfrm>
            <a:off x="405824" y="6361056"/>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Gill. ASH 2022. Abstr 629. </a:t>
            </a:r>
            <a:endParaRPr lang="en-US" altLang="en-US" sz="1200" b="0" dirty="0">
              <a:solidFill>
                <a:schemeClr val="bg2"/>
              </a:solidFill>
              <a:latin typeface="Calibri" panose="020F0502020204030204" pitchFamily="34" charset="0"/>
            </a:endParaRPr>
          </a:p>
        </p:txBody>
      </p:sp>
      <p:sp>
        <p:nvSpPr>
          <p:cNvPr id="8" name="Content Placeholder 7">
            <a:extLst>
              <a:ext uri="{FF2B5EF4-FFF2-40B4-BE49-F238E27FC236}">
                <a16:creationId xmlns:a16="http://schemas.microsoft.com/office/drawing/2014/main" id="{85F01488-EAB2-1CCC-5F22-AEB70E2AA4DF}"/>
              </a:ext>
            </a:extLst>
          </p:cNvPr>
          <p:cNvSpPr>
            <a:spLocks noGrp="1"/>
          </p:cNvSpPr>
          <p:nvPr>
            <p:ph sz="half" idx="2"/>
          </p:nvPr>
        </p:nvSpPr>
        <p:spPr>
          <a:xfrm>
            <a:off x="1586764" y="1376764"/>
            <a:ext cx="3971739" cy="248969"/>
          </a:xfrm>
          <a:solidFill>
            <a:schemeClr val="tx1"/>
          </a:solidFill>
        </p:spPr>
        <p:txBody>
          <a:bodyPr/>
          <a:lstStyle/>
          <a:p>
            <a:pPr marL="0" indent="0" algn="ctr">
              <a:buNone/>
            </a:pPr>
            <a:r>
              <a:rPr lang="en-US" sz="1800" b="1" dirty="0"/>
              <a:t>Mutations Identified at BL</a:t>
            </a:r>
          </a:p>
        </p:txBody>
      </p:sp>
      <p:grpSp>
        <p:nvGrpSpPr>
          <p:cNvPr id="9" name="Group 8">
            <a:extLst>
              <a:ext uri="{FF2B5EF4-FFF2-40B4-BE49-F238E27FC236}">
                <a16:creationId xmlns:a16="http://schemas.microsoft.com/office/drawing/2014/main" id="{AD216495-BC6E-7532-BF22-5822F8DEB6CF}"/>
              </a:ext>
            </a:extLst>
          </p:cNvPr>
          <p:cNvGrpSpPr/>
          <p:nvPr/>
        </p:nvGrpSpPr>
        <p:grpSpPr>
          <a:xfrm>
            <a:off x="9392911" y="6212702"/>
            <a:ext cx="2488502" cy="450134"/>
            <a:chOff x="9392911" y="6212702"/>
            <a:chExt cx="2488502" cy="450134"/>
          </a:xfrm>
        </p:grpSpPr>
        <p:pic>
          <p:nvPicPr>
            <p:cNvPr id="10" name="Picture 9" descr="Icon&#10;&#10;Description automatically generated">
              <a:extLst>
                <a:ext uri="{FF2B5EF4-FFF2-40B4-BE49-F238E27FC236}">
                  <a16:creationId xmlns:a16="http://schemas.microsoft.com/office/drawing/2014/main" id="{B1E6B5EF-353A-2185-2D43-02AA5E4D5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2D6F07BC-1497-D9C1-6184-B8392CA5235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3263041E-B55A-4450-24EE-48DDDE2F5E47}"/>
              </a:ext>
            </a:extLst>
          </p:cNvPr>
          <p:cNvSpPr txBox="1"/>
          <p:nvPr/>
        </p:nvSpPr>
        <p:spPr bwMode="auto">
          <a:xfrm>
            <a:off x="1997710" y="6061715"/>
            <a:ext cx="3081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(n)</a:t>
            </a:r>
          </a:p>
        </p:txBody>
      </p:sp>
      <p:grpSp>
        <p:nvGrpSpPr>
          <p:cNvPr id="31769" name="Group 31768">
            <a:extLst>
              <a:ext uri="{FF2B5EF4-FFF2-40B4-BE49-F238E27FC236}">
                <a16:creationId xmlns:a16="http://schemas.microsoft.com/office/drawing/2014/main" id="{AE18572A-DBF5-0437-1D58-FC31429E6507}"/>
              </a:ext>
            </a:extLst>
          </p:cNvPr>
          <p:cNvGrpSpPr/>
          <p:nvPr/>
        </p:nvGrpSpPr>
        <p:grpSpPr>
          <a:xfrm>
            <a:off x="1548882" y="1728616"/>
            <a:ext cx="79345" cy="4021346"/>
            <a:chOff x="1548882" y="1925757"/>
            <a:chExt cx="82682" cy="3853641"/>
          </a:xfrm>
        </p:grpSpPr>
        <p:grpSp>
          <p:nvGrpSpPr>
            <p:cNvPr id="26" name="Group 25">
              <a:extLst>
                <a:ext uri="{FF2B5EF4-FFF2-40B4-BE49-F238E27FC236}">
                  <a16:creationId xmlns:a16="http://schemas.microsoft.com/office/drawing/2014/main" id="{7332A51E-A802-8C9F-3AEF-939E01F382E9}"/>
                </a:ext>
              </a:extLst>
            </p:cNvPr>
            <p:cNvGrpSpPr/>
            <p:nvPr/>
          </p:nvGrpSpPr>
          <p:grpSpPr>
            <a:xfrm>
              <a:off x="1548882" y="1925757"/>
              <a:ext cx="78950" cy="1015685"/>
              <a:chOff x="1548882" y="1925757"/>
              <a:chExt cx="78950" cy="1015685"/>
            </a:xfrm>
          </p:grpSpPr>
          <p:grpSp>
            <p:nvGrpSpPr>
              <p:cNvPr id="6" name="Group 5">
                <a:extLst>
                  <a:ext uri="{FF2B5EF4-FFF2-40B4-BE49-F238E27FC236}">
                    <a16:creationId xmlns:a16="http://schemas.microsoft.com/office/drawing/2014/main" id="{486B9E38-4248-63D5-E529-BCC6567BF77E}"/>
                  </a:ext>
                </a:extLst>
              </p:cNvPr>
              <p:cNvGrpSpPr/>
              <p:nvPr/>
            </p:nvGrpSpPr>
            <p:grpSpPr>
              <a:xfrm>
                <a:off x="1548882" y="1925757"/>
                <a:ext cx="78950" cy="462880"/>
                <a:chOff x="1643497" y="1683327"/>
                <a:chExt cx="135081" cy="3702628"/>
              </a:xfrm>
            </p:grpSpPr>
            <p:cxnSp>
              <p:nvCxnSpPr>
                <p:cNvPr id="7" name="Straight Connector 6">
                  <a:extLst>
                    <a:ext uri="{FF2B5EF4-FFF2-40B4-BE49-F238E27FC236}">
                      <a16:creationId xmlns:a16="http://schemas.microsoft.com/office/drawing/2014/main" id="{CA23E3E2-C706-E4B1-D7DE-552A410D219B}"/>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FFE5ABC-7C9A-46CC-8871-19B7E45BC498}"/>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457DB3C-7530-03D6-598D-43B1700429B6}"/>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448C049-DE55-880E-516B-B6BD0BDF2B21}"/>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81623F9-A654-9E6E-927C-9AA8040FBF6D}"/>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72C90A3-6E29-D213-E969-D7918C063510}"/>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133FDFE8-88D0-C067-4B4F-A952D083EB1D}"/>
                  </a:ext>
                </a:extLst>
              </p:cNvPr>
              <p:cNvGrpSpPr/>
              <p:nvPr/>
            </p:nvGrpSpPr>
            <p:grpSpPr>
              <a:xfrm>
                <a:off x="1548882" y="2478562"/>
                <a:ext cx="78950" cy="462880"/>
                <a:chOff x="1643497" y="1683327"/>
                <a:chExt cx="135081" cy="3702628"/>
              </a:xfrm>
            </p:grpSpPr>
            <p:cxnSp>
              <p:nvCxnSpPr>
                <p:cNvPr id="20" name="Straight Connector 19">
                  <a:extLst>
                    <a:ext uri="{FF2B5EF4-FFF2-40B4-BE49-F238E27FC236}">
                      <a16:creationId xmlns:a16="http://schemas.microsoft.com/office/drawing/2014/main" id="{840F9965-0E66-332A-7B37-0C0DA74CF48B}"/>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F5C93E8-CB72-A8FC-2CB9-E4D75DCD0A24}"/>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C328989-483E-B795-0BCC-E5F12A1D4ED4}"/>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1B200A4-D63F-60F4-9138-A440B4FCE42E}"/>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67C0B25-E709-FF9C-B4EB-EBABD62B99FA}"/>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0EF929E-FB68-2C00-B2DD-365763535F43}"/>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7" name="Group 26">
              <a:extLst>
                <a:ext uri="{FF2B5EF4-FFF2-40B4-BE49-F238E27FC236}">
                  <a16:creationId xmlns:a16="http://schemas.microsoft.com/office/drawing/2014/main" id="{00CDDCEC-8E29-F4A9-3DD1-21C262AD0ADD}"/>
                </a:ext>
              </a:extLst>
            </p:cNvPr>
            <p:cNvGrpSpPr/>
            <p:nvPr/>
          </p:nvGrpSpPr>
          <p:grpSpPr>
            <a:xfrm>
              <a:off x="1548882" y="3022755"/>
              <a:ext cx="78950" cy="1015685"/>
              <a:chOff x="1548882" y="1925757"/>
              <a:chExt cx="78950" cy="1015685"/>
            </a:xfrm>
          </p:grpSpPr>
          <p:grpSp>
            <p:nvGrpSpPr>
              <p:cNvPr id="28" name="Group 27">
                <a:extLst>
                  <a:ext uri="{FF2B5EF4-FFF2-40B4-BE49-F238E27FC236}">
                    <a16:creationId xmlns:a16="http://schemas.microsoft.com/office/drawing/2014/main" id="{4EB7D55A-EFF0-96BD-25B4-1D2B10B99F8C}"/>
                  </a:ext>
                </a:extLst>
              </p:cNvPr>
              <p:cNvGrpSpPr/>
              <p:nvPr/>
            </p:nvGrpSpPr>
            <p:grpSpPr>
              <a:xfrm>
                <a:off x="1548882" y="1925757"/>
                <a:ext cx="78950" cy="462880"/>
                <a:chOff x="1643497" y="1683327"/>
                <a:chExt cx="135081" cy="3702628"/>
              </a:xfrm>
            </p:grpSpPr>
            <p:cxnSp>
              <p:nvCxnSpPr>
                <p:cNvPr id="36" name="Straight Connector 35">
                  <a:extLst>
                    <a:ext uri="{FF2B5EF4-FFF2-40B4-BE49-F238E27FC236}">
                      <a16:creationId xmlns:a16="http://schemas.microsoft.com/office/drawing/2014/main" id="{2817F4F5-A325-9995-FE5A-138E2EF5A90A}"/>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8A0B393-FB37-1570-E94E-6AA12A47E416}"/>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DB08183-ACC4-35EA-1CD9-3B660A6D5972}"/>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E45C25B-0564-D895-EC75-F11B3A2CF57F}"/>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5F277D3-C326-40ED-CB9F-6EFB41E45182}"/>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EF5066E-6AB0-90B9-E419-08A349CB57FE}"/>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CAAD23C7-F6B2-8272-AC6C-18E9702697EE}"/>
                  </a:ext>
                </a:extLst>
              </p:cNvPr>
              <p:cNvGrpSpPr/>
              <p:nvPr/>
            </p:nvGrpSpPr>
            <p:grpSpPr>
              <a:xfrm>
                <a:off x="1548882" y="2478562"/>
                <a:ext cx="78950" cy="462880"/>
                <a:chOff x="1643497" y="1683327"/>
                <a:chExt cx="135081" cy="3702628"/>
              </a:xfrm>
            </p:grpSpPr>
            <p:cxnSp>
              <p:nvCxnSpPr>
                <p:cNvPr id="30" name="Straight Connector 29">
                  <a:extLst>
                    <a:ext uri="{FF2B5EF4-FFF2-40B4-BE49-F238E27FC236}">
                      <a16:creationId xmlns:a16="http://schemas.microsoft.com/office/drawing/2014/main" id="{EB0D2497-8970-1BB9-F817-04C319DC6D7E}"/>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B8041D1-BD9D-A244-7E43-383A0A5B0991}"/>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C6EB53F-F513-974C-D021-B888B0140C6A}"/>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3E992B8-755E-2E8D-B57F-673761CAC269}"/>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76E2C50-0EBC-5DA7-6175-3885CF6ADB62}"/>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13449F3-90E3-E314-8C30-652399D1B8CF}"/>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2" name="Group 41">
              <a:extLst>
                <a:ext uri="{FF2B5EF4-FFF2-40B4-BE49-F238E27FC236}">
                  <a16:creationId xmlns:a16="http://schemas.microsoft.com/office/drawing/2014/main" id="{5F674FEA-D598-D45C-1CE5-70EF3213123C}"/>
                </a:ext>
              </a:extLst>
            </p:cNvPr>
            <p:cNvGrpSpPr/>
            <p:nvPr/>
          </p:nvGrpSpPr>
          <p:grpSpPr>
            <a:xfrm>
              <a:off x="1548882" y="4126710"/>
              <a:ext cx="78950" cy="1015685"/>
              <a:chOff x="1548882" y="1925757"/>
              <a:chExt cx="78950" cy="1015685"/>
            </a:xfrm>
          </p:grpSpPr>
          <p:grpSp>
            <p:nvGrpSpPr>
              <p:cNvPr id="43" name="Group 42">
                <a:extLst>
                  <a:ext uri="{FF2B5EF4-FFF2-40B4-BE49-F238E27FC236}">
                    <a16:creationId xmlns:a16="http://schemas.microsoft.com/office/drawing/2014/main" id="{30B05349-CFA6-44DF-A645-58D901C330F7}"/>
                  </a:ext>
                </a:extLst>
              </p:cNvPr>
              <p:cNvGrpSpPr/>
              <p:nvPr/>
            </p:nvGrpSpPr>
            <p:grpSpPr>
              <a:xfrm>
                <a:off x="1548882" y="1925757"/>
                <a:ext cx="78950" cy="462880"/>
                <a:chOff x="1643497" y="1683327"/>
                <a:chExt cx="135081" cy="3702628"/>
              </a:xfrm>
            </p:grpSpPr>
            <p:cxnSp>
              <p:nvCxnSpPr>
                <p:cNvPr id="51" name="Straight Connector 50">
                  <a:extLst>
                    <a:ext uri="{FF2B5EF4-FFF2-40B4-BE49-F238E27FC236}">
                      <a16:creationId xmlns:a16="http://schemas.microsoft.com/office/drawing/2014/main" id="{9E73F4EC-86EA-94D0-3D5A-FE75DAAEBF41}"/>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B9E4282-73E3-85DF-31E2-1AA912977FAA}"/>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19F1458-1C74-E210-BCF0-9567A00A018C}"/>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A9C4AD9-7384-F9FC-6FF8-9355F5A31C0F}"/>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78F8AFF-099A-48F5-BE0C-2DFA353DED4B}"/>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2D3E7DE-D1F1-2FBE-8D96-B72B6728C4FE}"/>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C341C6A0-2356-06D4-5467-9871DFF674F5}"/>
                  </a:ext>
                </a:extLst>
              </p:cNvPr>
              <p:cNvGrpSpPr/>
              <p:nvPr/>
            </p:nvGrpSpPr>
            <p:grpSpPr>
              <a:xfrm>
                <a:off x="1548882" y="2478562"/>
                <a:ext cx="78950" cy="462880"/>
                <a:chOff x="1643497" y="1683327"/>
                <a:chExt cx="135081" cy="3702628"/>
              </a:xfrm>
            </p:grpSpPr>
            <p:cxnSp>
              <p:nvCxnSpPr>
                <p:cNvPr id="45" name="Straight Connector 44">
                  <a:extLst>
                    <a:ext uri="{FF2B5EF4-FFF2-40B4-BE49-F238E27FC236}">
                      <a16:creationId xmlns:a16="http://schemas.microsoft.com/office/drawing/2014/main" id="{6AF484A2-EC90-014F-1599-3B8D0B149ED9}"/>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70AC73D-75EA-8790-07F1-B2375014ED04}"/>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1BADEF5-8B68-3B81-CC10-9E817F0A2602}"/>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13793E4-1B9E-81F6-E738-F933A2D50EC6}"/>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49C34AE-79E3-C317-D2AE-0586763BC0E8}"/>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6B25B55-58C8-D0FC-73F7-022B8D404B1B}"/>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8" name="Group 57">
              <a:extLst>
                <a:ext uri="{FF2B5EF4-FFF2-40B4-BE49-F238E27FC236}">
                  <a16:creationId xmlns:a16="http://schemas.microsoft.com/office/drawing/2014/main" id="{4468227A-853C-08A1-84AA-A27AB66B6185}"/>
                </a:ext>
              </a:extLst>
            </p:cNvPr>
            <p:cNvGrpSpPr/>
            <p:nvPr/>
          </p:nvGrpSpPr>
          <p:grpSpPr>
            <a:xfrm>
              <a:off x="1552154" y="5227567"/>
              <a:ext cx="78950" cy="462880"/>
              <a:chOff x="1643497" y="1683327"/>
              <a:chExt cx="135081" cy="3702628"/>
            </a:xfrm>
          </p:grpSpPr>
          <p:cxnSp>
            <p:nvCxnSpPr>
              <p:cNvPr id="31747" name="Straight Connector 31746">
                <a:extLst>
                  <a:ext uri="{FF2B5EF4-FFF2-40B4-BE49-F238E27FC236}">
                    <a16:creationId xmlns:a16="http://schemas.microsoft.com/office/drawing/2014/main" id="{32B6E929-5E21-1A7C-1A31-A2078BF40861}"/>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CEB6C2FD-7F7C-1620-54EB-415FB2034875}"/>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CB1E2A04-3B73-B1F9-B2A5-7CFA3103EFE3}"/>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77DB4803-0719-90C6-C9F2-748A454D2850}"/>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1C2B3CBE-EEE3-1932-E5DC-76168438B911}"/>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DD883B5B-4AC5-0886-C208-C5E65601D8BC}"/>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cxnSp>
          <p:nvCxnSpPr>
            <p:cNvPr id="31753" name="Straight Connector 31752">
              <a:extLst>
                <a:ext uri="{FF2B5EF4-FFF2-40B4-BE49-F238E27FC236}">
                  <a16:creationId xmlns:a16="http://schemas.microsoft.com/office/drawing/2014/main" id="{1520B86C-271F-BE61-F1DF-EC69F2A61A68}"/>
                </a:ext>
              </a:extLst>
            </p:cNvPr>
            <p:cNvCxnSpPr>
              <a:cxnSpLocks/>
            </p:cNvCxnSpPr>
            <p:nvPr/>
          </p:nvCxnSpPr>
          <p:spPr bwMode="auto">
            <a:xfrm>
              <a:off x="1552614" y="5779398"/>
              <a:ext cx="789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6" name="Group 31755">
            <a:extLst>
              <a:ext uri="{FF2B5EF4-FFF2-40B4-BE49-F238E27FC236}">
                <a16:creationId xmlns:a16="http://schemas.microsoft.com/office/drawing/2014/main" id="{37041138-DD6F-A950-B57A-FB0AABD232EC}"/>
              </a:ext>
            </a:extLst>
          </p:cNvPr>
          <p:cNvGrpSpPr/>
          <p:nvPr/>
        </p:nvGrpSpPr>
        <p:grpSpPr>
          <a:xfrm rot="5400000">
            <a:off x="3493516" y="3947681"/>
            <a:ext cx="76653" cy="3807228"/>
            <a:chOff x="1643497" y="3164379"/>
            <a:chExt cx="135081" cy="2221576"/>
          </a:xfrm>
        </p:grpSpPr>
        <p:cxnSp>
          <p:nvCxnSpPr>
            <p:cNvPr id="31759" name="Straight Connector 31758">
              <a:extLst>
                <a:ext uri="{FF2B5EF4-FFF2-40B4-BE49-F238E27FC236}">
                  <a16:creationId xmlns:a16="http://schemas.microsoft.com/office/drawing/2014/main" id="{A0205FBC-E3A3-5B40-5D30-5EEC59219ADE}"/>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BF4E5EB2-62BF-551F-E043-3E627721D711}"/>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00EF1E18-EFFF-191C-24FA-A07564FACE68}"/>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5AF966F8-3E16-6EDC-C6D5-1C60C1C0DCB6}"/>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sp>
        <p:nvSpPr>
          <p:cNvPr id="31770" name="TextBox 31769">
            <a:extLst>
              <a:ext uri="{FF2B5EF4-FFF2-40B4-BE49-F238E27FC236}">
                <a16:creationId xmlns:a16="http://schemas.microsoft.com/office/drawing/2014/main" id="{EC9E0353-B9E7-7403-CA61-3573FEE571E8}"/>
              </a:ext>
            </a:extLst>
          </p:cNvPr>
          <p:cNvSpPr txBox="1"/>
          <p:nvPr/>
        </p:nvSpPr>
        <p:spPr bwMode="auto">
          <a:xfrm>
            <a:off x="1496789" y="581602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71" name="TextBox 31770">
            <a:extLst>
              <a:ext uri="{FF2B5EF4-FFF2-40B4-BE49-F238E27FC236}">
                <a16:creationId xmlns:a16="http://schemas.microsoft.com/office/drawing/2014/main" id="{F86B7BDA-22D5-F450-CB37-395548A67882}"/>
              </a:ext>
            </a:extLst>
          </p:cNvPr>
          <p:cNvSpPr txBox="1"/>
          <p:nvPr/>
        </p:nvSpPr>
        <p:spPr bwMode="auto">
          <a:xfrm>
            <a:off x="2767340" y="5816026"/>
            <a:ext cx="2871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1772" name="TextBox 31771">
            <a:extLst>
              <a:ext uri="{FF2B5EF4-FFF2-40B4-BE49-F238E27FC236}">
                <a16:creationId xmlns:a16="http://schemas.microsoft.com/office/drawing/2014/main" id="{40E60068-FED9-E364-A7C2-561B5560A19A}"/>
              </a:ext>
            </a:extLst>
          </p:cNvPr>
          <p:cNvSpPr txBox="1"/>
          <p:nvPr/>
        </p:nvSpPr>
        <p:spPr bwMode="auto">
          <a:xfrm>
            <a:off x="3937300" y="5819338"/>
            <a:ext cx="478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73" name="TextBox 31772">
            <a:extLst>
              <a:ext uri="{FF2B5EF4-FFF2-40B4-BE49-F238E27FC236}">
                <a16:creationId xmlns:a16="http://schemas.microsoft.com/office/drawing/2014/main" id="{1FA859A7-D64A-BC82-BF56-1DDF1E1F35B4}"/>
              </a:ext>
            </a:extLst>
          </p:cNvPr>
          <p:cNvSpPr txBox="1"/>
          <p:nvPr/>
        </p:nvSpPr>
        <p:spPr bwMode="auto">
          <a:xfrm>
            <a:off x="5209152" y="5819338"/>
            <a:ext cx="4787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74" name="TextBox 31773">
            <a:extLst>
              <a:ext uri="{FF2B5EF4-FFF2-40B4-BE49-F238E27FC236}">
                <a16:creationId xmlns:a16="http://schemas.microsoft.com/office/drawing/2014/main" id="{87B86736-1EEC-8AA2-53AD-2F54A45D9AAD}"/>
              </a:ext>
            </a:extLst>
          </p:cNvPr>
          <p:cNvSpPr txBox="1"/>
          <p:nvPr/>
        </p:nvSpPr>
        <p:spPr bwMode="auto">
          <a:xfrm>
            <a:off x="876236" y="1644332"/>
            <a:ext cx="715324" cy="4272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JAK2</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CALR</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CUX1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KMT2D</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KMT2B</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ANKRD26</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CREBBP</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TET2</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SETBP1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DNMT3A</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ASXL1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JAK3</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CDKN2A</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KMT2A</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IDH2</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PDGFRA</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FLT3</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KIT</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RUNX1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SRP72</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EZH2</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SETDB1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ROBO1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NOTCH1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GATA1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ATRX</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CBL</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BCORL1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WT1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RAD21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FBXW7</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BCOR</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MPL</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SETD2</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ABL1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ROBO2</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ZRSR2</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TERT</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SF3B1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NPM1</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CBLC</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TP53</a:t>
            </a:r>
          </a:p>
          <a:p>
            <a:pPr algn="r">
              <a:lnSpc>
                <a:spcPct val="60000"/>
              </a:lnSpc>
              <a:spcBef>
                <a:spcPts val="0"/>
              </a:spcBef>
              <a:spcAft>
                <a:spcPct val="0"/>
              </a:spcAft>
              <a:buClrTx/>
              <a:buFontTx/>
              <a:buNone/>
            </a:pPr>
            <a:r>
              <a:rPr lang="en-US" sz="1050" b="0" i="1" dirty="0">
                <a:solidFill>
                  <a:schemeClr val="bg1"/>
                </a:solidFill>
                <a:latin typeface="Calibri" panose="020F0502020204030204" pitchFamily="34" charset="0"/>
              </a:rPr>
              <a:t>SRSF2</a:t>
            </a:r>
          </a:p>
        </p:txBody>
      </p:sp>
      <p:grpSp>
        <p:nvGrpSpPr>
          <p:cNvPr id="31834" name="Group 31833">
            <a:extLst>
              <a:ext uri="{FF2B5EF4-FFF2-40B4-BE49-F238E27FC236}">
                <a16:creationId xmlns:a16="http://schemas.microsoft.com/office/drawing/2014/main" id="{1D2CAA1D-4270-D0D9-7DFA-006D2B419ED8}"/>
              </a:ext>
            </a:extLst>
          </p:cNvPr>
          <p:cNvGrpSpPr/>
          <p:nvPr/>
        </p:nvGrpSpPr>
        <p:grpSpPr>
          <a:xfrm>
            <a:off x="1631253" y="1723592"/>
            <a:ext cx="2550198" cy="4027263"/>
            <a:chOff x="1631253" y="1723592"/>
            <a:chExt cx="2550198" cy="4027263"/>
          </a:xfrm>
        </p:grpSpPr>
        <p:cxnSp>
          <p:nvCxnSpPr>
            <p:cNvPr id="31777" name="Straight Connector 31776">
              <a:extLst>
                <a:ext uri="{FF2B5EF4-FFF2-40B4-BE49-F238E27FC236}">
                  <a16:creationId xmlns:a16="http://schemas.microsoft.com/office/drawing/2014/main" id="{789E2E41-30D4-72F8-E59A-F6C3FB3AC600}"/>
                </a:ext>
              </a:extLst>
            </p:cNvPr>
            <p:cNvCxnSpPr/>
            <p:nvPr/>
          </p:nvCxnSpPr>
          <p:spPr bwMode="auto">
            <a:xfrm>
              <a:off x="1649908" y="1723592"/>
              <a:ext cx="2531543" cy="0"/>
            </a:xfrm>
            <a:prstGeom prst="line">
              <a:avLst/>
            </a:prstGeom>
            <a:noFill/>
            <a:ln w="76200" cap="flat" cmpd="sng" algn="ctr">
              <a:solidFill>
                <a:schemeClr val="accent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BCD1394D-5D80-8087-0BB0-70A78E3ECBC9}"/>
                </a:ext>
              </a:extLst>
            </p:cNvPr>
            <p:cNvCxnSpPr>
              <a:cxnSpLocks/>
            </p:cNvCxnSpPr>
            <p:nvPr/>
          </p:nvCxnSpPr>
          <p:spPr bwMode="auto">
            <a:xfrm>
              <a:off x="1649908" y="1819479"/>
              <a:ext cx="2027788" cy="0"/>
            </a:xfrm>
            <a:prstGeom prst="line">
              <a:avLst/>
            </a:prstGeom>
            <a:noFill/>
            <a:ln w="76200"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20FAE18E-FA42-C0FC-26E3-9974C5F1D9F1}"/>
                </a:ext>
              </a:extLst>
            </p:cNvPr>
            <p:cNvCxnSpPr>
              <a:cxnSpLocks/>
            </p:cNvCxnSpPr>
            <p:nvPr/>
          </p:nvCxnSpPr>
          <p:spPr bwMode="auto">
            <a:xfrm>
              <a:off x="1649908" y="1915366"/>
              <a:ext cx="1516015" cy="0"/>
            </a:xfrm>
            <a:prstGeom prst="line">
              <a:avLst/>
            </a:prstGeom>
            <a:noFill/>
            <a:ln w="76200"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F942FF5B-451D-A4CC-7ECC-D70254F4EC8B}"/>
                </a:ext>
              </a:extLst>
            </p:cNvPr>
            <p:cNvCxnSpPr>
              <a:cxnSpLocks/>
            </p:cNvCxnSpPr>
            <p:nvPr/>
          </p:nvCxnSpPr>
          <p:spPr bwMode="auto">
            <a:xfrm>
              <a:off x="1634836" y="2011253"/>
              <a:ext cx="1282562" cy="0"/>
            </a:xfrm>
            <a:prstGeom prst="line">
              <a:avLst/>
            </a:prstGeom>
            <a:noFill/>
            <a:ln w="76200" cap="flat" cmpd="sng" algn="ctr">
              <a:solidFill>
                <a:schemeClr val="accent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AED30439-F7E5-1B17-0F5B-9450F1AEA679}"/>
                </a:ext>
              </a:extLst>
            </p:cNvPr>
            <p:cNvCxnSpPr>
              <a:cxnSpLocks/>
            </p:cNvCxnSpPr>
            <p:nvPr/>
          </p:nvCxnSpPr>
          <p:spPr bwMode="auto">
            <a:xfrm>
              <a:off x="1634836" y="2107140"/>
              <a:ext cx="1282562" cy="0"/>
            </a:xfrm>
            <a:prstGeom prst="line">
              <a:avLst/>
            </a:prstGeom>
            <a:noFill/>
            <a:ln w="76200" cap="flat" cmpd="sng" algn="ctr">
              <a:solidFill>
                <a:schemeClr val="accent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6DA85177-AF7F-C404-9C1C-06B93377F34A}"/>
                </a:ext>
              </a:extLst>
            </p:cNvPr>
            <p:cNvCxnSpPr>
              <a:cxnSpLocks/>
            </p:cNvCxnSpPr>
            <p:nvPr/>
          </p:nvCxnSpPr>
          <p:spPr bwMode="auto">
            <a:xfrm>
              <a:off x="1634836" y="2203027"/>
              <a:ext cx="1282562" cy="0"/>
            </a:xfrm>
            <a:prstGeom prst="line">
              <a:avLst/>
            </a:prstGeom>
            <a:noFill/>
            <a:ln w="76200"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EE212066-4EBC-FB58-DBEB-F8411356ED74}"/>
                </a:ext>
              </a:extLst>
            </p:cNvPr>
            <p:cNvCxnSpPr>
              <a:cxnSpLocks/>
            </p:cNvCxnSpPr>
            <p:nvPr/>
          </p:nvCxnSpPr>
          <p:spPr bwMode="auto">
            <a:xfrm>
              <a:off x="1634836" y="2298914"/>
              <a:ext cx="1034299" cy="0"/>
            </a:xfrm>
            <a:prstGeom prst="line">
              <a:avLst/>
            </a:prstGeom>
            <a:noFill/>
            <a:ln w="76200"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6A5F53DB-3355-0AA7-0C99-8E6E83695822}"/>
                </a:ext>
              </a:extLst>
            </p:cNvPr>
            <p:cNvCxnSpPr>
              <a:cxnSpLocks/>
            </p:cNvCxnSpPr>
            <p:nvPr/>
          </p:nvCxnSpPr>
          <p:spPr bwMode="auto">
            <a:xfrm>
              <a:off x="1634836" y="2394801"/>
              <a:ext cx="1034299" cy="0"/>
            </a:xfrm>
            <a:prstGeom prst="line">
              <a:avLst/>
            </a:prstGeom>
            <a:noFill/>
            <a:ln w="76200"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72C441F8-E3CE-A8E3-EF9F-F71E4AE87BFF}"/>
                </a:ext>
              </a:extLst>
            </p:cNvPr>
            <p:cNvCxnSpPr>
              <a:cxnSpLocks/>
            </p:cNvCxnSpPr>
            <p:nvPr/>
          </p:nvCxnSpPr>
          <p:spPr bwMode="auto">
            <a:xfrm>
              <a:off x="1649908" y="2490688"/>
              <a:ext cx="759644" cy="0"/>
            </a:xfrm>
            <a:prstGeom prst="line">
              <a:avLst/>
            </a:prstGeom>
            <a:noFill/>
            <a:ln w="76200" cap="flat" cmpd="sng" algn="ctr">
              <a:solidFill>
                <a:schemeClr val="accent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88AFD8E1-CEAE-96E2-AE7C-ECA9C7165B07}"/>
                </a:ext>
              </a:extLst>
            </p:cNvPr>
            <p:cNvCxnSpPr>
              <a:cxnSpLocks/>
            </p:cNvCxnSpPr>
            <p:nvPr/>
          </p:nvCxnSpPr>
          <p:spPr bwMode="auto">
            <a:xfrm>
              <a:off x="1649908" y="2586575"/>
              <a:ext cx="759644" cy="0"/>
            </a:xfrm>
            <a:prstGeom prst="line">
              <a:avLst/>
            </a:prstGeom>
            <a:noFill/>
            <a:ln w="76200"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887974AC-E8BE-A0EC-A4A9-7644015F38B1}"/>
                </a:ext>
              </a:extLst>
            </p:cNvPr>
            <p:cNvCxnSpPr>
              <a:cxnSpLocks/>
            </p:cNvCxnSpPr>
            <p:nvPr/>
          </p:nvCxnSpPr>
          <p:spPr bwMode="auto">
            <a:xfrm>
              <a:off x="1649908" y="2682462"/>
              <a:ext cx="759644" cy="0"/>
            </a:xfrm>
            <a:prstGeom prst="line">
              <a:avLst/>
            </a:prstGeom>
            <a:noFill/>
            <a:ln w="76200" cap="flat" cmpd="sng" algn="ctr">
              <a:solidFill>
                <a:schemeClr val="accent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CD3070BF-D7EF-3567-BE2C-3373222B4F38}"/>
                </a:ext>
              </a:extLst>
            </p:cNvPr>
            <p:cNvCxnSpPr>
              <a:cxnSpLocks/>
            </p:cNvCxnSpPr>
            <p:nvPr/>
          </p:nvCxnSpPr>
          <p:spPr bwMode="auto">
            <a:xfrm>
              <a:off x="1634836" y="2778349"/>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D2E59074-0B61-1F7D-6D7F-98BED3040182}"/>
                </a:ext>
              </a:extLst>
            </p:cNvPr>
            <p:cNvCxnSpPr>
              <a:cxnSpLocks/>
            </p:cNvCxnSpPr>
            <p:nvPr/>
          </p:nvCxnSpPr>
          <p:spPr bwMode="auto">
            <a:xfrm>
              <a:off x="1634836" y="2874236"/>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2A207B98-BBB6-A3D8-C8C3-54343E094997}"/>
                </a:ext>
              </a:extLst>
            </p:cNvPr>
            <p:cNvCxnSpPr>
              <a:cxnSpLocks/>
            </p:cNvCxnSpPr>
            <p:nvPr/>
          </p:nvCxnSpPr>
          <p:spPr bwMode="auto">
            <a:xfrm>
              <a:off x="1634836" y="2970123"/>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EED45691-5A08-A1C1-0F99-3F4F7B20A4CF}"/>
                </a:ext>
              </a:extLst>
            </p:cNvPr>
            <p:cNvCxnSpPr>
              <a:cxnSpLocks/>
            </p:cNvCxnSpPr>
            <p:nvPr/>
          </p:nvCxnSpPr>
          <p:spPr bwMode="auto">
            <a:xfrm>
              <a:off x="1634836" y="3066010"/>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409C0026-0D0F-E061-6B56-77E55C57C795}"/>
                </a:ext>
              </a:extLst>
            </p:cNvPr>
            <p:cNvCxnSpPr>
              <a:cxnSpLocks/>
            </p:cNvCxnSpPr>
            <p:nvPr/>
          </p:nvCxnSpPr>
          <p:spPr bwMode="auto">
            <a:xfrm>
              <a:off x="1634836" y="3161897"/>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FF90C009-1629-7922-11C3-11C8A8F17AF4}"/>
                </a:ext>
              </a:extLst>
            </p:cNvPr>
            <p:cNvCxnSpPr>
              <a:cxnSpLocks/>
            </p:cNvCxnSpPr>
            <p:nvPr/>
          </p:nvCxnSpPr>
          <p:spPr bwMode="auto">
            <a:xfrm>
              <a:off x="1634836" y="3257784"/>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01F3F355-35B2-A398-008B-AF0BB66308A7}"/>
                </a:ext>
              </a:extLst>
            </p:cNvPr>
            <p:cNvCxnSpPr>
              <a:cxnSpLocks/>
            </p:cNvCxnSpPr>
            <p:nvPr/>
          </p:nvCxnSpPr>
          <p:spPr bwMode="auto">
            <a:xfrm>
              <a:off x="1634836" y="3353671"/>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012659F1-1F31-206F-1306-CF9737F64885}"/>
                </a:ext>
              </a:extLst>
            </p:cNvPr>
            <p:cNvCxnSpPr>
              <a:cxnSpLocks/>
            </p:cNvCxnSpPr>
            <p:nvPr/>
          </p:nvCxnSpPr>
          <p:spPr bwMode="auto">
            <a:xfrm>
              <a:off x="1634836" y="3449558"/>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522697F0-942A-86A5-1408-5263F3BF6BC5}"/>
                </a:ext>
              </a:extLst>
            </p:cNvPr>
            <p:cNvCxnSpPr>
              <a:cxnSpLocks/>
            </p:cNvCxnSpPr>
            <p:nvPr/>
          </p:nvCxnSpPr>
          <p:spPr bwMode="auto">
            <a:xfrm>
              <a:off x="1634836" y="3545445"/>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8CF5A2CE-AC3B-15AC-B8E3-A8D0B27A823D}"/>
                </a:ext>
              </a:extLst>
            </p:cNvPr>
            <p:cNvCxnSpPr>
              <a:cxnSpLocks/>
            </p:cNvCxnSpPr>
            <p:nvPr/>
          </p:nvCxnSpPr>
          <p:spPr bwMode="auto">
            <a:xfrm>
              <a:off x="1634836" y="3641332"/>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58EA50C9-56DD-F0D1-4AA9-3970639AC24F}"/>
                </a:ext>
              </a:extLst>
            </p:cNvPr>
            <p:cNvCxnSpPr>
              <a:cxnSpLocks/>
            </p:cNvCxnSpPr>
            <p:nvPr/>
          </p:nvCxnSpPr>
          <p:spPr bwMode="auto">
            <a:xfrm>
              <a:off x="1634836" y="3737219"/>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93FD7D06-06A3-AB5A-D59B-E7FF000A2FC3}"/>
                </a:ext>
              </a:extLst>
            </p:cNvPr>
            <p:cNvCxnSpPr>
              <a:cxnSpLocks/>
            </p:cNvCxnSpPr>
            <p:nvPr/>
          </p:nvCxnSpPr>
          <p:spPr bwMode="auto">
            <a:xfrm>
              <a:off x="1634836" y="3833106"/>
              <a:ext cx="517813" cy="0"/>
            </a:xfrm>
            <a:prstGeom prst="line">
              <a:avLst/>
            </a:prstGeom>
            <a:noFill/>
            <a:ln w="76200"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4740199D-0806-7868-6638-27FE7065BE39}"/>
                </a:ext>
              </a:extLst>
            </p:cNvPr>
            <p:cNvCxnSpPr>
              <a:cxnSpLocks/>
            </p:cNvCxnSpPr>
            <p:nvPr/>
          </p:nvCxnSpPr>
          <p:spPr bwMode="auto">
            <a:xfrm>
              <a:off x="1634836" y="3928993"/>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982DD3F2-4D9B-B36A-E501-BD1FFB791494}"/>
                </a:ext>
              </a:extLst>
            </p:cNvPr>
            <p:cNvCxnSpPr>
              <a:cxnSpLocks/>
            </p:cNvCxnSpPr>
            <p:nvPr/>
          </p:nvCxnSpPr>
          <p:spPr bwMode="auto">
            <a:xfrm>
              <a:off x="1634836" y="4024880"/>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5C16A3C2-4978-5ACE-CAC0-3A6B50FDFAB3}"/>
                </a:ext>
              </a:extLst>
            </p:cNvPr>
            <p:cNvCxnSpPr>
              <a:cxnSpLocks/>
            </p:cNvCxnSpPr>
            <p:nvPr/>
          </p:nvCxnSpPr>
          <p:spPr bwMode="auto">
            <a:xfrm>
              <a:off x="1634836" y="4120767"/>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3B12258A-D6C0-0B51-698D-6301666DAA6D}"/>
                </a:ext>
              </a:extLst>
            </p:cNvPr>
            <p:cNvCxnSpPr>
              <a:cxnSpLocks/>
            </p:cNvCxnSpPr>
            <p:nvPr/>
          </p:nvCxnSpPr>
          <p:spPr bwMode="auto">
            <a:xfrm>
              <a:off x="1634836" y="4216654"/>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80915E6B-5392-0902-F6C5-E32688917AD9}"/>
                </a:ext>
              </a:extLst>
            </p:cNvPr>
            <p:cNvCxnSpPr>
              <a:cxnSpLocks/>
            </p:cNvCxnSpPr>
            <p:nvPr/>
          </p:nvCxnSpPr>
          <p:spPr bwMode="auto">
            <a:xfrm>
              <a:off x="1634836" y="4312541"/>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52D88CA2-B91A-B1BF-D671-BD392892F1DD}"/>
                </a:ext>
              </a:extLst>
            </p:cNvPr>
            <p:cNvCxnSpPr>
              <a:cxnSpLocks/>
            </p:cNvCxnSpPr>
            <p:nvPr/>
          </p:nvCxnSpPr>
          <p:spPr bwMode="auto">
            <a:xfrm>
              <a:off x="1634836" y="4408428"/>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182BCD5F-8D53-4BF4-4BC8-C1C12D6C0025}"/>
                </a:ext>
              </a:extLst>
            </p:cNvPr>
            <p:cNvCxnSpPr>
              <a:cxnSpLocks/>
            </p:cNvCxnSpPr>
            <p:nvPr/>
          </p:nvCxnSpPr>
          <p:spPr bwMode="auto">
            <a:xfrm>
              <a:off x="1634836" y="4504315"/>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E0257F7C-FB9C-4029-4019-615D5F520A7B}"/>
                </a:ext>
              </a:extLst>
            </p:cNvPr>
            <p:cNvCxnSpPr>
              <a:cxnSpLocks/>
            </p:cNvCxnSpPr>
            <p:nvPr/>
          </p:nvCxnSpPr>
          <p:spPr bwMode="auto">
            <a:xfrm>
              <a:off x="1634836" y="4600202"/>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AFC2B5BB-AFFD-8E98-9ADE-EF06950E6BF6}"/>
                </a:ext>
              </a:extLst>
            </p:cNvPr>
            <p:cNvCxnSpPr>
              <a:cxnSpLocks/>
            </p:cNvCxnSpPr>
            <p:nvPr/>
          </p:nvCxnSpPr>
          <p:spPr bwMode="auto">
            <a:xfrm>
              <a:off x="1634836" y="4696089"/>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3C6C5597-C2B9-398D-52E8-512E68AB9F66}"/>
                </a:ext>
              </a:extLst>
            </p:cNvPr>
            <p:cNvCxnSpPr>
              <a:cxnSpLocks/>
            </p:cNvCxnSpPr>
            <p:nvPr/>
          </p:nvCxnSpPr>
          <p:spPr bwMode="auto">
            <a:xfrm>
              <a:off x="1634836" y="4791976"/>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A3195FED-607A-64DF-E199-8251CE971D6E}"/>
                </a:ext>
              </a:extLst>
            </p:cNvPr>
            <p:cNvCxnSpPr>
              <a:cxnSpLocks/>
            </p:cNvCxnSpPr>
            <p:nvPr/>
          </p:nvCxnSpPr>
          <p:spPr bwMode="auto">
            <a:xfrm>
              <a:off x="1634836" y="4887863"/>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CA3A05F7-D14D-68A8-7CFB-B00DA2B6077B}"/>
                </a:ext>
              </a:extLst>
            </p:cNvPr>
            <p:cNvCxnSpPr>
              <a:cxnSpLocks/>
            </p:cNvCxnSpPr>
            <p:nvPr/>
          </p:nvCxnSpPr>
          <p:spPr bwMode="auto">
            <a:xfrm>
              <a:off x="1634836" y="4983750"/>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A6B0FCCF-D809-84D1-984F-CB48E90CC8F9}"/>
                </a:ext>
              </a:extLst>
            </p:cNvPr>
            <p:cNvCxnSpPr>
              <a:cxnSpLocks/>
            </p:cNvCxnSpPr>
            <p:nvPr/>
          </p:nvCxnSpPr>
          <p:spPr bwMode="auto">
            <a:xfrm>
              <a:off x="1631253" y="5079637"/>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B17C9826-DD54-7E86-2683-FA4B0B017451}"/>
                </a:ext>
              </a:extLst>
            </p:cNvPr>
            <p:cNvCxnSpPr>
              <a:cxnSpLocks/>
            </p:cNvCxnSpPr>
            <p:nvPr/>
          </p:nvCxnSpPr>
          <p:spPr bwMode="auto">
            <a:xfrm>
              <a:off x="1631253" y="5175524"/>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5022DE88-4778-713B-867E-F654877D3945}"/>
                </a:ext>
              </a:extLst>
            </p:cNvPr>
            <p:cNvCxnSpPr>
              <a:cxnSpLocks/>
            </p:cNvCxnSpPr>
            <p:nvPr/>
          </p:nvCxnSpPr>
          <p:spPr bwMode="auto">
            <a:xfrm>
              <a:off x="1631253" y="5271411"/>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632172EB-CB2F-A292-FF6E-C63F9E7F3FB0}"/>
                </a:ext>
              </a:extLst>
            </p:cNvPr>
            <p:cNvCxnSpPr>
              <a:cxnSpLocks/>
            </p:cNvCxnSpPr>
            <p:nvPr/>
          </p:nvCxnSpPr>
          <p:spPr bwMode="auto">
            <a:xfrm>
              <a:off x="1631253" y="5367298"/>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3D59820E-5FA5-BF2B-8ABA-10FAE502D3E9}"/>
                </a:ext>
              </a:extLst>
            </p:cNvPr>
            <p:cNvCxnSpPr>
              <a:cxnSpLocks/>
            </p:cNvCxnSpPr>
            <p:nvPr/>
          </p:nvCxnSpPr>
          <p:spPr bwMode="auto">
            <a:xfrm>
              <a:off x="1631253" y="5463185"/>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FE3F22E5-44E5-2D23-8211-ED2AE1BF106C}"/>
                </a:ext>
              </a:extLst>
            </p:cNvPr>
            <p:cNvCxnSpPr>
              <a:cxnSpLocks/>
            </p:cNvCxnSpPr>
            <p:nvPr/>
          </p:nvCxnSpPr>
          <p:spPr bwMode="auto">
            <a:xfrm>
              <a:off x="1631253" y="5559072"/>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0319957B-76AB-2590-6028-3D423CAAB4FB}"/>
                </a:ext>
              </a:extLst>
            </p:cNvPr>
            <p:cNvCxnSpPr>
              <a:cxnSpLocks/>
            </p:cNvCxnSpPr>
            <p:nvPr/>
          </p:nvCxnSpPr>
          <p:spPr bwMode="auto">
            <a:xfrm>
              <a:off x="1631253" y="5654959"/>
              <a:ext cx="276038" cy="0"/>
            </a:xfrm>
            <a:prstGeom prst="line">
              <a:avLst/>
            </a:prstGeom>
            <a:noFill/>
            <a:ln w="76200"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19D16898-59DA-60F5-9ADE-A11BC98542D9}"/>
                </a:ext>
              </a:extLst>
            </p:cNvPr>
            <p:cNvCxnSpPr>
              <a:cxnSpLocks/>
            </p:cNvCxnSpPr>
            <p:nvPr/>
          </p:nvCxnSpPr>
          <p:spPr bwMode="auto">
            <a:xfrm>
              <a:off x="1631253" y="5750855"/>
              <a:ext cx="276038" cy="0"/>
            </a:xfrm>
            <a:prstGeom prst="line">
              <a:avLst/>
            </a:prstGeom>
            <a:noFill/>
            <a:ln w="76200" cap="flat" cmpd="sng" algn="ctr">
              <a:solidFill>
                <a:schemeClr val="accent1"/>
              </a:solidFill>
              <a:prstDash val="solid"/>
              <a:round/>
              <a:headEnd type="none" w="med" len="med"/>
              <a:tailEnd type="none" w="med" len="med"/>
            </a:ln>
            <a:effectLst/>
          </p:spPr>
        </p:cxnSp>
      </p:grpSp>
      <p:sp>
        <p:nvSpPr>
          <p:cNvPr id="4" name="Freeform: Shape 3">
            <a:extLst>
              <a:ext uri="{FF2B5EF4-FFF2-40B4-BE49-F238E27FC236}">
                <a16:creationId xmlns:a16="http://schemas.microsoft.com/office/drawing/2014/main" id="{C2653E85-CE52-710B-2DDE-A30F7F9A4526}"/>
              </a:ext>
            </a:extLst>
          </p:cNvPr>
          <p:cNvSpPr/>
          <p:nvPr/>
        </p:nvSpPr>
        <p:spPr bwMode="auto">
          <a:xfrm>
            <a:off x="1634836" y="1690963"/>
            <a:ext cx="3807229" cy="4129498"/>
          </a:xfrm>
          <a:custGeom>
            <a:avLst/>
            <a:gdLst>
              <a:gd name="connsiteX0" fmla="*/ 0 w 3807229"/>
              <a:gd name="connsiteY0" fmla="*/ 0 h 3929149"/>
              <a:gd name="connsiteX1" fmla="*/ 0 w 3807229"/>
              <a:gd name="connsiteY1" fmla="*/ 3929149 h 3929149"/>
              <a:gd name="connsiteX2" fmla="*/ 3807229 w 3807229"/>
              <a:gd name="connsiteY2" fmla="*/ 3929149 h 3929149"/>
            </a:gdLst>
            <a:ahLst/>
            <a:cxnLst>
              <a:cxn ang="0">
                <a:pos x="connsiteX0" y="connsiteY0"/>
              </a:cxn>
              <a:cxn ang="0">
                <a:pos x="connsiteX1" y="connsiteY1"/>
              </a:cxn>
              <a:cxn ang="0">
                <a:pos x="connsiteX2" y="connsiteY2"/>
              </a:cxn>
            </a:cxnLst>
            <a:rect l="l" t="t" r="r" b="b"/>
            <a:pathLst>
              <a:path w="3807229" h="3929149">
                <a:moveTo>
                  <a:pt x="0" y="0"/>
                </a:moveTo>
                <a:lnTo>
                  <a:pt x="0" y="3929149"/>
                </a:lnTo>
                <a:lnTo>
                  <a:pt x="3807229" y="3929149"/>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972914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 Response</a:t>
            </a:r>
            <a:endParaRPr lang="en-US" altLang="en-US" dirty="0"/>
          </a:p>
        </p:txBody>
      </p:sp>
      <p:sp>
        <p:nvSpPr>
          <p:cNvPr id="2" name="Content Placeholder 1">
            <a:extLst>
              <a:ext uri="{FF2B5EF4-FFF2-40B4-BE49-F238E27FC236}">
                <a16:creationId xmlns:a16="http://schemas.microsoft.com/office/drawing/2014/main" id="{5D492F9C-3B0B-9D77-799A-96887A7F1247}"/>
              </a:ext>
            </a:extLst>
          </p:cNvPr>
          <p:cNvSpPr>
            <a:spLocks noGrp="1"/>
          </p:cNvSpPr>
          <p:nvPr>
            <p:ph idx="1"/>
          </p:nvPr>
        </p:nvSpPr>
        <p:spPr>
          <a:xfrm>
            <a:off x="604675" y="1513047"/>
            <a:ext cx="10977725" cy="4650686"/>
          </a:xfrm>
        </p:spPr>
        <p:txBody>
          <a:bodyPr/>
          <a:lstStyle/>
          <a:p>
            <a:r>
              <a:rPr lang="en-US" sz="2400" dirty="0"/>
              <a:t>Median follow-up (range): 19 (1-44) wk</a:t>
            </a:r>
          </a:p>
          <a:p>
            <a:r>
              <a:rPr lang="en-US" sz="2400" dirty="0"/>
              <a:t>55 patients completed 12 wk of tx</a:t>
            </a:r>
          </a:p>
          <a:p>
            <a:r>
              <a:rPr lang="en-US" sz="2400" dirty="0"/>
              <a:t>47 patients completed 24 wk of tx</a:t>
            </a:r>
          </a:p>
          <a:p>
            <a:r>
              <a:rPr lang="en-US" sz="2400" dirty="0"/>
              <a:t>2 patients discontinued tx</a:t>
            </a:r>
          </a:p>
          <a:p>
            <a:pPr lvl="1"/>
            <a:r>
              <a:rPr lang="en-US" sz="2200" dirty="0"/>
              <a:t>1 overt patient with PMF at 10 wk: </a:t>
            </a:r>
            <a:br>
              <a:rPr lang="en-US" sz="2200" dirty="0"/>
            </a:br>
            <a:r>
              <a:rPr lang="en-US" sz="2200" dirty="0"/>
              <a:t>personal reasons</a:t>
            </a:r>
          </a:p>
          <a:p>
            <a:pPr lvl="1"/>
            <a:r>
              <a:rPr lang="en-US" sz="2200" dirty="0"/>
              <a:t>1 patient with PET-MF at 30 wk: &gt;50% increase in spleen size, &gt;50% increase in symptoms</a:t>
            </a:r>
          </a:p>
          <a:p>
            <a:pPr>
              <a:spcBef>
                <a:spcPts val="600"/>
              </a:spcBef>
              <a:spcAft>
                <a:spcPts val="0"/>
              </a:spcAft>
            </a:pPr>
            <a:r>
              <a:rPr lang="en-US" sz="2400" dirty="0"/>
              <a:t>No occurrence of blastic transformation</a:t>
            </a:r>
          </a:p>
          <a:p>
            <a:pPr>
              <a:spcBef>
                <a:spcPts val="600"/>
              </a:spcBef>
              <a:spcAft>
                <a:spcPts val="0"/>
              </a:spcAft>
            </a:pPr>
            <a:r>
              <a:rPr lang="en-US" sz="2400" dirty="0"/>
              <a:t>No arterial or venous thromboembolic events or hemorrhagic events</a:t>
            </a:r>
          </a:p>
        </p:txBody>
      </p:sp>
      <p:sp>
        <p:nvSpPr>
          <p:cNvPr id="3" name="Text Box 15">
            <a:extLst>
              <a:ext uri="{FF2B5EF4-FFF2-40B4-BE49-F238E27FC236}">
                <a16:creationId xmlns:a16="http://schemas.microsoft.com/office/drawing/2014/main" id="{DD77FE65-0261-1850-4CE8-BE84936C685A}"/>
              </a:ext>
            </a:extLst>
          </p:cNvPr>
          <p:cNvSpPr txBox="1">
            <a:spLocks noChangeArrowheads="1"/>
          </p:cNvSpPr>
          <p:nvPr/>
        </p:nvSpPr>
        <p:spPr bwMode="auto">
          <a:xfrm>
            <a:off x="405824" y="6361056"/>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Gill. ASH 2022. Abstr 629. </a:t>
            </a:r>
            <a:endParaRPr lang="en-US" altLang="en-US" sz="1200" b="0" dirty="0">
              <a:solidFill>
                <a:schemeClr val="bg2"/>
              </a:solidFill>
              <a:latin typeface="Calibri" panose="020F0502020204030204" pitchFamily="34" charset="0"/>
            </a:endParaRPr>
          </a:p>
        </p:txBody>
      </p:sp>
      <p:grpSp>
        <p:nvGrpSpPr>
          <p:cNvPr id="4" name="Group 3">
            <a:extLst>
              <a:ext uri="{FF2B5EF4-FFF2-40B4-BE49-F238E27FC236}">
                <a16:creationId xmlns:a16="http://schemas.microsoft.com/office/drawing/2014/main" id="{44E1F2E9-FB15-7D4D-8F35-B9A73428572A}"/>
              </a:ext>
            </a:extLst>
          </p:cNvPr>
          <p:cNvGrpSpPr/>
          <p:nvPr/>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977ECE9-2097-24E9-B66C-A69AB8CC20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1A0274A7-B852-4FA2-049A-962828B8ADB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3379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a:t>
            </a:r>
            <a:br>
              <a:rPr lang="en-US" dirty="0"/>
            </a:br>
            <a:r>
              <a:rPr lang="en-US" i="1" dirty="0"/>
              <a:t>JAK2</a:t>
            </a:r>
            <a:r>
              <a:rPr lang="en-US" dirty="0"/>
              <a:t> V617F Molecular Response</a:t>
            </a:r>
            <a:endParaRPr lang="en-US" altLang="en-US" dirty="0"/>
          </a:p>
        </p:txBody>
      </p:sp>
      <p:sp>
        <p:nvSpPr>
          <p:cNvPr id="2" name="Content Placeholder 1">
            <a:extLst>
              <a:ext uri="{FF2B5EF4-FFF2-40B4-BE49-F238E27FC236}">
                <a16:creationId xmlns:a16="http://schemas.microsoft.com/office/drawing/2014/main" id="{2B77A9CC-CCC2-C165-35AD-48CF19198B30}"/>
              </a:ext>
            </a:extLst>
          </p:cNvPr>
          <p:cNvSpPr>
            <a:spLocks noGrp="1"/>
          </p:cNvSpPr>
          <p:nvPr>
            <p:ph sz="half" idx="1"/>
          </p:nvPr>
        </p:nvSpPr>
        <p:spPr/>
        <p:txBody>
          <a:bodyPr/>
          <a:lstStyle/>
          <a:p>
            <a:pPr>
              <a:spcAft>
                <a:spcPts val="400"/>
              </a:spcAft>
            </a:pPr>
            <a:r>
              <a:rPr lang="en-US" sz="2200" dirty="0"/>
              <a:t>By Wk 24:</a:t>
            </a:r>
          </a:p>
          <a:p>
            <a:pPr lvl="1">
              <a:spcAft>
                <a:spcPts val="400"/>
              </a:spcAft>
            </a:pPr>
            <a:r>
              <a:rPr lang="en-US" sz="2000" dirty="0"/>
              <a:t>36/39 (92%) patients with </a:t>
            </a:r>
            <a:r>
              <a:rPr lang="en-US" sz="2000" i="1" dirty="0"/>
              <a:t>JAK2</a:t>
            </a:r>
            <a:r>
              <a:rPr lang="en-US" sz="2000" dirty="0"/>
              <a:t> V617F had stable or improved allele burden by ddPCR</a:t>
            </a:r>
          </a:p>
          <a:p>
            <a:pPr lvl="1">
              <a:spcAft>
                <a:spcPts val="400"/>
              </a:spcAft>
            </a:pPr>
            <a:r>
              <a:rPr lang="en-US" sz="2000" dirty="0"/>
              <a:t>3/39 (8%) had &gt;50% reduction in </a:t>
            </a:r>
            <a:r>
              <a:rPr lang="en-US" sz="2000" i="1" dirty="0"/>
              <a:t>JAK2</a:t>
            </a:r>
            <a:r>
              <a:rPr lang="en-US" sz="2000" dirty="0"/>
              <a:t> V617F allele burden</a:t>
            </a:r>
          </a:p>
          <a:p>
            <a:pPr>
              <a:spcAft>
                <a:spcPts val="400"/>
              </a:spcAft>
            </a:pPr>
            <a:r>
              <a:rPr lang="en-US" sz="2200" dirty="0"/>
              <a:t>Trend toward reduction (&gt;50%) in </a:t>
            </a:r>
            <a:r>
              <a:rPr lang="en-US" sz="2200" i="1" dirty="0"/>
              <a:t>JAK2 </a:t>
            </a:r>
            <a:r>
              <a:rPr lang="en-US" sz="2200" dirty="0"/>
              <a:t>V617F allele frequency at Wk 24 by ddPCR</a:t>
            </a:r>
          </a:p>
          <a:p>
            <a:pPr lvl="1">
              <a:spcAft>
                <a:spcPts val="400"/>
              </a:spcAft>
            </a:pPr>
            <a:r>
              <a:rPr lang="en-US" sz="2000" dirty="0"/>
              <a:t>1/39 achieved undetectable </a:t>
            </a:r>
            <a:r>
              <a:rPr lang="en-US" sz="2000" i="1" dirty="0"/>
              <a:t>JAK2</a:t>
            </a:r>
            <a:r>
              <a:rPr lang="en-US" sz="2000" dirty="0"/>
              <a:t> V617F from Wk 16 onward</a:t>
            </a:r>
          </a:p>
          <a:p>
            <a:pPr lvl="1">
              <a:spcAft>
                <a:spcPts val="400"/>
              </a:spcAft>
            </a:pPr>
            <a:endParaRPr lang="en-US" sz="2200" dirty="0"/>
          </a:p>
        </p:txBody>
      </p:sp>
      <p:sp>
        <p:nvSpPr>
          <p:cNvPr id="3" name="Content Placeholder 2">
            <a:extLst>
              <a:ext uri="{FF2B5EF4-FFF2-40B4-BE49-F238E27FC236}">
                <a16:creationId xmlns:a16="http://schemas.microsoft.com/office/drawing/2014/main" id="{C18637BE-B654-D025-9DF3-C14E0893F17C}"/>
              </a:ext>
            </a:extLst>
          </p:cNvPr>
          <p:cNvSpPr>
            <a:spLocks noGrp="1"/>
          </p:cNvSpPr>
          <p:nvPr>
            <p:ph sz="half" idx="2"/>
          </p:nvPr>
        </p:nvSpPr>
        <p:spPr>
          <a:xfrm>
            <a:off x="6252633" y="1510730"/>
            <a:ext cx="5634567" cy="4679462"/>
          </a:xfrm>
        </p:spPr>
        <p:txBody>
          <a:bodyPr/>
          <a:lstStyle/>
          <a:p>
            <a:pPr>
              <a:spcAft>
                <a:spcPts val="400"/>
              </a:spcAft>
            </a:pPr>
            <a:r>
              <a:rPr lang="en-US" sz="2200" dirty="0"/>
              <a:t>Hemoglobin remained within lower limit of normal range for most patients throughout tx</a:t>
            </a:r>
          </a:p>
          <a:p>
            <a:pPr>
              <a:spcAft>
                <a:spcPts val="400"/>
              </a:spcAft>
            </a:pPr>
            <a:r>
              <a:rPr lang="en-US" sz="2200" dirty="0"/>
              <a:t>WBC count was reduced throughout tx, most prominently at &gt;24 wk</a:t>
            </a:r>
          </a:p>
          <a:p>
            <a:pPr>
              <a:spcAft>
                <a:spcPts val="400"/>
              </a:spcAft>
            </a:pPr>
            <a:r>
              <a:rPr lang="en-US" sz="2200" dirty="0"/>
              <a:t>Excessive neutropenia was uncommon </a:t>
            </a:r>
          </a:p>
          <a:p>
            <a:pPr>
              <a:spcAft>
                <a:spcPts val="400"/>
              </a:spcAft>
            </a:pPr>
            <a:r>
              <a:rPr lang="en-US" sz="2200" dirty="0"/>
              <a:t>Most platelet responses achieved at &gt;24 wk of tx</a:t>
            </a:r>
          </a:p>
          <a:p>
            <a:pPr>
              <a:spcAft>
                <a:spcPts val="400"/>
              </a:spcAft>
            </a:pPr>
            <a:r>
              <a:rPr lang="en-US" sz="2200" dirty="0"/>
              <a:t>LDH values remained stable throughout tx</a:t>
            </a:r>
          </a:p>
          <a:p>
            <a:pPr>
              <a:spcAft>
                <a:spcPts val="400"/>
              </a:spcAft>
            </a:pPr>
            <a:r>
              <a:rPr lang="en-US" sz="2200" dirty="0"/>
              <a:t>Most patients remained asymptomatic</a:t>
            </a:r>
          </a:p>
          <a:p>
            <a:pPr lvl="1">
              <a:spcAft>
                <a:spcPts val="400"/>
              </a:spcAft>
            </a:pPr>
            <a:r>
              <a:rPr lang="en-US" sz="2000" dirty="0"/>
              <a:t>Total </a:t>
            </a:r>
            <a:r>
              <a:rPr lang="en-US" altLang="en-US" sz="2000" b="0" kern="0" dirty="0"/>
              <a:t>MPN-SAF-TSS scores remained unchanged throughout study</a:t>
            </a:r>
            <a:endParaRPr lang="en-US" sz="2000" dirty="0"/>
          </a:p>
          <a:p>
            <a:pPr lvl="1">
              <a:spcAft>
                <a:spcPts val="400"/>
              </a:spcAft>
            </a:pPr>
            <a:endParaRPr lang="en-US" sz="2000" dirty="0"/>
          </a:p>
          <a:p>
            <a:pPr>
              <a:spcAft>
                <a:spcPts val="400"/>
              </a:spcAft>
            </a:pPr>
            <a:endParaRPr lang="en-US" sz="2200" dirty="0"/>
          </a:p>
        </p:txBody>
      </p:sp>
      <p:sp>
        <p:nvSpPr>
          <p:cNvPr id="5" name="Text Box 15">
            <a:extLst>
              <a:ext uri="{FF2B5EF4-FFF2-40B4-BE49-F238E27FC236}">
                <a16:creationId xmlns:a16="http://schemas.microsoft.com/office/drawing/2014/main" id="{467828B1-1237-E66D-E440-232B3C0F418E}"/>
              </a:ext>
            </a:extLst>
          </p:cNvPr>
          <p:cNvSpPr txBox="1">
            <a:spLocks noChangeArrowheads="1"/>
          </p:cNvSpPr>
          <p:nvPr/>
        </p:nvSpPr>
        <p:spPr bwMode="auto">
          <a:xfrm>
            <a:off x="405824" y="6361056"/>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Gill. ASH 2022. Abstr 629.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512142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 Hematologic Response (Primary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05824" y="6361056"/>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Gill. ASH 2022. Abstr 629. </a:t>
            </a:r>
            <a:endParaRPr lang="en-US" altLang="en-US" sz="1200" b="0" dirty="0">
              <a:solidFill>
                <a:schemeClr val="bg2"/>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A4E58B71-31B7-36F5-21CE-F7AF57BE33AE}"/>
              </a:ext>
            </a:extLst>
          </p:cNvPr>
          <p:cNvGraphicFramePr>
            <a:graphicFrameLocks noGrp="1"/>
          </p:cNvGraphicFramePr>
          <p:nvPr>
            <p:extLst>
              <p:ext uri="{D42A27DB-BD31-4B8C-83A1-F6EECF244321}">
                <p14:modId xmlns:p14="http://schemas.microsoft.com/office/powerpoint/2010/main" val="779102949"/>
              </p:ext>
            </p:extLst>
          </p:nvPr>
        </p:nvGraphicFramePr>
        <p:xfrm>
          <a:off x="728472" y="3822173"/>
          <a:ext cx="10777726" cy="2103200"/>
        </p:xfrm>
        <a:graphic>
          <a:graphicData uri="http://schemas.openxmlformats.org/drawingml/2006/table">
            <a:tbl>
              <a:tblPr/>
              <a:tblGrid>
                <a:gridCol w="2657834">
                  <a:extLst>
                    <a:ext uri="{9D8B030D-6E8A-4147-A177-3AD203B41FA5}">
                      <a16:colId xmlns:a16="http://schemas.microsoft.com/office/drawing/2014/main" val="20000"/>
                    </a:ext>
                  </a:extLst>
                </a:gridCol>
                <a:gridCol w="2029973">
                  <a:extLst>
                    <a:ext uri="{9D8B030D-6E8A-4147-A177-3AD203B41FA5}">
                      <a16:colId xmlns:a16="http://schemas.microsoft.com/office/drawing/2014/main" val="129657357"/>
                    </a:ext>
                  </a:extLst>
                </a:gridCol>
                <a:gridCol w="2029973">
                  <a:extLst>
                    <a:ext uri="{9D8B030D-6E8A-4147-A177-3AD203B41FA5}">
                      <a16:colId xmlns:a16="http://schemas.microsoft.com/office/drawing/2014/main" val="3075910179"/>
                    </a:ext>
                  </a:extLst>
                </a:gridCol>
                <a:gridCol w="2029973">
                  <a:extLst>
                    <a:ext uri="{9D8B030D-6E8A-4147-A177-3AD203B41FA5}">
                      <a16:colId xmlns:a16="http://schemas.microsoft.com/office/drawing/2014/main" val="3923397862"/>
                    </a:ext>
                  </a:extLst>
                </a:gridCol>
                <a:gridCol w="2029973">
                  <a:extLst>
                    <a:ext uri="{9D8B030D-6E8A-4147-A177-3AD203B41FA5}">
                      <a16:colId xmlns:a16="http://schemas.microsoft.com/office/drawing/2014/main" val="1756764043"/>
                    </a:ext>
                  </a:extLst>
                </a:gridCol>
              </a:tblGrid>
              <a:tr h="32004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Response at 12 Wk,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Ropeginterferon Alfa</a:t>
                      </a:r>
                      <a:r>
                        <a:rPr kumimoji="0" lang="el-GR" sz="1800" b="1" i="0" u="none" strike="noStrike" kern="1200" cap="none" normalizeH="0" baseline="0" dirty="0">
                          <a:ln>
                            <a:noFill/>
                          </a:ln>
                          <a:solidFill>
                            <a:schemeClr val="tx1"/>
                          </a:solidFill>
                          <a:effectLst/>
                          <a:latin typeface="+mn-lt"/>
                          <a:ea typeface="+mn-ea"/>
                          <a:cs typeface="+mn-cs"/>
                        </a:rPr>
                        <a:t>-2</a:t>
                      </a:r>
                      <a:r>
                        <a:rPr kumimoji="0" lang="en-US" sz="1800" b="1" i="0" u="none" strike="noStrike" kern="1200" cap="none" normalizeH="0" baseline="0" dirty="0">
                          <a:ln>
                            <a:noFill/>
                          </a:ln>
                          <a:solidFill>
                            <a:schemeClr val="tx1"/>
                          </a:solidFill>
                          <a:effectLst/>
                          <a:latin typeface="+mn-lt"/>
                          <a:ea typeface="+mn-ea"/>
                          <a:cs typeface="+mn-cs"/>
                        </a:rPr>
                        <a:t>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Overt PMF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SMF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Overall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0048">
                <a:tc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Pre-PMF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Overt PMF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SMF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Overall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9258131"/>
                  </a:ext>
                </a:extLst>
              </a:tr>
              <a:tr h="315645">
                <a:tc>
                  <a:txBody>
                    <a:bodyPr/>
                    <a:lstStyle/>
                    <a:p>
                      <a:pPr marL="0" indent="0">
                        <a:buFont typeface="Wingdings" panose="05000000000000000000" pitchFamily="2" charset="2"/>
                        <a:buNone/>
                      </a:pPr>
                      <a:r>
                        <a:rPr lang="en-US" sz="1800" b="0" i="0" u="none" strike="noStrike" kern="1200" baseline="0" dirty="0">
                          <a:solidFill>
                            <a:schemeClr val="bg1"/>
                          </a:solidFill>
                          <a:latin typeface="+mn-lt"/>
                          <a:ea typeface="+mn-ea"/>
                          <a:cs typeface="+mn-cs"/>
                        </a:rPr>
                        <a:t>Hb 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33 (86.8)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 (53.8)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43 (78.2)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1991095"/>
                  </a:ext>
                </a:extLst>
              </a:tr>
              <a:tr h="315645">
                <a:tc>
                  <a:txBody>
                    <a:bodyPr/>
                    <a:lstStyle/>
                    <a:p>
                      <a:r>
                        <a:rPr lang="en-US" sz="1800" b="0" i="0" u="none" strike="noStrike" baseline="0" dirty="0">
                          <a:solidFill>
                            <a:srgbClr val="000000"/>
                          </a:solidFill>
                          <a:latin typeface="+mn-lt"/>
                        </a:rPr>
                        <a:t>WBC response</a:t>
                      </a:r>
                      <a:r>
                        <a:rPr lang="en-US" sz="1800" b="0" i="0" u="none" strike="noStrike" baseline="30000" dirty="0">
                          <a:solidFill>
                            <a:srgbClr val="000000"/>
                          </a:solidFill>
                          <a:latin typeface="+mn-lt"/>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i="0" u="none" strike="noStrike" baseline="0" dirty="0">
                          <a:solidFill>
                            <a:srgbClr val="000000"/>
                          </a:solidFill>
                          <a:latin typeface="+mn-lt"/>
                        </a:rPr>
                        <a:t>32 (84.2)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i="0" u="none" strike="noStrike" baseline="0" dirty="0">
                          <a:solidFill>
                            <a:srgbClr val="000000"/>
                          </a:solidFill>
                          <a:latin typeface="+mn-lt"/>
                        </a:rPr>
                        <a:t>2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mn-lt"/>
                        </a:rPr>
                        <a:t>10 (76.9)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i="0" u="none" strike="noStrike" baseline="0" dirty="0">
                          <a:solidFill>
                            <a:srgbClr val="000000"/>
                          </a:solidFill>
                          <a:latin typeface="+mn-lt"/>
                        </a:rPr>
                        <a:t>44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2730240"/>
                  </a:ext>
                </a:extLst>
              </a:tr>
              <a:tr h="3236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mn-lt"/>
                        </a:rPr>
                        <a:t>Platelet response</a:t>
                      </a:r>
                      <a:r>
                        <a:rPr lang="en-US" sz="1800" b="0" i="0" u="none" strike="noStrike" baseline="30000" dirty="0">
                          <a:solidFill>
                            <a:srgbClr val="000000"/>
                          </a:solidFill>
                          <a:latin typeface="+mn-lt"/>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27 (71.1)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10 (76.9)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41 (74.5)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1043488"/>
                  </a:ext>
                </a:extLst>
              </a:tr>
            </a:tbl>
          </a:graphicData>
        </a:graphic>
      </p:graphicFrame>
      <p:sp>
        <p:nvSpPr>
          <p:cNvPr id="3" name="TextBox 2">
            <a:extLst>
              <a:ext uri="{FF2B5EF4-FFF2-40B4-BE49-F238E27FC236}">
                <a16:creationId xmlns:a16="http://schemas.microsoft.com/office/drawing/2014/main" id="{45198D5A-CEC4-8EB4-4E0B-814429342A4D}"/>
              </a:ext>
            </a:extLst>
          </p:cNvPr>
          <p:cNvSpPr txBox="1"/>
          <p:nvPr/>
        </p:nvSpPr>
        <p:spPr bwMode="auto">
          <a:xfrm>
            <a:off x="502919" y="5964379"/>
            <a:ext cx="7891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mn-lt"/>
              </a:rPr>
              <a:t>*Defined as 10 g/dL to upper limit of normal. </a:t>
            </a:r>
            <a:r>
              <a:rPr lang="en-US" sz="1400" b="0" i="0" u="none" strike="noStrike" baseline="30000" dirty="0">
                <a:solidFill>
                  <a:srgbClr val="000000"/>
                </a:solidFill>
                <a:latin typeface="+mn-lt"/>
              </a:rPr>
              <a:t>†</a:t>
            </a:r>
            <a:r>
              <a:rPr lang="en-US" sz="1400" b="0" i="0" u="none" strike="noStrike" dirty="0">
                <a:solidFill>
                  <a:schemeClr val="bg1"/>
                </a:solidFill>
                <a:latin typeface="+mn-lt"/>
              </a:rPr>
              <a:t>D</a:t>
            </a:r>
            <a:r>
              <a:rPr lang="en-US" sz="1400" b="0" dirty="0">
                <a:solidFill>
                  <a:schemeClr val="bg1"/>
                </a:solidFill>
                <a:latin typeface="+mn-lt"/>
              </a:rPr>
              <a:t>efined as &lt;10 x 10</a:t>
            </a:r>
            <a:r>
              <a:rPr lang="en-US" sz="1400" b="0" baseline="30000" dirty="0">
                <a:solidFill>
                  <a:schemeClr val="bg1"/>
                </a:solidFill>
                <a:latin typeface="+mn-lt"/>
              </a:rPr>
              <a:t>9</a:t>
            </a:r>
            <a:r>
              <a:rPr lang="en-US" sz="1400" b="0" dirty="0">
                <a:solidFill>
                  <a:schemeClr val="bg1"/>
                </a:solidFill>
                <a:latin typeface="+mn-lt"/>
              </a:rPr>
              <a:t>/L. </a:t>
            </a:r>
            <a:r>
              <a:rPr lang="en-US" sz="1400" b="0" i="0" u="none" strike="noStrike" baseline="30000" dirty="0">
                <a:solidFill>
                  <a:srgbClr val="000000"/>
                </a:solidFill>
                <a:latin typeface="+mn-lt"/>
              </a:rPr>
              <a:t>‡</a:t>
            </a:r>
            <a:r>
              <a:rPr lang="en-US" sz="1400" b="0" i="0" u="none" strike="noStrike" dirty="0">
                <a:solidFill>
                  <a:schemeClr val="bg1"/>
                </a:solidFill>
                <a:latin typeface="+mn-lt"/>
              </a:rPr>
              <a:t>D</a:t>
            </a:r>
            <a:r>
              <a:rPr lang="en-US" sz="1400" b="0" dirty="0">
                <a:solidFill>
                  <a:schemeClr val="bg1"/>
                </a:solidFill>
                <a:latin typeface="+mn-lt"/>
              </a:rPr>
              <a:t>efined as ≤400 x 10</a:t>
            </a:r>
            <a:r>
              <a:rPr lang="en-US" sz="1400" b="0" baseline="30000" dirty="0">
                <a:solidFill>
                  <a:schemeClr val="bg1"/>
                </a:solidFill>
                <a:latin typeface="+mn-lt"/>
              </a:rPr>
              <a:t>9</a:t>
            </a:r>
            <a:r>
              <a:rPr lang="en-US" sz="1400" b="0" dirty="0">
                <a:solidFill>
                  <a:schemeClr val="bg1"/>
                </a:solidFill>
                <a:latin typeface="+mn-lt"/>
              </a:rPr>
              <a:t>/L</a:t>
            </a:r>
          </a:p>
        </p:txBody>
      </p:sp>
      <p:graphicFrame>
        <p:nvGraphicFramePr>
          <p:cNvPr id="2" name="Group 32">
            <a:extLst>
              <a:ext uri="{FF2B5EF4-FFF2-40B4-BE49-F238E27FC236}">
                <a16:creationId xmlns:a16="http://schemas.microsoft.com/office/drawing/2014/main" id="{BB8BFAE2-15E5-A68A-A54B-3CABFFC117A0}"/>
              </a:ext>
            </a:extLst>
          </p:cNvPr>
          <p:cNvGraphicFramePr>
            <a:graphicFrameLocks noGrp="1"/>
          </p:cNvGraphicFramePr>
          <p:nvPr>
            <p:extLst>
              <p:ext uri="{D42A27DB-BD31-4B8C-83A1-F6EECF244321}">
                <p14:modId xmlns:p14="http://schemas.microsoft.com/office/powerpoint/2010/main" val="1079084527"/>
              </p:ext>
            </p:extLst>
          </p:nvPr>
        </p:nvGraphicFramePr>
        <p:xfrm>
          <a:off x="728472" y="1600200"/>
          <a:ext cx="10777726" cy="2103200"/>
        </p:xfrm>
        <a:graphic>
          <a:graphicData uri="http://schemas.openxmlformats.org/drawingml/2006/table">
            <a:tbl>
              <a:tblPr/>
              <a:tblGrid>
                <a:gridCol w="2657834">
                  <a:extLst>
                    <a:ext uri="{9D8B030D-6E8A-4147-A177-3AD203B41FA5}">
                      <a16:colId xmlns:a16="http://schemas.microsoft.com/office/drawing/2014/main" val="20000"/>
                    </a:ext>
                  </a:extLst>
                </a:gridCol>
                <a:gridCol w="2029973">
                  <a:extLst>
                    <a:ext uri="{9D8B030D-6E8A-4147-A177-3AD203B41FA5}">
                      <a16:colId xmlns:a16="http://schemas.microsoft.com/office/drawing/2014/main" val="129657357"/>
                    </a:ext>
                  </a:extLst>
                </a:gridCol>
                <a:gridCol w="2029973">
                  <a:extLst>
                    <a:ext uri="{9D8B030D-6E8A-4147-A177-3AD203B41FA5}">
                      <a16:colId xmlns:a16="http://schemas.microsoft.com/office/drawing/2014/main" val="3075910179"/>
                    </a:ext>
                  </a:extLst>
                </a:gridCol>
                <a:gridCol w="2029973">
                  <a:extLst>
                    <a:ext uri="{9D8B030D-6E8A-4147-A177-3AD203B41FA5}">
                      <a16:colId xmlns:a16="http://schemas.microsoft.com/office/drawing/2014/main" val="3923397862"/>
                    </a:ext>
                  </a:extLst>
                </a:gridCol>
                <a:gridCol w="2029973">
                  <a:extLst>
                    <a:ext uri="{9D8B030D-6E8A-4147-A177-3AD203B41FA5}">
                      <a16:colId xmlns:a16="http://schemas.microsoft.com/office/drawing/2014/main" val="1756764043"/>
                    </a:ext>
                  </a:extLst>
                </a:gridCol>
              </a:tblGrid>
              <a:tr h="32004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Response at 24 Wk,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Ropeginterferon Alfa</a:t>
                      </a:r>
                      <a:r>
                        <a:rPr kumimoji="0" lang="el-GR" sz="1800" b="1" i="0" u="none" strike="noStrike" kern="1200" cap="none" normalizeH="0" baseline="0" dirty="0">
                          <a:ln>
                            <a:noFill/>
                          </a:ln>
                          <a:solidFill>
                            <a:schemeClr val="tx1"/>
                          </a:solidFill>
                          <a:effectLst/>
                          <a:latin typeface="+mn-lt"/>
                          <a:ea typeface="+mn-ea"/>
                          <a:cs typeface="+mn-cs"/>
                        </a:rPr>
                        <a:t>-2</a:t>
                      </a:r>
                      <a:r>
                        <a:rPr kumimoji="0" lang="en-US" sz="1800" b="1" i="0" u="none" strike="noStrike" kern="1200" cap="none" normalizeH="0" baseline="0" dirty="0">
                          <a:ln>
                            <a:noFill/>
                          </a:ln>
                          <a:solidFill>
                            <a:schemeClr val="tx1"/>
                          </a:solidFill>
                          <a:effectLst/>
                          <a:latin typeface="+mn-lt"/>
                          <a:ea typeface="+mn-ea"/>
                          <a:cs typeface="+mn-cs"/>
                        </a:rPr>
                        <a:t>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Overt PMF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SMF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Overall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 (N =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0048">
                <a:tc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Pre-PMF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Overt PMF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SMF</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 =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Overall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 (N =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30842558"/>
                  </a:ext>
                </a:extLst>
              </a:tr>
              <a:tr h="315645">
                <a:tc>
                  <a:txBody>
                    <a:bodyPr/>
                    <a:lstStyle/>
                    <a:p>
                      <a:pPr marL="0" indent="0">
                        <a:buFont typeface="Wingdings" panose="05000000000000000000" pitchFamily="2" charset="2"/>
                        <a:buNone/>
                      </a:pPr>
                      <a:r>
                        <a:rPr lang="en-US" sz="1800" b="0" i="0" u="none" strike="noStrike" kern="1200" baseline="0" dirty="0">
                          <a:solidFill>
                            <a:schemeClr val="bg1"/>
                          </a:solidFill>
                          <a:latin typeface="+mn-lt"/>
                          <a:ea typeface="+mn-ea"/>
                          <a:cs typeface="+mn-cs"/>
                        </a:rPr>
                        <a:t>Hb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26 (81.3)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 (66.7)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8 (66.7)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36 (76.6)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1991095"/>
                  </a:ext>
                </a:extLst>
              </a:tr>
              <a:tr h="315645">
                <a:tc>
                  <a:txBody>
                    <a:bodyPr/>
                    <a:lstStyle/>
                    <a:p>
                      <a:r>
                        <a:rPr lang="en-US" sz="1800" b="0" i="0" u="none" strike="noStrike" baseline="0" dirty="0">
                          <a:solidFill>
                            <a:srgbClr val="000000"/>
                          </a:solidFill>
                          <a:latin typeface="+mn-lt"/>
                        </a:rPr>
                        <a:t>WBC response</a:t>
                      </a:r>
                      <a:r>
                        <a:rPr lang="en-US" sz="1800" b="0" i="0" u="none" strike="noStrike" baseline="30000" dirty="0">
                          <a:solidFill>
                            <a:srgbClr val="000000"/>
                          </a:solidFill>
                          <a:latin typeface="+mn-lt"/>
                        </a:rPr>
                        <a:t>†</a:t>
                      </a:r>
                      <a:endParaRPr lang="en-US" sz="1800" b="0" i="0" u="none" strike="noStrike" baseline="0" dirty="0">
                        <a:solidFill>
                          <a:srgbClr val="000000"/>
                        </a:solidFill>
                        <a:latin typeface="+mn-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i="0" u="none" strike="noStrike" baseline="0" dirty="0">
                          <a:solidFill>
                            <a:srgbClr val="000000"/>
                          </a:solidFill>
                          <a:latin typeface="+mn-lt"/>
                        </a:rPr>
                        <a:t>29 (90.6)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i="0" u="none" strike="noStrike" baseline="0" dirty="0">
                          <a:solidFill>
                            <a:srgbClr val="000000"/>
                          </a:solidFill>
                          <a:latin typeface="+mn-lt"/>
                        </a:rPr>
                        <a:t>2 (66.7)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mn-lt"/>
                        </a:rPr>
                        <a:t>10 (83.3)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i="0" u="none" strike="noStrike" baseline="0" dirty="0">
                          <a:solidFill>
                            <a:srgbClr val="000000"/>
                          </a:solidFill>
                          <a:latin typeface="+mn-lt"/>
                        </a:rPr>
                        <a:t>41 (87.2)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2730240"/>
                  </a:ext>
                </a:extLst>
              </a:tr>
              <a:tr h="3236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mn-lt"/>
                        </a:rPr>
                        <a:t>Platelet response</a:t>
                      </a:r>
                      <a:r>
                        <a:rPr lang="en-US" sz="1800" b="0" i="0" u="none" strike="noStrike" baseline="30000" dirty="0">
                          <a:solidFill>
                            <a:srgbClr val="000000"/>
                          </a:solidFill>
                          <a:latin typeface="+mn-lt"/>
                        </a:rPr>
                        <a:t>‡</a:t>
                      </a:r>
                      <a:endParaRPr lang="en-US" sz="1800" b="0" i="0" u="none" strike="noStrike" baseline="0" dirty="0">
                        <a:solidFill>
                          <a:srgbClr val="000000"/>
                        </a:solidFill>
                        <a:latin typeface="+mn-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26 (81.3)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8 (66.7)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37 (78.7)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1043488"/>
                  </a:ext>
                </a:extLst>
              </a:tr>
            </a:tbl>
          </a:graphicData>
        </a:graphic>
      </p:graphicFrame>
    </p:spTree>
    <p:extLst>
      <p:ext uri="{BB962C8B-B14F-4D97-AF65-F5344CB8AC3E}">
        <p14:creationId xmlns:p14="http://schemas.microsoft.com/office/powerpoint/2010/main" val="1168909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05824" y="6361056"/>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Gill. ASH 2022. Abstr 629. </a:t>
            </a:r>
            <a:endParaRPr lang="en-US" altLang="en-US" sz="1200" b="0" dirty="0">
              <a:solidFill>
                <a:schemeClr val="bg2"/>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A4E58B71-31B7-36F5-21CE-F7AF57BE33AE}"/>
              </a:ext>
            </a:extLst>
          </p:cNvPr>
          <p:cNvGraphicFramePr>
            <a:graphicFrameLocks noGrp="1"/>
          </p:cNvGraphicFramePr>
          <p:nvPr>
            <p:extLst>
              <p:ext uri="{D42A27DB-BD31-4B8C-83A1-F6EECF244321}">
                <p14:modId xmlns:p14="http://schemas.microsoft.com/office/powerpoint/2010/main" val="1923849996"/>
              </p:ext>
            </p:extLst>
          </p:nvPr>
        </p:nvGraphicFramePr>
        <p:xfrm>
          <a:off x="719139" y="1399599"/>
          <a:ext cx="10787063" cy="4754944"/>
        </p:xfrm>
        <a:graphic>
          <a:graphicData uri="http://schemas.openxmlformats.org/drawingml/2006/table">
            <a:tbl>
              <a:tblPr/>
              <a:tblGrid>
                <a:gridCol w="3570701">
                  <a:extLst>
                    <a:ext uri="{9D8B030D-6E8A-4147-A177-3AD203B41FA5}">
                      <a16:colId xmlns:a16="http://schemas.microsoft.com/office/drawing/2014/main" val="20000"/>
                    </a:ext>
                  </a:extLst>
                </a:gridCol>
                <a:gridCol w="2405454">
                  <a:extLst>
                    <a:ext uri="{9D8B030D-6E8A-4147-A177-3AD203B41FA5}">
                      <a16:colId xmlns:a16="http://schemas.microsoft.com/office/drawing/2014/main" val="129657357"/>
                    </a:ext>
                  </a:extLst>
                </a:gridCol>
                <a:gridCol w="2405454">
                  <a:extLst>
                    <a:ext uri="{9D8B030D-6E8A-4147-A177-3AD203B41FA5}">
                      <a16:colId xmlns:a16="http://schemas.microsoft.com/office/drawing/2014/main" val="2368019623"/>
                    </a:ext>
                  </a:extLst>
                </a:gridCol>
                <a:gridCol w="2405454">
                  <a:extLst>
                    <a:ext uri="{9D8B030D-6E8A-4147-A177-3AD203B41FA5}">
                      <a16:colId xmlns:a16="http://schemas.microsoft.com/office/drawing/2014/main" val="2202562449"/>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Ropeginterferon Alfa</a:t>
                      </a:r>
                      <a:r>
                        <a:rPr kumimoji="0" lang="el-GR" sz="1800" b="1" i="0" u="none" strike="noStrike" cap="none" normalizeH="0" baseline="0" dirty="0">
                          <a:ln>
                            <a:noFill/>
                          </a:ln>
                          <a:solidFill>
                            <a:schemeClr val="tx1"/>
                          </a:solidFill>
                          <a:effectLst/>
                          <a:latin typeface="+mn-lt"/>
                        </a:rPr>
                        <a:t>-2</a:t>
                      </a:r>
                      <a:r>
                        <a:rPr kumimoji="0" lang="en-US" sz="1800" b="1" i="0" u="none" strike="noStrike" cap="none" normalizeH="0" baseline="0" dirty="0">
                          <a:ln>
                            <a:noFill/>
                          </a:ln>
                          <a:solidFill>
                            <a:schemeClr val="tx1"/>
                          </a:solidFill>
                          <a:effectLst/>
                          <a:latin typeface="+mn-lt"/>
                        </a:rPr>
                        <a:t>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Total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7648">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563616807"/>
                  </a:ext>
                </a:extLst>
              </a:tr>
              <a:tr h="340084">
                <a:tc>
                  <a:txBody>
                    <a:bodyPr/>
                    <a:lstStyle/>
                    <a:p>
                      <a:pPr marL="0" indent="0">
                        <a:buFont typeface="Wingdings" panose="05000000000000000000" pitchFamily="2" charset="2"/>
                        <a:buNone/>
                      </a:pPr>
                      <a:r>
                        <a:rPr lang="en-US" sz="1800" b="1" i="0" u="none" strike="noStrike" kern="1200" baseline="0" dirty="0">
                          <a:solidFill>
                            <a:schemeClr val="bg1"/>
                          </a:solidFill>
                          <a:latin typeface="+mn-lt"/>
                          <a:ea typeface="+mn-ea"/>
                          <a:cs typeface="+mn-cs"/>
                        </a:rPr>
                        <a:t>Hematologic</a:t>
                      </a:r>
                    </a:p>
                    <a:p>
                      <a:pPr marL="285750" indent="-285750">
                        <a:buFont typeface="Wingdings" panose="05000000000000000000" pitchFamily="2" charset="2"/>
                        <a:buChar char="§"/>
                      </a:pPr>
                      <a:r>
                        <a:rPr lang="en-US" sz="1800" b="0" i="0" u="none" strike="noStrike" kern="1200" baseline="0" dirty="0">
                          <a:solidFill>
                            <a:schemeClr val="bg1"/>
                          </a:solidFill>
                          <a:latin typeface="+mn-lt"/>
                          <a:ea typeface="+mn-ea"/>
                          <a:cs typeface="+mn-cs"/>
                        </a:rPr>
                        <a:t>Anemia</a:t>
                      </a:r>
                    </a:p>
                    <a:p>
                      <a:pPr marL="285750" indent="-285750">
                        <a:buFont typeface="Wingdings" panose="05000000000000000000" pitchFamily="2" charset="2"/>
                        <a:buChar char="§"/>
                      </a:pPr>
                      <a:r>
                        <a:rPr lang="en-US" sz="1800" b="0" i="0" u="none" strike="noStrike" kern="1200" baseline="0" dirty="0">
                          <a:solidFill>
                            <a:schemeClr val="bg1"/>
                          </a:solidFill>
                          <a:latin typeface="+mn-lt"/>
                          <a:ea typeface="+mn-ea"/>
                          <a:cs typeface="+mn-cs"/>
                        </a:rPr>
                        <a:t>Leukopenia</a:t>
                      </a:r>
                    </a:p>
                    <a:p>
                      <a:pPr marL="285750" indent="-285750">
                        <a:buFont typeface="Wingdings" panose="05000000000000000000" pitchFamily="2" charset="2"/>
                        <a:buChar char="§"/>
                      </a:pPr>
                      <a:r>
                        <a:rPr lang="en-US" sz="1800" b="0" i="0" u="none" strike="noStrike" kern="1200" baseline="0" dirty="0">
                          <a:solidFill>
                            <a:schemeClr val="bg1"/>
                          </a:solidFill>
                          <a:latin typeface="+mn-lt"/>
                          <a:ea typeface="+mn-ea"/>
                          <a:cs typeface="+mn-cs"/>
                        </a:rPr>
                        <a:t>Neutropenia</a:t>
                      </a:r>
                    </a:p>
                    <a:p>
                      <a:pPr marL="285750" indent="-285750">
                        <a:buFont typeface="Wingdings" panose="05000000000000000000" pitchFamily="2" charset="2"/>
                        <a:buChar char="§"/>
                      </a:pPr>
                      <a:r>
                        <a:rPr lang="en-US" sz="1800" b="0" i="0" u="none" strike="noStrike" kern="1200" baseline="0" dirty="0">
                          <a:solidFill>
                            <a:schemeClr val="bg1"/>
                          </a:solidFill>
                          <a:latin typeface="+mn-lt"/>
                          <a:ea typeface="+mn-ea"/>
                          <a:cs typeface="+mn-cs"/>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lang="en-US" sz="1800" b="0" i="0" u="none" strike="noStrike" kern="1200" baseline="0" dirty="0">
                        <a:solidFill>
                          <a:schemeClr val="bg1"/>
                        </a:solidFill>
                        <a:latin typeface="+mn-lt"/>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800" b="0" i="0" u="none" strike="noStrike" kern="1200" baseline="0" dirty="0">
                          <a:solidFill>
                            <a:schemeClr val="bg1"/>
                          </a:solidFill>
                          <a:latin typeface="+mn-lt"/>
                          <a:ea typeface="+mn-ea"/>
                          <a:cs typeface="+mn-cs"/>
                        </a:rPr>
                        <a:t>14 (23.3)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800" b="0" i="0" u="none" strike="noStrike" kern="1200" baseline="0" dirty="0">
                          <a:solidFill>
                            <a:schemeClr val="bg1"/>
                          </a:solidFill>
                          <a:latin typeface="+mn-lt"/>
                          <a:ea typeface="+mn-ea"/>
                          <a:cs typeface="+mn-cs"/>
                        </a:rPr>
                        <a:t>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800" b="0" i="0" u="none" strike="noStrike" kern="1200" baseline="0" dirty="0">
                          <a:solidFill>
                            <a:schemeClr val="bg1"/>
                          </a:solidFill>
                          <a:latin typeface="+mn-lt"/>
                          <a:ea typeface="+mn-ea"/>
                          <a:cs typeface="+mn-cs"/>
                        </a:rPr>
                        <a:t>4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800" b="0" i="0" u="none" strike="noStrike" kern="1200" baseline="0" dirty="0">
                          <a:solidFill>
                            <a:schemeClr val="bg1"/>
                          </a:solidFill>
                          <a:latin typeface="+mn-lt"/>
                          <a:ea typeface="+mn-ea"/>
                          <a:cs typeface="+mn-cs"/>
                        </a:rPr>
                        <a:t>9 (15.0)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19 (31.6)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6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9 (15.0)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91991095"/>
                  </a:ext>
                </a:extLst>
              </a:tr>
              <a:tr h="159303">
                <a:tc>
                  <a:txBody>
                    <a:bodyPr/>
                    <a:lstStyle/>
                    <a:p>
                      <a:r>
                        <a:rPr lang="en-US" sz="1800" b="1" i="0" u="none" strike="noStrike" baseline="0" dirty="0">
                          <a:solidFill>
                            <a:srgbClr val="000000"/>
                          </a:solidFill>
                          <a:latin typeface="+mn-lt"/>
                        </a:rPr>
                        <a:t>Nonhematologic</a:t>
                      </a:r>
                    </a:p>
                    <a:p>
                      <a:pPr marL="285750" indent="-285750">
                        <a:buFont typeface="Wingdings" panose="05000000000000000000" pitchFamily="2" charset="2"/>
                        <a:buChar char="§"/>
                      </a:pPr>
                      <a:r>
                        <a:rPr lang="en-US" sz="1800" b="0" i="0" u="none" strike="noStrike" baseline="0" dirty="0">
                          <a:solidFill>
                            <a:srgbClr val="000000"/>
                          </a:solidFill>
                          <a:latin typeface="+mn-lt"/>
                        </a:rPr>
                        <a:t>Hair loss</a:t>
                      </a:r>
                    </a:p>
                    <a:p>
                      <a:pPr marL="285750" indent="-285750">
                        <a:buFont typeface="Wingdings" panose="05000000000000000000" pitchFamily="2" charset="2"/>
                        <a:buChar char="§"/>
                      </a:pPr>
                      <a:r>
                        <a:rPr lang="en-US" sz="1800" b="0" i="0" u="none" strike="noStrike" baseline="0" dirty="0">
                          <a:solidFill>
                            <a:srgbClr val="000000"/>
                          </a:solidFill>
                          <a:latin typeface="+mn-lt"/>
                        </a:rPr>
                        <a:t>Bone pain</a:t>
                      </a:r>
                    </a:p>
                    <a:p>
                      <a:pPr marL="285750" indent="-285750">
                        <a:buFont typeface="Wingdings" panose="05000000000000000000" pitchFamily="2" charset="2"/>
                        <a:buChar char="§"/>
                      </a:pPr>
                      <a:r>
                        <a:rPr lang="en-US" sz="1800" b="0" i="0" u="none" strike="noStrike" baseline="0" dirty="0">
                          <a:solidFill>
                            <a:srgbClr val="000000"/>
                          </a:solidFill>
                          <a:latin typeface="+mn-lt"/>
                        </a:rPr>
                        <a:t>Fever</a:t>
                      </a:r>
                    </a:p>
                    <a:p>
                      <a:pPr marL="285750" indent="-285750">
                        <a:buFont typeface="Wingdings" panose="05000000000000000000" pitchFamily="2" charset="2"/>
                        <a:buChar char="§"/>
                      </a:pPr>
                      <a:r>
                        <a:rPr lang="en-US" sz="1800" b="0" i="0" u="none" strike="noStrike" baseline="0" dirty="0">
                          <a:solidFill>
                            <a:srgbClr val="000000"/>
                          </a:solidFill>
                          <a:latin typeface="+mn-lt"/>
                        </a:rPr>
                        <a:t>Malaise</a:t>
                      </a:r>
                    </a:p>
                    <a:p>
                      <a:pPr marL="285750" indent="-285750">
                        <a:buFont typeface="Wingdings" panose="05000000000000000000" pitchFamily="2" charset="2"/>
                        <a:buChar char="§"/>
                      </a:pPr>
                      <a:r>
                        <a:rPr lang="en-US" sz="1800" b="0" i="0" u="none" strike="noStrike" baseline="0" dirty="0">
                          <a:solidFill>
                            <a:srgbClr val="000000"/>
                          </a:solidFill>
                          <a:latin typeface="+mn-lt"/>
                        </a:rPr>
                        <a:t>Muscle pain</a:t>
                      </a:r>
                    </a:p>
                    <a:p>
                      <a:pPr marL="285750" indent="-285750">
                        <a:buFont typeface="Wingdings" panose="05000000000000000000" pitchFamily="2" charset="2"/>
                        <a:buChar char="§"/>
                      </a:pPr>
                      <a:r>
                        <a:rPr lang="en-US" sz="1800" b="0" i="0" u="none" strike="noStrike" baseline="0" dirty="0">
                          <a:solidFill>
                            <a:srgbClr val="000000"/>
                          </a:solidFill>
                          <a:latin typeface="+mn-lt"/>
                        </a:rPr>
                        <a:t>Transaminitis (ALT/AST)</a:t>
                      </a:r>
                    </a:p>
                    <a:p>
                      <a:pPr marL="285750" indent="-285750">
                        <a:buFont typeface="Wingdings" panose="05000000000000000000" pitchFamily="2" charset="2"/>
                        <a:buChar char="§"/>
                      </a:pPr>
                      <a:r>
                        <a:rPr lang="en-US" sz="1800" b="0" i="0" u="none" strike="noStrike" baseline="0" dirty="0">
                          <a:solidFill>
                            <a:srgbClr val="000000"/>
                          </a:solidFill>
                          <a:latin typeface="+mn-lt"/>
                        </a:rPr>
                        <a:t>Thyroid dysfunction</a:t>
                      </a:r>
                    </a:p>
                    <a:p>
                      <a:pPr marL="285750" indent="-285750">
                        <a:buFont typeface="Wingdings" panose="05000000000000000000" pitchFamily="2" charset="2"/>
                        <a:buChar char="§"/>
                      </a:pPr>
                      <a:r>
                        <a:rPr lang="en-US" sz="1800" b="0" i="0" u="none" strike="noStrike" baseline="0" dirty="0">
                          <a:solidFill>
                            <a:srgbClr val="000000"/>
                          </a:solidFill>
                          <a:latin typeface="+mn-lt"/>
                        </a:rPr>
                        <a:t>Depression/mood disorder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800" b="0" i="0" u="none" strike="noStrike" baseline="0" dirty="0">
                        <a:solidFill>
                          <a:srgbClr val="000000"/>
                        </a:solidFill>
                        <a:latin typeface="+mn-lt"/>
                      </a:endParaRPr>
                    </a:p>
                    <a:p>
                      <a:pPr algn="ctr"/>
                      <a:r>
                        <a:rPr lang="en-US" sz="1800" b="0" i="0" u="none" strike="noStrike" baseline="0" dirty="0">
                          <a:solidFill>
                            <a:srgbClr val="000000"/>
                          </a:solidFill>
                          <a:latin typeface="+mn-lt"/>
                        </a:rPr>
                        <a:t>20 (33.3)</a:t>
                      </a:r>
                    </a:p>
                    <a:p>
                      <a:pPr algn="ctr"/>
                      <a:r>
                        <a:rPr lang="en-US" sz="1800" b="0" i="0" u="none" strike="noStrike" baseline="0" dirty="0">
                          <a:solidFill>
                            <a:srgbClr val="000000"/>
                          </a:solidFill>
                          <a:latin typeface="+mn-lt"/>
                        </a:rPr>
                        <a:t>10 (10.0)</a:t>
                      </a:r>
                    </a:p>
                    <a:p>
                      <a:pPr algn="ctr"/>
                      <a:r>
                        <a:rPr lang="en-US" sz="1800" b="0" i="0" u="none" strike="noStrike" baseline="0" dirty="0">
                          <a:solidFill>
                            <a:srgbClr val="000000"/>
                          </a:solidFill>
                          <a:latin typeface="+mn-lt"/>
                        </a:rPr>
                        <a:t>2 (3.3)</a:t>
                      </a:r>
                    </a:p>
                    <a:p>
                      <a:pPr algn="ctr"/>
                      <a:r>
                        <a:rPr lang="en-US" sz="1800" b="0" i="0" u="none" strike="noStrike" baseline="0" dirty="0">
                          <a:solidFill>
                            <a:srgbClr val="000000"/>
                          </a:solidFill>
                          <a:latin typeface="+mn-lt"/>
                        </a:rPr>
                        <a:t>24 (40.0)</a:t>
                      </a:r>
                    </a:p>
                    <a:p>
                      <a:pPr algn="ctr"/>
                      <a:r>
                        <a:rPr lang="en-US" sz="1800" b="0" i="0" u="none" strike="noStrike" baseline="0" dirty="0">
                          <a:solidFill>
                            <a:srgbClr val="000000"/>
                          </a:solidFill>
                          <a:latin typeface="+mn-lt"/>
                        </a:rPr>
                        <a:t>11 (18.3)</a:t>
                      </a:r>
                    </a:p>
                    <a:p>
                      <a:pPr algn="ctr"/>
                      <a:r>
                        <a:rPr lang="en-US" sz="1800" b="0" i="0" u="none" strike="noStrike" baseline="0" dirty="0">
                          <a:solidFill>
                            <a:srgbClr val="000000"/>
                          </a:solidFill>
                          <a:latin typeface="+mn-lt"/>
                        </a:rPr>
                        <a:t>7 (11.7)</a:t>
                      </a:r>
                    </a:p>
                    <a:p>
                      <a:pPr algn="ctr"/>
                      <a:r>
                        <a:rPr lang="en-US" sz="1800" b="0" i="0" u="none" strike="noStrike" baseline="0" dirty="0">
                          <a:solidFill>
                            <a:srgbClr val="000000"/>
                          </a:solidFill>
                          <a:latin typeface="+mn-lt"/>
                        </a:rPr>
                        <a:t>1 (1.7)</a:t>
                      </a:r>
                    </a:p>
                    <a:p>
                      <a:pPr algn="ctr"/>
                      <a:r>
                        <a:rPr lang="en-US" sz="1800" b="0" i="0" u="none" strike="noStrike" baseline="0" dirty="0">
                          <a:solidFill>
                            <a:srgbClr val="000000"/>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800" b="0" i="0" u="none" strike="noStrike" baseline="0" dirty="0">
                        <a:solidFill>
                          <a:srgbClr val="000000"/>
                        </a:solidFill>
                        <a:latin typeface="+mn-lt"/>
                      </a:endParaRPr>
                    </a:p>
                    <a:p>
                      <a:pPr algn="ctr"/>
                      <a:r>
                        <a:rPr lang="en-US" sz="1800" b="0" i="0" u="none" strike="noStrike" baseline="0" dirty="0">
                          <a:solidFill>
                            <a:srgbClr val="000000"/>
                          </a:solidFill>
                          <a:latin typeface="+mn-lt"/>
                        </a:rPr>
                        <a:t>0</a:t>
                      </a:r>
                    </a:p>
                    <a:p>
                      <a:pPr algn="ctr"/>
                      <a:r>
                        <a:rPr lang="en-US" sz="1800" b="0" i="0" u="none" strike="noStrike" baseline="0" dirty="0">
                          <a:solidFill>
                            <a:srgbClr val="000000"/>
                          </a:solidFill>
                          <a:latin typeface="+mn-lt"/>
                        </a:rPr>
                        <a:t>0</a:t>
                      </a:r>
                    </a:p>
                    <a:p>
                      <a:pPr algn="ctr"/>
                      <a:r>
                        <a:rPr lang="en-US" sz="1800" b="0" i="0" u="none" strike="noStrike" baseline="0" dirty="0">
                          <a:solidFill>
                            <a:srgbClr val="000000"/>
                          </a:solidFill>
                          <a:latin typeface="+mn-lt"/>
                        </a:rPr>
                        <a:t>0</a:t>
                      </a:r>
                    </a:p>
                    <a:p>
                      <a:pPr algn="ctr"/>
                      <a:r>
                        <a:rPr lang="en-US" sz="1800" b="0" i="0" u="none" strike="noStrike" baseline="0" dirty="0">
                          <a:solidFill>
                            <a:srgbClr val="000000"/>
                          </a:solidFill>
                          <a:latin typeface="+mn-lt"/>
                        </a:rPr>
                        <a:t>1 (1.7)</a:t>
                      </a:r>
                    </a:p>
                    <a:p>
                      <a:pPr algn="ctr"/>
                      <a:r>
                        <a:rPr lang="en-US" sz="1800" b="0" i="0" u="none" strike="noStrike" baseline="0" dirty="0">
                          <a:solidFill>
                            <a:srgbClr val="000000"/>
                          </a:solidFill>
                          <a:latin typeface="+mn-lt"/>
                        </a:rPr>
                        <a:t>0</a:t>
                      </a:r>
                    </a:p>
                    <a:p>
                      <a:pPr algn="ctr"/>
                      <a:r>
                        <a:rPr lang="en-US" sz="1800" b="0" i="0" u="none" strike="noStrike" baseline="0" dirty="0">
                          <a:solidFill>
                            <a:srgbClr val="000000"/>
                          </a:solidFill>
                          <a:latin typeface="+mn-lt"/>
                        </a:rPr>
                        <a:t>1 (1.7)</a:t>
                      </a:r>
                    </a:p>
                    <a:p>
                      <a:pPr algn="ctr"/>
                      <a:r>
                        <a:rPr lang="en-US" sz="1800" b="0" i="0" u="none" strike="noStrike" baseline="0" dirty="0">
                          <a:solidFill>
                            <a:srgbClr val="000000"/>
                          </a:solidFill>
                          <a:latin typeface="+mn-lt"/>
                        </a:rPr>
                        <a:t>0</a:t>
                      </a:r>
                    </a:p>
                    <a:p>
                      <a:pPr algn="ctr"/>
                      <a:r>
                        <a:rPr lang="en-US" sz="1800" b="0" i="0" u="none" strike="noStrike" baseline="0" dirty="0">
                          <a:solidFill>
                            <a:srgbClr val="000000"/>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endParaRPr lang="en-US" sz="1800" b="0" i="0" u="none" strike="noStrike" baseline="0" dirty="0">
                        <a:solidFill>
                          <a:srgbClr val="000000"/>
                        </a:solidFill>
                        <a:latin typeface="+mn-lt"/>
                      </a:endParaRPr>
                    </a:p>
                    <a:p>
                      <a:pPr algn="ctr"/>
                      <a:r>
                        <a:rPr lang="en-US" sz="1800" b="0" i="0" u="none" strike="noStrike" baseline="0" dirty="0">
                          <a:solidFill>
                            <a:srgbClr val="000000"/>
                          </a:solidFill>
                          <a:latin typeface="+mn-lt"/>
                        </a:rPr>
                        <a:t>20 (33.3)</a:t>
                      </a:r>
                    </a:p>
                    <a:p>
                      <a:pPr algn="ctr"/>
                      <a:r>
                        <a:rPr lang="en-US" sz="1800" b="0" i="0" u="none" strike="noStrike" baseline="0" dirty="0">
                          <a:solidFill>
                            <a:srgbClr val="000000"/>
                          </a:solidFill>
                          <a:latin typeface="+mn-lt"/>
                        </a:rPr>
                        <a:t>10 (10.0)</a:t>
                      </a:r>
                    </a:p>
                    <a:p>
                      <a:pPr algn="ctr"/>
                      <a:r>
                        <a:rPr lang="en-US" sz="1800" b="0" i="0" u="none" strike="noStrike" baseline="0" dirty="0">
                          <a:solidFill>
                            <a:srgbClr val="000000"/>
                          </a:solidFill>
                          <a:latin typeface="+mn-lt"/>
                        </a:rPr>
                        <a:t>2 (3.3)</a:t>
                      </a:r>
                    </a:p>
                    <a:p>
                      <a:pPr algn="ctr"/>
                      <a:r>
                        <a:rPr lang="en-US" sz="1800" b="0" i="0" u="none" strike="noStrike" baseline="0" dirty="0">
                          <a:solidFill>
                            <a:srgbClr val="000000"/>
                          </a:solidFill>
                          <a:latin typeface="+mn-lt"/>
                        </a:rPr>
                        <a:t>25 (41.7)</a:t>
                      </a:r>
                    </a:p>
                    <a:p>
                      <a:pPr algn="ctr"/>
                      <a:r>
                        <a:rPr lang="en-US" sz="1800" b="0" i="0" u="none" strike="noStrike" baseline="0" dirty="0">
                          <a:solidFill>
                            <a:srgbClr val="000000"/>
                          </a:solidFill>
                          <a:latin typeface="+mn-lt"/>
                        </a:rPr>
                        <a:t>11 (18.3)</a:t>
                      </a:r>
                    </a:p>
                    <a:p>
                      <a:pPr algn="ctr"/>
                      <a:r>
                        <a:rPr lang="en-US" sz="1800" b="0" i="0" u="none" strike="noStrike" baseline="0" dirty="0">
                          <a:solidFill>
                            <a:srgbClr val="000000"/>
                          </a:solidFill>
                          <a:latin typeface="+mn-lt"/>
                        </a:rPr>
                        <a:t>8 (13.4)</a:t>
                      </a:r>
                    </a:p>
                    <a:p>
                      <a:pPr algn="ctr"/>
                      <a:r>
                        <a:rPr lang="en-US" sz="1800" b="0" i="0" u="none" strike="noStrike" baseline="0" dirty="0">
                          <a:solidFill>
                            <a:srgbClr val="000000"/>
                          </a:solidFill>
                          <a:latin typeface="+mn-lt"/>
                        </a:rPr>
                        <a:t>1 (1.7)</a:t>
                      </a:r>
                    </a:p>
                    <a:p>
                      <a:pPr algn="ctr"/>
                      <a:r>
                        <a:rPr lang="en-US" sz="1800" b="0" i="0" u="none" strike="noStrike" baseline="0" dirty="0">
                          <a:solidFill>
                            <a:srgbClr val="000000"/>
                          </a:solidFill>
                          <a:latin typeface="+mn-lt"/>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2730240"/>
                  </a:ext>
                </a:extLst>
              </a:tr>
            </a:tbl>
          </a:graphicData>
        </a:graphic>
      </p:graphicFrame>
      <p:grpSp>
        <p:nvGrpSpPr>
          <p:cNvPr id="3" name="Group 2">
            <a:extLst>
              <a:ext uri="{FF2B5EF4-FFF2-40B4-BE49-F238E27FC236}">
                <a16:creationId xmlns:a16="http://schemas.microsoft.com/office/drawing/2014/main" id="{60C8C08A-46F0-1925-5540-589FD550BABB}"/>
              </a:ext>
            </a:extLst>
          </p:cNvPr>
          <p:cNvGrpSpPr/>
          <p:nvPr/>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4BFE6662-64C4-4C3D-8081-C098197FF0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C2FA8446-DEED-BD80-356F-6F28A57B7E0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1639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Ropeginterferon </a:t>
            </a:r>
            <a:r>
              <a:rPr lang="en-US" altLang="en-US" sz="3600" dirty="0"/>
              <a:t>Alfa-</a:t>
            </a:r>
            <a:r>
              <a:rPr lang="el-GR" dirty="0"/>
              <a:t>2</a:t>
            </a:r>
            <a:r>
              <a:rPr lang="en-US" dirty="0"/>
              <a:t>b in Early/Prefibrotic MF: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dirty="0">
                <a:solidFill>
                  <a:srgbClr val="000000"/>
                </a:solidFill>
                <a:latin typeface="+mn-lt"/>
              </a:rPr>
              <a:t>In patients with low/intermediate-risk MF</a:t>
            </a:r>
            <a:r>
              <a:rPr lang="en-US" b="0" i="0" u="none" strike="noStrike" baseline="0" dirty="0">
                <a:solidFill>
                  <a:srgbClr val="000000"/>
                </a:solidFill>
                <a:latin typeface="+mn-lt"/>
              </a:rPr>
              <a:t>, </a:t>
            </a:r>
            <a:r>
              <a:rPr lang="en-US" dirty="0">
                <a:solidFill>
                  <a:srgbClr val="000000"/>
                </a:solidFill>
                <a:latin typeface="+mn-lt"/>
              </a:rPr>
              <a:t>r</a:t>
            </a:r>
            <a:r>
              <a:rPr lang="en-US" b="0" i="0" u="none" strike="noStrike" baseline="0" dirty="0">
                <a:solidFill>
                  <a:srgbClr val="000000"/>
                </a:solidFill>
                <a:latin typeface="+mn-lt"/>
              </a:rPr>
              <a:t>opeginterferon </a:t>
            </a:r>
            <a:r>
              <a:rPr lang="en-US" dirty="0">
                <a:solidFill>
                  <a:srgbClr val="000000"/>
                </a:solidFill>
                <a:latin typeface="+mn-lt"/>
              </a:rPr>
              <a:t>alfa</a:t>
            </a:r>
            <a:r>
              <a:rPr lang="en-US" b="0" i="0" u="none" strike="noStrike" baseline="0" dirty="0">
                <a:solidFill>
                  <a:srgbClr val="000000"/>
                </a:solidFill>
                <a:latin typeface="+mn-lt"/>
              </a:rPr>
              <a:t>-2b was shown to be safe and effective  </a:t>
            </a:r>
          </a:p>
          <a:p>
            <a:pPr lvl="1"/>
            <a:r>
              <a:rPr lang="en-US" dirty="0">
                <a:solidFill>
                  <a:srgbClr val="000000"/>
                </a:solidFill>
                <a:latin typeface="+mn-lt"/>
              </a:rPr>
              <a:t>H</a:t>
            </a:r>
            <a:r>
              <a:rPr lang="en-US" b="0" i="0" u="none" strike="noStrike" baseline="0" dirty="0">
                <a:solidFill>
                  <a:srgbClr val="000000"/>
                </a:solidFill>
                <a:latin typeface="+mn-lt"/>
              </a:rPr>
              <a:t>ematologic and </a:t>
            </a:r>
            <a:r>
              <a:rPr lang="en-US" b="0" i="1" u="none" strike="noStrike" baseline="0" dirty="0">
                <a:solidFill>
                  <a:srgbClr val="000000"/>
                </a:solidFill>
                <a:latin typeface="+mn-lt"/>
              </a:rPr>
              <a:t>JAK2 V617F </a:t>
            </a:r>
            <a:r>
              <a:rPr lang="en-US" b="0" i="0" u="none" strike="noStrike" baseline="0" dirty="0">
                <a:solidFill>
                  <a:srgbClr val="000000"/>
                </a:solidFill>
                <a:latin typeface="+mn-lt"/>
              </a:rPr>
              <a:t>molecular responses observed at 24 wk (92%)    </a:t>
            </a:r>
          </a:p>
          <a:p>
            <a:pPr lvl="1"/>
            <a:r>
              <a:rPr lang="en-US" dirty="0">
                <a:solidFill>
                  <a:srgbClr val="000000"/>
                </a:solidFill>
                <a:latin typeface="+mn-lt"/>
              </a:rPr>
              <a:t>Initial dosing of 250, 350, and 500 µg was well tolerated</a:t>
            </a:r>
            <a:endParaRPr lang="en-US" b="0" i="0" u="none" strike="noStrike" baseline="0" dirty="0">
              <a:solidFill>
                <a:srgbClr val="000000"/>
              </a:solidFill>
              <a:latin typeface="+mn-lt"/>
            </a:endParaRPr>
          </a:p>
          <a:p>
            <a:pPr marR="0" algn="l"/>
            <a:r>
              <a:rPr lang="en-US" b="0" i="0" u="none" strike="noStrike" baseline="0" dirty="0">
                <a:solidFill>
                  <a:srgbClr val="000000"/>
                </a:solidFill>
                <a:latin typeface="+mn-lt"/>
              </a:rPr>
              <a:t>Further analysis will examine </a:t>
            </a:r>
            <a:r>
              <a:rPr lang="en-US" b="0" i="1" u="none" strike="noStrike" baseline="0" dirty="0">
                <a:solidFill>
                  <a:srgbClr val="000000"/>
                </a:solidFill>
                <a:latin typeface="+mn-lt"/>
              </a:rPr>
              <a:t>CALR+</a:t>
            </a:r>
            <a:r>
              <a:rPr lang="en-US" b="0" i="0" u="none" strike="noStrike" baseline="0" dirty="0">
                <a:solidFill>
                  <a:srgbClr val="000000"/>
                </a:solidFill>
                <a:latin typeface="+mn-lt"/>
              </a:rPr>
              <a:t> and </a:t>
            </a:r>
            <a:r>
              <a:rPr lang="en-US" b="0" i="1" u="none" strike="noStrike" baseline="0" dirty="0">
                <a:solidFill>
                  <a:srgbClr val="000000"/>
                </a:solidFill>
                <a:latin typeface="+mn-lt"/>
              </a:rPr>
              <a:t>MPL+</a:t>
            </a:r>
            <a:r>
              <a:rPr lang="en-US" b="0" i="0" u="none" strike="noStrike" baseline="0" dirty="0">
                <a:solidFill>
                  <a:srgbClr val="000000"/>
                </a:solidFill>
                <a:latin typeface="+mn-lt"/>
              </a:rPr>
              <a:t> molecular response and bone marrow morphologic response</a:t>
            </a:r>
          </a:p>
          <a:p>
            <a:pPr marR="0" algn="l"/>
            <a:endParaRPr lang="en-US" sz="2400" b="0" i="0" u="none" strike="noStrike" baseline="0" dirty="0">
              <a:solidFill>
                <a:srgbClr val="000000"/>
              </a:solidFill>
              <a:latin typeface="+mn-lt"/>
            </a:endParaRPr>
          </a:p>
        </p:txBody>
      </p:sp>
      <p:sp>
        <p:nvSpPr>
          <p:cNvPr id="2" name="Text Box 15">
            <a:extLst>
              <a:ext uri="{FF2B5EF4-FFF2-40B4-BE49-F238E27FC236}">
                <a16:creationId xmlns:a16="http://schemas.microsoft.com/office/drawing/2014/main" id="{A014F7A0-1587-1FA2-EA33-A43D861B1D4B}"/>
              </a:ext>
            </a:extLst>
          </p:cNvPr>
          <p:cNvSpPr txBox="1">
            <a:spLocks noChangeArrowheads="1"/>
          </p:cNvSpPr>
          <p:nvPr/>
        </p:nvSpPr>
        <p:spPr bwMode="auto">
          <a:xfrm>
            <a:off x="405824" y="6361056"/>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rPr>
              <a:t>Gill. ASH 2022. Abstr 629.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72FA96DF7321F40BD31E1D74B289D53" ma:contentTypeVersion="1" ma:contentTypeDescription="Create a new document." ma:contentTypeScope="" ma:versionID="b3c4ebd748a4648817530d4f483632e7">
  <xsd:schema xmlns:xsd="http://www.w3.org/2001/XMLSchema" xmlns:xs="http://www.w3.org/2001/XMLSchema" xmlns:p="http://schemas.microsoft.com/office/2006/metadata/properties" xmlns:ns2="d54cbe69-32bd-412a-b004-9152f949605e" xmlns:ns3="4f061de6-531d-496b-8a0c-07473874cc02" targetNamespace="http://schemas.microsoft.com/office/2006/metadata/properties" ma:root="true" ma:fieldsID="b81bfdbea50e77f54a9a795e515ccbd1" ns2:_="" ns3:_="">
    <xsd:import namespace="d54cbe69-32bd-412a-b004-9152f949605e"/>
    <xsd:import namespace="4f061de6-531d-496b-8a0c-07473874cc0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f061de6-531d-496b-8a0c-07473874cc0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56M7VY3CDVN5-942646153-2</_dlc_DocId>
    <_dlc_DocIdUrl xmlns="d54cbe69-32bd-412a-b004-9152f949605e">
      <Url>https://intranet.clinicaloptions.com/mews/oncology/ONC_2022_ASH_CF_(5667)/MDS_MPN_629_Gill/_layouts/15/DocIdRedir.aspx?ID=56M7VY3CDVN5-942646153-2</Url>
      <Description>56M7VY3CDVN5-942646153-2</Description>
    </_dlc_DocIdUrl>
    <Document_x0020_Category xmlns="4f061de6-531d-496b-8a0c-07473874cc02">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D77AF986-C0FE-404F-B879-38E9B02925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f061de6-531d-496b-8a0c-07473874cc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d54cbe69-32bd-412a-b004-9152f949605e"/>
    <ds:schemaRef ds:uri="http://schemas.openxmlformats.org/package/2006/metadata/core-properties"/>
    <ds:schemaRef ds:uri="http://purl.org/dc/terms/"/>
    <ds:schemaRef ds:uri="4f061de6-531d-496b-8a0c-07473874cc0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3458</TotalTime>
  <Words>2015</Words>
  <Application>Microsoft Office PowerPoint</Application>
  <PresentationFormat>Widescreen</PresentationFormat>
  <Paragraphs>330</Paragraphs>
  <Slides>12</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Roboto</vt:lpstr>
      <vt:lpstr>Times</vt:lpstr>
      <vt:lpstr>Wingdings</vt:lpstr>
      <vt:lpstr>2022_CCO_Template</vt:lpstr>
      <vt:lpstr>4_2017_HTAA_Diabetes</vt:lpstr>
      <vt:lpstr>Phase II Study of Ropeginterferon Alfa-2b for Patients With Dynamic International Prognostic Scoring System Low/Intermediate-1–Risk, Prefibrotic Primary MF</vt:lpstr>
      <vt:lpstr>About These Slides</vt:lpstr>
      <vt:lpstr>Ropeginterferon Alfa-2b in Early/Prefibrotic MF: Background</vt:lpstr>
      <vt:lpstr>Ropeginterferon Alfa-2b in Early/Prefibrotic MF:  Study Design</vt:lpstr>
      <vt:lpstr>Ropeginterferon Alfa-2b in Early/Prefibrotic MF: Baseline Characteristics</vt:lpstr>
      <vt:lpstr>Ropeginterferon Alfa-2b in Early/Prefibrotic MF: Genomic Characteristics</vt:lpstr>
      <vt:lpstr>Ropeginterferon Alfa-2b in Early/Prefibrotic MF: Response</vt:lpstr>
      <vt:lpstr>Ropeginterferon Alfa-2b in Early/Prefibrotic MF: JAK2 V617F Molecular Response</vt:lpstr>
      <vt:lpstr>Ropeginterferon Alfa-2b in Early/Prefibrotic MF: Hematologic Response (Primary Endpoint)</vt:lpstr>
      <vt:lpstr>Ropeginterferon Alfa-2b in Early/Prefibrotic MF: Safety</vt:lpstr>
      <vt:lpstr>Ropeginterferon Alfa-2b in Early/Prefibrotic MF: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Study of Ropeginterferon Alfa-2b for Patients With Dynamic International Prognostic Scoring System Low/Intermediate-1–Risk, Prefibrotic Primary MF</dc:title>
  <dc:creator>Preferred User</dc:creator>
  <cp:lastModifiedBy>Jessica Buckley</cp:lastModifiedBy>
  <cp:revision>18</cp:revision>
  <cp:lastPrinted>2016-09-26T20:21:49Z</cp:lastPrinted>
  <dcterms:created xsi:type="dcterms:W3CDTF">2005-05-27T15:08:01Z</dcterms:created>
  <dcterms:modified xsi:type="dcterms:W3CDTF">2022-12-17T21:56:04Z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988cbd98-4761-4cf3-b1e1-da6f2433f877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0x010100E72FA96DF7321F40BD31E1D74B289D53</vt:lpwstr>
  </property>
  <property fmtid="{D5CDD505-2E9C-101B-9397-08002B2CF9AE}" pid="9" name="MediaServiceImageTags">
    <vt:lpwstr/>
  </property>
</Properties>
</file>