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5"/>
    <p:sldMasterId id="2147484668" r:id="rId6"/>
  </p:sldMasterIdLst>
  <p:notesMasterIdLst>
    <p:notesMasterId r:id="rId45"/>
  </p:notesMasterIdLst>
  <p:handoutMasterIdLst>
    <p:handoutMasterId r:id="rId46"/>
  </p:handoutMasterIdLst>
  <p:sldIdLst>
    <p:sldId id="321" r:id="rId7"/>
    <p:sldId id="308" r:id="rId8"/>
    <p:sldId id="294" r:id="rId9"/>
    <p:sldId id="2076137075" r:id="rId10"/>
    <p:sldId id="549" r:id="rId11"/>
    <p:sldId id="2147473665" r:id="rId12"/>
    <p:sldId id="2147374524" r:id="rId13"/>
    <p:sldId id="2147473714" r:id="rId14"/>
    <p:sldId id="2147473666" r:id="rId15"/>
    <p:sldId id="2147471003" r:id="rId16"/>
    <p:sldId id="2147471129" r:id="rId17"/>
    <p:sldId id="2147471148" r:id="rId18"/>
    <p:sldId id="2147473668" r:id="rId19"/>
    <p:sldId id="2147471179" r:id="rId20"/>
    <p:sldId id="2147473670" r:id="rId21"/>
    <p:sldId id="2147473673" r:id="rId22"/>
    <p:sldId id="2147374792" r:id="rId23"/>
    <p:sldId id="2147473675" r:id="rId24"/>
    <p:sldId id="2147473677" r:id="rId25"/>
    <p:sldId id="2147473679" r:id="rId26"/>
    <p:sldId id="2147473684" r:id="rId27"/>
    <p:sldId id="2147473730" r:id="rId28"/>
    <p:sldId id="2147473680" r:id="rId29"/>
    <p:sldId id="2147473682" r:id="rId30"/>
    <p:sldId id="2147473681" r:id="rId31"/>
    <p:sldId id="2147473683" r:id="rId32"/>
    <p:sldId id="2147473687" r:id="rId33"/>
    <p:sldId id="2147473688" r:id="rId34"/>
    <p:sldId id="2147473689" r:id="rId35"/>
    <p:sldId id="2147473690" r:id="rId36"/>
    <p:sldId id="2147473692" r:id="rId37"/>
    <p:sldId id="2147473694" r:id="rId38"/>
    <p:sldId id="2147471149" r:id="rId39"/>
    <p:sldId id="2147479256" r:id="rId40"/>
    <p:sldId id="2147473695" r:id="rId41"/>
    <p:sldId id="2147473696" r:id="rId42"/>
    <p:sldId id="2147473697" r:id="rId43"/>
    <p:sldId id="318" r:id="rId44"/>
  </p:sldIdLst>
  <p:sldSz cx="12192000" cy="6858000"/>
  <p:notesSz cx="7315200" cy="9601200"/>
  <p:custDataLst>
    <p:tags r:id="rId47"/>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Default Section" id="{92917E89-4024-4196-8162-9366EDAD34C5}">
          <p14:sldIdLst>
            <p14:sldId id="321"/>
            <p14:sldId id="308"/>
            <p14:sldId id="294"/>
            <p14:sldId id="2076137075"/>
            <p14:sldId id="549"/>
          </p14:sldIdLst>
        </p14:section>
        <p14:section name="Section 1" id="{0753F636-8A41-49AC-9AF7-1350C88E3EA2}">
          <p14:sldIdLst>
            <p14:sldId id="2147473665"/>
            <p14:sldId id="2147374524"/>
            <p14:sldId id="2147473714"/>
            <p14:sldId id="2147473666"/>
            <p14:sldId id="2147471003"/>
            <p14:sldId id="2147471129"/>
            <p14:sldId id="2147471148"/>
            <p14:sldId id="2147473668"/>
            <p14:sldId id="2147471179"/>
            <p14:sldId id="2147473670"/>
            <p14:sldId id="2147473673"/>
            <p14:sldId id="2147374792"/>
            <p14:sldId id="2147473675"/>
          </p14:sldIdLst>
        </p14:section>
        <p14:section name="Section 2" id="{D936A513-B96A-44C4-BD93-C71154EC1757}">
          <p14:sldIdLst>
            <p14:sldId id="2147473677"/>
            <p14:sldId id="2147473679"/>
            <p14:sldId id="2147473684"/>
            <p14:sldId id="2147473730"/>
            <p14:sldId id="2147473680"/>
            <p14:sldId id="2147473682"/>
            <p14:sldId id="2147473681"/>
            <p14:sldId id="2147473683"/>
            <p14:sldId id="2147473687"/>
            <p14:sldId id="2147473688"/>
            <p14:sldId id="2147473689"/>
          </p14:sldIdLst>
        </p14:section>
        <p14:section name="Section 3" id="{2D0E253A-E016-4FF0-82CC-11361FFEF495}">
          <p14:sldIdLst>
            <p14:sldId id="2147473690"/>
            <p14:sldId id="2147473692"/>
            <p14:sldId id="2147473694"/>
            <p14:sldId id="2147471149"/>
            <p14:sldId id="2147479256"/>
            <p14:sldId id="2147473695"/>
            <p14:sldId id="2147473696"/>
            <p14:sldId id="2147473697"/>
            <p14:sldId id="318"/>
          </p14:sldIdLst>
        </p14:section>
      </p14:sectionLst>
    </p:ext>
    <p:ext uri="{EFAFB233-063F-42B5-8137-9DF3F51BA10A}">
      <p15:sldGuideLst xmlns:p15="http://schemas.microsoft.com/office/powerpoint/2012/main">
        <p15:guide id="9" pos="3792" userDrawn="1">
          <p15:clr>
            <a:srgbClr val="A4A3A4"/>
          </p15:clr>
        </p15:guide>
        <p15:guide id="10" orient="horz" pos="2160">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F8DACB6-0C33-C5E7-F863-0909FB84D39E}" name="drsep@sleepfitmedical.com" initials="dr" userId="S::urn:spo:guest#drsep@sleepfitmedical.com::"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6"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7"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2"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9"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39" clrIdx="13">
    <p:extLst>
      <p:ext uri="{19B8F6BF-5375-455C-9EA6-DF929625EA0E}">
        <p15:presenceInfo xmlns:p15="http://schemas.microsoft.com/office/powerpoint/2012/main" userId="ef8730672ba86646" providerId="Windows Live"/>
      </p:ext>
    </p:extLst>
  </p:cmAuthor>
  <p:cmAuthor id="15" name="Jennifer Eimers" initials="JE" lastIdx="3" clrIdx="14">
    <p:extLst>
      <p:ext uri="{19B8F6BF-5375-455C-9EA6-DF929625EA0E}">
        <p15:presenceInfo xmlns:p15="http://schemas.microsoft.com/office/powerpoint/2012/main" userId="S::jeimers@clinicaloptions.com::e496f3f7-6a48-4339-9b0c-9f426a43f948" providerId="AD"/>
      </p:ext>
    </p:extLst>
  </p:cmAuthor>
  <p:cmAuthor id="16" name="Melanie Couton" initials="" lastIdx="3" clrIdx="15">
    <p:extLst>
      <p:ext uri="{19B8F6BF-5375-455C-9EA6-DF929625EA0E}">
        <p15:presenceInfo xmlns:p15="http://schemas.microsoft.com/office/powerpoint/2012/main" userId="S::mcouton@clinicaloptions.com::b5a8fb1e-a716-46a0-9a38-0d707f5e2bfc" providerId="AD"/>
      </p:ext>
    </p:extLst>
  </p:cmAuthor>
  <p:cmAuthor id="17" name="Dussadee Royal" initials="DR" lastIdx="1" clrIdx="16">
    <p:extLst>
      <p:ext uri="{19B8F6BF-5375-455C-9EA6-DF929625EA0E}">
        <p15:presenceInfo xmlns:p15="http://schemas.microsoft.com/office/powerpoint/2012/main" userId="S::droyal@clinicaloptions.com::51beead8-6fa0-4b98-aeba-37044af35e17" providerId="AD"/>
      </p:ext>
    </p:extLst>
  </p:cmAuthor>
  <p:cmAuthor id="18" name="Kristen Rosenthal" initials="KR" lastIdx="4" clrIdx="17">
    <p:extLst>
      <p:ext uri="{19B8F6BF-5375-455C-9EA6-DF929625EA0E}">
        <p15:presenceInfo xmlns:p15="http://schemas.microsoft.com/office/powerpoint/2012/main" userId="S::krosenthal@clinicaloptions.com::67a58a6d-22ff-4b03-8f01-10ea3f44af52" providerId="AD"/>
      </p:ext>
    </p:extLst>
  </p:cmAuthor>
  <p:cmAuthor id="19" name="Zachary Schwartz" initials="ZS" lastIdx="6" clrIdx="18">
    <p:extLst>
      <p:ext uri="{19B8F6BF-5375-455C-9EA6-DF929625EA0E}">
        <p15:presenceInfo xmlns:p15="http://schemas.microsoft.com/office/powerpoint/2012/main" userId="S::zschwartz@clinicaloptions.com::64648e91-b212-4092-bee8-eff2e880b6f9" providerId="AD"/>
      </p:ext>
    </p:extLst>
  </p:cmAuthor>
  <p:cmAuthor id="20" name="Andrea Boecler" initials="AB" lastIdx="2" clrIdx="19">
    <p:extLst>
      <p:ext uri="{19B8F6BF-5375-455C-9EA6-DF929625EA0E}">
        <p15:presenceInfo xmlns:p15="http://schemas.microsoft.com/office/powerpoint/2012/main" userId="S::aboecler@clinicaloptions.com::28e82037-1239-4052-943b-ae184e0bc2af" providerId="AD"/>
      </p:ext>
    </p:extLst>
  </p:cmAuthor>
  <p:cmAuthor id="21" name="Joshua Schechtel" initials="JS" lastIdx="31" clrIdx="20">
    <p:extLst>
      <p:ext uri="{19B8F6BF-5375-455C-9EA6-DF929625EA0E}">
        <p15:presenceInfo xmlns:p15="http://schemas.microsoft.com/office/powerpoint/2012/main" userId="S::jschechtel@cealliance.com::986fa110-e883-41b3-9130-1631948f016a" providerId="AD"/>
      </p:ext>
    </p:extLst>
  </p:cmAuthor>
  <p:cmAuthor id="22" name="jaime.almandoz@utsouthwestern.edu" initials="ja" lastIdx="9" clrIdx="21">
    <p:extLst>
      <p:ext uri="{19B8F6BF-5375-455C-9EA6-DF929625EA0E}">
        <p15:presenceInfo xmlns:p15="http://schemas.microsoft.com/office/powerpoint/2012/main" userId="S::urn:spo:guest#jaime.almandoz@utsouthwestern.edu::" providerId="AD"/>
      </p:ext>
    </p:extLst>
  </p:cmAuthor>
  <p:cmAuthor id="23" name="drsep@sleepfitmedical.com" initials="dr" lastIdx="8" clrIdx="22">
    <p:extLst>
      <p:ext uri="{19B8F6BF-5375-455C-9EA6-DF929625EA0E}">
        <p15:presenceInfo xmlns:p15="http://schemas.microsoft.com/office/powerpoint/2012/main" userId="S::urn:spo:guest#drsep@sleepfitmedical.com::" providerId="AD"/>
      </p:ext>
    </p:extLst>
  </p:cmAuthor>
  <p:cmAuthor id="24" name="Maddelynne Parker" initials="MP" lastIdx="53" clrIdx="23">
    <p:extLst>
      <p:ext uri="{19B8F6BF-5375-455C-9EA6-DF929625EA0E}">
        <p15:presenceInfo xmlns:p15="http://schemas.microsoft.com/office/powerpoint/2012/main" userId="Maddelynne Parker" providerId="None"/>
      </p:ext>
    </p:extLst>
  </p:cmAuthor>
  <p:cmAuthor id="25" name="Robin Black" initials="RB" lastIdx="17" clrIdx="24">
    <p:extLst>
      <p:ext uri="{19B8F6BF-5375-455C-9EA6-DF929625EA0E}">
        <p15:presenceInfo xmlns:p15="http://schemas.microsoft.com/office/powerpoint/2012/main" userId="S::rblack@clinicaloptions.com::b7cebd55-1fa6-44ea-9605-a982874bd1bc" providerId="AD"/>
      </p:ext>
    </p:extLst>
  </p:cmAuthor>
  <p:cmAuthor id="26" name="Liz Donohue" initials="LD" lastIdx="4" clrIdx="25">
    <p:extLst>
      <p:ext uri="{19B8F6BF-5375-455C-9EA6-DF929625EA0E}">
        <p15:presenceInfo xmlns:p15="http://schemas.microsoft.com/office/powerpoint/2012/main" userId="S::ldonohue@practicingclinicians.com::1dd2b9cf-45e8-40ae-9123-4564d15e278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CDCF"/>
    <a:srgbClr val="92D050"/>
    <a:srgbClr val="013763"/>
    <a:srgbClr val="E1471D"/>
    <a:srgbClr val="00823B"/>
    <a:srgbClr val="015873"/>
    <a:srgbClr val="046376"/>
    <a:srgbClr val="033453"/>
    <a:srgbClr val="006264"/>
    <a:srgbClr val="FDB3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A39C7A-4746-FAB0-0C1C-4350724C8B12}" v="8" dt="2025-05-15T00:38:13.612"/>
    <p1510:client id="{FD93D093-97CD-46ED-A8DD-AAABF2B9E5C1}" v="61" dt="2025-05-14T13:46:11.071"/>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488" autoAdjust="0"/>
  </p:normalViewPr>
  <p:slideViewPr>
    <p:cSldViewPr snapToGrid="0">
      <p:cViewPr varScale="1">
        <p:scale>
          <a:sx n="87" d="100"/>
          <a:sy n="87" d="100"/>
        </p:scale>
        <p:origin x="924" y="48"/>
      </p:cViewPr>
      <p:guideLst>
        <p:guide pos="3792"/>
        <p:guide orient="horz" pos="2160"/>
      </p:guideLst>
    </p:cSldViewPr>
  </p:slideViewPr>
  <p:notesTextViewPr>
    <p:cViewPr>
      <p:scale>
        <a:sx n="1" d="1"/>
        <a:sy n="1" d="1"/>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tags" Target="tags/tag1.xml"/><Relationship Id="rId50" Type="http://schemas.openxmlformats.org/officeDocument/2006/relationships/viewProps" Target="viewProps.xml"/><Relationship Id="rId55" Type="http://schemas.microsoft.com/office/2018/10/relationships/authors" Target="author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notesMaster" Target="notesMasters/notesMaster1.xml"/><Relationship Id="rId53" Type="http://schemas.microsoft.com/office/2016/11/relationships/changesInfo" Target="changesInfos/changesInfo1.xml"/><Relationship Id="rId5" Type="http://schemas.openxmlformats.org/officeDocument/2006/relationships/slideMaster" Target="slideMasters/slide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commentAuthors" Target="commentAuthors.xml"/><Relationship Id="rId8" Type="http://schemas.openxmlformats.org/officeDocument/2006/relationships/slide" Target="slides/slide2.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handoutMaster" Target="handoutMasters/handoutMaster1.xml"/><Relationship Id="rId20" Type="http://schemas.openxmlformats.org/officeDocument/2006/relationships/slide" Target="slides/slide14.xml"/><Relationship Id="rId41" Type="http://schemas.openxmlformats.org/officeDocument/2006/relationships/slide" Target="slides/slide35.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ussadee Royal" userId="51beead8-6fa0-4b98-aeba-37044af35e17" providerId="ADAL" clId="{BBA34D91-767E-449C-930F-16B58B3DE50D}"/>
    <pc:docChg chg="custSel modMainMaster">
      <pc:chgData name="Dussadee Royal" userId="51beead8-6fa0-4b98-aeba-37044af35e17" providerId="ADAL" clId="{BBA34D91-767E-449C-930F-16B58B3DE50D}" dt="2025-05-14T14:16:53.281" v="1" actId="478"/>
      <pc:docMkLst>
        <pc:docMk/>
      </pc:docMkLst>
      <pc:sldMasterChg chg="modSldLayout">
        <pc:chgData name="Dussadee Royal" userId="51beead8-6fa0-4b98-aeba-37044af35e17" providerId="ADAL" clId="{BBA34D91-767E-449C-930F-16B58B3DE50D}" dt="2025-05-14T14:16:53.281" v="1" actId="478"/>
        <pc:sldMasterMkLst>
          <pc:docMk/>
          <pc:sldMasterMk cId="2463481873" sldId="2147484668"/>
        </pc:sldMasterMkLst>
        <pc:sldLayoutChg chg="delSp mod">
          <pc:chgData name="Dussadee Royal" userId="51beead8-6fa0-4b98-aeba-37044af35e17" providerId="ADAL" clId="{BBA34D91-767E-449C-930F-16B58B3DE50D}" dt="2025-05-14T14:16:50.913" v="0" actId="478"/>
          <pc:sldLayoutMkLst>
            <pc:docMk/>
            <pc:sldMasterMk cId="2463481873" sldId="2147484668"/>
            <pc:sldLayoutMk cId="3311004313" sldId="2147484669"/>
          </pc:sldLayoutMkLst>
          <pc:picChg chg="del">
            <ac:chgData name="Dussadee Royal" userId="51beead8-6fa0-4b98-aeba-37044af35e17" providerId="ADAL" clId="{BBA34D91-767E-449C-930F-16B58B3DE50D}" dt="2025-05-14T14:16:50.913" v="0" actId="478"/>
            <ac:picMkLst>
              <pc:docMk/>
              <pc:sldMasterMk cId="2463481873" sldId="2147484668"/>
              <pc:sldLayoutMk cId="3311004313" sldId="2147484669"/>
              <ac:picMk id="3" creationId="{F23C07AE-DDD1-F131-528D-F032665F4261}"/>
            </ac:picMkLst>
          </pc:picChg>
        </pc:sldLayoutChg>
        <pc:sldLayoutChg chg="delSp mod">
          <pc:chgData name="Dussadee Royal" userId="51beead8-6fa0-4b98-aeba-37044af35e17" providerId="ADAL" clId="{BBA34D91-767E-449C-930F-16B58B3DE50D}" dt="2025-05-14T14:16:53.281" v="1" actId="478"/>
          <pc:sldLayoutMkLst>
            <pc:docMk/>
            <pc:sldMasterMk cId="2463481873" sldId="2147484668"/>
            <pc:sldLayoutMk cId="3529856966" sldId="2147484670"/>
          </pc:sldLayoutMkLst>
          <pc:spChg chg="del">
            <ac:chgData name="Dussadee Royal" userId="51beead8-6fa0-4b98-aeba-37044af35e17" providerId="ADAL" clId="{BBA34D91-767E-449C-930F-16B58B3DE50D}" dt="2025-05-14T14:16:53.281" v="1" actId="478"/>
            <ac:spMkLst>
              <pc:docMk/>
              <pc:sldMasterMk cId="2463481873" sldId="2147484668"/>
              <pc:sldLayoutMk cId="3529856966" sldId="2147484670"/>
              <ac:spMk id="16" creationId="{2F6B3930-7C31-48E3-9C51-5B16A239A187}"/>
            </ac:spMkLst>
          </pc:spChg>
        </pc:sldLayoutChg>
      </pc:sldMasterChg>
    </pc:docChg>
  </pc:docChgLst>
  <pc:docChgLst>
    <pc:chgData name="Maddelynne Parker" userId="bbd98e11-5b29-4651-a360-03f415633d41" providerId="ADAL" clId="{BA4598A9-3F02-4E8B-81D2-1379E6D12BFA}"/>
    <pc:docChg chg="undo custSel modSld">
      <pc:chgData name="Maddelynne Parker" userId="bbd98e11-5b29-4651-a360-03f415633d41" providerId="ADAL" clId="{BA4598A9-3F02-4E8B-81D2-1379E6D12BFA}" dt="2025-05-13T13:19:07.590" v="41"/>
      <pc:docMkLst>
        <pc:docMk/>
      </pc:docMkLst>
      <pc:sldChg chg="addSp delSp modSp mod">
        <pc:chgData name="Maddelynne Parker" userId="bbd98e11-5b29-4651-a360-03f415633d41" providerId="ADAL" clId="{BA4598A9-3F02-4E8B-81D2-1379E6D12BFA}" dt="2025-05-13T13:17:17.502" v="31" actId="478"/>
        <pc:sldMkLst>
          <pc:docMk/>
          <pc:sldMk cId="1358017529" sldId="2147471003"/>
        </pc:sldMkLst>
        <pc:spChg chg="mod topLvl">
          <ac:chgData name="Maddelynne Parker" userId="bbd98e11-5b29-4651-a360-03f415633d41" providerId="ADAL" clId="{BA4598A9-3F02-4E8B-81D2-1379E6D12BFA}" dt="2025-05-13T13:16:35.037" v="18" actId="165"/>
          <ac:spMkLst>
            <pc:docMk/>
            <pc:sldMk cId="1358017529" sldId="2147471003"/>
            <ac:spMk id="7" creationId="{C02FE022-FBD0-9A7C-3D51-BD219C7FFDA6}"/>
          </ac:spMkLst>
        </pc:spChg>
        <pc:spChg chg="mod topLvl">
          <ac:chgData name="Maddelynne Parker" userId="bbd98e11-5b29-4651-a360-03f415633d41" providerId="ADAL" clId="{BA4598A9-3F02-4E8B-81D2-1379E6D12BFA}" dt="2025-05-13T13:16:35.037" v="18" actId="165"/>
          <ac:spMkLst>
            <pc:docMk/>
            <pc:sldMk cId="1358017529" sldId="2147471003"/>
            <ac:spMk id="10" creationId="{F97365EA-172E-4563-09F4-07E651ACDF65}"/>
          </ac:spMkLst>
        </pc:spChg>
        <pc:spChg chg="mod topLvl">
          <ac:chgData name="Maddelynne Parker" userId="bbd98e11-5b29-4651-a360-03f415633d41" providerId="ADAL" clId="{BA4598A9-3F02-4E8B-81D2-1379E6D12BFA}" dt="2025-05-13T13:16:35.037" v="18" actId="165"/>
          <ac:spMkLst>
            <pc:docMk/>
            <pc:sldMk cId="1358017529" sldId="2147471003"/>
            <ac:spMk id="11" creationId="{44A97491-7A17-2EDC-05EE-40EB9778CA91}"/>
          </ac:spMkLst>
        </pc:spChg>
        <pc:spChg chg="mod">
          <ac:chgData name="Maddelynne Parker" userId="bbd98e11-5b29-4651-a360-03f415633d41" providerId="ADAL" clId="{BA4598A9-3F02-4E8B-81D2-1379E6D12BFA}" dt="2025-05-13T13:16:44.232" v="19" actId="164"/>
          <ac:spMkLst>
            <pc:docMk/>
            <pc:sldMk cId="1358017529" sldId="2147471003"/>
            <ac:spMk id="12" creationId="{2D9B7F4E-F1A2-C085-5A06-E70F8D379F30}"/>
          </ac:spMkLst>
        </pc:spChg>
        <pc:spChg chg="mod">
          <ac:chgData name="Maddelynne Parker" userId="bbd98e11-5b29-4651-a360-03f415633d41" providerId="ADAL" clId="{BA4598A9-3F02-4E8B-81D2-1379E6D12BFA}" dt="2025-05-13T13:16:44.232" v="19" actId="164"/>
          <ac:spMkLst>
            <pc:docMk/>
            <pc:sldMk cId="1358017529" sldId="2147471003"/>
            <ac:spMk id="13" creationId="{318B8050-ADAB-BAB3-3E27-8064590ACC69}"/>
          </ac:spMkLst>
        </pc:spChg>
        <pc:spChg chg="mod topLvl">
          <ac:chgData name="Maddelynne Parker" userId="bbd98e11-5b29-4651-a360-03f415633d41" providerId="ADAL" clId="{BA4598A9-3F02-4E8B-81D2-1379E6D12BFA}" dt="2025-05-13T13:16:44.232" v="19" actId="164"/>
          <ac:spMkLst>
            <pc:docMk/>
            <pc:sldMk cId="1358017529" sldId="2147471003"/>
            <ac:spMk id="14" creationId="{BFDAA972-8DDB-879E-05CA-8F52DB347A7B}"/>
          </ac:spMkLst>
        </pc:spChg>
        <pc:spChg chg="mod">
          <ac:chgData name="Maddelynne Parker" userId="bbd98e11-5b29-4651-a360-03f415633d41" providerId="ADAL" clId="{BA4598A9-3F02-4E8B-81D2-1379E6D12BFA}" dt="2025-05-13T13:16:44.232" v="19" actId="164"/>
          <ac:spMkLst>
            <pc:docMk/>
            <pc:sldMk cId="1358017529" sldId="2147471003"/>
            <ac:spMk id="15" creationId="{6916B82D-8C4D-7C4C-5D55-3EDCED467BB1}"/>
          </ac:spMkLst>
        </pc:spChg>
        <pc:spChg chg="mod">
          <ac:chgData name="Maddelynne Parker" userId="bbd98e11-5b29-4651-a360-03f415633d41" providerId="ADAL" clId="{BA4598A9-3F02-4E8B-81D2-1379E6D12BFA}" dt="2025-05-13T13:16:44.232" v="19" actId="164"/>
          <ac:spMkLst>
            <pc:docMk/>
            <pc:sldMk cId="1358017529" sldId="2147471003"/>
            <ac:spMk id="16" creationId="{8DA62CE7-2B39-409E-2567-C0DF390EB5BC}"/>
          </ac:spMkLst>
        </pc:spChg>
        <pc:spChg chg="mod topLvl">
          <ac:chgData name="Maddelynne Parker" userId="bbd98e11-5b29-4651-a360-03f415633d41" providerId="ADAL" clId="{BA4598A9-3F02-4E8B-81D2-1379E6D12BFA}" dt="2025-05-13T13:16:44.232" v="19" actId="164"/>
          <ac:spMkLst>
            <pc:docMk/>
            <pc:sldMk cId="1358017529" sldId="2147471003"/>
            <ac:spMk id="17" creationId="{627D22F9-B118-62E0-23F0-91DD93B5D83F}"/>
          </ac:spMkLst>
        </pc:spChg>
        <pc:spChg chg="mod">
          <ac:chgData name="Maddelynne Parker" userId="bbd98e11-5b29-4651-a360-03f415633d41" providerId="ADAL" clId="{BA4598A9-3F02-4E8B-81D2-1379E6D12BFA}" dt="2025-05-13T13:16:44.232" v="19" actId="164"/>
          <ac:spMkLst>
            <pc:docMk/>
            <pc:sldMk cId="1358017529" sldId="2147471003"/>
            <ac:spMk id="24" creationId="{CB07CF0D-A544-3586-CD36-60D38DE30B61}"/>
          </ac:spMkLst>
        </pc:spChg>
        <pc:spChg chg="mod">
          <ac:chgData name="Maddelynne Parker" userId="bbd98e11-5b29-4651-a360-03f415633d41" providerId="ADAL" clId="{BA4598A9-3F02-4E8B-81D2-1379E6D12BFA}" dt="2025-05-13T13:16:44.232" v="19" actId="164"/>
          <ac:spMkLst>
            <pc:docMk/>
            <pc:sldMk cId="1358017529" sldId="2147471003"/>
            <ac:spMk id="26" creationId="{EAD1C8F1-7110-2B80-C84D-4E8E1468DD79}"/>
          </ac:spMkLst>
        </pc:spChg>
        <pc:spChg chg="mod topLvl">
          <ac:chgData name="Maddelynne Parker" userId="bbd98e11-5b29-4651-a360-03f415633d41" providerId="ADAL" clId="{BA4598A9-3F02-4E8B-81D2-1379E6D12BFA}" dt="2025-05-13T13:16:35.037" v="18" actId="165"/>
          <ac:spMkLst>
            <pc:docMk/>
            <pc:sldMk cId="1358017529" sldId="2147471003"/>
            <ac:spMk id="27" creationId="{F4E0C8E9-300A-73A1-8053-FD73DC8AD112}"/>
          </ac:spMkLst>
        </pc:spChg>
        <pc:spChg chg="mod topLvl">
          <ac:chgData name="Maddelynne Parker" userId="bbd98e11-5b29-4651-a360-03f415633d41" providerId="ADAL" clId="{BA4598A9-3F02-4E8B-81D2-1379E6D12BFA}" dt="2025-05-13T13:16:44.232" v="19" actId="164"/>
          <ac:spMkLst>
            <pc:docMk/>
            <pc:sldMk cId="1358017529" sldId="2147471003"/>
            <ac:spMk id="30" creationId="{441C2086-095E-3EFA-E61D-1D2FE421C495}"/>
          </ac:spMkLst>
        </pc:spChg>
        <pc:spChg chg="mod topLvl">
          <ac:chgData name="Maddelynne Parker" userId="bbd98e11-5b29-4651-a360-03f415633d41" providerId="ADAL" clId="{BA4598A9-3F02-4E8B-81D2-1379E6D12BFA}" dt="2025-05-13T13:16:35.037" v="18" actId="165"/>
          <ac:spMkLst>
            <pc:docMk/>
            <pc:sldMk cId="1358017529" sldId="2147471003"/>
            <ac:spMk id="32" creationId="{247DDFA1-9716-1004-4935-B43CE249E85E}"/>
          </ac:spMkLst>
        </pc:spChg>
        <pc:spChg chg="mod topLvl">
          <ac:chgData name="Maddelynne Parker" userId="bbd98e11-5b29-4651-a360-03f415633d41" providerId="ADAL" clId="{BA4598A9-3F02-4E8B-81D2-1379E6D12BFA}" dt="2025-05-13T13:16:44.232" v="19" actId="164"/>
          <ac:spMkLst>
            <pc:docMk/>
            <pc:sldMk cId="1358017529" sldId="2147471003"/>
            <ac:spMk id="33" creationId="{6CF3219C-DCFA-07CF-47AE-25A6BB21174D}"/>
          </ac:spMkLst>
        </pc:spChg>
        <pc:spChg chg="mod">
          <ac:chgData name="Maddelynne Parker" userId="bbd98e11-5b29-4651-a360-03f415633d41" providerId="ADAL" clId="{BA4598A9-3F02-4E8B-81D2-1379E6D12BFA}" dt="2025-05-13T13:16:35.037" v="18" actId="165"/>
          <ac:spMkLst>
            <pc:docMk/>
            <pc:sldMk cId="1358017529" sldId="2147471003"/>
            <ac:spMk id="40" creationId="{E4C708F1-3CFC-C2CB-6BDA-BD54D79745FC}"/>
          </ac:spMkLst>
        </pc:spChg>
        <pc:spChg chg="add mod">
          <ac:chgData name="Maddelynne Parker" userId="bbd98e11-5b29-4651-a360-03f415633d41" providerId="ADAL" clId="{BA4598A9-3F02-4E8B-81D2-1379E6D12BFA}" dt="2025-05-13T13:17:10.757" v="28" actId="14100"/>
          <ac:spMkLst>
            <pc:docMk/>
            <pc:sldMk cId="1358017529" sldId="2147471003"/>
            <ac:spMk id="42" creationId="{161D7285-6955-E2E2-BE87-F4D2CBE8FD1D}"/>
          </ac:spMkLst>
        </pc:spChg>
        <pc:spChg chg="add mod">
          <ac:chgData name="Maddelynne Parker" userId="bbd98e11-5b29-4651-a360-03f415633d41" providerId="ADAL" clId="{BA4598A9-3F02-4E8B-81D2-1379E6D12BFA}" dt="2025-05-13T13:17:15.466" v="30" actId="1076"/>
          <ac:spMkLst>
            <pc:docMk/>
            <pc:sldMk cId="1358017529" sldId="2147471003"/>
            <ac:spMk id="44" creationId="{13C011BF-81B9-CEF5-39AE-9F03D78FA0BC}"/>
          </ac:spMkLst>
        </pc:spChg>
        <pc:grpChg chg="mod">
          <ac:chgData name="Maddelynne Parker" userId="bbd98e11-5b29-4651-a360-03f415633d41" providerId="ADAL" clId="{BA4598A9-3F02-4E8B-81D2-1379E6D12BFA}" dt="2025-05-13T13:16:16.229" v="14" actId="1076"/>
          <ac:grpSpMkLst>
            <pc:docMk/>
            <pc:sldMk cId="1358017529" sldId="2147471003"/>
            <ac:grpSpMk id="4" creationId="{B4814583-25DD-8CFC-1A51-76E4F8483759}"/>
          </ac:grpSpMkLst>
        </pc:grpChg>
        <pc:grpChg chg="del mod ord">
          <ac:chgData name="Maddelynne Parker" userId="bbd98e11-5b29-4651-a360-03f415633d41" providerId="ADAL" clId="{BA4598A9-3F02-4E8B-81D2-1379E6D12BFA}" dt="2025-05-13T13:17:17.502" v="31" actId="478"/>
          <ac:grpSpMkLst>
            <pc:docMk/>
            <pc:sldMk cId="1358017529" sldId="2147471003"/>
            <ac:grpSpMk id="43" creationId="{FD87F1B2-F192-A327-1FAB-DC7FA8FB4C0F}"/>
          </ac:grpSpMkLst>
        </pc:grpChg>
        <pc:picChg chg="mod ord">
          <ac:chgData name="Maddelynne Parker" userId="bbd98e11-5b29-4651-a360-03f415633d41" providerId="ADAL" clId="{BA4598A9-3F02-4E8B-81D2-1379E6D12BFA}" dt="2025-05-13T13:17:00.499" v="24" actId="14100"/>
          <ac:picMkLst>
            <pc:docMk/>
            <pc:sldMk cId="1358017529" sldId="2147471003"/>
            <ac:picMk id="8" creationId="{29977DBC-9BC9-F46B-37C5-94CA3B0BC562}"/>
          </ac:picMkLst>
        </pc:picChg>
        <pc:cxnChg chg="mod">
          <ac:chgData name="Maddelynne Parker" userId="bbd98e11-5b29-4651-a360-03f415633d41" providerId="ADAL" clId="{BA4598A9-3F02-4E8B-81D2-1379E6D12BFA}" dt="2025-05-13T13:17:17.502" v="31" actId="478"/>
          <ac:cxnSpMkLst>
            <pc:docMk/>
            <pc:sldMk cId="1358017529" sldId="2147471003"/>
            <ac:cxnSpMk id="18" creationId="{B041FD9C-2DAA-DBB6-46E7-5812320FA3EA}"/>
          </ac:cxnSpMkLst>
        </pc:cxnChg>
        <pc:cxnChg chg="mod">
          <ac:chgData name="Maddelynne Parker" userId="bbd98e11-5b29-4651-a360-03f415633d41" providerId="ADAL" clId="{BA4598A9-3F02-4E8B-81D2-1379E6D12BFA}" dt="2025-05-13T13:17:17.502" v="31" actId="478"/>
          <ac:cxnSpMkLst>
            <pc:docMk/>
            <pc:sldMk cId="1358017529" sldId="2147471003"/>
            <ac:cxnSpMk id="23" creationId="{3A26B07E-7BCF-7985-DB2A-00A9EC92577E}"/>
          </ac:cxnSpMkLst>
        </pc:cxnChg>
      </pc:sldChg>
      <pc:sldChg chg="addSp delSp modSp modCm">
        <pc:chgData name="Maddelynne Parker" userId="bbd98e11-5b29-4651-a360-03f415633d41" providerId="ADAL" clId="{BA4598A9-3F02-4E8B-81D2-1379E6D12BFA}" dt="2025-05-13T13:19:07.590" v="41"/>
        <pc:sldMkLst>
          <pc:docMk/>
          <pc:sldMk cId="2209376617" sldId="2147473680"/>
        </pc:sldMkLst>
        <pc:spChg chg="del">
          <ac:chgData name="Maddelynne Parker" userId="bbd98e11-5b29-4651-a360-03f415633d41" providerId="ADAL" clId="{BA4598A9-3F02-4E8B-81D2-1379E6D12BFA}" dt="2025-05-13T13:17:50.606" v="33" actId="478"/>
          <ac:spMkLst>
            <pc:docMk/>
            <pc:sldMk cId="2209376617" sldId="2147473680"/>
            <ac:spMk id="4" creationId="{586A485D-2A1C-BAC0-B1B2-3E621FA77C2E}"/>
          </ac:spMkLst>
        </pc:spChg>
        <pc:spChg chg="add mod">
          <ac:chgData name="Maddelynne Parker" userId="bbd98e11-5b29-4651-a360-03f415633d41" providerId="ADAL" clId="{BA4598A9-3F02-4E8B-81D2-1379E6D12BFA}" dt="2025-05-13T13:18:58.387" v="39" actId="167"/>
          <ac:spMkLst>
            <pc:docMk/>
            <pc:sldMk cId="2209376617" sldId="2147473680"/>
            <ac:spMk id="6" creationId="{DE6FB5C5-7998-71E9-9288-886D23CC8C37}"/>
          </ac:spMkLst>
        </pc:spChg>
        <pc:picChg chg="add del mod">
          <ac:chgData name="Maddelynne Parker" userId="bbd98e11-5b29-4651-a360-03f415633d41" providerId="ADAL" clId="{BA4598A9-3F02-4E8B-81D2-1379E6D12BFA}" dt="2025-05-13T13:18:59.053" v="40" actId="478"/>
          <ac:picMkLst>
            <pc:docMk/>
            <pc:sldMk cId="2209376617" sldId="2147473680"/>
            <ac:picMk id="5" creationId="{2C49B046-EDD9-BB70-B0AF-436A8C68B3F9}"/>
          </ac:picMkLst>
        </pc:picChg>
      </pc:sldChg>
      <pc:sldChg chg="addSp delSp modSp mod modCm">
        <pc:chgData name="Maddelynne Parker" userId="bbd98e11-5b29-4651-a360-03f415633d41" providerId="ADAL" clId="{BA4598A9-3F02-4E8B-81D2-1379E6D12BFA}" dt="2025-05-13T13:15:28.609" v="8" actId="167"/>
        <pc:sldMkLst>
          <pc:docMk/>
          <pc:sldMk cId="798640228" sldId="2147473714"/>
        </pc:sldMkLst>
        <pc:spChg chg="mod">
          <ac:chgData name="Maddelynne Parker" userId="bbd98e11-5b29-4651-a360-03f415633d41" providerId="ADAL" clId="{BA4598A9-3F02-4E8B-81D2-1379E6D12BFA}" dt="2025-05-13T13:15:28.609" v="8" actId="167"/>
          <ac:spMkLst>
            <pc:docMk/>
            <pc:sldMk cId="798640228" sldId="2147473714"/>
            <ac:spMk id="5" creationId="{B4020FDD-27D6-75B4-82CE-44269CD7F09E}"/>
          </ac:spMkLst>
        </pc:spChg>
        <pc:spChg chg="add mod">
          <ac:chgData name="Maddelynne Parker" userId="bbd98e11-5b29-4651-a360-03f415633d41" providerId="ADAL" clId="{BA4598A9-3F02-4E8B-81D2-1379E6D12BFA}" dt="2025-05-13T13:15:21.795" v="6" actId="167"/>
          <ac:spMkLst>
            <pc:docMk/>
            <pc:sldMk cId="798640228" sldId="2147473714"/>
            <ac:spMk id="6" creationId="{A7C52BDC-0929-2321-C00C-1DA3E5FB4E47}"/>
          </ac:spMkLst>
        </pc:spChg>
        <pc:picChg chg="add del mod">
          <ac:chgData name="Maddelynne Parker" userId="bbd98e11-5b29-4651-a360-03f415633d41" providerId="ADAL" clId="{BA4598A9-3F02-4E8B-81D2-1379E6D12BFA}" dt="2025-05-13T13:15:23.130" v="7" actId="478"/>
          <ac:picMkLst>
            <pc:docMk/>
            <pc:sldMk cId="798640228" sldId="2147473714"/>
            <ac:picMk id="4" creationId="{F2B557EE-A0E1-5DB3-4816-BFA06E775AB4}"/>
          </ac:picMkLst>
        </pc:picChg>
      </pc:sldChg>
    </pc:docChg>
  </pc:docChgLst>
  <pc:docChgLst>
    <pc:chgData name="Joshua Schechtel" userId="S::jschechtel@cealliance.com::986fa110-e883-41b3-9130-1631948f016a" providerId="AD" clId="Web-{92A39C7A-4746-FAB0-0C1C-4350724C8B12}"/>
    <pc:docChg chg="modSld">
      <pc:chgData name="Joshua Schechtel" userId="S::jschechtel@cealliance.com::986fa110-e883-41b3-9130-1631948f016a" providerId="AD" clId="Web-{92A39C7A-4746-FAB0-0C1C-4350724C8B12}" dt="2025-05-15T00:36:39.361" v="1" actId="20577"/>
      <pc:docMkLst>
        <pc:docMk/>
      </pc:docMkLst>
      <pc:sldChg chg="modSp">
        <pc:chgData name="Joshua Schechtel" userId="S::jschechtel@cealliance.com::986fa110-e883-41b3-9130-1631948f016a" providerId="AD" clId="Web-{92A39C7A-4746-FAB0-0C1C-4350724C8B12}" dt="2025-05-15T00:36:39.361" v="1" actId="20577"/>
        <pc:sldMkLst>
          <pc:docMk/>
          <pc:sldMk cId="545471485" sldId="2076137075"/>
        </pc:sldMkLst>
        <pc:spChg chg="mod">
          <ac:chgData name="Joshua Schechtel" userId="S::jschechtel@cealliance.com::986fa110-e883-41b3-9130-1631948f016a" providerId="AD" clId="Web-{92A39C7A-4746-FAB0-0C1C-4350724C8B12}" dt="2025-05-15T00:36:39.361" v="1" actId="20577"/>
          <ac:spMkLst>
            <pc:docMk/>
            <pc:sldMk cId="545471485" sldId="2076137075"/>
            <ac:spMk id="38915" creationId="{8363C58F-C83E-C3EA-9577-C0EBF4AE66A3}"/>
          </ac:spMkLst>
        </pc:spChg>
      </pc:sldChg>
    </pc:docChg>
  </pc:docChgLst>
  <pc:docChgLst>
    <pc:chgData name="Liz Donohue" userId="1dd2b9cf-45e8-40ae-9123-4564d15e2785" providerId="ADAL" clId="{10047BFC-CB16-43AE-B99C-7931C98D09F2}"/>
    <pc:docChg chg="modSld">
      <pc:chgData name="Liz Donohue" userId="1dd2b9cf-45e8-40ae-9123-4564d15e2785" providerId="ADAL" clId="{10047BFC-CB16-43AE-B99C-7931C98D09F2}" dt="2025-05-14T21:06:58.558" v="31" actId="6549"/>
      <pc:docMkLst>
        <pc:docMk/>
      </pc:docMkLst>
      <pc:sldChg chg="modNotesTx">
        <pc:chgData name="Liz Donohue" userId="1dd2b9cf-45e8-40ae-9123-4564d15e2785" providerId="ADAL" clId="{10047BFC-CB16-43AE-B99C-7931C98D09F2}" dt="2025-05-14T21:04:28.558" v="2" actId="6549"/>
        <pc:sldMkLst>
          <pc:docMk/>
          <pc:sldMk cId="2203944586" sldId="308"/>
        </pc:sldMkLst>
      </pc:sldChg>
      <pc:sldChg chg="modNotesTx">
        <pc:chgData name="Liz Donohue" userId="1dd2b9cf-45e8-40ae-9123-4564d15e2785" providerId="ADAL" clId="{10047BFC-CB16-43AE-B99C-7931C98D09F2}" dt="2025-05-14T21:05:53.503" v="25" actId="20577"/>
        <pc:sldMkLst>
          <pc:docMk/>
          <pc:sldMk cId="797854338" sldId="2147473666"/>
        </pc:sldMkLst>
      </pc:sldChg>
      <pc:sldChg chg="modNotesTx">
        <pc:chgData name="Liz Donohue" userId="1dd2b9cf-45e8-40ae-9123-4564d15e2785" providerId="ADAL" clId="{10047BFC-CB16-43AE-B99C-7931C98D09F2}" dt="2025-05-14T21:06:37.270" v="27" actId="20577"/>
        <pc:sldMkLst>
          <pc:docMk/>
          <pc:sldMk cId="3519197314" sldId="2147473681"/>
        </pc:sldMkLst>
      </pc:sldChg>
      <pc:sldChg chg="modSp">
        <pc:chgData name="Liz Donohue" userId="1dd2b9cf-45e8-40ae-9123-4564d15e2785" providerId="ADAL" clId="{10047BFC-CB16-43AE-B99C-7931C98D09F2}" dt="2025-05-14T21:06:58.558" v="31" actId="6549"/>
        <pc:sldMkLst>
          <pc:docMk/>
          <pc:sldMk cId="3346214820" sldId="2147473688"/>
        </pc:sldMkLst>
        <pc:spChg chg="mod">
          <ac:chgData name="Liz Donohue" userId="1dd2b9cf-45e8-40ae-9123-4564d15e2785" providerId="ADAL" clId="{10047BFC-CB16-43AE-B99C-7931C98D09F2}" dt="2025-05-14T21:06:58.558" v="31" actId="6549"/>
          <ac:spMkLst>
            <pc:docMk/>
            <pc:sldMk cId="3346214820" sldId="2147473688"/>
            <ac:spMk id="3" creationId="{7B2A0068-182B-FBCC-621B-6DB219AC900B}"/>
          </ac:spMkLst>
        </pc:spChg>
      </pc:sldChg>
    </pc:docChg>
  </pc:docChgLst>
  <pc:docChgLst>
    <pc:chgData name="Jennifer Eimers" userId="e496f3f7-6a48-4339-9b0c-9f426a43f948" providerId="ADAL" clId="{FD93D093-97CD-46ED-A8DD-AAABF2B9E5C1}"/>
    <pc:docChg chg="custSel modSld">
      <pc:chgData name="Jennifer Eimers" userId="e496f3f7-6a48-4339-9b0c-9f426a43f948" providerId="ADAL" clId="{FD93D093-97CD-46ED-A8DD-AAABF2B9E5C1}" dt="2025-05-14T13:46:35.898" v="90" actId="1035"/>
      <pc:docMkLst>
        <pc:docMk/>
      </pc:docMkLst>
      <pc:sldChg chg="modSp mod">
        <pc:chgData name="Jennifer Eimers" userId="e496f3f7-6a48-4339-9b0c-9f426a43f948" providerId="ADAL" clId="{FD93D093-97CD-46ED-A8DD-AAABF2B9E5C1}" dt="2025-05-14T13:43:40.682" v="6" actId="20577"/>
        <pc:sldMkLst>
          <pc:docMk/>
          <pc:sldMk cId="0" sldId="294"/>
        </pc:sldMkLst>
        <pc:spChg chg="mod">
          <ac:chgData name="Jennifer Eimers" userId="e496f3f7-6a48-4339-9b0c-9f426a43f948" providerId="ADAL" clId="{FD93D093-97CD-46ED-A8DD-AAABF2B9E5C1}" dt="2025-05-14T13:43:29.506" v="4" actId="20577"/>
          <ac:spMkLst>
            <pc:docMk/>
            <pc:sldMk cId="0" sldId="294"/>
            <ac:spMk id="2" creationId="{D4495E0E-A1AD-D34B-47B2-234EFBC3F597}"/>
          </ac:spMkLst>
        </pc:spChg>
        <pc:spChg chg="mod">
          <ac:chgData name="Jennifer Eimers" userId="e496f3f7-6a48-4339-9b0c-9f426a43f948" providerId="ADAL" clId="{FD93D093-97CD-46ED-A8DD-AAABF2B9E5C1}" dt="2025-05-14T13:43:40.682" v="6" actId="20577"/>
          <ac:spMkLst>
            <pc:docMk/>
            <pc:sldMk cId="0" sldId="294"/>
            <ac:spMk id="38915" creationId="{EA720D22-EB1C-493A-8B56-A0FAB8B53180}"/>
          </ac:spMkLst>
        </pc:spChg>
      </pc:sldChg>
      <pc:sldChg chg="modSp mod">
        <pc:chgData name="Jennifer Eimers" userId="e496f3f7-6a48-4339-9b0c-9f426a43f948" providerId="ADAL" clId="{FD93D093-97CD-46ED-A8DD-AAABF2B9E5C1}" dt="2025-05-14T13:43:53.106" v="8" actId="255"/>
        <pc:sldMkLst>
          <pc:docMk/>
          <pc:sldMk cId="545471485" sldId="2076137075"/>
        </pc:sldMkLst>
        <pc:spChg chg="mod">
          <ac:chgData name="Jennifer Eimers" userId="e496f3f7-6a48-4339-9b0c-9f426a43f948" providerId="ADAL" clId="{FD93D093-97CD-46ED-A8DD-AAABF2B9E5C1}" dt="2025-05-14T13:43:53.106" v="8" actId="255"/>
          <ac:spMkLst>
            <pc:docMk/>
            <pc:sldMk cId="545471485" sldId="2076137075"/>
            <ac:spMk id="38915" creationId="{8363C58F-C83E-C3EA-9577-C0EBF4AE66A3}"/>
          </ac:spMkLst>
        </pc:spChg>
      </pc:sldChg>
      <pc:sldChg chg="modSp mod">
        <pc:chgData name="Jennifer Eimers" userId="e496f3f7-6a48-4339-9b0c-9f426a43f948" providerId="ADAL" clId="{FD93D093-97CD-46ED-A8DD-AAABF2B9E5C1}" dt="2025-05-14T13:44:19.726" v="13" actId="207"/>
        <pc:sldMkLst>
          <pc:docMk/>
          <pc:sldMk cId="4031775540" sldId="2147374524"/>
        </pc:sldMkLst>
        <pc:graphicFrameChg chg="mod">
          <ac:chgData name="Jennifer Eimers" userId="e496f3f7-6a48-4339-9b0c-9f426a43f948" providerId="ADAL" clId="{FD93D093-97CD-46ED-A8DD-AAABF2B9E5C1}" dt="2025-05-14T13:44:16.560" v="12" actId="208"/>
          <ac:graphicFrameMkLst>
            <pc:docMk/>
            <pc:sldMk cId="4031775540" sldId="2147374524"/>
            <ac:graphicFrameMk id="14" creationId="{94DE7C9F-2375-DACA-0A6A-693CF5233935}"/>
          </ac:graphicFrameMkLst>
        </pc:graphicFrameChg>
        <pc:picChg chg="mod">
          <ac:chgData name="Jennifer Eimers" userId="e496f3f7-6a48-4339-9b0c-9f426a43f948" providerId="ADAL" clId="{FD93D093-97CD-46ED-A8DD-AAABF2B9E5C1}" dt="2025-05-14T13:44:19.726" v="13" actId="207"/>
          <ac:picMkLst>
            <pc:docMk/>
            <pc:sldMk cId="4031775540" sldId="2147374524"/>
            <ac:picMk id="8" creationId="{811ADF9D-FD3A-86E2-7515-43E636FCD4A6}"/>
          </ac:picMkLst>
        </pc:picChg>
      </pc:sldChg>
      <pc:sldChg chg="modSp">
        <pc:chgData name="Jennifer Eimers" userId="e496f3f7-6a48-4339-9b0c-9f426a43f948" providerId="ADAL" clId="{FD93D093-97CD-46ED-A8DD-AAABF2B9E5C1}" dt="2025-05-14T13:45:01.347" v="56" actId="1037"/>
        <pc:sldMkLst>
          <pc:docMk/>
          <pc:sldMk cId="1038583518" sldId="2147374792"/>
        </pc:sldMkLst>
        <pc:spChg chg="mod">
          <ac:chgData name="Jennifer Eimers" userId="e496f3f7-6a48-4339-9b0c-9f426a43f948" providerId="ADAL" clId="{FD93D093-97CD-46ED-A8DD-AAABF2B9E5C1}" dt="2025-05-14T13:45:01.347" v="56" actId="1037"/>
          <ac:spMkLst>
            <pc:docMk/>
            <pc:sldMk cId="1038583518" sldId="2147374792"/>
            <ac:spMk id="5" creationId="{52D394C7-9682-057A-DCC2-B169FCC90772}"/>
          </ac:spMkLst>
        </pc:spChg>
        <pc:spChg chg="mod">
          <ac:chgData name="Jennifer Eimers" userId="e496f3f7-6a48-4339-9b0c-9f426a43f948" providerId="ADAL" clId="{FD93D093-97CD-46ED-A8DD-AAABF2B9E5C1}" dt="2025-05-14T13:45:01.347" v="56" actId="1037"/>
          <ac:spMkLst>
            <pc:docMk/>
            <pc:sldMk cId="1038583518" sldId="2147374792"/>
            <ac:spMk id="14" creationId="{81AB8790-7E7E-28F5-FD9D-CABA393A5E85}"/>
          </ac:spMkLst>
        </pc:spChg>
        <pc:spChg chg="mod">
          <ac:chgData name="Jennifer Eimers" userId="e496f3f7-6a48-4339-9b0c-9f426a43f948" providerId="ADAL" clId="{FD93D093-97CD-46ED-A8DD-AAABF2B9E5C1}" dt="2025-05-14T13:45:01.347" v="56" actId="1037"/>
          <ac:spMkLst>
            <pc:docMk/>
            <pc:sldMk cId="1038583518" sldId="2147374792"/>
            <ac:spMk id="15" creationId="{39B93720-0AFE-A0B0-5680-D50FA766ECF9}"/>
          </ac:spMkLst>
        </pc:spChg>
        <pc:spChg chg="mod">
          <ac:chgData name="Jennifer Eimers" userId="e496f3f7-6a48-4339-9b0c-9f426a43f948" providerId="ADAL" clId="{FD93D093-97CD-46ED-A8DD-AAABF2B9E5C1}" dt="2025-05-14T13:45:01.347" v="56" actId="1037"/>
          <ac:spMkLst>
            <pc:docMk/>
            <pc:sldMk cId="1038583518" sldId="2147374792"/>
            <ac:spMk id="16" creationId="{6156B8D6-D29E-ED43-2FDF-5C3540C0D520}"/>
          </ac:spMkLst>
        </pc:spChg>
        <pc:spChg chg="mod">
          <ac:chgData name="Jennifer Eimers" userId="e496f3f7-6a48-4339-9b0c-9f426a43f948" providerId="ADAL" clId="{FD93D093-97CD-46ED-A8DD-AAABF2B9E5C1}" dt="2025-05-14T13:45:01.347" v="56" actId="1037"/>
          <ac:spMkLst>
            <pc:docMk/>
            <pc:sldMk cId="1038583518" sldId="2147374792"/>
            <ac:spMk id="17" creationId="{0F46214D-4F13-E2F6-D56A-1E5D4FC67C0F}"/>
          </ac:spMkLst>
        </pc:spChg>
        <pc:spChg chg="mod">
          <ac:chgData name="Jennifer Eimers" userId="e496f3f7-6a48-4339-9b0c-9f426a43f948" providerId="ADAL" clId="{FD93D093-97CD-46ED-A8DD-AAABF2B9E5C1}" dt="2025-05-14T13:45:01.347" v="56" actId="1037"/>
          <ac:spMkLst>
            <pc:docMk/>
            <pc:sldMk cId="1038583518" sldId="2147374792"/>
            <ac:spMk id="23" creationId="{47276B11-24CB-B5E9-B646-07771C1BD812}"/>
          </ac:spMkLst>
        </pc:spChg>
        <pc:grpChg chg="mod">
          <ac:chgData name="Jennifer Eimers" userId="e496f3f7-6a48-4339-9b0c-9f426a43f948" providerId="ADAL" clId="{FD93D093-97CD-46ED-A8DD-AAABF2B9E5C1}" dt="2025-05-14T13:45:01.347" v="56" actId="1037"/>
          <ac:grpSpMkLst>
            <pc:docMk/>
            <pc:sldMk cId="1038583518" sldId="2147374792"/>
            <ac:grpSpMk id="3" creationId="{9FEDE606-5E44-C1D1-81C9-29A5C66F5978}"/>
          </ac:grpSpMkLst>
        </pc:grpChg>
        <pc:grpChg chg="mod">
          <ac:chgData name="Jennifer Eimers" userId="e496f3f7-6a48-4339-9b0c-9f426a43f948" providerId="ADAL" clId="{FD93D093-97CD-46ED-A8DD-AAABF2B9E5C1}" dt="2025-05-14T13:45:01.347" v="56" actId="1037"/>
          <ac:grpSpMkLst>
            <pc:docMk/>
            <pc:sldMk cId="1038583518" sldId="2147374792"/>
            <ac:grpSpMk id="11" creationId="{C03C4B6D-304B-431B-C48F-ADE7C68C311B}"/>
          </ac:grpSpMkLst>
        </pc:grpChg>
      </pc:sldChg>
      <pc:sldChg chg="modSp">
        <pc:chgData name="Jennifer Eimers" userId="e496f3f7-6a48-4339-9b0c-9f426a43f948" providerId="ADAL" clId="{FD93D093-97CD-46ED-A8DD-AAABF2B9E5C1}" dt="2025-05-14T13:44:27.675" v="23" actId="1035"/>
        <pc:sldMkLst>
          <pc:docMk/>
          <pc:sldMk cId="1358017529" sldId="2147471003"/>
        </pc:sldMkLst>
        <pc:spChg chg="mod">
          <ac:chgData name="Jennifer Eimers" userId="e496f3f7-6a48-4339-9b0c-9f426a43f948" providerId="ADAL" clId="{FD93D093-97CD-46ED-A8DD-AAABF2B9E5C1}" dt="2025-05-14T13:44:27.675" v="23" actId="1035"/>
          <ac:spMkLst>
            <pc:docMk/>
            <pc:sldMk cId="1358017529" sldId="2147471003"/>
            <ac:spMk id="5" creationId="{B30812F8-721A-7F62-4227-2E27C084ECEF}"/>
          </ac:spMkLst>
        </pc:spChg>
        <pc:spChg chg="mod">
          <ac:chgData name="Jennifer Eimers" userId="e496f3f7-6a48-4339-9b0c-9f426a43f948" providerId="ADAL" clId="{FD93D093-97CD-46ED-A8DD-AAABF2B9E5C1}" dt="2025-05-14T13:44:27.675" v="23" actId="1035"/>
          <ac:spMkLst>
            <pc:docMk/>
            <pc:sldMk cId="1358017529" sldId="2147471003"/>
            <ac:spMk id="7" creationId="{C02FE022-FBD0-9A7C-3D51-BD219C7FFDA6}"/>
          </ac:spMkLst>
        </pc:spChg>
        <pc:spChg chg="mod">
          <ac:chgData name="Jennifer Eimers" userId="e496f3f7-6a48-4339-9b0c-9f426a43f948" providerId="ADAL" clId="{FD93D093-97CD-46ED-A8DD-AAABF2B9E5C1}" dt="2025-05-14T13:44:27.675" v="23" actId="1035"/>
          <ac:spMkLst>
            <pc:docMk/>
            <pc:sldMk cId="1358017529" sldId="2147471003"/>
            <ac:spMk id="42" creationId="{161D7285-6955-E2E2-BE87-F4D2CBE8FD1D}"/>
          </ac:spMkLst>
        </pc:spChg>
        <pc:spChg chg="mod">
          <ac:chgData name="Jennifer Eimers" userId="e496f3f7-6a48-4339-9b0c-9f426a43f948" providerId="ADAL" clId="{FD93D093-97CD-46ED-A8DD-AAABF2B9E5C1}" dt="2025-05-14T13:44:27.675" v="23" actId="1035"/>
          <ac:spMkLst>
            <pc:docMk/>
            <pc:sldMk cId="1358017529" sldId="2147471003"/>
            <ac:spMk id="44" creationId="{13C011BF-81B9-CEF5-39AE-9F03D78FA0BC}"/>
          </ac:spMkLst>
        </pc:spChg>
      </pc:sldChg>
      <pc:sldChg chg="addSp delSp modSp mod chgLayout">
        <pc:chgData name="Jennifer Eimers" userId="e496f3f7-6a48-4339-9b0c-9f426a43f948" providerId="ADAL" clId="{FD93D093-97CD-46ED-A8DD-AAABF2B9E5C1}" dt="2025-05-14T13:46:11.071" v="70" actId="478"/>
        <pc:sldMkLst>
          <pc:docMk/>
          <pc:sldMk cId="57902804" sldId="2147471149"/>
        </pc:sldMkLst>
        <pc:spChg chg="add del mod ord">
          <ac:chgData name="Jennifer Eimers" userId="e496f3f7-6a48-4339-9b0c-9f426a43f948" providerId="ADAL" clId="{FD93D093-97CD-46ED-A8DD-AAABF2B9E5C1}" dt="2025-05-14T13:46:11.071" v="70" actId="478"/>
          <ac:spMkLst>
            <pc:docMk/>
            <pc:sldMk cId="57902804" sldId="2147471149"/>
            <ac:spMk id="2" creationId="{D922B302-2AB5-8E59-B953-1EB2303B725E}"/>
          </ac:spMkLst>
        </pc:spChg>
        <pc:spChg chg="mod ord">
          <ac:chgData name="Jennifer Eimers" userId="e496f3f7-6a48-4339-9b0c-9f426a43f948" providerId="ADAL" clId="{FD93D093-97CD-46ED-A8DD-AAABF2B9E5C1}" dt="2025-05-14T13:46:09.226" v="69" actId="700"/>
          <ac:spMkLst>
            <pc:docMk/>
            <pc:sldMk cId="57902804" sldId="2147471149"/>
            <ac:spMk id="4" creationId="{CABD2A0B-4158-C911-1323-1B5250A12302}"/>
          </ac:spMkLst>
        </pc:spChg>
        <pc:spChg chg="mod ord">
          <ac:chgData name="Jennifer Eimers" userId="e496f3f7-6a48-4339-9b0c-9f426a43f948" providerId="ADAL" clId="{FD93D093-97CD-46ED-A8DD-AAABF2B9E5C1}" dt="2025-05-14T13:46:09.226" v="69" actId="700"/>
          <ac:spMkLst>
            <pc:docMk/>
            <pc:sldMk cId="57902804" sldId="2147471149"/>
            <ac:spMk id="12" creationId="{86647E19-EA65-8AB5-81AA-B86055F5B1F5}"/>
          </ac:spMkLst>
        </pc:spChg>
        <pc:spChg chg="mod">
          <ac:chgData name="Jennifer Eimers" userId="e496f3f7-6a48-4339-9b0c-9f426a43f948" providerId="ADAL" clId="{FD93D093-97CD-46ED-A8DD-AAABF2B9E5C1}" dt="2025-05-14T13:45:42.797" v="59" actId="1076"/>
          <ac:spMkLst>
            <pc:docMk/>
            <pc:sldMk cId="57902804" sldId="2147471149"/>
            <ac:spMk id="14" creationId="{C0005B28-B68B-F3C4-6DDC-B762467FCCD6}"/>
          </ac:spMkLst>
        </pc:spChg>
        <pc:spChg chg="mod">
          <ac:chgData name="Jennifer Eimers" userId="e496f3f7-6a48-4339-9b0c-9f426a43f948" providerId="ADAL" clId="{FD93D093-97CD-46ED-A8DD-AAABF2B9E5C1}" dt="2025-05-14T13:45:42.797" v="59" actId="1076"/>
          <ac:spMkLst>
            <pc:docMk/>
            <pc:sldMk cId="57902804" sldId="2147471149"/>
            <ac:spMk id="32" creationId="{B761CCC0-7A39-FA3A-BE26-0DCB00A21894}"/>
          </ac:spMkLst>
        </pc:spChg>
        <pc:spChg chg="mod">
          <ac:chgData name="Jennifer Eimers" userId="e496f3f7-6a48-4339-9b0c-9f426a43f948" providerId="ADAL" clId="{FD93D093-97CD-46ED-A8DD-AAABF2B9E5C1}" dt="2025-05-14T13:45:42.797" v="59" actId="1076"/>
          <ac:spMkLst>
            <pc:docMk/>
            <pc:sldMk cId="57902804" sldId="2147471149"/>
            <ac:spMk id="33" creationId="{98C1F83C-9727-7426-96E7-A9E9F98D4F73}"/>
          </ac:spMkLst>
        </pc:spChg>
        <pc:spChg chg="mod">
          <ac:chgData name="Jennifer Eimers" userId="e496f3f7-6a48-4339-9b0c-9f426a43f948" providerId="ADAL" clId="{FD93D093-97CD-46ED-A8DD-AAABF2B9E5C1}" dt="2025-05-14T13:45:42.797" v="59" actId="1076"/>
          <ac:spMkLst>
            <pc:docMk/>
            <pc:sldMk cId="57902804" sldId="2147471149"/>
            <ac:spMk id="36" creationId="{669B979E-B60F-AA81-28B9-B36256038DF1}"/>
          </ac:spMkLst>
        </pc:spChg>
        <pc:spChg chg="mod">
          <ac:chgData name="Jennifer Eimers" userId="e496f3f7-6a48-4339-9b0c-9f426a43f948" providerId="ADAL" clId="{FD93D093-97CD-46ED-A8DD-AAABF2B9E5C1}" dt="2025-05-14T13:45:42.797" v="59" actId="1076"/>
          <ac:spMkLst>
            <pc:docMk/>
            <pc:sldMk cId="57902804" sldId="2147471149"/>
            <ac:spMk id="39" creationId="{5AF1FAD0-9E01-AF1D-FCC7-E0E6534034B0}"/>
          </ac:spMkLst>
        </pc:spChg>
        <pc:spChg chg="mod">
          <ac:chgData name="Jennifer Eimers" userId="e496f3f7-6a48-4339-9b0c-9f426a43f948" providerId="ADAL" clId="{FD93D093-97CD-46ED-A8DD-AAABF2B9E5C1}" dt="2025-05-14T13:45:42.797" v="59" actId="1076"/>
          <ac:spMkLst>
            <pc:docMk/>
            <pc:sldMk cId="57902804" sldId="2147471149"/>
            <ac:spMk id="48" creationId="{441F6A8F-1698-69C4-A65C-AEC82EE95085}"/>
          </ac:spMkLst>
        </pc:spChg>
        <pc:spChg chg="mod">
          <ac:chgData name="Jennifer Eimers" userId="e496f3f7-6a48-4339-9b0c-9f426a43f948" providerId="ADAL" clId="{FD93D093-97CD-46ED-A8DD-AAABF2B9E5C1}" dt="2025-05-14T13:45:42.797" v="59" actId="1076"/>
          <ac:spMkLst>
            <pc:docMk/>
            <pc:sldMk cId="57902804" sldId="2147471149"/>
            <ac:spMk id="49" creationId="{E1952758-4D9C-1EF9-E1E4-1FD7976FBCEC}"/>
          </ac:spMkLst>
        </pc:spChg>
        <pc:spChg chg="mod">
          <ac:chgData name="Jennifer Eimers" userId="e496f3f7-6a48-4339-9b0c-9f426a43f948" providerId="ADAL" clId="{FD93D093-97CD-46ED-A8DD-AAABF2B9E5C1}" dt="2025-05-14T13:45:42.797" v="59" actId="1076"/>
          <ac:spMkLst>
            <pc:docMk/>
            <pc:sldMk cId="57902804" sldId="2147471149"/>
            <ac:spMk id="53" creationId="{2A191BEA-B14C-C7DB-55F7-E356191E9682}"/>
          </ac:spMkLst>
        </pc:spChg>
        <pc:spChg chg="mod">
          <ac:chgData name="Jennifer Eimers" userId="e496f3f7-6a48-4339-9b0c-9f426a43f948" providerId="ADAL" clId="{FD93D093-97CD-46ED-A8DD-AAABF2B9E5C1}" dt="2025-05-14T13:45:42.797" v="59" actId="1076"/>
          <ac:spMkLst>
            <pc:docMk/>
            <pc:sldMk cId="57902804" sldId="2147471149"/>
            <ac:spMk id="58" creationId="{B8CCD340-F151-04C7-3581-C820C5AB4D8A}"/>
          </ac:spMkLst>
        </pc:spChg>
        <pc:spChg chg="mod">
          <ac:chgData name="Jennifer Eimers" userId="e496f3f7-6a48-4339-9b0c-9f426a43f948" providerId="ADAL" clId="{FD93D093-97CD-46ED-A8DD-AAABF2B9E5C1}" dt="2025-05-14T13:45:42.797" v="59" actId="1076"/>
          <ac:spMkLst>
            <pc:docMk/>
            <pc:sldMk cId="57902804" sldId="2147471149"/>
            <ac:spMk id="73" creationId="{0C592100-46AB-F977-8C7C-0DDDAC7F70E0}"/>
          </ac:spMkLst>
        </pc:spChg>
      </pc:sldChg>
      <pc:sldChg chg="modSp mod">
        <pc:chgData name="Jennifer Eimers" userId="e496f3f7-6a48-4339-9b0c-9f426a43f948" providerId="ADAL" clId="{FD93D093-97CD-46ED-A8DD-AAABF2B9E5C1}" dt="2025-05-14T13:46:35.898" v="90" actId="1035"/>
        <pc:sldMkLst>
          <pc:docMk/>
          <pc:sldMk cId="2290203773" sldId="2147471179"/>
        </pc:sldMkLst>
        <pc:spChg chg="mod">
          <ac:chgData name="Jennifer Eimers" userId="e496f3f7-6a48-4339-9b0c-9f426a43f948" providerId="ADAL" clId="{FD93D093-97CD-46ED-A8DD-AAABF2B9E5C1}" dt="2025-05-14T13:46:35.898" v="90" actId="1035"/>
          <ac:spMkLst>
            <pc:docMk/>
            <pc:sldMk cId="2290203773" sldId="2147471179"/>
            <ac:spMk id="4" creationId="{361EA531-AFAD-35DC-A848-6B2559A90081}"/>
          </ac:spMkLst>
        </pc:spChg>
      </pc:sldChg>
      <pc:sldChg chg="modSp">
        <pc:chgData name="Jennifer Eimers" userId="e496f3f7-6a48-4339-9b0c-9f426a43f948" providerId="ADAL" clId="{FD93D093-97CD-46ED-A8DD-AAABF2B9E5C1}" dt="2025-05-14T13:44:51.982" v="37" actId="1035"/>
        <pc:sldMkLst>
          <pc:docMk/>
          <pc:sldMk cId="434122338" sldId="2147473673"/>
        </pc:sldMkLst>
        <pc:spChg chg="mod">
          <ac:chgData name="Jennifer Eimers" userId="e496f3f7-6a48-4339-9b0c-9f426a43f948" providerId="ADAL" clId="{FD93D093-97CD-46ED-A8DD-AAABF2B9E5C1}" dt="2025-05-14T13:44:51.982" v="37" actId="1035"/>
          <ac:spMkLst>
            <pc:docMk/>
            <pc:sldMk cId="434122338" sldId="2147473673"/>
            <ac:spMk id="3" creationId="{F8E9159C-5E3B-05A6-80AD-EFED4BB4BD80}"/>
          </ac:spMkLst>
        </pc:spChg>
        <pc:picChg chg="mod">
          <ac:chgData name="Jennifer Eimers" userId="e496f3f7-6a48-4339-9b0c-9f426a43f948" providerId="ADAL" clId="{FD93D093-97CD-46ED-A8DD-AAABF2B9E5C1}" dt="2025-05-14T13:44:51.982" v="37" actId="1035"/>
          <ac:picMkLst>
            <pc:docMk/>
            <pc:sldMk cId="434122338" sldId="2147473673"/>
            <ac:picMk id="27" creationId="{2BE4825E-89D8-DDB3-8F4B-70A0E9ECE597}"/>
          </ac:picMkLst>
        </pc:picChg>
        <pc:picChg chg="mod">
          <ac:chgData name="Jennifer Eimers" userId="e496f3f7-6a48-4339-9b0c-9f426a43f948" providerId="ADAL" clId="{FD93D093-97CD-46ED-A8DD-AAABF2B9E5C1}" dt="2025-05-14T13:44:51.982" v="37" actId="1035"/>
          <ac:picMkLst>
            <pc:docMk/>
            <pc:sldMk cId="434122338" sldId="2147473673"/>
            <ac:picMk id="29" creationId="{0B6B0D7C-AF48-71FE-8F6C-6FD4F2591313}"/>
          </ac:picMkLst>
        </pc:picChg>
      </pc:sldChg>
      <pc:sldChg chg="modSp">
        <pc:chgData name="Jennifer Eimers" userId="e496f3f7-6a48-4339-9b0c-9f426a43f948" providerId="ADAL" clId="{FD93D093-97CD-46ED-A8DD-AAABF2B9E5C1}" dt="2025-05-14T13:45:18.618" v="58" actId="1076"/>
        <pc:sldMkLst>
          <pc:docMk/>
          <pc:sldMk cId="2209376617" sldId="2147473680"/>
        </pc:sldMkLst>
        <pc:spChg chg="mod">
          <ac:chgData name="Jennifer Eimers" userId="e496f3f7-6a48-4339-9b0c-9f426a43f948" providerId="ADAL" clId="{FD93D093-97CD-46ED-A8DD-AAABF2B9E5C1}" dt="2025-05-14T13:45:18.618" v="58" actId="1076"/>
          <ac:spMkLst>
            <pc:docMk/>
            <pc:sldMk cId="2209376617" sldId="2147473680"/>
            <ac:spMk id="6" creationId="{DE6FB5C5-7998-71E9-9288-886D23CC8C37}"/>
          </ac:spMkLst>
        </pc:spChg>
      </pc:sldChg>
      <pc:sldChg chg="modSp">
        <pc:chgData name="Jennifer Eimers" userId="e496f3f7-6a48-4339-9b0c-9f426a43f948" providerId="ADAL" clId="{FD93D093-97CD-46ED-A8DD-AAABF2B9E5C1}" dt="2025-05-14T13:45:59.238" v="68" actId="1036"/>
        <pc:sldMkLst>
          <pc:docMk/>
          <pc:sldMk cId="1218785463" sldId="2147473696"/>
        </pc:sldMkLst>
        <pc:spChg chg="mod">
          <ac:chgData name="Jennifer Eimers" userId="e496f3f7-6a48-4339-9b0c-9f426a43f948" providerId="ADAL" clId="{FD93D093-97CD-46ED-A8DD-AAABF2B9E5C1}" dt="2025-05-14T13:45:54.628" v="60" actId="1076"/>
          <ac:spMkLst>
            <pc:docMk/>
            <pc:sldMk cId="1218785463" sldId="2147473696"/>
            <ac:spMk id="3" creationId="{CB541542-A81C-40BB-1E5C-93D5C89DD8FA}"/>
          </ac:spMkLst>
        </pc:spChg>
        <pc:spChg chg="mod">
          <ac:chgData name="Jennifer Eimers" userId="e496f3f7-6a48-4339-9b0c-9f426a43f948" providerId="ADAL" clId="{FD93D093-97CD-46ED-A8DD-AAABF2B9E5C1}" dt="2025-05-14T13:45:59.238" v="68" actId="1036"/>
          <ac:spMkLst>
            <pc:docMk/>
            <pc:sldMk cId="1218785463" sldId="2147473696"/>
            <ac:spMk id="6" creationId="{472A5F69-BEA9-CCFE-6661-A8F65222620B}"/>
          </ac:spMkLst>
        </pc:spChg>
        <pc:graphicFrameChg chg="mod">
          <ac:chgData name="Jennifer Eimers" userId="e496f3f7-6a48-4339-9b0c-9f426a43f948" providerId="ADAL" clId="{FD93D093-97CD-46ED-A8DD-AAABF2B9E5C1}" dt="2025-05-14T13:45:54.628" v="60" actId="1076"/>
          <ac:graphicFrameMkLst>
            <pc:docMk/>
            <pc:sldMk cId="1218785463" sldId="2147473696"/>
            <ac:graphicFrameMk id="7" creationId="{EE3A13A7-FD5B-E793-235E-F22778F6619B}"/>
          </ac:graphicFrameMkLst>
        </pc:graphicFrameChg>
      </pc:sldChg>
    </pc:docChg>
  </pc:docChgLst>
</pc:chgInfo>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66795514197089"/>
          <c:y val="5.9782608695652176E-2"/>
          <c:w val="0.71726763668541638"/>
          <c:h val="0.89986379873050137"/>
        </c:manualLayout>
      </c:layout>
      <c:lineChart>
        <c:grouping val="standard"/>
        <c:varyColors val="0"/>
        <c:ser>
          <c:idx val="0"/>
          <c:order val="0"/>
          <c:tx>
            <c:strRef>
              <c:f>Sheet1!$B$1</c:f>
              <c:strCache>
                <c:ptCount val="1"/>
                <c:pt idx="0">
                  <c:v>Series 1</c:v>
                </c:pt>
              </c:strCache>
            </c:strRef>
          </c:tx>
          <c:marker>
            <c:symbol val="none"/>
          </c:marker>
          <c:cat>
            <c:numRef>
              <c:f>Sheet1!$A$2:$A$8</c:f>
              <c:numCache>
                <c:formatCode>General</c:formatCode>
                <c:ptCount val="7"/>
                <c:pt idx="0">
                  <c:v>0</c:v>
                </c:pt>
                <c:pt idx="1">
                  <c:v>2</c:v>
                </c:pt>
                <c:pt idx="2">
                  <c:v>4</c:v>
                </c:pt>
                <c:pt idx="3">
                  <c:v>6</c:v>
                </c:pt>
                <c:pt idx="4">
                  <c:v>8</c:v>
                </c:pt>
                <c:pt idx="5">
                  <c:v>10</c:v>
                </c:pt>
                <c:pt idx="6">
                  <c:v>12</c:v>
                </c:pt>
              </c:numCache>
            </c:numRef>
          </c:cat>
          <c:val>
            <c:numRef>
              <c:f>Sheet1!$B$2:$B$8</c:f>
              <c:numCache>
                <c:formatCode>General</c:formatCode>
                <c:ptCount val="7"/>
              </c:numCache>
            </c:numRef>
          </c:val>
          <c:smooth val="0"/>
          <c:extLst>
            <c:ext xmlns:c16="http://schemas.microsoft.com/office/drawing/2014/chart" uri="{C3380CC4-5D6E-409C-BE32-E72D297353CC}">
              <c16:uniqueId val="{00000000-345C-4553-A1EB-EB4111CDD1EF}"/>
            </c:ext>
          </c:extLst>
        </c:ser>
        <c:dLbls>
          <c:showLegendKey val="0"/>
          <c:showVal val="0"/>
          <c:showCatName val="0"/>
          <c:showSerName val="0"/>
          <c:showPercent val="0"/>
          <c:showBubbleSize val="0"/>
        </c:dLbls>
        <c:smooth val="0"/>
        <c:axId val="123910144"/>
        <c:axId val="76376896"/>
      </c:lineChart>
      <c:catAx>
        <c:axId val="123910144"/>
        <c:scaling>
          <c:orientation val="minMax"/>
        </c:scaling>
        <c:delete val="0"/>
        <c:axPos val="b"/>
        <c:numFmt formatCode="General" sourceLinked="1"/>
        <c:majorTickMark val="none"/>
        <c:minorTickMark val="none"/>
        <c:tickLblPos val="none"/>
        <c:spPr>
          <a:ln w="19050">
            <a:solidFill>
              <a:schemeClr val="tx1"/>
            </a:solidFill>
          </a:ln>
        </c:spPr>
        <c:txPr>
          <a:bodyPr/>
          <a:lstStyle/>
          <a:p>
            <a:pPr>
              <a:defRPr sz="700">
                <a:latin typeface="Arial" panose="020B0604020202020204" pitchFamily="34" charset="0"/>
                <a:cs typeface="Arial" panose="020B0604020202020204" pitchFamily="34" charset="0"/>
              </a:defRPr>
            </a:pPr>
            <a:endParaRPr lang="en-US"/>
          </a:p>
        </c:txPr>
        <c:crossAx val="76376896"/>
        <c:crosses val="autoZero"/>
        <c:auto val="1"/>
        <c:lblAlgn val="ctr"/>
        <c:lblOffset val="100"/>
        <c:noMultiLvlLbl val="0"/>
      </c:catAx>
      <c:valAx>
        <c:axId val="76376896"/>
        <c:scaling>
          <c:orientation val="minMax"/>
          <c:max val="100"/>
          <c:min val="-125"/>
        </c:scaling>
        <c:delete val="0"/>
        <c:axPos val="l"/>
        <c:numFmt formatCode="General" sourceLinked="1"/>
        <c:majorTickMark val="out"/>
        <c:minorTickMark val="none"/>
        <c:tickLblPos val="nextTo"/>
        <c:spPr>
          <a:ln w="19050">
            <a:solidFill>
              <a:schemeClr val="tx1"/>
            </a:solidFill>
          </a:ln>
        </c:spPr>
        <c:txPr>
          <a:bodyPr/>
          <a:lstStyle/>
          <a:p>
            <a:pPr>
              <a:defRPr sz="1200">
                <a:latin typeface="Calibri" panose="020F0502020204030204" pitchFamily="34" charset="0"/>
                <a:cs typeface="Calibri" panose="020F0502020204030204" pitchFamily="34" charset="0"/>
              </a:defRPr>
            </a:pPr>
            <a:endParaRPr lang="en-US"/>
          </a:p>
        </c:txPr>
        <c:crossAx val="123910144"/>
        <c:crosses val="autoZero"/>
        <c:crossBetween val="midCat"/>
        <c:majorUnit val="25"/>
        <c:minorUnit val="4.0000000000000008E-2"/>
      </c:valAx>
      <c:spPr>
        <a:ln w="19050"/>
      </c:spPr>
    </c:plotArea>
    <c:plotVisOnly val="1"/>
    <c:dispBlanksAs val="gap"/>
    <c:showDLblsOverMax val="0"/>
  </c:chart>
  <c:spPr>
    <a:ln w="19050"/>
  </c:spPr>
  <c:txPr>
    <a:bodyPr/>
    <a:lstStyle/>
    <a:p>
      <a:pPr>
        <a:defRPr sz="1800"/>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66795514197089"/>
          <c:y val="5.9782608695652176E-2"/>
          <c:w val="0.77978307646739753"/>
          <c:h val="0.46868015922172718"/>
        </c:manualLayout>
      </c:layout>
      <c:lineChart>
        <c:grouping val="standard"/>
        <c:varyColors val="0"/>
        <c:ser>
          <c:idx val="0"/>
          <c:order val="0"/>
          <c:tx>
            <c:strRef>
              <c:f>Sheet1!$B$1</c:f>
              <c:strCache>
                <c:ptCount val="1"/>
                <c:pt idx="0">
                  <c:v>Series 1</c:v>
                </c:pt>
              </c:strCache>
            </c:strRef>
          </c:tx>
          <c:marker>
            <c:symbol val="none"/>
          </c:marker>
          <c:cat>
            <c:numRef>
              <c:f>Sheet1!$A$2:$A$11</c:f>
              <c:numCache>
                <c:formatCode>General</c:formatCode>
                <c:ptCount val="10"/>
                <c:pt idx="0">
                  <c:v>-30</c:v>
                </c:pt>
                <c:pt idx="1">
                  <c:v>-25</c:v>
                </c:pt>
                <c:pt idx="2">
                  <c:v>-20</c:v>
                </c:pt>
                <c:pt idx="3">
                  <c:v>-15</c:v>
                </c:pt>
                <c:pt idx="4">
                  <c:v>-10</c:v>
                </c:pt>
                <c:pt idx="5">
                  <c:v>-5</c:v>
                </c:pt>
                <c:pt idx="6">
                  <c:v>0</c:v>
                </c:pt>
                <c:pt idx="7">
                  <c:v>5</c:v>
                </c:pt>
                <c:pt idx="8">
                  <c:v>10</c:v>
                </c:pt>
                <c:pt idx="9">
                  <c:v>15</c:v>
                </c:pt>
              </c:numCache>
            </c:numRef>
          </c:cat>
          <c:val>
            <c:numRef>
              <c:f>Sheet1!$B$2:$B$11</c:f>
              <c:numCache>
                <c:formatCode>General</c:formatCode>
                <c:ptCount val="10"/>
              </c:numCache>
            </c:numRef>
          </c:val>
          <c:smooth val="0"/>
          <c:extLst>
            <c:ext xmlns:c16="http://schemas.microsoft.com/office/drawing/2014/chart" uri="{C3380CC4-5D6E-409C-BE32-E72D297353CC}">
              <c16:uniqueId val="{00000000-F0CC-42EE-9636-45A7D9F8DA0E}"/>
            </c:ext>
          </c:extLst>
        </c:ser>
        <c:dLbls>
          <c:showLegendKey val="0"/>
          <c:showVal val="0"/>
          <c:showCatName val="0"/>
          <c:showSerName val="0"/>
          <c:showPercent val="0"/>
          <c:showBubbleSize val="0"/>
        </c:dLbls>
        <c:smooth val="0"/>
        <c:axId val="123910144"/>
        <c:axId val="76376896"/>
      </c:lineChart>
      <c:catAx>
        <c:axId val="123910144"/>
        <c:scaling>
          <c:orientation val="minMax"/>
        </c:scaling>
        <c:delete val="0"/>
        <c:axPos val="b"/>
        <c:numFmt formatCode="General" sourceLinked="1"/>
        <c:majorTickMark val="out"/>
        <c:minorTickMark val="none"/>
        <c:tickLblPos val="nextTo"/>
        <c:spPr>
          <a:ln w="19050">
            <a:solidFill>
              <a:schemeClr val="tx1"/>
            </a:solidFill>
          </a:ln>
        </c:spPr>
        <c:txPr>
          <a:bodyPr/>
          <a:lstStyle/>
          <a:p>
            <a:pPr>
              <a:defRPr sz="1200">
                <a:latin typeface="Calibri" panose="020F0502020204030204" pitchFamily="34" charset="0"/>
                <a:cs typeface="Calibri" panose="020F0502020204030204" pitchFamily="34" charset="0"/>
              </a:defRPr>
            </a:pPr>
            <a:endParaRPr lang="en-US"/>
          </a:p>
        </c:txPr>
        <c:crossAx val="76376896"/>
        <c:crosses val="autoZero"/>
        <c:auto val="1"/>
        <c:lblAlgn val="ctr"/>
        <c:lblOffset val="100"/>
        <c:noMultiLvlLbl val="0"/>
      </c:catAx>
      <c:valAx>
        <c:axId val="76376896"/>
        <c:scaling>
          <c:orientation val="minMax"/>
          <c:max val="600"/>
          <c:min val="350"/>
        </c:scaling>
        <c:delete val="1"/>
        <c:axPos val="l"/>
        <c:numFmt formatCode="General" sourceLinked="1"/>
        <c:majorTickMark val="out"/>
        <c:minorTickMark val="none"/>
        <c:tickLblPos val="nextTo"/>
        <c:crossAx val="123910144"/>
        <c:crosses val="autoZero"/>
        <c:crossBetween val="midCat"/>
        <c:majorUnit val="50"/>
        <c:minorUnit val="4.0000000000000008E-2"/>
      </c:valAx>
      <c:spPr>
        <a:ln w="19050"/>
      </c:spPr>
    </c:plotArea>
    <c:plotVisOnly val="1"/>
    <c:dispBlanksAs val="gap"/>
    <c:showDLblsOverMax val="0"/>
  </c:chart>
  <c:spPr>
    <a:ln w="19050"/>
  </c:spPr>
  <c:txPr>
    <a:bodyPr/>
    <a:lstStyle/>
    <a:p>
      <a:pPr>
        <a:defRPr sz="1800"/>
      </a:pPr>
      <a:endParaRPr lang="en-US"/>
    </a:p>
  </c:txPr>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FB2B9E-45BE-41FD-B4B0-16453AF79FBF}"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US"/>
        </a:p>
      </dgm:t>
    </dgm:pt>
    <dgm:pt modelId="{890A84A1-BFEF-4734-B85A-4DB8EB87E575}">
      <dgm:prSet phldrT="[Text]" custT="1"/>
      <dgm:spPr/>
      <dgm:t>
        <a:bodyPr/>
        <a:lstStyle/>
        <a:p>
          <a:r>
            <a:rPr lang="en-US" sz="2200" b="1">
              <a:solidFill>
                <a:schemeClr val="tx1"/>
              </a:solidFill>
            </a:rPr>
            <a:t>Physiologic</a:t>
          </a:r>
        </a:p>
      </dgm:t>
    </dgm:pt>
    <dgm:pt modelId="{96770BCA-363D-4D7F-8477-EC8E8F6C31C1}" type="parTrans" cxnId="{B637A483-BC33-4B8C-B17C-440B8BF47384}">
      <dgm:prSet/>
      <dgm:spPr/>
      <dgm:t>
        <a:bodyPr/>
        <a:lstStyle/>
        <a:p>
          <a:endParaRPr lang="en-US" sz="1600"/>
        </a:p>
      </dgm:t>
    </dgm:pt>
    <dgm:pt modelId="{7169A4CD-61F2-404A-83B5-468CF58331DB}" type="sibTrans" cxnId="{B637A483-BC33-4B8C-B17C-440B8BF47384}">
      <dgm:prSet/>
      <dgm:spPr/>
      <dgm:t>
        <a:bodyPr/>
        <a:lstStyle/>
        <a:p>
          <a:endParaRPr lang="en-US" sz="1600"/>
        </a:p>
      </dgm:t>
    </dgm:pt>
    <dgm:pt modelId="{6068ECA2-A357-4152-A500-CE42176360FA}">
      <dgm:prSet phldrT="[Text]" custT="1"/>
      <dgm:spPr/>
      <dgm:t>
        <a:bodyPr/>
        <a:lstStyle/>
        <a:p>
          <a:pPr>
            <a:buFont typeface="Wingdings" panose="05000000000000000000" pitchFamily="2" charset="2"/>
            <a:buChar char="§"/>
          </a:pPr>
          <a:r>
            <a:rPr lang="en-US" sz="1600">
              <a:solidFill>
                <a:schemeClr val="bg1"/>
              </a:solidFill>
            </a:rPr>
            <a:t>Altered hormone and GI peptide levels</a:t>
          </a:r>
        </a:p>
      </dgm:t>
    </dgm:pt>
    <dgm:pt modelId="{5F486276-6CC0-45B1-8189-4AFE40338C59}" type="parTrans" cxnId="{3C47EE14-5262-4685-BB2A-5F55F99EA821}">
      <dgm:prSet/>
      <dgm:spPr/>
      <dgm:t>
        <a:bodyPr/>
        <a:lstStyle/>
        <a:p>
          <a:endParaRPr lang="en-US" sz="1600"/>
        </a:p>
      </dgm:t>
    </dgm:pt>
    <dgm:pt modelId="{0905A1B1-AB49-401C-9B92-F52223BAD136}" type="sibTrans" cxnId="{3C47EE14-5262-4685-BB2A-5F55F99EA821}">
      <dgm:prSet/>
      <dgm:spPr/>
      <dgm:t>
        <a:bodyPr/>
        <a:lstStyle/>
        <a:p>
          <a:endParaRPr lang="en-US" sz="1600"/>
        </a:p>
      </dgm:t>
    </dgm:pt>
    <dgm:pt modelId="{5521585E-DA0D-4522-A9C0-0DFB383544C0}">
      <dgm:prSet phldrT="[Text]" custT="1"/>
      <dgm:spPr/>
      <dgm:t>
        <a:bodyPr/>
        <a:lstStyle/>
        <a:p>
          <a:pPr>
            <a:buFont typeface="Wingdings" panose="05000000000000000000" pitchFamily="2" charset="2"/>
            <a:buChar char="§"/>
          </a:pPr>
          <a:r>
            <a:rPr lang="en-US" sz="1600">
              <a:solidFill>
                <a:schemeClr val="bg1"/>
              </a:solidFill>
            </a:rPr>
            <a:t>Modified homeostatic and reward system pathways</a:t>
          </a:r>
        </a:p>
      </dgm:t>
    </dgm:pt>
    <dgm:pt modelId="{8CF1DB76-3547-4C72-B163-1BDAD86C0FFD}" type="parTrans" cxnId="{6515A065-8656-439B-B1E3-3042D31987A0}">
      <dgm:prSet/>
      <dgm:spPr/>
      <dgm:t>
        <a:bodyPr/>
        <a:lstStyle/>
        <a:p>
          <a:endParaRPr lang="en-US" sz="1600"/>
        </a:p>
      </dgm:t>
    </dgm:pt>
    <dgm:pt modelId="{E9C44BC6-75A4-494F-B2F7-067A591C3F3D}" type="sibTrans" cxnId="{6515A065-8656-439B-B1E3-3042D31987A0}">
      <dgm:prSet/>
      <dgm:spPr/>
      <dgm:t>
        <a:bodyPr/>
        <a:lstStyle/>
        <a:p>
          <a:endParaRPr lang="en-US" sz="1600"/>
        </a:p>
      </dgm:t>
    </dgm:pt>
    <dgm:pt modelId="{3D5C0733-E874-429C-A9D5-5701E9DA8D20}">
      <dgm:prSet phldrT="[Text]" custT="1"/>
      <dgm:spPr/>
      <dgm:t>
        <a:bodyPr/>
        <a:lstStyle/>
        <a:p>
          <a:r>
            <a:rPr lang="en-US" sz="2200" b="1">
              <a:solidFill>
                <a:schemeClr val="tx1"/>
              </a:solidFill>
            </a:rPr>
            <a:t>Behavioral</a:t>
          </a:r>
        </a:p>
      </dgm:t>
    </dgm:pt>
    <dgm:pt modelId="{3BD43960-10AB-4D77-8A19-12FD838E52FF}" type="parTrans" cxnId="{1642ADE3-4A44-47EE-9546-40C903043AD5}">
      <dgm:prSet/>
      <dgm:spPr/>
      <dgm:t>
        <a:bodyPr/>
        <a:lstStyle/>
        <a:p>
          <a:endParaRPr lang="en-US" sz="1600"/>
        </a:p>
      </dgm:t>
    </dgm:pt>
    <dgm:pt modelId="{0A6A6B7D-B9DA-4E7E-BD34-FCD04B7D9006}" type="sibTrans" cxnId="{1642ADE3-4A44-47EE-9546-40C903043AD5}">
      <dgm:prSet/>
      <dgm:spPr/>
      <dgm:t>
        <a:bodyPr/>
        <a:lstStyle/>
        <a:p>
          <a:endParaRPr lang="en-US" sz="1600"/>
        </a:p>
      </dgm:t>
    </dgm:pt>
    <dgm:pt modelId="{66490680-7858-48B4-90C7-8A51131E9E70}">
      <dgm:prSet phldrT="[Text]" custT="1"/>
      <dgm:spPr/>
      <dgm:t>
        <a:bodyPr/>
        <a:lstStyle/>
        <a:p>
          <a:pPr>
            <a:buFont typeface="Wingdings" panose="05000000000000000000" pitchFamily="2" charset="2"/>
            <a:buChar char="§"/>
          </a:pPr>
          <a:r>
            <a:rPr lang="en-US" sz="1600">
              <a:solidFill>
                <a:schemeClr val="bg1"/>
              </a:solidFill>
            </a:rPr>
            <a:t>Diet</a:t>
          </a:r>
        </a:p>
      </dgm:t>
    </dgm:pt>
    <dgm:pt modelId="{872B5A7A-5F72-4D01-A524-5EF61190FF42}" type="parTrans" cxnId="{3A6B81F0-E4EF-480D-A5F1-C71FE7EBAA80}">
      <dgm:prSet/>
      <dgm:spPr/>
      <dgm:t>
        <a:bodyPr/>
        <a:lstStyle/>
        <a:p>
          <a:endParaRPr lang="en-US" sz="1600"/>
        </a:p>
      </dgm:t>
    </dgm:pt>
    <dgm:pt modelId="{14E87570-6088-453B-9E23-D4CBC3C6F833}" type="sibTrans" cxnId="{3A6B81F0-E4EF-480D-A5F1-C71FE7EBAA80}">
      <dgm:prSet/>
      <dgm:spPr/>
      <dgm:t>
        <a:bodyPr/>
        <a:lstStyle/>
        <a:p>
          <a:endParaRPr lang="en-US" sz="1600"/>
        </a:p>
      </dgm:t>
    </dgm:pt>
    <dgm:pt modelId="{8AEBFEA9-111E-4C22-9BA9-4CB871CE6CAC}">
      <dgm:prSet phldrT="[Text]" custT="1"/>
      <dgm:spPr/>
      <dgm:t>
        <a:bodyPr/>
        <a:lstStyle/>
        <a:p>
          <a:pPr>
            <a:buFont typeface="Wingdings" panose="05000000000000000000" pitchFamily="2" charset="2"/>
            <a:buChar char="§"/>
          </a:pPr>
          <a:r>
            <a:rPr lang="en-US" sz="1600">
              <a:solidFill>
                <a:schemeClr val="bg1"/>
              </a:solidFill>
            </a:rPr>
            <a:t>Inactivity</a:t>
          </a:r>
        </a:p>
      </dgm:t>
    </dgm:pt>
    <dgm:pt modelId="{6C7F06C0-2212-44DA-A531-6DB7D0F80C98}" type="parTrans" cxnId="{A3B47CC5-0A1E-4B5E-81F8-EB4B72437352}">
      <dgm:prSet/>
      <dgm:spPr/>
      <dgm:t>
        <a:bodyPr/>
        <a:lstStyle/>
        <a:p>
          <a:endParaRPr lang="en-US" sz="1600"/>
        </a:p>
      </dgm:t>
    </dgm:pt>
    <dgm:pt modelId="{D43CF6B0-BE53-41E6-9CD9-F17FFD5B03DE}" type="sibTrans" cxnId="{A3B47CC5-0A1E-4B5E-81F8-EB4B72437352}">
      <dgm:prSet/>
      <dgm:spPr/>
      <dgm:t>
        <a:bodyPr/>
        <a:lstStyle/>
        <a:p>
          <a:endParaRPr lang="en-US" sz="1600"/>
        </a:p>
      </dgm:t>
    </dgm:pt>
    <dgm:pt modelId="{8849F171-2A16-4C89-99C8-4D6597AEE247}">
      <dgm:prSet phldrT="[Text]" custT="1"/>
      <dgm:spPr/>
      <dgm:t>
        <a:bodyPr/>
        <a:lstStyle/>
        <a:p>
          <a:r>
            <a:rPr lang="en-US" sz="2200" b="1">
              <a:solidFill>
                <a:schemeClr val="tx1"/>
              </a:solidFill>
            </a:rPr>
            <a:t>Genetic</a:t>
          </a:r>
        </a:p>
      </dgm:t>
    </dgm:pt>
    <dgm:pt modelId="{66ED7B42-2776-4728-9270-3F9D492EF1D1}" type="parTrans" cxnId="{70014DE6-AC20-4D12-9B2B-D774BED6528C}">
      <dgm:prSet/>
      <dgm:spPr/>
      <dgm:t>
        <a:bodyPr/>
        <a:lstStyle/>
        <a:p>
          <a:endParaRPr lang="en-US" sz="1600"/>
        </a:p>
      </dgm:t>
    </dgm:pt>
    <dgm:pt modelId="{E6C5F042-FBC7-41A0-93BC-F89975FF3A5F}" type="sibTrans" cxnId="{70014DE6-AC20-4D12-9B2B-D774BED6528C}">
      <dgm:prSet/>
      <dgm:spPr/>
      <dgm:t>
        <a:bodyPr/>
        <a:lstStyle/>
        <a:p>
          <a:endParaRPr lang="en-US" sz="1600"/>
        </a:p>
      </dgm:t>
    </dgm:pt>
    <dgm:pt modelId="{8406D623-50F0-427E-B117-756CB5F10FDB}">
      <dgm:prSet phldrT="[Text]" custT="1"/>
      <dgm:spPr/>
      <dgm:t>
        <a:bodyPr/>
        <a:lstStyle/>
        <a:p>
          <a:pPr>
            <a:buFont typeface="Wingdings" panose="05000000000000000000" pitchFamily="2" charset="2"/>
            <a:buChar char="§"/>
          </a:pPr>
          <a:r>
            <a:rPr lang="en-US" sz="1600">
              <a:solidFill>
                <a:schemeClr val="bg1"/>
              </a:solidFill>
            </a:rPr>
            <a:t>Epigenetics</a:t>
          </a:r>
        </a:p>
      </dgm:t>
    </dgm:pt>
    <dgm:pt modelId="{C28EF740-3EB2-44C0-B1E2-9CBB55D606E4}" type="parTrans" cxnId="{988E47B8-B5F4-4E95-84C9-E490C96F0DD8}">
      <dgm:prSet/>
      <dgm:spPr/>
      <dgm:t>
        <a:bodyPr/>
        <a:lstStyle/>
        <a:p>
          <a:endParaRPr lang="en-US" sz="1600"/>
        </a:p>
      </dgm:t>
    </dgm:pt>
    <dgm:pt modelId="{72683C61-9C91-44D8-A046-E2FBCD7EEE8F}" type="sibTrans" cxnId="{988E47B8-B5F4-4E95-84C9-E490C96F0DD8}">
      <dgm:prSet/>
      <dgm:spPr/>
      <dgm:t>
        <a:bodyPr/>
        <a:lstStyle/>
        <a:p>
          <a:endParaRPr lang="en-US" sz="1600"/>
        </a:p>
      </dgm:t>
    </dgm:pt>
    <dgm:pt modelId="{53B3A0B2-6F3F-4B7E-AD2E-1DDD78C6CDC2}">
      <dgm:prSet phldrT="[Text]" custT="1"/>
      <dgm:spPr/>
      <dgm:t>
        <a:bodyPr/>
        <a:lstStyle/>
        <a:p>
          <a:pPr>
            <a:buFont typeface="Wingdings" panose="05000000000000000000" pitchFamily="2" charset="2"/>
            <a:buChar char="§"/>
          </a:pPr>
          <a:r>
            <a:rPr lang="en-US" sz="1600">
              <a:solidFill>
                <a:schemeClr val="bg1"/>
              </a:solidFill>
            </a:rPr>
            <a:t>Mutations</a:t>
          </a:r>
        </a:p>
      </dgm:t>
    </dgm:pt>
    <dgm:pt modelId="{86879D00-1814-4E09-8D82-A8718EB37FF4}" type="parTrans" cxnId="{AB976135-DD33-4873-AB12-18BFDFEE89CC}">
      <dgm:prSet/>
      <dgm:spPr/>
      <dgm:t>
        <a:bodyPr/>
        <a:lstStyle/>
        <a:p>
          <a:endParaRPr lang="en-US" sz="1600"/>
        </a:p>
      </dgm:t>
    </dgm:pt>
    <dgm:pt modelId="{9944A1BE-B698-4440-B903-E3F38263129F}" type="sibTrans" cxnId="{AB976135-DD33-4873-AB12-18BFDFEE89CC}">
      <dgm:prSet/>
      <dgm:spPr/>
      <dgm:t>
        <a:bodyPr/>
        <a:lstStyle/>
        <a:p>
          <a:endParaRPr lang="en-US" sz="1600"/>
        </a:p>
      </dgm:t>
    </dgm:pt>
    <dgm:pt modelId="{D85AA67E-400C-455A-8857-D8B863BA6070}">
      <dgm:prSet phldrT="[Text]" custT="1"/>
      <dgm:spPr/>
      <dgm:t>
        <a:bodyPr/>
        <a:lstStyle/>
        <a:p>
          <a:pPr>
            <a:buFont typeface="Wingdings" panose="05000000000000000000" pitchFamily="2" charset="2"/>
            <a:buChar char="§"/>
          </a:pPr>
          <a:r>
            <a:rPr lang="en-US" sz="1600">
              <a:solidFill>
                <a:schemeClr val="bg1"/>
              </a:solidFill>
            </a:rPr>
            <a:t>Weight-positive agents</a:t>
          </a:r>
        </a:p>
      </dgm:t>
    </dgm:pt>
    <dgm:pt modelId="{79491039-6980-4F9B-A46D-E03EA32B2E78}" type="parTrans" cxnId="{A2DE87B3-1AFE-451F-87F6-C2EADC048C94}">
      <dgm:prSet/>
      <dgm:spPr/>
      <dgm:t>
        <a:bodyPr/>
        <a:lstStyle/>
        <a:p>
          <a:endParaRPr lang="en-US" sz="1600"/>
        </a:p>
      </dgm:t>
    </dgm:pt>
    <dgm:pt modelId="{8E1DAC4F-DBE8-4DDD-8D22-43F2981DAC24}" type="sibTrans" cxnId="{A2DE87B3-1AFE-451F-87F6-C2EADC048C94}">
      <dgm:prSet/>
      <dgm:spPr/>
      <dgm:t>
        <a:bodyPr/>
        <a:lstStyle/>
        <a:p>
          <a:endParaRPr lang="en-US" sz="1600"/>
        </a:p>
      </dgm:t>
    </dgm:pt>
    <dgm:pt modelId="{A75CC266-9A47-4FF5-9D60-7A14782E0E6E}">
      <dgm:prSet phldrT="[Text]" custT="1"/>
      <dgm:spPr/>
      <dgm:t>
        <a:bodyPr/>
        <a:lstStyle/>
        <a:p>
          <a:pPr>
            <a:buFont typeface="Wingdings" panose="05000000000000000000" pitchFamily="2" charset="2"/>
            <a:buChar char="§"/>
          </a:pPr>
          <a:r>
            <a:rPr lang="en-US" sz="1600">
              <a:solidFill>
                <a:schemeClr val="bg1"/>
              </a:solidFill>
            </a:rPr>
            <a:t>Health conditions</a:t>
          </a:r>
        </a:p>
      </dgm:t>
    </dgm:pt>
    <dgm:pt modelId="{EC5E5911-7788-4BBF-8C5B-4551A41DCFAD}" type="parTrans" cxnId="{74F41769-473C-48CA-BD77-F38C70B1D963}">
      <dgm:prSet/>
      <dgm:spPr/>
      <dgm:t>
        <a:bodyPr/>
        <a:lstStyle/>
        <a:p>
          <a:endParaRPr lang="en-US" sz="1600"/>
        </a:p>
      </dgm:t>
    </dgm:pt>
    <dgm:pt modelId="{CF99EC2D-5C0D-402F-9073-B020C15B82C8}" type="sibTrans" cxnId="{74F41769-473C-48CA-BD77-F38C70B1D963}">
      <dgm:prSet/>
      <dgm:spPr/>
      <dgm:t>
        <a:bodyPr/>
        <a:lstStyle/>
        <a:p>
          <a:endParaRPr lang="en-US" sz="1600"/>
        </a:p>
      </dgm:t>
    </dgm:pt>
    <dgm:pt modelId="{805AE78D-9A42-4D6E-AB51-CF5E0C4765F5}">
      <dgm:prSet phldrT="[Text]" custT="1"/>
      <dgm:spPr/>
      <dgm:t>
        <a:bodyPr/>
        <a:lstStyle/>
        <a:p>
          <a:pPr>
            <a:buFont typeface="Wingdings" panose="05000000000000000000" pitchFamily="2" charset="2"/>
            <a:buChar char="§"/>
          </a:pPr>
          <a:r>
            <a:rPr lang="en-US" sz="1600">
              <a:solidFill>
                <a:schemeClr val="bg1"/>
              </a:solidFill>
            </a:rPr>
            <a:t>Emotional factors</a:t>
          </a:r>
        </a:p>
      </dgm:t>
    </dgm:pt>
    <dgm:pt modelId="{BCADB562-A97B-4227-8164-F4DA00B33A3A}" type="parTrans" cxnId="{469621F8-64C0-4E8B-B890-47FFFA35474F}">
      <dgm:prSet/>
      <dgm:spPr/>
      <dgm:t>
        <a:bodyPr/>
        <a:lstStyle/>
        <a:p>
          <a:endParaRPr lang="en-US" sz="1600"/>
        </a:p>
      </dgm:t>
    </dgm:pt>
    <dgm:pt modelId="{7C75C7EA-BE0D-4B89-85E5-E3790EDD9BBA}" type="sibTrans" cxnId="{469621F8-64C0-4E8B-B890-47FFFA35474F}">
      <dgm:prSet/>
      <dgm:spPr/>
      <dgm:t>
        <a:bodyPr/>
        <a:lstStyle/>
        <a:p>
          <a:endParaRPr lang="en-US" sz="1600"/>
        </a:p>
      </dgm:t>
    </dgm:pt>
    <dgm:pt modelId="{0864215D-C029-42CF-8454-77BB8544AB72}">
      <dgm:prSet phldrT="[Text]" custT="1"/>
      <dgm:spPr/>
      <dgm:t>
        <a:bodyPr/>
        <a:lstStyle/>
        <a:p>
          <a:pPr>
            <a:buFont typeface="Wingdings" panose="05000000000000000000" pitchFamily="2" charset="2"/>
            <a:buChar char="§"/>
          </a:pPr>
          <a:r>
            <a:rPr lang="en-US" sz="1600">
              <a:solidFill>
                <a:schemeClr val="bg1"/>
              </a:solidFill>
            </a:rPr>
            <a:t>Lack of sleep</a:t>
          </a:r>
        </a:p>
      </dgm:t>
    </dgm:pt>
    <dgm:pt modelId="{F5F32C53-8A3A-4123-861B-F84FF509ECE6}" type="parTrans" cxnId="{08DF6485-0B6E-4235-9D4B-8D1F4269368C}">
      <dgm:prSet/>
      <dgm:spPr/>
      <dgm:t>
        <a:bodyPr/>
        <a:lstStyle/>
        <a:p>
          <a:endParaRPr lang="en-US" sz="1600"/>
        </a:p>
      </dgm:t>
    </dgm:pt>
    <dgm:pt modelId="{EDC5026E-81CF-4FF0-9FC3-66B6479559A3}" type="sibTrans" cxnId="{08DF6485-0B6E-4235-9D4B-8D1F4269368C}">
      <dgm:prSet/>
      <dgm:spPr/>
      <dgm:t>
        <a:bodyPr/>
        <a:lstStyle/>
        <a:p>
          <a:endParaRPr lang="en-US" sz="1600"/>
        </a:p>
      </dgm:t>
    </dgm:pt>
    <dgm:pt modelId="{F0734B2C-9064-46DB-A75A-08173980EE3A}">
      <dgm:prSet phldrT="[Text]" custT="1"/>
      <dgm:spPr/>
      <dgm:t>
        <a:bodyPr/>
        <a:lstStyle/>
        <a:p>
          <a:pPr>
            <a:buFont typeface="Wingdings" panose="05000000000000000000" pitchFamily="2" charset="2"/>
            <a:buChar char="§"/>
          </a:pPr>
          <a:r>
            <a:rPr lang="en-US" sz="1600">
              <a:solidFill>
                <a:schemeClr val="bg1"/>
              </a:solidFill>
            </a:rPr>
            <a:t>Single polymorphisms</a:t>
          </a:r>
        </a:p>
      </dgm:t>
    </dgm:pt>
    <dgm:pt modelId="{89294A8D-7AB6-4D6A-8DC1-6E4645ADE705}" type="parTrans" cxnId="{93CFC05C-18CB-444B-BDAC-6345DF8C8871}">
      <dgm:prSet/>
      <dgm:spPr/>
      <dgm:t>
        <a:bodyPr/>
        <a:lstStyle/>
        <a:p>
          <a:endParaRPr lang="en-US" sz="1600"/>
        </a:p>
      </dgm:t>
    </dgm:pt>
    <dgm:pt modelId="{B3175183-16C8-4A8A-9FC1-A272D338145E}" type="sibTrans" cxnId="{93CFC05C-18CB-444B-BDAC-6345DF8C8871}">
      <dgm:prSet/>
      <dgm:spPr/>
      <dgm:t>
        <a:bodyPr/>
        <a:lstStyle/>
        <a:p>
          <a:endParaRPr lang="en-US" sz="1600"/>
        </a:p>
      </dgm:t>
    </dgm:pt>
    <dgm:pt modelId="{E6513A91-BCF4-4D60-A8D0-E752771AFEF9}">
      <dgm:prSet phldrT="[Text]" custT="1"/>
      <dgm:spPr>
        <a:solidFill>
          <a:schemeClr val="accent6"/>
        </a:solidFill>
        <a:ln>
          <a:solidFill>
            <a:schemeClr val="accent6"/>
          </a:solidFill>
        </a:ln>
      </dgm:spPr>
      <dgm:t>
        <a:bodyPr/>
        <a:lstStyle/>
        <a:p>
          <a:pPr>
            <a:buFont typeface="Wingdings" panose="05000000000000000000" pitchFamily="2" charset="2"/>
            <a:buChar char="§"/>
          </a:pPr>
          <a:r>
            <a:rPr lang="en-US" sz="2200" b="1">
              <a:solidFill>
                <a:schemeClr val="tx1"/>
              </a:solidFill>
            </a:rPr>
            <a:t>Environmental</a:t>
          </a:r>
        </a:p>
      </dgm:t>
    </dgm:pt>
    <dgm:pt modelId="{07A7FBE5-0871-4048-BD9A-2BCA96FDCD02}" type="parTrans" cxnId="{37CB301D-6A3C-4FD1-86E3-F83CF6904EC4}">
      <dgm:prSet/>
      <dgm:spPr/>
      <dgm:t>
        <a:bodyPr/>
        <a:lstStyle/>
        <a:p>
          <a:endParaRPr lang="en-US" sz="1600"/>
        </a:p>
      </dgm:t>
    </dgm:pt>
    <dgm:pt modelId="{BDEDDF59-78A4-4500-947F-F2FA8B3A13EE}" type="sibTrans" cxnId="{37CB301D-6A3C-4FD1-86E3-F83CF6904EC4}">
      <dgm:prSet/>
      <dgm:spPr/>
      <dgm:t>
        <a:bodyPr/>
        <a:lstStyle/>
        <a:p>
          <a:endParaRPr lang="en-US" sz="1600"/>
        </a:p>
      </dgm:t>
    </dgm:pt>
    <dgm:pt modelId="{B4891BB1-AAE6-4EBB-A95E-31CDBDF69289}">
      <dgm:prSet custT="1"/>
      <dgm:spPr>
        <a:solidFill>
          <a:schemeClr val="accent6">
            <a:lumMod val="20000"/>
            <a:lumOff val="80000"/>
            <a:alpha val="90000"/>
          </a:schemeClr>
        </a:solidFill>
        <a:ln>
          <a:solidFill>
            <a:schemeClr val="accent6">
              <a:lumMod val="20000"/>
              <a:lumOff val="80000"/>
              <a:alpha val="90000"/>
            </a:schemeClr>
          </a:solidFill>
        </a:ln>
      </dgm:spPr>
      <dgm:t>
        <a:bodyPr/>
        <a:lstStyle/>
        <a:p>
          <a:pPr>
            <a:buFont typeface="Wingdings" panose="05000000000000000000" pitchFamily="2" charset="2"/>
            <a:buChar char="§"/>
          </a:pPr>
          <a:r>
            <a:rPr lang="en-US" sz="1600">
              <a:solidFill>
                <a:schemeClr val="bg1"/>
              </a:solidFill>
            </a:rPr>
            <a:t>Socioeconomic status</a:t>
          </a:r>
        </a:p>
      </dgm:t>
    </dgm:pt>
    <dgm:pt modelId="{D7283BA3-6787-4B8A-B5B3-C76377316BBB}" type="parTrans" cxnId="{56AB8F26-5B92-4F62-8103-2F2371081BC2}">
      <dgm:prSet/>
      <dgm:spPr/>
      <dgm:t>
        <a:bodyPr/>
        <a:lstStyle/>
        <a:p>
          <a:endParaRPr lang="en-US" sz="1600"/>
        </a:p>
      </dgm:t>
    </dgm:pt>
    <dgm:pt modelId="{97A97CC3-532D-4595-B929-ACE540A190C6}" type="sibTrans" cxnId="{56AB8F26-5B92-4F62-8103-2F2371081BC2}">
      <dgm:prSet/>
      <dgm:spPr/>
      <dgm:t>
        <a:bodyPr/>
        <a:lstStyle/>
        <a:p>
          <a:endParaRPr lang="en-US" sz="1600"/>
        </a:p>
      </dgm:t>
    </dgm:pt>
    <dgm:pt modelId="{614096CF-B6F2-4CBC-AAC6-9C0A58CACFEA}">
      <dgm:prSet custT="1"/>
      <dgm:spPr>
        <a:solidFill>
          <a:schemeClr val="accent6">
            <a:lumMod val="20000"/>
            <a:lumOff val="80000"/>
            <a:alpha val="90000"/>
          </a:schemeClr>
        </a:solidFill>
        <a:ln>
          <a:solidFill>
            <a:schemeClr val="accent6">
              <a:lumMod val="20000"/>
              <a:lumOff val="80000"/>
              <a:alpha val="90000"/>
            </a:schemeClr>
          </a:solidFill>
        </a:ln>
      </dgm:spPr>
      <dgm:t>
        <a:bodyPr/>
        <a:lstStyle/>
        <a:p>
          <a:pPr>
            <a:buFont typeface="Wingdings" panose="05000000000000000000" pitchFamily="2" charset="2"/>
            <a:buChar char="§"/>
          </a:pPr>
          <a:r>
            <a:rPr lang="en-US" sz="1600">
              <a:solidFill>
                <a:schemeClr val="bg1"/>
              </a:solidFill>
            </a:rPr>
            <a:t>Access to/affordability of food</a:t>
          </a:r>
        </a:p>
      </dgm:t>
    </dgm:pt>
    <dgm:pt modelId="{E57C54E9-0DEB-45F4-8E39-91CD853038EE}" type="parTrans" cxnId="{018E3C10-9567-4FF1-9E6B-A916672BE7A3}">
      <dgm:prSet/>
      <dgm:spPr/>
      <dgm:t>
        <a:bodyPr/>
        <a:lstStyle/>
        <a:p>
          <a:endParaRPr lang="en-US" sz="1600"/>
        </a:p>
      </dgm:t>
    </dgm:pt>
    <dgm:pt modelId="{8BC07FE7-17F7-418E-AE4A-1E0947FEA4B7}" type="sibTrans" cxnId="{018E3C10-9567-4FF1-9E6B-A916672BE7A3}">
      <dgm:prSet/>
      <dgm:spPr/>
      <dgm:t>
        <a:bodyPr/>
        <a:lstStyle/>
        <a:p>
          <a:endParaRPr lang="en-US" sz="1600"/>
        </a:p>
      </dgm:t>
    </dgm:pt>
    <dgm:pt modelId="{C883F36A-85F9-48C3-8CC0-AF90829983BC}">
      <dgm:prSet custT="1"/>
      <dgm:spPr>
        <a:solidFill>
          <a:schemeClr val="accent6">
            <a:lumMod val="20000"/>
            <a:lumOff val="80000"/>
            <a:alpha val="90000"/>
          </a:schemeClr>
        </a:solidFill>
        <a:ln>
          <a:solidFill>
            <a:schemeClr val="accent6">
              <a:lumMod val="20000"/>
              <a:lumOff val="80000"/>
              <a:alpha val="90000"/>
            </a:schemeClr>
          </a:solidFill>
        </a:ln>
      </dgm:spPr>
      <dgm:t>
        <a:bodyPr/>
        <a:lstStyle/>
        <a:p>
          <a:pPr>
            <a:buFont typeface="Wingdings" panose="05000000000000000000" pitchFamily="2" charset="2"/>
            <a:buChar char="§"/>
          </a:pPr>
          <a:r>
            <a:rPr lang="en-US" sz="1600">
              <a:solidFill>
                <a:schemeClr val="bg1"/>
              </a:solidFill>
            </a:rPr>
            <a:t>Built/physical environment</a:t>
          </a:r>
        </a:p>
      </dgm:t>
    </dgm:pt>
    <dgm:pt modelId="{917AEB58-7B69-4A2A-97DB-1AAEAD797572}" type="parTrans" cxnId="{990254E4-5786-4E7B-8DC7-C68527BAEDED}">
      <dgm:prSet/>
      <dgm:spPr/>
      <dgm:t>
        <a:bodyPr/>
        <a:lstStyle/>
        <a:p>
          <a:endParaRPr lang="en-US" sz="1600"/>
        </a:p>
      </dgm:t>
    </dgm:pt>
    <dgm:pt modelId="{E77A916C-48EF-43CC-AF6D-7F649F39E871}" type="sibTrans" cxnId="{990254E4-5786-4E7B-8DC7-C68527BAEDED}">
      <dgm:prSet/>
      <dgm:spPr/>
      <dgm:t>
        <a:bodyPr/>
        <a:lstStyle/>
        <a:p>
          <a:endParaRPr lang="en-US" sz="1600"/>
        </a:p>
      </dgm:t>
    </dgm:pt>
    <dgm:pt modelId="{804CE641-174C-4510-A0D1-83FD77B5B46C}">
      <dgm:prSet custT="1"/>
      <dgm:spPr>
        <a:solidFill>
          <a:schemeClr val="accent6">
            <a:lumMod val="20000"/>
            <a:lumOff val="80000"/>
            <a:alpha val="90000"/>
          </a:schemeClr>
        </a:solidFill>
        <a:ln>
          <a:solidFill>
            <a:schemeClr val="accent6">
              <a:lumMod val="20000"/>
              <a:lumOff val="80000"/>
              <a:alpha val="90000"/>
            </a:schemeClr>
          </a:solidFill>
        </a:ln>
      </dgm:spPr>
      <dgm:t>
        <a:bodyPr/>
        <a:lstStyle/>
        <a:p>
          <a:pPr>
            <a:buFont typeface="Wingdings" panose="05000000000000000000" pitchFamily="2" charset="2"/>
            <a:buChar char="§"/>
          </a:pPr>
          <a:r>
            <a:rPr lang="en-US" sz="1600">
              <a:solidFill>
                <a:schemeClr val="bg1"/>
              </a:solidFill>
            </a:rPr>
            <a:t>Culture</a:t>
          </a:r>
        </a:p>
      </dgm:t>
    </dgm:pt>
    <dgm:pt modelId="{696BFAAD-410E-45E9-934A-77AF722C6D84}" type="parTrans" cxnId="{A4BB122E-1D96-4D45-9995-67ED05778F14}">
      <dgm:prSet/>
      <dgm:spPr/>
      <dgm:t>
        <a:bodyPr/>
        <a:lstStyle/>
        <a:p>
          <a:endParaRPr lang="en-US" sz="1600"/>
        </a:p>
      </dgm:t>
    </dgm:pt>
    <dgm:pt modelId="{6098382A-433B-40B1-B454-063BE6B297AB}" type="sibTrans" cxnId="{A4BB122E-1D96-4D45-9995-67ED05778F14}">
      <dgm:prSet/>
      <dgm:spPr/>
      <dgm:t>
        <a:bodyPr/>
        <a:lstStyle/>
        <a:p>
          <a:endParaRPr lang="en-US" sz="1600"/>
        </a:p>
      </dgm:t>
    </dgm:pt>
    <dgm:pt modelId="{B1597FE9-9F20-44E4-AE79-3A6878F192F3}">
      <dgm:prSet custT="1"/>
      <dgm:spPr>
        <a:solidFill>
          <a:schemeClr val="accent6">
            <a:lumMod val="20000"/>
            <a:lumOff val="80000"/>
            <a:alpha val="90000"/>
          </a:schemeClr>
        </a:solidFill>
        <a:ln>
          <a:solidFill>
            <a:schemeClr val="accent6">
              <a:lumMod val="20000"/>
              <a:lumOff val="80000"/>
              <a:alpha val="90000"/>
            </a:schemeClr>
          </a:solidFill>
        </a:ln>
      </dgm:spPr>
      <dgm:t>
        <a:bodyPr/>
        <a:lstStyle/>
        <a:p>
          <a:pPr>
            <a:buFont typeface="Wingdings" panose="05000000000000000000" pitchFamily="2" charset="2"/>
            <a:buChar char="§"/>
          </a:pPr>
          <a:r>
            <a:rPr lang="en-US" sz="1600">
              <a:solidFill>
                <a:schemeClr val="bg1"/>
              </a:solidFill>
            </a:rPr>
            <a:t>Sociocultural attitudes</a:t>
          </a:r>
        </a:p>
      </dgm:t>
    </dgm:pt>
    <dgm:pt modelId="{FE02F397-C62D-4BFD-A093-855B3299EE5F}" type="parTrans" cxnId="{E6D9AD56-24E6-4102-B52E-4044C4124929}">
      <dgm:prSet/>
      <dgm:spPr/>
      <dgm:t>
        <a:bodyPr/>
        <a:lstStyle/>
        <a:p>
          <a:endParaRPr lang="en-US" sz="1600"/>
        </a:p>
      </dgm:t>
    </dgm:pt>
    <dgm:pt modelId="{37DC85DE-D041-4521-B408-F388D26012D4}" type="sibTrans" cxnId="{E6D9AD56-24E6-4102-B52E-4044C4124929}">
      <dgm:prSet/>
      <dgm:spPr/>
      <dgm:t>
        <a:bodyPr/>
        <a:lstStyle/>
        <a:p>
          <a:endParaRPr lang="en-US" sz="1600"/>
        </a:p>
      </dgm:t>
    </dgm:pt>
    <dgm:pt modelId="{99C8B540-322E-418E-88DD-90924FF2A31E}">
      <dgm:prSet custT="1"/>
      <dgm:spPr>
        <a:solidFill>
          <a:schemeClr val="accent6">
            <a:lumMod val="20000"/>
            <a:lumOff val="80000"/>
            <a:alpha val="90000"/>
          </a:schemeClr>
        </a:solidFill>
        <a:ln>
          <a:solidFill>
            <a:schemeClr val="accent6">
              <a:lumMod val="20000"/>
              <a:lumOff val="80000"/>
              <a:alpha val="90000"/>
            </a:schemeClr>
          </a:solidFill>
        </a:ln>
      </dgm:spPr>
      <dgm:t>
        <a:bodyPr/>
        <a:lstStyle/>
        <a:p>
          <a:pPr>
            <a:buFont typeface="Wingdings" panose="05000000000000000000" pitchFamily="2" charset="2"/>
            <a:buChar char="§"/>
          </a:pPr>
          <a:r>
            <a:rPr lang="en-US" sz="1600">
              <a:solidFill>
                <a:schemeClr val="bg1"/>
              </a:solidFill>
            </a:rPr>
            <a:t>Endocrine-disrupting chemicals</a:t>
          </a:r>
        </a:p>
      </dgm:t>
    </dgm:pt>
    <dgm:pt modelId="{A43892AA-D824-41DE-A0E5-BCD0AB73C815}" type="parTrans" cxnId="{01F47A38-5B88-43BC-951C-CA65297E1B78}">
      <dgm:prSet/>
      <dgm:spPr/>
      <dgm:t>
        <a:bodyPr/>
        <a:lstStyle/>
        <a:p>
          <a:endParaRPr lang="en-US" sz="1600"/>
        </a:p>
      </dgm:t>
    </dgm:pt>
    <dgm:pt modelId="{D160E4AA-976F-45EA-92F9-09A0B35DDAD9}" type="sibTrans" cxnId="{01F47A38-5B88-43BC-951C-CA65297E1B78}">
      <dgm:prSet/>
      <dgm:spPr/>
      <dgm:t>
        <a:bodyPr/>
        <a:lstStyle/>
        <a:p>
          <a:endParaRPr lang="en-US" sz="1600"/>
        </a:p>
      </dgm:t>
    </dgm:pt>
    <dgm:pt modelId="{EE7A7C42-0285-426E-9EFD-BBAB58CB109A}">
      <dgm:prSet phldrT="[Text]" custT="1"/>
      <dgm:spPr/>
      <dgm:t>
        <a:bodyPr/>
        <a:lstStyle/>
        <a:p>
          <a:pPr>
            <a:buFont typeface="Wingdings" panose="05000000000000000000" pitchFamily="2" charset="2"/>
            <a:buChar char="§"/>
          </a:pPr>
          <a:r>
            <a:rPr lang="en-US" sz="1600">
              <a:solidFill>
                <a:schemeClr val="bg1"/>
              </a:solidFill>
            </a:rPr>
            <a:t>Stress</a:t>
          </a:r>
        </a:p>
      </dgm:t>
    </dgm:pt>
    <dgm:pt modelId="{36107162-AF01-443E-AE24-0A0C35AB4A5F}" type="parTrans" cxnId="{6C5A2620-0820-4E1C-A6BE-3854A1CF60DE}">
      <dgm:prSet/>
      <dgm:spPr/>
      <dgm:t>
        <a:bodyPr/>
        <a:lstStyle/>
        <a:p>
          <a:endParaRPr lang="en-US"/>
        </a:p>
      </dgm:t>
    </dgm:pt>
    <dgm:pt modelId="{25B6AF87-B568-4D35-A44F-9F3C1DB5E514}" type="sibTrans" cxnId="{6C5A2620-0820-4E1C-A6BE-3854A1CF60DE}">
      <dgm:prSet/>
      <dgm:spPr/>
      <dgm:t>
        <a:bodyPr/>
        <a:lstStyle/>
        <a:p>
          <a:endParaRPr lang="en-US"/>
        </a:p>
      </dgm:t>
    </dgm:pt>
    <dgm:pt modelId="{143F3737-AD08-4450-B2BF-CFAB05EAF645}" type="pres">
      <dgm:prSet presAssocID="{D8FB2B9E-45BE-41FD-B4B0-16453AF79FBF}" presName="Name0" presStyleCnt="0">
        <dgm:presLayoutVars>
          <dgm:dir/>
          <dgm:animLvl val="lvl"/>
          <dgm:resizeHandles val="exact"/>
        </dgm:presLayoutVars>
      </dgm:prSet>
      <dgm:spPr/>
    </dgm:pt>
    <dgm:pt modelId="{BC00BEA0-5A0D-4AA2-A7D1-2FEEE46F2E00}" type="pres">
      <dgm:prSet presAssocID="{890A84A1-BFEF-4734-B85A-4DB8EB87E575}" presName="composite" presStyleCnt="0"/>
      <dgm:spPr/>
    </dgm:pt>
    <dgm:pt modelId="{845A1690-4678-48B4-8A19-EED80BF1A331}" type="pres">
      <dgm:prSet presAssocID="{890A84A1-BFEF-4734-B85A-4DB8EB87E575}" presName="parTx" presStyleLbl="alignNode1" presStyleIdx="0" presStyleCnt="4">
        <dgm:presLayoutVars>
          <dgm:chMax val="0"/>
          <dgm:chPref val="0"/>
          <dgm:bulletEnabled val="1"/>
        </dgm:presLayoutVars>
      </dgm:prSet>
      <dgm:spPr/>
    </dgm:pt>
    <dgm:pt modelId="{73A6339C-80D3-4701-AA27-0FA08DE62DF6}" type="pres">
      <dgm:prSet presAssocID="{890A84A1-BFEF-4734-B85A-4DB8EB87E575}" presName="desTx" presStyleLbl="alignAccFollowNode1" presStyleIdx="0" presStyleCnt="4">
        <dgm:presLayoutVars>
          <dgm:bulletEnabled val="1"/>
        </dgm:presLayoutVars>
      </dgm:prSet>
      <dgm:spPr/>
    </dgm:pt>
    <dgm:pt modelId="{B5938AF4-A42F-4D22-9821-EBB04E4F5E99}" type="pres">
      <dgm:prSet presAssocID="{7169A4CD-61F2-404A-83B5-468CF58331DB}" presName="space" presStyleCnt="0"/>
      <dgm:spPr/>
    </dgm:pt>
    <dgm:pt modelId="{5C020081-9714-45CA-AE5A-43114FD9044B}" type="pres">
      <dgm:prSet presAssocID="{3D5C0733-E874-429C-A9D5-5701E9DA8D20}" presName="composite" presStyleCnt="0"/>
      <dgm:spPr/>
    </dgm:pt>
    <dgm:pt modelId="{3DB4E9F7-9CE3-4124-8C76-3A661DC93D67}" type="pres">
      <dgm:prSet presAssocID="{3D5C0733-E874-429C-A9D5-5701E9DA8D20}" presName="parTx" presStyleLbl="alignNode1" presStyleIdx="1" presStyleCnt="4">
        <dgm:presLayoutVars>
          <dgm:chMax val="0"/>
          <dgm:chPref val="0"/>
          <dgm:bulletEnabled val="1"/>
        </dgm:presLayoutVars>
      </dgm:prSet>
      <dgm:spPr/>
    </dgm:pt>
    <dgm:pt modelId="{C0C6C83A-D0C8-4721-BA34-12D0D0266294}" type="pres">
      <dgm:prSet presAssocID="{3D5C0733-E874-429C-A9D5-5701E9DA8D20}" presName="desTx" presStyleLbl="alignAccFollowNode1" presStyleIdx="1" presStyleCnt="4">
        <dgm:presLayoutVars>
          <dgm:bulletEnabled val="1"/>
        </dgm:presLayoutVars>
      </dgm:prSet>
      <dgm:spPr/>
    </dgm:pt>
    <dgm:pt modelId="{16CF904F-2392-40C9-A4C4-92F9AC7B7064}" type="pres">
      <dgm:prSet presAssocID="{0A6A6B7D-B9DA-4E7E-BD34-FCD04B7D9006}" presName="space" presStyleCnt="0"/>
      <dgm:spPr/>
    </dgm:pt>
    <dgm:pt modelId="{B923BDEE-8ECF-4D5A-87D8-C4627B5B8ED9}" type="pres">
      <dgm:prSet presAssocID="{8849F171-2A16-4C89-99C8-4D6597AEE247}" presName="composite" presStyleCnt="0"/>
      <dgm:spPr/>
    </dgm:pt>
    <dgm:pt modelId="{1E0A4C01-1508-4A20-A3B6-AEE260376C33}" type="pres">
      <dgm:prSet presAssocID="{8849F171-2A16-4C89-99C8-4D6597AEE247}" presName="parTx" presStyleLbl="alignNode1" presStyleIdx="2" presStyleCnt="4">
        <dgm:presLayoutVars>
          <dgm:chMax val="0"/>
          <dgm:chPref val="0"/>
          <dgm:bulletEnabled val="1"/>
        </dgm:presLayoutVars>
      </dgm:prSet>
      <dgm:spPr/>
    </dgm:pt>
    <dgm:pt modelId="{751638CE-C2F7-48A3-9B06-DBC5B1168F17}" type="pres">
      <dgm:prSet presAssocID="{8849F171-2A16-4C89-99C8-4D6597AEE247}" presName="desTx" presStyleLbl="alignAccFollowNode1" presStyleIdx="2" presStyleCnt="4">
        <dgm:presLayoutVars>
          <dgm:bulletEnabled val="1"/>
        </dgm:presLayoutVars>
      </dgm:prSet>
      <dgm:spPr/>
    </dgm:pt>
    <dgm:pt modelId="{3B6C4CD5-B15E-44F7-A1FD-645F73DEF44C}" type="pres">
      <dgm:prSet presAssocID="{E6C5F042-FBC7-41A0-93BC-F89975FF3A5F}" presName="space" presStyleCnt="0"/>
      <dgm:spPr/>
    </dgm:pt>
    <dgm:pt modelId="{3D30DD9A-3F8B-4ABE-BBBB-184777725E5A}" type="pres">
      <dgm:prSet presAssocID="{E6513A91-BCF4-4D60-A8D0-E752771AFEF9}" presName="composite" presStyleCnt="0"/>
      <dgm:spPr/>
    </dgm:pt>
    <dgm:pt modelId="{CB820433-F7A3-4DBC-A8DD-5A1E5205353E}" type="pres">
      <dgm:prSet presAssocID="{E6513A91-BCF4-4D60-A8D0-E752771AFEF9}" presName="parTx" presStyleLbl="alignNode1" presStyleIdx="3" presStyleCnt="4">
        <dgm:presLayoutVars>
          <dgm:chMax val="0"/>
          <dgm:chPref val="0"/>
          <dgm:bulletEnabled val="1"/>
        </dgm:presLayoutVars>
      </dgm:prSet>
      <dgm:spPr/>
    </dgm:pt>
    <dgm:pt modelId="{D5317EE3-55C4-4744-B200-F842EDAE953C}" type="pres">
      <dgm:prSet presAssocID="{E6513A91-BCF4-4D60-A8D0-E752771AFEF9}" presName="desTx" presStyleLbl="alignAccFollowNode1" presStyleIdx="3" presStyleCnt="4">
        <dgm:presLayoutVars>
          <dgm:bulletEnabled val="1"/>
        </dgm:presLayoutVars>
      </dgm:prSet>
      <dgm:spPr/>
    </dgm:pt>
  </dgm:ptLst>
  <dgm:cxnLst>
    <dgm:cxn modelId="{018E3C10-9567-4FF1-9E6B-A916672BE7A3}" srcId="{E6513A91-BCF4-4D60-A8D0-E752771AFEF9}" destId="{614096CF-B6F2-4CBC-AAC6-9C0A58CACFEA}" srcOrd="1" destOrd="0" parTransId="{E57C54E9-0DEB-45F4-8E39-91CD853038EE}" sibTransId="{8BC07FE7-17F7-418E-AE4A-1E0947FEA4B7}"/>
    <dgm:cxn modelId="{3C47EE14-5262-4685-BB2A-5F55F99EA821}" srcId="{890A84A1-BFEF-4734-B85A-4DB8EB87E575}" destId="{6068ECA2-A357-4152-A500-CE42176360FA}" srcOrd="0" destOrd="0" parTransId="{5F486276-6CC0-45B1-8189-4AFE40338C59}" sibTransId="{0905A1B1-AB49-401C-9B92-F52223BAD136}"/>
    <dgm:cxn modelId="{A00B6E19-8D38-48B3-86E7-990D301F1FCF}" type="presOf" srcId="{805AE78D-9A42-4D6E-AB51-CF5E0C4765F5}" destId="{C0C6C83A-D0C8-4721-BA34-12D0D0266294}" srcOrd="0" destOrd="2" presId="urn:microsoft.com/office/officeart/2005/8/layout/hList1"/>
    <dgm:cxn modelId="{37CB301D-6A3C-4FD1-86E3-F83CF6904EC4}" srcId="{D8FB2B9E-45BE-41FD-B4B0-16453AF79FBF}" destId="{E6513A91-BCF4-4D60-A8D0-E752771AFEF9}" srcOrd="3" destOrd="0" parTransId="{07A7FBE5-0871-4048-BD9A-2BCA96FDCD02}" sibTransId="{BDEDDF59-78A4-4500-947F-F2FA8B3A13EE}"/>
    <dgm:cxn modelId="{6C5A2620-0820-4E1C-A6BE-3854A1CF60DE}" srcId="{3D5C0733-E874-429C-A9D5-5701E9DA8D20}" destId="{EE7A7C42-0285-426E-9EFD-BBAB58CB109A}" srcOrd="3" destOrd="0" parTransId="{36107162-AF01-443E-AE24-0A0C35AB4A5F}" sibTransId="{25B6AF87-B568-4D35-A44F-9F3C1DB5E514}"/>
    <dgm:cxn modelId="{42087024-3781-4AA4-9505-C9CFDEAF8B58}" type="presOf" srcId="{E6513A91-BCF4-4D60-A8D0-E752771AFEF9}" destId="{CB820433-F7A3-4DBC-A8DD-5A1E5205353E}" srcOrd="0" destOrd="0" presId="urn:microsoft.com/office/officeart/2005/8/layout/hList1"/>
    <dgm:cxn modelId="{56AB8F26-5B92-4F62-8103-2F2371081BC2}" srcId="{E6513A91-BCF4-4D60-A8D0-E752771AFEF9}" destId="{B4891BB1-AAE6-4EBB-A95E-31CDBDF69289}" srcOrd="0" destOrd="0" parTransId="{D7283BA3-6787-4B8A-B5B3-C76377316BBB}" sibTransId="{97A97CC3-532D-4595-B929-ACE540A190C6}"/>
    <dgm:cxn modelId="{E0BD2C2D-5706-467F-AC7D-7FA553F97141}" type="presOf" srcId="{B1597FE9-9F20-44E4-AE79-3A6878F192F3}" destId="{D5317EE3-55C4-4744-B200-F842EDAE953C}" srcOrd="0" destOrd="4" presId="urn:microsoft.com/office/officeart/2005/8/layout/hList1"/>
    <dgm:cxn modelId="{A4BB122E-1D96-4D45-9995-67ED05778F14}" srcId="{E6513A91-BCF4-4D60-A8D0-E752771AFEF9}" destId="{804CE641-174C-4510-A0D1-83FD77B5B46C}" srcOrd="3" destOrd="0" parTransId="{696BFAAD-410E-45E9-934A-77AF722C6D84}" sibTransId="{6098382A-433B-40B1-B454-063BE6B297AB}"/>
    <dgm:cxn modelId="{ED3A8830-806E-40A2-A538-C94604C05A52}" type="presOf" srcId="{614096CF-B6F2-4CBC-AAC6-9C0A58CACFEA}" destId="{D5317EE3-55C4-4744-B200-F842EDAE953C}" srcOrd="0" destOrd="1" presId="urn:microsoft.com/office/officeart/2005/8/layout/hList1"/>
    <dgm:cxn modelId="{5C8EBE30-A6E6-4F11-9D51-9B58F0699103}" type="presOf" srcId="{8849F171-2A16-4C89-99C8-4D6597AEE247}" destId="{1E0A4C01-1508-4A20-A3B6-AEE260376C33}" srcOrd="0" destOrd="0" presId="urn:microsoft.com/office/officeart/2005/8/layout/hList1"/>
    <dgm:cxn modelId="{AB976135-DD33-4873-AB12-18BFDFEE89CC}" srcId="{8849F171-2A16-4C89-99C8-4D6597AEE247}" destId="{53B3A0B2-6F3F-4B7E-AD2E-1DDD78C6CDC2}" srcOrd="1" destOrd="0" parTransId="{86879D00-1814-4E09-8D82-A8718EB37FF4}" sibTransId="{9944A1BE-B698-4440-B903-E3F38263129F}"/>
    <dgm:cxn modelId="{01F47A38-5B88-43BC-951C-CA65297E1B78}" srcId="{E6513A91-BCF4-4D60-A8D0-E752771AFEF9}" destId="{99C8B540-322E-418E-88DD-90924FF2A31E}" srcOrd="5" destOrd="0" parTransId="{A43892AA-D824-41DE-A0E5-BCD0AB73C815}" sibTransId="{D160E4AA-976F-45EA-92F9-09A0B35DDAD9}"/>
    <dgm:cxn modelId="{16279E3E-C0F0-4A74-BADF-A10E79FCFC41}" type="presOf" srcId="{8406D623-50F0-427E-B117-756CB5F10FDB}" destId="{751638CE-C2F7-48A3-9B06-DBC5B1168F17}" srcOrd="0" destOrd="0" presId="urn:microsoft.com/office/officeart/2005/8/layout/hList1"/>
    <dgm:cxn modelId="{93CFC05C-18CB-444B-BDAC-6345DF8C8871}" srcId="{8849F171-2A16-4C89-99C8-4D6597AEE247}" destId="{F0734B2C-9064-46DB-A75A-08173980EE3A}" srcOrd="2" destOrd="0" parTransId="{89294A8D-7AB6-4D6A-8DC1-6E4645ADE705}" sibTransId="{B3175183-16C8-4A8A-9FC1-A272D338145E}"/>
    <dgm:cxn modelId="{6515A065-8656-439B-B1E3-3042D31987A0}" srcId="{890A84A1-BFEF-4734-B85A-4DB8EB87E575}" destId="{5521585E-DA0D-4522-A9C0-0DFB383544C0}" srcOrd="1" destOrd="0" parTransId="{8CF1DB76-3547-4C72-B163-1BDAD86C0FFD}" sibTransId="{E9C44BC6-75A4-494F-B2F7-067A591C3F3D}"/>
    <dgm:cxn modelId="{4E668E46-010B-4A77-8BB2-B6A70ADB20A7}" type="presOf" srcId="{99C8B540-322E-418E-88DD-90924FF2A31E}" destId="{D5317EE3-55C4-4744-B200-F842EDAE953C}" srcOrd="0" destOrd="5" presId="urn:microsoft.com/office/officeart/2005/8/layout/hList1"/>
    <dgm:cxn modelId="{74F41769-473C-48CA-BD77-F38C70B1D963}" srcId="{890A84A1-BFEF-4734-B85A-4DB8EB87E575}" destId="{A75CC266-9A47-4FF5-9D60-7A14782E0E6E}" srcOrd="3" destOrd="0" parTransId="{EC5E5911-7788-4BBF-8C5B-4551A41DCFAD}" sibTransId="{CF99EC2D-5C0D-402F-9073-B020C15B82C8}"/>
    <dgm:cxn modelId="{CF308F4C-031A-4D78-9819-A76948F101DF}" type="presOf" srcId="{F0734B2C-9064-46DB-A75A-08173980EE3A}" destId="{751638CE-C2F7-48A3-9B06-DBC5B1168F17}" srcOrd="0" destOrd="2" presId="urn:microsoft.com/office/officeart/2005/8/layout/hList1"/>
    <dgm:cxn modelId="{D0251174-3DC3-43BA-8B2A-FF8A0766F788}" type="presOf" srcId="{66490680-7858-48B4-90C7-8A51131E9E70}" destId="{C0C6C83A-D0C8-4721-BA34-12D0D0266294}" srcOrd="0" destOrd="0" presId="urn:microsoft.com/office/officeart/2005/8/layout/hList1"/>
    <dgm:cxn modelId="{EC818856-D890-480E-8D2E-CB5D30308565}" type="presOf" srcId="{A75CC266-9A47-4FF5-9D60-7A14782E0E6E}" destId="{73A6339C-80D3-4701-AA27-0FA08DE62DF6}" srcOrd="0" destOrd="3" presId="urn:microsoft.com/office/officeart/2005/8/layout/hList1"/>
    <dgm:cxn modelId="{E6D9AD56-24E6-4102-B52E-4044C4124929}" srcId="{E6513A91-BCF4-4D60-A8D0-E752771AFEF9}" destId="{B1597FE9-9F20-44E4-AE79-3A6878F192F3}" srcOrd="4" destOrd="0" parTransId="{FE02F397-C62D-4BFD-A093-855B3299EE5F}" sibTransId="{37DC85DE-D041-4521-B408-F388D26012D4}"/>
    <dgm:cxn modelId="{52961179-8AB0-4083-A9B6-1FF6BB13D9C7}" type="presOf" srcId="{804CE641-174C-4510-A0D1-83FD77B5B46C}" destId="{D5317EE3-55C4-4744-B200-F842EDAE953C}" srcOrd="0" destOrd="3" presId="urn:microsoft.com/office/officeart/2005/8/layout/hList1"/>
    <dgm:cxn modelId="{121CD17E-5FFF-4D3D-B391-D74562B5EF4B}" type="presOf" srcId="{53B3A0B2-6F3F-4B7E-AD2E-1DDD78C6CDC2}" destId="{751638CE-C2F7-48A3-9B06-DBC5B1168F17}" srcOrd="0" destOrd="1" presId="urn:microsoft.com/office/officeart/2005/8/layout/hList1"/>
    <dgm:cxn modelId="{B637A483-BC33-4B8C-B17C-440B8BF47384}" srcId="{D8FB2B9E-45BE-41FD-B4B0-16453AF79FBF}" destId="{890A84A1-BFEF-4734-B85A-4DB8EB87E575}" srcOrd="0" destOrd="0" parTransId="{96770BCA-363D-4D7F-8477-EC8E8F6C31C1}" sibTransId="{7169A4CD-61F2-404A-83B5-468CF58331DB}"/>
    <dgm:cxn modelId="{08DF6485-0B6E-4235-9D4B-8D1F4269368C}" srcId="{3D5C0733-E874-429C-A9D5-5701E9DA8D20}" destId="{0864215D-C029-42CF-8454-77BB8544AB72}" srcOrd="4" destOrd="0" parTransId="{F5F32C53-8A3A-4123-861B-F84FF509ECE6}" sibTransId="{EDC5026E-81CF-4FF0-9FC3-66B6479559A3}"/>
    <dgm:cxn modelId="{19E8FA86-31EC-4845-B3AF-FB57EE77222A}" type="presOf" srcId="{5521585E-DA0D-4522-A9C0-0DFB383544C0}" destId="{73A6339C-80D3-4701-AA27-0FA08DE62DF6}" srcOrd="0" destOrd="1" presId="urn:microsoft.com/office/officeart/2005/8/layout/hList1"/>
    <dgm:cxn modelId="{E8746B92-5CC0-4CE7-82B4-19E8F9869065}" type="presOf" srcId="{D85AA67E-400C-455A-8857-D8B863BA6070}" destId="{73A6339C-80D3-4701-AA27-0FA08DE62DF6}" srcOrd="0" destOrd="2" presId="urn:microsoft.com/office/officeart/2005/8/layout/hList1"/>
    <dgm:cxn modelId="{4061B89C-FA7F-4233-8C37-095BC36ABE59}" type="presOf" srcId="{0864215D-C029-42CF-8454-77BB8544AB72}" destId="{C0C6C83A-D0C8-4721-BA34-12D0D0266294}" srcOrd="0" destOrd="4" presId="urn:microsoft.com/office/officeart/2005/8/layout/hList1"/>
    <dgm:cxn modelId="{2A9BCCAD-885B-4A9E-BCAB-1289CA5DF27D}" type="presOf" srcId="{D8FB2B9E-45BE-41FD-B4B0-16453AF79FBF}" destId="{143F3737-AD08-4450-B2BF-CFAB05EAF645}" srcOrd="0" destOrd="0" presId="urn:microsoft.com/office/officeart/2005/8/layout/hList1"/>
    <dgm:cxn modelId="{A2DE87B3-1AFE-451F-87F6-C2EADC048C94}" srcId="{890A84A1-BFEF-4734-B85A-4DB8EB87E575}" destId="{D85AA67E-400C-455A-8857-D8B863BA6070}" srcOrd="2" destOrd="0" parTransId="{79491039-6980-4F9B-A46D-E03EA32B2E78}" sibTransId="{8E1DAC4F-DBE8-4DDD-8D22-43F2981DAC24}"/>
    <dgm:cxn modelId="{988E47B8-B5F4-4E95-84C9-E490C96F0DD8}" srcId="{8849F171-2A16-4C89-99C8-4D6597AEE247}" destId="{8406D623-50F0-427E-B117-756CB5F10FDB}" srcOrd="0" destOrd="0" parTransId="{C28EF740-3EB2-44C0-B1E2-9CBB55D606E4}" sibTransId="{72683C61-9C91-44D8-A046-E2FBCD7EEE8F}"/>
    <dgm:cxn modelId="{105C0DBC-BCBA-43A5-8821-94F1D6EAD937}" type="presOf" srcId="{3D5C0733-E874-429C-A9D5-5701E9DA8D20}" destId="{3DB4E9F7-9CE3-4124-8C76-3A661DC93D67}" srcOrd="0" destOrd="0" presId="urn:microsoft.com/office/officeart/2005/8/layout/hList1"/>
    <dgm:cxn modelId="{F516A4BD-5DBD-45D1-A0CE-8C3953CAA0ED}" type="presOf" srcId="{C883F36A-85F9-48C3-8CC0-AF90829983BC}" destId="{D5317EE3-55C4-4744-B200-F842EDAE953C}" srcOrd="0" destOrd="2" presId="urn:microsoft.com/office/officeart/2005/8/layout/hList1"/>
    <dgm:cxn modelId="{0D7A9ABE-B583-4777-A20B-1A0BB0BE77B1}" type="presOf" srcId="{6068ECA2-A357-4152-A500-CE42176360FA}" destId="{73A6339C-80D3-4701-AA27-0FA08DE62DF6}" srcOrd="0" destOrd="0" presId="urn:microsoft.com/office/officeart/2005/8/layout/hList1"/>
    <dgm:cxn modelId="{F12260C1-6689-401C-8D29-63C9B2EDD003}" type="presOf" srcId="{890A84A1-BFEF-4734-B85A-4DB8EB87E575}" destId="{845A1690-4678-48B4-8A19-EED80BF1A331}" srcOrd="0" destOrd="0" presId="urn:microsoft.com/office/officeart/2005/8/layout/hList1"/>
    <dgm:cxn modelId="{A3B47CC5-0A1E-4B5E-81F8-EB4B72437352}" srcId="{3D5C0733-E874-429C-A9D5-5701E9DA8D20}" destId="{8AEBFEA9-111E-4C22-9BA9-4CB871CE6CAC}" srcOrd="1" destOrd="0" parTransId="{6C7F06C0-2212-44DA-A531-6DB7D0F80C98}" sibTransId="{D43CF6B0-BE53-41E6-9CD9-F17FFD5B03DE}"/>
    <dgm:cxn modelId="{49C531D3-9A26-4FBC-8EB2-E574CB5DA42F}" type="presOf" srcId="{EE7A7C42-0285-426E-9EFD-BBAB58CB109A}" destId="{C0C6C83A-D0C8-4721-BA34-12D0D0266294}" srcOrd="0" destOrd="3" presId="urn:microsoft.com/office/officeart/2005/8/layout/hList1"/>
    <dgm:cxn modelId="{EB7DD1E0-17F1-4A38-97EC-AD151DB1D0A7}" type="presOf" srcId="{B4891BB1-AAE6-4EBB-A95E-31CDBDF69289}" destId="{D5317EE3-55C4-4744-B200-F842EDAE953C}" srcOrd="0" destOrd="0" presId="urn:microsoft.com/office/officeart/2005/8/layout/hList1"/>
    <dgm:cxn modelId="{1642ADE3-4A44-47EE-9546-40C903043AD5}" srcId="{D8FB2B9E-45BE-41FD-B4B0-16453AF79FBF}" destId="{3D5C0733-E874-429C-A9D5-5701E9DA8D20}" srcOrd="1" destOrd="0" parTransId="{3BD43960-10AB-4D77-8A19-12FD838E52FF}" sibTransId="{0A6A6B7D-B9DA-4E7E-BD34-FCD04B7D9006}"/>
    <dgm:cxn modelId="{990254E4-5786-4E7B-8DC7-C68527BAEDED}" srcId="{E6513A91-BCF4-4D60-A8D0-E752771AFEF9}" destId="{C883F36A-85F9-48C3-8CC0-AF90829983BC}" srcOrd="2" destOrd="0" parTransId="{917AEB58-7B69-4A2A-97DB-1AAEAD797572}" sibTransId="{E77A916C-48EF-43CC-AF6D-7F649F39E871}"/>
    <dgm:cxn modelId="{70014DE6-AC20-4D12-9B2B-D774BED6528C}" srcId="{D8FB2B9E-45BE-41FD-B4B0-16453AF79FBF}" destId="{8849F171-2A16-4C89-99C8-4D6597AEE247}" srcOrd="2" destOrd="0" parTransId="{66ED7B42-2776-4728-9270-3F9D492EF1D1}" sibTransId="{E6C5F042-FBC7-41A0-93BC-F89975FF3A5F}"/>
    <dgm:cxn modelId="{3A6B81F0-E4EF-480D-A5F1-C71FE7EBAA80}" srcId="{3D5C0733-E874-429C-A9D5-5701E9DA8D20}" destId="{66490680-7858-48B4-90C7-8A51131E9E70}" srcOrd="0" destOrd="0" parTransId="{872B5A7A-5F72-4D01-A524-5EF61190FF42}" sibTransId="{14E87570-6088-453B-9E23-D4CBC3C6F833}"/>
    <dgm:cxn modelId="{469621F8-64C0-4E8B-B890-47FFFA35474F}" srcId="{3D5C0733-E874-429C-A9D5-5701E9DA8D20}" destId="{805AE78D-9A42-4D6E-AB51-CF5E0C4765F5}" srcOrd="2" destOrd="0" parTransId="{BCADB562-A97B-4227-8164-F4DA00B33A3A}" sibTransId="{7C75C7EA-BE0D-4B89-85E5-E3790EDD9BBA}"/>
    <dgm:cxn modelId="{A15FFDFA-01B5-46D9-B945-26012D226F19}" type="presOf" srcId="{8AEBFEA9-111E-4C22-9BA9-4CB871CE6CAC}" destId="{C0C6C83A-D0C8-4721-BA34-12D0D0266294}" srcOrd="0" destOrd="1" presId="urn:microsoft.com/office/officeart/2005/8/layout/hList1"/>
    <dgm:cxn modelId="{840554BB-9E89-44D4-944F-C48ABCAF53E2}" type="presParOf" srcId="{143F3737-AD08-4450-B2BF-CFAB05EAF645}" destId="{BC00BEA0-5A0D-4AA2-A7D1-2FEEE46F2E00}" srcOrd="0" destOrd="0" presId="urn:microsoft.com/office/officeart/2005/8/layout/hList1"/>
    <dgm:cxn modelId="{A0BD036F-9CA7-44B3-BEA0-49A05E2A2A47}" type="presParOf" srcId="{BC00BEA0-5A0D-4AA2-A7D1-2FEEE46F2E00}" destId="{845A1690-4678-48B4-8A19-EED80BF1A331}" srcOrd="0" destOrd="0" presId="urn:microsoft.com/office/officeart/2005/8/layout/hList1"/>
    <dgm:cxn modelId="{24228C08-9ED1-47A4-BF92-35A22E3F6B08}" type="presParOf" srcId="{BC00BEA0-5A0D-4AA2-A7D1-2FEEE46F2E00}" destId="{73A6339C-80D3-4701-AA27-0FA08DE62DF6}" srcOrd="1" destOrd="0" presId="urn:microsoft.com/office/officeart/2005/8/layout/hList1"/>
    <dgm:cxn modelId="{7EE8133F-6345-496E-AEF7-6DADAD2A5CAB}" type="presParOf" srcId="{143F3737-AD08-4450-B2BF-CFAB05EAF645}" destId="{B5938AF4-A42F-4D22-9821-EBB04E4F5E99}" srcOrd="1" destOrd="0" presId="urn:microsoft.com/office/officeart/2005/8/layout/hList1"/>
    <dgm:cxn modelId="{E765656D-A687-4465-AD5C-E6023B118445}" type="presParOf" srcId="{143F3737-AD08-4450-B2BF-CFAB05EAF645}" destId="{5C020081-9714-45CA-AE5A-43114FD9044B}" srcOrd="2" destOrd="0" presId="urn:microsoft.com/office/officeart/2005/8/layout/hList1"/>
    <dgm:cxn modelId="{317954B4-1E6C-4A44-B527-5BCD07E24B20}" type="presParOf" srcId="{5C020081-9714-45CA-AE5A-43114FD9044B}" destId="{3DB4E9F7-9CE3-4124-8C76-3A661DC93D67}" srcOrd="0" destOrd="0" presId="urn:microsoft.com/office/officeart/2005/8/layout/hList1"/>
    <dgm:cxn modelId="{5AA0AE6A-C6AC-4EE1-9E01-9234DB1204D0}" type="presParOf" srcId="{5C020081-9714-45CA-AE5A-43114FD9044B}" destId="{C0C6C83A-D0C8-4721-BA34-12D0D0266294}" srcOrd="1" destOrd="0" presId="urn:microsoft.com/office/officeart/2005/8/layout/hList1"/>
    <dgm:cxn modelId="{94CEB0AF-A660-4869-AD8B-C26DEA83108E}" type="presParOf" srcId="{143F3737-AD08-4450-B2BF-CFAB05EAF645}" destId="{16CF904F-2392-40C9-A4C4-92F9AC7B7064}" srcOrd="3" destOrd="0" presId="urn:microsoft.com/office/officeart/2005/8/layout/hList1"/>
    <dgm:cxn modelId="{A0214D8C-EEEB-4A39-85EB-B047513586C8}" type="presParOf" srcId="{143F3737-AD08-4450-B2BF-CFAB05EAF645}" destId="{B923BDEE-8ECF-4D5A-87D8-C4627B5B8ED9}" srcOrd="4" destOrd="0" presId="urn:microsoft.com/office/officeart/2005/8/layout/hList1"/>
    <dgm:cxn modelId="{26E139DE-ADDC-463D-9583-B88810B194E2}" type="presParOf" srcId="{B923BDEE-8ECF-4D5A-87D8-C4627B5B8ED9}" destId="{1E0A4C01-1508-4A20-A3B6-AEE260376C33}" srcOrd="0" destOrd="0" presId="urn:microsoft.com/office/officeart/2005/8/layout/hList1"/>
    <dgm:cxn modelId="{7F037BB4-339F-4CB6-B618-6FC93A957CB0}" type="presParOf" srcId="{B923BDEE-8ECF-4D5A-87D8-C4627B5B8ED9}" destId="{751638CE-C2F7-48A3-9B06-DBC5B1168F17}" srcOrd="1" destOrd="0" presId="urn:microsoft.com/office/officeart/2005/8/layout/hList1"/>
    <dgm:cxn modelId="{CB2ED668-FD1B-426A-A1AA-860DD4875D3D}" type="presParOf" srcId="{143F3737-AD08-4450-B2BF-CFAB05EAF645}" destId="{3B6C4CD5-B15E-44F7-A1FD-645F73DEF44C}" srcOrd="5" destOrd="0" presId="urn:microsoft.com/office/officeart/2005/8/layout/hList1"/>
    <dgm:cxn modelId="{FB7B5D6A-5745-4961-80B9-1657A19B5E20}" type="presParOf" srcId="{143F3737-AD08-4450-B2BF-CFAB05EAF645}" destId="{3D30DD9A-3F8B-4ABE-BBBB-184777725E5A}" srcOrd="6" destOrd="0" presId="urn:microsoft.com/office/officeart/2005/8/layout/hList1"/>
    <dgm:cxn modelId="{FE013CA5-8E7F-42C3-91EB-D502F16D3C43}" type="presParOf" srcId="{3D30DD9A-3F8B-4ABE-BBBB-184777725E5A}" destId="{CB820433-F7A3-4DBC-A8DD-5A1E5205353E}" srcOrd="0" destOrd="0" presId="urn:microsoft.com/office/officeart/2005/8/layout/hList1"/>
    <dgm:cxn modelId="{FF63EDE2-193B-46C2-9FC6-E4EEBB96BE8F}" type="presParOf" srcId="{3D30DD9A-3F8B-4ABE-BBBB-184777725E5A}" destId="{D5317EE3-55C4-4744-B200-F842EDAE953C}"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38B2D94-2C5A-4E83-8C53-7E944B70DA85}"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US"/>
        </a:p>
      </dgm:t>
    </dgm:pt>
    <dgm:pt modelId="{EAC33271-6B81-4F4F-8955-D63799E47FE9}">
      <dgm:prSet phldrT="[Text]" custT="1"/>
      <dgm:spPr/>
      <dgm:t>
        <a:bodyPr/>
        <a:lstStyle/>
        <a:p>
          <a:r>
            <a:rPr lang="en-US" sz="2000" b="1"/>
            <a:t>Ask</a:t>
          </a:r>
        </a:p>
      </dgm:t>
    </dgm:pt>
    <dgm:pt modelId="{18AF265D-6C60-450E-8BAE-D2426E2C2377}" type="parTrans" cxnId="{C9CA6CD4-7491-4F54-B42E-81C4892E9B15}">
      <dgm:prSet/>
      <dgm:spPr/>
      <dgm:t>
        <a:bodyPr/>
        <a:lstStyle/>
        <a:p>
          <a:endParaRPr lang="en-US"/>
        </a:p>
      </dgm:t>
    </dgm:pt>
    <dgm:pt modelId="{A33A4CD8-6803-4A84-99F4-EC489C0470AC}" type="sibTrans" cxnId="{C9CA6CD4-7491-4F54-B42E-81C4892E9B15}">
      <dgm:prSet/>
      <dgm:spPr/>
      <dgm:t>
        <a:bodyPr/>
        <a:lstStyle/>
        <a:p>
          <a:endParaRPr lang="en-US"/>
        </a:p>
      </dgm:t>
    </dgm:pt>
    <dgm:pt modelId="{36888698-1525-4EB4-8F23-AF9B013D887B}">
      <dgm:prSet phldrT="[Text]" custT="1"/>
      <dgm:spPr/>
      <dgm:t>
        <a:bodyPr/>
        <a:lstStyle/>
        <a:p>
          <a:r>
            <a:rPr lang="en-US" sz="2000" b="1"/>
            <a:t>Advise</a:t>
          </a:r>
        </a:p>
      </dgm:t>
    </dgm:pt>
    <dgm:pt modelId="{A7F1B028-935C-413D-B565-EDF751C3145D}" type="parTrans" cxnId="{41CA954D-4398-449B-8C66-8646B7DCA363}">
      <dgm:prSet/>
      <dgm:spPr/>
      <dgm:t>
        <a:bodyPr/>
        <a:lstStyle/>
        <a:p>
          <a:endParaRPr lang="en-US"/>
        </a:p>
      </dgm:t>
    </dgm:pt>
    <dgm:pt modelId="{9BE1DF1F-687C-42F1-90DD-E97E3751133A}" type="sibTrans" cxnId="{41CA954D-4398-449B-8C66-8646B7DCA363}">
      <dgm:prSet/>
      <dgm:spPr/>
      <dgm:t>
        <a:bodyPr/>
        <a:lstStyle/>
        <a:p>
          <a:endParaRPr lang="en-US"/>
        </a:p>
      </dgm:t>
    </dgm:pt>
    <dgm:pt modelId="{ECA60C1C-3D27-4F4D-BCBE-B94DC00A6B07}">
      <dgm:prSet phldrT="[Text]" custT="1"/>
      <dgm:spPr/>
      <dgm:t>
        <a:bodyPr/>
        <a:lstStyle/>
        <a:p>
          <a:r>
            <a:rPr lang="en-US" sz="2000" b="1"/>
            <a:t>Assess</a:t>
          </a:r>
        </a:p>
      </dgm:t>
    </dgm:pt>
    <dgm:pt modelId="{CA14E667-6347-4BBF-BD7A-9920C44152BE}" type="parTrans" cxnId="{8D7A68E2-63A0-4DD7-9EBC-DE6FA0CE9452}">
      <dgm:prSet/>
      <dgm:spPr/>
      <dgm:t>
        <a:bodyPr/>
        <a:lstStyle/>
        <a:p>
          <a:endParaRPr lang="en-US"/>
        </a:p>
      </dgm:t>
    </dgm:pt>
    <dgm:pt modelId="{1533C6A8-954C-4004-A91D-D1776F526EC1}" type="sibTrans" cxnId="{8D7A68E2-63A0-4DD7-9EBC-DE6FA0CE9452}">
      <dgm:prSet/>
      <dgm:spPr/>
      <dgm:t>
        <a:bodyPr/>
        <a:lstStyle/>
        <a:p>
          <a:endParaRPr lang="en-US"/>
        </a:p>
      </dgm:t>
    </dgm:pt>
    <dgm:pt modelId="{BB417E1C-4FE4-46EB-968A-EC86F9C15C59}">
      <dgm:prSet phldrT="[Text]"/>
      <dgm:spPr/>
      <dgm:t>
        <a:bodyPr/>
        <a:lstStyle/>
        <a:p>
          <a:pPr>
            <a:buFont typeface="Wingdings" panose="05000000000000000000" pitchFamily="2" charset="2"/>
            <a:buChar char="§"/>
          </a:pPr>
          <a:r>
            <a:rPr lang="en-US">
              <a:solidFill>
                <a:schemeClr val="bg1"/>
              </a:solidFill>
            </a:rPr>
            <a:t>Readiness to change</a:t>
          </a:r>
        </a:p>
      </dgm:t>
    </dgm:pt>
    <dgm:pt modelId="{704CE47D-88D7-434B-89DD-FC6935CC4513}" type="parTrans" cxnId="{3C2F4FBA-A9D1-406D-8903-8BA7E49C42B4}">
      <dgm:prSet/>
      <dgm:spPr/>
      <dgm:t>
        <a:bodyPr/>
        <a:lstStyle/>
        <a:p>
          <a:endParaRPr lang="en-US"/>
        </a:p>
      </dgm:t>
    </dgm:pt>
    <dgm:pt modelId="{7C891EE4-2C20-470A-A2B6-02F02DF51F35}" type="sibTrans" cxnId="{3C2F4FBA-A9D1-406D-8903-8BA7E49C42B4}">
      <dgm:prSet/>
      <dgm:spPr/>
      <dgm:t>
        <a:bodyPr/>
        <a:lstStyle/>
        <a:p>
          <a:endParaRPr lang="en-US"/>
        </a:p>
      </dgm:t>
    </dgm:pt>
    <dgm:pt modelId="{A14623C0-7E9A-435A-BBCF-F333B6650D4A}">
      <dgm:prSet phldrT="[Text]"/>
      <dgm:spPr/>
      <dgm:t>
        <a:bodyPr/>
        <a:lstStyle/>
        <a:p>
          <a:pPr>
            <a:buFont typeface="Wingdings" panose="05000000000000000000" pitchFamily="2" charset="2"/>
            <a:buChar char="§"/>
          </a:pPr>
          <a:r>
            <a:rPr lang="en-US">
              <a:solidFill>
                <a:schemeClr val="bg1"/>
              </a:solidFill>
            </a:rPr>
            <a:t>Provide clear, nonjudgemental recommendations</a:t>
          </a:r>
        </a:p>
      </dgm:t>
    </dgm:pt>
    <dgm:pt modelId="{7847A739-91A9-430B-91CC-62CC5FB5B4C9}" type="parTrans" cxnId="{625C9305-EA83-4654-B0AB-4B0D2578ED15}">
      <dgm:prSet/>
      <dgm:spPr/>
      <dgm:t>
        <a:bodyPr/>
        <a:lstStyle/>
        <a:p>
          <a:endParaRPr lang="en-US"/>
        </a:p>
      </dgm:t>
    </dgm:pt>
    <dgm:pt modelId="{71392461-4734-4220-8EEE-04F4AC24EEC5}" type="sibTrans" cxnId="{625C9305-EA83-4654-B0AB-4B0D2578ED15}">
      <dgm:prSet/>
      <dgm:spPr/>
      <dgm:t>
        <a:bodyPr/>
        <a:lstStyle/>
        <a:p>
          <a:endParaRPr lang="en-US"/>
        </a:p>
      </dgm:t>
    </dgm:pt>
    <dgm:pt modelId="{4702986A-428C-450B-90F9-7FDAF8399476}">
      <dgm:prSet phldrT="[Text]"/>
      <dgm:spPr/>
      <dgm:t>
        <a:bodyPr/>
        <a:lstStyle/>
        <a:p>
          <a:pPr>
            <a:buFont typeface="Wingdings" panose="05000000000000000000" pitchFamily="2" charset="2"/>
            <a:buChar char="§"/>
          </a:pPr>
          <a:r>
            <a:rPr lang="en-US">
              <a:solidFill>
                <a:schemeClr val="bg1"/>
              </a:solidFill>
            </a:rPr>
            <a:t>Set collaborative goals</a:t>
          </a:r>
        </a:p>
      </dgm:t>
    </dgm:pt>
    <dgm:pt modelId="{3BABD65D-612B-464D-A60E-9B399727BCB4}" type="parTrans" cxnId="{5D416180-FC87-4292-81C8-D3151FEAC7A8}">
      <dgm:prSet/>
      <dgm:spPr/>
      <dgm:t>
        <a:bodyPr/>
        <a:lstStyle/>
        <a:p>
          <a:endParaRPr lang="en-US"/>
        </a:p>
      </dgm:t>
    </dgm:pt>
    <dgm:pt modelId="{2BD4C41D-414D-4D8C-A66E-EA28A8C3D7C0}" type="sibTrans" cxnId="{5D416180-FC87-4292-81C8-D3151FEAC7A8}">
      <dgm:prSet/>
      <dgm:spPr/>
      <dgm:t>
        <a:bodyPr/>
        <a:lstStyle/>
        <a:p>
          <a:endParaRPr lang="en-US"/>
        </a:p>
      </dgm:t>
    </dgm:pt>
    <dgm:pt modelId="{4962AA91-BB5A-4793-932D-FCBC4E720820}">
      <dgm:prSet phldrT="[Text]" custT="1"/>
      <dgm:spPr/>
      <dgm:t>
        <a:bodyPr/>
        <a:lstStyle/>
        <a:p>
          <a:r>
            <a:rPr lang="en-US" sz="2000" b="1"/>
            <a:t>Assist</a:t>
          </a:r>
        </a:p>
      </dgm:t>
    </dgm:pt>
    <dgm:pt modelId="{D4AEA800-7ACB-4D19-8DF2-A775E0B94F52}" type="parTrans" cxnId="{E4110715-C649-4A3A-9AC3-F572E119B429}">
      <dgm:prSet/>
      <dgm:spPr/>
      <dgm:t>
        <a:bodyPr/>
        <a:lstStyle/>
        <a:p>
          <a:endParaRPr lang="en-US"/>
        </a:p>
      </dgm:t>
    </dgm:pt>
    <dgm:pt modelId="{59BCAD1B-0193-47D5-8D1C-45999479CFC3}" type="sibTrans" cxnId="{E4110715-C649-4A3A-9AC3-F572E119B429}">
      <dgm:prSet/>
      <dgm:spPr/>
      <dgm:t>
        <a:bodyPr/>
        <a:lstStyle/>
        <a:p>
          <a:endParaRPr lang="en-US"/>
        </a:p>
      </dgm:t>
    </dgm:pt>
    <dgm:pt modelId="{42DD898A-3F58-4093-BF36-49940C5490DA}">
      <dgm:prSet phldrT="[Text]"/>
      <dgm:spPr/>
      <dgm:t>
        <a:bodyPr/>
        <a:lstStyle/>
        <a:p>
          <a:pPr>
            <a:buFont typeface="Wingdings" panose="05000000000000000000" pitchFamily="2" charset="2"/>
            <a:buChar char="§"/>
          </a:pPr>
          <a:r>
            <a:rPr lang="en-US">
              <a:solidFill>
                <a:schemeClr val="bg1"/>
              </a:solidFill>
            </a:rPr>
            <a:t>Offer resources and support</a:t>
          </a:r>
        </a:p>
      </dgm:t>
    </dgm:pt>
    <dgm:pt modelId="{6CC03986-9650-4652-BC74-FD59D4FA1C61}" type="parTrans" cxnId="{73C47D74-27B3-4C23-8E74-75A250BB6F7A}">
      <dgm:prSet/>
      <dgm:spPr/>
      <dgm:t>
        <a:bodyPr/>
        <a:lstStyle/>
        <a:p>
          <a:endParaRPr lang="en-US"/>
        </a:p>
      </dgm:t>
    </dgm:pt>
    <dgm:pt modelId="{E09ADF9F-4825-4336-8071-66D49553ED77}" type="sibTrans" cxnId="{73C47D74-27B3-4C23-8E74-75A250BB6F7A}">
      <dgm:prSet/>
      <dgm:spPr/>
      <dgm:t>
        <a:bodyPr/>
        <a:lstStyle/>
        <a:p>
          <a:endParaRPr lang="en-US"/>
        </a:p>
      </dgm:t>
    </dgm:pt>
    <dgm:pt modelId="{69B63FA4-91E0-44A6-A3D1-0F6E8B0DCC44}">
      <dgm:prSet phldrT="[Text]" custT="1"/>
      <dgm:spPr/>
      <dgm:t>
        <a:bodyPr/>
        <a:lstStyle/>
        <a:p>
          <a:r>
            <a:rPr lang="en-US" sz="2000" b="1"/>
            <a:t>Arrange</a:t>
          </a:r>
        </a:p>
      </dgm:t>
    </dgm:pt>
    <dgm:pt modelId="{2F0B0F1D-F170-45F1-A538-AE0CEABDE7EB}" type="parTrans" cxnId="{288A6FF1-8531-4385-824C-10A9BE14BF08}">
      <dgm:prSet/>
      <dgm:spPr/>
      <dgm:t>
        <a:bodyPr/>
        <a:lstStyle/>
        <a:p>
          <a:endParaRPr lang="en-US"/>
        </a:p>
      </dgm:t>
    </dgm:pt>
    <dgm:pt modelId="{CCCA6CD3-9BD2-4ABB-98F4-2FF47CEEABD8}" type="sibTrans" cxnId="{288A6FF1-8531-4385-824C-10A9BE14BF08}">
      <dgm:prSet/>
      <dgm:spPr/>
      <dgm:t>
        <a:bodyPr/>
        <a:lstStyle/>
        <a:p>
          <a:endParaRPr lang="en-US"/>
        </a:p>
      </dgm:t>
    </dgm:pt>
    <dgm:pt modelId="{16ED2621-DEEF-4BEC-A731-1F86CEC44243}">
      <dgm:prSet phldrT="[Text]"/>
      <dgm:spPr/>
      <dgm:t>
        <a:bodyPr/>
        <a:lstStyle/>
        <a:p>
          <a:pPr>
            <a:buFont typeface="Wingdings" panose="05000000000000000000" pitchFamily="2" charset="2"/>
            <a:buChar char="§"/>
          </a:pPr>
          <a:r>
            <a:rPr lang="en-US">
              <a:solidFill>
                <a:schemeClr val="bg1"/>
              </a:solidFill>
            </a:rPr>
            <a:t>Schedule follow-ups to maintain progress</a:t>
          </a:r>
        </a:p>
      </dgm:t>
    </dgm:pt>
    <dgm:pt modelId="{036E4BAD-C48F-4349-B590-1F0112D6CFF5}" type="parTrans" cxnId="{AF404103-A186-43E8-B4E4-B8B710CE2C97}">
      <dgm:prSet/>
      <dgm:spPr/>
      <dgm:t>
        <a:bodyPr/>
        <a:lstStyle/>
        <a:p>
          <a:endParaRPr lang="en-US"/>
        </a:p>
      </dgm:t>
    </dgm:pt>
    <dgm:pt modelId="{EB87E6C0-D1E1-46B3-9DB5-C3D1B29780ED}" type="sibTrans" cxnId="{AF404103-A186-43E8-B4E4-B8B710CE2C97}">
      <dgm:prSet/>
      <dgm:spPr/>
      <dgm:t>
        <a:bodyPr/>
        <a:lstStyle/>
        <a:p>
          <a:endParaRPr lang="en-US"/>
        </a:p>
      </dgm:t>
    </dgm:pt>
    <dgm:pt modelId="{FBD8E14E-8E45-41F8-85AE-EF2344551A74}" type="pres">
      <dgm:prSet presAssocID="{638B2D94-2C5A-4E83-8C53-7E944B70DA85}" presName="linear" presStyleCnt="0">
        <dgm:presLayoutVars>
          <dgm:dir/>
          <dgm:animLvl val="lvl"/>
          <dgm:resizeHandles val="exact"/>
        </dgm:presLayoutVars>
      </dgm:prSet>
      <dgm:spPr/>
    </dgm:pt>
    <dgm:pt modelId="{025386C7-927E-495A-B2F5-5CA4EEDC0F91}" type="pres">
      <dgm:prSet presAssocID="{EAC33271-6B81-4F4F-8955-D63799E47FE9}" presName="parentLin" presStyleCnt="0"/>
      <dgm:spPr/>
    </dgm:pt>
    <dgm:pt modelId="{483C4602-DEE2-4DE0-B326-97BEE6426A53}" type="pres">
      <dgm:prSet presAssocID="{EAC33271-6B81-4F4F-8955-D63799E47FE9}" presName="parentLeftMargin" presStyleLbl="node1" presStyleIdx="0" presStyleCnt="5"/>
      <dgm:spPr/>
    </dgm:pt>
    <dgm:pt modelId="{D0C4156E-1961-4529-AA59-12AB0F1B9DC0}" type="pres">
      <dgm:prSet presAssocID="{EAC33271-6B81-4F4F-8955-D63799E47FE9}" presName="parentText" presStyleLbl="node1" presStyleIdx="0" presStyleCnt="5">
        <dgm:presLayoutVars>
          <dgm:chMax val="0"/>
          <dgm:bulletEnabled val="1"/>
        </dgm:presLayoutVars>
      </dgm:prSet>
      <dgm:spPr/>
    </dgm:pt>
    <dgm:pt modelId="{ABDDB83C-D218-4232-8141-9FF9813CD662}" type="pres">
      <dgm:prSet presAssocID="{EAC33271-6B81-4F4F-8955-D63799E47FE9}" presName="negativeSpace" presStyleCnt="0"/>
      <dgm:spPr/>
    </dgm:pt>
    <dgm:pt modelId="{32324777-9023-4624-BA70-13438FCA5511}" type="pres">
      <dgm:prSet presAssocID="{EAC33271-6B81-4F4F-8955-D63799E47FE9}" presName="childText" presStyleLbl="conFgAcc1" presStyleIdx="0" presStyleCnt="5">
        <dgm:presLayoutVars>
          <dgm:bulletEnabled val="1"/>
        </dgm:presLayoutVars>
      </dgm:prSet>
      <dgm:spPr/>
    </dgm:pt>
    <dgm:pt modelId="{E57999CA-4E71-48EA-8C52-C1540AF789B7}" type="pres">
      <dgm:prSet presAssocID="{A33A4CD8-6803-4A84-99F4-EC489C0470AC}" presName="spaceBetweenRectangles" presStyleCnt="0"/>
      <dgm:spPr/>
    </dgm:pt>
    <dgm:pt modelId="{D2CCC00B-262C-47B9-B513-E3F871D10E56}" type="pres">
      <dgm:prSet presAssocID="{36888698-1525-4EB4-8F23-AF9B013D887B}" presName="parentLin" presStyleCnt="0"/>
      <dgm:spPr/>
    </dgm:pt>
    <dgm:pt modelId="{5D3B3662-1FD9-4CC1-9E6D-B05CA97D9DB5}" type="pres">
      <dgm:prSet presAssocID="{36888698-1525-4EB4-8F23-AF9B013D887B}" presName="parentLeftMargin" presStyleLbl="node1" presStyleIdx="0" presStyleCnt="5"/>
      <dgm:spPr/>
    </dgm:pt>
    <dgm:pt modelId="{B9683AF5-1D33-410C-9822-3C6A41217815}" type="pres">
      <dgm:prSet presAssocID="{36888698-1525-4EB4-8F23-AF9B013D887B}" presName="parentText" presStyleLbl="node1" presStyleIdx="1" presStyleCnt="5">
        <dgm:presLayoutVars>
          <dgm:chMax val="0"/>
          <dgm:bulletEnabled val="1"/>
        </dgm:presLayoutVars>
      </dgm:prSet>
      <dgm:spPr/>
    </dgm:pt>
    <dgm:pt modelId="{3B872528-5CDD-457A-9204-D208E244319A}" type="pres">
      <dgm:prSet presAssocID="{36888698-1525-4EB4-8F23-AF9B013D887B}" presName="negativeSpace" presStyleCnt="0"/>
      <dgm:spPr/>
    </dgm:pt>
    <dgm:pt modelId="{9CC21C9C-294E-4259-8633-541522A06750}" type="pres">
      <dgm:prSet presAssocID="{36888698-1525-4EB4-8F23-AF9B013D887B}" presName="childText" presStyleLbl="conFgAcc1" presStyleIdx="1" presStyleCnt="5">
        <dgm:presLayoutVars>
          <dgm:bulletEnabled val="1"/>
        </dgm:presLayoutVars>
      </dgm:prSet>
      <dgm:spPr/>
    </dgm:pt>
    <dgm:pt modelId="{DA6E47B6-F1A3-46EB-A0B4-88FF3BB5ADC6}" type="pres">
      <dgm:prSet presAssocID="{9BE1DF1F-687C-42F1-90DD-E97E3751133A}" presName="spaceBetweenRectangles" presStyleCnt="0"/>
      <dgm:spPr/>
    </dgm:pt>
    <dgm:pt modelId="{59746E8B-2419-4889-954D-20B9D109260D}" type="pres">
      <dgm:prSet presAssocID="{ECA60C1C-3D27-4F4D-BCBE-B94DC00A6B07}" presName="parentLin" presStyleCnt="0"/>
      <dgm:spPr/>
    </dgm:pt>
    <dgm:pt modelId="{A7C723E4-8F5B-4869-9737-EC9BE0F38DC7}" type="pres">
      <dgm:prSet presAssocID="{ECA60C1C-3D27-4F4D-BCBE-B94DC00A6B07}" presName="parentLeftMargin" presStyleLbl="node1" presStyleIdx="1" presStyleCnt="5"/>
      <dgm:spPr/>
    </dgm:pt>
    <dgm:pt modelId="{83DE096C-E289-4A7F-A11D-19A67AC63A4E}" type="pres">
      <dgm:prSet presAssocID="{ECA60C1C-3D27-4F4D-BCBE-B94DC00A6B07}" presName="parentText" presStyleLbl="node1" presStyleIdx="2" presStyleCnt="5">
        <dgm:presLayoutVars>
          <dgm:chMax val="0"/>
          <dgm:bulletEnabled val="1"/>
        </dgm:presLayoutVars>
      </dgm:prSet>
      <dgm:spPr/>
    </dgm:pt>
    <dgm:pt modelId="{ADA72423-5E1C-42BB-95AC-0C7022EF0140}" type="pres">
      <dgm:prSet presAssocID="{ECA60C1C-3D27-4F4D-BCBE-B94DC00A6B07}" presName="negativeSpace" presStyleCnt="0"/>
      <dgm:spPr/>
    </dgm:pt>
    <dgm:pt modelId="{F570F410-7013-4046-A6A6-E64C818E9120}" type="pres">
      <dgm:prSet presAssocID="{ECA60C1C-3D27-4F4D-BCBE-B94DC00A6B07}" presName="childText" presStyleLbl="conFgAcc1" presStyleIdx="2" presStyleCnt="5">
        <dgm:presLayoutVars>
          <dgm:bulletEnabled val="1"/>
        </dgm:presLayoutVars>
      </dgm:prSet>
      <dgm:spPr/>
    </dgm:pt>
    <dgm:pt modelId="{2C3033BF-2E57-4B32-922B-B1FD02B3C19E}" type="pres">
      <dgm:prSet presAssocID="{1533C6A8-954C-4004-A91D-D1776F526EC1}" presName="spaceBetweenRectangles" presStyleCnt="0"/>
      <dgm:spPr/>
    </dgm:pt>
    <dgm:pt modelId="{44B0B42C-0413-428E-A736-D4E6B8A91C9C}" type="pres">
      <dgm:prSet presAssocID="{4962AA91-BB5A-4793-932D-FCBC4E720820}" presName="parentLin" presStyleCnt="0"/>
      <dgm:spPr/>
    </dgm:pt>
    <dgm:pt modelId="{42C1F390-EB92-4D4B-8732-66A41E094543}" type="pres">
      <dgm:prSet presAssocID="{4962AA91-BB5A-4793-932D-FCBC4E720820}" presName="parentLeftMargin" presStyleLbl="node1" presStyleIdx="2" presStyleCnt="5"/>
      <dgm:spPr/>
    </dgm:pt>
    <dgm:pt modelId="{93434E97-512E-4275-9166-875CA47CEE9B}" type="pres">
      <dgm:prSet presAssocID="{4962AA91-BB5A-4793-932D-FCBC4E720820}" presName="parentText" presStyleLbl="node1" presStyleIdx="3" presStyleCnt="5">
        <dgm:presLayoutVars>
          <dgm:chMax val="0"/>
          <dgm:bulletEnabled val="1"/>
        </dgm:presLayoutVars>
      </dgm:prSet>
      <dgm:spPr/>
    </dgm:pt>
    <dgm:pt modelId="{787E7DB2-5CB2-403A-96D4-B83091994837}" type="pres">
      <dgm:prSet presAssocID="{4962AA91-BB5A-4793-932D-FCBC4E720820}" presName="negativeSpace" presStyleCnt="0"/>
      <dgm:spPr/>
    </dgm:pt>
    <dgm:pt modelId="{441A7C03-6E8F-405C-80CF-20AFB3829F4F}" type="pres">
      <dgm:prSet presAssocID="{4962AA91-BB5A-4793-932D-FCBC4E720820}" presName="childText" presStyleLbl="conFgAcc1" presStyleIdx="3" presStyleCnt="5">
        <dgm:presLayoutVars>
          <dgm:bulletEnabled val="1"/>
        </dgm:presLayoutVars>
      </dgm:prSet>
      <dgm:spPr/>
    </dgm:pt>
    <dgm:pt modelId="{E6FED544-27A6-4345-811C-03FDC3B35CCF}" type="pres">
      <dgm:prSet presAssocID="{59BCAD1B-0193-47D5-8D1C-45999479CFC3}" presName="spaceBetweenRectangles" presStyleCnt="0"/>
      <dgm:spPr/>
    </dgm:pt>
    <dgm:pt modelId="{C65EC918-563B-44C9-8185-0940E963DDB5}" type="pres">
      <dgm:prSet presAssocID="{69B63FA4-91E0-44A6-A3D1-0F6E8B0DCC44}" presName="parentLin" presStyleCnt="0"/>
      <dgm:spPr/>
    </dgm:pt>
    <dgm:pt modelId="{5C6BCD2F-9EFD-428A-92C3-DF400CC555DA}" type="pres">
      <dgm:prSet presAssocID="{69B63FA4-91E0-44A6-A3D1-0F6E8B0DCC44}" presName="parentLeftMargin" presStyleLbl="node1" presStyleIdx="3" presStyleCnt="5"/>
      <dgm:spPr/>
    </dgm:pt>
    <dgm:pt modelId="{6F34F1EA-03D5-492B-A169-1C46CBDF414A}" type="pres">
      <dgm:prSet presAssocID="{69B63FA4-91E0-44A6-A3D1-0F6E8B0DCC44}" presName="parentText" presStyleLbl="node1" presStyleIdx="4" presStyleCnt="5">
        <dgm:presLayoutVars>
          <dgm:chMax val="0"/>
          <dgm:bulletEnabled val="1"/>
        </dgm:presLayoutVars>
      </dgm:prSet>
      <dgm:spPr/>
    </dgm:pt>
    <dgm:pt modelId="{3A86B367-1721-4A44-9898-F262CCADEAD5}" type="pres">
      <dgm:prSet presAssocID="{69B63FA4-91E0-44A6-A3D1-0F6E8B0DCC44}" presName="negativeSpace" presStyleCnt="0"/>
      <dgm:spPr/>
    </dgm:pt>
    <dgm:pt modelId="{65267936-ED04-436B-B93E-EB708363D258}" type="pres">
      <dgm:prSet presAssocID="{69B63FA4-91E0-44A6-A3D1-0F6E8B0DCC44}" presName="childText" presStyleLbl="conFgAcc1" presStyleIdx="4" presStyleCnt="5">
        <dgm:presLayoutVars>
          <dgm:bulletEnabled val="1"/>
        </dgm:presLayoutVars>
      </dgm:prSet>
      <dgm:spPr/>
    </dgm:pt>
  </dgm:ptLst>
  <dgm:cxnLst>
    <dgm:cxn modelId="{AF404103-A186-43E8-B4E4-B8B710CE2C97}" srcId="{69B63FA4-91E0-44A6-A3D1-0F6E8B0DCC44}" destId="{16ED2621-DEEF-4BEC-A731-1F86CEC44243}" srcOrd="0" destOrd="0" parTransId="{036E4BAD-C48F-4349-B590-1F0112D6CFF5}" sibTransId="{EB87E6C0-D1E1-46B3-9DB5-C3D1B29780ED}"/>
    <dgm:cxn modelId="{625C9305-EA83-4654-B0AB-4B0D2578ED15}" srcId="{36888698-1525-4EB4-8F23-AF9B013D887B}" destId="{A14623C0-7E9A-435A-BBCF-F333B6650D4A}" srcOrd="0" destOrd="0" parTransId="{7847A739-91A9-430B-91CC-62CC5FB5B4C9}" sibTransId="{71392461-4734-4220-8EEE-04F4AC24EEC5}"/>
    <dgm:cxn modelId="{35045B0C-004C-444E-AEAA-B2A843AE0477}" type="presOf" srcId="{ECA60C1C-3D27-4F4D-BCBE-B94DC00A6B07}" destId="{83DE096C-E289-4A7F-A11D-19A67AC63A4E}" srcOrd="1" destOrd="0" presId="urn:microsoft.com/office/officeart/2005/8/layout/list1"/>
    <dgm:cxn modelId="{E4110715-C649-4A3A-9AC3-F572E119B429}" srcId="{638B2D94-2C5A-4E83-8C53-7E944B70DA85}" destId="{4962AA91-BB5A-4793-932D-FCBC4E720820}" srcOrd="3" destOrd="0" parTransId="{D4AEA800-7ACB-4D19-8DF2-A775E0B94F52}" sibTransId="{59BCAD1B-0193-47D5-8D1C-45999479CFC3}"/>
    <dgm:cxn modelId="{4AF8441E-1E0C-41D9-8124-D399D5B26401}" type="presOf" srcId="{BB417E1C-4FE4-46EB-968A-EC86F9C15C59}" destId="{32324777-9023-4624-BA70-13438FCA5511}" srcOrd="0" destOrd="0" presId="urn:microsoft.com/office/officeart/2005/8/layout/list1"/>
    <dgm:cxn modelId="{4B3AA92B-A652-4B6B-B527-482909608783}" type="presOf" srcId="{36888698-1525-4EB4-8F23-AF9B013D887B}" destId="{5D3B3662-1FD9-4CC1-9E6D-B05CA97D9DB5}" srcOrd="0" destOrd="0" presId="urn:microsoft.com/office/officeart/2005/8/layout/list1"/>
    <dgm:cxn modelId="{F3E5BA2C-A599-40E9-A1EB-4F768E2A5EB1}" type="presOf" srcId="{42DD898A-3F58-4093-BF36-49940C5490DA}" destId="{441A7C03-6E8F-405C-80CF-20AFB3829F4F}" srcOrd="0" destOrd="0" presId="urn:microsoft.com/office/officeart/2005/8/layout/list1"/>
    <dgm:cxn modelId="{F39CA063-6E3E-47E7-911D-7FF69F006B33}" type="presOf" srcId="{69B63FA4-91E0-44A6-A3D1-0F6E8B0DCC44}" destId="{6F34F1EA-03D5-492B-A169-1C46CBDF414A}" srcOrd="1" destOrd="0" presId="urn:microsoft.com/office/officeart/2005/8/layout/list1"/>
    <dgm:cxn modelId="{F245BC49-3805-416F-AB16-A91A2E21528C}" type="presOf" srcId="{16ED2621-DEEF-4BEC-A731-1F86CEC44243}" destId="{65267936-ED04-436B-B93E-EB708363D258}" srcOrd="0" destOrd="0" presId="urn:microsoft.com/office/officeart/2005/8/layout/list1"/>
    <dgm:cxn modelId="{41CA954D-4398-449B-8C66-8646B7DCA363}" srcId="{638B2D94-2C5A-4E83-8C53-7E944B70DA85}" destId="{36888698-1525-4EB4-8F23-AF9B013D887B}" srcOrd="1" destOrd="0" parTransId="{A7F1B028-935C-413D-B565-EDF751C3145D}" sibTransId="{9BE1DF1F-687C-42F1-90DD-E97E3751133A}"/>
    <dgm:cxn modelId="{2652AE53-0BD6-4260-9CFB-5876DDCAE128}" type="presOf" srcId="{4962AA91-BB5A-4793-932D-FCBC4E720820}" destId="{93434E97-512E-4275-9166-875CA47CEE9B}" srcOrd="1" destOrd="0" presId="urn:microsoft.com/office/officeart/2005/8/layout/list1"/>
    <dgm:cxn modelId="{73C47D74-27B3-4C23-8E74-75A250BB6F7A}" srcId="{4962AA91-BB5A-4793-932D-FCBC4E720820}" destId="{42DD898A-3F58-4093-BF36-49940C5490DA}" srcOrd="0" destOrd="0" parTransId="{6CC03986-9650-4652-BC74-FD59D4FA1C61}" sibTransId="{E09ADF9F-4825-4336-8071-66D49553ED77}"/>
    <dgm:cxn modelId="{64401177-BE43-454F-9C9C-988D792AAF7C}" type="presOf" srcId="{4702986A-428C-450B-90F9-7FDAF8399476}" destId="{F570F410-7013-4046-A6A6-E64C818E9120}" srcOrd="0" destOrd="0" presId="urn:microsoft.com/office/officeart/2005/8/layout/list1"/>
    <dgm:cxn modelId="{BC161359-4FEE-4A3A-9617-93116768BD93}" type="presOf" srcId="{69B63FA4-91E0-44A6-A3D1-0F6E8B0DCC44}" destId="{5C6BCD2F-9EFD-428A-92C3-DF400CC555DA}" srcOrd="0" destOrd="0" presId="urn:microsoft.com/office/officeart/2005/8/layout/list1"/>
    <dgm:cxn modelId="{5D416180-FC87-4292-81C8-D3151FEAC7A8}" srcId="{ECA60C1C-3D27-4F4D-BCBE-B94DC00A6B07}" destId="{4702986A-428C-450B-90F9-7FDAF8399476}" srcOrd="0" destOrd="0" parTransId="{3BABD65D-612B-464D-A60E-9B399727BCB4}" sibTransId="{2BD4C41D-414D-4D8C-A66E-EA28A8C3D7C0}"/>
    <dgm:cxn modelId="{3A524193-B588-4636-BD29-9DCD6BA4CA0B}" type="presOf" srcId="{EAC33271-6B81-4F4F-8955-D63799E47FE9}" destId="{D0C4156E-1961-4529-AA59-12AB0F1B9DC0}" srcOrd="1" destOrd="0" presId="urn:microsoft.com/office/officeart/2005/8/layout/list1"/>
    <dgm:cxn modelId="{27E0D693-EDB3-498E-9F9E-361EC19433B2}" type="presOf" srcId="{ECA60C1C-3D27-4F4D-BCBE-B94DC00A6B07}" destId="{A7C723E4-8F5B-4869-9737-EC9BE0F38DC7}" srcOrd="0" destOrd="0" presId="urn:microsoft.com/office/officeart/2005/8/layout/list1"/>
    <dgm:cxn modelId="{68A1139B-613C-4E67-89F7-8B61E4888EB7}" type="presOf" srcId="{A14623C0-7E9A-435A-BBCF-F333B6650D4A}" destId="{9CC21C9C-294E-4259-8633-541522A06750}" srcOrd="0" destOrd="0" presId="urn:microsoft.com/office/officeart/2005/8/layout/list1"/>
    <dgm:cxn modelId="{EE2F61A1-EBC2-4D6E-86CF-A14E66F2A941}" type="presOf" srcId="{638B2D94-2C5A-4E83-8C53-7E944B70DA85}" destId="{FBD8E14E-8E45-41F8-85AE-EF2344551A74}" srcOrd="0" destOrd="0" presId="urn:microsoft.com/office/officeart/2005/8/layout/list1"/>
    <dgm:cxn modelId="{226B94B3-CE83-4CE9-9B19-410A1241CB6D}" type="presOf" srcId="{EAC33271-6B81-4F4F-8955-D63799E47FE9}" destId="{483C4602-DEE2-4DE0-B326-97BEE6426A53}" srcOrd="0" destOrd="0" presId="urn:microsoft.com/office/officeart/2005/8/layout/list1"/>
    <dgm:cxn modelId="{3C2F4FBA-A9D1-406D-8903-8BA7E49C42B4}" srcId="{EAC33271-6B81-4F4F-8955-D63799E47FE9}" destId="{BB417E1C-4FE4-46EB-968A-EC86F9C15C59}" srcOrd="0" destOrd="0" parTransId="{704CE47D-88D7-434B-89DD-FC6935CC4513}" sibTransId="{7C891EE4-2C20-470A-A2B6-02F02DF51F35}"/>
    <dgm:cxn modelId="{C8EFA9C9-0186-4D59-A971-70B83267CAB9}" type="presOf" srcId="{4962AA91-BB5A-4793-932D-FCBC4E720820}" destId="{42C1F390-EB92-4D4B-8732-66A41E094543}" srcOrd="0" destOrd="0" presId="urn:microsoft.com/office/officeart/2005/8/layout/list1"/>
    <dgm:cxn modelId="{EFE955CF-3FED-4C83-B94B-8CB417A52712}" type="presOf" srcId="{36888698-1525-4EB4-8F23-AF9B013D887B}" destId="{B9683AF5-1D33-410C-9822-3C6A41217815}" srcOrd="1" destOrd="0" presId="urn:microsoft.com/office/officeart/2005/8/layout/list1"/>
    <dgm:cxn modelId="{C9CA6CD4-7491-4F54-B42E-81C4892E9B15}" srcId="{638B2D94-2C5A-4E83-8C53-7E944B70DA85}" destId="{EAC33271-6B81-4F4F-8955-D63799E47FE9}" srcOrd="0" destOrd="0" parTransId="{18AF265D-6C60-450E-8BAE-D2426E2C2377}" sibTransId="{A33A4CD8-6803-4A84-99F4-EC489C0470AC}"/>
    <dgm:cxn modelId="{8D7A68E2-63A0-4DD7-9EBC-DE6FA0CE9452}" srcId="{638B2D94-2C5A-4E83-8C53-7E944B70DA85}" destId="{ECA60C1C-3D27-4F4D-BCBE-B94DC00A6B07}" srcOrd="2" destOrd="0" parTransId="{CA14E667-6347-4BBF-BD7A-9920C44152BE}" sibTransId="{1533C6A8-954C-4004-A91D-D1776F526EC1}"/>
    <dgm:cxn modelId="{288A6FF1-8531-4385-824C-10A9BE14BF08}" srcId="{638B2D94-2C5A-4E83-8C53-7E944B70DA85}" destId="{69B63FA4-91E0-44A6-A3D1-0F6E8B0DCC44}" srcOrd="4" destOrd="0" parTransId="{2F0B0F1D-F170-45F1-A538-AE0CEABDE7EB}" sibTransId="{CCCA6CD3-9BD2-4ABB-98F4-2FF47CEEABD8}"/>
    <dgm:cxn modelId="{916232BF-8085-4A58-9EF6-A4DCAE78BCC6}" type="presParOf" srcId="{FBD8E14E-8E45-41F8-85AE-EF2344551A74}" destId="{025386C7-927E-495A-B2F5-5CA4EEDC0F91}" srcOrd="0" destOrd="0" presId="urn:microsoft.com/office/officeart/2005/8/layout/list1"/>
    <dgm:cxn modelId="{447E779D-E73C-4B78-AF70-A502ABFA1C93}" type="presParOf" srcId="{025386C7-927E-495A-B2F5-5CA4EEDC0F91}" destId="{483C4602-DEE2-4DE0-B326-97BEE6426A53}" srcOrd="0" destOrd="0" presId="urn:microsoft.com/office/officeart/2005/8/layout/list1"/>
    <dgm:cxn modelId="{2E7328DF-6C2A-4A30-B754-51B07208F374}" type="presParOf" srcId="{025386C7-927E-495A-B2F5-5CA4EEDC0F91}" destId="{D0C4156E-1961-4529-AA59-12AB0F1B9DC0}" srcOrd="1" destOrd="0" presId="urn:microsoft.com/office/officeart/2005/8/layout/list1"/>
    <dgm:cxn modelId="{6F726E16-E634-4B19-8F2F-200975ECF3B4}" type="presParOf" srcId="{FBD8E14E-8E45-41F8-85AE-EF2344551A74}" destId="{ABDDB83C-D218-4232-8141-9FF9813CD662}" srcOrd="1" destOrd="0" presId="urn:microsoft.com/office/officeart/2005/8/layout/list1"/>
    <dgm:cxn modelId="{782D84EC-30CD-4E8E-BC17-DFA652D6A597}" type="presParOf" srcId="{FBD8E14E-8E45-41F8-85AE-EF2344551A74}" destId="{32324777-9023-4624-BA70-13438FCA5511}" srcOrd="2" destOrd="0" presId="urn:microsoft.com/office/officeart/2005/8/layout/list1"/>
    <dgm:cxn modelId="{FC992C79-69CA-43CE-BA40-171A66998B6B}" type="presParOf" srcId="{FBD8E14E-8E45-41F8-85AE-EF2344551A74}" destId="{E57999CA-4E71-48EA-8C52-C1540AF789B7}" srcOrd="3" destOrd="0" presId="urn:microsoft.com/office/officeart/2005/8/layout/list1"/>
    <dgm:cxn modelId="{193BEE09-9057-4D8C-8CE3-0CF3538A36D0}" type="presParOf" srcId="{FBD8E14E-8E45-41F8-85AE-EF2344551A74}" destId="{D2CCC00B-262C-47B9-B513-E3F871D10E56}" srcOrd="4" destOrd="0" presId="urn:microsoft.com/office/officeart/2005/8/layout/list1"/>
    <dgm:cxn modelId="{F2F743D2-88E1-402F-BA46-155EDCF1DC91}" type="presParOf" srcId="{D2CCC00B-262C-47B9-B513-E3F871D10E56}" destId="{5D3B3662-1FD9-4CC1-9E6D-B05CA97D9DB5}" srcOrd="0" destOrd="0" presId="urn:microsoft.com/office/officeart/2005/8/layout/list1"/>
    <dgm:cxn modelId="{BB4C3E75-231B-4247-8021-8CF6CF6B112B}" type="presParOf" srcId="{D2CCC00B-262C-47B9-B513-E3F871D10E56}" destId="{B9683AF5-1D33-410C-9822-3C6A41217815}" srcOrd="1" destOrd="0" presId="urn:microsoft.com/office/officeart/2005/8/layout/list1"/>
    <dgm:cxn modelId="{0B92B8BC-21CB-43E4-BD5A-268FB0A57419}" type="presParOf" srcId="{FBD8E14E-8E45-41F8-85AE-EF2344551A74}" destId="{3B872528-5CDD-457A-9204-D208E244319A}" srcOrd="5" destOrd="0" presId="urn:microsoft.com/office/officeart/2005/8/layout/list1"/>
    <dgm:cxn modelId="{1D69A9C1-8875-4716-9666-0AEC6647A3EF}" type="presParOf" srcId="{FBD8E14E-8E45-41F8-85AE-EF2344551A74}" destId="{9CC21C9C-294E-4259-8633-541522A06750}" srcOrd="6" destOrd="0" presId="urn:microsoft.com/office/officeart/2005/8/layout/list1"/>
    <dgm:cxn modelId="{0A5A3D2F-B221-4607-B4ED-9874DF906E48}" type="presParOf" srcId="{FBD8E14E-8E45-41F8-85AE-EF2344551A74}" destId="{DA6E47B6-F1A3-46EB-A0B4-88FF3BB5ADC6}" srcOrd="7" destOrd="0" presId="urn:microsoft.com/office/officeart/2005/8/layout/list1"/>
    <dgm:cxn modelId="{8E1A9C49-CF51-4810-8677-1FBFE7EA9BD9}" type="presParOf" srcId="{FBD8E14E-8E45-41F8-85AE-EF2344551A74}" destId="{59746E8B-2419-4889-954D-20B9D109260D}" srcOrd="8" destOrd="0" presId="urn:microsoft.com/office/officeart/2005/8/layout/list1"/>
    <dgm:cxn modelId="{B0761000-1859-41B2-A48F-B640B26D217E}" type="presParOf" srcId="{59746E8B-2419-4889-954D-20B9D109260D}" destId="{A7C723E4-8F5B-4869-9737-EC9BE0F38DC7}" srcOrd="0" destOrd="0" presId="urn:microsoft.com/office/officeart/2005/8/layout/list1"/>
    <dgm:cxn modelId="{58371C14-10A5-4B5F-8C2F-D0EC4FF10CD6}" type="presParOf" srcId="{59746E8B-2419-4889-954D-20B9D109260D}" destId="{83DE096C-E289-4A7F-A11D-19A67AC63A4E}" srcOrd="1" destOrd="0" presId="urn:microsoft.com/office/officeart/2005/8/layout/list1"/>
    <dgm:cxn modelId="{6EAE172D-4C4D-43A6-B7C2-A6BEA6FECAFD}" type="presParOf" srcId="{FBD8E14E-8E45-41F8-85AE-EF2344551A74}" destId="{ADA72423-5E1C-42BB-95AC-0C7022EF0140}" srcOrd="9" destOrd="0" presId="urn:microsoft.com/office/officeart/2005/8/layout/list1"/>
    <dgm:cxn modelId="{0EC679B4-8640-41EA-80C6-ED4E78D96936}" type="presParOf" srcId="{FBD8E14E-8E45-41F8-85AE-EF2344551A74}" destId="{F570F410-7013-4046-A6A6-E64C818E9120}" srcOrd="10" destOrd="0" presId="urn:microsoft.com/office/officeart/2005/8/layout/list1"/>
    <dgm:cxn modelId="{866653BB-A316-44CF-BEEF-6A4489844FF4}" type="presParOf" srcId="{FBD8E14E-8E45-41F8-85AE-EF2344551A74}" destId="{2C3033BF-2E57-4B32-922B-B1FD02B3C19E}" srcOrd="11" destOrd="0" presId="urn:microsoft.com/office/officeart/2005/8/layout/list1"/>
    <dgm:cxn modelId="{13331F2B-4F16-4EA1-910E-E9B5145F9898}" type="presParOf" srcId="{FBD8E14E-8E45-41F8-85AE-EF2344551A74}" destId="{44B0B42C-0413-428E-A736-D4E6B8A91C9C}" srcOrd="12" destOrd="0" presId="urn:microsoft.com/office/officeart/2005/8/layout/list1"/>
    <dgm:cxn modelId="{65FFF032-2B03-4EC2-BB2F-702A28523066}" type="presParOf" srcId="{44B0B42C-0413-428E-A736-D4E6B8A91C9C}" destId="{42C1F390-EB92-4D4B-8732-66A41E094543}" srcOrd="0" destOrd="0" presId="urn:microsoft.com/office/officeart/2005/8/layout/list1"/>
    <dgm:cxn modelId="{E9D93C6F-1811-4A09-AD3C-1B4637E94D22}" type="presParOf" srcId="{44B0B42C-0413-428E-A736-D4E6B8A91C9C}" destId="{93434E97-512E-4275-9166-875CA47CEE9B}" srcOrd="1" destOrd="0" presId="urn:microsoft.com/office/officeart/2005/8/layout/list1"/>
    <dgm:cxn modelId="{D44BD93A-BDBC-44F7-9207-BAD0299B9B35}" type="presParOf" srcId="{FBD8E14E-8E45-41F8-85AE-EF2344551A74}" destId="{787E7DB2-5CB2-403A-96D4-B83091994837}" srcOrd="13" destOrd="0" presId="urn:microsoft.com/office/officeart/2005/8/layout/list1"/>
    <dgm:cxn modelId="{EA650E1C-CF49-4949-8BDC-949FB4A98BB9}" type="presParOf" srcId="{FBD8E14E-8E45-41F8-85AE-EF2344551A74}" destId="{441A7C03-6E8F-405C-80CF-20AFB3829F4F}" srcOrd="14" destOrd="0" presId="urn:microsoft.com/office/officeart/2005/8/layout/list1"/>
    <dgm:cxn modelId="{41F863F5-5C67-465B-8941-77B6978EC705}" type="presParOf" srcId="{FBD8E14E-8E45-41F8-85AE-EF2344551A74}" destId="{E6FED544-27A6-4345-811C-03FDC3B35CCF}" srcOrd="15" destOrd="0" presId="urn:microsoft.com/office/officeart/2005/8/layout/list1"/>
    <dgm:cxn modelId="{41098BC6-EBEB-44F8-A155-D4E4E3C0AB5F}" type="presParOf" srcId="{FBD8E14E-8E45-41F8-85AE-EF2344551A74}" destId="{C65EC918-563B-44C9-8185-0940E963DDB5}" srcOrd="16" destOrd="0" presId="urn:microsoft.com/office/officeart/2005/8/layout/list1"/>
    <dgm:cxn modelId="{0BE41E56-46AF-49EB-B12C-A9C48511D9DB}" type="presParOf" srcId="{C65EC918-563B-44C9-8185-0940E963DDB5}" destId="{5C6BCD2F-9EFD-428A-92C3-DF400CC555DA}" srcOrd="0" destOrd="0" presId="urn:microsoft.com/office/officeart/2005/8/layout/list1"/>
    <dgm:cxn modelId="{4BAD9B25-971C-4EF4-8A84-4282F983737E}" type="presParOf" srcId="{C65EC918-563B-44C9-8185-0940E963DDB5}" destId="{6F34F1EA-03D5-492B-A169-1C46CBDF414A}" srcOrd="1" destOrd="0" presId="urn:microsoft.com/office/officeart/2005/8/layout/list1"/>
    <dgm:cxn modelId="{E7C50D3E-46B6-449A-9FE4-F24B19A55147}" type="presParOf" srcId="{FBD8E14E-8E45-41F8-85AE-EF2344551A74}" destId="{3A86B367-1721-4A44-9898-F262CCADEAD5}" srcOrd="17" destOrd="0" presId="urn:microsoft.com/office/officeart/2005/8/layout/list1"/>
    <dgm:cxn modelId="{5D7E2BEB-572C-418C-85F9-22761BFECEFE}" type="presParOf" srcId="{FBD8E14E-8E45-41F8-85AE-EF2344551A74}" destId="{65267936-ED04-436B-B93E-EB708363D258}"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B3D89CC-D05E-43F3-BF22-A97F33AD23EE}" type="doc">
      <dgm:prSet loTypeId="urn:microsoft.com/office/officeart/2005/8/layout/default" loCatId="list" qsTypeId="urn:microsoft.com/office/officeart/2005/8/quickstyle/simple4" qsCatId="simple" csTypeId="urn:microsoft.com/office/officeart/2005/8/colors/accent1_2" csCatId="accent1" phldr="1"/>
      <dgm:spPr/>
      <dgm:t>
        <a:bodyPr/>
        <a:lstStyle/>
        <a:p>
          <a:endParaRPr lang="en-US"/>
        </a:p>
      </dgm:t>
    </dgm:pt>
    <dgm:pt modelId="{89DFAFDA-6E36-4EBC-B9E6-2D04178EF110}">
      <dgm:prSet custT="1"/>
      <dgm:spPr>
        <a:solidFill>
          <a:schemeClr val="accent1"/>
        </a:solidFill>
      </dgm:spPr>
      <dgm:t>
        <a:bodyPr/>
        <a:lstStyle/>
        <a:p>
          <a:r>
            <a:rPr lang="en-US" sz="2000" b="1"/>
            <a:t>Injection timing: </a:t>
          </a:r>
          <a:r>
            <a:rPr lang="en-US" sz="2000"/>
            <a:t>weekly with </a:t>
          </a:r>
          <a:r>
            <a:rPr lang="en-US" sz="2000" err="1"/>
            <a:t>tirzepatide</a:t>
          </a:r>
          <a:endParaRPr lang="en-US" sz="2000"/>
        </a:p>
      </dgm:t>
    </dgm:pt>
    <dgm:pt modelId="{D523ABD3-C124-4451-AFD0-E4897DE29D5C}" type="parTrans" cxnId="{BA08C562-AE46-4FAF-94D0-C90C04B78ED5}">
      <dgm:prSet/>
      <dgm:spPr/>
      <dgm:t>
        <a:bodyPr/>
        <a:lstStyle/>
        <a:p>
          <a:endParaRPr lang="en-US" sz="2000"/>
        </a:p>
      </dgm:t>
    </dgm:pt>
    <dgm:pt modelId="{3D1F9BFF-470C-4AC8-B1C5-24FB9663C5E1}" type="sibTrans" cxnId="{BA08C562-AE46-4FAF-94D0-C90C04B78ED5}">
      <dgm:prSet/>
      <dgm:spPr/>
      <dgm:t>
        <a:bodyPr/>
        <a:lstStyle/>
        <a:p>
          <a:endParaRPr lang="en-US" sz="2000"/>
        </a:p>
      </dgm:t>
    </dgm:pt>
    <dgm:pt modelId="{0FED21F7-F28E-4E44-8254-3EABE7CEBB5C}">
      <dgm:prSet custT="1"/>
      <dgm:spPr>
        <a:solidFill>
          <a:schemeClr val="accent3"/>
        </a:solidFill>
      </dgm:spPr>
      <dgm:t>
        <a:bodyPr/>
        <a:lstStyle/>
        <a:p>
          <a:r>
            <a:rPr lang="en-US" sz="2000" b="1"/>
            <a:t>Titration:</a:t>
          </a:r>
          <a:r>
            <a:rPr lang="en-US" sz="2000"/>
            <a:t> start low </a:t>
          </a:r>
          <a:br>
            <a:rPr lang="en-US" sz="2000"/>
          </a:br>
          <a:r>
            <a:rPr lang="en-US" sz="2000"/>
            <a:t>and titrate up based on tolerance</a:t>
          </a:r>
        </a:p>
      </dgm:t>
    </dgm:pt>
    <dgm:pt modelId="{F60FDEB5-453D-453B-BE4F-32E86A30DC52}" type="parTrans" cxnId="{A7562ED6-BC2B-4B39-92FA-3A16573F5699}">
      <dgm:prSet/>
      <dgm:spPr/>
      <dgm:t>
        <a:bodyPr/>
        <a:lstStyle/>
        <a:p>
          <a:endParaRPr lang="en-US" sz="2000"/>
        </a:p>
      </dgm:t>
    </dgm:pt>
    <dgm:pt modelId="{267662B4-E21F-4DA6-BFA6-7E9347FF8575}" type="sibTrans" cxnId="{A7562ED6-BC2B-4B39-92FA-3A16573F5699}">
      <dgm:prSet/>
      <dgm:spPr/>
      <dgm:t>
        <a:bodyPr/>
        <a:lstStyle/>
        <a:p>
          <a:endParaRPr lang="en-US" sz="2000"/>
        </a:p>
      </dgm:t>
    </dgm:pt>
    <dgm:pt modelId="{BA0DED86-7985-419A-912E-0756FE043432}">
      <dgm:prSet custT="1"/>
      <dgm:spPr>
        <a:solidFill>
          <a:schemeClr val="accent4"/>
        </a:solidFill>
      </dgm:spPr>
      <dgm:t>
        <a:bodyPr/>
        <a:lstStyle/>
        <a:p>
          <a:r>
            <a:rPr lang="en-US" sz="2000" b="1"/>
            <a:t>Duration:</a:t>
          </a:r>
          <a:r>
            <a:rPr lang="en-US" sz="2000"/>
            <a:t> long-term therapy likely needed for sustained benefit</a:t>
          </a:r>
        </a:p>
      </dgm:t>
    </dgm:pt>
    <dgm:pt modelId="{AC54FA22-2CCD-4C61-9D3B-8403197601E5}" type="parTrans" cxnId="{F3160B9B-3BE9-4595-B529-EF11F033DA04}">
      <dgm:prSet/>
      <dgm:spPr/>
      <dgm:t>
        <a:bodyPr/>
        <a:lstStyle/>
        <a:p>
          <a:endParaRPr lang="en-US" sz="2000"/>
        </a:p>
      </dgm:t>
    </dgm:pt>
    <dgm:pt modelId="{5BD44312-7E71-432F-BA8C-C67ADB8ED644}" type="sibTrans" cxnId="{F3160B9B-3BE9-4595-B529-EF11F033DA04}">
      <dgm:prSet/>
      <dgm:spPr/>
      <dgm:t>
        <a:bodyPr/>
        <a:lstStyle/>
        <a:p>
          <a:endParaRPr lang="en-US" sz="2000"/>
        </a:p>
      </dgm:t>
    </dgm:pt>
    <dgm:pt modelId="{47E87E21-48A3-4095-A6FF-54F13351E3F5}">
      <dgm:prSet custT="1"/>
      <dgm:spPr>
        <a:solidFill>
          <a:schemeClr val="accent5"/>
        </a:solidFill>
      </dgm:spPr>
      <dgm:t>
        <a:bodyPr/>
        <a:lstStyle/>
        <a:p>
          <a:r>
            <a:rPr lang="en-US" sz="2000" b="1">
              <a:solidFill>
                <a:schemeClr val="bg1"/>
              </a:solidFill>
            </a:rPr>
            <a:t>Safety: </a:t>
          </a:r>
          <a:r>
            <a:rPr lang="en-US" sz="2000">
              <a:solidFill>
                <a:schemeClr val="bg1"/>
              </a:solidFill>
            </a:rPr>
            <a:t>GI side effects (nausea, vomiting, diarrhea, constipation)</a:t>
          </a:r>
        </a:p>
      </dgm:t>
    </dgm:pt>
    <dgm:pt modelId="{8769403D-B892-4594-912A-FE185F6EEC90}" type="parTrans" cxnId="{504D47C0-1B88-4FEC-8904-983C24CC84CD}">
      <dgm:prSet/>
      <dgm:spPr/>
      <dgm:t>
        <a:bodyPr/>
        <a:lstStyle/>
        <a:p>
          <a:endParaRPr lang="en-US" sz="2000"/>
        </a:p>
      </dgm:t>
    </dgm:pt>
    <dgm:pt modelId="{EB80F595-53F8-4B46-BEBB-5FB852185D7D}" type="sibTrans" cxnId="{504D47C0-1B88-4FEC-8904-983C24CC84CD}">
      <dgm:prSet/>
      <dgm:spPr/>
      <dgm:t>
        <a:bodyPr/>
        <a:lstStyle/>
        <a:p>
          <a:endParaRPr lang="en-US" sz="2000"/>
        </a:p>
      </dgm:t>
    </dgm:pt>
    <dgm:pt modelId="{0A8916E8-7AFC-446C-A05A-CBDC582C0FD8}">
      <dgm:prSet custT="1"/>
      <dgm:spPr>
        <a:solidFill>
          <a:schemeClr val="accent6"/>
        </a:solidFill>
      </dgm:spPr>
      <dgm:t>
        <a:bodyPr/>
        <a:lstStyle/>
        <a:p>
          <a:r>
            <a:rPr lang="en-US" sz="2000" b="1"/>
            <a:t>Strategies: </a:t>
          </a:r>
          <a:r>
            <a:rPr lang="en-US" sz="2000"/>
            <a:t>slow titration plus </a:t>
          </a:r>
          <a:br>
            <a:rPr lang="en-US" sz="2000"/>
          </a:br>
          <a:r>
            <a:rPr lang="en-US" sz="2000"/>
            <a:t>antinausea meds</a:t>
          </a:r>
        </a:p>
      </dgm:t>
    </dgm:pt>
    <dgm:pt modelId="{3C0CBB07-7FBB-484E-94B5-C2FA3D79D5B0}" type="parTrans" cxnId="{B41712CD-091F-4F03-B1B5-B59CD3238F7A}">
      <dgm:prSet/>
      <dgm:spPr/>
      <dgm:t>
        <a:bodyPr/>
        <a:lstStyle/>
        <a:p>
          <a:endParaRPr lang="en-US" sz="2000"/>
        </a:p>
      </dgm:t>
    </dgm:pt>
    <dgm:pt modelId="{99E1ED64-4C27-49D8-8468-9A27F3090CFE}" type="sibTrans" cxnId="{B41712CD-091F-4F03-B1B5-B59CD3238F7A}">
      <dgm:prSet/>
      <dgm:spPr/>
      <dgm:t>
        <a:bodyPr/>
        <a:lstStyle/>
        <a:p>
          <a:endParaRPr lang="en-US" sz="2000"/>
        </a:p>
      </dgm:t>
    </dgm:pt>
    <dgm:pt modelId="{C937A160-C61F-4BDF-85C8-5537DB29F95D}">
      <dgm:prSet custT="1"/>
      <dgm:spPr>
        <a:solidFill>
          <a:schemeClr val="accent2"/>
        </a:solidFill>
      </dgm:spPr>
      <dgm:t>
        <a:bodyPr/>
        <a:lstStyle/>
        <a:p>
          <a:r>
            <a:rPr lang="en-US" sz="2000"/>
            <a:t>Monitor weight, A1C, lipids, liver </a:t>
          </a:r>
          <a:br>
            <a:rPr lang="en-US" sz="2000"/>
          </a:br>
          <a:r>
            <a:rPr lang="en-US" sz="2000"/>
            <a:t>and renal function, mental health</a:t>
          </a:r>
        </a:p>
      </dgm:t>
    </dgm:pt>
    <dgm:pt modelId="{CD1C6D05-692C-4BBA-82D6-D680E204A31C}" type="parTrans" cxnId="{61EB13C3-D84E-4FC5-AEBA-8625E9F08935}">
      <dgm:prSet/>
      <dgm:spPr/>
      <dgm:t>
        <a:bodyPr/>
        <a:lstStyle/>
        <a:p>
          <a:endParaRPr lang="en-US" sz="2000"/>
        </a:p>
      </dgm:t>
    </dgm:pt>
    <dgm:pt modelId="{420ED85B-3E25-4D18-B26C-E7B844901EB2}" type="sibTrans" cxnId="{61EB13C3-D84E-4FC5-AEBA-8625E9F08935}">
      <dgm:prSet/>
      <dgm:spPr/>
      <dgm:t>
        <a:bodyPr/>
        <a:lstStyle/>
        <a:p>
          <a:endParaRPr lang="en-US" sz="2000"/>
        </a:p>
      </dgm:t>
    </dgm:pt>
    <dgm:pt modelId="{E1FC76DD-8B8B-48B6-8D20-D40D729B6CAA}">
      <dgm:prSet custT="1"/>
      <dgm:spPr>
        <a:solidFill>
          <a:schemeClr val="bg2"/>
        </a:solidFill>
      </dgm:spPr>
      <dgm:t>
        <a:bodyPr/>
        <a:lstStyle/>
        <a:p>
          <a:r>
            <a:rPr lang="en-US" sz="2000"/>
            <a:t>Adjust dosing based on weight loss </a:t>
          </a:r>
          <a:br>
            <a:rPr lang="en-US" sz="2000"/>
          </a:br>
          <a:r>
            <a:rPr lang="en-US" sz="2000"/>
            <a:t>plateau or AEs</a:t>
          </a:r>
        </a:p>
      </dgm:t>
    </dgm:pt>
    <dgm:pt modelId="{80BDC919-882B-4B04-81D1-DC5FD7FAAA2D}" type="parTrans" cxnId="{9C91DD35-1BEE-4ACC-8E32-E531B256AE1C}">
      <dgm:prSet/>
      <dgm:spPr/>
      <dgm:t>
        <a:bodyPr/>
        <a:lstStyle/>
        <a:p>
          <a:endParaRPr lang="en-US" sz="2000"/>
        </a:p>
      </dgm:t>
    </dgm:pt>
    <dgm:pt modelId="{25C107B3-3E2F-4A65-A6DB-A6E36954B4D4}" type="sibTrans" cxnId="{9C91DD35-1BEE-4ACC-8E32-E531B256AE1C}">
      <dgm:prSet/>
      <dgm:spPr/>
      <dgm:t>
        <a:bodyPr/>
        <a:lstStyle/>
        <a:p>
          <a:endParaRPr lang="en-US" sz="2000"/>
        </a:p>
      </dgm:t>
    </dgm:pt>
    <dgm:pt modelId="{9B25C89D-A199-E74C-8181-81BB150E2D0E}" type="pres">
      <dgm:prSet presAssocID="{FB3D89CC-D05E-43F3-BF22-A97F33AD23EE}" presName="diagram" presStyleCnt="0">
        <dgm:presLayoutVars>
          <dgm:dir/>
          <dgm:resizeHandles val="exact"/>
        </dgm:presLayoutVars>
      </dgm:prSet>
      <dgm:spPr/>
    </dgm:pt>
    <dgm:pt modelId="{3D444C16-2AAF-3C4C-AD06-884CA778ED7B}" type="pres">
      <dgm:prSet presAssocID="{89DFAFDA-6E36-4EBC-B9E6-2D04178EF110}" presName="node" presStyleLbl="node1" presStyleIdx="0" presStyleCnt="7">
        <dgm:presLayoutVars>
          <dgm:bulletEnabled val="1"/>
        </dgm:presLayoutVars>
      </dgm:prSet>
      <dgm:spPr/>
    </dgm:pt>
    <dgm:pt modelId="{1AB7C5BC-F6E9-AD42-9779-7FD8D201D8CF}" type="pres">
      <dgm:prSet presAssocID="{3D1F9BFF-470C-4AC8-B1C5-24FB9663C5E1}" presName="sibTrans" presStyleCnt="0"/>
      <dgm:spPr/>
    </dgm:pt>
    <dgm:pt modelId="{CC7E6C37-DA2B-DF40-A5F7-D9C5A33839AC}" type="pres">
      <dgm:prSet presAssocID="{0FED21F7-F28E-4E44-8254-3EABE7CEBB5C}" presName="node" presStyleLbl="node1" presStyleIdx="1" presStyleCnt="7">
        <dgm:presLayoutVars>
          <dgm:bulletEnabled val="1"/>
        </dgm:presLayoutVars>
      </dgm:prSet>
      <dgm:spPr/>
    </dgm:pt>
    <dgm:pt modelId="{334B8A46-B5AE-9243-8BCC-0543EB052378}" type="pres">
      <dgm:prSet presAssocID="{267662B4-E21F-4DA6-BFA6-7E9347FF8575}" presName="sibTrans" presStyleCnt="0"/>
      <dgm:spPr/>
    </dgm:pt>
    <dgm:pt modelId="{ED78806E-663C-9845-81D5-ADF493CC6DAF}" type="pres">
      <dgm:prSet presAssocID="{BA0DED86-7985-419A-912E-0756FE043432}" presName="node" presStyleLbl="node1" presStyleIdx="2" presStyleCnt="7">
        <dgm:presLayoutVars>
          <dgm:bulletEnabled val="1"/>
        </dgm:presLayoutVars>
      </dgm:prSet>
      <dgm:spPr/>
    </dgm:pt>
    <dgm:pt modelId="{7106D8FB-7A20-8B4C-A017-77589128BBBA}" type="pres">
      <dgm:prSet presAssocID="{5BD44312-7E71-432F-BA8C-C67ADB8ED644}" presName="sibTrans" presStyleCnt="0"/>
      <dgm:spPr/>
    </dgm:pt>
    <dgm:pt modelId="{89604AC9-0B47-9042-84AB-AE3539BB5780}" type="pres">
      <dgm:prSet presAssocID="{47E87E21-48A3-4095-A6FF-54F13351E3F5}" presName="node" presStyleLbl="node1" presStyleIdx="3" presStyleCnt="7">
        <dgm:presLayoutVars>
          <dgm:bulletEnabled val="1"/>
        </dgm:presLayoutVars>
      </dgm:prSet>
      <dgm:spPr/>
    </dgm:pt>
    <dgm:pt modelId="{2393F6F0-6A22-B24B-A7D0-F98FC7949C5C}" type="pres">
      <dgm:prSet presAssocID="{EB80F595-53F8-4B46-BEBB-5FB852185D7D}" presName="sibTrans" presStyleCnt="0"/>
      <dgm:spPr/>
    </dgm:pt>
    <dgm:pt modelId="{A5809A9F-18CF-FB4C-B0D8-9898FE3C05E1}" type="pres">
      <dgm:prSet presAssocID="{0A8916E8-7AFC-446C-A05A-CBDC582C0FD8}" presName="node" presStyleLbl="node1" presStyleIdx="4" presStyleCnt="7">
        <dgm:presLayoutVars>
          <dgm:bulletEnabled val="1"/>
        </dgm:presLayoutVars>
      </dgm:prSet>
      <dgm:spPr/>
    </dgm:pt>
    <dgm:pt modelId="{A991214D-AEDA-954E-8AF2-00E7E55E25BB}" type="pres">
      <dgm:prSet presAssocID="{99E1ED64-4C27-49D8-8468-9A27F3090CFE}" presName="sibTrans" presStyleCnt="0"/>
      <dgm:spPr/>
    </dgm:pt>
    <dgm:pt modelId="{27BDB236-1860-F743-AEA1-68701EE081C4}" type="pres">
      <dgm:prSet presAssocID="{C937A160-C61F-4BDF-85C8-5537DB29F95D}" presName="node" presStyleLbl="node1" presStyleIdx="5" presStyleCnt="7">
        <dgm:presLayoutVars>
          <dgm:bulletEnabled val="1"/>
        </dgm:presLayoutVars>
      </dgm:prSet>
      <dgm:spPr/>
    </dgm:pt>
    <dgm:pt modelId="{63347FF7-D4A0-5648-9610-F04FAAADEB19}" type="pres">
      <dgm:prSet presAssocID="{420ED85B-3E25-4D18-B26C-E7B844901EB2}" presName="sibTrans" presStyleCnt="0"/>
      <dgm:spPr/>
    </dgm:pt>
    <dgm:pt modelId="{72404478-A373-614B-BD9B-EC9B166219F9}" type="pres">
      <dgm:prSet presAssocID="{E1FC76DD-8B8B-48B6-8D20-D40D729B6CAA}" presName="node" presStyleLbl="node1" presStyleIdx="6" presStyleCnt="7">
        <dgm:presLayoutVars>
          <dgm:bulletEnabled val="1"/>
        </dgm:presLayoutVars>
      </dgm:prSet>
      <dgm:spPr/>
    </dgm:pt>
  </dgm:ptLst>
  <dgm:cxnLst>
    <dgm:cxn modelId="{2288AF19-C732-9C47-9F92-2DAC31E5C2BB}" type="presOf" srcId="{FB3D89CC-D05E-43F3-BF22-A97F33AD23EE}" destId="{9B25C89D-A199-E74C-8181-81BB150E2D0E}" srcOrd="0" destOrd="0" presId="urn:microsoft.com/office/officeart/2005/8/layout/default"/>
    <dgm:cxn modelId="{DDF29827-C986-9048-9410-E5C2EB5B7155}" type="presOf" srcId="{E1FC76DD-8B8B-48B6-8D20-D40D729B6CAA}" destId="{72404478-A373-614B-BD9B-EC9B166219F9}" srcOrd="0" destOrd="0" presId="urn:microsoft.com/office/officeart/2005/8/layout/default"/>
    <dgm:cxn modelId="{9C91DD35-1BEE-4ACC-8E32-E531B256AE1C}" srcId="{FB3D89CC-D05E-43F3-BF22-A97F33AD23EE}" destId="{E1FC76DD-8B8B-48B6-8D20-D40D729B6CAA}" srcOrd="6" destOrd="0" parTransId="{80BDC919-882B-4B04-81D1-DC5FD7FAAA2D}" sibTransId="{25C107B3-3E2F-4A65-A6DB-A6E36954B4D4}"/>
    <dgm:cxn modelId="{BA08C562-AE46-4FAF-94D0-C90C04B78ED5}" srcId="{FB3D89CC-D05E-43F3-BF22-A97F33AD23EE}" destId="{89DFAFDA-6E36-4EBC-B9E6-2D04178EF110}" srcOrd="0" destOrd="0" parTransId="{D523ABD3-C124-4451-AFD0-E4897DE29D5C}" sibTransId="{3D1F9BFF-470C-4AC8-B1C5-24FB9663C5E1}"/>
    <dgm:cxn modelId="{2E587367-0245-684E-AD34-344C61AA7F4D}" type="presOf" srcId="{0FED21F7-F28E-4E44-8254-3EABE7CEBB5C}" destId="{CC7E6C37-DA2B-DF40-A5F7-D9C5A33839AC}" srcOrd="0" destOrd="0" presId="urn:microsoft.com/office/officeart/2005/8/layout/default"/>
    <dgm:cxn modelId="{185AA74A-B041-294E-9D39-B6662A1C0B13}" type="presOf" srcId="{C937A160-C61F-4BDF-85C8-5537DB29F95D}" destId="{27BDB236-1860-F743-AEA1-68701EE081C4}" srcOrd="0" destOrd="0" presId="urn:microsoft.com/office/officeart/2005/8/layout/default"/>
    <dgm:cxn modelId="{2D01C292-2697-EE4D-B949-B5CF671DF0BE}" type="presOf" srcId="{89DFAFDA-6E36-4EBC-B9E6-2D04178EF110}" destId="{3D444C16-2AAF-3C4C-AD06-884CA778ED7B}" srcOrd="0" destOrd="0" presId="urn:microsoft.com/office/officeart/2005/8/layout/default"/>
    <dgm:cxn modelId="{F3160B9B-3BE9-4595-B529-EF11F033DA04}" srcId="{FB3D89CC-D05E-43F3-BF22-A97F33AD23EE}" destId="{BA0DED86-7985-419A-912E-0756FE043432}" srcOrd="2" destOrd="0" parTransId="{AC54FA22-2CCD-4C61-9D3B-8403197601E5}" sibTransId="{5BD44312-7E71-432F-BA8C-C67ADB8ED644}"/>
    <dgm:cxn modelId="{B9AFBD9F-695B-094D-BB3E-963B62AA02E3}" type="presOf" srcId="{0A8916E8-7AFC-446C-A05A-CBDC582C0FD8}" destId="{A5809A9F-18CF-FB4C-B0D8-9898FE3C05E1}" srcOrd="0" destOrd="0" presId="urn:microsoft.com/office/officeart/2005/8/layout/default"/>
    <dgm:cxn modelId="{DB0B28B3-4BF3-934D-9446-58E50456B6ED}" type="presOf" srcId="{BA0DED86-7985-419A-912E-0756FE043432}" destId="{ED78806E-663C-9845-81D5-ADF493CC6DAF}" srcOrd="0" destOrd="0" presId="urn:microsoft.com/office/officeart/2005/8/layout/default"/>
    <dgm:cxn modelId="{42109FBC-52B6-B647-9E42-64D3EF01C513}" type="presOf" srcId="{47E87E21-48A3-4095-A6FF-54F13351E3F5}" destId="{89604AC9-0B47-9042-84AB-AE3539BB5780}" srcOrd="0" destOrd="0" presId="urn:microsoft.com/office/officeart/2005/8/layout/default"/>
    <dgm:cxn modelId="{504D47C0-1B88-4FEC-8904-983C24CC84CD}" srcId="{FB3D89CC-D05E-43F3-BF22-A97F33AD23EE}" destId="{47E87E21-48A3-4095-A6FF-54F13351E3F5}" srcOrd="3" destOrd="0" parTransId="{8769403D-B892-4594-912A-FE185F6EEC90}" sibTransId="{EB80F595-53F8-4B46-BEBB-5FB852185D7D}"/>
    <dgm:cxn modelId="{61EB13C3-D84E-4FC5-AEBA-8625E9F08935}" srcId="{FB3D89CC-D05E-43F3-BF22-A97F33AD23EE}" destId="{C937A160-C61F-4BDF-85C8-5537DB29F95D}" srcOrd="5" destOrd="0" parTransId="{CD1C6D05-692C-4BBA-82D6-D680E204A31C}" sibTransId="{420ED85B-3E25-4D18-B26C-E7B844901EB2}"/>
    <dgm:cxn modelId="{B41712CD-091F-4F03-B1B5-B59CD3238F7A}" srcId="{FB3D89CC-D05E-43F3-BF22-A97F33AD23EE}" destId="{0A8916E8-7AFC-446C-A05A-CBDC582C0FD8}" srcOrd="4" destOrd="0" parTransId="{3C0CBB07-7FBB-484E-94B5-C2FA3D79D5B0}" sibTransId="{99E1ED64-4C27-49D8-8468-9A27F3090CFE}"/>
    <dgm:cxn modelId="{A7562ED6-BC2B-4B39-92FA-3A16573F5699}" srcId="{FB3D89CC-D05E-43F3-BF22-A97F33AD23EE}" destId="{0FED21F7-F28E-4E44-8254-3EABE7CEBB5C}" srcOrd="1" destOrd="0" parTransId="{F60FDEB5-453D-453B-BE4F-32E86A30DC52}" sibTransId="{267662B4-E21F-4DA6-BFA6-7E9347FF8575}"/>
    <dgm:cxn modelId="{CC953605-F6CC-604B-A780-CAC705FECA5B}" type="presParOf" srcId="{9B25C89D-A199-E74C-8181-81BB150E2D0E}" destId="{3D444C16-2AAF-3C4C-AD06-884CA778ED7B}" srcOrd="0" destOrd="0" presId="urn:microsoft.com/office/officeart/2005/8/layout/default"/>
    <dgm:cxn modelId="{A0EA727B-EE13-FB4F-9081-6BC0F0B20575}" type="presParOf" srcId="{9B25C89D-A199-E74C-8181-81BB150E2D0E}" destId="{1AB7C5BC-F6E9-AD42-9779-7FD8D201D8CF}" srcOrd="1" destOrd="0" presId="urn:microsoft.com/office/officeart/2005/8/layout/default"/>
    <dgm:cxn modelId="{90330226-1760-1743-BEFF-9073873B6F17}" type="presParOf" srcId="{9B25C89D-A199-E74C-8181-81BB150E2D0E}" destId="{CC7E6C37-DA2B-DF40-A5F7-D9C5A33839AC}" srcOrd="2" destOrd="0" presId="urn:microsoft.com/office/officeart/2005/8/layout/default"/>
    <dgm:cxn modelId="{C5C1EBFF-B85B-324E-8338-D537A3815141}" type="presParOf" srcId="{9B25C89D-A199-E74C-8181-81BB150E2D0E}" destId="{334B8A46-B5AE-9243-8BCC-0543EB052378}" srcOrd="3" destOrd="0" presId="urn:microsoft.com/office/officeart/2005/8/layout/default"/>
    <dgm:cxn modelId="{C3C262F6-2CB9-9C4F-BF92-A185B7279452}" type="presParOf" srcId="{9B25C89D-A199-E74C-8181-81BB150E2D0E}" destId="{ED78806E-663C-9845-81D5-ADF493CC6DAF}" srcOrd="4" destOrd="0" presId="urn:microsoft.com/office/officeart/2005/8/layout/default"/>
    <dgm:cxn modelId="{53C0DB70-5701-8348-A7C8-38A24971ECF0}" type="presParOf" srcId="{9B25C89D-A199-E74C-8181-81BB150E2D0E}" destId="{7106D8FB-7A20-8B4C-A017-77589128BBBA}" srcOrd="5" destOrd="0" presId="urn:microsoft.com/office/officeart/2005/8/layout/default"/>
    <dgm:cxn modelId="{782064FD-3DA3-824F-B82B-2B6E8E0DB3D2}" type="presParOf" srcId="{9B25C89D-A199-E74C-8181-81BB150E2D0E}" destId="{89604AC9-0B47-9042-84AB-AE3539BB5780}" srcOrd="6" destOrd="0" presId="urn:microsoft.com/office/officeart/2005/8/layout/default"/>
    <dgm:cxn modelId="{BBCA02DA-419D-8249-B107-8242036054BE}" type="presParOf" srcId="{9B25C89D-A199-E74C-8181-81BB150E2D0E}" destId="{2393F6F0-6A22-B24B-A7D0-F98FC7949C5C}" srcOrd="7" destOrd="0" presId="urn:microsoft.com/office/officeart/2005/8/layout/default"/>
    <dgm:cxn modelId="{02A5E5AB-23ED-3F42-A2D9-5BEF2A45D67C}" type="presParOf" srcId="{9B25C89D-A199-E74C-8181-81BB150E2D0E}" destId="{A5809A9F-18CF-FB4C-B0D8-9898FE3C05E1}" srcOrd="8" destOrd="0" presId="urn:microsoft.com/office/officeart/2005/8/layout/default"/>
    <dgm:cxn modelId="{568916F7-C215-9D40-A4AB-D8EF0BE94783}" type="presParOf" srcId="{9B25C89D-A199-E74C-8181-81BB150E2D0E}" destId="{A991214D-AEDA-954E-8AF2-00E7E55E25BB}" srcOrd="9" destOrd="0" presId="urn:microsoft.com/office/officeart/2005/8/layout/default"/>
    <dgm:cxn modelId="{BDF8E5AC-E4B9-D14A-9E0F-AEAC00C41C20}" type="presParOf" srcId="{9B25C89D-A199-E74C-8181-81BB150E2D0E}" destId="{27BDB236-1860-F743-AEA1-68701EE081C4}" srcOrd="10" destOrd="0" presId="urn:microsoft.com/office/officeart/2005/8/layout/default"/>
    <dgm:cxn modelId="{C1EAD752-BD50-FE47-A38A-47992B68C4A9}" type="presParOf" srcId="{9B25C89D-A199-E74C-8181-81BB150E2D0E}" destId="{63347FF7-D4A0-5648-9610-F04FAAADEB19}" srcOrd="11" destOrd="0" presId="urn:microsoft.com/office/officeart/2005/8/layout/default"/>
    <dgm:cxn modelId="{538DF921-3810-AE42-A8EE-8947EE25C041}" type="presParOf" srcId="{9B25C89D-A199-E74C-8181-81BB150E2D0E}" destId="{72404478-A373-614B-BD9B-EC9B166219F9}"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A1690-4678-48B4-8A19-EED80BF1A331}">
      <dsp:nvSpPr>
        <dsp:cNvPr id="0" name=""/>
        <dsp:cNvSpPr/>
      </dsp:nvSpPr>
      <dsp:spPr>
        <a:xfrm>
          <a:off x="3899" y="1310202"/>
          <a:ext cx="2344879" cy="937951"/>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US" sz="2200" b="1" kern="1200">
              <a:solidFill>
                <a:schemeClr val="tx1"/>
              </a:solidFill>
            </a:rPr>
            <a:t>Physiologic</a:t>
          </a:r>
        </a:p>
      </dsp:txBody>
      <dsp:txXfrm>
        <a:off x="3899" y="1310202"/>
        <a:ext cx="2344879" cy="937951"/>
      </dsp:txXfrm>
    </dsp:sp>
    <dsp:sp modelId="{73A6339C-80D3-4701-AA27-0FA08DE62DF6}">
      <dsp:nvSpPr>
        <dsp:cNvPr id="0" name=""/>
        <dsp:cNvSpPr/>
      </dsp:nvSpPr>
      <dsp:spPr>
        <a:xfrm>
          <a:off x="3899" y="2248153"/>
          <a:ext cx="2344879" cy="2854800"/>
        </a:xfrm>
        <a:prstGeom prst="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Altered hormone and GI peptide levels</a:t>
          </a:r>
        </a:p>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Modified homeostatic and reward system pathways</a:t>
          </a:r>
        </a:p>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Weight-positive agents</a:t>
          </a:r>
        </a:p>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Health conditions</a:t>
          </a:r>
        </a:p>
      </dsp:txBody>
      <dsp:txXfrm>
        <a:off x="3899" y="2248153"/>
        <a:ext cx="2344879" cy="2854800"/>
      </dsp:txXfrm>
    </dsp:sp>
    <dsp:sp modelId="{3DB4E9F7-9CE3-4124-8C76-3A661DC93D67}">
      <dsp:nvSpPr>
        <dsp:cNvPr id="0" name=""/>
        <dsp:cNvSpPr/>
      </dsp:nvSpPr>
      <dsp:spPr>
        <a:xfrm>
          <a:off x="2677062" y="1310202"/>
          <a:ext cx="2344879" cy="937951"/>
        </a:xfrm>
        <a:prstGeom prst="rect">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US" sz="2200" b="1" kern="1200">
              <a:solidFill>
                <a:schemeClr val="tx1"/>
              </a:solidFill>
            </a:rPr>
            <a:t>Behavioral</a:t>
          </a:r>
        </a:p>
      </dsp:txBody>
      <dsp:txXfrm>
        <a:off x="2677062" y="1310202"/>
        <a:ext cx="2344879" cy="937951"/>
      </dsp:txXfrm>
    </dsp:sp>
    <dsp:sp modelId="{C0C6C83A-D0C8-4721-BA34-12D0D0266294}">
      <dsp:nvSpPr>
        <dsp:cNvPr id="0" name=""/>
        <dsp:cNvSpPr/>
      </dsp:nvSpPr>
      <dsp:spPr>
        <a:xfrm>
          <a:off x="2677062" y="2248153"/>
          <a:ext cx="2344879" cy="2854800"/>
        </a:xfrm>
        <a:prstGeom prst="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Diet</a:t>
          </a:r>
        </a:p>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Inactivity</a:t>
          </a:r>
        </a:p>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Emotional factors</a:t>
          </a:r>
        </a:p>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Stress</a:t>
          </a:r>
        </a:p>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Lack of sleep</a:t>
          </a:r>
        </a:p>
      </dsp:txBody>
      <dsp:txXfrm>
        <a:off x="2677062" y="2248153"/>
        <a:ext cx="2344879" cy="2854800"/>
      </dsp:txXfrm>
    </dsp:sp>
    <dsp:sp modelId="{1E0A4C01-1508-4A20-A3B6-AEE260376C33}">
      <dsp:nvSpPr>
        <dsp:cNvPr id="0" name=""/>
        <dsp:cNvSpPr/>
      </dsp:nvSpPr>
      <dsp:spPr>
        <a:xfrm>
          <a:off x="5350225" y="1310202"/>
          <a:ext cx="2344879" cy="937951"/>
        </a:xfrm>
        <a:prstGeom prst="rect">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US" sz="2200" b="1" kern="1200">
              <a:solidFill>
                <a:schemeClr val="tx1"/>
              </a:solidFill>
            </a:rPr>
            <a:t>Genetic</a:t>
          </a:r>
        </a:p>
      </dsp:txBody>
      <dsp:txXfrm>
        <a:off x="5350225" y="1310202"/>
        <a:ext cx="2344879" cy="937951"/>
      </dsp:txXfrm>
    </dsp:sp>
    <dsp:sp modelId="{751638CE-C2F7-48A3-9B06-DBC5B1168F17}">
      <dsp:nvSpPr>
        <dsp:cNvPr id="0" name=""/>
        <dsp:cNvSpPr/>
      </dsp:nvSpPr>
      <dsp:spPr>
        <a:xfrm>
          <a:off x="5350225" y="2248153"/>
          <a:ext cx="2344879" cy="2854800"/>
        </a:xfrm>
        <a:prstGeom prst="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Epigenetics</a:t>
          </a:r>
        </a:p>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Mutations</a:t>
          </a:r>
        </a:p>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Single polymorphisms</a:t>
          </a:r>
        </a:p>
      </dsp:txBody>
      <dsp:txXfrm>
        <a:off x="5350225" y="2248153"/>
        <a:ext cx="2344879" cy="2854800"/>
      </dsp:txXfrm>
    </dsp:sp>
    <dsp:sp modelId="{CB820433-F7A3-4DBC-A8DD-5A1E5205353E}">
      <dsp:nvSpPr>
        <dsp:cNvPr id="0" name=""/>
        <dsp:cNvSpPr/>
      </dsp:nvSpPr>
      <dsp:spPr>
        <a:xfrm>
          <a:off x="8023388" y="1310202"/>
          <a:ext cx="2344879" cy="937951"/>
        </a:xfrm>
        <a:prstGeom prst="rect">
          <a:avLst/>
        </a:prstGeom>
        <a:solidFill>
          <a:schemeClr val="accent6"/>
        </a:solidFill>
        <a:ln w="25400" cap="flat" cmpd="sng" algn="ctr">
          <a:solidFill>
            <a:schemeClr val="accent6"/>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Font typeface="Wingdings" panose="05000000000000000000" pitchFamily="2" charset="2"/>
            <a:buNone/>
          </a:pPr>
          <a:r>
            <a:rPr lang="en-US" sz="2200" b="1" kern="1200">
              <a:solidFill>
                <a:schemeClr val="tx1"/>
              </a:solidFill>
            </a:rPr>
            <a:t>Environmental</a:t>
          </a:r>
        </a:p>
      </dsp:txBody>
      <dsp:txXfrm>
        <a:off x="8023388" y="1310202"/>
        <a:ext cx="2344879" cy="937951"/>
      </dsp:txXfrm>
    </dsp:sp>
    <dsp:sp modelId="{D5317EE3-55C4-4744-B200-F842EDAE953C}">
      <dsp:nvSpPr>
        <dsp:cNvPr id="0" name=""/>
        <dsp:cNvSpPr/>
      </dsp:nvSpPr>
      <dsp:spPr>
        <a:xfrm>
          <a:off x="8023388" y="2248153"/>
          <a:ext cx="2344879" cy="2854800"/>
        </a:xfrm>
        <a:prstGeom prst="rect">
          <a:avLst/>
        </a:prstGeom>
        <a:solidFill>
          <a:schemeClr val="accent6">
            <a:lumMod val="20000"/>
            <a:lumOff val="80000"/>
            <a:alpha val="90000"/>
          </a:schemeClr>
        </a:solidFill>
        <a:ln w="25400" cap="flat" cmpd="sng" algn="ctr">
          <a:solidFill>
            <a:schemeClr val="accent6">
              <a:lumMod val="20000"/>
              <a:lumOff val="80000"/>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Socioeconomic status</a:t>
          </a:r>
        </a:p>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Access to/affordability of food</a:t>
          </a:r>
        </a:p>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Built/physical environment</a:t>
          </a:r>
        </a:p>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Culture</a:t>
          </a:r>
        </a:p>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Sociocultural attitudes</a:t>
          </a:r>
        </a:p>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Endocrine-disrupting chemicals</a:t>
          </a:r>
        </a:p>
      </dsp:txBody>
      <dsp:txXfrm>
        <a:off x="8023388" y="2248153"/>
        <a:ext cx="2344879" cy="28548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324777-9023-4624-BA70-13438FCA5511}">
      <dsp:nvSpPr>
        <dsp:cNvPr id="0" name=""/>
        <dsp:cNvSpPr/>
      </dsp:nvSpPr>
      <dsp:spPr>
        <a:xfrm>
          <a:off x="0" y="261135"/>
          <a:ext cx="9450203" cy="680400"/>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33441" tIns="333248" rIns="733441" bIns="113792" numCol="1" spcCol="1270" anchor="t" anchorCtr="0">
          <a:noAutofit/>
        </a:bodyPr>
        <a:lstStyle/>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Readiness to change</a:t>
          </a:r>
        </a:p>
      </dsp:txBody>
      <dsp:txXfrm>
        <a:off x="0" y="261135"/>
        <a:ext cx="9450203" cy="680400"/>
      </dsp:txXfrm>
    </dsp:sp>
    <dsp:sp modelId="{D0C4156E-1961-4529-AA59-12AB0F1B9DC0}">
      <dsp:nvSpPr>
        <dsp:cNvPr id="0" name=""/>
        <dsp:cNvSpPr/>
      </dsp:nvSpPr>
      <dsp:spPr>
        <a:xfrm>
          <a:off x="472510" y="24975"/>
          <a:ext cx="6615142" cy="47232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0037" tIns="0" rIns="250037" bIns="0" numCol="1" spcCol="1270" anchor="ctr" anchorCtr="0">
          <a:noAutofit/>
        </a:bodyPr>
        <a:lstStyle/>
        <a:p>
          <a:pPr marL="0" lvl="0" indent="0" algn="l" defTabSz="889000">
            <a:lnSpc>
              <a:spcPct val="90000"/>
            </a:lnSpc>
            <a:spcBef>
              <a:spcPct val="0"/>
            </a:spcBef>
            <a:spcAft>
              <a:spcPct val="35000"/>
            </a:spcAft>
            <a:buNone/>
          </a:pPr>
          <a:r>
            <a:rPr lang="en-US" sz="2000" b="1" kern="1200"/>
            <a:t>Ask</a:t>
          </a:r>
        </a:p>
      </dsp:txBody>
      <dsp:txXfrm>
        <a:off x="495567" y="48032"/>
        <a:ext cx="6569028" cy="426206"/>
      </dsp:txXfrm>
    </dsp:sp>
    <dsp:sp modelId="{9CC21C9C-294E-4259-8633-541522A06750}">
      <dsp:nvSpPr>
        <dsp:cNvPr id="0" name=""/>
        <dsp:cNvSpPr/>
      </dsp:nvSpPr>
      <dsp:spPr>
        <a:xfrm>
          <a:off x="0" y="1264095"/>
          <a:ext cx="9450203" cy="68040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33441" tIns="333248" rIns="733441" bIns="113792" numCol="1" spcCol="1270" anchor="t" anchorCtr="0">
          <a:noAutofit/>
        </a:bodyPr>
        <a:lstStyle/>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Provide clear, nonjudgemental recommendations</a:t>
          </a:r>
        </a:p>
      </dsp:txBody>
      <dsp:txXfrm>
        <a:off x="0" y="1264095"/>
        <a:ext cx="9450203" cy="680400"/>
      </dsp:txXfrm>
    </dsp:sp>
    <dsp:sp modelId="{B9683AF5-1D33-410C-9822-3C6A41217815}">
      <dsp:nvSpPr>
        <dsp:cNvPr id="0" name=""/>
        <dsp:cNvSpPr/>
      </dsp:nvSpPr>
      <dsp:spPr>
        <a:xfrm>
          <a:off x="472510" y="1027935"/>
          <a:ext cx="6615142" cy="47232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0037" tIns="0" rIns="250037" bIns="0" numCol="1" spcCol="1270" anchor="ctr" anchorCtr="0">
          <a:noAutofit/>
        </a:bodyPr>
        <a:lstStyle/>
        <a:p>
          <a:pPr marL="0" lvl="0" indent="0" algn="l" defTabSz="889000">
            <a:lnSpc>
              <a:spcPct val="90000"/>
            </a:lnSpc>
            <a:spcBef>
              <a:spcPct val="0"/>
            </a:spcBef>
            <a:spcAft>
              <a:spcPct val="35000"/>
            </a:spcAft>
            <a:buNone/>
          </a:pPr>
          <a:r>
            <a:rPr lang="en-US" sz="2000" b="1" kern="1200"/>
            <a:t>Advise</a:t>
          </a:r>
        </a:p>
      </dsp:txBody>
      <dsp:txXfrm>
        <a:off x="495567" y="1050992"/>
        <a:ext cx="6569028" cy="426206"/>
      </dsp:txXfrm>
    </dsp:sp>
    <dsp:sp modelId="{F570F410-7013-4046-A6A6-E64C818E9120}">
      <dsp:nvSpPr>
        <dsp:cNvPr id="0" name=""/>
        <dsp:cNvSpPr/>
      </dsp:nvSpPr>
      <dsp:spPr>
        <a:xfrm>
          <a:off x="0" y="2267055"/>
          <a:ext cx="9450203" cy="680400"/>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33441" tIns="333248" rIns="733441" bIns="113792" numCol="1" spcCol="1270" anchor="t" anchorCtr="0">
          <a:noAutofit/>
        </a:bodyPr>
        <a:lstStyle/>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Set collaborative goals</a:t>
          </a:r>
        </a:p>
      </dsp:txBody>
      <dsp:txXfrm>
        <a:off x="0" y="2267055"/>
        <a:ext cx="9450203" cy="680400"/>
      </dsp:txXfrm>
    </dsp:sp>
    <dsp:sp modelId="{83DE096C-E289-4A7F-A11D-19A67AC63A4E}">
      <dsp:nvSpPr>
        <dsp:cNvPr id="0" name=""/>
        <dsp:cNvSpPr/>
      </dsp:nvSpPr>
      <dsp:spPr>
        <a:xfrm>
          <a:off x="472510" y="2030895"/>
          <a:ext cx="6615142" cy="47232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0037" tIns="0" rIns="250037" bIns="0" numCol="1" spcCol="1270" anchor="ctr" anchorCtr="0">
          <a:noAutofit/>
        </a:bodyPr>
        <a:lstStyle/>
        <a:p>
          <a:pPr marL="0" lvl="0" indent="0" algn="l" defTabSz="889000">
            <a:lnSpc>
              <a:spcPct val="90000"/>
            </a:lnSpc>
            <a:spcBef>
              <a:spcPct val="0"/>
            </a:spcBef>
            <a:spcAft>
              <a:spcPct val="35000"/>
            </a:spcAft>
            <a:buNone/>
          </a:pPr>
          <a:r>
            <a:rPr lang="en-US" sz="2000" b="1" kern="1200"/>
            <a:t>Assess</a:t>
          </a:r>
        </a:p>
      </dsp:txBody>
      <dsp:txXfrm>
        <a:off x="495567" y="2053952"/>
        <a:ext cx="6569028" cy="426206"/>
      </dsp:txXfrm>
    </dsp:sp>
    <dsp:sp modelId="{441A7C03-6E8F-405C-80CF-20AFB3829F4F}">
      <dsp:nvSpPr>
        <dsp:cNvPr id="0" name=""/>
        <dsp:cNvSpPr/>
      </dsp:nvSpPr>
      <dsp:spPr>
        <a:xfrm>
          <a:off x="0" y="3270015"/>
          <a:ext cx="9450203" cy="680400"/>
        </a:xfrm>
        <a:prstGeom prst="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33441" tIns="333248" rIns="733441" bIns="113792" numCol="1" spcCol="1270" anchor="t" anchorCtr="0">
          <a:noAutofit/>
        </a:bodyPr>
        <a:lstStyle/>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Offer resources and support</a:t>
          </a:r>
        </a:p>
      </dsp:txBody>
      <dsp:txXfrm>
        <a:off x="0" y="3270015"/>
        <a:ext cx="9450203" cy="680400"/>
      </dsp:txXfrm>
    </dsp:sp>
    <dsp:sp modelId="{93434E97-512E-4275-9166-875CA47CEE9B}">
      <dsp:nvSpPr>
        <dsp:cNvPr id="0" name=""/>
        <dsp:cNvSpPr/>
      </dsp:nvSpPr>
      <dsp:spPr>
        <a:xfrm>
          <a:off x="472510" y="3033855"/>
          <a:ext cx="6615142" cy="47232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0037" tIns="0" rIns="250037" bIns="0" numCol="1" spcCol="1270" anchor="ctr" anchorCtr="0">
          <a:noAutofit/>
        </a:bodyPr>
        <a:lstStyle/>
        <a:p>
          <a:pPr marL="0" lvl="0" indent="0" algn="l" defTabSz="889000">
            <a:lnSpc>
              <a:spcPct val="90000"/>
            </a:lnSpc>
            <a:spcBef>
              <a:spcPct val="0"/>
            </a:spcBef>
            <a:spcAft>
              <a:spcPct val="35000"/>
            </a:spcAft>
            <a:buNone/>
          </a:pPr>
          <a:r>
            <a:rPr lang="en-US" sz="2000" b="1" kern="1200"/>
            <a:t>Assist</a:t>
          </a:r>
        </a:p>
      </dsp:txBody>
      <dsp:txXfrm>
        <a:off x="495567" y="3056912"/>
        <a:ext cx="6569028" cy="426206"/>
      </dsp:txXfrm>
    </dsp:sp>
    <dsp:sp modelId="{65267936-ED04-436B-B93E-EB708363D258}">
      <dsp:nvSpPr>
        <dsp:cNvPr id="0" name=""/>
        <dsp:cNvSpPr/>
      </dsp:nvSpPr>
      <dsp:spPr>
        <a:xfrm>
          <a:off x="0" y="4272976"/>
          <a:ext cx="9450203" cy="680400"/>
        </a:xfrm>
        <a:prstGeom prst="rect">
          <a:avLst/>
        </a:prstGeom>
        <a:solidFill>
          <a:schemeClr val="lt1">
            <a:alpha val="90000"/>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33441" tIns="333248" rIns="733441" bIns="113792" numCol="1" spcCol="1270" anchor="t" anchorCtr="0">
          <a:noAutofit/>
        </a:bodyPr>
        <a:lstStyle/>
        <a:p>
          <a:pPr marL="171450" lvl="1" indent="-171450" algn="l" defTabSz="711200">
            <a:lnSpc>
              <a:spcPct val="90000"/>
            </a:lnSpc>
            <a:spcBef>
              <a:spcPct val="0"/>
            </a:spcBef>
            <a:spcAft>
              <a:spcPct val="15000"/>
            </a:spcAft>
            <a:buFont typeface="Wingdings" panose="05000000000000000000" pitchFamily="2" charset="2"/>
            <a:buChar char="§"/>
          </a:pPr>
          <a:r>
            <a:rPr lang="en-US" sz="1600" kern="1200">
              <a:solidFill>
                <a:schemeClr val="bg1"/>
              </a:solidFill>
            </a:rPr>
            <a:t>Schedule follow-ups to maintain progress</a:t>
          </a:r>
        </a:p>
      </dsp:txBody>
      <dsp:txXfrm>
        <a:off x="0" y="4272976"/>
        <a:ext cx="9450203" cy="680400"/>
      </dsp:txXfrm>
    </dsp:sp>
    <dsp:sp modelId="{6F34F1EA-03D5-492B-A169-1C46CBDF414A}">
      <dsp:nvSpPr>
        <dsp:cNvPr id="0" name=""/>
        <dsp:cNvSpPr/>
      </dsp:nvSpPr>
      <dsp:spPr>
        <a:xfrm>
          <a:off x="472510" y="4036816"/>
          <a:ext cx="6615142" cy="472320"/>
        </a:xfrm>
        <a:prstGeom prst="round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0037" tIns="0" rIns="250037" bIns="0" numCol="1" spcCol="1270" anchor="ctr" anchorCtr="0">
          <a:noAutofit/>
        </a:bodyPr>
        <a:lstStyle/>
        <a:p>
          <a:pPr marL="0" lvl="0" indent="0" algn="l" defTabSz="889000">
            <a:lnSpc>
              <a:spcPct val="90000"/>
            </a:lnSpc>
            <a:spcBef>
              <a:spcPct val="0"/>
            </a:spcBef>
            <a:spcAft>
              <a:spcPct val="35000"/>
            </a:spcAft>
            <a:buNone/>
          </a:pPr>
          <a:r>
            <a:rPr lang="en-US" sz="2000" b="1" kern="1200"/>
            <a:t>Arrange</a:t>
          </a:r>
        </a:p>
      </dsp:txBody>
      <dsp:txXfrm>
        <a:off x="495567" y="4059873"/>
        <a:ext cx="6569028" cy="4262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444C16-2AAF-3C4C-AD06-884CA778ED7B}">
      <dsp:nvSpPr>
        <dsp:cNvPr id="0" name=""/>
        <dsp:cNvSpPr/>
      </dsp:nvSpPr>
      <dsp:spPr>
        <a:xfrm>
          <a:off x="3164" y="693763"/>
          <a:ext cx="2510652" cy="1506391"/>
        </a:xfrm>
        <a:prstGeom prst="rect">
          <a:avLst/>
        </a:prstGeom>
        <a:solidFill>
          <a:schemeClr val="accent1"/>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a:t>Injection timing: </a:t>
          </a:r>
          <a:r>
            <a:rPr lang="en-US" sz="2000" kern="1200"/>
            <a:t>weekly with </a:t>
          </a:r>
          <a:r>
            <a:rPr lang="en-US" sz="2000" kern="1200" err="1"/>
            <a:t>tirzepatide</a:t>
          </a:r>
          <a:endParaRPr lang="en-US" sz="2000" kern="1200"/>
        </a:p>
      </dsp:txBody>
      <dsp:txXfrm>
        <a:off x="3164" y="693763"/>
        <a:ext cx="2510652" cy="1506391"/>
      </dsp:txXfrm>
    </dsp:sp>
    <dsp:sp modelId="{CC7E6C37-DA2B-DF40-A5F7-D9C5A33839AC}">
      <dsp:nvSpPr>
        <dsp:cNvPr id="0" name=""/>
        <dsp:cNvSpPr/>
      </dsp:nvSpPr>
      <dsp:spPr>
        <a:xfrm>
          <a:off x="2764882" y="693763"/>
          <a:ext cx="2510652" cy="1506391"/>
        </a:xfrm>
        <a:prstGeom prst="rect">
          <a:avLst/>
        </a:prstGeom>
        <a:solidFill>
          <a:schemeClr val="accent3"/>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a:t>Titration:</a:t>
          </a:r>
          <a:r>
            <a:rPr lang="en-US" sz="2000" kern="1200"/>
            <a:t> start low </a:t>
          </a:r>
          <a:br>
            <a:rPr lang="en-US" sz="2000" kern="1200"/>
          </a:br>
          <a:r>
            <a:rPr lang="en-US" sz="2000" kern="1200"/>
            <a:t>and titrate up based on tolerance</a:t>
          </a:r>
        </a:p>
      </dsp:txBody>
      <dsp:txXfrm>
        <a:off x="2764882" y="693763"/>
        <a:ext cx="2510652" cy="1506391"/>
      </dsp:txXfrm>
    </dsp:sp>
    <dsp:sp modelId="{ED78806E-663C-9845-81D5-ADF493CC6DAF}">
      <dsp:nvSpPr>
        <dsp:cNvPr id="0" name=""/>
        <dsp:cNvSpPr/>
      </dsp:nvSpPr>
      <dsp:spPr>
        <a:xfrm>
          <a:off x="5526601" y="693763"/>
          <a:ext cx="2510652" cy="1506391"/>
        </a:xfrm>
        <a:prstGeom prst="rect">
          <a:avLst/>
        </a:prstGeom>
        <a:solidFill>
          <a:schemeClr val="accent4"/>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a:t>Duration:</a:t>
          </a:r>
          <a:r>
            <a:rPr lang="en-US" sz="2000" kern="1200"/>
            <a:t> long-term therapy likely needed for sustained benefit</a:t>
          </a:r>
        </a:p>
      </dsp:txBody>
      <dsp:txXfrm>
        <a:off x="5526601" y="693763"/>
        <a:ext cx="2510652" cy="1506391"/>
      </dsp:txXfrm>
    </dsp:sp>
    <dsp:sp modelId="{89604AC9-0B47-9042-84AB-AE3539BB5780}">
      <dsp:nvSpPr>
        <dsp:cNvPr id="0" name=""/>
        <dsp:cNvSpPr/>
      </dsp:nvSpPr>
      <dsp:spPr>
        <a:xfrm>
          <a:off x="8288319" y="693763"/>
          <a:ext cx="2510652" cy="1506391"/>
        </a:xfrm>
        <a:prstGeom prst="rect">
          <a:avLst/>
        </a:prstGeom>
        <a:solidFill>
          <a:schemeClr val="accent5"/>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a:solidFill>
                <a:schemeClr val="bg1"/>
              </a:solidFill>
            </a:rPr>
            <a:t>Safety: </a:t>
          </a:r>
          <a:r>
            <a:rPr lang="en-US" sz="2000" kern="1200">
              <a:solidFill>
                <a:schemeClr val="bg1"/>
              </a:solidFill>
            </a:rPr>
            <a:t>GI side effects (nausea, vomiting, diarrhea, constipation)</a:t>
          </a:r>
        </a:p>
      </dsp:txBody>
      <dsp:txXfrm>
        <a:off x="8288319" y="693763"/>
        <a:ext cx="2510652" cy="1506391"/>
      </dsp:txXfrm>
    </dsp:sp>
    <dsp:sp modelId="{A5809A9F-18CF-FB4C-B0D8-9898FE3C05E1}">
      <dsp:nvSpPr>
        <dsp:cNvPr id="0" name=""/>
        <dsp:cNvSpPr/>
      </dsp:nvSpPr>
      <dsp:spPr>
        <a:xfrm>
          <a:off x="1384023" y="2451220"/>
          <a:ext cx="2510652" cy="1506391"/>
        </a:xfrm>
        <a:prstGeom prst="rect">
          <a:avLst/>
        </a:prstGeom>
        <a:solidFill>
          <a:schemeClr val="accent6"/>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a:t>Strategies: </a:t>
          </a:r>
          <a:r>
            <a:rPr lang="en-US" sz="2000" kern="1200"/>
            <a:t>slow titration plus </a:t>
          </a:r>
          <a:br>
            <a:rPr lang="en-US" sz="2000" kern="1200"/>
          </a:br>
          <a:r>
            <a:rPr lang="en-US" sz="2000" kern="1200"/>
            <a:t>antinausea meds</a:t>
          </a:r>
        </a:p>
      </dsp:txBody>
      <dsp:txXfrm>
        <a:off x="1384023" y="2451220"/>
        <a:ext cx="2510652" cy="1506391"/>
      </dsp:txXfrm>
    </dsp:sp>
    <dsp:sp modelId="{27BDB236-1860-F743-AEA1-68701EE081C4}">
      <dsp:nvSpPr>
        <dsp:cNvPr id="0" name=""/>
        <dsp:cNvSpPr/>
      </dsp:nvSpPr>
      <dsp:spPr>
        <a:xfrm>
          <a:off x="4145742" y="2451220"/>
          <a:ext cx="2510652" cy="1506391"/>
        </a:xfrm>
        <a:prstGeom prst="rect">
          <a:avLst/>
        </a:prstGeom>
        <a:solidFill>
          <a:schemeClr val="accent2"/>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Monitor weight, A1C, lipids, liver </a:t>
          </a:r>
          <a:br>
            <a:rPr lang="en-US" sz="2000" kern="1200"/>
          </a:br>
          <a:r>
            <a:rPr lang="en-US" sz="2000" kern="1200"/>
            <a:t>and renal function, mental health</a:t>
          </a:r>
        </a:p>
      </dsp:txBody>
      <dsp:txXfrm>
        <a:off x="4145742" y="2451220"/>
        <a:ext cx="2510652" cy="1506391"/>
      </dsp:txXfrm>
    </dsp:sp>
    <dsp:sp modelId="{72404478-A373-614B-BD9B-EC9B166219F9}">
      <dsp:nvSpPr>
        <dsp:cNvPr id="0" name=""/>
        <dsp:cNvSpPr/>
      </dsp:nvSpPr>
      <dsp:spPr>
        <a:xfrm>
          <a:off x="6907460" y="2451220"/>
          <a:ext cx="2510652" cy="1506391"/>
        </a:xfrm>
        <a:prstGeom prst="rect">
          <a:avLst/>
        </a:prstGeom>
        <a:solidFill>
          <a:schemeClr val="bg2"/>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Adjust dosing based on weight loss </a:t>
          </a:r>
          <a:br>
            <a:rPr lang="en-US" sz="2000" kern="1200"/>
          </a:br>
          <a:r>
            <a:rPr lang="en-US" sz="2000" kern="1200"/>
            <a:t>plateau or AEs</a:t>
          </a:r>
        </a:p>
      </dsp:txBody>
      <dsp:txXfrm>
        <a:off x="6907460" y="2451220"/>
        <a:ext cx="2510652" cy="1506391"/>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2B3FBE-92AA-E043-CDE5-264F3BF0FDBE}"/>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AE0E13BE-8FB4-4464-A011-749EAAD53AB8}" type="slidenum">
              <a:rPr lang="en-US" smtClean="0"/>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a:p>
        </p:txBody>
      </p:sp>
    </p:spTree>
    <p:extLst>
      <p:ext uri="{BB962C8B-B14F-4D97-AF65-F5344CB8AC3E}">
        <p14:creationId xmlns:p14="http://schemas.microsoft.com/office/powerpoint/2010/main" val="2402136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9B978B31-E2A9-42F9-87A7-58A14B1A990D}"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faculty who were involved in the production of these slides.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A1624-E855-DF1C-DA72-5CEF2C4733F6}"/>
            </a:ext>
          </a:extLst>
        </p:cNvPr>
        <p:cNvGrpSpPr/>
        <p:nvPr/>
      </p:nvGrpSpPr>
      <p:grpSpPr>
        <a:xfrm>
          <a:off x="0" y="0"/>
          <a:ext cx="0" cy="0"/>
          <a:chOff x="0" y="0"/>
          <a:chExt cx="0" cy="0"/>
        </a:xfrm>
      </p:grpSpPr>
      <p:sp>
        <p:nvSpPr>
          <p:cNvPr id="39938" name="Rectangle 7">
            <a:extLst>
              <a:ext uri="{FF2B5EF4-FFF2-40B4-BE49-F238E27FC236}">
                <a16:creationId xmlns:a16="http://schemas.microsoft.com/office/drawing/2014/main" id="{030694C1-3848-8FB0-20D8-3910F00BF4D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9B978B31-E2A9-42F9-87A7-58A14B1A990D}"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9939" name="Rectangle 2">
            <a:extLst>
              <a:ext uri="{FF2B5EF4-FFF2-40B4-BE49-F238E27FC236}">
                <a16:creationId xmlns:a16="http://schemas.microsoft.com/office/drawing/2014/main" id="{479D30FC-81F2-B975-A01B-F6EAB5C40459}"/>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433D6AED-8105-1104-BD16-5B48592A031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faculty who were involved in the production of these slides.</a:t>
            </a:r>
          </a:p>
        </p:txBody>
      </p:sp>
    </p:spTree>
    <p:extLst>
      <p:ext uri="{BB962C8B-B14F-4D97-AF65-F5344CB8AC3E}">
        <p14:creationId xmlns:p14="http://schemas.microsoft.com/office/powerpoint/2010/main" val="1887064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CAF30B11-B7C5-4E9C-AF82-16E89F5ABDA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395A9CD1-378D-4C9F-981C-DD7277607FDE}"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4035" name="Rectangle 2">
            <a:extLst>
              <a:ext uri="{FF2B5EF4-FFF2-40B4-BE49-F238E27FC236}">
                <a16:creationId xmlns:a16="http://schemas.microsoft.com/office/drawing/2014/main" id="{506BD754-E9FF-4408-A6CB-AAAEAE4EC093}"/>
              </a:ext>
            </a:extLst>
          </p:cNvPr>
          <p:cNvSpPr>
            <a:spLocks noGrp="1" noRot="1" noChangeAspect="1" noChangeArrowheads="1" noTextEdit="1"/>
          </p:cNvSpPr>
          <p:nvPr>
            <p:ph type="sldImg"/>
          </p:nvPr>
        </p:nvSpPr>
        <p:spPr>
          <a:xfrm>
            <a:off x="457200" y="720725"/>
            <a:ext cx="6400800" cy="3600450"/>
          </a:xfrm>
          <a:ln/>
        </p:spPr>
      </p:sp>
      <p:sp>
        <p:nvSpPr>
          <p:cNvPr id="44036" name="Rectangle 3">
            <a:extLst>
              <a:ext uri="{FF2B5EF4-FFF2-40B4-BE49-F238E27FC236}">
                <a16:creationId xmlns:a16="http://schemas.microsoft.com/office/drawing/2014/main" id="{2FC876EC-1F6F-462C-B502-B2110DCD396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This slide lists the disclosure information of the faculty and staff involved in the development of these slides.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OSA, obstructive sleep apnea.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a:p>
        </p:txBody>
      </p:sp>
    </p:spTree>
    <p:extLst>
      <p:ext uri="{BB962C8B-B14F-4D97-AF65-F5344CB8AC3E}">
        <p14:creationId xmlns:p14="http://schemas.microsoft.com/office/powerpoint/2010/main" val="10360819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AMA, American Medical Association; WHO, World Health Organization.</a:t>
            </a:r>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4928318-9057-4489-BF56-3735519C67A0}" type="slidenum">
              <a:rPr kumimoji="0" lang="en-US" sz="1400" b="0" i="0" u="none" strike="noStrike" kern="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7</a:t>
            </a:fld>
            <a:endParaRPr kumimoji="0" lang="en-US" sz="1400" b="0" i="0" u="none" strike="noStrike" kern="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8026032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BMI(, body mass index; OSA, obstructive sleep apnea.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a:p>
        </p:txBody>
      </p:sp>
    </p:spTree>
    <p:extLst>
      <p:ext uri="{BB962C8B-B14F-4D97-AF65-F5344CB8AC3E}">
        <p14:creationId xmlns:p14="http://schemas.microsoft.com/office/powerpoint/2010/main" val="31265071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solidFill>
                  <a:srgbClr val="212121"/>
                </a:solidFill>
                <a:effectLst/>
                <a:highlight>
                  <a:srgbClr val="FFFFFF"/>
                </a:highlight>
                <a:latin typeface="Cambria" panose="02040503050406030204" pitchFamily="18" charset="0"/>
              </a:rPr>
              <a:t>OSA, obstructive sleep apnea.</a:t>
            </a:r>
            <a:endParaRPr lang="en-US"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smtClean="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10</a:t>
            </a:fld>
            <a:endParaRPr kumimoji="0" lang="en-US" sz="12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1290228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AHI, Apnea-Hypopnea Index; CPAP, continuous positive airway pressure; IQR, interquartile range; OSA, obstructive sleep apnea.</a:t>
            </a:r>
            <a:endParaRPr lang="en-US"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smtClean="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11</a:t>
            </a:fld>
            <a:endParaRPr kumimoji="0" lang="en-US" sz="12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11825373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BMI, body mass index; OSA, obstructive sleep apnea; T2D, type 2 diabetes.</a:t>
            </a:r>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smtClean="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12</a:t>
            </a:fld>
            <a:endParaRPr kumimoji="0" lang="en-US" sz="12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16083427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OSA, obstructive sleep apnea.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a:p>
        </p:txBody>
      </p:sp>
    </p:spTree>
    <p:extLst>
      <p:ext uri="{BB962C8B-B14F-4D97-AF65-F5344CB8AC3E}">
        <p14:creationId xmlns:p14="http://schemas.microsoft.com/office/powerpoint/2010/main" val="20631130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HPA, hypothalamic-pituitary-adrenal; OSA, obstructive sleep apnea; T2D, type 2 diabetes.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a:p>
        </p:txBody>
      </p:sp>
    </p:spTree>
    <p:extLst>
      <p:ext uri="{BB962C8B-B14F-4D97-AF65-F5344CB8AC3E}">
        <p14:creationId xmlns:p14="http://schemas.microsoft.com/office/powerpoint/2010/main" val="11382232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OSA, obstructive sleep apnea.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15</a:t>
            </a:fld>
            <a:endParaRPr lang="en-US" altLang="en-US"/>
          </a:p>
        </p:txBody>
      </p:sp>
    </p:spTree>
    <p:extLst>
      <p:ext uri="{BB962C8B-B14F-4D97-AF65-F5344CB8AC3E}">
        <p14:creationId xmlns:p14="http://schemas.microsoft.com/office/powerpoint/2010/main" val="8830314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DEDA811-1E2A-4FCC-9AF6-5838A253207B}"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836373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ATS, American Thoracic Society; OSA, obstructive sleep apnea.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a:p>
        </p:txBody>
      </p:sp>
    </p:spTree>
    <p:extLst>
      <p:ext uri="{BB962C8B-B14F-4D97-AF65-F5344CB8AC3E}">
        <p14:creationId xmlns:p14="http://schemas.microsoft.com/office/powerpoint/2010/main" val="16446634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TTM, transtheoretical model.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22</a:t>
            </a:fld>
            <a:endParaRPr lang="en-US" altLang="en-US"/>
          </a:p>
        </p:txBody>
      </p:sp>
    </p:spTree>
    <p:extLst>
      <p:ext uri="{BB962C8B-B14F-4D97-AF65-F5344CB8AC3E}">
        <p14:creationId xmlns:p14="http://schemas.microsoft.com/office/powerpoint/2010/main" val="26392909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A1C, glycated hemoglobin.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25</a:t>
            </a:fld>
            <a:endParaRPr lang="en-US" altLang="en-US"/>
          </a:p>
        </p:txBody>
      </p:sp>
    </p:spTree>
    <p:extLst>
      <p:ext uri="{BB962C8B-B14F-4D97-AF65-F5344CB8AC3E}">
        <p14:creationId xmlns:p14="http://schemas.microsoft.com/office/powerpoint/2010/main" val="19010463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AHI, Apnea-Hypopnea Index; BMI, body mass index; CPAP, continuous positive airway pressure; OSA, obstructive sleep apnea.</a:t>
            </a:r>
          </a:p>
          <a:p>
            <a:endParaRPr lang="en-US"/>
          </a:p>
          <a:p>
            <a:r>
              <a:rPr lang="en-US"/>
              <a:t>This is a case to discuss things to say/ask as part of motivational interviewing using the Five As.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28</a:t>
            </a:fld>
            <a:endParaRPr lang="en-US" altLang="en-US"/>
          </a:p>
        </p:txBody>
      </p:sp>
    </p:spTree>
    <p:extLst>
      <p:ext uri="{BB962C8B-B14F-4D97-AF65-F5344CB8AC3E}">
        <p14:creationId xmlns:p14="http://schemas.microsoft.com/office/powerpoint/2010/main" val="409511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OSA, obstructive sleep apnea.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30</a:t>
            </a:fld>
            <a:endParaRPr lang="en-US" altLang="en-US"/>
          </a:p>
        </p:txBody>
      </p:sp>
    </p:spTree>
    <p:extLst>
      <p:ext uri="{BB962C8B-B14F-4D97-AF65-F5344CB8AC3E}">
        <p14:creationId xmlns:p14="http://schemas.microsoft.com/office/powerpoint/2010/main" val="31193498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a:solidFill>
                  <a:srgbClr val="1B1B1B"/>
                </a:solidFill>
                <a:effectLst/>
                <a:latin typeface="Cambria" panose="02040503050406030204" pitchFamily="18" charset="0"/>
              </a:rPr>
              <a:t>CVD, cardiovascular disease; OSA, obstructive sleep apnea; PYY, peptide YY.</a:t>
            </a:r>
            <a:endParaRPr lang="en-US" i="1"/>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31</a:t>
            </a:fld>
            <a:endParaRPr lang="en-US" altLang="en-US"/>
          </a:p>
        </p:txBody>
      </p:sp>
    </p:spTree>
    <p:extLst>
      <p:ext uri="{BB962C8B-B14F-4D97-AF65-F5344CB8AC3E}">
        <p14:creationId xmlns:p14="http://schemas.microsoft.com/office/powerpoint/2010/main" val="37525123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AHI, Apnea-Hypopnea Index; CPAP, continuous positive airway pressure; OSA, obstructive sleep apnea; RA, receptor agonist.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32</a:t>
            </a:fld>
            <a:endParaRPr lang="en-US" altLang="en-US"/>
          </a:p>
        </p:txBody>
      </p:sp>
    </p:spTree>
    <p:extLst>
      <p:ext uri="{BB962C8B-B14F-4D97-AF65-F5344CB8AC3E}">
        <p14:creationId xmlns:p14="http://schemas.microsoft.com/office/powerpoint/2010/main" val="18449596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A1C, glycated hemoglobin; AHI, Apnea-Hypopnea Index; CPAP, continuous positive airway pressure; SBP, systolic blood pressure.</a:t>
            </a:r>
            <a:endParaRPr lang="en-US"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smtClean="0">
                <a:ln>
                  <a:noFill/>
                </a:ln>
                <a:solidFill>
                  <a:srgbClr val="000000"/>
                </a:solidFill>
                <a:effectLst/>
                <a:uLnTx/>
                <a:uFillTx/>
                <a:latin typeface="Arial"/>
                <a:ea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33</a:t>
            </a:fld>
            <a:endParaRPr kumimoji="0" lang="en-US" sz="1200" b="0" i="0" u="none" strike="noStrike" kern="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27004008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AHI, Apnea-Hypopnea Index; </a:t>
            </a:r>
            <a:r>
              <a:rPr kumimoji="0" lang="en-US" sz="1200" b="0" i="1" u="none" strike="noStrike" kern="1200" cap="none" spc="-10" normalizeH="0" baseline="0" noProof="0">
                <a:ln>
                  <a:noFill/>
                </a:ln>
                <a:solidFill>
                  <a:srgbClr val="000000"/>
                </a:solidFill>
                <a:effectLst/>
                <a:uLnTx/>
                <a:uFillTx/>
                <a:latin typeface="Arial"/>
                <a:ea typeface="+mn-ea"/>
                <a:cs typeface="Arial"/>
              </a:rPr>
              <a:t>CPAP, continuous positive airway pressure; OSA, obstructive sleep apnea. </a:t>
            </a:r>
            <a:endParaRPr lang="en-US" i="1"/>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393068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A1C, glycated hemoglobin; AE, adverse event.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35</a:t>
            </a:fld>
            <a:endParaRPr lang="en-US" altLang="en-US"/>
          </a:p>
        </p:txBody>
      </p:sp>
    </p:spTree>
    <p:extLst>
      <p:ext uri="{BB962C8B-B14F-4D97-AF65-F5344CB8AC3E}">
        <p14:creationId xmlns:p14="http://schemas.microsoft.com/office/powerpoint/2010/main" val="35331281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descr="A close up of a logo&#10;&#10;AI-generated content may be incorrect.">
            <a:extLst>
              <a:ext uri="{FF2B5EF4-FFF2-40B4-BE49-F238E27FC236}">
                <a16:creationId xmlns:a16="http://schemas.microsoft.com/office/drawing/2014/main" id="{ECF8F183-BEF5-A2FF-9AA2-13635189277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928341" y="526294"/>
            <a:ext cx="2911656" cy="536786"/>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3311004313"/>
      </p:ext>
    </p:extLst>
  </p:cSld>
  <p:clrMapOvr>
    <a:masterClrMapping/>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1_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3529856966"/>
      </p:ext>
    </p:extLst>
  </p:cSld>
  <p:clrMapOvr>
    <a:masterClrMapping/>
  </p:clrMapOvr>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675791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4984324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1526626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352734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691242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284937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0541207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8430529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5259628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36071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005951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1969221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2" userDrawn="1">
          <p15:clr>
            <a:srgbClr val="F26B43"/>
          </p15:clr>
        </p15:guide>
        <p15:guide id="3" orient="horz" pos="1008" userDrawn="1">
          <p15:clr>
            <a:srgbClr val="F26B43"/>
          </p15:clr>
        </p15:guide>
        <p15:guide id="4" orient="horz" pos="4128" userDrawn="1">
          <p15:clr>
            <a:srgbClr val="F26B43"/>
          </p15:clr>
        </p15:guide>
        <p15:guide id="5" orient="horz" pos="3888" userDrawn="1">
          <p15:clr>
            <a:srgbClr val="F26B43"/>
          </p15:clr>
        </p15:guide>
        <p15:guide id="6" orient="horz" pos="4032" userDrawn="1">
          <p15:clr>
            <a:srgbClr val="F26B43"/>
          </p15:clr>
        </p15:guide>
        <p15:guide id="7" pos="312" userDrawn="1">
          <p15:clr>
            <a:srgbClr val="F26B43"/>
          </p15:clr>
        </p15:guide>
        <p15:guide id="8" pos="7248" userDrawn="1">
          <p15:clr>
            <a:srgbClr val="F26B43"/>
          </p15:clr>
        </p15:guide>
        <p15:guide id="9" pos="7416"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3481873"/>
      </p:ext>
    </p:extLst>
  </p:cSld>
  <p:clrMap bg1="dk2" tx1="lt1" bg2="dk1" tx2="lt2" accent1="accent1" accent2="accent2" accent3="accent3" accent4="accent4" accent5="accent5" accent6="accent6" hlink="hlink" folHlink="folHlink"/>
  <p:sldLayoutIdLst>
    <p:sldLayoutId id="2147484669" r:id="rId1"/>
    <p:sldLayoutId id="2147484670" r:id="rId2"/>
    <p:sldLayoutId id="2147484671" r:id="rId3"/>
    <p:sldLayoutId id="2147484672" r:id="rId4"/>
    <p:sldLayoutId id="2147484673" r:id="rId5"/>
    <p:sldLayoutId id="2147484674" r:id="rId6"/>
    <p:sldLayoutId id="2147484675" r:id="rId7"/>
    <p:sldLayoutId id="2147484676" r:id="rId8"/>
    <p:sldLayoutId id="2147484677" r:id="rId9"/>
    <p:sldLayoutId id="2147484678" r:id="rId10"/>
    <p:sldLayoutId id="2147484679" r:id="rId11"/>
    <p:sldLayoutId id="2147484680" r:id="rId12"/>
    <p:sldLayoutId id="2147484681" r:id="rId13"/>
    <p:sldLayoutId id="214748468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51">
          <p15:clr>
            <a:srgbClr val="F26B43"/>
          </p15:clr>
        </p15:guide>
        <p15:guide id="2" pos="452">
          <p15:clr>
            <a:srgbClr val="F26B43"/>
          </p15:clr>
        </p15:guide>
        <p15:guide id="3" orient="horz" pos="1008">
          <p15:clr>
            <a:srgbClr val="F26B43"/>
          </p15:clr>
        </p15:guide>
        <p15:guide id="4" orient="horz" pos="4147">
          <p15:clr>
            <a:srgbClr val="F26B43"/>
          </p15:clr>
        </p15:guide>
        <p15:guide id="5" orient="horz" pos="3888">
          <p15:clr>
            <a:srgbClr val="F26B43"/>
          </p15:clr>
        </p15:guide>
        <p15:guide id="6" orient="horz" pos="4032">
          <p15:clr>
            <a:srgbClr val="F26B43"/>
          </p15:clr>
        </p15:guide>
        <p15:guide id="7" pos="328">
          <p15:clr>
            <a:srgbClr val="F26B43"/>
          </p15:clr>
        </p15:guide>
        <p15:guide id="8" pos="7231">
          <p15:clr>
            <a:srgbClr val="F26B43"/>
          </p15:clr>
        </p15:guide>
        <p15:guide id="9" pos="741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8.sv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diagramColors" Target="../diagrams/colors1.xml"/><Relationship Id="rId11" Type="http://schemas.openxmlformats.org/officeDocument/2006/relationships/image" Target="../media/image6.svg"/><Relationship Id="rId5" Type="http://schemas.openxmlformats.org/officeDocument/2006/relationships/diagramQuickStyle" Target="../diagrams/quickStyle1.xml"/><Relationship Id="rId15" Type="http://schemas.openxmlformats.org/officeDocument/2006/relationships/image" Target="../media/image10.svg"/><Relationship Id="rId10" Type="http://schemas.openxmlformats.org/officeDocument/2006/relationships/image" Target="../media/image5.png"/><Relationship Id="rId4" Type="http://schemas.openxmlformats.org/officeDocument/2006/relationships/diagramLayout" Target="../diagrams/layout1.xml"/><Relationship Id="rId9" Type="http://schemas.openxmlformats.org/officeDocument/2006/relationships/image" Target="../media/image4.svg"/><Relationship Id="rId1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microsoft.com/office/2007/relationships/hdphoto" Target="../media/hdphoto1.wdp"/><Relationship Id="rId5" Type="http://schemas.openxmlformats.org/officeDocument/2006/relationships/image" Target="../media/image11.png"/><Relationship Id="rId4" Type="http://schemas.openxmlformats.org/officeDocument/2006/relationships/chart" Target="../charts/char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6.xml"/><Relationship Id="rId5" Type="http://schemas.openxmlformats.org/officeDocument/2006/relationships/image" Target="../media/image15.sv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svg"/><Relationship Id="rId3" Type="http://schemas.openxmlformats.org/officeDocument/2006/relationships/image" Target="../media/image17.svg"/><Relationship Id="rId7" Type="http://schemas.openxmlformats.org/officeDocument/2006/relationships/image" Target="../media/image21.svg"/><Relationship Id="rId12" Type="http://schemas.openxmlformats.org/officeDocument/2006/relationships/image" Target="../media/image26.png"/><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0.png"/><Relationship Id="rId11" Type="http://schemas.openxmlformats.org/officeDocument/2006/relationships/image" Target="../media/image25.svg"/><Relationship Id="rId5" Type="http://schemas.openxmlformats.org/officeDocument/2006/relationships/image" Target="../media/image19.svg"/><Relationship Id="rId15" Type="http://schemas.openxmlformats.org/officeDocument/2006/relationships/image" Target="../media/image29.sv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svg"/><Relationship Id="rId14" Type="http://schemas.openxmlformats.org/officeDocument/2006/relationships/image" Target="../media/image2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7.xml.rels><?xml version="1.0" encoding="UTF-8" standalone="yes"?>
<Relationships xmlns="http://schemas.openxmlformats.org/package/2006/relationships"><Relationship Id="rId3" Type="http://schemas.openxmlformats.org/officeDocument/2006/relationships/image" Target="../media/image32.svg"/><Relationship Id="rId7" Type="http://schemas.openxmlformats.org/officeDocument/2006/relationships/image" Target="../media/image36.svg"/><Relationship Id="rId2" Type="http://schemas.openxmlformats.org/officeDocument/2006/relationships/image" Target="../media/image31.png"/><Relationship Id="rId1" Type="http://schemas.openxmlformats.org/officeDocument/2006/relationships/slideLayout" Target="../slideLayouts/slideLayout3.xml"/><Relationship Id="rId6" Type="http://schemas.openxmlformats.org/officeDocument/2006/relationships/image" Target="../media/image35.png"/><Relationship Id="rId5" Type="http://schemas.openxmlformats.org/officeDocument/2006/relationships/image" Target="../media/image34.svg"/><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38.svg"/></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sv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hyperlink" Target="https://clinicaloptions.com/program/endocrinology-diabetes-metabolism/weight-loss-and-osa/38174" TargetMode="External"/><Relationship Id="rId2" Type="http://schemas.openxmlformats.org/officeDocument/2006/relationships/notesSlide" Target="../notesSlides/notesSlide26.xml"/><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609600" y="1600200"/>
            <a:ext cx="11264901" cy="2057400"/>
          </a:xfrm>
        </p:spPr>
        <p:txBody>
          <a:bodyPr>
            <a:normAutofit/>
          </a:bodyPr>
          <a:lstStyle/>
          <a:p>
            <a:r>
              <a:rPr lang="en-US" dirty="0"/>
              <a:t>Breaking the Cycle: Prioritizing Weight Loss to Improve OSA Management </a:t>
            </a:r>
            <a:endParaRPr lang="en-US" altLang="en-US" dirty="0"/>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12344" y="6356403"/>
            <a:ext cx="54641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buNone/>
            </a:pPr>
            <a:r>
              <a:rPr lang="en-US" sz="1200" b="0">
                <a:solidFill>
                  <a:schemeClr val="bg1"/>
                </a:solidFill>
                <a:latin typeface="Calibri" panose="020F0502020204030204" pitchFamily="34" charset="0"/>
              </a:rPr>
              <a:t>Supported by an educational grant from Lilly.</a:t>
            </a:r>
          </a:p>
        </p:txBody>
      </p:sp>
      <p:sp>
        <p:nvSpPr>
          <p:cNvPr id="7" name="Text Box 19">
            <a:extLst>
              <a:ext uri="{FF2B5EF4-FFF2-40B4-BE49-F238E27FC236}">
                <a16:creationId xmlns:a16="http://schemas.microsoft.com/office/drawing/2014/main" id="{7DD45807-ED90-402F-BBFD-2C736FFD6749}"/>
              </a:ext>
            </a:extLst>
          </p:cNvPr>
          <p:cNvSpPr txBox="1">
            <a:spLocks noChangeArrowheads="1"/>
          </p:cNvSpPr>
          <p:nvPr/>
        </p:nvSpPr>
        <p:spPr bwMode="auto">
          <a:xfrm>
            <a:off x="6201646" y="1227880"/>
            <a:ext cx="58761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a:lnSpc>
                <a:spcPct val="100000"/>
              </a:lnSpc>
              <a:spcBef>
                <a:spcPct val="0"/>
              </a:spcBef>
              <a:spcAft>
                <a:spcPct val="0"/>
              </a:spcAft>
              <a:buClrTx/>
              <a:buFont typeface="Arial" panose="020B0604020202020204" pitchFamily="34" charset="0"/>
              <a:buNone/>
            </a:pPr>
            <a:r>
              <a:rPr lang="en-US" sz="1200" b="0">
                <a:solidFill>
                  <a:schemeClr val="bg2"/>
                </a:solidFill>
                <a:latin typeface="Calibri" panose="020F0502020204030204" pitchFamily="34" charset="0"/>
              </a:rPr>
              <a:t>Provided by Clinical Care Options, LLC in partnership with Smart Patients.</a:t>
            </a:r>
            <a:endParaRPr lang="en-US" altLang="en-US" sz="1200" b="0">
              <a:solidFill>
                <a:schemeClr val="bg2"/>
              </a:solidFill>
              <a:latin typeface="Calibri" panose="020F0502020204030204" pitchFamily="34" charset="0"/>
            </a:endParaRPr>
          </a:p>
        </p:txBody>
      </p:sp>
      <p:sp>
        <p:nvSpPr>
          <p:cNvPr id="6" name="Text Box 21">
            <a:extLst>
              <a:ext uri="{FF2B5EF4-FFF2-40B4-BE49-F238E27FC236}">
                <a16:creationId xmlns:a16="http://schemas.microsoft.com/office/drawing/2014/main" id="{5CB2FB79-96DF-15FF-D618-F41EA4C8F07D}"/>
              </a:ext>
            </a:extLst>
          </p:cNvPr>
          <p:cNvSpPr txBox="1">
            <a:spLocks noChangeArrowheads="1"/>
          </p:cNvSpPr>
          <p:nvPr/>
        </p:nvSpPr>
        <p:spPr bwMode="auto">
          <a:xfrm>
            <a:off x="412344" y="5617585"/>
            <a:ext cx="567806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anchor="t">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buNone/>
            </a:pPr>
            <a:r>
              <a:rPr lang="en-US" sz="1200" b="0">
                <a:solidFill>
                  <a:schemeClr val="bg1"/>
                </a:solidFill>
                <a:latin typeface="Calibri"/>
                <a:ea typeface="Calibri"/>
                <a:cs typeface="Arial"/>
              </a:rPr>
              <a:t>A MECC-Organized Symposium at the ATS 2025 International Conference. An evening symposium educational program sponsored by Clinical Care Options, LLC and supported by a grant from Lilly open to all ATS 2025 International Conference attendees.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dirty="0"/>
              <a:t>Faculty</a:t>
            </a:r>
          </a:p>
        </p:txBody>
      </p:sp>
      <p:sp>
        <p:nvSpPr>
          <p:cNvPr id="38915" name="Rectangle 3">
            <a:extLst>
              <a:ext uri="{FF2B5EF4-FFF2-40B4-BE49-F238E27FC236}">
                <a16:creationId xmlns:a16="http://schemas.microsoft.com/office/drawing/2014/main" id="{EA720D22-EB1C-493A-8B56-A0FAB8B53180}"/>
              </a:ext>
            </a:extLst>
          </p:cNvPr>
          <p:cNvSpPr>
            <a:spLocks noGrp="1" noChangeArrowheads="1"/>
          </p:cNvSpPr>
          <p:nvPr>
            <p:ph sz="half" idx="1"/>
          </p:nvPr>
        </p:nvSpPr>
        <p:spPr/>
        <p:txBody>
          <a:bodyPr/>
          <a:lstStyle/>
          <a:p>
            <a:pPr marL="0" indent="0">
              <a:buNone/>
            </a:pPr>
            <a:r>
              <a:rPr lang="en-US" altLang="en-US" sz="2600" b="1" dirty="0">
                <a:solidFill>
                  <a:srgbClr val="E1471D"/>
                </a:solidFill>
              </a:rPr>
              <a:t>Jaime Almandoz, MD, MBA, </a:t>
            </a:r>
            <a:br>
              <a:rPr lang="en-US" altLang="en-US" sz="2600" b="1" dirty="0">
                <a:solidFill>
                  <a:srgbClr val="E1471D"/>
                </a:solidFill>
              </a:rPr>
            </a:br>
            <a:r>
              <a:rPr lang="en-US" altLang="en-US" sz="2600" b="1" dirty="0">
                <a:solidFill>
                  <a:srgbClr val="E1471D"/>
                </a:solidFill>
              </a:rPr>
              <a:t>MRCPI, FTOS</a:t>
            </a:r>
            <a:br>
              <a:rPr lang="en-US" altLang="en-US" b="1" dirty="0">
                <a:solidFill>
                  <a:schemeClr val="accent3"/>
                </a:solidFill>
              </a:rPr>
            </a:br>
            <a:r>
              <a:rPr lang="en-US" altLang="en-US" sz="2400" dirty="0"/>
              <a:t>Medical Director, </a:t>
            </a:r>
            <a:br>
              <a:rPr lang="en-US" altLang="en-US" sz="2400" dirty="0"/>
            </a:br>
            <a:r>
              <a:rPr lang="en-US" altLang="en-US" sz="2400" dirty="0"/>
              <a:t>Weight Wellness Program</a:t>
            </a:r>
            <a:br>
              <a:rPr lang="en-US" altLang="en-US" sz="2400" dirty="0"/>
            </a:br>
            <a:r>
              <a:rPr lang="en-US" altLang="en-US" sz="2400" dirty="0"/>
              <a:t>Associate Professor of Internal Medicine</a:t>
            </a:r>
            <a:br>
              <a:rPr lang="en-US" altLang="en-US" sz="2400" dirty="0"/>
            </a:br>
            <a:r>
              <a:rPr lang="en-US" altLang="en-US" sz="2400" dirty="0"/>
              <a:t>Division of Endocrinology</a:t>
            </a:r>
            <a:br>
              <a:rPr lang="en-US" altLang="en-US" sz="2400" dirty="0"/>
            </a:br>
            <a:r>
              <a:rPr lang="en-US" altLang="en-US" sz="2400" dirty="0"/>
              <a:t>University of Texas Southwestern Medical Center</a:t>
            </a:r>
            <a:br>
              <a:rPr lang="en-US" altLang="en-US" sz="2400" dirty="0"/>
            </a:br>
            <a:r>
              <a:rPr lang="en-US" altLang="en-US" sz="2400" dirty="0"/>
              <a:t>Dallas, Texas</a:t>
            </a:r>
          </a:p>
          <a:p>
            <a:pPr marL="0" indent="0">
              <a:buNone/>
            </a:pPr>
            <a:r>
              <a:rPr lang="en-US" altLang="en-US" sz="2600" b="1" dirty="0">
                <a:solidFill>
                  <a:srgbClr val="E1471D"/>
                </a:solidFill>
              </a:rPr>
              <a:t>Radhika S. Breaden, MD, PhD</a:t>
            </a:r>
            <a:br>
              <a:rPr lang="en-US" altLang="en-US" b="1" dirty="0">
                <a:solidFill>
                  <a:schemeClr val="hlink"/>
                </a:solidFill>
              </a:rPr>
            </a:br>
            <a:r>
              <a:rPr lang="en-US" altLang="en-US" sz="2400" dirty="0"/>
              <a:t>DABMS, Sleep Medicine</a:t>
            </a:r>
            <a:br>
              <a:rPr lang="en-US" altLang="en-US" sz="2400" dirty="0"/>
            </a:br>
            <a:r>
              <a:rPr lang="en-US" altLang="en-US" sz="2400" dirty="0"/>
              <a:t>DABOM, Obesity Medicine</a:t>
            </a:r>
            <a:br>
              <a:rPr lang="en-US" altLang="en-US" sz="2400" dirty="0"/>
            </a:br>
            <a:r>
              <a:rPr lang="en-US" altLang="en-US" sz="2400" dirty="0"/>
              <a:t>Medical Director, Pacific Sleep Program</a:t>
            </a:r>
            <a:br>
              <a:rPr lang="en-US" altLang="en-US" sz="2400" dirty="0"/>
            </a:br>
            <a:r>
              <a:rPr lang="en-US" altLang="en-US" sz="2400" dirty="0"/>
              <a:t>Portland, Oregon</a:t>
            </a:r>
          </a:p>
        </p:txBody>
      </p:sp>
      <p:sp>
        <p:nvSpPr>
          <p:cNvPr id="2" name="Content Placeholder 1">
            <a:extLst>
              <a:ext uri="{FF2B5EF4-FFF2-40B4-BE49-F238E27FC236}">
                <a16:creationId xmlns:a16="http://schemas.microsoft.com/office/drawing/2014/main" id="{D4495E0E-A1AD-D34B-47B2-234EFBC3F597}"/>
              </a:ext>
            </a:extLst>
          </p:cNvPr>
          <p:cNvSpPr>
            <a:spLocks noGrp="1"/>
          </p:cNvSpPr>
          <p:nvPr>
            <p:ph sz="half" idx="2"/>
          </p:nvPr>
        </p:nvSpPr>
        <p:spPr/>
        <p:txBody>
          <a:bodyPr/>
          <a:lstStyle/>
          <a:p>
            <a:pPr marL="0" marR="0" lvl="0" indent="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altLang="en-US" sz="2600" b="1" i="0" u="none" strike="noStrike" kern="0" cap="none" spc="0" normalizeH="0" baseline="0" noProof="0" dirty="0">
                <a:ln>
                  <a:noFill/>
                </a:ln>
                <a:solidFill>
                  <a:srgbClr val="E1471D"/>
                </a:solidFill>
                <a:effectLst/>
                <a:uLnTx/>
                <a:uFillTx/>
                <a:latin typeface="Calibri" panose="020F0502020204030204" pitchFamily="34" charset="0"/>
                <a:ea typeface="+mn-ea"/>
                <a:cs typeface="+mn-cs"/>
              </a:rPr>
              <a:t>Babak Mokhlesi, MD, MSc</a:t>
            </a:r>
            <a:br>
              <a:rPr kumimoji="0" lang="en-US" altLang="en-US" sz="2800" b="1" i="0" u="none" strike="noStrike" kern="0" cap="none" spc="0" normalizeH="0" baseline="0" noProof="0" dirty="0">
                <a:ln>
                  <a:noFill/>
                </a:ln>
                <a:solidFill>
                  <a:srgbClr val="E1471D"/>
                </a:solidFill>
                <a:effectLst/>
                <a:uLnTx/>
                <a:uFillTx/>
                <a:latin typeface="Calibri" panose="020F0502020204030204" pitchFamily="34" charset="0"/>
                <a:ea typeface="+mn-ea"/>
                <a:cs typeface="+mn-cs"/>
              </a:rPr>
            </a:br>
            <a: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The J. Bailey Carter, MD </a:t>
            </a:r>
            <a:b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Endowed Professor</a:t>
            </a:r>
            <a:b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Chief, Division of Pulmonary, </a:t>
            </a:r>
            <a:b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Critical Care and Sleep Medicine</a:t>
            </a:r>
            <a:b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Co-Director, Rush Lung Center</a:t>
            </a:r>
            <a:b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Department of Internal Medicine</a:t>
            </a:r>
            <a:b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Rush University Medical Center</a:t>
            </a:r>
            <a:b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Chicago, Illinois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A18DF0-DB7A-9BED-B6E7-DB887B7DD46E}"/>
            </a:ext>
          </a:extLst>
        </p:cNvPr>
        <p:cNvGrpSpPr/>
        <p:nvPr/>
      </p:nvGrpSpPr>
      <p:grpSpPr>
        <a:xfrm>
          <a:off x="0" y="0"/>
          <a:ext cx="0" cy="0"/>
          <a:chOff x="0" y="0"/>
          <a:chExt cx="0" cy="0"/>
        </a:xfrm>
      </p:grpSpPr>
      <p:sp>
        <p:nvSpPr>
          <p:cNvPr id="38914" name="Rectangle 2">
            <a:extLst>
              <a:ext uri="{FF2B5EF4-FFF2-40B4-BE49-F238E27FC236}">
                <a16:creationId xmlns:a16="http://schemas.microsoft.com/office/drawing/2014/main" id="{13AF99F2-2FE7-0521-8A3C-422AA45AC056}"/>
              </a:ext>
            </a:extLst>
          </p:cNvPr>
          <p:cNvSpPr>
            <a:spLocks noGrp="1" noChangeArrowheads="1"/>
          </p:cNvSpPr>
          <p:nvPr>
            <p:ph type="title"/>
          </p:nvPr>
        </p:nvSpPr>
        <p:spPr/>
        <p:txBody>
          <a:bodyPr/>
          <a:lstStyle/>
          <a:p>
            <a:pPr eaLnBrk="1" hangingPunct="1"/>
            <a:r>
              <a:rPr lang="en-US" altLang="en-US" dirty="0"/>
              <a:t>Faculty</a:t>
            </a:r>
          </a:p>
        </p:txBody>
      </p:sp>
      <p:sp>
        <p:nvSpPr>
          <p:cNvPr id="38915" name="Rectangle 3">
            <a:extLst>
              <a:ext uri="{FF2B5EF4-FFF2-40B4-BE49-F238E27FC236}">
                <a16:creationId xmlns:a16="http://schemas.microsoft.com/office/drawing/2014/main" id="{8363C58F-C83E-C3EA-9577-C0EBF4AE66A3}"/>
              </a:ext>
            </a:extLst>
          </p:cNvPr>
          <p:cNvSpPr>
            <a:spLocks noGrp="1" noChangeArrowheads="1"/>
          </p:cNvSpPr>
          <p:nvPr>
            <p:ph sz="half" idx="1"/>
          </p:nvPr>
        </p:nvSpPr>
        <p:spPr>
          <a:xfrm>
            <a:off x="601819" y="1510730"/>
            <a:ext cx="7530503" cy="4678738"/>
          </a:xfrm>
        </p:spPr>
        <p:txBody>
          <a:bodyPr/>
          <a:lstStyle/>
          <a:p>
            <a:pPr marL="0" indent="0">
              <a:buNone/>
            </a:pPr>
            <a:r>
              <a:rPr lang="en-US" altLang="en-US" sz="2600" b="1" dirty="0">
                <a:solidFill>
                  <a:srgbClr val="E1471D"/>
                </a:solidFill>
              </a:rPr>
              <a:t>Rafael Sepulveda, MD, D-ABOM</a:t>
            </a:r>
            <a:br>
              <a:rPr lang="en-US" altLang="en-US" b="1" dirty="0">
                <a:solidFill>
                  <a:schemeClr val="accent3"/>
                </a:solidFill>
              </a:rPr>
            </a:br>
            <a:r>
              <a:rPr lang="en-US" altLang="en-US" sz="2400" dirty="0"/>
              <a:t>Founder and Medical Director of Sleep Fit Medical</a:t>
            </a:r>
            <a:br>
              <a:rPr lang="en-US" altLang="en-US" sz="2400" dirty="0"/>
            </a:br>
            <a:r>
              <a:rPr lang="en-US" altLang="en-US" sz="2400" dirty="0"/>
              <a:t>Sleep &amp; Weight Management Center</a:t>
            </a:r>
            <a:br>
              <a:rPr lang="en-US" altLang="en-US" sz="2400" dirty="0"/>
            </a:br>
            <a:r>
              <a:rPr lang="en-US" altLang="en-US" sz="2400" dirty="0"/>
              <a:t>Sonoma, California</a:t>
            </a:r>
          </a:p>
          <a:p>
            <a:pPr marL="0" indent="0">
              <a:buNone/>
            </a:pPr>
            <a:r>
              <a:rPr lang="en-US" altLang="en-US" sz="2600" b="1" dirty="0">
                <a:solidFill>
                  <a:srgbClr val="E1471D"/>
                </a:solidFill>
                <a:ea typeface="Calibri"/>
                <a:cs typeface="Calibri"/>
              </a:rPr>
              <a:t>Audrey Wells, MD</a:t>
            </a:r>
            <a:br>
              <a:rPr lang="en-US" altLang="en-US" b="1" dirty="0"/>
            </a:br>
            <a:r>
              <a:rPr lang="en-US" altLang="en-US" sz="2400" dirty="0">
                <a:ea typeface="Calibri"/>
                <a:cs typeface="Calibri"/>
              </a:rPr>
              <a:t>Sleep and Obesity Medicine Physician</a:t>
            </a:r>
            <a:br>
              <a:rPr lang="en-US" altLang="en-US" sz="2400" dirty="0"/>
            </a:br>
            <a:r>
              <a:rPr lang="en-US" altLang="en-US" sz="2400" dirty="0">
                <a:ea typeface="Calibri"/>
                <a:cs typeface="Calibri"/>
              </a:rPr>
              <a:t>Speaker and Consultant</a:t>
            </a:r>
            <a:br>
              <a:rPr lang="en-US" altLang="en-US" sz="2400" dirty="0"/>
            </a:br>
            <a:r>
              <a:rPr lang="en-US" altLang="en-US" sz="2400" dirty="0">
                <a:ea typeface="Calibri"/>
                <a:cs typeface="Calibri"/>
              </a:rPr>
              <a:t>CEO/Founder of Super Sleep MD</a:t>
            </a:r>
            <a:br>
              <a:rPr lang="en-US" altLang="en-US" sz="2400" dirty="0"/>
            </a:br>
            <a:r>
              <a:rPr lang="en-US" altLang="en-US" sz="2400" dirty="0">
                <a:ea typeface="Calibri"/>
                <a:cs typeface="Calibri"/>
              </a:rPr>
              <a:t>St Paul, Minnesota</a:t>
            </a:r>
          </a:p>
        </p:txBody>
      </p:sp>
    </p:spTree>
    <p:extLst>
      <p:ext uri="{BB962C8B-B14F-4D97-AF65-F5344CB8AC3E}">
        <p14:creationId xmlns:p14="http://schemas.microsoft.com/office/powerpoint/2010/main" val="5454714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CB128BB2-2BA5-4041-9793-F58D2DFB98E0}"/>
              </a:ext>
            </a:extLst>
          </p:cNvPr>
          <p:cNvSpPr>
            <a:spLocks noGrp="1" noChangeArrowheads="1"/>
          </p:cNvSpPr>
          <p:nvPr>
            <p:ph type="title"/>
          </p:nvPr>
        </p:nvSpPr>
        <p:spPr/>
        <p:txBody>
          <a:bodyPr/>
          <a:lstStyle/>
          <a:p>
            <a:pPr eaLnBrk="1" hangingPunct="1"/>
            <a:r>
              <a:rPr lang="en-US" altLang="en-US" dirty="0"/>
              <a:t>Disclosures</a:t>
            </a:r>
          </a:p>
        </p:txBody>
      </p:sp>
      <p:sp>
        <p:nvSpPr>
          <p:cNvPr id="29699" name="Rectangle 3">
            <a:extLst>
              <a:ext uri="{FF2B5EF4-FFF2-40B4-BE49-F238E27FC236}">
                <a16:creationId xmlns:a16="http://schemas.microsoft.com/office/drawing/2014/main" id="{7D52C64A-4927-4244-A7E7-691A8181C3E6}"/>
              </a:ext>
            </a:extLst>
          </p:cNvPr>
          <p:cNvSpPr>
            <a:spLocks noGrp="1" noChangeArrowheads="1"/>
          </p:cNvSpPr>
          <p:nvPr>
            <p:ph idx="1"/>
          </p:nvPr>
        </p:nvSpPr>
        <p:spPr>
          <a:xfrm>
            <a:off x="604675" y="1513047"/>
            <a:ext cx="10877529" cy="4650686"/>
          </a:xfrm>
        </p:spPr>
        <p:txBody>
          <a:bodyPr rtlCol="0">
            <a:normAutofit fontScale="92500" lnSpcReduction="10000"/>
          </a:bodyPr>
          <a:lstStyle/>
          <a:p>
            <a:pPr marL="0" indent="0">
              <a:buClr>
                <a:schemeClr val="accent6"/>
              </a:buClr>
              <a:buNone/>
              <a:defRPr/>
            </a:pPr>
            <a:r>
              <a:rPr lang="en-US" dirty="0"/>
              <a:t>The </a:t>
            </a:r>
            <a:r>
              <a:rPr lang="en-US" b="1" i="1" dirty="0"/>
              <a:t>faculty</a:t>
            </a:r>
            <a:r>
              <a:rPr lang="en-US" dirty="0"/>
              <a:t> reported the following relevant financial relationships or relationships to products or devices they have with ineligible companies related to the content of this educational activity:</a:t>
            </a:r>
          </a:p>
          <a:p>
            <a:pPr marL="0" indent="0">
              <a:buClr>
                <a:schemeClr val="accent6"/>
              </a:buClr>
              <a:buNone/>
              <a:defRPr/>
            </a:pPr>
            <a:r>
              <a:rPr lang="en-US" sz="2600" b="1" dirty="0">
                <a:solidFill>
                  <a:srgbClr val="E1471D"/>
                </a:solidFill>
                <a:latin typeface="Calibri"/>
                <a:cs typeface="Calibri"/>
              </a:rPr>
              <a:t>Jaime Almandoz, MD, MBA, MRCPI, FTOS: </a:t>
            </a:r>
            <a:r>
              <a:rPr lang="en-US" i="1" dirty="0">
                <a:latin typeface="Calibri"/>
                <a:cs typeface="Calibri"/>
              </a:rPr>
              <a:t>consultant/advisor/speaker:</a:t>
            </a:r>
            <a:r>
              <a:rPr lang="en-US" dirty="0">
                <a:latin typeface="Calibri"/>
                <a:cs typeface="Calibri"/>
              </a:rPr>
              <a:t> AbbVie, Boehringer Ingelheim, Lilly, Nestle, Novo Nordisk, Wave Life Sciences.</a:t>
            </a:r>
            <a:endParaRPr lang="en-US" sz="2600" dirty="0"/>
          </a:p>
          <a:p>
            <a:pPr marL="0" indent="0">
              <a:buClr>
                <a:schemeClr val="accent6"/>
              </a:buClr>
              <a:buNone/>
              <a:defRPr/>
            </a:pPr>
            <a:r>
              <a:rPr lang="en-US" sz="2600" b="1" dirty="0">
                <a:solidFill>
                  <a:srgbClr val="E1471D"/>
                </a:solidFill>
                <a:latin typeface="Calibri"/>
                <a:cs typeface="Calibri"/>
              </a:rPr>
              <a:t>Radhika S. </a:t>
            </a:r>
            <a:r>
              <a:rPr lang="en-US" sz="2600" b="1">
                <a:solidFill>
                  <a:srgbClr val="E1471D"/>
                </a:solidFill>
                <a:latin typeface="Calibri"/>
                <a:cs typeface="Calibri"/>
              </a:rPr>
              <a:t>Breaden</a:t>
            </a:r>
            <a:r>
              <a:rPr lang="en-US" sz="2600" b="1" dirty="0">
                <a:solidFill>
                  <a:srgbClr val="E1471D"/>
                </a:solidFill>
                <a:latin typeface="Calibri"/>
                <a:cs typeface="Calibri"/>
              </a:rPr>
              <a:t>, MD, PhD: </a:t>
            </a:r>
            <a:r>
              <a:rPr lang="en-US" i="1" dirty="0">
                <a:latin typeface="Calibri"/>
                <a:cs typeface="Calibri"/>
              </a:rPr>
              <a:t>consultant/advisor/speaker:</a:t>
            </a:r>
            <a:r>
              <a:rPr lang="en-US" dirty="0">
                <a:latin typeface="Calibri"/>
                <a:cs typeface="Calibri"/>
              </a:rPr>
              <a:t> Inspire Medical.</a:t>
            </a:r>
          </a:p>
          <a:p>
            <a:pPr marL="0" marR="0" lvl="0" indent="0" algn="l" defTabSz="914400" rtl="0" eaLnBrk="1" fontAlgn="base" latinLnBrk="0" hangingPunct="1">
              <a:lnSpc>
                <a:spcPct val="90000"/>
              </a:lnSpc>
              <a:spcBef>
                <a:spcPts val="1000"/>
              </a:spcBef>
              <a:spcAft>
                <a:spcPts val="700"/>
              </a:spcAft>
              <a:buClr>
                <a:srgbClr val="682E74"/>
              </a:buClr>
              <a:buSzTx/>
              <a:buFont typeface="Wingdings" panose="05000000000000000000" pitchFamily="2" charset="2"/>
              <a:buNone/>
              <a:tabLst/>
              <a:defRPr/>
            </a:pPr>
            <a:r>
              <a:rPr kumimoji="0" lang="en-US" sz="2600" b="1" i="0" u="none" strike="noStrike" kern="0" cap="none" spc="0" normalizeH="0" baseline="0" noProof="0" dirty="0">
                <a:ln>
                  <a:noFill/>
                </a:ln>
                <a:solidFill>
                  <a:srgbClr val="E1471D"/>
                </a:solidFill>
                <a:effectLst/>
                <a:uLnTx/>
                <a:uFillTx/>
                <a:latin typeface="Calibri"/>
                <a:ea typeface="+mn-ea"/>
                <a:cs typeface="Calibri"/>
              </a:rPr>
              <a:t>Babak Mokhlesi, MD, MSc, </a:t>
            </a:r>
            <a:r>
              <a:rPr kumimoji="0" lang="en-US" sz="2800" b="0" i="0" u="none" strike="noStrike" kern="0" cap="none" spc="0" normalizeH="0" baseline="0" noProof="0" dirty="0">
                <a:ln>
                  <a:noFill/>
                </a:ln>
                <a:solidFill>
                  <a:srgbClr val="000000"/>
                </a:solidFill>
                <a:effectLst/>
                <a:uLnTx/>
                <a:uFillTx/>
                <a:latin typeface="Calibri"/>
                <a:ea typeface="+mn-ea"/>
                <a:cs typeface="Calibri"/>
              </a:rPr>
              <a:t>has no relevant financial relationships to disclose.</a:t>
            </a:r>
            <a:endPar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0" marR="0" lvl="0" indent="0" algn="l" defTabSz="914400" rtl="0" eaLnBrk="1" fontAlgn="base" latinLnBrk="0" hangingPunct="1">
              <a:lnSpc>
                <a:spcPct val="90000"/>
              </a:lnSpc>
              <a:spcBef>
                <a:spcPts val="1000"/>
              </a:spcBef>
              <a:spcAft>
                <a:spcPts val="700"/>
              </a:spcAft>
              <a:buClr>
                <a:srgbClr val="682E74"/>
              </a:buClr>
              <a:buSzTx/>
              <a:buFont typeface="Wingdings" panose="05000000000000000000" pitchFamily="2" charset="2"/>
              <a:buNone/>
              <a:tabLst/>
              <a:defRPr/>
            </a:pPr>
            <a:r>
              <a:rPr kumimoji="0" lang="en-US" sz="2600" b="1" i="0" u="none" strike="noStrike" kern="0" cap="none" spc="0" normalizeH="0" baseline="0" noProof="0" dirty="0">
                <a:ln>
                  <a:noFill/>
                </a:ln>
                <a:solidFill>
                  <a:srgbClr val="E1471D"/>
                </a:solidFill>
                <a:effectLst/>
                <a:uLnTx/>
                <a:uFillTx/>
                <a:latin typeface="Calibri"/>
                <a:ea typeface="+mn-ea"/>
                <a:cs typeface="Calibri"/>
              </a:rPr>
              <a:t>Rafael Sepulveda, MD, D-ABOM, </a:t>
            </a:r>
            <a:r>
              <a:rPr kumimoji="0" lang="en-US" sz="2800" b="0" i="0" u="none" strike="noStrike" kern="0" cap="none" spc="0" normalizeH="0" baseline="0" noProof="0" dirty="0">
                <a:ln>
                  <a:noFill/>
                </a:ln>
                <a:solidFill>
                  <a:srgbClr val="000000"/>
                </a:solidFill>
                <a:effectLst/>
                <a:uLnTx/>
                <a:uFillTx/>
                <a:latin typeface="Calibri"/>
                <a:ea typeface="+mn-ea"/>
                <a:cs typeface="Calibri"/>
              </a:rPr>
              <a:t>has no relevant financial relationships to disclose.</a:t>
            </a:r>
            <a:endPar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a:p>
            <a:pPr marL="0" marR="0" lvl="0" indent="0" algn="l" defTabSz="914400" rtl="0" eaLnBrk="1" fontAlgn="base" latinLnBrk="0" hangingPunct="1">
              <a:lnSpc>
                <a:spcPct val="90000"/>
              </a:lnSpc>
              <a:spcBef>
                <a:spcPts val="1000"/>
              </a:spcBef>
              <a:spcAft>
                <a:spcPts val="700"/>
              </a:spcAft>
              <a:buClr>
                <a:srgbClr val="682E74"/>
              </a:buClr>
              <a:buSzTx/>
              <a:buFont typeface="Wingdings" panose="05000000000000000000" pitchFamily="2" charset="2"/>
              <a:buNone/>
              <a:tabLst/>
              <a:defRPr/>
            </a:pPr>
            <a:r>
              <a:rPr kumimoji="0" lang="en-US" sz="2600" b="1" i="0" u="none" strike="noStrike" kern="0" cap="none" spc="0" normalizeH="0" baseline="0" noProof="0" dirty="0">
                <a:ln>
                  <a:noFill/>
                </a:ln>
                <a:solidFill>
                  <a:srgbClr val="E1471D"/>
                </a:solidFill>
                <a:effectLst/>
                <a:uLnTx/>
                <a:uFillTx/>
                <a:latin typeface="Calibri"/>
                <a:ea typeface="+mn-ea"/>
                <a:cs typeface="Calibri"/>
              </a:rPr>
              <a:t>Audrey Wells, MD, </a:t>
            </a:r>
            <a:r>
              <a:rPr kumimoji="0" lang="en-US" sz="2800" b="0" i="0" u="none" strike="noStrike" kern="0" cap="none" spc="0" normalizeH="0" baseline="0" noProof="0" dirty="0">
                <a:ln>
                  <a:noFill/>
                </a:ln>
                <a:solidFill>
                  <a:srgbClr val="000000"/>
                </a:solidFill>
                <a:effectLst/>
                <a:uLnTx/>
                <a:uFillTx/>
                <a:latin typeface="Calibri"/>
                <a:ea typeface="+mn-ea"/>
                <a:cs typeface="Calibri"/>
              </a:rPr>
              <a:t>has no relevant financial relationships to disclose.</a:t>
            </a:r>
            <a:endParaRPr kumimoji="0" lang="en-US" sz="26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4A8A7-ECDD-4C66-1806-DB8937456A1D}"/>
              </a:ext>
            </a:extLst>
          </p:cNvPr>
          <p:cNvSpPr>
            <a:spLocks noGrp="1"/>
          </p:cNvSpPr>
          <p:nvPr>
            <p:ph type="title"/>
          </p:nvPr>
        </p:nvSpPr>
        <p:spPr/>
        <p:txBody>
          <a:bodyPr/>
          <a:lstStyle/>
          <a:p>
            <a:r>
              <a:rPr lang="en-US" sz="3600" b="1" kern="100">
                <a:effectLst/>
                <a:latin typeface="+mn-lt"/>
                <a:ea typeface="Aptos" panose="020B0004020202020204" pitchFamily="34" charset="0"/>
                <a:cs typeface="Times New Roman" panose="02020603050405020304" pitchFamily="18" charset="0"/>
              </a:rPr>
              <a:t>Section 1</a:t>
            </a:r>
            <a:br>
              <a:rPr lang="en-US" sz="3600" b="1" kern="100">
                <a:effectLst/>
                <a:latin typeface="+mn-lt"/>
                <a:ea typeface="Aptos" panose="020B0004020202020204" pitchFamily="34" charset="0"/>
                <a:cs typeface="Times New Roman" panose="02020603050405020304" pitchFamily="18" charset="0"/>
              </a:rPr>
            </a:br>
            <a:r>
              <a:rPr lang="en-US" sz="3600" b="1" kern="100">
                <a:effectLst/>
                <a:latin typeface="+mn-lt"/>
                <a:ea typeface="Aptos" panose="020B0004020202020204" pitchFamily="34" charset="0"/>
                <a:cs typeface="Times New Roman" panose="02020603050405020304" pitchFamily="18" charset="0"/>
              </a:rPr>
              <a:t>What Comes First: OSA or Obesity?</a:t>
            </a:r>
            <a:endParaRPr lang="en-US">
              <a:latin typeface="+mn-lt"/>
            </a:endParaRPr>
          </a:p>
        </p:txBody>
      </p:sp>
    </p:spTree>
    <p:extLst>
      <p:ext uri="{BB962C8B-B14F-4D97-AF65-F5344CB8AC3E}">
        <p14:creationId xmlns:p14="http://schemas.microsoft.com/office/powerpoint/2010/main" val="2114765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413B3-AD75-446D-9214-D7BF111E2AEE}"/>
              </a:ext>
            </a:extLst>
          </p:cNvPr>
          <p:cNvSpPr>
            <a:spLocks noGrp="1"/>
          </p:cNvSpPr>
          <p:nvPr>
            <p:ph type="title"/>
          </p:nvPr>
        </p:nvSpPr>
        <p:spPr/>
        <p:txBody>
          <a:bodyPr/>
          <a:lstStyle/>
          <a:p>
            <a:r>
              <a:rPr lang="en-US"/>
              <a:t>The Complex Etiology of Obesity</a:t>
            </a:r>
            <a:endParaRPr lang="en-US" baseline="30000"/>
          </a:p>
        </p:txBody>
      </p:sp>
      <p:sp>
        <p:nvSpPr>
          <p:cNvPr id="12" name="Content Placeholder 11">
            <a:extLst>
              <a:ext uri="{FF2B5EF4-FFF2-40B4-BE49-F238E27FC236}">
                <a16:creationId xmlns:a16="http://schemas.microsoft.com/office/drawing/2014/main" id="{89FAF305-1A28-9323-7441-35A90CC78643}"/>
              </a:ext>
            </a:extLst>
          </p:cNvPr>
          <p:cNvSpPr>
            <a:spLocks noGrp="1"/>
          </p:cNvSpPr>
          <p:nvPr>
            <p:ph idx="1"/>
          </p:nvPr>
        </p:nvSpPr>
        <p:spPr>
          <a:xfrm>
            <a:off x="604675" y="1513047"/>
            <a:ext cx="10877529" cy="544353"/>
          </a:xfrm>
        </p:spPr>
        <p:txBody>
          <a:bodyPr/>
          <a:lstStyle/>
          <a:p>
            <a:r>
              <a:rPr lang="en-US"/>
              <a:t>Obesity is classified as a disease by the AMA and WHO</a:t>
            </a:r>
          </a:p>
          <a:p>
            <a:endParaRPr lang="en-US"/>
          </a:p>
        </p:txBody>
      </p:sp>
      <p:sp>
        <p:nvSpPr>
          <p:cNvPr id="13" name="Rectangle 12">
            <a:extLst>
              <a:ext uri="{FF2B5EF4-FFF2-40B4-BE49-F238E27FC236}">
                <a16:creationId xmlns:a16="http://schemas.microsoft.com/office/drawing/2014/main" id="{6BC97962-8196-1FA6-FEAC-E8D208FC5092}"/>
              </a:ext>
            </a:extLst>
          </p:cNvPr>
          <p:cNvSpPr/>
          <p:nvPr/>
        </p:nvSpPr>
        <p:spPr>
          <a:xfrm>
            <a:off x="407071" y="6225766"/>
            <a:ext cx="7111242" cy="43088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chemeClr val="bg2"/>
                </a:solidFill>
                <a:effectLst/>
                <a:uLnTx/>
                <a:uFillTx/>
                <a:latin typeface="Calibri" panose="020F0502020204030204"/>
                <a:ea typeface="+mn-ea"/>
                <a:cs typeface="+mn-cs"/>
              </a:rPr>
              <a:t>Lean. Int J </a:t>
            </a:r>
            <a:r>
              <a:rPr kumimoji="0" lang="en-US" sz="1100" b="0" i="0" u="none" strike="noStrike" kern="1200" cap="none" spc="0" normalizeH="0" baseline="0" noProof="0" err="1">
                <a:ln>
                  <a:noFill/>
                </a:ln>
                <a:solidFill>
                  <a:schemeClr val="bg2"/>
                </a:solidFill>
                <a:effectLst/>
                <a:uLnTx/>
                <a:uFillTx/>
                <a:latin typeface="Calibri" panose="020F0502020204030204"/>
                <a:ea typeface="+mn-ea"/>
                <a:cs typeface="+mn-cs"/>
              </a:rPr>
              <a:t>Obes</a:t>
            </a:r>
            <a:r>
              <a:rPr kumimoji="0" lang="en-US" sz="1100" b="0" i="0" u="none" strike="noStrike" kern="1200" cap="none" spc="0" normalizeH="0" baseline="0" noProof="0">
                <a:ln>
                  <a:noFill/>
                </a:ln>
                <a:solidFill>
                  <a:schemeClr val="bg2"/>
                </a:solidFill>
                <a:effectLst/>
                <a:uLnTx/>
                <a:uFillTx/>
                <a:latin typeface="Calibri" panose="020F0502020204030204"/>
                <a:ea typeface="+mn-ea"/>
                <a:cs typeface="+mn-cs"/>
              </a:rPr>
              <a:t> (Lond). 2015;40:622. Yu. </a:t>
            </a:r>
            <a:r>
              <a:rPr kumimoji="0" lang="en-US" sz="1100" b="0" i="0" u="none" strike="noStrike" kern="1200" cap="none" spc="0" normalizeH="0" baseline="0" noProof="0" err="1">
                <a:ln>
                  <a:noFill/>
                </a:ln>
                <a:solidFill>
                  <a:schemeClr val="bg2"/>
                </a:solidFill>
                <a:effectLst/>
                <a:uLnTx/>
                <a:uFillTx/>
                <a:latin typeface="Calibri" panose="020F0502020204030204"/>
                <a:ea typeface="+mn-ea"/>
                <a:cs typeface="+mn-cs"/>
              </a:rPr>
              <a:t>Obes</a:t>
            </a:r>
            <a:r>
              <a:rPr kumimoji="0" lang="en-US" sz="1100" b="0" i="0" u="none" strike="noStrike" kern="1200" cap="none" spc="0" normalizeH="0" baseline="0" noProof="0">
                <a:ln>
                  <a:noFill/>
                </a:ln>
                <a:solidFill>
                  <a:schemeClr val="bg2"/>
                </a:solidFill>
                <a:effectLst/>
                <a:uLnTx/>
                <a:uFillTx/>
                <a:latin typeface="Calibri" panose="020F0502020204030204"/>
                <a:ea typeface="+mn-ea"/>
                <a:cs typeface="+mn-cs"/>
              </a:rPr>
              <a:t> Rev. 2015;16:234. nhlbi.nih.gov/health/health-topics/topics/obe/causes#.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err="1">
                <a:ln>
                  <a:noFill/>
                </a:ln>
                <a:solidFill>
                  <a:schemeClr val="bg2"/>
                </a:solidFill>
                <a:effectLst/>
                <a:uLnTx/>
                <a:uFillTx/>
                <a:latin typeface="Calibri" panose="020F0502020204030204"/>
                <a:ea typeface="+mn-ea"/>
                <a:cs typeface="+mn-cs"/>
              </a:rPr>
              <a:t>Moleres</a:t>
            </a:r>
            <a:r>
              <a:rPr kumimoji="0" lang="en-US" sz="1100" b="0" i="0" u="none" strike="noStrike" kern="1200" cap="none" spc="0" normalizeH="0" baseline="0" noProof="0">
                <a:ln>
                  <a:noFill/>
                </a:ln>
                <a:solidFill>
                  <a:schemeClr val="bg2"/>
                </a:solidFill>
                <a:effectLst/>
                <a:uLnTx/>
                <a:uFillTx/>
                <a:latin typeface="Calibri" panose="020F0502020204030204"/>
                <a:ea typeface="+mn-ea"/>
                <a:cs typeface="+mn-cs"/>
              </a:rPr>
              <a:t>. Curr </a:t>
            </a:r>
            <a:r>
              <a:rPr kumimoji="0" lang="en-US" sz="1100" b="0" i="0" u="none" strike="noStrike" kern="1200" cap="none" spc="0" normalizeH="0" baseline="0" noProof="0" err="1">
                <a:ln>
                  <a:noFill/>
                </a:ln>
                <a:solidFill>
                  <a:schemeClr val="bg2"/>
                </a:solidFill>
                <a:effectLst/>
                <a:uLnTx/>
                <a:uFillTx/>
                <a:latin typeface="Calibri" panose="020F0502020204030204"/>
                <a:ea typeface="+mn-ea"/>
                <a:cs typeface="+mn-cs"/>
              </a:rPr>
              <a:t>Obes</a:t>
            </a:r>
            <a:r>
              <a:rPr kumimoji="0" lang="en-US" sz="1100" b="0" i="0" u="none" strike="noStrike" kern="1200" cap="none" spc="0" normalizeH="0" baseline="0" noProof="0">
                <a:ln>
                  <a:noFill/>
                </a:ln>
                <a:solidFill>
                  <a:schemeClr val="bg2"/>
                </a:solidFill>
                <a:effectLst/>
                <a:uLnTx/>
                <a:uFillTx/>
                <a:latin typeface="Calibri" panose="020F0502020204030204"/>
                <a:ea typeface="+mn-ea"/>
                <a:cs typeface="+mn-cs"/>
              </a:rPr>
              <a:t> Rep. 2013;2:23. Sharma. </a:t>
            </a:r>
            <a:r>
              <a:rPr kumimoji="0" lang="en-US" sz="1100" b="0" i="0" u="none" strike="noStrike" kern="1200" cap="none" spc="0" normalizeH="0" baseline="0" noProof="0" err="1">
                <a:ln>
                  <a:noFill/>
                </a:ln>
                <a:solidFill>
                  <a:schemeClr val="bg2"/>
                </a:solidFill>
                <a:effectLst/>
                <a:uLnTx/>
                <a:uFillTx/>
                <a:latin typeface="Calibri" panose="020F0502020204030204"/>
                <a:ea typeface="+mn-ea"/>
                <a:cs typeface="+mn-cs"/>
              </a:rPr>
              <a:t>Obes</a:t>
            </a:r>
            <a:r>
              <a:rPr kumimoji="0" lang="en-US" sz="1100" b="0" i="0" u="none" strike="noStrike" kern="1200" cap="none" spc="0" normalizeH="0" baseline="0" noProof="0">
                <a:ln>
                  <a:noFill/>
                </a:ln>
                <a:solidFill>
                  <a:schemeClr val="bg2"/>
                </a:solidFill>
                <a:effectLst/>
                <a:uLnTx/>
                <a:uFillTx/>
                <a:latin typeface="Calibri" panose="020F0502020204030204"/>
                <a:ea typeface="+mn-ea"/>
                <a:cs typeface="+mn-cs"/>
              </a:rPr>
              <a:t> Rev. 2010;11:362. Chaput. </a:t>
            </a:r>
            <a:r>
              <a:rPr kumimoji="0" lang="en-US" sz="1100" b="0" i="0" u="none" strike="noStrike" kern="1200" cap="none" spc="0" normalizeH="0" baseline="0" noProof="0" err="1">
                <a:ln>
                  <a:noFill/>
                </a:ln>
                <a:solidFill>
                  <a:schemeClr val="bg2"/>
                </a:solidFill>
                <a:effectLst/>
                <a:uLnTx/>
                <a:uFillTx/>
                <a:latin typeface="Calibri" panose="020F0502020204030204"/>
                <a:ea typeface="+mn-ea"/>
                <a:cs typeface="+mn-cs"/>
              </a:rPr>
              <a:t>Obes</a:t>
            </a:r>
            <a:r>
              <a:rPr kumimoji="0" lang="en-US" sz="1100" b="0" i="0" u="none" strike="noStrike" kern="1200" cap="none" spc="0" normalizeH="0" baseline="0" noProof="0">
                <a:ln>
                  <a:noFill/>
                </a:ln>
                <a:solidFill>
                  <a:schemeClr val="bg2"/>
                </a:solidFill>
                <a:effectLst/>
                <a:uLnTx/>
                <a:uFillTx/>
                <a:latin typeface="Calibri" panose="020F0502020204030204"/>
                <a:ea typeface="+mn-ea"/>
                <a:cs typeface="+mn-cs"/>
              </a:rPr>
              <a:t> Rev. 2012;13:681.</a:t>
            </a:r>
          </a:p>
        </p:txBody>
      </p:sp>
      <p:graphicFrame>
        <p:nvGraphicFramePr>
          <p:cNvPr id="14" name="Diagram 13">
            <a:extLst>
              <a:ext uri="{FF2B5EF4-FFF2-40B4-BE49-F238E27FC236}">
                <a16:creationId xmlns:a16="http://schemas.microsoft.com/office/drawing/2014/main" id="{94DE7C9F-2375-DACA-0A6A-693CF5233935}"/>
              </a:ext>
            </a:extLst>
          </p:cNvPr>
          <p:cNvGraphicFramePr/>
          <p:nvPr>
            <p:extLst>
              <p:ext uri="{D42A27DB-BD31-4B8C-83A1-F6EECF244321}">
                <p14:modId xmlns:p14="http://schemas.microsoft.com/office/powerpoint/2010/main" val="3985284332"/>
              </p:ext>
            </p:extLst>
          </p:nvPr>
        </p:nvGraphicFramePr>
        <p:xfrm>
          <a:off x="909916" y="789783"/>
          <a:ext cx="10372168" cy="64131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Graphic 3" descr="Brain in head with solid fill">
            <a:extLst>
              <a:ext uri="{FF2B5EF4-FFF2-40B4-BE49-F238E27FC236}">
                <a16:creationId xmlns:a16="http://schemas.microsoft.com/office/drawing/2014/main" id="{8B6F2F1C-5FB9-0665-A000-043C5693F54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393295" y="5026686"/>
            <a:ext cx="856533" cy="856533"/>
          </a:xfrm>
          <a:prstGeom prst="rect">
            <a:avLst/>
          </a:prstGeom>
        </p:spPr>
      </p:pic>
      <p:pic>
        <p:nvPicPr>
          <p:cNvPr id="6" name="Graphic 5" descr="DNA with solid fill">
            <a:extLst>
              <a:ext uri="{FF2B5EF4-FFF2-40B4-BE49-F238E27FC236}">
                <a16:creationId xmlns:a16="http://schemas.microsoft.com/office/drawing/2014/main" id="{FF4198FE-825C-2902-C288-20812C57A1C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rot="1570150">
            <a:off x="7835968" y="5081524"/>
            <a:ext cx="776070" cy="776070"/>
          </a:xfrm>
          <a:prstGeom prst="rect">
            <a:avLst/>
          </a:prstGeom>
        </p:spPr>
      </p:pic>
      <p:pic>
        <p:nvPicPr>
          <p:cNvPr id="8" name="Graphic 7" descr="Open hand with plant with solid fill">
            <a:extLst>
              <a:ext uri="{FF2B5EF4-FFF2-40B4-BE49-F238E27FC236}">
                <a16:creationId xmlns:a16="http://schemas.microsoft.com/office/drawing/2014/main" id="{811ADF9D-FD3A-86E2-7515-43E636FCD4A6}"/>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421112" y="5076159"/>
            <a:ext cx="819418" cy="819418"/>
          </a:xfrm>
          <a:prstGeom prst="rect">
            <a:avLst/>
          </a:prstGeom>
        </p:spPr>
      </p:pic>
      <p:pic>
        <p:nvPicPr>
          <p:cNvPr id="10" name="Graphic 9" descr="Angel face outline with solid fill">
            <a:extLst>
              <a:ext uri="{FF2B5EF4-FFF2-40B4-BE49-F238E27FC236}">
                <a16:creationId xmlns:a16="http://schemas.microsoft.com/office/drawing/2014/main" id="{3CC50CCB-6927-1FC2-4F86-1E99579EC0D2}"/>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165922" y="5139785"/>
            <a:ext cx="755792" cy="755792"/>
          </a:xfrm>
          <a:prstGeom prst="rect">
            <a:avLst/>
          </a:prstGeom>
        </p:spPr>
      </p:pic>
    </p:spTree>
    <p:extLst>
      <p:ext uri="{BB962C8B-B14F-4D97-AF65-F5344CB8AC3E}">
        <p14:creationId xmlns:p14="http://schemas.microsoft.com/office/powerpoint/2010/main" val="40317755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B4020FDD-27D6-75B4-82CE-44269CD7F09E}"/>
              </a:ext>
            </a:extLst>
          </p:cNvPr>
          <p:cNvSpPr>
            <a:spLocks noGrp="1"/>
          </p:cNvSpPr>
          <p:nvPr>
            <p:ph idx="1"/>
          </p:nvPr>
        </p:nvSpPr>
        <p:spPr>
          <a:xfrm>
            <a:off x="604838" y="1512888"/>
            <a:ext cx="11192775" cy="4651375"/>
          </a:xfrm>
        </p:spPr>
        <p:txBody>
          <a:bodyPr/>
          <a:lstStyle/>
          <a:p>
            <a:r>
              <a:rPr lang="en-US" sz="1800" dirty="0"/>
              <a:t>Perceived as cheating: anti-obesity agents may be</a:t>
            </a:r>
            <a:br>
              <a:rPr lang="en-US" sz="1800" dirty="0"/>
            </a:br>
            <a:r>
              <a:rPr lang="en-US" sz="1800" dirty="0"/>
              <a:t> considered “an easy way out”</a:t>
            </a:r>
          </a:p>
          <a:p>
            <a:r>
              <a:rPr lang="en-US" sz="1800" dirty="0"/>
              <a:t>Moral judgment: society associates weight loss with </a:t>
            </a:r>
            <a:br>
              <a:rPr lang="en-US" sz="1800" dirty="0"/>
            </a:br>
            <a:r>
              <a:rPr lang="en-US" sz="1800" dirty="0"/>
              <a:t>willpower and self-control, leading to the belief that</a:t>
            </a:r>
            <a:br>
              <a:rPr lang="en-US" sz="1800" dirty="0"/>
            </a:br>
            <a:r>
              <a:rPr lang="en-US" sz="1800" dirty="0"/>
              <a:t> medication reliance reflects weakness or laziness</a:t>
            </a:r>
          </a:p>
          <a:p>
            <a:r>
              <a:rPr lang="en-US" sz="1800" dirty="0"/>
              <a:t>Doubts regarding medical legitimacy: despite strong </a:t>
            </a:r>
            <a:br>
              <a:rPr lang="en-US" sz="1800" dirty="0"/>
            </a:br>
            <a:r>
              <a:rPr lang="en-US" sz="1800" dirty="0"/>
              <a:t>clinical evidence supporting anti-obesity agents, some </a:t>
            </a:r>
            <a:br>
              <a:rPr lang="en-US" sz="1800" dirty="0"/>
            </a:br>
            <a:r>
              <a:rPr lang="en-US" sz="1800" dirty="0"/>
              <a:t>people question their legitimacy and treat them as </a:t>
            </a:r>
            <a:br>
              <a:rPr lang="en-US" sz="1800" dirty="0"/>
            </a:br>
            <a:r>
              <a:rPr lang="en-US" sz="1800" dirty="0"/>
              <a:t>cosmetic solutions</a:t>
            </a:r>
          </a:p>
          <a:p>
            <a:r>
              <a:rPr lang="en-US" sz="1800" dirty="0"/>
              <a:t>Lack of understanding: many don’t understand </a:t>
            </a:r>
            <a:br>
              <a:rPr lang="en-US" sz="1800" dirty="0"/>
            </a:br>
            <a:r>
              <a:rPr lang="en-US" sz="1800" dirty="0"/>
              <a:t>how these agents work and assume they are unsafe </a:t>
            </a:r>
            <a:br>
              <a:rPr lang="en-US" sz="1800" dirty="0"/>
            </a:br>
            <a:r>
              <a:rPr lang="en-US" sz="1800" dirty="0"/>
              <a:t>or ineffective</a:t>
            </a:r>
          </a:p>
          <a:p>
            <a:r>
              <a:rPr lang="en-US" sz="1800" dirty="0"/>
              <a:t>Fear of dependence: idea that using anti-obesity agents means becoming “dependent” or “hooked” on them</a:t>
            </a:r>
          </a:p>
          <a:p>
            <a:r>
              <a:rPr lang="en-US" sz="1800" dirty="0"/>
              <a:t>Internalized shame: people using these agents may feel embarrassed or guilty, fearing they’ll be judged for not losing weight "naturally" through diet and exercise alone</a:t>
            </a:r>
          </a:p>
        </p:txBody>
      </p:sp>
      <p:sp>
        <p:nvSpPr>
          <p:cNvPr id="6" name="Rectangle 3">
            <a:extLst>
              <a:ext uri="{FF2B5EF4-FFF2-40B4-BE49-F238E27FC236}">
                <a16:creationId xmlns:a16="http://schemas.microsoft.com/office/drawing/2014/main" id="{A7C52BDC-0929-2321-C00C-1DA3E5FB4E47}"/>
              </a:ext>
            </a:extLst>
          </p:cNvPr>
          <p:cNvSpPr>
            <a:spLocks noChangeArrowheads="1"/>
          </p:cNvSpPr>
          <p:nvPr/>
        </p:nvSpPr>
        <p:spPr bwMode="auto">
          <a:xfrm>
            <a:off x="6368878" y="1600200"/>
            <a:ext cx="5113511" cy="3729399"/>
          </a:xfrm>
          <a:prstGeom prst="rect">
            <a:avLst/>
          </a:prstGeo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2200">
                <a:solidFill>
                  <a:schemeClr val="bg1"/>
                </a:solidFill>
                <a:latin typeface="Calibri" panose="020F0502020204030204" pitchFamily="34" charset="0"/>
              </a:rPr>
              <a:t>Image not available</a:t>
            </a:r>
            <a:br>
              <a:rPr lang="en-US" altLang="en-US" sz="2200">
                <a:solidFill>
                  <a:schemeClr val="bg1"/>
                </a:solidFill>
                <a:latin typeface="Calibri" panose="020F0502020204030204" pitchFamily="34" charset="0"/>
              </a:rPr>
            </a:br>
            <a:r>
              <a:rPr lang="en-US" altLang="en-US" sz="2200">
                <a:solidFill>
                  <a:schemeClr val="bg1"/>
                </a:solidFill>
                <a:latin typeface="Calibri" panose="020F0502020204030204" pitchFamily="34" charset="0"/>
              </a:rPr>
              <a:t>for distribution</a:t>
            </a:r>
          </a:p>
        </p:txBody>
      </p:sp>
      <p:sp>
        <p:nvSpPr>
          <p:cNvPr id="2" name="Title 1">
            <a:extLst>
              <a:ext uri="{FF2B5EF4-FFF2-40B4-BE49-F238E27FC236}">
                <a16:creationId xmlns:a16="http://schemas.microsoft.com/office/drawing/2014/main" id="{9553A86F-0D0B-301A-AB45-D233211C0071}"/>
              </a:ext>
            </a:extLst>
          </p:cNvPr>
          <p:cNvSpPr>
            <a:spLocks noGrp="1"/>
          </p:cNvSpPr>
          <p:nvPr>
            <p:ph type="title"/>
          </p:nvPr>
        </p:nvSpPr>
        <p:spPr>
          <a:xfrm>
            <a:off x="609759" y="238127"/>
            <a:ext cx="10872444" cy="1103313"/>
          </a:xfrm>
        </p:spPr>
        <p:txBody>
          <a:bodyPr/>
          <a:lstStyle/>
          <a:p>
            <a:r>
              <a:rPr lang="en-US"/>
              <a:t>Stigma About Using Anti-obesity Agents</a:t>
            </a:r>
          </a:p>
        </p:txBody>
      </p:sp>
      <p:sp>
        <p:nvSpPr>
          <p:cNvPr id="3" name="Rectangle 2">
            <a:extLst>
              <a:ext uri="{FF2B5EF4-FFF2-40B4-BE49-F238E27FC236}">
                <a16:creationId xmlns:a16="http://schemas.microsoft.com/office/drawing/2014/main" id="{BF5B9C77-B039-CE2D-CE8A-57E3FBF67EF7}"/>
              </a:ext>
            </a:extLst>
          </p:cNvPr>
          <p:cNvSpPr/>
          <p:nvPr/>
        </p:nvSpPr>
        <p:spPr>
          <a:xfrm>
            <a:off x="407403" y="6363272"/>
            <a:ext cx="7900433" cy="276999"/>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news.harvard.edu/gazette/story/2024/02/how-ozempic-shaming-illuminates-complexities-of-treating-weight-problems/.</a:t>
            </a:r>
          </a:p>
        </p:txBody>
      </p:sp>
    </p:spTree>
    <p:extLst>
      <p:ext uri="{BB962C8B-B14F-4D97-AF65-F5344CB8AC3E}">
        <p14:creationId xmlns:p14="http://schemas.microsoft.com/office/powerpoint/2010/main" val="798640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B3530-D565-1B11-4386-6AA7293E67CB}"/>
              </a:ext>
            </a:extLst>
          </p:cNvPr>
          <p:cNvSpPr>
            <a:spLocks noGrp="1"/>
          </p:cNvSpPr>
          <p:nvPr>
            <p:ph type="title"/>
          </p:nvPr>
        </p:nvSpPr>
        <p:spPr/>
        <p:txBody>
          <a:bodyPr/>
          <a:lstStyle/>
          <a:p>
            <a:r>
              <a:rPr lang="en-US" b="1" kern="100">
                <a:effectLst/>
                <a:latin typeface="+mn-lt"/>
                <a:ea typeface="Aptos" panose="020B0004020202020204" pitchFamily="34" charset="0"/>
                <a:cs typeface="Times New Roman" panose="02020603050405020304" pitchFamily="18" charset="0"/>
              </a:rPr>
              <a:t>Interconnection Between Obesity and OSA</a:t>
            </a:r>
            <a:endParaRPr lang="en-US" sz="4400">
              <a:latin typeface="+mn-lt"/>
            </a:endParaRPr>
          </a:p>
        </p:txBody>
      </p:sp>
      <p:sp>
        <p:nvSpPr>
          <p:cNvPr id="7" name="Content Placeholder 6">
            <a:extLst>
              <a:ext uri="{FF2B5EF4-FFF2-40B4-BE49-F238E27FC236}">
                <a16:creationId xmlns:a16="http://schemas.microsoft.com/office/drawing/2014/main" id="{F633A7F5-2DBA-B4FF-31A9-92E15DA0102A}"/>
              </a:ext>
            </a:extLst>
          </p:cNvPr>
          <p:cNvSpPr>
            <a:spLocks noGrp="1"/>
          </p:cNvSpPr>
          <p:nvPr>
            <p:ph sz="half" idx="1"/>
          </p:nvPr>
        </p:nvSpPr>
        <p:spPr>
          <a:solidFill>
            <a:schemeClr val="accent2">
              <a:lumMod val="20000"/>
              <a:lumOff val="80000"/>
            </a:schemeClr>
          </a:solidFill>
        </p:spPr>
        <p:txBody>
          <a:bodyPr anchor="t"/>
          <a:lstStyle/>
          <a:p>
            <a:pPr marL="0" indent="0" algn="ctr">
              <a:buNone/>
            </a:pPr>
            <a:r>
              <a:rPr lang="en-US" sz="2400" b="1">
                <a:solidFill>
                  <a:schemeClr val="accent1"/>
                </a:solidFill>
              </a:rPr>
              <a:t>Among Those With OSA</a:t>
            </a:r>
          </a:p>
          <a:p>
            <a:r>
              <a:rPr lang="en-US" sz="2200"/>
              <a:t>~50% of those with OSA have obesity</a:t>
            </a:r>
          </a:p>
          <a:p>
            <a:r>
              <a:rPr lang="en-US" sz="2200"/>
              <a:t>Risk factors:</a:t>
            </a:r>
          </a:p>
          <a:p>
            <a:pPr lvl="1"/>
            <a:r>
              <a:rPr lang="en-US" sz="2000"/>
              <a:t>Greater BMI, waist circumference, waist-to-height ratio</a:t>
            </a:r>
          </a:p>
          <a:p>
            <a:pPr lvl="1"/>
            <a:r>
              <a:rPr lang="en-US" sz="2000">
                <a:latin typeface="Calibri"/>
                <a:ea typeface="Calibri"/>
                <a:cs typeface="Calibri"/>
              </a:rPr>
              <a:t>Older age/male sex </a:t>
            </a:r>
          </a:p>
          <a:p>
            <a:pPr lvl="1"/>
            <a:r>
              <a:rPr lang="en-US" sz="2000"/>
              <a:t>Family history</a:t>
            </a:r>
          </a:p>
          <a:p>
            <a:pPr lvl="1"/>
            <a:r>
              <a:rPr lang="en-US" sz="2000"/>
              <a:t>Postmenopausal females without prior hormone replacement therapy</a:t>
            </a:r>
          </a:p>
          <a:p>
            <a:pPr lvl="1"/>
            <a:r>
              <a:rPr lang="en-US" sz="2000"/>
              <a:t>Asian descent</a:t>
            </a:r>
          </a:p>
        </p:txBody>
      </p:sp>
      <p:sp>
        <p:nvSpPr>
          <p:cNvPr id="3" name="Content Placeholder 2">
            <a:extLst>
              <a:ext uri="{FF2B5EF4-FFF2-40B4-BE49-F238E27FC236}">
                <a16:creationId xmlns:a16="http://schemas.microsoft.com/office/drawing/2014/main" id="{46D43AC8-2327-4652-F927-DA39C95DB01D}"/>
              </a:ext>
            </a:extLst>
          </p:cNvPr>
          <p:cNvSpPr>
            <a:spLocks noGrp="1"/>
          </p:cNvSpPr>
          <p:nvPr>
            <p:ph sz="half" idx="2"/>
          </p:nvPr>
        </p:nvSpPr>
        <p:spPr>
          <a:solidFill>
            <a:schemeClr val="accent3">
              <a:lumMod val="20000"/>
              <a:lumOff val="80000"/>
            </a:schemeClr>
          </a:solidFill>
        </p:spPr>
        <p:txBody>
          <a:bodyPr anchor="t"/>
          <a:lstStyle/>
          <a:p>
            <a:pPr marL="0" indent="0" algn="ctr">
              <a:buNone/>
            </a:pPr>
            <a:r>
              <a:rPr lang="en-US" sz="2400" b="1">
                <a:solidFill>
                  <a:schemeClr val="accent3"/>
                </a:solidFill>
              </a:rPr>
              <a:t>Among Those With Obesity</a:t>
            </a:r>
          </a:p>
          <a:p>
            <a:r>
              <a:rPr lang="en-US" sz="2200"/>
              <a:t>≥45% of those with obesity have OSA</a:t>
            </a:r>
          </a:p>
          <a:p>
            <a:r>
              <a:rPr lang="en-US" sz="2200"/>
              <a:t>Obesity-related sleep disorders</a:t>
            </a:r>
            <a:r>
              <a:rPr lang="en-US" sz="2000"/>
              <a:t>:</a:t>
            </a:r>
          </a:p>
          <a:p>
            <a:pPr lvl="1"/>
            <a:r>
              <a:rPr lang="en-US" sz="2000"/>
              <a:t>OSA</a:t>
            </a:r>
          </a:p>
          <a:p>
            <a:pPr lvl="1"/>
            <a:r>
              <a:rPr lang="en-US" sz="2000"/>
              <a:t>Sleep-disordered breathing</a:t>
            </a:r>
          </a:p>
          <a:p>
            <a:pPr lvl="1"/>
            <a:r>
              <a:rPr lang="en-US" sz="2000"/>
              <a:t>Primary snoring</a:t>
            </a:r>
          </a:p>
          <a:p>
            <a:pPr lvl="1"/>
            <a:r>
              <a:rPr lang="en-US" sz="2000"/>
              <a:t>Insomnia</a:t>
            </a:r>
          </a:p>
          <a:p>
            <a:pPr lvl="1"/>
            <a:r>
              <a:rPr lang="en-US" sz="2000"/>
              <a:t>Restless legs syndrome</a:t>
            </a:r>
            <a:endParaRPr lang="en-US" sz="2200"/>
          </a:p>
        </p:txBody>
      </p:sp>
      <p:sp>
        <p:nvSpPr>
          <p:cNvPr id="5" name="Rectangle 4">
            <a:extLst>
              <a:ext uri="{FF2B5EF4-FFF2-40B4-BE49-F238E27FC236}">
                <a16:creationId xmlns:a16="http://schemas.microsoft.com/office/drawing/2014/main" id="{A73AAB4D-F980-2BA7-9495-25AFF9ED8B00}"/>
              </a:ext>
            </a:extLst>
          </p:cNvPr>
          <p:cNvSpPr/>
          <p:nvPr/>
        </p:nvSpPr>
        <p:spPr>
          <a:xfrm>
            <a:off x="398440" y="6376688"/>
            <a:ext cx="8313081"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Pennings. Obesity Pillars. 2022;4:100043.</a:t>
            </a:r>
          </a:p>
        </p:txBody>
      </p:sp>
    </p:spTree>
    <p:extLst>
      <p:ext uri="{BB962C8B-B14F-4D97-AF65-F5344CB8AC3E}">
        <p14:creationId xmlns:p14="http://schemas.microsoft.com/office/powerpoint/2010/main" val="7978543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EB53304-E526-0559-305A-E791BD6F5136}"/>
              </a:ext>
            </a:extLst>
          </p:cNvPr>
          <p:cNvSpPr>
            <a:spLocks noGrp="1"/>
          </p:cNvSpPr>
          <p:nvPr>
            <p:ph type="title"/>
          </p:nvPr>
        </p:nvSpPr>
        <p:spPr>
          <a:xfrm>
            <a:off x="609759" y="238127"/>
            <a:ext cx="10872444" cy="1103313"/>
          </a:xfrm>
        </p:spPr>
        <p:txBody>
          <a:bodyPr/>
          <a:lstStyle/>
          <a:p>
            <a:r>
              <a:rPr lang="en-US"/>
              <a:t>Physical Findings and Hormone Imbalances in OSA</a:t>
            </a:r>
          </a:p>
        </p:txBody>
      </p:sp>
      <p:sp>
        <p:nvSpPr>
          <p:cNvPr id="2" name="Content Placeholder 1">
            <a:extLst>
              <a:ext uri="{FF2B5EF4-FFF2-40B4-BE49-F238E27FC236}">
                <a16:creationId xmlns:a16="http://schemas.microsoft.com/office/drawing/2014/main" id="{C5A28985-4006-CCD3-F9F2-E0E16FB779E6}"/>
              </a:ext>
            </a:extLst>
          </p:cNvPr>
          <p:cNvSpPr>
            <a:spLocks noGrp="1"/>
          </p:cNvSpPr>
          <p:nvPr>
            <p:ph idx="1"/>
          </p:nvPr>
        </p:nvSpPr>
        <p:spPr>
          <a:xfrm>
            <a:off x="604838" y="1512888"/>
            <a:ext cx="4117115" cy="4651375"/>
          </a:xfrm>
        </p:spPr>
        <p:txBody>
          <a:bodyPr/>
          <a:lstStyle/>
          <a:p>
            <a:pPr marL="0" indent="0">
              <a:spcBef>
                <a:spcPts val="300"/>
              </a:spcBef>
              <a:buNone/>
            </a:pPr>
            <a:r>
              <a:rPr lang="en-US" sz="1800" b="1"/>
              <a:t>Anatomic factors:</a:t>
            </a:r>
          </a:p>
          <a:p>
            <a:pPr>
              <a:spcBef>
                <a:spcPts val="300"/>
              </a:spcBef>
            </a:pPr>
            <a:r>
              <a:rPr lang="en-US" sz="1600"/>
              <a:t>Micrognathia (mandibular hypoplasia), retrognathia</a:t>
            </a:r>
          </a:p>
          <a:p>
            <a:pPr>
              <a:spcBef>
                <a:spcPts val="300"/>
              </a:spcBef>
            </a:pPr>
            <a:r>
              <a:rPr lang="en-US" sz="1600"/>
              <a:t>Facial elongation</a:t>
            </a:r>
          </a:p>
          <a:p>
            <a:pPr>
              <a:spcBef>
                <a:spcPts val="300"/>
              </a:spcBef>
            </a:pPr>
            <a:r>
              <a:rPr lang="en-US" sz="1600"/>
              <a:t>Adenoid/tonsillar hypertrophy</a:t>
            </a:r>
          </a:p>
          <a:p>
            <a:pPr>
              <a:spcBef>
                <a:spcPts val="300"/>
              </a:spcBef>
            </a:pPr>
            <a:r>
              <a:rPr lang="en-US" sz="1600"/>
              <a:t>Inferior displacement of hyoid</a:t>
            </a:r>
          </a:p>
          <a:p>
            <a:pPr marL="0" indent="0">
              <a:spcBef>
                <a:spcPts val="300"/>
              </a:spcBef>
              <a:spcAft>
                <a:spcPts val="0"/>
              </a:spcAft>
              <a:buNone/>
            </a:pPr>
            <a:r>
              <a:rPr lang="en-US" sz="1800" b="1"/>
              <a:t>In OSA, obesity contributes to its pathogenesis:</a:t>
            </a:r>
          </a:p>
          <a:p>
            <a:pPr>
              <a:spcBef>
                <a:spcPts val="300"/>
              </a:spcBef>
            </a:pPr>
            <a:r>
              <a:rPr lang="en-US" sz="1600"/>
              <a:t>More fat deposition in the tongue</a:t>
            </a:r>
          </a:p>
          <a:p>
            <a:pPr>
              <a:spcBef>
                <a:spcPts val="300"/>
              </a:spcBef>
            </a:pPr>
            <a:r>
              <a:rPr lang="en-US" sz="1600"/>
              <a:t>Pharyngeal airway narrowing </a:t>
            </a:r>
          </a:p>
          <a:p>
            <a:pPr>
              <a:spcBef>
                <a:spcPts val="300"/>
              </a:spcBef>
            </a:pPr>
            <a:r>
              <a:rPr lang="en-US" sz="1600"/>
              <a:t>Abdominal obesity</a:t>
            </a:r>
          </a:p>
          <a:p>
            <a:pPr>
              <a:spcBef>
                <a:spcPts val="300"/>
              </a:spcBef>
            </a:pPr>
            <a:r>
              <a:rPr lang="en-US" sz="1600"/>
              <a:t>Resulting sleep deprivation that can:</a:t>
            </a:r>
          </a:p>
          <a:p>
            <a:pPr lvl="1">
              <a:spcBef>
                <a:spcPts val="300"/>
              </a:spcBef>
            </a:pPr>
            <a:r>
              <a:rPr lang="en-US" sz="1600"/>
              <a:t>↑ ghrelin</a:t>
            </a:r>
          </a:p>
          <a:p>
            <a:pPr lvl="1">
              <a:spcBef>
                <a:spcPts val="300"/>
              </a:spcBef>
            </a:pPr>
            <a:r>
              <a:rPr lang="en-US" sz="1600"/>
              <a:t>↓ leptin </a:t>
            </a:r>
          </a:p>
          <a:p>
            <a:pPr lvl="1">
              <a:spcBef>
                <a:spcPts val="300"/>
              </a:spcBef>
            </a:pPr>
            <a:r>
              <a:rPr lang="en-US" sz="1600"/>
              <a:t>↑ appetite</a:t>
            </a:r>
          </a:p>
        </p:txBody>
      </p:sp>
      <p:sp>
        <p:nvSpPr>
          <p:cNvPr id="6" name="Rectangle 5">
            <a:extLst>
              <a:ext uri="{FF2B5EF4-FFF2-40B4-BE49-F238E27FC236}">
                <a16:creationId xmlns:a16="http://schemas.microsoft.com/office/drawing/2014/main" id="{C8825301-EFCF-BCF3-EC4F-B0C04266265A}"/>
              </a:ext>
            </a:extLst>
          </p:cNvPr>
          <p:cNvSpPr/>
          <p:nvPr/>
        </p:nvSpPr>
        <p:spPr>
          <a:xfrm>
            <a:off x="416368" y="6363272"/>
            <a:ext cx="8313081"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Al-Talib. J Dent Sleep Med. 2024;11. Pennings. Obesity Pillars. 2022;4:100043. Lévy. Nat Rev Dis Primers. 2015;1:15015.</a:t>
            </a:r>
          </a:p>
        </p:txBody>
      </p:sp>
      <p:sp>
        <p:nvSpPr>
          <p:cNvPr id="5" name="TextBox 4">
            <a:extLst>
              <a:ext uri="{FF2B5EF4-FFF2-40B4-BE49-F238E27FC236}">
                <a16:creationId xmlns:a16="http://schemas.microsoft.com/office/drawing/2014/main" id="{B30812F8-721A-7F62-4227-2E27C084ECEF}"/>
              </a:ext>
            </a:extLst>
          </p:cNvPr>
          <p:cNvSpPr txBox="1"/>
          <p:nvPr/>
        </p:nvSpPr>
        <p:spPr>
          <a:xfrm>
            <a:off x="4896010" y="1489546"/>
            <a:ext cx="2727489" cy="379656"/>
          </a:xfrm>
          <a:prstGeom prst="rect">
            <a:avLst/>
          </a:prstGeom>
          <a:noFill/>
        </p:spPr>
        <p:txBody>
          <a:bodyPr wrap="square" rtlCol="0">
            <a:spAutoFit/>
          </a:bodyPr>
          <a:lstStyle/>
          <a:p>
            <a:pPr algn="ctr" defTabSz="1219170">
              <a:buClr>
                <a:srgbClr val="000000"/>
              </a:buClr>
            </a:pPr>
            <a:r>
              <a:rPr lang="en-US" b="1" kern="0">
                <a:solidFill>
                  <a:srgbClr val="000000"/>
                </a:solidFill>
                <a:latin typeface="+mn-lt"/>
                <a:cs typeface="Arial"/>
                <a:sym typeface="Arial"/>
              </a:rPr>
              <a:t>Normal Anatomy</a:t>
            </a:r>
            <a:endParaRPr lang="en-US" b="1" kern="0" baseline="30000">
              <a:solidFill>
                <a:srgbClr val="000000"/>
              </a:solidFill>
              <a:latin typeface="+mn-lt"/>
              <a:cs typeface="Arial"/>
              <a:sym typeface="Arial"/>
            </a:endParaRPr>
          </a:p>
        </p:txBody>
      </p:sp>
      <p:sp>
        <p:nvSpPr>
          <p:cNvPr id="7" name="TextBox 6">
            <a:extLst>
              <a:ext uri="{FF2B5EF4-FFF2-40B4-BE49-F238E27FC236}">
                <a16:creationId xmlns:a16="http://schemas.microsoft.com/office/drawing/2014/main" id="{C02FE022-FBD0-9A7C-3D51-BD219C7FFDA6}"/>
              </a:ext>
            </a:extLst>
          </p:cNvPr>
          <p:cNvSpPr txBox="1"/>
          <p:nvPr/>
        </p:nvSpPr>
        <p:spPr>
          <a:xfrm>
            <a:off x="8169898" y="1489546"/>
            <a:ext cx="3237000" cy="369332"/>
          </a:xfrm>
          <a:prstGeom prst="rect">
            <a:avLst/>
          </a:prstGeom>
          <a:noFill/>
        </p:spPr>
        <p:txBody>
          <a:bodyPr wrap="square" rtlCol="0">
            <a:spAutoFit/>
          </a:bodyPr>
          <a:lstStyle/>
          <a:p>
            <a:pPr algn="ctr" defTabSz="1219170">
              <a:buClr>
                <a:srgbClr val="000000"/>
              </a:buClr>
            </a:pPr>
            <a:r>
              <a:rPr lang="en-US" b="1" kern="0">
                <a:solidFill>
                  <a:srgbClr val="000000"/>
                </a:solidFill>
                <a:latin typeface="+mn-lt"/>
                <a:cs typeface="Arial"/>
                <a:sym typeface="Arial"/>
              </a:rPr>
              <a:t>Anatomical Changes From OSA</a:t>
            </a:r>
            <a:endParaRPr lang="en-US" b="1" kern="0" baseline="30000">
              <a:solidFill>
                <a:srgbClr val="000000"/>
              </a:solidFill>
              <a:latin typeface="+mn-lt"/>
              <a:cs typeface="Arial"/>
              <a:sym typeface="Arial"/>
            </a:endParaRPr>
          </a:p>
        </p:txBody>
      </p:sp>
      <p:sp>
        <p:nvSpPr>
          <p:cNvPr id="42" name="Rectangle 3">
            <a:extLst>
              <a:ext uri="{FF2B5EF4-FFF2-40B4-BE49-F238E27FC236}">
                <a16:creationId xmlns:a16="http://schemas.microsoft.com/office/drawing/2014/main" id="{161D7285-6955-E2E2-BE87-F4D2CBE8FD1D}"/>
              </a:ext>
            </a:extLst>
          </p:cNvPr>
          <p:cNvSpPr>
            <a:spLocks noChangeArrowheads="1"/>
          </p:cNvSpPr>
          <p:nvPr/>
        </p:nvSpPr>
        <p:spPr bwMode="auto">
          <a:xfrm>
            <a:off x="4559090" y="2030327"/>
            <a:ext cx="3610808" cy="3406422"/>
          </a:xfrm>
          <a:prstGeom prst="rect">
            <a:avLst/>
          </a:prstGeo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2200">
                <a:solidFill>
                  <a:schemeClr val="bg1"/>
                </a:solidFill>
                <a:latin typeface="Calibri" panose="020F0502020204030204" pitchFamily="34" charset="0"/>
              </a:rPr>
              <a:t>Image not available</a:t>
            </a:r>
            <a:br>
              <a:rPr lang="en-US" altLang="en-US" sz="2200">
                <a:solidFill>
                  <a:schemeClr val="bg1"/>
                </a:solidFill>
                <a:latin typeface="Calibri" panose="020F0502020204030204" pitchFamily="34" charset="0"/>
              </a:rPr>
            </a:br>
            <a:r>
              <a:rPr lang="en-US" altLang="en-US" sz="2200">
                <a:solidFill>
                  <a:schemeClr val="bg1"/>
                </a:solidFill>
                <a:latin typeface="Calibri" panose="020F0502020204030204" pitchFamily="34" charset="0"/>
              </a:rPr>
              <a:t>for distribution</a:t>
            </a:r>
          </a:p>
        </p:txBody>
      </p:sp>
      <p:sp>
        <p:nvSpPr>
          <p:cNvPr id="44" name="Rectangle 3">
            <a:extLst>
              <a:ext uri="{FF2B5EF4-FFF2-40B4-BE49-F238E27FC236}">
                <a16:creationId xmlns:a16="http://schemas.microsoft.com/office/drawing/2014/main" id="{13C011BF-81B9-CEF5-39AE-9F03D78FA0BC}"/>
              </a:ext>
            </a:extLst>
          </p:cNvPr>
          <p:cNvSpPr>
            <a:spLocks noChangeArrowheads="1"/>
          </p:cNvSpPr>
          <p:nvPr/>
        </p:nvSpPr>
        <p:spPr bwMode="auto">
          <a:xfrm>
            <a:off x="8177208" y="2030326"/>
            <a:ext cx="3610808" cy="3406422"/>
          </a:xfrm>
          <a:prstGeom prst="rect">
            <a:avLst/>
          </a:prstGeo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2200">
                <a:solidFill>
                  <a:schemeClr val="bg1"/>
                </a:solidFill>
                <a:latin typeface="Calibri" panose="020F0502020204030204" pitchFamily="34" charset="0"/>
              </a:rPr>
              <a:t>Image not available</a:t>
            </a:r>
            <a:br>
              <a:rPr lang="en-US" altLang="en-US" sz="2200">
                <a:solidFill>
                  <a:schemeClr val="bg1"/>
                </a:solidFill>
                <a:latin typeface="Calibri" panose="020F0502020204030204" pitchFamily="34" charset="0"/>
              </a:rPr>
            </a:br>
            <a:r>
              <a:rPr lang="en-US" altLang="en-US" sz="2200">
                <a:solidFill>
                  <a:schemeClr val="bg1"/>
                </a:solidFill>
                <a:latin typeface="Calibri" panose="020F0502020204030204" pitchFamily="34" charset="0"/>
              </a:rPr>
              <a:t>for distribution</a:t>
            </a:r>
          </a:p>
        </p:txBody>
      </p:sp>
    </p:spTree>
    <p:extLst>
      <p:ext uri="{BB962C8B-B14F-4D97-AF65-F5344CB8AC3E}">
        <p14:creationId xmlns:p14="http://schemas.microsoft.com/office/powerpoint/2010/main" val="13580175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0AA25-F6E6-7B94-D262-DC01843B3F30}"/>
              </a:ext>
            </a:extLst>
          </p:cNvPr>
          <p:cNvSpPr>
            <a:spLocks noGrp="1"/>
          </p:cNvSpPr>
          <p:nvPr>
            <p:ph type="title"/>
          </p:nvPr>
        </p:nvSpPr>
        <p:spPr/>
        <p:txBody>
          <a:bodyPr/>
          <a:lstStyle/>
          <a:p>
            <a:r>
              <a:rPr lang="en-US"/>
              <a:t>How Does Weight Loss Affect OSA? </a:t>
            </a:r>
            <a:endParaRPr lang="en-US" baseline="30000"/>
          </a:p>
        </p:txBody>
      </p:sp>
      <p:sp>
        <p:nvSpPr>
          <p:cNvPr id="5" name="Content Placeholder 4">
            <a:extLst>
              <a:ext uri="{FF2B5EF4-FFF2-40B4-BE49-F238E27FC236}">
                <a16:creationId xmlns:a16="http://schemas.microsoft.com/office/drawing/2014/main" id="{48451D53-4611-8726-FA86-2256B8A91F8A}"/>
              </a:ext>
            </a:extLst>
          </p:cNvPr>
          <p:cNvSpPr>
            <a:spLocks noGrp="1"/>
          </p:cNvSpPr>
          <p:nvPr>
            <p:ph sz="half" idx="2"/>
          </p:nvPr>
        </p:nvSpPr>
        <p:spPr>
          <a:xfrm>
            <a:off x="6252633" y="1510730"/>
            <a:ext cx="5643457" cy="4679462"/>
          </a:xfrm>
        </p:spPr>
        <p:txBody>
          <a:bodyPr/>
          <a:lstStyle/>
          <a:p>
            <a:r>
              <a:rPr lang="en-US" sz="2000"/>
              <a:t>MIMOSA1: 6-mo randomized trial of adults with moderate to severe OSA and overweight/obesity (N = 180) </a:t>
            </a:r>
          </a:p>
          <a:p>
            <a:pPr lvl="1"/>
            <a:r>
              <a:rPr lang="en-US" sz="1800"/>
              <a:t>Treated with standard of care, mediterranean diet, or mediterranean lifestyle</a:t>
            </a:r>
          </a:p>
          <a:p>
            <a:pPr lvl="1"/>
            <a:r>
              <a:rPr lang="en-US" sz="1800"/>
              <a:t>All received treatment with CPAP</a:t>
            </a:r>
          </a:p>
          <a:p>
            <a:r>
              <a:rPr lang="en-US" sz="2000"/>
              <a:t>Meta-analysis of 10 randomized trials (N = 702) calculated mean change in AHI via lifestyle interventions that lasted ≤1 yr*</a:t>
            </a:r>
          </a:p>
          <a:p>
            <a:pPr lvl="1"/>
            <a:r>
              <a:rPr lang="en-US" sz="1800"/>
              <a:t>-8.61 events/</a:t>
            </a:r>
            <a:r>
              <a:rPr lang="en-US" sz="1800" err="1"/>
              <a:t>hr</a:t>
            </a:r>
            <a:r>
              <a:rPr lang="en-US" sz="1800"/>
              <a:t> with diet alone</a:t>
            </a:r>
          </a:p>
          <a:p>
            <a:pPr lvl="1"/>
            <a:r>
              <a:rPr lang="en-US" sz="1800"/>
              <a:t>-8.08 events/</a:t>
            </a:r>
            <a:r>
              <a:rPr lang="en-US" sz="1800" err="1"/>
              <a:t>hr</a:t>
            </a:r>
            <a:r>
              <a:rPr lang="en-US" sz="1800"/>
              <a:t> with exercise alone</a:t>
            </a:r>
          </a:p>
          <a:p>
            <a:pPr lvl="1"/>
            <a:r>
              <a:rPr lang="en-US" sz="1800"/>
              <a:t>-8.15 events/</a:t>
            </a:r>
            <a:r>
              <a:rPr lang="en-US" sz="1800" err="1"/>
              <a:t>hr</a:t>
            </a:r>
            <a:r>
              <a:rPr lang="en-US" sz="1800"/>
              <a:t> with diet + exercise</a:t>
            </a:r>
          </a:p>
        </p:txBody>
      </p:sp>
      <p:sp>
        <p:nvSpPr>
          <p:cNvPr id="39" name="Freeform 12">
            <a:extLst>
              <a:ext uri="{FF2B5EF4-FFF2-40B4-BE49-F238E27FC236}">
                <a16:creationId xmlns:a16="http://schemas.microsoft.com/office/drawing/2014/main" id="{AA4CDB0D-9D08-A4A1-30DC-EAD2C4FBB958}"/>
              </a:ext>
            </a:extLst>
          </p:cNvPr>
          <p:cNvSpPr/>
          <p:nvPr/>
        </p:nvSpPr>
        <p:spPr>
          <a:xfrm>
            <a:off x="4416174" y="2049920"/>
            <a:ext cx="0" cy="3472414"/>
          </a:xfrm>
          <a:custGeom>
            <a:avLst/>
            <a:gdLst>
              <a:gd name="connsiteX0" fmla="*/ 0 w 0"/>
              <a:gd name="connsiteY0" fmla="*/ 2690301 h 2690301"/>
              <a:gd name="connsiteX1" fmla="*/ 0 w 0"/>
              <a:gd name="connsiteY1" fmla="*/ 0 h 2690301"/>
            </a:gdLst>
            <a:ahLst/>
            <a:cxnLst>
              <a:cxn ang="0">
                <a:pos x="connsiteX0" y="connsiteY0"/>
              </a:cxn>
              <a:cxn ang="0">
                <a:pos x="connsiteX1" y="connsiteY1"/>
              </a:cxn>
            </a:cxnLst>
            <a:rect l="l" t="t" r="r" b="b"/>
            <a:pathLst>
              <a:path h="2690301">
                <a:moveTo>
                  <a:pt x="0" y="2690301"/>
                </a:moveTo>
                <a:lnTo>
                  <a:pt x="0" y="0"/>
                </a:lnTo>
              </a:path>
            </a:pathLst>
          </a:custGeom>
          <a:noFill/>
          <a:ln w="19050" cap="flat" cmpd="sng" algn="ctr">
            <a:solidFill>
              <a:srgbClr val="09345A">
                <a:shade val="15000"/>
              </a:srgbClr>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
                <a:srgbClr val="000000"/>
              </a:buClr>
              <a:buSzTx/>
              <a:buFontTx/>
              <a:buNone/>
              <a:tabLst/>
              <a:defRPr/>
            </a:pPr>
            <a:endParaRPr kumimoji="0" lang="en-US" sz="1867" b="0" i="0" u="none" strike="noStrike" kern="0" cap="none" spc="0" normalizeH="0" baseline="0" noProof="0">
              <a:ln>
                <a:noFill/>
              </a:ln>
              <a:solidFill>
                <a:prstClr val="white"/>
              </a:solidFill>
              <a:effectLst/>
              <a:uLnTx/>
              <a:uFillTx/>
              <a:latin typeface="Arial"/>
              <a:ea typeface="+mn-ea"/>
              <a:cs typeface="+mn-cs"/>
              <a:sym typeface="Arial"/>
            </a:endParaRPr>
          </a:p>
        </p:txBody>
      </p:sp>
      <p:graphicFrame>
        <p:nvGraphicFramePr>
          <p:cNvPr id="40" name="Chart 39">
            <a:extLst>
              <a:ext uri="{FF2B5EF4-FFF2-40B4-BE49-F238E27FC236}">
                <a16:creationId xmlns:a16="http://schemas.microsoft.com/office/drawing/2014/main" id="{B3736840-14C0-F9AA-E74A-AE2633F83C33}"/>
              </a:ext>
            </a:extLst>
          </p:cNvPr>
          <p:cNvGraphicFramePr/>
          <p:nvPr>
            <p:extLst>
              <p:ext uri="{D42A27DB-BD31-4B8C-83A1-F6EECF244321}">
                <p14:modId xmlns:p14="http://schemas.microsoft.com/office/powerpoint/2010/main" val="2149694315"/>
              </p:ext>
            </p:extLst>
          </p:nvPr>
        </p:nvGraphicFramePr>
        <p:xfrm>
          <a:off x="234981" y="1906298"/>
          <a:ext cx="7158855" cy="37669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1" name="Chart 40">
            <a:extLst>
              <a:ext uri="{FF2B5EF4-FFF2-40B4-BE49-F238E27FC236}">
                <a16:creationId xmlns:a16="http://schemas.microsoft.com/office/drawing/2014/main" id="{5E5AF7FF-D430-3675-7B80-0E6FEBFB3F52}"/>
              </a:ext>
            </a:extLst>
          </p:cNvPr>
          <p:cNvGraphicFramePr/>
          <p:nvPr>
            <p:extLst>
              <p:ext uri="{D42A27DB-BD31-4B8C-83A1-F6EECF244321}">
                <p14:modId xmlns:p14="http://schemas.microsoft.com/office/powerpoint/2010/main" val="2787070248"/>
              </p:ext>
            </p:extLst>
          </p:nvPr>
        </p:nvGraphicFramePr>
        <p:xfrm>
          <a:off x="295909" y="5051511"/>
          <a:ext cx="6584496" cy="899629"/>
        </p:xfrm>
        <a:graphic>
          <a:graphicData uri="http://schemas.openxmlformats.org/drawingml/2006/chart">
            <c:chart xmlns:c="http://schemas.openxmlformats.org/drawingml/2006/chart" xmlns:r="http://schemas.openxmlformats.org/officeDocument/2006/relationships" r:id="rId4"/>
          </a:graphicData>
        </a:graphic>
      </p:graphicFrame>
      <p:sp>
        <p:nvSpPr>
          <p:cNvPr id="42" name="TextBox 41">
            <a:extLst>
              <a:ext uri="{FF2B5EF4-FFF2-40B4-BE49-F238E27FC236}">
                <a16:creationId xmlns:a16="http://schemas.microsoft.com/office/drawing/2014/main" id="{7FBA9CB9-8E1B-B73B-571F-EF2F8FBFE3A6}"/>
              </a:ext>
            </a:extLst>
          </p:cNvPr>
          <p:cNvSpPr txBox="1"/>
          <p:nvPr/>
        </p:nvSpPr>
        <p:spPr>
          <a:xfrm>
            <a:off x="983703" y="1492301"/>
            <a:ext cx="5268932" cy="379656"/>
          </a:xfrm>
          <a:prstGeom prst="rect">
            <a:avLst/>
          </a:prstGeom>
          <a:noFill/>
        </p:spPr>
        <p:txBody>
          <a:bodyPr wrap="square" rtlCol="0">
            <a:spAutoFit/>
          </a:bodyPr>
          <a:lstStyle/>
          <a:p>
            <a:pPr marL="0" marR="0" lvl="0" indent="0" algn="ctr" defTabSz="1219140" eaLnBrk="1" fontAlgn="auto" latinLnBrk="0" hangingPunct="1">
              <a:lnSpc>
                <a:spcPct val="100000"/>
              </a:lnSpc>
              <a:spcBef>
                <a:spcPts val="0"/>
              </a:spcBef>
              <a:spcAft>
                <a:spcPts val="0"/>
              </a:spcAft>
              <a:buClr>
                <a:srgbClr val="000000"/>
              </a:buClr>
              <a:buSzTx/>
              <a:buFontTx/>
              <a:buNone/>
              <a:tabLst/>
              <a:defRPr/>
            </a:pPr>
            <a:r>
              <a:rPr kumimoji="0" lang="en-US" i="0" u="none" strike="noStrike" kern="0" cap="none" spc="0" normalizeH="0" baseline="0" noProof="0">
                <a:ln>
                  <a:noFill/>
                </a:ln>
                <a:solidFill>
                  <a:srgbClr val="000000"/>
                </a:solidFill>
                <a:effectLst/>
                <a:uLnTx/>
                <a:uFillTx/>
                <a:latin typeface="+mn-lt"/>
                <a:cs typeface="Arial"/>
                <a:sym typeface="Arial"/>
              </a:rPr>
              <a:t>Dose-Response Weight Loss vs AHI</a:t>
            </a:r>
            <a:endParaRPr kumimoji="0" lang="en-US" i="0" u="none" strike="noStrike" kern="0" cap="none" spc="0" normalizeH="0" baseline="30000" noProof="0">
              <a:ln>
                <a:noFill/>
              </a:ln>
              <a:solidFill>
                <a:srgbClr val="000000"/>
              </a:solidFill>
              <a:effectLst/>
              <a:uLnTx/>
              <a:uFillTx/>
              <a:latin typeface="+mn-lt"/>
              <a:cs typeface="Arial"/>
              <a:sym typeface="Arial"/>
            </a:endParaRPr>
          </a:p>
        </p:txBody>
      </p:sp>
      <p:sp>
        <p:nvSpPr>
          <p:cNvPr id="43" name="TextBox 42">
            <a:extLst>
              <a:ext uri="{FF2B5EF4-FFF2-40B4-BE49-F238E27FC236}">
                <a16:creationId xmlns:a16="http://schemas.microsoft.com/office/drawing/2014/main" id="{2F764307-1A73-EAAF-3EAF-43AC11AB7505}"/>
              </a:ext>
            </a:extLst>
          </p:cNvPr>
          <p:cNvSpPr txBox="1"/>
          <p:nvPr/>
        </p:nvSpPr>
        <p:spPr>
          <a:xfrm rot="16200000">
            <a:off x="-1252597" y="3676783"/>
            <a:ext cx="3383331" cy="307776"/>
          </a:xfrm>
          <a:prstGeom prst="rect">
            <a:avLst/>
          </a:prstGeom>
          <a:noFill/>
        </p:spPr>
        <p:txBody>
          <a:bodyPr wrap="square" rtlCol="0">
            <a:spAutoFit/>
          </a:bodyPr>
          <a:lstStyle/>
          <a:p>
            <a:pPr marL="0" marR="0" lvl="0" indent="0" algn="ctr" defTabSz="1219170" eaLnBrk="1" fontAlgn="auto" latinLnBrk="0" hangingPunct="1">
              <a:lnSpc>
                <a:spcPct val="100000"/>
              </a:lnSpc>
              <a:spcBef>
                <a:spcPts val="0"/>
              </a:spcBef>
              <a:spcAft>
                <a:spcPts val="0"/>
              </a:spcAft>
              <a:buClr>
                <a:srgbClr val="000000"/>
              </a:buClr>
              <a:buSzTx/>
              <a:buFontTx/>
              <a:buNone/>
              <a:tabLst/>
              <a:defRPr/>
            </a:pPr>
            <a:r>
              <a:rPr kumimoji="0" lang="en-US" sz="1400" i="0" u="none" strike="noStrike" kern="0" cap="none" spc="0" normalizeH="0" baseline="0" noProof="0">
                <a:ln>
                  <a:noFill/>
                </a:ln>
                <a:solidFill>
                  <a:srgbClr val="000000"/>
                </a:solidFill>
                <a:effectLst/>
                <a:uLnTx/>
                <a:uFillTx/>
                <a:latin typeface="+mn-lt"/>
                <a:cs typeface="Arial"/>
                <a:sym typeface="Arial"/>
              </a:rPr>
              <a:t>Change in AHI (%)</a:t>
            </a:r>
          </a:p>
        </p:txBody>
      </p:sp>
      <p:sp>
        <p:nvSpPr>
          <p:cNvPr id="44" name="TextBox 43">
            <a:extLst>
              <a:ext uri="{FF2B5EF4-FFF2-40B4-BE49-F238E27FC236}">
                <a16:creationId xmlns:a16="http://schemas.microsoft.com/office/drawing/2014/main" id="{88D08457-131E-CC47-EB9B-1FAB6080D2B8}"/>
              </a:ext>
            </a:extLst>
          </p:cNvPr>
          <p:cNvSpPr txBox="1"/>
          <p:nvPr/>
        </p:nvSpPr>
        <p:spPr>
          <a:xfrm>
            <a:off x="983703" y="5782427"/>
            <a:ext cx="5146701" cy="307778"/>
          </a:xfrm>
          <a:prstGeom prst="rect">
            <a:avLst/>
          </a:prstGeom>
          <a:noFill/>
        </p:spPr>
        <p:txBody>
          <a:bodyPr wrap="square" rtlCol="0">
            <a:spAutoFit/>
          </a:bodyPr>
          <a:lstStyle/>
          <a:p>
            <a:pPr marL="0" marR="0" lvl="0" indent="0" algn="ctr" defTabSz="1219170" eaLnBrk="1" fontAlgn="auto" latinLnBrk="0" hangingPunct="1">
              <a:lnSpc>
                <a:spcPct val="100000"/>
              </a:lnSpc>
              <a:spcBef>
                <a:spcPts val="0"/>
              </a:spcBef>
              <a:spcAft>
                <a:spcPts val="0"/>
              </a:spcAft>
              <a:buClr>
                <a:srgbClr val="000000"/>
              </a:buClr>
              <a:buSzTx/>
              <a:buFontTx/>
              <a:buNone/>
              <a:tabLst/>
              <a:defRPr/>
            </a:pPr>
            <a:r>
              <a:rPr kumimoji="0" lang="en-US" sz="1400" i="0" u="none" strike="noStrike" kern="0" cap="none" spc="0" normalizeH="0" baseline="0" noProof="0">
                <a:ln>
                  <a:noFill/>
                </a:ln>
                <a:solidFill>
                  <a:srgbClr val="000000"/>
                </a:solidFill>
                <a:effectLst/>
                <a:uLnTx/>
                <a:uFillTx/>
                <a:latin typeface="+mn-lt"/>
                <a:cs typeface="Arial"/>
                <a:sym typeface="Arial"/>
              </a:rPr>
              <a:t>Change in Weight (%)</a:t>
            </a:r>
          </a:p>
        </p:txBody>
      </p:sp>
      <p:pic>
        <p:nvPicPr>
          <p:cNvPr id="45" name="Picture 44">
            <a:extLst>
              <a:ext uri="{FF2B5EF4-FFF2-40B4-BE49-F238E27FC236}">
                <a16:creationId xmlns:a16="http://schemas.microsoft.com/office/drawing/2014/main" id="{2CF44CD8-4C2A-197B-A6BB-299540D90A74}"/>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4700"/>
                    </a14:imgEffect>
                    <a14:imgEffect>
                      <a14:brightnessContrast bright="20000" contrast="20000"/>
                    </a14:imgEffect>
                  </a14:imgLayer>
                </a14:imgProps>
              </a:ext>
            </a:extLst>
          </a:blip>
          <a:stretch>
            <a:fillRect/>
          </a:stretch>
        </p:blipFill>
        <p:spPr>
          <a:xfrm>
            <a:off x="1583472" y="2395839"/>
            <a:ext cx="3945214" cy="2761212"/>
          </a:xfrm>
          <a:prstGeom prst="rect">
            <a:avLst/>
          </a:prstGeom>
        </p:spPr>
      </p:pic>
      <p:sp>
        <p:nvSpPr>
          <p:cNvPr id="50" name="Rectangle 49">
            <a:extLst>
              <a:ext uri="{FF2B5EF4-FFF2-40B4-BE49-F238E27FC236}">
                <a16:creationId xmlns:a16="http://schemas.microsoft.com/office/drawing/2014/main" id="{DD1DA0B1-8627-06AB-FE85-E935C823A999}"/>
              </a:ext>
            </a:extLst>
          </p:cNvPr>
          <p:cNvSpPr/>
          <p:nvPr/>
        </p:nvSpPr>
        <p:spPr>
          <a:xfrm>
            <a:off x="404521" y="6366314"/>
            <a:ext cx="8313081"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Georgoulis. J Clin Sleep Med. 2022;18:1251. Edwards. </a:t>
            </a:r>
            <a:r>
              <a:rPr lang="en-US" sz="1200" b="0" err="1">
                <a:solidFill>
                  <a:schemeClr val="bg2"/>
                </a:solidFill>
                <a:latin typeface="Calibri" panose="020F0502020204030204"/>
                <a:cs typeface="+mn-cs"/>
              </a:rPr>
              <a:t>Repirology</a:t>
            </a:r>
            <a:r>
              <a:rPr lang="en-US" sz="1200" b="0">
                <a:solidFill>
                  <a:schemeClr val="bg2"/>
                </a:solidFill>
                <a:latin typeface="Calibri" panose="020F0502020204030204"/>
                <a:cs typeface="+mn-cs"/>
              </a:rPr>
              <a:t>. 2019;24:740.</a:t>
            </a:r>
            <a:endParaRPr kumimoji="0" lang="en-US" sz="1200" b="0" i="0" u="none" strike="noStrike" kern="1200" cap="none" spc="0" normalizeH="0" baseline="0" noProof="0">
              <a:ln>
                <a:noFill/>
              </a:ln>
              <a:solidFill>
                <a:schemeClr val="bg2"/>
              </a:solidFill>
              <a:effectLst/>
              <a:uLnTx/>
              <a:uFillTx/>
              <a:latin typeface="Calibri" panose="020F0502020204030204"/>
              <a:ea typeface="+mn-ea"/>
              <a:cs typeface="+mn-cs"/>
            </a:endParaRPr>
          </a:p>
        </p:txBody>
      </p:sp>
      <p:sp>
        <p:nvSpPr>
          <p:cNvPr id="51" name="TextBox 50">
            <a:extLst>
              <a:ext uri="{FF2B5EF4-FFF2-40B4-BE49-F238E27FC236}">
                <a16:creationId xmlns:a16="http://schemas.microsoft.com/office/drawing/2014/main" id="{3132AC76-FBAA-0DA3-8F8A-076C4A36A23F}"/>
              </a:ext>
            </a:extLst>
          </p:cNvPr>
          <p:cNvSpPr txBox="1"/>
          <p:nvPr/>
        </p:nvSpPr>
        <p:spPr bwMode="auto">
          <a:xfrm>
            <a:off x="1460664" y="2186975"/>
            <a:ext cx="237482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Weight-stable/gain group</a:t>
            </a:r>
            <a:br>
              <a:rPr lang="en-US" sz="1400" b="0">
                <a:solidFill>
                  <a:schemeClr val="bg1"/>
                </a:solidFill>
                <a:latin typeface="Calibri" panose="020F0502020204030204" pitchFamily="34" charset="0"/>
              </a:rPr>
            </a:br>
            <a:r>
              <a:rPr lang="en-US" sz="1400" b="0">
                <a:solidFill>
                  <a:schemeClr val="bg1"/>
                </a:solidFill>
                <a:latin typeface="Calibri" panose="020F0502020204030204" pitchFamily="34" charset="0"/>
              </a:rPr>
              <a:t>&lt;5% weight loss group</a:t>
            </a:r>
            <a:br>
              <a:rPr lang="en-US" sz="1400" b="0">
                <a:solidFill>
                  <a:schemeClr val="bg1"/>
                </a:solidFill>
                <a:latin typeface="Calibri" panose="020F0502020204030204" pitchFamily="34" charset="0"/>
              </a:rPr>
            </a:br>
            <a:r>
              <a:rPr lang="en-US" sz="1400" b="0">
                <a:solidFill>
                  <a:schemeClr val="bg1"/>
                </a:solidFill>
                <a:latin typeface="Calibri" panose="020F0502020204030204" pitchFamily="34" charset="0"/>
              </a:rPr>
              <a:t>5%-10% weight loss group</a:t>
            </a:r>
            <a:br>
              <a:rPr lang="en-US" sz="1400" b="0">
                <a:solidFill>
                  <a:schemeClr val="bg1"/>
                </a:solidFill>
                <a:latin typeface="Calibri" panose="020F0502020204030204" pitchFamily="34" charset="0"/>
              </a:rPr>
            </a:br>
            <a:r>
              <a:rPr lang="en-US" sz="1400" b="0">
                <a:solidFill>
                  <a:schemeClr val="bg1"/>
                </a:solidFill>
                <a:latin typeface="Calibri" panose="020F0502020204030204" pitchFamily="34" charset="0"/>
              </a:rPr>
              <a:t>≥10% weight loss group</a:t>
            </a:r>
          </a:p>
        </p:txBody>
      </p:sp>
      <p:sp>
        <p:nvSpPr>
          <p:cNvPr id="53" name="TextBox 52">
            <a:extLst>
              <a:ext uri="{FF2B5EF4-FFF2-40B4-BE49-F238E27FC236}">
                <a16:creationId xmlns:a16="http://schemas.microsoft.com/office/drawing/2014/main" id="{C88830C2-F416-0EED-1BC4-D65250D71D3D}"/>
              </a:ext>
            </a:extLst>
          </p:cNvPr>
          <p:cNvSpPr txBox="1"/>
          <p:nvPr/>
        </p:nvSpPr>
        <p:spPr bwMode="auto">
          <a:xfrm>
            <a:off x="617710" y="6158887"/>
            <a:ext cx="59430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US" sz="1200" b="0" i="0" u="none" strike="noStrike" kern="0" cap="none" spc="0" normalizeH="0" baseline="0" noProof="0">
                <a:ln>
                  <a:noFill/>
                </a:ln>
                <a:solidFill>
                  <a:srgbClr val="000000"/>
                </a:solidFill>
                <a:effectLst/>
                <a:uLnTx/>
                <a:uFillTx/>
                <a:latin typeface="+mn-lt"/>
                <a:ea typeface="+mn-ea"/>
                <a:cs typeface="Arial" panose="020B0604020202020204" pitchFamily="34" charset="0"/>
                <a:sym typeface="Arial"/>
              </a:rPr>
              <a:t>*Range: 1 mo-1 yr; median duration: 12 </a:t>
            </a:r>
            <a:r>
              <a:rPr kumimoji="0" lang="en-US" sz="1200" b="0" i="0" u="none" strike="noStrike" kern="0" cap="none" spc="0" normalizeH="0" baseline="0" noProof="0" err="1">
                <a:ln>
                  <a:noFill/>
                </a:ln>
                <a:solidFill>
                  <a:srgbClr val="000000"/>
                </a:solidFill>
                <a:effectLst/>
                <a:uLnTx/>
                <a:uFillTx/>
                <a:latin typeface="+mn-lt"/>
                <a:ea typeface="+mn-ea"/>
                <a:cs typeface="Arial" panose="020B0604020202020204" pitchFamily="34" charset="0"/>
                <a:sym typeface="Arial"/>
              </a:rPr>
              <a:t>wk</a:t>
            </a:r>
            <a:r>
              <a:rPr kumimoji="0" lang="en-US" sz="1200" b="0" i="0" u="none" strike="noStrike" kern="0" cap="none" spc="0" normalizeH="0" baseline="0" noProof="0">
                <a:ln>
                  <a:noFill/>
                </a:ln>
                <a:solidFill>
                  <a:srgbClr val="000000"/>
                </a:solidFill>
                <a:effectLst/>
                <a:uLnTx/>
                <a:uFillTx/>
                <a:latin typeface="+mn-lt"/>
                <a:ea typeface="+mn-ea"/>
                <a:cs typeface="Arial" panose="020B0604020202020204" pitchFamily="34" charset="0"/>
                <a:sym typeface="Arial"/>
              </a:rPr>
              <a:t> </a:t>
            </a:r>
            <a:r>
              <a:rPr lang="en-US" sz="1200" b="0" kern="0">
                <a:solidFill>
                  <a:srgbClr val="000000"/>
                </a:solidFill>
                <a:latin typeface="+mn-lt"/>
                <a:sym typeface="Arial"/>
              </a:rPr>
              <a:t>(IQR</a:t>
            </a:r>
            <a:r>
              <a:rPr kumimoji="0" lang="en-US" sz="1200" b="0" i="0" u="none" strike="noStrike" kern="0" cap="none" spc="0" normalizeH="0" baseline="0" noProof="0">
                <a:ln>
                  <a:noFill/>
                </a:ln>
                <a:solidFill>
                  <a:srgbClr val="000000"/>
                </a:solidFill>
                <a:effectLst/>
                <a:uLnTx/>
                <a:uFillTx/>
                <a:latin typeface="+mn-lt"/>
                <a:ea typeface="+mn-ea"/>
                <a:cs typeface="Arial" panose="020B0604020202020204" pitchFamily="34" charset="0"/>
                <a:sym typeface="Arial"/>
              </a:rPr>
              <a:t>: 4-43 </a:t>
            </a:r>
            <a:r>
              <a:rPr kumimoji="0" lang="en-US" sz="1200" b="0" i="0" u="none" strike="noStrike" kern="0" cap="none" spc="0" normalizeH="0" baseline="0" noProof="0" err="1">
                <a:ln>
                  <a:noFill/>
                </a:ln>
                <a:solidFill>
                  <a:srgbClr val="000000"/>
                </a:solidFill>
                <a:effectLst/>
                <a:uLnTx/>
                <a:uFillTx/>
                <a:latin typeface="+mn-lt"/>
                <a:ea typeface="+mn-ea"/>
                <a:cs typeface="Arial" panose="020B0604020202020204" pitchFamily="34" charset="0"/>
                <a:sym typeface="Arial"/>
              </a:rPr>
              <a:t>wk</a:t>
            </a:r>
            <a:r>
              <a:rPr kumimoji="0" lang="en-US" sz="1200" b="0" i="0" u="none" strike="noStrike" kern="0" cap="none" spc="0" normalizeH="0" baseline="0" noProof="0">
                <a:ln>
                  <a:noFill/>
                </a:ln>
                <a:solidFill>
                  <a:srgbClr val="000000"/>
                </a:solidFill>
                <a:effectLst/>
                <a:uLnTx/>
                <a:uFillTx/>
                <a:latin typeface="+mn-lt"/>
                <a:ea typeface="+mn-ea"/>
                <a:cs typeface="Arial" panose="020B0604020202020204" pitchFamily="34" charset="0"/>
                <a:sym typeface="Arial"/>
              </a:rPr>
              <a:t>).</a:t>
            </a:r>
          </a:p>
        </p:txBody>
      </p:sp>
      <p:sp>
        <p:nvSpPr>
          <p:cNvPr id="3" name="Oval 2">
            <a:extLst>
              <a:ext uri="{FF2B5EF4-FFF2-40B4-BE49-F238E27FC236}">
                <a16:creationId xmlns:a16="http://schemas.microsoft.com/office/drawing/2014/main" id="{FB50BD29-02C4-7550-EA9D-AEB5FF178C78}"/>
              </a:ext>
            </a:extLst>
          </p:cNvPr>
          <p:cNvSpPr/>
          <p:nvPr/>
        </p:nvSpPr>
        <p:spPr bwMode="auto">
          <a:xfrm>
            <a:off x="1370888" y="2282024"/>
            <a:ext cx="121766" cy="121766"/>
          </a:xfrm>
          <a:prstGeom prst="ellipse">
            <a:avLst/>
          </a:prstGeom>
          <a:noFill/>
          <a:ln w="19050">
            <a:solidFill>
              <a:schemeClr val="accent5"/>
            </a:solidFill>
            <a:miter lim="800000"/>
            <a:headEnd/>
            <a:tailEnd/>
          </a:ln>
        </p:spPr>
        <p:txBody>
          <a:bodyPr anchor="b"/>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kern="1200"/>
          </a:p>
        </p:txBody>
      </p:sp>
      <p:sp>
        <p:nvSpPr>
          <p:cNvPr id="4" name="Oval 3">
            <a:extLst>
              <a:ext uri="{FF2B5EF4-FFF2-40B4-BE49-F238E27FC236}">
                <a16:creationId xmlns:a16="http://schemas.microsoft.com/office/drawing/2014/main" id="{21063E80-F88C-0DD0-36AF-1C16B557983B}"/>
              </a:ext>
            </a:extLst>
          </p:cNvPr>
          <p:cNvSpPr/>
          <p:nvPr/>
        </p:nvSpPr>
        <p:spPr bwMode="auto">
          <a:xfrm>
            <a:off x="1370888" y="2492411"/>
            <a:ext cx="121766" cy="121766"/>
          </a:xfrm>
          <a:prstGeom prst="ellipse">
            <a:avLst/>
          </a:prstGeom>
          <a:noFill/>
          <a:ln w="19050">
            <a:solidFill>
              <a:schemeClr val="accent4"/>
            </a:solidFill>
            <a:miter lim="800000"/>
            <a:headEnd/>
            <a:tailEnd/>
          </a:ln>
        </p:spPr>
        <p:txBody>
          <a:bodyPr anchor="b"/>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kern="1200"/>
          </a:p>
        </p:txBody>
      </p:sp>
      <p:sp>
        <p:nvSpPr>
          <p:cNvPr id="6" name="Oval 5">
            <a:extLst>
              <a:ext uri="{FF2B5EF4-FFF2-40B4-BE49-F238E27FC236}">
                <a16:creationId xmlns:a16="http://schemas.microsoft.com/office/drawing/2014/main" id="{37E20A8A-5515-0527-DFB7-9A88AE1A96F2}"/>
              </a:ext>
            </a:extLst>
          </p:cNvPr>
          <p:cNvSpPr/>
          <p:nvPr/>
        </p:nvSpPr>
        <p:spPr bwMode="auto">
          <a:xfrm>
            <a:off x="1370888" y="2913186"/>
            <a:ext cx="121766" cy="121766"/>
          </a:xfrm>
          <a:prstGeom prst="ellipse">
            <a:avLst/>
          </a:prstGeom>
          <a:noFill/>
          <a:ln w="19050">
            <a:solidFill>
              <a:schemeClr val="accent6"/>
            </a:solidFill>
            <a:miter lim="800000"/>
            <a:headEnd/>
            <a:tailEnd/>
          </a:ln>
        </p:spPr>
        <p:txBody>
          <a:bodyPr anchor="b"/>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kern="1200"/>
          </a:p>
        </p:txBody>
      </p:sp>
      <p:sp>
        <p:nvSpPr>
          <p:cNvPr id="7" name="Oval 6">
            <a:extLst>
              <a:ext uri="{FF2B5EF4-FFF2-40B4-BE49-F238E27FC236}">
                <a16:creationId xmlns:a16="http://schemas.microsoft.com/office/drawing/2014/main" id="{9C64938C-CEDD-3B92-7F08-C07F9CF0FC1C}"/>
              </a:ext>
            </a:extLst>
          </p:cNvPr>
          <p:cNvSpPr/>
          <p:nvPr/>
        </p:nvSpPr>
        <p:spPr bwMode="auto">
          <a:xfrm>
            <a:off x="1370888" y="2702798"/>
            <a:ext cx="121766" cy="121766"/>
          </a:xfrm>
          <a:prstGeom prst="ellipse">
            <a:avLst/>
          </a:prstGeom>
          <a:noFill/>
          <a:ln w="19050">
            <a:solidFill>
              <a:schemeClr val="accent1"/>
            </a:solidFill>
            <a:miter lim="800000"/>
            <a:headEnd/>
            <a:tailEnd/>
          </a:ln>
        </p:spPr>
        <p:txBody>
          <a:bodyPr anchor="b"/>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kern="1200"/>
          </a:p>
        </p:txBody>
      </p:sp>
    </p:spTree>
    <p:extLst>
      <p:ext uri="{BB962C8B-B14F-4D97-AF65-F5344CB8AC3E}">
        <p14:creationId xmlns:p14="http://schemas.microsoft.com/office/powerpoint/2010/main" val="559110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12">
            <a:extLst>
              <a:ext uri="{FF2B5EF4-FFF2-40B4-BE49-F238E27FC236}">
                <a16:creationId xmlns:a16="http://schemas.microsoft.com/office/drawing/2014/main" id="{8505DDE1-4833-ECEF-7BD9-821F1DD4AD4F}"/>
              </a:ext>
            </a:extLst>
          </p:cNvPr>
          <p:cNvSpPr txBox="1">
            <a:spLocks noGrp="1"/>
          </p:cNvSpPr>
          <p:nvPr>
            <p:ph sz="half" idx="4294967295"/>
          </p:nvPr>
        </p:nvSpPr>
        <p:spPr>
          <a:xfrm>
            <a:off x="6185609" y="2922588"/>
            <a:ext cx="2703498" cy="3047747"/>
          </a:xfrm>
          <a:prstGeom prst="rect">
            <a:avLst/>
          </a:prstGeom>
          <a:noFill/>
          <a:ln>
            <a:noFill/>
          </a:ln>
          <a:effectLst/>
        </p:spPr>
        <p:style>
          <a:lnRef idx="1">
            <a:schemeClr val="accent3"/>
          </a:lnRef>
          <a:fillRef idx="2">
            <a:schemeClr val="accent3"/>
          </a:fillRef>
          <a:effectRef idx="1">
            <a:schemeClr val="accent3"/>
          </a:effectRef>
          <a:fontRef idx="minor">
            <a:schemeClr val="dk1"/>
          </a:fontRef>
        </p:style>
        <p:txBody>
          <a:bodyPr wrap="square" rtlCol="0" anchor="t">
            <a:noAutofit/>
          </a:bodyPr>
          <a:lstStyle/>
          <a:p>
            <a:r>
              <a:rPr lang="en-US" sz="1800" b="1">
                <a:solidFill>
                  <a:schemeClr val="bg1"/>
                </a:solidFill>
                <a:latin typeface="Calibri" panose="020F0502020204030204" pitchFamily="34" charset="0"/>
                <a:cs typeface="Calibri" panose="020F0502020204030204" pitchFamily="34" charset="0"/>
              </a:rPr>
              <a:t>Sleep AHEAD study   </a:t>
            </a:r>
            <a:r>
              <a:rPr lang="en-US" sz="1800">
                <a:solidFill>
                  <a:schemeClr val="bg1"/>
                </a:solidFill>
                <a:latin typeface="Calibri" panose="020F0502020204030204" pitchFamily="34" charset="0"/>
                <a:cs typeface="Calibri" panose="020F0502020204030204" pitchFamily="34" charset="0"/>
              </a:rPr>
              <a:t>(N = 264)</a:t>
            </a:r>
          </a:p>
          <a:p>
            <a:r>
              <a:rPr lang="en-US" sz="1800" b="1">
                <a:solidFill>
                  <a:schemeClr val="bg1"/>
                </a:solidFill>
                <a:latin typeface="Calibri" panose="020F0502020204030204" pitchFamily="34" charset="0"/>
                <a:cs typeface="Calibri" panose="020F0502020204030204" pitchFamily="34" charset="0"/>
              </a:rPr>
              <a:t>10.8 kg weight loss (10.5%) </a:t>
            </a:r>
            <a:r>
              <a:rPr lang="en-US" sz="1800">
                <a:solidFill>
                  <a:schemeClr val="bg1"/>
                </a:solidFill>
                <a:latin typeface="Calibri" panose="020F0502020204030204" pitchFamily="34" charset="0"/>
                <a:cs typeface="Calibri" panose="020F0502020204030204" pitchFamily="34" charset="0"/>
              </a:rPr>
              <a:t>via intensive lifestyle interventions induced </a:t>
            </a:r>
            <a:r>
              <a:rPr lang="en-US" sz="1800" b="1">
                <a:solidFill>
                  <a:schemeClr val="bg1"/>
                </a:solidFill>
                <a:latin typeface="Calibri" panose="020F0502020204030204" pitchFamily="34" charset="0"/>
                <a:cs typeface="Calibri" panose="020F0502020204030204" pitchFamily="34" charset="0"/>
              </a:rPr>
              <a:t>OSA remission in 13.6% </a:t>
            </a:r>
            <a:r>
              <a:rPr lang="en-US" sz="1800">
                <a:solidFill>
                  <a:schemeClr val="bg1"/>
                </a:solidFill>
                <a:latin typeface="Calibri" panose="020F0502020204030204" pitchFamily="34" charset="0"/>
                <a:cs typeface="Calibri" panose="020F0502020204030204" pitchFamily="34" charset="0"/>
              </a:rPr>
              <a:t>vs support and education among participants with overweight/obesity and T2D</a:t>
            </a:r>
            <a:endParaRPr lang="en-US" sz="1800">
              <a:solidFill>
                <a:schemeClr val="bg1"/>
              </a:solidFill>
              <a:latin typeface="Calibri" panose="020F0502020204030204" pitchFamily="34" charset="0"/>
              <a:ea typeface="Calibri"/>
              <a:cs typeface="Calibri" panose="020F0502020204030204" pitchFamily="34" charset="0"/>
            </a:endParaRPr>
          </a:p>
        </p:txBody>
      </p:sp>
      <p:sp>
        <p:nvSpPr>
          <p:cNvPr id="8" name="Down Arrow 7">
            <a:extLst>
              <a:ext uri="{FF2B5EF4-FFF2-40B4-BE49-F238E27FC236}">
                <a16:creationId xmlns:a16="http://schemas.microsoft.com/office/drawing/2014/main" id="{031EC6A0-80F4-BA72-5842-D58B01A8D18B}"/>
              </a:ext>
            </a:extLst>
          </p:cNvPr>
          <p:cNvSpPr/>
          <p:nvPr/>
        </p:nvSpPr>
        <p:spPr>
          <a:xfrm>
            <a:off x="923677" y="2090463"/>
            <a:ext cx="2002095" cy="1666259"/>
          </a:xfrm>
          <a:prstGeom prst="downArrow">
            <a:avLst>
              <a:gd name="adj1" fmla="val 70800"/>
              <a:gd name="adj2" fmla="val 34094"/>
            </a:avLst>
          </a:prstGeom>
          <a:solidFill>
            <a:schemeClr val="accent3"/>
          </a:solidFill>
          <a:ln w="9528">
            <a:noFill/>
            <a:prstDash val="solid"/>
          </a:ln>
          <a:effectLst>
            <a:outerShdw blurRad="152400" dist="88900" dir="8820000" algn="tl">
              <a:srgbClr val="000000">
                <a:alpha val="35000"/>
              </a:srgbClr>
            </a:outerShdw>
          </a:effectLst>
        </p:spPr>
        <p:txBody>
          <a:bodyPr vert="horz" wrap="square" lIns="91400" tIns="45719" rIns="91400" bIns="45719" anchor="ctr" anchorCtr="1" compatLnSpc="1"/>
          <a:lstStyle/>
          <a:p>
            <a:pPr marL="0" marR="0" lvl="0" indent="0" algn="l" defTabSz="1218538" rtl="0" eaLnBrk="1" fontAlgn="auto" latinLnBrk="0" hangingPunct="1">
              <a:lnSpc>
                <a:spcPct val="100000"/>
              </a:lnSpc>
              <a:spcBef>
                <a:spcPts val="0"/>
              </a:spcBef>
              <a:spcAft>
                <a:spcPts val="0"/>
              </a:spcAft>
              <a:buClrTx/>
              <a:buSzTx/>
              <a:buFontTx/>
              <a:buNone/>
              <a:tabLst/>
              <a:defRPr/>
            </a:pPr>
            <a:endParaRPr kumimoji="0" lang="en-GB" sz="1867" b="0" i="0" u="none" strike="noStrike" kern="0" cap="none" spc="0" normalizeH="0" baseline="0" noProof="0">
              <a:ln>
                <a:noFill/>
              </a:ln>
              <a:solidFill>
                <a:srgbClr val="292934"/>
              </a:solidFill>
              <a:effectLst/>
              <a:uLnTx/>
              <a:uFillTx/>
              <a:latin typeface="Arial"/>
              <a:ea typeface="+mn-ea"/>
              <a:cs typeface="Arial"/>
              <a:sym typeface="Arial"/>
            </a:endParaRPr>
          </a:p>
        </p:txBody>
      </p:sp>
      <p:sp>
        <p:nvSpPr>
          <p:cNvPr id="10" name="TextBox 9">
            <a:extLst>
              <a:ext uri="{FF2B5EF4-FFF2-40B4-BE49-F238E27FC236}">
                <a16:creationId xmlns:a16="http://schemas.microsoft.com/office/drawing/2014/main" id="{E7FA76C2-47CA-8367-5C16-9B192C5C3527}"/>
              </a:ext>
            </a:extLst>
          </p:cNvPr>
          <p:cNvSpPr txBox="1"/>
          <p:nvPr/>
        </p:nvSpPr>
        <p:spPr>
          <a:xfrm>
            <a:off x="1317392" y="2191249"/>
            <a:ext cx="1231640" cy="461665"/>
          </a:xfrm>
          <a:prstGeom prst="rect">
            <a:avLst/>
          </a:prstGeom>
          <a:noFill/>
        </p:spPr>
        <p:txBody>
          <a:bodyPr wrap="square" rtlCol="0">
            <a:sp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2400" b="1" i="0" u="none" strike="noStrike" kern="0" cap="none" spc="0" normalizeH="0" baseline="0" noProof="0">
                <a:ln>
                  <a:noFill/>
                </a:ln>
                <a:solidFill>
                  <a:prstClr val="white"/>
                </a:solidFill>
                <a:effectLst/>
                <a:uLnTx/>
                <a:uFillTx/>
                <a:latin typeface="+mn-lt"/>
                <a:ea typeface="+mn-ea"/>
                <a:cs typeface="Arial"/>
                <a:sym typeface="Arial"/>
              </a:rPr>
              <a:t>5%-10%</a:t>
            </a:r>
          </a:p>
        </p:txBody>
      </p:sp>
      <p:sp>
        <p:nvSpPr>
          <p:cNvPr id="19" name="TextBox 18">
            <a:extLst>
              <a:ext uri="{FF2B5EF4-FFF2-40B4-BE49-F238E27FC236}">
                <a16:creationId xmlns:a16="http://schemas.microsoft.com/office/drawing/2014/main" id="{A54B8FEB-3912-C3CB-CFD1-90CCD65FE98B}"/>
              </a:ext>
            </a:extLst>
          </p:cNvPr>
          <p:cNvSpPr txBox="1"/>
          <p:nvPr/>
        </p:nvSpPr>
        <p:spPr>
          <a:xfrm>
            <a:off x="923676" y="3919445"/>
            <a:ext cx="2019072" cy="400110"/>
          </a:xfrm>
          <a:prstGeom prst="rect">
            <a:avLst/>
          </a:prstGeom>
          <a:noFill/>
        </p:spPr>
        <p:txBody>
          <a:bodyPr wrap="square" lIns="91440" tIns="45720" rIns="91440" bIns="45720" rtlCol="0" anchor="ctr">
            <a:spAutoFit/>
          </a:bodyPr>
          <a:lstStyle/>
          <a:p>
            <a:pPr algn="ctr" defTabSz="1219170" eaLnBrk="1" fontAlgn="auto" hangingPunct="1">
              <a:spcBef>
                <a:spcPts val="0"/>
              </a:spcBef>
              <a:spcAft>
                <a:spcPts val="0"/>
              </a:spcAft>
              <a:buClr>
                <a:srgbClr val="000000"/>
              </a:buClr>
              <a:defRPr/>
            </a:pPr>
            <a:r>
              <a:rPr kumimoji="0" lang="en-US" sz="2000" b="1" i="0" u="none" strike="noStrike" kern="0" cap="none" spc="0" normalizeH="0" baseline="0" noProof="0">
                <a:ln>
                  <a:noFill/>
                </a:ln>
                <a:solidFill>
                  <a:srgbClr val="000000"/>
                </a:solidFill>
                <a:effectLst/>
                <a:uLnTx/>
                <a:uFillTx/>
                <a:latin typeface="+mn-lt"/>
                <a:ea typeface="+mn-ea"/>
                <a:cs typeface="Arial"/>
                <a:sym typeface="Arial"/>
              </a:rPr>
              <a:t>Improves OSA</a:t>
            </a:r>
          </a:p>
        </p:txBody>
      </p:sp>
      <p:sp>
        <p:nvSpPr>
          <p:cNvPr id="20" name="TextBox 19">
            <a:extLst>
              <a:ext uri="{FF2B5EF4-FFF2-40B4-BE49-F238E27FC236}">
                <a16:creationId xmlns:a16="http://schemas.microsoft.com/office/drawing/2014/main" id="{09B0CFB3-04D2-5A0C-7E8A-D23C93D4CBDB}"/>
              </a:ext>
            </a:extLst>
          </p:cNvPr>
          <p:cNvSpPr txBox="1"/>
          <p:nvPr/>
        </p:nvSpPr>
        <p:spPr>
          <a:xfrm>
            <a:off x="2739425" y="5183880"/>
            <a:ext cx="2842124" cy="1015663"/>
          </a:xfrm>
          <a:prstGeom prst="rect">
            <a:avLst/>
          </a:prstGeom>
          <a:noFill/>
        </p:spPr>
        <p:txBody>
          <a:bodyPr wrap="square" rtlCol="0">
            <a:sp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2000" b="1" i="0" u="none" strike="noStrike" kern="0" cap="none" spc="0" normalizeH="0" baseline="0" noProof="0">
                <a:ln>
                  <a:noFill/>
                </a:ln>
                <a:solidFill>
                  <a:srgbClr val="000000"/>
                </a:solidFill>
                <a:effectLst/>
                <a:uLnTx/>
                <a:uFillTx/>
                <a:latin typeface="+mn-lt"/>
                <a:ea typeface="+mn-ea"/>
                <a:cs typeface="Arial"/>
                <a:sym typeface="Arial"/>
              </a:rPr>
              <a:t>May reduce OSA severity by 50% in patients with moderate obesity</a:t>
            </a:r>
            <a:endParaRPr kumimoji="0" lang="en-US" sz="2000" b="1" i="0" u="none" strike="noStrike" kern="0" cap="none" spc="0" normalizeH="0" baseline="0" noProof="0">
              <a:ln>
                <a:noFill/>
              </a:ln>
              <a:solidFill>
                <a:srgbClr val="FF0000"/>
              </a:solidFill>
              <a:effectLst/>
              <a:uLnTx/>
              <a:uFillTx/>
              <a:latin typeface="+mn-lt"/>
              <a:ea typeface="+mn-ea"/>
              <a:cs typeface="Arial"/>
              <a:sym typeface="Arial"/>
            </a:endParaRPr>
          </a:p>
        </p:txBody>
      </p:sp>
      <p:sp>
        <p:nvSpPr>
          <p:cNvPr id="2" name="Title 1">
            <a:extLst>
              <a:ext uri="{FF2B5EF4-FFF2-40B4-BE49-F238E27FC236}">
                <a16:creationId xmlns:a16="http://schemas.microsoft.com/office/drawing/2014/main" id="{97B0AA25-F6E6-7B94-D262-DC01843B3F30}"/>
              </a:ext>
            </a:extLst>
          </p:cNvPr>
          <p:cNvSpPr>
            <a:spLocks noGrp="1"/>
          </p:cNvSpPr>
          <p:nvPr>
            <p:ph type="title"/>
          </p:nvPr>
        </p:nvSpPr>
        <p:spPr/>
        <p:txBody>
          <a:bodyPr/>
          <a:lstStyle/>
          <a:p>
            <a:r>
              <a:rPr lang="en-US"/>
              <a:t>How Does Weight Loss Affect OSA? </a:t>
            </a:r>
            <a:endParaRPr lang="en-US" baseline="30000"/>
          </a:p>
        </p:txBody>
      </p:sp>
      <p:sp>
        <p:nvSpPr>
          <p:cNvPr id="5" name="Content Placeholder 12">
            <a:extLst>
              <a:ext uri="{FF2B5EF4-FFF2-40B4-BE49-F238E27FC236}">
                <a16:creationId xmlns:a16="http://schemas.microsoft.com/office/drawing/2014/main" id="{7F6F14A1-BEF7-DF6D-1717-8099A0428A23}"/>
              </a:ext>
            </a:extLst>
          </p:cNvPr>
          <p:cNvSpPr txBox="1">
            <a:spLocks/>
          </p:cNvSpPr>
          <p:nvPr/>
        </p:nvSpPr>
        <p:spPr>
          <a:xfrm>
            <a:off x="9013796" y="2922588"/>
            <a:ext cx="2708821" cy="3091991"/>
          </a:xfrm>
          <a:prstGeom prst="rect">
            <a:avLst/>
          </a:prstGeom>
          <a:noFill/>
          <a:ln>
            <a:noFill/>
          </a:ln>
          <a:effectLst/>
        </p:spPr>
        <p:style>
          <a:lnRef idx="1">
            <a:schemeClr val="accent4"/>
          </a:lnRef>
          <a:fillRef idx="2">
            <a:schemeClr val="accent4"/>
          </a:fillRef>
          <a:effectRef idx="1">
            <a:schemeClr val="accent4"/>
          </a:effectRef>
          <a:fontRef idx="minor">
            <a:schemeClr val="dk1"/>
          </a:fontRef>
        </p:style>
        <p:txBody>
          <a:bodyPr vert="horz" wrap="square" lIns="121920" tIns="60960" rIns="121920" bIns="60960" rtlCol="0" anchor="t">
            <a:noAutofit/>
          </a:bodyPr>
          <a:lstStyle>
            <a:lvl1pPr marL="0" indent="0" algn="l" defTabSz="914400" rtl="0" eaLnBrk="1" latinLnBrk="0" hangingPunct="1">
              <a:spcBef>
                <a:spcPts val="0"/>
              </a:spcBef>
              <a:spcAft>
                <a:spcPts val="600"/>
              </a:spcAft>
              <a:buFont typeface="Arial" panose="020B0604020202020204" pitchFamily="34" charset="0"/>
              <a:buNone/>
              <a:defRPr sz="2400" kern="1200">
                <a:solidFill>
                  <a:schemeClr val="dk1"/>
                </a:solidFill>
                <a:latin typeface="+mn-lt"/>
                <a:ea typeface="+mn-ea"/>
                <a:cs typeface="+mn-cs"/>
              </a:defRPr>
            </a:lvl1pPr>
            <a:lvl2pPr marL="800100" indent="-342900" algn="l" defTabSz="914400" rtl="0" eaLnBrk="1" latinLnBrk="0" hangingPunct="1">
              <a:spcBef>
                <a:spcPts val="0"/>
              </a:spcBef>
              <a:spcAft>
                <a:spcPts val="600"/>
              </a:spcAft>
              <a:buFont typeface="Arial" panose="020B0604020202020204" pitchFamily="34" charset="0"/>
              <a:buChar char="–"/>
              <a:defRPr sz="2000" kern="1200">
                <a:solidFill>
                  <a:schemeClr val="dk1"/>
                </a:solidFill>
                <a:latin typeface="+mn-lt"/>
                <a:ea typeface="+mn-ea"/>
                <a:cs typeface="+mn-cs"/>
              </a:defRPr>
            </a:lvl2pPr>
            <a:lvl3pPr marL="1257300" marR="0" indent="-342900" algn="l" defTabSz="914400" rtl="0" eaLnBrk="1" fontAlgn="auto" latinLnBrk="0" hangingPunct="1">
              <a:lnSpc>
                <a:spcPct val="100000"/>
              </a:lnSpc>
              <a:spcBef>
                <a:spcPts val="0"/>
              </a:spcBef>
              <a:spcAft>
                <a:spcPts val="600"/>
              </a:spcAft>
              <a:buClrTx/>
              <a:buSzPct val="70000"/>
              <a:buFont typeface="Wingdings 2" panose="05020102010507070707" pitchFamily="18" charset="2"/>
              <a:buChar char="®"/>
              <a:tabLst/>
              <a:defRPr sz="1800" kern="1200">
                <a:solidFill>
                  <a:schemeClr val="dk1"/>
                </a:solidFill>
                <a:latin typeface="+mn-lt"/>
                <a:ea typeface="+mn-ea"/>
                <a:cs typeface="+mn-cs"/>
              </a:defRPr>
            </a:lvl3pPr>
            <a:lvl4pPr marL="1600200" indent="-228600" algn="l" defTabSz="914400" rtl="0" eaLnBrk="1" latinLnBrk="0" hangingPunct="1">
              <a:spcBef>
                <a:spcPts val="0"/>
              </a:spcBef>
              <a:spcAft>
                <a:spcPts val="600"/>
              </a:spcAft>
              <a:buFont typeface="Arial" panose="020B0604020202020204" pitchFamily="34" charset="0"/>
              <a:buChar char="–"/>
              <a:defRPr sz="1600" kern="1200">
                <a:solidFill>
                  <a:schemeClr val="dk1"/>
                </a:solidFill>
                <a:latin typeface="+mn-lt"/>
                <a:ea typeface="+mn-ea"/>
                <a:cs typeface="+mn-cs"/>
              </a:defRPr>
            </a:lvl4pPr>
            <a:lvl5pPr marL="2057400" indent="-228600" algn="l" defTabSz="914400" rtl="0" eaLnBrk="1" latinLnBrk="0" hangingPunct="1">
              <a:spcBef>
                <a:spcPts val="0"/>
              </a:spcBef>
              <a:spcAft>
                <a:spcPts val="600"/>
              </a:spcAft>
              <a:buFont typeface="Arial" panose="020B0604020202020204" pitchFamily="34" charset="0"/>
              <a:buChar char="»"/>
              <a:defRPr sz="1600" kern="1200">
                <a:solidFill>
                  <a:schemeClr val="dk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dk1"/>
                </a:solidFill>
                <a:latin typeface="+mn-lt"/>
                <a:ea typeface="+mn-ea"/>
                <a:cs typeface="+mn-cs"/>
              </a:defRPr>
            </a:lvl9pPr>
          </a:lstStyle>
          <a:p>
            <a:pPr marL="342900" marR="0" lvl="0" indent="-342900" defTabSz="1219170" rtl="0" eaLnBrk="1" fontAlgn="auto" latinLnBrk="0" hangingPunct="1">
              <a:lnSpc>
                <a:spcPct val="100000"/>
              </a:lnSpc>
              <a:spcBef>
                <a:spcPts val="0"/>
              </a:spcBef>
              <a:spcAft>
                <a:spcPts val="800"/>
              </a:spcAft>
              <a:buClrTx/>
              <a:buSzTx/>
              <a:buFont typeface="Wingdings" panose="05000000000000000000" pitchFamily="2" charset="2"/>
              <a:buChar char="§"/>
              <a:tabLst/>
              <a:defRPr/>
            </a:pPr>
            <a:r>
              <a:rPr kumimoji="0" lang="en-US" sz="1800" b="1" i="0" u="none" strike="noStrike" kern="1200" cap="none" spc="0" normalizeH="0" baseline="0" noProof="0">
                <a:ln>
                  <a:noFill/>
                </a:ln>
                <a:solidFill>
                  <a:schemeClr val="bg1"/>
                </a:solidFill>
                <a:effectLst/>
                <a:uLnTx/>
                <a:uFillTx/>
                <a:latin typeface="Calibri" panose="020F0502020204030204" pitchFamily="34" charset="0"/>
                <a:cs typeface="Calibri" panose="020F0502020204030204" pitchFamily="34" charset="0"/>
                <a:sym typeface="Arial"/>
              </a:rPr>
              <a:t>SM-BOSS </a:t>
            </a:r>
            <a:r>
              <a:rPr lang="en-US" sz="1800" b="0">
                <a:solidFill>
                  <a:schemeClr val="bg1"/>
                </a:solidFill>
                <a:latin typeface="Calibri" panose="020F0502020204030204" pitchFamily="34" charset="0"/>
                <a:cs typeface="Calibri" panose="020F0502020204030204" pitchFamily="34" charset="0"/>
                <a:sym typeface="Arial"/>
              </a:rPr>
              <a:t>(</a:t>
            </a:r>
            <a:r>
              <a:rPr kumimoji="0" lang="en-US" sz="1800" b="0" i="0" u="none" strike="noStrike" kern="1200" cap="none" spc="0" normalizeH="0" baseline="0" noProof="0">
                <a:ln>
                  <a:noFill/>
                </a:ln>
                <a:solidFill>
                  <a:schemeClr val="bg1"/>
                </a:solidFill>
                <a:effectLst/>
                <a:uLnTx/>
                <a:uFillTx/>
                <a:latin typeface="Calibri" panose="020F0502020204030204" pitchFamily="34" charset="0"/>
                <a:cs typeface="Calibri" panose="020F0502020204030204" pitchFamily="34" charset="0"/>
                <a:sym typeface="Arial"/>
              </a:rPr>
              <a:t>N = 217)</a:t>
            </a:r>
          </a:p>
          <a:p>
            <a:pPr marL="342900" marR="0" lvl="0" indent="-342900" defTabSz="1219170" rtl="0" eaLnBrk="1" fontAlgn="auto" latinLnBrk="0" hangingPunct="1">
              <a:lnSpc>
                <a:spcPct val="100000"/>
              </a:lnSpc>
              <a:spcBef>
                <a:spcPts val="0"/>
              </a:spcBef>
              <a:spcAft>
                <a:spcPts val="800"/>
              </a:spcAft>
              <a:buClrTx/>
              <a:buSzTx/>
              <a:buFont typeface="Wingdings" panose="05000000000000000000" pitchFamily="2" charset="2"/>
              <a:buChar char="§"/>
              <a:tabLst/>
              <a:defRPr/>
            </a:pPr>
            <a:r>
              <a:rPr kumimoji="0" lang="en-US" sz="1800" b="1" i="0" u="none" strike="noStrike" kern="1200" cap="none" spc="0" normalizeH="0" baseline="0" noProof="0">
                <a:ln>
                  <a:noFill/>
                </a:ln>
                <a:solidFill>
                  <a:schemeClr val="bg1"/>
                </a:solidFill>
                <a:effectLst/>
                <a:uLnTx/>
                <a:uFillTx/>
                <a:latin typeface="Calibri" panose="020F0502020204030204" pitchFamily="34" charset="0"/>
                <a:cs typeface="Calibri" panose="020F0502020204030204" pitchFamily="34" charset="0"/>
                <a:sym typeface="Arial"/>
              </a:rPr>
              <a:t>60%-68% excess BMI loss </a:t>
            </a:r>
            <a:r>
              <a:rPr kumimoji="0" lang="en-US" sz="1800" b="0" i="0" u="none" strike="noStrike" kern="1200" cap="none" spc="0" normalizeH="0" baseline="0" noProof="0">
                <a:ln>
                  <a:noFill/>
                </a:ln>
                <a:solidFill>
                  <a:schemeClr val="bg1"/>
                </a:solidFill>
                <a:effectLst/>
                <a:uLnTx/>
                <a:uFillTx/>
                <a:latin typeface="Calibri" panose="020F0502020204030204" pitchFamily="34" charset="0"/>
                <a:cs typeface="Calibri" panose="020F0502020204030204" pitchFamily="34" charset="0"/>
                <a:sym typeface="Arial"/>
              </a:rPr>
              <a:t>via bariatric surgery induced </a:t>
            </a:r>
            <a:r>
              <a:rPr kumimoji="0" lang="en-US" sz="1800" b="1" i="0" u="none" strike="noStrike" kern="1200" cap="none" spc="0" normalizeH="0" baseline="0" noProof="0">
                <a:ln>
                  <a:noFill/>
                </a:ln>
                <a:solidFill>
                  <a:schemeClr val="bg1"/>
                </a:solidFill>
                <a:effectLst/>
                <a:uLnTx/>
                <a:uFillTx/>
                <a:latin typeface="Calibri" panose="020F0502020204030204" pitchFamily="34" charset="0"/>
                <a:cs typeface="Calibri" panose="020F0502020204030204" pitchFamily="34" charset="0"/>
                <a:sym typeface="Arial"/>
              </a:rPr>
              <a:t>OSA remission in ~45% </a:t>
            </a:r>
            <a:r>
              <a:rPr kumimoji="0" lang="en-US" sz="1800" b="0" i="0" u="none" strike="noStrike" kern="1200" cap="none" spc="0" normalizeH="0" baseline="0" noProof="0">
                <a:ln>
                  <a:noFill/>
                </a:ln>
                <a:solidFill>
                  <a:schemeClr val="bg1"/>
                </a:solidFill>
                <a:effectLst/>
                <a:uLnTx/>
                <a:uFillTx/>
                <a:latin typeface="Calibri" panose="020F0502020204030204" pitchFamily="34" charset="0"/>
                <a:cs typeface="Calibri" panose="020F0502020204030204" pitchFamily="34" charset="0"/>
                <a:sym typeface="Arial"/>
              </a:rPr>
              <a:t>of participants with obesity after 5 yr</a:t>
            </a:r>
            <a:endParaRPr kumimoji="0" lang="en-US" sz="1800" b="0" i="0" u="none" strike="noStrike" kern="1200" cap="none" spc="0" normalizeH="0" baseline="30000" noProof="0">
              <a:ln>
                <a:noFill/>
              </a:ln>
              <a:solidFill>
                <a:schemeClr val="bg1"/>
              </a:solidFill>
              <a:effectLst/>
              <a:uLnTx/>
              <a:uFillTx/>
              <a:latin typeface="Calibri" panose="020F0502020204030204" pitchFamily="34" charset="0"/>
              <a:cs typeface="Calibri" panose="020F0502020204030204" pitchFamily="34" charset="0"/>
              <a:sym typeface="Arial"/>
            </a:endParaRPr>
          </a:p>
        </p:txBody>
      </p:sp>
      <p:sp>
        <p:nvSpPr>
          <p:cNvPr id="21" name="TextBox 20">
            <a:extLst>
              <a:ext uri="{FF2B5EF4-FFF2-40B4-BE49-F238E27FC236}">
                <a16:creationId xmlns:a16="http://schemas.microsoft.com/office/drawing/2014/main" id="{30D7E065-AEC4-EAB8-3F5A-7DF9166FC834}"/>
              </a:ext>
            </a:extLst>
          </p:cNvPr>
          <p:cNvSpPr txBox="1"/>
          <p:nvPr/>
        </p:nvSpPr>
        <p:spPr>
          <a:xfrm>
            <a:off x="6180286" y="1502174"/>
            <a:ext cx="5542332" cy="430887"/>
          </a:xfrm>
          <a:prstGeom prst="rect">
            <a:avLst/>
          </a:prstGeom>
          <a:noFill/>
        </p:spPr>
        <p:txBody>
          <a:bodyPr wrap="square" rtlCol="0">
            <a:sp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2200" b="1" i="0" u="none" strike="noStrike" kern="0" cap="none" spc="0" normalizeH="0" baseline="0" noProof="0">
                <a:ln>
                  <a:noFill/>
                </a:ln>
                <a:solidFill>
                  <a:srgbClr val="000000"/>
                </a:solidFill>
                <a:effectLst/>
                <a:uLnTx/>
                <a:uFillTx/>
                <a:latin typeface="+mn-lt"/>
                <a:ea typeface="+mn-ea"/>
                <a:cs typeface="Arial"/>
                <a:sym typeface="Arial"/>
              </a:rPr>
              <a:t>Outcomes In 2 Notable Clinical Trials</a:t>
            </a:r>
            <a:endParaRPr kumimoji="0" lang="en-US" sz="2200" b="1" i="0" u="none" strike="noStrike" kern="0" cap="none" spc="0" normalizeH="0" baseline="30000" noProof="0">
              <a:ln>
                <a:noFill/>
              </a:ln>
              <a:solidFill>
                <a:srgbClr val="000000"/>
              </a:solidFill>
              <a:effectLst/>
              <a:uLnTx/>
              <a:uFillTx/>
              <a:latin typeface="+mn-lt"/>
              <a:ea typeface="+mn-ea"/>
              <a:cs typeface="Arial"/>
              <a:sym typeface="Arial"/>
            </a:endParaRPr>
          </a:p>
        </p:txBody>
      </p:sp>
      <p:sp>
        <p:nvSpPr>
          <p:cNvPr id="45" name="Rectangle 44">
            <a:extLst>
              <a:ext uri="{FF2B5EF4-FFF2-40B4-BE49-F238E27FC236}">
                <a16:creationId xmlns:a16="http://schemas.microsoft.com/office/drawing/2014/main" id="{474257A3-C3F1-E9D5-E4AA-DF2B4E05D560}"/>
              </a:ext>
            </a:extLst>
          </p:cNvPr>
          <p:cNvSpPr/>
          <p:nvPr/>
        </p:nvSpPr>
        <p:spPr>
          <a:xfrm>
            <a:off x="6180286" y="2038304"/>
            <a:ext cx="2708821" cy="822500"/>
          </a:xfrm>
          <a:prstGeom prst="rect">
            <a:avLst/>
          </a:prstGeom>
          <a:no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2200" b="1" i="0" u="none" strike="noStrike" kern="0" cap="none" spc="0" normalizeH="0" baseline="0" noProof="0">
                <a:ln>
                  <a:noFill/>
                </a:ln>
                <a:solidFill>
                  <a:schemeClr val="accent3"/>
                </a:solidFill>
                <a:effectLst/>
                <a:uLnTx/>
                <a:uFillTx/>
                <a:latin typeface="Calibri" panose="020F0502020204030204" pitchFamily="34" charset="0"/>
                <a:cs typeface="Calibri" panose="020F0502020204030204" pitchFamily="34" charset="0"/>
                <a:sym typeface="Arial"/>
              </a:rPr>
              <a:t>Lifestyle </a:t>
            </a: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2200" b="1" i="0" u="none" strike="noStrike" kern="0" cap="none" spc="0" normalizeH="0" baseline="0" noProof="0">
                <a:ln>
                  <a:noFill/>
                </a:ln>
                <a:solidFill>
                  <a:schemeClr val="accent3"/>
                </a:solidFill>
                <a:effectLst/>
                <a:uLnTx/>
                <a:uFillTx/>
                <a:latin typeface="Calibri" panose="020F0502020204030204" pitchFamily="34" charset="0"/>
                <a:cs typeface="Calibri" panose="020F0502020204030204" pitchFamily="34" charset="0"/>
                <a:sym typeface="Arial"/>
              </a:rPr>
              <a:t>Intervention</a:t>
            </a:r>
          </a:p>
        </p:txBody>
      </p:sp>
      <p:sp>
        <p:nvSpPr>
          <p:cNvPr id="46" name="Rectangle 45">
            <a:extLst>
              <a:ext uri="{FF2B5EF4-FFF2-40B4-BE49-F238E27FC236}">
                <a16:creationId xmlns:a16="http://schemas.microsoft.com/office/drawing/2014/main" id="{779C9BE8-C09C-2E15-D12C-625F4A21EC40}"/>
              </a:ext>
            </a:extLst>
          </p:cNvPr>
          <p:cNvSpPr/>
          <p:nvPr/>
        </p:nvSpPr>
        <p:spPr>
          <a:xfrm>
            <a:off x="9013796" y="2040399"/>
            <a:ext cx="2708821" cy="822500"/>
          </a:xfrm>
          <a:prstGeom prst="rect">
            <a:avLst/>
          </a:prstGeom>
          <a:noFill/>
          <a:ln w="19050">
            <a:solidFill>
              <a:schemeClr val="accent1"/>
            </a:solid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2200" b="1" i="0" u="none" strike="noStrike" kern="0" cap="none" spc="0" normalizeH="0" baseline="0" noProof="0">
                <a:ln>
                  <a:noFill/>
                </a:ln>
                <a:solidFill>
                  <a:schemeClr val="accent1"/>
                </a:solidFill>
                <a:effectLst/>
                <a:uLnTx/>
                <a:uFillTx/>
                <a:latin typeface="Calibri" panose="020F0502020204030204" pitchFamily="34" charset="0"/>
                <a:cs typeface="Calibri" panose="020F0502020204030204" pitchFamily="34" charset="0"/>
                <a:sym typeface="Arial"/>
              </a:rPr>
              <a:t>Bariatric </a:t>
            </a: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2200" b="1" i="0" u="none" strike="noStrike" kern="0" cap="none" spc="0" normalizeH="0" baseline="0" noProof="0">
                <a:ln>
                  <a:noFill/>
                </a:ln>
                <a:solidFill>
                  <a:schemeClr val="accent1"/>
                </a:solidFill>
                <a:effectLst/>
                <a:uLnTx/>
                <a:uFillTx/>
                <a:latin typeface="Calibri" panose="020F0502020204030204" pitchFamily="34" charset="0"/>
                <a:cs typeface="Calibri" panose="020F0502020204030204" pitchFamily="34" charset="0"/>
                <a:sym typeface="Arial"/>
              </a:rPr>
              <a:t>Surgery</a:t>
            </a:r>
          </a:p>
        </p:txBody>
      </p:sp>
      <p:sp>
        <p:nvSpPr>
          <p:cNvPr id="9" name="Down Arrow 8">
            <a:extLst>
              <a:ext uri="{FF2B5EF4-FFF2-40B4-BE49-F238E27FC236}">
                <a16:creationId xmlns:a16="http://schemas.microsoft.com/office/drawing/2014/main" id="{14EB451C-1BE0-8C93-2489-FB24C3BAED02}"/>
              </a:ext>
            </a:extLst>
          </p:cNvPr>
          <p:cNvSpPr/>
          <p:nvPr/>
        </p:nvSpPr>
        <p:spPr>
          <a:xfrm>
            <a:off x="3159441" y="2080518"/>
            <a:ext cx="2002095" cy="3091508"/>
          </a:xfrm>
          <a:prstGeom prst="downArrow">
            <a:avLst>
              <a:gd name="adj1" fmla="val 70800"/>
              <a:gd name="adj2" fmla="val 34094"/>
            </a:avLst>
          </a:prstGeom>
          <a:solidFill>
            <a:schemeClr val="accent3">
              <a:lumMod val="60000"/>
              <a:lumOff val="40000"/>
            </a:schemeClr>
          </a:solidFill>
          <a:ln w="9528">
            <a:noFill/>
            <a:prstDash val="solid"/>
          </a:ln>
          <a:effectLst>
            <a:outerShdw blurRad="152400" dist="88900" dir="8820000" algn="tl">
              <a:srgbClr val="000000">
                <a:alpha val="35000"/>
              </a:srgbClr>
            </a:outerShdw>
          </a:effectLst>
        </p:spPr>
        <p:txBody>
          <a:bodyPr vert="horz" wrap="square" lIns="91400" tIns="45719" rIns="91400" bIns="45719" anchor="ctr" anchorCtr="1" compatLnSpc="1"/>
          <a:lstStyle/>
          <a:p>
            <a:pPr marL="0" marR="0" lvl="0" indent="0" algn="l" defTabSz="1218538" rtl="0" eaLnBrk="1" fontAlgn="auto" latinLnBrk="0" hangingPunct="1">
              <a:lnSpc>
                <a:spcPct val="100000"/>
              </a:lnSpc>
              <a:spcBef>
                <a:spcPts val="0"/>
              </a:spcBef>
              <a:spcAft>
                <a:spcPts val="0"/>
              </a:spcAft>
              <a:buClrTx/>
              <a:buSzTx/>
              <a:buFontTx/>
              <a:buNone/>
              <a:tabLst/>
              <a:defRPr/>
            </a:pPr>
            <a:endParaRPr kumimoji="0" lang="en-GB" sz="1867" b="0" i="0" u="none" strike="noStrike" kern="0" cap="none" spc="0" normalizeH="0" baseline="0" noProof="0">
              <a:ln>
                <a:noFill/>
              </a:ln>
              <a:solidFill>
                <a:srgbClr val="292934"/>
              </a:solidFill>
              <a:effectLst/>
              <a:uLnTx/>
              <a:uFillTx/>
              <a:latin typeface="Arial"/>
              <a:ea typeface="+mn-ea"/>
              <a:cs typeface="Arial"/>
              <a:sym typeface="Arial"/>
            </a:endParaRPr>
          </a:p>
        </p:txBody>
      </p:sp>
      <p:sp>
        <p:nvSpPr>
          <p:cNvPr id="15" name="TextBox 14">
            <a:extLst>
              <a:ext uri="{FF2B5EF4-FFF2-40B4-BE49-F238E27FC236}">
                <a16:creationId xmlns:a16="http://schemas.microsoft.com/office/drawing/2014/main" id="{70F6F86D-28F2-FE49-3B64-DE8DCEF67729}"/>
              </a:ext>
            </a:extLst>
          </p:cNvPr>
          <p:cNvSpPr txBox="1"/>
          <p:nvPr/>
        </p:nvSpPr>
        <p:spPr>
          <a:xfrm>
            <a:off x="3460224" y="2200755"/>
            <a:ext cx="1400527" cy="461665"/>
          </a:xfrm>
          <a:prstGeom prst="rect">
            <a:avLst/>
          </a:prstGeom>
          <a:noFill/>
        </p:spPr>
        <p:txBody>
          <a:bodyPr wrap="square" rtlCol="0">
            <a:sp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2400" b="1" i="0" u="none" strike="noStrike" kern="0" cap="none" spc="0" normalizeH="0" baseline="0" noProof="0">
                <a:ln>
                  <a:noFill/>
                </a:ln>
                <a:solidFill>
                  <a:prstClr val="white"/>
                </a:solidFill>
                <a:effectLst/>
                <a:uLnTx/>
                <a:uFillTx/>
                <a:latin typeface="+mn-lt"/>
                <a:ea typeface="+mn-ea"/>
                <a:cs typeface="Arial"/>
                <a:sym typeface="Arial"/>
              </a:rPr>
              <a:t>10%-15%</a:t>
            </a:r>
          </a:p>
        </p:txBody>
      </p:sp>
      <p:sp>
        <p:nvSpPr>
          <p:cNvPr id="7" name="TextBox 6">
            <a:extLst>
              <a:ext uri="{FF2B5EF4-FFF2-40B4-BE49-F238E27FC236}">
                <a16:creationId xmlns:a16="http://schemas.microsoft.com/office/drawing/2014/main" id="{28A27283-7809-3354-F57F-A890A5A39101}"/>
              </a:ext>
            </a:extLst>
          </p:cNvPr>
          <p:cNvSpPr txBox="1"/>
          <p:nvPr/>
        </p:nvSpPr>
        <p:spPr bwMode="auto">
          <a:xfrm>
            <a:off x="717550" y="1502174"/>
            <a:ext cx="529416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2200" b="1" i="0" u="none" strike="noStrike" kern="0" cap="none" spc="0" normalizeH="0" baseline="0" noProof="0">
                <a:ln>
                  <a:noFill/>
                </a:ln>
                <a:solidFill>
                  <a:srgbClr val="000000"/>
                </a:solidFill>
                <a:effectLst/>
                <a:uLnTx/>
                <a:uFillTx/>
                <a:latin typeface="+mn-lt"/>
                <a:ea typeface="+mn-ea"/>
                <a:cs typeface="Arial"/>
                <a:sym typeface="Arial"/>
              </a:rPr>
              <a:t>General Guidance for Weight Loss</a:t>
            </a:r>
            <a:endParaRPr kumimoji="0" lang="en-US" sz="2200" b="1" i="0" u="none" strike="noStrike" kern="0" cap="none" spc="0" normalizeH="0" baseline="30000" noProof="0">
              <a:ln>
                <a:noFill/>
              </a:ln>
              <a:solidFill>
                <a:srgbClr val="000000"/>
              </a:solidFill>
              <a:effectLst/>
              <a:uLnTx/>
              <a:uFillTx/>
              <a:latin typeface="+mn-lt"/>
              <a:ea typeface="+mn-ea"/>
              <a:cs typeface="Arial"/>
              <a:sym typeface="Arial"/>
            </a:endParaRPr>
          </a:p>
        </p:txBody>
      </p:sp>
      <p:sp>
        <p:nvSpPr>
          <p:cNvPr id="11" name="Rectangle 10">
            <a:extLst>
              <a:ext uri="{FF2B5EF4-FFF2-40B4-BE49-F238E27FC236}">
                <a16:creationId xmlns:a16="http://schemas.microsoft.com/office/drawing/2014/main" id="{BB68EF52-957D-670E-3CC7-4F833287038C}"/>
              </a:ext>
            </a:extLst>
          </p:cNvPr>
          <p:cNvSpPr/>
          <p:nvPr/>
        </p:nvSpPr>
        <p:spPr>
          <a:xfrm>
            <a:off x="403895" y="6182424"/>
            <a:ext cx="7814694"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American Thoracic Society. Am J Respir Crit Care Med. 2020;201:5. sleepfoundation.org/sleep-apnea/weight-loss-and-sleep-apnea#references-78479. Foster. Arch Intern Med. 2009;169:1619. Peterli. JAMA. 2018;319:255.</a:t>
            </a:r>
          </a:p>
        </p:txBody>
      </p:sp>
    </p:spTree>
    <p:extLst>
      <p:ext uri="{BB962C8B-B14F-4D97-AF65-F5344CB8AC3E}">
        <p14:creationId xmlns:p14="http://schemas.microsoft.com/office/powerpoint/2010/main" val="182349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7C14A-ED1E-0F57-59ED-92EE8EE82E47}"/>
              </a:ext>
            </a:extLst>
          </p:cNvPr>
          <p:cNvSpPr>
            <a:spLocks noGrp="1"/>
          </p:cNvSpPr>
          <p:nvPr>
            <p:ph type="title"/>
          </p:nvPr>
        </p:nvSpPr>
        <p:spPr>
          <a:xfrm>
            <a:off x="609759" y="238127"/>
            <a:ext cx="10872444" cy="1103313"/>
          </a:xfrm>
        </p:spPr>
        <p:txBody>
          <a:bodyPr/>
          <a:lstStyle/>
          <a:p>
            <a:r>
              <a:rPr lang="en-US"/>
              <a:t>Behavioral Factors in Obesity and OSA</a:t>
            </a:r>
          </a:p>
        </p:txBody>
      </p:sp>
      <p:sp>
        <p:nvSpPr>
          <p:cNvPr id="3" name="Content Placeholder 2">
            <a:extLst>
              <a:ext uri="{FF2B5EF4-FFF2-40B4-BE49-F238E27FC236}">
                <a16:creationId xmlns:a16="http://schemas.microsoft.com/office/drawing/2014/main" id="{81420A22-3DA9-5E82-A6A6-4CC7AF0A3B0C}"/>
              </a:ext>
            </a:extLst>
          </p:cNvPr>
          <p:cNvSpPr>
            <a:spLocks noGrp="1"/>
          </p:cNvSpPr>
          <p:nvPr>
            <p:ph idx="1"/>
          </p:nvPr>
        </p:nvSpPr>
        <p:spPr>
          <a:xfrm>
            <a:off x="604838" y="1512888"/>
            <a:ext cx="11337446" cy="4651375"/>
          </a:xfrm>
          <a:noFill/>
        </p:spPr>
        <p:txBody>
          <a:bodyPr/>
          <a:lstStyle/>
          <a:p>
            <a:r>
              <a:rPr lang="en-US" dirty="0"/>
              <a:t>Poor sleep quality due to OSA can significantly impact health, leading to: </a:t>
            </a:r>
          </a:p>
          <a:p>
            <a:pPr lvl="1"/>
            <a:r>
              <a:rPr lang="en-US" dirty="0"/>
              <a:t>Daytime sleepiness</a:t>
            </a:r>
          </a:p>
          <a:p>
            <a:pPr lvl="1"/>
            <a:r>
              <a:rPr lang="en-US" dirty="0"/>
              <a:t>Irritability </a:t>
            </a:r>
          </a:p>
          <a:p>
            <a:pPr lvl="1"/>
            <a:r>
              <a:rPr lang="en-US" dirty="0"/>
              <a:t>Mood swings</a:t>
            </a:r>
          </a:p>
          <a:p>
            <a:pPr lvl="1"/>
            <a:r>
              <a:rPr lang="en-US" dirty="0"/>
              <a:t>Difficulty with attention and focus</a:t>
            </a:r>
          </a:p>
          <a:p>
            <a:r>
              <a:rPr lang="en-US" dirty="0"/>
              <a:t>Feeling tired can increase sedentary behaviors and their exacerbating effects on both OSA and obesity</a:t>
            </a:r>
          </a:p>
          <a:p>
            <a:r>
              <a:rPr lang="en-US" dirty="0"/>
              <a:t>Low energy may impair adherence to comprehensive lifestyle and medical treatment plans</a:t>
            </a:r>
          </a:p>
        </p:txBody>
      </p:sp>
      <p:sp>
        <p:nvSpPr>
          <p:cNvPr id="7" name="Rectangle 6">
            <a:extLst>
              <a:ext uri="{FF2B5EF4-FFF2-40B4-BE49-F238E27FC236}">
                <a16:creationId xmlns:a16="http://schemas.microsoft.com/office/drawing/2014/main" id="{1DBA713C-3AAA-7503-3346-C6CDEC4CBFC9}"/>
              </a:ext>
            </a:extLst>
          </p:cNvPr>
          <p:cNvSpPr/>
          <p:nvPr/>
        </p:nvSpPr>
        <p:spPr>
          <a:xfrm>
            <a:off x="408160" y="6368133"/>
            <a:ext cx="8313081"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nhlbi.nih.gov/health/sleep-deprivation/health-effects. </a:t>
            </a:r>
            <a:r>
              <a:rPr kumimoji="0" lang="en-US" sz="1200" b="0" i="0" u="none" strike="noStrike" kern="1200" cap="none" spc="0" normalizeH="0" baseline="0" noProof="0" err="1">
                <a:ln>
                  <a:noFill/>
                </a:ln>
                <a:solidFill>
                  <a:schemeClr val="bg2"/>
                </a:solidFill>
                <a:effectLst/>
                <a:uLnTx/>
                <a:uFillTx/>
                <a:latin typeface="Calibri" panose="020F0502020204030204"/>
                <a:ea typeface="+mn-ea"/>
                <a:cs typeface="+mn-cs"/>
              </a:rPr>
              <a:t>Tasali</a:t>
            </a: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 JAMA Intern Med. 2022;182:365.</a:t>
            </a:r>
          </a:p>
        </p:txBody>
      </p:sp>
    </p:spTree>
    <p:extLst>
      <p:ext uri="{BB962C8B-B14F-4D97-AF65-F5344CB8AC3E}">
        <p14:creationId xmlns:p14="http://schemas.microsoft.com/office/powerpoint/2010/main" val="10649678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72BB9-FB4D-A895-F98A-BD66E593772E}"/>
              </a:ext>
            </a:extLst>
          </p:cNvPr>
          <p:cNvSpPr>
            <a:spLocks noGrp="1"/>
          </p:cNvSpPr>
          <p:nvPr>
            <p:ph type="title"/>
          </p:nvPr>
        </p:nvSpPr>
        <p:spPr>
          <a:xfrm>
            <a:off x="609759" y="238127"/>
            <a:ext cx="11141055" cy="1103313"/>
          </a:xfrm>
        </p:spPr>
        <p:txBody>
          <a:bodyPr/>
          <a:lstStyle/>
          <a:p>
            <a:r>
              <a:rPr lang="en-US"/>
              <a:t>Cardiometabolic Outcomes of Obesity and OSA</a:t>
            </a:r>
          </a:p>
        </p:txBody>
      </p:sp>
      <p:sp>
        <p:nvSpPr>
          <p:cNvPr id="7" name="Rounded Rectangle 6">
            <a:extLst>
              <a:ext uri="{FF2B5EF4-FFF2-40B4-BE49-F238E27FC236}">
                <a16:creationId xmlns:a16="http://schemas.microsoft.com/office/drawing/2014/main" id="{7B2C8F2A-5A9F-B083-851B-10F4BBBA7467}"/>
              </a:ext>
            </a:extLst>
          </p:cNvPr>
          <p:cNvSpPr/>
          <p:nvPr/>
        </p:nvSpPr>
        <p:spPr>
          <a:xfrm>
            <a:off x="5157896" y="1133378"/>
            <a:ext cx="2046012" cy="289911"/>
          </a:xfrm>
          <a:prstGeom prst="roundRect">
            <a:avLst>
              <a:gd name="adj" fmla="val 50000"/>
            </a:avLst>
          </a:prstGeom>
          <a:solidFill>
            <a:schemeClr val="accent3"/>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1400" b="1" i="0" u="none" strike="noStrike" kern="0" cap="none" spc="0" normalizeH="0" baseline="0" noProof="0">
                <a:ln>
                  <a:noFill/>
                </a:ln>
                <a:solidFill>
                  <a:prstClr val="white"/>
                </a:solidFill>
                <a:effectLst/>
                <a:uLnTx/>
                <a:uFillTx/>
                <a:ea typeface="+mn-ea"/>
                <a:cs typeface="+mn-cs"/>
                <a:sym typeface="Arial"/>
              </a:rPr>
              <a:t>OSA</a:t>
            </a:r>
          </a:p>
        </p:txBody>
      </p:sp>
      <p:sp>
        <p:nvSpPr>
          <p:cNvPr id="8" name="Rounded Rectangle 7">
            <a:extLst>
              <a:ext uri="{FF2B5EF4-FFF2-40B4-BE49-F238E27FC236}">
                <a16:creationId xmlns:a16="http://schemas.microsoft.com/office/drawing/2014/main" id="{3F9B49AA-1D44-0ACD-997B-DE3A37444ACB}"/>
              </a:ext>
            </a:extLst>
          </p:cNvPr>
          <p:cNvSpPr/>
          <p:nvPr/>
        </p:nvSpPr>
        <p:spPr>
          <a:xfrm>
            <a:off x="5350584" y="3237368"/>
            <a:ext cx="1660635" cy="289911"/>
          </a:xfrm>
          <a:prstGeom prst="roundRect">
            <a:avLst>
              <a:gd name="adj" fmla="val 50000"/>
            </a:avLst>
          </a:prstGeom>
          <a:solidFill>
            <a:schemeClr val="accent3"/>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1400" b="1" i="0" u="none" strike="noStrike" kern="0" cap="none" spc="0" normalizeH="0" baseline="0" noProof="0">
                <a:ln>
                  <a:noFill/>
                </a:ln>
                <a:solidFill>
                  <a:prstClr val="white"/>
                </a:solidFill>
                <a:effectLst/>
                <a:uLnTx/>
                <a:uFillTx/>
                <a:ea typeface="+mn-ea"/>
                <a:cs typeface="+mn-cs"/>
                <a:sym typeface="Arial"/>
              </a:rPr>
              <a:t>Obesity</a:t>
            </a:r>
          </a:p>
        </p:txBody>
      </p:sp>
      <p:sp>
        <p:nvSpPr>
          <p:cNvPr id="9" name="Rounded Rectangle 8">
            <a:extLst>
              <a:ext uri="{FF2B5EF4-FFF2-40B4-BE49-F238E27FC236}">
                <a16:creationId xmlns:a16="http://schemas.microsoft.com/office/drawing/2014/main" id="{1ADC911D-812F-F27D-C4DD-4FB7FA6C9DE9}"/>
              </a:ext>
            </a:extLst>
          </p:cNvPr>
          <p:cNvSpPr/>
          <p:nvPr/>
        </p:nvSpPr>
        <p:spPr>
          <a:xfrm>
            <a:off x="5546777" y="5165273"/>
            <a:ext cx="1268249" cy="289911"/>
          </a:xfrm>
          <a:prstGeom prst="roundRect">
            <a:avLst>
              <a:gd name="adj" fmla="val 49092"/>
            </a:avLst>
          </a:prstGeom>
          <a:solidFill>
            <a:schemeClr val="accent3"/>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1400" b="1" i="0" u="none" strike="noStrike" kern="0" cap="none" spc="0" normalizeH="0" baseline="0" noProof="0">
                <a:ln>
                  <a:noFill/>
                </a:ln>
                <a:solidFill>
                  <a:prstClr val="white"/>
                </a:solidFill>
                <a:effectLst/>
                <a:uLnTx/>
                <a:uFillTx/>
                <a:ea typeface="+mn-ea"/>
                <a:cs typeface="+mn-cs"/>
                <a:sym typeface="Arial"/>
              </a:rPr>
              <a:t>Hypertension</a:t>
            </a:r>
          </a:p>
        </p:txBody>
      </p:sp>
      <p:sp>
        <p:nvSpPr>
          <p:cNvPr id="10" name="Rounded Rectangle 9">
            <a:extLst>
              <a:ext uri="{FF2B5EF4-FFF2-40B4-BE49-F238E27FC236}">
                <a16:creationId xmlns:a16="http://schemas.microsoft.com/office/drawing/2014/main" id="{B6E84F06-B805-9E6D-535F-36172F674603}"/>
              </a:ext>
            </a:extLst>
          </p:cNvPr>
          <p:cNvSpPr/>
          <p:nvPr/>
        </p:nvSpPr>
        <p:spPr>
          <a:xfrm>
            <a:off x="5546777" y="5625222"/>
            <a:ext cx="1268249" cy="289911"/>
          </a:xfrm>
          <a:prstGeom prst="roundRect">
            <a:avLst>
              <a:gd name="adj" fmla="val 50000"/>
            </a:avLst>
          </a:prstGeom>
          <a:solidFill>
            <a:schemeClr val="accent3"/>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1400" b="1" i="0" u="none" strike="noStrike" kern="0" cap="none" spc="0" normalizeH="0" baseline="0" noProof="0">
                <a:ln>
                  <a:noFill/>
                </a:ln>
                <a:solidFill>
                  <a:prstClr val="white"/>
                </a:solidFill>
                <a:effectLst/>
                <a:uLnTx/>
                <a:uFillTx/>
                <a:ea typeface="+mn-ea"/>
                <a:cs typeface="+mn-cs"/>
                <a:sym typeface="Arial"/>
              </a:rPr>
              <a:t>T2D</a:t>
            </a:r>
          </a:p>
        </p:txBody>
      </p:sp>
      <p:sp>
        <p:nvSpPr>
          <p:cNvPr id="11" name="Rounded Rectangle 10">
            <a:extLst>
              <a:ext uri="{FF2B5EF4-FFF2-40B4-BE49-F238E27FC236}">
                <a16:creationId xmlns:a16="http://schemas.microsoft.com/office/drawing/2014/main" id="{3124499F-5E9E-95BA-FE1F-FFAD52031447}"/>
              </a:ext>
            </a:extLst>
          </p:cNvPr>
          <p:cNvSpPr/>
          <p:nvPr/>
        </p:nvSpPr>
        <p:spPr>
          <a:xfrm>
            <a:off x="4382243" y="3723482"/>
            <a:ext cx="3597317" cy="1118871"/>
          </a:xfrm>
          <a:prstGeom prst="roundRect">
            <a:avLst/>
          </a:prstGeom>
          <a:solidFill>
            <a:schemeClr val="accent3">
              <a:lumMod val="20000"/>
              <a:lumOff val="80000"/>
            </a:schemeClr>
          </a:solidFill>
          <a:ln w="19050">
            <a:noFill/>
          </a:ln>
          <a:effectLst>
            <a:outerShdw blurRad="50800" dist="38100" dir="8100000" algn="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28600" marR="0" lvl="0" indent="-169863" defTabSz="1219170" rtl="0" eaLnBrk="1" fontAlgn="auto" latinLnBrk="0" hangingPunct="1">
              <a:lnSpc>
                <a:spcPct val="100000"/>
              </a:lnSpc>
              <a:spcBef>
                <a:spcPts val="0"/>
              </a:spcBef>
              <a:spcAft>
                <a:spcPts val="0"/>
              </a:spcAft>
              <a:buClr>
                <a:srgbClr val="000000"/>
              </a:buClr>
              <a:buSzTx/>
              <a:buFont typeface="Wingdings" panose="05000000000000000000" pitchFamily="2" charset="2"/>
              <a:buChar char="§"/>
              <a:defRPr/>
            </a:pPr>
            <a:r>
              <a:rPr kumimoji="0" lang="en-US" sz="1400" b="0" i="0" u="none" strike="noStrike" kern="0" cap="none" spc="0" normalizeH="0" baseline="0" noProof="0">
                <a:ln>
                  <a:noFill/>
                </a:ln>
                <a:solidFill>
                  <a:srgbClr val="000000"/>
                </a:solidFill>
                <a:effectLst/>
                <a:uLnTx/>
                <a:uFillTx/>
                <a:ea typeface="+mn-ea"/>
                <a:cs typeface="+mn-cs"/>
                <a:sym typeface="Arial"/>
              </a:rPr>
              <a:t>Sympathetic neural activity increase</a:t>
            </a:r>
          </a:p>
          <a:p>
            <a:pPr marL="228600" marR="0" lvl="0" indent="-169863" defTabSz="1219170" rtl="0" eaLnBrk="1" fontAlgn="auto" latinLnBrk="0" hangingPunct="1">
              <a:lnSpc>
                <a:spcPct val="100000"/>
              </a:lnSpc>
              <a:spcBef>
                <a:spcPts val="0"/>
              </a:spcBef>
              <a:spcAft>
                <a:spcPts val="0"/>
              </a:spcAft>
              <a:buClr>
                <a:srgbClr val="000000"/>
              </a:buClr>
              <a:buSzTx/>
              <a:buFont typeface="Wingdings" panose="05000000000000000000" pitchFamily="2" charset="2"/>
              <a:buChar char="§"/>
              <a:defRPr/>
            </a:pPr>
            <a:r>
              <a:rPr kumimoji="0" lang="en-US" sz="1400" b="0" i="0" u="none" strike="noStrike" kern="0" cap="none" spc="0" normalizeH="0" baseline="0" noProof="0">
                <a:ln>
                  <a:noFill/>
                </a:ln>
                <a:solidFill>
                  <a:srgbClr val="000000"/>
                </a:solidFill>
                <a:effectLst/>
                <a:uLnTx/>
                <a:uFillTx/>
                <a:ea typeface="+mn-ea"/>
                <a:cs typeface="+mn-cs"/>
                <a:sym typeface="Arial"/>
              </a:rPr>
              <a:t>Oxidative stress</a:t>
            </a:r>
          </a:p>
          <a:p>
            <a:pPr marL="228600" marR="0" lvl="0" indent="-169863" defTabSz="1219170" rtl="0" eaLnBrk="1" fontAlgn="auto" latinLnBrk="0" hangingPunct="1">
              <a:lnSpc>
                <a:spcPct val="100000"/>
              </a:lnSpc>
              <a:spcBef>
                <a:spcPts val="0"/>
              </a:spcBef>
              <a:spcAft>
                <a:spcPts val="0"/>
              </a:spcAft>
              <a:buClr>
                <a:srgbClr val="000000"/>
              </a:buClr>
              <a:buSzTx/>
              <a:buFont typeface="Wingdings" panose="05000000000000000000" pitchFamily="2" charset="2"/>
              <a:buChar char="§"/>
              <a:defRPr/>
            </a:pPr>
            <a:r>
              <a:rPr kumimoji="0" lang="en-US" sz="1400" b="0" i="0" u="none" strike="noStrike" kern="0" cap="none" spc="0" normalizeH="0" baseline="0" noProof="0">
                <a:ln>
                  <a:noFill/>
                </a:ln>
                <a:solidFill>
                  <a:srgbClr val="000000"/>
                </a:solidFill>
                <a:effectLst/>
                <a:uLnTx/>
                <a:uFillTx/>
                <a:ea typeface="+mn-ea"/>
                <a:cs typeface="+mn-cs"/>
                <a:sym typeface="Arial"/>
              </a:rPr>
              <a:t>Systemic inflammation</a:t>
            </a:r>
          </a:p>
          <a:p>
            <a:pPr marL="228600" marR="0" lvl="0" indent="-169863" defTabSz="1219170" rtl="0" eaLnBrk="1" fontAlgn="auto" latinLnBrk="0" hangingPunct="1">
              <a:lnSpc>
                <a:spcPct val="100000"/>
              </a:lnSpc>
              <a:spcBef>
                <a:spcPts val="0"/>
              </a:spcBef>
              <a:spcAft>
                <a:spcPts val="0"/>
              </a:spcAft>
              <a:buClr>
                <a:srgbClr val="000000"/>
              </a:buClr>
              <a:buSzTx/>
              <a:buFont typeface="Wingdings" panose="05000000000000000000" pitchFamily="2" charset="2"/>
              <a:buChar char="§"/>
              <a:defRPr/>
            </a:pPr>
            <a:r>
              <a:rPr kumimoji="0" lang="en-US" sz="1400" b="0" i="0" u="none" strike="noStrike" kern="0" cap="none" spc="0" normalizeH="0" baseline="0" noProof="0">
                <a:ln>
                  <a:noFill/>
                </a:ln>
                <a:solidFill>
                  <a:srgbClr val="000000"/>
                </a:solidFill>
                <a:effectLst/>
                <a:uLnTx/>
                <a:uFillTx/>
                <a:ea typeface="+mn-ea"/>
                <a:cs typeface="+mn-cs"/>
                <a:sym typeface="Arial"/>
              </a:rPr>
              <a:t>HPA axis activation</a:t>
            </a:r>
          </a:p>
          <a:p>
            <a:pPr marL="228600" marR="0" lvl="0" indent="-169863" defTabSz="1219170" rtl="0" eaLnBrk="1" fontAlgn="auto" latinLnBrk="0" hangingPunct="1">
              <a:lnSpc>
                <a:spcPct val="100000"/>
              </a:lnSpc>
              <a:spcBef>
                <a:spcPts val="0"/>
              </a:spcBef>
              <a:spcAft>
                <a:spcPts val="0"/>
              </a:spcAft>
              <a:buClr>
                <a:srgbClr val="000000"/>
              </a:buClr>
              <a:buSzTx/>
              <a:buFont typeface="Wingdings" panose="05000000000000000000" pitchFamily="2" charset="2"/>
              <a:buChar char="§"/>
              <a:defRPr/>
            </a:pPr>
            <a:r>
              <a:rPr kumimoji="0" lang="en-US" sz="1400" b="0" i="0" u="none" strike="noStrike" kern="0" cap="none" spc="0" normalizeH="0" baseline="0" noProof="0">
                <a:ln>
                  <a:noFill/>
                </a:ln>
                <a:solidFill>
                  <a:srgbClr val="000000"/>
                </a:solidFill>
                <a:effectLst/>
                <a:uLnTx/>
                <a:uFillTx/>
                <a:ea typeface="+mn-ea"/>
                <a:cs typeface="+mn-cs"/>
                <a:sym typeface="Arial"/>
              </a:rPr>
              <a:t>Circulating adipokines alteration</a:t>
            </a:r>
          </a:p>
        </p:txBody>
      </p:sp>
      <p:sp>
        <p:nvSpPr>
          <p:cNvPr id="12" name="Oval 11">
            <a:extLst>
              <a:ext uri="{FF2B5EF4-FFF2-40B4-BE49-F238E27FC236}">
                <a16:creationId xmlns:a16="http://schemas.microsoft.com/office/drawing/2014/main" id="{E46361F4-C401-9BAB-93F7-E8F6732819A9}"/>
              </a:ext>
            </a:extLst>
          </p:cNvPr>
          <p:cNvSpPr/>
          <p:nvPr/>
        </p:nvSpPr>
        <p:spPr>
          <a:xfrm>
            <a:off x="2365300" y="2198949"/>
            <a:ext cx="2273439" cy="410371"/>
          </a:xfrm>
          <a:prstGeom prst="ellipse">
            <a:avLst/>
          </a:prstGeom>
          <a:noFill/>
          <a:ln w="19050">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90000"/>
              </a:lnSpc>
              <a:spcBef>
                <a:spcPts val="0"/>
              </a:spcBef>
              <a:spcAft>
                <a:spcPts val="0"/>
              </a:spcAft>
              <a:buClr>
                <a:srgbClr val="000000"/>
              </a:buClr>
              <a:buSzTx/>
              <a:buFontTx/>
              <a:buNone/>
              <a:tabLst/>
              <a:defRPr/>
            </a:pPr>
            <a:r>
              <a:rPr kumimoji="0" lang="en-US" sz="1600" i="0" u="none" strike="noStrike" kern="0" cap="none" spc="0" normalizeH="0" baseline="0" noProof="0">
                <a:ln>
                  <a:noFill/>
                </a:ln>
                <a:solidFill>
                  <a:schemeClr val="accent3"/>
                </a:solidFill>
                <a:effectLst/>
                <a:uLnTx/>
                <a:uFillTx/>
                <a:ea typeface="+mn-ea"/>
                <a:cs typeface="+mn-cs"/>
                <a:sym typeface="Arial"/>
              </a:rPr>
              <a:t>Intermittent hypoxemia</a:t>
            </a:r>
          </a:p>
        </p:txBody>
      </p:sp>
      <p:sp>
        <p:nvSpPr>
          <p:cNvPr id="13" name="Oval 12">
            <a:extLst>
              <a:ext uri="{FF2B5EF4-FFF2-40B4-BE49-F238E27FC236}">
                <a16:creationId xmlns:a16="http://schemas.microsoft.com/office/drawing/2014/main" id="{52BE1792-DC1C-142E-9BAF-2B3AF45AFE81}"/>
              </a:ext>
            </a:extLst>
          </p:cNvPr>
          <p:cNvSpPr/>
          <p:nvPr/>
        </p:nvSpPr>
        <p:spPr>
          <a:xfrm>
            <a:off x="7741776" y="2198949"/>
            <a:ext cx="2273439" cy="410371"/>
          </a:xfrm>
          <a:prstGeom prst="ellipse">
            <a:avLst/>
          </a:prstGeom>
          <a:noFill/>
          <a:ln w="19050">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90000"/>
              </a:lnSpc>
              <a:spcBef>
                <a:spcPts val="0"/>
              </a:spcBef>
              <a:spcAft>
                <a:spcPts val="0"/>
              </a:spcAft>
              <a:buClr>
                <a:srgbClr val="000000"/>
              </a:buClr>
              <a:buSzTx/>
              <a:buFontTx/>
              <a:buNone/>
              <a:tabLst/>
              <a:defRPr/>
            </a:pPr>
            <a:r>
              <a:rPr kumimoji="0" lang="en-US" sz="1600" i="0" u="none" strike="noStrike" kern="0" cap="none" spc="0" normalizeH="0" baseline="0" noProof="0">
                <a:ln>
                  <a:noFill/>
                </a:ln>
                <a:solidFill>
                  <a:schemeClr val="accent3"/>
                </a:solidFill>
                <a:effectLst/>
                <a:uLnTx/>
                <a:uFillTx/>
                <a:ea typeface="+mn-ea"/>
                <a:cs typeface="+mn-cs"/>
                <a:sym typeface="Arial"/>
              </a:rPr>
              <a:t>Sleep fragmentation</a:t>
            </a:r>
          </a:p>
        </p:txBody>
      </p:sp>
      <p:sp>
        <p:nvSpPr>
          <p:cNvPr id="14" name="Oval 13">
            <a:extLst>
              <a:ext uri="{FF2B5EF4-FFF2-40B4-BE49-F238E27FC236}">
                <a16:creationId xmlns:a16="http://schemas.microsoft.com/office/drawing/2014/main" id="{D8F5C0C7-2F42-11E4-99A4-5529F5CF4D3A}"/>
              </a:ext>
            </a:extLst>
          </p:cNvPr>
          <p:cNvSpPr/>
          <p:nvPr/>
        </p:nvSpPr>
        <p:spPr>
          <a:xfrm>
            <a:off x="7741776" y="5142373"/>
            <a:ext cx="2273439" cy="410371"/>
          </a:xfrm>
          <a:prstGeom prst="ellipse">
            <a:avLst/>
          </a:prstGeom>
          <a:noFill/>
          <a:ln w="19050">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90000"/>
              </a:lnSpc>
              <a:spcBef>
                <a:spcPts val="0"/>
              </a:spcBef>
              <a:spcAft>
                <a:spcPts val="0"/>
              </a:spcAft>
              <a:buClr>
                <a:srgbClr val="000000"/>
              </a:buClr>
              <a:buSzTx/>
              <a:buFontTx/>
              <a:buNone/>
              <a:tabLst/>
              <a:defRPr/>
            </a:pPr>
            <a:r>
              <a:rPr kumimoji="0" lang="en-US" sz="1600" i="0" u="none" strike="noStrike" kern="0" cap="none" spc="0" normalizeH="0" baseline="0" noProof="0">
                <a:ln>
                  <a:noFill/>
                </a:ln>
                <a:solidFill>
                  <a:schemeClr val="accent3"/>
                </a:solidFill>
                <a:effectLst/>
                <a:uLnTx/>
                <a:uFillTx/>
                <a:ea typeface="+mn-ea"/>
                <a:cs typeface="+mn-cs"/>
                <a:sym typeface="Arial"/>
              </a:rPr>
              <a:t>Insulin resistance</a:t>
            </a:r>
          </a:p>
        </p:txBody>
      </p:sp>
      <p:sp>
        <p:nvSpPr>
          <p:cNvPr id="15" name="Oval 14">
            <a:extLst>
              <a:ext uri="{FF2B5EF4-FFF2-40B4-BE49-F238E27FC236}">
                <a16:creationId xmlns:a16="http://schemas.microsoft.com/office/drawing/2014/main" id="{0D2B4251-095A-06CE-4648-0A30C3714B9B}"/>
              </a:ext>
            </a:extLst>
          </p:cNvPr>
          <p:cNvSpPr/>
          <p:nvPr/>
        </p:nvSpPr>
        <p:spPr>
          <a:xfrm>
            <a:off x="2365300" y="5142373"/>
            <a:ext cx="2273439" cy="410371"/>
          </a:xfrm>
          <a:prstGeom prst="ellipse">
            <a:avLst/>
          </a:prstGeom>
          <a:noFill/>
          <a:ln w="19050">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90000"/>
              </a:lnSpc>
              <a:spcBef>
                <a:spcPts val="0"/>
              </a:spcBef>
              <a:spcAft>
                <a:spcPts val="0"/>
              </a:spcAft>
              <a:buClr>
                <a:srgbClr val="000000"/>
              </a:buClr>
              <a:buSzTx/>
              <a:buFontTx/>
              <a:buNone/>
              <a:tabLst/>
              <a:defRPr/>
            </a:pPr>
            <a:r>
              <a:rPr kumimoji="0" lang="en-US" sz="1600" i="0" u="none" strike="noStrike" kern="0" cap="none" spc="0" normalizeH="0" baseline="0" noProof="0">
                <a:ln>
                  <a:noFill/>
                </a:ln>
                <a:solidFill>
                  <a:schemeClr val="accent3"/>
                </a:solidFill>
                <a:effectLst/>
                <a:uLnTx/>
                <a:uFillTx/>
                <a:ea typeface="+mn-ea"/>
                <a:cs typeface="+mn-cs"/>
                <a:sym typeface="Arial"/>
              </a:rPr>
              <a:t>β-cell dysfunction</a:t>
            </a:r>
          </a:p>
        </p:txBody>
      </p:sp>
      <p:sp>
        <p:nvSpPr>
          <p:cNvPr id="16" name="Oval 15">
            <a:extLst>
              <a:ext uri="{FF2B5EF4-FFF2-40B4-BE49-F238E27FC236}">
                <a16:creationId xmlns:a16="http://schemas.microsoft.com/office/drawing/2014/main" id="{F000E032-8D11-647F-11A4-8F73148DD990}"/>
              </a:ext>
            </a:extLst>
          </p:cNvPr>
          <p:cNvSpPr/>
          <p:nvPr/>
        </p:nvSpPr>
        <p:spPr>
          <a:xfrm>
            <a:off x="5044183" y="2517813"/>
            <a:ext cx="2273439" cy="410371"/>
          </a:xfrm>
          <a:prstGeom prst="ellipse">
            <a:avLst/>
          </a:prstGeom>
          <a:noFill/>
          <a:ln w="19050">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90000"/>
              </a:lnSpc>
              <a:spcBef>
                <a:spcPts val="0"/>
              </a:spcBef>
              <a:spcAft>
                <a:spcPts val="0"/>
              </a:spcAft>
              <a:buClr>
                <a:srgbClr val="000000"/>
              </a:buClr>
              <a:buSzTx/>
              <a:buFontTx/>
              <a:buNone/>
              <a:tabLst/>
              <a:defRPr/>
            </a:pPr>
            <a:r>
              <a:rPr kumimoji="0" lang="en-US" sz="1400" i="0" u="none" strike="noStrike" kern="0" cap="none" spc="0" normalizeH="0" baseline="0" noProof="0">
                <a:ln>
                  <a:noFill/>
                </a:ln>
                <a:solidFill>
                  <a:srgbClr val="000000"/>
                </a:solidFill>
                <a:effectLst/>
                <a:uLnTx/>
                <a:uFillTx/>
                <a:ea typeface="+mn-ea"/>
                <a:cs typeface="+mn-cs"/>
                <a:sym typeface="Arial"/>
              </a:rPr>
              <a:t>Increased appetite,</a:t>
            </a:r>
          </a:p>
          <a:p>
            <a:pPr marL="0" marR="0" lvl="0" indent="0" algn="ctr" defTabSz="1219170" rtl="0" eaLnBrk="1" fontAlgn="auto" latinLnBrk="0" hangingPunct="1">
              <a:lnSpc>
                <a:spcPct val="90000"/>
              </a:lnSpc>
              <a:spcBef>
                <a:spcPts val="0"/>
              </a:spcBef>
              <a:spcAft>
                <a:spcPts val="0"/>
              </a:spcAft>
              <a:buClr>
                <a:srgbClr val="000000"/>
              </a:buClr>
              <a:buSzTx/>
              <a:buFontTx/>
              <a:buNone/>
              <a:tabLst/>
              <a:defRPr/>
            </a:pPr>
            <a:r>
              <a:rPr kumimoji="0" lang="en-US" sz="1400" i="0" u="none" strike="noStrike" kern="0" cap="none" spc="0" normalizeH="0" baseline="0" noProof="0">
                <a:ln>
                  <a:noFill/>
                </a:ln>
                <a:solidFill>
                  <a:srgbClr val="000000"/>
                </a:solidFill>
                <a:effectLst/>
                <a:uLnTx/>
                <a:uFillTx/>
                <a:ea typeface="+mn-ea"/>
                <a:cs typeface="+mn-cs"/>
                <a:sym typeface="Arial"/>
              </a:rPr>
              <a:t>decreased satiety</a:t>
            </a:r>
          </a:p>
        </p:txBody>
      </p:sp>
      <p:sp>
        <p:nvSpPr>
          <p:cNvPr id="17" name="Oval 16">
            <a:extLst>
              <a:ext uri="{FF2B5EF4-FFF2-40B4-BE49-F238E27FC236}">
                <a16:creationId xmlns:a16="http://schemas.microsoft.com/office/drawing/2014/main" id="{CDF944A5-F58C-A479-CBFF-7536ABDE0CAA}"/>
              </a:ext>
            </a:extLst>
          </p:cNvPr>
          <p:cNvSpPr/>
          <p:nvPr/>
        </p:nvSpPr>
        <p:spPr>
          <a:xfrm>
            <a:off x="5044183" y="1879759"/>
            <a:ext cx="2273439" cy="410371"/>
          </a:xfrm>
          <a:prstGeom prst="ellipse">
            <a:avLst/>
          </a:prstGeom>
          <a:noFill/>
          <a:ln w="19050">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90000"/>
              </a:lnSpc>
              <a:spcBef>
                <a:spcPts val="0"/>
              </a:spcBef>
              <a:spcAft>
                <a:spcPts val="0"/>
              </a:spcAft>
              <a:buClr>
                <a:srgbClr val="000000"/>
              </a:buClr>
              <a:buSzTx/>
              <a:buFontTx/>
              <a:buNone/>
              <a:tabLst/>
              <a:defRPr/>
            </a:pPr>
            <a:r>
              <a:rPr kumimoji="0" lang="en-US" sz="1400" i="0" u="none" strike="noStrike" kern="0" cap="none" spc="0" normalizeH="0" baseline="0" noProof="0">
                <a:ln>
                  <a:noFill/>
                </a:ln>
                <a:solidFill>
                  <a:srgbClr val="000000"/>
                </a:solidFill>
                <a:effectLst/>
                <a:uLnTx/>
                <a:uFillTx/>
                <a:ea typeface="+mn-ea"/>
                <a:cs typeface="+mn-cs"/>
                <a:sym typeface="Arial"/>
              </a:rPr>
              <a:t>Sleep restriction/debt</a:t>
            </a:r>
          </a:p>
        </p:txBody>
      </p:sp>
      <p:sp>
        <p:nvSpPr>
          <p:cNvPr id="18" name="Rounded Rectangle 17">
            <a:extLst>
              <a:ext uri="{FF2B5EF4-FFF2-40B4-BE49-F238E27FC236}">
                <a16:creationId xmlns:a16="http://schemas.microsoft.com/office/drawing/2014/main" id="{7D9F5F39-BD85-ADC9-EB51-0EF00435F71A}"/>
              </a:ext>
            </a:extLst>
          </p:cNvPr>
          <p:cNvSpPr/>
          <p:nvPr/>
        </p:nvSpPr>
        <p:spPr>
          <a:xfrm>
            <a:off x="4197949" y="6209040"/>
            <a:ext cx="3965904" cy="289911"/>
          </a:xfrm>
          <a:prstGeom prst="roundRect">
            <a:avLst>
              <a:gd name="adj" fmla="val 50000"/>
            </a:avLst>
          </a:prstGeom>
          <a:solidFill>
            <a:schemeClr val="accent3"/>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1400" b="1" i="0" u="none" strike="noStrike" kern="0" cap="none" spc="0" normalizeH="0" baseline="0" noProof="0">
                <a:ln>
                  <a:noFill/>
                </a:ln>
                <a:solidFill>
                  <a:prstClr val="white"/>
                </a:solidFill>
                <a:effectLst/>
                <a:uLnTx/>
                <a:uFillTx/>
                <a:ea typeface="+mn-ea"/>
                <a:cs typeface="+mn-cs"/>
                <a:sym typeface="Arial"/>
              </a:rPr>
              <a:t>Micro/macrovascular complications</a:t>
            </a:r>
          </a:p>
        </p:txBody>
      </p:sp>
      <p:cxnSp>
        <p:nvCxnSpPr>
          <p:cNvPr id="19" name="Elbow Connector 18">
            <a:extLst>
              <a:ext uri="{FF2B5EF4-FFF2-40B4-BE49-F238E27FC236}">
                <a16:creationId xmlns:a16="http://schemas.microsoft.com/office/drawing/2014/main" id="{FAE8C78E-0301-FFDB-F3F6-EC015A6B60E7}"/>
              </a:ext>
            </a:extLst>
          </p:cNvPr>
          <p:cNvCxnSpPr>
            <a:stCxn id="7" idx="1"/>
            <a:endCxn id="8" idx="1"/>
          </p:cNvCxnSpPr>
          <p:nvPr/>
        </p:nvCxnSpPr>
        <p:spPr>
          <a:xfrm rot="10800000" flipH="1" flipV="1">
            <a:off x="5157896" y="1278334"/>
            <a:ext cx="192688" cy="2103990"/>
          </a:xfrm>
          <a:prstGeom prst="bentConnector3">
            <a:avLst>
              <a:gd name="adj1" fmla="val -167422"/>
            </a:avLst>
          </a:prstGeom>
          <a:ln w="28575">
            <a:solidFill>
              <a:schemeClr val="bg1"/>
            </a:solidFill>
            <a:prstDash val="sysDot"/>
            <a:headEnd type="triangle"/>
            <a:tailEnd type="triangle"/>
          </a:ln>
        </p:spPr>
        <p:style>
          <a:lnRef idx="1">
            <a:schemeClr val="dk1"/>
          </a:lnRef>
          <a:fillRef idx="0">
            <a:schemeClr val="dk1"/>
          </a:fillRef>
          <a:effectRef idx="0">
            <a:schemeClr val="dk1"/>
          </a:effectRef>
          <a:fontRef idx="minor">
            <a:schemeClr val="tx1"/>
          </a:fontRef>
        </p:style>
      </p:cxnSp>
      <p:cxnSp>
        <p:nvCxnSpPr>
          <p:cNvPr id="20" name="Elbow Connector 19">
            <a:extLst>
              <a:ext uri="{FF2B5EF4-FFF2-40B4-BE49-F238E27FC236}">
                <a16:creationId xmlns:a16="http://schemas.microsoft.com/office/drawing/2014/main" id="{80449F87-B117-5814-A721-58C25559C3FA}"/>
              </a:ext>
            </a:extLst>
          </p:cNvPr>
          <p:cNvCxnSpPr>
            <a:stCxn id="7" idx="3"/>
            <a:endCxn id="8" idx="3"/>
          </p:cNvCxnSpPr>
          <p:nvPr/>
        </p:nvCxnSpPr>
        <p:spPr>
          <a:xfrm flipH="1">
            <a:off x="7011219" y="1278334"/>
            <a:ext cx="192689" cy="2103990"/>
          </a:xfrm>
          <a:prstGeom prst="bentConnector3">
            <a:avLst>
              <a:gd name="adj1" fmla="val -176292"/>
            </a:avLst>
          </a:prstGeom>
          <a:ln w="28575">
            <a:solidFill>
              <a:schemeClr val="bg1"/>
            </a:solidFill>
            <a:prstDash val="sysDot"/>
            <a:headEnd type="triangle"/>
            <a:tailEnd type="triangle"/>
          </a:ln>
        </p:spPr>
        <p:style>
          <a:lnRef idx="1">
            <a:schemeClr val="dk1"/>
          </a:lnRef>
          <a:fillRef idx="0">
            <a:schemeClr val="dk1"/>
          </a:fillRef>
          <a:effectRef idx="0">
            <a:schemeClr val="dk1"/>
          </a:effectRef>
          <a:fontRef idx="minor">
            <a:schemeClr val="tx1"/>
          </a:fontRef>
        </p:style>
      </p:cxnSp>
      <p:cxnSp>
        <p:nvCxnSpPr>
          <p:cNvPr id="21" name="Straight Arrow Connector 20">
            <a:extLst>
              <a:ext uri="{FF2B5EF4-FFF2-40B4-BE49-F238E27FC236}">
                <a16:creationId xmlns:a16="http://schemas.microsoft.com/office/drawing/2014/main" id="{39543EBC-3EF3-12E7-AB6C-BDDD9D5715BB}"/>
              </a:ext>
            </a:extLst>
          </p:cNvPr>
          <p:cNvCxnSpPr>
            <a:stCxn id="7" idx="2"/>
            <a:endCxn id="17" idx="0"/>
          </p:cNvCxnSpPr>
          <p:nvPr/>
        </p:nvCxnSpPr>
        <p:spPr>
          <a:xfrm>
            <a:off x="6180902" y="1423289"/>
            <a:ext cx="1" cy="456470"/>
          </a:xfrm>
          <a:prstGeom prst="straightConnector1">
            <a:avLst/>
          </a:prstGeom>
          <a:ln w="28575">
            <a:solidFill>
              <a:schemeClr val="accent3"/>
            </a:solidFill>
            <a:prstDash val="solid"/>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a:extLst>
              <a:ext uri="{FF2B5EF4-FFF2-40B4-BE49-F238E27FC236}">
                <a16:creationId xmlns:a16="http://schemas.microsoft.com/office/drawing/2014/main" id="{E51F6C5B-5556-497B-4AE0-9DCEE6179EA1}"/>
              </a:ext>
            </a:extLst>
          </p:cNvPr>
          <p:cNvCxnSpPr>
            <a:cxnSpLocks/>
          </p:cNvCxnSpPr>
          <p:nvPr/>
        </p:nvCxnSpPr>
        <p:spPr>
          <a:xfrm>
            <a:off x="6180903" y="2273038"/>
            <a:ext cx="0" cy="227683"/>
          </a:xfrm>
          <a:prstGeom prst="straightConnector1">
            <a:avLst/>
          </a:prstGeom>
          <a:ln w="28575">
            <a:solidFill>
              <a:schemeClr val="accent3"/>
            </a:solidFill>
            <a:prstDash val="solid"/>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a:extLst>
              <a:ext uri="{FF2B5EF4-FFF2-40B4-BE49-F238E27FC236}">
                <a16:creationId xmlns:a16="http://schemas.microsoft.com/office/drawing/2014/main" id="{CEF9CAAA-5ACF-8DAB-CFA2-6A9399343E88}"/>
              </a:ext>
            </a:extLst>
          </p:cNvPr>
          <p:cNvCxnSpPr>
            <a:cxnSpLocks/>
          </p:cNvCxnSpPr>
          <p:nvPr/>
        </p:nvCxnSpPr>
        <p:spPr>
          <a:xfrm flipH="1">
            <a:off x="6180902" y="2902546"/>
            <a:ext cx="1" cy="309184"/>
          </a:xfrm>
          <a:prstGeom prst="straightConnector1">
            <a:avLst/>
          </a:prstGeom>
          <a:ln w="28575">
            <a:solidFill>
              <a:schemeClr val="accent3"/>
            </a:solidFill>
            <a:prstDash val="solid"/>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a:extLst>
              <a:ext uri="{FF2B5EF4-FFF2-40B4-BE49-F238E27FC236}">
                <a16:creationId xmlns:a16="http://schemas.microsoft.com/office/drawing/2014/main" id="{DE24A6CB-6C51-CCC2-8AAD-A223B49A5512}"/>
              </a:ext>
            </a:extLst>
          </p:cNvPr>
          <p:cNvCxnSpPr>
            <a:cxnSpLocks/>
            <a:stCxn id="8" idx="2"/>
            <a:endCxn id="11" idx="0"/>
          </p:cNvCxnSpPr>
          <p:nvPr/>
        </p:nvCxnSpPr>
        <p:spPr>
          <a:xfrm>
            <a:off x="6180902" y="3527279"/>
            <a:ext cx="0" cy="196203"/>
          </a:xfrm>
          <a:prstGeom prst="straightConnector1">
            <a:avLst/>
          </a:prstGeom>
          <a:ln w="28575">
            <a:solidFill>
              <a:schemeClr val="accent3"/>
            </a:solidFill>
            <a:prstDash val="solid"/>
            <a:tailEnd type="triangle"/>
          </a:ln>
        </p:spPr>
        <p:style>
          <a:lnRef idx="1">
            <a:schemeClr val="dk1"/>
          </a:lnRef>
          <a:fillRef idx="0">
            <a:schemeClr val="dk1"/>
          </a:fillRef>
          <a:effectRef idx="0">
            <a:schemeClr val="dk1"/>
          </a:effectRef>
          <a:fontRef idx="minor">
            <a:schemeClr val="tx1"/>
          </a:fontRef>
        </p:style>
      </p:cxnSp>
      <p:cxnSp>
        <p:nvCxnSpPr>
          <p:cNvPr id="25" name="Elbow Connector 24">
            <a:extLst>
              <a:ext uri="{FF2B5EF4-FFF2-40B4-BE49-F238E27FC236}">
                <a16:creationId xmlns:a16="http://schemas.microsoft.com/office/drawing/2014/main" id="{73895237-400A-9145-FCB9-BA7A9AC7F13C}"/>
              </a:ext>
            </a:extLst>
          </p:cNvPr>
          <p:cNvCxnSpPr>
            <a:cxnSpLocks/>
            <a:stCxn id="12" idx="4"/>
            <a:endCxn id="11" idx="1"/>
          </p:cNvCxnSpPr>
          <p:nvPr/>
        </p:nvCxnSpPr>
        <p:spPr>
          <a:xfrm rot="16200000" flipH="1">
            <a:off x="3105332" y="3006007"/>
            <a:ext cx="1673598" cy="880223"/>
          </a:xfrm>
          <a:prstGeom prst="bentConnector2">
            <a:avLst/>
          </a:prstGeom>
          <a:ln w="28575">
            <a:solidFill>
              <a:schemeClr val="bg1"/>
            </a:solidFill>
            <a:tailEnd type="triangle"/>
          </a:ln>
        </p:spPr>
        <p:style>
          <a:lnRef idx="1">
            <a:schemeClr val="dk1"/>
          </a:lnRef>
          <a:fillRef idx="0">
            <a:schemeClr val="dk1"/>
          </a:fillRef>
          <a:effectRef idx="0">
            <a:schemeClr val="dk1"/>
          </a:effectRef>
          <a:fontRef idx="minor">
            <a:schemeClr val="tx1"/>
          </a:fontRef>
        </p:style>
      </p:cxnSp>
      <p:cxnSp>
        <p:nvCxnSpPr>
          <p:cNvPr id="26" name="Elbow Connector 25">
            <a:extLst>
              <a:ext uri="{FF2B5EF4-FFF2-40B4-BE49-F238E27FC236}">
                <a16:creationId xmlns:a16="http://schemas.microsoft.com/office/drawing/2014/main" id="{15206623-7960-F9F0-D53E-A43C21C2C144}"/>
              </a:ext>
            </a:extLst>
          </p:cNvPr>
          <p:cNvCxnSpPr>
            <a:cxnSpLocks/>
            <a:stCxn id="13" idx="4"/>
            <a:endCxn id="11" idx="3"/>
          </p:cNvCxnSpPr>
          <p:nvPr/>
        </p:nvCxnSpPr>
        <p:spPr>
          <a:xfrm rot="5400000">
            <a:off x="7592229" y="2996651"/>
            <a:ext cx="1673598" cy="898936"/>
          </a:xfrm>
          <a:prstGeom prst="bentConnector2">
            <a:avLst/>
          </a:prstGeom>
          <a:ln w="28575">
            <a:solidFill>
              <a:schemeClr val="bg1"/>
            </a:solidFill>
            <a:tailEnd type="triangle"/>
          </a:ln>
        </p:spPr>
        <p:style>
          <a:lnRef idx="1">
            <a:schemeClr val="dk1"/>
          </a:lnRef>
          <a:fillRef idx="0">
            <a:schemeClr val="dk1"/>
          </a:fillRef>
          <a:effectRef idx="0">
            <a:schemeClr val="dk1"/>
          </a:effectRef>
          <a:fontRef idx="minor">
            <a:schemeClr val="tx1"/>
          </a:fontRef>
        </p:style>
      </p:cxnSp>
      <p:cxnSp>
        <p:nvCxnSpPr>
          <p:cNvPr id="27" name="Straight Arrow Connector 26">
            <a:extLst>
              <a:ext uri="{FF2B5EF4-FFF2-40B4-BE49-F238E27FC236}">
                <a16:creationId xmlns:a16="http://schemas.microsoft.com/office/drawing/2014/main" id="{5291598B-FA10-C442-F1CC-190DB3123C30}"/>
              </a:ext>
            </a:extLst>
          </p:cNvPr>
          <p:cNvCxnSpPr>
            <a:cxnSpLocks/>
            <a:stCxn id="11" idx="2"/>
            <a:endCxn id="9" idx="0"/>
          </p:cNvCxnSpPr>
          <p:nvPr/>
        </p:nvCxnSpPr>
        <p:spPr>
          <a:xfrm>
            <a:off x="6180902" y="4842353"/>
            <a:ext cx="0" cy="322920"/>
          </a:xfrm>
          <a:prstGeom prst="straightConnector1">
            <a:avLst/>
          </a:prstGeom>
          <a:ln w="28575">
            <a:solidFill>
              <a:schemeClr val="bg1"/>
            </a:solidFill>
            <a:tailEnd type="triangle"/>
          </a:ln>
        </p:spPr>
        <p:style>
          <a:lnRef idx="1">
            <a:schemeClr val="dk1"/>
          </a:lnRef>
          <a:fillRef idx="0">
            <a:schemeClr val="dk1"/>
          </a:fillRef>
          <a:effectRef idx="0">
            <a:schemeClr val="dk1"/>
          </a:effectRef>
          <a:fontRef idx="minor">
            <a:schemeClr val="tx1"/>
          </a:fontRef>
        </p:style>
      </p:cxnSp>
      <p:cxnSp>
        <p:nvCxnSpPr>
          <p:cNvPr id="28" name="Straight Arrow Connector 27">
            <a:extLst>
              <a:ext uri="{FF2B5EF4-FFF2-40B4-BE49-F238E27FC236}">
                <a16:creationId xmlns:a16="http://schemas.microsoft.com/office/drawing/2014/main" id="{1206D46E-98BC-6601-B143-9B6A3C970DCA}"/>
              </a:ext>
            </a:extLst>
          </p:cNvPr>
          <p:cNvCxnSpPr>
            <a:stCxn id="10" idx="2"/>
            <a:endCxn id="18" idx="0"/>
          </p:cNvCxnSpPr>
          <p:nvPr/>
        </p:nvCxnSpPr>
        <p:spPr>
          <a:xfrm flipH="1">
            <a:off x="6180901" y="5915133"/>
            <a:ext cx="1" cy="293907"/>
          </a:xfrm>
          <a:prstGeom prst="straightConnector1">
            <a:avLst/>
          </a:prstGeom>
          <a:ln w="28575">
            <a:solidFill>
              <a:schemeClr val="bg1"/>
            </a:solidFill>
            <a:tailEnd type="triangle"/>
          </a:ln>
        </p:spPr>
        <p:style>
          <a:lnRef idx="1">
            <a:schemeClr val="dk1"/>
          </a:lnRef>
          <a:fillRef idx="0">
            <a:schemeClr val="dk1"/>
          </a:fillRef>
          <a:effectRef idx="0">
            <a:schemeClr val="dk1"/>
          </a:effectRef>
          <a:fontRef idx="minor">
            <a:schemeClr val="tx1"/>
          </a:fontRef>
        </p:style>
      </p:cxnSp>
      <p:cxnSp>
        <p:nvCxnSpPr>
          <p:cNvPr id="29" name="Elbow Connector 28">
            <a:extLst>
              <a:ext uri="{FF2B5EF4-FFF2-40B4-BE49-F238E27FC236}">
                <a16:creationId xmlns:a16="http://schemas.microsoft.com/office/drawing/2014/main" id="{BDC940B3-7EDF-E62D-46F9-8856F9459306}"/>
              </a:ext>
            </a:extLst>
          </p:cNvPr>
          <p:cNvCxnSpPr>
            <a:stCxn id="15" idx="4"/>
            <a:endCxn id="10" idx="1"/>
          </p:cNvCxnSpPr>
          <p:nvPr/>
        </p:nvCxnSpPr>
        <p:spPr>
          <a:xfrm rot="16200000" flipH="1">
            <a:off x="4415681" y="4639082"/>
            <a:ext cx="217434" cy="2044757"/>
          </a:xfrm>
          <a:prstGeom prst="bentConnector2">
            <a:avLst/>
          </a:prstGeom>
          <a:ln w="28575">
            <a:solidFill>
              <a:schemeClr val="bg1"/>
            </a:solidFill>
            <a:tailEnd type="triangle"/>
          </a:ln>
        </p:spPr>
        <p:style>
          <a:lnRef idx="1">
            <a:schemeClr val="dk1"/>
          </a:lnRef>
          <a:fillRef idx="0">
            <a:schemeClr val="dk1"/>
          </a:fillRef>
          <a:effectRef idx="0">
            <a:schemeClr val="dk1"/>
          </a:effectRef>
          <a:fontRef idx="minor">
            <a:schemeClr val="tx1"/>
          </a:fontRef>
        </p:style>
      </p:cxnSp>
      <p:cxnSp>
        <p:nvCxnSpPr>
          <p:cNvPr id="30" name="Elbow Connector 29">
            <a:extLst>
              <a:ext uri="{FF2B5EF4-FFF2-40B4-BE49-F238E27FC236}">
                <a16:creationId xmlns:a16="http://schemas.microsoft.com/office/drawing/2014/main" id="{84839A90-FF6B-34B1-E5E1-0764448A4FC3}"/>
              </a:ext>
            </a:extLst>
          </p:cNvPr>
          <p:cNvCxnSpPr>
            <a:stCxn id="14" idx="4"/>
            <a:endCxn id="10" idx="3"/>
          </p:cNvCxnSpPr>
          <p:nvPr/>
        </p:nvCxnSpPr>
        <p:spPr>
          <a:xfrm rot="5400000">
            <a:off x="7738044" y="4629726"/>
            <a:ext cx="217434" cy="2063470"/>
          </a:xfrm>
          <a:prstGeom prst="bentConnector2">
            <a:avLst/>
          </a:prstGeom>
          <a:ln w="28575">
            <a:solidFill>
              <a:schemeClr val="bg1"/>
            </a:solidFill>
            <a:tailEnd type="triangle"/>
          </a:ln>
        </p:spPr>
        <p:style>
          <a:lnRef idx="1">
            <a:schemeClr val="dk1"/>
          </a:lnRef>
          <a:fillRef idx="0">
            <a:schemeClr val="dk1"/>
          </a:fillRef>
          <a:effectRef idx="0">
            <a:schemeClr val="dk1"/>
          </a:effectRef>
          <a:fontRef idx="minor">
            <a:schemeClr val="tx1"/>
          </a:fontRef>
        </p:style>
      </p:cxnSp>
      <p:cxnSp>
        <p:nvCxnSpPr>
          <p:cNvPr id="31" name="Elbow Connector 30">
            <a:extLst>
              <a:ext uri="{FF2B5EF4-FFF2-40B4-BE49-F238E27FC236}">
                <a16:creationId xmlns:a16="http://schemas.microsoft.com/office/drawing/2014/main" id="{B6D4DBC6-0CC1-4AFF-D457-7E9973132C95}"/>
              </a:ext>
            </a:extLst>
          </p:cNvPr>
          <p:cNvCxnSpPr>
            <a:stCxn id="9" idx="1"/>
          </p:cNvCxnSpPr>
          <p:nvPr/>
        </p:nvCxnSpPr>
        <p:spPr>
          <a:xfrm rot="10800000" flipV="1">
            <a:off x="4876975" y="5310228"/>
            <a:ext cx="669802" cy="849159"/>
          </a:xfrm>
          <a:prstGeom prst="bentConnector2">
            <a:avLst/>
          </a:prstGeom>
          <a:ln w="28575">
            <a:solidFill>
              <a:schemeClr val="bg1"/>
            </a:solidFill>
            <a:prstDash val="sysDot"/>
            <a:tailEnd type="triangle"/>
          </a:ln>
        </p:spPr>
        <p:style>
          <a:lnRef idx="1">
            <a:schemeClr val="dk1"/>
          </a:lnRef>
          <a:fillRef idx="0">
            <a:schemeClr val="dk1"/>
          </a:fillRef>
          <a:effectRef idx="0">
            <a:schemeClr val="dk1"/>
          </a:effectRef>
          <a:fontRef idx="minor">
            <a:schemeClr val="tx1"/>
          </a:fontRef>
        </p:style>
      </p:cxnSp>
      <p:cxnSp>
        <p:nvCxnSpPr>
          <p:cNvPr id="32" name="Elbow Connector 31">
            <a:extLst>
              <a:ext uri="{FF2B5EF4-FFF2-40B4-BE49-F238E27FC236}">
                <a16:creationId xmlns:a16="http://schemas.microsoft.com/office/drawing/2014/main" id="{C12FFEAC-08A0-E03A-5EBD-255B6FF5490C}"/>
              </a:ext>
            </a:extLst>
          </p:cNvPr>
          <p:cNvCxnSpPr>
            <a:stCxn id="9" idx="3"/>
          </p:cNvCxnSpPr>
          <p:nvPr/>
        </p:nvCxnSpPr>
        <p:spPr>
          <a:xfrm>
            <a:off x="6815026" y="5310229"/>
            <a:ext cx="634126" cy="853636"/>
          </a:xfrm>
          <a:prstGeom prst="bentConnector2">
            <a:avLst/>
          </a:prstGeom>
          <a:ln w="28575">
            <a:solidFill>
              <a:schemeClr val="bg1"/>
            </a:solidFill>
            <a:prstDash val="sysDot"/>
            <a:tailEnd type="triangle"/>
          </a:ln>
        </p:spPr>
        <p:style>
          <a:lnRef idx="1">
            <a:schemeClr val="dk1"/>
          </a:lnRef>
          <a:fillRef idx="0">
            <a:schemeClr val="dk1"/>
          </a:fillRef>
          <a:effectRef idx="0">
            <a:schemeClr val="dk1"/>
          </a:effectRef>
          <a:fontRef idx="minor">
            <a:schemeClr val="tx1"/>
          </a:fontRef>
        </p:style>
      </p:cxnSp>
      <p:cxnSp>
        <p:nvCxnSpPr>
          <p:cNvPr id="33" name="Curved Connector 32">
            <a:extLst>
              <a:ext uri="{FF2B5EF4-FFF2-40B4-BE49-F238E27FC236}">
                <a16:creationId xmlns:a16="http://schemas.microsoft.com/office/drawing/2014/main" id="{EF8F6A21-625F-36AA-0CED-A656A3EAB93A}"/>
              </a:ext>
            </a:extLst>
          </p:cNvPr>
          <p:cNvCxnSpPr>
            <a:stCxn id="7" idx="2"/>
            <a:endCxn id="12" idx="0"/>
          </p:cNvCxnSpPr>
          <p:nvPr/>
        </p:nvCxnSpPr>
        <p:spPr>
          <a:xfrm rot="5400000">
            <a:off x="4453631" y="471678"/>
            <a:ext cx="775660" cy="2678882"/>
          </a:xfrm>
          <a:prstGeom prst="curvedConnector3">
            <a:avLst/>
          </a:prstGeom>
          <a:ln w="28575">
            <a:solidFill>
              <a:schemeClr val="bg1"/>
            </a:solidFill>
            <a:tailEnd type="triangle"/>
          </a:ln>
        </p:spPr>
        <p:style>
          <a:lnRef idx="1">
            <a:schemeClr val="dk1"/>
          </a:lnRef>
          <a:fillRef idx="0">
            <a:schemeClr val="dk1"/>
          </a:fillRef>
          <a:effectRef idx="0">
            <a:schemeClr val="dk1"/>
          </a:effectRef>
          <a:fontRef idx="minor">
            <a:schemeClr val="tx1"/>
          </a:fontRef>
        </p:style>
      </p:cxnSp>
      <p:cxnSp>
        <p:nvCxnSpPr>
          <p:cNvPr id="34" name="Curved Connector 33">
            <a:extLst>
              <a:ext uri="{FF2B5EF4-FFF2-40B4-BE49-F238E27FC236}">
                <a16:creationId xmlns:a16="http://schemas.microsoft.com/office/drawing/2014/main" id="{D4B4FFE1-D7DE-A74E-A228-266903133F60}"/>
              </a:ext>
            </a:extLst>
          </p:cNvPr>
          <p:cNvCxnSpPr>
            <a:cxnSpLocks/>
            <a:stCxn id="7" idx="2"/>
            <a:endCxn id="13" idx="0"/>
          </p:cNvCxnSpPr>
          <p:nvPr/>
        </p:nvCxnSpPr>
        <p:spPr>
          <a:xfrm rot="16200000" flipH="1">
            <a:off x="7141869" y="462322"/>
            <a:ext cx="775660" cy="2697594"/>
          </a:xfrm>
          <a:prstGeom prst="curvedConnector3">
            <a:avLst/>
          </a:prstGeom>
          <a:ln w="28575">
            <a:solidFill>
              <a:schemeClr val="bg1"/>
            </a:solidFill>
            <a:tailEnd type="triangle"/>
          </a:ln>
        </p:spPr>
        <p:style>
          <a:lnRef idx="1">
            <a:schemeClr val="dk1"/>
          </a:lnRef>
          <a:fillRef idx="0">
            <a:schemeClr val="dk1"/>
          </a:fillRef>
          <a:effectRef idx="0">
            <a:schemeClr val="dk1"/>
          </a:effectRef>
          <a:fontRef idx="minor">
            <a:schemeClr val="tx1"/>
          </a:fontRef>
        </p:style>
      </p:cxnSp>
      <p:cxnSp>
        <p:nvCxnSpPr>
          <p:cNvPr id="35" name="Elbow Connector 34">
            <a:extLst>
              <a:ext uri="{FF2B5EF4-FFF2-40B4-BE49-F238E27FC236}">
                <a16:creationId xmlns:a16="http://schemas.microsoft.com/office/drawing/2014/main" id="{AB2B9787-99FE-C75C-1A96-E09C712317F2}"/>
              </a:ext>
            </a:extLst>
          </p:cNvPr>
          <p:cNvCxnSpPr>
            <a:cxnSpLocks/>
            <a:stCxn id="11" idx="2"/>
            <a:endCxn id="15" idx="0"/>
          </p:cNvCxnSpPr>
          <p:nvPr/>
        </p:nvCxnSpPr>
        <p:spPr>
          <a:xfrm rot="5400000">
            <a:off x="4691451" y="3652922"/>
            <a:ext cx="300020" cy="2678882"/>
          </a:xfrm>
          <a:prstGeom prst="bentConnector3">
            <a:avLst/>
          </a:prstGeom>
          <a:ln w="28575">
            <a:solidFill>
              <a:schemeClr val="bg1"/>
            </a:solidFill>
            <a:tailEnd type="triangle"/>
          </a:ln>
        </p:spPr>
        <p:style>
          <a:lnRef idx="1">
            <a:schemeClr val="dk1"/>
          </a:lnRef>
          <a:fillRef idx="0">
            <a:schemeClr val="dk1"/>
          </a:fillRef>
          <a:effectRef idx="0">
            <a:schemeClr val="dk1"/>
          </a:effectRef>
          <a:fontRef idx="minor">
            <a:schemeClr val="tx1"/>
          </a:fontRef>
        </p:style>
      </p:cxnSp>
      <p:cxnSp>
        <p:nvCxnSpPr>
          <p:cNvPr id="36" name="Elbow Connector 35">
            <a:extLst>
              <a:ext uri="{FF2B5EF4-FFF2-40B4-BE49-F238E27FC236}">
                <a16:creationId xmlns:a16="http://schemas.microsoft.com/office/drawing/2014/main" id="{D42F0FCD-68F7-3078-53CD-C85AA942652F}"/>
              </a:ext>
            </a:extLst>
          </p:cNvPr>
          <p:cNvCxnSpPr>
            <a:cxnSpLocks/>
            <a:stCxn id="11" idx="2"/>
            <a:endCxn id="14" idx="0"/>
          </p:cNvCxnSpPr>
          <p:nvPr/>
        </p:nvCxnSpPr>
        <p:spPr>
          <a:xfrm rot="16200000" flipH="1">
            <a:off x="7379689" y="3643566"/>
            <a:ext cx="300020" cy="2697594"/>
          </a:xfrm>
          <a:prstGeom prst="bentConnector3">
            <a:avLst/>
          </a:prstGeom>
          <a:ln w="28575">
            <a:solidFill>
              <a:schemeClr val="bg1"/>
            </a:solidFill>
            <a:tailEnd type="triangle"/>
          </a:ln>
        </p:spPr>
        <p:style>
          <a:lnRef idx="1">
            <a:schemeClr val="dk1"/>
          </a:lnRef>
          <a:fillRef idx="0">
            <a:schemeClr val="dk1"/>
          </a:fillRef>
          <a:effectRef idx="0">
            <a:schemeClr val="dk1"/>
          </a:effectRef>
          <a:fontRef idx="minor">
            <a:schemeClr val="tx1"/>
          </a:fontRef>
        </p:style>
      </p:cxnSp>
      <p:sp>
        <p:nvSpPr>
          <p:cNvPr id="4" name="Rectangle 3">
            <a:extLst>
              <a:ext uri="{FF2B5EF4-FFF2-40B4-BE49-F238E27FC236}">
                <a16:creationId xmlns:a16="http://schemas.microsoft.com/office/drawing/2014/main" id="{361EA531-AFAD-35DC-A848-6B2559A90081}"/>
              </a:ext>
            </a:extLst>
          </p:cNvPr>
          <p:cNvSpPr/>
          <p:nvPr/>
        </p:nvSpPr>
        <p:spPr>
          <a:xfrm>
            <a:off x="403298" y="6183244"/>
            <a:ext cx="3424424" cy="461665"/>
          </a:xfrm>
          <a:prstGeom prst="rect">
            <a:avLst/>
          </a:prstGeom>
        </p:spPr>
        <p:txBody>
          <a:bodyPr wrap="square" lIns="91440" tIns="45720" rIns="91440" bIns="45720" anchor="t">
            <a:spAutoFit/>
          </a:bodyPr>
          <a:lstStyle/>
          <a:p>
            <a:pPr eaLnBrk="1" fontAlgn="auto" hangingPunct="1">
              <a:spcBef>
                <a:spcPts val="0"/>
              </a:spcBef>
              <a:spcAft>
                <a:spcPts val="0"/>
              </a:spcAf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Adapted from </a:t>
            </a:r>
            <a:r>
              <a:rPr kumimoji="0" lang="en-US" sz="1200" b="0" i="0" u="none" strike="noStrike" kern="1200" cap="none" spc="0" normalizeH="0" baseline="0" noProof="0" err="1">
                <a:ln>
                  <a:noFill/>
                </a:ln>
                <a:solidFill>
                  <a:schemeClr val="bg2"/>
                </a:solidFill>
                <a:effectLst/>
                <a:uLnTx/>
                <a:uFillTx/>
                <a:latin typeface="Calibri" panose="020F0502020204030204"/>
                <a:ea typeface="+mn-ea"/>
                <a:cs typeface="+mn-cs"/>
              </a:rPr>
              <a:t>Reutrakul</a:t>
            </a:r>
            <a:r>
              <a:rPr lang="en-US" sz="1200" b="0">
                <a:solidFill>
                  <a:schemeClr val="bg2"/>
                </a:solidFill>
                <a:latin typeface="Calibri" panose="020F0502020204030204"/>
                <a:cs typeface="+mn-cs"/>
              </a:rPr>
              <a:t> and </a:t>
            </a:r>
            <a:r>
              <a:rPr lang="en-US" sz="1200" b="0" err="1">
                <a:solidFill>
                  <a:schemeClr val="bg2"/>
                </a:solidFill>
                <a:latin typeface="Calibri" panose="020F0502020204030204"/>
                <a:cs typeface="+mn-cs"/>
              </a:rPr>
              <a:t>Mokhlesi</a:t>
            </a: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 Chest. 2017;152:1070.</a:t>
            </a:r>
          </a:p>
        </p:txBody>
      </p:sp>
    </p:spTree>
    <p:extLst>
      <p:ext uri="{BB962C8B-B14F-4D97-AF65-F5344CB8AC3E}">
        <p14:creationId xmlns:p14="http://schemas.microsoft.com/office/powerpoint/2010/main" val="2290203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E041B729-5892-8847-FAEC-A9B2B04C9F99}"/>
              </a:ext>
            </a:extLst>
          </p:cNvPr>
          <p:cNvSpPr/>
          <p:nvPr/>
        </p:nvSpPr>
        <p:spPr bwMode="auto">
          <a:xfrm>
            <a:off x="604836" y="3366340"/>
            <a:ext cx="10872787" cy="1183625"/>
          </a:xfrm>
          <a:prstGeom prst="roundRect">
            <a:avLst>
              <a:gd name="adj" fmla="val 7310"/>
            </a:avLst>
          </a:prstGeom>
          <a:solidFill>
            <a:schemeClr val="accent3">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8" name="Rounded Rectangle 7">
            <a:extLst>
              <a:ext uri="{FF2B5EF4-FFF2-40B4-BE49-F238E27FC236}">
                <a16:creationId xmlns:a16="http://schemas.microsoft.com/office/drawing/2014/main" id="{A4A74CDE-6525-4398-68D4-FA96F4FA349B}"/>
              </a:ext>
            </a:extLst>
          </p:cNvPr>
          <p:cNvSpPr/>
          <p:nvPr/>
        </p:nvSpPr>
        <p:spPr bwMode="auto">
          <a:xfrm>
            <a:off x="604837" y="4638101"/>
            <a:ext cx="10872787" cy="1534099"/>
          </a:xfrm>
          <a:prstGeom prst="roundRect">
            <a:avLst>
              <a:gd name="adj" fmla="val 7310"/>
            </a:avLst>
          </a:prstGeom>
          <a:solidFill>
            <a:srgbClr val="92D050">
              <a:alpha val="20000"/>
            </a:srgb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7" name="Rounded Rectangle 6">
            <a:extLst>
              <a:ext uri="{FF2B5EF4-FFF2-40B4-BE49-F238E27FC236}">
                <a16:creationId xmlns:a16="http://schemas.microsoft.com/office/drawing/2014/main" id="{C33FE234-AACD-367E-A6C5-02FB76E63538}"/>
              </a:ext>
            </a:extLst>
          </p:cNvPr>
          <p:cNvSpPr/>
          <p:nvPr/>
        </p:nvSpPr>
        <p:spPr bwMode="auto">
          <a:xfrm>
            <a:off x="604837" y="1479837"/>
            <a:ext cx="10872787" cy="1781155"/>
          </a:xfrm>
          <a:prstGeom prst="roundRect">
            <a:avLst>
              <a:gd name="adj" fmla="val 7310"/>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 name="Title 1">
            <a:extLst>
              <a:ext uri="{FF2B5EF4-FFF2-40B4-BE49-F238E27FC236}">
                <a16:creationId xmlns:a16="http://schemas.microsoft.com/office/drawing/2014/main" id="{A1BE5CCE-1176-B678-2B32-F2DD4BFDEBAD}"/>
              </a:ext>
            </a:extLst>
          </p:cNvPr>
          <p:cNvSpPr>
            <a:spLocks noGrp="1"/>
          </p:cNvSpPr>
          <p:nvPr>
            <p:ph type="title"/>
          </p:nvPr>
        </p:nvSpPr>
        <p:spPr>
          <a:xfrm>
            <a:off x="609759" y="238127"/>
            <a:ext cx="10872444" cy="1103313"/>
          </a:xfrm>
        </p:spPr>
        <p:txBody>
          <a:bodyPr/>
          <a:lstStyle/>
          <a:p>
            <a:r>
              <a:rPr lang="en-US"/>
              <a:t>Approaches to Weight Loss for Patients With OSA</a:t>
            </a:r>
          </a:p>
        </p:txBody>
      </p:sp>
      <p:sp>
        <p:nvSpPr>
          <p:cNvPr id="3" name="Content Placeholder 2">
            <a:extLst>
              <a:ext uri="{FF2B5EF4-FFF2-40B4-BE49-F238E27FC236}">
                <a16:creationId xmlns:a16="http://schemas.microsoft.com/office/drawing/2014/main" id="{E6ECEE49-3041-47F4-2E9D-B6B1DE764C02}"/>
              </a:ext>
            </a:extLst>
          </p:cNvPr>
          <p:cNvSpPr>
            <a:spLocks noGrp="1"/>
          </p:cNvSpPr>
          <p:nvPr>
            <p:ph idx="1"/>
          </p:nvPr>
        </p:nvSpPr>
        <p:spPr>
          <a:xfrm>
            <a:off x="604838" y="1512888"/>
            <a:ext cx="10901362" cy="4651375"/>
          </a:xfrm>
        </p:spPr>
        <p:txBody>
          <a:bodyPr/>
          <a:lstStyle/>
          <a:p>
            <a:pPr>
              <a:spcAft>
                <a:spcPts val="0"/>
              </a:spcAft>
            </a:pPr>
            <a:r>
              <a:rPr lang="en-US" sz="2400" b="1">
                <a:solidFill>
                  <a:schemeClr val="accent1"/>
                </a:solidFill>
              </a:rPr>
              <a:t>Lifestyle modifications: </a:t>
            </a:r>
          </a:p>
          <a:p>
            <a:pPr lvl="1">
              <a:spcAft>
                <a:spcPts val="0"/>
              </a:spcAft>
            </a:pPr>
            <a:r>
              <a:rPr lang="en-US" sz="2200"/>
              <a:t>Nutrition</a:t>
            </a:r>
          </a:p>
          <a:p>
            <a:pPr lvl="1">
              <a:spcAft>
                <a:spcPts val="0"/>
              </a:spcAft>
            </a:pPr>
            <a:r>
              <a:rPr lang="en-US" sz="2200"/>
              <a:t>Physical activity (aerobic and strength/resistance training)</a:t>
            </a:r>
          </a:p>
          <a:p>
            <a:pPr lvl="1">
              <a:spcAft>
                <a:spcPts val="0"/>
              </a:spcAft>
            </a:pPr>
            <a:r>
              <a:rPr lang="en-US" sz="2200"/>
              <a:t>Behavioral modification</a:t>
            </a:r>
            <a:br>
              <a:rPr lang="en-US" sz="2200"/>
            </a:br>
            <a:endParaRPr lang="en-US" sz="2200"/>
          </a:p>
          <a:p>
            <a:pPr>
              <a:spcAft>
                <a:spcPts val="0"/>
              </a:spcAft>
            </a:pPr>
            <a:r>
              <a:rPr lang="en-US" sz="2400" b="1">
                <a:solidFill>
                  <a:schemeClr val="accent3"/>
                </a:solidFill>
              </a:rPr>
              <a:t>Pharmacologic approaches: </a:t>
            </a:r>
          </a:p>
          <a:p>
            <a:pPr lvl="1">
              <a:spcAft>
                <a:spcPts val="0"/>
              </a:spcAft>
            </a:pPr>
            <a:r>
              <a:rPr lang="en-US" sz="2200"/>
              <a:t>Obesity medications and their impact on OSA severity</a:t>
            </a:r>
            <a:br>
              <a:rPr lang="en-US" sz="2200"/>
            </a:br>
            <a:endParaRPr lang="en-US" sz="2200"/>
          </a:p>
          <a:p>
            <a:pPr>
              <a:spcAft>
                <a:spcPts val="0"/>
              </a:spcAft>
            </a:pPr>
            <a:r>
              <a:rPr lang="en-US" sz="2400" b="1">
                <a:solidFill>
                  <a:schemeClr val="accent4"/>
                </a:solidFill>
              </a:rPr>
              <a:t>Bariatric surgery: </a:t>
            </a:r>
          </a:p>
          <a:p>
            <a:pPr lvl="1">
              <a:spcAft>
                <a:spcPts val="0"/>
              </a:spcAft>
            </a:pPr>
            <a:r>
              <a:rPr lang="en-US" sz="2200"/>
              <a:t>Effect of weight loss on OSA and cardiometabolic health</a:t>
            </a:r>
          </a:p>
          <a:p>
            <a:pPr lvl="1">
              <a:spcAft>
                <a:spcPts val="0"/>
              </a:spcAft>
            </a:pPr>
            <a:r>
              <a:rPr lang="en-US" sz="2200"/>
              <a:t>Evidence of reductions in OSA severity and cardiometabolic outcomes post surgery</a:t>
            </a:r>
          </a:p>
        </p:txBody>
      </p:sp>
      <p:sp>
        <p:nvSpPr>
          <p:cNvPr id="4" name="Rectangle 3">
            <a:extLst>
              <a:ext uri="{FF2B5EF4-FFF2-40B4-BE49-F238E27FC236}">
                <a16:creationId xmlns:a16="http://schemas.microsoft.com/office/drawing/2014/main" id="{B8786BD9-B8B0-AA18-E551-1BC4C9CC5CE3}"/>
              </a:ext>
            </a:extLst>
          </p:cNvPr>
          <p:cNvSpPr/>
          <p:nvPr/>
        </p:nvSpPr>
        <p:spPr>
          <a:xfrm>
            <a:off x="397143" y="6368133"/>
            <a:ext cx="8313081"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Cowan. Sleep </a:t>
            </a:r>
            <a:r>
              <a:rPr kumimoji="0" lang="en-US" sz="1200" b="0" i="0" u="none" strike="noStrike" kern="1200" cap="none" spc="0" normalizeH="0" baseline="0" noProof="0" err="1">
                <a:ln>
                  <a:noFill/>
                </a:ln>
                <a:solidFill>
                  <a:schemeClr val="bg2"/>
                </a:solidFill>
                <a:effectLst/>
                <a:uLnTx/>
                <a:uFillTx/>
                <a:latin typeface="Calibri" panose="020F0502020204030204"/>
                <a:ea typeface="+mn-ea"/>
                <a:cs typeface="+mn-cs"/>
              </a:rPr>
              <a:t>Disord</a:t>
            </a: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 2012;2012:163296. Messineo. Sleep Med Rev. 2024;78:101996.</a:t>
            </a:r>
          </a:p>
        </p:txBody>
      </p:sp>
    </p:spTree>
    <p:extLst>
      <p:ext uri="{BB962C8B-B14F-4D97-AF65-F5344CB8AC3E}">
        <p14:creationId xmlns:p14="http://schemas.microsoft.com/office/powerpoint/2010/main" val="2485545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A78CF-04CF-AD50-19EC-1C3F73EF9EB4}"/>
              </a:ext>
            </a:extLst>
          </p:cNvPr>
          <p:cNvSpPr>
            <a:spLocks noGrp="1"/>
          </p:cNvSpPr>
          <p:nvPr>
            <p:ph type="title"/>
          </p:nvPr>
        </p:nvSpPr>
        <p:spPr>
          <a:xfrm>
            <a:off x="609759" y="238127"/>
            <a:ext cx="10872445" cy="1103313"/>
          </a:xfrm>
        </p:spPr>
        <p:txBody>
          <a:bodyPr/>
          <a:lstStyle/>
          <a:p>
            <a:r>
              <a:rPr lang="en-US"/>
              <a:t>Multifactorial Etiology of Obesity and Metabolic Adaptations to Weight Loss</a:t>
            </a:r>
          </a:p>
        </p:txBody>
      </p:sp>
      <p:sp>
        <p:nvSpPr>
          <p:cNvPr id="3" name="Content Placeholder 2">
            <a:extLst>
              <a:ext uri="{FF2B5EF4-FFF2-40B4-BE49-F238E27FC236}">
                <a16:creationId xmlns:a16="http://schemas.microsoft.com/office/drawing/2014/main" id="{F8E9159C-5E3B-05A6-80AD-EFED4BB4BD80}"/>
              </a:ext>
            </a:extLst>
          </p:cNvPr>
          <p:cNvSpPr>
            <a:spLocks noGrp="1"/>
          </p:cNvSpPr>
          <p:nvPr>
            <p:ph sz="half" idx="1"/>
          </p:nvPr>
        </p:nvSpPr>
        <p:spPr>
          <a:xfrm>
            <a:off x="1072416" y="1673693"/>
            <a:ext cx="5123327" cy="4289145"/>
          </a:xfrm>
        </p:spPr>
        <p:txBody>
          <a:bodyPr/>
          <a:lstStyle/>
          <a:p>
            <a:pPr marL="0" indent="0">
              <a:buNone/>
            </a:pPr>
            <a:r>
              <a:rPr lang="en-US" sz="2400" b="1"/>
              <a:t>Metabolic adaptations to weight loss </a:t>
            </a:r>
          </a:p>
          <a:p>
            <a:r>
              <a:rPr lang="en-US" sz="2200"/>
              <a:t>Adaptive thermogenesis: reduced energy expenditure during weight loss</a:t>
            </a:r>
          </a:p>
          <a:p>
            <a:r>
              <a:rPr lang="en-US" sz="2200"/>
              <a:t>Hormonal changes: impact of ghrelin and leptin on hunger and satiety</a:t>
            </a:r>
          </a:p>
          <a:p>
            <a:r>
              <a:rPr lang="en-US" sz="2200"/>
              <a:t>Increased hunger and drive to regain weight after weight loss</a:t>
            </a:r>
          </a:p>
          <a:p>
            <a:pPr marL="0" indent="0">
              <a:buNone/>
            </a:pPr>
            <a:r>
              <a:rPr lang="en-US" sz="2400" b="1"/>
              <a:t>Challenges in sustained weight loss and weight regain</a:t>
            </a:r>
          </a:p>
        </p:txBody>
      </p:sp>
      <p:sp>
        <p:nvSpPr>
          <p:cNvPr id="6" name="Rectangle 5">
            <a:extLst>
              <a:ext uri="{FF2B5EF4-FFF2-40B4-BE49-F238E27FC236}">
                <a16:creationId xmlns:a16="http://schemas.microsoft.com/office/drawing/2014/main" id="{C6253A38-8610-0758-2BA6-16184507F088}"/>
              </a:ext>
            </a:extLst>
          </p:cNvPr>
          <p:cNvSpPr/>
          <p:nvPr/>
        </p:nvSpPr>
        <p:spPr>
          <a:xfrm>
            <a:off x="408160" y="6368133"/>
            <a:ext cx="8313081"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Martínez-Gómez. J Strength Cond Res. 2022;36:2970.</a:t>
            </a:r>
          </a:p>
        </p:txBody>
      </p:sp>
      <p:sp>
        <p:nvSpPr>
          <p:cNvPr id="12" name="Rounded Rectangular Callout 11">
            <a:extLst>
              <a:ext uri="{FF2B5EF4-FFF2-40B4-BE49-F238E27FC236}">
                <a16:creationId xmlns:a16="http://schemas.microsoft.com/office/drawing/2014/main" id="{ED958675-B989-3AF0-6957-A180DAEFE7EF}"/>
              </a:ext>
            </a:extLst>
          </p:cNvPr>
          <p:cNvSpPr/>
          <p:nvPr/>
        </p:nvSpPr>
        <p:spPr bwMode="auto">
          <a:xfrm>
            <a:off x="6082551" y="1395264"/>
            <a:ext cx="4213412" cy="1098176"/>
          </a:xfrm>
          <a:prstGeom prst="wedgeRoundRectCallout">
            <a:avLst>
              <a:gd name="adj1" fmla="val -30119"/>
              <a:gd name="adj2" fmla="val 80460"/>
              <a:gd name="adj3" fmla="val 16667"/>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3" name="TextBox 12">
            <a:extLst>
              <a:ext uri="{FF2B5EF4-FFF2-40B4-BE49-F238E27FC236}">
                <a16:creationId xmlns:a16="http://schemas.microsoft.com/office/drawing/2014/main" id="{FA7AE355-ED90-4E09-EACD-11EE88922330}"/>
              </a:ext>
            </a:extLst>
          </p:cNvPr>
          <p:cNvSpPr txBox="1"/>
          <p:nvPr/>
        </p:nvSpPr>
        <p:spPr bwMode="auto">
          <a:xfrm>
            <a:off x="6253257" y="1471498"/>
            <a:ext cx="393513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b="0">
                <a:latin typeface="Calibri" panose="020F0502020204030204" pitchFamily="34" charset="0"/>
                <a:cs typeface="Calibri" panose="020F0502020204030204" pitchFamily="34" charset="0"/>
              </a:rPr>
              <a:t>“I’m still learning to cook, but it can take a long time and sometimes I just want something quick and easy.”</a:t>
            </a:r>
            <a:endParaRPr lang="en-US" b="0">
              <a:solidFill>
                <a:schemeClr val="bg1"/>
              </a:solidFill>
              <a:latin typeface="Calibri" panose="020F0502020204030204" pitchFamily="34" charset="0"/>
              <a:cs typeface="Calibri" panose="020F0502020204030204" pitchFamily="34" charset="0"/>
            </a:endParaRPr>
          </a:p>
        </p:txBody>
      </p:sp>
      <p:sp>
        <p:nvSpPr>
          <p:cNvPr id="14" name="Rounded Rectangular Callout 13">
            <a:extLst>
              <a:ext uri="{FF2B5EF4-FFF2-40B4-BE49-F238E27FC236}">
                <a16:creationId xmlns:a16="http://schemas.microsoft.com/office/drawing/2014/main" id="{14B257C6-0DCD-369E-A3F0-746FEE8B5DB0}"/>
              </a:ext>
            </a:extLst>
          </p:cNvPr>
          <p:cNvSpPr/>
          <p:nvPr/>
        </p:nvSpPr>
        <p:spPr bwMode="auto">
          <a:xfrm>
            <a:off x="7841876" y="2604802"/>
            <a:ext cx="3931024" cy="1098176"/>
          </a:xfrm>
          <a:prstGeom prst="wedgeRoundRectCallout">
            <a:avLst>
              <a:gd name="adj1" fmla="val 25798"/>
              <a:gd name="adj2" fmla="val 85357"/>
              <a:gd name="adj3" fmla="val 16667"/>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5" name="TextBox 14">
            <a:extLst>
              <a:ext uri="{FF2B5EF4-FFF2-40B4-BE49-F238E27FC236}">
                <a16:creationId xmlns:a16="http://schemas.microsoft.com/office/drawing/2014/main" id="{1B844D67-BFB3-BA43-38CF-F12BFB4A7162}"/>
              </a:ext>
            </a:extLst>
          </p:cNvPr>
          <p:cNvSpPr txBox="1"/>
          <p:nvPr/>
        </p:nvSpPr>
        <p:spPr bwMode="auto">
          <a:xfrm>
            <a:off x="7930872" y="2693567"/>
            <a:ext cx="375910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r>
              <a:rPr lang="en-US" b="0">
                <a:latin typeface="Calibri" panose="020F0502020204030204" pitchFamily="34" charset="0"/>
                <a:cs typeface="Calibri" panose="020F0502020204030204" pitchFamily="34" charset="0"/>
              </a:rPr>
              <a:t>“It’s expensive to have food delivered, but I spend money on groceries that go bad before I use them.”</a:t>
            </a:r>
          </a:p>
        </p:txBody>
      </p:sp>
      <p:sp>
        <p:nvSpPr>
          <p:cNvPr id="16" name="Rounded Rectangular Callout 15">
            <a:extLst>
              <a:ext uri="{FF2B5EF4-FFF2-40B4-BE49-F238E27FC236}">
                <a16:creationId xmlns:a16="http://schemas.microsoft.com/office/drawing/2014/main" id="{7B9E7A53-9092-04B9-F9D7-B504D73B5039}"/>
              </a:ext>
            </a:extLst>
          </p:cNvPr>
          <p:cNvSpPr/>
          <p:nvPr/>
        </p:nvSpPr>
        <p:spPr bwMode="auto">
          <a:xfrm>
            <a:off x="6155111" y="3839621"/>
            <a:ext cx="3931024" cy="1098176"/>
          </a:xfrm>
          <a:prstGeom prst="wedgeRoundRectCallout">
            <a:avLst>
              <a:gd name="adj1" fmla="val -32355"/>
              <a:gd name="adj2" fmla="val 83724"/>
              <a:gd name="adj3" fmla="val 16667"/>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7" name="TextBox 16">
            <a:extLst>
              <a:ext uri="{FF2B5EF4-FFF2-40B4-BE49-F238E27FC236}">
                <a16:creationId xmlns:a16="http://schemas.microsoft.com/office/drawing/2014/main" id="{1F9CD398-8BF2-DE9E-085C-74890EF5AA73}"/>
              </a:ext>
            </a:extLst>
          </p:cNvPr>
          <p:cNvSpPr txBox="1"/>
          <p:nvPr/>
        </p:nvSpPr>
        <p:spPr bwMode="auto">
          <a:xfrm>
            <a:off x="6235142" y="3928386"/>
            <a:ext cx="385099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r>
              <a:rPr lang="en-US" sz="1800" b="0">
                <a:latin typeface="Calibri" panose="020F0502020204030204" pitchFamily="34" charset="0"/>
                <a:cs typeface="Calibri" panose="020F0502020204030204" pitchFamily="34" charset="0"/>
              </a:rPr>
              <a:t>“I can’t walk in my neighborhood. When I work late in the evening, it’s hard to drive 30 minutes to work out.”</a:t>
            </a:r>
          </a:p>
        </p:txBody>
      </p:sp>
      <p:sp>
        <p:nvSpPr>
          <p:cNvPr id="18" name="Rounded Rectangular Callout 17">
            <a:extLst>
              <a:ext uri="{FF2B5EF4-FFF2-40B4-BE49-F238E27FC236}">
                <a16:creationId xmlns:a16="http://schemas.microsoft.com/office/drawing/2014/main" id="{AB28BC0C-241A-FEE1-83E1-7E97B4A5A01A}"/>
              </a:ext>
            </a:extLst>
          </p:cNvPr>
          <p:cNvSpPr/>
          <p:nvPr/>
        </p:nvSpPr>
        <p:spPr bwMode="auto">
          <a:xfrm>
            <a:off x="8120623" y="5074440"/>
            <a:ext cx="3379695" cy="1098176"/>
          </a:xfrm>
          <a:prstGeom prst="wedgeRoundRectCallout">
            <a:avLst>
              <a:gd name="adj1" fmla="val -37392"/>
              <a:gd name="adj2" fmla="val 77194"/>
              <a:gd name="adj3" fmla="val 16667"/>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9" name="TextBox 18">
            <a:extLst>
              <a:ext uri="{FF2B5EF4-FFF2-40B4-BE49-F238E27FC236}">
                <a16:creationId xmlns:a16="http://schemas.microsoft.com/office/drawing/2014/main" id="{9B414BB8-C8A1-7C97-9059-9DA586A38FE2}"/>
              </a:ext>
            </a:extLst>
          </p:cNvPr>
          <p:cNvSpPr txBox="1"/>
          <p:nvPr/>
        </p:nvSpPr>
        <p:spPr bwMode="auto">
          <a:xfrm>
            <a:off x="8200655" y="5163205"/>
            <a:ext cx="320245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r>
              <a:rPr lang="en-US" sz="1800" b="0">
                <a:latin typeface="Calibri" panose="020F0502020204030204" pitchFamily="34" charset="0"/>
                <a:cs typeface="Calibri" panose="020F0502020204030204" pitchFamily="34" charset="0"/>
              </a:rPr>
              <a:t>“I watch what I eat and exercise regularly, but my weight hasn’t changed. I’m so frustrated!”</a:t>
            </a:r>
          </a:p>
        </p:txBody>
      </p:sp>
      <p:pic>
        <p:nvPicPr>
          <p:cNvPr id="27" name="Graphic 26" descr="Weight Gain with solid fill">
            <a:extLst>
              <a:ext uri="{FF2B5EF4-FFF2-40B4-BE49-F238E27FC236}">
                <a16:creationId xmlns:a16="http://schemas.microsoft.com/office/drawing/2014/main" id="{2BE4825E-89D8-DDB3-8F4B-70A0E9ECE59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70342" y="4584550"/>
            <a:ext cx="914400" cy="914400"/>
          </a:xfrm>
          <a:prstGeom prst="rect">
            <a:avLst/>
          </a:prstGeom>
        </p:spPr>
      </p:pic>
      <p:pic>
        <p:nvPicPr>
          <p:cNvPr id="29" name="Graphic 28" descr="Weight Loss with solid fill">
            <a:extLst>
              <a:ext uri="{FF2B5EF4-FFF2-40B4-BE49-F238E27FC236}">
                <a16:creationId xmlns:a16="http://schemas.microsoft.com/office/drawing/2014/main" id="{0B6B0D7C-AF48-71FE-8F6C-6FD4F259131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4179" y="1422319"/>
            <a:ext cx="914400" cy="914400"/>
          </a:xfrm>
          <a:prstGeom prst="rect">
            <a:avLst/>
          </a:prstGeom>
        </p:spPr>
      </p:pic>
    </p:spTree>
    <p:extLst>
      <p:ext uri="{BB962C8B-B14F-4D97-AF65-F5344CB8AC3E}">
        <p14:creationId xmlns:p14="http://schemas.microsoft.com/office/powerpoint/2010/main" val="4341223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8E06F-0229-CE79-1905-D5689F1AB827}"/>
              </a:ext>
            </a:extLst>
          </p:cNvPr>
          <p:cNvSpPr>
            <a:spLocks noGrp="1"/>
          </p:cNvSpPr>
          <p:nvPr>
            <p:ph type="title"/>
          </p:nvPr>
        </p:nvSpPr>
        <p:spPr>
          <a:xfrm>
            <a:off x="609759" y="238127"/>
            <a:ext cx="10872445" cy="1103313"/>
          </a:xfrm>
        </p:spPr>
        <p:txBody>
          <a:bodyPr vert="horz" wrap="square" lIns="91440" tIns="45720" rIns="91440" bIns="45720" numCol="1" anchor="ctr" anchorCtr="0" compatLnSpc="1">
            <a:prstTxWarp prst="textNoShape">
              <a:avLst/>
            </a:prstTxWarp>
            <a:normAutofit fontScale="90000"/>
          </a:bodyPr>
          <a:lstStyle/>
          <a:p>
            <a:r>
              <a:rPr lang="en-US"/>
              <a:t>Weight Regain: Physiologic Adaptation and Behavioral Recurrence</a:t>
            </a:r>
          </a:p>
        </p:txBody>
      </p:sp>
      <p:sp>
        <p:nvSpPr>
          <p:cNvPr id="4" name="Content Placeholder 3">
            <a:extLst>
              <a:ext uri="{FF2B5EF4-FFF2-40B4-BE49-F238E27FC236}">
                <a16:creationId xmlns:a16="http://schemas.microsoft.com/office/drawing/2014/main" id="{736BFD0F-951F-F279-10AF-71F64E746C64}"/>
              </a:ext>
            </a:extLst>
          </p:cNvPr>
          <p:cNvSpPr>
            <a:spLocks noGrp="1"/>
          </p:cNvSpPr>
          <p:nvPr>
            <p:ph sz="half" idx="2"/>
          </p:nvPr>
        </p:nvSpPr>
        <p:spPr>
          <a:xfrm>
            <a:off x="6252634" y="1510730"/>
            <a:ext cx="5229570" cy="4679462"/>
          </a:xfrm>
        </p:spPr>
        <p:txBody>
          <a:bodyPr/>
          <a:lstStyle/>
          <a:p>
            <a:r>
              <a:rPr lang="en-US"/>
              <a:t>Recurrence often occurs at times of stress and can trigger feelings of embarrassment, shame, and guilt</a:t>
            </a:r>
          </a:p>
          <a:p>
            <a:r>
              <a:rPr lang="en-US"/>
              <a:t>Enhancing self-efficacy and self-esteem can empower patients to overcome obstacles and reengage in their healthy weight journey</a:t>
            </a:r>
          </a:p>
          <a:p>
            <a:endParaRPr lang="en-US"/>
          </a:p>
        </p:txBody>
      </p:sp>
      <p:grpSp>
        <p:nvGrpSpPr>
          <p:cNvPr id="11" name="Group 10">
            <a:extLst>
              <a:ext uri="{FF2B5EF4-FFF2-40B4-BE49-F238E27FC236}">
                <a16:creationId xmlns:a16="http://schemas.microsoft.com/office/drawing/2014/main" id="{C03C4B6D-304B-431B-C48F-ADE7C68C311B}"/>
              </a:ext>
            </a:extLst>
          </p:cNvPr>
          <p:cNvGrpSpPr/>
          <p:nvPr/>
        </p:nvGrpSpPr>
        <p:grpSpPr>
          <a:xfrm>
            <a:off x="148576" y="1482378"/>
            <a:ext cx="5535612" cy="4104260"/>
            <a:chOff x="709612" y="1695669"/>
            <a:chExt cx="5535612" cy="4104260"/>
          </a:xfrm>
        </p:grpSpPr>
        <p:sp>
          <p:nvSpPr>
            <p:cNvPr id="5" name="TextBox 12">
              <a:extLst>
                <a:ext uri="{FF2B5EF4-FFF2-40B4-BE49-F238E27FC236}">
                  <a16:creationId xmlns:a16="http://schemas.microsoft.com/office/drawing/2014/main" id="{52D394C7-9682-057A-DCC2-B169FCC90772}"/>
                </a:ext>
              </a:extLst>
            </p:cNvPr>
            <p:cNvSpPr txBox="1">
              <a:spLocks noChangeArrowheads="1"/>
            </p:cNvSpPr>
            <p:nvPr/>
          </p:nvSpPr>
          <p:spPr bwMode="auto">
            <a:xfrm>
              <a:off x="709612" y="1695669"/>
              <a:ext cx="5229226" cy="415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1" i="0" u="none" strike="noStrike" kern="1200" cap="none" spc="0" normalizeH="0" baseline="0" noProof="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Physiologic Adaptations to Weight Loss</a:t>
              </a:r>
              <a:endParaRPr kumimoji="0" lang="en-GB" altLang="en-US" sz="1400" b="0" i="0" u="none" strike="noStrike" kern="1200" cap="none" spc="0" normalizeH="0" baseline="30000" noProof="0">
                <a:ln>
                  <a:noFill/>
                </a:ln>
                <a:solidFill>
                  <a:schemeClr val="bg1"/>
                </a:solidFill>
                <a:effectLst/>
                <a:uLnTx/>
                <a:uFillTx/>
                <a:latin typeface="Calibri" panose="020F0502020204030204" pitchFamily="34" charset="0"/>
                <a:cs typeface="Calibri" panose="020F0502020204030204" pitchFamily="34" charset="0"/>
              </a:endParaRPr>
            </a:p>
          </p:txBody>
        </p:sp>
        <p:grpSp>
          <p:nvGrpSpPr>
            <p:cNvPr id="3" name="Group 2">
              <a:extLst>
                <a:ext uri="{FF2B5EF4-FFF2-40B4-BE49-F238E27FC236}">
                  <a16:creationId xmlns:a16="http://schemas.microsoft.com/office/drawing/2014/main" id="{9FEDE606-5E44-C1D1-81C9-29A5C66F5978}"/>
                </a:ext>
              </a:extLst>
            </p:cNvPr>
            <p:cNvGrpSpPr/>
            <p:nvPr/>
          </p:nvGrpSpPr>
          <p:grpSpPr>
            <a:xfrm>
              <a:off x="1362261" y="2281132"/>
              <a:ext cx="2462923" cy="3518797"/>
              <a:chOff x="7608618" y="2284145"/>
              <a:chExt cx="2152650" cy="3075507"/>
            </a:xfrm>
          </p:grpSpPr>
          <p:sp>
            <p:nvSpPr>
              <p:cNvPr id="14" name="Arrow: Up-Down 13">
                <a:extLst>
                  <a:ext uri="{FF2B5EF4-FFF2-40B4-BE49-F238E27FC236}">
                    <a16:creationId xmlns:a16="http://schemas.microsoft.com/office/drawing/2014/main" id="{81AB8790-7E7E-28F5-FD9D-CABA393A5E85}"/>
                  </a:ext>
                </a:extLst>
              </p:cNvPr>
              <p:cNvSpPr/>
              <p:nvPr/>
            </p:nvSpPr>
            <p:spPr>
              <a:xfrm rot="10800000">
                <a:off x="8401725" y="2714686"/>
                <a:ext cx="566436" cy="2224277"/>
              </a:xfrm>
              <a:prstGeom prst="upDownArrow">
                <a:avLst/>
              </a:prstGeom>
              <a:gradFill flip="none" rotWithShape="1">
                <a:gsLst>
                  <a:gs pos="87000">
                    <a:schemeClr val="accent5"/>
                  </a:gs>
                  <a:gs pos="56000">
                    <a:schemeClr val="accent5">
                      <a:lumMod val="40000"/>
                      <a:lumOff val="60000"/>
                    </a:schemeClr>
                  </a:gs>
                  <a:gs pos="41000">
                    <a:srgbClr val="FF8F8F"/>
                  </a:gs>
                  <a:gs pos="17000">
                    <a:srgbClr val="C00000"/>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pitchFamily="34" charset="0"/>
                  <a:cs typeface="Calibri" panose="020F0502020204030204" pitchFamily="34" charset="0"/>
                </a:endParaRPr>
              </a:p>
            </p:txBody>
          </p:sp>
          <p:sp>
            <p:nvSpPr>
              <p:cNvPr id="15" name="TextBox 22">
                <a:extLst>
                  <a:ext uri="{FF2B5EF4-FFF2-40B4-BE49-F238E27FC236}">
                    <a16:creationId xmlns:a16="http://schemas.microsoft.com/office/drawing/2014/main" id="{39B93720-0AFE-A0B0-5680-D50FA766ECF9}"/>
                  </a:ext>
                </a:extLst>
              </p:cNvPr>
              <p:cNvSpPr>
                <a:spLocks noChangeArrowheads="1"/>
              </p:cNvSpPr>
              <p:nvPr/>
            </p:nvSpPr>
            <p:spPr bwMode="auto">
              <a:xfrm>
                <a:off x="7997556" y="3633326"/>
                <a:ext cx="1374775" cy="406400"/>
              </a:xfrm>
              <a:prstGeom prst="roundRect">
                <a:avLst>
                  <a:gd name="adj" fmla="val 16667"/>
                </a:avLst>
              </a:prstGeom>
              <a:solidFill>
                <a:schemeClr val="tx2">
                  <a:lumMod val="20000"/>
                  <a:lumOff val="80000"/>
                </a:schemeClr>
              </a:solidFill>
              <a:ln w="12700">
                <a:noFill/>
                <a:round/>
                <a:headEnd/>
                <a:tailEnd/>
              </a:ln>
            </p:spPr>
            <p:txBody>
              <a:bodyPr vert="horz" wrap="square" lIns="91440" tIns="0" rIns="91440" bIns="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1"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Energy gap</a:t>
                </a:r>
                <a:endParaRPr kumimoji="0" lang="en-GB" altLang="en-US" sz="1800" b="0" i="0" u="none" strike="noStrike" kern="1200" cap="none" spc="0" normalizeH="0" baseline="0" noProof="0">
                  <a:ln>
                    <a:noFill/>
                  </a:ln>
                  <a:solidFill>
                    <a:srgbClr val="000000"/>
                  </a:solidFill>
                  <a:effectLst/>
                  <a:uLnTx/>
                  <a:uFillTx/>
                  <a:latin typeface="Calibri" panose="020F0502020204030204" pitchFamily="34" charset="0"/>
                  <a:cs typeface="Calibri" panose="020F0502020204030204" pitchFamily="34" charset="0"/>
                </a:endParaRPr>
              </a:p>
            </p:txBody>
          </p:sp>
          <p:sp>
            <p:nvSpPr>
              <p:cNvPr id="16" name="TextBox 32">
                <a:extLst>
                  <a:ext uri="{FF2B5EF4-FFF2-40B4-BE49-F238E27FC236}">
                    <a16:creationId xmlns:a16="http://schemas.microsoft.com/office/drawing/2014/main" id="{6156B8D6-D29E-ED43-2FDF-5C3540C0D520}"/>
                  </a:ext>
                </a:extLst>
              </p:cNvPr>
              <p:cNvSpPr>
                <a:spLocks noChangeArrowheads="1"/>
              </p:cNvSpPr>
              <p:nvPr/>
            </p:nvSpPr>
            <p:spPr bwMode="auto">
              <a:xfrm>
                <a:off x="7608618" y="2284145"/>
                <a:ext cx="2152650" cy="420687"/>
              </a:xfrm>
              <a:prstGeom prst="roundRect">
                <a:avLst>
                  <a:gd name="adj" fmla="val 16667"/>
                </a:avLst>
              </a:prstGeom>
              <a:solidFill>
                <a:schemeClr val="tx2">
                  <a:lumMod val="20000"/>
                  <a:lumOff val="80000"/>
                </a:schemeClr>
              </a:solidFill>
              <a:ln w="15875">
                <a:noFill/>
                <a:round/>
                <a:headEnd/>
                <a:tailEnd/>
              </a:ln>
            </p:spPr>
            <p:txBody>
              <a:bodyPr vert="horz" wrap="square" lIns="91440" tIns="0" rIns="91440" bIns="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1"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a:t>
                </a:r>
                <a:r>
                  <a:rPr kumimoji="0" lang="en-GB" altLang="en-US" sz="1400" b="1"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Hunger   </a:t>
                </a:r>
                <a:r>
                  <a:rPr kumimoji="0" lang="en-GB" altLang="en-US" sz="1600" b="1"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a:t>
                </a:r>
                <a:r>
                  <a:rPr kumimoji="0" lang="en-GB" altLang="en-US" sz="1400" b="1"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Satiety</a:t>
                </a:r>
                <a:endParaRPr kumimoji="0" lang="en-GB" altLang="en-US" sz="1800" b="0" i="0" u="none" strike="noStrike" kern="1200" cap="none" spc="0" normalizeH="0" baseline="0" noProof="0">
                  <a:ln>
                    <a:noFill/>
                  </a:ln>
                  <a:solidFill>
                    <a:srgbClr val="000000"/>
                  </a:solidFill>
                  <a:effectLst/>
                  <a:uLnTx/>
                  <a:uFillTx/>
                  <a:latin typeface="Calibri" panose="020F0502020204030204" pitchFamily="34" charset="0"/>
                  <a:cs typeface="Calibri" panose="020F0502020204030204" pitchFamily="34" charset="0"/>
                </a:endParaRPr>
              </a:p>
            </p:txBody>
          </p:sp>
          <p:sp>
            <p:nvSpPr>
              <p:cNvPr id="17" name="TextBox 33">
                <a:extLst>
                  <a:ext uri="{FF2B5EF4-FFF2-40B4-BE49-F238E27FC236}">
                    <a16:creationId xmlns:a16="http://schemas.microsoft.com/office/drawing/2014/main" id="{0F46214D-4F13-E2F6-D56A-1E5D4FC67C0F}"/>
                  </a:ext>
                </a:extLst>
              </p:cNvPr>
              <p:cNvSpPr>
                <a:spLocks noChangeArrowheads="1"/>
              </p:cNvSpPr>
              <p:nvPr/>
            </p:nvSpPr>
            <p:spPr bwMode="auto">
              <a:xfrm>
                <a:off x="7608618" y="4938964"/>
                <a:ext cx="2152650" cy="420688"/>
              </a:xfrm>
              <a:prstGeom prst="roundRect">
                <a:avLst>
                  <a:gd name="adj" fmla="val 16667"/>
                </a:avLst>
              </a:prstGeom>
              <a:solidFill>
                <a:schemeClr val="tx2">
                  <a:lumMod val="20000"/>
                  <a:lumOff val="80000"/>
                </a:schemeClr>
              </a:solidFill>
              <a:ln w="15875">
                <a:noFill/>
                <a:round/>
                <a:headEnd/>
                <a:tailEnd/>
              </a:ln>
            </p:spPr>
            <p:txBody>
              <a:bodyPr vert="horz" wrap="square" lIns="91440" tIns="0" rIns="91440" bIns="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1"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a:t>
                </a:r>
                <a:r>
                  <a:rPr kumimoji="0" lang="en-GB" altLang="en-US" sz="1400" b="1"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Calibri" panose="020F0502020204030204" pitchFamily="34" charset="0"/>
                  </a:rPr>
                  <a:t> Energy expenditure</a:t>
                </a:r>
                <a:endParaRPr kumimoji="0" lang="en-GB" altLang="en-US" sz="1800" b="0" i="0" u="none" strike="noStrike" kern="1200" cap="none" spc="0" normalizeH="0" baseline="0" noProof="0">
                  <a:ln>
                    <a:noFill/>
                  </a:ln>
                  <a:solidFill>
                    <a:srgbClr val="000000"/>
                  </a:solidFill>
                  <a:effectLst/>
                  <a:uLnTx/>
                  <a:uFillTx/>
                  <a:latin typeface="Calibri" panose="020F0502020204030204" pitchFamily="34" charset="0"/>
                  <a:cs typeface="Calibri" panose="020F0502020204030204" pitchFamily="34" charset="0"/>
                </a:endParaRPr>
              </a:p>
            </p:txBody>
          </p:sp>
        </p:grpSp>
        <p:sp>
          <p:nvSpPr>
            <p:cNvPr id="23" name="Content Placeholder 2">
              <a:extLst>
                <a:ext uri="{FF2B5EF4-FFF2-40B4-BE49-F238E27FC236}">
                  <a16:creationId xmlns:a16="http://schemas.microsoft.com/office/drawing/2014/main" id="{47276B11-24CB-B5E9-B646-07771C1BD812}"/>
                </a:ext>
              </a:extLst>
            </p:cNvPr>
            <p:cNvSpPr txBox="1">
              <a:spLocks/>
            </p:cNvSpPr>
            <p:nvPr/>
          </p:nvSpPr>
          <p:spPr bwMode="auto">
            <a:xfrm>
              <a:off x="3842610" y="2896995"/>
              <a:ext cx="2402614" cy="21053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lvl1pPr marL="0" indent="0" algn="l" rtl="0" eaLnBrk="1" fontAlgn="base" hangingPunct="1">
                <a:spcBef>
                  <a:spcPct val="20000"/>
                </a:spcBef>
                <a:spcAft>
                  <a:spcPct val="0"/>
                </a:spcAft>
                <a:buClr>
                  <a:schemeClr val="accent3"/>
                </a:buClr>
                <a:buNone/>
                <a:defRPr sz="2735" b="1">
                  <a:solidFill>
                    <a:schemeClr val="tx1"/>
                  </a:solidFill>
                  <a:latin typeface="+mn-lt"/>
                  <a:ea typeface="ヒラギノ角ゴ Pro W3" charset="0"/>
                  <a:cs typeface="DIN-Regular"/>
                </a:defRPr>
              </a:lvl1pPr>
              <a:lvl2pPr marL="531753" indent="0" algn="l" rtl="0" eaLnBrk="1" fontAlgn="base" hangingPunct="1">
                <a:spcBef>
                  <a:spcPct val="20000"/>
                </a:spcBef>
                <a:spcAft>
                  <a:spcPct val="0"/>
                </a:spcAft>
                <a:buClr>
                  <a:schemeClr val="accent3"/>
                </a:buClr>
                <a:buNone/>
                <a:defRPr sz="2345" b="1">
                  <a:solidFill>
                    <a:schemeClr val="tx1"/>
                  </a:solidFill>
                  <a:latin typeface="+mn-lt"/>
                  <a:ea typeface="ヒラギノ角ゴ Pro W3" charset="0"/>
                  <a:cs typeface="DIN-Regular"/>
                </a:defRPr>
              </a:lvl2pPr>
              <a:lvl3pPr marL="1063505" indent="0" algn="l" rtl="0" eaLnBrk="1" fontAlgn="base" hangingPunct="1">
                <a:spcBef>
                  <a:spcPct val="20000"/>
                </a:spcBef>
                <a:spcAft>
                  <a:spcPct val="0"/>
                </a:spcAft>
                <a:buClr>
                  <a:schemeClr val="accent3"/>
                </a:buClr>
                <a:buNone/>
                <a:defRPr sz="2085" b="1">
                  <a:solidFill>
                    <a:schemeClr val="tx1"/>
                  </a:solidFill>
                  <a:latin typeface="+mn-lt"/>
                  <a:ea typeface="ヒラギノ角ゴ Pro W3" charset="0"/>
                  <a:cs typeface="DIN-Regular"/>
                </a:defRPr>
              </a:lvl3pPr>
              <a:lvl4pPr marL="1595258" indent="0" algn="l" rtl="0" eaLnBrk="1" fontAlgn="base" hangingPunct="1">
                <a:spcBef>
                  <a:spcPct val="20000"/>
                </a:spcBef>
                <a:spcAft>
                  <a:spcPct val="0"/>
                </a:spcAft>
                <a:buClr>
                  <a:schemeClr val="accent3"/>
                </a:buClr>
                <a:buNone/>
                <a:defRPr sz="1824" b="1">
                  <a:solidFill>
                    <a:schemeClr val="tx1"/>
                  </a:solidFill>
                  <a:latin typeface="+mn-lt"/>
                  <a:ea typeface="ヒラギノ角ゴ Pro W3" charset="0"/>
                  <a:cs typeface="DIN-Regular"/>
                </a:defRPr>
              </a:lvl4pPr>
              <a:lvl5pPr marL="2127011" indent="0" algn="l" rtl="0" eaLnBrk="1" fontAlgn="base" hangingPunct="1">
                <a:spcBef>
                  <a:spcPct val="20000"/>
                </a:spcBef>
                <a:spcAft>
                  <a:spcPct val="0"/>
                </a:spcAft>
                <a:buClr>
                  <a:schemeClr val="accent3"/>
                </a:buClr>
                <a:buNone/>
                <a:defRPr sz="1824" b="1">
                  <a:solidFill>
                    <a:schemeClr val="tx1"/>
                  </a:solidFill>
                  <a:latin typeface="+mn-lt"/>
                  <a:ea typeface="ヒラギノ角ゴ Pro W3" charset="0"/>
                  <a:cs typeface="DIN-Regular"/>
                </a:defRPr>
              </a:lvl5pPr>
              <a:lvl6pPr marL="2658762" indent="0" algn="l" rtl="0" eaLnBrk="1" fontAlgn="base" hangingPunct="1">
                <a:spcBef>
                  <a:spcPct val="20000"/>
                </a:spcBef>
                <a:spcAft>
                  <a:spcPct val="0"/>
                </a:spcAft>
                <a:buNone/>
                <a:defRPr sz="1824" b="1">
                  <a:solidFill>
                    <a:schemeClr val="tx1"/>
                  </a:solidFill>
                  <a:latin typeface="+mn-lt"/>
                </a:defRPr>
              </a:lvl6pPr>
              <a:lvl7pPr marL="3190515" indent="0" algn="l" rtl="0" eaLnBrk="1" fontAlgn="base" hangingPunct="1">
                <a:spcBef>
                  <a:spcPct val="20000"/>
                </a:spcBef>
                <a:spcAft>
                  <a:spcPct val="0"/>
                </a:spcAft>
                <a:buNone/>
                <a:defRPr sz="1824" b="1">
                  <a:solidFill>
                    <a:schemeClr val="tx1"/>
                  </a:solidFill>
                  <a:latin typeface="+mn-lt"/>
                </a:defRPr>
              </a:lvl7pPr>
              <a:lvl8pPr marL="3722268" indent="0" algn="l" rtl="0" eaLnBrk="1" fontAlgn="base" hangingPunct="1">
                <a:spcBef>
                  <a:spcPct val="20000"/>
                </a:spcBef>
                <a:spcAft>
                  <a:spcPct val="0"/>
                </a:spcAft>
                <a:buNone/>
                <a:defRPr sz="1824" b="1">
                  <a:solidFill>
                    <a:schemeClr val="tx1"/>
                  </a:solidFill>
                  <a:latin typeface="+mn-lt"/>
                </a:defRPr>
              </a:lvl8pPr>
              <a:lvl9pPr marL="4254020" indent="0" algn="l" rtl="0" eaLnBrk="1" fontAlgn="base" hangingPunct="1">
                <a:spcBef>
                  <a:spcPct val="20000"/>
                </a:spcBef>
                <a:spcAft>
                  <a:spcPct val="0"/>
                </a:spcAft>
                <a:buNone/>
                <a:defRPr sz="1824" b="1">
                  <a:solidFill>
                    <a:schemeClr val="tx1"/>
                  </a:solidFill>
                  <a:latin typeface="+mn-lt"/>
                </a:defRPr>
              </a:lvl9pPr>
            </a:lstStyle>
            <a:p>
              <a:pPr marL="171450" marR="0" lvl="0" indent="-171450" defTabSz="914400" rtl="0" eaLnBrk="1" fontAlgn="base" latinLnBrk="0" hangingPunct="1">
                <a:lnSpc>
                  <a:spcPct val="100000"/>
                </a:lnSpc>
                <a:spcBef>
                  <a:spcPts val="500"/>
                </a:spcBef>
                <a:spcAft>
                  <a:spcPct val="0"/>
                </a:spcAft>
                <a:buClr>
                  <a:schemeClr val="bg1"/>
                </a:buClr>
                <a:buSzTx/>
                <a:buFont typeface="Wingdings" panose="05000000000000000000" pitchFamily="2" charset="2"/>
                <a:buChar char="§"/>
                <a:tabLst/>
                <a:defRPr/>
              </a:pPr>
              <a:r>
                <a:rPr kumimoji="0" lang="en-US" sz="1600" b="0" i="0" u="none" strike="noStrike" kern="0" cap="none" spc="0" normalizeH="0" baseline="0" noProof="0">
                  <a:ln>
                    <a:noFill/>
                  </a:ln>
                  <a:solidFill>
                    <a:schemeClr val="bg1"/>
                  </a:solidFill>
                  <a:effectLst/>
                  <a:uLnTx/>
                  <a:uFillTx/>
                  <a:latin typeface="Calibri" panose="020F0502020204030204" pitchFamily="34" charset="0"/>
                  <a:cs typeface="Calibri" panose="020F0502020204030204" pitchFamily="34" charset="0"/>
                </a:rPr>
                <a:t>Neuroendocrine adaptations to </a:t>
              </a:r>
              <a:br>
                <a:rPr kumimoji="0" lang="en-US" sz="1600" b="0" i="0" u="none" strike="noStrike" kern="0" cap="none" spc="0" normalizeH="0" baseline="0" noProof="0">
                  <a:ln>
                    <a:noFill/>
                  </a:ln>
                  <a:solidFill>
                    <a:schemeClr val="bg1"/>
                  </a:solidFill>
                  <a:effectLst/>
                  <a:uLnTx/>
                  <a:uFillTx/>
                  <a:latin typeface="Calibri" panose="020F0502020204030204" pitchFamily="34" charset="0"/>
                  <a:cs typeface="Calibri" panose="020F0502020204030204" pitchFamily="34" charset="0"/>
                </a:rPr>
              </a:br>
              <a:r>
                <a:rPr kumimoji="0" lang="en-US" sz="1600" b="0" i="0" u="none" strike="noStrike" kern="0" cap="none" spc="0" normalizeH="0" baseline="0" noProof="0">
                  <a:ln>
                    <a:noFill/>
                  </a:ln>
                  <a:solidFill>
                    <a:schemeClr val="bg1"/>
                  </a:solidFill>
                  <a:effectLst/>
                  <a:uLnTx/>
                  <a:uFillTx/>
                  <a:latin typeface="Calibri" panose="020F0502020204030204" pitchFamily="34" charset="0"/>
                  <a:cs typeface="Calibri" panose="020F0502020204030204" pitchFamily="34" charset="0"/>
                </a:rPr>
                <a:t>weight reduction</a:t>
              </a:r>
            </a:p>
            <a:p>
              <a:pPr marL="171450" marR="0" lvl="0" indent="-171450" defTabSz="914400" rtl="0" eaLnBrk="1" fontAlgn="base" latinLnBrk="0" hangingPunct="1">
                <a:lnSpc>
                  <a:spcPct val="100000"/>
                </a:lnSpc>
                <a:spcBef>
                  <a:spcPts val="500"/>
                </a:spcBef>
                <a:spcAft>
                  <a:spcPct val="0"/>
                </a:spcAft>
                <a:buClr>
                  <a:schemeClr val="bg1"/>
                </a:buClr>
                <a:buSzTx/>
                <a:buFont typeface="Wingdings" panose="05000000000000000000" pitchFamily="2" charset="2"/>
                <a:buChar char="§"/>
                <a:tabLst/>
                <a:defRPr/>
              </a:pPr>
              <a:r>
                <a:rPr kumimoji="0" lang="en-GB" sz="1600" b="0" i="0" u="none" strike="noStrike" kern="0" cap="none" spc="0" normalizeH="0" baseline="0" noProof="0">
                  <a:ln>
                    <a:noFill/>
                  </a:ln>
                  <a:solidFill>
                    <a:schemeClr val="bg1"/>
                  </a:solidFill>
                  <a:effectLst/>
                  <a:uLnTx/>
                  <a:uFillTx/>
                  <a:latin typeface="Calibri" panose="020F0502020204030204" pitchFamily="34" charset="0"/>
                  <a:cs typeface="Calibri" panose="020F0502020204030204" pitchFamily="34" charset="0"/>
                </a:rPr>
                <a:t>Decreased resting metabolic rate</a:t>
              </a:r>
            </a:p>
            <a:p>
              <a:pPr marL="171450" marR="0" lvl="0" indent="-171450" defTabSz="914400" rtl="0" eaLnBrk="1" fontAlgn="base" latinLnBrk="0" hangingPunct="1">
                <a:lnSpc>
                  <a:spcPct val="100000"/>
                </a:lnSpc>
                <a:spcBef>
                  <a:spcPts val="500"/>
                </a:spcBef>
                <a:spcAft>
                  <a:spcPct val="0"/>
                </a:spcAft>
                <a:buClr>
                  <a:schemeClr val="bg1"/>
                </a:buClr>
                <a:buSzTx/>
                <a:buFont typeface="Wingdings" panose="05000000000000000000" pitchFamily="2" charset="2"/>
                <a:buChar char="§"/>
                <a:tabLst/>
                <a:defRPr/>
              </a:pPr>
              <a:r>
                <a:rPr kumimoji="0" lang="en-GB" sz="1600" b="0" i="0" u="none" strike="noStrike" kern="0" cap="none" spc="0" normalizeH="0" baseline="0" noProof="0">
                  <a:ln>
                    <a:noFill/>
                  </a:ln>
                  <a:solidFill>
                    <a:schemeClr val="bg1"/>
                  </a:solidFill>
                  <a:effectLst/>
                  <a:uLnTx/>
                  <a:uFillTx/>
                  <a:latin typeface="Calibri" panose="020F0502020204030204" pitchFamily="34" charset="0"/>
                  <a:cs typeface="Calibri" panose="020F0502020204030204" pitchFamily="34" charset="0"/>
                </a:rPr>
                <a:t>Greater musculoskeletal </a:t>
              </a:r>
              <a:br>
                <a:rPr kumimoji="0" lang="en-GB" sz="1600" b="0" i="0" u="none" strike="noStrike" kern="0" cap="none" spc="0" normalizeH="0" baseline="0" noProof="0">
                  <a:ln>
                    <a:noFill/>
                  </a:ln>
                  <a:solidFill>
                    <a:schemeClr val="bg1"/>
                  </a:solidFill>
                  <a:effectLst/>
                  <a:uLnTx/>
                  <a:uFillTx/>
                  <a:latin typeface="Calibri" panose="020F0502020204030204" pitchFamily="34" charset="0"/>
                  <a:cs typeface="Calibri" panose="020F0502020204030204" pitchFamily="34" charset="0"/>
                </a:rPr>
              </a:br>
              <a:r>
                <a:rPr kumimoji="0" lang="en-GB" sz="1600" b="0" i="0" u="none" strike="noStrike" kern="0" cap="none" spc="0" normalizeH="0" baseline="0" noProof="0">
                  <a:ln>
                    <a:noFill/>
                  </a:ln>
                  <a:solidFill>
                    <a:schemeClr val="bg1"/>
                  </a:solidFill>
                  <a:effectLst/>
                  <a:uLnTx/>
                  <a:uFillTx/>
                  <a:latin typeface="Calibri" panose="020F0502020204030204" pitchFamily="34" charset="0"/>
                  <a:cs typeface="Calibri" panose="020F0502020204030204" pitchFamily="34" charset="0"/>
                </a:rPr>
                <a:t>efficiency</a:t>
              </a:r>
            </a:p>
          </p:txBody>
        </p:sp>
      </p:grpSp>
      <p:sp>
        <p:nvSpPr>
          <p:cNvPr id="6" name="Rectangle 5">
            <a:extLst>
              <a:ext uri="{FF2B5EF4-FFF2-40B4-BE49-F238E27FC236}">
                <a16:creationId xmlns:a16="http://schemas.microsoft.com/office/drawing/2014/main" id="{A1F35346-F7F1-C85A-0D48-688076CC4085}"/>
              </a:ext>
            </a:extLst>
          </p:cNvPr>
          <p:cNvSpPr/>
          <p:nvPr/>
        </p:nvSpPr>
        <p:spPr>
          <a:xfrm>
            <a:off x="408160" y="6368133"/>
            <a:ext cx="8313081"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Bays. </a:t>
            </a:r>
            <a:r>
              <a:rPr kumimoji="0" lang="en-US" sz="1200" b="0" i="0" u="none" strike="noStrike" kern="1200" cap="none" spc="0" normalizeH="0" baseline="0" noProof="0" err="1">
                <a:ln>
                  <a:noFill/>
                </a:ln>
                <a:solidFill>
                  <a:schemeClr val="bg2"/>
                </a:solidFill>
                <a:effectLst/>
                <a:uLnTx/>
                <a:uFillTx/>
                <a:latin typeface="Calibri" panose="020F0502020204030204"/>
                <a:ea typeface="+mn-ea"/>
                <a:cs typeface="+mn-cs"/>
              </a:rPr>
              <a:t>Obes</a:t>
            </a: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 Pillars. 2022;3:100034. Melby. Nutrients. 2017;9:468. Hall. Med Clin North Am. 2018;102:183. </a:t>
            </a:r>
          </a:p>
        </p:txBody>
      </p:sp>
    </p:spTree>
    <p:extLst>
      <p:ext uri="{BB962C8B-B14F-4D97-AF65-F5344CB8AC3E}">
        <p14:creationId xmlns:p14="http://schemas.microsoft.com/office/powerpoint/2010/main" val="10385835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1296C3-F795-DE9B-056E-9B2BC54C888D}"/>
              </a:ext>
            </a:extLst>
          </p:cNvPr>
          <p:cNvSpPr>
            <a:spLocks noGrp="1"/>
          </p:cNvSpPr>
          <p:nvPr>
            <p:ph type="title"/>
          </p:nvPr>
        </p:nvSpPr>
        <p:spPr/>
        <p:txBody>
          <a:bodyPr/>
          <a:lstStyle/>
          <a:p>
            <a:r>
              <a:rPr lang="en-US" b="1" kern="100">
                <a:effectLst/>
                <a:latin typeface="+mn-lt"/>
                <a:ea typeface="Aptos" panose="020B0004020202020204" pitchFamily="34" charset="0"/>
                <a:cs typeface="Times New Roman" panose="02020603050405020304" pitchFamily="18" charset="0"/>
              </a:rPr>
              <a:t>ATS Guidelines for Weight Management in OSA</a:t>
            </a:r>
            <a:endParaRPr lang="en-US" sz="4400">
              <a:latin typeface="+mn-lt"/>
            </a:endParaRPr>
          </a:p>
        </p:txBody>
      </p:sp>
      <p:graphicFrame>
        <p:nvGraphicFramePr>
          <p:cNvPr id="4" name="Content Placeholder 3">
            <a:extLst>
              <a:ext uri="{FF2B5EF4-FFF2-40B4-BE49-F238E27FC236}">
                <a16:creationId xmlns:a16="http://schemas.microsoft.com/office/drawing/2014/main" id="{04B5CFD1-EB8E-7A93-E2F5-D0CEAB6C8B0E}"/>
              </a:ext>
            </a:extLst>
          </p:cNvPr>
          <p:cNvGraphicFramePr>
            <a:graphicFrameLocks noGrp="1"/>
          </p:cNvGraphicFramePr>
          <p:nvPr>
            <p:ph idx="1"/>
            <p:extLst>
              <p:ext uri="{D42A27DB-BD31-4B8C-83A1-F6EECF244321}">
                <p14:modId xmlns:p14="http://schemas.microsoft.com/office/powerpoint/2010/main" val="2439659200"/>
              </p:ext>
            </p:extLst>
          </p:nvPr>
        </p:nvGraphicFramePr>
        <p:xfrm>
          <a:off x="717550" y="1619730"/>
          <a:ext cx="5046756" cy="3139440"/>
        </p:xfrm>
        <a:graphic>
          <a:graphicData uri="http://schemas.openxmlformats.org/drawingml/2006/table">
            <a:tbl>
              <a:tblPr firstRow="1" bandRow="1">
                <a:tableStyleId>{EB344D84-9AFB-497E-A393-DC336BA19D2E}</a:tableStyleId>
              </a:tblPr>
              <a:tblGrid>
                <a:gridCol w="5046756">
                  <a:extLst>
                    <a:ext uri="{9D8B030D-6E8A-4147-A177-3AD203B41FA5}">
                      <a16:colId xmlns:a16="http://schemas.microsoft.com/office/drawing/2014/main" val="3540451887"/>
                    </a:ext>
                  </a:extLst>
                </a:gridCol>
              </a:tblGrid>
              <a:tr h="286189">
                <a:tc>
                  <a:txBody>
                    <a:bodyPr/>
                    <a:lstStyle/>
                    <a:p>
                      <a:pPr algn="ctr"/>
                      <a:r>
                        <a:rPr lang="en-US" sz="1600"/>
                        <a:t>Advice for Diet </a:t>
                      </a:r>
                    </a:p>
                  </a:txBody>
                  <a:tcPr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449515212"/>
                  </a:ext>
                </a:extLst>
              </a:tr>
              <a:tr h="446925">
                <a:tc>
                  <a:txBody>
                    <a:bodyPr/>
                    <a:lstStyle/>
                    <a:p>
                      <a:r>
                        <a:rPr lang="en-US" sz="1600">
                          <a:solidFill>
                            <a:schemeClr val="bg1"/>
                          </a:solidFill>
                        </a:rPr>
                        <a:t>Key aspect of a comprehensive weight loss intervention is a successful diet that reduces one’s caloric intake</a:t>
                      </a:r>
                    </a:p>
                  </a:txBody>
                  <a:tcPr anchor="ctr">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96091011"/>
                  </a:ext>
                </a:extLst>
              </a:tr>
              <a:tr h="823283">
                <a:tc>
                  <a:txBody>
                    <a:bodyPr/>
                    <a:lstStyle/>
                    <a:p>
                      <a:r>
                        <a:rPr lang="en-US" sz="1600">
                          <a:solidFill>
                            <a:schemeClr val="bg1"/>
                          </a:solidFill>
                        </a:rPr>
                        <a:t>Options include:</a:t>
                      </a:r>
                    </a:p>
                    <a:p>
                      <a:pPr marL="285750" indent="-285750">
                        <a:buFont typeface="Wingdings" panose="05000000000000000000" pitchFamily="2" charset="2"/>
                        <a:buChar char="§"/>
                      </a:pPr>
                      <a:r>
                        <a:rPr lang="en-US" sz="1600">
                          <a:solidFill>
                            <a:schemeClr val="bg1"/>
                          </a:solidFill>
                        </a:rPr>
                        <a:t>1200-1500 kcal/day for women; 1500-1800 kcal/day for men (general recommendation)</a:t>
                      </a:r>
                    </a:p>
                    <a:p>
                      <a:pPr marL="285750" indent="-285750">
                        <a:buFont typeface="Wingdings" panose="05000000000000000000" pitchFamily="2" charset="2"/>
                        <a:buChar char="§"/>
                      </a:pPr>
                      <a:r>
                        <a:rPr lang="en-US" sz="1600">
                          <a:solidFill>
                            <a:schemeClr val="bg1"/>
                          </a:solidFill>
                        </a:rPr>
                        <a:t>500-1000 kcal/day reduction</a:t>
                      </a:r>
                    </a:p>
                  </a:txBody>
                  <a:tcPr anchor="ct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351735566"/>
                  </a:ext>
                </a:extLst>
              </a:tr>
              <a:tr h="446925">
                <a:tc>
                  <a:txBody>
                    <a:bodyPr/>
                    <a:lstStyle/>
                    <a:p>
                      <a:r>
                        <a:rPr lang="en-US" sz="1600">
                          <a:solidFill>
                            <a:schemeClr val="bg1"/>
                          </a:solidFill>
                        </a:rPr>
                        <a:t>No specific composition of diet (</a:t>
                      </a:r>
                      <a:r>
                        <a:rPr lang="en-US" sz="1600" err="1">
                          <a:solidFill>
                            <a:schemeClr val="bg1"/>
                          </a:solidFill>
                        </a:rPr>
                        <a:t>eg</a:t>
                      </a:r>
                      <a:r>
                        <a:rPr lang="en-US" sz="1600">
                          <a:solidFill>
                            <a:schemeClr val="bg1"/>
                          </a:solidFill>
                        </a:rPr>
                        <a:t>, low fat, high protein) is proven to lead to higher success for weight loss</a:t>
                      </a:r>
                    </a:p>
                  </a:txBody>
                  <a:tcPr anchor="ctr">
                    <a:lnL>
                      <a:noFill/>
                    </a:lnL>
                    <a:lnR>
                      <a:noFill/>
                    </a:lnR>
                    <a:lnT>
                      <a:noFill/>
                    </a:lnT>
                    <a:lnB w="254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182443234"/>
                  </a:ext>
                </a:extLst>
              </a:tr>
              <a:tr h="446925">
                <a:tc>
                  <a:txBody>
                    <a:bodyPr/>
                    <a:lstStyle/>
                    <a:p>
                      <a:r>
                        <a:rPr lang="en-US" sz="1600">
                          <a:solidFill>
                            <a:schemeClr val="bg1"/>
                          </a:solidFill>
                        </a:rPr>
                        <a:t>Diet composition should be tailored to patient preferences to optimize adherence</a:t>
                      </a:r>
                    </a:p>
                  </a:txBody>
                  <a:tcPr anchor="ctr">
                    <a:lnL>
                      <a:noFill/>
                    </a:lnL>
                    <a:lnR>
                      <a:noFill/>
                    </a:lnR>
                    <a:lnT>
                      <a:noFill/>
                    </a:lnT>
                    <a:lnB w="254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80074754"/>
                  </a:ext>
                </a:extLst>
              </a:tr>
            </a:tbl>
          </a:graphicData>
        </a:graphic>
      </p:graphicFrame>
      <p:graphicFrame>
        <p:nvGraphicFramePr>
          <p:cNvPr id="10" name="Content Placeholder 3">
            <a:extLst>
              <a:ext uri="{FF2B5EF4-FFF2-40B4-BE49-F238E27FC236}">
                <a16:creationId xmlns:a16="http://schemas.microsoft.com/office/drawing/2014/main" id="{C15F3B9E-ACDC-7CAB-D0B7-D120337C8350}"/>
              </a:ext>
            </a:extLst>
          </p:cNvPr>
          <p:cNvGraphicFramePr>
            <a:graphicFrameLocks/>
          </p:cNvGraphicFramePr>
          <p:nvPr>
            <p:extLst>
              <p:ext uri="{D42A27DB-BD31-4B8C-83A1-F6EECF244321}">
                <p14:modId xmlns:p14="http://schemas.microsoft.com/office/powerpoint/2010/main" val="4041229931"/>
              </p:ext>
            </p:extLst>
          </p:nvPr>
        </p:nvGraphicFramePr>
        <p:xfrm>
          <a:off x="5995017" y="1619730"/>
          <a:ext cx="5511184" cy="2164080"/>
        </p:xfrm>
        <a:graphic>
          <a:graphicData uri="http://schemas.openxmlformats.org/drawingml/2006/table">
            <a:tbl>
              <a:tblPr firstRow="1" bandRow="1">
                <a:tableStyleId>{EB344D84-9AFB-497E-A393-DC336BA19D2E}</a:tableStyleId>
              </a:tblPr>
              <a:tblGrid>
                <a:gridCol w="5511184">
                  <a:extLst>
                    <a:ext uri="{9D8B030D-6E8A-4147-A177-3AD203B41FA5}">
                      <a16:colId xmlns:a16="http://schemas.microsoft.com/office/drawing/2014/main" val="3540451887"/>
                    </a:ext>
                  </a:extLst>
                </a:gridCol>
              </a:tblGrid>
              <a:tr h="221540">
                <a:tc>
                  <a:txBody>
                    <a:bodyPr/>
                    <a:lstStyle/>
                    <a:p>
                      <a:pPr algn="ctr"/>
                      <a:r>
                        <a:rPr lang="en-US" sz="1600"/>
                        <a:t>Advice for Physical Activity </a:t>
                      </a:r>
                    </a:p>
                  </a:txBody>
                  <a:tcPr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449515212"/>
                  </a:ext>
                </a:extLst>
              </a:tr>
              <a:tr h="221540">
                <a:tc>
                  <a:txBody>
                    <a:bodyPr/>
                    <a:lstStyle/>
                    <a:p>
                      <a:pPr algn="l"/>
                      <a:r>
                        <a:rPr lang="en-US" sz="1600">
                          <a:solidFill>
                            <a:schemeClr val="bg1"/>
                          </a:solidFill>
                        </a:rPr>
                        <a:t>Increase aerobic exercise (</a:t>
                      </a:r>
                      <a:r>
                        <a:rPr lang="en-US" sz="1600" err="1">
                          <a:solidFill>
                            <a:schemeClr val="bg1"/>
                          </a:solidFill>
                        </a:rPr>
                        <a:t>eg</a:t>
                      </a:r>
                      <a:r>
                        <a:rPr lang="en-US" sz="1600">
                          <a:solidFill>
                            <a:schemeClr val="bg1"/>
                          </a:solidFill>
                        </a:rPr>
                        <a:t>, brisk walk) to ≥150 min/</a:t>
                      </a:r>
                      <a:r>
                        <a:rPr lang="en-US" sz="1600" err="1">
                          <a:solidFill>
                            <a:schemeClr val="bg1"/>
                          </a:solidFill>
                        </a:rPr>
                        <a:t>wk</a:t>
                      </a:r>
                      <a:endParaRPr lang="en-US" sz="1600">
                        <a:solidFill>
                          <a:schemeClr val="bg1"/>
                        </a:solidFill>
                      </a:endParaRPr>
                    </a:p>
                  </a:txBody>
                  <a:tcPr anchor="ctr">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96091011"/>
                  </a:ext>
                </a:extLst>
              </a:tr>
              <a:tr h="221540">
                <a:tc>
                  <a:txBody>
                    <a:bodyPr/>
                    <a:lstStyle/>
                    <a:p>
                      <a:pPr algn="l"/>
                      <a:r>
                        <a:rPr lang="en-US" sz="1600">
                          <a:solidFill>
                            <a:schemeClr val="bg1"/>
                          </a:solidFill>
                        </a:rPr>
                        <a:t>Avoid ambulatory conveniences (</a:t>
                      </a:r>
                      <a:r>
                        <a:rPr lang="en-US" sz="1600" err="1">
                          <a:solidFill>
                            <a:schemeClr val="bg1"/>
                          </a:solidFill>
                        </a:rPr>
                        <a:t>eg</a:t>
                      </a:r>
                      <a:r>
                        <a:rPr lang="en-US" sz="1600">
                          <a:solidFill>
                            <a:schemeClr val="bg1"/>
                          </a:solidFill>
                        </a:rPr>
                        <a:t>, elevators)</a:t>
                      </a:r>
                    </a:p>
                  </a:txBody>
                  <a:tcPr anchor="ct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351735566"/>
                  </a:ext>
                </a:extLst>
              </a:tr>
              <a:tr h="345966">
                <a:tc>
                  <a:txBody>
                    <a:bodyPr/>
                    <a:lstStyle/>
                    <a:p>
                      <a:pPr algn="l"/>
                      <a:r>
                        <a:rPr lang="en-US" sz="1600">
                          <a:solidFill>
                            <a:schemeClr val="bg1"/>
                          </a:solidFill>
                        </a:rPr>
                        <a:t>Activity should be tailored to patient preferences to optimize adherence</a:t>
                      </a:r>
                    </a:p>
                  </a:txBody>
                  <a:tcPr anchor="ctr">
                    <a:lnL>
                      <a:noFill/>
                    </a:lnL>
                    <a:lnR>
                      <a:noFill/>
                    </a:lnR>
                    <a:lnT>
                      <a:noFill/>
                    </a:lnT>
                    <a:lnB w="254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182443234"/>
                  </a:ext>
                </a:extLst>
              </a:tr>
              <a:tr h="345966">
                <a:tc>
                  <a:txBody>
                    <a:bodyPr/>
                    <a:lstStyle/>
                    <a:p>
                      <a:pPr algn="l"/>
                      <a:r>
                        <a:rPr lang="en-US" sz="1600">
                          <a:solidFill>
                            <a:schemeClr val="bg1"/>
                          </a:solidFill>
                        </a:rPr>
                        <a:t>Increase physical activity by 200-300 min/</a:t>
                      </a:r>
                      <a:r>
                        <a:rPr lang="en-US" sz="1600" err="1">
                          <a:solidFill>
                            <a:schemeClr val="bg1"/>
                          </a:solidFill>
                        </a:rPr>
                        <a:t>wk</a:t>
                      </a:r>
                      <a:r>
                        <a:rPr lang="en-US" sz="1600">
                          <a:solidFill>
                            <a:schemeClr val="bg1"/>
                          </a:solidFill>
                        </a:rPr>
                        <a:t> in long-term to minimize weight regain</a:t>
                      </a:r>
                    </a:p>
                  </a:txBody>
                  <a:tcPr anchor="ctr">
                    <a:lnL>
                      <a:noFill/>
                    </a:lnL>
                    <a:lnR>
                      <a:noFill/>
                    </a:lnR>
                    <a:lnT>
                      <a:noFill/>
                    </a:lnT>
                    <a:lnB w="254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80074754"/>
                  </a:ext>
                </a:extLst>
              </a:tr>
            </a:tbl>
          </a:graphicData>
        </a:graphic>
      </p:graphicFrame>
      <p:graphicFrame>
        <p:nvGraphicFramePr>
          <p:cNvPr id="11" name="Content Placeholder 3">
            <a:extLst>
              <a:ext uri="{FF2B5EF4-FFF2-40B4-BE49-F238E27FC236}">
                <a16:creationId xmlns:a16="http://schemas.microsoft.com/office/drawing/2014/main" id="{96B81EC5-6CA9-B55B-A160-2395EC9E084A}"/>
              </a:ext>
            </a:extLst>
          </p:cNvPr>
          <p:cNvGraphicFramePr>
            <a:graphicFrameLocks/>
          </p:cNvGraphicFramePr>
          <p:nvPr>
            <p:extLst>
              <p:ext uri="{D42A27DB-BD31-4B8C-83A1-F6EECF244321}">
                <p14:modId xmlns:p14="http://schemas.microsoft.com/office/powerpoint/2010/main" val="490591549"/>
              </p:ext>
            </p:extLst>
          </p:nvPr>
        </p:nvGraphicFramePr>
        <p:xfrm>
          <a:off x="5995017" y="3988550"/>
          <a:ext cx="5511183" cy="1920240"/>
        </p:xfrm>
        <a:graphic>
          <a:graphicData uri="http://schemas.openxmlformats.org/drawingml/2006/table">
            <a:tbl>
              <a:tblPr firstRow="1" bandRow="1">
                <a:tableStyleId>{EB344D84-9AFB-497E-A393-DC336BA19D2E}</a:tableStyleId>
              </a:tblPr>
              <a:tblGrid>
                <a:gridCol w="5511183">
                  <a:extLst>
                    <a:ext uri="{9D8B030D-6E8A-4147-A177-3AD203B41FA5}">
                      <a16:colId xmlns:a16="http://schemas.microsoft.com/office/drawing/2014/main" val="3540451887"/>
                    </a:ext>
                  </a:extLst>
                </a:gridCol>
              </a:tblGrid>
              <a:tr h="0">
                <a:tc>
                  <a:txBody>
                    <a:bodyPr/>
                    <a:lstStyle/>
                    <a:p>
                      <a:pPr algn="ctr"/>
                      <a:r>
                        <a:rPr lang="en-US" sz="1600"/>
                        <a:t>Advice for Behavioral Counseling</a:t>
                      </a:r>
                    </a:p>
                  </a:txBody>
                  <a:tcPr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449515212"/>
                  </a:ext>
                </a:extLst>
              </a:tr>
              <a:tr h="0">
                <a:tc>
                  <a:txBody>
                    <a:bodyPr/>
                    <a:lstStyle/>
                    <a:p>
                      <a:r>
                        <a:rPr lang="en-US" sz="1600">
                          <a:solidFill>
                            <a:schemeClr val="bg1"/>
                          </a:solidFill>
                        </a:rPr>
                        <a:t>Participate in ≥14 sessions (individual or group) within first 6 </a:t>
                      </a:r>
                      <a:r>
                        <a:rPr lang="en-US" sz="1600" err="1">
                          <a:solidFill>
                            <a:schemeClr val="bg1"/>
                          </a:solidFill>
                        </a:rPr>
                        <a:t>mo</a:t>
                      </a:r>
                      <a:endParaRPr lang="en-US" sz="1600">
                        <a:solidFill>
                          <a:schemeClr val="bg1"/>
                        </a:solidFill>
                      </a:endParaRPr>
                    </a:p>
                  </a:txBody>
                  <a:tcPr anchor="ctr">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96091011"/>
                  </a:ext>
                </a:extLst>
              </a:tr>
              <a:tr h="120142">
                <a:tc>
                  <a:txBody>
                    <a:bodyPr/>
                    <a:lstStyle/>
                    <a:p>
                      <a:r>
                        <a:rPr lang="en-US" sz="1600">
                          <a:solidFill>
                            <a:schemeClr val="bg1"/>
                          </a:solidFill>
                        </a:rPr>
                        <a:t>Participate in monthly booster sessions (in-person or via telemedicine) after first 6 </a:t>
                      </a:r>
                      <a:r>
                        <a:rPr lang="en-US" sz="1600" err="1">
                          <a:solidFill>
                            <a:schemeClr val="bg1"/>
                          </a:solidFill>
                        </a:rPr>
                        <a:t>mo</a:t>
                      </a:r>
                      <a:endParaRPr lang="en-US" sz="1600">
                        <a:solidFill>
                          <a:schemeClr val="bg1"/>
                        </a:solidFill>
                      </a:endParaRPr>
                    </a:p>
                  </a:txBody>
                  <a:tcPr anchor="ct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351735566"/>
                  </a:ext>
                </a:extLst>
              </a:tr>
              <a:tr h="0">
                <a:tc>
                  <a:txBody>
                    <a:bodyPr/>
                    <a:lstStyle/>
                    <a:p>
                      <a:r>
                        <a:rPr lang="en-US" sz="1600">
                          <a:solidFill>
                            <a:schemeClr val="bg1"/>
                          </a:solidFill>
                        </a:rPr>
                        <a:t>Regularly self-monitor weight, food intake, and physical activity</a:t>
                      </a:r>
                    </a:p>
                  </a:txBody>
                  <a:tcPr anchor="ctr">
                    <a:lnL>
                      <a:noFill/>
                    </a:lnL>
                    <a:lnR>
                      <a:noFill/>
                    </a:lnR>
                    <a:lnT>
                      <a:noFill/>
                    </a:lnT>
                    <a:lnB w="254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182443234"/>
                  </a:ext>
                </a:extLst>
              </a:tr>
              <a:tr h="0">
                <a:tc>
                  <a:txBody>
                    <a:bodyPr/>
                    <a:lstStyle/>
                    <a:p>
                      <a:r>
                        <a:rPr lang="en-US" sz="1600">
                          <a:solidFill>
                            <a:schemeClr val="bg1"/>
                          </a:solidFill>
                        </a:rPr>
                        <a:t>Consider virtual programs if in-person ones are not feasible</a:t>
                      </a:r>
                    </a:p>
                  </a:txBody>
                  <a:tcPr anchor="ctr">
                    <a:lnL>
                      <a:noFill/>
                    </a:lnL>
                    <a:lnR>
                      <a:noFill/>
                    </a:lnR>
                    <a:lnT>
                      <a:noFill/>
                    </a:lnT>
                    <a:lnB w="254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80074754"/>
                  </a:ext>
                </a:extLst>
              </a:tr>
            </a:tbl>
          </a:graphicData>
        </a:graphic>
      </p:graphicFrame>
      <p:sp>
        <p:nvSpPr>
          <p:cNvPr id="12" name="Rectangle 11">
            <a:extLst>
              <a:ext uri="{FF2B5EF4-FFF2-40B4-BE49-F238E27FC236}">
                <a16:creationId xmlns:a16="http://schemas.microsoft.com/office/drawing/2014/main" id="{D9FDD0C4-F6AF-0B1D-DD43-295D8050F156}"/>
              </a:ext>
            </a:extLst>
          </p:cNvPr>
          <p:cNvSpPr/>
          <p:nvPr/>
        </p:nvSpPr>
        <p:spPr>
          <a:xfrm>
            <a:off x="407406" y="6360804"/>
            <a:ext cx="8313081"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eguideline.guidelinecentral.com/i/1103688-treatment-of-adult-obstructive-sleep-apnea-weight-management/1?.</a:t>
            </a:r>
          </a:p>
        </p:txBody>
      </p:sp>
    </p:spTree>
    <p:extLst>
      <p:ext uri="{BB962C8B-B14F-4D97-AF65-F5344CB8AC3E}">
        <p14:creationId xmlns:p14="http://schemas.microsoft.com/office/powerpoint/2010/main" val="504420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9C53E7-1AFB-F5AE-B8F8-090E7F3BAA69}"/>
              </a:ext>
            </a:extLst>
          </p:cNvPr>
          <p:cNvSpPr>
            <a:spLocks noGrp="1"/>
          </p:cNvSpPr>
          <p:nvPr>
            <p:ph type="title"/>
          </p:nvPr>
        </p:nvSpPr>
        <p:spPr/>
        <p:txBody>
          <a:bodyPr/>
          <a:lstStyle/>
          <a:p>
            <a:r>
              <a:rPr lang="en-US" sz="3600"/>
              <a:t>Section 2</a:t>
            </a:r>
            <a:br>
              <a:rPr lang="en-US" sz="3600"/>
            </a:br>
            <a:r>
              <a:rPr lang="en-US" sz="3600"/>
              <a:t>Patient-Centered Conversations, Building Trust, and Supporting Sustainable Change</a:t>
            </a:r>
          </a:p>
        </p:txBody>
      </p:sp>
    </p:spTree>
    <p:extLst>
      <p:ext uri="{BB962C8B-B14F-4D97-AF65-F5344CB8AC3E}">
        <p14:creationId xmlns:p14="http://schemas.microsoft.com/office/powerpoint/2010/main" val="19540939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Rounded Rectangle 40">
            <a:extLst>
              <a:ext uri="{FF2B5EF4-FFF2-40B4-BE49-F238E27FC236}">
                <a16:creationId xmlns:a16="http://schemas.microsoft.com/office/drawing/2014/main" id="{5F576DD2-1145-AA03-96FF-6B181756B4BF}"/>
              </a:ext>
            </a:extLst>
          </p:cNvPr>
          <p:cNvSpPr/>
          <p:nvPr/>
        </p:nvSpPr>
        <p:spPr bwMode="auto">
          <a:xfrm>
            <a:off x="726977" y="1253918"/>
            <a:ext cx="10779223" cy="644015"/>
          </a:xfrm>
          <a:prstGeom prst="roundRect">
            <a:avLst>
              <a:gd name="adj" fmla="val 50000"/>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 name="Title 1">
            <a:extLst>
              <a:ext uri="{FF2B5EF4-FFF2-40B4-BE49-F238E27FC236}">
                <a16:creationId xmlns:a16="http://schemas.microsoft.com/office/drawing/2014/main" id="{A1A23817-D3E4-FD7C-5714-F04A939C4C0F}"/>
              </a:ext>
            </a:extLst>
          </p:cNvPr>
          <p:cNvSpPr>
            <a:spLocks noGrp="1"/>
          </p:cNvSpPr>
          <p:nvPr>
            <p:ph type="title"/>
          </p:nvPr>
        </p:nvSpPr>
        <p:spPr/>
        <p:txBody>
          <a:bodyPr/>
          <a:lstStyle/>
          <a:p>
            <a:r>
              <a:rPr lang="en-US" b="1" kern="100">
                <a:effectLst/>
                <a:latin typeface="+mn-lt"/>
                <a:ea typeface="Aptos" panose="020B0004020202020204" pitchFamily="34" charset="0"/>
                <a:cs typeface="Times New Roman" panose="02020603050405020304" pitchFamily="18" charset="0"/>
              </a:rPr>
              <a:t>Laying the Groundwork Across Visits</a:t>
            </a:r>
            <a:endParaRPr lang="en-US">
              <a:latin typeface="+mn-lt"/>
            </a:endParaRPr>
          </a:p>
        </p:txBody>
      </p:sp>
      <p:sp>
        <p:nvSpPr>
          <p:cNvPr id="4" name="Content Placeholder 3">
            <a:extLst>
              <a:ext uri="{FF2B5EF4-FFF2-40B4-BE49-F238E27FC236}">
                <a16:creationId xmlns:a16="http://schemas.microsoft.com/office/drawing/2014/main" id="{79E72350-EEC9-86BE-A2F9-6F3B6EB78304}"/>
              </a:ext>
            </a:extLst>
          </p:cNvPr>
          <p:cNvSpPr>
            <a:spLocks noGrp="1"/>
          </p:cNvSpPr>
          <p:nvPr>
            <p:ph idx="1"/>
          </p:nvPr>
        </p:nvSpPr>
        <p:spPr>
          <a:xfrm>
            <a:off x="1477391" y="1379807"/>
            <a:ext cx="7055914" cy="439982"/>
          </a:xfrm>
        </p:spPr>
        <p:txBody>
          <a:bodyPr/>
          <a:lstStyle/>
          <a:p>
            <a:pPr marL="0" indent="0">
              <a:lnSpc>
                <a:spcPct val="100000"/>
              </a:lnSpc>
              <a:spcAft>
                <a:spcPts val="1000"/>
              </a:spcAft>
              <a:buNone/>
            </a:pPr>
            <a:r>
              <a:rPr lang="en-US" sz="1800" b="1">
                <a:latin typeface="Calibri"/>
                <a:ea typeface="Calibri"/>
                <a:cs typeface="Calibri"/>
              </a:rPr>
              <a:t>Build rapport and trust first:</a:t>
            </a:r>
            <a:r>
              <a:rPr lang="en-US" sz="1800">
                <a:latin typeface="Calibri"/>
                <a:ea typeface="Calibri"/>
                <a:cs typeface="Calibri"/>
              </a:rPr>
              <a:t> avoid rushing into discussions about weight </a:t>
            </a:r>
          </a:p>
        </p:txBody>
      </p:sp>
      <p:sp>
        <p:nvSpPr>
          <p:cNvPr id="5" name="Rectangle 4">
            <a:extLst>
              <a:ext uri="{FF2B5EF4-FFF2-40B4-BE49-F238E27FC236}">
                <a16:creationId xmlns:a16="http://schemas.microsoft.com/office/drawing/2014/main" id="{FA183C4A-2520-65BC-9796-596D610081CF}"/>
              </a:ext>
            </a:extLst>
          </p:cNvPr>
          <p:cNvSpPr/>
          <p:nvPr/>
        </p:nvSpPr>
        <p:spPr>
          <a:xfrm>
            <a:off x="406869" y="6190130"/>
            <a:ext cx="5689131"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niddk.nih.gov/health-information/professionals/clinical-tools-patient-management/weight-management/talking-with-your-patients-about-weight.</a:t>
            </a:r>
          </a:p>
        </p:txBody>
      </p:sp>
      <p:grpSp>
        <p:nvGrpSpPr>
          <p:cNvPr id="59" name="Group 58">
            <a:extLst>
              <a:ext uri="{FF2B5EF4-FFF2-40B4-BE49-F238E27FC236}">
                <a16:creationId xmlns:a16="http://schemas.microsoft.com/office/drawing/2014/main" id="{9191E892-E489-8802-ACE8-F1D44EAA9C19}"/>
              </a:ext>
            </a:extLst>
          </p:cNvPr>
          <p:cNvGrpSpPr/>
          <p:nvPr/>
        </p:nvGrpSpPr>
        <p:grpSpPr>
          <a:xfrm>
            <a:off x="855013" y="1321176"/>
            <a:ext cx="432895" cy="516102"/>
            <a:chOff x="613909" y="1292895"/>
            <a:chExt cx="432895" cy="516102"/>
          </a:xfrm>
        </p:grpSpPr>
        <p:sp>
          <p:nvSpPr>
            <p:cNvPr id="57" name="Freeform 56">
              <a:extLst>
                <a:ext uri="{FF2B5EF4-FFF2-40B4-BE49-F238E27FC236}">
                  <a16:creationId xmlns:a16="http://schemas.microsoft.com/office/drawing/2014/main" id="{5700EE60-D147-3321-F50E-D299295CEEFF}"/>
                </a:ext>
              </a:extLst>
            </p:cNvPr>
            <p:cNvSpPr/>
            <p:nvPr/>
          </p:nvSpPr>
          <p:spPr>
            <a:xfrm>
              <a:off x="613909" y="1292895"/>
              <a:ext cx="432895" cy="516102"/>
            </a:xfrm>
            <a:custGeom>
              <a:avLst/>
              <a:gdLst>
                <a:gd name="connsiteX0" fmla="*/ 410860 w 432895"/>
                <a:gd name="connsiteY0" fmla="*/ 94567 h 516102"/>
                <a:gd name="connsiteX1" fmla="*/ 234535 w 432895"/>
                <a:gd name="connsiteY1" fmla="*/ 8284 h 516102"/>
                <a:gd name="connsiteX2" fmla="*/ 200842 w 432895"/>
                <a:gd name="connsiteY2" fmla="*/ 5802 h 516102"/>
                <a:gd name="connsiteX3" fmla="*/ 198361 w 432895"/>
                <a:gd name="connsiteY3" fmla="*/ 8284 h 516102"/>
                <a:gd name="connsiteX4" fmla="*/ 22035 w 432895"/>
                <a:gd name="connsiteY4" fmla="*/ 94567 h 516102"/>
                <a:gd name="connsiteX5" fmla="*/ 1 w 432895"/>
                <a:gd name="connsiteY5" fmla="*/ 118946 h 516102"/>
                <a:gd name="connsiteX6" fmla="*/ 1 w 432895"/>
                <a:gd name="connsiteY6" fmla="*/ 180455 h 516102"/>
                <a:gd name="connsiteX7" fmla="*/ 203133 w 432895"/>
                <a:gd name="connsiteY7" fmla="*/ 512193 h 516102"/>
                <a:gd name="connsiteX8" fmla="*/ 229762 w 432895"/>
                <a:gd name="connsiteY8" fmla="*/ 512193 h 516102"/>
                <a:gd name="connsiteX9" fmla="*/ 432895 w 432895"/>
                <a:gd name="connsiteY9" fmla="*/ 180455 h 516102"/>
                <a:gd name="connsiteX10" fmla="*/ 432895 w 432895"/>
                <a:gd name="connsiteY10" fmla="*/ 118946 h 516102"/>
                <a:gd name="connsiteX11" fmla="*/ 410860 w 432895"/>
                <a:gd name="connsiteY11" fmla="*/ 94567 h 516102"/>
                <a:gd name="connsiteX12" fmla="*/ 391477 w 432895"/>
                <a:gd name="connsiteY12" fmla="*/ 180455 h 516102"/>
                <a:gd name="connsiteX13" fmla="*/ 221892 w 432895"/>
                <a:gd name="connsiteY13" fmla="*/ 467679 h 516102"/>
                <a:gd name="connsiteX14" fmla="*/ 216451 w 432895"/>
                <a:gd name="connsiteY14" fmla="*/ 471444 h 516102"/>
                <a:gd name="connsiteX15" fmla="*/ 211016 w 432895"/>
                <a:gd name="connsiteY15" fmla="*/ 467679 h 516102"/>
                <a:gd name="connsiteX16" fmla="*/ 41412 w 432895"/>
                <a:gd name="connsiteY16" fmla="*/ 180455 h 516102"/>
                <a:gd name="connsiteX17" fmla="*/ 41412 w 432895"/>
                <a:gd name="connsiteY17" fmla="*/ 134251 h 516102"/>
                <a:gd name="connsiteX18" fmla="*/ 49466 w 432895"/>
                <a:gd name="connsiteY18" fmla="*/ 132977 h 516102"/>
                <a:gd name="connsiteX19" fmla="*/ 209971 w 432895"/>
                <a:gd name="connsiteY19" fmla="*/ 55239 h 516102"/>
                <a:gd name="connsiteX20" fmla="*/ 216444 w 432895"/>
                <a:gd name="connsiteY20" fmla="*/ 49275 h 516102"/>
                <a:gd name="connsiteX21" fmla="*/ 222925 w 432895"/>
                <a:gd name="connsiteY21" fmla="*/ 55239 h 516102"/>
                <a:gd name="connsiteX22" fmla="*/ 383422 w 432895"/>
                <a:gd name="connsiteY22" fmla="*/ 132977 h 516102"/>
                <a:gd name="connsiteX23" fmla="*/ 391477 w 432895"/>
                <a:gd name="connsiteY23" fmla="*/ 134251 h 516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32895" h="516102">
                  <a:moveTo>
                    <a:pt x="410860" y="94567"/>
                  </a:moveTo>
                  <a:cubicBezTo>
                    <a:pt x="343276" y="89183"/>
                    <a:pt x="280256" y="58345"/>
                    <a:pt x="234535" y="8284"/>
                  </a:cubicBezTo>
                  <a:cubicBezTo>
                    <a:pt x="225916" y="-1706"/>
                    <a:pt x="210831" y="-2817"/>
                    <a:pt x="200842" y="5802"/>
                  </a:cubicBezTo>
                  <a:cubicBezTo>
                    <a:pt x="199955" y="6567"/>
                    <a:pt x="199126" y="7397"/>
                    <a:pt x="198361" y="8284"/>
                  </a:cubicBezTo>
                  <a:cubicBezTo>
                    <a:pt x="152639" y="58345"/>
                    <a:pt x="89619" y="89183"/>
                    <a:pt x="22035" y="94567"/>
                  </a:cubicBezTo>
                  <a:cubicBezTo>
                    <a:pt x="9476" y="95744"/>
                    <a:pt x="-94" y="106333"/>
                    <a:pt x="1" y="118946"/>
                  </a:cubicBezTo>
                  <a:lnTo>
                    <a:pt x="1" y="180455"/>
                  </a:lnTo>
                  <a:cubicBezTo>
                    <a:pt x="1" y="314177"/>
                    <a:pt x="85048" y="436500"/>
                    <a:pt x="203133" y="512193"/>
                  </a:cubicBezTo>
                  <a:cubicBezTo>
                    <a:pt x="211244" y="517406"/>
                    <a:pt x="221651" y="517406"/>
                    <a:pt x="229762" y="512193"/>
                  </a:cubicBezTo>
                  <a:cubicBezTo>
                    <a:pt x="347848" y="436481"/>
                    <a:pt x="432895" y="314177"/>
                    <a:pt x="432895" y="180455"/>
                  </a:cubicBezTo>
                  <a:lnTo>
                    <a:pt x="432895" y="118946"/>
                  </a:lnTo>
                  <a:cubicBezTo>
                    <a:pt x="432989" y="106333"/>
                    <a:pt x="423419" y="95744"/>
                    <a:pt x="410860" y="94567"/>
                  </a:cubicBezTo>
                  <a:close/>
                  <a:moveTo>
                    <a:pt x="391477" y="180455"/>
                  </a:moveTo>
                  <a:cubicBezTo>
                    <a:pt x="391477" y="286867"/>
                    <a:pt x="328082" y="394216"/>
                    <a:pt x="221892" y="467679"/>
                  </a:cubicBezTo>
                  <a:lnTo>
                    <a:pt x="216451" y="471444"/>
                  </a:lnTo>
                  <a:lnTo>
                    <a:pt x="211016" y="467679"/>
                  </a:lnTo>
                  <a:cubicBezTo>
                    <a:pt x="104820" y="394210"/>
                    <a:pt x="41412" y="286835"/>
                    <a:pt x="41412" y="180455"/>
                  </a:cubicBezTo>
                  <a:lnTo>
                    <a:pt x="41412" y="134251"/>
                  </a:lnTo>
                  <a:lnTo>
                    <a:pt x="49466" y="132977"/>
                  </a:lnTo>
                  <a:cubicBezTo>
                    <a:pt x="109472" y="123489"/>
                    <a:pt x="165323" y="96438"/>
                    <a:pt x="209971" y="55239"/>
                  </a:cubicBezTo>
                  <a:lnTo>
                    <a:pt x="216444" y="49275"/>
                  </a:lnTo>
                  <a:lnTo>
                    <a:pt x="222925" y="55239"/>
                  </a:lnTo>
                  <a:cubicBezTo>
                    <a:pt x="267570" y="96438"/>
                    <a:pt x="323419" y="123489"/>
                    <a:pt x="383422" y="132977"/>
                  </a:cubicBezTo>
                  <a:lnTo>
                    <a:pt x="391477" y="134251"/>
                  </a:lnTo>
                  <a:close/>
                </a:path>
              </a:pathLst>
            </a:custGeom>
            <a:solidFill>
              <a:schemeClr val="accent1"/>
            </a:solidFill>
            <a:ln w="6350" cap="flat">
              <a:noFill/>
              <a:prstDash val="solid"/>
              <a:miter/>
            </a:ln>
          </p:spPr>
          <p:txBody>
            <a:bodyPr rtlCol="0" anchor="ctr"/>
            <a:lstStyle/>
            <a:p>
              <a:endParaRPr lang="en-US"/>
            </a:p>
          </p:txBody>
        </p:sp>
        <p:sp>
          <p:nvSpPr>
            <p:cNvPr id="58" name="Freeform 57">
              <a:extLst>
                <a:ext uri="{FF2B5EF4-FFF2-40B4-BE49-F238E27FC236}">
                  <a16:creationId xmlns:a16="http://schemas.microsoft.com/office/drawing/2014/main" id="{C55A125D-2268-44DA-9076-CD6242CBA326}"/>
                </a:ext>
              </a:extLst>
            </p:cNvPr>
            <p:cNvSpPr/>
            <p:nvPr/>
          </p:nvSpPr>
          <p:spPr>
            <a:xfrm>
              <a:off x="674437" y="1368008"/>
              <a:ext cx="311832" cy="373029"/>
            </a:xfrm>
            <a:custGeom>
              <a:avLst/>
              <a:gdLst>
                <a:gd name="connsiteX0" fmla="*/ 155916 w 311832"/>
                <a:gd name="connsiteY0" fmla="*/ 0 h 373029"/>
                <a:gd name="connsiteX1" fmla="*/ 0 w 311832"/>
                <a:gd name="connsiteY1" fmla="*/ 75342 h 373029"/>
                <a:gd name="connsiteX2" fmla="*/ 0 w 311832"/>
                <a:gd name="connsiteY2" fmla="*/ 105342 h 373029"/>
                <a:gd name="connsiteX3" fmla="*/ 155923 w 311832"/>
                <a:gd name="connsiteY3" fmla="*/ 373029 h 373029"/>
                <a:gd name="connsiteX4" fmla="*/ 311832 w 311832"/>
                <a:gd name="connsiteY4" fmla="*/ 105342 h 373029"/>
                <a:gd name="connsiteX5" fmla="*/ 311832 w 311832"/>
                <a:gd name="connsiteY5" fmla="*/ 75342 h 373029"/>
                <a:gd name="connsiteX6" fmla="*/ 155916 w 311832"/>
                <a:gd name="connsiteY6" fmla="*/ 0 h 373029"/>
                <a:gd name="connsiteX7" fmla="*/ 139553 w 311832"/>
                <a:gd name="connsiteY7" fmla="*/ 248794 h 373029"/>
                <a:gd name="connsiteX8" fmla="*/ 75119 w 311832"/>
                <a:gd name="connsiteY8" fmla="*/ 184354 h 373029"/>
                <a:gd name="connsiteX9" fmla="*/ 97014 w 311832"/>
                <a:gd name="connsiteY9" fmla="*/ 162460 h 373029"/>
                <a:gd name="connsiteX10" fmla="*/ 139553 w 311832"/>
                <a:gd name="connsiteY10" fmla="*/ 205000 h 373029"/>
                <a:gd name="connsiteX11" fmla="*/ 226671 w 311832"/>
                <a:gd name="connsiteY11" fmla="*/ 117882 h 373029"/>
                <a:gd name="connsiteX12" fmla="*/ 248565 w 311832"/>
                <a:gd name="connsiteY12" fmla="*/ 139782 h 373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1832" h="373029">
                  <a:moveTo>
                    <a:pt x="155916" y="0"/>
                  </a:moveTo>
                  <a:cubicBezTo>
                    <a:pt x="111675" y="38693"/>
                    <a:pt x="57807" y="64723"/>
                    <a:pt x="0" y="75342"/>
                  </a:cubicBezTo>
                  <a:lnTo>
                    <a:pt x="0" y="105342"/>
                  </a:lnTo>
                  <a:cubicBezTo>
                    <a:pt x="0" y="203642"/>
                    <a:pt x="58157" y="303275"/>
                    <a:pt x="155923" y="373029"/>
                  </a:cubicBezTo>
                  <a:cubicBezTo>
                    <a:pt x="253675" y="303288"/>
                    <a:pt x="311832" y="203649"/>
                    <a:pt x="311832" y="105342"/>
                  </a:cubicBezTo>
                  <a:lnTo>
                    <a:pt x="311832" y="75342"/>
                  </a:lnTo>
                  <a:cubicBezTo>
                    <a:pt x="254025" y="64723"/>
                    <a:pt x="200158" y="38693"/>
                    <a:pt x="155916" y="0"/>
                  </a:cubicBezTo>
                  <a:close/>
                  <a:moveTo>
                    <a:pt x="139553" y="248794"/>
                  </a:moveTo>
                  <a:lnTo>
                    <a:pt x="75119" y="184354"/>
                  </a:lnTo>
                  <a:lnTo>
                    <a:pt x="97014" y="162460"/>
                  </a:lnTo>
                  <a:lnTo>
                    <a:pt x="139553" y="205000"/>
                  </a:lnTo>
                  <a:lnTo>
                    <a:pt x="226671" y="117882"/>
                  </a:lnTo>
                  <a:lnTo>
                    <a:pt x="248565" y="139782"/>
                  </a:lnTo>
                  <a:close/>
                </a:path>
              </a:pathLst>
            </a:custGeom>
            <a:solidFill>
              <a:schemeClr val="accent1"/>
            </a:solidFill>
            <a:ln w="6350" cap="flat">
              <a:noFill/>
              <a:prstDash val="solid"/>
              <a:miter/>
            </a:ln>
          </p:spPr>
          <p:txBody>
            <a:bodyPr rtlCol="0" anchor="ctr"/>
            <a:lstStyle/>
            <a:p>
              <a:endParaRPr lang="en-US"/>
            </a:p>
          </p:txBody>
        </p:sp>
      </p:grpSp>
      <p:pic>
        <p:nvPicPr>
          <p:cNvPr id="23" name="Graphic 22" descr="Clipboard Partially Checked with solid fill">
            <a:extLst>
              <a:ext uri="{FF2B5EF4-FFF2-40B4-BE49-F238E27FC236}">
                <a16:creationId xmlns:a16="http://schemas.microsoft.com/office/drawing/2014/main" id="{DA28C817-0344-4015-8A38-C468129AB6C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14506" y="2645750"/>
            <a:ext cx="590357" cy="590357"/>
          </a:xfrm>
          <a:prstGeom prst="rect">
            <a:avLst/>
          </a:prstGeom>
        </p:spPr>
      </p:pic>
      <p:sp>
        <p:nvSpPr>
          <p:cNvPr id="44" name="Rounded Rectangle 43">
            <a:extLst>
              <a:ext uri="{FF2B5EF4-FFF2-40B4-BE49-F238E27FC236}">
                <a16:creationId xmlns:a16="http://schemas.microsoft.com/office/drawing/2014/main" id="{F17BA51A-40EE-FE80-FE01-55D951A15677}"/>
              </a:ext>
            </a:extLst>
          </p:cNvPr>
          <p:cNvSpPr/>
          <p:nvPr/>
        </p:nvSpPr>
        <p:spPr bwMode="auto">
          <a:xfrm>
            <a:off x="726976" y="2639227"/>
            <a:ext cx="10798077" cy="644015"/>
          </a:xfrm>
          <a:prstGeom prst="roundRect">
            <a:avLst>
              <a:gd name="adj" fmla="val 50000"/>
            </a:avLst>
          </a:prstGeom>
          <a:solidFill>
            <a:srgbClr val="92D050">
              <a:alpha val="20000"/>
            </a:srgb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46" name="Rounded Rectangle 45">
            <a:extLst>
              <a:ext uri="{FF2B5EF4-FFF2-40B4-BE49-F238E27FC236}">
                <a16:creationId xmlns:a16="http://schemas.microsoft.com/office/drawing/2014/main" id="{D7323792-0248-C94A-BA00-3999C9BDE435}"/>
              </a:ext>
            </a:extLst>
          </p:cNvPr>
          <p:cNvSpPr/>
          <p:nvPr/>
        </p:nvSpPr>
        <p:spPr bwMode="auto">
          <a:xfrm>
            <a:off x="726977" y="3358748"/>
            <a:ext cx="10798076" cy="644015"/>
          </a:xfrm>
          <a:prstGeom prst="roundRect">
            <a:avLst>
              <a:gd name="adj" fmla="val 50000"/>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48" name="Rounded Rectangle 47">
            <a:extLst>
              <a:ext uri="{FF2B5EF4-FFF2-40B4-BE49-F238E27FC236}">
                <a16:creationId xmlns:a16="http://schemas.microsoft.com/office/drawing/2014/main" id="{169E5F35-6E54-F634-D455-D0DE8EF48680}"/>
              </a:ext>
            </a:extLst>
          </p:cNvPr>
          <p:cNvSpPr/>
          <p:nvPr/>
        </p:nvSpPr>
        <p:spPr bwMode="auto">
          <a:xfrm>
            <a:off x="708122" y="4078601"/>
            <a:ext cx="10816931" cy="644015"/>
          </a:xfrm>
          <a:prstGeom prst="roundRect">
            <a:avLst>
              <a:gd name="adj" fmla="val 50000"/>
            </a:avLst>
          </a:prstGeom>
          <a:solidFill>
            <a:schemeClr val="accent6">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50" name="Rounded Rectangle 49">
            <a:extLst>
              <a:ext uri="{FF2B5EF4-FFF2-40B4-BE49-F238E27FC236}">
                <a16:creationId xmlns:a16="http://schemas.microsoft.com/office/drawing/2014/main" id="{A2FBF771-6AE7-E7BB-B89D-CE70C88B6778}"/>
              </a:ext>
            </a:extLst>
          </p:cNvPr>
          <p:cNvSpPr/>
          <p:nvPr/>
        </p:nvSpPr>
        <p:spPr bwMode="auto">
          <a:xfrm>
            <a:off x="717550" y="4795571"/>
            <a:ext cx="10807503" cy="644015"/>
          </a:xfrm>
          <a:prstGeom prst="roundRect">
            <a:avLst>
              <a:gd name="adj" fmla="val 50000"/>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52" name="Rounded Rectangle 51">
            <a:extLst>
              <a:ext uri="{FF2B5EF4-FFF2-40B4-BE49-F238E27FC236}">
                <a16:creationId xmlns:a16="http://schemas.microsoft.com/office/drawing/2014/main" id="{AE7E1DA8-EADA-24CF-077A-6D645DEB6732}"/>
              </a:ext>
            </a:extLst>
          </p:cNvPr>
          <p:cNvSpPr/>
          <p:nvPr/>
        </p:nvSpPr>
        <p:spPr bwMode="auto">
          <a:xfrm>
            <a:off x="726977" y="5533972"/>
            <a:ext cx="10807503" cy="644015"/>
          </a:xfrm>
          <a:prstGeom prst="roundRect">
            <a:avLst>
              <a:gd name="adj" fmla="val 50000"/>
            </a:avLst>
          </a:prstGeom>
          <a:solidFill>
            <a:schemeClr val="tx1">
              <a:lumMod val="9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5" name="TextBox 34">
            <a:extLst>
              <a:ext uri="{FF2B5EF4-FFF2-40B4-BE49-F238E27FC236}">
                <a16:creationId xmlns:a16="http://schemas.microsoft.com/office/drawing/2014/main" id="{02DA8060-22E2-FE0C-B1B0-4711AAF713EC}"/>
              </a:ext>
            </a:extLst>
          </p:cNvPr>
          <p:cNvSpPr txBox="1"/>
          <p:nvPr/>
        </p:nvSpPr>
        <p:spPr bwMode="auto">
          <a:xfrm>
            <a:off x="1477391" y="2770527"/>
            <a:ext cx="72609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indent="0">
              <a:lnSpc>
                <a:spcPct val="100000"/>
              </a:lnSpc>
              <a:spcAft>
                <a:spcPts val="1000"/>
              </a:spcAft>
              <a:buNone/>
            </a:pPr>
            <a:r>
              <a:rPr lang="en-US" b="1">
                <a:solidFill>
                  <a:schemeClr val="bg1"/>
                </a:solidFill>
                <a:latin typeface="Calibri"/>
                <a:ea typeface="Calibri"/>
                <a:cs typeface="Calibri"/>
              </a:rPr>
              <a:t>Ask permission: </a:t>
            </a:r>
            <a:r>
              <a:rPr lang="en-US" b="0" err="1">
                <a:solidFill>
                  <a:schemeClr val="bg1"/>
                </a:solidFill>
                <a:latin typeface="Calibri"/>
                <a:ea typeface="Calibri"/>
                <a:cs typeface="Calibri"/>
              </a:rPr>
              <a:t>eg</a:t>
            </a:r>
            <a:r>
              <a:rPr lang="en-US" b="0">
                <a:solidFill>
                  <a:schemeClr val="bg1"/>
                </a:solidFill>
                <a:latin typeface="Calibri"/>
                <a:ea typeface="Calibri"/>
                <a:cs typeface="Calibri"/>
              </a:rPr>
              <a:t>, “Would it be okay to talk about your weight today?”</a:t>
            </a:r>
          </a:p>
        </p:txBody>
      </p:sp>
      <p:sp>
        <p:nvSpPr>
          <p:cNvPr id="37" name="TextBox 36">
            <a:extLst>
              <a:ext uri="{FF2B5EF4-FFF2-40B4-BE49-F238E27FC236}">
                <a16:creationId xmlns:a16="http://schemas.microsoft.com/office/drawing/2014/main" id="{10BB42FA-3344-3119-B6CE-93D262ACD603}"/>
              </a:ext>
            </a:extLst>
          </p:cNvPr>
          <p:cNvSpPr txBox="1"/>
          <p:nvPr/>
        </p:nvSpPr>
        <p:spPr bwMode="auto">
          <a:xfrm>
            <a:off x="1477391" y="3482227"/>
            <a:ext cx="96732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indent="0">
              <a:lnSpc>
                <a:spcPct val="100000"/>
              </a:lnSpc>
              <a:spcAft>
                <a:spcPts val="1000"/>
              </a:spcAft>
              <a:buNone/>
            </a:pPr>
            <a:r>
              <a:rPr lang="en-US" b="1">
                <a:solidFill>
                  <a:schemeClr val="bg1"/>
                </a:solidFill>
                <a:latin typeface="Calibri"/>
                <a:ea typeface="Calibri"/>
                <a:cs typeface="Calibri"/>
              </a:rPr>
              <a:t>Explore past weight history: </a:t>
            </a:r>
            <a:r>
              <a:rPr lang="en-US" b="0">
                <a:solidFill>
                  <a:schemeClr val="bg1"/>
                </a:solidFill>
                <a:latin typeface="Calibri"/>
                <a:ea typeface="Calibri"/>
                <a:cs typeface="Calibri"/>
              </a:rPr>
              <a:t>Ask about patients’ weight history and previous weight loss experiences</a:t>
            </a:r>
          </a:p>
        </p:txBody>
      </p:sp>
      <p:sp>
        <p:nvSpPr>
          <p:cNvPr id="38" name="TextBox 37">
            <a:extLst>
              <a:ext uri="{FF2B5EF4-FFF2-40B4-BE49-F238E27FC236}">
                <a16:creationId xmlns:a16="http://schemas.microsoft.com/office/drawing/2014/main" id="{B0648F44-193E-566A-DA14-7372BC1426CB}"/>
              </a:ext>
            </a:extLst>
          </p:cNvPr>
          <p:cNvSpPr txBox="1"/>
          <p:nvPr/>
        </p:nvSpPr>
        <p:spPr bwMode="auto">
          <a:xfrm>
            <a:off x="1477391" y="4203106"/>
            <a:ext cx="89079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indent="0">
              <a:lnSpc>
                <a:spcPct val="100000"/>
              </a:lnSpc>
              <a:spcAft>
                <a:spcPts val="1000"/>
              </a:spcAft>
              <a:buNone/>
            </a:pPr>
            <a:r>
              <a:rPr lang="en-US">
                <a:solidFill>
                  <a:schemeClr val="bg1"/>
                </a:solidFill>
                <a:latin typeface="Calibri"/>
                <a:ea typeface="Calibri"/>
                <a:cs typeface="Calibri"/>
              </a:rPr>
              <a:t>Listen actively to patients’ concerns </a:t>
            </a:r>
            <a:r>
              <a:rPr lang="en-US" b="0">
                <a:solidFill>
                  <a:schemeClr val="bg1"/>
                </a:solidFill>
                <a:latin typeface="Calibri"/>
                <a:ea typeface="Calibri"/>
                <a:cs typeface="Calibri"/>
              </a:rPr>
              <a:t>and help to clarify their goals to set realistic expectations</a:t>
            </a:r>
            <a:endParaRPr lang="en-US" b="0">
              <a:solidFill>
                <a:schemeClr val="bg1"/>
              </a:solidFill>
              <a:latin typeface="Calibri" panose="020F0502020204030204" pitchFamily="34" charset="0"/>
            </a:endParaRPr>
          </a:p>
        </p:txBody>
      </p:sp>
      <p:sp>
        <p:nvSpPr>
          <p:cNvPr id="39" name="TextBox 38">
            <a:extLst>
              <a:ext uri="{FF2B5EF4-FFF2-40B4-BE49-F238E27FC236}">
                <a16:creationId xmlns:a16="http://schemas.microsoft.com/office/drawing/2014/main" id="{E01EA01E-D001-FC86-4144-7BA11572F607}"/>
              </a:ext>
            </a:extLst>
          </p:cNvPr>
          <p:cNvSpPr txBox="1"/>
          <p:nvPr/>
        </p:nvSpPr>
        <p:spPr bwMode="auto">
          <a:xfrm>
            <a:off x="1477391" y="4922908"/>
            <a:ext cx="75093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indent="0">
              <a:lnSpc>
                <a:spcPct val="100000"/>
              </a:lnSpc>
              <a:spcAft>
                <a:spcPts val="1000"/>
              </a:spcAft>
              <a:buNone/>
            </a:pPr>
            <a:r>
              <a:rPr lang="en-US">
                <a:solidFill>
                  <a:schemeClr val="bg1"/>
                </a:solidFill>
                <a:latin typeface="Calibri"/>
                <a:ea typeface="Calibri"/>
                <a:cs typeface="Calibri"/>
              </a:rPr>
              <a:t>Use neutral, nonjudgmental language </a:t>
            </a:r>
            <a:r>
              <a:rPr lang="en-US" b="0">
                <a:solidFill>
                  <a:schemeClr val="bg1"/>
                </a:solidFill>
                <a:latin typeface="Calibri"/>
                <a:ea typeface="Calibri"/>
                <a:cs typeface="Calibri"/>
              </a:rPr>
              <a:t>to support motivation and engagement</a:t>
            </a:r>
            <a:endParaRPr lang="en-US" b="0">
              <a:solidFill>
                <a:schemeClr val="bg1"/>
              </a:solidFill>
              <a:latin typeface="Calibri" panose="020F0502020204030204" pitchFamily="34" charset="0"/>
            </a:endParaRPr>
          </a:p>
        </p:txBody>
      </p:sp>
      <p:sp>
        <p:nvSpPr>
          <p:cNvPr id="42" name="Rounded Rectangle 41">
            <a:extLst>
              <a:ext uri="{FF2B5EF4-FFF2-40B4-BE49-F238E27FC236}">
                <a16:creationId xmlns:a16="http://schemas.microsoft.com/office/drawing/2014/main" id="{4F9E2E8E-C787-F4A4-7942-5CC369BD0708}"/>
              </a:ext>
            </a:extLst>
          </p:cNvPr>
          <p:cNvSpPr/>
          <p:nvPr/>
        </p:nvSpPr>
        <p:spPr bwMode="auto">
          <a:xfrm>
            <a:off x="708122" y="1944820"/>
            <a:ext cx="10798078" cy="644015"/>
          </a:xfrm>
          <a:prstGeom prst="roundRect">
            <a:avLst>
              <a:gd name="adj" fmla="val 50000"/>
            </a:avLst>
          </a:prstGeom>
          <a:solidFill>
            <a:schemeClr val="accent3">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6" name="TextBox 35">
            <a:extLst>
              <a:ext uri="{FF2B5EF4-FFF2-40B4-BE49-F238E27FC236}">
                <a16:creationId xmlns:a16="http://schemas.microsoft.com/office/drawing/2014/main" id="{EF86027D-EA86-D860-C527-7D941042B095}"/>
              </a:ext>
            </a:extLst>
          </p:cNvPr>
          <p:cNvSpPr txBox="1"/>
          <p:nvPr/>
        </p:nvSpPr>
        <p:spPr bwMode="auto">
          <a:xfrm>
            <a:off x="1477391" y="1933434"/>
            <a:ext cx="726094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indent="0">
              <a:lnSpc>
                <a:spcPct val="100000"/>
              </a:lnSpc>
              <a:spcAft>
                <a:spcPts val="1000"/>
              </a:spcAft>
              <a:buNone/>
            </a:pPr>
            <a:r>
              <a:rPr lang="en-US" b="1">
                <a:solidFill>
                  <a:schemeClr val="bg1"/>
                </a:solidFill>
                <a:latin typeface="Calibri"/>
                <a:ea typeface="Calibri"/>
                <a:cs typeface="Calibri"/>
              </a:rPr>
              <a:t>Assess readiness:</a:t>
            </a:r>
            <a:r>
              <a:rPr lang="en-US" b="0">
                <a:solidFill>
                  <a:schemeClr val="bg1"/>
                </a:solidFill>
                <a:latin typeface="Calibri"/>
                <a:ea typeface="Calibri"/>
                <a:cs typeface="Calibri"/>
              </a:rPr>
              <a:t>  Have they thought about weight management before? Are they already contemplating a change? </a:t>
            </a:r>
          </a:p>
        </p:txBody>
      </p:sp>
      <p:pic>
        <p:nvPicPr>
          <p:cNvPr id="21" name="Graphic 20" descr="Help with solid fill">
            <a:extLst>
              <a:ext uri="{FF2B5EF4-FFF2-40B4-BE49-F238E27FC236}">
                <a16:creationId xmlns:a16="http://schemas.microsoft.com/office/drawing/2014/main" id="{73669252-410B-11BD-5105-BAE981F178B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5383" y="1961192"/>
            <a:ext cx="592318" cy="592318"/>
          </a:xfrm>
          <a:prstGeom prst="rect">
            <a:avLst/>
          </a:prstGeom>
        </p:spPr>
      </p:pic>
      <p:pic>
        <p:nvPicPr>
          <p:cNvPr id="25" name="Graphic 24" descr="Bar chart with solid fill">
            <a:extLst>
              <a:ext uri="{FF2B5EF4-FFF2-40B4-BE49-F238E27FC236}">
                <a16:creationId xmlns:a16="http://schemas.microsoft.com/office/drawing/2014/main" id="{8C22B3D1-EEBF-7ABE-C915-C67F9E2D48E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16600" y="3368730"/>
            <a:ext cx="632657" cy="632657"/>
          </a:xfrm>
          <a:prstGeom prst="rect">
            <a:avLst/>
          </a:prstGeom>
        </p:spPr>
      </p:pic>
      <p:pic>
        <p:nvPicPr>
          <p:cNvPr id="27" name="Graphic 26" descr="Ear with solid fill">
            <a:extLst>
              <a:ext uri="{FF2B5EF4-FFF2-40B4-BE49-F238E27FC236}">
                <a16:creationId xmlns:a16="http://schemas.microsoft.com/office/drawing/2014/main" id="{EE3D4517-0333-FC5C-D275-0DA2A4859DB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96444" y="4068868"/>
            <a:ext cx="644015" cy="644015"/>
          </a:xfrm>
          <a:prstGeom prst="rect">
            <a:avLst/>
          </a:prstGeom>
        </p:spPr>
      </p:pic>
      <p:grpSp>
        <p:nvGrpSpPr>
          <p:cNvPr id="32" name="Group 31">
            <a:extLst>
              <a:ext uri="{FF2B5EF4-FFF2-40B4-BE49-F238E27FC236}">
                <a16:creationId xmlns:a16="http://schemas.microsoft.com/office/drawing/2014/main" id="{6F2367EA-AFFC-1E9D-42FD-2A6EDED62789}"/>
              </a:ext>
            </a:extLst>
          </p:cNvPr>
          <p:cNvGrpSpPr/>
          <p:nvPr/>
        </p:nvGrpSpPr>
        <p:grpSpPr>
          <a:xfrm>
            <a:off x="808932" y="4805439"/>
            <a:ext cx="680612" cy="680612"/>
            <a:chOff x="5638800" y="2971800"/>
            <a:chExt cx="914400" cy="914400"/>
          </a:xfrm>
        </p:grpSpPr>
        <p:pic>
          <p:nvPicPr>
            <p:cNvPr id="29" name="Graphic 28" descr="Speech with solid fill">
              <a:extLst>
                <a:ext uri="{FF2B5EF4-FFF2-40B4-BE49-F238E27FC236}">
                  <a16:creationId xmlns:a16="http://schemas.microsoft.com/office/drawing/2014/main" id="{4C5805F4-2809-B8A0-A4F6-5809E04C602F}"/>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638800" y="2971800"/>
              <a:ext cx="914400" cy="914400"/>
            </a:xfrm>
            <a:prstGeom prst="rect">
              <a:avLst/>
            </a:prstGeom>
          </p:spPr>
        </p:pic>
        <p:pic>
          <p:nvPicPr>
            <p:cNvPr id="31" name="Graphic 30" descr="Heart with solid fill">
              <a:extLst>
                <a:ext uri="{FF2B5EF4-FFF2-40B4-BE49-F238E27FC236}">
                  <a16:creationId xmlns:a16="http://schemas.microsoft.com/office/drawing/2014/main" id="{D00D234D-4473-0392-82CE-82691D1ACA23}"/>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867400" y="3143838"/>
              <a:ext cx="457200" cy="457200"/>
            </a:xfrm>
            <a:prstGeom prst="rect">
              <a:avLst/>
            </a:prstGeom>
          </p:spPr>
        </p:pic>
      </p:grpSp>
      <p:pic>
        <p:nvPicPr>
          <p:cNvPr id="34" name="Graphic 33" descr="Care with solid fill">
            <a:extLst>
              <a:ext uri="{FF2B5EF4-FFF2-40B4-BE49-F238E27FC236}">
                <a16:creationId xmlns:a16="http://schemas.microsoft.com/office/drawing/2014/main" id="{88ED0842-8F04-7F9D-52CB-8AB62AC3AD90}"/>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791362" y="5492526"/>
            <a:ext cx="680612" cy="680612"/>
          </a:xfrm>
          <a:prstGeom prst="rect">
            <a:avLst/>
          </a:prstGeom>
        </p:spPr>
      </p:pic>
      <p:sp>
        <p:nvSpPr>
          <p:cNvPr id="40" name="TextBox 39">
            <a:extLst>
              <a:ext uri="{FF2B5EF4-FFF2-40B4-BE49-F238E27FC236}">
                <a16:creationId xmlns:a16="http://schemas.microsoft.com/office/drawing/2014/main" id="{F0FD6710-1514-D3FB-E80A-BB78D7AF877B}"/>
              </a:ext>
            </a:extLst>
          </p:cNvPr>
          <p:cNvSpPr txBox="1"/>
          <p:nvPr/>
        </p:nvSpPr>
        <p:spPr bwMode="auto">
          <a:xfrm>
            <a:off x="1477391" y="5664868"/>
            <a:ext cx="655162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a:solidFill>
                  <a:schemeClr val="bg1"/>
                </a:solidFill>
                <a:latin typeface="Calibri"/>
                <a:ea typeface="Calibri"/>
                <a:cs typeface="Calibri"/>
              </a:rPr>
              <a:t>Meet patients where they are: </a:t>
            </a:r>
            <a:r>
              <a:rPr lang="en-US" b="0">
                <a:solidFill>
                  <a:schemeClr val="bg1"/>
                </a:solidFill>
                <a:latin typeface="Calibri"/>
                <a:ea typeface="Calibri"/>
                <a:cs typeface="Calibri"/>
              </a:rPr>
              <a:t>don’t alienate or overwhelm them!</a:t>
            </a:r>
            <a:endParaRPr lang="en-US" b="0">
              <a:solidFill>
                <a:schemeClr val="bg1"/>
              </a:solidFill>
              <a:latin typeface="Calibri" panose="020F0502020204030204" pitchFamily="34" charset="0"/>
            </a:endParaRPr>
          </a:p>
        </p:txBody>
      </p:sp>
    </p:spTree>
    <p:extLst>
      <p:ext uri="{BB962C8B-B14F-4D97-AF65-F5344CB8AC3E}">
        <p14:creationId xmlns:p14="http://schemas.microsoft.com/office/powerpoint/2010/main" val="5138611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CDF21-E2BD-18A2-19C9-AE36970B21C1}"/>
              </a:ext>
            </a:extLst>
          </p:cNvPr>
          <p:cNvSpPr>
            <a:spLocks noGrp="1"/>
          </p:cNvSpPr>
          <p:nvPr>
            <p:ph type="title"/>
          </p:nvPr>
        </p:nvSpPr>
        <p:spPr/>
        <p:txBody>
          <a:bodyPr/>
          <a:lstStyle/>
          <a:p>
            <a:r>
              <a:rPr lang="en-US" sz="3600" b="1" kern="100">
                <a:effectLst/>
                <a:latin typeface="+mn-lt"/>
                <a:ea typeface="Aptos" panose="020B0004020202020204" pitchFamily="34" charset="0"/>
                <a:cs typeface="Times New Roman" panose="02020603050405020304" pitchFamily="18" charset="0"/>
              </a:rPr>
              <a:t>Motivational Interviewing: Key Principles</a:t>
            </a:r>
            <a:endParaRPr lang="en-US">
              <a:latin typeface="+mn-lt"/>
            </a:endParaRPr>
          </a:p>
        </p:txBody>
      </p:sp>
      <p:sp>
        <p:nvSpPr>
          <p:cNvPr id="4" name="Rectangle 3">
            <a:extLst>
              <a:ext uri="{FF2B5EF4-FFF2-40B4-BE49-F238E27FC236}">
                <a16:creationId xmlns:a16="http://schemas.microsoft.com/office/drawing/2014/main" id="{9F01C8A1-C56B-1B95-0088-48C60CA9FBBB}"/>
              </a:ext>
            </a:extLst>
          </p:cNvPr>
          <p:cNvSpPr/>
          <p:nvPr/>
        </p:nvSpPr>
        <p:spPr bwMode="auto">
          <a:xfrm>
            <a:off x="1697327" y="5559172"/>
            <a:ext cx="8753802" cy="819856"/>
          </a:xfrm>
          <a:prstGeom prst="rect">
            <a:avLst/>
          </a:prstGeom>
          <a:solidFill>
            <a:schemeClr val="accent3"/>
          </a:solidFill>
          <a:ln w="0">
            <a:noFill/>
            <a:miter lim="800000"/>
            <a:headEnd/>
            <a:tailEnd/>
          </a:ln>
        </p:spPr>
        <p:txBody>
          <a:bodyPr lIns="91440" tIns="45720" rIns="91440" bIns="45720" rtlCol="0" anchor="ctr"/>
          <a:lstStyle/>
          <a:p>
            <a:pPr algn="ctr"/>
            <a:r>
              <a:rPr lang="en-US" sz="2600">
                <a:latin typeface="+mn-lt"/>
                <a:cs typeface="Arial"/>
              </a:rPr>
              <a:t>"It sounds like you’re worried about  sticking with a plan. </a:t>
            </a:r>
            <a:br>
              <a:rPr lang="en-US" sz="2600">
                <a:latin typeface="+mn-lt"/>
                <a:cs typeface="Arial"/>
              </a:rPr>
            </a:br>
            <a:r>
              <a:rPr lang="en-US" sz="2600">
                <a:latin typeface="+mn-lt"/>
                <a:cs typeface="Arial"/>
              </a:rPr>
              <a:t>What’s worked well for you in the past?"</a:t>
            </a:r>
          </a:p>
        </p:txBody>
      </p:sp>
      <p:sp>
        <p:nvSpPr>
          <p:cNvPr id="5" name="Rectangle 4">
            <a:extLst>
              <a:ext uri="{FF2B5EF4-FFF2-40B4-BE49-F238E27FC236}">
                <a16:creationId xmlns:a16="http://schemas.microsoft.com/office/drawing/2014/main" id="{D4B0DCF9-BDBC-6EBC-58C5-E03B5D1DF56C}"/>
              </a:ext>
            </a:extLst>
          </p:cNvPr>
          <p:cNvSpPr/>
          <p:nvPr/>
        </p:nvSpPr>
        <p:spPr>
          <a:xfrm>
            <a:off x="407403" y="6363272"/>
            <a:ext cx="8313081"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health.mo.gov/living/healthcondiseases/chronic/wisewoman/pdf/MIPrinciplesofMI.pdf.</a:t>
            </a:r>
          </a:p>
        </p:txBody>
      </p:sp>
      <p:sp>
        <p:nvSpPr>
          <p:cNvPr id="8" name="Rectangle 7">
            <a:extLst>
              <a:ext uri="{FF2B5EF4-FFF2-40B4-BE49-F238E27FC236}">
                <a16:creationId xmlns:a16="http://schemas.microsoft.com/office/drawing/2014/main" id="{9B9A5ABA-0649-8B95-8C28-0AA60A9CCA5D}"/>
              </a:ext>
            </a:extLst>
          </p:cNvPr>
          <p:cNvSpPr/>
          <p:nvPr/>
        </p:nvSpPr>
        <p:spPr bwMode="auto">
          <a:xfrm>
            <a:off x="495301" y="2375732"/>
            <a:ext cx="11277600" cy="922639"/>
          </a:xfrm>
          <a:prstGeom prst="rect">
            <a:avLst/>
          </a:prstGeom>
          <a:solidFill>
            <a:srgbClr val="CDCDCF">
              <a:alpha val="50196"/>
            </a:srgb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9" name="Rectangle 8">
            <a:extLst>
              <a:ext uri="{FF2B5EF4-FFF2-40B4-BE49-F238E27FC236}">
                <a16:creationId xmlns:a16="http://schemas.microsoft.com/office/drawing/2014/main" id="{2A072767-DC1E-6705-CEE6-A05F0B4D453E}"/>
              </a:ext>
            </a:extLst>
          </p:cNvPr>
          <p:cNvSpPr/>
          <p:nvPr/>
        </p:nvSpPr>
        <p:spPr bwMode="auto">
          <a:xfrm>
            <a:off x="495301" y="3497179"/>
            <a:ext cx="11277600" cy="909161"/>
          </a:xfrm>
          <a:prstGeom prst="rect">
            <a:avLst/>
          </a:prstGeom>
          <a:solidFill>
            <a:srgbClr val="CDCDCF">
              <a:alpha val="50196"/>
            </a:srgb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 name="Rectangle 9">
            <a:extLst>
              <a:ext uri="{FF2B5EF4-FFF2-40B4-BE49-F238E27FC236}">
                <a16:creationId xmlns:a16="http://schemas.microsoft.com/office/drawing/2014/main" id="{DCBB4ADF-5359-F4AF-EE7A-425205232B0A}"/>
              </a:ext>
            </a:extLst>
          </p:cNvPr>
          <p:cNvSpPr/>
          <p:nvPr/>
        </p:nvSpPr>
        <p:spPr bwMode="auto">
          <a:xfrm>
            <a:off x="495301" y="4559057"/>
            <a:ext cx="11277600" cy="909160"/>
          </a:xfrm>
          <a:prstGeom prst="rect">
            <a:avLst/>
          </a:prstGeom>
          <a:solidFill>
            <a:srgbClr val="CDCDCF">
              <a:alpha val="50196"/>
            </a:srgb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1" name="Rectangle 10">
            <a:extLst>
              <a:ext uri="{FF2B5EF4-FFF2-40B4-BE49-F238E27FC236}">
                <a16:creationId xmlns:a16="http://schemas.microsoft.com/office/drawing/2014/main" id="{DA00E4C4-5746-B62D-E02F-76B6615E1D70}"/>
              </a:ext>
            </a:extLst>
          </p:cNvPr>
          <p:cNvSpPr/>
          <p:nvPr/>
        </p:nvSpPr>
        <p:spPr bwMode="auto">
          <a:xfrm>
            <a:off x="495300" y="1600200"/>
            <a:ext cx="11277600" cy="685360"/>
          </a:xfrm>
          <a:prstGeom prst="rect">
            <a:avLst/>
          </a:prstGeom>
          <a:solidFill>
            <a:srgbClr val="CDCDCF">
              <a:alpha val="50196"/>
            </a:srgb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 name="Content Placeholder 2">
            <a:extLst>
              <a:ext uri="{FF2B5EF4-FFF2-40B4-BE49-F238E27FC236}">
                <a16:creationId xmlns:a16="http://schemas.microsoft.com/office/drawing/2014/main" id="{DDC8098F-E6E7-7CD1-ED9A-2A38E60C7F5D}"/>
              </a:ext>
            </a:extLst>
          </p:cNvPr>
          <p:cNvSpPr>
            <a:spLocks noGrp="1"/>
          </p:cNvSpPr>
          <p:nvPr>
            <p:ph idx="1"/>
          </p:nvPr>
        </p:nvSpPr>
        <p:spPr>
          <a:xfrm>
            <a:off x="732084" y="1712145"/>
            <a:ext cx="10877529" cy="3696121"/>
          </a:xfrm>
        </p:spPr>
        <p:txBody>
          <a:bodyPr/>
          <a:lstStyle/>
          <a:p>
            <a:pPr marL="0" indent="0">
              <a:spcAft>
                <a:spcPts val="1500"/>
              </a:spcAft>
              <a:buNone/>
            </a:pPr>
            <a:r>
              <a:rPr lang="en-US" b="1">
                <a:solidFill>
                  <a:schemeClr val="accent3"/>
                </a:solidFill>
                <a:latin typeface="Calibri"/>
                <a:ea typeface="Calibri"/>
                <a:cs typeface="Calibri"/>
              </a:rPr>
              <a:t>Express empathy:</a:t>
            </a:r>
            <a:r>
              <a:rPr lang="en-US">
                <a:solidFill>
                  <a:schemeClr val="accent3"/>
                </a:solidFill>
                <a:latin typeface="Calibri"/>
                <a:ea typeface="Calibri"/>
                <a:cs typeface="Calibri"/>
              </a:rPr>
              <a:t> </a:t>
            </a:r>
            <a:r>
              <a:rPr lang="en-US">
                <a:latin typeface="Calibri"/>
                <a:ea typeface="Calibri"/>
                <a:cs typeface="Calibri"/>
              </a:rPr>
              <a:t>validate the patient's experiences and emotions</a:t>
            </a:r>
            <a:endParaRPr lang="en-US"/>
          </a:p>
          <a:p>
            <a:pPr marL="0" indent="0">
              <a:spcAft>
                <a:spcPts val="1500"/>
              </a:spcAft>
              <a:buNone/>
            </a:pPr>
            <a:r>
              <a:rPr lang="en-US" b="1">
                <a:solidFill>
                  <a:schemeClr val="accent3"/>
                </a:solidFill>
                <a:latin typeface="Calibri"/>
                <a:ea typeface="Calibri"/>
                <a:cs typeface="Calibri"/>
              </a:rPr>
              <a:t>Roll with resistance:</a:t>
            </a:r>
            <a:r>
              <a:rPr lang="en-US">
                <a:solidFill>
                  <a:schemeClr val="accent3"/>
                </a:solidFill>
                <a:latin typeface="Calibri"/>
                <a:ea typeface="Calibri"/>
                <a:cs typeface="Calibri"/>
              </a:rPr>
              <a:t> </a:t>
            </a:r>
            <a:r>
              <a:rPr lang="en-US">
                <a:latin typeface="Calibri"/>
                <a:ea typeface="Calibri"/>
                <a:cs typeface="Calibri"/>
              </a:rPr>
              <a:t>avoid confrontation and explore ambivalence nonjudgmentally</a:t>
            </a:r>
            <a:endParaRPr lang="en-US">
              <a:ea typeface="Calibri"/>
              <a:cs typeface="Calibri"/>
            </a:endParaRPr>
          </a:p>
          <a:p>
            <a:pPr marL="0" indent="0">
              <a:spcAft>
                <a:spcPts val="1500"/>
              </a:spcAft>
              <a:buNone/>
            </a:pPr>
            <a:r>
              <a:rPr lang="en-US" b="1">
                <a:solidFill>
                  <a:schemeClr val="accent3"/>
                </a:solidFill>
                <a:latin typeface="Calibri"/>
                <a:ea typeface="Calibri"/>
                <a:cs typeface="Calibri"/>
              </a:rPr>
              <a:t>Develop discrepancy:</a:t>
            </a:r>
            <a:r>
              <a:rPr lang="en-US">
                <a:solidFill>
                  <a:schemeClr val="accent3"/>
                </a:solidFill>
                <a:latin typeface="Calibri"/>
                <a:ea typeface="Calibri"/>
                <a:cs typeface="Calibri"/>
              </a:rPr>
              <a:t> </a:t>
            </a:r>
            <a:r>
              <a:rPr lang="en-US">
                <a:latin typeface="Calibri"/>
                <a:ea typeface="Calibri"/>
                <a:cs typeface="Calibri"/>
              </a:rPr>
              <a:t>help patients see the gap between their current behaviors and long-term goals</a:t>
            </a:r>
            <a:endParaRPr lang="en-US">
              <a:ea typeface="Calibri"/>
              <a:cs typeface="Calibri"/>
            </a:endParaRPr>
          </a:p>
          <a:p>
            <a:pPr marL="0" indent="0">
              <a:spcAft>
                <a:spcPts val="1500"/>
              </a:spcAft>
              <a:buNone/>
            </a:pPr>
            <a:r>
              <a:rPr lang="en-US" b="1">
                <a:solidFill>
                  <a:schemeClr val="accent3"/>
                </a:solidFill>
                <a:latin typeface="Calibri"/>
                <a:ea typeface="Calibri"/>
                <a:cs typeface="Calibri"/>
              </a:rPr>
              <a:t>Support self-efficacy:</a:t>
            </a:r>
            <a:r>
              <a:rPr lang="en-US">
                <a:solidFill>
                  <a:schemeClr val="accent3"/>
                </a:solidFill>
                <a:latin typeface="Calibri"/>
                <a:ea typeface="Calibri"/>
                <a:cs typeface="Calibri"/>
              </a:rPr>
              <a:t> </a:t>
            </a:r>
            <a:r>
              <a:rPr lang="en-US">
                <a:latin typeface="Calibri"/>
                <a:ea typeface="Calibri"/>
                <a:cs typeface="Calibri"/>
              </a:rPr>
              <a:t>reinforce their confidence in their ability to make meaningful changes</a:t>
            </a:r>
            <a:endParaRPr lang="en-US">
              <a:ea typeface="Calibri"/>
              <a:cs typeface="Calibri"/>
            </a:endParaRPr>
          </a:p>
        </p:txBody>
      </p:sp>
    </p:spTree>
    <p:extLst>
      <p:ext uri="{BB962C8B-B14F-4D97-AF65-F5344CB8AC3E}">
        <p14:creationId xmlns:p14="http://schemas.microsoft.com/office/powerpoint/2010/main" val="40846865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958C16-84D6-E092-B0FB-6826C8F7769F}"/>
            </a:ext>
          </a:extLst>
        </p:cNvPr>
        <p:cNvGrpSpPr/>
        <p:nvPr/>
      </p:nvGrpSpPr>
      <p:grpSpPr>
        <a:xfrm>
          <a:off x="0" y="0"/>
          <a:ext cx="0" cy="0"/>
          <a:chOff x="0" y="0"/>
          <a:chExt cx="0" cy="0"/>
        </a:xfrm>
      </p:grpSpPr>
      <p:sp>
        <p:nvSpPr>
          <p:cNvPr id="4" name="Rounded Rectangle 3">
            <a:extLst>
              <a:ext uri="{FF2B5EF4-FFF2-40B4-BE49-F238E27FC236}">
                <a16:creationId xmlns:a16="http://schemas.microsoft.com/office/drawing/2014/main" id="{4B443887-D5FE-11A1-56C3-32A54E1E2143}"/>
              </a:ext>
            </a:extLst>
          </p:cNvPr>
          <p:cNvSpPr/>
          <p:nvPr/>
        </p:nvSpPr>
        <p:spPr bwMode="auto">
          <a:xfrm>
            <a:off x="905435" y="2070848"/>
            <a:ext cx="10576768" cy="1030941"/>
          </a:xfrm>
          <a:prstGeom prst="roundRect">
            <a:avLst/>
          </a:prstGeom>
          <a:solidFill>
            <a:schemeClr val="accent5">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 name="Title 1">
            <a:extLst>
              <a:ext uri="{FF2B5EF4-FFF2-40B4-BE49-F238E27FC236}">
                <a16:creationId xmlns:a16="http://schemas.microsoft.com/office/drawing/2014/main" id="{CE43A72D-D523-AE78-D46A-D3111109C0EB}"/>
              </a:ext>
            </a:extLst>
          </p:cNvPr>
          <p:cNvSpPr>
            <a:spLocks noGrp="1"/>
          </p:cNvSpPr>
          <p:nvPr>
            <p:ph type="title"/>
          </p:nvPr>
        </p:nvSpPr>
        <p:spPr/>
        <p:txBody>
          <a:bodyPr/>
          <a:lstStyle/>
          <a:p>
            <a:r>
              <a:rPr lang="en-US" kern="100">
                <a:latin typeface="+mn-lt"/>
                <a:cs typeface="Times New Roman" panose="02020603050405020304" pitchFamily="18" charset="0"/>
              </a:rPr>
              <a:t>Stages of Change: The Transtheoretical Model</a:t>
            </a:r>
            <a:endParaRPr lang="en-US">
              <a:latin typeface="+mn-lt"/>
            </a:endParaRPr>
          </a:p>
        </p:txBody>
      </p:sp>
      <p:sp>
        <p:nvSpPr>
          <p:cNvPr id="6" name="Rectangle 5">
            <a:extLst>
              <a:ext uri="{FF2B5EF4-FFF2-40B4-BE49-F238E27FC236}">
                <a16:creationId xmlns:a16="http://schemas.microsoft.com/office/drawing/2014/main" id="{EFB70943-963F-319C-1E1E-3A749E671E66}"/>
              </a:ext>
            </a:extLst>
          </p:cNvPr>
          <p:cNvSpPr/>
          <p:nvPr/>
        </p:nvSpPr>
        <p:spPr>
          <a:xfrm>
            <a:off x="398440" y="6360803"/>
            <a:ext cx="8313081"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Krebs. J Clin Psychol. 2018;74:1964.</a:t>
            </a:r>
          </a:p>
        </p:txBody>
      </p:sp>
      <p:sp>
        <p:nvSpPr>
          <p:cNvPr id="7" name="Rounded Rectangle 6">
            <a:extLst>
              <a:ext uri="{FF2B5EF4-FFF2-40B4-BE49-F238E27FC236}">
                <a16:creationId xmlns:a16="http://schemas.microsoft.com/office/drawing/2014/main" id="{7121FC13-0248-C093-DB38-8BA01D31C812}"/>
              </a:ext>
            </a:extLst>
          </p:cNvPr>
          <p:cNvSpPr/>
          <p:nvPr/>
        </p:nvSpPr>
        <p:spPr bwMode="auto">
          <a:xfrm>
            <a:off x="905435" y="3174630"/>
            <a:ext cx="10576768" cy="936036"/>
          </a:xfrm>
          <a:prstGeom prst="roundRect">
            <a:avLst/>
          </a:prstGeom>
          <a:solidFill>
            <a:srgbClr val="92D050">
              <a:alpha val="50196"/>
            </a:srgb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8" name="Rounded Rectangle 7">
            <a:extLst>
              <a:ext uri="{FF2B5EF4-FFF2-40B4-BE49-F238E27FC236}">
                <a16:creationId xmlns:a16="http://schemas.microsoft.com/office/drawing/2014/main" id="{7188CD00-B284-7570-6792-A7C9D47C9039}"/>
              </a:ext>
            </a:extLst>
          </p:cNvPr>
          <p:cNvSpPr/>
          <p:nvPr/>
        </p:nvSpPr>
        <p:spPr bwMode="auto">
          <a:xfrm>
            <a:off x="905435" y="4205915"/>
            <a:ext cx="10576768" cy="601413"/>
          </a:xfrm>
          <a:prstGeom prst="roundRect">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9" name="Rounded Rectangle 8">
            <a:extLst>
              <a:ext uri="{FF2B5EF4-FFF2-40B4-BE49-F238E27FC236}">
                <a16:creationId xmlns:a16="http://schemas.microsoft.com/office/drawing/2014/main" id="{6E34560A-D1A0-7546-F264-85794A45B0B3}"/>
              </a:ext>
            </a:extLst>
          </p:cNvPr>
          <p:cNvSpPr/>
          <p:nvPr/>
        </p:nvSpPr>
        <p:spPr bwMode="auto">
          <a:xfrm>
            <a:off x="905435" y="4897316"/>
            <a:ext cx="10576768" cy="601413"/>
          </a:xfrm>
          <a:prstGeom prst="roundRect">
            <a:avLst/>
          </a:prstGeom>
          <a:solidFill>
            <a:schemeClr val="accent6">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 name="Rounded Rectangle 9">
            <a:extLst>
              <a:ext uri="{FF2B5EF4-FFF2-40B4-BE49-F238E27FC236}">
                <a16:creationId xmlns:a16="http://schemas.microsoft.com/office/drawing/2014/main" id="{A29A4606-1068-2A2F-DA94-1A6820DBC6F7}"/>
              </a:ext>
            </a:extLst>
          </p:cNvPr>
          <p:cNvSpPr/>
          <p:nvPr/>
        </p:nvSpPr>
        <p:spPr bwMode="auto">
          <a:xfrm>
            <a:off x="905435" y="5576049"/>
            <a:ext cx="10576768" cy="601413"/>
          </a:xfrm>
          <a:prstGeom prst="roundRect">
            <a:avLst/>
          </a:prstGeom>
          <a:solidFill>
            <a:schemeClr val="accent3">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5" name="Content Placeholder 4">
            <a:extLst>
              <a:ext uri="{FF2B5EF4-FFF2-40B4-BE49-F238E27FC236}">
                <a16:creationId xmlns:a16="http://schemas.microsoft.com/office/drawing/2014/main" id="{44C3ECBE-3220-C987-5786-27EDF29C79DB}"/>
              </a:ext>
            </a:extLst>
          </p:cNvPr>
          <p:cNvSpPr>
            <a:spLocks noGrp="1"/>
          </p:cNvSpPr>
          <p:nvPr>
            <p:ph idx="1"/>
          </p:nvPr>
        </p:nvSpPr>
        <p:spPr>
          <a:xfrm>
            <a:off x="604675" y="1513047"/>
            <a:ext cx="10877529" cy="468153"/>
          </a:xfrm>
        </p:spPr>
        <p:txBody>
          <a:bodyPr/>
          <a:lstStyle/>
          <a:p>
            <a:pPr marL="0" indent="0" algn="ctr">
              <a:buNone/>
            </a:pPr>
            <a:r>
              <a:rPr lang="en-US" b="1"/>
              <a:t>TTM Stages (or Stages of Change Model) Include</a:t>
            </a:r>
          </a:p>
        </p:txBody>
      </p:sp>
      <p:sp>
        <p:nvSpPr>
          <p:cNvPr id="11" name="TextBox 10">
            <a:extLst>
              <a:ext uri="{FF2B5EF4-FFF2-40B4-BE49-F238E27FC236}">
                <a16:creationId xmlns:a16="http://schemas.microsoft.com/office/drawing/2014/main" id="{82D46E1F-D564-078D-9874-733E5EF277E4}"/>
              </a:ext>
            </a:extLst>
          </p:cNvPr>
          <p:cNvSpPr txBox="1"/>
          <p:nvPr/>
        </p:nvSpPr>
        <p:spPr bwMode="auto">
          <a:xfrm>
            <a:off x="929432" y="2178424"/>
            <a:ext cx="10061297" cy="3960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971550" lvl="1" indent="-514350">
              <a:spcBef>
                <a:spcPts val="1500"/>
              </a:spcBef>
              <a:spcAft>
                <a:spcPts val="1000"/>
              </a:spcAft>
              <a:buFont typeface="+mj-lt"/>
              <a:buAutoNum type="arabicPeriod"/>
            </a:pPr>
            <a:r>
              <a:rPr lang="en-US" sz="2400">
                <a:solidFill>
                  <a:schemeClr val="bg1"/>
                </a:solidFill>
                <a:latin typeface="Calibri" panose="020F0502020204030204" pitchFamily="34" charset="0"/>
                <a:cs typeface="Calibri" panose="020F0502020204030204" pitchFamily="34" charset="0"/>
              </a:rPr>
              <a:t>Precontemplation: </a:t>
            </a:r>
            <a:r>
              <a:rPr lang="en-US" sz="2400" b="0">
                <a:solidFill>
                  <a:schemeClr val="bg1"/>
                </a:solidFill>
                <a:latin typeface="Calibri" panose="020F0502020204030204" pitchFamily="34" charset="0"/>
                <a:cs typeface="Calibri" panose="020F0502020204030204" pitchFamily="34" charset="0"/>
              </a:rPr>
              <a:t>unaware or under aware of a problem with no intention to change</a:t>
            </a:r>
          </a:p>
          <a:p>
            <a:pPr marL="971550" lvl="1" indent="-514350">
              <a:spcBef>
                <a:spcPts val="1500"/>
              </a:spcBef>
              <a:spcAft>
                <a:spcPts val="1000"/>
              </a:spcAft>
              <a:buFont typeface="+mj-lt"/>
              <a:buAutoNum type="arabicPeriod"/>
            </a:pPr>
            <a:r>
              <a:rPr lang="en-US" sz="2400">
                <a:solidFill>
                  <a:schemeClr val="bg1"/>
                </a:solidFill>
                <a:latin typeface="Calibri" panose="020F0502020204030204" pitchFamily="34" charset="0"/>
                <a:cs typeface="Calibri" panose="020F0502020204030204" pitchFamily="34" charset="0"/>
              </a:rPr>
              <a:t>Contemplation: </a:t>
            </a:r>
            <a:r>
              <a:rPr lang="en-US" sz="2400" b="0">
                <a:solidFill>
                  <a:schemeClr val="bg1"/>
                </a:solidFill>
                <a:latin typeface="Calibri" panose="020F0502020204030204" pitchFamily="34" charset="0"/>
                <a:cs typeface="Calibri" panose="020F0502020204030204" pitchFamily="34" charset="0"/>
              </a:rPr>
              <a:t>become aware of a problem but have no commitment to change</a:t>
            </a:r>
          </a:p>
          <a:p>
            <a:pPr marL="971550" lvl="1" indent="-514350">
              <a:spcBef>
                <a:spcPts val="1500"/>
              </a:spcBef>
              <a:spcAft>
                <a:spcPts val="1000"/>
              </a:spcAft>
              <a:buFont typeface="+mj-lt"/>
              <a:buAutoNum type="arabicPeriod"/>
            </a:pPr>
            <a:r>
              <a:rPr lang="en-US" sz="2400">
                <a:solidFill>
                  <a:schemeClr val="bg1"/>
                </a:solidFill>
                <a:latin typeface="Calibri" panose="020F0502020204030204" pitchFamily="34" charset="0"/>
                <a:cs typeface="Calibri" panose="020F0502020204030204" pitchFamily="34" charset="0"/>
              </a:rPr>
              <a:t>Preparation: </a:t>
            </a:r>
            <a:r>
              <a:rPr lang="en-US" sz="2400" b="0">
                <a:solidFill>
                  <a:schemeClr val="bg1"/>
                </a:solidFill>
                <a:latin typeface="Calibri" panose="020F0502020204030204" pitchFamily="34" charset="0"/>
                <a:cs typeface="Calibri" panose="020F0502020204030204" pitchFamily="34" charset="0"/>
              </a:rPr>
              <a:t>have a commitment to correcting the problem</a:t>
            </a:r>
          </a:p>
          <a:p>
            <a:pPr marL="971550" lvl="1" indent="-514350">
              <a:spcBef>
                <a:spcPts val="1500"/>
              </a:spcBef>
              <a:spcAft>
                <a:spcPts val="1000"/>
              </a:spcAft>
              <a:buFont typeface="+mj-lt"/>
              <a:buAutoNum type="arabicPeriod"/>
            </a:pPr>
            <a:r>
              <a:rPr lang="en-US" sz="2400">
                <a:solidFill>
                  <a:schemeClr val="bg1"/>
                </a:solidFill>
                <a:latin typeface="Calibri" panose="020F0502020204030204" pitchFamily="34" charset="0"/>
                <a:cs typeface="Calibri" panose="020F0502020204030204" pitchFamily="34" charset="0"/>
              </a:rPr>
              <a:t>Action: </a:t>
            </a:r>
            <a:r>
              <a:rPr lang="en-US" sz="2400" b="0">
                <a:solidFill>
                  <a:schemeClr val="bg1"/>
                </a:solidFill>
                <a:latin typeface="Calibri" panose="020F0502020204030204" pitchFamily="34" charset="0"/>
                <a:cs typeface="Calibri" panose="020F0502020204030204" pitchFamily="34" charset="0"/>
              </a:rPr>
              <a:t>incorporate active correction of the problem</a:t>
            </a:r>
          </a:p>
          <a:p>
            <a:pPr marL="971550" lvl="1" indent="-514350">
              <a:spcBef>
                <a:spcPts val="1500"/>
              </a:spcBef>
              <a:spcAft>
                <a:spcPts val="1000"/>
              </a:spcAft>
              <a:buFont typeface="+mj-lt"/>
              <a:buAutoNum type="arabicPeriod"/>
            </a:pPr>
            <a:r>
              <a:rPr lang="en-US" sz="2400">
                <a:solidFill>
                  <a:schemeClr val="bg1"/>
                </a:solidFill>
                <a:latin typeface="Calibri" panose="020F0502020204030204" pitchFamily="34" charset="0"/>
                <a:cs typeface="Calibri" panose="020F0502020204030204" pitchFamily="34" charset="0"/>
              </a:rPr>
              <a:t>Maintenance: </a:t>
            </a:r>
            <a:r>
              <a:rPr lang="en-US" sz="2400" b="0">
                <a:solidFill>
                  <a:schemeClr val="bg1"/>
                </a:solidFill>
                <a:latin typeface="Calibri" panose="020F0502020204030204" pitchFamily="34" charset="0"/>
                <a:cs typeface="Calibri" panose="020F0502020204030204" pitchFamily="34" charset="0"/>
              </a:rPr>
              <a:t>prevent relapse and continue the behavior change</a:t>
            </a:r>
          </a:p>
        </p:txBody>
      </p:sp>
    </p:spTree>
    <p:extLst>
      <p:ext uri="{BB962C8B-B14F-4D97-AF65-F5344CB8AC3E}">
        <p14:creationId xmlns:p14="http://schemas.microsoft.com/office/powerpoint/2010/main" val="30613173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a:extLst>
              <a:ext uri="{FF2B5EF4-FFF2-40B4-BE49-F238E27FC236}">
                <a16:creationId xmlns:a16="http://schemas.microsoft.com/office/drawing/2014/main" id="{DE6FB5C5-7998-71E9-9288-886D23CC8C37}"/>
              </a:ext>
            </a:extLst>
          </p:cNvPr>
          <p:cNvSpPr>
            <a:spLocks noChangeArrowheads="1"/>
          </p:cNvSpPr>
          <p:nvPr/>
        </p:nvSpPr>
        <p:spPr bwMode="auto">
          <a:xfrm>
            <a:off x="6252634" y="1600201"/>
            <a:ext cx="5229755" cy="3484888"/>
          </a:xfrm>
          <a:prstGeom prst="rect">
            <a:avLst/>
          </a:prstGeo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eaLnBrk="1" hangingPunct="1">
              <a:spcBef>
                <a:spcPct val="35000"/>
              </a:spcBef>
              <a:spcAft>
                <a:spcPct val="25000"/>
              </a:spcAft>
              <a:buClr>
                <a:schemeClr val="folHlink"/>
              </a:buClr>
              <a:buFont typeface="Arial" panose="020B0604020202020204" pitchFamily="34" charset="0"/>
              <a:buNone/>
            </a:pPr>
            <a:r>
              <a:rPr lang="en-US" altLang="en-US" sz="2200">
                <a:solidFill>
                  <a:schemeClr val="bg1"/>
                </a:solidFill>
                <a:latin typeface="Calibri" panose="020F0502020204030204" pitchFamily="34" charset="0"/>
              </a:rPr>
              <a:t>Image not available</a:t>
            </a:r>
            <a:br>
              <a:rPr lang="en-US" altLang="en-US" sz="2200">
                <a:solidFill>
                  <a:schemeClr val="bg1"/>
                </a:solidFill>
                <a:latin typeface="Calibri" panose="020F0502020204030204" pitchFamily="34" charset="0"/>
              </a:rPr>
            </a:br>
            <a:r>
              <a:rPr lang="en-US" altLang="en-US" sz="2200">
                <a:solidFill>
                  <a:schemeClr val="bg1"/>
                </a:solidFill>
                <a:latin typeface="Calibri" panose="020F0502020204030204" pitchFamily="34" charset="0"/>
              </a:rPr>
              <a:t>for distribution</a:t>
            </a:r>
          </a:p>
        </p:txBody>
      </p:sp>
      <p:sp>
        <p:nvSpPr>
          <p:cNvPr id="2" name="Title 1">
            <a:extLst>
              <a:ext uri="{FF2B5EF4-FFF2-40B4-BE49-F238E27FC236}">
                <a16:creationId xmlns:a16="http://schemas.microsoft.com/office/drawing/2014/main" id="{B9F6C09F-5CFB-ED0A-0A45-358FC9B1D86C}"/>
              </a:ext>
            </a:extLst>
          </p:cNvPr>
          <p:cNvSpPr>
            <a:spLocks noGrp="1"/>
          </p:cNvSpPr>
          <p:nvPr>
            <p:ph type="title"/>
          </p:nvPr>
        </p:nvSpPr>
        <p:spPr/>
        <p:txBody>
          <a:bodyPr/>
          <a:lstStyle/>
          <a:p>
            <a:r>
              <a:rPr lang="en-US"/>
              <a:t>Timing Matters: When Should You Introduce Comorbidities?</a:t>
            </a:r>
          </a:p>
        </p:txBody>
      </p:sp>
      <p:sp>
        <p:nvSpPr>
          <p:cNvPr id="3" name="Content Placeholder 2">
            <a:extLst>
              <a:ext uri="{FF2B5EF4-FFF2-40B4-BE49-F238E27FC236}">
                <a16:creationId xmlns:a16="http://schemas.microsoft.com/office/drawing/2014/main" id="{E9F1D2F2-E3F0-09E6-10CB-410B28533CE1}"/>
              </a:ext>
            </a:extLst>
          </p:cNvPr>
          <p:cNvSpPr>
            <a:spLocks noGrp="1"/>
          </p:cNvSpPr>
          <p:nvPr>
            <p:ph sz="half" idx="1"/>
          </p:nvPr>
        </p:nvSpPr>
        <p:spPr>
          <a:xfrm>
            <a:off x="601820" y="1510730"/>
            <a:ext cx="5650814" cy="4678738"/>
          </a:xfrm>
        </p:spPr>
        <p:txBody>
          <a:bodyPr/>
          <a:lstStyle/>
          <a:p>
            <a:r>
              <a:rPr lang="en-US"/>
              <a:t>Begin by understanding the patient’s perspective</a:t>
            </a:r>
          </a:p>
          <a:p>
            <a:r>
              <a:rPr lang="en-US"/>
              <a:t>Raise your concern regarding comorbidities when relevant to health outcomes:</a:t>
            </a:r>
          </a:p>
          <a:p>
            <a:pPr lvl="1"/>
            <a:r>
              <a:rPr lang="en-US"/>
              <a:t>"Weight can affect a person's blood pressure and sleep apnea. Would it be ok to talk about that today?"</a:t>
            </a:r>
          </a:p>
          <a:p>
            <a:r>
              <a:rPr lang="en-US"/>
              <a:t>Emphasize improving the patient’s overall health, not just their weight</a:t>
            </a:r>
          </a:p>
        </p:txBody>
      </p:sp>
    </p:spTree>
    <p:extLst>
      <p:ext uri="{BB962C8B-B14F-4D97-AF65-F5344CB8AC3E}">
        <p14:creationId xmlns:p14="http://schemas.microsoft.com/office/powerpoint/2010/main" val="22093766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DC777-60D9-7182-CE7E-5A1929F0F8E5}"/>
              </a:ext>
            </a:extLst>
          </p:cNvPr>
          <p:cNvSpPr>
            <a:spLocks noGrp="1"/>
          </p:cNvSpPr>
          <p:nvPr>
            <p:ph type="title"/>
          </p:nvPr>
        </p:nvSpPr>
        <p:spPr/>
        <p:txBody>
          <a:bodyPr/>
          <a:lstStyle/>
          <a:p>
            <a:r>
              <a:rPr lang="en-US" b="1" kern="100">
                <a:effectLst/>
                <a:latin typeface="+mn-lt"/>
                <a:ea typeface="Aptos" panose="020B0004020202020204" pitchFamily="34" charset="0"/>
                <a:cs typeface="Times New Roman" panose="02020603050405020304" pitchFamily="18" charset="0"/>
              </a:rPr>
              <a:t>Interrogating Your Own Assumptions</a:t>
            </a:r>
            <a:endParaRPr lang="en-US" sz="4400">
              <a:latin typeface="+mn-lt"/>
            </a:endParaRPr>
          </a:p>
        </p:txBody>
      </p:sp>
      <p:sp>
        <p:nvSpPr>
          <p:cNvPr id="4" name="Content Placeholder 3">
            <a:extLst>
              <a:ext uri="{FF2B5EF4-FFF2-40B4-BE49-F238E27FC236}">
                <a16:creationId xmlns:a16="http://schemas.microsoft.com/office/drawing/2014/main" id="{D5CB3CD5-E46E-F306-C8C3-0C29DC3964F2}"/>
              </a:ext>
            </a:extLst>
          </p:cNvPr>
          <p:cNvSpPr>
            <a:spLocks noGrp="1"/>
          </p:cNvSpPr>
          <p:nvPr>
            <p:ph sz="half" idx="2"/>
          </p:nvPr>
        </p:nvSpPr>
        <p:spPr>
          <a:xfrm>
            <a:off x="3766457" y="1510730"/>
            <a:ext cx="8273143" cy="4679462"/>
          </a:xfrm>
        </p:spPr>
        <p:txBody>
          <a:bodyPr/>
          <a:lstStyle/>
          <a:p>
            <a:r>
              <a:rPr lang="en-US" b="1" dirty="0"/>
              <a:t>Ask yourself:</a:t>
            </a:r>
          </a:p>
          <a:p>
            <a:pPr lvl="1"/>
            <a:r>
              <a:rPr lang="en-US" dirty="0"/>
              <a:t>Am I assuming there is a lack of willpower or motivation?</a:t>
            </a:r>
          </a:p>
          <a:p>
            <a:pPr lvl="1"/>
            <a:r>
              <a:rPr lang="en-US" dirty="0">
                <a:latin typeface="Calibri"/>
                <a:ea typeface="Calibri"/>
                <a:cs typeface="Calibri"/>
              </a:rPr>
              <a:t>Am I focusing only on weight rather than overall health?</a:t>
            </a:r>
          </a:p>
          <a:p>
            <a:pPr lvl="1"/>
            <a:r>
              <a:rPr lang="en-US" dirty="0"/>
              <a:t>Am I considering biologic, psychological, and social factors?</a:t>
            </a:r>
          </a:p>
          <a:p>
            <a:r>
              <a:rPr lang="en-US" dirty="0">
                <a:latin typeface="Calibri"/>
                <a:ea typeface="Calibri"/>
                <a:cs typeface="Calibri"/>
              </a:rPr>
              <a:t>Approach each patient with curiosity, not judgment</a:t>
            </a:r>
          </a:p>
          <a:p>
            <a:r>
              <a:rPr lang="en-US" dirty="0">
                <a:latin typeface="Calibri"/>
                <a:ea typeface="Calibri"/>
                <a:cs typeface="Calibri"/>
              </a:rPr>
              <a:t>Aim to understand their context, values, and challenges before offering recommendations</a:t>
            </a:r>
            <a:endParaRPr lang="en-US" dirty="0"/>
          </a:p>
          <a:p>
            <a:endParaRPr lang="en-US" dirty="0"/>
          </a:p>
        </p:txBody>
      </p:sp>
      <p:pic>
        <p:nvPicPr>
          <p:cNvPr id="7" name="Content Placeholder 6" descr="A person with question marks above his head&#10;&#10;AI-generated content may be incorrect.">
            <a:extLst>
              <a:ext uri="{FF2B5EF4-FFF2-40B4-BE49-F238E27FC236}">
                <a16:creationId xmlns:a16="http://schemas.microsoft.com/office/drawing/2014/main" id="{7701B0C9-C1CA-EE7A-4141-3251983A1AFD}"/>
              </a:ext>
            </a:extLst>
          </p:cNvPr>
          <p:cNvPicPr>
            <a:picLocks noGrp="1" noChangeAspect="1"/>
          </p:cNvPicPr>
          <p:nvPr>
            <p:ph sz="half" idx="1"/>
          </p:nvPr>
        </p:nvPicPr>
        <p:blipFill rotWithShape="1">
          <a:blip r:embed="rId2"/>
          <a:srcRect l="16637" r="21237"/>
          <a:stretch/>
        </p:blipFill>
        <p:spPr>
          <a:xfrm>
            <a:off x="717550" y="1600200"/>
            <a:ext cx="2906485" cy="4678363"/>
          </a:xfrm>
        </p:spPr>
      </p:pic>
    </p:spTree>
    <p:extLst>
      <p:ext uri="{BB962C8B-B14F-4D97-AF65-F5344CB8AC3E}">
        <p14:creationId xmlns:p14="http://schemas.microsoft.com/office/powerpoint/2010/main" val="21949061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BAE4C-A370-23C2-CC27-E04ECE5A98C5}"/>
              </a:ext>
            </a:extLst>
          </p:cNvPr>
          <p:cNvSpPr>
            <a:spLocks noGrp="1"/>
          </p:cNvSpPr>
          <p:nvPr>
            <p:ph type="title"/>
          </p:nvPr>
        </p:nvSpPr>
        <p:spPr/>
        <p:txBody>
          <a:bodyPr/>
          <a:lstStyle/>
          <a:p>
            <a:r>
              <a:rPr lang="en-US" b="1" kern="100">
                <a:effectLst/>
                <a:latin typeface="+mn-lt"/>
                <a:ea typeface="Aptos" panose="020B0004020202020204" pitchFamily="34" charset="0"/>
                <a:cs typeface="Times New Roman" panose="02020603050405020304" pitchFamily="18" charset="0"/>
              </a:rPr>
              <a:t>“Just the Facts:” Objective Evidence</a:t>
            </a:r>
            <a:endParaRPr lang="en-US">
              <a:latin typeface="+mn-lt"/>
            </a:endParaRPr>
          </a:p>
        </p:txBody>
      </p:sp>
      <p:sp>
        <p:nvSpPr>
          <p:cNvPr id="4" name="Rectangle 3">
            <a:extLst>
              <a:ext uri="{FF2B5EF4-FFF2-40B4-BE49-F238E27FC236}">
                <a16:creationId xmlns:a16="http://schemas.microsoft.com/office/drawing/2014/main" id="{C41F7E05-E62E-7269-33C1-0297F4FB8BA3}"/>
              </a:ext>
            </a:extLst>
          </p:cNvPr>
          <p:cNvSpPr/>
          <p:nvPr/>
        </p:nvSpPr>
        <p:spPr>
          <a:xfrm>
            <a:off x="407405" y="6369769"/>
            <a:ext cx="8313081"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Wing. Diabetes Care. 2011;34:1481. Huffman. J </a:t>
            </a:r>
            <a:r>
              <a:rPr kumimoji="0" lang="en-US" sz="1200" b="0" i="0" u="none" strike="noStrike" kern="1200" cap="none" spc="0" normalizeH="0" baseline="0" noProof="0" err="1">
                <a:ln>
                  <a:noFill/>
                </a:ln>
                <a:solidFill>
                  <a:schemeClr val="bg2"/>
                </a:solidFill>
                <a:effectLst/>
                <a:uLnTx/>
                <a:uFillTx/>
                <a:latin typeface="Calibri" panose="020F0502020204030204"/>
                <a:ea typeface="+mn-ea"/>
                <a:cs typeface="+mn-cs"/>
              </a:rPr>
              <a:t>Rheumatol</a:t>
            </a: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 2024;51:224. </a:t>
            </a:r>
          </a:p>
        </p:txBody>
      </p:sp>
      <p:sp>
        <p:nvSpPr>
          <p:cNvPr id="6" name="TextBox 5">
            <a:extLst>
              <a:ext uri="{FF2B5EF4-FFF2-40B4-BE49-F238E27FC236}">
                <a16:creationId xmlns:a16="http://schemas.microsoft.com/office/drawing/2014/main" id="{4B5D415B-B520-5AF1-A025-CDD31E9A696F}"/>
              </a:ext>
            </a:extLst>
          </p:cNvPr>
          <p:cNvSpPr txBox="1"/>
          <p:nvPr/>
        </p:nvSpPr>
        <p:spPr bwMode="auto">
          <a:xfrm>
            <a:off x="3026862" y="1887456"/>
            <a:ext cx="6052008" cy="731520"/>
          </a:xfrm>
          <a:prstGeom prst="rect">
            <a:avLst/>
          </a:prstGeom>
          <a:solidFill>
            <a:schemeClr val="accent3"/>
          </a:solidFill>
          <a:ln>
            <a:noFill/>
          </a:ln>
        </p:spPr>
        <p:txBody>
          <a:bodyPr wrap="square" rtlCol="0" anchor="ctr">
            <a:spAutoFit/>
          </a:bodyPr>
          <a:lstStyle/>
          <a:p>
            <a:pPr algn="ctr">
              <a:spcBef>
                <a:spcPct val="50000"/>
              </a:spcBef>
            </a:pPr>
            <a:r>
              <a:rPr lang="en-US" sz="2800">
                <a:latin typeface="Calibri" panose="020F0502020204030204" pitchFamily="34" charset="0"/>
                <a:cs typeface="Calibri" panose="020F0502020204030204" pitchFamily="34" charset="0"/>
              </a:rPr>
              <a:t>Focus on evidence-based facts:</a:t>
            </a:r>
          </a:p>
        </p:txBody>
      </p:sp>
      <p:sp>
        <p:nvSpPr>
          <p:cNvPr id="7" name="Rectangle 6">
            <a:extLst>
              <a:ext uri="{FF2B5EF4-FFF2-40B4-BE49-F238E27FC236}">
                <a16:creationId xmlns:a16="http://schemas.microsoft.com/office/drawing/2014/main" id="{A0CD503A-31FF-1D7D-EC8D-D1046FB2270A}"/>
              </a:ext>
            </a:extLst>
          </p:cNvPr>
          <p:cNvSpPr/>
          <p:nvPr/>
        </p:nvSpPr>
        <p:spPr bwMode="auto">
          <a:xfrm>
            <a:off x="717550" y="3301056"/>
            <a:ext cx="3401963" cy="2522697"/>
          </a:xfrm>
          <a:prstGeom prst="rect">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8" name="Rectangle 7">
            <a:extLst>
              <a:ext uri="{FF2B5EF4-FFF2-40B4-BE49-F238E27FC236}">
                <a16:creationId xmlns:a16="http://schemas.microsoft.com/office/drawing/2014/main" id="{C3387F0F-2699-4B79-811D-D9695668D187}"/>
              </a:ext>
            </a:extLst>
          </p:cNvPr>
          <p:cNvSpPr/>
          <p:nvPr/>
        </p:nvSpPr>
        <p:spPr bwMode="auto">
          <a:xfrm>
            <a:off x="4410894" y="3301056"/>
            <a:ext cx="3401963" cy="2522697"/>
          </a:xfrm>
          <a:prstGeom prst="rect">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9" name="Rectangle 8">
            <a:extLst>
              <a:ext uri="{FF2B5EF4-FFF2-40B4-BE49-F238E27FC236}">
                <a16:creationId xmlns:a16="http://schemas.microsoft.com/office/drawing/2014/main" id="{8ACE19ED-5205-B71A-7D8D-A438BF14A2B7}"/>
              </a:ext>
            </a:extLst>
          </p:cNvPr>
          <p:cNvSpPr/>
          <p:nvPr/>
        </p:nvSpPr>
        <p:spPr bwMode="auto">
          <a:xfrm>
            <a:off x="8104237" y="3301056"/>
            <a:ext cx="3401963" cy="2522697"/>
          </a:xfrm>
          <a:prstGeom prst="rect">
            <a:avLst/>
          </a:prstGeom>
          <a:solidFill>
            <a:schemeClr val="accent2">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9" name="TextBox 18">
            <a:extLst>
              <a:ext uri="{FF2B5EF4-FFF2-40B4-BE49-F238E27FC236}">
                <a16:creationId xmlns:a16="http://schemas.microsoft.com/office/drawing/2014/main" id="{3FECE961-805D-E01B-21CC-5CCF2C8CA8A2}"/>
              </a:ext>
            </a:extLst>
          </p:cNvPr>
          <p:cNvSpPr txBox="1"/>
          <p:nvPr/>
        </p:nvSpPr>
        <p:spPr bwMode="auto">
          <a:xfrm>
            <a:off x="724915" y="3925724"/>
            <a:ext cx="3394593"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7938" lvl="1" algn="ctr"/>
            <a:r>
              <a:rPr lang="en-US" sz="2200">
                <a:solidFill>
                  <a:schemeClr val="bg1"/>
                </a:solidFill>
                <a:latin typeface="Calibri" panose="020F0502020204030204" pitchFamily="34" charset="0"/>
                <a:cs typeface="Calibri" panose="020F0502020204030204" pitchFamily="34" charset="0"/>
              </a:rPr>
              <a:t>Weight-related health </a:t>
            </a:r>
            <a:br>
              <a:rPr lang="en-US" sz="2200">
                <a:solidFill>
                  <a:schemeClr val="bg1"/>
                </a:solidFill>
                <a:latin typeface="Calibri" panose="020F0502020204030204" pitchFamily="34" charset="0"/>
                <a:cs typeface="Calibri" panose="020F0502020204030204" pitchFamily="34" charset="0"/>
              </a:rPr>
            </a:br>
            <a:r>
              <a:rPr lang="en-US" sz="2200">
                <a:solidFill>
                  <a:schemeClr val="bg1"/>
                </a:solidFill>
                <a:latin typeface="Calibri" panose="020F0502020204030204" pitchFamily="34" charset="0"/>
                <a:cs typeface="Calibri" panose="020F0502020204030204" pitchFamily="34" charset="0"/>
              </a:rPr>
              <a:t>risks </a:t>
            </a:r>
            <a:r>
              <a:rPr lang="en-US" sz="2200" b="0">
                <a:solidFill>
                  <a:schemeClr val="bg1"/>
                </a:solidFill>
                <a:latin typeface="Calibri" panose="020F0502020204030204" pitchFamily="34" charset="0"/>
                <a:cs typeface="Calibri" panose="020F0502020204030204" pitchFamily="34" charset="0"/>
              </a:rPr>
              <a:t>like diabetes and hypertension</a:t>
            </a:r>
          </a:p>
        </p:txBody>
      </p:sp>
      <p:sp>
        <p:nvSpPr>
          <p:cNvPr id="21" name="TextBox 20">
            <a:extLst>
              <a:ext uri="{FF2B5EF4-FFF2-40B4-BE49-F238E27FC236}">
                <a16:creationId xmlns:a16="http://schemas.microsoft.com/office/drawing/2014/main" id="{B393D50C-CC36-B589-BE52-35352D56BF44}"/>
              </a:ext>
            </a:extLst>
          </p:cNvPr>
          <p:cNvSpPr txBox="1"/>
          <p:nvPr/>
        </p:nvSpPr>
        <p:spPr bwMode="auto">
          <a:xfrm>
            <a:off x="8104226" y="3925724"/>
            <a:ext cx="3401974"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7938" lvl="1" algn="ctr"/>
            <a:r>
              <a:rPr lang="en-US" sz="2200">
                <a:solidFill>
                  <a:schemeClr val="bg1"/>
                </a:solidFill>
                <a:latin typeface="Calibri" panose="020F0502020204030204" pitchFamily="34" charset="0"/>
                <a:cs typeface="Calibri" panose="020F0502020204030204" pitchFamily="34" charset="0"/>
              </a:rPr>
              <a:t>Treatment options </a:t>
            </a:r>
            <a:br>
              <a:rPr lang="en-US" sz="2200" b="0">
                <a:solidFill>
                  <a:schemeClr val="bg1"/>
                </a:solidFill>
                <a:latin typeface="Calibri" panose="020F0502020204030204" pitchFamily="34" charset="0"/>
                <a:cs typeface="Calibri" panose="020F0502020204030204" pitchFamily="34" charset="0"/>
              </a:rPr>
            </a:br>
            <a:r>
              <a:rPr lang="en-US" sz="2200" b="0">
                <a:solidFill>
                  <a:schemeClr val="bg1"/>
                </a:solidFill>
                <a:latin typeface="Calibri" panose="020F0502020204030204" pitchFamily="34" charset="0"/>
                <a:cs typeface="Calibri" panose="020F0502020204030204" pitchFamily="34" charset="0"/>
              </a:rPr>
              <a:t>(lifestyle, pharmacologic, surgical)</a:t>
            </a:r>
          </a:p>
        </p:txBody>
      </p:sp>
      <p:sp>
        <p:nvSpPr>
          <p:cNvPr id="22" name="TextBox 21">
            <a:extLst>
              <a:ext uri="{FF2B5EF4-FFF2-40B4-BE49-F238E27FC236}">
                <a16:creationId xmlns:a16="http://schemas.microsoft.com/office/drawing/2014/main" id="{30BDEAF4-8AFF-AD16-01C4-AF4986981A1B}"/>
              </a:ext>
            </a:extLst>
          </p:cNvPr>
          <p:cNvSpPr txBox="1"/>
          <p:nvPr/>
        </p:nvSpPr>
        <p:spPr bwMode="auto">
          <a:xfrm>
            <a:off x="4410888" y="3925724"/>
            <a:ext cx="3401963" cy="178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7938" lvl="1" algn="ctr"/>
            <a:r>
              <a:rPr lang="en-US" sz="2200">
                <a:solidFill>
                  <a:schemeClr val="bg1"/>
                </a:solidFill>
                <a:latin typeface="Calibri" panose="020F0502020204030204" pitchFamily="34" charset="0"/>
                <a:cs typeface="Calibri" panose="020F0502020204030204" pitchFamily="34" charset="0"/>
              </a:rPr>
              <a:t>Benefits of modest weight loss: </a:t>
            </a:r>
            <a:r>
              <a:rPr lang="en-US" sz="2200" b="0">
                <a:solidFill>
                  <a:schemeClr val="bg1"/>
                </a:solidFill>
                <a:latin typeface="Calibri" panose="020F0502020204030204" pitchFamily="34" charset="0"/>
                <a:cs typeface="Calibri" panose="020F0502020204030204" pitchFamily="34" charset="0"/>
              </a:rPr>
              <a:t>5%-10% weight loss lowers A1C, reduces blood pressure, and improves joint health</a:t>
            </a:r>
          </a:p>
        </p:txBody>
      </p:sp>
      <p:grpSp>
        <p:nvGrpSpPr>
          <p:cNvPr id="26" name="Group 25">
            <a:extLst>
              <a:ext uri="{FF2B5EF4-FFF2-40B4-BE49-F238E27FC236}">
                <a16:creationId xmlns:a16="http://schemas.microsoft.com/office/drawing/2014/main" id="{F4C0FE8F-E3EA-4AED-690E-1D43618ED6D3}"/>
              </a:ext>
            </a:extLst>
          </p:cNvPr>
          <p:cNvGrpSpPr/>
          <p:nvPr/>
        </p:nvGrpSpPr>
        <p:grpSpPr>
          <a:xfrm>
            <a:off x="1960775" y="2784213"/>
            <a:ext cx="989815" cy="1015663"/>
            <a:chOff x="1960775" y="2927623"/>
            <a:chExt cx="989815" cy="1015663"/>
          </a:xfrm>
        </p:grpSpPr>
        <p:sp>
          <p:nvSpPr>
            <p:cNvPr id="24" name="Oval 23">
              <a:extLst>
                <a:ext uri="{FF2B5EF4-FFF2-40B4-BE49-F238E27FC236}">
                  <a16:creationId xmlns:a16="http://schemas.microsoft.com/office/drawing/2014/main" id="{044A4DBD-AAF4-40A7-03D7-7769BDBFCE00}"/>
                </a:ext>
              </a:extLst>
            </p:cNvPr>
            <p:cNvSpPr/>
            <p:nvPr/>
          </p:nvSpPr>
          <p:spPr bwMode="auto">
            <a:xfrm>
              <a:off x="1960775" y="2940547"/>
              <a:ext cx="989815" cy="989815"/>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5" name="TextBox 24">
              <a:extLst>
                <a:ext uri="{FF2B5EF4-FFF2-40B4-BE49-F238E27FC236}">
                  <a16:creationId xmlns:a16="http://schemas.microsoft.com/office/drawing/2014/main" id="{FFB8A80C-8339-1E00-9BCB-5A91E3D665F3}"/>
                </a:ext>
              </a:extLst>
            </p:cNvPr>
            <p:cNvSpPr txBox="1"/>
            <p:nvPr/>
          </p:nvSpPr>
          <p:spPr bwMode="auto">
            <a:xfrm>
              <a:off x="2172882" y="2927623"/>
              <a:ext cx="51847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6000">
                  <a:latin typeface="Calibri" panose="020F0502020204030204" pitchFamily="34" charset="0"/>
                </a:rPr>
                <a:t>1</a:t>
              </a:r>
            </a:p>
          </p:txBody>
        </p:sp>
      </p:grpSp>
      <p:grpSp>
        <p:nvGrpSpPr>
          <p:cNvPr id="27" name="Group 26">
            <a:extLst>
              <a:ext uri="{FF2B5EF4-FFF2-40B4-BE49-F238E27FC236}">
                <a16:creationId xmlns:a16="http://schemas.microsoft.com/office/drawing/2014/main" id="{30758A95-5EBB-F630-0A2E-EA670FAB0AE3}"/>
              </a:ext>
            </a:extLst>
          </p:cNvPr>
          <p:cNvGrpSpPr/>
          <p:nvPr/>
        </p:nvGrpSpPr>
        <p:grpSpPr>
          <a:xfrm>
            <a:off x="5574270" y="2784213"/>
            <a:ext cx="989815" cy="1015663"/>
            <a:chOff x="1960775" y="2927623"/>
            <a:chExt cx="989815" cy="1015663"/>
          </a:xfrm>
        </p:grpSpPr>
        <p:sp>
          <p:nvSpPr>
            <p:cNvPr id="28" name="Oval 27">
              <a:extLst>
                <a:ext uri="{FF2B5EF4-FFF2-40B4-BE49-F238E27FC236}">
                  <a16:creationId xmlns:a16="http://schemas.microsoft.com/office/drawing/2014/main" id="{7BF409C3-E583-EA34-0FD8-B079393CABE3}"/>
                </a:ext>
              </a:extLst>
            </p:cNvPr>
            <p:cNvSpPr/>
            <p:nvPr/>
          </p:nvSpPr>
          <p:spPr bwMode="auto">
            <a:xfrm>
              <a:off x="1960775" y="2940547"/>
              <a:ext cx="989815" cy="989815"/>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9" name="TextBox 28">
              <a:extLst>
                <a:ext uri="{FF2B5EF4-FFF2-40B4-BE49-F238E27FC236}">
                  <a16:creationId xmlns:a16="http://schemas.microsoft.com/office/drawing/2014/main" id="{0EB2E627-DF32-768B-AE78-73FF50C347BE}"/>
                </a:ext>
              </a:extLst>
            </p:cNvPr>
            <p:cNvSpPr txBox="1"/>
            <p:nvPr/>
          </p:nvSpPr>
          <p:spPr bwMode="auto">
            <a:xfrm>
              <a:off x="2172882" y="2927623"/>
              <a:ext cx="51847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6000">
                  <a:latin typeface="Calibri" panose="020F0502020204030204" pitchFamily="34" charset="0"/>
                </a:rPr>
                <a:t>2</a:t>
              </a:r>
            </a:p>
          </p:txBody>
        </p:sp>
      </p:grpSp>
      <p:grpSp>
        <p:nvGrpSpPr>
          <p:cNvPr id="30" name="Group 29">
            <a:extLst>
              <a:ext uri="{FF2B5EF4-FFF2-40B4-BE49-F238E27FC236}">
                <a16:creationId xmlns:a16="http://schemas.microsoft.com/office/drawing/2014/main" id="{5E15818B-C246-87B5-1B9A-F30A4FF74A51}"/>
              </a:ext>
            </a:extLst>
          </p:cNvPr>
          <p:cNvGrpSpPr/>
          <p:nvPr/>
        </p:nvGrpSpPr>
        <p:grpSpPr>
          <a:xfrm>
            <a:off x="9310305" y="2784213"/>
            <a:ext cx="989815" cy="1015663"/>
            <a:chOff x="1960775" y="2927623"/>
            <a:chExt cx="989815" cy="1015663"/>
          </a:xfrm>
        </p:grpSpPr>
        <p:sp>
          <p:nvSpPr>
            <p:cNvPr id="31" name="Oval 30">
              <a:extLst>
                <a:ext uri="{FF2B5EF4-FFF2-40B4-BE49-F238E27FC236}">
                  <a16:creationId xmlns:a16="http://schemas.microsoft.com/office/drawing/2014/main" id="{77CAC888-EB30-D0DF-B2AB-58085E6EA2EA}"/>
                </a:ext>
              </a:extLst>
            </p:cNvPr>
            <p:cNvSpPr/>
            <p:nvPr/>
          </p:nvSpPr>
          <p:spPr bwMode="auto">
            <a:xfrm>
              <a:off x="1960775" y="2940547"/>
              <a:ext cx="989815" cy="989815"/>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 name="TextBox 31">
              <a:extLst>
                <a:ext uri="{FF2B5EF4-FFF2-40B4-BE49-F238E27FC236}">
                  <a16:creationId xmlns:a16="http://schemas.microsoft.com/office/drawing/2014/main" id="{72C2AA21-8E80-D6C7-7212-2FBD5CF337F7}"/>
                </a:ext>
              </a:extLst>
            </p:cNvPr>
            <p:cNvSpPr txBox="1"/>
            <p:nvPr/>
          </p:nvSpPr>
          <p:spPr bwMode="auto">
            <a:xfrm>
              <a:off x="2172882" y="2927623"/>
              <a:ext cx="51847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6000">
                  <a:latin typeface="Calibri" panose="020F0502020204030204" pitchFamily="34" charset="0"/>
                </a:rPr>
                <a:t>3</a:t>
              </a:r>
            </a:p>
          </p:txBody>
        </p:sp>
      </p:grpSp>
    </p:spTree>
    <p:extLst>
      <p:ext uri="{BB962C8B-B14F-4D97-AF65-F5344CB8AC3E}">
        <p14:creationId xmlns:p14="http://schemas.microsoft.com/office/powerpoint/2010/main" val="35191973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04F5D-0E4E-5195-3873-6D7C9B60F418}"/>
              </a:ext>
            </a:extLst>
          </p:cNvPr>
          <p:cNvSpPr>
            <a:spLocks noGrp="1"/>
          </p:cNvSpPr>
          <p:nvPr>
            <p:ph type="title"/>
          </p:nvPr>
        </p:nvSpPr>
        <p:spPr/>
        <p:txBody>
          <a:bodyPr/>
          <a:lstStyle/>
          <a:p>
            <a:r>
              <a:rPr lang="en-US" b="1" kern="100">
                <a:effectLst/>
                <a:latin typeface="+mn-lt"/>
                <a:ea typeface="Aptos" panose="020B0004020202020204" pitchFamily="34" charset="0"/>
                <a:cs typeface="Times New Roman" panose="02020603050405020304" pitchFamily="18" charset="0"/>
              </a:rPr>
              <a:t>Applying the 5 A’s Model in Weight Loss</a:t>
            </a:r>
            <a:endParaRPr lang="en-US" sz="4400">
              <a:latin typeface="+mn-lt"/>
            </a:endParaRPr>
          </a:p>
        </p:txBody>
      </p:sp>
      <p:graphicFrame>
        <p:nvGraphicFramePr>
          <p:cNvPr id="4" name="Diagram 3">
            <a:extLst>
              <a:ext uri="{FF2B5EF4-FFF2-40B4-BE49-F238E27FC236}">
                <a16:creationId xmlns:a16="http://schemas.microsoft.com/office/drawing/2014/main" id="{5340DA12-AA3A-F21D-F735-C43E04F48DAB}"/>
              </a:ext>
            </a:extLst>
          </p:cNvPr>
          <p:cNvGraphicFramePr/>
          <p:nvPr>
            <p:extLst>
              <p:ext uri="{D42A27DB-BD31-4B8C-83A1-F6EECF244321}">
                <p14:modId xmlns:p14="http://schemas.microsoft.com/office/powerpoint/2010/main" val="779380450"/>
              </p:ext>
            </p:extLst>
          </p:nvPr>
        </p:nvGraphicFramePr>
        <p:xfrm>
          <a:off x="1370898" y="1341440"/>
          <a:ext cx="9450203" cy="4978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a:extLst>
              <a:ext uri="{FF2B5EF4-FFF2-40B4-BE49-F238E27FC236}">
                <a16:creationId xmlns:a16="http://schemas.microsoft.com/office/drawing/2014/main" id="{85361273-B944-56B8-BA87-85A83AF224D9}"/>
              </a:ext>
            </a:extLst>
          </p:cNvPr>
          <p:cNvSpPr/>
          <p:nvPr/>
        </p:nvSpPr>
        <p:spPr>
          <a:xfrm>
            <a:off x="407403" y="6363272"/>
            <a:ext cx="8313081"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ahrq.gov/prevention/guidelines/tobacco/5steps.html.</a:t>
            </a:r>
          </a:p>
        </p:txBody>
      </p:sp>
    </p:spTree>
    <p:extLst>
      <p:ext uri="{BB962C8B-B14F-4D97-AF65-F5344CB8AC3E}">
        <p14:creationId xmlns:p14="http://schemas.microsoft.com/office/powerpoint/2010/main" val="35077962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E23F3-52F8-187D-B6B6-7E81BB48C2AD}"/>
              </a:ext>
            </a:extLst>
          </p:cNvPr>
          <p:cNvSpPr>
            <a:spLocks noGrp="1"/>
          </p:cNvSpPr>
          <p:nvPr>
            <p:ph type="title"/>
          </p:nvPr>
        </p:nvSpPr>
        <p:spPr>
          <a:xfrm>
            <a:off x="609759" y="238127"/>
            <a:ext cx="10872444" cy="1103313"/>
          </a:xfrm>
        </p:spPr>
        <p:txBody>
          <a:bodyPr/>
          <a:lstStyle/>
          <a:p>
            <a:r>
              <a:rPr lang="en-US"/>
              <a:t>Set Realistic Goals</a:t>
            </a:r>
          </a:p>
        </p:txBody>
      </p:sp>
      <p:sp>
        <p:nvSpPr>
          <p:cNvPr id="3" name="Content Placeholder 2">
            <a:extLst>
              <a:ext uri="{FF2B5EF4-FFF2-40B4-BE49-F238E27FC236}">
                <a16:creationId xmlns:a16="http://schemas.microsoft.com/office/drawing/2014/main" id="{E3D50C69-5D13-17BC-AE9B-06665D7222B2}"/>
              </a:ext>
            </a:extLst>
          </p:cNvPr>
          <p:cNvSpPr>
            <a:spLocks noGrp="1"/>
          </p:cNvSpPr>
          <p:nvPr>
            <p:ph idx="1"/>
          </p:nvPr>
        </p:nvSpPr>
        <p:spPr>
          <a:xfrm>
            <a:off x="604838" y="1470582"/>
            <a:ext cx="10877550" cy="4693682"/>
          </a:xfrm>
        </p:spPr>
        <p:txBody>
          <a:bodyPr/>
          <a:lstStyle/>
          <a:p>
            <a:pPr>
              <a:lnSpc>
                <a:spcPct val="100000"/>
              </a:lnSpc>
            </a:pPr>
            <a:r>
              <a:rPr lang="en-US" b="1"/>
              <a:t>Focus on the process, not just the outcome:</a:t>
            </a:r>
          </a:p>
          <a:p>
            <a:pPr marL="914400" lvl="1" indent="0">
              <a:lnSpc>
                <a:spcPct val="100000"/>
              </a:lnSpc>
              <a:spcAft>
                <a:spcPts val="3500"/>
              </a:spcAft>
              <a:buNone/>
            </a:pPr>
            <a:r>
              <a:rPr lang="en-US"/>
              <a:t>Set small, achievable changes: “Aim to walk 10 min 3x per </a:t>
            </a:r>
            <a:r>
              <a:rPr lang="en-US" err="1"/>
              <a:t>wk</a:t>
            </a:r>
            <a:r>
              <a:rPr lang="en-US"/>
              <a:t>"</a:t>
            </a:r>
          </a:p>
          <a:p>
            <a:pPr marL="914400" lvl="1" indent="0">
              <a:lnSpc>
                <a:spcPct val="100000"/>
              </a:lnSpc>
              <a:spcAft>
                <a:spcPts val="3500"/>
              </a:spcAft>
              <a:buNone/>
            </a:pPr>
            <a:r>
              <a:rPr lang="en-US"/>
              <a:t>Avoid outcome-based goals, such as “lose 10 </a:t>
            </a:r>
            <a:r>
              <a:rPr lang="en-US" err="1"/>
              <a:t>lb</a:t>
            </a:r>
            <a:r>
              <a:rPr lang="en-US"/>
              <a:t>"</a:t>
            </a:r>
          </a:p>
          <a:p>
            <a:pPr marL="914400" lvl="1" indent="0">
              <a:lnSpc>
                <a:spcPct val="100000"/>
              </a:lnSpc>
              <a:spcAft>
                <a:spcPts val="3500"/>
              </a:spcAft>
              <a:buNone/>
            </a:pPr>
            <a:r>
              <a:rPr lang="en-US"/>
              <a:t>Celebrate </a:t>
            </a:r>
            <a:r>
              <a:rPr lang="en-US" err="1"/>
              <a:t>nonscale</a:t>
            </a:r>
            <a:r>
              <a:rPr lang="en-US"/>
              <a:t> victories like improved energy and/or mood</a:t>
            </a:r>
          </a:p>
        </p:txBody>
      </p:sp>
      <p:sp>
        <p:nvSpPr>
          <p:cNvPr id="4" name="Rectangle 3">
            <a:extLst>
              <a:ext uri="{FF2B5EF4-FFF2-40B4-BE49-F238E27FC236}">
                <a16:creationId xmlns:a16="http://schemas.microsoft.com/office/drawing/2014/main" id="{A7CA9492-E4E2-3BE9-2D83-829643A2E4CA}"/>
              </a:ext>
            </a:extLst>
          </p:cNvPr>
          <p:cNvSpPr/>
          <p:nvPr/>
        </p:nvSpPr>
        <p:spPr>
          <a:xfrm>
            <a:off x="413955" y="6172200"/>
            <a:ext cx="6040012"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mayoclinic.org/healthy-lifestyle/weight-loss/in-depth/weight-loss/art-20047752. healthline.com/health/non-scale-victories.</a:t>
            </a:r>
          </a:p>
        </p:txBody>
      </p:sp>
      <p:pic>
        <p:nvPicPr>
          <p:cNvPr id="8" name="Graphic 7" descr="Walk with solid fill">
            <a:extLst>
              <a:ext uri="{FF2B5EF4-FFF2-40B4-BE49-F238E27FC236}">
                <a16:creationId xmlns:a16="http://schemas.microsoft.com/office/drawing/2014/main" id="{F3EF83C4-14D9-9DDD-9F77-7F02C02F43B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17550" y="1952331"/>
            <a:ext cx="914400" cy="914400"/>
          </a:xfrm>
          <a:prstGeom prst="rect">
            <a:avLst/>
          </a:prstGeom>
        </p:spPr>
      </p:pic>
      <p:pic>
        <p:nvPicPr>
          <p:cNvPr id="10" name="Graphic 9" descr="Weight Loss with solid fill">
            <a:extLst>
              <a:ext uri="{FF2B5EF4-FFF2-40B4-BE49-F238E27FC236}">
                <a16:creationId xmlns:a16="http://schemas.microsoft.com/office/drawing/2014/main" id="{AC5B1689-1DA6-DAAF-FBE6-463BD7D07C1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09612" y="2898981"/>
            <a:ext cx="914400" cy="914400"/>
          </a:xfrm>
          <a:prstGeom prst="rect">
            <a:avLst/>
          </a:prstGeom>
        </p:spPr>
      </p:pic>
      <p:pic>
        <p:nvPicPr>
          <p:cNvPr id="12" name="Graphic 11" descr="Smiling face with solid fill with solid fill">
            <a:extLst>
              <a:ext uri="{FF2B5EF4-FFF2-40B4-BE49-F238E27FC236}">
                <a16:creationId xmlns:a16="http://schemas.microsoft.com/office/drawing/2014/main" id="{F3BF5678-B4B1-96E6-DD77-3CF7631FDD7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10689" y="3836203"/>
            <a:ext cx="914400" cy="914400"/>
          </a:xfrm>
          <a:prstGeom prst="rect">
            <a:avLst/>
          </a:prstGeom>
        </p:spPr>
      </p:pic>
    </p:spTree>
    <p:extLst>
      <p:ext uri="{BB962C8B-B14F-4D97-AF65-F5344CB8AC3E}">
        <p14:creationId xmlns:p14="http://schemas.microsoft.com/office/powerpoint/2010/main" val="32115821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8923B-5614-5F08-C3DE-1A95FC433CE8}"/>
              </a:ext>
            </a:extLst>
          </p:cNvPr>
          <p:cNvSpPr>
            <a:spLocks noGrp="1"/>
          </p:cNvSpPr>
          <p:nvPr>
            <p:ph type="title"/>
          </p:nvPr>
        </p:nvSpPr>
        <p:spPr/>
        <p:txBody>
          <a:bodyPr/>
          <a:lstStyle/>
          <a:p>
            <a:r>
              <a:rPr lang="en-US" sz="3600" b="1" kern="100">
                <a:effectLst/>
                <a:latin typeface="+mn-lt"/>
                <a:ea typeface="Aptos" panose="020B0004020202020204" pitchFamily="34" charset="0"/>
                <a:cs typeface="Times New Roman" panose="02020603050405020304" pitchFamily="18" charset="0"/>
              </a:rPr>
              <a:t>Case Example</a:t>
            </a:r>
            <a:r>
              <a:rPr lang="en-US" kern="100">
                <a:latin typeface="+mn-lt"/>
                <a:ea typeface="Aptos" panose="020B0004020202020204" pitchFamily="34" charset="0"/>
                <a:cs typeface="Times New Roman" panose="02020603050405020304" pitchFamily="18" charset="0"/>
              </a:rPr>
              <a:t>: </a:t>
            </a:r>
            <a:r>
              <a:rPr lang="en-US" kern="100" err="1">
                <a:latin typeface="+mn-lt"/>
                <a:ea typeface="Aptos" panose="020B0004020202020204" pitchFamily="34" charset="0"/>
                <a:cs typeface="Times New Roman" panose="02020603050405020304" pitchFamily="18" charset="0"/>
              </a:rPr>
              <a:t>Ms</a:t>
            </a:r>
            <a:r>
              <a:rPr lang="en-US" kern="100">
                <a:latin typeface="+mn-lt"/>
                <a:ea typeface="Aptos" panose="020B0004020202020204" pitchFamily="34" charset="0"/>
                <a:cs typeface="Times New Roman" panose="02020603050405020304" pitchFamily="18" charset="0"/>
              </a:rPr>
              <a:t> Johnson, 42 Yr Old</a:t>
            </a:r>
            <a:endParaRPr lang="en-US">
              <a:latin typeface="+mn-lt"/>
            </a:endParaRPr>
          </a:p>
        </p:txBody>
      </p:sp>
      <p:sp>
        <p:nvSpPr>
          <p:cNvPr id="3" name="Content Placeholder 2">
            <a:extLst>
              <a:ext uri="{FF2B5EF4-FFF2-40B4-BE49-F238E27FC236}">
                <a16:creationId xmlns:a16="http://schemas.microsoft.com/office/drawing/2014/main" id="{7B2A0068-182B-FBCC-621B-6DB219AC900B}"/>
              </a:ext>
            </a:extLst>
          </p:cNvPr>
          <p:cNvSpPr>
            <a:spLocks noGrp="1"/>
          </p:cNvSpPr>
          <p:nvPr>
            <p:ph idx="1"/>
          </p:nvPr>
        </p:nvSpPr>
        <p:spPr/>
        <p:txBody>
          <a:bodyPr/>
          <a:lstStyle/>
          <a:p>
            <a:r>
              <a:rPr lang="en-US" sz="2400" dirty="0" err="1">
                <a:latin typeface="Calibri"/>
                <a:ea typeface="Calibri"/>
                <a:cs typeface="Calibri"/>
              </a:rPr>
              <a:t>Ms</a:t>
            </a:r>
            <a:r>
              <a:rPr lang="en-US" sz="2400" dirty="0">
                <a:latin typeface="Calibri"/>
                <a:ea typeface="Calibri"/>
                <a:cs typeface="Calibri"/>
              </a:rPr>
              <a:t> Johnson presents for follow-up of her newly diagnosed moderate OSA and has an AHI of 19 events/hr. She also has a BMI of 38, history of hypertension, and is currently undergoing CPAP titration. During today’s visit, </a:t>
            </a:r>
            <a:r>
              <a:rPr lang="en-US" sz="2400" dirty="0" err="1">
                <a:latin typeface="Calibri"/>
                <a:ea typeface="Calibri"/>
                <a:cs typeface="Calibri"/>
              </a:rPr>
              <a:t>Ms</a:t>
            </a:r>
            <a:r>
              <a:rPr lang="en-US" sz="2400" dirty="0">
                <a:latin typeface="Calibri"/>
                <a:ea typeface="Calibri"/>
                <a:cs typeface="Calibri"/>
              </a:rPr>
              <a:t> Johnson expresses frustration about feeling tired and is concerned about her health, but she doesn’t specifically mention her weight.</a:t>
            </a:r>
          </a:p>
          <a:p>
            <a:r>
              <a:rPr lang="en-US" sz="2400" b="1" dirty="0">
                <a:latin typeface="Calibri"/>
                <a:ea typeface="Calibri"/>
                <a:cs typeface="Calibri"/>
              </a:rPr>
              <a:t>Ask</a:t>
            </a:r>
            <a:r>
              <a:rPr lang="en-US" sz="2400" dirty="0">
                <a:latin typeface="Calibri"/>
                <a:ea typeface="Calibri"/>
                <a:cs typeface="Calibri"/>
              </a:rPr>
              <a:t> permission to discuss her weight, weight history, stress, and eating patterns</a:t>
            </a:r>
          </a:p>
          <a:p>
            <a:r>
              <a:rPr lang="en-US" sz="2400" b="1" dirty="0">
                <a:latin typeface="Calibri"/>
                <a:ea typeface="Calibri"/>
                <a:cs typeface="Calibri"/>
              </a:rPr>
              <a:t>Advise</a:t>
            </a:r>
            <a:r>
              <a:rPr lang="en-US" sz="2400" dirty="0">
                <a:latin typeface="Calibri"/>
                <a:ea typeface="Calibri"/>
                <a:cs typeface="Calibri"/>
              </a:rPr>
              <a:t> on the link between excess weight, fatigue and OSA</a:t>
            </a:r>
            <a:endParaRPr lang="en-US" sz="2400" dirty="0">
              <a:ea typeface="Calibri"/>
              <a:cs typeface="Calibri"/>
            </a:endParaRPr>
          </a:p>
          <a:p>
            <a:r>
              <a:rPr lang="en-US" sz="2400" b="1" dirty="0">
                <a:latin typeface="Calibri"/>
                <a:ea typeface="Calibri"/>
                <a:cs typeface="Calibri"/>
              </a:rPr>
              <a:t>Assess</a:t>
            </a:r>
            <a:r>
              <a:rPr lang="en-US" sz="2400" dirty="0">
                <a:latin typeface="Calibri"/>
                <a:ea typeface="Calibri"/>
                <a:cs typeface="Calibri"/>
              </a:rPr>
              <a:t> her readiness to change and set a starting goal such as 15-min daily walks</a:t>
            </a:r>
          </a:p>
          <a:p>
            <a:r>
              <a:rPr lang="en-US" sz="2400" b="1" dirty="0">
                <a:latin typeface="Calibri"/>
                <a:ea typeface="Calibri"/>
                <a:cs typeface="Calibri"/>
              </a:rPr>
              <a:t>Assist</a:t>
            </a:r>
            <a:r>
              <a:rPr lang="en-US" sz="2400" dirty="0">
                <a:latin typeface="Calibri"/>
                <a:ea typeface="Calibri"/>
                <a:cs typeface="Calibri"/>
              </a:rPr>
              <a:t> by offering a referral to a dietitian or behavioral health specialist</a:t>
            </a:r>
          </a:p>
          <a:p>
            <a:r>
              <a:rPr lang="en-US" sz="2400" b="1" dirty="0">
                <a:latin typeface="Calibri"/>
                <a:ea typeface="Calibri"/>
                <a:cs typeface="Calibri"/>
              </a:rPr>
              <a:t>Arrange</a:t>
            </a:r>
            <a:r>
              <a:rPr lang="en-US" sz="2400" dirty="0">
                <a:latin typeface="Calibri"/>
                <a:ea typeface="Calibri"/>
                <a:cs typeface="Calibri"/>
              </a:rPr>
              <a:t> follow-up in 2-3 </a:t>
            </a:r>
            <a:r>
              <a:rPr lang="en-US" sz="2400" dirty="0" err="1">
                <a:latin typeface="Calibri"/>
                <a:ea typeface="Calibri"/>
                <a:cs typeface="Calibri"/>
              </a:rPr>
              <a:t>mo</a:t>
            </a:r>
            <a:endParaRPr lang="en-US" sz="2400" dirty="0"/>
          </a:p>
        </p:txBody>
      </p:sp>
    </p:spTree>
    <p:extLst>
      <p:ext uri="{BB962C8B-B14F-4D97-AF65-F5344CB8AC3E}">
        <p14:creationId xmlns:p14="http://schemas.microsoft.com/office/powerpoint/2010/main" val="3346214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A4DB-D3DD-6151-06EF-182E2CE2FB21}"/>
              </a:ext>
            </a:extLst>
          </p:cNvPr>
          <p:cNvSpPr>
            <a:spLocks noGrp="1"/>
          </p:cNvSpPr>
          <p:nvPr>
            <p:ph type="title"/>
          </p:nvPr>
        </p:nvSpPr>
        <p:spPr>
          <a:xfrm>
            <a:off x="609759" y="238127"/>
            <a:ext cx="10872444" cy="1103313"/>
          </a:xfrm>
        </p:spPr>
        <p:txBody>
          <a:bodyPr/>
          <a:lstStyle/>
          <a:p>
            <a:r>
              <a:rPr lang="en-US"/>
              <a:t>Key Takeaways</a:t>
            </a:r>
          </a:p>
        </p:txBody>
      </p:sp>
      <p:sp>
        <p:nvSpPr>
          <p:cNvPr id="3" name="Content Placeholder 2">
            <a:extLst>
              <a:ext uri="{FF2B5EF4-FFF2-40B4-BE49-F238E27FC236}">
                <a16:creationId xmlns:a16="http://schemas.microsoft.com/office/drawing/2014/main" id="{343BC019-A32A-F8CE-F7F3-CC3D79F2A30C}"/>
              </a:ext>
            </a:extLst>
          </p:cNvPr>
          <p:cNvSpPr>
            <a:spLocks noGrp="1"/>
          </p:cNvSpPr>
          <p:nvPr>
            <p:ph idx="1"/>
          </p:nvPr>
        </p:nvSpPr>
        <p:spPr>
          <a:xfrm>
            <a:off x="604675" y="1513047"/>
            <a:ext cx="10877529" cy="4650686"/>
          </a:xfrm>
          <a:noFill/>
        </p:spPr>
        <p:txBody>
          <a:bodyPr/>
          <a:lstStyle/>
          <a:p>
            <a:r>
              <a:rPr lang="en-US"/>
              <a:t>Build trust and respect patient autonomy</a:t>
            </a:r>
          </a:p>
          <a:p>
            <a:r>
              <a:rPr lang="en-US"/>
              <a:t>Focus on overall health, not just weight</a:t>
            </a:r>
          </a:p>
          <a:p>
            <a:r>
              <a:rPr lang="en-US"/>
              <a:t>Use evidence-based strategies like the 5 A’s Model and motivational interviewing)</a:t>
            </a:r>
          </a:p>
          <a:p>
            <a:r>
              <a:rPr lang="en-US"/>
              <a:t>Help patients identify small, achievable goals that align with their values and readiness</a:t>
            </a:r>
          </a:p>
          <a:p>
            <a:endParaRPr lang="en-US"/>
          </a:p>
        </p:txBody>
      </p:sp>
    </p:spTree>
    <p:extLst>
      <p:ext uri="{BB962C8B-B14F-4D97-AF65-F5344CB8AC3E}">
        <p14:creationId xmlns:p14="http://schemas.microsoft.com/office/powerpoint/2010/main" val="32216437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7BAC7-92D1-31C1-9944-B01235F9E520}"/>
              </a:ext>
            </a:extLst>
          </p:cNvPr>
          <p:cNvSpPr>
            <a:spLocks noGrp="1"/>
          </p:cNvSpPr>
          <p:nvPr>
            <p:ph type="title"/>
          </p:nvPr>
        </p:nvSpPr>
        <p:spPr>
          <a:xfrm>
            <a:off x="514352" y="330201"/>
            <a:ext cx="11244149" cy="5250792"/>
          </a:xfrm>
        </p:spPr>
        <p:txBody>
          <a:bodyPr/>
          <a:lstStyle/>
          <a:p>
            <a:r>
              <a:rPr lang="en-US"/>
              <a:t>Section 3 </a:t>
            </a:r>
            <a:br>
              <a:rPr lang="en-US"/>
            </a:br>
            <a:r>
              <a:rPr lang="en-US"/>
              <a:t>Shifting Tides: Pharmacotherapy for OSA Management</a:t>
            </a:r>
          </a:p>
        </p:txBody>
      </p:sp>
    </p:spTree>
    <p:extLst>
      <p:ext uri="{BB962C8B-B14F-4D97-AF65-F5344CB8AC3E}">
        <p14:creationId xmlns:p14="http://schemas.microsoft.com/office/powerpoint/2010/main" val="35010377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451D9-4454-DBF3-0062-82BA23B7546E}"/>
              </a:ext>
            </a:extLst>
          </p:cNvPr>
          <p:cNvSpPr>
            <a:spLocks noGrp="1"/>
          </p:cNvSpPr>
          <p:nvPr>
            <p:ph type="title"/>
          </p:nvPr>
        </p:nvSpPr>
        <p:spPr>
          <a:xfrm>
            <a:off x="609759" y="238127"/>
            <a:ext cx="10872444" cy="1103313"/>
          </a:xfrm>
        </p:spPr>
        <p:txBody>
          <a:bodyPr/>
          <a:lstStyle/>
          <a:p>
            <a:r>
              <a:rPr lang="en-US"/>
              <a:t>Therapeutic Targets in Obesity and OSA</a:t>
            </a:r>
          </a:p>
        </p:txBody>
      </p:sp>
      <p:sp>
        <p:nvSpPr>
          <p:cNvPr id="3" name="Content Placeholder 2">
            <a:extLst>
              <a:ext uri="{FF2B5EF4-FFF2-40B4-BE49-F238E27FC236}">
                <a16:creationId xmlns:a16="http://schemas.microsoft.com/office/drawing/2014/main" id="{BDE635F7-9157-F438-6C84-E6B20C750702}"/>
              </a:ext>
            </a:extLst>
          </p:cNvPr>
          <p:cNvSpPr>
            <a:spLocks noGrp="1"/>
          </p:cNvSpPr>
          <p:nvPr>
            <p:ph idx="1"/>
          </p:nvPr>
        </p:nvSpPr>
        <p:spPr>
          <a:xfrm>
            <a:off x="2133600" y="1512888"/>
            <a:ext cx="7043057" cy="1703045"/>
          </a:xfrm>
        </p:spPr>
        <p:txBody>
          <a:bodyPr/>
          <a:lstStyle/>
          <a:p>
            <a:pPr>
              <a:spcAft>
                <a:spcPts val="0"/>
              </a:spcAft>
            </a:pPr>
            <a:r>
              <a:rPr lang="en-US" sz="2400" b="1"/>
              <a:t>Potential targets for obesity and weight regulation</a:t>
            </a:r>
          </a:p>
          <a:p>
            <a:pPr lvl="1">
              <a:spcAft>
                <a:spcPts val="0"/>
              </a:spcAft>
            </a:pPr>
            <a:r>
              <a:rPr lang="en-US" sz="2200"/>
              <a:t>Central regulation (hypothalamus, leptin, ghrelin)</a:t>
            </a:r>
          </a:p>
          <a:p>
            <a:pPr lvl="1">
              <a:spcAft>
                <a:spcPts val="0"/>
              </a:spcAft>
            </a:pPr>
            <a:r>
              <a:rPr lang="en-US" sz="2200"/>
              <a:t>Gut hormones (GLP-1, GIP, PYY)</a:t>
            </a:r>
          </a:p>
          <a:p>
            <a:pPr lvl="1">
              <a:spcAft>
                <a:spcPts val="0"/>
              </a:spcAft>
            </a:pPr>
            <a:r>
              <a:rPr lang="en-US" sz="2200"/>
              <a:t>Insulin resistance and adipose tissue signaling</a:t>
            </a:r>
          </a:p>
        </p:txBody>
      </p:sp>
      <p:graphicFrame>
        <p:nvGraphicFramePr>
          <p:cNvPr id="4" name="Content Placeholder 3">
            <a:extLst>
              <a:ext uri="{FF2B5EF4-FFF2-40B4-BE49-F238E27FC236}">
                <a16:creationId xmlns:a16="http://schemas.microsoft.com/office/drawing/2014/main" id="{9FE173C1-7B48-944D-F224-450499000179}"/>
              </a:ext>
            </a:extLst>
          </p:cNvPr>
          <p:cNvGraphicFramePr>
            <a:graphicFrameLocks/>
          </p:cNvGraphicFramePr>
          <p:nvPr>
            <p:extLst>
              <p:ext uri="{D42A27DB-BD31-4B8C-83A1-F6EECF244321}">
                <p14:modId xmlns:p14="http://schemas.microsoft.com/office/powerpoint/2010/main" val="742622283"/>
              </p:ext>
            </p:extLst>
          </p:nvPr>
        </p:nvGraphicFramePr>
        <p:xfrm>
          <a:off x="717550" y="3243942"/>
          <a:ext cx="11055350" cy="2767838"/>
        </p:xfrm>
        <a:graphic>
          <a:graphicData uri="http://schemas.openxmlformats.org/drawingml/2006/table">
            <a:tbl>
              <a:tblPr firstRow="1" firstCol="1" bandRow="1">
                <a:effectLst/>
                <a:tableStyleId>{3C2FFA5D-87B4-456A-9821-1D502468CF0F}</a:tableStyleId>
              </a:tblPr>
              <a:tblGrid>
                <a:gridCol w="2602593">
                  <a:extLst>
                    <a:ext uri="{9D8B030D-6E8A-4147-A177-3AD203B41FA5}">
                      <a16:colId xmlns:a16="http://schemas.microsoft.com/office/drawing/2014/main" val="2687676414"/>
                    </a:ext>
                  </a:extLst>
                </a:gridCol>
                <a:gridCol w="3766457">
                  <a:extLst>
                    <a:ext uri="{9D8B030D-6E8A-4147-A177-3AD203B41FA5}">
                      <a16:colId xmlns:a16="http://schemas.microsoft.com/office/drawing/2014/main" val="2779454137"/>
                    </a:ext>
                  </a:extLst>
                </a:gridCol>
                <a:gridCol w="2253343">
                  <a:extLst>
                    <a:ext uri="{9D8B030D-6E8A-4147-A177-3AD203B41FA5}">
                      <a16:colId xmlns:a16="http://schemas.microsoft.com/office/drawing/2014/main" val="2437493424"/>
                    </a:ext>
                  </a:extLst>
                </a:gridCol>
                <a:gridCol w="2432957">
                  <a:extLst>
                    <a:ext uri="{9D8B030D-6E8A-4147-A177-3AD203B41FA5}">
                      <a16:colId xmlns:a16="http://schemas.microsoft.com/office/drawing/2014/main" val="3411180547"/>
                    </a:ext>
                  </a:extLst>
                </a:gridCol>
              </a:tblGrid>
              <a:tr h="158491">
                <a:tc>
                  <a:txBody>
                    <a:bodyPr/>
                    <a:lstStyle/>
                    <a:p>
                      <a:pPr marL="0" marR="0">
                        <a:lnSpc>
                          <a:spcPct val="115000"/>
                        </a:lnSpc>
                        <a:spcAft>
                          <a:spcPts val="800"/>
                        </a:spcAft>
                        <a:buNone/>
                      </a:pPr>
                      <a:r>
                        <a:rPr lang="en-US" sz="1600" kern="100">
                          <a:effectLst/>
                        </a:rPr>
                        <a:t>Agent</a:t>
                      </a:r>
                    </a:p>
                  </a:txBody>
                  <a:tcPr anchor="ctr">
                    <a:lnL w="9525" cap="flat" cmpd="sng" algn="ctr">
                      <a:noFill/>
                      <a:prstDash val="solid"/>
                    </a:lnL>
                    <a:lnR>
                      <a:noFill/>
                    </a:lnR>
                    <a:lnT w="9525" cap="flat" cmpd="sng" algn="ctr">
                      <a:noFill/>
                      <a:prstDash val="solid"/>
                    </a:lnT>
                    <a:lnB w="25400" cap="flat" cmpd="sng" algn="ctr">
                      <a:noFill/>
                      <a:prstDash val="solid"/>
                    </a:lnB>
                    <a:lnTlToBr w="12700" cmpd="sng">
                      <a:noFill/>
                      <a:prstDash val="solid"/>
                    </a:lnTlToBr>
                    <a:lnBlToTr w="12700" cmpd="sng">
                      <a:noFill/>
                      <a:prstDash val="solid"/>
                    </a:lnBlToTr>
                    <a:solidFill>
                      <a:schemeClr val="accent3"/>
                    </a:solidFill>
                  </a:tcPr>
                </a:tc>
                <a:tc>
                  <a:txBody>
                    <a:bodyPr/>
                    <a:lstStyle/>
                    <a:p>
                      <a:pPr marL="0" marR="0" algn="ctr">
                        <a:lnSpc>
                          <a:spcPct val="115000"/>
                        </a:lnSpc>
                        <a:spcAft>
                          <a:spcPts val="800"/>
                        </a:spcAft>
                        <a:buNone/>
                      </a:pPr>
                      <a:r>
                        <a:rPr lang="en-US" sz="1600" kern="100">
                          <a:effectLst/>
                        </a:rPr>
                        <a:t>Mechanism of Action</a:t>
                      </a:r>
                    </a:p>
                  </a:txBody>
                  <a:tcPr anchor="ctr">
                    <a:lnL>
                      <a:noFill/>
                    </a:lnL>
                    <a:lnR>
                      <a:noFill/>
                    </a:lnR>
                    <a:lnT w="9525" cap="flat" cmpd="sng" algn="ctr">
                      <a:noFill/>
                      <a:prstDash val="solid"/>
                    </a:lnT>
                    <a:lnB w="25400" cap="flat" cmpd="sng" algn="ctr">
                      <a:noFill/>
                      <a:prstDash val="solid"/>
                    </a:lnB>
                    <a:lnTlToBr w="12700" cmpd="sng">
                      <a:noFill/>
                      <a:prstDash val="solid"/>
                    </a:lnTlToBr>
                    <a:lnBlToTr w="12700" cmpd="sng">
                      <a:noFill/>
                      <a:prstDash val="solid"/>
                    </a:lnBlToTr>
                    <a:solidFill>
                      <a:schemeClr val="accent3"/>
                    </a:solidFill>
                  </a:tcPr>
                </a:tc>
                <a:tc>
                  <a:txBody>
                    <a:bodyPr/>
                    <a:lstStyle/>
                    <a:p>
                      <a:pPr marL="0" marR="0" algn="ctr">
                        <a:lnSpc>
                          <a:spcPct val="115000"/>
                        </a:lnSpc>
                        <a:spcAft>
                          <a:spcPts val="800"/>
                        </a:spcAft>
                        <a:buNone/>
                      </a:pPr>
                      <a:r>
                        <a:rPr lang="en-US" sz="1600" kern="100">
                          <a:effectLst/>
                        </a:rPr>
                        <a:t>Weight Loss (%)</a:t>
                      </a:r>
                    </a:p>
                  </a:txBody>
                  <a:tcPr anchor="ctr">
                    <a:lnL>
                      <a:noFill/>
                    </a:lnL>
                    <a:lnR>
                      <a:noFill/>
                    </a:lnR>
                    <a:lnT w="9525" cap="flat" cmpd="sng" algn="ctr">
                      <a:noFill/>
                      <a:prstDash val="solid"/>
                    </a:lnT>
                    <a:lnB w="25400" cap="flat" cmpd="sng" algn="ctr">
                      <a:noFill/>
                      <a:prstDash val="solid"/>
                    </a:lnB>
                    <a:lnTlToBr w="12700" cmpd="sng">
                      <a:noFill/>
                      <a:prstDash val="solid"/>
                    </a:lnTlToBr>
                    <a:lnBlToTr w="12700" cmpd="sng">
                      <a:noFill/>
                      <a:prstDash val="solid"/>
                    </a:lnBlToTr>
                    <a:solidFill>
                      <a:schemeClr val="accent3"/>
                    </a:solidFill>
                  </a:tcPr>
                </a:tc>
                <a:tc>
                  <a:txBody>
                    <a:bodyPr/>
                    <a:lstStyle/>
                    <a:p>
                      <a:pPr marL="0" marR="0" algn="ctr">
                        <a:lnSpc>
                          <a:spcPct val="115000"/>
                        </a:lnSpc>
                        <a:spcAft>
                          <a:spcPts val="800"/>
                        </a:spcAft>
                        <a:buNone/>
                      </a:pPr>
                      <a:r>
                        <a:rPr lang="en-US" sz="1600" kern="100">
                          <a:effectLst/>
                        </a:rPr>
                        <a:t>Cardiovascular Safety</a:t>
                      </a:r>
                    </a:p>
                  </a:txBody>
                  <a:tcPr anchor="ctr">
                    <a:lnL>
                      <a:noFill/>
                    </a:lnL>
                    <a:lnR w="9525" cap="flat" cmpd="sng" algn="ctr">
                      <a:noFill/>
                      <a:prstDash val="solid"/>
                    </a:lnR>
                    <a:lnT w="9525" cap="flat" cmpd="sng" algn="ctr">
                      <a:noFill/>
                      <a:prstDash val="solid"/>
                    </a:lnT>
                    <a:lnB w="25400" cap="flat" cmpd="sng" algn="ctr">
                      <a:noFill/>
                      <a:prstDash val="soli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690434050"/>
                  </a:ext>
                </a:extLst>
              </a:tr>
              <a:tr h="158491">
                <a:tc>
                  <a:txBody>
                    <a:bodyPr/>
                    <a:lstStyle/>
                    <a:p>
                      <a:pPr marL="0" marR="0">
                        <a:lnSpc>
                          <a:spcPct val="115000"/>
                        </a:lnSpc>
                        <a:spcAft>
                          <a:spcPts val="800"/>
                        </a:spcAft>
                        <a:buNone/>
                      </a:pPr>
                      <a:r>
                        <a:rPr lang="en-US" sz="1600" kern="100">
                          <a:solidFill>
                            <a:srgbClr val="000000"/>
                          </a:solidFill>
                          <a:effectLst/>
                        </a:rPr>
                        <a:t>Orlistat</a:t>
                      </a:r>
                    </a:p>
                  </a:txBody>
                  <a:tcPr anchor="ctr">
                    <a:lnL w="9525" cap="flat" cmpd="sng" algn="ctr">
                      <a:noFill/>
                      <a:prstDash val="solid"/>
                    </a:lnL>
                    <a:lnR w="25400" cap="flat" cmpd="sng" algn="ctr">
                      <a:noFill/>
                      <a:prstDash val="solid"/>
                    </a:lnR>
                    <a:lnT w="25400" cap="flat" cmpd="sng" algn="ctr">
                      <a:noFill/>
                      <a:prstDash val="solid"/>
                    </a:lnT>
                    <a:lnB w="9525" cap="flat" cmpd="sng" algn="ctr">
                      <a:noFill/>
                      <a:prstDash val="solid"/>
                    </a:lnB>
                    <a:lnTlToBr w="12700" cmpd="sng">
                      <a:noFill/>
                      <a:prstDash val="solid"/>
                    </a:lnTlToBr>
                    <a:lnBlToTr w="12700" cmpd="sng">
                      <a:noFill/>
                      <a:prstDash val="solid"/>
                    </a:lnBlToTr>
                    <a:solidFill>
                      <a:schemeClr val="tx2"/>
                    </a:solidFill>
                  </a:tcPr>
                </a:tc>
                <a:tc>
                  <a:txBody>
                    <a:bodyPr/>
                    <a:lstStyle/>
                    <a:p>
                      <a:pPr marL="0" marR="0" algn="ctr">
                        <a:lnSpc>
                          <a:spcPct val="115000"/>
                        </a:lnSpc>
                        <a:spcAft>
                          <a:spcPts val="800"/>
                        </a:spcAft>
                        <a:buNone/>
                      </a:pPr>
                      <a:r>
                        <a:rPr lang="en-US" sz="1600" kern="100">
                          <a:solidFill>
                            <a:srgbClr val="000000"/>
                          </a:solidFill>
                          <a:effectLst/>
                        </a:rPr>
                        <a:t>Gastrointestinal lipase inhibitor</a:t>
                      </a:r>
                    </a:p>
                  </a:txBody>
                  <a:tcPr anchor="ctr">
                    <a:lnL w="25400" cap="flat" cmpd="sng" algn="ctr">
                      <a:noFill/>
                      <a:prstDash val="solid"/>
                    </a:lnL>
                    <a:lnR w="9525" cap="flat" cmpd="sng" algn="ctr">
                      <a:noFill/>
                      <a:prstDash val="solid"/>
                    </a:lnR>
                    <a:lnT w="25400" cap="flat" cmpd="sng" algn="ctr">
                      <a:noFill/>
                      <a:prstDash val="solid"/>
                    </a:lnT>
                    <a:lnB w="9525" cap="flat" cmpd="sng" algn="ctr">
                      <a:noFill/>
                      <a:prstDash val="solid"/>
                    </a:lnB>
                    <a:lnTlToBr w="12700" cmpd="sng">
                      <a:noFill/>
                      <a:prstDash val="solid"/>
                    </a:lnTlToBr>
                    <a:lnBlToTr w="12700" cmpd="sng">
                      <a:noFill/>
                      <a:prstDash val="solid"/>
                    </a:lnBlToTr>
                    <a:solidFill>
                      <a:schemeClr val="tx2"/>
                    </a:solidFill>
                  </a:tcPr>
                </a:tc>
                <a:tc>
                  <a:txBody>
                    <a:bodyPr/>
                    <a:lstStyle/>
                    <a:p>
                      <a:pPr marL="0" marR="0" algn="ctr">
                        <a:lnSpc>
                          <a:spcPct val="115000"/>
                        </a:lnSpc>
                        <a:spcAft>
                          <a:spcPts val="800"/>
                        </a:spcAft>
                        <a:buNone/>
                      </a:pPr>
                      <a:r>
                        <a:rPr lang="en-US" sz="1600" kern="100">
                          <a:solidFill>
                            <a:srgbClr val="000000"/>
                          </a:solidFill>
                          <a:effectLst/>
                        </a:rPr>
                        <a:t>5%</a:t>
                      </a:r>
                    </a:p>
                  </a:txBody>
                  <a:tcPr anchor="ctr">
                    <a:lnL w="9525" cap="flat" cmpd="sng" algn="ctr">
                      <a:noFill/>
                      <a:prstDash val="solid"/>
                    </a:lnL>
                    <a:lnR w="9525" cap="flat" cmpd="sng" algn="ctr">
                      <a:noFill/>
                      <a:prstDash val="solid"/>
                    </a:lnR>
                    <a:lnT w="25400" cap="flat" cmpd="sng" algn="ctr">
                      <a:noFill/>
                      <a:prstDash val="solid"/>
                    </a:lnT>
                    <a:lnB w="9525" cap="flat" cmpd="sng" algn="ctr">
                      <a:noFill/>
                      <a:prstDash val="solid"/>
                    </a:lnB>
                    <a:lnTlToBr w="12700" cmpd="sng">
                      <a:noFill/>
                      <a:prstDash val="solid"/>
                    </a:lnTlToBr>
                    <a:lnBlToTr w="12700" cmpd="sng">
                      <a:noFill/>
                      <a:prstDash val="solid"/>
                    </a:lnBlToTr>
                    <a:solidFill>
                      <a:schemeClr val="tx2"/>
                    </a:solidFill>
                  </a:tcPr>
                </a:tc>
                <a:tc>
                  <a:txBody>
                    <a:bodyPr/>
                    <a:lstStyle/>
                    <a:p>
                      <a:pPr marL="0" marR="0" algn="ctr">
                        <a:lnSpc>
                          <a:spcPct val="115000"/>
                        </a:lnSpc>
                        <a:spcAft>
                          <a:spcPts val="800"/>
                        </a:spcAft>
                        <a:buNone/>
                      </a:pPr>
                      <a:r>
                        <a:rPr lang="en-US" sz="1600" kern="100">
                          <a:solidFill>
                            <a:srgbClr val="000000"/>
                          </a:solidFill>
                          <a:effectLst/>
                        </a:rPr>
                        <a:t>Improved outcomes</a:t>
                      </a:r>
                    </a:p>
                  </a:txBody>
                  <a:tcPr anchor="ctr">
                    <a:lnL w="9525" cap="flat" cmpd="sng" algn="ctr">
                      <a:noFill/>
                      <a:prstDash val="solid"/>
                    </a:lnL>
                    <a:lnR w="9525" cap="flat" cmpd="sng" algn="ctr">
                      <a:noFill/>
                      <a:prstDash val="solid"/>
                    </a:lnR>
                    <a:lnT w="25400" cap="flat" cmpd="sng" algn="ctr">
                      <a:noFill/>
                      <a:prstDash val="solid"/>
                    </a:lnT>
                    <a:lnB w="9525" cap="flat" cmpd="sng" algn="ctr">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745129674"/>
                  </a:ext>
                </a:extLst>
              </a:tr>
              <a:tr h="158491">
                <a:tc>
                  <a:txBody>
                    <a:bodyPr/>
                    <a:lstStyle/>
                    <a:p>
                      <a:pPr marL="0" marR="0">
                        <a:lnSpc>
                          <a:spcPct val="115000"/>
                        </a:lnSpc>
                        <a:spcAft>
                          <a:spcPts val="800"/>
                        </a:spcAft>
                        <a:buNone/>
                      </a:pPr>
                      <a:r>
                        <a:rPr lang="en-US" sz="1600" kern="100">
                          <a:solidFill>
                            <a:srgbClr val="000000"/>
                          </a:solidFill>
                          <a:effectLst/>
                        </a:rPr>
                        <a:t>Phentermine/topiramate</a:t>
                      </a:r>
                    </a:p>
                  </a:txBody>
                  <a:tcPr anchor="ctr">
                    <a:lnL w="9525" cap="flat" cmpd="sng" algn="ctr">
                      <a:noFill/>
                      <a:prstDash val="solid"/>
                    </a:lnL>
                    <a:lnR w="25400"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15000"/>
                        </a:lnSpc>
                        <a:spcAft>
                          <a:spcPts val="800"/>
                        </a:spcAft>
                        <a:buNone/>
                      </a:pPr>
                      <a:r>
                        <a:rPr lang="en-US" sz="1600" kern="100">
                          <a:solidFill>
                            <a:srgbClr val="000000"/>
                          </a:solidFill>
                          <a:effectLst/>
                        </a:rPr>
                        <a:t>NE transporter inhibitor/GABA agonist</a:t>
                      </a:r>
                    </a:p>
                  </a:txBody>
                  <a:tcPr anchor="ctr">
                    <a:lnL w="25400" cap="flat" cmpd="sng" algn="ctr">
                      <a:noFill/>
                      <a:prstDash val="solid"/>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15000"/>
                        </a:lnSpc>
                        <a:spcAft>
                          <a:spcPts val="800"/>
                        </a:spcAft>
                        <a:buNone/>
                      </a:pPr>
                      <a:r>
                        <a:rPr lang="en-US" sz="1600" kern="100">
                          <a:solidFill>
                            <a:srgbClr val="000000"/>
                          </a:solidFill>
                          <a:effectLst/>
                        </a:rPr>
                        <a:t>8%-10%</a:t>
                      </a:r>
                    </a:p>
                  </a:txBody>
                  <a:tcPr anchor="ctr">
                    <a:lnL w="9525" cap="flat" cmpd="sng" algn="ctr">
                      <a:noFill/>
                      <a:prstDash val="solid"/>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15000"/>
                        </a:lnSpc>
                        <a:spcAft>
                          <a:spcPts val="800"/>
                        </a:spcAft>
                        <a:buNone/>
                      </a:pPr>
                      <a:r>
                        <a:rPr lang="en-US" sz="1600" kern="100">
                          <a:solidFill>
                            <a:srgbClr val="000000"/>
                          </a:solidFill>
                          <a:effectLst/>
                        </a:rPr>
                        <a:t>Caution with CVD</a:t>
                      </a:r>
                    </a:p>
                  </a:txBody>
                  <a:tcPr anchor="ctr">
                    <a:lnL w="9525" cap="flat" cmpd="sng" algn="ctr">
                      <a:noFill/>
                      <a:prstDash val="solid"/>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440466766"/>
                  </a:ext>
                </a:extLst>
              </a:tr>
              <a:tr h="279139">
                <a:tc>
                  <a:txBody>
                    <a:bodyPr/>
                    <a:lstStyle/>
                    <a:p>
                      <a:pPr marL="0" marR="0">
                        <a:lnSpc>
                          <a:spcPct val="115000"/>
                        </a:lnSpc>
                        <a:spcAft>
                          <a:spcPts val="800"/>
                        </a:spcAft>
                        <a:buNone/>
                      </a:pPr>
                      <a:r>
                        <a:rPr lang="en-US" sz="1600" kern="100">
                          <a:solidFill>
                            <a:srgbClr val="000000"/>
                          </a:solidFill>
                          <a:effectLst/>
                        </a:rPr>
                        <a:t>Naltrexone/bupropion</a:t>
                      </a:r>
                    </a:p>
                  </a:txBody>
                  <a:tcPr anchor="ctr">
                    <a:lnL w="9525" cap="flat" cmpd="sng" algn="ctr">
                      <a:noFill/>
                      <a:prstDash val="solid"/>
                    </a:lnL>
                    <a:lnR w="25400"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2"/>
                    </a:solidFill>
                  </a:tcPr>
                </a:tc>
                <a:tc>
                  <a:txBody>
                    <a:bodyPr/>
                    <a:lstStyle/>
                    <a:p>
                      <a:pPr marL="0" marR="0" algn="ctr">
                        <a:lnSpc>
                          <a:spcPct val="115000"/>
                        </a:lnSpc>
                        <a:spcAft>
                          <a:spcPts val="800"/>
                        </a:spcAft>
                        <a:buNone/>
                      </a:pPr>
                      <a:r>
                        <a:rPr lang="en-US" sz="1600" kern="100">
                          <a:solidFill>
                            <a:srgbClr val="000000"/>
                          </a:solidFill>
                          <a:effectLst/>
                        </a:rPr>
                        <a:t>Opioid receptor antagonist/DA and NE transporter inhibitor</a:t>
                      </a:r>
                    </a:p>
                  </a:txBody>
                  <a:tcPr anchor="ctr">
                    <a:lnL w="25400" cap="flat" cmpd="sng" algn="ctr">
                      <a:noFill/>
                      <a:prstDash val="solid"/>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2"/>
                    </a:solidFill>
                  </a:tcPr>
                </a:tc>
                <a:tc>
                  <a:txBody>
                    <a:bodyPr/>
                    <a:lstStyle/>
                    <a:p>
                      <a:pPr marL="0" marR="0" algn="ctr">
                        <a:lnSpc>
                          <a:spcPct val="115000"/>
                        </a:lnSpc>
                        <a:spcAft>
                          <a:spcPts val="800"/>
                        </a:spcAft>
                        <a:buNone/>
                      </a:pPr>
                      <a:r>
                        <a:rPr lang="en-US" sz="1600" kern="100">
                          <a:solidFill>
                            <a:srgbClr val="000000"/>
                          </a:solidFill>
                          <a:effectLst/>
                        </a:rPr>
                        <a:t>6%</a:t>
                      </a:r>
                    </a:p>
                  </a:txBody>
                  <a:tcPr anchor="ctr">
                    <a:lnL w="9525" cap="flat" cmpd="sng" algn="ctr">
                      <a:noFill/>
                      <a:prstDash val="solid"/>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2"/>
                    </a:solidFill>
                  </a:tcPr>
                </a:tc>
                <a:tc>
                  <a:txBody>
                    <a:bodyPr/>
                    <a:lstStyle/>
                    <a:p>
                      <a:pPr marL="0" marR="0" algn="ctr">
                        <a:lnSpc>
                          <a:spcPct val="115000"/>
                        </a:lnSpc>
                        <a:spcAft>
                          <a:spcPts val="800"/>
                        </a:spcAft>
                        <a:buNone/>
                      </a:pPr>
                      <a:r>
                        <a:rPr lang="en-US" sz="1600" kern="100">
                          <a:solidFill>
                            <a:srgbClr val="000000"/>
                          </a:solidFill>
                          <a:effectLst/>
                        </a:rPr>
                        <a:t>Neutral</a:t>
                      </a:r>
                    </a:p>
                  </a:txBody>
                  <a:tcPr anchor="ctr">
                    <a:lnL w="9525" cap="flat" cmpd="sng" algn="ctr">
                      <a:noFill/>
                      <a:prstDash val="solid"/>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258903596"/>
                  </a:ext>
                </a:extLst>
              </a:tr>
              <a:tr h="158491">
                <a:tc>
                  <a:txBody>
                    <a:bodyPr/>
                    <a:lstStyle/>
                    <a:p>
                      <a:pPr marL="0" marR="0">
                        <a:lnSpc>
                          <a:spcPct val="115000"/>
                        </a:lnSpc>
                        <a:spcAft>
                          <a:spcPts val="800"/>
                        </a:spcAft>
                        <a:buNone/>
                      </a:pPr>
                      <a:r>
                        <a:rPr lang="en-US" sz="1600" kern="100">
                          <a:solidFill>
                            <a:srgbClr val="000000"/>
                          </a:solidFill>
                          <a:effectLst/>
                        </a:rPr>
                        <a:t>Liraglutide</a:t>
                      </a:r>
                    </a:p>
                  </a:txBody>
                  <a:tcPr anchor="ctr">
                    <a:lnL w="9525" cap="flat" cmpd="sng" algn="ctr">
                      <a:noFill/>
                      <a:prstDash val="solid"/>
                    </a:lnL>
                    <a:lnR w="25400"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15000"/>
                        </a:lnSpc>
                        <a:spcAft>
                          <a:spcPts val="800"/>
                        </a:spcAft>
                        <a:buNone/>
                      </a:pPr>
                      <a:r>
                        <a:rPr lang="en-US" sz="1600" kern="100">
                          <a:solidFill>
                            <a:srgbClr val="000000"/>
                          </a:solidFill>
                          <a:effectLst/>
                        </a:rPr>
                        <a:t>GLP-1 receptor agonist</a:t>
                      </a:r>
                    </a:p>
                  </a:txBody>
                  <a:tcPr anchor="ctr">
                    <a:lnL w="25400" cap="flat" cmpd="sng" algn="ctr">
                      <a:noFill/>
                      <a:prstDash val="solid"/>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15000"/>
                        </a:lnSpc>
                        <a:spcAft>
                          <a:spcPts val="800"/>
                        </a:spcAft>
                        <a:buNone/>
                      </a:pPr>
                      <a:r>
                        <a:rPr lang="en-US" sz="1600" kern="100">
                          <a:solidFill>
                            <a:srgbClr val="000000"/>
                          </a:solidFill>
                          <a:effectLst/>
                        </a:rPr>
                        <a:t>8%</a:t>
                      </a:r>
                    </a:p>
                  </a:txBody>
                  <a:tcPr anchor="ctr">
                    <a:lnL w="9525" cap="flat" cmpd="sng" algn="ctr">
                      <a:noFill/>
                      <a:prstDash val="solid"/>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15000"/>
                        </a:lnSpc>
                        <a:spcAft>
                          <a:spcPts val="800"/>
                        </a:spcAft>
                        <a:buNone/>
                      </a:pPr>
                      <a:r>
                        <a:rPr lang="en-US" sz="1600" kern="100">
                          <a:solidFill>
                            <a:srgbClr val="000000"/>
                          </a:solidFill>
                          <a:effectLst/>
                        </a:rPr>
                        <a:t>Improved outcomes</a:t>
                      </a:r>
                    </a:p>
                  </a:txBody>
                  <a:tcPr anchor="ctr">
                    <a:lnL w="9525" cap="flat" cmpd="sng" algn="ctr">
                      <a:noFill/>
                      <a:prstDash val="solid"/>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617862131"/>
                  </a:ext>
                </a:extLst>
              </a:tr>
              <a:tr h="158491">
                <a:tc>
                  <a:txBody>
                    <a:bodyPr/>
                    <a:lstStyle/>
                    <a:p>
                      <a:pPr marL="0" lvl="0">
                        <a:lnSpc>
                          <a:spcPct val="114999"/>
                        </a:lnSpc>
                        <a:spcAft>
                          <a:spcPts val="800"/>
                        </a:spcAft>
                        <a:buNone/>
                      </a:pPr>
                      <a:r>
                        <a:rPr lang="en-US" sz="1600" kern="100" err="1">
                          <a:solidFill>
                            <a:srgbClr val="000000"/>
                          </a:solidFill>
                          <a:effectLst/>
                        </a:rPr>
                        <a:t>Semaglutide</a:t>
                      </a:r>
                      <a:endParaRPr lang="en-US" sz="1600" err="1"/>
                    </a:p>
                  </a:txBody>
                  <a:tcPr anchor="ctr">
                    <a:lnL w="9525" cap="flat" cmpd="sng" algn="ctr">
                      <a:noFill/>
                      <a:prstDash val="solid"/>
                    </a:lnL>
                    <a:lnR w="25400"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2"/>
                    </a:solidFill>
                  </a:tcPr>
                </a:tc>
                <a:tc>
                  <a:txBody>
                    <a:bodyPr/>
                    <a:lstStyle/>
                    <a:p>
                      <a:pPr marL="0" lvl="0" algn="ctr">
                        <a:lnSpc>
                          <a:spcPct val="114999"/>
                        </a:lnSpc>
                        <a:spcAft>
                          <a:spcPts val="800"/>
                        </a:spcAft>
                        <a:buNone/>
                      </a:pPr>
                      <a:r>
                        <a:rPr lang="en-US" sz="1600" kern="100">
                          <a:solidFill>
                            <a:srgbClr val="000000"/>
                          </a:solidFill>
                          <a:effectLst/>
                        </a:rPr>
                        <a:t>GLP-1 receptor agonist</a:t>
                      </a:r>
                    </a:p>
                  </a:txBody>
                  <a:tcPr anchor="ctr">
                    <a:lnL w="25400" cap="flat" cmpd="sng" algn="ctr">
                      <a:noFill/>
                      <a:prstDash val="solid"/>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2"/>
                    </a:solidFill>
                  </a:tcPr>
                </a:tc>
                <a:tc>
                  <a:txBody>
                    <a:bodyPr/>
                    <a:lstStyle/>
                    <a:p>
                      <a:pPr marL="0" lvl="0" algn="ctr">
                        <a:lnSpc>
                          <a:spcPct val="114999"/>
                        </a:lnSpc>
                        <a:spcAft>
                          <a:spcPts val="800"/>
                        </a:spcAft>
                        <a:buNone/>
                      </a:pPr>
                      <a:r>
                        <a:rPr lang="en-US" sz="1600" kern="100">
                          <a:solidFill>
                            <a:srgbClr val="000000"/>
                          </a:solidFill>
                          <a:effectLst/>
                        </a:rPr>
                        <a:t>10%</a:t>
                      </a:r>
                    </a:p>
                  </a:txBody>
                  <a:tcPr anchor="ctr">
                    <a:lnL w="9525" cap="flat" cmpd="sng" algn="ctr">
                      <a:noFill/>
                      <a:prstDash val="solid"/>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2"/>
                    </a:solidFill>
                  </a:tcPr>
                </a:tc>
                <a:tc>
                  <a:txBody>
                    <a:bodyPr/>
                    <a:lstStyle/>
                    <a:p>
                      <a:pPr marL="0" lvl="0" algn="ctr">
                        <a:lnSpc>
                          <a:spcPct val="114999"/>
                        </a:lnSpc>
                        <a:spcAft>
                          <a:spcPts val="800"/>
                        </a:spcAft>
                        <a:buNone/>
                      </a:pPr>
                      <a:r>
                        <a:rPr lang="en-US" sz="1600" kern="100">
                          <a:solidFill>
                            <a:srgbClr val="000000"/>
                          </a:solidFill>
                          <a:effectLst/>
                        </a:rPr>
                        <a:t>Improved outcomes</a:t>
                      </a:r>
                    </a:p>
                  </a:txBody>
                  <a:tcPr anchor="ctr">
                    <a:lnL w="9525" cap="flat" cmpd="sng" algn="ctr">
                      <a:noFill/>
                      <a:prstDash val="solid"/>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213079710"/>
                  </a:ext>
                </a:extLst>
              </a:tr>
              <a:tr h="158491">
                <a:tc>
                  <a:txBody>
                    <a:bodyPr/>
                    <a:lstStyle/>
                    <a:p>
                      <a:pPr marL="0" marR="0">
                        <a:lnSpc>
                          <a:spcPct val="115000"/>
                        </a:lnSpc>
                        <a:spcAft>
                          <a:spcPts val="800"/>
                        </a:spcAft>
                        <a:buNone/>
                      </a:pPr>
                      <a:r>
                        <a:rPr lang="en-US" sz="1600" kern="100" err="1">
                          <a:solidFill>
                            <a:srgbClr val="000000"/>
                          </a:solidFill>
                          <a:effectLst/>
                        </a:rPr>
                        <a:t>Tirzepatide</a:t>
                      </a:r>
                      <a:endParaRPr lang="en-US" sz="1600" kern="100">
                        <a:solidFill>
                          <a:srgbClr val="000000"/>
                        </a:solidFill>
                        <a:effectLst/>
                      </a:endParaRPr>
                    </a:p>
                  </a:txBody>
                  <a:tcPr anchor="ctr">
                    <a:lnL w="9525" cap="flat" cmpd="sng" algn="ctr">
                      <a:noFill/>
                      <a:prstDash val="solid"/>
                    </a:lnL>
                    <a:lnR w="25400"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15000"/>
                        </a:lnSpc>
                        <a:spcAft>
                          <a:spcPts val="800"/>
                        </a:spcAft>
                        <a:buNone/>
                      </a:pPr>
                      <a:r>
                        <a:rPr lang="en-US" sz="1600" kern="100">
                          <a:solidFill>
                            <a:srgbClr val="000000"/>
                          </a:solidFill>
                          <a:effectLst/>
                        </a:rPr>
                        <a:t>Dual GLP-1 and GIP receptor agonist</a:t>
                      </a:r>
                    </a:p>
                  </a:txBody>
                  <a:tcPr anchor="ctr">
                    <a:lnL w="25400" cap="flat" cmpd="sng" algn="ctr">
                      <a:noFill/>
                      <a:prstDash val="solid"/>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15000"/>
                        </a:lnSpc>
                        <a:spcAft>
                          <a:spcPts val="800"/>
                        </a:spcAft>
                        <a:buNone/>
                      </a:pPr>
                      <a:r>
                        <a:rPr lang="en-US" sz="1600" kern="100">
                          <a:solidFill>
                            <a:srgbClr val="000000"/>
                          </a:solidFill>
                          <a:effectLst/>
                        </a:rPr>
                        <a:t>15%-21%</a:t>
                      </a:r>
                    </a:p>
                  </a:txBody>
                  <a:tcPr anchor="ctr">
                    <a:lnL w="9525" cap="flat" cmpd="sng" algn="ctr">
                      <a:noFill/>
                      <a:prstDash val="solid"/>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1">
                        <a:lumMod val="95000"/>
                      </a:schemeClr>
                    </a:solidFill>
                  </a:tcPr>
                </a:tc>
                <a:tc>
                  <a:txBody>
                    <a:bodyPr/>
                    <a:lstStyle/>
                    <a:p>
                      <a:pPr marL="0" marR="0" algn="ctr">
                        <a:lnSpc>
                          <a:spcPct val="115000"/>
                        </a:lnSpc>
                        <a:spcAft>
                          <a:spcPts val="800"/>
                        </a:spcAft>
                        <a:buNone/>
                      </a:pPr>
                      <a:r>
                        <a:rPr lang="en-US" sz="1600" kern="100">
                          <a:solidFill>
                            <a:srgbClr val="000000"/>
                          </a:solidFill>
                          <a:effectLst/>
                        </a:rPr>
                        <a:t>Improved outcomes</a:t>
                      </a:r>
                    </a:p>
                  </a:txBody>
                  <a:tcPr anchor="ctr">
                    <a:lnL w="9525" cap="flat" cmpd="sng" algn="ctr">
                      <a:noFill/>
                      <a:prstDash val="solid"/>
                    </a:lnL>
                    <a:lnR w="9525" cap="flat" cmpd="sng" algn="ctr">
                      <a:noFill/>
                      <a:prstDash val="solid"/>
                    </a:lnR>
                    <a:lnT w="9525" cap="flat" cmpd="sng" algn="ctr">
                      <a:noFill/>
                      <a:prstDash val="solid"/>
                    </a:lnT>
                    <a:lnB w="9525" cap="flat" cmpd="sng" algn="ctr">
                      <a:noFill/>
                      <a:prstDash val="soli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035599512"/>
                  </a:ext>
                </a:extLst>
              </a:tr>
            </a:tbl>
          </a:graphicData>
        </a:graphic>
      </p:graphicFrame>
      <p:sp>
        <p:nvSpPr>
          <p:cNvPr id="5" name="Rectangle 4">
            <a:extLst>
              <a:ext uri="{FF2B5EF4-FFF2-40B4-BE49-F238E27FC236}">
                <a16:creationId xmlns:a16="http://schemas.microsoft.com/office/drawing/2014/main" id="{D7524178-355D-0078-1E7F-DFDADA6345DD}"/>
              </a:ext>
            </a:extLst>
          </p:cNvPr>
          <p:cNvSpPr/>
          <p:nvPr/>
        </p:nvSpPr>
        <p:spPr>
          <a:xfrm>
            <a:off x="409327" y="6179244"/>
            <a:ext cx="7010046" cy="461665"/>
          </a:xfrm>
          <a:prstGeom prst="rect">
            <a:avLst/>
          </a:prstGeom>
        </p:spPr>
        <p:txBody>
          <a:bodyPr wrap="square" lIns="91440" tIns="45720" rIns="91440" bIns="45720" anchor="t">
            <a:spAutoFit/>
          </a:bodyPr>
          <a:lstStyle/>
          <a:p>
            <a:pPr eaLnBrk="1" fontAlgn="auto" hangingPunct="1">
              <a:spcBef>
                <a:spcPts val="0"/>
              </a:spcBef>
              <a:spcAft>
                <a:spcPts val="0"/>
              </a:spcAf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Narayanaswami. </a:t>
            </a:r>
            <a:r>
              <a:rPr kumimoji="0" lang="en-US" sz="1200" b="0" i="0" u="none" strike="noStrike" kern="1200" cap="none" spc="0" normalizeH="0" baseline="0" noProof="0" err="1">
                <a:ln>
                  <a:noFill/>
                </a:ln>
                <a:solidFill>
                  <a:schemeClr val="bg2"/>
                </a:solidFill>
                <a:effectLst/>
                <a:uLnTx/>
                <a:uFillTx/>
                <a:latin typeface="Calibri" panose="020F0502020204030204"/>
                <a:ea typeface="+mn-ea"/>
                <a:cs typeface="+mn-cs"/>
              </a:rPr>
              <a:t>Pharmacol</a:t>
            </a: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 Ther. 2016;170:116. </a:t>
            </a:r>
            <a:r>
              <a:rPr kumimoji="0" lang="en-US" sz="1200" b="0" i="0" u="none" strike="noStrike" kern="1200" cap="none" spc="0" normalizeH="0" baseline="0" noProof="0" err="1">
                <a:ln>
                  <a:noFill/>
                </a:ln>
                <a:solidFill>
                  <a:schemeClr val="bg2"/>
                </a:solidFill>
                <a:effectLst/>
                <a:uLnTx/>
                <a:uFillTx/>
                <a:latin typeface="Calibri" panose="020F0502020204030204"/>
                <a:ea typeface="+mn-ea"/>
                <a:cs typeface="+mn-cs"/>
              </a:rPr>
              <a:t>Tirzepatide</a:t>
            </a: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 PI. </a:t>
            </a:r>
            <a:r>
              <a:rPr kumimoji="0" lang="en-US" sz="1200" b="0" i="0" u="none" strike="noStrike" kern="1200" cap="none" spc="0" normalizeH="0" baseline="0" noProof="0" err="1">
                <a:ln>
                  <a:noFill/>
                </a:ln>
                <a:solidFill>
                  <a:schemeClr val="bg2"/>
                </a:solidFill>
                <a:effectLst/>
                <a:uLnTx/>
                <a:uFillTx/>
                <a:latin typeface="Calibri" panose="020F0502020204030204"/>
                <a:ea typeface="+mn-ea"/>
                <a:cs typeface="+mn-cs"/>
              </a:rPr>
              <a:t>Tavosanis</a:t>
            </a: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 Nat Cardiovascular Res. 2025;4:5.</a:t>
            </a:r>
            <a:r>
              <a:rPr lang="en-US" sz="1200" b="0">
                <a:solidFill>
                  <a:schemeClr val="bg2"/>
                </a:solidFill>
                <a:latin typeface="Calibri" panose="020F0502020204030204"/>
                <a:cs typeface="+mn-cs"/>
              </a:rPr>
              <a:t> </a:t>
            </a:r>
            <a:r>
              <a:rPr lang="en-US" sz="1200" b="0">
                <a:solidFill>
                  <a:schemeClr val="bg2"/>
                </a:solidFill>
                <a:latin typeface="Calibri"/>
                <a:ea typeface="Calibri"/>
                <a:cs typeface="Arial"/>
              </a:rPr>
              <a:t>Ghusn. JAMA </a:t>
            </a:r>
            <a:r>
              <a:rPr lang="en-US" sz="1200" b="0" err="1">
                <a:solidFill>
                  <a:schemeClr val="bg2"/>
                </a:solidFill>
                <a:latin typeface="Calibri"/>
                <a:ea typeface="Calibri"/>
                <a:cs typeface="Arial"/>
              </a:rPr>
              <a:t>Netw</a:t>
            </a:r>
            <a:r>
              <a:rPr lang="en-US" sz="1200" b="0">
                <a:solidFill>
                  <a:schemeClr val="bg2"/>
                </a:solidFill>
                <a:latin typeface="Calibri"/>
                <a:ea typeface="Calibri"/>
                <a:cs typeface="Arial"/>
              </a:rPr>
              <a:t> Open. 2022;5:e2231982.</a:t>
            </a:r>
            <a:endParaRPr lang="en-US" sz="1200" b="0" i="0" u="none" strike="noStrike" kern="1200" cap="none" spc="0" normalizeH="0" baseline="0" noProof="0">
              <a:ln>
                <a:noFill/>
              </a:ln>
              <a:solidFill>
                <a:schemeClr val="bg2"/>
              </a:solidFill>
              <a:effectLst/>
              <a:uLnTx/>
              <a:uFillTx/>
              <a:latin typeface="Calibri"/>
              <a:ea typeface="Calibri"/>
              <a:cs typeface="Arial"/>
            </a:endParaRPr>
          </a:p>
        </p:txBody>
      </p:sp>
      <p:pic>
        <p:nvPicPr>
          <p:cNvPr id="9" name="Graphic 8" descr="Target with solid fill">
            <a:extLst>
              <a:ext uri="{FF2B5EF4-FFF2-40B4-BE49-F238E27FC236}">
                <a16:creationId xmlns:a16="http://schemas.microsoft.com/office/drawing/2014/main" id="{1AB0D0D2-DA00-9536-4FF7-EEA9D9C89C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99394" y="1464014"/>
            <a:ext cx="1751919" cy="1751919"/>
          </a:xfrm>
          <a:prstGeom prst="rect">
            <a:avLst/>
          </a:prstGeom>
        </p:spPr>
      </p:pic>
    </p:spTree>
    <p:extLst>
      <p:ext uri="{BB962C8B-B14F-4D97-AF65-F5344CB8AC3E}">
        <p14:creationId xmlns:p14="http://schemas.microsoft.com/office/powerpoint/2010/main" val="7426396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F3A68-08E9-139D-F403-0259FC9F5450}"/>
              </a:ext>
            </a:extLst>
          </p:cNvPr>
          <p:cNvSpPr>
            <a:spLocks noGrp="1"/>
          </p:cNvSpPr>
          <p:nvPr>
            <p:ph type="title"/>
          </p:nvPr>
        </p:nvSpPr>
        <p:spPr/>
        <p:txBody>
          <a:bodyPr/>
          <a:lstStyle/>
          <a:p>
            <a:r>
              <a:rPr lang="en-US" sz="3600" b="1" kern="100">
                <a:effectLst/>
                <a:latin typeface="+mn-lt"/>
                <a:ea typeface="Aptos" panose="020B0004020202020204" pitchFamily="34" charset="0"/>
                <a:cs typeface="Times New Roman" panose="02020603050405020304" pitchFamily="18" charset="0"/>
              </a:rPr>
              <a:t>Incretin-Based Therapies and OSA Outcomes</a:t>
            </a:r>
            <a:endParaRPr lang="en-US">
              <a:latin typeface="+mn-lt"/>
            </a:endParaRPr>
          </a:p>
        </p:txBody>
      </p:sp>
      <p:sp>
        <p:nvSpPr>
          <p:cNvPr id="5" name="Content Placeholder 4">
            <a:extLst>
              <a:ext uri="{FF2B5EF4-FFF2-40B4-BE49-F238E27FC236}">
                <a16:creationId xmlns:a16="http://schemas.microsoft.com/office/drawing/2014/main" id="{4505180E-D629-3A47-C2D4-6F3B1FBFC3E7}"/>
              </a:ext>
            </a:extLst>
          </p:cNvPr>
          <p:cNvSpPr>
            <a:spLocks noGrp="1"/>
          </p:cNvSpPr>
          <p:nvPr>
            <p:ph sz="half" idx="1"/>
          </p:nvPr>
        </p:nvSpPr>
        <p:spPr>
          <a:xfrm>
            <a:off x="601820" y="1640658"/>
            <a:ext cx="5309278" cy="4530841"/>
          </a:xfrm>
          <a:solidFill>
            <a:schemeClr val="accent2">
              <a:lumMod val="20000"/>
              <a:lumOff val="80000"/>
            </a:schemeClr>
          </a:solidFill>
        </p:spPr>
        <p:txBody>
          <a:bodyPr/>
          <a:lstStyle/>
          <a:p>
            <a:pPr marL="0" indent="0" algn="ctr">
              <a:buNone/>
            </a:pPr>
            <a:r>
              <a:rPr lang="en-US" b="1">
                <a:solidFill>
                  <a:schemeClr val="accent1"/>
                </a:solidFill>
              </a:rPr>
              <a:t>Liraglutide </a:t>
            </a:r>
            <a:br>
              <a:rPr lang="en-US" b="1">
                <a:solidFill>
                  <a:schemeClr val="accent1"/>
                </a:solidFill>
              </a:rPr>
            </a:br>
            <a:r>
              <a:rPr lang="en-US" sz="2200" b="1">
                <a:solidFill>
                  <a:schemeClr val="accent1"/>
                </a:solidFill>
              </a:rPr>
              <a:t>(GLP-1 RA)</a:t>
            </a:r>
          </a:p>
          <a:p>
            <a:r>
              <a:rPr lang="en-US"/>
              <a:t>Weight reduction leads to decreased fat deposition, which may reduce airway resistance</a:t>
            </a:r>
          </a:p>
          <a:p>
            <a:r>
              <a:rPr lang="en-US"/>
              <a:t>OSA impact: improved AHI and oxygen saturation</a:t>
            </a:r>
          </a:p>
          <a:p>
            <a:pPr lvl="1"/>
            <a:r>
              <a:rPr lang="en-US"/>
              <a:t>Significant association between weight loss degree and OSA improvement</a:t>
            </a:r>
          </a:p>
        </p:txBody>
      </p:sp>
      <p:sp>
        <p:nvSpPr>
          <p:cNvPr id="4" name="Content Placeholder 3">
            <a:extLst>
              <a:ext uri="{FF2B5EF4-FFF2-40B4-BE49-F238E27FC236}">
                <a16:creationId xmlns:a16="http://schemas.microsoft.com/office/drawing/2014/main" id="{60A65F87-3A7B-6829-4458-A64BB4D51BF1}"/>
              </a:ext>
            </a:extLst>
          </p:cNvPr>
          <p:cNvSpPr>
            <a:spLocks noGrp="1"/>
          </p:cNvSpPr>
          <p:nvPr>
            <p:ph sz="half" idx="2"/>
          </p:nvPr>
        </p:nvSpPr>
        <p:spPr>
          <a:xfrm>
            <a:off x="6252634" y="1640658"/>
            <a:ext cx="5253566" cy="4531542"/>
          </a:xfrm>
          <a:solidFill>
            <a:schemeClr val="accent3">
              <a:lumMod val="20000"/>
              <a:lumOff val="80000"/>
            </a:schemeClr>
          </a:solidFill>
        </p:spPr>
        <p:txBody>
          <a:bodyPr/>
          <a:lstStyle/>
          <a:p>
            <a:pPr marL="0" indent="0" algn="ctr">
              <a:buNone/>
            </a:pPr>
            <a:r>
              <a:rPr lang="en-US" b="1" err="1">
                <a:solidFill>
                  <a:schemeClr val="accent3"/>
                </a:solidFill>
              </a:rPr>
              <a:t>Tirzepatide</a:t>
            </a:r>
            <a:r>
              <a:rPr lang="en-US" b="1">
                <a:solidFill>
                  <a:schemeClr val="accent3"/>
                </a:solidFill>
              </a:rPr>
              <a:t> </a:t>
            </a:r>
            <a:br>
              <a:rPr lang="en-US" b="1">
                <a:solidFill>
                  <a:schemeClr val="accent3"/>
                </a:solidFill>
              </a:rPr>
            </a:br>
            <a:r>
              <a:rPr lang="en-US" sz="2200" b="1">
                <a:solidFill>
                  <a:schemeClr val="accent3"/>
                </a:solidFill>
              </a:rPr>
              <a:t>(GIP/GLP-1 RA)</a:t>
            </a:r>
          </a:p>
          <a:p>
            <a:r>
              <a:rPr lang="en-US"/>
              <a:t>Greater weight loss vs </a:t>
            </a:r>
            <a:br>
              <a:rPr lang="en-US"/>
            </a:br>
            <a:r>
              <a:rPr lang="en-US"/>
              <a:t>liraglutide</a:t>
            </a:r>
          </a:p>
          <a:p>
            <a:r>
              <a:rPr lang="en-US"/>
              <a:t>OSA impact: improved AHI and may reduce CPAP dependence</a:t>
            </a:r>
          </a:p>
          <a:p>
            <a:r>
              <a:rPr lang="en-US">
                <a:latin typeface="Calibri"/>
                <a:ea typeface="Calibri"/>
                <a:cs typeface="Calibri"/>
              </a:rPr>
              <a:t>SURMOUNT-1/2/OSA: reduced weight and cardiometabolic risk factors</a:t>
            </a:r>
          </a:p>
        </p:txBody>
      </p:sp>
      <p:sp>
        <p:nvSpPr>
          <p:cNvPr id="6" name="Rectangle 5">
            <a:extLst>
              <a:ext uri="{FF2B5EF4-FFF2-40B4-BE49-F238E27FC236}">
                <a16:creationId xmlns:a16="http://schemas.microsoft.com/office/drawing/2014/main" id="{03DE8A6E-667B-8288-8215-D5D87567DAD1}"/>
              </a:ext>
            </a:extLst>
          </p:cNvPr>
          <p:cNvSpPr/>
          <p:nvPr/>
        </p:nvSpPr>
        <p:spPr>
          <a:xfrm>
            <a:off x="409326" y="6187547"/>
            <a:ext cx="8313081"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Sutherland. Sleep Breath. 2022;27:1333. Blackman. Int J </a:t>
            </a:r>
            <a:r>
              <a:rPr kumimoji="0" lang="en-US" sz="1200" b="0" i="0" u="none" strike="noStrike" kern="1200" cap="none" spc="0" normalizeH="0" baseline="0" noProof="0" err="1">
                <a:ln>
                  <a:noFill/>
                </a:ln>
                <a:solidFill>
                  <a:schemeClr val="bg2"/>
                </a:solidFill>
                <a:effectLst/>
                <a:uLnTx/>
                <a:uFillTx/>
                <a:latin typeface="Calibri" panose="020F0502020204030204"/>
                <a:ea typeface="+mn-ea"/>
                <a:cs typeface="+mn-cs"/>
              </a:rPr>
              <a:t>Obes</a:t>
            </a: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 </a:t>
            </a:r>
            <a:r>
              <a:rPr lang="en-US" sz="1200" b="0">
                <a:solidFill>
                  <a:schemeClr val="bg2"/>
                </a:solidFill>
                <a:latin typeface="Calibri" panose="020F0502020204030204"/>
                <a:cs typeface="+mn-cs"/>
              </a:rPr>
              <a:t>(Lond). 2016;40:1310. </a:t>
            </a:r>
            <a:br>
              <a:rPr lang="en-US" sz="1200" b="0">
                <a:solidFill>
                  <a:schemeClr val="bg2"/>
                </a:solidFill>
                <a:latin typeface="Calibri" panose="020F0502020204030204"/>
                <a:cs typeface="+mn-cs"/>
              </a:rPr>
            </a:br>
            <a:r>
              <a:rPr lang="en-US" sz="1200" b="0">
                <a:solidFill>
                  <a:schemeClr val="bg2"/>
                </a:solidFill>
                <a:latin typeface="Calibri" panose="020F0502020204030204"/>
                <a:cs typeface="+mn-cs"/>
              </a:rPr>
              <a:t>Malhotra. NEJM. 2024;391:1193. Garvey. Lancet. 2023;402:613.</a:t>
            </a:r>
            <a:endParaRPr kumimoji="0" lang="en-US" sz="1200" b="0" i="0" u="none" strike="noStrike" kern="1200" cap="none" spc="0" normalizeH="0" baseline="0" noProof="0">
              <a:ln>
                <a:noFill/>
              </a:ln>
              <a:solidFill>
                <a:schemeClr val="bg2"/>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8A0BAA2A-9D6F-5B08-1F9F-764FDC6E6CCD}"/>
              </a:ext>
            </a:extLst>
          </p:cNvPr>
          <p:cNvSpPr/>
          <p:nvPr/>
        </p:nvSpPr>
        <p:spPr bwMode="auto">
          <a:xfrm>
            <a:off x="10617355" y="1318091"/>
            <a:ext cx="1269709" cy="1269709"/>
          </a:xfrm>
          <a:prstGeom prst="ellipse">
            <a:avLst/>
          </a:prstGeom>
          <a:solidFill>
            <a:schemeClr val="tx1"/>
          </a:solidFill>
          <a:ln w="571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8" name="Oval 17">
            <a:extLst>
              <a:ext uri="{FF2B5EF4-FFF2-40B4-BE49-F238E27FC236}">
                <a16:creationId xmlns:a16="http://schemas.microsoft.com/office/drawing/2014/main" id="{3EF9C476-FA9F-CF9C-B7BA-7CBE6B6858D2}"/>
              </a:ext>
            </a:extLst>
          </p:cNvPr>
          <p:cNvSpPr/>
          <p:nvPr/>
        </p:nvSpPr>
        <p:spPr bwMode="auto">
          <a:xfrm>
            <a:off x="4776272" y="1318091"/>
            <a:ext cx="1269709" cy="1269709"/>
          </a:xfrm>
          <a:prstGeom prst="ellipse">
            <a:avLst/>
          </a:prstGeom>
          <a:solidFill>
            <a:schemeClr val="tx1"/>
          </a:solidFill>
          <a:ln w="571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14" name="Group 13">
            <a:extLst>
              <a:ext uri="{FF2B5EF4-FFF2-40B4-BE49-F238E27FC236}">
                <a16:creationId xmlns:a16="http://schemas.microsoft.com/office/drawing/2014/main" id="{1EE0647E-7B89-EC26-AB73-6542D3C22A33}"/>
              </a:ext>
            </a:extLst>
          </p:cNvPr>
          <p:cNvGrpSpPr/>
          <p:nvPr/>
        </p:nvGrpSpPr>
        <p:grpSpPr>
          <a:xfrm rot="1427655">
            <a:off x="4939808" y="1520721"/>
            <a:ext cx="1044782" cy="864449"/>
            <a:chOff x="6716485" y="-528349"/>
            <a:chExt cx="3496727" cy="2893180"/>
          </a:xfrm>
          <a:solidFill>
            <a:schemeClr val="accent1"/>
          </a:solidFill>
        </p:grpSpPr>
        <p:pic>
          <p:nvPicPr>
            <p:cNvPr id="9" name="Graphic 8" descr="Needle with solid fill">
              <a:extLst>
                <a:ext uri="{FF2B5EF4-FFF2-40B4-BE49-F238E27FC236}">
                  <a16:creationId xmlns:a16="http://schemas.microsoft.com/office/drawing/2014/main" id="{37FED679-9CA8-DD57-7FBC-1480BDE7636B}"/>
                </a:ext>
              </a:extLst>
            </p:cNvPr>
            <p:cNvPicPr>
              <a:picLocks noChangeAspect="1"/>
            </p:cNvPicPr>
            <p:nvPr/>
          </p:nvPicPr>
          <p:blipFill>
            <a:blip r:embed="rId3">
              <a:extLst>
                <a:ext uri="{96DAC541-7B7A-43D3-8B79-37D633B846F1}">
                  <asvg:svgBlip xmlns:asvg="http://schemas.microsoft.com/office/drawing/2016/SVG/main" r:embed="rId4"/>
                </a:ext>
              </a:extLst>
            </a:blip>
            <a:srcRect l="24474" t="-2" r="1" b="24010"/>
            <a:stretch/>
          </p:blipFill>
          <p:spPr>
            <a:xfrm rot="2717002">
              <a:off x="7311112" y="-537270"/>
              <a:ext cx="2893180" cy="2911021"/>
            </a:xfrm>
            <a:prstGeom prst="rect">
              <a:avLst/>
            </a:prstGeom>
          </p:spPr>
        </p:pic>
        <p:cxnSp>
          <p:nvCxnSpPr>
            <p:cNvPr id="11" name="Straight Connector 10">
              <a:extLst>
                <a:ext uri="{FF2B5EF4-FFF2-40B4-BE49-F238E27FC236}">
                  <a16:creationId xmlns:a16="http://schemas.microsoft.com/office/drawing/2014/main" id="{6B1E7DA9-BC47-21B9-484B-4C4987F95EE8}"/>
                </a:ext>
              </a:extLst>
            </p:cNvPr>
            <p:cNvCxnSpPr>
              <a:cxnSpLocks/>
            </p:cNvCxnSpPr>
            <p:nvPr/>
          </p:nvCxnSpPr>
          <p:spPr bwMode="auto">
            <a:xfrm>
              <a:off x="6716485" y="892628"/>
              <a:ext cx="261257" cy="0"/>
            </a:xfrm>
            <a:prstGeom prst="line">
              <a:avLst/>
            </a:prstGeom>
            <a:grpFill/>
            <a:ln w="63500" cap="rnd" cmpd="sng" algn="ctr">
              <a:solidFill>
                <a:schemeClr val="accent1"/>
              </a:solidFill>
              <a:prstDash val="solid"/>
              <a:round/>
              <a:headEnd type="none" w="med" len="med"/>
              <a:tailEnd type="none" w="med" len="med"/>
            </a:ln>
            <a:effectLst/>
          </p:spPr>
        </p:cxnSp>
      </p:grpSp>
      <p:pic>
        <p:nvPicPr>
          <p:cNvPr id="8" name="Graphic 7" descr="Needle with solid fill">
            <a:extLst>
              <a:ext uri="{FF2B5EF4-FFF2-40B4-BE49-F238E27FC236}">
                <a16:creationId xmlns:a16="http://schemas.microsoft.com/office/drawing/2014/main" id="{FAB324B0-CB6F-5F4C-FF71-DFB796615176}"/>
              </a:ext>
            </a:extLst>
          </p:cNvPr>
          <p:cNvPicPr>
            <a:picLocks noChangeAspect="1"/>
          </p:cNvPicPr>
          <p:nvPr/>
        </p:nvPicPr>
        <p:blipFill>
          <a:blip r:embed="rId5">
            <a:extLst>
              <a:ext uri="{96DAC541-7B7A-43D3-8B79-37D633B846F1}">
                <asvg:svgBlip xmlns:asvg="http://schemas.microsoft.com/office/drawing/2016/SVG/main" r:embed="rId6"/>
              </a:ext>
            </a:extLst>
          </a:blip>
          <a:srcRect l="24474" t="-2" r="1" b="24010"/>
          <a:stretch/>
        </p:blipFill>
        <p:spPr>
          <a:xfrm rot="4144657">
            <a:off x="10898997" y="1593699"/>
            <a:ext cx="864449" cy="869780"/>
          </a:xfrm>
          <a:prstGeom prst="rect">
            <a:avLst/>
          </a:prstGeom>
        </p:spPr>
      </p:pic>
    </p:spTree>
    <p:extLst>
      <p:ext uri="{BB962C8B-B14F-4D97-AF65-F5344CB8AC3E}">
        <p14:creationId xmlns:p14="http://schemas.microsoft.com/office/powerpoint/2010/main" val="31524667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ABD2A0B-4158-C911-1323-1B5250A12302}"/>
              </a:ext>
            </a:extLst>
          </p:cNvPr>
          <p:cNvSpPr>
            <a:spLocks noGrp="1"/>
          </p:cNvSpPr>
          <p:nvPr>
            <p:ph type="title"/>
          </p:nvPr>
        </p:nvSpPr>
        <p:spPr/>
        <p:txBody>
          <a:bodyPr/>
          <a:lstStyle/>
          <a:p>
            <a:r>
              <a:rPr lang="en-US"/>
              <a:t>SCALE-OSA: Liraglutide + Diet for Patients With OSA  and Obesity</a:t>
            </a:r>
          </a:p>
        </p:txBody>
      </p:sp>
      <p:sp>
        <p:nvSpPr>
          <p:cNvPr id="12" name="Content Placeholder 11">
            <a:extLst>
              <a:ext uri="{FF2B5EF4-FFF2-40B4-BE49-F238E27FC236}">
                <a16:creationId xmlns:a16="http://schemas.microsoft.com/office/drawing/2014/main" id="{86647E19-EA65-8AB5-81AA-B86055F5B1F5}"/>
              </a:ext>
            </a:extLst>
          </p:cNvPr>
          <p:cNvSpPr>
            <a:spLocks noGrp="1"/>
          </p:cNvSpPr>
          <p:nvPr>
            <p:ph sz="half" idx="1"/>
          </p:nvPr>
        </p:nvSpPr>
        <p:spPr/>
        <p:txBody>
          <a:bodyPr/>
          <a:lstStyle/>
          <a:p>
            <a:r>
              <a:rPr lang="en-US" sz="2400"/>
              <a:t>32-wk randomized trial that enrolled 359 patients, comparing liraglutide + diet with placebo + diet </a:t>
            </a:r>
          </a:p>
          <a:p>
            <a:r>
              <a:rPr lang="en-US" sz="2400"/>
              <a:t>Greater reduction in AHI with liraglutide vs placebo (-12.2 vs -6.1 events/</a:t>
            </a:r>
            <a:r>
              <a:rPr lang="en-US" sz="2400" err="1"/>
              <a:t>hr</a:t>
            </a:r>
            <a:r>
              <a:rPr lang="en-US" sz="2400"/>
              <a:t>) (</a:t>
            </a:r>
            <a:r>
              <a:rPr lang="en-US" sz="2400" i="1"/>
              <a:t>P</a:t>
            </a:r>
            <a:r>
              <a:rPr lang="en-US" sz="2400"/>
              <a:t> = .015)</a:t>
            </a:r>
          </a:p>
          <a:p>
            <a:r>
              <a:rPr lang="en-US" sz="2400"/>
              <a:t>Greater mean percentage weight loss with liraglutide vs placebo (-5.7% vs </a:t>
            </a:r>
            <a:br>
              <a:rPr lang="en-US" sz="2400"/>
            </a:br>
            <a:r>
              <a:rPr lang="en-US" sz="2400"/>
              <a:t>-1.6%) (</a:t>
            </a:r>
            <a:r>
              <a:rPr lang="en-US" sz="2400" i="1"/>
              <a:t>P</a:t>
            </a:r>
            <a:r>
              <a:rPr lang="en-US" sz="2400"/>
              <a:t> = .0001)</a:t>
            </a:r>
          </a:p>
          <a:p>
            <a:r>
              <a:rPr lang="en-US" sz="2400"/>
              <a:t>A1C and SBP were both significantly lower in the liraglutide group (</a:t>
            </a:r>
            <a:r>
              <a:rPr lang="en-US" sz="2400" i="1"/>
              <a:t>P</a:t>
            </a:r>
            <a:r>
              <a:rPr lang="en-US" sz="2400"/>
              <a:t> &lt;.001)</a:t>
            </a:r>
          </a:p>
        </p:txBody>
      </p:sp>
      <p:sp>
        <p:nvSpPr>
          <p:cNvPr id="15" name="Rectangle 14">
            <a:extLst>
              <a:ext uri="{FF2B5EF4-FFF2-40B4-BE49-F238E27FC236}">
                <a16:creationId xmlns:a16="http://schemas.microsoft.com/office/drawing/2014/main" id="{3E847CDD-9305-97ED-8F5E-AEF575DA23C0}"/>
              </a:ext>
            </a:extLst>
          </p:cNvPr>
          <p:cNvSpPr/>
          <p:nvPr/>
        </p:nvSpPr>
        <p:spPr>
          <a:xfrm>
            <a:off x="398440" y="6364941"/>
            <a:ext cx="8313081" cy="276999"/>
          </a:xfrm>
          <a:prstGeom prst="rect">
            <a:avLst/>
          </a:prstGeom>
        </p:spPr>
        <p:txBody>
          <a:bodyPr wrap="square" lIns="91440" tIns="45720" rIns="91440" bIns="45720" anchor="t">
            <a:spAutoFit/>
          </a:bodyPr>
          <a:lstStyle/>
          <a:p>
            <a:pPr eaLnBrk="1" fontAlgn="auto" hangingPunct="1">
              <a:spcBef>
                <a:spcPts val="0"/>
              </a:spcBef>
              <a:spcAft>
                <a:spcPts val="0"/>
              </a:spcAft>
              <a:defRPr/>
            </a:pPr>
            <a:r>
              <a:rPr lang="en-US" sz="1200" b="0">
                <a:solidFill>
                  <a:schemeClr val="bg2"/>
                </a:solidFill>
                <a:latin typeface="Calibri"/>
                <a:ea typeface="Calibri"/>
                <a:cs typeface="Arial"/>
              </a:rPr>
              <a:t>Blackman. Int J </a:t>
            </a:r>
            <a:r>
              <a:rPr lang="en-US" sz="1200" b="0" err="1">
                <a:solidFill>
                  <a:schemeClr val="bg2"/>
                </a:solidFill>
                <a:latin typeface="Calibri"/>
                <a:ea typeface="Calibri"/>
                <a:cs typeface="Arial"/>
              </a:rPr>
              <a:t>Obes</a:t>
            </a:r>
            <a:r>
              <a:rPr lang="en-US" sz="1200" b="0">
                <a:solidFill>
                  <a:schemeClr val="bg2"/>
                </a:solidFill>
                <a:latin typeface="Calibri"/>
                <a:ea typeface="Calibri"/>
                <a:cs typeface="Arial"/>
              </a:rPr>
              <a:t> (Lond). 2016;40:1310. </a:t>
            </a:r>
            <a:endParaRPr lang="en-US" sz="1200" b="0" i="0" u="none" strike="noStrike" kern="1200" cap="none" spc="0" normalizeH="0" baseline="0" noProof="0">
              <a:ln>
                <a:noFill/>
              </a:ln>
              <a:solidFill>
                <a:schemeClr val="bg2"/>
              </a:solidFill>
              <a:effectLst/>
              <a:uLnTx/>
              <a:uFillTx/>
              <a:latin typeface="Calibri"/>
              <a:ea typeface="Calibri"/>
              <a:cs typeface="Calibri"/>
            </a:endParaRPr>
          </a:p>
        </p:txBody>
      </p:sp>
      <p:grpSp>
        <p:nvGrpSpPr>
          <p:cNvPr id="125" name="Group 124">
            <a:extLst>
              <a:ext uri="{FF2B5EF4-FFF2-40B4-BE49-F238E27FC236}">
                <a16:creationId xmlns:a16="http://schemas.microsoft.com/office/drawing/2014/main" id="{86B3EC19-CAE2-9548-5247-66871CA85C59}"/>
              </a:ext>
            </a:extLst>
          </p:cNvPr>
          <p:cNvGrpSpPr/>
          <p:nvPr/>
        </p:nvGrpSpPr>
        <p:grpSpPr>
          <a:xfrm>
            <a:off x="6096000" y="1511300"/>
            <a:ext cx="5611092" cy="4313423"/>
            <a:chOff x="5979245" y="1696478"/>
            <a:chExt cx="5611092" cy="4313423"/>
          </a:xfrm>
        </p:grpSpPr>
        <p:grpSp>
          <p:nvGrpSpPr>
            <p:cNvPr id="61" name="Group 60">
              <a:extLst>
                <a:ext uri="{FF2B5EF4-FFF2-40B4-BE49-F238E27FC236}">
                  <a16:creationId xmlns:a16="http://schemas.microsoft.com/office/drawing/2014/main" id="{8E06A78B-9C8F-7D80-72CD-046166D42A12}"/>
                </a:ext>
              </a:extLst>
            </p:cNvPr>
            <p:cNvGrpSpPr/>
            <p:nvPr/>
          </p:nvGrpSpPr>
          <p:grpSpPr>
            <a:xfrm>
              <a:off x="7122717" y="2734768"/>
              <a:ext cx="587934" cy="271599"/>
              <a:chOff x="7122717" y="2810648"/>
              <a:chExt cx="587934" cy="271599"/>
            </a:xfrm>
          </p:grpSpPr>
          <p:sp>
            <p:nvSpPr>
              <p:cNvPr id="59" name="Rectangle 58">
                <a:extLst>
                  <a:ext uri="{FF2B5EF4-FFF2-40B4-BE49-F238E27FC236}">
                    <a16:creationId xmlns:a16="http://schemas.microsoft.com/office/drawing/2014/main" id="{2A102F81-CBC2-0916-7B92-5E2F7B7FE62F}"/>
                  </a:ext>
                </a:extLst>
              </p:cNvPr>
              <p:cNvSpPr/>
              <p:nvPr/>
            </p:nvSpPr>
            <p:spPr bwMode="auto">
              <a:xfrm>
                <a:off x="7122717" y="2889783"/>
                <a:ext cx="274320" cy="19246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0" name="Rectangle 59">
                <a:extLst>
                  <a:ext uri="{FF2B5EF4-FFF2-40B4-BE49-F238E27FC236}">
                    <a16:creationId xmlns:a16="http://schemas.microsoft.com/office/drawing/2014/main" id="{D0D28629-10BC-131C-D13A-EB6357A90A9C}"/>
                  </a:ext>
                </a:extLst>
              </p:cNvPr>
              <p:cNvSpPr/>
              <p:nvPr/>
            </p:nvSpPr>
            <p:spPr bwMode="auto">
              <a:xfrm>
                <a:off x="7436331" y="2810648"/>
                <a:ext cx="274320" cy="7913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62" name="Group 61">
              <a:extLst>
                <a:ext uri="{FF2B5EF4-FFF2-40B4-BE49-F238E27FC236}">
                  <a16:creationId xmlns:a16="http://schemas.microsoft.com/office/drawing/2014/main" id="{1AA1D00D-A244-7845-B43C-ECD5CAE2C38E}"/>
                </a:ext>
              </a:extLst>
            </p:cNvPr>
            <p:cNvGrpSpPr/>
            <p:nvPr/>
          </p:nvGrpSpPr>
          <p:grpSpPr>
            <a:xfrm>
              <a:off x="8032013" y="2825082"/>
              <a:ext cx="587934" cy="234589"/>
              <a:chOff x="7122717" y="2889783"/>
              <a:chExt cx="587934" cy="234589"/>
            </a:xfrm>
          </p:grpSpPr>
          <p:sp>
            <p:nvSpPr>
              <p:cNvPr id="63" name="Rectangle 62">
                <a:extLst>
                  <a:ext uri="{FF2B5EF4-FFF2-40B4-BE49-F238E27FC236}">
                    <a16:creationId xmlns:a16="http://schemas.microsoft.com/office/drawing/2014/main" id="{6ADFB8BA-D76A-0DEC-326A-681F9071C6EC}"/>
                  </a:ext>
                </a:extLst>
              </p:cNvPr>
              <p:cNvSpPr/>
              <p:nvPr/>
            </p:nvSpPr>
            <p:spPr bwMode="auto">
              <a:xfrm>
                <a:off x="7122717" y="2889783"/>
                <a:ext cx="274320" cy="20335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4" name="Rectangle 63">
                <a:extLst>
                  <a:ext uri="{FF2B5EF4-FFF2-40B4-BE49-F238E27FC236}">
                    <a16:creationId xmlns:a16="http://schemas.microsoft.com/office/drawing/2014/main" id="{36D13EE2-7E07-125F-AE28-DA2BB4D2E472}"/>
                  </a:ext>
                </a:extLst>
              </p:cNvPr>
              <p:cNvSpPr/>
              <p:nvPr/>
            </p:nvSpPr>
            <p:spPr bwMode="auto">
              <a:xfrm>
                <a:off x="7436331" y="2889783"/>
                <a:ext cx="274320" cy="23458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grpSp>
          <p:nvGrpSpPr>
            <p:cNvPr id="65" name="Group 64">
              <a:extLst>
                <a:ext uri="{FF2B5EF4-FFF2-40B4-BE49-F238E27FC236}">
                  <a16:creationId xmlns:a16="http://schemas.microsoft.com/office/drawing/2014/main" id="{AA0B1BE8-8365-1D72-509A-615B54208ADF}"/>
                </a:ext>
              </a:extLst>
            </p:cNvPr>
            <p:cNvGrpSpPr/>
            <p:nvPr/>
          </p:nvGrpSpPr>
          <p:grpSpPr>
            <a:xfrm>
              <a:off x="8937506" y="2813611"/>
              <a:ext cx="587934" cy="582498"/>
              <a:chOff x="7122717" y="2889198"/>
              <a:chExt cx="587934" cy="582498"/>
            </a:xfrm>
          </p:grpSpPr>
          <p:sp>
            <p:nvSpPr>
              <p:cNvPr id="66" name="Rectangle 65">
                <a:extLst>
                  <a:ext uri="{FF2B5EF4-FFF2-40B4-BE49-F238E27FC236}">
                    <a16:creationId xmlns:a16="http://schemas.microsoft.com/office/drawing/2014/main" id="{B0128A36-49DC-E188-444A-849BC5D3204A}"/>
                  </a:ext>
                </a:extLst>
              </p:cNvPr>
              <p:cNvSpPr/>
              <p:nvPr/>
            </p:nvSpPr>
            <p:spPr bwMode="auto">
              <a:xfrm>
                <a:off x="7122717" y="2895225"/>
                <a:ext cx="274320" cy="56201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7" name="Rectangle 66">
                <a:extLst>
                  <a:ext uri="{FF2B5EF4-FFF2-40B4-BE49-F238E27FC236}">
                    <a16:creationId xmlns:a16="http://schemas.microsoft.com/office/drawing/2014/main" id="{6EF7981E-CDCD-0F58-B618-EA3C8509B32A}"/>
                  </a:ext>
                </a:extLst>
              </p:cNvPr>
              <p:cNvSpPr/>
              <p:nvPr/>
            </p:nvSpPr>
            <p:spPr bwMode="auto">
              <a:xfrm>
                <a:off x="7436331" y="2889198"/>
                <a:ext cx="274320" cy="58249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
          <p:nvSpPr>
            <p:cNvPr id="69" name="Rectangle 68">
              <a:extLst>
                <a:ext uri="{FF2B5EF4-FFF2-40B4-BE49-F238E27FC236}">
                  <a16:creationId xmlns:a16="http://schemas.microsoft.com/office/drawing/2014/main" id="{1C50F869-992A-0AE9-918E-107A37992CD3}"/>
                </a:ext>
              </a:extLst>
            </p:cNvPr>
            <p:cNvSpPr/>
            <p:nvPr/>
          </p:nvSpPr>
          <p:spPr bwMode="auto">
            <a:xfrm>
              <a:off x="9842999" y="2825081"/>
              <a:ext cx="274320" cy="92735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71" name="Group 70">
              <a:extLst>
                <a:ext uri="{FF2B5EF4-FFF2-40B4-BE49-F238E27FC236}">
                  <a16:creationId xmlns:a16="http://schemas.microsoft.com/office/drawing/2014/main" id="{572E7285-558D-5E9F-B1EE-4F9EE42AFDE1}"/>
                </a:ext>
              </a:extLst>
            </p:cNvPr>
            <p:cNvGrpSpPr/>
            <p:nvPr/>
          </p:nvGrpSpPr>
          <p:grpSpPr>
            <a:xfrm>
              <a:off x="10748493" y="2813611"/>
              <a:ext cx="587934" cy="1882126"/>
              <a:chOff x="7122717" y="2889198"/>
              <a:chExt cx="587934" cy="1882126"/>
            </a:xfrm>
          </p:grpSpPr>
          <p:sp>
            <p:nvSpPr>
              <p:cNvPr id="72" name="Rectangle 71">
                <a:extLst>
                  <a:ext uri="{FF2B5EF4-FFF2-40B4-BE49-F238E27FC236}">
                    <a16:creationId xmlns:a16="http://schemas.microsoft.com/office/drawing/2014/main" id="{E146B5C7-19ED-26C4-2D53-4E3E4CE5ED1B}"/>
                  </a:ext>
                </a:extLst>
              </p:cNvPr>
              <p:cNvSpPr/>
              <p:nvPr/>
            </p:nvSpPr>
            <p:spPr bwMode="auto">
              <a:xfrm>
                <a:off x="7122717" y="2889782"/>
                <a:ext cx="274320" cy="109047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73" name="Rectangle 72">
                <a:extLst>
                  <a:ext uri="{FF2B5EF4-FFF2-40B4-BE49-F238E27FC236}">
                    <a16:creationId xmlns:a16="http://schemas.microsoft.com/office/drawing/2014/main" id="{0C592100-46AB-F977-8C7C-0DDDAC7F70E0}"/>
                  </a:ext>
                </a:extLst>
              </p:cNvPr>
              <p:cNvSpPr/>
              <p:nvPr/>
            </p:nvSpPr>
            <p:spPr bwMode="auto">
              <a:xfrm>
                <a:off x="7436331" y="2889198"/>
                <a:ext cx="274320" cy="188212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sp>
          <p:nvSpPr>
            <p:cNvPr id="14" name="TextBox 13">
              <a:extLst>
                <a:ext uri="{FF2B5EF4-FFF2-40B4-BE49-F238E27FC236}">
                  <a16:creationId xmlns:a16="http://schemas.microsoft.com/office/drawing/2014/main" id="{C0005B28-B68B-F3C4-6DDC-B762467FCCD6}"/>
                </a:ext>
              </a:extLst>
            </p:cNvPr>
            <p:cNvSpPr txBox="1"/>
            <p:nvPr/>
          </p:nvSpPr>
          <p:spPr bwMode="auto">
            <a:xfrm>
              <a:off x="6795247" y="1696478"/>
              <a:ext cx="47109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ctr">
                <a:spcBef>
                  <a:spcPct val="50000"/>
                </a:spcBef>
              </a:pPr>
              <a:r>
                <a:rPr lang="en-US">
                  <a:solidFill>
                    <a:schemeClr val="bg1"/>
                  </a:solidFill>
                  <a:latin typeface="Calibri"/>
                  <a:ea typeface="Calibri"/>
                  <a:cs typeface="Arial"/>
                </a:rPr>
                <a:t>Change in Select Parameters at 32 </a:t>
              </a:r>
              <a:r>
                <a:rPr lang="en-US" err="1">
                  <a:solidFill>
                    <a:schemeClr val="bg1"/>
                  </a:solidFill>
                  <a:latin typeface="Calibri"/>
                  <a:ea typeface="Calibri"/>
                  <a:cs typeface="Arial"/>
                </a:rPr>
                <a:t>Wk</a:t>
              </a:r>
              <a:endParaRPr lang="en-US">
                <a:solidFill>
                  <a:schemeClr val="bg1"/>
                </a:solidFill>
                <a:latin typeface="Calibri" panose="020F0502020204030204" pitchFamily="34" charset="0"/>
              </a:endParaRPr>
            </a:p>
          </p:txBody>
        </p:sp>
        <p:grpSp>
          <p:nvGrpSpPr>
            <p:cNvPr id="28" name="Group 27">
              <a:extLst>
                <a:ext uri="{FF2B5EF4-FFF2-40B4-BE49-F238E27FC236}">
                  <a16:creationId xmlns:a16="http://schemas.microsoft.com/office/drawing/2014/main" id="{FB52825F-FC83-E3BB-8E22-F0E80960E639}"/>
                </a:ext>
              </a:extLst>
            </p:cNvPr>
            <p:cNvGrpSpPr/>
            <p:nvPr/>
          </p:nvGrpSpPr>
          <p:grpSpPr>
            <a:xfrm>
              <a:off x="6749807" y="2409054"/>
              <a:ext cx="4742433" cy="2373252"/>
              <a:chOff x="6749807" y="2484934"/>
              <a:chExt cx="4742433" cy="2373252"/>
            </a:xfrm>
          </p:grpSpPr>
          <p:cxnSp>
            <p:nvCxnSpPr>
              <p:cNvPr id="9" name="Straight Connector 8">
                <a:extLst>
                  <a:ext uri="{FF2B5EF4-FFF2-40B4-BE49-F238E27FC236}">
                    <a16:creationId xmlns:a16="http://schemas.microsoft.com/office/drawing/2014/main" id="{0509C6B1-7CD7-5B54-CB6A-52D1249F6157}"/>
                  </a:ext>
                </a:extLst>
              </p:cNvPr>
              <p:cNvCxnSpPr/>
              <p:nvPr/>
            </p:nvCxnSpPr>
            <p:spPr bwMode="auto">
              <a:xfrm>
                <a:off x="6823167" y="2484934"/>
                <a:ext cx="0" cy="2101026"/>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F967E7C4-2CB9-7DE1-B709-C2E7B4A8F0F9}"/>
                  </a:ext>
                </a:extLst>
              </p:cNvPr>
              <p:cNvCxnSpPr>
                <a:cxnSpLocks/>
              </p:cNvCxnSpPr>
              <p:nvPr/>
            </p:nvCxnSpPr>
            <p:spPr bwMode="auto">
              <a:xfrm>
                <a:off x="6823167" y="4647618"/>
                <a:ext cx="0" cy="210568"/>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9D51EB98-9ED5-A16A-586B-CD5FE97805A5}"/>
                  </a:ext>
                </a:extLst>
              </p:cNvPr>
              <p:cNvCxnSpPr>
                <a:cxnSpLocks/>
              </p:cNvCxnSpPr>
              <p:nvPr/>
            </p:nvCxnSpPr>
            <p:spPr bwMode="auto">
              <a:xfrm>
                <a:off x="6809207" y="2889783"/>
                <a:ext cx="4683033"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D30B8261-8AF5-16A2-1566-400CBCA2E456}"/>
                  </a:ext>
                </a:extLst>
              </p:cNvPr>
              <p:cNvCxnSpPr>
                <a:cxnSpLocks/>
              </p:cNvCxnSpPr>
              <p:nvPr/>
            </p:nvCxnSpPr>
            <p:spPr bwMode="auto">
              <a:xfrm flipH="1">
                <a:off x="6763767" y="249889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15C399DF-679F-6713-0B04-3CB966F7D8CD}"/>
                  </a:ext>
                </a:extLst>
              </p:cNvPr>
              <p:cNvCxnSpPr>
                <a:cxnSpLocks/>
              </p:cNvCxnSpPr>
              <p:nvPr/>
            </p:nvCxnSpPr>
            <p:spPr bwMode="auto">
              <a:xfrm flipH="1">
                <a:off x="6763767" y="288978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EBEBC5D2-A404-D8C8-D32B-5E3333E352DD}"/>
                  </a:ext>
                </a:extLst>
              </p:cNvPr>
              <p:cNvCxnSpPr>
                <a:cxnSpLocks/>
              </p:cNvCxnSpPr>
              <p:nvPr/>
            </p:nvCxnSpPr>
            <p:spPr bwMode="auto">
              <a:xfrm flipH="1">
                <a:off x="6763767" y="328067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181A199F-7FA4-8ADD-40A8-8EAD3A0ED4A9}"/>
                  </a:ext>
                </a:extLst>
              </p:cNvPr>
              <p:cNvCxnSpPr>
                <a:cxnSpLocks/>
              </p:cNvCxnSpPr>
              <p:nvPr/>
            </p:nvCxnSpPr>
            <p:spPr bwMode="auto">
              <a:xfrm flipH="1">
                <a:off x="6763767" y="367156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7158F9F9-761C-20DB-918C-0D86A7FFE75D}"/>
                  </a:ext>
                </a:extLst>
              </p:cNvPr>
              <p:cNvCxnSpPr>
                <a:cxnSpLocks/>
              </p:cNvCxnSpPr>
              <p:nvPr/>
            </p:nvCxnSpPr>
            <p:spPr bwMode="auto">
              <a:xfrm flipH="1">
                <a:off x="6763767" y="406245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1E90704C-116D-D666-66C5-298EFF40E266}"/>
                  </a:ext>
                </a:extLst>
              </p:cNvPr>
              <p:cNvCxnSpPr>
                <a:cxnSpLocks/>
              </p:cNvCxnSpPr>
              <p:nvPr/>
            </p:nvCxnSpPr>
            <p:spPr bwMode="auto">
              <a:xfrm flipH="1">
                <a:off x="6763767" y="445333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A6E1ACE4-A95F-FE95-2D44-2DDA52213D97}"/>
                  </a:ext>
                </a:extLst>
              </p:cNvPr>
              <p:cNvCxnSpPr>
                <a:cxnSpLocks/>
              </p:cNvCxnSpPr>
              <p:nvPr/>
            </p:nvCxnSpPr>
            <p:spPr bwMode="auto">
              <a:xfrm flipH="1">
                <a:off x="6763767" y="484422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730364C0-6ADB-9117-168E-7544008D9943}"/>
                  </a:ext>
                </a:extLst>
              </p:cNvPr>
              <p:cNvCxnSpPr/>
              <p:nvPr/>
            </p:nvCxnSpPr>
            <p:spPr bwMode="auto">
              <a:xfrm flipV="1">
                <a:off x="6749807" y="4523139"/>
                <a:ext cx="139604" cy="124479"/>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E7CFB467-7B79-CDCB-9DCD-03A4E08802FD}"/>
                  </a:ext>
                </a:extLst>
              </p:cNvPr>
              <p:cNvCxnSpPr/>
              <p:nvPr/>
            </p:nvCxnSpPr>
            <p:spPr bwMode="auto">
              <a:xfrm flipV="1">
                <a:off x="6757973" y="4592359"/>
                <a:ext cx="139604" cy="124479"/>
              </a:xfrm>
              <a:prstGeom prst="line">
                <a:avLst/>
              </a:prstGeom>
              <a:noFill/>
              <a:ln w="28575" cap="flat" cmpd="sng" algn="ctr">
                <a:solidFill>
                  <a:schemeClr val="bg1"/>
                </a:solidFill>
                <a:prstDash val="solid"/>
                <a:round/>
                <a:headEnd type="none" w="med" len="med"/>
                <a:tailEnd type="none" w="med" len="med"/>
              </a:ln>
              <a:effectLst/>
            </p:spPr>
          </p:cxnSp>
        </p:grpSp>
        <p:sp>
          <p:nvSpPr>
            <p:cNvPr id="29" name="TextBox 28">
              <a:extLst>
                <a:ext uri="{FF2B5EF4-FFF2-40B4-BE49-F238E27FC236}">
                  <a16:creationId xmlns:a16="http://schemas.microsoft.com/office/drawing/2014/main" id="{15C41F25-62FB-F4AE-7583-D1A02BF990C0}"/>
                </a:ext>
              </a:extLst>
            </p:cNvPr>
            <p:cNvSpPr txBox="1"/>
            <p:nvPr/>
          </p:nvSpPr>
          <p:spPr bwMode="auto">
            <a:xfrm>
              <a:off x="6227482" y="2231368"/>
              <a:ext cx="6002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10</a:t>
              </a:r>
            </a:p>
          </p:txBody>
        </p:sp>
        <p:sp>
          <p:nvSpPr>
            <p:cNvPr id="30" name="TextBox 29">
              <a:extLst>
                <a:ext uri="{FF2B5EF4-FFF2-40B4-BE49-F238E27FC236}">
                  <a16:creationId xmlns:a16="http://schemas.microsoft.com/office/drawing/2014/main" id="{D39920F3-0FE3-73A2-C66D-25494E4F4033}"/>
                </a:ext>
              </a:extLst>
            </p:cNvPr>
            <p:cNvSpPr txBox="1"/>
            <p:nvPr/>
          </p:nvSpPr>
          <p:spPr bwMode="auto">
            <a:xfrm>
              <a:off x="6227482" y="2621430"/>
              <a:ext cx="6002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0</a:t>
              </a:r>
            </a:p>
          </p:txBody>
        </p:sp>
        <p:sp>
          <p:nvSpPr>
            <p:cNvPr id="31" name="TextBox 30">
              <a:extLst>
                <a:ext uri="{FF2B5EF4-FFF2-40B4-BE49-F238E27FC236}">
                  <a16:creationId xmlns:a16="http://schemas.microsoft.com/office/drawing/2014/main" id="{06F57F88-F75F-B175-5EF3-B9E7B3881EB3}"/>
                </a:ext>
              </a:extLst>
            </p:cNvPr>
            <p:cNvSpPr txBox="1"/>
            <p:nvPr/>
          </p:nvSpPr>
          <p:spPr bwMode="auto">
            <a:xfrm>
              <a:off x="6227482" y="3011492"/>
              <a:ext cx="6002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-10</a:t>
              </a:r>
            </a:p>
          </p:txBody>
        </p:sp>
        <p:sp>
          <p:nvSpPr>
            <p:cNvPr id="32" name="TextBox 31">
              <a:extLst>
                <a:ext uri="{FF2B5EF4-FFF2-40B4-BE49-F238E27FC236}">
                  <a16:creationId xmlns:a16="http://schemas.microsoft.com/office/drawing/2014/main" id="{B761CCC0-7A39-FA3A-BE26-0DCB00A21894}"/>
                </a:ext>
              </a:extLst>
            </p:cNvPr>
            <p:cNvSpPr txBox="1"/>
            <p:nvPr/>
          </p:nvSpPr>
          <p:spPr bwMode="auto">
            <a:xfrm>
              <a:off x="6227482" y="3401554"/>
              <a:ext cx="6002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-20</a:t>
              </a:r>
            </a:p>
          </p:txBody>
        </p:sp>
        <p:sp>
          <p:nvSpPr>
            <p:cNvPr id="33" name="TextBox 32">
              <a:extLst>
                <a:ext uri="{FF2B5EF4-FFF2-40B4-BE49-F238E27FC236}">
                  <a16:creationId xmlns:a16="http://schemas.microsoft.com/office/drawing/2014/main" id="{98C1F83C-9727-7426-96E7-A9E9F98D4F73}"/>
                </a:ext>
              </a:extLst>
            </p:cNvPr>
            <p:cNvSpPr txBox="1"/>
            <p:nvPr/>
          </p:nvSpPr>
          <p:spPr bwMode="auto">
            <a:xfrm>
              <a:off x="6227482" y="3791616"/>
              <a:ext cx="6002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-30</a:t>
              </a:r>
            </a:p>
          </p:txBody>
        </p:sp>
        <p:sp>
          <p:nvSpPr>
            <p:cNvPr id="34" name="TextBox 33">
              <a:extLst>
                <a:ext uri="{FF2B5EF4-FFF2-40B4-BE49-F238E27FC236}">
                  <a16:creationId xmlns:a16="http://schemas.microsoft.com/office/drawing/2014/main" id="{499072AC-B000-F6BE-D167-30D225A0EE2E}"/>
                </a:ext>
              </a:extLst>
            </p:cNvPr>
            <p:cNvSpPr txBox="1"/>
            <p:nvPr/>
          </p:nvSpPr>
          <p:spPr bwMode="auto">
            <a:xfrm>
              <a:off x="6227482" y="4181678"/>
              <a:ext cx="6002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-40</a:t>
              </a:r>
            </a:p>
          </p:txBody>
        </p:sp>
        <p:sp>
          <p:nvSpPr>
            <p:cNvPr id="35" name="TextBox 34">
              <a:extLst>
                <a:ext uri="{FF2B5EF4-FFF2-40B4-BE49-F238E27FC236}">
                  <a16:creationId xmlns:a16="http://schemas.microsoft.com/office/drawing/2014/main" id="{C1C13264-8F89-1942-D5ED-4B6B488C35A0}"/>
                </a:ext>
              </a:extLst>
            </p:cNvPr>
            <p:cNvSpPr txBox="1"/>
            <p:nvPr/>
          </p:nvSpPr>
          <p:spPr bwMode="auto">
            <a:xfrm>
              <a:off x="6227482" y="4571738"/>
              <a:ext cx="6002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lgn="r">
                <a:lnSpc>
                  <a:spcPct val="100000"/>
                </a:lnSpc>
                <a:spcBef>
                  <a:spcPct val="50000"/>
                </a:spcBef>
                <a:spcAft>
                  <a:spcPct val="0"/>
                </a:spcAft>
                <a:buClrTx/>
                <a:buFontTx/>
                <a:buNone/>
              </a:pPr>
              <a:r>
                <a:rPr lang="en-US" b="0">
                  <a:solidFill>
                    <a:schemeClr val="bg1"/>
                  </a:solidFill>
                  <a:latin typeface="Calibri"/>
                  <a:ea typeface="Calibri"/>
                  <a:cs typeface="Arial"/>
                </a:rPr>
                <a:t>-85</a:t>
              </a:r>
              <a:endParaRPr lang="en-US" b="0">
                <a:solidFill>
                  <a:schemeClr val="bg1"/>
                </a:solidFill>
                <a:latin typeface="Calibri" panose="020F0502020204030204" pitchFamily="34" charset="0"/>
              </a:endParaRPr>
            </a:p>
          </p:txBody>
        </p:sp>
        <p:sp>
          <p:nvSpPr>
            <p:cNvPr id="36" name="TextBox 35">
              <a:extLst>
                <a:ext uri="{FF2B5EF4-FFF2-40B4-BE49-F238E27FC236}">
                  <a16:creationId xmlns:a16="http://schemas.microsoft.com/office/drawing/2014/main" id="{669B979E-B60F-AA81-28B9-B36256038DF1}"/>
                </a:ext>
              </a:extLst>
            </p:cNvPr>
            <p:cNvSpPr txBox="1"/>
            <p:nvPr/>
          </p:nvSpPr>
          <p:spPr bwMode="auto">
            <a:xfrm rot="16200000">
              <a:off x="4420368" y="3414266"/>
              <a:ext cx="35249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Change in AHI (Events/</a:t>
              </a:r>
              <a:r>
                <a:rPr lang="en-US" err="1">
                  <a:solidFill>
                    <a:schemeClr val="bg1"/>
                  </a:solidFill>
                  <a:latin typeface="Calibri" panose="020F0502020204030204" pitchFamily="34" charset="0"/>
                </a:rPr>
                <a:t>hr</a:t>
              </a:r>
              <a:r>
                <a:rPr lang="en-US">
                  <a:solidFill>
                    <a:schemeClr val="bg1"/>
                  </a:solidFill>
                  <a:latin typeface="Calibri" panose="020F0502020204030204" pitchFamily="34" charset="0"/>
                </a:rPr>
                <a:t>)</a:t>
              </a:r>
            </a:p>
          </p:txBody>
        </p:sp>
        <p:sp>
          <p:nvSpPr>
            <p:cNvPr id="37" name="TextBox 36">
              <a:extLst>
                <a:ext uri="{FF2B5EF4-FFF2-40B4-BE49-F238E27FC236}">
                  <a16:creationId xmlns:a16="http://schemas.microsoft.com/office/drawing/2014/main" id="{D49A98FD-A8C3-5436-B6AB-C666C1A6D139}"/>
                </a:ext>
              </a:extLst>
            </p:cNvPr>
            <p:cNvSpPr txBox="1"/>
            <p:nvPr/>
          </p:nvSpPr>
          <p:spPr bwMode="auto">
            <a:xfrm>
              <a:off x="7125837" y="3904679"/>
              <a:ext cx="341186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b="0">
                  <a:solidFill>
                    <a:schemeClr val="bg1"/>
                  </a:solidFill>
                  <a:latin typeface="Calibri" panose="020F0502020204030204" pitchFamily="34" charset="0"/>
                </a:rPr>
                <a:t>Liraglutide 3.0 mg (N = 188)</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Placebo (N = 186)</a:t>
              </a:r>
            </a:p>
          </p:txBody>
        </p:sp>
        <p:sp>
          <p:nvSpPr>
            <p:cNvPr id="38" name="Rectangle 37">
              <a:extLst>
                <a:ext uri="{FF2B5EF4-FFF2-40B4-BE49-F238E27FC236}">
                  <a16:creationId xmlns:a16="http://schemas.microsoft.com/office/drawing/2014/main" id="{BD4D1C7D-3EC8-4933-B325-C34EB29A6BA5}"/>
                </a:ext>
              </a:extLst>
            </p:cNvPr>
            <p:cNvSpPr/>
            <p:nvPr/>
          </p:nvSpPr>
          <p:spPr bwMode="auto">
            <a:xfrm>
              <a:off x="7051428" y="4033783"/>
              <a:ext cx="127165" cy="12716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9" name="Rectangle 38">
              <a:extLst>
                <a:ext uri="{FF2B5EF4-FFF2-40B4-BE49-F238E27FC236}">
                  <a16:creationId xmlns:a16="http://schemas.microsoft.com/office/drawing/2014/main" id="{5AF1FAD0-9E01-AF1D-FCC7-E0E6534034B0}"/>
                </a:ext>
              </a:extLst>
            </p:cNvPr>
            <p:cNvSpPr/>
            <p:nvPr/>
          </p:nvSpPr>
          <p:spPr bwMode="auto">
            <a:xfrm>
              <a:off x="7051428" y="4301254"/>
              <a:ext cx="127165" cy="12716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40" name="TextBox 39">
              <a:extLst>
                <a:ext uri="{FF2B5EF4-FFF2-40B4-BE49-F238E27FC236}">
                  <a16:creationId xmlns:a16="http://schemas.microsoft.com/office/drawing/2014/main" id="{CD76A6A7-1468-3EB4-7E6A-CA27A3F671EC}"/>
                </a:ext>
              </a:extLst>
            </p:cNvPr>
            <p:cNvSpPr txBox="1"/>
            <p:nvPr/>
          </p:nvSpPr>
          <p:spPr bwMode="auto">
            <a:xfrm>
              <a:off x="6823167" y="5640569"/>
              <a:ext cx="46592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Weight Change Category</a:t>
              </a:r>
            </a:p>
          </p:txBody>
        </p:sp>
        <p:sp>
          <p:nvSpPr>
            <p:cNvPr id="41" name="TextBox 40">
              <a:extLst>
                <a:ext uri="{FF2B5EF4-FFF2-40B4-BE49-F238E27FC236}">
                  <a16:creationId xmlns:a16="http://schemas.microsoft.com/office/drawing/2014/main" id="{9A6AEF75-61BA-2D2D-4A31-BAC99D5536BA}"/>
                </a:ext>
              </a:extLst>
            </p:cNvPr>
            <p:cNvSpPr txBox="1"/>
            <p:nvPr/>
          </p:nvSpPr>
          <p:spPr bwMode="auto">
            <a:xfrm>
              <a:off x="6889411" y="5245983"/>
              <a:ext cx="10453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bg1"/>
                  </a:solidFill>
                  <a:latin typeface="Calibri" panose="020F0502020204030204" pitchFamily="34" charset="0"/>
                </a:rPr>
                <a:t>Weight Gain</a:t>
              </a:r>
            </a:p>
          </p:txBody>
        </p:sp>
        <p:sp>
          <p:nvSpPr>
            <p:cNvPr id="42" name="TextBox 41">
              <a:extLst>
                <a:ext uri="{FF2B5EF4-FFF2-40B4-BE49-F238E27FC236}">
                  <a16:creationId xmlns:a16="http://schemas.microsoft.com/office/drawing/2014/main" id="{B4104598-2569-0F8A-259E-C9E31CCA939F}"/>
                </a:ext>
              </a:extLst>
            </p:cNvPr>
            <p:cNvSpPr txBox="1"/>
            <p:nvPr/>
          </p:nvSpPr>
          <p:spPr bwMode="auto">
            <a:xfrm>
              <a:off x="7803305" y="5245983"/>
              <a:ext cx="10453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bg1"/>
                  </a:solidFill>
                  <a:latin typeface="Calibri" panose="020F0502020204030204" pitchFamily="34" charset="0"/>
                </a:rPr>
                <a:t>Weight Loss</a:t>
              </a:r>
              <a:br>
                <a:rPr lang="en-US" sz="1200" b="0">
                  <a:solidFill>
                    <a:schemeClr val="bg1"/>
                  </a:solidFill>
                  <a:latin typeface="Calibri" panose="020F0502020204030204" pitchFamily="34" charset="0"/>
                </a:rPr>
              </a:br>
              <a:r>
                <a:rPr lang="en-US" sz="1200" b="0">
                  <a:solidFill>
                    <a:schemeClr val="bg1"/>
                  </a:solidFill>
                  <a:latin typeface="Calibri" panose="020F0502020204030204" pitchFamily="34" charset="0"/>
                </a:rPr>
                <a:t>0-4.9%</a:t>
              </a:r>
            </a:p>
          </p:txBody>
        </p:sp>
        <p:sp>
          <p:nvSpPr>
            <p:cNvPr id="43" name="TextBox 42">
              <a:extLst>
                <a:ext uri="{FF2B5EF4-FFF2-40B4-BE49-F238E27FC236}">
                  <a16:creationId xmlns:a16="http://schemas.microsoft.com/office/drawing/2014/main" id="{5D7A404F-D037-31A6-C2C4-9FF96B5DA369}"/>
                </a:ext>
              </a:extLst>
            </p:cNvPr>
            <p:cNvSpPr txBox="1"/>
            <p:nvPr/>
          </p:nvSpPr>
          <p:spPr bwMode="auto">
            <a:xfrm>
              <a:off x="8717199" y="5245983"/>
              <a:ext cx="10453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bg1"/>
                  </a:solidFill>
                  <a:latin typeface="Calibri" panose="020F0502020204030204" pitchFamily="34" charset="0"/>
                </a:rPr>
                <a:t>Weight Loss</a:t>
              </a:r>
              <a:br>
                <a:rPr lang="en-US" sz="1200" b="0">
                  <a:solidFill>
                    <a:schemeClr val="bg1"/>
                  </a:solidFill>
                  <a:latin typeface="Calibri" panose="020F0502020204030204" pitchFamily="34" charset="0"/>
                </a:rPr>
              </a:br>
              <a:r>
                <a:rPr lang="en-US" sz="1200" b="0">
                  <a:solidFill>
                    <a:schemeClr val="bg1"/>
                  </a:solidFill>
                  <a:latin typeface="Calibri" panose="020F0502020204030204" pitchFamily="34" charset="0"/>
                </a:rPr>
                <a:t>5%-9.9%</a:t>
              </a:r>
            </a:p>
          </p:txBody>
        </p:sp>
        <p:sp>
          <p:nvSpPr>
            <p:cNvPr id="44" name="TextBox 43">
              <a:extLst>
                <a:ext uri="{FF2B5EF4-FFF2-40B4-BE49-F238E27FC236}">
                  <a16:creationId xmlns:a16="http://schemas.microsoft.com/office/drawing/2014/main" id="{D2147E94-DB98-11C5-37CD-68A29C5F228D}"/>
                </a:ext>
              </a:extLst>
            </p:cNvPr>
            <p:cNvSpPr txBox="1"/>
            <p:nvPr/>
          </p:nvSpPr>
          <p:spPr bwMode="auto">
            <a:xfrm>
              <a:off x="9631093" y="5245983"/>
              <a:ext cx="10453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bg1"/>
                  </a:solidFill>
                  <a:latin typeface="Calibri" panose="020F0502020204030204" pitchFamily="34" charset="0"/>
                </a:rPr>
                <a:t>Weight Loss</a:t>
              </a:r>
              <a:br>
                <a:rPr lang="en-US" sz="1200" b="0">
                  <a:solidFill>
                    <a:schemeClr val="bg1"/>
                  </a:solidFill>
                  <a:latin typeface="Calibri" panose="020F0502020204030204" pitchFamily="34" charset="0"/>
                </a:rPr>
              </a:br>
              <a:r>
                <a:rPr lang="en-US" sz="1200" b="0">
                  <a:solidFill>
                    <a:schemeClr val="bg1"/>
                  </a:solidFill>
                  <a:latin typeface="Calibri" panose="020F0502020204030204" pitchFamily="34" charset="0"/>
                </a:rPr>
                <a:t>10%-14.9%</a:t>
              </a:r>
            </a:p>
          </p:txBody>
        </p:sp>
        <p:sp>
          <p:nvSpPr>
            <p:cNvPr id="45" name="TextBox 44">
              <a:extLst>
                <a:ext uri="{FF2B5EF4-FFF2-40B4-BE49-F238E27FC236}">
                  <a16:creationId xmlns:a16="http://schemas.microsoft.com/office/drawing/2014/main" id="{6C5BE3CE-9098-5B75-79BF-F00CAFF0929A}"/>
                </a:ext>
              </a:extLst>
            </p:cNvPr>
            <p:cNvSpPr txBox="1"/>
            <p:nvPr/>
          </p:nvSpPr>
          <p:spPr bwMode="auto">
            <a:xfrm>
              <a:off x="10544987" y="5245983"/>
              <a:ext cx="10453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bg1"/>
                  </a:solidFill>
                  <a:latin typeface="Calibri" panose="020F0502020204030204" pitchFamily="34" charset="0"/>
                </a:rPr>
                <a:t>Weight Loss</a:t>
              </a:r>
              <a:br>
                <a:rPr lang="en-US" sz="1200" b="0">
                  <a:solidFill>
                    <a:schemeClr val="bg1"/>
                  </a:solidFill>
                  <a:latin typeface="Calibri" panose="020F0502020204030204" pitchFamily="34" charset="0"/>
                </a:rPr>
              </a:br>
              <a:r>
                <a:rPr lang="en-US" sz="1200" b="0">
                  <a:solidFill>
                    <a:schemeClr val="bg1"/>
                  </a:solidFill>
                  <a:latin typeface="Calibri" panose="020F0502020204030204" pitchFamily="34" charset="0"/>
                </a:rPr>
                <a:t>≥15%</a:t>
              </a:r>
            </a:p>
          </p:txBody>
        </p:sp>
        <p:sp>
          <p:nvSpPr>
            <p:cNvPr id="46" name="TextBox 45">
              <a:extLst>
                <a:ext uri="{FF2B5EF4-FFF2-40B4-BE49-F238E27FC236}">
                  <a16:creationId xmlns:a16="http://schemas.microsoft.com/office/drawing/2014/main" id="{823C7BAC-463C-2174-6BED-2B52FC7E9F4F}"/>
                </a:ext>
              </a:extLst>
            </p:cNvPr>
            <p:cNvSpPr txBox="1"/>
            <p:nvPr/>
          </p:nvSpPr>
          <p:spPr bwMode="auto">
            <a:xfrm>
              <a:off x="5979245" y="4808335"/>
              <a:ext cx="10453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a:solidFill>
                    <a:schemeClr val="bg1"/>
                  </a:solidFill>
                  <a:latin typeface="Calibri" panose="020F0502020204030204" pitchFamily="34" charset="0"/>
                </a:rPr>
                <a:t>a:</a:t>
              </a:r>
              <a:br>
                <a:rPr lang="en-US" sz="1200">
                  <a:solidFill>
                    <a:schemeClr val="bg1"/>
                  </a:solidFill>
                  <a:latin typeface="Calibri" panose="020F0502020204030204" pitchFamily="34" charset="0"/>
                </a:rPr>
              </a:br>
              <a:r>
                <a:rPr lang="en-US" sz="1200">
                  <a:solidFill>
                    <a:schemeClr val="bg1"/>
                  </a:solidFill>
                  <a:latin typeface="Calibri" panose="020F0502020204030204" pitchFamily="34" charset="0"/>
                </a:rPr>
                <a:t>(%) of N:</a:t>
              </a:r>
            </a:p>
          </p:txBody>
        </p:sp>
        <p:sp>
          <p:nvSpPr>
            <p:cNvPr id="47" name="TextBox 46">
              <a:extLst>
                <a:ext uri="{FF2B5EF4-FFF2-40B4-BE49-F238E27FC236}">
                  <a16:creationId xmlns:a16="http://schemas.microsoft.com/office/drawing/2014/main" id="{551CC734-4C26-8A11-C727-6118AEE4392C}"/>
                </a:ext>
              </a:extLst>
            </p:cNvPr>
            <p:cNvSpPr txBox="1"/>
            <p:nvPr/>
          </p:nvSpPr>
          <p:spPr bwMode="auto">
            <a:xfrm>
              <a:off x="6897577" y="4808335"/>
              <a:ext cx="6498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bg1"/>
                  </a:solidFill>
                  <a:latin typeface="Calibri" panose="020F0502020204030204" pitchFamily="34" charset="0"/>
                </a:rPr>
                <a:t>22</a:t>
              </a:r>
              <a:br>
                <a:rPr lang="en-US" sz="1200" b="0">
                  <a:solidFill>
                    <a:schemeClr val="bg1"/>
                  </a:solidFill>
                  <a:latin typeface="Calibri" panose="020F0502020204030204" pitchFamily="34" charset="0"/>
                </a:rPr>
              </a:br>
              <a:r>
                <a:rPr lang="en-US" sz="1200" b="0">
                  <a:solidFill>
                    <a:schemeClr val="bg1"/>
                  </a:solidFill>
                  <a:latin typeface="Calibri" panose="020F0502020204030204" pitchFamily="34" charset="0"/>
                </a:rPr>
                <a:t>(13.3)</a:t>
              </a:r>
            </a:p>
          </p:txBody>
        </p:sp>
        <p:sp>
          <p:nvSpPr>
            <p:cNvPr id="48" name="TextBox 47">
              <a:extLst>
                <a:ext uri="{FF2B5EF4-FFF2-40B4-BE49-F238E27FC236}">
                  <a16:creationId xmlns:a16="http://schemas.microsoft.com/office/drawing/2014/main" id="{441F6A8F-1698-69C4-A65C-AEC82EE95085}"/>
                </a:ext>
              </a:extLst>
            </p:cNvPr>
            <p:cNvSpPr txBox="1"/>
            <p:nvPr/>
          </p:nvSpPr>
          <p:spPr bwMode="auto">
            <a:xfrm>
              <a:off x="7253600" y="4808335"/>
              <a:ext cx="6498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bg1"/>
                  </a:solidFill>
                  <a:latin typeface="Calibri" panose="020F0502020204030204" pitchFamily="34" charset="0"/>
                </a:rPr>
                <a:t>59</a:t>
              </a:r>
              <a:br>
                <a:rPr lang="en-US" sz="1200" b="0">
                  <a:solidFill>
                    <a:schemeClr val="bg1"/>
                  </a:solidFill>
                  <a:latin typeface="Calibri" panose="020F0502020204030204" pitchFamily="34" charset="0"/>
                </a:rPr>
              </a:br>
              <a:r>
                <a:rPr lang="en-US" sz="1200" b="0">
                  <a:solidFill>
                    <a:schemeClr val="bg1"/>
                  </a:solidFill>
                  <a:latin typeface="Calibri" panose="020F0502020204030204" pitchFamily="34" charset="0"/>
                </a:rPr>
                <a:t>(35.5)</a:t>
              </a:r>
            </a:p>
          </p:txBody>
        </p:sp>
        <p:sp>
          <p:nvSpPr>
            <p:cNvPr id="49" name="TextBox 48">
              <a:extLst>
                <a:ext uri="{FF2B5EF4-FFF2-40B4-BE49-F238E27FC236}">
                  <a16:creationId xmlns:a16="http://schemas.microsoft.com/office/drawing/2014/main" id="{E1952758-4D9C-1EF9-E1E4-1FD7976FBCEC}"/>
                </a:ext>
              </a:extLst>
            </p:cNvPr>
            <p:cNvSpPr txBox="1"/>
            <p:nvPr/>
          </p:nvSpPr>
          <p:spPr bwMode="auto">
            <a:xfrm>
              <a:off x="7850041" y="4808335"/>
              <a:ext cx="6498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bg1"/>
                  </a:solidFill>
                  <a:latin typeface="Calibri" panose="020F0502020204030204" pitchFamily="34" charset="0"/>
                </a:rPr>
                <a:t>64</a:t>
              </a:r>
              <a:br>
                <a:rPr lang="en-US" sz="1200" b="0">
                  <a:solidFill>
                    <a:schemeClr val="bg1"/>
                  </a:solidFill>
                  <a:latin typeface="Calibri" panose="020F0502020204030204" pitchFamily="34" charset="0"/>
                </a:rPr>
              </a:br>
              <a:r>
                <a:rPr lang="en-US" sz="1200" b="0">
                  <a:solidFill>
                    <a:schemeClr val="bg1"/>
                  </a:solidFill>
                  <a:latin typeface="Calibri" panose="020F0502020204030204" pitchFamily="34" charset="0"/>
                </a:rPr>
                <a:t>(35.5)</a:t>
              </a:r>
            </a:p>
          </p:txBody>
        </p:sp>
        <p:sp>
          <p:nvSpPr>
            <p:cNvPr id="50" name="TextBox 49">
              <a:extLst>
                <a:ext uri="{FF2B5EF4-FFF2-40B4-BE49-F238E27FC236}">
                  <a16:creationId xmlns:a16="http://schemas.microsoft.com/office/drawing/2014/main" id="{EA1276F8-5BB5-48D2-29EC-B3816F79DA18}"/>
                </a:ext>
              </a:extLst>
            </p:cNvPr>
            <p:cNvSpPr txBox="1"/>
            <p:nvPr/>
          </p:nvSpPr>
          <p:spPr bwMode="auto">
            <a:xfrm>
              <a:off x="8206064" y="4808335"/>
              <a:ext cx="6498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bg1"/>
                  </a:solidFill>
                  <a:latin typeface="Calibri" panose="020F0502020204030204" pitchFamily="34" charset="0"/>
                </a:rPr>
                <a:t>73</a:t>
              </a:r>
              <a:br>
                <a:rPr lang="en-US" sz="1200" b="0">
                  <a:solidFill>
                    <a:schemeClr val="bg1"/>
                  </a:solidFill>
                  <a:latin typeface="Calibri" panose="020F0502020204030204" pitchFamily="34" charset="0"/>
                </a:rPr>
              </a:br>
              <a:r>
                <a:rPr lang="en-US" sz="1200" b="0">
                  <a:solidFill>
                    <a:schemeClr val="bg1"/>
                  </a:solidFill>
                  <a:latin typeface="Calibri" panose="020F0502020204030204" pitchFamily="34" charset="0"/>
                </a:rPr>
                <a:t>(44.2)</a:t>
              </a:r>
            </a:p>
          </p:txBody>
        </p:sp>
        <p:sp>
          <p:nvSpPr>
            <p:cNvPr id="51" name="TextBox 50">
              <a:extLst>
                <a:ext uri="{FF2B5EF4-FFF2-40B4-BE49-F238E27FC236}">
                  <a16:creationId xmlns:a16="http://schemas.microsoft.com/office/drawing/2014/main" id="{CC09B113-29F6-A304-1D74-FBBDF47BB563}"/>
                </a:ext>
              </a:extLst>
            </p:cNvPr>
            <p:cNvSpPr txBox="1"/>
            <p:nvPr/>
          </p:nvSpPr>
          <p:spPr bwMode="auto">
            <a:xfrm>
              <a:off x="8692258" y="4808335"/>
              <a:ext cx="6498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bg1"/>
                  </a:solidFill>
                  <a:latin typeface="Calibri" panose="020F0502020204030204" pitchFamily="34" charset="0"/>
                </a:rPr>
                <a:t>39</a:t>
              </a:r>
              <a:br>
                <a:rPr lang="en-US" sz="1200" b="0">
                  <a:solidFill>
                    <a:schemeClr val="bg1"/>
                  </a:solidFill>
                  <a:latin typeface="Calibri" panose="020F0502020204030204" pitchFamily="34" charset="0"/>
                </a:rPr>
              </a:br>
              <a:r>
                <a:rPr lang="en-US" sz="1200" b="0">
                  <a:solidFill>
                    <a:schemeClr val="bg1"/>
                  </a:solidFill>
                  <a:latin typeface="Calibri" panose="020F0502020204030204" pitchFamily="34" charset="0"/>
                </a:rPr>
                <a:t>(23.5)</a:t>
              </a:r>
            </a:p>
          </p:txBody>
        </p:sp>
        <p:sp>
          <p:nvSpPr>
            <p:cNvPr id="52" name="TextBox 51">
              <a:extLst>
                <a:ext uri="{FF2B5EF4-FFF2-40B4-BE49-F238E27FC236}">
                  <a16:creationId xmlns:a16="http://schemas.microsoft.com/office/drawing/2014/main" id="{6BC300D4-AD8F-4EE3-6551-D3B29D48979C}"/>
                </a:ext>
              </a:extLst>
            </p:cNvPr>
            <p:cNvSpPr txBox="1"/>
            <p:nvPr/>
          </p:nvSpPr>
          <p:spPr bwMode="auto">
            <a:xfrm>
              <a:off x="9048281" y="4808335"/>
              <a:ext cx="6498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bg1"/>
                  </a:solidFill>
                  <a:latin typeface="Calibri" panose="020F0502020204030204" pitchFamily="34" charset="0"/>
                </a:rPr>
                <a:t>30</a:t>
              </a:r>
              <a:br>
                <a:rPr lang="en-US" sz="1200" b="0">
                  <a:solidFill>
                    <a:schemeClr val="bg1"/>
                  </a:solidFill>
                  <a:latin typeface="Calibri" panose="020F0502020204030204" pitchFamily="34" charset="0"/>
                </a:rPr>
              </a:br>
              <a:r>
                <a:rPr lang="en-US" sz="1200" b="0">
                  <a:solidFill>
                    <a:schemeClr val="bg1"/>
                  </a:solidFill>
                  <a:latin typeface="Calibri" panose="020F0502020204030204" pitchFamily="34" charset="0"/>
                </a:rPr>
                <a:t>(58.2)</a:t>
              </a:r>
            </a:p>
          </p:txBody>
        </p:sp>
        <p:sp>
          <p:nvSpPr>
            <p:cNvPr id="53" name="TextBox 52">
              <a:extLst>
                <a:ext uri="{FF2B5EF4-FFF2-40B4-BE49-F238E27FC236}">
                  <a16:creationId xmlns:a16="http://schemas.microsoft.com/office/drawing/2014/main" id="{2A191BEA-B14C-C7DB-55F7-E356191E9682}"/>
                </a:ext>
              </a:extLst>
            </p:cNvPr>
            <p:cNvSpPr txBox="1"/>
            <p:nvPr/>
          </p:nvSpPr>
          <p:spPr bwMode="auto">
            <a:xfrm>
              <a:off x="9646757" y="4808335"/>
              <a:ext cx="6498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bg1"/>
                  </a:solidFill>
                  <a:latin typeface="Calibri" panose="020F0502020204030204" pitchFamily="34" charset="0"/>
                </a:rPr>
                <a:t>27</a:t>
              </a:r>
              <a:br>
                <a:rPr lang="en-US" sz="1200" b="0">
                  <a:solidFill>
                    <a:schemeClr val="bg1"/>
                  </a:solidFill>
                  <a:latin typeface="Calibri" panose="020F0502020204030204" pitchFamily="34" charset="0"/>
                </a:rPr>
              </a:br>
              <a:r>
                <a:rPr lang="en-US" sz="1200" b="0">
                  <a:solidFill>
                    <a:schemeClr val="bg1"/>
                  </a:solidFill>
                  <a:latin typeface="Calibri" panose="020F0502020204030204" pitchFamily="34" charset="0"/>
                </a:rPr>
                <a:t>(15.3)</a:t>
              </a:r>
            </a:p>
          </p:txBody>
        </p:sp>
        <p:sp>
          <p:nvSpPr>
            <p:cNvPr id="54" name="TextBox 53">
              <a:extLst>
                <a:ext uri="{FF2B5EF4-FFF2-40B4-BE49-F238E27FC236}">
                  <a16:creationId xmlns:a16="http://schemas.microsoft.com/office/drawing/2014/main" id="{8C04C8F6-AB5A-1710-6DED-E7E77E88E405}"/>
                </a:ext>
              </a:extLst>
            </p:cNvPr>
            <p:cNvSpPr txBox="1"/>
            <p:nvPr/>
          </p:nvSpPr>
          <p:spPr bwMode="auto">
            <a:xfrm>
              <a:off x="10002780" y="4808335"/>
              <a:ext cx="6498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bg1"/>
                  </a:solidFill>
                  <a:latin typeface="Calibri" panose="020F0502020204030204" pitchFamily="34" charset="0"/>
                </a:rPr>
                <a:t>0</a:t>
              </a:r>
              <a:br>
                <a:rPr lang="en-US" sz="1200" b="0">
                  <a:solidFill>
                    <a:schemeClr val="bg1"/>
                  </a:solidFill>
                  <a:latin typeface="Calibri" panose="020F0502020204030204" pitchFamily="34" charset="0"/>
                </a:rPr>
              </a:br>
              <a:r>
                <a:rPr lang="en-US" sz="1200" b="0">
                  <a:solidFill>
                    <a:schemeClr val="bg1"/>
                  </a:solidFill>
                  <a:latin typeface="Calibri" panose="020F0502020204030204" pitchFamily="34" charset="0"/>
                </a:rPr>
                <a:t>(0.0)</a:t>
              </a:r>
            </a:p>
          </p:txBody>
        </p:sp>
        <p:sp>
          <p:nvSpPr>
            <p:cNvPr id="55" name="TextBox 54">
              <a:extLst>
                <a:ext uri="{FF2B5EF4-FFF2-40B4-BE49-F238E27FC236}">
                  <a16:creationId xmlns:a16="http://schemas.microsoft.com/office/drawing/2014/main" id="{5A2248DB-605E-0D1C-972A-9B2205C0DFC4}"/>
                </a:ext>
              </a:extLst>
            </p:cNvPr>
            <p:cNvSpPr txBox="1"/>
            <p:nvPr/>
          </p:nvSpPr>
          <p:spPr bwMode="auto">
            <a:xfrm>
              <a:off x="10537702" y="4808335"/>
              <a:ext cx="6498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bg1"/>
                  </a:solidFill>
                  <a:latin typeface="Calibri" panose="020F0502020204030204" pitchFamily="34" charset="0"/>
                </a:rPr>
                <a:t>14</a:t>
              </a:r>
              <a:br>
                <a:rPr lang="en-US" sz="1200" b="0">
                  <a:solidFill>
                    <a:schemeClr val="bg1"/>
                  </a:solidFill>
                  <a:latin typeface="Calibri" panose="020F0502020204030204" pitchFamily="34" charset="0"/>
                </a:rPr>
              </a:br>
              <a:r>
                <a:rPr lang="en-US" sz="1200" b="0">
                  <a:solidFill>
                    <a:schemeClr val="bg1"/>
                  </a:solidFill>
                  <a:latin typeface="Calibri" panose="020F0502020204030204" pitchFamily="34" charset="0"/>
                </a:rPr>
                <a:t>(8.4)</a:t>
              </a:r>
            </a:p>
          </p:txBody>
        </p:sp>
        <p:sp>
          <p:nvSpPr>
            <p:cNvPr id="56" name="TextBox 55">
              <a:extLst>
                <a:ext uri="{FF2B5EF4-FFF2-40B4-BE49-F238E27FC236}">
                  <a16:creationId xmlns:a16="http://schemas.microsoft.com/office/drawing/2014/main" id="{E8A2D9D4-00F2-71B6-CA0D-9D9A78C471BF}"/>
                </a:ext>
              </a:extLst>
            </p:cNvPr>
            <p:cNvSpPr txBox="1"/>
            <p:nvPr/>
          </p:nvSpPr>
          <p:spPr bwMode="auto">
            <a:xfrm>
              <a:off x="10893725" y="4808335"/>
              <a:ext cx="6498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a:solidFill>
                    <a:schemeClr val="bg1"/>
                  </a:solidFill>
                  <a:latin typeface="Calibri" panose="020F0502020204030204" pitchFamily="34" charset="0"/>
                </a:rPr>
                <a:t>3</a:t>
              </a:r>
              <a:br>
                <a:rPr lang="en-US" sz="1200" b="0">
                  <a:solidFill>
                    <a:schemeClr val="bg1"/>
                  </a:solidFill>
                  <a:latin typeface="Calibri" panose="020F0502020204030204" pitchFamily="34" charset="0"/>
                </a:rPr>
              </a:br>
              <a:r>
                <a:rPr lang="en-US" sz="1200" b="0">
                  <a:solidFill>
                    <a:schemeClr val="bg1"/>
                  </a:solidFill>
                  <a:latin typeface="Calibri" panose="020F0502020204030204" pitchFamily="34" charset="0"/>
                </a:rPr>
                <a:t>(1.5)</a:t>
              </a:r>
            </a:p>
          </p:txBody>
        </p:sp>
        <p:sp>
          <p:nvSpPr>
            <p:cNvPr id="57" name="Oval 56">
              <a:extLst>
                <a:ext uri="{FF2B5EF4-FFF2-40B4-BE49-F238E27FC236}">
                  <a16:creationId xmlns:a16="http://schemas.microsoft.com/office/drawing/2014/main" id="{6D9DF6DE-46F1-4562-D9B9-EFF6DDB78E36}"/>
                </a:ext>
              </a:extLst>
            </p:cNvPr>
            <p:cNvSpPr/>
            <p:nvPr/>
          </p:nvSpPr>
          <p:spPr bwMode="auto">
            <a:xfrm>
              <a:off x="8436429" y="2621430"/>
              <a:ext cx="119742" cy="119742"/>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58" name="Oval 57">
              <a:extLst>
                <a:ext uri="{FF2B5EF4-FFF2-40B4-BE49-F238E27FC236}">
                  <a16:creationId xmlns:a16="http://schemas.microsoft.com/office/drawing/2014/main" id="{B8CCD340-F151-04C7-3581-C820C5AB4D8A}"/>
                </a:ext>
              </a:extLst>
            </p:cNvPr>
            <p:cNvSpPr/>
            <p:nvPr/>
          </p:nvSpPr>
          <p:spPr bwMode="auto">
            <a:xfrm>
              <a:off x="8608573" y="4847893"/>
              <a:ext cx="119742" cy="119742"/>
            </a:xfrm>
            <a:prstGeom prst="ellipse">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79" name="Rectangle 78">
              <a:extLst>
                <a:ext uri="{FF2B5EF4-FFF2-40B4-BE49-F238E27FC236}">
                  <a16:creationId xmlns:a16="http://schemas.microsoft.com/office/drawing/2014/main" id="{9C433DDD-5853-491B-6763-6EE01F516A48}"/>
                </a:ext>
              </a:extLst>
            </p:cNvPr>
            <p:cNvSpPr/>
            <p:nvPr/>
          </p:nvSpPr>
          <p:spPr bwMode="auto">
            <a:xfrm rot="19839640">
              <a:off x="10959265" y="4488485"/>
              <a:ext cx="464328" cy="56180"/>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cxnSp>
          <p:nvCxnSpPr>
            <p:cNvPr id="75" name="Straight Connector 74">
              <a:extLst>
                <a:ext uri="{FF2B5EF4-FFF2-40B4-BE49-F238E27FC236}">
                  <a16:creationId xmlns:a16="http://schemas.microsoft.com/office/drawing/2014/main" id="{17FD0152-B9B7-F243-3DC5-084754CF1099}"/>
                </a:ext>
              </a:extLst>
            </p:cNvPr>
            <p:cNvCxnSpPr>
              <a:cxnSpLocks/>
            </p:cNvCxnSpPr>
            <p:nvPr/>
          </p:nvCxnSpPr>
          <p:spPr bwMode="auto">
            <a:xfrm flipV="1">
              <a:off x="10975279" y="4377459"/>
              <a:ext cx="416621" cy="228358"/>
            </a:xfrm>
            <a:prstGeom prst="line">
              <a:avLst/>
            </a:prstGeom>
            <a:noFill/>
            <a:ln w="28575" cap="flat" cmpd="sng" algn="ctr">
              <a:solidFill>
                <a:schemeClr val="bg1"/>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85B2BC5C-745F-5C60-B61E-85A3E0B0BCD1}"/>
                </a:ext>
              </a:extLst>
            </p:cNvPr>
            <p:cNvCxnSpPr>
              <a:cxnSpLocks/>
            </p:cNvCxnSpPr>
            <p:nvPr/>
          </p:nvCxnSpPr>
          <p:spPr bwMode="auto">
            <a:xfrm flipV="1">
              <a:off x="10990956" y="4428419"/>
              <a:ext cx="416621" cy="228358"/>
            </a:xfrm>
            <a:prstGeom prst="line">
              <a:avLst/>
            </a:prstGeom>
            <a:noFill/>
            <a:ln w="28575" cap="flat" cmpd="sng" algn="ctr">
              <a:solidFill>
                <a:schemeClr val="bg1"/>
              </a:solidFill>
              <a:prstDash val="solid"/>
              <a:round/>
              <a:headEnd type="none" w="med" len="med"/>
              <a:tailEnd type="none" w="med" len="med"/>
            </a:ln>
            <a:effectLst/>
          </p:spPr>
        </p:cxnSp>
        <p:grpSp>
          <p:nvGrpSpPr>
            <p:cNvPr id="85" name="Group 84">
              <a:extLst>
                <a:ext uri="{FF2B5EF4-FFF2-40B4-BE49-F238E27FC236}">
                  <a16:creationId xmlns:a16="http://schemas.microsoft.com/office/drawing/2014/main" id="{F74412A9-0676-9653-19BE-8E96149C70F2}"/>
                </a:ext>
              </a:extLst>
            </p:cNvPr>
            <p:cNvGrpSpPr/>
            <p:nvPr/>
          </p:nvGrpSpPr>
          <p:grpSpPr>
            <a:xfrm>
              <a:off x="9022193" y="3244263"/>
              <a:ext cx="91440" cy="261257"/>
              <a:chOff x="9027636" y="3320143"/>
              <a:chExt cx="91440" cy="261257"/>
            </a:xfrm>
          </p:grpSpPr>
          <p:cxnSp>
            <p:nvCxnSpPr>
              <p:cNvPr id="81" name="Straight Connector 80">
                <a:extLst>
                  <a:ext uri="{FF2B5EF4-FFF2-40B4-BE49-F238E27FC236}">
                    <a16:creationId xmlns:a16="http://schemas.microsoft.com/office/drawing/2014/main" id="{528E9191-FECE-815A-3233-8040E6040BCA}"/>
                  </a:ext>
                </a:extLst>
              </p:cNvPr>
              <p:cNvCxnSpPr>
                <a:cxnSpLocks/>
              </p:cNvCxnSpPr>
              <p:nvPr/>
            </p:nvCxnSpPr>
            <p:spPr bwMode="auto">
              <a:xfrm>
                <a:off x="9073356" y="3320143"/>
                <a:ext cx="0" cy="261257"/>
              </a:xfrm>
              <a:prstGeom prst="line">
                <a:avLst/>
              </a:prstGeom>
              <a:noFill/>
              <a:ln w="28575" cap="flat" cmpd="sng" algn="ctr">
                <a:solidFill>
                  <a:schemeClr val="bg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CF32C2E6-C460-90F7-D76F-12C9DDCC0195}"/>
                  </a:ext>
                </a:extLst>
              </p:cNvPr>
              <p:cNvCxnSpPr>
                <a:cxnSpLocks/>
              </p:cNvCxnSpPr>
              <p:nvPr/>
            </p:nvCxnSpPr>
            <p:spPr bwMode="auto">
              <a:xfrm>
                <a:off x="9027636" y="3320143"/>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EF332538-29CA-0FF2-FDF9-202BE599F51C}"/>
                  </a:ext>
                </a:extLst>
              </p:cNvPr>
              <p:cNvCxnSpPr>
                <a:cxnSpLocks/>
              </p:cNvCxnSpPr>
              <p:nvPr/>
            </p:nvCxnSpPr>
            <p:spPr bwMode="auto">
              <a:xfrm>
                <a:off x="9027636" y="3581400"/>
                <a:ext cx="91440" cy="0"/>
              </a:xfrm>
              <a:prstGeom prst="line">
                <a:avLst/>
              </a:prstGeom>
              <a:noFill/>
              <a:ln w="28575" cap="flat" cmpd="sng" algn="ctr">
                <a:solidFill>
                  <a:schemeClr val="bg1"/>
                </a:solidFill>
                <a:prstDash val="solid"/>
                <a:round/>
                <a:headEnd type="none" w="med" len="med"/>
                <a:tailEnd type="none" w="med" len="med"/>
              </a:ln>
              <a:effectLst/>
            </p:spPr>
          </p:cxnSp>
        </p:grpSp>
        <p:grpSp>
          <p:nvGrpSpPr>
            <p:cNvPr id="86" name="Group 85">
              <a:extLst>
                <a:ext uri="{FF2B5EF4-FFF2-40B4-BE49-F238E27FC236}">
                  <a16:creationId xmlns:a16="http://schemas.microsoft.com/office/drawing/2014/main" id="{70B72CCB-A29F-D6D5-5470-B6472BB0F7DB}"/>
                </a:ext>
              </a:extLst>
            </p:cNvPr>
            <p:cNvGrpSpPr/>
            <p:nvPr/>
          </p:nvGrpSpPr>
          <p:grpSpPr>
            <a:xfrm>
              <a:off x="9337781" y="3198310"/>
              <a:ext cx="91440" cy="387910"/>
              <a:chOff x="9027636" y="3320143"/>
              <a:chExt cx="91440" cy="387910"/>
            </a:xfrm>
          </p:grpSpPr>
          <p:cxnSp>
            <p:nvCxnSpPr>
              <p:cNvPr id="87" name="Straight Connector 86">
                <a:extLst>
                  <a:ext uri="{FF2B5EF4-FFF2-40B4-BE49-F238E27FC236}">
                    <a16:creationId xmlns:a16="http://schemas.microsoft.com/office/drawing/2014/main" id="{9DFA7339-C2B8-BCA6-9000-EF4E0022ABC6}"/>
                  </a:ext>
                </a:extLst>
              </p:cNvPr>
              <p:cNvCxnSpPr>
                <a:cxnSpLocks/>
              </p:cNvCxnSpPr>
              <p:nvPr/>
            </p:nvCxnSpPr>
            <p:spPr bwMode="auto">
              <a:xfrm>
                <a:off x="9073356" y="3320143"/>
                <a:ext cx="0" cy="387910"/>
              </a:xfrm>
              <a:prstGeom prst="line">
                <a:avLst/>
              </a:prstGeom>
              <a:noFill/>
              <a:ln w="28575" cap="flat" cmpd="sng" algn="ctr">
                <a:solidFill>
                  <a:schemeClr val="bg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352D78C1-92F9-3DA9-7E4E-7DE025A666AA}"/>
                  </a:ext>
                </a:extLst>
              </p:cNvPr>
              <p:cNvCxnSpPr>
                <a:cxnSpLocks/>
              </p:cNvCxnSpPr>
              <p:nvPr/>
            </p:nvCxnSpPr>
            <p:spPr bwMode="auto">
              <a:xfrm>
                <a:off x="9027636" y="3320143"/>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9C594F35-A4CC-14C3-8B26-90F7C03761E0}"/>
                  </a:ext>
                </a:extLst>
              </p:cNvPr>
              <p:cNvCxnSpPr>
                <a:cxnSpLocks/>
              </p:cNvCxnSpPr>
              <p:nvPr/>
            </p:nvCxnSpPr>
            <p:spPr bwMode="auto">
              <a:xfrm>
                <a:off x="9027636" y="3708053"/>
                <a:ext cx="91440" cy="0"/>
              </a:xfrm>
              <a:prstGeom prst="line">
                <a:avLst/>
              </a:prstGeom>
              <a:noFill/>
              <a:ln w="28575" cap="flat" cmpd="sng" algn="ctr">
                <a:solidFill>
                  <a:schemeClr val="bg1"/>
                </a:solidFill>
                <a:prstDash val="solid"/>
                <a:round/>
                <a:headEnd type="none" w="med" len="med"/>
                <a:tailEnd type="none" w="med" len="med"/>
              </a:ln>
              <a:effectLst/>
            </p:spPr>
          </p:cxnSp>
        </p:grpSp>
        <p:grpSp>
          <p:nvGrpSpPr>
            <p:cNvPr id="91" name="Group 90">
              <a:extLst>
                <a:ext uri="{FF2B5EF4-FFF2-40B4-BE49-F238E27FC236}">
                  <a16:creationId xmlns:a16="http://schemas.microsoft.com/office/drawing/2014/main" id="{C27197E8-CD6F-2884-AD6C-D05196A1B032}"/>
                </a:ext>
              </a:extLst>
            </p:cNvPr>
            <p:cNvGrpSpPr/>
            <p:nvPr/>
          </p:nvGrpSpPr>
          <p:grpSpPr>
            <a:xfrm>
              <a:off x="9932663" y="3527646"/>
              <a:ext cx="91440" cy="448636"/>
              <a:chOff x="9027636" y="3320143"/>
              <a:chExt cx="91440" cy="448636"/>
            </a:xfrm>
          </p:grpSpPr>
          <p:cxnSp>
            <p:nvCxnSpPr>
              <p:cNvPr id="92" name="Straight Connector 91">
                <a:extLst>
                  <a:ext uri="{FF2B5EF4-FFF2-40B4-BE49-F238E27FC236}">
                    <a16:creationId xmlns:a16="http://schemas.microsoft.com/office/drawing/2014/main" id="{82090535-97E4-65F3-8014-EB61D01F212E}"/>
                  </a:ext>
                </a:extLst>
              </p:cNvPr>
              <p:cNvCxnSpPr>
                <a:cxnSpLocks/>
              </p:cNvCxnSpPr>
              <p:nvPr/>
            </p:nvCxnSpPr>
            <p:spPr bwMode="auto">
              <a:xfrm>
                <a:off x="9073356" y="3320143"/>
                <a:ext cx="0" cy="448636"/>
              </a:xfrm>
              <a:prstGeom prst="line">
                <a:avLst/>
              </a:prstGeom>
              <a:noFill/>
              <a:ln w="28575" cap="flat" cmpd="sng" algn="ctr">
                <a:solidFill>
                  <a:schemeClr val="bg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D4B970E1-EE49-5688-8C77-8558715BBF6A}"/>
                  </a:ext>
                </a:extLst>
              </p:cNvPr>
              <p:cNvCxnSpPr>
                <a:cxnSpLocks/>
              </p:cNvCxnSpPr>
              <p:nvPr/>
            </p:nvCxnSpPr>
            <p:spPr bwMode="auto">
              <a:xfrm>
                <a:off x="9027636" y="3320143"/>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450CB3A6-5EEE-89BB-90A9-D621FAE175AF}"/>
                  </a:ext>
                </a:extLst>
              </p:cNvPr>
              <p:cNvCxnSpPr>
                <a:cxnSpLocks/>
              </p:cNvCxnSpPr>
              <p:nvPr/>
            </p:nvCxnSpPr>
            <p:spPr bwMode="auto">
              <a:xfrm>
                <a:off x="9027636" y="3757040"/>
                <a:ext cx="91440" cy="0"/>
              </a:xfrm>
              <a:prstGeom prst="line">
                <a:avLst/>
              </a:prstGeom>
              <a:noFill/>
              <a:ln w="28575" cap="flat" cmpd="sng" algn="ctr">
                <a:solidFill>
                  <a:schemeClr val="bg1"/>
                </a:solidFill>
                <a:prstDash val="solid"/>
                <a:round/>
                <a:headEnd type="none" w="med" len="med"/>
                <a:tailEnd type="none" w="med" len="med"/>
              </a:ln>
              <a:effectLst/>
            </p:spPr>
          </p:cxnSp>
        </p:grpSp>
        <p:grpSp>
          <p:nvGrpSpPr>
            <p:cNvPr id="96" name="Group 95">
              <a:extLst>
                <a:ext uri="{FF2B5EF4-FFF2-40B4-BE49-F238E27FC236}">
                  <a16:creationId xmlns:a16="http://schemas.microsoft.com/office/drawing/2014/main" id="{69488777-1885-C301-2FE3-C3BC8116EB14}"/>
                </a:ext>
              </a:extLst>
            </p:cNvPr>
            <p:cNvGrpSpPr/>
            <p:nvPr/>
          </p:nvGrpSpPr>
          <p:grpSpPr>
            <a:xfrm>
              <a:off x="10834206" y="3697871"/>
              <a:ext cx="91440" cy="404239"/>
              <a:chOff x="9027636" y="3320143"/>
              <a:chExt cx="91440" cy="404239"/>
            </a:xfrm>
          </p:grpSpPr>
          <p:cxnSp>
            <p:nvCxnSpPr>
              <p:cNvPr id="97" name="Straight Connector 96">
                <a:extLst>
                  <a:ext uri="{FF2B5EF4-FFF2-40B4-BE49-F238E27FC236}">
                    <a16:creationId xmlns:a16="http://schemas.microsoft.com/office/drawing/2014/main" id="{F24D5257-59B8-5C98-EB4F-8F7A76885974}"/>
                  </a:ext>
                </a:extLst>
              </p:cNvPr>
              <p:cNvCxnSpPr>
                <a:cxnSpLocks/>
              </p:cNvCxnSpPr>
              <p:nvPr/>
            </p:nvCxnSpPr>
            <p:spPr bwMode="auto">
              <a:xfrm>
                <a:off x="9073356" y="3320143"/>
                <a:ext cx="0" cy="399494"/>
              </a:xfrm>
              <a:prstGeom prst="line">
                <a:avLst/>
              </a:prstGeom>
              <a:noFill/>
              <a:ln w="28575" cap="flat" cmpd="sng" algn="ctr">
                <a:solidFill>
                  <a:schemeClr val="bg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737DC403-5D21-F52A-EAD2-66F25617C42E}"/>
                  </a:ext>
                </a:extLst>
              </p:cNvPr>
              <p:cNvCxnSpPr>
                <a:cxnSpLocks/>
              </p:cNvCxnSpPr>
              <p:nvPr/>
            </p:nvCxnSpPr>
            <p:spPr bwMode="auto">
              <a:xfrm>
                <a:off x="9027636" y="3320143"/>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B5274840-BA8C-F41A-D1B8-10E12CC80AF7}"/>
                  </a:ext>
                </a:extLst>
              </p:cNvPr>
              <p:cNvCxnSpPr>
                <a:cxnSpLocks/>
              </p:cNvCxnSpPr>
              <p:nvPr/>
            </p:nvCxnSpPr>
            <p:spPr bwMode="auto">
              <a:xfrm>
                <a:off x="9027636" y="3724382"/>
                <a:ext cx="91440" cy="0"/>
              </a:xfrm>
              <a:prstGeom prst="line">
                <a:avLst/>
              </a:prstGeom>
              <a:noFill/>
              <a:ln w="28575" cap="flat" cmpd="sng" algn="ctr">
                <a:solidFill>
                  <a:schemeClr val="bg1"/>
                </a:solidFill>
                <a:prstDash val="solid"/>
                <a:round/>
                <a:headEnd type="none" w="med" len="med"/>
                <a:tailEnd type="none" w="med" len="med"/>
              </a:ln>
              <a:effectLst/>
            </p:spPr>
          </p:cxnSp>
        </p:grpSp>
        <p:grpSp>
          <p:nvGrpSpPr>
            <p:cNvPr id="101" name="Group 100">
              <a:extLst>
                <a:ext uri="{FF2B5EF4-FFF2-40B4-BE49-F238E27FC236}">
                  <a16:creationId xmlns:a16="http://schemas.microsoft.com/office/drawing/2014/main" id="{027D8D8B-31BA-8ED6-7486-0EB63BC90E0C}"/>
                </a:ext>
              </a:extLst>
            </p:cNvPr>
            <p:cNvGrpSpPr/>
            <p:nvPr/>
          </p:nvGrpSpPr>
          <p:grpSpPr>
            <a:xfrm>
              <a:off x="11147107" y="4645175"/>
              <a:ext cx="91440" cy="111229"/>
              <a:chOff x="9027636" y="3320143"/>
              <a:chExt cx="91440" cy="111229"/>
            </a:xfrm>
          </p:grpSpPr>
          <p:cxnSp>
            <p:nvCxnSpPr>
              <p:cNvPr id="102" name="Straight Connector 101">
                <a:extLst>
                  <a:ext uri="{FF2B5EF4-FFF2-40B4-BE49-F238E27FC236}">
                    <a16:creationId xmlns:a16="http://schemas.microsoft.com/office/drawing/2014/main" id="{EDC1AF18-45D9-3978-B2AF-06D6BF33210B}"/>
                  </a:ext>
                </a:extLst>
              </p:cNvPr>
              <p:cNvCxnSpPr>
                <a:cxnSpLocks/>
              </p:cNvCxnSpPr>
              <p:nvPr/>
            </p:nvCxnSpPr>
            <p:spPr bwMode="auto">
              <a:xfrm>
                <a:off x="9073356" y="3320143"/>
                <a:ext cx="0" cy="111229"/>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4785C86E-137D-3CC8-F979-EF9F6B883FD7}"/>
                  </a:ext>
                </a:extLst>
              </p:cNvPr>
              <p:cNvCxnSpPr>
                <a:cxnSpLocks/>
              </p:cNvCxnSpPr>
              <p:nvPr/>
            </p:nvCxnSpPr>
            <p:spPr bwMode="auto">
              <a:xfrm>
                <a:off x="9027636" y="3320143"/>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F32FE483-7267-587E-4961-74029CDC5708}"/>
                  </a:ext>
                </a:extLst>
              </p:cNvPr>
              <p:cNvCxnSpPr>
                <a:cxnSpLocks/>
              </p:cNvCxnSpPr>
              <p:nvPr/>
            </p:nvCxnSpPr>
            <p:spPr bwMode="auto">
              <a:xfrm>
                <a:off x="9027636" y="3431372"/>
                <a:ext cx="91440" cy="0"/>
              </a:xfrm>
              <a:prstGeom prst="line">
                <a:avLst/>
              </a:prstGeom>
              <a:noFill/>
              <a:ln w="28575" cap="flat" cmpd="sng" algn="ctr">
                <a:solidFill>
                  <a:schemeClr val="bg1"/>
                </a:solidFill>
                <a:prstDash val="solid"/>
                <a:round/>
                <a:headEnd type="none" w="med" len="med"/>
                <a:tailEnd type="none" w="med" len="med"/>
              </a:ln>
              <a:effectLst/>
            </p:spPr>
          </p:cxnSp>
        </p:grpSp>
        <p:grpSp>
          <p:nvGrpSpPr>
            <p:cNvPr id="106" name="Group 105">
              <a:extLst>
                <a:ext uri="{FF2B5EF4-FFF2-40B4-BE49-F238E27FC236}">
                  <a16:creationId xmlns:a16="http://schemas.microsoft.com/office/drawing/2014/main" id="{836B474E-BD88-8B3C-C728-16BBEF5590FE}"/>
                </a:ext>
              </a:extLst>
            </p:cNvPr>
            <p:cNvGrpSpPr/>
            <p:nvPr/>
          </p:nvGrpSpPr>
          <p:grpSpPr>
            <a:xfrm>
              <a:off x="7524230" y="2600700"/>
              <a:ext cx="91440" cy="260818"/>
              <a:chOff x="9027636" y="3170554"/>
              <a:chExt cx="91440" cy="260818"/>
            </a:xfrm>
          </p:grpSpPr>
          <p:cxnSp>
            <p:nvCxnSpPr>
              <p:cNvPr id="107" name="Straight Connector 106">
                <a:extLst>
                  <a:ext uri="{FF2B5EF4-FFF2-40B4-BE49-F238E27FC236}">
                    <a16:creationId xmlns:a16="http://schemas.microsoft.com/office/drawing/2014/main" id="{D4DF9D3E-85A3-660A-717E-CFAFF68F18A5}"/>
                  </a:ext>
                </a:extLst>
              </p:cNvPr>
              <p:cNvCxnSpPr>
                <a:cxnSpLocks/>
              </p:cNvCxnSpPr>
              <p:nvPr/>
            </p:nvCxnSpPr>
            <p:spPr bwMode="auto">
              <a:xfrm>
                <a:off x="9073356" y="3170554"/>
                <a:ext cx="0" cy="260818"/>
              </a:xfrm>
              <a:prstGeom prst="line">
                <a:avLst/>
              </a:prstGeom>
              <a:noFill/>
              <a:ln w="28575" cap="flat" cmpd="sng" algn="ctr">
                <a:solidFill>
                  <a:schemeClr val="bg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043C953A-1D6E-E870-A628-0538CD70E245}"/>
                  </a:ext>
                </a:extLst>
              </p:cNvPr>
              <p:cNvCxnSpPr>
                <a:cxnSpLocks/>
              </p:cNvCxnSpPr>
              <p:nvPr/>
            </p:nvCxnSpPr>
            <p:spPr bwMode="auto">
              <a:xfrm>
                <a:off x="9027636" y="3170554"/>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6CDD696C-35F2-9FF3-B893-F4FFD77DCFDD}"/>
                  </a:ext>
                </a:extLst>
              </p:cNvPr>
              <p:cNvCxnSpPr>
                <a:cxnSpLocks/>
              </p:cNvCxnSpPr>
              <p:nvPr/>
            </p:nvCxnSpPr>
            <p:spPr bwMode="auto">
              <a:xfrm>
                <a:off x="9027636" y="3431372"/>
                <a:ext cx="91440" cy="0"/>
              </a:xfrm>
              <a:prstGeom prst="line">
                <a:avLst/>
              </a:prstGeom>
              <a:noFill/>
              <a:ln w="28575" cap="flat" cmpd="sng" algn="ctr">
                <a:solidFill>
                  <a:schemeClr val="bg1"/>
                </a:solidFill>
                <a:prstDash val="solid"/>
                <a:round/>
                <a:headEnd type="none" w="med" len="med"/>
                <a:tailEnd type="none" w="med" len="med"/>
              </a:ln>
              <a:effectLst/>
            </p:spPr>
          </p:cxnSp>
        </p:grpSp>
        <p:grpSp>
          <p:nvGrpSpPr>
            <p:cNvPr id="111" name="Group 110">
              <a:extLst>
                <a:ext uri="{FF2B5EF4-FFF2-40B4-BE49-F238E27FC236}">
                  <a16:creationId xmlns:a16="http://schemas.microsoft.com/office/drawing/2014/main" id="{11AA4B35-6103-75AE-979E-6A0DF74A7851}"/>
                </a:ext>
              </a:extLst>
            </p:cNvPr>
            <p:cNvGrpSpPr/>
            <p:nvPr/>
          </p:nvGrpSpPr>
          <p:grpSpPr>
            <a:xfrm>
              <a:off x="7215294" y="2817410"/>
              <a:ext cx="91440" cy="353349"/>
              <a:chOff x="9027636" y="3170554"/>
              <a:chExt cx="91440" cy="353349"/>
            </a:xfrm>
          </p:grpSpPr>
          <p:cxnSp>
            <p:nvCxnSpPr>
              <p:cNvPr id="112" name="Straight Connector 111">
                <a:extLst>
                  <a:ext uri="{FF2B5EF4-FFF2-40B4-BE49-F238E27FC236}">
                    <a16:creationId xmlns:a16="http://schemas.microsoft.com/office/drawing/2014/main" id="{1C5EF38B-945F-2EC9-76C5-3DE5B0DE543D}"/>
                  </a:ext>
                </a:extLst>
              </p:cNvPr>
              <p:cNvCxnSpPr>
                <a:cxnSpLocks/>
              </p:cNvCxnSpPr>
              <p:nvPr/>
            </p:nvCxnSpPr>
            <p:spPr bwMode="auto">
              <a:xfrm>
                <a:off x="9073356" y="3170554"/>
                <a:ext cx="0" cy="339767"/>
              </a:xfrm>
              <a:prstGeom prst="line">
                <a:avLst/>
              </a:prstGeom>
              <a:noFill/>
              <a:ln w="28575" cap="flat" cmpd="sng" algn="ctr">
                <a:solidFill>
                  <a:schemeClr val="bg1"/>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4DF7F4A0-3777-A547-5566-B9EBF8B74B20}"/>
                  </a:ext>
                </a:extLst>
              </p:cNvPr>
              <p:cNvCxnSpPr>
                <a:cxnSpLocks/>
              </p:cNvCxnSpPr>
              <p:nvPr/>
            </p:nvCxnSpPr>
            <p:spPr bwMode="auto">
              <a:xfrm>
                <a:off x="9027636" y="3170554"/>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B5DE16DD-E0FA-2CAF-5845-5657A48DEC83}"/>
                  </a:ext>
                </a:extLst>
              </p:cNvPr>
              <p:cNvCxnSpPr>
                <a:cxnSpLocks/>
              </p:cNvCxnSpPr>
              <p:nvPr/>
            </p:nvCxnSpPr>
            <p:spPr bwMode="auto">
              <a:xfrm>
                <a:off x="9027636" y="3523903"/>
                <a:ext cx="91440" cy="0"/>
              </a:xfrm>
              <a:prstGeom prst="line">
                <a:avLst/>
              </a:prstGeom>
              <a:noFill/>
              <a:ln w="28575" cap="flat" cmpd="sng" algn="ctr">
                <a:solidFill>
                  <a:schemeClr val="bg1"/>
                </a:solidFill>
                <a:prstDash val="solid"/>
                <a:round/>
                <a:headEnd type="none" w="med" len="med"/>
                <a:tailEnd type="none" w="med" len="med"/>
              </a:ln>
              <a:effectLst/>
            </p:spPr>
          </p:cxnSp>
        </p:grpSp>
        <p:grpSp>
          <p:nvGrpSpPr>
            <p:cNvPr id="116" name="Group 115">
              <a:extLst>
                <a:ext uri="{FF2B5EF4-FFF2-40B4-BE49-F238E27FC236}">
                  <a16:creationId xmlns:a16="http://schemas.microsoft.com/office/drawing/2014/main" id="{44C3A93D-EC95-B0E4-E948-CF0C83D711EA}"/>
                </a:ext>
              </a:extLst>
            </p:cNvPr>
            <p:cNvGrpSpPr/>
            <p:nvPr/>
          </p:nvGrpSpPr>
          <p:grpSpPr>
            <a:xfrm>
              <a:off x="8120067" y="2910829"/>
              <a:ext cx="91440" cy="200949"/>
              <a:chOff x="9027636" y="3170554"/>
              <a:chExt cx="91440" cy="200949"/>
            </a:xfrm>
          </p:grpSpPr>
          <p:cxnSp>
            <p:nvCxnSpPr>
              <p:cNvPr id="117" name="Straight Connector 116">
                <a:extLst>
                  <a:ext uri="{FF2B5EF4-FFF2-40B4-BE49-F238E27FC236}">
                    <a16:creationId xmlns:a16="http://schemas.microsoft.com/office/drawing/2014/main" id="{4F04D50A-6205-E7D1-B32E-AE4AC9750504}"/>
                  </a:ext>
                </a:extLst>
              </p:cNvPr>
              <p:cNvCxnSpPr>
                <a:cxnSpLocks/>
              </p:cNvCxnSpPr>
              <p:nvPr/>
            </p:nvCxnSpPr>
            <p:spPr bwMode="auto">
              <a:xfrm>
                <a:off x="9073356" y="3170554"/>
                <a:ext cx="0" cy="197362"/>
              </a:xfrm>
              <a:prstGeom prst="line">
                <a:avLst/>
              </a:prstGeom>
              <a:noFill/>
              <a:ln w="28575" cap="flat" cmpd="sng" algn="ctr">
                <a:solidFill>
                  <a:schemeClr val="bg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3A8CCB78-F00B-E284-0B26-5F9670E96752}"/>
                  </a:ext>
                </a:extLst>
              </p:cNvPr>
              <p:cNvCxnSpPr>
                <a:cxnSpLocks/>
              </p:cNvCxnSpPr>
              <p:nvPr/>
            </p:nvCxnSpPr>
            <p:spPr bwMode="auto">
              <a:xfrm>
                <a:off x="9027636" y="3170554"/>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1C25E908-3C83-18F8-AC8D-2AA2FF97AC38}"/>
                  </a:ext>
                </a:extLst>
              </p:cNvPr>
              <p:cNvCxnSpPr>
                <a:cxnSpLocks/>
              </p:cNvCxnSpPr>
              <p:nvPr/>
            </p:nvCxnSpPr>
            <p:spPr bwMode="auto">
              <a:xfrm>
                <a:off x="9027636" y="3371503"/>
                <a:ext cx="91440" cy="0"/>
              </a:xfrm>
              <a:prstGeom prst="line">
                <a:avLst/>
              </a:prstGeom>
              <a:noFill/>
              <a:ln w="28575" cap="flat" cmpd="sng" algn="ctr">
                <a:solidFill>
                  <a:schemeClr val="bg1"/>
                </a:solidFill>
                <a:prstDash val="solid"/>
                <a:round/>
                <a:headEnd type="none" w="med" len="med"/>
                <a:tailEnd type="none" w="med" len="med"/>
              </a:ln>
              <a:effectLst/>
            </p:spPr>
          </p:cxnSp>
        </p:grpSp>
        <p:grpSp>
          <p:nvGrpSpPr>
            <p:cNvPr id="121" name="Group 120">
              <a:extLst>
                <a:ext uri="{FF2B5EF4-FFF2-40B4-BE49-F238E27FC236}">
                  <a16:creationId xmlns:a16="http://schemas.microsoft.com/office/drawing/2014/main" id="{ABDC7063-0A7D-9654-4044-9DF6ECE0CE74}"/>
                </a:ext>
              </a:extLst>
            </p:cNvPr>
            <p:cNvGrpSpPr/>
            <p:nvPr/>
          </p:nvGrpSpPr>
          <p:grpSpPr>
            <a:xfrm>
              <a:off x="8436429" y="2948471"/>
              <a:ext cx="91440" cy="200949"/>
              <a:chOff x="9027636" y="3170554"/>
              <a:chExt cx="91440" cy="200949"/>
            </a:xfrm>
          </p:grpSpPr>
          <p:cxnSp>
            <p:nvCxnSpPr>
              <p:cNvPr id="122" name="Straight Connector 121">
                <a:extLst>
                  <a:ext uri="{FF2B5EF4-FFF2-40B4-BE49-F238E27FC236}">
                    <a16:creationId xmlns:a16="http://schemas.microsoft.com/office/drawing/2014/main" id="{C80CDBC1-BD6C-DEFD-1EBB-F10CBE29DC7A}"/>
                  </a:ext>
                </a:extLst>
              </p:cNvPr>
              <p:cNvCxnSpPr>
                <a:cxnSpLocks/>
              </p:cNvCxnSpPr>
              <p:nvPr/>
            </p:nvCxnSpPr>
            <p:spPr bwMode="auto">
              <a:xfrm>
                <a:off x="9073356" y="3170554"/>
                <a:ext cx="0" cy="197362"/>
              </a:xfrm>
              <a:prstGeom prst="line">
                <a:avLst/>
              </a:prstGeom>
              <a:noFill/>
              <a:ln w="28575" cap="flat" cmpd="sng" algn="ctr">
                <a:solidFill>
                  <a:schemeClr val="bg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296AFE64-9DF8-BEB2-F6D3-9942549878E8}"/>
                  </a:ext>
                </a:extLst>
              </p:cNvPr>
              <p:cNvCxnSpPr>
                <a:cxnSpLocks/>
              </p:cNvCxnSpPr>
              <p:nvPr/>
            </p:nvCxnSpPr>
            <p:spPr bwMode="auto">
              <a:xfrm>
                <a:off x="9027636" y="3170554"/>
                <a:ext cx="91440" cy="0"/>
              </a:xfrm>
              <a:prstGeom prst="line">
                <a:avLst/>
              </a:prstGeom>
              <a:noFill/>
              <a:ln w="28575" cap="flat" cmpd="sng" algn="ctr">
                <a:solidFill>
                  <a:schemeClr val="bg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3488C3A0-D32C-9B20-3FD2-2D4141655BF9}"/>
                  </a:ext>
                </a:extLst>
              </p:cNvPr>
              <p:cNvCxnSpPr>
                <a:cxnSpLocks/>
              </p:cNvCxnSpPr>
              <p:nvPr/>
            </p:nvCxnSpPr>
            <p:spPr bwMode="auto">
              <a:xfrm>
                <a:off x="9027636" y="3371503"/>
                <a:ext cx="91440" cy="0"/>
              </a:xfrm>
              <a:prstGeom prst="line">
                <a:avLst/>
              </a:prstGeom>
              <a:noFill/>
              <a:ln w="28575" cap="flat" cmpd="sng" algn="ctr">
                <a:solidFill>
                  <a:schemeClr val="bg1"/>
                </a:solidFill>
                <a:prstDash val="solid"/>
                <a:round/>
                <a:headEnd type="none" w="med" len="med"/>
                <a:tailEnd type="none" w="med" len="med"/>
              </a:ln>
              <a:effectLst/>
            </p:spPr>
          </p:cxnSp>
        </p:grpSp>
      </p:grpSp>
    </p:spTree>
    <p:extLst>
      <p:ext uri="{BB962C8B-B14F-4D97-AF65-F5344CB8AC3E}">
        <p14:creationId xmlns:p14="http://schemas.microsoft.com/office/powerpoint/2010/main" val="579028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269AB-8B8E-7A4E-249A-C9435D99CD9E}"/>
              </a:ext>
            </a:extLst>
          </p:cNvPr>
          <p:cNvSpPr>
            <a:spLocks noGrp="1"/>
          </p:cNvSpPr>
          <p:nvPr>
            <p:ph type="title"/>
          </p:nvPr>
        </p:nvSpPr>
        <p:spPr/>
        <p:txBody>
          <a:bodyPr/>
          <a:lstStyle/>
          <a:p>
            <a:r>
              <a:rPr lang="en-US"/>
              <a:t>SURMOUNT-OSA: </a:t>
            </a:r>
            <a:r>
              <a:rPr lang="en-US" err="1"/>
              <a:t>Tirzepatide</a:t>
            </a:r>
            <a:r>
              <a:rPr lang="en-US"/>
              <a:t> vs Placebo for     Moderate to Severe OSA</a:t>
            </a:r>
          </a:p>
        </p:txBody>
      </p:sp>
      <p:sp>
        <p:nvSpPr>
          <p:cNvPr id="15" name="Content Placeholder 14">
            <a:extLst>
              <a:ext uri="{FF2B5EF4-FFF2-40B4-BE49-F238E27FC236}">
                <a16:creationId xmlns:a16="http://schemas.microsoft.com/office/drawing/2014/main" id="{6948CF40-CF6B-6CC8-C042-A19CFA2347D0}"/>
              </a:ext>
            </a:extLst>
          </p:cNvPr>
          <p:cNvSpPr>
            <a:spLocks noGrp="1"/>
          </p:cNvSpPr>
          <p:nvPr>
            <p:ph idx="1"/>
          </p:nvPr>
        </p:nvSpPr>
        <p:spPr>
          <a:xfrm>
            <a:off x="604675" y="1513047"/>
            <a:ext cx="11233189" cy="450170"/>
          </a:xfrm>
        </p:spPr>
        <p:txBody>
          <a:bodyPr/>
          <a:lstStyle/>
          <a:p>
            <a:r>
              <a:rPr lang="en-US" sz="2200"/>
              <a:t>42% of those treated with </a:t>
            </a:r>
            <a:r>
              <a:rPr lang="en-US" sz="2200" err="1"/>
              <a:t>tirzepatide</a:t>
            </a:r>
            <a:r>
              <a:rPr lang="en-US" sz="2200"/>
              <a:t> no longer met CPAP criteria vs 16% with placebo (trial 1)</a:t>
            </a:r>
          </a:p>
        </p:txBody>
      </p:sp>
      <p:sp>
        <p:nvSpPr>
          <p:cNvPr id="6" name="AutoShape 2">
            <a:extLst>
              <a:ext uri="{FF2B5EF4-FFF2-40B4-BE49-F238E27FC236}">
                <a16:creationId xmlns:a16="http://schemas.microsoft.com/office/drawing/2014/main" id="{2250B741-7A75-D74F-282F-DE1A568468FF}"/>
              </a:ext>
            </a:extLst>
          </p:cNvPr>
          <p:cNvSpPr>
            <a:spLocks noChangeAspect="1" noChangeArrowheads="1"/>
          </p:cNvSpPr>
          <p:nvPr/>
        </p:nvSpPr>
        <p:spPr bwMode="auto">
          <a:xfrm>
            <a:off x="5943600" y="320039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mn-cs"/>
            </a:endParaRPr>
          </a:p>
        </p:txBody>
      </p:sp>
      <p:sp>
        <p:nvSpPr>
          <p:cNvPr id="16" name="TextBox 15">
            <a:extLst>
              <a:ext uri="{FF2B5EF4-FFF2-40B4-BE49-F238E27FC236}">
                <a16:creationId xmlns:a16="http://schemas.microsoft.com/office/drawing/2014/main" id="{19377EAD-B5D8-7919-FFA9-BB06C057F765}"/>
              </a:ext>
            </a:extLst>
          </p:cNvPr>
          <p:cNvSpPr txBox="1"/>
          <p:nvPr/>
        </p:nvSpPr>
        <p:spPr bwMode="auto">
          <a:xfrm>
            <a:off x="1374421" y="2010717"/>
            <a:ext cx="44789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a:solidFill>
                  <a:schemeClr val="bg1"/>
                </a:solidFill>
                <a:latin typeface="Calibri" panose="020F0502020204030204" pitchFamily="34" charset="0"/>
              </a:rPr>
              <a:t>Change in Body Weight in Trial 1</a:t>
            </a:r>
          </a:p>
        </p:txBody>
      </p:sp>
      <p:sp>
        <p:nvSpPr>
          <p:cNvPr id="17" name="TextBox 16">
            <a:extLst>
              <a:ext uri="{FF2B5EF4-FFF2-40B4-BE49-F238E27FC236}">
                <a16:creationId xmlns:a16="http://schemas.microsoft.com/office/drawing/2014/main" id="{C158E481-2A67-C99A-4D10-2359AB827595}"/>
              </a:ext>
            </a:extLst>
          </p:cNvPr>
          <p:cNvSpPr txBox="1"/>
          <p:nvPr/>
        </p:nvSpPr>
        <p:spPr bwMode="auto">
          <a:xfrm>
            <a:off x="6992467" y="2010717"/>
            <a:ext cx="448973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a:solidFill>
                  <a:schemeClr val="bg1"/>
                </a:solidFill>
                <a:latin typeface="Calibri" panose="020F0502020204030204" pitchFamily="34" charset="0"/>
              </a:rPr>
              <a:t>Change in AHI in Trial 1</a:t>
            </a:r>
          </a:p>
        </p:txBody>
      </p:sp>
      <p:sp>
        <p:nvSpPr>
          <p:cNvPr id="18" name="TextBox 17">
            <a:extLst>
              <a:ext uri="{FF2B5EF4-FFF2-40B4-BE49-F238E27FC236}">
                <a16:creationId xmlns:a16="http://schemas.microsoft.com/office/drawing/2014/main" id="{BD88EA63-E062-C2EC-2C1E-A70507750311}"/>
              </a:ext>
            </a:extLst>
          </p:cNvPr>
          <p:cNvSpPr txBox="1"/>
          <p:nvPr/>
        </p:nvSpPr>
        <p:spPr bwMode="auto">
          <a:xfrm>
            <a:off x="2213259" y="2349650"/>
            <a:ext cx="36509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Mean body weight at baseline: 114.7 kg</a:t>
            </a:r>
          </a:p>
        </p:txBody>
      </p:sp>
      <p:sp>
        <p:nvSpPr>
          <p:cNvPr id="19" name="TextBox 18">
            <a:extLst>
              <a:ext uri="{FF2B5EF4-FFF2-40B4-BE49-F238E27FC236}">
                <a16:creationId xmlns:a16="http://schemas.microsoft.com/office/drawing/2014/main" id="{24B8799F-4FB3-96BB-D6E3-4F21E086DF5A}"/>
              </a:ext>
            </a:extLst>
          </p:cNvPr>
          <p:cNvSpPr txBox="1"/>
          <p:nvPr/>
        </p:nvSpPr>
        <p:spPr bwMode="auto">
          <a:xfrm>
            <a:off x="8219703" y="2362218"/>
            <a:ext cx="33625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a:solidFill>
                  <a:schemeClr val="bg1"/>
                </a:solidFill>
                <a:latin typeface="Calibri" panose="020F0502020204030204" pitchFamily="34" charset="0"/>
              </a:rPr>
              <a:t>Mean AHI at baseline: 51.5 events/</a:t>
            </a:r>
            <a:r>
              <a:rPr lang="en-US" sz="1400" b="0" err="1">
                <a:solidFill>
                  <a:schemeClr val="bg1"/>
                </a:solidFill>
                <a:latin typeface="Calibri" panose="020F0502020204030204" pitchFamily="34" charset="0"/>
              </a:rPr>
              <a:t>hr</a:t>
            </a:r>
            <a:endParaRPr lang="en-US" sz="1400" b="0">
              <a:solidFill>
                <a:schemeClr val="bg1"/>
              </a:solidFill>
              <a:latin typeface="Calibri" panose="020F0502020204030204" pitchFamily="34" charset="0"/>
            </a:endParaRPr>
          </a:p>
        </p:txBody>
      </p:sp>
      <p:sp>
        <p:nvSpPr>
          <p:cNvPr id="21" name="TextBox 20">
            <a:extLst>
              <a:ext uri="{FF2B5EF4-FFF2-40B4-BE49-F238E27FC236}">
                <a16:creationId xmlns:a16="http://schemas.microsoft.com/office/drawing/2014/main" id="{84932364-32F6-CA5E-5831-C3DB217BB15A}"/>
              </a:ext>
            </a:extLst>
          </p:cNvPr>
          <p:cNvSpPr txBox="1"/>
          <p:nvPr/>
        </p:nvSpPr>
        <p:spPr bwMode="auto">
          <a:xfrm rot="16200000">
            <a:off x="-597845" y="3853847"/>
            <a:ext cx="27280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a:solidFill>
                  <a:schemeClr val="bg1"/>
                </a:solidFill>
                <a:latin typeface="Calibri" panose="020F0502020204030204" pitchFamily="34" charset="0"/>
              </a:rPr>
              <a:t>Change in Body Weight (kg)</a:t>
            </a:r>
          </a:p>
        </p:txBody>
      </p:sp>
      <p:sp>
        <p:nvSpPr>
          <p:cNvPr id="22" name="Rectangle 21">
            <a:extLst>
              <a:ext uri="{FF2B5EF4-FFF2-40B4-BE49-F238E27FC236}">
                <a16:creationId xmlns:a16="http://schemas.microsoft.com/office/drawing/2014/main" id="{89C8E68B-2C0B-6280-616B-FD978411D797}"/>
              </a:ext>
            </a:extLst>
          </p:cNvPr>
          <p:cNvSpPr/>
          <p:nvPr/>
        </p:nvSpPr>
        <p:spPr>
          <a:xfrm>
            <a:off x="398439" y="6363272"/>
            <a:ext cx="5697562"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Malhotra. NEJM. 2024;391:1193.</a:t>
            </a:r>
          </a:p>
        </p:txBody>
      </p:sp>
      <p:cxnSp>
        <p:nvCxnSpPr>
          <p:cNvPr id="7" name="Straight Connector 6">
            <a:extLst>
              <a:ext uri="{FF2B5EF4-FFF2-40B4-BE49-F238E27FC236}">
                <a16:creationId xmlns:a16="http://schemas.microsoft.com/office/drawing/2014/main" id="{E5BF6772-19FA-2C5C-B944-890589406A42}"/>
              </a:ext>
            </a:extLst>
          </p:cNvPr>
          <p:cNvCxnSpPr>
            <a:cxnSpLocks/>
          </p:cNvCxnSpPr>
          <p:nvPr/>
        </p:nvCxnSpPr>
        <p:spPr bwMode="auto">
          <a:xfrm>
            <a:off x="1384180" y="2646541"/>
            <a:ext cx="0" cy="2728031"/>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BE1FFC90-4F78-9E8F-A8D0-F57C78A6D8F7}"/>
              </a:ext>
            </a:extLst>
          </p:cNvPr>
          <p:cNvCxnSpPr>
            <a:cxnSpLocks/>
          </p:cNvCxnSpPr>
          <p:nvPr/>
        </p:nvCxnSpPr>
        <p:spPr bwMode="auto">
          <a:xfrm>
            <a:off x="1374421" y="5374573"/>
            <a:ext cx="4478930"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33044BF7-7C0E-91C3-4108-114974DA94AC}"/>
              </a:ext>
            </a:extLst>
          </p:cNvPr>
          <p:cNvCxnSpPr/>
          <p:nvPr/>
        </p:nvCxnSpPr>
        <p:spPr bwMode="auto">
          <a:xfrm>
            <a:off x="1386297" y="2646541"/>
            <a:ext cx="4467054" cy="0"/>
          </a:xfrm>
          <a:prstGeom prst="line">
            <a:avLst/>
          </a:prstGeom>
          <a:noFill/>
          <a:ln w="28575" cap="flat" cmpd="sng" algn="ctr">
            <a:solidFill>
              <a:schemeClr val="bg1"/>
            </a:solidFill>
            <a:prstDash val="sysDot"/>
            <a:round/>
            <a:headEnd type="none" w="med" len="med"/>
            <a:tailEnd type="none" w="med" len="med"/>
          </a:ln>
          <a:effectLst/>
        </p:spPr>
      </p:cxnSp>
      <p:cxnSp>
        <p:nvCxnSpPr>
          <p:cNvPr id="13" name="Straight Connector 12">
            <a:extLst>
              <a:ext uri="{FF2B5EF4-FFF2-40B4-BE49-F238E27FC236}">
                <a16:creationId xmlns:a16="http://schemas.microsoft.com/office/drawing/2014/main" id="{406B79BF-1EDF-A0C0-5CC7-5F1A22610DE3}"/>
              </a:ext>
            </a:extLst>
          </p:cNvPr>
          <p:cNvCxnSpPr>
            <a:cxnSpLocks/>
          </p:cNvCxnSpPr>
          <p:nvPr/>
        </p:nvCxnSpPr>
        <p:spPr bwMode="auto">
          <a:xfrm flipH="1">
            <a:off x="1312224" y="264654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C0525134-47EB-8049-A985-67096B0DB891}"/>
              </a:ext>
            </a:extLst>
          </p:cNvPr>
          <p:cNvCxnSpPr>
            <a:cxnSpLocks/>
          </p:cNvCxnSpPr>
          <p:nvPr/>
        </p:nvCxnSpPr>
        <p:spPr bwMode="auto">
          <a:xfrm flipH="1">
            <a:off x="1312224" y="319214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F1F42F50-5DC7-759D-FF98-E183238871FC}"/>
              </a:ext>
            </a:extLst>
          </p:cNvPr>
          <p:cNvCxnSpPr>
            <a:cxnSpLocks/>
          </p:cNvCxnSpPr>
          <p:nvPr/>
        </p:nvCxnSpPr>
        <p:spPr bwMode="auto">
          <a:xfrm flipH="1">
            <a:off x="1312224" y="373775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9AA81E73-B8AF-4D51-E3B1-54D97FC5A450}"/>
              </a:ext>
            </a:extLst>
          </p:cNvPr>
          <p:cNvCxnSpPr>
            <a:cxnSpLocks/>
          </p:cNvCxnSpPr>
          <p:nvPr/>
        </p:nvCxnSpPr>
        <p:spPr bwMode="auto">
          <a:xfrm flipH="1">
            <a:off x="1312224" y="428335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0C62179E-A31A-D295-E1C5-79FFC68E0073}"/>
              </a:ext>
            </a:extLst>
          </p:cNvPr>
          <p:cNvCxnSpPr>
            <a:cxnSpLocks/>
          </p:cNvCxnSpPr>
          <p:nvPr/>
        </p:nvCxnSpPr>
        <p:spPr bwMode="auto">
          <a:xfrm flipH="1">
            <a:off x="1312224" y="482896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B569F4BB-9431-FD5A-26B5-F948C922F001}"/>
              </a:ext>
            </a:extLst>
          </p:cNvPr>
          <p:cNvCxnSpPr>
            <a:cxnSpLocks/>
          </p:cNvCxnSpPr>
          <p:nvPr/>
        </p:nvCxnSpPr>
        <p:spPr bwMode="auto">
          <a:xfrm flipH="1">
            <a:off x="1312224" y="5374573"/>
            <a:ext cx="64008" cy="0"/>
          </a:xfrm>
          <a:prstGeom prst="line">
            <a:avLst/>
          </a:prstGeom>
          <a:noFill/>
          <a:ln w="28575" cap="flat" cmpd="sng" algn="ctr">
            <a:solidFill>
              <a:schemeClr val="bg1"/>
            </a:solidFill>
            <a:prstDash val="solid"/>
            <a:round/>
            <a:headEnd type="none" w="med" len="med"/>
            <a:tailEnd type="none" w="med" len="med"/>
          </a:ln>
          <a:effectLst/>
        </p:spPr>
      </p:cxnSp>
      <p:sp>
        <p:nvSpPr>
          <p:cNvPr id="27" name="TextBox 26">
            <a:extLst>
              <a:ext uri="{FF2B5EF4-FFF2-40B4-BE49-F238E27FC236}">
                <a16:creationId xmlns:a16="http://schemas.microsoft.com/office/drawing/2014/main" id="{C4A554D9-0079-30E0-3BFB-F5557A23FF13}"/>
              </a:ext>
            </a:extLst>
          </p:cNvPr>
          <p:cNvSpPr txBox="1"/>
          <p:nvPr/>
        </p:nvSpPr>
        <p:spPr bwMode="auto">
          <a:xfrm>
            <a:off x="4554978" y="5448016"/>
            <a:ext cx="1637898"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a:solidFill>
                  <a:schemeClr val="bg1"/>
                </a:solidFill>
                <a:latin typeface="Calibri" panose="020F0502020204030204" pitchFamily="34" charset="0"/>
              </a:rPr>
              <a:t>Treatment-Regimen</a:t>
            </a:r>
            <a:br>
              <a:rPr lang="en-US">
                <a:solidFill>
                  <a:schemeClr val="bg1"/>
                </a:solidFill>
                <a:latin typeface="Calibri" panose="020F0502020204030204" pitchFamily="34" charset="0"/>
              </a:rPr>
            </a:br>
            <a:r>
              <a:rPr lang="en-US" err="1">
                <a:solidFill>
                  <a:schemeClr val="bg1"/>
                </a:solidFill>
                <a:latin typeface="Calibri" panose="020F0502020204030204" pitchFamily="34" charset="0"/>
              </a:rPr>
              <a:t>Estimand</a:t>
            </a:r>
            <a:endParaRPr lang="en-US">
              <a:solidFill>
                <a:schemeClr val="bg1"/>
              </a:solidFill>
              <a:latin typeface="Calibri" panose="020F0502020204030204" pitchFamily="34" charset="0"/>
            </a:endParaRPr>
          </a:p>
        </p:txBody>
      </p:sp>
      <p:sp>
        <p:nvSpPr>
          <p:cNvPr id="28" name="TextBox 27">
            <a:extLst>
              <a:ext uri="{FF2B5EF4-FFF2-40B4-BE49-F238E27FC236}">
                <a16:creationId xmlns:a16="http://schemas.microsoft.com/office/drawing/2014/main" id="{3C892EC9-5E9F-1CF7-6D5F-F7AE01FECEBC}"/>
              </a:ext>
            </a:extLst>
          </p:cNvPr>
          <p:cNvSpPr txBox="1"/>
          <p:nvPr/>
        </p:nvSpPr>
        <p:spPr bwMode="auto">
          <a:xfrm>
            <a:off x="1538697" y="5826002"/>
            <a:ext cx="29303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err="1">
                <a:solidFill>
                  <a:schemeClr val="bg1"/>
                </a:solidFill>
                <a:latin typeface="Calibri" panose="020F0502020204030204" pitchFamily="34" charset="0"/>
              </a:rPr>
              <a:t>Wk</a:t>
            </a:r>
            <a:endParaRPr lang="en-US">
              <a:solidFill>
                <a:schemeClr val="bg1"/>
              </a:solidFill>
              <a:latin typeface="Calibri" panose="020F0502020204030204" pitchFamily="34" charset="0"/>
            </a:endParaRPr>
          </a:p>
        </p:txBody>
      </p:sp>
      <p:sp>
        <p:nvSpPr>
          <p:cNvPr id="29" name="TextBox 28">
            <a:extLst>
              <a:ext uri="{FF2B5EF4-FFF2-40B4-BE49-F238E27FC236}">
                <a16:creationId xmlns:a16="http://schemas.microsoft.com/office/drawing/2014/main" id="{5BE19A5C-ABCD-80D3-72BE-535E32AA5229}"/>
              </a:ext>
            </a:extLst>
          </p:cNvPr>
          <p:cNvSpPr txBox="1"/>
          <p:nvPr/>
        </p:nvSpPr>
        <p:spPr bwMode="auto">
          <a:xfrm>
            <a:off x="859549" y="5189905"/>
            <a:ext cx="5225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-25</a:t>
            </a:r>
          </a:p>
        </p:txBody>
      </p:sp>
      <p:sp>
        <p:nvSpPr>
          <p:cNvPr id="30" name="TextBox 29">
            <a:extLst>
              <a:ext uri="{FF2B5EF4-FFF2-40B4-BE49-F238E27FC236}">
                <a16:creationId xmlns:a16="http://schemas.microsoft.com/office/drawing/2014/main" id="{72775E1A-2830-7FCA-9DF1-8498FAAC97F9}"/>
              </a:ext>
            </a:extLst>
          </p:cNvPr>
          <p:cNvSpPr txBox="1"/>
          <p:nvPr/>
        </p:nvSpPr>
        <p:spPr bwMode="auto">
          <a:xfrm>
            <a:off x="859549" y="2466840"/>
            <a:ext cx="5225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0</a:t>
            </a:r>
          </a:p>
        </p:txBody>
      </p:sp>
      <p:sp>
        <p:nvSpPr>
          <p:cNvPr id="31" name="TextBox 30">
            <a:extLst>
              <a:ext uri="{FF2B5EF4-FFF2-40B4-BE49-F238E27FC236}">
                <a16:creationId xmlns:a16="http://schemas.microsoft.com/office/drawing/2014/main" id="{00406B2D-B842-68AD-B386-1154EDE12262}"/>
              </a:ext>
            </a:extLst>
          </p:cNvPr>
          <p:cNvSpPr txBox="1"/>
          <p:nvPr/>
        </p:nvSpPr>
        <p:spPr bwMode="auto">
          <a:xfrm>
            <a:off x="859549" y="3011453"/>
            <a:ext cx="5225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-5</a:t>
            </a:r>
          </a:p>
        </p:txBody>
      </p:sp>
      <p:sp>
        <p:nvSpPr>
          <p:cNvPr id="32" name="TextBox 31">
            <a:extLst>
              <a:ext uri="{FF2B5EF4-FFF2-40B4-BE49-F238E27FC236}">
                <a16:creationId xmlns:a16="http://schemas.microsoft.com/office/drawing/2014/main" id="{C8A10083-DF77-8F8F-5796-B9098231A057}"/>
              </a:ext>
            </a:extLst>
          </p:cNvPr>
          <p:cNvSpPr txBox="1"/>
          <p:nvPr/>
        </p:nvSpPr>
        <p:spPr bwMode="auto">
          <a:xfrm>
            <a:off x="859549" y="3556066"/>
            <a:ext cx="5225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-10</a:t>
            </a:r>
          </a:p>
        </p:txBody>
      </p:sp>
      <p:sp>
        <p:nvSpPr>
          <p:cNvPr id="33" name="TextBox 32">
            <a:extLst>
              <a:ext uri="{FF2B5EF4-FFF2-40B4-BE49-F238E27FC236}">
                <a16:creationId xmlns:a16="http://schemas.microsoft.com/office/drawing/2014/main" id="{4EF163C1-E1AE-8E70-B80C-35C1DE89D1B0}"/>
              </a:ext>
            </a:extLst>
          </p:cNvPr>
          <p:cNvSpPr txBox="1"/>
          <p:nvPr/>
        </p:nvSpPr>
        <p:spPr bwMode="auto">
          <a:xfrm>
            <a:off x="859549" y="4100679"/>
            <a:ext cx="5225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-15</a:t>
            </a:r>
          </a:p>
        </p:txBody>
      </p:sp>
      <p:sp>
        <p:nvSpPr>
          <p:cNvPr id="34" name="TextBox 33">
            <a:extLst>
              <a:ext uri="{FF2B5EF4-FFF2-40B4-BE49-F238E27FC236}">
                <a16:creationId xmlns:a16="http://schemas.microsoft.com/office/drawing/2014/main" id="{52054C35-C3E7-23A3-0650-4BCBE25DBCEB}"/>
              </a:ext>
            </a:extLst>
          </p:cNvPr>
          <p:cNvSpPr txBox="1"/>
          <p:nvPr/>
        </p:nvSpPr>
        <p:spPr bwMode="auto">
          <a:xfrm>
            <a:off x="859549" y="4645292"/>
            <a:ext cx="5225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-20</a:t>
            </a:r>
          </a:p>
        </p:txBody>
      </p:sp>
      <p:sp>
        <p:nvSpPr>
          <p:cNvPr id="35" name="TextBox 34">
            <a:extLst>
              <a:ext uri="{FF2B5EF4-FFF2-40B4-BE49-F238E27FC236}">
                <a16:creationId xmlns:a16="http://schemas.microsoft.com/office/drawing/2014/main" id="{E5568B20-4B5E-3823-A1F1-7E298D9BDFE4}"/>
              </a:ext>
            </a:extLst>
          </p:cNvPr>
          <p:cNvSpPr txBox="1"/>
          <p:nvPr/>
        </p:nvSpPr>
        <p:spPr bwMode="auto">
          <a:xfrm>
            <a:off x="4103421" y="5405347"/>
            <a:ext cx="4184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52</a:t>
            </a:r>
          </a:p>
        </p:txBody>
      </p:sp>
      <p:sp>
        <p:nvSpPr>
          <p:cNvPr id="36" name="TextBox 35">
            <a:extLst>
              <a:ext uri="{FF2B5EF4-FFF2-40B4-BE49-F238E27FC236}">
                <a16:creationId xmlns:a16="http://schemas.microsoft.com/office/drawing/2014/main" id="{2FA7A41A-F82F-6276-5410-B8AE6301D0B2}"/>
              </a:ext>
            </a:extLst>
          </p:cNvPr>
          <p:cNvSpPr txBox="1"/>
          <p:nvPr/>
        </p:nvSpPr>
        <p:spPr bwMode="auto">
          <a:xfrm>
            <a:off x="3877643" y="5405347"/>
            <a:ext cx="4184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48</a:t>
            </a:r>
          </a:p>
        </p:txBody>
      </p:sp>
      <p:sp>
        <p:nvSpPr>
          <p:cNvPr id="37" name="TextBox 36">
            <a:extLst>
              <a:ext uri="{FF2B5EF4-FFF2-40B4-BE49-F238E27FC236}">
                <a16:creationId xmlns:a16="http://schemas.microsoft.com/office/drawing/2014/main" id="{CDF1D12C-94E8-7448-7DD3-AA3B7BD106F2}"/>
              </a:ext>
            </a:extLst>
          </p:cNvPr>
          <p:cNvSpPr txBox="1"/>
          <p:nvPr/>
        </p:nvSpPr>
        <p:spPr bwMode="auto">
          <a:xfrm>
            <a:off x="1183509" y="5405347"/>
            <a:ext cx="4184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0</a:t>
            </a:r>
          </a:p>
        </p:txBody>
      </p:sp>
      <p:cxnSp>
        <p:nvCxnSpPr>
          <p:cNvPr id="39" name="Straight Connector 38">
            <a:extLst>
              <a:ext uri="{FF2B5EF4-FFF2-40B4-BE49-F238E27FC236}">
                <a16:creationId xmlns:a16="http://schemas.microsoft.com/office/drawing/2014/main" id="{006E3ECE-B066-FA6F-F608-D9710A96BC3A}"/>
              </a:ext>
            </a:extLst>
          </p:cNvPr>
          <p:cNvCxnSpPr>
            <a:cxnSpLocks/>
          </p:cNvCxnSpPr>
          <p:nvPr/>
        </p:nvCxnSpPr>
        <p:spPr bwMode="auto">
          <a:xfrm>
            <a:off x="1384180"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731452A2-C5AA-E2BD-A634-1E600A201E1B}"/>
              </a:ext>
            </a:extLst>
          </p:cNvPr>
          <p:cNvCxnSpPr>
            <a:cxnSpLocks/>
          </p:cNvCxnSpPr>
          <p:nvPr/>
        </p:nvCxnSpPr>
        <p:spPr bwMode="auto">
          <a:xfrm>
            <a:off x="1610801"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2B2A5618-469C-77BE-657C-AA26BA4F5AEE}"/>
              </a:ext>
            </a:extLst>
          </p:cNvPr>
          <p:cNvCxnSpPr>
            <a:cxnSpLocks/>
          </p:cNvCxnSpPr>
          <p:nvPr/>
        </p:nvCxnSpPr>
        <p:spPr bwMode="auto">
          <a:xfrm>
            <a:off x="1837422"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67CD86DE-70E5-30FE-49A5-254BEEE04445}"/>
              </a:ext>
            </a:extLst>
          </p:cNvPr>
          <p:cNvCxnSpPr>
            <a:cxnSpLocks/>
          </p:cNvCxnSpPr>
          <p:nvPr/>
        </p:nvCxnSpPr>
        <p:spPr bwMode="auto">
          <a:xfrm>
            <a:off x="2064043"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074A9895-C150-CF83-8725-EFCA3C8C894E}"/>
              </a:ext>
            </a:extLst>
          </p:cNvPr>
          <p:cNvCxnSpPr>
            <a:cxnSpLocks/>
          </p:cNvCxnSpPr>
          <p:nvPr/>
        </p:nvCxnSpPr>
        <p:spPr bwMode="auto">
          <a:xfrm>
            <a:off x="2290664"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BB8D2045-76B6-BD85-C935-1E4CAA6CA425}"/>
              </a:ext>
            </a:extLst>
          </p:cNvPr>
          <p:cNvCxnSpPr>
            <a:cxnSpLocks/>
          </p:cNvCxnSpPr>
          <p:nvPr/>
        </p:nvCxnSpPr>
        <p:spPr bwMode="auto">
          <a:xfrm>
            <a:off x="2517285"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5610B61F-C8BD-4D87-81F8-EE34A6EB6A4A}"/>
              </a:ext>
            </a:extLst>
          </p:cNvPr>
          <p:cNvCxnSpPr>
            <a:cxnSpLocks/>
          </p:cNvCxnSpPr>
          <p:nvPr/>
        </p:nvCxnSpPr>
        <p:spPr bwMode="auto">
          <a:xfrm>
            <a:off x="2743905"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024BFD4C-DFB7-C211-06C5-61FF528A92EB}"/>
              </a:ext>
            </a:extLst>
          </p:cNvPr>
          <p:cNvCxnSpPr>
            <a:cxnSpLocks/>
          </p:cNvCxnSpPr>
          <p:nvPr/>
        </p:nvCxnSpPr>
        <p:spPr bwMode="auto">
          <a:xfrm>
            <a:off x="3431455"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CC89A907-B120-68E2-89CF-287AAABC48D0}"/>
              </a:ext>
            </a:extLst>
          </p:cNvPr>
          <p:cNvCxnSpPr>
            <a:cxnSpLocks/>
          </p:cNvCxnSpPr>
          <p:nvPr/>
        </p:nvCxnSpPr>
        <p:spPr bwMode="auto">
          <a:xfrm>
            <a:off x="4094229"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A77CAFFF-F32F-2C63-8AC2-8A5DDDACE5A2}"/>
              </a:ext>
            </a:extLst>
          </p:cNvPr>
          <p:cNvCxnSpPr>
            <a:cxnSpLocks/>
          </p:cNvCxnSpPr>
          <p:nvPr/>
        </p:nvCxnSpPr>
        <p:spPr bwMode="auto">
          <a:xfrm>
            <a:off x="4325229"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7F717644-1FA1-B1B5-4B34-8266B32EBF31}"/>
              </a:ext>
            </a:extLst>
          </p:cNvPr>
          <p:cNvCxnSpPr>
            <a:cxnSpLocks/>
          </p:cNvCxnSpPr>
          <p:nvPr/>
        </p:nvCxnSpPr>
        <p:spPr bwMode="auto">
          <a:xfrm>
            <a:off x="5373927" y="5380509"/>
            <a:ext cx="0" cy="64008"/>
          </a:xfrm>
          <a:prstGeom prst="line">
            <a:avLst/>
          </a:prstGeom>
          <a:noFill/>
          <a:ln w="28575" cap="flat" cmpd="sng" algn="ctr">
            <a:solidFill>
              <a:schemeClr val="bg1"/>
            </a:solidFill>
            <a:prstDash val="solid"/>
            <a:round/>
            <a:headEnd type="none" w="med" len="med"/>
            <a:tailEnd type="none" w="med" len="med"/>
          </a:ln>
          <a:effectLst/>
        </p:spPr>
      </p:cxnSp>
      <p:sp>
        <p:nvSpPr>
          <p:cNvPr id="54" name="Rectangle 53">
            <a:extLst>
              <a:ext uri="{FF2B5EF4-FFF2-40B4-BE49-F238E27FC236}">
                <a16:creationId xmlns:a16="http://schemas.microsoft.com/office/drawing/2014/main" id="{0D93F9BF-323D-E836-69FF-53E6C47521D7}"/>
              </a:ext>
            </a:extLst>
          </p:cNvPr>
          <p:cNvSpPr/>
          <p:nvPr/>
        </p:nvSpPr>
        <p:spPr bwMode="auto">
          <a:xfrm rot="2612456">
            <a:off x="4905633" y="5250883"/>
            <a:ext cx="45719" cy="250049"/>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cxnSp>
        <p:nvCxnSpPr>
          <p:cNvPr id="52" name="Straight Connector 51">
            <a:extLst>
              <a:ext uri="{FF2B5EF4-FFF2-40B4-BE49-F238E27FC236}">
                <a16:creationId xmlns:a16="http://schemas.microsoft.com/office/drawing/2014/main" id="{35FF40E9-9C76-3289-DCA7-B7AB6D49C4E0}"/>
              </a:ext>
            </a:extLst>
          </p:cNvPr>
          <p:cNvCxnSpPr/>
          <p:nvPr/>
        </p:nvCxnSpPr>
        <p:spPr bwMode="auto">
          <a:xfrm flipV="1">
            <a:off x="4815444" y="5279569"/>
            <a:ext cx="166255" cy="164948"/>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6863C3D4-F485-C173-68BE-5130DB5B2368}"/>
              </a:ext>
            </a:extLst>
          </p:cNvPr>
          <p:cNvCxnSpPr/>
          <p:nvPr/>
        </p:nvCxnSpPr>
        <p:spPr bwMode="auto">
          <a:xfrm flipV="1">
            <a:off x="4875809" y="5299522"/>
            <a:ext cx="166255" cy="164948"/>
          </a:xfrm>
          <a:prstGeom prst="line">
            <a:avLst/>
          </a:prstGeom>
          <a:noFill/>
          <a:ln w="28575" cap="flat" cmpd="sng" algn="ctr">
            <a:solidFill>
              <a:schemeClr val="bg1"/>
            </a:solidFill>
            <a:prstDash val="solid"/>
            <a:round/>
            <a:headEnd type="none" w="med" len="med"/>
            <a:tailEnd type="none" w="med" len="med"/>
          </a:ln>
          <a:effectLst/>
        </p:spPr>
      </p:cxnSp>
      <p:sp>
        <p:nvSpPr>
          <p:cNvPr id="55" name="TextBox 54">
            <a:extLst>
              <a:ext uri="{FF2B5EF4-FFF2-40B4-BE49-F238E27FC236}">
                <a16:creationId xmlns:a16="http://schemas.microsoft.com/office/drawing/2014/main" id="{3F404A6F-465C-564B-8FC7-8745F1E638FF}"/>
              </a:ext>
            </a:extLst>
          </p:cNvPr>
          <p:cNvSpPr txBox="1"/>
          <p:nvPr/>
        </p:nvSpPr>
        <p:spPr bwMode="auto">
          <a:xfrm rot="16200000">
            <a:off x="5062047" y="3853847"/>
            <a:ext cx="272803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a:solidFill>
                  <a:schemeClr val="bg1"/>
                </a:solidFill>
                <a:latin typeface="Calibri" panose="020F0502020204030204" pitchFamily="34" charset="0"/>
              </a:rPr>
              <a:t>Change in AHI (Events/</a:t>
            </a:r>
            <a:r>
              <a:rPr lang="en-US" sz="1600" err="1">
                <a:solidFill>
                  <a:schemeClr val="bg1"/>
                </a:solidFill>
                <a:latin typeface="Calibri" panose="020F0502020204030204" pitchFamily="34" charset="0"/>
              </a:rPr>
              <a:t>hr</a:t>
            </a:r>
            <a:r>
              <a:rPr lang="en-US" sz="1600">
                <a:solidFill>
                  <a:schemeClr val="bg1"/>
                </a:solidFill>
                <a:latin typeface="Calibri" panose="020F0502020204030204" pitchFamily="34" charset="0"/>
              </a:rPr>
              <a:t>)</a:t>
            </a:r>
          </a:p>
        </p:txBody>
      </p:sp>
      <p:cxnSp>
        <p:nvCxnSpPr>
          <p:cNvPr id="56" name="Straight Connector 55">
            <a:extLst>
              <a:ext uri="{FF2B5EF4-FFF2-40B4-BE49-F238E27FC236}">
                <a16:creationId xmlns:a16="http://schemas.microsoft.com/office/drawing/2014/main" id="{94976F3A-DC43-192B-2876-EBC8D53FDE49}"/>
              </a:ext>
            </a:extLst>
          </p:cNvPr>
          <p:cNvCxnSpPr>
            <a:cxnSpLocks/>
          </p:cNvCxnSpPr>
          <p:nvPr/>
        </p:nvCxnSpPr>
        <p:spPr bwMode="auto">
          <a:xfrm>
            <a:off x="7031105" y="2646541"/>
            <a:ext cx="0" cy="2728031"/>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4D55B0EA-4448-823F-CCC7-0A31B3629997}"/>
              </a:ext>
            </a:extLst>
          </p:cNvPr>
          <p:cNvCxnSpPr>
            <a:cxnSpLocks/>
          </p:cNvCxnSpPr>
          <p:nvPr/>
        </p:nvCxnSpPr>
        <p:spPr bwMode="auto">
          <a:xfrm>
            <a:off x="7021346" y="5374573"/>
            <a:ext cx="4478930"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F79A8B4E-46AD-7481-1F60-9B5E56F49F90}"/>
              </a:ext>
            </a:extLst>
          </p:cNvPr>
          <p:cNvCxnSpPr>
            <a:cxnSpLocks/>
          </p:cNvCxnSpPr>
          <p:nvPr/>
        </p:nvCxnSpPr>
        <p:spPr bwMode="auto">
          <a:xfrm>
            <a:off x="6959149" y="2646541"/>
            <a:ext cx="4467054" cy="0"/>
          </a:xfrm>
          <a:prstGeom prst="line">
            <a:avLst/>
          </a:prstGeom>
          <a:noFill/>
          <a:ln w="28575" cap="flat" cmpd="sng" algn="ctr">
            <a:solidFill>
              <a:schemeClr val="bg1"/>
            </a:solidFill>
            <a:prstDash val="sysDot"/>
            <a:round/>
            <a:headEnd type="none" w="med" len="med"/>
            <a:tailEnd type="none" w="med" len="med"/>
          </a:ln>
          <a:effectLst/>
        </p:spPr>
      </p:cxnSp>
      <p:cxnSp>
        <p:nvCxnSpPr>
          <p:cNvPr id="59" name="Straight Connector 58">
            <a:extLst>
              <a:ext uri="{FF2B5EF4-FFF2-40B4-BE49-F238E27FC236}">
                <a16:creationId xmlns:a16="http://schemas.microsoft.com/office/drawing/2014/main" id="{D97856DF-4547-C922-08BE-9B80C97521AE}"/>
              </a:ext>
            </a:extLst>
          </p:cNvPr>
          <p:cNvCxnSpPr>
            <a:cxnSpLocks/>
          </p:cNvCxnSpPr>
          <p:nvPr/>
        </p:nvCxnSpPr>
        <p:spPr bwMode="auto">
          <a:xfrm flipH="1">
            <a:off x="6959149" y="264654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FED233BF-B3E9-1434-F4E5-4C144C2C20F0}"/>
              </a:ext>
            </a:extLst>
          </p:cNvPr>
          <p:cNvCxnSpPr>
            <a:cxnSpLocks/>
          </p:cNvCxnSpPr>
          <p:nvPr/>
        </p:nvCxnSpPr>
        <p:spPr bwMode="auto">
          <a:xfrm flipH="1">
            <a:off x="6959149" y="298754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52F55D61-ADE3-C068-293B-88A0EFB032DC}"/>
              </a:ext>
            </a:extLst>
          </p:cNvPr>
          <p:cNvCxnSpPr>
            <a:cxnSpLocks/>
          </p:cNvCxnSpPr>
          <p:nvPr/>
        </p:nvCxnSpPr>
        <p:spPr bwMode="auto">
          <a:xfrm flipH="1">
            <a:off x="6959149" y="435156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388A12A9-684F-4ED7-B12F-8711B8CF2099}"/>
              </a:ext>
            </a:extLst>
          </p:cNvPr>
          <p:cNvCxnSpPr>
            <a:cxnSpLocks/>
          </p:cNvCxnSpPr>
          <p:nvPr/>
        </p:nvCxnSpPr>
        <p:spPr bwMode="auto">
          <a:xfrm flipH="1">
            <a:off x="6959149" y="469256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7A34D5AF-66DD-60E7-B4A3-699D5DF5C75F}"/>
              </a:ext>
            </a:extLst>
          </p:cNvPr>
          <p:cNvCxnSpPr>
            <a:cxnSpLocks/>
          </p:cNvCxnSpPr>
          <p:nvPr/>
        </p:nvCxnSpPr>
        <p:spPr bwMode="auto">
          <a:xfrm flipH="1">
            <a:off x="6959149" y="503356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6B18D0DF-FBB0-39B4-CFBA-B35A073FD905}"/>
              </a:ext>
            </a:extLst>
          </p:cNvPr>
          <p:cNvCxnSpPr>
            <a:cxnSpLocks/>
          </p:cNvCxnSpPr>
          <p:nvPr/>
        </p:nvCxnSpPr>
        <p:spPr bwMode="auto">
          <a:xfrm flipH="1">
            <a:off x="6959149" y="5374573"/>
            <a:ext cx="64008" cy="0"/>
          </a:xfrm>
          <a:prstGeom prst="line">
            <a:avLst/>
          </a:prstGeom>
          <a:noFill/>
          <a:ln w="28575" cap="flat" cmpd="sng" algn="ctr">
            <a:solidFill>
              <a:schemeClr val="bg1"/>
            </a:solidFill>
            <a:prstDash val="solid"/>
            <a:round/>
            <a:headEnd type="none" w="med" len="med"/>
            <a:tailEnd type="none" w="med" len="med"/>
          </a:ln>
          <a:effectLst/>
        </p:spPr>
      </p:cxnSp>
      <p:sp>
        <p:nvSpPr>
          <p:cNvPr id="65" name="TextBox 64">
            <a:extLst>
              <a:ext uri="{FF2B5EF4-FFF2-40B4-BE49-F238E27FC236}">
                <a16:creationId xmlns:a16="http://schemas.microsoft.com/office/drawing/2014/main" id="{E53D865A-AE15-95CE-782D-D1391499DA22}"/>
              </a:ext>
            </a:extLst>
          </p:cNvPr>
          <p:cNvSpPr txBox="1"/>
          <p:nvPr/>
        </p:nvSpPr>
        <p:spPr bwMode="auto">
          <a:xfrm>
            <a:off x="10201903" y="5448016"/>
            <a:ext cx="1637898"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ct val="50000"/>
              </a:spcBef>
              <a:spcAft>
                <a:spcPct val="0"/>
              </a:spcAft>
              <a:buClrTx/>
              <a:buFontTx/>
              <a:buNone/>
            </a:pPr>
            <a:r>
              <a:rPr lang="en-US">
                <a:solidFill>
                  <a:schemeClr val="bg1"/>
                </a:solidFill>
                <a:latin typeface="Calibri" panose="020F0502020204030204" pitchFamily="34" charset="0"/>
              </a:rPr>
              <a:t>Treatment-Regimen</a:t>
            </a:r>
            <a:br>
              <a:rPr lang="en-US">
                <a:solidFill>
                  <a:schemeClr val="bg1"/>
                </a:solidFill>
                <a:latin typeface="Calibri" panose="020F0502020204030204" pitchFamily="34" charset="0"/>
              </a:rPr>
            </a:br>
            <a:r>
              <a:rPr lang="en-US" err="1">
                <a:solidFill>
                  <a:schemeClr val="bg1"/>
                </a:solidFill>
                <a:latin typeface="Calibri" panose="020F0502020204030204" pitchFamily="34" charset="0"/>
              </a:rPr>
              <a:t>Estimand</a:t>
            </a:r>
            <a:endParaRPr lang="en-US">
              <a:solidFill>
                <a:schemeClr val="bg1"/>
              </a:solidFill>
              <a:latin typeface="Calibri" panose="020F0502020204030204" pitchFamily="34" charset="0"/>
            </a:endParaRPr>
          </a:p>
        </p:txBody>
      </p:sp>
      <p:sp>
        <p:nvSpPr>
          <p:cNvPr id="66" name="TextBox 65">
            <a:extLst>
              <a:ext uri="{FF2B5EF4-FFF2-40B4-BE49-F238E27FC236}">
                <a16:creationId xmlns:a16="http://schemas.microsoft.com/office/drawing/2014/main" id="{3D04CE5F-1653-D858-FF5B-BC4AE48D8802}"/>
              </a:ext>
            </a:extLst>
          </p:cNvPr>
          <p:cNvSpPr txBox="1"/>
          <p:nvPr/>
        </p:nvSpPr>
        <p:spPr bwMode="auto">
          <a:xfrm>
            <a:off x="7028988" y="5826002"/>
            <a:ext cx="29431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err="1">
                <a:solidFill>
                  <a:schemeClr val="bg1"/>
                </a:solidFill>
                <a:latin typeface="Calibri" panose="020F0502020204030204" pitchFamily="34" charset="0"/>
              </a:rPr>
              <a:t>Wk</a:t>
            </a:r>
            <a:endParaRPr lang="en-US">
              <a:solidFill>
                <a:schemeClr val="bg1"/>
              </a:solidFill>
              <a:latin typeface="Calibri" panose="020F0502020204030204" pitchFamily="34" charset="0"/>
            </a:endParaRPr>
          </a:p>
        </p:txBody>
      </p:sp>
      <p:sp>
        <p:nvSpPr>
          <p:cNvPr id="67" name="TextBox 66">
            <a:extLst>
              <a:ext uri="{FF2B5EF4-FFF2-40B4-BE49-F238E27FC236}">
                <a16:creationId xmlns:a16="http://schemas.microsoft.com/office/drawing/2014/main" id="{892E2010-DFC0-D5BF-4B9B-6239BE08FD5B}"/>
              </a:ext>
            </a:extLst>
          </p:cNvPr>
          <p:cNvSpPr txBox="1"/>
          <p:nvPr/>
        </p:nvSpPr>
        <p:spPr bwMode="auto">
          <a:xfrm>
            <a:off x="6506474" y="5189905"/>
            <a:ext cx="5225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-40</a:t>
            </a:r>
          </a:p>
        </p:txBody>
      </p:sp>
      <p:sp>
        <p:nvSpPr>
          <p:cNvPr id="68" name="TextBox 67">
            <a:extLst>
              <a:ext uri="{FF2B5EF4-FFF2-40B4-BE49-F238E27FC236}">
                <a16:creationId xmlns:a16="http://schemas.microsoft.com/office/drawing/2014/main" id="{205449E3-3E85-E5CA-C894-FDADA8A116D4}"/>
              </a:ext>
            </a:extLst>
          </p:cNvPr>
          <p:cNvSpPr txBox="1"/>
          <p:nvPr/>
        </p:nvSpPr>
        <p:spPr bwMode="auto">
          <a:xfrm>
            <a:off x="6506474" y="2466840"/>
            <a:ext cx="5225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0</a:t>
            </a:r>
          </a:p>
        </p:txBody>
      </p:sp>
      <p:sp>
        <p:nvSpPr>
          <p:cNvPr id="69" name="TextBox 68">
            <a:extLst>
              <a:ext uri="{FF2B5EF4-FFF2-40B4-BE49-F238E27FC236}">
                <a16:creationId xmlns:a16="http://schemas.microsoft.com/office/drawing/2014/main" id="{9AF335A2-DA9B-580D-9FE6-205B58BB6B87}"/>
              </a:ext>
            </a:extLst>
          </p:cNvPr>
          <p:cNvSpPr txBox="1"/>
          <p:nvPr/>
        </p:nvSpPr>
        <p:spPr bwMode="auto">
          <a:xfrm>
            <a:off x="6506474" y="2807223"/>
            <a:ext cx="5225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-5</a:t>
            </a:r>
          </a:p>
        </p:txBody>
      </p:sp>
      <p:sp>
        <p:nvSpPr>
          <p:cNvPr id="70" name="TextBox 69">
            <a:extLst>
              <a:ext uri="{FF2B5EF4-FFF2-40B4-BE49-F238E27FC236}">
                <a16:creationId xmlns:a16="http://schemas.microsoft.com/office/drawing/2014/main" id="{6B3F8729-8E1F-6C97-E618-8FEB42F7BDE9}"/>
              </a:ext>
            </a:extLst>
          </p:cNvPr>
          <p:cNvSpPr txBox="1"/>
          <p:nvPr/>
        </p:nvSpPr>
        <p:spPr bwMode="auto">
          <a:xfrm>
            <a:off x="6506474" y="4168755"/>
            <a:ext cx="5225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-25</a:t>
            </a:r>
          </a:p>
        </p:txBody>
      </p:sp>
      <p:sp>
        <p:nvSpPr>
          <p:cNvPr id="71" name="TextBox 70">
            <a:extLst>
              <a:ext uri="{FF2B5EF4-FFF2-40B4-BE49-F238E27FC236}">
                <a16:creationId xmlns:a16="http://schemas.microsoft.com/office/drawing/2014/main" id="{1B49352A-E0EF-B339-AF0E-74EEC0358DFF}"/>
              </a:ext>
            </a:extLst>
          </p:cNvPr>
          <p:cNvSpPr txBox="1"/>
          <p:nvPr/>
        </p:nvSpPr>
        <p:spPr bwMode="auto">
          <a:xfrm>
            <a:off x="6506474" y="4509138"/>
            <a:ext cx="5225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-30</a:t>
            </a:r>
          </a:p>
        </p:txBody>
      </p:sp>
      <p:sp>
        <p:nvSpPr>
          <p:cNvPr id="72" name="TextBox 71">
            <a:extLst>
              <a:ext uri="{FF2B5EF4-FFF2-40B4-BE49-F238E27FC236}">
                <a16:creationId xmlns:a16="http://schemas.microsoft.com/office/drawing/2014/main" id="{9D394AC7-C5BC-7257-6798-AFC82BF0C702}"/>
              </a:ext>
            </a:extLst>
          </p:cNvPr>
          <p:cNvSpPr txBox="1"/>
          <p:nvPr/>
        </p:nvSpPr>
        <p:spPr bwMode="auto">
          <a:xfrm>
            <a:off x="6506474" y="4849521"/>
            <a:ext cx="5225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-35</a:t>
            </a:r>
          </a:p>
        </p:txBody>
      </p:sp>
      <p:cxnSp>
        <p:nvCxnSpPr>
          <p:cNvPr id="76" name="Straight Connector 75">
            <a:extLst>
              <a:ext uri="{FF2B5EF4-FFF2-40B4-BE49-F238E27FC236}">
                <a16:creationId xmlns:a16="http://schemas.microsoft.com/office/drawing/2014/main" id="{D9905BCB-9CF1-C179-9883-3F671D88DD1F}"/>
              </a:ext>
            </a:extLst>
          </p:cNvPr>
          <p:cNvCxnSpPr>
            <a:cxnSpLocks/>
          </p:cNvCxnSpPr>
          <p:nvPr/>
        </p:nvCxnSpPr>
        <p:spPr bwMode="auto">
          <a:xfrm>
            <a:off x="7031105"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6C00D835-BE78-65F8-B28D-DAB3CB2BAE1C}"/>
              </a:ext>
            </a:extLst>
          </p:cNvPr>
          <p:cNvCxnSpPr>
            <a:cxnSpLocks/>
          </p:cNvCxnSpPr>
          <p:nvPr/>
        </p:nvCxnSpPr>
        <p:spPr bwMode="auto">
          <a:xfrm>
            <a:off x="7257726"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7778E0E7-8DFE-F9B8-E127-348EB3428CBC}"/>
              </a:ext>
            </a:extLst>
          </p:cNvPr>
          <p:cNvCxnSpPr>
            <a:cxnSpLocks/>
          </p:cNvCxnSpPr>
          <p:nvPr/>
        </p:nvCxnSpPr>
        <p:spPr bwMode="auto">
          <a:xfrm>
            <a:off x="7484347"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56045885-0CBB-603E-C1FC-BC1C0B40A86B}"/>
              </a:ext>
            </a:extLst>
          </p:cNvPr>
          <p:cNvCxnSpPr>
            <a:cxnSpLocks/>
          </p:cNvCxnSpPr>
          <p:nvPr/>
        </p:nvCxnSpPr>
        <p:spPr bwMode="auto">
          <a:xfrm>
            <a:off x="7710968"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63A1D714-8F0D-2D76-192E-9BB609E453EF}"/>
              </a:ext>
            </a:extLst>
          </p:cNvPr>
          <p:cNvCxnSpPr>
            <a:cxnSpLocks/>
          </p:cNvCxnSpPr>
          <p:nvPr/>
        </p:nvCxnSpPr>
        <p:spPr bwMode="auto">
          <a:xfrm>
            <a:off x="7937589"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67957397-21EF-6194-D220-98BDC8276161}"/>
              </a:ext>
            </a:extLst>
          </p:cNvPr>
          <p:cNvCxnSpPr>
            <a:cxnSpLocks/>
          </p:cNvCxnSpPr>
          <p:nvPr/>
        </p:nvCxnSpPr>
        <p:spPr bwMode="auto">
          <a:xfrm>
            <a:off x="8164210"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F59D1DB8-62BC-B75A-7EAD-4AC8BDC4E533}"/>
              </a:ext>
            </a:extLst>
          </p:cNvPr>
          <p:cNvCxnSpPr>
            <a:cxnSpLocks/>
          </p:cNvCxnSpPr>
          <p:nvPr/>
        </p:nvCxnSpPr>
        <p:spPr bwMode="auto">
          <a:xfrm>
            <a:off x="8390830"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14F9A35E-1F33-54F5-93F3-7FF854427BFF}"/>
              </a:ext>
            </a:extLst>
          </p:cNvPr>
          <p:cNvCxnSpPr>
            <a:cxnSpLocks/>
          </p:cNvCxnSpPr>
          <p:nvPr/>
        </p:nvCxnSpPr>
        <p:spPr bwMode="auto">
          <a:xfrm>
            <a:off x="9078380"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539D9DFC-A287-0D25-6012-20A38EE12F92}"/>
              </a:ext>
            </a:extLst>
          </p:cNvPr>
          <p:cNvCxnSpPr>
            <a:cxnSpLocks/>
          </p:cNvCxnSpPr>
          <p:nvPr/>
        </p:nvCxnSpPr>
        <p:spPr bwMode="auto">
          <a:xfrm>
            <a:off x="9741154"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A302A954-5831-7B6B-5991-7F6367554BDF}"/>
              </a:ext>
            </a:extLst>
          </p:cNvPr>
          <p:cNvCxnSpPr>
            <a:cxnSpLocks/>
          </p:cNvCxnSpPr>
          <p:nvPr/>
        </p:nvCxnSpPr>
        <p:spPr bwMode="auto">
          <a:xfrm>
            <a:off x="9972154" y="538050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A5BA9D1B-EF98-5A88-2876-5C591508810B}"/>
              </a:ext>
            </a:extLst>
          </p:cNvPr>
          <p:cNvCxnSpPr>
            <a:cxnSpLocks/>
          </p:cNvCxnSpPr>
          <p:nvPr/>
        </p:nvCxnSpPr>
        <p:spPr bwMode="auto">
          <a:xfrm>
            <a:off x="11020852" y="5380509"/>
            <a:ext cx="0" cy="64008"/>
          </a:xfrm>
          <a:prstGeom prst="line">
            <a:avLst/>
          </a:prstGeom>
          <a:noFill/>
          <a:ln w="28575" cap="flat" cmpd="sng" algn="ctr">
            <a:solidFill>
              <a:schemeClr val="bg1"/>
            </a:solidFill>
            <a:prstDash val="solid"/>
            <a:round/>
            <a:headEnd type="none" w="med" len="med"/>
            <a:tailEnd type="none" w="med" len="med"/>
          </a:ln>
          <a:effectLst/>
        </p:spPr>
      </p:cxnSp>
      <p:sp>
        <p:nvSpPr>
          <p:cNvPr id="87" name="Rectangle 86">
            <a:extLst>
              <a:ext uri="{FF2B5EF4-FFF2-40B4-BE49-F238E27FC236}">
                <a16:creationId xmlns:a16="http://schemas.microsoft.com/office/drawing/2014/main" id="{8BEEE5C8-C96E-DBB0-37CC-3EF2E9E60275}"/>
              </a:ext>
            </a:extLst>
          </p:cNvPr>
          <p:cNvSpPr/>
          <p:nvPr/>
        </p:nvSpPr>
        <p:spPr bwMode="auto">
          <a:xfrm rot="2612456">
            <a:off x="10552558" y="5250883"/>
            <a:ext cx="45719" cy="250049"/>
          </a:xfrm>
          <a:prstGeom prst="rect">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cxnSp>
        <p:nvCxnSpPr>
          <p:cNvPr id="88" name="Straight Connector 87">
            <a:extLst>
              <a:ext uri="{FF2B5EF4-FFF2-40B4-BE49-F238E27FC236}">
                <a16:creationId xmlns:a16="http://schemas.microsoft.com/office/drawing/2014/main" id="{01BEBB9C-66E7-C800-DDDB-88CA2F2F7C3C}"/>
              </a:ext>
            </a:extLst>
          </p:cNvPr>
          <p:cNvCxnSpPr/>
          <p:nvPr/>
        </p:nvCxnSpPr>
        <p:spPr bwMode="auto">
          <a:xfrm flipV="1">
            <a:off x="10462369" y="5279569"/>
            <a:ext cx="166255" cy="164948"/>
          </a:xfrm>
          <a:prstGeom prst="line">
            <a:avLst/>
          </a:prstGeom>
          <a:noFill/>
          <a:ln w="28575" cap="flat" cmpd="sng" algn="ctr">
            <a:solidFill>
              <a:schemeClr val="bg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84858888-A6B9-272C-6B7F-86F31C96AD13}"/>
              </a:ext>
            </a:extLst>
          </p:cNvPr>
          <p:cNvCxnSpPr/>
          <p:nvPr/>
        </p:nvCxnSpPr>
        <p:spPr bwMode="auto">
          <a:xfrm flipV="1">
            <a:off x="10522734" y="5299522"/>
            <a:ext cx="166255" cy="164948"/>
          </a:xfrm>
          <a:prstGeom prst="line">
            <a:avLst/>
          </a:prstGeom>
          <a:noFill/>
          <a:ln w="28575" cap="flat" cmpd="sng" algn="ctr">
            <a:solidFill>
              <a:schemeClr val="bg1"/>
            </a:solidFill>
            <a:prstDash val="solid"/>
            <a:round/>
            <a:headEnd type="none" w="med" len="med"/>
            <a:tailEnd type="none" w="med" len="med"/>
          </a:ln>
          <a:effectLst/>
        </p:spPr>
      </p:cxnSp>
      <p:sp>
        <p:nvSpPr>
          <p:cNvPr id="90" name="TextBox 89">
            <a:extLst>
              <a:ext uri="{FF2B5EF4-FFF2-40B4-BE49-F238E27FC236}">
                <a16:creationId xmlns:a16="http://schemas.microsoft.com/office/drawing/2014/main" id="{58B337FB-0D49-E26F-4872-F879FBFFD22E}"/>
              </a:ext>
            </a:extLst>
          </p:cNvPr>
          <p:cNvSpPr txBox="1"/>
          <p:nvPr/>
        </p:nvSpPr>
        <p:spPr bwMode="auto">
          <a:xfrm>
            <a:off x="1400514" y="5405347"/>
            <a:ext cx="4184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4</a:t>
            </a:r>
          </a:p>
        </p:txBody>
      </p:sp>
      <p:sp>
        <p:nvSpPr>
          <p:cNvPr id="91" name="TextBox 90">
            <a:extLst>
              <a:ext uri="{FF2B5EF4-FFF2-40B4-BE49-F238E27FC236}">
                <a16:creationId xmlns:a16="http://schemas.microsoft.com/office/drawing/2014/main" id="{B825B843-A77B-5DFE-F033-6C5CFB3177DD}"/>
              </a:ext>
            </a:extLst>
          </p:cNvPr>
          <p:cNvSpPr txBox="1"/>
          <p:nvPr/>
        </p:nvSpPr>
        <p:spPr bwMode="auto">
          <a:xfrm>
            <a:off x="1630494" y="5405347"/>
            <a:ext cx="4184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8</a:t>
            </a:r>
          </a:p>
        </p:txBody>
      </p:sp>
      <p:sp>
        <p:nvSpPr>
          <p:cNvPr id="92" name="TextBox 91">
            <a:extLst>
              <a:ext uri="{FF2B5EF4-FFF2-40B4-BE49-F238E27FC236}">
                <a16:creationId xmlns:a16="http://schemas.microsoft.com/office/drawing/2014/main" id="{2B89C149-E042-16F1-3240-D970ED7CAB02}"/>
              </a:ext>
            </a:extLst>
          </p:cNvPr>
          <p:cNvSpPr txBox="1"/>
          <p:nvPr/>
        </p:nvSpPr>
        <p:spPr bwMode="auto">
          <a:xfrm>
            <a:off x="1852698" y="5405347"/>
            <a:ext cx="4184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12</a:t>
            </a:r>
          </a:p>
        </p:txBody>
      </p:sp>
      <p:sp>
        <p:nvSpPr>
          <p:cNvPr id="93" name="TextBox 92">
            <a:extLst>
              <a:ext uri="{FF2B5EF4-FFF2-40B4-BE49-F238E27FC236}">
                <a16:creationId xmlns:a16="http://schemas.microsoft.com/office/drawing/2014/main" id="{17B8D866-04C3-9C3C-82B8-FF80AA960452}"/>
              </a:ext>
            </a:extLst>
          </p:cNvPr>
          <p:cNvSpPr txBox="1"/>
          <p:nvPr/>
        </p:nvSpPr>
        <p:spPr bwMode="auto">
          <a:xfrm>
            <a:off x="2081739" y="5405347"/>
            <a:ext cx="4184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16</a:t>
            </a:r>
          </a:p>
        </p:txBody>
      </p:sp>
      <p:sp>
        <p:nvSpPr>
          <p:cNvPr id="94" name="TextBox 93">
            <a:extLst>
              <a:ext uri="{FF2B5EF4-FFF2-40B4-BE49-F238E27FC236}">
                <a16:creationId xmlns:a16="http://schemas.microsoft.com/office/drawing/2014/main" id="{F7D2D102-0E80-0E29-F11C-241758D55B08}"/>
              </a:ext>
            </a:extLst>
          </p:cNvPr>
          <p:cNvSpPr txBox="1"/>
          <p:nvPr/>
        </p:nvSpPr>
        <p:spPr bwMode="auto">
          <a:xfrm>
            <a:off x="2298618" y="5405347"/>
            <a:ext cx="4184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20</a:t>
            </a:r>
          </a:p>
        </p:txBody>
      </p:sp>
      <p:sp>
        <p:nvSpPr>
          <p:cNvPr id="95" name="TextBox 94">
            <a:extLst>
              <a:ext uri="{FF2B5EF4-FFF2-40B4-BE49-F238E27FC236}">
                <a16:creationId xmlns:a16="http://schemas.microsoft.com/office/drawing/2014/main" id="{9D735D91-0E03-32F3-B406-4405FB92BF42}"/>
              </a:ext>
            </a:extLst>
          </p:cNvPr>
          <p:cNvSpPr txBox="1"/>
          <p:nvPr/>
        </p:nvSpPr>
        <p:spPr bwMode="auto">
          <a:xfrm>
            <a:off x="2534153" y="5405347"/>
            <a:ext cx="4184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24</a:t>
            </a:r>
          </a:p>
        </p:txBody>
      </p:sp>
      <p:sp>
        <p:nvSpPr>
          <p:cNvPr id="96" name="TextBox 95">
            <a:extLst>
              <a:ext uri="{FF2B5EF4-FFF2-40B4-BE49-F238E27FC236}">
                <a16:creationId xmlns:a16="http://schemas.microsoft.com/office/drawing/2014/main" id="{FA19385B-DE6F-E6F2-FFC0-D905CF25EE51}"/>
              </a:ext>
            </a:extLst>
          </p:cNvPr>
          <p:cNvSpPr txBox="1"/>
          <p:nvPr/>
        </p:nvSpPr>
        <p:spPr bwMode="auto">
          <a:xfrm>
            <a:off x="3210898" y="5405347"/>
            <a:ext cx="4184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36</a:t>
            </a:r>
          </a:p>
        </p:txBody>
      </p:sp>
      <p:sp>
        <p:nvSpPr>
          <p:cNvPr id="97" name="TextBox 96">
            <a:extLst>
              <a:ext uri="{FF2B5EF4-FFF2-40B4-BE49-F238E27FC236}">
                <a16:creationId xmlns:a16="http://schemas.microsoft.com/office/drawing/2014/main" id="{85310E7C-FE6F-6309-1D6D-16AD85B24921}"/>
              </a:ext>
            </a:extLst>
          </p:cNvPr>
          <p:cNvSpPr txBox="1"/>
          <p:nvPr/>
        </p:nvSpPr>
        <p:spPr bwMode="auto">
          <a:xfrm>
            <a:off x="9746089" y="5414175"/>
            <a:ext cx="4184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52</a:t>
            </a:r>
          </a:p>
        </p:txBody>
      </p:sp>
      <p:sp>
        <p:nvSpPr>
          <p:cNvPr id="99" name="TextBox 98">
            <a:extLst>
              <a:ext uri="{FF2B5EF4-FFF2-40B4-BE49-F238E27FC236}">
                <a16:creationId xmlns:a16="http://schemas.microsoft.com/office/drawing/2014/main" id="{8888425B-8C66-58DF-0B34-9CAFBCDE2522}"/>
              </a:ext>
            </a:extLst>
          </p:cNvPr>
          <p:cNvSpPr txBox="1"/>
          <p:nvPr/>
        </p:nvSpPr>
        <p:spPr bwMode="auto">
          <a:xfrm>
            <a:off x="6826177" y="5414175"/>
            <a:ext cx="4184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0</a:t>
            </a:r>
          </a:p>
        </p:txBody>
      </p:sp>
      <p:sp>
        <p:nvSpPr>
          <p:cNvPr id="100" name="TextBox 99">
            <a:extLst>
              <a:ext uri="{FF2B5EF4-FFF2-40B4-BE49-F238E27FC236}">
                <a16:creationId xmlns:a16="http://schemas.microsoft.com/office/drawing/2014/main" id="{B6DFDE67-4C0A-52C0-CE56-8D08360E650E}"/>
              </a:ext>
            </a:extLst>
          </p:cNvPr>
          <p:cNvSpPr txBox="1"/>
          <p:nvPr/>
        </p:nvSpPr>
        <p:spPr bwMode="auto">
          <a:xfrm>
            <a:off x="7958418" y="5423536"/>
            <a:ext cx="4184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a:solidFill>
                  <a:schemeClr val="bg1"/>
                </a:solidFill>
                <a:latin typeface="Calibri" panose="020F0502020204030204" pitchFamily="34" charset="0"/>
              </a:rPr>
              <a:t>20</a:t>
            </a:r>
          </a:p>
        </p:txBody>
      </p:sp>
      <p:sp>
        <p:nvSpPr>
          <p:cNvPr id="101" name="TextBox 100">
            <a:extLst>
              <a:ext uri="{FF2B5EF4-FFF2-40B4-BE49-F238E27FC236}">
                <a16:creationId xmlns:a16="http://schemas.microsoft.com/office/drawing/2014/main" id="{D5DB301B-3B19-6CA5-F2DF-87786B737440}"/>
              </a:ext>
            </a:extLst>
          </p:cNvPr>
          <p:cNvSpPr txBox="1"/>
          <p:nvPr/>
        </p:nvSpPr>
        <p:spPr bwMode="auto">
          <a:xfrm>
            <a:off x="6506474" y="3147606"/>
            <a:ext cx="5225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-10</a:t>
            </a:r>
          </a:p>
        </p:txBody>
      </p:sp>
      <p:sp>
        <p:nvSpPr>
          <p:cNvPr id="102" name="TextBox 101">
            <a:extLst>
              <a:ext uri="{FF2B5EF4-FFF2-40B4-BE49-F238E27FC236}">
                <a16:creationId xmlns:a16="http://schemas.microsoft.com/office/drawing/2014/main" id="{BBA80837-ED20-897A-A44A-6FEEE34A697F}"/>
              </a:ext>
            </a:extLst>
          </p:cNvPr>
          <p:cNvSpPr txBox="1"/>
          <p:nvPr/>
        </p:nvSpPr>
        <p:spPr bwMode="auto">
          <a:xfrm>
            <a:off x="6506474" y="3487989"/>
            <a:ext cx="5225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-15</a:t>
            </a:r>
          </a:p>
        </p:txBody>
      </p:sp>
      <p:sp>
        <p:nvSpPr>
          <p:cNvPr id="103" name="TextBox 102">
            <a:extLst>
              <a:ext uri="{FF2B5EF4-FFF2-40B4-BE49-F238E27FC236}">
                <a16:creationId xmlns:a16="http://schemas.microsoft.com/office/drawing/2014/main" id="{4420C360-9606-47C3-7F1C-92B9B02FEC7D}"/>
              </a:ext>
            </a:extLst>
          </p:cNvPr>
          <p:cNvSpPr txBox="1"/>
          <p:nvPr/>
        </p:nvSpPr>
        <p:spPr bwMode="auto">
          <a:xfrm>
            <a:off x="6506474" y="3828372"/>
            <a:ext cx="52251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a:solidFill>
                  <a:schemeClr val="bg1"/>
                </a:solidFill>
                <a:latin typeface="Calibri" panose="020F0502020204030204" pitchFamily="34" charset="0"/>
              </a:rPr>
              <a:t>-20</a:t>
            </a:r>
          </a:p>
        </p:txBody>
      </p:sp>
      <p:cxnSp>
        <p:nvCxnSpPr>
          <p:cNvPr id="104" name="Straight Connector 103">
            <a:extLst>
              <a:ext uri="{FF2B5EF4-FFF2-40B4-BE49-F238E27FC236}">
                <a16:creationId xmlns:a16="http://schemas.microsoft.com/office/drawing/2014/main" id="{58C20BE9-6710-2AD4-E8B3-8B42E7C765EE}"/>
              </a:ext>
            </a:extLst>
          </p:cNvPr>
          <p:cNvCxnSpPr>
            <a:cxnSpLocks/>
          </p:cNvCxnSpPr>
          <p:nvPr/>
        </p:nvCxnSpPr>
        <p:spPr bwMode="auto">
          <a:xfrm flipH="1">
            <a:off x="6959149" y="332854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31E405D9-7C4B-D660-63AD-6C1180045A3C}"/>
              </a:ext>
            </a:extLst>
          </p:cNvPr>
          <p:cNvCxnSpPr>
            <a:cxnSpLocks/>
          </p:cNvCxnSpPr>
          <p:nvPr/>
        </p:nvCxnSpPr>
        <p:spPr bwMode="auto">
          <a:xfrm flipH="1">
            <a:off x="6959149" y="366955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3D8DBDBD-B733-ED97-37D9-6BB5F9D50615}"/>
              </a:ext>
            </a:extLst>
          </p:cNvPr>
          <p:cNvCxnSpPr>
            <a:cxnSpLocks/>
          </p:cNvCxnSpPr>
          <p:nvPr/>
        </p:nvCxnSpPr>
        <p:spPr bwMode="auto">
          <a:xfrm flipH="1">
            <a:off x="6959149" y="4010557"/>
            <a:ext cx="64008" cy="0"/>
          </a:xfrm>
          <a:prstGeom prst="line">
            <a:avLst/>
          </a:prstGeom>
          <a:noFill/>
          <a:ln w="28575" cap="flat" cmpd="sng" algn="ctr">
            <a:solidFill>
              <a:schemeClr val="bg1"/>
            </a:solidFill>
            <a:prstDash val="solid"/>
            <a:round/>
            <a:headEnd type="none" w="med" len="med"/>
            <a:tailEnd type="none" w="med" len="med"/>
          </a:ln>
          <a:effectLst/>
        </p:spPr>
      </p:cxnSp>
      <p:grpSp>
        <p:nvGrpSpPr>
          <p:cNvPr id="115" name="Group 114">
            <a:extLst>
              <a:ext uri="{FF2B5EF4-FFF2-40B4-BE49-F238E27FC236}">
                <a16:creationId xmlns:a16="http://schemas.microsoft.com/office/drawing/2014/main" id="{52088CB0-889C-FDD7-B4CE-9C4DE1629411}"/>
              </a:ext>
            </a:extLst>
          </p:cNvPr>
          <p:cNvGrpSpPr/>
          <p:nvPr/>
        </p:nvGrpSpPr>
        <p:grpSpPr>
          <a:xfrm>
            <a:off x="1545583" y="4670821"/>
            <a:ext cx="1762222" cy="646331"/>
            <a:chOff x="4596713" y="3468965"/>
            <a:chExt cx="1762222" cy="646331"/>
          </a:xfrm>
        </p:grpSpPr>
        <p:sp>
          <p:nvSpPr>
            <p:cNvPr id="107" name="TextBox 106">
              <a:extLst>
                <a:ext uri="{FF2B5EF4-FFF2-40B4-BE49-F238E27FC236}">
                  <a16:creationId xmlns:a16="http://schemas.microsoft.com/office/drawing/2014/main" id="{022F272F-B765-619D-CE7E-099DD04DA28D}"/>
                </a:ext>
              </a:extLst>
            </p:cNvPr>
            <p:cNvSpPr txBox="1"/>
            <p:nvPr/>
          </p:nvSpPr>
          <p:spPr bwMode="auto">
            <a:xfrm>
              <a:off x="4875809" y="3468965"/>
              <a:ext cx="148312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err="1">
                  <a:solidFill>
                    <a:schemeClr val="bg1"/>
                  </a:solidFill>
                  <a:latin typeface="Calibri" panose="020F0502020204030204" pitchFamily="34" charset="0"/>
                </a:rPr>
                <a:t>Tirzepatide</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Placebo</a:t>
              </a:r>
            </a:p>
          </p:txBody>
        </p:sp>
        <p:grpSp>
          <p:nvGrpSpPr>
            <p:cNvPr id="111" name="Group 110">
              <a:extLst>
                <a:ext uri="{FF2B5EF4-FFF2-40B4-BE49-F238E27FC236}">
                  <a16:creationId xmlns:a16="http://schemas.microsoft.com/office/drawing/2014/main" id="{9CCCDD6E-F1BD-B5EA-FCF4-F7EF4873500A}"/>
                </a:ext>
              </a:extLst>
            </p:cNvPr>
            <p:cNvGrpSpPr/>
            <p:nvPr/>
          </p:nvGrpSpPr>
          <p:grpSpPr>
            <a:xfrm>
              <a:off x="4596713" y="3606278"/>
              <a:ext cx="307065" cy="100584"/>
              <a:chOff x="4621427" y="3589802"/>
              <a:chExt cx="307065" cy="100584"/>
            </a:xfrm>
          </p:grpSpPr>
          <p:sp>
            <p:nvSpPr>
              <p:cNvPr id="108" name="Rectangle 107">
                <a:extLst>
                  <a:ext uri="{FF2B5EF4-FFF2-40B4-BE49-F238E27FC236}">
                    <a16:creationId xmlns:a16="http://schemas.microsoft.com/office/drawing/2014/main" id="{5F2F0FDB-FE11-76D1-2C38-457DF4F708A6}"/>
                  </a:ext>
                </a:extLst>
              </p:cNvPr>
              <p:cNvSpPr/>
              <p:nvPr/>
            </p:nvSpPr>
            <p:spPr bwMode="auto">
              <a:xfrm>
                <a:off x="4724667" y="3589802"/>
                <a:ext cx="100584" cy="100584"/>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cxnSp>
            <p:nvCxnSpPr>
              <p:cNvPr id="110" name="Straight Connector 109">
                <a:extLst>
                  <a:ext uri="{FF2B5EF4-FFF2-40B4-BE49-F238E27FC236}">
                    <a16:creationId xmlns:a16="http://schemas.microsoft.com/office/drawing/2014/main" id="{67F936BE-CFC7-7599-21BA-07281A0F64E5}"/>
                  </a:ext>
                </a:extLst>
              </p:cNvPr>
              <p:cNvCxnSpPr>
                <a:cxnSpLocks/>
              </p:cNvCxnSpPr>
              <p:nvPr/>
            </p:nvCxnSpPr>
            <p:spPr bwMode="auto">
              <a:xfrm>
                <a:off x="4621427" y="3640094"/>
                <a:ext cx="307065"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12" name="Group 111">
              <a:extLst>
                <a:ext uri="{FF2B5EF4-FFF2-40B4-BE49-F238E27FC236}">
                  <a16:creationId xmlns:a16="http://schemas.microsoft.com/office/drawing/2014/main" id="{294DC02F-164B-3B79-8DD7-BAE3EFB0D3C8}"/>
                </a:ext>
              </a:extLst>
            </p:cNvPr>
            <p:cNvGrpSpPr/>
            <p:nvPr/>
          </p:nvGrpSpPr>
          <p:grpSpPr>
            <a:xfrm>
              <a:off x="4596713" y="3864975"/>
              <a:ext cx="307065" cy="100584"/>
              <a:chOff x="4621427" y="3589802"/>
              <a:chExt cx="307065" cy="100584"/>
            </a:xfrm>
            <a:solidFill>
              <a:schemeClr val="accent3"/>
            </a:solidFill>
          </p:grpSpPr>
          <p:sp>
            <p:nvSpPr>
              <p:cNvPr id="113" name="Rectangle 112">
                <a:extLst>
                  <a:ext uri="{FF2B5EF4-FFF2-40B4-BE49-F238E27FC236}">
                    <a16:creationId xmlns:a16="http://schemas.microsoft.com/office/drawing/2014/main" id="{F157B61E-0FE6-85FB-D85E-423B1A7B1231}"/>
                  </a:ext>
                </a:extLst>
              </p:cNvPr>
              <p:cNvSpPr/>
              <p:nvPr/>
            </p:nvSpPr>
            <p:spPr bwMode="auto">
              <a:xfrm>
                <a:off x="4724667" y="3589802"/>
                <a:ext cx="100584" cy="100584"/>
              </a:xfrm>
              <a:prstGeom prst="rect">
                <a:avLst/>
              </a:prstGeom>
              <a:grp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cxnSp>
            <p:nvCxnSpPr>
              <p:cNvPr id="114" name="Straight Connector 113">
                <a:extLst>
                  <a:ext uri="{FF2B5EF4-FFF2-40B4-BE49-F238E27FC236}">
                    <a16:creationId xmlns:a16="http://schemas.microsoft.com/office/drawing/2014/main" id="{04E5DDC9-EFB0-0DAA-4FBA-70B0B62758F6}"/>
                  </a:ext>
                </a:extLst>
              </p:cNvPr>
              <p:cNvCxnSpPr>
                <a:cxnSpLocks/>
              </p:cNvCxnSpPr>
              <p:nvPr/>
            </p:nvCxnSpPr>
            <p:spPr bwMode="auto">
              <a:xfrm>
                <a:off x="4621427" y="3640094"/>
                <a:ext cx="307065" cy="0"/>
              </a:xfrm>
              <a:prstGeom prst="line">
                <a:avLst/>
              </a:prstGeom>
              <a:grpFill/>
              <a:ln w="28575" cap="flat" cmpd="sng" algn="ctr">
                <a:solidFill>
                  <a:schemeClr val="accent3"/>
                </a:solidFill>
                <a:prstDash val="solid"/>
                <a:round/>
                <a:headEnd type="none" w="med" len="med"/>
                <a:tailEnd type="none" w="med" len="med"/>
              </a:ln>
              <a:effectLst/>
            </p:spPr>
          </p:cxnSp>
        </p:grpSp>
      </p:grpSp>
      <p:grpSp>
        <p:nvGrpSpPr>
          <p:cNvPr id="116" name="Group 115">
            <a:extLst>
              <a:ext uri="{FF2B5EF4-FFF2-40B4-BE49-F238E27FC236}">
                <a16:creationId xmlns:a16="http://schemas.microsoft.com/office/drawing/2014/main" id="{06A8FC7D-5BC4-8A7F-1D3F-1937DD0CCCB3}"/>
              </a:ext>
            </a:extLst>
          </p:cNvPr>
          <p:cNvGrpSpPr/>
          <p:nvPr/>
        </p:nvGrpSpPr>
        <p:grpSpPr>
          <a:xfrm>
            <a:off x="7202019" y="4670821"/>
            <a:ext cx="1762222" cy="646331"/>
            <a:chOff x="4596713" y="3468965"/>
            <a:chExt cx="1762222" cy="646331"/>
          </a:xfrm>
        </p:grpSpPr>
        <p:sp>
          <p:nvSpPr>
            <p:cNvPr id="117" name="TextBox 116">
              <a:extLst>
                <a:ext uri="{FF2B5EF4-FFF2-40B4-BE49-F238E27FC236}">
                  <a16:creationId xmlns:a16="http://schemas.microsoft.com/office/drawing/2014/main" id="{CF991EA4-E467-1C84-C6D0-D9E32CF04261}"/>
                </a:ext>
              </a:extLst>
            </p:cNvPr>
            <p:cNvSpPr txBox="1"/>
            <p:nvPr/>
          </p:nvSpPr>
          <p:spPr bwMode="auto">
            <a:xfrm>
              <a:off x="4875809" y="3468965"/>
              <a:ext cx="148312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err="1">
                  <a:solidFill>
                    <a:schemeClr val="bg1"/>
                  </a:solidFill>
                  <a:latin typeface="Calibri" panose="020F0502020204030204" pitchFamily="34" charset="0"/>
                </a:rPr>
                <a:t>Tirzepatide</a:t>
              </a:r>
              <a:br>
                <a:rPr lang="en-US" b="0">
                  <a:solidFill>
                    <a:schemeClr val="bg1"/>
                  </a:solidFill>
                  <a:latin typeface="Calibri" panose="020F0502020204030204" pitchFamily="34" charset="0"/>
                </a:rPr>
              </a:br>
              <a:r>
                <a:rPr lang="en-US" b="0">
                  <a:solidFill>
                    <a:schemeClr val="bg1"/>
                  </a:solidFill>
                  <a:latin typeface="Calibri" panose="020F0502020204030204" pitchFamily="34" charset="0"/>
                </a:rPr>
                <a:t>Placebo</a:t>
              </a:r>
            </a:p>
          </p:txBody>
        </p:sp>
        <p:grpSp>
          <p:nvGrpSpPr>
            <p:cNvPr id="118" name="Group 117">
              <a:extLst>
                <a:ext uri="{FF2B5EF4-FFF2-40B4-BE49-F238E27FC236}">
                  <a16:creationId xmlns:a16="http://schemas.microsoft.com/office/drawing/2014/main" id="{137138C2-14AD-0F37-09E6-266CB1E4011D}"/>
                </a:ext>
              </a:extLst>
            </p:cNvPr>
            <p:cNvGrpSpPr/>
            <p:nvPr/>
          </p:nvGrpSpPr>
          <p:grpSpPr>
            <a:xfrm>
              <a:off x="4596713" y="3606278"/>
              <a:ext cx="307065" cy="100584"/>
              <a:chOff x="4621427" y="3589802"/>
              <a:chExt cx="307065" cy="100584"/>
            </a:xfrm>
          </p:grpSpPr>
          <p:sp>
            <p:nvSpPr>
              <p:cNvPr id="122" name="Rectangle 121">
                <a:extLst>
                  <a:ext uri="{FF2B5EF4-FFF2-40B4-BE49-F238E27FC236}">
                    <a16:creationId xmlns:a16="http://schemas.microsoft.com/office/drawing/2014/main" id="{AFC2E2F8-E52D-5078-6D07-803C9B69F8A4}"/>
                  </a:ext>
                </a:extLst>
              </p:cNvPr>
              <p:cNvSpPr/>
              <p:nvPr/>
            </p:nvSpPr>
            <p:spPr bwMode="auto">
              <a:xfrm>
                <a:off x="4724667" y="3589802"/>
                <a:ext cx="100584" cy="100584"/>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cxnSp>
            <p:nvCxnSpPr>
              <p:cNvPr id="123" name="Straight Connector 122">
                <a:extLst>
                  <a:ext uri="{FF2B5EF4-FFF2-40B4-BE49-F238E27FC236}">
                    <a16:creationId xmlns:a16="http://schemas.microsoft.com/office/drawing/2014/main" id="{47886971-3CC0-CC69-F911-BE9FE2AF2A55}"/>
                  </a:ext>
                </a:extLst>
              </p:cNvPr>
              <p:cNvCxnSpPr>
                <a:cxnSpLocks/>
              </p:cNvCxnSpPr>
              <p:nvPr/>
            </p:nvCxnSpPr>
            <p:spPr bwMode="auto">
              <a:xfrm>
                <a:off x="4621427" y="3640094"/>
                <a:ext cx="307065" cy="0"/>
              </a:xfrm>
              <a:prstGeom prst="line">
                <a:avLst/>
              </a:prstGeom>
              <a:noFill/>
              <a:ln w="28575" cap="flat" cmpd="sng" algn="ctr">
                <a:solidFill>
                  <a:schemeClr val="accent1"/>
                </a:solidFill>
                <a:prstDash val="solid"/>
                <a:round/>
                <a:headEnd type="none" w="med" len="med"/>
                <a:tailEnd type="none" w="med" len="med"/>
              </a:ln>
              <a:effectLst/>
            </p:spPr>
          </p:cxnSp>
        </p:grpSp>
        <p:grpSp>
          <p:nvGrpSpPr>
            <p:cNvPr id="119" name="Group 118">
              <a:extLst>
                <a:ext uri="{FF2B5EF4-FFF2-40B4-BE49-F238E27FC236}">
                  <a16:creationId xmlns:a16="http://schemas.microsoft.com/office/drawing/2014/main" id="{FB68F208-36FA-1302-E29B-3344AD868B03}"/>
                </a:ext>
              </a:extLst>
            </p:cNvPr>
            <p:cNvGrpSpPr/>
            <p:nvPr/>
          </p:nvGrpSpPr>
          <p:grpSpPr>
            <a:xfrm>
              <a:off x="4596713" y="3864975"/>
              <a:ext cx="307065" cy="100584"/>
              <a:chOff x="4621427" y="3589802"/>
              <a:chExt cx="307065" cy="100584"/>
            </a:xfrm>
            <a:solidFill>
              <a:schemeClr val="accent3"/>
            </a:solidFill>
          </p:grpSpPr>
          <p:sp>
            <p:nvSpPr>
              <p:cNvPr id="120" name="Rectangle 119">
                <a:extLst>
                  <a:ext uri="{FF2B5EF4-FFF2-40B4-BE49-F238E27FC236}">
                    <a16:creationId xmlns:a16="http://schemas.microsoft.com/office/drawing/2014/main" id="{BCC00C09-181E-2E7E-5986-8271EB28A3EC}"/>
                  </a:ext>
                </a:extLst>
              </p:cNvPr>
              <p:cNvSpPr/>
              <p:nvPr/>
            </p:nvSpPr>
            <p:spPr bwMode="auto">
              <a:xfrm>
                <a:off x="4724667" y="3589802"/>
                <a:ext cx="100584" cy="100584"/>
              </a:xfrm>
              <a:prstGeom prst="rect">
                <a:avLst/>
              </a:prstGeom>
              <a:grp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cxnSp>
            <p:nvCxnSpPr>
              <p:cNvPr id="121" name="Straight Connector 120">
                <a:extLst>
                  <a:ext uri="{FF2B5EF4-FFF2-40B4-BE49-F238E27FC236}">
                    <a16:creationId xmlns:a16="http://schemas.microsoft.com/office/drawing/2014/main" id="{E75CA189-8B81-8F88-12E6-2C7CAF8702E8}"/>
                  </a:ext>
                </a:extLst>
              </p:cNvPr>
              <p:cNvCxnSpPr>
                <a:cxnSpLocks/>
              </p:cNvCxnSpPr>
              <p:nvPr/>
            </p:nvCxnSpPr>
            <p:spPr bwMode="auto">
              <a:xfrm>
                <a:off x="4621427" y="3640094"/>
                <a:ext cx="307065" cy="0"/>
              </a:xfrm>
              <a:prstGeom prst="line">
                <a:avLst/>
              </a:prstGeom>
              <a:grpFill/>
              <a:ln w="28575" cap="flat" cmpd="sng" algn="ctr">
                <a:solidFill>
                  <a:schemeClr val="accent3"/>
                </a:solidFill>
                <a:prstDash val="solid"/>
                <a:round/>
                <a:headEnd type="none" w="med" len="med"/>
                <a:tailEnd type="none" w="med" len="med"/>
              </a:ln>
              <a:effectLst/>
            </p:spPr>
          </p:cxnSp>
        </p:grpSp>
      </p:grpSp>
      <p:sp>
        <p:nvSpPr>
          <p:cNvPr id="124" name="TextBox 123">
            <a:extLst>
              <a:ext uri="{FF2B5EF4-FFF2-40B4-BE49-F238E27FC236}">
                <a16:creationId xmlns:a16="http://schemas.microsoft.com/office/drawing/2014/main" id="{AAC4A7AF-19B1-C74A-32D6-EC8246D4488E}"/>
              </a:ext>
            </a:extLst>
          </p:cNvPr>
          <p:cNvSpPr txBox="1"/>
          <p:nvPr/>
        </p:nvSpPr>
        <p:spPr bwMode="auto">
          <a:xfrm>
            <a:off x="4321057" y="2589405"/>
            <a:ext cx="56042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a:solidFill>
                  <a:schemeClr val="bg1"/>
                </a:solidFill>
                <a:latin typeface="Calibri" panose="020F0502020204030204" pitchFamily="34" charset="0"/>
              </a:rPr>
              <a:t>-1.3</a:t>
            </a:r>
          </a:p>
        </p:txBody>
      </p:sp>
      <p:sp>
        <p:nvSpPr>
          <p:cNvPr id="125" name="TextBox 124">
            <a:extLst>
              <a:ext uri="{FF2B5EF4-FFF2-40B4-BE49-F238E27FC236}">
                <a16:creationId xmlns:a16="http://schemas.microsoft.com/office/drawing/2014/main" id="{D8DB854F-EEF8-FC33-888B-60322ECD922E}"/>
              </a:ext>
            </a:extLst>
          </p:cNvPr>
          <p:cNvSpPr txBox="1"/>
          <p:nvPr/>
        </p:nvSpPr>
        <p:spPr bwMode="auto">
          <a:xfrm>
            <a:off x="5377262" y="2614848"/>
            <a:ext cx="56042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a:solidFill>
                  <a:schemeClr val="bg1"/>
                </a:solidFill>
                <a:latin typeface="Calibri" panose="020F0502020204030204" pitchFamily="34" charset="0"/>
              </a:rPr>
              <a:t>-1.6</a:t>
            </a:r>
          </a:p>
        </p:txBody>
      </p:sp>
      <p:sp>
        <p:nvSpPr>
          <p:cNvPr id="126" name="TextBox 125">
            <a:extLst>
              <a:ext uri="{FF2B5EF4-FFF2-40B4-BE49-F238E27FC236}">
                <a16:creationId xmlns:a16="http://schemas.microsoft.com/office/drawing/2014/main" id="{20BA717D-4612-A028-4077-E5A7E32369C9}"/>
              </a:ext>
            </a:extLst>
          </p:cNvPr>
          <p:cNvSpPr txBox="1"/>
          <p:nvPr/>
        </p:nvSpPr>
        <p:spPr bwMode="auto">
          <a:xfrm>
            <a:off x="5390959" y="4371498"/>
            <a:ext cx="7016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a:solidFill>
                  <a:schemeClr val="bg1"/>
                </a:solidFill>
                <a:latin typeface="Calibri" panose="020F0502020204030204" pitchFamily="34" charset="0"/>
              </a:rPr>
              <a:t>-17.7</a:t>
            </a:r>
          </a:p>
        </p:txBody>
      </p:sp>
      <p:sp>
        <p:nvSpPr>
          <p:cNvPr id="127" name="TextBox 126">
            <a:extLst>
              <a:ext uri="{FF2B5EF4-FFF2-40B4-BE49-F238E27FC236}">
                <a16:creationId xmlns:a16="http://schemas.microsoft.com/office/drawing/2014/main" id="{3C53FB4F-D258-2189-400F-E8F1607F9841}"/>
              </a:ext>
            </a:extLst>
          </p:cNvPr>
          <p:cNvSpPr txBox="1"/>
          <p:nvPr/>
        </p:nvSpPr>
        <p:spPr bwMode="auto">
          <a:xfrm>
            <a:off x="4329516" y="4434441"/>
            <a:ext cx="7016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a:solidFill>
                  <a:schemeClr val="bg1"/>
                </a:solidFill>
                <a:latin typeface="Calibri" panose="020F0502020204030204" pitchFamily="34" charset="0"/>
              </a:rPr>
              <a:t>-18.1</a:t>
            </a:r>
          </a:p>
        </p:txBody>
      </p:sp>
      <p:sp>
        <p:nvSpPr>
          <p:cNvPr id="128" name="TextBox 127">
            <a:extLst>
              <a:ext uri="{FF2B5EF4-FFF2-40B4-BE49-F238E27FC236}">
                <a16:creationId xmlns:a16="http://schemas.microsoft.com/office/drawing/2014/main" id="{4E7F65EB-9699-0878-87CE-173DC2DC0ACC}"/>
              </a:ext>
            </a:extLst>
          </p:cNvPr>
          <p:cNvSpPr txBox="1"/>
          <p:nvPr/>
        </p:nvSpPr>
        <p:spPr bwMode="auto">
          <a:xfrm>
            <a:off x="9972150" y="2781130"/>
            <a:ext cx="7016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a:solidFill>
                  <a:schemeClr val="bg1"/>
                </a:solidFill>
                <a:latin typeface="Calibri" panose="020F0502020204030204" pitchFamily="34" charset="0"/>
              </a:rPr>
              <a:t>-4.8</a:t>
            </a:r>
          </a:p>
        </p:txBody>
      </p:sp>
      <p:sp>
        <p:nvSpPr>
          <p:cNvPr id="129" name="TextBox 128">
            <a:extLst>
              <a:ext uri="{FF2B5EF4-FFF2-40B4-BE49-F238E27FC236}">
                <a16:creationId xmlns:a16="http://schemas.microsoft.com/office/drawing/2014/main" id="{F8DFF0E8-B878-76EE-B509-633F474361E0}"/>
              </a:ext>
            </a:extLst>
          </p:cNvPr>
          <p:cNvSpPr txBox="1"/>
          <p:nvPr/>
        </p:nvSpPr>
        <p:spPr bwMode="auto">
          <a:xfrm>
            <a:off x="11020852" y="2826243"/>
            <a:ext cx="7016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a:solidFill>
                  <a:schemeClr val="bg1"/>
                </a:solidFill>
                <a:latin typeface="Calibri" panose="020F0502020204030204" pitchFamily="34" charset="0"/>
              </a:rPr>
              <a:t>-5.3</a:t>
            </a:r>
          </a:p>
        </p:txBody>
      </p:sp>
      <p:sp>
        <p:nvSpPr>
          <p:cNvPr id="130" name="TextBox 129">
            <a:extLst>
              <a:ext uri="{FF2B5EF4-FFF2-40B4-BE49-F238E27FC236}">
                <a16:creationId xmlns:a16="http://schemas.microsoft.com/office/drawing/2014/main" id="{A64ABE48-97EC-AC2E-4380-E3E6EB70E5C8}"/>
              </a:ext>
            </a:extLst>
          </p:cNvPr>
          <p:cNvSpPr txBox="1"/>
          <p:nvPr/>
        </p:nvSpPr>
        <p:spPr bwMode="auto">
          <a:xfrm>
            <a:off x="11020852" y="4215800"/>
            <a:ext cx="88392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a:solidFill>
                  <a:schemeClr val="bg1"/>
                </a:solidFill>
                <a:latin typeface="Calibri" panose="020F0502020204030204" pitchFamily="34" charset="0"/>
              </a:rPr>
              <a:t>-25.3</a:t>
            </a:r>
          </a:p>
        </p:txBody>
      </p:sp>
      <p:sp>
        <p:nvSpPr>
          <p:cNvPr id="131" name="TextBox 130">
            <a:extLst>
              <a:ext uri="{FF2B5EF4-FFF2-40B4-BE49-F238E27FC236}">
                <a16:creationId xmlns:a16="http://schemas.microsoft.com/office/drawing/2014/main" id="{DD655D9E-6E06-31F5-7F81-C8513D799ADA}"/>
              </a:ext>
            </a:extLst>
          </p:cNvPr>
          <p:cNvSpPr txBox="1"/>
          <p:nvPr/>
        </p:nvSpPr>
        <p:spPr bwMode="auto">
          <a:xfrm>
            <a:off x="9972150" y="4329095"/>
            <a:ext cx="88392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a:solidFill>
                  <a:schemeClr val="bg1"/>
                </a:solidFill>
                <a:latin typeface="Calibri" panose="020F0502020204030204" pitchFamily="34" charset="0"/>
              </a:rPr>
              <a:t>-27.4</a:t>
            </a:r>
          </a:p>
        </p:txBody>
      </p:sp>
      <p:sp>
        <p:nvSpPr>
          <p:cNvPr id="132" name="Freeform 131">
            <a:extLst>
              <a:ext uri="{FF2B5EF4-FFF2-40B4-BE49-F238E27FC236}">
                <a16:creationId xmlns:a16="http://schemas.microsoft.com/office/drawing/2014/main" id="{6F51751C-6FE8-9974-353B-29AC2F3129C1}"/>
              </a:ext>
            </a:extLst>
          </p:cNvPr>
          <p:cNvSpPr/>
          <p:nvPr/>
        </p:nvSpPr>
        <p:spPr bwMode="auto">
          <a:xfrm>
            <a:off x="1389185" y="2643552"/>
            <a:ext cx="2930769" cy="1981200"/>
          </a:xfrm>
          <a:custGeom>
            <a:avLst/>
            <a:gdLst>
              <a:gd name="connsiteX0" fmla="*/ 0 w 2930769"/>
              <a:gd name="connsiteY0" fmla="*/ 0 h 1981200"/>
              <a:gd name="connsiteX1" fmla="*/ 216877 w 2930769"/>
              <a:gd name="connsiteY1" fmla="*/ 246184 h 1981200"/>
              <a:gd name="connsiteX2" fmla="*/ 463061 w 2930769"/>
              <a:gd name="connsiteY2" fmla="*/ 539261 h 1981200"/>
              <a:gd name="connsiteX3" fmla="*/ 662353 w 2930769"/>
              <a:gd name="connsiteY3" fmla="*/ 762000 h 1981200"/>
              <a:gd name="connsiteX4" fmla="*/ 902677 w 2930769"/>
              <a:gd name="connsiteY4" fmla="*/ 984738 h 1981200"/>
              <a:gd name="connsiteX5" fmla="*/ 1131277 w 2930769"/>
              <a:gd name="connsiteY5" fmla="*/ 1207477 h 1981200"/>
              <a:gd name="connsiteX6" fmla="*/ 1342292 w 2930769"/>
              <a:gd name="connsiteY6" fmla="*/ 1389184 h 1981200"/>
              <a:gd name="connsiteX7" fmla="*/ 2010507 w 2930769"/>
              <a:gd name="connsiteY7" fmla="*/ 1735015 h 1981200"/>
              <a:gd name="connsiteX8" fmla="*/ 2708030 w 2930769"/>
              <a:gd name="connsiteY8" fmla="*/ 1916723 h 1981200"/>
              <a:gd name="connsiteX9" fmla="*/ 2930769 w 2930769"/>
              <a:gd name="connsiteY9" fmla="*/ 1981200 h 198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30769" h="1981200">
                <a:moveTo>
                  <a:pt x="0" y="0"/>
                </a:moveTo>
                <a:lnTo>
                  <a:pt x="216877" y="246184"/>
                </a:lnTo>
                <a:lnTo>
                  <a:pt x="463061" y="539261"/>
                </a:lnTo>
                <a:lnTo>
                  <a:pt x="662353" y="762000"/>
                </a:lnTo>
                <a:lnTo>
                  <a:pt x="902677" y="984738"/>
                </a:lnTo>
                <a:lnTo>
                  <a:pt x="1131277" y="1207477"/>
                </a:lnTo>
                <a:lnTo>
                  <a:pt x="1342292" y="1389184"/>
                </a:lnTo>
                <a:lnTo>
                  <a:pt x="2010507" y="1735015"/>
                </a:lnTo>
                <a:lnTo>
                  <a:pt x="2708030" y="1916723"/>
                </a:lnTo>
                <a:lnTo>
                  <a:pt x="2930769" y="1981200"/>
                </a:lnTo>
              </a:path>
            </a:pathLst>
          </a:custGeom>
          <a:noFill/>
          <a:ln w="28575">
            <a:solidFill>
              <a:schemeClr val="accent1"/>
            </a:solidFill>
            <a:miter lim="800000"/>
            <a:headEnd/>
            <a:tailEnd/>
          </a:ln>
        </p:spPr>
        <p:txBody>
          <a:bodyPr rtlCol="0" anchor="ctr"/>
          <a:lstStyle/>
          <a:p>
            <a:pPr algn="ctr"/>
            <a:endParaRPr lang="en-US"/>
          </a:p>
        </p:txBody>
      </p:sp>
      <p:sp>
        <p:nvSpPr>
          <p:cNvPr id="133" name="Freeform 132">
            <a:extLst>
              <a:ext uri="{FF2B5EF4-FFF2-40B4-BE49-F238E27FC236}">
                <a16:creationId xmlns:a16="http://schemas.microsoft.com/office/drawing/2014/main" id="{187A6107-C68C-EE2B-AD26-E1DED2F6B9BE}"/>
              </a:ext>
            </a:extLst>
          </p:cNvPr>
          <p:cNvSpPr/>
          <p:nvPr/>
        </p:nvSpPr>
        <p:spPr bwMode="auto">
          <a:xfrm>
            <a:off x="1371600" y="2620106"/>
            <a:ext cx="2942492" cy="269630"/>
          </a:xfrm>
          <a:custGeom>
            <a:avLst/>
            <a:gdLst>
              <a:gd name="connsiteX0" fmla="*/ 0 w 2942492"/>
              <a:gd name="connsiteY0" fmla="*/ 0 h 269630"/>
              <a:gd name="connsiteX1" fmla="*/ 240323 w 2942492"/>
              <a:gd name="connsiteY1" fmla="*/ 117230 h 269630"/>
              <a:gd name="connsiteX2" fmla="*/ 480646 w 2942492"/>
              <a:gd name="connsiteY2" fmla="*/ 111369 h 269630"/>
              <a:gd name="connsiteX3" fmla="*/ 703385 w 2942492"/>
              <a:gd name="connsiteY3" fmla="*/ 169984 h 269630"/>
              <a:gd name="connsiteX4" fmla="*/ 926123 w 2942492"/>
              <a:gd name="connsiteY4" fmla="*/ 205154 h 269630"/>
              <a:gd name="connsiteX5" fmla="*/ 1143000 w 2942492"/>
              <a:gd name="connsiteY5" fmla="*/ 257907 h 269630"/>
              <a:gd name="connsiteX6" fmla="*/ 1383323 w 2942492"/>
              <a:gd name="connsiteY6" fmla="*/ 269630 h 269630"/>
              <a:gd name="connsiteX7" fmla="*/ 2051538 w 2942492"/>
              <a:gd name="connsiteY7" fmla="*/ 257907 h 269630"/>
              <a:gd name="connsiteX8" fmla="*/ 2725615 w 2942492"/>
              <a:gd name="connsiteY8" fmla="*/ 222738 h 269630"/>
              <a:gd name="connsiteX9" fmla="*/ 2942492 w 2942492"/>
              <a:gd name="connsiteY9" fmla="*/ 152400 h 269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42492" h="269630">
                <a:moveTo>
                  <a:pt x="0" y="0"/>
                </a:moveTo>
                <a:lnTo>
                  <a:pt x="240323" y="117230"/>
                </a:lnTo>
                <a:lnTo>
                  <a:pt x="480646" y="111369"/>
                </a:lnTo>
                <a:lnTo>
                  <a:pt x="703385" y="169984"/>
                </a:lnTo>
                <a:lnTo>
                  <a:pt x="926123" y="205154"/>
                </a:lnTo>
                <a:lnTo>
                  <a:pt x="1143000" y="257907"/>
                </a:lnTo>
                <a:lnTo>
                  <a:pt x="1383323" y="269630"/>
                </a:lnTo>
                <a:lnTo>
                  <a:pt x="2051538" y="257907"/>
                </a:lnTo>
                <a:lnTo>
                  <a:pt x="2725615" y="222738"/>
                </a:lnTo>
                <a:lnTo>
                  <a:pt x="2942492" y="152400"/>
                </a:lnTo>
              </a:path>
            </a:pathLst>
          </a:custGeom>
          <a:noFill/>
          <a:ln w="28575">
            <a:solidFill>
              <a:schemeClr val="accent3"/>
            </a:solidFill>
            <a:miter lim="800000"/>
            <a:headEnd/>
            <a:tailEnd/>
          </a:ln>
        </p:spPr>
        <p:txBody>
          <a:bodyPr rtlCol="0" anchor="ctr"/>
          <a:lstStyle/>
          <a:p>
            <a:pPr algn="ctr"/>
            <a:endParaRPr lang="en-US"/>
          </a:p>
        </p:txBody>
      </p:sp>
      <p:sp>
        <p:nvSpPr>
          <p:cNvPr id="134" name="Freeform 133">
            <a:extLst>
              <a:ext uri="{FF2B5EF4-FFF2-40B4-BE49-F238E27FC236}">
                <a16:creationId xmlns:a16="http://schemas.microsoft.com/office/drawing/2014/main" id="{DC6D6AF2-3259-4D9A-5F03-0DEF81F0D953}"/>
              </a:ext>
            </a:extLst>
          </p:cNvPr>
          <p:cNvSpPr/>
          <p:nvPr/>
        </p:nvSpPr>
        <p:spPr bwMode="auto">
          <a:xfrm>
            <a:off x="7039708" y="2643552"/>
            <a:ext cx="2919046" cy="1887415"/>
          </a:xfrm>
          <a:custGeom>
            <a:avLst/>
            <a:gdLst>
              <a:gd name="connsiteX0" fmla="*/ 0 w 2919046"/>
              <a:gd name="connsiteY0" fmla="*/ 0 h 1887415"/>
              <a:gd name="connsiteX1" fmla="*/ 1107830 w 2919046"/>
              <a:gd name="connsiteY1" fmla="*/ 1447800 h 1887415"/>
              <a:gd name="connsiteX2" fmla="*/ 2919046 w 2919046"/>
              <a:gd name="connsiteY2" fmla="*/ 1887415 h 1887415"/>
            </a:gdLst>
            <a:ahLst/>
            <a:cxnLst>
              <a:cxn ang="0">
                <a:pos x="connsiteX0" y="connsiteY0"/>
              </a:cxn>
              <a:cxn ang="0">
                <a:pos x="connsiteX1" y="connsiteY1"/>
              </a:cxn>
              <a:cxn ang="0">
                <a:pos x="connsiteX2" y="connsiteY2"/>
              </a:cxn>
            </a:cxnLst>
            <a:rect l="l" t="t" r="r" b="b"/>
            <a:pathLst>
              <a:path w="2919046" h="1887415">
                <a:moveTo>
                  <a:pt x="0" y="0"/>
                </a:moveTo>
                <a:lnTo>
                  <a:pt x="1107830" y="1447800"/>
                </a:lnTo>
                <a:lnTo>
                  <a:pt x="2919046" y="1887415"/>
                </a:lnTo>
              </a:path>
            </a:pathLst>
          </a:custGeom>
          <a:noFill/>
          <a:ln w="28575">
            <a:solidFill>
              <a:schemeClr val="accent1"/>
            </a:solidFill>
            <a:miter lim="800000"/>
            <a:headEnd/>
            <a:tailEnd/>
          </a:ln>
        </p:spPr>
        <p:txBody>
          <a:bodyPr rtlCol="0" anchor="ctr"/>
          <a:lstStyle/>
          <a:p>
            <a:pPr algn="ctr"/>
            <a:endParaRPr lang="en-US"/>
          </a:p>
        </p:txBody>
      </p:sp>
      <p:sp>
        <p:nvSpPr>
          <p:cNvPr id="135" name="Freeform 134">
            <a:extLst>
              <a:ext uri="{FF2B5EF4-FFF2-40B4-BE49-F238E27FC236}">
                <a16:creationId xmlns:a16="http://schemas.microsoft.com/office/drawing/2014/main" id="{B4EBEDE2-E23F-E25E-E3D5-EA5BE9F717ED}"/>
              </a:ext>
            </a:extLst>
          </p:cNvPr>
          <p:cNvSpPr/>
          <p:nvPr/>
        </p:nvSpPr>
        <p:spPr bwMode="auto">
          <a:xfrm>
            <a:off x="7022122" y="2649413"/>
            <a:ext cx="2936631" cy="334108"/>
          </a:xfrm>
          <a:custGeom>
            <a:avLst/>
            <a:gdLst>
              <a:gd name="connsiteX0" fmla="*/ 0 w 2919046"/>
              <a:gd name="connsiteY0" fmla="*/ 0 h 351692"/>
              <a:gd name="connsiteX1" fmla="*/ 1119554 w 2919046"/>
              <a:gd name="connsiteY1" fmla="*/ 351692 h 351692"/>
              <a:gd name="connsiteX2" fmla="*/ 2919046 w 2919046"/>
              <a:gd name="connsiteY2" fmla="*/ 351692 h 351692"/>
              <a:gd name="connsiteX0" fmla="*/ 0 w 2924908"/>
              <a:gd name="connsiteY0" fmla="*/ 0 h 322385"/>
              <a:gd name="connsiteX1" fmla="*/ 1125416 w 2924908"/>
              <a:gd name="connsiteY1" fmla="*/ 322385 h 322385"/>
              <a:gd name="connsiteX2" fmla="*/ 2924908 w 2924908"/>
              <a:gd name="connsiteY2" fmla="*/ 322385 h 322385"/>
              <a:gd name="connsiteX0" fmla="*/ 0 w 2936631"/>
              <a:gd name="connsiteY0" fmla="*/ 0 h 334108"/>
              <a:gd name="connsiteX1" fmla="*/ 1137139 w 2936631"/>
              <a:gd name="connsiteY1" fmla="*/ 334108 h 334108"/>
              <a:gd name="connsiteX2" fmla="*/ 2936631 w 2936631"/>
              <a:gd name="connsiteY2" fmla="*/ 334108 h 334108"/>
            </a:gdLst>
            <a:ahLst/>
            <a:cxnLst>
              <a:cxn ang="0">
                <a:pos x="connsiteX0" y="connsiteY0"/>
              </a:cxn>
              <a:cxn ang="0">
                <a:pos x="connsiteX1" y="connsiteY1"/>
              </a:cxn>
              <a:cxn ang="0">
                <a:pos x="connsiteX2" y="connsiteY2"/>
              </a:cxn>
            </a:cxnLst>
            <a:rect l="l" t="t" r="r" b="b"/>
            <a:pathLst>
              <a:path w="2936631" h="334108">
                <a:moveTo>
                  <a:pt x="0" y="0"/>
                </a:moveTo>
                <a:lnTo>
                  <a:pt x="1137139" y="334108"/>
                </a:lnTo>
                <a:lnTo>
                  <a:pt x="2936631" y="334108"/>
                </a:lnTo>
              </a:path>
            </a:pathLst>
          </a:custGeom>
          <a:noFill/>
          <a:ln w="28575">
            <a:solidFill>
              <a:schemeClr val="accent3"/>
            </a:solidFill>
            <a:miter lim="800000"/>
            <a:headEnd/>
            <a:tailEnd/>
          </a:ln>
        </p:spPr>
        <p:txBody>
          <a:bodyPr rtlCol="0" anchor="ctr"/>
          <a:lstStyle/>
          <a:p>
            <a:pPr algn="ctr"/>
            <a:endParaRPr lang="en-US"/>
          </a:p>
        </p:txBody>
      </p:sp>
      <p:sp>
        <p:nvSpPr>
          <p:cNvPr id="136" name="Rectangle 135">
            <a:extLst>
              <a:ext uri="{FF2B5EF4-FFF2-40B4-BE49-F238E27FC236}">
                <a16:creationId xmlns:a16="http://schemas.microsoft.com/office/drawing/2014/main" id="{80F12DA0-508B-6A4F-94B3-842D662F08A0}"/>
              </a:ext>
            </a:extLst>
          </p:cNvPr>
          <p:cNvSpPr/>
          <p:nvPr/>
        </p:nvSpPr>
        <p:spPr bwMode="auto">
          <a:xfrm>
            <a:off x="1331165" y="2589616"/>
            <a:ext cx="114548" cy="114548"/>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37" name="Rectangle 136">
            <a:extLst>
              <a:ext uri="{FF2B5EF4-FFF2-40B4-BE49-F238E27FC236}">
                <a16:creationId xmlns:a16="http://schemas.microsoft.com/office/drawing/2014/main" id="{E88EEC07-6ED5-DC5B-3278-F416670055F0}"/>
              </a:ext>
            </a:extLst>
          </p:cNvPr>
          <p:cNvSpPr/>
          <p:nvPr/>
        </p:nvSpPr>
        <p:spPr bwMode="auto">
          <a:xfrm>
            <a:off x="3356595" y="4320405"/>
            <a:ext cx="114548" cy="114548"/>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38" name="Rectangle 137">
            <a:extLst>
              <a:ext uri="{FF2B5EF4-FFF2-40B4-BE49-F238E27FC236}">
                <a16:creationId xmlns:a16="http://schemas.microsoft.com/office/drawing/2014/main" id="{25D7586D-8BCE-9588-8A97-A3C9E018D2C5}"/>
              </a:ext>
            </a:extLst>
          </p:cNvPr>
          <p:cNvSpPr/>
          <p:nvPr/>
        </p:nvSpPr>
        <p:spPr bwMode="auto">
          <a:xfrm>
            <a:off x="1553527" y="2833988"/>
            <a:ext cx="114548" cy="114548"/>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39" name="Rectangle 138">
            <a:extLst>
              <a:ext uri="{FF2B5EF4-FFF2-40B4-BE49-F238E27FC236}">
                <a16:creationId xmlns:a16="http://schemas.microsoft.com/office/drawing/2014/main" id="{35E50C18-4FFA-6360-4DEF-C14CFA151710}"/>
              </a:ext>
            </a:extLst>
          </p:cNvPr>
          <p:cNvSpPr/>
          <p:nvPr/>
        </p:nvSpPr>
        <p:spPr bwMode="auto">
          <a:xfrm>
            <a:off x="1780821" y="3107284"/>
            <a:ext cx="114548" cy="114548"/>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0" name="Rectangle 139">
            <a:extLst>
              <a:ext uri="{FF2B5EF4-FFF2-40B4-BE49-F238E27FC236}">
                <a16:creationId xmlns:a16="http://schemas.microsoft.com/office/drawing/2014/main" id="{A52C94C0-DD1A-D3B0-1B4E-47B16EDF7244}"/>
              </a:ext>
            </a:extLst>
          </p:cNvPr>
          <p:cNvSpPr/>
          <p:nvPr/>
        </p:nvSpPr>
        <p:spPr bwMode="auto">
          <a:xfrm>
            <a:off x="2685675" y="3981168"/>
            <a:ext cx="114548" cy="114548"/>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1" name="Rectangle 140">
            <a:extLst>
              <a:ext uri="{FF2B5EF4-FFF2-40B4-BE49-F238E27FC236}">
                <a16:creationId xmlns:a16="http://schemas.microsoft.com/office/drawing/2014/main" id="{B6516362-501B-AFCD-CB14-B3754FD3BF6A}"/>
              </a:ext>
            </a:extLst>
          </p:cNvPr>
          <p:cNvSpPr/>
          <p:nvPr/>
        </p:nvSpPr>
        <p:spPr bwMode="auto">
          <a:xfrm>
            <a:off x="4255375" y="4557772"/>
            <a:ext cx="114548" cy="114548"/>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2" name="Rectangle 141">
            <a:extLst>
              <a:ext uri="{FF2B5EF4-FFF2-40B4-BE49-F238E27FC236}">
                <a16:creationId xmlns:a16="http://schemas.microsoft.com/office/drawing/2014/main" id="{ACB8A303-A248-FD28-8E7F-CC26AF5B36A8}"/>
              </a:ext>
            </a:extLst>
          </p:cNvPr>
          <p:cNvSpPr/>
          <p:nvPr/>
        </p:nvSpPr>
        <p:spPr bwMode="auto">
          <a:xfrm>
            <a:off x="4031093" y="4506360"/>
            <a:ext cx="114548" cy="114548"/>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3" name="Rectangle 142">
            <a:extLst>
              <a:ext uri="{FF2B5EF4-FFF2-40B4-BE49-F238E27FC236}">
                <a16:creationId xmlns:a16="http://schemas.microsoft.com/office/drawing/2014/main" id="{30085966-5B4A-B010-7891-0DC6B152DFC3}"/>
              </a:ext>
            </a:extLst>
          </p:cNvPr>
          <p:cNvSpPr/>
          <p:nvPr/>
        </p:nvSpPr>
        <p:spPr bwMode="auto">
          <a:xfrm>
            <a:off x="2002296" y="3350402"/>
            <a:ext cx="114548" cy="114548"/>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4" name="Rectangle 143">
            <a:extLst>
              <a:ext uri="{FF2B5EF4-FFF2-40B4-BE49-F238E27FC236}">
                <a16:creationId xmlns:a16="http://schemas.microsoft.com/office/drawing/2014/main" id="{41B2CCA2-A715-8FE8-2D21-E5545FAFC760}"/>
              </a:ext>
            </a:extLst>
          </p:cNvPr>
          <p:cNvSpPr/>
          <p:nvPr/>
        </p:nvSpPr>
        <p:spPr bwMode="auto">
          <a:xfrm>
            <a:off x="2454149" y="3778467"/>
            <a:ext cx="114548" cy="114548"/>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5" name="Rectangle 144">
            <a:extLst>
              <a:ext uri="{FF2B5EF4-FFF2-40B4-BE49-F238E27FC236}">
                <a16:creationId xmlns:a16="http://schemas.microsoft.com/office/drawing/2014/main" id="{A78D9D2A-31CC-5CC5-A47A-B79689AFC453}"/>
              </a:ext>
            </a:extLst>
          </p:cNvPr>
          <p:cNvSpPr/>
          <p:nvPr/>
        </p:nvSpPr>
        <p:spPr bwMode="auto">
          <a:xfrm>
            <a:off x="2233878" y="3556066"/>
            <a:ext cx="114548" cy="114548"/>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153" name="Group 152">
            <a:extLst>
              <a:ext uri="{FF2B5EF4-FFF2-40B4-BE49-F238E27FC236}">
                <a16:creationId xmlns:a16="http://schemas.microsoft.com/office/drawing/2014/main" id="{AA86D57C-F500-1DA2-6E95-2A39396C7EE5}"/>
              </a:ext>
            </a:extLst>
          </p:cNvPr>
          <p:cNvGrpSpPr/>
          <p:nvPr/>
        </p:nvGrpSpPr>
        <p:grpSpPr>
          <a:xfrm>
            <a:off x="5310234" y="4431278"/>
            <a:ext cx="114548" cy="284690"/>
            <a:chOff x="5316096" y="4507480"/>
            <a:chExt cx="114548" cy="284690"/>
          </a:xfrm>
          <a:solidFill>
            <a:schemeClr val="accent1"/>
          </a:solidFill>
        </p:grpSpPr>
        <p:sp>
          <p:nvSpPr>
            <p:cNvPr id="146" name="Rectangle 145">
              <a:extLst>
                <a:ext uri="{FF2B5EF4-FFF2-40B4-BE49-F238E27FC236}">
                  <a16:creationId xmlns:a16="http://schemas.microsoft.com/office/drawing/2014/main" id="{CED4CE01-C0AC-C88F-20A4-C0AA6A0DDD78}"/>
                </a:ext>
              </a:extLst>
            </p:cNvPr>
            <p:cNvSpPr/>
            <p:nvPr/>
          </p:nvSpPr>
          <p:spPr bwMode="auto">
            <a:xfrm>
              <a:off x="5316096" y="4585599"/>
              <a:ext cx="114548" cy="114548"/>
            </a:xfrm>
            <a:prstGeom prst="rect">
              <a:avLst/>
            </a:prstGeom>
            <a:grp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152" name="Group 151">
              <a:extLst>
                <a:ext uri="{FF2B5EF4-FFF2-40B4-BE49-F238E27FC236}">
                  <a16:creationId xmlns:a16="http://schemas.microsoft.com/office/drawing/2014/main" id="{8BF31747-8D4E-B13D-6666-EB3E37AE5776}"/>
                </a:ext>
              </a:extLst>
            </p:cNvPr>
            <p:cNvGrpSpPr/>
            <p:nvPr/>
          </p:nvGrpSpPr>
          <p:grpSpPr>
            <a:xfrm>
              <a:off x="5317685" y="4507480"/>
              <a:ext cx="111370" cy="284690"/>
              <a:chOff x="5152292" y="4484077"/>
              <a:chExt cx="111370" cy="284690"/>
            </a:xfrm>
            <a:grpFill/>
          </p:grpSpPr>
          <p:cxnSp>
            <p:nvCxnSpPr>
              <p:cNvPr id="148" name="Straight Connector 147">
                <a:extLst>
                  <a:ext uri="{FF2B5EF4-FFF2-40B4-BE49-F238E27FC236}">
                    <a16:creationId xmlns:a16="http://schemas.microsoft.com/office/drawing/2014/main" id="{C064ABE7-6E35-E76C-070C-185FBBCC32D4}"/>
                  </a:ext>
                </a:extLst>
              </p:cNvPr>
              <p:cNvCxnSpPr/>
              <p:nvPr/>
            </p:nvCxnSpPr>
            <p:spPr bwMode="auto">
              <a:xfrm>
                <a:off x="5205047" y="4489938"/>
                <a:ext cx="0" cy="278829"/>
              </a:xfrm>
              <a:prstGeom prst="line">
                <a:avLst/>
              </a:prstGeom>
              <a:grpFill/>
              <a:ln w="19050" cap="flat" cmpd="sng" algn="ctr">
                <a:solidFill>
                  <a:schemeClr val="accent1"/>
                </a:solidFill>
                <a:prstDash val="solid"/>
                <a:round/>
                <a:headEnd type="none" w="med" len="med"/>
                <a:tailEnd type="none" w="med" len="med"/>
              </a:ln>
              <a:effectLst/>
            </p:spPr>
          </p:cxnSp>
          <p:cxnSp>
            <p:nvCxnSpPr>
              <p:cNvPr id="150" name="Straight Connector 149">
                <a:extLst>
                  <a:ext uri="{FF2B5EF4-FFF2-40B4-BE49-F238E27FC236}">
                    <a16:creationId xmlns:a16="http://schemas.microsoft.com/office/drawing/2014/main" id="{ACB8CA1E-9677-2534-94B9-54080BDB52B5}"/>
                  </a:ext>
                </a:extLst>
              </p:cNvPr>
              <p:cNvCxnSpPr>
                <a:cxnSpLocks/>
              </p:cNvCxnSpPr>
              <p:nvPr/>
            </p:nvCxnSpPr>
            <p:spPr bwMode="auto">
              <a:xfrm>
                <a:off x="5152292" y="4484077"/>
                <a:ext cx="111370" cy="0"/>
              </a:xfrm>
              <a:prstGeom prst="line">
                <a:avLst/>
              </a:prstGeom>
              <a:grpFill/>
              <a:ln w="19050" cap="flat" cmpd="sng" algn="ctr">
                <a:solidFill>
                  <a:schemeClr val="accent1"/>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E9DFDA71-FDED-2375-CFE4-FC7C674E2B6D}"/>
                  </a:ext>
                </a:extLst>
              </p:cNvPr>
              <p:cNvCxnSpPr>
                <a:cxnSpLocks/>
              </p:cNvCxnSpPr>
              <p:nvPr/>
            </p:nvCxnSpPr>
            <p:spPr bwMode="auto">
              <a:xfrm>
                <a:off x="5152292" y="4768767"/>
                <a:ext cx="111370" cy="0"/>
              </a:xfrm>
              <a:prstGeom prst="line">
                <a:avLst/>
              </a:prstGeom>
              <a:grpFill/>
              <a:ln w="19050" cap="flat" cmpd="sng" algn="ctr">
                <a:solidFill>
                  <a:schemeClr val="accent1"/>
                </a:solidFill>
                <a:prstDash val="solid"/>
                <a:round/>
                <a:headEnd type="none" w="med" len="med"/>
                <a:tailEnd type="none" w="med" len="med"/>
              </a:ln>
              <a:effectLst/>
            </p:spPr>
          </p:cxnSp>
        </p:grpSp>
      </p:grpSp>
      <p:grpSp>
        <p:nvGrpSpPr>
          <p:cNvPr id="154" name="Group 153">
            <a:extLst>
              <a:ext uri="{FF2B5EF4-FFF2-40B4-BE49-F238E27FC236}">
                <a16:creationId xmlns:a16="http://schemas.microsoft.com/office/drawing/2014/main" id="{DFC31715-6785-375C-8B6F-C20EBAC15EA7}"/>
              </a:ext>
            </a:extLst>
          </p:cNvPr>
          <p:cNvGrpSpPr/>
          <p:nvPr/>
        </p:nvGrpSpPr>
        <p:grpSpPr>
          <a:xfrm>
            <a:off x="5316096" y="2669510"/>
            <a:ext cx="114548" cy="284690"/>
            <a:chOff x="5316096" y="4507480"/>
            <a:chExt cx="114548" cy="284690"/>
          </a:xfrm>
          <a:solidFill>
            <a:schemeClr val="accent3"/>
          </a:solidFill>
        </p:grpSpPr>
        <p:sp>
          <p:nvSpPr>
            <p:cNvPr id="155" name="Rectangle 154">
              <a:extLst>
                <a:ext uri="{FF2B5EF4-FFF2-40B4-BE49-F238E27FC236}">
                  <a16:creationId xmlns:a16="http://schemas.microsoft.com/office/drawing/2014/main" id="{96349929-6717-C0E6-554D-BF269D92C2B4}"/>
                </a:ext>
              </a:extLst>
            </p:cNvPr>
            <p:cNvSpPr/>
            <p:nvPr/>
          </p:nvSpPr>
          <p:spPr bwMode="auto">
            <a:xfrm>
              <a:off x="5316096" y="4585599"/>
              <a:ext cx="114548" cy="114548"/>
            </a:xfrm>
            <a:prstGeom prst="rect">
              <a:avLst/>
            </a:prstGeom>
            <a:grp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156" name="Group 155">
              <a:extLst>
                <a:ext uri="{FF2B5EF4-FFF2-40B4-BE49-F238E27FC236}">
                  <a16:creationId xmlns:a16="http://schemas.microsoft.com/office/drawing/2014/main" id="{7B5F3E0F-E950-F4E2-3534-81BD857CFFC6}"/>
                </a:ext>
              </a:extLst>
            </p:cNvPr>
            <p:cNvGrpSpPr/>
            <p:nvPr/>
          </p:nvGrpSpPr>
          <p:grpSpPr>
            <a:xfrm>
              <a:off x="5317685" y="4507480"/>
              <a:ext cx="111370" cy="284690"/>
              <a:chOff x="5152292" y="4484077"/>
              <a:chExt cx="111370" cy="284690"/>
            </a:xfrm>
            <a:grpFill/>
          </p:grpSpPr>
          <p:cxnSp>
            <p:nvCxnSpPr>
              <p:cNvPr id="157" name="Straight Connector 156">
                <a:extLst>
                  <a:ext uri="{FF2B5EF4-FFF2-40B4-BE49-F238E27FC236}">
                    <a16:creationId xmlns:a16="http://schemas.microsoft.com/office/drawing/2014/main" id="{3CEA0854-E99F-D361-F3E7-EAF902036590}"/>
                  </a:ext>
                </a:extLst>
              </p:cNvPr>
              <p:cNvCxnSpPr/>
              <p:nvPr/>
            </p:nvCxnSpPr>
            <p:spPr bwMode="auto">
              <a:xfrm>
                <a:off x="5205047" y="4489938"/>
                <a:ext cx="0" cy="278829"/>
              </a:xfrm>
              <a:prstGeom prst="line">
                <a:avLst/>
              </a:prstGeom>
              <a:grpFill/>
              <a:ln w="19050" cap="flat" cmpd="sng" algn="ctr">
                <a:solidFill>
                  <a:schemeClr val="accent3"/>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36788FEC-C6D9-FCF8-2555-F68188C70D3D}"/>
                  </a:ext>
                </a:extLst>
              </p:cNvPr>
              <p:cNvCxnSpPr>
                <a:cxnSpLocks/>
              </p:cNvCxnSpPr>
              <p:nvPr/>
            </p:nvCxnSpPr>
            <p:spPr bwMode="auto">
              <a:xfrm>
                <a:off x="5152292" y="4484077"/>
                <a:ext cx="111370" cy="0"/>
              </a:xfrm>
              <a:prstGeom prst="line">
                <a:avLst/>
              </a:prstGeom>
              <a:grpFill/>
              <a:ln w="19050" cap="flat" cmpd="sng" algn="ctr">
                <a:solidFill>
                  <a:schemeClr val="accent3"/>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F2DB73BD-A56A-00BC-2329-3D0F3DA26896}"/>
                  </a:ext>
                </a:extLst>
              </p:cNvPr>
              <p:cNvCxnSpPr>
                <a:cxnSpLocks/>
              </p:cNvCxnSpPr>
              <p:nvPr/>
            </p:nvCxnSpPr>
            <p:spPr bwMode="auto">
              <a:xfrm>
                <a:off x="5152292" y="4768767"/>
                <a:ext cx="111370" cy="0"/>
              </a:xfrm>
              <a:prstGeom prst="line">
                <a:avLst/>
              </a:prstGeom>
              <a:grpFill/>
              <a:ln w="19050" cap="flat" cmpd="sng" algn="ctr">
                <a:solidFill>
                  <a:schemeClr val="accent3"/>
                </a:solidFill>
                <a:prstDash val="solid"/>
                <a:round/>
                <a:headEnd type="none" w="med" len="med"/>
                <a:tailEnd type="none" w="med" len="med"/>
              </a:ln>
              <a:effectLst/>
            </p:spPr>
          </p:cxnSp>
        </p:grpSp>
      </p:grpSp>
      <p:grpSp>
        <p:nvGrpSpPr>
          <p:cNvPr id="163" name="Group 162">
            <a:extLst>
              <a:ext uri="{FF2B5EF4-FFF2-40B4-BE49-F238E27FC236}">
                <a16:creationId xmlns:a16="http://schemas.microsoft.com/office/drawing/2014/main" id="{5FF14CE1-DBFE-952F-CC07-ACF615458C87}"/>
              </a:ext>
            </a:extLst>
          </p:cNvPr>
          <p:cNvGrpSpPr/>
          <p:nvPr/>
        </p:nvGrpSpPr>
        <p:grpSpPr>
          <a:xfrm>
            <a:off x="4256964" y="4472701"/>
            <a:ext cx="111370" cy="284690"/>
            <a:chOff x="5464223" y="4659880"/>
            <a:chExt cx="111370" cy="284690"/>
          </a:xfrm>
        </p:grpSpPr>
        <p:cxnSp>
          <p:nvCxnSpPr>
            <p:cNvPr id="160" name="Straight Connector 159">
              <a:extLst>
                <a:ext uri="{FF2B5EF4-FFF2-40B4-BE49-F238E27FC236}">
                  <a16:creationId xmlns:a16="http://schemas.microsoft.com/office/drawing/2014/main" id="{60BD66BB-A265-C077-EFDA-220627F06B5A}"/>
                </a:ext>
              </a:extLst>
            </p:cNvPr>
            <p:cNvCxnSpPr/>
            <p:nvPr/>
          </p:nvCxnSpPr>
          <p:spPr bwMode="auto">
            <a:xfrm>
              <a:off x="5516978" y="4665741"/>
              <a:ext cx="0" cy="278829"/>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cxnSp>
          <p:nvCxnSpPr>
            <p:cNvPr id="161" name="Straight Connector 160">
              <a:extLst>
                <a:ext uri="{FF2B5EF4-FFF2-40B4-BE49-F238E27FC236}">
                  <a16:creationId xmlns:a16="http://schemas.microsoft.com/office/drawing/2014/main" id="{321EBB28-98AE-F2D2-1B7C-BDF847A6BD37}"/>
                </a:ext>
              </a:extLst>
            </p:cNvPr>
            <p:cNvCxnSpPr>
              <a:cxnSpLocks/>
            </p:cNvCxnSpPr>
            <p:nvPr/>
          </p:nvCxnSpPr>
          <p:spPr bwMode="auto">
            <a:xfrm>
              <a:off x="5464223" y="4659880"/>
              <a:ext cx="111370" cy="0"/>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075CF202-62DB-C5F3-7C06-99003FF0200F}"/>
                </a:ext>
              </a:extLst>
            </p:cNvPr>
            <p:cNvCxnSpPr>
              <a:cxnSpLocks/>
            </p:cNvCxnSpPr>
            <p:nvPr/>
          </p:nvCxnSpPr>
          <p:spPr bwMode="auto">
            <a:xfrm>
              <a:off x="5464223" y="4944570"/>
              <a:ext cx="111370" cy="0"/>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grpSp>
      <p:grpSp>
        <p:nvGrpSpPr>
          <p:cNvPr id="164" name="Group 163">
            <a:extLst>
              <a:ext uri="{FF2B5EF4-FFF2-40B4-BE49-F238E27FC236}">
                <a16:creationId xmlns:a16="http://schemas.microsoft.com/office/drawing/2014/main" id="{806C4F1D-876D-493F-6330-44629B79B7A0}"/>
              </a:ext>
            </a:extLst>
          </p:cNvPr>
          <p:cNvGrpSpPr/>
          <p:nvPr/>
        </p:nvGrpSpPr>
        <p:grpSpPr>
          <a:xfrm>
            <a:off x="4038748" y="4413819"/>
            <a:ext cx="111370" cy="284690"/>
            <a:chOff x="5464223" y="4659880"/>
            <a:chExt cx="111370" cy="284690"/>
          </a:xfrm>
        </p:grpSpPr>
        <p:cxnSp>
          <p:nvCxnSpPr>
            <p:cNvPr id="165" name="Straight Connector 164">
              <a:extLst>
                <a:ext uri="{FF2B5EF4-FFF2-40B4-BE49-F238E27FC236}">
                  <a16:creationId xmlns:a16="http://schemas.microsoft.com/office/drawing/2014/main" id="{36BAA451-64B4-5AB0-6E26-B1AEC9DDC983}"/>
                </a:ext>
              </a:extLst>
            </p:cNvPr>
            <p:cNvCxnSpPr/>
            <p:nvPr/>
          </p:nvCxnSpPr>
          <p:spPr bwMode="auto">
            <a:xfrm>
              <a:off x="5516978" y="4665741"/>
              <a:ext cx="0" cy="278829"/>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cxnSp>
          <p:nvCxnSpPr>
            <p:cNvPr id="166" name="Straight Connector 165">
              <a:extLst>
                <a:ext uri="{FF2B5EF4-FFF2-40B4-BE49-F238E27FC236}">
                  <a16:creationId xmlns:a16="http://schemas.microsoft.com/office/drawing/2014/main" id="{34FD7C11-65BE-C617-1B70-466E0AE76605}"/>
                </a:ext>
              </a:extLst>
            </p:cNvPr>
            <p:cNvCxnSpPr>
              <a:cxnSpLocks/>
            </p:cNvCxnSpPr>
            <p:nvPr/>
          </p:nvCxnSpPr>
          <p:spPr bwMode="auto">
            <a:xfrm>
              <a:off x="5464223" y="4659880"/>
              <a:ext cx="111370" cy="0"/>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D96F9CCB-CD1D-72CA-9111-3365FEDE8C31}"/>
                </a:ext>
              </a:extLst>
            </p:cNvPr>
            <p:cNvCxnSpPr>
              <a:cxnSpLocks/>
            </p:cNvCxnSpPr>
            <p:nvPr/>
          </p:nvCxnSpPr>
          <p:spPr bwMode="auto">
            <a:xfrm>
              <a:off x="5464223" y="4944570"/>
              <a:ext cx="111370" cy="0"/>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grpSp>
      <p:grpSp>
        <p:nvGrpSpPr>
          <p:cNvPr id="168" name="Group 167">
            <a:extLst>
              <a:ext uri="{FF2B5EF4-FFF2-40B4-BE49-F238E27FC236}">
                <a16:creationId xmlns:a16="http://schemas.microsoft.com/office/drawing/2014/main" id="{19418AA6-99EA-7BDC-1202-A5AD928C642C}"/>
              </a:ext>
            </a:extLst>
          </p:cNvPr>
          <p:cNvGrpSpPr/>
          <p:nvPr/>
        </p:nvGrpSpPr>
        <p:grpSpPr>
          <a:xfrm>
            <a:off x="3359442" y="4239338"/>
            <a:ext cx="111370" cy="265718"/>
            <a:chOff x="5464223" y="4694084"/>
            <a:chExt cx="111370" cy="265718"/>
          </a:xfrm>
        </p:grpSpPr>
        <p:cxnSp>
          <p:nvCxnSpPr>
            <p:cNvPr id="169" name="Straight Connector 168">
              <a:extLst>
                <a:ext uri="{FF2B5EF4-FFF2-40B4-BE49-F238E27FC236}">
                  <a16:creationId xmlns:a16="http://schemas.microsoft.com/office/drawing/2014/main" id="{4166933E-23A9-AF97-AFB4-74D57AA6DE62}"/>
                </a:ext>
              </a:extLst>
            </p:cNvPr>
            <p:cNvCxnSpPr>
              <a:cxnSpLocks/>
            </p:cNvCxnSpPr>
            <p:nvPr/>
          </p:nvCxnSpPr>
          <p:spPr bwMode="auto">
            <a:xfrm>
              <a:off x="5516978" y="4697451"/>
              <a:ext cx="0" cy="262351"/>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DD31733A-B458-7C3B-7F05-51FE89446602}"/>
                </a:ext>
              </a:extLst>
            </p:cNvPr>
            <p:cNvCxnSpPr>
              <a:cxnSpLocks/>
            </p:cNvCxnSpPr>
            <p:nvPr/>
          </p:nvCxnSpPr>
          <p:spPr bwMode="auto">
            <a:xfrm>
              <a:off x="5464223" y="4694084"/>
              <a:ext cx="111370" cy="0"/>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86CA29E4-F5FA-D28F-197C-4989251CC717}"/>
                </a:ext>
              </a:extLst>
            </p:cNvPr>
            <p:cNvCxnSpPr>
              <a:cxnSpLocks/>
            </p:cNvCxnSpPr>
            <p:nvPr/>
          </p:nvCxnSpPr>
          <p:spPr bwMode="auto">
            <a:xfrm>
              <a:off x="5464223" y="4952734"/>
              <a:ext cx="111370" cy="0"/>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grpSp>
      <p:grpSp>
        <p:nvGrpSpPr>
          <p:cNvPr id="175" name="Group 174">
            <a:extLst>
              <a:ext uri="{FF2B5EF4-FFF2-40B4-BE49-F238E27FC236}">
                <a16:creationId xmlns:a16="http://schemas.microsoft.com/office/drawing/2014/main" id="{AD1577FF-DE32-42F9-02A0-BCAB88818E09}"/>
              </a:ext>
            </a:extLst>
          </p:cNvPr>
          <p:cNvGrpSpPr/>
          <p:nvPr/>
        </p:nvGrpSpPr>
        <p:grpSpPr>
          <a:xfrm>
            <a:off x="2689566" y="3925398"/>
            <a:ext cx="111370" cy="216600"/>
            <a:chOff x="5464223" y="4743202"/>
            <a:chExt cx="111370" cy="216600"/>
          </a:xfrm>
        </p:grpSpPr>
        <p:cxnSp>
          <p:nvCxnSpPr>
            <p:cNvPr id="176" name="Straight Connector 175">
              <a:extLst>
                <a:ext uri="{FF2B5EF4-FFF2-40B4-BE49-F238E27FC236}">
                  <a16:creationId xmlns:a16="http://schemas.microsoft.com/office/drawing/2014/main" id="{5724B4D2-0851-CF0D-C3DF-EC0AD9F1EF48}"/>
                </a:ext>
              </a:extLst>
            </p:cNvPr>
            <p:cNvCxnSpPr>
              <a:cxnSpLocks/>
            </p:cNvCxnSpPr>
            <p:nvPr/>
          </p:nvCxnSpPr>
          <p:spPr bwMode="auto">
            <a:xfrm>
              <a:off x="5516978" y="4743202"/>
              <a:ext cx="0" cy="216600"/>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cxnSp>
          <p:nvCxnSpPr>
            <p:cNvPr id="177" name="Straight Connector 176">
              <a:extLst>
                <a:ext uri="{FF2B5EF4-FFF2-40B4-BE49-F238E27FC236}">
                  <a16:creationId xmlns:a16="http://schemas.microsoft.com/office/drawing/2014/main" id="{E96BF9E2-C5CE-1A16-45A0-7DBD4E482087}"/>
                </a:ext>
              </a:extLst>
            </p:cNvPr>
            <p:cNvCxnSpPr>
              <a:cxnSpLocks/>
            </p:cNvCxnSpPr>
            <p:nvPr/>
          </p:nvCxnSpPr>
          <p:spPr bwMode="auto">
            <a:xfrm>
              <a:off x="5464223" y="4743202"/>
              <a:ext cx="111370" cy="0"/>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28D7259C-129E-3699-C041-5C2BFE8FC226}"/>
                </a:ext>
              </a:extLst>
            </p:cNvPr>
            <p:cNvCxnSpPr>
              <a:cxnSpLocks/>
            </p:cNvCxnSpPr>
            <p:nvPr/>
          </p:nvCxnSpPr>
          <p:spPr bwMode="auto">
            <a:xfrm>
              <a:off x="5464223" y="4952734"/>
              <a:ext cx="111370" cy="0"/>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grpSp>
      <p:grpSp>
        <p:nvGrpSpPr>
          <p:cNvPr id="180" name="Group 179">
            <a:extLst>
              <a:ext uri="{FF2B5EF4-FFF2-40B4-BE49-F238E27FC236}">
                <a16:creationId xmlns:a16="http://schemas.microsoft.com/office/drawing/2014/main" id="{3B2AB7B7-DE8E-88E4-B686-B749669734A1}"/>
              </a:ext>
            </a:extLst>
          </p:cNvPr>
          <p:cNvGrpSpPr/>
          <p:nvPr/>
        </p:nvGrpSpPr>
        <p:grpSpPr>
          <a:xfrm>
            <a:off x="2461600" y="3737328"/>
            <a:ext cx="111370" cy="207334"/>
            <a:chOff x="5464223" y="4752468"/>
            <a:chExt cx="111370" cy="207334"/>
          </a:xfrm>
        </p:grpSpPr>
        <p:cxnSp>
          <p:nvCxnSpPr>
            <p:cNvPr id="181" name="Straight Connector 180">
              <a:extLst>
                <a:ext uri="{FF2B5EF4-FFF2-40B4-BE49-F238E27FC236}">
                  <a16:creationId xmlns:a16="http://schemas.microsoft.com/office/drawing/2014/main" id="{0FA91284-F71B-D304-72C7-F56C4BF51C76}"/>
                </a:ext>
              </a:extLst>
            </p:cNvPr>
            <p:cNvCxnSpPr>
              <a:cxnSpLocks/>
            </p:cNvCxnSpPr>
            <p:nvPr/>
          </p:nvCxnSpPr>
          <p:spPr bwMode="auto">
            <a:xfrm>
              <a:off x="5516978" y="4752893"/>
              <a:ext cx="0" cy="206909"/>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B1ED2512-73A6-9E9F-26AD-7574F092FB2E}"/>
                </a:ext>
              </a:extLst>
            </p:cNvPr>
            <p:cNvCxnSpPr>
              <a:cxnSpLocks/>
            </p:cNvCxnSpPr>
            <p:nvPr/>
          </p:nvCxnSpPr>
          <p:spPr bwMode="auto">
            <a:xfrm>
              <a:off x="5464223" y="4752468"/>
              <a:ext cx="111370" cy="0"/>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953392AD-EB84-D5A6-AE59-3636FDB93AF3}"/>
                </a:ext>
              </a:extLst>
            </p:cNvPr>
            <p:cNvCxnSpPr>
              <a:cxnSpLocks/>
            </p:cNvCxnSpPr>
            <p:nvPr/>
          </p:nvCxnSpPr>
          <p:spPr bwMode="auto">
            <a:xfrm>
              <a:off x="5464223" y="4952734"/>
              <a:ext cx="111370" cy="0"/>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grpSp>
      <p:grpSp>
        <p:nvGrpSpPr>
          <p:cNvPr id="185" name="Group 184">
            <a:extLst>
              <a:ext uri="{FF2B5EF4-FFF2-40B4-BE49-F238E27FC236}">
                <a16:creationId xmlns:a16="http://schemas.microsoft.com/office/drawing/2014/main" id="{52364AD1-5D28-CA01-7EB3-9AE549BB0061}"/>
              </a:ext>
            </a:extLst>
          </p:cNvPr>
          <p:cNvGrpSpPr/>
          <p:nvPr/>
        </p:nvGrpSpPr>
        <p:grpSpPr>
          <a:xfrm>
            <a:off x="2234979" y="3529690"/>
            <a:ext cx="111370" cy="163792"/>
            <a:chOff x="5464223" y="4788942"/>
            <a:chExt cx="111370" cy="163792"/>
          </a:xfrm>
        </p:grpSpPr>
        <p:cxnSp>
          <p:nvCxnSpPr>
            <p:cNvPr id="186" name="Straight Connector 185">
              <a:extLst>
                <a:ext uri="{FF2B5EF4-FFF2-40B4-BE49-F238E27FC236}">
                  <a16:creationId xmlns:a16="http://schemas.microsoft.com/office/drawing/2014/main" id="{D0D1AEF5-3E8B-988B-F36B-691786C5DC0D}"/>
                </a:ext>
              </a:extLst>
            </p:cNvPr>
            <p:cNvCxnSpPr>
              <a:cxnSpLocks/>
            </p:cNvCxnSpPr>
            <p:nvPr/>
          </p:nvCxnSpPr>
          <p:spPr bwMode="auto">
            <a:xfrm>
              <a:off x="5519908" y="4788942"/>
              <a:ext cx="0" cy="162426"/>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cxnSp>
          <p:nvCxnSpPr>
            <p:cNvPr id="187" name="Straight Connector 186">
              <a:extLst>
                <a:ext uri="{FF2B5EF4-FFF2-40B4-BE49-F238E27FC236}">
                  <a16:creationId xmlns:a16="http://schemas.microsoft.com/office/drawing/2014/main" id="{EAA19058-759B-8B67-FDDC-A587D7647636}"/>
                </a:ext>
              </a:extLst>
            </p:cNvPr>
            <p:cNvCxnSpPr>
              <a:cxnSpLocks/>
            </p:cNvCxnSpPr>
            <p:nvPr/>
          </p:nvCxnSpPr>
          <p:spPr bwMode="auto">
            <a:xfrm>
              <a:off x="5464223" y="4790567"/>
              <a:ext cx="111370" cy="0"/>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cxnSp>
          <p:nvCxnSpPr>
            <p:cNvPr id="188" name="Straight Connector 187">
              <a:extLst>
                <a:ext uri="{FF2B5EF4-FFF2-40B4-BE49-F238E27FC236}">
                  <a16:creationId xmlns:a16="http://schemas.microsoft.com/office/drawing/2014/main" id="{A21EF4A2-2EB8-7AA9-1830-A0235D709FCD}"/>
                </a:ext>
              </a:extLst>
            </p:cNvPr>
            <p:cNvCxnSpPr>
              <a:cxnSpLocks/>
            </p:cNvCxnSpPr>
            <p:nvPr/>
          </p:nvCxnSpPr>
          <p:spPr bwMode="auto">
            <a:xfrm>
              <a:off x="5464223" y="4952734"/>
              <a:ext cx="111370" cy="0"/>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grpSp>
      <p:grpSp>
        <p:nvGrpSpPr>
          <p:cNvPr id="191" name="Group 190">
            <a:extLst>
              <a:ext uri="{FF2B5EF4-FFF2-40B4-BE49-F238E27FC236}">
                <a16:creationId xmlns:a16="http://schemas.microsoft.com/office/drawing/2014/main" id="{BDDDAD35-A340-E6BD-04A2-862FFDAD9BA0}"/>
              </a:ext>
            </a:extLst>
          </p:cNvPr>
          <p:cNvGrpSpPr/>
          <p:nvPr/>
        </p:nvGrpSpPr>
        <p:grpSpPr>
          <a:xfrm>
            <a:off x="2005474" y="3336190"/>
            <a:ext cx="111370" cy="131135"/>
            <a:chOff x="5464223" y="4788942"/>
            <a:chExt cx="111370" cy="131135"/>
          </a:xfrm>
        </p:grpSpPr>
        <p:cxnSp>
          <p:nvCxnSpPr>
            <p:cNvPr id="192" name="Straight Connector 191">
              <a:extLst>
                <a:ext uri="{FF2B5EF4-FFF2-40B4-BE49-F238E27FC236}">
                  <a16:creationId xmlns:a16="http://schemas.microsoft.com/office/drawing/2014/main" id="{EB815C11-FBA9-8171-E62D-2470408AF1DD}"/>
                </a:ext>
              </a:extLst>
            </p:cNvPr>
            <p:cNvCxnSpPr>
              <a:cxnSpLocks/>
            </p:cNvCxnSpPr>
            <p:nvPr/>
          </p:nvCxnSpPr>
          <p:spPr bwMode="auto">
            <a:xfrm>
              <a:off x="5519908" y="4788942"/>
              <a:ext cx="0" cy="130908"/>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cxnSp>
          <p:nvCxnSpPr>
            <p:cNvPr id="193" name="Straight Connector 192">
              <a:extLst>
                <a:ext uri="{FF2B5EF4-FFF2-40B4-BE49-F238E27FC236}">
                  <a16:creationId xmlns:a16="http://schemas.microsoft.com/office/drawing/2014/main" id="{AEFD8A65-CA35-4E9D-A0EC-43BD0A26CD20}"/>
                </a:ext>
              </a:extLst>
            </p:cNvPr>
            <p:cNvCxnSpPr>
              <a:cxnSpLocks/>
            </p:cNvCxnSpPr>
            <p:nvPr/>
          </p:nvCxnSpPr>
          <p:spPr bwMode="auto">
            <a:xfrm>
              <a:off x="5464223" y="4790567"/>
              <a:ext cx="111370" cy="0"/>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cxnSp>
          <p:nvCxnSpPr>
            <p:cNvPr id="194" name="Straight Connector 193">
              <a:extLst>
                <a:ext uri="{FF2B5EF4-FFF2-40B4-BE49-F238E27FC236}">
                  <a16:creationId xmlns:a16="http://schemas.microsoft.com/office/drawing/2014/main" id="{94FDC243-1F4A-20AC-0C41-A72FDB124F07}"/>
                </a:ext>
              </a:extLst>
            </p:cNvPr>
            <p:cNvCxnSpPr>
              <a:cxnSpLocks/>
            </p:cNvCxnSpPr>
            <p:nvPr/>
          </p:nvCxnSpPr>
          <p:spPr bwMode="auto">
            <a:xfrm>
              <a:off x="5464223" y="4920077"/>
              <a:ext cx="111370" cy="0"/>
            </a:xfrm>
            <a:prstGeom prst="line">
              <a:avLst/>
            </a:prstGeom>
            <a:solidFill>
              <a:schemeClr val="accent1"/>
            </a:solidFill>
            <a:ln w="19050" cap="flat" cmpd="sng" algn="ctr">
              <a:solidFill>
                <a:schemeClr val="accent1"/>
              </a:solidFill>
              <a:prstDash val="solid"/>
              <a:round/>
              <a:headEnd type="none" w="med" len="med"/>
              <a:tailEnd type="none" w="med" len="med"/>
            </a:ln>
            <a:effectLst/>
          </p:spPr>
        </p:cxnSp>
      </p:grpSp>
      <p:sp>
        <p:nvSpPr>
          <p:cNvPr id="201" name="Rectangle 200">
            <a:extLst>
              <a:ext uri="{FF2B5EF4-FFF2-40B4-BE49-F238E27FC236}">
                <a16:creationId xmlns:a16="http://schemas.microsoft.com/office/drawing/2014/main" id="{D45E970B-F970-C221-63A1-757C59B147F5}"/>
              </a:ext>
            </a:extLst>
          </p:cNvPr>
          <p:cNvSpPr/>
          <p:nvPr/>
        </p:nvSpPr>
        <p:spPr bwMode="auto">
          <a:xfrm>
            <a:off x="1333522" y="2582315"/>
            <a:ext cx="114548" cy="114548"/>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06" name="Rectangle 205">
            <a:extLst>
              <a:ext uri="{FF2B5EF4-FFF2-40B4-BE49-F238E27FC236}">
                <a16:creationId xmlns:a16="http://schemas.microsoft.com/office/drawing/2014/main" id="{4F4BBEBE-943F-FE17-9244-6C85182FC0B8}"/>
              </a:ext>
            </a:extLst>
          </p:cNvPr>
          <p:cNvSpPr/>
          <p:nvPr/>
        </p:nvSpPr>
        <p:spPr bwMode="auto">
          <a:xfrm>
            <a:off x="1562919" y="2664319"/>
            <a:ext cx="114548" cy="114548"/>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207" name="Rectangle 206">
            <a:extLst>
              <a:ext uri="{FF2B5EF4-FFF2-40B4-BE49-F238E27FC236}">
                <a16:creationId xmlns:a16="http://schemas.microsoft.com/office/drawing/2014/main" id="{6603C29A-D5B0-6344-B3B2-D209D4D9D100}"/>
              </a:ext>
            </a:extLst>
          </p:cNvPr>
          <p:cNvSpPr/>
          <p:nvPr/>
        </p:nvSpPr>
        <p:spPr bwMode="auto">
          <a:xfrm>
            <a:off x="1786525" y="2664319"/>
            <a:ext cx="114548" cy="114548"/>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208" name="Group 207">
            <a:extLst>
              <a:ext uri="{FF2B5EF4-FFF2-40B4-BE49-F238E27FC236}">
                <a16:creationId xmlns:a16="http://schemas.microsoft.com/office/drawing/2014/main" id="{1DB7316B-560A-9444-73DC-FE2C0EBEAA68}"/>
              </a:ext>
            </a:extLst>
          </p:cNvPr>
          <p:cNvGrpSpPr/>
          <p:nvPr/>
        </p:nvGrpSpPr>
        <p:grpSpPr>
          <a:xfrm>
            <a:off x="2006769" y="2715984"/>
            <a:ext cx="114548" cy="138570"/>
            <a:chOff x="5316096" y="4571958"/>
            <a:chExt cx="114548" cy="138570"/>
          </a:xfrm>
          <a:solidFill>
            <a:schemeClr val="accent3"/>
          </a:solidFill>
        </p:grpSpPr>
        <p:sp>
          <p:nvSpPr>
            <p:cNvPr id="209" name="Rectangle 208">
              <a:extLst>
                <a:ext uri="{FF2B5EF4-FFF2-40B4-BE49-F238E27FC236}">
                  <a16:creationId xmlns:a16="http://schemas.microsoft.com/office/drawing/2014/main" id="{646679B0-F503-EBF9-DDB9-FEC04F12C177}"/>
                </a:ext>
              </a:extLst>
            </p:cNvPr>
            <p:cNvSpPr/>
            <p:nvPr/>
          </p:nvSpPr>
          <p:spPr bwMode="auto">
            <a:xfrm>
              <a:off x="5316096" y="4585599"/>
              <a:ext cx="114548" cy="114548"/>
            </a:xfrm>
            <a:prstGeom prst="rect">
              <a:avLst/>
            </a:prstGeom>
            <a:grp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210" name="Group 209">
              <a:extLst>
                <a:ext uri="{FF2B5EF4-FFF2-40B4-BE49-F238E27FC236}">
                  <a16:creationId xmlns:a16="http://schemas.microsoft.com/office/drawing/2014/main" id="{86D344F2-AF0B-93EB-C81F-12FFB129510C}"/>
                </a:ext>
              </a:extLst>
            </p:cNvPr>
            <p:cNvGrpSpPr/>
            <p:nvPr/>
          </p:nvGrpSpPr>
          <p:grpSpPr>
            <a:xfrm>
              <a:off x="5317685" y="4571958"/>
              <a:ext cx="111370" cy="138570"/>
              <a:chOff x="5152292" y="4548555"/>
              <a:chExt cx="111370" cy="138570"/>
            </a:xfrm>
            <a:grpFill/>
          </p:grpSpPr>
          <p:cxnSp>
            <p:nvCxnSpPr>
              <p:cNvPr id="211" name="Straight Connector 210">
                <a:extLst>
                  <a:ext uri="{FF2B5EF4-FFF2-40B4-BE49-F238E27FC236}">
                    <a16:creationId xmlns:a16="http://schemas.microsoft.com/office/drawing/2014/main" id="{D2D8D664-0294-967A-2772-49A21CA2CC24}"/>
                  </a:ext>
                </a:extLst>
              </p:cNvPr>
              <p:cNvCxnSpPr>
                <a:cxnSpLocks/>
              </p:cNvCxnSpPr>
              <p:nvPr/>
            </p:nvCxnSpPr>
            <p:spPr bwMode="auto">
              <a:xfrm>
                <a:off x="5205047" y="4548555"/>
                <a:ext cx="0" cy="120188"/>
              </a:xfrm>
              <a:prstGeom prst="line">
                <a:avLst/>
              </a:prstGeom>
              <a:grpFill/>
              <a:ln w="19050" cap="flat" cmpd="sng" algn="ctr">
                <a:solidFill>
                  <a:schemeClr val="accent3"/>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1E0A2B30-4045-F22C-BD91-0C63C91980C0}"/>
                  </a:ext>
                </a:extLst>
              </p:cNvPr>
              <p:cNvCxnSpPr>
                <a:cxnSpLocks/>
              </p:cNvCxnSpPr>
              <p:nvPr/>
            </p:nvCxnSpPr>
            <p:spPr bwMode="auto">
              <a:xfrm>
                <a:off x="5152292" y="4549392"/>
                <a:ext cx="111370" cy="0"/>
              </a:xfrm>
              <a:prstGeom prst="line">
                <a:avLst/>
              </a:prstGeom>
              <a:grpFill/>
              <a:ln w="19050" cap="flat" cmpd="sng" algn="ctr">
                <a:solidFill>
                  <a:schemeClr val="accent3"/>
                </a:solidFill>
                <a:prstDash val="solid"/>
                <a:round/>
                <a:headEnd type="none" w="med" len="med"/>
                <a:tailEnd type="none" w="med" len="med"/>
              </a:ln>
              <a:effectLst/>
            </p:spPr>
          </p:cxnSp>
          <p:cxnSp>
            <p:nvCxnSpPr>
              <p:cNvPr id="213" name="Straight Connector 212">
                <a:extLst>
                  <a:ext uri="{FF2B5EF4-FFF2-40B4-BE49-F238E27FC236}">
                    <a16:creationId xmlns:a16="http://schemas.microsoft.com/office/drawing/2014/main" id="{C8C2805A-83C9-83E9-6C8B-7D20A0B38605}"/>
                  </a:ext>
                </a:extLst>
              </p:cNvPr>
              <p:cNvCxnSpPr>
                <a:cxnSpLocks/>
              </p:cNvCxnSpPr>
              <p:nvPr/>
            </p:nvCxnSpPr>
            <p:spPr bwMode="auto">
              <a:xfrm>
                <a:off x="5152292" y="4687125"/>
                <a:ext cx="111370" cy="0"/>
              </a:xfrm>
              <a:prstGeom prst="line">
                <a:avLst/>
              </a:prstGeom>
              <a:grpFill/>
              <a:ln w="19050" cap="flat" cmpd="sng" algn="ctr">
                <a:solidFill>
                  <a:schemeClr val="accent3"/>
                </a:solidFill>
                <a:prstDash val="solid"/>
                <a:round/>
                <a:headEnd type="none" w="med" len="med"/>
                <a:tailEnd type="none" w="med" len="med"/>
              </a:ln>
              <a:effectLst/>
            </p:spPr>
          </p:cxnSp>
        </p:grpSp>
      </p:grpSp>
      <p:grpSp>
        <p:nvGrpSpPr>
          <p:cNvPr id="216" name="Group 215">
            <a:extLst>
              <a:ext uri="{FF2B5EF4-FFF2-40B4-BE49-F238E27FC236}">
                <a16:creationId xmlns:a16="http://schemas.microsoft.com/office/drawing/2014/main" id="{5915C760-677A-5D01-D290-D6404A7AC646}"/>
              </a:ext>
            </a:extLst>
          </p:cNvPr>
          <p:cNvGrpSpPr/>
          <p:nvPr/>
        </p:nvGrpSpPr>
        <p:grpSpPr>
          <a:xfrm>
            <a:off x="2233390" y="2731554"/>
            <a:ext cx="114548" cy="166308"/>
            <a:chOff x="5316096" y="4552383"/>
            <a:chExt cx="114548" cy="166308"/>
          </a:xfrm>
          <a:solidFill>
            <a:schemeClr val="accent3"/>
          </a:solidFill>
        </p:grpSpPr>
        <p:sp>
          <p:nvSpPr>
            <p:cNvPr id="217" name="Rectangle 216">
              <a:extLst>
                <a:ext uri="{FF2B5EF4-FFF2-40B4-BE49-F238E27FC236}">
                  <a16:creationId xmlns:a16="http://schemas.microsoft.com/office/drawing/2014/main" id="{E311AB79-7F4D-9563-7C5A-FDEB3B6744B2}"/>
                </a:ext>
              </a:extLst>
            </p:cNvPr>
            <p:cNvSpPr/>
            <p:nvPr/>
          </p:nvSpPr>
          <p:spPr bwMode="auto">
            <a:xfrm>
              <a:off x="5316096" y="4585599"/>
              <a:ext cx="114548" cy="114548"/>
            </a:xfrm>
            <a:prstGeom prst="rect">
              <a:avLst/>
            </a:prstGeom>
            <a:grp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218" name="Group 217">
              <a:extLst>
                <a:ext uri="{FF2B5EF4-FFF2-40B4-BE49-F238E27FC236}">
                  <a16:creationId xmlns:a16="http://schemas.microsoft.com/office/drawing/2014/main" id="{BC0B91C8-DBD9-0591-D4A1-C885C56DF10C}"/>
                </a:ext>
              </a:extLst>
            </p:cNvPr>
            <p:cNvGrpSpPr/>
            <p:nvPr/>
          </p:nvGrpSpPr>
          <p:grpSpPr>
            <a:xfrm>
              <a:off x="5317685" y="4552383"/>
              <a:ext cx="111370" cy="166308"/>
              <a:chOff x="5152292" y="4528980"/>
              <a:chExt cx="111370" cy="166308"/>
            </a:xfrm>
            <a:grpFill/>
          </p:grpSpPr>
          <p:cxnSp>
            <p:nvCxnSpPr>
              <p:cNvPr id="219" name="Straight Connector 218">
                <a:extLst>
                  <a:ext uri="{FF2B5EF4-FFF2-40B4-BE49-F238E27FC236}">
                    <a16:creationId xmlns:a16="http://schemas.microsoft.com/office/drawing/2014/main" id="{CC346953-4D90-D8E0-93D1-BE1BFF244A41}"/>
                  </a:ext>
                </a:extLst>
              </p:cNvPr>
              <p:cNvCxnSpPr>
                <a:cxnSpLocks/>
              </p:cNvCxnSpPr>
              <p:nvPr/>
            </p:nvCxnSpPr>
            <p:spPr bwMode="auto">
              <a:xfrm>
                <a:off x="5205047" y="4529738"/>
                <a:ext cx="0" cy="163286"/>
              </a:xfrm>
              <a:prstGeom prst="line">
                <a:avLst/>
              </a:prstGeom>
              <a:grpFill/>
              <a:ln w="19050" cap="flat" cmpd="sng" algn="ctr">
                <a:solidFill>
                  <a:schemeClr val="accent3"/>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9C742435-97AC-1548-C4A0-05CE3E14A500}"/>
                  </a:ext>
                </a:extLst>
              </p:cNvPr>
              <p:cNvCxnSpPr>
                <a:cxnSpLocks/>
              </p:cNvCxnSpPr>
              <p:nvPr/>
            </p:nvCxnSpPr>
            <p:spPr bwMode="auto">
              <a:xfrm>
                <a:off x="5152292" y="4528980"/>
                <a:ext cx="111370" cy="0"/>
              </a:xfrm>
              <a:prstGeom prst="line">
                <a:avLst/>
              </a:prstGeom>
              <a:grpFill/>
              <a:ln w="19050" cap="flat" cmpd="sng" algn="ctr">
                <a:solidFill>
                  <a:schemeClr val="accent3"/>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293E5153-0272-2963-A071-AFDA66069EA4}"/>
                  </a:ext>
                </a:extLst>
              </p:cNvPr>
              <p:cNvCxnSpPr>
                <a:cxnSpLocks/>
              </p:cNvCxnSpPr>
              <p:nvPr/>
            </p:nvCxnSpPr>
            <p:spPr bwMode="auto">
              <a:xfrm>
                <a:off x="5152292" y="4695288"/>
                <a:ext cx="111370" cy="0"/>
              </a:xfrm>
              <a:prstGeom prst="line">
                <a:avLst/>
              </a:prstGeom>
              <a:grpFill/>
              <a:ln w="19050" cap="flat" cmpd="sng" algn="ctr">
                <a:solidFill>
                  <a:schemeClr val="accent3"/>
                </a:solidFill>
                <a:prstDash val="solid"/>
                <a:round/>
                <a:headEnd type="none" w="med" len="med"/>
                <a:tailEnd type="none" w="med" len="med"/>
              </a:ln>
              <a:effectLst/>
            </p:spPr>
          </p:cxnSp>
        </p:grpSp>
      </p:grpSp>
      <p:grpSp>
        <p:nvGrpSpPr>
          <p:cNvPr id="224" name="Group 223">
            <a:extLst>
              <a:ext uri="{FF2B5EF4-FFF2-40B4-BE49-F238E27FC236}">
                <a16:creationId xmlns:a16="http://schemas.microsoft.com/office/drawing/2014/main" id="{B69DFF93-319D-0B02-8676-95AD8DE65D8A}"/>
              </a:ext>
            </a:extLst>
          </p:cNvPr>
          <p:cNvGrpSpPr/>
          <p:nvPr/>
        </p:nvGrpSpPr>
        <p:grpSpPr>
          <a:xfrm>
            <a:off x="2455929" y="2781009"/>
            <a:ext cx="114548" cy="182636"/>
            <a:chOff x="5316096" y="4552383"/>
            <a:chExt cx="114548" cy="182636"/>
          </a:xfrm>
          <a:solidFill>
            <a:schemeClr val="accent3"/>
          </a:solidFill>
        </p:grpSpPr>
        <p:sp>
          <p:nvSpPr>
            <p:cNvPr id="225" name="Rectangle 224">
              <a:extLst>
                <a:ext uri="{FF2B5EF4-FFF2-40B4-BE49-F238E27FC236}">
                  <a16:creationId xmlns:a16="http://schemas.microsoft.com/office/drawing/2014/main" id="{6137AF78-5E37-5A54-0C83-4DD530EFA780}"/>
                </a:ext>
              </a:extLst>
            </p:cNvPr>
            <p:cNvSpPr/>
            <p:nvPr/>
          </p:nvSpPr>
          <p:spPr bwMode="auto">
            <a:xfrm>
              <a:off x="5316096" y="4585599"/>
              <a:ext cx="114548" cy="114548"/>
            </a:xfrm>
            <a:prstGeom prst="rect">
              <a:avLst/>
            </a:prstGeom>
            <a:grp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226" name="Group 225">
              <a:extLst>
                <a:ext uri="{FF2B5EF4-FFF2-40B4-BE49-F238E27FC236}">
                  <a16:creationId xmlns:a16="http://schemas.microsoft.com/office/drawing/2014/main" id="{F6D7C9BE-8A0F-DE90-3394-B6A093776918}"/>
                </a:ext>
              </a:extLst>
            </p:cNvPr>
            <p:cNvGrpSpPr/>
            <p:nvPr/>
          </p:nvGrpSpPr>
          <p:grpSpPr>
            <a:xfrm>
              <a:off x="5317685" y="4552383"/>
              <a:ext cx="111370" cy="182636"/>
              <a:chOff x="5152292" y="4528980"/>
              <a:chExt cx="111370" cy="182636"/>
            </a:xfrm>
            <a:grpFill/>
          </p:grpSpPr>
          <p:cxnSp>
            <p:nvCxnSpPr>
              <p:cNvPr id="227" name="Straight Connector 226">
                <a:extLst>
                  <a:ext uri="{FF2B5EF4-FFF2-40B4-BE49-F238E27FC236}">
                    <a16:creationId xmlns:a16="http://schemas.microsoft.com/office/drawing/2014/main" id="{959F4E3B-1E26-4CEE-D581-2B522B28DCA3}"/>
                  </a:ext>
                </a:extLst>
              </p:cNvPr>
              <p:cNvCxnSpPr>
                <a:cxnSpLocks/>
              </p:cNvCxnSpPr>
              <p:nvPr/>
            </p:nvCxnSpPr>
            <p:spPr bwMode="auto">
              <a:xfrm>
                <a:off x="5205047" y="4533820"/>
                <a:ext cx="0" cy="170981"/>
              </a:xfrm>
              <a:prstGeom prst="line">
                <a:avLst/>
              </a:prstGeom>
              <a:grpFill/>
              <a:ln w="19050" cap="flat" cmpd="sng" algn="ctr">
                <a:solidFill>
                  <a:schemeClr val="accent3"/>
                </a:solidFill>
                <a:prstDash val="solid"/>
                <a:round/>
                <a:headEnd type="none" w="med" len="med"/>
                <a:tailEnd type="none" w="med" len="med"/>
              </a:ln>
              <a:effectLst/>
            </p:spPr>
          </p:cxnSp>
          <p:cxnSp>
            <p:nvCxnSpPr>
              <p:cNvPr id="228" name="Straight Connector 227">
                <a:extLst>
                  <a:ext uri="{FF2B5EF4-FFF2-40B4-BE49-F238E27FC236}">
                    <a16:creationId xmlns:a16="http://schemas.microsoft.com/office/drawing/2014/main" id="{77D50488-580A-3474-B659-E8100B3EC2C7}"/>
                  </a:ext>
                </a:extLst>
              </p:cNvPr>
              <p:cNvCxnSpPr>
                <a:cxnSpLocks/>
              </p:cNvCxnSpPr>
              <p:nvPr/>
            </p:nvCxnSpPr>
            <p:spPr bwMode="auto">
              <a:xfrm>
                <a:off x="5152292" y="4528980"/>
                <a:ext cx="111370" cy="0"/>
              </a:xfrm>
              <a:prstGeom prst="line">
                <a:avLst/>
              </a:prstGeom>
              <a:grpFill/>
              <a:ln w="19050" cap="flat" cmpd="sng" algn="ctr">
                <a:solidFill>
                  <a:schemeClr val="accent3"/>
                </a:solidFill>
                <a:prstDash val="solid"/>
                <a:round/>
                <a:headEnd type="none" w="med" len="med"/>
                <a:tailEnd type="none" w="med" len="med"/>
              </a:ln>
              <a:effectLst/>
            </p:spPr>
          </p:cxnSp>
          <p:cxnSp>
            <p:nvCxnSpPr>
              <p:cNvPr id="229" name="Straight Connector 228">
                <a:extLst>
                  <a:ext uri="{FF2B5EF4-FFF2-40B4-BE49-F238E27FC236}">
                    <a16:creationId xmlns:a16="http://schemas.microsoft.com/office/drawing/2014/main" id="{898BD05D-088A-ADBE-CDA3-DFD8EDE595EC}"/>
                  </a:ext>
                </a:extLst>
              </p:cNvPr>
              <p:cNvCxnSpPr>
                <a:cxnSpLocks/>
              </p:cNvCxnSpPr>
              <p:nvPr/>
            </p:nvCxnSpPr>
            <p:spPr bwMode="auto">
              <a:xfrm>
                <a:off x="5152292" y="4711616"/>
                <a:ext cx="111370" cy="0"/>
              </a:xfrm>
              <a:prstGeom prst="line">
                <a:avLst/>
              </a:prstGeom>
              <a:grpFill/>
              <a:ln w="19050" cap="flat" cmpd="sng" algn="ctr">
                <a:solidFill>
                  <a:schemeClr val="accent3"/>
                </a:solidFill>
                <a:prstDash val="solid"/>
                <a:round/>
                <a:headEnd type="none" w="med" len="med"/>
                <a:tailEnd type="none" w="med" len="med"/>
              </a:ln>
              <a:effectLst/>
            </p:spPr>
          </p:cxnSp>
        </p:grpSp>
      </p:grpSp>
      <p:grpSp>
        <p:nvGrpSpPr>
          <p:cNvPr id="231" name="Group 230">
            <a:extLst>
              <a:ext uri="{FF2B5EF4-FFF2-40B4-BE49-F238E27FC236}">
                <a16:creationId xmlns:a16="http://schemas.microsoft.com/office/drawing/2014/main" id="{A95C8F75-8977-563B-3EBB-20C71815243C}"/>
              </a:ext>
            </a:extLst>
          </p:cNvPr>
          <p:cNvGrpSpPr/>
          <p:nvPr/>
        </p:nvGrpSpPr>
        <p:grpSpPr>
          <a:xfrm>
            <a:off x="2680765" y="2773730"/>
            <a:ext cx="114548" cy="220893"/>
            <a:chOff x="5316096" y="4534536"/>
            <a:chExt cx="114548" cy="220893"/>
          </a:xfrm>
          <a:solidFill>
            <a:schemeClr val="accent3"/>
          </a:solidFill>
        </p:grpSpPr>
        <p:sp>
          <p:nvSpPr>
            <p:cNvPr id="232" name="Rectangle 231">
              <a:extLst>
                <a:ext uri="{FF2B5EF4-FFF2-40B4-BE49-F238E27FC236}">
                  <a16:creationId xmlns:a16="http://schemas.microsoft.com/office/drawing/2014/main" id="{23813096-C99C-A3E3-C9C0-5A305CF62DD8}"/>
                </a:ext>
              </a:extLst>
            </p:cNvPr>
            <p:cNvSpPr/>
            <p:nvPr/>
          </p:nvSpPr>
          <p:spPr bwMode="auto">
            <a:xfrm>
              <a:off x="5316096" y="4585599"/>
              <a:ext cx="114548" cy="114548"/>
            </a:xfrm>
            <a:prstGeom prst="rect">
              <a:avLst/>
            </a:prstGeom>
            <a:grp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233" name="Group 232">
              <a:extLst>
                <a:ext uri="{FF2B5EF4-FFF2-40B4-BE49-F238E27FC236}">
                  <a16:creationId xmlns:a16="http://schemas.microsoft.com/office/drawing/2014/main" id="{BF27A59D-DCE7-A2FA-F551-FA84D406C18D}"/>
                </a:ext>
              </a:extLst>
            </p:cNvPr>
            <p:cNvGrpSpPr/>
            <p:nvPr/>
          </p:nvGrpSpPr>
          <p:grpSpPr>
            <a:xfrm>
              <a:off x="5317685" y="4534536"/>
              <a:ext cx="111370" cy="220893"/>
              <a:chOff x="5152292" y="4511133"/>
              <a:chExt cx="111370" cy="220893"/>
            </a:xfrm>
            <a:grpFill/>
          </p:grpSpPr>
          <p:cxnSp>
            <p:nvCxnSpPr>
              <p:cNvPr id="234" name="Straight Connector 233">
                <a:extLst>
                  <a:ext uri="{FF2B5EF4-FFF2-40B4-BE49-F238E27FC236}">
                    <a16:creationId xmlns:a16="http://schemas.microsoft.com/office/drawing/2014/main" id="{79F5C241-0EE6-9649-C20B-AB9ED738D362}"/>
                  </a:ext>
                </a:extLst>
              </p:cNvPr>
              <p:cNvCxnSpPr>
                <a:cxnSpLocks/>
              </p:cNvCxnSpPr>
              <p:nvPr/>
            </p:nvCxnSpPr>
            <p:spPr bwMode="auto">
              <a:xfrm>
                <a:off x="5205047" y="4511133"/>
                <a:ext cx="0" cy="213815"/>
              </a:xfrm>
              <a:prstGeom prst="line">
                <a:avLst/>
              </a:prstGeom>
              <a:grpFill/>
              <a:ln w="19050" cap="flat" cmpd="sng" algn="ctr">
                <a:solidFill>
                  <a:schemeClr val="accent3"/>
                </a:solidFill>
                <a:prstDash val="solid"/>
                <a:round/>
                <a:headEnd type="none" w="med" len="med"/>
                <a:tailEnd type="none" w="med" len="med"/>
              </a:ln>
              <a:effectLst/>
            </p:spPr>
          </p:cxnSp>
          <p:cxnSp>
            <p:nvCxnSpPr>
              <p:cNvPr id="235" name="Straight Connector 234">
                <a:extLst>
                  <a:ext uri="{FF2B5EF4-FFF2-40B4-BE49-F238E27FC236}">
                    <a16:creationId xmlns:a16="http://schemas.microsoft.com/office/drawing/2014/main" id="{5FD356E3-02BD-1223-1806-E95AEC50C7C2}"/>
                  </a:ext>
                </a:extLst>
              </p:cNvPr>
              <p:cNvCxnSpPr>
                <a:cxnSpLocks/>
              </p:cNvCxnSpPr>
              <p:nvPr/>
            </p:nvCxnSpPr>
            <p:spPr bwMode="auto">
              <a:xfrm>
                <a:off x="5152292" y="4512652"/>
                <a:ext cx="111370" cy="0"/>
              </a:xfrm>
              <a:prstGeom prst="line">
                <a:avLst/>
              </a:prstGeom>
              <a:grpFill/>
              <a:ln w="19050" cap="flat" cmpd="sng" algn="ctr">
                <a:solidFill>
                  <a:schemeClr val="accent3"/>
                </a:solidFill>
                <a:prstDash val="solid"/>
                <a:round/>
                <a:headEnd type="none" w="med" len="med"/>
                <a:tailEnd type="none" w="med" len="med"/>
              </a:ln>
              <a:effectLst/>
            </p:spPr>
          </p:cxnSp>
          <p:cxnSp>
            <p:nvCxnSpPr>
              <p:cNvPr id="236" name="Straight Connector 235">
                <a:extLst>
                  <a:ext uri="{FF2B5EF4-FFF2-40B4-BE49-F238E27FC236}">
                    <a16:creationId xmlns:a16="http://schemas.microsoft.com/office/drawing/2014/main" id="{50240498-1E2C-25AF-F287-9208DC5D13C5}"/>
                  </a:ext>
                </a:extLst>
              </p:cNvPr>
              <p:cNvCxnSpPr>
                <a:cxnSpLocks/>
              </p:cNvCxnSpPr>
              <p:nvPr/>
            </p:nvCxnSpPr>
            <p:spPr bwMode="auto">
              <a:xfrm>
                <a:off x="5152292" y="4732026"/>
                <a:ext cx="111370" cy="0"/>
              </a:xfrm>
              <a:prstGeom prst="line">
                <a:avLst/>
              </a:prstGeom>
              <a:grpFill/>
              <a:ln w="19050" cap="flat" cmpd="sng" algn="ctr">
                <a:solidFill>
                  <a:schemeClr val="accent3"/>
                </a:solidFill>
                <a:prstDash val="solid"/>
                <a:round/>
                <a:headEnd type="none" w="med" len="med"/>
                <a:tailEnd type="none" w="med" len="med"/>
              </a:ln>
              <a:effectLst/>
            </p:spPr>
          </p:cxnSp>
        </p:grpSp>
      </p:grpSp>
      <p:grpSp>
        <p:nvGrpSpPr>
          <p:cNvPr id="238" name="Group 237">
            <a:extLst>
              <a:ext uri="{FF2B5EF4-FFF2-40B4-BE49-F238E27FC236}">
                <a16:creationId xmlns:a16="http://schemas.microsoft.com/office/drawing/2014/main" id="{6F76CA77-AD45-3A88-4327-893432045AC7}"/>
              </a:ext>
            </a:extLst>
          </p:cNvPr>
          <p:cNvGrpSpPr/>
          <p:nvPr/>
        </p:nvGrpSpPr>
        <p:grpSpPr>
          <a:xfrm>
            <a:off x="3357853" y="2744244"/>
            <a:ext cx="114548" cy="267209"/>
            <a:chOff x="5316096" y="4515557"/>
            <a:chExt cx="114548" cy="267209"/>
          </a:xfrm>
          <a:solidFill>
            <a:schemeClr val="accent3"/>
          </a:solidFill>
        </p:grpSpPr>
        <p:sp>
          <p:nvSpPr>
            <p:cNvPr id="239" name="Rectangle 238">
              <a:extLst>
                <a:ext uri="{FF2B5EF4-FFF2-40B4-BE49-F238E27FC236}">
                  <a16:creationId xmlns:a16="http://schemas.microsoft.com/office/drawing/2014/main" id="{A1EEE114-2D55-84C7-A696-DD5B423AD9A2}"/>
                </a:ext>
              </a:extLst>
            </p:cNvPr>
            <p:cNvSpPr/>
            <p:nvPr/>
          </p:nvSpPr>
          <p:spPr bwMode="auto">
            <a:xfrm>
              <a:off x="5316096" y="4585599"/>
              <a:ext cx="114548" cy="114548"/>
            </a:xfrm>
            <a:prstGeom prst="rect">
              <a:avLst/>
            </a:prstGeom>
            <a:grp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240" name="Group 239">
              <a:extLst>
                <a:ext uri="{FF2B5EF4-FFF2-40B4-BE49-F238E27FC236}">
                  <a16:creationId xmlns:a16="http://schemas.microsoft.com/office/drawing/2014/main" id="{0726D9E8-F3F3-4FD6-7840-CFCE0C358588}"/>
                </a:ext>
              </a:extLst>
            </p:cNvPr>
            <p:cNvGrpSpPr/>
            <p:nvPr/>
          </p:nvGrpSpPr>
          <p:grpSpPr>
            <a:xfrm>
              <a:off x="5317685" y="4515557"/>
              <a:ext cx="111370" cy="267209"/>
              <a:chOff x="5152292" y="4492154"/>
              <a:chExt cx="111370" cy="267209"/>
            </a:xfrm>
            <a:grpFill/>
          </p:grpSpPr>
          <p:cxnSp>
            <p:nvCxnSpPr>
              <p:cNvPr id="241" name="Straight Connector 240">
                <a:extLst>
                  <a:ext uri="{FF2B5EF4-FFF2-40B4-BE49-F238E27FC236}">
                    <a16:creationId xmlns:a16="http://schemas.microsoft.com/office/drawing/2014/main" id="{F9DEDFC2-8D60-1788-2763-2D0A7F8BBC59}"/>
                  </a:ext>
                </a:extLst>
              </p:cNvPr>
              <p:cNvCxnSpPr>
                <a:cxnSpLocks/>
              </p:cNvCxnSpPr>
              <p:nvPr/>
            </p:nvCxnSpPr>
            <p:spPr bwMode="auto">
              <a:xfrm>
                <a:off x="5205047" y="4492154"/>
                <a:ext cx="0" cy="267209"/>
              </a:xfrm>
              <a:prstGeom prst="line">
                <a:avLst/>
              </a:prstGeom>
              <a:grpFill/>
              <a:ln w="19050" cap="flat" cmpd="sng" algn="ctr">
                <a:solidFill>
                  <a:schemeClr val="accent3"/>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73B52131-5874-CA40-DDF8-93B4416591F9}"/>
                  </a:ext>
                </a:extLst>
              </p:cNvPr>
              <p:cNvCxnSpPr>
                <a:cxnSpLocks/>
              </p:cNvCxnSpPr>
              <p:nvPr/>
            </p:nvCxnSpPr>
            <p:spPr bwMode="auto">
              <a:xfrm>
                <a:off x="5152292" y="4492242"/>
                <a:ext cx="111370" cy="0"/>
              </a:xfrm>
              <a:prstGeom prst="line">
                <a:avLst/>
              </a:prstGeom>
              <a:grpFill/>
              <a:ln w="19050" cap="flat" cmpd="sng" algn="ctr">
                <a:solidFill>
                  <a:schemeClr val="accent3"/>
                </a:solidFill>
                <a:prstDash val="solid"/>
                <a:round/>
                <a:headEnd type="none" w="med" len="med"/>
                <a:tailEnd type="none" w="med" len="med"/>
              </a:ln>
              <a:effectLst/>
            </p:spPr>
          </p:cxnSp>
          <p:cxnSp>
            <p:nvCxnSpPr>
              <p:cNvPr id="243" name="Straight Connector 242">
                <a:extLst>
                  <a:ext uri="{FF2B5EF4-FFF2-40B4-BE49-F238E27FC236}">
                    <a16:creationId xmlns:a16="http://schemas.microsoft.com/office/drawing/2014/main" id="{B776C817-3775-D552-2CE1-FCE7DF9047D2}"/>
                  </a:ext>
                </a:extLst>
              </p:cNvPr>
              <p:cNvCxnSpPr>
                <a:cxnSpLocks/>
              </p:cNvCxnSpPr>
              <p:nvPr/>
            </p:nvCxnSpPr>
            <p:spPr bwMode="auto">
              <a:xfrm>
                <a:off x="5152292" y="4759363"/>
                <a:ext cx="111370" cy="0"/>
              </a:xfrm>
              <a:prstGeom prst="line">
                <a:avLst/>
              </a:prstGeom>
              <a:grpFill/>
              <a:ln w="19050" cap="flat" cmpd="sng" algn="ctr">
                <a:solidFill>
                  <a:schemeClr val="accent3"/>
                </a:solidFill>
                <a:prstDash val="solid"/>
                <a:round/>
                <a:headEnd type="none" w="med" len="med"/>
                <a:tailEnd type="none" w="med" len="med"/>
              </a:ln>
              <a:effectLst/>
            </p:spPr>
          </p:cxnSp>
        </p:grpSp>
      </p:grpSp>
      <p:grpSp>
        <p:nvGrpSpPr>
          <p:cNvPr id="246" name="Group 245">
            <a:extLst>
              <a:ext uri="{FF2B5EF4-FFF2-40B4-BE49-F238E27FC236}">
                <a16:creationId xmlns:a16="http://schemas.microsoft.com/office/drawing/2014/main" id="{9B8F396B-AF60-4BEA-1BFE-14EACC348D6B}"/>
              </a:ext>
            </a:extLst>
          </p:cNvPr>
          <p:cNvGrpSpPr/>
          <p:nvPr/>
        </p:nvGrpSpPr>
        <p:grpSpPr>
          <a:xfrm>
            <a:off x="4033679" y="2685968"/>
            <a:ext cx="114548" cy="301577"/>
            <a:chOff x="5316096" y="4486983"/>
            <a:chExt cx="114548" cy="301577"/>
          </a:xfrm>
          <a:solidFill>
            <a:schemeClr val="accent3"/>
          </a:solidFill>
        </p:grpSpPr>
        <p:sp>
          <p:nvSpPr>
            <p:cNvPr id="247" name="Rectangle 246">
              <a:extLst>
                <a:ext uri="{FF2B5EF4-FFF2-40B4-BE49-F238E27FC236}">
                  <a16:creationId xmlns:a16="http://schemas.microsoft.com/office/drawing/2014/main" id="{FFB2F37E-D3B8-A83F-D90B-A3681D63EF19}"/>
                </a:ext>
              </a:extLst>
            </p:cNvPr>
            <p:cNvSpPr/>
            <p:nvPr/>
          </p:nvSpPr>
          <p:spPr bwMode="auto">
            <a:xfrm>
              <a:off x="5316096" y="4585599"/>
              <a:ext cx="114548" cy="114548"/>
            </a:xfrm>
            <a:prstGeom prst="rect">
              <a:avLst/>
            </a:prstGeom>
            <a:grp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248" name="Group 247">
              <a:extLst>
                <a:ext uri="{FF2B5EF4-FFF2-40B4-BE49-F238E27FC236}">
                  <a16:creationId xmlns:a16="http://schemas.microsoft.com/office/drawing/2014/main" id="{29B7D3E6-A8FA-DABA-97A0-167DF9769117}"/>
                </a:ext>
              </a:extLst>
            </p:cNvPr>
            <p:cNvGrpSpPr/>
            <p:nvPr/>
          </p:nvGrpSpPr>
          <p:grpSpPr>
            <a:xfrm>
              <a:off x="5317685" y="4486983"/>
              <a:ext cx="111370" cy="301577"/>
              <a:chOff x="5152292" y="4463580"/>
              <a:chExt cx="111370" cy="301577"/>
            </a:xfrm>
            <a:grpFill/>
          </p:grpSpPr>
          <p:cxnSp>
            <p:nvCxnSpPr>
              <p:cNvPr id="249" name="Straight Connector 248">
                <a:extLst>
                  <a:ext uri="{FF2B5EF4-FFF2-40B4-BE49-F238E27FC236}">
                    <a16:creationId xmlns:a16="http://schemas.microsoft.com/office/drawing/2014/main" id="{409D1F84-8D61-9F9A-CFB2-02C92069153F}"/>
                  </a:ext>
                </a:extLst>
              </p:cNvPr>
              <p:cNvCxnSpPr>
                <a:cxnSpLocks/>
              </p:cNvCxnSpPr>
              <p:nvPr/>
            </p:nvCxnSpPr>
            <p:spPr bwMode="auto">
              <a:xfrm>
                <a:off x="5205047" y="4463580"/>
                <a:ext cx="0" cy="301577"/>
              </a:xfrm>
              <a:prstGeom prst="line">
                <a:avLst/>
              </a:prstGeom>
              <a:grpFill/>
              <a:ln w="19050" cap="flat" cmpd="sng" algn="ctr">
                <a:solidFill>
                  <a:schemeClr val="accent3"/>
                </a:solidFill>
                <a:prstDash val="solid"/>
                <a:round/>
                <a:headEnd type="none" w="med" len="med"/>
                <a:tailEnd type="none" w="med" len="med"/>
              </a:ln>
              <a:effectLst/>
            </p:spPr>
          </p:cxnSp>
          <p:cxnSp>
            <p:nvCxnSpPr>
              <p:cNvPr id="250" name="Straight Connector 249">
                <a:extLst>
                  <a:ext uri="{FF2B5EF4-FFF2-40B4-BE49-F238E27FC236}">
                    <a16:creationId xmlns:a16="http://schemas.microsoft.com/office/drawing/2014/main" id="{908DDD35-CE22-5773-5C1B-A4F1B624DE86}"/>
                  </a:ext>
                </a:extLst>
              </p:cNvPr>
              <p:cNvCxnSpPr>
                <a:cxnSpLocks/>
              </p:cNvCxnSpPr>
              <p:nvPr/>
            </p:nvCxnSpPr>
            <p:spPr bwMode="auto">
              <a:xfrm>
                <a:off x="5152292" y="4465294"/>
                <a:ext cx="111370" cy="0"/>
              </a:xfrm>
              <a:prstGeom prst="line">
                <a:avLst/>
              </a:prstGeom>
              <a:grpFill/>
              <a:ln w="19050" cap="flat" cmpd="sng" algn="ctr">
                <a:solidFill>
                  <a:schemeClr val="accent3"/>
                </a:solidFill>
                <a:prstDash val="solid"/>
                <a:round/>
                <a:headEnd type="none" w="med" len="med"/>
                <a:tailEnd type="none" w="med" len="med"/>
              </a:ln>
              <a:effectLst/>
            </p:spPr>
          </p:cxnSp>
          <p:cxnSp>
            <p:nvCxnSpPr>
              <p:cNvPr id="251" name="Straight Connector 250">
                <a:extLst>
                  <a:ext uri="{FF2B5EF4-FFF2-40B4-BE49-F238E27FC236}">
                    <a16:creationId xmlns:a16="http://schemas.microsoft.com/office/drawing/2014/main" id="{17B7889A-3858-7515-D2BC-A81B82C3D51C}"/>
                  </a:ext>
                </a:extLst>
              </p:cNvPr>
              <p:cNvCxnSpPr>
                <a:cxnSpLocks/>
              </p:cNvCxnSpPr>
              <p:nvPr/>
            </p:nvCxnSpPr>
            <p:spPr bwMode="auto">
              <a:xfrm>
                <a:off x="5152292" y="4759363"/>
                <a:ext cx="111370" cy="0"/>
              </a:xfrm>
              <a:prstGeom prst="line">
                <a:avLst/>
              </a:prstGeom>
              <a:grpFill/>
              <a:ln w="19050" cap="flat" cmpd="sng" algn="ctr">
                <a:solidFill>
                  <a:schemeClr val="accent3"/>
                </a:solidFill>
                <a:prstDash val="solid"/>
                <a:round/>
                <a:headEnd type="none" w="med" len="med"/>
                <a:tailEnd type="none" w="med" len="med"/>
              </a:ln>
              <a:effectLst/>
            </p:spPr>
          </p:cxnSp>
        </p:grpSp>
      </p:grpSp>
      <p:grpSp>
        <p:nvGrpSpPr>
          <p:cNvPr id="253" name="Group 252">
            <a:extLst>
              <a:ext uri="{FF2B5EF4-FFF2-40B4-BE49-F238E27FC236}">
                <a16:creationId xmlns:a16="http://schemas.microsoft.com/office/drawing/2014/main" id="{C994C876-6BC8-EFC9-E9C1-3F1B170A0536}"/>
              </a:ext>
            </a:extLst>
          </p:cNvPr>
          <p:cNvGrpSpPr/>
          <p:nvPr/>
        </p:nvGrpSpPr>
        <p:grpSpPr>
          <a:xfrm>
            <a:off x="4255154" y="2634138"/>
            <a:ext cx="114548" cy="308029"/>
            <a:chOff x="5316096" y="4499229"/>
            <a:chExt cx="114548" cy="308029"/>
          </a:xfrm>
          <a:solidFill>
            <a:schemeClr val="accent3"/>
          </a:solidFill>
        </p:grpSpPr>
        <p:sp>
          <p:nvSpPr>
            <p:cNvPr id="254" name="Rectangle 253">
              <a:extLst>
                <a:ext uri="{FF2B5EF4-FFF2-40B4-BE49-F238E27FC236}">
                  <a16:creationId xmlns:a16="http://schemas.microsoft.com/office/drawing/2014/main" id="{30C1DAF1-4A8F-F43E-58CB-5D84F6794997}"/>
                </a:ext>
              </a:extLst>
            </p:cNvPr>
            <p:cNvSpPr/>
            <p:nvPr/>
          </p:nvSpPr>
          <p:spPr bwMode="auto">
            <a:xfrm>
              <a:off x="5316096" y="4585599"/>
              <a:ext cx="114548" cy="114548"/>
            </a:xfrm>
            <a:prstGeom prst="rect">
              <a:avLst/>
            </a:prstGeom>
            <a:grp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255" name="Group 254">
              <a:extLst>
                <a:ext uri="{FF2B5EF4-FFF2-40B4-BE49-F238E27FC236}">
                  <a16:creationId xmlns:a16="http://schemas.microsoft.com/office/drawing/2014/main" id="{82BDC0A8-F037-B267-A768-CB34F05C33D9}"/>
                </a:ext>
              </a:extLst>
            </p:cNvPr>
            <p:cNvGrpSpPr/>
            <p:nvPr/>
          </p:nvGrpSpPr>
          <p:grpSpPr>
            <a:xfrm>
              <a:off x="5317685" y="4499229"/>
              <a:ext cx="111370" cy="308029"/>
              <a:chOff x="5152292" y="4475826"/>
              <a:chExt cx="111370" cy="308029"/>
            </a:xfrm>
            <a:grpFill/>
          </p:grpSpPr>
          <p:cxnSp>
            <p:nvCxnSpPr>
              <p:cNvPr id="256" name="Straight Connector 255">
                <a:extLst>
                  <a:ext uri="{FF2B5EF4-FFF2-40B4-BE49-F238E27FC236}">
                    <a16:creationId xmlns:a16="http://schemas.microsoft.com/office/drawing/2014/main" id="{6EF4AD66-3B35-A310-9962-4B417926ACCD}"/>
                  </a:ext>
                </a:extLst>
              </p:cNvPr>
              <p:cNvCxnSpPr>
                <a:cxnSpLocks/>
              </p:cNvCxnSpPr>
              <p:nvPr/>
            </p:nvCxnSpPr>
            <p:spPr bwMode="auto">
              <a:xfrm>
                <a:off x="5205047" y="4475826"/>
                <a:ext cx="0" cy="301577"/>
              </a:xfrm>
              <a:prstGeom prst="line">
                <a:avLst/>
              </a:prstGeom>
              <a:grpFill/>
              <a:ln w="19050" cap="flat" cmpd="sng" algn="ctr">
                <a:solidFill>
                  <a:schemeClr val="accent3"/>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64418B65-1E34-20A0-43C7-E07BCAEDC6C0}"/>
                  </a:ext>
                </a:extLst>
              </p:cNvPr>
              <p:cNvCxnSpPr>
                <a:cxnSpLocks/>
              </p:cNvCxnSpPr>
              <p:nvPr/>
            </p:nvCxnSpPr>
            <p:spPr bwMode="auto">
              <a:xfrm>
                <a:off x="5152292" y="4783855"/>
                <a:ext cx="111370" cy="0"/>
              </a:xfrm>
              <a:prstGeom prst="line">
                <a:avLst/>
              </a:prstGeom>
              <a:grpFill/>
              <a:ln w="19050" cap="flat" cmpd="sng" algn="ctr">
                <a:solidFill>
                  <a:schemeClr val="accent3"/>
                </a:solidFill>
                <a:prstDash val="solid"/>
                <a:round/>
                <a:headEnd type="none" w="med" len="med"/>
                <a:tailEnd type="none" w="med" len="med"/>
              </a:ln>
              <a:effectLst/>
            </p:spPr>
          </p:cxnSp>
        </p:grpSp>
      </p:grpSp>
      <p:cxnSp>
        <p:nvCxnSpPr>
          <p:cNvPr id="260" name="Straight Connector 259">
            <a:extLst>
              <a:ext uri="{FF2B5EF4-FFF2-40B4-BE49-F238E27FC236}">
                <a16:creationId xmlns:a16="http://schemas.microsoft.com/office/drawing/2014/main" id="{689D30F6-D65D-2592-72D8-F9729D30FC2F}"/>
              </a:ext>
            </a:extLst>
          </p:cNvPr>
          <p:cNvCxnSpPr>
            <a:cxnSpLocks/>
          </p:cNvCxnSpPr>
          <p:nvPr/>
        </p:nvCxnSpPr>
        <p:spPr bwMode="auto">
          <a:xfrm>
            <a:off x="4251845" y="2638377"/>
            <a:ext cx="111370" cy="0"/>
          </a:xfrm>
          <a:prstGeom prst="line">
            <a:avLst/>
          </a:prstGeom>
          <a:solidFill>
            <a:schemeClr val="accent3"/>
          </a:solidFill>
          <a:ln w="19050" cap="flat" cmpd="sng" algn="ctr">
            <a:solidFill>
              <a:schemeClr val="accent3"/>
            </a:solidFill>
            <a:prstDash val="solid"/>
            <a:round/>
            <a:headEnd type="none" w="med" len="med"/>
            <a:tailEnd type="none" w="med" len="med"/>
          </a:ln>
          <a:effectLst/>
        </p:spPr>
      </p:cxnSp>
      <p:grpSp>
        <p:nvGrpSpPr>
          <p:cNvPr id="261" name="Group 260">
            <a:extLst>
              <a:ext uri="{FF2B5EF4-FFF2-40B4-BE49-F238E27FC236}">
                <a16:creationId xmlns:a16="http://schemas.microsoft.com/office/drawing/2014/main" id="{5B1BA0FE-861B-1DBC-D456-056D844D82B6}"/>
              </a:ext>
            </a:extLst>
          </p:cNvPr>
          <p:cNvGrpSpPr/>
          <p:nvPr/>
        </p:nvGrpSpPr>
        <p:grpSpPr>
          <a:xfrm>
            <a:off x="8101980" y="2708716"/>
            <a:ext cx="114548" cy="541824"/>
            <a:chOff x="5316096" y="4370996"/>
            <a:chExt cx="114548" cy="541824"/>
          </a:xfrm>
          <a:solidFill>
            <a:schemeClr val="accent3"/>
          </a:solidFill>
        </p:grpSpPr>
        <p:sp>
          <p:nvSpPr>
            <p:cNvPr id="262" name="Rectangle 261">
              <a:extLst>
                <a:ext uri="{FF2B5EF4-FFF2-40B4-BE49-F238E27FC236}">
                  <a16:creationId xmlns:a16="http://schemas.microsoft.com/office/drawing/2014/main" id="{C7920A4C-060C-7C5E-E840-8E5D6BEFF61A}"/>
                </a:ext>
              </a:extLst>
            </p:cNvPr>
            <p:cNvSpPr/>
            <p:nvPr/>
          </p:nvSpPr>
          <p:spPr bwMode="auto">
            <a:xfrm>
              <a:off x="5316096" y="4585599"/>
              <a:ext cx="114548" cy="114548"/>
            </a:xfrm>
            <a:prstGeom prst="rect">
              <a:avLst/>
            </a:prstGeom>
            <a:grp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263" name="Group 262">
              <a:extLst>
                <a:ext uri="{FF2B5EF4-FFF2-40B4-BE49-F238E27FC236}">
                  <a16:creationId xmlns:a16="http://schemas.microsoft.com/office/drawing/2014/main" id="{40046A13-3DB4-2AE0-FD60-50831CE6F1BF}"/>
                </a:ext>
              </a:extLst>
            </p:cNvPr>
            <p:cNvGrpSpPr/>
            <p:nvPr/>
          </p:nvGrpSpPr>
          <p:grpSpPr>
            <a:xfrm>
              <a:off x="5317685" y="4370996"/>
              <a:ext cx="111370" cy="541824"/>
              <a:chOff x="5152292" y="4347593"/>
              <a:chExt cx="111370" cy="541824"/>
            </a:xfrm>
            <a:grpFill/>
          </p:grpSpPr>
          <p:cxnSp>
            <p:nvCxnSpPr>
              <p:cNvPr id="264" name="Straight Connector 263">
                <a:extLst>
                  <a:ext uri="{FF2B5EF4-FFF2-40B4-BE49-F238E27FC236}">
                    <a16:creationId xmlns:a16="http://schemas.microsoft.com/office/drawing/2014/main" id="{3C976073-A701-94A2-2157-4C584F345682}"/>
                  </a:ext>
                </a:extLst>
              </p:cNvPr>
              <p:cNvCxnSpPr>
                <a:cxnSpLocks/>
              </p:cNvCxnSpPr>
              <p:nvPr/>
            </p:nvCxnSpPr>
            <p:spPr bwMode="auto">
              <a:xfrm>
                <a:off x="5205047" y="4347593"/>
                <a:ext cx="0" cy="537946"/>
              </a:xfrm>
              <a:prstGeom prst="line">
                <a:avLst/>
              </a:prstGeom>
              <a:grpFill/>
              <a:ln w="19050" cap="flat" cmpd="sng" algn="ctr">
                <a:solidFill>
                  <a:schemeClr val="accent3"/>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5EEF9E2A-6625-66FE-E961-DC6966B65C61}"/>
                  </a:ext>
                </a:extLst>
              </p:cNvPr>
              <p:cNvCxnSpPr>
                <a:cxnSpLocks/>
              </p:cNvCxnSpPr>
              <p:nvPr/>
            </p:nvCxnSpPr>
            <p:spPr bwMode="auto">
              <a:xfrm>
                <a:off x="5152292" y="4350727"/>
                <a:ext cx="111370" cy="0"/>
              </a:xfrm>
              <a:prstGeom prst="line">
                <a:avLst/>
              </a:prstGeom>
              <a:grpFill/>
              <a:ln w="19050" cap="flat" cmpd="sng" algn="ctr">
                <a:solidFill>
                  <a:schemeClr val="accent3"/>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D7D5A87D-B4A5-FE77-E068-8821012189B7}"/>
                  </a:ext>
                </a:extLst>
              </p:cNvPr>
              <p:cNvCxnSpPr>
                <a:cxnSpLocks/>
              </p:cNvCxnSpPr>
              <p:nvPr/>
            </p:nvCxnSpPr>
            <p:spPr bwMode="auto">
              <a:xfrm>
                <a:off x="5152292" y="4889417"/>
                <a:ext cx="111370" cy="0"/>
              </a:xfrm>
              <a:prstGeom prst="line">
                <a:avLst/>
              </a:prstGeom>
              <a:grpFill/>
              <a:ln w="19050" cap="flat" cmpd="sng" algn="ctr">
                <a:solidFill>
                  <a:schemeClr val="accent3"/>
                </a:solidFill>
                <a:prstDash val="solid"/>
                <a:round/>
                <a:headEnd type="none" w="med" len="med"/>
                <a:tailEnd type="none" w="med" len="med"/>
              </a:ln>
              <a:effectLst/>
            </p:spPr>
          </p:cxnSp>
        </p:grpSp>
      </p:grpSp>
      <p:grpSp>
        <p:nvGrpSpPr>
          <p:cNvPr id="268" name="Group 267">
            <a:extLst>
              <a:ext uri="{FF2B5EF4-FFF2-40B4-BE49-F238E27FC236}">
                <a16:creationId xmlns:a16="http://schemas.microsoft.com/office/drawing/2014/main" id="{B7003B07-B58A-0FF6-7F53-C42C7AB8C172}"/>
              </a:ext>
            </a:extLst>
          </p:cNvPr>
          <p:cNvGrpSpPr/>
          <p:nvPr/>
        </p:nvGrpSpPr>
        <p:grpSpPr>
          <a:xfrm>
            <a:off x="9897796" y="2681667"/>
            <a:ext cx="114548" cy="608540"/>
            <a:chOff x="5316096" y="4342380"/>
            <a:chExt cx="114548" cy="608540"/>
          </a:xfrm>
          <a:solidFill>
            <a:schemeClr val="accent3"/>
          </a:solidFill>
        </p:grpSpPr>
        <p:sp>
          <p:nvSpPr>
            <p:cNvPr id="269" name="Rectangle 268">
              <a:extLst>
                <a:ext uri="{FF2B5EF4-FFF2-40B4-BE49-F238E27FC236}">
                  <a16:creationId xmlns:a16="http://schemas.microsoft.com/office/drawing/2014/main" id="{1B99DD25-9812-D265-58A1-0573299CAF4A}"/>
                </a:ext>
              </a:extLst>
            </p:cNvPr>
            <p:cNvSpPr/>
            <p:nvPr/>
          </p:nvSpPr>
          <p:spPr bwMode="auto">
            <a:xfrm>
              <a:off x="5316096" y="4585599"/>
              <a:ext cx="114548" cy="114548"/>
            </a:xfrm>
            <a:prstGeom prst="rect">
              <a:avLst/>
            </a:prstGeom>
            <a:grp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270" name="Group 269">
              <a:extLst>
                <a:ext uri="{FF2B5EF4-FFF2-40B4-BE49-F238E27FC236}">
                  <a16:creationId xmlns:a16="http://schemas.microsoft.com/office/drawing/2014/main" id="{4E3E6554-335F-F157-FCF9-9769C43A8F30}"/>
                </a:ext>
              </a:extLst>
            </p:cNvPr>
            <p:cNvGrpSpPr/>
            <p:nvPr/>
          </p:nvGrpSpPr>
          <p:grpSpPr>
            <a:xfrm>
              <a:off x="5317685" y="4342380"/>
              <a:ext cx="111370" cy="608540"/>
              <a:chOff x="5152292" y="4318977"/>
              <a:chExt cx="111370" cy="608540"/>
            </a:xfrm>
            <a:grpFill/>
          </p:grpSpPr>
          <p:cxnSp>
            <p:nvCxnSpPr>
              <p:cNvPr id="271" name="Straight Connector 270">
                <a:extLst>
                  <a:ext uri="{FF2B5EF4-FFF2-40B4-BE49-F238E27FC236}">
                    <a16:creationId xmlns:a16="http://schemas.microsoft.com/office/drawing/2014/main" id="{04DFA57A-3CD3-DA47-DF72-23A142D24905}"/>
                  </a:ext>
                </a:extLst>
              </p:cNvPr>
              <p:cNvCxnSpPr>
                <a:cxnSpLocks/>
              </p:cNvCxnSpPr>
              <p:nvPr/>
            </p:nvCxnSpPr>
            <p:spPr bwMode="auto">
              <a:xfrm>
                <a:off x="5205047" y="4321997"/>
                <a:ext cx="0" cy="595739"/>
              </a:xfrm>
              <a:prstGeom prst="line">
                <a:avLst/>
              </a:prstGeom>
              <a:grpFill/>
              <a:ln w="19050" cap="flat" cmpd="sng" algn="ctr">
                <a:solidFill>
                  <a:schemeClr val="accent3"/>
                </a:solidFill>
                <a:prstDash val="solid"/>
                <a:round/>
                <a:headEnd type="none" w="med" len="med"/>
                <a:tailEnd type="none" w="med" len="med"/>
              </a:ln>
              <a:effectLst/>
            </p:spPr>
          </p:cxnSp>
          <p:cxnSp>
            <p:nvCxnSpPr>
              <p:cNvPr id="272" name="Straight Connector 271">
                <a:extLst>
                  <a:ext uri="{FF2B5EF4-FFF2-40B4-BE49-F238E27FC236}">
                    <a16:creationId xmlns:a16="http://schemas.microsoft.com/office/drawing/2014/main" id="{A5A67595-7F2F-78C6-4B81-4E6C7AC3E9B8}"/>
                  </a:ext>
                </a:extLst>
              </p:cNvPr>
              <p:cNvCxnSpPr>
                <a:cxnSpLocks/>
              </p:cNvCxnSpPr>
              <p:nvPr/>
            </p:nvCxnSpPr>
            <p:spPr bwMode="auto">
              <a:xfrm>
                <a:off x="5152292" y="4318977"/>
                <a:ext cx="111370" cy="0"/>
              </a:xfrm>
              <a:prstGeom prst="line">
                <a:avLst/>
              </a:prstGeom>
              <a:grpFill/>
              <a:ln w="19050" cap="flat" cmpd="sng" algn="ctr">
                <a:solidFill>
                  <a:schemeClr val="accent3"/>
                </a:solidFill>
                <a:prstDash val="solid"/>
                <a:round/>
                <a:headEnd type="none" w="med" len="med"/>
                <a:tailEnd type="none" w="med" len="med"/>
              </a:ln>
              <a:effectLst/>
            </p:spPr>
          </p:cxnSp>
          <p:cxnSp>
            <p:nvCxnSpPr>
              <p:cNvPr id="273" name="Straight Connector 272">
                <a:extLst>
                  <a:ext uri="{FF2B5EF4-FFF2-40B4-BE49-F238E27FC236}">
                    <a16:creationId xmlns:a16="http://schemas.microsoft.com/office/drawing/2014/main" id="{500034EC-864D-844E-BD14-8489F1244DB5}"/>
                  </a:ext>
                </a:extLst>
              </p:cNvPr>
              <p:cNvCxnSpPr>
                <a:cxnSpLocks/>
              </p:cNvCxnSpPr>
              <p:nvPr/>
            </p:nvCxnSpPr>
            <p:spPr bwMode="auto">
              <a:xfrm>
                <a:off x="5152292" y="4927517"/>
                <a:ext cx="111370" cy="0"/>
              </a:xfrm>
              <a:prstGeom prst="line">
                <a:avLst/>
              </a:prstGeom>
              <a:grpFill/>
              <a:ln w="19050" cap="flat" cmpd="sng" algn="ctr">
                <a:solidFill>
                  <a:schemeClr val="accent3"/>
                </a:solidFill>
                <a:prstDash val="solid"/>
                <a:round/>
                <a:headEnd type="none" w="med" len="med"/>
                <a:tailEnd type="none" w="med" len="med"/>
              </a:ln>
              <a:effectLst/>
            </p:spPr>
          </p:cxnSp>
        </p:grpSp>
      </p:grpSp>
      <p:grpSp>
        <p:nvGrpSpPr>
          <p:cNvPr id="275" name="Group 274">
            <a:extLst>
              <a:ext uri="{FF2B5EF4-FFF2-40B4-BE49-F238E27FC236}">
                <a16:creationId xmlns:a16="http://schemas.microsoft.com/office/drawing/2014/main" id="{C6F1512E-109F-33FD-0F8D-116C6BC984E9}"/>
              </a:ext>
            </a:extLst>
          </p:cNvPr>
          <p:cNvGrpSpPr/>
          <p:nvPr/>
        </p:nvGrpSpPr>
        <p:grpSpPr>
          <a:xfrm>
            <a:off x="10957228" y="2725962"/>
            <a:ext cx="114548" cy="573655"/>
            <a:chOff x="5316096" y="4355040"/>
            <a:chExt cx="114548" cy="573655"/>
          </a:xfrm>
          <a:solidFill>
            <a:schemeClr val="accent3"/>
          </a:solidFill>
        </p:grpSpPr>
        <p:sp>
          <p:nvSpPr>
            <p:cNvPr id="276" name="Rectangle 275">
              <a:extLst>
                <a:ext uri="{FF2B5EF4-FFF2-40B4-BE49-F238E27FC236}">
                  <a16:creationId xmlns:a16="http://schemas.microsoft.com/office/drawing/2014/main" id="{D8C23191-13A1-41B0-E7AA-46650723F48C}"/>
                </a:ext>
              </a:extLst>
            </p:cNvPr>
            <p:cNvSpPr/>
            <p:nvPr/>
          </p:nvSpPr>
          <p:spPr bwMode="auto">
            <a:xfrm>
              <a:off x="5316096" y="4585599"/>
              <a:ext cx="114548" cy="114548"/>
            </a:xfrm>
            <a:prstGeom prst="rect">
              <a:avLst/>
            </a:prstGeom>
            <a:grp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277" name="Group 276">
              <a:extLst>
                <a:ext uri="{FF2B5EF4-FFF2-40B4-BE49-F238E27FC236}">
                  <a16:creationId xmlns:a16="http://schemas.microsoft.com/office/drawing/2014/main" id="{951A5C73-A93F-8912-8E02-E59540D20329}"/>
                </a:ext>
              </a:extLst>
            </p:cNvPr>
            <p:cNvGrpSpPr/>
            <p:nvPr/>
          </p:nvGrpSpPr>
          <p:grpSpPr>
            <a:xfrm>
              <a:off x="5317685" y="4355040"/>
              <a:ext cx="111370" cy="573655"/>
              <a:chOff x="5152292" y="4331637"/>
              <a:chExt cx="111370" cy="573655"/>
            </a:xfrm>
            <a:grpFill/>
          </p:grpSpPr>
          <p:cxnSp>
            <p:nvCxnSpPr>
              <p:cNvPr id="278" name="Straight Connector 277">
                <a:extLst>
                  <a:ext uri="{FF2B5EF4-FFF2-40B4-BE49-F238E27FC236}">
                    <a16:creationId xmlns:a16="http://schemas.microsoft.com/office/drawing/2014/main" id="{A735312E-3F22-39B5-60F7-C6EA22C55EB7}"/>
                  </a:ext>
                </a:extLst>
              </p:cNvPr>
              <p:cNvCxnSpPr>
                <a:cxnSpLocks/>
              </p:cNvCxnSpPr>
              <p:nvPr/>
            </p:nvCxnSpPr>
            <p:spPr bwMode="auto">
              <a:xfrm>
                <a:off x="5205047" y="4331637"/>
                <a:ext cx="0" cy="568325"/>
              </a:xfrm>
              <a:prstGeom prst="line">
                <a:avLst/>
              </a:prstGeom>
              <a:grpFill/>
              <a:ln w="19050" cap="flat" cmpd="sng" algn="ctr">
                <a:solidFill>
                  <a:schemeClr val="accent3"/>
                </a:solidFill>
                <a:prstDash val="solid"/>
                <a:round/>
                <a:headEnd type="none" w="med" len="med"/>
                <a:tailEnd type="none" w="med" len="med"/>
              </a:ln>
              <a:effectLst/>
            </p:spPr>
          </p:cxnSp>
          <p:cxnSp>
            <p:nvCxnSpPr>
              <p:cNvPr id="279" name="Straight Connector 278">
                <a:extLst>
                  <a:ext uri="{FF2B5EF4-FFF2-40B4-BE49-F238E27FC236}">
                    <a16:creationId xmlns:a16="http://schemas.microsoft.com/office/drawing/2014/main" id="{A8AE8847-7A3A-C3B7-CF9B-D21500FD6B2B}"/>
                  </a:ext>
                </a:extLst>
              </p:cNvPr>
              <p:cNvCxnSpPr>
                <a:cxnSpLocks/>
              </p:cNvCxnSpPr>
              <p:nvPr/>
            </p:nvCxnSpPr>
            <p:spPr bwMode="auto">
              <a:xfrm>
                <a:off x="5152292" y="4334852"/>
                <a:ext cx="111370" cy="0"/>
              </a:xfrm>
              <a:prstGeom prst="line">
                <a:avLst/>
              </a:prstGeom>
              <a:grpFill/>
              <a:ln w="19050" cap="flat" cmpd="sng" algn="ctr">
                <a:solidFill>
                  <a:schemeClr val="accent3"/>
                </a:solidFill>
                <a:prstDash val="solid"/>
                <a:round/>
                <a:headEnd type="none" w="med" len="med"/>
                <a:tailEnd type="none" w="med" len="med"/>
              </a:ln>
              <a:effectLst/>
            </p:spPr>
          </p:cxnSp>
          <p:cxnSp>
            <p:nvCxnSpPr>
              <p:cNvPr id="280" name="Straight Connector 279">
                <a:extLst>
                  <a:ext uri="{FF2B5EF4-FFF2-40B4-BE49-F238E27FC236}">
                    <a16:creationId xmlns:a16="http://schemas.microsoft.com/office/drawing/2014/main" id="{3BD22B46-7173-EA30-2757-2E5F80B66124}"/>
                  </a:ext>
                </a:extLst>
              </p:cNvPr>
              <p:cNvCxnSpPr>
                <a:cxnSpLocks/>
              </p:cNvCxnSpPr>
              <p:nvPr/>
            </p:nvCxnSpPr>
            <p:spPr bwMode="auto">
              <a:xfrm>
                <a:off x="5152292" y="4905292"/>
                <a:ext cx="111370" cy="0"/>
              </a:xfrm>
              <a:prstGeom prst="line">
                <a:avLst/>
              </a:prstGeom>
              <a:grpFill/>
              <a:ln w="19050" cap="flat" cmpd="sng" algn="ctr">
                <a:solidFill>
                  <a:schemeClr val="accent3"/>
                </a:solidFill>
                <a:prstDash val="solid"/>
                <a:round/>
                <a:headEnd type="none" w="med" len="med"/>
                <a:tailEnd type="none" w="med" len="med"/>
              </a:ln>
              <a:effectLst/>
            </p:spPr>
          </p:cxnSp>
        </p:grpSp>
      </p:grpSp>
      <p:grpSp>
        <p:nvGrpSpPr>
          <p:cNvPr id="283" name="Group 282">
            <a:extLst>
              <a:ext uri="{FF2B5EF4-FFF2-40B4-BE49-F238E27FC236}">
                <a16:creationId xmlns:a16="http://schemas.microsoft.com/office/drawing/2014/main" id="{4D193DD4-7093-3CC9-5C15-9A7FFF12FD54}"/>
              </a:ext>
            </a:extLst>
          </p:cNvPr>
          <p:cNvGrpSpPr/>
          <p:nvPr/>
        </p:nvGrpSpPr>
        <p:grpSpPr>
          <a:xfrm>
            <a:off x="10957228" y="4095396"/>
            <a:ext cx="114548" cy="573655"/>
            <a:chOff x="5316096" y="4355040"/>
            <a:chExt cx="114548" cy="573655"/>
          </a:xfrm>
          <a:solidFill>
            <a:schemeClr val="accent1"/>
          </a:solidFill>
        </p:grpSpPr>
        <p:sp>
          <p:nvSpPr>
            <p:cNvPr id="284" name="Rectangle 283">
              <a:extLst>
                <a:ext uri="{FF2B5EF4-FFF2-40B4-BE49-F238E27FC236}">
                  <a16:creationId xmlns:a16="http://schemas.microsoft.com/office/drawing/2014/main" id="{D0318056-31EA-9E8D-A224-868F963F00F0}"/>
                </a:ext>
              </a:extLst>
            </p:cNvPr>
            <p:cNvSpPr/>
            <p:nvPr/>
          </p:nvSpPr>
          <p:spPr bwMode="auto">
            <a:xfrm>
              <a:off x="5316096" y="4585599"/>
              <a:ext cx="114548" cy="114548"/>
            </a:xfrm>
            <a:prstGeom prst="rect">
              <a:avLst/>
            </a:prstGeom>
            <a:grp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285" name="Group 284">
              <a:extLst>
                <a:ext uri="{FF2B5EF4-FFF2-40B4-BE49-F238E27FC236}">
                  <a16:creationId xmlns:a16="http://schemas.microsoft.com/office/drawing/2014/main" id="{F4851E4E-E6FB-3184-74F2-431BA0B1CAB9}"/>
                </a:ext>
              </a:extLst>
            </p:cNvPr>
            <p:cNvGrpSpPr/>
            <p:nvPr/>
          </p:nvGrpSpPr>
          <p:grpSpPr>
            <a:xfrm>
              <a:off x="5317685" y="4355040"/>
              <a:ext cx="111370" cy="573655"/>
              <a:chOff x="5152292" y="4331637"/>
              <a:chExt cx="111370" cy="573655"/>
            </a:xfrm>
            <a:grpFill/>
          </p:grpSpPr>
          <p:cxnSp>
            <p:nvCxnSpPr>
              <p:cNvPr id="286" name="Straight Connector 285">
                <a:extLst>
                  <a:ext uri="{FF2B5EF4-FFF2-40B4-BE49-F238E27FC236}">
                    <a16:creationId xmlns:a16="http://schemas.microsoft.com/office/drawing/2014/main" id="{427FCE6D-F325-E628-0AFC-7BCAE303DC53}"/>
                  </a:ext>
                </a:extLst>
              </p:cNvPr>
              <p:cNvCxnSpPr>
                <a:cxnSpLocks/>
              </p:cNvCxnSpPr>
              <p:nvPr/>
            </p:nvCxnSpPr>
            <p:spPr bwMode="auto">
              <a:xfrm>
                <a:off x="5205047" y="4331637"/>
                <a:ext cx="0" cy="568325"/>
              </a:xfrm>
              <a:prstGeom prst="line">
                <a:avLst/>
              </a:prstGeom>
              <a:grpFill/>
              <a:ln w="19050" cap="flat" cmpd="sng" algn="ctr">
                <a:solidFill>
                  <a:schemeClr val="accent1"/>
                </a:solidFill>
                <a:prstDash val="solid"/>
                <a:round/>
                <a:headEnd type="none" w="med" len="med"/>
                <a:tailEnd type="none" w="med" len="med"/>
              </a:ln>
              <a:effectLst/>
            </p:spPr>
          </p:cxnSp>
          <p:cxnSp>
            <p:nvCxnSpPr>
              <p:cNvPr id="287" name="Straight Connector 286">
                <a:extLst>
                  <a:ext uri="{FF2B5EF4-FFF2-40B4-BE49-F238E27FC236}">
                    <a16:creationId xmlns:a16="http://schemas.microsoft.com/office/drawing/2014/main" id="{0B9524B3-25DF-EAFA-19B0-CA7FF949CFE4}"/>
                  </a:ext>
                </a:extLst>
              </p:cNvPr>
              <p:cNvCxnSpPr>
                <a:cxnSpLocks/>
              </p:cNvCxnSpPr>
              <p:nvPr/>
            </p:nvCxnSpPr>
            <p:spPr bwMode="auto">
              <a:xfrm>
                <a:off x="5152292" y="4334852"/>
                <a:ext cx="111370" cy="0"/>
              </a:xfrm>
              <a:prstGeom prst="line">
                <a:avLst/>
              </a:prstGeom>
              <a:grpFill/>
              <a:ln w="19050" cap="flat" cmpd="sng" algn="ctr">
                <a:solidFill>
                  <a:schemeClr val="accent1"/>
                </a:solidFill>
                <a:prstDash val="solid"/>
                <a:round/>
                <a:headEnd type="none" w="med" len="med"/>
                <a:tailEnd type="none" w="med" len="med"/>
              </a:ln>
              <a:effectLst/>
            </p:spPr>
          </p:cxnSp>
          <p:cxnSp>
            <p:nvCxnSpPr>
              <p:cNvPr id="288" name="Straight Connector 287">
                <a:extLst>
                  <a:ext uri="{FF2B5EF4-FFF2-40B4-BE49-F238E27FC236}">
                    <a16:creationId xmlns:a16="http://schemas.microsoft.com/office/drawing/2014/main" id="{3CE8D806-D11E-B200-D6EB-F94CB8E8D0F5}"/>
                  </a:ext>
                </a:extLst>
              </p:cNvPr>
              <p:cNvCxnSpPr>
                <a:cxnSpLocks/>
              </p:cNvCxnSpPr>
              <p:nvPr/>
            </p:nvCxnSpPr>
            <p:spPr bwMode="auto">
              <a:xfrm>
                <a:off x="5152292" y="4905292"/>
                <a:ext cx="111370" cy="0"/>
              </a:xfrm>
              <a:prstGeom prst="line">
                <a:avLst/>
              </a:prstGeom>
              <a:grpFill/>
              <a:ln w="19050" cap="flat" cmpd="sng" algn="ctr">
                <a:solidFill>
                  <a:schemeClr val="accent1"/>
                </a:solidFill>
                <a:prstDash val="solid"/>
                <a:round/>
                <a:headEnd type="none" w="med" len="med"/>
                <a:tailEnd type="none" w="med" len="med"/>
              </a:ln>
              <a:effectLst/>
            </p:spPr>
          </p:cxnSp>
        </p:grpSp>
      </p:grpSp>
      <p:grpSp>
        <p:nvGrpSpPr>
          <p:cNvPr id="289" name="Group 288">
            <a:extLst>
              <a:ext uri="{FF2B5EF4-FFF2-40B4-BE49-F238E27FC236}">
                <a16:creationId xmlns:a16="http://schemas.microsoft.com/office/drawing/2014/main" id="{13802551-03BD-B48A-A1F3-15708388319A}"/>
              </a:ext>
            </a:extLst>
          </p:cNvPr>
          <p:cNvGrpSpPr/>
          <p:nvPr/>
        </p:nvGrpSpPr>
        <p:grpSpPr>
          <a:xfrm>
            <a:off x="9900971" y="4241742"/>
            <a:ext cx="114548" cy="573655"/>
            <a:chOff x="5316096" y="4355040"/>
            <a:chExt cx="114548" cy="573655"/>
          </a:xfrm>
          <a:solidFill>
            <a:schemeClr val="accent1"/>
          </a:solidFill>
        </p:grpSpPr>
        <p:sp>
          <p:nvSpPr>
            <p:cNvPr id="290" name="Rectangle 289">
              <a:extLst>
                <a:ext uri="{FF2B5EF4-FFF2-40B4-BE49-F238E27FC236}">
                  <a16:creationId xmlns:a16="http://schemas.microsoft.com/office/drawing/2014/main" id="{AA89628F-3C81-F184-A3D8-960E56BA431B}"/>
                </a:ext>
              </a:extLst>
            </p:cNvPr>
            <p:cNvSpPr/>
            <p:nvPr/>
          </p:nvSpPr>
          <p:spPr bwMode="auto">
            <a:xfrm>
              <a:off x="5316096" y="4585599"/>
              <a:ext cx="114548" cy="114548"/>
            </a:xfrm>
            <a:prstGeom prst="rect">
              <a:avLst/>
            </a:prstGeom>
            <a:grp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291" name="Group 290">
              <a:extLst>
                <a:ext uri="{FF2B5EF4-FFF2-40B4-BE49-F238E27FC236}">
                  <a16:creationId xmlns:a16="http://schemas.microsoft.com/office/drawing/2014/main" id="{2243E4C0-0882-78E5-8FF8-8C9315A99B41}"/>
                </a:ext>
              </a:extLst>
            </p:cNvPr>
            <p:cNvGrpSpPr/>
            <p:nvPr/>
          </p:nvGrpSpPr>
          <p:grpSpPr>
            <a:xfrm>
              <a:off x="5317685" y="4355040"/>
              <a:ext cx="111370" cy="573655"/>
              <a:chOff x="5152292" y="4331637"/>
              <a:chExt cx="111370" cy="573655"/>
            </a:xfrm>
            <a:grpFill/>
          </p:grpSpPr>
          <p:cxnSp>
            <p:nvCxnSpPr>
              <p:cNvPr id="292" name="Straight Connector 291">
                <a:extLst>
                  <a:ext uri="{FF2B5EF4-FFF2-40B4-BE49-F238E27FC236}">
                    <a16:creationId xmlns:a16="http://schemas.microsoft.com/office/drawing/2014/main" id="{09D14292-9BAD-E8FD-BB6E-874D61E325E5}"/>
                  </a:ext>
                </a:extLst>
              </p:cNvPr>
              <p:cNvCxnSpPr>
                <a:cxnSpLocks/>
              </p:cNvCxnSpPr>
              <p:nvPr/>
            </p:nvCxnSpPr>
            <p:spPr bwMode="auto">
              <a:xfrm>
                <a:off x="5205047" y="4331637"/>
                <a:ext cx="0" cy="568325"/>
              </a:xfrm>
              <a:prstGeom prst="line">
                <a:avLst/>
              </a:prstGeom>
              <a:grpFill/>
              <a:ln w="19050" cap="flat" cmpd="sng" algn="ctr">
                <a:solidFill>
                  <a:schemeClr val="accent1"/>
                </a:solidFill>
                <a:prstDash val="solid"/>
                <a:round/>
                <a:headEnd type="none" w="med" len="med"/>
                <a:tailEnd type="none" w="med" len="med"/>
              </a:ln>
              <a:effectLst/>
            </p:spPr>
          </p:cxnSp>
          <p:cxnSp>
            <p:nvCxnSpPr>
              <p:cNvPr id="293" name="Straight Connector 292">
                <a:extLst>
                  <a:ext uri="{FF2B5EF4-FFF2-40B4-BE49-F238E27FC236}">
                    <a16:creationId xmlns:a16="http://schemas.microsoft.com/office/drawing/2014/main" id="{25513B4F-42D0-3CE2-2D4F-03166680BFBB}"/>
                  </a:ext>
                </a:extLst>
              </p:cNvPr>
              <p:cNvCxnSpPr>
                <a:cxnSpLocks/>
              </p:cNvCxnSpPr>
              <p:nvPr/>
            </p:nvCxnSpPr>
            <p:spPr bwMode="auto">
              <a:xfrm>
                <a:off x="5152292" y="4334852"/>
                <a:ext cx="111370" cy="0"/>
              </a:xfrm>
              <a:prstGeom prst="line">
                <a:avLst/>
              </a:prstGeom>
              <a:grpFill/>
              <a:ln w="19050" cap="flat" cmpd="sng" algn="ctr">
                <a:solidFill>
                  <a:schemeClr val="accent1"/>
                </a:solidFill>
                <a:prstDash val="solid"/>
                <a:round/>
                <a:headEnd type="none" w="med" len="med"/>
                <a:tailEnd type="none" w="med" len="med"/>
              </a:ln>
              <a:effectLst/>
            </p:spPr>
          </p:cxnSp>
          <p:cxnSp>
            <p:nvCxnSpPr>
              <p:cNvPr id="294" name="Straight Connector 293">
                <a:extLst>
                  <a:ext uri="{FF2B5EF4-FFF2-40B4-BE49-F238E27FC236}">
                    <a16:creationId xmlns:a16="http://schemas.microsoft.com/office/drawing/2014/main" id="{99F266F5-2014-A14B-14CE-975230E4C563}"/>
                  </a:ext>
                </a:extLst>
              </p:cNvPr>
              <p:cNvCxnSpPr>
                <a:cxnSpLocks/>
              </p:cNvCxnSpPr>
              <p:nvPr/>
            </p:nvCxnSpPr>
            <p:spPr bwMode="auto">
              <a:xfrm>
                <a:off x="5152292" y="4905292"/>
                <a:ext cx="111370" cy="0"/>
              </a:xfrm>
              <a:prstGeom prst="line">
                <a:avLst/>
              </a:prstGeom>
              <a:grpFill/>
              <a:ln w="19050" cap="flat" cmpd="sng" algn="ctr">
                <a:solidFill>
                  <a:schemeClr val="accent1"/>
                </a:solidFill>
                <a:prstDash val="solid"/>
                <a:round/>
                <a:headEnd type="none" w="med" len="med"/>
                <a:tailEnd type="none" w="med" len="med"/>
              </a:ln>
              <a:effectLst/>
            </p:spPr>
          </p:cxnSp>
        </p:grpSp>
      </p:grpSp>
      <p:grpSp>
        <p:nvGrpSpPr>
          <p:cNvPr id="295" name="Group 294">
            <a:extLst>
              <a:ext uri="{FF2B5EF4-FFF2-40B4-BE49-F238E27FC236}">
                <a16:creationId xmlns:a16="http://schemas.microsoft.com/office/drawing/2014/main" id="{950F7C3F-3637-0636-5450-9047EDE40521}"/>
              </a:ext>
            </a:extLst>
          </p:cNvPr>
          <p:cNvGrpSpPr/>
          <p:nvPr/>
        </p:nvGrpSpPr>
        <p:grpSpPr>
          <a:xfrm>
            <a:off x="8100586" y="3832941"/>
            <a:ext cx="114548" cy="533360"/>
            <a:chOff x="5316096" y="4377305"/>
            <a:chExt cx="114548" cy="533360"/>
          </a:xfrm>
          <a:solidFill>
            <a:schemeClr val="accent1"/>
          </a:solidFill>
        </p:grpSpPr>
        <p:sp>
          <p:nvSpPr>
            <p:cNvPr id="296" name="Rectangle 295">
              <a:extLst>
                <a:ext uri="{FF2B5EF4-FFF2-40B4-BE49-F238E27FC236}">
                  <a16:creationId xmlns:a16="http://schemas.microsoft.com/office/drawing/2014/main" id="{FB0D1D03-04CA-666B-7F6A-0C564277651E}"/>
                </a:ext>
              </a:extLst>
            </p:cNvPr>
            <p:cNvSpPr/>
            <p:nvPr/>
          </p:nvSpPr>
          <p:spPr bwMode="auto">
            <a:xfrm>
              <a:off x="5316096" y="4585599"/>
              <a:ext cx="114548" cy="114548"/>
            </a:xfrm>
            <a:prstGeom prst="rect">
              <a:avLst/>
            </a:prstGeom>
            <a:grp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grpSp>
          <p:nvGrpSpPr>
            <p:cNvPr id="297" name="Group 296">
              <a:extLst>
                <a:ext uri="{FF2B5EF4-FFF2-40B4-BE49-F238E27FC236}">
                  <a16:creationId xmlns:a16="http://schemas.microsoft.com/office/drawing/2014/main" id="{EA84BA3D-FF90-419E-4371-5FE5063F7E6D}"/>
                </a:ext>
              </a:extLst>
            </p:cNvPr>
            <p:cNvGrpSpPr/>
            <p:nvPr/>
          </p:nvGrpSpPr>
          <p:grpSpPr>
            <a:xfrm>
              <a:off x="5317685" y="4377305"/>
              <a:ext cx="111370" cy="533360"/>
              <a:chOff x="5152292" y="4353902"/>
              <a:chExt cx="111370" cy="533360"/>
            </a:xfrm>
            <a:grpFill/>
          </p:grpSpPr>
          <p:cxnSp>
            <p:nvCxnSpPr>
              <p:cNvPr id="298" name="Straight Connector 297">
                <a:extLst>
                  <a:ext uri="{FF2B5EF4-FFF2-40B4-BE49-F238E27FC236}">
                    <a16:creationId xmlns:a16="http://schemas.microsoft.com/office/drawing/2014/main" id="{911408A7-F30B-039C-7E54-5B9CD2E115B0}"/>
                  </a:ext>
                </a:extLst>
              </p:cNvPr>
              <p:cNvCxnSpPr>
                <a:cxnSpLocks/>
              </p:cNvCxnSpPr>
              <p:nvPr/>
            </p:nvCxnSpPr>
            <p:spPr bwMode="auto">
              <a:xfrm>
                <a:off x="5206332" y="4354998"/>
                <a:ext cx="0" cy="532264"/>
              </a:xfrm>
              <a:prstGeom prst="line">
                <a:avLst/>
              </a:prstGeom>
              <a:grpFill/>
              <a:ln w="19050" cap="flat" cmpd="sng" algn="ctr">
                <a:solidFill>
                  <a:schemeClr val="accent1"/>
                </a:solidFill>
                <a:prstDash val="solid"/>
                <a:round/>
                <a:headEnd type="none" w="med" len="med"/>
                <a:tailEnd type="none" w="med" len="med"/>
              </a:ln>
              <a:effectLst/>
            </p:spPr>
          </p:cxnSp>
          <p:cxnSp>
            <p:nvCxnSpPr>
              <p:cNvPr id="299" name="Straight Connector 298">
                <a:extLst>
                  <a:ext uri="{FF2B5EF4-FFF2-40B4-BE49-F238E27FC236}">
                    <a16:creationId xmlns:a16="http://schemas.microsoft.com/office/drawing/2014/main" id="{1D0FE17D-9E8C-12DC-E696-F49D81B9F3DD}"/>
                  </a:ext>
                </a:extLst>
              </p:cNvPr>
              <p:cNvCxnSpPr>
                <a:cxnSpLocks/>
              </p:cNvCxnSpPr>
              <p:nvPr/>
            </p:nvCxnSpPr>
            <p:spPr bwMode="auto">
              <a:xfrm>
                <a:off x="5152292" y="4353902"/>
                <a:ext cx="111370" cy="0"/>
              </a:xfrm>
              <a:prstGeom prst="line">
                <a:avLst/>
              </a:prstGeom>
              <a:grpFill/>
              <a:ln w="19050" cap="flat" cmpd="sng" algn="ctr">
                <a:solidFill>
                  <a:schemeClr val="accent1"/>
                </a:solidFill>
                <a:prstDash val="solid"/>
                <a:round/>
                <a:headEnd type="none" w="med" len="med"/>
                <a:tailEnd type="none" w="med" len="med"/>
              </a:ln>
              <a:effectLst/>
            </p:spPr>
          </p:cxnSp>
          <p:cxnSp>
            <p:nvCxnSpPr>
              <p:cNvPr id="300" name="Straight Connector 299">
                <a:extLst>
                  <a:ext uri="{FF2B5EF4-FFF2-40B4-BE49-F238E27FC236}">
                    <a16:creationId xmlns:a16="http://schemas.microsoft.com/office/drawing/2014/main" id="{B8C35DAC-FC20-29CF-B30B-C42353935014}"/>
                  </a:ext>
                </a:extLst>
              </p:cNvPr>
              <p:cNvCxnSpPr>
                <a:cxnSpLocks/>
              </p:cNvCxnSpPr>
              <p:nvPr/>
            </p:nvCxnSpPr>
            <p:spPr bwMode="auto">
              <a:xfrm>
                <a:off x="5152292" y="4883067"/>
                <a:ext cx="111370" cy="0"/>
              </a:xfrm>
              <a:prstGeom prst="line">
                <a:avLst/>
              </a:prstGeom>
              <a:grpFill/>
              <a:ln w="19050" cap="flat" cmpd="sng" algn="ctr">
                <a:solidFill>
                  <a:schemeClr val="accent1"/>
                </a:solidFill>
                <a:prstDash val="solid"/>
                <a:round/>
                <a:headEnd type="none" w="med" len="med"/>
                <a:tailEnd type="none" w="med" len="med"/>
              </a:ln>
              <a:effectLst/>
            </p:spPr>
          </p:cxnSp>
        </p:grpSp>
      </p:grpSp>
      <p:sp>
        <p:nvSpPr>
          <p:cNvPr id="302" name="Rectangle 301">
            <a:extLst>
              <a:ext uri="{FF2B5EF4-FFF2-40B4-BE49-F238E27FC236}">
                <a16:creationId xmlns:a16="http://schemas.microsoft.com/office/drawing/2014/main" id="{E2F9ABF7-DBD1-487F-E420-7EA0F5754731}"/>
              </a:ext>
            </a:extLst>
          </p:cNvPr>
          <p:cNvSpPr/>
          <p:nvPr/>
        </p:nvSpPr>
        <p:spPr bwMode="auto">
          <a:xfrm>
            <a:off x="6976925" y="2589266"/>
            <a:ext cx="114548" cy="114548"/>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Tree>
    <p:extLst>
      <p:ext uri="{BB962C8B-B14F-4D97-AF65-F5344CB8AC3E}">
        <p14:creationId xmlns:p14="http://schemas.microsoft.com/office/powerpoint/2010/main" val="4526675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85658E-59DF-55C2-A930-B2FED9B2DBFA}"/>
              </a:ext>
            </a:extLst>
          </p:cNvPr>
          <p:cNvSpPr>
            <a:spLocks noGrp="1"/>
          </p:cNvSpPr>
          <p:nvPr>
            <p:ph type="title"/>
          </p:nvPr>
        </p:nvSpPr>
        <p:spPr/>
        <p:txBody>
          <a:bodyPr wrap="square" anchor="ctr">
            <a:normAutofit/>
          </a:bodyPr>
          <a:lstStyle/>
          <a:p>
            <a:r>
              <a:rPr lang="en-US"/>
              <a:t>Practical Considerations: Administration and Dosing</a:t>
            </a:r>
          </a:p>
        </p:txBody>
      </p:sp>
      <p:graphicFrame>
        <p:nvGraphicFramePr>
          <p:cNvPr id="5" name="Content Placeholder 2">
            <a:extLst>
              <a:ext uri="{FF2B5EF4-FFF2-40B4-BE49-F238E27FC236}">
                <a16:creationId xmlns:a16="http://schemas.microsoft.com/office/drawing/2014/main" id="{D35165E2-38D0-2927-7212-3945E9125D85}"/>
              </a:ext>
            </a:extLst>
          </p:cNvPr>
          <p:cNvGraphicFramePr>
            <a:graphicFrameLocks noGrp="1"/>
          </p:cNvGraphicFramePr>
          <p:nvPr>
            <p:ph idx="4294967295"/>
            <p:extLst>
              <p:ext uri="{D42A27DB-BD31-4B8C-83A1-F6EECF244321}">
                <p14:modId xmlns:p14="http://schemas.microsoft.com/office/powerpoint/2010/main" val="1633665557"/>
              </p:ext>
            </p:extLst>
          </p:nvPr>
        </p:nvGraphicFramePr>
        <p:xfrm>
          <a:off x="717549" y="1341440"/>
          <a:ext cx="10802137" cy="46513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id="{6D7D0238-BF61-CED1-FE38-98B16E26B506}"/>
              </a:ext>
            </a:extLst>
          </p:cNvPr>
          <p:cNvSpPr/>
          <p:nvPr/>
        </p:nvSpPr>
        <p:spPr>
          <a:xfrm>
            <a:off x="398440" y="6369770"/>
            <a:ext cx="8313081"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Liraglutide PI. </a:t>
            </a:r>
            <a:r>
              <a:rPr kumimoji="0" lang="en-US" sz="1200" b="0" i="0" u="none" strike="noStrike" kern="1200" cap="none" spc="0" normalizeH="0" baseline="0" noProof="0" err="1">
                <a:ln>
                  <a:noFill/>
                </a:ln>
                <a:solidFill>
                  <a:schemeClr val="bg2"/>
                </a:solidFill>
                <a:effectLst/>
                <a:uLnTx/>
                <a:uFillTx/>
                <a:latin typeface="Calibri" panose="020F0502020204030204"/>
                <a:ea typeface="+mn-ea"/>
                <a:cs typeface="+mn-cs"/>
              </a:rPr>
              <a:t>Tirzepatide</a:t>
            </a: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 PI.</a:t>
            </a:r>
          </a:p>
        </p:txBody>
      </p:sp>
    </p:spTree>
    <p:extLst>
      <p:ext uri="{BB962C8B-B14F-4D97-AF65-F5344CB8AC3E}">
        <p14:creationId xmlns:p14="http://schemas.microsoft.com/office/powerpoint/2010/main" val="37175909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06A3ECF-7A39-D43C-A55E-B28A7519B38E}"/>
              </a:ext>
            </a:extLst>
          </p:cNvPr>
          <p:cNvSpPr/>
          <p:nvPr/>
        </p:nvSpPr>
        <p:spPr>
          <a:xfrm>
            <a:off x="461373" y="6262151"/>
            <a:ext cx="7155580" cy="276999"/>
          </a:xfrm>
          <a:prstGeom prst="rect">
            <a:avLst/>
          </a:prstGeom>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kern="1200" cap="none" spc="0" normalizeH="0" baseline="0" noProof="0">
              <a:ln>
                <a:noFill/>
              </a:ln>
              <a:solidFill>
                <a:schemeClr val="bg2"/>
              </a:solidFill>
              <a:effectLst/>
              <a:uLnTx/>
              <a:uFillTx/>
              <a:latin typeface="Calibri" panose="020F0502020204030204"/>
              <a:ea typeface="Calibri"/>
              <a:cs typeface="Calibri"/>
            </a:endParaRPr>
          </a:p>
        </p:txBody>
      </p:sp>
      <p:sp>
        <p:nvSpPr>
          <p:cNvPr id="2" name="Title 1">
            <a:extLst>
              <a:ext uri="{FF2B5EF4-FFF2-40B4-BE49-F238E27FC236}">
                <a16:creationId xmlns:a16="http://schemas.microsoft.com/office/drawing/2014/main" id="{0E3522E3-8E2E-1A04-1D2A-A35C3D62C562}"/>
              </a:ext>
            </a:extLst>
          </p:cNvPr>
          <p:cNvSpPr>
            <a:spLocks noGrp="1"/>
          </p:cNvSpPr>
          <p:nvPr>
            <p:ph type="title"/>
          </p:nvPr>
        </p:nvSpPr>
        <p:spPr/>
        <p:txBody>
          <a:bodyPr/>
          <a:lstStyle/>
          <a:p>
            <a:r>
              <a:rPr lang="en-US"/>
              <a:t>Nutrition Considerations With Obesity Meds</a:t>
            </a:r>
          </a:p>
        </p:txBody>
      </p:sp>
      <p:sp>
        <p:nvSpPr>
          <p:cNvPr id="3" name="Content Placeholder 2">
            <a:extLst>
              <a:ext uri="{FF2B5EF4-FFF2-40B4-BE49-F238E27FC236}">
                <a16:creationId xmlns:a16="http://schemas.microsoft.com/office/drawing/2014/main" id="{CB541542-A81C-40BB-1E5C-93D5C89DD8FA}"/>
              </a:ext>
            </a:extLst>
          </p:cNvPr>
          <p:cNvSpPr>
            <a:spLocks noGrp="1"/>
          </p:cNvSpPr>
          <p:nvPr>
            <p:ph idx="1"/>
          </p:nvPr>
        </p:nvSpPr>
        <p:spPr>
          <a:xfrm>
            <a:off x="604675" y="1509168"/>
            <a:ext cx="11587325" cy="4963696"/>
          </a:xfrm>
        </p:spPr>
        <p:txBody>
          <a:bodyPr/>
          <a:lstStyle/>
          <a:p>
            <a:pPr marL="0" indent="0">
              <a:spcBef>
                <a:spcPts val="500"/>
              </a:spcBef>
              <a:spcAft>
                <a:spcPts val="0"/>
              </a:spcAft>
              <a:buNone/>
            </a:pPr>
            <a:r>
              <a:rPr lang="en-US" sz="2000" b="1" dirty="0"/>
              <a:t>Most individuals in the US do not meet recommendations for healthy diet</a:t>
            </a:r>
          </a:p>
          <a:p>
            <a:pPr>
              <a:spcBef>
                <a:spcPts val="500"/>
              </a:spcBef>
              <a:spcAft>
                <a:spcPts val="0"/>
              </a:spcAft>
            </a:pPr>
            <a:r>
              <a:rPr lang="en-US" sz="1800" dirty="0"/>
              <a:t>Energy requirements vary by factors including age, sex, body weight, and activity level, among others</a:t>
            </a:r>
          </a:p>
          <a:p>
            <a:pPr lvl="1">
              <a:spcBef>
                <a:spcPts val="500"/>
              </a:spcBef>
              <a:spcAft>
                <a:spcPts val="0"/>
              </a:spcAft>
            </a:pPr>
            <a:r>
              <a:rPr lang="en-US" sz="1600" dirty="0"/>
              <a:t>Women: 1200-1500 kcal/day</a:t>
            </a:r>
          </a:p>
          <a:p>
            <a:pPr lvl="1">
              <a:spcBef>
                <a:spcPts val="500"/>
              </a:spcBef>
              <a:spcAft>
                <a:spcPts val="0"/>
              </a:spcAft>
            </a:pPr>
            <a:r>
              <a:rPr lang="en-US" sz="1600" dirty="0"/>
              <a:t>Men: 1500-1800kcal/day</a:t>
            </a:r>
            <a:br>
              <a:rPr lang="en-US" sz="2000" dirty="0"/>
            </a:br>
            <a:endParaRPr lang="en-US" sz="2000" dirty="0"/>
          </a:p>
          <a:p>
            <a:pPr marL="457200" lvl="1" indent="0">
              <a:spcBef>
                <a:spcPts val="500"/>
              </a:spcBef>
              <a:spcAft>
                <a:spcPts val="0"/>
              </a:spcAft>
              <a:buNone/>
            </a:pPr>
            <a:br>
              <a:rPr lang="en-US" sz="2000" dirty="0"/>
            </a:br>
            <a:br>
              <a:rPr lang="en-US" sz="2000" dirty="0"/>
            </a:br>
            <a:br>
              <a:rPr lang="en-US" sz="2000" dirty="0"/>
            </a:br>
            <a:br>
              <a:rPr lang="en-US" sz="2000" dirty="0"/>
            </a:br>
            <a:endParaRPr lang="en-US" sz="2000" dirty="0"/>
          </a:p>
          <a:p>
            <a:pPr>
              <a:spcBef>
                <a:spcPts val="500"/>
              </a:spcBef>
              <a:spcAft>
                <a:spcPts val="0"/>
              </a:spcAft>
            </a:pPr>
            <a:r>
              <a:rPr lang="en-US" sz="2000" b="1" dirty="0"/>
              <a:t>Drink at least 2-3L of fluids/day</a:t>
            </a:r>
            <a:r>
              <a:rPr lang="en-US" sz="2000" b="1" baseline="30000" dirty="0"/>
              <a:t>1</a:t>
            </a:r>
          </a:p>
          <a:p>
            <a:pPr lvl="1">
              <a:spcBef>
                <a:spcPts val="500"/>
              </a:spcBef>
              <a:spcAft>
                <a:spcPts val="0"/>
              </a:spcAft>
            </a:pPr>
            <a:r>
              <a:rPr lang="en-US" sz="1800" dirty="0"/>
              <a:t>Consume water, low-calorie beverages, or nutrient-dense beverages</a:t>
            </a:r>
          </a:p>
          <a:p>
            <a:pPr lvl="1">
              <a:spcBef>
                <a:spcPts val="500"/>
              </a:spcBef>
              <a:spcAft>
                <a:spcPts val="0"/>
              </a:spcAft>
            </a:pPr>
            <a:r>
              <a:rPr lang="en-US" sz="1800" dirty="0"/>
              <a:t>Limit sugar-sweetened beverages, alcohol, and caffeine</a:t>
            </a:r>
            <a:r>
              <a:rPr lang="en-US" sz="1800" baseline="30000" dirty="0"/>
              <a:t>2</a:t>
            </a:r>
          </a:p>
          <a:p>
            <a:pPr>
              <a:spcBef>
                <a:spcPts val="500"/>
              </a:spcBef>
              <a:spcAft>
                <a:spcPts val="0"/>
              </a:spcAft>
            </a:pPr>
            <a:r>
              <a:rPr lang="en-US" sz="2000" b="1" dirty="0"/>
              <a:t>Taking a complete multivitamin is associated with a reduced risk of deficiencies</a:t>
            </a:r>
            <a:endParaRPr lang="en-US" sz="2000" b="1" baseline="30000" dirty="0"/>
          </a:p>
          <a:p>
            <a:pPr lvl="1">
              <a:spcBef>
                <a:spcPts val="500"/>
              </a:spcBef>
              <a:spcAft>
                <a:spcPts val="0"/>
              </a:spcAft>
            </a:pPr>
            <a:r>
              <a:rPr lang="en-US" sz="1800" dirty="0"/>
              <a:t>Supplementation may not be sufficient to correct preexisting deficiencies in people consuming a low-calorie diet</a:t>
            </a:r>
            <a:r>
              <a:rPr lang="en-US" sz="1800" baseline="30000" dirty="0"/>
              <a:t>2</a:t>
            </a:r>
          </a:p>
        </p:txBody>
      </p:sp>
      <p:sp>
        <p:nvSpPr>
          <p:cNvPr id="6" name="TextBox 5">
            <a:extLst>
              <a:ext uri="{FF2B5EF4-FFF2-40B4-BE49-F238E27FC236}">
                <a16:creationId xmlns:a16="http://schemas.microsoft.com/office/drawing/2014/main" id="{472A5F69-BEA9-CCFE-6661-A8F65222620B}"/>
              </a:ext>
            </a:extLst>
          </p:cNvPr>
          <p:cNvSpPr txBox="1"/>
          <p:nvPr/>
        </p:nvSpPr>
        <p:spPr bwMode="auto">
          <a:xfrm>
            <a:off x="410635" y="6186571"/>
            <a:ext cx="818661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a:solidFill>
                  <a:schemeClr val="bg1"/>
                </a:solidFill>
                <a:latin typeface="Calibri" panose="020F0502020204030204" pitchFamily="34" charset="0"/>
              </a:rPr>
              <a:t>*Protein intake based on a 1200-1500-kcal/day total energy intake.</a:t>
            </a:r>
            <a:br>
              <a:rPr lang="en-US" sz="1200" b="0">
                <a:solidFill>
                  <a:schemeClr val="bg1"/>
                </a:solidFill>
                <a:latin typeface="Calibri" panose="020F0502020204030204" pitchFamily="34" charset="0"/>
              </a:rPr>
            </a:br>
            <a:r>
              <a:rPr lang="en-US" sz="1200" b="0">
                <a:solidFill>
                  <a:schemeClr val="bg2"/>
                </a:solidFill>
                <a:latin typeface="Calibri" panose="020F0502020204030204" pitchFamily="34" charset="0"/>
              </a:rPr>
              <a:t>1. Almandoz. Obesity (Silver Spring). 2024;1. 2. dietaryguidelines.gov/resources/2020-2025-dietary-guidelines-online-materials.</a:t>
            </a:r>
          </a:p>
        </p:txBody>
      </p:sp>
      <p:graphicFrame>
        <p:nvGraphicFramePr>
          <p:cNvPr id="7" name="Table 6">
            <a:extLst>
              <a:ext uri="{FF2B5EF4-FFF2-40B4-BE49-F238E27FC236}">
                <a16:creationId xmlns:a16="http://schemas.microsoft.com/office/drawing/2014/main" id="{EE3A13A7-FD5B-E793-235E-F22778F6619B}"/>
              </a:ext>
            </a:extLst>
          </p:cNvPr>
          <p:cNvGraphicFramePr>
            <a:graphicFrameLocks noGrp="1"/>
          </p:cNvGraphicFramePr>
          <p:nvPr>
            <p:extLst>
              <p:ext uri="{D42A27DB-BD31-4B8C-83A1-F6EECF244321}">
                <p14:modId xmlns:p14="http://schemas.microsoft.com/office/powerpoint/2010/main" val="2822971656"/>
              </p:ext>
            </p:extLst>
          </p:nvPr>
        </p:nvGraphicFramePr>
        <p:xfrm>
          <a:off x="695138" y="2758472"/>
          <a:ext cx="10788652" cy="1645920"/>
        </p:xfrm>
        <a:graphic>
          <a:graphicData uri="http://schemas.openxmlformats.org/drawingml/2006/table">
            <a:tbl>
              <a:tblPr firstRow="1" bandRow="1">
                <a:tableStyleId>{93296810-A885-4BE3-A3E7-6D5BEEA58F35}</a:tableStyleId>
              </a:tblPr>
              <a:tblGrid>
                <a:gridCol w="2697163">
                  <a:extLst>
                    <a:ext uri="{9D8B030D-6E8A-4147-A177-3AD203B41FA5}">
                      <a16:colId xmlns:a16="http://schemas.microsoft.com/office/drawing/2014/main" val="2832186247"/>
                    </a:ext>
                  </a:extLst>
                </a:gridCol>
                <a:gridCol w="2697163">
                  <a:extLst>
                    <a:ext uri="{9D8B030D-6E8A-4147-A177-3AD203B41FA5}">
                      <a16:colId xmlns:a16="http://schemas.microsoft.com/office/drawing/2014/main" val="2076153701"/>
                    </a:ext>
                  </a:extLst>
                </a:gridCol>
                <a:gridCol w="2697163">
                  <a:extLst>
                    <a:ext uri="{9D8B030D-6E8A-4147-A177-3AD203B41FA5}">
                      <a16:colId xmlns:a16="http://schemas.microsoft.com/office/drawing/2014/main" val="1425678341"/>
                    </a:ext>
                  </a:extLst>
                </a:gridCol>
                <a:gridCol w="2697163">
                  <a:extLst>
                    <a:ext uri="{9D8B030D-6E8A-4147-A177-3AD203B41FA5}">
                      <a16:colId xmlns:a16="http://schemas.microsoft.com/office/drawing/2014/main" val="2270425326"/>
                    </a:ext>
                  </a:extLst>
                </a:gridCol>
              </a:tblGrid>
              <a:tr h="0">
                <a:tc gridSpan="4">
                  <a:txBody>
                    <a:bodyPr/>
                    <a:lstStyle/>
                    <a:p>
                      <a:pPr algn="ctr"/>
                      <a:r>
                        <a:rPr lang="en-US"/>
                        <a:t>Macronutrient Recommendations Include</a:t>
                      </a:r>
                      <a:r>
                        <a:rPr lang="en-US" baseline="30000"/>
                        <a:t>1,2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tc hMerge="1">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hMerge="1">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hMerge="1">
                  <a:txBody>
                    <a:bodyPr/>
                    <a:lstStyle/>
                    <a:p>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115232073"/>
                  </a:ext>
                </a:extLst>
              </a:tr>
              <a:tr h="0">
                <a:tc>
                  <a:txBody>
                    <a:bodyPr/>
                    <a:lstStyle/>
                    <a:p>
                      <a:pPr algn="ctr"/>
                      <a:r>
                        <a:rPr lang="en-US" b="1">
                          <a:solidFill>
                            <a:schemeClr val="tx1"/>
                          </a:solidFill>
                        </a:rPr>
                        <a:t>Protein</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b="1">
                          <a:solidFill>
                            <a:schemeClr val="tx1"/>
                          </a:solidFill>
                        </a:rPr>
                        <a:t>Carbohydrates</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a:r>
                        <a:rPr lang="en-US" b="1">
                          <a:solidFill>
                            <a:schemeClr val="tx1"/>
                          </a:solidFill>
                        </a:rPr>
                        <a:t>Fat</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4"/>
                    </a:solidFill>
                  </a:tcPr>
                </a:tc>
                <a:tc>
                  <a:txBody>
                    <a:bodyPr/>
                    <a:lstStyle/>
                    <a:p>
                      <a:pPr algn="ctr"/>
                      <a:r>
                        <a:rPr lang="en-US" b="1">
                          <a:solidFill>
                            <a:schemeClr val="tx1"/>
                          </a:solidFill>
                        </a:rPr>
                        <a:t>Fiber</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1720241052"/>
                  </a:ext>
                </a:extLst>
              </a:tr>
              <a:tr h="0">
                <a:tc>
                  <a:txBody>
                    <a:bodyPr/>
                    <a:lstStyle/>
                    <a:p>
                      <a:pPr algn="ctr"/>
                      <a:r>
                        <a:rPr lang="en-US">
                          <a:solidFill>
                            <a:schemeClr val="bg1"/>
                          </a:solidFill>
                        </a:rPr>
                        <a:t>10%-35% total energy </a:t>
                      </a:r>
                      <a:br>
                        <a:rPr lang="en-US">
                          <a:solidFill>
                            <a:schemeClr val="bg1"/>
                          </a:solidFill>
                        </a:rPr>
                      </a:br>
                      <a:r>
                        <a:rPr lang="en-US">
                          <a:solidFill>
                            <a:schemeClr val="bg1"/>
                          </a:solidFill>
                        </a:rPr>
                        <a:t>≥60 g/day or 1.5 g/kg/day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2">
                        <a:lumMod val="20000"/>
                        <a:lumOff val="80000"/>
                      </a:schemeClr>
                    </a:solidFill>
                  </a:tcPr>
                </a:tc>
                <a:tc>
                  <a:txBody>
                    <a:bodyPr/>
                    <a:lstStyle/>
                    <a:p>
                      <a:pPr algn="ctr"/>
                      <a:r>
                        <a:rPr lang="en-US">
                          <a:solidFill>
                            <a:schemeClr val="bg1"/>
                          </a:solidFill>
                        </a:rPr>
                        <a:t>45%-65% total energy</a:t>
                      </a:r>
                      <a:br>
                        <a:rPr lang="en-US">
                          <a:solidFill>
                            <a:schemeClr val="bg1"/>
                          </a:solidFill>
                        </a:rPr>
                      </a:br>
                      <a:r>
                        <a:rPr lang="en-US">
                          <a:solidFill>
                            <a:schemeClr val="bg1"/>
                          </a:solidFill>
                        </a:rPr>
                        <a:t>135-290 g/day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lumMod val="20000"/>
                        <a:lumOff val="80000"/>
                      </a:schemeClr>
                    </a:solidFill>
                  </a:tcPr>
                </a:tc>
                <a:tc>
                  <a:txBody>
                    <a:bodyPr/>
                    <a:lstStyle/>
                    <a:p>
                      <a:pPr algn="ctr"/>
                      <a:r>
                        <a:rPr lang="en-US">
                          <a:solidFill>
                            <a:schemeClr val="bg1"/>
                          </a:solidFill>
                        </a:rPr>
                        <a:t>20%-35% total energy</a:t>
                      </a:r>
                      <a:br>
                        <a:rPr lang="en-US">
                          <a:solidFill>
                            <a:schemeClr val="bg1"/>
                          </a:solidFill>
                        </a:rPr>
                      </a:br>
                      <a:r>
                        <a:rPr lang="en-US">
                          <a:solidFill>
                            <a:schemeClr val="bg1"/>
                          </a:solidFill>
                        </a:rPr>
                        <a:t>25-70 g/day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92D050">
                        <a:alpha val="25098"/>
                      </a:srgbClr>
                    </a:solidFill>
                  </a:tcPr>
                </a:tc>
                <a:tc>
                  <a:txBody>
                    <a:bodyPr/>
                    <a:lstStyle/>
                    <a:p>
                      <a:pPr algn="ctr"/>
                      <a:r>
                        <a:rPr lang="en-US" dirty="0">
                          <a:solidFill>
                            <a:schemeClr val="bg1"/>
                          </a:solidFill>
                        </a:rPr>
                        <a:t>Women 21-25 g/day</a:t>
                      </a:r>
                      <a:br>
                        <a:rPr lang="en-US" dirty="0">
                          <a:solidFill>
                            <a:schemeClr val="bg1"/>
                          </a:solidFill>
                        </a:rPr>
                      </a:br>
                      <a:r>
                        <a:rPr lang="en-US" dirty="0">
                          <a:solidFill>
                            <a:schemeClr val="bg1"/>
                          </a:solidFill>
                        </a:rPr>
                        <a:t>Men 30-38 g/day</a:t>
                      </a:r>
                      <a:br>
                        <a:rPr lang="en-US" dirty="0">
                          <a:solidFill>
                            <a:schemeClr val="bg1"/>
                          </a:solidFill>
                        </a:rPr>
                      </a:br>
                      <a:r>
                        <a:rPr lang="en-US" dirty="0">
                          <a:solidFill>
                            <a:schemeClr val="bg1"/>
                          </a:solidFill>
                        </a:rPr>
                        <a:t>14 g/1000 kcal/day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3383920991"/>
                  </a:ext>
                </a:extLst>
              </a:tr>
            </a:tbl>
          </a:graphicData>
        </a:graphic>
      </p:graphicFrame>
    </p:spTree>
    <p:extLst>
      <p:ext uri="{BB962C8B-B14F-4D97-AF65-F5344CB8AC3E}">
        <p14:creationId xmlns:p14="http://schemas.microsoft.com/office/powerpoint/2010/main" val="12187854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248CD-5C0E-6D4C-EEBB-E2564BEE7ECD}"/>
              </a:ext>
            </a:extLst>
          </p:cNvPr>
          <p:cNvSpPr>
            <a:spLocks noGrp="1"/>
          </p:cNvSpPr>
          <p:nvPr>
            <p:ph type="title"/>
          </p:nvPr>
        </p:nvSpPr>
        <p:spPr>
          <a:xfrm>
            <a:off x="609759" y="238127"/>
            <a:ext cx="10872444" cy="1103313"/>
          </a:xfrm>
        </p:spPr>
        <p:txBody>
          <a:bodyPr/>
          <a:lstStyle/>
          <a:p>
            <a:r>
              <a:rPr lang="en-US"/>
              <a:t>Individualizing Treatment</a:t>
            </a:r>
          </a:p>
        </p:txBody>
      </p:sp>
      <p:sp>
        <p:nvSpPr>
          <p:cNvPr id="3" name="Content Placeholder 2">
            <a:extLst>
              <a:ext uri="{FF2B5EF4-FFF2-40B4-BE49-F238E27FC236}">
                <a16:creationId xmlns:a16="http://schemas.microsoft.com/office/drawing/2014/main" id="{7CBF6B69-E6F3-3BFE-6B27-8D500A77607F}"/>
              </a:ext>
            </a:extLst>
          </p:cNvPr>
          <p:cNvSpPr>
            <a:spLocks noGrp="1"/>
          </p:cNvSpPr>
          <p:nvPr>
            <p:ph idx="1"/>
          </p:nvPr>
        </p:nvSpPr>
        <p:spPr>
          <a:xfrm>
            <a:off x="2554664" y="1597889"/>
            <a:ext cx="9218236" cy="2295382"/>
          </a:xfrm>
        </p:spPr>
        <p:txBody>
          <a:bodyPr/>
          <a:lstStyle/>
          <a:p>
            <a:pPr marL="0" indent="0">
              <a:buNone/>
            </a:pPr>
            <a:r>
              <a:rPr lang="en-US" b="1"/>
              <a:t>Shared decision-making:</a:t>
            </a:r>
          </a:p>
          <a:p>
            <a:pPr marL="690563" lvl="1" indent="-401638">
              <a:buFont typeface="+mj-lt"/>
              <a:buAutoNum type="arabicPeriod"/>
            </a:pPr>
            <a:r>
              <a:rPr lang="en-US"/>
              <a:t>Discuss patient preferences, goals, and values</a:t>
            </a:r>
          </a:p>
          <a:p>
            <a:pPr marL="690563" lvl="1" indent="-401638">
              <a:buFont typeface="+mj-lt"/>
              <a:buAutoNum type="arabicPeriod"/>
            </a:pPr>
            <a:r>
              <a:rPr lang="en-US"/>
              <a:t>Consider comorbidities, psychological factors</a:t>
            </a:r>
          </a:p>
          <a:p>
            <a:pPr marL="690563" lvl="1" indent="-401638">
              <a:buFont typeface="+mj-lt"/>
              <a:buAutoNum type="arabicPeriod"/>
            </a:pPr>
            <a:r>
              <a:rPr lang="en-US"/>
              <a:t>Educate on realistic expectations and long-term commitment</a:t>
            </a:r>
          </a:p>
        </p:txBody>
      </p:sp>
      <p:sp>
        <p:nvSpPr>
          <p:cNvPr id="4" name="Rectangle 3">
            <a:extLst>
              <a:ext uri="{FF2B5EF4-FFF2-40B4-BE49-F238E27FC236}">
                <a16:creationId xmlns:a16="http://schemas.microsoft.com/office/drawing/2014/main" id="{9518FC58-80D6-B344-3DFE-FA9475D2C62E}"/>
              </a:ext>
            </a:extLst>
          </p:cNvPr>
          <p:cNvSpPr/>
          <p:nvPr/>
        </p:nvSpPr>
        <p:spPr bwMode="auto">
          <a:xfrm>
            <a:off x="717550" y="3984475"/>
            <a:ext cx="11055350" cy="1103314"/>
          </a:xfrm>
          <a:prstGeom prst="rect">
            <a:avLst/>
          </a:prstGeom>
          <a:solidFill>
            <a:schemeClr val="accent3"/>
          </a:solidFill>
          <a:ln w="0">
            <a:noFill/>
            <a:miter lim="800000"/>
            <a:headEnd/>
            <a:tailEnd/>
          </a:ln>
        </p:spPr>
        <p:txBody>
          <a:bodyPr lIns="91440" tIns="45720" rIns="91440" bIns="45720" rtlCol="0" anchor="ctr"/>
          <a:lstStyle/>
          <a:p>
            <a:pPr algn="ctr"/>
            <a:r>
              <a:rPr lang="en-US" sz="2800">
                <a:latin typeface="+mn-lt"/>
                <a:cs typeface="Arial"/>
              </a:rPr>
              <a:t>"Are you able to do a weekly injection? </a:t>
            </a:r>
            <a:br>
              <a:rPr lang="en-US" sz="2800">
                <a:latin typeface="+mn-lt"/>
                <a:cs typeface="Arial"/>
              </a:rPr>
            </a:br>
            <a:r>
              <a:rPr lang="en-US" sz="2800">
                <a:latin typeface="+mn-lt"/>
                <a:cs typeface="Arial"/>
              </a:rPr>
              <a:t>Are you comfortable managing potential side effects?"</a:t>
            </a:r>
          </a:p>
        </p:txBody>
      </p:sp>
      <p:sp>
        <p:nvSpPr>
          <p:cNvPr id="5" name="Rectangle 4">
            <a:extLst>
              <a:ext uri="{FF2B5EF4-FFF2-40B4-BE49-F238E27FC236}">
                <a16:creationId xmlns:a16="http://schemas.microsoft.com/office/drawing/2014/main" id="{CFB9971F-6473-3065-3A64-40F27283C955}"/>
              </a:ext>
            </a:extLst>
          </p:cNvPr>
          <p:cNvSpPr/>
          <p:nvPr/>
        </p:nvSpPr>
        <p:spPr>
          <a:xfrm>
            <a:off x="398441" y="6362235"/>
            <a:ext cx="8313081" cy="27699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chemeClr val="bg2"/>
                </a:solidFill>
                <a:effectLst/>
                <a:uLnTx/>
                <a:uFillTx/>
                <a:latin typeface="Calibri" panose="020F0502020204030204"/>
                <a:ea typeface="+mn-ea"/>
                <a:cs typeface="+mn-cs"/>
              </a:rPr>
              <a:t>Montori. BMJ Evid Based Med. 2022;28:213.</a:t>
            </a:r>
          </a:p>
        </p:txBody>
      </p:sp>
      <p:pic>
        <p:nvPicPr>
          <p:cNvPr id="7" name="Graphic 6" descr="Chat with solid fill">
            <a:extLst>
              <a:ext uri="{FF2B5EF4-FFF2-40B4-BE49-F238E27FC236}">
                <a16:creationId xmlns:a16="http://schemas.microsoft.com/office/drawing/2014/main" id="{434C80C1-5BAD-2B54-C648-C1F77BDE457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52215" y="1180705"/>
            <a:ext cx="2087289" cy="2087289"/>
          </a:xfrm>
          <a:prstGeom prst="rect">
            <a:avLst/>
          </a:prstGeom>
        </p:spPr>
      </p:pic>
    </p:spTree>
    <p:extLst>
      <p:ext uri="{BB962C8B-B14F-4D97-AF65-F5344CB8AC3E}">
        <p14:creationId xmlns:p14="http://schemas.microsoft.com/office/powerpoint/2010/main" val="32863733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OSA and Obesity!</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On-demand webcast </a:t>
            </a:r>
            <a:r>
              <a:rPr lang="en-US" sz="2200" b="0" dirty="0"/>
              <a:t>with expert-informed strategies to improve OSA and obesity outcomes</a:t>
            </a:r>
          </a:p>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200" b="1" i="0" u="none" strike="noStrike" kern="0" cap="none" spc="0" normalizeH="0" baseline="0" noProof="0" dirty="0">
                <a:ln>
                  <a:noFill/>
                </a:ln>
                <a:solidFill>
                  <a:srgbClr val="E1471D"/>
                </a:solidFill>
                <a:effectLst/>
                <a:uLnTx/>
                <a:uFillTx/>
                <a:latin typeface="Calibri" panose="020F0502020204030204" pitchFamily="34" charset="0"/>
                <a:ea typeface="+mn-ea"/>
                <a:cs typeface="+mn-cs"/>
              </a:rPr>
              <a:t>ClinicalThought commentaries </a:t>
            </a:r>
            <a:r>
              <a:rPr kumimoji="0" lang="en-US" sz="22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with new perspectives in improving patient care </a:t>
            </a:r>
          </a:p>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200" b="1" i="0" u="none" strike="noStrike" kern="0" cap="none" spc="0" normalizeH="0" baseline="0" noProof="0" dirty="0">
                <a:ln>
                  <a:noFill/>
                </a:ln>
                <a:solidFill>
                  <a:srgbClr val="E1471D"/>
                </a:solidFill>
                <a:effectLst/>
                <a:uLnTx/>
                <a:uFillTx/>
                <a:latin typeface="Calibri" panose="020F0502020204030204" pitchFamily="34" charset="0"/>
                <a:ea typeface="+mn-ea"/>
                <a:cs typeface="+mn-cs"/>
              </a:rPr>
              <a:t>Text module </a:t>
            </a:r>
            <a:r>
              <a:rPr kumimoji="0" lang="en-US" sz="22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to help you improve your practice in managing patients with OSA and obesity </a:t>
            </a:r>
            <a:endParaRPr lang="en-US" sz="2200" b="0" dirty="0"/>
          </a:p>
          <a:p>
            <a:pPr>
              <a:buClr>
                <a:schemeClr val="tx2">
                  <a:lumMod val="20000"/>
                  <a:lumOff val="80000"/>
                </a:schemeClr>
              </a:buClr>
              <a:defRPr/>
            </a:pPr>
            <a:endParaRPr lang="en-US" sz="2200" b="0"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Custom 1">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1_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ustom 2">
    <a:dk1>
      <a:srgbClr val="000000"/>
    </a:dk1>
    <a:lt1>
      <a:sysClr val="window" lastClr="FFFFFF"/>
    </a:lt1>
    <a:dk2>
      <a:srgbClr val="09345A"/>
    </a:dk2>
    <a:lt2>
      <a:srgbClr val="F0F0F4"/>
    </a:lt2>
    <a:accent1>
      <a:srgbClr val="09345A"/>
    </a:accent1>
    <a:accent2>
      <a:srgbClr val="1168B3"/>
    </a:accent2>
    <a:accent3>
      <a:srgbClr val="D77624"/>
    </a:accent3>
    <a:accent4>
      <a:srgbClr val="0C813D"/>
    </a:accent4>
    <a:accent5>
      <a:srgbClr val="5C1867"/>
    </a:accent5>
    <a:accent6>
      <a:srgbClr val="510B11"/>
    </a:accent6>
    <a:hlink>
      <a:srgbClr val="00689E"/>
    </a:hlink>
    <a:folHlink>
      <a:srgbClr val="007A48"/>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Custom 2">
    <a:dk1>
      <a:srgbClr val="000000"/>
    </a:dk1>
    <a:lt1>
      <a:sysClr val="window" lastClr="FFFFFF"/>
    </a:lt1>
    <a:dk2>
      <a:srgbClr val="09345A"/>
    </a:dk2>
    <a:lt2>
      <a:srgbClr val="F0F0F4"/>
    </a:lt2>
    <a:accent1>
      <a:srgbClr val="09345A"/>
    </a:accent1>
    <a:accent2>
      <a:srgbClr val="1168B3"/>
    </a:accent2>
    <a:accent3>
      <a:srgbClr val="D77624"/>
    </a:accent3>
    <a:accent4>
      <a:srgbClr val="0C813D"/>
    </a:accent4>
    <a:accent5>
      <a:srgbClr val="5C1867"/>
    </a:accent5>
    <a:accent6>
      <a:srgbClr val="510B11"/>
    </a:accent6>
    <a:hlink>
      <a:srgbClr val="00689E"/>
    </a:hlink>
    <a:folHlink>
      <a:srgbClr val="007A48"/>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b39c264-b264-4cea-a441-add13ee90ecb">
      <Terms xmlns="http://schemas.microsoft.com/office/infopath/2007/PartnerControls"/>
    </lcf76f155ced4ddcb4097134ff3c332f>
    <TaxCatchAll xmlns="22fd6914-46d4-4c7e-bbad-46e82841b69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LongProperties xmlns="http://schemas.microsoft.com/office/2006/metadata/longProperties"/>
</file>

<file path=customXml/item4.xml><?xml version="1.0" encoding="utf-8"?>
<ct:contentTypeSchema xmlns:ct="http://schemas.microsoft.com/office/2006/metadata/contentType" xmlns:ma="http://schemas.microsoft.com/office/2006/metadata/properties/metaAttributes" ct:_="" ma:_="" ma:contentTypeName="Document" ma:contentTypeID="0x010100321BE4953E374D4D84810914638AF504" ma:contentTypeVersion="12" ma:contentTypeDescription="Create a new document." ma:contentTypeScope="" ma:versionID="9145a56cf630ffcc762673b5786cac73">
  <xsd:schema xmlns:xsd="http://www.w3.org/2001/XMLSchema" xmlns:xs="http://www.w3.org/2001/XMLSchema" xmlns:p="http://schemas.microsoft.com/office/2006/metadata/properties" xmlns:ns2="ab39c264-b264-4cea-a441-add13ee90ecb" xmlns:ns3="22fd6914-46d4-4c7e-bbad-46e82841b69d" targetNamespace="http://schemas.microsoft.com/office/2006/metadata/properties" ma:root="true" ma:fieldsID="5b7286a4a90e3125cace74521b8816fb" ns2:_="" ns3:_="">
    <xsd:import namespace="ab39c264-b264-4cea-a441-add13ee90ecb"/>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b39c264-b264-4cea-a441-add13ee90ec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BA55BC3-5A03-47C2-8EC3-D964C3B5E779}">
  <ds:schemaRefs>
    <ds:schemaRef ds:uri="http://www.w3.org/XML/1998/namespace"/>
    <ds:schemaRef ds:uri="22fd6914-46d4-4c7e-bbad-46e82841b69d"/>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ab39c264-b264-4cea-a441-add13ee90ecb"/>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25F3C8EB-B3ED-425A-950D-E2255B4578E8}">
  <ds:schemaRefs>
    <ds:schemaRef ds:uri="22fd6914-46d4-4c7e-bbad-46e82841b69d"/>
    <ds:schemaRef ds:uri="ab39c264-b264-4cea-a441-add13ee90ec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36</TotalTime>
  <Words>4151</Words>
  <Application>Microsoft Office PowerPoint</Application>
  <PresentationFormat>Widescreen</PresentationFormat>
  <Paragraphs>506</Paragraphs>
  <Slides>38</Slides>
  <Notes>26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38</vt:i4>
      </vt:variant>
    </vt:vector>
  </HeadingPairs>
  <TitlesOfParts>
    <vt:vector size="46" baseType="lpstr">
      <vt:lpstr>Aptos</vt:lpstr>
      <vt:lpstr>Arial</vt:lpstr>
      <vt:lpstr>Calibri</vt:lpstr>
      <vt:lpstr>Cambria</vt:lpstr>
      <vt:lpstr>Times</vt:lpstr>
      <vt:lpstr>Wingdings</vt:lpstr>
      <vt:lpstr>2022_CCO_Template</vt:lpstr>
      <vt:lpstr>1_2022_CCO_Template</vt:lpstr>
      <vt:lpstr>Breaking the Cycle: Prioritizing Weight Loss to Improve OSA Management </vt:lpstr>
      <vt:lpstr>About These Slides</vt:lpstr>
      <vt:lpstr>Faculty</vt:lpstr>
      <vt:lpstr>Faculty</vt:lpstr>
      <vt:lpstr>Disclosures</vt:lpstr>
      <vt:lpstr>Section 1 What Comes First: OSA or Obesity?</vt:lpstr>
      <vt:lpstr>The Complex Etiology of Obesity</vt:lpstr>
      <vt:lpstr>Stigma About Using Anti-obesity Agents</vt:lpstr>
      <vt:lpstr>Interconnection Between Obesity and OSA</vt:lpstr>
      <vt:lpstr>Physical Findings and Hormone Imbalances in OSA</vt:lpstr>
      <vt:lpstr>How Does Weight Loss Affect OSA? </vt:lpstr>
      <vt:lpstr>How Does Weight Loss Affect OSA? </vt:lpstr>
      <vt:lpstr>Behavioral Factors in Obesity and OSA</vt:lpstr>
      <vt:lpstr>Cardiometabolic Outcomes of Obesity and OSA</vt:lpstr>
      <vt:lpstr>Approaches to Weight Loss for Patients With OSA</vt:lpstr>
      <vt:lpstr>Multifactorial Etiology of Obesity and Metabolic Adaptations to Weight Loss</vt:lpstr>
      <vt:lpstr>Weight Regain: Physiologic Adaptation and Behavioral Recurrence</vt:lpstr>
      <vt:lpstr>ATS Guidelines for Weight Management in OSA</vt:lpstr>
      <vt:lpstr>Section 2 Patient-Centered Conversations, Building Trust, and Supporting Sustainable Change</vt:lpstr>
      <vt:lpstr>Laying the Groundwork Across Visits</vt:lpstr>
      <vt:lpstr>Motivational Interviewing: Key Principles</vt:lpstr>
      <vt:lpstr>Stages of Change: The Transtheoretical Model</vt:lpstr>
      <vt:lpstr>Timing Matters: When Should You Introduce Comorbidities?</vt:lpstr>
      <vt:lpstr>Interrogating Your Own Assumptions</vt:lpstr>
      <vt:lpstr>“Just the Facts:” Objective Evidence</vt:lpstr>
      <vt:lpstr>Applying the 5 A’s Model in Weight Loss</vt:lpstr>
      <vt:lpstr>Set Realistic Goals</vt:lpstr>
      <vt:lpstr>Case Example: Ms Johnson, 42 Yr Old</vt:lpstr>
      <vt:lpstr>Key Takeaways</vt:lpstr>
      <vt:lpstr>Section 3  Shifting Tides: Pharmacotherapy for OSA Management</vt:lpstr>
      <vt:lpstr>Therapeutic Targets in Obesity and OSA</vt:lpstr>
      <vt:lpstr>Incretin-Based Therapies and OSA Outcomes</vt:lpstr>
      <vt:lpstr>SCALE-OSA: Liraglutide + Diet for Patients With OSA  and Obesity</vt:lpstr>
      <vt:lpstr>SURMOUNT-OSA: Tirzepatide vs Placebo for     Moderate to Severe OSA</vt:lpstr>
      <vt:lpstr>Practical Considerations: Administration and Dosing</vt:lpstr>
      <vt:lpstr>Nutrition Considerations With Obesity Meds</vt:lpstr>
      <vt:lpstr>Individualizing Treatment</vt:lpstr>
      <vt:lpstr>Go Online for More CCO  Coverage of OSA and Obesity!</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Breaking the Cycle: Prioritizing Weight Loss to Improve OSA Management </dc:title>
  <dc:creator>Preferred User</dc:creator>
  <cp:lastModifiedBy>Tara Cunningham</cp:lastModifiedBy>
  <cp:revision>24</cp:revision>
  <cp:lastPrinted>2016-09-26T20:21:49Z</cp:lastPrinted>
  <dcterms:created xsi:type="dcterms:W3CDTF">2005-05-27T15:08:01Z</dcterms:created>
  <dcterms:modified xsi:type="dcterms:W3CDTF">2025-05-15T13:40:20Z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f6b19e28-ce23-4e45-8ab9-80e12fd2421e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0x010100321BE4953E374D4D84810914638AF504</vt:lpwstr>
  </property>
  <property fmtid="{D5CDD505-2E9C-101B-9397-08002B2CF9AE}" pid="9" name="MediaServiceImageTags">
    <vt:lpwstr/>
  </property>
</Properties>
</file>